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9"/>
  </p:notesMasterIdLst>
  <p:handoutMasterIdLst>
    <p:handoutMasterId r:id="rId60"/>
  </p:handoutMasterIdLst>
  <p:sldIdLst>
    <p:sldId id="256" r:id="rId2"/>
    <p:sldId id="321" r:id="rId3"/>
    <p:sldId id="268" r:id="rId4"/>
    <p:sldId id="257" r:id="rId5"/>
    <p:sldId id="269" r:id="rId6"/>
    <p:sldId id="25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Lst>
  <p:sldSz cx="9144000" cy="6858000" type="screen4x3"/>
  <p:notesSz cx="7315200" cy="96012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0"/>
    <a:srgbClr val="0086EA"/>
    <a:srgbClr val="0996FF"/>
    <a:srgbClr val="893611"/>
    <a:srgbClr val="A44114"/>
    <a:srgbClr val="F3B99F"/>
    <a:srgbClr val="B94917"/>
    <a:srgbClr val="FF6600"/>
    <a:srgbClr val="000066"/>
    <a:srgbClr val="00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7155" autoAdjust="0"/>
  </p:normalViewPr>
  <p:slideViewPr>
    <p:cSldViewPr>
      <p:cViewPr varScale="1">
        <p:scale>
          <a:sx n="82" d="100"/>
          <a:sy n="82" d="100"/>
        </p:scale>
        <p:origin x="-14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defTabSz="966621">
              <a:spcBef>
                <a:spcPct val="0"/>
              </a:spcBef>
              <a:buClrTx/>
              <a:buSzTx/>
              <a:buFontTx/>
              <a:buNone/>
              <a:defRPr sz="1200"/>
            </a:lvl1pPr>
          </a:lstStyle>
          <a:p>
            <a:endParaRPr lang="en-US"/>
          </a:p>
        </p:txBody>
      </p:sp>
      <p:sp>
        <p:nvSpPr>
          <p:cNvPr id="34819" name="Rectangle 3"/>
          <p:cNvSpPr>
            <a:spLocks noGrp="1" noChangeArrowheads="1"/>
          </p:cNvSpPr>
          <p:nvPr>
            <p:ph type="dt" sz="quarter"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defTabSz="966621">
              <a:spcBef>
                <a:spcPct val="0"/>
              </a:spcBef>
              <a:buClrTx/>
              <a:buSzTx/>
              <a:buFontTx/>
              <a:buNone/>
              <a:defRPr sz="1200"/>
            </a:lvl1pPr>
          </a:lstStyle>
          <a:p>
            <a:endParaRPr lang="en-US"/>
          </a:p>
        </p:txBody>
      </p:sp>
      <p:sp>
        <p:nvSpPr>
          <p:cNvPr id="34820" name="Rectangle 4"/>
          <p:cNvSpPr>
            <a:spLocks noGrp="1" noChangeArrowheads="1"/>
          </p:cNvSpPr>
          <p:nvPr>
            <p:ph type="ftr" sz="quarter" idx="2"/>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defTabSz="966621">
              <a:spcBef>
                <a:spcPct val="0"/>
              </a:spcBef>
              <a:buClrTx/>
              <a:buSzTx/>
              <a:buFontTx/>
              <a:buNone/>
              <a:defRPr sz="1200"/>
            </a:lvl1pPr>
          </a:lstStyle>
          <a:p>
            <a:endParaRPr lang="en-US"/>
          </a:p>
        </p:txBody>
      </p:sp>
      <p:sp>
        <p:nvSpPr>
          <p:cNvPr id="34821" name="Rectangle 5"/>
          <p:cNvSpPr>
            <a:spLocks noGrp="1" noChangeArrowheads="1"/>
          </p:cNvSpPr>
          <p:nvPr>
            <p:ph type="sldNum" sz="quarter" idx="3"/>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defTabSz="966621">
              <a:spcBef>
                <a:spcPct val="0"/>
              </a:spcBef>
              <a:buClrTx/>
              <a:buSzTx/>
              <a:buFontTx/>
              <a:buNone/>
              <a:defRPr sz="1200"/>
            </a:lvl1pPr>
          </a:lstStyle>
          <a:p>
            <a:fld id="{D5A634FE-6D72-4055-BF13-52DEFE1ACE8E}" type="slidenum">
              <a:rPr lang="en-US"/>
              <a:pPr/>
              <a:t>‹#›</a:t>
            </a:fld>
            <a:endParaRPr lang="en-US"/>
          </a:p>
        </p:txBody>
      </p:sp>
    </p:spTree>
    <p:extLst>
      <p:ext uri="{BB962C8B-B14F-4D97-AF65-F5344CB8AC3E}">
        <p14:creationId xmlns:p14="http://schemas.microsoft.com/office/powerpoint/2010/main" val="1106112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defTabSz="966621">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defTabSz="966621">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32183" y="4561226"/>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defTabSz="966621">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defTabSz="966621">
              <a:spcBef>
                <a:spcPct val="0"/>
              </a:spcBef>
              <a:buClrTx/>
              <a:buSzTx/>
              <a:buFontTx/>
              <a:buNone/>
              <a:defRPr sz="1200"/>
            </a:lvl1pPr>
          </a:lstStyle>
          <a:p>
            <a:fld id="{1517A5B7-7E26-44A4-B2F8-DA4C3C10C560}" type="slidenum">
              <a:rPr lang="en-US"/>
              <a:pPr/>
              <a:t>‹#›</a:t>
            </a:fld>
            <a:endParaRPr lang="en-US"/>
          </a:p>
        </p:txBody>
      </p:sp>
    </p:spTree>
    <p:extLst>
      <p:ext uri="{BB962C8B-B14F-4D97-AF65-F5344CB8AC3E}">
        <p14:creationId xmlns:p14="http://schemas.microsoft.com/office/powerpoint/2010/main" val="157204274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fld id="{1517A5B7-7E26-44A4-B2F8-DA4C3C10C56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1517A5B7-7E26-44A4-B2F8-DA4C3C10C560}" type="slidenum">
              <a:rPr lang="en-US" smtClean="0"/>
              <a:pPr/>
              <a:t>3</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1517A5B7-7E26-44A4-B2F8-DA4C3C10C560}" type="slidenum">
              <a:rPr lang="en-US" smtClean="0"/>
              <a:pPr/>
              <a:t>11</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1517A5B7-7E26-44A4-B2F8-DA4C3C10C560}" type="slidenum">
              <a:rPr lang="en-US" smtClean="0"/>
              <a:pPr/>
              <a:t>14</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1517A5B7-7E26-44A4-B2F8-DA4C3C10C560}" type="slidenum">
              <a:rPr lang="en-US" smtClean="0"/>
              <a:pPr/>
              <a:t>19</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1517A5B7-7E26-44A4-B2F8-DA4C3C10C560}" type="slidenum">
              <a:rPr lang="en-US" smtClean="0"/>
              <a:pPr/>
              <a:t>21</a:t>
            </a:fld>
            <a:endParaRPr lang="en-US"/>
          </a:p>
        </p:txBody>
      </p:sp>
    </p:spTree>
    <p:extLst>
      <p:ext uri="{BB962C8B-B14F-4D97-AF65-F5344CB8AC3E}">
        <p14:creationId xmlns:p14="http://schemas.microsoft.com/office/powerpoint/2010/main" val="90231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smtClean="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smtClean="0"/>
              <a:t>Click to edit Master subtitle style</a:t>
            </a:r>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8969964C-7F7C-40DB-91AE-D8E8AA07E7AA}"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F9DE0D-702A-4F00-B24B-D227E0FA2CF2}" type="slidenum">
              <a:rPr lang="en-US" altLang="en-US"/>
              <a:pPr/>
              <a:t>‹#›</a:t>
            </a:fld>
            <a:endParaRPr lang="en-US" altLang="en-US"/>
          </a:p>
        </p:txBody>
      </p:sp>
    </p:spTree>
    <p:extLst>
      <p:ext uri="{BB962C8B-B14F-4D97-AF65-F5344CB8AC3E}">
        <p14:creationId xmlns:p14="http://schemas.microsoft.com/office/powerpoint/2010/main" val="411565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905957-B15B-437A-BA5A-9BACB61ACACA}" type="slidenum">
              <a:rPr lang="en-US" altLang="en-US"/>
              <a:pPr/>
              <a:t>‹#›</a:t>
            </a:fld>
            <a:endParaRPr lang="en-US" altLang="en-US"/>
          </a:p>
        </p:txBody>
      </p:sp>
    </p:spTree>
    <p:extLst>
      <p:ext uri="{BB962C8B-B14F-4D97-AF65-F5344CB8AC3E}">
        <p14:creationId xmlns:p14="http://schemas.microsoft.com/office/powerpoint/2010/main" val="28123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8BE72F-97F3-4EFF-A417-2CBEC6A33655}" type="slidenum">
              <a:rPr lang="en-US" altLang="en-US"/>
              <a:pPr/>
              <a:t>‹#›</a:t>
            </a:fld>
            <a:endParaRPr lang="en-US" altLang="en-US"/>
          </a:p>
        </p:txBody>
      </p:sp>
    </p:spTree>
    <p:extLst>
      <p:ext uri="{BB962C8B-B14F-4D97-AF65-F5344CB8AC3E}">
        <p14:creationId xmlns:p14="http://schemas.microsoft.com/office/powerpoint/2010/main" val="153485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C2AD0A-6768-4D7F-A5E9-4DD2DE724259}" type="slidenum">
              <a:rPr lang="en-US" altLang="en-US"/>
              <a:pPr/>
              <a:t>‹#›</a:t>
            </a:fld>
            <a:endParaRPr lang="en-US" altLang="en-US"/>
          </a:p>
        </p:txBody>
      </p:sp>
    </p:spTree>
    <p:extLst>
      <p:ext uri="{BB962C8B-B14F-4D97-AF65-F5344CB8AC3E}">
        <p14:creationId xmlns:p14="http://schemas.microsoft.com/office/powerpoint/2010/main" val="380701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C93AC5-56A8-4F0C-8834-C2C7321765D8}" type="slidenum">
              <a:rPr lang="en-US" altLang="en-US"/>
              <a:pPr/>
              <a:t>‹#›</a:t>
            </a:fld>
            <a:endParaRPr lang="en-US" altLang="en-US"/>
          </a:p>
        </p:txBody>
      </p:sp>
    </p:spTree>
    <p:extLst>
      <p:ext uri="{BB962C8B-B14F-4D97-AF65-F5344CB8AC3E}">
        <p14:creationId xmlns:p14="http://schemas.microsoft.com/office/powerpoint/2010/main" val="73526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9BE311E-B18C-4F00-944B-3E31FD1E9917}" type="slidenum">
              <a:rPr lang="en-US" altLang="en-US"/>
              <a:pPr/>
              <a:t>‹#›</a:t>
            </a:fld>
            <a:endParaRPr lang="en-US" altLang="en-US"/>
          </a:p>
        </p:txBody>
      </p:sp>
    </p:spTree>
    <p:extLst>
      <p:ext uri="{BB962C8B-B14F-4D97-AF65-F5344CB8AC3E}">
        <p14:creationId xmlns:p14="http://schemas.microsoft.com/office/powerpoint/2010/main" val="199886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5871B12-0720-4665-862D-41D08BEA6919}" type="slidenum">
              <a:rPr lang="en-US" altLang="en-US"/>
              <a:pPr/>
              <a:t>‹#›</a:t>
            </a:fld>
            <a:endParaRPr lang="en-US" altLang="en-US"/>
          </a:p>
        </p:txBody>
      </p:sp>
    </p:spTree>
    <p:extLst>
      <p:ext uri="{BB962C8B-B14F-4D97-AF65-F5344CB8AC3E}">
        <p14:creationId xmlns:p14="http://schemas.microsoft.com/office/powerpoint/2010/main" val="171622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DBDAB0C-15D7-4DBE-A9CA-A852E9CDF96B}" type="slidenum">
              <a:rPr lang="en-US" altLang="en-US"/>
              <a:pPr/>
              <a:t>‹#›</a:t>
            </a:fld>
            <a:endParaRPr lang="en-US" altLang="en-US"/>
          </a:p>
        </p:txBody>
      </p:sp>
    </p:spTree>
    <p:extLst>
      <p:ext uri="{BB962C8B-B14F-4D97-AF65-F5344CB8AC3E}">
        <p14:creationId xmlns:p14="http://schemas.microsoft.com/office/powerpoint/2010/main" val="247444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BFFDF6-E2AC-4DF0-A0A1-8DC32CA33452}" type="slidenum">
              <a:rPr lang="en-US" altLang="en-US"/>
              <a:pPr/>
              <a:t>‹#›</a:t>
            </a:fld>
            <a:endParaRPr lang="en-US" altLang="en-US"/>
          </a:p>
        </p:txBody>
      </p:sp>
    </p:spTree>
    <p:extLst>
      <p:ext uri="{BB962C8B-B14F-4D97-AF65-F5344CB8AC3E}">
        <p14:creationId xmlns:p14="http://schemas.microsoft.com/office/powerpoint/2010/main" val="242444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28FE9A-43A7-4B01-BC5D-B2B57634673A}" type="slidenum">
              <a:rPr lang="en-US" altLang="en-US"/>
              <a:pPr/>
              <a:t>‹#›</a:t>
            </a:fld>
            <a:endParaRPr lang="en-US" altLang="en-US"/>
          </a:p>
        </p:txBody>
      </p:sp>
    </p:spTree>
    <p:extLst>
      <p:ext uri="{BB962C8B-B14F-4D97-AF65-F5344CB8AC3E}">
        <p14:creationId xmlns:p14="http://schemas.microsoft.com/office/powerpoint/2010/main" val="240939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F7D927EE-E975-4390-9B63-8D167D1743D2}"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 y="838201"/>
            <a:ext cx="6705600" cy="1981200"/>
          </a:xfrm>
        </p:spPr>
        <p:txBody>
          <a:bodyPr/>
          <a:lstStyle/>
          <a:p>
            <a:r>
              <a:rPr lang="es-ES" sz="5200" dirty="0" smtClean="0">
                <a:solidFill>
                  <a:schemeClr val="tx1">
                    <a:lumMod val="85000"/>
                    <a:lumOff val="15000"/>
                  </a:schemeClr>
                </a:solidFill>
                <a:latin typeface="Baskerville Old Face" pitchFamily="18" charset="0"/>
              </a:rPr>
              <a:t>Introducción y conocimiento de OSHA</a:t>
            </a:r>
            <a:endParaRPr lang="en-US" sz="5200" dirty="0">
              <a:solidFill>
                <a:schemeClr val="tx1">
                  <a:lumMod val="85000"/>
                  <a:lumOff val="15000"/>
                </a:schemeClr>
              </a:solidFill>
              <a:latin typeface="Baskerville Old Face" pitchFamily="18" charset="0"/>
            </a:endParaRPr>
          </a:p>
        </p:txBody>
      </p:sp>
      <p:sp>
        <p:nvSpPr>
          <p:cNvPr id="2057" name="Rectangle 9"/>
          <p:cNvSpPr>
            <a:spLocks noGrp="1" noChangeArrowheads="1"/>
          </p:cNvSpPr>
          <p:nvPr>
            <p:ph type="subTitle" idx="1"/>
          </p:nvPr>
        </p:nvSpPr>
        <p:spPr>
          <a:xfrm>
            <a:off x="2057400" y="2895600"/>
            <a:ext cx="4953000" cy="990600"/>
          </a:xfrm>
        </p:spPr>
        <p:txBody>
          <a:bodyPr/>
          <a:lstStyle/>
          <a:p>
            <a:pPr algn="l">
              <a:spcBef>
                <a:spcPts val="0"/>
              </a:spcBef>
            </a:pPr>
            <a:r>
              <a:rPr lang="en-US" b="1" dirty="0" smtClean="0">
                <a:solidFill>
                  <a:schemeClr val="tx1">
                    <a:lumMod val="85000"/>
                    <a:lumOff val="15000"/>
                  </a:schemeClr>
                </a:solidFill>
                <a:latin typeface="Baskerville Old Face" pitchFamily="18" charset="0"/>
              </a:rPr>
              <a:t>School of Continuing Education </a:t>
            </a:r>
          </a:p>
          <a:p>
            <a:pPr algn="l">
              <a:spcBef>
                <a:spcPts val="0"/>
              </a:spcBef>
            </a:pPr>
            <a:r>
              <a:rPr lang="en-US" b="1" dirty="0" smtClean="0">
                <a:solidFill>
                  <a:schemeClr val="tx1">
                    <a:lumMod val="85000"/>
                    <a:lumOff val="15000"/>
                  </a:schemeClr>
                </a:solidFill>
                <a:latin typeface="Baskerville Old Face" pitchFamily="18" charset="0"/>
              </a:rPr>
              <a:t>&amp; Professional Development</a:t>
            </a:r>
            <a:endParaRPr lang="en-US" b="1" dirty="0">
              <a:solidFill>
                <a:schemeClr val="tx1">
                  <a:lumMod val="85000"/>
                  <a:lumOff val="15000"/>
                </a:schemeClr>
              </a:solidFill>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00200" y="3962400"/>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1622" y="1295400"/>
            <a:ext cx="1098755" cy="1362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La </a:t>
            </a:r>
            <a:r>
              <a:rPr lang="en-US" sz="5500" dirty="0" err="1" smtClean="0">
                <a:solidFill>
                  <a:schemeClr val="tx1">
                    <a:lumMod val="95000"/>
                    <a:lumOff val="5000"/>
                  </a:schemeClr>
                </a:solidFill>
                <a:latin typeface="Baskerville Old Face" pitchFamily="18" charset="0"/>
                <a:cs typeface="Times New Roman" pitchFamily="18" charset="0"/>
              </a:rPr>
              <a:t>misión</a:t>
            </a:r>
            <a:r>
              <a:rPr lang="en-US" sz="5500" dirty="0" smtClean="0">
                <a:solidFill>
                  <a:schemeClr val="tx1">
                    <a:lumMod val="95000"/>
                    <a:lumOff val="5000"/>
                  </a:schemeClr>
                </a:solidFill>
                <a:latin typeface="Baskerville Old Face" pitchFamily="18" charset="0"/>
                <a:cs typeface="Times New Roman" pitchFamily="18" charset="0"/>
              </a:rPr>
              <a:t> de            </a:t>
            </a:r>
            <a:r>
              <a:rPr lang="en-US" sz="5500" dirty="0" err="1" smtClean="0">
                <a:solidFill>
                  <a:schemeClr val="tx1">
                    <a:lumMod val="95000"/>
                    <a:lumOff val="5000"/>
                  </a:schemeClr>
                </a:solidFill>
                <a:latin typeface="Baskerville Old Face" pitchFamily="18" charset="0"/>
                <a:cs typeface="Times New Roman" pitchFamily="18" charset="0"/>
              </a:rPr>
              <a:t>es</a:t>
            </a:r>
            <a:endParaRPr lang="en-US" sz="5500" dirty="0">
              <a:solidFill>
                <a:schemeClr val="tx1">
                  <a:lumMod val="95000"/>
                  <a:lumOff val="5000"/>
                </a:schemeClr>
              </a:solidFill>
              <a:latin typeface="Baskerville Old Face" pitchFamily="18" charset="0"/>
              <a:cs typeface="Times New Roman" pitchFamily="18" charset="0"/>
            </a:endParaRPr>
          </a:p>
        </p:txBody>
      </p:sp>
      <p:sp>
        <p:nvSpPr>
          <p:cNvPr id="9221" name="Rectangle 5"/>
          <p:cNvSpPr>
            <a:spLocks noGrp="1" noChangeArrowheads="1"/>
          </p:cNvSpPr>
          <p:nvPr>
            <p:ph type="body" idx="1"/>
          </p:nvPr>
        </p:nvSpPr>
        <p:spPr>
          <a:xfrm>
            <a:off x="685800" y="1828800"/>
            <a:ext cx="7315200" cy="4106863"/>
          </a:xfrm>
        </p:spPr>
        <p:txBody>
          <a:bodyPr/>
          <a:lstStyle/>
          <a:p>
            <a:pPr marL="457200" indent="-457200">
              <a:buFont typeface="Arial" pitchFamily="34" charset="0"/>
              <a:buChar char="•"/>
            </a:pPr>
            <a:r>
              <a:rPr lang="es-ES" sz="3800" dirty="0" smtClean="0">
                <a:latin typeface="Baskerville Old Face" pitchFamily="18" charset="0"/>
              </a:rPr>
              <a:t>Salvar vidas</a:t>
            </a:r>
          </a:p>
          <a:p>
            <a:pPr marL="457200" indent="-457200">
              <a:buFont typeface="Arial" pitchFamily="34" charset="0"/>
              <a:buChar char="•"/>
            </a:pPr>
            <a:r>
              <a:rPr lang="es-ES" sz="3800" dirty="0" smtClean="0">
                <a:latin typeface="Baskerville Old Face" pitchFamily="18" charset="0"/>
              </a:rPr>
              <a:t>Prevenir lesiones</a:t>
            </a:r>
          </a:p>
          <a:p>
            <a:pPr marL="457200" indent="-457200">
              <a:buFont typeface="Arial" pitchFamily="34" charset="0"/>
              <a:buChar char="•"/>
            </a:pPr>
            <a:r>
              <a:rPr lang="es-ES" sz="3800" dirty="0" smtClean="0">
                <a:latin typeface="Baskerville Old Face" pitchFamily="18" charset="0"/>
              </a:rPr>
              <a:t>Proteger a los trabajadores de los Estados  Unidos </a:t>
            </a: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114800"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251098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1524000"/>
            <a:ext cx="7543800" cy="4411663"/>
          </a:xfrm>
        </p:spPr>
        <p:txBody>
          <a:bodyPr/>
          <a:lstStyle/>
          <a:p>
            <a:pPr algn="ctr">
              <a:spcBef>
                <a:spcPts val="600"/>
              </a:spcBef>
            </a:pPr>
            <a:r>
              <a:rPr lang="en-US" sz="7500" b="1" spc="-300" dirty="0" smtClean="0">
                <a:solidFill>
                  <a:schemeClr val="tx1">
                    <a:lumMod val="95000"/>
                    <a:lumOff val="5000"/>
                  </a:schemeClr>
                </a:solidFill>
                <a:latin typeface="Times New Roman" pitchFamily="18" charset="0"/>
                <a:cs typeface="Times New Roman" pitchFamily="18" charset="0"/>
              </a:rPr>
              <a:t>¿</a:t>
            </a:r>
            <a:r>
              <a:rPr lang="en-US" sz="7500" b="1" spc="-300" dirty="0" err="1" smtClean="0">
                <a:solidFill>
                  <a:schemeClr val="tx1">
                    <a:lumMod val="95000"/>
                    <a:lumOff val="5000"/>
                  </a:schemeClr>
                </a:solidFill>
                <a:latin typeface="Baskerville Old Face" pitchFamily="18" charset="0"/>
                <a:cs typeface="Times New Roman" pitchFamily="18" charset="0"/>
              </a:rPr>
              <a:t>Cómo</a:t>
            </a:r>
            <a:r>
              <a:rPr lang="en-US" sz="7500" b="1" spc="-300" dirty="0" smtClean="0">
                <a:solidFill>
                  <a:schemeClr val="tx1">
                    <a:lumMod val="95000"/>
                    <a:lumOff val="5000"/>
                  </a:schemeClr>
                </a:solidFill>
                <a:latin typeface="Baskerville Old Face" pitchFamily="18" charset="0"/>
                <a:cs typeface="Times New Roman" pitchFamily="18" charset="0"/>
              </a:rPr>
              <a:t> </a:t>
            </a:r>
            <a:r>
              <a:rPr lang="en-US" sz="7500" b="1" spc="-300" dirty="0" err="1" smtClean="0">
                <a:solidFill>
                  <a:schemeClr val="tx1">
                    <a:lumMod val="95000"/>
                    <a:lumOff val="5000"/>
                  </a:schemeClr>
                </a:solidFill>
                <a:latin typeface="Baskerville Old Face" pitchFamily="18" charset="0"/>
                <a:cs typeface="Times New Roman" pitchFamily="18" charset="0"/>
              </a:rPr>
              <a:t>logra</a:t>
            </a:r>
            <a:r>
              <a:rPr lang="en-US" sz="7500" b="1" spc="-300" dirty="0" smtClean="0">
                <a:solidFill>
                  <a:schemeClr val="tx1">
                    <a:lumMod val="95000"/>
                    <a:lumOff val="5000"/>
                  </a:schemeClr>
                </a:solidFill>
                <a:latin typeface="Baskerville Old Face" pitchFamily="18" charset="0"/>
                <a:cs typeface="Times New Roman" pitchFamily="18" charset="0"/>
              </a:rPr>
              <a:t> </a:t>
            </a:r>
            <a:r>
              <a:rPr lang="en-US" sz="7500" b="1" spc="-300" dirty="0" err="1" smtClean="0">
                <a:solidFill>
                  <a:schemeClr val="tx1">
                    <a:lumMod val="95000"/>
                    <a:lumOff val="5000"/>
                  </a:schemeClr>
                </a:solidFill>
                <a:latin typeface="Baskerville Old Face" pitchFamily="18" charset="0"/>
                <a:cs typeface="Times New Roman" pitchFamily="18" charset="0"/>
              </a:rPr>
              <a:t>esto</a:t>
            </a:r>
            <a:r>
              <a:rPr lang="en-US" sz="7500" b="1" spc="-300" dirty="0" smtClean="0">
                <a:solidFill>
                  <a:schemeClr val="tx1">
                    <a:lumMod val="95000"/>
                    <a:lumOff val="5000"/>
                  </a:schemeClr>
                </a:solidFill>
                <a:latin typeface="Baskerville Old Face" pitchFamily="18" charset="0"/>
                <a:cs typeface="Times New Roman" pitchFamily="18" charset="0"/>
              </a:rPr>
              <a:t> </a:t>
            </a:r>
          </a:p>
          <a:p>
            <a:pPr algn="ctr">
              <a:spcBef>
                <a:spcPts val="600"/>
              </a:spcBef>
            </a:pPr>
            <a:r>
              <a:rPr lang="en-US" sz="7500" b="1" spc="-300" dirty="0">
                <a:solidFill>
                  <a:schemeClr val="tx1">
                    <a:lumMod val="95000"/>
                    <a:lumOff val="5000"/>
                  </a:schemeClr>
                </a:solidFill>
                <a:latin typeface="Baskerville Old Face" pitchFamily="18" charset="0"/>
                <a:cs typeface="Times New Roman" pitchFamily="18" charset="0"/>
              </a:rPr>
              <a:t> </a:t>
            </a:r>
            <a:r>
              <a:rPr lang="en-US" sz="7500" b="1" spc="-300" dirty="0" smtClean="0">
                <a:solidFill>
                  <a:schemeClr val="tx1">
                    <a:lumMod val="95000"/>
                    <a:lumOff val="5000"/>
                  </a:schemeClr>
                </a:solidFill>
                <a:latin typeface="Baskerville Old Face" pitchFamily="18" charset="0"/>
                <a:cs typeface="Times New Roman" pitchFamily="18" charset="0"/>
              </a:rPr>
              <a:t>            </a:t>
            </a:r>
            <a:r>
              <a:rPr lang="en-US" sz="75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012833" y="3027891"/>
            <a:ext cx="2498478"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25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524000"/>
            <a:ext cx="754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smtClean="0">
                <a:latin typeface="Baskerville Old Face" pitchFamily="18" charset="0"/>
              </a:rPr>
              <a:t>Financia la investigación.</a:t>
            </a:r>
          </a:p>
          <a:p>
            <a:pPr marL="457200" indent="-457200">
              <a:buFont typeface="Arial" pitchFamily="34" charset="0"/>
              <a:buChar char="•"/>
            </a:pPr>
            <a:r>
              <a:rPr lang="es-ES" dirty="0" smtClean="0">
                <a:latin typeface="Baskerville Old Face" pitchFamily="18" charset="0"/>
              </a:rPr>
              <a:t>Establece responsabilidades  y derechos para empleadores y empleados que, aunque separados, se relacionan.</a:t>
            </a:r>
          </a:p>
          <a:p>
            <a:pPr marL="457200" indent="-457200">
              <a:buFont typeface="Arial" pitchFamily="34" charset="0"/>
              <a:buChar char="•"/>
            </a:pPr>
            <a:r>
              <a:rPr lang="es-ES" dirty="0" smtClean="0">
                <a:latin typeface="Baskerville Old Face" pitchFamily="18" charset="0"/>
              </a:rPr>
              <a:t>Mantiene un sistema de informes y archivos.</a:t>
            </a:r>
          </a:p>
          <a:p>
            <a:pPr marL="457200" indent="-457200">
              <a:buFont typeface="Arial" pitchFamily="34" charset="0"/>
              <a:buChar char="•"/>
            </a:pPr>
            <a:r>
              <a:rPr lang="es-ES" dirty="0" smtClean="0">
                <a:latin typeface="Baskerville Old Face" pitchFamily="18" charset="0"/>
              </a:rPr>
              <a:t>Consolida programas de entrenamiento de seguridad. </a:t>
            </a:r>
          </a:p>
          <a:p>
            <a:pPr marL="457200" indent="-457200">
              <a:buFont typeface="Arial" pitchFamily="34" charset="0"/>
              <a:buChar char="•"/>
            </a:pPr>
            <a:r>
              <a:rPr lang="es-ES" dirty="0" smtClean="0">
                <a:latin typeface="Baskerville Old Face" pitchFamily="18" charset="0"/>
              </a:rPr>
              <a:t>Desarrolla y aplica modelos de seguridad.</a:t>
            </a:r>
          </a:p>
          <a:p>
            <a:pPr marL="457200" indent="-457200">
              <a:buFont typeface="Arial" pitchFamily="34" charset="0"/>
              <a:buChar char="•"/>
            </a:pPr>
            <a:r>
              <a:rPr lang="es-ES" dirty="0" smtClean="0">
                <a:latin typeface="Baskerville Old Face" pitchFamily="18" charset="0"/>
              </a:rPr>
              <a:t>Evalúa y aprueba programas de seguridad estatales.</a:t>
            </a:r>
          </a:p>
        </p:txBody>
      </p:sp>
      <p:sp>
        <p:nvSpPr>
          <p:cNvPr id="11" name="Rectangle 4"/>
          <p:cNvSpPr>
            <a:spLocks noGrp="1" noChangeArrowheads="1"/>
          </p:cNvSpPr>
          <p:nvPr>
            <p:ph type="title"/>
          </p:nvPr>
        </p:nvSpPr>
        <p:spPr>
          <a:xfrm>
            <a:off x="228600" y="228600"/>
            <a:ext cx="7696200" cy="1295400"/>
          </a:xfrm>
        </p:spPr>
        <p:txBody>
          <a:bodyPr/>
          <a:lstStyle/>
          <a:p>
            <a:r>
              <a:rPr lang="en-US" sz="5500" dirty="0" smtClean="0">
                <a:solidFill>
                  <a:schemeClr val="tx1">
                    <a:lumMod val="95000"/>
                    <a:lumOff val="5000"/>
                  </a:schemeClr>
                </a:solidFill>
                <a:latin typeface="Times New Roman" pitchFamily="18" charset="0"/>
                <a:cs typeface="Times New Roman" pitchFamily="18" charset="0"/>
              </a:rPr>
              <a:t>¿</a:t>
            </a:r>
            <a:r>
              <a:rPr lang="en-US" sz="5500" dirty="0" err="1" smtClean="0">
                <a:solidFill>
                  <a:schemeClr val="tx1">
                    <a:lumMod val="95000"/>
                    <a:lumOff val="5000"/>
                  </a:schemeClr>
                </a:solidFill>
                <a:latin typeface="Baskerville Old Face" pitchFamily="18" charset="0"/>
                <a:cs typeface="Times New Roman" pitchFamily="18" charset="0"/>
              </a:rPr>
              <a:t>Cómo</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smtClean="0">
                <a:solidFill>
                  <a:schemeClr val="tx1">
                    <a:lumMod val="95000"/>
                    <a:lumOff val="5000"/>
                  </a:schemeClr>
                </a:solidFill>
                <a:latin typeface="Baskerville Old Face" pitchFamily="18" charset="0"/>
                <a:cs typeface="Times New Roman" pitchFamily="18" charset="0"/>
              </a:rPr>
              <a:t>logra</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smtClean="0">
                <a:solidFill>
                  <a:schemeClr val="tx1">
                    <a:lumMod val="95000"/>
                    <a:lumOff val="5000"/>
                  </a:schemeClr>
                </a:solidFill>
                <a:latin typeface="Baskerville Old Face" pitchFamily="18" charset="0"/>
                <a:cs typeface="Times New Roman" pitchFamily="18" charset="0"/>
              </a:rPr>
              <a:t>esto</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410200"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944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gn="ctr">
              <a:buNone/>
            </a:pPr>
            <a:r>
              <a:rPr lang="es-ES" sz="3800" dirty="0" smtClean="0">
                <a:latin typeface="Baskerville Old Face" pitchFamily="18" charset="0"/>
              </a:rPr>
              <a:t>También se la conoce como la Ley de Salud y Seguridad de William </a:t>
            </a:r>
            <a:r>
              <a:rPr lang="es-ES" sz="3800" dirty="0" err="1" smtClean="0">
                <a:latin typeface="Baskerville Old Face" pitchFamily="18" charset="0"/>
              </a:rPr>
              <a:t>Steiger</a:t>
            </a:r>
            <a:r>
              <a:rPr lang="es-ES" sz="3800" dirty="0" smtClean="0">
                <a:latin typeface="Baskerville Old Face" pitchFamily="18" charset="0"/>
              </a:rPr>
              <a:t> de 1970</a:t>
            </a:r>
          </a:p>
        </p:txBody>
      </p:sp>
      <p:sp>
        <p:nvSpPr>
          <p:cNvPr id="11" name="Rectangle 4"/>
          <p:cNvSpPr>
            <a:spLocks noGrp="1" noChangeArrowheads="1"/>
          </p:cNvSpPr>
          <p:nvPr>
            <p:ph type="title"/>
          </p:nvPr>
        </p:nvSpPr>
        <p:spPr>
          <a:xfrm>
            <a:off x="609600" y="533400"/>
            <a:ext cx="7315200" cy="1371600"/>
          </a:xfrm>
        </p:spPr>
        <p:txBody>
          <a:bodyPr/>
          <a:lstStyle/>
          <a:p>
            <a:r>
              <a:rPr lang="es-ES" sz="4800" dirty="0" smtClean="0">
                <a:solidFill>
                  <a:schemeClr val="tx1">
                    <a:lumMod val="95000"/>
                    <a:lumOff val="5000"/>
                  </a:schemeClr>
                </a:solidFill>
                <a:latin typeface="Baskerville Old Face" pitchFamily="18" charset="0"/>
                <a:cs typeface="Times New Roman" pitchFamily="18" charset="0"/>
              </a:rPr>
              <a:t>La Ley de Seguridad </a:t>
            </a:r>
            <a:br>
              <a:rPr lang="es-ES" sz="4800" dirty="0" smtClean="0">
                <a:solidFill>
                  <a:schemeClr val="tx1">
                    <a:lumMod val="95000"/>
                    <a:lumOff val="5000"/>
                  </a:schemeClr>
                </a:solidFill>
                <a:latin typeface="Baskerville Old Face" pitchFamily="18" charset="0"/>
                <a:cs typeface="Times New Roman" pitchFamily="18" charset="0"/>
              </a:rPr>
            </a:br>
            <a:r>
              <a:rPr lang="es-ES" sz="4800" dirty="0" smtClean="0">
                <a:solidFill>
                  <a:schemeClr val="tx1">
                    <a:lumMod val="95000"/>
                    <a:lumOff val="5000"/>
                  </a:schemeClr>
                </a:solidFill>
                <a:latin typeface="Baskerville Old Face" pitchFamily="18" charset="0"/>
                <a:cs typeface="Times New Roman" pitchFamily="18" charset="0"/>
              </a:rPr>
              <a:t>y Salud Ocupacional</a:t>
            </a:r>
            <a:endParaRPr lang="en-US" sz="4800" dirty="0">
              <a:solidFill>
                <a:schemeClr val="tx1">
                  <a:lumMod val="95000"/>
                  <a:lumOff val="5000"/>
                </a:schemeClr>
              </a:solidFill>
              <a:latin typeface="Baskerville Old Face" pitchFamily="18" charset="0"/>
              <a:cs typeface="Times New Roman" pitchFamily="18" charset="0"/>
            </a:endParaRPr>
          </a:p>
        </p:txBody>
      </p:sp>
    </p:spTree>
    <p:extLst>
      <p:ext uri="{BB962C8B-B14F-4D97-AF65-F5344CB8AC3E}">
        <p14:creationId xmlns:p14="http://schemas.microsoft.com/office/powerpoint/2010/main" val="786481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1524000"/>
            <a:ext cx="7543800" cy="4411663"/>
          </a:xfrm>
        </p:spPr>
        <p:txBody>
          <a:bodyPr/>
          <a:lstStyle/>
          <a:p>
            <a:pPr algn="ctr">
              <a:spcBef>
                <a:spcPts val="600"/>
              </a:spcBef>
            </a:pPr>
            <a:r>
              <a:rPr lang="en-US" sz="6800" b="1" spc="-300" dirty="0" smtClean="0">
                <a:solidFill>
                  <a:schemeClr val="tx1">
                    <a:lumMod val="95000"/>
                    <a:lumOff val="5000"/>
                  </a:schemeClr>
                </a:solidFill>
                <a:latin typeface="Times New Roman" pitchFamily="18" charset="0"/>
                <a:cs typeface="Times New Roman" pitchFamily="18" charset="0"/>
              </a:rPr>
              <a:t>¿</a:t>
            </a:r>
            <a:r>
              <a:rPr lang="es-ES_tradnl" sz="6800" b="1" spc="-150" dirty="0" smtClean="0">
                <a:latin typeface="Baskerville Old Face" pitchFamily="18" charset="0"/>
              </a:rPr>
              <a:t>Cuál es la función de la Ley de   </a:t>
            </a:r>
            <a:r>
              <a:rPr lang="en-US" sz="6800" b="1" spc="-300" dirty="0" smtClean="0">
                <a:solidFill>
                  <a:schemeClr val="tx1">
                    <a:lumMod val="95000"/>
                    <a:lumOff val="5000"/>
                  </a:schemeClr>
                </a:solidFill>
                <a:latin typeface="Baskerville Old Face" pitchFamily="18" charset="0"/>
                <a:cs typeface="Times New Roman" pitchFamily="18" charset="0"/>
              </a:rPr>
              <a:t>           </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876800" y="2781300"/>
            <a:ext cx="2269878" cy="65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24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057400"/>
            <a:ext cx="464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smtClean="0">
                <a:latin typeface="Baskerville Old Face" pitchFamily="18" charset="0"/>
              </a:rPr>
              <a:t>Establece responsabilidades específicas para el empleador.</a:t>
            </a:r>
          </a:p>
          <a:p>
            <a:pPr marL="457200" indent="-457200">
              <a:buFont typeface="Arial" pitchFamily="34" charset="0"/>
              <a:buChar char="•"/>
            </a:pPr>
            <a:r>
              <a:rPr lang="es-ES" dirty="0" smtClean="0">
                <a:latin typeface="Baskerville Old Face" pitchFamily="18" charset="0"/>
              </a:rPr>
              <a:t>Establece responsabilidades específicas para los empleados.</a:t>
            </a:r>
          </a:p>
        </p:txBody>
      </p:sp>
      <p:sp>
        <p:nvSpPr>
          <p:cNvPr id="11" name="Rectangle 4"/>
          <p:cNvSpPr>
            <a:spLocks noGrp="1" noChangeArrowheads="1"/>
          </p:cNvSpPr>
          <p:nvPr>
            <p:ph type="title"/>
          </p:nvPr>
        </p:nvSpPr>
        <p:spPr>
          <a:xfrm>
            <a:off x="228600" y="228600"/>
            <a:ext cx="7696200" cy="12954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   La ley de           </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581400" y="81915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oshauniversity.org/images/osha_3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2286000"/>
            <a:ext cx="3162300" cy="223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85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000" dirty="0" smtClean="0">
                <a:latin typeface="Baskerville Old Face" pitchFamily="18" charset="0"/>
              </a:rPr>
              <a:t>No incluye a trabajadores por cuenta propia.</a:t>
            </a:r>
          </a:p>
          <a:p>
            <a:pPr marL="457200" indent="-457200">
              <a:buFont typeface="Arial" pitchFamily="34" charset="0"/>
              <a:buChar char="•"/>
            </a:pPr>
            <a:r>
              <a:rPr lang="es-ES" sz="3000" dirty="0" smtClean="0">
                <a:latin typeface="Baskerville Old Face" pitchFamily="18" charset="0"/>
              </a:rPr>
              <a:t>Granjas en las cuales solamente se emplea a familiares cercanos.</a:t>
            </a:r>
          </a:p>
          <a:p>
            <a:pPr marL="457200" indent="-457200">
              <a:buFont typeface="Arial" pitchFamily="34" charset="0"/>
              <a:buChar char="•"/>
            </a:pPr>
            <a:r>
              <a:rPr lang="es-ES" sz="3000" dirty="0" smtClean="0">
                <a:latin typeface="Baskerville Old Face" pitchFamily="18" charset="0"/>
              </a:rPr>
              <a:t>Entornos de trabajo que ya estén protegidos por otras agencias gubernamentales bajo otras leyes federales.</a:t>
            </a:r>
          </a:p>
        </p:txBody>
      </p:sp>
      <p:sp>
        <p:nvSpPr>
          <p:cNvPr id="11" name="Rectangle 4"/>
          <p:cNvSpPr>
            <a:spLocks noGrp="1" noChangeArrowheads="1"/>
          </p:cNvSpPr>
          <p:nvPr>
            <p:ph type="title"/>
          </p:nvPr>
        </p:nvSpPr>
        <p:spPr>
          <a:xfrm>
            <a:off x="609600" y="457200"/>
            <a:ext cx="7315200" cy="1447800"/>
          </a:xfrm>
        </p:spPr>
        <p:txBody>
          <a:bodyPr/>
          <a:lstStyle/>
          <a:p>
            <a:r>
              <a:rPr lang="es-ES" sz="5500" dirty="0" smtClean="0">
                <a:solidFill>
                  <a:schemeClr val="tx1">
                    <a:lumMod val="95000"/>
                    <a:lumOff val="5000"/>
                  </a:schemeClr>
                </a:solidFill>
                <a:latin typeface="Baskerville Old Face" pitchFamily="18" charset="0"/>
                <a:cs typeface="Times New Roman" pitchFamily="18" charset="0"/>
              </a:rPr>
              <a:t>Cobertura de la ley </a:t>
            </a:r>
            <a:br>
              <a:rPr lang="es-ES" sz="5500" dirty="0" smtClean="0">
                <a:solidFill>
                  <a:schemeClr val="tx1">
                    <a:lumMod val="95000"/>
                    <a:lumOff val="5000"/>
                  </a:schemeClr>
                </a:solidFill>
                <a:latin typeface="Baskerville Old Face" pitchFamily="18" charset="0"/>
                <a:cs typeface="Times New Roman" pitchFamily="18" charset="0"/>
              </a:rPr>
            </a:br>
            <a:r>
              <a:rPr lang="es-ES" sz="5500" dirty="0" smtClean="0">
                <a:solidFill>
                  <a:schemeClr val="tx1">
                    <a:lumMod val="95000"/>
                    <a:lumOff val="5000"/>
                  </a:schemeClr>
                </a:solidFill>
                <a:latin typeface="Baskerville Old Face" pitchFamily="18" charset="0"/>
                <a:cs typeface="Times New Roman" pitchFamily="18" charset="0"/>
              </a:rPr>
              <a:t>de 			(continuación)</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09346" y="121920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77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057400"/>
            <a:ext cx="7543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000" dirty="0" smtClean="0">
                <a:latin typeface="Baskerville Old Face" pitchFamily="18" charset="0"/>
              </a:rPr>
              <a:t>La ley OSHA abarca a empleadores y empleados ya sea por medio de OSHA Federal o a través de programas estatales aprobados por OSHA.</a:t>
            </a:r>
          </a:p>
          <a:p>
            <a:pPr marL="457200" indent="-457200">
              <a:buFont typeface="Arial" pitchFamily="34" charset="0"/>
              <a:buChar char="•"/>
            </a:pPr>
            <a:r>
              <a:rPr lang="es-ES" sz="3000" dirty="0" smtClean="0">
                <a:latin typeface="Baskerville Old Face" pitchFamily="18" charset="0"/>
              </a:rPr>
              <a:t>24 estados, más Puerto Rico y las Islas Vírgenes, cuentan con programas aprobados.</a:t>
            </a:r>
          </a:p>
        </p:txBody>
      </p:sp>
      <p:sp>
        <p:nvSpPr>
          <p:cNvPr id="11" name="Rectangle 4"/>
          <p:cNvSpPr>
            <a:spLocks noGrp="1" noChangeArrowheads="1"/>
          </p:cNvSpPr>
          <p:nvPr>
            <p:ph type="title"/>
          </p:nvPr>
        </p:nvSpPr>
        <p:spPr>
          <a:xfrm>
            <a:off x="228600" y="228600"/>
            <a:ext cx="7696200" cy="12954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             Federal y </a:t>
            </a:r>
            <a:r>
              <a:rPr lang="en-US" sz="5500" dirty="0" err="1" smtClean="0">
                <a:solidFill>
                  <a:schemeClr val="tx1">
                    <a:lumMod val="95000"/>
                    <a:lumOff val="5000"/>
                  </a:schemeClr>
                </a:solidFill>
                <a:latin typeface="Baskerville Old Face" pitchFamily="18" charset="0"/>
                <a:cs typeface="Times New Roman" pitchFamily="18" charset="0"/>
              </a:rPr>
              <a:t>Estatal</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85800" y="81915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622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www.gloveuniversity.com/images/photos/oshabystate.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2999" y="990600"/>
            <a:ext cx="64293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75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1524000"/>
            <a:ext cx="7543800" cy="4411663"/>
          </a:xfrm>
        </p:spPr>
        <p:txBody>
          <a:bodyPr/>
          <a:lstStyle/>
          <a:p>
            <a:pPr algn="ctr">
              <a:spcBef>
                <a:spcPts val="600"/>
              </a:spcBef>
            </a:pPr>
            <a:r>
              <a:rPr lang="en-US" sz="6800" b="1" spc="-300" dirty="0" smtClean="0">
                <a:solidFill>
                  <a:schemeClr val="tx1">
                    <a:lumMod val="95000"/>
                    <a:lumOff val="5000"/>
                  </a:schemeClr>
                </a:solidFill>
                <a:latin typeface="Times New Roman" pitchFamily="18" charset="0"/>
                <a:cs typeface="Times New Roman" pitchFamily="18" charset="0"/>
              </a:rPr>
              <a:t>¿</a:t>
            </a:r>
            <a:r>
              <a:rPr lang="es-ES" sz="6800" b="1" spc="-150" dirty="0" smtClean="0">
                <a:latin typeface="Baskerville Old Face" pitchFamily="18" charset="0"/>
              </a:rPr>
              <a:t>Qué es la Cláusula de Obligación General</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125152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8001000" cy="3268587"/>
          </a:xfrm>
          <a:prstGeom prst="rect">
            <a:avLst/>
          </a:prstGeom>
          <a:noFill/>
        </p:spPr>
        <p:txBody>
          <a:bodyPr wrap="square" rtlCol="0">
            <a:spAutoFit/>
          </a:bodyPr>
          <a:lstStyle/>
          <a:p>
            <a:r>
              <a:rPr lang="en-US" sz="1200" b="1" dirty="0">
                <a:latin typeface="Baskerville Old Face" pitchFamily="18" charset="0"/>
              </a:rPr>
              <a:t>DISCLAIMER:</a:t>
            </a:r>
            <a:r>
              <a:rPr lang="en-US" sz="1200" dirty="0">
                <a:latin typeface="Baskerville Old Face" pitchFamily="18" charset="0"/>
              </a:rPr>
              <a:t> This material was produced under grant number </a:t>
            </a:r>
            <a:r>
              <a:rPr lang="en-US" sz="1200" b="1" dirty="0">
                <a:latin typeface="Baskerville Old Face" pitchFamily="18" charset="0"/>
              </a:rPr>
              <a:t>SH 208 32–SH–0 from</a:t>
            </a:r>
            <a:r>
              <a:rPr lang="en-US" sz="1200" dirty="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b="1" dirty="0">
                <a:latin typeface="Baskerville Old Face" pitchFamily="18" charset="0"/>
              </a:rPr>
              <a:t>COPYRIGHT INFORMATION:</a:t>
            </a:r>
            <a:r>
              <a:rPr lang="en-US" sz="1200" dirty="0">
                <a:latin typeface="Baskerville Old Face" pitchFamily="18" charset="0"/>
              </a:rPr>
              <a:t> This material is the copyrighted property of </a:t>
            </a:r>
            <a:r>
              <a:rPr lang="en-US" sz="1200" b="1" dirty="0">
                <a:latin typeface="Baskerville Old Face" pitchFamily="18" charset="0"/>
              </a:rPr>
              <a:t>Miami Dade College</a:t>
            </a:r>
            <a:r>
              <a:rPr lang="en-US" sz="1200" dirty="0">
                <a:latin typeface="Baskerville Old Face" pitchFamily="18" charset="0"/>
              </a:rPr>
              <a:t>. By federal regulation, OSHA reserves a license to use and disseminate such material for the purpose of promoting safety and health in the workplace. </a:t>
            </a:r>
            <a:r>
              <a:rPr lang="en-US" sz="1200" dirty="0" smtClean="0">
                <a:latin typeface="Baskerville Old Face" pitchFamily="18" charset="0"/>
              </a:rPr>
              <a:t> </a:t>
            </a:r>
            <a:r>
              <a:rPr lang="en-US" sz="1200" b="1" dirty="0">
                <a:latin typeface="Baskerville Old Face" pitchFamily="18" charset="0"/>
              </a:rPr>
              <a:t>Miami Dade College</a:t>
            </a:r>
            <a:r>
              <a:rPr lang="en-US" sz="1200" dirty="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dirty="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latin typeface="Baskerville Old Face" pitchFamily="18" charset="0"/>
            </a:endParaRPr>
          </a:p>
        </p:txBody>
      </p:sp>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225082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smtClean="0">
                <a:latin typeface="Baskerville Old Face" pitchFamily="18" charset="0"/>
              </a:rPr>
              <a:t>¿Qué es la Cláusula de Obligación General?</a:t>
            </a:r>
          </a:p>
          <a:p>
            <a:pPr marL="457200" indent="-457200">
              <a:buFont typeface="Arial" pitchFamily="34" charset="0"/>
              <a:buChar char="•"/>
            </a:pPr>
            <a:r>
              <a:rPr lang="es-ES" sz="3200" dirty="0" smtClean="0">
                <a:latin typeface="Baskerville Old Face" pitchFamily="18" charset="0"/>
              </a:rPr>
              <a:t>¿Cómo utiliza OSHA la Cláusula de Obligación General?</a:t>
            </a:r>
          </a:p>
          <a:p>
            <a:pPr marL="457200" indent="-457200">
              <a:buFont typeface="Arial" pitchFamily="34" charset="0"/>
              <a:buChar char="•"/>
            </a:pPr>
            <a:r>
              <a:rPr lang="es-ES" sz="3200" dirty="0" smtClean="0">
                <a:latin typeface="Baskerville Old Face" pitchFamily="18" charset="0"/>
              </a:rPr>
              <a:t>Pasos que una compañía podría dar para ir más allá de los requerimientos de OSHA.</a:t>
            </a:r>
          </a:p>
        </p:txBody>
      </p:sp>
      <p:sp>
        <p:nvSpPr>
          <p:cNvPr id="11" name="Rectangle 4"/>
          <p:cNvSpPr>
            <a:spLocks noGrp="1" noChangeArrowheads="1"/>
          </p:cNvSpPr>
          <p:nvPr>
            <p:ph type="title"/>
          </p:nvPr>
        </p:nvSpPr>
        <p:spPr>
          <a:xfrm>
            <a:off x="609600" y="457200"/>
            <a:ext cx="7315200" cy="1295400"/>
          </a:xfrm>
        </p:spPr>
        <p:txBody>
          <a:bodyPr/>
          <a:lstStyle/>
          <a:p>
            <a:r>
              <a:rPr lang="es-ES" sz="3800" dirty="0" smtClean="0">
                <a:solidFill>
                  <a:schemeClr val="tx1">
                    <a:lumMod val="95000"/>
                    <a:lumOff val="5000"/>
                  </a:schemeClr>
                </a:solidFill>
                <a:latin typeface="Baskerville Old Face" pitchFamily="18" charset="0"/>
                <a:cs typeface="Times New Roman" pitchFamily="18" charset="0"/>
              </a:rPr>
              <a:t>Requerimientos de la Cláusula de Obligación General</a:t>
            </a:r>
            <a:endParaRPr lang="en-US" sz="3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700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381000" y="609600"/>
            <a:ext cx="7543800" cy="4411663"/>
          </a:xfrm>
        </p:spPr>
        <p:txBody>
          <a:bodyPr/>
          <a:lstStyle/>
          <a:p>
            <a:pPr algn="ctr">
              <a:spcBef>
                <a:spcPts val="600"/>
              </a:spcBef>
            </a:pPr>
            <a:r>
              <a:rPr lang="en-US" sz="6800" b="1" spc="-300" dirty="0" smtClean="0">
                <a:solidFill>
                  <a:schemeClr val="tx1">
                    <a:lumMod val="95000"/>
                    <a:lumOff val="5000"/>
                  </a:schemeClr>
                </a:solidFill>
                <a:latin typeface="Times New Roman" pitchFamily="18" charset="0"/>
                <a:cs typeface="Times New Roman" pitchFamily="18" charset="0"/>
              </a:rPr>
              <a:t>¿</a:t>
            </a:r>
            <a:r>
              <a:rPr lang="es-ES" sz="6800" b="1" spc="-150" dirty="0" smtClean="0">
                <a:latin typeface="Baskerville Old Face" pitchFamily="18" charset="0"/>
              </a:rPr>
              <a:t>Cómo cumple			       </a:t>
            </a:r>
          </a:p>
          <a:p>
            <a:pPr algn="ctr">
              <a:spcBef>
                <a:spcPts val="600"/>
              </a:spcBef>
            </a:pPr>
            <a:r>
              <a:rPr lang="es-ES" sz="6800" b="1" spc="-150" dirty="0" smtClean="0">
                <a:latin typeface="Baskerville Old Face" pitchFamily="18" charset="0"/>
              </a:rPr>
              <a:t> su misión</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3069" y="909744"/>
            <a:ext cx="2089052"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http://www.safetynewsalert.com/wp-content/uploads/2008/10/inspecto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0800" y="2895600"/>
            <a:ext cx="3429000" cy="2571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47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514600"/>
            <a:ext cx="7543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smtClean="0">
                <a:latin typeface="Baskerville Old Face" pitchFamily="18" charset="0"/>
              </a:rPr>
              <a:t>Aplicación enérgica, justa y eficaz.</a:t>
            </a:r>
          </a:p>
          <a:p>
            <a:pPr marL="457200" indent="-457200">
              <a:buFont typeface="Arial" pitchFamily="34" charset="0"/>
              <a:buChar char="•"/>
            </a:pPr>
            <a:r>
              <a:rPr lang="es-ES" sz="3200" dirty="0" smtClean="0">
                <a:latin typeface="Baskerville Old Face" pitchFamily="18" charset="0"/>
              </a:rPr>
              <a:t>Difusión, educación y asistencia en el cumplimiento</a:t>
            </a:r>
          </a:p>
          <a:p>
            <a:pPr marL="457200" indent="-457200">
              <a:buFont typeface="Arial" pitchFamily="34" charset="0"/>
              <a:buChar char="•"/>
            </a:pPr>
            <a:r>
              <a:rPr lang="es-ES" sz="3200" dirty="0" smtClean="0">
                <a:latin typeface="Baskerville Old Face" pitchFamily="18" charset="0"/>
              </a:rPr>
              <a:t>Asociaciones y otros programas cooperativos</a:t>
            </a:r>
          </a:p>
        </p:txBody>
      </p:sp>
      <p:sp>
        <p:nvSpPr>
          <p:cNvPr id="11" name="Rectangle 4"/>
          <p:cNvSpPr>
            <a:spLocks noGrp="1" noChangeArrowheads="1"/>
          </p:cNvSpPr>
          <p:nvPr>
            <p:ph type="title"/>
          </p:nvPr>
        </p:nvSpPr>
        <p:spPr>
          <a:xfrm>
            <a:off x="457200" y="613916"/>
            <a:ext cx="7924800" cy="533400"/>
          </a:xfrm>
        </p:spPr>
        <p:txBody>
          <a:bodyPr/>
          <a:lstStyle/>
          <a:p>
            <a:r>
              <a:rPr lang="es-ES" sz="3200" dirty="0">
                <a:solidFill>
                  <a:schemeClr val="tx1">
                    <a:lumMod val="95000"/>
                    <a:lumOff val="5000"/>
                  </a:schemeClr>
                </a:solidFill>
                <a:latin typeface="Baskerville Old Face" pitchFamily="18" charset="0"/>
                <a:cs typeface="Times New Roman" pitchFamily="18" charset="0"/>
              </a:rPr>
              <a:t> </a:t>
            </a:r>
            <a:r>
              <a:rPr lang="es-ES" sz="3200" dirty="0" smtClean="0">
                <a:solidFill>
                  <a:schemeClr val="tx1">
                    <a:lumMod val="95000"/>
                    <a:lumOff val="5000"/>
                  </a:schemeClr>
                </a:solidFill>
                <a:latin typeface="Baskerville Old Face" pitchFamily="18" charset="0"/>
                <a:cs typeface="Times New Roman" pitchFamily="18" charset="0"/>
              </a:rPr>
              <a:t>             utiliza 3 estrategias fundamentales</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2298" y="696255"/>
            <a:ext cx="1066800"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066800"/>
            <a:ext cx="7315200" cy="1077218"/>
          </a:xfrm>
          <a:prstGeom prst="rect">
            <a:avLst/>
          </a:prstGeom>
          <a:noFill/>
        </p:spPr>
        <p:txBody>
          <a:bodyPr wrap="square" rtlCol="0">
            <a:spAutoFit/>
          </a:bodyPr>
          <a:lstStyle/>
          <a:p>
            <a:pPr algn="ctr">
              <a:spcBef>
                <a:spcPts val="0"/>
              </a:spcBef>
              <a:buNone/>
            </a:pPr>
            <a:r>
              <a:rPr lang="es-ES" sz="3200" b="1" dirty="0" smtClean="0">
                <a:latin typeface="Baskerville Old Face" pitchFamily="18" charset="0"/>
              </a:rPr>
              <a:t>Para  Contribuir a la Reducción de</a:t>
            </a:r>
          </a:p>
          <a:p>
            <a:pPr algn="ctr">
              <a:spcBef>
                <a:spcPts val="0"/>
              </a:spcBef>
              <a:buNone/>
            </a:pPr>
            <a:r>
              <a:rPr lang="es-ES" sz="3200" b="1" dirty="0" smtClean="0">
                <a:latin typeface="Baskerville Old Face" pitchFamily="18" charset="0"/>
              </a:rPr>
              <a:t>Lesiones y Fatalidades en el Trabajo</a:t>
            </a:r>
            <a:endParaRPr lang="en-US" dirty="0"/>
          </a:p>
        </p:txBody>
      </p:sp>
    </p:spTree>
    <p:extLst>
      <p:ext uri="{BB962C8B-B14F-4D97-AF65-F5344CB8AC3E}">
        <p14:creationId xmlns:p14="http://schemas.microsoft.com/office/powerpoint/2010/main" val="384392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981200"/>
            <a:ext cx="4495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a:latin typeface="Baskerville Old Face" pitchFamily="18" charset="0"/>
              </a:rPr>
              <a:t>Autoridad</a:t>
            </a:r>
          </a:p>
          <a:p>
            <a:pPr marL="457200" indent="-457200">
              <a:buFont typeface="Arial" pitchFamily="34" charset="0"/>
              <a:buChar char="•"/>
            </a:pPr>
            <a:r>
              <a:rPr lang="es-ES" sz="3200" dirty="0">
                <a:latin typeface="Baskerville Old Face" pitchFamily="18" charset="0"/>
              </a:rPr>
              <a:t>Usualmente no se notifica con antelación</a:t>
            </a:r>
          </a:p>
          <a:p>
            <a:pPr marL="457200" indent="-457200">
              <a:buFont typeface="Arial" pitchFamily="34" charset="0"/>
              <a:buChar char="•"/>
            </a:pPr>
            <a:r>
              <a:rPr lang="es-ES" sz="3200" dirty="0">
                <a:latin typeface="Baskerville Old Face" pitchFamily="18" charset="0"/>
              </a:rPr>
              <a:t>El representante del empleador debe ser informado</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Inspecciones del lugar de trabajo</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newyork.construction.com/images/2008/09_osha-inspectio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2276475"/>
            <a:ext cx="2857500" cy="260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444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Por lo general OSHA conduce sus investigaciones sin notificación previa. De hecho, aquel que alerte a un empleador con respecto a una inspección de OSHA puede recibir una sanción penal de hasta $1,000 o una sentencia de seis meses, o ambos.</a:t>
            </a:r>
          </a:p>
          <a:p>
            <a:pPr marL="457200" indent="-457200">
              <a:buFont typeface="Arial" pitchFamily="34" charset="0"/>
              <a:buChar char="•"/>
            </a:pPr>
            <a:r>
              <a:rPr lang="es-ES" dirty="0">
                <a:latin typeface="Baskerville Old Face" pitchFamily="18" charset="0"/>
              </a:rPr>
              <a:t>Bajo circunstancias excepcionales, OSHA podría enviar al empleador aviso de una inspección, aunque de menos de 24 horas.  </a:t>
            </a:r>
          </a:p>
          <a:p>
            <a:pPr marL="457200" indent="-457200">
              <a:buFont typeface="Arial" pitchFamily="34" charset="0"/>
              <a:buChar char="•"/>
            </a:pPr>
            <a:r>
              <a:rPr lang="es-ES" dirty="0">
                <a:latin typeface="Baskerville Old Face" pitchFamily="18" charset="0"/>
              </a:rPr>
              <a:t>Estas circunstancias excepcionales </a:t>
            </a:r>
            <a:r>
              <a:rPr lang="es-ES" dirty="0" smtClean="0">
                <a:latin typeface="Baskerville Old Face" pitchFamily="18" charset="0"/>
              </a:rPr>
              <a:t>incluyen:</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Notificación de inspección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6056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609600"/>
            <a:ext cx="7543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Situaciones de peligro inminente que requieran corrección inmediata.</a:t>
            </a:r>
          </a:p>
          <a:p>
            <a:pPr marL="457200" indent="-457200">
              <a:buFont typeface="Arial" pitchFamily="34" charset="0"/>
              <a:buChar char="•"/>
            </a:pPr>
            <a:r>
              <a:rPr lang="es-ES" dirty="0">
                <a:latin typeface="Baskerville Old Face" pitchFamily="18" charset="0"/>
              </a:rPr>
              <a:t>Inspecciones que deben desempeñarse después de horas de trabajo regulares o que requieran preparación especial.</a:t>
            </a:r>
          </a:p>
          <a:p>
            <a:pPr marL="457200" indent="-457200">
              <a:buFont typeface="Arial" pitchFamily="34" charset="0"/>
              <a:buChar char="•"/>
            </a:pPr>
            <a:r>
              <a:rPr lang="es-ES" dirty="0">
                <a:latin typeface="Baskerville Old Face" pitchFamily="18" charset="0"/>
              </a:rPr>
              <a:t>Casos para los cuales OSHA debe dar aviso previo para asegurarse de que un representante del empleador o del empleado, u otro miembro del personal, esté presente.</a:t>
            </a:r>
          </a:p>
          <a:p>
            <a:pPr marL="457200" indent="-457200">
              <a:buFont typeface="Arial" pitchFamily="34" charset="0"/>
              <a:buChar char="•"/>
            </a:pPr>
            <a:r>
              <a:rPr lang="es-ES" dirty="0">
                <a:latin typeface="Baskerville Old Face" pitchFamily="18" charset="0"/>
              </a:rPr>
              <a:t>Situaciones en las cuales OSHA determine que un aviso previo pudiera redundar en una investigación más completa o eficaz.</a:t>
            </a:r>
          </a:p>
        </p:txBody>
      </p:sp>
    </p:spTree>
    <p:extLst>
      <p:ext uri="{BB962C8B-B14F-4D97-AF65-F5344CB8AC3E}">
        <p14:creationId xmlns:p14="http://schemas.microsoft.com/office/powerpoint/2010/main" val="2207257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b="1" dirty="0">
                <a:latin typeface="Baskerville Old Face" pitchFamily="18" charset="0"/>
              </a:rPr>
              <a:t>Peligro inminente </a:t>
            </a:r>
            <a:r>
              <a:rPr lang="es-ES" dirty="0">
                <a:latin typeface="Baskerville Old Face" pitchFamily="18" charset="0"/>
              </a:rPr>
              <a:t>o cualquier situación en la que se tenga la certeza razonable de que existe un peligro de muerte o daño físico severo inmediatos. </a:t>
            </a:r>
          </a:p>
          <a:p>
            <a:pPr marL="457200" indent="-457200">
              <a:buFont typeface="Arial" pitchFamily="34" charset="0"/>
              <a:buChar char="•"/>
            </a:pPr>
            <a:r>
              <a:rPr lang="es-ES" b="1" dirty="0">
                <a:latin typeface="Baskerville Old Face" pitchFamily="18" charset="0"/>
              </a:rPr>
              <a:t>Catástrofes y accidentes fatales </a:t>
            </a:r>
            <a:r>
              <a:rPr lang="es-ES" dirty="0">
                <a:latin typeface="Baskerville Old Face" pitchFamily="18" charset="0"/>
              </a:rPr>
              <a:t>que resulten en la muerte de un empleado o la hospitalización de tres o más empleados.</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Prioridades de la inspección de </a:t>
            </a:r>
            <a:br>
              <a:rPr lang="es-ES" sz="4200" dirty="0">
                <a:solidFill>
                  <a:schemeClr val="tx1">
                    <a:lumMod val="95000"/>
                    <a:lumOff val="5000"/>
                  </a:schemeClr>
                </a:solidFill>
                <a:latin typeface="Baskerville Old Face" pitchFamily="18" charset="0"/>
                <a:cs typeface="Times New Roman" pitchFamily="18" charset="0"/>
              </a:rPr>
            </a:b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9246" y="990600"/>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41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b="1" dirty="0">
                <a:latin typeface="Baskerville Old Face" pitchFamily="18" charset="0"/>
              </a:rPr>
              <a:t>Quejas de empleados </a:t>
            </a:r>
            <a:r>
              <a:rPr lang="es-ES" dirty="0">
                <a:latin typeface="Baskerville Old Face" pitchFamily="18" charset="0"/>
              </a:rPr>
              <a:t>que involucren peligro </a:t>
            </a:r>
            <a:r>
              <a:rPr lang="es-ES" dirty="0" smtClean="0">
                <a:latin typeface="Baskerville Old Face" pitchFamily="18" charset="0"/>
              </a:rPr>
              <a:t>inminente </a:t>
            </a:r>
            <a:r>
              <a:rPr lang="es-ES" dirty="0">
                <a:latin typeface="Baskerville Old Face" pitchFamily="18" charset="0"/>
              </a:rPr>
              <a:t>o violaciones de empleadores que impliquen peligro de muerte o de daño físico severo.</a:t>
            </a:r>
          </a:p>
          <a:p>
            <a:pPr marL="457200" indent="-457200">
              <a:buFont typeface="Arial" pitchFamily="34" charset="0"/>
              <a:buChar char="•"/>
            </a:pPr>
            <a:r>
              <a:rPr lang="es-ES" b="1" dirty="0">
                <a:latin typeface="Baskerville Old Face" pitchFamily="18" charset="0"/>
              </a:rPr>
              <a:t>Referencias</a:t>
            </a:r>
            <a:r>
              <a:rPr lang="es-ES" dirty="0">
                <a:latin typeface="Baskerville Old Face" pitchFamily="18" charset="0"/>
              </a:rPr>
              <a:t> de otros individuos, agencias, organizaciones o medios de comunicación.</a:t>
            </a:r>
          </a:p>
          <a:p>
            <a:pPr marL="457200" indent="-457200">
              <a:buFont typeface="Arial" pitchFamily="34" charset="0"/>
              <a:buChar char="•"/>
            </a:pPr>
            <a:r>
              <a:rPr lang="es-ES" b="1" dirty="0">
                <a:latin typeface="Baskerville Old Face" pitchFamily="18" charset="0"/>
              </a:rPr>
              <a:t>Inspecciones planificadas o programadas </a:t>
            </a:r>
            <a:r>
              <a:rPr lang="es-ES" dirty="0">
                <a:latin typeface="Baskerville Old Face" pitchFamily="18" charset="0"/>
              </a:rPr>
              <a:t>en rubros con un alto número de riesgos y lesiones asociadas.</a:t>
            </a:r>
          </a:p>
          <a:p>
            <a:pPr marL="457200" indent="-457200">
              <a:buFont typeface="Arial" pitchFamily="34" charset="0"/>
              <a:buChar char="•"/>
            </a:pPr>
            <a:r>
              <a:rPr lang="es-ES" b="1" dirty="0">
                <a:latin typeface="Baskerville Old Face" pitchFamily="18" charset="0"/>
              </a:rPr>
              <a:t>Seguimiento</a:t>
            </a:r>
            <a:r>
              <a:rPr lang="es-ES" dirty="0">
                <a:latin typeface="Baskerville Old Face" pitchFamily="18" charset="0"/>
              </a:rPr>
              <a:t> de inspecciones previas.</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Prioridades de la inspección de </a:t>
            </a:r>
            <a:br>
              <a:rPr lang="es-ES" sz="4200" dirty="0">
                <a:solidFill>
                  <a:schemeClr val="tx1">
                    <a:lumMod val="95000"/>
                    <a:lumOff val="5000"/>
                  </a:schemeClr>
                </a:solidFill>
                <a:latin typeface="Baskerville Old Face" pitchFamily="18" charset="0"/>
                <a:cs typeface="Times New Roman" pitchFamily="18" charset="0"/>
              </a:rPr>
            </a:b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9246" y="990600"/>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37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b="1" dirty="0" smtClean="0">
                <a:latin typeface="Baskerville Old Face" pitchFamily="18" charset="0"/>
              </a:rPr>
              <a:t>La </a:t>
            </a:r>
            <a:r>
              <a:rPr lang="es-ES" b="1" dirty="0">
                <a:latin typeface="Baskerville Old Face" pitchFamily="18" charset="0"/>
              </a:rPr>
              <a:t>inspección típica de OSHA en el terreno incluye cuatro etapas:</a:t>
            </a:r>
          </a:p>
          <a:p>
            <a:pPr marL="514350" indent="-514350">
              <a:buFont typeface="+mj-lt"/>
              <a:buAutoNum type="arabicPeriod"/>
            </a:pPr>
            <a:r>
              <a:rPr lang="es-ES" b="1" dirty="0">
                <a:latin typeface="Baskerville Old Face" pitchFamily="18" charset="0"/>
              </a:rPr>
              <a:t>Presentación de credenciales del inspector.</a:t>
            </a:r>
          </a:p>
          <a:p>
            <a:pPr marL="514350" indent="-514350">
              <a:buFont typeface="+mj-lt"/>
              <a:buAutoNum type="arabicPeriod"/>
            </a:pPr>
            <a:r>
              <a:rPr lang="es-ES" b="1" dirty="0">
                <a:latin typeface="Baskerville Old Face" pitchFamily="18" charset="0"/>
              </a:rPr>
              <a:t>Conferencia de apertura.</a:t>
            </a:r>
          </a:p>
          <a:p>
            <a:pPr marL="514350" indent="-514350">
              <a:buFont typeface="+mj-lt"/>
              <a:buAutoNum type="arabicPeriod"/>
            </a:pPr>
            <a:r>
              <a:rPr lang="es-ES" b="1" dirty="0">
                <a:latin typeface="Baskerville Old Face" pitchFamily="18" charset="0"/>
              </a:rPr>
              <a:t>Un recorrido de inspección.</a:t>
            </a:r>
          </a:p>
          <a:p>
            <a:pPr marL="514350" indent="-514350">
              <a:buFont typeface="+mj-lt"/>
              <a:buAutoNum type="arabicPeriod"/>
            </a:pPr>
            <a:r>
              <a:rPr lang="es-ES" b="1" dirty="0">
                <a:latin typeface="Baskerville Old Face" pitchFamily="18" charset="0"/>
              </a:rPr>
              <a:t>Una conferencia de clausura.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El proceso de inspección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91156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5240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En la conferencia de apertura , el oficial de cumplimiento: </a:t>
            </a:r>
          </a:p>
          <a:p>
            <a:pPr marL="457200" indent="-457200">
              <a:buFont typeface="Arial" pitchFamily="34" charset="0"/>
              <a:buChar char="•"/>
            </a:pPr>
            <a:r>
              <a:rPr lang="es-ES" sz="2200" dirty="0">
                <a:latin typeface="Baskerville Old Face" pitchFamily="18" charset="0"/>
              </a:rPr>
              <a:t>Explica por qué OSHA seleccionó el establecimiento para una inspección. </a:t>
            </a:r>
          </a:p>
          <a:p>
            <a:pPr marL="457200" indent="-457200">
              <a:buFont typeface="Arial" pitchFamily="34" charset="0"/>
              <a:buChar char="•"/>
            </a:pPr>
            <a:r>
              <a:rPr lang="es-ES" sz="2200" dirty="0">
                <a:latin typeface="Baskerville Old Face" pitchFamily="18" charset="0"/>
              </a:rPr>
              <a:t>Obtiene información acerca del establecimiento.</a:t>
            </a:r>
          </a:p>
          <a:p>
            <a:pPr marL="457200" indent="-457200">
              <a:buFont typeface="Arial" pitchFamily="34" charset="0"/>
              <a:buChar char="•"/>
            </a:pPr>
            <a:r>
              <a:rPr lang="es-ES" sz="2200" dirty="0">
                <a:latin typeface="Baskerville Old Face" pitchFamily="18" charset="0"/>
              </a:rPr>
              <a:t>Explica el propósito de la visita, el alcance de la inspección, los procedimientos de los recorridos, la representación de los empleados, las entrevistas a empleados y la conferencia de clausura.</a:t>
            </a:r>
          </a:p>
          <a:p>
            <a:pPr marL="457200" indent="-457200">
              <a:buFont typeface="Arial" pitchFamily="34" charset="0"/>
              <a:buChar char="•"/>
            </a:pPr>
            <a:r>
              <a:rPr lang="es-ES" sz="2200" dirty="0">
                <a:latin typeface="Baskerville Old Face" pitchFamily="18" charset="0"/>
              </a:rPr>
              <a:t>Determina si está en curso una consulta fundada por OSHA o si la instalación ha recibido una excepción.</a:t>
            </a:r>
          </a:p>
          <a:p>
            <a:pPr marL="457200" indent="-457200">
              <a:buFont typeface="Arial" pitchFamily="34" charset="0"/>
              <a:buChar char="•"/>
            </a:pPr>
            <a:r>
              <a:rPr lang="es-ES" sz="2200" dirty="0">
                <a:latin typeface="Baskerville Old Face" pitchFamily="18" charset="0"/>
              </a:rPr>
              <a:t>Si así fuera, por lo general el oficial de cumplimiento da por terminada la inspección.</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Conferencia de apertura</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390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811823" y="1524000"/>
            <a:ext cx="7417777" cy="4411663"/>
          </a:xfrm>
        </p:spPr>
        <p:txBody>
          <a:bodyPr/>
          <a:lstStyle/>
          <a:p>
            <a:pPr algn="ctr">
              <a:spcBef>
                <a:spcPts val="3000"/>
              </a:spcBef>
            </a:pPr>
            <a:r>
              <a:rPr lang="en-US" sz="7500" b="1" spc="-300" dirty="0" smtClean="0">
                <a:solidFill>
                  <a:schemeClr val="tx1">
                    <a:lumMod val="85000"/>
                    <a:lumOff val="15000"/>
                  </a:schemeClr>
                </a:solidFill>
                <a:latin typeface="Times New Roman" pitchFamily="18" charset="0"/>
                <a:cs typeface="Times New Roman" pitchFamily="18" charset="0"/>
              </a:rPr>
              <a:t>¿</a:t>
            </a:r>
            <a:r>
              <a:rPr lang="en-US" sz="7500" b="1" spc="-300" dirty="0" err="1" smtClean="0">
                <a:solidFill>
                  <a:schemeClr val="tx1">
                    <a:lumMod val="85000"/>
                    <a:lumOff val="15000"/>
                  </a:schemeClr>
                </a:solidFill>
                <a:latin typeface="Baskerville Old Face" pitchFamily="18" charset="0"/>
                <a:cs typeface="Times New Roman" pitchFamily="18" charset="0"/>
              </a:rPr>
              <a:t>Qué</a:t>
            </a:r>
            <a:r>
              <a:rPr lang="en-US" sz="7500" b="1" spc="-300" dirty="0" smtClean="0">
                <a:solidFill>
                  <a:schemeClr val="tx1">
                    <a:lumMod val="85000"/>
                    <a:lumOff val="15000"/>
                  </a:schemeClr>
                </a:solidFill>
                <a:latin typeface="Baskerville Old Face" pitchFamily="18" charset="0"/>
                <a:cs typeface="Times New Roman" pitchFamily="18" charset="0"/>
              </a:rPr>
              <a:t> </a:t>
            </a:r>
            <a:r>
              <a:rPr lang="en-US" sz="7500" b="1" spc="-300" dirty="0" err="1" smtClean="0">
                <a:solidFill>
                  <a:schemeClr val="tx1">
                    <a:lumMod val="85000"/>
                    <a:lumOff val="15000"/>
                  </a:schemeClr>
                </a:solidFill>
                <a:latin typeface="Baskerville Old Face" pitchFamily="18" charset="0"/>
                <a:cs typeface="Times New Roman" pitchFamily="18" charset="0"/>
              </a:rPr>
              <a:t>es</a:t>
            </a:r>
            <a:r>
              <a:rPr lang="en-US" sz="7500" b="1" spc="-300" dirty="0" smtClean="0">
                <a:solidFill>
                  <a:schemeClr val="tx1">
                    <a:lumMod val="85000"/>
                    <a:lumOff val="15000"/>
                  </a:schemeClr>
                </a:solidFill>
                <a:latin typeface="Baskerville Old Face" pitchFamily="18" charset="0"/>
                <a:cs typeface="Times New Roman" pitchFamily="18" charset="0"/>
              </a:rPr>
              <a:t>            </a:t>
            </a:r>
            <a:r>
              <a:rPr lang="en-US" sz="7500" b="1" spc="-300" dirty="0" smtClean="0">
                <a:solidFill>
                  <a:schemeClr val="tx1">
                    <a:lumMod val="85000"/>
                    <a:lumOff val="15000"/>
                  </a:schemeClr>
                </a:solidFill>
                <a:latin typeface="Times New Roman" pitchFamily="18" charset="0"/>
                <a:cs typeface="Times New Roman" pitchFamily="18" charset="0"/>
              </a:rPr>
              <a:t>?</a:t>
            </a:r>
          </a:p>
          <a:p>
            <a:pPr algn="ctr">
              <a:spcBef>
                <a:spcPts val="3000"/>
              </a:spcBef>
            </a:pPr>
            <a:r>
              <a:rPr lang="en-US" sz="7000" b="1" dirty="0" smtClean="0">
                <a:solidFill>
                  <a:srgbClr val="008BD0"/>
                </a:solidFill>
                <a:latin typeface="Times New Roman" pitchFamily="18" charset="0"/>
                <a:cs typeface="Times New Roman" pitchFamily="18" charset="0"/>
              </a:rPr>
              <a:t>???????</a:t>
            </a:r>
            <a:endParaRPr lang="en-US" sz="7000" b="1" dirty="0">
              <a:solidFill>
                <a:srgbClr val="008BD0"/>
              </a:solidFill>
              <a:latin typeface="Times New Roman" pitchFamily="18" charset="0"/>
              <a:cs typeface="Times New Roman" pitchFamily="18" charset="0"/>
            </a:endParaRP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876800" y="1877060"/>
            <a:ext cx="2286000" cy="66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400" dirty="0">
                <a:latin typeface="Baskerville Old Face" pitchFamily="18" charset="0"/>
              </a:rPr>
              <a:t>Después de la conferencia de apertura, el oficial de cumplimiento y los representantes que le acompañan recorren el establecimiento inspeccionando las áreas laborales en busca de condiciones de trabajo potencialmente peligrosas.</a:t>
            </a:r>
          </a:p>
          <a:p>
            <a:pPr marL="457200" indent="-457200">
              <a:buFont typeface="Arial" pitchFamily="34" charset="0"/>
              <a:buChar char="•"/>
            </a:pPr>
            <a:r>
              <a:rPr lang="es-ES" sz="2400" dirty="0">
                <a:latin typeface="Baskerville Old Face" pitchFamily="18" charset="0"/>
              </a:rPr>
              <a:t>El oficial de cumplimiento explorará con el empleador las posibles acciones correctivas.</a:t>
            </a:r>
          </a:p>
          <a:p>
            <a:pPr marL="457200" indent="-457200">
              <a:buFont typeface="Arial" pitchFamily="34" charset="0"/>
              <a:buChar char="•"/>
            </a:pPr>
            <a:r>
              <a:rPr lang="es-ES" sz="2400" dirty="0">
                <a:latin typeface="Baskerville Old Face" pitchFamily="18" charset="0"/>
              </a:rPr>
              <a:t>Durante el recorrido de inspección OSHA puede dialogar, a veces en privado, con los empleados.</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Recorrido de inspección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35634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Un recorrido de inspección podría abarcar solamente una parte de un establecimiento, en particular si la inspección resulta de una queja en particular, una fatalidad o una catástrofe, o si es parte de una campaña local o nacional.</a:t>
            </a:r>
          </a:p>
          <a:p>
            <a:pPr marL="457200" indent="-457200">
              <a:buFont typeface="Arial" pitchFamily="34" charset="0"/>
              <a:buChar char="•"/>
            </a:pPr>
            <a:r>
              <a:rPr lang="es-ES" sz="2200" dirty="0">
                <a:latin typeface="Baskerville Old Face" pitchFamily="18" charset="0"/>
              </a:rPr>
              <a:t>Otras inspecciones pueden cubrir la instalación por completo, “de punta a punta”.</a:t>
            </a:r>
          </a:p>
          <a:p>
            <a:pPr marL="457200" indent="-457200">
              <a:buFont typeface="Arial" pitchFamily="34" charset="0"/>
              <a:buChar char="•"/>
            </a:pPr>
            <a:r>
              <a:rPr lang="es-ES" sz="2200" dirty="0">
                <a:latin typeface="Baskerville Old Face" pitchFamily="18" charset="0"/>
              </a:rPr>
              <a:t>Los oficiales de cumplimiento salvaguardan la confidencialidad  los secretos industriales. </a:t>
            </a:r>
          </a:p>
          <a:p>
            <a:pPr marL="457200" indent="-457200">
              <a:buFont typeface="Arial" pitchFamily="34" charset="0"/>
              <a:buChar char="•"/>
            </a:pPr>
            <a:r>
              <a:rPr lang="es-ES" sz="2200" dirty="0">
                <a:latin typeface="Baskerville Old Face" pitchFamily="18" charset="0"/>
              </a:rPr>
              <a:t>Aquellos empleados federales que revelen información confidencial sin autorización están sujetos a multas de $1,000, un año en la cárcel o ambas cosas, y a la expulsión de su oficina o empleo.</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Recorrido de inspección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00656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El oficial de cumplimiento revisa las prácticas de anuncios y registros, considerando si el empleador ha: </a:t>
            </a:r>
          </a:p>
          <a:p>
            <a:pPr marL="457200" indent="-457200">
              <a:buFont typeface="Arial" pitchFamily="34" charset="0"/>
              <a:buChar char="•"/>
            </a:pPr>
            <a:r>
              <a:rPr lang="es-ES" sz="2200" dirty="0">
                <a:latin typeface="Baskerville Old Face" pitchFamily="18" charset="0"/>
              </a:rPr>
              <a:t>Conservado datos de muertes, lesiones y enfermedades; </a:t>
            </a:r>
          </a:p>
          <a:p>
            <a:pPr marL="457200" indent="-457200">
              <a:buFont typeface="Arial" pitchFamily="34" charset="0"/>
              <a:buChar char="•"/>
            </a:pPr>
            <a:r>
              <a:rPr lang="es-ES" sz="2200" dirty="0">
                <a:latin typeface="Baskerville Old Face" pitchFamily="18" charset="0"/>
              </a:rPr>
              <a:t>Anunciado el Resumen de OSHA de Lesiones y Enfermedades Relacionadas con el Trabajo (OSHA 300A) del 1º de febrero al 30 de abril.</a:t>
            </a:r>
          </a:p>
          <a:p>
            <a:pPr marL="457200" indent="-457200">
              <a:buFont typeface="Arial" pitchFamily="34" charset="0"/>
              <a:buChar char="•"/>
            </a:pPr>
            <a:r>
              <a:rPr lang="es-ES" sz="2200" dirty="0">
                <a:latin typeface="Baskerville Old Face" pitchFamily="18" charset="0"/>
              </a:rPr>
              <a:t>Desplegado visiblemente el afiche de  OSHA que reza: “Es la Ley”(OSHA 3165)</a:t>
            </a:r>
          </a:p>
          <a:p>
            <a:pPr marL="457200" indent="-457200">
              <a:buFont typeface="Arial" pitchFamily="34" charset="0"/>
              <a:buChar char="•"/>
            </a:pPr>
            <a:r>
              <a:rPr lang="es-ES" sz="2200" dirty="0">
                <a:latin typeface="Baskerville Old Face" pitchFamily="18" charset="0"/>
              </a:rPr>
              <a:t>Cuando es menester, el oficial también examina datos sobre la exposición de los empleados a sustancias tóxicas y agentes físicos nocivos.</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Revisión de registros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3108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5257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Las citaciones informan al empleador  y los empleados acerca de:</a:t>
            </a:r>
          </a:p>
          <a:p>
            <a:pPr marL="457200" indent="-457200">
              <a:buFont typeface="Arial" pitchFamily="34" charset="0"/>
              <a:buChar char="•"/>
            </a:pPr>
            <a:r>
              <a:rPr lang="es-ES" sz="2200" dirty="0">
                <a:latin typeface="Baskerville Old Face" pitchFamily="18" charset="0"/>
              </a:rPr>
              <a:t>Regulaciones y requerimientos que presuntamente violó el empleador.</a:t>
            </a:r>
          </a:p>
          <a:p>
            <a:pPr marL="457200" indent="-457200">
              <a:buFont typeface="Arial" pitchFamily="34" charset="0"/>
              <a:buChar char="•"/>
            </a:pPr>
            <a:r>
              <a:rPr lang="es-ES" sz="2200" dirty="0">
                <a:latin typeface="Baskerville Old Face" pitchFamily="18" charset="0"/>
              </a:rPr>
              <a:t>Cualquier condición de trabajo riesgosa incluida en la Cláusula de Obligación General en la Ley de OSHA.</a:t>
            </a:r>
          </a:p>
          <a:p>
            <a:pPr marL="457200" indent="-457200">
              <a:buFont typeface="Arial" pitchFamily="34" charset="0"/>
              <a:buChar char="•"/>
            </a:pPr>
            <a:r>
              <a:rPr lang="es-ES" sz="2200" dirty="0">
                <a:latin typeface="Baskerville Old Face" pitchFamily="18" charset="0"/>
              </a:rPr>
              <a:t>El lapso propuesto para la reducción de riesgos.</a:t>
            </a:r>
          </a:p>
          <a:p>
            <a:pPr marL="457200" indent="-457200">
              <a:buFont typeface="Arial" pitchFamily="34" charset="0"/>
              <a:buChar char="•"/>
            </a:pPr>
            <a:r>
              <a:rPr lang="es-ES" sz="2200" dirty="0">
                <a:latin typeface="Baskerville Old Face" pitchFamily="18" charset="0"/>
              </a:rPr>
              <a:t>Cualquier sanción propuesta.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Citaciones de </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657600" y="779992"/>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constructionriskadvisors.com/Portals/54915/images/osha%20guy-resized-600.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1981200"/>
            <a:ext cx="2286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573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72972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Únicamente el director de área de OSHA posee la suficiente autoridad para decirle al empleador cuáles sanciones propondrá la agencia.  </a:t>
            </a:r>
          </a:p>
          <a:p>
            <a:pPr marL="457200" indent="-457200">
              <a:buFont typeface="Arial" pitchFamily="34" charset="0"/>
              <a:buChar char="•"/>
            </a:pPr>
            <a:r>
              <a:rPr lang="es-ES" sz="2200" dirty="0">
                <a:latin typeface="Baskerville Old Face" pitchFamily="18" charset="0"/>
              </a:rPr>
              <a:t>OSHA cuenta con un plazo de seis meses después de la inspección para emitir un informe final.</a:t>
            </a:r>
          </a:p>
          <a:p>
            <a:pPr marL="457200" indent="-457200">
              <a:buFont typeface="Arial" pitchFamily="34" charset="0"/>
              <a:buChar char="•"/>
            </a:pPr>
            <a:r>
              <a:rPr lang="es-ES" sz="2200" dirty="0">
                <a:latin typeface="Baskerville Old Face" pitchFamily="18" charset="0"/>
              </a:rPr>
              <a:t>Después de revisar el informe de inspección en su totalidad, el director de área de OSHA:</a:t>
            </a:r>
          </a:p>
          <a:p>
            <a:pPr marL="457200" indent="-457200">
              <a:buFont typeface="Arial" pitchFamily="34" charset="0"/>
              <a:buChar char="•"/>
            </a:pPr>
            <a:r>
              <a:rPr lang="es-ES" sz="2200" dirty="0">
                <a:latin typeface="Baskerville Old Face" pitchFamily="18" charset="0"/>
              </a:rPr>
              <a:t> 	a)	Emitirá citaciones sin sanción.</a:t>
            </a:r>
          </a:p>
          <a:p>
            <a:pPr marL="457200" indent="-457200">
              <a:buFont typeface="Arial" pitchFamily="34" charset="0"/>
              <a:buChar char="•"/>
            </a:pPr>
            <a:r>
              <a:rPr lang="es-ES" sz="2200" dirty="0">
                <a:latin typeface="Baskerville Old Face" pitchFamily="18" charset="0"/>
              </a:rPr>
              <a:t>	b)	Emitirá citaciones con sanciones propuestas.</a:t>
            </a:r>
          </a:p>
          <a:p>
            <a:pPr marL="457200" indent="-457200">
              <a:buFont typeface="Arial" pitchFamily="34" charset="0"/>
              <a:buChar char="•"/>
            </a:pPr>
            <a:r>
              <a:rPr lang="es-ES" sz="2200" dirty="0">
                <a:latin typeface="Baskerville Old Face" pitchFamily="18" charset="0"/>
              </a:rPr>
              <a:t>	c)	Determinará que no hay justificación para lo </a:t>
            </a:r>
            <a:r>
              <a:rPr lang="es-ES" sz="2200" dirty="0" smtClean="0">
                <a:latin typeface="Baskerville Old Face" pitchFamily="18" charset="0"/>
              </a:rPr>
              <a:t>			primero </a:t>
            </a:r>
            <a:r>
              <a:rPr lang="es-ES" sz="2200" dirty="0">
                <a:latin typeface="Baskerville Old Face" pitchFamily="18" charset="0"/>
              </a:rPr>
              <a:t>ni lo segundo.</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Sanciones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6437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72972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Graves</a:t>
            </a:r>
          </a:p>
          <a:p>
            <a:pPr marL="457200" indent="-457200">
              <a:buFont typeface="Arial" pitchFamily="34" charset="0"/>
              <a:buChar char="•"/>
            </a:pPr>
            <a:r>
              <a:rPr lang="es-ES" dirty="0">
                <a:latin typeface="Baskerville Old Face" pitchFamily="18" charset="0"/>
              </a:rPr>
              <a:t>Menos graves</a:t>
            </a:r>
          </a:p>
          <a:p>
            <a:pPr marL="457200" indent="-457200">
              <a:buFont typeface="Arial" pitchFamily="34" charset="0"/>
              <a:buChar char="•"/>
            </a:pPr>
            <a:r>
              <a:rPr lang="es-ES" dirty="0">
                <a:latin typeface="Baskerville Old Face" pitchFamily="18" charset="0"/>
              </a:rPr>
              <a:t>Deliberadas</a:t>
            </a:r>
          </a:p>
          <a:p>
            <a:pPr marL="457200" indent="-457200">
              <a:buFont typeface="Arial" pitchFamily="34" charset="0"/>
              <a:buChar char="•"/>
            </a:pPr>
            <a:r>
              <a:rPr lang="es-ES" dirty="0">
                <a:latin typeface="Baskerville Old Face" pitchFamily="18" charset="0"/>
              </a:rPr>
              <a:t>Repetidas</a:t>
            </a:r>
          </a:p>
          <a:p>
            <a:pPr marL="457200" indent="-457200">
              <a:buFont typeface="Arial" pitchFamily="34" charset="0"/>
              <a:buChar char="•"/>
            </a:pPr>
            <a:r>
              <a:rPr lang="es-ES" dirty="0">
                <a:latin typeface="Baskerville Old Face" pitchFamily="18" charset="0"/>
              </a:rPr>
              <a:t>Por falta de corrección</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Sanciones (continuación)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28106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Una infracción por la cual existe una probabilidad sustancial de que se pudiera provocar la muerte o algún daño físico grave, y de cuyo riesgo el empleador tuvo o debió haber tenido conocimiento.</a:t>
            </a:r>
          </a:p>
          <a:p>
            <a:pPr marL="457200" indent="-457200">
              <a:buFont typeface="Arial" pitchFamily="34" charset="0"/>
              <a:buChar char="•"/>
            </a:pPr>
            <a:r>
              <a:rPr lang="es-ES" dirty="0">
                <a:latin typeface="Baskerville Old Face" pitchFamily="18" charset="0"/>
              </a:rPr>
              <a:t>OSHA podría proponer una sanción obligatoria de hasta $7,000 por cada infracción </a:t>
            </a:r>
            <a:r>
              <a:rPr lang="es-ES" dirty="0" smtClean="0">
                <a:latin typeface="Baskerville Old Face" pitchFamily="18" charset="0"/>
              </a:rPr>
              <a:t>grave.</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Infracciones graves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8092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Una infracción que se relaciona directamente con la salud y la seguridad laboral, pero que probablemente no causaría la muerte o daño físico severo.</a:t>
            </a:r>
          </a:p>
          <a:p>
            <a:pPr marL="457200" indent="-457200">
              <a:buFont typeface="Arial" pitchFamily="34" charset="0"/>
              <a:buChar char="•"/>
            </a:pPr>
            <a:r>
              <a:rPr lang="es-ES" dirty="0">
                <a:latin typeface="Baskerville Old Face" pitchFamily="18" charset="0"/>
              </a:rPr>
              <a:t>OSHA podría proponer una sanción de hasta $ 7,000 por cada infracción de este tipo.</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Menos graves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88521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400" dirty="0">
                <a:latin typeface="Baskerville Old Face" pitchFamily="18" charset="0"/>
              </a:rPr>
              <a:t>Infracción que el empleador comete de manera intencional y con conocimiento o una infracción que el empleador comete con completa indiferencia de la ley. El empleador sabe que lo que hace constituye una infracción o está al tanto de que existía una situación peligrosa y no hizo un esfuerzo razonable por eliminarla. </a:t>
            </a:r>
          </a:p>
          <a:p>
            <a:pPr marL="457200" indent="-457200">
              <a:buFont typeface="Arial" pitchFamily="34" charset="0"/>
              <a:buChar char="•"/>
            </a:pPr>
            <a:r>
              <a:rPr lang="es-ES" sz="2400" dirty="0">
                <a:latin typeface="Baskerville Old Face" pitchFamily="18" charset="0"/>
              </a:rPr>
              <a:t>OSHA podría proponer sanciones de hasta $70,000 por una infracción deliberada, con una penalidad mínima de $5,000 por cada infracción deliberada que se cometa.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Deliberada</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39718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Una infracción de cualquier parámetro, regulación, regla u orden en la cual OSHA encuentre una infracción notablemente similar durante una segunda inspección.</a:t>
            </a:r>
          </a:p>
          <a:p>
            <a:pPr marL="457200" indent="-457200">
              <a:buFont typeface="Arial" pitchFamily="34" charset="0"/>
              <a:buChar char="•"/>
            </a:pPr>
            <a:r>
              <a:rPr lang="es-ES" dirty="0">
                <a:latin typeface="Baskerville Old Face" pitchFamily="18" charset="0"/>
              </a:rPr>
              <a:t>OSHA puede proponer sanciones de hasta $70,000 por cada infracción repetida. Para que pueda constituir la base de una citación por infracción repetida, la citación original debe ser definitiva.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Repetida</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5430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590800" y="512064"/>
            <a:ext cx="1447800" cy="990600"/>
          </a:xfrm>
        </p:spPr>
        <p:txBody>
          <a:bodyPr/>
          <a:lstStyle/>
          <a:p>
            <a:r>
              <a:rPr lang="en-US" sz="5500" dirty="0" smtClean="0">
                <a:solidFill>
                  <a:schemeClr val="tx1">
                    <a:lumMod val="85000"/>
                    <a:lumOff val="15000"/>
                  </a:schemeClr>
                </a:solidFill>
                <a:latin typeface="Baskerville Old Face" pitchFamily="18" charset="0"/>
              </a:rPr>
              <a:t>ES</a:t>
            </a:r>
            <a:endParaRPr lang="en-US" sz="5500" dirty="0">
              <a:solidFill>
                <a:schemeClr val="tx1">
                  <a:lumMod val="85000"/>
                  <a:lumOff val="15000"/>
                </a:schemeClr>
              </a:solidFill>
              <a:latin typeface="Baskerville Old Face" pitchFamily="18" charset="0"/>
            </a:endParaRPr>
          </a:p>
        </p:txBody>
      </p:sp>
      <p:sp>
        <p:nvSpPr>
          <p:cNvPr id="8197" name="Rectangle 5"/>
          <p:cNvSpPr>
            <a:spLocks noGrp="1" noChangeArrowheads="1"/>
          </p:cNvSpPr>
          <p:nvPr>
            <p:ph type="body" idx="1"/>
          </p:nvPr>
        </p:nvSpPr>
        <p:spPr>
          <a:xfrm>
            <a:off x="762000" y="1905000"/>
            <a:ext cx="4495800" cy="4030663"/>
          </a:xfrm>
        </p:spPr>
        <p:txBody>
          <a:bodyPr/>
          <a:lstStyle/>
          <a:p>
            <a:pPr marL="457200" indent="-457200">
              <a:buFont typeface="Arial" pitchFamily="34" charset="0"/>
              <a:buChar char="•"/>
            </a:pPr>
            <a:r>
              <a:rPr lang="es-ES" sz="3800" dirty="0" smtClean="0">
                <a:solidFill>
                  <a:schemeClr val="tx1">
                    <a:lumMod val="85000"/>
                    <a:lumOff val="15000"/>
                  </a:schemeClr>
                </a:solidFill>
                <a:latin typeface="Baskerville Old Face" pitchFamily="18" charset="0"/>
              </a:rPr>
              <a:t>La Administración de Seguridad  y Salud Ocupacional</a:t>
            </a:r>
            <a:endParaRPr lang="es-ES" sz="3800" dirty="0">
              <a:solidFill>
                <a:schemeClr val="tx1">
                  <a:lumMod val="85000"/>
                  <a:lumOff val="15000"/>
                </a:schemeClr>
              </a:solidFill>
              <a:latin typeface="Baskerville Old Face" pitchFamily="18" charset="0"/>
            </a:endParaRPr>
          </a:p>
        </p:txBody>
      </p:sp>
      <p:pic>
        <p:nvPicPr>
          <p:cNvPr id="8199" name="Picture 7" descr="http://www.wagehourblog.com/uploads/image/600px-US-DeptOfLabor-Seal_svg(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752600"/>
            <a:ext cx="2819400" cy="28194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0" y="6172200"/>
            <a:ext cx="9144000" cy="556276"/>
            <a:chOff x="0" y="6172200"/>
            <a:chExt cx="9144000" cy="556276"/>
          </a:xfrm>
        </p:grpSpPr>
        <p:sp>
          <p:nvSpPr>
            <p:cNvPr id="17" name="TextBox 16"/>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21"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85800" y="77724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4572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OSHA podría proponer una sanción adicional de hasta $7,000 por cada día que pase después de la fecha fijada para subsanar la infracción.</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Por falta de corrección</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www.osha.gov/dcsp/alliances/dow/osha_valveshop_tou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209800"/>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356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Infringir los requisitos de anuncio puede acarrear una penalidad civil de hasta  $7,000.  (OSHA no aplica multas por dejar de exhibir el afiche de “Es la ley”, OSHA 3165).</a:t>
            </a:r>
          </a:p>
          <a:p>
            <a:pPr marL="457200" indent="-457200">
              <a:buFont typeface="Arial" pitchFamily="34" charset="0"/>
              <a:buChar char="•"/>
            </a:pPr>
            <a:r>
              <a:rPr lang="es-ES" sz="2200" dirty="0">
                <a:latin typeface="Baskerville Old Face" pitchFamily="18" charset="0"/>
              </a:rPr>
              <a:t>Una vez probada ante una corte la falsificación de archivos, reportes o solicitudes, se podrá aplicar una multa de $10,000 o hasta seis meses de cárcel, o ambas penas.</a:t>
            </a:r>
          </a:p>
          <a:p>
            <a:pPr marL="457200" indent="-457200">
              <a:buFont typeface="Arial" pitchFamily="34" charset="0"/>
              <a:buChar char="•"/>
            </a:pPr>
            <a:r>
              <a:rPr lang="es-ES" sz="2200" dirty="0">
                <a:latin typeface="Baskerville Old Face" pitchFamily="18" charset="0"/>
              </a:rPr>
              <a:t>El ataque a un oficial de cumplimiento o cualquier otra clase de resistencia, oposición, intimidación o interferencia en contra de un oficial de cumplimiento durante el desempeño de sus deberes constituye un delito. </a:t>
            </a:r>
          </a:p>
          <a:p>
            <a:pPr marL="457200" indent="-457200">
              <a:buFont typeface="Arial" pitchFamily="34" charset="0"/>
              <a:buChar char="•"/>
            </a:pPr>
            <a:r>
              <a:rPr lang="es-ES" sz="2200" dirty="0">
                <a:latin typeface="Baskerville Old Face" pitchFamily="18" charset="0"/>
              </a:rPr>
              <a:t>Cualquier persona condenada por tal acción está sujeta a una penalidad de no más de $ 5,000 y prisión de hasta tres años.</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Otras sanciones posibles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3877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11119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La agencia podría reducir una penalidad en favor del empleador según la buena voluntad de éste (esfuerzos probados por acatar la Ley de OSHA), sus antecedentes de infracciones anteriores y el tamaño de la compañía.</a:t>
            </a:r>
          </a:p>
          <a:p>
            <a:pPr marL="457200" indent="-457200">
              <a:buFont typeface="Arial" pitchFamily="34" charset="0"/>
              <a:buChar char="•"/>
            </a:pPr>
            <a:r>
              <a:rPr lang="es-ES" sz="2200" dirty="0">
                <a:latin typeface="Baskerville Old Face" pitchFamily="18" charset="0"/>
              </a:rPr>
              <a:t>Cuando la cantidad reducida no alcanza los $100, OSHA no propone penalidad alguna. </a:t>
            </a:r>
          </a:p>
          <a:p>
            <a:pPr marL="457200" indent="-457200">
              <a:buFont typeface="Arial" pitchFamily="34" charset="0"/>
              <a:buChar char="•"/>
            </a:pPr>
            <a:r>
              <a:rPr lang="es-ES" sz="2200" dirty="0">
                <a:latin typeface="Baskerville Old Face" pitchFamily="18" charset="0"/>
              </a:rPr>
              <a:t>En el caso de las infracciones graves, OSHA también puede reducir la multa propuesta según la gravedad de la presunta violación. No se harán ajustes de buena voluntad cuando se presuman infracciones deliberadas.</a:t>
            </a:r>
          </a:p>
        </p:txBody>
      </p:sp>
      <p:sp>
        <p:nvSpPr>
          <p:cNvPr id="11" name="Rectangle 4"/>
          <p:cNvSpPr>
            <a:spLocks noGrp="1" noChangeArrowheads="1"/>
          </p:cNvSpPr>
          <p:nvPr>
            <p:ph type="title"/>
          </p:nvPr>
        </p:nvSpPr>
        <p:spPr>
          <a:xfrm>
            <a:off x="609600" y="609600"/>
            <a:ext cx="7315200" cy="990600"/>
          </a:xfrm>
        </p:spPr>
        <p:txBody>
          <a:bodyPr/>
          <a:lstStyle/>
          <a:p>
            <a:r>
              <a:rPr lang="es-ES" sz="4200" dirty="0">
                <a:solidFill>
                  <a:schemeClr val="tx1">
                    <a:lumMod val="95000"/>
                    <a:lumOff val="5000"/>
                  </a:schemeClr>
                </a:solidFill>
                <a:latin typeface="Baskerville Old Face" pitchFamily="18" charset="0"/>
                <a:cs typeface="Times New Roman" pitchFamily="18" charset="0"/>
              </a:rPr>
              <a:t>Ajustes a las sanciones propuestas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7411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5257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A un empleador condenado en un procedimiento penal por una violación deliberada de un parámetro que tuvo como consecuencia la muerte de un empleado se le podría imponer una multa de $250,000 (o $500,000 si el  empleado es una corporación) o encarcelar por un máximo de seis meses, o ambas cosas.</a:t>
            </a:r>
          </a:p>
          <a:p>
            <a:pPr marL="457200" indent="-457200">
              <a:buFont typeface="Arial" pitchFamily="34" charset="0"/>
              <a:buChar char="•"/>
            </a:pPr>
            <a:r>
              <a:rPr lang="es-ES" sz="2200" dirty="0">
                <a:latin typeface="Baskerville Old Face" pitchFamily="18" charset="0"/>
              </a:rPr>
              <a:t>Una segunda condena duplica el tiempo en prisión.</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Penalidades por delitos</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14" descr="j0202081"/>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5867400" y="1828800"/>
            <a:ext cx="241401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417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Antes de decidir la impugnación de una citación, se puede presentar una solicitud de conferencia informal. </a:t>
            </a:r>
          </a:p>
          <a:p>
            <a:pPr marL="457200" indent="-457200">
              <a:buFont typeface="Arial" pitchFamily="34" charset="0"/>
              <a:buChar char="•"/>
            </a:pPr>
            <a:r>
              <a:rPr lang="es-ES" dirty="0">
                <a:latin typeface="Baskerville Old Face" pitchFamily="18" charset="0"/>
              </a:rPr>
              <a:t>Obtener una explicación más clara sobre las infracciones que se mencionan.</a:t>
            </a:r>
          </a:p>
          <a:p>
            <a:pPr marL="457200" indent="-457200">
              <a:buFont typeface="Arial" pitchFamily="34" charset="0"/>
              <a:buChar char="•"/>
            </a:pPr>
            <a:r>
              <a:rPr lang="es-ES" dirty="0">
                <a:latin typeface="Baskerville Old Face" pitchFamily="18" charset="0"/>
              </a:rPr>
              <a:t>Alcanzar una mejor comprensión de los parámetros específicos que corresponden.</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Impugnar una citación judicial</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322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Negociar e iniciar un acuerdo informal de liquidación.</a:t>
            </a:r>
          </a:p>
          <a:p>
            <a:pPr marL="457200" indent="-457200">
              <a:buFont typeface="Arial" pitchFamily="34" charset="0"/>
              <a:buChar char="•"/>
            </a:pPr>
            <a:r>
              <a:rPr lang="es-ES" dirty="0">
                <a:latin typeface="Baskerville Old Face" pitchFamily="18" charset="0"/>
              </a:rPr>
              <a:t>Discutir maneras de corregir las infracciones.</a:t>
            </a:r>
          </a:p>
          <a:p>
            <a:pPr marL="457200" indent="-457200">
              <a:buFont typeface="Arial" pitchFamily="34" charset="0"/>
              <a:buChar char="•"/>
            </a:pPr>
            <a:r>
              <a:rPr lang="es-ES" dirty="0">
                <a:latin typeface="Baskerville Old Face" pitchFamily="18" charset="0"/>
              </a:rPr>
              <a:t>Discutir los problemas relacionados con las fechas de subsanación de las infracciones.</a:t>
            </a:r>
          </a:p>
          <a:p>
            <a:pPr marL="457200" indent="-457200">
              <a:buFont typeface="Arial" pitchFamily="34" charset="0"/>
              <a:buChar char="•"/>
            </a:pPr>
            <a:r>
              <a:rPr lang="es-ES" dirty="0">
                <a:latin typeface="Baskerville Old Face" pitchFamily="18" charset="0"/>
              </a:rPr>
              <a:t>Analizar los problemas que conciernen a los empleados.</a:t>
            </a:r>
          </a:p>
          <a:p>
            <a:pPr marL="457200" indent="-457200">
              <a:buFont typeface="Arial" pitchFamily="34" charset="0"/>
              <a:buChar char="•"/>
            </a:pPr>
            <a:r>
              <a:rPr lang="es-ES" dirty="0">
                <a:latin typeface="Baskerville Old Face" pitchFamily="18" charset="0"/>
              </a:rPr>
              <a:t>Resolver citaciones y penalidades en disputa.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Impugnar (continuación)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28826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1" name="Rectangle 4"/>
          <p:cNvSpPr>
            <a:spLocks noGrp="1" noChangeArrowheads="1"/>
          </p:cNvSpPr>
          <p:nvPr>
            <p:ph type="title"/>
          </p:nvPr>
        </p:nvSpPr>
        <p:spPr>
          <a:xfrm>
            <a:off x="609600" y="457200"/>
            <a:ext cx="7315200" cy="914400"/>
          </a:xfrm>
        </p:spPr>
        <p:txBody>
          <a:bodyPr/>
          <a:lstStyle/>
          <a:p>
            <a:r>
              <a:rPr lang="en-US" sz="4200" dirty="0">
                <a:solidFill>
                  <a:schemeClr val="tx1">
                    <a:lumMod val="95000"/>
                    <a:lumOff val="5000"/>
                  </a:schemeClr>
                </a:solidFill>
                <a:latin typeface="Baskerville Old Face" pitchFamily="18" charset="0"/>
                <a:cs typeface="Times New Roman" pitchFamily="18" charset="0"/>
              </a:rPr>
              <a:t>Review of Notices of Contest</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www.ibew1245.com/images/news/OSHA_Armstrong_1-21-1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828800"/>
            <a:ext cx="5124450" cy="319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259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La Comisión de Revisión de OSHA puede examinar las notificaciones de impugnación.</a:t>
            </a:r>
          </a:p>
          <a:p>
            <a:pPr marL="457200" indent="-457200">
              <a:buFont typeface="Arial" pitchFamily="34" charset="0"/>
              <a:buChar char="•"/>
            </a:pPr>
            <a:r>
              <a:rPr lang="es-ES" dirty="0">
                <a:latin typeface="Baskerville Old Face" pitchFamily="18" charset="0"/>
              </a:rPr>
              <a:t>La comisión es una agencia federal independiente creada por la Ley de Seguridad y Salud Ocupacional para resolver las citaciones y penalidades impugnadas.</a:t>
            </a:r>
          </a:p>
          <a:p>
            <a:pPr marL="457200" indent="-457200">
              <a:buFont typeface="Arial" pitchFamily="34" charset="0"/>
              <a:buChar char="•"/>
            </a:pPr>
            <a:r>
              <a:rPr lang="es-ES" dirty="0">
                <a:latin typeface="Baskerville Old Face" pitchFamily="18" charset="0"/>
              </a:rPr>
              <a:t>No está asociada a OSHA ni al Departamento de Trabajo.</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Revisión de las notificaciones de impugnación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84325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La comisión asignará un juez de derecho administrativo para que atienda el caso.</a:t>
            </a:r>
          </a:p>
          <a:p>
            <a:pPr marL="457200" indent="-457200">
              <a:buFont typeface="Arial" pitchFamily="34" charset="0"/>
              <a:buChar char="•"/>
            </a:pPr>
            <a:r>
              <a:rPr lang="es-ES" sz="2200" dirty="0">
                <a:latin typeface="Baskerville Old Face" pitchFamily="18" charset="0"/>
              </a:rPr>
              <a:t>El juez administrativo puede:</a:t>
            </a:r>
          </a:p>
          <a:p>
            <a:pPr marL="457200" indent="-457200">
              <a:buFont typeface="Arial" pitchFamily="34" charset="0"/>
              <a:buChar char="•"/>
            </a:pPr>
            <a:r>
              <a:rPr lang="es-ES" sz="2200" dirty="0">
                <a:latin typeface="Baskerville Old Face" pitchFamily="18" charset="0"/>
              </a:rPr>
              <a:t>Determinar que la impugnación es inválida legalmente y denegarla, o</a:t>
            </a:r>
          </a:p>
          <a:p>
            <a:pPr marL="457200" indent="-457200">
              <a:buFont typeface="Arial" pitchFamily="34" charset="0"/>
              <a:buChar char="•"/>
            </a:pPr>
            <a:r>
              <a:rPr lang="es-ES" sz="2200" dirty="0">
                <a:latin typeface="Baskerville Old Face" pitchFamily="18" charset="0"/>
              </a:rPr>
              <a:t>Fijar una audiencia en un lugar público cerca de la planta de trabajo del empleador.</a:t>
            </a:r>
          </a:p>
          <a:p>
            <a:pPr marL="457200" indent="-457200">
              <a:buFont typeface="Arial" pitchFamily="34" charset="0"/>
              <a:buChar char="•"/>
            </a:pPr>
            <a:r>
              <a:rPr lang="es-ES" sz="2200" dirty="0">
                <a:latin typeface="Baskerville Old Face" pitchFamily="18" charset="0"/>
              </a:rPr>
              <a:t>El empleador y los empleados tienen derecho a participar en la audiencia.</a:t>
            </a:r>
          </a:p>
          <a:p>
            <a:pPr marL="457200" indent="-457200">
              <a:buFont typeface="Arial" pitchFamily="34" charset="0"/>
              <a:buChar char="•"/>
            </a:pPr>
            <a:r>
              <a:rPr lang="es-ES" sz="2200" dirty="0">
                <a:latin typeface="Baskerville Old Face" pitchFamily="18" charset="0"/>
              </a:rPr>
              <a:t>En lo sucesivo, las apelaciones competen a la Corte de Apelaciones de los Estados </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Revisión de las notificaciones de impugnación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161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id:image005.png@01CC0BDA.D48DF1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96240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905000"/>
            <a:ext cx="33528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4" descr="http://eshpartnering.com/topics/wp-content/uploads/2010/06/OSHA-framed-copy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1148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http://facilitysigns.files.wordpress.com/2009/04/confined-space-osha.png?w=600&amp;h=37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3276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osha-10-online.com/images/osha-safety-work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2200" y="2362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eshpartnering.com/topics/wp-content/uploads/2010/04/OSHA-post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0400" y="0"/>
            <a:ext cx="3192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3000" y="1828800"/>
            <a:ext cx="1905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 name="Picture 9" descr="http://www.osha30hourconstructionoutreachtraining.com/files/QuickSiteImages/ma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1828800"/>
            <a:ext cx="129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midwesttrainingsite.com/images/osh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4191000"/>
            <a:ext cx="182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80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Las regulaciones de OSHA para informes y registro exigen que los empleadores:</a:t>
            </a:r>
          </a:p>
          <a:p>
            <a:pPr marL="457200" indent="-457200">
              <a:buFont typeface="Arial" pitchFamily="34" charset="0"/>
              <a:buChar char="•"/>
            </a:pPr>
            <a:r>
              <a:rPr lang="es-ES" sz="2200" dirty="0">
                <a:latin typeface="Baskerville Old Face" pitchFamily="18" charset="0"/>
              </a:rPr>
              <a:t>Conserven en cada establecimiento registros de lesiones y enfermedades de trabajo según vayan ocurriendo, y faciliten el acceso de los empleados a estos archivos. </a:t>
            </a:r>
          </a:p>
          <a:p>
            <a:pPr marL="457200" indent="-457200">
              <a:buFont typeface="Arial" pitchFamily="34" charset="0"/>
              <a:buChar char="•"/>
            </a:pPr>
            <a:r>
              <a:rPr lang="es-ES" sz="2200" dirty="0">
                <a:latin typeface="Baskerville Old Face" pitchFamily="18" charset="0"/>
              </a:rPr>
              <a:t>Conserven los registros de lesiones y enfermedades y publiquen desde el 1º de febrero hasta el 30 de abril un resumen anual de las lesiones y enfermedades de trabajo para cada establecimiento.</a:t>
            </a:r>
          </a:p>
          <a:p>
            <a:pPr marL="457200" indent="-457200">
              <a:buFont typeface="Arial" pitchFamily="34" charset="0"/>
              <a:buChar char="•"/>
            </a:pPr>
            <a:r>
              <a:rPr lang="es-ES" sz="2200" dirty="0">
                <a:latin typeface="Baskerville Old Face" pitchFamily="18" charset="0"/>
              </a:rPr>
              <a:t>Un ejecutivo de la empresa debe certificar la exactitud del resumen.</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Requerimientos de registro de OSHA - 29CFR1904</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13665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Registrar cualquier fallecimiento sin importar tiempo transcurrido entre la lesión y la muerte.</a:t>
            </a:r>
          </a:p>
          <a:p>
            <a:pPr marL="457200" indent="-457200">
              <a:buFont typeface="Arial" pitchFamily="34" charset="0"/>
              <a:buChar char="•"/>
            </a:pPr>
            <a:r>
              <a:rPr lang="es-ES" dirty="0">
                <a:latin typeface="Baskerville Old Face" pitchFamily="18" charset="0"/>
              </a:rPr>
              <a:t>Proporcionar, cuando se le solicite, los registros correspondientes de enfermedades y lesiones para que sean inspeccionados y copiados por cualquier  representante de las Secretarías de Trabajo o Salud y Servicios de Humanos. </a:t>
            </a:r>
          </a:p>
          <a:p>
            <a:pPr marL="457200" indent="-457200">
              <a:buFont typeface="Arial" pitchFamily="34" charset="0"/>
              <a:buChar char="•"/>
            </a:pPr>
            <a:r>
              <a:rPr lang="es-ES" dirty="0">
                <a:latin typeface="Baskerville Old Face" pitchFamily="18" charset="0"/>
              </a:rPr>
              <a:t>Satisfacer cualquier requisito adicional de registro o informe dentro de los parámetros específicos de OSHA.</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Requisitos para el empleador</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13996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3" name="Picture 2" descr="http://www.oehcs.com/Screenshots/OSHA%20300A-1.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91440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63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7387" y="123825"/>
            <a:ext cx="5229225"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3352800" y="381000"/>
            <a:ext cx="1554480" cy="646331"/>
          </a:xfrm>
          <a:prstGeom prst="rect">
            <a:avLst/>
          </a:prstGeom>
          <a:solidFill>
            <a:schemeClr val="bg1"/>
          </a:solidFill>
        </p:spPr>
        <p:txBody>
          <a:bodyPr wrap="square" rtlCol="0">
            <a:spAutoFit/>
          </a:bodyPr>
          <a:lstStyle/>
          <a:p>
            <a:pPr>
              <a:buNone/>
            </a:pPr>
            <a:r>
              <a:rPr lang="es-DO" sz="1200" dirty="0">
                <a:latin typeface="Baskerville Old Face" pitchFamily="18" charset="0"/>
              </a:rPr>
              <a:t>¿Experimentó el empleado una herida o enfermedad?</a:t>
            </a:r>
          </a:p>
        </p:txBody>
      </p:sp>
      <p:sp>
        <p:nvSpPr>
          <p:cNvPr id="11" name="TextBox 10"/>
          <p:cNvSpPr txBox="1"/>
          <p:nvPr/>
        </p:nvSpPr>
        <p:spPr>
          <a:xfrm>
            <a:off x="3352800" y="1752600"/>
            <a:ext cx="1554480" cy="646331"/>
          </a:xfrm>
          <a:prstGeom prst="rect">
            <a:avLst/>
          </a:prstGeom>
          <a:solidFill>
            <a:schemeClr val="bg1"/>
          </a:solidFill>
        </p:spPr>
        <p:txBody>
          <a:bodyPr wrap="square" rtlCol="0">
            <a:spAutoFit/>
          </a:bodyPr>
          <a:lstStyle/>
          <a:p>
            <a:pPr>
              <a:buNone/>
            </a:pPr>
            <a:r>
              <a:rPr lang="es-DO" sz="1200" dirty="0" smtClean="0">
                <a:latin typeface="Baskerville Old Face" pitchFamily="18" charset="0"/>
              </a:rPr>
              <a:t>¿Es la herida o enfermedad relacionada al trabajo?</a:t>
            </a:r>
            <a:endParaRPr lang="es-DO" sz="1200" dirty="0">
              <a:latin typeface="Baskerville Old Face" pitchFamily="18" charset="0"/>
            </a:endParaRPr>
          </a:p>
        </p:txBody>
      </p:sp>
      <p:sp>
        <p:nvSpPr>
          <p:cNvPr id="12" name="TextBox 11"/>
          <p:cNvSpPr txBox="1"/>
          <p:nvPr/>
        </p:nvSpPr>
        <p:spPr>
          <a:xfrm>
            <a:off x="3352800" y="3048000"/>
            <a:ext cx="1554480" cy="646331"/>
          </a:xfrm>
          <a:prstGeom prst="rect">
            <a:avLst/>
          </a:prstGeom>
          <a:solidFill>
            <a:schemeClr val="bg1"/>
          </a:solidFill>
        </p:spPr>
        <p:txBody>
          <a:bodyPr wrap="square" rtlCol="0">
            <a:spAutoFit/>
          </a:bodyPr>
          <a:lstStyle/>
          <a:p>
            <a:pPr>
              <a:buNone/>
            </a:pPr>
            <a:r>
              <a:rPr lang="es-DO" sz="1200" dirty="0" smtClean="0">
                <a:latin typeface="Baskerville Old Face" pitchFamily="18" charset="0"/>
              </a:rPr>
              <a:t>¿Es la herida o enfermedad un caso nuevo?</a:t>
            </a:r>
            <a:endParaRPr lang="es-DO" sz="1200" dirty="0">
              <a:latin typeface="Baskerville Old Face" pitchFamily="18" charset="0"/>
            </a:endParaRPr>
          </a:p>
        </p:txBody>
      </p:sp>
      <p:sp>
        <p:nvSpPr>
          <p:cNvPr id="14" name="TextBox 13"/>
          <p:cNvSpPr txBox="1"/>
          <p:nvPr/>
        </p:nvSpPr>
        <p:spPr>
          <a:xfrm>
            <a:off x="5458968" y="3063240"/>
            <a:ext cx="1600200" cy="646331"/>
          </a:xfrm>
          <a:prstGeom prst="rect">
            <a:avLst/>
          </a:prstGeom>
          <a:solidFill>
            <a:schemeClr val="bg1"/>
          </a:solidFill>
        </p:spPr>
        <p:txBody>
          <a:bodyPr wrap="square" rtlCol="0">
            <a:spAutoFit/>
          </a:bodyPr>
          <a:lstStyle/>
          <a:p>
            <a:pPr>
              <a:buNone/>
            </a:pPr>
            <a:r>
              <a:rPr lang="es-DO" sz="1200" dirty="0">
                <a:latin typeface="Baskerville Old Face" pitchFamily="18" charset="0"/>
              </a:rPr>
              <a:t>Actualice </a:t>
            </a:r>
            <a:r>
              <a:rPr lang="es-DO" sz="1200" dirty="0" smtClean="0">
                <a:latin typeface="Baskerville Old Face" pitchFamily="18" charset="0"/>
              </a:rPr>
              <a:t>el archivo de herida o enfermedad si es necesario.</a:t>
            </a:r>
            <a:endParaRPr lang="es-DO" sz="1200" dirty="0">
              <a:latin typeface="Baskerville Old Face" pitchFamily="18" charset="0"/>
            </a:endParaRPr>
          </a:p>
        </p:txBody>
      </p:sp>
      <p:sp>
        <p:nvSpPr>
          <p:cNvPr id="17" name="TextBox 16"/>
          <p:cNvSpPr txBox="1"/>
          <p:nvPr/>
        </p:nvSpPr>
        <p:spPr>
          <a:xfrm>
            <a:off x="3352800" y="4343400"/>
            <a:ext cx="1554480" cy="1015663"/>
          </a:xfrm>
          <a:prstGeom prst="rect">
            <a:avLst/>
          </a:prstGeom>
          <a:solidFill>
            <a:schemeClr val="bg1"/>
          </a:solidFill>
        </p:spPr>
        <p:txBody>
          <a:bodyPr wrap="square" rtlCol="0">
            <a:spAutoFit/>
          </a:bodyPr>
          <a:lstStyle/>
          <a:p>
            <a:pPr>
              <a:buNone/>
            </a:pPr>
            <a:r>
              <a:rPr lang="es-DO" sz="1200" dirty="0" smtClean="0">
                <a:latin typeface="Baskerville Old Face" pitchFamily="18" charset="0"/>
              </a:rPr>
              <a:t>¿Tiene </a:t>
            </a:r>
            <a:r>
              <a:rPr lang="es-DO" sz="1200" dirty="0">
                <a:latin typeface="Baskerville Old Face" pitchFamily="18" charset="0"/>
              </a:rPr>
              <a:t>la herida o enfermedad </a:t>
            </a:r>
            <a:r>
              <a:rPr lang="es-DO" sz="1200" dirty="0" smtClean="0">
                <a:latin typeface="Baskerville Old Face" pitchFamily="18" charset="0"/>
              </a:rPr>
              <a:t>los criterios generales </a:t>
            </a:r>
            <a:r>
              <a:rPr lang="es-DO" sz="1200" dirty="0">
                <a:latin typeface="Baskerville Old Face" pitchFamily="18" charset="0"/>
              </a:rPr>
              <a:t>o la aplicación a casos específicos?</a:t>
            </a:r>
          </a:p>
        </p:txBody>
      </p:sp>
      <p:sp>
        <p:nvSpPr>
          <p:cNvPr id="18" name="TextBox 17"/>
          <p:cNvSpPr txBox="1"/>
          <p:nvPr/>
        </p:nvSpPr>
        <p:spPr>
          <a:xfrm>
            <a:off x="2124075" y="5941367"/>
            <a:ext cx="1533525" cy="461665"/>
          </a:xfrm>
          <a:prstGeom prst="rect">
            <a:avLst/>
          </a:prstGeom>
          <a:solidFill>
            <a:schemeClr val="bg1"/>
          </a:solidFill>
        </p:spPr>
        <p:txBody>
          <a:bodyPr wrap="square" rtlCol="0">
            <a:spAutoFit/>
          </a:bodyPr>
          <a:lstStyle/>
          <a:p>
            <a:pPr>
              <a:buNone/>
            </a:pPr>
            <a:r>
              <a:rPr lang="es-DO" sz="1200" dirty="0">
                <a:latin typeface="Baskerville Old Face" pitchFamily="18" charset="0"/>
              </a:rPr>
              <a:t>No registre la herida ni enfermedad.</a:t>
            </a:r>
          </a:p>
        </p:txBody>
      </p:sp>
      <p:sp>
        <p:nvSpPr>
          <p:cNvPr id="19" name="TextBox 18"/>
          <p:cNvSpPr txBox="1"/>
          <p:nvPr/>
        </p:nvSpPr>
        <p:spPr>
          <a:xfrm>
            <a:off x="5481828" y="5988673"/>
            <a:ext cx="1533525" cy="461665"/>
          </a:xfrm>
          <a:prstGeom prst="rect">
            <a:avLst/>
          </a:prstGeom>
          <a:solidFill>
            <a:schemeClr val="bg1"/>
          </a:solidFill>
        </p:spPr>
        <p:txBody>
          <a:bodyPr wrap="square" rtlCol="0">
            <a:spAutoFit/>
          </a:bodyPr>
          <a:lstStyle/>
          <a:p>
            <a:pPr>
              <a:buNone/>
            </a:pPr>
            <a:r>
              <a:rPr lang="es-DO" sz="1200" dirty="0">
                <a:latin typeface="Baskerville Old Face" pitchFamily="18" charset="0"/>
              </a:rPr>
              <a:t>Registre la herida o enfermedad.</a:t>
            </a:r>
          </a:p>
        </p:txBody>
      </p:sp>
      <p:sp>
        <p:nvSpPr>
          <p:cNvPr id="3" name="TextBox 2"/>
          <p:cNvSpPr txBox="1"/>
          <p:nvPr/>
        </p:nvSpPr>
        <p:spPr>
          <a:xfrm>
            <a:off x="3832860" y="1214437"/>
            <a:ext cx="640080" cy="307777"/>
          </a:xfrm>
          <a:prstGeom prst="rect">
            <a:avLst/>
          </a:prstGeom>
          <a:solidFill>
            <a:schemeClr val="bg1"/>
          </a:solidFill>
        </p:spPr>
        <p:txBody>
          <a:bodyPr wrap="square" rtlCol="0">
            <a:spAutoFit/>
          </a:bodyPr>
          <a:lstStyle/>
          <a:p>
            <a:pPr algn="ctr">
              <a:spcBef>
                <a:spcPts val="0"/>
              </a:spcBef>
              <a:buNone/>
            </a:pPr>
            <a:r>
              <a:rPr lang="es-DO" sz="1400" dirty="0" smtClean="0"/>
              <a:t>SI</a:t>
            </a:r>
            <a:endParaRPr lang="es-DO" sz="1400" dirty="0"/>
          </a:p>
        </p:txBody>
      </p:sp>
      <p:sp>
        <p:nvSpPr>
          <p:cNvPr id="22" name="TextBox 21"/>
          <p:cNvSpPr txBox="1"/>
          <p:nvPr/>
        </p:nvSpPr>
        <p:spPr>
          <a:xfrm>
            <a:off x="3832860" y="2517577"/>
            <a:ext cx="640080" cy="307777"/>
          </a:xfrm>
          <a:prstGeom prst="rect">
            <a:avLst/>
          </a:prstGeom>
          <a:solidFill>
            <a:schemeClr val="bg1"/>
          </a:solidFill>
        </p:spPr>
        <p:txBody>
          <a:bodyPr wrap="square" rtlCol="0">
            <a:spAutoFit/>
          </a:bodyPr>
          <a:lstStyle/>
          <a:p>
            <a:pPr algn="ctr">
              <a:spcBef>
                <a:spcPts val="0"/>
              </a:spcBef>
              <a:buNone/>
            </a:pPr>
            <a:r>
              <a:rPr lang="es-DO" sz="1400" dirty="0" smtClean="0"/>
              <a:t>SI</a:t>
            </a:r>
            <a:endParaRPr lang="es-DO" sz="1400" dirty="0"/>
          </a:p>
        </p:txBody>
      </p:sp>
      <p:sp>
        <p:nvSpPr>
          <p:cNvPr id="23" name="TextBox 22"/>
          <p:cNvSpPr txBox="1"/>
          <p:nvPr/>
        </p:nvSpPr>
        <p:spPr>
          <a:xfrm>
            <a:off x="3832860" y="3886199"/>
            <a:ext cx="640080" cy="307777"/>
          </a:xfrm>
          <a:prstGeom prst="rect">
            <a:avLst/>
          </a:prstGeom>
          <a:solidFill>
            <a:schemeClr val="bg1"/>
          </a:solidFill>
        </p:spPr>
        <p:txBody>
          <a:bodyPr wrap="square" rtlCol="0">
            <a:spAutoFit/>
          </a:bodyPr>
          <a:lstStyle/>
          <a:p>
            <a:pPr algn="ctr">
              <a:spcBef>
                <a:spcPts val="0"/>
              </a:spcBef>
              <a:buNone/>
            </a:pPr>
            <a:r>
              <a:rPr lang="es-DO" sz="1400" dirty="0" smtClean="0"/>
              <a:t>SI</a:t>
            </a:r>
            <a:endParaRPr lang="es-DO" sz="1400" dirty="0"/>
          </a:p>
        </p:txBody>
      </p:sp>
      <p:sp>
        <p:nvSpPr>
          <p:cNvPr id="24" name="TextBox 23"/>
          <p:cNvSpPr txBox="1"/>
          <p:nvPr/>
        </p:nvSpPr>
        <p:spPr>
          <a:xfrm>
            <a:off x="5161788" y="4648200"/>
            <a:ext cx="640080" cy="307777"/>
          </a:xfrm>
          <a:prstGeom prst="rect">
            <a:avLst/>
          </a:prstGeom>
          <a:solidFill>
            <a:schemeClr val="bg1"/>
          </a:solidFill>
        </p:spPr>
        <p:txBody>
          <a:bodyPr wrap="square" rtlCol="0">
            <a:spAutoFit/>
          </a:bodyPr>
          <a:lstStyle/>
          <a:p>
            <a:pPr algn="ctr">
              <a:spcBef>
                <a:spcPts val="0"/>
              </a:spcBef>
              <a:buNone/>
            </a:pPr>
            <a:r>
              <a:rPr lang="es-DO" sz="1400" dirty="0" smtClean="0"/>
              <a:t>SI</a:t>
            </a:r>
            <a:endParaRPr lang="es-DO" sz="1400" dirty="0"/>
          </a:p>
        </p:txBody>
      </p:sp>
    </p:spTree>
    <p:extLst>
      <p:ext uri="{BB962C8B-B14F-4D97-AF65-F5344CB8AC3E}">
        <p14:creationId xmlns:p14="http://schemas.microsoft.com/office/powerpoint/2010/main" val="3395558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Los empleados deben conservar los registros de enfermedades y lesiones de cada establecimiento.</a:t>
            </a:r>
          </a:p>
          <a:p>
            <a:pPr marL="457200" indent="-457200">
              <a:buFont typeface="Arial" pitchFamily="34" charset="0"/>
              <a:buChar char="•"/>
            </a:pPr>
            <a:r>
              <a:rPr lang="es-ES" sz="2200" dirty="0">
                <a:latin typeface="Baskerville Old Face" pitchFamily="18" charset="0"/>
              </a:rPr>
              <a:t>OSHA define un establecimiento como un “espacio físico independiente en el cual se lleva a cabo un negocio o donde se prestan servicios”.</a:t>
            </a:r>
          </a:p>
          <a:p>
            <a:pPr marL="457200" indent="-457200">
              <a:buFont typeface="Arial" pitchFamily="34" charset="0"/>
              <a:buChar char="•"/>
            </a:pPr>
            <a:r>
              <a:rPr lang="es-ES" sz="2200" dirty="0">
                <a:latin typeface="Baskerville Old Face" pitchFamily="18" charset="0"/>
              </a:rPr>
              <a:t>Un empleador cuyos empleados trabajan en locaciones separadas debe conservar los archivos en el mismo lugar donde los empleados se presentan a trabajar.</a:t>
            </a:r>
          </a:p>
          <a:p>
            <a:pPr marL="457200" indent="-457200">
              <a:buFont typeface="Arial" pitchFamily="34" charset="0"/>
              <a:buChar char="•"/>
            </a:pPr>
            <a:r>
              <a:rPr lang="es-ES" sz="2200" dirty="0">
                <a:latin typeface="Baskerville Old Face" pitchFamily="18" charset="0"/>
              </a:rPr>
              <a:t>En algunas situaciones, los empleados no se presentan a trabajar en el mismo sitio todos los días. En tal caso, los archivos deben conservarse en el lugar donde se les paga o en la base desde donde operan.</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Empleadores con varios sitios de trabajo</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98556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Cada empleador debe completar el formulario OSHA 301 en plazo de siete días a partir de que toma conocimiento de una lesión o enfermedad laboral.</a:t>
            </a:r>
          </a:p>
          <a:p>
            <a:pPr marL="457200" indent="-457200">
              <a:buFont typeface="Arial" pitchFamily="34" charset="0"/>
              <a:buChar char="•"/>
            </a:pPr>
            <a:r>
              <a:rPr lang="es-ES" sz="2200" dirty="0">
                <a:latin typeface="Baskerville Old Face" pitchFamily="18" charset="0"/>
              </a:rPr>
              <a:t>Este formulario incluye más información acerca de cómo ocurrió la lesión o la enfermedad.</a:t>
            </a:r>
          </a:p>
          <a:p>
            <a:pPr marL="457200" indent="-457200">
              <a:buFont typeface="Arial" pitchFamily="34" charset="0"/>
              <a:buChar char="•"/>
            </a:pPr>
            <a:r>
              <a:rPr lang="es-ES" sz="2200" dirty="0">
                <a:latin typeface="Baskerville Old Face" pitchFamily="18" charset="0"/>
              </a:rPr>
              <a:t>Se garantiza a los empleados y ex-empleados el acceso a sus formularios  individuales OSHA 301. Los representantes de los empleados tendrán acceso a la sección “Información acerca del caso” del formulario OSHA 301 en los establecimientos donde representan a los empleados. </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 </a:t>
            </a:r>
            <a:r>
              <a:rPr lang="es-ES" sz="4200" dirty="0" smtClean="0">
                <a:solidFill>
                  <a:schemeClr val="tx1">
                    <a:lumMod val="95000"/>
                    <a:lumOff val="5000"/>
                  </a:schemeClr>
                </a:solidFill>
                <a:latin typeface="Baskerville Old Face" pitchFamily="18" charset="0"/>
                <a:cs typeface="Times New Roman" pitchFamily="18" charset="0"/>
              </a:rPr>
              <a:t>            301</a:t>
            </a:r>
            <a:r>
              <a:rPr lang="es-ES" sz="4200" dirty="0">
                <a:solidFill>
                  <a:schemeClr val="tx1">
                    <a:lumMod val="95000"/>
                    <a:lumOff val="5000"/>
                  </a:schemeClr>
                </a:solidFill>
                <a:latin typeface="Baskerville Old Face" pitchFamily="18" charset="0"/>
                <a:cs typeface="Times New Roman" pitchFamily="18" charset="0"/>
              </a:rPr>
              <a:t>, Informe de lesión y enfermedad</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73723" y="343112"/>
            <a:ext cx="1512277" cy="43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69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Este formulario fue creado para facilitar la publicación  y el cálculo de los índices de incidentes.</a:t>
            </a:r>
          </a:p>
          <a:p>
            <a:pPr marL="457200" indent="-457200">
              <a:buFont typeface="Arial" pitchFamily="34" charset="0"/>
              <a:buChar char="•"/>
            </a:pPr>
            <a:r>
              <a:rPr lang="es-ES" dirty="0">
                <a:latin typeface="Baskerville Old Face" pitchFamily="18" charset="0"/>
              </a:rPr>
              <a:t>Los empleadores deben exhibir copias de los registros del año previo con anterioridad  al 1º de febrero y conservarlas en el lugar hasta el 30 de abril. </a:t>
            </a:r>
          </a:p>
        </p:txBody>
      </p:sp>
      <p:sp>
        <p:nvSpPr>
          <p:cNvPr id="11" name="Rectangle 4"/>
          <p:cNvSpPr>
            <a:spLocks noGrp="1" noChangeArrowheads="1"/>
          </p:cNvSpPr>
          <p:nvPr>
            <p:ph type="title"/>
          </p:nvPr>
        </p:nvSpPr>
        <p:spPr>
          <a:xfrm>
            <a:off x="571500" y="381000"/>
            <a:ext cx="7315200" cy="1143000"/>
          </a:xfrm>
        </p:spPr>
        <p:txBody>
          <a:bodyPr/>
          <a:lstStyle/>
          <a:p>
            <a:r>
              <a:rPr lang="es-ES" sz="3200" dirty="0">
                <a:solidFill>
                  <a:schemeClr val="tx1">
                    <a:lumMod val="95000"/>
                    <a:lumOff val="5000"/>
                  </a:schemeClr>
                </a:solidFill>
                <a:latin typeface="Baskerville Old Face" pitchFamily="18" charset="0"/>
                <a:cs typeface="Times New Roman" pitchFamily="18" charset="0"/>
              </a:rPr>
              <a:t>Formulario </a:t>
            </a:r>
            <a:r>
              <a:rPr lang="es-ES" sz="3200" dirty="0" smtClean="0">
                <a:solidFill>
                  <a:schemeClr val="tx1">
                    <a:lumMod val="95000"/>
                    <a:lumOff val="5000"/>
                  </a:schemeClr>
                </a:solidFill>
                <a:latin typeface="Baskerville Old Face" pitchFamily="18" charset="0"/>
                <a:cs typeface="Times New Roman" pitchFamily="18" charset="0"/>
              </a:rPr>
              <a:t>            300A </a:t>
            </a:r>
            <a:r>
              <a:rPr lang="es-ES" sz="3200" dirty="0">
                <a:solidFill>
                  <a:schemeClr val="tx1">
                    <a:lumMod val="95000"/>
                    <a:lumOff val="5000"/>
                  </a:schemeClr>
                </a:solidFill>
                <a:latin typeface="Baskerville Old Face" pitchFamily="18" charset="0"/>
                <a:cs typeface="Times New Roman" pitchFamily="18" charset="0"/>
              </a:rPr>
              <a:t>Resumen de enfermedades y lesiones ocupacionales</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47950" y="595312"/>
            <a:ext cx="1066800"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895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www.osha.gov/Publications/OSHA3187/images/osha3187_img_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180975"/>
            <a:ext cx="4237038"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4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500" dirty="0" smtClean="0">
                <a:solidFill>
                  <a:schemeClr val="tx1">
                    <a:lumMod val="95000"/>
                    <a:lumOff val="5000"/>
                  </a:schemeClr>
                </a:solidFill>
                <a:latin typeface="Times New Roman" pitchFamily="18" charset="0"/>
                <a:cs typeface="Times New Roman" pitchFamily="18" charset="0"/>
              </a:rPr>
              <a:t>¿</a:t>
            </a:r>
            <a:r>
              <a:rPr lang="en-US" sz="5500" dirty="0" err="1" smtClean="0">
                <a:solidFill>
                  <a:schemeClr val="tx1">
                    <a:lumMod val="95000"/>
                    <a:lumOff val="5000"/>
                  </a:schemeClr>
                </a:solidFill>
                <a:latin typeface="Baskerville Old Face" pitchFamily="18" charset="0"/>
              </a:rPr>
              <a:t>Por</a:t>
            </a:r>
            <a:r>
              <a:rPr lang="en-US" sz="5500" dirty="0" smtClean="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qué</a:t>
            </a:r>
            <a:r>
              <a:rPr lang="en-US" sz="5500" dirty="0" smtClean="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existe</a:t>
            </a:r>
            <a:r>
              <a:rPr lang="en-US" sz="5500" dirty="0" smtClean="0">
                <a:solidFill>
                  <a:schemeClr val="tx1">
                    <a:lumMod val="95000"/>
                    <a:lumOff val="5000"/>
                  </a:schemeClr>
                </a:solidFill>
                <a:latin typeface="Baskerville Old Face" pitchFamily="18" charset="0"/>
              </a:rPr>
              <a:t>           </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sp>
        <p:nvSpPr>
          <p:cNvPr id="9221" name="Rectangle 5"/>
          <p:cNvSpPr>
            <a:spLocks noGrp="1" noChangeArrowheads="1"/>
          </p:cNvSpPr>
          <p:nvPr>
            <p:ph type="body" idx="1"/>
          </p:nvPr>
        </p:nvSpPr>
        <p:spPr>
          <a:xfrm>
            <a:off x="685800" y="1524000"/>
            <a:ext cx="7315200" cy="4411663"/>
          </a:xfrm>
        </p:spPr>
        <p:txBody>
          <a:bodyPr/>
          <a:lstStyle/>
          <a:p>
            <a:pPr marL="457200" indent="-457200">
              <a:buFont typeface="Arial" pitchFamily="34" charset="0"/>
              <a:buChar char="•"/>
            </a:pPr>
            <a:r>
              <a:rPr lang="es-ES" dirty="0" smtClean="0">
                <a:latin typeface="Baskerville Old Face" pitchFamily="18" charset="0"/>
              </a:rPr>
              <a:t>Porque hasta 1970 no existían provisiones lo suficientemente completas o uniformes que garantizaran un ambiente laboral seguro o protegieran al trabajador de amenazas contra su salud.</a:t>
            </a:r>
          </a:p>
          <a:p>
            <a:pPr marL="457200" indent="-457200">
              <a:buFont typeface="Arial" pitchFamily="34" charset="0"/>
              <a:buChar char="•"/>
            </a:pPr>
            <a:r>
              <a:rPr lang="es-ES" dirty="0" smtClean="0">
                <a:latin typeface="Baskerville Old Face" pitchFamily="18" charset="0"/>
              </a:rPr>
              <a:t>En promedio, 15 trabajadores morían cada día debido a lesiones laborales. O sea, aproximadamente 5600 trabajadores al año.  </a:t>
            </a:r>
          </a:p>
          <a:p>
            <a:pPr marL="457200" indent="-457200">
              <a:buFont typeface="Arial" pitchFamily="34" charset="0"/>
              <a:buChar char="•"/>
            </a:pPr>
            <a:r>
              <a:rPr lang="es-ES" dirty="0" smtClean="0">
                <a:latin typeface="Baskerville Old Face" pitchFamily="18" charset="0"/>
              </a:rPr>
              <a:t>Se reportaban unos 4 millones de lesiones y enfermedades no fatales.</a:t>
            </a:r>
            <a:endParaRPr lang="es-ES" dirty="0">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24400"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772400" cy="1371600"/>
          </a:xfrm>
        </p:spPr>
        <p:txBody>
          <a:bodyPr/>
          <a:lstStyle/>
          <a:p>
            <a:r>
              <a:rPr lang="en-US" sz="5500" dirty="0" smtClean="0">
                <a:solidFill>
                  <a:schemeClr val="tx1">
                    <a:lumMod val="95000"/>
                    <a:lumOff val="5000"/>
                  </a:schemeClr>
                </a:solidFill>
                <a:latin typeface="Times New Roman" pitchFamily="18" charset="0"/>
                <a:cs typeface="Times New Roman" pitchFamily="18" charset="0"/>
              </a:rPr>
              <a:t>¿</a:t>
            </a:r>
            <a:r>
              <a:rPr lang="en-US" sz="5500" dirty="0" err="1" smtClean="0">
                <a:solidFill>
                  <a:schemeClr val="tx1">
                    <a:lumMod val="95000"/>
                    <a:lumOff val="5000"/>
                  </a:schemeClr>
                </a:solidFill>
                <a:latin typeface="Baskerville Old Face" pitchFamily="18" charset="0"/>
              </a:rPr>
              <a:t>Cuándo</a:t>
            </a:r>
            <a:r>
              <a:rPr lang="en-US" sz="5500" dirty="0" smtClean="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comenzó</a:t>
            </a:r>
            <a:r>
              <a:rPr lang="en-US" sz="5500" dirty="0" smtClean="0">
                <a:solidFill>
                  <a:schemeClr val="tx1">
                    <a:lumMod val="95000"/>
                    <a:lumOff val="5000"/>
                  </a:schemeClr>
                </a:solidFill>
                <a:latin typeface="Baskerville Old Face" pitchFamily="18" charset="0"/>
              </a:rPr>
              <a:t>           </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79008"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3186" name="Picture 2" descr="http://www.oshahazmat40hrhazwopersafetytraining.com/OSHA_Safety_Trainin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1758" y="1684338"/>
            <a:ext cx="6400800" cy="39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7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28600"/>
            <a:ext cx="7543800" cy="1371600"/>
          </a:xfrm>
        </p:spPr>
        <p:txBody>
          <a:bodyPr/>
          <a:lstStyle/>
          <a:p>
            <a:r>
              <a:rPr lang="es-ES" sz="3800" dirty="0" smtClean="0">
                <a:solidFill>
                  <a:schemeClr val="tx1">
                    <a:lumMod val="95000"/>
                    <a:lumOff val="5000"/>
                  </a:schemeClr>
                </a:solidFill>
                <a:latin typeface="Baskerville Old Face" pitchFamily="18" charset="0"/>
                <a:cs typeface="Times New Roman" pitchFamily="18" charset="0"/>
              </a:rPr>
              <a:t>La Ley de Seguridad  y Salud Ocupacional de 1970 - 29 USC 653</a:t>
            </a:r>
            <a:endParaRPr lang="en-US" sz="3800" dirty="0">
              <a:solidFill>
                <a:schemeClr val="tx1">
                  <a:lumMod val="95000"/>
                  <a:lumOff val="5000"/>
                </a:schemeClr>
              </a:solidFill>
              <a:latin typeface="Baskerville Old Face" pitchFamily="18" charset="0"/>
              <a:cs typeface="Times New Roman" pitchFamily="18" charset="0"/>
            </a:endParaRPr>
          </a:p>
        </p:txBody>
      </p:sp>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60537"/>
            <a:ext cx="5105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smtClean="0">
                <a:latin typeface="Baskerville Old Face" pitchFamily="18" charset="0"/>
              </a:rPr>
              <a:t>Fue promulgada el 29 de diciembre de 1970 por Richard M. Nixon</a:t>
            </a:r>
          </a:p>
          <a:p>
            <a:pPr marL="457200" indent="-457200">
              <a:buFont typeface="Arial" pitchFamily="34" charset="0"/>
              <a:buChar char="•"/>
            </a:pPr>
            <a:r>
              <a:rPr lang="es-ES" dirty="0" smtClean="0">
                <a:latin typeface="Baskerville Old Face" pitchFamily="18" charset="0"/>
              </a:rPr>
              <a:t>Definió a OSHA (Administración de Seguridad y Salud Ocupacional) y su responsabilidad de proporcionar seguridad al trabajador y protección de su salud.</a:t>
            </a:r>
          </a:p>
        </p:txBody>
      </p:sp>
      <p:pic>
        <p:nvPicPr>
          <p:cNvPr id="94210" name="Picture 2" descr="http://www.albany.edu/jmmh/vol2no1/nix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904999"/>
            <a:ext cx="2929910" cy="3497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4866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000" dirty="0" smtClean="0">
                <a:solidFill>
                  <a:schemeClr val="tx1">
                    <a:lumMod val="95000"/>
                    <a:lumOff val="5000"/>
                  </a:schemeClr>
                </a:solidFill>
                <a:latin typeface="Times New Roman" pitchFamily="18" charset="0"/>
                <a:cs typeface="Times New Roman" pitchFamily="18" charset="0"/>
              </a:rPr>
              <a:t>¿</a:t>
            </a:r>
            <a:r>
              <a:rPr lang="es-ES" sz="5000" dirty="0" smtClean="0">
                <a:solidFill>
                  <a:schemeClr val="tx1">
                    <a:lumMod val="95000"/>
                    <a:lumOff val="5000"/>
                  </a:schemeClr>
                </a:solidFill>
                <a:latin typeface="Baskerville Old Face" pitchFamily="18" charset="0"/>
              </a:rPr>
              <a:t>Cuál es la misión de           </a:t>
            </a:r>
            <a:r>
              <a:rPr lang="en-US" sz="5000" dirty="0" smtClean="0">
                <a:solidFill>
                  <a:schemeClr val="tx1">
                    <a:lumMod val="95000"/>
                    <a:lumOff val="5000"/>
                  </a:schemeClr>
                </a:solidFill>
                <a:latin typeface="Times New Roman" pitchFamily="18" charset="0"/>
                <a:cs typeface="Times New Roman" pitchFamily="18" charset="0"/>
              </a:rPr>
              <a:t>?</a:t>
            </a:r>
            <a:endParaRPr lang="en-US" sz="5000" dirty="0">
              <a:solidFill>
                <a:schemeClr val="tx1">
                  <a:lumMod val="95000"/>
                  <a:lumOff val="5000"/>
                </a:schemeClr>
              </a:solidFill>
              <a:latin typeface="Times New Roman" pitchFamily="18" charset="0"/>
              <a:cs typeface="Times New Roman"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867400" y="938531"/>
            <a:ext cx="1524000" cy="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5236" name="Picture 4" descr="http://www.signsbyyou.com/images/Signs/signs_osha.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1905000"/>
            <a:ext cx="3352800" cy="3106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58998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258</TotalTime>
  <Words>2992</Words>
  <Application>Microsoft Office PowerPoint</Application>
  <PresentationFormat>On-screen Show (4:3)</PresentationFormat>
  <Paragraphs>264</Paragraphs>
  <Slides>57</Slides>
  <Notes>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Sales training presentation</vt:lpstr>
      <vt:lpstr>Introducción y conocimiento de OSHA</vt:lpstr>
      <vt:lpstr>PowerPoint Presentation</vt:lpstr>
      <vt:lpstr>PowerPoint Presentation</vt:lpstr>
      <vt:lpstr>ES</vt:lpstr>
      <vt:lpstr>PowerPoint Presentation</vt:lpstr>
      <vt:lpstr>¿Por qué existe           ?</vt:lpstr>
      <vt:lpstr>¿Cuándo comenzó           ?</vt:lpstr>
      <vt:lpstr>La Ley de Seguridad  y Salud Ocupacional de 1970 - 29 USC 653</vt:lpstr>
      <vt:lpstr>¿Cuál es la misión de           ?</vt:lpstr>
      <vt:lpstr>La misión de            es</vt:lpstr>
      <vt:lpstr>PowerPoint Presentation</vt:lpstr>
      <vt:lpstr>¿Cómo logra esto           ?</vt:lpstr>
      <vt:lpstr>La Ley de Seguridad  y Salud Ocupacional</vt:lpstr>
      <vt:lpstr>PowerPoint Presentation</vt:lpstr>
      <vt:lpstr>   La ley de           </vt:lpstr>
      <vt:lpstr>Cobertura de la ley  de    (continuación)</vt:lpstr>
      <vt:lpstr>             Federal y Estatal</vt:lpstr>
      <vt:lpstr>PowerPoint Presentation</vt:lpstr>
      <vt:lpstr>PowerPoint Presentation</vt:lpstr>
      <vt:lpstr>Requerimientos de la Cláusula de Obligación General</vt:lpstr>
      <vt:lpstr>PowerPoint Presentation</vt:lpstr>
      <vt:lpstr>              utiliza 3 estrategias fundamentales</vt:lpstr>
      <vt:lpstr>Inspecciones del lugar de trabajo</vt:lpstr>
      <vt:lpstr>Notificación de inspección</vt:lpstr>
      <vt:lpstr>PowerPoint Presentation</vt:lpstr>
      <vt:lpstr>Prioridades de la inspección de  </vt:lpstr>
      <vt:lpstr>Prioridades de la inspección de  </vt:lpstr>
      <vt:lpstr>El proceso de inspección</vt:lpstr>
      <vt:lpstr>Conferencia de apertura</vt:lpstr>
      <vt:lpstr>Recorrido de inspección</vt:lpstr>
      <vt:lpstr>Recorrido de inspección</vt:lpstr>
      <vt:lpstr>Revisión de registros</vt:lpstr>
      <vt:lpstr>Citaciones de </vt:lpstr>
      <vt:lpstr>Sanciones</vt:lpstr>
      <vt:lpstr>Sanciones (continuación)</vt:lpstr>
      <vt:lpstr>Infracciones graves</vt:lpstr>
      <vt:lpstr>Menos graves</vt:lpstr>
      <vt:lpstr>Deliberada</vt:lpstr>
      <vt:lpstr>Repetida</vt:lpstr>
      <vt:lpstr>Por falta de corrección</vt:lpstr>
      <vt:lpstr>Otras sanciones posibles</vt:lpstr>
      <vt:lpstr>PowerPoint Presentation</vt:lpstr>
      <vt:lpstr>Ajustes a las sanciones propuestas</vt:lpstr>
      <vt:lpstr>Penalidades por delitos</vt:lpstr>
      <vt:lpstr>Impugnar una citación judicial</vt:lpstr>
      <vt:lpstr>Impugnar (continuación)</vt:lpstr>
      <vt:lpstr>Review of Notices of Contest</vt:lpstr>
      <vt:lpstr>Revisión de las notificaciones de impugnación</vt:lpstr>
      <vt:lpstr>Revisión de las notificaciones de impugnación</vt:lpstr>
      <vt:lpstr>Requerimientos de registro de OSHA - 29CFR1904</vt:lpstr>
      <vt:lpstr>Requisitos para el empleador</vt:lpstr>
      <vt:lpstr>PowerPoint Presentation</vt:lpstr>
      <vt:lpstr>PowerPoint Presentation</vt:lpstr>
      <vt:lpstr>Empleadores con varios sitios de trabajo</vt:lpstr>
      <vt:lpstr>             301, Informe de lesión y enfermedad</vt:lpstr>
      <vt:lpstr>Formulario             300A Resumen de enfermedades y lesiones ocupacionales</vt:lpstr>
      <vt:lpstr>PowerPoint Presentation</vt:lpstr>
    </vt:vector>
  </TitlesOfParts>
  <Company>Miami Dade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User</dc:creator>
  <cp:lastModifiedBy>Vosburgh, Linda - OSHA</cp:lastModifiedBy>
  <cp:revision>165</cp:revision>
  <cp:lastPrinted>2011-11-28T18:26:03Z</cp:lastPrinted>
  <dcterms:created xsi:type="dcterms:W3CDTF">2011-06-09T16:23:00Z</dcterms:created>
  <dcterms:modified xsi:type="dcterms:W3CDTF">2012-07-23T18:48:33Z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