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notesSlides/notesSlide1.xml" ContentType="application/vnd.openxmlformats-officedocument.presentationml.notesSlid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notesSlides/notesSlide2.xml" ContentType="application/vnd.openxmlformats-officedocument.presentationml.notesSlide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notesSlides/notesSlide3.xml" ContentType="application/vnd.openxmlformats-officedocument.presentationml.notesSlide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notesSlides/notesSlide4.xml" ContentType="application/vnd.openxmlformats-officedocument.presentationml.notesSlide+xml"/>
  <Override PartName="/ppt/tags/tag17.xml" ContentType="application/vnd.openxmlformats-officedocument.presentationml.tags+xml"/>
  <Override PartName="/ppt/notesSlides/notesSlide5.xml" ContentType="application/vnd.openxmlformats-officedocument.presentationml.notesSlide+xml"/>
  <Override PartName="/ppt/tags/tag18.xml" ContentType="application/vnd.openxmlformats-officedocument.presentationml.tags+xml"/>
  <Override PartName="/ppt/notesSlides/notesSlide6.xml" ContentType="application/vnd.openxmlformats-officedocument.presentationml.notesSlide+xml"/>
  <Override PartName="/ppt/tags/tag19.xml" ContentType="application/vnd.openxmlformats-officedocument.presentationml.tags+xml"/>
  <Override PartName="/ppt/notesSlides/notesSlide7.xml" ContentType="application/vnd.openxmlformats-officedocument.presentationml.notesSlide+xml"/>
  <Override PartName="/ppt/tags/tag20.xml" ContentType="application/vnd.openxmlformats-officedocument.presentationml.tags+xml"/>
  <Override PartName="/ppt/notesSlides/notesSlide8.xml" ContentType="application/vnd.openxmlformats-officedocument.presentationml.notesSlide+xml"/>
  <Override PartName="/ppt/tags/tag21.xml" ContentType="application/vnd.openxmlformats-officedocument.presentationml.tags+xml"/>
  <Override PartName="/ppt/notesSlides/notesSlide9.xml" ContentType="application/vnd.openxmlformats-officedocument.presentationml.notesSlide+xml"/>
  <Override PartName="/ppt/tags/tag22.xml" ContentType="application/vnd.openxmlformats-officedocument.presentationml.tags+xml"/>
  <Override PartName="/ppt/notesSlides/notesSlide10.xml" ContentType="application/vnd.openxmlformats-officedocument.presentationml.notesSlide+xml"/>
  <Override PartName="/ppt/tags/tag23.xml" ContentType="application/vnd.openxmlformats-officedocument.presentationml.tags+xml"/>
  <Override PartName="/ppt/notesSlides/notesSlide11.xml" ContentType="application/vnd.openxmlformats-officedocument.presentationml.notesSlide+xml"/>
  <Override PartName="/ppt/tags/tag24.xml" ContentType="application/vnd.openxmlformats-officedocument.presentationml.tags+xml"/>
  <Override PartName="/ppt/notesSlides/notesSlide12.xml" ContentType="application/vnd.openxmlformats-officedocument.presentationml.notesSlide+xml"/>
  <Override PartName="/ppt/tags/tag25.xml" ContentType="application/vnd.openxmlformats-officedocument.presentationml.tags+xml"/>
  <Override PartName="/ppt/notesSlides/notesSlide13.xml" ContentType="application/vnd.openxmlformats-officedocument.presentationml.notesSlide+xml"/>
  <Override PartName="/ppt/tags/tag26.xml" ContentType="application/vnd.openxmlformats-officedocument.presentationml.tags+xml"/>
  <Override PartName="/ppt/notesSlides/notesSlide14.xml" ContentType="application/vnd.openxmlformats-officedocument.presentationml.notesSlide+xml"/>
  <Override PartName="/ppt/tags/tag27.xml" ContentType="application/vnd.openxmlformats-officedocument.presentationml.tags+xml"/>
  <Override PartName="/ppt/notesSlides/notesSlide15.xml" ContentType="application/vnd.openxmlformats-officedocument.presentationml.notesSlide+xml"/>
  <Override PartName="/ppt/tags/tag28.xml" ContentType="application/vnd.openxmlformats-officedocument.presentationml.tags+xml"/>
  <Override PartName="/ppt/notesSlides/notesSlide16.xml" ContentType="application/vnd.openxmlformats-officedocument.presentationml.notesSlide+xml"/>
  <Override PartName="/ppt/tags/tag29.xml" ContentType="application/vnd.openxmlformats-officedocument.presentationml.tags+xml"/>
  <Override PartName="/ppt/notesSlides/notesSlide17.xml" ContentType="application/vnd.openxmlformats-officedocument.presentationml.notesSlide+xml"/>
  <Override PartName="/ppt/tags/tag30.xml" ContentType="application/vnd.openxmlformats-officedocument.presentationml.tags+xml"/>
  <Override PartName="/ppt/notesSlides/notesSlide18.xml" ContentType="application/vnd.openxmlformats-officedocument.presentationml.notesSlide+xml"/>
  <Override PartName="/ppt/tags/tag31.xml" ContentType="application/vnd.openxmlformats-officedocument.presentationml.tags+xml"/>
  <Override PartName="/ppt/notesSlides/notesSlide19.xml" ContentType="application/vnd.openxmlformats-officedocument.presentationml.notesSlide+xml"/>
  <Override PartName="/ppt/tags/tag32.xml" ContentType="application/vnd.openxmlformats-officedocument.presentationml.tags+xml"/>
  <Override PartName="/ppt/notesSlides/notesSlide20.xml" ContentType="application/vnd.openxmlformats-officedocument.presentationml.notesSlide+xml"/>
  <Override PartName="/ppt/tags/tag33.xml" ContentType="application/vnd.openxmlformats-officedocument.presentationml.tags+xml"/>
  <Override PartName="/ppt/notesSlides/notesSlide21.xml" ContentType="application/vnd.openxmlformats-officedocument.presentationml.notesSlide+xml"/>
  <Override PartName="/ppt/tags/tag34.xml" ContentType="application/vnd.openxmlformats-officedocument.presentationml.tags+xml"/>
  <Override PartName="/ppt/notesSlides/notesSlide22.xml" ContentType="application/vnd.openxmlformats-officedocument.presentationml.notesSlide+xml"/>
  <Override PartName="/ppt/tags/tag35.xml" ContentType="application/vnd.openxmlformats-officedocument.presentationml.tags+xml"/>
  <Override PartName="/ppt/notesSlides/notesSlide23.xml" ContentType="application/vnd.openxmlformats-officedocument.presentationml.notesSlide+xml"/>
  <Override PartName="/ppt/tags/tag36.xml" ContentType="application/vnd.openxmlformats-officedocument.presentationml.tags+xml"/>
  <Override PartName="/ppt/notesSlides/notesSlide24.xml" ContentType="application/vnd.openxmlformats-officedocument.presentationml.notesSlide+xml"/>
  <Override PartName="/ppt/tags/tag37.xml" ContentType="application/vnd.openxmlformats-officedocument.presentationml.tags+xml"/>
  <Override PartName="/ppt/notesSlides/notesSlide25.xml" ContentType="application/vnd.openxmlformats-officedocument.presentationml.notesSlide+xml"/>
  <Override PartName="/ppt/tags/tag38.xml" ContentType="application/vnd.openxmlformats-officedocument.presentationml.tags+xml"/>
  <Override PartName="/ppt/notesSlides/notesSlide26.xml" ContentType="application/vnd.openxmlformats-officedocument.presentationml.notesSlide+xml"/>
  <Override PartName="/ppt/tags/tag39.xml" ContentType="application/vnd.openxmlformats-officedocument.presentationml.tags+xml"/>
  <Override PartName="/ppt/notesSlides/notesSlide27.xml" ContentType="application/vnd.openxmlformats-officedocument.presentationml.notesSlide+xml"/>
  <Override PartName="/ppt/tags/tag40.xml" ContentType="application/vnd.openxmlformats-officedocument.presentationml.tags+xml"/>
  <Override PartName="/ppt/notesSlides/notesSlide28.xml" ContentType="application/vnd.openxmlformats-officedocument.presentationml.notesSlide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32" r:id="rId1"/>
  </p:sldMasterIdLst>
  <p:notesMasterIdLst>
    <p:notesMasterId r:id="rId42"/>
  </p:notesMasterIdLst>
  <p:sldIdLst>
    <p:sldId id="306" r:id="rId2"/>
    <p:sldId id="292" r:id="rId3"/>
    <p:sldId id="308" r:id="rId4"/>
    <p:sldId id="334" r:id="rId5"/>
    <p:sldId id="305" r:id="rId6"/>
    <p:sldId id="261" r:id="rId7"/>
    <p:sldId id="262" r:id="rId8"/>
    <p:sldId id="264" r:id="rId9"/>
    <p:sldId id="263" r:id="rId10"/>
    <p:sldId id="269" r:id="rId11"/>
    <p:sldId id="270" r:id="rId12"/>
    <p:sldId id="301" r:id="rId13"/>
    <p:sldId id="303" r:id="rId14"/>
    <p:sldId id="302" r:id="rId15"/>
    <p:sldId id="268" r:id="rId16"/>
    <p:sldId id="271" r:id="rId17"/>
    <p:sldId id="293" r:id="rId18"/>
    <p:sldId id="277" r:id="rId19"/>
    <p:sldId id="272" r:id="rId20"/>
    <p:sldId id="273" r:id="rId21"/>
    <p:sldId id="275" r:id="rId22"/>
    <p:sldId id="276" r:id="rId23"/>
    <p:sldId id="274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91" r:id="rId32"/>
    <p:sldId id="285" r:id="rId33"/>
    <p:sldId id="290" r:id="rId34"/>
    <p:sldId id="286" r:id="rId35"/>
    <p:sldId id="289" r:id="rId36"/>
    <p:sldId id="287" r:id="rId37"/>
    <p:sldId id="288" r:id="rId38"/>
    <p:sldId id="297" r:id="rId39"/>
    <p:sldId id="298" r:id="rId40"/>
    <p:sldId id="299" r:id="rId41"/>
  </p:sldIdLst>
  <p:sldSz cx="9144000" cy="6858000" type="screen4x3"/>
  <p:notesSz cx="7010400" cy="9236075"/>
  <p:custDataLst>
    <p:tags r:id="rId4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0640B"/>
    <a:srgbClr val="F796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22694" autoAdjust="0"/>
    <p:restoredTop sz="89354" autoAdjust="0"/>
  </p:normalViewPr>
  <p:slideViewPr>
    <p:cSldViewPr>
      <p:cViewPr>
        <p:scale>
          <a:sx n="68" d="100"/>
          <a:sy n="68" d="100"/>
        </p:scale>
        <p:origin x="-1254" y="-3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gs" Target="tags/tag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0542"/>
          </a:xfrm>
          <a:prstGeom prst="rect">
            <a:avLst/>
          </a:prstGeom>
        </p:spPr>
        <p:txBody>
          <a:bodyPr vert="horz" lIns="92302" tIns="46151" rIns="92302" bIns="46151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0542"/>
          </a:xfrm>
          <a:prstGeom prst="rect">
            <a:avLst/>
          </a:prstGeom>
        </p:spPr>
        <p:txBody>
          <a:bodyPr vert="horz" lIns="92302" tIns="46151" rIns="92302" bIns="46151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E012040-3F4A-4360-BE8C-4E248BF18D33}" type="datetimeFigureOut">
              <a:rPr lang="en-US"/>
              <a:pPr>
                <a:defRPr/>
              </a:pPr>
              <a:t>4/17/2012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693738"/>
            <a:ext cx="4618038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02" tIns="46151" rIns="92302" bIns="4615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387767"/>
            <a:ext cx="5608320" cy="4154341"/>
          </a:xfrm>
          <a:prstGeom prst="rect">
            <a:avLst/>
          </a:prstGeom>
        </p:spPr>
        <p:txBody>
          <a:bodyPr vert="horz" lIns="92302" tIns="46151" rIns="92302" bIns="46151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3956"/>
            <a:ext cx="3037840" cy="460542"/>
          </a:xfrm>
          <a:prstGeom prst="rect">
            <a:avLst/>
          </a:prstGeom>
        </p:spPr>
        <p:txBody>
          <a:bodyPr vert="horz" lIns="92302" tIns="46151" rIns="92302" bIns="46151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3956"/>
            <a:ext cx="3037840" cy="460542"/>
          </a:xfrm>
          <a:prstGeom prst="rect">
            <a:avLst/>
          </a:prstGeom>
        </p:spPr>
        <p:txBody>
          <a:bodyPr vert="horz" lIns="92302" tIns="46151" rIns="92302" bIns="46151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D9B8529-BD63-407A-A1AD-DF5C1D6165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463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Give definition of active listening.   Provide examples.  Ask for examples.  Resources for where they can go for additional information on active listening.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FE819AB-DB64-4027-8ED4-F337C70CEC8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E05E6BB-67D8-4E5F-A5FF-F83F5CE7D37E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B0A8D65-9325-47F3-9744-7213E2C7BE2F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mtClean="0"/>
              <a:t>Add graphic of book cover</a:t>
            </a:r>
          </a:p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B57E05E-0D2D-49BF-84AA-443E3D13803F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mtClean="0"/>
              <a:t>Add graphic of book cover</a:t>
            </a:r>
          </a:p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BE4CF30-7A0C-4028-892D-1A3B77B514BD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mtClean="0"/>
              <a:t>Get citation from Hogan’s Safety Report.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6B5E433-C5EB-48BA-ADCA-C91389A80475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E3F352B-8174-4222-A592-9D1E780D68B6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AF7152C-D763-4675-B965-BA040C2DA71C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357B39D-CB90-46CB-B532-89B02680B458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4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2C11F02-4AD9-4F7E-A196-4399983CAF59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349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91371C4-2DE4-4FDF-846A-1557245093BE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F650189-218E-435D-A16F-0517D83CC763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553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5A30999-2431-4C2A-91DB-7E42C9FA33BE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58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DB13CFA-64B7-40B7-9363-0048A27A947F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963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75EC48A-5B45-45BD-B2DB-23949FBD4138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68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9B1A413-00D5-4334-AF01-BDC58109DB21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373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331C7BB-08D9-4EBA-8514-270330708808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577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9434E93-A06B-4012-971E-A3EA07D25F4A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782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B445C08-F102-4BE4-AF98-8B0EBFA75DB6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987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F9A59E9-8E26-40BE-9833-9CD293DE4DEF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2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9D1C7F8-CABA-457E-B176-78C296D30278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9FF32BA-8F42-4BC9-8165-38DA9765C8D6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mtClean="0"/>
              <a:t>Maybe add something from research.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3CC1C0E-CCFE-429A-BA82-6A56689E1209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0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smtClean="0">
                <a:solidFill>
                  <a:schemeClr val="accent1"/>
                </a:solidFill>
              </a:rPr>
              <a:t>LISTESNING</a:t>
            </a:r>
          </a:p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8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smtClean="0">
                <a:solidFill>
                  <a:schemeClr val="accent1"/>
                </a:solidFill>
              </a:rPr>
              <a:t>GOAL</a:t>
            </a:r>
          </a:p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6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smtClean="0">
                <a:solidFill>
                  <a:schemeClr val="accent1"/>
                </a:solidFill>
              </a:rPr>
              <a:t>Si usted esta participando en este entrenamiento por si solo tome tiempo para refleccionar. Si esta con un grupo, tome 5 minutos para platicar con sus companeros.</a:t>
            </a:r>
          </a:p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EEAE4E6-96F9-4E7D-89A8-24881F6F63E0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9CC0AC5-7857-4D80-A0BD-FEAEAAB125AE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8EC20FE-EEFE-47D4-B9FF-56ABDD71DBC4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/>
          <p:nvPr userDrawn="1"/>
        </p:nvSpPr>
        <p:spPr>
          <a:xfrm>
            <a:off x="7467600" y="0"/>
            <a:ext cx="1676400" cy="525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8"/>
          <p:cNvSpPr/>
          <p:nvPr userDrawn="1"/>
        </p:nvSpPr>
        <p:spPr>
          <a:xfrm>
            <a:off x="0" y="5410200"/>
            <a:ext cx="73152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9"/>
          <p:cNvSpPr/>
          <p:nvPr userDrawn="1"/>
        </p:nvSpPr>
        <p:spPr>
          <a:xfrm>
            <a:off x="7467600" y="5410200"/>
            <a:ext cx="1676400" cy="14478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7" name="Picture 12" descr="poultry processing"/>
          <p:cNvPicPr>
            <a:picLocks noChangeAspect="1" noChangeArrowheads="1"/>
          </p:cNvPicPr>
          <p:nvPr userDrawn="1"/>
        </p:nvPicPr>
        <p:blipFill>
          <a:blip r:embed="rId2" cstate="email">
            <a:grayscl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3152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6200000">
            <a:off x="5394960" y="1828800"/>
            <a:ext cx="5257800" cy="1600200"/>
          </a:xfrm>
        </p:spPr>
        <p:txBody>
          <a:bodyPr>
            <a:noAutofit/>
          </a:bodyPr>
          <a:lstStyle>
            <a:lvl1pPr marL="0" indent="0" algn="ctr">
              <a:buNone/>
              <a:defRPr sz="4800" b="1" spc="6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0" y="5181600"/>
            <a:ext cx="7315200" cy="914400"/>
          </a:xfrm>
        </p:spPr>
        <p:txBody>
          <a:bodyPr anchor="t"/>
          <a:lstStyle>
            <a:lvl1pPr>
              <a:defRPr b="1" spc="6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6/25/2009</a:t>
            </a:r>
          </a:p>
        </p:txBody>
      </p:sp>
      <p:sp>
        <p:nvSpPr>
          <p:cNvPr id="9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571312-CFDC-4ECF-B071-779D43003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616098"/>
      </p:ext>
    </p:extLst>
  </p:cSld>
  <p:clrMapOvr>
    <a:masterClrMapping/>
  </p:clrMapOvr>
  <p:transition>
    <p:fade/>
  </p:transition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3B543F-2B01-4337-A447-0248BB7670C9}" type="datetimeFigureOut">
              <a:rPr lang="en-US"/>
              <a:pPr>
                <a:defRPr/>
              </a:pPr>
              <a:t>4/17/2012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299880-5423-41A1-B4FA-FB3110BEFE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467194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58F37C-E519-43EC-B99D-461EA06D078E}" type="datetimeFigureOut">
              <a:rPr lang="en-US"/>
              <a:pPr>
                <a:defRPr/>
              </a:pPr>
              <a:t>4/17/2012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27E508-EF88-461C-AEB3-688CCB7A6D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19114"/>
      </p:ext>
    </p:extLst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 preserve="1">
  <p:cSld name="Title and 2-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67CCE3-B584-498A-BBE1-51258FCD6D2F}" type="datetimeFigureOut">
              <a:rPr lang="en-US"/>
              <a:pPr>
                <a:defRPr/>
              </a:pPr>
              <a:t>4/17/2012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5B3D5F-5776-40D0-A732-5C3733160F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955290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/>
          <p:nvPr userDrawn="1"/>
        </p:nvSpPr>
        <p:spPr>
          <a:xfrm>
            <a:off x="152400" y="1600200"/>
            <a:ext cx="7162800" cy="525780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4000"/>
          </a:p>
        </p:txBody>
      </p:sp>
      <p:sp>
        <p:nvSpPr>
          <p:cNvPr id="5" name="Rectangle 8"/>
          <p:cNvSpPr/>
          <p:nvPr userDrawn="1"/>
        </p:nvSpPr>
        <p:spPr>
          <a:xfrm>
            <a:off x="0" y="0"/>
            <a:ext cx="73152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6"/>
          <p:cNvSpPr/>
          <p:nvPr userDrawn="1"/>
        </p:nvSpPr>
        <p:spPr>
          <a:xfrm>
            <a:off x="7467600" y="1600200"/>
            <a:ext cx="1676400" cy="525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7" name="Picture 11" descr="poultry processing"/>
          <p:cNvPicPr>
            <a:picLocks noChangeAspect="1" noChangeArrowheads="1"/>
          </p:cNvPicPr>
          <p:nvPr userDrawn="1"/>
        </p:nvPicPr>
        <p:blipFill>
          <a:blip r:embed="rId2" cstate="email">
            <a:grayscl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467600" y="0"/>
            <a:ext cx="16764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7162800" cy="4525963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6400800" cy="1143000"/>
          </a:xfrm>
        </p:spPr>
        <p:txBody>
          <a:bodyPr>
            <a:noAutofit/>
          </a:bodyPr>
          <a:lstStyle>
            <a:lvl1pPr>
              <a:defRPr sz="48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37C3DB-A59E-4E0E-8957-EB54D584A024}" type="datetimeFigureOut">
              <a:rPr lang="en-US"/>
              <a:pPr>
                <a:defRPr/>
              </a:pPr>
              <a:t>4/17/2012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A44333-301B-40A3-8FEC-5194DCF7CB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507408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43DB2F-F93B-43FF-B565-ABF7250139A5}" type="datetimeFigureOut">
              <a:rPr lang="en-US"/>
              <a:pPr>
                <a:defRPr/>
              </a:pPr>
              <a:t>4/17/2012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EC5D7-18C7-4E85-9F70-764C9FD826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912036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C5F062-4902-4CB3-AEAF-8E5087571314}" type="datetimeFigureOut">
              <a:rPr lang="en-US"/>
              <a:pPr>
                <a:defRPr/>
              </a:pPr>
              <a:t>4/17/2012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0E9DAC-676B-42E8-A513-278667CB93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617420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6A58ED-9CB8-4B58-A43C-C95493B16017}" type="datetimeFigureOut">
              <a:rPr lang="en-US"/>
              <a:pPr>
                <a:defRPr/>
              </a:pPr>
              <a:t>4/17/2012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DCBBAA-93D5-4A7D-9F17-74D22097C8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516578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7EB98D-FC4E-4699-A18A-E6B6AD7CDFB0}" type="datetimeFigureOut">
              <a:rPr lang="en-US"/>
              <a:pPr>
                <a:defRPr/>
              </a:pPr>
              <a:t>4/17/2012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8B94ED-5EC7-40FB-B5FC-58F87089C8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127510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3883CE-FE46-4B5C-8CE4-C3A8088778E9}" type="datetimeFigureOut">
              <a:rPr lang="en-US"/>
              <a:pPr>
                <a:defRPr/>
              </a:pPr>
              <a:t>4/17/2012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3230A9-4E36-4F2A-8F06-449E59CAB6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618027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3C970B-BB05-47A2-AECA-D358CBB4D646}" type="datetimeFigureOut">
              <a:rPr lang="en-US"/>
              <a:pPr>
                <a:defRPr/>
              </a:pPr>
              <a:t>4/17/2012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FB1D43-1099-4029-B33C-E18456D41D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915570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873633-3C8B-4DF8-8C4D-CEDF89034657}" type="datetimeFigureOut">
              <a:rPr lang="en-US"/>
              <a:pPr>
                <a:defRPr/>
              </a:pPr>
              <a:t>4/17/2012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793D10-4BBD-45EF-A7E4-EF8B1ACE0B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049574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2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3FFECDF-1135-44B6-9A36-F93875E262A3}" type="datetimeFigureOut">
              <a:rPr lang="en-US"/>
              <a:pPr>
                <a:defRPr/>
              </a:pPr>
              <a:t>4/17/2012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AD932C9-3CE6-4D36-8E14-68B08CA723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4" r:id="rId3"/>
    <p:sldLayoutId id="2147483743" r:id="rId4"/>
    <p:sldLayoutId id="2147483742" r:id="rId5"/>
    <p:sldLayoutId id="2147483741" r:id="rId6"/>
    <p:sldLayoutId id="2147483740" r:id="rId7"/>
    <p:sldLayoutId id="2147483739" r:id="rId8"/>
    <p:sldLayoutId id="2147483738" r:id="rId9"/>
    <p:sldLayoutId id="2147483737" r:id="rId10"/>
    <p:sldLayoutId id="2147483736" r:id="rId11"/>
    <p:sldLayoutId id="2147483735" r:id="rId12"/>
  </p:sldLayoutIdLst>
  <p:transition>
    <p:fad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w Cen MT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w Cen MT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w Cen MT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w Cen MT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w Cen MT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w Cen MT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w Cen MT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w Cen MT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4.xml"/><Relationship Id="rId7" Type="http://schemas.openxmlformats.org/officeDocument/2006/relationships/image" Target="../media/image8.emf"/><Relationship Id="rId2" Type="http://schemas.openxmlformats.org/officeDocument/2006/relationships/tags" Target="../tags/tag13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slideLayout" Target="../slideLayouts/slideLayout11.xml"/><Relationship Id="rId4" Type="http://schemas.openxmlformats.org/officeDocument/2006/relationships/tags" Target="../tags/tag1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Relationship Id="rId4" Type="http://schemas.openxmlformats.org/officeDocument/2006/relationships/image" Target="../media/image9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9.xml"/><Relationship Id="rId4" Type="http://schemas.openxmlformats.org/officeDocument/2006/relationships/image" Target="../media/image10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0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5.xml"/><Relationship Id="rId4" Type="http://schemas.openxmlformats.org/officeDocument/2006/relationships/image" Target="../media/image11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6.xml"/><Relationship Id="rId4" Type="http://schemas.openxmlformats.org/officeDocument/2006/relationships/image" Target="../media/image12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7.xml"/><Relationship Id="rId4" Type="http://schemas.openxmlformats.org/officeDocument/2006/relationships/image" Target="../media/image13.w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8.xml"/><Relationship Id="rId4" Type="http://schemas.openxmlformats.org/officeDocument/2006/relationships/image" Target="../media/image14.w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9.xml"/><Relationship Id="rId4" Type="http://schemas.openxmlformats.org/officeDocument/2006/relationships/image" Target="../media/image15.w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0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2.xml"/><Relationship Id="rId4" Type="http://schemas.openxmlformats.org/officeDocument/2006/relationships/image" Target="../media/image16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3.xml"/><Relationship Id="rId4" Type="http://schemas.openxmlformats.org/officeDocument/2006/relationships/image" Target="../media/image17.wmf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4.xml"/><Relationship Id="rId4" Type="http://schemas.openxmlformats.org/officeDocument/2006/relationships/image" Target="../media/image18.wmf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5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6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8.xml"/><Relationship Id="rId4" Type="http://schemas.openxmlformats.org/officeDocument/2006/relationships/image" Target="../media/image19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9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0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image" Target="../media/image20.emf"/><Relationship Id="rId2" Type="http://schemas.openxmlformats.org/officeDocument/2006/relationships/tags" Target="../tags/tag41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.bin"/><Relationship Id="rId5" Type="http://schemas.openxmlformats.org/officeDocument/2006/relationships/slideLayout" Target="../slideLayouts/slideLayout11.xml"/><Relationship Id="rId4" Type="http://schemas.openxmlformats.org/officeDocument/2006/relationships/tags" Target="../tags/tag43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7" Type="http://schemas.openxmlformats.org/officeDocument/2006/relationships/image" Target="../media/image20.emf"/><Relationship Id="rId2" Type="http://schemas.openxmlformats.org/officeDocument/2006/relationships/tags" Target="../tags/tag44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3.bin"/><Relationship Id="rId5" Type="http://schemas.openxmlformats.org/officeDocument/2006/relationships/slideLayout" Target="../slideLayouts/slideLayout11.xml"/><Relationship Id="rId4" Type="http://schemas.openxmlformats.org/officeDocument/2006/relationships/tags" Target="../tags/tag4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emf"/><Relationship Id="rId3" Type="http://schemas.openxmlformats.org/officeDocument/2006/relationships/tags" Target="../tags/tag48.xml"/><Relationship Id="rId7" Type="http://schemas.openxmlformats.org/officeDocument/2006/relationships/oleObject" Target="../embeddings/oleObject4.bin"/><Relationship Id="rId2" Type="http://schemas.openxmlformats.org/officeDocument/2006/relationships/tags" Target="../tags/tag47.xml"/><Relationship Id="rId1" Type="http://schemas.openxmlformats.org/officeDocument/2006/relationships/vmlDrawing" Target="../drawings/vmlDrawing4.vml"/><Relationship Id="rId6" Type="http://schemas.openxmlformats.org/officeDocument/2006/relationships/notesSlide" Target="../notesSlides/notesSlide29.xml"/><Relationship Id="rId5" Type="http://schemas.openxmlformats.org/officeDocument/2006/relationships/slideLayout" Target="../slideLayouts/slideLayout11.xml"/><Relationship Id="rId4" Type="http://schemas.openxmlformats.org/officeDocument/2006/relationships/tags" Target="../tags/tag4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4" Type="http://schemas.openxmlformats.org/officeDocument/2006/relationships/image" Target="../media/image5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4" Type="http://schemas.openxmlformats.org/officeDocument/2006/relationships/image" Target="../media/image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6200000">
            <a:off x="5516563" y="1951037"/>
            <a:ext cx="5257800" cy="1355725"/>
          </a:xfrm>
        </p:spPr>
        <p:txBody>
          <a:bodyPr/>
          <a:lstStyle/>
          <a:p>
            <a:pPr eaLnBrk="1" hangingPunct="1">
              <a:buFont typeface="Arial" charset="0"/>
              <a:buNone/>
              <a:defRPr/>
            </a:pPr>
            <a:r>
              <a:rPr lang="en-US" sz="4400" dirty="0" smtClean="0">
                <a:solidFill>
                  <a:srgbClr val="FFFFFF"/>
                </a:solidFill>
              </a:rPr>
              <a:t>Sano y Salvo 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US" sz="2400" dirty="0" smtClean="0">
                <a:solidFill>
                  <a:srgbClr val="FFFFFF"/>
                </a:solidFill>
              </a:rPr>
              <a:t>Series de </a:t>
            </a:r>
            <a:r>
              <a:rPr lang="en-US" sz="2400" dirty="0" err="1" smtClean="0">
                <a:solidFill>
                  <a:srgbClr val="FFFFFF"/>
                </a:solidFill>
              </a:rPr>
              <a:t>Entrenamiento</a:t>
            </a:r>
            <a:r>
              <a:rPr lang="en-US" sz="2400" smtClean="0">
                <a:solidFill>
                  <a:srgbClr val="FFFFFF"/>
                </a:solidFill>
              </a:rPr>
              <a:t> de </a:t>
            </a:r>
            <a:r>
              <a:rPr lang="en-US" sz="2400" err="1" smtClean="0">
                <a:solidFill>
                  <a:srgbClr val="FFFFFF"/>
                </a:solidFill>
              </a:rPr>
              <a:t>Seguridad</a:t>
            </a:r>
            <a:endParaRPr lang="en-US" sz="2400" smtClean="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410200"/>
            <a:ext cx="7315200" cy="5334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3600" b="0" err="1" smtClean="0"/>
              <a:t>creando</a:t>
            </a:r>
            <a:r>
              <a:rPr lang="en-US" sz="3600" b="0" smtClean="0"/>
              <a:t> un </a:t>
            </a:r>
            <a:r>
              <a:rPr lang="en-US" sz="3600" b="0" err="1" smtClean="0"/>
              <a:t>lugar</a:t>
            </a:r>
            <a:r>
              <a:rPr lang="en-US" sz="3600" b="0" smtClean="0"/>
              <a:t> </a:t>
            </a:r>
            <a:r>
              <a:rPr lang="en-US" sz="3600" smtClean="0"/>
              <a:t/>
            </a:r>
            <a:br>
              <a:rPr lang="en-US" sz="3600" smtClean="0"/>
            </a:br>
            <a:r>
              <a:rPr lang="en-US" sz="3600" smtClean="0"/>
              <a:t>		SEGURO</a:t>
            </a:r>
            <a:br>
              <a:rPr lang="en-US" sz="3600" smtClean="0"/>
            </a:br>
            <a:endParaRPr lang="en-US" sz="2500" b="0" smtClean="0"/>
          </a:p>
        </p:txBody>
      </p:sp>
      <p:pic>
        <p:nvPicPr>
          <p:cNvPr id="15363" name="Picture 6" descr="New_TelamonCorporation without word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953375" y="5562600"/>
            <a:ext cx="7334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3"/>
          <p:cNvSpPr>
            <a:spLocks noGrp="1"/>
          </p:cNvSpPr>
          <p:nvPr>
            <p:ph type="title" idx="4294967295"/>
          </p:nvPr>
        </p:nvSpPr>
        <p:spPr>
          <a:xfrm>
            <a:off x="0" y="152400"/>
            <a:ext cx="7315200" cy="1143000"/>
          </a:xfrm>
        </p:spPr>
        <p:txBody>
          <a:bodyPr/>
          <a:lstStyle/>
          <a:p>
            <a:pPr eaLnBrk="1" hangingPunct="1"/>
            <a:r>
              <a:rPr lang="en-US" sz="4000" smtClean="0">
                <a:latin typeface="Arial Black" pitchFamily="34" charset="0"/>
              </a:rPr>
              <a:t>Conversaciones SMART 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228600" y="1680389"/>
            <a:ext cx="5791200" cy="5177611"/>
          </a:xfrm>
          <a:prstGeom prst="roundRect">
            <a:avLst>
              <a:gd name="adj" fmla="val 10109"/>
            </a:avLst>
          </a:prstGeom>
          <a:solidFill>
            <a:schemeClr val="bg1">
              <a:lumMod val="75000"/>
            </a:schemeClr>
          </a:solidFill>
          <a:effectLst>
            <a:innerShdw blurRad="114300">
              <a:prstClr val="black"/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La clave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para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crear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conversaciones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SMART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está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en la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habilidad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del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líder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de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desarrollar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un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programa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de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preguntas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correctas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,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dando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respuestas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y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escuchando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.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Mientras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las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habilidades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se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desarrollan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,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las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conversaciones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SMART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empiezan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a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tomar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lugar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y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cosas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poderosas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empiezan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a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suceder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. Pronto, se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convierte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en parte de la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cultura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.</a:t>
            </a:r>
            <a:endParaRPr lang="en-US" sz="2400" dirty="0">
              <a:solidFill>
                <a:schemeClr val="accent1"/>
              </a:solidFill>
              <a:latin typeface="Arial Black" pitchFamily="34" charset="0"/>
              <a:cs typeface="+mn-cs"/>
            </a:endParaRPr>
          </a:p>
        </p:txBody>
      </p:sp>
      <p:sp>
        <p:nvSpPr>
          <p:cNvPr id="4" name="Oval Callout 3"/>
          <p:cNvSpPr/>
          <p:nvPr/>
        </p:nvSpPr>
        <p:spPr>
          <a:xfrm>
            <a:off x="6096000" y="2133600"/>
            <a:ext cx="3048000" cy="2895600"/>
          </a:xfrm>
          <a:prstGeom prst="wedgeEllipseCallou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6630" name="Rectangle 4"/>
          <p:cNvSpPr>
            <a:spLocks noChangeArrowheads="1"/>
          </p:cNvSpPr>
          <p:nvPr/>
        </p:nvSpPr>
        <p:spPr bwMode="auto">
          <a:xfrm>
            <a:off x="6553200" y="2514600"/>
            <a:ext cx="2133600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2000">
                <a:solidFill>
                  <a:schemeClr val="accent1"/>
                </a:solidFill>
                <a:latin typeface="Arial Black" pitchFamily="34" charset="0"/>
              </a:rPr>
              <a:t>Recuerde, no se puede avanzar si usted habla pa’tras. </a:t>
            </a:r>
            <a:endParaRPr lang="en-US" sz="2000"/>
          </a:p>
        </p:txBody>
      </p:sp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3"/>
          <p:cNvSpPr>
            <a:spLocks noGrp="1"/>
          </p:cNvSpPr>
          <p:nvPr>
            <p:ph type="title" idx="4294967295"/>
          </p:nvPr>
        </p:nvSpPr>
        <p:spPr>
          <a:xfrm>
            <a:off x="0" y="152400"/>
            <a:ext cx="7315200" cy="1143000"/>
          </a:xfrm>
        </p:spPr>
        <p:txBody>
          <a:bodyPr/>
          <a:lstStyle/>
          <a:p>
            <a:pPr eaLnBrk="1" hangingPunct="1"/>
            <a:r>
              <a:rPr lang="en-US" sz="4000" smtClean="0">
                <a:latin typeface="Arial Black" pitchFamily="34" charset="0"/>
              </a:rPr>
              <a:t>Conversaciones SMART 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381000" y="1981201"/>
            <a:ext cx="8382000" cy="3614559"/>
          </a:xfrm>
          <a:prstGeom prst="roundRect">
            <a:avLst>
              <a:gd name="adj" fmla="val 10109"/>
            </a:avLst>
          </a:prstGeom>
          <a:solidFill>
            <a:schemeClr val="bg1">
              <a:lumMod val="75000"/>
            </a:schemeClr>
          </a:solidFill>
          <a:effectLst>
            <a:innerShdw blurRad="114300">
              <a:prstClr val="black"/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Preguntas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poderosas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estimulan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la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habilidad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de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pensar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de los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empleados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.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Cuando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la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comunicación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se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convierten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en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declaraciones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apagan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los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pensamientos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.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Cuando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los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pensamientos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de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una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persona no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estan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siendo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activados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y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estimulados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,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limita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o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prohibe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su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habilidad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de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atender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sus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trabajos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. La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falta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de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atención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resulta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en el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incremento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de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accidentes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y la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pérdida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de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ganancias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.</a:t>
            </a:r>
            <a:endParaRPr lang="en-US" sz="2400" dirty="0">
              <a:solidFill>
                <a:schemeClr val="accent1"/>
              </a:solidFill>
              <a:latin typeface="Arial Black" pitchFamily="34" charset="0"/>
              <a:cs typeface="+mn-cs"/>
            </a:endParaRPr>
          </a:p>
        </p:txBody>
      </p:sp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PQuestion"/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838200"/>
          </a:xfrm>
        </p:spPr>
        <p:txBody>
          <a:bodyPr/>
          <a:lstStyle/>
          <a:p>
            <a:r>
              <a:rPr lang="en-US" sz="3600" smtClean="0">
                <a:solidFill>
                  <a:schemeClr val="accent1"/>
                </a:solidFill>
                <a:latin typeface="Arial Black" pitchFamily="34" charset="0"/>
              </a:rPr>
              <a:t>Cuál de los siguientes no es un indicador de cultura segura en el trabajo?</a:t>
            </a:r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3"/>
            </p:custDataLst>
          </p:nvPr>
        </p:nvGraphicFramePr>
        <p:xfrm>
          <a:off x="4508500" y="16510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Chart" r:id="rId6" imgW="4572000" imgH="5143500" progId="MSGraph.Chart.8">
                  <p:embed followColorScheme="full"/>
                </p:oleObj>
              </mc:Choice>
              <mc:Fallback>
                <p:oleObj name="Chart" r:id="rId6" imgW="4572000" imgH="5143500" progId="MSGraph.Chart.8">
                  <p:embed followColorScheme="full"/>
                  <p:pic>
                    <p:nvPicPr>
                      <p:cNvPr id="0" name="TPChart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8500" y="1651000"/>
                        <a:ext cx="4572000" cy="5143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8" name="TPAnswers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685800" y="2133600"/>
            <a:ext cx="4114800" cy="4297363"/>
          </a:xfrm>
        </p:spPr>
        <p:txBody>
          <a:bodyPr/>
          <a:lstStyle/>
          <a:p>
            <a:pPr marL="514350" indent="-514350">
              <a:buFont typeface="Arial" pitchFamily="34" charset="0"/>
              <a:buAutoNum type="arabicPeriod"/>
            </a:pPr>
            <a:r>
              <a:rPr lang="en-US" smtClean="0">
                <a:solidFill>
                  <a:schemeClr val="accent1"/>
                </a:solidFill>
              </a:rPr>
              <a:t>Actitud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smtClean="0">
                <a:solidFill>
                  <a:schemeClr val="accent1"/>
                </a:solidFill>
              </a:rPr>
              <a:t>Posters OSHA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smtClean="0">
                <a:solidFill>
                  <a:schemeClr val="accent1"/>
                </a:solidFill>
              </a:rPr>
              <a:t>Comportamientos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smtClean="0">
                <a:solidFill>
                  <a:schemeClr val="accent1"/>
                </a:solidFill>
              </a:rPr>
              <a:t>Percepciones</a:t>
            </a:r>
          </a:p>
        </p:txBody>
      </p:sp>
    </p:spTree>
    <p:custDataLst>
      <p:tags r:id="rId2"/>
    </p:custData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3"/>
          <p:cNvSpPr>
            <a:spLocks noGrp="1"/>
          </p:cNvSpPr>
          <p:nvPr>
            <p:ph type="title" idx="4294967295"/>
          </p:nvPr>
        </p:nvSpPr>
        <p:spPr>
          <a:xfrm>
            <a:off x="0" y="152400"/>
            <a:ext cx="7315200" cy="1143000"/>
          </a:xfrm>
        </p:spPr>
        <p:txBody>
          <a:bodyPr/>
          <a:lstStyle/>
          <a:p>
            <a:pPr eaLnBrk="1" hangingPunct="1"/>
            <a:endParaRPr lang="en-US" sz="4000" smtClean="0">
              <a:latin typeface="Arial Black" pitchFamily="34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381000" y="2362200"/>
            <a:ext cx="6546083" cy="1660743"/>
          </a:xfrm>
          <a:prstGeom prst="roundRect">
            <a:avLst>
              <a:gd name="adj" fmla="val 10109"/>
            </a:avLst>
          </a:prstGeom>
          <a:solidFill>
            <a:schemeClr val="bg1">
              <a:lumMod val="75000"/>
            </a:schemeClr>
          </a:solidFill>
          <a:effectLst>
            <a:innerShdw blurRad="114300">
              <a:prstClr val="black"/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Cuál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es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la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habilidad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que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es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importante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tener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cuando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se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mide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 la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efectividad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de la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Cultura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Segura en el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trabajo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?</a:t>
            </a:r>
            <a:endParaRPr lang="en-US" sz="2400" dirty="0">
              <a:solidFill>
                <a:schemeClr val="accent1"/>
              </a:solidFill>
              <a:latin typeface="Arial Black" pitchFamily="34" charset="0"/>
              <a:cs typeface="Arial" charset="0"/>
            </a:endParaRPr>
          </a:p>
        </p:txBody>
      </p:sp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3"/>
          <p:cNvSpPr>
            <a:spLocks noGrp="1"/>
          </p:cNvSpPr>
          <p:nvPr>
            <p:ph type="title" idx="4294967295"/>
          </p:nvPr>
        </p:nvSpPr>
        <p:spPr>
          <a:xfrm>
            <a:off x="0" y="152400"/>
            <a:ext cx="7315200" cy="1143000"/>
          </a:xfrm>
        </p:spPr>
        <p:txBody>
          <a:bodyPr/>
          <a:lstStyle/>
          <a:p>
            <a:pPr eaLnBrk="1" hangingPunct="1"/>
            <a:endParaRPr lang="en-US" sz="4000" smtClean="0">
              <a:latin typeface="Arial Black" pitchFamily="34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381000" y="2362200"/>
            <a:ext cx="6546083" cy="2051506"/>
          </a:xfrm>
          <a:prstGeom prst="roundRect">
            <a:avLst>
              <a:gd name="adj" fmla="val 10109"/>
            </a:avLst>
          </a:prstGeom>
          <a:solidFill>
            <a:schemeClr val="bg1">
              <a:lumMod val="75000"/>
            </a:schemeClr>
          </a:solidFill>
          <a:effectLst>
            <a:innerShdw blurRad="114300">
              <a:prstClr val="black"/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Conversaciones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SMART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que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mueven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empleadores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y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empleados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igual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en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una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misma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dirección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hacia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la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salud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y la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seguridad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,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tienen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qué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tipo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de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orientación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?</a:t>
            </a:r>
            <a:endParaRPr lang="en-US" sz="2400" dirty="0">
              <a:solidFill>
                <a:schemeClr val="accent1"/>
              </a:solidFill>
              <a:latin typeface="Arial Black" pitchFamily="34" charset="0"/>
              <a:cs typeface="Arial" charset="0"/>
            </a:endParaRPr>
          </a:p>
        </p:txBody>
      </p:sp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3"/>
          <p:cNvSpPr>
            <a:spLocks noGrp="1"/>
          </p:cNvSpPr>
          <p:nvPr>
            <p:ph type="title" idx="4294967295"/>
          </p:nvPr>
        </p:nvSpPr>
        <p:spPr>
          <a:xfrm>
            <a:off x="0" y="152400"/>
            <a:ext cx="7315200" cy="1143000"/>
          </a:xfrm>
        </p:spPr>
        <p:txBody>
          <a:bodyPr/>
          <a:lstStyle/>
          <a:p>
            <a:pPr eaLnBrk="1" hangingPunct="1"/>
            <a:endParaRPr lang="en-US" sz="4000" smtClean="0">
              <a:latin typeface="Arial Black" pitchFamily="34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458936" y="1905000"/>
            <a:ext cx="4415832" cy="4005322"/>
          </a:xfrm>
          <a:prstGeom prst="roundRect">
            <a:avLst>
              <a:gd name="adj" fmla="val 10109"/>
            </a:avLst>
          </a:prstGeom>
          <a:solidFill>
            <a:schemeClr val="bg1">
              <a:lumMod val="75000"/>
            </a:schemeClr>
          </a:solidFill>
          <a:effectLst>
            <a:innerShdw blurRad="114300">
              <a:prstClr val="black"/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Puede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pensar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en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una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situación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con un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compañero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de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trabajo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donde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a lo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mejor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su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conversación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o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diálogo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no era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motivacional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o con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dirección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?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Cómo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pudo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haber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cambiado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hacía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uno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orientado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ha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una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meta? </a:t>
            </a:r>
            <a:endParaRPr lang="en-US" sz="2400" dirty="0">
              <a:solidFill>
                <a:schemeClr val="accent1"/>
              </a:solidFill>
              <a:latin typeface="Arial Black" pitchFamily="34" charset="0"/>
              <a:cs typeface="Arial" charset="0"/>
            </a:endParaRPr>
          </a:p>
        </p:txBody>
      </p:sp>
      <p:pic>
        <p:nvPicPr>
          <p:cNvPr id="35845" name="Picture 7" descr="argument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953000" y="1828800"/>
            <a:ext cx="3865563" cy="396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3"/>
          <p:cNvSpPr>
            <a:spLocks noGrp="1"/>
          </p:cNvSpPr>
          <p:nvPr>
            <p:ph type="title" idx="4294967295"/>
          </p:nvPr>
        </p:nvSpPr>
        <p:spPr>
          <a:xfrm>
            <a:off x="0" y="152400"/>
            <a:ext cx="7315200" cy="1143000"/>
          </a:xfrm>
        </p:spPr>
        <p:txBody>
          <a:bodyPr/>
          <a:lstStyle/>
          <a:p>
            <a:pPr eaLnBrk="1" hangingPunct="1"/>
            <a:endParaRPr lang="en-US" sz="4000" b="1" smtClean="0">
              <a:latin typeface="Arial Black" pitchFamily="34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2209800" y="1766352"/>
            <a:ext cx="6629400" cy="4786848"/>
          </a:xfrm>
          <a:prstGeom prst="roundRect">
            <a:avLst>
              <a:gd name="adj" fmla="val 10109"/>
            </a:avLst>
          </a:prstGeom>
          <a:solidFill>
            <a:schemeClr val="bg1">
              <a:lumMod val="75000"/>
            </a:schemeClr>
          </a:solidFill>
          <a:effectLst>
            <a:innerShdw blurRad="114300">
              <a:prstClr val="black"/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Usted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se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puede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estar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preguntando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si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realmente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importa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o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es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puro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cuento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. 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Wagner 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y 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Harter 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en </a:t>
            </a:r>
            <a:r>
              <a:rPr lang="en-US" sz="2400" u="sng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12: The  Elements of Great Managing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quería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contestar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esa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pregunta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,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entonces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realizaron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un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estudio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de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mas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de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diez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millones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de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empleados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y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gerentes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acerca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de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gerencia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y el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compromiso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de los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empleados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.  La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respuesta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: EMPLEADOS Y TRABAJADORES NECESITAN SABER QUE VALEN,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aún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si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trabajan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en la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pollera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.</a:t>
            </a:r>
            <a:endParaRPr lang="en-US" sz="2400" dirty="0">
              <a:solidFill>
                <a:schemeClr val="accent1"/>
              </a:solidFill>
              <a:latin typeface="Arial Black" pitchFamily="34" charset="0"/>
              <a:cs typeface="+mn-cs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21386593">
            <a:off x="325438" y="2422525"/>
            <a:ext cx="2038350" cy="316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3"/>
          <p:cNvSpPr>
            <a:spLocks noGrp="1"/>
          </p:cNvSpPr>
          <p:nvPr>
            <p:ph type="title" idx="4294967295"/>
          </p:nvPr>
        </p:nvSpPr>
        <p:spPr>
          <a:xfrm>
            <a:off x="0" y="152400"/>
            <a:ext cx="7315200" cy="1143000"/>
          </a:xfrm>
        </p:spPr>
        <p:txBody>
          <a:bodyPr/>
          <a:lstStyle/>
          <a:p>
            <a:pPr eaLnBrk="1" hangingPunct="1"/>
            <a:endParaRPr lang="en-US" sz="4000" b="1" smtClean="0">
              <a:latin typeface="Arial Black" pitchFamily="34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381000" y="2362200"/>
            <a:ext cx="6781800" cy="2833033"/>
          </a:xfrm>
          <a:prstGeom prst="roundRect">
            <a:avLst>
              <a:gd name="adj" fmla="val 10109"/>
            </a:avLst>
          </a:prstGeom>
          <a:solidFill>
            <a:schemeClr val="bg1">
              <a:lumMod val="75000"/>
            </a:schemeClr>
          </a:solidFill>
          <a:effectLst>
            <a:innerShdw blurRad="114300">
              <a:prstClr val="black"/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La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respuesta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:</a:t>
            </a:r>
          </a:p>
          <a:p>
            <a:pPr>
              <a:defRPr/>
            </a:pP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EMPLEADOS Y TRABAJADORES NECESITAN SABER QUE VALEN…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desde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la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línea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de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producción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hasta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nivel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medio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de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supervisión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hasta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gerencia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alta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. 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Todos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son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partes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del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equipo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de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trabajo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.</a:t>
            </a:r>
            <a:endParaRPr lang="en-US" sz="2400" dirty="0">
              <a:solidFill>
                <a:schemeClr val="accent1"/>
              </a:solidFill>
              <a:latin typeface="Arial Black" pitchFamily="34" charset="0"/>
              <a:cs typeface="+mn-cs"/>
            </a:endParaRPr>
          </a:p>
        </p:txBody>
      </p:sp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itle 3"/>
          <p:cNvSpPr>
            <a:spLocks noGrp="1"/>
          </p:cNvSpPr>
          <p:nvPr>
            <p:ph type="title" idx="4294967295"/>
          </p:nvPr>
        </p:nvSpPr>
        <p:spPr>
          <a:xfrm>
            <a:off x="0" y="152400"/>
            <a:ext cx="7315200" cy="1143000"/>
          </a:xfrm>
        </p:spPr>
        <p:txBody>
          <a:bodyPr/>
          <a:lstStyle/>
          <a:p>
            <a:pPr eaLnBrk="1" hangingPunct="1"/>
            <a:r>
              <a:rPr lang="en-US" sz="4000" b="1" smtClean="0">
                <a:latin typeface="Arial Black" pitchFamily="34" charset="0"/>
              </a:rPr>
              <a:t>Examinese usted mismo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381000" y="1752600"/>
            <a:ext cx="6172200" cy="1269980"/>
          </a:xfrm>
          <a:prstGeom prst="roundRect">
            <a:avLst>
              <a:gd name="adj" fmla="val 10109"/>
            </a:avLst>
          </a:prstGeom>
          <a:solidFill>
            <a:schemeClr val="bg1">
              <a:lumMod val="75000"/>
            </a:schemeClr>
          </a:solidFill>
          <a:effectLst>
            <a:innerShdw blurRad="114300">
              <a:prstClr val="black"/>
            </a:innerShdw>
          </a:effectLst>
        </p:spPr>
        <p:txBody>
          <a:bodyPr>
            <a:spAutoFit/>
          </a:bodyPr>
          <a:lstStyle/>
          <a:p>
            <a:pPr marL="6350" indent="6350">
              <a:defRPr/>
            </a:pP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En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escala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de 1 a 5 con 5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siendo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lo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mas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alto,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còmo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se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calificaría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en los 12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elementos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listados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?</a:t>
            </a:r>
            <a:endParaRPr lang="en-US" sz="2400" dirty="0">
              <a:solidFill>
                <a:schemeClr val="accent1"/>
              </a:solidFill>
              <a:latin typeface="Arial Black" pitchFamily="34" charset="0"/>
              <a:cs typeface="+mn-cs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33400" y="3733800"/>
          <a:ext cx="5943600" cy="28241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5900"/>
                <a:gridCol w="1485900"/>
                <a:gridCol w="1485900"/>
                <a:gridCol w="1485900"/>
              </a:tblGrid>
              <a:tr h="403452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Element</a:t>
                      </a:r>
                      <a:endParaRPr lang="en-US" sz="18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r>
                        <a:rPr lang="en-US" sz="1800" smtClean="0"/>
                        <a:t>Rating</a:t>
                      </a:r>
                      <a:endParaRPr lang="en-US" sz="180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r>
                        <a:rPr lang="en-US" sz="1800" smtClean="0"/>
                        <a:t>Element</a:t>
                      </a:r>
                      <a:endParaRPr lang="en-US" sz="180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r>
                        <a:rPr lang="en-US" sz="1800" smtClean="0"/>
                        <a:t>Rating</a:t>
                      </a:r>
                      <a:endParaRPr lang="en-US" sz="1800"/>
                    </a:p>
                  </a:txBody>
                  <a:tcPr marT="45715" marB="45715"/>
                </a:tc>
              </a:tr>
              <a:tr h="403452">
                <a:tc>
                  <a:txBody>
                    <a:bodyPr/>
                    <a:lstStyle/>
                    <a:p>
                      <a:r>
                        <a:rPr lang="en-US" sz="1800" b="1" smtClean="0">
                          <a:solidFill>
                            <a:schemeClr val="accent1"/>
                          </a:solidFill>
                        </a:rPr>
                        <a:t>1</a:t>
                      </a:r>
                      <a:endParaRPr lang="en-US" sz="1800" b="1">
                        <a:solidFill>
                          <a:schemeClr val="accent1"/>
                        </a:solidFill>
                      </a:endParaRPr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endParaRPr lang="en-US" sz="1800" b="1">
                        <a:solidFill>
                          <a:schemeClr val="accent1"/>
                        </a:solidFill>
                      </a:endParaRPr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r>
                        <a:rPr lang="en-US" sz="1800" b="1" smtClean="0">
                          <a:solidFill>
                            <a:schemeClr val="accent1"/>
                          </a:solidFill>
                        </a:rPr>
                        <a:t>7</a:t>
                      </a:r>
                      <a:endParaRPr lang="en-US" sz="1800" b="1">
                        <a:solidFill>
                          <a:schemeClr val="accent1"/>
                        </a:solidFill>
                      </a:endParaRPr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endParaRPr lang="en-US" sz="1800" b="1">
                        <a:solidFill>
                          <a:schemeClr val="accent1"/>
                        </a:solidFill>
                      </a:endParaRPr>
                    </a:p>
                  </a:txBody>
                  <a:tcPr marT="45715" marB="45715"/>
                </a:tc>
              </a:tr>
              <a:tr h="403452">
                <a:tc>
                  <a:txBody>
                    <a:bodyPr/>
                    <a:lstStyle/>
                    <a:p>
                      <a:r>
                        <a:rPr lang="en-US" sz="1800" b="1" smtClean="0">
                          <a:solidFill>
                            <a:schemeClr val="accent1"/>
                          </a:solidFill>
                        </a:rPr>
                        <a:t>2</a:t>
                      </a:r>
                      <a:endParaRPr lang="en-US" sz="1800" b="1">
                        <a:solidFill>
                          <a:schemeClr val="accent1"/>
                        </a:solidFill>
                      </a:endParaRPr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endParaRPr lang="en-US" sz="1800" b="1">
                        <a:solidFill>
                          <a:schemeClr val="accent1"/>
                        </a:solidFill>
                      </a:endParaRPr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chemeClr val="accent1"/>
                          </a:solidFill>
                        </a:rPr>
                        <a:t>8</a:t>
                      </a:r>
                      <a:endParaRPr lang="en-US" sz="1800" b="1" dirty="0">
                        <a:solidFill>
                          <a:schemeClr val="accent1"/>
                        </a:solidFill>
                      </a:endParaRPr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endParaRPr lang="en-US" sz="1800" b="1">
                        <a:solidFill>
                          <a:schemeClr val="accent1"/>
                        </a:solidFill>
                      </a:endParaRPr>
                    </a:p>
                  </a:txBody>
                  <a:tcPr marT="45715" marB="45715"/>
                </a:tc>
              </a:tr>
              <a:tr h="403452">
                <a:tc>
                  <a:txBody>
                    <a:bodyPr/>
                    <a:lstStyle/>
                    <a:p>
                      <a:r>
                        <a:rPr lang="en-US" sz="1800" b="1" smtClean="0">
                          <a:solidFill>
                            <a:schemeClr val="accent1"/>
                          </a:solidFill>
                        </a:rPr>
                        <a:t>3</a:t>
                      </a:r>
                      <a:endParaRPr lang="en-US" sz="1800" b="1">
                        <a:solidFill>
                          <a:schemeClr val="accent1"/>
                        </a:solidFill>
                      </a:endParaRPr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endParaRPr lang="en-US" sz="1800" b="1">
                        <a:solidFill>
                          <a:schemeClr val="accent1"/>
                        </a:solidFill>
                      </a:endParaRPr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r>
                        <a:rPr lang="en-US" sz="1800" b="1" smtClean="0">
                          <a:solidFill>
                            <a:schemeClr val="accent1"/>
                          </a:solidFill>
                        </a:rPr>
                        <a:t>9</a:t>
                      </a:r>
                      <a:endParaRPr lang="en-US" sz="1800" b="1">
                        <a:solidFill>
                          <a:schemeClr val="accent1"/>
                        </a:solidFill>
                      </a:endParaRPr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endParaRPr lang="en-US" sz="1800" b="1">
                        <a:solidFill>
                          <a:schemeClr val="accent1"/>
                        </a:solidFill>
                      </a:endParaRPr>
                    </a:p>
                  </a:txBody>
                  <a:tcPr marT="45715" marB="45715"/>
                </a:tc>
              </a:tr>
              <a:tr h="403452">
                <a:tc>
                  <a:txBody>
                    <a:bodyPr/>
                    <a:lstStyle/>
                    <a:p>
                      <a:r>
                        <a:rPr lang="en-US" sz="1800" b="1" smtClean="0">
                          <a:solidFill>
                            <a:schemeClr val="accent1"/>
                          </a:solidFill>
                        </a:rPr>
                        <a:t>4</a:t>
                      </a:r>
                      <a:endParaRPr lang="en-US" sz="1800" b="1">
                        <a:solidFill>
                          <a:schemeClr val="accent1"/>
                        </a:solidFill>
                      </a:endParaRPr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endParaRPr lang="en-US" sz="1800" b="1">
                        <a:solidFill>
                          <a:schemeClr val="accent1"/>
                        </a:solidFill>
                      </a:endParaRPr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r>
                        <a:rPr lang="en-US" sz="1800" b="1" smtClean="0">
                          <a:solidFill>
                            <a:schemeClr val="accent1"/>
                          </a:solidFill>
                        </a:rPr>
                        <a:t>10</a:t>
                      </a:r>
                      <a:endParaRPr lang="en-US" sz="1800" b="1">
                        <a:solidFill>
                          <a:schemeClr val="accent1"/>
                        </a:solidFill>
                      </a:endParaRPr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endParaRPr lang="en-US" sz="1800" b="1">
                        <a:solidFill>
                          <a:schemeClr val="accent1"/>
                        </a:solidFill>
                      </a:endParaRPr>
                    </a:p>
                  </a:txBody>
                  <a:tcPr marT="45715" marB="45715"/>
                </a:tc>
              </a:tr>
              <a:tr h="403452">
                <a:tc>
                  <a:txBody>
                    <a:bodyPr/>
                    <a:lstStyle/>
                    <a:p>
                      <a:r>
                        <a:rPr lang="en-US" sz="1800" b="1" smtClean="0">
                          <a:solidFill>
                            <a:schemeClr val="accent1"/>
                          </a:solidFill>
                        </a:rPr>
                        <a:t>5</a:t>
                      </a:r>
                      <a:endParaRPr lang="en-US" sz="1800" b="1">
                        <a:solidFill>
                          <a:schemeClr val="accent1"/>
                        </a:solidFill>
                      </a:endParaRPr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endParaRPr lang="en-US" sz="1800" b="1">
                        <a:solidFill>
                          <a:schemeClr val="accent1"/>
                        </a:solidFill>
                      </a:endParaRPr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r>
                        <a:rPr lang="en-US" sz="1800" b="1" smtClean="0">
                          <a:solidFill>
                            <a:schemeClr val="accent1"/>
                          </a:solidFill>
                        </a:rPr>
                        <a:t>11</a:t>
                      </a:r>
                      <a:endParaRPr lang="en-US" sz="1800" b="1">
                        <a:solidFill>
                          <a:schemeClr val="accent1"/>
                        </a:solidFill>
                      </a:endParaRPr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endParaRPr lang="en-US" sz="1800" b="1">
                        <a:solidFill>
                          <a:schemeClr val="accent1"/>
                        </a:solidFill>
                      </a:endParaRPr>
                    </a:p>
                  </a:txBody>
                  <a:tcPr marT="45715" marB="45715"/>
                </a:tc>
              </a:tr>
              <a:tr h="403452">
                <a:tc>
                  <a:txBody>
                    <a:bodyPr/>
                    <a:lstStyle/>
                    <a:p>
                      <a:r>
                        <a:rPr lang="en-US" sz="1800" b="1" smtClean="0">
                          <a:solidFill>
                            <a:schemeClr val="accent1"/>
                          </a:solidFill>
                        </a:rPr>
                        <a:t>6</a:t>
                      </a:r>
                      <a:endParaRPr lang="en-US" sz="1800" b="1">
                        <a:solidFill>
                          <a:schemeClr val="accent1"/>
                        </a:solidFill>
                      </a:endParaRPr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endParaRPr lang="en-US" sz="1800" b="1">
                        <a:solidFill>
                          <a:schemeClr val="accent1"/>
                        </a:solidFill>
                      </a:endParaRPr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r>
                        <a:rPr lang="en-US" sz="1800" b="1" smtClean="0">
                          <a:solidFill>
                            <a:schemeClr val="accent1"/>
                          </a:solidFill>
                        </a:rPr>
                        <a:t>12</a:t>
                      </a:r>
                      <a:endParaRPr lang="en-US" sz="1800" b="1">
                        <a:solidFill>
                          <a:schemeClr val="accent1"/>
                        </a:solidFill>
                      </a:endParaRPr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endParaRPr lang="en-US" sz="1800" b="1">
                        <a:solidFill>
                          <a:schemeClr val="accent1"/>
                        </a:solidFill>
                      </a:endParaRPr>
                    </a:p>
                  </a:txBody>
                  <a:tcPr marT="45715" marB="45715"/>
                </a:tc>
              </a:tr>
            </a:tbl>
          </a:graphicData>
        </a:graphic>
      </p:graphicFrame>
      <p:sp>
        <p:nvSpPr>
          <p:cNvPr id="6" name="Rounded Rectangle 5"/>
          <p:cNvSpPr/>
          <p:nvPr/>
        </p:nvSpPr>
        <p:spPr>
          <a:xfrm>
            <a:off x="6705600" y="1833801"/>
            <a:ext cx="2209800" cy="4643199"/>
          </a:xfrm>
          <a:prstGeom prst="roundRect">
            <a:avLst>
              <a:gd name="adj" fmla="val 10109"/>
            </a:avLst>
          </a:prstGeom>
          <a:solidFill>
            <a:srgbClr val="FFFF00"/>
          </a:solidFill>
          <a:effectLst>
            <a:innerShdw blurRad="114300">
              <a:prstClr val="black"/>
            </a:innerShdw>
          </a:effectLst>
        </p:spPr>
        <p:txBody>
          <a:bodyPr>
            <a:spAutoFit/>
          </a:bodyPr>
          <a:lstStyle/>
          <a:p>
            <a:pPr marL="6350" indent="6350">
              <a:defRPr/>
            </a:pPr>
            <a:r>
              <a:rPr lang="en-US" sz="1600" b="1" dirty="0" err="1">
                <a:solidFill>
                  <a:schemeClr val="accent1"/>
                </a:solidFill>
                <a:latin typeface="Arial Black" pitchFamily="34" charset="0"/>
              </a:rPr>
              <a:t>Escala</a:t>
            </a:r>
            <a:endParaRPr lang="en-US" sz="1600" b="1" dirty="0">
              <a:solidFill>
                <a:schemeClr val="accent1"/>
              </a:solidFill>
              <a:latin typeface="Arial Black" pitchFamily="34" charset="0"/>
            </a:endParaRPr>
          </a:p>
          <a:p>
            <a:pPr marL="6350" indent="6350">
              <a:defRPr/>
            </a:pPr>
            <a:endParaRPr lang="en-US" sz="1600" b="1" dirty="0">
              <a:solidFill>
                <a:schemeClr val="accent1"/>
              </a:solidFill>
            </a:endParaRPr>
          </a:p>
          <a:p>
            <a:pPr marL="6350" indent="6350">
              <a:defRPr/>
            </a:pPr>
            <a:r>
              <a:rPr lang="en-US" sz="1600" b="1" dirty="0">
                <a:solidFill>
                  <a:schemeClr val="accent1"/>
                </a:solidFill>
              </a:rPr>
              <a:t>1-El </a:t>
            </a:r>
            <a:r>
              <a:rPr lang="en-US" sz="1600" b="1" dirty="0" err="1">
                <a:solidFill>
                  <a:schemeClr val="accent1"/>
                </a:solidFill>
              </a:rPr>
              <a:t>Pollo</a:t>
            </a:r>
            <a:r>
              <a:rPr lang="en-US" sz="1600" b="1" dirty="0">
                <a:solidFill>
                  <a:schemeClr val="accent1"/>
                </a:solidFill>
              </a:rPr>
              <a:t> </a:t>
            </a:r>
            <a:r>
              <a:rPr lang="en-US" sz="1600" b="1" dirty="0" err="1">
                <a:solidFill>
                  <a:schemeClr val="accent1"/>
                </a:solidFill>
              </a:rPr>
              <a:t>esta</a:t>
            </a:r>
            <a:r>
              <a:rPr lang="en-US" sz="1600" b="1" dirty="0">
                <a:solidFill>
                  <a:schemeClr val="accent1"/>
                </a:solidFill>
              </a:rPr>
              <a:t> </a:t>
            </a:r>
            <a:r>
              <a:rPr lang="en-US" sz="1600" b="1" dirty="0" err="1">
                <a:solidFill>
                  <a:schemeClr val="accent1"/>
                </a:solidFill>
              </a:rPr>
              <a:t>muerto</a:t>
            </a:r>
            <a:r>
              <a:rPr lang="en-US" sz="1600" b="1" dirty="0">
                <a:solidFill>
                  <a:schemeClr val="accent1"/>
                </a:solidFill>
              </a:rPr>
              <a:t>.</a:t>
            </a:r>
            <a:endParaRPr lang="en-US" sz="1600" b="1" dirty="0">
              <a:solidFill>
                <a:schemeClr val="accent1"/>
              </a:solidFill>
            </a:endParaRPr>
          </a:p>
          <a:p>
            <a:pPr marL="6350" indent="6350">
              <a:defRPr/>
            </a:pPr>
            <a:endParaRPr lang="en-US" sz="1600" b="1" dirty="0">
              <a:solidFill>
                <a:schemeClr val="accent1"/>
              </a:solidFill>
            </a:endParaRPr>
          </a:p>
          <a:p>
            <a:pPr marL="6350" indent="6350">
              <a:defRPr/>
            </a:pPr>
            <a:r>
              <a:rPr lang="en-US" sz="1600" b="1" dirty="0">
                <a:solidFill>
                  <a:schemeClr val="accent1"/>
                </a:solidFill>
              </a:rPr>
              <a:t>2-El </a:t>
            </a:r>
            <a:r>
              <a:rPr lang="en-US" sz="1600" b="1" dirty="0" err="1">
                <a:solidFill>
                  <a:schemeClr val="accent1"/>
                </a:solidFill>
              </a:rPr>
              <a:t>pollo</a:t>
            </a:r>
            <a:r>
              <a:rPr lang="en-US" sz="1600" b="1" dirty="0">
                <a:solidFill>
                  <a:schemeClr val="accent1"/>
                </a:solidFill>
              </a:rPr>
              <a:t> </a:t>
            </a:r>
            <a:r>
              <a:rPr lang="en-US" sz="1600" b="1" dirty="0" err="1">
                <a:solidFill>
                  <a:schemeClr val="accent1"/>
                </a:solidFill>
              </a:rPr>
              <a:t>esta</a:t>
            </a:r>
            <a:r>
              <a:rPr lang="en-US" sz="1600" b="1" dirty="0">
                <a:solidFill>
                  <a:schemeClr val="accent1"/>
                </a:solidFill>
              </a:rPr>
              <a:t> </a:t>
            </a:r>
            <a:r>
              <a:rPr lang="en-US" sz="1600" b="1" dirty="0" err="1">
                <a:solidFill>
                  <a:schemeClr val="accent1"/>
                </a:solidFill>
              </a:rPr>
              <a:t>corriendo</a:t>
            </a:r>
            <a:r>
              <a:rPr lang="en-US" sz="1600" b="1" dirty="0">
                <a:solidFill>
                  <a:schemeClr val="accent1"/>
                </a:solidFill>
              </a:rPr>
              <a:t> sin </a:t>
            </a:r>
            <a:r>
              <a:rPr lang="en-US" sz="1600" b="1" dirty="0" err="1">
                <a:solidFill>
                  <a:schemeClr val="accent1"/>
                </a:solidFill>
              </a:rPr>
              <a:t>cabeza</a:t>
            </a:r>
            <a:r>
              <a:rPr lang="en-US" sz="1600" b="1" dirty="0">
                <a:solidFill>
                  <a:schemeClr val="accent1"/>
                </a:solidFill>
              </a:rPr>
              <a:t>.</a:t>
            </a:r>
            <a:endParaRPr lang="en-US" sz="1600" b="1" dirty="0">
              <a:solidFill>
                <a:schemeClr val="accent1"/>
              </a:solidFill>
            </a:endParaRPr>
          </a:p>
          <a:p>
            <a:pPr marL="6350" indent="6350">
              <a:defRPr/>
            </a:pPr>
            <a:endParaRPr lang="en-US" sz="1600" b="1" dirty="0">
              <a:solidFill>
                <a:schemeClr val="accent1"/>
              </a:solidFill>
            </a:endParaRPr>
          </a:p>
          <a:p>
            <a:pPr marL="6350" indent="6350">
              <a:defRPr/>
            </a:pPr>
            <a:r>
              <a:rPr lang="en-US" sz="1600" b="1" dirty="0">
                <a:solidFill>
                  <a:schemeClr val="accent1"/>
                </a:solidFill>
              </a:rPr>
              <a:t>3-El </a:t>
            </a:r>
            <a:r>
              <a:rPr lang="en-US" sz="1600" b="1" dirty="0" err="1">
                <a:solidFill>
                  <a:schemeClr val="accent1"/>
                </a:solidFill>
              </a:rPr>
              <a:t>pollo</a:t>
            </a:r>
            <a:r>
              <a:rPr lang="en-US" sz="1600" b="1" dirty="0">
                <a:solidFill>
                  <a:schemeClr val="accent1"/>
                </a:solidFill>
              </a:rPr>
              <a:t> </a:t>
            </a:r>
            <a:r>
              <a:rPr lang="en-US" sz="1600" b="1" dirty="0" err="1">
                <a:solidFill>
                  <a:schemeClr val="accent1"/>
                </a:solidFill>
              </a:rPr>
              <a:t>podria</a:t>
            </a:r>
            <a:r>
              <a:rPr lang="en-US" sz="1600" b="1" dirty="0">
                <a:solidFill>
                  <a:schemeClr val="accent1"/>
                </a:solidFill>
              </a:rPr>
              <a:t> </a:t>
            </a:r>
            <a:r>
              <a:rPr lang="en-US" sz="1600" b="1" dirty="0" err="1">
                <a:solidFill>
                  <a:schemeClr val="accent1"/>
                </a:solidFill>
              </a:rPr>
              <a:t>estar</a:t>
            </a:r>
            <a:r>
              <a:rPr lang="en-US" sz="1600" b="1" dirty="0">
                <a:solidFill>
                  <a:schemeClr val="accent1"/>
                </a:solidFill>
              </a:rPr>
              <a:t> </a:t>
            </a:r>
            <a:r>
              <a:rPr lang="en-US" sz="1600" b="1" dirty="0" err="1">
                <a:solidFill>
                  <a:schemeClr val="accent1"/>
                </a:solidFill>
              </a:rPr>
              <a:t>mejor</a:t>
            </a:r>
            <a:r>
              <a:rPr lang="en-US" sz="1600" b="1" dirty="0">
                <a:solidFill>
                  <a:schemeClr val="accent1"/>
                </a:solidFill>
              </a:rPr>
              <a:t>.</a:t>
            </a:r>
            <a:endParaRPr lang="en-US" sz="1600" b="1" dirty="0">
              <a:solidFill>
                <a:schemeClr val="accent1"/>
              </a:solidFill>
            </a:endParaRPr>
          </a:p>
          <a:p>
            <a:pPr marL="6350" indent="6350">
              <a:defRPr/>
            </a:pPr>
            <a:endParaRPr lang="en-US" sz="1600" b="1" dirty="0">
              <a:solidFill>
                <a:schemeClr val="accent1"/>
              </a:solidFill>
            </a:endParaRPr>
          </a:p>
          <a:p>
            <a:pPr marL="6350" indent="6350">
              <a:defRPr/>
            </a:pPr>
            <a:r>
              <a:rPr lang="en-US" sz="1600" b="1" dirty="0">
                <a:solidFill>
                  <a:schemeClr val="accent1"/>
                </a:solidFill>
              </a:rPr>
              <a:t>4-El </a:t>
            </a:r>
            <a:r>
              <a:rPr lang="en-US" sz="1600" b="1" dirty="0" err="1">
                <a:solidFill>
                  <a:schemeClr val="accent1"/>
                </a:solidFill>
              </a:rPr>
              <a:t>pollo</a:t>
            </a:r>
            <a:r>
              <a:rPr lang="en-US" sz="1600" b="1" dirty="0">
                <a:solidFill>
                  <a:schemeClr val="accent1"/>
                </a:solidFill>
              </a:rPr>
              <a:t> </a:t>
            </a:r>
            <a:r>
              <a:rPr lang="en-US" sz="1600" b="1" dirty="0" err="1">
                <a:solidFill>
                  <a:schemeClr val="accent1"/>
                </a:solidFill>
              </a:rPr>
              <a:t>esta</a:t>
            </a:r>
            <a:r>
              <a:rPr lang="en-US" sz="1600" b="1" dirty="0">
                <a:solidFill>
                  <a:schemeClr val="accent1"/>
                </a:solidFill>
              </a:rPr>
              <a:t> </a:t>
            </a:r>
            <a:r>
              <a:rPr lang="en-US" sz="1600" b="1" dirty="0" err="1">
                <a:solidFill>
                  <a:schemeClr val="accent1"/>
                </a:solidFill>
              </a:rPr>
              <a:t>mejor</a:t>
            </a:r>
            <a:r>
              <a:rPr lang="en-US" sz="1600" b="1" dirty="0">
                <a:solidFill>
                  <a:schemeClr val="accent1"/>
                </a:solidFill>
              </a:rPr>
              <a:t>.</a:t>
            </a:r>
            <a:endParaRPr lang="en-US" sz="1600" b="1" dirty="0">
              <a:solidFill>
                <a:schemeClr val="accent1"/>
              </a:solidFill>
            </a:endParaRPr>
          </a:p>
          <a:p>
            <a:pPr marL="6350" indent="6350">
              <a:defRPr/>
            </a:pPr>
            <a:endParaRPr lang="en-US" sz="1600" b="1" dirty="0">
              <a:solidFill>
                <a:schemeClr val="accent1"/>
              </a:solidFill>
            </a:endParaRPr>
          </a:p>
          <a:p>
            <a:pPr marL="6350" indent="6350">
              <a:defRPr/>
            </a:pPr>
            <a:r>
              <a:rPr lang="en-US" sz="1600" b="1" dirty="0">
                <a:solidFill>
                  <a:schemeClr val="accent1"/>
                </a:solidFill>
              </a:rPr>
              <a:t>5-El </a:t>
            </a:r>
            <a:r>
              <a:rPr lang="en-US" sz="1600" b="1" dirty="0" err="1">
                <a:solidFill>
                  <a:schemeClr val="accent1"/>
                </a:solidFill>
              </a:rPr>
              <a:t>pollo</a:t>
            </a:r>
            <a:r>
              <a:rPr lang="en-US" sz="1600" b="1" dirty="0">
                <a:solidFill>
                  <a:schemeClr val="accent1"/>
                </a:solidFill>
              </a:rPr>
              <a:t> </a:t>
            </a:r>
            <a:r>
              <a:rPr lang="en-US" sz="1600" b="1" dirty="0" err="1">
                <a:solidFill>
                  <a:schemeClr val="accent1"/>
                </a:solidFill>
              </a:rPr>
              <a:t>esta</a:t>
            </a:r>
            <a:r>
              <a:rPr lang="en-US" sz="1600" b="1" dirty="0">
                <a:solidFill>
                  <a:schemeClr val="accent1"/>
                </a:solidFill>
              </a:rPr>
              <a:t> </a:t>
            </a:r>
            <a:r>
              <a:rPr lang="en-US" sz="1600" b="1" dirty="0" err="1">
                <a:solidFill>
                  <a:schemeClr val="accent1"/>
                </a:solidFill>
              </a:rPr>
              <a:t>luciendo</a:t>
            </a:r>
            <a:r>
              <a:rPr lang="en-US" sz="1600" b="1" dirty="0">
                <a:solidFill>
                  <a:schemeClr val="accent1"/>
                </a:solidFill>
              </a:rPr>
              <a:t> en el </a:t>
            </a:r>
            <a:r>
              <a:rPr lang="en-US" sz="1600" b="1" dirty="0" err="1">
                <a:solidFill>
                  <a:schemeClr val="accent1"/>
                </a:solidFill>
              </a:rPr>
              <a:t>mercado</a:t>
            </a:r>
            <a:r>
              <a:rPr lang="en-US" b="1" dirty="0">
                <a:solidFill>
                  <a:schemeClr val="accent1"/>
                </a:solidFill>
              </a:rPr>
              <a:t>.</a:t>
            </a:r>
            <a:endParaRPr lang="en-US" b="1" dirty="0">
              <a:solidFill>
                <a:schemeClr val="accent1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itle 3"/>
          <p:cNvSpPr>
            <a:spLocks noGrp="1"/>
          </p:cNvSpPr>
          <p:nvPr>
            <p:ph type="title" idx="4294967295"/>
          </p:nvPr>
        </p:nvSpPr>
        <p:spPr>
          <a:xfrm>
            <a:off x="0" y="152400"/>
            <a:ext cx="7315200" cy="1143000"/>
          </a:xfrm>
        </p:spPr>
        <p:txBody>
          <a:bodyPr/>
          <a:lstStyle/>
          <a:p>
            <a:pPr eaLnBrk="1" hangingPunct="1"/>
            <a:endParaRPr lang="en-US" sz="4000" b="1" smtClean="0">
              <a:latin typeface="Arial Black" pitchFamily="34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381000" y="1752600"/>
            <a:ext cx="6781800" cy="1269980"/>
          </a:xfrm>
          <a:prstGeom prst="roundRect">
            <a:avLst>
              <a:gd name="adj" fmla="val 10109"/>
            </a:avLst>
          </a:prstGeom>
          <a:solidFill>
            <a:schemeClr val="bg1">
              <a:lumMod val="75000"/>
            </a:schemeClr>
          </a:solidFill>
          <a:effectLst>
            <a:innerShdw blurRad="114300">
              <a:prstClr val="black"/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accent1"/>
                </a:solidFill>
                <a:latin typeface="Arial Black" pitchFamily="34" charset="0"/>
                <a:cs typeface="+mn-cs"/>
              </a:rPr>
              <a:t>Los </a:t>
            </a:r>
            <a:r>
              <a:rPr lang="en-US" sz="240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resultados</a:t>
            </a:r>
            <a:r>
              <a:rPr lang="en-US" sz="2400">
                <a:solidFill>
                  <a:schemeClr val="accent1"/>
                </a:solidFill>
                <a:latin typeface="Arial Black" pitchFamily="34" charset="0"/>
                <a:cs typeface="+mn-cs"/>
              </a:rPr>
              <a:t> de </a:t>
            </a:r>
            <a:r>
              <a:rPr lang="en-US" sz="240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las</a:t>
            </a:r>
            <a:r>
              <a:rPr lang="en-US" sz="240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encuestas</a:t>
            </a:r>
            <a:r>
              <a:rPr lang="en-US" sz="240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produjeron</a:t>
            </a:r>
            <a:r>
              <a:rPr lang="en-US" sz="2400">
                <a:solidFill>
                  <a:schemeClr val="accent1"/>
                </a:solidFill>
                <a:latin typeface="Arial Black" pitchFamily="34" charset="0"/>
                <a:cs typeface="+mn-cs"/>
              </a:rPr>
              <a:t> 12 </a:t>
            </a:r>
            <a:r>
              <a:rPr lang="en-US" sz="240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elementos</a:t>
            </a:r>
            <a:r>
              <a:rPr lang="en-US" sz="240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necesitados</a:t>
            </a:r>
            <a:r>
              <a:rPr lang="en-US" sz="240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para</a:t>
            </a:r>
            <a:r>
              <a:rPr lang="en-US" sz="2400">
                <a:solidFill>
                  <a:schemeClr val="accent1"/>
                </a:solidFill>
                <a:latin typeface="Arial Black" pitchFamily="34" charset="0"/>
                <a:cs typeface="+mn-cs"/>
              </a:rPr>
              <a:t> la </a:t>
            </a:r>
            <a:r>
              <a:rPr lang="en-US" sz="240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gerencia</a:t>
            </a:r>
            <a:r>
              <a:rPr lang="en-US" sz="2400">
                <a:solidFill>
                  <a:schemeClr val="accent1"/>
                </a:solidFill>
                <a:latin typeface="Arial Black" pitchFamily="34" charset="0"/>
                <a:cs typeface="+mn-cs"/>
              </a:rPr>
              <a:t> de </a:t>
            </a:r>
            <a:r>
              <a:rPr lang="en-US" sz="240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empleados</a:t>
            </a:r>
            <a:r>
              <a:rPr lang="en-US" sz="2400">
                <a:solidFill>
                  <a:schemeClr val="accent1"/>
                </a:solidFill>
                <a:latin typeface="Arial Black" pitchFamily="34" charset="0"/>
                <a:cs typeface="+mn-cs"/>
              </a:rPr>
              <a:t>.  </a:t>
            </a:r>
            <a:endParaRPr lang="en-US" sz="2400">
              <a:solidFill>
                <a:schemeClr val="accent1"/>
              </a:solidFill>
              <a:latin typeface="Arial Black" pitchFamily="34" charset="0"/>
              <a:cs typeface="+mn-cs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81000" y="3124200"/>
            <a:ext cx="6477000" cy="3679686"/>
          </a:xfrm>
          <a:prstGeom prst="roundRect">
            <a:avLst>
              <a:gd name="adj" fmla="val 10109"/>
            </a:avLst>
          </a:prstGeom>
          <a:solidFill>
            <a:schemeClr val="bg1">
              <a:lumMod val="75000"/>
            </a:schemeClr>
          </a:solidFill>
          <a:effectLst>
            <a:innerShdw blurRad="114300">
              <a:prstClr val="black"/>
            </a:innerShdw>
          </a:effectLst>
        </p:spPr>
        <p:txBody>
          <a:bodyPr>
            <a:spAutoFit/>
          </a:bodyPr>
          <a:lstStyle/>
          <a:p>
            <a:pPr marL="457200" indent="-457200">
              <a:buFontTx/>
              <a:buAutoNum type="arabicPeriod"/>
              <a:defRPr/>
            </a:pPr>
            <a:r>
              <a:rPr lang="en-US" sz="22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Necesitan</a:t>
            </a:r>
            <a:r>
              <a:rPr lang="en-US" sz="22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saber </a:t>
            </a:r>
            <a:r>
              <a:rPr lang="en-US" sz="22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qué</a:t>
            </a:r>
            <a:r>
              <a:rPr lang="en-US" sz="22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se </a:t>
            </a:r>
            <a:r>
              <a:rPr lang="en-US" sz="22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espera</a:t>
            </a:r>
            <a:r>
              <a:rPr lang="en-US" sz="22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de </a:t>
            </a:r>
            <a:r>
              <a:rPr lang="en-US" sz="22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ellos</a:t>
            </a:r>
            <a:r>
              <a:rPr lang="en-US" sz="22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. </a:t>
            </a:r>
            <a:endParaRPr lang="en-US" sz="2200" dirty="0">
              <a:solidFill>
                <a:schemeClr val="accent1"/>
              </a:solidFill>
              <a:latin typeface="Arial Black" pitchFamily="34" charset="0"/>
              <a:cs typeface="+mn-cs"/>
            </a:endParaRPr>
          </a:p>
          <a:p>
            <a:pPr marL="457200" indent="-457200">
              <a:buFontTx/>
              <a:buAutoNum type="arabicPeriod"/>
              <a:defRPr/>
            </a:pPr>
            <a:endParaRPr lang="en-US" sz="2200" dirty="0">
              <a:solidFill>
                <a:schemeClr val="accent1"/>
              </a:solidFill>
              <a:latin typeface="Arial Black" pitchFamily="34" charset="0"/>
              <a:cs typeface="+mn-cs"/>
            </a:endParaRPr>
          </a:p>
          <a:p>
            <a:pPr marL="457200" indent="-457200">
              <a:buFontTx/>
              <a:buAutoNum type="arabicPeriod"/>
              <a:defRPr/>
            </a:pPr>
            <a:r>
              <a:rPr lang="en-US" sz="22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Necesitan</a:t>
            </a:r>
            <a:r>
              <a:rPr lang="en-US" sz="22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2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tener</a:t>
            </a:r>
            <a:r>
              <a:rPr lang="en-US" sz="22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2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materiales</a:t>
            </a:r>
            <a:r>
              <a:rPr lang="en-US" sz="22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y </a:t>
            </a:r>
            <a:r>
              <a:rPr lang="en-US" sz="22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equipo</a:t>
            </a:r>
            <a:r>
              <a:rPr lang="en-US" sz="22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2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necesarios</a:t>
            </a:r>
            <a:r>
              <a:rPr lang="en-US" sz="22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2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para</a:t>
            </a:r>
            <a:r>
              <a:rPr lang="en-US" sz="22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2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hacer</a:t>
            </a:r>
            <a:r>
              <a:rPr lang="en-US" sz="22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el </a:t>
            </a:r>
            <a:r>
              <a:rPr lang="en-US" sz="22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trabajo</a:t>
            </a:r>
            <a:r>
              <a:rPr lang="en-US" sz="22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2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correcto</a:t>
            </a:r>
            <a:r>
              <a:rPr lang="en-US" sz="22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.</a:t>
            </a:r>
            <a:endParaRPr lang="en-US" sz="2200" dirty="0">
              <a:solidFill>
                <a:schemeClr val="accent1"/>
              </a:solidFill>
              <a:latin typeface="Arial Black" pitchFamily="34" charset="0"/>
              <a:cs typeface="+mn-cs"/>
            </a:endParaRPr>
          </a:p>
          <a:p>
            <a:pPr marL="457200" indent="-457200">
              <a:buFontTx/>
              <a:buAutoNum type="arabicPeriod"/>
              <a:defRPr/>
            </a:pPr>
            <a:endParaRPr lang="en-US" sz="2200" dirty="0">
              <a:solidFill>
                <a:schemeClr val="accent1"/>
              </a:solidFill>
              <a:latin typeface="Arial Black" pitchFamily="34" charset="0"/>
              <a:cs typeface="+mn-cs"/>
            </a:endParaRPr>
          </a:p>
          <a:p>
            <a:pPr marL="457200" indent="-457200">
              <a:buFontTx/>
              <a:buAutoNum type="arabicPeriod"/>
              <a:defRPr/>
            </a:pPr>
            <a:r>
              <a:rPr lang="en-US" sz="22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Quieren</a:t>
            </a:r>
            <a:r>
              <a:rPr lang="en-US" sz="22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2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tener</a:t>
            </a:r>
            <a:r>
              <a:rPr lang="en-US" sz="22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la </a:t>
            </a:r>
            <a:r>
              <a:rPr lang="en-US" sz="22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oportunidad</a:t>
            </a:r>
            <a:r>
              <a:rPr lang="en-US" sz="22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de </a:t>
            </a:r>
            <a:r>
              <a:rPr lang="en-US" sz="22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hacer</a:t>
            </a:r>
            <a:r>
              <a:rPr lang="en-US" sz="22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lo </a:t>
            </a:r>
            <a:r>
              <a:rPr lang="en-US" sz="22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que</a:t>
            </a:r>
            <a:r>
              <a:rPr lang="en-US" sz="22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2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ellos</a:t>
            </a:r>
            <a:r>
              <a:rPr lang="en-US" sz="22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2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hacen</a:t>
            </a:r>
            <a:r>
              <a:rPr lang="en-US" sz="22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2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mejor</a:t>
            </a:r>
            <a:r>
              <a:rPr lang="en-US" sz="22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2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cada</a:t>
            </a:r>
            <a:r>
              <a:rPr lang="en-US" sz="22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2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día</a:t>
            </a:r>
            <a:r>
              <a:rPr lang="en-US" sz="22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.</a:t>
            </a:r>
            <a:endParaRPr lang="en-US" sz="2200" dirty="0">
              <a:solidFill>
                <a:schemeClr val="accent1"/>
              </a:solidFill>
              <a:latin typeface="Arial Black" pitchFamily="34" charset="0"/>
              <a:cs typeface="+mn-cs"/>
            </a:endParaRPr>
          </a:p>
        </p:txBody>
      </p:sp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 </a:t>
            </a:r>
          </a:p>
        </p:txBody>
      </p:sp>
      <p:sp>
        <p:nvSpPr>
          <p:cNvPr id="16386" name="Text Box 4"/>
          <p:cNvSpPr txBox="1">
            <a:spLocks noChangeArrowheads="1"/>
          </p:cNvSpPr>
          <p:nvPr/>
        </p:nvSpPr>
        <p:spPr bwMode="auto">
          <a:xfrm>
            <a:off x="533400" y="2286000"/>
            <a:ext cx="6629400" cy="354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/>
            <a:r>
              <a:rPr lang="en-US" sz="2400" b="1" i="1" baseline="30000"/>
              <a:t>Este entrenamiento fue producido bajo el grant numero </a:t>
            </a:r>
          </a:p>
          <a:p>
            <a:pPr algn="ctr"/>
            <a:r>
              <a:rPr lang="en-US" sz="2400" b="1" i="1" baseline="30000"/>
              <a:t>SH-20835-10-60-F-37 del Departamento de la Labor de EU, la Administración de Salud y Seguridad, no representa necesariamente las opiniones o pólizas del Departamento de la Labor de EU, o no menciona productos comerciales u organizaciones del gobierno de los EU.</a:t>
            </a:r>
            <a:endParaRPr lang="en-US" sz="2400" b="1" i="1"/>
          </a:p>
          <a:p>
            <a:pPr algn="ctr"/>
            <a:endParaRPr lang="en-US" sz="2400" b="1" i="1" baseline="30000"/>
          </a:p>
          <a:p>
            <a:pPr algn="ctr"/>
            <a:endParaRPr lang="en-US" sz="2400" b="1" i="1" baseline="30000"/>
          </a:p>
          <a:p>
            <a:pPr algn="ctr"/>
            <a:endParaRPr lang="en-US" sz="2400" b="1" i="1" baseline="30000"/>
          </a:p>
          <a:p>
            <a:pPr algn="ctr"/>
            <a:endParaRPr lang="en-US" sz="2400" b="1" i="1" baseline="30000"/>
          </a:p>
          <a:p>
            <a:pPr algn="ctr"/>
            <a:r>
              <a:rPr lang="en-US" sz="2400" b="1" i="1" baseline="30000"/>
              <a:t>Telamon Corporation es un proveedor y empleador de igual oportunidad. Ayuda auxiliar esta disponible, si es requerida para personas con discapacidades.</a:t>
            </a:r>
            <a:endParaRPr lang="en-US" sz="2400"/>
          </a:p>
        </p:txBody>
      </p:sp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itle 3"/>
          <p:cNvSpPr>
            <a:spLocks noGrp="1"/>
          </p:cNvSpPr>
          <p:nvPr>
            <p:ph type="title" idx="4294967295"/>
          </p:nvPr>
        </p:nvSpPr>
        <p:spPr>
          <a:xfrm>
            <a:off x="0" y="152400"/>
            <a:ext cx="7315200" cy="1143000"/>
          </a:xfrm>
        </p:spPr>
        <p:txBody>
          <a:bodyPr/>
          <a:lstStyle/>
          <a:p>
            <a:pPr eaLnBrk="1" hangingPunct="1"/>
            <a:endParaRPr lang="en-US" sz="4000" b="1" smtClean="0">
              <a:latin typeface="Arial Black" pitchFamily="34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381000" y="1752600"/>
            <a:ext cx="6629400" cy="4396085"/>
          </a:xfrm>
          <a:prstGeom prst="roundRect">
            <a:avLst>
              <a:gd name="adj" fmla="val 10109"/>
            </a:avLst>
          </a:prstGeom>
          <a:solidFill>
            <a:schemeClr val="bg1">
              <a:lumMod val="75000"/>
            </a:schemeClr>
          </a:solidFill>
          <a:effectLst>
            <a:innerShdw blurRad="114300">
              <a:prstClr val="black"/>
            </a:innerShdw>
          </a:effectLst>
        </p:spPr>
        <p:txBody>
          <a:bodyPr>
            <a:spAutoFit/>
          </a:bodyPr>
          <a:lstStyle/>
          <a:p>
            <a:pPr marL="457200" indent="-457200">
              <a:buFontTx/>
              <a:buAutoNum type="arabicPeriod" startAt="4"/>
              <a:defRPr/>
            </a:pP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La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gente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quiere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comentarios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frecuentes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y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reconocimiento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por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el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trabajo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bien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hecho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. </a:t>
            </a:r>
            <a:endParaRPr lang="en-US" sz="2400" dirty="0">
              <a:solidFill>
                <a:schemeClr val="accent1"/>
              </a:solidFill>
              <a:latin typeface="Arial Black" pitchFamily="34" charset="0"/>
              <a:cs typeface="+mn-cs"/>
            </a:endParaRPr>
          </a:p>
          <a:p>
            <a:pPr marL="457200" indent="-457200">
              <a:buFontTx/>
              <a:buAutoNum type="arabicPeriod" startAt="4"/>
              <a:defRPr/>
            </a:pPr>
            <a:endParaRPr lang="en-US" sz="2400" dirty="0">
              <a:solidFill>
                <a:schemeClr val="accent1"/>
              </a:solidFill>
              <a:latin typeface="Arial Black" pitchFamily="34" charset="0"/>
              <a:cs typeface="+mn-cs"/>
            </a:endParaRPr>
          </a:p>
          <a:p>
            <a:pPr marL="457200" indent="-457200">
              <a:buFontTx/>
              <a:buAutoNum type="arabicPeriod" startAt="4"/>
              <a:defRPr/>
            </a:pP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Es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importante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para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los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empleados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saber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que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les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importan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a los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supervisores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. </a:t>
            </a:r>
            <a:endParaRPr lang="en-US" sz="2400" dirty="0">
              <a:solidFill>
                <a:schemeClr val="accent1"/>
              </a:solidFill>
              <a:latin typeface="Arial Black" pitchFamily="34" charset="0"/>
              <a:cs typeface="+mn-cs"/>
            </a:endParaRPr>
          </a:p>
          <a:p>
            <a:pPr marL="457200" indent="-457200">
              <a:buFontTx/>
              <a:buAutoNum type="arabicPeriod" startAt="4"/>
              <a:defRPr/>
            </a:pPr>
            <a:endParaRPr lang="en-US" sz="2400" dirty="0">
              <a:solidFill>
                <a:schemeClr val="accent1"/>
              </a:solidFill>
              <a:latin typeface="Arial Black" pitchFamily="34" charset="0"/>
              <a:cs typeface="+mn-cs"/>
            </a:endParaRPr>
          </a:p>
          <a:p>
            <a:pPr marL="457200" indent="-457200">
              <a:buFontTx/>
              <a:buAutoNum type="arabicPeriod" startAt="4"/>
              <a:defRPr/>
            </a:pP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La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gente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necesita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ser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motivada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en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su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desarrollo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.</a:t>
            </a:r>
            <a:endParaRPr lang="en-US" sz="2400" dirty="0">
              <a:solidFill>
                <a:schemeClr val="accent1"/>
              </a:solidFill>
              <a:latin typeface="Arial Black" pitchFamily="34" charset="0"/>
              <a:cs typeface="+mn-cs"/>
            </a:endParaRPr>
          </a:p>
          <a:p>
            <a:pPr>
              <a:defRPr/>
            </a:pPr>
            <a:endParaRPr lang="en-US" sz="2400" dirty="0">
              <a:solidFill>
                <a:schemeClr val="accent1"/>
              </a:solidFill>
              <a:latin typeface="Arial Black" pitchFamily="34" charset="0"/>
              <a:cs typeface="+mn-cs"/>
            </a:endParaRPr>
          </a:p>
        </p:txBody>
      </p:sp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itle 3"/>
          <p:cNvSpPr>
            <a:spLocks noGrp="1"/>
          </p:cNvSpPr>
          <p:nvPr>
            <p:ph type="title" idx="4294967295"/>
          </p:nvPr>
        </p:nvSpPr>
        <p:spPr>
          <a:xfrm>
            <a:off x="0" y="152400"/>
            <a:ext cx="7315200" cy="1143000"/>
          </a:xfrm>
        </p:spPr>
        <p:txBody>
          <a:bodyPr/>
          <a:lstStyle/>
          <a:p>
            <a:pPr eaLnBrk="1" hangingPunct="1"/>
            <a:endParaRPr lang="en-US" sz="4000" b="1" smtClean="0">
              <a:latin typeface="Arial Black" pitchFamily="34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04800" y="1752600"/>
            <a:ext cx="7010400" cy="4396085"/>
          </a:xfrm>
          <a:prstGeom prst="roundRect">
            <a:avLst>
              <a:gd name="adj" fmla="val 10109"/>
            </a:avLst>
          </a:prstGeom>
          <a:solidFill>
            <a:schemeClr val="bg1">
              <a:lumMod val="75000"/>
            </a:schemeClr>
          </a:solidFill>
          <a:effectLst>
            <a:innerShdw blurRad="114300">
              <a:prstClr val="black"/>
            </a:innerShdw>
          </a:effectLst>
        </p:spPr>
        <p:txBody>
          <a:bodyPr>
            <a:spAutoFit/>
          </a:bodyPr>
          <a:lstStyle/>
          <a:p>
            <a:pPr marL="457200" indent="-457200">
              <a:buFontTx/>
              <a:buAutoNum type="arabicPeriod" startAt="7"/>
              <a:defRPr/>
            </a:pP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Quieren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que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su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opinión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cuente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.</a:t>
            </a:r>
          </a:p>
          <a:p>
            <a:pPr marL="457200" indent="-457200">
              <a:buFontTx/>
              <a:buAutoNum type="arabicPeriod" startAt="7"/>
              <a:defRPr/>
            </a:pPr>
            <a:endParaRPr lang="en-US" sz="2400" dirty="0">
              <a:solidFill>
                <a:schemeClr val="accent1"/>
              </a:solidFill>
              <a:latin typeface="Arial Black" pitchFamily="34" charset="0"/>
              <a:cs typeface="+mn-cs"/>
            </a:endParaRPr>
          </a:p>
          <a:p>
            <a:pPr marL="457200" indent="-457200">
              <a:buFontTx/>
              <a:buAutoNum type="arabicPeriod" startAt="7"/>
              <a:defRPr/>
            </a:pP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La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misión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de la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companía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es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hacer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que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los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empleados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se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sientan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que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son parte de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algo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importante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. </a:t>
            </a:r>
            <a:endParaRPr lang="en-US" sz="2400" dirty="0">
              <a:solidFill>
                <a:schemeClr val="accent1"/>
              </a:solidFill>
              <a:latin typeface="Arial Black" pitchFamily="34" charset="0"/>
              <a:cs typeface="+mn-cs"/>
            </a:endParaRPr>
          </a:p>
          <a:p>
            <a:pPr marL="457200" indent="-457200">
              <a:buFontTx/>
              <a:buAutoNum type="arabicPeriod" startAt="8"/>
              <a:defRPr/>
            </a:pPr>
            <a:endParaRPr lang="en-US" sz="2400" dirty="0">
              <a:solidFill>
                <a:schemeClr val="accent1"/>
              </a:solidFill>
              <a:latin typeface="Arial Black" pitchFamily="34" charset="0"/>
              <a:cs typeface="+mn-cs"/>
            </a:endParaRPr>
          </a:p>
          <a:p>
            <a:pPr marL="457200" indent="-457200">
              <a:buFontTx/>
              <a:buAutoNum type="arabicPeriod" startAt="8"/>
              <a:defRPr/>
            </a:pP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Es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importante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saber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que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los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compañeros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de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trabajo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están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comprometidos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a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hacer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trabajos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de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calidad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.</a:t>
            </a:r>
            <a:endParaRPr lang="en-US" sz="2400" dirty="0">
              <a:solidFill>
                <a:schemeClr val="accent1"/>
              </a:solidFill>
              <a:latin typeface="Arial Black" pitchFamily="34" charset="0"/>
              <a:cs typeface="+mn-cs"/>
            </a:endParaRPr>
          </a:p>
          <a:p>
            <a:pPr>
              <a:defRPr/>
            </a:pPr>
            <a:endParaRPr lang="en-US" sz="2400" dirty="0">
              <a:solidFill>
                <a:schemeClr val="accent1"/>
              </a:solidFill>
              <a:latin typeface="Arial Black" pitchFamily="34" charset="0"/>
              <a:cs typeface="+mn-cs"/>
            </a:endParaRPr>
          </a:p>
        </p:txBody>
      </p:sp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itle 3"/>
          <p:cNvSpPr>
            <a:spLocks noGrp="1"/>
          </p:cNvSpPr>
          <p:nvPr>
            <p:ph type="title" idx="4294967295"/>
          </p:nvPr>
        </p:nvSpPr>
        <p:spPr>
          <a:xfrm>
            <a:off x="0" y="152400"/>
            <a:ext cx="7315200" cy="1143000"/>
          </a:xfrm>
        </p:spPr>
        <p:txBody>
          <a:bodyPr/>
          <a:lstStyle/>
          <a:p>
            <a:pPr eaLnBrk="1" hangingPunct="1"/>
            <a:endParaRPr lang="en-US" sz="4000" b="1" smtClean="0">
              <a:latin typeface="Arial Black" pitchFamily="34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381000" y="1752600"/>
            <a:ext cx="6705600" cy="4396085"/>
          </a:xfrm>
          <a:prstGeom prst="roundRect">
            <a:avLst>
              <a:gd name="adj" fmla="val 10109"/>
            </a:avLst>
          </a:prstGeom>
          <a:solidFill>
            <a:schemeClr val="bg1">
              <a:lumMod val="75000"/>
            </a:schemeClr>
          </a:solidFill>
          <a:effectLst>
            <a:innerShdw blurRad="114300">
              <a:prstClr val="black"/>
            </a:innerShdw>
          </a:effectLst>
        </p:spPr>
        <p:txBody>
          <a:bodyPr>
            <a:spAutoFit/>
          </a:bodyPr>
          <a:lstStyle/>
          <a:p>
            <a:pPr marL="457200" indent="-457200">
              <a:buFontTx/>
              <a:buAutoNum type="arabicPeriod" startAt="10"/>
              <a:defRPr/>
            </a:pPr>
            <a:r>
              <a:rPr lang="en-US" sz="22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A la </a:t>
            </a:r>
            <a:r>
              <a:rPr lang="en-US" sz="22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gente</a:t>
            </a:r>
            <a:r>
              <a:rPr lang="en-US" sz="22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le </a:t>
            </a:r>
            <a:r>
              <a:rPr lang="en-US" sz="22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gusta</a:t>
            </a:r>
            <a:r>
              <a:rPr lang="en-US" sz="22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2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tener</a:t>
            </a:r>
            <a:r>
              <a:rPr lang="en-US" sz="22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2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alguien</a:t>
            </a:r>
            <a:r>
              <a:rPr lang="en-US" sz="22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a </a:t>
            </a:r>
            <a:r>
              <a:rPr lang="en-US" sz="22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quien</a:t>
            </a:r>
            <a:r>
              <a:rPr lang="en-US" sz="22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2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puedan</a:t>
            </a:r>
            <a:r>
              <a:rPr lang="en-US" sz="22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2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llamar</a:t>
            </a:r>
            <a:r>
              <a:rPr lang="en-US" sz="22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amigo en el </a:t>
            </a:r>
            <a:r>
              <a:rPr lang="en-US" sz="22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trabajo</a:t>
            </a:r>
            <a:r>
              <a:rPr lang="en-US" sz="22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. </a:t>
            </a:r>
            <a:endParaRPr lang="en-US" sz="2200" dirty="0">
              <a:solidFill>
                <a:schemeClr val="accent1"/>
              </a:solidFill>
              <a:latin typeface="Arial Black" pitchFamily="34" charset="0"/>
              <a:cs typeface="+mn-cs"/>
            </a:endParaRPr>
          </a:p>
          <a:p>
            <a:pPr marL="457200" indent="-457200">
              <a:buFontTx/>
              <a:buAutoNum type="arabicPeriod" startAt="10"/>
              <a:defRPr/>
            </a:pPr>
            <a:endParaRPr lang="en-US" sz="2200" dirty="0">
              <a:solidFill>
                <a:schemeClr val="accent1"/>
              </a:solidFill>
              <a:latin typeface="Arial Black" pitchFamily="34" charset="0"/>
              <a:cs typeface="+mn-cs"/>
            </a:endParaRPr>
          </a:p>
          <a:p>
            <a:pPr marL="457200" indent="-457200">
              <a:buFontTx/>
              <a:buAutoNum type="arabicPeriod" startAt="10"/>
              <a:defRPr/>
            </a:pPr>
            <a:r>
              <a:rPr lang="en-US" sz="22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Aparte</a:t>
            </a:r>
            <a:r>
              <a:rPr lang="en-US" sz="22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de </a:t>
            </a:r>
            <a:r>
              <a:rPr lang="en-US" sz="22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estar</a:t>
            </a:r>
            <a:r>
              <a:rPr lang="en-US" sz="22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2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preocupado</a:t>
            </a:r>
            <a:r>
              <a:rPr lang="en-US" sz="22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2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sobre</a:t>
            </a:r>
            <a:r>
              <a:rPr lang="en-US" sz="22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2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su</a:t>
            </a:r>
            <a:r>
              <a:rPr lang="en-US" sz="22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2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desarrolllo</a:t>
            </a:r>
            <a:r>
              <a:rPr lang="en-US" sz="22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, los </a:t>
            </a:r>
            <a:r>
              <a:rPr lang="en-US" sz="22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empleados</a:t>
            </a:r>
            <a:r>
              <a:rPr lang="en-US" sz="22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2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necesitan</a:t>
            </a:r>
            <a:r>
              <a:rPr lang="en-US" sz="22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2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que</a:t>
            </a:r>
            <a:r>
              <a:rPr lang="en-US" sz="22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los </a:t>
            </a:r>
            <a:r>
              <a:rPr lang="en-US" sz="22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empleadores</a:t>
            </a:r>
            <a:r>
              <a:rPr lang="en-US" sz="22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les </a:t>
            </a:r>
            <a:r>
              <a:rPr lang="en-US" sz="22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dejen</a:t>
            </a:r>
            <a:r>
              <a:rPr lang="en-US" sz="22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saber </a:t>
            </a:r>
            <a:r>
              <a:rPr lang="en-US" sz="22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periódicamente</a:t>
            </a:r>
            <a:r>
              <a:rPr lang="en-US" sz="22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2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cuánto</a:t>
            </a:r>
            <a:r>
              <a:rPr lang="en-US" sz="22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2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están</a:t>
            </a:r>
            <a:r>
              <a:rPr lang="en-US" sz="22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2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progresando</a:t>
            </a:r>
            <a:r>
              <a:rPr lang="en-US" sz="22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. </a:t>
            </a:r>
            <a:endParaRPr lang="en-US" sz="2200" dirty="0">
              <a:solidFill>
                <a:schemeClr val="accent1"/>
              </a:solidFill>
              <a:latin typeface="Arial Black" pitchFamily="34" charset="0"/>
              <a:cs typeface="+mn-cs"/>
            </a:endParaRPr>
          </a:p>
          <a:p>
            <a:pPr marL="457200" indent="-457200">
              <a:buFontTx/>
              <a:buAutoNum type="arabicPeriod" startAt="10"/>
              <a:defRPr/>
            </a:pPr>
            <a:endParaRPr lang="en-US" sz="2200" dirty="0">
              <a:solidFill>
                <a:schemeClr val="accent1"/>
              </a:solidFill>
              <a:latin typeface="Arial Black" pitchFamily="34" charset="0"/>
              <a:cs typeface="+mn-cs"/>
            </a:endParaRPr>
          </a:p>
          <a:p>
            <a:pPr marL="457200" indent="-457200">
              <a:buFontTx/>
              <a:buAutoNum type="arabicPeriod" startAt="10"/>
              <a:defRPr/>
            </a:pPr>
            <a:r>
              <a:rPr lang="en-US" sz="22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Empleados</a:t>
            </a:r>
            <a:r>
              <a:rPr lang="en-US" sz="22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2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quieren</a:t>
            </a:r>
            <a:r>
              <a:rPr lang="en-US" sz="22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2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oportunidades</a:t>
            </a:r>
            <a:r>
              <a:rPr lang="en-US" sz="22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de </a:t>
            </a:r>
            <a:r>
              <a:rPr lang="en-US" sz="22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crecimiento</a:t>
            </a:r>
            <a:r>
              <a:rPr lang="en-US" sz="22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en el </a:t>
            </a:r>
            <a:r>
              <a:rPr lang="en-US" sz="22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trabajo</a:t>
            </a:r>
            <a:r>
              <a:rPr lang="en-US" sz="22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.</a:t>
            </a:r>
            <a:endParaRPr lang="en-US" sz="2200" dirty="0">
              <a:solidFill>
                <a:schemeClr val="accent1"/>
              </a:solidFill>
              <a:latin typeface="Arial Black" pitchFamily="34" charset="0"/>
              <a:cs typeface="+mn-cs"/>
            </a:endParaRPr>
          </a:p>
        </p:txBody>
      </p:sp>
      <p:pic>
        <p:nvPicPr>
          <p:cNvPr id="50181" name="Picture 7" descr="grow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096000" y="1219200"/>
            <a:ext cx="3200400" cy="2932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itle 3"/>
          <p:cNvSpPr>
            <a:spLocks noGrp="1"/>
          </p:cNvSpPr>
          <p:nvPr>
            <p:ph type="title" idx="4294967295"/>
          </p:nvPr>
        </p:nvSpPr>
        <p:spPr>
          <a:xfrm>
            <a:off x="0" y="152400"/>
            <a:ext cx="7315200" cy="1143000"/>
          </a:xfrm>
        </p:spPr>
        <p:txBody>
          <a:bodyPr/>
          <a:lstStyle/>
          <a:p>
            <a:pPr eaLnBrk="1" hangingPunct="1"/>
            <a:endParaRPr lang="en-US" sz="4000" b="1" smtClean="0">
              <a:latin typeface="Arial Black" pitchFamily="34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381000" y="1892498"/>
            <a:ext cx="3505200" cy="3968710"/>
          </a:xfrm>
          <a:prstGeom prst="roundRect">
            <a:avLst>
              <a:gd name="adj" fmla="val 10109"/>
            </a:avLst>
          </a:prstGeom>
          <a:solidFill>
            <a:schemeClr val="bg1">
              <a:lumMod val="75000"/>
            </a:schemeClr>
          </a:solidFill>
          <a:effectLst>
            <a:innerShdw blurRad="114300">
              <a:prstClr val="black"/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Necesita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mas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evidencia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? En un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estudio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reciente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sobre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seguridad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, se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encontró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que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la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cultura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segura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es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un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indicador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de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menos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lesiones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y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enfermedades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en el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trabajo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.  </a:t>
            </a:r>
            <a:endParaRPr lang="en-US" sz="2400" dirty="0">
              <a:solidFill>
                <a:schemeClr val="accent1"/>
              </a:solidFill>
              <a:latin typeface="Arial Black" pitchFamily="34" charset="0"/>
              <a:cs typeface="+mn-cs"/>
            </a:endParaRPr>
          </a:p>
        </p:txBody>
      </p:sp>
      <p:pic>
        <p:nvPicPr>
          <p:cNvPr id="52229" name="Picture 4" descr="MC900234359.WMF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419600" y="1981200"/>
            <a:ext cx="4206875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itle 3"/>
          <p:cNvSpPr>
            <a:spLocks noGrp="1"/>
          </p:cNvSpPr>
          <p:nvPr>
            <p:ph type="title" idx="4294967295"/>
          </p:nvPr>
        </p:nvSpPr>
        <p:spPr>
          <a:xfrm>
            <a:off x="0" y="152400"/>
            <a:ext cx="7315200" cy="1143000"/>
          </a:xfrm>
        </p:spPr>
        <p:txBody>
          <a:bodyPr/>
          <a:lstStyle/>
          <a:p>
            <a:pPr eaLnBrk="1" hangingPunct="1"/>
            <a:endParaRPr lang="en-US" sz="4000" b="1" smtClean="0">
              <a:latin typeface="Arial Black" pitchFamily="34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228600" y="1680389"/>
            <a:ext cx="7086600" cy="5177611"/>
          </a:xfrm>
          <a:prstGeom prst="roundRect">
            <a:avLst>
              <a:gd name="adj" fmla="val 10109"/>
            </a:avLst>
          </a:prstGeom>
          <a:solidFill>
            <a:schemeClr val="bg1">
              <a:lumMod val="75000"/>
            </a:schemeClr>
          </a:solidFill>
          <a:effectLst>
            <a:innerShdw blurRad="114300">
              <a:prstClr val="black"/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Está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claro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, los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factores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humanos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dominan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 el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estudio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en la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seguridad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ocupacional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.  </a:t>
            </a:r>
            <a:endParaRPr lang="en-US" sz="2400" dirty="0">
              <a:solidFill>
                <a:schemeClr val="accent1"/>
              </a:solidFill>
              <a:latin typeface="Arial Black" pitchFamily="34" charset="0"/>
              <a:cs typeface="Arial" charset="0"/>
            </a:endParaRPr>
          </a:p>
          <a:p>
            <a:pPr>
              <a:defRPr/>
            </a:pPr>
            <a:endParaRPr lang="en-US" sz="2400" dirty="0">
              <a:solidFill>
                <a:schemeClr val="accent1"/>
              </a:solidFill>
              <a:latin typeface="Arial Black" pitchFamily="34" charset="0"/>
              <a:cs typeface="Arial" charset="0"/>
            </a:endParaRPr>
          </a:p>
          <a:p>
            <a:pPr>
              <a:defRPr/>
            </a:pP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Para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ayudar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a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las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organizaciones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a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identificar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aplicantes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para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empleo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que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estén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mas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comprometidos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en los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comportamientos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de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seguridad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y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producciòn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, 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Hogan Assessment 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System,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desarrolló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escalas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basadas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en la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personalidad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para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predecir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los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comportamientos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relacionados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con la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seguridad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.  </a:t>
            </a:r>
            <a:endParaRPr lang="en-US" sz="2400" dirty="0">
              <a:solidFill>
                <a:schemeClr val="accent1"/>
              </a:solidFill>
              <a:latin typeface="Arial Black" pitchFamily="34" charset="0"/>
              <a:cs typeface="Arial" charset="0"/>
            </a:endParaRPr>
          </a:p>
        </p:txBody>
      </p:sp>
      <p:pic>
        <p:nvPicPr>
          <p:cNvPr id="54277" name="Picture 7" descr="assessment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548563" y="1676400"/>
            <a:ext cx="3189287" cy="226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itle 3"/>
          <p:cNvSpPr>
            <a:spLocks noGrp="1"/>
          </p:cNvSpPr>
          <p:nvPr>
            <p:ph type="title" idx="4294967295"/>
          </p:nvPr>
        </p:nvSpPr>
        <p:spPr>
          <a:xfrm>
            <a:off x="0" y="152400"/>
            <a:ext cx="7315200" cy="1143000"/>
          </a:xfrm>
        </p:spPr>
        <p:txBody>
          <a:bodyPr/>
          <a:lstStyle/>
          <a:p>
            <a:pPr eaLnBrk="1" hangingPunct="1"/>
            <a:endParaRPr lang="en-US" sz="4000" b="1" smtClean="0">
              <a:latin typeface="Arial Black" pitchFamily="34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381000" y="1752600"/>
            <a:ext cx="6781800" cy="2442270"/>
          </a:xfrm>
          <a:prstGeom prst="roundRect">
            <a:avLst>
              <a:gd name="adj" fmla="val 10109"/>
            </a:avLst>
          </a:prstGeom>
          <a:solidFill>
            <a:schemeClr val="bg1">
              <a:lumMod val="75000"/>
            </a:schemeClr>
          </a:solidFill>
          <a:effectLst>
            <a:innerShdw blurRad="114300">
              <a:prstClr val="black"/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Después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de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muchos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años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trabajando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con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companías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,  Hogan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descubrió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la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relación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entre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cualidades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de la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personalidad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de los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empleados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y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su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comportamiento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respecto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a la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seguridad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.</a:t>
            </a:r>
            <a:endParaRPr lang="en-US" sz="2400" dirty="0">
              <a:solidFill>
                <a:schemeClr val="accent1"/>
              </a:solidFill>
              <a:latin typeface="Arial Black" pitchFamily="34" charset="0"/>
              <a:cs typeface="+mn-cs"/>
            </a:endParaRPr>
          </a:p>
        </p:txBody>
      </p:sp>
      <p:pic>
        <p:nvPicPr>
          <p:cNvPr id="56325" name="Picture 5" descr="MC900187587.WMF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667000" y="3438525"/>
            <a:ext cx="2905125" cy="341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itle 3"/>
          <p:cNvSpPr>
            <a:spLocks noGrp="1"/>
          </p:cNvSpPr>
          <p:nvPr>
            <p:ph type="title" idx="4294967295"/>
          </p:nvPr>
        </p:nvSpPr>
        <p:spPr>
          <a:xfrm>
            <a:off x="0" y="152400"/>
            <a:ext cx="7315200" cy="1143000"/>
          </a:xfrm>
        </p:spPr>
        <p:txBody>
          <a:bodyPr/>
          <a:lstStyle/>
          <a:p>
            <a:pPr eaLnBrk="1" hangingPunct="1"/>
            <a:endParaRPr lang="en-US" sz="4000" b="1" smtClean="0">
              <a:latin typeface="Arial Black" pitchFamily="34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762000" y="2209800"/>
            <a:ext cx="6022975" cy="3614559"/>
          </a:xfrm>
          <a:prstGeom prst="roundRect">
            <a:avLst>
              <a:gd name="adj" fmla="val 10109"/>
            </a:avLst>
          </a:prstGeom>
          <a:solidFill>
            <a:schemeClr val="bg1">
              <a:lumMod val="75000"/>
            </a:schemeClr>
          </a:solidFill>
          <a:effectLst>
            <a:innerShdw blurRad="114300">
              <a:prstClr val="black"/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Se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encontró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que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la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conciencia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y la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seguridad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relacionada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con el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trabajo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indican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que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los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individuos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que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no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ponen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atención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a los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detalles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, no son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confiables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y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que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tienen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dificultad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para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seguir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las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reglas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–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como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usted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sospecharía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- son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mas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propensos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a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tener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accidentes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o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lesiones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.  </a:t>
            </a:r>
            <a:endParaRPr lang="en-US" sz="2400" dirty="0">
              <a:solidFill>
                <a:schemeClr val="accent1"/>
              </a:solidFill>
              <a:latin typeface="Arial Black" pitchFamily="34" charset="0"/>
              <a:cs typeface="+mn-cs"/>
            </a:endParaRPr>
          </a:p>
        </p:txBody>
      </p:sp>
      <p:pic>
        <p:nvPicPr>
          <p:cNvPr id="58373" name="Picture 10" descr="crossminded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5400000">
            <a:off x="7223125" y="4740275"/>
            <a:ext cx="2178050" cy="123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8374" name="Picture 11" descr="crossminded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-5400000">
            <a:off x="7223125" y="2225675"/>
            <a:ext cx="2178050" cy="123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itle 3"/>
          <p:cNvSpPr>
            <a:spLocks noGrp="1"/>
          </p:cNvSpPr>
          <p:nvPr>
            <p:ph type="title" idx="4294967295"/>
          </p:nvPr>
        </p:nvSpPr>
        <p:spPr>
          <a:xfrm>
            <a:off x="0" y="152400"/>
            <a:ext cx="7315200" cy="1143000"/>
          </a:xfrm>
        </p:spPr>
        <p:txBody>
          <a:bodyPr/>
          <a:lstStyle/>
          <a:p>
            <a:pPr eaLnBrk="1" hangingPunct="1"/>
            <a:endParaRPr lang="en-US" sz="4000" b="1" smtClean="0">
              <a:latin typeface="Arial Black" pitchFamily="34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381000" y="2209800"/>
            <a:ext cx="6781800" cy="3614559"/>
          </a:xfrm>
          <a:prstGeom prst="roundRect">
            <a:avLst>
              <a:gd name="adj" fmla="val 10109"/>
            </a:avLst>
          </a:prstGeom>
          <a:solidFill>
            <a:schemeClr val="bg1">
              <a:lumMod val="75000"/>
            </a:schemeClr>
          </a:solidFill>
          <a:effectLst>
            <a:innerShdw blurRad="114300">
              <a:prstClr val="black"/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Tal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vez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no se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puede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cambiar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la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personalidad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de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otras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personas,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pero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si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usted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puede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identificar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cualidades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que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influyan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en la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seguridad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del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trabajo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hacía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el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desarrollo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de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conversaciones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SMART y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estrategias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que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pueden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ayudar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a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reforzar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esas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cualidades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,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servirán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para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que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puedan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tener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un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impacto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.</a:t>
            </a:r>
            <a:endParaRPr lang="en-US" sz="2400" dirty="0">
              <a:solidFill>
                <a:schemeClr val="accent1"/>
              </a:solidFill>
              <a:latin typeface="Arial Black" pitchFamily="34" charset="0"/>
              <a:cs typeface="+mn-cs"/>
            </a:endParaRPr>
          </a:p>
        </p:txBody>
      </p:sp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itle 3"/>
          <p:cNvSpPr>
            <a:spLocks noGrp="1"/>
          </p:cNvSpPr>
          <p:nvPr>
            <p:ph type="title" idx="4294967295"/>
          </p:nvPr>
        </p:nvSpPr>
        <p:spPr>
          <a:xfrm>
            <a:off x="0" y="152400"/>
            <a:ext cx="7315200" cy="1143000"/>
          </a:xfrm>
        </p:spPr>
        <p:txBody>
          <a:bodyPr/>
          <a:lstStyle/>
          <a:p>
            <a:pPr eaLnBrk="1" hangingPunct="1"/>
            <a:endParaRPr lang="en-US" sz="4000" b="1" smtClean="0">
              <a:latin typeface="Arial Black" pitchFamily="34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457200" y="2438400"/>
            <a:ext cx="6550669" cy="2833033"/>
          </a:xfrm>
          <a:prstGeom prst="roundRect">
            <a:avLst>
              <a:gd name="adj" fmla="val 10109"/>
            </a:avLst>
          </a:prstGeom>
          <a:solidFill>
            <a:schemeClr val="bg1">
              <a:lumMod val="75000"/>
            </a:schemeClr>
          </a:solidFill>
          <a:effectLst>
            <a:innerShdw blurRad="114300">
              <a:prstClr val="black"/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En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su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estudio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, Hogan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encontró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que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empleados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que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poseen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un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espíritu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dispuesto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a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aprender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,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muestran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confidencia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y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estabilidad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y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que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están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alertas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de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su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alrededor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 son los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mismos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empleados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que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muestran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comportamientos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más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seguros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. </a:t>
            </a:r>
            <a:endParaRPr lang="en-US" sz="2400" dirty="0">
              <a:solidFill>
                <a:schemeClr val="accent1"/>
              </a:solidFill>
              <a:latin typeface="Arial Black" pitchFamily="34" charset="0"/>
              <a:cs typeface="+mn-cs"/>
            </a:endParaRPr>
          </a:p>
        </p:txBody>
      </p:sp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itle 3"/>
          <p:cNvSpPr>
            <a:spLocks noGrp="1"/>
          </p:cNvSpPr>
          <p:nvPr>
            <p:ph type="title" idx="4294967295"/>
          </p:nvPr>
        </p:nvSpPr>
        <p:spPr>
          <a:xfrm>
            <a:off x="0" y="152400"/>
            <a:ext cx="7315200" cy="1143000"/>
          </a:xfrm>
        </p:spPr>
        <p:txBody>
          <a:bodyPr/>
          <a:lstStyle/>
          <a:p>
            <a:pPr eaLnBrk="1" hangingPunct="1"/>
            <a:endParaRPr lang="en-US" sz="4000" b="1" smtClean="0">
              <a:latin typeface="Arial Black" pitchFamily="34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533400" y="2057400"/>
            <a:ext cx="5481876" cy="4396085"/>
          </a:xfrm>
          <a:prstGeom prst="roundRect">
            <a:avLst>
              <a:gd name="adj" fmla="val 10109"/>
            </a:avLst>
          </a:prstGeom>
          <a:solidFill>
            <a:schemeClr val="bg1">
              <a:lumMod val="75000"/>
            </a:schemeClr>
          </a:solidFill>
          <a:effectLst>
            <a:innerShdw blurRad="114300">
              <a:prstClr val="black"/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charset="0"/>
              </a:rPr>
              <a:t>Alentar</a:t>
            </a:r>
            <a:r>
              <a:rPr lang="en-US" sz="24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charset="0"/>
              </a:rPr>
              <a:t> </a:t>
            </a:r>
            <a:r>
              <a:rPr lang="en-US" sz="2400" b="1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charset="0"/>
              </a:rPr>
              <a:t>Cumplimiento</a:t>
            </a:r>
            <a:endParaRPr lang="en-US" sz="2400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cs typeface="Arial" charset="0"/>
            </a:endParaRPr>
          </a:p>
          <a:p>
            <a:pPr>
              <a:defRPr/>
            </a:pPr>
            <a:endParaRPr lang="en-US" sz="2400" b="1" dirty="0">
              <a:solidFill>
                <a:schemeClr val="accent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itchFamily="34" charset="0"/>
              <a:cs typeface="Arial" charset="0"/>
            </a:endParaRPr>
          </a:p>
          <a:p>
            <a:pPr>
              <a:defRPr/>
            </a:pP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El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liderazgo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es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el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responsable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de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hacer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que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los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empleados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se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sientan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cómodos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compartiendo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sus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pensamientos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sobre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posibles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situaciones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serias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</a:t>
            </a:r>
            <a:r>
              <a:rPr lang="en-US" sz="2400" u="sng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con la </a:t>
            </a:r>
            <a:r>
              <a:rPr lang="en-US" sz="2400" u="sng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seguridad</a:t>
            </a:r>
            <a:r>
              <a:rPr lang="en-US" sz="2400" u="sng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</a:t>
            </a:r>
            <a:r>
              <a:rPr lang="en-US" sz="2400" u="sng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que</a:t>
            </a:r>
            <a:r>
              <a:rPr lang="en-US" sz="2400" u="sng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</a:t>
            </a:r>
            <a:r>
              <a:rPr lang="en-US" sz="2400" u="sng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serán</a:t>
            </a:r>
            <a:r>
              <a:rPr lang="en-US" sz="2400" u="sng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</a:t>
            </a:r>
            <a:r>
              <a:rPr lang="en-US" sz="2400" u="sng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escuchados</a:t>
            </a:r>
            <a:r>
              <a:rPr lang="en-US" sz="2400" u="sng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y dados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una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solución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.</a:t>
            </a:r>
            <a:endParaRPr lang="en-US" sz="2400" dirty="0">
              <a:solidFill>
                <a:schemeClr val="accent1"/>
              </a:solidFill>
              <a:latin typeface="Arial Black" pitchFamily="34" charset="0"/>
              <a:cs typeface="Arial" charset="0"/>
            </a:endParaRPr>
          </a:p>
        </p:txBody>
      </p:sp>
      <p:pic>
        <p:nvPicPr>
          <p:cNvPr id="64517" name="Picture 7" descr="megaphon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2057400"/>
            <a:ext cx="3352800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3"/>
          <p:cNvSpPr>
            <a:spLocks noGrp="1"/>
          </p:cNvSpPr>
          <p:nvPr>
            <p:ph type="title" idx="4294967295"/>
          </p:nvPr>
        </p:nvSpPr>
        <p:spPr>
          <a:xfrm>
            <a:off x="457200" y="152400"/>
            <a:ext cx="6400800" cy="1143000"/>
          </a:xfrm>
        </p:spPr>
        <p:txBody>
          <a:bodyPr/>
          <a:lstStyle/>
          <a:p>
            <a:pPr eaLnBrk="1" hangingPunct="1"/>
            <a:r>
              <a:rPr lang="en-US" sz="4800" smtClean="0"/>
              <a:t>Contenido del Modulo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1905000"/>
            <a:ext cx="6629400" cy="366236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1" u="sng" dirty="0" err="1">
                <a:solidFill>
                  <a:schemeClr val="bg1"/>
                </a:solidFill>
                <a:latin typeface="+mj-lt"/>
                <a:cs typeface="Arial" charset="0"/>
              </a:rPr>
              <a:t>Creando</a:t>
            </a:r>
            <a:r>
              <a:rPr lang="en-US" sz="3200" b="1" u="sng" dirty="0">
                <a:solidFill>
                  <a:schemeClr val="bg1"/>
                </a:solidFill>
                <a:latin typeface="+mj-lt"/>
                <a:cs typeface="Arial" charset="0"/>
              </a:rPr>
              <a:t> un </a:t>
            </a:r>
            <a:r>
              <a:rPr lang="en-US" sz="3200" b="1" u="sng" dirty="0" err="1">
                <a:solidFill>
                  <a:schemeClr val="bg1"/>
                </a:solidFill>
                <a:latin typeface="+mj-lt"/>
                <a:cs typeface="Arial" charset="0"/>
              </a:rPr>
              <a:t>lugar</a:t>
            </a:r>
            <a:r>
              <a:rPr lang="en-US" sz="3200" b="1" u="sng" dirty="0">
                <a:solidFill>
                  <a:schemeClr val="bg1"/>
                </a:solidFill>
                <a:latin typeface="+mj-lt"/>
                <a:cs typeface="Arial" charset="0"/>
              </a:rPr>
              <a:t> </a:t>
            </a:r>
            <a:r>
              <a:rPr lang="en-US" sz="3200" b="1" u="sng" dirty="0" err="1">
                <a:solidFill>
                  <a:schemeClr val="bg1"/>
                </a:solidFill>
                <a:latin typeface="+mj-lt"/>
                <a:cs typeface="Arial" charset="0"/>
              </a:rPr>
              <a:t>seguro</a:t>
            </a:r>
            <a:r>
              <a:rPr lang="en-US" sz="3200" b="1" dirty="0">
                <a:solidFill>
                  <a:schemeClr val="bg1"/>
                </a:solidFill>
                <a:latin typeface="+mj-lt"/>
                <a:cs typeface="Arial" charset="0"/>
              </a:rPr>
              <a:t>, </a:t>
            </a:r>
            <a:r>
              <a:rPr lang="en-US" sz="3200" b="1" dirty="0" err="1">
                <a:solidFill>
                  <a:schemeClr val="bg1"/>
                </a:solidFill>
                <a:latin typeface="+mj-lt"/>
                <a:cs typeface="Arial" charset="0"/>
              </a:rPr>
              <a:t>consiste</a:t>
            </a:r>
            <a:r>
              <a:rPr lang="en-US" sz="3200" b="1" dirty="0">
                <a:solidFill>
                  <a:schemeClr val="bg1"/>
                </a:solidFill>
                <a:latin typeface="+mj-lt"/>
                <a:cs typeface="Arial" charset="0"/>
              </a:rPr>
              <a:t> en </a:t>
            </a:r>
            <a:r>
              <a:rPr lang="en-US" sz="3200" b="1" dirty="0" err="1">
                <a:solidFill>
                  <a:schemeClr val="bg1"/>
                </a:solidFill>
                <a:latin typeface="+mj-lt"/>
                <a:cs typeface="Arial" charset="0"/>
              </a:rPr>
              <a:t>tres</a:t>
            </a:r>
            <a:r>
              <a:rPr lang="en-US" sz="3200" b="1" dirty="0">
                <a:solidFill>
                  <a:schemeClr val="bg1"/>
                </a:solidFill>
                <a:latin typeface="+mj-lt"/>
                <a:cs typeface="Arial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+mj-lt"/>
                <a:cs typeface="Arial" charset="0"/>
              </a:rPr>
              <a:t>sesiones</a:t>
            </a:r>
            <a:r>
              <a:rPr lang="en-US" sz="3200" b="1" dirty="0">
                <a:solidFill>
                  <a:schemeClr val="bg1"/>
                </a:solidFill>
                <a:latin typeface="+mj-lt"/>
                <a:cs typeface="Arial" charset="0"/>
              </a:rPr>
              <a:t>:</a:t>
            </a:r>
            <a:endParaRPr lang="en-US" sz="3200" b="1" dirty="0">
              <a:solidFill>
                <a:schemeClr val="bg1"/>
              </a:solidFill>
              <a:latin typeface="+mj-lt"/>
              <a:cs typeface="Arial" charset="0"/>
            </a:endParaRPr>
          </a:p>
          <a:p>
            <a:pPr>
              <a:defRPr/>
            </a:pPr>
            <a:endParaRPr lang="en-US" sz="2800" b="1" dirty="0">
              <a:solidFill>
                <a:schemeClr val="bg1"/>
              </a:solidFill>
              <a:latin typeface="+mj-lt"/>
              <a:cs typeface="Arial" charset="0"/>
            </a:endParaRPr>
          </a:p>
          <a:p>
            <a:pPr marL="914400" lvl="1" indent="-457200">
              <a:buFont typeface="+mj-lt"/>
              <a:buAutoNum type="arabicPeriod"/>
              <a:defRPr/>
            </a:pPr>
            <a:r>
              <a:rPr lang="en-US" sz="2800" b="1" dirty="0" err="1">
                <a:solidFill>
                  <a:schemeClr val="bg1"/>
                </a:solidFill>
                <a:latin typeface="+mj-lt"/>
                <a:cs typeface="Arial" charset="0"/>
              </a:rPr>
              <a:t>Conversaciones</a:t>
            </a:r>
            <a:r>
              <a:rPr lang="en-US" sz="2800" b="1" dirty="0">
                <a:solidFill>
                  <a:schemeClr val="bg1"/>
                </a:solidFill>
                <a:latin typeface="+mj-lt"/>
                <a:cs typeface="Arial" charset="0"/>
              </a:rPr>
              <a:t> SMART (</a:t>
            </a:r>
            <a:r>
              <a:rPr lang="en-US" sz="2800" b="1" dirty="0" err="1">
                <a:solidFill>
                  <a:schemeClr val="bg1"/>
                </a:solidFill>
                <a:latin typeface="+mj-lt"/>
                <a:cs typeface="Arial" charset="0"/>
              </a:rPr>
              <a:t>inteligentes</a:t>
            </a:r>
            <a:r>
              <a:rPr lang="en-US" sz="2800" b="1" dirty="0">
                <a:solidFill>
                  <a:schemeClr val="bg1"/>
                </a:solidFill>
                <a:latin typeface="+mj-lt"/>
                <a:cs typeface="Arial" charset="0"/>
              </a:rPr>
              <a:t>)</a:t>
            </a:r>
            <a:endParaRPr lang="en-US" sz="2800" b="1" dirty="0">
              <a:solidFill>
                <a:schemeClr val="bg1"/>
              </a:solidFill>
              <a:latin typeface="+mj-lt"/>
              <a:cs typeface="Arial" charset="0"/>
            </a:endParaRPr>
          </a:p>
          <a:p>
            <a:pPr marL="914400" lvl="1" indent="-457200">
              <a:buFont typeface="+mj-lt"/>
              <a:buAutoNum type="arabicPeriod"/>
              <a:defRPr/>
            </a:pPr>
            <a:r>
              <a:rPr lang="en-US" sz="2800" b="1" dirty="0" err="1">
                <a:solidFill>
                  <a:schemeClr val="bg1"/>
                </a:solidFill>
                <a:latin typeface="+mj-lt"/>
                <a:cs typeface="Arial" charset="0"/>
              </a:rPr>
              <a:t>Características</a:t>
            </a:r>
            <a:r>
              <a:rPr lang="en-US" sz="2800" b="1" dirty="0">
                <a:solidFill>
                  <a:schemeClr val="bg1"/>
                </a:solidFill>
                <a:latin typeface="+mj-lt"/>
                <a:cs typeface="Arial" charset="0"/>
              </a:rPr>
              <a:t> de </a:t>
            </a:r>
            <a:r>
              <a:rPr lang="en-US" sz="2800" b="1" dirty="0" err="1">
                <a:solidFill>
                  <a:schemeClr val="bg1"/>
                </a:solidFill>
                <a:latin typeface="+mj-lt"/>
                <a:cs typeface="Arial" charset="0"/>
              </a:rPr>
              <a:t>conversaciones</a:t>
            </a:r>
            <a:r>
              <a:rPr lang="en-US" sz="2800" b="1" dirty="0">
                <a:solidFill>
                  <a:schemeClr val="bg1"/>
                </a:solidFill>
                <a:latin typeface="+mj-lt"/>
                <a:cs typeface="Arial" charset="0"/>
              </a:rPr>
              <a:t>  SMART, y</a:t>
            </a:r>
          </a:p>
          <a:p>
            <a:pPr marL="914400" lvl="1" indent="-457200">
              <a:buFont typeface="+mj-lt"/>
              <a:buAutoNum type="arabicPeriod"/>
              <a:defRPr/>
            </a:pPr>
            <a:r>
              <a:rPr lang="en-US" sz="2800" b="1" dirty="0" err="1">
                <a:solidFill>
                  <a:schemeClr val="bg1"/>
                </a:solidFill>
                <a:latin typeface="+mj-lt"/>
                <a:cs typeface="Arial" charset="0"/>
              </a:rPr>
              <a:t>Estrategías</a:t>
            </a:r>
            <a:r>
              <a:rPr lang="en-US" sz="2800" b="1" dirty="0">
                <a:solidFill>
                  <a:schemeClr val="bg1"/>
                </a:solidFill>
                <a:latin typeface="+mj-lt"/>
                <a:cs typeface="Arial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+mj-lt"/>
                <a:cs typeface="Arial" charset="0"/>
              </a:rPr>
              <a:t>para</a:t>
            </a:r>
            <a:r>
              <a:rPr lang="en-US" sz="2800" b="1" dirty="0">
                <a:solidFill>
                  <a:schemeClr val="bg1"/>
                </a:solidFill>
                <a:latin typeface="+mj-lt"/>
                <a:cs typeface="Arial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+mj-lt"/>
                <a:cs typeface="Arial" charset="0"/>
              </a:rPr>
              <a:t>crear</a:t>
            </a:r>
            <a:r>
              <a:rPr lang="en-US" sz="2800" b="1" dirty="0">
                <a:solidFill>
                  <a:schemeClr val="bg1"/>
                </a:solidFill>
                <a:latin typeface="+mj-lt"/>
                <a:cs typeface="Arial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+mj-lt"/>
                <a:cs typeface="Arial" charset="0"/>
              </a:rPr>
              <a:t>conversaciones</a:t>
            </a:r>
            <a:r>
              <a:rPr lang="en-US" sz="2800" b="1" dirty="0">
                <a:solidFill>
                  <a:schemeClr val="bg1"/>
                </a:solidFill>
                <a:latin typeface="+mj-lt"/>
                <a:cs typeface="Arial" charset="0"/>
              </a:rPr>
              <a:t> SMART</a:t>
            </a:r>
            <a:endParaRPr lang="en-US" sz="2800" b="1" dirty="0">
              <a:solidFill>
                <a:schemeClr val="bg1"/>
              </a:solidFill>
              <a:latin typeface="+mj-lt"/>
            </a:endParaRPr>
          </a:p>
        </p:txBody>
      </p:sp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itle 3"/>
          <p:cNvSpPr>
            <a:spLocks noGrp="1"/>
          </p:cNvSpPr>
          <p:nvPr>
            <p:ph type="title" idx="4294967295"/>
          </p:nvPr>
        </p:nvSpPr>
        <p:spPr>
          <a:xfrm>
            <a:off x="0" y="152400"/>
            <a:ext cx="7315200" cy="1143000"/>
          </a:xfrm>
        </p:spPr>
        <p:txBody>
          <a:bodyPr/>
          <a:lstStyle/>
          <a:p>
            <a:pPr eaLnBrk="1" hangingPunct="1"/>
            <a:endParaRPr lang="en-US" sz="4000" b="1" smtClean="0">
              <a:latin typeface="Arial Black" pitchFamily="34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380391" y="2407118"/>
            <a:ext cx="5481876" cy="3223796"/>
          </a:xfrm>
          <a:prstGeom prst="roundRect">
            <a:avLst>
              <a:gd name="adj" fmla="val 10109"/>
            </a:avLst>
          </a:prstGeom>
          <a:solidFill>
            <a:schemeClr val="bg1">
              <a:lumMod val="75000"/>
            </a:schemeClr>
          </a:solidFill>
          <a:effectLst>
            <a:innerShdw blurRad="114300">
              <a:prstClr val="black"/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+mn-cs"/>
              </a:rPr>
              <a:t>Construyendo</a:t>
            </a:r>
            <a:r>
              <a:rPr lang="en-US" sz="24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+mn-cs"/>
              </a:rPr>
              <a:t> </a:t>
            </a:r>
            <a:r>
              <a:rPr lang="en-US" sz="2400" b="1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+mn-cs"/>
              </a:rPr>
              <a:t>Confianza</a:t>
            </a:r>
            <a:endParaRPr lang="en-US" sz="2400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cs typeface="+mn-cs"/>
            </a:endParaRPr>
          </a:p>
          <a:p>
            <a:pPr>
              <a:defRPr/>
            </a:pPr>
            <a:endParaRPr lang="en-US" sz="2400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cs typeface="+mn-cs"/>
            </a:endParaRPr>
          </a:p>
          <a:p>
            <a:pPr>
              <a:defRPr/>
            </a:pP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Crear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un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ambiente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en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donde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se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refuerze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el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carácter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y el valor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humano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es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de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alta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prioridad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para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desarrollar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la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confianza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entre los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trabajadores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.</a:t>
            </a:r>
            <a:endParaRPr lang="en-US" sz="2400" dirty="0">
              <a:solidFill>
                <a:schemeClr val="accent1"/>
              </a:solidFill>
              <a:latin typeface="Arial Black" pitchFamily="34" charset="0"/>
              <a:cs typeface="+mn-cs"/>
            </a:endParaRPr>
          </a:p>
        </p:txBody>
      </p:sp>
      <p:pic>
        <p:nvPicPr>
          <p:cNvPr id="66565" name="Picture 7" descr="confidenc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4075" y="1828800"/>
            <a:ext cx="3209925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Title 3"/>
          <p:cNvSpPr>
            <a:spLocks noGrp="1"/>
          </p:cNvSpPr>
          <p:nvPr>
            <p:ph type="title" idx="4294967295"/>
          </p:nvPr>
        </p:nvSpPr>
        <p:spPr>
          <a:xfrm>
            <a:off x="0" y="152400"/>
            <a:ext cx="7315200" cy="1143000"/>
          </a:xfrm>
        </p:spPr>
        <p:txBody>
          <a:bodyPr/>
          <a:lstStyle/>
          <a:p>
            <a:pPr eaLnBrk="1" hangingPunct="1"/>
            <a:endParaRPr lang="en-US" sz="4000" b="1" smtClean="0">
              <a:latin typeface="Arial Black" pitchFamily="34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3888480" y="1916311"/>
            <a:ext cx="4869960" cy="3223796"/>
          </a:xfrm>
          <a:prstGeom prst="roundRect">
            <a:avLst>
              <a:gd name="adj" fmla="val 10109"/>
            </a:avLst>
          </a:prstGeom>
          <a:solidFill>
            <a:schemeClr val="bg1">
              <a:lumMod val="75000"/>
            </a:schemeClr>
          </a:solidFill>
          <a:effectLst>
            <a:innerShdw blurRad="114300">
              <a:prstClr val="black"/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endParaRPr lang="en-US" sz="2400" dirty="0">
              <a:solidFill>
                <a:schemeClr val="accent1"/>
              </a:solidFill>
              <a:latin typeface="Arial Black" pitchFamily="34" charset="0"/>
              <a:cs typeface="Arial" charset="0"/>
            </a:endParaRPr>
          </a:p>
          <a:p>
            <a:pPr>
              <a:defRPr/>
            </a:pP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Como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resultado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,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ésta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confianza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actúa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como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manera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preventiva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contra la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presión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,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que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aparece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de la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ansiedad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que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llena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el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lugar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de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trabajo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y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que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lleva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a los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errores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.</a:t>
            </a:r>
            <a:endParaRPr lang="en-US" sz="2400" dirty="0">
              <a:solidFill>
                <a:schemeClr val="accent1"/>
              </a:solidFill>
              <a:latin typeface="Arial Black" pitchFamily="34" charset="0"/>
              <a:cs typeface="Arial" charset="0"/>
            </a:endParaRPr>
          </a:p>
        </p:txBody>
      </p:sp>
      <p:pic>
        <p:nvPicPr>
          <p:cNvPr id="68613" name="Picture 8" descr="anxiety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76262" y="2093912"/>
            <a:ext cx="3081337" cy="3468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Title 3"/>
          <p:cNvSpPr>
            <a:spLocks noGrp="1"/>
          </p:cNvSpPr>
          <p:nvPr>
            <p:ph type="title" idx="4294967295"/>
          </p:nvPr>
        </p:nvSpPr>
        <p:spPr>
          <a:xfrm>
            <a:off x="0" y="152400"/>
            <a:ext cx="7315200" cy="1143000"/>
          </a:xfrm>
        </p:spPr>
        <p:txBody>
          <a:bodyPr/>
          <a:lstStyle/>
          <a:p>
            <a:pPr eaLnBrk="1" hangingPunct="1"/>
            <a:endParaRPr lang="en-US" sz="4000" b="1" smtClean="0">
              <a:latin typeface="Arial Black" pitchFamily="34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381000" y="2209800"/>
            <a:ext cx="6781800" cy="3223796"/>
          </a:xfrm>
          <a:prstGeom prst="roundRect">
            <a:avLst>
              <a:gd name="adj" fmla="val 10109"/>
            </a:avLst>
          </a:prstGeom>
          <a:solidFill>
            <a:schemeClr val="bg1">
              <a:lumMod val="75000"/>
            </a:schemeClr>
          </a:solidFill>
          <a:effectLst>
            <a:innerShdw blurRad="114300">
              <a:prstClr val="black"/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+mn-cs"/>
              </a:rPr>
              <a:t>Modelo</a:t>
            </a:r>
            <a:r>
              <a:rPr lang="en-US" sz="24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+mn-cs"/>
              </a:rPr>
              <a:t> de </a:t>
            </a:r>
            <a:r>
              <a:rPr lang="en-US" sz="2400" b="1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+mn-cs"/>
              </a:rPr>
              <a:t>Estabilidad</a:t>
            </a:r>
            <a:endParaRPr lang="en-US" sz="2400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cs typeface="+mn-cs"/>
            </a:endParaRPr>
          </a:p>
          <a:p>
            <a:pPr>
              <a:defRPr/>
            </a:pPr>
            <a:endParaRPr lang="en-US" sz="2400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cs typeface="+mn-cs"/>
            </a:endParaRPr>
          </a:p>
          <a:p>
            <a:pPr>
              <a:defRPr/>
            </a:pP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Los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empleados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y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trabajadores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saben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qué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esperar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de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usted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cuando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usted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sale? La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habilidad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de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mantener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control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emocional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mientras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se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trabaja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es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un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indicador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de un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ambiente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de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trabajo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seguro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.  </a:t>
            </a:r>
            <a:endParaRPr lang="en-US" sz="2400" dirty="0">
              <a:solidFill>
                <a:schemeClr val="accent1"/>
              </a:solidFill>
              <a:latin typeface="Arial Black" pitchFamily="34" charset="0"/>
              <a:cs typeface="+mn-cs"/>
            </a:endParaRPr>
          </a:p>
        </p:txBody>
      </p:sp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Title 3"/>
          <p:cNvSpPr>
            <a:spLocks noGrp="1"/>
          </p:cNvSpPr>
          <p:nvPr>
            <p:ph type="title" idx="4294967295"/>
          </p:nvPr>
        </p:nvSpPr>
        <p:spPr>
          <a:xfrm>
            <a:off x="0" y="152400"/>
            <a:ext cx="7315200" cy="1143000"/>
          </a:xfrm>
        </p:spPr>
        <p:txBody>
          <a:bodyPr/>
          <a:lstStyle/>
          <a:p>
            <a:pPr eaLnBrk="1" hangingPunct="1"/>
            <a:endParaRPr lang="en-US" sz="4000" b="1" smtClean="0">
              <a:latin typeface="Arial Black" pitchFamily="34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381000" y="2590800"/>
            <a:ext cx="6781800" cy="2833033"/>
          </a:xfrm>
          <a:prstGeom prst="roundRect">
            <a:avLst>
              <a:gd name="adj" fmla="val 10109"/>
            </a:avLst>
          </a:prstGeom>
          <a:solidFill>
            <a:schemeClr val="bg1">
              <a:lumMod val="75000"/>
            </a:schemeClr>
          </a:solidFill>
          <a:effectLst>
            <a:innerShdw blurRad="114300">
              <a:prstClr val="black"/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Una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persona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que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pierde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su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temperamento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muy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fácil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es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más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propensa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a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tener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un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accidente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y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causar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lesiones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no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sólo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para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éllos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mismos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sino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para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otros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también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. Es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su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tarea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ser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ejemplo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de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estabilidad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emocional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en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todo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tiempo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.</a:t>
            </a:r>
            <a:endParaRPr lang="en-US" sz="2400" dirty="0">
              <a:solidFill>
                <a:schemeClr val="accent1"/>
              </a:solidFill>
              <a:latin typeface="Arial Black" pitchFamily="34" charset="0"/>
              <a:cs typeface="+mn-cs"/>
            </a:endParaRPr>
          </a:p>
        </p:txBody>
      </p:sp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Title 3"/>
          <p:cNvSpPr>
            <a:spLocks noGrp="1"/>
          </p:cNvSpPr>
          <p:nvPr>
            <p:ph type="title" idx="4294967295"/>
          </p:nvPr>
        </p:nvSpPr>
        <p:spPr>
          <a:xfrm>
            <a:off x="0" y="152400"/>
            <a:ext cx="7315200" cy="1143000"/>
          </a:xfrm>
        </p:spPr>
        <p:txBody>
          <a:bodyPr/>
          <a:lstStyle/>
          <a:p>
            <a:pPr eaLnBrk="1" hangingPunct="1"/>
            <a:endParaRPr lang="en-US" sz="4000" b="1" smtClean="0">
              <a:latin typeface="Arial Black" pitchFamily="34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381000" y="2286000"/>
            <a:ext cx="6781800" cy="3614559"/>
          </a:xfrm>
          <a:prstGeom prst="roundRect">
            <a:avLst>
              <a:gd name="adj" fmla="val 10109"/>
            </a:avLst>
          </a:prstGeom>
          <a:solidFill>
            <a:schemeClr val="bg1">
              <a:lumMod val="75000"/>
            </a:schemeClr>
          </a:solidFill>
          <a:effectLst>
            <a:innerShdw blurRad="114300">
              <a:prstClr val="black"/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endParaRPr lang="en-US" sz="2400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cs typeface="+mn-cs"/>
            </a:endParaRPr>
          </a:p>
          <a:p>
            <a:pPr>
              <a:defRPr/>
            </a:pPr>
            <a:r>
              <a:rPr lang="en-US" sz="2400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+mn-cs"/>
              </a:rPr>
              <a:t>Concientizar</a:t>
            </a:r>
            <a:endParaRPr lang="en-US" sz="2400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cs typeface="+mn-cs"/>
            </a:endParaRPr>
          </a:p>
          <a:p>
            <a:pPr>
              <a:defRPr/>
            </a:pPr>
            <a:endParaRPr lang="en-US" sz="2400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cs typeface="+mn-cs"/>
            </a:endParaRPr>
          </a:p>
          <a:p>
            <a:pPr>
              <a:defRPr/>
            </a:pP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Encontrar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maneras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creativas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para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crear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conciencia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, en un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ambiente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donde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un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trabajador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tiene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la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responsabilidad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de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hacer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trabajos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repetitivos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por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períodos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extendidos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de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tiempo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,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es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todo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un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reto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.</a:t>
            </a:r>
            <a:endParaRPr lang="en-US" sz="2400" dirty="0">
              <a:solidFill>
                <a:schemeClr val="accent1"/>
              </a:solidFill>
              <a:latin typeface="Arial Black" pitchFamily="34" charset="0"/>
              <a:cs typeface="+mn-cs"/>
            </a:endParaRPr>
          </a:p>
        </p:txBody>
      </p:sp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Title 3"/>
          <p:cNvSpPr>
            <a:spLocks noGrp="1"/>
          </p:cNvSpPr>
          <p:nvPr>
            <p:ph type="title" idx="4294967295"/>
          </p:nvPr>
        </p:nvSpPr>
        <p:spPr>
          <a:xfrm>
            <a:off x="0" y="152400"/>
            <a:ext cx="7315200" cy="1143000"/>
          </a:xfrm>
        </p:spPr>
        <p:txBody>
          <a:bodyPr/>
          <a:lstStyle/>
          <a:p>
            <a:pPr eaLnBrk="1" hangingPunct="1"/>
            <a:endParaRPr lang="en-US" sz="4000" b="1" smtClean="0">
              <a:latin typeface="Arial Black" pitchFamily="34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383066" y="1834884"/>
            <a:ext cx="4413402" cy="3223796"/>
          </a:xfrm>
          <a:prstGeom prst="roundRect">
            <a:avLst>
              <a:gd name="adj" fmla="val 10109"/>
            </a:avLst>
          </a:prstGeom>
          <a:solidFill>
            <a:schemeClr val="bg1">
              <a:lumMod val="75000"/>
            </a:schemeClr>
          </a:solidFill>
          <a:effectLst>
            <a:innerShdw blurRad="114300">
              <a:prstClr val="black"/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endParaRPr lang="en-US" sz="2400" dirty="0">
              <a:solidFill>
                <a:schemeClr val="accent1"/>
              </a:solidFill>
              <a:latin typeface="Arial Black" pitchFamily="34" charset="0"/>
              <a:cs typeface="Arial" charset="0"/>
            </a:endParaRPr>
          </a:p>
          <a:p>
            <a:pPr>
              <a:defRPr/>
            </a:pP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La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habilidad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de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crear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conciencia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ayudará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a los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empleados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 a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completar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su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trabajo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con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mas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cuidado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,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evitando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riesgos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innecesarios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.</a:t>
            </a:r>
            <a:endParaRPr lang="en-US" sz="2400" dirty="0">
              <a:solidFill>
                <a:schemeClr val="accent1"/>
              </a:solidFill>
              <a:latin typeface="Arial Black" pitchFamily="34" charset="0"/>
              <a:cs typeface="Arial" charset="0"/>
            </a:endParaRPr>
          </a:p>
        </p:txBody>
      </p:sp>
      <p:pic>
        <p:nvPicPr>
          <p:cNvPr id="76805" name="Picture 7" descr="Prevents-Accident-Safety-First-Sign-S-4179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181600" y="3581400"/>
            <a:ext cx="3733800" cy="269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6806" name="Line 8"/>
          <p:cNvSpPr>
            <a:spLocks noChangeShapeType="1"/>
          </p:cNvSpPr>
          <p:nvPr/>
        </p:nvSpPr>
        <p:spPr bwMode="auto">
          <a:xfrm>
            <a:off x="5181600" y="6477000"/>
            <a:ext cx="3733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Title 3"/>
          <p:cNvSpPr>
            <a:spLocks noGrp="1"/>
          </p:cNvSpPr>
          <p:nvPr>
            <p:ph type="title" idx="4294967295"/>
          </p:nvPr>
        </p:nvSpPr>
        <p:spPr>
          <a:xfrm>
            <a:off x="0" y="152400"/>
            <a:ext cx="7315200" cy="1143000"/>
          </a:xfrm>
        </p:spPr>
        <p:txBody>
          <a:bodyPr/>
          <a:lstStyle/>
          <a:p>
            <a:pPr eaLnBrk="1" hangingPunct="1"/>
            <a:endParaRPr lang="en-US" sz="4000" b="1" smtClean="0">
              <a:latin typeface="Arial Black" pitchFamily="34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381000" y="2133600"/>
            <a:ext cx="6781800" cy="3614559"/>
          </a:xfrm>
          <a:prstGeom prst="roundRect">
            <a:avLst>
              <a:gd name="adj" fmla="val 10109"/>
            </a:avLst>
          </a:prstGeom>
          <a:solidFill>
            <a:schemeClr val="bg1">
              <a:lumMod val="75000"/>
            </a:schemeClr>
          </a:solidFill>
          <a:effectLst>
            <a:innerShdw blurRad="114300">
              <a:prstClr val="black"/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+mn-cs"/>
              </a:rPr>
              <a:t>Manténgase</a:t>
            </a:r>
            <a:r>
              <a:rPr lang="en-US" sz="24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+mn-cs"/>
              </a:rPr>
              <a:t> </a:t>
            </a:r>
            <a:r>
              <a:rPr lang="en-US" sz="2400" b="1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+mn-cs"/>
              </a:rPr>
              <a:t>dispuesto</a:t>
            </a:r>
            <a:r>
              <a:rPr lang="en-US" sz="24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+mn-cs"/>
              </a:rPr>
              <a:t> ha </a:t>
            </a:r>
            <a:r>
              <a:rPr lang="en-US" sz="2400" b="1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+mn-cs"/>
              </a:rPr>
              <a:t>aprender</a:t>
            </a:r>
            <a:endParaRPr lang="en-US" sz="2400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cs typeface="+mn-cs"/>
            </a:endParaRPr>
          </a:p>
          <a:p>
            <a:pPr>
              <a:defRPr/>
            </a:pPr>
            <a:endParaRPr lang="en-US" sz="2400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cs typeface="+mn-cs"/>
            </a:endParaRPr>
          </a:p>
          <a:p>
            <a:pPr>
              <a:defRPr/>
            </a:pP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Gente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que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sabe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todo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son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difíciles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de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enseñar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. 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Mantener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un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espíritu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dispuesto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ha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aprender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cosas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nuevas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,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es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crítico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para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crear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un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ambiente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seguro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.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Esto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le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permite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escuchar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y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captar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información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valiosa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que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puede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ser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compartida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entre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empleados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.</a:t>
            </a:r>
            <a:endParaRPr lang="en-US" sz="2400" dirty="0">
              <a:solidFill>
                <a:schemeClr val="accent1"/>
              </a:solidFill>
              <a:latin typeface="Arial Black" pitchFamily="34" charset="0"/>
              <a:cs typeface="+mn-cs"/>
            </a:endParaRPr>
          </a:p>
        </p:txBody>
      </p:sp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Title 3"/>
          <p:cNvSpPr>
            <a:spLocks noGrp="1"/>
          </p:cNvSpPr>
          <p:nvPr>
            <p:ph type="title" idx="4294967295"/>
          </p:nvPr>
        </p:nvSpPr>
        <p:spPr>
          <a:xfrm>
            <a:off x="0" y="152400"/>
            <a:ext cx="7315200" cy="1143000"/>
          </a:xfrm>
        </p:spPr>
        <p:txBody>
          <a:bodyPr/>
          <a:lstStyle/>
          <a:p>
            <a:pPr eaLnBrk="1" hangingPunct="1"/>
            <a:endParaRPr lang="en-US" sz="4000" b="1" smtClean="0">
              <a:latin typeface="Arial Black" pitchFamily="34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838200" y="2338804"/>
            <a:ext cx="5867400" cy="3614559"/>
          </a:xfrm>
          <a:prstGeom prst="roundRect">
            <a:avLst>
              <a:gd name="adj" fmla="val 10109"/>
            </a:avLst>
          </a:prstGeom>
          <a:solidFill>
            <a:schemeClr val="bg1">
              <a:lumMod val="75000"/>
            </a:schemeClr>
          </a:solidFill>
          <a:effectLst>
            <a:innerShdw blurRad="114300">
              <a:prstClr val="black"/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Si los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líderes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no son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cuidadosos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pueden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caer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en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una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mente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cerrada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que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los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previene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de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escuchar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y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valorar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las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contribuciones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de los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empleados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.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Recuerde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, el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empleado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es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el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que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hace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el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trabajo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.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Quién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mejor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para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opinar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?</a:t>
            </a:r>
            <a:endParaRPr lang="en-US" sz="2400" dirty="0">
              <a:solidFill>
                <a:schemeClr val="accent1"/>
              </a:solidFill>
              <a:latin typeface="Arial Black" pitchFamily="34" charset="0"/>
              <a:cs typeface="+mn-cs"/>
            </a:endParaRPr>
          </a:p>
        </p:txBody>
      </p:sp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PQuestion"/>
          <p:cNvSpPr>
            <a:spLocks noGrp="1"/>
          </p:cNvSpPr>
          <p:nvPr>
            <p:ph type="title"/>
          </p:nvPr>
        </p:nvSpPr>
        <p:spPr>
          <a:xfrm>
            <a:off x="533400" y="381000"/>
            <a:ext cx="8229600" cy="1143000"/>
          </a:xfrm>
        </p:spPr>
        <p:txBody>
          <a:bodyPr/>
          <a:lstStyle/>
          <a:p>
            <a:r>
              <a:rPr lang="en-US" sz="3600" b="1" smtClean="0">
                <a:solidFill>
                  <a:schemeClr val="accent1"/>
                </a:solidFill>
              </a:rPr>
              <a:t>Que talento se siente usted un modelo excepcional?</a:t>
            </a:r>
            <a:endParaRPr lang="en-US" sz="3600" smtClean="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3"/>
            </p:custDataLst>
          </p:nvPr>
        </p:nvGraphicFramePr>
        <p:xfrm>
          <a:off x="228600" y="1676400"/>
          <a:ext cx="4230688" cy="4968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Chart" r:id="rId6" imgW="7619940" imgH="5638710" progId="MSGraph.Chart.8">
                  <p:embed followColorScheme="full"/>
                </p:oleObj>
              </mc:Choice>
              <mc:Fallback>
                <p:oleObj name="Chart" r:id="rId6" imgW="7619940" imgH="5638710" progId="MSGraph.Chart.8">
                  <p:embed followColorScheme="full"/>
                  <p:pic>
                    <p:nvPicPr>
                      <p:cNvPr id="0" name="TPChart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1676400"/>
                        <a:ext cx="4230688" cy="4968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2" name="TPAnswers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3886200" y="1905000"/>
            <a:ext cx="4953000" cy="4321175"/>
          </a:xfrm>
        </p:spPr>
        <p:txBody>
          <a:bodyPr tIns="127000" bIns="127000"/>
          <a:lstStyle/>
          <a:p>
            <a:pPr marL="514350" indent="-514350">
              <a:spcBef>
                <a:spcPct val="0"/>
              </a:spcBef>
              <a:spcAft>
                <a:spcPct val="100000"/>
              </a:spcAft>
              <a:buFont typeface="Arial" pitchFamily="34" charset="0"/>
              <a:buAutoNum type="arabicPeriod"/>
            </a:pPr>
            <a:r>
              <a:rPr lang="en-US" smtClean="0">
                <a:solidFill>
                  <a:schemeClr val="accent1"/>
                </a:solidFill>
              </a:rPr>
              <a:t>Alienta el cumplimiento</a:t>
            </a:r>
          </a:p>
          <a:p>
            <a:pPr marL="514350" indent="-514350">
              <a:spcBef>
                <a:spcPct val="0"/>
              </a:spcBef>
              <a:spcAft>
                <a:spcPct val="100000"/>
              </a:spcAft>
              <a:buFont typeface="Arial" pitchFamily="34" charset="0"/>
              <a:buAutoNum type="arabicPeriod"/>
            </a:pPr>
            <a:r>
              <a:rPr lang="en-US" smtClean="0">
                <a:solidFill>
                  <a:schemeClr val="accent1"/>
                </a:solidFill>
              </a:rPr>
              <a:t>Desarrolla Confianza</a:t>
            </a:r>
          </a:p>
          <a:p>
            <a:pPr marL="514350" indent="-514350">
              <a:spcBef>
                <a:spcPct val="0"/>
              </a:spcBef>
              <a:spcAft>
                <a:spcPct val="100000"/>
              </a:spcAft>
              <a:buFont typeface="Arial" pitchFamily="34" charset="0"/>
              <a:buAutoNum type="arabicPeriod"/>
            </a:pPr>
            <a:r>
              <a:rPr lang="en-US" smtClean="0">
                <a:solidFill>
                  <a:schemeClr val="accent1"/>
                </a:solidFill>
              </a:rPr>
              <a:t>Muestra Estabilidad</a:t>
            </a:r>
          </a:p>
          <a:p>
            <a:pPr marL="514350" indent="-514350">
              <a:spcBef>
                <a:spcPct val="0"/>
              </a:spcBef>
              <a:spcAft>
                <a:spcPct val="100000"/>
              </a:spcAft>
              <a:buFont typeface="Arial" pitchFamily="34" charset="0"/>
              <a:buAutoNum type="arabicPeriod"/>
            </a:pPr>
            <a:r>
              <a:rPr lang="en-US" smtClean="0">
                <a:solidFill>
                  <a:schemeClr val="accent1"/>
                </a:solidFill>
              </a:rPr>
              <a:t>Crea Conciencia</a:t>
            </a:r>
          </a:p>
          <a:p>
            <a:pPr marL="514350" indent="-514350">
              <a:spcBef>
                <a:spcPct val="0"/>
              </a:spcBef>
              <a:spcAft>
                <a:spcPct val="100000"/>
              </a:spcAft>
              <a:buFont typeface="Arial" pitchFamily="34" charset="0"/>
              <a:buAutoNum type="arabicPeriod"/>
            </a:pPr>
            <a:r>
              <a:rPr lang="en-US" smtClean="0">
                <a:solidFill>
                  <a:schemeClr val="accent1"/>
                </a:solidFill>
              </a:rPr>
              <a:t>Dispuesto ha aprender</a:t>
            </a:r>
          </a:p>
        </p:txBody>
      </p:sp>
    </p:spTree>
    <p:custDataLst>
      <p:tags r:id="rId2"/>
    </p:custData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PQuestion"/>
          <p:cNvSpPr>
            <a:spLocks noGrp="1"/>
          </p:cNvSpPr>
          <p:nvPr>
            <p:ph type="title"/>
          </p:nvPr>
        </p:nvSpPr>
        <p:spPr>
          <a:xfrm>
            <a:off x="381000" y="381000"/>
            <a:ext cx="8382000" cy="1371600"/>
          </a:xfrm>
        </p:spPr>
        <p:txBody>
          <a:bodyPr/>
          <a:lstStyle/>
          <a:p>
            <a:r>
              <a:rPr lang="en-US" sz="3600" b="1" smtClean="0">
                <a:solidFill>
                  <a:schemeClr val="accent1"/>
                </a:solidFill>
              </a:rPr>
              <a:t>En que  área se siente que tenga mayor potencial para crecer?</a:t>
            </a:r>
            <a:endParaRPr lang="en-US" sz="3600" smtClean="0">
              <a:solidFill>
                <a:schemeClr val="accent1"/>
              </a:solidFill>
            </a:endParaRPr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3"/>
            </p:custDataLst>
          </p:nvPr>
        </p:nvGraphicFramePr>
        <p:xfrm>
          <a:off x="228600" y="1676400"/>
          <a:ext cx="4230688" cy="4968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Chart" r:id="rId6" imgW="7619940" imgH="5638710" progId="MSGraph.Chart.8">
                  <p:embed followColorScheme="full"/>
                </p:oleObj>
              </mc:Choice>
              <mc:Fallback>
                <p:oleObj name="Chart" r:id="rId6" imgW="7619940" imgH="5638710" progId="MSGraph.Chart.8">
                  <p:embed followColorScheme="full"/>
                  <p:pic>
                    <p:nvPicPr>
                      <p:cNvPr id="0" name="TPChart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1676400"/>
                        <a:ext cx="4230688" cy="4968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6" name="TPAnswers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3733800" y="1905000"/>
            <a:ext cx="5638800" cy="4525963"/>
          </a:xfrm>
        </p:spPr>
        <p:txBody>
          <a:bodyPr tIns="127000" bIns="127000"/>
          <a:lstStyle/>
          <a:p>
            <a:pPr marL="514350" indent="-514350">
              <a:spcBef>
                <a:spcPct val="0"/>
              </a:spcBef>
              <a:spcAft>
                <a:spcPct val="100000"/>
              </a:spcAft>
              <a:buFont typeface="Arial" pitchFamily="34" charset="0"/>
              <a:buAutoNum type="arabicPeriod"/>
            </a:pPr>
            <a:r>
              <a:rPr lang="en-US" smtClean="0">
                <a:solidFill>
                  <a:schemeClr val="accent1"/>
                </a:solidFill>
              </a:rPr>
              <a:t>Alienta el cumplimiento</a:t>
            </a:r>
          </a:p>
          <a:p>
            <a:pPr marL="514350" indent="-514350">
              <a:spcBef>
                <a:spcPct val="0"/>
              </a:spcBef>
              <a:spcAft>
                <a:spcPct val="100000"/>
              </a:spcAft>
              <a:buFont typeface="Arial" pitchFamily="34" charset="0"/>
              <a:buAutoNum type="arabicPeriod"/>
            </a:pPr>
            <a:r>
              <a:rPr lang="en-US" smtClean="0">
                <a:solidFill>
                  <a:schemeClr val="accent1"/>
                </a:solidFill>
              </a:rPr>
              <a:t>Desarrolla Confianza</a:t>
            </a:r>
          </a:p>
          <a:p>
            <a:pPr marL="514350" indent="-514350">
              <a:spcBef>
                <a:spcPct val="0"/>
              </a:spcBef>
              <a:spcAft>
                <a:spcPct val="100000"/>
              </a:spcAft>
              <a:buFont typeface="Arial" pitchFamily="34" charset="0"/>
              <a:buAutoNum type="arabicPeriod"/>
            </a:pPr>
            <a:r>
              <a:rPr lang="en-US" smtClean="0">
                <a:solidFill>
                  <a:schemeClr val="accent1"/>
                </a:solidFill>
              </a:rPr>
              <a:t>Muestra Estabilidad</a:t>
            </a:r>
          </a:p>
          <a:p>
            <a:pPr marL="514350" indent="-514350">
              <a:spcBef>
                <a:spcPct val="0"/>
              </a:spcBef>
              <a:spcAft>
                <a:spcPct val="100000"/>
              </a:spcAft>
              <a:buFont typeface="Arial" pitchFamily="34" charset="0"/>
              <a:buAutoNum type="arabicPeriod"/>
            </a:pPr>
            <a:r>
              <a:rPr lang="en-US" smtClean="0">
                <a:solidFill>
                  <a:schemeClr val="accent1"/>
                </a:solidFill>
              </a:rPr>
              <a:t>Crea Conciencia</a:t>
            </a:r>
          </a:p>
          <a:p>
            <a:pPr marL="514350" indent="-514350">
              <a:spcBef>
                <a:spcPct val="0"/>
              </a:spcBef>
              <a:spcAft>
                <a:spcPct val="100000"/>
              </a:spcAft>
              <a:buFont typeface="Arial" pitchFamily="34" charset="0"/>
              <a:buAutoNum type="arabicPeriod"/>
            </a:pPr>
            <a:r>
              <a:rPr lang="en-US" smtClean="0">
                <a:solidFill>
                  <a:schemeClr val="accent1"/>
                </a:solidFill>
              </a:rPr>
              <a:t>Dispuesto ha aprender</a:t>
            </a:r>
          </a:p>
        </p:txBody>
      </p:sp>
    </p:spTree>
    <p:custDataLst>
      <p:tags r:id="rId2"/>
    </p:custData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3"/>
          <p:cNvSpPr>
            <a:spLocks noGrp="1"/>
          </p:cNvSpPr>
          <p:nvPr>
            <p:ph type="title" idx="4294967295"/>
          </p:nvPr>
        </p:nvSpPr>
        <p:spPr>
          <a:xfrm>
            <a:off x="457200" y="152400"/>
            <a:ext cx="6400800" cy="1143000"/>
          </a:xfrm>
        </p:spPr>
        <p:txBody>
          <a:bodyPr/>
          <a:lstStyle/>
          <a:p>
            <a:pPr eaLnBrk="1" hangingPunct="1"/>
            <a:r>
              <a:rPr lang="en-US" sz="4800" smtClean="0"/>
              <a:t>Contenido del Modulo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1905000"/>
            <a:ext cx="6629400" cy="366236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1" u="sng" dirty="0" err="1">
                <a:solidFill>
                  <a:schemeClr val="bg1"/>
                </a:solidFill>
                <a:latin typeface="+mj-lt"/>
                <a:cs typeface="Arial" charset="0"/>
              </a:rPr>
              <a:t>Creando</a:t>
            </a:r>
            <a:r>
              <a:rPr lang="en-US" sz="3200" b="1" u="sng" dirty="0">
                <a:solidFill>
                  <a:schemeClr val="bg1"/>
                </a:solidFill>
                <a:latin typeface="+mj-lt"/>
                <a:cs typeface="Arial" charset="0"/>
              </a:rPr>
              <a:t> un </a:t>
            </a:r>
            <a:r>
              <a:rPr lang="en-US" sz="3200" b="1" u="sng" dirty="0" err="1">
                <a:solidFill>
                  <a:schemeClr val="bg1"/>
                </a:solidFill>
                <a:latin typeface="+mj-lt"/>
                <a:cs typeface="Arial" charset="0"/>
              </a:rPr>
              <a:t>lugar</a:t>
            </a:r>
            <a:r>
              <a:rPr lang="en-US" sz="3200" b="1" u="sng" dirty="0">
                <a:solidFill>
                  <a:schemeClr val="bg1"/>
                </a:solidFill>
                <a:latin typeface="+mj-lt"/>
                <a:cs typeface="Arial" charset="0"/>
              </a:rPr>
              <a:t> </a:t>
            </a:r>
            <a:r>
              <a:rPr lang="en-US" sz="3200" b="1" u="sng" dirty="0" err="1">
                <a:solidFill>
                  <a:schemeClr val="bg1"/>
                </a:solidFill>
                <a:latin typeface="+mj-lt"/>
                <a:cs typeface="Arial" charset="0"/>
              </a:rPr>
              <a:t>seguro</a:t>
            </a:r>
            <a:r>
              <a:rPr lang="en-US" sz="3200" b="1" dirty="0">
                <a:solidFill>
                  <a:schemeClr val="bg1"/>
                </a:solidFill>
                <a:latin typeface="+mj-lt"/>
                <a:cs typeface="Arial" charset="0"/>
              </a:rPr>
              <a:t>, </a:t>
            </a:r>
            <a:r>
              <a:rPr lang="en-US" sz="3200" b="1" dirty="0" err="1">
                <a:solidFill>
                  <a:schemeClr val="bg1"/>
                </a:solidFill>
                <a:latin typeface="+mj-lt"/>
                <a:cs typeface="Arial" charset="0"/>
              </a:rPr>
              <a:t>consiste</a:t>
            </a:r>
            <a:r>
              <a:rPr lang="en-US" sz="3200" b="1" dirty="0">
                <a:solidFill>
                  <a:schemeClr val="bg1"/>
                </a:solidFill>
                <a:latin typeface="+mj-lt"/>
                <a:cs typeface="Arial" charset="0"/>
              </a:rPr>
              <a:t> en </a:t>
            </a:r>
            <a:r>
              <a:rPr lang="en-US" sz="3200" b="1" dirty="0" err="1">
                <a:solidFill>
                  <a:schemeClr val="bg1"/>
                </a:solidFill>
                <a:latin typeface="+mj-lt"/>
                <a:cs typeface="Arial" charset="0"/>
              </a:rPr>
              <a:t>tres</a:t>
            </a:r>
            <a:r>
              <a:rPr lang="en-US" sz="3200" b="1" dirty="0">
                <a:solidFill>
                  <a:schemeClr val="bg1"/>
                </a:solidFill>
                <a:latin typeface="+mj-lt"/>
                <a:cs typeface="Arial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+mj-lt"/>
                <a:cs typeface="Arial" charset="0"/>
              </a:rPr>
              <a:t>sesiones</a:t>
            </a:r>
            <a:r>
              <a:rPr lang="en-US" sz="3200" b="1" dirty="0">
                <a:solidFill>
                  <a:schemeClr val="bg1"/>
                </a:solidFill>
                <a:latin typeface="+mj-lt"/>
                <a:cs typeface="Arial" charset="0"/>
              </a:rPr>
              <a:t>:</a:t>
            </a:r>
            <a:endParaRPr lang="en-US" sz="3200" b="1" dirty="0">
              <a:solidFill>
                <a:schemeClr val="bg1"/>
              </a:solidFill>
              <a:latin typeface="+mj-lt"/>
              <a:cs typeface="Arial" charset="0"/>
            </a:endParaRPr>
          </a:p>
          <a:p>
            <a:pPr>
              <a:defRPr/>
            </a:pPr>
            <a:endParaRPr lang="en-US" sz="2800" b="1" dirty="0">
              <a:solidFill>
                <a:schemeClr val="bg1"/>
              </a:solidFill>
              <a:latin typeface="+mj-lt"/>
              <a:cs typeface="Arial" charset="0"/>
            </a:endParaRPr>
          </a:p>
          <a:p>
            <a:pPr marL="914400" lvl="1" indent="-457200">
              <a:buFont typeface="+mj-lt"/>
              <a:buAutoNum type="arabicPeriod"/>
              <a:defRPr/>
            </a:pPr>
            <a:r>
              <a:rPr lang="en-US" sz="2800" b="1" dirty="0" err="1">
                <a:solidFill>
                  <a:schemeClr val="bg1"/>
                </a:solidFill>
                <a:latin typeface="+mj-lt"/>
                <a:cs typeface="Arial" charset="0"/>
              </a:rPr>
              <a:t>Conversaciones</a:t>
            </a:r>
            <a:r>
              <a:rPr lang="en-US" sz="2800" b="1" dirty="0">
                <a:solidFill>
                  <a:schemeClr val="bg1"/>
                </a:solidFill>
                <a:latin typeface="+mj-lt"/>
                <a:cs typeface="Arial" charset="0"/>
              </a:rPr>
              <a:t> SMART (</a:t>
            </a:r>
            <a:r>
              <a:rPr lang="en-US" sz="2800" b="1" dirty="0" err="1">
                <a:solidFill>
                  <a:schemeClr val="bg1"/>
                </a:solidFill>
                <a:latin typeface="+mj-lt"/>
                <a:cs typeface="Arial" charset="0"/>
              </a:rPr>
              <a:t>inteligentes</a:t>
            </a:r>
            <a:r>
              <a:rPr lang="en-US" sz="2800" b="1" dirty="0">
                <a:solidFill>
                  <a:schemeClr val="bg1"/>
                </a:solidFill>
                <a:latin typeface="+mj-lt"/>
                <a:cs typeface="Arial" charset="0"/>
              </a:rPr>
              <a:t>)</a:t>
            </a:r>
            <a:endParaRPr lang="en-US" sz="2800" b="1" dirty="0">
              <a:solidFill>
                <a:schemeClr val="bg1"/>
              </a:solidFill>
              <a:latin typeface="+mj-lt"/>
              <a:cs typeface="Arial" charset="0"/>
            </a:endParaRPr>
          </a:p>
          <a:p>
            <a:pPr marL="914400" lvl="1" indent="-457200">
              <a:buFont typeface="+mj-lt"/>
              <a:buAutoNum type="arabicPeriod"/>
              <a:defRPr/>
            </a:pPr>
            <a:r>
              <a:rPr lang="en-US" sz="2800" b="1" dirty="0" err="1">
                <a:solidFill>
                  <a:schemeClr val="bg1"/>
                </a:solidFill>
                <a:latin typeface="+mj-lt"/>
                <a:cs typeface="Arial" charset="0"/>
              </a:rPr>
              <a:t>Características</a:t>
            </a:r>
            <a:r>
              <a:rPr lang="en-US" sz="2800" b="1" dirty="0">
                <a:solidFill>
                  <a:schemeClr val="bg1"/>
                </a:solidFill>
                <a:latin typeface="+mj-lt"/>
                <a:cs typeface="Arial" charset="0"/>
              </a:rPr>
              <a:t> de </a:t>
            </a:r>
            <a:r>
              <a:rPr lang="en-US" sz="2800" b="1" dirty="0" err="1">
                <a:solidFill>
                  <a:schemeClr val="bg1"/>
                </a:solidFill>
                <a:latin typeface="+mj-lt"/>
                <a:cs typeface="Arial" charset="0"/>
              </a:rPr>
              <a:t>conversaciones</a:t>
            </a:r>
            <a:r>
              <a:rPr lang="en-US" sz="2800" b="1" dirty="0">
                <a:solidFill>
                  <a:schemeClr val="bg1"/>
                </a:solidFill>
                <a:latin typeface="+mj-lt"/>
                <a:cs typeface="Arial" charset="0"/>
              </a:rPr>
              <a:t>  SMART, y</a:t>
            </a:r>
          </a:p>
          <a:p>
            <a:pPr marL="914400" lvl="1" indent="-457200">
              <a:buFont typeface="+mj-lt"/>
              <a:buAutoNum type="arabicPeriod"/>
              <a:defRPr/>
            </a:pPr>
            <a:r>
              <a:rPr lang="en-US" sz="2800" b="1" dirty="0" err="1">
                <a:solidFill>
                  <a:schemeClr val="bg1"/>
                </a:solidFill>
                <a:latin typeface="+mj-lt"/>
                <a:cs typeface="Arial" charset="0"/>
              </a:rPr>
              <a:t>Estrategías</a:t>
            </a:r>
            <a:r>
              <a:rPr lang="en-US" sz="2800" b="1" dirty="0">
                <a:solidFill>
                  <a:schemeClr val="bg1"/>
                </a:solidFill>
                <a:latin typeface="+mj-lt"/>
                <a:cs typeface="Arial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+mj-lt"/>
                <a:cs typeface="Arial" charset="0"/>
              </a:rPr>
              <a:t>para</a:t>
            </a:r>
            <a:r>
              <a:rPr lang="en-US" sz="2800" b="1" dirty="0">
                <a:solidFill>
                  <a:schemeClr val="bg1"/>
                </a:solidFill>
                <a:latin typeface="+mj-lt"/>
                <a:cs typeface="Arial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+mj-lt"/>
                <a:cs typeface="Arial" charset="0"/>
              </a:rPr>
              <a:t>crear</a:t>
            </a:r>
            <a:r>
              <a:rPr lang="en-US" sz="2800" b="1" dirty="0">
                <a:solidFill>
                  <a:schemeClr val="bg1"/>
                </a:solidFill>
                <a:latin typeface="+mj-lt"/>
                <a:cs typeface="Arial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+mj-lt"/>
                <a:cs typeface="Arial" charset="0"/>
              </a:rPr>
              <a:t>conversaciones</a:t>
            </a:r>
            <a:r>
              <a:rPr lang="en-US" sz="2800" b="1" dirty="0">
                <a:solidFill>
                  <a:schemeClr val="bg1"/>
                </a:solidFill>
                <a:latin typeface="+mj-lt"/>
                <a:cs typeface="Arial" charset="0"/>
              </a:rPr>
              <a:t> SMART</a:t>
            </a:r>
            <a:endParaRPr lang="en-US" sz="2800" b="1" dirty="0">
              <a:solidFill>
                <a:schemeClr val="bg1"/>
              </a:solidFill>
              <a:latin typeface="+mj-lt"/>
            </a:endParaRPr>
          </a:p>
        </p:txBody>
      </p:sp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PQuestion"/>
          <p:cNvSpPr>
            <a:spLocks noGrp="1"/>
          </p:cNvSpPr>
          <p:nvPr>
            <p:ph type="title"/>
          </p:nvPr>
        </p:nvSpPr>
        <p:spPr>
          <a:xfrm>
            <a:off x="0" y="381000"/>
            <a:ext cx="9144000" cy="1295400"/>
          </a:xfrm>
        </p:spPr>
        <p:txBody>
          <a:bodyPr/>
          <a:lstStyle/>
          <a:p>
            <a:r>
              <a:rPr lang="en-US" sz="3600" b="1" smtClean="0">
                <a:solidFill>
                  <a:schemeClr val="accent1"/>
                </a:solidFill>
              </a:rPr>
              <a:t>Qué cualidad, si bién enseñando e implementando, traería el mayor beneficio para su trabajo o situación?</a:t>
            </a:r>
            <a:endParaRPr lang="en-US" sz="3600" smtClean="0">
              <a:solidFill>
                <a:schemeClr val="accent1"/>
              </a:solidFill>
            </a:endParaRPr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3"/>
            </p:custDataLst>
          </p:nvPr>
        </p:nvGraphicFramePr>
        <p:xfrm>
          <a:off x="228600" y="1676400"/>
          <a:ext cx="4230688" cy="4968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Chart" r:id="rId7" imgW="7619940" imgH="5638710" progId="MSGraph.Chart.8">
                  <p:embed followColorScheme="full"/>
                </p:oleObj>
              </mc:Choice>
              <mc:Fallback>
                <p:oleObj name="Chart" r:id="rId7" imgW="7619940" imgH="5638710" progId="MSGraph.Chart.8">
                  <p:embed followColorScheme="full"/>
                  <p:pic>
                    <p:nvPicPr>
                      <p:cNvPr id="0" name="TPChart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1676400"/>
                        <a:ext cx="4230688" cy="4968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0" name="TPAnswers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3810000" y="1981200"/>
            <a:ext cx="5105400" cy="4525963"/>
          </a:xfrm>
        </p:spPr>
        <p:txBody>
          <a:bodyPr tIns="127000" bIns="127000"/>
          <a:lstStyle/>
          <a:p>
            <a:pPr marL="514350" indent="-514350">
              <a:spcBef>
                <a:spcPct val="0"/>
              </a:spcBef>
              <a:spcAft>
                <a:spcPct val="100000"/>
              </a:spcAft>
              <a:buFont typeface="Arial" pitchFamily="34" charset="0"/>
              <a:buAutoNum type="arabicPeriod"/>
            </a:pPr>
            <a:r>
              <a:rPr lang="en-US" smtClean="0">
                <a:solidFill>
                  <a:schemeClr val="accent1"/>
                </a:solidFill>
              </a:rPr>
              <a:t>Alienta el cumplimiento</a:t>
            </a:r>
          </a:p>
          <a:p>
            <a:pPr marL="514350" indent="-514350">
              <a:spcBef>
                <a:spcPct val="0"/>
              </a:spcBef>
              <a:spcAft>
                <a:spcPct val="100000"/>
              </a:spcAft>
              <a:buFont typeface="Arial" pitchFamily="34" charset="0"/>
              <a:buAutoNum type="arabicPeriod"/>
            </a:pPr>
            <a:r>
              <a:rPr lang="en-US" smtClean="0">
                <a:solidFill>
                  <a:schemeClr val="accent1"/>
                </a:solidFill>
              </a:rPr>
              <a:t>Desarrolla Confianza</a:t>
            </a:r>
          </a:p>
          <a:p>
            <a:pPr marL="514350" indent="-514350">
              <a:spcBef>
                <a:spcPct val="0"/>
              </a:spcBef>
              <a:spcAft>
                <a:spcPct val="100000"/>
              </a:spcAft>
              <a:buFont typeface="Arial" pitchFamily="34" charset="0"/>
              <a:buAutoNum type="arabicPeriod"/>
            </a:pPr>
            <a:r>
              <a:rPr lang="en-US" smtClean="0">
                <a:solidFill>
                  <a:schemeClr val="accent1"/>
                </a:solidFill>
              </a:rPr>
              <a:t>Muestra Estabilidad</a:t>
            </a:r>
          </a:p>
          <a:p>
            <a:pPr marL="514350" indent="-514350">
              <a:spcBef>
                <a:spcPct val="0"/>
              </a:spcBef>
              <a:spcAft>
                <a:spcPct val="100000"/>
              </a:spcAft>
              <a:buFont typeface="Arial" pitchFamily="34" charset="0"/>
              <a:buAutoNum type="arabicPeriod"/>
            </a:pPr>
            <a:r>
              <a:rPr lang="en-US" smtClean="0">
                <a:solidFill>
                  <a:schemeClr val="accent1"/>
                </a:solidFill>
              </a:rPr>
              <a:t>Crea Conciencia</a:t>
            </a:r>
          </a:p>
          <a:p>
            <a:pPr marL="514350" indent="-514350">
              <a:spcBef>
                <a:spcPct val="0"/>
              </a:spcBef>
              <a:spcAft>
                <a:spcPct val="100000"/>
              </a:spcAft>
              <a:buFont typeface="Arial" pitchFamily="34" charset="0"/>
              <a:buAutoNum type="arabicPeriod"/>
            </a:pPr>
            <a:r>
              <a:rPr lang="en-US" smtClean="0">
                <a:solidFill>
                  <a:schemeClr val="accent1"/>
                </a:solidFill>
              </a:rPr>
              <a:t>Dispuesto ha aprender</a:t>
            </a:r>
          </a:p>
        </p:txBody>
      </p:sp>
    </p:spTree>
    <p:custDataLst>
      <p:tags r:id="rId2"/>
    </p:custData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3"/>
          <p:cNvSpPr>
            <a:spLocks noGrp="1"/>
          </p:cNvSpPr>
          <p:nvPr>
            <p:ph type="title" idx="4294967295"/>
          </p:nvPr>
        </p:nvSpPr>
        <p:spPr>
          <a:xfrm>
            <a:off x="457200" y="152400"/>
            <a:ext cx="6400800" cy="1143000"/>
          </a:xfrm>
        </p:spPr>
        <p:txBody>
          <a:bodyPr/>
          <a:lstStyle/>
          <a:p>
            <a:pPr eaLnBrk="1" hangingPunct="1"/>
            <a:r>
              <a:rPr lang="en-US" sz="4800" smtClean="0"/>
              <a:t>Objetivos del Modulo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1752600"/>
            <a:ext cx="6629400" cy="4832350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2800" dirty="0">
                <a:solidFill>
                  <a:schemeClr val="bg1"/>
                </a:solidFill>
                <a:latin typeface="+mj-lt"/>
                <a:ea typeface="Times New Roman" pitchFamily="18" charset="0"/>
              </a:rPr>
              <a:t>	</a:t>
            </a:r>
            <a:r>
              <a:rPr lang="en-US" sz="2800" dirty="0">
                <a:solidFill>
                  <a:schemeClr val="bg1"/>
                </a:solidFill>
                <a:latin typeface="+mj-lt"/>
                <a:ea typeface="Times New Roman" pitchFamily="18" charset="0"/>
              </a:rPr>
              <a:t>Los </a:t>
            </a:r>
            <a:r>
              <a:rPr lang="en-US" sz="2800" dirty="0" err="1">
                <a:solidFill>
                  <a:schemeClr val="bg1"/>
                </a:solidFill>
                <a:latin typeface="+mj-lt"/>
                <a:ea typeface="Times New Roman" pitchFamily="18" charset="0"/>
              </a:rPr>
              <a:t>participantes</a:t>
            </a:r>
            <a:r>
              <a:rPr lang="en-US" sz="2800" dirty="0">
                <a:solidFill>
                  <a:schemeClr val="bg1"/>
                </a:solidFill>
                <a:latin typeface="+mj-lt"/>
                <a:ea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+mj-lt"/>
                <a:ea typeface="Times New Roman" pitchFamily="18" charset="0"/>
              </a:rPr>
              <a:t>aprenderán</a:t>
            </a:r>
            <a:r>
              <a:rPr lang="en-US" sz="2800" dirty="0">
                <a:solidFill>
                  <a:schemeClr val="bg1"/>
                </a:solidFill>
                <a:latin typeface="+mj-lt"/>
                <a:ea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+mj-lt"/>
                <a:ea typeface="Times New Roman" pitchFamily="18" charset="0"/>
              </a:rPr>
              <a:t>cómo</a:t>
            </a:r>
            <a:r>
              <a:rPr lang="en-US" sz="2800" dirty="0">
                <a:solidFill>
                  <a:schemeClr val="bg1"/>
                </a:solidFill>
                <a:latin typeface="+mj-lt"/>
                <a:ea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+mj-lt"/>
                <a:ea typeface="Times New Roman" pitchFamily="18" charset="0"/>
              </a:rPr>
              <a:t>motivar</a:t>
            </a:r>
            <a:r>
              <a:rPr lang="en-US" sz="2800" dirty="0">
                <a:solidFill>
                  <a:schemeClr val="bg1"/>
                </a:solidFill>
                <a:latin typeface="+mj-lt"/>
                <a:ea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+mj-lt"/>
                <a:ea typeface="Times New Roman" pitchFamily="18" charset="0"/>
              </a:rPr>
              <a:t>relaciones</a:t>
            </a:r>
            <a:r>
              <a:rPr lang="en-US" sz="2800" dirty="0">
                <a:solidFill>
                  <a:schemeClr val="bg1"/>
                </a:solidFill>
                <a:latin typeface="+mj-lt"/>
                <a:ea typeface="Times New Roman" pitchFamily="18" charset="0"/>
              </a:rPr>
              <a:t> y </a:t>
            </a:r>
            <a:r>
              <a:rPr lang="en-US" sz="2800" dirty="0" err="1">
                <a:solidFill>
                  <a:schemeClr val="bg1"/>
                </a:solidFill>
                <a:latin typeface="+mj-lt"/>
                <a:ea typeface="Times New Roman" pitchFamily="18" charset="0"/>
              </a:rPr>
              <a:t>ambiente</a:t>
            </a:r>
            <a:r>
              <a:rPr lang="en-US" sz="2800" dirty="0">
                <a:solidFill>
                  <a:schemeClr val="bg1"/>
                </a:solidFill>
                <a:latin typeface="+mj-lt"/>
                <a:ea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+mj-lt"/>
                <a:ea typeface="Times New Roman" pitchFamily="18" charset="0"/>
              </a:rPr>
              <a:t>donde</a:t>
            </a:r>
            <a:r>
              <a:rPr lang="en-US" sz="2800" dirty="0">
                <a:solidFill>
                  <a:schemeClr val="bg1"/>
                </a:solidFill>
                <a:latin typeface="+mj-lt"/>
                <a:ea typeface="Times New Roman" pitchFamily="18" charset="0"/>
              </a:rPr>
              <a:t> ambos, el </a:t>
            </a:r>
            <a:r>
              <a:rPr lang="en-US" sz="2800" dirty="0" err="1">
                <a:solidFill>
                  <a:schemeClr val="bg1"/>
                </a:solidFill>
                <a:latin typeface="+mj-lt"/>
                <a:ea typeface="Times New Roman" pitchFamily="18" charset="0"/>
              </a:rPr>
              <a:t>empleador</a:t>
            </a:r>
            <a:r>
              <a:rPr lang="en-US" sz="2800" dirty="0">
                <a:solidFill>
                  <a:schemeClr val="bg1"/>
                </a:solidFill>
                <a:latin typeface="+mj-lt"/>
                <a:ea typeface="Times New Roman" pitchFamily="18" charset="0"/>
              </a:rPr>
              <a:t> y el </a:t>
            </a:r>
            <a:r>
              <a:rPr lang="en-US" sz="2800" dirty="0" err="1">
                <a:solidFill>
                  <a:schemeClr val="bg1"/>
                </a:solidFill>
                <a:latin typeface="+mj-lt"/>
                <a:ea typeface="Times New Roman" pitchFamily="18" charset="0"/>
              </a:rPr>
              <a:t>empleado</a:t>
            </a:r>
            <a:r>
              <a:rPr lang="en-US" sz="2800" dirty="0">
                <a:solidFill>
                  <a:schemeClr val="bg1"/>
                </a:solidFill>
                <a:latin typeface="+mj-lt"/>
                <a:ea typeface="Times New Roman" pitchFamily="18" charset="0"/>
              </a:rPr>
              <a:t>, </a:t>
            </a:r>
            <a:r>
              <a:rPr lang="en-US" sz="2800" dirty="0" err="1">
                <a:solidFill>
                  <a:schemeClr val="bg1"/>
                </a:solidFill>
                <a:latin typeface="+mj-lt"/>
                <a:ea typeface="Times New Roman" pitchFamily="18" charset="0"/>
              </a:rPr>
              <a:t>puedan</a:t>
            </a:r>
            <a:r>
              <a:rPr lang="en-US" sz="2800" dirty="0">
                <a:solidFill>
                  <a:schemeClr val="bg1"/>
                </a:solidFill>
                <a:latin typeface="+mj-lt"/>
                <a:ea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+mj-lt"/>
                <a:ea typeface="Times New Roman" pitchFamily="18" charset="0"/>
              </a:rPr>
              <a:t>trabajar</a:t>
            </a:r>
            <a:r>
              <a:rPr lang="en-US" sz="2800" dirty="0">
                <a:solidFill>
                  <a:schemeClr val="bg1"/>
                </a:solidFill>
                <a:latin typeface="+mj-lt"/>
                <a:ea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+mj-lt"/>
                <a:ea typeface="Times New Roman" pitchFamily="18" charset="0"/>
              </a:rPr>
              <a:t>juntos</a:t>
            </a:r>
            <a:r>
              <a:rPr lang="en-US" sz="2800" dirty="0">
                <a:solidFill>
                  <a:schemeClr val="bg1"/>
                </a:solidFill>
                <a:latin typeface="+mj-lt"/>
                <a:ea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+mj-lt"/>
                <a:ea typeface="Times New Roman" pitchFamily="18" charset="0"/>
              </a:rPr>
              <a:t>para</a:t>
            </a:r>
            <a:r>
              <a:rPr lang="en-US" sz="2800" dirty="0">
                <a:solidFill>
                  <a:schemeClr val="bg1"/>
                </a:solidFill>
                <a:latin typeface="+mj-lt"/>
                <a:ea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+mj-lt"/>
                <a:ea typeface="Times New Roman" pitchFamily="18" charset="0"/>
              </a:rPr>
              <a:t>ayudar</a:t>
            </a:r>
            <a:r>
              <a:rPr lang="en-US" sz="2800" dirty="0">
                <a:solidFill>
                  <a:schemeClr val="bg1"/>
                </a:solidFill>
                <a:latin typeface="+mj-lt"/>
                <a:ea typeface="Times New Roman" pitchFamily="18" charset="0"/>
              </a:rPr>
              <a:t> a </a:t>
            </a:r>
            <a:r>
              <a:rPr lang="en-US" sz="2800" dirty="0" err="1">
                <a:solidFill>
                  <a:schemeClr val="bg1"/>
                </a:solidFill>
                <a:latin typeface="+mj-lt"/>
                <a:ea typeface="Times New Roman" pitchFamily="18" charset="0"/>
              </a:rPr>
              <a:t>mejorar</a:t>
            </a:r>
            <a:r>
              <a:rPr lang="en-US" sz="2800" dirty="0">
                <a:solidFill>
                  <a:schemeClr val="bg1"/>
                </a:solidFill>
                <a:latin typeface="+mj-lt"/>
                <a:ea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+mj-lt"/>
                <a:ea typeface="Times New Roman" pitchFamily="18" charset="0"/>
              </a:rPr>
              <a:t>las</a:t>
            </a:r>
            <a:r>
              <a:rPr lang="en-US" sz="2800" dirty="0">
                <a:solidFill>
                  <a:schemeClr val="bg1"/>
                </a:solidFill>
                <a:latin typeface="+mj-lt"/>
                <a:ea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+mj-lt"/>
                <a:ea typeface="Times New Roman" pitchFamily="18" charset="0"/>
              </a:rPr>
              <a:t>condiciones</a:t>
            </a:r>
            <a:r>
              <a:rPr lang="en-US" sz="2800" dirty="0">
                <a:solidFill>
                  <a:schemeClr val="bg1"/>
                </a:solidFill>
                <a:latin typeface="+mj-lt"/>
                <a:ea typeface="Times New Roman" pitchFamily="18" charset="0"/>
              </a:rPr>
              <a:t> del </a:t>
            </a:r>
            <a:r>
              <a:rPr lang="en-US" sz="2800" dirty="0" err="1">
                <a:solidFill>
                  <a:schemeClr val="bg1"/>
                </a:solidFill>
                <a:latin typeface="+mj-lt"/>
                <a:ea typeface="Times New Roman" pitchFamily="18" charset="0"/>
              </a:rPr>
              <a:t>lugar</a:t>
            </a:r>
            <a:r>
              <a:rPr lang="en-US" sz="2800" dirty="0">
                <a:solidFill>
                  <a:schemeClr val="bg1"/>
                </a:solidFill>
                <a:latin typeface="+mj-lt"/>
                <a:ea typeface="Times New Roman" pitchFamily="18" charset="0"/>
              </a:rPr>
              <a:t> de </a:t>
            </a:r>
            <a:r>
              <a:rPr lang="en-US" sz="2800" dirty="0" err="1">
                <a:solidFill>
                  <a:schemeClr val="bg1"/>
                </a:solidFill>
                <a:latin typeface="+mj-lt"/>
                <a:ea typeface="Times New Roman" pitchFamily="18" charset="0"/>
              </a:rPr>
              <a:t>trabajo</a:t>
            </a:r>
            <a:r>
              <a:rPr lang="en-US" sz="2800" dirty="0">
                <a:solidFill>
                  <a:schemeClr val="bg1"/>
                </a:solidFill>
                <a:latin typeface="+mj-lt"/>
                <a:ea typeface="Times New Roman" pitchFamily="18" charset="0"/>
              </a:rPr>
              <a:t>.</a:t>
            </a:r>
          </a:p>
          <a:p>
            <a:pPr eaLnBrk="0" hangingPunct="0">
              <a:defRPr/>
            </a:pPr>
            <a:r>
              <a:rPr lang="en-US" sz="2800" dirty="0">
                <a:solidFill>
                  <a:schemeClr val="bg1"/>
                </a:solidFill>
                <a:latin typeface="+mj-lt"/>
                <a:ea typeface="Times New Roman" pitchFamily="18" charset="0"/>
              </a:rPr>
              <a:t> </a:t>
            </a:r>
            <a:r>
              <a:rPr lang="en-US" sz="2800" dirty="0">
                <a:solidFill>
                  <a:schemeClr val="bg1"/>
                </a:solidFill>
                <a:latin typeface="+mj-lt"/>
                <a:ea typeface="Times New Roman" pitchFamily="18" charset="0"/>
              </a:rPr>
              <a:t>	</a:t>
            </a:r>
          </a:p>
          <a:p>
            <a:pPr eaLnBrk="0" hangingPunct="0">
              <a:defRPr/>
            </a:pPr>
            <a:r>
              <a:rPr lang="en-US" sz="2800" dirty="0">
                <a:solidFill>
                  <a:schemeClr val="bg1"/>
                </a:solidFill>
                <a:latin typeface="+mj-lt"/>
                <a:ea typeface="Times New Roman" pitchFamily="18" charset="0"/>
              </a:rPr>
              <a:t>	</a:t>
            </a:r>
            <a:r>
              <a:rPr lang="en-US" sz="2800" dirty="0" err="1">
                <a:solidFill>
                  <a:schemeClr val="bg1"/>
                </a:solidFill>
                <a:latin typeface="+mj-lt"/>
                <a:ea typeface="Times New Roman" pitchFamily="18" charset="0"/>
              </a:rPr>
              <a:t>Aprenderán</a:t>
            </a:r>
            <a:r>
              <a:rPr lang="en-US" sz="2800" dirty="0">
                <a:solidFill>
                  <a:schemeClr val="bg1"/>
                </a:solidFill>
                <a:latin typeface="+mj-lt"/>
                <a:ea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+mj-lt"/>
                <a:ea typeface="Times New Roman" pitchFamily="18" charset="0"/>
              </a:rPr>
              <a:t>como</a:t>
            </a:r>
            <a:r>
              <a:rPr lang="en-US" sz="2800" dirty="0">
                <a:solidFill>
                  <a:schemeClr val="bg1"/>
                </a:solidFill>
                <a:latin typeface="+mj-lt"/>
                <a:ea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+mj-lt"/>
                <a:ea typeface="Times New Roman" pitchFamily="18" charset="0"/>
              </a:rPr>
              <a:t>disminuir</a:t>
            </a:r>
            <a:r>
              <a:rPr lang="en-US" sz="2800" dirty="0">
                <a:solidFill>
                  <a:schemeClr val="bg1"/>
                </a:solidFill>
                <a:latin typeface="+mj-lt"/>
                <a:ea typeface="Times New Roman" pitchFamily="18" charset="0"/>
              </a:rPr>
              <a:t> el </a:t>
            </a:r>
            <a:r>
              <a:rPr lang="en-US" sz="2800" dirty="0" err="1">
                <a:solidFill>
                  <a:schemeClr val="bg1"/>
                </a:solidFill>
                <a:latin typeface="+mj-lt"/>
                <a:ea typeface="Times New Roman" pitchFamily="18" charset="0"/>
              </a:rPr>
              <a:t>temor</a:t>
            </a:r>
            <a:r>
              <a:rPr lang="en-US" sz="2800" dirty="0">
                <a:solidFill>
                  <a:schemeClr val="bg1"/>
                </a:solidFill>
                <a:latin typeface="+mj-lt"/>
                <a:ea typeface="Times New Roman" pitchFamily="18" charset="0"/>
              </a:rPr>
              <a:t> y la </a:t>
            </a:r>
            <a:r>
              <a:rPr lang="en-US" sz="2800" dirty="0" err="1">
                <a:solidFill>
                  <a:schemeClr val="bg1"/>
                </a:solidFill>
                <a:latin typeface="+mj-lt"/>
                <a:ea typeface="Times New Roman" pitchFamily="18" charset="0"/>
              </a:rPr>
              <a:t>ansiedad</a:t>
            </a:r>
            <a:r>
              <a:rPr lang="en-US" sz="2800" dirty="0">
                <a:solidFill>
                  <a:schemeClr val="bg1"/>
                </a:solidFill>
                <a:latin typeface="+mj-lt"/>
                <a:ea typeface="Times New Roman" pitchFamily="18" charset="0"/>
              </a:rPr>
              <a:t> en </a:t>
            </a:r>
            <a:r>
              <a:rPr lang="en-US" sz="2800" dirty="0" err="1">
                <a:solidFill>
                  <a:schemeClr val="bg1"/>
                </a:solidFill>
                <a:latin typeface="+mj-lt"/>
                <a:ea typeface="Times New Roman" pitchFamily="18" charset="0"/>
              </a:rPr>
              <a:t>su</a:t>
            </a:r>
            <a:r>
              <a:rPr lang="en-US" sz="2800" dirty="0">
                <a:solidFill>
                  <a:schemeClr val="bg1"/>
                </a:solidFill>
                <a:latin typeface="+mj-lt"/>
                <a:ea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+mj-lt"/>
                <a:ea typeface="Times New Roman" pitchFamily="18" charset="0"/>
              </a:rPr>
              <a:t>empleo</a:t>
            </a:r>
            <a:r>
              <a:rPr lang="en-US" sz="2800" dirty="0">
                <a:solidFill>
                  <a:schemeClr val="bg1"/>
                </a:solidFill>
                <a:latin typeface="+mj-lt"/>
                <a:ea typeface="Times New Roman" pitchFamily="18" charset="0"/>
              </a:rPr>
              <a:t> y </a:t>
            </a:r>
            <a:r>
              <a:rPr lang="en-US" sz="2800" dirty="0" err="1">
                <a:solidFill>
                  <a:schemeClr val="bg1"/>
                </a:solidFill>
                <a:latin typeface="+mj-lt"/>
                <a:ea typeface="Times New Roman" pitchFamily="18" charset="0"/>
              </a:rPr>
              <a:t>aumentar</a:t>
            </a:r>
            <a:r>
              <a:rPr lang="en-US" sz="2800" dirty="0">
                <a:solidFill>
                  <a:schemeClr val="bg1"/>
                </a:solidFill>
                <a:latin typeface="+mj-lt"/>
                <a:ea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+mj-lt"/>
                <a:ea typeface="Times New Roman" pitchFamily="18" charset="0"/>
              </a:rPr>
              <a:t>su</a:t>
            </a:r>
            <a:r>
              <a:rPr lang="en-US" sz="2800" dirty="0">
                <a:solidFill>
                  <a:schemeClr val="bg1"/>
                </a:solidFill>
                <a:latin typeface="+mj-lt"/>
                <a:ea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+mj-lt"/>
                <a:ea typeface="Times New Roman" pitchFamily="18" charset="0"/>
              </a:rPr>
              <a:t>confianza</a:t>
            </a:r>
            <a:r>
              <a:rPr lang="en-US" sz="2800" dirty="0">
                <a:solidFill>
                  <a:schemeClr val="bg1"/>
                </a:solidFill>
                <a:latin typeface="+mj-lt"/>
                <a:ea typeface="Times New Roman" pitchFamily="18" charset="0"/>
              </a:rPr>
              <a:t> en </a:t>
            </a:r>
            <a:r>
              <a:rPr lang="en-US" sz="2800" dirty="0" err="1">
                <a:solidFill>
                  <a:schemeClr val="bg1"/>
                </a:solidFill>
                <a:latin typeface="+mj-lt"/>
                <a:ea typeface="Times New Roman" pitchFamily="18" charset="0"/>
              </a:rPr>
              <a:t>su</a:t>
            </a:r>
            <a:r>
              <a:rPr lang="en-US" sz="2800" dirty="0">
                <a:solidFill>
                  <a:schemeClr val="bg1"/>
                </a:solidFill>
                <a:latin typeface="+mj-lt"/>
                <a:ea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+mj-lt"/>
                <a:ea typeface="Times New Roman" pitchFamily="18" charset="0"/>
              </a:rPr>
              <a:t>habilidad</a:t>
            </a:r>
            <a:r>
              <a:rPr lang="en-US" sz="2800" dirty="0">
                <a:solidFill>
                  <a:schemeClr val="bg1"/>
                </a:solidFill>
                <a:latin typeface="+mj-lt"/>
                <a:ea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+mj-lt"/>
                <a:ea typeface="Times New Roman" pitchFamily="18" charset="0"/>
              </a:rPr>
              <a:t>para</a:t>
            </a:r>
            <a:r>
              <a:rPr lang="en-US" sz="2800" dirty="0">
                <a:solidFill>
                  <a:schemeClr val="bg1"/>
                </a:solidFill>
                <a:latin typeface="+mj-lt"/>
                <a:ea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+mj-lt"/>
                <a:ea typeface="Times New Roman" pitchFamily="18" charset="0"/>
              </a:rPr>
              <a:t>realizar</a:t>
            </a:r>
            <a:r>
              <a:rPr lang="en-US" sz="2800" dirty="0">
                <a:solidFill>
                  <a:schemeClr val="bg1"/>
                </a:solidFill>
                <a:latin typeface="+mj-lt"/>
                <a:ea typeface="Times New Roman" pitchFamily="18" charset="0"/>
              </a:rPr>
              <a:t> el </a:t>
            </a:r>
            <a:r>
              <a:rPr lang="en-US" sz="2800" dirty="0" err="1">
                <a:solidFill>
                  <a:schemeClr val="bg1"/>
                </a:solidFill>
                <a:latin typeface="+mj-lt"/>
                <a:ea typeface="Times New Roman" pitchFamily="18" charset="0"/>
              </a:rPr>
              <a:t>trabajo</a:t>
            </a:r>
            <a:r>
              <a:rPr lang="en-US" sz="2800" dirty="0">
                <a:solidFill>
                  <a:schemeClr val="bg1"/>
                </a:solidFill>
                <a:latin typeface="+mj-lt"/>
                <a:ea typeface="Times New Roman" pitchFamily="18" charset="0"/>
              </a:rPr>
              <a:t>, </a:t>
            </a:r>
            <a:r>
              <a:rPr lang="en-US" sz="2800" dirty="0" err="1">
                <a:solidFill>
                  <a:schemeClr val="bg1"/>
                </a:solidFill>
                <a:latin typeface="+mj-lt"/>
                <a:ea typeface="Times New Roman" pitchFamily="18" charset="0"/>
              </a:rPr>
              <a:t>resultando</a:t>
            </a:r>
            <a:r>
              <a:rPr lang="en-US" sz="2800" dirty="0">
                <a:solidFill>
                  <a:schemeClr val="bg1"/>
                </a:solidFill>
                <a:latin typeface="+mj-lt"/>
                <a:ea typeface="Times New Roman" pitchFamily="18" charset="0"/>
              </a:rPr>
              <a:t> en </a:t>
            </a:r>
            <a:r>
              <a:rPr lang="en-US" sz="2800" dirty="0" err="1">
                <a:solidFill>
                  <a:schemeClr val="bg1"/>
                </a:solidFill>
                <a:latin typeface="+mj-lt"/>
                <a:ea typeface="Times New Roman" pitchFamily="18" charset="0"/>
              </a:rPr>
              <a:t>menos</a:t>
            </a:r>
            <a:r>
              <a:rPr lang="en-US" sz="2800" dirty="0">
                <a:solidFill>
                  <a:schemeClr val="bg1"/>
                </a:solidFill>
                <a:latin typeface="+mj-lt"/>
                <a:ea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+mj-lt"/>
                <a:ea typeface="Times New Roman" pitchFamily="18" charset="0"/>
              </a:rPr>
              <a:t>lesiones</a:t>
            </a:r>
            <a:r>
              <a:rPr lang="en-US" sz="2800" dirty="0">
                <a:solidFill>
                  <a:schemeClr val="bg1"/>
                </a:solidFill>
                <a:latin typeface="+mj-lt"/>
                <a:ea typeface="Times New Roman" pitchFamily="18" charset="0"/>
              </a:rPr>
              <a:t> y </a:t>
            </a:r>
            <a:r>
              <a:rPr lang="en-US" sz="2800" dirty="0" err="1">
                <a:solidFill>
                  <a:schemeClr val="bg1"/>
                </a:solidFill>
                <a:latin typeface="+mj-lt"/>
                <a:ea typeface="Times New Roman" pitchFamily="18" charset="0"/>
              </a:rPr>
              <a:t>accidentes</a:t>
            </a:r>
            <a:r>
              <a:rPr lang="en-US" sz="2800" dirty="0">
                <a:solidFill>
                  <a:schemeClr val="bg1"/>
                </a:solidFill>
                <a:latin typeface="+mj-lt"/>
                <a:ea typeface="Times New Roman" pitchFamily="18" charset="0"/>
              </a:rPr>
              <a:t>.</a:t>
            </a:r>
            <a:endParaRPr lang="en-US" sz="2800" dirty="0">
              <a:solidFill>
                <a:schemeClr val="bg1"/>
              </a:solidFill>
              <a:latin typeface="+mj-lt"/>
            </a:endParaRPr>
          </a:p>
        </p:txBody>
      </p:sp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3"/>
          <p:cNvSpPr>
            <a:spLocks noGrp="1"/>
          </p:cNvSpPr>
          <p:nvPr>
            <p:ph type="title" idx="4294967295"/>
          </p:nvPr>
        </p:nvSpPr>
        <p:spPr>
          <a:xfrm>
            <a:off x="0" y="152400"/>
            <a:ext cx="7315200" cy="1143000"/>
          </a:xfrm>
        </p:spPr>
        <p:txBody>
          <a:bodyPr/>
          <a:lstStyle/>
          <a:p>
            <a:pPr eaLnBrk="1" hangingPunct="1"/>
            <a:r>
              <a:rPr lang="en-US" smtClean="0">
                <a:latin typeface="Arial Black" pitchFamily="34" charset="0"/>
              </a:rPr>
              <a:t>Conversaciones SMART 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533400" y="1981200"/>
            <a:ext cx="5181600" cy="3614559"/>
          </a:xfrm>
          <a:prstGeom prst="roundRect">
            <a:avLst>
              <a:gd name="adj" fmla="val 10109"/>
            </a:avLst>
          </a:prstGeom>
          <a:solidFill>
            <a:schemeClr val="bg1">
              <a:lumMod val="75000"/>
            </a:schemeClr>
          </a:solidFill>
          <a:effectLst>
            <a:innerShdw blurRad="114300">
              <a:prstClr val="black"/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Qué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es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una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cultura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de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seguridad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? </a:t>
            </a:r>
          </a:p>
          <a:p>
            <a:pPr>
              <a:defRPr/>
            </a:pP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Una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cultura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de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seguridad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es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el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ambiente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donde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las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actitudes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,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comportamientos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y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percepciones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de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todos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los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trabajadores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son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reflejados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en la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salud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y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seguridad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del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lugar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de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trabajo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. </a:t>
            </a:r>
            <a:endParaRPr lang="en-US" sz="2400" dirty="0">
              <a:solidFill>
                <a:schemeClr val="accent1"/>
              </a:solidFill>
              <a:latin typeface="Arial Black" pitchFamily="34" charset="0"/>
              <a:cs typeface="Arial" charset="0"/>
            </a:endParaRPr>
          </a:p>
        </p:txBody>
      </p:sp>
      <p:pic>
        <p:nvPicPr>
          <p:cNvPr id="4" name="Picture 3" descr="osha_big_fn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19800" y="3657600"/>
            <a:ext cx="2743200" cy="2786063"/>
          </a:xfrm>
          <a:prstGeom prst="rect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  <a:innerShdw blurRad="63500" dist="50800" dir="2700000">
              <a:prstClr val="black">
                <a:alpha val="50000"/>
              </a:prstClr>
            </a:innerShdw>
          </a:effectLst>
        </p:spPr>
      </p:pic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3"/>
          <p:cNvSpPr>
            <a:spLocks noGrp="1"/>
          </p:cNvSpPr>
          <p:nvPr>
            <p:ph type="title" idx="4294967295"/>
          </p:nvPr>
        </p:nvSpPr>
        <p:spPr>
          <a:xfrm>
            <a:off x="0" y="152400"/>
            <a:ext cx="7315200" cy="1143000"/>
          </a:xfrm>
        </p:spPr>
        <p:txBody>
          <a:bodyPr/>
          <a:lstStyle/>
          <a:p>
            <a:pPr eaLnBrk="1" hangingPunct="1"/>
            <a:r>
              <a:rPr lang="en-US" sz="4000" smtClean="0">
                <a:latin typeface="Arial Black" pitchFamily="34" charset="0"/>
              </a:rPr>
              <a:t>Conversaciones SMART 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533400" y="1981200"/>
            <a:ext cx="3810000" cy="2833033"/>
          </a:xfrm>
          <a:prstGeom prst="roundRect">
            <a:avLst>
              <a:gd name="adj" fmla="val 10109"/>
            </a:avLst>
          </a:prstGeom>
          <a:solidFill>
            <a:schemeClr val="bg1">
              <a:lumMod val="75000"/>
            </a:schemeClr>
          </a:solidFill>
          <a:effectLst>
            <a:innerShdw blurRad="114300">
              <a:prstClr val="black"/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Una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manera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de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medir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las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actitudes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,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comportamientos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y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percepciones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es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ESCUCHANDO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las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conversaciones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alrededor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de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usted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.</a:t>
            </a:r>
            <a:endParaRPr lang="en-US" sz="2400" dirty="0">
              <a:solidFill>
                <a:schemeClr val="accent1"/>
              </a:solidFill>
              <a:latin typeface="Arial Black" pitchFamily="34" charset="0"/>
              <a:cs typeface="+mn-cs"/>
            </a:endParaRPr>
          </a:p>
        </p:txBody>
      </p:sp>
      <p:pic>
        <p:nvPicPr>
          <p:cNvPr id="21509" name="Picture 6" descr="MC900238192.WMF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48200" y="2895600"/>
            <a:ext cx="2362200" cy="3621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val Callout 7"/>
          <p:cNvSpPr/>
          <p:nvPr/>
        </p:nvSpPr>
        <p:spPr>
          <a:xfrm>
            <a:off x="6477000" y="1752600"/>
            <a:ext cx="2438400" cy="2057400"/>
          </a:xfrm>
          <a:prstGeom prst="wedgeEllipseCallo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1511" name="TextBox 8"/>
          <p:cNvSpPr txBox="1">
            <a:spLocks noChangeArrowheads="1"/>
          </p:cNvSpPr>
          <p:nvPr/>
        </p:nvSpPr>
        <p:spPr bwMode="auto">
          <a:xfrm>
            <a:off x="6705600" y="2057400"/>
            <a:ext cx="1981200" cy="14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/>
            <a:r>
              <a:rPr lang="en-US" b="1">
                <a:solidFill>
                  <a:schemeClr val="accent1"/>
                </a:solidFill>
              </a:rPr>
              <a:t>TIP: esta es una ocasion donde no tienen que usar tapones para los oidos.</a:t>
            </a:r>
          </a:p>
        </p:txBody>
      </p:sp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3"/>
          <p:cNvSpPr>
            <a:spLocks noGrp="1"/>
          </p:cNvSpPr>
          <p:nvPr>
            <p:ph type="title" idx="4294967295"/>
          </p:nvPr>
        </p:nvSpPr>
        <p:spPr>
          <a:xfrm>
            <a:off x="0" y="152400"/>
            <a:ext cx="7315200" cy="1143000"/>
          </a:xfrm>
        </p:spPr>
        <p:txBody>
          <a:bodyPr/>
          <a:lstStyle/>
          <a:p>
            <a:pPr eaLnBrk="1" hangingPunct="1"/>
            <a:r>
              <a:rPr lang="en-US" sz="4000" smtClean="0">
                <a:latin typeface="Arial Black" pitchFamily="34" charset="0"/>
              </a:rPr>
              <a:t>Conversaciones SMART 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533400" y="1752600"/>
            <a:ext cx="5486400" cy="4005322"/>
          </a:xfrm>
          <a:prstGeom prst="roundRect">
            <a:avLst>
              <a:gd name="adj" fmla="val 10109"/>
            </a:avLst>
          </a:prstGeom>
          <a:solidFill>
            <a:schemeClr val="bg1">
              <a:lumMod val="75000"/>
            </a:schemeClr>
          </a:solidFill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Los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tipos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de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conversaciones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en el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lugar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de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trabajo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donde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existe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una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cultura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de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seguridad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son “smart” (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inteligente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). 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Escuchamos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mucho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sobre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metas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“SMART”-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Específicas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,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Medibles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,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Obtenibles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,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Realísticas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y con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Fecha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.  Las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Conversaciones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 SMART son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+mn-cs"/>
              </a:rPr>
              <a:t>similares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+mn-cs"/>
              </a:rPr>
              <a:t>.</a:t>
            </a:r>
            <a:endParaRPr lang="en-US" sz="2400" dirty="0">
              <a:solidFill>
                <a:schemeClr val="accent1"/>
              </a:solidFill>
              <a:latin typeface="Arial Black" pitchFamily="34" charset="0"/>
              <a:cs typeface="+mn-cs"/>
            </a:endParaRPr>
          </a:p>
        </p:txBody>
      </p:sp>
      <p:pic>
        <p:nvPicPr>
          <p:cNvPr id="23557" name="Picture 9" descr="SMART_Goals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096000" y="2133600"/>
            <a:ext cx="2809875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3"/>
          <p:cNvSpPr>
            <a:spLocks noGrp="1"/>
          </p:cNvSpPr>
          <p:nvPr>
            <p:ph type="title" idx="4294967295"/>
          </p:nvPr>
        </p:nvSpPr>
        <p:spPr>
          <a:xfrm>
            <a:off x="0" y="152400"/>
            <a:ext cx="7315200" cy="1143000"/>
          </a:xfrm>
        </p:spPr>
        <p:txBody>
          <a:bodyPr/>
          <a:lstStyle/>
          <a:p>
            <a:pPr eaLnBrk="1" hangingPunct="1"/>
            <a:r>
              <a:rPr lang="en-US" sz="4000" smtClean="0">
                <a:latin typeface="Arial Black" pitchFamily="34" charset="0"/>
              </a:rPr>
              <a:t>Conversaciones SMART 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457200" y="2286000"/>
            <a:ext cx="4267200" cy="3223796"/>
          </a:xfrm>
          <a:prstGeom prst="roundRect">
            <a:avLst>
              <a:gd name="adj" fmla="val 10109"/>
            </a:avLst>
          </a:prstGeom>
          <a:solidFill>
            <a:schemeClr val="bg1">
              <a:lumMod val="75000"/>
            </a:schemeClr>
          </a:solidFill>
          <a:effectLst>
            <a:innerShdw blurRad="114300">
              <a:prstClr val="black"/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Las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conversaciones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SMART  se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definen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como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diálogos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con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metas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que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motivan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y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guían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a los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participantes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del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diálogo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hacía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un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lugar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sano</a:t>
            </a:r>
            <a:r>
              <a:rPr lang="en-US" sz="2400" dirty="0">
                <a:solidFill>
                  <a:schemeClr val="accent1"/>
                </a:solidFill>
                <a:latin typeface="Arial Black" pitchFamily="34" charset="0"/>
                <a:cs typeface="Arial" charset="0"/>
              </a:rPr>
              <a:t> y salvo.  </a:t>
            </a:r>
            <a:endParaRPr lang="en-US" sz="2400" dirty="0">
              <a:solidFill>
                <a:schemeClr val="accent1"/>
              </a:solidFill>
              <a:latin typeface="Arial Black" pitchFamily="34" charset="0"/>
              <a:cs typeface="Arial" charset="0"/>
            </a:endParaRPr>
          </a:p>
        </p:txBody>
      </p:sp>
      <p:pic>
        <p:nvPicPr>
          <p:cNvPr id="24581" name="Picture 11" descr="MC900250469.WMF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876800" y="2133600"/>
            <a:ext cx="3886200" cy="391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XPANDSHOWBAR" val="True"/>
  <p:tag name="BULLETTYPE" val="3"/>
  <p:tag name="RESPCOUNTERSTYLE" val="-1"/>
  <p:tag name="INPUTSOURCE" val="1"/>
  <p:tag name="BACKUPMAINTENANCE" val="7"/>
  <p:tag name="ROTATIONINTERVAL" val="2"/>
  <p:tag name="RACERSMAXDISPLAYED" val="5"/>
  <p:tag name="TEAMSINLEADERBOARD" val="5"/>
  <p:tag name="BUBBLEVALUEFORMAT" val="0.0"/>
  <p:tag name="CUSTOMCELLFORECOLOR" val="-16777216"/>
  <p:tag name="CUSTOMCELLBACKCOLOR4" val="-8355712"/>
  <p:tag name="DISPLAYDEVICEID" val="True"/>
  <p:tag name="GRIDSIZE" val="{Width=800, Height=600}"/>
  <p:tag name="CHARTCOLORS" val="0"/>
  <p:tag name="MULTIRESPDIVISOR" val="1"/>
  <p:tag name="INCORRECTPOINTVALUE" val="0"/>
  <p:tag name="AUTOADJUSTPARTRANGE" val="True"/>
  <p:tag name="FIBNUMRESULTS" val="5"/>
  <p:tag name="PRRESPONSE2" val="9"/>
  <p:tag name="PRRESPONSE6" val="5"/>
  <p:tag name="PRRESPONSE10" val="1"/>
  <p:tag name="CSVFORMAT" val="0"/>
  <p:tag name="RESPCOUNTERFORMAT" val="0"/>
  <p:tag name="ALLOWDUPLICATES" val="False"/>
  <p:tag name="REVIEWONLY" val="False"/>
  <p:tag name="RACEANIMATIONSPEED" val="3"/>
  <p:tag name="BUBBLENAMEVISIBLE" val="True"/>
  <p:tag name="CUSTOMGRIDBACKCOLOR" val="-2830136"/>
  <p:tag name="USESCHEMECOLORS" val="True"/>
  <p:tag name="GRIDROTATIONINTERVAL" val="2"/>
  <p:tag name="POLLINGCYCLE" val="2"/>
  <p:tag name="INCLUDEPPT" val="True"/>
  <p:tag name="REALTIMEBACKUPPATH" val="(None)"/>
  <p:tag name="FIBDISPLAYRESULTS" val="True"/>
  <p:tag name="PRRESPONSE3" val="8"/>
  <p:tag name="PRRESPONSE8" val="3"/>
  <p:tag name="TPVERSION" val="2008"/>
  <p:tag name="ANSWERNOWSTYLE" val="-1"/>
  <p:tag name="COUNTDOWNSECONDS" val="10"/>
  <p:tag name="AUTOADVANCE" val="False"/>
  <p:tag name="SKIPREMAININGRACESLIDES" val="True"/>
  <p:tag name="BUBBLEGROUPING" val="3"/>
  <p:tag name="CUSTOMCELLBACKCOLOR3" val="-268652"/>
  <p:tag name="AUTOSIZEGRID" val="True"/>
  <p:tag name="RESETCHARTS" val="True"/>
  <p:tag name="REALTIMEBACKUP" val="False"/>
  <p:tag name="FIBINCLUDEOTHER" val="True"/>
  <p:tag name="PRRESPONSE5" val="6"/>
  <p:tag name="ALWAYSOPENPOLL" val="False"/>
  <p:tag name="ANSWERNOWTEXT" val="Answer Now"/>
  <p:tag name="BACKUPSESSIONS" val="True"/>
  <p:tag name="RACEENDPOINTS" val="100"/>
  <p:tag name="DEFAULTNUMTEAMS" val="5"/>
  <p:tag name="DISPLAYDEVICENUMBER" val="True"/>
  <p:tag name="CHARTLABELS" val="1"/>
  <p:tag name="ZEROBASED" val="False"/>
  <p:tag name="PRRESPONSE1" val="10"/>
  <p:tag name="SHOWFLASHWARNING" val="True"/>
  <p:tag name="COUNTDOWNSTYLE" val="-1"/>
  <p:tag name="AUTOUPDATEALIASES" val="True"/>
  <p:tag name="BUBBLESIZEVISIBLE" val="True"/>
  <p:tag name="GRIDOPACITY" val="90"/>
  <p:tag name="ALLOWUSERFEEDBACK" val="True"/>
  <p:tag name="FIBDISPLAYKEYWORDS" val="True"/>
  <p:tag name="SHOWBARVISIBLE" val="True"/>
  <p:tag name="NUMRESPONSES" val="1"/>
  <p:tag name="MAXRESPONDERS" val="5"/>
  <p:tag name="GRIDPOSITION" val="1"/>
  <p:tag name="CHARTSCALE" val="True"/>
  <p:tag name="PRRESPONSE9" val="2"/>
  <p:tag name="CHARTVALUEFORMAT" val="0%"/>
  <p:tag name="CUSTOMCELLBACKCOLOR2" val="-13395457"/>
  <p:tag name="CORRECTPOINTVALUE" val="1"/>
  <p:tag name="USESECONDARYMONITOR" val="True"/>
  <p:tag name="PARTICIPANTSINLEADERBOARD" val="5"/>
  <p:tag name="INCLUDENONRESPONDERS" val="False"/>
  <p:tag name="SAVECSVWITHSESSION" val="True"/>
  <p:tag name="DISPLAYNAME" val="True"/>
  <p:tag name="PRRESPONSE7" val="4"/>
  <p:tag name="GRIDFONTSIZE" val="12"/>
  <p:tag name="STDCHART" val="1"/>
  <p:tag name="RESPTABLESTYLE" val="-1"/>
  <p:tag name="CUSTOMCELLBACKCOLOR1" val="-657956"/>
  <p:tag name="PRRESPONSE4" val="7"/>
  <p:tag name="ADVANCEDSETTINGSVIEW" val="False"/>
  <p:tag name="DELIMITERS" val="3.1"/>
  <p:tag name="POWERPOINTVERSION" val="12.0"/>
  <p:tag name="TPFULLVERSION" val="4.3.1.1109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B08388BFFA6C4DFF938312D0ADE70C99"/>
  <p:tag name="SLIDEID" val="B08388BFFA6C4DFF938312D0ADE70C99"/>
  <p:tag name="SLIDEORDER" val="1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NUMRESPONSES" val="1"/>
  <p:tag name="AUTOADVANCE" val="False"/>
  <p:tag name="DELIMITERS" val="3.1"/>
  <p:tag name="VALUEFORMAT" val="0%"/>
  <p:tag name="QUESTIONALIAS" val="Which of the following is not an indicator of safety culture in the workplace?"/>
  <p:tag name="ANSWERSALIAS" val="Attitude|smicln|OSHA Posters|smicln|Behaviors|smicln|Perceptions"/>
  <p:tag name="VALUES" val="No Value|smicln|No Value|smicln|No Value|smicln|No Valu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4"/>
  <p:tag name="TEXTLENGTH" val="43"/>
  <p:tag name="FONTSIZE" val="32"/>
  <p:tag name="BULLETTYPE" val="ppBulletArabicPeriod"/>
  <p:tag name="ANSWERTEXT" val="Attitude&#10;OSHA Posters&#10;Behaviors&#10;Perceptions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09E54D5FFBFA4550A559B182E3B68EB4"/>
  <p:tag name="SLIDEID" val="09E54D5FFBFA4550A559B182E3B68EB4"/>
  <p:tag name="SLIDEORDER" val="1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NUMRESPONSES" val="1"/>
  <p:tag name="AUTOADVANCE" val="False"/>
  <p:tag name="DELIMITERS" val="3.1"/>
  <p:tag name="VALUEFORMAT" val="0%"/>
  <p:tag name="QUESTIONALIAS" val="Which trait do you feel you most exemplify or model?"/>
  <p:tag name="ANSWERSALIAS" val="Encourage Compliance|smicln|Build Confidence|smicln|Model Stability|smicln|Create Awareness|smicln|Stay Teachable"/>
  <p:tag name="VALUES" val="No Value|smicln|No Value|smicln|No Value|smicln|No Value|smicln|No Valu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4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TEXTLENGTH" val="85"/>
  <p:tag name="FONTSIZE" val="32"/>
  <p:tag name="BULLETTYPE" val="ppBulletArabicPeriod"/>
  <p:tag name="ANSWERTEXT" val="Encourage Compliance&#10;Build Confidence&#10;Model Stability&#10;Create Awareness&#10;Stay Teachable"/>
  <p:tag name="OLDNUMANSWERS" val="5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09E54D5FFBFA4550A559B182E3B68EB4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NUMRESPONSES" val="1"/>
  <p:tag name="AUTOADVANCE" val="False"/>
  <p:tag name="DELIMITERS" val="3.1"/>
  <p:tag name="VALUEFORMAT" val="0%"/>
  <p:tag name="ANSWERSALIAS" val="Encourage Compliance|smicln|Build Confidence|smicln|Model Stability|smicln|Create Awareness|smicln|Stay Teachable"/>
  <p:tag name="SLIDEORDER" val="2"/>
  <p:tag name="SLIDEGUID" val="B3A7755D514143649402CB003BC97760"/>
  <p:tag name="QUESTIONALIAS" val="In which trait or area do you feel you have the most potential for growth?"/>
  <p:tag name="VALUES" val="No Value|smicln|No Value|smicln|No Value|smicln|No Value|smicln|No Valu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4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TEXTLENGTH" val="85"/>
  <p:tag name="FONTSIZE" val="32"/>
  <p:tag name="BULLETTYPE" val="ppBulletArabicPeriod"/>
  <p:tag name="ANSWERTEXT" val="Encourage Compliance&#10;Build Confidence&#10;Model Stability&#10;Create Awareness&#10;Stay Teachable"/>
  <p:tag name="OLDNUMANSWERS" val="5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09E54D5FFBFA4550A559B182E3B68EB4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NUMRESPONSES" val="1"/>
  <p:tag name="AUTOADVANCE" val="False"/>
  <p:tag name="DELIMITERS" val="3.1"/>
  <p:tag name="VALUEFORMAT" val="0%"/>
  <p:tag name="ANSWERSALIAS" val="Encourage Compliance|smicln|Build Confidence|smicln|Model Stability|smicln|Create Awareness|smicln|Stay Teachable"/>
  <p:tag name="SLIDEORDER" val="3"/>
  <p:tag name="SLIDEGUID" val="BFE52B202FAF4343A6E99432B014CDAF"/>
  <p:tag name="QUESTIONALIAS" val="Which trait, if successfully modeled and implemented, would bring the greatest benefit to your specific work area or situation?"/>
  <p:tag name="VALUES" val="No Value|smicln|No Value|smicln|No Value|smicln|No Value|smicln|No Valu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4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TEXTLENGTH" val="85"/>
  <p:tag name="FONTSIZE" val="32"/>
  <p:tag name="BULLETTYPE" val="ppBulletArabicPeriod"/>
  <p:tag name="ANSWERTEXT" val="Encourage Compliance&#10;Build Confidence&#10;Model Stability&#10;Create Awareness&#10;Stay Teachable"/>
  <p:tag name="OLDNUMANSWERS" val="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heme/theme1.xml><?xml version="1.0" encoding="utf-8"?>
<a:theme xmlns:a="http://schemas.openxmlformats.org/drawingml/2006/main" name="Office Theme">
  <a:themeElements>
    <a:clrScheme name="Storm">
      <a:dk1>
        <a:srgbClr val="FFFFFF"/>
      </a:dk1>
      <a:lt1>
        <a:sysClr val="window" lastClr="FFFFFF"/>
      </a:lt1>
      <a:dk2>
        <a:srgbClr val="1F497D"/>
      </a:dk2>
      <a:lt2>
        <a:srgbClr val="EEECE1"/>
      </a:lt2>
      <a:accent1>
        <a:srgbClr val="000000"/>
      </a:accent1>
      <a:accent2>
        <a:srgbClr val="C0504D"/>
      </a:accent2>
      <a:accent3>
        <a:srgbClr val="5F5F5F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11068</TotalTime>
  <Words>1614</Words>
  <Application>Microsoft Office PowerPoint</Application>
  <PresentationFormat>On-screen Show (4:3)</PresentationFormat>
  <Paragraphs>185</Paragraphs>
  <Slides>40</Slides>
  <Notes>29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7" baseType="lpstr">
      <vt:lpstr>Arial</vt:lpstr>
      <vt:lpstr>Tw Cen MT</vt:lpstr>
      <vt:lpstr>Calibri</vt:lpstr>
      <vt:lpstr>Times New Roman</vt:lpstr>
      <vt:lpstr>Arial Black</vt:lpstr>
      <vt:lpstr>Office Theme</vt:lpstr>
      <vt:lpstr>Chart</vt:lpstr>
      <vt:lpstr>creando un lugar    SEGURO </vt:lpstr>
      <vt:lpstr> </vt:lpstr>
      <vt:lpstr>Contenido del Modulo</vt:lpstr>
      <vt:lpstr>Contenido del Modulo</vt:lpstr>
      <vt:lpstr>Objetivos del Modulo</vt:lpstr>
      <vt:lpstr>Conversaciones SMART </vt:lpstr>
      <vt:lpstr>Conversaciones SMART </vt:lpstr>
      <vt:lpstr>Conversaciones SMART </vt:lpstr>
      <vt:lpstr>Conversaciones SMART </vt:lpstr>
      <vt:lpstr>Conversaciones SMART </vt:lpstr>
      <vt:lpstr>Conversaciones SMART </vt:lpstr>
      <vt:lpstr>Cuál de los siguientes no es un indicador de cultura segura en el trabajo?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Examinese usted mismo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Que talento se siente usted un modelo excepcional?</vt:lpstr>
      <vt:lpstr>En que  área se siente que tenga mayor potencial para crecer?</vt:lpstr>
      <vt:lpstr>Qué cualidad, si bién enseñando e implementando, traería el mayor beneficio para su trabajo o situación?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creating a place where   SAFETY HAPPENS</dc:title>
  <dc:creator>Ivy</dc:creator>
  <cp:lastModifiedBy>Vosburgh, Linda - OSHA</cp:lastModifiedBy>
  <cp:revision>1027</cp:revision>
  <cp:lastPrinted>2012-04-17T16:54:56Z</cp:lastPrinted>
  <dcterms:modified xsi:type="dcterms:W3CDTF">2012-04-17T16:56:13Z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TC300061759990</vt:lpwstr>
  </property>
</Properties>
</file>