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tags/tag26.xml" ContentType="application/vnd.openxmlformats-officedocument.presentationml.tags+xml"/>
  <Override PartName="/ppt/notesSlides/notesSlide25.xml" ContentType="application/vnd.openxmlformats-officedocument.presentationml.notesSlide+xml"/>
  <Override PartName="/ppt/tags/tag27.xml" ContentType="application/vnd.openxmlformats-officedocument.presentationml.tags+xml"/>
  <Override PartName="/ppt/notesSlides/notesSlide26.xml" ContentType="application/vnd.openxmlformats-officedocument.presentationml.notesSlide+xml"/>
  <Override PartName="/ppt/tags/tag28.xml" ContentType="application/vnd.openxmlformats-officedocument.presentationml.tags+xml"/>
  <Override PartName="/ppt/notesSlides/notesSlide27.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8.xml" ContentType="application/vnd.openxmlformats-officedocument.presentationml.notesSlide+xml"/>
  <Override PartName="/ppt/tags/tag32.xml" ContentType="application/vnd.openxmlformats-officedocument.presentationml.tags+xml"/>
  <Override PartName="/ppt/notesSlides/notesSlide29.xml" ContentType="application/vnd.openxmlformats-officedocument.presentationml.notesSlide+xml"/>
  <Override PartName="/ppt/tags/tag33.xml" ContentType="application/vnd.openxmlformats-officedocument.presentationml.tags+xml"/>
  <Override PartName="/ppt/notesSlides/notesSlide30.xml" ContentType="application/vnd.openxmlformats-officedocument.presentationml.notesSlide+xml"/>
  <Override PartName="/ppt/tags/tag34.xml" ContentType="application/vnd.openxmlformats-officedocument.presentationml.tags+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3"/>
  </p:notesMasterIdLst>
  <p:sldIdLst>
    <p:sldId id="256" r:id="rId2"/>
    <p:sldId id="262" r:id="rId3"/>
    <p:sldId id="263" r:id="rId4"/>
    <p:sldId id="264" r:id="rId5"/>
    <p:sldId id="289" r:id="rId6"/>
    <p:sldId id="261" r:id="rId7"/>
    <p:sldId id="265" r:id="rId8"/>
    <p:sldId id="267" r:id="rId9"/>
    <p:sldId id="268" r:id="rId10"/>
    <p:sldId id="269" r:id="rId11"/>
    <p:sldId id="270" r:id="rId12"/>
    <p:sldId id="271" r:id="rId13"/>
    <p:sldId id="272" r:id="rId14"/>
    <p:sldId id="273" r:id="rId15"/>
    <p:sldId id="274" r:id="rId16"/>
    <p:sldId id="281" r:id="rId17"/>
    <p:sldId id="282" r:id="rId18"/>
    <p:sldId id="275" r:id="rId19"/>
    <p:sldId id="285" r:id="rId20"/>
    <p:sldId id="284" r:id="rId21"/>
    <p:sldId id="283" r:id="rId22"/>
    <p:sldId id="276" r:id="rId23"/>
    <p:sldId id="277" r:id="rId24"/>
    <p:sldId id="278" r:id="rId25"/>
    <p:sldId id="279" r:id="rId26"/>
    <p:sldId id="280" r:id="rId27"/>
    <p:sldId id="286" r:id="rId28"/>
    <p:sldId id="291" r:id="rId29"/>
    <p:sldId id="290" r:id="rId30"/>
    <p:sldId id="287" r:id="rId31"/>
    <p:sldId id="288" r:id="rId32"/>
  </p:sldIdLst>
  <p:sldSz cx="9144000" cy="6858000" type="screen4x3"/>
  <p:notesSz cx="6858000" cy="9144000"/>
  <p:custDataLst>
    <p:tags r:id="rId34"/>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640B"/>
    <a:srgbClr val="F79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40" autoAdjust="0"/>
    <p:restoredTop sz="91398" autoAdjust="0"/>
  </p:normalViewPr>
  <p:slideViewPr>
    <p:cSldViewPr>
      <p:cViewPr>
        <p:scale>
          <a:sx n="68" d="100"/>
          <a:sy n="68" d="100"/>
        </p:scale>
        <p:origin x="-1920"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208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F1C9213-2AB3-41CD-9DF6-27774BF6A900}" type="datetimeFigureOut">
              <a:rPr lang="en-US"/>
              <a:pPr>
                <a:defRPr/>
              </a:pPr>
              <a:t>4/17/2012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CA0EB56-9023-4C28-834F-B2B39431A672}" type="slidenum">
              <a:rPr lang="en-US"/>
              <a:pPr>
                <a:defRPr/>
              </a:pPr>
              <a:t>‹#›</a:t>
            </a:fld>
            <a:endParaRPr lang="en-US"/>
          </a:p>
        </p:txBody>
      </p:sp>
    </p:spTree>
    <p:extLst>
      <p:ext uri="{BB962C8B-B14F-4D97-AF65-F5344CB8AC3E}">
        <p14:creationId xmlns:p14="http://schemas.microsoft.com/office/powerpoint/2010/main" val="25841951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EDA2CD1-5188-48C1-B1D4-2189C438F387}"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smtClean="0"/>
              <a:t>Mediante la adopción de las normas de seguridad y el encuadre como objetivos personales de aprendizaje que están orientados a los resultados y basado en la acción, no sólo se entrara en una relación, pero empezarán a ayudar a construir un sentido de pertenencia a la otra persona. </a:t>
            </a:r>
          </a:p>
          <a:p>
            <a:r>
              <a:rPr lang="es-ES" smtClean="0"/>
              <a:t>Este sentimiento compartido de pertenencia fomenta un espíritu de colaboración que resulta en que todas las personas trabajen juntas hacia un objetivo común de un lugar de trabajo libre de lesiones.</a:t>
            </a:r>
            <a:endParaRPr lang="en-US" smtClean="0"/>
          </a:p>
        </p:txBody>
      </p:sp>
      <p:sp>
        <p:nvSpPr>
          <p:cNvPr id="4" name="Slide Number Placeholder 3"/>
          <p:cNvSpPr>
            <a:spLocks noGrp="1"/>
          </p:cNvSpPr>
          <p:nvPr>
            <p:ph type="sldNum" sz="quarter" idx="5"/>
          </p:nvPr>
        </p:nvSpPr>
        <p:spPr/>
        <p:txBody>
          <a:bodyPr/>
          <a:lstStyle/>
          <a:p>
            <a:pPr>
              <a:defRPr/>
            </a:pPr>
            <a:fld id="{E6D83834-A98A-4F77-99A8-38117CD460CA}"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smtClean="0"/>
              <a:t>Un gran líder sabe que no sólo la forma de conducir, pero ¿cómo seguir.? Estar abierto y dispuesto a escuchar las ideas de otros, no sólo aumenta la confianza en esa persona, sino que también permite al líder ver posiblemente una situación desde una perspectiva diferente y ver cómo sus decisiones afectan a otros. Recuerde, antes de que usted puede hacer preguntas poderosas, primero tiene que ser capaz de escuchar. Retroalimentación debe ser oportuna y específica. Comience con comentarios positivos, tales como, "Gracias por su contribución al equipo." Es importante tener en cuenta que la retroalimentación regular puede prevenir los conflictos.</a:t>
            </a:r>
            <a:endParaRPr lang="en-US" smtClean="0"/>
          </a:p>
        </p:txBody>
      </p:sp>
      <p:sp>
        <p:nvSpPr>
          <p:cNvPr id="4" name="Slide Number Placeholder 3"/>
          <p:cNvSpPr>
            <a:spLocks noGrp="1"/>
          </p:cNvSpPr>
          <p:nvPr>
            <p:ph type="sldNum" sz="quarter" idx="5"/>
          </p:nvPr>
        </p:nvSpPr>
        <p:spPr/>
        <p:txBody>
          <a:bodyPr/>
          <a:lstStyle/>
          <a:p>
            <a:pPr>
              <a:defRPr/>
            </a:pPr>
            <a:fld id="{E5C2413C-E1B6-441D-9D93-02B7C1D31BC8}"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smtClean="0"/>
              <a:t>Al asegurarse de que la conversación es de dos vías, son capaces de reunir información valiosa y, a cambio proporciona información de instrucción que la posiciona la otra persona para el crecimiento. Al enterarse de que no es interactivo y que es sólo una manera significa que queda en la superficie. Que no se absorbe y se pierde fácilmente. Facilitar el aprendizaje a través de conversaciones SMART se hace personal y cuando se convierte en algo personal, se conecta.</a:t>
            </a:r>
            <a:endParaRPr lang="en-US" smtClean="0"/>
          </a:p>
        </p:txBody>
      </p:sp>
      <p:sp>
        <p:nvSpPr>
          <p:cNvPr id="4" name="Slide Number Placeholder 3"/>
          <p:cNvSpPr>
            <a:spLocks noGrp="1"/>
          </p:cNvSpPr>
          <p:nvPr>
            <p:ph type="sldNum" sz="quarter" idx="5"/>
          </p:nvPr>
        </p:nvSpPr>
        <p:spPr/>
        <p:txBody>
          <a:bodyPr/>
          <a:lstStyle/>
          <a:p>
            <a:pPr>
              <a:defRPr/>
            </a:pPr>
            <a:fld id="{D76FB042-B11D-4C81-BA9F-7C8B43390A8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smtClean="0"/>
              <a:t>En este tema de conversación, se hace un intento de llamar la atención sobre el requisito de seguridad de registros. La conversación comienza con una validación personal. Personalmente la validación hace que la otra persona sepa que son valorados. Como se señaló en los Elementos de Gestión de Grandes, se reconocen por un trabajo bien hecho y los alienta en su desarrollo.</a:t>
            </a:r>
            <a:endParaRPr lang="en-US" smtClean="0"/>
          </a:p>
          <a:p>
            <a:r>
              <a:rPr lang="en-US" smtClean="0"/>
              <a:t>Ahora, puede preguntar a los participantes que den un ejemplo. Si no dan un ejemplo, usted puede dar otro.</a:t>
            </a:r>
          </a:p>
        </p:txBody>
      </p:sp>
      <p:sp>
        <p:nvSpPr>
          <p:cNvPr id="4" name="Slide Number Placeholder 3"/>
          <p:cNvSpPr>
            <a:spLocks noGrp="1"/>
          </p:cNvSpPr>
          <p:nvPr>
            <p:ph type="sldNum" sz="quarter" idx="5"/>
          </p:nvPr>
        </p:nvSpPr>
        <p:spPr/>
        <p:txBody>
          <a:bodyPr/>
          <a:lstStyle/>
          <a:p>
            <a:pPr>
              <a:defRPr/>
            </a:pPr>
            <a:fld id="{74BDC629-180B-40D9-A0A4-EE2A24FB48DA}"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6AB01F5-EAAF-455A-BE2C-A9AF3BABF27F}"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smtClean="0"/>
              <a:t>Como líderes, es su responsabilidad trabajar con otros para producir los resultados deseados. Para ello, haga preguntas y cree un diálogo que aclara, confronta y estimula el pensamiento. </a:t>
            </a:r>
          </a:p>
          <a:p>
            <a:r>
              <a:rPr lang="es-ES" smtClean="0"/>
              <a:t>El primer mensaje y lo más importante es estar preparado! No se sugiere, a menos que tenga mucha experiencia y práctica, tratar de hacer esto fruto de la casualidad. </a:t>
            </a:r>
          </a:p>
          <a:p>
            <a:r>
              <a:rPr lang="es-ES" smtClean="0"/>
              <a:t>Se recomienda que reflexione sobre sus experiencias con los empleados y compañeros de trabajo y que trabaje en el desarrollo de su propio grupo de preguntas. </a:t>
            </a:r>
          </a:p>
          <a:p>
            <a:r>
              <a:rPr lang="es-ES" smtClean="0"/>
              <a:t>Las preguntas invitan a reflexionar. Hacer una pregunta poderosa, sincera tiene el efecto de la separación de las respuesta de piloto automático que el trabajador suele ofrecer.</a:t>
            </a:r>
          </a:p>
          <a:p>
            <a:r>
              <a:rPr lang="es-ES" smtClean="0"/>
              <a:t> Al tomar el tiempo para desarrollar estas cuestiones de gran alcance y luego buscar oportunidades para su uso, otros comenzarán a sentirse valorado como persona. Usted debe tener en cuenta los posibles ajustes que las conversaciones inteligentes podrían tener lugar. </a:t>
            </a:r>
          </a:p>
          <a:p>
            <a:r>
              <a:rPr lang="es-ES" smtClean="0"/>
              <a:t>El tiempo disponible puede dictar la intensidad de la cuestión.</a:t>
            </a:r>
            <a:endParaRPr lang="en-US" smtClean="0"/>
          </a:p>
        </p:txBody>
      </p:sp>
      <p:sp>
        <p:nvSpPr>
          <p:cNvPr id="4" name="Slide Number Placeholder 3"/>
          <p:cNvSpPr>
            <a:spLocks noGrp="1"/>
          </p:cNvSpPr>
          <p:nvPr>
            <p:ph type="sldNum" sz="quarter" idx="5"/>
          </p:nvPr>
        </p:nvSpPr>
        <p:spPr/>
        <p:txBody>
          <a:bodyPr/>
          <a:lstStyle/>
          <a:p>
            <a:pPr>
              <a:defRPr/>
            </a:pPr>
            <a:fld id="{BA0182EB-2CA9-40EB-8902-72D6937F18E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On the following slides, we will review an example of each.</a:t>
            </a:r>
          </a:p>
          <a:p>
            <a:endParaRPr lang="en-US" smtClean="0"/>
          </a:p>
          <a:p>
            <a:r>
              <a:rPr lang="en-US" smtClean="0"/>
              <a:t>Use GROW resource sheet for discussion.</a:t>
            </a:r>
          </a:p>
        </p:txBody>
      </p:sp>
      <p:sp>
        <p:nvSpPr>
          <p:cNvPr id="4" name="Slide Number Placeholder 3"/>
          <p:cNvSpPr>
            <a:spLocks noGrp="1"/>
          </p:cNvSpPr>
          <p:nvPr>
            <p:ph type="sldNum" sz="quarter" idx="5"/>
          </p:nvPr>
        </p:nvSpPr>
        <p:spPr/>
        <p:txBody>
          <a:bodyPr/>
          <a:lstStyle/>
          <a:p>
            <a:pPr>
              <a:defRPr/>
            </a:pPr>
            <a:fld id="{4B500FA8-E17B-485C-9BC1-B73CD7933AD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32A3FACA-B353-4A4B-B73A-A198A4E45ECF}"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481A145B-2E66-4078-96A3-2C049ACB4707}"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0FBF1371-5B86-4ADB-A2A4-14A738D94DBE}"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907D0BFB-E6CB-4158-BB04-17E7A8FFE4A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76ECF2B5-2C1E-4A9F-A3D1-8659FEA60A77}"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In order to practice SMART conversations and be a catalyst for change either with workers or other leaders you have to recognize what is going on around you.  You have to be willing to share your observations in ways that stimulate input and interest.</a:t>
            </a:r>
          </a:p>
          <a:p>
            <a:r>
              <a:rPr lang="en-US" smtClean="0"/>
              <a:t>It is always a good idea to be sensitive to the worker.  The object is not to embarrass someone or make them feel uncomfortable.  Therefore, at times, less personal exposure may be preferred. </a:t>
            </a:r>
          </a:p>
        </p:txBody>
      </p:sp>
      <p:sp>
        <p:nvSpPr>
          <p:cNvPr id="4" name="Slide Number Placeholder 3"/>
          <p:cNvSpPr>
            <a:spLocks noGrp="1"/>
          </p:cNvSpPr>
          <p:nvPr>
            <p:ph type="sldNum" sz="quarter" idx="5"/>
          </p:nvPr>
        </p:nvSpPr>
        <p:spPr/>
        <p:txBody>
          <a:bodyPr/>
          <a:lstStyle/>
          <a:p>
            <a:pPr>
              <a:defRPr/>
            </a:pPr>
            <a:fld id="{D69FF432-A044-4E6A-839E-247797B600A9}"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Anyone in a place of leadership and responsibility can often feel there is not enough time to get everything done.  For someone working in a job where you have to stay in one position for an extended period of time with limited interaction, a lack of presence from your supervisor or management can be interpreted as a lack of interest.  Workers question management’s ability to make decisions regarding their work area or job when they have never or have seldom been there.  Some responsibilities of management carry more weight and have the potential for greater impact than others, being visibly present in the work area is one of those responsibilities.  </a:t>
            </a:r>
          </a:p>
          <a:p>
            <a:endParaRPr lang="en-US" smtClean="0"/>
          </a:p>
        </p:txBody>
      </p:sp>
      <p:sp>
        <p:nvSpPr>
          <p:cNvPr id="4" name="Slide Number Placeholder 3"/>
          <p:cNvSpPr>
            <a:spLocks noGrp="1"/>
          </p:cNvSpPr>
          <p:nvPr>
            <p:ph type="sldNum" sz="quarter" idx="5"/>
          </p:nvPr>
        </p:nvSpPr>
        <p:spPr/>
        <p:txBody>
          <a:bodyPr/>
          <a:lstStyle/>
          <a:p>
            <a:pPr>
              <a:defRPr/>
            </a:pPr>
            <a:fld id="{EFA9E21C-5927-4230-A71D-4CD0488B8C79}"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If cost cutting as well as cost savings is a product of safety, then – supportive of the research discussed earlier - employee welfare should be at the top of the list.  The need for leadership to express care and concerns for their workers cannot be understated. </a:t>
            </a:r>
          </a:p>
          <a:p>
            <a:r>
              <a:rPr lang="en-US" smtClean="0"/>
              <a:t>If workers get the idea from management that production takes precedence over safety, the risk of accidents and injuries increase.   Making comments about rush orders or pending deadlines only serve to put pressure on the worker.  Rather than pressure, encourage, empower and motivate the workers with SMART conversations that will have the effect of accomplishing the desired goal of getting the work done.  Many times line leaders and supervisors underestimate the potential for positive influence their position possesses.</a:t>
            </a:r>
          </a:p>
          <a:p>
            <a:endParaRPr lang="en-US" smtClean="0"/>
          </a:p>
        </p:txBody>
      </p:sp>
      <p:sp>
        <p:nvSpPr>
          <p:cNvPr id="4" name="Slide Number Placeholder 3"/>
          <p:cNvSpPr>
            <a:spLocks noGrp="1"/>
          </p:cNvSpPr>
          <p:nvPr>
            <p:ph type="sldNum" sz="quarter" idx="5"/>
          </p:nvPr>
        </p:nvSpPr>
        <p:spPr/>
        <p:txBody>
          <a:bodyPr/>
          <a:lstStyle/>
          <a:p>
            <a:pPr>
              <a:defRPr/>
            </a:pPr>
            <a:fld id="{4D82283C-283D-48C2-8853-5B8848E36C46}"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It is important for management to lead by example, by following through with their commitments and to ensure that worker training needs are met. </a:t>
            </a:r>
          </a:p>
          <a:p>
            <a:endParaRPr lang="en-US" smtClean="0"/>
          </a:p>
          <a:p>
            <a:r>
              <a:rPr lang="en-US" smtClean="0"/>
              <a:t>To create some discussion among participants, ask a volunteer or two to share their interpretation of the quote in the callout to the training topic.</a:t>
            </a:r>
          </a:p>
        </p:txBody>
      </p:sp>
      <p:sp>
        <p:nvSpPr>
          <p:cNvPr id="4" name="Slide Number Placeholder 3"/>
          <p:cNvSpPr>
            <a:spLocks noGrp="1"/>
          </p:cNvSpPr>
          <p:nvPr>
            <p:ph type="sldNum" sz="quarter" idx="5"/>
          </p:nvPr>
        </p:nvSpPr>
        <p:spPr/>
        <p:txBody>
          <a:bodyPr/>
          <a:lstStyle/>
          <a:p>
            <a:pPr>
              <a:defRPr/>
            </a:pPr>
            <a:fld id="{5DBB55BE-EF90-483F-8354-FEF15457D45F}"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another area where modeled behavior by management speaks volumes.  For example, a supervisor or line leader would never walk through a work area without the proper personal protective equipment (PPE).  Challenging and empowering workers, through word or deed, toward compliance at the level of PPE is not only good leadership, but is a preventive measure in avoiding potential accidents or injuries.  It wouldn’t make much sense to watch a worker walk by with improper shoes and not question or help them obtain appropriate equipment and then write them up when they go around the corner and slip.  The application of safety and health standards should be consistent across the board.   It is reasonable for workers to expect that standards will be applied without waver.  This commitment from management lets workers know that their employer is reliable and dependable.</a:t>
            </a:r>
          </a:p>
          <a:p>
            <a:endParaRPr lang="en-US" smtClean="0"/>
          </a:p>
        </p:txBody>
      </p:sp>
      <p:sp>
        <p:nvSpPr>
          <p:cNvPr id="4" name="Slide Number Placeholder 3"/>
          <p:cNvSpPr>
            <a:spLocks noGrp="1"/>
          </p:cNvSpPr>
          <p:nvPr>
            <p:ph type="sldNum" sz="quarter" idx="5"/>
          </p:nvPr>
        </p:nvSpPr>
        <p:spPr/>
        <p:txBody>
          <a:bodyPr/>
          <a:lstStyle/>
          <a:p>
            <a:pPr>
              <a:defRPr/>
            </a:pPr>
            <a:fld id="{7459BCDC-FFFA-481C-8C64-9CB32E7D67CB}"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Simply posting a memo on a plant-wide bulletin board does not cut it.  Make sure to follow up any important written reminder or directive with a verbal contact.	</a:t>
            </a:r>
          </a:p>
          <a:p>
            <a:r>
              <a:rPr lang="en-US" smtClean="0"/>
              <a:t>One inexpensive idea for getting the word out is through LCD panels.  They can be posted in work areas that are frequented like locker rooms, bathrooms and break rooms.  Some cafeterias have televisions where you can repeat video safety reminders or offer encouragement and gratitude for a job well done. </a:t>
            </a:r>
          </a:p>
          <a:p>
            <a:endParaRPr lang="en-US" smtClean="0"/>
          </a:p>
          <a:p>
            <a:r>
              <a:rPr lang="en-US" smtClean="0"/>
              <a:t>Ask for other ideas  for communicating important information.</a:t>
            </a:r>
          </a:p>
          <a:p>
            <a:endParaRPr lang="en-US" smtClean="0"/>
          </a:p>
        </p:txBody>
      </p:sp>
      <p:sp>
        <p:nvSpPr>
          <p:cNvPr id="4" name="Slide Number Placeholder 3"/>
          <p:cNvSpPr>
            <a:spLocks noGrp="1"/>
          </p:cNvSpPr>
          <p:nvPr>
            <p:ph type="sldNum" sz="quarter" idx="5"/>
          </p:nvPr>
        </p:nvSpPr>
        <p:spPr/>
        <p:txBody>
          <a:bodyPr/>
          <a:lstStyle/>
          <a:p>
            <a:pPr>
              <a:defRPr/>
            </a:pPr>
            <a:fld id="{FA181719-7162-43A7-B88A-9E1E337128AA}"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Coach</a:t>
            </a:r>
          </a:p>
          <a:p>
            <a:r>
              <a:rPr lang="en-US" smtClean="0"/>
              <a:t>Learning</a:t>
            </a:r>
          </a:p>
          <a:p>
            <a:r>
              <a:rPr lang="en-US" smtClean="0"/>
              <a:t>Two-Way</a:t>
            </a:r>
          </a:p>
          <a:p>
            <a:r>
              <a:rPr lang="en-US" smtClean="0"/>
              <a:t>Growth</a:t>
            </a:r>
          </a:p>
        </p:txBody>
      </p:sp>
      <p:sp>
        <p:nvSpPr>
          <p:cNvPr id="4" name="Slide Number Placeholder 3"/>
          <p:cNvSpPr>
            <a:spLocks noGrp="1"/>
          </p:cNvSpPr>
          <p:nvPr>
            <p:ph type="sldNum" sz="quarter" idx="5"/>
          </p:nvPr>
        </p:nvSpPr>
        <p:spPr/>
        <p:txBody>
          <a:bodyPr/>
          <a:lstStyle/>
          <a:p>
            <a:pPr>
              <a:defRPr/>
            </a:pPr>
            <a:fld id="{E6CA9354-569A-4C84-A3CE-50B4EF8999DB}"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Participants could answer with a show of hands or if you have access to an audience response system you can use it.</a:t>
            </a:r>
          </a:p>
          <a:p>
            <a:endParaRPr lang="en-US" smtClean="0"/>
          </a:p>
        </p:txBody>
      </p:sp>
      <p:sp>
        <p:nvSpPr>
          <p:cNvPr id="4" name="Slide Number Placeholder 3"/>
          <p:cNvSpPr>
            <a:spLocks noGrp="1"/>
          </p:cNvSpPr>
          <p:nvPr>
            <p:ph type="sldNum" sz="quarter" idx="5"/>
          </p:nvPr>
        </p:nvSpPr>
        <p:spPr/>
        <p:txBody>
          <a:bodyPr/>
          <a:lstStyle/>
          <a:p>
            <a:pPr>
              <a:defRPr/>
            </a:pPr>
            <a:fld id="{4FD287A7-C7F0-4BA9-A6C9-900F02D0DA74}"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Goal</a:t>
            </a:r>
          </a:p>
          <a:p>
            <a:r>
              <a:rPr lang="en-US" smtClean="0"/>
              <a:t>Reality</a:t>
            </a:r>
          </a:p>
          <a:p>
            <a:r>
              <a:rPr lang="en-US" smtClean="0"/>
              <a:t>Options</a:t>
            </a:r>
          </a:p>
          <a:p>
            <a:r>
              <a:rPr lang="en-US" smtClean="0"/>
              <a:t>Will</a:t>
            </a:r>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E986A09A-93CA-4485-BD50-89E50DB7696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0C84462-9B96-4643-9E8F-8945A3AFA7F1}"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0DCDE54-D81D-4197-BC4F-E7CCFEC71AFE}"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70FC130-BA28-405A-A985-2BAE4CDE8212}" type="slidenum">
              <a:rPr lang="en-US" smtClean="0"/>
              <a:pPr>
                <a:defRPr/>
              </a:pPr>
              <a:t>31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01578B5-EF1B-4E37-8764-BB50BE75E017}"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EA71A961-C897-4973-ACBC-112042744C27}"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15104A6-26F5-4CF8-A32C-0401D69FB998}"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9135F1E8-B78B-4CD7-95E2-E8BBCA3AD594}"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F66E256-EBDA-4AB0-AAF3-0DE115D4FA26}"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smtClean="0"/>
              <a:t>Posicionarse como entrenador requiere la transición del supervisor de asesor. </a:t>
            </a:r>
          </a:p>
          <a:p>
            <a:r>
              <a:rPr lang="es-ES" smtClean="0"/>
              <a:t>El coaching ayuda a que los demás junten las piezas del rompecabezas, Que ayuda a mover hacia adelante, para facilitar los momentos "aha".</a:t>
            </a:r>
          </a:p>
          <a:p>
            <a:r>
              <a:rPr lang="es-ES" smtClean="0"/>
              <a:t> Cuando no se toman el tiempo para dirigir y orientar de esta manera y en lugar de recitar de un tirón las directivas y las cuotas sólo se pierde la oportunidad de ayudar a que los empleados desarrollen su carácter y competencia. </a:t>
            </a:r>
          </a:p>
          <a:p>
            <a:r>
              <a:rPr lang="es-ES" smtClean="0"/>
              <a:t>Nosotros les privamos de la posibilidad de llegar a su propia solución, conectar sus propios puntos.  </a:t>
            </a:r>
          </a:p>
          <a:p>
            <a:r>
              <a:rPr lang="es-ES" smtClean="0"/>
              <a:t>El coaching consiste en dar a la gente el privilegio de sus propias ideas, lo que les permite ir a través de sus propios procesos.</a:t>
            </a:r>
            <a:endParaRPr lang="en-US" smtClean="0"/>
          </a:p>
        </p:txBody>
      </p:sp>
      <p:sp>
        <p:nvSpPr>
          <p:cNvPr id="4" name="Slide Number Placeholder 3"/>
          <p:cNvSpPr>
            <a:spLocks noGrp="1"/>
          </p:cNvSpPr>
          <p:nvPr>
            <p:ph type="sldNum" sz="quarter" idx="5"/>
          </p:nvPr>
        </p:nvSpPr>
        <p:spPr/>
        <p:txBody>
          <a:bodyPr/>
          <a:lstStyle/>
          <a:p>
            <a:pPr>
              <a:defRPr/>
            </a:pPr>
            <a:fld id="{A7F5057A-BE97-43AE-AD15-1250C8EAE9DB}"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7"/>
          <p:cNvSpPr/>
          <p:nvPr userDrawn="1"/>
        </p:nvSpPr>
        <p:spPr>
          <a:xfrm>
            <a:off x="7467600" y="0"/>
            <a:ext cx="1676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8"/>
          <p:cNvSpPr/>
          <p:nvPr userDrawn="1"/>
        </p:nvSpPr>
        <p:spPr>
          <a:xfrm>
            <a:off x="0" y="5410200"/>
            <a:ext cx="73152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9"/>
          <p:cNvSpPr/>
          <p:nvPr userDrawn="1"/>
        </p:nvSpPr>
        <p:spPr>
          <a:xfrm>
            <a:off x="7467600" y="5410200"/>
            <a:ext cx="1676400" cy="14478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7" name="Picture 12" descr="poultry processing"/>
          <p:cNvPicPr>
            <a:picLocks noChangeAspect="1" noChangeArrowheads="1"/>
          </p:cNvPicPr>
          <p:nvPr userDrawn="1"/>
        </p:nvPicPr>
        <p:blipFill>
          <a:blip r:embed="rId2">
            <a:grayscl/>
            <a:extLst>
              <a:ext uri="{28A0092B-C50C-407E-A947-70E740481C1C}">
                <a14:useLocalDpi xmlns:a14="http://schemas.microsoft.com/office/drawing/2010/main" val="0"/>
              </a:ext>
            </a:extLst>
          </a:blip>
          <a:srcRect l="10959" t="1375" r="23288" b="3780"/>
          <a:stretch>
            <a:fillRect/>
          </a:stretch>
        </p:blipFill>
        <p:spPr bwMode="auto">
          <a:xfrm>
            <a:off x="0" y="0"/>
            <a:ext cx="7315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rot="16200000">
            <a:off x="5394960" y="1828800"/>
            <a:ext cx="5257800" cy="1600200"/>
          </a:xfrm>
        </p:spPr>
        <p:txBody>
          <a:bodyPr>
            <a:noAutofit/>
          </a:bodyPr>
          <a:lstStyle>
            <a:lvl1pPr marL="0" indent="0" algn="ctr">
              <a:buNone/>
              <a:defRPr sz="4800" b="1" spc="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4" name="Title 13"/>
          <p:cNvSpPr>
            <a:spLocks noGrp="1"/>
          </p:cNvSpPr>
          <p:nvPr>
            <p:ph type="title"/>
          </p:nvPr>
        </p:nvSpPr>
        <p:spPr>
          <a:xfrm>
            <a:off x="0" y="5181600"/>
            <a:ext cx="7315200" cy="914400"/>
          </a:xfrm>
        </p:spPr>
        <p:txBody>
          <a:bodyPr anchor="t"/>
          <a:lstStyle>
            <a:lvl1pPr>
              <a:defRPr b="1" spc="600"/>
            </a:lvl1pPr>
          </a:lstStyle>
          <a:p>
            <a:r>
              <a:rPr lang="en-US" dirty="0" smtClean="0"/>
              <a:t>Click to edit Master title style</a:t>
            </a:r>
            <a:endParaRPr lang="en-US" dirty="0"/>
          </a:p>
        </p:txBody>
      </p:sp>
      <p:sp>
        <p:nvSpPr>
          <p:cNvPr id="8" name="Date Placeholder 10"/>
          <p:cNvSpPr>
            <a:spLocks noGrp="1"/>
          </p:cNvSpPr>
          <p:nvPr>
            <p:ph type="dt" sz="half" idx="10"/>
          </p:nvPr>
        </p:nvSpPr>
        <p:spPr/>
        <p:txBody>
          <a:bodyPr/>
          <a:lstStyle>
            <a:lvl1pPr>
              <a:defRPr/>
            </a:lvl1pPr>
          </a:lstStyle>
          <a:p>
            <a:pPr>
              <a:defRPr/>
            </a:pPr>
            <a:r>
              <a:rPr lang="en-US"/>
              <a:t>6/25/2009</a:t>
            </a:r>
          </a:p>
        </p:txBody>
      </p:sp>
      <p:sp>
        <p:nvSpPr>
          <p:cNvPr id="9" name="Slide Number Placeholder 11"/>
          <p:cNvSpPr>
            <a:spLocks noGrp="1"/>
          </p:cNvSpPr>
          <p:nvPr>
            <p:ph type="sldNum" sz="quarter" idx="11"/>
          </p:nvPr>
        </p:nvSpPr>
        <p:spPr/>
        <p:txBody>
          <a:bodyPr/>
          <a:lstStyle>
            <a:lvl1pPr>
              <a:defRPr/>
            </a:lvl1pPr>
          </a:lstStyle>
          <a:p>
            <a:pPr>
              <a:defRPr/>
            </a:pPr>
            <a:fld id="{D1538C3D-AB11-42CC-BED8-EDE8CF287304}" type="slidenum">
              <a:rPr lang="en-US"/>
              <a:pPr>
                <a:defRPr/>
              </a:pPr>
              <a:t>‹#›</a:t>
            </a:fld>
            <a:endParaRPr lang="en-US"/>
          </a:p>
        </p:txBody>
      </p:sp>
      <p:sp>
        <p:nvSpPr>
          <p:cNvPr id="10" name="Footer Placeholder 12"/>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247666498"/>
      </p:ext>
    </p:extLst>
  </p:cSld>
  <p:clrMapOvr>
    <a:masterClrMapping/>
  </p:clrMapOvr>
  <p:transition>
    <p:fade/>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765EFEC-F8B1-40D1-9A97-5D67AF8C36DE}"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566E2A-464C-44B9-9AF1-3DC5CA54F85F}" type="slidenum">
              <a:rPr lang="en-US"/>
              <a:pPr>
                <a:defRPr/>
              </a:pPr>
              <a:t>‹#›</a:t>
            </a:fld>
            <a:endParaRPr lang="en-US"/>
          </a:p>
        </p:txBody>
      </p:sp>
    </p:spTree>
    <p:extLst>
      <p:ext uri="{BB962C8B-B14F-4D97-AF65-F5344CB8AC3E}">
        <p14:creationId xmlns:p14="http://schemas.microsoft.com/office/powerpoint/2010/main" val="245195685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4933086-AE77-4723-BA6F-F29DD22BE4F1}"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FED71A-0B40-4050-8A85-377A8AAB71E7}" type="slidenum">
              <a:rPr lang="en-US"/>
              <a:pPr>
                <a:defRPr/>
              </a:pPr>
              <a:t>‹#›</a:t>
            </a:fld>
            <a:endParaRPr lang="en-US"/>
          </a:p>
        </p:txBody>
      </p:sp>
    </p:spTree>
    <p:extLst>
      <p:ext uri="{BB962C8B-B14F-4D97-AF65-F5344CB8AC3E}">
        <p14:creationId xmlns:p14="http://schemas.microsoft.com/office/powerpoint/2010/main" val="337379534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userDrawn="1"/>
        </p:nvSpPr>
        <p:spPr>
          <a:xfrm>
            <a:off x="152400" y="1600200"/>
            <a:ext cx="7162800" cy="5257800"/>
          </a:xfrm>
          <a:prstGeom prst="rect">
            <a:avLst/>
          </a:prstGeom>
        </p:spPr>
        <p:style>
          <a:lnRef idx="1">
            <a:schemeClr val="accent6"/>
          </a:lnRef>
          <a:fillRef idx="3">
            <a:schemeClr val="accent6"/>
          </a:fillRef>
          <a:effectRef idx="2">
            <a:schemeClr val="accent6"/>
          </a:effectRef>
          <a:fontRef idx="minor">
            <a:schemeClr val="lt1"/>
          </a:fontRef>
        </p:style>
        <p:txBody>
          <a:bodyPr anchor="ctr"/>
          <a:lstStyle/>
          <a:p>
            <a:pPr algn="just" fontAlgn="auto">
              <a:spcBef>
                <a:spcPts val="0"/>
              </a:spcBef>
              <a:spcAft>
                <a:spcPts val="0"/>
              </a:spcAft>
              <a:defRPr/>
            </a:pPr>
            <a:endParaRPr lang="en-US" sz="4000" dirty="0"/>
          </a:p>
        </p:txBody>
      </p:sp>
      <p:sp>
        <p:nvSpPr>
          <p:cNvPr id="5" name="Rectangle 8"/>
          <p:cNvSpPr/>
          <p:nvPr userDrawn="1"/>
        </p:nvSpPr>
        <p:spPr>
          <a:xfrm>
            <a:off x="0" y="0"/>
            <a:ext cx="73152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userDrawn="1"/>
        </p:nvSpPr>
        <p:spPr>
          <a:xfrm>
            <a:off x="7467600" y="1600200"/>
            <a:ext cx="1676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7" name="Picture 11" descr="poultry processing"/>
          <p:cNvPicPr>
            <a:picLocks noChangeAspect="1" noChangeArrowheads="1"/>
          </p:cNvPicPr>
          <p:nvPr userDrawn="1"/>
        </p:nvPicPr>
        <p:blipFill>
          <a:blip r:embed="rId2">
            <a:grayscl/>
            <a:extLst>
              <a:ext uri="{28A0092B-C50C-407E-A947-70E740481C1C}">
                <a14:useLocalDpi xmlns:a14="http://schemas.microsoft.com/office/drawing/2010/main" val="0"/>
              </a:ext>
            </a:extLst>
          </a:blip>
          <a:srcRect l="10959" t="5760" r="40945" b="10907"/>
          <a:stretch>
            <a:fillRect/>
          </a:stretch>
        </p:blipFill>
        <p:spPr bwMode="auto">
          <a:xfrm>
            <a:off x="7467600" y="0"/>
            <a:ext cx="1676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152400" y="1600200"/>
            <a:ext cx="71628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152400"/>
            <a:ext cx="6400800" cy="1143000"/>
          </a:xfrm>
        </p:spPr>
        <p:txBody>
          <a:bodyPr>
            <a:noAutofit/>
          </a:bodyPr>
          <a:lstStyle>
            <a:lvl1pPr>
              <a:defRPr sz="4800"/>
            </a:lvl1pPr>
          </a:lstStyle>
          <a:p>
            <a:r>
              <a:rPr lang="en-US" dirty="0" smtClean="0"/>
              <a:t>Click to edit Master title style</a:t>
            </a:r>
            <a:endParaRPr lang="en-US" dirty="0"/>
          </a:p>
        </p:txBody>
      </p:sp>
      <p:sp>
        <p:nvSpPr>
          <p:cNvPr id="8" name="Date Placeholder 3"/>
          <p:cNvSpPr>
            <a:spLocks noGrp="1"/>
          </p:cNvSpPr>
          <p:nvPr>
            <p:ph type="dt" sz="half" idx="10"/>
          </p:nvPr>
        </p:nvSpPr>
        <p:spPr/>
        <p:txBody>
          <a:bodyPr/>
          <a:lstStyle>
            <a:lvl1pPr>
              <a:defRPr/>
            </a:lvl1pPr>
          </a:lstStyle>
          <a:p>
            <a:pPr>
              <a:defRPr/>
            </a:pPr>
            <a:fld id="{56681C7E-B1D0-449E-8750-1993CE19A14C}" type="datetimeFigureOut">
              <a:rPr lang="en-US"/>
              <a:pPr>
                <a:defRPr/>
              </a:pPr>
              <a:t>4/17/2012</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E06148F5-0F88-4733-BD84-A43D57347B7C}" type="slidenum">
              <a:rPr lang="en-US"/>
              <a:pPr>
                <a:defRPr/>
              </a:pPr>
              <a:t>‹#›</a:t>
            </a:fld>
            <a:endParaRPr lang="en-US"/>
          </a:p>
        </p:txBody>
      </p:sp>
    </p:spTree>
    <p:extLst>
      <p:ext uri="{BB962C8B-B14F-4D97-AF65-F5344CB8AC3E}">
        <p14:creationId xmlns:p14="http://schemas.microsoft.com/office/powerpoint/2010/main" val="259719172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9751F38-81F7-4D44-8A64-D62CEE1251D4}"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C41C3F-08F9-4C09-944D-AA7C2E75400D}" type="slidenum">
              <a:rPr lang="en-US"/>
              <a:pPr>
                <a:defRPr/>
              </a:pPr>
              <a:t>‹#›</a:t>
            </a:fld>
            <a:endParaRPr lang="en-US"/>
          </a:p>
        </p:txBody>
      </p:sp>
    </p:spTree>
    <p:extLst>
      <p:ext uri="{BB962C8B-B14F-4D97-AF65-F5344CB8AC3E}">
        <p14:creationId xmlns:p14="http://schemas.microsoft.com/office/powerpoint/2010/main" val="291961365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A1D2D3E-2611-4B97-8886-C4C56653A8EE}" type="datetimeFigureOut">
              <a:rPr lang="en-US"/>
              <a:pPr>
                <a:defRPr/>
              </a:pPr>
              <a:t>4/17/2012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7E79AB4-8DC0-4DEA-B97E-CA6EE278A558}" type="slidenum">
              <a:rPr lang="en-US"/>
              <a:pPr>
                <a:defRPr/>
              </a:pPr>
              <a:t>‹#›</a:t>
            </a:fld>
            <a:endParaRPr lang="en-US"/>
          </a:p>
        </p:txBody>
      </p:sp>
    </p:spTree>
    <p:extLst>
      <p:ext uri="{BB962C8B-B14F-4D97-AF65-F5344CB8AC3E}">
        <p14:creationId xmlns:p14="http://schemas.microsoft.com/office/powerpoint/2010/main" val="183246798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6FE61A2-826D-45CD-9EF2-48EA90606075}" type="datetimeFigureOut">
              <a:rPr lang="en-US"/>
              <a:pPr>
                <a:defRPr/>
              </a:pPr>
              <a:t>4/17/2012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99BFFFB-3946-4FAC-AE54-1524540A6B04}" type="slidenum">
              <a:rPr lang="en-US"/>
              <a:pPr>
                <a:defRPr/>
              </a:pPr>
              <a:t>‹#›</a:t>
            </a:fld>
            <a:endParaRPr lang="en-US"/>
          </a:p>
        </p:txBody>
      </p:sp>
    </p:spTree>
    <p:extLst>
      <p:ext uri="{BB962C8B-B14F-4D97-AF65-F5344CB8AC3E}">
        <p14:creationId xmlns:p14="http://schemas.microsoft.com/office/powerpoint/2010/main" val="51889394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01F1525-3B9A-4D03-8582-365AC05A0EB4}" type="datetimeFigureOut">
              <a:rPr lang="en-US"/>
              <a:pPr>
                <a:defRPr/>
              </a:pPr>
              <a:t>4/17/2012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72AE089-E06A-41E9-A716-4A528E9AA1D6}" type="slidenum">
              <a:rPr lang="en-US"/>
              <a:pPr>
                <a:defRPr/>
              </a:pPr>
              <a:t>‹#›</a:t>
            </a:fld>
            <a:endParaRPr lang="en-US"/>
          </a:p>
        </p:txBody>
      </p:sp>
    </p:spTree>
    <p:extLst>
      <p:ext uri="{BB962C8B-B14F-4D97-AF65-F5344CB8AC3E}">
        <p14:creationId xmlns:p14="http://schemas.microsoft.com/office/powerpoint/2010/main" val="373154100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2B823E-C748-4165-9657-792663BA8EAC}" type="datetimeFigureOut">
              <a:rPr lang="en-US"/>
              <a:pPr>
                <a:defRPr/>
              </a:pPr>
              <a:t>4/17/2012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DFFC043-0249-4334-90F8-A96CBE095703}" type="slidenum">
              <a:rPr lang="en-US"/>
              <a:pPr>
                <a:defRPr/>
              </a:pPr>
              <a:t>‹#›</a:t>
            </a:fld>
            <a:endParaRPr lang="en-US"/>
          </a:p>
        </p:txBody>
      </p:sp>
    </p:spTree>
    <p:extLst>
      <p:ext uri="{BB962C8B-B14F-4D97-AF65-F5344CB8AC3E}">
        <p14:creationId xmlns:p14="http://schemas.microsoft.com/office/powerpoint/2010/main" val="250593196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1F2AE7E-7BE6-4B12-BA4F-07DE2FB52250}" type="datetimeFigureOut">
              <a:rPr lang="en-US"/>
              <a:pPr>
                <a:defRPr/>
              </a:pPr>
              <a:t>4/17/2012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776A904-4CA4-41E8-BE26-E7043EFFA0E2}" type="slidenum">
              <a:rPr lang="en-US"/>
              <a:pPr>
                <a:defRPr/>
              </a:pPr>
              <a:t>‹#›</a:t>
            </a:fld>
            <a:endParaRPr lang="en-US"/>
          </a:p>
        </p:txBody>
      </p:sp>
    </p:spTree>
    <p:extLst>
      <p:ext uri="{BB962C8B-B14F-4D97-AF65-F5344CB8AC3E}">
        <p14:creationId xmlns:p14="http://schemas.microsoft.com/office/powerpoint/2010/main" val="47378328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EF022EA-E10B-488B-8247-D87F88A46FF9}"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1FC0DA-B2DF-4294-9F03-D0CA8ACC126C}" type="slidenum">
              <a:rPr lang="en-US"/>
              <a:pPr>
                <a:defRPr/>
              </a:pPr>
              <a:t>‹#›</a:t>
            </a:fld>
            <a:endParaRPr lang="en-US"/>
          </a:p>
        </p:txBody>
      </p:sp>
    </p:spTree>
    <p:extLst>
      <p:ext uri="{BB962C8B-B14F-4D97-AF65-F5344CB8AC3E}">
        <p14:creationId xmlns:p14="http://schemas.microsoft.com/office/powerpoint/2010/main" val="189321439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CD11ACE-7824-4FCA-B848-D7C5CBB14FB3}" type="datetimeFigureOut">
              <a:rPr lang="en-US"/>
              <a:pPr>
                <a:defRPr/>
              </a:pPr>
              <a:t>4/17/2012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073888A-83D6-4A51-BD9B-4999C06320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9" r:id="rId1"/>
    <p:sldLayoutId id="2147483930" r:id="rId2"/>
    <p:sldLayoutId id="2147483928" r:id="rId3"/>
    <p:sldLayoutId id="2147483927" r:id="rId4"/>
    <p:sldLayoutId id="2147483926" r:id="rId5"/>
    <p:sldLayoutId id="2147483925" r:id="rId6"/>
    <p:sldLayoutId id="2147483924" r:id="rId7"/>
    <p:sldLayoutId id="2147483923" r:id="rId8"/>
    <p:sldLayoutId id="2147483922" r:id="rId9"/>
    <p:sldLayoutId id="2147483921" r:id="rId10"/>
    <p:sldLayoutId id="2147483920" r:id="rId11"/>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w Cen MT" pitchFamily="34" charset="0"/>
        </a:defRPr>
      </a:lvl2pPr>
      <a:lvl3pPr algn="ctr" rtl="0" eaLnBrk="0" fontAlgn="base" hangingPunct="0">
        <a:spcBef>
          <a:spcPct val="0"/>
        </a:spcBef>
        <a:spcAft>
          <a:spcPct val="0"/>
        </a:spcAft>
        <a:defRPr sz="4400">
          <a:solidFill>
            <a:schemeClr val="tx1"/>
          </a:solidFill>
          <a:latin typeface="Tw Cen MT" pitchFamily="34" charset="0"/>
        </a:defRPr>
      </a:lvl3pPr>
      <a:lvl4pPr algn="ctr" rtl="0" eaLnBrk="0" fontAlgn="base" hangingPunct="0">
        <a:spcBef>
          <a:spcPct val="0"/>
        </a:spcBef>
        <a:spcAft>
          <a:spcPct val="0"/>
        </a:spcAft>
        <a:defRPr sz="4400">
          <a:solidFill>
            <a:schemeClr val="tx1"/>
          </a:solidFill>
          <a:latin typeface="Tw Cen MT" pitchFamily="34" charset="0"/>
        </a:defRPr>
      </a:lvl4pPr>
      <a:lvl5pPr algn="ctr" rtl="0" eaLnBrk="0" fontAlgn="base" hangingPunct="0">
        <a:spcBef>
          <a:spcPct val="0"/>
        </a:spcBef>
        <a:spcAft>
          <a:spcPct val="0"/>
        </a:spcAft>
        <a:defRPr sz="4400">
          <a:solidFill>
            <a:schemeClr val="tx1"/>
          </a:solidFill>
          <a:latin typeface="Tw Cen MT" pitchFamily="34" charset="0"/>
        </a:defRPr>
      </a:lvl5pPr>
      <a:lvl6pPr marL="457200" algn="ctr" rtl="0" fontAlgn="base">
        <a:spcBef>
          <a:spcPct val="0"/>
        </a:spcBef>
        <a:spcAft>
          <a:spcPct val="0"/>
        </a:spcAft>
        <a:defRPr sz="4400">
          <a:solidFill>
            <a:schemeClr val="tx1"/>
          </a:solidFill>
          <a:latin typeface="Tw Cen MT" pitchFamily="34" charset="0"/>
        </a:defRPr>
      </a:lvl6pPr>
      <a:lvl7pPr marL="914400" algn="ctr" rtl="0" fontAlgn="base">
        <a:spcBef>
          <a:spcPct val="0"/>
        </a:spcBef>
        <a:spcAft>
          <a:spcPct val="0"/>
        </a:spcAft>
        <a:defRPr sz="4400">
          <a:solidFill>
            <a:schemeClr val="tx1"/>
          </a:solidFill>
          <a:latin typeface="Tw Cen MT" pitchFamily="34" charset="0"/>
        </a:defRPr>
      </a:lvl7pPr>
      <a:lvl8pPr marL="1371600" algn="ctr" rtl="0" fontAlgn="base">
        <a:spcBef>
          <a:spcPct val="0"/>
        </a:spcBef>
        <a:spcAft>
          <a:spcPct val="0"/>
        </a:spcAft>
        <a:defRPr sz="4400">
          <a:solidFill>
            <a:schemeClr val="tx1"/>
          </a:solidFill>
          <a:latin typeface="Tw Cen MT" pitchFamily="34" charset="0"/>
        </a:defRPr>
      </a:lvl8pPr>
      <a:lvl9pPr marL="1828800" algn="ctr" rtl="0" fontAlgn="base">
        <a:spcBef>
          <a:spcPct val="0"/>
        </a:spcBef>
        <a:spcAft>
          <a:spcPct val="0"/>
        </a:spcAft>
        <a:defRPr sz="4400">
          <a:solidFill>
            <a:schemeClr val="tx1"/>
          </a:solidFill>
          <a:latin typeface="Tw Cen MT"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7.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9.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12.wmf"/></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30.xml"/><Relationship Id="rId7" Type="http://schemas.openxmlformats.org/officeDocument/2006/relationships/oleObject" Target="../embeddings/oleObject1.bin"/><Relationship Id="rId2" Type="http://schemas.openxmlformats.org/officeDocument/2006/relationships/tags" Target="../tags/tag29.xml"/><Relationship Id="rId1" Type="http://schemas.openxmlformats.org/officeDocument/2006/relationships/vmlDrawing" Target="../drawings/vmlDrawing1.vml"/><Relationship Id="rId6" Type="http://schemas.openxmlformats.org/officeDocument/2006/relationships/notesSlide" Target="../notesSlides/notesSlide28.xml"/><Relationship Id="rId5" Type="http://schemas.openxmlformats.org/officeDocument/2006/relationships/slideLayout" Target="../slideLayouts/slideLayout11.xml"/><Relationship Id="rId4" Type="http://schemas.openxmlformats.org/officeDocument/2006/relationships/tags" Target="../tags/tag3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3.xml"/><Relationship Id="rId4" Type="http://schemas.openxmlformats.org/officeDocument/2006/relationships/image" Target="../media/image14.wmf"/></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16200000">
            <a:off x="5516563" y="1951037"/>
            <a:ext cx="5257800" cy="1355725"/>
          </a:xfrm>
        </p:spPr>
        <p:txBody>
          <a:bodyPr/>
          <a:lstStyle/>
          <a:p>
            <a:pPr eaLnBrk="1" hangingPunct="1">
              <a:buFont typeface="Arial" charset="0"/>
              <a:buNone/>
              <a:defRPr/>
            </a:pPr>
            <a:r>
              <a:rPr lang="en-US" sz="4400" dirty="0" smtClean="0">
                <a:solidFill>
                  <a:srgbClr val="FFFFFF"/>
                </a:solidFill>
              </a:rPr>
              <a:t>Sano y </a:t>
            </a:r>
            <a:r>
              <a:rPr lang="en-US" sz="4400" dirty="0" err="1" smtClean="0">
                <a:solidFill>
                  <a:srgbClr val="FFFFFF"/>
                </a:solidFill>
              </a:rPr>
              <a:t>Seguro</a:t>
            </a:r>
            <a:endParaRPr lang="en-US" sz="4400" dirty="0" smtClean="0">
              <a:solidFill>
                <a:srgbClr val="FFFFFF"/>
              </a:solidFill>
            </a:endParaRPr>
          </a:p>
          <a:p>
            <a:pPr eaLnBrk="1" hangingPunct="1">
              <a:buFont typeface="Arial" charset="0"/>
              <a:buNone/>
              <a:defRPr/>
            </a:pPr>
            <a:r>
              <a:rPr lang="en-US" sz="2400" dirty="0" smtClean="0">
                <a:solidFill>
                  <a:srgbClr val="FFFFFF"/>
                </a:solidFill>
              </a:rPr>
              <a:t>Series de </a:t>
            </a:r>
            <a:r>
              <a:rPr lang="en-US" sz="2400" dirty="0" err="1" smtClean="0">
                <a:solidFill>
                  <a:srgbClr val="FFFFFF"/>
                </a:solidFill>
              </a:rPr>
              <a:t>Entrenamiento</a:t>
            </a:r>
            <a:r>
              <a:rPr lang="en-US" sz="2400" dirty="0" smtClean="0">
                <a:solidFill>
                  <a:srgbClr val="FFFFFF"/>
                </a:solidFill>
              </a:rPr>
              <a:t> de </a:t>
            </a:r>
            <a:r>
              <a:rPr lang="en-US" sz="2400" dirty="0" err="1" smtClean="0">
                <a:solidFill>
                  <a:srgbClr val="FFFFFF"/>
                </a:solidFill>
              </a:rPr>
              <a:t>Seguridad</a:t>
            </a:r>
            <a:endParaRPr lang="en-US" sz="2400" dirty="0" smtClean="0">
              <a:solidFill>
                <a:srgbClr val="FFFFFF"/>
              </a:solidFill>
            </a:endParaRPr>
          </a:p>
        </p:txBody>
      </p:sp>
      <p:sp>
        <p:nvSpPr>
          <p:cNvPr id="2" name="Title 1"/>
          <p:cNvSpPr>
            <a:spLocks noGrp="1"/>
          </p:cNvSpPr>
          <p:nvPr>
            <p:ph type="title"/>
          </p:nvPr>
        </p:nvSpPr>
        <p:spPr>
          <a:xfrm>
            <a:off x="0" y="5410200"/>
            <a:ext cx="7315200" cy="533400"/>
          </a:xfrm>
        </p:spPr>
        <p:txBody>
          <a:bodyPr>
            <a:normAutofit fontScale="90000"/>
          </a:bodyPr>
          <a:lstStyle/>
          <a:p>
            <a:pPr eaLnBrk="1" hangingPunct="1">
              <a:defRPr/>
            </a:pPr>
            <a:r>
              <a:rPr lang="en-US" sz="3600" b="0" dirty="0" err="1" smtClean="0"/>
              <a:t>Creando</a:t>
            </a:r>
            <a:r>
              <a:rPr lang="en-US" sz="3600" b="0" dirty="0" smtClean="0"/>
              <a:t> un </a:t>
            </a:r>
            <a:r>
              <a:rPr lang="en-US" sz="3600" b="0" dirty="0" err="1" smtClean="0"/>
              <a:t>lugar</a:t>
            </a:r>
            <a:r>
              <a:rPr lang="en-US" sz="3600" b="0" dirty="0" smtClean="0"/>
              <a:t> </a:t>
            </a:r>
            <a:r>
              <a:rPr lang="en-US" sz="3600" b="0" dirty="0" err="1" smtClean="0"/>
              <a:t>donde</a:t>
            </a:r>
            <a:r>
              <a:rPr lang="en-US" sz="3600" dirty="0" smtClean="0"/>
              <a:t/>
            </a:r>
            <a:br>
              <a:rPr lang="en-US" sz="3600" dirty="0" smtClean="0"/>
            </a:br>
            <a:r>
              <a:rPr lang="en-US" sz="3600" dirty="0" smtClean="0"/>
              <a:t>		LA SEGURIDAD PASA</a:t>
            </a:r>
            <a:br>
              <a:rPr lang="en-US" sz="3600" dirty="0" smtClean="0"/>
            </a:br>
            <a:endParaRPr lang="en-US" sz="2500" b="0" dirty="0" smtClean="0"/>
          </a:p>
        </p:txBody>
      </p:sp>
      <p:pic>
        <p:nvPicPr>
          <p:cNvPr id="5124" name="Picture 6" descr="New_TelamonCorporation without word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3375" y="5562600"/>
            <a:ext cx="7334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2590800"/>
            <a:ext cx="6477000" cy="2442270"/>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Enmarque las normas de seguridad como objetivos personales de aprendizaje</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Convertir las normas en los objetivos comunes puede ayudar a construir un espíritu de colaboración.</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2590800"/>
            <a:ext cx="5562600" cy="283303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es-ES" sz="2400" b="1" dirty="0">
                <a:solidFill>
                  <a:schemeClr val="accent1"/>
                </a:solidFill>
                <a:latin typeface="Arial" charset="0"/>
                <a:cs typeface="Arial" charset="0"/>
              </a:rPr>
              <a:t>Asegúrese de que la conversación </a:t>
            </a:r>
            <a:r>
              <a:rPr lang="es-ES" sz="2400" b="1" dirty="0">
                <a:solidFill>
                  <a:schemeClr val="accent1"/>
                </a:solidFill>
                <a:latin typeface="Arial" charset="0"/>
                <a:cs typeface="Arial" charset="0"/>
              </a:rPr>
              <a:t>sean </a:t>
            </a:r>
            <a:r>
              <a:rPr lang="es-ES" sz="2400" b="1" dirty="0">
                <a:solidFill>
                  <a:schemeClr val="accent1"/>
                </a:solidFill>
                <a:latin typeface="Arial" charset="0"/>
                <a:cs typeface="Arial" charset="0"/>
              </a:rPr>
              <a:t>de dos vías</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La construcción de un espacio en sus relaciones para el intercambio de ideas crea un sentido de propiedad.</a:t>
            </a:r>
            <a:endParaRPr lang="en-US" sz="2400" b="1" dirty="0">
              <a:solidFill>
                <a:schemeClr val="accent1"/>
              </a:solidFill>
              <a:latin typeface="Arial Black" pitchFamily="34" charset="0"/>
              <a:cs typeface="Arial" charset="0"/>
            </a:endParaRPr>
          </a:p>
        </p:txBody>
      </p:sp>
      <p:pic>
        <p:nvPicPr>
          <p:cNvPr id="15366" name="Picture 3" descr="MC900311200.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1828800"/>
            <a:ext cx="264636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3810000" y="2590800"/>
            <a:ext cx="4876800" cy="322379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Posicione a la otra persona para el crecimiento</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Escuchar y comprometerse con otra persona abre la oportunidad para la retroalimentación de instrucción.</a:t>
            </a:r>
            <a:endParaRPr lang="en-US" sz="2400" b="1" dirty="0">
              <a:solidFill>
                <a:schemeClr val="accent1"/>
              </a:solidFill>
              <a:latin typeface="Arial Black" pitchFamily="34" charset="0"/>
              <a:cs typeface="Arial" charset="0"/>
            </a:endParaRPr>
          </a:p>
        </p:txBody>
      </p:sp>
      <p:pic>
        <p:nvPicPr>
          <p:cNvPr id="16390" name="Picture 3" descr="MC900039012.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600200"/>
            <a:ext cx="3352800" cy="456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A Practicar!</a:t>
            </a:r>
          </a:p>
        </p:txBody>
      </p:sp>
      <p:sp>
        <p:nvSpPr>
          <p:cNvPr id="3" name="Rounded Rectangle 2"/>
          <p:cNvSpPr/>
          <p:nvPr/>
        </p:nvSpPr>
        <p:spPr>
          <a:xfrm>
            <a:off x="609600" y="1905000"/>
            <a:ext cx="6324600" cy="439608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EJEMPLO DEL COMIENZO DE UNA CONVERSACION </a:t>
            </a:r>
            <a:r>
              <a:rPr lang="en-US" sz="2400" dirty="0">
                <a:solidFill>
                  <a:schemeClr val="accent1"/>
                </a:solidFill>
                <a:latin typeface="Arial Black" pitchFamily="34" charset="0"/>
                <a:cs typeface="Arial" charset="0"/>
              </a:rPr>
              <a:t>SMART </a:t>
            </a: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s-ES" sz="2400" dirty="0">
              <a:latin typeface="Arial" charset="0"/>
              <a:cs typeface="Arial" charset="0"/>
            </a:endParaRPr>
          </a:p>
          <a:p>
            <a:pPr>
              <a:defRPr/>
            </a:pPr>
            <a:r>
              <a:rPr lang="es-ES" sz="2400" b="1" dirty="0">
                <a:solidFill>
                  <a:schemeClr val="accent1"/>
                </a:solidFill>
                <a:latin typeface="Arial" charset="0"/>
                <a:cs typeface="Arial" charset="0"/>
              </a:rPr>
              <a:t>"</a:t>
            </a:r>
            <a:r>
              <a:rPr lang="es-ES" sz="2400" b="1" dirty="0" err="1">
                <a:solidFill>
                  <a:schemeClr val="accent1"/>
                </a:solidFill>
                <a:latin typeface="Arial" charset="0"/>
                <a:cs typeface="Arial" charset="0"/>
              </a:rPr>
              <a:t>Winston</a:t>
            </a:r>
            <a:r>
              <a:rPr lang="es-ES" sz="2400" b="1" dirty="0">
                <a:solidFill>
                  <a:schemeClr val="accent1"/>
                </a:solidFill>
                <a:latin typeface="Arial" charset="0"/>
                <a:cs typeface="Arial" charset="0"/>
              </a:rPr>
              <a:t>, me gusta cómo toma la iniciativa para asegurarse de que todo el papeleo </a:t>
            </a:r>
            <a:r>
              <a:rPr lang="es-ES" sz="2400" b="1" dirty="0">
                <a:solidFill>
                  <a:schemeClr val="accent1"/>
                </a:solidFill>
                <a:latin typeface="Arial" charset="0"/>
                <a:cs typeface="Arial" charset="0"/>
              </a:rPr>
              <a:t>esté </a:t>
            </a:r>
            <a:r>
              <a:rPr lang="es-ES" sz="2400" b="1" dirty="0">
                <a:solidFill>
                  <a:schemeClr val="accent1"/>
                </a:solidFill>
                <a:latin typeface="Arial" charset="0"/>
                <a:cs typeface="Arial" charset="0"/>
              </a:rPr>
              <a:t>en orden, me dice que realmente se preocupa por la calidad del trabajo que hace. Voy a hacer que los demás sepan acerca de su ética de trabajo excelente. "</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 Conversaciones SMART</a:t>
            </a:r>
          </a:p>
        </p:txBody>
      </p:sp>
      <p:sp>
        <p:nvSpPr>
          <p:cNvPr id="3" name="Rounded Rectangle 2"/>
          <p:cNvSpPr/>
          <p:nvPr/>
        </p:nvSpPr>
        <p:spPr>
          <a:xfrm>
            <a:off x="685800" y="2514600"/>
            <a:ext cx="3657600" cy="283303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Crear y facilitar las conversaciones inteligentes requiere estrategias y las estrategias se parecen mucho a los mensajes!</a:t>
            </a:r>
            <a:endParaRPr lang="en-US" sz="2400" b="1" dirty="0">
              <a:solidFill>
                <a:schemeClr val="accent1"/>
              </a:solidFill>
              <a:latin typeface="Arial Black" pitchFamily="34" charset="0"/>
              <a:cs typeface="Arial" charset="0"/>
            </a:endParaRPr>
          </a:p>
        </p:txBody>
      </p:sp>
      <p:pic>
        <p:nvPicPr>
          <p:cNvPr id="18438" name="Picture 7" descr="MC900364122.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1828800"/>
            <a:ext cx="4348163"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TextBox 8"/>
          <p:cNvSpPr txBox="1">
            <a:spLocks noChangeArrowheads="1"/>
          </p:cNvSpPr>
          <p:nvPr/>
        </p:nvSpPr>
        <p:spPr bwMode="auto">
          <a:xfrm>
            <a:off x="5410200" y="3581400"/>
            <a:ext cx="2590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2800">
                <a:solidFill>
                  <a:schemeClr val="accent1"/>
                </a:solidFill>
                <a:latin typeface="Aharoni" pitchFamily="2" charset="-79"/>
                <a:cs typeface="Aharoni" pitchFamily="2" charset="-79"/>
              </a:rPr>
              <a:t>MENSAJE IMPORTANTE!</a:t>
            </a:r>
          </a:p>
        </p:txBody>
      </p:sp>
    </p:spTree>
    <p:custDataLst>
      <p:tags r:id="rId1"/>
    </p:custData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981200"/>
            <a:ext cx="6096000" cy="322379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MENSAJE #1 – ESTE PREPARADO</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El primer mensaje y el más importante es estar preparado! Tómese el tiempo para desarrollar preguntas de gran alcance y busque oportunidades para su uso.</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981200"/>
            <a:ext cx="6553200" cy="205150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Un modelo para el desarrollo de las preguntas poderosas es el modelo GROW. La sigla </a:t>
            </a:r>
            <a:r>
              <a:rPr lang="es-ES" sz="2400" b="1" dirty="0">
                <a:solidFill>
                  <a:schemeClr val="accent1"/>
                </a:solidFill>
                <a:latin typeface="Arial" charset="0"/>
                <a:cs typeface="Arial" charset="0"/>
              </a:rPr>
              <a:t>significa:</a:t>
            </a:r>
            <a:endParaRPr lang="es-ES" sz="2400" b="1" dirty="0">
              <a:solidFill>
                <a:schemeClr val="accent1"/>
              </a:solidFill>
              <a:latin typeface="Arial" charset="0"/>
              <a:cs typeface="Arial" charset="0"/>
            </a:endParaRPr>
          </a:p>
          <a:p>
            <a:pPr>
              <a:defRPr/>
            </a:pPr>
            <a:r>
              <a:rPr lang="es-ES" sz="2400" b="1" dirty="0">
                <a:solidFill>
                  <a:schemeClr val="accent1"/>
                </a:solidFill>
                <a:latin typeface="Arial" charset="0"/>
                <a:cs typeface="Arial" charset="0"/>
              </a:rPr>
              <a:t>META (</a:t>
            </a:r>
            <a:r>
              <a:rPr lang="es-ES" sz="2400" b="1" dirty="0" err="1">
                <a:solidFill>
                  <a:schemeClr val="accent1"/>
                </a:solidFill>
                <a:latin typeface="Arial" charset="0"/>
                <a:cs typeface="Arial" charset="0"/>
              </a:rPr>
              <a:t>Goal</a:t>
            </a:r>
            <a:r>
              <a:rPr lang="es-ES" sz="2400" b="1" dirty="0">
                <a:solidFill>
                  <a:schemeClr val="accent1"/>
                </a:solidFill>
                <a:latin typeface="Arial" charset="0"/>
                <a:cs typeface="Arial" charset="0"/>
              </a:rPr>
              <a:t>), REALIDAD (</a:t>
            </a:r>
            <a:r>
              <a:rPr lang="es-ES" sz="2400" b="1" dirty="0" err="1">
                <a:solidFill>
                  <a:schemeClr val="accent1"/>
                </a:solidFill>
                <a:latin typeface="Arial" charset="0"/>
                <a:cs typeface="Arial" charset="0"/>
              </a:rPr>
              <a:t>Reality</a:t>
            </a:r>
            <a:r>
              <a:rPr lang="es-ES" sz="2400" b="1" dirty="0">
                <a:solidFill>
                  <a:schemeClr val="accent1"/>
                </a:solidFill>
                <a:latin typeface="Arial" charset="0"/>
                <a:cs typeface="Arial" charset="0"/>
              </a:rPr>
              <a:t>),  OPCIONES (</a:t>
            </a:r>
            <a:r>
              <a:rPr lang="es-ES" sz="2400" b="1" dirty="0" err="1">
                <a:solidFill>
                  <a:schemeClr val="accent1"/>
                </a:solidFill>
                <a:latin typeface="Arial" charset="0"/>
                <a:cs typeface="Arial" charset="0"/>
              </a:rPr>
              <a:t>Options</a:t>
            </a:r>
            <a:r>
              <a:rPr lang="es-ES" sz="2400" b="1" dirty="0">
                <a:solidFill>
                  <a:schemeClr val="accent1"/>
                </a:solidFill>
                <a:latin typeface="Arial" charset="0"/>
                <a:cs typeface="Arial" charset="0"/>
              </a:rPr>
              <a:t>), y VOLUNTAD (</a:t>
            </a:r>
            <a:r>
              <a:rPr lang="es-ES" sz="2400" b="1" dirty="0" err="1">
                <a:solidFill>
                  <a:schemeClr val="accent1"/>
                </a:solidFill>
                <a:latin typeface="Arial" charset="0"/>
                <a:cs typeface="Arial" charset="0"/>
              </a:rPr>
              <a:t>Will</a:t>
            </a:r>
            <a:r>
              <a:rPr lang="es-ES" sz="2400" b="1" dirty="0">
                <a:solidFill>
                  <a:schemeClr val="accent1"/>
                </a:solidFill>
                <a:latin typeface="Arial" charset="0"/>
                <a:cs typeface="Arial" charset="0"/>
              </a:rPr>
              <a:t>).</a:t>
            </a:r>
            <a:endParaRPr lang="en-US" sz="2400" b="1" dirty="0">
              <a:solidFill>
                <a:schemeClr val="accent1"/>
              </a:solidFill>
              <a:latin typeface="Arial Black" pitchFamily="34" charset="0"/>
              <a:cs typeface="Arial" charset="0"/>
            </a:endParaRPr>
          </a:p>
        </p:txBody>
      </p:sp>
      <p:pic>
        <p:nvPicPr>
          <p:cNvPr id="20486" name="Picture 6" descr="MC900295369.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191000"/>
            <a:ext cx="3733800" cy="289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85800" y="1828800"/>
            <a:ext cx="7772400" cy="4786848"/>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7">
              <a:defRPr/>
            </a:pPr>
            <a:r>
              <a:rPr lang="es-ES" sz="2400" b="1" dirty="0" err="1">
                <a:solidFill>
                  <a:schemeClr val="accent1"/>
                </a:solidFill>
                <a:latin typeface="Arial" charset="0"/>
                <a:cs typeface="Arial" charset="0"/>
              </a:rPr>
              <a:t>Goal</a:t>
            </a:r>
            <a:r>
              <a:rPr lang="es-ES" sz="2400" b="1" dirty="0">
                <a:solidFill>
                  <a:schemeClr val="accent1"/>
                </a:solidFill>
                <a:latin typeface="Arial" charset="0"/>
                <a:cs typeface="Arial" charset="0"/>
              </a:rPr>
              <a:t>-Meta, habla sobre el programa o lo que deseamos lograr</a:t>
            </a:r>
            <a:br>
              <a:rPr lang="es-ES" sz="2400" b="1" dirty="0">
                <a:solidFill>
                  <a:schemeClr val="accent1"/>
                </a:solidFill>
                <a:latin typeface="Arial" charset="0"/>
                <a:cs typeface="Arial" charset="0"/>
              </a:rPr>
            </a:br>
            <a:endParaRPr lang="es-ES" sz="2400" b="1" dirty="0">
              <a:solidFill>
                <a:schemeClr val="accent1"/>
              </a:solidFill>
              <a:latin typeface="Arial" charset="0"/>
              <a:cs typeface="Arial" charset="0"/>
            </a:endParaRPr>
          </a:p>
          <a:p>
            <a:pPr lvl="7">
              <a:defRPr/>
            </a:pPr>
            <a:r>
              <a:rPr lang="es-ES" sz="2400" b="1" dirty="0">
                <a:solidFill>
                  <a:schemeClr val="accent1"/>
                </a:solidFill>
                <a:latin typeface="Arial" charset="0"/>
                <a:cs typeface="Arial" charset="0"/>
              </a:rPr>
              <a:t>Escenario - Se oye más </a:t>
            </a:r>
            <a:r>
              <a:rPr lang="es-ES" sz="2400" b="1" dirty="0">
                <a:solidFill>
                  <a:schemeClr val="accent1"/>
                </a:solidFill>
                <a:latin typeface="Arial" charset="0"/>
                <a:cs typeface="Arial" charset="0"/>
              </a:rPr>
              <a:t>a un </a:t>
            </a:r>
            <a:r>
              <a:rPr lang="es-ES" sz="2400" b="1" dirty="0">
                <a:solidFill>
                  <a:schemeClr val="accent1"/>
                </a:solidFill>
                <a:latin typeface="Arial" charset="0"/>
                <a:cs typeface="Arial" charset="0"/>
              </a:rPr>
              <a:t>trabajador quejándose de las metas de producción.</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"Sal, entiendo que los puntos de referencia son muy altos. Que lo haría más realista para usted?</a:t>
            </a:r>
            <a:endParaRPr lang="en-US" sz="2400" b="1" dirty="0">
              <a:solidFill>
                <a:schemeClr val="accent1"/>
              </a:solidFill>
              <a:latin typeface="Arial Black" pitchFamily="34" charset="0"/>
              <a:cs typeface="Arial" charset="0"/>
            </a:endParaRPr>
          </a:p>
        </p:txBody>
      </p:sp>
      <p:pic>
        <p:nvPicPr>
          <p:cNvPr id="21508" name="Picture 3" descr="MC900226642.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1143000"/>
            <a:ext cx="3578225" cy="248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828800"/>
            <a:ext cx="7162800" cy="556837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6">
              <a:defRPr/>
            </a:pPr>
            <a:r>
              <a:rPr lang="es-ES" sz="2400" b="1" dirty="0">
                <a:solidFill>
                  <a:schemeClr val="accent1"/>
                </a:solidFill>
                <a:latin typeface="Arial" charset="0"/>
                <a:cs typeface="Arial" charset="0"/>
              </a:rPr>
              <a:t>REALIDAD, de acuerdo con el punto de partida.</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Escenario - Un trabajador ha tenido repetidos viajes a los primeros auxilios.</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a:t>
            </a:r>
            <a:r>
              <a:rPr lang="es-ES" sz="2400" b="1" dirty="0" err="1">
                <a:solidFill>
                  <a:schemeClr val="accent1"/>
                </a:solidFill>
                <a:latin typeface="Arial" charset="0"/>
                <a:cs typeface="Arial" charset="0"/>
              </a:rPr>
              <a:t>Lois</a:t>
            </a:r>
            <a:r>
              <a:rPr lang="es-ES" sz="2400" b="1" dirty="0">
                <a:solidFill>
                  <a:schemeClr val="accent1"/>
                </a:solidFill>
                <a:latin typeface="Arial" charset="0"/>
                <a:cs typeface="Arial" charset="0"/>
              </a:rPr>
              <a:t>, veo que has ido a los primeros auxilios en tres ocasiones en el último mes. Hábleme de los factores comunes que se producen antes de cada incidente. "</a:t>
            </a:r>
            <a:endParaRPr lang="en-US" sz="2400" b="1" dirty="0">
              <a:solidFill>
                <a:schemeClr val="accent1"/>
              </a:solidFill>
              <a:latin typeface="Arial" charset="0"/>
              <a:cs typeface="Arial" charset="0"/>
            </a:endParaRPr>
          </a:p>
        </p:txBody>
      </p:sp>
      <p:pic>
        <p:nvPicPr>
          <p:cNvPr id="22532" name="Picture 3" descr="MC900226664.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0500" y="1219200"/>
            <a:ext cx="32051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533400" y="1828800"/>
            <a:ext cx="7772400" cy="439608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4">
              <a:defRPr/>
            </a:pPr>
            <a:r>
              <a:rPr lang="es-ES" sz="2400" b="1" dirty="0">
                <a:solidFill>
                  <a:schemeClr val="accent1"/>
                </a:solidFill>
                <a:latin typeface="Arial" charset="0"/>
                <a:cs typeface="Arial" charset="0"/>
              </a:rPr>
              <a:t>OPCIONES, habla acerca de las posibilidades.</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Escenario - Alguien en repetidas ocasiones deja marcas en el camino</a:t>
            </a:r>
          </a:p>
          <a:p>
            <a:pPr lvl="4">
              <a:defRPr/>
            </a:pP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"Betty, me di cuenta de que alguien sigue dejando la toma de paleta en el medio del camino. ¿Cuáles serán tres maneras posibles de sugerir para que no vuelva a ocurrir? </a:t>
            </a:r>
            <a:r>
              <a:rPr lang="en-US" sz="2400" b="1" dirty="0">
                <a:solidFill>
                  <a:schemeClr val="accent1"/>
                </a:solidFill>
                <a:latin typeface="Arial Black" pitchFamily="34" charset="0"/>
                <a:cs typeface="Arial" charset="0"/>
              </a:rPr>
              <a:t> </a:t>
            </a:r>
          </a:p>
        </p:txBody>
      </p:sp>
      <p:pic>
        <p:nvPicPr>
          <p:cNvPr id="23558" name="Picture 4" descr="MC900226658.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8600" y="838200"/>
            <a:ext cx="19732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pPr eaLnBrk="1" hangingPunct="1"/>
            <a:r>
              <a:rPr lang="en-US" smtClean="0"/>
              <a:t> </a:t>
            </a:r>
          </a:p>
        </p:txBody>
      </p:sp>
      <p:sp>
        <p:nvSpPr>
          <p:cNvPr id="6147" name="Text Box 4"/>
          <p:cNvSpPr txBox="1">
            <a:spLocks noChangeArrowheads="1"/>
          </p:cNvSpPr>
          <p:nvPr/>
        </p:nvSpPr>
        <p:spPr bwMode="auto">
          <a:xfrm>
            <a:off x="457200" y="1828800"/>
            <a:ext cx="66294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s-ES"/>
              <a:t>Este material fue producido bajo el número de concesión</a:t>
            </a:r>
            <a:br>
              <a:rPr lang="es-ES"/>
            </a:br>
            <a:r>
              <a:rPr lang="es-ES"/>
              <a:t>SH-20835-10-60-F-37 del Departamento de la Labor de EEUU, Administración de Seguridad y Salud.</a:t>
            </a:r>
            <a:br>
              <a:rPr lang="es-ES"/>
            </a:br>
            <a:r>
              <a:rPr lang="es-ES"/>
              <a:t>No refleja necesariamente las opiniones o políticas</a:t>
            </a:r>
            <a:br>
              <a:rPr lang="es-ES"/>
            </a:br>
            <a:r>
              <a:rPr lang="es-ES"/>
              <a:t>del Departamento de la Labor de EE.UU. Ni hace mención</a:t>
            </a:r>
            <a:br>
              <a:rPr lang="es-ES"/>
            </a:br>
            <a:r>
              <a:rPr lang="es-ES"/>
              <a:t>de nombres comerciales, productos comerciales u organizaciones que</a:t>
            </a:r>
            <a:br>
              <a:rPr lang="es-ES"/>
            </a:br>
            <a:r>
              <a:rPr lang="es-ES"/>
              <a:t>implican el Gobierno estadounidense.</a:t>
            </a:r>
            <a:br>
              <a:rPr lang="es-ES"/>
            </a:br>
            <a:r>
              <a:rPr lang="es-ES"/>
              <a:t/>
            </a:r>
            <a:br>
              <a:rPr lang="es-ES"/>
            </a:br>
            <a:r>
              <a:rPr lang="es-ES"/>
              <a:t/>
            </a:r>
            <a:br>
              <a:rPr lang="es-ES"/>
            </a:br>
            <a:r>
              <a:rPr lang="es-ES"/>
              <a:t/>
            </a:r>
            <a:br>
              <a:rPr lang="es-ES"/>
            </a:br>
            <a:r>
              <a:rPr lang="es-ES"/>
              <a:t/>
            </a:r>
            <a:br>
              <a:rPr lang="es-ES"/>
            </a:br>
            <a:r>
              <a:rPr lang="es-ES"/>
              <a:t>Telamon Corporation es un proveedor con igualdad de oportunidades. Ayudas y servicios auxiliares están disponibles a pedido de personas con discapacidad.</a:t>
            </a:r>
            <a:endParaRPr lang="en-US"/>
          </a:p>
        </p:txBody>
      </p:sp>
    </p:spTree>
    <p:custDataLst>
      <p:tags r:id="rId1"/>
    </p:custData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981200"/>
            <a:ext cx="7848600" cy="4786848"/>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5">
              <a:defRPr/>
            </a:pPr>
            <a:r>
              <a:rPr lang="en-US" sz="2400" b="1" dirty="0">
                <a:solidFill>
                  <a:schemeClr val="accent1"/>
                </a:solidFill>
                <a:latin typeface="Arial Black" pitchFamily="34" charset="0"/>
                <a:cs typeface="Arial" charset="0"/>
              </a:rPr>
              <a:t>WILL – </a:t>
            </a:r>
            <a:r>
              <a:rPr lang="en-US" sz="2400" b="1" dirty="0" err="1">
                <a:solidFill>
                  <a:schemeClr val="accent1"/>
                </a:solidFill>
                <a:latin typeface="Arial Black" pitchFamily="34" charset="0"/>
                <a:cs typeface="Arial" charset="0"/>
              </a:rPr>
              <a:t>Voluntad</a:t>
            </a:r>
            <a:r>
              <a:rPr lang="en-US" sz="2400" b="1" dirty="0">
                <a:solidFill>
                  <a:schemeClr val="accent1"/>
                </a:solidFill>
                <a:latin typeface="Arial Black" pitchFamily="34" charset="0"/>
                <a:cs typeface="Arial" charset="0"/>
              </a:rPr>
              <a:t>, </a:t>
            </a:r>
            <a:r>
              <a:rPr lang="en-US" sz="2400" b="1" dirty="0" err="1">
                <a:solidFill>
                  <a:schemeClr val="accent1"/>
                </a:solidFill>
                <a:latin typeface="Arial Black" pitchFamily="34" charset="0"/>
                <a:cs typeface="Arial" charset="0"/>
              </a:rPr>
              <a:t>habla</a:t>
            </a:r>
            <a:r>
              <a:rPr lang="en-US" sz="2400" b="1" dirty="0">
                <a:solidFill>
                  <a:schemeClr val="accent1"/>
                </a:solidFill>
                <a:latin typeface="Arial Black" pitchFamily="34" charset="0"/>
                <a:cs typeface="Arial" charset="0"/>
              </a:rPr>
              <a:t> </a:t>
            </a:r>
            <a:r>
              <a:rPr lang="en-US" sz="2400" b="1" dirty="0" err="1">
                <a:solidFill>
                  <a:schemeClr val="accent1"/>
                </a:solidFill>
                <a:latin typeface="Arial Black" pitchFamily="34" charset="0"/>
                <a:cs typeface="Arial" charset="0"/>
              </a:rPr>
              <a:t>sobre</a:t>
            </a:r>
            <a:r>
              <a:rPr lang="en-US" sz="2400" b="1" dirty="0">
                <a:solidFill>
                  <a:schemeClr val="accent1"/>
                </a:solidFill>
                <a:latin typeface="Arial Black" pitchFamily="34" charset="0"/>
                <a:cs typeface="Arial" charset="0"/>
              </a:rPr>
              <a:t> </a:t>
            </a:r>
            <a:r>
              <a:rPr lang="en-US" sz="2400" b="1" dirty="0" err="1">
                <a:solidFill>
                  <a:schemeClr val="accent1"/>
                </a:solidFill>
                <a:latin typeface="Arial Black" pitchFamily="34" charset="0"/>
                <a:cs typeface="Arial" charset="0"/>
              </a:rPr>
              <a:t>pasos</a:t>
            </a:r>
            <a:r>
              <a:rPr lang="en-US" sz="2400" b="1" dirty="0">
                <a:solidFill>
                  <a:schemeClr val="accent1"/>
                </a:solidFill>
                <a:latin typeface="Arial Black" pitchFamily="34" charset="0"/>
                <a:cs typeface="Arial" charset="0"/>
              </a:rPr>
              <a:t> de </a:t>
            </a:r>
            <a:r>
              <a:rPr lang="en-US" sz="2400" b="1" dirty="0" err="1">
                <a:solidFill>
                  <a:schemeClr val="accent1"/>
                </a:solidFill>
                <a:latin typeface="Arial Black" pitchFamily="34" charset="0"/>
                <a:cs typeface="Arial" charset="0"/>
              </a:rPr>
              <a:t>acción</a:t>
            </a:r>
            <a:r>
              <a:rPr lang="en-US" sz="2400" b="1" dirty="0">
                <a:solidFill>
                  <a:schemeClr val="accent1"/>
                </a:solidFill>
                <a:latin typeface="Arial Black" pitchFamily="34" charset="0"/>
                <a:cs typeface="Arial" charset="0"/>
              </a:rPr>
              <a:t>.</a:t>
            </a:r>
            <a:r>
              <a:rPr lang="en-US" sz="2400" dirty="0">
                <a:solidFill>
                  <a:schemeClr val="accent1"/>
                </a:solidFill>
                <a:latin typeface="Arial Black" pitchFamily="34" charset="0"/>
                <a:cs typeface="Arial" charset="0"/>
              </a:rPr>
              <a:t>  </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Escenario - Auditoría de seguridad está programado en tres semanas.</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"Sam, sabes que tenemos la auditoría de seguridad en tres semanas y el objetivo es ningún hallazgo. ¿Puede pensar en los obstáculos que puedan ponerse en el camino de llegar a la obtención de nuestro objetivo? "</a:t>
            </a:r>
            <a:endParaRPr lang="en-US" sz="2400" b="1" dirty="0">
              <a:solidFill>
                <a:schemeClr val="accent1"/>
              </a:solidFill>
              <a:latin typeface="Arial Black" pitchFamily="34" charset="0"/>
              <a:cs typeface="Arial" charset="0"/>
            </a:endParaRPr>
          </a:p>
        </p:txBody>
      </p:sp>
      <p:pic>
        <p:nvPicPr>
          <p:cNvPr id="24580" name="Picture 3" descr="MC900226674.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5100" y="1143000"/>
            <a:ext cx="27305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981200"/>
            <a:ext cx="6096000" cy="322379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MENSAJE #2 – LA PRACTICA HACE AL MAESTRO</a:t>
            </a: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A medida que trabaja en la creación de conversaciones SMART, es posible que algunas de sus preguntas y las técnicas deben ser ajustados - es por eso que se practica.</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762000" y="2786241"/>
            <a:ext cx="5181600" cy="3614559"/>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MENSAJE #3 – NO SEA EXTRAÑO</a:t>
            </a: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Los trabajadores interpretan la presencia de la administración como un símbolo de seguridad, que apoya el objetivo de un lugar de trabajo libre de lesiones.</a:t>
            </a:r>
            <a:endParaRPr lang="en-US" sz="2400" b="1" dirty="0">
              <a:solidFill>
                <a:schemeClr val="accent1"/>
              </a:solidFill>
              <a:latin typeface="Arial Black" pitchFamily="34" charset="0"/>
              <a:cs typeface="Arial" charset="0"/>
            </a:endParaRPr>
          </a:p>
        </p:txBody>
      </p:sp>
      <p:sp>
        <p:nvSpPr>
          <p:cNvPr id="4" name="Oval Callout 3"/>
          <p:cNvSpPr/>
          <p:nvPr/>
        </p:nvSpPr>
        <p:spPr>
          <a:xfrm>
            <a:off x="6248400" y="1905000"/>
            <a:ext cx="2667000" cy="2514600"/>
          </a:xfrm>
          <a:prstGeom prst="wedgeEllipseCallou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a:p>
        </p:txBody>
      </p:sp>
      <p:sp>
        <p:nvSpPr>
          <p:cNvPr id="26631" name="TextBox 4"/>
          <p:cNvSpPr txBox="1">
            <a:spLocks noChangeArrowheads="1"/>
          </p:cNvSpPr>
          <p:nvPr/>
        </p:nvSpPr>
        <p:spPr bwMode="auto">
          <a:xfrm>
            <a:off x="6629400" y="2286000"/>
            <a:ext cx="1905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2800">
                <a:solidFill>
                  <a:schemeClr val="accent1"/>
                </a:solidFill>
              </a:rPr>
              <a:t>“El que se presenta más gana!”</a:t>
            </a:r>
          </a:p>
        </p:txBody>
      </p:sp>
    </p:spTree>
    <p:custDataLst>
      <p:tags r:id="rId1"/>
    </p:custData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981200"/>
            <a:ext cx="6096000" cy="3614559"/>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MENSAJE #4 – DEJELES SABER QUE IMPORTAN</a:t>
            </a: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Tomarse el tiempo para mostrar a los empleados que son valorados, para pedirles su opinión y validación de sus preocupaciones e ideas puede transformar un lugar de trabajo resistente a la colaboración en un uno.</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1981200"/>
            <a:ext cx="4724400" cy="322379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MENSAJE#5 – ADUEÑESE</a:t>
            </a: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Al hacer su parte para transformar su lugar de trabajo en una colaboración, comunica al trabajador que la seguridad es responsabilidad de todos.</a:t>
            </a:r>
            <a:endParaRPr lang="en-US" sz="2400" b="1" dirty="0">
              <a:solidFill>
                <a:schemeClr val="accent1"/>
              </a:solidFill>
              <a:latin typeface="Arial Black" pitchFamily="34" charset="0"/>
              <a:cs typeface="Arial" charset="0"/>
            </a:endParaRPr>
          </a:p>
        </p:txBody>
      </p:sp>
      <p:sp>
        <p:nvSpPr>
          <p:cNvPr id="28678" name="Rectangle 3"/>
          <p:cNvSpPr>
            <a:spLocks noChangeArrowheads="1"/>
          </p:cNvSpPr>
          <p:nvPr/>
        </p:nvSpPr>
        <p:spPr bwMode="auto">
          <a:xfrm>
            <a:off x="6019800" y="3200400"/>
            <a:ext cx="2895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solidFill>
                  <a:schemeClr val="accent1"/>
                </a:solidFill>
              </a:rPr>
              <a:t>Learning looks inward, and makes adjustments; blaming looks out, and makes excuses.</a:t>
            </a:r>
            <a:endParaRPr lang="en-US">
              <a:solidFill>
                <a:schemeClr val="accent1"/>
              </a:solidFill>
            </a:endParaRPr>
          </a:p>
        </p:txBody>
      </p:sp>
      <p:sp>
        <p:nvSpPr>
          <p:cNvPr id="28679" name="AutoShape 6"/>
          <p:cNvSpPr>
            <a:spLocks noChangeArrowheads="1"/>
          </p:cNvSpPr>
          <p:nvPr/>
        </p:nvSpPr>
        <p:spPr bwMode="auto">
          <a:xfrm>
            <a:off x="5562600" y="1981200"/>
            <a:ext cx="3505200" cy="3581400"/>
          </a:xfrm>
          <a:prstGeom prst="cloudCallout">
            <a:avLst>
              <a:gd name="adj1" fmla="val -55167"/>
              <a:gd name="adj2" fmla="val 54403"/>
            </a:avLst>
          </a:prstGeom>
          <a:solidFill>
            <a:srgbClr val="FFFFFF"/>
          </a:solidFill>
          <a:ln w="9525">
            <a:solidFill>
              <a:srgbClr val="000000"/>
            </a:solidFill>
            <a:round/>
            <a:headEnd/>
            <a:tailEnd/>
          </a:ln>
        </p:spPr>
        <p:txBody>
          <a:bodyPr/>
          <a:lstStyle/>
          <a:p>
            <a:pPr algn="ctr">
              <a:spcAft>
                <a:spcPts val="1000"/>
              </a:spcAft>
            </a:pPr>
            <a:r>
              <a:rPr lang="es-ES" b="1">
                <a:solidFill>
                  <a:schemeClr val="accent1"/>
                </a:solidFill>
              </a:rPr>
              <a:t>El aprendizaje se ve hacia adentro, y hace los ajustes; culpar, mirar, y  excusar, hace los ajustes; culpa mira, y se excusa.</a:t>
            </a:r>
            <a:endParaRPr lang="en-US" b="1">
              <a:solidFill>
                <a:schemeClr val="accent1"/>
              </a:solidFill>
            </a:endParaRPr>
          </a:p>
        </p:txBody>
      </p:sp>
    </p:spTree>
    <p:custDataLst>
      <p:tags r:id="rId1"/>
    </p:custData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2362200"/>
            <a:ext cx="6096000" cy="283303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MENSAJE#6 – </a:t>
            </a:r>
            <a:r>
              <a:rPr lang="es-ES" sz="2400" b="1" dirty="0">
                <a:solidFill>
                  <a:schemeClr val="accent1"/>
                </a:solidFill>
                <a:latin typeface="Arial" charset="0"/>
                <a:cs typeface="Arial" charset="0"/>
              </a:rPr>
              <a:t>RENDICIÓN DE CUENTAS ES LA INTEGRIDAD</a:t>
            </a:r>
            <a:endParaRPr lang="en-US" sz="2400" b="1"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La rendición de cuentas da la bienvenida a cualquier empleador o empleado comprometido con la seguridad y la salud.</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2438400"/>
            <a:ext cx="6096000" cy="283303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MENSAJE # 7 - SI USTED QUIERE DECIR, DIGALO</a:t>
            </a:r>
          </a:p>
          <a:p>
            <a:pPr>
              <a:defRPr/>
            </a:pPr>
            <a:endParaRPr lang="en-US" sz="2400" dirty="0">
              <a:solidFill>
                <a:schemeClr val="accent1"/>
              </a:solidFill>
              <a:latin typeface="Arial Black" pitchFamily="34" charset="0"/>
              <a:cs typeface="Arial" charset="0"/>
            </a:endParaRPr>
          </a:p>
          <a:p>
            <a:pPr>
              <a:defRPr/>
            </a:pPr>
            <a:r>
              <a:rPr lang="es-ES" sz="2400" b="1" dirty="0">
                <a:solidFill>
                  <a:schemeClr val="accent1"/>
                </a:solidFill>
                <a:latin typeface="Arial" charset="0"/>
                <a:cs typeface="Arial" charset="0"/>
              </a:rPr>
              <a:t>El nivel de importancia que usted le de a la información que desean saber los trabajadores, debe dictar la manera de comunicarse esa información.</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idx="4294967295"/>
          </p:nvPr>
        </p:nvSpPr>
        <p:spPr>
          <a:xfrm>
            <a:off x="0" y="152400"/>
            <a:ext cx="7315200" cy="1143000"/>
          </a:xfrm>
        </p:spPr>
        <p:txBody>
          <a:bodyPr/>
          <a:lstStyle/>
          <a:p>
            <a:pPr eaLnBrk="1" hangingPunct="1"/>
            <a:r>
              <a:rPr lang="es-ES" sz="4000" smtClean="0"/>
              <a:t>Compruebe la comprensión</a:t>
            </a:r>
            <a:endParaRPr lang="en-US" sz="4000" smtClean="0">
              <a:latin typeface="Arial Black" pitchFamily="34" charset="0"/>
            </a:endParaRPr>
          </a:p>
        </p:txBody>
      </p:sp>
      <p:sp>
        <p:nvSpPr>
          <p:cNvPr id="5" name="Rounded Rectangle 4"/>
          <p:cNvSpPr/>
          <p:nvPr/>
        </p:nvSpPr>
        <p:spPr>
          <a:xfrm>
            <a:off x="609600" y="1828800"/>
            <a:ext cx="6400800" cy="439608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es-ES" sz="2400" b="1" dirty="0">
                <a:solidFill>
                  <a:schemeClr val="accent1"/>
                </a:solidFill>
                <a:latin typeface="Arial" charset="0"/>
                <a:cs typeface="Arial" charset="0"/>
              </a:rPr>
              <a:t>LLENE LOS ESPACIOS</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Algunas de las cosas que se ven en las personas que participan en las conversaciones SMART es que:</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Posicionarse como un ________.</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Enmarcar Normas de seguridad  ___________Metas Personales</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Asegúrese de que la conversación es ______</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Posicione la otra persona para __________</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PQuestion"/>
          <p:cNvSpPr>
            <a:spLocks noGrp="1"/>
          </p:cNvSpPr>
          <p:nvPr>
            <p:ph type="title"/>
          </p:nvPr>
        </p:nvSpPr>
        <p:spPr/>
        <p:txBody>
          <a:bodyPr/>
          <a:lstStyle/>
          <a:p>
            <a:r>
              <a:rPr lang="en-US" sz="4000" smtClean="0">
                <a:solidFill>
                  <a:schemeClr val="accent1"/>
                </a:solidFill>
              </a:rPr>
              <a:t>Cual es la estrategia mas importante para crear conversaciones SMART?</a:t>
            </a:r>
          </a:p>
        </p:txBody>
      </p:sp>
      <p:graphicFrame>
        <p:nvGraphicFramePr>
          <p:cNvPr id="4" name="TPChart"/>
          <p:cNvGraphicFramePr>
            <a:graphicFrameLocks noChangeAspect="1"/>
          </p:cNvGraphicFramePr>
          <p:nvPr>
            <p:custDataLst>
              <p:tags r:id="rId3"/>
            </p:custDataLst>
          </p:nvPr>
        </p:nvGraphicFramePr>
        <p:xfrm>
          <a:off x="3505200" y="1905000"/>
          <a:ext cx="4876800" cy="4102100"/>
        </p:xfrm>
        <a:graphic>
          <a:graphicData uri="http://schemas.openxmlformats.org/presentationml/2006/ole">
            <mc:AlternateContent xmlns:mc="http://schemas.openxmlformats.org/markup-compatibility/2006">
              <mc:Choice xmlns:v="urn:schemas-microsoft-com:vml" Requires="v">
                <p:oleObj spid="_x0000_s1030" name="Chart" r:id="rId7" imgW="9144090" imgH="3819615" progId="MSGraph.Chart.8">
                  <p:embed followColorScheme="full"/>
                </p:oleObj>
              </mc:Choice>
              <mc:Fallback>
                <p:oleObj name="Chart" r:id="rId7" imgW="9144090" imgH="3819615"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5200" y="1905000"/>
                        <a:ext cx="4876800" cy="410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8" name="TPAnswers"/>
          <p:cNvSpPr>
            <a:spLocks noGrp="1"/>
          </p:cNvSpPr>
          <p:nvPr>
            <p:ph type="body" idx="1"/>
            <p:custDataLst>
              <p:tags r:id="rId4"/>
            </p:custDataLst>
          </p:nvPr>
        </p:nvSpPr>
        <p:spPr>
          <a:xfrm>
            <a:off x="304800" y="2057400"/>
            <a:ext cx="3276600" cy="4419600"/>
          </a:xfrm>
        </p:spPr>
        <p:txBody>
          <a:bodyPr tIns="45719" bIns="45719"/>
          <a:lstStyle/>
          <a:p>
            <a:pPr marL="514350" indent="-514350">
              <a:buFont typeface="Arial" pitchFamily="34" charset="0"/>
              <a:buAutoNum type="arabicPeriod"/>
            </a:pPr>
            <a:r>
              <a:rPr lang="es-MX" smtClean="0">
                <a:solidFill>
                  <a:schemeClr val="accent1"/>
                </a:solidFill>
              </a:rPr>
              <a:t>Sentirse Seguro</a:t>
            </a:r>
            <a:endParaRPr lang="en-US" smtClean="0">
              <a:solidFill>
                <a:schemeClr val="accent1"/>
              </a:solidFill>
            </a:endParaRPr>
          </a:p>
          <a:p>
            <a:pPr marL="514350" indent="-514350">
              <a:buFont typeface="Arial" pitchFamily="34" charset="0"/>
              <a:buAutoNum type="arabicPeriod"/>
            </a:pPr>
            <a:r>
              <a:rPr lang="en-US" smtClean="0">
                <a:solidFill>
                  <a:schemeClr val="accent1"/>
                </a:solidFill>
              </a:rPr>
              <a:t>Estar a tiempo</a:t>
            </a:r>
          </a:p>
          <a:p>
            <a:pPr marL="514350" indent="-514350">
              <a:buFont typeface="Arial" pitchFamily="34" charset="0"/>
              <a:buAutoNum type="arabicPeriod"/>
            </a:pPr>
            <a:r>
              <a:rPr lang="en-US" smtClean="0">
                <a:solidFill>
                  <a:schemeClr val="accent1"/>
                </a:solidFill>
              </a:rPr>
              <a:t>Estar Preparado</a:t>
            </a:r>
          </a:p>
          <a:p>
            <a:pPr marL="514350" indent="-514350">
              <a:buFont typeface="Arial" pitchFamily="34" charset="0"/>
              <a:buAutoNum type="arabicPeriod"/>
            </a:pPr>
            <a:r>
              <a:rPr lang="en-US" smtClean="0">
                <a:solidFill>
                  <a:schemeClr val="accent1"/>
                </a:solidFill>
              </a:rPr>
              <a:t>Estar Informado</a:t>
            </a:r>
          </a:p>
        </p:txBody>
      </p:sp>
    </p:spTree>
    <p:custDataLst>
      <p:tags r:id="rId2"/>
    </p:custData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Compruebe la Comprensión</a:t>
            </a:r>
          </a:p>
        </p:txBody>
      </p:sp>
      <p:sp>
        <p:nvSpPr>
          <p:cNvPr id="5" name="Rounded Rectangle 4"/>
          <p:cNvSpPr/>
          <p:nvPr/>
        </p:nvSpPr>
        <p:spPr>
          <a:xfrm>
            <a:off x="609600" y="2438400"/>
            <a:ext cx="6400800" cy="166074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457200" indent="-457200">
              <a:defRPr/>
            </a:pPr>
            <a:r>
              <a:rPr lang="es-ES" sz="2400" b="1" dirty="0">
                <a:solidFill>
                  <a:schemeClr val="accent1"/>
                </a:solidFill>
                <a:latin typeface="Arial" charset="0"/>
                <a:cs typeface="Arial" charset="0"/>
              </a:rPr>
              <a:t>RESPUESTA CORTA</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¿Qué cuatro palabras significan las siglas representan GROW?</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idx="4294967295"/>
          </p:nvPr>
        </p:nvSpPr>
        <p:spPr>
          <a:xfrm>
            <a:off x="457200" y="152400"/>
            <a:ext cx="6400800" cy="1143000"/>
          </a:xfrm>
        </p:spPr>
        <p:txBody>
          <a:bodyPr/>
          <a:lstStyle/>
          <a:p>
            <a:pPr eaLnBrk="1" hangingPunct="1"/>
            <a:r>
              <a:rPr lang="en-US" sz="4800" smtClean="0"/>
              <a:t>Contenido del Módulo</a:t>
            </a:r>
          </a:p>
        </p:txBody>
      </p:sp>
      <p:sp>
        <p:nvSpPr>
          <p:cNvPr id="5" name="Rectangle 4"/>
          <p:cNvSpPr/>
          <p:nvPr/>
        </p:nvSpPr>
        <p:spPr>
          <a:xfrm>
            <a:off x="457200" y="1905000"/>
            <a:ext cx="6629400" cy="2246313"/>
          </a:xfrm>
          <a:prstGeom prst="rect">
            <a:avLst/>
          </a:prstGeom>
        </p:spPr>
        <p:txBody>
          <a:bodyPr>
            <a:spAutoFit/>
          </a:bodyPr>
          <a:lstStyle/>
          <a:p>
            <a:pPr>
              <a:defRPr/>
            </a:pPr>
            <a:r>
              <a:rPr lang="es-ES" sz="2800" dirty="0">
                <a:latin typeface="Arial" charset="0"/>
                <a:cs typeface="Arial" charset="0"/>
              </a:rPr>
              <a:t>Crear un lugar </a:t>
            </a:r>
            <a:r>
              <a:rPr lang="es-ES" sz="2800" dirty="0">
                <a:latin typeface="Arial" charset="0"/>
                <a:cs typeface="Arial" charset="0"/>
              </a:rPr>
              <a:t>donde haya seguridad, y consta </a:t>
            </a:r>
            <a:r>
              <a:rPr lang="es-ES" sz="2800" dirty="0">
                <a:latin typeface="Arial" charset="0"/>
                <a:cs typeface="Arial" charset="0"/>
              </a:rPr>
              <a:t>de dos sesiones:</a:t>
            </a:r>
            <a:br>
              <a:rPr lang="es-ES" sz="2800" dirty="0">
                <a:latin typeface="Arial" charset="0"/>
                <a:cs typeface="Arial" charset="0"/>
              </a:rPr>
            </a:br>
            <a:r>
              <a:rPr lang="es-ES" sz="2800" dirty="0">
                <a:latin typeface="Arial" charset="0"/>
                <a:cs typeface="Arial" charset="0"/>
              </a:rPr>
              <a:t/>
            </a:r>
            <a:br>
              <a:rPr lang="es-ES" sz="2800" dirty="0">
                <a:latin typeface="Arial" charset="0"/>
                <a:cs typeface="Arial" charset="0"/>
              </a:rPr>
            </a:br>
            <a:r>
              <a:rPr lang="es-ES" sz="2800" dirty="0">
                <a:latin typeface="Arial" charset="0"/>
                <a:cs typeface="Arial" charset="0"/>
              </a:rPr>
              <a:t>Definición de conversaciones SMART, y</a:t>
            </a:r>
            <a:br>
              <a:rPr lang="es-ES" sz="2800" dirty="0">
                <a:latin typeface="Arial" charset="0"/>
                <a:cs typeface="Arial" charset="0"/>
              </a:rPr>
            </a:br>
            <a:r>
              <a:rPr lang="es-ES" sz="2800" dirty="0">
                <a:latin typeface="Arial" charset="0"/>
                <a:cs typeface="Arial" charset="0"/>
              </a:rPr>
              <a:t>Crear Conversaciones SMART</a:t>
            </a:r>
            <a:endParaRPr lang="en-US" sz="2800" b="1" dirty="0">
              <a:solidFill>
                <a:schemeClr val="bg1"/>
              </a:solidFill>
              <a:latin typeface="+mj-lt"/>
            </a:endParaRPr>
          </a:p>
        </p:txBody>
      </p:sp>
    </p:spTree>
    <p:custDataLst>
      <p:tags r:id="rId1"/>
    </p:custData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idx="4294967295"/>
          </p:nvPr>
        </p:nvSpPr>
        <p:spPr>
          <a:xfrm>
            <a:off x="228600" y="152400"/>
            <a:ext cx="6934200" cy="1143000"/>
          </a:xfrm>
        </p:spPr>
        <p:txBody>
          <a:bodyPr/>
          <a:lstStyle/>
          <a:p>
            <a:pPr eaLnBrk="1" hangingPunct="1"/>
            <a:r>
              <a:rPr lang="en-US" sz="4000" smtClean="0"/>
              <a:t>Para extender su conocimiento, revise las siguientes recursos</a:t>
            </a:r>
          </a:p>
        </p:txBody>
      </p:sp>
      <p:pic>
        <p:nvPicPr>
          <p:cNvPr id="33795" name="Picture 3" descr="LEARNING AG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5200" y="4114800"/>
            <a:ext cx="3098800"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p:nvSpPr>
        <p:spPr>
          <a:xfrm>
            <a:off x="457200" y="1905000"/>
            <a:ext cx="6629400" cy="3354050"/>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spcBef>
                <a:spcPct val="50000"/>
              </a:spcBef>
              <a:defRPr/>
            </a:pPr>
            <a:r>
              <a:rPr lang="es-ES" sz="2000" b="1" dirty="0">
                <a:solidFill>
                  <a:schemeClr val="accent1"/>
                </a:solidFill>
                <a:latin typeface="Arial" charset="0"/>
                <a:cs typeface="Arial" charset="0"/>
              </a:rPr>
              <a:t>Industria Procesadora Avícola y Procedimientos Relacionados (http://www.osha.gov/SLTC/etools/poultry/)</a:t>
            </a:r>
            <a:br>
              <a:rPr lang="es-ES" sz="2000" b="1" dirty="0">
                <a:solidFill>
                  <a:schemeClr val="accent1"/>
                </a:solidFill>
                <a:latin typeface="Arial" charset="0"/>
                <a:cs typeface="Arial" charset="0"/>
              </a:rPr>
            </a:br>
            <a:r>
              <a:rPr lang="es-ES" sz="2000" b="1" dirty="0">
                <a:solidFill>
                  <a:schemeClr val="accent1"/>
                </a:solidFill>
                <a:latin typeface="Arial" charset="0"/>
                <a:cs typeface="Arial" charset="0"/>
              </a:rPr>
              <a:t/>
            </a:r>
            <a:br>
              <a:rPr lang="es-ES" sz="2000" b="1" dirty="0">
                <a:solidFill>
                  <a:schemeClr val="accent1"/>
                </a:solidFill>
                <a:latin typeface="Arial" charset="0"/>
                <a:cs typeface="Arial" charset="0"/>
              </a:rPr>
            </a:br>
            <a:r>
              <a:rPr lang="es-ES" sz="2000" b="1" dirty="0">
                <a:solidFill>
                  <a:schemeClr val="accent1"/>
                </a:solidFill>
                <a:latin typeface="Arial" charset="0"/>
                <a:cs typeface="Arial" charset="0"/>
              </a:rPr>
              <a:t>Carolina del Norte Departamento de Trabajo de Seguridad y Sanidad, una Guía de prácticas seguras de trabajo en la industria avícola</a:t>
            </a:r>
            <a:br>
              <a:rPr lang="es-ES" sz="2000" b="1" dirty="0">
                <a:solidFill>
                  <a:schemeClr val="accent1"/>
                </a:solidFill>
                <a:latin typeface="Arial" charset="0"/>
                <a:cs typeface="Arial" charset="0"/>
              </a:rPr>
            </a:br>
            <a:r>
              <a:rPr lang="es-ES" sz="2000" b="1" dirty="0">
                <a:solidFill>
                  <a:schemeClr val="accent1"/>
                </a:solidFill>
                <a:latin typeface="Arial" charset="0"/>
                <a:cs typeface="Arial" charset="0"/>
              </a:rPr>
              <a:t/>
            </a:r>
            <a:br>
              <a:rPr lang="es-ES" sz="2000" b="1" dirty="0">
                <a:solidFill>
                  <a:schemeClr val="accent1"/>
                </a:solidFill>
                <a:latin typeface="Arial" charset="0"/>
                <a:cs typeface="Arial" charset="0"/>
              </a:rPr>
            </a:br>
            <a:r>
              <a:rPr lang="es-ES" sz="2000" b="1" dirty="0">
                <a:solidFill>
                  <a:schemeClr val="accent1"/>
                </a:solidFill>
                <a:latin typeface="Arial" charset="0"/>
                <a:cs typeface="Arial" charset="0"/>
              </a:rPr>
              <a:t>http://www.oshainfo.gatech.edu/ergo-training/trainer.html</a:t>
            </a:r>
            <a:endParaRPr lang="en-US" sz="2000" b="1" dirty="0">
              <a:solidFill>
                <a:schemeClr val="accent1"/>
              </a:solidFill>
              <a:latin typeface="Arial Black" pitchFamily="34"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idx="4294967295"/>
          </p:nvPr>
        </p:nvSpPr>
        <p:spPr>
          <a:xfrm>
            <a:off x="0" y="152400"/>
            <a:ext cx="7315200" cy="1143000"/>
          </a:xfrm>
        </p:spPr>
        <p:txBody>
          <a:bodyPr/>
          <a:lstStyle/>
          <a:p>
            <a:pPr eaLnBrk="1" hangingPunct="1"/>
            <a:r>
              <a:rPr lang="es-ES" sz="4000" smtClean="0"/>
              <a:t>Equipo de Susan Harwood de Capacitación en Seguridad </a:t>
            </a:r>
            <a:endParaRPr lang="en-US" smtClean="0"/>
          </a:p>
        </p:txBody>
      </p:sp>
      <p:sp>
        <p:nvSpPr>
          <p:cNvPr id="5" name="Rounded Rectangle 4"/>
          <p:cNvSpPr/>
          <p:nvPr/>
        </p:nvSpPr>
        <p:spPr>
          <a:xfrm>
            <a:off x="609600" y="1917442"/>
            <a:ext cx="8001000" cy="4656594"/>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000" dirty="0">
                <a:solidFill>
                  <a:schemeClr val="accent1"/>
                </a:solidFill>
                <a:latin typeface="Arial Black" pitchFamily="34" charset="0"/>
              </a:rPr>
              <a:t>	</a:t>
            </a:r>
          </a:p>
          <a:p>
            <a:pPr algn="ctr">
              <a:defRPr/>
            </a:pPr>
            <a:r>
              <a:rPr lang="en-US" sz="2000" b="1" dirty="0">
                <a:solidFill>
                  <a:schemeClr val="accent1"/>
                </a:solidFill>
                <a:latin typeface="Arial Black" pitchFamily="34" charset="0"/>
              </a:rPr>
              <a:t>Ivy Bonk, Program Coordinator</a:t>
            </a:r>
          </a:p>
          <a:p>
            <a:pPr algn="ctr">
              <a:defRPr/>
            </a:pPr>
            <a:r>
              <a:rPr lang="en-US" sz="2000" b="1" dirty="0">
                <a:solidFill>
                  <a:schemeClr val="accent1"/>
                </a:solidFill>
                <a:latin typeface="Arial Black" pitchFamily="34" charset="0"/>
              </a:rPr>
              <a:t>Debra Stewart, Corporate Risk Mgmt. Specialist</a:t>
            </a:r>
          </a:p>
          <a:p>
            <a:pPr algn="ctr">
              <a:defRPr/>
            </a:pPr>
            <a:r>
              <a:rPr lang="en-US" sz="2000" b="1" dirty="0">
                <a:solidFill>
                  <a:schemeClr val="accent1"/>
                </a:solidFill>
                <a:latin typeface="Arial Black" pitchFamily="34" charset="0"/>
              </a:rPr>
              <a:t>Jennifer </a:t>
            </a:r>
            <a:r>
              <a:rPr lang="en-US" sz="2000" b="1" dirty="0" err="1">
                <a:solidFill>
                  <a:schemeClr val="accent1"/>
                </a:solidFill>
                <a:latin typeface="Arial Black" pitchFamily="34" charset="0"/>
              </a:rPr>
              <a:t>Shahan</a:t>
            </a:r>
            <a:r>
              <a:rPr lang="en-US" sz="2000" b="1" dirty="0">
                <a:solidFill>
                  <a:schemeClr val="accent1"/>
                </a:solidFill>
                <a:latin typeface="Arial Black" pitchFamily="34" charset="0"/>
              </a:rPr>
              <a:t>, State Director</a:t>
            </a:r>
          </a:p>
          <a:p>
            <a:pPr algn="ctr">
              <a:defRPr/>
            </a:pPr>
            <a:r>
              <a:rPr lang="en-US" sz="2000" b="1" dirty="0">
                <a:solidFill>
                  <a:schemeClr val="accent1"/>
                </a:solidFill>
                <a:latin typeface="Arial Black" pitchFamily="34" charset="0"/>
              </a:rPr>
              <a:t>Telamon Corporation</a:t>
            </a:r>
          </a:p>
          <a:p>
            <a:pPr algn="ctr">
              <a:defRPr/>
            </a:pPr>
            <a:endParaRPr lang="en-US" sz="2000" b="1" dirty="0">
              <a:solidFill>
                <a:schemeClr val="accent1"/>
              </a:solidFill>
              <a:latin typeface="Arial Black" pitchFamily="34" charset="0"/>
            </a:endParaRPr>
          </a:p>
          <a:p>
            <a:pPr algn="ctr">
              <a:defRPr/>
            </a:pPr>
            <a:r>
              <a:rPr lang="en-US" sz="2000" b="1" dirty="0">
                <a:solidFill>
                  <a:schemeClr val="accent1"/>
                </a:solidFill>
                <a:latin typeface="Arial Black" pitchFamily="34" charset="0"/>
              </a:rPr>
              <a:t>Elizabeth </a:t>
            </a:r>
            <a:r>
              <a:rPr lang="en-US" sz="2000" b="1" dirty="0" err="1">
                <a:solidFill>
                  <a:schemeClr val="accent1"/>
                </a:solidFill>
                <a:latin typeface="Arial Black" pitchFamily="34" charset="0"/>
              </a:rPr>
              <a:t>Eades</a:t>
            </a:r>
            <a:r>
              <a:rPr lang="en-US" sz="2000" b="1" dirty="0">
                <a:solidFill>
                  <a:schemeClr val="accent1"/>
                </a:solidFill>
                <a:latin typeface="Arial Black" pitchFamily="34" charset="0"/>
              </a:rPr>
              <a:t>-Guerrero, </a:t>
            </a:r>
          </a:p>
          <a:p>
            <a:pPr algn="ctr">
              <a:defRPr/>
            </a:pPr>
            <a:r>
              <a:rPr lang="en-US" sz="2000" b="1" dirty="0">
                <a:solidFill>
                  <a:schemeClr val="accent1"/>
                </a:solidFill>
                <a:latin typeface="Arial Black" pitchFamily="34" charset="0"/>
              </a:rPr>
              <a:t>Regional EHS Manager, Tyson Foods</a:t>
            </a:r>
          </a:p>
          <a:p>
            <a:pPr algn="ctr">
              <a:defRPr/>
            </a:pPr>
            <a:endParaRPr lang="en-US" sz="2000" b="1" dirty="0">
              <a:solidFill>
                <a:schemeClr val="accent1"/>
              </a:solidFill>
              <a:latin typeface="Arial Black" pitchFamily="34" charset="0"/>
            </a:endParaRPr>
          </a:p>
          <a:p>
            <a:pPr algn="ctr">
              <a:defRPr/>
            </a:pPr>
            <a:r>
              <a:rPr lang="en-US" sz="2000" b="1" dirty="0">
                <a:solidFill>
                  <a:schemeClr val="accent1"/>
                </a:solidFill>
                <a:latin typeface="Arial Black" pitchFamily="34" charset="0"/>
              </a:rPr>
              <a:t>Sam </a:t>
            </a:r>
            <a:r>
              <a:rPr lang="en-US" sz="2000" b="1" dirty="0" err="1">
                <a:solidFill>
                  <a:schemeClr val="accent1"/>
                </a:solidFill>
                <a:latin typeface="Arial Black" pitchFamily="34" charset="0"/>
              </a:rPr>
              <a:t>Fulginiti</a:t>
            </a:r>
            <a:r>
              <a:rPr lang="en-US" sz="2000" b="1" dirty="0">
                <a:solidFill>
                  <a:schemeClr val="accent1"/>
                </a:solidFill>
                <a:latin typeface="Arial Black" pitchFamily="34" charset="0"/>
              </a:rPr>
              <a:t>, Safety Manager</a:t>
            </a:r>
          </a:p>
          <a:p>
            <a:pPr algn="ctr">
              <a:defRPr/>
            </a:pPr>
            <a:r>
              <a:rPr lang="en-US" sz="2000" b="1" dirty="0" err="1">
                <a:solidFill>
                  <a:schemeClr val="accent1"/>
                </a:solidFill>
                <a:latin typeface="Arial Black" pitchFamily="34" charset="0"/>
              </a:rPr>
              <a:t>Amick</a:t>
            </a:r>
            <a:r>
              <a:rPr lang="en-US" sz="2000" b="1" dirty="0">
                <a:solidFill>
                  <a:schemeClr val="accent1"/>
                </a:solidFill>
                <a:latin typeface="Arial Black" pitchFamily="34" charset="0"/>
              </a:rPr>
              <a:t> Farms, Maryland</a:t>
            </a:r>
          </a:p>
          <a:p>
            <a:pPr algn="ctr">
              <a:defRPr/>
            </a:pPr>
            <a:endParaRPr lang="en-US" sz="2000" b="1" dirty="0">
              <a:solidFill>
                <a:schemeClr val="accent1"/>
              </a:solidFill>
              <a:latin typeface="Arial Black" pitchFamily="34" charset="0"/>
            </a:endParaRPr>
          </a:p>
          <a:p>
            <a:pPr algn="ctr">
              <a:defRPr/>
            </a:pPr>
            <a:r>
              <a:rPr lang="en-US" sz="2000" b="1" dirty="0">
                <a:solidFill>
                  <a:schemeClr val="accent1"/>
                </a:solidFill>
                <a:latin typeface="Arial Black" pitchFamily="34" charset="0"/>
              </a:rPr>
              <a:t>Stephen </a:t>
            </a:r>
            <a:r>
              <a:rPr lang="en-US" sz="2000" b="1" dirty="0" err="1">
                <a:solidFill>
                  <a:schemeClr val="accent1"/>
                </a:solidFill>
                <a:latin typeface="Arial Black" pitchFamily="34" charset="0"/>
              </a:rPr>
              <a:t>Ridgell</a:t>
            </a:r>
            <a:r>
              <a:rPr lang="en-US" sz="2000" b="1" dirty="0">
                <a:solidFill>
                  <a:schemeClr val="accent1"/>
                </a:solidFill>
                <a:latin typeface="Arial Black" pitchFamily="34" charset="0"/>
              </a:rPr>
              <a:t>, Program Specialist, MOSH</a:t>
            </a:r>
          </a:p>
          <a:p>
            <a:pPr algn="ctr">
              <a:defRPr/>
            </a:pPr>
            <a:endParaRPr lang="en-US" sz="2000" b="1" dirty="0">
              <a:solidFill>
                <a:schemeClr val="accent1"/>
              </a:solidFill>
              <a:latin typeface="Arial Black" pitchFamily="34"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idx="4294967295"/>
          </p:nvPr>
        </p:nvSpPr>
        <p:spPr>
          <a:xfrm>
            <a:off x="457200" y="152400"/>
            <a:ext cx="6400800" cy="1143000"/>
          </a:xfrm>
        </p:spPr>
        <p:txBody>
          <a:bodyPr/>
          <a:lstStyle/>
          <a:p>
            <a:pPr eaLnBrk="1" hangingPunct="1"/>
            <a:r>
              <a:rPr lang="en-US" sz="4800" smtClean="0"/>
              <a:t>Objetivos del Módulo</a:t>
            </a:r>
          </a:p>
        </p:txBody>
      </p:sp>
      <p:sp>
        <p:nvSpPr>
          <p:cNvPr id="5" name="Rectangle 4"/>
          <p:cNvSpPr/>
          <p:nvPr/>
        </p:nvSpPr>
        <p:spPr>
          <a:xfrm>
            <a:off x="457200" y="2049463"/>
            <a:ext cx="6629400" cy="3786187"/>
          </a:xfrm>
          <a:prstGeom prst="rect">
            <a:avLst/>
          </a:prstGeom>
        </p:spPr>
        <p:txBody>
          <a:bodyPr>
            <a:spAutoFit/>
          </a:bodyPr>
          <a:lstStyle/>
          <a:p>
            <a:pPr eaLnBrk="0" hangingPunct="0">
              <a:defRPr/>
            </a:pPr>
            <a:r>
              <a:rPr lang="en-US" sz="2400" dirty="0">
                <a:solidFill>
                  <a:schemeClr val="bg1"/>
                </a:solidFill>
                <a:latin typeface="+mj-lt"/>
                <a:ea typeface="Times New Roman" pitchFamily="18" charset="0"/>
              </a:rPr>
              <a:t>	</a:t>
            </a:r>
            <a:r>
              <a:rPr lang="es-ES" sz="2400" dirty="0">
                <a:latin typeface="Arial" charset="0"/>
                <a:cs typeface="Arial" charset="0"/>
              </a:rPr>
              <a:t>Los participantes aprenderán a potenciar las relaciones y </a:t>
            </a:r>
            <a:r>
              <a:rPr lang="es-ES" sz="2400" dirty="0">
                <a:latin typeface="Arial" charset="0"/>
                <a:cs typeface="Arial" charset="0"/>
              </a:rPr>
              <a:t>entorno </a:t>
            </a:r>
            <a:r>
              <a:rPr lang="es-ES" sz="2400" dirty="0">
                <a:latin typeface="Arial" charset="0"/>
                <a:cs typeface="Arial" charset="0"/>
              </a:rPr>
              <a:t>en los que el empleador y el empleado puedan trabajar juntos para ayudar a mejorar las condiciones en su lugar de trabajo.</a:t>
            </a:r>
            <a:br>
              <a:rPr lang="es-ES" sz="2400" dirty="0">
                <a:latin typeface="Arial" charset="0"/>
                <a:cs typeface="Arial" charset="0"/>
              </a:rPr>
            </a:br>
            <a:r>
              <a:rPr lang="es-ES" sz="2400" dirty="0">
                <a:latin typeface="Arial" charset="0"/>
                <a:cs typeface="Arial" charset="0"/>
              </a:rPr>
              <a:t>Ellos aprenderán a reducir el miedo y la ansiedad en el trabajo, y </a:t>
            </a:r>
            <a:r>
              <a:rPr lang="es-ES" sz="2400" dirty="0">
                <a:latin typeface="Arial" charset="0"/>
                <a:cs typeface="Arial" charset="0"/>
              </a:rPr>
              <a:t>la </a:t>
            </a:r>
            <a:r>
              <a:rPr lang="es-ES" sz="2400" dirty="0">
                <a:latin typeface="Arial" charset="0"/>
                <a:cs typeface="Arial" charset="0"/>
              </a:rPr>
              <a:t>confianza en su capacidad para hacer el trabajo se incrementará como resultado de la reducción de lesiones e incidentes.</a:t>
            </a:r>
            <a:endParaRPr lang="en-US" sz="2400" dirty="0">
              <a:solidFill>
                <a:schemeClr val="bg1"/>
              </a:solidFill>
              <a:latin typeface="+mj-lt"/>
            </a:endParaRPr>
          </a:p>
        </p:txBody>
      </p:sp>
    </p:spTree>
    <p:custDataLst>
      <p:tags r:id="rId1"/>
    </p:custData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idx="4294967295"/>
          </p:nvPr>
        </p:nvSpPr>
        <p:spPr>
          <a:xfrm>
            <a:off x="457200" y="152400"/>
            <a:ext cx="6400800" cy="1143000"/>
          </a:xfrm>
        </p:spPr>
        <p:txBody>
          <a:bodyPr/>
          <a:lstStyle/>
          <a:p>
            <a:pPr eaLnBrk="1" hangingPunct="1"/>
            <a:endParaRPr lang="en-US" sz="4800" smtClean="0"/>
          </a:p>
        </p:txBody>
      </p:sp>
      <p:sp>
        <p:nvSpPr>
          <p:cNvPr id="13313" name="Rectangle 1"/>
          <p:cNvSpPr>
            <a:spLocks noChangeArrowheads="1"/>
          </p:cNvSpPr>
          <p:nvPr/>
        </p:nvSpPr>
        <p:spPr bwMode="auto">
          <a:xfrm>
            <a:off x="609600" y="2224088"/>
            <a:ext cx="6400800" cy="2862262"/>
          </a:xfrm>
          <a:prstGeom prst="rect">
            <a:avLst/>
          </a:prstGeom>
          <a:noFill/>
          <a:ln w="9525">
            <a:noFill/>
            <a:miter lim="800000"/>
            <a:headEnd/>
            <a:tailEnd/>
          </a:ln>
          <a:effectLst/>
        </p:spPr>
        <p:txBody>
          <a:bodyPr anchor="ctr">
            <a:spAutoFit/>
          </a:bodyPr>
          <a:lstStyle/>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r>
              <a:rPr lang="en-US" sz="6000" dirty="0">
                <a:latin typeface="+mj-lt"/>
                <a:ea typeface="Times New Roman" pitchFamily="18" charset="0"/>
              </a:rPr>
              <a:t>CREANDO CONVERSASIONES SMART</a:t>
            </a:r>
            <a:endParaRPr lang="en-US" sz="6000" dirty="0">
              <a:latin typeface="+mj-lt"/>
            </a:endParaRPr>
          </a:p>
        </p:txBody>
      </p:sp>
    </p:spTree>
    <p:custDataLst>
      <p:tags r:id="rId1"/>
    </p:custData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 </a:t>
            </a:r>
          </a:p>
        </p:txBody>
      </p:sp>
      <p:sp>
        <p:nvSpPr>
          <p:cNvPr id="3" name="Rounded Rectangle 2"/>
          <p:cNvSpPr/>
          <p:nvPr/>
        </p:nvSpPr>
        <p:spPr>
          <a:xfrm>
            <a:off x="609600" y="2590800"/>
            <a:ext cx="6172200" cy="322379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Al tener </a:t>
            </a:r>
            <a:r>
              <a:rPr lang="es-ES" sz="2400" b="1" dirty="0">
                <a:solidFill>
                  <a:schemeClr val="accent1"/>
                </a:solidFill>
                <a:latin typeface="Arial" charset="0"/>
                <a:cs typeface="Arial" charset="0"/>
              </a:rPr>
              <a:t>conversaciones inteligentes  (SMART), </a:t>
            </a:r>
            <a:r>
              <a:rPr lang="es-ES" sz="2400" b="1" dirty="0">
                <a:solidFill>
                  <a:schemeClr val="accent1"/>
                </a:solidFill>
                <a:latin typeface="Arial" charset="0"/>
                <a:cs typeface="Arial" charset="0"/>
              </a:rPr>
              <a:t>los empleadores pueden comenzar a comprometer a los empleados. Haciendo preguntas y entablando un diálogo de gran alcance, desarrolla las habilidades y comportamientos que conducen a una cultura de seguridad.</a:t>
            </a:r>
            <a:endParaRPr lang="en-US" sz="2400" b="1" dirty="0">
              <a:solidFill>
                <a:schemeClr val="accent1"/>
              </a:solidFill>
              <a:latin typeface="Arial Black" pitchFamily="34" charset="0"/>
              <a:cs typeface="Arial" charset="0"/>
            </a:endParaRPr>
          </a:p>
        </p:txBody>
      </p:sp>
      <p:pic>
        <p:nvPicPr>
          <p:cNvPr id="10246" name="Picture 6" descr="C:\Users\Ivy\Pictures\Microsoft Clip Organizer\j0384172.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83338" y="2514600"/>
            <a:ext cx="2760662"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2590800"/>
            <a:ext cx="6172200" cy="166074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s-ES" sz="2400" b="1" dirty="0">
                <a:solidFill>
                  <a:schemeClr val="accent1"/>
                </a:solidFill>
                <a:latin typeface="Arial" charset="0"/>
                <a:cs typeface="Arial" charset="0"/>
              </a:rPr>
              <a:t>Si desea determinar si va a crear y participar en conversaciones SMART, hay ciertas características que debe identificar.</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609600" y="2590800"/>
            <a:ext cx="6324600" cy="283303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457200" indent="-457200">
              <a:buFont typeface="+mj-lt"/>
              <a:buAutoNum type="arabicPeriod"/>
              <a:defRPr/>
            </a:pPr>
            <a:r>
              <a:rPr lang="es-ES" sz="2400" b="1" dirty="0">
                <a:solidFill>
                  <a:schemeClr val="accent1"/>
                </a:solidFill>
                <a:latin typeface="Arial" charset="0"/>
                <a:cs typeface="Arial" charset="0"/>
              </a:rPr>
              <a:t>Colóquese como un entrenador</a:t>
            </a:r>
          </a:p>
          <a:p>
            <a:pPr marL="457200" indent="-457200">
              <a:buFont typeface="+mj-lt"/>
              <a:buAutoNum type="arabicPeriod"/>
              <a:defRPr/>
            </a:pPr>
            <a:r>
              <a:rPr lang="es-ES" sz="2400" b="1" dirty="0">
                <a:solidFill>
                  <a:schemeClr val="accent1"/>
                </a:solidFill>
                <a:latin typeface="Arial" charset="0"/>
                <a:cs typeface="Arial" charset="0"/>
              </a:rPr>
              <a:t>Enmarque Normas de seguridad de objetivos personales de aprendizaje</a:t>
            </a:r>
          </a:p>
          <a:p>
            <a:pPr marL="457200" indent="-457200">
              <a:buFont typeface="+mj-lt"/>
              <a:buAutoNum type="arabicPeriod"/>
              <a:defRPr/>
            </a:pPr>
            <a:r>
              <a:rPr lang="es-ES" sz="2400" b="1" dirty="0">
                <a:solidFill>
                  <a:schemeClr val="accent1"/>
                </a:solidFill>
                <a:latin typeface="Arial" charset="0"/>
                <a:cs typeface="Arial" charset="0"/>
              </a:rPr>
              <a:t>Asegúrese de que las conversaciones sean de dos vías</a:t>
            </a:r>
          </a:p>
          <a:p>
            <a:pPr marL="457200" indent="-457200">
              <a:buFont typeface="+mj-lt"/>
              <a:buAutoNum type="arabicPeriod"/>
              <a:defRPr/>
            </a:pPr>
            <a:r>
              <a:rPr lang="es-ES" sz="2400" b="1" dirty="0">
                <a:solidFill>
                  <a:schemeClr val="accent1"/>
                </a:solidFill>
                <a:latin typeface="Arial" charset="0"/>
                <a:cs typeface="Arial" charset="0"/>
              </a:rPr>
              <a:t>Posicione a la otra persona para el crecimiento</a:t>
            </a:r>
            <a:endParaRPr lang="en-US" sz="2400" b="1"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Creando Conversaciones SMART</a:t>
            </a:r>
          </a:p>
        </p:txBody>
      </p:sp>
      <p:sp>
        <p:nvSpPr>
          <p:cNvPr id="3" name="Rounded Rectangle 2"/>
          <p:cNvSpPr/>
          <p:nvPr/>
        </p:nvSpPr>
        <p:spPr>
          <a:xfrm>
            <a:off x="533400" y="1905000"/>
            <a:ext cx="4267200" cy="4005322"/>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es-ES" sz="2400" b="1" dirty="0">
                <a:solidFill>
                  <a:schemeClr val="accent1"/>
                </a:solidFill>
                <a:latin typeface="Arial" charset="0"/>
                <a:cs typeface="Arial" charset="0"/>
              </a:rPr>
              <a:t>Colóquese como un entrenador</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
            </a:r>
            <a:br>
              <a:rPr lang="es-ES" sz="2400" b="1" dirty="0">
                <a:solidFill>
                  <a:schemeClr val="accent1"/>
                </a:solidFill>
                <a:latin typeface="Arial" charset="0"/>
                <a:cs typeface="Arial" charset="0"/>
              </a:rPr>
            </a:br>
            <a:r>
              <a:rPr lang="es-ES" sz="2400" b="1" dirty="0">
                <a:solidFill>
                  <a:schemeClr val="accent1"/>
                </a:solidFill>
                <a:latin typeface="Arial" charset="0"/>
                <a:cs typeface="Arial" charset="0"/>
              </a:rPr>
              <a:t>Enseñar es una herramienta de gran liderazgo. Que permite a otros el privilegio de sus propios puntos de vista y les da la oportunidad de ver su propio proceso.</a:t>
            </a:r>
            <a:endParaRPr lang="en-US" sz="2400" b="1" dirty="0">
              <a:solidFill>
                <a:schemeClr val="accent1"/>
              </a:solidFill>
              <a:latin typeface="Arial Black" pitchFamily="34" charset="0"/>
              <a:cs typeface="Arial" charset="0"/>
            </a:endParaRPr>
          </a:p>
        </p:txBody>
      </p:sp>
      <p:pic>
        <p:nvPicPr>
          <p:cNvPr id="13318" name="Picture 3" descr="MC900056811.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828800"/>
            <a:ext cx="2074863" cy="450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Callout 2 (Border and Accent Bar) 5"/>
          <p:cNvSpPr/>
          <p:nvPr/>
        </p:nvSpPr>
        <p:spPr>
          <a:xfrm>
            <a:off x="7086600" y="1981200"/>
            <a:ext cx="1905000" cy="2133600"/>
          </a:xfrm>
          <a:prstGeom prst="accentBorderCallout2">
            <a:avLst>
              <a:gd name="adj1" fmla="val 2098"/>
              <a:gd name="adj2" fmla="val -3902"/>
              <a:gd name="adj3" fmla="val 2098"/>
              <a:gd name="adj4" fmla="val -18144"/>
              <a:gd name="adj5" fmla="val 5713"/>
              <a:gd name="adj6" fmla="val -40760"/>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
        <p:nvSpPr>
          <p:cNvPr id="13320" name="TextBox 6"/>
          <p:cNvSpPr txBox="1">
            <a:spLocks noChangeArrowheads="1"/>
          </p:cNvSpPr>
          <p:nvPr/>
        </p:nvSpPr>
        <p:spPr bwMode="auto">
          <a:xfrm>
            <a:off x="7162800" y="2057400"/>
            <a:ext cx="18288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s-ES">
                <a:solidFill>
                  <a:schemeClr val="accent1"/>
                </a:solidFill>
              </a:rPr>
              <a:t>El Silbato no es recomendable, pero de nuevo se pone muy fuerte en las plantas de procesamiento.</a:t>
            </a:r>
            <a:endParaRPr lang="en-US" b="1">
              <a:solidFill>
                <a:schemeClr val="accent1"/>
              </a:solidFill>
            </a:endParaRPr>
          </a:p>
        </p:txBody>
      </p:sp>
    </p:spTree>
    <p:custDataLst>
      <p:tags r:id="rId1"/>
    </p:custData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POWERPOINTVERSION" val="12.0"/>
  <p:tag name="TPFULLVERSION" val="4.3.1.1109"/>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9.xml><?xml version="1.0" encoding="utf-8"?>
<p:tagLst xmlns:a="http://schemas.openxmlformats.org/drawingml/2006/main" xmlns:r="http://schemas.openxmlformats.org/officeDocument/2006/relationships" xmlns:p="http://schemas.openxmlformats.org/presentationml/2006/main">
  <p:tag name="SLIDEGUID" val="B317A8061B164463AB685421D6475FB6"/>
  <p:tag name="SLIDEID" val="B317A8061B164463AB685421D6475FB6"/>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at is the most important strategy for engaging in SMART conversation?"/>
  <p:tag name="ANSWERSALIAS" val="Be confident|smicln|Be on-time|smicln|Be prepared|smicln|Be informed"/>
  <p:tag name="VALUES" val="No Value|smicln|No Value|smicln|No Value|smicln|No Valu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30.xml><?xml version="1.0" encoding="utf-8"?>
<p:tagLst xmlns:a="http://schemas.openxmlformats.org/drawingml/2006/main" xmlns:r="http://schemas.openxmlformats.org/officeDocument/2006/relationships" xmlns:p="http://schemas.openxmlformats.org/presentationml/2006/main">
  <p:tag name="CHARTTYPE" val="3"/>
</p:tagLst>
</file>

<file path=ppt/tags/tag31.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47"/>
  <p:tag name="FONTSIZE" val="32"/>
  <p:tag name="BULLETTYPE" val="ppBulletArabicPeriod"/>
  <p:tag name="ANSWERTEXT" val="Be confident&#10;Be on-time&#10;Be prepared&#10;Be informed"/>
</p:tagLst>
</file>

<file path=ppt/tags/tag3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Storm">
      <a:dk1>
        <a:srgbClr val="FFFFFF"/>
      </a:dk1>
      <a:lt1>
        <a:sysClr val="window" lastClr="FFFFFF"/>
      </a:lt1>
      <a:dk2>
        <a:srgbClr val="1F497D"/>
      </a:dk2>
      <a:lt2>
        <a:srgbClr val="EEECE1"/>
      </a:lt2>
      <a:accent1>
        <a:srgbClr val="000000"/>
      </a:accent1>
      <a:accent2>
        <a:srgbClr val="C0504D"/>
      </a:accent2>
      <a:accent3>
        <a:srgbClr val="5F5F5F"/>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3266</TotalTime>
  <Words>2158</Words>
  <Application>Microsoft Office PowerPoint</Application>
  <PresentationFormat>On-screen Show (4:3)</PresentationFormat>
  <Paragraphs>186</Paragraphs>
  <Slides>31</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Arial</vt:lpstr>
      <vt:lpstr>Tw Cen MT</vt:lpstr>
      <vt:lpstr>Calibri</vt:lpstr>
      <vt:lpstr>Times New Roman</vt:lpstr>
      <vt:lpstr>Arial Black</vt:lpstr>
      <vt:lpstr>Aharoni</vt:lpstr>
      <vt:lpstr>Office Theme</vt:lpstr>
      <vt:lpstr>Microsoft Graph Chart</vt:lpstr>
      <vt:lpstr>Creando un lugar donde   LA SEGURIDAD PASA </vt:lpstr>
      <vt:lpstr> </vt:lpstr>
      <vt:lpstr>Contenido del Módulo</vt:lpstr>
      <vt:lpstr>Objetivos del Módulo</vt:lpstr>
      <vt:lpstr>PowerPoint Presentation</vt:lpstr>
      <vt:lpstr>Creando Conversaciones SMART </vt:lpstr>
      <vt:lpstr>Creando Conversaciones SMART</vt:lpstr>
      <vt:lpstr>Creando Conversaciones SMART</vt:lpstr>
      <vt:lpstr>Creando Conversaciones SMART</vt:lpstr>
      <vt:lpstr>Creando Conversaciones SMART</vt:lpstr>
      <vt:lpstr>Creando Conversaciones SMART</vt:lpstr>
      <vt:lpstr>Creando Conversaciones SMART</vt:lpstr>
      <vt:lpstr>A Practicar!</vt:lpstr>
      <vt:lpstr>Creand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Creando Conversaciones SMART</vt:lpstr>
      <vt:lpstr>Compruebe la comprensión</vt:lpstr>
      <vt:lpstr>Cual es la estrategia mas importante para crear conversaciones SMART?</vt:lpstr>
      <vt:lpstr>Compruebe la Comprensión</vt:lpstr>
      <vt:lpstr>Para extender su conocimiento, revise las siguientes recursos</vt:lpstr>
      <vt:lpstr>Equipo de Susan Harwood de Capacitación en Seguridad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place where   SAFETY HAPPENS</dc:title>
  <dc:creator>Ivy</dc:creator>
  <cp:lastModifiedBy>Vosburgh, Linda - OSHA</cp:lastModifiedBy>
  <cp:revision>224</cp:revision>
  <dcterms:modified xsi:type="dcterms:W3CDTF">2012-04-17T17:02:31Z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TC300061759990</vt:lpwstr>
  </property>
</Properties>
</file>