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708" cy="461193"/>
          </a:xfrm>
          <a:prstGeom prst="rect">
            <a:avLst/>
          </a:prstGeom>
          <a:noFill/>
          <a:ln>
            <a:noFill/>
          </a:ln>
        </p:spPr>
        <p:txBody>
          <a:bodyPr vert="horz" lIns="81993" tIns="40997" rIns="81993" bIns="40997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300"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7692" y="0"/>
            <a:ext cx="3042708" cy="461193"/>
          </a:xfrm>
          <a:prstGeom prst="rect">
            <a:avLst/>
          </a:prstGeom>
          <a:noFill/>
          <a:ln>
            <a:noFill/>
          </a:ln>
        </p:spPr>
        <p:txBody>
          <a:bodyPr vert="horz" lIns="81993" tIns="40997" rIns="81993" bIns="40997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300"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774883"/>
            <a:ext cx="3042708" cy="461193"/>
          </a:xfrm>
          <a:prstGeom prst="rect">
            <a:avLst/>
          </a:prstGeom>
          <a:noFill/>
          <a:ln>
            <a:noFill/>
          </a:ln>
        </p:spPr>
        <p:txBody>
          <a:bodyPr vert="horz" lIns="81993" tIns="40997" rIns="81993" bIns="40997" anchor="b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300"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7692" y="8774883"/>
            <a:ext cx="3042708" cy="461193"/>
          </a:xfrm>
          <a:prstGeom prst="rect">
            <a:avLst/>
          </a:prstGeom>
          <a:noFill/>
          <a:ln>
            <a:noFill/>
          </a:ln>
        </p:spPr>
        <p:txBody>
          <a:bodyPr vert="horz" lIns="81993" tIns="40997" rIns="81993" bIns="40997" anchor="b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300"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4E7E1793-F444-44D4-A897-851A5C3778B4}" type="slidenum">
              <a:rPr lang="en-US"/>
              <a:pPr>
                <a:defRPr sz="14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8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06513" y="735013"/>
            <a:ext cx="4835525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45464" y="4595131"/>
            <a:ext cx="5957623" cy="43538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 smtClean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32878" cy="484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15673" y="0"/>
            <a:ext cx="3232877" cy="484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91789"/>
            <a:ext cx="3232878" cy="484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15673" y="9191789"/>
            <a:ext cx="3232877" cy="484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F2FB4D82-50C8-41BD-939E-00A1AE169F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18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n-US" sz="2000" kern="1200">
        <a:solidFill>
          <a:schemeClr val="tx1"/>
        </a:solidFill>
        <a:latin typeface="Arial" pitchFamily="18"/>
        <a:cs typeface="Tahoma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9EE8704-A049-473A-B879-6A76347BB574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</a:t>
            </a:fld>
            <a:fld id="{9CE27340-BC45-4645-B895-379F90300CEE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5EBCF31-D6DC-4AA2-8B01-49FA05BF7F01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10</a:t>
            </a:fld>
            <a:fld id="{175D9E35-DF8E-4020-B4BE-59AA121FEF11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10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608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70A850D0-FE29-4B12-8227-18A7F29E6D64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11</a:t>
            </a:fld>
            <a:fld id="{D5796B64-7770-4316-A040-FE1EA6149B32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11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6A14F729-0A29-400B-9829-D1A16C0C0DF4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12</a:t>
            </a:fld>
            <a:fld id="{298559F0-A936-474C-9742-53D663303489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12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8132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0B68E54-1109-4306-B651-C35BAC02143F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13</a:t>
            </a:fld>
            <a:fld id="{54E55F92-3D78-489F-9E39-8F75CEC392A7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13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9156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A1094879-0C0D-4796-9A96-80C72135B8F6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14</a:t>
            </a:fld>
            <a:fld id="{F8201125-B292-4312-9164-7F35A702A723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14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0180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2D547C6D-397F-46F3-9E02-CF44C2F3FD42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15</a:t>
            </a:fld>
            <a:fld id="{6122B524-F33F-45FE-A01D-CE16B5EBBACB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15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BE8CDD77-432E-4DA4-B170-794677329764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16</a:t>
            </a:fld>
            <a:fld id="{58A6D476-E3EC-43AB-A3A8-981E62D5B43C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16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222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8D132A8-331C-427A-ABB8-C7D5021B2D26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17</a:t>
            </a:fld>
            <a:fld id="{41DD163D-EEA5-4048-B1A6-85C3DD3C796D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17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2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0D659F0A-0B97-43E5-94D3-8DD10785AE60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18</a:t>
            </a:fld>
            <a:fld id="{6DF1EBC2-0615-415E-A0A9-0766DAF6EB79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18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4276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EA460304-8AD7-476E-B938-C03B9F2E756F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19</a:t>
            </a:fld>
            <a:fld id="{0468F8F6-AD79-4142-B412-26724FBFD5C1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19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5300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65461E34-2858-420F-9FA0-42690DC41F1B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</a:t>
            </a:fld>
            <a:fld id="{0C7F9464-71F5-4923-8828-686102A25190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2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013551BC-5B85-41E4-A1FF-41AFCFE37D27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20</a:t>
            </a:fld>
            <a:fld id="{EDD20FCC-4A91-4DC4-AE7F-1A603DD7C483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20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632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DA488EF5-F681-4806-B49A-CAFF9327E377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21</a:t>
            </a:fld>
            <a:fld id="{DFDA86AA-F2F6-4F46-9865-8E8EB0151D1D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21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A2392D4F-D8B5-457F-987B-563FF382D736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22</a:t>
            </a:fld>
            <a:fld id="{0DEC6337-EDB6-4943-853F-4FA1D9F8D79A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22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2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062B30A1-FD3F-4AE9-B625-8D5EA8EEA58E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23</a:t>
            </a:fld>
            <a:fld id="{9BC2D564-0887-49FC-902C-D8B24905CC81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23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9396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09972FFC-0168-4DD8-9A2C-E1E0C78B7AD7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24</a:t>
            </a:fld>
            <a:fld id="{FA0D7ACD-28D0-4E59-8CDB-21800ED3EF63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24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0420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1EC8CAB6-85F4-4E16-9A78-ECC7DD453882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25</a:t>
            </a:fld>
            <a:fld id="{360BE268-39DA-477F-B174-07E8C004E699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25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marL="207425" indent="-20742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Participants could answer with a show of hands or if you have access to an audience response system you can use it.</a:t>
            </a:r>
          </a:p>
          <a:p>
            <a:pPr marL="207425" indent="-207425"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>
              <a:solidFill>
                <a:srgbClr val="FFFFFF"/>
              </a:solidFill>
              <a:ea typeface="+mn-ea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201A478-DE33-479A-85A5-4806276AB281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26</a:t>
            </a:fld>
            <a:fld id="{E6A6159F-977C-47B2-B989-13F57351B549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26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marL="207425" indent="-20742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Participants could answer with a show of hands or if you have access to an audience response system you can use it.</a:t>
            </a:r>
          </a:p>
          <a:p>
            <a:pPr marL="207425" indent="-207425"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>
              <a:solidFill>
                <a:srgbClr val="FFFFFF"/>
              </a:solidFill>
              <a:ea typeface="+mn-ea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B6953538-0639-4245-B8E2-48CF8284CEA7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27</a:t>
            </a:fld>
            <a:fld id="{23E2B058-016F-4A5B-909C-9373184CD94B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27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marL="207425" indent="-20742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i="1" smtClean="0">
                <a:solidFill>
                  <a:srgbClr val="FFFFFF"/>
                </a:solidFill>
                <a:ea typeface="+mn-ea" pitchFamily="2"/>
                <a:cs typeface="Arial" pitchFamily="2"/>
              </a:rPr>
              <a:t>Who can remember the three steps to hazard analysis we just talked about?   </a:t>
            </a: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Identify, Evaluate and Control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8690EE51-A59B-4E41-95B5-5E16135C6EDB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28</a:t>
            </a:fld>
            <a:fld id="{A6B2F27A-1855-48EA-A5EE-E2FDFD96D778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28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marL="207425" indent="-207425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controlling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F466B1C-D533-4393-ADA5-DA5CA5A69282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29</a:t>
            </a:fld>
            <a:fld id="{5073FF18-FECE-47D1-882E-E3DA969F3144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29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Activity Options:  Create a mnemonic or conduct a word scramble.</a:t>
            </a: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>
              <a:solidFill>
                <a:srgbClr val="FFFFFF"/>
              </a:solidFill>
              <a:ea typeface="+mn-ea" pitchFamily="2"/>
              <a:cs typeface="Arial" pitchFamily="2"/>
            </a:endParaRP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Elimination</a:t>
            </a: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Substitution</a:t>
            </a: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Engineering Controls</a:t>
            </a: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Administrative Controls</a:t>
            </a: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rgbClr val="FFFFFF"/>
                </a:solidFill>
                <a:ea typeface="+mn-ea" pitchFamily="2"/>
                <a:cs typeface="Arial" pitchFamily="2"/>
              </a:rPr>
              <a:t>PPE</a:t>
            </a:r>
          </a:p>
          <a:p>
            <a:pPr marL="207425" indent="-20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mtClean="0">
              <a:solidFill>
                <a:srgbClr val="FFFFFF"/>
              </a:solidFill>
              <a:ea typeface="+mn-ea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BF7DE79-B71C-4CBC-982F-F7981E7241B2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3</a:t>
            </a:fld>
            <a:fld id="{91AA60C2-4E31-4402-B264-6135DA75BCE1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3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6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74AD45D8-6FC5-45E5-9BA2-25C4AD018418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30</a:t>
            </a:fld>
            <a:fld id="{E69FC1F5-2AE5-4088-8C2C-30F998B11924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30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656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C6BFEED8-0713-4DEC-BFD0-E23F3D0A93C3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31</a:t>
            </a:fld>
            <a:fld id="{5F634DC7-1C56-481F-957E-34464A25753B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31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758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1527603F-691E-434B-90B3-E844C2A6839C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4</a:t>
            </a:fld>
            <a:fld id="{F9F9B7D1-C132-4E6F-A59F-52223B961EB5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4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40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F520A72F-7F01-4641-BFC5-6160E6D1BE5E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5</a:t>
            </a:fld>
            <a:fld id="{41EF39DF-35EC-4BE0-805A-A673B1A8E7BE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5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530230C4-ADB7-4B99-AF8B-E507E8BBA79A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6</a:t>
            </a:fld>
            <a:fld id="{D718EA91-3B5F-4201-9323-03EC3351282E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6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BB78B777-D842-421C-8423-D3C955691E68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7</a:t>
            </a:fld>
            <a:fld id="{32E18F61-4072-48E2-9E1A-512082101EF2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7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2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9595FBB3-403F-4FD5-80A7-6CAEB373B2E3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8</a:t>
            </a:fld>
            <a:fld id="{E616BB68-1635-48D3-87BD-058E0DCCF066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8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6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86427" tIns="43214" rIns="86427" bIns="43214"/>
          <a:lstStyle/>
          <a:p>
            <a:pPr algn="l">
              <a:defRPr/>
            </a:pPr>
            <a:fld id="{E4A4E281-2C0D-40BE-8589-98995995FBE8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9</a:t>
            </a:fld>
            <a:fld id="{E523B002-8C1F-464C-931E-815F690458C8}" type="slidenum">
              <a:rPr sz="1700">
                <a:solidFill>
                  <a:srgbClr val="FFFFFF"/>
                </a:solidFill>
                <a:latin typeface="Arial" pitchFamily="18"/>
                <a:ea typeface="+mn-ea" pitchFamily="2"/>
                <a:cs typeface="Arial" pitchFamily="2"/>
              </a:rPr>
              <a:pPr algn="l">
                <a:defRPr/>
              </a:pPr>
              <a:t>9</a:t>
            </a:fld>
            <a:endParaRPr sz="1700">
              <a:solidFill>
                <a:srgbClr val="FFFFFF"/>
              </a:solidFill>
              <a:latin typeface="Arial" pitchFamily="18"/>
              <a:ea typeface="+mn-ea" pitchFamily="2"/>
              <a:cs typeface="Arial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60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7" tIns="43214" rIns="86427" bIns="43214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5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C5E7-93D3-43D6-A66B-4F5B8DB83F6A}" type="slidenum">
              <a:rPr/>
              <a:pPr>
                <a:defRPr/>
              </a:pPr>
              <a:t>‹#›</a:t>
            </a:fld>
            <a:fld id="{35147C29-1821-4C7C-AD0C-325704E344D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472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5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3946-ECC4-497A-BAA6-FF30AD4906DB}" type="slidenum">
              <a:rPr/>
              <a:pPr>
                <a:defRPr/>
              </a:pPr>
              <a:t>‹#›</a:t>
            </a:fld>
            <a:fld id="{12410306-16D0-41CC-B4EE-E91AA21DE05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55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4963"/>
            <a:ext cx="21717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04963"/>
            <a:ext cx="63627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5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136F-85EE-4510-9767-52DC93E325F6}" type="slidenum">
              <a:rPr/>
              <a:pPr>
                <a:defRPr/>
              </a:pPr>
              <a:t>‹#›</a:t>
            </a:fld>
            <a:fld id="{2A60F1D0-C114-4B82-AF2B-2C0B0940F25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3730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D53B5-8BB0-4489-880D-EAE47DC70AAB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1465-1FEB-4299-B8BB-9715BDB6BE14}" type="slidenum">
              <a:rPr/>
              <a:pPr>
                <a:defRPr/>
              </a:pPr>
              <a:t>‹#›</a:t>
            </a:fld>
            <a:fld id="{691631EF-4AE3-4EEF-9BFF-DC41403C24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3610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F561-3D9B-4D63-8CC8-6AB181393C8A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AB08-20E2-4B4C-B412-C1048424E0F5}" type="slidenum">
              <a:rPr/>
              <a:pPr>
                <a:defRPr/>
              </a:pPr>
              <a:t>‹#›</a:t>
            </a:fld>
            <a:fld id="{013A37BA-84AC-43F3-BE98-035B040498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4992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9466-3874-4A96-8DD3-6C3AE6C91406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E85E-C34E-4D20-B4AD-7604E362EC33}" type="slidenum">
              <a:rPr/>
              <a:pPr>
                <a:defRPr/>
              </a:pPr>
              <a:t>‹#›</a:t>
            </a:fld>
            <a:fld id="{487CF4D0-DF8F-4334-8DE2-DBE9BB0B81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0926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9DA0-E132-4E32-B89D-D0D0C463845D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267-7058-4A9B-8586-3082CFBDAAE0}" type="slidenum">
              <a:rPr/>
              <a:pPr>
                <a:defRPr/>
              </a:pPr>
              <a:t>‹#›</a:t>
            </a:fld>
            <a:fld id="{010D28E5-4618-49F1-A04A-DF7E88DFEC4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117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6D4B-9C26-449A-A62A-74173A1CFB46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244C-347D-4824-BADE-DB4E91E19B8F}" type="slidenum">
              <a:rPr/>
              <a:pPr>
                <a:defRPr/>
              </a:pPr>
              <a:t>‹#›</a:t>
            </a:fld>
            <a:fld id="{351AEFF9-2DAC-4A21-92B2-077C83EBF49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0271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EBE8-154A-4CB8-BF49-7014E36E0F87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4C598-6E78-4F14-9D95-301BA34F1FA8}" type="slidenum">
              <a:rPr/>
              <a:pPr>
                <a:defRPr/>
              </a:pPr>
              <a:t>‹#›</a:t>
            </a:fld>
            <a:fld id="{0EB1CC9B-2025-461A-AE63-9158252003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897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718F-7369-44F9-BEFC-769C9B9F2782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39E7-2695-4AB2-B0DC-73B0C59597D8}" type="slidenum">
              <a:rPr/>
              <a:pPr>
                <a:defRPr/>
              </a:pPr>
              <a:t>‹#›</a:t>
            </a:fld>
            <a:fld id="{2BD639F9-5870-49AD-B9CB-112773D2437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382619"/>
      </p:ext>
    </p:extLst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9738-9286-4B38-9BEC-9E24FA6A4EB5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42500-9BD7-467C-972A-C6AB7DB10ADC}" type="slidenum">
              <a:rPr/>
              <a:pPr>
                <a:defRPr/>
              </a:pPr>
              <a:t>‹#›</a:t>
            </a:fld>
            <a:fld id="{410C351D-9F0C-43F9-82C6-D8D8C730662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9545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5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D7E4-A2A4-411E-971E-4A7E76962E1B}" type="slidenum">
              <a:rPr/>
              <a:pPr>
                <a:defRPr/>
              </a:pPr>
              <a:t>‹#›</a:t>
            </a:fld>
            <a:fld id="{4CF5BFE3-3FAB-48E8-AFA3-33AFB98F9BC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8493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6346-80A5-40F4-B110-A8EA8FD3DEC0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05D5-68AA-4CC7-B77D-5C953EEF5F72}" type="slidenum">
              <a:rPr/>
              <a:pPr>
                <a:defRPr/>
              </a:pPr>
              <a:t>‹#›</a:t>
            </a:fld>
            <a:fld id="{E5E8CED0-8B0D-4ED5-A4E3-0370199D10E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9713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0015-5FE7-4C5A-A51A-E9F1C9B04FAE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CB71-D8A5-4C2B-B92A-23BF87D1689A}" type="slidenum">
              <a:rPr/>
              <a:pPr>
                <a:defRPr/>
              </a:pPr>
              <a:t>‹#›</a:t>
            </a:fld>
            <a:fld id="{63674FBD-1940-45A2-A697-C5EA303E9A1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7880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152400"/>
            <a:ext cx="1790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219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43BF-9B32-4E66-8A3B-DD58BF29AC8E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9C2C-CCF0-40CF-B789-03CE621FF4C6}" type="slidenum">
              <a:rPr/>
              <a:pPr>
                <a:defRPr/>
              </a:pPr>
              <a:t>‹#›</a:t>
            </a:fld>
            <a:fld id="{5BE8393D-4896-4F4E-9661-CE47230DD14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2959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7CFC7-7B68-4011-A294-A32738986638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EBCB-736E-4378-A91F-C6B1549A8FEB}" type="slidenum">
              <a:rPr/>
              <a:pPr>
                <a:defRPr/>
              </a:pPr>
              <a:t>‹#›</a:t>
            </a:fld>
            <a:fld id="{92ED0A4A-6A9D-4EDA-BA0E-A3A7042D6C6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0090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1D46-21EE-4A1A-9F0D-5D5DB0B96A68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2B7C-193B-48A7-9E1A-5E6F7C6F5CFE}" type="slidenum">
              <a:rPr/>
              <a:pPr>
                <a:defRPr/>
              </a:pPr>
              <a:t>‹#›</a:t>
            </a:fld>
            <a:fld id="{976C3FDC-73BE-4AE9-BCA7-286A1B7BB13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8302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598E-E95E-465D-AAC9-A68874106472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990E-2147-46EE-96D5-9FF9E0A33ED6}" type="slidenum">
              <a:rPr/>
              <a:pPr>
                <a:defRPr/>
              </a:pPr>
              <a:t>‹#›</a:t>
            </a:fld>
            <a:fld id="{FE5950A8-6346-4089-A815-5E3E7E0EE0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4311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AAF8-D22C-41E6-88E1-6804110DE04A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1BB9-6841-424D-825B-EF1D08ECC7CD}" type="slidenum">
              <a:rPr/>
              <a:pPr>
                <a:defRPr/>
              </a:pPr>
              <a:t>‹#›</a:t>
            </a:fld>
            <a:fld id="{167570E7-8A15-438E-ABF5-DE5B9E6B9A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61792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6106-C035-4278-AECE-243D1E646C3C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80F4-6101-49FB-A1FD-02763CD9A1EA}" type="slidenum">
              <a:rPr/>
              <a:pPr>
                <a:defRPr/>
              </a:pPr>
              <a:t>‹#›</a:t>
            </a:fld>
            <a:fld id="{BFF9CF59-A4C0-415A-A813-B888245306F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0581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0226-F3E1-4447-BB37-6032E285AC16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5D48-9F20-4BE6-8A93-620A71196BC2}" type="slidenum">
              <a:rPr/>
              <a:pPr>
                <a:defRPr/>
              </a:pPr>
              <a:t>‹#›</a:t>
            </a:fld>
            <a:fld id="{5F2BB6C5-2A33-4047-B276-0FDF5D03C2D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8190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5CBF-3CA5-4F10-9694-6B9FB65BA47E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732B-DCB2-4D4F-B6EF-23528609F293}" type="slidenum">
              <a:rPr/>
              <a:pPr>
                <a:defRPr/>
              </a:pPr>
              <a:t>‹#›</a:t>
            </a:fld>
            <a:fld id="{C591CE46-3092-4849-B6E6-086AAC6464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99369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5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3402-1BA6-4913-BF98-C9D43F26DB82}" type="slidenum">
              <a:rPr/>
              <a:pPr>
                <a:defRPr/>
              </a:pPr>
              <a:t>‹#›</a:t>
            </a:fld>
            <a:fld id="{0CC5155E-19F0-4181-9B3D-2DD4E6BD0D4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28808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F3629-FF5F-4214-95CC-256FAA885C50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B5E7-287E-4420-B8A7-0993AD7A4619}" type="slidenum">
              <a:rPr/>
              <a:pPr>
                <a:defRPr/>
              </a:pPr>
              <a:t>‹#›</a:t>
            </a:fld>
            <a:fld id="{F316F81A-2148-45C7-B24B-E4FF8BA4ED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6662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30C5-2B63-4DBD-BD13-ADCBD858B018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6BF1-E175-4CC6-BFB3-97D9736A9FA1}" type="slidenum">
              <a:rPr/>
              <a:pPr>
                <a:defRPr/>
              </a:pPr>
              <a:t>‹#›</a:t>
            </a:fld>
            <a:fld id="{7E8E6C3F-6FE4-49AC-B592-E2D18C920E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9495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6688D-7885-4CF2-BB26-5E73ACFD34A4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CDB8-3340-4DD1-BAC2-0FF422BE282E}" type="slidenum">
              <a:rPr/>
              <a:pPr>
                <a:defRPr/>
              </a:pPr>
              <a:t>‹#›</a:t>
            </a:fld>
            <a:fld id="{44C55850-C2C1-4459-97D4-850CBFC3A54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0497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B605-7DDE-447A-9506-D8EE93DC0D94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F08A-BC79-4D70-A695-8A4E4C0A6671}" type="slidenum">
              <a:rPr/>
              <a:pPr>
                <a:defRPr/>
              </a:pPr>
              <a:t>‹#›</a:t>
            </a:fld>
            <a:fld id="{76B97184-B546-444C-9649-61FB08CA81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928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9B46-30CB-49B6-9E24-D1698FA705A2}" type="slidenum">
              <a:rPr/>
              <a:pPr>
                <a:defRPr/>
              </a:pPr>
              <a:t>‹#›</a:t>
            </a:fld>
            <a:fld id="{3FFEEF9A-7681-4F37-BDF5-BDE3A0C6CBE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479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8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5597-C990-45E7-A74D-3F4C69018DF4}" type="slidenum">
              <a:rPr/>
              <a:pPr>
                <a:defRPr/>
              </a:pPr>
              <a:t>‹#›</a:t>
            </a:fld>
            <a:fld id="{B1DB1176-12AD-4DBD-BFCF-E2422D27364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676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4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DFA6-9442-4D82-AC3A-28AB6E3290B3}" type="slidenum">
              <a:rPr/>
              <a:pPr>
                <a:defRPr/>
              </a:pPr>
              <a:t>‹#›</a:t>
            </a:fld>
            <a:fld id="{5E00CFDB-6EBF-46E1-9A62-AD091BF605B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271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3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AF42-3B39-432E-A754-95D944015768}" type="slidenum">
              <a:rPr/>
              <a:pPr>
                <a:defRPr/>
              </a:pPr>
              <a:t>‹#›</a:t>
            </a:fld>
            <a:fld id="{D2FDED1B-367B-483B-A066-64E3D39533B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530260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DB857-8DC6-4ADC-8215-0C851B056CA7}" type="slidenum">
              <a:rPr/>
              <a:pPr>
                <a:defRPr/>
              </a:pPr>
              <a:t>‹#›</a:t>
            </a:fld>
            <a:fld id="{F757A196-6B6C-498A-AD68-9139874D1B5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8706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6" name="Slide Number Placeholder 11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4E34-8B91-4C6D-9DC1-5F575134300E}" type="slidenum">
              <a:rPr/>
              <a:pPr>
                <a:defRPr/>
              </a:pPr>
              <a:t>‹#›</a:t>
            </a:fld>
            <a:fld id="{A67A5DDF-C50C-44C0-A6CB-30F2E1F8020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2"/>
          <p:cNvSpPr txBox="1"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5112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467600" y="0"/>
            <a:ext cx="1676400" cy="525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5410200"/>
            <a:ext cx="7315200" cy="144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7467600" y="5410200"/>
            <a:ext cx="1676400" cy="144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F5F5F"/>
          </a:solidFill>
          <a:ln w="42480">
            <a:solidFill>
              <a:srgbClr val="5F5F5F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3077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/>
          <p:nvPr/>
        </p:nvSpPr>
        <p:spPr>
          <a:xfrm rot="5400000">
            <a:off x="3794919" y="7087394"/>
            <a:ext cx="5257800" cy="15986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Click to edit Master subtitle style</a:t>
            </a:r>
          </a:p>
        </p:txBody>
      </p:sp>
      <p:sp>
        <p:nvSpPr>
          <p:cNvPr id="3079" name="Title 13"/>
          <p:cNvSpPr txBox="1">
            <a:spLocks noGrp="1"/>
          </p:cNvSpPr>
          <p:nvPr>
            <p:ph type="title"/>
          </p:nvPr>
        </p:nvSpPr>
        <p:spPr bwMode="auto">
          <a:xfrm>
            <a:off x="0" y="51816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formatClick to edit Master title style</a:t>
            </a:r>
          </a:p>
        </p:txBody>
      </p:sp>
      <p:sp>
        <p:nvSpPr>
          <p:cNvPr id="8" name="Date Placeholder 10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r>
              <a:t>6/25/2009</a:t>
            </a:r>
          </a:p>
        </p:txBody>
      </p:sp>
      <p:sp>
        <p:nvSpPr>
          <p:cNvPr id="9" name="Slide Number Placeholder 11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3F4C04AF-3756-4772-969B-C1E86A882053}" type="slidenum">
              <a:rPr/>
              <a:pPr>
                <a:defRPr/>
              </a:pPr>
              <a:t>‹#›</a:t>
            </a:fld>
            <a:fld id="{07746642-A6FD-486B-99E0-86EBEA3C5E6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Footer Placeholder 12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083" name="Text Placeholder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>
          <a:solidFill>
            <a:srgbClr val="FFFFFF"/>
          </a:solidFill>
          <a:latin typeface="Tw Cen MT" pitchFamily="18"/>
          <a:ea typeface="MS Gothic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defRPr lang="en-US" sz="3200" kern="1200">
          <a:solidFill>
            <a:srgbClr val="FFFFFF"/>
          </a:solidFill>
          <a:latin typeface="Tw Cen MT" pitchFamily="18"/>
          <a:cs typeface="Ari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152400" y="1600200"/>
            <a:ext cx="7162800" cy="525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D0670F"/>
              </a:gs>
              <a:gs pos="100000">
                <a:srgbClr val="FFA670"/>
              </a:gs>
            </a:gsLst>
            <a:lin ang="16200000"/>
          </a:gradFill>
          <a:ln w="9360">
            <a:solidFill>
              <a:srgbClr val="FF953E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0"/>
            <a:ext cx="7315200" cy="144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7467600" y="1600200"/>
            <a:ext cx="1676400" cy="525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101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716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3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1524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formatClick to edit Master title style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DEDEC7E-D22A-49E6-A57A-BCB8C80F88E7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6725ADFC-EF17-4367-8A40-BB93E93ED945}" type="slidenum">
              <a:rPr/>
              <a:pPr>
                <a:defRPr/>
              </a:pPr>
              <a:t>‹#›</a:t>
            </a:fld>
            <a:fld id="{38C0A71D-0B40-440F-9F72-9B3CABE6AF1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800" kern="1200">
          <a:solidFill>
            <a:srgbClr val="FFFFFF"/>
          </a:solidFill>
          <a:latin typeface="Tw Cen MT" pitchFamily="18"/>
          <a:ea typeface="MS Gothic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FFFFFF"/>
          </a:solidFill>
          <a:latin typeface="Tw Cen MT" pitchFamily="18"/>
          <a:cs typeface="" pitchFamily="2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FFFFFF"/>
          </a:solidFill>
          <a:latin typeface="Tw Cen MT" pitchFamily="18"/>
          <a:cs typeface="" pitchFamily="2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3200">
          <a:solidFill>
            <a:srgbClr val="FFFFFF"/>
          </a:solidFill>
          <a:latin typeface="Tw Cen MT" pitchFamily="18"/>
          <a:cs typeface="" pitchFamily="2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FFFFFF"/>
          </a:solidFill>
          <a:latin typeface="Tw Cen MT" pitchFamily="18"/>
          <a:cs typeface="" pitchFamily="2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3200">
          <a:solidFill>
            <a:srgbClr val="FFFFFF"/>
          </a:solidFill>
          <a:latin typeface="Tw Cen MT" pitchFamily="18"/>
          <a:cs typeface="" pitchFamily="2"/>
        </a:defRPr>
      </a:lvl5pPr>
      <a:lvl6pPr lvl="5" rtl="0">
        <a:buSzPct val="45000"/>
        <a:buFont typeface="StarSymbol"/>
        <a:buChar char="●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6pPr>
      <a:lvl7pPr lvl="6" rtl="0">
        <a:buSzPct val="45000"/>
        <a:buFont typeface="StarSymbol"/>
        <a:buChar char="●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7pPr>
      <a:lvl8pPr lvl="7" rtl="0">
        <a:buSzPct val="45000"/>
        <a:buFont typeface="StarSymbol"/>
        <a:buChar char="●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8pPr>
      <a:lvl9pPr marL="0" marR="0" lvl="0" indent="0" algn="l" rtl="0" hangingPunct="0">
        <a:spcBef>
          <a:spcPts val="638"/>
        </a:spcBef>
        <a:spcAft>
          <a:spcPts val="0"/>
        </a:spcAft>
        <a:buSzPct val="45000"/>
        <a:buFont typeface="Arial" pitchFamily="32"/>
        <a:buChar char="•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Tw Cen MT"/>
                <a:ea typeface="MS Gothic" pitchFamily="2"/>
                <a:cs typeface="Arial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05E18CE0-CDEE-4A2E-BEF4-713B6C39E87B}" type="datetime1">
              <a:rPr/>
              <a:pPr>
                <a:defRPr/>
              </a:pPr>
              <a:t>4/17/2012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8757ED5B-47D7-43F3-BA71-1E4A7AAC6FB0}" type="slidenum">
              <a:rPr/>
              <a:pPr>
                <a:defRPr/>
              </a:pPr>
              <a:t>‹#›</a:t>
            </a:fld>
            <a:fld id="{2F6010C8-3800-4C47-9FFF-8EBD2DC11B9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FFFFFF"/>
          </a:solidFill>
          <a:latin typeface="Tw Cen MT" pitchFamily="18"/>
          <a:ea typeface="MS Gothic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" pitchFamily="34" charset="0"/>
          <a:ea typeface="MS Gothic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FFFFFF"/>
          </a:solidFill>
          <a:latin typeface="Tw Cen MT" pitchFamily="18"/>
          <a:cs typeface="" pitchFamily="2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FFFFFF"/>
          </a:solidFill>
          <a:latin typeface="Tw Cen MT" pitchFamily="18"/>
          <a:cs typeface="" pitchFamily="2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3200">
          <a:solidFill>
            <a:srgbClr val="FFFFFF"/>
          </a:solidFill>
          <a:latin typeface="Tw Cen MT" pitchFamily="18"/>
          <a:cs typeface="" pitchFamily="2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en-US" sz="3200">
          <a:solidFill>
            <a:srgbClr val="FFFFFF"/>
          </a:solidFill>
          <a:latin typeface="Tw Cen MT" pitchFamily="18"/>
          <a:cs typeface="" pitchFamily="2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en-US" sz="3200">
          <a:solidFill>
            <a:srgbClr val="FFFFFF"/>
          </a:solidFill>
          <a:latin typeface="Tw Cen MT" pitchFamily="18"/>
          <a:cs typeface="" pitchFamily="2"/>
        </a:defRPr>
      </a:lvl5pPr>
      <a:lvl6pPr lvl="5" rtl="0">
        <a:buSzPct val="45000"/>
        <a:buFont typeface="StarSymbol"/>
        <a:buChar char="●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6pPr>
      <a:lvl7pPr lvl="6" rtl="0">
        <a:buSzPct val="45000"/>
        <a:buFont typeface="StarSymbol"/>
        <a:buChar char="●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7pPr>
      <a:lvl8pPr lvl="7" rtl="0">
        <a:buSzPct val="45000"/>
        <a:buFont typeface="StarSymbol"/>
        <a:buChar char="●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8pPr>
      <a:lvl9pPr marL="0" marR="0" lvl="0" indent="0" algn="l" rtl="0" hangingPunct="0">
        <a:spcBef>
          <a:spcPts val="638"/>
        </a:spcBef>
        <a:spcAft>
          <a:spcPts val="0"/>
        </a:spcAft>
        <a:buSzPct val="45000"/>
        <a:buFont typeface="Arial" pitchFamily="32"/>
        <a:buChar char="•"/>
        <a:tabLst/>
        <a:defRPr lang="en-US" sz="3200" b="0" i="0" u="none" strike="noStrike">
          <a:solidFill>
            <a:srgbClr val="FFFFFF"/>
          </a:solidFill>
          <a:latin typeface="Tw Cen MT" pitchFamily="18"/>
          <a:cs typeface="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SLTC/etools/poultry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wmf"/><Relationship Id="rId4" Type="http://schemas.openxmlformats.org/officeDocument/2006/relationships/hyperlink" Target="http://www.oshainfo.gatech.edu/ergo-training/trainer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/>
          <p:nvPr/>
        </p:nvSpPr>
        <p:spPr>
          <a:xfrm rot="5400000">
            <a:off x="5592763" y="1951037"/>
            <a:ext cx="5257800" cy="1355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Safe and Secure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Safety Training Series</a:t>
            </a:r>
          </a:p>
        </p:txBody>
      </p:sp>
      <p:sp>
        <p:nvSpPr>
          <p:cNvPr id="6147" name="Title 1"/>
          <p:cNvSpPr txBox="1">
            <a:spLocks noGrp="1"/>
          </p:cNvSpPr>
          <p:nvPr>
            <p:ph type="title" idx="4294967295"/>
          </p:nvPr>
        </p:nvSpPr>
        <p:spPr>
          <a:xfrm>
            <a:off x="-304800" y="6629400"/>
            <a:ext cx="7391400" cy="2286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Identifié </a:t>
            </a:r>
            <a:r>
              <a:rPr sz="3600" b="0" smtClean="0">
                <a:solidFill>
                  <a:srgbClr val="FF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 ki nan job yo</a:t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</a:br>
            <a:r>
              <a:rPr sz="3600" b="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		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75" y="5562600"/>
            <a:ext cx="73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5363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ki sa yo yé?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006600"/>
            <a:ext cx="6629400" cy="1422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enfomé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édé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-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préparé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-w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édé-ou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konnen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plis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identifié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3352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6387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ki sa yo yé?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971800"/>
            <a:ext cx="4648200" cy="2895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asiré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byen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enfomé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dwé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prémyèman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konnen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alé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chèché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enfomasyon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bézwen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88" y="2057400"/>
            <a:ext cx="33512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7411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ki sa yo yé?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981200"/>
            <a:ext cx="6629400" cy="37338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Konnen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ka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jwenn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plis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enfomasyon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empotan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anpil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Min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sonjé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identifié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evalié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selman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pati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ékwasyon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-an.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Kounyé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konnen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dirty="0"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8435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-228600"/>
            <a:ext cx="7315200" cy="16002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36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-</a:t>
            </a:r>
            <a:b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nou ka kontrolé-yo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7543800" cy="205105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Klasman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process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modèl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éfikas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é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sékiritè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pèmèt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sékiritè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édé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pa gen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aksidan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sp>
        <p:nvSpPr>
          <p:cNvPr id="4" name="Left-Right Arrow 4"/>
          <p:cNvSpPr/>
          <p:nvPr/>
        </p:nvSpPr>
        <p:spPr>
          <a:xfrm>
            <a:off x="457200" y="4343400"/>
            <a:ext cx="8153400" cy="13716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558ED5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Box 5"/>
          <p:cNvSpPr/>
          <p:nvPr/>
        </p:nvSpPr>
        <p:spPr>
          <a:xfrm>
            <a:off x="685800" y="4724400"/>
            <a:ext cx="1524000" cy="6461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Pi </a:t>
            </a:r>
            <a:r>
              <a:rPr lang="en-US" b="1" dirty="0" err="1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éfikas</a:t>
            </a:r>
            <a:endParaRPr lang="en-US" b="1" dirty="0">
              <a:solidFill>
                <a:srgbClr val="000000"/>
              </a:solidFill>
              <a:latin typeface="Tw Cen MT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6781800" y="4724400"/>
            <a:ext cx="1524000" cy="6461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Moins</a:t>
            </a:r>
            <a:r>
              <a:rPr lang="en-US" b="1" dirty="0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éfikas</a:t>
            </a:r>
            <a:endParaRPr lang="en-US" b="1" dirty="0">
              <a:solidFill>
                <a:srgbClr val="000000"/>
              </a:solidFill>
              <a:latin typeface="Tw Cen MT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9459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-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-w ka prévéni yo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39227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14488"/>
            <a:ext cx="57054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37163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257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47053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Group 14"/>
          <p:cNvGrpSpPr>
            <a:grpSpLocks/>
          </p:cNvGrpSpPr>
          <p:nvPr/>
        </p:nvGrpSpPr>
        <p:grpSpPr bwMode="auto">
          <a:xfrm>
            <a:off x="7364413" y="1925638"/>
            <a:ext cx="1673225" cy="4859337"/>
            <a:chOff x="7363800" y="1925999"/>
            <a:chExt cx="1674000" cy="4858921"/>
          </a:xfrm>
        </p:grpSpPr>
        <p:sp>
          <p:nvSpPr>
            <p:cNvPr id="9" name="Left-Right Arrow 11"/>
            <p:cNvSpPr/>
            <p:nvPr/>
          </p:nvSpPr>
          <p:spPr>
            <a:xfrm rot="5400000">
              <a:off x="7696870" y="3289937"/>
              <a:ext cx="1219096" cy="146276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558ED5"/>
            </a:solidFill>
            <a:ln w="42480">
              <a:solidFill>
                <a:srgbClr val="000000"/>
              </a:solidFill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0" name="TextBox 12"/>
            <p:cNvSpPr/>
            <p:nvPr/>
          </p:nvSpPr>
          <p:spPr>
            <a:xfrm rot="5400000">
              <a:off x="7546518" y="1743281"/>
              <a:ext cx="261915" cy="627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MOST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  <p:sp>
          <p:nvSpPr>
            <p:cNvPr id="11" name="TextBox 13"/>
            <p:cNvSpPr/>
            <p:nvPr/>
          </p:nvSpPr>
          <p:spPr>
            <a:xfrm rot="5400000">
              <a:off x="7548107" y="6340286"/>
              <a:ext cx="261915" cy="6273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LEAST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0483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Danjé-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nou ka prévéni yo</a:t>
            </a:r>
          </a:p>
        </p:txBody>
      </p:sp>
      <p:sp>
        <p:nvSpPr>
          <p:cNvPr id="3" name="Rounded Rectangle 12"/>
          <p:cNvSpPr/>
          <p:nvPr/>
        </p:nvSpPr>
        <p:spPr>
          <a:xfrm>
            <a:off x="609600" y="2743200"/>
            <a:ext cx="3733800" cy="3048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Eliminasyon</a:t>
            </a:r>
            <a:endParaRPr lang="en-US" sz="2400" b="1" u="sng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Méyè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fason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Eliminé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byen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Rétiré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7364413" y="1925638"/>
            <a:ext cx="1673225" cy="4859337"/>
            <a:chOff x="7363800" y="1925999"/>
            <a:chExt cx="1674000" cy="4858921"/>
          </a:xfrm>
        </p:grpSpPr>
        <p:sp>
          <p:nvSpPr>
            <p:cNvPr id="5" name="Left-Right Arrow 14"/>
            <p:cNvSpPr/>
            <p:nvPr/>
          </p:nvSpPr>
          <p:spPr>
            <a:xfrm rot="5400000">
              <a:off x="7696870" y="3289937"/>
              <a:ext cx="1219096" cy="146276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558ED5"/>
            </a:solidFill>
            <a:ln w="42480">
              <a:solidFill>
                <a:srgbClr val="000000"/>
              </a:solidFill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TextBox 15"/>
            <p:cNvSpPr/>
            <p:nvPr/>
          </p:nvSpPr>
          <p:spPr>
            <a:xfrm rot="5400000">
              <a:off x="7546518" y="1743281"/>
              <a:ext cx="261915" cy="627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MOST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  <p:sp>
          <p:nvSpPr>
            <p:cNvPr id="7" name="TextBox 16"/>
            <p:cNvSpPr/>
            <p:nvPr/>
          </p:nvSpPr>
          <p:spPr>
            <a:xfrm rot="5400000">
              <a:off x="7548107" y="6340286"/>
              <a:ext cx="261915" cy="6273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LEAST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</p:grpSp>
      <p:pic>
        <p:nvPicPr>
          <p:cNvPr id="20486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57333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1507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Danje- 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nou ka preveni yo?</a:t>
            </a:r>
          </a:p>
        </p:txBody>
      </p:sp>
      <p:sp>
        <p:nvSpPr>
          <p:cNvPr id="3" name="Rounded Rectangle 12"/>
          <p:cNvSpPr/>
          <p:nvPr/>
        </p:nvSpPr>
        <p:spPr>
          <a:xfrm>
            <a:off x="381000" y="2057400"/>
            <a:ext cx="3962400" cy="40052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Ranplasman</a:t>
            </a:r>
            <a:endParaRPr lang="en-US" sz="2400" b="1" u="sng" dirty="0">
              <a:solidFill>
                <a:srgbClr val="FF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Dézièm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fason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remplasé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bagay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pa yon lot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mwen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riské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san risk.</a:t>
            </a:r>
          </a:p>
        </p:txBody>
      </p: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7364413" y="1925638"/>
            <a:ext cx="1673225" cy="4859337"/>
            <a:chOff x="7363800" y="1925999"/>
            <a:chExt cx="1674000" cy="4858921"/>
          </a:xfrm>
        </p:grpSpPr>
        <p:sp>
          <p:nvSpPr>
            <p:cNvPr id="5" name="Left-Right Arrow 14"/>
            <p:cNvSpPr/>
            <p:nvPr/>
          </p:nvSpPr>
          <p:spPr>
            <a:xfrm rot="5400000">
              <a:off x="7696870" y="3289937"/>
              <a:ext cx="1219096" cy="146276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558ED5"/>
            </a:solidFill>
            <a:ln w="42480">
              <a:solidFill>
                <a:srgbClr val="000000"/>
              </a:solidFill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TextBox 15"/>
            <p:cNvSpPr/>
            <p:nvPr/>
          </p:nvSpPr>
          <p:spPr>
            <a:xfrm rot="5400000">
              <a:off x="7546518" y="1743281"/>
              <a:ext cx="261915" cy="627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MOST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  <p:sp>
          <p:nvSpPr>
            <p:cNvPr id="7" name="TextBox 16"/>
            <p:cNvSpPr/>
            <p:nvPr/>
          </p:nvSpPr>
          <p:spPr>
            <a:xfrm rot="5400000">
              <a:off x="7548107" y="6340286"/>
              <a:ext cx="261915" cy="6273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LEAST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</p:grpSp>
      <p:pic>
        <p:nvPicPr>
          <p:cNvPr id="2151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035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 txBox="1">
            <a:spLocks noGrp="1"/>
          </p:cNvSpPr>
          <p:nvPr>
            <p:ph type="title" idx="4294967295"/>
          </p:nvPr>
        </p:nvSpPr>
        <p:spPr>
          <a:xfrm>
            <a:off x="-228600" y="-228600"/>
            <a:ext cx="7543800" cy="16002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-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mwen ka préveni yo?</a:t>
            </a:r>
          </a:p>
        </p:txBody>
      </p:sp>
      <p:sp>
        <p:nvSpPr>
          <p:cNvPr id="3" name="Rounded Rectangle 12"/>
          <p:cNvSpPr/>
          <p:nvPr/>
        </p:nvSpPr>
        <p:spPr>
          <a:xfrm>
            <a:off x="457200" y="1752600"/>
            <a:ext cx="3962400" cy="4648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Engineering 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Si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pa ka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Eliminé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byen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renplasé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pwochen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bon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aproch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itilisé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engineering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control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mété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ya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lwen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travayè-yo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grpSp>
        <p:nvGrpSpPr>
          <p:cNvPr id="22532" name="Group 13"/>
          <p:cNvGrpSpPr>
            <a:grpSpLocks/>
          </p:cNvGrpSpPr>
          <p:nvPr/>
        </p:nvGrpSpPr>
        <p:grpSpPr bwMode="auto">
          <a:xfrm>
            <a:off x="7364413" y="1925638"/>
            <a:ext cx="1673225" cy="4859337"/>
            <a:chOff x="7363800" y="1925999"/>
            <a:chExt cx="1674000" cy="4858921"/>
          </a:xfrm>
        </p:grpSpPr>
        <p:sp>
          <p:nvSpPr>
            <p:cNvPr id="5" name="Left-Right Arrow 14"/>
            <p:cNvSpPr/>
            <p:nvPr/>
          </p:nvSpPr>
          <p:spPr>
            <a:xfrm rot="5400000">
              <a:off x="7696870" y="3289937"/>
              <a:ext cx="1219096" cy="146276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558ED5"/>
            </a:solidFill>
            <a:ln w="42480">
              <a:solidFill>
                <a:srgbClr val="000000"/>
              </a:solidFill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TextBox 15"/>
            <p:cNvSpPr/>
            <p:nvPr/>
          </p:nvSpPr>
          <p:spPr>
            <a:xfrm rot="5400000">
              <a:off x="7546518" y="1743281"/>
              <a:ext cx="261915" cy="627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MOST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  <p:sp>
          <p:nvSpPr>
            <p:cNvPr id="7" name="TextBox 16"/>
            <p:cNvSpPr/>
            <p:nvPr/>
          </p:nvSpPr>
          <p:spPr>
            <a:xfrm rot="5400000">
              <a:off x="7548107" y="6340286"/>
              <a:ext cx="261915" cy="6273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LEAST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</p:grpSp>
      <p:pic>
        <p:nvPicPr>
          <p:cNvPr id="22533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6844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3555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-228600"/>
            <a:ext cx="7315200" cy="1524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– 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pou -m prévni yo?</a:t>
            </a:r>
          </a:p>
        </p:txBody>
      </p:sp>
      <p:sp>
        <p:nvSpPr>
          <p:cNvPr id="3" name="Rounded Rectangle 12"/>
          <p:cNvSpPr/>
          <p:nvPr/>
        </p:nvSpPr>
        <p:spPr>
          <a:xfrm>
            <a:off x="381000" y="1981200"/>
            <a:ext cx="5715000" cy="40052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</a:t>
            </a:r>
            <a:r>
              <a:rPr lang="en-US" sz="2400" b="1" u="sng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administrativ</a:t>
            </a:r>
            <a:endParaRPr lang="en-US" sz="2400" b="1" u="sng" dirty="0">
              <a:solidFill>
                <a:srgbClr val="FF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(Training </a:t>
            </a:r>
            <a:r>
              <a:rPr lang="en-US" sz="2400" b="1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b="1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travo</a:t>
            </a:r>
            <a:r>
              <a:rPr lang="en-US" sz="2400" b="1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pratik</a:t>
            </a:r>
            <a:r>
              <a:rPr lang="en-US" sz="2400" b="1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Si 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Engineering control 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ekzisté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administratif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dwé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vin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prochen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étap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la. Li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prodwi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changman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lwa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règléman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7364413" y="1925638"/>
            <a:ext cx="1673225" cy="4859337"/>
            <a:chOff x="7363800" y="1925999"/>
            <a:chExt cx="1674000" cy="4858921"/>
          </a:xfrm>
        </p:grpSpPr>
        <p:sp>
          <p:nvSpPr>
            <p:cNvPr id="5" name="Left-Right Arrow 14"/>
            <p:cNvSpPr/>
            <p:nvPr/>
          </p:nvSpPr>
          <p:spPr>
            <a:xfrm rot="5400000">
              <a:off x="7696870" y="3289937"/>
              <a:ext cx="1219096" cy="146276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558ED5"/>
            </a:solidFill>
            <a:ln w="42480">
              <a:solidFill>
                <a:srgbClr val="000000"/>
              </a:solidFill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TextBox 15"/>
            <p:cNvSpPr/>
            <p:nvPr/>
          </p:nvSpPr>
          <p:spPr>
            <a:xfrm rot="5400000">
              <a:off x="7546518" y="1743281"/>
              <a:ext cx="261915" cy="627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MOST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  <p:sp>
          <p:nvSpPr>
            <p:cNvPr id="7" name="TextBox 16"/>
            <p:cNvSpPr/>
            <p:nvPr/>
          </p:nvSpPr>
          <p:spPr>
            <a:xfrm rot="5400000">
              <a:off x="7548107" y="6340286"/>
              <a:ext cx="261915" cy="6273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LEAST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</p:grpSp>
      <p:pic>
        <p:nvPicPr>
          <p:cNvPr id="23558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643313"/>
            <a:ext cx="23622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4579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pou-m prévni yo?</a:t>
            </a:r>
          </a:p>
        </p:txBody>
      </p:sp>
      <p:sp>
        <p:nvSpPr>
          <p:cNvPr id="3" name="Rounded Rectangle 12"/>
          <p:cNvSpPr/>
          <p:nvPr/>
        </p:nvSpPr>
        <p:spPr>
          <a:xfrm>
            <a:off x="152400" y="1905000"/>
            <a:ext cx="3886200" cy="43561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Itilization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personal protective equipment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mwayen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pa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mwayen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itilizé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dirèktéman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aparey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li.</a:t>
            </a:r>
          </a:p>
        </p:txBody>
      </p:sp>
      <p:grpSp>
        <p:nvGrpSpPr>
          <p:cNvPr id="24581" name="Group 13"/>
          <p:cNvGrpSpPr>
            <a:grpSpLocks/>
          </p:cNvGrpSpPr>
          <p:nvPr/>
        </p:nvGrpSpPr>
        <p:grpSpPr bwMode="auto">
          <a:xfrm>
            <a:off x="7364413" y="1925638"/>
            <a:ext cx="1673225" cy="4859337"/>
            <a:chOff x="7363800" y="1925999"/>
            <a:chExt cx="1674000" cy="4858921"/>
          </a:xfrm>
        </p:grpSpPr>
        <p:sp>
          <p:nvSpPr>
            <p:cNvPr id="5" name="Left-Right Arrow 14"/>
            <p:cNvSpPr/>
            <p:nvPr/>
          </p:nvSpPr>
          <p:spPr>
            <a:xfrm rot="5400000">
              <a:off x="7696870" y="3289937"/>
              <a:ext cx="1219096" cy="1462765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solidFill>
              <a:srgbClr val="558ED5"/>
            </a:solidFill>
            <a:ln w="42480">
              <a:solidFill>
                <a:srgbClr val="000000"/>
              </a:solidFill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6" name="TextBox 15"/>
            <p:cNvSpPr/>
            <p:nvPr/>
          </p:nvSpPr>
          <p:spPr>
            <a:xfrm rot="5400000">
              <a:off x="7546518" y="1743281"/>
              <a:ext cx="261915" cy="62735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MOST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  <p:sp>
          <p:nvSpPr>
            <p:cNvPr id="7" name="TextBox 16"/>
            <p:cNvSpPr/>
            <p:nvPr/>
          </p:nvSpPr>
          <p:spPr>
            <a:xfrm rot="5400000">
              <a:off x="7548107" y="6340286"/>
              <a:ext cx="261915" cy="62735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LEAST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solidFill>
                    <a:srgbClr val="000000"/>
                  </a:solidFill>
                  <a:latin typeface="Tw Cen MT" pitchFamily="18"/>
                  <a:ea typeface="Lucida Sans Unicode" pitchFamily="2"/>
                  <a:cs typeface="Tahoma" pitchFamily="2"/>
                </a:rPr>
                <a:t>EFFECTIVE</a:t>
              </a:r>
            </a:p>
          </p:txBody>
        </p:sp>
      </p:grpSp>
      <p:pic>
        <p:nvPicPr>
          <p:cNvPr id="24582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43188"/>
            <a:ext cx="28654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 </a:t>
            </a:r>
          </a:p>
        </p:txBody>
      </p:sp>
      <p:sp>
        <p:nvSpPr>
          <p:cNvPr id="3" name="Text Box 4"/>
          <p:cNvSpPr/>
          <p:nvPr/>
        </p:nvSpPr>
        <p:spPr>
          <a:xfrm>
            <a:off x="533400" y="2286000"/>
            <a:ext cx="6629400" cy="3908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FFFFFF"/>
              </a:solidFill>
              <a:latin typeface="Tw Cen MT" pitchFamily="18"/>
              <a:ea typeface="Lucida Sans Unicode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Matériel sa a té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pwodui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anba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yon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numéro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sibvansyon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SH-20835-10-60-F-37 dé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sékirité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okipasyonel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é administration santé,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dépatman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travay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Etat-Uni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Li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pa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nésésèman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réflékté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opinyion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oswa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règléman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dépatman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travay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Etat-Uni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, ni li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pa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mansyoné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non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komès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,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pwodui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komèsial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oswa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oganizasyon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,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simpléman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endosman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Gouvènman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 </a:t>
            </a:r>
            <a:r>
              <a:rPr lang="fr-HT" sz="2400" b="1" i="1" dirty="0" err="1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Etat-Uni</a:t>
            </a:r>
            <a:r>
              <a:rPr lang="fr-HT" sz="2400" b="1" i="1" dirty="0">
                <a:solidFill>
                  <a:srgbClr val="FFFFFF"/>
                </a:solidFill>
                <a:latin typeface="Tw Cen MT" pitchFamily="18"/>
                <a:ea typeface="Lucida Sans Unicode" pitchFamily="2"/>
                <a:cs typeface="Tahoma" pitchFamily="2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FFFFFF"/>
              </a:solidFill>
              <a:latin typeface="Tw Cen MT" pitchFamily="18"/>
              <a:ea typeface="Lucida Sans Unicode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FFFFFF"/>
              </a:solidFill>
              <a:latin typeface="Tw Cen MT" pitchFamily="18"/>
              <a:ea typeface="Lucida Sans Unicode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FFFFFF"/>
              </a:solidFill>
              <a:latin typeface="Tw Cen MT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5603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pou -m prévni yo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6400800" cy="36147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Idantifié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Evalié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kontrolé</a:t>
            </a:r>
            <a:endParaRPr lang="en-US" sz="2400" dirty="0">
              <a:solidFill>
                <a:srgbClr val="FF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 Nan slide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pral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pasé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 ,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scène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Identifié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-a,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Evalié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empotans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métod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pral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itilizé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résoud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pwoblèm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6627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-228600"/>
            <a:ext cx="7315200" cy="16002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mwen ka prévni yo</a:t>
            </a: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6477000" cy="3429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SCENARIO #1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moun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bagay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kanpé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ajistable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mété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lot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ajistable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ka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bagay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lot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éstasyon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anlè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7651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 évité yo?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667000"/>
            <a:ext cx="6477000" cy="3429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SCENARIO #2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 worker uses a knife to repeatedly stab  the meat (product) with the blade and drags it towards them or lifts it and brings it towards them to trim. 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8675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koman-M ka évité-yo?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438400"/>
            <a:ext cx="6477000" cy="3505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SCENARIO #3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The same worker refuses to take the time to stop and steel their knives resulting in a dull knife that requires more force and slowing down the line.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9699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Checké konpréyansion-ou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6629400" cy="4873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gwoup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!</a:t>
            </a: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835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2362200" cy="4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10-15 MINUTES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73C23E-4EC9-4E14-A1B1-3BC66C364A2B}" type="datetime1">
              <a:rPr smtClean="0">
                <a:solidFill>
                  <a:srgbClr val="FFFFFF"/>
                </a:solidFill>
                <a:latin typeface="Tw Cen MT" pitchFamily="34" charset="0"/>
                <a:ea typeface="Lucida Sans Unicode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4/17/2012</a:t>
            </a:fld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028" name="TPQuestion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solidFill>
                  <a:srgbClr val="00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Yon job </a:t>
            </a:r>
            <a:r>
              <a:rPr smtClean="0">
                <a:solidFill>
                  <a:srgbClr val="FF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mtClean="0">
                <a:solidFill>
                  <a:srgbClr val="00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 sé:</a:t>
            </a:r>
          </a:p>
        </p:txBody>
      </p:sp>
      <p:graphicFrame>
        <p:nvGraphicFramePr>
          <p:cNvPr id="3" name="TPChart"/>
          <p:cNvGraphicFramePr>
            <a:graphicFrameLocks noChangeAspect="1"/>
          </p:cNvGraphicFramePr>
          <p:nvPr/>
        </p:nvGraphicFramePr>
        <p:xfrm>
          <a:off x="-2192338" y="-7593013"/>
          <a:ext cx="18343563" cy="2321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4572000" imgH="5143500" progId="MSGraph.Chart.8">
                  <p:embed/>
                </p:oleObj>
              </mc:Choice>
              <mc:Fallback>
                <p:oleObj name="Chart" r:id="rId4" imgW="4572000" imgH="5143500" progId="MSGraph.Chart.8">
                  <p:embed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92338" y="-7593013"/>
                        <a:ext cx="18343563" cy="2321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PAnswers"/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1295400"/>
            <a:ext cx="4876800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FFFF"/>
                </a:solidFill>
                <a:latin typeface="Tw Cen MT" pitchFamily="34" charset="0"/>
              </a:defRPr>
            </a:lvl1pPr>
            <a:lvl2pPr>
              <a:defRPr sz="3200">
                <a:solidFill>
                  <a:srgbClr val="FFFFFF"/>
                </a:solidFill>
                <a:latin typeface="Tw Cen MT" pitchFamily="34" charset="0"/>
              </a:defRPr>
            </a:lvl2pPr>
            <a:lvl3pPr>
              <a:defRPr sz="3200">
                <a:solidFill>
                  <a:srgbClr val="FFFFFF"/>
                </a:solidFill>
                <a:latin typeface="Tw Cen MT" pitchFamily="34" charset="0"/>
              </a:defRPr>
            </a:lvl3pPr>
            <a:lvl4pPr>
              <a:defRPr sz="3200">
                <a:solidFill>
                  <a:srgbClr val="FFFFFF"/>
                </a:solidFill>
                <a:latin typeface="Tw Cen MT" pitchFamily="34" charset="0"/>
              </a:defRPr>
            </a:lvl4pPr>
            <a:lvl5pPr>
              <a:defRPr sz="3200">
                <a:solidFill>
                  <a:srgbClr val="FFFFFF"/>
                </a:solidFill>
                <a:latin typeface="Tw Cen MT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9pPr>
          </a:lstStyle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z="2800"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Tout kalité travay ki kozé gwo </a:t>
            </a:r>
            <a:r>
              <a:rPr sz="2800" smtClean="0">
                <a:solidFill>
                  <a:srgbClr val="FF0000"/>
                </a:solidFill>
                <a:ea typeface="MS Gothic" pitchFamily="49" charset="-128"/>
                <a:cs typeface="Arial" pitchFamily="34" charset="0"/>
              </a:rPr>
              <a:t>Danjé</a:t>
            </a:r>
            <a:r>
              <a:rPr sz="2800"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.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z="2800"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Tout bagay ki ka touyé-ou.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z="2800"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Nimpot bagay nan plas travay la ki lakoz ou gen strès ou byen lakoz yon moun blésé nan kol, ak nan léspri-l.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z="2800"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Tout répons anlè-yo.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z="2800"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Anyen nan sa ki anlè yo.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6AE1EB-E7E4-4C7A-8D20-4B82EEE3AFC6}" type="datetime1">
              <a:rPr smtClean="0">
                <a:solidFill>
                  <a:srgbClr val="FFFFFF"/>
                </a:solidFill>
                <a:latin typeface="Tw Cen MT" pitchFamily="34" charset="0"/>
                <a:ea typeface="Lucida Sans Unicode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4/17/2012</a:t>
            </a:fld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052" name="TPQuestion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solidFill>
                  <a:srgbClr val="00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Ki sa nan zone sa-a ké mwen pap konsidéré tankou yon </a:t>
            </a:r>
            <a:r>
              <a:rPr smtClean="0">
                <a:solidFill>
                  <a:srgbClr val="FF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mtClean="0">
                <a:solidFill>
                  <a:srgbClr val="000000"/>
                </a:solidFill>
                <a:latin typeface="Tw Cen MT" pitchFamily="34" charset="0"/>
                <a:ea typeface="MS Gothic" pitchFamily="49" charset="-128"/>
                <a:cs typeface="Arial" pitchFamily="34" charset="0"/>
              </a:rPr>
              <a:t> nan travay-la?</a:t>
            </a:r>
          </a:p>
        </p:txBody>
      </p:sp>
      <p:graphicFrame>
        <p:nvGraphicFramePr>
          <p:cNvPr id="3" name="TPChart"/>
          <p:cNvGraphicFramePr>
            <a:graphicFrameLocks noChangeAspect="1"/>
          </p:cNvGraphicFramePr>
          <p:nvPr/>
        </p:nvGraphicFramePr>
        <p:xfrm>
          <a:off x="-3763963" y="-8453438"/>
          <a:ext cx="21004213" cy="2525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4" imgW="4572000" imgH="5143500" progId="MSGraph.Chart.8">
                  <p:embed/>
                </p:oleObj>
              </mc:Choice>
              <mc:Fallback>
                <p:oleObj name="Chart" r:id="rId4" imgW="4572000" imgH="5143500" progId="MSGraph.Chart.8">
                  <p:embed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63963" y="-8453438"/>
                        <a:ext cx="21004213" cy="2525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PAnswers"/>
          <p:cNvSpPr txBox="1">
            <a:spLocks noGrp="1"/>
          </p:cNvSpPr>
          <p:nvPr>
            <p:ph type="body" idx="4294967295"/>
          </p:nvPr>
        </p:nvSpPr>
        <p:spPr bwMode="auto">
          <a:xfrm>
            <a:off x="457200" y="2209800"/>
            <a:ext cx="4114800" cy="3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FFFF"/>
                </a:solidFill>
                <a:latin typeface="Tw Cen MT" pitchFamily="34" charset="0"/>
              </a:defRPr>
            </a:lvl1pPr>
            <a:lvl2pPr>
              <a:defRPr sz="3200">
                <a:solidFill>
                  <a:srgbClr val="FFFFFF"/>
                </a:solidFill>
                <a:latin typeface="Tw Cen MT" pitchFamily="34" charset="0"/>
              </a:defRPr>
            </a:lvl2pPr>
            <a:lvl3pPr>
              <a:defRPr sz="3200">
                <a:solidFill>
                  <a:srgbClr val="FFFFFF"/>
                </a:solidFill>
                <a:latin typeface="Tw Cen MT" pitchFamily="34" charset="0"/>
              </a:defRPr>
            </a:lvl3pPr>
            <a:lvl4pPr>
              <a:defRPr sz="3200">
                <a:solidFill>
                  <a:srgbClr val="FFFFFF"/>
                </a:solidFill>
                <a:latin typeface="Tw Cen MT" pitchFamily="34" charset="0"/>
              </a:defRPr>
            </a:lvl4pPr>
            <a:lvl5pPr>
              <a:defRPr sz="3200">
                <a:solidFill>
                  <a:srgbClr val="FFFFFF"/>
                </a:solidFill>
                <a:latin typeface="Tw Cen MT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FFFFFF"/>
                </a:solidFill>
                <a:latin typeface="Tw Cen MT" pitchFamily="34" charset="0"/>
              </a:defRPr>
            </a:lvl9pPr>
          </a:lstStyle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Equipment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Environment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Materials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Facilities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Processes</a:t>
            </a:r>
          </a:p>
          <a:p>
            <a:pPr marL="0" indent="0" eaLnBrk="1">
              <a:spcBef>
                <a:spcPts val="638"/>
              </a:spcBef>
              <a:spcAft>
                <a:spcPct val="0"/>
              </a:spcAft>
              <a:buFont typeface="StarSymbol"/>
              <a:buAutoNum type="arabicPeriod"/>
            </a:pPr>
            <a:r>
              <a:rPr smtClean="0">
                <a:solidFill>
                  <a:srgbClr val="000000"/>
                </a:solidFill>
                <a:ea typeface="MS Gothic" pitchFamily="49" charset="-128"/>
                <a:cs typeface="Arial" pitchFamily="34" charset="0"/>
              </a:rPr>
              <a:t>Sé pa youn nan yo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0723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Checké konpréyansion-w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286000"/>
            <a:ext cx="5867400" cy="8794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étap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kondwi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analysé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?</a:t>
            </a:r>
          </a:p>
        </p:txBody>
      </p:sp>
      <p:sp>
        <p:nvSpPr>
          <p:cNvPr id="4" name="Oval 4"/>
          <p:cNvSpPr/>
          <p:nvPr/>
        </p:nvSpPr>
        <p:spPr>
          <a:xfrm>
            <a:off x="762000" y="3581400"/>
            <a:ext cx="1600200" cy="1600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58ED5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Oval 5"/>
          <p:cNvSpPr/>
          <p:nvPr/>
        </p:nvSpPr>
        <p:spPr>
          <a:xfrm>
            <a:off x="3048000" y="3581400"/>
            <a:ext cx="1600200" cy="1600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58ED5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Oval 6"/>
          <p:cNvSpPr/>
          <p:nvPr/>
        </p:nvSpPr>
        <p:spPr>
          <a:xfrm>
            <a:off x="5181600" y="3581400"/>
            <a:ext cx="1600200" cy="1600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58ED5"/>
          </a:solidFill>
          <a:ln w="42480">
            <a:solidFill>
              <a:srgbClr val="000000"/>
            </a:solidFill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TextBox 7"/>
          <p:cNvSpPr/>
          <p:nvPr/>
        </p:nvSpPr>
        <p:spPr>
          <a:xfrm>
            <a:off x="990600" y="3962400"/>
            <a:ext cx="1143000" cy="101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>
                <a:solidFill>
                  <a:srgbClr val="FFFFFF"/>
                </a:solidFill>
                <a:latin typeface="Arial Black" pitchFamily="34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8" name="TextBox 9"/>
          <p:cNvSpPr/>
          <p:nvPr/>
        </p:nvSpPr>
        <p:spPr>
          <a:xfrm>
            <a:off x="3276600" y="3886200"/>
            <a:ext cx="1143000" cy="10144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>
                <a:solidFill>
                  <a:srgbClr val="FFFFFF"/>
                </a:solidFill>
                <a:latin typeface="Arial Black" pitchFamily="34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9" name="TextBox 10"/>
          <p:cNvSpPr/>
          <p:nvPr/>
        </p:nvSpPr>
        <p:spPr>
          <a:xfrm>
            <a:off x="5410200" y="3886200"/>
            <a:ext cx="1143000" cy="10144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>
                <a:solidFill>
                  <a:srgbClr val="FFFFFF"/>
                </a:solidFill>
                <a:latin typeface="Arial Black" pitchFamily="34"/>
                <a:ea typeface="Lucida Sans Unicode" pitchFamily="2"/>
                <a:cs typeface="Tahoma" pitchFamily="2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1747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Checké konpréyansion-w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590800"/>
            <a:ext cx="6629400" cy="205105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Rampli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éspas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vid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Si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wap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éliminé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rédwi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wap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_______________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2771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Checké konpréyansion-w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981200"/>
            <a:ext cx="6781800" cy="28321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Répons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kout</a:t>
            </a: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klasifikasyon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Plasé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lod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empotans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–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plis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moins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8195" name="Title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>
              <a:buSzPct val="45000"/>
              <a:buFont typeface="StarSymbol"/>
              <a:buNone/>
            </a:pPr>
            <a:endParaRPr sz="4400" smtClean="0"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609600" y="2185988"/>
            <a:ext cx="6400800" cy="37861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-914039" algn="l"/>
                <a:tab pos="514439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</a:tabLst>
              <a:defRPr/>
            </a:pPr>
            <a:r>
              <a:rPr lang="en-US" sz="6000" b="1" dirty="0" err="1">
                <a:solidFill>
                  <a:srgbClr val="B80047"/>
                </a:solidFill>
                <a:latin typeface="Tw Cen MT" pitchFamily="18"/>
                <a:ea typeface="Times New Roman" pitchFamily="1"/>
                <a:cs typeface="Tahoma" pitchFamily="2"/>
              </a:rPr>
              <a:t>Danjé</a:t>
            </a:r>
            <a:endParaRPr lang="en-US" sz="6000" b="1" dirty="0">
              <a:solidFill>
                <a:srgbClr val="B80047"/>
              </a:solidFill>
              <a:latin typeface="Tw Cen MT" pitchFamily="18"/>
              <a:ea typeface="Times New Roman" pitchFamily="1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-914039" algn="l"/>
                <a:tab pos="514439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</a:tabLst>
              <a:defRPr/>
            </a:pP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Ki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sa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yo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yé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é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koman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nou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ka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préveni</a:t>
            </a:r>
            <a:r>
              <a:rPr lang="en-US" sz="60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yo</a:t>
            </a:r>
            <a:endParaRPr lang="en-US" sz="6000" dirty="0">
              <a:solidFill>
                <a:srgbClr val="FFFFFF"/>
              </a:solidFill>
              <a:latin typeface="Tw Cen MT" pitchFamily="18"/>
              <a:ea typeface="Times New Roman" pitchFamily="1"/>
              <a:cs typeface="Tahoma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3795" name="Title 3"/>
          <p:cNvSpPr txBox="1">
            <a:spLocks noGrp="1"/>
          </p:cNvSpPr>
          <p:nvPr>
            <p:ph type="title" idx="4294967295"/>
          </p:nvPr>
        </p:nvSpPr>
        <p:spPr>
          <a:xfrm>
            <a:off x="228600" y="152400"/>
            <a:ext cx="6934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Pou élaji konésans checké résous sa -yo;</a:t>
            </a:r>
          </a:p>
        </p:txBody>
      </p:sp>
      <p:sp>
        <p:nvSpPr>
          <p:cNvPr id="3" name="Rounded Rectangle 4"/>
          <p:cNvSpPr/>
          <p:nvPr/>
        </p:nvSpPr>
        <p:spPr>
          <a:xfrm>
            <a:off x="457200" y="1905000"/>
            <a:ext cx="6629400" cy="449421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899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Poultry Processing Industry eTool (</a:t>
            </a:r>
            <a:r>
              <a:rPr lang="en-US" sz="200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  <a:hlinkClick r:id="rId3"/>
              </a:rPr>
              <a:t>http://www.osha.gov/SLTC/etools/poultry/</a:t>
            </a:r>
            <a:r>
              <a:rPr lang="en-US" sz="200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)</a:t>
            </a:r>
          </a:p>
          <a:p>
            <a:pPr fontAlgn="auto">
              <a:spcBef>
                <a:spcPts val="899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  <a:p>
            <a:pPr fontAlgn="auto">
              <a:spcBef>
                <a:spcPts val="899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North Carolina Department of Labor Occupational Safety and Health Division, A Guide to Safe Work Practices in the Poultry Processing Industry</a:t>
            </a:r>
          </a:p>
          <a:p>
            <a:pPr fontAlgn="auto">
              <a:spcBef>
                <a:spcPts val="899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  <a:p>
            <a:pPr fontAlgn="auto">
              <a:spcBef>
                <a:spcPts val="899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  <a:hlinkClick r:id="rId4"/>
              </a:rPr>
              <a:t>http://www.oshainfo.gatech.edu/ergo-training/trainer.html</a:t>
            </a:r>
          </a:p>
          <a:p>
            <a:pPr fontAlgn="auto">
              <a:spcBef>
                <a:spcPts val="899"/>
              </a:spcBef>
              <a:spcAft>
                <a:spcPts val="0"/>
              </a:spcAft>
              <a:defRPr/>
            </a:pPr>
            <a:endParaRPr lang="en-US" sz="200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200" y="4114800"/>
            <a:ext cx="30988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34819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Susan Harwood Safety Training Grant Program Team</a:t>
            </a:r>
          </a:p>
        </p:txBody>
      </p:sp>
      <p:sp>
        <p:nvSpPr>
          <p:cNvPr id="3" name="Rounded Rectangle 4"/>
          <p:cNvSpPr/>
          <p:nvPr/>
        </p:nvSpPr>
        <p:spPr>
          <a:xfrm>
            <a:off x="609600" y="1917700"/>
            <a:ext cx="8001000" cy="46561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	</a:t>
            </a:r>
            <a:r>
              <a:rPr lang="en-US" sz="2000" b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Ivy </a:t>
            </a: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Bonk, Program Coordinator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Debra Stewart, Corporate Risk Mgmt. Specialist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Jennifer Shahan, State 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Telamon Corporation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Elizabeth Eades-Guerrero,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Regional EHS Manager, Tyson Foods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Sam </a:t>
            </a:r>
            <a:r>
              <a:rPr lang="en-US" sz="2000" b="1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Fulginiti</a:t>
            </a: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, Safety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Amick</a:t>
            </a: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 Farms, Maryland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Stephen </a:t>
            </a:r>
            <a:r>
              <a:rPr lang="en-US" sz="2000" b="1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Ridgell</a:t>
            </a:r>
            <a:r>
              <a:rPr lang="en-US" sz="2000" b="1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Arial" pitchFamily="34"/>
              </a:rPr>
              <a:t>, Program Specialist, MOSH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 Black" pitchFamily="34"/>
              <a:ea typeface="Lucida Sans Unicode" pitchFamily="2"/>
              <a:cs typeface="Arial" pitchFamily="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9219" name="Title 3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64008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mtClean="0">
                <a:latin typeface="Tw Cen MT" pitchFamily="34" charset="0"/>
                <a:ea typeface="MS Gothic" pitchFamily="49" charset="-128"/>
                <a:cs typeface="Arial" pitchFamily="34" charset="0"/>
              </a:rPr>
              <a:t>Objéktif modil-la</a:t>
            </a:r>
          </a:p>
        </p:txBody>
      </p:sp>
      <p:sp>
        <p:nvSpPr>
          <p:cNvPr id="3" name="Rectangle 1"/>
          <p:cNvSpPr/>
          <p:nvPr/>
        </p:nvSpPr>
        <p:spPr>
          <a:xfrm>
            <a:off x="609600" y="2057400"/>
            <a:ext cx="6400800" cy="35385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Employé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ak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travayè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yo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pral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apran'n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travay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ansan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-m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pou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kapab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amélyoré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kondysion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nan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plas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yo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travay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-la:</a:t>
            </a:r>
          </a:p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 </a:t>
            </a:r>
          </a:p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 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Identifié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w Cen MT" pitchFamily="18"/>
                <a:ea typeface="Times New Roman" pitchFamily="1"/>
                <a:cs typeface="Tahoma" pitchFamily="2"/>
              </a:rPr>
              <a:t>Danjé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ki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nan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travay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la.</a:t>
            </a:r>
          </a:p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endParaRPr lang="en-US" sz="2800" dirty="0">
              <a:solidFill>
                <a:srgbClr val="FFFFFF"/>
              </a:solidFill>
              <a:latin typeface="Tw Cen MT" pitchFamily="18"/>
              <a:ea typeface="Times New Roman" pitchFamily="1"/>
              <a:cs typeface="Tahoma" pitchFamily="2"/>
            </a:endParaRPr>
          </a:p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 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Révisé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tout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mwayen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enfomasyon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sou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w Cen MT" pitchFamily="18"/>
                <a:ea typeface="Times New Roman" pitchFamily="1"/>
                <a:cs typeface="Tahoma" pitchFamily="2"/>
              </a:rPr>
              <a:t>Danjé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ki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nan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travay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la.</a:t>
            </a:r>
          </a:p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endParaRPr lang="en-US" sz="2800" dirty="0">
              <a:solidFill>
                <a:srgbClr val="FFFFFF"/>
              </a:solidFill>
              <a:latin typeface="Tw Cen MT" pitchFamily="18"/>
              <a:ea typeface="Times New Roman" pitchFamily="1"/>
              <a:cs typeface="Tahoma" pitchFamily="2"/>
            </a:endParaRPr>
          </a:p>
          <a:p>
            <a:pPr marL="457200" fontAlgn="auto" hangingPunct="0">
              <a:spcBef>
                <a:spcPts val="0"/>
              </a:spcBef>
              <a:spcAft>
                <a:spcPts val="0"/>
              </a:spcAft>
              <a:tabLst>
                <a:tab pos="-456839" algn="l"/>
                <a:tab pos="971639" algn="l"/>
                <a:tab pos="1371600" algn="l"/>
                <a:tab pos="1828799" algn="l"/>
                <a:tab pos="2286000" algn="l"/>
                <a:tab pos="2743200" algn="l"/>
                <a:tab pos="3200399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599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Konprann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tout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métod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ki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pèmet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ou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kontrolé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w Cen MT" pitchFamily="18"/>
                <a:ea typeface="Times New Roman" pitchFamily="1"/>
                <a:cs typeface="Tahoma" pitchFamily="2"/>
              </a:rPr>
              <a:t>Danjé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nan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travay</a:t>
            </a:r>
            <a:r>
              <a:rPr lang="en-US" sz="2800" dirty="0">
                <a:solidFill>
                  <a:srgbClr val="FFFFFF"/>
                </a:solidFill>
                <a:latin typeface="Tw Cen MT" pitchFamily="18"/>
                <a:ea typeface="Times New Roman" pitchFamily="1"/>
                <a:cs typeface="Tahoma" pitchFamily="2"/>
              </a:rPr>
              <a:t> la.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0243" name="Title 3"/>
          <p:cNvSpPr txBox="1">
            <a:spLocks noGrp="1"/>
          </p:cNvSpPr>
          <p:nvPr>
            <p:ph type="title" idx="4294967295"/>
          </p:nvPr>
        </p:nvSpPr>
        <p:spPr>
          <a:xfrm>
            <a:off x="-228600" y="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36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-Ki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sa yo yé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What are They?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971800"/>
            <a:ext cx="5181600" cy="2895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Pwotéksyon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sékirité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la gen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ladann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tout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bagay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lakoz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strèss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gwo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risk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fizik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mental,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émosyonel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-a.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254250"/>
            <a:ext cx="3048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>
            <a:off x="457200" y="1752600"/>
            <a:ext cx="4419600" cy="4648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Objéktif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kompayi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an santé é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gen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pwogram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sékirité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kréyé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san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épi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fason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pi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éfikas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Eliminé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rédwi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lakoz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aksidan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byen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blésé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.</a:t>
            </a:r>
          </a:p>
        </p:txBody>
      </p:sp>
      <p:sp>
        <p:nvSpPr>
          <p:cNvPr id="11268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315200" cy="13716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36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Danjé-</a:t>
            </a: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/>
            </a:r>
            <a:b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36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Ki sa yo yé?</a:t>
            </a: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962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>
            <a:off x="533400" y="2362200"/>
            <a:ext cx="6553200" cy="37338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wap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chaché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plas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travay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koté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pi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impotan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vérifié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Ekipman</a:t>
            </a: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Environman</a:t>
            </a: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Matériel</a:t>
            </a: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Facilité</a:t>
            </a: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processes</a:t>
            </a:r>
          </a:p>
        </p:txBody>
      </p:sp>
      <p:sp>
        <p:nvSpPr>
          <p:cNvPr id="12292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ki sa yo yé?</a:t>
            </a: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>
            <a:off x="609600" y="1901825"/>
            <a:ext cx="6477000" cy="28987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Nan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léspri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évité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aksidan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li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très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empotan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itilizé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aproch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systématik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analisé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Danjé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Identifié</a:t>
            </a:r>
            <a:endParaRPr lang="en-US" sz="2400" dirty="0">
              <a:solidFill>
                <a:srgbClr val="FF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Evalié</a:t>
            </a: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Arial Black" pitchFamily="34"/>
                <a:ea typeface="Lucida Sans Unicode" pitchFamily="2"/>
                <a:cs typeface="Tahoma" pitchFamily="2"/>
              </a:rPr>
              <a:t>Kontrolé</a:t>
            </a:r>
            <a:endParaRPr lang="en-US" sz="2400" dirty="0">
              <a:solidFill>
                <a:srgbClr val="FF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13316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400" smtClean="0">
                <a:solidFill>
                  <a:srgbClr val="FF0000"/>
                </a:solidFill>
                <a:latin typeface="Arial Black" pitchFamily="34" charset="0"/>
                <a:ea typeface="MS Gothic" pitchFamily="49" charset="-128"/>
                <a:cs typeface="Arial" pitchFamily="34" charset="0"/>
              </a:rPr>
              <a:t>Danjé</a:t>
            </a: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 – </a:t>
            </a:r>
            <a:b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</a:br>
            <a:r>
              <a:rPr sz="44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ki sa yo yé?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smtClean="0">
              <a:solidFill>
                <a:srgbClr val="FFFFFF"/>
              </a:solidFill>
              <a:latin typeface="Tw Cen MT" pitchFamily="34" charset="0"/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14339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sz="4000" smtClean="0">
                <a:latin typeface="Arial Black" pitchFamily="34" charset="0"/>
                <a:ea typeface="MS Gothic" pitchFamily="49" charset="-128"/>
                <a:cs typeface="Arial" pitchFamily="34" charset="0"/>
              </a:rPr>
              <a:t>Checké konpréyansion-ou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6629400" cy="4873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FBFBF"/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Lè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aktivité</a:t>
            </a:r>
            <a:r>
              <a:rPr lang="en-US" sz="2400" dirty="0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Arial Black" pitchFamily="34"/>
                <a:ea typeface="Lucida Sans Unicode" pitchFamily="2"/>
                <a:cs typeface="Tahoma" pitchFamily="2"/>
              </a:rPr>
              <a:t>gwoup</a:t>
            </a:r>
            <a:endParaRPr lang="en-US" sz="2400" dirty="0">
              <a:solidFill>
                <a:srgbClr val="000000"/>
              </a:solidFill>
              <a:latin typeface="Arial Black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835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2362200" cy="4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Tw Cen MT" pitchFamily="18"/>
                <a:ea typeface="Lucida Sans Unicode" pitchFamily="2"/>
                <a:cs typeface="Tahoma" pitchFamily="2"/>
              </a:rPr>
              <a:t>10-15 MINUTES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969</Words>
  <Application>Microsoft Office PowerPoint</Application>
  <PresentationFormat>On-screen Show (4:3)</PresentationFormat>
  <Paragraphs>203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Default</vt:lpstr>
      <vt:lpstr>Default 1</vt:lpstr>
      <vt:lpstr>Default 2</vt:lpstr>
      <vt:lpstr>Chart</vt:lpstr>
      <vt:lpstr>  Identifié Danjé  ki nan job yo       </vt:lpstr>
      <vt:lpstr> </vt:lpstr>
      <vt:lpstr>PowerPoint Presentation</vt:lpstr>
      <vt:lpstr>Objéktif modil-la</vt:lpstr>
      <vt:lpstr>  Danjé-Ki  sa yo yé What are They?</vt:lpstr>
      <vt:lpstr>Danjé- Ki sa yo yé?</vt:lpstr>
      <vt:lpstr>Danjé –  ki sa yo yé?</vt:lpstr>
      <vt:lpstr>Danjé –  ki sa yo yé?</vt:lpstr>
      <vt:lpstr>Checké konpréyansion-ou</vt:lpstr>
      <vt:lpstr>Danjé –  ki sa yo yé?</vt:lpstr>
      <vt:lpstr>Danjé –  ki sa yo yé?</vt:lpstr>
      <vt:lpstr>Danjé –  ki sa yo yé?</vt:lpstr>
      <vt:lpstr>Danjé- Koman nou ka kontrolé-yo</vt:lpstr>
      <vt:lpstr>Danjé- koman -w ka prévéni yo</vt:lpstr>
      <vt:lpstr>Danjé- koman nou ka prévéni yo</vt:lpstr>
      <vt:lpstr>Danje-  Koman nou ka preveni yo?</vt:lpstr>
      <vt:lpstr>Danjé- koman mwen ka préveni yo?</vt:lpstr>
      <vt:lpstr>Danjé–  Koman pou -m prévni yo?</vt:lpstr>
      <vt:lpstr>Danjé –  Koman pou-m prévni yo?</vt:lpstr>
      <vt:lpstr>Danjé –  Koman pou -m prévni yo?</vt:lpstr>
      <vt:lpstr>Danjé –  Koman mwen ka prévni yo?</vt:lpstr>
      <vt:lpstr>Danjé –  koman évité yo?</vt:lpstr>
      <vt:lpstr>Danjé –  koman-M ka évité-yo?</vt:lpstr>
      <vt:lpstr>Checké konpréyansion-ou</vt:lpstr>
      <vt:lpstr>Yon job Danjé sé:</vt:lpstr>
      <vt:lpstr>Ki sa nan zone sa-a ké mwen pap konsidéré tankou yon Danjé nan travay-la?</vt:lpstr>
      <vt:lpstr>Checké konpréyansion-w</vt:lpstr>
      <vt:lpstr>Checké konpréyansion-w</vt:lpstr>
      <vt:lpstr>Checké konpréyansion-w</vt:lpstr>
      <vt:lpstr>Pou élaji konésans checké résous sa -yo;</vt:lpstr>
      <vt:lpstr>Susan Harwood Safety Training Grant Program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 danje  ki nan job yo       JOB HAZARDS</dc:title>
  <dc:creator>Telamon User</dc:creator>
  <cp:lastModifiedBy>Vosburgh, Linda - OSHA</cp:lastModifiedBy>
  <cp:revision>12</cp:revision>
  <cp:lastPrinted>2012-04-17T17:11:34Z</cp:lastPrinted>
  <dcterms:modified xsi:type="dcterms:W3CDTF">2012-04-17T17:12:10Z</dcterms:modified>
</cp:coreProperties>
</file>