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3" r:id="rId3"/>
    <p:sldId id="302" r:id="rId4"/>
    <p:sldId id="260" r:id="rId5"/>
    <p:sldId id="261" r:id="rId6"/>
    <p:sldId id="262" r:id="rId7"/>
    <p:sldId id="264" r:id="rId8"/>
    <p:sldId id="263" r:id="rId9"/>
    <p:sldId id="270" r:id="rId10"/>
    <p:sldId id="265" r:id="rId11"/>
    <p:sldId id="303" r:id="rId12"/>
    <p:sldId id="322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23" r:id="rId21"/>
    <p:sldId id="305" r:id="rId22"/>
    <p:sldId id="306" r:id="rId23"/>
    <p:sldId id="307" r:id="rId24"/>
    <p:sldId id="318" r:id="rId25"/>
    <p:sldId id="319" r:id="rId26"/>
    <p:sldId id="320" r:id="rId27"/>
    <p:sldId id="321" r:id="rId28"/>
    <p:sldId id="316" r:id="rId29"/>
    <p:sldId id="317" r:id="rId30"/>
    <p:sldId id="300" r:id="rId31"/>
    <p:sldId id="301" r:id="rId32"/>
  </p:sldIdLst>
  <p:sldSz cx="9144000" cy="6858000" type="screen4x3"/>
  <p:notesSz cx="7010400" cy="9236075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40B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0" autoAdjust="0"/>
    <p:restoredTop sz="87833" autoAdjust="0"/>
  </p:normalViewPr>
  <p:slideViewPr>
    <p:cSldViewPr>
      <p:cViewPr>
        <p:scale>
          <a:sx n="68" d="100"/>
          <a:sy n="68" d="100"/>
        </p:scale>
        <p:origin x="-125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548" y="18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0542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0542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0DA75C-9083-4E3B-BFF0-E6B529638709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956"/>
            <a:ext cx="3037840" cy="460542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3956"/>
            <a:ext cx="3037840" cy="460542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E1443-85B6-44E0-8AB7-0824E3888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1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5DB8F8-7C2B-4EAA-9977-D8900B0AAFCD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737AE7-7202-48BC-8294-6B52BA674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5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8BCB2-82CC-4E04-BEAC-93638E4B3BA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25C73-F945-4834-9E85-4039E6E480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A4C0E-5C77-4E60-AD0B-130596CD77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E3645-C4B7-46EA-B654-800BD1CCBA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74898-B44C-47BF-9883-8F93F0A60C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2D2387-E5A4-4432-9ED2-EAACF3DD2D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7E93-D990-4C58-83F4-E906CAA7F8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ED38E-BB54-4C7D-B6F9-7D449A8DBD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7A6AB-76F9-4013-8899-13D2FE5D09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D05DE-BC8C-42C2-ACB4-A825BF674B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9C86DD-6E99-458C-9139-9EC49B08D7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1B38AD-E719-49C8-9870-F05F1D4E6A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1F347-F44F-4D6B-9C89-DCC49F3A8E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E0DB78-FAA7-46F2-A7DD-0DF3869EC1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734E6-5D3B-4E20-AB33-FE41D75833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701F4-DCBC-4C28-9EBD-20399FBED07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B9AC5-0E61-4538-9BE3-F01E6F606A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Participants could answer with a show of hands or if you have access to an audience response system you can use it.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D060B5-36E6-4C92-8637-F8FFF9594A1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Participants could answer with a show of hands or if you have access to an audience response system you can use it.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89FAD-A0EE-4016-B59E-B091CB768DE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i="1" smtClean="0"/>
              <a:t>Who can remember the three steps to hazard analysis we just talked about?   </a:t>
            </a:r>
            <a:r>
              <a:rPr lang="en-US" smtClean="0"/>
              <a:t>Identify, Evaluate and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9C128-7795-45D9-90F8-56FC931FB0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controlling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663AD8-577F-48B8-9585-DAD44662CFE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Activity Options:  Create a mnemonic or conduct a word scramble.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Elimination</a:t>
            </a:r>
          </a:p>
          <a:p>
            <a:pPr eaLnBrk="1" hangingPunct="1"/>
            <a:r>
              <a:rPr lang="en-US" smtClean="0"/>
              <a:t>Substitution</a:t>
            </a:r>
          </a:p>
          <a:p>
            <a:pPr eaLnBrk="1" hangingPunct="1"/>
            <a:r>
              <a:rPr lang="en-US" smtClean="0"/>
              <a:t>Engineering Controls</a:t>
            </a:r>
          </a:p>
          <a:p>
            <a:pPr eaLnBrk="1" hangingPunct="1"/>
            <a:r>
              <a:rPr lang="en-US" smtClean="0"/>
              <a:t>Administrative Controls</a:t>
            </a:r>
          </a:p>
          <a:p>
            <a:pPr eaLnBrk="1" hangingPunct="1"/>
            <a:r>
              <a:rPr lang="en-US" smtClean="0"/>
              <a:t>PPE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E5D31-4180-4C63-BCDC-41E0E01FACA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8FBD72-D43A-4A6C-B06B-BACB54A1AB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26FC6-86AC-4F29-8AFD-17AEDAB3B61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80013-3B85-4B8E-B220-9446ACAB4E4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9C266E-9376-4EAA-9947-12656C5A42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70369-AED7-4392-8CC3-3CEF007030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B9CF8-3111-45B5-81EE-6BC9C1A37A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B6A98-1EEF-4DC8-BF7B-5C0ACDAC17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CFDF7-9DC4-40A9-8C74-3BD470BE8F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27A8D-7105-4581-870B-6CDC186112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7467600" y="0"/>
            <a:ext cx="16764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8"/>
          <p:cNvSpPr/>
          <p:nvPr userDrawn="1"/>
        </p:nvSpPr>
        <p:spPr>
          <a:xfrm>
            <a:off x="0" y="5410200"/>
            <a:ext cx="7315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7467600" y="5410200"/>
            <a:ext cx="1676400" cy="1447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poultry processing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5394960" y="1828800"/>
            <a:ext cx="5257800" cy="1600200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5181600"/>
            <a:ext cx="7315200" cy="914400"/>
          </a:xfrm>
        </p:spPr>
        <p:txBody>
          <a:bodyPr anchor="t"/>
          <a:lstStyle>
            <a:lvl1pPr>
              <a:defRPr b="1" spc="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6/25/2009</a:t>
            </a: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514F-7214-4F48-972A-CF6B84A5F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39530"/>
      </p:ext>
    </p:extLst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7513-E4F9-462A-B2DA-F2F6D9AC2BC0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AEBA-B355-4A59-A187-043BCA790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81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1BBD-FEBA-4796-BCF9-8E202F4D2654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4D33-9708-4168-B5ED-74FC39C17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395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52400" y="1600200"/>
            <a:ext cx="7162800" cy="5257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7315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 userDrawn="1"/>
        </p:nvSpPr>
        <p:spPr>
          <a:xfrm>
            <a:off x="7467600" y="1600200"/>
            <a:ext cx="16764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 descr="poultry processing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162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00800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51A3-0B01-4265-BE1B-33AD3271D83D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2D9E-E119-4CDA-92E7-2A8013E4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767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93E6-67C6-40D9-956B-A3BB53064775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41E1-D8D1-4C5A-B4C2-5949C89F1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51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A4AC-DDEB-4ECA-A6F9-D948F87E49F6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8643-4238-44A7-A4A0-7F2463E1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276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E2E8-213E-4861-A2B6-313D2C64AD85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B8BC-93F6-4A89-BE04-7E4225A7E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741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E902-999A-4865-B8A3-C319B4F1DC11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BFE6-8BDB-47F2-8E5E-24B00A8B9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72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12E3-311F-4567-8BF0-DAA0F7FB475D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960A-A388-4CBB-9C49-2D991C95C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25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2EEB-6A52-4173-8C8B-DE689D3274E8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A83D-AF46-4EDF-8093-31C8A2A0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67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7C98-39DE-4D1A-B804-A8502D9ABB51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5C26-DCBC-4002-96A9-7A91D683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28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C87D86-32FB-4E85-BF64-4A9868311BC5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C19AFA-07F8-4DB8-A868-8C12D9596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27.xml"/><Relationship Id="rId7" Type="http://schemas.openxmlformats.org/officeDocument/2006/relationships/oleObject" Target="../embeddings/oleObject1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0.xml"/><Relationship Id="rId7" Type="http://schemas.openxmlformats.org/officeDocument/2006/relationships/oleObject" Target="../embeddings/oleObject2.bin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22.wmf"/><Relationship Id="rId5" Type="http://schemas.openxmlformats.org/officeDocument/2006/relationships/hyperlink" Target="http://www.oshainfo.gatech.edu/ergo-training/trainer.html" TargetMode="External"/><Relationship Id="rId4" Type="http://schemas.openxmlformats.org/officeDocument/2006/relationships/hyperlink" Target="http://www.osha.gov/SLTC/etools/poultry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5516563" y="1951037"/>
            <a:ext cx="5257800" cy="13557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400" smtClean="0">
                <a:solidFill>
                  <a:srgbClr val="FFFFFF"/>
                </a:solidFill>
              </a:rPr>
              <a:t>Safe and Secure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>
                <a:solidFill>
                  <a:srgbClr val="FFFFFF"/>
                </a:solidFill>
              </a:rPr>
              <a:t>Safety Training Series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7315200" cy="129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0" dirty="0" smtClean="0"/>
              <a:t>IDENTIFICANDO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TRABAJOS RIESGOZOS/PELIGROSOS</a:t>
            </a:r>
            <a:endParaRPr lang="en-US" sz="2400" b="0" dirty="0" smtClean="0"/>
          </a:p>
        </p:txBody>
      </p:sp>
      <p:pic>
        <p:nvPicPr>
          <p:cNvPr id="15363" name="Picture 6" descr="New_TelamonCorporation without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75" y="5562600"/>
            <a:ext cx="73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Riesgos/Peligros, qué son?– </a:t>
            </a:r>
            <a:br>
              <a:rPr lang="en-US" sz="4000" smtClean="0">
                <a:latin typeface="Arial Black" pitchFamily="34" charset="0"/>
              </a:rPr>
            </a:br>
            <a:endParaRPr lang="en-US" sz="4000" smtClean="0">
              <a:latin typeface="Arial Black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006620"/>
            <a:ext cx="6629400" cy="126998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Estar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informado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mantiene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alerta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ayuda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identificar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con mayor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rapidez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 los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33797" name="Picture 4" descr="C:\Documents and Settings\Telamon Admin\Local Settings\Temporary Internet Files\Content.IE5\RSXCV76M\MC90007098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33528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Riesgos/Peligros, qué son?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971800"/>
            <a:ext cx="4648200" cy="244227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Para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asegurarse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que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un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trabajador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este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informado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éllos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deben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conocer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primero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donde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buscar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información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que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necesitan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35845" name="Picture 3" descr="C:\Documents and Settings\Telamon Admin\Local Settings\Temporary Internet Files\Content.IE5\RSXCV76M\MC90028068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588" y="2057400"/>
            <a:ext cx="335121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Riesgos/Peligros, qué son?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7772400" cy="205150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Sabiendo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qué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son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dónde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podemos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aprender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más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acerca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éllos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realmente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importante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. 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Recuerde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Identificar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Evaluar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son solo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una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parte de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equación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;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ahora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debemos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aprender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como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Controlarlos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. 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Riesgos/Peligros, cómo debo prevenirlos?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1981200"/>
            <a:ext cx="7543800" cy="205150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herarquía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 control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riesgo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peligro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un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modelo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en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proceso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 de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seguridad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y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salud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asegurando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un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lugar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trabajo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ayudándote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ha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conseguir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 la meta,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libre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peligro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riesgo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57200" y="4343400"/>
            <a:ext cx="8153400" cy="137160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charset="0"/>
              </a:rPr>
              <a:t>Lo </a:t>
            </a:r>
            <a:r>
              <a:rPr lang="en-US" b="1" dirty="0" err="1">
                <a:solidFill>
                  <a:schemeClr val="accent1"/>
                </a:solidFill>
                <a:latin typeface="+mn-lt"/>
                <a:cs typeface="Arial" charset="0"/>
              </a:rPr>
              <a:t>mas</a:t>
            </a:r>
            <a:r>
              <a:rPr lang="en-US" b="1" dirty="0">
                <a:solidFill>
                  <a:schemeClr val="accent1"/>
                </a:solidFill>
                <a:latin typeface="+mn-lt"/>
                <a:cs typeface="Arial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+mn-lt"/>
                <a:cs typeface="Arial" charset="0"/>
              </a:rPr>
              <a:t>efectivo</a:t>
            </a:r>
            <a:endParaRPr lang="en-US" b="1" dirty="0">
              <a:solidFill>
                <a:schemeClr val="accent1"/>
              </a:solidFill>
              <a:latin typeface="+mn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7244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charset="0"/>
              </a:rPr>
              <a:t>Lo </a:t>
            </a:r>
            <a:r>
              <a:rPr lang="en-US" b="1" dirty="0" err="1">
                <a:solidFill>
                  <a:schemeClr val="accent1"/>
                </a:solidFill>
                <a:latin typeface="+mn-lt"/>
                <a:cs typeface="Arial" charset="0"/>
              </a:rPr>
              <a:t>menos</a:t>
            </a:r>
            <a:r>
              <a:rPr lang="en-US" b="1" dirty="0">
                <a:solidFill>
                  <a:schemeClr val="accent1"/>
                </a:solidFill>
                <a:latin typeface="+mn-lt"/>
                <a:cs typeface="Arial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+mn-lt"/>
                <a:cs typeface="Arial" charset="0"/>
              </a:rPr>
              <a:t>efectivo</a:t>
            </a:r>
            <a:endParaRPr lang="en-US" b="1" dirty="0">
              <a:solidFill>
                <a:schemeClr val="accent1"/>
              </a:solidFill>
              <a:latin typeface="+mn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Riesgos/Peligros, cómo puedo prevenirlos?</a:t>
            </a:r>
          </a:p>
        </p:txBody>
      </p:sp>
      <p:pic>
        <p:nvPicPr>
          <p:cNvPr id="41986" name="Picture 4" descr="administrativ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39227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elimination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57054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ppe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791200"/>
            <a:ext cx="37163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substitutio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9"/>
          <a:stretch>
            <a:fillRect/>
          </a:stretch>
        </p:blipFill>
        <p:spPr bwMode="auto">
          <a:xfrm>
            <a:off x="1295400" y="2667000"/>
            <a:ext cx="525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0" descr="engineering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4705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1" name="Group 14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2" name="Left-Right Arrow 11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Riesgos/Peligros, cómo debo prevenirlos?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2743200"/>
            <a:ext cx="3733800" cy="283303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Eliminación</a:t>
            </a: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>
              <a:defRPr/>
            </a:pPr>
            <a:endParaRPr lang="en-US" sz="2400" b="1" i="1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mejor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camino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un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eliminarlo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remover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44037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44038" name="Picture 19" descr="kniv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25733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Riesgo/Peligro, cómo puedo prevenirlo?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2057400"/>
            <a:ext cx="3962400" cy="3614559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Substitución</a:t>
            </a: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segundo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método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más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efectivo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substituir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por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algo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menos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riesgoso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peligroso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los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trabajadores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46085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46086" name="Picture 2" descr="C:\Documents and Settings\Ivy Ulrich-Bonk\Local Settings\Temporary Internet Files\Content.IE5\R1EQROZY\MC90043767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0353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Riesgo/Peligro, cómo puedo prevenirlo?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1905000"/>
            <a:ext cx="3962400" cy="4710827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sng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Rediseñando</a:t>
            </a:r>
            <a:r>
              <a:rPr lang="en-US" sz="22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los </a:t>
            </a:r>
            <a:r>
              <a:rPr lang="en-US" sz="2200" b="1" u="sng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controles</a:t>
            </a:r>
            <a:endParaRPr lang="en-US" sz="2200" b="1" u="sng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200" b="1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endParaRPr lang="en-US" sz="22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Si un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no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puede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ser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eliminado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o no se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puede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encontrar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un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substituto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seguro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 el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próximo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paso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rediseñar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los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controles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asegurar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que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el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o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no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alcance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a los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trabajadores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 </a:t>
            </a:r>
            <a:endParaRPr lang="en-US" sz="22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48133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48134" name="Picture 9" descr="mechlift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26844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Riesgos/Peligros, cómo prevenirlos?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1981200"/>
            <a:ext cx="5715000" cy="4396085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Controles</a:t>
            </a: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Administrativos</a:t>
            </a: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(</a:t>
            </a:r>
            <a:r>
              <a:rPr lang="en-US" sz="2400" b="1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Entrenamientos</a:t>
            </a:r>
            <a:r>
              <a:rPr lang="en-US" sz="2400" b="1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400" b="1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prácticas</a:t>
            </a:r>
            <a:r>
              <a:rPr lang="en-US" sz="2400" b="1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b="1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trabajo</a:t>
            </a:r>
            <a:r>
              <a:rPr lang="en-US" sz="2400" b="1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)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Si no hay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disponible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rediseño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los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administrativos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deberán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ser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siguiente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alternativa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  Los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administrativos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incluyen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cambios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las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pólizas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procedimientos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50181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50182" name="Picture 3" descr="C:\Documents and Settings\Ivy Ulrich-Bonk\Local Settings\Temporary Internet Files\Content.IE5\IVXLZNXF\MC90029556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643313"/>
            <a:ext cx="23622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Riesgos/Peligros, cómo puedo prevenirlos?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1905000"/>
            <a:ext cx="4038600" cy="474309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Equipo</a:t>
            </a: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b="1" u="sng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Proteción</a:t>
            </a: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personal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uso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equipo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protección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personal (PPE) 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una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forma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usando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directamente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estos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equipos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en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cuerpo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los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jadores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52229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52230" name="Picture 8" descr="ear0lug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643188"/>
            <a:ext cx="28654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6629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2400" b="1" i="1" baseline="30000"/>
          </a:p>
          <a:p>
            <a:pPr algn="ctr"/>
            <a:endParaRPr lang="en-US" sz="2400" b="1" i="1" baseline="30000"/>
          </a:p>
          <a:p>
            <a:pPr algn="ctr"/>
            <a:endParaRPr lang="en-US" sz="2400" b="1" i="1" baseline="30000"/>
          </a:p>
          <a:p>
            <a:pPr algn="ctr"/>
            <a:endParaRPr lang="en-US" sz="2400" b="1" i="1" baseline="30000"/>
          </a:p>
          <a:p>
            <a:pPr algn="ctr"/>
            <a:r>
              <a:rPr lang="en-US" sz="2400" b="1" i="1" baseline="30000"/>
              <a:t>Este material</a:t>
            </a:r>
            <a:r>
              <a:rPr lang="en-US" sz="2400" b="1" i="1"/>
              <a:t> </a:t>
            </a:r>
            <a:r>
              <a:rPr lang="en-US" sz="1200" b="1" i="1"/>
              <a:t>fue producido bajo el grant #SH 20835-10-60-F-37  Departamento de la Labor  y Administracion de Salud y Seguridad Ocupacional. No representa necesariamente las opiniones o polizas del Departamento de la Labor ni menciona  nombres de organizaciones del gobierno de los EU.</a:t>
            </a:r>
          </a:p>
          <a:p>
            <a:pPr algn="ctr"/>
            <a:endParaRPr lang="en-US" sz="1200" b="1" i="1" baseline="30000"/>
          </a:p>
          <a:p>
            <a:pPr algn="ctr"/>
            <a:r>
              <a:rPr lang="en-US" sz="1400"/>
              <a:t>Telamon Corporation es un proveedor y empleador de igual oportunidad . Ayuda adicional  esta disponible si es requerida para personas con discapacidades.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Riesgos/Peligros, cómo los puedo prevenir?</a:t>
            </a:r>
            <a:endParaRPr lang="en-US" sz="4000" smtClean="0">
              <a:latin typeface="Arial Black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286000"/>
            <a:ext cx="6400800" cy="4005322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Identificar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Evaluar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Controlar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las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siguientes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diapositivas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leer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escenario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trabajo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IDENTIFICAR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EVALUAR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importancia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abordar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compartir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que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método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CONTROL 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podrías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usar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combatirlo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Riesgos/Peligros, cómo puedo combatirlo</a:t>
            </a:r>
            <a:r>
              <a:rPr lang="en-US" sz="4000" smtClean="0">
                <a:latin typeface="Arial Black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286000"/>
            <a:ext cx="6477000" cy="322379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ESCENARIO #1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Una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persona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toma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una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base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ajustable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lo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amontona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en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punta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o en lo alto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otra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base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ajustable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alcanzar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una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área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a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que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no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puede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llegar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tal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como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una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coladera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u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otra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área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por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sobre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cabeza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Riesgo/Peligro, cómo prevenirlo</a:t>
            </a:r>
            <a:r>
              <a:rPr lang="en-US" sz="4000" smtClean="0">
                <a:latin typeface="Arial Black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667000"/>
            <a:ext cx="6477000" cy="322379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ESCENARIO #2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trabajador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usa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un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cuchillo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acuchillar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repetidas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veces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la carne(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producto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) con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cuchilla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draga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atravesándola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 o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levantándola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atrayendola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hacia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ellos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recortar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Riesogs/Peligros, qué puedo hacer para prevenirlos</a:t>
            </a:r>
            <a:r>
              <a:rPr lang="en-US" sz="4000" smtClean="0">
                <a:latin typeface="Arial Black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438400"/>
            <a:ext cx="6477000" cy="283303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ESCENARIO #3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mismo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trabajador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rehusa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tomar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tiempo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afilar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acero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sus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cuchillos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resultando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en un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cuchillo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pesado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que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requiere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fuerza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desacelerando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línea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Revisar lo aprendido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438400"/>
            <a:ext cx="6629400" cy="488454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Tiempo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actividad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en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grupo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62469" name="Picture 2" descr="C:\Documents and Settings\Ivy Ulrich-Bonk\Local Settings\Temporary Internet Files\Content.IE5\D540ZRZU\MC90043158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835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5943600"/>
            <a:ext cx="2362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10-15 MINUTES</a:t>
            </a:r>
            <a:endParaRPr lang="en-US" sz="2400" b="1" dirty="0">
              <a:latin typeface="+mj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Un trabajo riesgoso/peligroso, es: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876800" y="1651000"/>
          <a:ext cx="4203700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51000"/>
                        <a:ext cx="4203700" cy="472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Cualquier trabajo que puede causar riesgo de peligro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Algo que te puede matar.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Cualquier cosa en el lugar de trabajo que puede causarte agotamiento y potencial  daño físico , mental o bienestar emocional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Todo lo de arriba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Nada de lo de arriba.</a:t>
            </a: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Cuál sería una área en la que no  habría riesgo/peligro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267200" y="1651000"/>
          <a:ext cx="48133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51000"/>
                        <a:ext cx="48133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209800"/>
            <a:ext cx="4114800" cy="39163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Equipamiento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Ambiente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Materiales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Facilidades(areas)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Procesos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Nada de lo the arriba.</a:t>
            </a: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Revisar lo aprendido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286000"/>
            <a:ext cx="5867400" cy="126998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Cuáles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son los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tres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pasos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conducir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un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análisis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riesgo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peligro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?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3581400"/>
            <a:ext cx="1600200" cy="160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581400"/>
            <a:ext cx="1600200" cy="160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3581400"/>
            <a:ext cx="1600200" cy="160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12" name="TextBox 7"/>
          <p:cNvSpPr txBox="1">
            <a:spLocks noChangeArrowheads="1"/>
          </p:cNvSpPr>
          <p:nvPr/>
        </p:nvSpPr>
        <p:spPr bwMode="auto">
          <a:xfrm>
            <a:off x="990600" y="39624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>
                <a:latin typeface="Arial Black" pitchFamily="34" charset="0"/>
              </a:rPr>
              <a:t>1</a:t>
            </a:r>
          </a:p>
        </p:txBody>
      </p:sp>
      <p:sp>
        <p:nvSpPr>
          <p:cNvPr id="72713" name="TextBox 9"/>
          <p:cNvSpPr txBox="1">
            <a:spLocks noChangeArrowheads="1"/>
          </p:cNvSpPr>
          <p:nvPr/>
        </p:nvSpPr>
        <p:spPr bwMode="auto">
          <a:xfrm>
            <a:off x="3276600" y="38862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>
                <a:latin typeface="Arial Black" pitchFamily="34" charset="0"/>
              </a:rPr>
              <a:t>2</a:t>
            </a:r>
          </a:p>
        </p:txBody>
      </p:sp>
      <p:sp>
        <p:nvSpPr>
          <p:cNvPr id="72714" name="TextBox 10"/>
          <p:cNvSpPr txBox="1">
            <a:spLocks noChangeArrowheads="1"/>
          </p:cNvSpPr>
          <p:nvPr/>
        </p:nvSpPr>
        <p:spPr bwMode="auto">
          <a:xfrm>
            <a:off x="5410200" y="38862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>
                <a:latin typeface="Arial Black" pitchFamily="34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Revisar lo aprendido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590800"/>
            <a:ext cx="6629400" cy="166074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Llenar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espacio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en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blanco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Si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estás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eliminando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o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reduciendo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riesgos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peligro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Revise lo aprendido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981200"/>
            <a:ext cx="6781800" cy="283303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Respuesta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corta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Qué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herarquía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del control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seguridad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?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Nómbrelas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en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orden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importancia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, de mayor 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menor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: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09600" y="2647950"/>
            <a:ext cx="6400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lang="en-US" sz="6000" dirty="0" err="1">
                <a:latin typeface="+mj-lt"/>
                <a:ea typeface="Times New Roman" pitchFamily="18" charset="0"/>
                <a:cs typeface="Arial" charset="0"/>
              </a:rPr>
              <a:t>Riesgos</a:t>
            </a:r>
            <a:r>
              <a:rPr lang="en-US" sz="6000" dirty="0">
                <a:latin typeface="+mj-lt"/>
                <a:ea typeface="Times New Roman" pitchFamily="18" charset="0"/>
                <a:cs typeface="Arial" charset="0"/>
              </a:rPr>
              <a:t>/</a:t>
            </a:r>
            <a:r>
              <a:rPr lang="en-US" sz="6000" dirty="0" err="1">
                <a:latin typeface="+mj-lt"/>
                <a:ea typeface="Times New Roman" pitchFamily="18" charset="0"/>
                <a:cs typeface="Arial" charset="0"/>
              </a:rPr>
              <a:t>Peligros</a:t>
            </a:r>
            <a:r>
              <a:rPr lang="en-US" sz="6000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en-US" sz="6000" dirty="0" err="1">
                <a:latin typeface="+mj-lt"/>
                <a:ea typeface="Times New Roman" pitchFamily="18" charset="0"/>
                <a:cs typeface="Arial" charset="0"/>
              </a:rPr>
              <a:t>qué</a:t>
            </a:r>
            <a:r>
              <a:rPr lang="en-US" sz="6000" dirty="0">
                <a:latin typeface="+mj-lt"/>
                <a:ea typeface="Times New Roman" pitchFamily="18" charset="0"/>
                <a:cs typeface="Arial" charset="0"/>
              </a:rPr>
              <a:t> son y </a:t>
            </a:r>
            <a:r>
              <a:rPr lang="en-US" sz="6000" dirty="0" err="1">
                <a:latin typeface="+mj-lt"/>
                <a:ea typeface="Times New Roman" pitchFamily="18" charset="0"/>
                <a:cs typeface="Arial" charset="0"/>
              </a:rPr>
              <a:t>cómo</a:t>
            </a:r>
            <a:r>
              <a:rPr lang="en-US" sz="6000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en-US" sz="6000" dirty="0" err="1">
                <a:latin typeface="+mj-lt"/>
                <a:ea typeface="Times New Roman" pitchFamily="18" charset="0"/>
                <a:cs typeface="Arial" charset="0"/>
              </a:rPr>
              <a:t>puede</a:t>
            </a:r>
            <a:r>
              <a:rPr lang="en-US" sz="6000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en-US" sz="6000" dirty="0" err="1">
                <a:latin typeface="+mj-lt"/>
                <a:ea typeface="Times New Roman" pitchFamily="18" charset="0"/>
                <a:cs typeface="Arial" charset="0"/>
              </a:rPr>
              <a:t>prevenirlos</a:t>
            </a:r>
            <a:endParaRPr lang="en-US" sz="6000" dirty="0">
              <a:latin typeface="+mj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Para mayor informacion, revise lo siguiente: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905000"/>
            <a:ext cx="6629400" cy="449377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Poultry Processing Industry </a:t>
            </a:r>
            <a:r>
              <a:rPr lang="en-US" sz="2000" dirty="0" err="1">
                <a:solidFill>
                  <a:schemeClr val="accent1"/>
                </a:solidFill>
                <a:latin typeface="Arial Black" pitchFamily="34" charset="0"/>
              </a:rPr>
              <a:t>eTool</a:t>
            </a: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 (</a:t>
            </a:r>
            <a:r>
              <a:rPr lang="en-US" sz="2000" dirty="0">
                <a:solidFill>
                  <a:schemeClr val="accent1"/>
                </a:solidFill>
                <a:latin typeface="Arial Black" pitchFamily="34" charset="0"/>
                <a:hlinkClick r:id="rId4"/>
              </a:rPr>
              <a:t>http://www.osha.gov/SLTC/etools/poultry/</a:t>
            </a: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North Carolina Department of Labor Occupational Safety and Health Division, A Guide to Safe Work Practices in the Poultry Processing Industry</a:t>
            </a: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  <a:hlinkClick r:id="rId5"/>
              </a:rPr>
              <a:t>http://www.oshainfo.gatech.edu/ergo-training/trainer.html</a:t>
            </a:r>
            <a:endParaRPr lang="en-US" sz="20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78853" name="Picture 3" descr="LEARNING AGEN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200" y="4114800"/>
            <a:ext cx="30988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Susan Harwood Safety Training Grant Program Team</a:t>
            </a:r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609600" y="1917442"/>
            <a:ext cx="8001000" cy="4656594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	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Ivy Bonk, Program Coordinator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Debra Stewart, Corporate Risk Mgmt. Specialist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Jennifer </a:t>
            </a: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Shahan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, State Director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Telamon Corporation</a:t>
            </a:r>
          </a:p>
          <a:p>
            <a:pPr algn="ctr">
              <a:defRPr/>
            </a:pPr>
            <a:endParaRPr lang="en-US" sz="2000" b="1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Elizabeth </a:t>
            </a: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Eades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-Guerrero,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Regional EHS Manager, Tyson Foods</a:t>
            </a:r>
          </a:p>
          <a:p>
            <a:pPr algn="ctr">
              <a:defRPr/>
            </a:pPr>
            <a:endParaRPr lang="en-US" sz="2000" b="1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Sam </a:t>
            </a: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Fulginiti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, Safety Manager</a:t>
            </a:r>
          </a:p>
          <a:p>
            <a:pPr algn="ctr">
              <a:defRPr/>
            </a:pP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Amick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 Farms, Maryland</a:t>
            </a:r>
          </a:p>
          <a:p>
            <a:pPr algn="ctr">
              <a:defRPr/>
            </a:pPr>
            <a:endParaRPr lang="en-US" sz="2000" b="1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Stephen </a:t>
            </a: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Ridgell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, Program Specialist, MOSH</a:t>
            </a:r>
          </a:p>
          <a:p>
            <a:pPr algn="ctr">
              <a:defRPr/>
            </a:pPr>
            <a:endParaRPr lang="en-US" sz="2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64008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Objetivo del módulo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09600" y="1627188"/>
            <a:ext cx="6400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800">
                <a:latin typeface="Tw Cen MT" pitchFamily="34" charset="0"/>
                <a:cs typeface="Times New Roman" pitchFamily="18" charset="0"/>
              </a:rPr>
              <a:t>Empleadores y empleados aprenderán a trabajar juntos para ayudar a mejorar las condiciones en su lugar de trabajo:</a:t>
            </a:r>
          </a:p>
          <a:p>
            <a:pPr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sz="2800">
              <a:latin typeface="Tw Cen MT" pitchFamily="34" charset="0"/>
            </a:endParaRPr>
          </a:p>
          <a:p>
            <a:pPr lvl="1" eaLnBrk="0" hangingPunct="0">
              <a:buFontTx/>
              <a:buChar char="•"/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800">
                <a:latin typeface="Tw Cen MT" pitchFamily="34" charset="0"/>
                <a:cs typeface="Times New Roman" pitchFamily="18" charset="0"/>
              </a:rPr>
              <a:t>Identificando  riesgos/peligros en el trabajo</a:t>
            </a:r>
            <a:endParaRPr lang="en-US" sz="2800">
              <a:latin typeface="Tw Cen MT" pitchFamily="34" charset="0"/>
            </a:endParaRPr>
          </a:p>
          <a:p>
            <a:pPr lvl="1" eaLnBrk="0" hangingPunct="0">
              <a:buFontTx/>
              <a:buChar char="•"/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800">
                <a:latin typeface="Tw Cen MT" pitchFamily="34" charset="0"/>
                <a:cs typeface="Times New Roman" pitchFamily="18" charset="0"/>
              </a:rPr>
              <a:t>Revisando lugares de información del riesgo/ peligro</a:t>
            </a:r>
          </a:p>
          <a:p>
            <a:pPr lvl="1" eaLnBrk="0" hangingPunct="0">
              <a:buFont typeface="Arial" pitchFamily="34" charset="0"/>
              <a:buChar char="•"/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800">
                <a:latin typeface="Tw Cen MT" pitchFamily="34" charset="0"/>
                <a:cs typeface="Times New Roman" pitchFamily="18" charset="0"/>
              </a:rPr>
              <a:t>Entendiendo métodos para evitar el riesgo/ peligro</a:t>
            </a:r>
            <a:endParaRPr lang="en-US" sz="2800">
              <a:latin typeface="Tw Cen M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Riesgos/Peligros, que son ?– </a:t>
            </a:r>
            <a:br>
              <a:rPr lang="en-US" smtClean="0">
                <a:latin typeface="Arial Black" pitchFamily="34" charset="0"/>
              </a:rPr>
            </a:br>
            <a:endParaRPr lang="en-US" smtClean="0">
              <a:latin typeface="Arial Black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971800"/>
            <a:ext cx="5181600" cy="322379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Seguridad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Salud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en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trabajo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incluyen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aquellas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cosas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que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pueden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causar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agotamiento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o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poseen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potencial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la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Salud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fisica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, mental o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bienestar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emocional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</a:t>
            </a:r>
            <a:endParaRPr lang="en-US" sz="2400" b="1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3557" name="Picture 2" descr="C:\Documents and Settings\Telamon Admin\Local Settings\Temporary Internet Files\Content.IE5\JFZRLB0G\MC90044051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254250"/>
            <a:ext cx="30480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1600200"/>
            <a:ext cx="3733800" cy="501902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La meta de un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programa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Seguridad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Salud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una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companía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crear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un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ambiente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trabajo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libre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accidentes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el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camino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mas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efectivo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hacerlo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eliminar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o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reducir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los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que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pueden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causar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esos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accidentes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y </a:t>
            </a:r>
            <a:r>
              <a:rPr lang="en-US" sz="22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enfermedades</a:t>
            </a:r>
            <a:r>
              <a:rPr lang="en-US" sz="22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. </a:t>
            </a:r>
            <a:endParaRPr lang="en-US" sz="22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560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Riesgos/Peligros, qué son?</a:t>
            </a:r>
          </a:p>
        </p:txBody>
      </p:sp>
      <p:pic>
        <p:nvPicPr>
          <p:cNvPr id="25605" name="Picture 2" descr="C:\Documents and Settings\Ivy Ulrich-Bonk\Local Settings\Temporary Internet Files\Content.IE5\IVXLZNXF\MC90005515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962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2362200"/>
            <a:ext cx="6553200" cy="4005322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Cuando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buscamos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por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riesgos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peligros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en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lugar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trabajo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las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áreas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mas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comunes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revisar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son: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Equipamiento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Ambiente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o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área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Materiales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Areas , y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Procesamiento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7652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Riesgos/Peligros, dónde están?</a:t>
            </a:r>
          </a:p>
        </p:txBody>
      </p:sp>
      <p:pic>
        <p:nvPicPr>
          <p:cNvPr id="27653" name="Picture 4" descr="C:\Documents and Settings\Telamon Admin\Local Settings\Temporary Internet Files\Content.IE5\DEFQB9FS\MC90028720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4851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1828800"/>
            <a:ext cx="6477000" cy="283303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Para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evitar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accidentes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importante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usar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el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enfoque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contínuo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analizar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riesgos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peligros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: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 lvl="3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Evaluar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 lvl="3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Controlar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9700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Riesgos/Peligros, qué son?</a:t>
            </a:r>
          </a:p>
        </p:txBody>
      </p:sp>
      <p:pic>
        <p:nvPicPr>
          <p:cNvPr id="29701" name="Picture 1" descr="C:\Documents and Settings\Ivy Ulrich-Bonk\My Documents\My Pictures\Microsoft Clip Organizer\j0238060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304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Evaluar lo aprendido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438400"/>
            <a:ext cx="6629400" cy="488454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Tiempo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actividad</a:t>
            </a: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 en </a:t>
            </a:r>
            <a:r>
              <a:rPr lang="en-US" sz="2400" dirty="0" err="1">
                <a:solidFill>
                  <a:schemeClr val="accent1"/>
                </a:solidFill>
                <a:latin typeface="Arial Black" pitchFamily="34" charset="0"/>
                <a:cs typeface="+mn-cs"/>
              </a:rPr>
              <a:t>grupo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31749" name="Picture 2" descr="C:\Documents and Settings\Ivy Ulrich-Bonk\Local Settings\Temporary Internet Files\Content.IE5\D540ZRZU\MC90043158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835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5943600"/>
            <a:ext cx="2362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10-15 MINUTES</a:t>
            </a:r>
            <a:endParaRPr lang="en-US" sz="2400" b="1" dirty="0">
              <a:latin typeface="+mj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POWERPOINTVERSION" val="12.0"/>
  <p:tag name="EXPANDSHOWBAR" val="True"/>
  <p:tag name="TPFULLVERSION" val="4.3.1.11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D0CF59E17CD4B1B953C3FDC3DC10255"/>
  <p:tag name="SLIDEID" val="AD0CF59E17CD4B1B953C3FDC3DC10255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 job hazard is:"/>
  <p:tag name="ANSWERSALIAS" val="Any job that can cause extreme danger risks.|smicln|Something that can kill you.|smicln|Anything in the workplace that can cause stress of potential injury to a person’s physical, mental or emotional well-being.|smicln|All of the above.|smicln|None of the above."/>
  <p:tag name="TOTALRESPONSES" val="0"/>
  <p:tag name="ANONYMOUSTEMP" val="False"/>
  <p:tag name="RESTORECOUNTDOWNTIMER" val="False"/>
  <p:tag name="COUNTDOWNSECONDS" val="10"/>
  <p:tag name="VALUES" val="No Value|smicln|No Value|smicln|No Value|smicln|No Value|smicln|No Val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34"/>
  <p:tag name="FONTSIZE" val="28"/>
  <p:tag name="BULLETTYPE" val="ppBulletArabicPeriod"/>
  <p:tag name="ANSWERTEXT" val="Any job that can cause extreme danger risks.&#10;Something that can kill you.&#10;Anything in the workplace that can cause stress of potential injury to a person’s physical, mental or emotional well-being.&#10;All of the above.&#10;None of the above."/>
  <p:tag name="OLDNUMANSWERS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1A055212F64F3EB4A95B0BDFC53B40"/>
  <p:tag name="SLIDEID" val="441A055212F64F3EB4A95B0BDFC53B40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is an area that you would not commonly look for a job hazard?"/>
  <p:tag name="ANSWERSALIAS" val="Equipment|smicln|Environment|smicln|Materials|smicln|Facilities|smicln|Processes|smicln|None of the above"/>
  <p:tag name="TOTALRESPONSES" val="0"/>
  <p:tag name="ANONYMOUSTEMP" val="False"/>
  <p:tag name="PRIORITYRANKING" val="False"/>
  <p:tag name="DEMOGRAPHIC" val="False"/>
  <p:tag name="VALUES" val="No Value|smicln|No Value|smicln|No Value|smicln|No Value|smicln|No Value|smicln|No Val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0"/>
  <p:tag name="FONTSIZE" val="32"/>
  <p:tag name="BULLETTYPE" val="ppBulletArabicPeriod"/>
  <p:tag name="ANSWERTEXT" val="Equipment&#10;Environment&#10;Materials&#10;Facilities&#10;Processes&#10;None of the above"/>
  <p:tag name="OLDNUMANSWERS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Storm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C0504D"/>
      </a:accent2>
      <a:accent3>
        <a:srgbClr val="5F5F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</TotalTime>
  <Words>1082</Words>
  <Application>Microsoft Office PowerPoint</Application>
  <PresentationFormat>On-screen Show (4:3)</PresentationFormat>
  <Paragraphs>202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Tw Cen MT</vt:lpstr>
      <vt:lpstr>Calibri</vt:lpstr>
      <vt:lpstr>Times New Roman</vt:lpstr>
      <vt:lpstr>Arial Black</vt:lpstr>
      <vt:lpstr>Office Theme</vt:lpstr>
      <vt:lpstr>Chart</vt:lpstr>
      <vt:lpstr>IDENTIFICANDO   TRABAJOS RIESGOZOS/PELIGROSOS</vt:lpstr>
      <vt:lpstr> </vt:lpstr>
      <vt:lpstr>PowerPoint Presentation</vt:lpstr>
      <vt:lpstr>Objetivo del módulo</vt:lpstr>
      <vt:lpstr>Riesgos/Peligros, que son ?–  </vt:lpstr>
      <vt:lpstr>Riesgos/Peligros, qué son?</vt:lpstr>
      <vt:lpstr>Riesgos/Peligros, dónde están?</vt:lpstr>
      <vt:lpstr>Riesgos/Peligros, qué son?</vt:lpstr>
      <vt:lpstr>Evaluar lo aprendido</vt:lpstr>
      <vt:lpstr>Riesgos/Peligros, qué son?–  </vt:lpstr>
      <vt:lpstr>Riesgos/Peligros, qué son?</vt:lpstr>
      <vt:lpstr>Riesgos/Peligros, qué son?</vt:lpstr>
      <vt:lpstr>Riesgos/Peligros, cómo debo prevenirlos?</vt:lpstr>
      <vt:lpstr>Riesgos/Peligros, cómo puedo prevenirlos?</vt:lpstr>
      <vt:lpstr>Riesgos/Peligros, cómo debo prevenirlos?</vt:lpstr>
      <vt:lpstr>Riesgo/Peligro, cómo puedo prevenirlo?</vt:lpstr>
      <vt:lpstr>Riesgo/Peligro, cómo puedo prevenirlo?</vt:lpstr>
      <vt:lpstr>Riesgos/Peligros, cómo prevenirlos?</vt:lpstr>
      <vt:lpstr>Riesgos/Peligros, cómo puedo prevenirlos?</vt:lpstr>
      <vt:lpstr>Riesgos/Peligros, cómo los puedo prevenir?</vt:lpstr>
      <vt:lpstr>Riesgos/Peligros, cómo puedo combatirlo?</vt:lpstr>
      <vt:lpstr>Riesgo/Peligro, cómo prevenirlo?</vt:lpstr>
      <vt:lpstr>Riesogs/Peligros, qué puedo hacer para prevenirlos?</vt:lpstr>
      <vt:lpstr>Revisar lo aprendido</vt:lpstr>
      <vt:lpstr>Un trabajo riesgoso/peligroso, es:</vt:lpstr>
      <vt:lpstr>Cuál sería una área en la que no  habría riesgo/peligro</vt:lpstr>
      <vt:lpstr>Revisar lo aprendido</vt:lpstr>
      <vt:lpstr>Revisar lo aprendido</vt:lpstr>
      <vt:lpstr>Revise lo aprendido</vt:lpstr>
      <vt:lpstr>Para mayor informacion, revise lo siguiente:</vt:lpstr>
      <vt:lpstr>Susan Harwood Safety Training Grant Program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place where   SAFETY HAPPENS</dc:title>
  <dc:creator>Ivy</dc:creator>
  <cp:lastModifiedBy>Vosburgh, Linda - OSHA</cp:lastModifiedBy>
  <cp:revision>279</cp:revision>
  <cp:lastPrinted>2012-04-17T16:47:43Z</cp:lastPrinted>
  <dcterms:modified xsi:type="dcterms:W3CDTF">2012-04-17T16:51:47Z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TC300061759990</vt:lpwstr>
  </property>
</Properties>
</file>