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6.xml" ContentType="application/vnd.openxmlformats-officedocument.presentationml.notesSlide+xml"/>
  <Override PartName="/ppt/tags/tag32.xml" ContentType="application/vnd.openxmlformats-officedocument.presentationml.tags+xml"/>
  <Override PartName="/ppt/notesSlides/notesSlide27.xml" ContentType="application/vnd.openxmlformats-officedocument.presentationml.notesSlide+xml"/>
  <Override PartName="/ppt/tags/tag33.xml" ContentType="application/vnd.openxmlformats-officedocument.presentationml.tags+xml"/>
  <Override PartName="/ppt/notesSlides/notesSlide28.xml" ContentType="application/vnd.openxmlformats-officedocument.presentationml.notesSlide+xml"/>
  <Override PartName="/ppt/tags/tag34.xml" ContentType="application/vnd.openxmlformats-officedocument.presentationml.tags+xml"/>
  <Override PartName="/ppt/notesSlides/notesSlide29.xml" ContentType="application/vnd.openxmlformats-officedocument.presentationml.notesSlide+xml"/>
  <Override PartName="/ppt/tags/tag35.xml" ContentType="application/vnd.openxmlformats-officedocument.presentationml.tags+xml"/>
  <Override PartName="/ppt/notesSlides/notesSlide30.xml" ContentType="application/vnd.openxmlformats-officedocument.presentationml.notesSlide+xml"/>
  <Override PartName="/ppt/tags/tag36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3" r:id="rId3"/>
    <p:sldId id="302" r:id="rId4"/>
    <p:sldId id="260" r:id="rId5"/>
    <p:sldId id="261" r:id="rId6"/>
    <p:sldId id="262" r:id="rId7"/>
    <p:sldId id="264" r:id="rId8"/>
    <p:sldId id="263" r:id="rId9"/>
    <p:sldId id="270" r:id="rId10"/>
    <p:sldId id="265" r:id="rId11"/>
    <p:sldId id="303" r:id="rId12"/>
    <p:sldId id="322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23" r:id="rId21"/>
    <p:sldId id="305" r:id="rId22"/>
    <p:sldId id="306" r:id="rId23"/>
    <p:sldId id="307" r:id="rId24"/>
    <p:sldId id="318" r:id="rId25"/>
    <p:sldId id="319" r:id="rId26"/>
    <p:sldId id="320" r:id="rId27"/>
    <p:sldId id="321" r:id="rId28"/>
    <p:sldId id="316" r:id="rId29"/>
    <p:sldId id="317" r:id="rId30"/>
    <p:sldId id="300" r:id="rId31"/>
    <p:sldId id="301" r:id="rId32"/>
  </p:sldIdLst>
  <p:sldSz cx="9144000" cy="6858000" type="screen4x3"/>
  <p:notesSz cx="6858000" cy="92964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640B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6" autoAdjust="0"/>
    <p:restoredTop sz="87833" autoAdjust="0"/>
  </p:normalViewPr>
  <p:slideViewPr>
    <p:cSldViewPr>
      <p:cViewPr>
        <p:scale>
          <a:sx n="68" d="100"/>
          <a:sy n="68" d="100"/>
        </p:scale>
        <p:origin x="-191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548" y="18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8EA14B-6D3F-477D-8897-9A4304DF63B1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2971800" cy="46355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D5F489-C034-4959-BAD4-F7719E9C6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54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FD3AA7-CB3A-4876-977C-918E52402905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1DE87E-69B4-45AC-A4C8-3F382E969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34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4BFA9B-45B9-49B3-AD54-1A72BB39DF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E5527A-3585-40DD-AFAE-528B7361400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6DA314-2E3A-4BB8-80C4-7B984E9B587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281C80-48A7-4784-B7C8-CC226A78C0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2BD093-1F13-4C44-AF1A-FB0F4D9604E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9F575A-E283-4ACA-96D8-8F6440E636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0DBB01-F358-4E55-B04A-E4CF54BA5F2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2338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242C5-EA66-47A2-BF8F-FD3B2A91BF9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2338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D47F3D-B2EF-4B70-855B-5CEA824F808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BEDAF3-F540-4352-A50B-01A1B3CE004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97B7-1C55-4B91-9C24-30E0EBE737F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FBD353-350D-445E-8556-9CFC23E47E3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1AD941-8420-43C4-9AEE-5AFCA75C21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D89F5-1C71-40A1-8FCA-8B2204464AF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7A0B24-7101-4566-8FD7-C952D962F9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BC41AF-5B1F-43ED-B19A-0886220472D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E3A554-B04D-4750-A82E-DB610D9DFC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Participants could answer with a show of hands or if you have access to an audience response system you can use it.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F680E-6CBA-49A9-A765-846B3F9F37B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Participants could answer with a show of hands or if you have access to an audience response system you can use it.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9DF34C-A530-4834-91F9-D80ADA65534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i="1" smtClean="0"/>
              <a:t>Who can remember the three steps to hazard analysis we just talked about?   </a:t>
            </a:r>
            <a:r>
              <a:rPr lang="en-US" smtClean="0"/>
              <a:t>Identify, Evaluate and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71904A-683D-402C-9F2C-BF49136075E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controlling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E0F6A9-6CE2-4AC1-AA36-08CB2D2315C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Activity Options:  Create a mnemonic or conduct a word scramble.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Elimination</a:t>
            </a:r>
          </a:p>
          <a:p>
            <a:pPr eaLnBrk="1" hangingPunct="1"/>
            <a:r>
              <a:rPr lang="en-US" smtClean="0"/>
              <a:t>Substitution</a:t>
            </a:r>
          </a:p>
          <a:p>
            <a:pPr eaLnBrk="1" hangingPunct="1"/>
            <a:r>
              <a:rPr lang="en-US" smtClean="0"/>
              <a:t>Engineering Controls</a:t>
            </a:r>
          </a:p>
          <a:p>
            <a:pPr eaLnBrk="1" hangingPunct="1"/>
            <a:r>
              <a:rPr lang="en-US" smtClean="0"/>
              <a:t>Administrative Controls</a:t>
            </a:r>
          </a:p>
          <a:p>
            <a:pPr eaLnBrk="1" hangingPunct="1"/>
            <a:r>
              <a:rPr lang="en-US" smtClean="0"/>
              <a:t>PPE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7CE6B-0002-4096-A034-9F69FE6C49D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16500D-F29B-4E22-9905-4652E185CA6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B37737-E53F-40FF-8A47-4E8CC9D0436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491AD7-AA95-41C5-BED5-2B8B6EC794D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C6D35-55CC-4791-9C18-E78F48E0AE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0BB8D-C890-4502-9F5B-2D66C7AC829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556994-32C8-4870-B0A3-8A221DB0C4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C1871B-9440-40C3-9689-76AC2B6337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6D1F48-D23A-462C-A75A-521D90A40C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AD93CF-AA96-413A-9BEE-52B93D5968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7467600" y="0"/>
            <a:ext cx="16764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8"/>
          <p:cNvSpPr/>
          <p:nvPr userDrawn="1"/>
        </p:nvSpPr>
        <p:spPr>
          <a:xfrm>
            <a:off x="0" y="5410200"/>
            <a:ext cx="7315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7467600" y="5410200"/>
            <a:ext cx="1676400" cy="14478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2" descr="poultry processing"/>
          <p:cNvPicPr>
            <a:picLocks noChangeAspect="1" noChangeArrowheads="1"/>
          </p:cNvPicPr>
          <p:nvPr userDrawn="1"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5394960" y="1828800"/>
            <a:ext cx="5257800" cy="1600200"/>
          </a:xfrm>
        </p:spPr>
        <p:txBody>
          <a:bodyPr>
            <a:noAutofit/>
          </a:bodyPr>
          <a:lstStyle>
            <a:lvl1pPr marL="0" indent="0" algn="ctr">
              <a:buNone/>
              <a:defRPr sz="4800" b="1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5181600"/>
            <a:ext cx="7315200" cy="914400"/>
          </a:xfrm>
        </p:spPr>
        <p:txBody>
          <a:bodyPr anchor="t"/>
          <a:lstStyle>
            <a:lvl1pPr>
              <a:defRPr b="1" spc="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6/25/2009</a:t>
            </a:r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2A57B-1BE8-4C32-9832-A0291B283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43185"/>
      </p:ext>
    </p:extLst>
  </p:cSld>
  <p:clrMapOvr>
    <a:masterClrMapping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E78AE-725A-4ADF-87DB-58C8CE639F24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121B9-5EBD-4124-8AD9-7D6C65187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952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F0699-B03E-44CC-AE41-26E52FE701F6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CEF55-B3FF-46E0-8C89-42ED48064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51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152400" y="1600200"/>
            <a:ext cx="7162800" cy="5257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0"/>
            <a:ext cx="7315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 userDrawn="1"/>
        </p:nvSpPr>
        <p:spPr>
          <a:xfrm>
            <a:off x="7467600" y="1600200"/>
            <a:ext cx="16764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1" descr="poultry processing"/>
          <p:cNvPicPr>
            <a:picLocks noChangeAspect="1" noChangeArrowheads="1"/>
          </p:cNvPicPr>
          <p:nvPr userDrawn="1"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1628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400800" cy="11430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B337-A150-4774-B18D-4BB2E5CA099B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F1F0-5285-43D0-9CA5-CF08E04AC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4055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8195-8C6A-4DD8-957E-A5D6C21906BF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195B-2CE0-4D38-8630-5F553F12A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433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B8948-435A-4290-AB1B-5D6ACC0DD31C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0280-7323-49FE-AF9E-24B4C2512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8142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9CB94-D11E-459B-A980-B8D91C13580D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3CD15-BC52-4E34-A1FB-5FDB50942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670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6AC34-F077-4B93-A881-24ACA56F7D0F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F614A-CFE5-4358-ADEA-D3A9ACC81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402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3BC25-0780-48DC-8FB2-71AED15F45C7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756C9-DA62-45CA-9952-7E0EB873A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0864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ED63-7A18-4423-8B96-348BE483944D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178DD-B3E0-4AEA-95DA-36504B77F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8601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B476D-32B2-4004-B244-F2BCFA9770B4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3F2E8-D40C-4DA6-8695-DBAF61E43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6575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95D597-2F48-4F95-AAA4-49F31DA19887}" type="datetimeFigureOut">
              <a:rPr lang="en-US"/>
              <a:pPr>
                <a:defRPr/>
              </a:pPr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CBD53F-7D38-47F8-BBB8-4D4CB29B7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3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37" r:id="rId9"/>
    <p:sldLayoutId id="2147483736" r:id="rId10"/>
    <p:sldLayoutId id="214748373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27.xml"/><Relationship Id="rId7" Type="http://schemas.openxmlformats.org/officeDocument/2006/relationships/oleObject" Target="../embeddings/oleObject1.bin"/><Relationship Id="rId2" Type="http://schemas.openxmlformats.org/officeDocument/2006/relationships/tags" Target="../tags/tag26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30.xml"/><Relationship Id="rId7" Type="http://schemas.openxmlformats.org/officeDocument/2006/relationships/oleObject" Target="../embeddings/oleObject2.bin"/><Relationship Id="rId2" Type="http://schemas.openxmlformats.org/officeDocument/2006/relationships/tags" Target="../tags/tag29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22.wmf"/><Relationship Id="rId5" Type="http://schemas.openxmlformats.org/officeDocument/2006/relationships/hyperlink" Target="http://www.oshainfo.gatech.edu/ergo-training/trainer.html" TargetMode="External"/><Relationship Id="rId4" Type="http://schemas.openxmlformats.org/officeDocument/2006/relationships/hyperlink" Target="http://www.osha.gov/SLTC/etools/poultry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5516563" y="1951037"/>
            <a:ext cx="5257800" cy="135572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4400" smtClean="0">
                <a:solidFill>
                  <a:srgbClr val="FFFFFF"/>
                </a:solidFill>
              </a:rPr>
              <a:t>Safe and Secure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smtClean="0">
                <a:solidFill>
                  <a:srgbClr val="FFFFFF"/>
                </a:solidFill>
              </a:rPr>
              <a:t>Safety Training Series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62600"/>
            <a:ext cx="7315200" cy="381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0" dirty="0" smtClean="0"/>
              <a:t>identifying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		JOB HAZARDS</a:t>
            </a:r>
            <a:endParaRPr lang="en-US" sz="2500" b="0" dirty="0" smtClean="0"/>
          </a:p>
        </p:txBody>
      </p:sp>
      <p:pic>
        <p:nvPicPr>
          <p:cNvPr id="15363" name="Picture 6" descr="New_TelamonCorporation without wo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375" y="5562600"/>
            <a:ext cx="73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Hazards – </a:t>
            </a:r>
            <a:br>
              <a:rPr lang="en-US" sz="4000" smtClean="0">
                <a:latin typeface="Arial Black" pitchFamily="34" charset="0"/>
              </a:rPr>
            </a:br>
            <a:r>
              <a:rPr lang="en-US" sz="4000" smtClean="0">
                <a:latin typeface="Arial Black" pitchFamily="34" charset="0"/>
              </a:rPr>
              <a:t>What are They?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2006620"/>
            <a:ext cx="6629400" cy="1269980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Staying informed increases your awareness and helps you to more readily identify hazards.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33797" name="Picture 4" descr="C:\Documents and Settings\Telamon Admin\Local Settings\Temporary Internet Files\Content.IE5\RSXCV76M\MC9000709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33528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Hazards – </a:t>
            </a:r>
            <a:br>
              <a:rPr lang="en-US" sz="4000" smtClean="0">
                <a:latin typeface="Arial Black" pitchFamily="34" charset="0"/>
              </a:rPr>
            </a:br>
            <a:r>
              <a:rPr lang="en-US" sz="4000" smtClean="0">
                <a:latin typeface="Arial Black" pitchFamily="34" charset="0"/>
              </a:rPr>
              <a:t>What are They?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971800"/>
            <a:ext cx="4648200" cy="2051506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To ensure that a worker stays informed they must first know where to go to find the information they need.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35845" name="Picture 3" descr="C:\Documents and Settings\Telamon Admin\Local Settings\Temporary Internet Files\Content.IE5\RSXCV76M\MC9002806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2057400"/>
            <a:ext cx="3351212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Hazards – </a:t>
            </a:r>
            <a:br>
              <a:rPr lang="en-US" sz="4000" smtClean="0">
                <a:latin typeface="Arial Black" pitchFamily="34" charset="0"/>
              </a:rPr>
            </a:br>
            <a:r>
              <a:rPr lang="en-US" sz="4000" smtClean="0">
                <a:latin typeface="Arial Black" pitchFamily="34" charset="0"/>
              </a:rPr>
              <a:t>What are They?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743200"/>
            <a:ext cx="7772400" cy="2442270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Knowing what hazards are and where to learn more about them is really important.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But remember, Identifying and Evaluating are only part of the equation – now we must learn how to Control them.  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Hazards – </a:t>
            </a:r>
            <a:br>
              <a:rPr lang="en-US" sz="4000" smtClean="0">
                <a:latin typeface="Arial Black" pitchFamily="34" charset="0"/>
              </a:rPr>
            </a:br>
            <a:r>
              <a:rPr lang="en-US" sz="4000" smtClean="0">
                <a:latin typeface="Arial Black" pitchFamily="34" charset="0"/>
              </a:rPr>
              <a:t>How Do I Prevent Them?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1981200"/>
            <a:ext cx="7543800" cy="2051506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The Hierarchy of Hazard Controls is a health and safety process model for ensuring workplace safety and helping you toward the goal of an injury-free workplace.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457200" y="4343400"/>
            <a:ext cx="8153400" cy="137160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724400"/>
            <a:ext cx="152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  <a:cs typeface="Arial" charset="0"/>
              </a:rPr>
              <a:t>MOST</a:t>
            </a:r>
          </a:p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  <a:cs typeface="Arial" charset="0"/>
              </a:rPr>
              <a:t>EFFECTIVE</a:t>
            </a:r>
            <a:endParaRPr lang="en-US" b="1" dirty="0">
              <a:solidFill>
                <a:schemeClr val="accent1"/>
              </a:solidFill>
              <a:latin typeface="+mn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4724400"/>
            <a:ext cx="152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  <a:cs typeface="Arial" charset="0"/>
              </a:rPr>
              <a:t>LEAST</a:t>
            </a:r>
          </a:p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  <a:cs typeface="Arial" charset="0"/>
              </a:rPr>
              <a:t>EFFECTIVE</a:t>
            </a:r>
            <a:endParaRPr lang="en-US" b="1" dirty="0">
              <a:solidFill>
                <a:schemeClr val="accent1"/>
              </a:solidFill>
              <a:latin typeface="+mn-lt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Hazards – </a:t>
            </a:r>
            <a:br>
              <a:rPr lang="en-US" sz="4000" smtClean="0">
                <a:latin typeface="Arial Black" pitchFamily="34" charset="0"/>
              </a:rPr>
            </a:br>
            <a:r>
              <a:rPr lang="en-US" sz="4000" smtClean="0">
                <a:latin typeface="Arial Black" pitchFamily="34" charset="0"/>
              </a:rPr>
              <a:t>How Do I Prevent Them?</a:t>
            </a:r>
          </a:p>
        </p:txBody>
      </p:sp>
      <p:pic>
        <p:nvPicPr>
          <p:cNvPr id="41986" name="Picture 4" descr="administrativ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00600"/>
            <a:ext cx="39227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 descr="elimination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76400"/>
            <a:ext cx="57054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 descr="ppe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791200"/>
            <a:ext cx="371633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substituti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"/>
          <a:stretch>
            <a:fillRect/>
          </a:stretch>
        </p:blipFill>
        <p:spPr bwMode="auto">
          <a:xfrm>
            <a:off x="1295400" y="2667000"/>
            <a:ext cx="5257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0" descr="engineerin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47053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1" name="Group 14"/>
          <p:cNvGrpSpPr>
            <a:grpSpLocks/>
          </p:cNvGrpSpPr>
          <p:nvPr/>
        </p:nvGrpSpPr>
        <p:grpSpPr bwMode="auto">
          <a:xfrm>
            <a:off x="7696200" y="1481138"/>
            <a:ext cx="1219200" cy="5224462"/>
            <a:chOff x="7696200" y="1480750"/>
            <a:chExt cx="1219200" cy="5224850"/>
          </a:xfrm>
        </p:grpSpPr>
        <p:sp>
          <p:nvSpPr>
            <p:cNvPr id="12" name="Left-Right Arrow 11"/>
            <p:cNvSpPr/>
            <p:nvPr/>
          </p:nvSpPr>
          <p:spPr>
            <a:xfrm rot="5400000">
              <a:off x="5693375" y="3483575"/>
              <a:ext cx="5224850" cy="121920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7742990" y="1976899"/>
              <a:ext cx="1125622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MOST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7748546" y="5805440"/>
              <a:ext cx="112403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LEAST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Hazards – </a:t>
            </a:r>
            <a:br>
              <a:rPr lang="en-US" sz="4000" smtClean="0">
                <a:latin typeface="Arial Black" pitchFamily="34" charset="0"/>
              </a:rPr>
            </a:br>
            <a:r>
              <a:rPr lang="en-US" sz="4000" smtClean="0">
                <a:latin typeface="Arial Black" pitchFamily="34" charset="0"/>
              </a:rPr>
              <a:t>How Do I Prevent Them?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9600" y="2743200"/>
            <a:ext cx="3733800" cy="2442270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Elimination </a:t>
            </a:r>
          </a:p>
          <a:p>
            <a:pPr>
              <a:defRPr/>
            </a:pPr>
            <a:endParaRPr lang="en-US" sz="2400" b="1" i="1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The best way to control a hazard is to eliminate it and remove the danger. 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</p:txBody>
      </p:sp>
      <p:grpSp>
        <p:nvGrpSpPr>
          <p:cNvPr id="44037" name="Group 13"/>
          <p:cNvGrpSpPr>
            <a:grpSpLocks/>
          </p:cNvGrpSpPr>
          <p:nvPr/>
        </p:nvGrpSpPr>
        <p:grpSpPr bwMode="auto">
          <a:xfrm>
            <a:off x="7696200" y="1481138"/>
            <a:ext cx="1219200" cy="5224462"/>
            <a:chOff x="7696200" y="1480750"/>
            <a:chExt cx="1219200" cy="5224850"/>
          </a:xfrm>
        </p:grpSpPr>
        <p:sp>
          <p:nvSpPr>
            <p:cNvPr id="15" name="Left-Right Arrow 14"/>
            <p:cNvSpPr/>
            <p:nvPr/>
          </p:nvSpPr>
          <p:spPr>
            <a:xfrm rot="5400000">
              <a:off x="5693375" y="3483575"/>
              <a:ext cx="5224850" cy="121920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7742990" y="1976899"/>
              <a:ext cx="1125622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MOST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7748546" y="5805440"/>
              <a:ext cx="112403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LEAST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</p:grpSp>
      <p:pic>
        <p:nvPicPr>
          <p:cNvPr id="44038" name="Picture 19" descr="kniv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257333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Hazards – </a:t>
            </a:r>
            <a:br>
              <a:rPr lang="en-US" sz="4000" smtClean="0">
                <a:latin typeface="Arial Black" pitchFamily="34" charset="0"/>
              </a:rPr>
            </a:br>
            <a:r>
              <a:rPr lang="en-US" sz="4000" smtClean="0">
                <a:latin typeface="Arial Black" pitchFamily="34" charset="0"/>
              </a:rPr>
              <a:t>How Do I Prevent Them?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" y="2057400"/>
            <a:ext cx="3962400" cy="4005322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Substitution 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The second most effective method is to substitute something else in its place that would be non-hazardous or less hazardous to workers. 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</p:txBody>
      </p:sp>
      <p:grpSp>
        <p:nvGrpSpPr>
          <p:cNvPr id="46085" name="Group 13"/>
          <p:cNvGrpSpPr>
            <a:grpSpLocks/>
          </p:cNvGrpSpPr>
          <p:nvPr/>
        </p:nvGrpSpPr>
        <p:grpSpPr bwMode="auto">
          <a:xfrm>
            <a:off x="7696200" y="1481138"/>
            <a:ext cx="1219200" cy="5224462"/>
            <a:chOff x="7696200" y="1480750"/>
            <a:chExt cx="1219200" cy="5224850"/>
          </a:xfrm>
        </p:grpSpPr>
        <p:sp>
          <p:nvSpPr>
            <p:cNvPr id="15" name="Left-Right Arrow 14"/>
            <p:cNvSpPr/>
            <p:nvPr/>
          </p:nvSpPr>
          <p:spPr>
            <a:xfrm rot="5400000">
              <a:off x="5693375" y="3483575"/>
              <a:ext cx="5224850" cy="121920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7742990" y="1976899"/>
              <a:ext cx="1125622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MOST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7748546" y="5805440"/>
              <a:ext cx="112403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LEAST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</p:grpSp>
      <p:pic>
        <p:nvPicPr>
          <p:cNvPr id="46086" name="Picture 2" descr="C:\Documents and Settings\Ivy Ulrich-Bonk\Local Settings\Temporary Internet Files\Content.IE5\R1EQROZY\MC900437675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30353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Hazards – </a:t>
            </a:r>
            <a:br>
              <a:rPr lang="en-US" sz="4000" smtClean="0">
                <a:latin typeface="Arial Black" pitchFamily="34" charset="0"/>
              </a:rPr>
            </a:br>
            <a:r>
              <a:rPr lang="en-US" sz="4000" smtClean="0">
                <a:latin typeface="Arial Black" pitchFamily="34" charset="0"/>
              </a:rPr>
              <a:t>How Do I Prevent Them?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" y="1905000"/>
            <a:ext cx="3962400" cy="4355902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Engineering Controls</a:t>
            </a:r>
          </a:p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 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If a hazard cannot be eliminated or a safer substitute cannot be found, the next best approach is to use engineering controls to keep the hazard from reaching the worker. 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</p:txBody>
      </p:sp>
      <p:grpSp>
        <p:nvGrpSpPr>
          <p:cNvPr id="48133" name="Group 13"/>
          <p:cNvGrpSpPr>
            <a:grpSpLocks/>
          </p:cNvGrpSpPr>
          <p:nvPr/>
        </p:nvGrpSpPr>
        <p:grpSpPr bwMode="auto">
          <a:xfrm>
            <a:off x="7696200" y="1481138"/>
            <a:ext cx="1219200" cy="5224462"/>
            <a:chOff x="7696200" y="1480750"/>
            <a:chExt cx="1219200" cy="5224850"/>
          </a:xfrm>
        </p:grpSpPr>
        <p:sp>
          <p:nvSpPr>
            <p:cNvPr id="15" name="Left-Right Arrow 14"/>
            <p:cNvSpPr/>
            <p:nvPr/>
          </p:nvSpPr>
          <p:spPr>
            <a:xfrm rot="5400000">
              <a:off x="5693375" y="3483575"/>
              <a:ext cx="5224850" cy="121920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7742990" y="1976899"/>
              <a:ext cx="1125622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MOST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7748546" y="5805440"/>
              <a:ext cx="112403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LEAST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</p:grpSp>
      <p:pic>
        <p:nvPicPr>
          <p:cNvPr id="48134" name="Picture 9" descr="mechlift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268446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Hazards – </a:t>
            </a:r>
            <a:br>
              <a:rPr lang="en-US" sz="4000" smtClean="0">
                <a:latin typeface="Arial Black" pitchFamily="34" charset="0"/>
              </a:rPr>
            </a:br>
            <a:r>
              <a:rPr lang="en-US" sz="4000" smtClean="0">
                <a:latin typeface="Arial Black" pitchFamily="34" charset="0"/>
              </a:rPr>
              <a:t>How Do I Prevent Them?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" y="1981200"/>
            <a:ext cx="5715000" cy="4005322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Administrative Controls </a:t>
            </a:r>
            <a:r>
              <a:rPr lang="en-US" sz="2400" b="1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(Training and Work Practices)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If engineering controls are not available, administrative controls should be the next consideration. Administrative controls involve changes in workplace policies and procedures.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</p:txBody>
      </p:sp>
      <p:grpSp>
        <p:nvGrpSpPr>
          <p:cNvPr id="50181" name="Group 13"/>
          <p:cNvGrpSpPr>
            <a:grpSpLocks/>
          </p:cNvGrpSpPr>
          <p:nvPr/>
        </p:nvGrpSpPr>
        <p:grpSpPr bwMode="auto">
          <a:xfrm>
            <a:off x="7696200" y="1481138"/>
            <a:ext cx="1219200" cy="5224462"/>
            <a:chOff x="7696200" y="1480750"/>
            <a:chExt cx="1219200" cy="5224850"/>
          </a:xfrm>
        </p:grpSpPr>
        <p:sp>
          <p:nvSpPr>
            <p:cNvPr id="15" name="Left-Right Arrow 14"/>
            <p:cNvSpPr/>
            <p:nvPr/>
          </p:nvSpPr>
          <p:spPr>
            <a:xfrm rot="5400000">
              <a:off x="5693375" y="3483575"/>
              <a:ext cx="5224850" cy="121920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7742990" y="1976899"/>
              <a:ext cx="1125622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MOST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7748546" y="5805440"/>
              <a:ext cx="112403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LEAST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</p:grpSp>
      <p:pic>
        <p:nvPicPr>
          <p:cNvPr id="50182" name="Picture 3" descr="C:\Documents and Settings\Ivy Ulrich-Bonk\Local Settings\Temporary Internet Files\Content.IE5\IVXLZNXF\MC900295567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43313"/>
            <a:ext cx="23622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Hazards – </a:t>
            </a:r>
            <a:br>
              <a:rPr lang="en-US" sz="4000" smtClean="0">
                <a:latin typeface="Arial Black" pitchFamily="34" charset="0"/>
              </a:rPr>
            </a:br>
            <a:r>
              <a:rPr lang="en-US" sz="4000" smtClean="0">
                <a:latin typeface="Arial Black" pitchFamily="34" charset="0"/>
              </a:rPr>
              <a:t>How Do I Prevent Them?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200" y="1905000"/>
            <a:ext cx="3733800" cy="4355902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Personal Protective Equipment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The use of personal protective equipment (PPE) is a way of controlling hazards by placing protective equipment directly on workers' bodies.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</p:txBody>
      </p:sp>
      <p:grpSp>
        <p:nvGrpSpPr>
          <p:cNvPr id="52229" name="Group 13"/>
          <p:cNvGrpSpPr>
            <a:grpSpLocks/>
          </p:cNvGrpSpPr>
          <p:nvPr/>
        </p:nvGrpSpPr>
        <p:grpSpPr bwMode="auto">
          <a:xfrm>
            <a:off x="7696200" y="1481138"/>
            <a:ext cx="1219200" cy="5224462"/>
            <a:chOff x="7696200" y="1480750"/>
            <a:chExt cx="1219200" cy="5224850"/>
          </a:xfrm>
        </p:grpSpPr>
        <p:sp>
          <p:nvSpPr>
            <p:cNvPr id="15" name="Left-Right Arrow 14"/>
            <p:cNvSpPr/>
            <p:nvPr/>
          </p:nvSpPr>
          <p:spPr>
            <a:xfrm rot="5400000">
              <a:off x="5693375" y="3483575"/>
              <a:ext cx="5224850" cy="1219200"/>
            </a:xfrm>
            <a:prstGeom prst="left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7742990" y="1976899"/>
              <a:ext cx="1125622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MOST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7748546" y="5805440"/>
              <a:ext cx="1124033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LEAST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chemeClr val="accent1"/>
                  </a:solidFill>
                  <a:latin typeface="+mn-lt"/>
                  <a:cs typeface="Arial" charset="0"/>
                </a:rPr>
                <a:t>EFFECTIVE</a:t>
              </a:r>
              <a:endParaRPr lang="en-US" sz="1400" b="1" dirty="0">
                <a:solidFill>
                  <a:schemeClr val="accent1"/>
                </a:solidFill>
                <a:latin typeface="+mn-lt"/>
                <a:cs typeface="Arial" charset="0"/>
              </a:endParaRPr>
            </a:p>
          </p:txBody>
        </p:sp>
      </p:grpSp>
      <p:pic>
        <p:nvPicPr>
          <p:cNvPr id="52230" name="Picture 8" descr="ear0lug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43188"/>
            <a:ext cx="2865438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66294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b="1" i="1" baseline="30000"/>
              <a:t>This material was produced under grant number </a:t>
            </a:r>
          </a:p>
          <a:p>
            <a:pPr algn="ctr"/>
            <a:r>
              <a:rPr lang="en-US" sz="2400" b="1" i="1" baseline="30000"/>
              <a:t>SH-20835-10-60-F-37 from the Occupational Safety and Health Administration, U.S. Department of Labor. </a:t>
            </a:r>
          </a:p>
          <a:p>
            <a:pPr algn="ctr"/>
            <a:r>
              <a:rPr lang="en-US" sz="2400" b="1" i="1" baseline="30000"/>
              <a:t>It does not necessarily reflect the views or policies </a:t>
            </a:r>
          </a:p>
          <a:p>
            <a:pPr algn="ctr"/>
            <a:r>
              <a:rPr lang="en-US" sz="2400" b="1" i="1" baseline="30000"/>
              <a:t>of the U.S. Department of Labor, nor does mention </a:t>
            </a:r>
          </a:p>
          <a:p>
            <a:pPr algn="ctr"/>
            <a:r>
              <a:rPr lang="en-US" sz="2400" b="1" i="1" baseline="30000"/>
              <a:t>of trade names, commercial products, or organizations </a:t>
            </a:r>
          </a:p>
          <a:p>
            <a:pPr algn="ctr"/>
            <a:r>
              <a:rPr lang="en-US" sz="2400" b="1" i="1" baseline="30000"/>
              <a:t>imply endorsement by the U.S. Government.</a:t>
            </a:r>
          </a:p>
          <a:p>
            <a:pPr algn="ctr"/>
            <a:endParaRPr lang="en-US" sz="2400" b="1" i="1" baseline="30000"/>
          </a:p>
          <a:p>
            <a:pPr algn="ctr"/>
            <a:endParaRPr lang="en-US" sz="2400" b="1" i="1" baseline="30000"/>
          </a:p>
          <a:p>
            <a:pPr algn="ctr"/>
            <a:endParaRPr lang="en-US" sz="2400" b="1" i="1" baseline="30000"/>
          </a:p>
          <a:p>
            <a:pPr algn="ctr"/>
            <a:endParaRPr lang="en-US" sz="2400" b="1" i="1" baseline="30000"/>
          </a:p>
          <a:p>
            <a:pPr algn="ctr"/>
            <a:r>
              <a:rPr lang="en-US" sz="2400" b="1" i="1" baseline="30000"/>
              <a:t>Telamon Corporation is an equal opportunity provider and employer.  Auxiliary aids and services are available upon request to individuals with disabilities.</a:t>
            </a:r>
          </a:p>
          <a:p>
            <a:pPr algn="ctr"/>
            <a:endParaRPr lang="en-US" sz="240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Hazards – </a:t>
            </a:r>
            <a:br>
              <a:rPr lang="en-US" smtClean="0">
                <a:latin typeface="Arial Black" pitchFamily="34" charset="0"/>
              </a:rPr>
            </a:br>
            <a:r>
              <a:rPr lang="en-US" sz="4000" smtClean="0">
                <a:latin typeface="Arial Black" pitchFamily="34" charset="0"/>
              </a:rPr>
              <a:t>How Do I Prevent Them?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2286000"/>
            <a:ext cx="6400800" cy="3614559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IDENTIFY, EVALUATE and CONTROL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In the following slides, read the work scenario, IDENTIFY the hazard, EVALUATE the importance of addressing the hazard and share what CONTROL method you would use to deal with it.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Hazards – </a:t>
            </a:r>
            <a:br>
              <a:rPr lang="en-US" smtClean="0">
                <a:latin typeface="Arial Black" pitchFamily="34" charset="0"/>
              </a:rPr>
            </a:br>
            <a:r>
              <a:rPr lang="en-US" sz="4000" smtClean="0">
                <a:latin typeface="Arial Black" pitchFamily="34" charset="0"/>
              </a:rPr>
              <a:t>How Do I Prevent Them?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2286000"/>
            <a:ext cx="6477000" cy="2833033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SCENARIO #1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 person takes an adjustable stand and stacks it on top of another adjustable stand to reach an area where they can’t reach, such as a drip pan or other overhead area.  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Hazards – </a:t>
            </a:r>
            <a:br>
              <a:rPr lang="en-US" smtClean="0">
                <a:latin typeface="Arial Black" pitchFamily="34" charset="0"/>
              </a:rPr>
            </a:br>
            <a:r>
              <a:rPr lang="en-US" sz="4000" smtClean="0">
                <a:latin typeface="Arial Black" pitchFamily="34" charset="0"/>
              </a:rPr>
              <a:t>How Do I Prevent Them?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2667000"/>
            <a:ext cx="6477000" cy="2833033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SCENARIO #2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A worker uses a knife to repeatedly stab  the meat (product) with the blade and drags it towards them or lifts it and brings it towards them to trim.  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Hazards – </a:t>
            </a:r>
            <a:br>
              <a:rPr lang="en-US" smtClean="0">
                <a:latin typeface="Arial Black" pitchFamily="34" charset="0"/>
              </a:rPr>
            </a:br>
            <a:r>
              <a:rPr lang="en-US" sz="4000" smtClean="0">
                <a:latin typeface="Arial Black" pitchFamily="34" charset="0"/>
              </a:rPr>
              <a:t>How Do I Prevent Them?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2438400"/>
            <a:ext cx="6477000" cy="2833033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SCENARIO #3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The same worker refuses to take the time to stop and steel their knives resulting in a dull knife that requires more force and slowing down the line.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Check for Understanding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438400"/>
            <a:ext cx="6629400" cy="488454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Time for Group Activity!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62469" name="Picture 2" descr="C:\Documents and Settings\Ivy Ulrich-Bonk\Local Settings\Temporary Internet Files\Content.IE5\D540ZRZU\MC90043158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28352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4600" y="5943600"/>
            <a:ext cx="2362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1"/>
                </a:solidFill>
                <a:latin typeface="+mj-lt"/>
                <a:cs typeface="Arial" charset="0"/>
              </a:rPr>
              <a:t>10-15 MINUTES</a:t>
            </a:r>
            <a:endParaRPr lang="en-US" sz="2400" b="1" dirty="0">
              <a:latin typeface="+mj-lt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A job hazard is: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876800" y="1651000"/>
          <a:ext cx="4203700" cy="472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51000"/>
                        <a:ext cx="4203700" cy="472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295400"/>
            <a:ext cx="4876800" cy="48307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800" smtClean="0">
                <a:solidFill>
                  <a:schemeClr val="accent1"/>
                </a:solidFill>
              </a:rPr>
              <a:t>Any job that can cause extreme danger risks.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smtClean="0">
                <a:solidFill>
                  <a:schemeClr val="accent1"/>
                </a:solidFill>
              </a:rPr>
              <a:t>Something that can kill you.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smtClean="0">
                <a:solidFill>
                  <a:schemeClr val="accent1"/>
                </a:solidFill>
              </a:rPr>
              <a:t>Anything in the workplace that can cause stress of potential injury to a person’s physical, mental or emotional well-being.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smtClean="0">
                <a:solidFill>
                  <a:schemeClr val="accent1"/>
                </a:solidFill>
              </a:rPr>
              <a:t>All of the above.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smtClean="0">
                <a:solidFill>
                  <a:schemeClr val="accent1"/>
                </a:solidFill>
              </a:rPr>
              <a:t>None of the above.</a:t>
            </a:r>
          </a:p>
        </p:txBody>
      </p: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/>
                </a:solidFill>
              </a:rPr>
              <a:t>What is an area that you would not commonly look for a job hazard?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267200" y="1651000"/>
          <a:ext cx="48133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51000"/>
                        <a:ext cx="48133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209800"/>
            <a:ext cx="4114800" cy="39163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mtClean="0">
                <a:solidFill>
                  <a:schemeClr val="accent1"/>
                </a:solidFill>
              </a:rPr>
              <a:t>Equipment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>
                <a:solidFill>
                  <a:schemeClr val="accent1"/>
                </a:solidFill>
              </a:rPr>
              <a:t>Environment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>
                <a:solidFill>
                  <a:schemeClr val="accent1"/>
                </a:solidFill>
              </a:rPr>
              <a:t>Materials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>
                <a:solidFill>
                  <a:schemeClr val="accent1"/>
                </a:solidFill>
              </a:rPr>
              <a:t>Facilities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>
                <a:solidFill>
                  <a:schemeClr val="accent1"/>
                </a:solidFill>
              </a:rPr>
              <a:t>Processes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>
                <a:solidFill>
                  <a:schemeClr val="accent1"/>
                </a:solidFill>
              </a:rPr>
              <a:t>None of the above</a:t>
            </a:r>
          </a:p>
        </p:txBody>
      </p: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Check for Understanding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2286000"/>
            <a:ext cx="5867400" cy="879217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What are the three steps to conducting a hazard analysis?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3581400"/>
            <a:ext cx="1600200" cy="1600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3581400"/>
            <a:ext cx="1600200" cy="1600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81600" y="3581400"/>
            <a:ext cx="1600200" cy="1600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712" name="TextBox 7"/>
          <p:cNvSpPr txBox="1">
            <a:spLocks noChangeArrowheads="1"/>
          </p:cNvSpPr>
          <p:nvPr/>
        </p:nvSpPr>
        <p:spPr bwMode="auto">
          <a:xfrm>
            <a:off x="990600" y="3962400"/>
            <a:ext cx="114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6000">
                <a:latin typeface="Arial Black" pitchFamily="34" charset="0"/>
              </a:rPr>
              <a:t>1</a:t>
            </a:r>
          </a:p>
        </p:txBody>
      </p:sp>
      <p:sp>
        <p:nvSpPr>
          <p:cNvPr id="72713" name="TextBox 9"/>
          <p:cNvSpPr txBox="1">
            <a:spLocks noChangeArrowheads="1"/>
          </p:cNvSpPr>
          <p:nvPr/>
        </p:nvSpPr>
        <p:spPr bwMode="auto">
          <a:xfrm>
            <a:off x="3276600" y="3886200"/>
            <a:ext cx="114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6000">
                <a:latin typeface="Arial Black" pitchFamily="34" charset="0"/>
              </a:rPr>
              <a:t>2</a:t>
            </a:r>
          </a:p>
        </p:txBody>
      </p:sp>
      <p:sp>
        <p:nvSpPr>
          <p:cNvPr id="72714" name="TextBox 10"/>
          <p:cNvSpPr txBox="1">
            <a:spLocks noChangeArrowheads="1"/>
          </p:cNvSpPr>
          <p:nvPr/>
        </p:nvSpPr>
        <p:spPr bwMode="auto">
          <a:xfrm>
            <a:off x="5410200" y="3886200"/>
            <a:ext cx="114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6000">
                <a:latin typeface="Arial Black" pitchFamily="34" charset="0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Check for Understanding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590800"/>
            <a:ext cx="6629400" cy="2051506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FILL IN THE BLANK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If you are eliminating or reducing hazards, you are said to be _______________ hazards.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Check for Understanding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1981200"/>
            <a:ext cx="6781800" cy="2833033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SHORT ANSWER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What is the hierarchy of hazard control?</a:t>
            </a:r>
          </a:p>
          <a:p>
            <a:pPr>
              <a:defRPr/>
            </a:pP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List in order of importance – most to least.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09600" y="2185988"/>
            <a:ext cx="64008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-914400" algn="l"/>
                <a:tab pos="5143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lang="en-US" sz="6000" dirty="0">
                <a:latin typeface="+mj-lt"/>
                <a:ea typeface="Times New Roman" pitchFamily="18" charset="0"/>
                <a:cs typeface="Arial" charset="0"/>
              </a:rPr>
              <a:t>HAZARDS –</a:t>
            </a:r>
          </a:p>
          <a:p>
            <a:pPr algn="ctr">
              <a:tabLst>
                <a:tab pos="-914400" algn="l"/>
                <a:tab pos="5143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lang="en-US" sz="6000" dirty="0">
                <a:latin typeface="+mj-lt"/>
                <a:cs typeface="Arial" charset="0"/>
              </a:rPr>
              <a:t>WHAT ARE THEY AND HOW CAN I PREVENT THEM?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3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69342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To Extend Your Learning, Check Out the Resources Below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905000"/>
            <a:ext cx="6629400" cy="4493776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1"/>
                </a:solidFill>
                <a:latin typeface="Arial Black" pitchFamily="34" charset="0"/>
              </a:rPr>
              <a:t>Poultry Processing Industry </a:t>
            </a:r>
            <a:r>
              <a:rPr lang="en-US" sz="2000" dirty="0" err="1">
                <a:solidFill>
                  <a:schemeClr val="accent1"/>
                </a:solidFill>
                <a:latin typeface="Arial Black" pitchFamily="34" charset="0"/>
              </a:rPr>
              <a:t>eTool</a:t>
            </a:r>
            <a:r>
              <a:rPr lang="en-US" sz="2000" dirty="0">
                <a:solidFill>
                  <a:schemeClr val="accent1"/>
                </a:solidFill>
                <a:latin typeface="Arial Black" pitchFamily="34" charset="0"/>
              </a:rPr>
              <a:t> (</a:t>
            </a:r>
            <a:r>
              <a:rPr lang="en-US" sz="2000" dirty="0">
                <a:solidFill>
                  <a:schemeClr val="accent1"/>
                </a:solidFill>
                <a:latin typeface="Arial Black" pitchFamily="34" charset="0"/>
                <a:hlinkClick r:id="rId4"/>
              </a:rPr>
              <a:t>http://www.osha.gov/SLTC/etools/poultry/</a:t>
            </a:r>
            <a:r>
              <a:rPr lang="en-US" sz="2000" dirty="0">
                <a:solidFill>
                  <a:schemeClr val="accent1"/>
                </a:solidFill>
                <a:latin typeface="Arial Black" pitchFamily="34" charset="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endParaRPr lang="en-US" sz="2000" dirty="0">
              <a:solidFill>
                <a:schemeClr val="accent1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1"/>
                </a:solidFill>
                <a:latin typeface="Arial Black" pitchFamily="34" charset="0"/>
              </a:rPr>
              <a:t>North Carolina Department of Labor Occupational Safety and Health Division, A Guide to Safe Work Practices in the Poultry Processing Industry</a:t>
            </a:r>
          </a:p>
          <a:p>
            <a:pPr>
              <a:spcBef>
                <a:spcPct val="50000"/>
              </a:spcBef>
              <a:defRPr/>
            </a:pPr>
            <a:endParaRPr lang="en-US" sz="2000" dirty="0">
              <a:solidFill>
                <a:schemeClr val="accent1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1"/>
                </a:solidFill>
                <a:latin typeface="Arial Black" pitchFamily="34" charset="0"/>
                <a:hlinkClick r:id="rId5"/>
              </a:rPr>
              <a:t>http://www.oshainfo.gatech.edu/ergo-training/trainer.html</a:t>
            </a:r>
            <a:endParaRPr lang="en-US" sz="2000" dirty="0">
              <a:solidFill>
                <a:schemeClr val="accent1"/>
              </a:solidFill>
              <a:latin typeface="Arial Black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20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78853" name="Picture 3" descr="LEARNING AG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4114800"/>
            <a:ext cx="30988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Susan Harwood Safety Training Grant Program Team</a:t>
            </a:r>
            <a:endParaRPr lang="en-US" smtClean="0"/>
          </a:p>
        </p:txBody>
      </p:sp>
      <p:sp>
        <p:nvSpPr>
          <p:cNvPr id="5" name="Rounded Rectangle 4"/>
          <p:cNvSpPr/>
          <p:nvPr/>
        </p:nvSpPr>
        <p:spPr>
          <a:xfrm>
            <a:off x="609600" y="1917442"/>
            <a:ext cx="8001000" cy="4656594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/>
                </a:solidFill>
                <a:latin typeface="Arial Black" pitchFamily="34" charset="0"/>
              </a:rPr>
              <a:t>	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Ivy Bonk, Program Coordinator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Debra Stewart, Corporate Risk Mgmt. Specialist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Jennifer </a:t>
            </a:r>
            <a:r>
              <a:rPr lang="en-US" sz="2000" b="1" dirty="0" err="1">
                <a:solidFill>
                  <a:schemeClr val="accent1"/>
                </a:solidFill>
                <a:latin typeface="Arial Black" pitchFamily="34" charset="0"/>
              </a:rPr>
              <a:t>Shahan</a:t>
            </a: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, State Director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Telamon Corporation</a:t>
            </a:r>
          </a:p>
          <a:p>
            <a:pPr algn="ctr">
              <a:defRPr/>
            </a:pPr>
            <a:endParaRPr lang="en-US" sz="2000" b="1" dirty="0">
              <a:solidFill>
                <a:schemeClr val="accent1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Elizabeth </a:t>
            </a:r>
            <a:r>
              <a:rPr lang="en-US" sz="2000" b="1" dirty="0" err="1">
                <a:solidFill>
                  <a:schemeClr val="accent1"/>
                </a:solidFill>
                <a:latin typeface="Arial Black" pitchFamily="34" charset="0"/>
              </a:rPr>
              <a:t>Eades</a:t>
            </a: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-Guerrero,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Regional EHS Manager, Tyson Foods</a:t>
            </a:r>
          </a:p>
          <a:p>
            <a:pPr algn="ctr">
              <a:defRPr/>
            </a:pPr>
            <a:endParaRPr lang="en-US" sz="2000" b="1" dirty="0">
              <a:solidFill>
                <a:schemeClr val="accent1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Sam </a:t>
            </a:r>
            <a:r>
              <a:rPr lang="en-US" sz="2000" b="1" dirty="0" err="1">
                <a:solidFill>
                  <a:schemeClr val="accent1"/>
                </a:solidFill>
                <a:latin typeface="Arial Black" pitchFamily="34" charset="0"/>
              </a:rPr>
              <a:t>Fulginiti</a:t>
            </a: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, Safety Manager</a:t>
            </a:r>
          </a:p>
          <a:p>
            <a:pPr algn="ctr">
              <a:defRPr/>
            </a:pPr>
            <a:r>
              <a:rPr lang="en-US" sz="2000" b="1" dirty="0" err="1">
                <a:solidFill>
                  <a:schemeClr val="accent1"/>
                </a:solidFill>
                <a:latin typeface="Arial Black" pitchFamily="34" charset="0"/>
              </a:rPr>
              <a:t>Amick</a:t>
            </a: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 Farms, Maryland</a:t>
            </a:r>
          </a:p>
          <a:p>
            <a:pPr algn="ctr">
              <a:defRPr/>
            </a:pPr>
            <a:endParaRPr lang="en-US" sz="2000" b="1" dirty="0">
              <a:solidFill>
                <a:schemeClr val="accent1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Stephen </a:t>
            </a:r>
            <a:r>
              <a:rPr lang="en-US" sz="2000" b="1" dirty="0" err="1">
                <a:solidFill>
                  <a:schemeClr val="accent1"/>
                </a:solidFill>
                <a:latin typeface="Arial Black" pitchFamily="34" charset="0"/>
              </a:rPr>
              <a:t>Ridgell</a:t>
            </a:r>
            <a:r>
              <a:rPr lang="en-US" sz="2000" b="1" dirty="0">
                <a:solidFill>
                  <a:schemeClr val="accent1"/>
                </a:solidFill>
                <a:latin typeface="Arial Black" pitchFamily="34" charset="0"/>
              </a:rPr>
              <a:t>, Program Specialist, MOSH</a:t>
            </a:r>
          </a:p>
          <a:p>
            <a:pPr algn="ctr">
              <a:defRPr/>
            </a:pPr>
            <a:endParaRPr lang="en-US" sz="20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6400800" cy="1143000"/>
          </a:xfrm>
        </p:spPr>
        <p:txBody>
          <a:bodyPr/>
          <a:lstStyle/>
          <a:p>
            <a:pPr eaLnBrk="1" hangingPunct="1"/>
            <a:r>
              <a:rPr lang="en-US" sz="4800" smtClean="0"/>
              <a:t>Module </a:t>
            </a:r>
            <a:br>
              <a:rPr lang="en-US" sz="4800" smtClean="0"/>
            </a:br>
            <a:r>
              <a:rPr lang="en-US" sz="4800" smtClean="0"/>
              <a:t>Objectives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09600" y="2057400"/>
            <a:ext cx="6400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-914400" algn="l"/>
                <a:tab pos="5143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800">
                <a:latin typeface="Tw Cen MT" pitchFamily="34" charset="0"/>
                <a:cs typeface="Times New Roman" pitchFamily="18" charset="0"/>
              </a:rPr>
              <a:t>Employers and employees will learn to work together to help improve conditions in their workplace by:</a:t>
            </a:r>
            <a:endParaRPr lang="en-US" sz="2800">
              <a:latin typeface="Tw Cen MT" pitchFamily="34" charset="0"/>
            </a:endParaRPr>
          </a:p>
          <a:p>
            <a:pPr lvl="1" eaLnBrk="0" hangingPunct="0">
              <a:buFontTx/>
              <a:buChar char="•"/>
              <a:tabLst>
                <a:tab pos="-914400" algn="l"/>
                <a:tab pos="5143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800">
                <a:latin typeface="Tw Cen MT" pitchFamily="34" charset="0"/>
                <a:cs typeface="Times New Roman" pitchFamily="18" charset="0"/>
              </a:rPr>
              <a:t>Identifying Job Hazards</a:t>
            </a:r>
            <a:endParaRPr lang="en-US" sz="2800">
              <a:latin typeface="Tw Cen MT" pitchFamily="34" charset="0"/>
            </a:endParaRPr>
          </a:p>
          <a:p>
            <a:pPr lvl="1" eaLnBrk="0" hangingPunct="0">
              <a:buFontTx/>
              <a:buChar char="•"/>
              <a:tabLst>
                <a:tab pos="-914400" algn="l"/>
                <a:tab pos="5143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800">
                <a:latin typeface="Tw Cen MT" pitchFamily="34" charset="0"/>
                <a:cs typeface="Times New Roman" pitchFamily="18" charset="0"/>
              </a:rPr>
              <a:t>Reviewing Sources of Information on Hazards</a:t>
            </a:r>
          </a:p>
          <a:p>
            <a:pPr lvl="1" eaLnBrk="0" hangingPunct="0">
              <a:buFont typeface="Arial" pitchFamily="34" charset="0"/>
              <a:buChar char="•"/>
              <a:tabLst>
                <a:tab pos="-914400" algn="l"/>
                <a:tab pos="5143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800">
                <a:latin typeface="Tw Cen MT" pitchFamily="34" charset="0"/>
                <a:cs typeface="Times New Roman" pitchFamily="18" charset="0"/>
              </a:rPr>
              <a:t>Understanding Hazard Control Methods</a:t>
            </a:r>
            <a:r>
              <a:rPr lang="en-US" sz="2800">
                <a:latin typeface="Tw Cen MT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Hazards – </a:t>
            </a:r>
            <a:br>
              <a:rPr lang="en-US" smtClean="0">
                <a:latin typeface="Arial Black" pitchFamily="34" charset="0"/>
              </a:rPr>
            </a:br>
            <a:r>
              <a:rPr lang="en-US" smtClean="0">
                <a:latin typeface="Arial Black" pitchFamily="34" charset="0"/>
              </a:rPr>
              <a:t>What are They?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2971800"/>
            <a:ext cx="5181600" cy="2442270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Health and safety hazards in the workplace include those things that cause stress or poses potential risks to a worker’s physical, mental emotional well being.</a:t>
            </a:r>
            <a:endParaRPr lang="en-US" sz="2400" b="1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23557" name="Picture 2" descr="C:\Documents and Settings\Telamon Admin\Local Settings\Temporary Internet Files\Content.IE5\JFZRLB0G\MC900440518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254250"/>
            <a:ext cx="30480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1981200"/>
            <a:ext cx="4191000" cy="4005322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The goal of a company’s health and safety program is to create an injury-free workplace and the most effective way to do that is to eliminate or reduce the hazards that cause those injuries and illnesses. 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5604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Hazards – </a:t>
            </a:r>
            <a:br>
              <a:rPr lang="en-US" smtClean="0">
                <a:latin typeface="Arial Black" pitchFamily="34" charset="0"/>
              </a:rPr>
            </a:br>
            <a:r>
              <a:rPr lang="en-US" smtClean="0">
                <a:latin typeface="Arial Black" pitchFamily="34" charset="0"/>
              </a:rPr>
              <a:t>What are They?</a:t>
            </a:r>
          </a:p>
        </p:txBody>
      </p:sp>
      <p:pic>
        <p:nvPicPr>
          <p:cNvPr id="25605" name="Picture 2" descr="C:\Documents and Settings\Ivy Ulrich-Bonk\Local Settings\Temporary Internet Files\Content.IE5\IVXLZNXF\MC900055157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9624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2362200"/>
            <a:ext cx="6553200" cy="3223796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When looking for hazards in the workplace, the most common areas to check are: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Equipment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Environment,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Materials,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Facilities, and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Processes</a:t>
            </a:r>
          </a:p>
        </p:txBody>
      </p:sp>
      <p:sp>
        <p:nvSpPr>
          <p:cNvPr id="27652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Hazards – </a:t>
            </a:r>
            <a:br>
              <a:rPr lang="en-US" smtClean="0">
                <a:latin typeface="Arial Black" pitchFamily="34" charset="0"/>
              </a:rPr>
            </a:br>
            <a:r>
              <a:rPr lang="en-US" smtClean="0">
                <a:latin typeface="Arial Black" pitchFamily="34" charset="0"/>
              </a:rPr>
              <a:t>What are They?</a:t>
            </a:r>
          </a:p>
        </p:txBody>
      </p:sp>
      <p:pic>
        <p:nvPicPr>
          <p:cNvPr id="27653" name="Picture 4" descr="C:\Documents and Settings\Telamon Admin\Local Settings\Temporary Internet Files\Content.IE5\DEFQB9FS\MC900287205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4851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1828800"/>
            <a:ext cx="6477000" cy="2442270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In order to prevent injuries, it is important to use the systematic approach to hazard analysis: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Identify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Evaluate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Control 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9700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Black" pitchFamily="34" charset="0"/>
              </a:rPr>
              <a:t>Hazards – </a:t>
            </a:r>
            <a:br>
              <a:rPr lang="en-US" smtClean="0">
                <a:latin typeface="Arial Black" pitchFamily="34" charset="0"/>
              </a:rPr>
            </a:br>
            <a:r>
              <a:rPr lang="en-US" smtClean="0">
                <a:latin typeface="Arial Black" pitchFamily="34" charset="0"/>
              </a:rPr>
              <a:t>What are They?</a:t>
            </a:r>
          </a:p>
        </p:txBody>
      </p:sp>
      <p:pic>
        <p:nvPicPr>
          <p:cNvPr id="29701" name="Picture 1" descr="C:\Documents and Settings\Ivy Ulrich-Bonk\My Documents\My Pictures\Microsoft Clip Organizer\j0238060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4179888"/>
            <a:ext cx="3048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 Black" pitchFamily="34" charset="0"/>
              </a:rPr>
              <a:t>Check for Understanding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438400"/>
            <a:ext cx="6629400" cy="488454"/>
          </a:xfrm>
          <a:prstGeom prst="roundRect">
            <a:avLst>
              <a:gd name="adj" fmla="val 10109"/>
            </a:avLst>
          </a:pr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1"/>
                </a:solidFill>
                <a:latin typeface="Arial Black" pitchFamily="34" charset="0"/>
                <a:cs typeface="+mn-cs"/>
              </a:rPr>
              <a:t>Time for Group Activity!</a:t>
            </a:r>
            <a:endParaRPr lang="en-US" sz="2400" dirty="0">
              <a:solidFill>
                <a:schemeClr val="accent1"/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31749" name="Picture 2" descr="C:\Documents and Settings\Ivy Ulrich-Bonk\Local Settings\Temporary Internet Files\Content.IE5\D540ZRZU\MC90043158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28352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4600" y="5943600"/>
            <a:ext cx="2362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1"/>
                </a:solidFill>
                <a:latin typeface="+mj-lt"/>
                <a:cs typeface="Arial" charset="0"/>
              </a:rPr>
              <a:t>10-15 MINUTES</a:t>
            </a:r>
            <a:endParaRPr lang="en-US" sz="2400" b="1" dirty="0">
              <a:latin typeface="+mj-lt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POWERPOINTVERSION" val="12.0"/>
  <p:tag name="EXPANDSHOWBAR" val="True"/>
  <p:tag name="TPFULLVERSION" val="4.3.1.110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D0CF59E17CD4B1B953C3FDC3DC10255"/>
  <p:tag name="SLIDEID" val="AD0CF59E17CD4B1B953C3FDC3DC10255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A job hazard is:"/>
  <p:tag name="ANSWERSALIAS" val="Any job that can cause extreme danger risks.|smicln|Something that can kill you.|smicln|Anything in the workplace that can cause stress of potential injury to a person’s physical, mental or emotional well-being.|smicln|All of the above.|smicln|None of the above."/>
  <p:tag name="TOTALRESPONSES" val="0"/>
  <p:tag name="ANONYMOUSTEMP" val="False"/>
  <p:tag name="RESTORECOUNTDOWNTIMER" val="False"/>
  <p:tag name="COUNTDOWNSECONDS" val="10"/>
  <p:tag name="VALUES" val="No Value|smicln|No Value|smicln|No Value|smicln|No Value|smicln|No Val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34"/>
  <p:tag name="FONTSIZE" val="28"/>
  <p:tag name="BULLETTYPE" val="ppBulletArabicPeriod"/>
  <p:tag name="ANSWERTEXT" val="Any job that can cause extreme danger risks.&#10;Something that can kill you.&#10;Anything in the workplace that can cause stress of potential injury to a person’s physical, mental or emotional well-being.&#10;All of the above.&#10;None of the above."/>
  <p:tag name="OLDNUMANSWERS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41A055212F64F3EB4A95B0BDFC53B40"/>
  <p:tag name="SLIDEID" val="441A055212F64F3EB4A95B0BDFC53B40"/>
  <p:tag name="SLIDEORDER" val="1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is an area that you would not commonly look for a job hazard?"/>
  <p:tag name="ANSWERSALIAS" val="Equipment|smicln|Environment|smicln|Materials|smicln|Facilities|smicln|Processes|smicln|None of the above"/>
  <p:tag name="TOTALRESPONSES" val="0"/>
  <p:tag name="ANONYMOUSTEMP" val="False"/>
  <p:tag name="PRIORITYRANKING" val="False"/>
  <p:tag name="DEMOGRAPHIC" val="False"/>
  <p:tag name="VALUES" val="No Value|smicln|No Value|smicln|No Value|smicln|No Value|smicln|No Value|smicln|No Val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70"/>
  <p:tag name="FONTSIZE" val="32"/>
  <p:tag name="BULLETTYPE" val="ppBulletArabicPeriod"/>
  <p:tag name="ANSWERTEXT" val="Equipment&#10;Environment&#10;Materials&#10;Facilities&#10;Processes&#10;None of the above"/>
  <p:tag name="OLDNUMANSWERS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Storm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000000"/>
      </a:accent1>
      <a:accent2>
        <a:srgbClr val="C0504D"/>
      </a:accent2>
      <a:accent3>
        <a:srgbClr val="5F5F5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3587</TotalTime>
  <Words>1011</Words>
  <Application>Microsoft Office PowerPoint</Application>
  <PresentationFormat>On-screen Show (4:3)</PresentationFormat>
  <Paragraphs>209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Tw Cen MT</vt:lpstr>
      <vt:lpstr>Calibri</vt:lpstr>
      <vt:lpstr>Times New Roman</vt:lpstr>
      <vt:lpstr>Arial Black</vt:lpstr>
      <vt:lpstr>Office Theme</vt:lpstr>
      <vt:lpstr>Chart</vt:lpstr>
      <vt:lpstr>identifying   JOB HAZARDS</vt:lpstr>
      <vt:lpstr> </vt:lpstr>
      <vt:lpstr>PowerPoint Presentation</vt:lpstr>
      <vt:lpstr>Module  Objectives</vt:lpstr>
      <vt:lpstr>Hazards –  What are They?</vt:lpstr>
      <vt:lpstr>Hazards –  What are They?</vt:lpstr>
      <vt:lpstr>Hazards –  What are They?</vt:lpstr>
      <vt:lpstr>Hazards –  What are They?</vt:lpstr>
      <vt:lpstr>Check for Understanding</vt:lpstr>
      <vt:lpstr>Hazards –  What are They?</vt:lpstr>
      <vt:lpstr>Hazards –  What are They?</vt:lpstr>
      <vt:lpstr>Hazards –  What are They?</vt:lpstr>
      <vt:lpstr>Hazards –  How Do I Prevent Them?</vt:lpstr>
      <vt:lpstr>Hazards –  How Do I Prevent Them?</vt:lpstr>
      <vt:lpstr>Hazards –  How Do I Prevent Them?</vt:lpstr>
      <vt:lpstr>Hazards –  How Do I Prevent Them?</vt:lpstr>
      <vt:lpstr>Hazards –  How Do I Prevent Them?</vt:lpstr>
      <vt:lpstr>Hazards –  How Do I Prevent Them?</vt:lpstr>
      <vt:lpstr>Hazards –  How Do I Prevent Them?</vt:lpstr>
      <vt:lpstr>Hazards –  How Do I Prevent Them?</vt:lpstr>
      <vt:lpstr>Hazards –  How Do I Prevent Them?</vt:lpstr>
      <vt:lpstr>Hazards –  How Do I Prevent Them?</vt:lpstr>
      <vt:lpstr>Hazards –  How Do I Prevent Them?</vt:lpstr>
      <vt:lpstr>Check for Understanding</vt:lpstr>
      <vt:lpstr>A job hazard is:</vt:lpstr>
      <vt:lpstr>What is an area that you would not commonly look for a job hazard?</vt:lpstr>
      <vt:lpstr>Check for Understanding</vt:lpstr>
      <vt:lpstr>Check for Understanding</vt:lpstr>
      <vt:lpstr>Check for Understanding</vt:lpstr>
      <vt:lpstr>To Extend Your Learning, Check Out the Resources Below</vt:lpstr>
      <vt:lpstr>Susan Harwood Safety Training Grant Program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place where   SAFETY HAPPENS</dc:title>
  <dc:creator>Ivy</dc:creator>
  <cp:lastModifiedBy>Vosburgh, Linda - OSHA</cp:lastModifiedBy>
  <cp:revision>220</cp:revision>
  <dcterms:modified xsi:type="dcterms:W3CDTF">2012-04-17T15:30:15Z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TC300061759990</vt:lpwstr>
  </property>
</Properties>
</file>