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31"/>
  </p:notesMasterIdLst>
  <p:handoutMasterIdLst>
    <p:handoutMasterId r:id="rId32"/>
  </p:handoutMasterIdLst>
  <p:sldIdLst>
    <p:sldId id="256" r:id="rId2"/>
    <p:sldId id="288" r:id="rId3"/>
    <p:sldId id="291" r:id="rId4"/>
    <p:sldId id="260" r:id="rId5"/>
    <p:sldId id="270" r:id="rId6"/>
    <p:sldId id="286" r:id="rId7"/>
    <p:sldId id="271" r:id="rId8"/>
    <p:sldId id="272" r:id="rId9"/>
    <p:sldId id="273" r:id="rId10"/>
    <p:sldId id="287" r:id="rId11"/>
    <p:sldId id="275" r:id="rId12"/>
    <p:sldId id="278" r:id="rId13"/>
    <p:sldId id="277" r:id="rId14"/>
    <p:sldId id="276" r:id="rId15"/>
    <p:sldId id="279" r:id="rId16"/>
    <p:sldId id="280" r:id="rId17"/>
    <p:sldId id="281" r:id="rId18"/>
    <p:sldId id="282" r:id="rId19"/>
    <p:sldId id="274" r:id="rId20"/>
    <p:sldId id="284" r:id="rId21"/>
    <p:sldId id="285" r:id="rId22"/>
    <p:sldId id="293" r:id="rId23"/>
    <p:sldId id="295" r:id="rId24"/>
    <p:sldId id="283" r:id="rId25"/>
    <p:sldId id="296" r:id="rId26"/>
    <p:sldId id="297" r:id="rId27"/>
    <p:sldId id="298" r:id="rId28"/>
    <p:sldId id="268" r:id="rId29"/>
    <p:sldId id="269" r:id="rId30"/>
  </p:sldIdLst>
  <p:sldSz cx="9144000" cy="6858000" type="screen4x3"/>
  <p:notesSz cx="7010400" cy="9236075"/>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640B"/>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98" autoAdjust="0"/>
    <p:restoredTop sz="91381" autoAdjust="0"/>
  </p:normalViewPr>
  <p:slideViewPr>
    <p:cSldViewPr>
      <p:cViewPr varScale="1">
        <p:scale>
          <a:sx n="80" d="100"/>
          <a:sy n="80" d="100"/>
        </p:scale>
        <p:origin x="-15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772" y="-114"/>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38145" cy="462721"/>
          </a:xfrm>
          <a:prstGeom prst="rect">
            <a:avLst/>
          </a:prstGeom>
          <a:noFill/>
          <a:ln w="9525">
            <a:noFill/>
            <a:miter lim="800000"/>
            <a:headEnd/>
            <a:tailEnd/>
          </a:ln>
          <a:effectLst/>
        </p:spPr>
        <p:txBody>
          <a:bodyPr vert="horz" wrap="square" lIns="91946" tIns="45972" rIns="91946" bIns="45972"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09571" name="Rectangle 3"/>
          <p:cNvSpPr>
            <a:spLocks noGrp="1" noChangeArrowheads="1"/>
          </p:cNvSpPr>
          <p:nvPr>
            <p:ph type="dt" sz="quarter" idx="1"/>
          </p:nvPr>
        </p:nvSpPr>
        <p:spPr bwMode="auto">
          <a:xfrm>
            <a:off x="3970734" y="0"/>
            <a:ext cx="3038145" cy="462721"/>
          </a:xfrm>
          <a:prstGeom prst="rect">
            <a:avLst/>
          </a:prstGeom>
          <a:noFill/>
          <a:ln w="9525">
            <a:noFill/>
            <a:miter lim="800000"/>
            <a:headEnd/>
            <a:tailEnd/>
          </a:ln>
          <a:effectLst/>
        </p:spPr>
        <p:txBody>
          <a:bodyPr vert="horz" wrap="square" lIns="91946" tIns="45972" rIns="91946" bIns="45972" numCol="1" anchor="t" anchorCtr="0" compatLnSpc="1">
            <a:prstTxWarp prst="textNoShape">
              <a:avLst/>
            </a:prstTxWarp>
          </a:bodyPr>
          <a:lstStyle>
            <a:lvl1pPr algn="r" eaLnBrk="0" hangingPunct="0">
              <a:defRPr sz="1200">
                <a:latin typeface="Arial" charset="0"/>
                <a:cs typeface="Arial" charset="0"/>
              </a:defRPr>
            </a:lvl1pPr>
          </a:lstStyle>
          <a:p>
            <a:pPr>
              <a:defRPr/>
            </a:pPr>
            <a:fld id="{38D7A2BD-E2B6-4B20-9D81-603131875BA9}" type="datetimeFigureOut">
              <a:rPr lang="en-US"/>
              <a:pPr>
                <a:defRPr/>
              </a:pPr>
              <a:t>4/17/2012</a:t>
            </a:fld>
            <a:endParaRPr lang="en-US"/>
          </a:p>
        </p:txBody>
      </p:sp>
      <p:sp>
        <p:nvSpPr>
          <p:cNvPr id="109572" name="Rectangle 4"/>
          <p:cNvSpPr>
            <a:spLocks noGrp="1" noChangeArrowheads="1"/>
          </p:cNvSpPr>
          <p:nvPr>
            <p:ph type="ftr" sz="quarter" idx="2"/>
          </p:nvPr>
        </p:nvSpPr>
        <p:spPr bwMode="auto">
          <a:xfrm>
            <a:off x="0" y="8771828"/>
            <a:ext cx="3038145" cy="462721"/>
          </a:xfrm>
          <a:prstGeom prst="rect">
            <a:avLst/>
          </a:prstGeom>
          <a:noFill/>
          <a:ln w="9525">
            <a:noFill/>
            <a:miter lim="800000"/>
            <a:headEnd/>
            <a:tailEnd/>
          </a:ln>
          <a:effectLst/>
        </p:spPr>
        <p:txBody>
          <a:bodyPr vert="horz" wrap="square" lIns="91946" tIns="45972" rIns="91946" bIns="45972"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109573" name="Rectangle 5"/>
          <p:cNvSpPr>
            <a:spLocks noGrp="1" noChangeArrowheads="1"/>
          </p:cNvSpPr>
          <p:nvPr>
            <p:ph type="sldNum" sz="quarter" idx="3"/>
          </p:nvPr>
        </p:nvSpPr>
        <p:spPr bwMode="auto">
          <a:xfrm>
            <a:off x="3970734" y="8771828"/>
            <a:ext cx="3038145" cy="462721"/>
          </a:xfrm>
          <a:prstGeom prst="rect">
            <a:avLst/>
          </a:prstGeom>
          <a:noFill/>
          <a:ln w="9525">
            <a:noFill/>
            <a:miter lim="800000"/>
            <a:headEnd/>
            <a:tailEnd/>
          </a:ln>
          <a:effectLst/>
        </p:spPr>
        <p:txBody>
          <a:bodyPr vert="horz" wrap="square" lIns="91946" tIns="45972" rIns="91946" bIns="45972" numCol="1" anchor="b" anchorCtr="0" compatLnSpc="1">
            <a:prstTxWarp prst="textNoShape">
              <a:avLst/>
            </a:prstTxWarp>
          </a:bodyPr>
          <a:lstStyle>
            <a:lvl1pPr algn="r" eaLnBrk="0" hangingPunct="0">
              <a:defRPr sz="1200">
                <a:latin typeface="Arial" charset="0"/>
                <a:cs typeface="Arial" charset="0"/>
              </a:defRPr>
            </a:lvl1pPr>
          </a:lstStyle>
          <a:p>
            <a:pPr>
              <a:defRPr/>
            </a:pPr>
            <a:fld id="{977F2590-6B81-4D0E-8D8A-9D4C81EF6F3E}" type="slidenum">
              <a:rPr lang="en-US"/>
              <a:pPr>
                <a:defRPr/>
              </a:pPr>
              <a:t>‹#›</a:t>
            </a:fld>
            <a:endParaRPr lang="en-US"/>
          </a:p>
        </p:txBody>
      </p:sp>
    </p:spTree>
    <p:extLst>
      <p:ext uri="{BB962C8B-B14F-4D97-AF65-F5344CB8AC3E}">
        <p14:creationId xmlns:p14="http://schemas.microsoft.com/office/powerpoint/2010/main" val="950661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2721"/>
          </a:xfrm>
          <a:prstGeom prst="rect">
            <a:avLst/>
          </a:prstGeom>
        </p:spPr>
        <p:txBody>
          <a:bodyPr vert="horz" lIns="91946" tIns="45972" rIns="91946" bIns="4597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734" y="0"/>
            <a:ext cx="3038145" cy="462721"/>
          </a:xfrm>
          <a:prstGeom prst="rect">
            <a:avLst/>
          </a:prstGeom>
        </p:spPr>
        <p:txBody>
          <a:bodyPr vert="horz" lIns="91946" tIns="45972" rIns="91946" bIns="45972" rtlCol="0"/>
          <a:lstStyle>
            <a:lvl1pPr algn="r" fontAlgn="auto">
              <a:spcBef>
                <a:spcPts val="0"/>
              </a:spcBef>
              <a:spcAft>
                <a:spcPts val="0"/>
              </a:spcAft>
              <a:defRPr sz="1200">
                <a:latin typeface="+mn-lt"/>
                <a:cs typeface="+mn-cs"/>
              </a:defRPr>
            </a:lvl1pPr>
          </a:lstStyle>
          <a:p>
            <a:pPr>
              <a:defRPr/>
            </a:pPr>
            <a:fld id="{10EFBEB2-B590-4B5A-9810-2634D5AD954E}" type="datetimeFigureOut">
              <a:rPr lang="en-US"/>
              <a:pPr>
                <a:defRPr/>
              </a:pPr>
              <a:t>4/17/2012</a:t>
            </a:fld>
            <a:endParaRPr lang="en-US"/>
          </a:p>
        </p:txBody>
      </p:sp>
      <p:sp>
        <p:nvSpPr>
          <p:cNvPr id="4" name="Slide Image Placeholder 3"/>
          <p:cNvSpPr>
            <a:spLocks noGrp="1" noRot="1" noChangeAspect="1"/>
          </p:cNvSpPr>
          <p:nvPr>
            <p:ph type="sldImg" idx="2"/>
          </p:nvPr>
        </p:nvSpPr>
        <p:spPr>
          <a:xfrm>
            <a:off x="1196975" y="692150"/>
            <a:ext cx="4616450" cy="3463925"/>
          </a:xfrm>
          <a:prstGeom prst="rect">
            <a:avLst/>
          </a:prstGeom>
          <a:noFill/>
          <a:ln w="12700">
            <a:solidFill>
              <a:prstClr val="black"/>
            </a:solidFill>
          </a:ln>
        </p:spPr>
        <p:txBody>
          <a:bodyPr vert="horz" lIns="91946" tIns="45972" rIns="91946" bIns="45972" rtlCol="0" anchor="ctr"/>
          <a:lstStyle/>
          <a:p>
            <a:pPr lvl="0"/>
            <a:endParaRPr lang="en-US" noProof="0"/>
          </a:p>
        </p:txBody>
      </p:sp>
      <p:sp>
        <p:nvSpPr>
          <p:cNvPr id="5" name="Notes Placeholder 4"/>
          <p:cNvSpPr>
            <a:spLocks noGrp="1"/>
          </p:cNvSpPr>
          <p:nvPr>
            <p:ph type="body" sz="quarter" idx="3"/>
          </p:nvPr>
        </p:nvSpPr>
        <p:spPr>
          <a:xfrm>
            <a:off x="701345" y="4387442"/>
            <a:ext cx="5607711" cy="4156845"/>
          </a:xfrm>
          <a:prstGeom prst="rect">
            <a:avLst/>
          </a:prstGeom>
        </p:spPr>
        <p:txBody>
          <a:bodyPr vert="horz" lIns="91946" tIns="45972" rIns="91946" bIns="4597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1828"/>
            <a:ext cx="3038145" cy="462721"/>
          </a:xfrm>
          <a:prstGeom prst="rect">
            <a:avLst/>
          </a:prstGeom>
        </p:spPr>
        <p:txBody>
          <a:bodyPr vert="horz" lIns="91946" tIns="45972" rIns="91946" bIns="4597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734" y="8771828"/>
            <a:ext cx="3038145" cy="462721"/>
          </a:xfrm>
          <a:prstGeom prst="rect">
            <a:avLst/>
          </a:prstGeom>
        </p:spPr>
        <p:txBody>
          <a:bodyPr vert="horz" lIns="91946" tIns="45972" rIns="91946" bIns="45972" rtlCol="0" anchor="b"/>
          <a:lstStyle>
            <a:lvl1pPr algn="r" fontAlgn="auto">
              <a:spcBef>
                <a:spcPts val="0"/>
              </a:spcBef>
              <a:spcAft>
                <a:spcPts val="0"/>
              </a:spcAft>
              <a:defRPr sz="1200">
                <a:latin typeface="+mn-lt"/>
                <a:cs typeface="+mn-cs"/>
              </a:defRPr>
            </a:lvl1pPr>
          </a:lstStyle>
          <a:p>
            <a:pPr>
              <a:defRPr/>
            </a:pPr>
            <a:fld id="{66973000-2766-47C1-AD7C-CA51258FE982}" type="slidenum">
              <a:rPr lang="en-US"/>
              <a:pPr>
                <a:defRPr/>
              </a:pPr>
              <a:t>‹#›</a:t>
            </a:fld>
            <a:endParaRPr lang="en-US"/>
          </a:p>
        </p:txBody>
      </p:sp>
    </p:spTree>
    <p:extLst>
      <p:ext uri="{BB962C8B-B14F-4D97-AF65-F5344CB8AC3E}">
        <p14:creationId xmlns:p14="http://schemas.microsoft.com/office/powerpoint/2010/main" val="1690980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file:///F:\Susan%20Harwood\Final%20Project\recommended%20exercise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05F156E-013C-4942-8A5C-F6CDAC51448A}"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CC0A6AB-1CDE-4A49-A4A2-2AF314C1C15B}"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E9AEF63-C9F0-4086-B986-62AC0D70ECD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p:spPr>
      </p:sp>
      <p:sp>
        <p:nvSpPr>
          <p:cNvPr id="4915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Contact stress occurs with physical contact between the body and sharp or blunt edges of tools, equipment and products. This is a dynamic force applied to the body, like when you use a hammer. The body responds to impact stress by limiting blood flow to the exposed body part.   </a:t>
            </a:r>
          </a:p>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In addition to the factors listed above other factors in poultry processing such as gloves and temperature are as important.  Working with gloves that fit too tight restricts the blood flow to the fingers and cause numbness in the fingers; in addition, working with gloves that are too big limit dexterity and makes gripping more difficult.  Gloves also increase the amount of force that a worker must exert in order to handle objects.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In order to meet USDA requirements, product must be kept at 40 degrees as it moves through processing.  This requires the product to be washed and cooled with cold water causing discomfort to workers who may experience poor circulation or musculoskeletal disorders in the hands. Exposure to temperatures below 66 degrees F for more than two hours can limit blood flow to the extremities, which can cause numbness and in the hands and fingers and reduces grip strength.  PPE, such as rubber aprons and gloves, are recommended for these types of work areas.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0ECDB5E-BF43-4534-AA01-2403317541B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6DF9A08-BFDB-4ED5-950C-746923D0430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F9F8DEB-49BA-4259-8290-1B6A7EEE1778}"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691476A2-0EFF-43E2-A0DD-A466DF7BBB6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6FFE75-15AA-4EB3-B761-6A0D4E308B6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r>
              <a:rPr lang="en-US" smtClean="0"/>
              <a:t>See Facilitator’s Guide for Activity Instruction.</a:t>
            </a:r>
          </a:p>
          <a:p>
            <a:pPr>
              <a:defRPr/>
            </a:pPr>
            <a:endParaRPr lang="en-US" u="sng" smtClean="0"/>
          </a:p>
          <a:p>
            <a:pPr>
              <a:defRPr/>
            </a:pPr>
            <a:r>
              <a:rPr lang="en-US" b="1" smtClean="0"/>
              <a:t>After-Activity Discussion</a:t>
            </a:r>
          </a:p>
          <a:p>
            <a:pPr>
              <a:defRPr/>
            </a:pPr>
            <a:endParaRPr lang="en-US" u="sng" smtClean="0"/>
          </a:p>
          <a:p>
            <a:pPr>
              <a:defRPr/>
            </a:pPr>
            <a:r>
              <a:rPr lang="en-US" u="sng" smtClean="0"/>
              <a:t>Back</a:t>
            </a:r>
            <a:endParaRPr lang="en-US" smtClean="0"/>
          </a:p>
          <a:p>
            <a:pPr>
              <a:defRPr/>
            </a:pPr>
            <a:r>
              <a:rPr lang="en-US" smtClean="0"/>
              <a:t>There are several examples of back stressors.  For instance, a person in the position of loader bends over repeatedly to remove product from a bin and is engaged in repetition causing stress on the back.   Workers on the processing line cannot leave their station and after standing for long periods of time can experience static force.  Workers engaged in cutting and pulling meat from the bone have to do so at high rates of speed.  Failure to keep up can result in chasing product down the line taking the worker out of their own space.  This twisting puts your body in an awkward position and can cause not only injury to you, but to others.</a:t>
            </a:r>
          </a:p>
          <a:p>
            <a:pPr>
              <a:defRPr/>
            </a:pPr>
            <a:endParaRPr lang="en-US" smtClean="0"/>
          </a:p>
          <a:p>
            <a:pPr>
              <a:defRPr/>
            </a:pPr>
            <a:r>
              <a:rPr lang="en-US" smtClean="0"/>
              <a:t>Preventative measures that can be used to take some of the added pressure off the back are wearing insoles, putting down an ergo mat, changing stance, shifting weight, and wearing proper footwear.  In addition, engaging proper work practices (cutting and pulling techniques) pre-shift and periodic upper body/back/neck exercises, and keeping work tools (scissors and knives) sharp help a worker keep pace and avoid unnecessary twisting.</a:t>
            </a:r>
          </a:p>
          <a:p>
            <a:pPr>
              <a:defRPr/>
            </a:pPr>
            <a:endParaRPr lang="en-US" u="sng" smtClean="0"/>
          </a:p>
          <a:p>
            <a:pPr>
              <a:defRPr/>
            </a:pPr>
            <a:r>
              <a:rPr lang="en-US" u="sng" smtClean="0"/>
              <a:t>Neck and Shoulder</a:t>
            </a:r>
            <a:endParaRPr lang="en-US" smtClean="0"/>
          </a:p>
          <a:p>
            <a:pPr>
              <a:defRPr/>
            </a:pPr>
            <a:r>
              <a:rPr lang="en-US" smtClean="0"/>
              <a:t>A person’s stature is a consideration when working on the processing line.  A person who is too tall often stoops over.  The static force caused by bending over not only causes pressure on the back, but neck as well.  Persons who are short tend to engage in improper reaching.   The improper reaching takes a worker out of the normal body range and causes undue pressure on neck and shoulders.  A worker in a position where what they do affects the person beside them, as in a poultry processing line, must be much focused, staying on task.  This intense concentration can often result in a worker having their head bent over for extended periods of time.</a:t>
            </a:r>
          </a:p>
          <a:p>
            <a:pPr>
              <a:defRPr/>
            </a:pPr>
            <a:endParaRPr lang="en-US" u="sng" smtClean="0"/>
          </a:p>
          <a:p>
            <a:pPr>
              <a:defRPr/>
            </a:pPr>
            <a:r>
              <a:rPr lang="en-US" u="sng" smtClean="0"/>
              <a:t>Elbows</a:t>
            </a:r>
            <a:endParaRPr lang="en-US" smtClean="0"/>
          </a:p>
          <a:p>
            <a:pPr>
              <a:defRPr/>
            </a:pPr>
            <a:r>
              <a:rPr lang="en-US" smtClean="0"/>
              <a:t>Workers who engage in what sometimes is referred to as the “lazy cut” are workers who attempt to make cuts while propping on their elbows.  Not only is this an improper work practice, it puts pressure on the nerve in the elbow, leading to increase risk of injury, i.e., tennis elbow.  </a:t>
            </a:r>
          </a:p>
          <a:p>
            <a:pPr>
              <a:defRPr/>
            </a:pPr>
            <a:r>
              <a:rPr lang="en-US" smtClean="0"/>
              <a:t>When handling and reaching for product the elbows should be kept close to the torso.    Repetitive, elevated reaches when loading or lifting product causes stress to the elbow and should also be avoided.</a:t>
            </a:r>
          </a:p>
          <a:p>
            <a:pPr>
              <a:defRPr/>
            </a:pPr>
            <a:endParaRPr lang="en-US" u="sng" smtClean="0"/>
          </a:p>
          <a:p>
            <a:pPr>
              <a:defRPr/>
            </a:pPr>
            <a:r>
              <a:rPr lang="en-US" u="sng" smtClean="0"/>
              <a:t>Forearms, Wrists, and Hands </a:t>
            </a:r>
            <a:endParaRPr lang="en-US" smtClean="0"/>
          </a:p>
          <a:p>
            <a:pPr>
              <a:defRPr/>
            </a:pPr>
            <a:r>
              <a:rPr lang="en-US" smtClean="0"/>
              <a:t>Different product (leg, thigh, breast, and wing) requires different cuts, some are cut right to left, others right to left.  Using in-line knives can force a worker to bend their wrist in order to exert the force needed to control the knife.  In addition, improper cutting methods and dull knives can place added pressure from undue force on the forearms, wrists and hands. Also, scissors can rub on the sides of fingers, causing pressure and compression to nerves of the fingers.</a:t>
            </a:r>
          </a:p>
          <a:p>
            <a:pPr>
              <a:defRPr/>
            </a:pPr>
            <a:endParaRPr lang="en-US" smtClean="0"/>
          </a:p>
          <a:p>
            <a:pPr>
              <a:defRPr/>
            </a:pPr>
            <a:r>
              <a:rPr lang="en-US" smtClean="0"/>
              <a:t>As previously noted, sharper knives reduce the force needed to make a cut. Good knife steeling equipment should be readily available for each worker required to use a knife.  Bent handle knives to allow cuts to be made with straight wrists is another control.  </a:t>
            </a:r>
          </a:p>
          <a:p>
            <a:pPr>
              <a:defRPr/>
            </a:pPr>
            <a:endParaRPr lang="en-US" smtClean="0"/>
          </a:p>
        </p:txBody>
      </p:sp>
      <p:sp>
        <p:nvSpPr>
          <p:cNvPr id="4" name="Slide Number Placeholder 3"/>
          <p:cNvSpPr>
            <a:spLocks noGrp="1"/>
          </p:cNvSpPr>
          <p:nvPr>
            <p:ph type="sldNum" sz="quarter" idx="5"/>
          </p:nvPr>
        </p:nvSpPr>
        <p:spPr/>
        <p:txBody>
          <a:bodyPr/>
          <a:lstStyle/>
          <a:p>
            <a:pPr>
              <a:defRPr/>
            </a:pPr>
            <a:fld id="{CBCF51D1-9C9C-4E1A-9F27-192FBEC6C3B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 addition to the preventative measures mentioned above, warm-up exercises and stretch breaks can also help relieve pressure.   Using the </a:t>
            </a:r>
            <a:r>
              <a:rPr lang="en-US" u="sng" smtClean="0">
                <a:hlinkClick r:id="rId3" action="ppaction://hlinkfile"/>
              </a:rPr>
              <a:t>excerpt</a:t>
            </a:r>
            <a:r>
              <a:rPr lang="en-US" smtClean="0"/>
              <a:t> from </a:t>
            </a:r>
            <a:r>
              <a:rPr lang="en-US" i="1" smtClean="0"/>
              <a:t>A Guide to Safe Work Practices in the Poultry Processing Industry</a:t>
            </a:r>
            <a:r>
              <a:rPr lang="en-US" smtClean="0"/>
              <a:t> from the North Carolina Department of Labor Occupational Safety and Health Division, model some exercises that workers might try.  Give participants an opportunity to demonstrate the exercise as well.</a:t>
            </a:r>
          </a:p>
          <a:p>
            <a:endParaRPr lang="en-US" smtClean="0"/>
          </a:p>
          <a:p>
            <a:r>
              <a:rPr lang="en-US" smtClean="0"/>
              <a:t>On the following slides we will review some exercises that you can do to prevent stress and injury to your body.</a:t>
            </a:r>
          </a:p>
        </p:txBody>
      </p:sp>
      <p:sp>
        <p:nvSpPr>
          <p:cNvPr id="4" name="Slide Number Placeholder 3"/>
          <p:cNvSpPr>
            <a:spLocks noGrp="1"/>
          </p:cNvSpPr>
          <p:nvPr>
            <p:ph type="sldNum" sz="quarter" idx="5"/>
          </p:nvPr>
        </p:nvSpPr>
        <p:spPr/>
        <p:txBody>
          <a:bodyPr/>
          <a:lstStyle/>
          <a:p>
            <a:pPr>
              <a:defRPr/>
            </a:pPr>
            <a:fld id="{EEA4DCF5-30DB-4007-96E0-6E7B835C91E2}"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2494029-B1AC-42A6-9DA8-595585E2D80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2494029-B1AC-42A6-9DA8-595585E2D80D}"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2494029-B1AC-42A6-9DA8-595585E2D80D}"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1B39093-1665-4F44-9C7D-E329CC38839B}"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A9B65F7-EFEA-4A50-8541-598422F17F42}"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840C7D2-590B-4CE0-B07F-3F2E4A410001}"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D7108E5-856E-4CD5-B13C-85FC96228664}"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68F2129-7DC4-4AC4-86A7-A29174870A4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FA996E6-EEA0-45E7-9B78-9C3D47A2E9B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E7BD3E8-7F11-44C4-A7EF-A89F52B6ECC0}"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A2DCD07-E5C8-41FA-AC5B-5D906B05C0C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19F66539-08CF-4C6D-A7FF-77B0AAB63E54}"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7"/>
          <p:cNvSpPr/>
          <p:nvPr userDrawn="1"/>
        </p:nvSpPr>
        <p:spPr>
          <a:xfrm>
            <a:off x="7467600" y="0"/>
            <a:ext cx="1676400"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8"/>
          <p:cNvSpPr/>
          <p:nvPr userDrawn="1"/>
        </p:nvSpPr>
        <p:spPr>
          <a:xfrm>
            <a:off x="0" y="5410200"/>
            <a:ext cx="7315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9"/>
          <p:cNvSpPr/>
          <p:nvPr userDrawn="1"/>
        </p:nvSpPr>
        <p:spPr>
          <a:xfrm>
            <a:off x="7467600" y="5410200"/>
            <a:ext cx="1676400" cy="14478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2" descr="poultry processin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0" y="0"/>
            <a:ext cx="7315200" cy="5257800"/>
          </a:xfrm>
          <a:prstGeom prst="rect">
            <a:avLst/>
          </a:prstGeom>
          <a:noFill/>
          <a:ln w="9525">
            <a:noFill/>
            <a:miter lim="800000"/>
            <a:headEnd/>
            <a:tailEnd/>
          </a:ln>
        </p:spPr>
      </p:pic>
      <p:sp>
        <p:nvSpPr>
          <p:cNvPr id="3" name="Subtitle 2"/>
          <p:cNvSpPr>
            <a:spLocks noGrp="1"/>
          </p:cNvSpPr>
          <p:nvPr>
            <p:ph type="subTitle" idx="1"/>
          </p:nvPr>
        </p:nvSpPr>
        <p:spPr>
          <a:xfrm rot="16200000">
            <a:off x="5394960" y="1828800"/>
            <a:ext cx="5257800" cy="1600200"/>
          </a:xfrm>
        </p:spPr>
        <p:txBody>
          <a:bodyPr>
            <a:noAutofit/>
          </a:bodyPr>
          <a:lstStyle>
            <a:lvl1pPr marL="0" indent="0" algn="ctr">
              <a:buNone/>
              <a:defRPr sz="4800" b="1" spc="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itle 13"/>
          <p:cNvSpPr>
            <a:spLocks noGrp="1"/>
          </p:cNvSpPr>
          <p:nvPr>
            <p:ph type="title"/>
          </p:nvPr>
        </p:nvSpPr>
        <p:spPr>
          <a:xfrm>
            <a:off x="0" y="5181600"/>
            <a:ext cx="7315200" cy="914400"/>
          </a:xfrm>
        </p:spPr>
        <p:txBody>
          <a:bodyPr anchor="t"/>
          <a:lstStyle>
            <a:lvl1pPr>
              <a:defRPr b="1" spc="600"/>
            </a:lvl1pPr>
          </a:lstStyle>
          <a:p>
            <a:r>
              <a:rPr lang="en-US" dirty="0" smtClean="0"/>
              <a:t>Click to edit Master title style</a:t>
            </a:r>
            <a:endParaRPr lang="en-US" dirty="0"/>
          </a:p>
        </p:txBody>
      </p:sp>
      <p:sp>
        <p:nvSpPr>
          <p:cNvPr id="8" name="Date Placeholder 10"/>
          <p:cNvSpPr>
            <a:spLocks noGrp="1"/>
          </p:cNvSpPr>
          <p:nvPr>
            <p:ph type="dt" sz="half" idx="10"/>
          </p:nvPr>
        </p:nvSpPr>
        <p:spPr/>
        <p:txBody>
          <a:bodyPr/>
          <a:lstStyle>
            <a:lvl1pPr>
              <a:defRPr/>
            </a:lvl1pPr>
          </a:lstStyle>
          <a:p>
            <a:pPr>
              <a:defRPr/>
            </a:pPr>
            <a:r>
              <a:rPr lang="en-US"/>
              <a:t>6/25/2009</a:t>
            </a:r>
          </a:p>
        </p:txBody>
      </p:sp>
      <p:sp>
        <p:nvSpPr>
          <p:cNvPr id="9" name="Slide Number Placeholder 11"/>
          <p:cNvSpPr>
            <a:spLocks noGrp="1"/>
          </p:cNvSpPr>
          <p:nvPr>
            <p:ph type="sldNum" sz="quarter" idx="11"/>
          </p:nvPr>
        </p:nvSpPr>
        <p:spPr/>
        <p:txBody>
          <a:bodyPr/>
          <a:lstStyle>
            <a:lvl1pPr>
              <a:defRPr/>
            </a:lvl1pPr>
          </a:lstStyle>
          <a:p>
            <a:pPr>
              <a:defRPr/>
            </a:pPr>
            <a:fld id="{364C72C1-EA9A-4DB4-BF29-3453F337CEB1}" type="slidenum">
              <a:rPr lang="en-US"/>
              <a:pPr>
                <a:defRPr/>
              </a:pPr>
              <a:t>‹#›</a:t>
            </a:fld>
            <a:endParaRPr lang="en-US"/>
          </a:p>
        </p:txBody>
      </p:sp>
      <p:sp>
        <p:nvSpPr>
          <p:cNvPr id="10" name="Footer Placeholder 12"/>
          <p:cNvSpPr>
            <a:spLocks noGrp="1"/>
          </p:cNvSpPr>
          <p:nvPr>
            <p:ph type="ftr" sz="quarter" idx="12"/>
          </p:nvPr>
        </p:nvSpPr>
        <p:spPr/>
        <p:txBody>
          <a:bodyPr/>
          <a:lstStyle>
            <a:lvl1pPr>
              <a:defRPr/>
            </a:lvl1pPr>
          </a:lstStyle>
          <a:p>
            <a:pPr>
              <a:defRPr/>
            </a:pPr>
            <a:endParaRPr lang="en-US"/>
          </a:p>
        </p:txBody>
      </p:sp>
    </p:spTree>
  </p:cSld>
  <p:clrMapOvr>
    <a:masterClrMapping/>
  </p:clrMapOvr>
  <p:transition>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6EE19B-5994-4155-BC8B-5D8824CA941E}"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228AA2-C6FE-4602-85A4-2F5241E757B6}"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9"/>
          <p:cNvSpPr/>
          <p:nvPr userDrawn="1"/>
        </p:nvSpPr>
        <p:spPr>
          <a:xfrm>
            <a:off x="152400" y="1600200"/>
            <a:ext cx="7162800" cy="5257800"/>
          </a:xfrm>
          <a:prstGeom prst="rect">
            <a:avLst/>
          </a:prstGeom>
        </p:spPr>
        <p:style>
          <a:lnRef idx="1">
            <a:schemeClr val="accent6"/>
          </a:lnRef>
          <a:fillRef idx="3">
            <a:schemeClr val="accent6"/>
          </a:fillRef>
          <a:effectRef idx="2">
            <a:schemeClr val="accent6"/>
          </a:effectRef>
          <a:fontRef idx="minor">
            <a:schemeClr val="lt1"/>
          </a:fontRef>
        </p:style>
        <p:txBody>
          <a:bodyPr anchor="ctr"/>
          <a:lstStyle/>
          <a:p>
            <a:pPr algn="just" fontAlgn="auto">
              <a:spcBef>
                <a:spcPts val="0"/>
              </a:spcBef>
              <a:spcAft>
                <a:spcPts val="0"/>
              </a:spcAft>
              <a:defRPr/>
            </a:pPr>
            <a:endParaRPr lang="en-US" sz="4000" dirty="0"/>
          </a:p>
        </p:txBody>
      </p:sp>
      <p:sp>
        <p:nvSpPr>
          <p:cNvPr id="5" name="Rectangle 8"/>
          <p:cNvSpPr/>
          <p:nvPr userDrawn="1"/>
        </p:nvSpPr>
        <p:spPr>
          <a:xfrm>
            <a:off x="0" y="0"/>
            <a:ext cx="73152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6"/>
          <p:cNvSpPr/>
          <p:nvPr userDrawn="1"/>
        </p:nvSpPr>
        <p:spPr>
          <a:xfrm>
            <a:off x="7467600" y="1600200"/>
            <a:ext cx="1676400" cy="525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1" descr="poultry processing"/>
          <p:cNvPicPr>
            <a:picLocks noChangeAspect="1" noChangeArrowheads="1"/>
          </p:cNvPicPr>
          <p:nvPr userDrawn="1"/>
        </p:nvPicPr>
        <p:blipFill>
          <a:blip r:embed="rId2" cstate="email">
            <a:grayscl/>
            <a:extLst>
              <a:ext uri="{28A0092B-C50C-407E-A947-70E740481C1C}">
                <a14:useLocalDpi xmlns:a14="http://schemas.microsoft.com/office/drawing/2010/main"/>
              </a:ext>
            </a:extLst>
          </a:blip>
          <a:srcRect/>
          <a:stretch>
            <a:fillRect/>
          </a:stretch>
        </p:blipFill>
        <p:spPr bwMode="auto">
          <a:xfrm>
            <a:off x="7467600" y="0"/>
            <a:ext cx="1676400" cy="1447800"/>
          </a:xfrm>
          <a:prstGeom prst="rect">
            <a:avLst/>
          </a:prstGeom>
          <a:noFill/>
          <a:ln w="9525">
            <a:noFill/>
            <a:miter lim="800000"/>
            <a:headEnd/>
            <a:tailEnd/>
          </a:ln>
        </p:spPr>
      </p:pic>
      <p:sp>
        <p:nvSpPr>
          <p:cNvPr id="3" name="Content Placeholder 2"/>
          <p:cNvSpPr>
            <a:spLocks noGrp="1"/>
          </p:cNvSpPr>
          <p:nvPr>
            <p:ph idx="1"/>
          </p:nvPr>
        </p:nvSpPr>
        <p:spPr>
          <a:xfrm>
            <a:off x="152400" y="1600200"/>
            <a:ext cx="71628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152400"/>
            <a:ext cx="6400800" cy="1143000"/>
          </a:xfrm>
        </p:spPr>
        <p:txBody>
          <a:bodyPr>
            <a:noAutofit/>
          </a:bodyPr>
          <a:lstStyle>
            <a:lvl1pPr>
              <a:defRPr sz="4800"/>
            </a:lvl1pPr>
          </a:lstStyle>
          <a:p>
            <a:r>
              <a:rPr lang="en-US" dirty="0"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D7665A5C-B15D-4395-A59B-4244E9E029D3}" type="datetimeFigureOut">
              <a:rPr lang="en-US"/>
              <a:pPr>
                <a:defRPr/>
              </a:pPr>
              <a:t>4/17/2012</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F87FCAAE-EA02-4994-BBAB-1D1D23E0AD36}"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1B44D7C-7F7D-4910-B4B5-5DAF6955CDA4}"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5765A-ED7E-4880-AC74-C374CBCEB217}"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BCF008E-9221-4427-83E8-E4D8B19A4EE9}"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5D9BDB-64AC-4D71-839F-6C9CD3500361}"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3923443-F108-4139-82F3-DAFDBF3AE2B3}" type="datetimeFigureOut">
              <a:rPr lang="en-US"/>
              <a:pPr>
                <a:defRPr/>
              </a:pPr>
              <a:t>4/17/2012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32C0F1-D6BB-43CA-BDC8-85C5EA8626FB}"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34D0FD-FBDD-461F-B4B4-A8A62F84F528}" type="datetimeFigureOut">
              <a:rPr lang="en-US"/>
              <a:pPr>
                <a:defRPr/>
              </a:pPr>
              <a:t>4/17/2012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4223E4-81A0-4628-9761-EB3DAC47488E}"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7B0A90-F7B3-4666-A11B-C6DD0510453E}"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C8FE3C-DB1D-4F58-8732-E9A8C846EF83}"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DA26F1-9FB4-4F67-A7A6-C5BC16724035}" type="datetimeFigureOut">
              <a:rPr lang="en-US"/>
              <a:pPr>
                <a:defRPr/>
              </a:pPr>
              <a:t>4/17/2012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55B338-69F8-42FB-A72E-035CDC508CBD}"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F116B6-50F0-49D5-8CB4-46D3F88C1E08}" type="datetimeFigureOut">
              <a:rPr lang="en-US"/>
              <a:pPr>
                <a:defRPr/>
              </a:pPr>
              <a:t>4/17/2012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3E7581-D7F2-4837-84E8-E359D65DA13A}"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E7EEFE6-4369-40DD-A7C3-56C6CC143C3A}" type="datetimeFigureOut">
              <a:rPr lang="en-US"/>
              <a:pPr>
                <a:defRPr/>
              </a:pPr>
              <a:t>4/17/2012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FA46DC0-F18A-47A7-8338-1F0C06C63B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5" r:id="rId1"/>
    <p:sldLayoutId id="214748393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w Cen MT" pitchFamily="34" charset="0"/>
        </a:defRPr>
      </a:lvl2pPr>
      <a:lvl3pPr algn="ctr" rtl="0" eaLnBrk="0" fontAlgn="base" hangingPunct="0">
        <a:spcBef>
          <a:spcPct val="0"/>
        </a:spcBef>
        <a:spcAft>
          <a:spcPct val="0"/>
        </a:spcAft>
        <a:defRPr sz="4400">
          <a:solidFill>
            <a:schemeClr val="tx1"/>
          </a:solidFill>
          <a:latin typeface="Tw Cen MT" pitchFamily="34" charset="0"/>
        </a:defRPr>
      </a:lvl3pPr>
      <a:lvl4pPr algn="ctr" rtl="0" eaLnBrk="0" fontAlgn="base" hangingPunct="0">
        <a:spcBef>
          <a:spcPct val="0"/>
        </a:spcBef>
        <a:spcAft>
          <a:spcPct val="0"/>
        </a:spcAft>
        <a:defRPr sz="4400">
          <a:solidFill>
            <a:schemeClr val="tx1"/>
          </a:solidFill>
          <a:latin typeface="Tw Cen MT" pitchFamily="34" charset="0"/>
        </a:defRPr>
      </a:lvl4pPr>
      <a:lvl5pPr algn="ctr" rtl="0" eaLnBrk="0" fontAlgn="base" hangingPunct="0">
        <a:spcBef>
          <a:spcPct val="0"/>
        </a:spcBef>
        <a:spcAft>
          <a:spcPct val="0"/>
        </a:spcAft>
        <a:defRPr sz="4400">
          <a:solidFill>
            <a:schemeClr val="tx1"/>
          </a:solidFill>
          <a:latin typeface="Tw Cen MT" pitchFamily="34" charset="0"/>
        </a:defRPr>
      </a:lvl5pPr>
      <a:lvl6pPr marL="457200" algn="ctr" rtl="0" fontAlgn="base">
        <a:spcBef>
          <a:spcPct val="0"/>
        </a:spcBef>
        <a:spcAft>
          <a:spcPct val="0"/>
        </a:spcAft>
        <a:defRPr sz="4400">
          <a:solidFill>
            <a:schemeClr val="tx1"/>
          </a:solidFill>
          <a:latin typeface="Tw Cen MT" pitchFamily="34" charset="0"/>
        </a:defRPr>
      </a:lvl6pPr>
      <a:lvl7pPr marL="914400" algn="ctr" rtl="0" fontAlgn="base">
        <a:spcBef>
          <a:spcPct val="0"/>
        </a:spcBef>
        <a:spcAft>
          <a:spcPct val="0"/>
        </a:spcAft>
        <a:defRPr sz="4400">
          <a:solidFill>
            <a:schemeClr val="tx1"/>
          </a:solidFill>
          <a:latin typeface="Tw Cen MT" pitchFamily="34" charset="0"/>
        </a:defRPr>
      </a:lvl7pPr>
      <a:lvl8pPr marL="1371600" algn="ctr" rtl="0" fontAlgn="base">
        <a:spcBef>
          <a:spcPct val="0"/>
        </a:spcBef>
        <a:spcAft>
          <a:spcPct val="0"/>
        </a:spcAft>
        <a:defRPr sz="4400">
          <a:solidFill>
            <a:schemeClr val="tx1"/>
          </a:solidFill>
          <a:latin typeface="Tw Cen MT" pitchFamily="34" charset="0"/>
        </a:defRPr>
      </a:lvl8pPr>
      <a:lvl9pPr marL="1828800" algn="ctr" rtl="0" fontAlgn="base">
        <a:spcBef>
          <a:spcPct val="0"/>
        </a:spcBef>
        <a:spcAft>
          <a:spcPct val="0"/>
        </a:spcAft>
        <a:defRPr sz="4400">
          <a:solidFill>
            <a:schemeClr val="tx1"/>
          </a:solidFill>
          <a:latin typeface="Tw Cen MT"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w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6.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w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1.w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hyperlink" Target="http://www.oshainfo.gatech.edu/ergo-training/trainer.html" TargetMode="External"/><Relationship Id="rId5" Type="http://schemas.openxmlformats.org/officeDocument/2006/relationships/hyperlink" Target="http://www.osha.gov/SLTC/etools/poultry/" TargetMode="External"/><Relationship Id="rId4" Type="http://schemas.openxmlformats.org/officeDocument/2006/relationships/image" Target="../media/image4.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w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6200000">
            <a:off x="5516563" y="1951037"/>
            <a:ext cx="5257800" cy="1355725"/>
          </a:xfrm>
        </p:spPr>
        <p:txBody>
          <a:bodyPr/>
          <a:lstStyle/>
          <a:p>
            <a:pPr eaLnBrk="1" hangingPunct="1">
              <a:defRPr/>
            </a:pPr>
            <a:r>
              <a:rPr lang="en-US" sz="4400" dirty="0" smtClean="0">
                <a:solidFill>
                  <a:srgbClr val="FFFFFF"/>
                </a:solidFill>
              </a:rPr>
              <a:t>Sano </a:t>
            </a:r>
            <a:r>
              <a:rPr lang="en-US" sz="4400" dirty="0" err="1" smtClean="0">
                <a:solidFill>
                  <a:srgbClr val="FFFFFF"/>
                </a:solidFill>
              </a:rPr>
              <a:t>y</a:t>
            </a:r>
            <a:r>
              <a:rPr lang="en-US" sz="4400" dirty="0" smtClean="0">
                <a:solidFill>
                  <a:srgbClr val="FFFFFF"/>
                </a:solidFill>
              </a:rPr>
              <a:t> Salvo</a:t>
            </a:r>
          </a:p>
          <a:p>
            <a:pPr eaLnBrk="1" hangingPunct="1">
              <a:defRPr/>
            </a:pPr>
            <a:r>
              <a:rPr lang="en-US" sz="2400" dirty="0" smtClean="0">
                <a:solidFill>
                  <a:srgbClr val="FFFFFF"/>
                </a:solidFill>
              </a:rPr>
              <a:t>Series de </a:t>
            </a:r>
            <a:r>
              <a:rPr lang="en-US" sz="2400" dirty="0" err="1" smtClean="0">
                <a:solidFill>
                  <a:srgbClr val="FFFFFF"/>
                </a:solidFill>
              </a:rPr>
              <a:t>entrenamiento</a:t>
            </a:r>
            <a:r>
              <a:rPr lang="en-US" sz="2400" dirty="0" smtClean="0">
                <a:solidFill>
                  <a:srgbClr val="FFFFFF"/>
                </a:solidFill>
              </a:rPr>
              <a:t> de </a:t>
            </a:r>
            <a:r>
              <a:rPr lang="en-US" sz="2400" dirty="0" err="1" smtClean="0">
                <a:solidFill>
                  <a:srgbClr val="FFFFFF"/>
                </a:solidFill>
              </a:rPr>
              <a:t>seguridad</a:t>
            </a:r>
            <a:endParaRPr lang="en-US" sz="2400" dirty="0" smtClean="0">
              <a:solidFill>
                <a:srgbClr val="FFFFFF"/>
              </a:solidFill>
            </a:endParaRPr>
          </a:p>
        </p:txBody>
      </p:sp>
      <p:sp>
        <p:nvSpPr>
          <p:cNvPr id="2" name="Title 1"/>
          <p:cNvSpPr>
            <a:spLocks noGrp="1"/>
          </p:cNvSpPr>
          <p:nvPr>
            <p:ph type="title"/>
          </p:nvPr>
        </p:nvSpPr>
        <p:spPr>
          <a:xfrm>
            <a:off x="0" y="5486400"/>
            <a:ext cx="7467600" cy="1371600"/>
          </a:xfrm>
        </p:spPr>
        <p:txBody>
          <a:bodyPr>
            <a:normAutofit fontScale="90000"/>
          </a:bodyPr>
          <a:lstStyle/>
          <a:p>
            <a:pPr eaLnBrk="1" hangingPunct="1">
              <a:defRPr/>
            </a:pPr>
            <a:r>
              <a:rPr lang="en-US" sz="2400" b="0" dirty="0" smtClean="0"/>
              <a:t>Su </a:t>
            </a:r>
            <a:r>
              <a:rPr lang="en-US" sz="2400" b="0" dirty="0" err="1" smtClean="0"/>
              <a:t>trabajo</a:t>
            </a:r>
            <a:r>
              <a:rPr lang="en-US" sz="2400" b="0" dirty="0" smtClean="0"/>
              <a:t> no </a:t>
            </a:r>
            <a:r>
              <a:rPr lang="en-US" sz="2400" b="0" dirty="0" err="1" smtClean="0"/>
              <a:t>tiene</a:t>
            </a:r>
            <a:r>
              <a:rPr lang="en-US" sz="2400" b="0" dirty="0" smtClean="0"/>
              <a:t> </a:t>
            </a:r>
            <a:r>
              <a:rPr lang="en-US" sz="2400" b="0" dirty="0" err="1" smtClean="0"/>
              <a:t>porque</a:t>
            </a:r>
            <a:r>
              <a:rPr lang="en-US" sz="2400" b="0" dirty="0" smtClean="0"/>
              <a:t> </a:t>
            </a:r>
            <a:r>
              <a:rPr lang="en-US" sz="2400" b="0" dirty="0" err="1" smtClean="0"/>
              <a:t>doler</a:t>
            </a:r>
            <a:r>
              <a:rPr lang="en-US" sz="2400" b="0" dirty="0" smtClean="0"/>
              <a:t> EVITE LESIONES CON EL USO DE LA ERGONOMIA</a:t>
            </a:r>
            <a:br>
              <a:rPr lang="en-US" sz="2400" b="0" dirty="0" smtClean="0"/>
            </a:br>
            <a:endParaRPr lang="en-US" sz="2900" dirty="0" smtClean="0"/>
          </a:p>
        </p:txBody>
      </p:sp>
      <p:pic>
        <p:nvPicPr>
          <p:cNvPr id="4100" name="Picture 6" descr="New_TelamonCorporation without words"/>
          <p:cNvPicPr>
            <a:picLocks noChangeAspect="1" noChangeArrowheads="1"/>
          </p:cNvPicPr>
          <p:nvPr/>
        </p:nvPicPr>
        <p:blipFill>
          <a:blip r:embed="rId4" cstate="print"/>
          <a:srcRect/>
          <a:stretch>
            <a:fillRect/>
          </a:stretch>
        </p:blipFill>
        <p:spPr bwMode="auto">
          <a:xfrm>
            <a:off x="7953375" y="5562600"/>
            <a:ext cx="733425" cy="1143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idx="4294967295"/>
          </p:nvPr>
        </p:nvSpPr>
        <p:spPr>
          <a:xfrm>
            <a:off x="457200" y="152400"/>
            <a:ext cx="6400800" cy="1143000"/>
          </a:xfrm>
        </p:spPr>
        <p:txBody>
          <a:bodyPr/>
          <a:lstStyle/>
          <a:p>
            <a:pPr eaLnBrk="1" hangingPunct="1"/>
            <a:r>
              <a:rPr lang="en-US" sz="4800" dirty="0" err="1" smtClean="0"/>
              <a:t>Factores</a:t>
            </a:r>
            <a:r>
              <a:rPr lang="en-US" sz="4800" dirty="0" smtClean="0"/>
              <a:t> de </a:t>
            </a:r>
            <a:r>
              <a:rPr lang="en-US" sz="4800" dirty="0" err="1" smtClean="0"/>
              <a:t>Ergonomía</a:t>
            </a:r>
            <a:endParaRPr lang="en-US" sz="4800" dirty="0" smtClean="0"/>
          </a:p>
        </p:txBody>
      </p:sp>
      <p:pic>
        <p:nvPicPr>
          <p:cNvPr id="14339"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w="9525">
            <a:noFill/>
            <a:miter lim="800000"/>
            <a:headEnd/>
            <a:tailEnd/>
          </a:ln>
        </p:spPr>
      </p:pic>
      <p:sp>
        <p:nvSpPr>
          <p:cNvPr id="5" name="Oval Callout 4"/>
          <p:cNvSpPr/>
          <p:nvPr/>
        </p:nvSpPr>
        <p:spPr>
          <a:xfrm rot="20752722">
            <a:off x="6943725" y="1619250"/>
            <a:ext cx="2220913" cy="2228850"/>
          </a:xfrm>
          <a:prstGeom prst="wedgeEllipseCallou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1" name="TextBox 5"/>
          <p:cNvSpPr txBox="1">
            <a:spLocks noChangeArrowheads="1"/>
          </p:cNvSpPr>
          <p:nvPr/>
        </p:nvSpPr>
        <p:spPr bwMode="auto">
          <a:xfrm>
            <a:off x="7010400" y="1917700"/>
            <a:ext cx="2133600" cy="1816100"/>
          </a:xfrm>
          <a:prstGeom prst="rect">
            <a:avLst/>
          </a:prstGeom>
          <a:noFill/>
          <a:ln w="9525">
            <a:noFill/>
            <a:miter lim="800000"/>
            <a:headEnd/>
            <a:tailEnd/>
          </a:ln>
        </p:spPr>
        <p:txBody>
          <a:bodyPr>
            <a:spAutoFit/>
          </a:bodyPr>
          <a:lstStyle/>
          <a:p>
            <a:pPr algn="ctr"/>
            <a:r>
              <a:rPr lang="en-US" sz="1600">
                <a:solidFill>
                  <a:schemeClr val="accent1"/>
                </a:solidFill>
                <a:latin typeface="Arial Black" pitchFamily="34" charset="0"/>
              </a:rPr>
              <a:t>To help avoid cumulative trauma, report pain to your supervisor as soon as it occurs.</a:t>
            </a:r>
          </a:p>
        </p:txBody>
      </p:sp>
      <p:sp>
        <p:nvSpPr>
          <p:cNvPr id="8" name="Rounded Rectangle 7"/>
          <p:cNvSpPr/>
          <p:nvPr/>
        </p:nvSpPr>
        <p:spPr>
          <a:xfrm>
            <a:off x="457200" y="2133600"/>
            <a:ext cx="6096000" cy="3614559"/>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smtClean="0">
                <a:solidFill>
                  <a:schemeClr val="accent1"/>
                </a:solidFill>
                <a:latin typeface="Arial Black" pitchFamily="34" charset="0"/>
                <a:cs typeface="Arial" pitchFamily="34" charset="0"/>
              </a:rPr>
              <a:t>Las </a:t>
            </a:r>
            <a:r>
              <a:rPr lang="en-US" sz="2400" dirty="0" err="1" smtClean="0">
                <a:solidFill>
                  <a:schemeClr val="accent1"/>
                </a:solidFill>
                <a:latin typeface="Arial Black" pitchFamily="34" charset="0"/>
                <a:cs typeface="Arial" pitchFamily="34" charset="0"/>
              </a:rPr>
              <a:t>lesiones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que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crecen</a:t>
            </a:r>
            <a:r>
              <a:rPr lang="en-US" sz="2400" dirty="0" smtClean="0">
                <a:solidFill>
                  <a:schemeClr val="accent1"/>
                </a:solidFill>
                <a:latin typeface="Arial Black" pitchFamily="34" charset="0"/>
                <a:cs typeface="Arial" pitchFamily="34" charset="0"/>
              </a:rPr>
              <a:t> con el </a:t>
            </a:r>
            <a:r>
              <a:rPr lang="en-US" sz="2400" dirty="0" err="1" smtClean="0">
                <a:solidFill>
                  <a:schemeClr val="accent1"/>
                </a:solidFill>
                <a:latin typeface="Arial Black" pitchFamily="34" charset="0"/>
                <a:cs typeface="Arial" pitchFamily="34" charset="0"/>
              </a:rPr>
              <a:t>tiempo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pueden</a:t>
            </a:r>
            <a:r>
              <a:rPr lang="en-US" sz="2400" dirty="0" smtClean="0">
                <a:solidFill>
                  <a:schemeClr val="accent1"/>
                </a:solidFill>
                <a:latin typeface="Arial Black" pitchFamily="34" charset="0"/>
                <a:cs typeface="Arial" pitchFamily="34" charset="0"/>
              </a:rPr>
              <a:t> ser </a:t>
            </a:r>
            <a:r>
              <a:rPr lang="en-US" sz="2400" dirty="0" err="1" smtClean="0">
                <a:solidFill>
                  <a:schemeClr val="accent1"/>
                </a:solidFill>
                <a:latin typeface="Arial Black" pitchFamily="34" charset="0"/>
                <a:cs typeface="Arial" pitchFamily="34" charset="0"/>
              </a:rPr>
              <a:t>causadas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la </a:t>
            </a:r>
            <a:r>
              <a:rPr lang="en-US" sz="2400" dirty="0" err="1" smtClean="0">
                <a:solidFill>
                  <a:schemeClr val="accent1"/>
                </a:solidFill>
                <a:latin typeface="Arial Black" pitchFamily="34" charset="0"/>
                <a:cs typeface="Arial" pitchFamily="34" charset="0"/>
              </a:rPr>
              <a:t>exposición</a:t>
            </a:r>
            <a:r>
              <a:rPr lang="en-US" sz="2400" dirty="0" smtClean="0">
                <a:solidFill>
                  <a:schemeClr val="accent1"/>
                </a:solidFill>
                <a:latin typeface="Arial Black" pitchFamily="34" charset="0"/>
                <a:cs typeface="Arial" pitchFamily="34" charset="0"/>
              </a:rPr>
              <a:t> a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tareas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repetitivas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fuertes</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difíciles</a:t>
            </a:r>
            <a:r>
              <a:rPr lang="en-US" sz="2400" dirty="0" smtClean="0">
                <a:solidFill>
                  <a:schemeClr val="accent1"/>
                </a:solidFill>
                <a:latin typeface="Arial Black" pitchFamily="34" charset="0"/>
                <a:cs typeface="Arial" pitchFamily="34" charset="0"/>
              </a:rPr>
              <a:t>.</a:t>
            </a:r>
          </a:p>
          <a:p>
            <a:pPr>
              <a:spcBef>
                <a:spcPct val="50000"/>
              </a:spcBef>
              <a:defRPr/>
            </a:pPr>
            <a:endParaRPr lang="en-US" sz="2400" dirty="0" smtClean="0">
              <a:solidFill>
                <a:schemeClr val="accent1"/>
              </a:solidFill>
              <a:latin typeface="Arial Black" pitchFamily="34" charset="0"/>
              <a:cs typeface="Arial" pitchFamily="34" charset="0"/>
            </a:endParaRPr>
          </a:p>
          <a:p>
            <a:pPr>
              <a:spcBef>
                <a:spcPct val="50000"/>
              </a:spcBef>
              <a:defRPr/>
            </a:pPr>
            <a:r>
              <a:rPr lang="en-US" sz="2400" dirty="0" smtClean="0">
                <a:solidFill>
                  <a:schemeClr val="accent1"/>
                </a:solidFill>
                <a:latin typeface="Arial Black" pitchFamily="34" charset="0"/>
                <a:cs typeface="Arial" pitchFamily="34" charset="0"/>
              </a:rPr>
              <a:t>El trauma </a:t>
            </a:r>
            <a:r>
              <a:rPr lang="en-US" sz="2400" dirty="0" err="1" smtClean="0">
                <a:solidFill>
                  <a:schemeClr val="accent1"/>
                </a:solidFill>
                <a:latin typeface="Arial Black" pitchFamily="34" charset="0"/>
                <a:cs typeface="Arial" pitchFamily="34" charset="0"/>
              </a:rPr>
              <a:t>acumulativo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significa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que</a:t>
            </a:r>
            <a:r>
              <a:rPr lang="en-US" sz="2400" dirty="0" smtClean="0">
                <a:solidFill>
                  <a:schemeClr val="accent1"/>
                </a:solidFill>
                <a:latin typeface="Arial Black" pitchFamily="34" charset="0"/>
                <a:cs typeface="Arial" pitchFamily="34" charset="0"/>
              </a:rPr>
              <a:t> no </a:t>
            </a:r>
            <a:r>
              <a:rPr lang="en-US" sz="2400" dirty="0" err="1" smtClean="0">
                <a:solidFill>
                  <a:schemeClr val="accent1"/>
                </a:solidFill>
                <a:latin typeface="Arial Black" pitchFamily="34" charset="0"/>
                <a:cs typeface="Arial" pitchFamily="34" charset="0"/>
              </a:rPr>
              <a:t>está</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asociado</a:t>
            </a:r>
            <a:r>
              <a:rPr lang="en-US" sz="2400" dirty="0" smtClean="0">
                <a:solidFill>
                  <a:schemeClr val="accent1"/>
                </a:solidFill>
                <a:latin typeface="Arial Black" pitchFamily="34" charset="0"/>
                <a:cs typeface="Arial" pitchFamily="34" charset="0"/>
              </a:rPr>
              <a:t> con un </a:t>
            </a:r>
            <a:r>
              <a:rPr lang="en-US" sz="2400" dirty="0" err="1" smtClean="0">
                <a:solidFill>
                  <a:schemeClr val="accent1"/>
                </a:solidFill>
                <a:latin typeface="Arial Black" pitchFamily="34" charset="0"/>
                <a:cs typeface="Arial" pitchFamily="34" charset="0"/>
              </a:rPr>
              <a:t>evento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específico</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idx="4294967295"/>
          </p:nvPr>
        </p:nvSpPr>
        <p:spPr>
          <a:xfrm>
            <a:off x="457200" y="152400"/>
            <a:ext cx="6400800" cy="1143000"/>
          </a:xfrm>
        </p:spPr>
        <p:txBody>
          <a:bodyPr/>
          <a:lstStyle/>
          <a:p>
            <a:pPr eaLnBrk="1" hangingPunct="1"/>
            <a:r>
              <a:rPr lang="en-US" sz="4800" dirty="0" err="1" smtClean="0"/>
              <a:t>Factores</a:t>
            </a:r>
            <a:r>
              <a:rPr lang="en-US" sz="4800" dirty="0" smtClean="0"/>
              <a:t> de </a:t>
            </a:r>
            <a:r>
              <a:rPr lang="en-US" sz="4800" dirty="0" err="1" smtClean="0"/>
              <a:t>Ergonomía</a:t>
            </a:r>
            <a:endParaRPr lang="en-US" sz="4800" dirty="0" smtClean="0"/>
          </a:p>
        </p:txBody>
      </p:sp>
      <p:sp>
        <p:nvSpPr>
          <p:cNvPr id="6" name="Rounded Rectangle 5"/>
          <p:cNvSpPr/>
          <p:nvPr/>
        </p:nvSpPr>
        <p:spPr>
          <a:xfrm>
            <a:off x="685800" y="2438400"/>
            <a:ext cx="7924800" cy="341917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err="1" smtClean="0">
                <a:solidFill>
                  <a:schemeClr val="accent1"/>
                </a:solidFill>
                <a:latin typeface="Arial Black" pitchFamily="34" charset="0"/>
                <a:cs typeface="Arial" pitchFamily="34" charset="0"/>
              </a:rPr>
              <a:t>Factores</a:t>
            </a:r>
            <a:r>
              <a:rPr lang="en-US" sz="2400" dirty="0" smtClean="0">
                <a:solidFill>
                  <a:schemeClr val="accent1"/>
                </a:solidFill>
                <a:latin typeface="Arial Black" pitchFamily="34" charset="0"/>
                <a:cs typeface="Arial" pitchFamily="34" charset="0"/>
              </a:rPr>
              <a:t> a </a:t>
            </a:r>
            <a:r>
              <a:rPr lang="en-US" sz="2400" dirty="0" err="1" smtClean="0">
                <a:solidFill>
                  <a:schemeClr val="accent1"/>
                </a:solidFill>
                <a:latin typeface="Arial Black" pitchFamily="34" charset="0"/>
                <a:cs typeface="Arial" pitchFamily="34" charset="0"/>
              </a:rPr>
              <a:t>considerar</a:t>
            </a:r>
            <a:r>
              <a:rPr lang="en-US" sz="2400" dirty="0" smtClean="0">
                <a:solidFill>
                  <a:schemeClr val="accent1"/>
                </a:solidFill>
                <a:latin typeface="Arial Black" pitchFamily="34" charset="0"/>
                <a:cs typeface="Arial" pitchFamily="34" charset="0"/>
              </a:rPr>
              <a:t> son:</a:t>
            </a:r>
          </a:p>
          <a:p>
            <a:pPr lvl="1">
              <a:spcBef>
                <a:spcPct val="50000"/>
              </a:spcBef>
              <a:buFontTx/>
              <a:buChar char="•"/>
              <a:defRPr/>
            </a:pPr>
            <a:r>
              <a:rPr lang="en-US" sz="2400" dirty="0" err="1" smtClean="0">
                <a:solidFill>
                  <a:schemeClr val="accent1"/>
                </a:solidFill>
                <a:latin typeface="Arial Black" pitchFamily="34" charset="0"/>
                <a:cs typeface="Arial" pitchFamily="34" charset="0"/>
              </a:rPr>
              <a:t>Fuerza</a:t>
            </a:r>
            <a:endParaRPr lang="en-US" sz="2400" dirty="0" smtClean="0">
              <a:solidFill>
                <a:schemeClr val="accent1"/>
              </a:solidFill>
              <a:latin typeface="Arial Black" pitchFamily="34" charset="0"/>
              <a:cs typeface="Arial" pitchFamily="34" charset="0"/>
            </a:endParaRPr>
          </a:p>
          <a:p>
            <a:pPr lvl="1">
              <a:spcBef>
                <a:spcPct val="50000"/>
              </a:spcBef>
              <a:buFontTx/>
              <a:buChar char="•"/>
              <a:defRPr/>
            </a:pPr>
            <a:r>
              <a:rPr lang="en-US" sz="2400" dirty="0" err="1" smtClean="0">
                <a:solidFill>
                  <a:schemeClr val="accent1"/>
                </a:solidFill>
                <a:latin typeface="Arial Black" pitchFamily="34" charset="0"/>
                <a:cs typeface="Arial" pitchFamily="34" charset="0"/>
              </a:rPr>
              <a:t>Repetición</a:t>
            </a:r>
            <a:endParaRPr lang="en-US" sz="2400" dirty="0" smtClean="0">
              <a:solidFill>
                <a:schemeClr val="accent1"/>
              </a:solidFill>
              <a:latin typeface="Arial Black" pitchFamily="34" charset="0"/>
              <a:cs typeface="Arial" pitchFamily="34" charset="0"/>
            </a:endParaRPr>
          </a:p>
          <a:p>
            <a:pPr lvl="1">
              <a:spcBef>
                <a:spcPct val="50000"/>
              </a:spcBef>
              <a:buFontTx/>
              <a:buChar char="•"/>
              <a:defRPr/>
            </a:pPr>
            <a:r>
              <a:rPr lang="en-US" sz="2400" dirty="0" err="1" smtClean="0">
                <a:solidFill>
                  <a:schemeClr val="accent1"/>
                </a:solidFill>
                <a:latin typeface="Arial Black" pitchFamily="34" charset="0"/>
                <a:cs typeface="Arial" pitchFamily="34" charset="0"/>
              </a:rPr>
              <a:t>Postura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Raras</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estaticas</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a:p>
            <a:pPr lvl="1">
              <a:spcBef>
                <a:spcPct val="50000"/>
              </a:spcBef>
              <a:buFontTx/>
              <a:buChar char="•"/>
              <a:defRPr/>
            </a:pPr>
            <a:r>
              <a:rPr lang="en-US" sz="2400" dirty="0" err="1" smtClean="0">
                <a:solidFill>
                  <a:schemeClr val="accent1"/>
                </a:solidFill>
                <a:latin typeface="Arial Black" pitchFamily="34" charset="0"/>
                <a:cs typeface="Arial" pitchFamily="34" charset="0"/>
              </a:rPr>
              <a:t>Vibración</a:t>
            </a:r>
            <a:endParaRPr lang="en-US" sz="2400" dirty="0" smtClean="0">
              <a:solidFill>
                <a:schemeClr val="accent1"/>
              </a:solidFill>
              <a:latin typeface="Arial Black" pitchFamily="34" charset="0"/>
              <a:cs typeface="Arial" pitchFamily="34" charset="0"/>
            </a:endParaRPr>
          </a:p>
          <a:p>
            <a:pPr lvl="1">
              <a:spcBef>
                <a:spcPct val="50000"/>
              </a:spcBef>
              <a:buFontTx/>
              <a:buChar char="•"/>
              <a:defRPr/>
            </a:pPr>
            <a:r>
              <a:rPr lang="en-US" sz="2400" dirty="0" err="1" smtClean="0">
                <a:solidFill>
                  <a:schemeClr val="accent1"/>
                </a:solidFill>
                <a:latin typeface="Arial Black" pitchFamily="34" charset="0"/>
                <a:cs typeface="Arial" pitchFamily="34" charset="0"/>
              </a:rPr>
              <a:t>Estrés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contacto</a:t>
            </a:r>
            <a:endParaRPr lang="en-US" sz="2400" dirty="0">
              <a:solidFill>
                <a:schemeClr val="accent1"/>
              </a:solidFill>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idx="4294967295"/>
          </p:nvPr>
        </p:nvSpPr>
        <p:spPr>
          <a:xfrm>
            <a:off x="457200" y="152400"/>
            <a:ext cx="6400800" cy="1143000"/>
          </a:xfrm>
        </p:spPr>
        <p:txBody>
          <a:bodyPr/>
          <a:lstStyle/>
          <a:p>
            <a:pPr eaLnBrk="1" hangingPunct="1"/>
            <a:r>
              <a:rPr lang="en-US" sz="4800" dirty="0" smtClean="0"/>
              <a:t>Factor </a:t>
            </a:r>
            <a:r>
              <a:rPr lang="en-US" sz="4800" dirty="0" err="1" smtClean="0"/>
              <a:t>Fuerza</a:t>
            </a:r>
            <a:endParaRPr lang="en-US" sz="4800" dirty="0" smtClean="0"/>
          </a:p>
        </p:txBody>
      </p:sp>
      <p:sp>
        <p:nvSpPr>
          <p:cNvPr id="7" name="Rounded Rectangle 6"/>
          <p:cNvSpPr/>
          <p:nvPr/>
        </p:nvSpPr>
        <p:spPr>
          <a:xfrm>
            <a:off x="762000" y="2514600"/>
            <a:ext cx="3886200" cy="3223796"/>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a:spcBef>
                <a:spcPct val="50000"/>
              </a:spcBef>
              <a:defRPr/>
            </a:pPr>
            <a:r>
              <a:rPr kumimoji="1" lang="en-US" sz="2400" dirty="0" smtClean="0">
                <a:solidFill>
                  <a:schemeClr val="accent1"/>
                </a:solidFill>
                <a:latin typeface="Arial Black" pitchFamily="34" charset="0"/>
                <a:cs typeface="Arial" pitchFamily="34" charset="0"/>
              </a:rPr>
              <a:t>Las </a:t>
            </a:r>
            <a:r>
              <a:rPr kumimoji="1" lang="en-US" sz="2400" dirty="0" err="1" smtClean="0">
                <a:solidFill>
                  <a:schemeClr val="accent1"/>
                </a:solidFill>
                <a:latin typeface="Arial Black" pitchFamily="34" charset="0"/>
                <a:cs typeface="Arial" pitchFamily="34" charset="0"/>
              </a:rPr>
              <a:t>tareas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requieren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esfuerzos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intensos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no </a:t>
            </a:r>
            <a:r>
              <a:rPr kumimoji="1" lang="en-US" sz="2400" dirty="0" err="1" smtClean="0">
                <a:solidFill>
                  <a:schemeClr val="accent1"/>
                </a:solidFill>
                <a:latin typeface="Arial Black" pitchFamily="34" charset="0"/>
                <a:cs typeface="Arial" pitchFamily="34" charset="0"/>
              </a:rPr>
              <a:t>resultan</a:t>
            </a:r>
            <a:r>
              <a:rPr kumimoji="1" lang="en-US" sz="2400" dirty="0" smtClean="0">
                <a:solidFill>
                  <a:schemeClr val="accent1"/>
                </a:solidFill>
                <a:latin typeface="Arial Black" pitchFamily="34" charset="0"/>
                <a:cs typeface="Arial" pitchFamily="34" charset="0"/>
              </a:rPr>
              <a:t> en </a:t>
            </a:r>
            <a:r>
              <a:rPr kumimoji="1" lang="en-US" sz="2400" dirty="0" err="1" smtClean="0">
                <a:solidFill>
                  <a:schemeClr val="accent1"/>
                </a:solidFill>
                <a:latin typeface="Arial Black" pitchFamily="34" charset="0"/>
                <a:cs typeface="Arial" pitchFamily="34" charset="0"/>
              </a:rPr>
              <a:t>una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lesión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aguda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ponen</a:t>
            </a:r>
            <a:r>
              <a:rPr kumimoji="1" lang="en-US" sz="2400" dirty="0" smtClean="0">
                <a:solidFill>
                  <a:schemeClr val="accent1"/>
                </a:solidFill>
                <a:latin typeface="Arial Black" pitchFamily="34" charset="0"/>
                <a:cs typeface="Arial" pitchFamily="34" charset="0"/>
              </a:rPr>
              <a:t> mayor </a:t>
            </a:r>
            <a:r>
              <a:rPr kumimoji="1" lang="en-US" sz="2400" dirty="0" err="1" smtClean="0">
                <a:solidFill>
                  <a:schemeClr val="accent1"/>
                </a:solidFill>
                <a:latin typeface="Arial Black" pitchFamily="34" charset="0"/>
                <a:cs typeface="Arial" pitchFamily="34" charset="0"/>
              </a:rPr>
              <a:t>carga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sobre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las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articulaciones</a:t>
            </a:r>
            <a:r>
              <a:rPr kumimoji="1" lang="en-US" sz="2400" dirty="0" smtClean="0">
                <a:solidFill>
                  <a:schemeClr val="accent1"/>
                </a:solidFill>
                <a:latin typeface="Arial Black" pitchFamily="34" charset="0"/>
                <a:cs typeface="Arial" pitchFamily="34" charset="0"/>
              </a:rPr>
              <a:t> y </a:t>
            </a:r>
            <a:r>
              <a:rPr kumimoji="1" lang="en-US" sz="2400" dirty="0" err="1" smtClean="0">
                <a:solidFill>
                  <a:schemeClr val="accent1"/>
                </a:solidFill>
                <a:latin typeface="Arial Black" pitchFamily="34" charset="0"/>
                <a:cs typeface="Arial" pitchFamily="34" charset="0"/>
              </a:rPr>
              <a:t>tejidos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conectivos</a:t>
            </a:r>
            <a:r>
              <a:rPr kumimoji="1" lang="en-US" sz="2400" dirty="0" smtClean="0">
                <a:solidFill>
                  <a:schemeClr val="accent1"/>
                </a:solidFill>
                <a:latin typeface="Arial Black" pitchFamily="34" charset="0"/>
                <a:cs typeface="Arial" pitchFamily="34" charset="0"/>
              </a:rPr>
              <a:t>.</a:t>
            </a:r>
          </a:p>
        </p:txBody>
      </p:sp>
      <p:pic>
        <p:nvPicPr>
          <p:cNvPr id="16390" name="Picture 4" descr="ergonomics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3000" y="2133600"/>
            <a:ext cx="3810000" cy="3810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457200" y="152400"/>
            <a:ext cx="6400800" cy="1143000"/>
          </a:xfrm>
        </p:spPr>
        <p:txBody>
          <a:bodyPr/>
          <a:lstStyle/>
          <a:p>
            <a:pPr eaLnBrk="1" hangingPunct="1"/>
            <a:r>
              <a:rPr lang="en-US" sz="4800" dirty="0" smtClean="0"/>
              <a:t>Factor </a:t>
            </a:r>
            <a:r>
              <a:rPr lang="en-US" sz="4800" dirty="0" err="1" smtClean="0"/>
              <a:t>Repetición</a:t>
            </a:r>
            <a:endParaRPr lang="en-US" sz="4800" dirty="0" smtClean="0"/>
          </a:p>
        </p:txBody>
      </p:sp>
      <p:sp>
        <p:nvSpPr>
          <p:cNvPr id="6" name="Rounded Rectangle 5"/>
          <p:cNvSpPr/>
          <p:nvPr/>
        </p:nvSpPr>
        <p:spPr>
          <a:xfrm>
            <a:off x="4343400" y="2424767"/>
            <a:ext cx="4419600" cy="283303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defRPr/>
            </a:pPr>
            <a:r>
              <a:rPr kumimoji="1" lang="en-US" sz="2400" dirty="0" err="1" smtClean="0">
                <a:solidFill>
                  <a:schemeClr val="accent1"/>
                </a:solidFill>
                <a:latin typeface="Arial Black" pitchFamily="34" charset="0"/>
                <a:cs typeface="Arial" pitchFamily="34" charset="0"/>
              </a:rPr>
              <a:t>Aplicaciones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repetidas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no </a:t>
            </a:r>
            <a:r>
              <a:rPr kumimoji="1" lang="en-US" sz="2400" dirty="0" err="1" smtClean="0">
                <a:solidFill>
                  <a:schemeClr val="accent1"/>
                </a:solidFill>
                <a:latin typeface="Arial Black" pitchFamily="34" charset="0"/>
                <a:cs typeface="Arial" pitchFamily="34" charset="0"/>
              </a:rPr>
              <a:t>causan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daño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inmediato</a:t>
            </a:r>
            <a:r>
              <a:rPr kumimoji="1" lang="en-US" sz="2400" dirty="0" smtClean="0">
                <a:solidFill>
                  <a:schemeClr val="accent1"/>
                </a:solidFill>
                <a:latin typeface="Arial Black" pitchFamily="34" charset="0"/>
                <a:cs typeface="Arial" pitchFamily="34" charset="0"/>
              </a:rPr>
              <a:t>, con el </a:t>
            </a:r>
            <a:r>
              <a:rPr kumimoji="1" lang="en-US" sz="2400" dirty="0" err="1" smtClean="0">
                <a:solidFill>
                  <a:schemeClr val="accent1"/>
                </a:solidFill>
                <a:latin typeface="Arial Black" pitchFamily="34" charset="0"/>
                <a:cs typeface="Arial" pitchFamily="34" charset="0"/>
              </a:rPr>
              <a:t>tiempo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inducen</a:t>
            </a:r>
            <a:r>
              <a:rPr kumimoji="1" lang="en-US" sz="2400" dirty="0" smtClean="0">
                <a:solidFill>
                  <a:schemeClr val="accent1"/>
                </a:solidFill>
                <a:latin typeface="Arial Black" pitchFamily="34" charset="0"/>
                <a:cs typeface="Arial" pitchFamily="34" charset="0"/>
              </a:rPr>
              <a:t> a la </a:t>
            </a:r>
            <a:r>
              <a:rPr kumimoji="1" lang="en-US" sz="2400" dirty="0" err="1" smtClean="0">
                <a:solidFill>
                  <a:schemeClr val="accent1"/>
                </a:solidFill>
                <a:latin typeface="Arial Black" pitchFamily="34" charset="0"/>
                <a:cs typeface="Arial" pitchFamily="34" charset="0"/>
              </a:rPr>
              <a:t>fatiga</a:t>
            </a:r>
            <a:r>
              <a:rPr kumimoji="1" lang="en-US" sz="2400" dirty="0" smtClean="0">
                <a:solidFill>
                  <a:schemeClr val="accent1"/>
                </a:solidFill>
                <a:latin typeface="Arial Black" pitchFamily="34" charset="0"/>
                <a:cs typeface="Arial" pitchFamily="34" charset="0"/>
              </a:rPr>
              <a:t> en </a:t>
            </a:r>
            <a:r>
              <a:rPr kumimoji="1" lang="en-US" sz="2400" dirty="0" err="1" smtClean="0">
                <a:solidFill>
                  <a:schemeClr val="accent1"/>
                </a:solidFill>
                <a:latin typeface="Arial Black" pitchFamily="34" charset="0"/>
                <a:cs typeface="Arial" pitchFamily="34" charset="0"/>
              </a:rPr>
              <a:t>nuestros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tejidos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conectivos</a:t>
            </a:r>
            <a:r>
              <a:rPr kumimoji="1" lang="en-US" sz="2400" dirty="0" smtClean="0">
                <a:solidFill>
                  <a:schemeClr val="accent1"/>
                </a:solidFill>
                <a:latin typeface="Arial Black" pitchFamily="34" charset="0"/>
                <a:cs typeface="Arial" pitchFamily="34" charset="0"/>
              </a:rPr>
              <a:t> y </a:t>
            </a:r>
            <a:r>
              <a:rPr kumimoji="1" lang="en-US" sz="2400" dirty="0" err="1" smtClean="0">
                <a:solidFill>
                  <a:schemeClr val="accent1"/>
                </a:solidFill>
                <a:latin typeface="Arial Black" pitchFamily="34" charset="0"/>
                <a:cs typeface="Arial" pitchFamily="34" charset="0"/>
              </a:rPr>
              <a:t>acaban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desgastándolos</a:t>
            </a:r>
            <a:r>
              <a:rPr kumimoji="1" lang="en-US" sz="2400" dirty="0" smtClean="0">
                <a:solidFill>
                  <a:schemeClr val="accent1"/>
                </a:solidFill>
                <a:latin typeface="Arial Black" pitchFamily="34" charset="0"/>
                <a:cs typeface="Arial" pitchFamily="34" charset="0"/>
              </a:rPr>
              <a:t>.</a:t>
            </a:r>
            <a:endParaRPr kumimoji="1" lang="en-US" sz="2400" dirty="0">
              <a:solidFill>
                <a:schemeClr val="accent1"/>
              </a:solidFill>
              <a:latin typeface="Arial Black" pitchFamily="34" charset="0"/>
              <a:cs typeface="Arial" pitchFamily="34" charset="0"/>
            </a:endParaRPr>
          </a:p>
        </p:txBody>
      </p:sp>
      <p:pic>
        <p:nvPicPr>
          <p:cNvPr id="17414" name="Picture 4" descr="hanger.jpg"/>
          <p:cNvPicPr>
            <a:picLocks noChangeAspect="1"/>
          </p:cNvPicPr>
          <p:nvPr/>
        </p:nvPicPr>
        <p:blipFill>
          <a:blip r:embed="rId4" cstate="print"/>
          <a:srcRect/>
          <a:stretch>
            <a:fillRect/>
          </a:stretch>
        </p:blipFill>
        <p:spPr bwMode="auto">
          <a:xfrm>
            <a:off x="457200" y="2057400"/>
            <a:ext cx="3514725" cy="3810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idx="4294967295"/>
          </p:nvPr>
        </p:nvSpPr>
        <p:spPr>
          <a:xfrm>
            <a:off x="457200" y="152400"/>
            <a:ext cx="6400800" cy="1143000"/>
          </a:xfrm>
        </p:spPr>
        <p:txBody>
          <a:bodyPr/>
          <a:lstStyle/>
          <a:p>
            <a:pPr eaLnBrk="1" hangingPunct="1"/>
            <a:r>
              <a:rPr lang="en-US" sz="4800" dirty="0" smtClean="0"/>
              <a:t>Factor </a:t>
            </a:r>
            <a:r>
              <a:rPr lang="en-US" sz="4800" dirty="0" err="1" smtClean="0"/>
              <a:t>Postura</a:t>
            </a:r>
            <a:endParaRPr lang="en-US" sz="4800" dirty="0" smtClean="0"/>
          </a:p>
        </p:txBody>
      </p:sp>
      <p:sp>
        <p:nvSpPr>
          <p:cNvPr id="5" name="Rounded Rectangle 4"/>
          <p:cNvSpPr/>
          <p:nvPr/>
        </p:nvSpPr>
        <p:spPr>
          <a:xfrm>
            <a:off x="228600" y="1676401"/>
            <a:ext cx="5334000" cy="5177611"/>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a:defRPr/>
            </a:pPr>
            <a:r>
              <a:rPr lang="en-US" sz="2400" dirty="0" err="1" smtClean="0">
                <a:solidFill>
                  <a:schemeClr val="accent1"/>
                </a:solidFill>
                <a:latin typeface="Arial Black" pitchFamily="34" charset="0"/>
                <a:cs typeface="Arial" pitchFamily="34" charset="0"/>
              </a:rPr>
              <a:t>Asumir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posiciones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que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producen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cansancio</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agotamiento</a:t>
            </a:r>
            <a:r>
              <a:rPr lang="en-US" sz="2400" dirty="0" smtClean="0">
                <a:solidFill>
                  <a:schemeClr val="accent1"/>
                </a:solidFill>
                <a:latin typeface="Arial Black" pitchFamily="34" charset="0"/>
                <a:cs typeface="Arial" pitchFamily="34" charset="0"/>
              </a:rPr>
              <a:t> en el </a:t>
            </a:r>
            <a:r>
              <a:rPr lang="en-US" sz="2400" dirty="0" err="1" smtClean="0">
                <a:solidFill>
                  <a:schemeClr val="accent1"/>
                </a:solidFill>
                <a:latin typeface="Arial Black" pitchFamily="34" charset="0"/>
                <a:cs typeface="Arial" pitchFamily="34" charset="0"/>
              </a:rPr>
              <a:t>cuerpo</a:t>
            </a:r>
            <a:r>
              <a:rPr lang="en-US" sz="2400" dirty="0" smtClean="0">
                <a:solidFill>
                  <a:schemeClr val="accent1"/>
                </a:solidFill>
                <a:latin typeface="Arial Black" pitchFamily="34" charset="0"/>
                <a:cs typeface="Arial" pitchFamily="34" charset="0"/>
              </a:rPr>
              <a:t>, tales </a:t>
            </a:r>
            <a:r>
              <a:rPr lang="en-US" sz="2400" dirty="0" err="1" smtClean="0">
                <a:solidFill>
                  <a:schemeClr val="accent1"/>
                </a:solidFill>
                <a:latin typeface="Arial Black" pitchFamily="34" charset="0"/>
                <a:cs typeface="Arial" pitchFamily="34" charset="0"/>
              </a:rPr>
              <a:t>como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tratar</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alcanzar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algo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sobre</a:t>
            </a:r>
            <a:r>
              <a:rPr lang="en-US" sz="2400" dirty="0" smtClean="0">
                <a:solidFill>
                  <a:schemeClr val="accent1"/>
                </a:solidFill>
                <a:latin typeface="Arial Black" pitchFamily="34" charset="0"/>
                <a:cs typeface="Arial" pitchFamily="34" charset="0"/>
              </a:rPr>
              <a:t> el </a:t>
            </a:r>
            <a:r>
              <a:rPr lang="en-US" sz="2400" dirty="0" err="1" smtClean="0">
                <a:solidFill>
                  <a:schemeClr val="accent1"/>
                </a:solidFill>
                <a:latin typeface="Arial Black" pitchFamily="34" charset="0"/>
                <a:cs typeface="Arial" pitchFamily="34" charset="0"/>
              </a:rPr>
              <a:t>hombro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arrodillandose</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agachandose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sobre</a:t>
            </a:r>
            <a:r>
              <a:rPr lang="en-US" sz="2400" dirty="0" smtClean="0">
                <a:solidFill>
                  <a:schemeClr val="accent1"/>
                </a:solidFill>
                <a:latin typeface="Arial Black" pitchFamily="34" charset="0"/>
                <a:cs typeface="Arial" pitchFamily="34" charset="0"/>
              </a:rPr>
              <a:t> la mesa de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volteando</a:t>
            </a:r>
            <a:r>
              <a:rPr lang="en-US" sz="2400" dirty="0" smtClean="0">
                <a:solidFill>
                  <a:schemeClr val="accent1"/>
                </a:solidFill>
                <a:latin typeface="Arial Black" pitchFamily="34" charset="0"/>
                <a:cs typeface="Arial" pitchFamily="34" charset="0"/>
              </a:rPr>
              <a:t> el torso </a:t>
            </a:r>
            <a:r>
              <a:rPr lang="en-US" sz="2400" dirty="0" err="1" smtClean="0">
                <a:solidFill>
                  <a:schemeClr val="accent1"/>
                </a:solidFill>
                <a:latin typeface="Arial Black" pitchFamily="34" charset="0"/>
                <a:cs typeface="Arial" pitchFamily="34" charset="0"/>
              </a:rPr>
              <a:t>mientras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esta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sosteniendo</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usando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herramientas</a:t>
            </a:r>
            <a:r>
              <a:rPr lang="en-US" sz="2400" dirty="0" smtClean="0">
                <a:solidFill>
                  <a:schemeClr val="accent1"/>
                </a:solidFill>
                <a:latin typeface="Arial Black" pitchFamily="34" charset="0"/>
                <a:cs typeface="Arial" pitchFamily="34" charset="0"/>
              </a:rPr>
              <a:t>, tales </a:t>
            </a:r>
            <a:r>
              <a:rPr lang="en-US" sz="2400" dirty="0" err="1" smtClean="0">
                <a:solidFill>
                  <a:schemeClr val="accent1"/>
                </a:solidFill>
                <a:latin typeface="Arial Black" pitchFamily="34" charset="0"/>
                <a:cs typeface="Arial" pitchFamily="34" charset="0"/>
              </a:rPr>
              <a:t>como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cuchillos</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tijeras</a:t>
            </a:r>
            <a:r>
              <a:rPr lang="en-US" sz="2400" dirty="0" smtClean="0">
                <a:solidFill>
                  <a:schemeClr val="accent1"/>
                </a:solidFill>
                <a:latin typeface="Arial Black" pitchFamily="34" charset="0"/>
                <a:cs typeface="Arial" pitchFamily="34" charset="0"/>
              </a:rPr>
              <a:t> en </a:t>
            </a:r>
            <a:r>
              <a:rPr lang="en-US" sz="2400" dirty="0" err="1" smtClean="0">
                <a:solidFill>
                  <a:schemeClr val="accent1"/>
                </a:solidFill>
                <a:latin typeface="Arial Black" pitchFamily="34" charset="0"/>
                <a:cs typeface="Arial" pitchFamily="34" charset="0"/>
              </a:rPr>
              <a:t>una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posicion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inadecuada</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18438" name="Picture 5" descr="ergonomics5.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800" y="2438400"/>
            <a:ext cx="3199269" cy="3592513"/>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a:xfrm>
            <a:off x="457200" y="152400"/>
            <a:ext cx="6400800" cy="1143000"/>
          </a:xfrm>
        </p:spPr>
        <p:txBody>
          <a:bodyPr/>
          <a:lstStyle/>
          <a:p>
            <a:pPr eaLnBrk="1" hangingPunct="1"/>
            <a:r>
              <a:rPr lang="en-US" sz="4800" dirty="0" smtClean="0"/>
              <a:t>Factor </a:t>
            </a:r>
            <a:r>
              <a:rPr lang="en-US" sz="4800" dirty="0" err="1" smtClean="0"/>
              <a:t>Vibración</a:t>
            </a:r>
            <a:endParaRPr lang="en-US" sz="4800" dirty="0" smtClean="0"/>
          </a:p>
        </p:txBody>
      </p:sp>
      <p:sp>
        <p:nvSpPr>
          <p:cNvPr id="5" name="Rounded Rectangle 4"/>
          <p:cNvSpPr/>
          <p:nvPr/>
        </p:nvSpPr>
        <p:spPr>
          <a:xfrm>
            <a:off x="457200" y="1676400"/>
            <a:ext cx="8001000" cy="1269980"/>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spcBef>
                <a:spcPts val="0"/>
              </a:spcBef>
              <a:buClr>
                <a:schemeClr val="accent1"/>
              </a:buClr>
              <a:buSzPct val="75000"/>
              <a:buFont typeface="Wingdings" pitchFamily="2" charset="2"/>
              <a:buNone/>
              <a:defRPr/>
            </a:pPr>
            <a:r>
              <a:rPr kumimoji="1" lang="en-US" sz="2400" dirty="0" smtClean="0">
                <a:solidFill>
                  <a:schemeClr val="accent1"/>
                </a:solidFill>
                <a:latin typeface="Arial Black" pitchFamily="34" charset="0"/>
                <a:cs typeface="Arial" pitchFamily="34" charset="0"/>
              </a:rPr>
              <a:t>El </a:t>
            </a:r>
            <a:r>
              <a:rPr kumimoji="1" lang="en-US" sz="2400" dirty="0" err="1" smtClean="0">
                <a:solidFill>
                  <a:schemeClr val="accent1"/>
                </a:solidFill>
                <a:latin typeface="Arial Black" pitchFamily="34" charset="0"/>
                <a:cs typeface="Arial" pitchFamily="34" charset="0"/>
              </a:rPr>
              <a:t>contacto</a:t>
            </a:r>
            <a:r>
              <a:rPr kumimoji="1" lang="en-US" sz="2400" dirty="0" smtClean="0">
                <a:solidFill>
                  <a:schemeClr val="accent1"/>
                </a:solidFill>
                <a:latin typeface="Arial Black" pitchFamily="34" charset="0"/>
                <a:cs typeface="Arial" pitchFamily="34" charset="0"/>
              </a:rPr>
              <a:t> con </a:t>
            </a:r>
            <a:r>
              <a:rPr kumimoji="1" lang="en-US" sz="2400" dirty="0" err="1" smtClean="0">
                <a:solidFill>
                  <a:schemeClr val="accent1"/>
                </a:solidFill>
                <a:latin typeface="Arial Black" pitchFamily="34" charset="0"/>
                <a:cs typeface="Arial" pitchFamily="34" charset="0"/>
              </a:rPr>
              <a:t>objetos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vibrantes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como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herramientas</a:t>
            </a:r>
            <a:r>
              <a:rPr kumimoji="1" lang="en-US" sz="2400" dirty="0" smtClean="0">
                <a:solidFill>
                  <a:schemeClr val="accent1"/>
                </a:solidFill>
                <a:latin typeface="Arial Black" pitchFamily="34" charset="0"/>
                <a:cs typeface="Arial" pitchFamily="34" charset="0"/>
              </a:rPr>
              <a:t> o </a:t>
            </a:r>
            <a:r>
              <a:rPr kumimoji="1" lang="en-US" sz="2400" dirty="0" err="1" smtClean="0">
                <a:solidFill>
                  <a:schemeClr val="accent1"/>
                </a:solidFill>
                <a:latin typeface="Arial Black" pitchFamily="34" charset="0"/>
                <a:cs typeface="Arial" pitchFamily="34" charset="0"/>
              </a:rPr>
              <a:t>estar</a:t>
            </a:r>
            <a:r>
              <a:rPr kumimoji="1" lang="en-US" sz="2400" dirty="0" smtClean="0">
                <a:solidFill>
                  <a:schemeClr val="accent1"/>
                </a:solidFill>
                <a:latin typeface="Arial Black" pitchFamily="34" charset="0"/>
                <a:cs typeface="Arial" pitchFamily="34" charset="0"/>
              </a:rPr>
              <a:t> de pie </a:t>
            </a:r>
            <a:r>
              <a:rPr kumimoji="1" lang="en-US" sz="2400" dirty="0" err="1" smtClean="0">
                <a:solidFill>
                  <a:schemeClr val="accent1"/>
                </a:solidFill>
                <a:latin typeface="Arial Black" pitchFamily="34" charset="0"/>
                <a:cs typeface="Arial" pitchFamily="34" charset="0"/>
              </a:rPr>
              <a:t>sobre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una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plata</a:t>
            </a:r>
            <a:r>
              <a:rPr kumimoji="1" lang="en-US" sz="2400" dirty="0" smtClean="0">
                <a:solidFill>
                  <a:schemeClr val="accent1"/>
                </a:solidFill>
                <a:latin typeface="Arial Black" pitchFamily="34" charset="0"/>
                <a:cs typeface="Arial" pitchFamily="34" charset="0"/>
              </a:rPr>
              <a:t>- forma </a:t>
            </a:r>
            <a:r>
              <a:rPr kumimoji="1" lang="en-US" sz="2400" dirty="0" err="1" smtClean="0">
                <a:solidFill>
                  <a:schemeClr val="accent1"/>
                </a:solidFill>
                <a:latin typeface="Arial Black" pitchFamily="34" charset="0"/>
                <a:cs typeface="Arial" pitchFamily="34" charset="0"/>
              </a:rPr>
              <a:t>vibratoria</a:t>
            </a:r>
            <a:r>
              <a:rPr kumimoji="1"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19462" name="Picture 6" descr="automated cutter.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8800" y="2971800"/>
            <a:ext cx="4591050" cy="3584575"/>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idx="4294967295"/>
          </p:nvPr>
        </p:nvSpPr>
        <p:spPr>
          <a:xfrm>
            <a:off x="457200" y="152400"/>
            <a:ext cx="6400800" cy="1143000"/>
          </a:xfrm>
        </p:spPr>
        <p:txBody>
          <a:bodyPr/>
          <a:lstStyle/>
          <a:p>
            <a:pPr eaLnBrk="1" hangingPunct="1"/>
            <a:r>
              <a:rPr lang="en-US" sz="4800" dirty="0" smtClean="0"/>
              <a:t>Factor de </a:t>
            </a:r>
            <a:r>
              <a:rPr lang="en-US" sz="4800" dirty="0" err="1" smtClean="0"/>
              <a:t>Estrés</a:t>
            </a:r>
            <a:r>
              <a:rPr lang="en-US" sz="4800" dirty="0" smtClean="0"/>
              <a:t> </a:t>
            </a:r>
            <a:r>
              <a:rPr lang="en-US" sz="4800" dirty="0" err="1" smtClean="0"/>
              <a:t>porcontacto</a:t>
            </a:r>
            <a:endParaRPr lang="en-US" sz="4800" dirty="0" smtClean="0"/>
          </a:p>
        </p:txBody>
      </p:sp>
      <p:sp>
        <p:nvSpPr>
          <p:cNvPr id="5" name="Rounded Rectangle 4"/>
          <p:cNvSpPr/>
          <p:nvPr/>
        </p:nvSpPr>
        <p:spPr>
          <a:xfrm>
            <a:off x="3733800" y="2672894"/>
            <a:ext cx="3352800" cy="2442270"/>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eaLnBrk="0" hangingPunct="0">
              <a:spcBef>
                <a:spcPct val="20000"/>
              </a:spcBef>
              <a:buClr>
                <a:schemeClr val="accent1"/>
              </a:buClr>
              <a:buSzPct val="75000"/>
              <a:buFont typeface="Wingdings" pitchFamily="2" charset="2"/>
              <a:buNone/>
              <a:defRPr/>
            </a:pPr>
            <a:r>
              <a:rPr kumimoji="1" lang="en-US" sz="2400" dirty="0" err="1" smtClean="0">
                <a:solidFill>
                  <a:schemeClr val="accent1"/>
                </a:solidFill>
                <a:latin typeface="Arial Black" pitchFamily="34" charset="0"/>
                <a:cs typeface="Arial" pitchFamily="34" charset="0"/>
              </a:rPr>
              <a:t>Esta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una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fuerza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dinámica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aplicada</a:t>
            </a:r>
            <a:r>
              <a:rPr kumimoji="1" lang="en-US" sz="2400" dirty="0" smtClean="0">
                <a:solidFill>
                  <a:schemeClr val="accent1"/>
                </a:solidFill>
                <a:latin typeface="Arial Black" pitchFamily="34" charset="0"/>
                <a:cs typeface="Arial" pitchFamily="34" charset="0"/>
              </a:rPr>
              <a:t> al </a:t>
            </a:r>
            <a:r>
              <a:rPr kumimoji="1" lang="en-US" sz="2400" dirty="0" err="1" smtClean="0">
                <a:solidFill>
                  <a:schemeClr val="accent1"/>
                </a:solidFill>
                <a:latin typeface="Arial Black" pitchFamily="34" charset="0"/>
                <a:cs typeface="Arial" pitchFamily="34" charset="0"/>
              </a:rPr>
              <a:t>cuerpo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como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cuando</a:t>
            </a:r>
            <a:r>
              <a:rPr kumimoji="1" lang="en-US" sz="2400" dirty="0" smtClean="0">
                <a:solidFill>
                  <a:schemeClr val="accent1"/>
                </a:solidFill>
                <a:latin typeface="Arial Black" pitchFamily="34" charset="0"/>
                <a:cs typeface="Arial" pitchFamily="34" charset="0"/>
              </a:rPr>
              <a:t> se </a:t>
            </a:r>
            <a:r>
              <a:rPr kumimoji="1" lang="en-US" sz="2400" dirty="0" err="1" smtClean="0">
                <a:solidFill>
                  <a:schemeClr val="accent1"/>
                </a:solidFill>
                <a:latin typeface="Arial Black" pitchFamily="34" charset="0"/>
                <a:cs typeface="Arial" pitchFamily="34" charset="0"/>
              </a:rPr>
              <a:t>utiliza</a:t>
            </a:r>
            <a:r>
              <a:rPr kumimoji="1" lang="en-US" sz="2400" dirty="0" smtClean="0">
                <a:solidFill>
                  <a:schemeClr val="accent1"/>
                </a:solidFill>
                <a:latin typeface="Arial Black" pitchFamily="34" charset="0"/>
                <a:cs typeface="Arial" pitchFamily="34" charset="0"/>
              </a:rPr>
              <a:t> un </a:t>
            </a:r>
            <a:r>
              <a:rPr kumimoji="1" lang="en-US" sz="2400" dirty="0" err="1" smtClean="0">
                <a:solidFill>
                  <a:schemeClr val="accent1"/>
                </a:solidFill>
                <a:latin typeface="Arial Black" pitchFamily="34" charset="0"/>
                <a:cs typeface="Arial" pitchFamily="34" charset="0"/>
              </a:rPr>
              <a:t>martillo</a:t>
            </a:r>
            <a:r>
              <a:rPr kumimoji="1"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20486" name="Picture 5" descr="C:\Documents and Settings\Telamon Admin\Local Settings\Temporary Internet Files\Content.IE5\D231R15R\MC900292350[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2362200"/>
            <a:ext cx="3043238" cy="32004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idx="4294967295"/>
          </p:nvPr>
        </p:nvSpPr>
        <p:spPr>
          <a:xfrm>
            <a:off x="457200" y="152400"/>
            <a:ext cx="6400800" cy="1143000"/>
          </a:xfrm>
        </p:spPr>
        <p:txBody>
          <a:bodyPr/>
          <a:lstStyle/>
          <a:p>
            <a:pPr eaLnBrk="1" hangingPunct="1"/>
            <a:r>
              <a:rPr lang="en-US" sz="4800" dirty="0" err="1" smtClean="0"/>
              <a:t>Otros</a:t>
            </a:r>
            <a:r>
              <a:rPr lang="en-US" sz="4800" dirty="0" smtClean="0"/>
              <a:t> </a:t>
            </a:r>
            <a:r>
              <a:rPr lang="en-US" sz="4800" dirty="0" err="1" smtClean="0"/>
              <a:t>Factores</a:t>
            </a:r>
            <a:endParaRPr lang="en-US" sz="4800" dirty="0" smtClean="0"/>
          </a:p>
        </p:txBody>
      </p:sp>
      <p:sp>
        <p:nvSpPr>
          <p:cNvPr id="5" name="Rounded Rectangle 4"/>
          <p:cNvSpPr/>
          <p:nvPr/>
        </p:nvSpPr>
        <p:spPr>
          <a:xfrm>
            <a:off x="457200" y="1828800"/>
            <a:ext cx="7315200" cy="3614559"/>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r>
              <a:rPr kumimoji="1" lang="en-US" sz="2400" dirty="0" smtClean="0">
                <a:solidFill>
                  <a:schemeClr val="accent1"/>
                </a:solidFill>
                <a:latin typeface="Arial Black" pitchFamily="34" charset="0"/>
                <a:cs typeface="Arial" pitchFamily="34" charset="0"/>
              </a:rPr>
              <a:t>GUANTES - </a:t>
            </a:r>
            <a:r>
              <a:rPr kumimoji="1" lang="en-US" sz="2400" dirty="0" err="1" smtClean="0">
                <a:solidFill>
                  <a:schemeClr val="accent1"/>
                </a:solidFill>
                <a:latin typeface="Arial Black" pitchFamily="34" charset="0"/>
                <a:cs typeface="Arial" pitchFamily="34" charset="0"/>
              </a:rPr>
              <a:t>Trabajar</a:t>
            </a:r>
            <a:r>
              <a:rPr kumimoji="1" lang="en-US" sz="2400" dirty="0" smtClean="0">
                <a:solidFill>
                  <a:schemeClr val="accent1"/>
                </a:solidFill>
                <a:latin typeface="Arial Black" pitchFamily="34" charset="0"/>
                <a:cs typeface="Arial" pitchFamily="34" charset="0"/>
              </a:rPr>
              <a:t> con </a:t>
            </a:r>
            <a:r>
              <a:rPr kumimoji="1" lang="en-US" sz="2400" dirty="0" err="1" smtClean="0">
                <a:solidFill>
                  <a:schemeClr val="accent1"/>
                </a:solidFill>
                <a:latin typeface="Arial Black" pitchFamily="34" charset="0"/>
                <a:cs typeface="Arial" pitchFamily="34" charset="0"/>
              </a:rPr>
              <a:t>guantes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le </a:t>
            </a:r>
            <a:r>
              <a:rPr kumimoji="1" lang="en-US" sz="2400" dirty="0" err="1" smtClean="0">
                <a:solidFill>
                  <a:schemeClr val="accent1"/>
                </a:solidFill>
                <a:latin typeface="Arial Black" pitchFamily="34" charset="0"/>
                <a:cs typeface="Arial" pitchFamily="34" charset="0"/>
              </a:rPr>
              <a:t>quedan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muy</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apretados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restringen</a:t>
            </a:r>
            <a:r>
              <a:rPr kumimoji="1" lang="en-US" sz="2400" dirty="0" smtClean="0">
                <a:solidFill>
                  <a:schemeClr val="accent1"/>
                </a:solidFill>
                <a:latin typeface="Arial Black" pitchFamily="34" charset="0"/>
                <a:cs typeface="Arial" pitchFamily="34" charset="0"/>
              </a:rPr>
              <a:t> el </a:t>
            </a:r>
            <a:r>
              <a:rPr kumimoji="1" lang="en-US" sz="2400" dirty="0" err="1" smtClean="0">
                <a:solidFill>
                  <a:schemeClr val="accent1"/>
                </a:solidFill>
                <a:latin typeface="Arial Black" pitchFamily="34" charset="0"/>
                <a:cs typeface="Arial" pitchFamily="34" charset="0"/>
              </a:rPr>
              <a:t>flujo</a:t>
            </a:r>
            <a:r>
              <a:rPr kumimoji="1" lang="en-US" sz="2400" dirty="0" smtClean="0">
                <a:solidFill>
                  <a:schemeClr val="accent1"/>
                </a:solidFill>
                <a:latin typeface="Arial Black" pitchFamily="34" charset="0"/>
                <a:cs typeface="Arial" pitchFamily="34" charset="0"/>
              </a:rPr>
              <a:t> de </a:t>
            </a:r>
            <a:r>
              <a:rPr kumimoji="1" lang="en-US" sz="2400" dirty="0" err="1" smtClean="0">
                <a:solidFill>
                  <a:schemeClr val="accent1"/>
                </a:solidFill>
                <a:latin typeface="Arial Black" pitchFamily="34" charset="0"/>
                <a:cs typeface="Arial" pitchFamily="34" charset="0"/>
              </a:rPr>
              <a:t>sangre</a:t>
            </a:r>
            <a:r>
              <a:rPr kumimoji="1" lang="en-US" sz="2400" dirty="0" smtClean="0">
                <a:solidFill>
                  <a:schemeClr val="accent1"/>
                </a:solidFill>
                <a:latin typeface="Arial Black" pitchFamily="34" charset="0"/>
                <a:cs typeface="Arial" pitchFamily="34" charset="0"/>
              </a:rPr>
              <a:t> de los </a:t>
            </a:r>
            <a:r>
              <a:rPr kumimoji="1" lang="en-US" sz="2400" dirty="0" err="1" smtClean="0">
                <a:solidFill>
                  <a:schemeClr val="accent1"/>
                </a:solidFill>
                <a:latin typeface="Arial Black" pitchFamily="34" charset="0"/>
                <a:cs typeface="Arial" pitchFamily="34" charset="0"/>
              </a:rPr>
              <a:t>dedos</a:t>
            </a:r>
            <a:r>
              <a:rPr kumimoji="1" lang="en-US" sz="2400" dirty="0" smtClean="0">
                <a:solidFill>
                  <a:schemeClr val="accent1"/>
                </a:solidFill>
                <a:latin typeface="Arial Black" pitchFamily="34" charset="0"/>
                <a:cs typeface="Arial" pitchFamily="34" charset="0"/>
              </a:rPr>
              <a:t> y </a:t>
            </a:r>
            <a:r>
              <a:rPr kumimoji="1" lang="en-US" sz="2400" dirty="0" err="1" smtClean="0">
                <a:solidFill>
                  <a:schemeClr val="accent1"/>
                </a:solidFill>
                <a:latin typeface="Arial Black" pitchFamily="34" charset="0"/>
                <a:cs typeface="Arial" pitchFamily="34" charset="0"/>
              </a:rPr>
              <a:t>causan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entumecimiento</a:t>
            </a:r>
            <a:r>
              <a:rPr kumimoji="1" lang="en-US" sz="2400" dirty="0" smtClean="0">
                <a:solidFill>
                  <a:schemeClr val="accent1"/>
                </a:solidFill>
                <a:latin typeface="Arial Black" pitchFamily="34" charset="0"/>
                <a:cs typeface="Arial" pitchFamily="34" charset="0"/>
              </a:rPr>
              <a:t> en los </a:t>
            </a:r>
            <a:r>
              <a:rPr kumimoji="1" lang="en-US" sz="2400" dirty="0" err="1" smtClean="0">
                <a:solidFill>
                  <a:schemeClr val="accent1"/>
                </a:solidFill>
                <a:latin typeface="Arial Black" pitchFamily="34" charset="0"/>
                <a:cs typeface="Arial" pitchFamily="34" charset="0"/>
              </a:rPr>
              <a:t>dedos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Trabajar</a:t>
            </a:r>
            <a:r>
              <a:rPr kumimoji="1" lang="en-US" sz="2400" dirty="0" smtClean="0">
                <a:solidFill>
                  <a:schemeClr val="accent1"/>
                </a:solidFill>
                <a:latin typeface="Arial Black" pitchFamily="34" charset="0"/>
                <a:cs typeface="Arial" pitchFamily="34" charset="0"/>
              </a:rPr>
              <a:t> con </a:t>
            </a:r>
            <a:r>
              <a:rPr kumimoji="1" lang="en-US" sz="2400" dirty="0" err="1" smtClean="0">
                <a:solidFill>
                  <a:schemeClr val="accent1"/>
                </a:solidFill>
                <a:latin typeface="Arial Black" pitchFamily="34" charset="0"/>
                <a:cs typeface="Arial" pitchFamily="34" charset="0"/>
              </a:rPr>
              <a:t>guantes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muy</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grandes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resultan</a:t>
            </a:r>
            <a:r>
              <a:rPr kumimoji="1" lang="en-US" sz="2400" dirty="0" smtClean="0">
                <a:solidFill>
                  <a:schemeClr val="accent1"/>
                </a:solidFill>
                <a:latin typeface="Arial Black" pitchFamily="34" charset="0"/>
                <a:cs typeface="Arial" pitchFamily="34" charset="0"/>
              </a:rPr>
              <a:t> en </a:t>
            </a:r>
            <a:r>
              <a:rPr kumimoji="1" lang="en-US" sz="2400" dirty="0" err="1" smtClean="0">
                <a:solidFill>
                  <a:schemeClr val="accent1"/>
                </a:solidFill>
                <a:latin typeface="Arial Black" pitchFamily="34" charset="0"/>
                <a:cs typeface="Arial" pitchFamily="34" charset="0"/>
              </a:rPr>
              <a:t>una</a:t>
            </a:r>
            <a:r>
              <a:rPr kumimoji="1" lang="en-US" sz="2400" dirty="0" smtClean="0">
                <a:solidFill>
                  <a:schemeClr val="accent1"/>
                </a:solidFill>
                <a:latin typeface="Arial Black" pitchFamily="34" charset="0"/>
                <a:cs typeface="Arial" pitchFamily="34" charset="0"/>
              </a:rPr>
              <a:t> mayor </a:t>
            </a:r>
            <a:r>
              <a:rPr kumimoji="1" lang="en-US" sz="2400" dirty="0" err="1" smtClean="0">
                <a:solidFill>
                  <a:schemeClr val="accent1"/>
                </a:solidFill>
                <a:latin typeface="Arial Black" pitchFamily="34" charset="0"/>
                <a:cs typeface="Arial" pitchFamily="34" charset="0"/>
              </a:rPr>
              <a:t>fuerza</a:t>
            </a:r>
            <a:r>
              <a:rPr kumimoji="1" lang="en-US" sz="2400" dirty="0" smtClean="0">
                <a:solidFill>
                  <a:schemeClr val="accent1"/>
                </a:solidFill>
                <a:latin typeface="Arial Black" pitchFamily="34" charset="0"/>
                <a:cs typeface="Arial" pitchFamily="34" charset="0"/>
              </a:rPr>
              <a:t> de </a:t>
            </a:r>
            <a:r>
              <a:rPr kumimoji="1" lang="en-US" sz="2400" dirty="0" err="1" smtClean="0">
                <a:solidFill>
                  <a:schemeClr val="accent1"/>
                </a:solidFill>
                <a:latin typeface="Arial Black" pitchFamily="34" charset="0"/>
                <a:cs typeface="Arial" pitchFamily="34" charset="0"/>
              </a:rPr>
              <a:t>agarre</a:t>
            </a:r>
            <a:r>
              <a:rPr kumimoji="1" lang="en-US" sz="2400" dirty="0" smtClean="0">
                <a:solidFill>
                  <a:schemeClr val="accent1"/>
                </a:solidFill>
                <a:latin typeface="Arial Black" pitchFamily="34" charset="0"/>
                <a:cs typeface="Arial" pitchFamily="34" charset="0"/>
              </a:rPr>
              <a:t>. Los </a:t>
            </a:r>
            <a:r>
              <a:rPr kumimoji="1" lang="en-US" sz="2400" dirty="0" err="1" smtClean="0">
                <a:solidFill>
                  <a:schemeClr val="accent1"/>
                </a:solidFill>
                <a:latin typeface="Arial Black" pitchFamily="34" charset="0"/>
                <a:cs typeface="Arial" pitchFamily="34" charset="0"/>
              </a:rPr>
              <a:t>guantes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también</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aumentan</a:t>
            </a:r>
            <a:r>
              <a:rPr kumimoji="1" lang="en-US" sz="2400" dirty="0" smtClean="0">
                <a:solidFill>
                  <a:schemeClr val="accent1"/>
                </a:solidFill>
                <a:latin typeface="Arial Black" pitchFamily="34" charset="0"/>
                <a:cs typeface="Arial" pitchFamily="34" charset="0"/>
              </a:rPr>
              <a:t> la </a:t>
            </a:r>
            <a:r>
              <a:rPr kumimoji="1" lang="en-US" sz="2400" dirty="0" err="1" smtClean="0">
                <a:solidFill>
                  <a:schemeClr val="accent1"/>
                </a:solidFill>
                <a:latin typeface="Arial Black" pitchFamily="34" charset="0"/>
                <a:cs typeface="Arial" pitchFamily="34" charset="0"/>
              </a:rPr>
              <a:t>cantidad</a:t>
            </a:r>
            <a:r>
              <a:rPr kumimoji="1" lang="en-US" sz="2400" dirty="0" smtClean="0">
                <a:solidFill>
                  <a:schemeClr val="accent1"/>
                </a:solidFill>
                <a:latin typeface="Arial Black" pitchFamily="34" charset="0"/>
                <a:cs typeface="Arial" pitchFamily="34" charset="0"/>
              </a:rPr>
              <a:t> de </a:t>
            </a:r>
            <a:r>
              <a:rPr kumimoji="1" lang="en-US" sz="2400" dirty="0" err="1" smtClean="0">
                <a:solidFill>
                  <a:schemeClr val="accent1"/>
                </a:solidFill>
                <a:latin typeface="Arial Black" pitchFamily="34" charset="0"/>
                <a:cs typeface="Arial" pitchFamily="34" charset="0"/>
              </a:rPr>
              <a:t>fuerza</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un </a:t>
            </a:r>
            <a:r>
              <a:rPr kumimoji="1" lang="en-US" sz="2400" dirty="0" err="1" smtClean="0">
                <a:solidFill>
                  <a:schemeClr val="accent1"/>
                </a:solidFill>
                <a:latin typeface="Arial Black" pitchFamily="34" charset="0"/>
                <a:cs typeface="Arial" pitchFamily="34" charset="0"/>
              </a:rPr>
              <a:t>miembro</a:t>
            </a:r>
            <a:r>
              <a:rPr kumimoji="1" lang="en-US" sz="2400" dirty="0" smtClean="0">
                <a:solidFill>
                  <a:schemeClr val="accent1"/>
                </a:solidFill>
                <a:latin typeface="Arial Black" pitchFamily="34" charset="0"/>
                <a:cs typeface="Arial" pitchFamily="34" charset="0"/>
              </a:rPr>
              <a:t> del </a:t>
            </a:r>
            <a:r>
              <a:rPr kumimoji="1" lang="en-US" sz="2400" dirty="0" err="1" smtClean="0">
                <a:solidFill>
                  <a:schemeClr val="accent1"/>
                </a:solidFill>
                <a:latin typeface="Arial Black" pitchFamily="34" charset="0"/>
                <a:cs typeface="Arial" pitchFamily="34" charset="0"/>
              </a:rPr>
              <a:t>equipo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debe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ejercer</a:t>
            </a:r>
            <a:r>
              <a:rPr kumimoji="1" lang="en-US" sz="2400" dirty="0" smtClean="0">
                <a:solidFill>
                  <a:schemeClr val="accent1"/>
                </a:solidFill>
                <a:latin typeface="Arial Black" pitchFamily="34" charset="0"/>
                <a:cs typeface="Arial" pitchFamily="34" charset="0"/>
              </a:rPr>
              <a:t> con el fin de </a:t>
            </a:r>
            <a:r>
              <a:rPr kumimoji="1" lang="en-US" sz="2400" dirty="0" err="1" smtClean="0">
                <a:solidFill>
                  <a:schemeClr val="accent1"/>
                </a:solidFill>
                <a:latin typeface="Arial Black" pitchFamily="34" charset="0"/>
                <a:cs typeface="Arial" pitchFamily="34" charset="0"/>
              </a:rPr>
              <a:t>manipular</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objetos</a:t>
            </a:r>
            <a:r>
              <a:rPr kumimoji="1" lang="en-US" sz="2400" dirty="0" smtClean="0">
                <a:solidFill>
                  <a:schemeClr val="accent1"/>
                </a:solidFill>
                <a:latin typeface="Arial Black" pitchFamily="34" charset="0"/>
                <a:cs typeface="Arial" pitchFamily="34" charset="0"/>
              </a:rPr>
              <a:t>.</a:t>
            </a:r>
            <a:endParaRPr kumimoji="1" lang="en-US" sz="2400" dirty="0">
              <a:solidFill>
                <a:schemeClr val="accent1"/>
              </a:solidFill>
              <a:latin typeface="Arial Black" pitchFamily="34" charset="0"/>
              <a:cs typeface="Arial" pitchFamily="34" charset="0"/>
            </a:endParaRPr>
          </a:p>
        </p:txBody>
      </p:sp>
      <p:pic>
        <p:nvPicPr>
          <p:cNvPr id="21510" name="Picture 5" descr="MC900334804.WM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8975" y="5119688"/>
            <a:ext cx="4645025" cy="2195512"/>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idx="4294967295"/>
          </p:nvPr>
        </p:nvSpPr>
        <p:spPr>
          <a:xfrm>
            <a:off x="457200" y="152400"/>
            <a:ext cx="6400800" cy="1143000"/>
          </a:xfrm>
        </p:spPr>
        <p:txBody>
          <a:bodyPr/>
          <a:lstStyle/>
          <a:p>
            <a:pPr eaLnBrk="1" hangingPunct="1"/>
            <a:r>
              <a:rPr lang="en-US" sz="4800" dirty="0" err="1" smtClean="0"/>
              <a:t>Otros</a:t>
            </a:r>
            <a:r>
              <a:rPr lang="en-US" sz="4800" dirty="0" smtClean="0"/>
              <a:t> </a:t>
            </a:r>
            <a:r>
              <a:rPr lang="en-US" sz="4800" dirty="0" err="1" smtClean="0"/>
              <a:t>Factores</a:t>
            </a:r>
            <a:endParaRPr lang="en-US" sz="4800" dirty="0" smtClean="0"/>
          </a:p>
        </p:txBody>
      </p:sp>
      <p:sp>
        <p:nvSpPr>
          <p:cNvPr id="5" name="Rounded Rectangle 4"/>
          <p:cNvSpPr/>
          <p:nvPr/>
        </p:nvSpPr>
        <p:spPr>
          <a:xfrm>
            <a:off x="457200" y="1676400"/>
            <a:ext cx="4800600" cy="4396085"/>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a:defRPr/>
            </a:pPr>
            <a:r>
              <a:rPr kumimoji="1" lang="en-US" sz="2400" dirty="0" smtClean="0">
                <a:solidFill>
                  <a:schemeClr val="accent1"/>
                </a:solidFill>
                <a:latin typeface="Arial Black" pitchFamily="34" charset="0"/>
                <a:cs typeface="Arial" pitchFamily="34" charset="0"/>
              </a:rPr>
              <a:t>BAJAS TEMPERATURAS - La </a:t>
            </a:r>
            <a:r>
              <a:rPr kumimoji="1" lang="en-US" sz="2400" dirty="0" err="1" smtClean="0">
                <a:solidFill>
                  <a:schemeClr val="accent1"/>
                </a:solidFill>
                <a:latin typeface="Arial Black" pitchFamily="34" charset="0"/>
                <a:cs typeface="Arial" pitchFamily="34" charset="0"/>
              </a:rPr>
              <a:t>exposición</a:t>
            </a:r>
            <a:r>
              <a:rPr kumimoji="1" lang="en-US" sz="2400" dirty="0" smtClean="0">
                <a:solidFill>
                  <a:schemeClr val="accent1"/>
                </a:solidFill>
                <a:latin typeface="Arial Black" pitchFamily="34" charset="0"/>
                <a:cs typeface="Arial" pitchFamily="34" charset="0"/>
              </a:rPr>
              <a:t> a </a:t>
            </a:r>
            <a:r>
              <a:rPr kumimoji="1" lang="en-US" sz="2400" dirty="0" err="1" smtClean="0">
                <a:solidFill>
                  <a:schemeClr val="accent1"/>
                </a:solidFill>
                <a:latin typeface="Arial Black" pitchFamily="34" charset="0"/>
                <a:cs typeface="Arial" pitchFamily="34" charset="0"/>
              </a:rPr>
              <a:t>temperaturas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por</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debajo</a:t>
            </a:r>
            <a:r>
              <a:rPr kumimoji="1" lang="en-US" sz="2400" dirty="0" smtClean="0">
                <a:solidFill>
                  <a:schemeClr val="accent1"/>
                </a:solidFill>
                <a:latin typeface="Arial Black" pitchFamily="34" charset="0"/>
                <a:cs typeface="Arial" pitchFamily="34" charset="0"/>
              </a:rPr>
              <a:t> de 66 </a:t>
            </a:r>
            <a:r>
              <a:rPr kumimoji="1" lang="en-US" sz="2400" dirty="0" err="1" smtClean="0">
                <a:solidFill>
                  <a:schemeClr val="accent1"/>
                </a:solidFill>
                <a:latin typeface="Arial Black" pitchFamily="34" charset="0"/>
                <a:cs typeface="Arial" pitchFamily="34" charset="0"/>
              </a:rPr>
              <a:t>grados</a:t>
            </a:r>
            <a:r>
              <a:rPr kumimoji="1" lang="en-US" sz="2400" dirty="0" smtClean="0">
                <a:solidFill>
                  <a:schemeClr val="accent1"/>
                </a:solidFill>
                <a:latin typeface="Arial Black" pitchFamily="34" charset="0"/>
                <a:cs typeface="Arial" pitchFamily="34" charset="0"/>
              </a:rPr>
              <a:t> F </a:t>
            </a:r>
            <a:r>
              <a:rPr kumimoji="1" lang="en-US" sz="2400" dirty="0" err="1" smtClean="0">
                <a:solidFill>
                  <a:schemeClr val="accent1"/>
                </a:solidFill>
                <a:latin typeface="Arial Black" pitchFamily="34" charset="0"/>
                <a:cs typeface="Arial" pitchFamily="34" charset="0"/>
              </a:rPr>
              <a:t>durante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más</a:t>
            </a:r>
            <a:r>
              <a:rPr kumimoji="1" lang="en-US" sz="2400" dirty="0" smtClean="0">
                <a:solidFill>
                  <a:schemeClr val="accent1"/>
                </a:solidFill>
                <a:latin typeface="Arial Black" pitchFamily="34" charset="0"/>
                <a:cs typeface="Arial" pitchFamily="34" charset="0"/>
              </a:rPr>
              <a:t> de dos </a:t>
            </a:r>
            <a:r>
              <a:rPr kumimoji="1" lang="en-US" sz="2400" dirty="0" err="1" smtClean="0">
                <a:solidFill>
                  <a:schemeClr val="accent1"/>
                </a:solidFill>
                <a:latin typeface="Arial Black" pitchFamily="34" charset="0"/>
                <a:cs typeface="Arial" pitchFamily="34" charset="0"/>
              </a:rPr>
              <a:t>horas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puede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limitar</a:t>
            </a:r>
            <a:r>
              <a:rPr kumimoji="1" lang="en-US" sz="2400" dirty="0" smtClean="0">
                <a:solidFill>
                  <a:schemeClr val="accent1"/>
                </a:solidFill>
                <a:latin typeface="Arial Black" pitchFamily="34" charset="0"/>
                <a:cs typeface="Arial" pitchFamily="34" charset="0"/>
              </a:rPr>
              <a:t> el </a:t>
            </a:r>
            <a:r>
              <a:rPr kumimoji="1" lang="en-US" sz="2400" dirty="0" err="1" smtClean="0">
                <a:solidFill>
                  <a:schemeClr val="accent1"/>
                </a:solidFill>
                <a:latin typeface="Arial Black" pitchFamily="34" charset="0"/>
                <a:cs typeface="Arial" pitchFamily="34" charset="0"/>
              </a:rPr>
              <a:t>flujo</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sanguíneo</a:t>
            </a:r>
            <a:r>
              <a:rPr kumimoji="1" lang="en-US" sz="2400" dirty="0" smtClean="0">
                <a:solidFill>
                  <a:schemeClr val="accent1"/>
                </a:solidFill>
                <a:latin typeface="Arial Black" pitchFamily="34" charset="0"/>
                <a:cs typeface="Arial" pitchFamily="34" charset="0"/>
              </a:rPr>
              <a:t> en </a:t>
            </a:r>
            <a:r>
              <a:rPr kumimoji="1" lang="en-US" sz="2400" dirty="0" err="1" smtClean="0">
                <a:solidFill>
                  <a:schemeClr val="accent1"/>
                </a:solidFill>
                <a:latin typeface="Arial Black" pitchFamily="34" charset="0"/>
                <a:cs typeface="Arial" pitchFamily="34" charset="0"/>
              </a:rPr>
              <a:t>las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extremidades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que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puede</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causar</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entumecimiento</a:t>
            </a:r>
            <a:r>
              <a:rPr kumimoji="1" lang="en-US" sz="2400" dirty="0" smtClean="0">
                <a:solidFill>
                  <a:schemeClr val="accent1"/>
                </a:solidFill>
                <a:latin typeface="Arial Black" pitchFamily="34" charset="0"/>
                <a:cs typeface="Arial" pitchFamily="34" charset="0"/>
              </a:rPr>
              <a:t> y en </a:t>
            </a:r>
            <a:r>
              <a:rPr kumimoji="1" lang="en-US" sz="2400" dirty="0" err="1" smtClean="0">
                <a:solidFill>
                  <a:schemeClr val="accent1"/>
                </a:solidFill>
                <a:latin typeface="Arial Black" pitchFamily="34" charset="0"/>
                <a:cs typeface="Arial" pitchFamily="34" charset="0"/>
              </a:rPr>
              <a:t>las</a:t>
            </a:r>
            <a:r>
              <a:rPr kumimoji="1" lang="en-US" sz="2400" dirty="0" smtClean="0">
                <a:solidFill>
                  <a:schemeClr val="accent1"/>
                </a:solidFill>
                <a:latin typeface="Arial Black" pitchFamily="34" charset="0"/>
                <a:cs typeface="Arial" pitchFamily="34" charset="0"/>
              </a:rPr>
              <a:t> </a:t>
            </a:r>
            <a:r>
              <a:rPr kumimoji="1" lang="en-US" sz="2400" dirty="0" err="1" smtClean="0">
                <a:solidFill>
                  <a:schemeClr val="accent1"/>
                </a:solidFill>
                <a:latin typeface="Arial Black" pitchFamily="34" charset="0"/>
                <a:cs typeface="Arial" pitchFamily="34" charset="0"/>
              </a:rPr>
              <a:t>manos</a:t>
            </a:r>
            <a:r>
              <a:rPr kumimoji="1" lang="en-US" sz="2400" dirty="0" smtClean="0">
                <a:solidFill>
                  <a:schemeClr val="accent1"/>
                </a:solidFill>
                <a:latin typeface="Arial Black" pitchFamily="34" charset="0"/>
                <a:cs typeface="Arial" pitchFamily="34" charset="0"/>
              </a:rPr>
              <a:t> y </a:t>
            </a:r>
            <a:r>
              <a:rPr kumimoji="1" lang="en-US" sz="2400" dirty="0" err="1" smtClean="0">
                <a:solidFill>
                  <a:schemeClr val="accent1"/>
                </a:solidFill>
                <a:latin typeface="Arial Black" pitchFamily="34" charset="0"/>
                <a:cs typeface="Arial" pitchFamily="34" charset="0"/>
              </a:rPr>
              <a:t>dedos</a:t>
            </a:r>
            <a:r>
              <a:rPr kumimoji="1" lang="en-US" sz="2400" dirty="0" smtClean="0">
                <a:solidFill>
                  <a:schemeClr val="accent1"/>
                </a:solidFill>
                <a:latin typeface="Arial Black" pitchFamily="34" charset="0"/>
                <a:cs typeface="Arial" pitchFamily="34" charset="0"/>
              </a:rPr>
              <a:t> reduce la </a:t>
            </a:r>
            <a:r>
              <a:rPr kumimoji="1" lang="en-US" sz="2400" dirty="0" err="1" smtClean="0">
                <a:solidFill>
                  <a:schemeClr val="accent1"/>
                </a:solidFill>
                <a:latin typeface="Arial Black" pitchFamily="34" charset="0"/>
                <a:cs typeface="Arial" pitchFamily="34" charset="0"/>
              </a:rPr>
              <a:t>fuerza</a:t>
            </a:r>
            <a:r>
              <a:rPr kumimoji="1" lang="en-US" sz="2400" dirty="0" smtClean="0">
                <a:solidFill>
                  <a:schemeClr val="accent1"/>
                </a:solidFill>
                <a:latin typeface="Arial Black" pitchFamily="34" charset="0"/>
                <a:cs typeface="Arial" pitchFamily="34" charset="0"/>
              </a:rPr>
              <a:t> de </a:t>
            </a:r>
            <a:r>
              <a:rPr kumimoji="1" lang="en-US" sz="2400" dirty="0" err="1" smtClean="0">
                <a:solidFill>
                  <a:schemeClr val="accent1"/>
                </a:solidFill>
                <a:latin typeface="Arial Black" pitchFamily="34" charset="0"/>
                <a:cs typeface="Arial" pitchFamily="34" charset="0"/>
              </a:rPr>
              <a:t>agarre</a:t>
            </a:r>
            <a:r>
              <a:rPr kumimoji="1"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mn-cs"/>
            </a:endParaRPr>
          </a:p>
        </p:txBody>
      </p:sp>
      <p:pic>
        <p:nvPicPr>
          <p:cNvPr id="22534" name="Picture 5" descr="MC900285788.WM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828800"/>
            <a:ext cx="3467100" cy="4094163"/>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idx="4294967295"/>
          </p:nvPr>
        </p:nvSpPr>
        <p:spPr>
          <a:xfrm>
            <a:off x="457200" y="152400"/>
            <a:ext cx="6400800" cy="1143000"/>
          </a:xfrm>
        </p:spPr>
        <p:txBody>
          <a:bodyPr/>
          <a:lstStyle/>
          <a:p>
            <a:pPr eaLnBrk="1" hangingPunct="1"/>
            <a:r>
              <a:rPr lang="en-US" sz="4800" dirty="0" err="1" smtClean="0"/>
              <a:t>Protegiendo</a:t>
            </a:r>
            <a:r>
              <a:rPr lang="en-US" sz="4800" dirty="0" smtClean="0"/>
              <a:t> </a:t>
            </a:r>
            <a:r>
              <a:rPr lang="en-US" sz="4800" dirty="0" err="1" smtClean="0"/>
              <a:t>su</a:t>
            </a:r>
            <a:r>
              <a:rPr lang="en-US" sz="4800" dirty="0" smtClean="0"/>
              <a:t> </a:t>
            </a:r>
            <a:r>
              <a:rPr lang="en-US" sz="4800" dirty="0" err="1" smtClean="0"/>
              <a:t>Cuerpo</a:t>
            </a:r>
            <a:endParaRPr lang="en-US" sz="4800" dirty="0" smtClean="0"/>
          </a:p>
        </p:txBody>
      </p:sp>
      <p:sp>
        <p:nvSpPr>
          <p:cNvPr id="5" name="Rounded Rectangle 4"/>
          <p:cNvSpPr/>
          <p:nvPr/>
        </p:nvSpPr>
        <p:spPr>
          <a:xfrm>
            <a:off x="457200" y="1828800"/>
            <a:ext cx="8153400" cy="87921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smtClean="0">
                <a:solidFill>
                  <a:schemeClr val="accent1"/>
                </a:solidFill>
                <a:latin typeface="Arial Black" pitchFamily="34" charset="0"/>
                <a:cs typeface="Arial" pitchFamily="34" charset="0"/>
              </a:rPr>
              <a:t>Los </a:t>
            </a:r>
            <a:r>
              <a:rPr lang="en-US" sz="2400" dirty="0" err="1" smtClean="0">
                <a:solidFill>
                  <a:schemeClr val="accent1"/>
                </a:solidFill>
                <a:latin typeface="Arial Black" pitchFamily="34" charset="0"/>
                <a:cs typeface="Arial" pitchFamily="34" charset="0"/>
              </a:rPr>
              <a:t>factores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ergonómicos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afectar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su</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cuerpo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lo </a:t>
            </a:r>
            <a:r>
              <a:rPr lang="en-US" sz="2400" dirty="0" err="1" smtClean="0">
                <a:solidFill>
                  <a:schemeClr val="accent1"/>
                </a:solidFill>
                <a:latin typeface="Arial Black" pitchFamily="34" charset="0"/>
                <a:cs typeface="Arial" pitchFamily="34" charset="0"/>
              </a:rPr>
              <a:t>que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debe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protegerse</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23558" name="Picture 6" descr="ergonomics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124200"/>
            <a:ext cx="4940300" cy="3432175"/>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pPr eaLnBrk="1" hangingPunct="1"/>
            <a:endParaRPr/>
          </a:p>
        </p:txBody>
      </p:sp>
      <p:sp>
        <p:nvSpPr>
          <p:cNvPr id="5123" name="Text Box 4"/>
          <p:cNvSpPr txBox="1">
            <a:spLocks noChangeArrowheads="1"/>
          </p:cNvSpPr>
          <p:nvPr/>
        </p:nvSpPr>
        <p:spPr bwMode="auto">
          <a:xfrm>
            <a:off x="533400" y="1676400"/>
            <a:ext cx="6629400" cy="4555093"/>
          </a:xfrm>
          <a:prstGeom prst="rect">
            <a:avLst/>
          </a:prstGeom>
          <a:noFill/>
          <a:ln w="9525">
            <a:noFill/>
            <a:miter lim="800000"/>
            <a:headEnd/>
            <a:tailEnd/>
          </a:ln>
        </p:spPr>
        <p:txBody>
          <a:bodyPr>
            <a:spAutoFit/>
          </a:bodyPr>
          <a:lstStyle/>
          <a:p>
            <a:pPr algn="ctr"/>
            <a:r>
              <a:rPr lang="en-US" sz="2400" b="1" i="1" baseline="30000" dirty="0" smtClean="0"/>
              <a:t>Este material </a:t>
            </a:r>
            <a:r>
              <a:rPr lang="en-US" sz="2400" b="1" i="1" baseline="30000" dirty="0" err="1" smtClean="0"/>
              <a:t>fue</a:t>
            </a:r>
            <a:r>
              <a:rPr lang="en-US" sz="2400" b="1" i="1" baseline="30000" dirty="0" smtClean="0"/>
              <a:t> </a:t>
            </a:r>
            <a:r>
              <a:rPr lang="en-US" sz="2400" b="1" i="1" baseline="30000" dirty="0" err="1" smtClean="0"/>
              <a:t>producido</a:t>
            </a:r>
            <a:r>
              <a:rPr lang="en-US" sz="2400" b="1" i="1" baseline="30000" dirty="0" smtClean="0"/>
              <a:t> </a:t>
            </a:r>
            <a:r>
              <a:rPr lang="en-US" sz="2400" b="1" i="1" baseline="30000" dirty="0" err="1" smtClean="0"/>
              <a:t>debajo</a:t>
            </a:r>
            <a:r>
              <a:rPr lang="en-US" sz="2400" b="1" i="1" baseline="30000" dirty="0" smtClean="0"/>
              <a:t> del grant </a:t>
            </a:r>
            <a:r>
              <a:rPr lang="en-US" sz="2400" b="1" i="1" baseline="30000" dirty="0" err="1" smtClean="0"/>
              <a:t>número</a:t>
            </a:r>
            <a:endParaRPr lang="en-US" sz="2400" b="1" i="1" baseline="30000" dirty="0"/>
          </a:p>
          <a:p>
            <a:pPr algn="ctr"/>
            <a:r>
              <a:rPr lang="en-US" sz="2400" b="1" i="1" baseline="30000" dirty="0"/>
              <a:t>SH-20835-10-60-F-37</a:t>
            </a:r>
            <a:r>
              <a:rPr lang="en-US" sz="2400" b="1" i="1" baseline="30000" dirty="0" smtClean="0"/>
              <a:t> del </a:t>
            </a:r>
            <a:r>
              <a:rPr lang="en-US" sz="2400" b="1" i="1" baseline="30000" dirty="0" err="1" smtClean="0"/>
              <a:t>Departamento</a:t>
            </a:r>
            <a:r>
              <a:rPr lang="en-US" sz="2400" b="1" i="1" baseline="30000" dirty="0" smtClean="0"/>
              <a:t> de la Labor de EU, </a:t>
            </a:r>
            <a:r>
              <a:rPr lang="en-US" sz="2400" b="1" i="1" baseline="30000" dirty="0" err="1" smtClean="0"/>
              <a:t>Administración</a:t>
            </a:r>
            <a:r>
              <a:rPr lang="en-US" sz="2400" b="1" i="1" baseline="30000" dirty="0" smtClean="0"/>
              <a:t> de la </a:t>
            </a:r>
            <a:r>
              <a:rPr lang="en-US" sz="2400" b="1" i="1" baseline="30000" dirty="0" err="1" smtClean="0"/>
              <a:t>SaludySeguridad</a:t>
            </a:r>
            <a:r>
              <a:rPr lang="en-US" sz="2400" b="1" i="1" baseline="30000" dirty="0" smtClean="0"/>
              <a:t> </a:t>
            </a:r>
            <a:r>
              <a:rPr lang="en-US" sz="2400" b="1" i="1" baseline="30000" dirty="0" err="1" smtClean="0"/>
              <a:t>Ocupacional</a:t>
            </a:r>
            <a:r>
              <a:rPr lang="en-US" sz="2400" b="1" i="1" baseline="30000" dirty="0" smtClean="0"/>
              <a:t>.</a:t>
            </a:r>
          </a:p>
          <a:p>
            <a:pPr algn="ctr"/>
            <a:endParaRPr dirty="0"/>
          </a:p>
          <a:p>
            <a:pPr algn="ctr"/>
            <a:r>
              <a:rPr lang="en-US" sz="2400" b="1" i="1" baseline="30000" dirty="0" smtClean="0"/>
              <a:t>No </a:t>
            </a:r>
            <a:r>
              <a:rPr lang="en-US" sz="2400" b="1" i="1" dirty="0" err="1" smtClean="0"/>
              <a:t>representa</a:t>
            </a:r>
            <a:r>
              <a:rPr lang="en-US" sz="2400" b="1" i="1" dirty="0" smtClean="0"/>
              <a:t> </a:t>
            </a:r>
            <a:r>
              <a:rPr lang="en-US" sz="2400" b="1" i="1" dirty="0" err="1" smtClean="0"/>
              <a:t>necesariamente</a:t>
            </a:r>
            <a:r>
              <a:rPr lang="en-US" sz="2400" b="1" i="1" dirty="0" smtClean="0"/>
              <a:t> los </a:t>
            </a:r>
            <a:r>
              <a:rPr lang="en-US" sz="2400" b="1" i="1" dirty="0" err="1" smtClean="0"/>
              <a:t>opiniones</a:t>
            </a:r>
            <a:r>
              <a:rPr lang="en-US" sz="2400" b="1" i="1" dirty="0" smtClean="0"/>
              <a:t> o </a:t>
            </a:r>
            <a:r>
              <a:rPr lang="en-US" sz="2400" b="1" i="1" dirty="0" err="1" smtClean="0"/>
              <a:t>polizas</a:t>
            </a:r>
            <a:r>
              <a:rPr lang="en-US" sz="2400" b="1" i="1" dirty="0" smtClean="0"/>
              <a:t> del </a:t>
            </a:r>
            <a:r>
              <a:rPr lang="en-US" sz="2400" b="1" i="1" dirty="0" err="1" smtClean="0"/>
              <a:t>Departamento</a:t>
            </a:r>
            <a:r>
              <a:rPr lang="en-US" sz="2400" b="1" i="1" dirty="0" smtClean="0"/>
              <a:t> de la Labor de EU, </a:t>
            </a:r>
            <a:r>
              <a:rPr lang="en-US" sz="2400" b="1" i="1" dirty="0" err="1" smtClean="0"/>
              <a:t>ni</a:t>
            </a:r>
            <a:r>
              <a:rPr lang="en-US" sz="2400" b="1" i="1" dirty="0" smtClean="0"/>
              <a:t> </a:t>
            </a:r>
            <a:r>
              <a:rPr lang="en-US" sz="2400" b="1" i="1" dirty="0" err="1" smtClean="0"/>
              <a:t>menciona</a:t>
            </a:r>
            <a:r>
              <a:rPr lang="en-US" sz="2400" b="1" i="1" dirty="0" smtClean="0"/>
              <a:t> </a:t>
            </a:r>
            <a:r>
              <a:rPr lang="en-US" sz="2400" b="1" i="1" dirty="0" err="1" smtClean="0"/>
              <a:t>nombres</a:t>
            </a:r>
            <a:r>
              <a:rPr lang="en-US" sz="2400" b="1" i="1" dirty="0" smtClean="0"/>
              <a:t> de </a:t>
            </a:r>
            <a:r>
              <a:rPr lang="en-US" sz="2400" b="1" i="1" dirty="0" err="1" smtClean="0"/>
              <a:t>organizaciones</a:t>
            </a:r>
            <a:r>
              <a:rPr lang="en-US" sz="2400" b="1" i="1" dirty="0" smtClean="0"/>
              <a:t> del </a:t>
            </a:r>
            <a:r>
              <a:rPr lang="en-US" sz="2400" b="1" i="1" dirty="0" err="1" smtClean="0"/>
              <a:t>Gobierno</a:t>
            </a:r>
            <a:r>
              <a:rPr lang="en-US" sz="2400" b="1" i="1" dirty="0" smtClean="0"/>
              <a:t> de los EU.</a:t>
            </a:r>
            <a:endParaRPr lang="en-US" sz="2400" b="1" i="1" baseline="30000" dirty="0" smtClean="0"/>
          </a:p>
          <a:p>
            <a:pPr algn="ctr"/>
            <a:endParaRPr lang="en-US" sz="2400" b="1" i="1" baseline="30000" dirty="0"/>
          </a:p>
          <a:p>
            <a:pPr algn="ctr"/>
            <a:endParaRPr lang="en-US" sz="2400" b="1" i="1" baseline="30000" dirty="0"/>
          </a:p>
          <a:p>
            <a:pPr algn="ctr"/>
            <a:endParaRPr lang="en-US" sz="2400" b="1" i="1" baseline="30000" dirty="0"/>
          </a:p>
          <a:p>
            <a:pPr algn="ctr"/>
            <a:endParaRPr lang="en-US" sz="2400" b="1" i="1" baseline="30000" dirty="0"/>
          </a:p>
          <a:p>
            <a:pPr algn="ctr"/>
            <a:r>
              <a:rPr lang="en-US" sz="2400" b="1" i="1" baseline="30000" dirty="0" err="1" smtClean="0"/>
              <a:t>Telamon</a:t>
            </a:r>
            <a:r>
              <a:rPr lang="en-US" sz="2400" b="1" i="1" baseline="30000" dirty="0" smtClean="0"/>
              <a:t> Corporation </a:t>
            </a:r>
            <a:r>
              <a:rPr lang="en-US" sz="2400" b="1" i="1" baseline="30000" dirty="0" err="1" smtClean="0"/>
              <a:t>es</a:t>
            </a:r>
            <a:r>
              <a:rPr lang="en-US" sz="2400" b="1" i="1" baseline="30000" dirty="0" smtClean="0"/>
              <a:t> un </a:t>
            </a:r>
            <a:r>
              <a:rPr lang="en-US" sz="2400" b="1" i="1" baseline="30000" dirty="0" err="1" smtClean="0"/>
              <a:t>proveedor</a:t>
            </a:r>
            <a:r>
              <a:rPr lang="en-US" sz="2400" b="1" i="1" baseline="30000" dirty="0" smtClean="0"/>
              <a:t> y </a:t>
            </a:r>
            <a:r>
              <a:rPr lang="en-US" sz="2400" b="1" i="1" baseline="30000" dirty="0" err="1" smtClean="0"/>
              <a:t>empleador</a:t>
            </a:r>
            <a:r>
              <a:rPr lang="en-US" sz="2400" b="1" i="1" baseline="30000" dirty="0" smtClean="0"/>
              <a:t> de </a:t>
            </a:r>
            <a:r>
              <a:rPr lang="en-US" sz="2400" b="1" i="1" baseline="30000" dirty="0" err="1" smtClean="0"/>
              <a:t>igual</a:t>
            </a:r>
            <a:r>
              <a:rPr lang="en-US" sz="2400" b="1" i="1" baseline="30000" dirty="0" smtClean="0"/>
              <a:t> </a:t>
            </a:r>
            <a:r>
              <a:rPr lang="en-US" sz="2400" b="1" i="1" baseline="30000" dirty="0" err="1" smtClean="0"/>
              <a:t>oportunidad</a:t>
            </a:r>
            <a:r>
              <a:rPr lang="en-US" sz="2400" b="1" i="1" baseline="30000" dirty="0" smtClean="0"/>
              <a:t>. </a:t>
            </a:r>
            <a:r>
              <a:rPr lang="en-US" sz="2400" b="1" i="1" baseline="30000" dirty="0" err="1" smtClean="0"/>
              <a:t>Ayuda</a:t>
            </a:r>
            <a:r>
              <a:rPr lang="en-US" sz="2400" b="1" i="1" baseline="30000" dirty="0" smtClean="0"/>
              <a:t> </a:t>
            </a:r>
            <a:r>
              <a:rPr lang="en-US" sz="2400" b="1" i="1" baseline="30000" dirty="0" err="1" smtClean="0"/>
              <a:t>adicional</a:t>
            </a:r>
            <a:r>
              <a:rPr lang="en-US" sz="2400" b="1" i="1" baseline="30000" dirty="0" smtClean="0"/>
              <a:t> </a:t>
            </a:r>
            <a:r>
              <a:rPr lang="en-US" sz="2400" b="1" i="1" baseline="30000" dirty="0" err="1" smtClean="0"/>
              <a:t>esta</a:t>
            </a:r>
            <a:r>
              <a:rPr lang="en-US" sz="2400" b="1" i="1" baseline="30000" dirty="0" smtClean="0"/>
              <a:t> </a:t>
            </a:r>
            <a:r>
              <a:rPr lang="en-US" sz="2400" b="1" i="1" baseline="30000" dirty="0" err="1" smtClean="0"/>
              <a:t>disponible</a:t>
            </a:r>
            <a:r>
              <a:rPr lang="en-US" sz="2400" b="1" i="1" baseline="30000" dirty="0" smtClean="0"/>
              <a:t> </a:t>
            </a:r>
            <a:r>
              <a:rPr lang="en-US" sz="2400" b="1" i="1" baseline="30000" dirty="0" err="1" smtClean="0"/>
              <a:t>si</a:t>
            </a:r>
            <a:r>
              <a:rPr lang="en-US" sz="2400" b="1" i="1" baseline="30000" dirty="0" smtClean="0"/>
              <a:t> </a:t>
            </a:r>
            <a:r>
              <a:rPr lang="en-US" sz="2400" b="1" i="1" baseline="30000" dirty="0" err="1" smtClean="0"/>
              <a:t>es</a:t>
            </a:r>
            <a:r>
              <a:rPr lang="en-US" sz="2400" b="1" i="1" baseline="30000" dirty="0" smtClean="0"/>
              <a:t> </a:t>
            </a:r>
            <a:r>
              <a:rPr lang="en-US" sz="2400" b="1" i="1" dirty="0" err="1" smtClean="0"/>
              <a:t>requerido</a:t>
            </a:r>
            <a:r>
              <a:rPr lang="en-US" sz="2400" b="1" i="1" dirty="0" smtClean="0"/>
              <a:t> </a:t>
            </a:r>
            <a:r>
              <a:rPr lang="en-US" sz="2400" b="1" i="1" dirty="0" err="1" smtClean="0"/>
              <a:t>para</a:t>
            </a:r>
            <a:r>
              <a:rPr lang="en-US" sz="2400" b="1" i="1" dirty="0" smtClean="0"/>
              <a:t> personas con </a:t>
            </a:r>
            <a:r>
              <a:rPr lang="en-US" sz="2400" b="1" i="1" dirty="0" err="1" smtClean="0"/>
              <a:t>discapacidades</a:t>
            </a:r>
            <a:r>
              <a:rPr lang="en-US" sz="2400" b="1" i="1" dirty="0" smtClean="0"/>
              <a:t>.</a:t>
            </a:r>
            <a:endParaRPr lang="en-US" sz="2400" dirty="0"/>
          </a:p>
        </p:txBody>
      </p:sp>
    </p:spTree>
    <p:custDataLst>
      <p:tags r:id="rId1"/>
    </p:custData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idx="4294967295"/>
          </p:nvPr>
        </p:nvSpPr>
        <p:spPr>
          <a:xfrm>
            <a:off x="457200" y="152400"/>
            <a:ext cx="6400800" cy="1143000"/>
          </a:xfrm>
        </p:spPr>
        <p:txBody>
          <a:bodyPr/>
          <a:lstStyle/>
          <a:p>
            <a:pPr eaLnBrk="1" hangingPunct="1"/>
            <a:r>
              <a:rPr lang="en-US" sz="4800" dirty="0" err="1" smtClean="0"/>
              <a:t>Protegiendo</a:t>
            </a:r>
            <a:r>
              <a:rPr lang="en-US" sz="4800" dirty="0" smtClean="0"/>
              <a:t> </a:t>
            </a:r>
            <a:r>
              <a:rPr lang="en-US" sz="4800" dirty="0" err="1" smtClean="0"/>
              <a:t>su</a:t>
            </a:r>
            <a:r>
              <a:rPr lang="en-US" sz="4800" dirty="0" smtClean="0"/>
              <a:t> </a:t>
            </a:r>
            <a:r>
              <a:rPr lang="en-US" sz="4800" dirty="0" err="1" smtClean="0"/>
              <a:t>Cuerpo</a:t>
            </a:r>
            <a:endParaRPr lang="en-US" sz="4800" dirty="0" smtClean="0"/>
          </a:p>
        </p:txBody>
      </p:sp>
      <p:pic>
        <p:nvPicPr>
          <p:cNvPr id="24579"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w="9525">
            <a:noFill/>
            <a:miter lim="800000"/>
            <a:headEnd/>
            <a:tailEnd/>
          </a:ln>
        </p:spPr>
      </p:pic>
      <p:sp>
        <p:nvSpPr>
          <p:cNvPr id="5" name="Oval Callout 4"/>
          <p:cNvSpPr/>
          <p:nvPr/>
        </p:nvSpPr>
        <p:spPr>
          <a:xfrm rot="20752722">
            <a:off x="7019925" y="1684338"/>
            <a:ext cx="2220913" cy="2228850"/>
          </a:xfrm>
          <a:prstGeom prst="wedgeEllipseCallou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1" name="TextBox 5"/>
          <p:cNvSpPr txBox="1">
            <a:spLocks noChangeArrowheads="1"/>
          </p:cNvSpPr>
          <p:nvPr/>
        </p:nvSpPr>
        <p:spPr bwMode="auto">
          <a:xfrm>
            <a:off x="7239000" y="2057400"/>
            <a:ext cx="1752600" cy="1371600"/>
          </a:xfrm>
          <a:prstGeom prst="rect">
            <a:avLst/>
          </a:prstGeom>
          <a:noFill/>
          <a:ln w="9525">
            <a:noFill/>
            <a:miter lim="800000"/>
            <a:headEnd/>
            <a:tailEnd/>
          </a:ln>
        </p:spPr>
        <p:txBody>
          <a:bodyPr>
            <a:spAutoFit/>
          </a:bodyPr>
          <a:lstStyle/>
          <a:p>
            <a:pPr algn="ctr"/>
            <a:r>
              <a:rPr lang="en-US" sz="1600">
                <a:solidFill>
                  <a:schemeClr val="accent1"/>
                </a:solidFill>
                <a:latin typeface="Arial Black" pitchFamily="34" charset="0"/>
              </a:rPr>
              <a:t>The body learns to move in the patterns that you teach it.</a:t>
            </a:r>
          </a:p>
        </p:txBody>
      </p:sp>
      <p:sp>
        <p:nvSpPr>
          <p:cNvPr id="7" name="Rounded Rectangle 6"/>
          <p:cNvSpPr/>
          <p:nvPr/>
        </p:nvSpPr>
        <p:spPr>
          <a:xfrm>
            <a:off x="533400" y="2133600"/>
            <a:ext cx="6019800" cy="3614559"/>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err="1" smtClean="0">
                <a:solidFill>
                  <a:schemeClr val="accent1"/>
                </a:solidFill>
                <a:latin typeface="Arial Black" pitchFamily="34" charset="0"/>
                <a:cs typeface="Arial" pitchFamily="34" charset="0"/>
              </a:rPr>
              <a:t>Cuando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su</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cuerpo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estábajo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demasiada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presión</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tensión</a:t>
            </a:r>
            <a:r>
              <a:rPr lang="en-US" sz="2400" dirty="0" smtClean="0">
                <a:solidFill>
                  <a:schemeClr val="accent1"/>
                </a:solidFill>
                <a:latin typeface="Arial Black" pitchFamily="34" charset="0"/>
                <a:cs typeface="Arial" pitchFamily="34" charset="0"/>
              </a:rPr>
              <a:t> le </a:t>
            </a:r>
            <a:r>
              <a:rPr lang="en-US" sz="2400" dirty="0" err="1" smtClean="0">
                <a:solidFill>
                  <a:schemeClr val="accent1"/>
                </a:solidFill>
                <a:latin typeface="Arial Black" pitchFamily="34" charset="0"/>
                <a:cs typeface="Arial" pitchFamily="34" charset="0"/>
              </a:rPr>
              <a:t>hará</a:t>
            </a:r>
            <a:r>
              <a:rPr lang="en-US" sz="2400" dirty="0" smtClean="0">
                <a:solidFill>
                  <a:schemeClr val="accent1"/>
                </a:solidFill>
                <a:latin typeface="Arial Black" pitchFamily="34" charset="0"/>
                <a:cs typeface="Arial" pitchFamily="34" charset="0"/>
              </a:rPr>
              <a:t> saber.</a:t>
            </a:r>
          </a:p>
          <a:p>
            <a:pPr>
              <a:spcBef>
                <a:spcPct val="50000"/>
              </a:spcBef>
              <a:defRPr/>
            </a:pPr>
            <a:endParaRPr lang="en-US" sz="2400" dirty="0" smtClean="0">
              <a:solidFill>
                <a:schemeClr val="accent1"/>
              </a:solidFill>
              <a:latin typeface="Arial Black" pitchFamily="34" charset="0"/>
              <a:cs typeface="Arial" pitchFamily="34" charset="0"/>
            </a:endParaRPr>
          </a:p>
          <a:p>
            <a:pPr>
              <a:spcBef>
                <a:spcPct val="50000"/>
              </a:spcBef>
              <a:defRPr/>
            </a:pPr>
            <a:r>
              <a:rPr lang="en-US" sz="2400" dirty="0" smtClean="0">
                <a:solidFill>
                  <a:schemeClr val="accent1"/>
                </a:solidFill>
                <a:latin typeface="Arial Black" pitchFamily="34" charset="0"/>
                <a:cs typeface="Arial" pitchFamily="34" charset="0"/>
              </a:rPr>
              <a:t>Para el </a:t>
            </a:r>
            <a:r>
              <a:rPr lang="en-US" sz="2400" dirty="0" err="1" smtClean="0">
                <a:solidFill>
                  <a:schemeClr val="accent1"/>
                </a:solidFill>
                <a:latin typeface="Arial Black" pitchFamily="34" charset="0"/>
                <a:cs typeface="Arial" pitchFamily="34" charset="0"/>
              </a:rPr>
              <a:t>tratamiento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eficaz</a:t>
            </a:r>
            <a:r>
              <a:rPr lang="en-US" sz="2400" dirty="0" smtClean="0">
                <a:solidFill>
                  <a:schemeClr val="accent1"/>
                </a:solidFill>
                <a:latin typeface="Arial Black" pitchFamily="34" charset="0"/>
                <a:cs typeface="Arial" pitchFamily="34" charset="0"/>
              </a:rPr>
              <a:t> del dolor y la </a:t>
            </a:r>
            <a:r>
              <a:rPr lang="en-US" sz="2400" dirty="0" err="1" smtClean="0">
                <a:solidFill>
                  <a:schemeClr val="accent1"/>
                </a:solidFill>
                <a:latin typeface="Arial Black" pitchFamily="34" charset="0"/>
                <a:cs typeface="Arial" pitchFamily="34" charset="0"/>
              </a:rPr>
              <a:t>tensión</a:t>
            </a:r>
            <a:r>
              <a:rPr lang="en-US" sz="2400" dirty="0" smtClean="0">
                <a:solidFill>
                  <a:schemeClr val="accent1"/>
                </a:solidFill>
                <a:latin typeface="Arial Black" pitchFamily="34" charset="0"/>
                <a:cs typeface="Arial" pitchFamily="34" charset="0"/>
              </a:rPr>
              <a:t> se </a:t>
            </a:r>
            <a:r>
              <a:rPr lang="en-US" sz="2400" dirty="0" err="1" smtClean="0">
                <a:solidFill>
                  <a:schemeClr val="accent1"/>
                </a:solidFill>
                <a:latin typeface="Arial Black" pitchFamily="34" charset="0"/>
                <a:cs typeface="Arial" pitchFamily="34" charset="0"/>
              </a:rPr>
              <a:t>requiere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poner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atención</a:t>
            </a:r>
            <a:r>
              <a:rPr lang="en-US" sz="2400" dirty="0" smtClean="0">
                <a:solidFill>
                  <a:schemeClr val="accent1"/>
                </a:solidFill>
                <a:latin typeface="Arial Black" pitchFamily="34" charset="0"/>
                <a:cs typeface="Arial" pitchFamily="34" charset="0"/>
              </a:rPr>
              <a:t> a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señales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alerta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temprana</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idx="4294967295"/>
          </p:nvPr>
        </p:nvSpPr>
        <p:spPr>
          <a:xfrm>
            <a:off x="457200" y="152400"/>
            <a:ext cx="6400800" cy="1143000"/>
          </a:xfrm>
        </p:spPr>
        <p:txBody>
          <a:bodyPr/>
          <a:lstStyle/>
          <a:p>
            <a:pPr eaLnBrk="1" hangingPunct="1"/>
            <a:r>
              <a:rPr lang="en-US" sz="4800" dirty="0" err="1" smtClean="0"/>
              <a:t>Protegiendo</a:t>
            </a:r>
            <a:r>
              <a:rPr lang="en-US" sz="4800" dirty="0" smtClean="0"/>
              <a:t> </a:t>
            </a:r>
            <a:r>
              <a:rPr lang="en-US" sz="4800" dirty="0" err="1" smtClean="0"/>
              <a:t>su</a:t>
            </a:r>
            <a:r>
              <a:rPr lang="en-US" sz="4800" dirty="0" smtClean="0"/>
              <a:t> </a:t>
            </a:r>
            <a:r>
              <a:rPr lang="en-US" sz="4800" dirty="0" err="1" smtClean="0"/>
              <a:t>Cuerpo</a:t>
            </a:r>
            <a:endParaRPr lang="en-US" sz="4800" dirty="0" smtClean="0"/>
          </a:p>
        </p:txBody>
      </p:sp>
      <p:sp>
        <p:nvSpPr>
          <p:cNvPr id="5" name="Rounded Rectangle 4"/>
          <p:cNvSpPr/>
          <p:nvPr/>
        </p:nvSpPr>
        <p:spPr>
          <a:xfrm>
            <a:off x="381000" y="1600200"/>
            <a:ext cx="4267200" cy="4743093"/>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a:spcBef>
                <a:spcPct val="50000"/>
              </a:spcBef>
              <a:defRPr/>
            </a:pPr>
            <a:r>
              <a:rPr lang="en-US" sz="2400" dirty="0" err="1" smtClean="0">
                <a:solidFill>
                  <a:schemeClr val="accent1"/>
                </a:solidFill>
                <a:latin typeface="Arial Black" pitchFamily="34" charset="0"/>
                <a:cs typeface="Arial" pitchFamily="34" charset="0"/>
              </a:rPr>
              <a:t>Algunas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señales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alerta</a:t>
            </a:r>
            <a:r>
              <a:rPr lang="en-US" sz="2400" dirty="0" smtClean="0">
                <a:solidFill>
                  <a:schemeClr val="accent1"/>
                </a:solidFill>
                <a:latin typeface="Arial Black" pitchFamily="34" charset="0"/>
                <a:cs typeface="Arial" pitchFamily="34" charset="0"/>
              </a:rPr>
              <a:t> son:</a:t>
            </a: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Hinchazón</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Entumecimiento</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Hormigueo</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Malestar</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Sensación</a:t>
            </a:r>
            <a:r>
              <a:rPr lang="en-US" sz="2000" dirty="0" smtClean="0">
                <a:solidFill>
                  <a:schemeClr val="accent1"/>
                </a:solidFill>
                <a:latin typeface="Arial Black" pitchFamily="34" charset="0"/>
                <a:cs typeface="Arial" pitchFamily="34" charset="0"/>
              </a:rPr>
              <a:t>de ardor</a:t>
            </a: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Irritación</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Insomnio</a:t>
            </a:r>
            <a:endParaRPr lang="en-US" sz="2000" dirty="0" smtClean="0">
              <a:solidFill>
                <a:schemeClr val="accent1"/>
              </a:solidFill>
              <a:latin typeface="Arial Black" pitchFamily="34" charset="0"/>
              <a:cs typeface="Arial" pitchFamily="34" charset="0"/>
            </a:endParaRPr>
          </a:p>
          <a:p>
            <a:pPr lvl="1">
              <a:spcBef>
                <a:spcPct val="50000"/>
              </a:spcBef>
              <a:buFont typeface="Arial" pitchFamily="34" charset="0"/>
              <a:buChar char="•"/>
              <a:defRPr/>
            </a:pPr>
            <a:r>
              <a:rPr lang="en-US" sz="2000" dirty="0" err="1" smtClean="0">
                <a:solidFill>
                  <a:schemeClr val="accent1"/>
                </a:solidFill>
                <a:latin typeface="Arial Black" pitchFamily="34" charset="0"/>
                <a:cs typeface="Arial" pitchFamily="34" charset="0"/>
              </a:rPr>
              <a:t>Rigidez</a:t>
            </a:r>
            <a:endParaRPr lang="en-US" sz="2000" dirty="0">
              <a:solidFill>
                <a:schemeClr val="accent1"/>
              </a:solidFill>
              <a:latin typeface="Arial Black" pitchFamily="34" charset="0"/>
              <a:cs typeface="Arial" pitchFamily="34" charset="0"/>
            </a:endParaRPr>
          </a:p>
        </p:txBody>
      </p:sp>
      <p:pic>
        <p:nvPicPr>
          <p:cNvPr id="25606" name="Picture 15" descr="ergonomics.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0600" y="2514600"/>
            <a:ext cx="4065588" cy="3048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idx="4294967295"/>
          </p:nvPr>
        </p:nvSpPr>
        <p:spPr>
          <a:xfrm>
            <a:off x="457200" y="152400"/>
            <a:ext cx="6400800" cy="1143000"/>
          </a:xfrm>
        </p:spPr>
        <p:txBody>
          <a:bodyPr/>
          <a:lstStyle/>
          <a:p>
            <a:pPr eaLnBrk="1" hangingPunct="1"/>
            <a:r>
              <a:rPr lang="en-US" sz="4800" dirty="0" err="1" smtClean="0"/>
              <a:t>Protegiendo</a:t>
            </a:r>
            <a:r>
              <a:rPr lang="en-US" sz="4800" dirty="0" smtClean="0"/>
              <a:t> </a:t>
            </a:r>
            <a:r>
              <a:rPr lang="en-US" sz="4800" dirty="0" err="1" smtClean="0"/>
              <a:t>su</a:t>
            </a:r>
            <a:r>
              <a:rPr lang="en-US" sz="4800" dirty="0" smtClean="0"/>
              <a:t> </a:t>
            </a:r>
            <a:r>
              <a:rPr lang="en-US" sz="4800" dirty="0" err="1" smtClean="0"/>
              <a:t>Cuerpo</a:t>
            </a:r>
            <a:endParaRPr lang="en-US" sz="4800" dirty="0" smtClean="0"/>
          </a:p>
        </p:txBody>
      </p:sp>
      <p:sp>
        <p:nvSpPr>
          <p:cNvPr id="5" name="Rounded Rectangle 4"/>
          <p:cNvSpPr/>
          <p:nvPr/>
        </p:nvSpPr>
        <p:spPr>
          <a:xfrm>
            <a:off x="381000" y="2057400"/>
            <a:ext cx="6629400" cy="166074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err="1" smtClean="0">
                <a:solidFill>
                  <a:schemeClr val="accent1"/>
                </a:solidFill>
                <a:latin typeface="Arial Black" pitchFamily="34" charset="0"/>
                <a:cs typeface="Arial" pitchFamily="34" charset="0"/>
              </a:rPr>
              <a:t>Usted</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experimentar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estas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señales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alerta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temprana</a:t>
            </a:r>
            <a:r>
              <a:rPr lang="en-US" sz="2400" dirty="0" smtClean="0">
                <a:solidFill>
                  <a:schemeClr val="accent1"/>
                </a:solidFill>
                <a:latin typeface="Arial Black" pitchFamily="34" charset="0"/>
                <a:cs typeface="Arial" pitchFamily="34" charset="0"/>
              </a:rPr>
              <a:t> en la </a:t>
            </a:r>
            <a:r>
              <a:rPr lang="en-US" sz="2400" dirty="0" err="1" smtClean="0">
                <a:solidFill>
                  <a:schemeClr val="accent1"/>
                </a:solidFill>
                <a:latin typeface="Arial Black" pitchFamily="34" charset="0"/>
                <a:cs typeface="Arial" pitchFamily="34" charset="0"/>
              </a:rPr>
              <a:t>espalda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cuello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hombros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codos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antebrazos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muñecas</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manos</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26630" name="Picture 6" descr="ergonomics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3886200"/>
            <a:ext cx="3505200" cy="2627313"/>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idx="4294967295"/>
          </p:nvPr>
        </p:nvSpPr>
        <p:spPr>
          <a:xfrm>
            <a:off x="0" y="152400"/>
            <a:ext cx="7315200" cy="1143000"/>
          </a:xfrm>
        </p:spPr>
        <p:txBody>
          <a:bodyPr/>
          <a:lstStyle/>
          <a:p>
            <a:pPr eaLnBrk="1" hangingPunct="1"/>
            <a:r>
              <a:rPr lang="en-US" sz="4000" dirty="0" err="1" smtClean="0">
                <a:latin typeface="Arial Black" pitchFamily="34" charset="0"/>
              </a:rPr>
              <a:t>Compruebe</a:t>
            </a:r>
            <a:r>
              <a:rPr lang="en-US" sz="4000" dirty="0" smtClean="0">
                <a:latin typeface="Arial Black" pitchFamily="34" charset="0"/>
              </a:rPr>
              <a:t> </a:t>
            </a:r>
            <a:r>
              <a:rPr lang="en-US" sz="4000" dirty="0" err="1" smtClean="0">
                <a:latin typeface="Arial Black" pitchFamily="34" charset="0"/>
              </a:rPr>
              <a:t>que</a:t>
            </a:r>
            <a:r>
              <a:rPr lang="en-US" sz="4000" dirty="0" smtClean="0">
                <a:latin typeface="Arial Black" pitchFamily="34" charset="0"/>
              </a:rPr>
              <a:t> </a:t>
            </a:r>
            <a:r>
              <a:rPr lang="en-US" sz="4000" dirty="0" err="1" smtClean="0">
                <a:latin typeface="Arial Black" pitchFamily="34" charset="0"/>
              </a:rPr>
              <a:t>Entiende</a:t>
            </a:r>
            <a:endParaRPr lang="en-US" sz="4000" dirty="0" smtClean="0">
              <a:latin typeface="Arial Black" pitchFamily="34" charset="0"/>
            </a:endParaRPr>
          </a:p>
        </p:txBody>
      </p:sp>
      <p:sp>
        <p:nvSpPr>
          <p:cNvPr id="3" name="Rounded Rectangle 2"/>
          <p:cNvSpPr/>
          <p:nvPr/>
        </p:nvSpPr>
        <p:spPr>
          <a:xfrm>
            <a:off x="457200" y="2438400"/>
            <a:ext cx="6629400" cy="48845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lgn="ctr">
              <a:defRPr/>
            </a:pPr>
            <a:r>
              <a:rPr lang="en-US" sz="2400" dirty="0" err="1" smtClean="0">
                <a:solidFill>
                  <a:schemeClr val="accent1"/>
                </a:solidFill>
                <a:latin typeface="Arial Black" pitchFamily="34" charset="0"/>
                <a:cs typeface="+mn-cs"/>
              </a:rPr>
              <a:t>Tiempo</a:t>
            </a:r>
            <a:r>
              <a:rPr lang="en-US" sz="2400" dirty="0" smtClean="0">
                <a:solidFill>
                  <a:schemeClr val="accent1"/>
                </a:solidFill>
                <a:latin typeface="Arial Black" pitchFamily="34" charset="0"/>
                <a:cs typeface="+mn-cs"/>
              </a:rPr>
              <a:t> de </a:t>
            </a:r>
            <a:r>
              <a:rPr lang="en-US" sz="2400" dirty="0" err="1" smtClean="0">
                <a:solidFill>
                  <a:schemeClr val="accent1"/>
                </a:solidFill>
                <a:latin typeface="Arial Black" pitchFamily="34" charset="0"/>
                <a:cs typeface="+mn-cs"/>
              </a:rPr>
              <a:t>Actividad</a:t>
            </a:r>
            <a:r>
              <a:rPr lang="en-US" sz="2400" dirty="0" smtClean="0">
                <a:solidFill>
                  <a:schemeClr val="accent1"/>
                </a:solidFill>
                <a:latin typeface="Arial Black" pitchFamily="34" charset="0"/>
                <a:cs typeface="+mn-cs"/>
              </a:rPr>
              <a:t> de </a:t>
            </a:r>
            <a:r>
              <a:rPr lang="en-US" sz="2400" dirty="0" err="1" smtClean="0">
                <a:solidFill>
                  <a:schemeClr val="accent1"/>
                </a:solidFill>
                <a:latin typeface="Arial Black" pitchFamily="34" charset="0"/>
                <a:cs typeface="+mn-cs"/>
              </a:rPr>
              <a:t>Grupo</a:t>
            </a:r>
            <a:r>
              <a:rPr lang="en-US" sz="2400" dirty="0" smtClean="0">
                <a:solidFill>
                  <a:schemeClr val="accent1"/>
                </a:solidFill>
                <a:latin typeface="Arial Black" pitchFamily="34" charset="0"/>
                <a:cs typeface="+mn-cs"/>
              </a:rPr>
              <a:t>!</a:t>
            </a:r>
            <a:endParaRPr lang="en-US" sz="2400" dirty="0">
              <a:solidFill>
                <a:schemeClr val="accent1"/>
              </a:solidFill>
              <a:latin typeface="Arial Black" pitchFamily="34" charset="0"/>
              <a:cs typeface="+mn-cs"/>
            </a:endParaRPr>
          </a:p>
        </p:txBody>
      </p:sp>
      <p:pic>
        <p:nvPicPr>
          <p:cNvPr id="27654" name="Picture 2" descr="C:\Documents and Settings\Ivy Ulrich-Bonk\Local Settings\Temporary Internet Files\Content.IE5\D540ZRZU\MC900431586[1].png"/>
          <p:cNvPicPr>
            <a:picLocks noChangeAspect="1" noChangeArrowheads="1"/>
          </p:cNvPicPr>
          <p:nvPr/>
        </p:nvPicPr>
        <p:blipFill>
          <a:blip r:embed="rId4" cstate="print"/>
          <a:srcRect/>
          <a:stretch>
            <a:fillRect/>
          </a:stretch>
        </p:blipFill>
        <p:spPr bwMode="auto">
          <a:xfrm>
            <a:off x="2362200" y="3200400"/>
            <a:ext cx="2835275" cy="2835275"/>
          </a:xfrm>
          <a:prstGeom prst="rect">
            <a:avLst/>
          </a:prstGeom>
          <a:noFill/>
          <a:ln w="9525">
            <a:noFill/>
            <a:miter lim="800000"/>
            <a:headEnd/>
            <a:tailEnd/>
          </a:ln>
        </p:spPr>
      </p:pic>
      <p:sp>
        <p:nvSpPr>
          <p:cNvPr id="5" name="Rectangle 4"/>
          <p:cNvSpPr/>
          <p:nvPr/>
        </p:nvSpPr>
        <p:spPr>
          <a:xfrm>
            <a:off x="533400" y="5943600"/>
            <a:ext cx="6400800" cy="461963"/>
          </a:xfrm>
          <a:prstGeom prst="rect">
            <a:avLst/>
          </a:prstGeom>
        </p:spPr>
        <p:txBody>
          <a:bodyPr>
            <a:spAutoFit/>
          </a:bodyPr>
          <a:lstStyle/>
          <a:p>
            <a:pPr algn="ctr">
              <a:defRPr/>
            </a:pPr>
            <a:r>
              <a:rPr lang="en-US" sz="2400" b="1" dirty="0" err="1" smtClean="0">
                <a:solidFill>
                  <a:schemeClr val="accent1"/>
                </a:solidFill>
                <a:latin typeface="+mj-lt"/>
                <a:cs typeface="Arial" pitchFamily="34" charset="0"/>
              </a:rPr>
              <a:t>Mapa</a:t>
            </a:r>
            <a:r>
              <a:rPr lang="en-US" sz="2400" b="1" dirty="0" smtClean="0">
                <a:solidFill>
                  <a:schemeClr val="accent1"/>
                </a:solidFill>
                <a:latin typeface="+mj-lt"/>
                <a:cs typeface="Arial" pitchFamily="34" charset="0"/>
              </a:rPr>
              <a:t> del </a:t>
            </a:r>
            <a:r>
              <a:rPr lang="en-US" sz="2400" b="1" dirty="0" err="1" smtClean="0">
                <a:solidFill>
                  <a:schemeClr val="accent1"/>
                </a:solidFill>
                <a:latin typeface="+mj-lt"/>
                <a:cs typeface="Arial" pitchFamily="34" charset="0"/>
              </a:rPr>
              <a:t>cuerpo</a:t>
            </a:r>
            <a:r>
              <a:rPr lang="en-US" sz="2400" b="1" dirty="0" smtClean="0">
                <a:solidFill>
                  <a:schemeClr val="accent1"/>
                </a:solidFill>
                <a:latin typeface="+mj-lt"/>
                <a:cs typeface="Arial" pitchFamily="34" charset="0"/>
              </a:rPr>
              <a:t>: </a:t>
            </a:r>
            <a:r>
              <a:rPr lang="en-US" sz="2400" b="1" dirty="0">
                <a:solidFill>
                  <a:schemeClr val="accent1"/>
                </a:solidFill>
                <a:latin typeface="+mj-lt"/>
                <a:cs typeface="Arial" pitchFamily="34" charset="0"/>
              </a:rPr>
              <a:t>10-15 </a:t>
            </a:r>
            <a:r>
              <a:rPr lang="en-US" sz="2400" b="1" dirty="0" err="1" smtClean="0">
                <a:solidFill>
                  <a:schemeClr val="accent1"/>
                </a:solidFill>
                <a:latin typeface="+mj-lt"/>
                <a:cs typeface="Arial" pitchFamily="34" charset="0"/>
              </a:rPr>
              <a:t>Minutos</a:t>
            </a:r>
            <a:endParaRPr lang="en-US" sz="2400" b="1" dirty="0">
              <a:latin typeface="+mj-lt"/>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idx="4294967295"/>
          </p:nvPr>
        </p:nvSpPr>
        <p:spPr>
          <a:xfrm>
            <a:off x="457200" y="152400"/>
            <a:ext cx="6400800" cy="1143000"/>
          </a:xfrm>
        </p:spPr>
        <p:txBody>
          <a:bodyPr/>
          <a:lstStyle/>
          <a:p>
            <a:pPr eaLnBrk="1" hangingPunct="1"/>
            <a:r>
              <a:rPr lang="en-US" sz="4800" dirty="0" err="1" smtClean="0"/>
              <a:t>Protegiendo</a:t>
            </a:r>
            <a:r>
              <a:rPr lang="en-US" sz="4800" dirty="0" smtClean="0"/>
              <a:t> </a:t>
            </a:r>
            <a:r>
              <a:rPr lang="en-US" sz="4800" dirty="0" err="1" smtClean="0"/>
              <a:t>su</a:t>
            </a:r>
            <a:r>
              <a:rPr lang="en-US" sz="4800" dirty="0" smtClean="0"/>
              <a:t> </a:t>
            </a:r>
            <a:r>
              <a:rPr lang="en-US" sz="4800" dirty="0" err="1" smtClean="0"/>
              <a:t>cuerpo</a:t>
            </a:r>
            <a:endParaRPr lang="en-US" sz="4800" dirty="0" smtClean="0"/>
          </a:p>
        </p:txBody>
      </p:sp>
      <p:sp>
        <p:nvSpPr>
          <p:cNvPr id="28675" name="Text Box 4"/>
          <p:cNvSpPr txBox="1">
            <a:spLocks noChangeArrowheads="1"/>
          </p:cNvSpPr>
          <p:nvPr/>
        </p:nvSpPr>
        <p:spPr bwMode="auto">
          <a:xfrm>
            <a:off x="609600" y="2590800"/>
            <a:ext cx="6477000" cy="784225"/>
          </a:xfrm>
          <a:prstGeom prst="rect">
            <a:avLst/>
          </a:prstGeom>
          <a:noFill/>
          <a:ln w="9525">
            <a:noFill/>
            <a:miter lim="800000"/>
            <a:headEnd/>
            <a:tailEnd/>
          </a:ln>
        </p:spPr>
        <p:txBody>
          <a:bodyPr>
            <a:spAutoFit/>
          </a:bodyPr>
          <a:lstStyle/>
          <a:p>
            <a:pPr>
              <a:spcBef>
                <a:spcPct val="50000"/>
              </a:spcBef>
            </a:pPr>
            <a:endParaRPr lang="en-US">
              <a:solidFill>
                <a:schemeClr val="accent1"/>
              </a:solidFill>
            </a:endParaRPr>
          </a:p>
          <a:p>
            <a:pPr>
              <a:spcBef>
                <a:spcPct val="50000"/>
              </a:spcBef>
            </a:pPr>
            <a:endParaRPr lang="en-US">
              <a:solidFill>
                <a:schemeClr val="accent1"/>
              </a:solidFill>
            </a:endParaRPr>
          </a:p>
        </p:txBody>
      </p:sp>
      <p:sp>
        <p:nvSpPr>
          <p:cNvPr id="5" name="Rounded Rectangle 4"/>
          <p:cNvSpPr/>
          <p:nvPr/>
        </p:nvSpPr>
        <p:spPr>
          <a:xfrm>
            <a:off x="533400" y="2133600"/>
            <a:ext cx="6705600" cy="166074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smtClean="0">
                <a:solidFill>
                  <a:schemeClr val="accent1"/>
                </a:solidFill>
                <a:latin typeface="Arial Black" pitchFamily="34" charset="0"/>
                <a:cs typeface="Arial" pitchFamily="34" charset="0"/>
              </a:rPr>
              <a:t>Los </a:t>
            </a:r>
            <a:r>
              <a:rPr lang="en-US" sz="2400" dirty="0" err="1" smtClean="0">
                <a:solidFill>
                  <a:schemeClr val="accent1"/>
                </a:solidFill>
                <a:latin typeface="Arial Black" pitchFamily="34" charset="0"/>
                <a:cs typeface="Arial" pitchFamily="34" charset="0"/>
              </a:rPr>
              <a:t>ejercicios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calentamiento</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descansos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para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estiramiento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ayudar</a:t>
            </a:r>
            <a:r>
              <a:rPr lang="en-US" sz="2400" dirty="0" smtClean="0">
                <a:solidFill>
                  <a:schemeClr val="accent1"/>
                </a:solidFill>
                <a:latin typeface="Arial Black" pitchFamily="34" charset="0"/>
                <a:cs typeface="Arial" pitchFamily="34" charset="0"/>
              </a:rPr>
              <a:t> a </a:t>
            </a:r>
            <a:r>
              <a:rPr lang="en-US" sz="2400" dirty="0" err="1" smtClean="0">
                <a:solidFill>
                  <a:schemeClr val="accent1"/>
                </a:solidFill>
                <a:latin typeface="Arial Black" pitchFamily="34" charset="0"/>
                <a:cs typeface="Arial" pitchFamily="34" charset="0"/>
              </a:rPr>
              <a:t>prevenir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lesiones</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aliviar</a:t>
            </a:r>
            <a:r>
              <a:rPr lang="en-US" sz="2400" dirty="0" smtClean="0">
                <a:solidFill>
                  <a:schemeClr val="accent1"/>
                </a:solidFill>
                <a:latin typeface="Arial Black" pitchFamily="34" charset="0"/>
                <a:cs typeface="Arial" pitchFamily="34" charset="0"/>
              </a:rPr>
              <a:t> la </a:t>
            </a:r>
            <a:r>
              <a:rPr lang="en-US" sz="2400" dirty="0" err="1" smtClean="0">
                <a:solidFill>
                  <a:schemeClr val="accent1"/>
                </a:solidFill>
                <a:latin typeface="Arial Black" pitchFamily="34" charset="0"/>
                <a:cs typeface="Arial" pitchFamily="34" charset="0"/>
              </a:rPr>
              <a:t>presión</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28679" name="Picture 5" descr="C:\Documents and Settings\Telamon Admin\Local Settings\Temporary Internet Files\Content.IE5\JFZRLB0G\MC900121001[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962400"/>
            <a:ext cx="4495800" cy="307975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2133600"/>
            <a:ext cx="6705600" cy="4005322"/>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lvl="0" eaLnBrk="0" hangingPunct="0"/>
            <a:r>
              <a:rPr lang="en-US" sz="2400" dirty="0" smtClean="0">
                <a:solidFill>
                  <a:schemeClr val="accent1"/>
                </a:solidFill>
                <a:latin typeface="Arial Black" pitchFamily="34" charset="0"/>
                <a:ea typeface="Times New Roman" pitchFamily="18" charset="0"/>
                <a:cs typeface="Arial" pitchFamily="34" charset="0"/>
              </a:rPr>
              <a:t>El factor </a:t>
            </a:r>
            <a:r>
              <a:rPr lang="en-US" sz="2400" dirty="0" err="1" smtClean="0">
                <a:solidFill>
                  <a:schemeClr val="accent1"/>
                </a:solidFill>
                <a:latin typeface="Arial Black" pitchFamily="34" charset="0"/>
                <a:ea typeface="Times New Roman" pitchFamily="18" charset="0"/>
                <a:cs typeface="Arial" pitchFamily="34" charset="0"/>
              </a:rPr>
              <a:t>ergonómico</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que</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es</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experimentado</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cuando</a:t>
            </a:r>
            <a:r>
              <a:rPr lang="en-US" sz="2400" dirty="0" smtClean="0">
                <a:solidFill>
                  <a:schemeClr val="accent1"/>
                </a:solidFill>
                <a:latin typeface="Arial Black" pitchFamily="34" charset="0"/>
                <a:ea typeface="Times New Roman" pitchFamily="18" charset="0"/>
                <a:cs typeface="Arial" pitchFamily="34" charset="0"/>
              </a:rPr>
              <a:t> se </a:t>
            </a:r>
            <a:r>
              <a:rPr lang="en-US" sz="2400" dirty="0" err="1" smtClean="0">
                <a:solidFill>
                  <a:schemeClr val="accent1"/>
                </a:solidFill>
                <a:latin typeface="Arial Black" pitchFamily="34" charset="0"/>
                <a:ea typeface="Times New Roman" pitchFamily="18" charset="0"/>
                <a:cs typeface="Arial" pitchFamily="34" charset="0"/>
              </a:rPr>
              <a:t>desarrolla</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tareas</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que</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requieren</a:t>
            </a:r>
            <a:r>
              <a:rPr lang="en-US" sz="2400" dirty="0" smtClean="0">
                <a:solidFill>
                  <a:schemeClr val="accent1"/>
                </a:solidFill>
                <a:latin typeface="Arial Black" pitchFamily="34" charset="0"/>
                <a:ea typeface="Times New Roman" pitchFamily="18" charset="0"/>
                <a:cs typeface="Arial" pitchFamily="34" charset="0"/>
              </a:rPr>
              <a:t> el </a:t>
            </a:r>
            <a:r>
              <a:rPr lang="en-US" sz="2400" dirty="0" err="1" smtClean="0">
                <a:solidFill>
                  <a:schemeClr val="accent1"/>
                </a:solidFill>
                <a:latin typeface="Arial Black" pitchFamily="34" charset="0"/>
                <a:ea typeface="Times New Roman" pitchFamily="18" charset="0"/>
                <a:cs typeface="Arial" pitchFamily="34" charset="0"/>
              </a:rPr>
              <a:t>mismo</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movimiento</a:t>
            </a:r>
            <a:r>
              <a:rPr lang="en-US" sz="2400" dirty="0" smtClean="0">
                <a:solidFill>
                  <a:schemeClr val="accent1"/>
                </a:solidFill>
                <a:latin typeface="Arial Black" pitchFamily="34" charset="0"/>
                <a:ea typeface="Times New Roman" pitchFamily="18" charset="0"/>
                <a:cs typeface="Arial" pitchFamily="34" charset="0"/>
              </a:rPr>
              <a:t> o series de </a:t>
            </a:r>
            <a:r>
              <a:rPr lang="en-US" sz="2400" dirty="0" err="1" smtClean="0">
                <a:solidFill>
                  <a:schemeClr val="accent1"/>
                </a:solidFill>
                <a:latin typeface="Arial Black" pitchFamily="34" charset="0"/>
                <a:ea typeface="Times New Roman" pitchFamily="18" charset="0"/>
                <a:cs typeface="Arial" pitchFamily="34" charset="0"/>
              </a:rPr>
              <a:t>movimientos</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frecuentes</a:t>
            </a:r>
            <a:r>
              <a:rPr lang="en-US" sz="2400" dirty="0" smtClean="0">
                <a:solidFill>
                  <a:schemeClr val="accent1"/>
                </a:solidFill>
                <a:latin typeface="Arial Black" pitchFamily="34" charset="0"/>
                <a:ea typeface="Times New Roman" pitchFamily="18" charset="0"/>
                <a:cs typeface="Arial" pitchFamily="34" charset="0"/>
              </a:rPr>
              <a:t>, </a:t>
            </a:r>
            <a:r>
              <a:rPr lang="en-US" sz="2400" dirty="0" err="1" smtClean="0">
                <a:solidFill>
                  <a:schemeClr val="accent1"/>
                </a:solidFill>
                <a:latin typeface="Arial Black" pitchFamily="34" charset="0"/>
                <a:ea typeface="Times New Roman" pitchFamily="18" charset="0"/>
                <a:cs typeface="Arial" pitchFamily="34" charset="0"/>
              </a:rPr>
              <a:t>es</a:t>
            </a:r>
            <a:r>
              <a:rPr lang="en-US" sz="2400" dirty="0" smtClean="0">
                <a:solidFill>
                  <a:schemeClr val="accent1"/>
                </a:solidFill>
                <a:latin typeface="Arial Black" pitchFamily="34" charset="0"/>
                <a:ea typeface="Times New Roman" pitchFamily="18" charset="0"/>
                <a:cs typeface="Arial" pitchFamily="34" charset="0"/>
              </a:rPr>
              <a:t>:</a:t>
            </a:r>
          </a:p>
          <a:p>
            <a:pPr lvl="0" eaLnBrk="0" hangingPunct="0"/>
            <a:endParaRPr lang="en-US" sz="2400" baseline="0" dirty="0">
              <a:solidFill>
                <a:schemeClr val="accent1"/>
              </a:solidFill>
              <a:latin typeface="Arial Black" pitchFamily="34" charset="0"/>
              <a:cs typeface="Arial" pitchFamily="34" charset="0"/>
            </a:endParaRPr>
          </a:p>
          <a:p>
            <a:pPr marL="457200" lvl="0" indent="-457200" eaLnBrk="0" hangingPunct="0">
              <a:buFont typeface="+mj-lt"/>
              <a:buAutoNum type="alphaUcPeriod"/>
            </a:pPr>
            <a:r>
              <a:rPr lang="en-US" sz="2400" dirty="0" err="1" smtClean="0">
                <a:solidFill>
                  <a:schemeClr val="accent1"/>
                </a:solidFill>
                <a:latin typeface="Arial Black" pitchFamily="34" charset="0"/>
                <a:cs typeface="Arial" pitchFamily="34" charset="0"/>
              </a:rPr>
              <a:t>Fuerza</a:t>
            </a:r>
            <a:endParaRPr lang="en-US" sz="2400" dirty="0" smtClean="0">
              <a:solidFill>
                <a:schemeClr val="accent1"/>
              </a:solidFill>
              <a:latin typeface="Arial Black" pitchFamily="34" charset="0"/>
              <a:cs typeface="Arial" pitchFamily="34" charset="0"/>
            </a:endParaRPr>
          </a:p>
          <a:p>
            <a:pPr marL="457200" lvl="0" indent="-457200" eaLnBrk="0" hangingPunct="0">
              <a:buFont typeface="+mj-lt"/>
              <a:buAutoNum type="alphaUcPeriod"/>
            </a:pPr>
            <a:r>
              <a:rPr kumimoji="0" lang="en-US" sz="2400" b="0" i="0" u="none" strike="noStrike" cap="none" normalizeH="0" baseline="0" dirty="0" err="1" smtClean="0">
                <a:ln>
                  <a:noFill/>
                </a:ln>
                <a:solidFill>
                  <a:schemeClr val="accent1"/>
                </a:solidFill>
                <a:effectLst/>
                <a:latin typeface="Arial Black" pitchFamily="34" charset="0"/>
                <a:cs typeface="Arial" pitchFamily="34" charset="0"/>
              </a:rPr>
              <a:t>Repetición</a:t>
            </a:r>
            <a:endParaRPr kumimoji="0" lang="en-US" sz="2400" b="0" i="0" u="none" strike="noStrike" cap="none" normalizeH="0" baseline="0" dirty="0" smtClean="0">
              <a:ln>
                <a:noFill/>
              </a:ln>
              <a:solidFill>
                <a:schemeClr val="accent1"/>
              </a:solidFill>
              <a:effectLst/>
              <a:latin typeface="Arial Black" pitchFamily="34" charset="0"/>
              <a:cs typeface="Arial" pitchFamily="34" charset="0"/>
            </a:endParaRPr>
          </a:p>
          <a:p>
            <a:pPr marL="457200" lvl="0" indent="-457200" eaLnBrk="0" hangingPunct="0">
              <a:buFont typeface="+mj-lt"/>
              <a:buAutoNum type="alphaUcPeriod"/>
            </a:pPr>
            <a:r>
              <a:rPr lang="en-US" sz="2400" dirty="0" err="1" smtClean="0">
                <a:solidFill>
                  <a:schemeClr val="accent1"/>
                </a:solidFill>
                <a:latin typeface="Arial Black" pitchFamily="34" charset="0"/>
                <a:cs typeface="Arial" pitchFamily="34" charset="0"/>
              </a:rPr>
              <a:t>Cansancio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contacto</a:t>
            </a:r>
            <a:endParaRPr lang="en-US" sz="2400" dirty="0" smtClean="0">
              <a:solidFill>
                <a:schemeClr val="accent1"/>
              </a:solidFill>
              <a:latin typeface="Arial Black" pitchFamily="34" charset="0"/>
              <a:cs typeface="Arial" pitchFamily="34" charset="0"/>
            </a:endParaRPr>
          </a:p>
          <a:p>
            <a:pPr marL="457200" lvl="0" indent="-457200" eaLnBrk="0" hangingPunct="0">
              <a:buFont typeface="+mj-lt"/>
              <a:buAutoNum type="alphaUcPeriod"/>
            </a:pPr>
            <a:r>
              <a:rPr lang="en-US" sz="2400" dirty="0" err="1" smtClean="0">
                <a:solidFill>
                  <a:schemeClr val="accent1"/>
                </a:solidFill>
                <a:latin typeface="Arial Black" pitchFamily="34" charset="0"/>
                <a:cs typeface="Arial" pitchFamily="34" charset="0"/>
              </a:rPr>
              <a:t>Vibración</a:t>
            </a:r>
            <a:endParaRPr kumimoji="0" lang="en-US" sz="3600" b="0" i="0" u="none" strike="noStrike" cap="none" normalizeH="0" baseline="0" dirty="0" smtClean="0">
              <a:ln>
                <a:noFill/>
              </a:ln>
              <a:solidFill>
                <a:schemeClr val="accent1"/>
              </a:solidFill>
              <a:effectLst/>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1828800"/>
            <a:ext cx="6705600" cy="4396085"/>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lvl="0" eaLnBrk="0" hangingPunct="0"/>
            <a:r>
              <a:rPr lang="en-US" sz="2400" dirty="0" smtClean="0">
                <a:solidFill>
                  <a:schemeClr val="accent1"/>
                </a:solidFill>
                <a:latin typeface="Arial Black" pitchFamily="34" charset="0"/>
                <a:ea typeface="Times New Roman" pitchFamily="18" charset="0"/>
                <a:cs typeface="Arial" pitchFamily="34" charset="0"/>
              </a:rPr>
              <a:t>MULTIPLE CHOICE.</a:t>
            </a:r>
          </a:p>
          <a:p>
            <a:pPr lvl="0" eaLnBrk="0" hangingPunct="0"/>
            <a:endParaRPr lang="en-US" sz="2400" dirty="0" smtClean="0">
              <a:solidFill>
                <a:schemeClr val="accent1"/>
              </a:solidFill>
              <a:latin typeface="Arial Black" pitchFamily="34" charset="0"/>
              <a:ea typeface="Times New Roman" pitchFamily="18" charset="0"/>
              <a:cs typeface="Arial" pitchFamily="34" charset="0"/>
            </a:endParaRPr>
          </a:p>
          <a:p>
            <a:pPr lvl="0" eaLnBrk="0" hangingPunct="0"/>
            <a:r>
              <a:rPr lang="en-US" sz="2400" dirty="0" smtClean="0">
                <a:solidFill>
                  <a:schemeClr val="accent1"/>
                </a:solidFill>
                <a:latin typeface="Arial Black" pitchFamily="34" charset="0"/>
                <a:ea typeface="Times New Roman" pitchFamily="18" charset="0"/>
                <a:cs typeface="Arial" pitchFamily="34" charset="0"/>
              </a:rPr>
              <a:t>The ergonomic factor experienced when engaging in t</a:t>
            </a:r>
            <a:r>
              <a:rPr lang="en-US" sz="2400" dirty="0" smtClean="0">
                <a:solidFill>
                  <a:schemeClr val="accent1"/>
                </a:solidFill>
                <a:latin typeface="Arial Black" pitchFamily="34" charset="0"/>
              </a:rPr>
              <a:t>asks </a:t>
            </a:r>
            <a:r>
              <a:rPr lang="en-US" sz="2400" dirty="0">
                <a:solidFill>
                  <a:schemeClr val="accent1"/>
                </a:solidFill>
                <a:latin typeface="Arial Black" pitchFamily="34" charset="0"/>
              </a:rPr>
              <a:t>that require exertions and result in pressure on joints </a:t>
            </a:r>
            <a:r>
              <a:rPr lang="en-US" sz="2400" dirty="0" smtClean="0">
                <a:solidFill>
                  <a:schemeClr val="accent1"/>
                </a:solidFill>
                <a:latin typeface="Arial Black" pitchFamily="34" charset="0"/>
              </a:rPr>
              <a:t>is:</a:t>
            </a:r>
            <a:endParaRPr kumimoji="0" lang="en-US" sz="2400" b="0" i="0" u="none" strike="noStrike" cap="none" normalizeH="0" dirty="0" smtClean="0">
              <a:ln>
                <a:noFill/>
              </a:ln>
              <a:solidFill>
                <a:schemeClr val="accent1"/>
              </a:solidFill>
              <a:effectLst/>
              <a:latin typeface="Arial Black" pitchFamily="34" charset="0"/>
              <a:ea typeface="Times New Roman" pitchFamily="18" charset="0"/>
              <a:cs typeface="Arial" pitchFamily="34" charset="0"/>
            </a:endParaRPr>
          </a:p>
          <a:p>
            <a:pPr lvl="0" eaLnBrk="0" hangingPunct="0"/>
            <a:endParaRPr lang="en-US" sz="2400" baseline="0" dirty="0">
              <a:solidFill>
                <a:schemeClr val="accent1"/>
              </a:solidFill>
              <a:latin typeface="Arial Black" pitchFamily="34" charset="0"/>
              <a:cs typeface="Arial" pitchFamily="34" charset="0"/>
            </a:endParaRPr>
          </a:p>
          <a:p>
            <a:pPr marL="457200" indent="-457200" eaLnBrk="0" hangingPunct="0">
              <a:buFont typeface="+mj-lt"/>
              <a:buAutoNum type="alphaUcPeriod"/>
            </a:pPr>
            <a:r>
              <a:rPr lang="en-US" sz="2400" dirty="0" smtClean="0">
                <a:solidFill>
                  <a:schemeClr val="accent1"/>
                </a:solidFill>
                <a:latin typeface="Arial Black" pitchFamily="34" charset="0"/>
                <a:cs typeface="Arial" pitchFamily="34" charset="0"/>
              </a:rPr>
              <a:t>Vibration</a:t>
            </a:r>
          </a:p>
          <a:p>
            <a:pPr marL="457200" indent="-457200" eaLnBrk="0" hangingPunct="0">
              <a:buFont typeface="+mj-lt"/>
              <a:buAutoNum type="alphaUcPeriod"/>
            </a:pPr>
            <a:r>
              <a:rPr kumimoji="0" lang="en-US" sz="2400" b="0" i="0" u="none" strike="noStrike" cap="none" normalizeH="0" baseline="0" dirty="0" smtClean="0">
                <a:ln>
                  <a:noFill/>
                </a:ln>
                <a:solidFill>
                  <a:schemeClr val="accent1"/>
                </a:solidFill>
                <a:effectLst/>
                <a:latin typeface="Arial Black" pitchFamily="34" charset="0"/>
                <a:cs typeface="Arial" pitchFamily="34" charset="0"/>
              </a:rPr>
              <a:t>Repetition</a:t>
            </a:r>
          </a:p>
          <a:p>
            <a:pPr marL="457200" lvl="0" indent="-457200" eaLnBrk="0" hangingPunct="0">
              <a:buFont typeface="+mj-lt"/>
              <a:buAutoNum type="alphaUcPeriod"/>
            </a:pPr>
            <a:r>
              <a:rPr lang="en-US" sz="2400" dirty="0" smtClean="0">
                <a:solidFill>
                  <a:schemeClr val="accent1"/>
                </a:solidFill>
                <a:latin typeface="Arial Black" pitchFamily="34" charset="0"/>
                <a:cs typeface="Arial" pitchFamily="34" charset="0"/>
              </a:rPr>
              <a:t>Force</a:t>
            </a:r>
          </a:p>
          <a:p>
            <a:pPr marL="457200" lvl="0" indent="-457200" eaLnBrk="0" hangingPunct="0">
              <a:buFont typeface="+mj-lt"/>
              <a:buAutoNum type="alphaUcPeriod"/>
            </a:pPr>
            <a:r>
              <a:rPr lang="en-US" sz="2400" dirty="0" smtClean="0">
                <a:solidFill>
                  <a:schemeClr val="accent1"/>
                </a:solidFill>
                <a:latin typeface="Arial Black" pitchFamily="34" charset="0"/>
                <a:cs typeface="Arial" pitchFamily="34" charset="0"/>
              </a:rPr>
              <a:t>Contact stress</a:t>
            </a:r>
            <a:endParaRPr kumimoji="0" lang="en-US" sz="3600" b="0" i="0" u="none" strike="noStrike" cap="none" normalizeH="0" baseline="0" dirty="0" smtClean="0">
              <a:ln>
                <a:noFill/>
              </a:ln>
              <a:solidFill>
                <a:schemeClr val="accent1"/>
              </a:solidFill>
              <a:effectLst/>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152400"/>
            <a:ext cx="7315200" cy="1143000"/>
          </a:xfrm>
        </p:spPr>
        <p:txBody>
          <a:bodyPr/>
          <a:lstStyle/>
          <a:p>
            <a:pPr eaLnBrk="1" hangingPunct="1"/>
            <a:r>
              <a:rPr lang="en-US" sz="4000" smtClean="0">
                <a:latin typeface="Arial Black" pitchFamily="34" charset="0"/>
              </a:rPr>
              <a:t>Check for Understanding</a:t>
            </a:r>
          </a:p>
        </p:txBody>
      </p:sp>
      <p:sp>
        <p:nvSpPr>
          <p:cNvPr id="6" name="Rounded Rectangle 5"/>
          <p:cNvSpPr/>
          <p:nvPr/>
        </p:nvSpPr>
        <p:spPr>
          <a:xfrm>
            <a:off x="533400" y="2743200"/>
            <a:ext cx="6553200" cy="1660743"/>
          </a:xfrm>
          <a:prstGeom prst="roundRect">
            <a:avLst>
              <a:gd name="adj" fmla="val 10109"/>
            </a:avLst>
          </a:prstGeom>
          <a:solidFill>
            <a:schemeClr val="bg1">
              <a:lumMod val="75000"/>
            </a:schemeClr>
          </a:solidFill>
          <a:effectLst>
            <a:innerShdw blurRad="114300">
              <a:prstClr val="black"/>
            </a:innerShdw>
          </a:effectLst>
        </p:spPr>
        <p:txBody>
          <a:bodyPr wrap="square">
            <a:spAutoFit/>
          </a:bodyPr>
          <a:lstStyle/>
          <a:p>
            <a:pPr lvl="0" eaLnBrk="0" hangingPunct="0"/>
            <a:r>
              <a:rPr lang="en-US" sz="2400" dirty="0" smtClean="0">
                <a:solidFill>
                  <a:schemeClr val="accent1"/>
                </a:solidFill>
                <a:latin typeface="Arial Black" pitchFamily="34" charset="0"/>
              </a:rPr>
              <a:t>FILL IN THE BLANK.</a:t>
            </a:r>
          </a:p>
          <a:p>
            <a:pPr lvl="0" eaLnBrk="0" hangingPunct="0"/>
            <a:endParaRPr lang="en-US" sz="2400" dirty="0">
              <a:solidFill>
                <a:schemeClr val="accent1"/>
              </a:solidFill>
              <a:latin typeface="Arial Black" pitchFamily="34" charset="0"/>
            </a:endParaRPr>
          </a:p>
          <a:p>
            <a:pPr lvl="0" eaLnBrk="0" hangingPunct="0"/>
            <a:r>
              <a:rPr lang="en-US" sz="2400" dirty="0" smtClean="0">
                <a:solidFill>
                  <a:schemeClr val="accent1"/>
                </a:solidFill>
                <a:latin typeface="Arial Black" pitchFamily="34" charset="0"/>
              </a:rPr>
              <a:t>The </a:t>
            </a:r>
            <a:r>
              <a:rPr lang="en-US" sz="2400" dirty="0">
                <a:solidFill>
                  <a:schemeClr val="accent1"/>
                </a:solidFill>
                <a:latin typeface="Arial Black" pitchFamily="34" charset="0"/>
              </a:rPr>
              <a:t>study of how to bring the work to the </a:t>
            </a:r>
            <a:r>
              <a:rPr lang="en-US" sz="2400" dirty="0" smtClean="0">
                <a:solidFill>
                  <a:schemeClr val="accent1"/>
                </a:solidFill>
                <a:latin typeface="Arial Black" pitchFamily="34" charset="0"/>
              </a:rPr>
              <a:t>worker is called ______________.</a:t>
            </a:r>
            <a:endParaRPr kumimoji="0" lang="en-US" sz="3600" b="0" i="0" u="none" strike="noStrike" cap="none" normalizeH="0" baseline="0" dirty="0" smtClean="0">
              <a:ln>
                <a:noFill/>
              </a:ln>
              <a:solidFill>
                <a:schemeClr val="accent1"/>
              </a:solidFill>
              <a:effectLst/>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idx="4294967295"/>
          </p:nvPr>
        </p:nvSpPr>
        <p:spPr>
          <a:xfrm>
            <a:off x="228600" y="152400"/>
            <a:ext cx="6934200" cy="1143000"/>
          </a:xfrm>
        </p:spPr>
        <p:txBody>
          <a:bodyPr/>
          <a:lstStyle/>
          <a:p>
            <a:pPr eaLnBrk="1" hangingPunct="1"/>
            <a:r>
              <a:rPr lang="en-US" sz="4000" dirty="0" smtClean="0"/>
              <a:t>Para extender </a:t>
            </a:r>
            <a:r>
              <a:rPr lang="en-US" sz="4000" dirty="0" err="1" smtClean="0"/>
              <a:t>su</a:t>
            </a:r>
            <a:r>
              <a:rPr lang="en-US" sz="4000" dirty="0" smtClean="0"/>
              <a:t> </a:t>
            </a:r>
            <a:r>
              <a:rPr lang="en-US" sz="4000" dirty="0" err="1" smtClean="0"/>
              <a:t>aprendizaje</a:t>
            </a:r>
            <a:r>
              <a:rPr lang="en-US" sz="4000" dirty="0" smtClean="0"/>
              <a:t>, revise </a:t>
            </a:r>
            <a:r>
              <a:rPr lang="en-US" sz="4000" dirty="0" err="1" smtClean="0"/>
              <a:t>siguientes</a:t>
            </a:r>
            <a:r>
              <a:rPr lang="en-US" sz="4000" dirty="0" smtClean="0"/>
              <a:t> </a:t>
            </a:r>
            <a:r>
              <a:rPr lang="en-US" sz="4000" dirty="0" err="1" smtClean="0"/>
              <a:t>recursos</a:t>
            </a:r>
            <a:endParaRPr lang="en-US" sz="4000" dirty="0" smtClean="0"/>
          </a:p>
        </p:txBody>
      </p:sp>
      <p:pic>
        <p:nvPicPr>
          <p:cNvPr id="33795" name="Picture 3"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14800"/>
            <a:ext cx="3098800" cy="2757488"/>
          </a:xfrm>
          <a:prstGeom prst="rect">
            <a:avLst/>
          </a:prstGeom>
          <a:noFill/>
          <a:ln w="9525">
            <a:noFill/>
            <a:miter lim="800000"/>
            <a:headEnd/>
            <a:tailEnd/>
          </a:ln>
        </p:spPr>
      </p:pic>
      <p:sp>
        <p:nvSpPr>
          <p:cNvPr id="5" name="Rounded Rectangle 4"/>
          <p:cNvSpPr/>
          <p:nvPr/>
        </p:nvSpPr>
        <p:spPr>
          <a:xfrm>
            <a:off x="457200" y="1905000"/>
            <a:ext cx="6629400" cy="4493776"/>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000" dirty="0">
                <a:solidFill>
                  <a:schemeClr val="accent1"/>
                </a:solidFill>
                <a:latin typeface="Arial Black" pitchFamily="34" charset="0"/>
                <a:cs typeface="Arial" pitchFamily="34" charset="0"/>
              </a:rPr>
              <a:t>Poultry Processing Industry </a:t>
            </a:r>
            <a:r>
              <a:rPr lang="en-US" sz="2000" dirty="0" err="1">
                <a:solidFill>
                  <a:schemeClr val="accent1"/>
                </a:solidFill>
                <a:latin typeface="Arial Black" pitchFamily="34" charset="0"/>
                <a:cs typeface="Arial" pitchFamily="34" charset="0"/>
              </a:rPr>
              <a:t>eTool</a:t>
            </a:r>
            <a:r>
              <a:rPr lang="en-US" sz="2000" dirty="0">
                <a:solidFill>
                  <a:schemeClr val="accent1"/>
                </a:solidFill>
                <a:latin typeface="Arial Black" pitchFamily="34" charset="0"/>
                <a:cs typeface="Arial" pitchFamily="34" charset="0"/>
              </a:rPr>
              <a:t> (</a:t>
            </a:r>
            <a:r>
              <a:rPr lang="en-US" sz="2000" dirty="0">
                <a:solidFill>
                  <a:schemeClr val="accent1"/>
                </a:solidFill>
                <a:latin typeface="Arial Black" pitchFamily="34" charset="0"/>
                <a:cs typeface="Arial" pitchFamily="34" charset="0"/>
                <a:hlinkClick r:id="rId5"/>
              </a:rPr>
              <a:t>http://www.osha.gov/SLTC/etools/poultry/</a:t>
            </a:r>
            <a:r>
              <a:rPr lang="en-US" sz="2000" dirty="0">
                <a:solidFill>
                  <a:schemeClr val="accent1"/>
                </a:solidFill>
                <a:latin typeface="Arial Black" pitchFamily="34" charset="0"/>
                <a:cs typeface="Arial" pitchFamily="34" charset="0"/>
              </a:rPr>
              <a:t>)</a:t>
            </a:r>
          </a:p>
          <a:p>
            <a:pPr>
              <a:spcBef>
                <a:spcPct val="50000"/>
              </a:spcBef>
              <a:defRPr/>
            </a:pPr>
            <a:endParaRPr lang="en-US" sz="2000" dirty="0" smtClean="0">
              <a:solidFill>
                <a:schemeClr val="accent1"/>
              </a:solidFill>
              <a:latin typeface="Arial Black" pitchFamily="34" charset="0"/>
              <a:cs typeface="Arial" pitchFamily="34" charset="0"/>
            </a:endParaRPr>
          </a:p>
          <a:p>
            <a:pPr>
              <a:spcBef>
                <a:spcPct val="50000"/>
              </a:spcBef>
              <a:defRPr/>
            </a:pPr>
            <a:r>
              <a:rPr lang="en-US" sz="2000" dirty="0" smtClean="0">
                <a:solidFill>
                  <a:schemeClr val="accent1"/>
                </a:solidFill>
                <a:latin typeface="Arial Black" pitchFamily="34" charset="0"/>
                <a:cs typeface="Arial" pitchFamily="34" charset="0"/>
              </a:rPr>
              <a:t>North Carolina Department of Labor Occupational Safety and Health Division, A Guide to Safe Work Practices in the Poultry Processing Industry</a:t>
            </a:r>
          </a:p>
          <a:p>
            <a:pPr>
              <a:spcBef>
                <a:spcPct val="50000"/>
              </a:spcBef>
              <a:defRPr/>
            </a:pPr>
            <a:endParaRPr lang="en-US" sz="2000" dirty="0">
              <a:solidFill>
                <a:schemeClr val="accent1"/>
              </a:solidFill>
              <a:latin typeface="Arial Black" pitchFamily="34" charset="0"/>
              <a:cs typeface="Arial" pitchFamily="34" charset="0"/>
            </a:endParaRPr>
          </a:p>
          <a:p>
            <a:pPr>
              <a:spcBef>
                <a:spcPct val="50000"/>
              </a:spcBef>
              <a:defRPr/>
            </a:pPr>
            <a:r>
              <a:rPr lang="en-US" sz="2000" dirty="0">
                <a:solidFill>
                  <a:schemeClr val="accent1"/>
                </a:solidFill>
                <a:latin typeface="Arial Black" pitchFamily="34" charset="0"/>
                <a:cs typeface="Arial" pitchFamily="34" charset="0"/>
                <a:hlinkClick r:id="rId6"/>
              </a:rPr>
              <a:t>http://www.oshainfo.gatech.edu/ergo-training/trainer.html</a:t>
            </a:r>
            <a:endParaRPr lang="en-US" sz="2000" dirty="0">
              <a:solidFill>
                <a:schemeClr val="accent1"/>
              </a:solidFill>
              <a:latin typeface="Arial Black" pitchFamily="34" charset="0"/>
              <a:cs typeface="Arial" pitchFamily="34" charset="0"/>
            </a:endParaRPr>
          </a:p>
          <a:p>
            <a:pPr>
              <a:spcBef>
                <a:spcPct val="50000"/>
              </a:spcBef>
              <a:defRPr/>
            </a:pPr>
            <a:endParaRPr lang="en-US" sz="2000" dirty="0">
              <a:solidFill>
                <a:schemeClr val="accent1"/>
              </a:solidFill>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idx="4294967295"/>
          </p:nvPr>
        </p:nvSpPr>
        <p:spPr>
          <a:xfrm>
            <a:off x="0" y="0"/>
            <a:ext cx="7315200" cy="1524000"/>
          </a:xfrm>
        </p:spPr>
        <p:txBody>
          <a:bodyPr/>
          <a:lstStyle/>
          <a:p>
            <a:pPr eaLnBrk="1" hangingPunct="1"/>
            <a:r>
              <a:rPr lang="en-US" sz="3600" dirty="0" err="1" smtClean="0"/>
              <a:t>Capacitación</a:t>
            </a:r>
            <a:r>
              <a:rPr lang="en-US" sz="3600" dirty="0" smtClean="0"/>
              <a:t> en </a:t>
            </a:r>
            <a:r>
              <a:rPr lang="en-US" sz="3600" dirty="0" err="1" smtClean="0"/>
              <a:t>Seguridad</a:t>
            </a:r>
            <a:r>
              <a:rPr lang="en-US" sz="3600" dirty="0" smtClean="0"/>
              <a:t> </a:t>
            </a:r>
            <a:r>
              <a:rPr lang="en-US" sz="3600" dirty="0" err="1" smtClean="0"/>
              <a:t>Equipo</a:t>
            </a:r>
            <a:r>
              <a:rPr lang="en-US" sz="3600" dirty="0" smtClean="0"/>
              <a:t> de Susan Harwood </a:t>
            </a:r>
            <a:r>
              <a:rPr lang="en-US" sz="3600" dirty="0" err="1" smtClean="0"/>
              <a:t>Equipo</a:t>
            </a:r>
            <a:r>
              <a:rPr lang="en-US" sz="3600" dirty="0" smtClean="0"/>
              <a:t> del Grant</a:t>
            </a:r>
          </a:p>
        </p:txBody>
      </p:sp>
      <p:sp>
        <p:nvSpPr>
          <p:cNvPr id="5" name="Rounded Rectangle 4"/>
          <p:cNvSpPr/>
          <p:nvPr/>
        </p:nvSpPr>
        <p:spPr>
          <a:xfrm>
            <a:off x="609600" y="1917442"/>
            <a:ext cx="8001000" cy="465659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defRPr/>
            </a:pPr>
            <a:endParaRPr/>
          </a:p>
          <a:p>
            <a:pPr algn="ctr">
              <a:defRPr/>
            </a:pPr>
            <a:r>
              <a:rPr lang="en-US" sz="2000" b="1" dirty="0">
                <a:solidFill>
                  <a:schemeClr val="accent1"/>
                </a:solidFill>
                <a:latin typeface="Arial Black" pitchFamily="34" charset="0"/>
                <a:cs typeface="Arial" pitchFamily="34" charset="0"/>
              </a:rPr>
              <a:t>Ivy Bonk, Program Coordinator</a:t>
            </a:r>
          </a:p>
          <a:p>
            <a:pPr algn="ctr">
              <a:defRPr/>
            </a:pPr>
            <a:r>
              <a:rPr lang="en-US" sz="2000" b="1" dirty="0">
                <a:solidFill>
                  <a:schemeClr val="accent1"/>
                </a:solidFill>
                <a:latin typeface="Arial Black" pitchFamily="34" charset="0"/>
                <a:cs typeface="Arial" pitchFamily="34" charset="0"/>
              </a:rPr>
              <a:t>Debra Stewart, Corporate Risk Mgmt. Specialist</a:t>
            </a:r>
          </a:p>
          <a:p>
            <a:pPr algn="ctr">
              <a:defRPr/>
            </a:pPr>
            <a:r>
              <a:rPr lang="en-US" sz="2000" b="1" dirty="0">
                <a:solidFill>
                  <a:schemeClr val="accent1"/>
                </a:solidFill>
                <a:latin typeface="Arial Black" pitchFamily="34" charset="0"/>
                <a:cs typeface="Arial" pitchFamily="34" charset="0"/>
              </a:rPr>
              <a:t>Jennifer </a:t>
            </a:r>
            <a:r>
              <a:rPr lang="en-US" sz="2000" b="1" dirty="0" err="1">
                <a:solidFill>
                  <a:schemeClr val="accent1"/>
                </a:solidFill>
                <a:latin typeface="Arial Black" pitchFamily="34" charset="0"/>
                <a:cs typeface="Arial" pitchFamily="34" charset="0"/>
              </a:rPr>
              <a:t>Shahan</a:t>
            </a:r>
            <a:r>
              <a:rPr lang="en-US" sz="2000" b="1" dirty="0">
                <a:solidFill>
                  <a:schemeClr val="accent1"/>
                </a:solidFill>
                <a:latin typeface="Arial Black" pitchFamily="34" charset="0"/>
                <a:cs typeface="Arial" pitchFamily="34" charset="0"/>
              </a:rPr>
              <a:t>, State Director</a:t>
            </a:r>
          </a:p>
          <a:p>
            <a:pPr algn="ctr">
              <a:defRPr/>
            </a:pPr>
            <a:r>
              <a:rPr lang="en-US" sz="2000" b="1" dirty="0">
                <a:solidFill>
                  <a:schemeClr val="accent1"/>
                </a:solidFill>
                <a:latin typeface="Arial Black" pitchFamily="34" charset="0"/>
                <a:cs typeface="Arial" pitchFamily="34" charset="0"/>
              </a:rPr>
              <a:t>Telamon Corporation</a:t>
            </a:r>
          </a:p>
          <a:p>
            <a:pPr algn="ctr">
              <a:defRPr/>
            </a:pPr>
            <a:endParaRPr lang="en-US" sz="2000" b="1" dirty="0">
              <a:solidFill>
                <a:schemeClr val="accent1"/>
              </a:solidFill>
              <a:latin typeface="Arial Black" pitchFamily="34" charset="0"/>
              <a:cs typeface="Arial" pitchFamily="34" charset="0"/>
            </a:endParaRPr>
          </a:p>
          <a:p>
            <a:pPr algn="ctr">
              <a:defRPr/>
            </a:pPr>
            <a:r>
              <a:rPr lang="en-US" sz="2000" b="1" dirty="0">
                <a:solidFill>
                  <a:schemeClr val="accent1"/>
                </a:solidFill>
                <a:latin typeface="Arial Black" pitchFamily="34" charset="0"/>
                <a:cs typeface="Arial" pitchFamily="34" charset="0"/>
              </a:rPr>
              <a:t>Elizabeth </a:t>
            </a:r>
            <a:r>
              <a:rPr lang="en-US" sz="2000" b="1" dirty="0" err="1">
                <a:solidFill>
                  <a:schemeClr val="accent1"/>
                </a:solidFill>
                <a:latin typeface="Arial Black" pitchFamily="34" charset="0"/>
                <a:cs typeface="Arial" pitchFamily="34" charset="0"/>
              </a:rPr>
              <a:t>Eades</a:t>
            </a:r>
            <a:r>
              <a:rPr lang="en-US" sz="2000" b="1" dirty="0">
                <a:solidFill>
                  <a:schemeClr val="accent1"/>
                </a:solidFill>
                <a:latin typeface="Arial Black" pitchFamily="34" charset="0"/>
                <a:cs typeface="Arial" pitchFamily="34" charset="0"/>
              </a:rPr>
              <a:t>-Guerrero, </a:t>
            </a:r>
          </a:p>
          <a:p>
            <a:pPr algn="ctr">
              <a:defRPr/>
            </a:pPr>
            <a:r>
              <a:rPr lang="en-US" sz="2000" b="1" dirty="0">
                <a:solidFill>
                  <a:schemeClr val="accent1"/>
                </a:solidFill>
                <a:latin typeface="Arial Black" pitchFamily="34" charset="0"/>
                <a:cs typeface="Arial" pitchFamily="34" charset="0"/>
              </a:rPr>
              <a:t>Regional EHS Manager, Tyson Foods</a:t>
            </a:r>
          </a:p>
          <a:p>
            <a:pPr algn="ctr">
              <a:defRPr/>
            </a:pPr>
            <a:endParaRPr lang="en-US" sz="2000" b="1" dirty="0">
              <a:solidFill>
                <a:schemeClr val="accent1"/>
              </a:solidFill>
              <a:latin typeface="Arial Black" pitchFamily="34" charset="0"/>
              <a:cs typeface="Arial" pitchFamily="34" charset="0"/>
            </a:endParaRPr>
          </a:p>
          <a:p>
            <a:pPr algn="ctr">
              <a:defRPr/>
            </a:pPr>
            <a:r>
              <a:rPr lang="en-US" sz="2000" b="1" dirty="0">
                <a:solidFill>
                  <a:schemeClr val="accent1"/>
                </a:solidFill>
                <a:latin typeface="Arial Black" pitchFamily="34" charset="0"/>
                <a:cs typeface="Arial" pitchFamily="34" charset="0"/>
              </a:rPr>
              <a:t>Sam </a:t>
            </a:r>
            <a:r>
              <a:rPr lang="en-US" sz="2000" b="1" dirty="0" err="1">
                <a:solidFill>
                  <a:schemeClr val="accent1"/>
                </a:solidFill>
                <a:latin typeface="Arial Black" pitchFamily="34" charset="0"/>
                <a:cs typeface="Arial" pitchFamily="34" charset="0"/>
              </a:rPr>
              <a:t>Fulginiti</a:t>
            </a:r>
            <a:r>
              <a:rPr lang="en-US" sz="2000" b="1" dirty="0">
                <a:solidFill>
                  <a:schemeClr val="accent1"/>
                </a:solidFill>
                <a:latin typeface="Arial Black" pitchFamily="34" charset="0"/>
                <a:cs typeface="Arial" pitchFamily="34" charset="0"/>
              </a:rPr>
              <a:t>, Safety Manager</a:t>
            </a:r>
          </a:p>
          <a:p>
            <a:pPr algn="ctr">
              <a:defRPr/>
            </a:pPr>
            <a:r>
              <a:rPr lang="en-US" sz="2000" b="1" dirty="0" err="1">
                <a:solidFill>
                  <a:schemeClr val="accent1"/>
                </a:solidFill>
                <a:latin typeface="Arial Black" pitchFamily="34" charset="0"/>
                <a:cs typeface="Arial" pitchFamily="34" charset="0"/>
              </a:rPr>
              <a:t>Amick</a:t>
            </a:r>
            <a:r>
              <a:rPr lang="en-US" sz="2000" b="1" dirty="0">
                <a:solidFill>
                  <a:schemeClr val="accent1"/>
                </a:solidFill>
                <a:latin typeface="Arial Black" pitchFamily="34" charset="0"/>
                <a:cs typeface="Arial" pitchFamily="34" charset="0"/>
              </a:rPr>
              <a:t> Farms, Maryland</a:t>
            </a:r>
          </a:p>
          <a:p>
            <a:pPr algn="ctr">
              <a:defRPr/>
            </a:pPr>
            <a:endParaRPr lang="en-US" sz="2000" b="1" dirty="0">
              <a:solidFill>
                <a:schemeClr val="accent1"/>
              </a:solidFill>
              <a:latin typeface="Arial Black" pitchFamily="34" charset="0"/>
              <a:cs typeface="Arial" pitchFamily="34" charset="0"/>
            </a:endParaRPr>
          </a:p>
          <a:p>
            <a:pPr algn="ctr">
              <a:defRPr/>
            </a:pPr>
            <a:r>
              <a:rPr lang="en-US" sz="2000" b="1" dirty="0">
                <a:solidFill>
                  <a:schemeClr val="accent1"/>
                </a:solidFill>
                <a:latin typeface="Arial Black" pitchFamily="34" charset="0"/>
                <a:cs typeface="Arial" pitchFamily="34" charset="0"/>
              </a:rPr>
              <a:t>Stephen </a:t>
            </a:r>
            <a:r>
              <a:rPr lang="en-US" sz="2000" b="1" dirty="0" err="1">
                <a:solidFill>
                  <a:schemeClr val="accent1"/>
                </a:solidFill>
                <a:latin typeface="Arial Black" pitchFamily="34" charset="0"/>
                <a:cs typeface="Arial" pitchFamily="34" charset="0"/>
              </a:rPr>
              <a:t>Ridgell</a:t>
            </a:r>
            <a:r>
              <a:rPr lang="en-US" sz="2000" b="1" dirty="0">
                <a:solidFill>
                  <a:schemeClr val="accent1"/>
                </a:solidFill>
                <a:latin typeface="Arial Black" pitchFamily="34" charset="0"/>
                <a:cs typeface="Arial" pitchFamily="34" charset="0"/>
              </a:rPr>
              <a:t>, Program Specialist, MOSH</a:t>
            </a:r>
          </a:p>
          <a:p>
            <a:pPr algn="ctr">
              <a:defRPr/>
            </a:pPr>
            <a:endParaRPr lang="en-US" sz="2000" b="1" dirty="0">
              <a:solidFill>
                <a:schemeClr val="accent1"/>
              </a:solidFill>
              <a:latin typeface="Arial Black" pitchFamily="34" charset="0"/>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idx="4294967295"/>
          </p:nvPr>
        </p:nvSpPr>
        <p:spPr>
          <a:xfrm>
            <a:off x="457200" y="152400"/>
            <a:ext cx="6400800" cy="1143000"/>
          </a:xfrm>
        </p:spPr>
        <p:txBody>
          <a:bodyPr/>
          <a:lstStyle/>
          <a:p>
            <a:pPr eaLnBrk="1" hangingPunct="1"/>
            <a:endParaRPr lang="en-US" sz="4800" smtClean="0"/>
          </a:p>
        </p:txBody>
      </p:sp>
      <p:sp>
        <p:nvSpPr>
          <p:cNvPr id="13313" name="Rectangle 1"/>
          <p:cNvSpPr>
            <a:spLocks noChangeArrowheads="1"/>
          </p:cNvSpPr>
          <p:nvPr/>
        </p:nvSpPr>
        <p:spPr bwMode="auto">
          <a:xfrm>
            <a:off x="609600" y="2685723"/>
            <a:ext cx="6400800" cy="1938992"/>
          </a:xfrm>
          <a:prstGeom prst="rect">
            <a:avLst/>
          </a:prstGeom>
          <a:noFill/>
          <a:ln w="9525">
            <a:noFill/>
            <a:miter lim="800000"/>
            <a:headEnd/>
            <a:tailEnd/>
          </a:ln>
          <a:effectLst/>
        </p:spPr>
        <p:txBody>
          <a:bodyPr anchor="ctr">
            <a:spAutoFit/>
          </a:bodyPr>
          <a:lstStyle/>
          <a:p>
            <a:pPr algn="ctr">
              <a:tabLst>
                <a:tab pos="-914400" algn="l"/>
                <a:tab pos="51435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6000" dirty="0" smtClean="0">
                <a:latin typeface="+mj-lt"/>
                <a:ea typeface="Times New Roman" pitchFamily="18" charset="0"/>
                <a:cs typeface="Arial" pitchFamily="34" charset="0"/>
              </a:rPr>
              <a:t>USANDO LA ERGONOMIA</a:t>
            </a:r>
            <a:endParaRPr lang="en-US" sz="6000" dirty="0">
              <a:latin typeface="+mj-lt"/>
              <a:cs typeface="Arial" pitchFamily="34" charset="0"/>
            </a:endParaRPr>
          </a:p>
        </p:txBody>
      </p:sp>
    </p:spTree>
    <p:custDataLst>
      <p:tags r:id="rId1"/>
    </p:custData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idx="4294967295"/>
          </p:nvPr>
        </p:nvSpPr>
        <p:spPr>
          <a:xfrm>
            <a:off x="457200" y="152400"/>
            <a:ext cx="6400800" cy="1143000"/>
          </a:xfrm>
        </p:spPr>
        <p:txBody>
          <a:bodyPr/>
          <a:lstStyle/>
          <a:p>
            <a:pPr eaLnBrk="1" hangingPunct="1"/>
            <a:r>
              <a:rPr lang="en-US" sz="4800" dirty="0" err="1" smtClean="0"/>
              <a:t>Objetivos</a:t>
            </a:r>
            <a:r>
              <a:rPr lang="en-US" sz="4800" dirty="0" smtClean="0"/>
              <a:t> del </a:t>
            </a:r>
            <a:r>
              <a:rPr lang="en-US" sz="4800" dirty="0" err="1" smtClean="0"/>
              <a:t>Módulo</a:t>
            </a:r>
            <a:endParaRPr lang="en-US" sz="4800" dirty="0" smtClean="0"/>
          </a:p>
        </p:txBody>
      </p:sp>
      <p:pic>
        <p:nvPicPr>
          <p:cNvPr id="7171" name="Picture 4"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100513"/>
            <a:ext cx="3098800" cy="2757487"/>
          </a:xfrm>
          <a:prstGeom prst="rect">
            <a:avLst/>
          </a:prstGeom>
          <a:noFill/>
          <a:ln w="9525">
            <a:noFill/>
            <a:miter lim="800000"/>
            <a:headEnd/>
            <a:tailEnd/>
          </a:ln>
        </p:spPr>
      </p:pic>
      <p:sp>
        <p:nvSpPr>
          <p:cNvPr id="5" name="Rectangle 4"/>
          <p:cNvSpPr/>
          <p:nvPr/>
        </p:nvSpPr>
        <p:spPr>
          <a:xfrm>
            <a:off x="533400" y="2667000"/>
            <a:ext cx="6553200" cy="2246769"/>
          </a:xfrm>
          <a:prstGeom prst="rect">
            <a:avLst/>
          </a:prstGeom>
        </p:spPr>
        <p:txBody>
          <a:bodyPr>
            <a:spAutoFit/>
          </a:bodyPr>
          <a:lstStyle/>
          <a:p>
            <a:pPr>
              <a:spcBef>
                <a:spcPct val="50000"/>
              </a:spcBef>
              <a:defRPr/>
            </a:pPr>
            <a:r>
              <a:rPr lang="en-US" sz="2800" dirty="0" smtClean="0">
                <a:latin typeface="+mj-lt"/>
              </a:rPr>
              <a:t>Los </a:t>
            </a:r>
            <a:r>
              <a:rPr lang="en-US" sz="2800" dirty="0" err="1" smtClean="0">
                <a:latin typeface="+mj-lt"/>
              </a:rPr>
              <a:t>participantes</a:t>
            </a:r>
            <a:r>
              <a:rPr lang="en-US" sz="2800" dirty="0" smtClean="0">
                <a:latin typeface="+mj-lt"/>
              </a:rPr>
              <a:t> </a:t>
            </a:r>
            <a:r>
              <a:rPr lang="en-US" sz="2800" dirty="0" err="1" smtClean="0">
                <a:latin typeface="+mj-lt"/>
              </a:rPr>
              <a:t>aprenderán</a:t>
            </a:r>
            <a:r>
              <a:rPr lang="en-US" sz="2800" dirty="0" smtClean="0">
                <a:latin typeface="+mj-lt"/>
              </a:rPr>
              <a:t> </a:t>
            </a:r>
            <a:r>
              <a:rPr lang="en-US" sz="2800" dirty="0" err="1" smtClean="0">
                <a:latin typeface="+mj-lt"/>
              </a:rPr>
              <a:t>que</a:t>
            </a:r>
            <a:r>
              <a:rPr lang="en-US" sz="2800" dirty="0" smtClean="0">
                <a:latin typeface="+mj-lt"/>
              </a:rPr>
              <a:t> </a:t>
            </a:r>
            <a:r>
              <a:rPr lang="en-US" sz="2800" dirty="0" err="1" smtClean="0">
                <a:latin typeface="+mj-lt"/>
              </a:rPr>
              <a:t>es</a:t>
            </a:r>
            <a:r>
              <a:rPr lang="en-US" sz="2800" dirty="0" smtClean="0">
                <a:latin typeface="+mj-lt"/>
              </a:rPr>
              <a:t> la </a:t>
            </a:r>
            <a:r>
              <a:rPr lang="en-US" sz="2800" dirty="0" err="1" smtClean="0">
                <a:latin typeface="+mj-lt"/>
              </a:rPr>
              <a:t>ergonomía</a:t>
            </a:r>
            <a:r>
              <a:rPr lang="en-US" sz="2800" dirty="0" smtClean="0">
                <a:latin typeface="+mj-lt"/>
              </a:rPr>
              <a:t> y la </a:t>
            </a:r>
            <a:r>
              <a:rPr lang="en-US" sz="2800" dirty="0" err="1" smtClean="0">
                <a:latin typeface="+mj-lt"/>
              </a:rPr>
              <a:t>influencia</a:t>
            </a:r>
            <a:r>
              <a:rPr lang="en-US" sz="2800" dirty="0" smtClean="0">
                <a:latin typeface="+mj-lt"/>
              </a:rPr>
              <a:t> </a:t>
            </a:r>
            <a:r>
              <a:rPr lang="en-US" sz="2800" dirty="0" err="1" smtClean="0">
                <a:latin typeface="+mj-lt"/>
              </a:rPr>
              <a:t>que</a:t>
            </a:r>
            <a:r>
              <a:rPr lang="en-US" sz="2800" dirty="0" smtClean="0">
                <a:latin typeface="+mj-lt"/>
              </a:rPr>
              <a:t> </a:t>
            </a:r>
            <a:r>
              <a:rPr lang="en-US" sz="2800" dirty="0" err="1" smtClean="0">
                <a:latin typeface="+mj-lt"/>
              </a:rPr>
              <a:t>puede</a:t>
            </a:r>
            <a:r>
              <a:rPr lang="en-US" sz="2800" dirty="0" smtClean="0">
                <a:latin typeface="+mj-lt"/>
              </a:rPr>
              <a:t> </a:t>
            </a:r>
            <a:r>
              <a:rPr lang="en-US" sz="2800" dirty="0" err="1" smtClean="0">
                <a:latin typeface="+mj-lt"/>
              </a:rPr>
              <a:t>tener</a:t>
            </a:r>
            <a:r>
              <a:rPr lang="en-US" sz="2800" dirty="0" smtClean="0">
                <a:latin typeface="+mj-lt"/>
              </a:rPr>
              <a:t> en el </a:t>
            </a:r>
            <a:r>
              <a:rPr lang="en-US" sz="2800" dirty="0" err="1" smtClean="0">
                <a:latin typeface="+mj-lt"/>
              </a:rPr>
              <a:t>lugar</a:t>
            </a:r>
            <a:r>
              <a:rPr lang="en-US" sz="2800" dirty="0" smtClean="0">
                <a:latin typeface="+mj-lt"/>
              </a:rPr>
              <a:t> de </a:t>
            </a:r>
            <a:r>
              <a:rPr lang="en-US" sz="2800" dirty="0" err="1" smtClean="0">
                <a:latin typeface="+mj-lt"/>
              </a:rPr>
              <a:t>trabajo</a:t>
            </a:r>
            <a:r>
              <a:rPr lang="en-US" sz="2800" dirty="0" smtClean="0">
                <a:latin typeface="+mj-lt"/>
              </a:rPr>
              <a:t>.  </a:t>
            </a:r>
            <a:r>
              <a:rPr lang="en-US" sz="2800" dirty="0" err="1" smtClean="0">
                <a:latin typeface="+mj-lt"/>
              </a:rPr>
              <a:t>Podrán</a:t>
            </a:r>
            <a:r>
              <a:rPr lang="en-US" sz="2800" dirty="0" smtClean="0">
                <a:latin typeface="+mj-lt"/>
              </a:rPr>
              <a:t> </a:t>
            </a:r>
            <a:r>
              <a:rPr lang="en-US" sz="2800" dirty="0" err="1" smtClean="0">
                <a:latin typeface="+mj-lt"/>
              </a:rPr>
              <a:t>reconocer</a:t>
            </a:r>
            <a:r>
              <a:rPr lang="en-US" sz="2800" dirty="0" smtClean="0">
                <a:latin typeface="+mj-lt"/>
              </a:rPr>
              <a:t>  los </a:t>
            </a:r>
            <a:r>
              <a:rPr lang="en-US" sz="2800" dirty="0" err="1" smtClean="0">
                <a:latin typeface="+mj-lt"/>
              </a:rPr>
              <a:t>factores</a:t>
            </a:r>
            <a:r>
              <a:rPr lang="en-US" sz="2800" dirty="0" smtClean="0">
                <a:latin typeface="+mj-lt"/>
              </a:rPr>
              <a:t> </a:t>
            </a:r>
            <a:r>
              <a:rPr lang="en-US" sz="2800" dirty="0" err="1" smtClean="0">
                <a:latin typeface="+mj-lt"/>
              </a:rPr>
              <a:t>involucrados</a:t>
            </a:r>
            <a:r>
              <a:rPr lang="en-US" sz="2800" dirty="0" smtClean="0">
                <a:latin typeface="+mj-lt"/>
              </a:rPr>
              <a:t> </a:t>
            </a:r>
            <a:r>
              <a:rPr lang="en-US" sz="2800" dirty="0" err="1" smtClean="0">
                <a:latin typeface="+mj-lt"/>
              </a:rPr>
              <a:t>así</a:t>
            </a:r>
            <a:r>
              <a:rPr lang="en-US" sz="2800" dirty="0" smtClean="0">
                <a:latin typeface="+mj-lt"/>
              </a:rPr>
              <a:t> </a:t>
            </a:r>
            <a:r>
              <a:rPr lang="en-US" sz="2800" dirty="0" err="1" smtClean="0">
                <a:latin typeface="+mj-lt"/>
              </a:rPr>
              <a:t>como</a:t>
            </a:r>
            <a:r>
              <a:rPr lang="en-US" sz="2800" dirty="0" smtClean="0">
                <a:latin typeface="+mj-lt"/>
              </a:rPr>
              <a:t> </a:t>
            </a:r>
            <a:r>
              <a:rPr lang="en-US" sz="2800" dirty="0" err="1" smtClean="0">
                <a:latin typeface="+mj-lt"/>
              </a:rPr>
              <a:t>aprender</a:t>
            </a:r>
            <a:r>
              <a:rPr lang="en-US" sz="2800" dirty="0" smtClean="0">
                <a:latin typeface="+mj-lt"/>
              </a:rPr>
              <a:t> </a:t>
            </a:r>
            <a:r>
              <a:rPr lang="en-US" sz="2800" dirty="0" err="1" smtClean="0">
                <a:latin typeface="+mj-lt"/>
              </a:rPr>
              <a:t>métodos</a:t>
            </a:r>
            <a:r>
              <a:rPr lang="en-US" sz="2800" dirty="0" smtClean="0">
                <a:latin typeface="+mj-lt"/>
              </a:rPr>
              <a:t> de </a:t>
            </a:r>
            <a:r>
              <a:rPr lang="en-US" sz="2800" dirty="0" err="1" smtClean="0">
                <a:latin typeface="+mj-lt"/>
              </a:rPr>
              <a:t>prevención</a:t>
            </a:r>
            <a:r>
              <a:rPr lang="en-US" sz="2800" dirty="0" smtClean="0">
                <a:latin typeface="+mj-lt"/>
              </a:rPr>
              <a:t> de </a:t>
            </a:r>
            <a:r>
              <a:rPr lang="en-US" sz="2800" dirty="0" err="1" smtClean="0">
                <a:latin typeface="+mj-lt"/>
              </a:rPr>
              <a:t>estos</a:t>
            </a:r>
            <a:r>
              <a:rPr lang="en-US" sz="2800" dirty="0" smtClean="0">
                <a:latin typeface="+mj-lt"/>
              </a:rPr>
              <a:t> </a:t>
            </a:r>
            <a:r>
              <a:rPr lang="en-US" sz="2800" dirty="0" err="1" smtClean="0">
                <a:latin typeface="+mj-lt"/>
              </a:rPr>
              <a:t>factores</a:t>
            </a:r>
            <a:r>
              <a:rPr lang="en-US" sz="2800" dirty="0" smtClean="0">
                <a:latin typeface="+mj-lt"/>
              </a:rPr>
              <a:t>.</a:t>
            </a:r>
            <a:endParaRPr lang="en-US" sz="2800" dirty="0">
              <a:latin typeface="+mj-lt"/>
            </a:endParaRPr>
          </a:p>
        </p:txBody>
      </p:sp>
    </p:spTree>
    <p:custDataLst>
      <p:tags r:id="rId1"/>
    </p:custData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idx="4294967295"/>
          </p:nvPr>
        </p:nvSpPr>
        <p:spPr>
          <a:xfrm>
            <a:off x="457200" y="152400"/>
            <a:ext cx="6400800" cy="1143000"/>
          </a:xfrm>
        </p:spPr>
        <p:txBody>
          <a:bodyPr/>
          <a:lstStyle/>
          <a:p>
            <a:pPr eaLnBrk="1" hangingPunct="1"/>
            <a:r>
              <a:rPr lang="en-US" sz="4800" dirty="0" err="1" smtClean="0"/>
              <a:t>Usando</a:t>
            </a:r>
            <a:r>
              <a:rPr lang="en-US" sz="4800" dirty="0" smtClean="0"/>
              <a:t> la </a:t>
            </a:r>
            <a:r>
              <a:rPr lang="en-US" sz="4800" dirty="0" err="1" smtClean="0"/>
              <a:t>Ergonomía</a:t>
            </a:r>
            <a:endParaRPr lang="en-US" sz="4800" dirty="0" smtClean="0"/>
          </a:p>
        </p:txBody>
      </p:sp>
      <p:sp>
        <p:nvSpPr>
          <p:cNvPr id="6" name="Rounded Rectangle 5"/>
          <p:cNvSpPr/>
          <p:nvPr/>
        </p:nvSpPr>
        <p:spPr>
          <a:xfrm>
            <a:off x="381000" y="1828800"/>
            <a:ext cx="4876800" cy="4200704"/>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err="1" smtClean="0">
                <a:solidFill>
                  <a:schemeClr val="accent1"/>
                </a:solidFill>
                <a:latin typeface="Arial Black" pitchFamily="34" charset="0"/>
                <a:cs typeface="Arial" pitchFamily="34" charset="0"/>
              </a:rPr>
              <a:t>Qué</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a:t>
            </a:r>
            <a:r>
              <a:rPr lang="en-US" sz="2400" dirty="0" smtClean="0">
                <a:solidFill>
                  <a:schemeClr val="accent1"/>
                </a:solidFill>
                <a:latin typeface="Arial Black" pitchFamily="34" charset="0"/>
                <a:cs typeface="Arial" pitchFamily="34" charset="0"/>
              </a:rPr>
              <a:t> la </a:t>
            </a:r>
            <a:r>
              <a:rPr lang="en-US" sz="2400" dirty="0" err="1" smtClean="0">
                <a:solidFill>
                  <a:schemeClr val="accent1"/>
                </a:solidFill>
                <a:latin typeface="Arial Black" pitchFamily="34" charset="0"/>
                <a:cs typeface="Arial" pitchFamily="34" charset="0"/>
              </a:rPr>
              <a:t>Ergonomía</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a:p>
            <a:pPr>
              <a:spcBef>
                <a:spcPct val="50000"/>
              </a:spcBef>
              <a:defRPr/>
            </a:pPr>
            <a:endParaRPr lang="en-US" sz="2400" dirty="0" smtClean="0">
              <a:solidFill>
                <a:schemeClr val="accent1"/>
              </a:solidFill>
              <a:latin typeface="Arial Black" pitchFamily="34" charset="0"/>
              <a:cs typeface="Arial" pitchFamily="34" charset="0"/>
            </a:endParaRPr>
          </a:p>
          <a:p>
            <a:pPr>
              <a:spcBef>
                <a:spcPct val="50000"/>
              </a:spcBef>
              <a:defRPr/>
            </a:pPr>
            <a:r>
              <a:rPr lang="en-US" sz="2400" dirty="0" err="1" smtClean="0">
                <a:solidFill>
                  <a:schemeClr val="accent1"/>
                </a:solidFill>
                <a:latin typeface="Arial Black" pitchFamily="34" charset="0"/>
                <a:cs typeface="Arial" pitchFamily="34" charset="0"/>
              </a:rPr>
              <a:t>Ergonomía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a:t>
            </a:r>
            <a:r>
              <a:rPr lang="en-US" sz="2400" dirty="0" smtClean="0">
                <a:solidFill>
                  <a:schemeClr val="accent1"/>
                </a:solidFill>
                <a:latin typeface="Arial Black" pitchFamily="34" charset="0"/>
                <a:cs typeface="Arial" pitchFamily="34" charset="0"/>
              </a:rPr>
              <a:t> el </a:t>
            </a:r>
            <a:r>
              <a:rPr lang="en-US" sz="2400" dirty="0" err="1" smtClean="0">
                <a:solidFill>
                  <a:schemeClr val="accent1"/>
                </a:solidFill>
                <a:latin typeface="Arial Black" pitchFamily="34" charset="0"/>
                <a:cs typeface="Arial" pitchFamily="34" charset="0"/>
              </a:rPr>
              <a:t>estudio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sobre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como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traer</a:t>
            </a:r>
            <a:r>
              <a:rPr lang="en-US" sz="2400" dirty="0" smtClean="0">
                <a:solidFill>
                  <a:schemeClr val="accent1"/>
                </a:solidFill>
                <a:latin typeface="Arial Black" pitchFamily="34" charset="0"/>
                <a:cs typeface="Arial" pitchFamily="34" charset="0"/>
              </a:rPr>
              <a:t> el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 al </a:t>
            </a:r>
            <a:r>
              <a:rPr lang="en-US" sz="2400" dirty="0" err="1" smtClean="0">
                <a:solidFill>
                  <a:schemeClr val="accent1"/>
                </a:solidFill>
                <a:latin typeface="Arial Black" pitchFamily="34" charset="0"/>
                <a:cs typeface="Arial" pitchFamily="34" charset="0"/>
              </a:rPr>
              <a:t>trabajador</a:t>
            </a:r>
            <a:r>
              <a:rPr lang="en-US" sz="2400" dirty="0" smtClean="0">
                <a:solidFill>
                  <a:schemeClr val="accent1"/>
                </a:solidFill>
                <a:latin typeface="Arial Black" pitchFamily="34" charset="0"/>
                <a:cs typeface="Arial" pitchFamily="34" charset="0"/>
              </a:rPr>
              <a:t>, y no el </a:t>
            </a:r>
            <a:r>
              <a:rPr lang="en-US" sz="2400" dirty="0" err="1" smtClean="0">
                <a:solidFill>
                  <a:schemeClr val="accent1"/>
                </a:solidFill>
                <a:latin typeface="Arial Black" pitchFamily="34" charset="0"/>
                <a:cs typeface="Arial" pitchFamily="34" charset="0"/>
              </a:rPr>
              <a:t>trabajador</a:t>
            </a:r>
            <a:r>
              <a:rPr lang="en-US" sz="2400" dirty="0" smtClean="0">
                <a:solidFill>
                  <a:schemeClr val="accent1"/>
                </a:solidFill>
                <a:latin typeface="Arial Black" pitchFamily="34" charset="0"/>
                <a:cs typeface="Arial" pitchFamily="34" charset="0"/>
              </a:rPr>
              <a:t> al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a:p>
            <a:pPr>
              <a:spcBef>
                <a:spcPct val="50000"/>
              </a:spcBef>
              <a:defRPr/>
            </a:pPr>
            <a:r>
              <a:rPr lang="en-US" sz="2400" dirty="0" err="1" smtClean="0">
                <a:solidFill>
                  <a:schemeClr val="accent1"/>
                </a:solidFill>
                <a:latin typeface="Arial Black" pitchFamily="34" charset="0"/>
                <a:cs typeface="Arial" pitchFamily="34" charset="0"/>
              </a:rPr>
              <a:t>Ademas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hacer</a:t>
            </a:r>
            <a:r>
              <a:rPr lang="en-US" sz="2400" dirty="0" smtClean="0">
                <a:solidFill>
                  <a:schemeClr val="accent1"/>
                </a:solidFill>
                <a:latin typeface="Arial Black" pitchFamily="34" charset="0"/>
                <a:cs typeface="Arial" pitchFamily="34" charset="0"/>
              </a:rPr>
              <a:t> del </a:t>
            </a:r>
            <a:r>
              <a:rPr lang="en-US" sz="2400" dirty="0" err="1" smtClean="0">
                <a:solidFill>
                  <a:schemeClr val="accent1"/>
                </a:solidFill>
                <a:latin typeface="Arial Black" pitchFamily="34" charset="0"/>
                <a:cs typeface="Arial" pitchFamily="34" charset="0"/>
              </a:rPr>
              <a:t>lugar</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 un </a:t>
            </a:r>
            <a:r>
              <a:rPr lang="en-US" sz="2400" dirty="0" err="1" smtClean="0">
                <a:solidFill>
                  <a:schemeClr val="accent1"/>
                </a:solidFill>
                <a:latin typeface="Arial Black" pitchFamily="34" charset="0"/>
                <a:cs typeface="Arial" pitchFamily="34" charset="0"/>
              </a:rPr>
              <a:t>mejor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lugar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para</a:t>
            </a:r>
            <a:r>
              <a:rPr lang="en-US" sz="2400" dirty="0" smtClean="0">
                <a:solidFill>
                  <a:schemeClr val="accent1"/>
                </a:solidFill>
                <a:latin typeface="Arial Black" pitchFamily="34" charset="0"/>
                <a:cs typeface="Arial" pitchFamily="34" charset="0"/>
              </a:rPr>
              <a:t> el </a:t>
            </a:r>
            <a:r>
              <a:rPr lang="en-US" sz="2400" dirty="0" err="1" smtClean="0">
                <a:solidFill>
                  <a:schemeClr val="accent1"/>
                </a:solidFill>
                <a:latin typeface="Arial Black" pitchFamily="34" charset="0"/>
                <a:cs typeface="Arial" pitchFamily="34" charset="0"/>
              </a:rPr>
              <a:t>trabajador</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9222" name="Picture 6" descr="C:\Documents and Settings\Telamon Admin\Local Settings\Temporary Internet Files\Content.IE5\D231R15R\MC900351638[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0200" y="2895600"/>
            <a:ext cx="3457575" cy="26670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idx="4294967295"/>
          </p:nvPr>
        </p:nvSpPr>
        <p:spPr>
          <a:xfrm>
            <a:off x="457200" y="152400"/>
            <a:ext cx="6400800" cy="1143000"/>
          </a:xfrm>
        </p:spPr>
        <p:txBody>
          <a:bodyPr/>
          <a:lstStyle/>
          <a:p>
            <a:pPr eaLnBrk="1" hangingPunct="1"/>
            <a:r>
              <a:rPr lang="en-US" sz="4800" dirty="0" err="1" smtClean="0"/>
              <a:t>Ergonomía</a:t>
            </a:r>
            <a:endParaRPr lang="en-US" sz="4800" dirty="0" smtClean="0"/>
          </a:p>
        </p:txBody>
      </p:sp>
      <p:sp>
        <p:nvSpPr>
          <p:cNvPr id="6" name="Rounded Rectangle 5"/>
          <p:cNvSpPr/>
          <p:nvPr/>
        </p:nvSpPr>
        <p:spPr>
          <a:xfrm>
            <a:off x="457200" y="2133600"/>
            <a:ext cx="5029200" cy="4396085"/>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smtClean="0">
                <a:solidFill>
                  <a:schemeClr val="accent1"/>
                </a:solidFill>
                <a:latin typeface="Arial Black" pitchFamily="34" charset="0"/>
                <a:cs typeface="Arial" pitchFamily="34" charset="0"/>
              </a:rPr>
              <a:t>Es el </a:t>
            </a:r>
            <a:r>
              <a:rPr lang="en-US" sz="2400" dirty="0" err="1" smtClean="0">
                <a:solidFill>
                  <a:schemeClr val="accent1"/>
                </a:solidFill>
                <a:latin typeface="Arial Black" pitchFamily="34" charset="0"/>
                <a:cs typeface="Arial" pitchFamily="34" charset="0"/>
              </a:rPr>
              <a:t>estudio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relacionada</a:t>
            </a:r>
            <a:r>
              <a:rPr lang="en-US" sz="2400" dirty="0" smtClean="0">
                <a:solidFill>
                  <a:schemeClr val="accent1"/>
                </a:solidFill>
                <a:latin typeface="Arial Black" pitchFamily="34" charset="0"/>
                <a:cs typeface="Arial" pitchFamily="34" charset="0"/>
              </a:rPr>
              <a:t> con el </a:t>
            </a:r>
            <a:r>
              <a:rPr lang="en-US" sz="2400" dirty="0" err="1" smtClean="0">
                <a:solidFill>
                  <a:schemeClr val="accent1"/>
                </a:solidFill>
                <a:latin typeface="Arial Black" pitchFamily="34" charset="0"/>
                <a:cs typeface="Arial" pitchFamily="34" charset="0"/>
              </a:rPr>
              <a:t>diseño</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herramientas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equipo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estaciones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tareas</a:t>
            </a:r>
            <a:r>
              <a:rPr lang="en-US" sz="2400" dirty="0" smtClean="0">
                <a:solidFill>
                  <a:schemeClr val="accent1"/>
                </a:solidFill>
                <a:latin typeface="Arial Black" pitchFamily="34" charset="0"/>
                <a:cs typeface="Arial" pitchFamily="34" charset="0"/>
              </a:rPr>
              <a:t> del </a:t>
            </a:r>
            <a:r>
              <a:rPr lang="en-US" sz="2400" dirty="0" err="1" smtClean="0">
                <a:solidFill>
                  <a:schemeClr val="accent1"/>
                </a:solidFill>
                <a:latin typeface="Arial Black" pitchFamily="34" charset="0"/>
                <a:cs typeface="Arial" pitchFamily="34" charset="0"/>
              </a:rPr>
              <a:t>trabajador</a:t>
            </a:r>
            <a:r>
              <a:rPr lang="en-US" sz="2400" dirty="0" smtClean="0">
                <a:solidFill>
                  <a:schemeClr val="accent1"/>
                </a:solidFill>
                <a:latin typeface="Arial Black" pitchFamily="34" charset="0"/>
                <a:cs typeface="Arial" pitchFamily="34" charset="0"/>
              </a:rPr>
              <a:t>.</a:t>
            </a:r>
          </a:p>
          <a:p>
            <a:pPr>
              <a:spcBef>
                <a:spcPct val="50000"/>
              </a:spcBef>
              <a:defRPr/>
            </a:pPr>
            <a:endParaRPr lang="en-US" sz="2400" dirty="0" smtClean="0">
              <a:solidFill>
                <a:schemeClr val="accent1"/>
              </a:solidFill>
              <a:latin typeface="Arial Black" pitchFamily="34" charset="0"/>
              <a:cs typeface="Arial" pitchFamily="34" charset="0"/>
            </a:endParaRPr>
          </a:p>
          <a:p>
            <a:pPr>
              <a:spcBef>
                <a:spcPct val="50000"/>
              </a:spcBef>
              <a:defRPr/>
            </a:pPr>
            <a:r>
              <a:rPr lang="en-US" sz="2400" dirty="0" smtClean="0">
                <a:solidFill>
                  <a:schemeClr val="accent1"/>
                </a:solidFill>
                <a:latin typeface="Arial Black" pitchFamily="34" charset="0"/>
                <a:cs typeface="Arial" pitchFamily="34" charset="0"/>
              </a:rPr>
              <a:t>Es </a:t>
            </a:r>
            <a:r>
              <a:rPr lang="en-US" sz="2400" dirty="0" err="1" smtClean="0">
                <a:solidFill>
                  <a:schemeClr val="accent1"/>
                </a:solidFill>
                <a:latin typeface="Arial Black" pitchFamily="34" charset="0"/>
                <a:cs typeface="Arial" pitchFamily="34" charset="0"/>
              </a:rPr>
              <a:t>una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manera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efectiva</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reducir</a:t>
            </a:r>
            <a:r>
              <a:rPr lang="en-US" sz="2400" dirty="0" smtClean="0">
                <a:solidFill>
                  <a:schemeClr val="accent1"/>
                </a:solidFill>
                <a:latin typeface="Arial Black" pitchFamily="34" charset="0"/>
                <a:cs typeface="Arial" pitchFamily="34" charset="0"/>
              </a:rPr>
              <a:t> el </a:t>
            </a:r>
            <a:r>
              <a:rPr lang="en-US" sz="2400" dirty="0" err="1" smtClean="0">
                <a:solidFill>
                  <a:schemeClr val="accent1"/>
                </a:solidFill>
                <a:latin typeface="Arial Black" pitchFamily="34" charset="0"/>
                <a:cs typeface="Arial" pitchFamily="34" charset="0"/>
              </a:rPr>
              <a:t>número</a:t>
            </a:r>
            <a:r>
              <a:rPr lang="en-US" sz="2400" dirty="0" smtClean="0">
                <a:solidFill>
                  <a:schemeClr val="accent1"/>
                </a:solidFill>
                <a:latin typeface="Arial Black" pitchFamily="34" charset="0"/>
                <a:cs typeface="Arial" pitchFamily="34" charset="0"/>
              </a:rPr>
              <a:t> y la </a:t>
            </a:r>
            <a:r>
              <a:rPr lang="en-US" sz="2400" dirty="0" err="1" smtClean="0">
                <a:solidFill>
                  <a:schemeClr val="accent1"/>
                </a:solidFill>
                <a:latin typeface="Arial Black" pitchFamily="34" charset="0"/>
                <a:cs typeface="Arial" pitchFamily="34" charset="0"/>
              </a:rPr>
              <a:t>seriedad</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lesiones</a:t>
            </a:r>
            <a:r>
              <a:rPr lang="en-US" sz="2400" dirty="0" smtClean="0">
                <a:solidFill>
                  <a:schemeClr val="accent1"/>
                </a:solidFill>
                <a:latin typeface="Arial Black" pitchFamily="34" charset="0"/>
                <a:cs typeface="Arial" pitchFamily="34" charset="0"/>
              </a:rPr>
              <a:t> en el </a:t>
            </a:r>
            <a:r>
              <a:rPr lang="en-US" sz="2400" dirty="0" err="1" smtClean="0">
                <a:solidFill>
                  <a:schemeClr val="accent1"/>
                </a:solidFill>
                <a:latin typeface="Arial Black" pitchFamily="34" charset="0"/>
                <a:cs typeface="Arial" pitchFamily="34" charset="0"/>
              </a:rPr>
              <a:t>lugar</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trabajo</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10246" name="Picture 10" descr="adjustableplatform.jpg"/>
          <p:cNvPicPr>
            <a:picLocks noChangeAspect="1"/>
          </p:cNvPicPr>
          <p:nvPr/>
        </p:nvPicPr>
        <p:blipFill>
          <a:blip r:embed="rId4" cstate="print"/>
          <a:srcRect/>
          <a:stretch>
            <a:fillRect/>
          </a:stretch>
        </p:blipFill>
        <p:spPr bwMode="auto">
          <a:xfrm>
            <a:off x="5943600" y="2057400"/>
            <a:ext cx="2689225" cy="40386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idx="4294967295"/>
          </p:nvPr>
        </p:nvSpPr>
        <p:spPr>
          <a:xfrm>
            <a:off x="457200" y="152400"/>
            <a:ext cx="6400800" cy="1143000"/>
          </a:xfrm>
        </p:spPr>
        <p:txBody>
          <a:bodyPr/>
          <a:lstStyle/>
          <a:p>
            <a:pPr eaLnBrk="1" hangingPunct="1"/>
            <a:r>
              <a:rPr lang="en-US" sz="4800" dirty="0" smtClean="0"/>
              <a:t>El </a:t>
            </a:r>
            <a:r>
              <a:rPr lang="en-US" sz="4800" dirty="0" err="1" smtClean="0"/>
              <a:t>Impacto</a:t>
            </a:r>
            <a:endParaRPr lang="en-US" sz="4800" dirty="0" smtClean="0"/>
          </a:p>
        </p:txBody>
      </p:sp>
      <p:pic>
        <p:nvPicPr>
          <p:cNvPr id="11267" name="Picture 4" descr="LEARNING AG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5200" y="4038600"/>
            <a:ext cx="3098800" cy="2757488"/>
          </a:xfrm>
          <a:prstGeom prst="rect">
            <a:avLst/>
          </a:prstGeom>
          <a:noFill/>
          <a:ln w="9525">
            <a:noFill/>
            <a:miter lim="800000"/>
            <a:headEnd/>
            <a:tailEnd/>
          </a:ln>
        </p:spPr>
      </p:pic>
      <p:grpSp>
        <p:nvGrpSpPr>
          <p:cNvPr id="11268" name="Group 11"/>
          <p:cNvGrpSpPr>
            <a:grpSpLocks/>
          </p:cNvGrpSpPr>
          <p:nvPr/>
        </p:nvGrpSpPr>
        <p:grpSpPr bwMode="auto">
          <a:xfrm>
            <a:off x="6864350" y="1627188"/>
            <a:ext cx="2268538" cy="2209800"/>
            <a:chOff x="6865111" y="1626559"/>
            <a:chExt cx="2267048" cy="2209940"/>
          </a:xfrm>
        </p:grpSpPr>
        <p:sp>
          <p:nvSpPr>
            <p:cNvPr id="6" name="Oval Callout 5"/>
            <p:cNvSpPr/>
            <p:nvPr/>
          </p:nvSpPr>
          <p:spPr>
            <a:xfrm rot="20531494">
              <a:off x="6865111" y="1626559"/>
              <a:ext cx="2267048" cy="2209940"/>
            </a:xfrm>
            <a:prstGeom prst="wedgeEllipseCallou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72" name="TextBox 7"/>
            <p:cNvSpPr txBox="1">
              <a:spLocks noChangeArrowheads="1"/>
            </p:cNvSpPr>
            <p:nvPr/>
          </p:nvSpPr>
          <p:spPr bwMode="auto">
            <a:xfrm>
              <a:off x="7162800" y="1905000"/>
              <a:ext cx="1676400" cy="1477422"/>
            </a:xfrm>
            <a:prstGeom prst="rect">
              <a:avLst/>
            </a:prstGeom>
            <a:noFill/>
            <a:ln w="9525">
              <a:noFill/>
              <a:miter lim="800000"/>
              <a:headEnd/>
              <a:tailEnd/>
            </a:ln>
          </p:spPr>
          <p:txBody>
            <a:bodyPr>
              <a:spAutoFit/>
            </a:bodyPr>
            <a:lstStyle/>
            <a:p>
              <a:pPr algn="ctr"/>
              <a:r>
                <a:rPr lang="en-US" b="1" dirty="0" err="1" smtClean="0">
                  <a:solidFill>
                    <a:schemeClr val="accent1"/>
                  </a:solidFill>
                  <a:latin typeface="Arial Black" pitchFamily="34" charset="0"/>
                </a:rPr>
                <a:t>Esto</a:t>
              </a:r>
              <a:r>
                <a:rPr lang="en-US" b="1" dirty="0" smtClean="0">
                  <a:solidFill>
                    <a:schemeClr val="accent1"/>
                  </a:solidFill>
                  <a:latin typeface="Arial Black" pitchFamily="34" charset="0"/>
                </a:rPr>
                <a:t> no </a:t>
              </a:r>
              <a:r>
                <a:rPr lang="en-US" b="1" dirty="0" err="1" smtClean="0">
                  <a:solidFill>
                    <a:schemeClr val="accent1"/>
                  </a:solidFill>
                  <a:latin typeface="Arial Black" pitchFamily="34" charset="0"/>
                </a:rPr>
                <a:t>viene</a:t>
              </a:r>
              <a:r>
                <a:rPr lang="en-US" b="1" dirty="0" smtClean="0">
                  <a:solidFill>
                    <a:schemeClr val="accent1"/>
                  </a:solidFill>
                  <a:latin typeface="Arial Black" pitchFamily="34" charset="0"/>
                </a:rPr>
                <a:t> del </a:t>
              </a:r>
              <a:r>
                <a:rPr lang="en-US" b="1" dirty="0" err="1" smtClean="0">
                  <a:solidFill>
                    <a:schemeClr val="accent1"/>
                  </a:solidFill>
                  <a:latin typeface="Arial Black" pitchFamily="34" charset="0"/>
                </a:rPr>
                <a:t>árbol</a:t>
              </a:r>
              <a:r>
                <a:rPr lang="en-US" b="1" dirty="0" smtClean="0">
                  <a:solidFill>
                    <a:schemeClr val="accent1"/>
                  </a:solidFill>
                  <a:latin typeface="Arial Black" pitchFamily="34" charset="0"/>
                </a:rPr>
                <a:t>, sale du </a:t>
              </a:r>
              <a:r>
                <a:rPr lang="en-US" b="1" dirty="0" err="1" smtClean="0">
                  <a:solidFill>
                    <a:schemeClr val="accent1"/>
                  </a:solidFill>
                  <a:latin typeface="Arial Black" pitchFamily="34" charset="0"/>
                </a:rPr>
                <a:t>su</a:t>
              </a:r>
              <a:r>
                <a:rPr lang="en-US" b="1" dirty="0" smtClean="0">
                  <a:solidFill>
                    <a:schemeClr val="accent1"/>
                  </a:solidFill>
                  <a:latin typeface="Arial Black" pitchFamily="34" charset="0"/>
                </a:rPr>
                <a:t> </a:t>
              </a:r>
              <a:r>
                <a:rPr lang="en-US" b="1" dirty="0" err="1" smtClean="0">
                  <a:solidFill>
                    <a:schemeClr val="accent1"/>
                  </a:solidFill>
                  <a:latin typeface="Arial Black" pitchFamily="34" charset="0"/>
                </a:rPr>
                <a:t>bolsillo</a:t>
              </a:r>
              <a:r>
                <a:rPr lang="en-US" b="1" dirty="0" smtClean="0">
                  <a:solidFill>
                    <a:schemeClr val="accent1"/>
                  </a:solidFill>
                  <a:latin typeface="Arial Black" pitchFamily="34" charset="0"/>
                </a:rPr>
                <a:t>.</a:t>
              </a:r>
              <a:endParaRPr lang="en-US" b="1" dirty="0">
                <a:solidFill>
                  <a:schemeClr val="accent1"/>
                </a:solidFill>
                <a:latin typeface="Arial Black" pitchFamily="34" charset="0"/>
              </a:endParaRPr>
            </a:p>
          </p:txBody>
        </p:sp>
      </p:grpSp>
      <p:sp>
        <p:nvSpPr>
          <p:cNvPr id="11" name="Rounded Rectangle 10"/>
          <p:cNvSpPr/>
          <p:nvPr/>
        </p:nvSpPr>
        <p:spPr>
          <a:xfrm>
            <a:off x="381000" y="1752600"/>
            <a:ext cx="6400800" cy="4591467"/>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lvl="5">
              <a:spcBef>
                <a:spcPct val="50000"/>
              </a:spcBef>
              <a:defRPr/>
            </a:pPr>
            <a:r>
              <a:rPr lang="en-US" sz="2400" dirty="0" err="1" smtClean="0">
                <a:solidFill>
                  <a:schemeClr val="accent1"/>
                </a:solidFill>
                <a:latin typeface="Arial Black" pitchFamily="34" charset="0"/>
                <a:cs typeface="Arial" pitchFamily="34" charset="0"/>
              </a:rPr>
              <a:t>Según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informes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recientes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casi</a:t>
            </a:r>
            <a:r>
              <a:rPr lang="en-US" sz="2400" dirty="0" smtClean="0">
                <a:solidFill>
                  <a:schemeClr val="accent1"/>
                </a:solidFill>
                <a:latin typeface="Arial Black" pitchFamily="34" charset="0"/>
                <a:cs typeface="Arial" pitchFamily="34" charset="0"/>
              </a:rPr>
              <a:t> el 70% de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inspecciones</a:t>
            </a:r>
            <a:r>
              <a:rPr lang="en-US" sz="2400" dirty="0" smtClean="0">
                <a:solidFill>
                  <a:schemeClr val="accent1"/>
                </a:solidFill>
                <a:latin typeface="Arial Black" pitchFamily="34" charset="0"/>
                <a:cs typeface="Arial" pitchFamily="34" charset="0"/>
              </a:rPr>
              <a:t> de OSHA </a:t>
            </a:r>
            <a:r>
              <a:rPr lang="en-US" sz="2400" dirty="0" err="1" smtClean="0">
                <a:solidFill>
                  <a:schemeClr val="accent1"/>
                </a:solidFill>
                <a:latin typeface="Arial Black" pitchFamily="34" charset="0"/>
                <a:cs typeface="Arial" pitchFamily="34" charset="0"/>
              </a:rPr>
              <a:t>resultan</a:t>
            </a:r>
            <a:r>
              <a:rPr lang="en-US" sz="2400" dirty="0" smtClean="0">
                <a:solidFill>
                  <a:schemeClr val="accent1"/>
                </a:solidFill>
                <a:latin typeface="Arial Black" pitchFamily="34" charset="0"/>
                <a:cs typeface="Arial" pitchFamily="34" charset="0"/>
              </a:rPr>
              <a:t> en </a:t>
            </a:r>
            <a:r>
              <a:rPr lang="en-US" sz="2400" dirty="0" err="1" smtClean="0">
                <a:solidFill>
                  <a:schemeClr val="accent1"/>
                </a:solidFill>
                <a:latin typeface="Arial Black" pitchFamily="34" charset="0"/>
                <a:cs typeface="Arial" pitchFamily="34" charset="0"/>
              </a:rPr>
              <a:t>multas</a:t>
            </a:r>
            <a:r>
              <a:rPr lang="en-US" sz="2400" dirty="0" smtClean="0">
                <a:solidFill>
                  <a:schemeClr val="accent1"/>
                </a:solidFill>
                <a:latin typeface="Arial Black" pitchFamily="34" charset="0"/>
                <a:cs typeface="Arial" pitchFamily="34" charset="0"/>
              </a:rPr>
              <a:t>.</a:t>
            </a:r>
          </a:p>
          <a:p>
            <a:pPr>
              <a:spcBef>
                <a:spcPct val="50000"/>
              </a:spcBef>
              <a:defRPr/>
            </a:pPr>
            <a:r>
              <a:rPr lang="en-US" sz="2400" dirty="0" err="1" smtClean="0">
                <a:solidFill>
                  <a:schemeClr val="accent1"/>
                </a:solidFill>
                <a:latin typeface="Arial Black" pitchFamily="34" charset="0"/>
                <a:cs typeface="Arial" pitchFamily="34" charset="0"/>
              </a:rPr>
              <a:t>Esto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costarle</a:t>
            </a:r>
            <a:r>
              <a:rPr lang="en-US" sz="2400" dirty="0" smtClean="0">
                <a:solidFill>
                  <a:schemeClr val="accent1"/>
                </a:solidFill>
                <a:latin typeface="Arial Black" pitchFamily="34" charset="0"/>
                <a:cs typeface="Arial" pitchFamily="34" charset="0"/>
              </a:rPr>
              <a:t> a </a:t>
            </a:r>
            <a:r>
              <a:rPr lang="en-US" sz="2400" dirty="0" err="1" smtClean="0">
                <a:solidFill>
                  <a:schemeClr val="accent1"/>
                </a:solidFill>
                <a:latin typeface="Arial Black" pitchFamily="34" charset="0"/>
                <a:cs typeface="Arial" pitchFamily="34" charset="0"/>
              </a:rPr>
              <a:t>una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instalación</a:t>
            </a:r>
            <a:r>
              <a:rPr lang="en-US" sz="2400" dirty="0" smtClean="0">
                <a:solidFill>
                  <a:schemeClr val="accent1"/>
                </a:solidFill>
                <a:latin typeface="Arial Black" pitchFamily="34" charset="0"/>
                <a:cs typeface="Arial" pitchFamily="34" charset="0"/>
              </a:rPr>
              <a:t> 7.000 </a:t>
            </a:r>
            <a:r>
              <a:rPr lang="en-US" sz="2400" dirty="0" err="1" smtClean="0">
                <a:solidFill>
                  <a:schemeClr val="accent1"/>
                </a:solidFill>
                <a:latin typeface="Arial Black" pitchFamily="34" charset="0"/>
                <a:cs typeface="Arial" pitchFamily="34" charset="0"/>
              </a:rPr>
              <a:t>dólares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una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violación</a:t>
            </a:r>
            <a:r>
              <a:rPr lang="en-US" sz="2400" dirty="0" smtClean="0">
                <a:solidFill>
                  <a:schemeClr val="accent1"/>
                </a:solidFill>
                <a:latin typeface="Arial Black" pitchFamily="34" charset="0"/>
                <a:cs typeface="Arial" pitchFamily="34" charset="0"/>
              </a:rPr>
              <a:t> grave. Si la </a:t>
            </a:r>
            <a:r>
              <a:rPr lang="en-US" sz="2400" dirty="0" err="1" smtClean="0">
                <a:solidFill>
                  <a:schemeClr val="accent1"/>
                </a:solidFill>
                <a:latin typeface="Arial Black" pitchFamily="34" charset="0"/>
                <a:cs typeface="Arial" pitchFamily="34" charset="0"/>
              </a:rPr>
              <a:t>violación</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voluntaria</a:t>
            </a:r>
            <a:r>
              <a:rPr lang="en-US" sz="2400" dirty="0" smtClean="0">
                <a:solidFill>
                  <a:schemeClr val="accent1"/>
                </a:solidFill>
                <a:latin typeface="Arial Black" pitchFamily="34" charset="0"/>
                <a:cs typeface="Arial" pitchFamily="34" charset="0"/>
              </a:rPr>
              <a:t>" o "</a:t>
            </a:r>
            <a:r>
              <a:rPr lang="en-US" sz="2400" dirty="0" err="1" smtClean="0">
                <a:solidFill>
                  <a:schemeClr val="accent1"/>
                </a:solidFill>
                <a:latin typeface="Arial Black" pitchFamily="34" charset="0"/>
                <a:cs typeface="Arial" pitchFamily="34" charset="0"/>
              </a:rPr>
              <a:t>repetida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multiplique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número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por</a:t>
            </a:r>
            <a:r>
              <a:rPr lang="en-US" sz="2400" dirty="0" smtClean="0">
                <a:solidFill>
                  <a:schemeClr val="accent1"/>
                </a:solidFill>
                <a:latin typeface="Arial Black" pitchFamily="34" charset="0"/>
                <a:cs typeface="Arial" pitchFamily="34" charset="0"/>
              </a:rPr>
              <a:t> 10.</a:t>
            </a:r>
            <a:endParaRPr lang="en-US" sz="2400" dirty="0">
              <a:solidFill>
                <a:schemeClr val="accent1"/>
              </a:solidFill>
              <a:latin typeface="Arial Black" pitchFamily="34" charset="0"/>
              <a:cs typeface="Arial" pitchFamily="34" charset="0"/>
            </a:endParaRPr>
          </a:p>
        </p:txBody>
      </p:sp>
      <p:pic>
        <p:nvPicPr>
          <p:cNvPr id="11270" name="Picture 6" descr="MC90038257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1981200"/>
            <a:ext cx="1981200" cy="1981200"/>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idx="4294967295"/>
          </p:nvPr>
        </p:nvSpPr>
        <p:spPr>
          <a:xfrm>
            <a:off x="457200" y="152400"/>
            <a:ext cx="6400800" cy="1143000"/>
          </a:xfrm>
        </p:spPr>
        <p:txBody>
          <a:bodyPr/>
          <a:lstStyle/>
          <a:p>
            <a:pPr eaLnBrk="1" hangingPunct="1"/>
            <a:endParaRPr lang="en-US" sz="4800" smtClean="0"/>
          </a:p>
        </p:txBody>
      </p:sp>
      <p:pic>
        <p:nvPicPr>
          <p:cNvPr id="12291" name="Picture 4" descr="path neglecte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76200"/>
            <a:ext cx="9296400" cy="7273925"/>
          </a:xfrm>
          <a:prstGeom prst="rect">
            <a:avLst/>
          </a:prstGeom>
          <a:noFill/>
          <a:ln w="9525">
            <a:noFill/>
            <a:miter lim="800000"/>
            <a:headEnd/>
            <a:tailEnd/>
          </a:ln>
        </p:spPr>
      </p:pic>
    </p:spTree>
    <p:custDataLst>
      <p:tags r:id="rId1"/>
    </p:custDataLst>
  </p:cSld>
  <p:clrMapOvr>
    <a:masterClrMapping/>
  </p:clrMapOvr>
  <p:transition spd="slow">
    <p:whee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idx="4294967295"/>
          </p:nvPr>
        </p:nvSpPr>
        <p:spPr>
          <a:xfrm>
            <a:off x="457200" y="152400"/>
            <a:ext cx="6400800" cy="1143000"/>
          </a:xfrm>
        </p:spPr>
        <p:txBody>
          <a:bodyPr/>
          <a:lstStyle/>
          <a:p>
            <a:pPr eaLnBrk="1" hangingPunct="1"/>
            <a:r>
              <a:rPr lang="en-US" sz="4800" dirty="0" err="1" smtClean="0"/>
              <a:t>Factores</a:t>
            </a:r>
            <a:r>
              <a:rPr lang="en-US" sz="4800" dirty="0" smtClean="0"/>
              <a:t> de </a:t>
            </a:r>
            <a:r>
              <a:rPr lang="en-US" sz="4800" dirty="0" err="1" smtClean="0"/>
              <a:t>Ergonomía</a:t>
            </a:r>
            <a:endParaRPr lang="en-US" sz="4800" dirty="0" smtClean="0"/>
          </a:p>
        </p:txBody>
      </p:sp>
      <p:sp>
        <p:nvSpPr>
          <p:cNvPr id="6" name="Rounded Rectangle 5"/>
          <p:cNvSpPr/>
          <p:nvPr/>
        </p:nvSpPr>
        <p:spPr>
          <a:xfrm>
            <a:off x="609600" y="1692057"/>
            <a:ext cx="8001000" cy="1660743"/>
          </a:xfrm>
          <a:prstGeom prst="roundRect">
            <a:avLst>
              <a:gd name="adj" fmla="val 10109"/>
            </a:avLst>
          </a:prstGeom>
          <a:solidFill>
            <a:schemeClr val="bg1">
              <a:lumMod val="75000"/>
            </a:schemeClr>
          </a:solidFill>
          <a:effectLst>
            <a:innerShdw blurRad="114300">
              <a:prstClr val="black"/>
            </a:innerShdw>
          </a:effectLst>
        </p:spPr>
        <p:txBody>
          <a:bodyPr>
            <a:spAutoFit/>
          </a:bodyPr>
          <a:lstStyle/>
          <a:p>
            <a:pPr>
              <a:spcBef>
                <a:spcPct val="50000"/>
              </a:spcBef>
              <a:defRPr/>
            </a:pPr>
            <a:r>
              <a:rPr lang="en-US" sz="2400" dirty="0" err="1" smtClean="0">
                <a:solidFill>
                  <a:schemeClr val="accent1"/>
                </a:solidFill>
                <a:latin typeface="Arial Black" pitchFamily="34" charset="0"/>
                <a:cs typeface="Arial" pitchFamily="34" charset="0"/>
              </a:rPr>
              <a:t>Trabajar</a:t>
            </a:r>
            <a:r>
              <a:rPr lang="en-US" sz="2400" dirty="0" smtClean="0">
                <a:solidFill>
                  <a:schemeClr val="accent1"/>
                </a:solidFill>
                <a:latin typeface="Arial Black" pitchFamily="34" charset="0"/>
                <a:cs typeface="Arial" pitchFamily="34" charset="0"/>
              </a:rPr>
              <a:t> en la </a:t>
            </a:r>
            <a:r>
              <a:rPr lang="en-US" sz="2400" dirty="0" err="1" smtClean="0">
                <a:solidFill>
                  <a:schemeClr val="accent1"/>
                </a:solidFill>
                <a:latin typeface="Arial Black" pitchFamily="34" charset="0"/>
                <a:cs typeface="Arial" pitchFamily="34" charset="0"/>
              </a:rPr>
              <a:t>industria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avícola</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especialmente</a:t>
            </a:r>
            <a:r>
              <a:rPr lang="en-US" sz="2400" dirty="0" smtClean="0">
                <a:solidFill>
                  <a:schemeClr val="accent1"/>
                </a:solidFill>
                <a:latin typeface="Arial Black" pitchFamily="34" charset="0"/>
                <a:cs typeface="Arial" pitchFamily="34" charset="0"/>
              </a:rPr>
              <a:t> en </a:t>
            </a:r>
            <a:r>
              <a:rPr lang="en-US" sz="2400" dirty="0" err="1" smtClean="0">
                <a:solidFill>
                  <a:schemeClr val="accent1"/>
                </a:solidFill>
                <a:latin typeface="Arial Black" pitchFamily="34" charset="0"/>
                <a:cs typeface="Arial" pitchFamily="34" charset="0"/>
              </a:rPr>
              <a:t>las</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áreas</a:t>
            </a:r>
            <a:r>
              <a:rPr lang="en-US" sz="2400" dirty="0" smtClean="0">
                <a:solidFill>
                  <a:schemeClr val="accent1"/>
                </a:solidFill>
                <a:latin typeface="Arial Black" pitchFamily="34" charset="0"/>
                <a:cs typeface="Arial" pitchFamily="34" charset="0"/>
              </a:rPr>
              <a:t> de </a:t>
            </a:r>
            <a:r>
              <a:rPr lang="en-US" sz="2400" dirty="0" err="1" smtClean="0">
                <a:solidFill>
                  <a:schemeClr val="accent1"/>
                </a:solidFill>
                <a:latin typeface="Arial Black" pitchFamily="34" charset="0"/>
                <a:cs typeface="Arial" pitchFamily="34" charset="0"/>
              </a:rPr>
              <a:t>corte</a:t>
            </a:r>
            <a:r>
              <a:rPr lang="en-US" sz="2400" dirty="0" smtClean="0">
                <a:solidFill>
                  <a:schemeClr val="accent1"/>
                </a:solidFill>
                <a:latin typeface="Arial Black" pitchFamily="34" charset="0"/>
                <a:cs typeface="Arial" pitchFamily="34" charset="0"/>
              </a:rPr>
              <a:t> y </a:t>
            </a:r>
            <a:r>
              <a:rPr lang="en-US" sz="2400" dirty="0" err="1" smtClean="0">
                <a:solidFill>
                  <a:schemeClr val="accent1"/>
                </a:solidFill>
                <a:latin typeface="Arial Black" pitchFamily="34" charset="0"/>
                <a:cs typeface="Arial" pitchFamily="34" charset="0"/>
              </a:rPr>
              <a:t>deshuesado</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puede</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crear</a:t>
            </a:r>
            <a:r>
              <a:rPr lang="en-US" sz="2400" dirty="0" smtClean="0">
                <a:solidFill>
                  <a:schemeClr val="accent1"/>
                </a:solidFill>
                <a:latin typeface="Arial Black" pitchFamily="34" charset="0"/>
                <a:cs typeface="Arial" pitchFamily="34" charset="0"/>
              </a:rPr>
              <a:t> </a:t>
            </a:r>
            <a:r>
              <a:rPr lang="en-US" sz="2400" dirty="0" err="1" smtClean="0">
                <a:solidFill>
                  <a:schemeClr val="accent1"/>
                </a:solidFill>
                <a:latin typeface="Arial Black" pitchFamily="34" charset="0"/>
                <a:cs typeface="Arial" pitchFamily="34" charset="0"/>
              </a:rPr>
              <a:t>tensión</a:t>
            </a:r>
            <a:r>
              <a:rPr lang="en-US" sz="2400" dirty="0" smtClean="0">
                <a:solidFill>
                  <a:schemeClr val="accent1"/>
                </a:solidFill>
                <a:latin typeface="Arial Black" pitchFamily="34" charset="0"/>
                <a:cs typeface="Arial" pitchFamily="34" charset="0"/>
              </a:rPr>
              <a:t> en el </a:t>
            </a:r>
            <a:r>
              <a:rPr lang="en-US" sz="2400" dirty="0" err="1" smtClean="0">
                <a:solidFill>
                  <a:schemeClr val="accent1"/>
                </a:solidFill>
                <a:latin typeface="Arial Black" pitchFamily="34" charset="0"/>
                <a:cs typeface="Arial" pitchFamily="34" charset="0"/>
              </a:rPr>
              <a:t>cuerpo</a:t>
            </a:r>
            <a:r>
              <a:rPr lang="en-US" sz="2400" dirty="0" smtClean="0">
                <a:solidFill>
                  <a:schemeClr val="accent1"/>
                </a:solidFill>
                <a:latin typeface="Arial Black" pitchFamily="34" charset="0"/>
                <a:cs typeface="Arial" pitchFamily="34" charset="0"/>
              </a:rPr>
              <a:t>.</a:t>
            </a:r>
            <a:endParaRPr lang="en-US" sz="2400" dirty="0">
              <a:solidFill>
                <a:schemeClr val="accent1"/>
              </a:solidFill>
              <a:latin typeface="Arial Black" pitchFamily="34" charset="0"/>
              <a:cs typeface="Arial" pitchFamily="34" charset="0"/>
            </a:endParaRPr>
          </a:p>
        </p:txBody>
      </p:sp>
      <p:pic>
        <p:nvPicPr>
          <p:cNvPr id="13318" name="Picture 3" descr="ergonomics3.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00" y="3352800"/>
            <a:ext cx="4476750" cy="3255963"/>
          </a:xfrm>
          <a:prstGeom prst="rect">
            <a:avLst/>
          </a:prstGeom>
          <a:noFill/>
          <a:ln w="9525">
            <a:noFill/>
            <a:miter lim="800000"/>
            <a:headEnd/>
            <a:tailEnd/>
          </a:ln>
        </p:spPr>
      </p:pic>
    </p:spTree>
    <p:custDataLst>
      <p:tags r:id="rId1"/>
    </p:custData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COLORS" val="0"/>
  <p:tag name="MULTIRESPDIVISOR"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POLLINGCYCLE" val="2"/>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RESETCHARTS" val="Tru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CHARTLABELS" val="1"/>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INCLUDENONRESPONDERS" val="False"/>
  <p:tag name="SAVECSVWITHSESSION" val="True"/>
  <p:tag name="DISPLAYNAME" val="True"/>
  <p:tag name="PRRESPONSE7" val="4"/>
  <p:tag name="GRIDFONTSIZE" val="12"/>
  <p:tag name="STDCHART" val="1"/>
  <p:tag name="RESPTABLESTYLE" val="-1"/>
  <p:tag name="CUSTOMCELLBACKCOLOR1" val="-657956"/>
  <p:tag name="PRRESPONSE4" val="7"/>
  <p:tag name="ADVANCEDSETTINGSVIEW" val="False"/>
  <p:tag name="DELIMITERS" val="3.1"/>
  <p:tag name="POWERPOINTVERSION" val="12.0"/>
  <p:tag name="TPFULLVERSION" val="4.3.1.1109"/>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Storm">
      <a:dk1>
        <a:srgbClr val="FFFFFF"/>
      </a:dk1>
      <a:lt1>
        <a:sysClr val="window" lastClr="FFFFFF"/>
      </a:lt1>
      <a:dk2>
        <a:srgbClr val="1F497D"/>
      </a:dk2>
      <a:lt2>
        <a:srgbClr val="EEECE1"/>
      </a:lt2>
      <a:accent1>
        <a:srgbClr val="000000"/>
      </a:accent1>
      <a:accent2>
        <a:srgbClr val="C0504D"/>
      </a:accent2>
      <a:accent3>
        <a:srgbClr val="5F5F5F"/>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4341</TotalTime>
  <Words>1885</Words>
  <Application>Microsoft Office PowerPoint</Application>
  <PresentationFormat>On-screen Show (4:3)</PresentationFormat>
  <Paragraphs>168</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Su trabajo no tiene porque doler EVITE LESIONES CON EL USO DE LA ERGONOMIA </vt:lpstr>
      <vt:lpstr>PowerPoint Presentation</vt:lpstr>
      <vt:lpstr>PowerPoint Presentation</vt:lpstr>
      <vt:lpstr>Objetivos del Módulo</vt:lpstr>
      <vt:lpstr>Usando la Ergonomía</vt:lpstr>
      <vt:lpstr>Ergonomía</vt:lpstr>
      <vt:lpstr>El Impacto</vt:lpstr>
      <vt:lpstr>PowerPoint Presentation</vt:lpstr>
      <vt:lpstr>Factores de Ergonomía</vt:lpstr>
      <vt:lpstr>Factores de Ergonomía</vt:lpstr>
      <vt:lpstr>Factores de Ergonomía</vt:lpstr>
      <vt:lpstr>Factor Fuerza</vt:lpstr>
      <vt:lpstr>Factor Repetición</vt:lpstr>
      <vt:lpstr>Factor Postura</vt:lpstr>
      <vt:lpstr>Factor Vibración</vt:lpstr>
      <vt:lpstr>Factor de Estrés porcontacto</vt:lpstr>
      <vt:lpstr>Otros Factores</vt:lpstr>
      <vt:lpstr>Otros Factores</vt:lpstr>
      <vt:lpstr>Protegiendo su Cuerpo</vt:lpstr>
      <vt:lpstr>Protegiendo su Cuerpo</vt:lpstr>
      <vt:lpstr>Protegiendo su Cuerpo</vt:lpstr>
      <vt:lpstr>Protegiendo su Cuerpo</vt:lpstr>
      <vt:lpstr>Compruebe que Entiende</vt:lpstr>
      <vt:lpstr>Protegiendo su cuerpo</vt:lpstr>
      <vt:lpstr>Check for Understanding</vt:lpstr>
      <vt:lpstr>Check for Understanding</vt:lpstr>
      <vt:lpstr>Check for Understanding</vt:lpstr>
      <vt:lpstr>Para extender su aprendizaje, revise siguientes recursos</vt:lpstr>
      <vt:lpstr>Capacitación en Seguridad Equipo de Susan Harwood Equipo del Grant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 place where   SAFETY HAPPENS</dc:title>
  <dc:creator>Ivy</dc:creator>
  <cp:lastModifiedBy>Vosburgh, Linda - OSHA</cp:lastModifiedBy>
  <cp:revision>282</cp:revision>
  <cp:lastPrinted>2012-04-17T16:32:25Z</cp:lastPrinted>
  <dcterms:created xsi:type="dcterms:W3CDTF">2011-08-09T03:02:26Z</dcterms:created>
  <dcterms:modified xsi:type="dcterms:W3CDTF">2012-04-17T16:38:14Z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TC300061759990</vt:lpwstr>
  </property>
</Properties>
</file>