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71" r:id="rId2"/>
    <p:sldId id="272" r:id="rId3"/>
    <p:sldId id="273" r:id="rId4"/>
    <p:sldId id="276" r:id="rId5"/>
    <p:sldId id="274" r:id="rId6"/>
    <p:sldId id="275" r:id="rId7"/>
    <p:sldId id="277" r:id="rId8"/>
    <p:sldId id="278" r:id="rId9"/>
    <p:sldId id="264" r:id="rId10"/>
    <p:sldId id="279" r:id="rId11"/>
    <p:sldId id="280" r:id="rId12"/>
    <p:sldId id="297" r:id="rId13"/>
    <p:sldId id="281" r:id="rId14"/>
    <p:sldId id="282" r:id="rId15"/>
    <p:sldId id="283" r:id="rId16"/>
    <p:sldId id="284" r:id="rId17"/>
    <p:sldId id="285" r:id="rId18"/>
    <p:sldId id="286" r:id="rId19"/>
    <p:sldId id="300" r:id="rId20"/>
    <p:sldId id="287" r:id="rId21"/>
    <p:sldId id="298" r:id="rId22"/>
    <p:sldId id="299" r:id="rId23"/>
    <p:sldId id="292" r:id="rId24"/>
    <p:sldId id="301" r:id="rId25"/>
    <p:sldId id="293" r:id="rId26"/>
    <p:sldId id="294" r:id="rId27"/>
    <p:sldId id="295" r:id="rId28"/>
    <p:sldId id="296"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5501" autoAdjust="0"/>
  </p:normalViewPr>
  <p:slideViewPr>
    <p:cSldViewPr>
      <p:cViewPr varScale="1">
        <p:scale>
          <a:sx n="71" d="100"/>
          <a:sy n="71" d="100"/>
        </p:scale>
        <p:origin x="-1860" y="-102"/>
      </p:cViewPr>
      <p:guideLst>
        <p:guide orient="horz" pos="2160"/>
        <p:guide pos="2880"/>
      </p:guideLst>
    </p:cSldViewPr>
  </p:slideViewPr>
  <p:outlineViewPr>
    <p:cViewPr>
      <p:scale>
        <a:sx n="33" d="100"/>
        <a:sy n="33" d="100"/>
      </p:scale>
      <p:origin x="42" y="0"/>
    </p:cViewPr>
  </p:outlineViewPr>
  <p:notesTextViewPr>
    <p:cViewPr>
      <p:scale>
        <a:sx n="100" d="100"/>
        <a:sy n="100" d="100"/>
      </p:scale>
      <p:origin x="0" y="0"/>
    </p:cViewPr>
  </p:notesTextViewPr>
  <p:notesViewPr>
    <p:cSldViewPr>
      <p:cViewPr varScale="1">
        <p:scale>
          <a:sx n="60" d="100"/>
          <a:sy n="60" d="100"/>
        </p:scale>
        <p:origin x="-2490"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B7798B9-D74A-4880-88A9-2DEF4E86BAAD}" type="datetimeFigureOut">
              <a:rPr lang="en-US"/>
              <a:pPr>
                <a:defRPr/>
              </a:pPr>
              <a:t>1/31/2013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385DCE6-7AF7-4ACB-A02A-3E1D78B586F6}" type="slidenum">
              <a:rPr lang="en-US"/>
              <a:pPr>
                <a:defRPr/>
              </a:pPr>
              <a:t>‹#›</a:t>
            </a:fld>
            <a:endParaRPr lang="en-US"/>
          </a:p>
        </p:txBody>
      </p:sp>
    </p:spTree>
    <p:extLst>
      <p:ext uri="{BB962C8B-B14F-4D97-AF65-F5344CB8AC3E}">
        <p14:creationId xmlns:p14="http://schemas.microsoft.com/office/powerpoint/2010/main" val="26401449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Title page and credits for OSHA and WITCC. Western Iowa Tech Community College, 4647 Stone Avenue, P.O. Box 5199, Sioux City,</a:t>
            </a:r>
          </a:p>
          <a:p>
            <a:pPr eaLnBrk="1" hangingPunct="1">
              <a:spcBef>
                <a:spcPct val="0"/>
              </a:spcBef>
            </a:pPr>
            <a:r>
              <a:rPr lang="en-US" smtClean="0"/>
              <a:t>Iowa 51102-5199, a nonprofit organization, hereby authorizes the use of this picture in grant #SH20836SHO. </a:t>
            </a:r>
          </a:p>
          <a:p>
            <a:pPr eaLnBrk="1" hangingPunct="1">
              <a:spcBef>
                <a:spcPct val="0"/>
              </a:spcBef>
            </a:pPr>
            <a:endParaRPr lang="en-US" smtClean="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BA724DC-8AA6-4059-97C9-6BFEEDFCB0EF}"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Guardrail systems are a form of fall restraint. The participants will discuss the differences between fall restraint and fall arrest. This discussion is intended to inform the participants that there are different types of protection: fall restraint and fall arrest. Guardrails are forms of engineering controls, discuss why. </a:t>
            </a:r>
          </a:p>
        </p:txBody>
      </p:sp>
      <p:sp>
        <p:nvSpPr>
          <p:cNvPr id="4" name="Slide Number Placeholder 3"/>
          <p:cNvSpPr>
            <a:spLocks noGrp="1"/>
          </p:cNvSpPr>
          <p:nvPr>
            <p:ph type="sldNum" sz="quarter" idx="5"/>
          </p:nvPr>
        </p:nvSpPr>
        <p:spPr/>
        <p:txBody>
          <a:bodyPr/>
          <a:lstStyle/>
          <a:p>
            <a:pPr>
              <a:defRPr/>
            </a:pPr>
            <a:fld id="{56C6EC3C-2FAB-4123-9143-B9200605FBB8}"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1926.502(b)(1)</a:t>
            </a:r>
          </a:p>
          <a:p>
            <a:r>
              <a:rPr lang="en-US" smtClean="0"/>
              <a:t>Top edge height of top rails, or equivalent guardrail system members, shall be 42 inches (1.1 m) plus or minus 3 inches (8 cm) above the walking/working level. When conditions warrant, the height of the top edge may exceed the 45-inch height, provided the guardrail system meets all other criteria of this paragraph.</a:t>
            </a:r>
          </a:p>
          <a:p>
            <a:endParaRPr lang="en-US" smtClean="0"/>
          </a:p>
          <a:p>
            <a:r>
              <a:rPr lang="en-US" smtClean="0"/>
              <a:t>1926.502(b)(2)</a:t>
            </a:r>
          </a:p>
          <a:p>
            <a:r>
              <a:rPr lang="en-US" smtClean="0"/>
              <a:t>Midrails, screens, mesh, intermediate vertical members, or equivalent intermediate structural members shall be installed between the top edge of the guardrail system and the walking/working surface when there is no wall or parapet wall at least 21 inches (53 cm) high.</a:t>
            </a:r>
          </a:p>
          <a:p>
            <a:endParaRPr lang="en-US" smtClean="0"/>
          </a:p>
          <a:p>
            <a:endParaRPr lang="en-US" smtClean="0"/>
          </a:p>
          <a:p>
            <a:endParaRPr lang="en-US" smtClean="0"/>
          </a:p>
        </p:txBody>
      </p:sp>
      <p:sp>
        <p:nvSpPr>
          <p:cNvPr id="4" name="Slide Number Placeholder 3"/>
          <p:cNvSpPr>
            <a:spLocks noGrp="1"/>
          </p:cNvSpPr>
          <p:nvPr>
            <p:ph type="sldNum" sz="quarter" idx="5"/>
          </p:nvPr>
        </p:nvSpPr>
        <p:spPr/>
        <p:txBody>
          <a:bodyPr/>
          <a:lstStyle/>
          <a:p>
            <a:pPr>
              <a:defRPr/>
            </a:pPr>
            <a:fld id="{495A7587-C046-4F59-AA61-15A43981DB7F}"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1926.502(b)(4)</a:t>
            </a:r>
          </a:p>
          <a:p>
            <a:r>
              <a:rPr lang="en-US" smtClean="0"/>
              <a:t>When the 200 pound (890 N) test load specified in paragraph (b)(3) of this section is applied in a downward direction, the top edge of the guardrail shall not deflect to a height less than 39 inches (1.0 m) above the walking/working level. Guardrail system components selected and constructed in accordance with the Appendix B to subpart M of this part will be deemed to meet this requirement.</a:t>
            </a:r>
          </a:p>
          <a:p>
            <a:endParaRPr lang="en-US" smtClean="0"/>
          </a:p>
          <a:p>
            <a:endParaRPr lang="en-US" smtClean="0"/>
          </a:p>
        </p:txBody>
      </p:sp>
      <p:sp>
        <p:nvSpPr>
          <p:cNvPr id="4" name="Slide Number Placeholder 3"/>
          <p:cNvSpPr>
            <a:spLocks noGrp="1"/>
          </p:cNvSpPr>
          <p:nvPr>
            <p:ph type="sldNum" sz="quarter" idx="5"/>
          </p:nvPr>
        </p:nvSpPr>
        <p:spPr/>
        <p:txBody>
          <a:bodyPr/>
          <a:lstStyle/>
          <a:p>
            <a:pPr>
              <a:defRPr/>
            </a:pPr>
            <a:fld id="{003BF39F-4855-46DC-90A8-8F23F61FA1F7}"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Western Iowa Tech Community College, 4647 Stone Avenue, P.O. Box 5199, Sioux City,</a:t>
            </a:r>
          </a:p>
          <a:p>
            <a:r>
              <a:rPr lang="en-US" smtClean="0"/>
              <a:t>Iowa 51102-5199, a nonprofit organization, hereby authorizes the use of this picture in grant #SH20836SHO.</a:t>
            </a:r>
          </a:p>
          <a:p>
            <a:endParaRPr lang="en-US" smtClean="0"/>
          </a:p>
        </p:txBody>
      </p:sp>
      <p:sp>
        <p:nvSpPr>
          <p:cNvPr id="4" name="Slide Number Placeholder 3"/>
          <p:cNvSpPr>
            <a:spLocks noGrp="1"/>
          </p:cNvSpPr>
          <p:nvPr>
            <p:ph type="sldNum" sz="quarter" idx="5"/>
          </p:nvPr>
        </p:nvSpPr>
        <p:spPr/>
        <p:txBody>
          <a:bodyPr/>
          <a:lstStyle/>
          <a:p>
            <a:pPr>
              <a:defRPr/>
            </a:pPr>
            <a:fld id="{B5F83DC8-1846-4D09-8E0D-DD61B9C733AC}"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The A+B+C=PFAS equation is intended for the participant to understand all three components must be used in order to have a true PFAS.</a:t>
            </a:r>
          </a:p>
        </p:txBody>
      </p:sp>
      <p:sp>
        <p:nvSpPr>
          <p:cNvPr id="4" name="Slide Number Placeholder 3"/>
          <p:cNvSpPr>
            <a:spLocks noGrp="1"/>
          </p:cNvSpPr>
          <p:nvPr>
            <p:ph type="sldNum" sz="quarter" idx="5"/>
          </p:nvPr>
        </p:nvSpPr>
        <p:spPr/>
        <p:txBody>
          <a:bodyPr/>
          <a:lstStyle/>
          <a:p>
            <a:pPr>
              <a:defRPr/>
            </a:pPr>
            <a:fld id="{3CC62D06-949D-425F-AAAA-56575326992C}"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1926.502(d)(15)</a:t>
            </a:r>
          </a:p>
          <a:p>
            <a:r>
              <a:rPr lang="en-US" smtClean="0"/>
              <a:t>Anchorages used for attachment of personal fall arrest equipment shall be independent of any anchorage being used to support or suspend platforms and capable of supporting at least 5,000 pounds (22.2 kN) per employee attached.</a:t>
            </a:r>
          </a:p>
          <a:p>
            <a:endParaRPr lang="en-US" smtClean="0"/>
          </a:p>
          <a:p>
            <a:r>
              <a:rPr lang="en-US" smtClean="0"/>
              <a:t>This standard is very important for the participants to understand. A 5,000 lb. anchorage point is vital in when being used with a personal fall arrest system or PFAS.</a:t>
            </a:r>
          </a:p>
        </p:txBody>
      </p:sp>
      <p:sp>
        <p:nvSpPr>
          <p:cNvPr id="4" name="Slide Number Placeholder 3"/>
          <p:cNvSpPr>
            <a:spLocks noGrp="1"/>
          </p:cNvSpPr>
          <p:nvPr>
            <p:ph type="sldNum" sz="quarter" idx="5"/>
          </p:nvPr>
        </p:nvSpPr>
        <p:spPr/>
        <p:txBody>
          <a:bodyPr/>
          <a:lstStyle/>
          <a:p>
            <a:pPr>
              <a:defRPr/>
            </a:pPr>
            <a:fld id="{856FCD7A-008F-4785-A36F-18C3AEEC3AD4}"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A body harness is defined by OSHA as:          “straps which may be secured about the employee in a manner that will distribute the fall arrest forces over at least the thighs, pelvis, waist, chest and shoulders with means for attaching it to other components of a personal fall arrest system”</a:t>
            </a:r>
          </a:p>
          <a:p>
            <a:pPr eaLnBrk="1" hangingPunct="1"/>
            <a:endParaRPr lang="en-US" smtClean="0"/>
          </a:p>
        </p:txBody>
      </p:sp>
      <p:sp>
        <p:nvSpPr>
          <p:cNvPr id="4" name="Slide Number Placeholder 3"/>
          <p:cNvSpPr>
            <a:spLocks noGrp="1"/>
          </p:cNvSpPr>
          <p:nvPr>
            <p:ph type="sldNum" sz="quarter" idx="5"/>
          </p:nvPr>
        </p:nvSpPr>
        <p:spPr/>
        <p:txBody>
          <a:bodyPr/>
          <a:lstStyle/>
          <a:p>
            <a:pPr>
              <a:defRPr/>
            </a:pPr>
            <a:fld id="{F482B45C-3AD1-4275-A823-120110C1F424}"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Western Iowa Tech Community College, 4647 Stone Avenue, P.O. Box 5199, Sioux City, Iowa 51102-5199, a nonprofit organization, hereby authorizes the use of this picture in grant #SH20836SHO. The person in this photo is an employee/instructor of Western Iowa Tech Community College. The intent of this picture is to familiarize the participant with what a properly fit harness looks like as well as the different components that can be used in fall protection. The different components will be discussed throughout the module.</a:t>
            </a:r>
          </a:p>
        </p:txBody>
      </p:sp>
      <p:sp>
        <p:nvSpPr>
          <p:cNvPr id="4" name="Slide Number Placeholder 3"/>
          <p:cNvSpPr>
            <a:spLocks noGrp="1"/>
          </p:cNvSpPr>
          <p:nvPr>
            <p:ph type="sldNum" sz="quarter" idx="5"/>
          </p:nvPr>
        </p:nvSpPr>
        <p:spPr/>
        <p:txBody>
          <a:bodyPr/>
          <a:lstStyle/>
          <a:p>
            <a:pPr>
              <a:defRPr/>
            </a:pPr>
            <a:fld id="{0CC05784-DB87-4BC2-8D20-4E0B68746DCF}"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Connectors are defined by OSHA as:              “A device which is used to couple (connect) parts of the PFAS and positioning device systems together. It may be an independent component of the system, such as a carabiner, or it may be an integral component of part of the system (such as a buckle or dee-ring sewn into a body belt or body harness, or a snap-hook spliced or sewn to a lanyard or self-retracting lanyard.)</a:t>
            </a:r>
          </a:p>
        </p:txBody>
      </p:sp>
      <p:sp>
        <p:nvSpPr>
          <p:cNvPr id="4" name="Slide Number Placeholder 3"/>
          <p:cNvSpPr>
            <a:spLocks noGrp="1"/>
          </p:cNvSpPr>
          <p:nvPr>
            <p:ph type="sldNum" sz="quarter" idx="5"/>
          </p:nvPr>
        </p:nvSpPr>
        <p:spPr/>
        <p:txBody>
          <a:bodyPr/>
          <a:lstStyle/>
          <a:p>
            <a:pPr>
              <a:defRPr/>
            </a:pPr>
            <a:fld id="{2E49EBD7-93FB-4D96-888C-DA9012DDD44E}"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Example of technical feasibility:</a:t>
            </a:r>
          </a:p>
          <a:p>
            <a:r>
              <a:rPr lang="en-US" smtClean="0"/>
              <a:t>If you are unloading material off a flatbed semi trailer, you do not need fall protection. However, if you stand on material on that same flatbed fall protection is required. How feasible is fall protection on a flatbed semi trailer?</a:t>
            </a:r>
          </a:p>
          <a:p>
            <a:endParaRPr lang="en-US" smtClean="0"/>
          </a:p>
          <a:p>
            <a:r>
              <a:rPr lang="en-US" smtClean="0"/>
              <a:t>Example of economic feasibility:</a:t>
            </a:r>
          </a:p>
          <a:p>
            <a:r>
              <a:rPr lang="en-US" smtClean="0"/>
              <a:t>If the safety equipment costs too much to implement, the employees remain at high risk of injury because the employer did not spend the money on the equipment. </a:t>
            </a:r>
          </a:p>
        </p:txBody>
      </p:sp>
      <p:sp>
        <p:nvSpPr>
          <p:cNvPr id="4" name="Slide Number Placeholder 3"/>
          <p:cNvSpPr>
            <a:spLocks noGrp="1"/>
          </p:cNvSpPr>
          <p:nvPr>
            <p:ph type="sldNum" sz="quarter" idx="5"/>
          </p:nvPr>
        </p:nvSpPr>
        <p:spPr/>
        <p:txBody>
          <a:bodyPr/>
          <a:lstStyle/>
          <a:p>
            <a:pPr>
              <a:defRPr/>
            </a:pPr>
            <a:fld id="{1D033969-CAFF-400D-9046-18F5FC3BDE8C}"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The hierarchy of controls gets the participants to think about processes they have at their job site and identify the best way to prevent if not eliminate the hazard entirely.</a:t>
            </a:r>
          </a:p>
          <a:p>
            <a:endParaRPr lang="en-US" smtClean="0"/>
          </a:p>
          <a:p>
            <a:r>
              <a:rPr lang="en-US" smtClean="0"/>
              <a:t>We will discuss the remainder of the information later in the module.</a:t>
            </a:r>
          </a:p>
        </p:txBody>
      </p:sp>
      <p:sp>
        <p:nvSpPr>
          <p:cNvPr id="4" name="Slide Number Placeholder 3"/>
          <p:cNvSpPr>
            <a:spLocks noGrp="1"/>
          </p:cNvSpPr>
          <p:nvPr>
            <p:ph type="sldNum" sz="quarter" idx="5"/>
          </p:nvPr>
        </p:nvSpPr>
        <p:spPr/>
        <p:txBody>
          <a:bodyPr/>
          <a:lstStyle/>
          <a:p>
            <a:pPr>
              <a:defRPr/>
            </a:pPr>
            <a:fld id="{AEFB58F3-A3AF-44E6-A939-92BAA6D460B9}"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10000"/>
          </a:bodyPr>
          <a:lstStyle/>
          <a:p>
            <a:pPr>
              <a:defRPr/>
            </a:pPr>
            <a:r>
              <a:rPr lang="en-US" dirty="0" smtClean="0"/>
              <a:t>1926.502(c)(1)</a:t>
            </a:r>
          </a:p>
          <a:p>
            <a:pPr>
              <a:defRPr/>
            </a:pPr>
            <a:r>
              <a:rPr lang="en-US" dirty="0" smtClean="0"/>
              <a:t>Safety nets shall be installed as close as practicable under the walking/working surface on which employees are working, but in no case more than 30 feet (9.1 m) below such level. When nets are used on bridges, the potential fall area from the walking/working surface to the net shall be unobstructed.</a:t>
            </a:r>
          </a:p>
          <a:p>
            <a:pPr>
              <a:defRPr/>
            </a:pPr>
            <a:r>
              <a:rPr lang="en-US" dirty="0" smtClean="0"/>
              <a:t>1926.502(c)(4)(i)</a:t>
            </a:r>
          </a:p>
          <a:p>
            <a:pPr>
              <a:defRPr/>
            </a:pPr>
            <a:r>
              <a:rPr lang="en-US" dirty="0" smtClean="0"/>
              <a:t>Except as provided in paragraph (c)(4)(ii) of this section, safety nets and safety net installations shall be drop-tested at the jobsite after initial installation and before being used as a fall protection system, whenever relocated, after major repair, and at 6-month intervals if left in one place. The drop-test shall consist of a 400 pound (180 kg) bag of sand 30 + or - 2 inches (76 + or - 5 cm) in diameter dropped into the net from the highest walking/working surface at which employees are exposed to fall hazards, but not from less than 42 inches (1.1 m) above that level.</a:t>
            </a:r>
          </a:p>
          <a:p>
            <a:pPr>
              <a:defRPr/>
            </a:pPr>
            <a:r>
              <a:rPr lang="en-US" dirty="0" smtClean="0"/>
              <a:t>1926.502(c)(5)</a:t>
            </a:r>
          </a:p>
          <a:p>
            <a:pPr>
              <a:defRPr/>
            </a:pPr>
            <a:r>
              <a:rPr lang="en-US" dirty="0" smtClean="0"/>
              <a:t>Defective nets shall not be used. Safety nets shall be inspected at least once a week for wear, damage, and other deterioration. Defective components shall be removed from service. Safety nets shall also be inspected after any occurrence which could affect the integrity of the safety net system.</a:t>
            </a:r>
          </a:p>
          <a:p>
            <a:pPr>
              <a:defRPr/>
            </a:pPr>
            <a:r>
              <a:rPr lang="en-US" dirty="0" smtClean="0"/>
              <a:t>1926.502(c)(8)</a:t>
            </a:r>
          </a:p>
          <a:p>
            <a:pPr>
              <a:defRPr/>
            </a:pPr>
            <a:r>
              <a:rPr lang="en-US" dirty="0" smtClean="0"/>
              <a:t>Each safety net (or section of it) shall have a border rope for webbing with a minimum breaking strength of 5,000 pounds (22.2 </a:t>
            </a:r>
            <a:r>
              <a:rPr lang="en-US" dirty="0" err="1" smtClean="0"/>
              <a:t>kN</a:t>
            </a:r>
            <a:r>
              <a:rPr lang="en-US" dirty="0" smtClean="0"/>
              <a:t>).</a:t>
            </a:r>
          </a:p>
          <a:p>
            <a:pPr>
              <a:defRPr/>
            </a:pPr>
            <a:r>
              <a:rPr lang="en-US" dirty="0" smtClean="0"/>
              <a:t>1926.32(f)</a:t>
            </a:r>
          </a:p>
          <a:p>
            <a:pPr>
              <a:defRPr/>
            </a:pPr>
            <a:r>
              <a:rPr lang="en-US" dirty="0" smtClean="0"/>
              <a:t>Competent person means one who is capable of identifying existing and predictable hazards in the surroundings or working conditions which are unsanitary, hazardous, or dangerous to employees, and who has authorization to take prompt corrective measures to eliminate them.</a:t>
            </a:r>
          </a:p>
          <a:p>
            <a:pPr>
              <a:defRPr/>
            </a:pPr>
            <a:endParaRPr lang="en-US" dirty="0" smtClean="0"/>
          </a:p>
          <a:p>
            <a:pPr>
              <a:defRPr/>
            </a:pPr>
            <a:endParaRPr lang="en-US" dirty="0" smtClean="0"/>
          </a:p>
        </p:txBody>
      </p:sp>
      <p:sp>
        <p:nvSpPr>
          <p:cNvPr id="4" name="Slide Number Placeholder 3"/>
          <p:cNvSpPr>
            <a:spLocks noGrp="1"/>
          </p:cNvSpPr>
          <p:nvPr>
            <p:ph type="sldNum" sz="quarter" idx="5"/>
          </p:nvPr>
        </p:nvSpPr>
        <p:spPr/>
        <p:txBody>
          <a:bodyPr/>
          <a:lstStyle/>
          <a:p>
            <a:pPr>
              <a:defRPr/>
            </a:pPr>
            <a:fld id="{E2E2846C-B7EE-4E24-B35E-74E7FE3D0FD5}"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Western Iowa Tech Community College, 4647 Stone Avenue, P.O. Box 5199, Sioux City, Iowa 51102-5199, a nonprofit organization, hereby authorizes the use of this picture in grant #SH20836SHO. In the picture above, a Personal Fall Arrest System (PFAS) would be the most feasible form of fall protection to use.</a:t>
            </a:r>
          </a:p>
        </p:txBody>
      </p:sp>
      <p:sp>
        <p:nvSpPr>
          <p:cNvPr id="4" name="Slide Number Placeholder 3"/>
          <p:cNvSpPr>
            <a:spLocks noGrp="1"/>
          </p:cNvSpPr>
          <p:nvPr>
            <p:ph type="sldNum" sz="quarter" idx="5"/>
          </p:nvPr>
        </p:nvSpPr>
        <p:spPr/>
        <p:txBody>
          <a:bodyPr/>
          <a:lstStyle/>
          <a:p>
            <a:pPr>
              <a:defRPr/>
            </a:pPr>
            <a:fld id="{EAE7367E-D665-4724-9E14-E9D74CBA3C01}"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The picture in this slide was taken from the OSHA website. http://www.osha.gov/dte/outreach/construction_generalindustry/const_outreach_tp.html</a:t>
            </a:r>
          </a:p>
          <a:p>
            <a:r>
              <a:rPr lang="en-US" smtClean="0"/>
              <a:t>In the picture above, there is a guardrail but the employee is on the wrong side of it. The guardrail is the most feasible in this case.</a:t>
            </a:r>
          </a:p>
          <a:p>
            <a:endParaRPr lang="en-US" smtClean="0"/>
          </a:p>
        </p:txBody>
      </p:sp>
      <p:sp>
        <p:nvSpPr>
          <p:cNvPr id="4" name="Slide Number Placeholder 3"/>
          <p:cNvSpPr>
            <a:spLocks noGrp="1"/>
          </p:cNvSpPr>
          <p:nvPr>
            <p:ph type="sldNum" sz="quarter" idx="5"/>
          </p:nvPr>
        </p:nvSpPr>
        <p:spPr/>
        <p:txBody>
          <a:bodyPr/>
          <a:lstStyle/>
          <a:p>
            <a:pPr>
              <a:defRPr/>
            </a:pPr>
            <a:fld id="{F8CC3EA7-92D0-433F-ABB0-CF593E4F25DE}"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1926.502 (d)(20) </a:t>
            </a:r>
          </a:p>
          <a:p>
            <a:r>
              <a:rPr lang="en-US" smtClean="0"/>
              <a:t>The employer shall provide for prompt rescue of employees in the event of a fall or shall assure that employees are able to rescue themselves.</a:t>
            </a:r>
          </a:p>
          <a:p>
            <a:endParaRPr lang="en-US" smtClean="0"/>
          </a:p>
          <a:p>
            <a:r>
              <a:rPr lang="en-US" smtClean="0"/>
              <a:t>The participants must be made aware that if they are exposed to fall hazards, they also will be provided with a means to be rescued or rescue themselves. </a:t>
            </a:r>
          </a:p>
        </p:txBody>
      </p:sp>
      <p:sp>
        <p:nvSpPr>
          <p:cNvPr id="4" name="Slide Number Placeholder 3"/>
          <p:cNvSpPr>
            <a:spLocks noGrp="1"/>
          </p:cNvSpPr>
          <p:nvPr>
            <p:ph type="sldNum" sz="quarter" idx="5"/>
          </p:nvPr>
        </p:nvSpPr>
        <p:spPr/>
        <p:txBody>
          <a:bodyPr/>
          <a:lstStyle/>
          <a:p>
            <a:pPr>
              <a:defRPr/>
            </a:pPr>
            <a:fld id="{21DF5709-6450-42D3-B9A7-BA0A421047D3}"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Summary of the items discussed during this module. Review with participants to ensure retention.</a:t>
            </a:r>
          </a:p>
        </p:txBody>
      </p:sp>
      <p:sp>
        <p:nvSpPr>
          <p:cNvPr id="4" name="Slide Number Placeholder 3"/>
          <p:cNvSpPr>
            <a:spLocks noGrp="1"/>
          </p:cNvSpPr>
          <p:nvPr>
            <p:ph type="sldNum" sz="quarter" idx="5"/>
          </p:nvPr>
        </p:nvSpPr>
        <p:spPr/>
        <p:txBody>
          <a:bodyPr/>
          <a:lstStyle/>
          <a:p>
            <a:pPr>
              <a:defRPr/>
            </a:pPr>
            <a:fld id="{FCFD1902-7993-4A98-B3CA-AA56E409F22D}"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The information above was taken from the new 2 hour Intro to OSHA PPT, slide #10.</a:t>
            </a:r>
          </a:p>
          <a:p>
            <a:endParaRPr lang="en-US" smtClean="0"/>
          </a:p>
          <a:p>
            <a:r>
              <a:rPr lang="en-US" smtClean="0"/>
              <a:t>The instructor will discuss employee rights and responsibilities with the participants.</a:t>
            </a:r>
          </a:p>
          <a:p>
            <a:endParaRPr lang="en-US" smtClean="0"/>
          </a:p>
          <a:p>
            <a:endParaRPr lang="en-US" smtClean="0"/>
          </a:p>
        </p:txBody>
      </p:sp>
      <p:sp>
        <p:nvSpPr>
          <p:cNvPr id="4" name="Slide Number Placeholder 3"/>
          <p:cNvSpPr>
            <a:spLocks noGrp="1"/>
          </p:cNvSpPr>
          <p:nvPr>
            <p:ph type="sldNum" sz="quarter" idx="5"/>
          </p:nvPr>
        </p:nvSpPr>
        <p:spPr/>
        <p:txBody>
          <a:bodyPr/>
          <a:lstStyle/>
          <a:p>
            <a:pPr>
              <a:defRPr/>
            </a:pPr>
            <a:fld id="{20B72293-FF3D-478F-AA07-FA78E194B429}" type="slidenum">
              <a:rPr lang="en-US">
                <a:solidFill>
                  <a:prstClr val="black"/>
                </a:solidFill>
              </a:rPr>
              <a:pPr>
                <a:defRPr/>
              </a:pPr>
              <a:t>25</a:t>
            </a:fld>
            <a:endParaRPr lang="en-US">
              <a:solidFill>
                <a:prstClr val="black"/>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The instructor will discuss employee rights and responsibilities with the participants</a:t>
            </a:r>
            <a:r>
              <a:rPr lang="en-US" dirty="0" smtClean="0"/>
              <a:t>.</a:t>
            </a:r>
          </a:p>
          <a:p>
            <a:endParaRPr lang="en-US" dirty="0" smtClean="0"/>
          </a:p>
          <a:p>
            <a:r>
              <a:rPr lang="en-US" dirty="0" smtClean="0"/>
              <a:t>Follow the OSHA</a:t>
            </a:r>
            <a:r>
              <a:rPr lang="en-US" baseline="0" dirty="0" smtClean="0"/>
              <a:t> </a:t>
            </a:r>
            <a:r>
              <a:rPr lang="en-US" dirty="0" smtClean="0"/>
              <a:t>Job Safety and Health Poster information</a:t>
            </a:r>
            <a:endParaRPr lang="en-US" dirty="0" smtClean="0"/>
          </a:p>
          <a:p>
            <a:endParaRPr lang="en-US" dirty="0" smtClean="0"/>
          </a:p>
        </p:txBody>
      </p:sp>
      <p:sp>
        <p:nvSpPr>
          <p:cNvPr id="4" name="Slide Number Placeholder 3"/>
          <p:cNvSpPr>
            <a:spLocks noGrp="1"/>
          </p:cNvSpPr>
          <p:nvPr>
            <p:ph type="sldNum" sz="quarter" idx="5"/>
          </p:nvPr>
        </p:nvSpPr>
        <p:spPr/>
        <p:txBody>
          <a:bodyPr/>
          <a:lstStyle/>
          <a:p>
            <a:pPr>
              <a:defRPr/>
            </a:pPr>
            <a:fld id="{2C4BB72B-3880-4CCD-88BE-177798459570}"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The Information above was taken from the new 2 hour Intro to OSHA PPT, slide #40.</a:t>
            </a:r>
          </a:p>
          <a:p>
            <a:endParaRPr lang="en-US" dirty="0" smtClean="0"/>
          </a:p>
          <a:p>
            <a:endParaRPr lang="en-US" dirty="0" smtClean="0"/>
          </a:p>
        </p:txBody>
      </p:sp>
      <p:sp>
        <p:nvSpPr>
          <p:cNvPr id="4" name="Slide Number Placeholder 3"/>
          <p:cNvSpPr>
            <a:spLocks noGrp="1"/>
          </p:cNvSpPr>
          <p:nvPr>
            <p:ph type="sldNum" sz="quarter" idx="5"/>
          </p:nvPr>
        </p:nvSpPr>
        <p:spPr/>
        <p:txBody>
          <a:bodyPr/>
          <a:lstStyle/>
          <a:p>
            <a:pPr>
              <a:defRPr/>
            </a:pPr>
            <a:fld id="{4A298CFF-F669-4844-AD0E-A58D678FED5D}" type="slidenum">
              <a:rPr lang="en-US">
                <a:solidFill>
                  <a:prstClr val="black"/>
                </a:solidFill>
              </a:rPr>
              <a:pPr>
                <a:defRPr/>
              </a:pPr>
              <a:t>27</a:t>
            </a:fld>
            <a:endParaRPr lang="en-US">
              <a:solidFill>
                <a:prstClr val="black"/>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The final slide of the module. </a:t>
            </a:r>
          </a:p>
        </p:txBody>
      </p:sp>
      <p:sp>
        <p:nvSpPr>
          <p:cNvPr id="4" name="Slide Number Placeholder 3"/>
          <p:cNvSpPr>
            <a:spLocks noGrp="1"/>
          </p:cNvSpPr>
          <p:nvPr>
            <p:ph type="sldNum" sz="quarter" idx="5"/>
          </p:nvPr>
        </p:nvSpPr>
        <p:spPr/>
        <p:txBody>
          <a:bodyPr/>
          <a:lstStyle/>
          <a:p>
            <a:pPr>
              <a:defRPr/>
            </a:pPr>
            <a:fld id="{71654CEE-C656-4247-98D6-3CB3C7379D60}" type="slidenum">
              <a:rPr lang="en-US">
                <a:solidFill>
                  <a:prstClr val="black"/>
                </a:solidFill>
              </a:rPr>
              <a:pPr>
                <a:defRPr/>
              </a:pPr>
              <a:t>28</a:t>
            </a:fld>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This slide is intended to show the participants all of the hazard controls from most effective to least effective. They will all be discussed later in the module.</a:t>
            </a:r>
          </a:p>
        </p:txBody>
      </p:sp>
      <p:sp>
        <p:nvSpPr>
          <p:cNvPr id="4" name="Slide Number Placeholder 3"/>
          <p:cNvSpPr>
            <a:spLocks noGrp="1"/>
          </p:cNvSpPr>
          <p:nvPr>
            <p:ph type="sldNum" sz="quarter" idx="5"/>
          </p:nvPr>
        </p:nvSpPr>
        <p:spPr/>
        <p:txBody>
          <a:bodyPr/>
          <a:lstStyle/>
          <a:p>
            <a:pPr>
              <a:defRPr/>
            </a:pPr>
            <a:fld id="{5559AB8C-3638-4ED7-B024-FBB4A0CBAD71}"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Engineering </a:t>
            </a:r>
            <a:r>
              <a:rPr lang="en-US" dirty="0" smtClean="0"/>
              <a:t>controls are important for the employee to understand. By simply changing the environment, hazard prevention is beginning to occur. </a:t>
            </a:r>
            <a:endParaRPr lang="en-US" dirty="0" smtClean="0"/>
          </a:p>
          <a:p>
            <a:endParaRPr lang="en-US" dirty="0" smtClean="0"/>
          </a:p>
          <a:p>
            <a:r>
              <a:rPr lang="en-US" dirty="0" smtClean="0"/>
              <a:t>Engineering controls can be simple in some cases. They are based on the following principles:</a:t>
            </a:r>
          </a:p>
          <a:p>
            <a:r>
              <a:rPr lang="en-US" dirty="0" smtClean="0"/>
              <a:t>•	If feasible, design the facility, equipment, or process to remove the hazard or substitute something that is not hazardous. </a:t>
            </a:r>
          </a:p>
          <a:p>
            <a:r>
              <a:rPr lang="en-US" dirty="0" smtClean="0"/>
              <a:t>•	If removal is not feasible, enclose the hazard to prevent exposure in normal operations. </a:t>
            </a:r>
          </a:p>
          <a:p>
            <a:r>
              <a:rPr lang="en-US" dirty="0" smtClean="0"/>
              <a:t>•	Where complete enclosure is not feasible, establish barriers or local ventilation to reduce exposure to the hazard in normal operations. </a:t>
            </a:r>
          </a:p>
          <a:p>
            <a:endParaRPr lang="en-US" dirty="0" smtClean="0"/>
          </a:p>
          <a:p>
            <a:r>
              <a:rPr lang="en-US" dirty="0" smtClean="0"/>
              <a:t>http://www.osha.gov/SLTC/etools/safetyhealth/comp3.html</a:t>
            </a:r>
          </a:p>
          <a:p>
            <a:endParaRPr lang="en-US" dirty="0" smtClean="0"/>
          </a:p>
          <a:p>
            <a:endParaRPr lang="en-US" dirty="0" smtClean="0"/>
          </a:p>
        </p:txBody>
      </p:sp>
      <p:sp>
        <p:nvSpPr>
          <p:cNvPr id="4" name="Slide Number Placeholder 3"/>
          <p:cNvSpPr>
            <a:spLocks noGrp="1"/>
          </p:cNvSpPr>
          <p:nvPr>
            <p:ph type="sldNum" sz="quarter" idx="5"/>
          </p:nvPr>
        </p:nvSpPr>
        <p:spPr/>
        <p:txBody>
          <a:bodyPr/>
          <a:lstStyle/>
          <a:p>
            <a:pPr>
              <a:defRPr/>
            </a:pPr>
            <a:fld id="{C706ADFD-11E3-4CA1-AFBB-DB44EB68A27E}"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 definition of elimination was taken from the Merriam-Webster Dictionary, New Edition.</a:t>
            </a:r>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ADC72B5-D440-40FB-94DE-BF7465707B80}"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The definition of substitution was taken from the Merriam-Webster Dictionary, New Edition.</a:t>
            </a:r>
          </a:p>
          <a:p>
            <a:endParaRPr lang="en-US" smtClean="0"/>
          </a:p>
        </p:txBody>
      </p:sp>
      <p:sp>
        <p:nvSpPr>
          <p:cNvPr id="4" name="Slide Number Placeholder 3"/>
          <p:cNvSpPr>
            <a:spLocks noGrp="1"/>
          </p:cNvSpPr>
          <p:nvPr>
            <p:ph type="sldNum" sz="quarter" idx="5"/>
          </p:nvPr>
        </p:nvSpPr>
        <p:spPr/>
        <p:txBody>
          <a:bodyPr/>
          <a:lstStyle/>
          <a:p>
            <a:pPr>
              <a:defRPr/>
            </a:pPr>
            <a:fld id="{4C4893F0-6010-47DE-AA40-A39E7A341C2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Training and other administrative controls are what most employers rely on for safety. By informing the participant of the hierarchy of controls, the participant gains an understanding of the most effective controls in regards to hazards. </a:t>
            </a: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F7CDB6F-FD98-4B97-A172-9A010A3B5866}"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smtClean="0"/>
              <a:t>PPE is the last level of control because the hazard is still present. The participants will discuss the different types of PPE. The discussion will help the participants to understand that the hazards are still present even if PPE is being used</a:t>
            </a:r>
            <a:r>
              <a:rPr lang="en-US" dirty="0" smtClean="0"/>
              <a:t>.</a:t>
            </a:r>
          </a:p>
          <a:p>
            <a:endParaRPr lang="en-US" dirty="0" smtClean="0"/>
          </a:p>
          <a:p>
            <a:r>
              <a:rPr lang="en-US" dirty="0" smtClean="0"/>
              <a:t>PPE Hazard Assessment and Training</a:t>
            </a:r>
          </a:p>
          <a:p>
            <a:r>
              <a:rPr lang="en-US" dirty="0" smtClean="0"/>
              <a:t>The basic element of any management program for PPE should be an in depth evaluation of the equipment needed to protect against the hazards at the workplace. The evaluation should be used to set a standard operating procedure for personnel, and then train employees on the protective limitations of the PPE, and on its proper use and maintenance.</a:t>
            </a:r>
          </a:p>
          <a:p>
            <a:endParaRPr lang="en-US" dirty="0" smtClean="0"/>
          </a:p>
          <a:p>
            <a:endParaRPr lang="en-US" dirty="0" smtClean="0"/>
          </a:p>
        </p:txBody>
      </p:sp>
      <p:sp>
        <p:nvSpPr>
          <p:cNvPr id="4" name="Slide Number Placeholder 3"/>
          <p:cNvSpPr>
            <a:spLocks noGrp="1"/>
          </p:cNvSpPr>
          <p:nvPr>
            <p:ph type="sldNum" sz="quarter" idx="5"/>
          </p:nvPr>
        </p:nvSpPr>
        <p:spPr/>
        <p:txBody>
          <a:bodyPr/>
          <a:lstStyle/>
          <a:p>
            <a:pPr>
              <a:defRPr/>
            </a:pPr>
            <a:fld id="{32229685-BA12-402F-9A76-59C3E1A6301E}"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The types of fall protection listed above will be discussed later in the module. These types of fall protection are recognized by OSHA and listed in Subpart M of the CFR.</a:t>
            </a:r>
          </a:p>
        </p:txBody>
      </p:sp>
      <p:sp>
        <p:nvSpPr>
          <p:cNvPr id="4" name="Slide Number Placeholder 3"/>
          <p:cNvSpPr>
            <a:spLocks noGrp="1"/>
          </p:cNvSpPr>
          <p:nvPr>
            <p:ph type="sldNum" sz="quarter" idx="5"/>
          </p:nvPr>
        </p:nvSpPr>
        <p:spPr/>
        <p:txBody>
          <a:bodyPr/>
          <a:lstStyle/>
          <a:p>
            <a:pPr>
              <a:defRPr/>
            </a:pPr>
            <a:fld id="{326D3EBB-F91D-466C-B76F-CAC92C681A1A}"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C24BAD29-FAB3-4094-8954-AAE98BE14798}" type="datetimeFigureOut">
              <a:rPr lang="en-US"/>
              <a:pPr>
                <a:defRPr/>
              </a:pPr>
              <a:t>1/31/2013</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8CD88E97-2AC9-483D-BC11-6B5A2EE6C760}" type="slidenum">
              <a:rPr lang="en-US"/>
              <a:pPr>
                <a:defRPr/>
              </a:pPr>
              <a:t>‹#›</a:t>
            </a:fld>
            <a:endParaRPr lang="en-US"/>
          </a:p>
        </p:txBody>
      </p:sp>
    </p:spTree>
    <p:extLst>
      <p:ext uri="{BB962C8B-B14F-4D97-AF65-F5344CB8AC3E}">
        <p14:creationId xmlns:p14="http://schemas.microsoft.com/office/powerpoint/2010/main" val="2090838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34A6DF0-4189-4CA8-8FA9-086D093F14E4}" type="datetimeFigureOut">
              <a:rPr lang="en-US"/>
              <a:pPr>
                <a:defRPr/>
              </a:pPr>
              <a:t>1/31/2013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0A0FF10-CADB-4FC3-8762-1C33A6C6E012}" type="slidenum">
              <a:rPr lang="en-US"/>
              <a:pPr>
                <a:defRPr/>
              </a:pPr>
              <a:t>‹#›</a:t>
            </a:fld>
            <a:endParaRPr lang="en-US"/>
          </a:p>
        </p:txBody>
      </p:sp>
    </p:spTree>
    <p:extLst>
      <p:ext uri="{BB962C8B-B14F-4D97-AF65-F5344CB8AC3E}">
        <p14:creationId xmlns:p14="http://schemas.microsoft.com/office/powerpoint/2010/main" val="1640594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0A1B637-FBC8-414A-9670-E2518055CBCA}" type="datetimeFigureOut">
              <a:rPr lang="en-US"/>
              <a:pPr>
                <a:defRPr/>
              </a:pPr>
              <a:t>1/31/2013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F6E1EE2-0579-4295-88B4-C99E653D6561}" type="slidenum">
              <a:rPr lang="en-US"/>
              <a:pPr>
                <a:defRPr/>
              </a:pPr>
              <a:t>‹#›</a:t>
            </a:fld>
            <a:endParaRPr lang="en-US"/>
          </a:p>
        </p:txBody>
      </p:sp>
    </p:spTree>
    <p:extLst>
      <p:ext uri="{BB962C8B-B14F-4D97-AF65-F5344CB8AC3E}">
        <p14:creationId xmlns:p14="http://schemas.microsoft.com/office/powerpoint/2010/main" val="551809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A22E6183-A568-4D8E-A7E3-EAA503D84EF7}" type="datetimeFigureOut">
              <a:rPr lang="en-US"/>
              <a:pPr>
                <a:defRPr/>
              </a:pPr>
              <a:t>1/31/2013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FA1AA3F-6981-42AC-B014-4FDFB51BC6C1}" type="slidenum">
              <a:rPr lang="en-US"/>
              <a:pPr>
                <a:defRPr/>
              </a:pPr>
              <a:t>‹#›</a:t>
            </a:fld>
            <a:endParaRPr lang="en-US"/>
          </a:p>
        </p:txBody>
      </p:sp>
    </p:spTree>
    <p:extLst>
      <p:ext uri="{BB962C8B-B14F-4D97-AF65-F5344CB8AC3E}">
        <p14:creationId xmlns:p14="http://schemas.microsoft.com/office/powerpoint/2010/main" val="3067752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7CDED6F4-46E6-4A7D-BE38-9A1579B063E0}" type="datetimeFigureOut">
              <a:rPr lang="en-US"/>
              <a:pPr>
                <a:defRPr/>
              </a:pPr>
              <a:t>1/31/2013</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832C9198-59A8-4514-BC0B-84246266C39C}" type="slidenum">
              <a:rPr lang="en-US"/>
              <a:pPr>
                <a:defRPr/>
              </a:pPr>
              <a:t>‹#›</a:t>
            </a:fld>
            <a:endParaRPr lang="en-US"/>
          </a:p>
        </p:txBody>
      </p:sp>
    </p:spTree>
    <p:extLst>
      <p:ext uri="{BB962C8B-B14F-4D97-AF65-F5344CB8AC3E}">
        <p14:creationId xmlns:p14="http://schemas.microsoft.com/office/powerpoint/2010/main" val="226221445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6DDEBBDA-0D2F-49D5-BEA5-6DAE59E1D747}" type="datetimeFigureOut">
              <a:rPr lang="en-US"/>
              <a:pPr>
                <a:defRPr/>
              </a:pPr>
              <a:t>1/31/2013</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9A58774D-8E29-483D-BD5A-FAA54C89D892}" type="slidenum">
              <a:rPr lang="en-US"/>
              <a:pPr>
                <a:defRPr/>
              </a:pPr>
              <a:t>‹#›</a:t>
            </a:fld>
            <a:endParaRPr lang="en-US"/>
          </a:p>
        </p:txBody>
      </p:sp>
    </p:spTree>
    <p:extLst>
      <p:ext uri="{BB962C8B-B14F-4D97-AF65-F5344CB8AC3E}">
        <p14:creationId xmlns:p14="http://schemas.microsoft.com/office/powerpoint/2010/main" val="2092343338"/>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3A8C1341-5FBC-4AD9-A048-52DA4CB7BDDB}" type="datetimeFigureOut">
              <a:rPr lang="en-US"/>
              <a:pPr>
                <a:defRPr/>
              </a:pPr>
              <a:t>1/31/2013</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2B201CC9-D298-4AE1-B44A-A44CA2D0958C}" type="slidenum">
              <a:rPr lang="en-US"/>
              <a:pPr>
                <a:defRPr/>
              </a:pPr>
              <a:t>‹#›</a:t>
            </a:fld>
            <a:endParaRPr lang="en-US"/>
          </a:p>
        </p:txBody>
      </p:sp>
    </p:spTree>
    <p:extLst>
      <p:ext uri="{BB962C8B-B14F-4D97-AF65-F5344CB8AC3E}">
        <p14:creationId xmlns:p14="http://schemas.microsoft.com/office/powerpoint/2010/main" val="417288009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7D7DC72E-27DF-4976-97F8-26099B9CC42F}" type="datetimeFigureOut">
              <a:rPr lang="en-US"/>
              <a:pPr>
                <a:defRPr/>
              </a:pPr>
              <a:t>1/31/2013</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847A7D7D-64E6-4894-AEE1-AEE125F27E01}" type="slidenum">
              <a:rPr lang="en-US"/>
              <a:pPr>
                <a:defRPr/>
              </a:pPr>
              <a:t>‹#›</a:t>
            </a:fld>
            <a:endParaRPr lang="en-US"/>
          </a:p>
        </p:txBody>
      </p:sp>
    </p:spTree>
    <p:extLst>
      <p:ext uri="{BB962C8B-B14F-4D97-AF65-F5344CB8AC3E}">
        <p14:creationId xmlns:p14="http://schemas.microsoft.com/office/powerpoint/2010/main" val="474885590"/>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9E699FE-A454-4B10-963C-E97C0B1D4E35}" type="datetimeFigureOut">
              <a:rPr lang="en-US"/>
              <a:pPr>
                <a:defRPr/>
              </a:pPr>
              <a:t>1/31/2013</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87E23F79-C334-426D-A9B6-881EB03DF0C8}" type="slidenum">
              <a:rPr lang="en-US"/>
              <a:pPr>
                <a:defRPr/>
              </a:pPr>
              <a:t>‹#›</a:t>
            </a:fld>
            <a:endParaRPr lang="en-US"/>
          </a:p>
        </p:txBody>
      </p:sp>
    </p:spTree>
    <p:extLst>
      <p:ext uri="{BB962C8B-B14F-4D97-AF65-F5344CB8AC3E}">
        <p14:creationId xmlns:p14="http://schemas.microsoft.com/office/powerpoint/2010/main" val="3309883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2AA7065B-6527-410B-ADCA-66408A55FC82}" type="datetimeFigureOut">
              <a:rPr lang="en-US"/>
              <a:pPr>
                <a:defRPr/>
              </a:pPr>
              <a:t>1/31/2013</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C6B6E23F-F97E-4254-9CCF-3CB2A42F4102}" type="slidenum">
              <a:rPr lang="en-US"/>
              <a:pPr>
                <a:defRPr/>
              </a:pPr>
              <a:t>‹#›</a:t>
            </a:fld>
            <a:endParaRPr lang="en-US"/>
          </a:p>
        </p:txBody>
      </p:sp>
    </p:spTree>
    <p:extLst>
      <p:ext uri="{BB962C8B-B14F-4D97-AF65-F5344CB8AC3E}">
        <p14:creationId xmlns:p14="http://schemas.microsoft.com/office/powerpoint/2010/main" val="380591977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3"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9D74A95B-BD20-4EBE-BB2E-2ABCC74F37AD}" type="datetimeFigureOut">
              <a:rPr lang="en-US"/>
              <a:pPr>
                <a:defRPr/>
              </a:pPr>
              <a:t>1/31/2013</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8C7CE388-9127-4F73-A127-058B8D1E55C5}" type="slidenum">
              <a:rPr lang="en-US"/>
              <a:pPr>
                <a:defRPr/>
              </a:pPr>
              <a:t>‹#›</a:t>
            </a:fld>
            <a:endParaRPr lang="en-US"/>
          </a:p>
        </p:txBody>
      </p:sp>
    </p:spTree>
    <p:extLst>
      <p:ext uri="{BB962C8B-B14F-4D97-AF65-F5344CB8AC3E}">
        <p14:creationId xmlns:p14="http://schemas.microsoft.com/office/powerpoint/2010/main" val="369684852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2147483647 h 588"/>
              <a:gd name="T6" fmla="*/ 2147483647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C257E189-BB4A-45DC-A50D-D173F512CEB2}" type="datetimeFigureOut">
              <a:rPr lang="en-US"/>
              <a:pPr>
                <a:defRPr/>
              </a:pPr>
              <a:t>1/31/2013</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defRPr>
            </a:lvl1pPr>
            <a:extLst/>
          </a:lstStyle>
          <a:p>
            <a:pPr>
              <a:defRPr/>
            </a:pPr>
            <a:fld id="{D0054025-7E28-45AD-8C62-EA1A61B327B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81" r:id="rId1"/>
    <p:sldLayoutId id="2147483877" r:id="rId2"/>
    <p:sldLayoutId id="2147483882" r:id="rId3"/>
    <p:sldLayoutId id="2147483883" r:id="rId4"/>
    <p:sldLayoutId id="2147483884" r:id="rId5"/>
    <p:sldLayoutId id="2147483885" r:id="rId6"/>
    <p:sldLayoutId id="2147483878" r:id="rId7"/>
    <p:sldLayoutId id="2147483886" r:id="rId8"/>
    <p:sldLayoutId id="2147483887" r:id="rId9"/>
    <p:sldLayoutId id="2147483879" r:id="rId10"/>
    <p:sldLayoutId id="2147483880"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7.xml"/><Relationship Id="rId1" Type="http://schemas.openxmlformats.org/officeDocument/2006/relationships/slideLayout" Target="../slideLayouts/slideLayout5.xml"/><Relationship Id="rId4" Type="http://schemas.openxmlformats.org/officeDocument/2006/relationships/image" Target="../media/image13.jpeg"/></Relationships>
</file>

<file path=ppt/slides/_rels/slide18.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osha.gov/"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smtClean="0"/>
              <a:t>Fall Prevention &amp; Protection Systems</a:t>
            </a:r>
            <a:endParaRPr lang="en-US" dirty="0"/>
          </a:p>
        </p:txBody>
      </p:sp>
      <p:sp>
        <p:nvSpPr>
          <p:cNvPr id="3" name="Subtitle 2"/>
          <p:cNvSpPr>
            <a:spLocks noGrp="1"/>
          </p:cNvSpPr>
          <p:nvPr>
            <p:ph type="subTitle" idx="1"/>
          </p:nvPr>
        </p:nvSpPr>
        <p:spPr>
          <a:xfrm>
            <a:off x="685800" y="3611563"/>
            <a:ext cx="7772400" cy="1417637"/>
          </a:xfrm>
        </p:spPr>
        <p:txBody>
          <a:bodyPr>
            <a:normAutofit lnSpcReduction="10000"/>
          </a:bodyPr>
          <a:lstStyle/>
          <a:p>
            <a:pPr marR="0" eaLnBrk="1" hangingPunct="1">
              <a:lnSpc>
                <a:spcPct val="80000"/>
              </a:lnSpc>
              <a:buClr>
                <a:srgbClr val="000000"/>
              </a:buClr>
              <a:defRPr/>
            </a:pPr>
            <a:r>
              <a:rPr lang="en-US" sz="1400" dirty="0" smtClean="0"/>
              <a:t>Developed by Western Iowa Tech Community College </a:t>
            </a:r>
          </a:p>
          <a:p>
            <a:pPr marR="0" eaLnBrk="1" hangingPunct="1">
              <a:lnSpc>
                <a:spcPct val="80000"/>
              </a:lnSpc>
              <a:buClr>
                <a:srgbClr val="000000"/>
              </a:buClr>
              <a:defRPr/>
            </a:pPr>
            <a:endParaRPr lang="en-US" sz="1400" dirty="0" smtClean="0"/>
          </a:p>
          <a:p>
            <a:pPr marR="0" eaLnBrk="1" hangingPunct="1">
              <a:lnSpc>
                <a:spcPct val="80000"/>
              </a:lnSpc>
              <a:buClr>
                <a:srgbClr val="000000"/>
              </a:buClr>
              <a:defRPr/>
            </a:pPr>
            <a:endParaRPr lang="en-US" sz="1400" dirty="0" smtClean="0"/>
          </a:p>
          <a:p>
            <a:pPr marR="0" eaLnBrk="1" hangingPunct="1">
              <a:lnSpc>
                <a:spcPct val="80000"/>
              </a:lnSpc>
              <a:buClr>
                <a:srgbClr val="000000"/>
              </a:buClr>
              <a:defRPr/>
            </a:pPr>
            <a:r>
              <a:rPr lang="en-US" sz="1400" dirty="0" smtClean="0"/>
              <a:t>This material was produced under a grant (SH20836SHO) from the Occupational Safety and Health Administration, U.S. Department of Labor. It does not necessarily  reflect the views or policies of the U.S. Department of Labor, nor does the mention of trade names, commercial products, or organization imply endorsement by the U.S. Government.</a:t>
            </a:r>
          </a:p>
          <a:p>
            <a:pPr marR="0" eaLnBrk="1" hangingPunct="1">
              <a:lnSpc>
                <a:spcPct val="80000"/>
              </a:lnSpc>
              <a:defRPr/>
            </a:pPr>
            <a:endParaRPr lang="en-US" sz="700" dirty="0" smtClean="0"/>
          </a:p>
        </p:txBody>
      </p:sp>
      <p:pic>
        <p:nvPicPr>
          <p:cNvPr id="9220" name="Picture 4" descr="F:\Shutterstock\Shutterstock\shutterstock_19996579.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0"/>
            <a:ext cx="21336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p:txBody>
          <a:bodyPr/>
          <a:lstStyle/>
          <a:p>
            <a:pPr eaLnBrk="1" hangingPunct="1"/>
            <a:r>
              <a:rPr lang="en-US" smtClean="0"/>
              <a:t>Guardrails provide workers with fall protection in the form of fall restraint.</a:t>
            </a:r>
          </a:p>
          <a:p>
            <a:pPr eaLnBrk="1" hangingPunct="1">
              <a:buFont typeface="Wingdings 3" pitchFamily="18" charset="2"/>
              <a:buNone/>
            </a:pPr>
            <a:endParaRPr lang="en-US" smtClean="0"/>
          </a:p>
          <a:p>
            <a:pPr lvl="1" eaLnBrk="1" hangingPunct="1"/>
            <a:r>
              <a:rPr lang="en-US" smtClean="0"/>
              <a:t>Fall restraint is a system that, because of design, does not allow an employee to experience a fall.</a:t>
            </a:r>
          </a:p>
          <a:p>
            <a:pPr lvl="1" eaLnBrk="1" hangingPunct="1"/>
            <a:endParaRPr lang="en-US" smtClean="0"/>
          </a:p>
          <a:p>
            <a:pPr lvl="1" eaLnBrk="1" hangingPunct="1">
              <a:buFont typeface="Verdana" pitchFamily="34" charset="0"/>
              <a:buNone/>
            </a:pPr>
            <a:endParaRPr lang="en-US" smtClean="0"/>
          </a:p>
          <a:p>
            <a:pPr eaLnBrk="1" hangingPunct="1"/>
            <a:endParaRPr lang="en-US" smtClean="0"/>
          </a:p>
        </p:txBody>
      </p:sp>
      <p:sp>
        <p:nvSpPr>
          <p:cNvPr id="3" name="Title 2"/>
          <p:cNvSpPr>
            <a:spLocks noGrp="1"/>
          </p:cNvSpPr>
          <p:nvPr>
            <p:ph type="title"/>
          </p:nvPr>
        </p:nvSpPr>
        <p:spPr/>
        <p:txBody>
          <a:bodyPr/>
          <a:lstStyle/>
          <a:p>
            <a:pPr algn="ctr" eaLnBrk="1" hangingPunct="1">
              <a:defRPr/>
            </a:pPr>
            <a:r>
              <a:rPr lang="en-US" dirty="0" smtClean="0"/>
              <a:t>Guardrails</a:t>
            </a:r>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0" y="3962400"/>
            <a:ext cx="3736848" cy="2359152"/>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p:txBody>
          <a:bodyPr/>
          <a:lstStyle/>
          <a:p>
            <a:pPr eaLnBrk="1" hangingPunct="1">
              <a:defRPr/>
            </a:pPr>
            <a:r>
              <a:rPr lang="en-US" dirty="0" smtClean="0"/>
              <a:t>OSHA requires a guardrail to meet the following criteria:</a:t>
            </a:r>
          </a:p>
          <a:p>
            <a:pPr marL="109537" indent="0" eaLnBrk="1" hangingPunct="1">
              <a:buFont typeface="Wingdings 3" pitchFamily="18" charset="2"/>
              <a:buNone/>
              <a:defRPr/>
            </a:pPr>
            <a:endParaRPr lang="en-US" dirty="0" smtClean="0"/>
          </a:p>
          <a:p>
            <a:pPr eaLnBrk="1" hangingPunct="1">
              <a:defRPr/>
            </a:pPr>
            <a:r>
              <a:rPr lang="en-US" dirty="0" smtClean="0"/>
              <a:t>Height</a:t>
            </a:r>
          </a:p>
          <a:p>
            <a:pPr lvl="1" eaLnBrk="1" hangingPunct="1">
              <a:defRPr/>
            </a:pPr>
            <a:r>
              <a:rPr lang="en-US" dirty="0" smtClean="0"/>
              <a:t>Top Rail – 39 to 45 inches in Construction           (42 inches in General Industry)</a:t>
            </a:r>
          </a:p>
          <a:p>
            <a:pPr lvl="1" eaLnBrk="1" hangingPunct="1">
              <a:defRPr/>
            </a:pPr>
            <a:r>
              <a:rPr lang="en-US" dirty="0" smtClean="0"/>
              <a:t>Mid Rail – between the top rail and the surface in Construction     </a:t>
            </a:r>
          </a:p>
          <a:p>
            <a:pPr marL="392113" lvl="1" indent="0" eaLnBrk="1" hangingPunct="1">
              <a:buFont typeface="Verdana" pitchFamily="34" charset="0"/>
              <a:buNone/>
              <a:defRPr/>
            </a:pPr>
            <a:r>
              <a:rPr lang="en-US" dirty="0"/>
              <a:t> </a:t>
            </a:r>
            <a:r>
              <a:rPr lang="en-US" dirty="0" smtClean="0"/>
              <a:t>  (21 inches in General Industry)</a:t>
            </a:r>
          </a:p>
          <a:p>
            <a:pPr lvl="1" eaLnBrk="1" hangingPunct="1">
              <a:defRPr/>
            </a:pPr>
            <a:r>
              <a:rPr lang="en-US" dirty="0" smtClean="0"/>
              <a:t>Toe Board – 3 ½ inches tall in Construction            (4 inches in General Industry)</a:t>
            </a:r>
          </a:p>
        </p:txBody>
      </p:sp>
      <p:sp>
        <p:nvSpPr>
          <p:cNvPr id="3" name="Title 2"/>
          <p:cNvSpPr>
            <a:spLocks noGrp="1"/>
          </p:cNvSpPr>
          <p:nvPr>
            <p:ph type="title"/>
          </p:nvPr>
        </p:nvSpPr>
        <p:spPr/>
        <p:txBody>
          <a:bodyPr/>
          <a:lstStyle/>
          <a:p>
            <a:pPr algn="ctr" eaLnBrk="1" hangingPunct="1">
              <a:defRPr/>
            </a:pPr>
            <a:r>
              <a:rPr lang="en-US" dirty="0" smtClean="0"/>
              <a:t>Guardrails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lstStyle/>
          <a:p>
            <a:r>
              <a:rPr lang="en-US" smtClean="0"/>
              <a:t>Load Rating</a:t>
            </a:r>
          </a:p>
          <a:p>
            <a:pPr lvl="1"/>
            <a:r>
              <a:rPr lang="en-US" smtClean="0"/>
              <a:t>Must be able to withstand a minimum force of 200 pounds in a downward, outward motion.</a:t>
            </a:r>
          </a:p>
          <a:p>
            <a:endParaRPr lang="en-US" smtClean="0"/>
          </a:p>
        </p:txBody>
      </p:sp>
      <p:sp>
        <p:nvSpPr>
          <p:cNvPr id="3" name="Title 2"/>
          <p:cNvSpPr>
            <a:spLocks noGrp="1"/>
          </p:cNvSpPr>
          <p:nvPr>
            <p:ph type="title"/>
          </p:nvPr>
        </p:nvSpPr>
        <p:spPr/>
        <p:txBody>
          <a:bodyPr/>
          <a:lstStyle/>
          <a:p>
            <a:pPr algn="ctr">
              <a:defRPr/>
            </a:pPr>
            <a:r>
              <a:rPr lang="en-US" dirty="0" smtClean="0"/>
              <a:t>Guardrails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eaLnBrk="1" hangingPunct="1">
              <a:defRPr/>
            </a:pPr>
            <a:r>
              <a:rPr lang="en-US" dirty="0" smtClean="0"/>
              <a:t>Personal Fall Arrest Systems (PFAS)</a:t>
            </a:r>
            <a:endParaRPr lang="en-US" dirty="0"/>
          </a:p>
        </p:txBody>
      </p:sp>
      <p:pic>
        <p:nvPicPr>
          <p:cNvPr id="21507" name="Picture 3" descr="F:\NATE PICS\NATE\NATE PICS\Anchorage Points\DSC_0234.JPG"/>
          <p:cNvPicPr>
            <a:picLocks noGrp="1" noChangeAspect="1" noChangeArrowheads="1"/>
          </p:cNvPicPr>
          <p:nvPr>
            <p:ph idx="1"/>
          </p:nvPr>
        </p:nvPicPr>
        <p:blipFill>
          <a:blip r:embed="rId3" cstate="email">
            <a:extLst>
              <a:ext uri="{28A0092B-C50C-407E-A947-70E740481C1C}">
                <a14:useLocalDpi xmlns:a14="http://schemas.microsoft.com/office/drawing/2010/main"/>
              </a:ext>
            </a:extLst>
          </a:blip>
          <a:srcRect/>
          <a:stretch>
            <a:fillRect/>
          </a:stretch>
        </p:blipFill>
        <p:spPr>
          <a:xfrm>
            <a:off x="2824163" y="1524000"/>
            <a:ext cx="3038475" cy="4525963"/>
          </a:xfr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p:cNvSpPr>
            <a:spLocks noGrp="1"/>
          </p:cNvSpPr>
          <p:nvPr>
            <p:ph idx="1"/>
          </p:nvPr>
        </p:nvSpPr>
        <p:spPr/>
        <p:txBody>
          <a:bodyPr/>
          <a:lstStyle/>
          <a:p>
            <a:pPr eaLnBrk="1" hangingPunct="1"/>
            <a:r>
              <a:rPr lang="en-US" smtClean="0"/>
              <a:t>A PFAS consists of the following components:</a:t>
            </a:r>
          </a:p>
          <a:p>
            <a:pPr lvl="1" eaLnBrk="1" hangingPunct="1"/>
            <a:endParaRPr lang="en-US" smtClean="0"/>
          </a:p>
          <a:p>
            <a:pPr lvl="1" eaLnBrk="1" hangingPunct="1"/>
            <a:r>
              <a:rPr lang="en-US" sz="4000" b="1" smtClean="0"/>
              <a:t>A</a:t>
            </a:r>
            <a:r>
              <a:rPr lang="en-US" smtClean="0"/>
              <a:t>nchorage Point</a:t>
            </a:r>
          </a:p>
          <a:p>
            <a:pPr lvl="1" eaLnBrk="1" hangingPunct="1"/>
            <a:endParaRPr lang="en-US" smtClean="0"/>
          </a:p>
          <a:p>
            <a:pPr lvl="1" eaLnBrk="1" hangingPunct="1"/>
            <a:r>
              <a:rPr lang="en-US" sz="4000" b="1" smtClean="0"/>
              <a:t>B</a:t>
            </a:r>
            <a:r>
              <a:rPr lang="en-US" smtClean="0"/>
              <a:t>ody Harness</a:t>
            </a:r>
          </a:p>
          <a:p>
            <a:pPr lvl="1" eaLnBrk="1" hangingPunct="1">
              <a:buFont typeface="Verdana" pitchFamily="34" charset="0"/>
              <a:buNone/>
            </a:pPr>
            <a:endParaRPr lang="en-US" smtClean="0"/>
          </a:p>
          <a:p>
            <a:pPr lvl="1" eaLnBrk="1" hangingPunct="1"/>
            <a:r>
              <a:rPr lang="en-US" sz="4000" b="1" smtClean="0"/>
              <a:t>C</a:t>
            </a:r>
            <a:r>
              <a:rPr lang="en-US" smtClean="0"/>
              <a:t>onnector</a:t>
            </a:r>
          </a:p>
          <a:p>
            <a:pPr lvl="1" eaLnBrk="1" hangingPunct="1"/>
            <a:endParaRPr lang="en-US" smtClean="0"/>
          </a:p>
          <a:p>
            <a:pPr lvl="1" algn="ctr" eaLnBrk="1" hangingPunct="1">
              <a:buFont typeface="Verdana" pitchFamily="34" charset="0"/>
              <a:buNone/>
            </a:pPr>
            <a:r>
              <a:rPr lang="en-US" sz="4000" b="1" smtClean="0"/>
              <a:t>A+B+C=PFAS</a:t>
            </a:r>
          </a:p>
        </p:txBody>
      </p:sp>
      <p:sp>
        <p:nvSpPr>
          <p:cNvPr id="3" name="Title 2"/>
          <p:cNvSpPr>
            <a:spLocks noGrp="1"/>
          </p:cNvSpPr>
          <p:nvPr>
            <p:ph type="title"/>
          </p:nvPr>
        </p:nvSpPr>
        <p:spPr/>
        <p:txBody>
          <a:bodyPr>
            <a:normAutofit fontScale="90000"/>
          </a:bodyPr>
          <a:lstStyle/>
          <a:p>
            <a:pPr algn="ctr" eaLnBrk="1" hangingPunct="1">
              <a:defRPr/>
            </a:pPr>
            <a:r>
              <a:rPr lang="en-US" dirty="0" smtClean="0"/>
              <a:t>Personal Fall Arrest Systems (PFAS)</a:t>
            </a:r>
            <a:endParaRPr lang="en-US" dirty="0"/>
          </a:p>
        </p:txBody>
      </p:sp>
      <p:pic>
        <p:nvPicPr>
          <p:cNvPr id="22532" name="Picture 2" descr="C:\Documents and Settings\jason_erickson\Local Settings\Temporary Internet Files\Content.IE5\Z69E0S3O\MC900290682[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973763" y="2443163"/>
            <a:ext cx="2065337" cy="170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p:txBody>
          <a:bodyPr/>
          <a:lstStyle/>
          <a:p>
            <a:pPr eaLnBrk="1" hangingPunct="1"/>
            <a:r>
              <a:rPr lang="en-US" smtClean="0"/>
              <a:t>Anchorages used for attachment of personal fall arrest equipment shall be independent of any anchorage being used to support or suspend platforms and capable of supporting at least </a:t>
            </a:r>
            <a:r>
              <a:rPr lang="en-US" b="1" smtClean="0"/>
              <a:t>5,000</a:t>
            </a:r>
            <a:r>
              <a:rPr lang="en-US" smtClean="0"/>
              <a:t> pounds (22.2 kn.) per employee attached</a:t>
            </a:r>
          </a:p>
          <a:p>
            <a:pPr eaLnBrk="1" hangingPunct="1"/>
            <a:endParaRPr lang="en-US" smtClean="0"/>
          </a:p>
        </p:txBody>
      </p:sp>
      <p:sp>
        <p:nvSpPr>
          <p:cNvPr id="3" name="Title 2"/>
          <p:cNvSpPr>
            <a:spLocks noGrp="1"/>
          </p:cNvSpPr>
          <p:nvPr>
            <p:ph type="title"/>
          </p:nvPr>
        </p:nvSpPr>
        <p:spPr/>
        <p:txBody>
          <a:bodyPr>
            <a:normAutofit fontScale="90000"/>
          </a:bodyPr>
          <a:lstStyle/>
          <a:p>
            <a:pPr algn="ctr" eaLnBrk="1" hangingPunct="1">
              <a:defRPr/>
            </a:pPr>
            <a:r>
              <a:rPr lang="en-US" dirty="0" smtClean="0"/>
              <a:t>Personal Fall Arrest Systems (PFAS)</a:t>
            </a:r>
            <a:endParaRPr lang="en-US" dirty="0"/>
          </a:p>
        </p:txBody>
      </p:sp>
      <p:pic>
        <p:nvPicPr>
          <p:cNvPr id="23556" name="Picture 4" descr="C:\Documents and Settings\jason_erickson\Local Settings\Temporary Internet Files\Content.IE5\D5BT0MCV\MC90039160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703888" y="4291013"/>
            <a:ext cx="1808162" cy="182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1"/>
          <p:cNvSpPr>
            <a:spLocks noGrp="1"/>
          </p:cNvSpPr>
          <p:nvPr>
            <p:ph idx="1"/>
          </p:nvPr>
        </p:nvSpPr>
        <p:spPr/>
        <p:txBody>
          <a:bodyPr/>
          <a:lstStyle/>
          <a:p>
            <a:pPr eaLnBrk="1" hangingPunct="1"/>
            <a:r>
              <a:rPr lang="en-US" smtClean="0"/>
              <a:t>A body harness is defined by OSHA as:          “straps which may be secured about the employee in a manner that will distribute the fall arrest forces over at least the thighs, pelvis, waist, chest and shoulders with means for attaching it to other components of a personal fall arrest system”</a:t>
            </a:r>
          </a:p>
          <a:p>
            <a:pPr eaLnBrk="1" hangingPunct="1">
              <a:buFont typeface="Wingdings 3" pitchFamily="18" charset="2"/>
              <a:buNone/>
            </a:pPr>
            <a:endParaRPr lang="en-US" smtClean="0"/>
          </a:p>
          <a:p>
            <a:pPr eaLnBrk="1" hangingPunct="1">
              <a:buFont typeface="Wingdings 3" pitchFamily="18" charset="2"/>
              <a:buNone/>
            </a:pPr>
            <a:endParaRPr lang="en-US" smtClean="0"/>
          </a:p>
        </p:txBody>
      </p:sp>
      <p:sp>
        <p:nvSpPr>
          <p:cNvPr id="3" name="Title 2"/>
          <p:cNvSpPr>
            <a:spLocks noGrp="1"/>
          </p:cNvSpPr>
          <p:nvPr>
            <p:ph type="title"/>
          </p:nvPr>
        </p:nvSpPr>
        <p:spPr/>
        <p:txBody>
          <a:bodyPr>
            <a:normAutofit fontScale="90000"/>
          </a:bodyPr>
          <a:lstStyle/>
          <a:p>
            <a:pPr algn="ctr" eaLnBrk="1" hangingPunct="1">
              <a:defRPr/>
            </a:pPr>
            <a:r>
              <a:rPr lang="en-US" dirty="0" smtClean="0"/>
              <a:t>Personal Fall Arrest Systems (PFAS)</a:t>
            </a:r>
            <a:endParaRPr lang="en-US" dirty="0"/>
          </a:p>
        </p:txBody>
      </p:sp>
      <p:pic>
        <p:nvPicPr>
          <p:cNvPr id="24580" name="Picture 2" descr="C:\Documents and Settings\jason_erickson\Local Settings\Temporary Internet Files\Content.IE5\SRTSQD3X\MC900097837[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096000" y="4114800"/>
            <a:ext cx="1347788"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eaLnBrk="1" hangingPunct="1">
              <a:defRPr/>
            </a:pPr>
            <a:r>
              <a:rPr lang="en-US" dirty="0" smtClean="0"/>
              <a:t>Personal Fall Arrest Systems (PFAS)</a:t>
            </a:r>
            <a:endParaRPr lang="en-US" dirty="0"/>
          </a:p>
        </p:txBody>
      </p:sp>
      <p:sp>
        <p:nvSpPr>
          <p:cNvPr id="25603" name="Text Placeholder 4"/>
          <p:cNvSpPr>
            <a:spLocks noGrp="1"/>
          </p:cNvSpPr>
          <p:nvPr>
            <p:ph type="body" idx="1"/>
          </p:nvPr>
        </p:nvSpPr>
        <p:spPr>
          <a:ln>
            <a:headEnd/>
            <a:tailEnd/>
          </a:ln>
        </p:spPr>
        <p:txBody>
          <a:bodyPr/>
          <a:lstStyle/>
          <a:p>
            <a:pPr eaLnBrk="1" hangingPunct="1"/>
            <a:r>
              <a:rPr lang="en-US" smtClean="0"/>
              <a:t>Back view of a full body harness.</a:t>
            </a:r>
          </a:p>
        </p:txBody>
      </p:sp>
      <p:sp>
        <p:nvSpPr>
          <p:cNvPr id="25604" name="Text Placeholder 6"/>
          <p:cNvSpPr>
            <a:spLocks noGrp="1"/>
          </p:cNvSpPr>
          <p:nvPr>
            <p:ph type="body" sz="half" idx="3"/>
          </p:nvPr>
        </p:nvSpPr>
        <p:spPr>
          <a:xfrm>
            <a:off x="4645025" y="5410200"/>
            <a:ext cx="4041775" cy="762000"/>
          </a:xfrm>
          <a:ln>
            <a:headEnd/>
            <a:tailEnd/>
          </a:ln>
        </p:spPr>
        <p:txBody>
          <a:bodyPr/>
          <a:lstStyle/>
          <a:p>
            <a:pPr eaLnBrk="1" hangingPunct="1"/>
            <a:r>
              <a:rPr lang="en-US" smtClean="0"/>
              <a:t>Front view of a full body harness.</a:t>
            </a:r>
          </a:p>
        </p:txBody>
      </p:sp>
      <p:pic>
        <p:nvPicPr>
          <p:cNvPr id="25605" name="Picture 2" descr="F:\NATE PICS\Energy Absorbing Lanyards\DSC_0343.JPG"/>
          <p:cNvPicPr>
            <a:picLocks noGrp="1" noChangeAspect="1" noChangeArrowheads="1"/>
          </p:cNvPicPr>
          <p:nvPr>
            <p:ph sz="quarter" idx="2"/>
          </p:nvPr>
        </p:nvPicPr>
        <p:blipFill>
          <a:blip r:embed="rId3" cstate="email">
            <a:extLst>
              <a:ext uri="{28A0092B-C50C-407E-A947-70E740481C1C}">
                <a14:useLocalDpi xmlns:a14="http://schemas.microsoft.com/office/drawing/2010/main"/>
              </a:ext>
            </a:extLst>
          </a:blip>
          <a:srcRect/>
          <a:stretch>
            <a:fillRect/>
          </a:stretch>
        </p:blipFill>
        <p:spPr>
          <a:xfrm>
            <a:off x="506413" y="2092325"/>
            <a:ext cx="3941762" cy="2646363"/>
          </a:xfrm>
          <a:noFill/>
          <a:ln>
            <a:prstDash val="solid"/>
          </a:ln>
        </p:spPr>
      </p:pic>
      <p:pic>
        <p:nvPicPr>
          <p:cNvPr id="25606" name="Picture 3" descr="F:\NATE PICS\Attaching Cable Grab\DSC_0062.JPG"/>
          <p:cNvPicPr>
            <a:picLocks noGrp="1" noChangeAspect="1" noChangeArrowheads="1"/>
          </p:cNvPicPr>
          <p:nvPr>
            <p:ph sz="quarter" idx="4"/>
          </p:nvPr>
        </p:nvPicPr>
        <p:blipFill>
          <a:blip r:embed="rId4" cstate="email">
            <a:extLst>
              <a:ext uri="{28A0092B-C50C-407E-A947-70E740481C1C}">
                <a14:useLocalDpi xmlns:a14="http://schemas.microsoft.com/office/drawing/2010/main"/>
              </a:ext>
            </a:extLst>
          </a:blip>
          <a:srcRect/>
          <a:stretch>
            <a:fillRect/>
          </a:stretch>
        </p:blipFill>
        <p:spPr>
          <a:xfrm>
            <a:off x="5343525" y="1444625"/>
            <a:ext cx="2644775" cy="3941763"/>
          </a:xfrm>
          <a:noFill/>
          <a:ln>
            <a:prstDash val="soli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7"/>
          <p:cNvSpPr>
            <a:spLocks noGrp="1"/>
          </p:cNvSpPr>
          <p:nvPr>
            <p:ph idx="1"/>
          </p:nvPr>
        </p:nvSpPr>
        <p:spPr/>
        <p:txBody>
          <a:bodyPr/>
          <a:lstStyle/>
          <a:p>
            <a:pPr eaLnBrk="1" hangingPunct="1"/>
            <a:r>
              <a:rPr lang="en-US" smtClean="0"/>
              <a:t>Connectors are devices used to connect the body harness to the anchorage point.</a:t>
            </a:r>
          </a:p>
          <a:p>
            <a:pPr eaLnBrk="1" hangingPunct="1"/>
            <a:endParaRPr lang="en-US" smtClean="0"/>
          </a:p>
          <a:p>
            <a:pPr eaLnBrk="1" hangingPunct="1"/>
            <a:r>
              <a:rPr lang="en-US" smtClean="0"/>
              <a:t>Examples of connectors are:</a:t>
            </a:r>
          </a:p>
          <a:p>
            <a:pPr lvl="1" eaLnBrk="1" hangingPunct="1"/>
            <a:r>
              <a:rPr lang="en-US" smtClean="0"/>
              <a:t>Carabiners</a:t>
            </a:r>
          </a:p>
          <a:p>
            <a:pPr lvl="1" eaLnBrk="1" hangingPunct="1"/>
            <a:r>
              <a:rPr lang="en-US" smtClean="0"/>
              <a:t>Buckles</a:t>
            </a:r>
          </a:p>
          <a:p>
            <a:pPr lvl="1" eaLnBrk="1" hangingPunct="1"/>
            <a:r>
              <a:rPr lang="en-US" smtClean="0"/>
              <a:t>Dee-rings</a:t>
            </a:r>
          </a:p>
          <a:p>
            <a:pPr lvl="1" eaLnBrk="1" hangingPunct="1"/>
            <a:r>
              <a:rPr lang="en-US" smtClean="0"/>
              <a:t>Snap-hooks</a:t>
            </a:r>
          </a:p>
        </p:txBody>
      </p:sp>
      <p:sp>
        <p:nvSpPr>
          <p:cNvPr id="7" name="Title 6"/>
          <p:cNvSpPr>
            <a:spLocks noGrp="1"/>
          </p:cNvSpPr>
          <p:nvPr>
            <p:ph type="title"/>
          </p:nvPr>
        </p:nvSpPr>
        <p:spPr/>
        <p:txBody>
          <a:bodyPr>
            <a:normAutofit fontScale="90000"/>
          </a:bodyPr>
          <a:lstStyle/>
          <a:p>
            <a:pPr algn="ctr" eaLnBrk="1" hangingPunct="1">
              <a:defRPr/>
            </a:pPr>
            <a:r>
              <a:rPr lang="en-US" dirty="0" smtClean="0"/>
              <a:t>Personal Fall Arrest Systems (PFAS)</a:t>
            </a:r>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7424" y="3624123"/>
            <a:ext cx="2017776" cy="2484069"/>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1"/>
          <p:cNvSpPr>
            <a:spLocks noGrp="1"/>
          </p:cNvSpPr>
          <p:nvPr>
            <p:ph idx="1"/>
          </p:nvPr>
        </p:nvSpPr>
        <p:spPr/>
        <p:txBody>
          <a:bodyPr/>
          <a:lstStyle/>
          <a:p>
            <a:r>
              <a:rPr lang="en-US" smtClean="0"/>
              <a:t>When selecting fall protection systems, you must first determine the most feasible form of fall protection possible.</a:t>
            </a:r>
          </a:p>
          <a:p>
            <a:endParaRPr lang="en-US" smtClean="0"/>
          </a:p>
          <a:p>
            <a:r>
              <a:rPr lang="en-US" smtClean="0"/>
              <a:t>The only form of feasibility that must be considered is technical feasibility. </a:t>
            </a:r>
          </a:p>
          <a:p>
            <a:endParaRPr lang="en-US" smtClean="0"/>
          </a:p>
          <a:p>
            <a:r>
              <a:rPr lang="en-US" smtClean="0"/>
              <a:t>Economic feasibility, when discussing safety, is prohibited.</a:t>
            </a:r>
          </a:p>
        </p:txBody>
      </p:sp>
      <p:sp>
        <p:nvSpPr>
          <p:cNvPr id="3" name="Title 2"/>
          <p:cNvSpPr>
            <a:spLocks noGrp="1"/>
          </p:cNvSpPr>
          <p:nvPr>
            <p:ph type="title"/>
          </p:nvPr>
        </p:nvSpPr>
        <p:spPr/>
        <p:txBody>
          <a:bodyPr>
            <a:normAutofit fontScale="90000"/>
          </a:bodyPr>
          <a:lstStyle/>
          <a:p>
            <a:pPr algn="ctr">
              <a:defRPr/>
            </a:pPr>
            <a:r>
              <a:rPr lang="en-US" dirty="0" smtClean="0"/>
              <a:t>Selection of Proper Fall Protection Systems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p:txBody>
          <a:bodyPr/>
          <a:lstStyle/>
          <a:p>
            <a:pPr eaLnBrk="1" hangingPunct="1"/>
            <a:r>
              <a:rPr lang="en-US" smtClean="0"/>
              <a:t>In this section, you will learn about:</a:t>
            </a:r>
          </a:p>
          <a:p>
            <a:pPr lvl="1" eaLnBrk="1" hangingPunct="1"/>
            <a:endParaRPr lang="en-US" smtClean="0"/>
          </a:p>
          <a:p>
            <a:pPr lvl="1" eaLnBrk="1" hangingPunct="1"/>
            <a:r>
              <a:rPr lang="en-US" smtClean="0"/>
              <a:t>The Hierarchy of Hazard Controls</a:t>
            </a:r>
          </a:p>
          <a:p>
            <a:pPr lvl="1" eaLnBrk="1" hangingPunct="1"/>
            <a:r>
              <a:rPr lang="en-US" smtClean="0"/>
              <a:t>Fall Protection Systems</a:t>
            </a:r>
          </a:p>
          <a:p>
            <a:pPr lvl="1" eaLnBrk="1" hangingPunct="1"/>
            <a:r>
              <a:rPr lang="en-US" smtClean="0"/>
              <a:t>Selection of Proper Fall Protection Systems</a:t>
            </a:r>
          </a:p>
          <a:p>
            <a:pPr lvl="1" eaLnBrk="1" hangingPunct="1"/>
            <a:r>
              <a:rPr lang="en-US" smtClean="0"/>
              <a:t>Rescue</a:t>
            </a:r>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Fall Prevention &amp; Protection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1"/>
          <p:cNvSpPr>
            <a:spLocks noGrp="1"/>
          </p:cNvSpPr>
          <p:nvPr>
            <p:ph idx="1"/>
          </p:nvPr>
        </p:nvSpPr>
        <p:spPr/>
        <p:txBody>
          <a:bodyPr/>
          <a:lstStyle/>
          <a:p>
            <a:pPr eaLnBrk="1" hangingPunct="1"/>
            <a:r>
              <a:rPr lang="en-US" smtClean="0"/>
              <a:t>Safety Nets must meet the following criteria:</a:t>
            </a:r>
          </a:p>
          <a:p>
            <a:pPr lvl="1" eaLnBrk="1" hangingPunct="1"/>
            <a:r>
              <a:rPr lang="en-US" smtClean="0"/>
              <a:t>Installed a maximum of 30' below working level</a:t>
            </a:r>
          </a:p>
          <a:p>
            <a:pPr lvl="1" eaLnBrk="1" hangingPunct="1"/>
            <a:r>
              <a:rPr lang="en-US" smtClean="0"/>
              <a:t>400 pound drop test or certified by employer or Competent Person</a:t>
            </a:r>
          </a:p>
          <a:p>
            <a:pPr lvl="1" eaLnBrk="1" hangingPunct="1"/>
            <a:r>
              <a:rPr lang="en-US" smtClean="0"/>
              <a:t>Extends sufficiently from outer edge</a:t>
            </a:r>
          </a:p>
          <a:p>
            <a:pPr lvl="1" eaLnBrk="1" hangingPunct="1"/>
            <a:r>
              <a:rPr lang="en-US" smtClean="0"/>
              <a:t>Inspected weekly</a:t>
            </a:r>
          </a:p>
          <a:p>
            <a:pPr lvl="1" eaLnBrk="1" hangingPunct="1"/>
            <a:r>
              <a:rPr lang="en-US" smtClean="0"/>
              <a:t>Objects removed from net within shift</a:t>
            </a:r>
          </a:p>
          <a:p>
            <a:pPr lvl="1" eaLnBrk="1" hangingPunct="1"/>
            <a:r>
              <a:rPr lang="en-US" smtClean="0"/>
              <a:t>Border rope strength of 5000 pounds</a:t>
            </a:r>
          </a:p>
        </p:txBody>
      </p:sp>
      <p:sp>
        <p:nvSpPr>
          <p:cNvPr id="3" name="Title 2"/>
          <p:cNvSpPr>
            <a:spLocks noGrp="1"/>
          </p:cNvSpPr>
          <p:nvPr>
            <p:ph type="title"/>
          </p:nvPr>
        </p:nvSpPr>
        <p:spPr/>
        <p:txBody>
          <a:bodyPr/>
          <a:lstStyle/>
          <a:p>
            <a:pPr algn="ctr" eaLnBrk="1" hangingPunct="1">
              <a:defRPr/>
            </a:pPr>
            <a:r>
              <a:rPr lang="en-US" dirty="0" smtClean="0"/>
              <a:t>Safety Nets </a:t>
            </a:r>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2400" y="4709724"/>
            <a:ext cx="4495800" cy="1971492"/>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1"/>
          <p:cNvSpPr>
            <a:spLocks noGrp="1"/>
          </p:cNvSpPr>
          <p:nvPr>
            <p:ph idx="1"/>
          </p:nvPr>
        </p:nvSpPr>
        <p:spPr/>
        <p:txBody>
          <a:bodyPr/>
          <a:lstStyle/>
          <a:p>
            <a:r>
              <a:rPr lang="en-US" smtClean="0"/>
              <a:t>For example:</a:t>
            </a:r>
          </a:p>
          <a:p>
            <a:pPr lvl="1"/>
            <a:r>
              <a:rPr lang="en-US" smtClean="0"/>
              <a:t>If your job was to climb a lattice tower, what form of fall protection would be the most feasible?</a:t>
            </a:r>
          </a:p>
          <a:p>
            <a:endParaRPr lang="en-US" smtClean="0"/>
          </a:p>
        </p:txBody>
      </p:sp>
      <p:sp>
        <p:nvSpPr>
          <p:cNvPr id="3" name="Title 2"/>
          <p:cNvSpPr>
            <a:spLocks noGrp="1"/>
          </p:cNvSpPr>
          <p:nvPr>
            <p:ph type="title"/>
          </p:nvPr>
        </p:nvSpPr>
        <p:spPr/>
        <p:txBody>
          <a:bodyPr>
            <a:normAutofit fontScale="90000"/>
          </a:bodyPr>
          <a:lstStyle/>
          <a:p>
            <a:pPr algn="ctr">
              <a:defRPr/>
            </a:pPr>
            <a:r>
              <a:rPr lang="en-US" dirty="0" smtClean="0"/>
              <a:t>Selection of Proper Fall Protection Systems</a:t>
            </a:r>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67200" y="2743200"/>
            <a:ext cx="4038600" cy="3819525"/>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1"/>
          <p:cNvSpPr>
            <a:spLocks noGrp="1"/>
          </p:cNvSpPr>
          <p:nvPr>
            <p:ph idx="1"/>
          </p:nvPr>
        </p:nvSpPr>
        <p:spPr/>
        <p:txBody>
          <a:bodyPr/>
          <a:lstStyle/>
          <a:p>
            <a:r>
              <a:rPr lang="en-US" smtClean="0"/>
              <a:t>For Example:</a:t>
            </a:r>
          </a:p>
          <a:p>
            <a:pPr lvl="1"/>
            <a:r>
              <a:rPr lang="en-US" smtClean="0"/>
              <a:t>If you were building a multi-story building, what form of fall protection would be the most feasible?</a:t>
            </a:r>
          </a:p>
          <a:p>
            <a:endParaRPr lang="en-US" smtClean="0"/>
          </a:p>
        </p:txBody>
      </p:sp>
      <p:sp>
        <p:nvSpPr>
          <p:cNvPr id="3" name="Title 2"/>
          <p:cNvSpPr>
            <a:spLocks noGrp="1"/>
          </p:cNvSpPr>
          <p:nvPr>
            <p:ph type="title"/>
          </p:nvPr>
        </p:nvSpPr>
        <p:spPr/>
        <p:txBody>
          <a:bodyPr>
            <a:normAutofit fontScale="90000"/>
          </a:bodyPr>
          <a:lstStyle/>
          <a:p>
            <a:pPr algn="ctr">
              <a:defRPr/>
            </a:pPr>
            <a:r>
              <a:rPr lang="en-US" dirty="0" smtClean="0"/>
              <a:t>Selection of Proper Fall Protection Systems</a:t>
            </a:r>
            <a:endParaRPr lang="en-US"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0" y="2819400"/>
            <a:ext cx="4038600" cy="3762375"/>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7"/>
          <p:cNvSpPr>
            <a:spLocks noGrp="1"/>
          </p:cNvSpPr>
          <p:nvPr>
            <p:ph idx="1"/>
          </p:nvPr>
        </p:nvSpPr>
        <p:spPr/>
        <p:txBody>
          <a:bodyPr/>
          <a:lstStyle/>
          <a:p>
            <a:r>
              <a:rPr lang="en-US" smtClean="0"/>
              <a:t>OSHA states that, “The employer shall provide for prompt rescue of employees in the event of a fall or shall assure that employees are able to rescue themselves.”</a:t>
            </a:r>
          </a:p>
          <a:p>
            <a:endParaRPr lang="en-US" smtClean="0"/>
          </a:p>
          <a:p>
            <a:endParaRPr lang="en-US" smtClean="0"/>
          </a:p>
        </p:txBody>
      </p:sp>
      <p:sp>
        <p:nvSpPr>
          <p:cNvPr id="7" name="Title 6"/>
          <p:cNvSpPr>
            <a:spLocks noGrp="1"/>
          </p:cNvSpPr>
          <p:nvPr>
            <p:ph type="title"/>
          </p:nvPr>
        </p:nvSpPr>
        <p:spPr/>
        <p:txBody>
          <a:bodyPr/>
          <a:lstStyle/>
          <a:p>
            <a:pPr algn="ctr">
              <a:defRPr/>
            </a:pPr>
            <a:r>
              <a:rPr lang="en-US" dirty="0" smtClean="0"/>
              <a:t>Rescue</a:t>
            </a:r>
            <a:endParaRPr lang="en-US" dirty="0"/>
          </a:p>
        </p:txBody>
      </p:sp>
      <p:pic>
        <p:nvPicPr>
          <p:cNvPr id="31748" name="Picture 9" descr="C:\Documents and Settings\jason_erickson\Local Settings\Temporary Internet Files\Content.IE5\34XR7BUE\MC900231692[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638800" y="3276600"/>
            <a:ext cx="2514600" cy="330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1"/>
          <p:cNvSpPr>
            <a:spLocks noGrp="1"/>
          </p:cNvSpPr>
          <p:nvPr>
            <p:ph idx="1"/>
          </p:nvPr>
        </p:nvSpPr>
        <p:spPr/>
        <p:txBody>
          <a:bodyPr/>
          <a:lstStyle/>
          <a:p>
            <a:r>
              <a:rPr lang="en-US" smtClean="0"/>
              <a:t>We learned about the different hazard controls to reduce or eliminate the hazard of a fall:</a:t>
            </a:r>
          </a:p>
          <a:p>
            <a:pPr lvl="1"/>
            <a:r>
              <a:rPr lang="en-US" smtClean="0"/>
              <a:t>Engineering Controls</a:t>
            </a:r>
          </a:p>
          <a:p>
            <a:pPr lvl="1"/>
            <a:r>
              <a:rPr lang="en-US" smtClean="0"/>
              <a:t>Administrative Controls</a:t>
            </a:r>
          </a:p>
          <a:p>
            <a:pPr lvl="1"/>
            <a:r>
              <a:rPr lang="en-US" smtClean="0"/>
              <a:t>Personal Protective Equipment</a:t>
            </a:r>
          </a:p>
          <a:p>
            <a:r>
              <a:rPr lang="en-US" smtClean="0"/>
              <a:t>We learned about the different types of fall prevention and protection systems:</a:t>
            </a:r>
          </a:p>
          <a:p>
            <a:pPr lvl="1"/>
            <a:r>
              <a:rPr lang="en-US" smtClean="0"/>
              <a:t>Guardrails</a:t>
            </a:r>
          </a:p>
          <a:p>
            <a:pPr lvl="1"/>
            <a:r>
              <a:rPr lang="en-US" smtClean="0"/>
              <a:t>Personal Fall Arrest System</a:t>
            </a:r>
          </a:p>
          <a:p>
            <a:pPr lvl="1"/>
            <a:r>
              <a:rPr lang="en-US" smtClean="0"/>
              <a:t>Safety Nets</a:t>
            </a:r>
          </a:p>
        </p:txBody>
      </p:sp>
      <p:sp>
        <p:nvSpPr>
          <p:cNvPr id="3" name="Title 2"/>
          <p:cNvSpPr>
            <a:spLocks noGrp="1"/>
          </p:cNvSpPr>
          <p:nvPr>
            <p:ph type="title"/>
          </p:nvPr>
        </p:nvSpPr>
        <p:spPr/>
        <p:txBody>
          <a:bodyPr/>
          <a:lstStyle/>
          <a:p>
            <a:pPr algn="ctr">
              <a:defRPr/>
            </a:pPr>
            <a:r>
              <a:rPr lang="en-US" dirty="0" smtClean="0"/>
              <a:t>Fall Prevention &amp; Protection</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Content Placeholder 1"/>
          <p:cNvSpPr>
            <a:spLocks noGrp="1"/>
          </p:cNvSpPr>
          <p:nvPr>
            <p:ph idx="1"/>
          </p:nvPr>
        </p:nvSpPr>
        <p:spPr/>
        <p:txBody>
          <a:bodyPr/>
          <a:lstStyle/>
          <a:p>
            <a:pPr eaLnBrk="1" hangingPunct="1"/>
            <a:r>
              <a:rPr lang="en-US" smtClean="0"/>
              <a:t>You have the right to:</a:t>
            </a:r>
          </a:p>
          <a:p>
            <a:pPr eaLnBrk="1" hangingPunct="1">
              <a:buFont typeface="Wingdings 3" pitchFamily="18" charset="2"/>
              <a:buNone/>
            </a:pPr>
            <a:endParaRPr lang="en-US" smtClean="0"/>
          </a:p>
          <a:p>
            <a:pPr lvl="1" eaLnBrk="1" hangingPunct="1"/>
            <a:r>
              <a:rPr lang="en-US" sz="2200" smtClean="0"/>
              <a:t>A safe and healthful workplace </a:t>
            </a:r>
            <a:endParaRPr lang="en-US" sz="2200" b="1" smtClean="0"/>
          </a:p>
          <a:p>
            <a:pPr lvl="1" eaLnBrk="1" hangingPunct="1"/>
            <a:r>
              <a:rPr lang="en-US" sz="2200" smtClean="0"/>
              <a:t>Know about hazardous chemicals</a:t>
            </a:r>
            <a:endParaRPr lang="en-US" sz="2200" b="1" smtClean="0"/>
          </a:p>
          <a:p>
            <a:pPr lvl="1" eaLnBrk="1" hangingPunct="1"/>
            <a:r>
              <a:rPr lang="en-US" sz="2200" smtClean="0"/>
              <a:t>Information about injuries and illnesses in your workplace </a:t>
            </a:r>
            <a:endParaRPr lang="en-US" sz="2200" b="1" smtClean="0"/>
          </a:p>
          <a:p>
            <a:pPr lvl="1" eaLnBrk="1" hangingPunct="1"/>
            <a:r>
              <a:rPr lang="en-US" sz="2200" smtClean="0"/>
              <a:t>Complain or request hazard correction from employer </a:t>
            </a:r>
            <a:endParaRPr lang="en-US" sz="2200" b="1" smtClean="0"/>
          </a:p>
          <a:p>
            <a:endParaRPr lang="en-US" smtClean="0"/>
          </a:p>
        </p:txBody>
      </p:sp>
      <p:sp>
        <p:nvSpPr>
          <p:cNvPr id="3" name="Title 2"/>
          <p:cNvSpPr>
            <a:spLocks noGrp="1"/>
          </p:cNvSpPr>
          <p:nvPr>
            <p:ph type="title"/>
          </p:nvPr>
        </p:nvSpPr>
        <p:spPr/>
        <p:txBody>
          <a:bodyPr>
            <a:normAutofit fontScale="90000"/>
          </a:bodyPr>
          <a:lstStyle/>
          <a:p>
            <a:pPr algn="ctr">
              <a:defRPr/>
            </a:pPr>
            <a:r>
              <a:rPr lang="en-US" dirty="0" smtClean="0"/>
              <a:t>Employee Rights and Responsibilities</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1"/>
          <p:cNvSpPr>
            <a:spLocks noGrp="1"/>
          </p:cNvSpPr>
          <p:nvPr>
            <p:ph idx="1"/>
          </p:nvPr>
        </p:nvSpPr>
        <p:spPr/>
        <p:txBody>
          <a:bodyPr/>
          <a:lstStyle/>
          <a:p>
            <a:r>
              <a:rPr lang="en-US" smtClean="0"/>
              <a:t>You have the right to:</a:t>
            </a:r>
          </a:p>
          <a:p>
            <a:pPr lvl="1" eaLnBrk="1" hangingPunct="1"/>
            <a:endParaRPr lang="en-US" sz="2200" smtClean="0"/>
          </a:p>
          <a:p>
            <a:pPr lvl="1" eaLnBrk="1" hangingPunct="1"/>
            <a:r>
              <a:rPr lang="en-US" sz="2200" smtClean="0"/>
              <a:t>Training</a:t>
            </a:r>
            <a:endParaRPr lang="en-US" sz="2200" b="1" smtClean="0"/>
          </a:p>
          <a:p>
            <a:pPr lvl="1" eaLnBrk="1" hangingPunct="1"/>
            <a:r>
              <a:rPr lang="en-US" sz="2200" smtClean="0"/>
              <a:t>Hazard exposure and medical records</a:t>
            </a:r>
            <a:endParaRPr lang="en-US" sz="2200" b="1" smtClean="0"/>
          </a:p>
          <a:p>
            <a:pPr lvl="1" eaLnBrk="1" hangingPunct="1"/>
            <a:r>
              <a:rPr lang="en-US" sz="2200" smtClean="0"/>
              <a:t>File a complaint with OSHA</a:t>
            </a:r>
            <a:endParaRPr lang="en-US" sz="2200" b="1" smtClean="0"/>
          </a:p>
          <a:p>
            <a:pPr lvl="1" eaLnBrk="1" hangingPunct="1"/>
            <a:r>
              <a:rPr lang="en-US" sz="2200" smtClean="0"/>
              <a:t>Participate in an OSHA inspection</a:t>
            </a:r>
            <a:endParaRPr lang="en-US" sz="2200" b="1" smtClean="0"/>
          </a:p>
          <a:p>
            <a:pPr lvl="1" eaLnBrk="1" hangingPunct="1"/>
            <a:r>
              <a:rPr lang="en-US" sz="2200" smtClean="0"/>
              <a:t>Be free from retaliation for exercising safety and health rights</a:t>
            </a:r>
          </a:p>
          <a:p>
            <a:endParaRPr lang="en-US" smtClean="0"/>
          </a:p>
        </p:txBody>
      </p:sp>
      <p:sp>
        <p:nvSpPr>
          <p:cNvPr id="3" name="Title 2"/>
          <p:cNvSpPr>
            <a:spLocks noGrp="1"/>
          </p:cNvSpPr>
          <p:nvPr>
            <p:ph type="title"/>
          </p:nvPr>
        </p:nvSpPr>
        <p:spPr/>
        <p:txBody>
          <a:bodyPr>
            <a:normAutofit fontScale="90000"/>
          </a:bodyPr>
          <a:lstStyle/>
          <a:p>
            <a:pPr algn="ctr">
              <a:defRPr/>
            </a:pPr>
            <a:r>
              <a:rPr lang="en-US" dirty="0" smtClean="0"/>
              <a:t>Employee Rights and Responsibilities</a:t>
            </a:r>
            <a:endParaRPr lang="en-US" dirty="0"/>
          </a:p>
        </p:txBody>
      </p:sp>
      <p:pic>
        <p:nvPicPr>
          <p:cNvPr id="34820" name="Picture 2" descr="C:\Program Files\Microsoft Office\MEDIA\CAGCAT10\j0300840.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010275" y="4773613"/>
            <a:ext cx="1814513" cy="152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1"/>
          <p:cNvSpPr>
            <a:spLocks noGrp="1"/>
          </p:cNvSpPr>
          <p:nvPr>
            <p:ph idx="1"/>
          </p:nvPr>
        </p:nvSpPr>
        <p:spPr/>
        <p:txBody>
          <a:bodyPr/>
          <a:lstStyle/>
          <a:p>
            <a:pPr eaLnBrk="1" hangingPunct="1"/>
            <a:r>
              <a:rPr lang="en-US" smtClean="0"/>
              <a:t>OSHA website: </a:t>
            </a:r>
            <a:r>
              <a:rPr lang="en-US" smtClean="0">
                <a:solidFill>
                  <a:srgbClr val="0070C0"/>
                </a:solidFill>
                <a:hlinkClick r:id="rId3"/>
              </a:rPr>
              <a:t>http://www.osha.gov</a:t>
            </a:r>
            <a:r>
              <a:rPr lang="en-US" smtClean="0">
                <a:solidFill>
                  <a:srgbClr val="0070C0"/>
                </a:solidFill>
              </a:rPr>
              <a:t> </a:t>
            </a:r>
            <a:r>
              <a:rPr lang="en-US" smtClean="0"/>
              <a:t>and OSHA offices: Call or Write (800-321-OSHA) </a:t>
            </a:r>
          </a:p>
          <a:p>
            <a:pPr eaLnBrk="1" hangingPunct="1"/>
            <a:r>
              <a:rPr lang="en-US" smtClean="0"/>
              <a:t>Compliance Assistance Specialists in the area offices </a:t>
            </a:r>
          </a:p>
          <a:p>
            <a:pPr eaLnBrk="1" hangingPunct="1"/>
            <a:r>
              <a:rPr lang="en-US" smtClean="0"/>
              <a:t>National Institute for Occupational Safety and Health (NIOSH) – OSHA’s sister agency</a:t>
            </a:r>
          </a:p>
          <a:p>
            <a:pPr eaLnBrk="1" hangingPunct="1"/>
            <a:r>
              <a:rPr lang="en-US" smtClean="0"/>
              <a:t>OSHA Training Institute Education Centers</a:t>
            </a:r>
          </a:p>
          <a:p>
            <a:pPr eaLnBrk="1" hangingPunct="1"/>
            <a:r>
              <a:rPr lang="en-US" smtClean="0"/>
              <a:t>Doctors, nurses, other health care providers</a:t>
            </a:r>
          </a:p>
          <a:p>
            <a:pPr eaLnBrk="1" hangingPunct="1"/>
            <a:r>
              <a:rPr lang="en-US" smtClean="0"/>
              <a:t>Public libraries</a:t>
            </a:r>
          </a:p>
          <a:p>
            <a:pPr eaLnBrk="1" hangingPunct="1"/>
            <a:r>
              <a:rPr lang="en-US" smtClean="0"/>
              <a:t>Other local, community-based resources</a:t>
            </a:r>
          </a:p>
          <a:p>
            <a:endParaRPr lang="en-US" smtClean="0"/>
          </a:p>
        </p:txBody>
      </p:sp>
      <p:sp>
        <p:nvSpPr>
          <p:cNvPr id="3" name="Title 2"/>
          <p:cNvSpPr>
            <a:spLocks noGrp="1"/>
          </p:cNvSpPr>
          <p:nvPr>
            <p:ph type="title"/>
          </p:nvPr>
        </p:nvSpPr>
        <p:spPr/>
        <p:txBody>
          <a:bodyPr>
            <a:normAutofit/>
          </a:bodyPr>
          <a:lstStyle/>
          <a:p>
            <a:pPr algn="ctr">
              <a:defRPr/>
            </a:pPr>
            <a:r>
              <a:rPr lang="en-US" dirty="0" smtClean="0"/>
              <a:t>Additional Resources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ubtitle 4"/>
          <p:cNvSpPr>
            <a:spLocks noGrp="1"/>
          </p:cNvSpPr>
          <p:nvPr>
            <p:ph type="subTitle" idx="1"/>
          </p:nvPr>
        </p:nvSpPr>
        <p:spPr>
          <a:xfrm>
            <a:off x="685800" y="3611563"/>
            <a:ext cx="7772400" cy="1200150"/>
          </a:xfrm>
        </p:spPr>
        <p:txBody>
          <a:bodyPr/>
          <a:lstStyle/>
          <a:p>
            <a:pPr marR="0"/>
            <a:r>
              <a:rPr lang="en-US" smtClean="0"/>
              <a:t>…and stay safe!</a:t>
            </a:r>
          </a:p>
        </p:txBody>
      </p:sp>
      <p:pic>
        <p:nvPicPr>
          <p:cNvPr id="36867" name="Picture 4" descr="C:\Documents and Settings\jason_erickson\Local Settings\Temporary Internet Files\Content.IE5\SRTSQD3X\MC900105218[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600200" y="533400"/>
            <a:ext cx="6400800" cy="297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1"/>
          </p:nvPr>
        </p:nvSpPr>
        <p:spPr/>
        <p:txBody>
          <a:bodyPr/>
          <a:lstStyle/>
          <a:p>
            <a:pPr eaLnBrk="1" hangingPunct="1"/>
            <a:r>
              <a:rPr lang="en-US" smtClean="0"/>
              <a:t>The following are arranged from most effective to least effective:</a:t>
            </a:r>
          </a:p>
          <a:p>
            <a:pPr eaLnBrk="1" hangingPunct="1"/>
            <a:endParaRPr lang="en-US" smtClean="0"/>
          </a:p>
          <a:p>
            <a:pPr eaLnBrk="1" hangingPunct="1"/>
            <a:r>
              <a:rPr lang="en-US" smtClean="0"/>
              <a:t>1. Engineering Controls</a:t>
            </a:r>
          </a:p>
          <a:p>
            <a:pPr lvl="1" eaLnBrk="1" hangingPunct="1"/>
            <a:r>
              <a:rPr lang="en-US" smtClean="0"/>
              <a:t>Elimination</a:t>
            </a:r>
          </a:p>
          <a:p>
            <a:pPr lvl="1" eaLnBrk="1" hangingPunct="1"/>
            <a:r>
              <a:rPr lang="en-US" smtClean="0"/>
              <a:t>Substitution</a:t>
            </a:r>
          </a:p>
          <a:p>
            <a:pPr eaLnBrk="1" hangingPunct="1"/>
            <a:r>
              <a:rPr lang="en-US" smtClean="0"/>
              <a:t>2. Administrative Controls</a:t>
            </a:r>
          </a:p>
          <a:p>
            <a:pPr eaLnBrk="1" hangingPunct="1"/>
            <a:r>
              <a:rPr lang="en-US" smtClean="0"/>
              <a:t>3. Personal Protective Equipment</a:t>
            </a:r>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dirty="0" smtClean="0"/>
              <a:t>The Hierarchy of Hazard Controls</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800" y="2286000"/>
            <a:ext cx="2286000" cy="22860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p:txBody>
          <a:bodyPr/>
          <a:lstStyle/>
          <a:p>
            <a:pPr eaLnBrk="1" hangingPunct="1"/>
            <a:r>
              <a:rPr lang="en-US" smtClean="0"/>
              <a:t>Engineering Controls are changes to the environment to prevent employee exposure to potential hazards.</a:t>
            </a:r>
          </a:p>
          <a:p>
            <a:pPr eaLnBrk="1" hangingPunct="1"/>
            <a:endParaRPr lang="en-US" smtClean="0"/>
          </a:p>
          <a:p>
            <a:pPr eaLnBrk="1" hangingPunct="1"/>
            <a:r>
              <a:rPr lang="en-US" smtClean="0"/>
              <a:t>There are two types of engineering controls we will discuss:</a:t>
            </a:r>
          </a:p>
          <a:p>
            <a:pPr lvl="1" eaLnBrk="1" hangingPunct="1"/>
            <a:r>
              <a:rPr lang="en-US" smtClean="0"/>
              <a:t>Elimination</a:t>
            </a:r>
          </a:p>
          <a:p>
            <a:pPr lvl="1" eaLnBrk="1" hangingPunct="1"/>
            <a:r>
              <a:rPr lang="en-US" smtClean="0"/>
              <a:t>Substitution</a:t>
            </a:r>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dirty="0" smtClean="0"/>
              <a:t>The Hierarchy of Hazard Controls</a:t>
            </a:r>
            <a:endParaRPr lang="en-US" dirty="0"/>
          </a:p>
        </p:txBody>
      </p:sp>
      <p:pic>
        <p:nvPicPr>
          <p:cNvPr id="12292" name="Picture 3" descr="C:\Documents and Settings\jason_erickson\Local Settings\Temporary Internet Files\Content.IE5\D5BT0MCV\MP900390562[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943600" y="4572000"/>
            <a:ext cx="26670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idx="1"/>
          </p:nvPr>
        </p:nvSpPr>
        <p:spPr/>
        <p:txBody>
          <a:bodyPr/>
          <a:lstStyle/>
          <a:p>
            <a:pPr eaLnBrk="1" hangingPunct="1"/>
            <a:r>
              <a:rPr lang="en-US" smtClean="0"/>
              <a:t>Elimination – Remove/Eradicate</a:t>
            </a:r>
          </a:p>
          <a:p>
            <a:pPr eaLnBrk="1" hangingPunct="1"/>
            <a:endParaRPr lang="en-US" smtClean="0"/>
          </a:p>
          <a:p>
            <a:pPr eaLnBrk="1" hangingPunct="1"/>
            <a:r>
              <a:rPr lang="en-US" smtClean="0"/>
              <a:t>Elimination is by far the best way to control a hazard.</a:t>
            </a:r>
          </a:p>
          <a:p>
            <a:pPr eaLnBrk="1" hangingPunct="1"/>
            <a:endParaRPr lang="en-US" smtClean="0"/>
          </a:p>
          <a:p>
            <a:pPr lvl="1" eaLnBrk="1" hangingPunct="1"/>
            <a:r>
              <a:rPr lang="en-US" smtClean="0"/>
              <a:t>An example of eliminating a hazard would be to complete work at ground level instead of working at heights. </a:t>
            </a:r>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dirty="0" smtClean="0"/>
              <a:t>The Hierarchy of Hazard Controls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p:cNvSpPr>
          <p:nvPr>
            <p:ph idx="1"/>
          </p:nvPr>
        </p:nvSpPr>
        <p:spPr/>
        <p:txBody>
          <a:bodyPr/>
          <a:lstStyle/>
          <a:p>
            <a:pPr eaLnBrk="1" hangingPunct="1"/>
            <a:r>
              <a:rPr lang="en-US" smtClean="0"/>
              <a:t>Substitution – To put or use in place of another.</a:t>
            </a:r>
          </a:p>
          <a:p>
            <a:pPr eaLnBrk="1" hangingPunct="1"/>
            <a:endParaRPr lang="en-US" smtClean="0"/>
          </a:p>
          <a:p>
            <a:pPr eaLnBrk="1" hangingPunct="1"/>
            <a:r>
              <a:rPr lang="en-US" smtClean="0"/>
              <a:t>Substitution is also a very good method of controlling hazards.</a:t>
            </a:r>
          </a:p>
          <a:p>
            <a:pPr eaLnBrk="1" hangingPunct="1"/>
            <a:endParaRPr lang="en-US" smtClean="0"/>
          </a:p>
          <a:p>
            <a:pPr lvl="1" eaLnBrk="1" hangingPunct="1"/>
            <a:r>
              <a:rPr lang="en-US" smtClean="0"/>
              <a:t>An example of substitution would be to use a lift to get into a position to work at heights instead of physically climbing.</a:t>
            </a:r>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dirty="0" smtClean="0"/>
              <a:t>The Hierarchy of Hazard Controls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365760" indent="-256032" eaLnBrk="1" fontAlgn="auto" hangingPunct="1">
              <a:spcAft>
                <a:spcPts val="0"/>
              </a:spcAft>
              <a:buFont typeface="Wingdings 3"/>
              <a:buChar char=""/>
              <a:defRPr/>
            </a:pPr>
            <a:r>
              <a:rPr lang="en-US" dirty="0" smtClean="0"/>
              <a:t>Administrative Controls directly effect workplace policies and procedures.</a:t>
            </a:r>
          </a:p>
          <a:p>
            <a:pPr marL="365760" indent="-256032" eaLnBrk="1" fontAlgn="auto" hangingPunct="1">
              <a:spcAft>
                <a:spcPts val="0"/>
              </a:spcAft>
              <a:buFont typeface="Wingdings 3"/>
              <a:buNone/>
              <a:defRPr/>
            </a:pPr>
            <a:endParaRPr lang="en-US" dirty="0" smtClean="0"/>
          </a:p>
          <a:p>
            <a:pPr marL="621792" lvl="1" eaLnBrk="1" fontAlgn="auto" hangingPunct="1">
              <a:spcBef>
                <a:spcPts val="324"/>
              </a:spcBef>
              <a:spcAft>
                <a:spcPts val="0"/>
              </a:spcAft>
              <a:buFont typeface="Verdana"/>
              <a:buChar char="◦"/>
              <a:defRPr/>
            </a:pPr>
            <a:r>
              <a:rPr lang="en-US" dirty="0" smtClean="0"/>
              <a:t>An example of administrative controls would be employee training with RF radiation.</a:t>
            </a:r>
          </a:p>
          <a:p>
            <a:pPr marL="621792" lvl="1" eaLnBrk="1" fontAlgn="auto" hangingPunct="1">
              <a:spcBef>
                <a:spcPts val="324"/>
              </a:spcBef>
              <a:spcAft>
                <a:spcPts val="0"/>
              </a:spcAft>
              <a:buFont typeface="Verdana"/>
              <a:buChar char="◦"/>
              <a:defRPr/>
            </a:pPr>
            <a:endParaRPr lang="en-US" dirty="0" smtClean="0"/>
          </a:p>
          <a:p>
            <a:pPr marL="365760" indent="-256032" eaLnBrk="1" fontAlgn="auto" hangingPunct="1">
              <a:spcAft>
                <a:spcPts val="0"/>
              </a:spcAft>
              <a:buFont typeface="Wingdings 3"/>
              <a:buChar char=""/>
              <a:defRPr/>
            </a:pPr>
            <a:r>
              <a:rPr lang="en-US" dirty="0" smtClean="0"/>
              <a:t>Administrative Controls include the following (but are not limited to):</a:t>
            </a:r>
          </a:p>
          <a:p>
            <a:pPr marL="621792" lvl="1" eaLnBrk="1" fontAlgn="auto" hangingPunct="1">
              <a:spcBef>
                <a:spcPts val="324"/>
              </a:spcBef>
              <a:spcAft>
                <a:spcPts val="0"/>
              </a:spcAft>
              <a:buFont typeface="Verdana"/>
              <a:buChar char="◦"/>
              <a:defRPr/>
            </a:pPr>
            <a:r>
              <a:rPr lang="en-US" dirty="0" smtClean="0"/>
              <a:t>Employee Training</a:t>
            </a:r>
          </a:p>
          <a:p>
            <a:pPr marL="621792" lvl="1" eaLnBrk="1" fontAlgn="auto" hangingPunct="1">
              <a:spcBef>
                <a:spcPts val="324"/>
              </a:spcBef>
              <a:spcAft>
                <a:spcPts val="0"/>
              </a:spcAft>
              <a:buFont typeface="Verdana"/>
              <a:buChar char="◦"/>
              <a:defRPr/>
            </a:pPr>
            <a:r>
              <a:rPr lang="en-US" dirty="0" smtClean="0"/>
              <a:t>Alarms</a:t>
            </a:r>
          </a:p>
          <a:p>
            <a:pPr marL="621792" lvl="1" eaLnBrk="1" fontAlgn="auto" hangingPunct="1">
              <a:spcBef>
                <a:spcPts val="324"/>
              </a:spcBef>
              <a:spcAft>
                <a:spcPts val="0"/>
              </a:spcAft>
              <a:buFont typeface="Verdana"/>
              <a:buChar char="◦"/>
              <a:defRPr/>
            </a:pPr>
            <a:r>
              <a:rPr lang="en-US" dirty="0" smtClean="0"/>
              <a:t>Job Rotation</a:t>
            </a:r>
          </a:p>
          <a:p>
            <a:pPr marL="621792" lvl="1" eaLnBrk="1" fontAlgn="auto" hangingPunct="1">
              <a:spcBef>
                <a:spcPts val="324"/>
              </a:spcBef>
              <a:spcAft>
                <a:spcPts val="0"/>
              </a:spcAft>
              <a:buFont typeface="Verdana"/>
              <a:buChar char="◦"/>
              <a:defRPr/>
            </a:pPr>
            <a:endParaRPr lang="en-US" dirty="0" smtClean="0"/>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dirty="0" smtClean="0"/>
              <a:t>The Hierarchy of Hazard Controls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p:txBody>
          <a:bodyPr/>
          <a:lstStyle/>
          <a:p>
            <a:pPr eaLnBrk="1" hangingPunct="1"/>
            <a:r>
              <a:rPr lang="en-US" smtClean="0"/>
              <a:t>Personal Protective Equipment (PPE) is the last level of protection for employees.</a:t>
            </a:r>
          </a:p>
          <a:p>
            <a:pPr eaLnBrk="1" hangingPunct="1"/>
            <a:endParaRPr lang="en-US" smtClean="0"/>
          </a:p>
          <a:p>
            <a:pPr eaLnBrk="1" hangingPunct="1"/>
            <a:r>
              <a:rPr lang="en-US" smtClean="0"/>
              <a:t>There are many forms of PPE. The many different forms protect different areas of the body such as (not limited to):</a:t>
            </a:r>
          </a:p>
          <a:p>
            <a:pPr lvl="1" eaLnBrk="1" hangingPunct="1"/>
            <a:r>
              <a:rPr lang="en-US" smtClean="0"/>
              <a:t>Head</a:t>
            </a:r>
          </a:p>
          <a:p>
            <a:pPr lvl="1" eaLnBrk="1" hangingPunct="1"/>
            <a:r>
              <a:rPr lang="en-US" smtClean="0"/>
              <a:t>Foot</a:t>
            </a:r>
          </a:p>
          <a:p>
            <a:pPr lvl="1" eaLnBrk="1" hangingPunct="1"/>
            <a:r>
              <a:rPr lang="en-US" smtClean="0"/>
              <a:t>Hand</a:t>
            </a:r>
          </a:p>
          <a:p>
            <a:pPr lvl="1" eaLnBrk="1" hangingPunct="1"/>
            <a:r>
              <a:rPr lang="en-US" smtClean="0"/>
              <a:t>Hearing</a:t>
            </a:r>
          </a:p>
          <a:p>
            <a:pPr lvl="1" eaLnBrk="1" hangingPunct="1"/>
            <a:r>
              <a:rPr lang="en-US" smtClean="0"/>
              <a:t>Eye </a:t>
            </a:r>
          </a:p>
        </p:txBody>
      </p:sp>
      <p:sp>
        <p:nvSpPr>
          <p:cNvPr id="3" name="Title 2"/>
          <p:cNvSpPr>
            <a:spLocks noGrp="1"/>
          </p:cNvSpPr>
          <p:nvPr>
            <p:ph type="title"/>
          </p:nvPr>
        </p:nvSpPr>
        <p:spPr/>
        <p:txBody>
          <a:bodyPr>
            <a:normAutofit fontScale="90000"/>
          </a:bodyPr>
          <a:lstStyle/>
          <a:p>
            <a:pPr algn="ctr" eaLnBrk="1" fontAlgn="auto" hangingPunct="1">
              <a:spcAft>
                <a:spcPts val="0"/>
              </a:spcAft>
              <a:defRPr/>
            </a:pPr>
            <a:r>
              <a:rPr lang="en-US" dirty="0" smtClean="0"/>
              <a:t>The Hierarchy of Hazard Controls</a:t>
            </a:r>
            <a:endParaRPr lang="en-US" dirty="0"/>
          </a:p>
        </p:txBody>
      </p:sp>
      <p:pic>
        <p:nvPicPr>
          <p:cNvPr id="16388" name="Picture 4" descr="C:\Documents and Settings\jason_erickson\Local Settings\Temporary Internet Files\Content.IE5\34XR7BUE\MC900018420[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553200" y="4343400"/>
            <a:ext cx="1260475" cy="186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p:txBody>
          <a:bodyPr/>
          <a:lstStyle/>
          <a:p>
            <a:pPr eaLnBrk="1" hangingPunct="1"/>
            <a:r>
              <a:rPr lang="en-US" smtClean="0"/>
              <a:t>Types of fall protection</a:t>
            </a:r>
          </a:p>
          <a:p>
            <a:pPr lvl="1" eaLnBrk="1" hangingPunct="1"/>
            <a:endParaRPr lang="en-US" smtClean="0"/>
          </a:p>
          <a:p>
            <a:pPr lvl="1" eaLnBrk="1" hangingPunct="1"/>
            <a:r>
              <a:rPr lang="en-US" smtClean="0"/>
              <a:t>Guardrails</a:t>
            </a:r>
          </a:p>
          <a:p>
            <a:pPr lvl="1" eaLnBrk="1" hangingPunct="1"/>
            <a:endParaRPr lang="en-US" smtClean="0"/>
          </a:p>
          <a:p>
            <a:pPr lvl="1" eaLnBrk="1" hangingPunct="1"/>
            <a:r>
              <a:rPr lang="en-US" smtClean="0"/>
              <a:t>Personal Fall Arrest System or PFAS</a:t>
            </a:r>
          </a:p>
          <a:p>
            <a:pPr lvl="1" eaLnBrk="1" hangingPunct="1"/>
            <a:endParaRPr lang="en-US" smtClean="0"/>
          </a:p>
          <a:p>
            <a:pPr lvl="1" eaLnBrk="1" hangingPunct="1"/>
            <a:r>
              <a:rPr lang="en-US" smtClean="0"/>
              <a:t>Safety Nets</a:t>
            </a:r>
          </a:p>
          <a:p>
            <a:pPr lvl="1" eaLnBrk="1" hangingPunct="1"/>
            <a:endParaRPr lang="en-US" smtClean="0"/>
          </a:p>
          <a:p>
            <a:pPr lvl="1" eaLnBrk="1" hangingPunct="1">
              <a:buFont typeface="Verdana" pitchFamily="34" charset="0"/>
              <a:buNone/>
            </a:pPr>
            <a:endParaRPr lang="en-US" smtClean="0"/>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t>Fall Protection Systems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1049</TotalTime>
  <Words>2741</Words>
  <Application>Microsoft Office PowerPoint</Application>
  <PresentationFormat>On-screen Show (4:3)</PresentationFormat>
  <Paragraphs>261</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Concourse</vt:lpstr>
      <vt:lpstr>Fall Prevention &amp; Protection Systems</vt:lpstr>
      <vt:lpstr>Fall Prevention &amp; Protection</vt:lpstr>
      <vt:lpstr>The Hierarchy of Hazard Controls</vt:lpstr>
      <vt:lpstr>The Hierarchy of Hazard Controls</vt:lpstr>
      <vt:lpstr>The Hierarchy of Hazard Controls</vt:lpstr>
      <vt:lpstr>The Hierarchy of Hazard Controls</vt:lpstr>
      <vt:lpstr>The Hierarchy of Hazard Controls</vt:lpstr>
      <vt:lpstr>The Hierarchy of Hazard Controls</vt:lpstr>
      <vt:lpstr>Fall Protection Systems</vt:lpstr>
      <vt:lpstr>Guardrails</vt:lpstr>
      <vt:lpstr>Guardrails</vt:lpstr>
      <vt:lpstr>Guardrails</vt:lpstr>
      <vt:lpstr>Personal Fall Arrest Systems (PFAS)</vt:lpstr>
      <vt:lpstr>Personal Fall Arrest Systems (PFAS)</vt:lpstr>
      <vt:lpstr>Personal Fall Arrest Systems (PFAS)</vt:lpstr>
      <vt:lpstr>Personal Fall Arrest Systems (PFAS)</vt:lpstr>
      <vt:lpstr>Personal Fall Arrest Systems (PFAS)</vt:lpstr>
      <vt:lpstr>Personal Fall Arrest Systems (PFAS)</vt:lpstr>
      <vt:lpstr>Selection of Proper Fall Protection Systems</vt:lpstr>
      <vt:lpstr>Safety Nets </vt:lpstr>
      <vt:lpstr>Selection of Proper Fall Protection Systems</vt:lpstr>
      <vt:lpstr>Selection of Proper Fall Protection Systems</vt:lpstr>
      <vt:lpstr>Rescue</vt:lpstr>
      <vt:lpstr>Fall Prevention &amp; Protection</vt:lpstr>
      <vt:lpstr>Employee Rights and Responsibilities</vt:lpstr>
      <vt:lpstr>Employee Rights and Responsibilities</vt:lpstr>
      <vt:lpstr>Additional Resources</vt:lpstr>
      <vt:lpstr>PowerPoint Presentation</vt:lpstr>
    </vt:vector>
  </TitlesOfParts>
  <Company>Western Iowa Tech Community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Recognition &amp; Prevention</dc:title>
  <dc:creator>WITCC</dc:creator>
  <cp:lastModifiedBy>Vosburgh, Linda - OSHA</cp:lastModifiedBy>
  <cp:revision>90</cp:revision>
  <dcterms:created xsi:type="dcterms:W3CDTF">2010-12-13T14:33:04Z</dcterms:created>
  <dcterms:modified xsi:type="dcterms:W3CDTF">2013-01-31T15:17:00Z</dcterms:modified>
</cp:coreProperties>
</file>