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69" r:id="rId4"/>
    <p:sldId id="270" r:id="rId5"/>
    <p:sldId id="259" r:id="rId6"/>
    <p:sldId id="260" r:id="rId7"/>
    <p:sldId id="261" r:id="rId8"/>
    <p:sldId id="280" r:id="rId9"/>
    <p:sldId id="281" r:id="rId10"/>
    <p:sldId id="262" r:id="rId11"/>
    <p:sldId id="277" r:id="rId12"/>
    <p:sldId id="278" r:id="rId13"/>
    <p:sldId id="272" r:id="rId14"/>
    <p:sldId id="263" r:id="rId15"/>
    <p:sldId id="264" r:id="rId16"/>
    <p:sldId id="265" r:id="rId17"/>
    <p:sldId id="266" r:id="rId18"/>
    <p:sldId id="267" r:id="rId19"/>
    <p:sldId id="268" r:id="rId20"/>
    <p:sldId id="273" r:id="rId21"/>
    <p:sldId id="279" r:id="rId22"/>
    <p:sldId id="275" r:id="rId23"/>
    <p:sldId id="2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88" autoAdjust="0"/>
  </p:normalViewPr>
  <p:slideViewPr>
    <p:cSldViewPr>
      <p:cViewPr varScale="1">
        <p:scale>
          <a:sx n="61" d="100"/>
          <a:sy n="61" d="100"/>
        </p:scale>
        <p:origin x="-2130" y="-90"/>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32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0D19A54-81E5-4C7C-ACA2-66599CD08F0B}" type="datetimeFigureOut">
              <a:rPr lang="en-US"/>
              <a:pPr>
                <a:defRPr/>
              </a:pPr>
              <a:t>1/31/2013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5743874-B238-47D1-AEDA-0CBE0FAFFD15}" type="slidenum">
              <a:rPr lang="en-US"/>
              <a:pPr>
                <a:defRPr/>
              </a:pPr>
              <a:t>‹#›</a:t>
            </a:fld>
            <a:endParaRPr lang="en-US" dirty="0"/>
          </a:p>
        </p:txBody>
      </p:sp>
    </p:spTree>
    <p:extLst>
      <p:ext uri="{BB962C8B-B14F-4D97-AF65-F5344CB8AC3E}">
        <p14:creationId xmlns:p14="http://schemas.microsoft.com/office/powerpoint/2010/main" val="2339700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 and credits for OSHA and WITCC. Western Iowa Tech Community College, 4647 Stone Avenue, P.O. Box 5199, Sioux City,</a:t>
            </a:r>
          </a:p>
          <a:p>
            <a:pPr eaLnBrk="1" hangingPunct="1">
              <a:spcBef>
                <a:spcPct val="0"/>
              </a:spcBef>
            </a:pPr>
            <a:r>
              <a:rPr lang="en-US" smtClean="0"/>
              <a:t>Iowa 51102-5199, a nonprofit organization, hereby authorizes the use of this picture in grant #SH20836SHO.</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8510D8-7A26-4AC1-8833-FDB39B6293FC}"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Source – The Merriam-Webster Dictionary New Edition</a:t>
            </a:r>
          </a:p>
          <a:p>
            <a:pPr eaLnBrk="1" hangingPunct="1">
              <a:spcBef>
                <a:spcPct val="0"/>
              </a:spcBef>
            </a:pPr>
            <a:r>
              <a:rPr lang="en-US" smtClean="0"/>
              <a:t>This question or a similar question is used to relate the subject matter to the participant.</a:t>
            </a:r>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4D7BA6-2687-40D5-AB2F-DC2743334E32}"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Source – The Merriam-Webster Dictionary New Edition</a:t>
            </a:r>
          </a:p>
          <a:p>
            <a:r>
              <a:rPr lang="en-US" smtClean="0"/>
              <a:t>This question or a similar question is used to relate the subject matter to the participant.</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296B9DA1-91DE-4481-908F-3C994C9318D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Source – The Merriam-Webster Dictionary New Edition</a:t>
            </a:r>
          </a:p>
          <a:p>
            <a:r>
              <a:rPr lang="en-US" smtClean="0"/>
              <a:t>This question or a similar question is used to relate the subject matter to the participant.</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49455D0-84F7-47AD-8740-5CF09502208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objective of this picture is for the participant to gauge whether the equipment will work to its ability if a fall occurs. In this case, the paint on the lanyard appears to be very thick and may impede the lanyard from working properly. Western Iowa Tech Community College, 4647 Stone Avenue, P.O. Box 5199, Sioux City, Iowa 51102-5199, a nonprofit organization, hereby authorizes the use of this picture in grant #SH20836SHO.</a:t>
            </a:r>
          </a:p>
          <a:p>
            <a:endParaRPr lang="en-US" smtClean="0"/>
          </a:p>
        </p:txBody>
      </p:sp>
      <p:sp>
        <p:nvSpPr>
          <p:cNvPr id="4" name="Slide Number Placeholder 3"/>
          <p:cNvSpPr>
            <a:spLocks noGrp="1"/>
          </p:cNvSpPr>
          <p:nvPr>
            <p:ph type="sldNum" sz="quarter" idx="5"/>
          </p:nvPr>
        </p:nvSpPr>
        <p:spPr/>
        <p:txBody>
          <a:bodyPr/>
          <a:lstStyle/>
          <a:p>
            <a:pPr>
              <a:defRPr/>
            </a:pPr>
            <a:fld id="{8571B0FC-DF90-4D9E-AB6F-4363D1550AE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 will be explained to the participants that the causes listed above are not the only causes of equipment failure. We will discuss other causes further. </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225A75-6AD3-42DA-B852-25F48E6BB4DE}"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Misuse and lack of training, which are similar but not the same, are areas in which require the main focus. By properly using equipment and keeping safety in the forefront of thought, we can significantly reduce the amount and severity of accidents in not only the construction industry but all industries.</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E03C1D-D636-4727-84E6-4CF6F648606F}"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Inspections are done for several different reasons:</a:t>
            </a:r>
          </a:p>
          <a:p>
            <a:pPr marL="228600" indent="-228600" eaLnBrk="1" fontAlgn="auto" hangingPunct="1">
              <a:spcBef>
                <a:spcPts val="0"/>
              </a:spcBef>
              <a:spcAft>
                <a:spcPts val="0"/>
              </a:spcAft>
              <a:buFontTx/>
              <a:buAutoNum type="arabicPeriod"/>
              <a:defRPr/>
            </a:pPr>
            <a:r>
              <a:rPr lang="en-US" dirty="0" smtClean="0"/>
              <a:t>To inform the user of wear and possible damage.</a:t>
            </a:r>
          </a:p>
          <a:p>
            <a:pPr marL="228600" indent="-228600" eaLnBrk="1" fontAlgn="auto" hangingPunct="1">
              <a:spcBef>
                <a:spcPts val="0"/>
              </a:spcBef>
              <a:spcAft>
                <a:spcPts val="0"/>
              </a:spcAft>
              <a:buFontTx/>
              <a:buAutoNum type="arabicPeriod"/>
              <a:defRPr/>
            </a:pPr>
            <a:r>
              <a:rPr lang="en-US" dirty="0" smtClean="0"/>
              <a:t>To ensure the equipment is being properly used.</a:t>
            </a:r>
          </a:p>
          <a:p>
            <a:pPr marL="228600" indent="-228600" eaLnBrk="1" fontAlgn="auto" hangingPunct="1">
              <a:spcBef>
                <a:spcPts val="0"/>
              </a:spcBef>
              <a:spcAft>
                <a:spcPts val="0"/>
              </a:spcAft>
              <a:buFontTx/>
              <a:buAutoNum type="arabicPeriod"/>
              <a:defRPr/>
            </a:pPr>
            <a:r>
              <a:rPr lang="en-US" dirty="0" smtClean="0"/>
              <a:t>Recordkeeping purposes.</a:t>
            </a:r>
          </a:p>
          <a:p>
            <a:pPr marL="228600" indent="-228600" eaLnBrk="1" fontAlgn="auto" hangingPunct="1">
              <a:spcBef>
                <a:spcPts val="0"/>
              </a:spcBef>
              <a:spcAft>
                <a:spcPts val="0"/>
              </a:spcAft>
              <a:buFontTx/>
              <a:buAutoNum type="arabicPeriod"/>
              <a:defRPr/>
            </a:pPr>
            <a:r>
              <a:rPr lang="en-US" dirty="0" smtClean="0"/>
              <a:t>Verification that proper maintenance is being performed.</a:t>
            </a:r>
          </a:p>
          <a:p>
            <a:pPr marL="228600" indent="-228600" eaLnBrk="1" fontAlgn="auto" hangingPunct="1">
              <a:spcBef>
                <a:spcPts val="0"/>
              </a:spcBef>
              <a:spcAft>
                <a:spcPts val="0"/>
              </a:spcAft>
              <a:buFontTx/>
              <a:buAutoNum type="arabicPeriod"/>
              <a:defRPr/>
            </a:pPr>
            <a:r>
              <a:rPr lang="en-US" dirty="0" smtClean="0"/>
              <a:t>To keep all people that could be affected by its use, safe. </a:t>
            </a:r>
          </a:p>
          <a:p>
            <a:pPr marL="228600" indent="-228600" eaLnBrk="1" fontAlgn="auto" hangingPunct="1">
              <a:spcBef>
                <a:spcPts val="0"/>
              </a:spcBef>
              <a:spcAft>
                <a:spcPts val="0"/>
              </a:spcAft>
              <a:buFontTx/>
              <a:buAutoNum type="arabicPeriod"/>
              <a:defRPr/>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2D4170-A0BE-4BA7-B7EA-6CC40478708E}"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instructor will show the class damaged equipment and have the participants explain where the equipment is damaged. The ability of the participants to identify damaged equipment is extremely important. </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76076-3AAA-47B9-B6DE-F47563CADF16}"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participants will be asked to review and discuss questions in these four major areas.</a:t>
            </a:r>
          </a:p>
          <a:p>
            <a:pPr eaLnBrk="1" hangingPunct="1">
              <a:spcBef>
                <a:spcPct val="0"/>
              </a:spcBef>
            </a:pPr>
            <a:r>
              <a:rPr lang="en-US" smtClean="0"/>
              <a:t>Some of the review questions may include:</a:t>
            </a:r>
          </a:p>
          <a:p>
            <a:pPr eaLnBrk="1" hangingPunct="1">
              <a:spcBef>
                <a:spcPct val="0"/>
              </a:spcBef>
            </a:pPr>
            <a:r>
              <a:rPr lang="en-US" smtClean="0"/>
              <a:t>The hazards created from lack of training? </a:t>
            </a:r>
          </a:p>
          <a:p>
            <a:pPr eaLnBrk="1" hangingPunct="1">
              <a:spcBef>
                <a:spcPct val="0"/>
              </a:spcBef>
            </a:pPr>
            <a:r>
              <a:rPr lang="en-US" smtClean="0"/>
              <a:t>What site specific hazards have you encountered on a job site? </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661008-34A3-414B-A262-DF15E84E913D}"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Summary page with closing statements and questions from participants.</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CB4A1-E34B-455C-A622-27F4529D08C4}"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Lack of training, site specific hazards</a:t>
            </a:r>
            <a:r>
              <a:rPr lang="en-US" dirty="0" smtClean="0"/>
              <a:t>, lack of a competent person if necessary, lack </a:t>
            </a:r>
            <a:r>
              <a:rPr lang="en-US" dirty="0" smtClean="0"/>
              <a:t>of KSA’s (knowledge, skills, abilities), and equipment failure are the majority of the causes of falls. Instructor will give an example of each but they will be talked about in depth later in the module.</a:t>
            </a:r>
          </a:p>
          <a:p>
            <a:pPr eaLnBrk="1" hangingPunct="1">
              <a:spcBef>
                <a:spcPct val="0"/>
              </a:spcBef>
            </a:pPr>
            <a:endParaRPr lang="en-US" dirty="0" smtClean="0"/>
          </a:p>
          <a:p>
            <a:pPr eaLnBrk="1" hangingPunct="1">
              <a:spcBef>
                <a:spcPct val="0"/>
              </a:spcBef>
            </a:pPr>
            <a:r>
              <a:rPr lang="en-US" dirty="0" smtClean="0"/>
              <a:t>Examples are as follows:</a:t>
            </a:r>
          </a:p>
          <a:p>
            <a:pPr eaLnBrk="1" hangingPunct="1">
              <a:spcBef>
                <a:spcPct val="0"/>
              </a:spcBef>
            </a:pPr>
            <a:endParaRPr lang="en-US" dirty="0" smtClean="0"/>
          </a:p>
          <a:p>
            <a:pPr eaLnBrk="1" hangingPunct="1">
              <a:spcBef>
                <a:spcPct val="0"/>
              </a:spcBef>
            </a:pPr>
            <a:r>
              <a:rPr lang="en-US" dirty="0" smtClean="0"/>
              <a:t>Scuba diving requires training. If a person was required to use scuba equipment and did not receive training, that piece of scuba equipment would become a hazard.</a:t>
            </a:r>
          </a:p>
          <a:p>
            <a:pPr eaLnBrk="1" hangingPunct="1">
              <a:spcBef>
                <a:spcPct val="0"/>
              </a:spcBef>
            </a:pPr>
            <a:endParaRPr lang="en-US" dirty="0" smtClean="0"/>
          </a:p>
          <a:p>
            <a:pPr eaLnBrk="1" hangingPunct="1">
              <a:spcBef>
                <a:spcPct val="0"/>
              </a:spcBef>
            </a:pPr>
            <a:r>
              <a:rPr lang="en-US" dirty="0" smtClean="0"/>
              <a:t>There will be specific hazards for communication towers located near large bodies of water which is rust. Towers located inland are susceptible to rust but not in the amount or concentration</a:t>
            </a:r>
            <a:r>
              <a:rPr lang="en-US" dirty="0" smtClean="0"/>
              <a:t>.</a:t>
            </a:r>
            <a:endParaRPr lang="en-US" dirty="0" smtClean="0"/>
          </a:p>
          <a:p>
            <a:pPr eaLnBrk="1" hangingPunct="1">
              <a:spcBef>
                <a:spcPct val="0"/>
              </a:spcBef>
            </a:pPr>
            <a:endParaRPr lang="en-US" dirty="0" smtClean="0"/>
          </a:p>
          <a:p>
            <a:pPr eaLnBrk="1" hangingPunct="1">
              <a:spcBef>
                <a:spcPct val="0"/>
              </a:spcBef>
            </a:pPr>
            <a:r>
              <a:rPr lang="en-US" dirty="0" smtClean="0"/>
              <a:t>If a person had never experienced drivers education, that person would not have the have the knowledge, skills, or abilities needed to obtain a drivers license.</a:t>
            </a:r>
          </a:p>
          <a:p>
            <a:pPr eaLnBrk="1" hangingPunct="1">
              <a:spcBef>
                <a:spcPct val="0"/>
              </a:spcBef>
            </a:pPr>
            <a:endParaRPr lang="en-US" dirty="0" smtClean="0"/>
          </a:p>
          <a:p>
            <a:pPr eaLnBrk="1" hangingPunct="1">
              <a:spcBef>
                <a:spcPct val="0"/>
              </a:spcBef>
            </a:pPr>
            <a:r>
              <a:rPr lang="en-US" dirty="0" smtClean="0"/>
              <a:t>Every tool used in any industry has a designated purpose. Equipment fails when tools are used for purposes other than the intended use. For example, using a screwdriver as a chisel or using an adjustable wrench as a hammer. </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0C0C6E-08E4-4415-9FD6-3488F7578121}"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information above was taken from the new 2 hour Intro to OSHA PPT, slide #10. </a:t>
            </a:r>
          </a:p>
          <a:p>
            <a:endParaRPr lang="en-US" smtClean="0"/>
          </a:p>
          <a:p>
            <a:r>
              <a:rPr lang="en-US" smtClean="0"/>
              <a:t>The instructor will discuss employee rights and responsibilities with the participants.</a:t>
            </a:r>
          </a:p>
        </p:txBody>
      </p:sp>
      <p:sp>
        <p:nvSpPr>
          <p:cNvPr id="4" name="Slide Number Placeholder 3"/>
          <p:cNvSpPr>
            <a:spLocks noGrp="1"/>
          </p:cNvSpPr>
          <p:nvPr>
            <p:ph type="sldNum" sz="quarter" idx="5"/>
          </p:nvPr>
        </p:nvSpPr>
        <p:spPr/>
        <p:txBody>
          <a:bodyPr/>
          <a:lstStyle/>
          <a:p>
            <a:pPr>
              <a:defRPr/>
            </a:pPr>
            <a:fld id="{7BD382DE-3A8C-4678-AB29-1881FCD3819E}"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instructor will discuss employee rights and responsibilities with the participants.</a:t>
            </a:r>
          </a:p>
          <a:p>
            <a:endParaRPr lang="en-US" smtClean="0"/>
          </a:p>
        </p:txBody>
      </p:sp>
      <p:sp>
        <p:nvSpPr>
          <p:cNvPr id="4" name="Slide Number Placeholder 3"/>
          <p:cNvSpPr>
            <a:spLocks noGrp="1"/>
          </p:cNvSpPr>
          <p:nvPr>
            <p:ph type="sldNum" sz="quarter" idx="5"/>
          </p:nvPr>
        </p:nvSpPr>
        <p:spPr/>
        <p:txBody>
          <a:bodyPr/>
          <a:lstStyle/>
          <a:p>
            <a:pPr>
              <a:defRPr/>
            </a:pPr>
            <a:fld id="{1D9922A0-B8BD-414E-87ED-80CA6782052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information above was taken from the new 2 hour Intro to OSHA PPT, slide #40.</a:t>
            </a:r>
          </a:p>
          <a:p>
            <a:endParaRPr lang="en-US" smtClean="0"/>
          </a:p>
          <a:p>
            <a:r>
              <a:rPr lang="en-US" smtClean="0"/>
              <a:t>The instructor will discuss employee rights and responsibilities with the participants.</a:t>
            </a:r>
          </a:p>
          <a:p>
            <a:endParaRPr lang="en-US" smtClean="0"/>
          </a:p>
        </p:txBody>
      </p:sp>
      <p:sp>
        <p:nvSpPr>
          <p:cNvPr id="4" name="Slide Number Placeholder 3"/>
          <p:cNvSpPr>
            <a:spLocks noGrp="1"/>
          </p:cNvSpPr>
          <p:nvPr>
            <p:ph type="sldNum" sz="quarter" idx="5"/>
          </p:nvPr>
        </p:nvSpPr>
        <p:spPr/>
        <p:txBody>
          <a:bodyPr/>
          <a:lstStyle/>
          <a:p>
            <a:pPr>
              <a:defRPr/>
            </a:pPr>
            <a:fld id="{0A5CA9A6-FC2B-4294-87E1-4EAB523F8E0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final slide of the module. </a:t>
            </a:r>
          </a:p>
        </p:txBody>
      </p:sp>
      <p:sp>
        <p:nvSpPr>
          <p:cNvPr id="4" name="Slide Number Placeholder 3"/>
          <p:cNvSpPr>
            <a:spLocks noGrp="1"/>
          </p:cNvSpPr>
          <p:nvPr>
            <p:ph type="sldNum" sz="quarter" idx="5"/>
          </p:nvPr>
        </p:nvSpPr>
        <p:spPr/>
        <p:txBody>
          <a:bodyPr/>
          <a:lstStyle/>
          <a:p>
            <a:pPr>
              <a:defRPr/>
            </a:pPr>
            <a:fld id="{31E07079-259E-4B24-A2FD-429BA3D4C573}"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ts val="0"/>
              </a:spcBef>
            </a:pPr>
            <a:r>
              <a:rPr lang="en-US" dirty="0" smtClean="0"/>
              <a:t>Retraining requirements:</a:t>
            </a:r>
          </a:p>
          <a:p>
            <a:pPr eaLnBrk="1" hangingPunct="1">
              <a:spcBef>
                <a:spcPts val="0"/>
              </a:spcBef>
            </a:pPr>
            <a:endParaRPr lang="en-US" dirty="0" smtClean="0"/>
          </a:p>
          <a:p>
            <a:pPr>
              <a:spcBef>
                <a:spcPts val="0"/>
              </a:spcBef>
            </a:pPr>
            <a:r>
              <a:rPr lang="en-US" b="1" dirty="0" smtClean="0"/>
              <a:t>1926.503(c)</a:t>
            </a:r>
            <a:r>
              <a:rPr lang="en-US" dirty="0" smtClean="0"/>
              <a:t> </a:t>
            </a:r>
          </a:p>
          <a:p>
            <a:pPr>
              <a:spcBef>
                <a:spcPts val="0"/>
              </a:spcBef>
            </a:pPr>
            <a:r>
              <a:rPr lang="en-US" dirty="0" smtClean="0"/>
              <a:t>"Retraining." When the employer has reason to believe that any affected employee who has already been trained does not have the understanding and skill required by paragraph (a) of this section, the employer shall retrain each such employee. Circumstances where retraining is required include, but are not limited to, situations where:</a:t>
            </a:r>
          </a:p>
          <a:p>
            <a:pPr>
              <a:spcBef>
                <a:spcPts val="0"/>
              </a:spcBef>
            </a:pPr>
            <a:endParaRPr lang="en-US" dirty="0" smtClean="0"/>
          </a:p>
          <a:p>
            <a:pPr>
              <a:spcBef>
                <a:spcPts val="0"/>
              </a:spcBef>
            </a:pPr>
            <a:r>
              <a:rPr lang="en-US" b="1" dirty="0" smtClean="0"/>
              <a:t>1926.503(c)(1)</a:t>
            </a:r>
            <a:r>
              <a:rPr lang="en-US" dirty="0" smtClean="0"/>
              <a:t> </a:t>
            </a:r>
          </a:p>
          <a:p>
            <a:pPr>
              <a:spcBef>
                <a:spcPts val="0"/>
              </a:spcBef>
            </a:pPr>
            <a:r>
              <a:rPr lang="en-US" dirty="0" smtClean="0"/>
              <a:t>Changes in the workplace render previous training obsolete; or</a:t>
            </a:r>
          </a:p>
          <a:p>
            <a:pPr>
              <a:spcBef>
                <a:spcPts val="0"/>
              </a:spcBef>
            </a:pPr>
            <a:endParaRPr lang="en-US" dirty="0" smtClean="0"/>
          </a:p>
          <a:p>
            <a:pPr>
              <a:spcBef>
                <a:spcPts val="0"/>
              </a:spcBef>
            </a:pPr>
            <a:r>
              <a:rPr lang="en-US" b="1" dirty="0" smtClean="0"/>
              <a:t>1926.503(c)(2)</a:t>
            </a:r>
            <a:r>
              <a:rPr lang="en-US" dirty="0" smtClean="0"/>
              <a:t> </a:t>
            </a:r>
          </a:p>
          <a:p>
            <a:pPr>
              <a:spcBef>
                <a:spcPts val="0"/>
              </a:spcBef>
            </a:pPr>
            <a:r>
              <a:rPr lang="en-US" dirty="0" smtClean="0"/>
              <a:t>Changes in the types of fall protection systems or equipment to be used render previous training obsolete; or</a:t>
            </a:r>
          </a:p>
          <a:p>
            <a:pPr>
              <a:spcBef>
                <a:spcPts val="0"/>
              </a:spcBef>
            </a:pPr>
            <a:endParaRPr lang="en-US" dirty="0" smtClean="0"/>
          </a:p>
          <a:p>
            <a:pPr>
              <a:spcBef>
                <a:spcPts val="0"/>
              </a:spcBef>
            </a:pPr>
            <a:r>
              <a:rPr lang="en-US" b="1" dirty="0" smtClean="0"/>
              <a:t>1926.503(c)(3)</a:t>
            </a:r>
            <a:r>
              <a:rPr lang="en-US" dirty="0" smtClean="0"/>
              <a:t> </a:t>
            </a:r>
          </a:p>
          <a:p>
            <a:pPr>
              <a:spcBef>
                <a:spcPts val="0"/>
              </a:spcBef>
            </a:pPr>
            <a:r>
              <a:rPr lang="en-US" dirty="0" smtClean="0"/>
              <a:t>Inadequacies in an affected employee's knowledge or use of fall protection systems or equipment indicate that the employee has not retained the requisite understanding or skill.</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6CFA008-0937-4BCF-B5C3-278E99B26B0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picture is intended to get the participants to identify the hazards present. In this case, the employee appears to be standing under a suspended load. Western Iowa Tech Community College, 4647 Stone Avenue, P.O. Box 5199, Sioux City,</a:t>
            </a:r>
          </a:p>
          <a:p>
            <a:pPr eaLnBrk="1" hangingPunct="1"/>
            <a:r>
              <a:rPr lang="en-US" smtClean="0"/>
              <a:t>Iowa 51102-5199, a nonprofit organization, hereby authorizes the use of this picture in grant #SH20836SHO.</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5CD7E79A-9BB9-4675-AABA-3E27158864C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Training on hazards that are present in the workplace is a necessity. By not training employees on site specific hazards, those employees have been faced with hazards they may not have been subjected to had the training occurred. </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DD452-5AFC-4B7B-96D6-1DE36F5FBF11}"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Issue NIOSH In-house FACE Report 2000-07 to participants. This can be found at: http://www.cdc.gov/niosh/face/In-house/full200007.html.</a:t>
            </a:r>
          </a:p>
          <a:p>
            <a:pPr eaLnBrk="1" hangingPunct="1">
              <a:spcBef>
                <a:spcPct val="0"/>
              </a:spcBef>
            </a:pPr>
            <a:r>
              <a:rPr lang="en-US" smtClean="0"/>
              <a:t>The new OSHA directive CPL 02-01-036, which incorporates the old directive CPL 2-1.29, describes the policy in regards to employees riding the load line. The old directive said that employees were not to ride the line if the work being preformed was under 200 feet. The new directive allows employees to ride the line to any elevation as long as the all requirements outlined in CPL 02-01-036 are met.</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9F0706-FB78-4CDE-ABBD-D78C2212F5E4}"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 one workplace is the same. By changing the physical location, process by which work is done, and using different safety equipment new hazards are created. Engineering and work practice controls will be discussed. </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A751B7-F912-429E-8991-A1BA422F0277}"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picture is intended to get the participant to think about hazards on sites just by looking at it. Examples of hazards at this site include but are not limited to: ice, snow, wind, and road traffic. Western Iowa Tech Community College, 4647 Stone Avenue, P.O. Box 5199, Sioux City,</a:t>
            </a:r>
          </a:p>
          <a:p>
            <a:r>
              <a:rPr lang="en-US" smtClean="0"/>
              <a:t>Iowa 51102-5199, a nonprofit organization, hereby authorizes the use of this picture in grant #SH20836SHO.</a:t>
            </a:r>
          </a:p>
          <a:p>
            <a:endParaRPr lang="en-US" smtClean="0"/>
          </a:p>
        </p:txBody>
      </p:sp>
      <p:sp>
        <p:nvSpPr>
          <p:cNvPr id="4" name="Slide Number Placeholder 3"/>
          <p:cNvSpPr>
            <a:spLocks noGrp="1"/>
          </p:cNvSpPr>
          <p:nvPr>
            <p:ph type="sldNum" sz="quarter" idx="5"/>
          </p:nvPr>
        </p:nvSpPr>
        <p:spPr/>
        <p:txBody>
          <a:bodyPr/>
          <a:lstStyle/>
          <a:p>
            <a:pPr>
              <a:defRPr/>
            </a:pPr>
            <a:fld id="{6FC23044-1AC0-4891-BFD0-C4D6A7419F7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no other alternative fall protection has been implemented, the employer shall implement a safety monitoring system. Employers must appoint a competent person to monitor the safety of workers.   </a:t>
            </a:r>
            <a:endParaRPr lang="en-US" dirty="0"/>
          </a:p>
        </p:txBody>
      </p:sp>
      <p:sp>
        <p:nvSpPr>
          <p:cNvPr id="4" name="Slide Number Placeholder 3"/>
          <p:cNvSpPr>
            <a:spLocks noGrp="1"/>
          </p:cNvSpPr>
          <p:nvPr>
            <p:ph type="sldNum" sz="quarter" idx="10"/>
          </p:nvPr>
        </p:nvSpPr>
        <p:spPr/>
        <p:txBody>
          <a:bodyPr/>
          <a:lstStyle/>
          <a:p>
            <a:pPr>
              <a:defRPr/>
            </a:pPr>
            <a:fld id="{35743874-B238-47D1-AEDA-0CBE0FAFFD15}" type="slidenum">
              <a:rPr lang="en-US" smtClean="0"/>
              <a:pPr>
                <a:defRPr/>
              </a:pPr>
              <a:t>9</a:t>
            </a:fld>
            <a:endParaRPr lang="en-US" dirty="0"/>
          </a:p>
        </p:txBody>
      </p:sp>
    </p:spTree>
    <p:extLst>
      <p:ext uri="{BB962C8B-B14F-4D97-AF65-F5344CB8AC3E}">
        <p14:creationId xmlns:p14="http://schemas.microsoft.com/office/powerpoint/2010/main" val="2492450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234FD7C-26F7-41EB-9C71-C414F81879E7}" type="datetimeFigureOut">
              <a:rPr lang="en-US"/>
              <a:pPr>
                <a:defRPr/>
              </a:pPr>
              <a:t>1/31/2013</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7A13C01-42E8-46BE-BF64-43092D699A02}" type="slidenum">
              <a:rPr lang="en-US"/>
              <a:pPr>
                <a:defRPr/>
              </a:pPr>
              <a:t>‹#›</a:t>
            </a:fld>
            <a:endParaRPr lang="en-US" dirty="0"/>
          </a:p>
        </p:txBody>
      </p:sp>
    </p:spTree>
    <p:extLst>
      <p:ext uri="{BB962C8B-B14F-4D97-AF65-F5344CB8AC3E}">
        <p14:creationId xmlns:p14="http://schemas.microsoft.com/office/powerpoint/2010/main" val="41255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514827F-D4F4-4E9B-9515-AF9B6B2DBCB6}" type="datetimeFigureOut">
              <a:rPr lang="en-US"/>
              <a:pPr>
                <a:defRPr/>
              </a:pPr>
              <a:t>1/31/2013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8B3B85-4ECF-4A2C-B0ED-CEDF4CBF5CDF}" type="slidenum">
              <a:rPr lang="en-US"/>
              <a:pPr>
                <a:defRPr/>
              </a:pPr>
              <a:t>‹#›</a:t>
            </a:fld>
            <a:endParaRPr lang="en-US" dirty="0"/>
          </a:p>
        </p:txBody>
      </p:sp>
    </p:spTree>
    <p:extLst>
      <p:ext uri="{BB962C8B-B14F-4D97-AF65-F5344CB8AC3E}">
        <p14:creationId xmlns:p14="http://schemas.microsoft.com/office/powerpoint/2010/main" val="162602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572BDC4-D69E-47F0-B9A5-BEB6A13CBE82}" type="datetimeFigureOut">
              <a:rPr lang="en-US"/>
              <a:pPr>
                <a:defRPr/>
              </a:pPr>
              <a:t>1/31/2013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971D470-1972-43AD-B7EA-3BE789E6963A}" type="slidenum">
              <a:rPr lang="en-US"/>
              <a:pPr>
                <a:defRPr/>
              </a:pPr>
              <a:t>‹#›</a:t>
            </a:fld>
            <a:endParaRPr lang="en-US" dirty="0"/>
          </a:p>
        </p:txBody>
      </p:sp>
    </p:spTree>
    <p:extLst>
      <p:ext uri="{BB962C8B-B14F-4D97-AF65-F5344CB8AC3E}">
        <p14:creationId xmlns:p14="http://schemas.microsoft.com/office/powerpoint/2010/main" val="150379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2B5737DF-49CB-477C-BDCA-AE73C4187C84}" type="datetimeFigureOut">
              <a:rPr lang="en-US"/>
              <a:pPr>
                <a:defRPr/>
              </a:pPr>
              <a:t>1/31/2013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E55C0D-6480-4E85-9E34-8328EFCF8AFE}" type="slidenum">
              <a:rPr lang="en-US"/>
              <a:pPr>
                <a:defRPr/>
              </a:pPr>
              <a:t>‹#›</a:t>
            </a:fld>
            <a:endParaRPr lang="en-US" dirty="0"/>
          </a:p>
        </p:txBody>
      </p:sp>
    </p:spTree>
    <p:extLst>
      <p:ext uri="{BB962C8B-B14F-4D97-AF65-F5344CB8AC3E}">
        <p14:creationId xmlns:p14="http://schemas.microsoft.com/office/powerpoint/2010/main" val="164213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C0A04A4-F1BF-4C96-9F9B-C72F7E897FB6}" type="datetimeFigureOut">
              <a:rPr lang="en-US"/>
              <a:pPr>
                <a:defRPr/>
              </a:pPr>
              <a:t>1/31/2013</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186AFABD-9DF1-47DB-BEFE-90EDDC7C84DD}" type="slidenum">
              <a:rPr lang="en-US"/>
              <a:pPr>
                <a:defRPr/>
              </a:pPr>
              <a:t>‹#›</a:t>
            </a:fld>
            <a:endParaRPr lang="en-US" dirty="0"/>
          </a:p>
        </p:txBody>
      </p:sp>
    </p:spTree>
    <p:extLst>
      <p:ext uri="{BB962C8B-B14F-4D97-AF65-F5344CB8AC3E}">
        <p14:creationId xmlns:p14="http://schemas.microsoft.com/office/powerpoint/2010/main" val="39841610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7544F3D0-C012-4BB4-BBA0-05F89F0C5EB3}" type="datetimeFigureOut">
              <a:rPr lang="en-US"/>
              <a:pPr>
                <a:defRPr/>
              </a:pPr>
              <a:t>1/31/2013</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4181E81-B081-4E34-A4C5-8E153BCD0EA0}" type="slidenum">
              <a:rPr lang="en-US"/>
              <a:pPr>
                <a:defRPr/>
              </a:pPr>
              <a:t>‹#›</a:t>
            </a:fld>
            <a:endParaRPr lang="en-US" dirty="0"/>
          </a:p>
        </p:txBody>
      </p:sp>
    </p:spTree>
    <p:extLst>
      <p:ext uri="{BB962C8B-B14F-4D97-AF65-F5344CB8AC3E}">
        <p14:creationId xmlns:p14="http://schemas.microsoft.com/office/powerpoint/2010/main" val="335527019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73A1D23-8EB9-4086-B986-1FEA1594DDDD}" type="datetimeFigureOut">
              <a:rPr lang="en-US"/>
              <a:pPr>
                <a:defRPr/>
              </a:pPr>
              <a:t>1/31/2013</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0B501D0-878B-4F0A-9D8C-EDA4D88A8264}" type="slidenum">
              <a:rPr lang="en-US"/>
              <a:pPr>
                <a:defRPr/>
              </a:pPr>
              <a:t>‹#›</a:t>
            </a:fld>
            <a:endParaRPr lang="en-US" dirty="0"/>
          </a:p>
        </p:txBody>
      </p:sp>
    </p:spTree>
    <p:extLst>
      <p:ext uri="{BB962C8B-B14F-4D97-AF65-F5344CB8AC3E}">
        <p14:creationId xmlns:p14="http://schemas.microsoft.com/office/powerpoint/2010/main" val="7161551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6722A97-87E8-4F05-B7F6-6CEB53E567D5}" type="datetimeFigureOut">
              <a:rPr lang="en-US"/>
              <a:pPr>
                <a:defRPr/>
              </a:pPr>
              <a:t>1/31/2013</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07240B7-90CE-4D33-B751-2E7E0BDF6A34}" type="slidenum">
              <a:rPr lang="en-US"/>
              <a:pPr>
                <a:defRPr/>
              </a:pPr>
              <a:t>‹#›</a:t>
            </a:fld>
            <a:endParaRPr lang="en-US" dirty="0"/>
          </a:p>
        </p:txBody>
      </p:sp>
    </p:spTree>
    <p:extLst>
      <p:ext uri="{BB962C8B-B14F-4D97-AF65-F5344CB8AC3E}">
        <p14:creationId xmlns:p14="http://schemas.microsoft.com/office/powerpoint/2010/main" val="198848787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ACCBCA7-7C4E-46A0-99E8-41971331FED6}" type="datetimeFigureOut">
              <a:rPr lang="en-US"/>
              <a:pPr>
                <a:defRPr/>
              </a:pPr>
              <a:t>1/31/2013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9F5E51F-1B2B-4413-8E85-499077C4F725}" type="slidenum">
              <a:rPr lang="en-US"/>
              <a:pPr>
                <a:defRPr/>
              </a:pPr>
              <a:t>‹#›</a:t>
            </a:fld>
            <a:endParaRPr lang="en-US" dirty="0"/>
          </a:p>
        </p:txBody>
      </p:sp>
    </p:spTree>
    <p:extLst>
      <p:ext uri="{BB962C8B-B14F-4D97-AF65-F5344CB8AC3E}">
        <p14:creationId xmlns:p14="http://schemas.microsoft.com/office/powerpoint/2010/main" val="424153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08F4234-8828-4004-BF08-DCE5156804FE}" type="datetimeFigureOut">
              <a:rPr lang="en-US"/>
              <a:pPr>
                <a:defRPr/>
              </a:pPr>
              <a:t>1/31/2013</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1DE35AB-F0F1-4E6D-903C-680EFCBD1E2D}" type="slidenum">
              <a:rPr lang="en-US"/>
              <a:pPr>
                <a:defRPr/>
              </a:pPr>
              <a:t>‹#›</a:t>
            </a:fld>
            <a:endParaRPr lang="en-US" dirty="0"/>
          </a:p>
        </p:txBody>
      </p:sp>
    </p:spTree>
    <p:extLst>
      <p:ext uri="{BB962C8B-B14F-4D97-AF65-F5344CB8AC3E}">
        <p14:creationId xmlns:p14="http://schemas.microsoft.com/office/powerpoint/2010/main" val="29262618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4406798-B669-4D27-8AA8-9DBA77C23BA0}" type="datetimeFigureOut">
              <a:rPr lang="en-US"/>
              <a:pPr>
                <a:defRPr/>
              </a:pPr>
              <a:t>1/31/2013</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897D0B8-3E7C-4BF5-8A38-EB9C7A654E92}" type="slidenum">
              <a:rPr lang="en-US"/>
              <a:pPr>
                <a:defRPr/>
              </a:pPr>
              <a:t>‹#›</a:t>
            </a:fld>
            <a:endParaRPr lang="en-US" dirty="0"/>
          </a:p>
        </p:txBody>
      </p:sp>
    </p:spTree>
    <p:extLst>
      <p:ext uri="{BB962C8B-B14F-4D97-AF65-F5344CB8AC3E}">
        <p14:creationId xmlns:p14="http://schemas.microsoft.com/office/powerpoint/2010/main" val="35641701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18C41C56-6812-4B82-B97F-B0AFBC7C7CF3}" type="datetimeFigureOut">
              <a:rPr lang="en-US"/>
              <a:pPr>
                <a:defRPr/>
              </a:pPr>
              <a:t>1/31/2013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4961643F-93D3-405F-8686-34AFFC1254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73" r:id="rId4"/>
    <p:sldLayoutId id="2147483974" r:id="rId5"/>
    <p:sldLayoutId id="2147483975" r:id="rId6"/>
    <p:sldLayoutId id="2147483968" r:id="rId7"/>
    <p:sldLayoutId id="2147483976" r:id="rId8"/>
    <p:sldLayoutId id="2147483977" r:id="rId9"/>
    <p:sldLayoutId id="2147483969" r:id="rId10"/>
    <p:sldLayoutId id="214748397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Fall Recognition</a:t>
            </a:r>
            <a:endParaRPr lang="en-US" dirty="0"/>
          </a:p>
        </p:txBody>
      </p:sp>
      <p:sp>
        <p:nvSpPr>
          <p:cNvPr id="3" name="Subtitle 2"/>
          <p:cNvSpPr>
            <a:spLocks noGrp="1"/>
          </p:cNvSpPr>
          <p:nvPr>
            <p:ph type="subTitle" idx="1"/>
          </p:nvPr>
        </p:nvSpPr>
        <p:spPr>
          <a:xfrm>
            <a:off x="685800" y="3611563"/>
            <a:ext cx="7772400" cy="1417637"/>
          </a:xfrm>
        </p:spPr>
        <p:txBody>
          <a:bodyPr>
            <a:normAutofit lnSpcReduction="10000"/>
          </a:bodyPr>
          <a:lstStyle/>
          <a:p>
            <a:pPr marR="0" eaLnBrk="1" fontAlgn="auto" hangingPunct="1">
              <a:lnSpc>
                <a:spcPct val="80000"/>
              </a:lnSpc>
              <a:spcAft>
                <a:spcPts val="0"/>
              </a:spcAft>
              <a:buClr>
                <a:srgbClr val="000000"/>
              </a:buClr>
              <a:buFont typeface="Wingdings 3"/>
              <a:buNone/>
              <a:defRPr/>
            </a:pPr>
            <a:r>
              <a:rPr lang="en-US" sz="1400" dirty="0" smtClean="0"/>
              <a:t>Developed by Western Iowa Tech Community College </a:t>
            </a:r>
          </a:p>
          <a:p>
            <a:pPr marR="0" eaLnBrk="1" fontAlgn="auto" hangingPunct="1">
              <a:lnSpc>
                <a:spcPct val="80000"/>
              </a:lnSpc>
              <a:spcAft>
                <a:spcPts val="0"/>
              </a:spcAft>
              <a:buClr>
                <a:srgbClr val="000000"/>
              </a:buClr>
              <a:buFont typeface="Wingdings 3"/>
              <a:buNone/>
              <a:defRPr/>
            </a:pPr>
            <a:endParaRPr lang="en-US" sz="1400" dirty="0" smtClean="0"/>
          </a:p>
          <a:p>
            <a:pPr marR="0" eaLnBrk="1" fontAlgn="auto" hangingPunct="1">
              <a:lnSpc>
                <a:spcPct val="80000"/>
              </a:lnSpc>
              <a:spcAft>
                <a:spcPts val="0"/>
              </a:spcAft>
              <a:buClr>
                <a:srgbClr val="000000"/>
              </a:buClr>
              <a:buFont typeface="Wingdings 3"/>
              <a:buNone/>
              <a:defRPr/>
            </a:pPr>
            <a:endParaRPr lang="en-US" sz="1400" dirty="0" smtClean="0"/>
          </a:p>
          <a:p>
            <a:pPr marR="0" eaLnBrk="1" fontAlgn="auto" hangingPunct="1">
              <a:lnSpc>
                <a:spcPct val="80000"/>
              </a:lnSpc>
              <a:spcAft>
                <a:spcPts val="0"/>
              </a:spcAft>
              <a:buClr>
                <a:srgbClr val="000000"/>
              </a:buClr>
              <a:buFont typeface="Wingdings 3"/>
              <a:buNone/>
              <a:defRPr/>
            </a:pPr>
            <a:r>
              <a:rPr lang="en-US" sz="1400" dirty="0" smtClean="0"/>
              <a:t>This material was produced under a grant (SH20836SHO)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marR="0" eaLnBrk="1" fontAlgn="auto" hangingPunct="1">
              <a:lnSpc>
                <a:spcPct val="80000"/>
              </a:lnSpc>
              <a:spcAft>
                <a:spcPts val="0"/>
              </a:spcAft>
              <a:buFont typeface="Wingdings 3"/>
              <a:buNone/>
              <a:defRPr/>
            </a:pPr>
            <a:endParaRPr lang="en-US" sz="700" dirty="0" smtClean="0"/>
          </a:p>
        </p:txBody>
      </p:sp>
      <p:pic>
        <p:nvPicPr>
          <p:cNvPr id="922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9063"/>
            <a:ext cx="56673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marL="365125" lvl="1" indent="-255588" eaLnBrk="1" hangingPunct="1">
              <a:spcBef>
                <a:spcPts val="400"/>
              </a:spcBef>
              <a:buSzPct val="68000"/>
              <a:buFont typeface="Wingdings 3" pitchFamily="18" charset="2"/>
              <a:buChar char=""/>
            </a:pPr>
            <a:endParaRPr lang="en-US" smtClean="0"/>
          </a:p>
          <a:p>
            <a:pPr marL="365125" lvl="1" indent="-255588" eaLnBrk="1" hangingPunct="1">
              <a:spcBef>
                <a:spcPts val="400"/>
              </a:spcBef>
              <a:buSzPct val="68000"/>
              <a:buFont typeface="Wingdings 3" pitchFamily="18" charset="2"/>
              <a:buChar char=""/>
            </a:pPr>
            <a:r>
              <a:rPr lang="en-US" smtClean="0"/>
              <a:t>Knowledge – understanding gained from actual experiences</a:t>
            </a:r>
          </a:p>
          <a:p>
            <a:pPr marL="603250" lvl="2" indent="-255588" eaLnBrk="1" hangingPunct="1">
              <a:spcBef>
                <a:spcPts val="400"/>
              </a:spcBef>
              <a:buSzPct val="68000"/>
              <a:buFont typeface="Wingdings 3" pitchFamily="18" charset="2"/>
              <a:buChar char=""/>
            </a:pPr>
            <a:endParaRPr lang="en-US" smtClean="0"/>
          </a:p>
          <a:p>
            <a:pPr marL="603250" lvl="2" indent="-255588" eaLnBrk="1" hangingPunct="1">
              <a:spcBef>
                <a:spcPts val="400"/>
              </a:spcBef>
              <a:buSzPct val="68000"/>
              <a:buFont typeface="Wingdings 3" pitchFamily="18" charset="2"/>
              <a:buChar char=""/>
            </a:pPr>
            <a:r>
              <a:rPr lang="en-US" smtClean="0"/>
              <a:t>Example: </a:t>
            </a:r>
          </a:p>
          <a:p>
            <a:pPr marL="603250" lvl="2" indent="-255588" eaLnBrk="1" hangingPunct="1">
              <a:spcBef>
                <a:spcPts val="400"/>
              </a:spcBef>
              <a:buSzPct val="68000"/>
              <a:buFont typeface="Wingdings 2" pitchFamily="18" charset="2"/>
              <a:buNone/>
            </a:pPr>
            <a:r>
              <a:rPr lang="en-US" smtClean="0"/>
              <a:t>	</a:t>
            </a:r>
          </a:p>
          <a:p>
            <a:pPr marL="603250" lvl="2" indent="-255588" eaLnBrk="1" hangingPunct="1">
              <a:spcBef>
                <a:spcPts val="400"/>
              </a:spcBef>
              <a:buSzPct val="68000"/>
              <a:buFont typeface="Wingdings 2" pitchFamily="18" charset="2"/>
              <a:buNone/>
            </a:pPr>
            <a:r>
              <a:rPr lang="en-US" smtClean="0"/>
              <a:t>	If you had never experienced a fall before, do you know what it feels like? </a:t>
            </a:r>
          </a:p>
          <a:p>
            <a:pPr eaLnBrk="1" hangingPunct="1">
              <a:buFont typeface="Wingdings 3" pitchFamily="18" charset="2"/>
              <a:buNone/>
            </a:pPr>
            <a:endParaRPr lang="en-US" smtClean="0"/>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en-US" dirty="0" smtClean="0"/>
              <a:t>Lack of Knowledge, Skills, and/or Abilities</a:t>
            </a:r>
            <a:endParaRPr lang="en-US" dirty="0"/>
          </a:p>
        </p:txBody>
      </p:sp>
      <p:pic>
        <p:nvPicPr>
          <p:cNvPr id="17412" name="Picture 4"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113" y="4559300"/>
            <a:ext cx="11001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marL="365125" lvl="1" indent="-255588" eaLnBrk="1" hangingPunct="1">
              <a:spcBef>
                <a:spcPts val="400"/>
              </a:spcBef>
              <a:buSzPct val="68000"/>
              <a:buFont typeface="Wingdings 3" pitchFamily="18" charset="2"/>
              <a:buChar char=""/>
            </a:pPr>
            <a:endParaRPr lang="en-US" smtClean="0"/>
          </a:p>
          <a:p>
            <a:pPr marL="365125" lvl="1" indent="-255588" eaLnBrk="1" hangingPunct="1">
              <a:spcBef>
                <a:spcPts val="400"/>
              </a:spcBef>
              <a:buSzPct val="68000"/>
              <a:buFont typeface="Wingdings 3" pitchFamily="18" charset="2"/>
              <a:buChar char=""/>
            </a:pPr>
            <a:r>
              <a:rPr lang="en-US" smtClean="0"/>
              <a:t>Skills – the ability to use one’s knowledge effectively in doing something</a:t>
            </a:r>
          </a:p>
          <a:p>
            <a:pPr marL="603250" lvl="2" indent="-255588" eaLnBrk="1" hangingPunct="1">
              <a:spcBef>
                <a:spcPts val="400"/>
              </a:spcBef>
              <a:buSzPct val="68000"/>
              <a:buFont typeface="Wingdings 3" pitchFamily="18" charset="2"/>
              <a:buChar char=""/>
            </a:pPr>
            <a:endParaRPr lang="en-US" smtClean="0"/>
          </a:p>
          <a:p>
            <a:pPr marL="603250" lvl="2" indent="-255588" eaLnBrk="1" hangingPunct="1">
              <a:spcBef>
                <a:spcPts val="400"/>
              </a:spcBef>
              <a:buSzPct val="68000"/>
              <a:buFont typeface="Wingdings 3" pitchFamily="18" charset="2"/>
              <a:buChar char=""/>
            </a:pPr>
            <a:r>
              <a:rPr lang="en-US" smtClean="0"/>
              <a:t>Example: </a:t>
            </a:r>
          </a:p>
          <a:p>
            <a:pPr marL="603250" lvl="2" indent="-255588" eaLnBrk="1" hangingPunct="1">
              <a:spcBef>
                <a:spcPts val="400"/>
              </a:spcBef>
              <a:buSzPct val="68000"/>
              <a:buFont typeface="Wingdings 3" pitchFamily="18" charset="2"/>
              <a:buChar char=""/>
            </a:pPr>
            <a:endParaRPr lang="en-US" smtClean="0"/>
          </a:p>
          <a:p>
            <a:pPr marL="603250" lvl="2" indent="-255588" eaLnBrk="1" hangingPunct="1">
              <a:spcBef>
                <a:spcPts val="400"/>
              </a:spcBef>
              <a:buSzPct val="68000"/>
              <a:buFont typeface="Wingdings 2" pitchFamily="18" charset="2"/>
              <a:buNone/>
            </a:pPr>
            <a:r>
              <a:rPr lang="en-US" smtClean="0"/>
              <a:t>	Would you know how to safely climb a structure without proper fall protection training?</a:t>
            </a:r>
          </a:p>
          <a:p>
            <a:endParaRPr lang="en-US" smtClean="0"/>
          </a:p>
        </p:txBody>
      </p:sp>
      <p:sp>
        <p:nvSpPr>
          <p:cNvPr id="3" name="Title 2"/>
          <p:cNvSpPr>
            <a:spLocks noGrp="1"/>
          </p:cNvSpPr>
          <p:nvPr>
            <p:ph type="title"/>
          </p:nvPr>
        </p:nvSpPr>
        <p:spPr/>
        <p:txBody>
          <a:bodyPr>
            <a:normAutofit fontScale="90000"/>
          </a:bodyPr>
          <a:lstStyle/>
          <a:p>
            <a:pPr algn="ctr">
              <a:defRPr/>
            </a:pPr>
            <a:r>
              <a:rPr lang="en-US" dirty="0" smtClean="0"/>
              <a:t>Lack of Knowledge, Skills, and/or Abilities</a:t>
            </a:r>
            <a:endParaRPr lang="en-US" dirty="0"/>
          </a:p>
        </p:txBody>
      </p:sp>
      <p:pic>
        <p:nvPicPr>
          <p:cNvPr id="18436" name="Picture 4" descr="C:\Documents and Settings\jason_erickson\Local Settings\Temporary Internet Files\Content.IE5\Z69E0S3O\MC900078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572000"/>
            <a:ext cx="13017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marL="365125" lvl="1" indent="-255588" eaLnBrk="1" hangingPunct="1">
              <a:spcBef>
                <a:spcPts val="400"/>
              </a:spcBef>
              <a:buSzPct val="68000"/>
              <a:buFont typeface="Wingdings 3" pitchFamily="18" charset="2"/>
              <a:buChar char=""/>
            </a:pPr>
            <a:endParaRPr lang="en-US" smtClean="0"/>
          </a:p>
          <a:p>
            <a:pPr marL="365125" lvl="1" indent="-255588" eaLnBrk="1" hangingPunct="1">
              <a:spcBef>
                <a:spcPts val="400"/>
              </a:spcBef>
              <a:buSzPct val="68000"/>
              <a:buFont typeface="Wingdings 3" pitchFamily="18" charset="2"/>
              <a:buChar char=""/>
            </a:pPr>
            <a:r>
              <a:rPr lang="en-US" smtClean="0"/>
              <a:t>Able (Abilities) – having sufficient power, skill, or resource to accomplish an objective</a:t>
            </a:r>
          </a:p>
          <a:p>
            <a:pPr marL="365125" lvl="1" indent="-255588" eaLnBrk="1" hangingPunct="1">
              <a:spcBef>
                <a:spcPts val="400"/>
              </a:spcBef>
              <a:buSzPct val="68000"/>
              <a:buFont typeface="Verdana" pitchFamily="34" charset="0"/>
              <a:buNone/>
            </a:pPr>
            <a:endParaRPr lang="en-US" smtClean="0"/>
          </a:p>
          <a:p>
            <a:pPr marL="603250" lvl="2" indent="-255588" eaLnBrk="1" hangingPunct="1">
              <a:spcBef>
                <a:spcPts val="400"/>
              </a:spcBef>
              <a:buSzPct val="68000"/>
              <a:buFont typeface="Wingdings 3" pitchFamily="18" charset="2"/>
              <a:buChar char=""/>
            </a:pPr>
            <a:r>
              <a:rPr lang="en-US" smtClean="0"/>
              <a:t>Example: </a:t>
            </a:r>
          </a:p>
          <a:p>
            <a:pPr marL="603250" lvl="2" indent="-255588" eaLnBrk="1" hangingPunct="1">
              <a:spcBef>
                <a:spcPts val="400"/>
              </a:spcBef>
              <a:buSzPct val="68000"/>
              <a:buFont typeface="Wingdings 3" pitchFamily="18" charset="2"/>
              <a:buChar char=""/>
            </a:pPr>
            <a:endParaRPr lang="en-US" smtClean="0"/>
          </a:p>
          <a:p>
            <a:pPr marL="603250" lvl="2" indent="-255588" eaLnBrk="1" hangingPunct="1">
              <a:spcBef>
                <a:spcPts val="400"/>
              </a:spcBef>
              <a:buSzPct val="68000"/>
              <a:buFont typeface="Wingdings 2" pitchFamily="18" charset="2"/>
              <a:buNone/>
            </a:pPr>
            <a:r>
              <a:rPr lang="en-US" smtClean="0"/>
              <a:t>	Would you be able to safely climb a structure with a personal fall arrest system if you were unable to use your arms and/or legs?</a:t>
            </a:r>
          </a:p>
          <a:p>
            <a:endParaRPr lang="en-US" smtClean="0"/>
          </a:p>
        </p:txBody>
      </p:sp>
      <p:sp>
        <p:nvSpPr>
          <p:cNvPr id="3" name="Title 2"/>
          <p:cNvSpPr>
            <a:spLocks noGrp="1"/>
          </p:cNvSpPr>
          <p:nvPr>
            <p:ph type="title"/>
          </p:nvPr>
        </p:nvSpPr>
        <p:spPr/>
        <p:txBody>
          <a:bodyPr>
            <a:normAutofit fontScale="90000"/>
          </a:bodyPr>
          <a:lstStyle/>
          <a:p>
            <a:pPr algn="ctr">
              <a:defRPr/>
            </a:pPr>
            <a:r>
              <a:rPr lang="en-US" dirty="0" smtClean="0"/>
              <a:t>Lack of Knowledge, Skills, and/or Abilities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t>Equipment Failure</a:t>
            </a:r>
            <a:endParaRPr lang="en-US" dirty="0"/>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481138"/>
            <a:ext cx="6035675" cy="4525962"/>
          </a:xfrm>
          <a:noFill/>
        </p:spPr>
      </p:pic>
      <p:sp>
        <p:nvSpPr>
          <p:cNvPr id="5" name="Oval 4"/>
          <p:cNvSpPr/>
          <p:nvPr/>
        </p:nvSpPr>
        <p:spPr>
          <a:xfrm>
            <a:off x="2514600" y="5562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r>
              <a:rPr lang="en-US" smtClean="0"/>
              <a:t>Overloaded equipment</a:t>
            </a:r>
          </a:p>
          <a:p>
            <a:pPr lvl="1" eaLnBrk="1" hangingPunct="1"/>
            <a:endParaRPr lang="en-US" smtClean="0"/>
          </a:p>
          <a:p>
            <a:pPr lvl="1" eaLnBrk="1" hangingPunct="1"/>
            <a:r>
              <a:rPr lang="en-US" smtClean="0"/>
              <a:t>Exceeding load ratings</a:t>
            </a:r>
          </a:p>
          <a:p>
            <a:pPr lvl="1" eaLnBrk="1" hangingPunct="1"/>
            <a:endParaRPr lang="en-US" smtClean="0"/>
          </a:p>
          <a:p>
            <a:pPr lvl="1" eaLnBrk="1" hangingPunct="1"/>
            <a:r>
              <a:rPr lang="en-US" smtClean="0"/>
              <a:t>Not accounting for environmental issues</a:t>
            </a:r>
          </a:p>
          <a:p>
            <a:pPr lvl="1" eaLnBrk="1" hangingPunct="1"/>
            <a:endParaRPr lang="en-US" smtClean="0"/>
          </a:p>
          <a:p>
            <a:pPr lvl="1" eaLnBrk="1" hangingPunct="1"/>
            <a:r>
              <a:rPr lang="en-US" smtClean="0"/>
              <a:t>Missing or unreadable load chart</a:t>
            </a:r>
          </a:p>
          <a:p>
            <a:pPr lvl="1" eaLnBrk="1" hangingPunct="1"/>
            <a:endParaRPr lang="en-US" smtClean="0"/>
          </a:p>
          <a:p>
            <a:pPr lvl="1" eaLnBrk="1" hangingPunct="1"/>
            <a:r>
              <a:rPr lang="en-US" smtClean="0"/>
              <a:t>Lack of experience/training</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Equipment Failure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eaLnBrk="1" hangingPunct="1"/>
            <a:r>
              <a:rPr lang="en-US" smtClean="0"/>
              <a:t>Equipment not properly used</a:t>
            </a:r>
          </a:p>
          <a:p>
            <a:pPr lvl="1" eaLnBrk="1" hangingPunct="1"/>
            <a:endParaRPr lang="en-US" smtClean="0"/>
          </a:p>
          <a:p>
            <a:pPr lvl="1" eaLnBrk="1" hangingPunct="1"/>
            <a:r>
              <a:rPr lang="en-US" smtClean="0"/>
              <a:t>Examples are as follows:</a:t>
            </a:r>
          </a:p>
          <a:p>
            <a:pPr lvl="2" eaLnBrk="1" hangingPunct="1">
              <a:buFont typeface="Wingdings 2" pitchFamily="18" charset="2"/>
              <a:buNone/>
            </a:pPr>
            <a:endParaRPr lang="en-US" smtClean="0"/>
          </a:p>
          <a:p>
            <a:pPr lvl="2" eaLnBrk="1" hangingPunct="1"/>
            <a:r>
              <a:rPr lang="en-US" smtClean="0"/>
              <a:t>Using a crane in extremely high winds</a:t>
            </a:r>
          </a:p>
          <a:p>
            <a:pPr lvl="2" eaLnBrk="1" hangingPunct="1"/>
            <a:endParaRPr lang="en-US" smtClean="0"/>
          </a:p>
          <a:p>
            <a:pPr lvl="2" eaLnBrk="1" hangingPunct="1"/>
            <a:r>
              <a:rPr lang="en-US" smtClean="0"/>
              <a:t>Moving a scissor lift or aerial lift while fully extended</a:t>
            </a:r>
          </a:p>
          <a:p>
            <a:pPr lvl="2" eaLnBrk="1" hangingPunct="1"/>
            <a:endParaRPr lang="en-US" smtClean="0"/>
          </a:p>
          <a:p>
            <a:pPr lvl="2" eaLnBrk="1" hangingPunct="1">
              <a:buFont typeface="Wingdings 2" pitchFamily="18" charset="2"/>
              <a:buNone/>
            </a:pP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Equipment Failure</a:t>
            </a:r>
            <a:endParaRPr lang="en-US" dirty="0"/>
          </a:p>
        </p:txBody>
      </p:sp>
      <p:pic>
        <p:nvPicPr>
          <p:cNvPr id="22532" name="Picture 4" descr="C:\Documents and Settings\jason_erickson\Local Settings\Temporary Internet Files\Content.IE5\D5BT0MCV\MP9004486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28194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pPr eaLnBrk="1" hangingPunct="1"/>
            <a:r>
              <a:rPr lang="en-US" smtClean="0"/>
              <a:t>Lack of inspections</a:t>
            </a:r>
          </a:p>
          <a:p>
            <a:pPr eaLnBrk="1" hangingPunct="1"/>
            <a:endParaRPr lang="en-US" smtClean="0"/>
          </a:p>
          <a:p>
            <a:pPr eaLnBrk="1" hangingPunct="1"/>
            <a:r>
              <a:rPr lang="en-US" smtClean="0"/>
              <a:t>Ask the following questions:</a:t>
            </a:r>
          </a:p>
          <a:p>
            <a:pPr lvl="1" eaLnBrk="1" hangingPunct="1"/>
            <a:endParaRPr lang="en-US" smtClean="0"/>
          </a:p>
          <a:p>
            <a:pPr lvl="1" eaLnBrk="1" hangingPunct="1"/>
            <a:r>
              <a:rPr lang="en-US" smtClean="0"/>
              <a:t>When should inspections be performed on the equipment?</a:t>
            </a:r>
          </a:p>
          <a:p>
            <a:pPr lvl="1" eaLnBrk="1" hangingPunct="1"/>
            <a:r>
              <a:rPr lang="en-US" smtClean="0"/>
              <a:t>Who should be conducting the inspections?</a:t>
            </a:r>
          </a:p>
          <a:p>
            <a:pPr lvl="1" eaLnBrk="1" hangingPunct="1"/>
            <a:r>
              <a:rPr lang="en-US" smtClean="0"/>
              <a:t>Does there need to be a record of these inspections?</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Equipment Failure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eaLnBrk="1" hangingPunct="1"/>
            <a:r>
              <a:rPr lang="en-US" smtClean="0"/>
              <a:t>Reusing damaged equipment</a:t>
            </a:r>
          </a:p>
          <a:p>
            <a:pPr lvl="1" eaLnBrk="1" hangingPunct="1"/>
            <a:endParaRPr lang="en-US" smtClean="0"/>
          </a:p>
          <a:p>
            <a:pPr lvl="1" eaLnBrk="1" hangingPunct="1"/>
            <a:r>
              <a:rPr lang="en-US" smtClean="0"/>
              <a:t>Damaged equipment must be marked that it is damaged</a:t>
            </a:r>
          </a:p>
          <a:p>
            <a:pPr lvl="1" eaLnBrk="1" hangingPunct="1"/>
            <a:endParaRPr lang="en-US" smtClean="0"/>
          </a:p>
          <a:p>
            <a:pPr lvl="1" eaLnBrk="1" hangingPunct="1"/>
            <a:r>
              <a:rPr lang="en-US" smtClean="0"/>
              <a:t>This equipment shall be removed from service</a:t>
            </a:r>
          </a:p>
          <a:p>
            <a:pPr lvl="1" eaLnBrk="1" hangingPunct="1"/>
            <a:endParaRPr lang="en-US" smtClean="0"/>
          </a:p>
          <a:p>
            <a:pPr lvl="1" eaLnBrk="1" hangingPunct="1"/>
            <a:endParaRPr lang="en-US" smtClean="0"/>
          </a:p>
          <a:p>
            <a:pPr lvl="2" eaLnBrk="1" hangingPunct="1"/>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Equipment Failure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114800"/>
            <a:ext cx="2438400" cy="24881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eaLnBrk="1" hangingPunct="1"/>
            <a:r>
              <a:rPr lang="en-US" smtClean="0"/>
              <a:t>We learned about how the following areas can impact the recognition of a hazard:</a:t>
            </a:r>
          </a:p>
          <a:p>
            <a:pPr eaLnBrk="1" hangingPunct="1">
              <a:buFont typeface="Wingdings 3" pitchFamily="18" charset="2"/>
              <a:buNone/>
            </a:pPr>
            <a:endParaRPr lang="en-US" smtClean="0"/>
          </a:p>
          <a:p>
            <a:pPr lvl="1" eaLnBrk="1" hangingPunct="1"/>
            <a:r>
              <a:rPr lang="en-US" smtClean="0"/>
              <a:t>Lack of Training</a:t>
            </a:r>
          </a:p>
          <a:p>
            <a:pPr lvl="1" eaLnBrk="1" hangingPunct="1"/>
            <a:r>
              <a:rPr lang="en-US" smtClean="0"/>
              <a:t>Site Specific Hazards</a:t>
            </a:r>
          </a:p>
          <a:p>
            <a:pPr lvl="1" eaLnBrk="1" hangingPunct="1"/>
            <a:r>
              <a:rPr lang="en-US" smtClean="0"/>
              <a:t>Lack of Knowledge, Skills, &amp; Abilities</a:t>
            </a:r>
          </a:p>
          <a:p>
            <a:pPr lvl="1" eaLnBrk="1" hangingPunct="1"/>
            <a:r>
              <a:rPr lang="en-US" smtClean="0"/>
              <a:t>Equipment Failure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The Hazards of a Fall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r>
              <a:rPr lang="en-US" smtClean="0"/>
              <a:t>With the information we have discussed, you should be able to:</a:t>
            </a:r>
          </a:p>
          <a:p>
            <a:pPr lvl="1" eaLnBrk="1" hangingPunct="1"/>
            <a:endParaRPr lang="en-US" smtClean="0"/>
          </a:p>
          <a:p>
            <a:pPr lvl="1" eaLnBrk="1" hangingPunct="1"/>
            <a:r>
              <a:rPr lang="en-US" smtClean="0"/>
              <a:t>Recognize common hazards</a:t>
            </a:r>
          </a:p>
          <a:p>
            <a:pPr lvl="1" eaLnBrk="1" hangingPunct="1"/>
            <a:r>
              <a:rPr lang="en-US" smtClean="0"/>
              <a:t>Identify areas in which hazards can be created</a:t>
            </a:r>
          </a:p>
          <a:p>
            <a:pPr lvl="1" eaLnBrk="1" hangingPunct="1"/>
            <a:r>
              <a:rPr lang="en-US" smtClean="0"/>
              <a:t>Prevent fall hazards from becoming a reality</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The Hazards of a Fall</a:t>
            </a:r>
            <a:endParaRPr lang="en-US" dirty="0"/>
          </a:p>
        </p:txBody>
      </p:sp>
      <p:pic>
        <p:nvPicPr>
          <p:cNvPr id="26628" name="Picture 4" descr="C:\Documents and Settings\jason_erickson\Local Settings\Temporary Internet Files\Content.IE5\0B6Z1Z84\MC9004460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613" y="4392613"/>
            <a:ext cx="17716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828800"/>
            <a:ext cx="8229600" cy="4178300"/>
          </a:xfrm>
        </p:spPr>
        <p:txBody>
          <a:bodyPr/>
          <a:lstStyle/>
          <a:p>
            <a:pPr eaLnBrk="1" hangingPunct="1"/>
            <a:r>
              <a:rPr lang="en-US" dirty="0" smtClean="0"/>
              <a:t>What makes falls happen?</a:t>
            </a:r>
          </a:p>
          <a:p>
            <a:pPr eaLnBrk="1" hangingPunct="1">
              <a:buFont typeface="Wingdings 3" pitchFamily="18" charset="2"/>
              <a:buNone/>
            </a:pPr>
            <a:endParaRPr lang="en-US" dirty="0" smtClean="0"/>
          </a:p>
          <a:p>
            <a:pPr lvl="1" eaLnBrk="1" hangingPunct="1"/>
            <a:r>
              <a:rPr lang="en-US" dirty="0" smtClean="0"/>
              <a:t>Lack of </a:t>
            </a:r>
            <a:r>
              <a:rPr lang="en-US" dirty="0" smtClean="0"/>
              <a:t>training</a:t>
            </a:r>
            <a:endParaRPr lang="en-US" dirty="0" smtClean="0"/>
          </a:p>
          <a:p>
            <a:pPr lvl="1" eaLnBrk="1" hangingPunct="1"/>
            <a:r>
              <a:rPr lang="en-US" dirty="0" smtClean="0"/>
              <a:t>Site specific </a:t>
            </a:r>
            <a:r>
              <a:rPr lang="en-US" dirty="0" smtClean="0"/>
              <a:t>hazards</a:t>
            </a:r>
          </a:p>
          <a:p>
            <a:pPr lvl="1" eaLnBrk="1" hangingPunct="1"/>
            <a:r>
              <a:rPr lang="en-US" dirty="0" smtClean="0"/>
              <a:t>Lack of a Competent Person if necessary</a:t>
            </a:r>
            <a:endParaRPr lang="en-US" dirty="0" smtClean="0"/>
          </a:p>
          <a:p>
            <a:pPr lvl="1" eaLnBrk="1" hangingPunct="1"/>
            <a:r>
              <a:rPr lang="en-US" dirty="0" smtClean="0"/>
              <a:t>Lack of knowledge, skills, and </a:t>
            </a:r>
            <a:r>
              <a:rPr lang="en-US" dirty="0" smtClean="0"/>
              <a:t>abilities</a:t>
            </a:r>
            <a:endParaRPr lang="en-US" dirty="0" smtClean="0"/>
          </a:p>
          <a:p>
            <a:pPr lvl="1" eaLnBrk="1" hangingPunct="1"/>
            <a:r>
              <a:rPr lang="en-US" dirty="0" smtClean="0"/>
              <a:t>Equipment </a:t>
            </a:r>
            <a:r>
              <a:rPr lang="en-US" dirty="0" smtClean="0"/>
              <a:t>failure</a:t>
            </a:r>
          </a:p>
          <a:p>
            <a:pPr lvl="1" eaLnBrk="1" hangingPunct="1"/>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Here are some things we will discuss: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eaLnBrk="1" hangingPunct="1"/>
            <a:r>
              <a:rPr lang="en-US" smtClean="0"/>
              <a:t>You have the right to:</a:t>
            </a:r>
          </a:p>
          <a:p>
            <a:pPr eaLnBrk="1" hangingPunct="1">
              <a:buFont typeface="Wingdings 3" pitchFamily="18" charset="2"/>
              <a:buNone/>
            </a:pPr>
            <a:endParaRPr lang="en-US" smtClean="0"/>
          </a:p>
          <a:p>
            <a:pPr lvl="1" eaLnBrk="1" hangingPunct="1"/>
            <a:r>
              <a:rPr lang="en-US" sz="2200" smtClean="0"/>
              <a:t>A safe and healthful workplace </a:t>
            </a:r>
            <a:endParaRPr lang="en-US" sz="2200" b="1" smtClean="0"/>
          </a:p>
          <a:p>
            <a:pPr lvl="1" eaLnBrk="1" hangingPunct="1"/>
            <a:r>
              <a:rPr lang="en-US" sz="2200" smtClean="0"/>
              <a:t>Know about hazardous chemicals</a:t>
            </a:r>
            <a:endParaRPr lang="en-US" sz="2200" b="1" smtClean="0"/>
          </a:p>
          <a:p>
            <a:pPr lvl="1" eaLnBrk="1" hangingPunct="1"/>
            <a:r>
              <a:rPr lang="en-US" sz="2200" smtClean="0"/>
              <a:t>Information about injuries and illnesses in your workplace </a:t>
            </a:r>
            <a:endParaRPr lang="en-US" sz="2200" b="1" smtClean="0"/>
          </a:p>
          <a:p>
            <a:pPr lvl="1" eaLnBrk="1" hangingPunct="1"/>
            <a:r>
              <a:rPr lang="en-US" sz="2200" smtClean="0"/>
              <a:t>Complain or request hazard correction from employer </a:t>
            </a:r>
            <a:endParaRPr lang="en-US" sz="2200" b="1" smtClean="0"/>
          </a:p>
          <a:p>
            <a:endParaRPr lang="en-US" smtClean="0"/>
          </a:p>
        </p:txBody>
      </p:sp>
      <p:sp>
        <p:nvSpPr>
          <p:cNvPr id="3" name="Title 2"/>
          <p:cNvSpPr>
            <a:spLocks noGrp="1"/>
          </p:cNvSpPr>
          <p:nvPr>
            <p:ph type="title"/>
          </p:nvPr>
        </p:nvSpPr>
        <p:spPr/>
        <p:txBody>
          <a:bodyPr>
            <a:normAutofit fontScale="90000"/>
          </a:bodyPr>
          <a:lstStyle/>
          <a:p>
            <a:pPr algn="ctr">
              <a:defRPr/>
            </a:pPr>
            <a:r>
              <a:rPr lang="en-US" dirty="0" smtClean="0"/>
              <a:t>Employee Rights and Responsibilities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en-US" smtClean="0"/>
              <a:t>You have the right to:</a:t>
            </a:r>
          </a:p>
          <a:p>
            <a:pPr lvl="1" eaLnBrk="1" hangingPunct="1"/>
            <a:endParaRPr lang="en-US" sz="2200" smtClean="0"/>
          </a:p>
          <a:p>
            <a:pPr lvl="1" eaLnBrk="1" hangingPunct="1"/>
            <a:r>
              <a:rPr lang="en-US" sz="2200" smtClean="0"/>
              <a:t>Training</a:t>
            </a:r>
            <a:endParaRPr lang="en-US" sz="2200" b="1" smtClean="0"/>
          </a:p>
          <a:p>
            <a:pPr lvl="1" eaLnBrk="1" hangingPunct="1"/>
            <a:r>
              <a:rPr lang="en-US" sz="2200" smtClean="0"/>
              <a:t>Hazard exposure and medical records</a:t>
            </a:r>
            <a:endParaRPr lang="en-US" sz="2200" b="1" smtClean="0"/>
          </a:p>
          <a:p>
            <a:pPr lvl="1" eaLnBrk="1" hangingPunct="1"/>
            <a:r>
              <a:rPr lang="en-US" sz="2200" smtClean="0"/>
              <a:t>File a complaint with OSHA</a:t>
            </a:r>
            <a:endParaRPr lang="en-US" sz="2200" b="1" smtClean="0"/>
          </a:p>
          <a:p>
            <a:pPr lvl="1" eaLnBrk="1" hangingPunct="1"/>
            <a:r>
              <a:rPr lang="en-US" sz="2200" smtClean="0"/>
              <a:t>Participate in an OSHA inspection</a:t>
            </a:r>
            <a:endParaRPr lang="en-US" sz="2200" b="1" smtClean="0"/>
          </a:p>
          <a:p>
            <a:pPr lvl="1" eaLnBrk="1" hangingPunct="1"/>
            <a:r>
              <a:rPr lang="en-US" sz="2200" smtClean="0"/>
              <a:t>Be free from retaliation for exercising safety and health rights</a:t>
            </a:r>
          </a:p>
          <a:p>
            <a:endParaRPr lang="en-US" smtClean="0"/>
          </a:p>
        </p:txBody>
      </p:sp>
      <p:sp>
        <p:nvSpPr>
          <p:cNvPr id="3" name="Title 2"/>
          <p:cNvSpPr>
            <a:spLocks noGrp="1"/>
          </p:cNvSpPr>
          <p:nvPr>
            <p:ph type="title"/>
          </p:nvPr>
        </p:nvSpPr>
        <p:spPr/>
        <p:txBody>
          <a:bodyPr>
            <a:normAutofit fontScale="90000"/>
          </a:bodyPr>
          <a:lstStyle/>
          <a:p>
            <a:pPr algn="ctr">
              <a:defRPr/>
            </a:pPr>
            <a:r>
              <a:rPr lang="en-US" dirty="0" smtClean="0"/>
              <a:t>Employee Rights and Responsibilities</a:t>
            </a:r>
            <a:endParaRPr lang="en-US" dirty="0"/>
          </a:p>
        </p:txBody>
      </p:sp>
      <p:pic>
        <p:nvPicPr>
          <p:cNvPr id="28676" name="Picture 2"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275" y="4773613"/>
            <a:ext cx="18145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US" smtClean="0"/>
              <a:t>OSHA website: </a:t>
            </a:r>
            <a:r>
              <a:rPr lang="en-US" smtClean="0">
                <a:solidFill>
                  <a:srgbClr val="0070C0"/>
                </a:solidFill>
                <a:hlinkClick r:id="rId3"/>
              </a:rPr>
              <a:t>http://www.osha.gov</a:t>
            </a:r>
            <a:r>
              <a:rPr lang="en-US" smtClean="0">
                <a:solidFill>
                  <a:srgbClr val="0070C0"/>
                </a:solidFill>
              </a:rPr>
              <a:t> </a:t>
            </a:r>
            <a:r>
              <a:rPr lang="en-US" smtClean="0"/>
              <a:t>and OSHA offices: Call or Write (800-321-OSHA) </a:t>
            </a:r>
          </a:p>
          <a:p>
            <a:pPr eaLnBrk="1" hangingPunct="1"/>
            <a:r>
              <a:rPr lang="en-US" smtClean="0"/>
              <a:t>Compliance Assistance Specialists in the area offices </a:t>
            </a:r>
          </a:p>
          <a:p>
            <a:pPr eaLnBrk="1" hangingPunct="1"/>
            <a:r>
              <a:rPr lang="en-US" smtClean="0"/>
              <a:t>National Institute for Occupational Safety and Health (NIOSH) – OSHA’s sister agency</a:t>
            </a:r>
          </a:p>
          <a:p>
            <a:pPr eaLnBrk="1" hangingPunct="1"/>
            <a:r>
              <a:rPr lang="en-US" smtClean="0"/>
              <a:t>OSHA Training Institute Education Centers</a:t>
            </a:r>
          </a:p>
          <a:p>
            <a:pPr eaLnBrk="1" hangingPunct="1"/>
            <a:r>
              <a:rPr lang="en-US" smtClean="0"/>
              <a:t>Doctors, nurses, other health care providers</a:t>
            </a:r>
          </a:p>
          <a:p>
            <a:pPr eaLnBrk="1" hangingPunct="1"/>
            <a:r>
              <a:rPr lang="en-US" smtClean="0"/>
              <a:t>Public libraries</a:t>
            </a:r>
          </a:p>
          <a:p>
            <a:pPr eaLnBrk="1" hangingPunct="1"/>
            <a:r>
              <a:rPr lang="en-US" smtClean="0"/>
              <a:t>Other local, community-based resources</a:t>
            </a:r>
          </a:p>
          <a:p>
            <a:endParaRPr lang="en-US" smtClean="0"/>
          </a:p>
        </p:txBody>
      </p:sp>
      <p:sp>
        <p:nvSpPr>
          <p:cNvPr id="3" name="Title 2"/>
          <p:cNvSpPr>
            <a:spLocks noGrp="1"/>
          </p:cNvSpPr>
          <p:nvPr>
            <p:ph type="title"/>
          </p:nvPr>
        </p:nvSpPr>
        <p:spPr/>
        <p:txBody>
          <a:bodyPr>
            <a:normAutofit fontScale="90000"/>
          </a:bodyPr>
          <a:lstStyle/>
          <a:p>
            <a:pPr algn="ctr">
              <a:defRPr/>
            </a:pPr>
            <a:r>
              <a:rPr lang="en-US" dirty="0" smtClean="0"/>
              <a:t>Employee Rights and Responsibilities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4"/>
          <p:cNvSpPr>
            <a:spLocks noGrp="1"/>
          </p:cNvSpPr>
          <p:nvPr>
            <p:ph type="subTitle" idx="1"/>
          </p:nvPr>
        </p:nvSpPr>
        <p:spPr>
          <a:xfrm>
            <a:off x="685800" y="3611563"/>
            <a:ext cx="7772400" cy="1200150"/>
          </a:xfrm>
        </p:spPr>
        <p:txBody>
          <a:bodyPr/>
          <a:lstStyle/>
          <a:p>
            <a:pPr marR="0"/>
            <a:r>
              <a:rPr lang="en-US" smtClean="0"/>
              <a:t>…and stay safe!</a:t>
            </a:r>
          </a:p>
        </p:txBody>
      </p:sp>
      <p:pic>
        <p:nvPicPr>
          <p:cNvPr id="30723" name="Picture 4" descr="C:\Documents and Settings\jason_erickson\Local Settings\Temporary Internet Files\Content.IE5\SRTSQD3X\MC9001052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33400"/>
            <a:ext cx="64008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600200"/>
            <a:ext cx="8229600" cy="5257800"/>
          </a:xfrm>
        </p:spPr>
        <p:txBody>
          <a:bodyPr/>
          <a:lstStyle/>
          <a:p>
            <a:pPr eaLnBrk="1" hangingPunct="1"/>
            <a:r>
              <a:rPr lang="en-US" dirty="0" smtClean="0"/>
              <a:t>When workers are exposed to specific hazards such as falls, electrical, and so on, </a:t>
            </a:r>
            <a:r>
              <a:rPr lang="en-US" dirty="0" smtClean="0"/>
              <a:t>training/retraining </a:t>
            </a:r>
            <a:r>
              <a:rPr lang="en-US" dirty="0" smtClean="0"/>
              <a:t>must be completed prior to the exposure.</a:t>
            </a:r>
          </a:p>
          <a:p>
            <a:pPr eaLnBrk="1" hangingPunct="1"/>
            <a:endParaRPr lang="en-US" dirty="0" smtClean="0"/>
          </a:p>
          <a:p>
            <a:pPr eaLnBrk="1" hangingPunct="1"/>
            <a:r>
              <a:rPr lang="en-US" dirty="0" smtClean="0"/>
              <a:t>Training should cover (not limited to):</a:t>
            </a:r>
          </a:p>
          <a:p>
            <a:pPr lvl="1" eaLnBrk="1" hangingPunct="1"/>
            <a:r>
              <a:rPr lang="en-US" dirty="0" smtClean="0"/>
              <a:t>The nature of falls</a:t>
            </a:r>
          </a:p>
          <a:p>
            <a:pPr lvl="1" eaLnBrk="1" hangingPunct="1"/>
            <a:r>
              <a:rPr lang="en-US" dirty="0" smtClean="0"/>
              <a:t>Personal Protective Equipment (PPE) </a:t>
            </a:r>
          </a:p>
          <a:p>
            <a:pPr lvl="1" eaLnBrk="1" hangingPunct="1"/>
            <a:r>
              <a:rPr lang="en-US" dirty="0" smtClean="0"/>
              <a:t>Emergency </a:t>
            </a:r>
            <a:r>
              <a:rPr lang="en-US" dirty="0" smtClean="0"/>
              <a:t>procedures</a:t>
            </a:r>
          </a:p>
          <a:p>
            <a:pPr lvl="1" eaLnBrk="1" hangingPunct="1"/>
            <a:r>
              <a:rPr lang="en-US" dirty="0" smtClean="0"/>
              <a:t>Rights and responsibilities of both employee and employer</a:t>
            </a:r>
          </a:p>
          <a:p>
            <a:pPr lvl="1" eaLnBrk="1" hangingPunct="1"/>
            <a:endParaRPr lang="en-US" dirty="0" smtClean="0"/>
          </a:p>
          <a:p>
            <a:pPr lvl="1" eaLnBrk="1" hangingPunct="1"/>
            <a:endParaRPr lang="en-US" dirty="0" smtClean="0"/>
          </a:p>
        </p:txBody>
      </p:sp>
      <p:sp>
        <p:nvSpPr>
          <p:cNvPr id="3" name="Title 2"/>
          <p:cNvSpPr>
            <a:spLocks noGrp="1"/>
          </p:cNvSpPr>
          <p:nvPr>
            <p:ph type="title"/>
          </p:nvPr>
        </p:nvSpPr>
        <p:spPr/>
        <p:txBody>
          <a:bodyPr/>
          <a:lstStyle/>
          <a:p>
            <a:pPr algn="ctr" eaLnBrk="1" hangingPunct="1">
              <a:defRPr/>
            </a:pPr>
            <a:r>
              <a:rPr lang="en-US" dirty="0" smtClean="0"/>
              <a:t>Lack of Training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US" dirty="0" smtClean="0"/>
              <a:t>Lack of Training</a:t>
            </a:r>
            <a:endParaRPr lang="en-US" dirty="0"/>
          </a:p>
        </p:txBody>
      </p:sp>
      <p:pic>
        <p:nvPicPr>
          <p:cNvPr id="12291" name="Picture 2" descr="F:\Jason's Stuff\Pictures\Tower Pics\IMG_120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54163" y="1481138"/>
            <a:ext cx="6035675" cy="4525962"/>
          </a:xfrm>
          <a:noFill/>
        </p:spPr>
      </p:pic>
      <p:sp>
        <p:nvSpPr>
          <p:cNvPr id="5" name="Oval 4"/>
          <p:cNvSpPr/>
          <p:nvPr/>
        </p:nvSpPr>
        <p:spPr>
          <a:xfrm>
            <a:off x="3276600" y="4876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8"/>
          <p:cNvSpPr/>
          <p:nvPr/>
        </p:nvSpPr>
        <p:spPr>
          <a:xfrm>
            <a:off x="3773488" y="1546225"/>
            <a:ext cx="528637" cy="1106488"/>
          </a:xfrm>
          <a:custGeom>
            <a:avLst/>
            <a:gdLst>
              <a:gd name="connsiteX0" fmla="*/ 0 w 528034"/>
              <a:gd name="connsiteY0" fmla="*/ 1107583 h 1107583"/>
              <a:gd name="connsiteX1" fmla="*/ 373487 w 528034"/>
              <a:gd name="connsiteY1" fmla="*/ 0 h 1107583"/>
              <a:gd name="connsiteX2" fmla="*/ 528034 w 528034"/>
              <a:gd name="connsiteY2" fmla="*/ 12879 h 1107583"/>
              <a:gd name="connsiteX3" fmla="*/ 231820 w 528034"/>
              <a:gd name="connsiteY3" fmla="*/ 1094704 h 1107583"/>
              <a:gd name="connsiteX4" fmla="*/ 0 w 528034"/>
              <a:gd name="connsiteY4" fmla="*/ 1107583 h 110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034" h="1107583">
                <a:moveTo>
                  <a:pt x="0" y="1107583"/>
                </a:moveTo>
                <a:lnTo>
                  <a:pt x="373487" y="0"/>
                </a:lnTo>
                <a:lnTo>
                  <a:pt x="528034" y="12879"/>
                </a:lnTo>
                <a:lnTo>
                  <a:pt x="231820" y="1094704"/>
                </a:lnTo>
                <a:lnTo>
                  <a:pt x="0" y="110758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dirty="0" smtClean="0"/>
              <a:t>Lack of training leads to situations where the consequences can be severe. Answer the following two questions and we will discuss as a group.</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1. Is there a greater risk of an accident if employees have not received training to identify hazards?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2. If employers are responsible for providing a safe and healthful workplace, does lack of training make the workplace unsafe?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Lack of Training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6"/>
          <p:cNvSpPr>
            <a:spLocks noGrp="1"/>
          </p:cNvSpPr>
          <p:nvPr>
            <p:ph idx="1"/>
          </p:nvPr>
        </p:nvSpPr>
        <p:spPr/>
        <p:txBody>
          <a:bodyPr/>
          <a:lstStyle/>
          <a:p>
            <a:pPr eaLnBrk="1" hangingPunct="1"/>
            <a:endParaRPr lang="en-US" smtClean="0"/>
          </a:p>
          <a:p>
            <a:pPr eaLnBrk="1" hangingPunct="1"/>
            <a:r>
              <a:rPr lang="en-US" smtClean="0"/>
              <a:t>Read the summary portion of the handout. </a:t>
            </a:r>
          </a:p>
          <a:p>
            <a:pPr eaLnBrk="1" hangingPunct="1"/>
            <a:endParaRPr lang="en-US" smtClean="0"/>
          </a:p>
          <a:p>
            <a:pPr eaLnBrk="1" hangingPunct="1"/>
            <a:r>
              <a:rPr lang="en-US" smtClean="0"/>
              <a:t>On a piece of paper, list the hazards you find.</a:t>
            </a:r>
          </a:p>
          <a:p>
            <a:pPr eaLnBrk="1" hangingPunct="1"/>
            <a:endParaRPr lang="en-US" smtClean="0"/>
          </a:p>
          <a:p>
            <a:pPr eaLnBrk="1" hangingPunct="1"/>
            <a:r>
              <a:rPr lang="en-US" smtClean="0"/>
              <a:t>We will review as a group and discuss the hazards we find.</a:t>
            </a:r>
          </a:p>
          <a:p>
            <a:pPr eaLnBrk="1" hangingPunct="1"/>
            <a:endParaRPr lang="en-US" smtClean="0"/>
          </a:p>
          <a:p>
            <a:pPr eaLnBrk="1" hangingPunct="1"/>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Could this have been avoided?</a:t>
            </a:r>
            <a:endParaRPr lang="en-US" dirty="0"/>
          </a:p>
        </p:txBody>
      </p:sp>
      <p:pic>
        <p:nvPicPr>
          <p:cNvPr id="14340" name="Picture 4" descr="C:\Documents and Settings\jason_erickson\Local Settings\Temporary Internet Files\Content.IE5\SRTSQD3X\MC9003844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0388" y="4530725"/>
            <a:ext cx="14716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eaLnBrk="1" hangingPunct="1"/>
            <a:r>
              <a:rPr lang="en-US" dirty="0" smtClean="0"/>
              <a:t>It is very important to understand that with each new locations comes the potential for new hazards. </a:t>
            </a:r>
          </a:p>
          <a:p>
            <a:pPr eaLnBrk="1" hangingPunct="1"/>
            <a:endParaRPr lang="en-US" dirty="0" smtClean="0"/>
          </a:p>
          <a:p>
            <a:pPr eaLnBrk="1" hangingPunct="1"/>
            <a:r>
              <a:rPr lang="en-US" dirty="0" smtClean="0"/>
              <a:t>These hazards can come from any of the following (but not limited to):</a:t>
            </a:r>
          </a:p>
          <a:p>
            <a:pPr lvl="1" eaLnBrk="1" hangingPunct="1"/>
            <a:r>
              <a:rPr lang="en-US" dirty="0" smtClean="0"/>
              <a:t>Physical location</a:t>
            </a:r>
          </a:p>
          <a:p>
            <a:pPr lvl="1" eaLnBrk="1" hangingPunct="1"/>
            <a:r>
              <a:rPr lang="en-US" dirty="0" smtClean="0"/>
              <a:t>Changes in process</a:t>
            </a:r>
          </a:p>
          <a:p>
            <a:pPr lvl="1" eaLnBrk="1" hangingPunct="1"/>
            <a:r>
              <a:rPr lang="en-US" dirty="0" smtClean="0"/>
              <a:t>Different safety equipment </a:t>
            </a:r>
          </a:p>
          <a:p>
            <a:pPr lvl="1" eaLnBrk="1" hangingPunct="1"/>
            <a:endParaRPr lang="en-US" dirty="0" smtClean="0"/>
          </a:p>
          <a:p>
            <a:pPr lvl="1" eaLnBrk="1" hangingPunct="1">
              <a:buFont typeface="Verdana" pitchFamily="34" charset="0"/>
              <a:buNone/>
            </a:pPr>
            <a:endParaRPr lang="en-US" dirty="0" smtClean="0"/>
          </a:p>
          <a:p>
            <a:pPr lvl="2" eaLnBrk="1" hangingPunct="1"/>
            <a:endParaRPr lang="en-US" dirty="0" smtClean="0"/>
          </a:p>
          <a:p>
            <a:pPr lvl="1" eaLnBrk="1" hangingPunct="1"/>
            <a:endParaRPr lang="en-US" dirty="0" smtClean="0"/>
          </a:p>
          <a:p>
            <a:pPr lvl="1" eaLnBrk="1" hangingPunct="1"/>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Site Specific Hazards</a:t>
            </a:r>
            <a:endParaRPr lang="en-US" dirty="0"/>
          </a:p>
        </p:txBody>
      </p:sp>
      <p:pic>
        <p:nvPicPr>
          <p:cNvPr id="15364" name="Picture 4" descr="C:\Documents and Settings\jason_erickson\Local Settings\Temporary Internet Files\Content.IE5\IR1BLRZ5\MP9004227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2286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t>Site Specific Hazards</a:t>
            </a:r>
            <a:endParaRPr lang="en-US" dirty="0"/>
          </a:p>
        </p:txBody>
      </p:sp>
      <p:pic>
        <p:nvPicPr>
          <p:cNvPr id="16387" name="Picture 2" descr="C:\Documents and Settings\jason_erickson\Desktop\Shutterstock\Winter\DSC_001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8400" y="1481138"/>
            <a:ext cx="6807200" cy="4525962"/>
          </a:xfrm>
          <a:noFill/>
        </p:spPr>
      </p:pic>
      <p:sp>
        <p:nvSpPr>
          <p:cNvPr id="16388" name="TextBox 3"/>
          <p:cNvSpPr txBox="1">
            <a:spLocks noChangeArrowheads="1"/>
          </p:cNvSpPr>
          <p:nvPr/>
        </p:nvSpPr>
        <p:spPr bwMode="auto">
          <a:xfrm>
            <a:off x="1524000" y="1828800"/>
            <a:ext cx="450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What hazards can you identify at this site?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382000" cy="4297362"/>
          </a:xfrm>
        </p:spPr>
        <p:txBody>
          <a:bodyPr/>
          <a:lstStyle/>
          <a:p>
            <a:pPr marL="109537" indent="0">
              <a:buNone/>
            </a:pPr>
            <a:r>
              <a:rPr lang="en-US" sz="2400" dirty="0" smtClean="0"/>
              <a:t>If a safety monitoring system is used, the employer must </a:t>
            </a:r>
            <a:r>
              <a:rPr lang="en-US" sz="2400" dirty="0"/>
              <a:t>ensure that the safety monitor:</a:t>
            </a:r>
          </a:p>
          <a:p>
            <a:endParaRPr lang="en-US" sz="2000" dirty="0"/>
          </a:p>
          <a:p>
            <a:r>
              <a:rPr lang="en-US" sz="2000" dirty="0"/>
              <a:t>Is competent in the recognition of fall </a:t>
            </a:r>
            <a:r>
              <a:rPr lang="en-US" sz="2000" dirty="0" smtClean="0"/>
              <a:t>hazards</a:t>
            </a:r>
            <a:endParaRPr lang="en-US" sz="2000" dirty="0"/>
          </a:p>
          <a:p>
            <a:r>
              <a:rPr lang="en-US" sz="2000" dirty="0"/>
              <a:t>Is capable of warning workers of fall hazard dangers and in detecting unsafe work </a:t>
            </a:r>
            <a:r>
              <a:rPr lang="en-US" sz="2000" dirty="0" smtClean="0"/>
              <a:t>practices</a:t>
            </a:r>
            <a:endParaRPr lang="en-US" sz="2000" dirty="0"/>
          </a:p>
          <a:p>
            <a:r>
              <a:rPr lang="en-US" sz="2000" dirty="0"/>
              <a:t>Is operating on the same walking/working surfaces of the workers and can see </a:t>
            </a:r>
            <a:r>
              <a:rPr lang="en-US" sz="2000" dirty="0" smtClean="0"/>
              <a:t>them</a:t>
            </a:r>
            <a:endParaRPr lang="en-US" sz="2000" dirty="0"/>
          </a:p>
          <a:p>
            <a:r>
              <a:rPr lang="en-US" sz="2000" dirty="0"/>
              <a:t>Is close enough to work operations to communicate orally with workers and has no other duties to distract from the monitoring </a:t>
            </a:r>
            <a:r>
              <a:rPr lang="en-US" sz="2000" dirty="0" smtClean="0"/>
              <a:t>function</a:t>
            </a:r>
            <a:endParaRPr lang="en-US" sz="2000" dirty="0"/>
          </a:p>
          <a:p>
            <a:endParaRPr lang="en-US" sz="1100" dirty="0"/>
          </a:p>
        </p:txBody>
      </p:sp>
      <p:sp>
        <p:nvSpPr>
          <p:cNvPr id="3" name="Title 2"/>
          <p:cNvSpPr>
            <a:spLocks noGrp="1"/>
          </p:cNvSpPr>
          <p:nvPr>
            <p:ph type="title"/>
          </p:nvPr>
        </p:nvSpPr>
        <p:spPr/>
        <p:txBody>
          <a:bodyPr/>
          <a:lstStyle/>
          <a:p>
            <a:pPr algn="ctr"/>
            <a:r>
              <a:rPr lang="en-US" dirty="0" smtClean="0"/>
              <a:t>Competent Person</a:t>
            </a:r>
            <a:endParaRPr lang="en-US" dirty="0"/>
          </a:p>
        </p:txBody>
      </p:sp>
    </p:spTree>
    <p:extLst>
      <p:ext uri="{BB962C8B-B14F-4D97-AF65-F5344CB8AC3E}">
        <p14:creationId xmlns:p14="http://schemas.microsoft.com/office/powerpoint/2010/main" val="3266463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685</TotalTime>
  <Words>2005</Words>
  <Application>Microsoft Office PowerPoint</Application>
  <PresentationFormat>On-screen Show (4:3)</PresentationFormat>
  <Paragraphs>234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Fall Recognition</vt:lpstr>
      <vt:lpstr>Here are some things we will discuss:</vt:lpstr>
      <vt:lpstr>Lack of Training</vt:lpstr>
      <vt:lpstr>Lack of Training</vt:lpstr>
      <vt:lpstr>Lack of Training</vt:lpstr>
      <vt:lpstr>Could this have been avoided?</vt:lpstr>
      <vt:lpstr>Site Specific Hazards</vt:lpstr>
      <vt:lpstr>Site Specific Hazards</vt:lpstr>
      <vt:lpstr>Competent Person</vt:lpstr>
      <vt:lpstr>Lack of Knowledge, Skills, and/or Abilities</vt:lpstr>
      <vt:lpstr>Lack of Knowledge, Skills, and/or Abilities</vt:lpstr>
      <vt:lpstr>Lack of Knowledge, Skills, and/or Abilities</vt:lpstr>
      <vt:lpstr>Equipment Failure</vt:lpstr>
      <vt:lpstr>Equipment Failure</vt:lpstr>
      <vt:lpstr>Equipment Failure</vt:lpstr>
      <vt:lpstr>Equipment Failure</vt:lpstr>
      <vt:lpstr>Equipment Failure</vt:lpstr>
      <vt:lpstr>The Hazards of a Fall</vt:lpstr>
      <vt:lpstr>The Hazards of a Fall</vt:lpstr>
      <vt:lpstr>Employee Rights and Responsibilities</vt:lpstr>
      <vt:lpstr>Employee Rights and Responsibilities</vt:lpstr>
      <vt:lpstr>Employee Rights and Responsibilities</vt:lpstr>
      <vt:lpstr>PowerPoint Presentation</vt:lpstr>
    </vt:vector>
  </TitlesOfParts>
  <Company>Western Iowa Tech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Recognition</dc:title>
  <dc:creator>WITCC</dc:creator>
  <cp:lastModifiedBy>Vosburgh, Linda - OSHA</cp:lastModifiedBy>
  <cp:revision>64</cp:revision>
  <dcterms:created xsi:type="dcterms:W3CDTF">2011-03-17T16:05:03Z</dcterms:created>
  <dcterms:modified xsi:type="dcterms:W3CDTF">2013-01-31T16:05:21Z</dcterms:modified>
</cp:coreProperties>
</file>