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77" r:id="rId2"/>
    <p:sldId id="272" r:id="rId3"/>
    <p:sldId id="270" r:id="rId4"/>
    <p:sldId id="258" r:id="rId5"/>
    <p:sldId id="267" r:id="rId6"/>
    <p:sldId id="268" r:id="rId7"/>
    <p:sldId id="269" r:id="rId8"/>
    <p:sldId id="273" r:id="rId9"/>
    <p:sldId id="271" r:id="rId10"/>
    <p:sldId id="274" r:id="rId11"/>
    <p:sldId id="275" r:id="rId12"/>
    <p:sldId id="276" r:id="rId1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41" autoAdjust="0"/>
    <p:restoredTop sz="70409" autoAdjust="0"/>
  </p:normalViewPr>
  <p:slideViewPr>
    <p:cSldViewPr snapToGrid="0" snapToObjects="1">
      <p:cViewPr varScale="1">
        <p:scale>
          <a:sx n="57" d="100"/>
          <a:sy n="57" d="100"/>
        </p:scale>
        <p:origin x="-21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5773"/>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77327" y="0"/>
            <a:ext cx="3044153" cy="465773"/>
          </a:xfrm>
          <a:prstGeom prst="rect">
            <a:avLst/>
          </a:prstGeom>
        </p:spPr>
        <p:txBody>
          <a:bodyPr vert="horz" lIns="92309" tIns="46154" rIns="92309" bIns="46154" rtlCol="0"/>
          <a:lstStyle>
            <a:lvl1pPr algn="r">
              <a:defRPr sz="1200"/>
            </a:lvl1pPr>
          </a:lstStyle>
          <a:p>
            <a:fld id="{0323FA0F-0D09-48FD-8278-2E9664D20DAD}" type="datetimeFigureOut">
              <a:rPr lang="en-US" smtClean="0"/>
              <a:pPr/>
              <a:t>7/30/2012</a:t>
            </a:fld>
            <a:endParaRPr lang="en-US"/>
          </a:p>
        </p:txBody>
      </p:sp>
      <p:sp>
        <p:nvSpPr>
          <p:cNvPr id="4" name="Footer Placeholder 3"/>
          <p:cNvSpPr>
            <a:spLocks noGrp="1"/>
          </p:cNvSpPr>
          <p:nvPr>
            <p:ph type="ftr" sz="quarter" idx="2"/>
          </p:nvPr>
        </p:nvSpPr>
        <p:spPr>
          <a:xfrm>
            <a:off x="0" y="8841738"/>
            <a:ext cx="3044154" cy="465773"/>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77327" y="8841738"/>
            <a:ext cx="3044153" cy="465773"/>
          </a:xfrm>
          <a:prstGeom prst="rect">
            <a:avLst/>
          </a:prstGeom>
        </p:spPr>
        <p:txBody>
          <a:bodyPr vert="horz" lIns="92309" tIns="46154" rIns="92309" bIns="46154" rtlCol="0" anchor="b"/>
          <a:lstStyle>
            <a:lvl1pPr algn="r">
              <a:defRPr sz="1200"/>
            </a:lvl1pPr>
          </a:lstStyle>
          <a:p>
            <a:fld id="{D41E1567-8365-4DD0-9626-0EE7C37D8C0B}" type="slidenum">
              <a:rPr lang="en-US" smtClean="0"/>
              <a:pPr/>
              <a:t>‹#›</a:t>
            </a:fld>
            <a:endParaRPr lang="en-US"/>
          </a:p>
        </p:txBody>
      </p:sp>
    </p:spTree>
    <p:extLst>
      <p:ext uri="{BB962C8B-B14F-4D97-AF65-F5344CB8AC3E}">
        <p14:creationId xmlns:p14="http://schemas.microsoft.com/office/powerpoint/2010/main" val="3426242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5" tIns="46658" rIns="93315" bIns="46658" rtlCol="0"/>
          <a:lstStyle>
            <a:lvl1pPr algn="r">
              <a:defRPr sz="1200"/>
            </a:lvl1pPr>
          </a:lstStyle>
          <a:p>
            <a:fld id="{D8465863-33DF-4648-AE4D-DB6E260C6827}" type="datetimeFigureOut">
              <a:rPr lang="en-US" smtClean="0"/>
              <a:pPr/>
              <a:t>7/30/2012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8" rIns="93315" bIns="46658" rtlCol="0" anchor="b"/>
          <a:lstStyle>
            <a:lvl1pPr algn="r">
              <a:defRPr sz="1200"/>
            </a:lvl1pPr>
          </a:lstStyle>
          <a:p>
            <a:fld id="{2AA3B590-37F4-8848-A60C-E89BB3454308}" type="slidenum">
              <a:rPr lang="en-US" smtClean="0"/>
              <a:pPr/>
              <a:t>‹#›</a:t>
            </a:fld>
            <a:endParaRPr lang="en-US"/>
          </a:p>
        </p:txBody>
      </p:sp>
    </p:spTree>
    <p:extLst>
      <p:ext uri="{BB962C8B-B14F-4D97-AF65-F5344CB8AC3E}">
        <p14:creationId xmlns:p14="http://schemas.microsoft.com/office/powerpoint/2010/main" val="1691429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A3B590-37F4-8848-A60C-E89BB345430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Required in the 27 state plan states that cover public employees.  </a:t>
            </a:r>
            <a:r>
              <a:rPr lang="en-US" sz="1200" kern="1200" dirty="0" smtClean="0">
                <a:solidFill>
                  <a:schemeClr val="tx1"/>
                </a:solidFill>
                <a:latin typeface="+mn-lt"/>
                <a:ea typeface="+mn-ea"/>
                <a:cs typeface="+mn-cs"/>
              </a:rPr>
              <a:t>This is a model for what should be required for all workplaces.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Image:</a:t>
            </a:r>
            <a:r>
              <a:rPr lang="en-US" sz="1200" kern="1200" baseline="0" dirty="0" smtClean="0">
                <a:solidFill>
                  <a:schemeClr val="tx1"/>
                </a:solidFill>
                <a:latin typeface="+mn-lt"/>
                <a:ea typeface="+mn-ea"/>
                <a:cs typeface="+mn-cs"/>
              </a:rPr>
              <a:t>  OSHA PDF</a:t>
            </a:r>
            <a:endParaRPr lang="en-US" dirty="0"/>
          </a:p>
        </p:txBody>
      </p:sp>
      <p:sp>
        <p:nvSpPr>
          <p:cNvPr id="4" name="Slide Number Placeholder 3"/>
          <p:cNvSpPr>
            <a:spLocks noGrp="1"/>
          </p:cNvSpPr>
          <p:nvPr>
            <p:ph type="sldNum" sz="quarter" idx="10"/>
          </p:nvPr>
        </p:nvSpPr>
        <p:spPr/>
        <p:txBody>
          <a:bodyPr/>
          <a:lstStyle/>
          <a:p>
            <a:fld id="{2AA3B590-37F4-8848-A60C-E89BB3454308}"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233288" indent="-233288">
              <a:spcBef>
                <a:spcPct val="0"/>
              </a:spcBef>
              <a:buFontTx/>
              <a:buChar char="•"/>
            </a:pPr>
            <a:r>
              <a:rPr lang="en-US" dirty="0">
                <a:latin typeface="Verdana" charset="0"/>
              </a:rPr>
              <a:t>These are referred to as the hierarchy of controls, how you prevent or control a hazard:</a:t>
            </a:r>
          </a:p>
          <a:p>
            <a:pPr marL="233288" indent="-233288">
              <a:spcBef>
                <a:spcPct val="0"/>
              </a:spcBef>
            </a:pPr>
            <a:endParaRPr lang="en-US" dirty="0">
              <a:latin typeface="Verdana" charset="0"/>
            </a:endParaRPr>
          </a:p>
          <a:p>
            <a:pPr marL="233288" indent="-233288">
              <a:spcBef>
                <a:spcPct val="0"/>
              </a:spcBef>
              <a:buFontTx/>
              <a:buChar char="•"/>
            </a:pPr>
            <a:r>
              <a:rPr lang="en-US" b="1" dirty="0" smtClean="0">
                <a:latin typeface="Verdana" charset="0"/>
              </a:rPr>
              <a:t>Elimination/Substitution: </a:t>
            </a:r>
            <a:r>
              <a:rPr lang="en-US" b="0" dirty="0" smtClean="0">
                <a:latin typeface="Verdana" charset="0"/>
              </a:rPr>
              <a:t>The main goal for</a:t>
            </a:r>
            <a:r>
              <a:rPr lang="en-US" b="0" baseline="0" dirty="0" smtClean="0">
                <a:latin typeface="Verdana" charset="0"/>
              </a:rPr>
              <a:t> any fix to a hazard or exposure is to eliminate it altogether or substitute a product or method of doing the work to a less hazardous alternative.  (e.g. green cleaning products)</a:t>
            </a:r>
            <a:endParaRPr lang="en-US" b="0" dirty="0" smtClean="0">
              <a:latin typeface="Verdana" charset="0"/>
            </a:endParaRPr>
          </a:p>
          <a:p>
            <a:pPr marL="233288" indent="-233288">
              <a:spcBef>
                <a:spcPct val="0"/>
              </a:spcBef>
              <a:buFontTx/>
              <a:buChar char="•"/>
            </a:pPr>
            <a:endParaRPr lang="en-US" b="1" dirty="0" smtClean="0">
              <a:latin typeface="Verdana" charset="0"/>
            </a:endParaRPr>
          </a:p>
          <a:p>
            <a:pPr marL="233288" indent="-233288">
              <a:spcBef>
                <a:spcPct val="0"/>
              </a:spcBef>
            </a:pPr>
            <a:endParaRPr lang="en-US" dirty="0">
              <a:latin typeface="Verdana" charset="0"/>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0695E430-08D4-BB4C-B7CF-B0EC1BE8EF70}"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1EC743A-30F3-5042-AAAA-E82EE5274C8E}" type="slidenum">
              <a:rPr lang="en-US">
                <a:latin typeface="Arial Narrow" charset="0"/>
              </a:rPr>
              <a:pPr/>
              <a:t>5</a:t>
            </a:fld>
            <a:endParaRPr lang="en-US">
              <a:latin typeface="Arial Narrow" charset="0"/>
            </a:endParaRPr>
          </a:p>
        </p:txBody>
      </p:sp>
      <p:sp>
        <p:nvSpPr>
          <p:cNvPr id="55299" name="Rectangle 2"/>
          <p:cNvSpPr>
            <a:spLocks noGrp="1" noRot="1" noChangeAspect="1" noChangeArrowheads="1" noTextEdit="1"/>
          </p:cNvSpPr>
          <p:nvPr>
            <p:ph type="sldImg"/>
          </p:nvPr>
        </p:nvSpPr>
        <p:spPr>
          <a:xfrm>
            <a:off x="2316163" y="354013"/>
            <a:ext cx="2624137" cy="1966912"/>
          </a:xfrm>
          <a:ln/>
        </p:spPr>
      </p:sp>
      <p:sp>
        <p:nvSpPr>
          <p:cNvPr id="55300" name="Rectangle 3"/>
          <p:cNvSpPr>
            <a:spLocks noGrp="1" noChangeArrowheads="1"/>
          </p:cNvSpPr>
          <p:nvPr>
            <p:ph type="body" idx="1"/>
          </p:nvPr>
        </p:nvSpPr>
        <p:spPr>
          <a:xfrm>
            <a:off x="156069" y="2504083"/>
            <a:ext cx="6632928" cy="6805019"/>
          </a:xfrm>
          <a:noFill/>
          <a:ln/>
        </p:spPr>
        <p:txBody>
          <a:bodyPr/>
          <a:lstStyle/>
          <a:p>
            <a:pPr defTabSz="466576">
              <a:defRPr/>
            </a:pPr>
            <a:r>
              <a:rPr lang="en-US" sz="900" dirty="0" smtClean="0">
                <a:latin typeface="Tahoma" charset="0"/>
                <a:ea typeface="Tahoma" charset="0"/>
                <a:cs typeface="Tahoma" charset="0"/>
              </a:rPr>
              <a:t>The</a:t>
            </a:r>
            <a:r>
              <a:rPr lang="en-US" sz="900" dirty="0" smtClean="0">
                <a:latin typeface="Arial" charset="0"/>
                <a:ea typeface="Arial" charset="0"/>
                <a:cs typeface="Arial" charset="0"/>
              </a:rPr>
              <a:t> basic concept behind engineering controls is that, to the extent feasible, the work environment and the job itself should be designed to eliminate hazards or reduce exposure to hazards. While this approach is called engineering controls, it does not necessarily mean that an engineer is required to design the control.</a:t>
            </a:r>
            <a:r>
              <a:rPr lang="en-US" sz="900" b="1" u="sng" dirty="0" smtClean="0">
                <a:latin typeface="Arial" charset="0"/>
                <a:ea typeface="Arial" charset="0"/>
                <a:cs typeface="Arial" charset="0"/>
              </a:rPr>
              <a:t> </a:t>
            </a:r>
            <a:r>
              <a:rPr lang="en-US" sz="900" dirty="0" smtClean="0"/>
              <a:t>Engineering controls are the "first line of defense" against injury/illness, because they have the potential to </a:t>
            </a:r>
            <a:r>
              <a:rPr lang="en-US" sz="900" b="1" dirty="0" smtClean="0"/>
              <a:t>completely eliminate a hazard</a:t>
            </a:r>
            <a:r>
              <a:rPr lang="en-US" sz="900" dirty="0" smtClean="0"/>
              <a:t>, and do not rely on human behavior to be effective. For instance, rather than require employees to wear respiratory protection which must be monitored, inspected, trained, managed, it's much more effective to install a ventilation system that does not require any of those management activities or, better yet, find an alternative substitute that is less hazardous.</a:t>
            </a:r>
          </a:p>
          <a:p>
            <a:pPr>
              <a:defRPr/>
            </a:pPr>
            <a:endParaRPr lang="en-US" sz="900" b="1" u="sng" dirty="0" smtClean="0">
              <a:latin typeface="Arial" charset="0"/>
              <a:ea typeface="Arial" charset="0"/>
              <a:cs typeface="Arial" charset="0"/>
            </a:endParaRPr>
          </a:p>
          <a:p>
            <a:pPr>
              <a:defRPr/>
            </a:pPr>
            <a:endParaRPr lang="en-US" sz="900" b="1" u="sng" dirty="0" smtClean="0">
              <a:latin typeface="Arial" charset="0"/>
              <a:ea typeface="Arial" charset="0"/>
              <a:cs typeface="Arial" charset="0"/>
            </a:endParaRPr>
          </a:p>
          <a:p>
            <a:pPr>
              <a:defRPr/>
            </a:pPr>
            <a:r>
              <a:rPr lang="en-US" sz="900" b="1" u="sng" dirty="0" smtClean="0">
                <a:latin typeface="Arial" charset="0"/>
                <a:ea typeface="Arial" charset="0"/>
                <a:cs typeface="Arial" charset="0"/>
              </a:rPr>
              <a:t>Images from:  Creative</a:t>
            </a:r>
            <a:r>
              <a:rPr lang="en-US" sz="900" b="1" u="sng" baseline="0" dirty="0" smtClean="0">
                <a:latin typeface="Arial" charset="0"/>
                <a:ea typeface="Arial" charset="0"/>
                <a:cs typeface="Arial" charset="0"/>
              </a:rPr>
              <a:t> Commons:</a:t>
            </a:r>
          </a:p>
          <a:p>
            <a:pPr>
              <a:defRPr/>
            </a:pPr>
            <a:endParaRPr lang="en-US" sz="900" b="0" u="none" kern="1200" baseline="0" dirty="0" smtClean="0">
              <a:solidFill>
                <a:schemeClr val="tx1"/>
              </a:solidFill>
              <a:latin typeface="Arial" charset="0"/>
              <a:ea typeface="+mn-ea"/>
              <a:cs typeface="Arial" charset="0"/>
            </a:endParaRPr>
          </a:p>
          <a:p>
            <a:pPr>
              <a:defRPr/>
            </a:pPr>
            <a:r>
              <a:rPr lang="en-US" sz="1200" b="0" u="none" kern="1200" dirty="0" smtClean="0">
                <a:solidFill>
                  <a:schemeClr val="tx1"/>
                </a:solidFill>
                <a:latin typeface="+mn-lt"/>
                <a:ea typeface="+mn-ea"/>
                <a:cs typeface="+mn-cs"/>
              </a:rPr>
              <a:t>You</a:t>
            </a:r>
            <a:r>
              <a:rPr lang="en-US" sz="1200" b="0" u="none"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are free:</a:t>
            </a:r>
          </a:p>
          <a:p>
            <a:pPr>
              <a:defRPr/>
            </a:pPr>
            <a:r>
              <a:rPr lang="en-US" sz="1200" b="0" kern="1200" dirty="0" smtClean="0">
                <a:solidFill>
                  <a:schemeClr val="tx1"/>
                </a:solidFill>
                <a:latin typeface="+mn-lt"/>
                <a:ea typeface="+mn-ea"/>
                <a:cs typeface="+mn-cs"/>
              </a:rPr>
              <a:t>to Share — to copy, distribute and transmit the work</a:t>
            </a:r>
          </a:p>
          <a:p>
            <a:pPr>
              <a:defRPr/>
            </a:pPr>
            <a:r>
              <a:rPr lang="en-US" sz="1200" b="0" kern="1200" dirty="0" smtClean="0">
                <a:solidFill>
                  <a:schemeClr val="tx1"/>
                </a:solidFill>
                <a:latin typeface="+mn-lt"/>
                <a:ea typeface="+mn-ea"/>
                <a:cs typeface="+mn-cs"/>
              </a:rPr>
              <a:t>to Remix — to adapt the work</a:t>
            </a:r>
          </a:p>
          <a:p>
            <a:pPr>
              <a:defRPr/>
            </a:pPr>
            <a:r>
              <a:rPr lang="en-US" sz="1200" b="0" kern="1200" dirty="0" smtClean="0">
                <a:solidFill>
                  <a:schemeClr val="tx1"/>
                </a:solidFill>
                <a:latin typeface="+mn-lt"/>
                <a:ea typeface="+mn-ea"/>
                <a:cs typeface="+mn-cs"/>
              </a:rPr>
              <a:t>Under the following conditions:</a:t>
            </a:r>
          </a:p>
          <a:p>
            <a:pPr>
              <a:defRPr/>
            </a:pPr>
            <a:r>
              <a:rPr lang="en-US" sz="1200" b="0" kern="1200" dirty="0" smtClean="0">
                <a:solidFill>
                  <a:schemeClr val="tx1"/>
                </a:solidFill>
                <a:latin typeface="+mn-lt"/>
                <a:ea typeface="+mn-ea"/>
                <a:cs typeface="+mn-cs"/>
              </a:rPr>
              <a:t>Attribution — You must attribute the work in the manner specified by the author or licensor (but not in any way that suggests that they endorse you or your use of the work).</a:t>
            </a:r>
          </a:p>
          <a:p>
            <a:pPr>
              <a:defRPr/>
            </a:pPr>
            <a:endParaRPr lang="en-US" sz="1200" b="1" u="sng" kern="1200" dirty="0" smtClean="0">
              <a:solidFill>
                <a:schemeClr val="tx1"/>
              </a:solidFill>
              <a:latin typeface="+mn-lt"/>
              <a:ea typeface="+mn-ea"/>
              <a:cs typeface="+mn-cs"/>
            </a:endParaRPr>
          </a:p>
          <a:p>
            <a:pPr>
              <a:defRPr/>
            </a:pPr>
            <a:endParaRPr lang="en-US" sz="900" b="1" u="sng" dirty="0" smtClean="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Image:  by </a:t>
            </a:r>
            <a:r>
              <a:rPr lang="en-US" sz="900" dirty="0" err="1" smtClean="0"/>
              <a:t>Kare_Products</a:t>
            </a:r>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Image: by JohnRH4's </a:t>
            </a:r>
            <a:r>
              <a:rPr lang="en-US" sz="900" dirty="0" err="1" smtClean="0"/>
              <a:t>photostream</a:t>
            </a:r>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Image:</a:t>
            </a:r>
            <a:r>
              <a:rPr lang="en-US" sz="900" baseline="0" dirty="0" smtClean="0"/>
              <a:t>  by </a:t>
            </a:r>
            <a:r>
              <a:rPr lang="en-US" sz="1200" b="0" kern="1200" dirty="0" err="1" smtClean="0">
                <a:solidFill>
                  <a:schemeClr val="tx1"/>
                </a:solidFill>
                <a:latin typeface="+mn-lt"/>
                <a:ea typeface="+mn-ea"/>
                <a:cs typeface="+mn-cs"/>
              </a:rPr>
              <a:t>purpleslog's</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photostream</a:t>
            </a:r>
            <a:endParaRPr lang="en-US" sz="900"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pPr>
              <a:defRPr/>
            </a:pPr>
            <a:endParaRPr lang="en-US" sz="900" b="1" u="sng" dirty="0" smtClean="0">
              <a:latin typeface="Arial" charset="0"/>
              <a:ea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605659E-51A6-7F44-BAE6-0AAF957BA6CD}" type="slidenum">
              <a:rPr lang="en-US">
                <a:latin typeface="Arial Narrow" charset="0"/>
              </a:rPr>
              <a:pPr/>
              <a:t>6</a:t>
            </a:fld>
            <a:endParaRPr lang="en-US">
              <a:latin typeface="Arial Narrow" charset="0"/>
            </a:endParaRPr>
          </a:p>
        </p:txBody>
      </p:sp>
      <p:sp>
        <p:nvSpPr>
          <p:cNvPr id="57347" name="Rectangle 2"/>
          <p:cNvSpPr>
            <a:spLocks noGrp="1" noRot="1" noChangeAspect="1" noChangeArrowheads="1" noTextEdit="1"/>
          </p:cNvSpPr>
          <p:nvPr>
            <p:ph type="sldImg"/>
          </p:nvPr>
        </p:nvSpPr>
        <p:spPr>
          <a:xfrm>
            <a:off x="2201863" y="736600"/>
            <a:ext cx="2409825" cy="1806575"/>
          </a:xfrm>
          <a:ln/>
        </p:spPr>
      </p:sp>
      <p:sp>
        <p:nvSpPr>
          <p:cNvPr id="57348" name="Rectangle 3"/>
          <p:cNvSpPr>
            <a:spLocks noGrp="1" noChangeArrowheads="1"/>
          </p:cNvSpPr>
          <p:nvPr>
            <p:ph type="body" idx="1"/>
          </p:nvPr>
        </p:nvSpPr>
        <p:spPr>
          <a:xfrm>
            <a:off x="312138" y="2964897"/>
            <a:ext cx="6320790" cy="5944191"/>
          </a:xfrm>
          <a:noFill/>
          <a:ln/>
        </p:spPr>
        <p:txBody>
          <a:bodyPr/>
          <a:lstStyle/>
          <a:p>
            <a:pPr>
              <a:buFontTx/>
              <a:buNone/>
            </a:pPr>
            <a:r>
              <a:rPr lang="en-US" dirty="0" smtClean="0"/>
              <a:t>Administrative controls (or work practice controls) are changes in work procedures such as written safety policies, rules, supervision, schedules, and training with the goal of reducing the duration, frequency, and severity of exposure to hazardous chemicals or situations.</a:t>
            </a:r>
          </a:p>
          <a:p>
            <a:pPr>
              <a:buFontTx/>
              <a:buChar char="•"/>
            </a:pPr>
            <a:endParaRPr lang="en-US" sz="1400" dirty="0" smtClean="0">
              <a:latin typeface="Tahoma" charset="0"/>
              <a:ea typeface="Arial" charset="0"/>
              <a:cs typeface="Arial" charset="0"/>
            </a:endParaRPr>
          </a:p>
          <a:p>
            <a:pPr eaLnBrk="1" hangingPunct="1">
              <a:buFont typeface="Wingdings 2" pitchFamily="-108" charset="2"/>
              <a:buChar char=""/>
              <a:defRPr/>
            </a:pPr>
            <a:r>
              <a:rPr lang="en-US" sz="1400" dirty="0">
                <a:latin typeface="Tahoma" charset="0"/>
                <a:ea typeface="Arial" charset="0"/>
                <a:cs typeface="Arial" charset="0"/>
              </a:rPr>
              <a:t>As with work practice controls, administrative controls normally are used in conjunction with other controls that more directly prevent or control exposure to hazard. </a:t>
            </a:r>
            <a:endParaRPr lang="en-US" sz="1400" dirty="0" smtClean="0">
              <a:latin typeface="Tahoma" charset="0"/>
              <a:ea typeface="Arial" charset="0"/>
              <a:cs typeface="Arial" charset="0"/>
            </a:endParaRPr>
          </a:p>
          <a:p>
            <a:pPr eaLnBrk="1" hangingPunct="1">
              <a:buFont typeface="Wingdings 2" pitchFamily="-108" charset="2"/>
              <a:buChar char=""/>
              <a:defRPr/>
            </a:pPr>
            <a:endParaRPr lang="en-US" sz="1400" dirty="0" smtClean="0">
              <a:solidFill>
                <a:schemeClr val="tx1"/>
              </a:solidFill>
              <a:effectLst/>
              <a:latin typeface="Tahoma" charset="0"/>
              <a:ea typeface="Arial" pitchFamily="-108" charset="0"/>
              <a:cs typeface="Arial" charset="0"/>
            </a:endParaRPr>
          </a:p>
          <a:p>
            <a:pPr>
              <a:buFontTx/>
              <a:buNone/>
            </a:pPr>
            <a:r>
              <a:rPr lang="en-US" sz="1400" dirty="0" smtClean="0">
                <a:latin typeface="Tahoma" charset="0"/>
                <a:ea typeface="Arial" charset="0"/>
                <a:cs typeface="Arial" charset="0"/>
              </a:rPr>
              <a:t>Image:  </a:t>
            </a:r>
            <a:r>
              <a:rPr lang="en-US" sz="1400" dirty="0" err="1" smtClean="0">
                <a:latin typeface="Tahoma" charset="0"/>
                <a:ea typeface="Arial" charset="0"/>
                <a:cs typeface="Arial" charset="0"/>
              </a:rPr>
              <a:t>Powerpoint</a:t>
            </a:r>
            <a:r>
              <a:rPr lang="en-US" sz="1400" dirty="0" smtClean="0">
                <a:latin typeface="Tahoma" charset="0"/>
                <a:ea typeface="Arial" charset="0"/>
                <a:cs typeface="Arial" charset="0"/>
              </a:rPr>
              <a:t> Clipart</a:t>
            </a:r>
            <a:endParaRPr lang="en-US" sz="1400" dirty="0">
              <a:latin typeface="Tahoma" charset="0"/>
              <a:ea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BD57C0B-1C7F-4A44-BC39-6447E16A1700}" type="slidenum">
              <a:rPr lang="en-US">
                <a:latin typeface="Arial Narrow" charset="0"/>
              </a:rPr>
              <a:pPr/>
              <a:t>7</a:t>
            </a:fld>
            <a:endParaRPr lang="en-US">
              <a:latin typeface="Arial Narrow"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390173" y="4422544"/>
            <a:ext cx="6242756" cy="4188935"/>
          </a:xfrm>
          <a:noFill/>
          <a:ln/>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b="1" dirty="0" smtClean="0">
                <a:latin typeface="Verdana" charset="0"/>
              </a:rPr>
              <a:t>Personal protective equipment (PPE):</a:t>
            </a:r>
            <a:r>
              <a:rPr lang="en-US" sz="1400" dirty="0" smtClean="0">
                <a:latin typeface="Verdana" charset="0"/>
              </a:rPr>
              <a:t>  A method that prevents a worker from being exposed to the hazard by something the worker wears (e.g., gloves, hardhat, of safety glasses).</a:t>
            </a:r>
            <a:r>
              <a:rPr lang="en-US" sz="1400" baseline="0" dirty="0" smtClean="0">
                <a:latin typeface="Verdana" charset="0"/>
              </a:rPr>
              <a:t>  PPE is </a:t>
            </a:r>
            <a:r>
              <a:rPr lang="en-US" sz="1400" dirty="0" smtClean="0">
                <a:latin typeface="Tahoma" charset="0"/>
                <a:ea typeface="Tahoma" charset="0"/>
                <a:cs typeface="Tahoma" charset="0"/>
              </a:rPr>
              <a:t>considered </a:t>
            </a:r>
            <a:r>
              <a:rPr lang="en-US" sz="1400" dirty="0">
                <a:latin typeface="Tahoma" charset="0"/>
                <a:ea typeface="Tahoma" charset="0"/>
                <a:cs typeface="Tahoma" charset="0"/>
              </a:rPr>
              <a:t>the method of last resort because PPE does nothing to reduce or eliminate the hazard.  If the PPE fails, immediate exposure is the result.  Examples of PPE include:</a:t>
            </a:r>
            <a:endParaRPr lang="en-US" sz="1400" dirty="0">
              <a:latin typeface="Tahoma" charset="0"/>
              <a:ea typeface="Times New Roman" charset="0"/>
              <a:cs typeface="Times New Roman" charset="0"/>
            </a:endParaRPr>
          </a:p>
          <a:p>
            <a:pPr algn="just"/>
            <a:r>
              <a:rPr lang="en-US" sz="1400" dirty="0">
                <a:latin typeface="Tahoma" charset="0"/>
                <a:ea typeface="Tahoma" charset="0"/>
                <a:cs typeface="Tahoma" charset="0"/>
              </a:rPr>
              <a:t> </a:t>
            </a:r>
            <a:endParaRPr lang="en-US" sz="1400" dirty="0">
              <a:latin typeface="Tahoma" charset="0"/>
              <a:ea typeface="Times New Roman" charset="0"/>
              <a:cs typeface="Times New Roman" charset="0"/>
            </a:endParaRPr>
          </a:p>
          <a:p>
            <a:pPr algn="just"/>
            <a:r>
              <a:rPr lang="en-US" sz="1400" dirty="0">
                <a:latin typeface="Tahoma" charset="0"/>
                <a:ea typeface="Tahoma" charset="0"/>
                <a:cs typeface="Tahoma" charset="0"/>
              </a:rPr>
              <a:t>a.</a:t>
            </a:r>
            <a:r>
              <a:rPr lang="en-US" sz="1400" dirty="0">
                <a:latin typeface="Tahoma" charset="0"/>
                <a:ea typeface="Times New Roman" charset="0"/>
                <a:cs typeface="Times New Roman" charset="0"/>
              </a:rPr>
              <a:t>   	</a:t>
            </a:r>
            <a:r>
              <a:rPr lang="en-US" sz="1400" b="1" i="1" dirty="0">
                <a:latin typeface="Tahoma" charset="0"/>
                <a:ea typeface="Tahoma" charset="0"/>
                <a:cs typeface="Tahoma" charset="0"/>
              </a:rPr>
              <a:t>Special clothing</a:t>
            </a:r>
            <a:r>
              <a:rPr lang="en-US" sz="1400" dirty="0">
                <a:latin typeface="Tahoma" charset="0"/>
                <a:ea typeface="Tahoma" charset="0"/>
                <a:cs typeface="Tahoma" charset="0"/>
              </a:rPr>
              <a:t>: like gloves, aprons, boots, coveralls, etc.</a:t>
            </a:r>
            <a:endParaRPr lang="en-US" sz="1400" dirty="0">
              <a:latin typeface="Tahoma" charset="0"/>
              <a:ea typeface="Times New Roman" charset="0"/>
              <a:cs typeface="Times New Roman" charset="0"/>
            </a:endParaRPr>
          </a:p>
          <a:p>
            <a:pPr algn="just"/>
            <a:r>
              <a:rPr lang="en-US" sz="1400" dirty="0">
                <a:latin typeface="Tahoma" charset="0"/>
                <a:ea typeface="Tahoma" charset="0"/>
                <a:cs typeface="Tahoma" charset="0"/>
              </a:rPr>
              <a:t> </a:t>
            </a:r>
            <a:endParaRPr lang="en-US" sz="1400" dirty="0">
              <a:latin typeface="Tahoma" charset="0"/>
              <a:ea typeface="Times New Roman" charset="0"/>
              <a:cs typeface="Times New Roman" charset="0"/>
            </a:endParaRPr>
          </a:p>
          <a:p>
            <a:pPr algn="just"/>
            <a:r>
              <a:rPr lang="en-US" sz="1400" dirty="0" err="1">
                <a:latin typeface="Tahoma" charset="0"/>
                <a:ea typeface="Tahoma" charset="0"/>
                <a:cs typeface="Tahoma" charset="0"/>
              </a:rPr>
              <a:t>b</a:t>
            </a:r>
            <a:r>
              <a:rPr lang="en-US" sz="1400" dirty="0">
                <a:latin typeface="Tahoma" charset="0"/>
                <a:ea typeface="Tahoma" charset="0"/>
                <a:cs typeface="Tahoma" charset="0"/>
              </a:rPr>
              <a:t>.</a:t>
            </a:r>
            <a:r>
              <a:rPr lang="en-US" sz="1400" dirty="0">
                <a:latin typeface="Tahoma" charset="0"/>
                <a:ea typeface="Times New Roman" charset="0"/>
                <a:cs typeface="Times New Roman" charset="0"/>
              </a:rPr>
              <a:t>   	</a:t>
            </a:r>
            <a:r>
              <a:rPr lang="en-US" sz="1400" b="1" i="1" dirty="0">
                <a:latin typeface="Tahoma" charset="0"/>
                <a:ea typeface="Tahoma" charset="0"/>
                <a:cs typeface="Tahoma" charset="0"/>
              </a:rPr>
              <a:t>Eye protection</a:t>
            </a:r>
            <a:r>
              <a:rPr lang="en-US" sz="1400" dirty="0">
                <a:latin typeface="Tahoma" charset="0"/>
                <a:ea typeface="Tahoma" charset="0"/>
                <a:cs typeface="Tahoma" charset="0"/>
              </a:rPr>
              <a:t>: like safety glasses or face shields</a:t>
            </a:r>
            <a:endParaRPr lang="en-US" sz="1400" dirty="0">
              <a:latin typeface="Tahoma" charset="0"/>
              <a:ea typeface="Times New Roman" charset="0"/>
              <a:cs typeface="Times New Roman" charset="0"/>
            </a:endParaRPr>
          </a:p>
          <a:p>
            <a:pPr algn="just"/>
            <a:r>
              <a:rPr lang="en-US" sz="1400" dirty="0">
                <a:latin typeface="Tahoma" charset="0"/>
                <a:ea typeface="Tahoma" charset="0"/>
                <a:cs typeface="Tahoma" charset="0"/>
              </a:rPr>
              <a:t> </a:t>
            </a:r>
            <a:endParaRPr lang="en-US" sz="1400" dirty="0">
              <a:latin typeface="Tahoma" charset="0"/>
              <a:ea typeface="Times New Roman" charset="0"/>
              <a:cs typeface="Times New Roman" charset="0"/>
            </a:endParaRPr>
          </a:p>
          <a:p>
            <a:pPr algn="just"/>
            <a:r>
              <a:rPr lang="en-US" sz="1400" b="1" i="1" dirty="0" err="1">
                <a:latin typeface="Tahoma" charset="0"/>
                <a:ea typeface="Tahoma" charset="0"/>
                <a:cs typeface="Tahoma" charset="0"/>
              </a:rPr>
              <a:t>c</a:t>
            </a:r>
            <a:r>
              <a:rPr lang="en-US" sz="1400" b="1" i="1" dirty="0">
                <a:latin typeface="Tahoma" charset="0"/>
                <a:ea typeface="Tahoma" charset="0"/>
                <a:cs typeface="Tahoma" charset="0"/>
              </a:rPr>
              <a:t>.</a:t>
            </a:r>
            <a:r>
              <a:rPr lang="en-US" sz="1400" b="1" i="1" dirty="0">
                <a:latin typeface="Tahoma" charset="0"/>
                <a:ea typeface="Times New Roman" charset="0"/>
                <a:cs typeface="Times New Roman" charset="0"/>
              </a:rPr>
              <a:t>   	</a:t>
            </a:r>
            <a:r>
              <a:rPr lang="en-US" sz="1400" b="1" i="1" dirty="0">
                <a:latin typeface="Tahoma" charset="0"/>
                <a:ea typeface="Tahoma" charset="0"/>
                <a:cs typeface="Tahoma" charset="0"/>
              </a:rPr>
              <a:t>Hearing protection</a:t>
            </a:r>
            <a:endParaRPr lang="en-US" sz="1400" dirty="0">
              <a:latin typeface="Tahoma" charset="0"/>
              <a:ea typeface="Times New Roman" charset="0"/>
              <a:cs typeface="Times New Roman" charset="0"/>
            </a:endParaRPr>
          </a:p>
          <a:p>
            <a:pPr algn="just"/>
            <a:endParaRPr lang="en-US" sz="1400" dirty="0">
              <a:latin typeface="Tahoma" charset="0"/>
              <a:ea typeface="Times New Roman" charset="0"/>
              <a:cs typeface="Times New Roman" charset="0"/>
            </a:endParaRPr>
          </a:p>
          <a:p>
            <a:pPr marL="342900" indent="-342900" algn="just">
              <a:buAutoNum type="alphaLcPeriod" startAt="4"/>
            </a:pPr>
            <a:r>
              <a:rPr lang="en-US" sz="1400" b="1" i="1" dirty="0" smtClean="0">
                <a:latin typeface="Tahoma" charset="0"/>
                <a:ea typeface="Tahoma" charset="0"/>
                <a:cs typeface="Tahoma" charset="0"/>
              </a:rPr>
              <a:t>Respiratory </a:t>
            </a:r>
            <a:r>
              <a:rPr lang="en-US" sz="1400" b="1" i="1" dirty="0">
                <a:latin typeface="Tahoma" charset="0"/>
                <a:ea typeface="Tahoma" charset="0"/>
                <a:cs typeface="Tahoma" charset="0"/>
              </a:rPr>
              <a:t>protection</a:t>
            </a:r>
            <a:r>
              <a:rPr lang="en-US" sz="1400" dirty="0">
                <a:latin typeface="Tahoma" charset="0"/>
                <a:ea typeface="Tahoma" charset="0"/>
                <a:cs typeface="Tahoma" charset="0"/>
              </a:rPr>
              <a:t>: for emergency or short-term protection.  </a:t>
            </a:r>
            <a:endParaRPr lang="en-US" sz="1400" dirty="0" smtClean="0">
              <a:latin typeface="Tahoma" charset="0"/>
              <a:ea typeface="Tahoma" charset="0"/>
              <a:cs typeface="Tahoma" charset="0"/>
            </a:endParaRPr>
          </a:p>
          <a:p>
            <a:pPr marL="342900" indent="-342900" algn="just">
              <a:buAutoNum type="alphaLcPeriod" startAt="4"/>
            </a:pPr>
            <a:endParaRPr lang="en-US" sz="1400" dirty="0" smtClean="0">
              <a:latin typeface="Tahoma" charset="0"/>
              <a:ea typeface="Tahoma" charset="0"/>
              <a:cs typeface="Tahoma" charset="0"/>
            </a:endParaRPr>
          </a:p>
          <a:p>
            <a:pPr marL="342900" indent="-342900" algn="just">
              <a:buNone/>
            </a:pPr>
            <a:r>
              <a:rPr lang="en-US" sz="1400" b="1" dirty="0" smtClean="0">
                <a:latin typeface="Tahoma" charset="0"/>
                <a:ea typeface="Tahoma" charset="0"/>
                <a:cs typeface="Tahoma" charset="0"/>
              </a:rPr>
              <a:t>Images</a:t>
            </a:r>
            <a:r>
              <a:rPr lang="en-US" sz="1400" dirty="0" smtClean="0">
                <a:latin typeface="Tahoma" charset="0"/>
                <a:ea typeface="Tahoma" charset="0"/>
                <a:cs typeface="Tahoma" charset="0"/>
              </a:rPr>
              <a:t>:</a:t>
            </a:r>
            <a:r>
              <a:rPr lang="en-US" sz="1400" baseline="0" dirty="0" smtClean="0">
                <a:latin typeface="Tahoma" charset="0"/>
                <a:ea typeface="Tahoma" charset="0"/>
                <a:cs typeface="Tahoma" charset="0"/>
              </a:rPr>
              <a:t>  all from OSHA website </a:t>
            </a:r>
            <a:endParaRPr lang="en-US" sz="1400" dirty="0">
              <a:latin typeface="Tahoma"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233288" indent="-233288">
              <a:spcBef>
                <a:spcPct val="0"/>
              </a:spcBef>
            </a:pPr>
            <a:endParaRPr lang="en-US" dirty="0">
              <a:latin typeface="Verdana" charset="0"/>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0695E430-08D4-BB4C-B7CF-B0EC1BE8EF70}"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n-US" sz="1200" kern="1200" dirty="0" smtClean="0">
                <a:solidFill>
                  <a:schemeClr val="tx1"/>
                </a:solidFill>
                <a:latin typeface="+mn-lt"/>
                <a:ea typeface="+mn-ea"/>
                <a:cs typeface="+mn-cs"/>
              </a:rPr>
              <a:t>This map shows that our public employee members in </a:t>
            </a:r>
            <a:r>
              <a:rPr lang="en-US" sz="1200" b="1" kern="1200" dirty="0" smtClean="0">
                <a:solidFill>
                  <a:schemeClr val="tx1"/>
                </a:solidFill>
                <a:latin typeface="+mn-lt"/>
                <a:ea typeface="+mn-ea"/>
                <a:cs typeface="+mn-cs"/>
              </a:rPr>
              <a:t>27 states</a:t>
            </a:r>
            <a:r>
              <a:rPr lang="en-US" sz="1200" kern="1200" dirty="0" smtClean="0">
                <a:solidFill>
                  <a:schemeClr val="tx1"/>
                </a:solidFill>
                <a:latin typeface="+mn-lt"/>
                <a:ea typeface="+mn-ea"/>
                <a:cs typeface="+mn-cs"/>
              </a:rPr>
              <a:t> enjoy the same OSHA rights as all workers in the private sector. They have a legal right to a safe and healthy workplace.  </a:t>
            </a:r>
            <a:endParaRPr lang="en-US" sz="11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lvl="0" algn="l"/>
            <a:r>
              <a:rPr lang="en-US" sz="1200" kern="1200" dirty="0" smtClean="0">
                <a:solidFill>
                  <a:schemeClr val="tx1"/>
                </a:solidFill>
                <a:latin typeface="+mn-lt"/>
                <a:ea typeface="+mn-ea"/>
                <a:cs typeface="+mn-cs"/>
              </a:rPr>
              <a:t>All public employers in the 27 OSHA states are required to follow OSHA standards.  When they are not in compliance, workers and their unions have the right to file a complaint and receive an inspection if they feel that their working conditions are unsafe.  </a:t>
            </a:r>
            <a:endParaRPr lang="en-US" sz="11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lvl="0" algn="l"/>
            <a:r>
              <a:rPr lang="en-US" sz="1200" kern="1200" dirty="0" smtClean="0">
                <a:solidFill>
                  <a:schemeClr val="tx1"/>
                </a:solidFill>
                <a:latin typeface="+mn-lt"/>
                <a:ea typeface="+mn-ea"/>
                <a:cs typeface="+mn-cs"/>
              </a:rPr>
              <a:t>But, the map also shows that there are millions of public workers in the rest of the states that have no OSHA protection.  Unfortunately, any type of protection for public employees in non-OSHA state plan states are spotty at best.  </a:t>
            </a:r>
            <a:endParaRPr lang="en-US" sz="1100" kern="1200" dirty="0" smtClean="0">
              <a:solidFill>
                <a:schemeClr val="tx1"/>
              </a:solidFill>
              <a:latin typeface="+mn-lt"/>
              <a:ea typeface="+mn-ea"/>
              <a:cs typeface="+mn-cs"/>
            </a:endParaRPr>
          </a:p>
          <a:p>
            <a:pPr algn="l"/>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lvl="0" algn="l"/>
            <a:r>
              <a:rPr lang="en-US" sz="1200" kern="1200" dirty="0" smtClean="0">
                <a:solidFill>
                  <a:schemeClr val="tx1"/>
                </a:solidFill>
                <a:latin typeface="+mn-lt"/>
                <a:ea typeface="+mn-ea"/>
                <a:cs typeface="+mn-cs"/>
              </a:rPr>
              <a:t>Even with  OSHA coverage … many of the hazards we are exposed to everyday don’t have standards that address them.</a:t>
            </a:r>
            <a:endParaRPr lang="en-US" sz="1100" kern="1200" dirty="0" smtClean="0">
              <a:solidFill>
                <a:schemeClr val="tx1"/>
              </a:solidFill>
              <a:latin typeface="+mn-lt"/>
              <a:ea typeface="+mn-ea"/>
              <a:cs typeface="+mn-cs"/>
            </a:endParaRPr>
          </a:p>
          <a:p>
            <a:pPr algn="l"/>
            <a:endParaRPr lang="en-US" dirty="0" smtClean="0"/>
          </a:p>
          <a:p>
            <a:pPr algn="l"/>
            <a:endParaRPr lang="en-US" dirty="0" smtClean="0"/>
          </a:p>
          <a:p>
            <a:pPr algn="l"/>
            <a:r>
              <a:rPr lang="en-US" b="1" dirty="0" smtClean="0"/>
              <a:t>Image:  </a:t>
            </a:r>
            <a:r>
              <a:rPr lang="en-US" dirty="0" smtClean="0"/>
              <a:t>Pamela Wolfe, AFT </a:t>
            </a:r>
            <a:endParaRPr lang="en-US" dirty="0"/>
          </a:p>
        </p:txBody>
      </p:sp>
      <p:sp>
        <p:nvSpPr>
          <p:cNvPr id="4" name="Slide Number Placeholder 3"/>
          <p:cNvSpPr>
            <a:spLocks noGrp="1"/>
          </p:cNvSpPr>
          <p:nvPr>
            <p:ph type="sldNum" sz="quarter" idx="10"/>
          </p:nvPr>
        </p:nvSpPr>
        <p:spPr/>
        <p:txBody>
          <a:bodyPr/>
          <a:lstStyle/>
          <a:p>
            <a:fld id="{2AA3B590-37F4-8848-A60C-E89BB345430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by </a:t>
            </a:r>
            <a:r>
              <a:rPr lang="en-US" sz="1200" b="0" kern="1200" dirty="0" smtClean="0">
                <a:solidFill>
                  <a:schemeClr val="tx1"/>
                </a:solidFill>
                <a:latin typeface="+mn-lt"/>
                <a:ea typeface="+mn-ea"/>
                <a:cs typeface="+mn-cs"/>
              </a:rPr>
              <a:t>Beige Alert's </a:t>
            </a:r>
            <a:r>
              <a:rPr lang="en-US" sz="1200" b="0" kern="1200" dirty="0" err="1" smtClean="0">
                <a:solidFill>
                  <a:schemeClr val="tx1"/>
                </a:solidFill>
                <a:latin typeface="+mn-lt"/>
                <a:ea typeface="+mn-ea"/>
                <a:cs typeface="+mn-cs"/>
              </a:rPr>
              <a:t>photostream</a:t>
            </a:r>
            <a:endParaRPr lang="en-US" b="0" dirty="0"/>
          </a:p>
        </p:txBody>
      </p:sp>
      <p:sp>
        <p:nvSpPr>
          <p:cNvPr id="4" name="Slide Number Placeholder 3"/>
          <p:cNvSpPr>
            <a:spLocks noGrp="1"/>
          </p:cNvSpPr>
          <p:nvPr>
            <p:ph type="sldNum" sz="quarter" idx="10"/>
          </p:nvPr>
        </p:nvSpPr>
        <p:spPr/>
        <p:txBody>
          <a:bodyPr/>
          <a:lstStyle/>
          <a:p>
            <a:fld id="{2AA3B590-37F4-8848-A60C-E89BB345430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National Institute for Occupational Safety and Health (NIOSH), the research arm of OSHA is another valuable resource for information on hazard exposures.  They can also come into workplaces and do Health Hazard Evaluation (HHE) if requested by the union or members in response to a hazard exposure.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Images:  NIOSH</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A3B590-37F4-8848-A60C-E89BB345430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7" name="Picture 21" descr="HealthandSafety_1A.png                                         002556EE&#10;CleverSpin                     BC25B422:"/>
          <p:cNvPicPr>
            <a:picLocks noChangeAspect="1" noChangeArrowheads="1"/>
          </p:cNvPicPr>
          <p:nvPr/>
        </p:nvPicPr>
        <p:blipFill>
          <a:blip r:embed="rId2"/>
          <a:srcRect/>
          <a:stretch>
            <a:fillRect/>
          </a:stretch>
        </p:blipFill>
        <p:spPr bwMode="auto">
          <a:xfrm>
            <a:off x="0" y="0"/>
            <a:ext cx="9145588" cy="6859588"/>
          </a:xfrm>
          <a:prstGeom prst="rect">
            <a:avLst/>
          </a:prstGeom>
          <a:noFill/>
        </p:spPr>
      </p:pic>
      <p:sp>
        <p:nvSpPr>
          <p:cNvPr id="4099" name="Rectangle 3"/>
          <p:cNvSpPr>
            <a:spLocks noGrp="1" noChangeArrowheads="1"/>
          </p:cNvSpPr>
          <p:nvPr>
            <p:ph type="ctrTitle"/>
          </p:nvPr>
        </p:nvSpPr>
        <p:spPr>
          <a:xfrm>
            <a:off x="1219200" y="2286000"/>
            <a:ext cx="6324600" cy="1447800"/>
          </a:xfrm>
        </p:spPr>
        <p:txBody>
          <a:bodyPr anchor="ctr"/>
          <a:lstStyle>
            <a:lvl1pPr>
              <a:defRPr sz="4400" b="1"/>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1219200" y="3886200"/>
            <a:ext cx="6400800" cy="16002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5" name="Slide Number Placeholder 4"/>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304800"/>
            <a:ext cx="18478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304800"/>
            <a:ext cx="53911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5" name="Slide Number Placeholder 4"/>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5" name="Slide Number Placeholder 4"/>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5" name="Slide Number Placeholder 4"/>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288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6" name="Slide Number Placeholder 5"/>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8" name="Slide Number Placeholder 7"/>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4" name="Slide Number Placeholder 3"/>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3" name="Slide Number Placeholder 2"/>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6" name="Slide Number Placeholder 5"/>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89D73BE-CEEA-1E49-B80A-3A70E41F6778}" type="datetimeFigureOut">
              <a:rPr lang="en-US" smtClean="0"/>
              <a:pPr/>
              <a:t>7/30/2012</a:t>
            </a:fld>
            <a:endParaRPr lang="en-US"/>
          </a:p>
        </p:txBody>
      </p:sp>
      <p:sp>
        <p:nvSpPr>
          <p:cNvPr id="6" name="Slide Number Placeholder 5"/>
          <p:cNvSpPr>
            <a:spLocks noGrp="1"/>
          </p:cNvSpPr>
          <p:nvPr>
            <p:ph type="sldNum" sz="quarter" idx="11"/>
          </p:nvPr>
        </p:nvSpPr>
        <p:spPr/>
        <p:txBody>
          <a:bodyPr/>
          <a:lstStyle>
            <a:lvl1pPr>
              <a:defRPr/>
            </a:lvl1pPr>
          </a:lstStyle>
          <a:p>
            <a:fld id="{C11C4906-7037-A74F-AA4B-86DF3F4969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5" name="Picture 21" descr="HealthandSafety_1B.png                                         002556EE&#10;CleverSpin                     BC25B422:"/>
          <p:cNvPicPr>
            <a:picLocks noChangeAspect="1" noChangeArrowheads="1"/>
          </p:cNvPicPr>
          <p:nvPr/>
        </p:nvPicPr>
        <p:blipFill>
          <a:blip r:embed="rId13"/>
          <a:srcRect/>
          <a:stretch>
            <a:fillRect/>
          </a:stretch>
        </p:blipFill>
        <p:spPr bwMode="auto">
          <a:xfrm>
            <a:off x="-1588" y="0"/>
            <a:ext cx="9145588" cy="6859588"/>
          </a:xfrm>
          <a:prstGeom prst="rect">
            <a:avLst/>
          </a:prstGeom>
          <a:noFill/>
        </p:spPr>
      </p:pic>
      <p:sp>
        <p:nvSpPr>
          <p:cNvPr id="1026" name="Rectangle 2"/>
          <p:cNvSpPr>
            <a:spLocks noGrp="1" noChangeArrowheads="1"/>
          </p:cNvSpPr>
          <p:nvPr>
            <p:ph type="title"/>
          </p:nvPr>
        </p:nvSpPr>
        <p:spPr bwMode="auto">
          <a:xfrm>
            <a:off x="1447800" y="304800"/>
            <a:ext cx="73914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828800"/>
            <a:ext cx="7391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47800" y="63246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mn-lt"/>
              </a:defRPr>
            </a:lvl1pPr>
          </a:lstStyle>
          <a:p>
            <a:fld id="{C89D73BE-CEEA-1E49-B80A-3A70E41F6778}" type="datetimeFigureOut">
              <a:rPr lang="en-US" smtClean="0"/>
              <a:pPr/>
              <a:t>7/30/2012</a:t>
            </a:fld>
            <a:endParaRPr lang="en-US"/>
          </a:p>
        </p:txBody>
      </p:sp>
      <p:sp>
        <p:nvSpPr>
          <p:cNvPr id="1030" name="Rectangle 6"/>
          <p:cNvSpPr>
            <a:spLocks noGrp="1" noChangeArrowheads="1"/>
          </p:cNvSpPr>
          <p:nvPr>
            <p:ph type="sldNum" sz="quarter" idx="4"/>
          </p:nvPr>
        </p:nvSpPr>
        <p:spPr bwMode="auto">
          <a:xfrm>
            <a:off x="69342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C11C4906-7037-A74F-AA4B-86DF3F4969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accent2"/>
          </a:solidFill>
          <a:latin typeface="+mj-lt"/>
          <a:ea typeface="+mj-ea"/>
          <a:cs typeface="+mj-cs"/>
        </a:defRPr>
      </a:lvl1pPr>
      <a:lvl2pPr algn="l" rtl="0" eaLnBrk="1" fontAlgn="base" hangingPunct="1">
        <a:spcBef>
          <a:spcPct val="0"/>
        </a:spcBef>
        <a:spcAft>
          <a:spcPct val="0"/>
        </a:spcAft>
        <a:defRPr sz="4000">
          <a:solidFill>
            <a:schemeClr val="accent2"/>
          </a:solidFill>
          <a:latin typeface="Verdana" charset="0"/>
        </a:defRPr>
      </a:lvl2pPr>
      <a:lvl3pPr algn="l" rtl="0" eaLnBrk="1" fontAlgn="base" hangingPunct="1">
        <a:spcBef>
          <a:spcPct val="0"/>
        </a:spcBef>
        <a:spcAft>
          <a:spcPct val="0"/>
        </a:spcAft>
        <a:defRPr sz="4000">
          <a:solidFill>
            <a:schemeClr val="accent2"/>
          </a:solidFill>
          <a:latin typeface="Verdana" charset="0"/>
        </a:defRPr>
      </a:lvl3pPr>
      <a:lvl4pPr algn="l" rtl="0" eaLnBrk="1" fontAlgn="base" hangingPunct="1">
        <a:spcBef>
          <a:spcPct val="0"/>
        </a:spcBef>
        <a:spcAft>
          <a:spcPct val="0"/>
        </a:spcAft>
        <a:defRPr sz="4000">
          <a:solidFill>
            <a:schemeClr val="accent2"/>
          </a:solidFill>
          <a:latin typeface="Verdana" charset="0"/>
        </a:defRPr>
      </a:lvl4pPr>
      <a:lvl5pPr algn="l" rtl="0" eaLnBrk="1" fontAlgn="base" hangingPunct="1">
        <a:spcBef>
          <a:spcPct val="0"/>
        </a:spcBef>
        <a:spcAft>
          <a:spcPct val="0"/>
        </a:spcAft>
        <a:defRPr sz="4000">
          <a:solidFill>
            <a:schemeClr val="accent2"/>
          </a:solidFill>
          <a:latin typeface="Verdana" charset="0"/>
        </a:defRPr>
      </a:lvl5pPr>
      <a:lvl6pPr marL="457200" algn="l" rtl="0" eaLnBrk="1" fontAlgn="base" hangingPunct="1">
        <a:spcBef>
          <a:spcPct val="0"/>
        </a:spcBef>
        <a:spcAft>
          <a:spcPct val="0"/>
        </a:spcAft>
        <a:defRPr sz="4000">
          <a:solidFill>
            <a:schemeClr val="accent2"/>
          </a:solidFill>
          <a:latin typeface="Verdana" charset="0"/>
        </a:defRPr>
      </a:lvl6pPr>
      <a:lvl7pPr marL="914400" algn="l" rtl="0" eaLnBrk="1" fontAlgn="base" hangingPunct="1">
        <a:spcBef>
          <a:spcPct val="0"/>
        </a:spcBef>
        <a:spcAft>
          <a:spcPct val="0"/>
        </a:spcAft>
        <a:defRPr sz="4000">
          <a:solidFill>
            <a:schemeClr val="accent2"/>
          </a:solidFill>
          <a:latin typeface="Verdana" charset="0"/>
        </a:defRPr>
      </a:lvl7pPr>
      <a:lvl8pPr marL="1371600" algn="l" rtl="0" eaLnBrk="1" fontAlgn="base" hangingPunct="1">
        <a:spcBef>
          <a:spcPct val="0"/>
        </a:spcBef>
        <a:spcAft>
          <a:spcPct val="0"/>
        </a:spcAft>
        <a:defRPr sz="4000">
          <a:solidFill>
            <a:schemeClr val="accent2"/>
          </a:solidFill>
          <a:latin typeface="Verdana" charset="0"/>
        </a:defRPr>
      </a:lvl8pPr>
      <a:lvl9pPr marL="1828800" algn="l" rtl="0" eaLnBrk="1" fontAlgn="base" hangingPunct="1">
        <a:spcBef>
          <a:spcPct val="0"/>
        </a:spcBef>
        <a:spcAft>
          <a:spcPct val="0"/>
        </a:spcAft>
        <a:defRPr sz="4000">
          <a:solidFill>
            <a:schemeClr val="accent2"/>
          </a:solidFill>
          <a:latin typeface="Verdana" charset="0"/>
        </a:defRPr>
      </a:lvl9pPr>
    </p:titleStyle>
    <p:bodyStyle>
      <a:lvl1pPr marL="342900" indent="-342900" algn="l" rtl="0" eaLnBrk="1" fontAlgn="base" hangingPunct="1">
        <a:spcBef>
          <a:spcPct val="20000"/>
        </a:spcBef>
        <a:spcAft>
          <a:spcPct val="0"/>
        </a:spcAft>
        <a:buClr>
          <a:schemeClr val="tx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400">
          <a:solidFill>
            <a:schemeClr val="tx1"/>
          </a:solidFill>
          <a:latin typeface="+mn-lt"/>
        </a:defRPr>
      </a:lvl2pPr>
      <a:lvl3pPr marL="1143000" indent="-228600" algn="l" rtl="0" eaLnBrk="1" fontAlgn="base" hangingPunct="1">
        <a:spcBef>
          <a:spcPct val="20000"/>
        </a:spcBef>
        <a:spcAft>
          <a:spcPct val="0"/>
        </a:spcAft>
        <a:buClr>
          <a:schemeClr val="tx2"/>
        </a:buClr>
        <a:buChar char="•"/>
        <a:defRPr sz="2000">
          <a:solidFill>
            <a:schemeClr val="tx1"/>
          </a:solidFill>
          <a:latin typeface="+mn-lt"/>
        </a:defRPr>
      </a:lvl3pPr>
      <a:lvl4pPr marL="1600200" indent="-228600" algn="l" rtl="0" eaLnBrk="1" fontAlgn="base" hangingPunct="1">
        <a:spcBef>
          <a:spcPct val="20000"/>
        </a:spcBef>
        <a:spcAft>
          <a:spcPct val="0"/>
        </a:spcAft>
        <a:buClr>
          <a:schemeClr val="tx2"/>
        </a:buClr>
        <a:buChar char="–"/>
        <a:defRPr>
          <a:solidFill>
            <a:schemeClr val="tx1"/>
          </a:solidFill>
          <a:latin typeface="+mn-lt"/>
        </a:defRPr>
      </a:lvl4pPr>
      <a:lvl5pPr marL="2057400" indent="-228600" algn="l" rtl="0" eaLnBrk="1" fontAlgn="base" hangingPunct="1">
        <a:spcBef>
          <a:spcPct val="20000"/>
        </a:spcBef>
        <a:spcAft>
          <a:spcPct val="0"/>
        </a:spcAft>
        <a:buClr>
          <a:schemeClr val="tx2"/>
        </a:buClr>
        <a:buChar char="»"/>
        <a:defRPr>
          <a:solidFill>
            <a:schemeClr val="tx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hyperlink" Target="http://www.osha.gov/SLTC/etools/respiratory/change_schedul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6188" y="3044825"/>
            <a:ext cx="8421687" cy="1362075"/>
          </a:xfrm>
        </p:spPr>
        <p:txBody>
          <a:bodyPr/>
          <a:lstStyle/>
          <a:p>
            <a:r>
              <a:rPr lang="en-US" dirty="0" smtClean="0"/>
              <a:t>Basic Hazard Awareness</a:t>
            </a:r>
            <a:endParaRPr lang="en-US" dirty="0"/>
          </a:p>
        </p:txBody>
      </p:sp>
      <p:sp>
        <p:nvSpPr>
          <p:cNvPr id="5" name="Text Placeholder 4"/>
          <p:cNvSpPr>
            <a:spLocks noGrp="1"/>
          </p:cNvSpPr>
          <p:nvPr>
            <p:ph type="body" idx="1"/>
          </p:nvPr>
        </p:nvSpPr>
        <p:spPr>
          <a:xfrm>
            <a:off x="1828799" y="5018881"/>
            <a:ext cx="6665913" cy="1500187"/>
          </a:xfrm>
        </p:spPr>
        <p:txBody>
          <a:bodyPr>
            <a:normAutofit/>
          </a:bodyPr>
          <a:lstStyle/>
          <a:p>
            <a:r>
              <a:rPr lang="en-US" sz="1400" dirty="0" smtClean="0"/>
              <a:t>“This material was produced under the grant SH-20839-SHO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Asbestos Standard</a:t>
            </a:r>
            <a:endParaRPr lang="en-US" dirty="0"/>
          </a:p>
        </p:txBody>
      </p:sp>
      <p:sp>
        <p:nvSpPr>
          <p:cNvPr id="3" name="Content Placeholder 2"/>
          <p:cNvSpPr>
            <a:spLocks noGrp="1"/>
          </p:cNvSpPr>
          <p:nvPr>
            <p:ph idx="1"/>
          </p:nvPr>
        </p:nvSpPr>
        <p:spPr>
          <a:xfrm>
            <a:off x="406400" y="1752600"/>
            <a:ext cx="5028433" cy="4525963"/>
          </a:xfrm>
        </p:spPr>
        <p:txBody>
          <a:bodyPr>
            <a:normAutofit fontScale="92500" lnSpcReduction="20000"/>
          </a:bodyPr>
          <a:lstStyle/>
          <a:p>
            <a:pPr marL="342900" lvl="1" indent="-342900">
              <a:buFont typeface="Arial"/>
              <a:buChar char="•"/>
            </a:pPr>
            <a:r>
              <a:rPr lang="en-US" dirty="0" smtClean="0"/>
              <a:t>Applies in all 50 states for school employees </a:t>
            </a:r>
          </a:p>
          <a:p>
            <a:pPr marL="342900" lvl="1" indent="-342900">
              <a:buNone/>
            </a:pPr>
            <a:endParaRPr lang="en-US" dirty="0" smtClean="0"/>
          </a:p>
          <a:p>
            <a:pPr marL="342900" lvl="1" indent="-342900">
              <a:buFont typeface="Arial"/>
              <a:buChar char="•"/>
            </a:pPr>
            <a:r>
              <a:rPr lang="en-US" dirty="0" smtClean="0"/>
              <a:t>Provides protection for custodians and maintenance workers who must remove or handle asbestos as part of their duties. </a:t>
            </a:r>
          </a:p>
          <a:p>
            <a:pPr marL="342900" lvl="1" indent="-342900">
              <a:buFont typeface="Arial"/>
              <a:buChar char="•"/>
            </a:pPr>
            <a:endParaRPr lang="en-US" dirty="0" smtClean="0"/>
          </a:p>
          <a:p>
            <a:pPr marL="342900" lvl="1" indent="-342900">
              <a:buFont typeface="Arial"/>
              <a:buChar char="•"/>
            </a:pPr>
            <a:r>
              <a:rPr lang="en-US" dirty="0" smtClean="0"/>
              <a:t>OSHA also protects any school employee in any state who is harassed or discriminated against for complaining about asbestos exposure. </a:t>
            </a:r>
            <a:endParaRPr lang="en-US" sz="2400" dirty="0" smtClean="0"/>
          </a:p>
          <a:p>
            <a:endParaRPr lang="en-US" dirty="0"/>
          </a:p>
        </p:txBody>
      </p:sp>
      <p:pic>
        <p:nvPicPr>
          <p:cNvPr id="5121" name="Picture 1"/>
          <p:cNvPicPr>
            <a:picLocks noChangeAspect="1" noChangeArrowheads="1"/>
          </p:cNvPicPr>
          <p:nvPr/>
        </p:nvPicPr>
        <p:blipFill>
          <a:blip r:embed="rId3"/>
          <a:srcRect/>
          <a:stretch>
            <a:fillRect/>
          </a:stretch>
        </p:blipFill>
        <p:spPr bwMode="auto">
          <a:xfrm>
            <a:off x="5606716" y="1503970"/>
            <a:ext cx="3301902" cy="4402536"/>
          </a:xfrm>
          <a:prstGeom prst="rect">
            <a:avLst/>
          </a:prstGeom>
          <a:noFill/>
          <a:ln w="9525">
            <a:noFill/>
            <a:miter lim="800000"/>
            <a:headEnd/>
            <a:tailEnd/>
          </a:ln>
        </p:spPr>
      </p:pic>
      <p:sp>
        <p:nvSpPr>
          <p:cNvPr id="7" name="Rectangle 6"/>
          <p:cNvSpPr/>
          <p:nvPr/>
        </p:nvSpPr>
        <p:spPr>
          <a:xfrm>
            <a:off x="5606716" y="5937481"/>
            <a:ext cx="3301902" cy="215444"/>
          </a:xfrm>
          <a:prstGeom prst="rect">
            <a:avLst/>
          </a:prstGeom>
        </p:spPr>
        <p:txBody>
          <a:bodyPr wrap="square">
            <a:spAutoFit/>
          </a:bodyPr>
          <a:lstStyle/>
          <a:p>
            <a:pPr algn="ctr"/>
            <a:r>
              <a:rPr lang="en-US" sz="800" dirty="0" smtClean="0"/>
              <a:t>Image:  by Beige Alert's </a:t>
            </a:r>
            <a:r>
              <a:rPr lang="en-US" sz="800" dirty="0" err="1" smtClean="0"/>
              <a:t>photostream</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050" y="3097759"/>
            <a:ext cx="6051550" cy="3282404"/>
          </a:xfrm>
        </p:spPr>
        <p:txBody>
          <a:bodyPr>
            <a:normAutofit/>
          </a:bodyPr>
          <a:lstStyle/>
          <a:p>
            <a:r>
              <a:rPr lang="en-US" dirty="0" smtClean="0"/>
              <a:t>Valuable resource for information on all types of hazard exposures</a:t>
            </a:r>
          </a:p>
          <a:p>
            <a:endParaRPr lang="en-US" dirty="0" smtClean="0"/>
          </a:p>
          <a:p>
            <a:r>
              <a:rPr lang="en-US" dirty="0" smtClean="0"/>
              <a:t>Can conduct Health Hazard Evaluations (HHE) if requested by union or members</a:t>
            </a:r>
            <a:endParaRPr lang="en-US" dirty="0"/>
          </a:p>
        </p:txBody>
      </p:sp>
      <p:pic>
        <p:nvPicPr>
          <p:cNvPr id="32770" name="Picture 2" descr="http://www.detectcarbonmonoxide.com/_images/inset/niosh_logo.gif"/>
          <p:cNvPicPr>
            <a:picLocks noChangeAspect="1" noChangeArrowheads="1"/>
          </p:cNvPicPr>
          <p:nvPr/>
        </p:nvPicPr>
        <p:blipFill>
          <a:blip r:embed="rId3"/>
          <a:srcRect/>
          <a:stretch>
            <a:fillRect/>
          </a:stretch>
        </p:blipFill>
        <p:spPr bwMode="auto">
          <a:xfrm>
            <a:off x="1933575" y="274638"/>
            <a:ext cx="5381625" cy="2569121"/>
          </a:xfrm>
          <a:prstGeom prst="rect">
            <a:avLst/>
          </a:prstGeom>
          <a:noFill/>
        </p:spPr>
      </p:pic>
      <p:pic>
        <p:nvPicPr>
          <p:cNvPr id="32772" name="Picture 4" descr="http://www.newenv.com/Graphics/suppmaterials/NIOSH%20Cover.jpg"/>
          <p:cNvPicPr>
            <a:picLocks noChangeAspect="1" noChangeArrowheads="1"/>
          </p:cNvPicPr>
          <p:nvPr/>
        </p:nvPicPr>
        <p:blipFill>
          <a:blip r:embed="rId4"/>
          <a:srcRect/>
          <a:stretch>
            <a:fillRect/>
          </a:stretch>
        </p:blipFill>
        <p:spPr bwMode="auto">
          <a:xfrm>
            <a:off x="1003488" y="3097759"/>
            <a:ext cx="1631762" cy="237812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OSHA 300 Log of Injuries and Illnesses</a:t>
            </a:r>
            <a:endParaRPr lang="en-US" dirty="0"/>
          </a:p>
        </p:txBody>
      </p:sp>
      <p:sp>
        <p:nvSpPr>
          <p:cNvPr id="3" name="Content Placeholder 2"/>
          <p:cNvSpPr>
            <a:spLocks noGrp="1"/>
          </p:cNvSpPr>
          <p:nvPr>
            <p:ph idx="1"/>
          </p:nvPr>
        </p:nvSpPr>
        <p:spPr>
          <a:xfrm>
            <a:off x="381000" y="2404777"/>
            <a:ext cx="3645231" cy="4525963"/>
          </a:xfrm>
        </p:spPr>
        <p:txBody>
          <a:bodyPr>
            <a:normAutofit/>
          </a:bodyPr>
          <a:lstStyle/>
          <a:p>
            <a:r>
              <a:rPr lang="en-US" sz="2000" dirty="0" smtClean="0"/>
              <a:t>Employer must post all work-related injuries and illnesses that result in a day or more away from work.</a:t>
            </a:r>
          </a:p>
          <a:p>
            <a:endParaRPr lang="en-US" sz="2000" dirty="0" smtClean="0"/>
          </a:p>
          <a:p>
            <a:r>
              <a:rPr lang="en-US" sz="2000" dirty="0" smtClean="0"/>
              <a:t>You have a right to request copies and/or see log.</a:t>
            </a:r>
          </a:p>
          <a:p>
            <a:endParaRPr lang="en-US" sz="2000" dirty="0" smtClean="0"/>
          </a:p>
        </p:txBody>
      </p:sp>
      <p:pic>
        <p:nvPicPr>
          <p:cNvPr id="2051" name="Picture 3"/>
          <p:cNvPicPr>
            <a:picLocks noChangeAspect="1" noChangeArrowheads="1"/>
          </p:cNvPicPr>
          <p:nvPr/>
        </p:nvPicPr>
        <p:blipFill>
          <a:blip r:embed="rId3"/>
          <a:srcRect/>
          <a:stretch>
            <a:fillRect/>
          </a:stretch>
        </p:blipFill>
        <p:spPr bwMode="auto">
          <a:xfrm>
            <a:off x="4026231" y="2125347"/>
            <a:ext cx="5012063" cy="3010811"/>
          </a:xfrm>
          <a:prstGeom prst="rect">
            <a:avLst/>
          </a:prstGeom>
          <a:noFill/>
          <a:ln w="9525">
            <a:noFill/>
            <a:miter lim="800000"/>
            <a:headEnd/>
            <a:tailEnd/>
          </a:ln>
        </p:spPr>
      </p:pic>
      <p:sp>
        <p:nvSpPr>
          <p:cNvPr id="8" name="Rectangle 7"/>
          <p:cNvSpPr/>
          <p:nvPr/>
        </p:nvSpPr>
        <p:spPr>
          <a:xfrm>
            <a:off x="1606378" y="5560541"/>
            <a:ext cx="7232822" cy="646331"/>
          </a:xfrm>
          <a:prstGeom prst="rect">
            <a:avLst/>
          </a:prstGeom>
          <a:solidFill>
            <a:schemeClr val="accent1"/>
          </a:solidFill>
        </p:spPr>
        <p:txBody>
          <a:bodyPr wrap="square">
            <a:spAutoFit/>
          </a:bodyPr>
          <a:lstStyle/>
          <a:p>
            <a:pPr algn="ctr"/>
            <a:r>
              <a:rPr lang="en-US" dirty="0" smtClean="0"/>
              <a:t>Employer must post a summary of these logs each year from February 1 – April 30.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smtClean="0"/>
              <a:t>By the end of this workshop, you will:</a:t>
            </a:r>
            <a:endParaRPr lang="en-US" dirty="0" smtClean="0"/>
          </a:p>
          <a:p>
            <a:pPr lvl="1">
              <a:buNone/>
            </a:pPr>
            <a:r>
              <a:rPr lang="en-US" b="1" dirty="0" smtClean="0"/>
              <a:t> </a:t>
            </a:r>
            <a:endParaRPr lang="en-US" sz="2800" dirty="0" smtClean="0"/>
          </a:p>
          <a:p>
            <a:pPr lvl="1">
              <a:lnSpc>
                <a:spcPct val="120000"/>
              </a:lnSpc>
            </a:pPr>
            <a:r>
              <a:rPr lang="en-US" sz="2800" dirty="0" smtClean="0"/>
              <a:t>Identify how workplace injuries or illnesses can affect your everyday life.</a:t>
            </a:r>
          </a:p>
          <a:p>
            <a:pPr lvl="1">
              <a:lnSpc>
                <a:spcPct val="120000"/>
              </a:lnSpc>
            </a:pPr>
            <a:r>
              <a:rPr lang="en-US" sz="2800" dirty="0" smtClean="0"/>
              <a:t>Identify common symptoms, aches/pains, illnesses and injuries that are associated with your work.</a:t>
            </a:r>
          </a:p>
          <a:p>
            <a:pPr lvl="1">
              <a:lnSpc>
                <a:spcPct val="120000"/>
              </a:lnSpc>
            </a:pPr>
            <a:r>
              <a:rPr lang="en-US" sz="2800" dirty="0" smtClean="0"/>
              <a:t>Identify and recognize the exposures and hazards linked to work-related illnesses and injuries.</a:t>
            </a:r>
          </a:p>
          <a:p>
            <a:pPr lvl="1">
              <a:lnSpc>
                <a:spcPct val="120000"/>
              </a:lnSpc>
            </a:pPr>
            <a:r>
              <a:rPr lang="en-US" sz="2800" dirty="0" smtClean="0"/>
              <a:t>Develop solutions and strategies to address these identified hazards.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Oval 4"/>
          <p:cNvSpPr>
            <a:spLocks noChangeArrowheads="1"/>
          </p:cNvSpPr>
          <p:nvPr/>
        </p:nvSpPr>
        <p:spPr bwMode="auto">
          <a:xfrm>
            <a:off x="2595130" y="0"/>
            <a:ext cx="3811588" cy="2524125"/>
          </a:xfrm>
          <a:prstGeom prst="ellipse">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CHEMICAL &amp; DUST HAZARDS</a:t>
            </a: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(cleaning products, pesticides, asbestos, etc.)</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Oval 5"/>
          <p:cNvSpPr>
            <a:spLocks noChangeArrowheads="1"/>
          </p:cNvSpPr>
          <p:nvPr/>
        </p:nvSpPr>
        <p:spPr bwMode="auto">
          <a:xfrm>
            <a:off x="0" y="1423591"/>
            <a:ext cx="3543011" cy="2201068"/>
          </a:xfrm>
          <a:prstGeom prst="ellipse">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BIOLOGICAL HAZARDS</a:t>
            </a: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(mold, insects/pests, communicable diseases, etc.)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Oval 6"/>
          <p:cNvSpPr>
            <a:spLocks noChangeArrowheads="1"/>
          </p:cNvSpPr>
          <p:nvPr/>
        </p:nvSpPr>
        <p:spPr bwMode="auto">
          <a:xfrm>
            <a:off x="5332413" y="1261268"/>
            <a:ext cx="3811587" cy="2525713"/>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ERGONOMIC HAZARDS</a:t>
            </a:r>
            <a:endParaRPr kumimoji="0" lang="en-US" sz="2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(repetition, lifting, awkward postures, etc.)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Oval 7"/>
          <p:cNvSpPr>
            <a:spLocks noChangeArrowheads="1"/>
          </p:cNvSpPr>
          <p:nvPr/>
        </p:nvSpPr>
        <p:spPr bwMode="auto">
          <a:xfrm>
            <a:off x="2595131" y="2712712"/>
            <a:ext cx="3811587" cy="2362850"/>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cs typeface="Arial" pitchFamily="34" charset="0"/>
              </a:rPr>
              <a:t>WORK ORGANIZATION HAZARDS</a:t>
            </a:r>
            <a:endParaRPr kumimoji="0" lang="en-US" sz="2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Things that cause STRESS! </a:t>
            </a:r>
            <a:r>
              <a:rPr lang="en-US" sz="1600" b="1" dirty="0" smtClean="0">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Oval 8"/>
          <p:cNvSpPr>
            <a:spLocks noChangeArrowheads="1"/>
          </p:cNvSpPr>
          <p:nvPr/>
        </p:nvSpPr>
        <p:spPr bwMode="auto">
          <a:xfrm>
            <a:off x="0" y="4308041"/>
            <a:ext cx="3813175" cy="2111808"/>
          </a:xfrm>
          <a:prstGeom prst="ellipse">
            <a:avLst/>
          </a:prstGeom>
          <a:solidFill>
            <a:srgbClr val="FFFF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SAFETY HAZARDS</a:t>
            </a: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(slips, trips and falls, faulty equipment, etc.)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Oval 9"/>
          <p:cNvSpPr>
            <a:spLocks noChangeArrowheads="1"/>
          </p:cNvSpPr>
          <p:nvPr/>
        </p:nvSpPr>
        <p:spPr bwMode="auto">
          <a:xfrm>
            <a:off x="4931640" y="4308041"/>
            <a:ext cx="3811587" cy="2194936"/>
          </a:xfrm>
          <a:prstGeom prst="ellipse">
            <a:avLst/>
          </a:prstGeom>
          <a:solidFill>
            <a:srgbClr val="92D050"/>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PHYSICAL HAZARDS</a:t>
            </a: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(noise, temperature extremes, radiation, etc.)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274638"/>
            <a:ext cx="8229600" cy="1143000"/>
          </a:xfrm>
        </p:spPr>
        <p:txBody>
          <a:bodyPr anchor="ctr"/>
          <a:lstStyle/>
          <a:p>
            <a:pPr eaLnBrk="1" hangingPunct="1"/>
            <a:r>
              <a:rPr lang="en-US"/>
              <a:t>     </a:t>
            </a:r>
            <a:r>
              <a:rPr lang="en-US">
                <a:latin typeface="Utopia" pitchFamily="18" charset="0"/>
              </a:rPr>
              <a:t>Hierarchy of Controls</a:t>
            </a:r>
          </a:p>
        </p:txBody>
      </p:sp>
      <p:pic>
        <p:nvPicPr>
          <p:cNvPr id="40963" name="Object 2"/>
          <p:cNvPicPr>
            <a:picLocks noChangeArrowheads="1"/>
          </p:cNvPicPr>
          <p:nvPr/>
        </p:nvPicPr>
        <p:blipFill>
          <a:blip r:embed="rId3"/>
          <a:srcRect t="-218" b="-218"/>
          <a:stretch>
            <a:fillRect/>
          </a:stretch>
        </p:blipFill>
        <p:spPr bwMode="auto">
          <a:xfrm>
            <a:off x="1328738" y="1512888"/>
            <a:ext cx="6446837" cy="4310062"/>
          </a:xfrm>
          <a:prstGeom prst="rect">
            <a:avLst/>
          </a:prstGeom>
          <a:noFill/>
          <a:ln w="9525">
            <a:noFill/>
            <a:miter lim="800000"/>
            <a:headEnd/>
            <a:tailEnd/>
          </a:ln>
        </p:spPr>
      </p:pic>
      <p:sp>
        <p:nvSpPr>
          <p:cNvPr id="6" name="TextBox 5"/>
          <p:cNvSpPr txBox="1">
            <a:spLocks noChangeArrowheads="1"/>
          </p:cNvSpPr>
          <p:nvPr/>
        </p:nvSpPr>
        <p:spPr bwMode="auto">
          <a:xfrm>
            <a:off x="5184775" y="1990725"/>
            <a:ext cx="2590800" cy="10160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algn="ctr" eaLnBrk="1" hangingPunct="1">
              <a:defRPr/>
            </a:pPr>
            <a:r>
              <a:rPr lang="en-US" sz="2000" b="1" dirty="0">
                <a:solidFill>
                  <a:srgbClr val="000000"/>
                </a:solidFill>
                <a:latin typeface="Utopia" pitchFamily="18" charset="0"/>
                <a:ea typeface="+mn-ea"/>
                <a:cs typeface="+mn-cs"/>
              </a:rPr>
              <a:t>Requires a physical change to the workplace</a:t>
            </a:r>
          </a:p>
        </p:txBody>
      </p:sp>
      <p:sp>
        <p:nvSpPr>
          <p:cNvPr id="8" name="TextBox 7"/>
          <p:cNvSpPr txBox="1">
            <a:spLocks noChangeArrowheads="1"/>
          </p:cNvSpPr>
          <p:nvPr/>
        </p:nvSpPr>
        <p:spPr bwMode="auto">
          <a:xfrm>
            <a:off x="7334250" y="4749800"/>
            <a:ext cx="1711325" cy="1323975"/>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algn="ctr" eaLnBrk="1" hangingPunct="1">
              <a:defRPr/>
            </a:pPr>
            <a:r>
              <a:rPr lang="en-US" sz="2000" b="1" dirty="0">
                <a:solidFill>
                  <a:srgbClr val="000000"/>
                </a:solidFill>
                <a:latin typeface="Utopia" pitchFamily="18" charset="0"/>
                <a:ea typeface="+mn-ea"/>
                <a:cs typeface="+mn-cs"/>
              </a:rPr>
              <a:t>Requires worker to wear something</a:t>
            </a:r>
          </a:p>
        </p:txBody>
      </p:sp>
      <p:cxnSp>
        <p:nvCxnSpPr>
          <p:cNvPr id="10" name="Straight Connector 9"/>
          <p:cNvCxnSpPr/>
          <p:nvPr/>
        </p:nvCxnSpPr>
        <p:spPr>
          <a:xfrm rot="10800000">
            <a:off x="3886200" y="2452256"/>
            <a:ext cx="1298576" cy="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1575226"/>
            <a:ext cx="3821979" cy="400110"/>
          </a:xfrm>
          <a:prstGeom prst="rect">
            <a:avLst/>
          </a:prstGeom>
          <a:noFill/>
        </p:spPr>
        <p:txBody>
          <a:bodyPr wrap="square" rtlCol="0">
            <a:spAutoFit/>
          </a:bodyPr>
          <a:lstStyle/>
          <a:p>
            <a:r>
              <a:rPr lang="en-US" sz="2000" b="1" dirty="0" smtClean="0"/>
              <a:t>Elimination/Substitution</a:t>
            </a:r>
            <a:endParaRPr lang="en-US" sz="2000" b="1" dirty="0"/>
          </a:p>
        </p:txBody>
      </p:sp>
      <p:cxnSp>
        <p:nvCxnSpPr>
          <p:cNvPr id="16" name="Straight Arrow Connector 15"/>
          <p:cNvCxnSpPr>
            <a:stCxn id="14" idx="2"/>
          </p:cNvCxnSpPr>
          <p:nvPr/>
        </p:nvCxnSpPr>
        <p:spPr>
          <a:xfrm rot="16200000" flipH="1">
            <a:off x="3418536" y="924990"/>
            <a:ext cx="62349" cy="216304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1667456" y="4160753"/>
            <a:ext cx="4247724" cy="15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p:nvSpPr>
        <p:spPr bwMode="auto">
          <a:xfrm>
            <a:off x="0" y="3695700"/>
            <a:ext cx="2325688" cy="1016000"/>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eaLnBrk="1" hangingPunct="1">
              <a:defRPr/>
            </a:pPr>
            <a:r>
              <a:rPr lang="en-US" sz="2000" b="1" dirty="0">
                <a:solidFill>
                  <a:srgbClr val="000000"/>
                </a:solidFill>
                <a:latin typeface="Utopia" pitchFamily="18" charset="0"/>
                <a:ea typeface="+mn-ea"/>
                <a:cs typeface="+mn-cs"/>
              </a:rPr>
              <a:t>Requires worker or employer to do something</a:t>
            </a:r>
          </a:p>
        </p:txBody>
      </p:sp>
      <p:sp>
        <p:nvSpPr>
          <p:cNvPr id="19" name="TextBox 18"/>
          <p:cNvSpPr txBox="1"/>
          <p:nvPr/>
        </p:nvSpPr>
        <p:spPr>
          <a:xfrm>
            <a:off x="455612" y="2082927"/>
            <a:ext cx="1577543" cy="369332"/>
          </a:xfrm>
          <a:prstGeom prst="rect">
            <a:avLst/>
          </a:prstGeom>
          <a:noFill/>
        </p:spPr>
        <p:txBody>
          <a:bodyPr wrap="square" rtlCol="0">
            <a:spAutoFit/>
          </a:bodyPr>
          <a:lstStyle/>
          <a:p>
            <a:r>
              <a:rPr lang="en-US" b="1" dirty="0" smtClean="0">
                <a:solidFill>
                  <a:srgbClr val="FF0000"/>
                </a:solidFill>
              </a:rPr>
              <a:t>Most Effective</a:t>
            </a:r>
            <a:endParaRPr lang="en-US" b="1" dirty="0">
              <a:solidFill>
                <a:srgbClr val="FF0000"/>
              </a:solidFill>
            </a:endParaRPr>
          </a:p>
        </p:txBody>
      </p:sp>
      <p:sp>
        <p:nvSpPr>
          <p:cNvPr id="20" name="TextBox 19"/>
          <p:cNvSpPr txBox="1"/>
          <p:nvPr/>
        </p:nvSpPr>
        <p:spPr>
          <a:xfrm>
            <a:off x="540760" y="5916077"/>
            <a:ext cx="1575955" cy="369332"/>
          </a:xfrm>
          <a:prstGeom prst="rect">
            <a:avLst/>
          </a:prstGeom>
          <a:noFill/>
        </p:spPr>
        <p:txBody>
          <a:bodyPr wrap="square" rtlCol="0">
            <a:spAutoFit/>
          </a:bodyPr>
          <a:lstStyle/>
          <a:p>
            <a:r>
              <a:rPr lang="en-US" b="1" dirty="0" smtClean="0">
                <a:solidFill>
                  <a:srgbClr val="FF0000"/>
                </a:solidFill>
              </a:rPr>
              <a:t>Least Effective</a:t>
            </a:r>
            <a:endParaRPr lang="en-US" b="1" dirty="0">
              <a:solidFill>
                <a:srgbClr val="FF0000"/>
              </a:solidFill>
            </a:endParaRPr>
          </a:p>
        </p:txBody>
      </p:sp>
      <p:cxnSp>
        <p:nvCxnSpPr>
          <p:cNvPr id="22" name="Straight Arrow Connector 21"/>
          <p:cNvCxnSpPr/>
          <p:nvPr/>
        </p:nvCxnSpPr>
        <p:spPr>
          <a:xfrm rot="10800000" flipV="1">
            <a:off x="4279180" y="3006725"/>
            <a:ext cx="905597" cy="2560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960924" y="4530437"/>
            <a:ext cx="602529" cy="15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6492729" y="5600309"/>
            <a:ext cx="855230" cy="31576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31" name="Rectangle 2"/>
          <p:cNvSpPr>
            <a:spLocks noGrp="1" noChangeArrowheads="1"/>
          </p:cNvSpPr>
          <p:nvPr>
            <p:ph type="title"/>
          </p:nvPr>
        </p:nvSpPr>
        <p:spPr>
          <a:xfrm>
            <a:off x="1143000" y="274638"/>
            <a:ext cx="7791450" cy="1143000"/>
          </a:xfrm>
        </p:spPr>
        <p:txBody>
          <a:bodyPr/>
          <a:lstStyle/>
          <a:p>
            <a:pPr eaLnBrk="1" hangingPunct="1">
              <a:defRPr/>
            </a:pPr>
            <a:r>
              <a:rPr lang="en-US" b="1">
                <a:effectLst>
                  <a:outerShdw blurRad="38100" dist="38100" dir="2700000" algn="tl">
                    <a:srgbClr val="DDDDDD"/>
                  </a:outerShdw>
                </a:effectLst>
              </a:rPr>
              <a:t>CONTROLS:  Engineering</a:t>
            </a:r>
          </a:p>
        </p:txBody>
      </p:sp>
      <p:sp>
        <p:nvSpPr>
          <p:cNvPr id="18" name="TextBox 17"/>
          <p:cNvSpPr txBox="1"/>
          <p:nvPr/>
        </p:nvSpPr>
        <p:spPr>
          <a:xfrm>
            <a:off x="471155" y="1417638"/>
            <a:ext cx="8463295"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defRPr/>
            </a:pPr>
            <a:r>
              <a:rPr lang="en-US" sz="2400" b="1" dirty="0">
                <a:solidFill>
                  <a:srgbClr val="000000"/>
                </a:solidFill>
              </a:rPr>
              <a:t>CONTROL AT THE SOURCE! </a:t>
            </a:r>
            <a:r>
              <a:rPr lang="en-US" sz="2400" b="1" dirty="0" smtClean="0">
                <a:solidFill>
                  <a:srgbClr val="000000"/>
                </a:solidFill>
              </a:rPr>
              <a:t> </a:t>
            </a:r>
          </a:p>
          <a:p>
            <a:pPr algn="ctr">
              <a:defRPr/>
            </a:pPr>
            <a:r>
              <a:rPr lang="en-US" sz="2400" dirty="0" smtClean="0">
                <a:solidFill>
                  <a:srgbClr val="000000"/>
                </a:solidFill>
              </a:rPr>
              <a:t>Limits </a:t>
            </a:r>
            <a:r>
              <a:rPr lang="en-US" sz="2400" dirty="0">
                <a:solidFill>
                  <a:srgbClr val="000000"/>
                </a:solidFill>
              </a:rPr>
              <a:t>the hazard but doesn’t entirely remove it.</a:t>
            </a:r>
          </a:p>
        </p:txBody>
      </p:sp>
      <p:sp>
        <p:nvSpPr>
          <p:cNvPr id="581640" name="Text Box 8"/>
          <p:cNvSpPr txBox="1">
            <a:spLocks noChangeArrowheads="1"/>
          </p:cNvSpPr>
          <p:nvPr/>
        </p:nvSpPr>
        <p:spPr bwMode="auto">
          <a:xfrm>
            <a:off x="6114818" y="5613837"/>
            <a:ext cx="2819632" cy="523220"/>
          </a:xfrm>
          <a:prstGeom prst="rect">
            <a:avLst/>
          </a:prstGeom>
          <a:noFill/>
          <a:ln w="9525">
            <a:noFill/>
            <a:miter lim="800000"/>
            <a:headEnd/>
            <a:tailEnd/>
          </a:ln>
          <a:effectLst/>
        </p:spPr>
        <p:txBody>
          <a:bodyPr wrap="square">
            <a:prstTxWarp prst="textNoShape">
              <a:avLst/>
            </a:prstTxWarp>
            <a:spAutoFit/>
          </a:bodyPr>
          <a:lstStyle/>
          <a:p>
            <a:pPr algn="ctr">
              <a:spcBef>
                <a:spcPct val="50000"/>
              </a:spcBef>
              <a:defRPr/>
            </a:pPr>
            <a:r>
              <a:rPr lang="en-US" sz="2800" b="1" dirty="0">
                <a:effectLst>
                  <a:outerShdw blurRad="38100" dist="38100" dir="2700000" algn="tl">
                    <a:srgbClr val="000000">
                      <a:alpha val="43137"/>
                    </a:srgbClr>
                  </a:outerShdw>
                </a:effectLst>
                <a:latin typeface="Arial Narrow" pitchFamily="34" charset="0"/>
              </a:rPr>
              <a:t>Local Exhaust</a:t>
            </a:r>
          </a:p>
        </p:txBody>
      </p:sp>
      <p:sp>
        <p:nvSpPr>
          <p:cNvPr id="15" name="TextBox 14"/>
          <p:cNvSpPr txBox="1"/>
          <p:nvPr/>
        </p:nvSpPr>
        <p:spPr>
          <a:xfrm>
            <a:off x="2960634" y="2474034"/>
            <a:ext cx="2940782"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Other Examples:</a:t>
            </a:r>
          </a:p>
          <a:p>
            <a:pPr algn="ctr"/>
            <a:r>
              <a:rPr lang="en-US" sz="2000" dirty="0" smtClean="0"/>
              <a:t>Mechanical Guards</a:t>
            </a:r>
          </a:p>
          <a:p>
            <a:pPr algn="ctr"/>
            <a:r>
              <a:rPr lang="en-US" sz="2000" dirty="0" smtClean="0"/>
              <a:t>Wet Methods for Dust</a:t>
            </a:r>
          </a:p>
          <a:p>
            <a:pPr algn="ctr"/>
            <a:r>
              <a:rPr lang="en-US" sz="2000" dirty="0" smtClean="0"/>
              <a:t>Enclosures/Isolation</a:t>
            </a:r>
          </a:p>
          <a:p>
            <a:pPr algn="ctr"/>
            <a:r>
              <a:rPr lang="en-US" sz="2000" dirty="0" smtClean="0"/>
              <a:t>Dilution Ventilation</a:t>
            </a:r>
            <a:endParaRPr lang="en-US" sz="2000" dirty="0"/>
          </a:p>
        </p:txBody>
      </p:sp>
      <p:sp>
        <p:nvSpPr>
          <p:cNvPr id="10" name="TextBox 9"/>
          <p:cNvSpPr txBox="1"/>
          <p:nvPr/>
        </p:nvSpPr>
        <p:spPr>
          <a:xfrm>
            <a:off x="308317" y="5875447"/>
            <a:ext cx="2207973" cy="954107"/>
          </a:xfrm>
          <a:prstGeom prst="rect">
            <a:avLst/>
          </a:prstGeom>
          <a:noFill/>
          <a:ln>
            <a:no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Arial Narrow" pitchFamily="34" charset="0"/>
              </a:rPr>
              <a:t>Proper equipment</a:t>
            </a:r>
            <a:endParaRPr lang="en-US" sz="2800" b="1" dirty="0">
              <a:effectLst>
                <a:outerShdw blurRad="38100" dist="38100" dir="2700000" algn="tl">
                  <a:srgbClr val="000000">
                    <a:alpha val="43137"/>
                  </a:srgbClr>
                </a:outerShdw>
              </a:effectLst>
              <a:latin typeface="Arial Narrow" pitchFamily="34" charset="0"/>
            </a:endParaRPr>
          </a:p>
        </p:txBody>
      </p:sp>
      <p:sp>
        <p:nvSpPr>
          <p:cNvPr id="12" name="TextBox 11"/>
          <p:cNvSpPr txBox="1"/>
          <p:nvPr/>
        </p:nvSpPr>
        <p:spPr>
          <a:xfrm>
            <a:off x="2829606" y="6323758"/>
            <a:ext cx="3494762"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Arial Narrow" pitchFamily="34" charset="0"/>
              </a:rPr>
              <a:t>Re-designed Tools</a:t>
            </a:r>
            <a:endParaRPr lang="en-US" sz="2800" b="1" dirty="0">
              <a:effectLst>
                <a:outerShdw blurRad="38100" dist="38100" dir="2700000" algn="tl">
                  <a:srgbClr val="000000">
                    <a:alpha val="43137"/>
                  </a:srgbClr>
                </a:outerShdw>
              </a:effectLst>
              <a:latin typeface="Arial Narrow" pitchFamily="34" charset="0"/>
            </a:endParaRPr>
          </a:p>
        </p:txBody>
      </p:sp>
      <p:pic>
        <p:nvPicPr>
          <p:cNvPr id="1026" name="Picture 2"/>
          <p:cNvPicPr>
            <a:picLocks noChangeAspect="1" noChangeArrowheads="1"/>
          </p:cNvPicPr>
          <p:nvPr/>
        </p:nvPicPr>
        <p:blipFill>
          <a:blip r:embed="rId3"/>
          <a:srcRect/>
          <a:stretch>
            <a:fillRect/>
          </a:stretch>
        </p:blipFill>
        <p:spPr bwMode="auto">
          <a:xfrm>
            <a:off x="605967" y="2581608"/>
            <a:ext cx="1910323" cy="3098830"/>
          </a:xfrm>
          <a:prstGeom prst="rect">
            <a:avLst/>
          </a:prstGeom>
          <a:noFill/>
          <a:ln w="9525">
            <a:noFill/>
            <a:miter lim="800000"/>
            <a:headEnd/>
            <a:tailEnd/>
          </a:ln>
        </p:spPr>
      </p:pic>
      <p:sp>
        <p:nvSpPr>
          <p:cNvPr id="14" name="TextBox 13"/>
          <p:cNvSpPr txBox="1"/>
          <p:nvPr/>
        </p:nvSpPr>
        <p:spPr>
          <a:xfrm>
            <a:off x="677683" y="5544071"/>
            <a:ext cx="1910323" cy="215444"/>
          </a:xfrm>
          <a:prstGeom prst="rect">
            <a:avLst/>
          </a:prstGeom>
          <a:noFill/>
        </p:spPr>
        <p:txBody>
          <a:bodyPr wrap="square" rtlCol="0">
            <a:spAutoFit/>
          </a:bodyPr>
          <a:lstStyle/>
          <a:p>
            <a:pPr algn="ctr"/>
            <a:r>
              <a:rPr lang="en-US" sz="800" dirty="0" smtClean="0"/>
              <a:t>Image:  by </a:t>
            </a:r>
            <a:r>
              <a:rPr lang="en-US" sz="800" dirty="0" err="1" smtClean="0"/>
              <a:t>Kare_Products</a:t>
            </a:r>
            <a:endParaRPr lang="en-US" sz="800" dirty="0"/>
          </a:p>
        </p:txBody>
      </p:sp>
      <p:pic>
        <p:nvPicPr>
          <p:cNvPr id="1027" name="Picture 3"/>
          <p:cNvPicPr>
            <a:picLocks noChangeAspect="1" noChangeArrowheads="1"/>
          </p:cNvPicPr>
          <p:nvPr/>
        </p:nvPicPr>
        <p:blipFill>
          <a:blip r:embed="rId4"/>
          <a:srcRect/>
          <a:stretch>
            <a:fillRect/>
          </a:stretch>
        </p:blipFill>
        <p:spPr bwMode="auto">
          <a:xfrm>
            <a:off x="6331721" y="2664068"/>
            <a:ext cx="2557346" cy="2479557"/>
          </a:xfrm>
          <a:prstGeom prst="rect">
            <a:avLst/>
          </a:prstGeom>
          <a:noFill/>
          <a:ln w="9525">
            <a:noFill/>
            <a:miter lim="800000"/>
            <a:headEnd/>
            <a:tailEnd/>
          </a:ln>
        </p:spPr>
      </p:pic>
      <p:sp>
        <p:nvSpPr>
          <p:cNvPr id="16" name="Rectangle 15"/>
          <p:cNvSpPr/>
          <p:nvPr/>
        </p:nvSpPr>
        <p:spPr>
          <a:xfrm>
            <a:off x="6557445" y="5203420"/>
            <a:ext cx="1983235" cy="215444"/>
          </a:xfrm>
          <a:prstGeom prst="rect">
            <a:avLst/>
          </a:prstGeom>
        </p:spPr>
        <p:txBody>
          <a:bodyPr wrap="none">
            <a:spAutoFit/>
          </a:bodyPr>
          <a:lstStyle/>
          <a:p>
            <a:pPr algn="ctr"/>
            <a:r>
              <a:rPr lang="en-US" sz="800" dirty="0" smtClean="0"/>
              <a:t>Image: by JohnRH4's </a:t>
            </a:r>
            <a:r>
              <a:rPr lang="en-US" sz="800" dirty="0" err="1" smtClean="0"/>
              <a:t>photostream</a:t>
            </a:r>
            <a:endParaRPr lang="en-US" sz="800" dirty="0"/>
          </a:p>
        </p:txBody>
      </p:sp>
      <p:pic>
        <p:nvPicPr>
          <p:cNvPr id="1029" name="Picture 5"/>
          <p:cNvPicPr>
            <a:picLocks noChangeAspect="1" noChangeArrowheads="1"/>
          </p:cNvPicPr>
          <p:nvPr/>
        </p:nvPicPr>
        <p:blipFill>
          <a:blip r:embed="rId5"/>
          <a:srcRect/>
          <a:stretch>
            <a:fillRect/>
          </a:stretch>
        </p:blipFill>
        <p:spPr bwMode="auto">
          <a:xfrm>
            <a:off x="3573358" y="4972782"/>
            <a:ext cx="1788264" cy="1056731"/>
          </a:xfrm>
          <a:prstGeom prst="rect">
            <a:avLst/>
          </a:prstGeom>
          <a:noFill/>
          <a:ln w="9525">
            <a:noFill/>
            <a:miter lim="800000"/>
            <a:headEnd/>
            <a:tailEnd/>
          </a:ln>
        </p:spPr>
      </p:pic>
      <p:sp>
        <p:nvSpPr>
          <p:cNvPr id="19" name="Rectangle 18"/>
          <p:cNvSpPr/>
          <p:nvPr/>
        </p:nvSpPr>
        <p:spPr>
          <a:xfrm>
            <a:off x="3281084" y="6047442"/>
            <a:ext cx="2414313" cy="215444"/>
          </a:xfrm>
          <a:prstGeom prst="rect">
            <a:avLst/>
          </a:prstGeom>
        </p:spPr>
        <p:txBody>
          <a:bodyPr wrap="square">
            <a:spAutoFit/>
          </a:bodyPr>
          <a:lstStyle/>
          <a:p>
            <a:pPr algn="ctr"/>
            <a:r>
              <a:rPr lang="en-US" sz="800" dirty="0" smtClean="0"/>
              <a:t>Image:  by </a:t>
            </a:r>
            <a:r>
              <a:rPr lang="en-US" sz="800" dirty="0" err="1" smtClean="0"/>
              <a:t>purpleslog’s</a:t>
            </a:r>
            <a:r>
              <a:rPr lang="en-US" sz="800" dirty="0" smtClean="0"/>
              <a:t> </a:t>
            </a:r>
            <a:r>
              <a:rPr lang="en-US" sz="800" dirty="0" err="1" smtClean="0"/>
              <a:t>photostream</a:t>
            </a:r>
            <a:endParaRPr lang="en-US" sz="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413359" y="274638"/>
            <a:ext cx="8521091" cy="1143000"/>
          </a:xfrm>
        </p:spPr>
        <p:txBody>
          <a:bodyPr/>
          <a:lstStyle/>
          <a:p>
            <a:pPr eaLnBrk="1" hangingPunct="1">
              <a:defRPr/>
            </a:pPr>
            <a:r>
              <a:rPr lang="en-US" b="1" dirty="0">
                <a:effectLst>
                  <a:outerShdw blurRad="38100" dist="38100" dir="2700000" algn="tl">
                    <a:srgbClr val="DDDDDD"/>
                  </a:outerShdw>
                </a:effectLst>
              </a:rPr>
              <a:t>CONTROLS:  Administrative</a:t>
            </a:r>
          </a:p>
        </p:txBody>
      </p:sp>
      <p:sp>
        <p:nvSpPr>
          <p:cNvPr id="56327" name="Text Box 6"/>
          <p:cNvSpPr txBox="1">
            <a:spLocks noChangeArrowheads="1"/>
          </p:cNvSpPr>
          <p:nvPr/>
        </p:nvSpPr>
        <p:spPr bwMode="auto">
          <a:xfrm>
            <a:off x="479214" y="1447800"/>
            <a:ext cx="8455236"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pPr>
            <a:r>
              <a:rPr kumimoji="1" lang="en-US" sz="2600" dirty="0">
                <a:latin typeface="Arial" charset="0"/>
                <a:ea typeface="Arial" charset="0"/>
                <a:cs typeface="Arial" charset="0"/>
              </a:rPr>
              <a:t>Aimed at </a:t>
            </a:r>
            <a:r>
              <a:rPr kumimoji="1" lang="en-US" sz="2600" b="1" dirty="0">
                <a:latin typeface="Arial" charset="0"/>
                <a:ea typeface="Arial" charset="0"/>
                <a:cs typeface="Arial" charset="0"/>
              </a:rPr>
              <a:t>Reducing Employee Exposure </a:t>
            </a:r>
            <a:r>
              <a:rPr kumimoji="1" lang="en-US" sz="2600" dirty="0">
                <a:latin typeface="Arial" charset="0"/>
                <a:ea typeface="Arial" charset="0"/>
                <a:cs typeface="Arial" charset="0"/>
              </a:rPr>
              <a:t>to Hazards</a:t>
            </a:r>
            <a:r>
              <a:rPr kumimoji="1" lang="en-US" sz="2600" dirty="0" smtClean="0">
                <a:latin typeface="Arial" charset="0"/>
                <a:ea typeface="Arial" charset="0"/>
                <a:cs typeface="Arial" charset="0"/>
              </a:rPr>
              <a:t>    but Not Removing Them</a:t>
            </a:r>
            <a:r>
              <a:rPr kumimoji="1" lang="en-US" sz="2600" dirty="0">
                <a:latin typeface="Arial" charset="0"/>
                <a:ea typeface="Arial" charset="0"/>
                <a:cs typeface="Arial" charset="0"/>
              </a:rPr>
              <a:t>!</a:t>
            </a:r>
          </a:p>
        </p:txBody>
      </p:sp>
      <p:sp>
        <p:nvSpPr>
          <p:cNvPr id="7" name="TextBox 6"/>
          <p:cNvSpPr txBox="1"/>
          <p:nvPr/>
        </p:nvSpPr>
        <p:spPr>
          <a:xfrm>
            <a:off x="413359" y="2605414"/>
            <a:ext cx="6400800" cy="4093428"/>
          </a:xfrm>
          <a:prstGeom prst="rect">
            <a:avLst/>
          </a:prstGeom>
          <a:noFill/>
        </p:spPr>
        <p:txBody>
          <a:bodyPr wrap="square" rtlCol="0">
            <a:spAutoFit/>
          </a:bodyPr>
          <a:lstStyle/>
          <a:p>
            <a:pPr>
              <a:buFont typeface="Wingdings 2" pitchFamily="-108" charset="2"/>
              <a:buChar char=""/>
              <a:defRPr/>
            </a:pPr>
            <a:r>
              <a:rPr lang="en-US" sz="2200" dirty="0" smtClean="0">
                <a:latin typeface="Arial" pitchFamily="-108" charset="0"/>
                <a:ea typeface="Arial" pitchFamily="-108" charset="0"/>
                <a:cs typeface="Arial" pitchFamily="-108" charset="0"/>
              </a:rPr>
              <a:t>    Changes in work procedures such as:</a:t>
            </a:r>
          </a:p>
          <a:p>
            <a:pPr>
              <a:buFont typeface="Wingdings 2" pitchFamily="-108" charset="2"/>
              <a:buChar char=""/>
              <a:defRPr/>
            </a:pPr>
            <a:endParaRPr lang="en-US" sz="2200" dirty="0" smtClean="0">
              <a:latin typeface="Arial" pitchFamily="-108" charset="0"/>
              <a:ea typeface="Arial" pitchFamily="-108" charset="0"/>
              <a:cs typeface="Arial" pitchFamily="-108" charset="0"/>
            </a:endParaRPr>
          </a:p>
          <a:p>
            <a:pPr lvl="1">
              <a:buFont typeface="Wingdings 2" pitchFamily="-108" charset="2"/>
              <a:buChar char=""/>
              <a:defRPr/>
            </a:pPr>
            <a:r>
              <a:rPr lang="en-US" sz="2200" dirty="0" smtClean="0">
                <a:latin typeface="Arial" pitchFamily="-108" charset="0"/>
                <a:ea typeface="Arial" pitchFamily="-108" charset="0"/>
                <a:cs typeface="Arial" pitchFamily="-108" charset="0"/>
              </a:rPr>
              <a:t>    Written safety policies/rules</a:t>
            </a:r>
          </a:p>
          <a:p>
            <a:pPr lvl="1">
              <a:buNone/>
              <a:defRPr/>
            </a:pPr>
            <a:endParaRPr lang="en-US" sz="2200" dirty="0" smtClean="0">
              <a:latin typeface="Arial" pitchFamily="-108" charset="0"/>
              <a:ea typeface="Arial" pitchFamily="-108" charset="0"/>
              <a:cs typeface="Arial" pitchFamily="-108" charset="0"/>
            </a:endParaRPr>
          </a:p>
          <a:p>
            <a:pPr lvl="1">
              <a:buFont typeface="Wingdings 2" pitchFamily="-108" charset="2"/>
              <a:buChar char=""/>
              <a:defRPr/>
            </a:pPr>
            <a:r>
              <a:rPr lang="en-US" sz="2200" dirty="0" smtClean="0">
                <a:latin typeface="Arial" pitchFamily="-108" charset="0"/>
                <a:ea typeface="Arial" pitchFamily="-108" charset="0"/>
                <a:cs typeface="Arial" pitchFamily="-108" charset="0"/>
              </a:rPr>
              <a:t>    Schedule changes, such as:</a:t>
            </a:r>
          </a:p>
          <a:p>
            <a:pPr lvl="2">
              <a:buFont typeface="Wingdings 2" pitchFamily="-108" charset="2"/>
              <a:buChar char=""/>
              <a:defRPr/>
            </a:pPr>
            <a:r>
              <a:rPr lang="en-US" sz="2200" dirty="0" smtClean="0">
                <a:latin typeface="Arial" pitchFamily="-108" charset="0"/>
                <a:ea typeface="Arial" pitchFamily="-108" charset="0"/>
                <a:cs typeface="Arial" pitchFamily="-108" charset="0"/>
              </a:rPr>
              <a:t>   Lengthened or Additional Rest Breaks</a:t>
            </a:r>
          </a:p>
          <a:p>
            <a:pPr lvl="2">
              <a:buFont typeface="Wingdings 2" pitchFamily="-108" charset="2"/>
              <a:buChar char=""/>
              <a:defRPr/>
            </a:pPr>
            <a:r>
              <a:rPr lang="en-US" sz="2200" dirty="0" smtClean="0">
                <a:latin typeface="Arial" pitchFamily="-108" charset="0"/>
                <a:ea typeface="Arial" pitchFamily="-108" charset="0"/>
                <a:cs typeface="Arial" pitchFamily="-108" charset="0"/>
              </a:rPr>
              <a:t>   Job Rotation </a:t>
            </a:r>
          </a:p>
          <a:p>
            <a:pPr lvl="2">
              <a:buFont typeface="Wingdings 2" pitchFamily="-108" charset="2"/>
              <a:buChar char=""/>
              <a:defRPr/>
            </a:pPr>
            <a:r>
              <a:rPr lang="en-US" sz="2200" dirty="0" smtClean="0">
                <a:latin typeface="Arial" pitchFamily="-108" charset="0"/>
                <a:ea typeface="Arial" pitchFamily="-108" charset="0"/>
                <a:cs typeface="Arial" pitchFamily="-108" charset="0"/>
              </a:rPr>
              <a:t>   Adjusting the Work Pace</a:t>
            </a:r>
          </a:p>
          <a:p>
            <a:pPr lvl="2">
              <a:buFont typeface="Wingdings 2" pitchFamily="-108" charset="2"/>
              <a:buChar char=""/>
              <a:defRPr/>
            </a:pPr>
            <a:endParaRPr lang="en-US" sz="2200" dirty="0" smtClean="0">
              <a:latin typeface="Arial" pitchFamily="-108" charset="0"/>
              <a:ea typeface="Arial" pitchFamily="-108" charset="0"/>
              <a:cs typeface="Arial" pitchFamily="-108" charset="0"/>
            </a:endParaRPr>
          </a:p>
          <a:p>
            <a:pPr>
              <a:buFont typeface="Wingdings 2" pitchFamily="-108" charset="2"/>
              <a:buChar char=""/>
              <a:defRPr/>
            </a:pPr>
            <a:r>
              <a:rPr lang="en-US" sz="2200" dirty="0" smtClean="0">
                <a:latin typeface="Arial" pitchFamily="-108" charset="0"/>
                <a:ea typeface="Arial" pitchFamily="-108" charset="0"/>
                <a:cs typeface="Arial" pitchFamily="-108" charset="0"/>
              </a:rPr>
              <a:t>    Training with the goal of reducing the duration,    	frequency and severity of exposure to hazards</a:t>
            </a:r>
          </a:p>
          <a:p>
            <a:endParaRPr lang="en-US" dirty="0"/>
          </a:p>
        </p:txBody>
      </p:sp>
      <p:pic>
        <p:nvPicPr>
          <p:cNvPr id="2050" name="Picture 2" descr="C:\Users\abahruth\AppData\Local\Microsoft\Windows\Temporary Internet Files\Content.IE5\QHTD7UEV\MC900238267[1].wmf"/>
          <p:cNvPicPr>
            <a:picLocks noChangeAspect="1" noChangeArrowheads="1"/>
          </p:cNvPicPr>
          <p:nvPr/>
        </p:nvPicPr>
        <p:blipFill>
          <a:blip r:embed="rId3"/>
          <a:srcRect/>
          <a:stretch>
            <a:fillRect/>
          </a:stretch>
        </p:blipFill>
        <p:spPr bwMode="auto">
          <a:xfrm>
            <a:off x="5957875" y="2605414"/>
            <a:ext cx="3087843" cy="1823151"/>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378372" y="304800"/>
            <a:ext cx="8460828" cy="1371600"/>
          </a:xfrm>
        </p:spPr>
        <p:txBody>
          <a:bodyPr>
            <a:normAutofit fontScale="90000"/>
          </a:bodyPr>
          <a:lstStyle/>
          <a:p>
            <a:pPr eaLnBrk="1" hangingPunct="1">
              <a:defRPr/>
            </a:pPr>
            <a:r>
              <a:rPr lang="en-US" sz="3900" b="1" dirty="0">
                <a:effectLst>
                  <a:outerShdw blurRad="38100" dist="38100" dir="2700000" algn="tl">
                    <a:srgbClr val="DDDDDD"/>
                  </a:outerShdw>
                </a:effectLst>
              </a:rPr>
              <a:t>CONTROLS:  PPE</a:t>
            </a:r>
            <a:br>
              <a:rPr lang="en-US" sz="3900" b="1" dirty="0">
                <a:effectLst>
                  <a:outerShdw blurRad="38100" dist="38100" dir="2700000" algn="tl">
                    <a:srgbClr val="DDDDDD"/>
                  </a:outerShdw>
                </a:effectLst>
              </a:rPr>
            </a:br>
            <a:r>
              <a:rPr lang="en-US" sz="3900" b="1" dirty="0">
                <a:effectLst>
                  <a:outerShdw blurRad="38100" dist="38100" dir="2700000" algn="tl">
                    <a:srgbClr val="DDDDDD"/>
                  </a:outerShdw>
                </a:effectLst>
              </a:rPr>
              <a:t>Personal Protective Equipment </a:t>
            </a:r>
          </a:p>
        </p:txBody>
      </p:sp>
      <p:sp>
        <p:nvSpPr>
          <p:cNvPr id="583683" name="Rectangle 3"/>
          <p:cNvSpPr>
            <a:spLocks noGrp="1" noChangeArrowheads="1"/>
          </p:cNvSpPr>
          <p:nvPr>
            <p:ph idx="1"/>
          </p:nvPr>
        </p:nvSpPr>
        <p:spPr>
          <a:xfrm>
            <a:off x="152400" y="1676400"/>
            <a:ext cx="8153400" cy="4343400"/>
          </a:xfrm>
        </p:spPr>
        <p:txBody>
          <a:bodyPr>
            <a:normAutofit/>
          </a:bodyPr>
          <a:lstStyle/>
          <a:p>
            <a:pPr algn="ctr" eaLnBrk="1" hangingPunct="1">
              <a:lnSpc>
                <a:spcPct val="90000"/>
              </a:lnSpc>
              <a:buFontTx/>
              <a:buNone/>
              <a:defRPr/>
            </a:pPr>
            <a:r>
              <a:rPr lang="en-US" sz="3600" b="1" dirty="0">
                <a:effectLst>
                  <a:outerShdw blurRad="38100" dist="38100" dir="2700000" algn="tl">
                    <a:srgbClr val="DDDDDD"/>
                  </a:outerShdw>
                </a:effectLst>
              </a:rPr>
              <a:t>Control of LAST RESORT!</a:t>
            </a:r>
          </a:p>
          <a:p>
            <a:pPr algn="ctr" eaLnBrk="1" hangingPunct="1">
              <a:lnSpc>
                <a:spcPct val="90000"/>
              </a:lnSpc>
              <a:buFont typeface="Wingdings 2" pitchFamily="-108" charset="2"/>
              <a:buChar char=""/>
              <a:defRPr/>
            </a:pPr>
            <a:endParaRPr lang="en-US" sz="2800" b="1" dirty="0"/>
          </a:p>
          <a:p>
            <a:pPr eaLnBrk="1" hangingPunct="1">
              <a:lnSpc>
                <a:spcPct val="90000"/>
              </a:lnSpc>
              <a:buFont typeface="Wingdings 2" pitchFamily="-108" charset="2"/>
              <a:buChar char=""/>
              <a:defRPr/>
            </a:pPr>
            <a:r>
              <a:rPr lang="en-US" sz="2800" b="1" dirty="0"/>
              <a:t>Special Clothing</a:t>
            </a:r>
          </a:p>
          <a:p>
            <a:pPr eaLnBrk="1" hangingPunct="1">
              <a:lnSpc>
                <a:spcPct val="90000"/>
              </a:lnSpc>
              <a:buFont typeface="Wingdings 2" pitchFamily="-108" charset="2"/>
              <a:buChar char=""/>
              <a:defRPr/>
            </a:pPr>
            <a:endParaRPr lang="en-US" sz="2800" b="1" dirty="0"/>
          </a:p>
          <a:p>
            <a:pPr eaLnBrk="1" hangingPunct="1">
              <a:lnSpc>
                <a:spcPct val="90000"/>
              </a:lnSpc>
              <a:buFont typeface="Wingdings 2" pitchFamily="-108" charset="2"/>
              <a:buChar char=""/>
              <a:defRPr/>
            </a:pPr>
            <a:r>
              <a:rPr lang="en-US" sz="2800" b="1" dirty="0"/>
              <a:t>Eye Protection</a:t>
            </a:r>
          </a:p>
          <a:p>
            <a:pPr eaLnBrk="1" hangingPunct="1">
              <a:lnSpc>
                <a:spcPct val="90000"/>
              </a:lnSpc>
              <a:buFontTx/>
              <a:buNone/>
              <a:defRPr/>
            </a:pPr>
            <a:endParaRPr lang="en-US" sz="2800" b="1" dirty="0"/>
          </a:p>
          <a:p>
            <a:pPr eaLnBrk="1" hangingPunct="1">
              <a:lnSpc>
                <a:spcPct val="90000"/>
              </a:lnSpc>
              <a:buFont typeface="Wingdings 2" pitchFamily="-108" charset="2"/>
              <a:buChar char=""/>
              <a:defRPr/>
            </a:pPr>
            <a:r>
              <a:rPr lang="en-US" sz="2800" b="1" dirty="0"/>
              <a:t>Hearing Protection</a:t>
            </a:r>
          </a:p>
          <a:p>
            <a:pPr eaLnBrk="1" hangingPunct="1">
              <a:lnSpc>
                <a:spcPct val="90000"/>
              </a:lnSpc>
              <a:buFont typeface="Wingdings 2" pitchFamily="-108" charset="2"/>
              <a:buChar char=""/>
              <a:defRPr/>
            </a:pPr>
            <a:endParaRPr lang="en-US" sz="2800" b="1" dirty="0"/>
          </a:p>
          <a:p>
            <a:pPr eaLnBrk="1" hangingPunct="1">
              <a:lnSpc>
                <a:spcPct val="90000"/>
              </a:lnSpc>
              <a:buFont typeface="Wingdings 2" pitchFamily="-108" charset="2"/>
              <a:buChar char=""/>
              <a:defRPr/>
            </a:pPr>
            <a:r>
              <a:rPr lang="en-US" sz="2800" b="1" dirty="0"/>
              <a:t>Respiratory Protection</a:t>
            </a:r>
          </a:p>
        </p:txBody>
      </p:sp>
      <p:sp>
        <p:nvSpPr>
          <p:cNvPr id="2" name="Slide Number Placeholder 5"/>
          <p:cNvSpPr>
            <a:spLocks noGrp="1"/>
          </p:cNvSpPr>
          <p:nvPr>
            <p:ph type="sldNum" sz="quarter" idx="11"/>
          </p:nvPr>
        </p:nvSpPr>
        <p:spPr bwMode="auto">
          <a:noFill/>
          <a:ln>
            <a:miter lim="800000"/>
            <a:headEnd/>
            <a:tailEnd/>
          </a:ln>
        </p:spPr>
        <p:txBody>
          <a:bodyPr/>
          <a:lstStyle/>
          <a:p>
            <a:fld id="{5C01F552-13D2-2C42-A767-AEF03D29EB6D}" type="slidenum">
              <a:rPr lang="en-US" smtClean="0">
                <a:latin typeface="Times New Roman" charset="0"/>
              </a:rPr>
              <a:pPr/>
              <a:t>7</a:t>
            </a:fld>
            <a:endParaRPr lang="en-US" smtClean="0">
              <a:latin typeface="Times New Roman" charset="0"/>
            </a:endParaRPr>
          </a:p>
        </p:txBody>
      </p:sp>
      <p:sp>
        <p:nvSpPr>
          <p:cNvPr id="9" name="TextBox 8"/>
          <p:cNvSpPr txBox="1"/>
          <p:nvPr/>
        </p:nvSpPr>
        <p:spPr>
          <a:xfrm>
            <a:off x="2133600" y="6172200"/>
            <a:ext cx="6172200" cy="584776"/>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3200" b="1" dirty="0">
                <a:latin typeface="Arial Narrow"/>
                <a:cs typeface="Arial Narrow"/>
              </a:rPr>
              <a:t>CONTROL IS AT THE WORKER!  </a:t>
            </a:r>
          </a:p>
        </p:txBody>
      </p:sp>
      <p:pic>
        <p:nvPicPr>
          <p:cNvPr id="11266" name="Picture 2" descr="Personal Protective Equipment (PPE)"/>
          <p:cNvPicPr>
            <a:picLocks noChangeAspect="1" noChangeArrowheads="1"/>
          </p:cNvPicPr>
          <p:nvPr/>
        </p:nvPicPr>
        <p:blipFill>
          <a:blip r:embed="rId3"/>
          <a:srcRect/>
          <a:stretch>
            <a:fillRect/>
          </a:stretch>
        </p:blipFill>
        <p:spPr bwMode="auto">
          <a:xfrm>
            <a:off x="7052427" y="2730514"/>
            <a:ext cx="1947582" cy="1180353"/>
          </a:xfrm>
          <a:prstGeom prst="rect">
            <a:avLst/>
          </a:prstGeom>
          <a:noFill/>
        </p:spPr>
      </p:pic>
      <p:pic>
        <p:nvPicPr>
          <p:cNvPr id="11268" name="Picture 4" descr="Develop a Change Schedule">
            <a:hlinkClick r:id="rId4"/>
          </p:cNvPr>
          <p:cNvPicPr>
            <a:picLocks noChangeAspect="1" noChangeArrowheads="1"/>
          </p:cNvPicPr>
          <p:nvPr/>
        </p:nvPicPr>
        <p:blipFill>
          <a:blip r:embed="rId5"/>
          <a:srcRect/>
          <a:stretch>
            <a:fillRect/>
          </a:stretch>
        </p:blipFill>
        <p:spPr bwMode="auto">
          <a:xfrm>
            <a:off x="4819650" y="2654299"/>
            <a:ext cx="2114550" cy="1371601"/>
          </a:xfrm>
          <a:prstGeom prst="rect">
            <a:avLst/>
          </a:prstGeom>
          <a:noFill/>
        </p:spPr>
      </p:pic>
      <p:pic>
        <p:nvPicPr>
          <p:cNvPr id="11270" name="Picture 6" descr="Noise and Hearing Conservation"/>
          <p:cNvPicPr>
            <a:picLocks noChangeAspect="1" noChangeArrowheads="1"/>
          </p:cNvPicPr>
          <p:nvPr/>
        </p:nvPicPr>
        <p:blipFill>
          <a:blip r:embed="rId6"/>
          <a:srcRect/>
          <a:stretch>
            <a:fillRect/>
          </a:stretch>
        </p:blipFill>
        <p:spPr bwMode="auto">
          <a:xfrm>
            <a:off x="5937189" y="4349749"/>
            <a:ext cx="2230475" cy="1351803"/>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274638"/>
            <a:ext cx="8229600" cy="1143000"/>
          </a:xfrm>
        </p:spPr>
        <p:txBody>
          <a:bodyPr anchor="ctr"/>
          <a:lstStyle/>
          <a:p>
            <a:pPr eaLnBrk="1" hangingPunct="1"/>
            <a:r>
              <a:rPr lang="en-US"/>
              <a:t>     </a:t>
            </a:r>
            <a:r>
              <a:rPr lang="en-US">
                <a:latin typeface="Utopia" pitchFamily="18" charset="0"/>
              </a:rPr>
              <a:t>Hierarchy of Controls</a:t>
            </a:r>
          </a:p>
        </p:txBody>
      </p:sp>
      <p:pic>
        <p:nvPicPr>
          <p:cNvPr id="40963" name="Object 2"/>
          <p:cNvPicPr>
            <a:picLocks noChangeArrowheads="1"/>
          </p:cNvPicPr>
          <p:nvPr/>
        </p:nvPicPr>
        <p:blipFill>
          <a:blip r:embed="rId3"/>
          <a:srcRect t="-218" b="-218"/>
          <a:stretch>
            <a:fillRect/>
          </a:stretch>
        </p:blipFill>
        <p:spPr bwMode="auto">
          <a:xfrm>
            <a:off x="1328738" y="1512888"/>
            <a:ext cx="6446837" cy="4310062"/>
          </a:xfrm>
          <a:prstGeom prst="rect">
            <a:avLst/>
          </a:prstGeom>
          <a:noFill/>
          <a:ln w="9525">
            <a:noFill/>
            <a:miter lim="800000"/>
            <a:headEnd/>
            <a:tailEnd/>
          </a:ln>
        </p:spPr>
      </p:pic>
      <p:sp>
        <p:nvSpPr>
          <p:cNvPr id="6" name="TextBox 5"/>
          <p:cNvSpPr txBox="1">
            <a:spLocks noChangeArrowheads="1"/>
          </p:cNvSpPr>
          <p:nvPr/>
        </p:nvSpPr>
        <p:spPr bwMode="auto">
          <a:xfrm>
            <a:off x="5184775" y="1990725"/>
            <a:ext cx="2590800" cy="10160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algn="ctr" eaLnBrk="1" hangingPunct="1">
              <a:defRPr/>
            </a:pPr>
            <a:r>
              <a:rPr lang="en-US" sz="2000" b="1" dirty="0">
                <a:solidFill>
                  <a:srgbClr val="000000"/>
                </a:solidFill>
                <a:latin typeface="Utopia" pitchFamily="18" charset="0"/>
                <a:ea typeface="+mn-ea"/>
                <a:cs typeface="+mn-cs"/>
              </a:rPr>
              <a:t>Requires a physical change to the workplace</a:t>
            </a:r>
          </a:p>
        </p:txBody>
      </p:sp>
      <p:sp>
        <p:nvSpPr>
          <p:cNvPr id="8" name="TextBox 7"/>
          <p:cNvSpPr txBox="1">
            <a:spLocks noChangeArrowheads="1"/>
          </p:cNvSpPr>
          <p:nvPr/>
        </p:nvSpPr>
        <p:spPr bwMode="auto">
          <a:xfrm>
            <a:off x="7334250" y="4749800"/>
            <a:ext cx="1711325" cy="1323975"/>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algn="ctr" eaLnBrk="1" hangingPunct="1">
              <a:defRPr/>
            </a:pPr>
            <a:r>
              <a:rPr lang="en-US" sz="2000" b="1" dirty="0">
                <a:solidFill>
                  <a:srgbClr val="000000"/>
                </a:solidFill>
                <a:latin typeface="Utopia" pitchFamily="18" charset="0"/>
                <a:ea typeface="+mn-ea"/>
                <a:cs typeface="+mn-cs"/>
              </a:rPr>
              <a:t>Requires worker to wear something</a:t>
            </a:r>
          </a:p>
        </p:txBody>
      </p:sp>
      <p:cxnSp>
        <p:nvCxnSpPr>
          <p:cNvPr id="10" name="Straight Connector 9"/>
          <p:cNvCxnSpPr/>
          <p:nvPr/>
        </p:nvCxnSpPr>
        <p:spPr>
          <a:xfrm rot="10800000">
            <a:off x="3886200" y="2452256"/>
            <a:ext cx="1298576" cy="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1575226"/>
            <a:ext cx="3821979" cy="400110"/>
          </a:xfrm>
          <a:prstGeom prst="rect">
            <a:avLst/>
          </a:prstGeom>
          <a:noFill/>
        </p:spPr>
        <p:txBody>
          <a:bodyPr wrap="square" rtlCol="0">
            <a:spAutoFit/>
          </a:bodyPr>
          <a:lstStyle/>
          <a:p>
            <a:r>
              <a:rPr lang="en-US" sz="2000" b="1" dirty="0" smtClean="0"/>
              <a:t>Elimination/Substitution</a:t>
            </a:r>
            <a:endParaRPr lang="en-US" sz="2000" b="1" dirty="0"/>
          </a:p>
        </p:txBody>
      </p:sp>
      <p:cxnSp>
        <p:nvCxnSpPr>
          <p:cNvPr id="16" name="Straight Arrow Connector 15"/>
          <p:cNvCxnSpPr>
            <a:stCxn id="14" idx="2"/>
          </p:cNvCxnSpPr>
          <p:nvPr/>
        </p:nvCxnSpPr>
        <p:spPr>
          <a:xfrm rot="16200000" flipH="1">
            <a:off x="3418536" y="924990"/>
            <a:ext cx="62349" cy="216304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1667456" y="4160753"/>
            <a:ext cx="4247724" cy="15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p:nvSpPr>
        <p:spPr bwMode="auto">
          <a:xfrm>
            <a:off x="0" y="3695700"/>
            <a:ext cx="2325688" cy="1016000"/>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eaLnBrk="1" hangingPunct="1">
              <a:defRPr/>
            </a:pPr>
            <a:r>
              <a:rPr lang="en-US" sz="2000" b="1" dirty="0">
                <a:solidFill>
                  <a:srgbClr val="000000"/>
                </a:solidFill>
                <a:latin typeface="Utopia" pitchFamily="18" charset="0"/>
                <a:ea typeface="+mn-ea"/>
                <a:cs typeface="+mn-cs"/>
              </a:rPr>
              <a:t>Requires worker or employer to do something</a:t>
            </a:r>
          </a:p>
        </p:txBody>
      </p:sp>
      <p:sp>
        <p:nvSpPr>
          <p:cNvPr id="19" name="TextBox 18"/>
          <p:cNvSpPr txBox="1"/>
          <p:nvPr/>
        </p:nvSpPr>
        <p:spPr>
          <a:xfrm>
            <a:off x="455612" y="2082927"/>
            <a:ext cx="1577543" cy="369332"/>
          </a:xfrm>
          <a:prstGeom prst="rect">
            <a:avLst/>
          </a:prstGeom>
          <a:noFill/>
        </p:spPr>
        <p:txBody>
          <a:bodyPr wrap="square" rtlCol="0">
            <a:spAutoFit/>
          </a:bodyPr>
          <a:lstStyle/>
          <a:p>
            <a:r>
              <a:rPr lang="en-US" b="1" dirty="0" smtClean="0">
                <a:solidFill>
                  <a:srgbClr val="FF0000"/>
                </a:solidFill>
              </a:rPr>
              <a:t>Most Effective</a:t>
            </a:r>
            <a:endParaRPr lang="en-US" b="1" dirty="0">
              <a:solidFill>
                <a:srgbClr val="FF0000"/>
              </a:solidFill>
            </a:endParaRPr>
          </a:p>
        </p:txBody>
      </p:sp>
      <p:sp>
        <p:nvSpPr>
          <p:cNvPr id="20" name="TextBox 19"/>
          <p:cNvSpPr txBox="1"/>
          <p:nvPr/>
        </p:nvSpPr>
        <p:spPr>
          <a:xfrm>
            <a:off x="540760" y="5916077"/>
            <a:ext cx="1575955" cy="369332"/>
          </a:xfrm>
          <a:prstGeom prst="rect">
            <a:avLst/>
          </a:prstGeom>
          <a:noFill/>
        </p:spPr>
        <p:txBody>
          <a:bodyPr wrap="square" rtlCol="0">
            <a:spAutoFit/>
          </a:bodyPr>
          <a:lstStyle/>
          <a:p>
            <a:r>
              <a:rPr lang="en-US" b="1" dirty="0" smtClean="0">
                <a:solidFill>
                  <a:srgbClr val="FF0000"/>
                </a:solidFill>
              </a:rPr>
              <a:t>Least Effective</a:t>
            </a:r>
            <a:endParaRPr lang="en-US" b="1" dirty="0">
              <a:solidFill>
                <a:srgbClr val="FF0000"/>
              </a:solidFill>
            </a:endParaRPr>
          </a:p>
        </p:txBody>
      </p:sp>
      <p:cxnSp>
        <p:nvCxnSpPr>
          <p:cNvPr id="22" name="Straight Arrow Connector 21"/>
          <p:cNvCxnSpPr/>
          <p:nvPr/>
        </p:nvCxnSpPr>
        <p:spPr>
          <a:xfrm rot="10800000" flipV="1">
            <a:off x="4279180" y="3006725"/>
            <a:ext cx="905597" cy="2560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960924" y="4530437"/>
            <a:ext cx="602529" cy="15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6492729" y="5600309"/>
            <a:ext cx="855230" cy="31576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OSHA STATE PLAN STATES</a:t>
            </a:r>
            <a:endParaRPr lang="en-US" dirty="0"/>
          </a:p>
        </p:txBody>
      </p:sp>
      <p:pic>
        <p:nvPicPr>
          <p:cNvPr id="1026" name="Picture 2" descr="C:\Users\abahruth\AppData\Local\Microsoft\Windows\Temporary Internet Files\Content.Outlook\X9YTL71T\OSHAmap.jpg"/>
          <p:cNvPicPr>
            <a:picLocks noChangeAspect="1" noChangeArrowheads="1"/>
          </p:cNvPicPr>
          <p:nvPr/>
        </p:nvPicPr>
        <p:blipFill>
          <a:blip r:embed="rId3"/>
          <a:srcRect/>
          <a:stretch>
            <a:fillRect/>
          </a:stretch>
        </p:blipFill>
        <p:spPr bwMode="auto">
          <a:xfrm>
            <a:off x="457200" y="762000"/>
            <a:ext cx="8686800" cy="6096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S_1">
  <a:themeElements>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F8C0D"/>
        </a:dk2>
        <a:lt2>
          <a:srgbClr val="808080"/>
        </a:lt2>
        <a:accent1>
          <a:srgbClr val="5C2624"/>
        </a:accent1>
        <a:accent2>
          <a:srgbClr val="4A611C"/>
        </a:accent2>
        <a:accent3>
          <a:srgbClr val="FFFFFF"/>
        </a:accent3>
        <a:accent4>
          <a:srgbClr val="000000"/>
        </a:accent4>
        <a:accent5>
          <a:srgbClr val="B5ACAC"/>
        </a:accent5>
        <a:accent6>
          <a:srgbClr val="425718"/>
        </a:accent6>
        <a:hlink>
          <a:srgbClr val="4F8C0D"/>
        </a:hlink>
        <a:folHlink>
          <a:srgbClr val="4F8C0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00389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1A75C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9EBA"/>
        </a:dk2>
        <a:lt2>
          <a:srgbClr val="808080"/>
        </a:lt2>
        <a:accent1>
          <a:srgbClr val="E0D478"/>
        </a:accent1>
        <a:accent2>
          <a:srgbClr val="0047BA"/>
        </a:accent2>
        <a:accent3>
          <a:srgbClr val="FFFFFF"/>
        </a:accent3>
        <a:accent4>
          <a:srgbClr val="000000"/>
        </a:accent4>
        <a:accent5>
          <a:srgbClr val="EDE6BE"/>
        </a:accent5>
        <a:accent6>
          <a:srgbClr val="003FA8"/>
        </a:accent6>
        <a:hlink>
          <a:srgbClr val="009EBA"/>
        </a:hlink>
        <a:folHlink>
          <a:srgbClr val="8CCCD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HS_1</Template>
  <TotalTime>1901</TotalTime>
  <Words>1041</Words>
  <Application>Microsoft Office PowerPoint</Application>
  <PresentationFormat>On-screen Show (4:3)</PresentationFormat>
  <Paragraphs>150</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HS_1</vt:lpstr>
      <vt:lpstr>Basic Hazard Awareness</vt:lpstr>
      <vt:lpstr>Objectives</vt:lpstr>
      <vt:lpstr>PowerPoint Presentation</vt:lpstr>
      <vt:lpstr>     Hierarchy of Controls</vt:lpstr>
      <vt:lpstr>CONTROLS:  Engineering</vt:lpstr>
      <vt:lpstr>CONTROLS:  Administrative</vt:lpstr>
      <vt:lpstr>CONTROLS:  PPE Personal Protective Equipment </vt:lpstr>
      <vt:lpstr>     Hierarchy of Controls</vt:lpstr>
      <vt:lpstr>OSHA STATE PLAN STATES</vt:lpstr>
      <vt:lpstr>OSHA Asbestos Standard</vt:lpstr>
      <vt:lpstr>PowerPoint Presentation</vt:lpstr>
      <vt:lpstr>OSHA 300 Log of Injuries and Illnesses</vt:lpstr>
    </vt:vector>
  </TitlesOfParts>
  <Company>Rutgers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General Hazard Awareness</dc:title>
  <dc:creator>Amy Bahruth</dc:creator>
  <cp:lastModifiedBy>Vosburgh, Linda - OSHA</cp:lastModifiedBy>
  <cp:revision>53</cp:revision>
  <dcterms:created xsi:type="dcterms:W3CDTF">2010-10-05T17:48:50Z</dcterms:created>
  <dcterms:modified xsi:type="dcterms:W3CDTF">2012-07-30T16:57:51Z</dcterms:modified>
</cp:coreProperties>
</file>