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3"/>
  </p:notesMasterIdLst>
  <p:sldIdLst>
    <p:sldId id="274" r:id="rId2"/>
    <p:sldId id="264" r:id="rId3"/>
    <p:sldId id="273" r:id="rId4"/>
    <p:sldId id="260" r:id="rId5"/>
    <p:sldId id="261" r:id="rId6"/>
    <p:sldId id="265" r:id="rId7"/>
    <p:sldId id="266" r:id="rId8"/>
    <p:sldId id="267" r:id="rId9"/>
    <p:sldId id="258" r:id="rId10"/>
    <p:sldId id="259" r:id="rId11"/>
    <p:sldId id="26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429" autoAdjust="0"/>
  </p:normalViewPr>
  <p:slideViewPr>
    <p:cSldViewPr>
      <p:cViewPr varScale="1">
        <p:scale>
          <a:sx n="64" d="100"/>
          <a:sy n="64" d="100"/>
        </p:scale>
        <p:origin x="-207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21A330-6196-4147-9F89-97FAE869B1DC}" type="datetimeFigureOut">
              <a:rPr lang="en-US" smtClean="0"/>
              <a:pPr/>
              <a:t>7/30/2012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CB5598-6E80-4294-AC57-3053A862E800}" type="slidenum">
              <a:rPr lang="en-US" smtClean="0"/>
              <a:pPr/>
              <a:t>‹#›</a:t>
            </a:fld>
            <a:endParaRPr lang="en-US"/>
          </a:p>
        </p:txBody>
      </p:sp>
    </p:spTree>
    <p:extLst>
      <p:ext uri="{BB962C8B-B14F-4D97-AF65-F5344CB8AC3E}">
        <p14:creationId xmlns:p14="http://schemas.microsoft.com/office/powerpoint/2010/main" val="20463914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p:spPr>
        <p:txBody>
          <a:bodyPr/>
          <a:lstStyle/>
          <a:p>
            <a:fld id="{D19DD469-E8CF-471B-9083-8177318C2649}" type="slidenum">
              <a:rPr lang="en-US"/>
              <a:pPr/>
              <a:t>4</a:t>
            </a:fld>
            <a:endParaRPr lang="en-US"/>
          </a:p>
        </p:txBody>
      </p:sp>
      <p:sp>
        <p:nvSpPr>
          <p:cNvPr id="38915" name="Rectangle 2"/>
          <p:cNvSpPr>
            <a:spLocks noGrp="1" noRot="1" noChangeAspect="1" noChangeArrowheads="1" noTextEdit="1"/>
          </p:cNvSpPr>
          <p:nvPr>
            <p:ph type="sldImg"/>
          </p:nvPr>
        </p:nvSpPr>
        <p:spPr>
          <a:xfrm>
            <a:off x="1098550" y="430213"/>
            <a:ext cx="3754438" cy="2817812"/>
          </a:xfrm>
          <a:ln/>
        </p:spPr>
      </p:sp>
      <p:sp>
        <p:nvSpPr>
          <p:cNvPr id="38916" name="Rectangle 3"/>
          <p:cNvSpPr>
            <a:spLocks noGrp="1" noChangeArrowheads="1"/>
          </p:cNvSpPr>
          <p:nvPr>
            <p:ph type="body" idx="1"/>
          </p:nvPr>
        </p:nvSpPr>
        <p:spPr>
          <a:xfrm>
            <a:off x="220075" y="3680298"/>
            <a:ext cx="5909724" cy="4778713"/>
          </a:xfrm>
          <a:noFill/>
          <a:ln/>
        </p:spPr>
        <p:txBody>
          <a:bodyPr/>
          <a:lstStyle/>
          <a:p>
            <a:r>
              <a:rPr lang="en-US" sz="1400" dirty="0" smtClean="0"/>
              <a:t>Some microbes can be transmitted through the air.</a:t>
            </a:r>
          </a:p>
          <a:p>
            <a:endParaRPr lang="en-US" sz="1400" dirty="0" smtClean="0"/>
          </a:p>
          <a:p>
            <a:r>
              <a:rPr lang="en-US" sz="1400" dirty="0" smtClean="0"/>
              <a:t>Each time you breathe you inhale and exhale billions of microbes that float in the air.  </a:t>
            </a:r>
          </a:p>
          <a:p>
            <a:endParaRPr lang="en-US" sz="1400" dirty="0" smtClean="0"/>
          </a:p>
          <a:p>
            <a:r>
              <a:rPr lang="en-US" sz="1400" dirty="0" smtClean="0"/>
              <a:t>When you sneeze,  microbes are expelled at about 100 mph, so it’s  always a good idea</a:t>
            </a:r>
            <a:r>
              <a:rPr lang="en-US" sz="1400" baseline="0" dirty="0" smtClean="0"/>
              <a:t> </a:t>
            </a:r>
            <a:r>
              <a:rPr lang="en-US" sz="1400" dirty="0" smtClean="0"/>
              <a:t>to cover your mouth and to stay away from anyone who’s sneezing.</a:t>
            </a:r>
          </a:p>
          <a:p>
            <a:endParaRPr lang="en-US" sz="1400" dirty="0" smtClean="0"/>
          </a:p>
          <a:p>
            <a:r>
              <a:rPr lang="en-US" sz="1400" dirty="0" smtClean="0"/>
              <a:t>Poor school ventilation can also contribute to transmission of microbes through the air.  We’ve known that since 1923 when the New York State Regents did a study of schools.  In that study, schools that were well ventilated had far fewer student absences due to colds and respiratory infections than schools that had poor ventilation.  The microbes can become more concentrated in poorly ventilated areas.   </a:t>
            </a:r>
          </a:p>
          <a:p>
            <a:endParaRPr lang="en-US" sz="1400" dirty="0" smtClean="0"/>
          </a:p>
          <a:p>
            <a:r>
              <a:rPr lang="en-US" sz="1400" b="1" dirty="0" smtClean="0"/>
              <a:t>Image:  </a:t>
            </a:r>
            <a:r>
              <a:rPr lang="en-US" sz="1400" dirty="0" smtClean="0"/>
              <a:t>Power point clipart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p:spPr>
        <p:txBody>
          <a:bodyPr/>
          <a:lstStyle/>
          <a:p>
            <a:fld id="{66C29C8F-C51D-4332-8570-2639D32BC1C2}" type="slidenum">
              <a:rPr lang="en-US"/>
              <a:pPr/>
              <a:t>5</a:t>
            </a:fld>
            <a:endParaRPr lang="en-US"/>
          </a:p>
        </p:txBody>
      </p:sp>
      <p:sp>
        <p:nvSpPr>
          <p:cNvPr id="40963" name="Rectangle 2"/>
          <p:cNvSpPr>
            <a:spLocks noGrp="1" noRot="1" noChangeAspect="1" noChangeArrowheads="1" noTextEdit="1"/>
          </p:cNvSpPr>
          <p:nvPr>
            <p:ph type="sldImg"/>
          </p:nvPr>
        </p:nvSpPr>
        <p:spPr>
          <a:xfrm>
            <a:off x="1125538" y="712788"/>
            <a:ext cx="4568825" cy="3427412"/>
          </a:xfrm>
          <a:ln/>
        </p:spPr>
      </p:sp>
      <p:sp>
        <p:nvSpPr>
          <p:cNvPr id="40964" name="Rectangle 3"/>
          <p:cNvSpPr>
            <a:spLocks noGrp="1" noChangeArrowheads="1"/>
          </p:cNvSpPr>
          <p:nvPr>
            <p:ph type="body" idx="1"/>
          </p:nvPr>
        </p:nvSpPr>
        <p:spPr>
          <a:noFill/>
          <a:ln/>
        </p:spPr>
        <p:txBody>
          <a:bodyPr/>
          <a:lstStyle/>
          <a:p>
            <a:pPr lvl="0"/>
            <a:r>
              <a:rPr lang="en-US" sz="1400" dirty="0" smtClean="0"/>
              <a:t>Some “bugs” can infect the skin.  As you can see, MRSA for the most part is skin infection – transmission occurs when broken or abraded skin. </a:t>
            </a:r>
          </a:p>
          <a:p>
            <a:r>
              <a:rPr lang="en-US" sz="1400" dirty="0" smtClean="0"/>
              <a:t> </a:t>
            </a:r>
          </a:p>
          <a:p>
            <a:pPr lvl="0"/>
            <a:r>
              <a:rPr lang="en-US" sz="1400" dirty="0" smtClean="0"/>
              <a:t>Common objects that can spread some “bugs” (not all) include: backpacks, contaminated combs, hat and other personal items - even teddy bears.  </a:t>
            </a:r>
          </a:p>
          <a:p>
            <a:pPr lvl="0"/>
            <a:endParaRPr lang="en-US" sz="1400" dirty="0" smtClean="0"/>
          </a:p>
          <a:p>
            <a:pPr lvl="0"/>
            <a:r>
              <a:rPr lang="en-US" sz="1400" b="1" dirty="0" smtClean="0"/>
              <a:t>Image:  </a:t>
            </a:r>
            <a:r>
              <a:rPr lang="en-US" sz="1400" dirty="0" smtClean="0"/>
              <a:t>Power</a:t>
            </a:r>
            <a:r>
              <a:rPr lang="en-US" sz="1400" baseline="0" dirty="0" smtClean="0"/>
              <a:t> point clipart</a:t>
            </a:r>
            <a:endParaRPr lang="en-US" sz="1400" dirty="0" smtClean="0"/>
          </a:p>
          <a:p>
            <a:endParaRPr lang="en-US" sz="1400"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sz="1200" b="1" dirty="0" smtClean="0"/>
              <a:t>Image:</a:t>
            </a:r>
            <a:r>
              <a:rPr lang="en-US" sz="1200" b="1" baseline="0" dirty="0" smtClean="0"/>
              <a:t>  </a:t>
            </a:r>
            <a:r>
              <a:rPr lang="en-US" sz="1200" baseline="0" dirty="0" smtClean="0"/>
              <a:t>Power point clipart</a:t>
            </a:r>
            <a:endParaRPr lang="en-US" sz="1200" dirty="0" smtClean="0"/>
          </a:p>
        </p:txBody>
      </p:sp>
      <p:sp>
        <p:nvSpPr>
          <p:cNvPr id="4" name="Slide Number Placeholder 3"/>
          <p:cNvSpPr>
            <a:spLocks noGrp="1"/>
          </p:cNvSpPr>
          <p:nvPr>
            <p:ph type="sldNum" sz="quarter" idx="10"/>
          </p:nvPr>
        </p:nvSpPr>
        <p:spPr/>
        <p:txBody>
          <a:bodyPr/>
          <a:lstStyle/>
          <a:p>
            <a:fld id="{49CB5598-6E80-4294-AC57-3053A862E800}"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dirty="0" smtClean="0"/>
              <a:t>Image:</a:t>
            </a:r>
            <a:r>
              <a:rPr lang="en-US" b="1" baseline="0" dirty="0" smtClean="0"/>
              <a:t>  </a:t>
            </a:r>
            <a:r>
              <a:rPr lang="en-US" baseline="0" dirty="0" smtClean="0"/>
              <a:t>Power point clipart</a:t>
            </a:r>
            <a:endParaRPr lang="en-US" dirty="0"/>
          </a:p>
        </p:txBody>
      </p:sp>
      <p:sp>
        <p:nvSpPr>
          <p:cNvPr id="4" name="Slide Number Placeholder 3"/>
          <p:cNvSpPr>
            <a:spLocks noGrp="1"/>
          </p:cNvSpPr>
          <p:nvPr>
            <p:ph type="sldNum" sz="quarter" idx="10"/>
          </p:nvPr>
        </p:nvSpPr>
        <p:spPr/>
        <p:txBody>
          <a:bodyPr/>
          <a:lstStyle/>
          <a:p>
            <a:fld id="{49CB5598-6E80-4294-AC57-3053A862E800}"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lvl="0"/>
            <a:r>
              <a:rPr lang="en-US" dirty="0" smtClean="0"/>
              <a:t>Everyone born after 1957 should consult their physicians to make sure that they had right the measles, mumps, rubella (MMR) immunization.</a:t>
            </a:r>
          </a:p>
          <a:p>
            <a:pPr lvl="0"/>
            <a:endParaRPr lang="en-US" dirty="0" smtClean="0"/>
          </a:p>
          <a:p>
            <a:pPr lvl="0"/>
            <a:r>
              <a:rPr lang="en-US" dirty="0" smtClean="0"/>
              <a:t>Folks with diabetes, cancer and other chronic conditions should also have the pneumonia vaccine as well.</a:t>
            </a:r>
          </a:p>
          <a:p>
            <a:pPr lvl="0"/>
            <a:endParaRPr lang="en-US" dirty="0" smtClean="0"/>
          </a:p>
          <a:p>
            <a:pPr lvl="0"/>
            <a:r>
              <a:rPr lang="en-US" dirty="0" smtClean="0"/>
              <a:t>Get your shots!  Getting vaccinated against diseases could save your life. </a:t>
            </a:r>
          </a:p>
          <a:p>
            <a:endParaRPr lang="en-US" dirty="0"/>
          </a:p>
        </p:txBody>
      </p:sp>
      <p:sp>
        <p:nvSpPr>
          <p:cNvPr id="4" name="Slide Number Placeholder 3"/>
          <p:cNvSpPr>
            <a:spLocks noGrp="1"/>
          </p:cNvSpPr>
          <p:nvPr>
            <p:ph type="sldNum" sz="quarter" idx="10"/>
          </p:nvPr>
        </p:nvSpPr>
        <p:spPr/>
        <p:txBody>
          <a:bodyPr/>
          <a:lstStyle/>
          <a:p>
            <a:fld id="{49CB5598-6E80-4294-AC57-3053A862E800}"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fld id="{207FF049-4631-46B7-987A-56BF0F969894}" type="slidenum">
              <a:rPr lang="en-US"/>
              <a:pPr/>
              <a:t>9</a:t>
            </a:fld>
            <a:endParaRPr lang="en-US"/>
          </a:p>
        </p:txBody>
      </p:sp>
      <p:sp>
        <p:nvSpPr>
          <p:cNvPr id="58371" name="Rectangle 2"/>
          <p:cNvSpPr>
            <a:spLocks noGrp="1" noRot="1" noChangeAspect="1" noChangeArrowheads="1" noTextEdit="1"/>
          </p:cNvSpPr>
          <p:nvPr>
            <p:ph type="sldImg"/>
          </p:nvPr>
        </p:nvSpPr>
        <p:spPr>
          <a:xfrm>
            <a:off x="1449388" y="684213"/>
            <a:ext cx="3494087" cy="2622550"/>
          </a:xfrm>
          <a:ln/>
        </p:spPr>
      </p:sp>
      <p:sp>
        <p:nvSpPr>
          <p:cNvPr id="58372" name="Rectangle 3"/>
          <p:cNvSpPr>
            <a:spLocks noGrp="1" noChangeArrowheads="1"/>
          </p:cNvSpPr>
          <p:nvPr>
            <p:ph type="body" idx="1"/>
          </p:nvPr>
        </p:nvSpPr>
        <p:spPr>
          <a:xfrm>
            <a:off x="914861" y="3599234"/>
            <a:ext cx="5028278" cy="4859777"/>
          </a:xfrm>
          <a:noFill/>
          <a:ln/>
        </p:spPr>
        <p:txBody>
          <a:bodyPr/>
          <a:lstStyle/>
          <a:p>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p:spPr>
        <p:txBody>
          <a:bodyPr/>
          <a:lstStyle/>
          <a:p>
            <a:fld id="{6F4B0F7E-9D99-4AD0-BF6C-B425A513C5D7}" type="slidenum">
              <a:rPr lang="en-US"/>
              <a:pPr/>
              <a:t>10</a:t>
            </a:fld>
            <a:endParaRPr lang="en-US"/>
          </a:p>
        </p:txBody>
      </p:sp>
      <p:sp>
        <p:nvSpPr>
          <p:cNvPr id="61443" name="Rectangle 2"/>
          <p:cNvSpPr>
            <a:spLocks noGrp="1" noRot="1" noChangeAspect="1" noChangeArrowheads="1" noTextEdit="1"/>
          </p:cNvSpPr>
          <p:nvPr>
            <p:ph type="sldImg"/>
          </p:nvPr>
        </p:nvSpPr>
        <p:spPr>
          <a:xfrm>
            <a:off x="1504950" y="203200"/>
            <a:ext cx="3459163" cy="2595563"/>
          </a:xfrm>
          <a:ln/>
        </p:spPr>
      </p:sp>
      <p:sp>
        <p:nvSpPr>
          <p:cNvPr id="61444" name="Rectangle 3"/>
          <p:cNvSpPr>
            <a:spLocks noGrp="1" noChangeArrowheads="1"/>
          </p:cNvSpPr>
          <p:nvPr>
            <p:ph type="body" idx="1"/>
          </p:nvPr>
        </p:nvSpPr>
        <p:spPr>
          <a:xfrm>
            <a:off x="343361" y="3159464"/>
            <a:ext cx="6238107" cy="5678521"/>
          </a:xfrm>
          <a:noFill/>
          <a:ln/>
        </p:spPr>
        <p:txBody>
          <a:bodyPr/>
          <a:lstStyle/>
          <a:p>
            <a:r>
              <a:rPr lang="en-US" sz="1400" b="1" dirty="0" smtClean="0"/>
              <a:t>Image:  </a:t>
            </a:r>
            <a:r>
              <a:rPr lang="en-US" sz="1400" dirty="0" smtClean="0"/>
              <a:t>Power point clipart</a:t>
            </a:r>
          </a:p>
          <a:p>
            <a:endParaRPr lang="en-US" sz="14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Among other things, the standard requires:</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Requires employers to maintain a written plan and to identify, in writing, tasks and procedures as well as job classifications where occupational exposure to blood occurs. </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The plan must be accessible to employees and employers must review and update it at least annually--more often if necessary to accommodate workplace changes.</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Mandates universal precautions be practiced and employers must provide, at no cost, appropriate personal protective equipment such as gloves, gowns and masks.   </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Standard requires hepatitis B vaccine to be made available to all employees who have occupational exposure to blood within 10 working days of assignment, at no cost, at a reasonable time and place.</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Mandates training initially upon assignment and annually.</a:t>
            </a:r>
          </a:p>
          <a:p>
            <a:r>
              <a:rPr lang="en-US" sz="1200" kern="1200" dirty="0" smtClean="0">
                <a:solidFill>
                  <a:schemeClr val="tx1"/>
                </a:solidFill>
                <a:latin typeface="+mn-lt"/>
                <a:ea typeface="+mn-ea"/>
                <a:cs typeface="+mn-cs"/>
              </a:rPr>
              <a:t> </a:t>
            </a:r>
          </a:p>
          <a:p>
            <a:pPr lvl="0"/>
            <a:r>
              <a:rPr lang="en-US" sz="1200" kern="1200" dirty="0" smtClean="0">
                <a:solidFill>
                  <a:schemeClr val="tx1"/>
                </a:solidFill>
                <a:latin typeface="+mn-lt"/>
                <a:ea typeface="+mn-ea"/>
                <a:cs typeface="+mn-cs"/>
              </a:rPr>
              <a:t>This is a good model for other communicable disease exposures.</a:t>
            </a:r>
          </a:p>
          <a:p>
            <a:endParaRPr lang="en-US" dirty="0"/>
          </a:p>
        </p:txBody>
      </p:sp>
      <p:sp>
        <p:nvSpPr>
          <p:cNvPr id="4" name="Slide Number Placeholder 3"/>
          <p:cNvSpPr>
            <a:spLocks noGrp="1"/>
          </p:cNvSpPr>
          <p:nvPr>
            <p:ph type="sldNum" sz="quarter" idx="10"/>
          </p:nvPr>
        </p:nvSpPr>
        <p:spPr/>
        <p:txBody>
          <a:bodyPr/>
          <a:lstStyle/>
          <a:p>
            <a:fld id="{49CB5598-6E80-4294-AC57-3053A862E800}"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118" name="Picture 22" descr="HealthandSafety_2A.png                                         002556EE&#10;CleverSpin                     BC25B422:"/>
          <p:cNvPicPr>
            <a:picLocks noChangeAspect="1" noChangeArrowheads="1"/>
          </p:cNvPicPr>
          <p:nvPr/>
        </p:nvPicPr>
        <p:blipFill>
          <a:blip r:embed="rId2" cstate="print"/>
          <a:srcRect/>
          <a:stretch>
            <a:fillRect/>
          </a:stretch>
        </p:blipFill>
        <p:spPr bwMode="auto">
          <a:xfrm>
            <a:off x="0" y="0"/>
            <a:ext cx="9145588" cy="6859588"/>
          </a:xfrm>
          <a:prstGeom prst="rect">
            <a:avLst/>
          </a:prstGeom>
          <a:noFill/>
        </p:spPr>
      </p:pic>
      <p:sp>
        <p:nvSpPr>
          <p:cNvPr id="4099" name="Rectangle 3"/>
          <p:cNvSpPr>
            <a:spLocks noGrp="1" noChangeArrowheads="1"/>
          </p:cNvSpPr>
          <p:nvPr>
            <p:ph type="ctrTitle"/>
          </p:nvPr>
        </p:nvSpPr>
        <p:spPr>
          <a:xfrm>
            <a:off x="1219200" y="1752600"/>
            <a:ext cx="6324600" cy="1447800"/>
          </a:xfrm>
        </p:spPr>
        <p:txBody>
          <a:bodyPr anchor="ctr"/>
          <a:lstStyle>
            <a:lvl1pPr>
              <a:defRPr sz="4400" b="1"/>
            </a:lvl1pPr>
          </a:lstStyle>
          <a:p>
            <a:r>
              <a:rPr lang="en-US" smtClean="0"/>
              <a:t>Click to edit Master title style</a:t>
            </a:r>
            <a:endParaRPr lang="en-US"/>
          </a:p>
        </p:txBody>
      </p:sp>
      <p:sp>
        <p:nvSpPr>
          <p:cNvPr id="4100" name="Rectangle 4"/>
          <p:cNvSpPr>
            <a:spLocks noGrp="1" noChangeArrowheads="1"/>
          </p:cNvSpPr>
          <p:nvPr>
            <p:ph type="subTitle" idx="1"/>
          </p:nvPr>
        </p:nvSpPr>
        <p:spPr>
          <a:xfrm>
            <a:off x="1219200" y="3352800"/>
            <a:ext cx="6400800" cy="1600200"/>
          </a:xfrm>
        </p:spPr>
        <p:txBody>
          <a:bodyPr/>
          <a:lstStyle>
            <a:lvl1pPr marL="0" indent="0">
              <a:buFontTx/>
              <a:buNone/>
              <a:defRPr/>
            </a:lvl1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5" name="Slide Number Placeholder 4"/>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48350" y="304800"/>
            <a:ext cx="1847850" cy="5943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304800"/>
            <a:ext cx="5391150" cy="5943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5" name="Slide Number Placeholder 4"/>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5" name="Slide Number Placeholder 4"/>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5" name="Slide Number Placeholder 4"/>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8288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076700" y="1828800"/>
            <a:ext cx="36195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6" name="Slide Number Placeholder 5"/>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8" name="Slide Number Placeholder 7"/>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4" name="Slide Number Placeholder 3"/>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3" name="Slide Number Placeholder 2"/>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6" name="Slide Number Placeholder 5"/>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730B9C02-52AB-43E4-928E-C449EB211E73}" type="datetimeFigureOut">
              <a:rPr lang="en-US" smtClean="0"/>
              <a:pPr/>
              <a:t>7/30/2012</a:t>
            </a:fld>
            <a:endParaRPr lang="en-US"/>
          </a:p>
        </p:txBody>
      </p:sp>
      <p:sp>
        <p:nvSpPr>
          <p:cNvPr id="6" name="Slide Number Placeholder 5"/>
          <p:cNvSpPr>
            <a:spLocks noGrp="1"/>
          </p:cNvSpPr>
          <p:nvPr>
            <p:ph type="sldNum" sz="quarter" idx="11"/>
          </p:nvPr>
        </p:nvSpPr>
        <p:spPr/>
        <p:txBody>
          <a:bodyPr/>
          <a:lstStyle>
            <a:lvl1pPr>
              <a:defRPr/>
            </a:lvl1pPr>
          </a:lstStyle>
          <a:p>
            <a:fld id="{163289A0-7423-4E8C-9E55-9683D265AE2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46" name="Picture 22" descr="HealthandSafety_2B.png                                         002556EE&#10;CleverSpin                     BC25B422:"/>
          <p:cNvPicPr>
            <a:picLocks noChangeAspect="1" noChangeArrowheads="1"/>
          </p:cNvPicPr>
          <p:nvPr/>
        </p:nvPicPr>
        <p:blipFill>
          <a:blip r:embed="rId13" cstate="print"/>
          <a:srcRect/>
          <a:stretch>
            <a:fillRect/>
          </a:stretch>
        </p:blipFill>
        <p:spPr bwMode="auto">
          <a:xfrm>
            <a:off x="0" y="0"/>
            <a:ext cx="9145588" cy="6859588"/>
          </a:xfrm>
          <a:prstGeom prst="rect">
            <a:avLst/>
          </a:prstGeom>
          <a:noFill/>
        </p:spPr>
      </p:pic>
      <p:sp>
        <p:nvSpPr>
          <p:cNvPr id="1026" name="Rectangle 2"/>
          <p:cNvSpPr>
            <a:spLocks noGrp="1" noChangeArrowheads="1"/>
          </p:cNvSpPr>
          <p:nvPr>
            <p:ph type="title"/>
          </p:nvPr>
        </p:nvSpPr>
        <p:spPr bwMode="auto">
          <a:xfrm>
            <a:off x="304800" y="304800"/>
            <a:ext cx="7391400" cy="137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304800" y="1828800"/>
            <a:ext cx="73914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304800" y="6324600"/>
            <a:ext cx="1905000" cy="3048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a:latin typeface="+mn-lt"/>
              </a:defRPr>
            </a:lvl1pPr>
          </a:lstStyle>
          <a:p>
            <a:fld id="{730B9C02-52AB-43E4-928E-C449EB211E73}" type="datetimeFigureOut">
              <a:rPr lang="en-US" smtClean="0"/>
              <a:pPr/>
              <a:t>7/30/2012</a:t>
            </a:fld>
            <a:endParaRPr lang="en-US"/>
          </a:p>
        </p:txBody>
      </p:sp>
      <p:sp>
        <p:nvSpPr>
          <p:cNvPr id="1030" name="Rectangle 6"/>
          <p:cNvSpPr>
            <a:spLocks noGrp="1" noChangeArrowheads="1"/>
          </p:cNvSpPr>
          <p:nvPr>
            <p:ph type="sldNum" sz="quarter" idx="4"/>
          </p:nvPr>
        </p:nvSpPr>
        <p:spPr bwMode="auto">
          <a:xfrm>
            <a:off x="5791200" y="6324600"/>
            <a:ext cx="19050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bg1"/>
                </a:solidFill>
                <a:latin typeface="+mn-lt"/>
              </a:defRPr>
            </a:lvl1pPr>
          </a:lstStyle>
          <a:p>
            <a:fld id="{163289A0-7423-4E8C-9E55-9683D265AE2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spcBef>
          <a:spcPct val="0"/>
        </a:spcBef>
        <a:spcAft>
          <a:spcPct val="0"/>
        </a:spcAft>
        <a:defRPr sz="4000">
          <a:solidFill>
            <a:schemeClr val="accent2"/>
          </a:solidFill>
          <a:latin typeface="+mj-lt"/>
          <a:ea typeface="+mj-ea"/>
          <a:cs typeface="+mj-cs"/>
        </a:defRPr>
      </a:lvl1pPr>
      <a:lvl2pPr algn="l" rtl="0" eaLnBrk="1" fontAlgn="base" hangingPunct="1">
        <a:spcBef>
          <a:spcPct val="0"/>
        </a:spcBef>
        <a:spcAft>
          <a:spcPct val="0"/>
        </a:spcAft>
        <a:defRPr sz="4000">
          <a:solidFill>
            <a:schemeClr val="accent2"/>
          </a:solidFill>
          <a:latin typeface="Verdana" charset="0"/>
        </a:defRPr>
      </a:lvl2pPr>
      <a:lvl3pPr algn="l" rtl="0" eaLnBrk="1" fontAlgn="base" hangingPunct="1">
        <a:spcBef>
          <a:spcPct val="0"/>
        </a:spcBef>
        <a:spcAft>
          <a:spcPct val="0"/>
        </a:spcAft>
        <a:defRPr sz="4000">
          <a:solidFill>
            <a:schemeClr val="accent2"/>
          </a:solidFill>
          <a:latin typeface="Verdana" charset="0"/>
        </a:defRPr>
      </a:lvl3pPr>
      <a:lvl4pPr algn="l" rtl="0" eaLnBrk="1" fontAlgn="base" hangingPunct="1">
        <a:spcBef>
          <a:spcPct val="0"/>
        </a:spcBef>
        <a:spcAft>
          <a:spcPct val="0"/>
        </a:spcAft>
        <a:defRPr sz="4000">
          <a:solidFill>
            <a:schemeClr val="accent2"/>
          </a:solidFill>
          <a:latin typeface="Verdana" charset="0"/>
        </a:defRPr>
      </a:lvl4pPr>
      <a:lvl5pPr algn="l" rtl="0" eaLnBrk="1" fontAlgn="base" hangingPunct="1">
        <a:spcBef>
          <a:spcPct val="0"/>
        </a:spcBef>
        <a:spcAft>
          <a:spcPct val="0"/>
        </a:spcAft>
        <a:defRPr sz="4000">
          <a:solidFill>
            <a:schemeClr val="accent2"/>
          </a:solidFill>
          <a:latin typeface="Verdana" charset="0"/>
        </a:defRPr>
      </a:lvl5pPr>
      <a:lvl6pPr marL="457200" algn="l" rtl="0" eaLnBrk="1" fontAlgn="base" hangingPunct="1">
        <a:spcBef>
          <a:spcPct val="0"/>
        </a:spcBef>
        <a:spcAft>
          <a:spcPct val="0"/>
        </a:spcAft>
        <a:defRPr sz="4000">
          <a:solidFill>
            <a:schemeClr val="accent2"/>
          </a:solidFill>
          <a:latin typeface="Verdana" charset="0"/>
        </a:defRPr>
      </a:lvl6pPr>
      <a:lvl7pPr marL="914400" algn="l" rtl="0" eaLnBrk="1" fontAlgn="base" hangingPunct="1">
        <a:spcBef>
          <a:spcPct val="0"/>
        </a:spcBef>
        <a:spcAft>
          <a:spcPct val="0"/>
        </a:spcAft>
        <a:defRPr sz="4000">
          <a:solidFill>
            <a:schemeClr val="accent2"/>
          </a:solidFill>
          <a:latin typeface="Verdana" charset="0"/>
        </a:defRPr>
      </a:lvl7pPr>
      <a:lvl8pPr marL="1371600" algn="l" rtl="0" eaLnBrk="1" fontAlgn="base" hangingPunct="1">
        <a:spcBef>
          <a:spcPct val="0"/>
        </a:spcBef>
        <a:spcAft>
          <a:spcPct val="0"/>
        </a:spcAft>
        <a:defRPr sz="4000">
          <a:solidFill>
            <a:schemeClr val="accent2"/>
          </a:solidFill>
          <a:latin typeface="Verdana" charset="0"/>
        </a:defRPr>
      </a:lvl8pPr>
      <a:lvl9pPr marL="1828800" algn="l" rtl="0" eaLnBrk="1" fontAlgn="base" hangingPunct="1">
        <a:spcBef>
          <a:spcPct val="0"/>
        </a:spcBef>
        <a:spcAft>
          <a:spcPct val="0"/>
        </a:spcAft>
        <a:defRPr sz="4000">
          <a:solidFill>
            <a:schemeClr val="accent2"/>
          </a:solidFill>
          <a:latin typeface="Verdana" charset="0"/>
        </a:defRPr>
      </a:lvl9pPr>
    </p:titleStyle>
    <p:bodyStyle>
      <a:lvl1pPr marL="342900" indent="-342900" algn="l" rtl="0" eaLnBrk="1" fontAlgn="base" hangingPunct="1">
        <a:spcBef>
          <a:spcPct val="20000"/>
        </a:spcBef>
        <a:spcAft>
          <a:spcPct val="0"/>
        </a:spcAft>
        <a:buClr>
          <a:schemeClr val="tx2"/>
        </a:buClr>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Char char="–"/>
        <a:defRPr sz="2400">
          <a:solidFill>
            <a:schemeClr val="tx1"/>
          </a:solidFill>
          <a:latin typeface="+mn-lt"/>
        </a:defRPr>
      </a:lvl2pPr>
      <a:lvl3pPr marL="1143000" indent="-228600" algn="l" rtl="0" eaLnBrk="1" fontAlgn="base" hangingPunct="1">
        <a:spcBef>
          <a:spcPct val="20000"/>
        </a:spcBef>
        <a:spcAft>
          <a:spcPct val="0"/>
        </a:spcAft>
        <a:buClr>
          <a:schemeClr val="tx2"/>
        </a:buClr>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Char char="–"/>
        <a:defRPr>
          <a:solidFill>
            <a:schemeClr val="tx1"/>
          </a:solidFill>
          <a:latin typeface="+mn-lt"/>
        </a:defRPr>
      </a:lvl4pPr>
      <a:lvl5pPr marL="2057400" indent="-228600" algn="l" rtl="0" eaLnBrk="1" fontAlgn="base" hangingPunct="1">
        <a:spcBef>
          <a:spcPct val="20000"/>
        </a:spcBef>
        <a:spcAft>
          <a:spcPct val="0"/>
        </a:spcAft>
        <a:buClr>
          <a:schemeClr val="tx2"/>
        </a:buClr>
        <a:buChar char="»"/>
        <a:defRPr>
          <a:solidFill>
            <a:schemeClr val="tx1"/>
          </a:solidFill>
          <a:latin typeface="+mn-lt"/>
        </a:defRPr>
      </a:lvl5pPr>
      <a:lvl6pPr marL="2514600" indent="-228600" algn="l" rtl="0" eaLnBrk="1" fontAlgn="base" hangingPunct="1">
        <a:spcBef>
          <a:spcPct val="20000"/>
        </a:spcBef>
        <a:spcAft>
          <a:spcPct val="0"/>
        </a:spcAft>
        <a:buClr>
          <a:schemeClr val="tx2"/>
        </a:buClr>
        <a:buChar char="»"/>
        <a:defRPr>
          <a:solidFill>
            <a:schemeClr val="tx1"/>
          </a:solidFill>
          <a:latin typeface="+mn-lt"/>
        </a:defRPr>
      </a:lvl6pPr>
      <a:lvl7pPr marL="2971800" indent="-228600" algn="l" rtl="0" eaLnBrk="1" fontAlgn="base" hangingPunct="1">
        <a:spcBef>
          <a:spcPct val="20000"/>
        </a:spcBef>
        <a:spcAft>
          <a:spcPct val="0"/>
        </a:spcAft>
        <a:buClr>
          <a:schemeClr val="tx2"/>
        </a:buClr>
        <a:buChar char="»"/>
        <a:defRPr>
          <a:solidFill>
            <a:schemeClr val="tx1"/>
          </a:solidFill>
          <a:latin typeface="+mn-lt"/>
        </a:defRPr>
      </a:lvl7pPr>
      <a:lvl8pPr marL="3429000" indent="-228600" algn="l" rtl="0" eaLnBrk="1" fontAlgn="base" hangingPunct="1">
        <a:spcBef>
          <a:spcPct val="20000"/>
        </a:spcBef>
        <a:spcAft>
          <a:spcPct val="0"/>
        </a:spcAft>
        <a:buClr>
          <a:schemeClr val="tx2"/>
        </a:buClr>
        <a:buChar char="»"/>
        <a:defRPr>
          <a:solidFill>
            <a:schemeClr val="tx1"/>
          </a:solidFill>
          <a:latin typeface="+mn-lt"/>
        </a:defRPr>
      </a:lvl8pPr>
      <a:lvl9pPr marL="3886200" indent="-228600" algn="l" rtl="0" eaLnBrk="1" fontAlgn="base" hangingPunct="1">
        <a:spcBef>
          <a:spcPct val="20000"/>
        </a:spcBef>
        <a:spcAft>
          <a:spcPct val="0"/>
        </a:spcAft>
        <a:buClr>
          <a:schemeClr val="tx2"/>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1752600"/>
            <a:ext cx="6324600" cy="1447800"/>
          </a:xfrm>
        </p:spPr>
        <p:txBody>
          <a:bodyPr>
            <a:noAutofit/>
          </a:bodyPr>
          <a:lstStyle/>
          <a:p>
            <a:r>
              <a:rPr lang="en-US" sz="3200" dirty="0" smtClean="0"/>
              <a:t>What’s Bugging You?</a:t>
            </a:r>
            <a:br>
              <a:rPr lang="en-US" sz="3200" dirty="0" smtClean="0"/>
            </a:br>
            <a:r>
              <a:rPr lang="en-US" sz="3200" dirty="0" smtClean="0"/>
              <a:t/>
            </a:r>
            <a:br>
              <a:rPr lang="en-US" sz="3200" dirty="0" smtClean="0"/>
            </a:br>
            <a:r>
              <a:rPr lang="en-US" sz="3200" dirty="0" smtClean="0"/>
              <a:t>Communicable Diseases</a:t>
            </a:r>
            <a:endParaRPr lang="en-US" sz="3200" dirty="0"/>
          </a:p>
        </p:txBody>
      </p:sp>
      <p:sp>
        <p:nvSpPr>
          <p:cNvPr id="5" name="Subtitle 4"/>
          <p:cNvSpPr>
            <a:spLocks noGrp="1"/>
          </p:cNvSpPr>
          <p:nvPr>
            <p:ph type="subTitle" idx="1"/>
          </p:nvPr>
        </p:nvSpPr>
        <p:spPr>
          <a:xfrm>
            <a:off x="1143000" y="4191000"/>
            <a:ext cx="6400800" cy="1600200"/>
          </a:xfrm>
        </p:spPr>
        <p:txBody>
          <a:bodyPr>
            <a:normAutofit/>
          </a:bodyPr>
          <a:lstStyle/>
          <a:p>
            <a:pPr algn="just"/>
            <a:r>
              <a:rPr lang="en-US" sz="1200" dirty="0" smtClean="0">
                <a:solidFill>
                  <a:schemeClr val="tx1"/>
                </a:solidFill>
              </a:rPr>
              <a:t>“This material was produced under the grant SH-20839-SHO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solidFill>
            <a:srgbClr val="FFCC66"/>
          </a:solidFill>
          <a:ln>
            <a:solidFill>
              <a:schemeClr val="accent2"/>
            </a:solidFill>
          </a:ln>
        </p:spPr>
        <p:txBody>
          <a:bodyPr>
            <a:normAutofit/>
          </a:bodyPr>
          <a:lstStyle/>
          <a:p>
            <a:pPr>
              <a:defRPr/>
            </a:pPr>
            <a:r>
              <a:rPr lang="en-US" sz="4200" b="1" dirty="0">
                <a:solidFill>
                  <a:schemeClr val="accent1"/>
                </a:solidFill>
                <a:effectLst>
                  <a:outerShdw blurRad="38100" dist="38100" dir="2700000" algn="tl">
                    <a:srgbClr val="000000"/>
                  </a:outerShdw>
                </a:effectLst>
              </a:rPr>
              <a:t>Communicable Disease </a:t>
            </a:r>
            <a:r>
              <a:rPr lang="en-US" sz="4200" b="1" dirty="0" smtClean="0">
                <a:solidFill>
                  <a:schemeClr val="accent1"/>
                </a:solidFill>
                <a:effectLst>
                  <a:outerShdw blurRad="38100" dist="38100" dir="2700000" algn="tl">
                    <a:srgbClr val="000000"/>
                  </a:outerShdw>
                </a:effectLst>
              </a:rPr>
              <a:t>Policies</a:t>
            </a:r>
            <a:endParaRPr lang="en-US" sz="4200" b="1" dirty="0">
              <a:solidFill>
                <a:schemeClr val="accent1"/>
              </a:solidFill>
              <a:effectLst>
                <a:outerShdw blurRad="38100" dist="38100" dir="2700000" algn="tl">
                  <a:srgbClr val="000000"/>
                </a:outerShdw>
              </a:effectLst>
            </a:endParaRPr>
          </a:p>
        </p:txBody>
      </p:sp>
      <p:sp>
        <p:nvSpPr>
          <p:cNvPr id="31749" name="Text Box 4"/>
          <p:cNvSpPr txBox="1">
            <a:spLocks noChangeArrowheads="1"/>
          </p:cNvSpPr>
          <p:nvPr/>
        </p:nvSpPr>
        <p:spPr bwMode="auto">
          <a:xfrm>
            <a:off x="-457200" y="1905000"/>
            <a:ext cx="7010400" cy="4496616"/>
          </a:xfrm>
          <a:prstGeom prst="rect">
            <a:avLst/>
          </a:prstGeom>
          <a:noFill/>
          <a:ln w="9525">
            <a:noFill/>
            <a:miter lim="800000"/>
            <a:headEnd/>
            <a:tailEnd/>
          </a:ln>
        </p:spPr>
        <p:txBody>
          <a:bodyPr wrap="square" lIns="64008" tIns="32004" rIns="64008" bIns="32004">
            <a:spAutoFit/>
          </a:bodyPr>
          <a:lstStyle/>
          <a:p>
            <a:pPr lvl="2"/>
            <a:r>
              <a:rPr lang="en-US" dirty="0"/>
              <a:t>Training for staff </a:t>
            </a:r>
          </a:p>
          <a:p>
            <a:pPr lvl="2"/>
            <a:endParaRPr lang="en-US" dirty="0"/>
          </a:p>
          <a:p>
            <a:pPr lvl="2"/>
            <a:r>
              <a:rPr lang="en-US" dirty="0"/>
              <a:t>A reporting &amp; communication system to report communicable </a:t>
            </a:r>
            <a:r>
              <a:rPr lang="en-US" dirty="0" smtClean="0"/>
              <a:t>diseases</a:t>
            </a:r>
          </a:p>
          <a:p>
            <a:pPr lvl="2"/>
            <a:endParaRPr lang="en-US" dirty="0"/>
          </a:p>
          <a:p>
            <a:pPr lvl="2"/>
            <a:r>
              <a:rPr lang="en-US" dirty="0"/>
              <a:t>Immunizations free of charge </a:t>
            </a:r>
            <a:endParaRPr lang="en-US" dirty="0" smtClean="0"/>
          </a:p>
          <a:p>
            <a:pPr lvl="2"/>
            <a:endParaRPr lang="en-US" dirty="0"/>
          </a:p>
          <a:p>
            <a:pPr lvl="2"/>
            <a:r>
              <a:rPr lang="en-US" dirty="0"/>
              <a:t>Medical removal of a staff person who may be at risk </a:t>
            </a:r>
            <a:endParaRPr lang="en-US" dirty="0" smtClean="0"/>
          </a:p>
          <a:p>
            <a:pPr lvl="2"/>
            <a:endParaRPr lang="en-US" dirty="0"/>
          </a:p>
          <a:p>
            <a:pPr lvl="2"/>
            <a:r>
              <a:rPr lang="en-US" dirty="0"/>
              <a:t>Special counseling to staff at special </a:t>
            </a:r>
            <a:r>
              <a:rPr lang="en-US" dirty="0" smtClean="0"/>
              <a:t>risk</a:t>
            </a:r>
          </a:p>
          <a:p>
            <a:pPr lvl="2"/>
            <a:r>
              <a:rPr lang="en-US" dirty="0" smtClean="0"/>
              <a:t> </a:t>
            </a:r>
            <a:endParaRPr lang="en-US" dirty="0"/>
          </a:p>
          <a:p>
            <a:pPr lvl="2"/>
            <a:r>
              <a:rPr lang="en-US" dirty="0"/>
              <a:t>Supplies of alcohol gel hand sanitizer &amp; opportunities to wash </a:t>
            </a:r>
            <a:r>
              <a:rPr lang="en-US" dirty="0" smtClean="0"/>
              <a:t>hands</a:t>
            </a:r>
          </a:p>
          <a:p>
            <a:pPr lvl="2"/>
            <a:endParaRPr lang="en-US" dirty="0"/>
          </a:p>
          <a:p>
            <a:pPr lvl="2"/>
            <a:r>
              <a:rPr lang="en-US" dirty="0"/>
              <a:t>A written exposure control plan</a:t>
            </a:r>
          </a:p>
        </p:txBody>
      </p:sp>
      <p:pic>
        <p:nvPicPr>
          <p:cNvPr id="5124" name="Picture 4" descr="C:\Users\abahruth\AppData\Local\Microsoft\Windows\Temporary Internet Files\Content.IE5\CNOGTY24\MC900237831[1].wmf"/>
          <p:cNvPicPr>
            <a:picLocks noChangeAspect="1" noChangeArrowheads="1"/>
          </p:cNvPicPr>
          <p:nvPr/>
        </p:nvPicPr>
        <p:blipFill>
          <a:blip r:embed="rId3" cstate="print"/>
          <a:srcRect/>
          <a:stretch>
            <a:fillRect/>
          </a:stretch>
        </p:blipFill>
        <p:spPr bwMode="auto">
          <a:xfrm>
            <a:off x="6324600" y="2286000"/>
            <a:ext cx="2819400" cy="2912191"/>
          </a:xfrm>
          <a:prstGeom prst="rect">
            <a:avLst/>
          </a:prstGeom>
          <a:noFill/>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Blood-borne Pathogens Standard</a:t>
            </a:r>
            <a:endParaRPr lang="en-US" sz="3200" dirty="0"/>
          </a:p>
        </p:txBody>
      </p:sp>
      <p:sp>
        <p:nvSpPr>
          <p:cNvPr id="3" name="Content Placeholder 2"/>
          <p:cNvSpPr>
            <a:spLocks noGrp="1"/>
          </p:cNvSpPr>
          <p:nvPr>
            <p:ph idx="1"/>
          </p:nvPr>
        </p:nvSpPr>
        <p:spPr>
          <a:xfrm>
            <a:off x="457200" y="838200"/>
            <a:ext cx="8382000" cy="5334000"/>
          </a:xfrm>
        </p:spPr>
        <p:txBody>
          <a:bodyPr>
            <a:noAutofit/>
          </a:bodyPr>
          <a:lstStyle/>
          <a:p>
            <a:pPr>
              <a:buNone/>
            </a:pPr>
            <a:r>
              <a:rPr lang="en-US" sz="2000" dirty="0"/>
              <a:t> </a:t>
            </a:r>
          </a:p>
          <a:p>
            <a:pPr lvl="0"/>
            <a:r>
              <a:rPr lang="en-US" sz="1800" dirty="0"/>
              <a:t>Requires employers to maintain a written plan and to </a:t>
            </a:r>
            <a:r>
              <a:rPr lang="en-US" sz="1800" dirty="0" smtClean="0"/>
              <a:t>identify, in writing, </a:t>
            </a:r>
            <a:r>
              <a:rPr lang="en-US" sz="1800" b="1" dirty="0" smtClean="0"/>
              <a:t>tasks </a:t>
            </a:r>
            <a:r>
              <a:rPr lang="en-US" sz="1800" b="1" dirty="0"/>
              <a:t>and procedures </a:t>
            </a:r>
            <a:r>
              <a:rPr lang="en-US" sz="1800" dirty="0"/>
              <a:t>as well as </a:t>
            </a:r>
            <a:r>
              <a:rPr lang="en-US" sz="1800" b="1" dirty="0" smtClean="0"/>
              <a:t>job classifications </a:t>
            </a:r>
            <a:r>
              <a:rPr lang="en-US" sz="1800" dirty="0" smtClean="0"/>
              <a:t>where </a:t>
            </a:r>
            <a:r>
              <a:rPr lang="en-US" sz="1800" dirty="0"/>
              <a:t>occupational exposure to blood occurs. </a:t>
            </a:r>
          </a:p>
          <a:p>
            <a:pPr>
              <a:buNone/>
            </a:pPr>
            <a:endParaRPr lang="en-US" sz="1800" dirty="0"/>
          </a:p>
          <a:p>
            <a:pPr lvl="0"/>
            <a:r>
              <a:rPr lang="en-US" sz="1800" dirty="0"/>
              <a:t>P</a:t>
            </a:r>
            <a:r>
              <a:rPr lang="en-US" sz="1800" dirty="0" smtClean="0"/>
              <a:t>lan </a:t>
            </a:r>
            <a:r>
              <a:rPr lang="en-US" sz="1800" dirty="0"/>
              <a:t>must be accessible to employees and employers must review and update it at least </a:t>
            </a:r>
            <a:r>
              <a:rPr lang="en-US" sz="1800" dirty="0" smtClean="0"/>
              <a:t>annually.</a:t>
            </a:r>
            <a:endParaRPr lang="en-US" sz="1800" dirty="0"/>
          </a:p>
          <a:p>
            <a:pPr>
              <a:buNone/>
            </a:pPr>
            <a:r>
              <a:rPr lang="en-US" sz="1800" dirty="0"/>
              <a:t> </a:t>
            </a:r>
          </a:p>
          <a:p>
            <a:pPr lvl="0"/>
            <a:r>
              <a:rPr lang="en-US" sz="1800" dirty="0"/>
              <a:t>Mandates </a:t>
            </a:r>
            <a:r>
              <a:rPr lang="en-US" sz="1800" b="1" dirty="0"/>
              <a:t>universal precautions </a:t>
            </a:r>
            <a:r>
              <a:rPr lang="en-US" sz="1800" dirty="0"/>
              <a:t>be practiced and employers must provide, at no cost, appropriate </a:t>
            </a:r>
            <a:r>
              <a:rPr lang="en-US" sz="1800" dirty="0" smtClean="0"/>
              <a:t>PPE such </a:t>
            </a:r>
            <a:r>
              <a:rPr lang="en-US" sz="1800" dirty="0"/>
              <a:t>as gloves, gowns and masks.   </a:t>
            </a:r>
          </a:p>
          <a:p>
            <a:pPr>
              <a:buNone/>
            </a:pPr>
            <a:endParaRPr lang="en-US" sz="1800" dirty="0"/>
          </a:p>
          <a:p>
            <a:pPr lvl="0"/>
            <a:r>
              <a:rPr lang="en-US" sz="1800" dirty="0"/>
              <a:t>R</a:t>
            </a:r>
            <a:r>
              <a:rPr lang="en-US" sz="1800" dirty="0" smtClean="0"/>
              <a:t>equires </a:t>
            </a:r>
            <a:r>
              <a:rPr lang="en-US" sz="1800" b="1" dirty="0"/>
              <a:t>hepatitis B vaccine </a:t>
            </a:r>
            <a:r>
              <a:rPr lang="en-US" sz="1800" dirty="0"/>
              <a:t>to be made available to all employees who have occupational exposure to blood within 10 working days of assignment, at no cost, at a reasonable time and place.</a:t>
            </a:r>
          </a:p>
          <a:p>
            <a:pPr>
              <a:buNone/>
            </a:pPr>
            <a:endParaRPr lang="en-US" sz="1800" dirty="0"/>
          </a:p>
          <a:p>
            <a:pPr lvl="0"/>
            <a:r>
              <a:rPr lang="en-US" sz="1800" dirty="0"/>
              <a:t>Mandates </a:t>
            </a:r>
            <a:r>
              <a:rPr lang="en-US" sz="1800" b="1" dirty="0"/>
              <a:t>training </a:t>
            </a:r>
            <a:r>
              <a:rPr lang="en-US" sz="1800" dirty="0"/>
              <a:t>initially upon assignment and annually.</a:t>
            </a:r>
          </a:p>
          <a:p>
            <a:endParaRPr lang="en-US" sz="1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Objectives</a:t>
            </a:r>
            <a:endParaRPr lang="en-US" dirty="0"/>
          </a:p>
        </p:txBody>
      </p:sp>
      <p:sp>
        <p:nvSpPr>
          <p:cNvPr id="3" name="Content Placeholder 2"/>
          <p:cNvSpPr>
            <a:spLocks noGrp="1"/>
          </p:cNvSpPr>
          <p:nvPr>
            <p:ph idx="1"/>
          </p:nvPr>
        </p:nvSpPr>
        <p:spPr>
          <a:xfrm>
            <a:off x="304800" y="1295400"/>
            <a:ext cx="8458200" cy="5257800"/>
          </a:xfrm>
        </p:spPr>
        <p:txBody>
          <a:bodyPr>
            <a:normAutofit/>
          </a:bodyPr>
          <a:lstStyle/>
          <a:p>
            <a:r>
              <a:rPr lang="en-US" dirty="0"/>
              <a:t>After this workshop, you will be able to</a:t>
            </a:r>
            <a:r>
              <a:rPr lang="en-US" dirty="0" smtClean="0"/>
              <a:t>:</a:t>
            </a:r>
          </a:p>
          <a:p>
            <a:endParaRPr lang="en-US" dirty="0"/>
          </a:p>
          <a:p>
            <a:pPr lvl="1"/>
            <a:r>
              <a:rPr lang="en-US" sz="2000" dirty="0"/>
              <a:t>Identify  health effects  and agents for six common  communicable disease  </a:t>
            </a:r>
            <a:r>
              <a:rPr lang="en-US" sz="2000" dirty="0" smtClean="0"/>
              <a:t>exposures</a:t>
            </a:r>
          </a:p>
          <a:p>
            <a:pPr lvl="1"/>
            <a:endParaRPr lang="en-US" sz="2000" dirty="0"/>
          </a:p>
          <a:p>
            <a:pPr lvl="1"/>
            <a:r>
              <a:rPr lang="en-US" sz="2000" dirty="0"/>
              <a:t>Identify </a:t>
            </a:r>
            <a:r>
              <a:rPr lang="en-US" sz="2000" dirty="0" smtClean="0"/>
              <a:t>their routes </a:t>
            </a:r>
            <a:r>
              <a:rPr lang="en-US" sz="2000" dirty="0"/>
              <a:t>of  </a:t>
            </a:r>
            <a:r>
              <a:rPr lang="en-US" sz="2000" dirty="0" smtClean="0"/>
              <a:t>transmission</a:t>
            </a:r>
          </a:p>
          <a:p>
            <a:pPr lvl="1"/>
            <a:endParaRPr lang="en-US" sz="2000" dirty="0"/>
          </a:p>
          <a:p>
            <a:pPr lvl="1"/>
            <a:r>
              <a:rPr lang="en-US" sz="2000" dirty="0"/>
              <a:t>Identify the methods to prevent </a:t>
            </a:r>
            <a:r>
              <a:rPr lang="en-US" sz="2000" dirty="0" smtClean="0"/>
              <a:t>transmission</a:t>
            </a:r>
          </a:p>
          <a:p>
            <a:pPr lvl="1"/>
            <a:endParaRPr lang="en-US" sz="2000" dirty="0"/>
          </a:p>
          <a:p>
            <a:pPr lvl="1"/>
            <a:r>
              <a:rPr lang="en-US" sz="2000" dirty="0"/>
              <a:t>Strategize on the elements  of an effective school or workplace policy to prevent or eliminate </a:t>
            </a:r>
            <a:r>
              <a:rPr lang="en-US" sz="2000" dirty="0" smtClean="0"/>
              <a:t>exposure</a:t>
            </a:r>
            <a:endParaRPr lang="en-US" sz="2000" dirty="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382000" cy="1371600"/>
          </a:xfrm>
        </p:spPr>
        <p:txBody>
          <a:bodyPr/>
          <a:lstStyle/>
          <a:p>
            <a:pPr algn="ctr"/>
            <a:r>
              <a:rPr lang="en-US" b="1" dirty="0" smtClean="0"/>
              <a:t>The “BUGS”!</a:t>
            </a:r>
            <a:endParaRPr lang="en-US" b="1" dirty="0"/>
          </a:p>
        </p:txBody>
      </p:sp>
      <p:sp>
        <p:nvSpPr>
          <p:cNvPr id="3" name="Content Placeholder 2"/>
          <p:cNvSpPr>
            <a:spLocks noGrp="1"/>
          </p:cNvSpPr>
          <p:nvPr>
            <p:ph idx="1"/>
          </p:nvPr>
        </p:nvSpPr>
        <p:spPr>
          <a:xfrm>
            <a:off x="381000" y="1828800"/>
            <a:ext cx="8382000" cy="4419600"/>
          </a:xfrm>
        </p:spPr>
        <p:style>
          <a:lnRef idx="2">
            <a:schemeClr val="accent2">
              <a:shade val="50000"/>
            </a:schemeClr>
          </a:lnRef>
          <a:fillRef idx="1">
            <a:schemeClr val="accent2"/>
          </a:fillRef>
          <a:effectRef idx="0">
            <a:schemeClr val="accent2"/>
          </a:effectRef>
          <a:fontRef idx="minor">
            <a:schemeClr val="lt1"/>
          </a:fontRef>
        </p:style>
        <p:txBody>
          <a:bodyPr>
            <a:normAutofit fontScale="85000" lnSpcReduction="20000"/>
          </a:bodyPr>
          <a:lstStyle/>
          <a:p>
            <a:pPr lvl="0" algn="ctr"/>
            <a:r>
              <a:rPr lang="en-US" dirty="0" smtClean="0"/>
              <a:t>Community-acquired </a:t>
            </a:r>
            <a:r>
              <a:rPr lang="en-US" dirty="0" err="1" smtClean="0"/>
              <a:t>methicillin</a:t>
            </a:r>
            <a:r>
              <a:rPr lang="en-US" dirty="0" smtClean="0"/>
              <a:t>-resistant staphylococcus (CA-MRSA)</a:t>
            </a:r>
          </a:p>
          <a:p>
            <a:pPr lvl="0" algn="ctr"/>
            <a:endParaRPr lang="en-US" dirty="0" smtClean="0"/>
          </a:p>
          <a:p>
            <a:pPr lvl="0" algn="ctr"/>
            <a:r>
              <a:rPr lang="en-US" dirty="0" err="1" smtClean="0"/>
              <a:t>Pertussis</a:t>
            </a:r>
            <a:r>
              <a:rPr lang="en-US" dirty="0" smtClean="0"/>
              <a:t> or whooping cough</a:t>
            </a:r>
          </a:p>
          <a:p>
            <a:pPr lvl="0" algn="ctr"/>
            <a:endParaRPr lang="en-US" dirty="0" smtClean="0"/>
          </a:p>
          <a:p>
            <a:pPr lvl="0" algn="ctr"/>
            <a:r>
              <a:rPr lang="en-US" dirty="0" smtClean="0"/>
              <a:t>Influenza or colds</a:t>
            </a:r>
          </a:p>
          <a:p>
            <a:pPr lvl="0" algn="ctr"/>
            <a:endParaRPr lang="en-US" dirty="0" smtClean="0"/>
          </a:p>
          <a:p>
            <a:pPr lvl="0" algn="ctr"/>
            <a:r>
              <a:rPr lang="en-US" dirty="0" smtClean="0"/>
              <a:t>Ringworm (</a:t>
            </a:r>
            <a:r>
              <a:rPr lang="en-US" dirty="0" err="1" smtClean="0"/>
              <a:t>tinea</a:t>
            </a:r>
            <a:r>
              <a:rPr lang="en-US" dirty="0" smtClean="0"/>
              <a:t>)</a:t>
            </a:r>
          </a:p>
          <a:p>
            <a:pPr lvl="0" algn="ctr"/>
            <a:endParaRPr lang="en-US" dirty="0" smtClean="0"/>
          </a:p>
          <a:p>
            <a:pPr lvl="0" algn="ctr"/>
            <a:r>
              <a:rPr lang="en-US" dirty="0" smtClean="0"/>
              <a:t>Fifth’s Disease</a:t>
            </a:r>
          </a:p>
          <a:p>
            <a:pPr lvl="0" algn="ctr"/>
            <a:endParaRPr lang="en-US" dirty="0" smtClean="0"/>
          </a:p>
          <a:p>
            <a:pPr lvl="0" algn="ctr"/>
            <a:r>
              <a:rPr lang="en-US" dirty="0" smtClean="0"/>
              <a:t>Tuberculosis</a:t>
            </a:r>
          </a:p>
          <a:p>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2"/>
          <p:cNvSpPr txBox="1">
            <a:spLocks noChangeArrowheads="1"/>
          </p:cNvSpPr>
          <p:nvPr/>
        </p:nvSpPr>
        <p:spPr bwMode="auto">
          <a:xfrm>
            <a:off x="610055" y="305233"/>
            <a:ext cx="7390946" cy="706343"/>
          </a:xfrm>
          <a:prstGeom prst="rect">
            <a:avLst/>
          </a:prstGeom>
          <a:solidFill>
            <a:srgbClr val="FFCC66"/>
          </a:solidFill>
          <a:ln w="9525">
            <a:solidFill>
              <a:schemeClr val="accent2"/>
            </a:solidFill>
            <a:miter lim="800000"/>
            <a:headEnd/>
            <a:tailEnd/>
          </a:ln>
          <a:effectLst/>
        </p:spPr>
        <p:txBody>
          <a:bodyPr wrap="square" lIns="91435" tIns="45718" rIns="91435" bIns="45718">
            <a:spAutoFit/>
          </a:bodyPr>
          <a:lstStyle/>
          <a:p>
            <a:pPr algn="ctr" defTabSz="914559">
              <a:lnSpc>
                <a:spcPct val="95000"/>
              </a:lnSpc>
              <a:spcBef>
                <a:spcPct val="50000"/>
              </a:spcBef>
              <a:defRPr/>
            </a:pPr>
            <a:r>
              <a:rPr lang="en-US" sz="4200" b="1" dirty="0">
                <a:solidFill>
                  <a:schemeClr val="accent1"/>
                </a:solidFill>
                <a:effectLst>
                  <a:outerShdw blurRad="38100" dist="38100" dir="2700000" algn="tl">
                    <a:srgbClr val="000000"/>
                  </a:outerShdw>
                </a:effectLst>
                <a:latin typeface="Comic Sans MS" pitchFamily="66" charset="0"/>
              </a:rPr>
              <a:t>Exposure Through </a:t>
            </a:r>
            <a:r>
              <a:rPr lang="en-US" sz="4200" b="1" dirty="0" smtClean="0">
                <a:solidFill>
                  <a:schemeClr val="accent1"/>
                </a:solidFill>
                <a:effectLst>
                  <a:outerShdw blurRad="38100" dist="38100" dir="2700000" algn="tl">
                    <a:srgbClr val="000000"/>
                  </a:outerShdw>
                </a:effectLst>
                <a:latin typeface="Comic Sans MS" pitchFamily="66" charset="0"/>
              </a:rPr>
              <a:t>the </a:t>
            </a:r>
            <a:r>
              <a:rPr lang="en-US" sz="4200" b="1" dirty="0">
                <a:solidFill>
                  <a:schemeClr val="accent1"/>
                </a:solidFill>
                <a:effectLst>
                  <a:outerShdw blurRad="38100" dist="38100" dir="2700000" algn="tl">
                    <a:srgbClr val="000000"/>
                  </a:outerShdw>
                </a:effectLst>
                <a:latin typeface="Comic Sans MS" pitchFamily="66" charset="0"/>
              </a:rPr>
              <a:t>Air</a:t>
            </a:r>
            <a:endParaRPr lang="en-US" sz="4200" b="1" dirty="0">
              <a:latin typeface="Comic Sans MS" pitchFamily="66" charset="0"/>
            </a:endParaRPr>
          </a:p>
        </p:txBody>
      </p:sp>
      <p:sp>
        <p:nvSpPr>
          <p:cNvPr id="30724" name="Text Box 4"/>
          <p:cNvSpPr txBox="1">
            <a:spLocks noChangeArrowheads="1"/>
          </p:cNvSpPr>
          <p:nvPr/>
        </p:nvSpPr>
        <p:spPr bwMode="auto">
          <a:xfrm>
            <a:off x="762000" y="1447800"/>
            <a:ext cx="7162800" cy="1541961"/>
          </a:xfrm>
          <a:prstGeom prst="rect">
            <a:avLst/>
          </a:prstGeom>
          <a:solidFill>
            <a:schemeClr val="accent1"/>
          </a:solidFill>
          <a:ln>
            <a:headEnd/>
            <a:tailEnd/>
          </a:ln>
        </p:spPr>
        <p:style>
          <a:lnRef idx="2">
            <a:schemeClr val="accent1"/>
          </a:lnRef>
          <a:fillRef idx="1">
            <a:schemeClr val="lt1"/>
          </a:fillRef>
          <a:effectRef idx="0">
            <a:schemeClr val="accent1"/>
          </a:effectRef>
          <a:fontRef idx="minor">
            <a:schemeClr val="dk1"/>
          </a:fontRef>
        </p:style>
        <p:txBody>
          <a:bodyPr wrap="square" lIns="64008" tIns="32004" rIns="64008" bIns="32004">
            <a:spAutoFit/>
          </a:bodyPr>
          <a:lstStyle/>
          <a:p>
            <a:pPr algn="ctr">
              <a:spcBef>
                <a:spcPct val="30000"/>
              </a:spcBef>
              <a:defRPr/>
            </a:pPr>
            <a:r>
              <a:rPr lang="en-US" sz="2400" dirty="0"/>
              <a:t>When someone who has an infection, sneezes or coughs, their microbes (germs) can travel through the air on tiny, nearly invisible droplets of saliva (spit) or mucous.</a:t>
            </a:r>
            <a:endParaRPr lang="en-US" sz="2400" b="1" dirty="0">
              <a:solidFill>
                <a:schemeClr val="bg1"/>
              </a:solidFill>
              <a:effectLst>
                <a:outerShdw blurRad="38100" dist="38100" dir="2700000" algn="tl">
                  <a:srgbClr val="000000"/>
                </a:outerShdw>
              </a:effectLst>
              <a:latin typeface="Comic Sans MS" pitchFamily="66" charset="0"/>
            </a:endParaRPr>
          </a:p>
        </p:txBody>
      </p:sp>
      <p:sp>
        <p:nvSpPr>
          <p:cNvPr id="7" name="Rectangle 6"/>
          <p:cNvSpPr/>
          <p:nvPr/>
        </p:nvSpPr>
        <p:spPr>
          <a:xfrm>
            <a:off x="1600200" y="3124200"/>
            <a:ext cx="4267200" cy="3416320"/>
          </a:xfrm>
          <a:prstGeom prst="rect">
            <a:avLst/>
          </a:prstGeom>
          <a:solidFill>
            <a:srgbClr val="92D050"/>
          </a:solidFill>
        </p:spPr>
        <p:txBody>
          <a:bodyPr wrap="square">
            <a:spAutoFit/>
          </a:bodyPr>
          <a:lstStyle/>
          <a:p>
            <a:pPr algn="ctr"/>
            <a:r>
              <a:rPr lang="en-US" sz="2400" dirty="0" smtClean="0"/>
              <a:t>Another person can then breathe in those droplets or fine aerosols. </a:t>
            </a:r>
          </a:p>
          <a:p>
            <a:pPr algn="ctr"/>
            <a:endParaRPr lang="en-US" sz="2400" dirty="0"/>
          </a:p>
          <a:p>
            <a:pPr algn="ctr"/>
            <a:r>
              <a:rPr lang="en-US" sz="2400" dirty="0" smtClean="0"/>
              <a:t>That person’s risk of becoming infected depends on how many droplets the person inhales and for how long.</a:t>
            </a:r>
            <a:endParaRPr lang="en-US" sz="2400" dirty="0"/>
          </a:p>
        </p:txBody>
      </p:sp>
      <p:pic>
        <p:nvPicPr>
          <p:cNvPr id="1026" name="Picture 2" descr="C:\Users\abahruth\AppData\Local\Microsoft\Windows\Temporary Internet Files\Content.IE5\BUYVDZDF\MP900444429[1].jpg"/>
          <p:cNvPicPr>
            <a:picLocks noChangeAspect="1" noChangeArrowheads="1"/>
          </p:cNvPicPr>
          <p:nvPr/>
        </p:nvPicPr>
        <p:blipFill>
          <a:blip r:embed="rId3" cstate="print"/>
          <a:srcRect/>
          <a:stretch>
            <a:fillRect/>
          </a:stretch>
        </p:blipFill>
        <p:spPr bwMode="auto">
          <a:xfrm>
            <a:off x="6553200" y="3048539"/>
            <a:ext cx="2461260" cy="3687541"/>
          </a:xfrm>
          <a:prstGeom prst="rect">
            <a:avLst/>
          </a:prstGeom>
          <a:noFill/>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80" name="Rectangle 4"/>
          <p:cNvSpPr>
            <a:spLocks noGrp="1" noChangeArrowheads="1"/>
          </p:cNvSpPr>
          <p:nvPr>
            <p:ph type="title"/>
          </p:nvPr>
        </p:nvSpPr>
        <p:spPr>
          <a:solidFill>
            <a:srgbClr val="FFCC66"/>
          </a:solidFill>
          <a:ln>
            <a:solidFill>
              <a:schemeClr val="accent2"/>
            </a:solidFill>
          </a:ln>
        </p:spPr>
        <p:txBody>
          <a:bodyPr>
            <a:normAutofit/>
          </a:bodyPr>
          <a:lstStyle/>
          <a:p>
            <a:pPr>
              <a:defRPr/>
            </a:pPr>
            <a:r>
              <a:rPr lang="en-US" sz="4200" b="1" dirty="0">
                <a:solidFill>
                  <a:schemeClr val="accent1"/>
                </a:solidFill>
                <a:effectLst>
                  <a:outerShdw blurRad="38100" dist="38100" dir="2700000" algn="tl">
                    <a:srgbClr val="000000"/>
                  </a:outerShdw>
                </a:effectLst>
              </a:rPr>
              <a:t>Exposure Through </a:t>
            </a:r>
            <a:r>
              <a:rPr lang="en-US" sz="4200" b="1" dirty="0" smtClean="0">
                <a:solidFill>
                  <a:schemeClr val="accent1"/>
                </a:solidFill>
                <a:effectLst>
                  <a:outerShdw blurRad="38100" dist="38100" dir="2700000" algn="tl">
                    <a:srgbClr val="000000"/>
                  </a:outerShdw>
                </a:effectLst>
              </a:rPr>
              <a:t/>
            </a:r>
            <a:br>
              <a:rPr lang="en-US" sz="4200" b="1" dirty="0" smtClean="0">
                <a:solidFill>
                  <a:schemeClr val="accent1"/>
                </a:solidFill>
                <a:effectLst>
                  <a:outerShdw blurRad="38100" dist="38100" dir="2700000" algn="tl">
                    <a:srgbClr val="000000"/>
                  </a:outerShdw>
                </a:effectLst>
              </a:rPr>
            </a:br>
            <a:r>
              <a:rPr lang="en-US" sz="4200" b="1" dirty="0" smtClean="0">
                <a:solidFill>
                  <a:schemeClr val="accent1"/>
                </a:solidFill>
                <a:effectLst>
                  <a:outerShdw blurRad="38100" dist="38100" dir="2700000" algn="tl">
                    <a:srgbClr val="000000"/>
                  </a:outerShdw>
                </a:effectLst>
              </a:rPr>
              <a:t>Skin </a:t>
            </a:r>
            <a:r>
              <a:rPr lang="en-US" sz="4200" b="1" dirty="0">
                <a:solidFill>
                  <a:schemeClr val="accent1"/>
                </a:solidFill>
                <a:effectLst>
                  <a:outerShdw blurRad="38100" dist="38100" dir="2700000" algn="tl">
                    <a:srgbClr val="000000"/>
                  </a:outerShdw>
                </a:effectLst>
              </a:rPr>
              <a:t>&amp; Object Contact</a:t>
            </a:r>
            <a:endParaRPr lang="en-US" sz="4200" b="1" dirty="0"/>
          </a:p>
        </p:txBody>
      </p:sp>
      <p:sp>
        <p:nvSpPr>
          <p:cNvPr id="203781" name="Text Box 5"/>
          <p:cNvSpPr txBox="1">
            <a:spLocks noChangeArrowheads="1"/>
          </p:cNvSpPr>
          <p:nvPr/>
        </p:nvSpPr>
        <p:spPr bwMode="auto">
          <a:xfrm>
            <a:off x="3810000" y="2743200"/>
            <a:ext cx="4942114" cy="2342180"/>
          </a:xfrm>
          <a:prstGeom prst="rect">
            <a:avLst/>
          </a:prstGeom>
          <a:noFill/>
          <a:ln w="9525">
            <a:noFill/>
            <a:miter lim="800000"/>
            <a:headEnd/>
            <a:tailEnd/>
          </a:ln>
          <a:effectLst/>
        </p:spPr>
        <p:txBody>
          <a:bodyPr wrap="square" lIns="64008" tIns="32004" rIns="64008" bIns="32004">
            <a:spAutoFit/>
          </a:bodyPr>
          <a:lstStyle/>
          <a:p>
            <a:pPr lvl="0"/>
            <a:r>
              <a:rPr lang="en-US" sz="2400" dirty="0" smtClean="0"/>
              <a:t> “Bugs” can sometimes spread through touching infectious materials or through contamination of personal items brought into the workplace</a:t>
            </a:r>
            <a:r>
              <a:rPr lang="en-US" sz="2800" b="1" dirty="0" smtClean="0"/>
              <a:t>.  </a:t>
            </a:r>
            <a:endParaRPr lang="en-US" sz="2800" b="1" dirty="0"/>
          </a:p>
        </p:txBody>
      </p:sp>
      <p:pic>
        <p:nvPicPr>
          <p:cNvPr id="2050" name="Picture 2" descr="C:\Users\abahruth\AppData\Local\Microsoft\Windows\Temporary Internet Files\Content.IE5\3RBZ2Z37\MC900383314[1].wmf"/>
          <p:cNvPicPr>
            <a:picLocks noChangeAspect="1" noChangeArrowheads="1"/>
          </p:cNvPicPr>
          <p:nvPr/>
        </p:nvPicPr>
        <p:blipFill>
          <a:blip r:embed="rId3" cstate="print"/>
          <a:srcRect/>
          <a:stretch>
            <a:fillRect/>
          </a:stretch>
        </p:blipFill>
        <p:spPr bwMode="auto">
          <a:xfrm>
            <a:off x="381000" y="2667000"/>
            <a:ext cx="3151846" cy="2819400"/>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Susceptible Individuals</a:t>
            </a:r>
            <a:endParaRPr lang="en-US" dirty="0"/>
          </a:p>
        </p:txBody>
      </p:sp>
      <p:sp>
        <p:nvSpPr>
          <p:cNvPr id="3" name="Content Placeholder 2"/>
          <p:cNvSpPr>
            <a:spLocks noGrp="1"/>
          </p:cNvSpPr>
          <p:nvPr>
            <p:ph idx="1"/>
          </p:nvPr>
        </p:nvSpPr>
        <p:spPr>
          <a:xfrm>
            <a:off x="304800" y="1447800"/>
            <a:ext cx="8001000" cy="5257800"/>
          </a:xfrm>
        </p:spPr>
        <p:txBody>
          <a:bodyPr>
            <a:normAutofit fontScale="55000" lnSpcReduction="20000"/>
          </a:bodyPr>
          <a:lstStyle/>
          <a:p>
            <a:pPr lvl="0"/>
            <a:r>
              <a:rPr lang="en-US" sz="4400" dirty="0"/>
              <a:t>Those with chronic </a:t>
            </a:r>
            <a:r>
              <a:rPr lang="en-US" sz="4400" dirty="0" smtClean="0"/>
              <a:t>illnesses such as asthma, chronic lung disease and chronic heart disease</a:t>
            </a:r>
          </a:p>
          <a:p>
            <a:pPr lvl="0">
              <a:buNone/>
            </a:pPr>
            <a:endParaRPr lang="en-US" sz="4400" dirty="0"/>
          </a:p>
          <a:p>
            <a:pPr lvl="0"/>
            <a:r>
              <a:rPr lang="en-US" sz="4400" dirty="0"/>
              <a:t>Cancer patients who are undergoing </a:t>
            </a:r>
            <a:r>
              <a:rPr lang="en-US" sz="4400" dirty="0" smtClean="0"/>
              <a:t>chemotherapy</a:t>
            </a:r>
          </a:p>
          <a:p>
            <a:pPr lvl="0">
              <a:buNone/>
            </a:pPr>
            <a:endParaRPr lang="en-US" sz="4400" dirty="0"/>
          </a:p>
          <a:p>
            <a:pPr lvl="0"/>
            <a:r>
              <a:rPr lang="en-US" sz="4400" dirty="0" smtClean="0"/>
              <a:t>Persons who have had an organ transplant and take drugs to suppress their immune systems</a:t>
            </a:r>
          </a:p>
          <a:p>
            <a:pPr lvl="0"/>
            <a:endParaRPr lang="en-US" sz="4400" dirty="0"/>
          </a:p>
          <a:p>
            <a:pPr lvl="0"/>
            <a:r>
              <a:rPr lang="en-US" sz="4400" dirty="0" smtClean="0"/>
              <a:t>Diabetics</a:t>
            </a:r>
          </a:p>
          <a:p>
            <a:pPr lvl="0">
              <a:buNone/>
            </a:pPr>
            <a:endParaRPr lang="en-US" sz="4400" dirty="0"/>
          </a:p>
          <a:p>
            <a:pPr lvl="0"/>
            <a:r>
              <a:rPr lang="en-US" sz="4400" dirty="0"/>
              <a:t>AND pregnant women </a:t>
            </a:r>
            <a:r>
              <a:rPr lang="en-US" sz="4400" dirty="0" smtClean="0"/>
              <a:t>                                     (</a:t>
            </a:r>
            <a:r>
              <a:rPr lang="en-US" sz="4400" dirty="0"/>
              <a:t>their fetuses or unborn children)</a:t>
            </a:r>
          </a:p>
          <a:p>
            <a:endParaRPr lang="en-US" dirty="0"/>
          </a:p>
        </p:txBody>
      </p:sp>
      <p:pic>
        <p:nvPicPr>
          <p:cNvPr id="3076" name="Picture 4" descr="C:\Users\abahruth\AppData\Local\Microsoft\Windows\Temporary Internet Files\Content.IE5\ZEUPXY5Q\MP900427701[1].jpg"/>
          <p:cNvPicPr>
            <a:picLocks noChangeAspect="1" noChangeArrowheads="1"/>
          </p:cNvPicPr>
          <p:nvPr/>
        </p:nvPicPr>
        <p:blipFill>
          <a:blip r:embed="rId3" cstate="print"/>
          <a:srcRect/>
          <a:stretch>
            <a:fillRect/>
          </a:stretch>
        </p:blipFill>
        <p:spPr bwMode="auto">
          <a:xfrm>
            <a:off x="6038490" y="4800600"/>
            <a:ext cx="3105509" cy="2057400"/>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Protections – For All of Us!</a:t>
            </a:r>
            <a:endParaRPr lang="en-US" b="1" dirty="0"/>
          </a:p>
        </p:txBody>
      </p:sp>
      <p:sp>
        <p:nvSpPr>
          <p:cNvPr id="3" name="Content Placeholder 2"/>
          <p:cNvSpPr>
            <a:spLocks noGrp="1"/>
          </p:cNvSpPr>
          <p:nvPr>
            <p:ph idx="1"/>
          </p:nvPr>
        </p:nvSpPr>
        <p:spPr>
          <a:xfrm>
            <a:off x="152400" y="1447800"/>
            <a:ext cx="5257800" cy="4953000"/>
          </a:xfrm>
          <a:solidFill>
            <a:schemeClr val="accent3">
              <a:lumMod val="40000"/>
              <a:lumOff val="60000"/>
            </a:schemeClr>
          </a:solidFill>
        </p:spPr>
        <p:txBody>
          <a:bodyPr>
            <a:normAutofit fontScale="92500"/>
          </a:bodyPr>
          <a:lstStyle/>
          <a:p>
            <a:pPr lvl="1">
              <a:buFont typeface="Wingdings" pitchFamily="2" charset="2"/>
              <a:buChar char="§"/>
            </a:pPr>
            <a:endParaRPr lang="en-US" sz="3200" dirty="0" smtClean="0"/>
          </a:p>
          <a:p>
            <a:pPr lvl="1">
              <a:buFont typeface="Wingdings" pitchFamily="2" charset="2"/>
              <a:buChar char="§"/>
            </a:pPr>
            <a:r>
              <a:rPr lang="en-US" sz="3200" dirty="0" smtClean="0"/>
              <a:t>Vaccination</a:t>
            </a:r>
          </a:p>
          <a:p>
            <a:pPr lvl="1">
              <a:buNone/>
            </a:pPr>
            <a:endParaRPr lang="en-US" sz="3200" dirty="0"/>
          </a:p>
          <a:p>
            <a:pPr lvl="1">
              <a:buFont typeface="Wingdings" pitchFamily="2" charset="2"/>
              <a:buChar char="§"/>
            </a:pPr>
            <a:r>
              <a:rPr lang="en-US" sz="3200" dirty="0"/>
              <a:t>Universal </a:t>
            </a:r>
            <a:r>
              <a:rPr lang="en-US" sz="3200" dirty="0" smtClean="0"/>
              <a:t>Precautions</a:t>
            </a:r>
          </a:p>
          <a:p>
            <a:pPr lvl="1">
              <a:buNone/>
            </a:pPr>
            <a:endParaRPr lang="en-US" sz="3200" dirty="0"/>
          </a:p>
          <a:p>
            <a:pPr lvl="1">
              <a:buFont typeface="Wingdings" pitchFamily="2" charset="2"/>
              <a:buChar char="§"/>
            </a:pPr>
            <a:r>
              <a:rPr lang="en-US" sz="3200" dirty="0" smtClean="0"/>
              <a:t>Hand-washing</a:t>
            </a:r>
          </a:p>
          <a:p>
            <a:pPr lvl="1">
              <a:buNone/>
            </a:pPr>
            <a:endParaRPr lang="en-US" sz="3200" dirty="0"/>
          </a:p>
          <a:p>
            <a:pPr lvl="1">
              <a:buFont typeface="Wingdings" pitchFamily="2" charset="2"/>
              <a:buChar char="§"/>
            </a:pPr>
            <a:r>
              <a:rPr lang="en-US" sz="3200" dirty="0"/>
              <a:t>Reassignment when there’s an </a:t>
            </a:r>
            <a:r>
              <a:rPr lang="en-US" sz="3200" dirty="0" smtClean="0"/>
              <a:t>outbreak</a:t>
            </a:r>
          </a:p>
          <a:p>
            <a:pPr lvl="1">
              <a:buFont typeface="Wingdings" pitchFamily="2" charset="2"/>
              <a:buChar char="§"/>
            </a:pPr>
            <a:endParaRPr lang="en-US" sz="3200" dirty="0"/>
          </a:p>
          <a:p>
            <a:endParaRPr lang="en-US" dirty="0"/>
          </a:p>
        </p:txBody>
      </p:sp>
      <p:pic>
        <p:nvPicPr>
          <p:cNvPr id="4099" name="Picture 3" descr="C:\Users\abahruth\AppData\Local\Microsoft\Windows\Temporary Internet Files\Content.IE5\3RBZ2Z37\MP900427641[1].jpg"/>
          <p:cNvPicPr>
            <a:picLocks noChangeAspect="1" noChangeArrowheads="1"/>
          </p:cNvPicPr>
          <p:nvPr/>
        </p:nvPicPr>
        <p:blipFill>
          <a:blip r:embed="rId3" cstate="print"/>
          <a:srcRect/>
          <a:stretch>
            <a:fillRect/>
          </a:stretch>
        </p:blipFill>
        <p:spPr bwMode="auto">
          <a:xfrm>
            <a:off x="5257800" y="1447800"/>
            <a:ext cx="3352800" cy="3962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382000" cy="1371600"/>
          </a:xfrm>
        </p:spPr>
        <p:txBody>
          <a:bodyPr/>
          <a:lstStyle/>
          <a:p>
            <a:pPr algn="ctr"/>
            <a:r>
              <a:rPr lang="en-US" b="1" dirty="0" smtClean="0"/>
              <a:t>Vaccinations</a:t>
            </a:r>
            <a:endParaRPr lang="en-US" b="1" dirty="0"/>
          </a:p>
        </p:txBody>
      </p:sp>
      <p:sp>
        <p:nvSpPr>
          <p:cNvPr id="3" name="Content Placeholder 2"/>
          <p:cNvSpPr>
            <a:spLocks noGrp="1"/>
          </p:cNvSpPr>
          <p:nvPr>
            <p:ph idx="1"/>
          </p:nvPr>
        </p:nvSpPr>
        <p:spPr>
          <a:xfrm>
            <a:off x="228600" y="1219200"/>
            <a:ext cx="8686800" cy="5486400"/>
          </a:xfrm>
        </p:spPr>
        <p:style>
          <a:lnRef idx="1">
            <a:schemeClr val="accent5"/>
          </a:lnRef>
          <a:fillRef idx="2">
            <a:schemeClr val="accent5"/>
          </a:fillRef>
          <a:effectRef idx="1">
            <a:schemeClr val="accent5"/>
          </a:effectRef>
          <a:fontRef idx="minor">
            <a:schemeClr val="dk1"/>
          </a:fontRef>
        </p:style>
        <p:txBody>
          <a:bodyPr>
            <a:normAutofit lnSpcReduction="10000"/>
          </a:bodyPr>
          <a:lstStyle/>
          <a:p>
            <a:pPr lvl="0"/>
            <a:endParaRPr lang="en-US" dirty="0" smtClean="0"/>
          </a:p>
          <a:p>
            <a:pPr lvl="0"/>
            <a:r>
              <a:rPr lang="en-US" dirty="0" smtClean="0"/>
              <a:t>Most </a:t>
            </a:r>
            <a:r>
              <a:rPr lang="en-US" dirty="0"/>
              <a:t>school staff need at a minimum:</a:t>
            </a:r>
          </a:p>
          <a:p>
            <a:endParaRPr lang="en-US" dirty="0"/>
          </a:p>
          <a:p>
            <a:pPr lvl="1"/>
            <a:r>
              <a:rPr lang="en-US" dirty="0"/>
              <a:t>A booster  tetanus and diphtheria every 10 </a:t>
            </a:r>
            <a:r>
              <a:rPr lang="en-US" dirty="0" smtClean="0"/>
              <a:t>years</a:t>
            </a:r>
          </a:p>
          <a:p>
            <a:pPr lvl="1"/>
            <a:endParaRPr lang="en-US" dirty="0"/>
          </a:p>
          <a:p>
            <a:pPr lvl="1"/>
            <a:r>
              <a:rPr lang="en-US" dirty="0"/>
              <a:t>Chicken pox vaccination if you never had chickenpox or don’t know whether you had it or not (2 shots</a:t>
            </a:r>
            <a:r>
              <a:rPr lang="en-US" dirty="0" smtClean="0"/>
              <a:t>)</a:t>
            </a:r>
          </a:p>
          <a:p>
            <a:pPr lvl="1"/>
            <a:endParaRPr lang="en-US" dirty="0"/>
          </a:p>
          <a:p>
            <a:pPr lvl="1"/>
            <a:r>
              <a:rPr lang="en-US" dirty="0"/>
              <a:t>Hepatitis B vaccination (3 </a:t>
            </a:r>
            <a:r>
              <a:rPr lang="en-US" dirty="0" smtClean="0"/>
              <a:t>shots)</a:t>
            </a:r>
          </a:p>
          <a:p>
            <a:pPr lvl="1"/>
            <a:endParaRPr lang="en-US" dirty="0"/>
          </a:p>
          <a:p>
            <a:pPr lvl="1"/>
            <a:r>
              <a:rPr lang="en-US" dirty="0"/>
              <a:t>Influenza or flu vaccination every year – the flu virus mutates or changes constantly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5" name="Rectangle 3"/>
          <p:cNvSpPr>
            <a:spLocks noGrp="1" noChangeArrowheads="1"/>
          </p:cNvSpPr>
          <p:nvPr>
            <p:ph type="title"/>
          </p:nvPr>
        </p:nvSpPr>
        <p:spPr>
          <a:noFill/>
          <a:ln>
            <a:noFill/>
          </a:ln>
        </p:spPr>
        <p:txBody>
          <a:bodyPr/>
          <a:lstStyle/>
          <a:p>
            <a:pPr>
              <a:defRPr/>
            </a:pPr>
            <a:r>
              <a:rPr lang="en-US" sz="4200" b="1" dirty="0" smtClean="0"/>
              <a:t>Universal Precautions</a:t>
            </a:r>
            <a:endParaRPr lang="en-US" sz="4200" b="1" dirty="0"/>
          </a:p>
        </p:txBody>
      </p:sp>
      <p:sp>
        <p:nvSpPr>
          <p:cNvPr id="28677" name="Rectangle 4"/>
          <p:cNvSpPr>
            <a:spLocks noGrp="1" noChangeArrowheads="1"/>
          </p:cNvSpPr>
          <p:nvPr>
            <p:ph idx="1"/>
          </p:nvPr>
        </p:nvSpPr>
        <p:spPr>
          <a:xfrm>
            <a:off x="228600" y="1219200"/>
            <a:ext cx="8763000" cy="5486400"/>
          </a:xfrm>
          <a:solidFill>
            <a:schemeClr val="accent4">
              <a:lumMod val="20000"/>
              <a:lumOff val="80000"/>
            </a:schemeClr>
          </a:solidFill>
        </p:spPr>
        <p:style>
          <a:lnRef idx="2">
            <a:schemeClr val="accent1"/>
          </a:lnRef>
          <a:fillRef idx="1">
            <a:schemeClr val="lt1"/>
          </a:fillRef>
          <a:effectRef idx="0">
            <a:schemeClr val="accent1"/>
          </a:effectRef>
          <a:fontRef idx="minor">
            <a:schemeClr val="dk1"/>
          </a:fontRef>
        </p:style>
        <p:txBody>
          <a:bodyPr>
            <a:normAutofit fontScale="70000" lnSpcReduction="20000"/>
          </a:bodyPr>
          <a:lstStyle/>
          <a:p>
            <a:pPr algn="ctr">
              <a:buFont typeface="Monotype Sorts" charset="2"/>
              <a:buNone/>
            </a:pPr>
            <a:r>
              <a:rPr lang="en-US" sz="2800" b="1" dirty="0"/>
              <a:t>Assume Everyone Is </a:t>
            </a:r>
            <a:r>
              <a:rPr lang="en-US" sz="2800" b="1" dirty="0" smtClean="0"/>
              <a:t>Infected</a:t>
            </a:r>
          </a:p>
          <a:p>
            <a:pPr algn="ctr">
              <a:buFont typeface="Monotype Sorts" charset="2"/>
              <a:buNone/>
            </a:pPr>
            <a:endParaRPr lang="en-US" sz="3500" b="1" dirty="0"/>
          </a:p>
          <a:p>
            <a:r>
              <a:rPr lang="en-US" sz="3100" dirty="0"/>
              <a:t>Use barriers between you and a person’s </a:t>
            </a:r>
            <a:r>
              <a:rPr lang="en-US" sz="3100" dirty="0" smtClean="0"/>
              <a:t>blood/body fluids</a:t>
            </a:r>
          </a:p>
          <a:p>
            <a:endParaRPr lang="en-US" sz="3100" dirty="0"/>
          </a:p>
          <a:p>
            <a:r>
              <a:rPr lang="en-US" sz="3100" dirty="0"/>
              <a:t>Wear gloves when coming into contact with </a:t>
            </a:r>
            <a:r>
              <a:rPr lang="en-US" sz="3100" dirty="0" smtClean="0"/>
              <a:t>blood/body fluids</a:t>
            </a:r>
          </a:p>
          <a:p>
            <a:endParaRPr lang="en-US" sz="3100" dirty="0"/>
          </a:p>
          <a:p>
            <a:r>
              <a:rPr lang="en-US" sz="3100" dirty="0"/>
              <a:t>Wash hands after removing </a:t>
            </a:r>
            <a:r>
              <a:rPr lang="en-US" sz="3100" dirty="0" smtClean="0"/>
              <a:t>gloves</a:t>
            </a:r>
          </a:p>
          <a:p>
            <a:endParaRPr lang="en-US" sz="3100" dirty="0"/>
          </a:p>
          <a:p>
            <a:r>
              <a:rPr lang="en-US" sz="3100" dirty="0"/>
              <a:t>When exposure can’t be prevented – wash all exposed </a:t>
            </a:r>
            <a:r>
              <a:rPr lang="en-US" sz="3100" dirty="0" smtClean="0"/>
              <a:t>skin</a:t>
            </a:r>
          </a:p>
          <a:p>
            <a:endParaRPr lang="en-US" sz="3100" dirty="0"/>
          </a:p>
          <a:p>
            <a:r>
              <a:rPr lang="en-US" sz="3100" dirty="0"/>
              <a:t>Use disinfectants to clean all </a:t>
            </a:r>
            <a:r>
              <a:rPr lang="en-US" sz="3100" dirty="0" smtClean="0"/>
              <a:t>spills</a:t>
            </a:r>
          </a:p>
          <a:p>
            <a:endParaRPr lang="en-US" sz="3100" dirty="0"/>
          </a:p>
          <a:p>
            <a:r>
              <a:rPr lang="en-US" sz="3100" dirty="0"/>
              <a:t>Place used sharps (needles/lancets) in a puncture proof container</a:t>
            </a:r>
          </a:p>
        </p:txBody>
      </p:sp>
      <p:sp>
        <p:nvSpPr>
          <p:cNvPr id="28674" name="Slide Number Placeholder 5"/>
          <p:cNvSpPr>
            <a:spLocks noGrp="1"/>
          </p:cNvSpPr>
          <p:nvPr>
            <p:ph type="sldNum" sz="quarter" idx="11"/>
          </p:nvPr>
        </p:nvSpPr>
        <p:spPr>
          <a:noFill/>
        </p:spPr>
        <p:txBody>
          <a:bodyPr/>
          <a:lstStyle/>
          <a:p>
            <a:pPr defTabSz="914559"/>
            <a:fld id="{5319720D-0D24-4E9B-A575-D57CABFD5A7C}" type="slidenum">
              <a:rPr lang="en-US"/>
              <a:pPr defTabSz="914559"/>
              <a:t>9</a:t>
            </a:fld>
            <a:endParaRPr lang="en-US" dirty="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HS_2">
  <a:themeElements>
    <a:clrScheme name="Office Theme 1">
      <a:dk1>
        <a:srgbClr val="000000"/>
      </a:dk1>
      <a:lt1>
        <a:srgbClr val="FFFFFF"/>
      </a:lt1>
      <a:dk2>
        <a:srgbClr val="0047BA"/>
      </a:dk2>
      <a:lt2>
        <a:srgbClr val="808080"/>
      </a:lt2>
      <a:accent1>
        <a:srgbClr val="9EB0C9"/>
      </a:accent1>
      <a:accent2>
        <a:srgbClr val="002B5E"/>
      </a:accent2>
      <a:accent3>
        <a:srgbClr val="FFFFFF"/>
      </a:accent3>
      <a:accent4>
        <a:srgbClr val="000000"/>
      </a:accent4>
      <a:accent5>
        <a:srgbClr val="CCD4E1"/>
      </a:accent5>
      <a:accent6>
        <a:srgbClr val="002654"/>
      </a:accent6>
      <a:hlink>
        <a:srgbClr val="0047BA"/>
      </a:hlink>
      <a:folHlink>
        <a:srgbClr val="73B5E0"/>
      </a:folHlink>
    </a:clrScheme>
    <a:fontScheme name="Office Them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a:defRPr>
        </a:defPPr>
      </a:lstStyle>
    </a:lnDef>
  </a:objectDefaults>
  <a:extraClrSchemeLst>
    <a:extraClrScheme>
      <a:clrScheme name="Office Theme 1">
        <a:dk1>
          <a:srgbClr val="000000"/>
        </a:dk1>
        <a:lt1>
          <a:srgbClr val="FFFFFF"/>
        </a:lt1>
        <a:dk2>
          <a:srgbClr val="0047BA"/>
        </a:dk2>
        <a:lt2>
          <a:srgbClr val="808080"/>
        </a:lt2>
        <a:accent1>
          <a:srgbClr val="9EB0C9"/>
        </a:accent1>
        <a:accent2>
          <a:srgbClr val="002B5E"/>
        </a:accent2>
        <a:accent3>
          <a:srgbClr val="FFFFFF"/>
        </a:accent3>
        <a:accent4>
          <a:srgbClr val="000000"/>
        </a:accent4>
        <a:accent5>
          <a:srgbClr val="CCD4E1"/>
        </a:accent5>
        <a:accent6>
          <a:srgbClr val="002654"/>
        </a:accent6>
        <a:hlink>
          <a:srgbClr val="0047BA"/>
        </a:hlink>
        <a:folHlink>
          <a:srgbClr val="73B5E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4F8C0D"/>
        </a:dk2>
        <a:lt2>
          <a:srgbClr val="808080"/>
        </a:lt2>
        <a:accent1>
          <a:srgbClr val="5C2624"/>
        </a:accent1>
        <a:accent2>
          <a:srgbClr val="4A611C"/>
        </a:accent2>
        <a:accent3>
          <a:srgbClr val="FFFFFF"/>
        </a:accent3>
        <a:accent4>
          <a:srgbClr val="000000"/>
        </a:accent4>
        <a:accent5>
          <a:srgbClr val="B5ACAC"/>
        </a:accent5>
        <a:accent6>
          <a:srgbClr val="425718"/>
        </a:accent6>
        <a:hlink>
          <a:srgbClr val="4F8C0D"/>
        </a:hlink>
        <a:folHlink>
          <a:srgbClr val="4F8C0D"/>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1A75CF"/>
        </a:dk2>
        <a:lt2>
          <a:srgbClr val="808080"/>
        </a:lt2>
        <a:accent1>
          <a:srgbClr val="B0BFBF"/>
        </a:accent1>
        <a:accent2>
          <a:srgbClr val="003896"/>
        </a:accent2>
        <a:accent3>
          <a:srgbClr val="FFFFFF"/>
        </a:accent3>
        <a:accent4>
          <a:srgbClr val="000000"/>
        </a:accent4>
        <a:accent5>
          <a:srgbClr val="D4DCDC"/>
        </a:accent5>
        <a:accent6>
          <a:srgbClr val="003287"/>
        </a:accent6>
        <a:hlink>
          <a:srgbClr val="1A75CF"/>
        </a:hlink>
        <a:folHlink>
          <a:srgbClr val="00389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6B8FB5"/>
        </a:dk2>
        <a:lt2>
          <a:srgbClr val="808080"/>
        </a:lt2>
        <a:accent1>
          <a:srgbClr val="CFE89C"/>
        </a:accent1>
        <a:accent2>
          <a:srgbClr val="ABBADE"/>
        </a:accent2>
        <a:accent3>
          <a:srgbClr val="FFFFFF"/>
        </a:accent3>
        <a:accent4>
          <a:srgbClr val="000000"/>
        </a:accent4>
        <a:accent5>
          <a:srgbClr val="E4F2CB"/>
        </a:accent5>
        <a:accent6>
          <a:srgbClr val="9BA8C9"/>
        </a:accent6>
        <a:hlink>
          <a:srgbClr val="6B8FB5"/>
        </a:hlink>
        <a:folHlink>
          <a:srgbClr val="1A75CF"/>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1A75CF"/>
        </a:dk2>
        <a:lt2>
          <a:srgbClr val="808080"/>
        </a:lt2>
        <a:accent1>
          <a:srgbClr val="B0BFBF"/>
        </a:accent1>
        <a:accent2>
          <a:srgbClr val="003896"/>
        </a:accent2>
        <a:accent3>
          <a:srgbClr val="FFFFFF"/>
        </a:accent3>
        <a:accent4>
          <a:srgbClr val="000000"/>
        </a:accent4>
        <a:accent5>
          <a:srgbClr val="D4DCDC"/>
        </a:accent5>
        <a:accent6>
          <a:srgbClr val="003287"/>
        </a:accent6>
        <a:hlink>
          <a:srgbClr val="1A75CF"/>
        </a:hlink>
        <a:folHlink>
          <a:srgbClr val="78B3E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9EBA"/>
        </a:dk2>
        <a:lt2>
          <a:srgbClr val="808080"/>
        </a:lt2>
        <a:accent1>
          <a:srgbClr val="E0D478"/>
        </a:accent1>
        <a:accent2>
          <a:srgbClr val="0047BA"/>
        </a:accent2>
        <a:accent3>
          <a:srgbClr val="FFFFFF"/>
        </a:accent3>
        <a:accent4>
          <a:srgbClr val="000000"/>
        </a:accent4>
        <a:accent5>
          <a:srgbClr val="EDE6BE"/>
        </a:accent5>
        <a:accent6>
          <a:srgbClr val="003FA8"/>
        </a:accent6>
        <a:hlink>
          <a:srgbClr val="009EBA"/>
        </a:hlink>
        <a:folHlink>
          <a:srgbClr val="8CCCD9"/>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BA122B"/>
        </a:dk2>
        <a:lt2>
          <a:srgbClr val="808080"/>
        </a:lt2>
        <a:accent1>
          <a:srgbClr val="C2C4A3"/>
        </a:accent1>
        <a:accent2>
          <a:srgbClr val="87212E"/>
        </a:accent2>
        <a:accent3>
          <a:srgbClr val="FFFFFF"/>
        </a:accent3>
        <a:accent4>
          <a:srgbClr val="000000"/>
        </a:accent4>
        <a:accent5>
          <a:srgbClr val="DDDECE"/>
        </a:accent5>
        <a:accent6>
          <a:srgbClr val="7A1D29"/>
        </a:accent6>
        <a:hlink>
          <a:srgbClr val="BA122B"/>
        </a:hlink>
        <a:folHlink>
          <a:srgbClr val="87212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HS_2</Template>
  <TotalTime>160</TotalTime>
  <Words>719</Words>
  <Application>Microsoft Office PowerPoint</Application>
  <PresentationFormat>On-screen Show (4:3)</PresentationFormat>
  <Paragraphs>144</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HS_2</vt:lpstr>
      <vt:lpstr>What’s Bugging You?  Communicable Diseases</vt:lpstr>
      <vt:lpstr>Objectives</vt:lpstr>
      <vt:lpstr>The “BUGS”!</vt:lpstr>
      <vt:lpstr>PowerPoint Presentation</vt:lpstr>
      <vt:lpstr>Exposure Through  Skin &amp; Object Contact</vt:lpstr>
      <vt:lpstr>Susceptible Individuals</vt:lpstr>
      <vt:lpstr>Protections – For All of Us!</vt:lpstr>
      <vt:lpstr>Vaccinations</vt:lpstr>
      <vt:lpstr>Universal Precautions</vt:lpstr>
      <vt:lpstr>Communicable Disease Policies</vt:lpstr>
      <vt:lpstr>Blood-borne Pathogens Standard</vt:lpstr>
    </vt:vector>
  </TitlesOfParts>
  <Company>AFT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American Federation of Teachers</dc:creator>
  <cp:lastModifiedBy>Vosburgh, Linda - OSHA</cp:lastModifiedBy>
  <cp:revision>24</cp:revision>
  <dcterms:created xsi:type="dcterms:W3CDTF">2011-03-15T13:01:50Z</dcterms:created>
  <dcterms:modified xsi:type="dcterms:W3CDTF">2012-07-30T18:36:16Z</dcterms:modified>
</cp:coreProperties>
</file>