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2"/>
  </p:notesMasterIdLst>
  <p:handoutMasterIdLst>
    <p:handoutMasterId r:id="rId33"/>
  </p:handoutMasterIdLst>
  <p:sldIdLst>
    <p:sldId id="258" r:id="rId2"/>
    <p:sldId id="259" r:id="rId3"/>
    <p:sldId id="260" r:id="rId4"/>
    <p:sldId id="261" r:id="rId5"/>
    <p:sldId id="264" r:id="rId6"/>
    <p:sldId id="262" r:id="rId7"/>
    <p:sldId id="263" r:id="rId8"/>
    <p:sldId id="265" r:id="rId9"/>
    <p:sldId id="284" r:id="rId10"/>
    <p:sldId id="285" r:id="rId11"/>
    <p:sldId id="286"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7" r:id="rId28"/>
    <p:sldId id="288" r:id="rId29"/>
    <p:sldId id="289" r:id="rId30"/>
    <p:sldId id="290" r:id="rId3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87593" autoAdjust="0"/>
  </p:normalViewPr>
  <p:slideViewPr>
    <p:cSldViewPr>
      <p:cViewPr varScale="1">
        <p:scale>
          <a:sx n="73" d="100"/>
          <a:sy n="73" d="100"/>
        </p:scale>
        <p:origin x="-168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50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8" name="Rectangle 6"/>
          <p:cNvSpPr>
            <a:spLocks noChangeArrowheads="1"/>
          </p:cNvSpPr>
          <p:nvPr/>
        </p:nvSpPr>
        <p:spPr bwMode="auto">
          <a:xfrm>
            <a:off x="533400" y="8458200"/>
            <a:ext cx="5943600" cy="457200"/>
          </a:xfrm>
          <a:prstGeom prst="rect">
            <a:avLst/>
          </a:prstGeom>
          <a:noFill/>
          <a:ln w="9525">
            <a:noFill/>
            <a:miter lim="800000"/>
            <a:headEnd/>
            <a:tailEnd/>
          </a:ln>
          <a:effectLst/>
        </p:spPr>
        <p:txBody>
          <a:bodyPr wrap="none" anchor="ctr"/>
          <a:lstStyle/>
          <a:p>
            <a:pPr algn="r"/>
            <a:r>
              <a:rPr lang="en-US" sz="800">
                <a:latin typeface="Verdana" charset="0"/>
              </a:rPr>
              <a:t> </a:t>
            </a:r>
            <a:fld id="{F9B4E90E-FE78-48FA-932D-19949D42C443}" type="slidenum">
              <a:rPr lang="en-US" sz="800">
                <a:latin typeface="Verdana" charset="0"/>
              </a:rPr>
              <a:pPr algn="r"/>
              <a:t>‹#›</a:t>
            </a:fld>
            <a:endParaRPr lang="en-US" sz="800">
              <a:latin typeface="Verdana" charset="0"/>
            </a:endParaRPr>
          </a:p>
          <a:p>
            <a:pPr algn="r"/>
            <a:r>
              <a:rPr lang="en-US" sz="800">
                <a:latin typeface="Verdana" charset="0"/>
              </a:rPr>
              <a:t>Copyright © American Federation of Teachers, AFL-CIO | </a:t>
            </a:r>
            <a:fld id="{540221C0-F07D-40DC-AF6A-50A99C38CE3E}" type="datetime6">
              <a:rPr lang="en-US" sz="800">
                <a:latin typeface="Verdana" charset="0"/>
              </a:rPr>
              <a:pPr algn="r"/>
              <a:t>August 12</a:t>
            </a:fld>
            <a:endParaRPr lang="en-US" sz="800">
              <a:latin typeface="Verdana" charset="0"/>
            </a:endParaRPr>
          </a:p>
        </p:txBody>
      </p:sp>
    </p:spTree>
    <p:extLst>
      <p:ext uri="{BB962C8B-B14F-4D97-AF65-F5344CB8AC3E}">
        <p14:creationId xmlns:p14="http://schemas.microsoft.com/office/powerpoint/2010/main" val="177905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ChangeArrowheads="1"/>
          </p:cNvSpPr>
          <p:nvPr/>
        </p:nvSpPr>
        <p:spPr bwMode="auto">
          <a:xfrm>
            <a:off x="533400" y="8458200"/>
            <a:ext cx="5943600" cy="457200"/>
          </a:xfrm>
          <a:prstGeom prst="rect">
            <a:avLst/>
          </a:prstGeom>
          <a:noFill/>
          <a:ln w="9525">
            <a:noFill/>
            <a:miter lim="800000"/>
            <a:headEnd/>
            <a:tailEnd/>
          </a:ln>
          <a:effectLst/>
        </p:spPr>
        <p:txBody>
          <a:bodyPr wrap="none" anchor="ctr"/>
          <a:lstStyle/>
          <a:p>
            <a:pPr algn="r"/>
            <a:r>
              <a:rPr lang="en-US" sz="800">
                <a:latin typeface="Verdana" charset="0"/>
              </a:rPr>
              <a:t>AFT / </a:t>
            </a:r>
            <a:fld id="{4E8A1ED3-CBED-4830-97F8-5B44EC098708}" type="slidenum">
              <a:rPr lang="en-US" sz="800">
                <a:latin typeface="Verdana" charset="0"/>
              </a:rPr>
              <a:pPr algn="r"/>
              <a:t>‹#›</a:t>
            </a:fld>
            <a:endParaRPr lang="en-US" sz="800">
              <a:latin typeface="Verdana" charset="0"/>
            </a:endParaRPr>
          </a:p>
          <a:p>
            <a:pPr algn="r"/>
            <a:r>
              <a:rPr lang="en-US" sz="800">
                <a:latin typeface="Verdana" charset="0"/>
              </a:rPr>
              <a:t>Copyright © AFT Health and Safety Program, AFL-CIO | </a:t>
            </a:r>
            <a:fld id="{29F9A534-A6E2-4CC7-9657-50C5E5140EA5}" type="datetime6">
              <a:rPr lang="en-US" sz="800">
                <a:latin typeface="Verdana" charset="0"/>
              </a:rPr>
              <a:pPr algn="r"/>
              <a:t>August 12</a:t>
            </a:fld>
            <a:endParaRPr lang="en-US" sz="800">
              <a:latin typeface="Verdana" charset="0"/>
            </a:endParaRPr>
          </a:p>
        </p:txBody>
      </p:sp>
    </p:spTree>
    <p:extLst>
      <p:ext uri="{BB962C8B-B14F-4D97-AF65-F5344CB8AC3E}">
        <p14:creationId xmlns:p14="http://schemas.microsoft.com/office/powerpoint/2010/main" val="3026773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charset="0"/>
        <a:ea typeface="+mn-ea"/>
        <a:cs typeface="+mn-cs"/>
      </a:defRPr>
    </a:lvl1pPr>
    <a:lvl2pPr marL="457200" algn="l" rtl="0" fontAlgn="base">
      <a:spcBef>
        <a:spcPct val="30000"/>
      </a:spcBef>
      <a:spcAft>
        <a:spcPct val="0"/>
      </a:spcAft>
      <a:defRPr sz="1200" kern="1200">
        <a:solidFill>
          <a:schemeClr val="tx1"/>
        </a:solidFill>
        <a:latin typeface="Verdana" charset="0"/>
        <a:ea typeface="+mn-ea"/>
        <a:cs typeface="+mn-cs"/>
      </a:defRPr>
    </a:lvl2pPr>
    <a:lvl3pPr marL="914400" algn="l" rtl="0" fontAlgn="base">
      <a:spcBef>
        <a:spcPct val="30000"/>
      </a:spcBef>
      <a:spcAft>
        <a:spcPct val="0"/>
      </a:spcAft>
      <a:defRPr sz="1200" kern="1200">
        <a:solidFill>
          <a:schemeClr val="tx1"/>
        </a:solidFill>
        <a:latin typeface="Verdana" charset="0"/>
        <a:ea typeface="+mn-ea"/>
        <a:cs typeface="+mn-cs"/>
      </a:defRPr>
    </a:lvl3pPr>
    <a:lvl4pPr marL="1371600" algn="l" rtl="0" fontAlgn="base">
      <a:spcBef>
        <a:spcPct val="30000"/>
      </a:spcBef>
      <a:spcAft>
        <a:spcPct val="0"/>
      </a:spcAft>
      <a:defRPr sz="1200" kern="1200">
        <a:solidFill>
          <a:schemeClr val="tx1"/>
        </a:solidFill>
        <a:latin typeface="Verdana" charset="0"/>
        <a:ea typeface="+mn-ea"/>
        <a:cs typeface="+mn-cs"/>
      </a:defRPr>
    </a:lvl4pPr>
    <a:lvl5pPr marL="1828800" algn="l" rtl="0" fontAlgn="base">
      <a:spcBef>
        <a:spcPct val="30000"/>
      </a:spcBef>
      <a:spcAft>
        <a:spcPct val="0"/>
      </a:spcAft>
      <a:defRPr sz="1200" kern="1200">
        <a:solidFill>
          <a:schemeClr val="tx1"/>
        </a:solidFill>
        <a:latin typeface="Verdana"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0"/>
            <a:ext cx="4572000" cy="3429000"/>
          </a:xfrm>
        </p:spPr>
      </p:sp>
      <p:sp>
        <p:nvSpPr>
          <p:cNvPr id="3" name="Notes Placeholder 2"/>
          <p:cNvSpPr>
            <a:spLocks noGrp="1"/>
          </p:cNvSpPr>
          <p:nvPr>
            <p:ph type="body" idx="1"/>
          </p:nvPr>
        </p:nvSpPr>
        <p:spPr>
          <a:xfrm>
            <a:off x="914401" y="3505200"/>
            <a:ext cx="5029200" cy="4953000"/>
          </a:xfrm>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xfrm>
            <a:off x="3884753" y="8685552"/>
            <a:ext cx="2971697" cy="456889"/>
          </a:xfrm>
          <a:prstGeom prst="rect">
            <a:avLst/>
          </a:prstGeom>
          <a:noFill/>
        </p:spPr>
        <p:txBody>
          <a:bodyPr lIns="89584" tIns="44792" rIns="89584" bIns="44792"/>
          <a:lstStyle/>
          <a:p>
            <a:fld id="{B605659E-51A6-7F44-BAE6-0AAF957BA6CD}" type="slidenum">
              <a:rPr lang="en-US">
                <a:latin typeface="Arial Narrow" charset="0"/>
              </a:rPr>
              <a:pPr/>
              <a:t>10</a:t>
            </a:fld>
            <a:endParaRPr lang="en-US">
              <a:latin typeface="Arial Narrow" charset="0"/>
            </a:endParaRPr>
          </a:p>
        </p:txBody>
      </p:sp>
      <p:sp>
        <p:nvSpPr>
          <p:cNvPr id="57347" name="Rectangle 2"/>
          <p:cNvSpPr>
            <a:spLocks noGrp="1" noRot="1" noChangeAspect="1" noChangeArrowheads="1" noTextEdit="1"/>
          </p:cNvSpPr>
          <p:nvPr>
            <p:ph type="sldImg"/>
          </p:nvPr>
        </p:nvSpPr>
        <p:spPr>
          <a:xfrm>
            <a:off x="2144713" y="723900"/>
            <a:ext cx="2363787" cy="1774825"/>
          </a:xfrm>
          <a:ln/>
        </p:spPr>
      </p:sp>
      <p:sp>
        <p:nvSpPr>
          <p:cNvPr id="57348" name="Rectangle 3"/>
          <p:cNvSpPr>
            <a:spLocks noGrp="1" noChangeArrowheads="1"/>
          </p:cNvSpPr>
          <p:nvPr>
            <p:ph type="body" idx="1"/>
          </p:nvPr>
        </p:nvSpPr>
        <p:spPr>
          <a:xfrm>
            <a:off x="304800" y="2912314"/>
            <a:ext cx="6172200" cy="5838769"/>
          </a:xfrm>
          <a:noFill/>
          <a:ln/>
        </p:spPr>
        <p:txBody>
          <a:bodyPr/>
          <a:lstStyle/>
          <a:p>
            <a:pPr>
              <a:buFontTx/>
              <a:buNone/>
            </a:pPr>
            <a:r>
              <a:rPr lang="en-US" dirty="0" smtClean="0">
                <a:latin typeface="+mn-lt"/>
              </a:rPr>
              <a:t>Administrative controls (or work practice controls) are changes in work procedures such as written safety policies, rules, supervision, schedules, and training with the goal of reducing the duration, frequency, and severity of exposure to hazardous chemicals or situations.</a:t>
            </a:r>
          </a:p>
          <a:p>
            <a:pPr>
              <a:buFontTx/>
              <a:buChar char="•"/>
            </a:pPr>
            <a:endParaRPr lang="en-US" dirty="0" smtClean="0">
              <a:latin typeface="+mn-lt"/>
              <a:ea typeface="Arial" charset="0"/>
              <a:cs typeface="Arial" charset="0"/>
            </a:endParaRPr>
          </a:p>
          <a:p>
            <a:pPr eaLnBrk="1" hangingPunct="1">
              <a:buFont typeface="Wingdings 2" pitchFamily="-108" charset="2"/>
              <a:buNone/>
              <a:defRPr/>
            </a:pPr>
            <a:r>
              <a:rPr lang="en-US" dirty="0">
                <a:latin typeface="+mn-lt"/>
                <a:ea typeface="Arial" charset="0"/>
                <a:cs typeface="Arial" charset="0"/>
              </a:rPr>
              <a:t>As with work practice controls, administrative controls normally are used in conjunction with other controls that more directly prevent or control exposure to hazard. </a:t>
            </a:r>
            <a:endParaRPr lang="en-US" dirty="0" smtClean="0">
              <a:latin typeface="+mn-lt"/>
              <a:ea typeface="Arial" charset="0"/>
              <a:cs typeface="Arial" charset="0"/>
            </a:endParaRPr>
          </a:p>
          <a:p>
            <a:pPr eaLnBrk="1" hangingPunct="1">
              <a:buFont typeface="Wingdings 2" pitchFamily="-108" charset="2"/>
              <a:buChar char=""/>
              <a:defRPr/>
            </a:pPr>
            <a:endParaRPr lang="en-US" sz="1400" dirty="0" smtClean="0">
              <a:latin typeface="Tahoma" charset="0"/>
              <a:ea typeface="Arial" pitchFamily="-108" charset="0"/>
              <a:cs typeface="Arial" charset="0"/>
            </a:endParaRPr>
          </a:p>
          <a:p>
            <a:pPr>
              <a:buFontTx/>
              <a:buNone/>
            </a:pPr>
            <a:r>
              <a:rPr lang="en-US" sz="1000" dirty="0" smtClean="0">
                <a:latin typeface="+mn-lt"/>
                <a:ea typeface="Arial" charset="0"/>
                <a:cs typeface="Arial" charset="0"/>
              </a:rPr>
              <a:t>Image:  </a:t>
            </a:r>
            <a:r>
              <a:rPr lang="en-US" sz="1000" dirty="0" err="1" smtClean="0">
                <a:latin typeface="+mn-lt"/>
                <a:ea typeface="Arial" charset="0"/>
                <a:cs typeface="Arial" charset="0"/>
              </a:rPr>
              <a:t>Powerpoint</a:t>
            </a:r>
            <a:r>
              <a:rPr lang="en-US" sz="1000" dirty="0" smtClean="0">
                <a:latin typeface="+mn-lt"/>
                <a:ea typeface="Arial" charset="0"/>
                <a:cs typeface="Arial" charset="0"/>
              </a:rPr>
              <a:t> Clipart</a:t>
            </a:r>
            <a:endParaRPr lang="en-US" sz="1000" dirty="0">
              <a:latin typeface="+mn-lt"/>
              <a:ea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xfrm>
            <a:off x="3884753" y="8685552"/>
            <a:ext cx="2971697" cy="456889"/>
          </a:xfrm>
          <a:prstGeom prst="rect">
            <a:avLst/>
          </a:prstGeom>
          <a:noFill/>
        </p:spPr>
        <p:txBody>
          <a:bodyPr lIns="89584" tIns="44792" rIns="89584" bIns="44792"/>
          <a:lstStyle/>
          <a:p>
            <a:fld id="{BBD57C0B-1C7F-4A44-BC39-6447E16A1700}" type="slidenum">
              <a:rPr lang="en-US">
                <a:latin typeface="Arial Narrow" charset="0"/>
              </a:rPr>
              <a:pPr/>
              <a:t>11</a:t>
            </a:fld>
            <a:endParaRPr lang="en-US">
              <a:latin typeface="Arial Narrow"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xfrm>
            <a:off x="381001" y="4344109"/>
            <a:ext cx="6096000" cy="4114643"/>
          </a:xfrm>
          <a:noFill/>
          <a:ln/>
        </p:spPr>
        <p:txBody>
          <a:bodyPr/>
          <a:lstStyle/>
          <a:p>
            <a:pPr algn="just" defTabSz="447919" fontAlgn="auto">
              <a:spcBef>
                <a:spcPts val="0"/>
              </a:spcBef>
              <a:spcAft>
                <a:spcPts val="0"/>
              </a:spcAft>
              <a:defRPr/>
            </a:pPr>
            <a:r>
              <a:rPr lang="en-US" sz="1400" b="1" dirty="0" smtClean="0"/>
              <a:t>Personal protective equipment (PPE):</a:t>
            </a:r>
            <a:r>
              <a:rPr lang="en-US" sz="1400" dirty="0" smtClean="0"/>
              <a:t>  A method that prevents a worker from being exposed to the hazard by something the worker wears (e.g., gloves, hardhat, of safety glasses).  PPE is </a:t>
            </a:r>
            <a:r>
              <a:rPr lang="en-US" sz="1400" dirty="0" smtClean="0">
                <a:latin typeface="Tahoma" charset="0"/>
                <a:ea typeface="Tahoma" charset="0"/>
                <a:cs typeface="Tahoma" charset="0"/>
              </a:rPr>
              <a:t>considered </a:t>
            </a:r>
            <a:r>
              <a:rPr lang="en-US" sz="1400" dirty="0">
                <a:latin typeface="Tahoma" charset="0"/>
                <a:ea typeface="Tahoma" charset="0"/>
                <a:cs typeface="Tahoma" charset="0"/>
              </a:rPr>
              <a:t>the method of last resort because PPE does nothing to reduce or eliminate the hazard.  If the PPE fails, immediate exposure is the result.  Examples of PPE include:</a:t>
            </a:r>
            <a:endParaRPr lang="en-US" sz="1400" dirty="0">
              <a:latin typeface="Tahoma" charset="0"/>
              <a:ea typeface="Times New Roman" charset="0"/>
              <a:cs typeface="Times New Roman" charset="0"/>
            </a:endParaRPr>
          </a:p>
          <a:p>
            <a:pPr algn="just"/>
            <a:r>
              <a:rPr lang="en-US" sz="1400" dirty="0">
                <a:latin typeface="Tahoma" charset="0"/>
                <a:ea typeface="Tahoma" charset="0"/>
                <a:cs typeface="Tahoma" charset="0"/>
              </a:rPr>
              <a:t> </a:t>
            </a:r>
            <a:endParaRPr lang="en-US" sz="1400" dirty="0">
              <a:latin typeface="Tahoma" charset="0"/>
              <a:ea typeface="Times New Roman" charset="0"/>
              <a:cs typeface="Times New Roman" charset="0"/>
            </a:endParaRPr>
          </a:p>
          <a:p>
            <a:pPr algn="just"/>
            <a:r>
              <a:rPr lang="en-US" sz="1400" dirty="0">
                <a:latin typeface="Tahoma" charset="0"/>
                <a:ea typeface="Tahoma" charset="0"/>
                <a:cs typeface="Tahoma" charset="0"/>
              </a:rPr>
              <a:t>a.</a:t>
            </a:r>
            <a:r>
              <a:rPr lang="en-US" sz="1400" dirty="0">
                <a:latin typeface="Tahoma" charset="0"/>
                <a:ea typeface="Times New Roman" charset="0"/>
                <a:cs typeface="Times New Roman" charset="0"/>
              </a:rPr>
              <a:t>   	</a:t>
            </a:r>
            <a:r>
              <a:rPr lang="en-US" sz="1400" b="1" i="1" dirty="0">
                <a:latin typeface="Tahoma" charset="0"/>
                <a:ea typeface="Tahoma" charset="0"/>
                <a:cs typeface="Tahoma" charset="0"/>
              </a:rPr>
              <a:t>Special clothing</a:t>
            </a:r>
            <a:r>
              <a:rPr lang="en-US" sz="1400" dirty="0">
                <a:latin typeface="Tahoma" charset="0"/>
                <a:ea typeface="Tahoma" charset="0"/>
                <a:cs typeface="Tahoma" charset="0"/>
              </a:rPr>
              <a:t>: like gloves, aprons, boots, coveralls, etc.</a:t>
            </a:r>
            <a:endParaRPr lang="en-US" sz="1400" dirty="0">
              <a:latin typeface="Tahoma" charset="0"/>
              <a:ea typeface="Times New Roman" charset="0"/>
              <a:cs typeface="Times New Roman" charset="0"/>
            </a:endParaRPr>
          </a:p>
          <a:p>
            <a:pPr algn="just"/>
            <a:r>
              <a:rPr lang="en-US" sz="1400" dirty="0">
                <a:latin typeface="Tahoma" charset="0"/>
                <a:ea typeface="Tahoma" charset="0"/>
                <a:cs typeface="Tahoma" charset="0"/>
              </a:rPr>
              <a:t> </a:t>
            </a:r>
            <a:endParaRPr lang="en-US" sz="1400" dirty="0">
              <a:latin typeface="Tahoma" charset="0"/>
              <a:ea typeface="Times New Roman" charset="0"/>
              <a:cs typeface="Times New Roman" charset="0"/>
            </a:endParaRPr>
          </a:p>
          <a:p>
            <a:pPr algn="just"/>
            <a:r>
              <a:rPr lang="en-US" sz="1400" dirty="0" err="1">
                <a:latin typeface="Tahoma" charset="0"/>
                <a:ea typeface="Tahoma" charset="0"/>
                <a:cs typeface="Tahoma" charset="0"/>
              </a:rPr>
              <a:t>b</a:t>
            </a:r>
            <a:r>
              <a:rPr lang="en-US" sz="1400" dirty="0">
                <a:latin typeface="Tahoma" charset="0"/>
                <a:ea typeface="Tahoma" charset="0"/>
                <a:cs typeface="Tahoma" charset="0"/>
              </a:rPr>
              <a:t>.</a:t>
            </a:r>
            <a:r>
              <a:rPr lang="en-US" sz="1400" dirty="0">
                <a:latin typeface="Tahoma" charset="0"/>
                <a:ea typeface="Times New Roman" charset="0"/>
                <a:cs typeface="Times New Roman" charset="0"/>
              </a:rPr>
              <a:t>   	</a:t>
            </a:r>
            <a:r>
              <a:rPr lang="en-US" sz="1400" b="1" i="1" dirty="0">
                <a:latin typeface="Tahoma" charset="0"/>
                <a:ea typeface="Tahoma" charset="0"/>
                <a:cs typeface="Tahoma" charset="0"/>
              </a:rPr>
              <a:t>Eye protection</a:t>
            </a:r>
            <a:r>
              <a:rPr lang="en-US" sz="1400" dirty="0">
                <a:latin typeface="Tahoma" charset="0"/>
                <a:ea typeface="Tahoma" charset="0"/>
                <a:cs typeface="Tahoma" charset="0"/>
              </a:rPr>
              <a:t>: like safety glasses or face shields</a:t>
            </a:r>
            <a:endParaRPr lang="en-US" sz="1400" dirty="0">
              <a:latin typeface="Tahoma" charset="0"/>
              <a:ea typeface="Times New Roman" charset="0"/>
              <a:cs typeface="Times New Roman" charset="0"/>
            </a:endParaRPr>
          </a:p>
          <a:p>
            <a:pPr algn="just"/>
            <a:r>
              <a:rPr lang="en-US" sz="1400" dirty="0">
                <a:latin typeface="Tahoma" charset="0"/>
                <a:ea typeface="Tahoma" charset="0"/>
                <a:cs typeface="Tahoma" charset="0"/>
              </a:rPr>
              <a:t> </a:t>
            </a:r>
            <a:endParaRPr lang="en-US" sz="1400" dirty="0">
              <a:latin typeface="Tahoma" charset="0"/>
              <a:ea typeface="Times New Roman" charset="0"/>
              <a:cs typeface="Times New Roman" charset="0"/>
            </a:endParaRPr>
          </a:p>
          <a:p>
            <a:pPr algn="just"/>
            <a:r>
              <a:rPr lang="en-US" sz="1400" b="1" i="1" dirty="0" err="1">
                <a:latin typeface="Tahoma" charset="0"/>
                <a:ea typeface="Tahoma" charset="0"/>
                <a:cs typeface="Tahoma" charset="0"/>
              </a:rPr>
              <a:t>c</a:t>
            </a:r>
            <a:r>
              <a:rPr lang="en-US" sz="1400" b="1" i="1" dirty="0">
                <a:latin typeface="Tahoma" charset="0"/>
                <a:ea typeface="Tahoma" charset="0"/>
                <a:cs typeface="Tahoma" charset="0"/>
              </a:rPr>
              <a:t>.</a:t>
            </a:r>
            <a:r>
              <a:rPr lang="en-US" sz="1400" b="1" i="1" dirty="0">
                <a:latin typeface="Tahoma" charset="0"/>
                <a:ea typeface="Times New Roman" charset="0"/>
                <a:cs typeface="Times New Roman" charset="0"/>
              </a:rPr>
              <a:t>   	</a:t>
            </a:r>
            <a:r>
              <a:rPr lang="en-US" sz="1400" b="1" i="1" dirty="0">
                <a:latin typeface="Tahoma" charset="0"/>
                <a:ea typeface="Tahoma" charset="0"/>
                <a:cs typeface="Tahoma" charset="0"/>
              </a:rPr>
              <a:t>Hearing protection</a:t>
            </a:r>
            <a:endParaRPr lang="en-US" sz="1400" dirty="0">
              <a:latin typeface="Tahoma" charset="0"/>
              <a:ea typeface="Times New Roman" charset="0"/>
              <a:cs typeface="Times New Roman" charset="0"/>
            </a:endParaRPr>
          </a:p>
          <a:p>
            <a:pPr algn="just"/>
            <a:endParaRPr lang="en-US" sz="1400" dirty="0">
              <a:latin typeface="Tahoma" charset="0"/>
              <a:ea typeface="Times New Roman" charset="0"/>
              <a:cs typeface="Times New Roman" charset="0"/>
            </a:endParaRPr>
          </a:p>
          <a:p>
            <a:pPr marL="335939" indent="-335939" algn="just">
              <a:buAutoNum type="alphaLcPeriod" startAt="4"/>
            </a:pPr>
            <a:r>
              <a:rPr lang="en-US" sz="1400" b="1" i="1" dirty="0" smtClean="0">
                <a:latin typeface="Tahoma" charset="0"/>
                <a:ea typeface="Tahoma" charset="0"/>
                <a:cs typeface="Tahoma" charset="0"/>
              </a:rPr>
              <a:t>Respiratory </a:t>
            </a:r>
            <a:r>
              <a:rPr lang="en-US" sz="1400" b="1" i="1" dirty="0">
                <a:latin typeface="Tahoma" charset="0"/>
                <a:ea typeface="Tahoma" charset="0"/>
                <a:cs typeface="Tahoma" charset="0"/>
              </a:rPr>
              <a:t>protection</a:t>
            </a:r>
            <a:r>
              <a:rPr lang="en-US" sz="1400" dirty="0">
                <a:latin typeface="Tahoma" charset="0"/>
                <a:ea typeface="Tahoma" charset="0"/>
                <a:cs typeface="Tahoma" charset="0"/>
              </a:rPr>
              <a:t>: for emergency or short-term protection.  </a:t>
            </a:r>
            <a:endParaRPr lang="en-US" sz="1400" dirty="0" smtClean="0">
              <a:latin typeface="Tahoma" charset="0"/>
              <a:ea typeface="Tahoma" charset="0"/>
              <a:cs typeface="Tahoma" charset="0"/>
            </a:endParaRPr>
          </a:p>
          <a:p>
            <a:pPr marL="335939" indent="-335939" algn="just">
              <a:buAutoNum type="alphaLcPeriod" startAt="4"/>
            </a:pPr>
            <a:endParaRPr lang="en-US" sz="1400" dirty="0" smtClean="0">
              <a:latin typeface="Tahoma" charset="0"/>
              <a:ea typeface="Tahoma" charset="0"/>
              <a:cs typeface="Tahoma" charset="0"/>
            </a:endParaRPr>
          </a:p>
          <a:p>
            <a:pPr marL="335939" indent="-335939" algn="just"/>
            <a:r>
              <a:rPr lang="en-US" sz="1400" b="1" dirty="0" smtClean="0">
                <a:latin typeface="Tahoma" charset="0"/>
                <a:ea typeface="Tahoma" charset="0"/>
                <a:cs typeface="Tahoma" charset="0"/>
              </a:rPr>
              <a:t>Images</a:t>
            </a:r>
            <a:r>
              <a:rPr lang="en-US" sz="1400" dirty="0" smtClean="0">
                <a:latin typeface="Tahoma" charset="0"/>
                <a:ea typeface="Tahoma" charset="0"/>
                <a:cs typeface="Tahoma" charset="0"/>
              </a:rPr>
              <a:t>:  all from OSHA website </a:t>
            </a:r>
            <a:endParaRPr lang="en-US" sz="1400" dirty="0">
              <a:latin typeface="Tahoma"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228552" indent="-228552">
              <a:spcBef>
                <a:spcPct val="0"/>
              </a:spcBef>
            </a:pPr>
            <a:r>
              <a:rPr lang="en-US" b="1" dirty="0" smtClean="0">
                <a:latin typeface="+mn-lt"/>
              </a:rPr>
              <a:t>Activity:  </a:t>
            </a:r>
            <a:r>
              <a:rPr lang="en-US" dirty="0" smtClean="0">
                <a:latin typeface="+mn-lt"/>
              </a:rPr>
              <a:t>Use</a:t>
            </a:r>
            <a:r>
              <a:rPr lang="en-US" baseline="0" dirty="0" smtClean="0">
                <a:latin typeface="+mn-lt"/>
              </a:rPr>
              <a:t> as a review – have them come up with examples of controls for a hazard they identified earlier.</a:t>
            </a:r>
            <a:endParaRPr lang="en-US" dirty="0">
              <a:latin typeface="+mn-lt"/>
            </a:endParaRPr>
          </a:p>
        </p:txBody>
      </p:sp>
      <p:sp>
        <p:nvSpPr>
          <p:cNvPr id="41988"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0695E430-08D4-BB4C-B7CF-B0EC1BE8EF70}"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228573" indent="-228573">
              <a:spcBef>
                <a:spcPct val="0"/>
              </a:spcBef>
              <a:buFontTx/>
              <a:buChar char="•"/>
            </a:pPr>
            <a:r>
              <a:rPr lang="en-US" b="1" dirty="0" smtClean="0">
                <a:latin typeface="+mn-lt"/>
                <a:ea typeface="ＭＳ Ｐゴシック" pitchFamily="34" charset="-128"/>
              </a:rPr>
              <a:t>These are what OSHA believes are key elements of effective H&amp;S programs.</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Guidelines call for systematic identification, evaluation, and prevention or control of general workplace hazards, specific job hazards, and potential hazards which may arise from foreseeable conditions.  </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The major elements of an effective safety and health program include:</a:t>
            </a:r>
          </a:p>
          <a:p>
            <a:pPr marL="228573"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Management Commitment and Employee Involvement</a:t>
            </a:r>
          </a:p>
          <a:p>
            <a:pPr marL="685718" lvl="1"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Worksite Analysis</a:t>
            </a:r>
          </a:p>
          <a:p>
            <a:pPr marL="685718" lvl="1"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Hazard Prevention and Control</a:t>
            </a:r>
          </a:p>
          <a:p>
            <a:pPr marL="685718" lvl="1"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Safety and Health Training</a:t>
            </a:r>
          </a:p>
          <a:p>
            <a:pPr marL="228573" indent="-228573">
              <a:spcBef>
                <a:spcPct val="0"/>
              </a:spcBef>
            </a:pPr>
            <a:endParaRPr lang="en-US" dirty="0" smtClean="0">
              <a:latin typeface="Verdana" pitchFamily="34" charset="0"/>
              <a:ea typeface="ＭＳ Ｐゴシック" pitchFamily="34" charset="-128"/>
            </a:endParaRPr>
          </a:p>
          <a:p>
            <a:pPr marL="228573" indent="-228573">
              <a:spcBef>
                <a:spcPct val="0"/>
              </a:spcBef>
            </a:pPr>
            <a:endParaRPr lang="en-US" dirty="0" smtClean="0">
              <a:ea typeface="ＭＳ Ｐゴシック" pitchFamily="34" charset="-128"/>
            </a:endParaRPr>
          </a:p>
          <a:p>
            <a:pPr marL="228573" indent="-228573">
              <a:spcBef>
                <a:spcPct val="0"/>
              </a:spcBef>
            </a:pPr>
            <a:endParaRPr lang="en-US" dirty="0" smtClean="0">
              <a:ea typeface="ＭＳ Ｐゴシック" pitchFamily="34" charset="-128"/>
            </a:endParaRPr>
          </a:p>
          <a:p>
            <a:pPr marL="228573" indent="-228573">
              <a:spcBef>
                <a:spcPct val="0"/>
              </a:spcBef>
            </a:pPr>
            <a:endParaRPr lang="en-US" dirty="0" smtClean="0">
              <a:ea typeface="ＭＳ Ｐゴシック" pitchFamily="34" charset="-128"/>
            </a:endParaRPr>
          </a:p>
        </p:txBody>
      </p:sp>
      <p:sp>
        <p:nvSpPr>
          <p:cNvPr id="26628"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0801C96F-9245-43D5-B669-44703BC8857B}" type="slidenum">
              <a:rPr lang="en-US" smtClean="0">
                <a:latin typeface="Calibri" pitchFamily="34" charset="0"/>
                <a:ea typeface="ＭＳ Ｐゴシック" pitchFamily="34" charset="-128"/>
              </a:rPr>
              <a:pPr/>
              <a:t>13</a:t>
            </a:fld>
            <a:endParaRPr lang="en-US" smtClean="0">
              <a:latin typeface="Calibri"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xfrm>
            <a:off x="225425" y="4343401"/>
            <a:ext cx="6265863" cy="4799013"/>
          </a:xfrm>
          <a:noFill/>
        </p:spPr>
        <p:txBody>
          <a:bodyPr wrap="square" numCol="1" anchor="t" anchorCtr="0" compatLnSpc="1">
            <a:prstTxWarp prst="textNoShape">
              <a:avLst/>
            </a:prstTxWarp>
          </a:bodyPr>
          <a:lstStyle/>
          <a:p>
            <a:pPr marL="228573" indent="-228573">
              <a:spcBef>
                <a:spcPct val="0"/>
              </a:spcBef>
              <a:buFontTx/>
              <a:buChar char="•"/>
            </a:pPr>
            <a:r>
              <a:rPr lang="en-US" dirty="0" smtClean="0">
                <a:latin typeface="+mn-lt"/>
                <a:ea typeface="ＭＳ Ｐゴシック" pitchFamily="34" charset="-128"/>
              </a:rPr>
              <a:t>Top management involvement in implementing the program so that all employees understand that it is a serious commitment.  </a:t>
            </a:r>
          </a:p>
          <a:p>
            <a:pPr marL="685718" lvl="1" indent="-228573">
              <a:spcBef>
                <a:spcPct val="0"/>
              </a:spcBef>
              <a:buFontTx/>
              <a:buChar char="•"/>
            </a:pPr>
            <a:r>
              <a:rPr lang="en-US" dirty="0" smtClean="0">
                <a:latin typeface="+mn-lt"/>
                <a:ea typeface="ＭＳ Ｐゴシック" pitchFamily="34" charset="-128"/>
              </a:rPr>
              <a:t> This commitment provides the motivating force and resources for organizing and controlling activities within an organization and ability to get things done. </a:t>
            </a:r>
          </a:p>
          <a:p>
            <a:pPr marL="685718" lvl="1" indent="-228573">
              <a:spcBef>
                <a:spcPct val="0"/>
              </a:spcBef>
              <a:buFontTx/>
              <a:buChar char="•"/>
            </a:pPr>
            <a:r>
              <a:rPr lang="en-US" dirty="0" smtClean="0">
                <a:latin typeface="+mn-lt"/>
                <a:ea typeface="ＭＳ Ｐゴシック" pitchFamily="34" charset="-128"/>
              </a:rPr>
              <a:t>Requires that responsible parties have the necessary authority and equipment, so that assigned responsibilities can be met. </a:t>
            </a:r>
          </a:p>
          <a:p>
            <a:pPr marL="685718" lvl="1" indent="-228573">
              <a:spcBef>
                <a:spcPct val="0"/>
              </a:spcBef>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Encourage employee involvement in the program and in decisions that affect their safety and health (e.g., inspection or hazard analysis teams; developing or revising safe work rules; training new hires or co-workers; assisting in accident investigations) .  </a:t>
            </a:r>
          </a:p>
          <a:p>
            <a:pPr marL="685718" lvl="1" indent="-228573">
              <a:spcBef>
                <a:spcPct val="0"/>
              </a:spcBef>
              <a:buFontTx/>
              <a:buChar char="•"/>
            </a:pPr>
            <a:r>
              <a:rPr lang="en-US" dirty="0" smtClean="0">
                <a:latin typeface="+mn-lt"/>
                <a:ea typeface="ＭＳ Ｐゴシック" pitchFamily="34" charset="-128"/>
              </a:rPr>
              <a:t>Employee involvement provides the means through which workers develop and express their own commitment to safety and health protection.  OWNERSHIP!</a:t>
            </a:r>
          </a:p>
          <a:p>
            <a:pPr marL="685718" lvl="1" indent="-228573">
              <a:spcBef>
                <a:spcPct val="0"/>
              </a:spcBef>
              <a:buFontTx/>
              <a:buChar char="•"/>
            </a:pPr>
            <a:r>
              <a:rPr lang="en-US" dirty="0" smtClean="0">
                <a:latin typeface="+mn-lt"/>
                <a:ea typeface="ＭＳ Ｐゴシック" pitchFamily="34" charset="-128"/>
              </a:rPr>
              <a:t>Make full use of everyone’s insight and energy.</a:t>
            </a:r>
          </a:p>
          <a:p>
            <a:pPr marL="685718" lvl="1" indent="-228573">
              <a:spcBef>
                <a:spcPct val="0"/>
              </a:spcBef>
              <a:buFontTx/>
              <a:buChar char="•"/>
            </a:pPr>
            <a:r>
              <a:rPr lang="en-US" dirty="0" smtClean="0">
                <a:latin typeface="+mn-lt"/>
                <a:ea typeface="ＭＳ Ｐゴシック" pitchFamily="34" charset="-128"/>
              </a:rPr>
              <a:t> Requires an atmosphere that employees feel encouraged to participate and report health and safety concerns.</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None/>
            </a:pPr>
            <a:r>
              <a:rPr lang="en-US" sz="1000" b="1" dirty="0" smtClean="0">
                <a:latin typeface="+mn-lt"/>
                <a:ea typeface="ＭＳ Ｐゴシック" pitchFamily="34" charset="-128"/>
              </a:rPr>
              <a:t>Image:  </a:t>
            </a:r>
            <a:r>
              <a:rPr lang="en-US" sz="1000" dirty="0" smtClean="0">
                <a:latin typeface="+mn-lt"/>
                <a:ea typeface="ＭＳ Ｐゴシック" pitchFamily="34" charset="-128"/>
              </a:rPr>
              <a:t>Microsoft</a:t>
            </a:r>
            <a:r>
              <a:rPr lang="en-US" sz="1000" baseline="0" dirty="0" smtClean="0">
                <a:latin typeface="+mn-lt"/>
                <a:ea typeface="ＭＳ Ｐゴシック" pitchFamily="34" charset="-128"/>
              </a:rPr>
              <a:t> clipart</a:t>
            </a:r>
            <a:endParaRPr lang="en-US" sz="1000" dirty="0" smtClean="0">
              <a:latin typeface="+mn-lt"/>
              <a:ea typeface="ＭＳ Ｐゴシック" pitchFamily="34" charset="-128"/>
            </a:endParaRPr>
          </a:p>
        </p:txBody>
      </p:sp>
      <p:sp>
        <p:nvSpPr>
          <p:cNvPr id="27652"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358FA15A-665D-4DE3-8860-761615E0D35D}" type="slidenum">
              <a:rPr lang="en-US" smtClean="0">
                <a:latin typeface="Calibri" pitchFamily="34" charset="0"/>
                <a:ea typeface="ＭＳ Ｐゴシック" pitchFamily="34" charset="-128"/>
              </a:rPr>
              <a:pPr/>
              <a:t>14</a:t>
            </a:fld>
            <a:endParaRPr lang="en-US" smtClean="0">
              <a:latin typeface="Calibri"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xfrm>
            <a:off x="685800" y="4343400"/>
            <a:ext cx="5486400" cy="4518025"/>
          </a:xfrm>
          <a:noFill/>
        </p:spPr>
        <p:txBody>
          <a:bodyPr wrap="square" numCol="1" anchor="t" anchorCtr="0" compatLnSpc="1">
            <a:prstTxWarp prst="textNoShape">
              <a:avLst/>
            </a:prstTxWarp>
          </a:bodyPr>
          <a:lstStyle/>
          <a:p>
            <a:pPr marL="228573" indent="-228573">
              <a:spcBef>
                <a:spcPct val="0"/>
              </a:spcBef>
              <a:buFontTx/>
              <a:buChar char="•"/>
            </a:pPr>
            <a:r>
              <a:rPr lang="en-US" dirty="0" smtClean="0">
                <a:latin typeface="+mn-lt"/>
                <a:ea typeface="ＭＳ Ｐゴシック" pitchFamily="34" charset="-128"/>
              </a:rPr>
              <a:t>A clearly stated worksite policy on safe and healthful work and working conditions so that all personnel with responsibility at the site and personnel at other locations with responsibility for the site understand the priority of safety and health protection in relation to other organizational values. </a:t>
            </a:r>
          </a:p>
          <a:p>
            <a:pPr marL="228573" indent="-228573">
              <a:spcBef>
                <a:spcPct val="0"/>
              </a:spcBef>
              <a:buFontTx/>
              <a:buChar char="•"/>
            </a:pPr>
            <a:r>
              <a:rPr lang="en-US" dirty="0" smtClean="0">
                <a:latin typeface="+mn-lt"/>
                <a:ea typeface="ＭＳ Ｐゴシック" pitchFamily="34" charset="-128"/>
              </a:rPr>
              <a:t>A clear goal for the safety and health program and objectives for meeting that goal so that all members of the organization understand the results desired and the measures planned for achieving them. </a:t>
            </a:r>
          </a:p>
          <a:p>
            <a:pPr marL="228573" indent="-228573">
              <a:spcBef>
                <a:spcPct val="0"/>
              </a:spcBef>
              <a:buFontTx/>
              <a:buChar char="•"/>
            </a:pPr>
            <a:r>
              <a:rPr lang="en-US" dirty="0" smtClean="0">
                <a:latin typeface="+mn-lt"/>
                <a:ea typeface="ＭＳ Ｐゴシック" pitchFamily="34" charset="-128"/>
              </a:rPr>
              <a:t>Assignment of responsibilities for all aspects of the program, so that managers, supervisors, and employees in all parts of the organization know what performance is expected of them.</a:t>
            </a:r>
          </a:p>
          <a:p>
            <a:pPr marL="228573" indent="-228573">
              <a:spcBef>
                <a:spcPct val="0"/>
              </a:spcBef>
              <a:buFontTx/>
              <a:buChar char="•"/>
            </a:pPr>
            <a:r>
              <a:rPr lang="en-US" dirty="0" smtClean="0">
                <a:latin typeface="+mn-lt"/>
                <a:ea typeface="ＭＳ Ｐゴシック" pitchFamily="34" charset="-128"/>
              </a:rPr>
              <a:t>Holding managers, supervisors, and employees accountable for meeting their responsibilities, so that essential tasks will be performed. </a:t>
            </a:r>
          </a:p>
          <a:p>
            <a:pPr marL="228573" indent="-228573">
              <a:spcBef>
                <a:spcPct val="0"/>
              </a:spcBef>
              <a:buFontTx/>
              <a:buChar char="•"/>
            </a:pPr>
            <a:r>
              <a:rPr lang="en-US" dirty="0" smtClean="0">
                <a:latin typeface="+mn-lt"/>
                <a:ea typeface="ＭＳ Ｐゴシック" pitchFamily="34" charset="-128"/>
              </a:rPr>
              <a:t>Annual reviews of program operations to evaluate their success in meeting the goal and objectives, so that deficiencies can be identified and the program and/or the objectives can be revised when the goal and objectives are not met.</a:t>
            </a:r>
          </a:p>
          <a:p>
            <a:pPr marL="228573" indent="-228573">
              <a:spcBef>
                <a:spcPct val="0"/>
              </a:spcBef>
              <a:buFontTx/>
              <a:buChar char="•"/>
            </a:pPr>
            <a:endParaRPr lang="en-US" dirty="0" smtClean="0">
              <a:latin typeface="Verdana" pitchFamily="34" charset="0"/>
              <a:ea typeface="ＭＳ Ｐゴシック" pitchFamily="34" charset="-128"/>
            </a:endParaRPr>
          </a:p>
          <a:p>
            <a:pPr marL="228573" indent="-228573">
              <a:spcBef>
                <a:spcPct val="0"/>
              </a:spcBef>
              <a:buFontTx/>
              <a:buChar char="•"/>
            </a:pPr>
            <a:endParaRPr lang="en-US" dirty="0" smtClean="0">
              <a:latin typeface="Verdana" pitchFamily="34" charset="0"/>
              <a:ea typeface="ＭＳ Ｐゴシック" pitchFamily="34" charset="-128"/>
            </a:endParaRPr>
          </a:p>
        </p:txBody>
      </p:sp>
      <p:sp>
        <p:nvSpPr>
          <p:cNvPr id="28676"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E16E99F9-8B21-4368-B542-4B984339A7AD}" type="slidenum">
              <a:rPr lang="en-US" smtClean="0">
                <a:latin typeface="Calibri" pitchFamily="34" charset="0"/>
                <a:ea typeface="ＭＳ Ｐゴシック" pitchFamily="34" charset="-128"/>
              </a:rPr>
              <a:pPr/>
              <a:t>15</a:t>
            </a:fld>
            <a:endParaRPr lang="en-US"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marL="228573" indent="-228573">
              <a:spcBef>
                <a:spcPct val="0"/>
              </a:spcBef>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Part of an efficient program is to actively analyze the work and the worksite to </a:t>
            </a:r>
            <a:r>
              <a:rPr lang="en-US" b="1" i="1" dirty="0" smtClean="0">
                <a:latin typeface="+mn-lt"/>
                <a:ea typeface="ＭＳ Ｐゴシック" pitchFamily="34" charset="-128"/>
              </a:rPr>
              <a:t>anticipate</a:t>
            </a:r>
            <a:r>
              <a:rPr lang="en-US" b="1" dirty="0" smtClean="0">
                <a:latin typeface="+mn-lt"/>
                <a:ea typeface="ＭＳ Ｐゴシック" pitchFamily="34" charset="-128"/>
              </a:rPr>
              <a:t> </a:t>
            </a:r>
            <a:r>
              <a:rPr lang="en-US" b="1" i="1" dirty="0" smtClean="0">
                <a:latin typeface="+mn-lt"/>
                <a:ea typeface="ＭＳ Ｐゴシック" pitchFamily="34" charset="-128"/>
              </a:rPr>
              <a:t>and prevent </a:t>
            </a:r>
            <a:r>
              <a:rPr lang="en-US" dirty="0" smtClean="0">
                <a:latin typeface="+mn-lt"/>
                <a:ea typeface="ＭＳ Ｐゴシック" pitchFamily="34" charset="-128"/>
              </a:rPr>
              <a:t>harmful occurrences.</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Identification of all hazards by conducting baseline worksite surveys for safety and health and periodic comprehensive update surveys. </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Also included would be an analysis of planned and new facilities, processes, materials, and equipment; and another of routine job hazards.</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Regular site safety and health inspections, so that new or previously missed hazards and failures in hazard controls are identified.</a:t>
            </a:r>
          </a:p>
          <a:p>
            <a:pPr marL="228573" indent="-228573">
              <a:spcBef>
                <a:spcPct val="0"/>
              </a:spcBef>
              <a:buFontTx/>
              <a:buChar char="•"/>
            </a:pPr>
            <a:endParaRPr lang="en-US" dirty="0" smtClean="0">
              <a:latin typeface="Utopia" pitchFamily="18" charset="0"/>
              <a:ea typeface="ＭＳ Ｐゴシック" pitchFamily="34" charset="-128"/>
            </a:endParaRPr>
          </a:p>
          <a:p>
            <a:pPr marL="228573" indent="-228573">
              <a:spcBef>
                <a:spcPct val="0"/>
              </a:spcBef>
            </a:pPr>
            <a:endParaRPr lang="en-US" dirty="0" smtClean="0">
              <a:ea typeface="ＭＳ Ｐゴシック" pitchFamily="34" charset="-128"/>
            </a:endParaRPr>
          </a:p>
        </p:txBody>
      </p:sp>
      <p:sp>
        <p:nvSpPr>
          <p:cNvPr id="29700"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A9764C46-6BFF-4A33-8B3C-273D098608C8}" type="slidenum">
              <a:rPr lang="en-US" smtClean="0">
                <a:latin typeface="Calibri" pitchFamily="34" charset="0"/>
                <a:ea typeface="ＭＳ Ｐゴシック" pitchFamily="34" charset="-128"/>
              </a:rPr>
              <a:pPr/>
              <a:t>16</a:t>
            </a:fld>
            <a:endParaRPr lang="en-US" smtClean="0">
              <a:latin typeface="Calibri"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marL="228573" indent="-228573">
              <a:spcBef>
                <a:spcPct val="0"/>
              </a:spcBef>
              <a:buFontTx/>
              <a:buChar char="•"/>
            </a:pPr>
            <a:r>
              <a:rPr lang="en-US" dirty="0" smtClean="0">
                <a:latin typeface="+mn-lt"/>
                <a:ea typeface="ＭＳ Ｐゴシック" pitchFamily="34" charset="-128"/>
              </a:rPr>
              <a:t>Once a hazard or potential hazard has been identified, the next step is to determine how to control or prevent that hazard.</a:t>
            </a:r>
          </a:p>
          <a:p>
            <a:pPr marL="228573"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Where feasible, prevent hazards by effective design of job or job site.</a:t>
            </a:r>
          </a:p>
          <a:p>
            <a:pPr marL="685718" lvl="1"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Where elimination is not feasible, control hazards to prevent unsafe and unhealthful exposure.</a:t>
            </a:r>
          </a:p>
          <a:p>
            <a:pPr marL="685718" lvl="1" indent="-228573">
              <a:spcBef>
                <a:spcPct val="0"/>
              </a:spcBef>
              <a:buFontTx/>
              <a:buChar char="•"/>
            </a:pPr>
            <a:endParaRPr lang="en-US" dirty="0" smtClean="0">
              <a:latin typeface="+mn-lt"/>
              <a:ea typeface="ＭＳ Ｐゴシック" pitchFamily="34" charset="-128"/>
            </a:endParaRPr>
          </a:p>
          <a:p>
            <a:pPr marL="685718" lvl="1" indent="-228573">
              <a:spcBef>
                <a:spcPct val="0"/>
              </a:spcBef>
              <a:buFontTx/>
              <a:buChar char="•"/>
            </a:pPr>
            <a:r>
              <a:rPr lang="en-US" dirty="0" smtClean="0">
                <a:latin typeface="+mn-lt"/>
                <a:ea typeface="ＭＳ Ｐゴシック" pitchFamily="34" charset="-128"/>
              </a:rPr>
              <a:t>Elimination or control must be accomplished in a timely manner.</a:t>
            </a:r>
          </a:p>
          <a:p>
            <a:pPr marL="228573" indent="-228573">
              <a:spcBef>
                <a:spcPct val="0"/>
              </a:spcBef>
              <a:buFontTx/>
              <a:buChar char="•"/>
            </a:pPr>
            <a:endParaRPr lang="en-US" dirty="0" smtClean="0">
              <a:latin typeface="Verdana" pitchFamily="34" charset="0"/>
              <a:ea typeface="ＭＳ Ｐゴシック" pitchFamily="34" charset="-128"/>
            </a:endParaRPr>
          </a:p>
          <a:p>
            <a:pPr marL="228573" indent="-228573">
              <a:spcBef>
                <a:spcPct val="0"/>
              </a:spcBef>
              <a:buFontTx/>
              <a:buChar char="•"/>
            </a:pPr>
            <a:endParaRPr lang="en-US" b="1" dirty="0" smtClean="0">
              <a:latin typeface="Verdana" pitchFamily="34" charset="0"/>
              <a:ea typeface="ＭＳ Ｐゴシック" pitchFamily="34" charset="-128"/>
            </a:endParaRPr>
          </a:p>
          <a:p>
            <a:pPr marL="228573" indent="-228573">
              <a:spcBef>
                <a:spcPct val="0"/>
              </a:spcBef>
              <a:buFontTx/>
              <a:buChar char="•"/>
            </a:pPr>
            <a:endParaRPr lang="en-US" dirty="0" smtClean="0">
              <a:latin typeface="Verdana" pitchFamily="34" charset="0"/>
              <a:ea typeface="ＭＳ Ｐゴシック" pitchFamily="34" charset="-128"/>
            </a:endParaRPr>
          </a:p>
        </p:txBody>
      </p:sp>
      <p:sp>
        <p:nvSpPr>
          <p:cNvPr id="33796"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5005919B-5AF2-4341-82AB-9B939F5280BF}" type="slidenum">
              <a:rPr lang="en-US" smtClean="0">
                <a:latin typeface="Calibri" pitchFamily="34" charset="0"/>
                <a:ea typeface="ＭＳ Ｐゴシック" pitchFamily="34" charset="-128"/>
              </a:rPr>
              <a:pPr/>
              <a:t>17</a:t>
            </a:fld>
            <a:endParaRPr lang="en-US" smtClean="0">
              <a:latin typeface="Calibri"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marL="228573" indent="-228573">
              <a:spcBef>
                <a:spcPct val="0"/>
              </a:spcBef>
            </a:pPr>
            <a:r>
              <a:rPr lang="en-US" dirty="0" smtClean="0">
                <a:latin typeface="+mn-lt"/>
                <a:ea typeface="ＭＳ Ｐゴシック" pitchFamily="34" charset="-128"/>
              </a:rPr>
              <a:t>Training is a critical part of a health and safety program.  It should      </a:t>
            </a:r>
          </a:p>
          <a:p>
            <a:pPr marL="228573" indent="-228573">
              <a:spcBef>
                <a:spcPct val="0"/>
              </a:spcBef>
              <a:buFontTx/>
              <a:buChar char="•"/>
            </a:pPr>
            <a:r>
              <a:rPr lang="en-US" dirty="0" smtClean="0">
                <a:latin typeface="+mn-lt"/>
                <a:ea typeface="ＭＳ Ｐゴシック" pitchFamily="34" charset="-128"/>
              </a:rPr>
              <a:t>Ensure that all employees understand the hazards to which they may be exposed and how to prevent harm to themselves and others from exposure to these hazards</a:t>
            </a:r>
          </a:p>
          <a:p>
            <a:pPr marL="228573" indent="-228573">
              <a:spcBef>
                <a:spcPct val="0"/>
              </a:spcBef>
              <a:buFontTx/>
              <a:buChar char="•"/>
            </a:pPr>
            <a:endParaRPr lang="en-US" dirty="0" smtClean="0">
              <a:solidFill>
                <a:srgbClr val="000000"/>
              </a:solidFill>
              <a:latin typeface="+mn-lt"/>
              <a:ea typeface="ＭＳ Ｐゴシック" pitchFamily="34" charset="-128"/>
            </a:endParaRPr>
          </a:p>
          <a:p>
            <a:pPr marL="228573" indent="-228573">
              <a:spcBef>
                <a:spcPct val="0"/>
              </a:spcBef>
              <a:buFontTx/>
              <a:buChar char="•"/>
            </a:pPr>
            <a:r>
              <a:rPr lang="en-US" dirty="0" smtClean="0">
                <a:solidFill>
                  <a:srgbClr val="000000"/>
                </a:solidFill>
                <a:latin typeface="+mn-lt"/>
                <a:ea typeface="ＭＳ Ｐゴシック" pitchFamily="34" charset="-128"/>
              </a:rPr>
              <a:t>Ensure that managers understand their safety and health responsibilities</a:t>
            </a:r>
          </a:p>
          <a:p>
            <a:pPr marL="228573" indent="-228573">
              <a:spcBef>
                <a:spcPct val="0"/>
              </a:spcBef>
              <a:buFontTx/>
              <a:buChar char="•"/>
            </a:pPr>
            <a:endParaRPr lang="en-US" dirty="0" smtClean="0">
              <a:solidFill>
                <a:srgbClr val="000000"/>
              </a:solidFill>
              <a:latin typeface="+mn-lt"/>
              <a:ea typeface="ＭＳ Ｐゴシック" pitchFamily="34" charset="-128"/>
            </a:endParaRPr>
          </a:p>
          <a:p>
            <a:pPr marL="228573" indent="-228573">
              <a:spcBef>
                <a:spcPct val="0"/>
              </a:spcBef>
              <a:buFontTx/>
              <a:buChar char="•"/>
            </a:pPr>
            <a:r>
              <a:rPr lang="en-US" dirty="0" smtClean="0">
                <a:latin typeface="+mn-lt"/>
                <a:ea typeface="ＭＳ Ｐゴシック" pitchFamily="34" charset="-128"/>
              </a:rPr>
              <a:t>Addresses the safety and health responsibilities of </a:t>
            </a:r>
            <a:r>
              <a:rPr lang="en-US" u="sng" dirty="0" smtClean="0">
                <a:latin typeface="+mn-lt"/>
                <a:ea typeface="ＭＳ Ｐゴシック" pitchFamily="34" charset="-128"/>
              </a:rPr>
              <a:t>all</a:t>
            </a:r>
            <a:r>
              <a:rPr lang="en-US" dirty="0" smtClean="0">
                <a:latin typeface="+mn-lt"/>
                <a:ea typeface="ＭＳ Ｐゴシック" pitchFamily="34" charset="-128"/>
              </a:rPr>
              <a:t> personnel.</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pPr>
            <a:r>
              <a:rPr lang="en-US" dirty="0" smtClean="0">
                <a:latin typeface="+mn-lt"/>
                <a:ea typeface="ＭＳ Ｐゴシック" pitchFamily="34" charset="-128"/>
              </a:rPr>
              <a:t>Training is most effective when incorporated into other training</a:t>
            </a:r>
          </a:p>
          <a:p>
            <a:pPr marL="228573" indent="-228573">
              <a:spcBef>
                <a:spcPct val="0"/>
              </a:spcBef>
            </a:pPr>
            <a:r>
              <a:rPr lang="en-US" dirty="0" smtClean="0">
                <a:latin typeface="+mn-lt"/>
                <a:ea typeface="ＭＳ Ｐゴシック" pitchFamily="34" charset="-128"/>
              </a:rPr>
              <a:t>about performance requirements and job practices.</a:t>
            </a: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buFontTx/>
              <a:buChar char="•"/>
            </a:pPr>
            <a:endParaRPr lang="en-US" dirty="0" smtClean="0">
              <a:latin typeface="+mn-lt"/>
              <a:ea typeface="ＭＳ Ｐゴシック" pitchFamily="34" charset="-128"/>
            </a:endParaRPr>
          </a:p>
          <a:p>
            <a:pPr marL="228573" indent="-228573">
              <a:spcBef>
                <a:spcPct val="0"/>
              </a:spcBef>
            </a:pPr>
            <a:r>
              <a:rPr lang="en-US" dirty="0" smtClean="0">
                <a:latin typeface="+mn-lt"/>
                <a:ea typeface="ＭＳ Ｐゴシック" pitchFamily="34" charset="-128"/>
              </a:rPr>
              <a:t>Complexity depends on size and complexity of worksite and nature</a:t>
            </a:r>
          </a:p>
          <a:p>
            <a:pPr marL="228573" indent="-228573">
              <a:spcBef>
                <a:spcPct val="0"/>
              </a:spcBef>
            </a:pPr>
            <a:r>
              <a:rPr lang="en-US" dirty="0" smtClean="0">
                <a:latin typeface="+mn-lt"/>
                <a:ea typeface="ＭＳ Ｐゴシック" pitchFamily="34" charset="-128"/>
              </a:rPr>
              <a:t>of hazards.</a:t>
            </a:r>
          </a:p>
          <a:p>
            <a:pPr marL="228573" indent="-228573">
              <a:spcBef>
                <a:spcPct val="0"/>
              </a:spcBef>
              <a:buFontTx/>
              <a:buChar char="•"/>
            </a:pPr>
            <a:endParaRPr lang="en-US" dirty="0" smtClean="0">
              <a:solidFill>
                <a:srgbClr val="000000"/>
              </a:solidFill>
              <a:latin typeface="Verdana" pitchFamily="34" charset="0"/>
              <a:ea typeface="ＭＳ Ｐゴシック" pitchFamily="34" charset="-128"/>
            </a:endParaRPr>
          </a:p>
          <a:p>
            <a:pPr marL="228573" indent="-228573">
              <a:spcBef>
                <a:spcPct val="0"/>
              </a:spcBef>
              <a:buFontTx/>
              <a:buChar char="•"/>
            </a:pPr>
            <a:endParaRPr lang="en-US" dirty="0" smtClean="0">
              <a:latin typeface="Verdana" pitchFamily="34" charset="0"/>
              <a:ea typeface="ＭＳ Ｐゴシック" pitchFamily="34" charset="-128"/>
            </a:endParaRPr>
          </a:p>
          <a:p>
            <a:pPr marL="228573" indent="-228573">
              <a:spcBef>
                <a:spcPct val="0"/>
              </a:spcBef>
              <a:buFontTx/>
              <a:buChar char="•"/>
            </a:pPr>
            <a:endParaRPr lang="en-US" dirty="0" smtClean="0">
              <a:ea typeface="ＭＳ Ｐゴシック" pitchFamily="34" charset="-128"/>
            </a:endParaRPr>
          </a:p>
        </p:txBody>
      </p:sp>
      <p:sp>
        <p:nvSpPr>
          <p:cNvPr id="37892"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9E7D8B5F-064C-4410-B8F1-4EB743F593F8}" type="slidenum">
              <a:rPr lang="en-US" smtClean="0">
                <a:latin typeface="Calibri" pitchFamily="34" charset="0"/>
                <a:ea typeface="ＭＳ Ｐゴシック" pitchFamily="34" charset="-128"/>
              </a:rPr>
              <a:pPr/>
              <a:t>18</a:t>
            </a:fld>
            <a:endParaRPr lang="en-US" smtClean="0">
              <a:latin typeface="Calibri"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8388" y="0"/>
            <a:ext cx="4570412" cy="3429000"/>
          </a:xfrm>
        </p:spPr>
      </p:sp>
      <p:sp>
        <p:nvSpPr>
          <p:cNvPr id="3" name="Notes Placeholder 2"/>
          <p:cNvSpPr>
            <a:spLocks noGrp="1"/>
          </p:cNvSpPr>
          <p:nvPr>
            <p:ph type="body" idx="1"/>
          </p:nvPr>
        </p:nvSpPr>
        <p:spPr>
          <a:xfrm>
            <a:off x="228600" y="3581400"/>
            <a:ext cx="6324600" cy="4876800"/>
          </a:xfrm>
        </p:spPr>
        <p:txBody>
          <a:bodyPr>
            <a:normAutofit/>
          </a:bodyPr>
          <a:lstStyle/>
          <a:p>
            <a:pPr algn="l">
              <a:buFont typeface="Arial" pitchFamily="34" charset="0"/>
              <a:buNone/>
            </a:pPr>
            <a:r>
              <a:rPr lang="en-US" b="1" dirty="0" smtClean="0">
                <a:latin typeface="+mn-lt"/>
              </a:rPr>
              <a:t>Activity:</a:t>
            </a:r>
            <a:r>
              <a:rPr lang="en-US" b="1" baseline="0" dirty="0" smtClean="0">
                <a:latin typeface="+mn-lt"/>
              </a:rPr>
              <a:t>  </a:t>
            </a:r>
            <a:r>
              <a:rPr lang="en-US" dirty="0" smtClean="0">
                <a:latin typeface="+mn-lt"/>
              </a:rPr>
              <a:t>Review list of</a:t>
            </a:r>
            <a:r>
              <a:rPr lang="en-US" baseline="0" dirty="0" smtClean="0">
                <a:latin typeface="+mn-lt"/>
              </a:rPr>
              <a:t> hazards they identified and ask whether or not a standard or regulation exists to address the hazard.</a:t>
            </a:r>
            <a:endParaRPr lang="en-US" dirty="0" smtClean="0">
              <a:latin typeface="+mn-lt"/>
            </a:endParaRPr>
          </a:p>
          <a:p>
            <a:pPr algn="l">
              <a:buFont typeface="Arial" pitchFamily="34" charset="0"/>
              <a:buNone/>
            </a:pPr>
            <a:endParaRPr lang="en-US" dirty="0" smtClean="0">
              <a:latin typeface="+mn-lt"/>
            </a:endParaRPr>
          </a:p>
          <a:p>
            <a:pPr algn="l">
              <a:buFont typeface="Arial" pitchFamily="34" charset="0"/>
              <a:buNone/>
            </a:pPr>
            <a:r>
              <a:rPr lang="en-US" sz="1000" dirty="0" smtClean="0">
                <a:latin typeface="+mn-lt"/>
              </a:rPr>
              <a:t>Image:</a:t>
            </a:r>
            <a:r>
              <a:rPr lang="en-US" sz="1000" baseline="0" dirty="0" smtClean="0">
                <a:latin typeface="+mn-lt"/>
              </a:rPr>
              <a:t>  OSHA!</a:t>
            </a:r>
            <a:endParaRPr lang="en-US" sz="1000" dirty="0" smtClean="0">
              <a:latin typeface="+mn-lt"/>
            </a:endParaRPr>
          </a:p>
          <a:p>
            <a:endParaRPr lang="en-US" baseline="0" dirty="0" smtClean="0">
              <a:latin typeface="Utopia" pitchFamily="18" charset="0"/>
            </a:endParaRPr>
          </a:p>
          <a:p>
            <a:endParaRPr lang="en-US" dirty="0" smtClean="0">
              <a:latin typeface="Utopia"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0"/>
            <a:ext cx="4572000" cy="3429000"/>
          </a:xfrm>
        </p:spPr>
      </p:sp>
      <p:sp>
        <p:nvSpPr>
          <p:cNvPr id="3" name="Notes Placeholder 2"/>
          <p:cNvSpPr>
            <a:spLocks noGrp="1"/>
          </p:cNvSpPr>
          <p:nvPr>
            <p:ph type="body" idx="1"/>
          </p:nvPr>
        </p:nvSpPr>
        <p:spPr>
          <a:xfrm>
            <a:off x="304801" y="3581401"/>
            <a:ext cx="6324600" cy="5257800"/>
          </a:xfrm>
        </p:spPr>
        <p:txBody>
          <a:bodyPr>
            <a:noAutofit/>
          </a:bodyPr>
          <a:lstStyle/>
          <a:p>
            <a:r>
              <a:rPr lang="en-US" dirty="0">
                <a:latin typeface="+mn-lt"/>
              </a:rPr>
              <a:t>OSHA has both standards and regulations.  An example of an important regulation:  Recordkeeping</a:t>
            </a:r>
          </a:p>
          <a:p>
            <a:endParaRPr lang="en-US" dirty="0">
              <a:latin typeface="+mn-lt"/>
            </a:endParaRPr>
          </a:p>
          <a:p>
            <a:pPr>
              <a:defRPr/>
            </a:pPr>
            <a:r>
              <a:rPr lang="en-US" b="1" dirty="0">
                <a:effectLst>
                  <a:outerShdw blurRad="38100" dist="38100" dir="2700000" algn="tl">
                    <a:srgbClr val="DDDDDD"/>
                  </a:outerShdw>
                </a:effectLst>
                <a:latin typeface="+mn-lt"/>
                <a:ea typeface="ＭＳ Ｐゴシック" pitchFamily="-108" charset="-128"/>
                <a:cs typeface="ＭＳ Ｐゴシック" pitchFamily="-108" charset="-128"/>
              </a:rPr>
              <a:t>A Reportable Injury – Requires More Than First Aid or Results in Lost Work Time, Restricted Duties or Job Transfer</a:t>
            </a:r>
            <a:r>
              <a:rPr lang="en-US" dirty="0">
                <a:latin typeface="+mn-lt"/>
                <a:ea typeface="ＭＳ Ｐゴシック" pitchFamily="-108" charset="-128"/>
                <a:cs typeface="ＭＳ Ｐゴシック" pitchFamily="-108" charset="-128"/>
              </a:rPr>
              <a:t> </a:t>
            </a:r>
          </a:p>
          <a:p>
            <a:pPr>
              <a:defRPr/>
            </a:pPr>
            <a:endParaRPr lang="en-US" dirty="0">
              <a:latin typeface="+mn-lt"/>
              <a:ea typeface="ＭＳ Ｐゴシック" pitchFamily="-108" charset="-128"/>
              <a:cs typeface="ＭＳ Ｐゴシック" pitchFamily="-108" charset="-128"/>
            </a:endParaRPr>
          </a:p>
          <a:p>
            <a:pPr>
              <a:defRPr/>
            </a:pPr>
            <a:r>
              <a:rPr lang="en-US" b="1" dirty="0">
                <a:latin typeface="+mn-lt"/>
                <a:ea typeface="ＭＳ Ｐゴシック" pitchFamily="-108" charset="-128"/>
                <a:cs typeface="ＭＳ Ｐゴシック" pitchFamily="-108" charset="-128"/>
              </a:rPr>
              <a:t>Recordkeeping:</a:t>
            </a:r>
            <a:r>
              <a:rPr lang="en-US" dirty="0">
                <a:latin typeface="+mn-lt"/>
                <a:ea typeface="ＭＳ Ｐゴシック" pitchFamily="-108" charset="-128"/>
                <a:cs typeface="ＭＳ Ｐゴシック" pitchFamily="-108" charset="-128"/>
              </a:rPr>
              <a:t> Every employer covered by OSHA who has more than 10 employees, except for certain “low-hazard” industries such as education, retail, finance, insurance, real estate, and some service industries, must maintain OSHA-specified records of job-related injuries and illnesses. </a:t>
            </a:r>
          </a:p>
          <a:p>
            <a:pPr>
              <a:defRPr/>
            </a:pPr>
            <a:r>
              <a:rPr lang="en-US" dirty="0">
                <a:latin typeface="+mn-lt"/>
                <a:ea typeface="ＭＳ Ｐゴシック" pitchFamily="-108" charset="-128"/>
                <a:cs typeface="ＭＳ Ｐゴシック" pitchFamily="-108" charset="-128"/>
              </a:rPr>
              <a:t>The OSHA Form 300 is an injury/illness log, with a separate line entry for each recordable injury or illness (essentially those work-related deaths, injuries and illnesses other than minor injuries that require only first aid treatment and that do not involve medical treatment, loss of consciousness, restriction of work or motion, or transfer to another job). </a:t>
            </a:r>
          </a:p>
          <a:p>
            <a:pPr>
              <a:defRPr/>
            </a:pPr>
            <a:r>
              <a:rPr lang="en-US" dirty="0">
                <a:latin typeface="+mn-lt"/>
                <a:ea typeface="ＭＳ Ｐゴシック" pitchFamily="-108" charset="-128"/>
                <a:cs typeface="ＭＳ Ｐゴシック" pitchFamily="-108" charset="-128"/>
              </a:rPr>
              <a:t>A summary section of the OSHA Form 300, which includes the total of the previous year's injury and illness experience </a:t>
            </a:r>
            <a:r>
              <a:rPr lang="en-US" dirty="0">
                <a:effectLst>
                  <a:outerShdw blurRad="38100" dist="38100" dir="2700000" algn="tl">
                    <a:srgbClr val="FFFFFF"/>
                  </a:outerShdw>
                </a:effectLst>
                <a:latin typeface="+mn-lt"/>
                <a:ea typeface="ＭＳ Ｐゴシック" charset="-128"/>
                <a:cs typeface="ＭＳ Ｐゴシック" charset="-128"/>
              </a:rPr>
              <a:t>must be posted each year from February through April.</a:t>
            </a:r>
            <a:endParaRPr lang="en-US" dirty="0">
              <a:latin typeface="+mn-lt"/>
              <a:ea typeface="Tahoma" pitchFamily="-108" charset="0"/>
              <a:cs typeface="Tahoma" pitchFamily="-108" charset="0"/>
            </a:endParaRPr>
          </a:p>
          <a:p>
            <a:pPr>
              <a:defRPr/>
            </a:pPr>
            <a:r>
              <a:rPr lang="en-US" dirty="0">
                <a:latin typeface="+mn-lt"/>
                <a:ea typeface="Tahoma" pitchFamily="-108" charset="0"/>
                <a:cs typeface="Tahoma" pitchFamily="-108" charset="0"/>
              </a:rPr>
              <a:t>It’s a great tool to use if workers suspect a pattern of injury or illness when they are documenting their grievance or complaint.</a:t>
            </a:r>
          </a:p>
          <a:p>
            <a:pPr eaLnBrk="1" hangingPunct="1"/>
            <a:endParaRPr lang="en-US" sz="900" dirty="0" smtClean="0">
              <a:latin typeface="Utopia" pitchFamily="18" charset="0"/>
            </a:endParaRPr>
          </a:p>
          <a:p>
            <a:pPr eaLnBrk="1" hangingPunct="1"/>
            <a:r>
              <a:rPr lang="en-US" sz="1000" dirty="0" smtClean="0">
                <a:latin typeface="+mn-lt"/>
              </a:rPr>
              <a:t>Image:</a:t>
            </a:r>
            <a:r>
              <a:rPr lang="en-US" sz="1000" baseline="0" dirty="0" smtClean="0">
                <a:latin typeface="+mn-lt"/>
              </a:rPr>
              <a:t>  Microsoft clipart</a:t>
            </a:r>
            <a:endParaRPr lang="en-US" sz="1000" dirty="0">
              <a:latin typeface="+mn-lt"/>
            </a:endParaRPr>
          </a:p>
          <a:p>
            <a:endParaRPr lang="en-US" sz="900" dirty="0">
              <a:latin typeface="Utopia"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p:cNvSpPr>
          <p:nvPr>
            <p:ph type="sldImg"/>
          </p:nvPr>
        </p:nvSpPr>
        <p:spPr bwMode="auto">
          <a:xfrm>
            <a:off x="1066800" y="0"/>
            <a:ext cx="4570413" cy="3429000"/>
          </a:xfrm>
          <a:noFill/>
          <a:ln>
            <a:solidFill>
              <a:srgbClr val="000000"/>
            </a:solidFill>
            <a:miter lim="800000"/>
            <a:headEnd/>
            <a:tailEnd/>
          </a:ln>
        </p:spPr>
      </p:sp>
      <p:sp>
        <p:nvSpPr>
          <p:cNvPr id="3" name="Notes Placeholder 2"/>
          <p:cNvSpPr>
            <a:spLocks noGrp="1"/>
          </p:cNvSpPr>
          <p:nvPr>
            <p:ph type="body" idx="1"/>
          </p:nvPr>
        </p:nvSpPr>
        <p:spPr>
          <a:xfrm>
            <a:off x="381000" y="3505201"/>
            <a:ext cx="6172200" cy="4876800"/>
          </a:xfrm>
        </p:spPr>
        <p:txBody>
          <a:bodyPr wrap="square" numCol="1" anchor="t" anchorCtr="0" compatLnSpc="1">
            <a:prstTxWarp prst="textNoShape">
              <a:avLst/>
            </a:prstTxWarp>
          </a:bodyPr>
          <a:lstStyle/>
          <a:p>
            <a:pPr eaLnBrk="1" hangingPunct="1">
              <a:spcBef>
                <a:spcPct val="0"/>
              </a:spcBef>
            </a:pPr>
            <a:r>
              <a:rPr lang="en-US" b="1" dirty="0">
                <a:latin typeface="+mn-lt"/>
              </a:rPr>
              <a:t>OSHA 300A Summary Log of Injuries and Illnesses</a:t>
            </a:r>
            <a:r>
              <a:rPr lang="en-US" b="1" dirty="0" smtClean="0">
                <a:latin typeface="+mn-lt"/>
              </a:rPr>
              <a:t>. (Hand out sample logs and review).</a:t>
            </a:r>
            <a:endParaRPr lang="en-US" dirty="0">
              <a:latin typeface="+mn-lt"/>
            </a:endParaRPr>
          </a:p>
          <a:p>
            <a:pPr eaLnBrk="1" hangingPunct="1">
              <a:spcBef>
                <a:spcPct val="0"/>
              </a:spcBef>
            </a:pPr>
            <a:endParaRPr lang="en-US" dirty="0">
              <a:latin typeface="+mn-lt"/>
            </a:endParaRPr>
          </a:p>
          <a:p>
            <a:pPr eaLnBrk="1" hangingPunct="1">
              <a:spcBef>
                <a:spcPct val="0"/>
              </a:spcBef>
              <a:buFontTx/>
              <a:buChar char="•"/>
            </a:pPr>
            <a:r>
              <a:rPr lang="en-US" dirty="0">
                <a:latin typeface="+mn-lt"/>
              </a:rPr>
              <a:t>The Log of Work-Related Injuries and Illnesses is used to classify work-related injuries and illnesses and to note the extent and severity of each case.</a:t>
            </a:r>
          </a:p>
          <a:p>
            <a:pPr eaLnBrk="1" hangingPunct="1">
              <a:spcBef>
                <a:spcPct val="0"/>
              </a:spcBef>
              <a:buFontTx/>
              <a:buChar char="•"/>
            </a:pPr>
            <a:endParaRPr lang="en-US" dirty="0">
              <a:latin typeface="+mn-lt"/>
            </a:endParaRPr>
          </a:p>
          <a:p>
            <a:pPr eaLnBrk="1" hangingPunct="1">
              <a:spcBef>
                <a:spcPct val="0"/>
              </a:spcBef>
              <a:buFontTx/>
              <a:buChar char="•"/>
            </a:pPr>
            <a:r>
              <a:rPr lang="en-US" dirty="0">
                <a:latin typeface="+mn-lt"/>
              </a:rPr>
              <a:t>The summary shows the work-related injury and illness totals for the year in each category. </a:t>
            </a:r>
          </a:p>
          <a:p>
            <a:pPr eaLnBrk="1" hangingPunct="1">
              <a:spcBef>
                <a:spcPct val="0"/>
              </a:spcBef>
              <a:buFontTx/>
              <a:buChar char="•"/>
            </a:pPr>
            <a:endParaRPr lang="en-US" dirty="0">
              <a:latin typeface="+mn-lt"/>
            </a:endParaRPr>
          </a:p>
          <a:p>
            <a:pPr eaLnBrk="1" hangingPunct="1">
              <a:spcBef>
                <a:spcPct val="0"/>
              </a:spcBef>
              <a:buFontTx/>
              <a:buChar char="•"/>
            </a:pPr>
            <a:r>
              <a:rPr lang="en-US" dirty="0">
                <a:latin typeface="+mn-lt"/>
              </a:rPr>
              <a:t>At the end of the year, the number of incidents are counted for each category and then these totals are transferred from the Log to the Summary. </a:t>
            </a:r>
          </a:p>
          <a:p>
            <a:pPr eaLnBrk="1" hangingPunct="1">
              <a:spcBef>
                <a:spcPct val="0"/>
              </a:spcBef>
              <a:buFontTx/>
              <a:buChar char="•"/>
            </a:pPr>
            <a:endParaRPr lang="en-US" dirty="0">
              <a:latin typeface="+mn-lt"/>
            </a:endParaRPr>
          </a:p>
          <a:p>
            <a:pPr eaLnBrk="1" hangingPunct="1">
              <a:spcBef>
                <a:spcPct val="0"/>
              </a:spcBef>
              <a:buFontTx/>
              <a:buChar char="•"/>
            </a:pPr>
            <a:r>
              <a:rPr lang="en-US" dirty="0">
                <a:latin typeface="+mn-lt"/>
              </a:rPr>
              <a:t>The Summary must be posted in a visible location so employees are aware of injuries and illnesses occurring in their workplace. </a:t>
            </a:r>
          </a:p>
          <a:p>
            <a:pPr eaLnBrk="1" hangingPunct="1">
              <a:spcBef>
                <a:spcPct val="0"/>
              </a:spcBef>
              <a:buFontTx/>
              <a:buChar char="•"/>
            </a:pPr>
            <a:endParaRPr lang="en-US" dirty="0">
              <a:latin typeface="+mn-lt"/>
            </a:endParaRPr>
          </a:p>
          <a:p>
            <a:pPr eaLnBrk="1" hangingPunct="1">
              <a:spcBef>
                <a:spcPct val="0"/>
              </a:spcBef>
              <a:buFontTx/>
              <a:buChar char="•"/>
            </a:pPr>
            <a:r>
              <a:rPr lang="en-US" dirty="0">
                <a:latin typeface="+mn-lt"/>
              </a:rPr>
              <a:t>The Summary must be provided to employees and their representatives when requested.</a:t>
            </a:r>
          </a:p>
          <a:p>
            <a:pPr eaLnBrk="1" hangingPunct="1">
              <a:spcBef>
                <a:spcPct val="0"/>
              </a:spcBef>
              <a:buFontTx/>
              <a:buChar char="•"/>
            </a:pPr>
            <a:endParaRPr lang="en-US" dirty="0">
              <a:latin typeface="+mn-lt"/>
            </a:endParaRPr>
          </a:p>
          <a:p>
            <a:pPr eaLnBrk="1" hangingPunct="1">
              <a:spcBef>
                <a:spcPct val="0"/>
              </a:spcBef>
              <a:buFontTx/>
              <a:buChar char="•"/>
            </a:pPr>
            <a:r>
              <a:rPr lang="en-US" dirty="0">
                <a:latin typeface="+mn-lt"/>
              </a:rPr>
              <a:t>Summary page must be posted from February 1 to April 30 of the year following the year covered by the form</a:t>
            </a:r>
            <a:r>
              <a:rPr lang="en-US" dirty="0" smtClean="0">
                <a:latin typeface="+mn-lt"/>
              </a:rPr>
              <a:t>.</a:t>
            </a:r>
          </a:p>
          <a:p>
            <a:pPr eaLnBrk="1" hangingPunct="1">
              <a:spcBef>
                <a:spcPct val="0"/>
              </a:spcBef>
              <a:buFontTx/>
              <a:buChar char="•"/>
            </a:pPr>
            <a:endParaRPr lang="en-US" dirty="0" smtClean="0">
              <a:latin typeface="+mn-lt"/>
            </a:endParaRPr>
          </a:p>
          <a:p>
            <a:pPr eaLnBrk="1" hangingPunct="1">
              <a:spcBef>
                <a:spcPct val="0"/>
              </a:spcBef>
              <a:buFontTx/>
              <a:buNone/>
            </a:pPr>
            <a:r>
              <a:rPr lang="en-US" sz="1000" dirty="0" smtClean="0">
                <a:latin typeface="+mn-lt"/>
              </a:rPr>
              <a:t>Image:  OSHA</a:t>
            </a:r>
            <a:endParaRPr lang="en-US" sz="1000" dirty="0">
              <a:latin typeface="+mn-lt"/>
            </a:endParaRPr>
          </a:p>
        </p:txBody>
      </p:sp>
      <p:sp>
        <p:nvSpPr>
          <p:cNvPr id="37892" name="Slide Number Placeholder 3"/>
          <p:cNvSpPr>
            <a:spLocks noGrp="1"/>
          </p:cNvSpPr>
          <p:nvPr>
            <p:ph type="sldNum" sz="quarter" idx="5"/>
          </p:nvPr>
        </p:nvSpPr>
        <p:spPr bwMode="auto">
          <a:xfrm>
            <a:off x="3884614" y="8685214"/>
            <a:ext cx="2971800" cy="457200"/>
          </a:xfrm>
          <a:prstGeom prst="rect">
            <a:avLst/>
          </a:prstGeom>
          <a:noFill/>
          <a:ln>
            <a:miter lim="800000"/>
            <a:headEnd/>
            <a:tailEnd/>
          </a:ln>
        </p:spPr>
        <p:txBody>
          <a:bodyPr lIns="92435" tIns="46217" rIns="92435" bIns="46217"/>
          <a:lstStyle/>
          <a:p>
            <a:fld id="{0A31F06D-3F0C-5E45-A39F-F24CFE598418}"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6013" y="0"/>
            <a:ext cx="4570412" cy="3429000"/>
          </a:xfrm>
        </p:spPr>
      </p:sp>
      <p:sp>
        <p:nvSpPr>
          <p:cNvPr id="3" name="Notes Placeholder 2"/>
          <p:cNvSpPr>
            <a:spLocks noGrp="1"/>
          </p:cNvSpPr>
          <p:nvPr>
            <p:ph type="body" idx="1"/>
          </p:nvPr>
        </p:nvSpPr>
        <p:spPr>
          <a:xfrm>
            <a:off x="228601" y="3556002"/>
            <a:ext cx="6400800" cy="4902199"/>
          </a:xfrm>
        </p:spPr>
        <p:txBody>
          <a:bodyPr>
            <a:noAutofit/>
          </a:bodyPr>
          <a:lstStyle/>
          <a:p>
            <a:r>
              <a:rPr lang="en-US" dirty="0">
                <a:latin typeface="+mn-lt"/>
              </a:rPr>
              <a:t>This is an important STANDARD (versus regulation!)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xfrm>
            <a:off x="3884614" y="8684926"/>
            <a:ext cx="2971800" cy="457513"/>
          </a:xfrm>
          <a:prstGeom prst="rect">
            <a:avLst/>
          </a:prstGeom>
        </p:spPr>
        <p:txBody>
          <a:bodyPr lIns="91430" tIns="45715" rIns="91430" bIns="45715"/>
          <a:lstStyle/>
          <a:p>
            <a:pPr>
              <a:defRPr/>
            </a:pPr>
            <a:fld id="{A7D182B1-9CFE-48BB-9E8D-B8AF170B18A6}" type="slidenum">
              <a:rPr lang="en-US" smtClean="0">
                <a:latin typeface="Times New Roman" pitchFamily="18" charset="0"/>
              </a:rPr>
              <a:pPr>
                <a:defRPr/>
              </a:pPr>
              <a:t>23</a:t>
            </a:fld>
            <a:endParaRPr lang="en-US" dirty="0" smtClean="0">
              <a:latin typeface="Times New Roman" pitchFamily="18" charset="0"/>
            </a:endParaRPr>
          </a:p>
        </p:txBody>
      </p:sp>
      <p:sp>
        <p:nvSpPr>
          <p:cNvPr id="30723" name="Rectangle 2"/>
          <p:cNvSpPr>
            <a:spLocks noGrp="1" noRot="1" noChangeAspect="1" noChangeArrowheads="1" noTextEdit="1"/>
          </p:cNvSpPr>
          <p:nvPr>
            <p:ph type="sldImg"/>
          </p:nvPr>
        </p:nvSpPr>
        <p:spPr>
          <a:xfrm>
            <a:off x="1143000" y="0"/>
            <a:ext cx="4572000" cy="3429000"/>
          </a:xfrm>
          <a:ln/>
        </p:spPr>
      </p:sp>
      <p:sp>
        <p:nvSpPr>
          <p:cNvPr id="20484" name="Rectangle 3"/>
          <p:cNvSpPr>
            <a:spLocks noGrp="1" noChangeArrowheads="1"/>
          </p:cNvSpPr>
          <p:nvPr>
            <p:ph type="body" idx="1"/>
          </p:nvPr>
        </p:nvSpPr>
        <p:spPr>
          <a:xfrm>
            <a:off x="228600" y="3505200"/>
            <a:ext cx="6324600" cy="5181600"/>
          </a:xfrm>
          <a:ln/>
        </p:spPr>
        <p:txBody>
          <a:bodyPr/>
          <a:lstStyle/>
          <a:p>
            <a:pPr>
              <a:defRPr/>
            </a:pPr>
            <a:r>
              <a:rPr lang="en-US" dirty="0" smtClean="0">
                <a:latin typeface="+mn-lt"/>
              </a:rPr>
              <a:t>29 CFR 1910.1200:  The Hazard Communication (HazCom) standard establishes uniform requirements to make sure that the hazards of all chemicals imported into, produced, or used in U.S. workplaces are evaluated, and that this hazard information is transmitted to affected employers and exposed employees.</a:t>
            </a:r>
          </a:p>
          <a:p>
            <a:pPr>
              <a:defRPr/>
            </a:pPr>
            <a:r>
              <a:rPr lang="en-US" dirty="0" smtClean="0">
                <a:effectLst>
                  <a:outerShdw blurRad="38100" dist="38100" dir="2700000" algn="tl">
                    <a:srgbClr val="C0C0C0"/>
                  </a:outerShdw>
                </a:effectLst>
                <a:latin typeface="+mn-lt"/>
                <a:ea typeface="ＭＳ Ｐゴシック" pitchFamily="34" charset="-128"/>
              </a:rPr>
              <a:t>Standard Covers Workers Who “May Be Exposed to Hazardous Chemicals Under Normal Working Conditions or Foreseeable Emergencies”</a:t>
            </a:r>
          </a:p>
          <a:p>
            <a:pPr>
              <a:defRPr/>
            </a:pPr>
            <a:endParaRPr lang="en-US" dirty="0" smtClean="0">
              <a:latin typeface="+mn-lt"/>
              <a:ea typeface="ＭＳ Ｐゴシック" pitchFamily="34" charset="-128"/>
            </a:endParaRPr>
          </a:p>
          <a:p>
            <a:pPr>
              <a:defRPr/>
            </a:pPr>
            <a:r>
              <a:rPr lang="en-US" dirty="0" smtClean="0">
                <a:latin typeface="+mn-lt"/>
                <a:ea typeface="ＭＳ Ｐゴシック" pitchFamily="34" charset="-128"/>
              </a:rPr>
              <a:t>The Hazard Communication Standard is broken down into FIVE SECTIONS:</a:t>
            </a:r>
          </a:p>
          <a:p>
            <a:pPr>
              <a:defRPr/>
            </a:pPr>
            <a:endParaRPr lang="en-US" dirty="0" smtClean="0">
              <a:latin typeface="+mn-lt"/>
              <a:ea typeface="ＭＳ Ｐゴシック" pitchFamily="34" charset="-128"/>
            </a:endParaRPr>
          </a:p>
          <a:p>
            <a:pPr>
              <a:defRPr/>
            </a:pPr>
            <a:r>
              <a:rPr lang="en-US" dirty="0" smtClean="0">
                <a:latin typeface="+mn-lt"/>
                <a:ea typeface="ＭＳ Ｐゴシック" pitchFamily="34" charset="-128"/>
              </a:rPr>
              <a:t>1.  </a:t>
            </a:r>
            <a:r>
              <a:rPr lang="en-US" b="1" dirty="0" smtClean="0">
                <a:latin typeface="+mn-lt"/>
                <a:ea typeface="ＭＳ Ｐゴシック" pitchFamily="34" charset="-128"/>
              </a:rPr>
              <a:t>Hazard Determination</a:t>
            </a:r>
            <a:r>
              <a:rPr lang="en-US" dirty="0" smtClean="0">
                <a:latin typeface="+mn-lt"/>
                <a:ea typeface="ＭＳ Ｐゴシック" pitchFamily="34" charset="-128"/>
              </a:rPr>
              <a:t> - </a:t>
            </a:r>
            <a:r>
              <a:rPr lang="en-US" dirty="0" smtClean="0">
                <a:latin typeface="+mn-lt"/>
              </a:rPr>
              <a:t>The HazCom standard is different from other OSHA health rules because it covers all hazardous chemicals.  The rule also incorporates a “downstream flow of information,” which means that producers of chemicals have the primary responsibility for generating and disseminating information, whereas users of chemicals must obtain the information and transmit it to their employees.</a:t>
            </a:r>
          </a:p>
          <a:p>
            <a:pPr>
              <a:defRPr/>
            </a:pPr>
            <a:r>
              <a:rPr lang="en-US" dirty="0" smtClean="0">
                <a:latin typeface="+mn-lt"/>
                <a:ea typeface="ＭＳ Ｐゴシック" pitchFamily="34" charset="-128"/>
              </a:rPr>
              <a:t>2.  </a:t>
            </a:r>
            <a:r>
              <a:rPr lang="en-US" b="1" dirty="0" smtClean="0">
                <a:latin typeface="+mn-lt"/>
                <a:ea typeface="ＭＳ Ｐゴシック" pitchFamily="34" charset="-128"/>
              </a:rPr>
              <a:t>Written Program</a:t>
            </a:r>
            <a:r>
              <a:rPr lang="en-US" dirty="0" smtClean="0">
                <a:latin typeface="+mn-lt"/>
                <a:ea typeface="ＭＳ Ｐゴシック" pitchFamily="34" charset="-128"/>
              </a:rPr>
              <a:t> -  A written plan listing all chemicals present, the location of written materials for workers, and the name of a responsible person must be kept by the employer.  </a:t>
            </a:r>
            <a:r>
              <a:rPr lang="en-US" b="1" dirty="0" smtClean="0">
                <a:latin typeface="+mn-lt"/>
                <a:ea typeface="ＭＳ Ｐゴシック" pitchFamily="34" charset="-128"/>
              </a:rPr>
              <a:t>Workers &amp; their Union rep have a right to see a copy of this written program</a:t>
            </a:r>
            <a:r>
              <a:rPr lang="en-US" dirty="0" smtClean="0">
                <a:latin typeface="+mn-lt"/>
                <a:ea typeface="ＭＳ Ｐゴシック" pitchFamily="34" charset="-128"/>
              </a:rPr>
              <a:t>.</a:t>
            </a:r>
          </a:p>
          <a:p>
            <a:pPr>
              <a:defRPr/>
            </a:pPr>
            <a:r>
              <a:rPr lang="en-US" dirty="0" smtClean="0">
                <a:latin typeface="+mn-lt"/>
                <a:ea typeface="ＭＳ Ｐゴシック" pitchFamily="34" charset="-128"/>
              </a:rPr>
              <a:t>3.  </a:t>
            </a:r>
            <a:r>
              <a:rPr lang="en-US" b="1" dirty="0" smtClean="0">
                <a:latin typeface="+mn-lt"/>
                <a:ea typeface="ＭＳ Ｐゴシック" pitchFamily="34" charset="-128"/>
              </a:rPr>
              <a:t>Employee Training</a:t>
            </a:r>
            <a:r>
              <a:rPr lang="en-US" dirty="0" smtClean="0">
                <a:latin typeface="+mn-lt"/>
                <a:ea typeface="ＭＳ Ｐゴシック" pitchFamily="34" charset="-128"/>
              </a:rPr>
              <a:t> - Annual and new hire training must be given on Material Safety Data Sheets, Labeling, Personal Protective Equipment, Health Hazards and Emergency Procedures.</a:t>
            </a:r>
          </a:p>
          <a:p>
            <a:pPr>
              <a:defRPr/>
            </a:pPr>
            <a:r>
              <a:rPr lang="en-US" dirty="0" smtClean="0">
                <a:latin typeface="+mn-lt"/>
                <a:ea typeface="ＭＳ Ｐゴシック" pitchFamily="34" charset="-128"/>
              </a:rPr>
              <a:t>4.  </a:t>
            </a:r>
            <a:r>
              <a:rPr lang="en-US" b="1" dirty="0" smtClean="0">
                <a:latin typeface="+mn-lt"/>
                <a:ea typeface="ＭＳ Ｐゴシック" pitchFamily="34" charset="-128"/>
              </a:rPr>
              <a:t>Labeling for all chemicals</a:t>
            </a:r>
            <a:endParaRPr lang="en-US" dirty="0" smtClean="0">
              <a:latin typeface="+mn-lt"/>
              <a:ea typeface="ＭＳ Ｐゴシック" pitchFamily="34" charset="-128"/>
            </a:endParaRPr>
          </a:p>
          <a:p>
            <a:pPr>
              <a:defRPr/>
            </a:pPr>
            <a:r>
              <a:rPr lang="en-US" dirty="0" smtClean="0">
                <a:latin typeface="+mn-lt"/>
                <a:ea typeface="ＭＳ Ｐゴシック" pitchFamily="34" charset="-128"/>
              </a:rPr>
              <a:t>5.  </a:t>
            </a:r>
            <a:r>
              <a:rPr lang="en-US" b="1" dirty="0" smtClean="0">
                <a:latin typeface="+mn-lt"/>
                <a:ea typeface="ＭＳ Ｐゴシック" pitchFamily="34" charset="-128"/>
              </a:rPr>
              <a:t>Material Safety Data Sheets for all chemicals</a:t>
            </a:r>
          </a:p>
          <a:p>
            <a:pPr>
              <a:defRPr/>
            </a:pPr>
            <a:endParaRPr lang="en-US" sz="11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0"/>
            <a:ext cx="4570413" cy="3429000"/>
          </a:xfrm>
        </p:spPr>
      </p:sp>
      <p:sp>
        <p:nvSpPr>
          <p:cNvPr id="3" name="Notes Placeholder 2"/>
          <p:cNvSpPr>
            <a:spLocks noGrp="1"/>
          </p:cNvSpPr>
          <p:nvPr>
            <p:ph type="body" idx="1"/>
          </p:nvPr>
        </p:nvSpPr>
        <p:spPr>
          <a:xfrm>
            <a:off x="228601" y="3505200"/>
            <a:ext cx="6400800" cy="4953000"/>
          </a:xfrm>
        </p:spPr>
        <p:txBody>
          <a:bodyPr>
            <a:noAutofit/>
          </a:bodyPr>
          <a:lstStyle/>
          <a:p>
            <a:pPr lvl="0"/>
            <a:r>
              <a:rPr lang="en-US" dirty="0">
                <a:latin typeface="+mn-lt"/>
              </a:rPr>
              <a:t>Requires a Standard operating procedures relevant to safety and health considerations to be followed when laboratory work involves the use of hazardous chemicals</a:t>
            </a:r>
          </a:p>
          <a:p>
            <a:endParaRPr lang="en-US" dirty="0">
              <a:latin typeface="+mn-lt"/>
            </a:endParaRPr>
          </a:p>
          <a:p>
            <a:r>
              <a:rPr lang="en-US" dirty="0">
                <a:latin typeface="+mn-lt"/>
              </a:rPr>
              <a:t>Criteria that the employer will use to determine and implement control measures to reduce employee exposure to hazardous chemicals including engineering controls, the use of personal protective equipment and hygiene practices; particular attention shall be given to the selection of control measures for chemicals that are known to be extremely hazardous</a:t>
            </a:r>
          </a:p>
          <a:p>
            <a:endParaRPr lang="en-US" dirty="0">
              <a:latin typeface="+mn-lt"/>
            </a:endParaRPr>
          </a:p>
          <a:p>
            <a:r>
              <a:rPr lang="en-US" dirty="0" smtClean="0">
                <a:latin typeface="+mn-lt"/>
              </a:rPr>
              <a:t>Designation </a:t>
            </a:r>
            <a:r>
              <a:rPr lang="en-US" dirty="0">
                <a:latin typeface="+mn-lt"/>
              </a:rPr>
              <a:t>of personnel responsible for implementation of the Chemical Hygiene Plan including the assignment of a Chemical Hygiene Officer, and, if appropriate, establishment of a Chemical Hygiene Committee</a:t>
            </a:r>
          </a:p>
          <a:p>
            <a:endParaRPr lang="en-US" dirty="0">
              <a:latin typeface="+mn-lt"/>
            </a:endParaRPr>
          </a:p>
          <a:p>
            <a:r>
              <a:rPr lang="en-US" dirty="0">
                <a:latin typeface="+mn-lt"/>
              </a:rPr>
              <a:t>The employer shall provide employees with information and training to ensure that they are apprised of the hazards of chemicals present in their work area. Such information shall be provided at the time of an employee's initial assignment to a work area where hazardous chemicals are present and prior to assignments involving new exposure situations. The frequency of refresher information and training shall be determined by the employer.</a:t>
            </a:r>
          </a:p>
          <a:p>
            <a:endParaRPr lang="en-US" sz="10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4294967295"/>
          </p:nvPr>
        </p:nvSpPr>
        <p:spPr bwMode="auto">
          <a:xfrm>
            <a:off x="3886201" y="8686800"/>
            <a:ext cx="2971800" cy="457200"/>
          </a:xfrm>
          <a:prstGeom prst="rect">
            <a:avLst/>
          </a:prstGeom>
          <a:noFill/>
          <a:ln>
            <a:miter lim="800000"/>
            <a:headEnd/>
            <a:tailEnd/>
          </a:ln>
        </p:spPr>
        <p:txBody>
          <a:bodyPr lIns="91430" tIns="45715" rIns="91430" bIns="45715"/>
          <a:lstStyle/>
          <a:p>
            <a:fld id="{336D9433-9846-46C1-8CD6-C1A9F9AAD59E}" type="slidenum">
              <a:rPr lang="en-US"/>
              <a:pPr/>
              <a:t>25</a:t>
            </a:fld>
            <a:endParaRPr lang="en-US"/>
          </a:p>
        </p:txBody>
      </p:sp>
      <p:sp>
        <p:nvSpPr>
          <p:cNvPr id="32771" name="Rectangle 2"/>
          <p:cNvSpPr>
            <a:spLocks noGrp="1" noRot="1" noChangeAspect="1" noChangeArrowheads="1" noTextEdit="1"/>
          </p:cNvSpPr>
          <p:nvPr>
            <p:ph type="sldImg"/>
          </p:nvPr>
        </p:nvSpPr>
        <p:spPr>
          <a:xfrm>
            <a:off x="990600" y="0"/>
            <a:ext cx="4572000" cy="3429000"/>
          </a:xfrm>
          <a:ln/>
        </p:spPr>
      </p:sp>
      <p:sp>
        <p:nvSpPr>
          <p:cNvPr id="32772" name="Rectangle 3"/>
          <p:cNvSpPr>
            <a:spLocks noGrp="1" noChangeArrowheads="1"/>
          </p:cNvSpPr>
          <p:nvPr>
            <p:ph type="body" idx="1"/>
          </p:nvPr>
        </p:nvSpPr>
        <p:spPr>
          <a:xfrm>
            <a:off x="304800" y="3581400"/>
            <a:ext cx="6172200" cy="4876800"/>
          </a:xfrm>
          <a:noFill/>
          <a:ln/>
        </p:spPr>
        <p:txBody>
          <a:bodyPr/>
          <a:lstStyle/>
          <a:p>
            <a:r>
              <a:rPr lang="en-US" sz="1000" dirty="0">
                <a:latin typeface="+mn-lt"/>
                <a:ea typeface="ＭＳ Ｐゴシック" charset="-128"/>
              </a:rPr>
              <a:t>The employer must:</a:t>
            </a:r>
          </a:p>
          <a:p>
            <a:pPr lvl="1"/>
            <a:r>
              <a:rPr lang="en-US" sz="1000" dirty="0">
                <a:latin typeface="+mn-lt"/>
                <a:ea typeface="ＭＳ Ｐゴシック" charset="-128"/>
              </a:rPr>
              <a:t>Identify worker exposures to blood or OPIM</a:t>
            </a:r>
          </a:p>
          <a:p>
            <a:pPr lvl="1"/>
            <a:r>
              <a:rPr lang="en-US" sz="1000" dirty="0">
                <a:latin typeface="+mn-lt"/>
                <a:ea typeface="ＭＳ Ｐゴシック" charset="-128"/>
              </a:rPr>
              <a:t>Review all processes and procedures with exposure potential</a:t>
            </a:r>
          </a:p>
          <a:p>
            <a:pPr lvl="1"/>
            <a:r>
              <a:rPr lang="en-US" sz="1000" dirty="0">
                <a:latin typeface="+mn-lt"/>
                <a:ea typeface="ＭＳ Ｐゴシック" charset="-128"/>
              </a:rPr>
              <a:t>Re-evaluate when new processes or procedures are used</a:t>
            </a:r>
          </a:p>
          <a:p>
            <a:pPr lvl="1"/>
            <a:endParaRPr lang="en-US" dirty="0" smtClean="0">
              <a:latin typeface="Arial" charset="0"/>
              <a:ea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6013" y="0"/>
            <a:ext cx="4570412" cy="3429000"/>
          </a:xfrm>
        </p:spPr>
      </p:sp>
      <p:sp>
        <p:nvSpPr>
          <p:cNvPr id="3" name="Notes Placeholder 2"/>
          <p:cNvSpPr>
            <a:spLocks noGrp="1"/>
          </p:cNvSpPr>
          <p:nvPr>
            <p:ph type="body" idx="1"/>
          </p:nvPr>
        </p:nvSpPr>
        <p:spPr>
          <a:xfrm>
            <a:off x="304800" y="3556002"/>
            <a:ext cx="6172200" cy="4902199"/>
          </a:xfrm>
        </p:spPr>
        <p:txBody>
          <a:bodyPr>
            <a:normAutofit/>
          </a:bodyPr>
          <a:lstStyle/>
          <a:p>
            <a:r>
              <a:rPr lang="en-US" b="1" dirty="0">
                <a:latin typeface="+mn-lt"/>
              </a:rPr>
              <a:t>AHERA REQUIRES:  </a:t>
            </a:r>
            <a:r>
              <a:rPr lang="en-US" dirty="0">
                <a:latin typeface="+mn-lt"/>
              </a:rPr>
              <a:t>Regular Inspection of school for ACBM, Assessment of Condition of ACBM,  Sampling to confirm asbestos (bulk sampling),  Written asbestos management plan at every school site (anyone can see it),  Plans for re-inspections,  Preventative Measures,  Operations and Maintenance Plan (in the larger Asbestos Management Plan)</a:t>
            </a:r>
          </a:p>
          <a:p>
            <a:pPr defTabSz="924349">
              <a:defRPr/>
            </a:pPr>
            <a:endParaRPr lang="en-US" dirty="0">
              <a:latin typeface="+mn-lt"/>
            </a:endParaRPr>
          </a:p>
          <a:p>
            <a:pPr defTabSz="924349">
              <a:defRPr/>
            </a:pPr>
            <a:r>
              <a:rPr lang="en-US" b="1" dirty="0">
                <a:latin typeface="+mn-lt"/>
              </a:rPr>
              <a:t>TSCA:  </a:t>
            </a:r>
            <a:r>
              <a:rPr lang="en-US" dirty="0">
                <a:latin typeface="+mn-lt"/>
              </a:rPr>
              <a:t>- EPA's Worker Protection Rule (40 CFR Part 763, Subpart G) extends the OSHA standards to state and local employees who perform asbestos work and who are not covered by the OSHA Asbestos Standards, or by a state OSHA plan. </a:t>
            </a:r>
          </a:p>
          <a:p>
            <a:r>
              <a:rPr lang="en-US" dirty="0">
                <a:latin typeface="+mn-lt"/>
              </a:rPr>
              <a:t>Custodial/Maintenance:  A minimum of 2 hour awareness training</a:t>
            </a:r>
          </a:p>
          <a:p>
            <a:r>
              <a:rPr lang="en-US" dirty="0">
                <a:latin typeface="+mn-lt"/>
              </a:rPr>
              <a:t>14 hour training for workers doing small jobs and emergency clean-ups:</a:t>
            </a:r>
          </a:p>
          <a:p>
            <a:pPr lvl="1"/>
            <a:r>
              <a:rPr lang="en-US" dirty="0">
                <a:latin typeface="+mn-lt"/>
              </a:rPr>
              <a:t>skills in handling asbestos materials</a:t>
            </a:r>
          </a:p>
          <a:p>
            <a:pPr lvl="1"/>
            <a:r>
              <a:rPr lang="en-US" dirty="0">
                <a:latin typeface="+mn-lt"/>
              </a:rPr>
              <a:t>proper respirator use and maintenance</a:t>
            </a:r>
          </a:p>
          <a:p>
            <a:pPr lvl="1"/>
            <a:r>
              <a:rPr lang="en-US" dirty="0">
                <a:latin typeface="+mn-lt"/>
              </a:rPr>
              <a:t>hands-on training in the use of respirators, protective equipment and work practices</a:t>
            </a:r>
          </a:p>
          <a:p>
            <a:pPr lvl="1"/>
            <a:r>
              <a:rPr lang="en-US" dirty="0">
                <a:latin typeface="+mn-lt"/>
              </a:rPr>
              <a:t>interpreting the management plan</a:t>
            </a:r>
          </a:p>
          <a:p>
            <a:pPr lvl="1"/>
            <a:endParaRPr lang="en-US" dirty="0" smtClean="0"/>
          </a:p>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0"/>
            <a:ext cx="4570413" cy="3429000"/>
          </a:xfrm>
        </p:spPr>
      </p:sp>
      <p:sp>
        <p:nvSpPr>
          <p:cNvPr id="3" name="Notes Placeholder 2"/>
          <p:cNvSpPr>
            <a:spLocks noGrp="1"/>
          </p:cNvSpPr>
          <p:nvPr>
            <p:ph type="body" idx="1"/>
          </p:nvPr>
        </p:nvSpPr>
        <p:spPr>
          <a:xfrm>
            <a:off x="914401" y="3505200"/>
            <a:ext cx="5029200" cy="4953000"/>
          </a:xfrm>
        </p:spPr>
        <p:txBody>
          <a:bodyPr>
            <a:normAutofit/>
          </a:bodyPr>
          <a:lstStyle/>
          <a:p>
            <a:r>
              <a:rPr lang="en-US" sz="1000" b="1" dirty="0" smtClean="0">
                <a:latin typeface="+mn-lt"/>
              </a:rPr>
              <a:t>Image:  </a:t>
            </a:r>
            <a:r>
              <a:rPr lang="en-US" sz="1000" b="0" dirty="0" err="1" smtClean="0">
                <a:latin typeface="+mn-lt"/>
              </a:rPr>
              <a:t>nebarnix's</a:t>
            </a:r>
            <a:r>
              <a:rPr lang="en-US" sz="1000" b="0" dirty="0" smtClean="0">
                <a:latin typeface="+mn-lt"/>
              </a:rPr>
              <a:t> </a:t>
            </a:r>
            <a:r>
              <a:rPr lang="en-US" sz="1000" b="0" dirty="0" err="1" smtClean="0">
                <a:latin typeface="+mn-lt"/>
              </a:rPr>
              <a:t>photostream</a:t>
            </a:r>
            <a:endParaRPr lang="en-US" sz="1000" b="0" dirty="0" smtClean="0">
              <a:latin typeface="+mn-lt"/>
            </a:endParaRPr>
          </a:p>
          <a:p>
            <a:endParaRPr lang="en-US" b="0"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6435" y="1"/>
            <a:ext cx="4545130" cy="3429000"/>
          </a:xfrm>
        </p:spPr>
      </p:sp>
      <p:sp>
        <p:nvSpPr>
          <p:cNvPr id="3" name="Notes Placeholder 2"/>
          <p:cNvSpPr>
            <a:spLocks noGrp="1"/>
          </p:cNvSpPr>
          <p:nvPr>
            <p:ph type="body" idx="1"/>
          </p:nvPr>
        </p:nvSpPr>
        <p:spPr>
          <a:xfrm>
            <a:off x="914401" y="3581400"/>
            <a:ext cx="5029200" cy="4876800"/>
          </a:xfrm>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b="1" dirty="0" smtClean="0">
                <a:latin typeface="+mn-lt"/>
              </a:rPr>
              <a:t>Discussion:  </a:t>
            </a:r>
            <a:r>
              <a:rPr lang="en-US" sz="1200" kern="1200" dirty="0" smtClean="0">
                <a:solidFill>
                  <a:schemeClr val="tx1"/>
                </a:solidFill>
                <a:latin typeface="+mn-lt"/>
                <a:ea typeface="+mn-ea"/>
                <a:cs typeface="+mn-cs"/>
              </a:rPr>
              <a:t>What resources can help us achieve our goals?  People/organizations?  Research?</a:t>
            </a:r>
          </a:p>
          <a:p>
            <a:endParaRPr lang="en-US" b="1" dirty="0" smtClean="0">
              <a:latin typeface="+mn-lt"/>
            </a:endParaRPr>
          </a:p>
          <a:p>
            <a:endParaRPr lang="en-US" b="1" dirty="0" smtClean="0">
              <a:latin typeface="+mn-lt"/>
            </a:endParaRPr>
          </a:p>
          <a:p>
            <a:endParaRPr lang="en-US" b="1" dirty="0" smtClean="0">
              <a:latin typeface="+mn-lt"/>
            </a:endParaRPr>
          </a:p>
          <a:p>
            <a:endParaRPr lang="en-US" b="1" dirty="0" smtClean="0">
              <a:latin typeface="+mn-lt"/>
            </a:endParaRPr>
          </a:p>
          <a:p>
            <a:r>
              <a:rPr lang="en-US" sz="1000" b="1" dirty="0" smtClean="0">
                <a:latin typeface="+mn-lt"/>
              </a:rPr>
              <a:t>Image:  </a:t>
            </a:r>
            <a:r>
              <a:rPr lang="en-US" sz="1000" dirty="0" smtClean="0">
                <a:latin typeface="+mn-lt"/>
              </a:rPr>
              <a:t>Microsoft</a:t>
            </a:r>
            <a:r>
              <a:rPr lang="en-US" sz="1000" baseline="0" dirty="0" smtClean="0">
                <a:latin typeface="+mn-lt"/>
              </a:rPr>
              <a:t> clipart</a:t>
            </a:r>
            <a:endParaRPr lang="en-US" sz="1000" dirty="0">
              <a:latin typeface="+mn-lt"/>
            </a:endParaRPr>
          </a:p>
        </p:txBody>
      </p:sp>
      <p:sp>
        <p:nvSpPr>
          <p:cNvPr id="4" name="Slide Number Placeholder 3"/>
          <p:cNvSpPr>
            <a:spLocks noGrp="1"/>
          </p:cNvSpPr>
          <p:nvPr>
            <p:ph type="sldNum" sz="quarter" idx="10"/>
          </p:nvPr>
        </p:nvSpPr>
        <p:spPr>
          <a:xfrm>
            <a:off x="3884614" y="8685213"/>
            <a:ext cx="2971800" cy="457200"/>
          </a:xfrm>
          <a:prstGeom prst="rect">
            <a:avLst/>
          </a:prstGeom>
        </p:spPr>
        <p:txBody>
          <a:bodyPr lIns="91430" tIns="45715" rIns="91430" bIns="45715"/>
          <a:lstStyle/>
          <a:p>
            <a:fld id="{6F2A57F0-3663-4E76-BAE2-BBE711E00936}"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447919" fontAlgn="auto">
              <a:spcBef>
                <a:spcPts val="0"/>
              </a:spcBef>
              <a:spcAft>
                <a:spcPts val="0"/>
              </a:spcAft>
              <a:defRPr/>
            </a:pPr>
            <a:r>
              <a:rPr lang="en-US" kern="1200" dirty="0" smtClean="0">
                <a:solidFill>
                  <a:schemeClr val="tx1"/>
                </a:solidFill>
                <a:latin typeface="+mn-lt"/>
                <a:ea typeface="Verdana" pitchFamily="34" charset="0"/>
                <a:cs typeface="Verdana" pitchFamily="34" charset="0"/>
              </a:rPr>
              <a:t>The National Institute for Occupational Safety and Health (NIOSH), the research arm of OSHA is another valuable resource for information on hazard exposures.  They can also come into workplaces and do Health Hazard Evaluation (HHE) if requested by the union or members in response to a hazard exposure.</a:t>
            </a:r>
          </a:p>
          <a:p>
            <a:endParaRPr lang="en-US" dirty="0" smtClean="0">
              <a:latin typeface="+mn-lt"/>
              <a:ea typeface="Verdana" pitchFamily="34" charset="0"/>
              <a:cs typeface="Verdana" pitchFamily="34" charset="0"/>
            </a:endParaRPr>
          </a:p>
          <a:p>
            <a:r>
              <a:rPr lang="en-US" sz="1000" b="1" dirty="0" smtClean="0">
                <a:latin typeface="+mn-lt"/>
                <a:ea typeface="Verdana" pitchFamily="34" charset="0"/>
                <a:cs typeface="Verdana" pitchFamily="34" charset="0"/>
              </a:rPr>
              <a:t>Images:  </a:t>
            </a:r>
            <a:r>
              <a:rPr lang="en-US" sz="1000" dirty="0" smtClean="0">
                <a:latin typeface="+mn-lt"/>
                <a:ea typeface="Verdana" pitchFamily="34" charset="0"/>
                <a:cs typeface="Verdana" pitchFamily="34" charset="0"/>
              </a:rPr>
              <a:t>NIOSH</a:t>
            </a:r>
            <a:endParaRPr lang="en-US" sz="1000" dirty="0">
              <a:latin typeface="+mn-lt"/>
              <a:ea typeface="Verdana" pitchFamily="34" charset="0"/>
              <a:cs typeface="Verdana" pitchFamily="34" charset="0"/>
            </a:endParaRPr>
          </a:p>
        </p:txBody>
      </p:sp>
      <p:sp>
        <p:nvSpPr>
          <p:cNvPr id="4" name="Slide Number Placeholder 3"/>
          <p:cNvSpPr>
            <a:spLocks noGrp="1"/>
          </p:cNvSpPr>
          <p:nvPr>
            <p:ph type="sldNum" sz="quarter" idx="10"/>
          </p:nvPr>
        </p:nvSpPr>
        <p:spPr>
          <a:xfrm>
            <a:off x="3884753" y="8685552"/>
            <a:ext cx="2971697" cy="456889"/>
          </a:xfrm>
          <a:prstGeom prst="rect">
            <a:avLst/>
          </a:prstGeom>
        </p:spPr>
        <p:txBody>
          <a:bodyPr lIns="89584" tIns="44792" rIns="89584" bIns="44792"/>
          <a:lstStyle/>
          <a:p>
            <a:fld id="{2AA3B590-37F4-8848-A60C-E89BB345430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latin typeface="+mn-lt"/>
              </a:rPr>
              <a:t>Hand</a:t>
            </a:r>
            <a:r>
              <a:rPr lang="en-US" b="1" baseline="0" dirty="0" smtClean="0">
                <a:latin typeface="+mn-lt"/>
              </a:rPr>
              <a:t>out the following c</a:t>
            </a:r>
            <a:r>
              <a:rPr lang="en-US" b="1" dirty="0" smtClean="0">
                <a:latin typeface="+mn-lt"/>
              </a:rPr>
              <a:t>hecklists:</a:t>
            </a:r>
            <a:r>
              <a:rPr lang="en-US" b="0" dirty="0" smtClean="0">
                <a:latin typeface="+mn-lt"/>
              </a:rPr>
              <a:t>  Review checklists</a:t>
            </a:r>
            <a:r>
              <a:rPr lang="en-US" b="0" baseline="0" dirty="0" smtClean="0">
                <a:latin typeface="+mn-lt"/>
              </a:rPr>
              <a:t> and assign committee members a checklist to research compliance at their workplace.  This is their homework assignment.</a:t>
            </a:r>
            <a:endParaRPr lang="en-US" b="1" dirty="0" smtClean="0">
              <a:latin typeface="+mn-lt"/>
            </a:endParaRPr>
          </a:p>
          <a:p>
            <a:endParaRPr lang="en-US" b="0" dirty="0" smtClean="0">
              <a:latin typeface="+mn-lt"/>
            </a:endParaRPr>
          </a:p>
          <a:p>
            <a:r>
              <a:rPr lang="en-US" b="0" dirty="0" smtClean="0">
                <a:latin typeface="+mn-lt"/>
              </a:rPr>
              <a:t>Hazard Communication</a:t>
            </a:r>
          </a:p>
          <a:p>
            <a:r>
              <a:rPr lang="en-US" b="0" dirty="0" smtClean="0">
                <a:latin typeface="+mn-lt"/>
              </a:rPr>
              <a:t>Access to Medical</a:t>
            </a:r>
            <a:r>
              <a:rPr lang="en-US" b="0" baseline="0" dirty="0" smtClean="0">
                <a:latin typeface="+mn-lt"/>
              </a:rPr>
              <a:t> and Exposure Records</a:t>
            </a:r>
          </a:p>
          <a:p>
            <a:r>
              <a:rPr lang="en-US" b="0" baseline="0" dirty="0" err="1" smtClean="0">
                <a:latin typeface="+mn-lt"/>
              </a:rPr>
              <a:t>Bloodborne</a:t>
            </a:r>
            <a:r>
              <a:rPr lang="en-US" b="0" baseline="0" dirty="0" smtClean="0">
                <a:latin typeface="+mn-lt"/>
              </a:rPr>
              <a:t> Pathogens</a:t>
            </a:r>
          </a:p>
          <a:p>
            <a:r>
              <a:rPr lang="en-US" b="0" baseline="0" dirty="0" smtClean="0">
                <a:latin typeface="+mn-lt"/>
              </a:rPr>
              <a:t>Asbestos</a:t>
            </a:r>
          </a:p>
          <a:p>
            <a:r>
              <a:rPr lang="en-US" sz="1200" b="0" dirty="0" smtClean="0">
                <a:solidFill>
                  <a:schemeClr val="tx1"/>
                </a:solidFill>
                <a:latin typeface="+mn-lt"/>
              </a:rPr>
              <a:t>Occupational Exposure to Hazardous Chemicals in the Laboratory </a:t>
            </a:r>
            <a:endParaRPr lang="en-US" b="0" dirty="0" smtClean="0">
              <a:latin typeface="+mn-lt"/>
            </a:endParaRP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152400"/>
            <a:ext cx="4570413" cy="3429000"/>
          </a:xfrm>
        </p:spPr>
      </p:sp>
      <p:sp>
        <p:nvSpPr>
          <p:cNvPr id="3" name="Notes Placeholder 2"/>
          <p:cNvSpPr>
            <a:spLocks noGrp="1"/>
          </p:cNvSpPr>
          <p:nvPr>
            <p:ph type="body" idx="1"/>
          </p:nvPr>
        </p:nvSpPr>
        <p:spPr>
          <a:xfrm>
            <a:off x="914401" y="3810000"/>
            <a:ext cx="5029200" cy="4876800"/>
          </a:xfrm>
        </p:spPr>
        <p:txBody>
          <a:bodyPr>
            <a:normAutofit/>
          </a:bodyPr>
          <a:lstStyle/>
          <a:p>
            <a:pPr lvl="0"/>
            <a:r>
              <a:rPr lang="en-US" b="1" dirty="0" smtClean="0">
                <a:latin typeface="+mn-lt"/>
              </a:rPr>
              <a:t>Activity:  </a:t>
            </a:r>
            <a:r>
              <a:rPr lang="en-US" dirty="0">
                <a:latin typeface="+mn-lt"/>
              </a:rPr>
              <a:t>Have them </a:t>
            </a:r>
            <a:r>
              <a:rPr lang="en-US" dirty="0" smtClean="0">
                <a:latin typeface="+mn-lt"/>
              </a:rPr>
              <a:t>work in groups to identify </a:t>
            </a:r>
            <a:r>
              <a:rPr lang="en-US" dirty="0">
                <a:latin typeface="+mn-lt"/>
              </a:rPr>
              <a:t>key hazards in the workplace – flipchart answers</a:t>
            </a:r>
          </a:p>
          <a:p>
            <a:endParaRPr lang="en-US" dirty="0" smtClean="0">
              <a:latin typeface="+mn-lt"/>
            </a:endParaRPr>
          </a:p>
          <a:p>
            <a:pPr rtl="0"/>
            <a:r>
              <a:rPr lang="en-US" sz="1000" b="1" dirty="0" smtClean="0">
                <a:latin typeface="+mn-lt"/>
              </a:rPr>
              <a:t>Images</a:t>
            </a:r>
            <a:r>
              <a:rPr lang="en-US" sz="1000" b="1" baseline="0" dirty="0" smtClean="0">
                <a:latin typeface="+mn-lt"/>
              </a:rPr>
              <a:t> - </a:t>
            </a:r>
            <a:r>
              <a:rPr lang="en-US" sz="1000" b="1" dirty="0" smtClean="0">
                <a:latin typeface="+mn-lt"/>
              </a:rPr>
              <a:t>Creative Commons:</a:t>
            </a:r>
          </a:p>
          <a:p>
            <a:pPr rtl="0"/>
            <a:r>
              <a:rPr lang="en-US" sz="1000" b="1" dirty="0" smtClean="0">
                <a:latin typeface="+mn-lt"/>
              </a:rPr>
              <a:t>You are free:</a:t>
            </a:r>
          </a:p>
          <a:p>
            <a:pPr rtl="0"/>
            <a:r>
              <a:rPr lang="en-US" sz="1000" b="1" dirty="0" smtClean="0">
                <a:latin typeface="+mn-lt"/>
              </a:rPr>
              <a:t>to Share</a:t>
            </a:r>
            <a:r>
              <a:rPr lang="en-US" sz="1000" dirty="0" smtClean="0">
                <a:latin typeface="+mn-lt"/>
              </a:rPr>
              <a:t> — to copy, distribute and transmit the work</a:t>
            </a:r>
          </a:p>
          <a:p>
            <a:pPr rtl="0"/>
            <a:r>
              <a:rPr lang="en-US" sz="1000" b="1" dirty="0" smtClean="0">
                <a:latin typeface="+mn-lt"/>
              </a:rPr>
              <a:t>to Remix</a:t>
            </a:r>
            <a:r>
              <a:rPr lang="en-US" sz="1000" dirty="0" smtClean="0">
                <a:latin typeface="+mn-lt"/>
              </a:rPr>
              <a:t> — to adapt the work</a:t>
            </a:r>
          </a:p>
          <a:p>
            <a:pPr rtl="0"/>
            <a:r>
              <a:rPr lang="en-US" sz="1000" b="1" dirty="0" smtClean="0">
                <a:latin typeface="+mn-lt"/>
              </a:rPr>
              <a:t>Under the following conditions:</a:t>
            </a:r>
          </a:p>
          <a:p>
            <a:pPr rtl="0"/>
            <a:r>
              <a:rPr lang="en-US" sz="1000" b="1" dirty="0" smtClean="0">
                <a:latin typeface="+mn-lt"/>
              </a:rPr>
              <a:t>Attribution</a:t>
            </a:r>
            <a:r>
              <a:rPr lang="en-US" sz="1000" dirty="0" smtClean="0">
                <a:latin typeface="+mn-lt"/>
              </a:rPr>
              <a:t> — You must attribute the work in the manner specified by the author or licensor (but not in any way that suggests that they endorse you or your use of the work). </a:t>
            </a:r>
          </a:p>
          <a:p>
            <a:pPr rtl="0"/>
            <a:r>
              <a:rPr lang="en-US" sz="1000" b="1" dirty="0" smtClean="0">
                <a:latin typeface="+mn-lt"/>
              </a:rPr>
              <a:t>Image by:  </a:t>
            </a:r>
            <a:r>
              <a:rPr lang="en-US" sz="1000" b="0" dirty="0" smtClean="0">
                <a:latin typeface="+mn-lt"/>
              </a:rPr>
              <a:t>Diamond Rubber Products' </a:t>
            </a:r>
            <a:r>
              <a:rPr lang="en-US" sz="1000" b="0" dirty="0" err="1" smtClean="0">
                <a:latin typeface="+mn-lt"/>
              </a:rPr>
              <a:t>photostream</a:t>
            </a:r>
            <a:r>
              <a:rPr lang="en-US" sz="1000" b="0" dirty="0" smtClean="0">
                <a:latin typeface="+mn-lt"/>
              </a:rPr>
              <a:t> </a:t>
            </a:r>
          </a:p>
          <a:p>
            <a:endParaRPr lang="en-US" sz="10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343400"/>
            <a:ext cx="6172200" cy="4114800"/>
          </a:xfrm>
        </p:spPr>
        <p:txBody>
          <a:bodyPr>
            <a:normAutofit/>
          </a:bodyPr>
          <a:lstStyle/>
          <a:p>
            <a:pPr lvl="0"/>
            <a:r>
              <a:rPr lang="en-US" sz="1200" kern="1200" dirty="0" smtClean="0">
                <a:solidFill>
                  <a:schemeClr val="tx1"/>
                </a:solidFill>
                <a:latin typeface="+mn-lt"/>
                <a:ea typeface="+mn-ea"/>
                <a:cs typeface="+mn-cs"/>
              </a:rPr>
              <a:t>“</a:t>
            </a:r>
            <a:r>
              <a:rPr lang="en-US" dirty="0" smtClean="0">
                <a:latin typeface="+mn-lt"/>
              </a:rPr>
              <a:t>W</a:t>
            </a:r>
            <a:r>
              <a:rPr lang="en-US" sz="1200" kern="1200" dirty="0" smtClean="0">
                <a:solidFill>
                  <a:schemeClr val="tx1"/>
                </a:solidFill>
                <a:latin typeface="+mn-lt"/>
                <a:ea typeface="+mn-ea"/>
                <a:cs typeface="+mn-cs"/>
              </a:rPr>
              <a:t>ork organization” is at the center of the chart and all the other hazard categories surround it.  This is because for many workplace health and safety issues the way our jobs are designed can be a contributing factor to other hazards we might experience.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For example, a staff member may trip and fall in a hallway because they’re rushing to get back to their desk because of an important deadline they must meet.  The slip and fall results in an injury but the job demand is the </a:t>
            </a:r>
            <a:r>
              <a:rPr lang="en-US" sz="1200" b="1" kern="1200" dirty="0" smtClean="0">
                <a:solidFill>
                  <a:schemeClr val="tx1"/>
                </a:solidFill>
                <a:latin typeface="+mn-lt"/>
                <a:ea typeface="+mn-ea"/>
                <a:cs typeface="+mn-cs"/>
              </a:rPr>
              <a:t>root of the problem</a:t>
            </a:r>
            <a:r>
              <a:rPr lang="en-US" sz="1200" kern="1200" dirty="0" smtClean="0">
                <a:solidFill>
                  <a:schemeClr val="tx1"/>
                </a:solidFill>
                <a:latin typeface="+mn-lt"/>
                <a:ea typeface="+mn-ea"/>
                <a:cs typeface="+mn-cs"/>
              </a:rPr>
              <a:t>.  We have to keep asking WHY something happened until we find the true cause of the problem.  In order to start thinking of solutions, we need to know ALL of the potential hazards. </a:t>
            </a: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a:xfrm>
            <a:off x="3884753" y="8685552"/>
            <a:ext cx="2971697" cy="456889"/>
          </a:xfrm>
          <a:prstGeom prst="rect">
            <a:avLst/>
          </a:prstGeom>
        </p:spPr>
        <p:txBody>
          <a:bodyPr lIns="89584" tIns="44792" rIns="89584" bIns="44792"/>
          <a:lstStyle/>
          <a:p>
            <a:fld id="{2AA3B590-37F4-8848-A60C-E89BB345430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smtClean="0">
                <a:solidFill>
                  <a:schemeClr val="tx1"/>
                </a:solidFill>
                <a:latin typeface="+mn-lt"/>
                <a:ea typeface="+mn-ea"/>
                <a:cs typeface="+mn-cs"/>
              </a:rPr>
              <a:t>Discussion:  </a:t>
            </a:r>
            <a:r>
              <a:rPr lang="en-US" sz="1200" kern="1200" baseline="0" dirty="0" smtClean="0">
                <a:solidFill>
                  <a:schemeClr val="tx1"/>
                </a:solidFill>
                <a:latin typeface="+mn-lt"/>
                <a:ea typeface="+mn-ea"/>
                <a:cs typeface="+mn-cs"/>
              </a:rPr>
              <a:t>Impact of identified hazards on health.</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Nearly 863,000 injury and illness cases were reported among State and local government workers combined in 2009, resulting in a rate of 5.8 cases per 100 workers—significantly higher than the rate among private industry workers (3.6 cases per 100 workers).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latin typeface="+mn-lt"/>
              </a:rPr>
              <a:t>Discussion – Reporting Problems:  </a:t>
            </a:r>
            <a:r>
              <a:rPr lang="en-US" dirty="0" smtClean="0">
                <a:latin typeface="+mn-lt"/>
              </a:rPr>
              <a:t>Have you heard from membership about</a:t>
            </a:r>
            <a:r>
              <a:rPr lang="en-US" baseline="0" dirty="0" smtClean="0">
                <a:latin typeface="+mn-lt"/>
              </a:rPr>
              <a:t> these concerns?  Reporting issues to union?</a:t>
            </a:r>
            <a:endParaRPr lang="en-US"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228552" indent="-228552">
              <a:spcBef>
                <a:spcPct val="0"/>
              </a:spcBef>
              <a:buFontTx/>
              <a:buNone/>
            </a:pPr>
            <a:r>
              <a:rPr lang="en-US" sz="1200" kern="1200" dirty="0" smtClean="0">
                <a:solidFill>
                  <a:schemeClr val="tx1"/>
                </a:solidFill>
                <a:latin typeface="Verdana" charset="0"/>
                <a:ea typeface="+mn-ea"/>
                <a:cs typeface="+mn-cs"/>
              </a:rPr>
              <a:t>	</a:t>
            </a:r>
            <a:r>
              <a:rPr lang="en-US" sz="1200" kern="1200" dirty="0" smtClean="0">
                <a:solidFill>
                  <a:schemeClr val="tx1"/>
                </a:solidFill>
                <a:latin typeface="+mn-lt"/>
                <a:ea typeface="+mn-ea"/>
                <a:cs typeface="+mn-cs"/>
              </a:rPr>
              <a:t>The goal of any solution is to provide the </a:t>
            </a:r>
            <a:r>
              <a:rPr lang="en-US" sz="1200" b="1" kern="1200" dirty="0" smtClean="0">
                <a:solidFill>
                  <a:schemeClr val="tx1"/>
                </a:solidFill>
                <a:latin typeface="+mn-lt"/>
                <a:ea typeface="+mn-ea"/>
                <a:cs typeface="+mn-cs"/>
              </a:rPr>
              <a:t>maximum amount of protection </a:t>
            </a:r>
            <a:r>
              <a:rPr lang="en-US" sz="1200" kern="1200" dirty="0" smtClean="0">
                <a:solidFill>
                  <a:schemeClr val="tx1"/>
                </a:solidFill>
                <a:latin typeface="+mn-lt"/>
                <a:ea typeface="+mn-ea"/>
                <a:cs typeface="+mn-cs"/>
              </a:rPr>
              <a:t>by eliminating or minimizing the exposure or hazard. </a:t>
            </a:r>
          </a:p>
          <a:p>
            <a:pPr marL="228552" indent="-228552">
              <a:spcBef>
                <a:spcPct val="0"/>
              </a:spcBef>
              <a:buFontTx/>
              <a:buNone/>
            </a:pPr>
            <a:endParaRPr lang="en-US" sz="1200" kern="1200" dirty="0" smtClean="0">
              <a:solidFill>
                <a:schemeClr val="tx1"/>
              </a:solidFill>
              <a:latin typeface="+mn-lt"/>
              <a:ea typeface="+mn-ea"/>
              <a:cs typeface="+mn-cs"/>
            </a:endParaRPr>
          </a:p>
          <a:p>
            <a:pPr marL="228552" indent="-228552">
              <a:spcBef>
                <a:spcPct val="0"/>
              </a:spcBef>
              <a:buFontTx/>
              <a:buNone/>
            </a:pPr>
            <a:r>
              <a:rPr lang="en-US" dirty="0" smtClean="0">
                <a:latin typeface="+mn-lt"/>
              </a:rPr>
              <a:t>	These </a:t>
            </a:r>
            <a:r>
              <a:rPr lang="en-US" dirty="0">
                <a:latin typeface="+mn-lt"/>
              </a:rPr>
              <a:t>are referred to as the hierarchy of controls, how you prevent or control a hazard:</a:t>
            </a:r>
          </a:p>
          <a:p>
            <a:pPr marL="228552" indent="-228552">
              <a:spcBef>
                <a:spcPct val="0"/>
              </a:spcBef>
            </a:pPr>
            <a:endParaRPr lang="en-US" dirty="0">
              <a:latin typeface="+mn-lt"/>
            </a:endParaRPr>
          </a:p>
          <a:p>
            <a:pPr marL="228552" indent="-228552">
              <a:spcBef>
                <a:spcPct val="0"/>
              </a:spcBef>
              <a:buFontTx/>
              <a:buChar char="•"/>
            </a:pPr>
            <a:r>
              <a:rPr lang="en-US" b="1" dirty="0" smtClean="0">
                <a:latin typeface="+mn-lt"/>
              </a:rPr>
              <a:t>Elimination/Substitution: </a:t>
            </a:r>
            <a:r>
              <a:rPr lang="en-US" b="0" dirty="0" smtClean="0">
                <a:latin typeface="+mn-lt"/>
              </a:rPr>
              <a:t>The main goal for</a:t>
            </a:r>
            <a:r>
              <a:rPr lang="en-US" b="0" baseline="0" dirty="0" smtClean="0">
                <a:latin typeface="+mn-lt"/>
              </a:rPr>
              <a:t> any fix to a hazard or exposure is to eliminate it altogether or substitute a product or method of doing the work to a less hazardous alternative.  (e.g. green cleaning products)</a:t>
            </a:r>
            <a:endParaRPr lang="en-US" b="0" dirty="0" smtClean="0">
              <a:latin typeface="+mn-lt"/>
            </a:endParaRPr>
          </a:p>
          <a:p>
            <a:pPr marL="228552" indent="-228552">
              <a:spcBef>
                <a:spcPct val="0"/>
              </a:spcBef>
              <a:buFontTx/>
              <a:buChar char="•"/>
            </a:pPr>
            <a:endParaRPr lang="en-US" b="1" dirty="0" smtClean="0">
              <a:latin typeface="Verdana" charset="0"/>
            </a:endParaRPr>
          </a:p>
          <a:p>
            <a:pPr marL="228552" indent="-228552">
              <a:spcBef>
                <a:spcPct val="0"/>
              </a:spcBef>
            </a:pPr>
            <a:endParaRPr lang="en-US" dirty="0">
              <a:latin typeface="Verdana" charset="0"/>
            </a:endParaRPr>
          </a:p>
        </p:txBody>
      </p:sp>
      <p:sp>
        <p:nvSpPr>
          <p:cNvPr id="41988" name="Slide Number Placeholder 3"/>
          <p:cNvSpPr>
            <a:spLocks noGrp="1"/>
          </p:cNvSpPr>
          <p:nvPr>
            <p:ph type="sldNum" sz="quarter" idx="5"/>
          </p:nvPr>
        </p:nvSpPr>
        <p:spPr bwMode="auto">
          <a:xfrm>
            <a:off x="3884753" y="8685552"/>
            <a:ext cx="2971697" cy="456889"/>
          </a:xfrm>
          <a:prstGeom prst="rect">
            <a:avLst/>
          </a:prstGeom>
          <a:noFill/>
          <a:ln>
            <a:miter lim="800000"/>
            <a:headEnd/>
            <a:tailEnd/>
          </a:ln>
        </p:spPr>
        <p:txBody>
          <a:bodyPr lIns="89584" tIns="44792" rIns="89584" bIns="44792"/>
          <a:lstStyle/>
          <a:p>
            <a:fld id="{0695E430-08D4-BB4C-B7CF-B0EC1BE8EF70}"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xfrm>
            <a:off x="3884753" y="8685552"/>
            <a:ext cx="2971697" cy="456889"/>
          </a:xfrm>
          <a:prstGeom prst="rect">
            <a:avLst/>
          </a:prstGeom>
          <a:noFill/>
        </p:spPr>
        <p:txBody>
          <a:bodyPr lIns="89584" tIns="44792" rIns="89584" bIns="44792"/>
          <a:lstStyle/>
          <a:p>
            <a:fld id="{11EC743A-30F3-5042-AAAA-E82EE5274C8E}" type="slidenum">
              <a:rPr lang="en-US">
                <a:latin typeface="Arial Narrow" charset="0"/>
              </a:rPr>
              <a:pPr/>
              <a:t>9</a:t>
            </a:fld>
            <a:endParaRPr lang="en-US">
              <a:latin typeface="Arial Narrow" charset="0"/>
            </a:endParaRPr>
          </a:p>
        </p:txBody>
      </p:sp>
      <p:sp>
        <p:nvSpPr>
          <p:cNvPr id="55299" name="Rectangle 2"/>
          <p:cNvSpPr>
            <a:spLocks noGrp="1" noRot="1" noChangeAspect="1" noChangeArrowheads="1" noTextEdit="1"/>
          </p:cNvSpPr>
          <p:nvPr>
            <p:ph type="sldImg"/>
          </p:nvPr>
        </p:nvSpPr>
        <p:spPr>
          <a:xfrm>
            <a:off x="2255838" y="347663"/>
            <a:ext cx="2574925" cy="1931987"/>
          </a:xfrm>
          <a:ln/>
        </p:spPr>
      </p:sp>
      <p:sp>
        <p:nvSpPr>
          <p:cNvPr id="55300" name="Rectangle 3"/>
          <p:cNvSpPr>
            <a:spLocks noGrp="1" noChangeArrowheads="1"/>
          </p:cNvSpPr>
          <p:nvPr>
            <p:ph type="body" idx="1"/>
          </p:nvPr>
        </p:nvSpPr>
        <p:spPr>
          <a:xfrm>
            <a:off x="152400" y="2459673"/>
            <a:ext cx="6477000" cy="6684330"/>
          </a:xfrm>
          <a:noFill/>
          <a:ln/>
        </p:spPr>
        <p:txBody>
          <a:bodyPr/>
          <a:lstStyle/>
          <a:p>
            <a:pPr defTabSz="457105">
              <a:defRPr/>
            </a:pPr>
            <a:r>
              <a:rPr lang="en-US" dirty="0" smtClean="0">
                <a:latin typeface="+mn-lt"/>
                <a:ea typeface="Tahoma" charset="0"/>
                <a:cs typeface="Tahoma" charset="0"/>
              </a:rPr>
              <a:t>The</a:t>
            </a:r>
            <a:r>
              <a:rPr lang="en-US" dirty="0" smtClean="0">
                <a:latin typeface="+mn-lt"/>
                <a:ea typeface="Arial" charset="0"/>
                <a:cs typeface="Arial" charset="0"/>
              </a:rPr>
              <a:t> basic concept behind engineering controls is that, to the extent feasible, the work environment and the job itself should be designed to eliminate hazards or reduce exposure to hazards. While this approach is called engineering controls, it does not necessarily mean that an engineer is required to design the control.</a:t>
            </a:r>
            <a:r>
              <a:rPr lang="en-US" b="1" u="sng" dirty="0" smtClean="0">
                <a:latin typeface="+mn-lt"/>
                <a:ea typeface="Arial" charset="0"/>
                <a:cs typeface="Arial" charset="0"/>
              </a:rPr>
              <a:t> </a:t>
            </a:r>
          </a:p>
          <a:p>
            <a:pPr defTabSz="457105">
              <a:defRPr/>
            </a:pPr>
            <a:endParaRPr lang="en-US" b="1" u="sng" dirty="0" smtClean="0">
              <a:latin typeface="+mn-lt"/>
              <a:cs typeface="Arial" charset="0"/>
            </a:endParaRPr>
          </a:p>
          <a:p>
            <a:pPr defTabSz="457105">
              <a:defRPr/>
            </a:pPr>
            <a:r>
              <a:rPr lang="en-US" dirty="0" smtClean="0">
                <a:latin typeface="+mn-lt"/>
              </a:rPr>
              <a:t>Engineering controls are the "first line of defense" against injury/illness, because they have the potential to </a:t>
            </a:r>
            <a:r>
              <a:rPr lang="en-US" b="1" dirty="0" smtClean="0">
                <a:latin typeface="+mn-lt"/>
              </a:rPr>
              <a:t>completely eliminate a hazard</a:t>
            </a:r>
            <a:r>
              <a:rPr lang="en-US" dirty="0" smtClean="0">
                <a:latin typeface="+mn-lt"/>
              </a:rPr>
              <a:t>, and do not rely on human behavior to be effective. For instance, rather than require employees to wear respiratory protection which must be monitored, inspected, trained, managed, it's much more effective to install a ventilation system that does not require any of those management activities or, better yet, find an alternative substitute that is less hazardous.</a:t>
            </a:r>
          </a:p>
          <a:p>
            <a:pPr>
              <a:defRPr/>
            </a:pPr>
            <a:endParaRPr lang="en-US" b="1" u="sng" dirty="0" smtClean="0">
              <a:latin typeface="+mn-lt"/>
              <a:ea typeface="Arial" charset="0"/>
              <a:cs typeface="Arial" charset="0"/>
            </a:endParaRPr>
          </a:p>
          <a:p>
            <a:pPr>
              <a:defRPr/>
            </a:pPr>
            <a:endParaRPr lang="en-US" b="1" u="sng" dirty="0" smtClean="0">
              <a:latin typeface="+mn-lt"/>
              <a:ea typeface="Arial" charset="0"/>
              <a:cs typeface="Arial" charset="0"/>
            </a:endParaRPr>
          </a:p>
          <a:p>
            <a:pPr>
              <a:defRPr/>
            </a:pPr>
            <a:r>
              <a:rPr lang="en-US" sz="1000" b="1" u="sng" dirty="0" smtClean="0">
                <a:latin typeface="+mn-lt"/>
                <a:ea typeface="Arial" charset="0"/>
                <a:cs typeface="Arial" charset="0"/>
              </a:rPr>
              <a:t>Images from:  Creative Commons:</a:t>
            </a:r>
          </a:p>
          <a:p>
            <a:pPr>
              <a:defRPr/>
            </a:pPr>
            <a:endParaRPr lang="en-US" sz="1000" dirty="0" smtClean="0">
              <a:latin typeface="+mn-lt"/>
              <a:cs typeface="Arial" charset="0"/>
            </a:endParaRPr>
          </a:p>
          <a:p>
            <a:pPr>
              <a:defRPr/>
            </a:pPr>
            <a:r>
              <a:rPr lang="en-US" sz="1000" dirty="0" smtClean="0">
                <a:latin typeface="+mn-lt"/>
              </a:rPr>
              <a:t>You are free:</a:t>
            </a:r>
          </a:p>
          <a:p>
            <a:pPr>
              <a:defRPr/>
            </a:pPr>
            <a:r>
              <a:rPr lang="en-US" sz="1000" dirty="0" smtClean="0">
                <a:latin typeface="+mn-lt"/>
              </a:rPr>
              <a:t>to Share — to copy, distribute and transmit the work</a:t>
            </a:r>
          </a:p>
          <a:p>
            <a:pPr>
              <a:defRPr/>
            </a:pPr>
            <a:r>
              <a:rPr lang="en-US" sz="1000" dirty="0" smtClean="0">
                <a:latin typeface="+mn-lt"/>
              </a:rPr>
              <a:t>to Remix — to adapt the work</a:t>
            </a:r>
          </a:p>
          <a:p>
            <a:pPr>
              <a:defRPr/>
            </a:pPr>
            <a:r>
              <a:rPr lang="en-US" sz="1000" dirty="0" smtClean="0">
                <a:latin typeface="+mn-lt"/>
              </a:rPr>
              <a:t>Under the following conditions:</a:t>
            </a:r>
          </a:p>
          <a:p>
            <a:pPr>
              <a:defRPr/>
            </a:pPr>
            <a:r>
              <a:rPr lang="en-US" sz="1000" dirty="0" smtClean="0">
                <a:latin typeface="+mn-lt"/>
              </a:rPr>
              <a:t>Attribution — You must attribute the work in the manner specified by the author or licensor (but not in any way that suggests that they endorse you or your use of the work).</a:t>
            </a:r>
          </a:p>
          <a:p>
            <a:pPr>
              <a:defRPr/>
            </a:pPr>
            <a:endParaRPr lang="en-US" sz="1000" b="1" u="sng" dirty="0" smtClean="0">
              <a:latin typeface="Arial" charset="0"/>
              <a:ea typeface="Arial" charset="0"/>
              <a:cs typeface="Arial" charset="0"/>
            </a:endParaRPr>
          </a:p>
          <a:p>
            <a:pPr defTabSz="447919" fontAlgn="auto">
              <a:spcBef>
                <a:spcPts val="0"/>
              </a:spcBef>
              <a:spcAft>
                <a:spcPts val="0"/>
              </a:spcAft>
              <a:defRPr/>
            </a:pPr>
            <a:r>
              <a:rPr lang="en-US" sz="1000" dirty="0" smtClean="0"/>
              <a:t>Image:  by </a:t>
            </a:r>
            <a:r>
              <a:rPr lang="en-US" sz="1000" dirty="0" err="1" smtClean="0"/>
              <a:t>Kare_Products</a:t>
            </a:r>
            <a:endParaRPr lang="en-US" sz="1000" dirty="0" smtClean="0"/>
          </a:p>
          <a:p>
            <a:pPr defTabSz="447919" fontAlgn="auto">
              <a:spcBef>
                <a:spcPts val="0"/>
              </a:spcBef>
              <a:spcAft>
                <a:spcPts val="0"/>
              </a:spcAft>
              <a:defRPr/>
            </a:pPr>
            <a:r>
              <a:rPr lang="en-US" sz="1000" dirty="0" smtClean="0"/>
              <a:t>Image: by JohnRH4's </a:t>
            </a:r>
            <a:r>
              <a:rPr lang="en-US" sz="1000" dirty="0" err="1" smtClean="0"/>
              <a:t>photostream</a:t>
            </a:r>
            <a:endParaRPr lang="en-US" sz="1000" dirty="0" smtClean="0"/>
          </a:p>
          <a:p>
            <a:pPr defTabSz="447919" fontAlgn="auto">
              <a:spcBef>
                <a:spcPts val="0"/>
              </a:spcBef>
              <a:spcAft>
                <a:spcPts val="0"/>
              </a:spcAft>
              <a:defRPr/>
            </a:pPr>
            <a:r>
              <a:rPr lang="en-US" sz="1000" dirty="0" smtClean="0"/>
              <a:t>Image:  by </a:t>
            </a:r>
            <a:r>
              <a:rPr lang="en-US" sz="1000" dirty="0" err="1" smtClean="0">
                <a:latin typeface="+mn-lt"/>
              </a:rPr>
              <a:t>purpleslog's</a:t>
            </a:r>
            <a:r>
              <a:rPr lang="en-US" sz="1000" dirty="0" smtClean="0">
                <a:latin typeface="+mn-lt"/>
              </a:rPr>
              <a:t> </a:t>
            </a:r>
            <a:r>
              <a:rPr lang="en-US" sz="1000" dirty="0" err="1" smtClean="0">
                <a:latin typeface="+mn-lt"/>
              </a:rPr>
              <a:t>photostream</a:t>
            </a:r>
            <a:endParaRPr lang="en-US" sz="1000" dirty="0" smtClean="0"/>
          </a:p>
          <a:p>
            <a:pPr defTabSz="447919" fontAlgn="auto">
              <a:spcBef>
                <a:spcPts val="0"/>
              </a:spcBef>
              <a:spcAft>
                <a:spcPts val="0"/>
              </a:spcAft>
              <a:defRPr/>
            </a:pPr>
            <a:endParaRPr lang="en-US" sz="900" dirty="0" smtClean="0"/>
          </a:p>
          <a:p>
            <a:pPr>
              <a:defRPr/>
            </a:pPr>
            <a:endParaRPr lang="en-US" sz="900" b="1" u="sng" dirty="0" smtClean="0">
              <a:latin typeface="Arial" charset="0"/>
              <a:ea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18" name="Picture 22" descr="HealthandSafety_2A.png                                         002556EE&#10;CleverSpin                     BC25B4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5588" cy="6859588"/>
          </a:xfrm>
          <a:prstGeom prst="rect">
            <a:avLst/>
          </a:prstGeom>
          <a:noFill/>
        </p:spPr>
      </p:pic>
      <p:sp>
        <p:nvSpPr>
          <p:cNvPr id="4099" name="Rectangle 3"/>
          <p:cNvSpPr>
            <a:spLocks noGrp="1" noChangeArrowheads="1"/>
          </p:cNvSpPr>
          <p:nvPr>
            <p:ph type="ctrTitle"/>
          </p:nvPr>
        </p:nvSpPr>
        <p:spPr>
          <a:xfrm>
            <a:off x="1219200" y="1752600"/>
            <a:ext cx="6324600" cy="1447800"/>
          </a:xfrm>
        </p:spPr>
        <p:txBody>
          <a:bodyPr anchor="ctr"/>
          <a:lstStyle>
            <a:lvl1pPr>
              <a:defRPr sz="4400" b="1"/>
            </a:lvl1pPr>
          </a:lstStyle>
          <a:p>
            <a:r>
              <a:rPr lang="en-US"/>
              <a:t>Click to edit Master title style</a:t>
            </a:r>
          </a:p>
        </p:txBody>
      </p:sp>
      <p:sp>
        <p:nvSpPr>
          <p:cNvPr id="4100" name="Rectangle 4"/>
          <p:cNvSpPr>
            <a:spLocks noGrp="1" noChangeArrowheads="1"/>
          </p:cNvSpPr>
          <p:nvPr>
            <p:ph type="subTitle" idx="1"/>
          </p:nvPr>
        </p:nvSpPr>
        <p:spPr>
          <a:xfrm>
            <a:off x="1219200" y="3352800"/>
            <a:ext cx="6400800" cy="16002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26BDD71-B845-4D88-BC25-FC9C69DE1D71}"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434D13B4-FB9F-46AA-BCC3-3E86A8C0FB3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48350" y="304800"/>
            <a:ext cx="18478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304800"/>
            <a:ext cx="53911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7F86E28-9074-4054-B1BF-EC7E87D4CEB3}"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7F8A4D35-F1F3-4BD7-9079-2697DFDA8C4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7B1D703-BF14-4E68-A7ED-EC7768F5305F}"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E8BEFB69-13AB-4788-8B5B-19264533C95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5607491-5B1D-462A-9662-843926EFA45C}" type="datetime1">
              <a:rPr lang="en-US"/>
              <a:pPr/>
              <a:t>8/21/2012</a:t>
            </a:fld>
            <a:endParaRPr lang="en-US"/>
          </a:p>
        </p:txBody>
      </p:sp>
      <p:sp>
        <p:nvSpPr>
          <p:cNvPr id="5" name="Slide Number Placeholder 4"/>
          <p:cNvSpPr>
            <a:spLocks noGrp="1"/>
          </p:cNvSpPr>
          <p:nvPr>
            <p:ph type="sldNum" sz="quarter" idx="11"/>
          </p:nvPr>
        </p:nvSpPr>
        <p:spPr/>
        <p:txBody>
          <a:bodyPr/>
          <a:lstStyle>
            <a:lvl1pPr>
              <a:defRPr/>
            </a:lvl1pPr>
          </a:lstStyle>
          <a:p>
            <a:fld id="{0D14395B-6270-4B24-B7F5-B57F731BED4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893C60C-B6D4-4D86-9423-1D9EDE130A4D}"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A8ED43F4-170D-4CD3-AC8A-BD9C52B64CA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AA2D8A3A-44D2-4A6F-9331-F7222AA602EE}" type="datetime1">
              <a:rPr lang="en-US"/>
              <a:pPr/>
              <a:t>8/21/2012</a:t>
            </a:fld>
            <a:endParaRPr lang="en-US"/>
          </a:p>
        </p:txBody>
      </p:sp>
      <p:sp>
        <p:nvSpPr>
          <p:cNvPr id="8" name="Slide Number Placeholder 7"/>
          <p:cNvSpPr>
            <a:spLocks noGrp="1"/>
          </p:cNvSpPr>
          <p:nvPr>
            <p:ph type="sldNum" sz="quarter" idx="11"/>
          </p:nvPr>
        </p:nvSpPr>
        <p:spPr/>
        <p:txBody>
          <a:bodyPr/>
          <a:lstStyle>
            <a:lvl1pPr>
              <a:defRPr/>
            </a:lvl1pPr>
          </a:lstStyle>
          <a:p>
            <a:fld id="{7618C529-DA7B-48EA-B647-CE9B4D3C11E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1F820DE-A464-4943-8873-351F856A3312}" type="datetime1">
              <a:rPr lang="en-US"/>
              <a:pPr/>
              <a:t>8/21/2012</a:t>
            </a:fld>
            <a:endParaRPr lang="en-US"/>
          </a:p>
        </p:txBody>
      </p:sp>
      <p:sp>
        <p:nvSpPr>
          <p:cNvPr id="4" name="Slide Number Placeholder 3"/>
          <p:cNvSpPr>
            <a:spLocks noGrp="1"/>
          </p:cNvSpPr>
          <p:nvPr>
            <p:ph type="sldNum" sz="quarter" idx="11"/>
          </p:nvPr>
        </p:nvSpPr>
        <p:spPr/>
        <p:txBody>
          <a:bodyPr/>
          <a:lstStyle>
            <a:lvl1pPr>
              <a:defRPr/>
            </a:lvl1pPr>
          </a:lstStyle>
          <a:p>
            <a:fld id="{4DA99ACE-9DBE-45B4-961A-9095FD43567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2863A9F-BB52-43F4-BDA8-9E746F418566}" type="datetime1">
              <a:rPr lang="en-US"/>
              <a:pPr/>
              <a:t>8/21/2012</a:t>
            </a:fld>
            <a:endParaRPr lang="en-US"/>
          </a:p>
        </p:txBody>
      </p:sp>
      <p:sp>
        <p:nvSpPr>
          <p:cNvPr id="3" name="Slide Number Placeholder 2"/>
          <p:cNvSpPr>
            <a:spLocks noGrp="1"/>
          </p:cNvSpPr>
          <p:nvPr>
            <p:ph type="sldNum" sz="quarter" idx="11"/>
          </p:nvPr>
        </p:nvSpPr>
        <p:spPr/>
        <p:txBody>
          <a:bodyPr/>
          <a:lstStyle>
            <a:lvl1pPr>
              <a:defRPr/>
            </a:lvl1pPr>
          </a:lstStyle>
          <a:p>
            <a:fld id="{335DE3DB-5198-405C-B2AB-637E41F0DF6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4967CB7-D420-4EFC-B0FE-F5B9F1470B11}"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BB1F881F-D4B7-4EC9-817B-F7A6AA6CA05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4B2D2DE-0F55-4B69-9A78-72B99C62E09D}" type="datetime1">
              <a:rPr lang="en-US"/>
              <a:pPr/>
              <a:t>8/21/2012</a:t>
            </a:fld>
            <a:endParaRPr lang="en-US"/>
          </a:p>
        </p:txBody>
      </p:sp>
      <p:sp>
        <p:nvSpPr>
          <p:cNvPr id="6" name="Slide Number Placeholder 5"/>
          <p:cNvSpPr>
            <a:spLocks noGrp="1"/>
          </p:cNvSpPr>
          <p:nvPr>
            <p:ph type="sldNum" sz="quarter" idx="11"/>
          </p:nvPr>
        </p:nvSpPr>
        <p:spPr/>
        <p:txBody>
          <a:bodyPr/>
          <a:lstStyle>
            <a:lvl1pPr>
              <a:defRPr/>
            </a:lvl1pPr>
          </a:lstStyle>
          <a:p>
            <a:fld id="{225EC037-2375-4BC6-8B31-5B229DB5384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6" name="Picture 22" descr="HealthandSafety_2B.png                                         002556EE&#10;CleverSpin                     BC25B422:"/>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0" y="0"/>
            <a:ext cx="9145588" cy="6859588"/>
          </a:xfrm>
          <a:prstGeom prst="rect">
            <a:avLst/>
          </a:prstGeom>
          <a:noFill/>
        </p:spPr>
      </p:pic>
      <p:sp>
        <p:nvSpPr>
          <p:cNvPr id="1026" name="Rectangle 2"/>
          <p:cNvSpPr>
            <a:spLocks noGrp="1" noChangeArrowheads="1"/>
          </p:cNvSpPr>
          <p:nvPr>
            <p:ph type="title"/>
          </p:nvPr>
        </p:nvSpPr>
        <p:spPr bwMode="auto">
          <a:xfrm>
            <a:off x="304800" y="304800"/>
            <a:ext cx="7391400" cy="137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828800"/>
            <a:ext cx="73914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04800" y="63246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mn-lt"/>
              </a:defRPr>
            </a:lvl1pPr>
          </a:lstStyle>
          <a:p>
            <a:fld id="{2FDFD1A8-A858-4899-AD48-2B79FCB9ED15}" type="datetime1">
              <a:rPr lang="en-US"/>
              <a:pPr/>
              <a:t>8/21/2012</a:t>
            </a:fld>
            <a:endParaRPr lang="en-US"/>
          </a:p>
        </p:txBody>
      </p:sp>
      <p:sp>
        <p:nvSpPr>
          <p:cNvPr id="1030" name="Rectangle 6"/>
          <p:cNvSpPr>
            <a:spLocks noGrp="1" noChangeArrowheads="1"/>
          </p:cNvSpPr>
          <p:nvPr>
            <p:ph type="sldNum" sz="quarter" idx="4"/>
          </p:nvPr>
        </p:nvSpPr>
        <p:spPr bwMode="auto">
          <a:xfrm>
            <a:off x="5791200" y="63246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defRPr>
            </a:lvl1pPr>
          </a:lstStyle>
          <a:p>
            <a:fld id="{95C03CA7-67A7-4F71-9E47-66638F99CEC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4000">
          <a:solidFill>
            <a:schemeClr val="accent2"/>
          </a:solidFill>
          <a:latin typeface="+mj-lt"/>
          <a:ea typeface="+mj-ea"/>
          <a:cs typeface="+mj-cs"/>
        </a:defRPr>
      </a:lvl1pPr>
      <a:lvl2pPr algn="l" rtl="0" fontAlgn="base">
        <a:spcBef>
          <a:spcPct val="0"/>
        </a:spcBef>
        <a:spcAft>
          <a:spcPct val="0"/>
        </a:spcAft>
        <a:defRPr sz="4000">
          <a:solidFill>
            <a:schemeClr val="accent2"/>
          </a:solidFill>
          <a:latin typeface="Verdana" charset="0"/>
        </a:defRPr>
      </a:lvl2pPr>
      <a:lvl3pPr algn="l" rtl="0" fontAlgn="base">
        <a:spcBef>
          <a:spcPct val="0"/>
        </a:spcBef>
        <a:spcAft>
          <a:spcPct val="0"/>
        </a:spcAft>
        <a:defRPr sz="4000">
          <a:solidFill>
            <a:schemeClr val="accent2"/>
          </a:solidFill>
          <a:latin typeface="Verdana" charset="0"/>
        </a:defRPr>
      </a:lvl3pPr>
      <a:lvl4pPr algn="l" rtl="0" fontAlgn="base">
        <a:spcBef>
          <a:spcPct val="0"/>
        </a:spcBef>
        <a:spcAft>
          <a:spcPct val="0"/>
        </a:spcAft>
        <a:defRPr sz="4000">
          <a:solidFill>
            <a:schemeClr val="accent2"/>
          </a:solidFill>
          <a:latin typeface="Verdana" charset="0"/>
        </a:defRPr>
      </a:lvl4pPr>
      <a:lvl5pPr algn="l" rtl="0" fontAlgn="base">
        <a:spcBef>
          <a:spcPct val="0"/>
        </a:spcBef>
        <a:spcAft>
          <a:spcPct val="0"/>
        </a:spcAft>
        <a:defRPr sz="4000">
          <a:solidFill>
            <a:schemeClr val="accent2"/>
          </a:solidFill>
          <a:latin typeface="Verdana" charset="0"/>
        </a:defRPr>
      </a:lvl5pPr>
      <a:lvl6pPr marL="457200" algn="l" rtl="0" fontAlgn="base">
        <a:spcBef>
          <a:spcPct val="0"/>
        </a:spcBef>
        <a:spcAft>
          <a:spcPct val="0"/>
        </a:spcAft>
        <a:defRPr sz="4000">
          <a:solidFill>
            <a:schemeClr val="accent2"/>
          </a:solidFill>
          <a:latin typeface="Verdana" charset="0"/>
        </a:defRPr>
      </a:lvl6pPr>
      <a:lvl7pPr marL="914400" algn="l" rtl="0" fontAlgn="base">
        <a:spcBef>
          <a:spcPct val="0"/>
        </a:spcBef>
        <a:spcAft>
          <a:spcPct val="0"/>
        </a:spcAft>
        <a:defRPr sz="4000">
          <a:solidFill>
            <a:schemeClr val="accent2"/>
          </a:solidFill>
          <a:latin typeface="Verdana" charset="0"/>
        </a:defRPr>
      </a:lvl7pPr>
      <a:lvl8pPr marL="1371600" algn="l" rtl="0" fontAlgn="base">
        <a:spcBef>
          <a:spcPct val="0"/>
        </a:spcBef>
        <a:spcAft>
          <a:spcPct val="0"/>
        </a:spcAft>
        <a:defRPr sz="4000">
          <a:solidFill>
            <a:schemeClr val="accent2"/>
          </a:solidFill>
          <a:latin typeface="Verdana" charset="0"/>
        </a:defRPr>
      </a:lvl8pPr>
      <a:lvl9pPr marL="1828800" algn="l" rtl="0" fontAlgn="base">
        <a:spcBef>
          <a:spcPct val="0"/>
        </a:spcBef>
        <a:spcAft>
          <a:spcPct val="0"/>
        </a:spcAft>
        <a:defRPr sz="4000">
          <a:solidFill>
            <a:schemeClr val="accent2"/>
          </a:solidFill>
          <a:latin typeface="Verdana" charset="0"/>
        </a:defRPr>
      </a:lvl9pPr>
    </p:titleStyle>
    <p:bodyStyle>
      <a:lvl1pPr marL="342900" indent="-342900" algn="l" rtl="0" fontAlgn="base">
        <a:spcBef>
          <a:spcPct val="20000"/>
        </a:spcBef>
        <a:spcAft>
          <a:spcPct val="0"/>
        </a:spcAft>
        <a:buClr>
          <a:schemeClr val="tx2"/>
        </a:buClr>
        <a:buChar char="•"/>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Char char="–"/>
        <a:defRPr sz="2400">
          <a:solidFill>
            <a:schemeClr val="tx1"/>
          </a:solidFill>
          <a:latin typeface="+mn-lt"/>
        </a:defRPr>
      </a:lvl2pPr>
      <a:lvl3pPr marL="1143000" indent="-228600" algn="l" rtl="0" fontAlgn="base">
        <a:spcBef>
          <a:spcPct val="20000"/>
        </a:spcBef>
        <a:spcAft>
          <a:spcPct val="0"/>
        </a:spcAft>
        <a:buClr>
          <a:schemeClr val="tx2"/>
        </a:buClr>
        <a:buChar char="•"/>
        <a:defRPr sz="2000">
          <a:solidFill>
            <a:schemeClr val="tx1"/>
          </a:solidFill>
          <a:latin typeface="+mn-lt"/>
        </a:defRPr>
      </a:lvl3pPr>
      <a:lvl4pPr marL="1600200" indent="-228600" algn="l" rtl="0" fontAlgn="base">
        <a:spcBef>
          <a:spcPct val="20000"/>
        </a:spcBef>
        <a:spcAft>
          <a:spcPct val="0"/>
        </a:spcAft>
        <a:buClr>
          <a:schemeClr val="tx2"/>
        </a:buClr>
        <a:buChar char="–"/>
        <a:defRPr>
          <a:solidFill>
            <a:schemeClr val="tx1"/>
          </a:solidFill>
          <a:latin typeface="+mn-lt"/>
        </a:defRPr>
      </a:lvl4pPr>
      <a:lvl5pPr marL="2057400" indent="-228600" algn="l" rtl="0" fontAlgn="base">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gif"/><Relationship Id="rId4" Type="http://schemas.openxmlformats.org/officeDocument/2006/relationships/hyperlink" Target="http://www.osha.gov/SLTC/etools/respiratory/change_schedule.html"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86000"/>
            <a:ext cx="7467600" cy="1447800"/>
          </a:xfrm>
        </p:spPr>
        <p:txBody>
          <a:bodyPr/>
          <a:lstStyle/>
          <a:p>
            <a:pPr algn="ctr"/>
            <a:r>
              <a:rPr lang="en-US" dirty="0" smtClean="0"/>
              <a:t>Effective Health and Safety Committees – Part One</a:t>
            </a:r>
            <a:br>
              <a:rPr lang="en-US" dirty="0" smtClean="0"/>
            </a:br>
            <a:endParaRPr lang="en-US" dirty="0"/>
          </a:p>
        </p:txBody>
      </p:sp>
      <p:sp>
        <p:nvSpPr>
          <p:cNvPr id="3" name="Subtitle 2"/>
          <p:cNvSpPr>
            <a:spLocks noGrp="1"/>
          </p:cNvSpPr>
          <p:nvPr>
            <p:ph type="subTitle" idx="1"/>
          </p:nvPr>
        </p:nvSpPr>
        <p:spPr>
          <a:xfrm>
            <a:off x="1752600" y="3886200"/>
            <a:ext cx="6324600" cy="1600200"/>
          </a:xfrm>
        </p:spPr>
        <p:txBody>
          <a:bodyPr/>
          <a:lstStyle/>
          <a:p>
            <a:pPr algn="l"/>
            <a:r>
              <a:rPr lang="en-US" sz="1050" dirty="0" smtClean="0"/>
              <a:t>This material was produced under the grant SH-20839-SHO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a:xfrm>
            <a:off x="413359" y="274638"/>
            <a:ext cx="8521091" cy="1143000"/>
          </a:xfrm>
        </p:spPr>
        <p:txBody>
          <a:bodyPr/>
          <a:lstStyle/>
          <a:p>
            <a:pPr eaLnBrk="1" hangingPunct="1">
              <a:defRPr/>
            </a:pPr>
            <a:r>
              <a:rPr lang="en-US" dirty="0"/>
              <a:t>CONTROLS:  Administrative</a:t>
            </a:r>
          </a:p>
        </p:txBody>
      </p:sp>
      <p:sp>
        <p:nvSpPr>
          <p:cNvPr id="56327" name="Text Box 6"/>
          <p:cNvSpPr txBox="1">
            <a:spLocks noChangeArrowheads="1"/>
          </p:cNvSpPr>
          <p:nvPr/>
        </p:nvSpPr>
        <p:spPr bwMode="auto">
          <a:xfrm>
            <a:off x="479214" y="1447800"/>
            <a:ext cx="8455236" cy="89255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prstTxWarp prst="textNoShape">
              <a:avLst/>
            </a:prstTxWarp>
            <a:spAutoFit/>
          </a:bodyPr>
          <a:lstStyle/>
          <a:p>
            <a:pPr algn="ctr">
              <a:spcBef>
                <a:spcPct val="50000"/>
              </a:spcBef>
            </a:pPr>
            <a:r>
              <a:rPr kumimoji="1" lang="en-US" sz="2600" dirty="0">
                <a:latin typeface="Arial" charset="0"/>
                <a:ea typeface="Arial" charset="0"/>
                <a:cs typeface="Arial" charset="0"/>
              </a:rPr>
              <a:t>Aimed at </a:t>
            </a:r>
            <a:r>
              <a:rPr kumimoji="1" lang="en-US" sz="2600" b="1" dirty="0">
                <a:latin typeface="Arial" charset="0"/>
                <a:ea typeface="Arial" charset="0"/>
                <a:cs typeface="Arial" charset="0"/>
              </a:rPr>
              <a:t>Reducing </a:t>
            </a:r>
            <a:r>
              <a:rPr kumimoji="1" lang="en-US" sz="2600" b="1" dirty="0" smtClean="0">
                <a:latin typeface="Arial" charset="0"/>
                <a:ea typeface="Arial" charset="0"/>
                <a:cs typeface="Arial" charset="0"/>
              </a:rPr>
              <a:t>Employee Exposure </a:t>
            </a:r>
            <a:r>
              <a:rPr kumimoji="1" lang="en-US" sz="2600" dirty="0">
                <a:latin typeface="Arial" charset="0"/>
                <a:ea typeface="Arial" charset="0"/>
                <a:cs typeface="Arial" charset="0"/>
              </a:rPr>
              <a:t>to Hazards</a:t>
            </a:r>
            <a:r>
              <a:rPr kumimoji="1" lang="en-US" sz="2600" dirty="0" smtClean="0">
                <a:latin typeface="Arial" charset="0"/>
                <a:ea typeface="Arial" charset="0"/>
                <a:cs typeface="Arial" charset="0"/>
              </a:rPr>
              <a:t>    but Not Removing Them</a:t>
            </a:r>
            <a:r>
              <a:rPr kumimoji="1" lang="en-US" sz="2600" dirty="0">
                <a:latin typeface="Arial" charset="0"/>
                <a:ea typeface="Arial" charset="0"/>
                <a:cs typeface="Arial" charset="0"/>
              </a:rPr>
              <a:t>!</a:t>
            </a:r>
          </a:p>
        </p:txBody>
      </p:sp>
      <p:sp>
        <p:nvSpPr>
          <p:cNvPr id="7" name="TextBox 6"/>
          <p:cNvSpPr txBox="1"/>
          <p:nvPr/>
        </p:nvSpPr>
        <p:spPr>
          <a:xfrm>
            <a:off x="413359" y="2605414"/>
            <a:ext cx="6400800" cy="4524315"/>
          </a:xfrm>
          <a:prstGeom prst="rect">
            <a:avLst/>
          </a:prstGeom>
          <a:noFill/>
        </p:spPr>
        <p:txBody>
          <a:bodyPr wrap="square" rtlCol="0">
            <a:spAutoFit/>
          </a:bodyPr>
          <a:lstStyle/>
          <a:p>
            <a:pPr>
              <a:buFont typeface="Wingdings 2" pitchFamily="-108" charset="2"/>
              <a:buChar char=""/>
              <a:defRPr/>
            </a:pPr>
            <a:r>
              <a:rPr lang="en-US" sz="2200" dirty="0" smtClean="0">
                <a:latin typeface="Arial" pitchFamily="-108" charset="0"/>
                <a:ea typeface="Arial" pitchFamily="-108" charset="0"/>
                <a:cs typeface="Arial" pitchFamily="-108" charset="0"/>
              </a:rPr>
              <a:t>    Changes in work procedures such as:</a:t>
            </a:r>
          </a:p>
          <a:p>
            <a:pPr>
              <a:buFont typeface="Wingdings 2" pitchFamily="-108" charset="2"/>
              <a:buChar char=""/>
              <a:defRPr/>
            </a:pPr>
            <a:endParaRPr lang="en-US" sz="2200" dirty="0" smtClean="0">
              <a:latin typeface="Arial" pitchFamily="-108" charset="0"/>
              <a:ea typeface="Arial" pitchFamily="-108" charset="0"/>
              <a:cs typeface="Arial" pitchFamily="-108" charset="0"/>
            </a:endParaRPr>
          </a:p>
          <a:p>
            <a:pPr lvl="1">
              <a:buFont typeface="Wingdings 2" pitchFamily="-108" charset="2"/>
              <a:buChar char=""/>
              <a:defRPr/>
            </a:pPr>
            <a:r>
              <a:rPr lang="en-US" sz="2200" dirty="0" smtClean="0">
                <a:latin typeface="Arial" pitchFamily="-108" charset="0"/>
                <a:ea typeface="Arial" pitchFamily="-108" charset="0"/>
                <a:cs typeface="Arial" pitchFamily="-108" charset="0"/>
              </a:rPr>
              <a:t>    Written safety policies/rules</a:t>
            </a:r>
          </a:p>
          <a:p>
            <a:pPr lvl="1">
              <a:buNone/>
              <a:defRPr/>
            </a:pPr>
            <a:endParaRPr lang="en-US" sz="2200" dirty="0" smtClean="0">
              <a:latin typeface="Arial" pitchFamily="-108" charset="0"/>
              <a:ea typeface="Arial" pitchFamily="-108" charset="0"/>
              <a:cs typeface="Arial" pitchFamily="-108" charset="0"/>
            </a:endParaRPr>
          </a:p>
          <a:p>
            <a:pPr lvl="1">
              <a:buFont typeface="Wingdings 2" pitchFamily="-108" charset="2"/>
              <a:buChar char=""/>
              <a:defRPr/>
            </a:pPr>
            <a:r>
              <a:rPr lang="en-US" sz="2200" dirty="0" smtClean="0">
                <a:latin typeface="Arial" pitchFamily="-108" charset="0"/>
                <a:ea typeface="Arial" pitchFamily="-108" charset="0"/>
                <a:cs typeface="Arial" pitchFamily="-108" charset="0"/>
              </a:rPr>
              <a:t>    Schedule changes, such as:</a:t>
            </a:r>
          </a:p>
          <a:p>
            <a:pPr lvl="2">
              <a:buFont typeface="Wingdings 2" pitchFamily="-108" charset="2"/>
              <a:buChar char=""/>
              <a:defRPr/>
            </a:pPr>
            <a:r>
              <a:rPr lang="en-US" sz="2200" dirty="0" smtClean="0">
                <a:latin typeface="Arial" pitchFamily="-108" charset="0"/>
                <a:ea typeface="Arial" pitchFamily="-108" charset="0"/>
                <a:cs typeface="Arial" pitchFamily="-108" charset="0"/>
              </a:rPr>
              <a:t>   Lengthened or Additional Rest Breaks</a:t>
            </a:r>
          </a:p>
          <a:p>
            <a:pPr lvl="2">
              <a:buFont typeface="Wingdings 2" pitchFamily="-108" charset="2"/>
              <a:buChar char=""/>
              <a:defRPr/>
            </a:pPr>
            <a:r>
              <a:rPr lang="en-US" sz="2200" dirty="0" smtClean="0">
                <a:latin typeface="Arial" pitchFamily="-108" charset="0"/>
                <a:ea typeface="Arial" pitchFamily="-108" charset="0"/>
                <a:cs typeface="Arial" pitchFamily="-108" charset="0"/>
              </a:rPr>
              <a:t>   Job Rotation </a:t>
            </a:r>
          </a:p>
          <a:p>
            <a:pPr lvl="2">
              <a:buFont typeface="Wingdings 2" pitchFamily="-108" charset="2"/>
              <a:buChar char=""/>
              <a:defRPr/>
            </a:pPr>
            <a:r>
              <a:rPr lang="en-US" sz="2200" dirty="0" smtClean="0">
                <a:latin typeface="Arial" pitchFamily="-108" charset="0"/>
                <a:ea typeface="Arial" pitchFamily="-108" charset="0"/>
                <a:cs typeface="Arial" pitchFamily="-108" charset="0"/>
              </a:rPr>
              <a:t>   Adjusting the Work Pace</a:t>
            </a:r>
          </a:p>
          <a:p>
            <a:pPr lvl="2">
              <a:buFont typeface="Wingdings 2" pitchFamily="-108" charset="2"/>
              <a:buChar char=""/>
              <a:defRPr/>
            </a:pPr>
            <a:endParaRPr lang="en-US" sz="2200" dirty="0" smtClean="0">
              <a:latin typeface="Arial" pitchFamily="-108" charset="0"/>
              <a:ea typeface="Arial" pitchFamily="-108" charset="0"/>
              <a:cs typeface="Arial" pitchFamily="-108" charset="0"/>
            </a:endParaRPr>
          </a:p>
          <a:p>
            <a:pPr>
              <a:buFont typeface="Wingdings 2" pitchFamily="-108" charset="2"/>
              <a:buChar char=""/>
              <a:defRPr/>
            </a:pPr>
            <a:r>
              <a:rPr lang="en-US" sz="2200" dirty="0" smtClean="0">
                <a:latin typeface="Arial" pitchFamily="-108" charset="0"/>
                <a:ea typeface="Arial" pitchFamily="-108" charset="0"/>
                <a:cs typeface="Arial" pitchFamily="-108" charset="0"/>
              </a:rPr>
              <a:t>    Training with the goal of reducing the duration,    	frequency and severity of exposure to         	hazards</a:t>
            </a:r>
          </a:p>
          <a:p>
            <a:endParaRPr lang="en-US" dirty="0"/>
          </a:p>
        </p:txBody>
      </p:sp>
      <p:pic>
        <p:nvPicPr>
          <p:cNvPr id="2050" name="Picture 2" descr="C:\Users\abahruth\AppData\Local\Microsoft\Windows\Temporary Internet Files\Content.IE5\QHTD7UEV\MC90023826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57875" y="2605414"/>
            <a:ext cx="3087843" cy="1823151"/>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a:xfrm>
            <a:off x="378372" y="304800"/>
            <a:ext cx="8460828" cy="1371600"/>
          </a:xfrm>
        </p:spPr>
        <p:txBody>
          <a:bodyPr>
            <a:normAutofit/>
          </a:bodyPr>
          <a:lstStyle/>
          <a:p>
            <a:pPr eaLnBrk="1" hangingPunct="1">
              <a:defRPr/>
            </a:pPr>
            <a:r>
              <a:rPr lang="en-US" dirty="0"/>
              <a:t>CONTROLS:  PPE</a:t>
            </a:r>
            <a:br>
              <a:rPr lang="en-US" dirty="0"/>
            </a:br>
            <a:r>
              <a:rPr lang="en-US" dirty="0"/>
              <a:t>Personal Protective Equipment </a:t>
            </a:r>
          </a:p>
        </p:txBody>
      </p:sp>
      <p:sp>
        <p:nvSpPr>
          <p:cNvPr id="583683" name="Rectangle 3"/>
          <p:cNvSpPr>
            <a:spLocks noGrp="1" noChangeArrowheads="1"/>
          </p:cNvSpPr>
          <p:nvPr>
            <p:ph idx="1"/>
          </p:nvPr>
        </p:nvSpPr>
        <p:spPr>
          <a:xfrm>
            <a:off x="152400" y="1676400"/>
            <a:ext cx="8153400" cy="4343400"/>
          </a:xfrm>
        </p:spPr>
        <p:txBody>
          <a:bodyPr>
            <a:normAutofit/>
          </a:bodyPr>
          <a:lstStyle/>
          <a:p>
            <a:pPr algn="ctr" eaLnBrk="1" hangingPunct="1">
              <a:lnSpc>
                <a:spcPct val="90000"/>
              </a:lnSpc>
              <a:buFontTx/>
              <a:buNone/>
              <a:defRPr/>
            </a:pPr>
            <a:r>
              <a:rPr lang="en-US" sz="3600" b="1" dirty="0">
                <a:effectLst>
                  <a:outerShdw blurRad="38100" dist="38100" dir="2700000" algn="tl">
                    <a:srgbClr val="DDDDDD"/>
                  </a:outerShdw>
                </a:effectLst>
              </a:rPr>
              <a:t>Control of LAST RESORT!</a:t>
            </a:r>
          </a:p>
          <a:p>
            <a:pPr algn="ctr" eaLnBrk="1" hangingPunct="1">
              <a:lnSpc>
                <a:spcPct val="90000"/>
              </a:lnSpc>
              <a:buFont typeface="Wingdings 2" pitchFamily="-108" charset="2"/>
              <a:buChar char=""/>
              <a:defRPr/>
            </a:pPr>
            <a:endParaRPr lang="en-US" sz="2800" b="1" dirty="0"/>
          </a:p>
          <a:p>
            <a:pPr eaLnBrk="1" hangingPunct="1">
              <a:lnSpc>
                <a:spcPct val="90000"/>
              </a:lnSpc>
              <a:buFont typeface="Wingdings 2" pitchFamily="-108" charset="2"/>
              <a:buChar char=""/>
              <a:defRPr/>
            </a:pPr>
            <a:r>
              <a:rPr lang="en-US" sz="2800" b="1" dirty="0"/>
              <a:t>Special Clothing</a:t>
            </a:r>
          </a:p>
          <a:p>
            <a:pPr eaLnBrk="1" hangingPunct="1">
              <a:lnSpc>
                <a:spcPct val="90000"/>
              </a:lnSpc>
              <a:buFont typeface="Wingdings 2" pitchFamily="-108" charset="2"/>
              <a:buChar char=""/>
              <a:defRPr/>
            </a:pPr>
            <a:endParaRPr lang="en-US" sz="2800" b="1" dirty="0"/>
          </a:p>
          <a:p>
            <a:pPr eaLnBrk="1" hangingPunct="1">
              <a:lnSpc>
                <a:spcPct val="90000"/>
              </a:lnSpc>
              <a:buFont typeface="Wingdings 2" pitchFamily="-108" charset="2"/>
              <a:buChar char=""/>
              <a:defRPr/>
            </a:pPr>
            <a:r>
              <a:rPr lang="en-US" sz="2800" b="1" dirty="0"/>
              <a:t>Eye Protection</a:t>
            </a:r>
          </a:p>
          <a:p>
            <a:pPr eaLnBrk="1" hangingPunct="1">
              <a:lnSpc>
                <a:spcPct val="90000"/>
              </a:lnSpc>
              <a:buFontTx/>
              <a:buNone/>
              <a:defRPr/>
            </a:pPr>
            <a:endParaRPr lang="en-US" sz="2800" b="1" dirty="0"/>
          </a:p>
          <a:p>
            <a:pPr eaLnBrk="1" hangingPunct="1">
              <a:lnSpc>
                <a:spcPct val="90000"/>
              </a:lnSpc>
              <a:buFont typeface="Wingdings 2" pitchFamily="-108" charset="2"/>
              <a:buChar char=""/>
              <a:defRPr/>
            </a:pPr>
            <a:r>
              <a:rPr lang="en-US" sz="2800" b="1" dirty="0"/>
              <a:t>Hearing Protection</a:t>
            </a:r>
          </a:p>
          <a:p>
            <a:pPr eaLnBrk="1" hangingPunct="1">
              <a:lnSpc>
                <a:spcPct val="90000"/>
              </a:lnSpc>
              <a:buFont typeface="Wingdings 2" pitchFamily="-108" charset="2"/>
              <a:buChar char=""/>
              <a:defRPr/>
            </a:pPr>
            <a:endParaRPr lang="en-US" sz="2800" b="1" dirty="0"/>
          </a:p>
          <a:p>
            <a:pPr eaLnBrk="1" hangingPunct="1">
              <a:lnSpc>
                <a:spcPct val="90000"/>
              </a:lnSpc>
              <a:buFont typeface="Wingdings 2" pitchFamily="-108" charset="2"/>
              <a:buChar char=""/>
              <a:defRPr/>
            </a:pPr>
            <a:r>
              <a:rPr lang="en-US" sz="2800" b="1" dirty="0"/>
              <a:t>Respiratory Protection</a:t>
            </a:r>
          </a:p>
        </p:txBody>
      </p:sp>
      <p:sp>
        <p:nvSpPr>
          <p:cNvPr id="2" name="Slide Number Placeholder 5"/>
          <p:cNvSpPr>
            <a:spLocks noGrp="1"/>
          </p:cNvSpPr>
          <p:nvPr>
            <p:ph type="sldNum" sz="quarter" idx="11"/>
          </p:nvPr>
        </p:nvSpPr>
        <p:spPr bwMode="auto">
          <a:noFill/>
          <a:ln>
            <a:miter lim="800000"/>
            <a:headEnd/>
            <a:tailEnd/>
          </a:ln>
        </p:spPr>
        <p:txBody>
          <a:bodyPr/>
          <a:lstStyle/>
          <a:p>
            <a:fld id="{5C01F552-13D2-2C42-A767-AEF03D29EB6D}" type="slidenum">
              <a:rPr lang="en-US" smtClean="0">
                <a:latin typeface="Times New Roman" charset="0"/>
              </a:rPr>
              <a:pPr/>
              <a:t>11</a:t>
            </a:fld>
            <a:endParaRPr lang="en-US" smtClean="0">
              <a:latin typeface="Times New Roman" charset="0"/>
            </a:endParaRPr>
          </a:p>
        </p:txBody>
      </p:sp>
      <p:sp>
        <p:nvSpPr>
          <p:cNvPr id="9" name="TextBox 8"/>
          <p:cNvSpPr txBox="1"/>
          <p:nvPr/>
        </p:nvSpPr>
        <p:spPr>
          <a:xfrm>
            <a:off x="2133600" y="6172200"/>
            <a:ext cx="6172200" cy="584776"/>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lgn="ctr">
              <a:defRPr/>
            </a:pPr>
            <a:r>
              <a:rPr lang="en-US" sz="3200" b="1" dirty="0">
                <a:latin typeface="Arial Narrow"/>
                <a:cs typeface="Arial Narrow"/>
              </a:rPr>
              <a:t>CONTROL IS AT THE WORKER!  </a:t>
            </a:r>
          </a:p>
        </p:txBody>
      </p:sp>
      <p:pic>
        <p:nvPicPr>
          <p:cNvPr id="11266" name="Picture 2" descr="Personal Protective Equipment (PPE)"/>
          <p:cNvPicPr>
            <a:picLocks noChangeAspect="1" noChangeArrowheads="1"/>
          </p:cNvPicPr>
          <p:nvPr/>
        </p:nvPicPr>
        <p:blipFill>
          <a:blip r:embed="rId3" cstate="print"/>
          <a:srcRect/>
          <a:stretch>
            <a:fillRect/>
          </a:stretch>
        </p:blipFill>
        <p:spPr bwMode="auto">
          <a:xfrm>
            <a:off x="7052427" y="2730514"/>
            <a:ext cx="1947582" cy="1180353"/>
          </a:xfrm>
          <a:prstGeom prst="rect">
            <a:avLst/>
          </a:prstGeom>
          <a:noFill/>
        </p:spPr>
      </p:pic>
      <p:pic>
        <p:nvPicPr>
          <p:cNvPr id="11268" name="Picture 4" descr="Develop a Change Schedule">
            <a:hlinkClick r:id="rId4"/>
          </p:cNvPr>
          <p:cNvPicPr>
            <a:picLocks noChangeAspect="1" noChangeArrowheads="1"/>
          </p:cNvPicPr>
          <p:nvPr/>
        </p:nvPicPr>
        <p:blipFill>
          <a:blip r:embed="rId5" cstate="print"/>
          <a:srcRect/>
          <a:stretch>
            <a:fillRect/>
          </a:stretch>
        </p:blipFill>
        <p:spPr bwMode="auto">
          <a:xfrm>
            <a:off x="4819650" y="2654299"/>
            <a:ext cx="2114550" cy="1371601"/>
          </a:xfrm>
          <a:prstGeom prst="rect">
            <a:avLst/>
          </a:prstGeom>
          <a:noFill/>
        </p:spPr>
      </p:pic>
      <p:pic>
        <p:nvPicPr>
          <p:cNvPr id="11270" name="Picture 6" descr="Noise and Hearing Conservation"/>
          <p:cNvPicPr>
            <a:picLocks noChangeAspect="1" noChangeArrowheads="1"/>
          </p:cNvPicPr>
          <p:nvPr/>
        </p:nvPicPr>
        <p:blipFill>
          <a:blip r:embed="rId6" cstate="print"/>
          <a:srcRect/>
          <a:stretch>
            <a:fillRect/>
          </a:stretch>
        </p:blipFill>
        <p:spPr bwMode="auto">
          <a:xfrm>
            <a:off x="5937189" y="4349749"/>
            <a:ext cx="2230475" cy="1351803"/>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1"/>
          <p:cNvSpPr>
            <a:spLocks noGrp="1"/>
          </p:cNvSpPr>
          <p:nvPr>
            <p:ph type="title" idx="4294967295"/>
          </p:nvPr>
        </p:nvSpPr>
        <p:spPr>
          <a:xfrm>
            <a:off x="990600" y="76200"/>
            <a:ext cx="7391400" cy="1371600"/>
          </a:xfrm>
        </p:spPr>
        <p:txBody>
          <a:bodyPr anchor="ctr"/>
          <a:lstStyle/>
          <a:p>
            <a:pPr eaLnBrk="1" hangingPunct="1"/>
            <a:r>
              <a:rPr lang="en-US" dirty="0"/>
              <a:t>     Hierarchy of Controls</a:t>
            </a:r>
          </a:p>
        </p:txBody>
      </p:sp>
      <p:pic>
        <p:nvPicPr>
          <p:cNvPr id="40963" name="Object 2"/>
          <p:cNvPicPr>
            <a:picLocks noChangeArrowheads="1"/>
          </p:cNvPicPr>
          <p:nvPr/>
        </p:nvPicPr>
        <p:blipFill>
          <a:blip r:embed="rId3" cstate="email">
            <a:extLst>
              <a:ext uri="{28A0092B-C50C-407E-A947-70E740481C1C}">
                <a14:useLocalDpi xmlns:a14="http://schemas.microsoft.com/office/drawing/2010/main"/>
              </a:ext>
            </a:extLst>
          </a:blip>
          <a:srcRect t="-218" b="-218"/>
          <a:stretch>
            <a:fillRect/>
          </a:stretch>
        </p:blipFill>
        <p:spPr bwMode="auto">
          <a:xfrm>
            <a:off x="1328738" y="1512888"/>
            <a:ext cx="6446837" cy="4310062"/>
          </a:xfrm>
          <a:prstGeom prst="rect">
            <a:avLst/>
          </a:prstGeom>
          <a:noFill/>
          <a:ln w="9525">
            <a:noFill/>
            <a:miter lim="800000"/>
            <a:headEnd/>
            <a:tailEnd/>
          </a:ln>
        </p:spPr>
      </p:pic>
      <p:sp>
        <p:nvSpPr>
          <p:cNvPr id="6" name="TextBox 5"/>
          <p:cNvSpPr txBox="1">
            <a:spLocks noChangeArrowheads="1"/>
          </p:cNvSpPr>
          <p:nvPr/>
        </p:nvSpPr>
        <p:spPr bwMode="auto">
          <a:xfrm>
            <a:off x="5184775" y="1990725"/>
            <a:ext cx="2590800" cy="1016000"/>
          </a:xfrm>
          <a:prstGeom prst="rect">
            <a:avLst/>
          </a:prstGeom>
          <a:gradFill rotWithShape="1">
            <a:gsLst>
              <a:gs pos="0">
                <a:srgbClr val="A3C4FF"/>
              </a:gs>
              <a:gs pos="35001">
                <a:srgbClr val="BFD5FF"/>
              </a:gs>
              <a:gs pos="100000">
                <a:srgbClr val="E5EEFF"/>
              </a:gs>
            </a:gsLst>
            <a:lin ang="16200000" scaled="1"/>
          </a:gradFill>
          <a:ln w="9525">
            <a:solidFill>
              <a:srgbClr val="4A7EBB"/>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algn="ctr" eaLnBrk="1" hangingPunct="1">
              <a:defRPr/>
            </a:pPr>
            <a:r>
              <a:rPr lang="en-US" sz="2000" b="1" dirty="0">
                <a:solidFill>
                  <a:srgbClr val="000000"/>
                </a:solidFill>
                <a:latin typeface="Utopia" pitchFamily="18" charset="0"/>
                <a:ea typeface="+mn-ea"/>
                <a:cs typeface="+mn-cs"/>
              </a:rPr>
              <a:t>Requires a physical change to the workplace</a:t>
            </a:r>
          </a:p>
        </p:txBody>
      </p:sp>
      <p:sp>
        <p:nvSpPr>
          <p:cNvPr id="8" name="TextBox 7"/>
          <p:cNvSpPr txBox="1">
            <a:spLocks noChangeArrowheads="1"/>
          </p:cNvSpPr>
          <p:nvPr/>
        </p:nvSpPr>
        <p:spPr bwMode="auto">
          <a:xfrm>
            <a:off x="7334250" y="4749800"/>
            <a:ext cx="1711325" cy="1323975"/>
          </a:xfrm>
          <a:prstGeom prst="rect">
            <a:avLst/>
          </a:prstGeom>
          <a:gradFill rotWithShape="1">
            <a:gsLst>
              <a:gs pos="0">
                <a:srgbClr val="DAFDA7"/>
              </a:gs>
              <a:gs pos="35001">
                <a:srgbClr val="E4FDC2"/>
              </a:gs>
              <a:gs pos="100000">
                <a:srgbClr val="F5FFE6"/>
              </a:gs>
            </a:gsLst>
            <a:lin ang="16200000" scaled="1"/>
          </a:gradFill>
          <a:ln w="9525">
            <a:solidFill>
              <a:srgbClr val="98B954"/>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algn="ctr" eaLnBrk="1" hangingPunct="1">
              <a:defRPr/>
            </a:pPr>
            <a:r>
              <a:rPr lang="en-US" sz="2000" b="1" dirty="0">
                <a:solidFill>
                  <a:srgbClr val="000000"/>
                </a:solidFill>
                <a:latin typeface="Utopia" pitchFamily="18" charset="0"/>
                <a:ea typeface="+mn-ea"/>
                <a:cs typeface="+mn-cs"/>
              </a:rPr>
              <a:t>Requires worker to wear something</a:t>
            </a:r>
          </a:p>
        </p:txBody>
      </p:sp>
      <p:cxnSp>
        <p:nvCxnSpPr>
          <p:cNvPr id="10" name="Straight Connector 9"/>
          <p:cNvCxnSpPr/>
          <p:nvPr/>
        </p:nvCxnSpPr>
        <p:spPr>
          <a:xfrm rot="10800000">
            <a:off x="3886200" y="2452256"/>
            <a:ext cx="1298576" cy="2"/>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457200" y="1575226"/>
            <a:ext cx="3821979" cy="461665"/>
          </a:xfrm>
          <a:prstGeom prst="rect">
            <a:avLst/>
          </a:prstGeom>
          <a:noFill/>
        </p:spPr>
        <p:txBody>
          <a:bodyPr wrap="square" rtlCol="0">
            <a:spAutoFit/>
          </a:bodyPr>
          <a:lstStyle/>
          <a:p>
            <a:r>
              <a:rPr lang="en-US" sz="2400" b="1" dirty="0" smtClean="0"/>
              <a:t>Elimination/Substitution</a:t>
            </a:r>
            <a:endParaRPr lang="en-US" sz="2400" b="1" dirty="0"/>
          </a:p>
        </p:txBody>
      </p:sp>
      <p:cxnSp>
        <p:nvCxnSpPr>
          <p:cNvPr id="16" name="Straight Arrow Connector 15"/>
          <p:cNvCxnSpPr>
            <a:stCxn id="14" idx="2"/>
          </p:cNvCxnSpPr>
          <p:nvPr/>
        </p:nvCxnSpPr>
        <p:spPr>
          <a:xfrm rot="16200000" flipH="1">
            <a:off x="3449313" y="955768"/>
            <a:ext cx="1588" cy="21622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5400000">
            <a:off x="-1667456" y="4160753"/>
            <a:ext cx="4247724" cy="158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a:spLocks noChangeArrowheads="1"/>
          </p:cNvSpPr>
          <p:nvPr/>
        </p:nvSpPr>
        <p:spPr bwMode="auto">
          <a:xfrm>
            <a:off x="0" y="3695700"/>
            <a:ext cx="2325688" cy="1016000"/>
          </a:xfrm>
          <a:prstGeom prst="rect">
            <a:avLst/>
          </a:prstGeom>
          <a:gradFill rotWithShape="1">
            <a:gsLst>
              <a:gs pos="0">
                <a:srgbClr val="FFA2A1"/>
              </a:gs>
              <a:gs pos="35001">
                <a:srgbClr val="FFBEBD"/>
              </a:gs>
              <a:gs pos="100000">
                <a:srgbClr val="FFE5E5"/>
              </a:gs>
            </a:gsLst>
            <a:lin ang="16200000" scaled="1"/>
          </a:gradFill>
          <a:ln w="9525">
            <a:solidFill>
              <a:srgbClr val="BE4B48"/>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eaLnBrk="1" hangingPunct="1">
              <a:defRPr/>
            </a:pPr>
            <a:r>
              <a:rPr lang="en-US" sz="2000" b="1" dirty="0">
                <a:solidFill>
                  <a:srgbClr val="000000"/>
                </a:solidFill>
                <a:latin typeface="Utopia" pitchFamily="18" charset="0"/>
                <a:ea typeface="+mn-ea"/>
                <a:cs typeface="+mn-cs"/>
              </a:rPr>
              <a:t>Requires worker or employer to do something</a:t>
            </a:r>
          </a:p>
        </p:txBody>
      </p:sp>
      <p:sp>
        <p:nvSpPr>
          <p:cNvPr id="19" name="TextBox 18"/>
          <p:cNvSpPr txBox="1"/>
          <p:nvPr/>
        </p:nvSpPr>
        <p:spPr>
          <a:xfrm>
            <a:off x="455612" y="2082927"/>
            <a:ext cx="1577543" cy="369332"/>
          </a:xfrm>
          <a:prstGeom prst="rect">
            <a:avLst/>
          </a:prstGeom>
          <a:noFill/>
        </p:spPr>
        <p:txBody>
          <a:bodyPr wrap="square" rtlCol="0">
            <a:spAutoFit/>
          </a:bodyPr>
          <a:lstStyle/>
          <a:p>
            <a:r>
              <a:rPr lang="en-US" b="1" dirty="0" smtClean="0">
                <a:solidFill>
                  <a:srgbClr val="FF0000"/>
                </a:solidFill>
              </a:rPr>
              <a:t>Most Effective</a:t>
            </a:r>
            <a:endParaRPr lang="en-US" b="1" dirty="0">
              <a:solidFill>
                <a:srgbClr val="FF0000"/>
              </a:solidFill>
            </a:endParaRPr>
          </a:p>
        </p:txBody>
      </p:sp>
      <p:sp>
        <p:nvSpPr>
          <p:cNvPr id="20" name="TextBox 19"/>
          <p:cNvSpPr txBox="1"/>
          <p:nvPr/>
        </p:nvSpPr>
        <p:spPr>
          <a:xfrm>
            <a:off x="540760" y="5916077"/>
            <a:ext cx="1575955" cy="369332"/>
          </a:xfrm>
          <a:prstGeom prst="rect">
            <a:avLst/>
          </a:prstGeom>
          <a:noFill/>
        </p:spPr>
        <p:txBody>
          <a:bodyPr wrap="square" rtlCol="0">
            <a:spAutoFit/>
          </a:bodyPr>
          <a:lstStyle/>
          <a:p>
            <a:r>
              <a:rPr lang="en-US" b="1" dirty="0" smtClean="0">
                <a:solidFill>
                  <a:srgbClr val="FF0000"/>
                </a:solidFill>
              </a:rPr>
              <a:t>Least Effective</a:t>
            </a:r>
            <a:endParaRPr lang="en-US" b="1" dirty="0">
              <a:solidFill>
                <a:srgbClr val="FF0000"/>
              </a:solidFill>
            </a:endParaRPr>
          </a:p>
        </p:txBody>
      </p:sp>
      <p:cxnSp>
        <p:nvCxnSpPr>
          <p:cNvPr id="22" name="Straight Arrow Connector 21"/>
          <p:cNvCxnSpPr/>
          <p:nvPr/>
        </p:nvCxnSpPr>
        <p:spPr>
          <a:xfrm rot="10800000" flipV="1">
            <a:off x="4279180" y="3006725"/>
            <a:ext cx="905597" cy="25602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a:off x="1960924" y="4530437"/>
            <a:ext cx="602529" cy="158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rot="10800000">
            <a:off x="6492729" y="5600309"/>
            <a:ext cx="855230" cy="31576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1066800" y="228600"/>
            <a:ext cx="7162800" cy="1600200"/>
          </a:xfrm>
        </p:spPr>
        <p:txBody>
          <a:bodyPr anchor="ctr"/>
          <a:lstStyle/>
          <a:p>
            <a:pPr eaLnBrk="1" hangingPunct="1"/>
            <a:r>
              <a:rPr lang="en-US" sz="3600" dirty="0" smtClean="0">
                <a:ea typeface="ＭＳ Ｐゴシック" pitchFamily="34" charset="-128"/>
              </a:rPr>
              <a:t>Major Elements of an Effective Safety and Health Program</a:t>
            </a:r>
          </a:p>
        </p:txBody>
      </p:sp>
      <p:sp>
        <p:nvSpPr>
          <p:cNvPr id="3" name="Content Placeholder 2"/>
          <p:cNvSpPr>
            <a:spLocks noGrp="1"/>
          </p:cNvSpPr>
          <p:nvPr>
            <p:ph idx="4294967295"/>
          </p:nvPr>
        </p:nvSpPr>
        <p:spPr>
          <a:xfrm>
            <a:off x="838200" y="1981200"/>
            <a:ext cx="6705600" cy="4800600"/>
          </a:xfrm>
          <a:gradFill rotWithShape="1">
            <a:gsLst>
              <a:gs pos="0">
                <a:srgbClr val="FFE5E5"/>
              </a:gs>
              <a:gs pos="64999">
                <a:srgbClr val="FFBEBD"/>
              </a:gs>
              <a:gs pos="100000">
                <a:srgbClr val="FFA2A1"/>
              </a:gs>
            </a:gsLst>
            <a:lin ang="5400000" scaled="1"/>
          </a:gradFill>
          <a:ln cap="flat">
            <a:solidFill>
              <a:srgbClr val="BE4B48"/>
            </a:solidFill>
          </a:ln>
          <a:effectLst>
            <a:outerShdw dist="20000" dir="5400000" rotWithShape="0">
              <a:srgbClr val="000000">
                <a:alpha val="37999"/>
              </a:srgbClr>
            </a:outerShdw>
          </a:effectLst>
        </p:spPr>
        <p:txBody>
          <a:bodyPr/>
          <a:lstStyle/>
          <a:p>
            <a:pPr algn="ctr" eaLnBrk="1" hangingPunct="1">
              <a:lnSpc>
                <a:spcPct val="90000"/>
              </a:lnSpc>
              <a:buFontTx/>
              <a:buNone/>
              <a:defRPr/>
            </a:pPr>
            <a:endParaRPr lang="en-US" dirty="0" smtClean="0">
              <a:solidFill>
                <a:srgbClr val="000000"/>
              </a:solidFill>
            </a:endParaRPr>
          </a:p>
          <a:p>
            <a:pPr algn="ctr" eaLnBrk="1" hangingPunct="1">
              <a:lnSpc>
                <a:spcPct val="90000"/>
              </a:lnSpc>
              <a:buFontTx/>
              <a:buNone/>
              <a:defRPr/>
            </a:pPr>
            <a:r>
              <a:rPr lang="en-US" dirty="0" smtClean="0">
                <a:solidFill>
                  <a:srgbClr val="000000"/>
                </a:solidFill>
              </a:rPr>
              <a:t>Management Commitment and Employee Involvement</a:t>
            </a:r>
          </a:p>
          <a:p>
            <a:pPr algn="ctr" eaLnBrk="1" hangingPunct="1">
              <a:lnSpc>
                <a:spcPct val="90000"/>
              </a:lnSpc>
              <a:buFontTx/>
              <a:buNone/>
              <a:defRPr/>
            </a:pPr>
            <a:endParaRPr lang="en-US" dirty="0" smtClean="0">
              <a:solidFill>
                <a:srgbClr val="000000"/>
              </a:solidFill>
            </a:endParaRPr>
          </a:p>
          <a:p>
            <a:pPr algn="ctr" eaLnBrk="1" hangingPunct="1">
              <a:lnSpc>
                <a:spcPct val="90000"/>
              </a:lnSpc>
              <a:buFontTx/>
              <a:buNone/>
              <a:defRPr/>
            </a:pPr>
            <a:r>
              <a:rPr lang="en-US" dirty="0" smtClean="0">
                <a:solidFill>
                  <a:srgbClr val="000000"/>
                </a:solidFill>
              </a:rPr>
              <a:t>Worksite Analysis</a:t>
            </a:r>
          </a:p>
          <a:p>
            <a:pPr algn="ctr" eaLnBrk="1" hangingPunct="1">
              <a:lnSpc>
                <a:spcPct val="90000"/>
              </a:lnSpc>
              <a:buFontTx/>
              <a:buNone/>
              <a:defRPr/>
            </a:pPr>
            <a:endParaRPr lang="en-US" dirty="0" smtClean="0">
              <a:solidFill>
                <a:srgbClr val="000000"/>
              </a:solidFill>
            </a:endParaRPr>
          </a:p>
          <a:p>
            <a:pPr algn="ctr" eaLnBrk="1" hangingPunct="1">
              <a:lnSpc>
                <a:spcPct val="90000"/>
              </a:lnSpc>
              <a:buFontTx/>
              <a:buNone/>
              <a:defRPr/>
            </a:pPr>
            <a:r>
              <a:rPr lang="en-US" dirty="0" smtClean="0">
                <a:solidFill>
                  <a:srgbClr val="000000"/>
                </a:solidFill>
              </a:rPr>
              <a:t>Hazard Prevention and Control</a:t>
            </a:r>
          </a:p>
          <a:p>
            <a:pPr algn="ctr" eaLnBrk="1" hangingPunct="1">
              <a:lnSpc>
                <a:spcPct val="90000"/>
              </a:lnSpc>
              <a:buFontTx/>
              <a:buNone/>
              <a:defRPr/>
            </a:pPr>
            <a:endParaRPr lang="en-US" dirty="0" smtClean="0">
              <a:solidFill>
                <a:srgbClr val="000000"/>
              </a:solidFill>
            </a:endParaRPr>
          </a:p>
          <a:p>
            <a:pPr algn="ctr" eaLnBrk="1" hangingPunct="1">
              <a:lnSpc>
                <a:spcPct val="90000"/>
              </a:lnSpc>
              <a:buFontTx/>
              <a:buNone/>
              <a:defRPr/>
            </a:pPr>
            <a:r>
              <a:rPr lang="en-US" dirty="0" smtClean="0">
                <a:solidFill>
                  <a:srgbClr val="000000"/>
                </a:solidFill>
              </a:rPr>
              <a:t>Safety and Health Training</a:t>
            </a:r>
          </a:p>
          <a:p>
            <a:pPr eaLnBrk="1" hangingPunct="1">
              <a:lnSpc>
                <a:spcPct val="90000"/>
              </a:lnSpc>
              <a:defRPr/>
            </a:pPr>
            <a:endParaRPr lang="en-US" dirty="0" smtClean="0">
              <a:solidFill>
                <a:srgbClr val="000000"/>
              </a:solidFill>
              <a:latin typeface="Utopi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a:xfrm>
            <a:off x="592138" y="304800"/>
            <a:ext cx="7561262" cy="1371600"/>
          </a:xfrm>
        </p:spPr>
        <p:txBody>
          <a:bodyPr anchor="ctr"/>
          <a:lstStyle/>
          <a:p>
            <a:pPr eaLnBrk="1" hangingPunct="1"/>
            <a:r>
              <a:rPr lang="en-US" sz="3200" dirty="0" smtClean="0">
                <a:ea typeface="ＭＳ Ｐゴシック" pitchFamily="34" charset="-128"/>
              </a:rPr>
              <a:t>Management Commitment and Employee Involvement Go Together!</a:t>
            </a:r>
            <a:endParaRPr lang="en-US" sz="3200" i="1" dirty="0" smtClean="0">
              <a:ea typeface="ＭＳ Ｐゴシック" pitchFamily="34" charset="-128"/>
            </a:endParaRPr>
          </a:p>
        </p:txBody>
      </p:sp>
      <p:sp>
        <p:nvSpPr>
          <p:cNvPr id="8195" name="Content Placeholder 2"/>
          <p:cNvSpPr>
            <a:spLocks noGrp="1"/>
          </p:cNvSpPr>
          <p:nvPr>
            <p:ph idx="4294967295"/>
          </p:nvPr>
        </p:nvSpPr>
        <p:spPr>
          <a:xfrm>
            <a:off x="77789" y="2103437"/>
            <a:ext cx="5408612" cy="4449763"/>
          </a:xfrm>
        </p:spPr>
        <p:txBody>
          <a:bodyPr/>
          <a:lstStyle/>
          <a:p>
            <a:pPr lvl="1" eaLnBrk="1" hangingPunct="1"/>
            <a:r>
              <a:rPr lang="en-US" dirty="0" smtClean="0">
                <a:ea typeface="ＭＳ Ｐゴシック" pitchFamily="34" charset="-128"/>
              </a:rPr>
              <a:t>Top management involvement should be visible </a:t>
            </a:r>
            <a:r>
              <a:rPr lang="en-US" b="1" dirty="0" smtClean="0">
                <a:ea typeface="ＭＳ Ｐゴシック" pitchFamily="34" charset="-128"/>
              </a:rPr>
              <a:t>and have authority and resources </a:t>
            </a:r>
            <a:r>
              <a:rPr lang="en-US" dirty="0" smtClean="0">
                <a:ea typeface="ＭＳ Ｐゴシック" pitchFamily="34" charset="-128"/>
              </a:rPr>
              <a:t>to implement program</a:t>
            </a:r>
          </a:p>
          <a:p>
            <a:pPr lvl="2" eaLnBrk="1" hangingPunct="1"/>
            <a:endParaRPr lang="en-US" sz="2400" dirty="0" smtClean="0">
              <a:ea typeface="ＭＳ Ｐゴシック" pitchFamily="34" charset="-128"/>
            </a:endParaRPr>
          </a:p>
          <a:p>
            <a:pPr lvl="1" eaLnBrk="1" hangingPunct="1"/>
            <a:r>
              <a:rPr lang="en-US" dirty="0" smtClean="0">
                <a:ea typeface="ＭＳ Ｐゴシック" pitchFamily="34" charset="-128"/>
              </a:rPr>
              <a:t>Employee involvement in the program and in decisions that affect their safety and health should be encouraged</a:t>
            </a:r>
          </a:p>
          <a:p>
            <a:pPr lvl="2" eaLnBrk="1" hangingPunct="1"/>
            <a:endParaRPr lang="en-US" sz="2600" dirty="0" smtClean="0">
              <a:latin typeface="Utopia" pitchFamily="18" charset="0"/>
              <a:ea typeface="ＭＳ Ｐゴシック" pitchFamily="34" charset="-128"/>
            </a:endParaRPr>
          </a:p>
          <a:p>
            <a:pPr lvl="1" eaLnBrk="1" hangingPunct="1"/>
            <a:endParaRPr lang="en-US" sz="2600" dirty="0" smtClean="0">
              <a:latin typeface="Utopia" pitchFamily="18" charset="0"/>
              <a:ea typeface="ＭＳ Ｐゴシック" pitchFamily="34" charset="-128"/>
            </a:endParaRPr>
          </a:p>
          <a:p>
            <a:pPr lvl="1" eaLnBrk="1" hangingPunct="1"/>
            <a:endParaRPr lang="en-US" sz="2600" dirty="0" smtClean="0">
              <a:latin typeface="Utopia" pitchFamily="18" charset="0"/>
              <a:ea typeface="ＭＳ Ｐゴシック" pitchFamily="34" charset="-128"/>
            </a:endParaRPr>
          </a:p>
        </p:txBody>
      </p:sp>
      <p:pic>
        <p:nvPicPr>
          <p:cNvPr id="8196" name="Picture 4"/>
          <p:cNvPicPr>
            <a:picLocks noChangeAspect="1"/>
          </p:cNvPicPr>
          <p:nvPr/>
        </p:nvPicPr>
        <p:blipFill>
          <a:blip r:embed="rId3" cstate="print"/>
          <a:srcRect/>
          <a:stretch>
            <a:fillRect/>
          </a:stretch>
        </p:blipFill>
        <p:spPr bwMode="auto">
          <a:xfrm>
            <a:off x="5638800" y="2057400"/>
            <a:ext cx="3048000" cy="3094037"/>
          </a:xfrm>
          <a:prstGeom prst="rect">
            <a:avLst/>
          </a:prstGeom>
          <a:noFill/>
          <a:ln w="12700">
            <a:solidFill>
              <a:srgbClr val="000000"/>
            </a:solid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p:txBody>
          <a:bodyPr anchor="ctr">
            <a:normAutofit/>
          </a:bodyPr>
          <a:lstStyle/>
          <a:p>
            <a:pPr eaLnBrk="1" hangingPunct="1"/>
            <a:r>
              <a:rPr lang="en-US" sz="3600" dirty="0" smtClean="0">
                <a:ea typeface="ＭＳ Ｐゴシック" pitchFamily="34" charset="-128"/>
              </a:rPr>
              <a:t>Management Commitment &amp; Employee Involvement</a:t>
            </a:r>
          </a:p>
        </p:txBody>
      </p:sp>
      <p:sp>
        <p:nvSpPr>
          <p:cNvPr id="3" name="Content Placeholder 2"/>
          <p:cNvSpPr>
            <a:spLocks noGrp="1"/>
          </p:cNvSpPr>
          <p:nvPr>
            <p:ph idx="4294967295"/>
          </p:nvPr>
        </p:nvSpPr>
        <p:spPr>
          <a:xfrm>
            <a:off x="457200" y="2109788"/>
            <a:ext cx="7010400" cy="3830637"/>
          </a:xfrm>
          <a:gradFill rotWithShape="1">
            <a:gsLst>
              <a:gs pos="0">
                <a:srgbClr val="F0EAF9"/>
              </a:gs>
              <a:gs pos="64999">
                <a:srgbClr val="D9CBEE"/>
              </a:gs>
              <a:gs pos="100000">
                <a:srgbClr val="C9B5E8"/>
              </a:gs>
            </a:gsLst>
            <a:lin ang="5400000" scaled="1"/>
          </a:gradFill>
          <a:ln cap="flat">
            <a:solidFill>
              <a:srgbClr val="7D60A0"/>
            </a:solidFill>
          </a:ln>
          <a:effectLst>
            <a:outerShdw dist="20000" dir="5400000" rotWithShape="0">
              <a:srgbClr val="000000">
                <a:alpha val="37999"/>
              </a:srgbClr>
            </a:outerShdw>
          </a:effectLst>
        </p:spPr>
        <p:txBody>
          <a:bodyPr>
            <a:normAutofit fontScale="92500" lnSpcReduction="10000"/>
          </a:bodyPr>
          <a:lstStyle/>
          <a:p>
            <a:pPr eaLnBrk="1" hangingPunct="1">
              <a:lnSpc>
                <a:spcPct val="110000"/>
              </a:lnSpc>
              <a:spcBef>
                <a:spcPts val="0"/>
              </a:spcBef>
              <a:defRPr/>
            </a:pPr>
            <a:endParaRPr lang="en-US" sz="1900" b="1" kern="1200" dirty="0" smtClean="0">
              <a:solidFill>
                <a:srgbClr val="000000"/>
              </a:solidFill>
            </a:endParaRPr>
          </a:p>
          <a:p>
            <a:pPr lvl="1" eaLnBrk="1" hangingPunct="1">
              <a:lnSpc>
                <a:spcPct val="110000"/>
              </a:lnSpc>
              <a:spcBef>
                <a:spcPts val="0"/>
              </a:spcBef>
              <a:defRPr/>
            </a:pPr>
            <a:r>
              <a:rPr lang="en-US" kern="1200" dirty="0" smtClean="0">
                <a:solidFill>
                  <a:srgbClr val="000000"/>
                </a:solidFill>
              </a:rPr>
              <a:t> A clearly stated </a:t>
            </a:r>
            <a:r>
              <a:rPr lang="en-US" b="1" kern="1200" dirty="0" smtClean="0">
                <a:solidFill>
                  <a:srgbClr val="000000"/>
                </a:solidFill>
              </a:rPr>
              <a:t>worksite policy should be established and communicated</a:t>
            </a:r>
            <a:r>
              <a:rPr lang="en-US" kern="1200" dirty="0" smtClean="0">
                <a:solidFill>
                  <a:srgbClr val="000000"/>
                </a:solidFill>
              </a:rPr>
              <a:t> with specific goals and objectives.</a:t>
            </a:r>
          </a:p>
          <a:p>
            <a:pPr lvl="1" eaLnBrk="1" hangingPunct="1">
              <a:lnSpc>
                <a:spcPct val="110000"/>
              </a:lnSpc>
              <a:spcBef>
                <a:spcPts val="0"/>
              </a:spcBef>
              <a:defRPr/>
            </a:pPr>
            <a:endParaRPr lang="en-US" kern="1200" dirty="0" smtClean="0">
              <a:solidFill>
                <a:srgbClr val="000000"/>
              </a:solidFill>
            </a:endParaRPr>
          </a:p>
          <a:p>
            <a:pPr lvl="1" eaLnBrk="1" hangingPunct="1">
              <a:lnSpc>
                <a:spcPct val="110000"/>
              </a:lnSpc>
              <a:spcBef>
                <a:spcPts val="0"/>
              </a:spcBef>
              <a:defRPr/>
            </a:pPr>
            <a:r>
              <a:rPr lang="en-US" kern="1200" dirty="0" smtClean="0">
                <a:solidFill>
                  <a:srgbClr val="000000"/>
                </a:solidFill>
              </a:rPr>
              <a:t>All aspects of the program should have assigned responsibility and accountability. </a:t>
            </a:r>
          </a:p>
          <a:p>
            <a:pPr lvl="1" eaLnBrk="1" hangingPunct="1">
              <a:lnSpc>
                <a:spcPct val="110000"/>
              </a:lnSpc>
              <a:spcBef>
                <a:spcPts val="0"/>
              </a:spcBef>
              <a:defRPr/>
            </a:pPr>
            <a:endParaRPr lang="en-US" kern="1200" dirty="0" smtClean="0">
              <a:solidFill>
                <a:srgbClr val="000000"/>
              </a:solidFill>
            </a:endParaRPr>
          </a:p>
          <a:p>
            <a:pPr lvl="1" eaLnBrk="1" hangingPunct="1">
              <a:lnSpc>
                <a:spcPct val="110000"/>
              </a:lnSpc>
              <a:spcBef>
                <a:spcPts val="0"/>
              </a:spcBef>
              <a:defRPr/>
            </a:pPr>
            <a:r>
              <a:rPr lang="en-US" kern="1200" dirty="0" smtClean="0">
                <a:solidFill>
                  <a:srgbClr val="000000"/>
                </a:solidFill>
              </a:rPr>
              <a:t> Program operations need to be reviewed at least annually, to evaluate and make revisions as needed.</a:t>
            </a:r>
          </a:p>
          <a:p>
            <a:pPr lvl="1" eaLnBrk="1" hangingPunct="1">
              <a:lnSpc>
                <a:spcPct val="80000"/>
              </a:lnSpc>
              <a:defRPr/>
            </a:pPr>
            <a:endParaRPr lang="en-US" dirty="0" smtClean="0">
              <a:solidFill>
                <a:srgbClr val="000000"/>
              </a:solidFill>
              <a:latin typeface="Utopia" pitchFamily="18" charset="0"/>
            </a:endParaRPr>
          </a:p>
          <a:p>
            <a:pPr lvl="1" eaLnBrk="1" hangingPunct="1">
              <a:lnSpc>
                <a:spcPct val="80000"/>
              </a:lnSpc>
              <a:defRPr/>
            </a:pPr>
            <a:endParaRPr lang="en-US" dirty="0" smtClean="0">
              <a:solidFill>
                <a:srgbClr val="000000"/>
              </a:solidFill>
              <a:latin typeface="Utopia" pitchFamily="18" charset="0"/>
            </a:endParaRPr>
          </a:p>
          <a:p>
            <a:pPr lvl="1" eaLnBrk="1" hangingPunct="1">
              <a:lnSpc>
                <a:spcPct val="80000"/>
              </a:lnSpc>
              <a:defRPr/>
            </a:pPr>
            <a:endParaRPr lang="en-US" dirty="0" smtClean="0">
              <a:solidFill>
                <a:srgbClr val="000000"/>
              </a:solidFill>
              <a:latin typeface="Utopia" pitchFamily="18" charset="0"/>
            </a:endParaRPr>
          </a:p>
          <a:p>
            <a:pPr lvl="2" eaLnBrk="1" hangingPunct="1">
              <a:lnSpc>
                <a:spcPct val="80000"/>
              </a:lnSpc>
              <a:defRPr/>
            </a:pPr>
            <a:endParaRPr lang="en-US" sz="2400" dirty="0" smtClean="0">
              <a:solidFill>
                <a:srgbClr val="000000"/>
              </a:solidFill>
              <a:latin typeface="Utopia"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nchor="ctr"/>
          <a:lstStyle/>
          <a:p>
            <a:pPr algn="ctr" eaLnBrk="1" hangingPunct="1"/>
            <a:r>
              <a:rPr lang="en-US" dirty="0" smtClean="0">
                <a:ea typeface="ＭＳ Ｐゴシック" pitchFamily="34" charset="-128"/>
              </a:rPr>
              <a:t>        Worksite Analysis</a:t>
            </a:r>
          </a:p>
        </p:txBody>
      </p:sp>
      <p:sp>
        <p:nvSpPr>
          <p:cNvPr id="10243" name="Content Placeholder 2"/>
          <p:cNvSpPr>
            <a:spLocks noGrp="1"/>
          </p:cNvSpPr>
          <p:nvPr>
            <p:ph idx="4294967295"/>
          </p:nvPr>
        </p:nvSpPr>
        <p:spPr>
          <a:xfrm>
            <a:off x="609600" y="1828800"/>
            <a:ext cx="7391400" cy="4419600"/>
          </a:xfrm>
        </p:spPr>
        <p:txBody>
          <a:bodyPr/>
          <a:lstStyle/>
          <a:p>
            <a:pPr eaLnBrk="1" hangingPunct="1"/>
            <a:r>
              <a:rPr lang="en-US" dirty="0" smtClean="0">
                <a:ea typeface="ＭＳ Ｐゴシック" pitchFamily="34" charset="-128"/>
              </a:rPr>
              <a:t>Identify all existing hazards and conditions that might create new hazards</a:t>
            </a:r>
          </a:p>
          <a:p>
            <a:pPr eaLnBrk="1" hangingPunct="1"/>
            <a:endParaRPr lang="en-US" dirty="0" smtClean="0">
              <a:ea typeface="ＭＳ Ｐゴシック" pitchFamily="34" charset="-128"/>
            </a:endParaRPr>
          </a:p>
          <a:p>
            <a:pPr eaLnBrk="1" hangingPunct="1"/>
            <a:r>
              <a:rPr lang="en-US" dirty="0" smtClean="0">
                <a:ea typeface="ＭＳ Ｐゴシック" pitchFamily="34" charset="-128"/>
              </a:rPr>
              <a:t>An efficient program includes actively analyzing the work and the worksite to </a:t>
            </a:r>
            <a:r>
              <a:rPr lang="en-US" b="1" i="1" dirty="0" smtClean="0">
                <a:ea typeface="ＭＳ Ｐゴシック" pitchFamily="34" charset="-128"/>
              </a:rPr>
              <a:t>anticipate</a:t>
            </a:r>
            <a:r>
              <a:rPr lang="en-US" b="1" dirty="0" smtClean="0">
                <a:ea typeface="ＭＳ Ｐゴシック" pitchFamily="34" charset="-128"/>
              </a:rPr>
              <a:t> </a:t>
            </a:r>
            <a:r>
              <a:rPr lang="en-US" b="1" i="1" dirty="0" smtClean="0">
                <a:ea typeface="ＭＳ Ｐゴシック" pitchFamily="34" charset="-128"/>
              </a:rPr>
              <a:t>and prevent </a:t>
            </a:r>
            <a:r>
              <a:rPr lang="en-US" dirty="0" smtClean="0">
                <a:ea typeface="ＭＳ Ｐゴシック" pitchFamily="34" charset="-128"/>
              </a:rPr>
              <a:t>harmful occurrences</a:t>
            </a:r>
          </a:p>
          <a:p>
            <a:pPr eaLnBrk="1" hangingPunct="1"/>
            <a:endParaRPr lang="en-US" sz="3200" dirty="0" smtClean="0">
              <a:latin typeface="Utopia" pitchFamily="18" charset="0"/>
              <a:ea typeface="ＭＳ Ｐゴシック"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nchor="ctr"/>
          <a:lstStyle/>
          <a:p>
            <a:pPr algn="ctr" eaLnBrk="1" hangingPunct="1"/>
            <a:r>
              <a:rPr lang="en-US" sz="3600" dirty="0" smtClean="0">
                <a:ea typeface="ＭＳ Ｐゴシック" pitchFamily="34" charset="-128"/>
              </a:rPr>
              <a:t>Hazard Prevention and Control</a:t>
            </a:r>
          </a:p>
        </p:txBody>
      </p:sp>
      <p:sp>
        <p:nvSpPr>
          <p:cNvPr id="3" name="Content Placeholder 2"/>
          <p:cNvSpPr>
            <a:spLocks noGrp="1"/>
          </p:cNvSpPr>
          <p:nvPr>
            <p:ph idx="4294967295"/>
          </p:nvPr>
        </p:nvSpPr>
        <p:spPr>
          <a:xfrm>
            <a:off x="304800" y="1676400"/>
            <a:ext cx="8001000" cy="4419600"/>
          </a:xfrm>
        </p:spPr>
        <p:txBody>
          <a:bodyPr>
            <a:normAutofit fontScale="85000" lnSpcReduction="10000"/>
          </a:bodyPr>
          <a:lstStyle/>
          <a:p>
            <a:pPr eaLnBrk="1" hangingPunct="1">
              <a:lnSpc>
                <a:spcPct val="110000"/>
              </a:lnSpc>
              <a:defRPr/>
            </a:pPr>
            <a:r>
              <a:rPr lang="en-US" dirty="0">
                <a:ea typeface="+mn-ea"/>
                <a:cs typeface="+mn-cs"/>
              </a:rPr>
              <a:t>Triggered by a determination that a hazard or potential hazard exists.</a:t>
            </a:r>
          </a:p>
          <a:p>
            <a:pPr eaLnBrk="1" hangingPunct="1">
              <a:lnSpc>
                <a:spcPct val="110000"/>
              </a:lnSpc>
              <a:defRPr/>
            </a:pPr>
            <a:endParaRPr lang="en-US" dirty="0">
              <a:ea typeface="+mn-ea"/>
              <a:cs typeface="+mn-cs"/>
            </a:endParaRPr>
          </a:p>
          <a:p>
            <a:pPr lvl="1" eaLnBrk="1" hangingPunct="1">
              <a:lnSpc>
                <a:spcPct val="110000"/>
              </a:lnSpc>
              <a:defRPr/>
            </a:pPr>
            <a:r>
              <a:rPr lang="en-US" sz="2600" dirty="0"/>
              <a:t>Where feasible, prevent hazards by effective design of job or job site.</a:t>
            </a:r>
          </a:p>
          <a:p>
            <a:pPr lvl="1" eaLnBrk="1" hangingPunct="1">
              <a:lnSpc>
                <a:spcPct val="110000"/>
              </a:lnSpc>
              <a:buNone/>
              <a:defRPr/>
            </a:pPr>
            <a:r>
              <a:rPr lang="en-US" sz="2600" dirty="0"/>
              <a:t> </a:t>
            </a:r>
          </a:p>
          <a:p>
            <a:pPr lvl="1" eaLnBrk="1" hangingPunct="1">
              <a:lnSpc>
                <a:spcPct val="110000"/>
              </a:lnSpc>
              <a:defRPr/>
            </a:pPr>
            <a:r>
              <a:rPr lang="en-US" sz="2600" dirty="0"/>
              <a:t>Where elimination is not feasible, control hazards to prevent unsafe and unhealthful exposure.</a:t>
            </a:r>
          </a:p>
          <a:p>
            <a:pPr lvl="1" eaLnBrk="1" hangingPunct="1">
              <a:lnSpc>
                <a:spcPct val="110000"/>
              </a:lnSpc>
              <a:defRPr/>
            </a:pPr>
            <a:endParaRPr lang="en-US" sz="2600" dirty="0"/>
          </a:p>
          <a:p>
            <a:pPr lvl="1" eaLnBrk="1" hangingPunct="1">
              <a:lnSpc>
                <a:spcPct val="110000"/>
              </a:lnSpc>
              <a:defRPr/>
            </a:pPr>
            <a:r>
              <a:rPr lang="en-US" sz="2600" dirty="0"/>
              <a:t>Elimination or control must be accomplished in a timely manner.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nchor="ctr"/>
          <a:lstStyle/>
          <a:p>
            <a:pPr algn="ctr" eaLnBrk="1" hangingPunct="1"/>
            <a:r>
              <a:rPr lang="en-US" dirty="0" smtClean="0">
                <a:ea typeface="ＭＳ Ｐゴシック" pitchFamily="34" charset="-128"/>
              </a:rPr>
              <a:t>Safety and Health Training</a:t>
            </a:r>
          </a:p>
        </p:txBody>
      </p:sp>
      <p:sp>
        <p:nvSpPr>
          <p:cNvPr id="19459" name="Content Placeholder 2"/>
          <p:cNvSpPr>
            <a:spLocks noGrp="1"/>
          </p:cNvSpPr>
          <p:nvPr>
            <p:ph idx="4294967295"/>
          </p:nvPr>
        </p:nvSpPr>
        <p:spPr>
          <a:xfrm>
            <a:off x="304800" y="1524000"/>
            <a:ext cx="7848600" cy="4419600"/>
          </a:xfrm>
        </p:spPr>
        <p:txBody>
          <a:bodyPr>
            <a:normAutofit lnSpcReduction="10000"/>
          </a:bodyPr>
          <a:lstStyle/>
          <a:p>
            <a:pPr eaLnBrk="1" hangingPunct="1">
              <a:lnSpc>
                <a:spcPct val="80000"/>
              </a:lnSpc>
              <a:spcBef>
                <a:spcPct val="0"/>
              </a:spcBef>
              <a:buFont typeface="Monotype Sorts" charset="2"/>
              <a:buNone/>
            </a:pPr>
            <a:endParaRPr lang="en-US" b="1" dirty="0" smtClean="0">
              <a:latin typeface="Utopia" pitchFamily="18" charset="0"/>
              <a:ea typeface="ＭＳ Ｐゴシック" pitchFamily="34" charset="-128"/>
            </a:endParaRPr>
          </a:p>
          <a:p>
            <a:pPr eaLnBrk="1" hangingPunct="1"/>
            <a:r>
              <a:rPr lang="en-US" sz="2400" dirty="0" smtClean="0">
                <a:ea typeface="ＭＳ Ｐゴシック" pitchFamily="34" charset="-128"/>
              </a:rPr>
              <a:t>Address the safety and health responsibilities of </a:t>
            </a:r>
            <a:r>
              <a:rPr lang="en-US" sz="2400" u="sng" dirty="0" smtClean="0">
                <a:ea typeface="ＭＳ Ｐゴシック" pitchFamily="34" charset="-128"/>
              </a:rPr>
              <a:t>all</a:t>
            </a:r>
            <a:r>
              <a:rPr lang="en-US" sz="2400" dirty="0" smtClean="0">
                <a:ea typeface="ＭＳ Ｐゴシック" pitchFamily="34" charset="-128"/>
              </a:rPr>
              <a:t> personnel.</a:t>
            </a:r>
          </a:p>
          <a:p>
            <a:pPr eaLnBrk="1" hangingPunct="1"/>
            <a:endParaRPr lang="en-US" sz="2400" dirty="0" smtClean="0">
              <a:ea typeface="ＭＳ Ｐゴシック" pitchFamily="34" charset="-128"/>
            </a:endParaRPr>
          </a:p>
          <a:p>
            <a:pPr eaLnBrk="1" hangingPunct="1"/>
            <a:r>
              <a:rPr lang="en-US" sz="2400" dirty="0" smtClean="0">
                <a:ea typeface="ＭＳ Ｐゴシック" pitchFamily="34" charset="-128"/>
              </a:rPr>
              <a:t>Ensure that all employees understand the hazards to which they may be exposed and how to prevent harm to themselves and others.</a:t>
            </a:r>
          </a:p>
          <a:p>
            <a:pPr eaLnBrk="1" hangingPunct="1"/>
            <a:endParaRPr lang="en-US" sz="2400" dirty="0" smtClean="0">
              <a:ea typeface="ＭＳ Ｐゴシック" pitchFamily="34" charset="-128"/>
            </a:endParaRPr>
          </a:p>
          <a:p>
            <a:pPr eaLnBrk="1" hangingPunct="1"/>
            <a:r>
              <a:rPr lang="en-US" sz="2400" dirty="0" smtClean="0">
                <a:solidFill>
                  <a:srgbClr val="000000"/>
                </a:solidFill>
                <a:ea typeface="ＭＳ Ｐゴシック" pitchFamily="34" charset="-128"/>
              </a:rPr>
              <a:t>Ensure that managers understand their safety and health responsibilities.</a:t>
            </a:r>
            <a:endParaRPr lang="en-US" sz="2400" dirty="0" smtClean="0">
              <a:ea typeface="ＭＳ Ｐゴシック" pitchFamily="34" charset="-128"/>
            </a:endParaRPr>
          </a:p>
          <a:p>
            <a:pPr eaLnBrk="1" hangingPunct="1">
              <a:lnSpc>
                <a:spcPct val="80000"/>
              </a:lnSpc>
            </a:pPr>
            <a:endParaRPr lang="en-US" dirty="0" smtClean="0">
              <a:latin typeface="Utopia" pitchFamily="18" charset="0"/>
              <a:ea typeface="ＭＳ Ｐゴシック" pitchFamily="34"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429000"/>
            <a:ext cx="7848600" cy="3429000"/>
          </a:xfrm>
        </p:spPr>
        <p:txBody>
          <a:bodyPr/>
          <a:lstStyle/>
          <a:p>
            <a:pPr algn="ctr">
              <a:buNone/>
            </a:pPr>
            <a:r>
              <a:rPr lang="en-US" b="1" dirty="0" smtClean="0"/>
              <a:t>What standards or regulations exist for the hazards you identified?</a:t>
            </a:r>
            <a:endParaRPr lang="en-US" b="1"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19</a:t>
            </a:fld>
            <a:endParaRPr lang="en-US"/>
          </a:p>
        </p:txBody>
      </p:sp>
      <p:pic>
        <p:nvPicPr>
          <p:cNvPr id="27650" name="Picture 2" descr="http://arcstopping.typepad.com/.a/6a00e5535bac61883300e554912c418834-800wi"/>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67000" y="381000"/>
            <a:ext cx="4419600" cy="127677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Objectives</a:t>
            </a:r>
            <a:endParaRPr lang="en-US" dirty="0"/>
          </a:p>
        </p:txBody>
      </p:sp>
      <p:sp>
        <p:nvSpPr>
          <p:cNvPr id="7" name="Content Placeholder 6"/>
          <p:cNvSpPr>
            <a:spLocks noGrp="1"/>
          </p:cNvSpPr>
          <p:nvPr>
            <p:ph idx="1"/>
          </p:nvPr>
        </p:nvSpPr>
        <p:spPr>
          <a:xfrm>
            <a:off x="304800" y="1828800"/>
            <a:ext cx="8534400" cy="4419600"/>
          </a:xfrm>
        </p:spPr>
        <p:txBody>
          <a:bodyPr/>
          <a:lstStyle/>
          <a:p>
            <a:r>
              <a:rPr lang="en-US" dirty="0" smtClean="0"/>
              <a:t>By the end of this session, you will know the:</a:t>
            </a:r>
          </a:p>
          <a:p>
            <a:pPr lvl="1"/>
            <a:r>
              <a:rPr lang="en-US" dirty="0" smtClean="0"/>
              <a:t>Hazards associated with your workplace and best methods to control for them</a:t>
            </a:r>
          </a:p>
          <a:p>
            <a:pPr lvl="1"/>
            <a:r>
              <a:rPr lang="en-US" dirty="0" smtClean="0"/>
              <a:t>Key elements for well-functioning health and safety committees</a:t>
            </a:r>
          </a:p>
          <a:p>
            <a:pPr lvl="1"/>
            <a:r>
              <a:rPr lang="en-US" dirty="0" smtClean="0"/>
              <a:t>Basic legal requirements for health and safety in your workplace</a:t>
            </a:r>
          </a:p>
          <a:p>
            <a:pPr lvl="1"/>
            <a:endParaRPr lang="en-US" dirty="0" smtClean="0"/>
          </a:p>
          <a:p>
            <a:pPr lvl="1"/>
            <a:endParaRPr lang="en-US" dirty="0" smtClean="0"/>
          </a:p>
          <a:p>
            <a:pPr lvl="1"/>
            <a:endParaRPr lang="en-US" dirty="0" smtClean="0"/>
          </a:p>
          <a:p>
            <a:pPr lvl="1"/>
            <a:endParaRPr lang="en-US" dirty="0" smtClean="0"/>
          </a:p>
          <a:p>
            <a:pPr lv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p:cNvSpPr>
            <a:spLocks noGrp="1"/>
          </p:cNvSpPr>
          <p:nvPr>
            <p:ph idx="4294967295"/>
          </p:nvPr>
        </p:nvSpPr>
        <p:spPr>
          <a:xfrm>
            <a:off x="457200" y="1600200"/>
            <a:ext cx="5334000" cy="2819400"/>
          </a:xfrm>
        </p:spPr>
        <p:txBody>
          <a:bodyPr/>
          <a:lstStyle/>
          <a:p>
            <a:pPr eaLnBrk="1" hangingPunct="1"/>
            <a:r>
              <a:rPr lang="en-US" sz="2400" dirty="0" smtClean="0"/>
              <a:t>Requires </a:t>
            </a:r>
            <a:r>
              <a:rPr lang="en-US" sz="2400" dirty="0"/>
              <a:t>most employers with more than 10 workers to keep a log of injuries and illnesses.</a:t>
            </a:r>
          </a:p>
        </p:txBody>
      </p:sp>
      <p:sp>
        <p:nvSpPr>
          <p:cNvPr id="30727" name="Text Box 8"/>
          <p:cNvSpPr txBox="1">
            <a:spLocks noChangeArrowheads="1"/>
          </p:cNvSpPr>
          <p:nvPr/>
        </p:nvSpPr>
        <p:spPr bwMode="auto">
          <a:xfrm>
            <a:off x="533400" y="3581401"/>
            <a:ext cx="7010400" cy="2780248"/>
          </a:xfrm>
          <a:prstGeom prst="rect">
            <a:avLst/>
          </a:prstGeom>
          <a:noFill/>
          <a:ln w="9525">
            <a:noFill/>
            <a:miter lim="800000"/>
            <a:headEnd/>
            <a:tailEnd/>
          </a:ln>
        </p:spPr>
        <p:txBody>
          <a:bodyPr wrap="square">
            <a:prstTxWarp prst="textNoShape">
              <a:avLst/>
            </a:prstTxWarp>
            <a:spAutoFit/>
          </a:bodyPr>
          <a:lstStyle/>
          <a:p>
            <a:pPr marL="365125" indent="-255588">
              <a:spcBef>
                <a:spcPts val="400"/>
              </a:spcBef>
              <a:buClr>
                <a:schemeClr val="accent1"/>
              </a:buClr>
              <a:buSzPct val="68000"/>
              <a:buFont typeface="Wingdings 3" charset="2"/>
              <a:buChar char=""/>
            </a:pPr>
            <a:r>
              <a:rPr lang="en-US" dirty="0">
                <a:latin typeface="Verdana" pitchFamily="34" charset="0"/>
                <a:ea typeface="Verdana" pitchFamily="34" charset="0"/>
                <a:cs typeface="Verdana" pitchFamily="34" charset="0"/>
              </a:rPr>
              <a:t>Workers have the right to review the current log, as well as the logs stored for the past 5 years.</a:t>
            </a:r>
            <a:r>
              <a:rPr lang="en-US" dirty="0" smtClean="0">
                <a:latin typeface="Verdana" pitchFamily="34" charset="0"/>
                <a:ea typeface="Verdana" pitchFamily="34" charset="0"/>
                <a:cs typeface="Verdana" pitchFamily="34" charset="0"/>
              </a:rPr>
              <a:t> </a:t>
            </a:r>
          </a:p>
          <a:p>
            <a:pPr marL="365125" indent="-255588">
              <a:spcBef>
                <a:spcPts val="400"/>
              </a:spcBef>
              <a:buClr>
                <a:schemeClr val="accent1"/>
              </a:buClr>
              <a:buSzPct val="68000"/>
              <a:buFont typeface="Wingdings 3" charset="2"/>
              <a:buChar char=""/>
            </a:pPr>
            <a:endParaRPr lang="en-US" dirty="0" smtClean="0">
              <a:latin typeface="Verdana" pitchFamily="34" charset="0"/>
              <a:ea typeface="Verdana" pitchFamily="34" charset="0"/>
              <a:cs typeface="Verdana" pitchFamily="34" charset="0"/>
            </a:endParaRPr>
          </a:p>
          <a:p>
            <a:pPr marL="365125" indent="-255588">
              <a:spcBef>
                <a:spcPts val="400"/>
              </a:spcBef>
              <a:buClr>
                <a:schemeClr val="accent1"/>
              </a:buClr>
              <a:buSzPct val="68000"/>
              <a:buFont typeface="Wingdings 3" charset="2"/>
              <a:buChar char=""/>
            </a:pPr>
            <a:r>
              <a:rPr lang="en-US" dirty="0">
                <a:latin typeface="Verdana" pitchFamily="34" charset="0"/>
                <a:ea typeface="Verdana" pitchFamily="34" charset="0"/>
                <a:cs typeface="Verdana" pitchFamily="34" charset="0"/>
              </a:rPr>
              <a:t>Workers also have the right to view the annually posted summary of the injuries and illnesses (OSHA 300A).</a:t>
            </a:r>
          </a:p>
        </p:txBody>
      </p:sp>
      <p:sp>
        <p:nvSpPr>
          <p:cNvPr id="8" name="TextBox 7"/>
          <p:cNvSpPr txBox="1"/>
          <p:nvPr/>
        </p:nvSpPr>
        <p:spPr>
          <a:xfrm>
            <a:off x="1752601" y="395605"/>
            <a:ext cx="5620796" cy="646331"/>
          </a:xfrm>
          <a:prstGeom prst="rect">
            <a:avLst/>
          </a:prstGeom>
          <a:noFill/>
        </p:spPr>
        <p:txBody>
          <a:bodyPr wrap="square" rtlCol="0">
            <a:spAutoFit/>
          </a:bodyPr>
          <a:lstStyle/>
          <a:p>
            <a:pPr algn="ctr"/>
            <a:r>
              <a:rPr lang="en-US" sz="3600" b="1" dirty="0" smtClean="0">
                <a:latin typeface="+mj-lt"/>
                <a:ea typeface="Verdana" pitchFamily="34" charset="0"/>
                <a:cs typeface="Verdana" pitchFamily="34" charset="0"/>
              </a:rPr>
              <a:t>Recordkeeping </a:t>
            </a:r>
            <a:endParaRPr lang="en-US" sz="3600" b="1" dirty="0">
              <a:latin typeface="+mj-lt"/>
              <a:ea typeface="Verdana" pitchFamily="34" charset="0"/>
              <a:cs typeface="Verdana" pitchFamily="34" charset="0"/>
            </a:endParaRPr>
          </a:p>
        </p:txBody>
      </p:sp>
      <p:pic>
        <p:nvPicPr>
          <p:cNvPr id="14337" name="Picture 1" descr="C:\Users\abahruth\AppData\Local\Microsoft\Windows\Temporary Internet Files\Content.IE5\8FPZFNPU\MC90005628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flipH="1">
            <a:off x="6096000" y="1371600"/>
            <a:ext cx="2133600" cy="2053547"/>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idx="4294967295"/>
          </p:nvPr>
        </p:nvSpPr>
        <p:spPr>
          <a:xfrm>
            <a:off x="1066800" y="304801"/>
            <a:ext cx="7772400" cy="958850"/>
          </a:xfrm>
        </p:spPr>
        <p:txBody>
          <a:bodyPr anchor="ctr"/>
          <a:lstStyle/>
          <a:p>
            <a:pPr eaLnBrk="1" hangingPunct="1"/>
            <a:r>
              <a:rPr lang="en-US" sz="3600" b="1" dirty="0">
                <a:solidFill>
                  <a:schemeClr val="tx1"/>
                </a:solidFill>
                <a:latin typeface="Verdana" pitchFamily="34" charset="0"/>
                <a:ea typeface="Verdana" pitchFamily="34" charset="0"/>
                <a:cs typeface="Verdana" pitchFamily="34" charset="0"/>
              </a:rPr>
              <a:t>            OSHA 300 Log</a:t>
            </a:r>
          </a:p>
        </p:txBody>
      </p:sp>
      <p:sp>
        <p:nvSpPr>
          <p:cNvPr id="36867" name="Content Placeholder 2"/>
          <p:cNvSpPr>
            <a:spLocks noGrp="1"/>
          </p:cNvSpPr>
          <p:nvPr>
            <p:ph idx="4294967295"/>
          </p:nvPr>
        </p:nvSpPr>
        <p:spPr>
          <a:xfrm>
            <a:off x="76200" y="1295400"/>
            <a:ext cx="4038600" cy="5257800"/>
          </a:xfrm>
        </p:spPr>
        <p:txBody>
          <a:bodyPr/>
          <a:lstStyle/>
          <a:p>
            <a:pPr eaLnBrk="1" hangingPunct="1">
              <a:lnSpc>
                <a:spcPct val="90000"/>
              </a:lnSpc>
            </a:pPr>
            <a:r>
              <a:rPr lang="en-US" sz="2200" dirty="0">
                <a:latin typeface="Verdana" pitchFamily="34" charset="0"/>
                <a:ea typeface="Verdana" pitchFamily="34" charset="0"/>
                <a:cs typeface="Verdana" pitchFamily="34" charset="0"/>
              </a:rPr>
              <a:t>Used to document and classify work-related injuries and illnesses and severity of each case.</a:t>
            </a:r>
          </a:p>
          <a:p>
            <a:pPr eaLnBrk="1" hangingPunct="1">
              <a:lnSpc>
                <a:spcPct val="90000"/>
              </a:lnSpc>
            </a:pPr>
            <a:endParaRPr lang="en-US" sz="2200" dirty="0">
              <a:latin typeface="Verdana" pitchFamily="34" charset="0"/>
              <a:ea typeface="Verdana" pitchFamily="34" charset="0"/>
              <a:cs typeface="Verdana" pitchFamily="34" charset="0"/>
            </a:endParaRPr>
          </a:p>
          <a:p>
            <a:pPr eaLnBrk="1" hangingPunct="1">
              <a:lnSpc>
                <a:spcPct val="90000"/>
              </a:lnSpc>
            </a:pPr>
            <a:r>
              <a:rPr lang="en-US" sz="2200" dirty="0">
                <a:latin typeface="Verdana" pitchFamily="34" charset="0"/>
                <a:ea typeface="Verdana" pitchFamily="34" charset="0"/>
                <a:cs typeface="Verdana" pitchFamily="34" charset="0"/>
              </a:rPr>
              <a:t>Annual summary shows totals of injuries and illnesses for the year in each category.</a:t>
            </a:r>
          </a:p>
          <a:p>
            <a:pPr eaLnBrk="1" hangingPunct="1">
              <a:lnSpc>
                <a:spcPct val="90000"/>
              </a:lnSpc>
            </a:pPr>
            <a:endParaRPr lang="en-US" sz="2200" dirty="0">
              <a:latin typeface="Verdana" pitchFamily="34" charset="0"/>
              <a:ea typeface="Verdana" pitchFamily="34" charset="0"/>
              <a:cs typeface="Verdana" pitchFamily="34" charset="0"/>
            </a:endParaRPr>
          </a:p>
          <a:p>
            <a:pPr eaLnBrk="1" hangingPunct="1">
              <a:lnSpc>
                <a:spcPct val="90000"/>
              </a:lnSpc>
            </a:pPr>
            <a:r>
              <a:rPr lang="en-US" sz="2200" dirty="0">
                <a:latin typeface="Verdana" pitchFamily="34" charset="0"/>
                <a:ea typeface="Verdana" pitchFamily="34" charset="0"/>
                <a:cs typeface="Verdana" pitchFamily="34" charset="0"/>
              </a:rPr>
              <a:t>Summary must be posted in a visible location February 1 through April 30 each year.</a:t>
            </a:r>
          </a:p>
          <a:p>
            <a:pPr eaLnBrk="1" hangingPunct="1">
              <a:lnSpc>
                <a:spcPct val="90000"/>
              </a:lnSpc>
            </a:pPr>
            <a:endParaRPr lang="en-US" sz="2400" dirty="0">
              <a:latin typeface="Utopia" pitchFamily="18" charset="0"/>
            </a:endParaRPr>
          </a:p>
          <a:p>
            <a:pPr eaLnBrk="1" hangingPunct="1">
              <a:lnSpc>
                <a:spcPct val="90000"/>
              </a:lnSpc>
            </a:pPr>
            <a:endParaRPr lang="en-US" sz="2400" dirty="0">
              <a:latin typeface="Utopia" pitchFamily="18" charset="0"/>
            </a:endParaRPr>
          </a:p>
          <a:p>
            <a:pPr eaLnBrk="1" hangingPunct="1">
              <a:lnSpc>
                <a:spcPct val="90000"/>
              </a:lnSpc>
            </a:pPr>
            <a:endParaRPr lang="en-US" sz="2300" dirty="0"/>
          </a:p>
          <a:p>
            <a:pPr eaLnBrk="1" hangingPunct="1">
              <a:lnSpc>
                <a:spcPct val="90000"/>
              </a:lnSpc>
            </a:pPr>
            <a:endParaRPr lang="en-US" sz="2300" dirty="0"/>
          </a:p>
        </p:txBody>
      </p:sp>
      <p:pic>
        <p:nvPicPr>
          <p:cNvPr id="5"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26231" y="2125347"/>
            <a:ext cx="5012063" cy="30108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sz="half" idx="1"/>
          </p:nvPr>
        </p:nvSpPr>
        <p:spPr>
          <a:xfrm>
            <a:off x="304800" y="1676400"/>
            <a:ext cx="3886199" cy="4419600"/>
          </a:xfrm>
        </p:spPr>
        <p:txBody>
          <a:bodyPr/>
          <a:lstStyle/>
          <a:p>
            <a:r>
              <a:rPr lang="en-US" b="1" dirty="0" smtClean="0"/>
              <a:t>Exposure Records</a:t>
            </a:r>
          </a:p>
          <a:p>
            <a:pPr lvl="1"/>
            <a:r>
              <a:rPr lang="en-US" dirty="0" smtClean="0"/>
              <a:t>Environmental and biological monitoring</a:t>
            </a:r>
          </a:p>
          <a:p>
            <a:pPr lvl="2"/>
            <a:r>
              <a:rPr lang="en-US" sz="2400" dirty="0" smtClean="0"/>
              <a:t>Personal</a:t>
            </a:r>
          </a:p>
          <a:p>
            <a:pPr lvl="2"/>
            <a:r>
              <a:rPr lang="en-US" sz="2400" dirty="0" smtClean="0"/>
              <a:t>Workplace</a:t>
            </a:r>
          </a:p>
          <a:p>
            <a:pPr lvl="1"/>
            <a:endParaRPr lang="en-US" dirty="0" smtClean="0"/>
          </a:p>
          <a:p>
            <a:pPr lvl="1"/>
            <a:r>
              <a:rPr lang="en-US" dirty="0" smtClean="0"/>
              <a:t>Material Safety Data Sheets</a:t>
            </a:r>
          </a:p>
          <a:p>
            <a:pPr lvl="1"/>
            <a:endParaRPr lang="en-US" dirty="0" smtClean="0"/>
          </a:p>
          <a:p>
            <a:endParaRPr lang="en-US" dirty="0"/>
          </a:p>
        </p:txBody>
      </p:sp>
      <p:sp>
        <p:nvSpPr>
          <p:cNvPr id="10" name="Content Placeholder 9"/>
          <p:cNvSpPr>
            <a:spLocks noGrp="1"/>
          </p:cNvSpPr>
          <p:nvPr>
            <p:ph sz="half" idx="2"/>
          </p:nvPr>
        </p:nvSpPr>
        <p:spPr>
          <a:xfrm>
            <a:off x="4191000" y="1828800"/>
            <a:ext cx="4724400" cy="3505200"/>
          </a:xfrm>
        </p:spPr>
        <p:style>
          <a:lnRef idx="1">
            <a:schemeClr val="accent1"/>
          </a:lnRef>
          <a:fillRef idx="2">
            <a:schemeClr val="accent1"/>
          </a:fillRef>
          <a:effectRef idx="1">
            <a:schemeClr val="accent1"/>
          </a:effectRef>
          <a:fontRef idx="minor">
            <a:schemeClr val="dk1"/>
          </a:fontRef>
        </p:style>
        <p:txBody>
          <a:bodyPr/>
          <a:lstStyle/>
          <a:p>
            <a:r>
              <a:rPr lang="en-US" b="1" dirty="0" smtClean="0">
                <a:latin typeface="Verdana" pitchFamily="34" charset="0"/>
                <a:ea typeface="Verdana" pitchFamily="34" charset="0"/>
                <a:cs typeface="Verdana" pitchFamily="34" charset="0"/>
              </a:rPr>
              <a:t>Medical Records</a:t>
            </a:r>
          </a:p>
          <a:p>
            <a:pPr lvl="1"/>
            <a:r>
              <a:rPr lang="en-US" sz="2000" dirty="0" smtClean="0">
                <a:latin typeface="Verdana" pitchFamily="34" charset="0"/>
                <a:ea typeface="Verdana" pitchFamily="34" charset="0"/>
                <a:cs typeface="Verdana" pitchFamily="34" charset="0"/>
              </a:rPr>
              <a:t>Questionnaires</a:t>
            </a:r>
          </a:p>
          <a:p>
            <a:pPr lvl="1"/>
            <a:r>
              <a:rPr lang="en-US" sz="2000" dirty="0" smtClean="0">
                <a:latin typeface="Verdana" pitchFamily="34" charset="0"/>
                <a:ea typeface="Verdana" pitchFamily="34" charset="0"/>
                <a:cs typeface="Verdana" pitchFamily="34" charset="0"/>
              </a:rPr>
              <a:t>Results of examinations</a:t>
            </a:r>
          </a:p>
          <a:p>
            <a:pPr lvl="1"/>
            <a:r>
              <a:rPr lang="en-US" sz="2000" dirty="0" smtClean="0">
                <a:latin typeface="Verdana" pitchFamily="34" charset="0"/>
                <a:ea typeface="Verdana" pitchFamily="34" charset="0"/>
                <a:cs typeface="Verdana" pitchFamily="34" charset="0"/>
              </a:rPr>
              <a:t>Laboratory tests</a:t>
            </a:r>
          </a:p>
          <a:p>
            <a:pPr lvl="1"/>
            <a:r>
              <a:rPr lang="en-US" sz="2000" dirty="0" smtClean="0">
                <a:latin typeface="Verdana" pitchFamily="34" charset="0"/>
                <a:ea typeface="Verdana" pitchFamily="34" charset="0"/>
                <a:cs typeface="Verdana" pitchFamily="34" charset="0"/>
              </a:rPr>
              <a:t>Medical opinions, diagnoses, etc.</a:t>
            </a:r>
          </a:p>
          <a:p>
            <a:pPr lvl="1"/>
            <a:r>
              <a:rPr lang="en-US" sz="2000" dirty="0" smtClean="0">
                <a:latin typeface="Verdana" pitchFamily="34" charset="0"/>
                <a:ea typeface="Verdana" pitchFamily="34" charset="0"/>
                <a:cs typeface="Verdana" pitchFamily="34" charset="0"/>
              </a:rPr>
              <a:t>First aid records</a:t>
            </a:r>
          </a:p>
          <a:p>
            <a:pPr lvl="1"/>
            <a:r>
              <a:rPr lang="en-US" sz="2000" dirty="0" smtClean="0">
                <a:latin typeface="Verdana" pitchFamily="34" charset="0"/>
                <a:ea typeface="Verdana" pitchFamily="34" charset="0"/>
                <a:cs typeface="Verdana" pitchFamily="34" charset="0"/>
              </a:rPr>
              <a:t>Description of treatments</a:t>
            </a:r>
          </a:p>
        </p:txBody>
      </p:sp>
      <p:sp>
        <p:nvSpPr>
          <p:cNvPr id="6" name="TextBox 5"/>
          <p:cNvSpPr txBox="1"/>
          <p:nvPr/>
        </p:nvSpPr>
        <p:spPr>
          <a:xfrm>
            <a:off x="152400" y="152400"/>
            <a:ext cx="7696200" cy="1077218"/>
          </a:xfrm>
          <a:prstGeom prst="rect">
            <a:avLst/>
          </a:prstGeom>
          <a:noFill/>
        </p:spPr>
        <p:txBody>
          <a:bodyPr wrap="square" rtlCol="0">
            <a:spAutoFit/>
          </a:bodyPr>
          <a:lstStyle/>
          <a:p>
            <a:pPr algn="ctr"/>
            <a:r>
              <a:rPr lang="en-US" sz="3200" b="1" dirty="0" smtClean="0">
                <a:latin typeface="Verdana" pitchFamily="34" charset="0"/>
                <a:ea typeface="Verdana" pitchFamily="34" charset="0"/>
                <a:cs typeface="Verdana" pitchFamily="34" charset="0"/>
              </a:rPr>
              <a:t>Access to Exposure and Medical Records:  1910.1020</a:t>
            </a:r>
            <a:endParaRPr lang="en-US" sz="3200" b="1" dirty="0">
              <a:latin typeface="Verdana" pitchFamily="34" charset="0"/>
              <a:ea typeface="Verdana" pitchFamily="34" charset="0"/>
              <a:cs typeface="Verdana"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4294967295"/>
          </p:nvPr>
        </p:nvSpPr>
        <p:spPr bwMode="auto">
          <a:xfrm>
            <a:off x="5791200" y="6324600"/>
            <a:ext cx="1905000" cy="304800"/>
          </a:xfrm>
          <a:prstGeom prst="rect">
            <a:avLst/>
          </a:prstGeom>
          <a:ln>
            <a:miter lim="800000"/>
            <a:headEnd/>
            <a:tailEnd/>
          </a:ln>
        </p:spPr>
        <p:txBody>
          <a:bodyPr/>
          <a:lstStyle/>
          <a:p>
            <a:pPr algn="r" eaLnBrk="0" hangingPunct="0">
              <a:defRPr/>
            </a:pPr>
            <a:r>
              <a:rPr lang="en-US" sz="1000" dirty="0">
                <a:solidFill>
                  <a:schemeClr val="bg1"/>
                </a:solidFill>
                <a:latin typeface="+mn-lt"/>
                <a:cs typeface="+mn-cs"/>
              </a:rPr>
              <a:t>OSHA Office of Training and Education</a:t>
            </a:r>
            <a:endParaRPr lang="en-US" sz="1000" dirty="0">
              <a:solidFill>
                <a:schemeClr val="bg1"/>
              </a:solidFill>
              <a:latin typeface="Times New Roman" charset="0"/>
              <a:cs typeface="+mn-cs"/>
            </a:endParaRPr>
          </a:p>
        </p:txBody>
      </p:sp>
      <p:sp>
        <p:nvSpPr>
          <p:cNvPr id="19459" name="Slide Number Placeholder 5"/>
          <p:cNvSpPr>
            <a:spLocks noGrp="1"/>
          </p:cNvSpPr>
          <p:nvPr>
            <p:ph type="sldNum" sz="quarter" idx="11"/>
          </p:nvPr>
        </p:nvSpPr>
        <p:spPr>
          <a:xfrm>
            <a:off x="6580188" y="6235700"/>
            <a:ext cx="1871662" cy="468313"/>
          </a:xfrm>
        </p:spPr>
        <p:txBody>
          <a:bodyPr/>
          <a:lstStyle/>
          <a:p>
            <a:pPr>
              <a:defRPr/>
            </a:pPr>
            <a:fld id="{C26FC287-ADD4-4FB8-824C-D73544543ED3}" type="slidenum">
              <a:rPr lang="en-US" smtClean="0"/>
              <a:pPr>
                <a:defRPr/>
              </a:pPr>
              <a:t>23</a:t>
            </a:fld>
            <a:endParaRPr lang="en-US" dirty="0" smtClean="0">
              <a:solidFill>
                <a:schemeClr val="tx1"/>
              </a:solidFill>
              <a:latin typeface="Times New Roman" charset="0"/>
            </a:endParaRPr>
          </a:p>
        </p:txBody>
      </p:sp>
      <p:sp>
        <p:nvSpPr>
          <p:cNvPr id="8197" name="Rectangle 21"/>
          <p:cNvSpPr>
            <a:spLocks noChangeArrowheads="1"/>
          </p:cNvSpPr>
          <p:nvPr/>
        </p:nvSpPr>
        <p:spPr bwMode="auto">
          <a:xfrm>
            <a:off x="6267450" y="3197225"/>
            <a:ext cx="2190750" cy="841375"/>
          </a:xfrm>
          <a:prstGeom prst="rect">
            <a:avLst/>
          </a:prstGeom>
          <a:solidFill>
            <a:schemeClr val="bg1"/>
          </a:solidFill>
          <a:ln w="12700">
            <a:noFill/>
            <a:miter lim="800000"/>
            <a:headEnd/>
            <a:tailEnd/>
          </a:ln>
        </p:spPr>
        <p:txBody>
          <a:bodyPr wrap="none" anchor="ctr"/>
          <a:lstStyle/>
          <a:p>
            <a:pPr eaLnBrk="0" hangingPunct="0"/>
            <a:endParaRPr lang="en-US"/>
          </a:p>
        </p:txBody>
      </p:sp>
      <p:sp>
        <p:nvSpPr>
          <p:cNvPr id="8198" name="Rectangle 2"/>
          <p:cNvSpPr>
            <a:spLocks noGrp="1" noChangeArrowheads="1"/>
          </p:cNvSpPr>
          <p:nvPr>
            <p:ph type="title"/>
          </p:nvPr>
        </p:nvSpPr>
        <p:spPr>
          <a:xfrm>
            <a:off x="457200" y="152400"/>
            <a:ext cx="8001000" cy="1143000"/>
          </a:xfrm>
        </p:spPr>
        <p:txBody>
          <a:bodyPr/>
          <a:lstStyle/>
          <a:p>
            <a:pPr algn="ctr" eaLnBrk="1" hangingPunct="1"/>
            <a:r>
              <a:rPr lang="en-US" sz="3400" b="1" dirty="0" smtClean="0">
                <a:solidFill>
                  <a:srgbClr val="000000"/>
                </a:solidFill>
                <a:latin typeface="Verdana" pitchFamily="34" charset="0"/>
                <a:ea typeface="Verdana" pitchFamily="34" charset="0"/>
                <a:cs typeface="Verdana" pitchFamily="34" charset="0"/>
              </a:rPr>
              <a:t>Hazard Communication Standard 1910.1200</a:t>
            </a:r>
          </a:p>
        </p:txBody>
      </p:sp>
      <p:sp>
        <p:nvSpPr>
          <p:cNvPr id="8199" name="Rectangle 5"/>
          <p:cNvSpPr>
            <a:spLocks noChangeArrowheads="1"/>
          </p:cNvSpPr>
          <p:nvPr/>
        </p:nvSpPr>
        <p:spPr bwMode="auto">
          <a:xfrm>
            <a:off x="2667000" y="3048000"/>
            <a:ext cx="2460625" cy="2954338"/>
          </a:xfrm>
          <a:prstGeom prst="rect">
            <a:avLst/>
          </a:prstGeom>
          <a:solidFill>
            <a:schemeClr val="bg1"/>
          </a:solidFill>
          <a:ln w="12700">
            <a:noFill/>
            <a:miter lim="800000"/>
            <a:headEnd/>
            <a:tailEnd/>
          </a:ln>
        </p:spPr>
        <p:txBody>
          <a:bodyPr wrap="none" anchor="ctr"/>
          <a:lstStyle/>
          <a:p>
            <a:pPr eaLnBrk="0" hangingPunct="0"/>
            <a:endParaRPr lang="en-US"/>
          </a:p>
        </p:txBody>
      </p:sp>
      <p:sp>
        <p:nvSpPr>
          <p:cNvPr id="19464" name="Rectangle 7"/>
          <p:cNvSpPr>
            <a:spLocks noChangeArrowheads="1"/>
          </p:cNvSpPr>
          <p:nvPr/>
        </p:nvSpPr>
        <p:spPr bwMode="auto">
          <a:xfrm>
            <a:off x="1203325" y="3322638"/>
            <a:ext cx="2301875" cy="754062"/>
          </a:xfrm>
          <a:prstGeom prst="rect">
            <a:avLst/>
          </a:prstGeom>
          <a:noFill/>
          <a:ln w="9525">
            <a:noFill/>
            <a:miter lim="800000"/>
            <a:headEnd/>
            <a:tailEnd/>
          </a:ln>
        </p:spPr>
        <p:txBody>
          <a:bodyPr lIns="92075" tIns="46038" rIns="92075" bIns="46038">
            <a:spAutoFit/>
          </a:bodyPr>
          <a:lstStyle/>
          <a:p>
            <a:pPr algn="ctr" eaLnBrk="0" hangingPunct="0">
              <a:lnSpc>
                <a:spcPct val="70000"/>
              </a:lnSpc>
              <a:defRPr/>
            </a:pPr>
            <a:r>
              <a:rPr lang="en-US" sz="2000" dirty="0">
                <a:latin typeface="Verdana" pitchFamily="34" charset="0"/>
                <a:ea typeface="Verdana" pitchFamily="34" charset="0"/>
                <a:cs typeface="Verdana" pitchFamily="34" charset="0"/>
              </a:rPr>
              <a:t>Hazard Communication</a:t>
            </a:r>
          </a:p>
          <a:p>
            <a:pPr algn="ctr" eaLnBrk="0" hangingPunct="0">
              <a:lnSpc>
                <a:spcPct val="70000"/>
              </a:lnSpc>
              <a:defRPr/>
            </a:pPr>
            <a:r>
              <a:rPr lang="en-US" sz="2000" dirty="0">
                <a:latin typeface="Verdana" pitchFamily="34" charset="0"/>
                <a:ea typeface="Verdana" pitchFamily="34" charset="0"/>
                <a:cs typeface="Verdana" pitchFamily="34" charset="0"/>
              </a:rPr>
              <a:t>Program</a:t>
            </a:r>
          </a:p>
        </p:txBody>
      </p:sp>
      <p:sp>
        <p:nvSpPr>
          <p:cNvPr id="8201" name="Rectangle 8"/>
          <p:cNvSpPr>
            <a:spLocks noChangeArrowheads="1"/>
          </p:cNvSpPr>
          <p:nvPr/>
        </p:nvSpPr>
        <p:spPr bwMode="auto">
          <a:xfrm>
            <a:off x="1612900" y="4343400"/>
            <a:ext cx="1511300" cy="1436687"/>
          </a:xfrm>
          <a:prstGeom prst="rect">
            <a:avLst/>
          </a:prstGeom>
          <a:solidFill>
            <a:srgbClr val="FFFFFF"/>
          </a:solidFill>
          <a:ln w="12700">
            <a:solidFill>
              <a:schemeClr val="tx1"/>
            </a:solidFill>
            <a:miter lim="800000"/>
            <a:headEnd/>
            <a:tailEnd/>
          </a:ln>
        </p:spPr>
        <p:txBody>
          <a:bodyPr wrap="none" anchor="ctr"/>
          <a:lstStyle/>
          <a:p>
            <a:pPr eaLnBrk="0" hangingPunct="0"/>
            <a:endParaRPr lang="en-US"/>
          </a:p>
        </p:txBody>
      </p:sp>
      <p:sp>
        <p:nvSpPr>
          <p:cNvPr id="8202" name="Rectangle 9"/>
          <p:cNvSpPr>
            <a:spLocks noChangeArrowheads="1"/>
          </p:cNvSpPr>
          <p:nvPr/>
        </p:nvSpPr>
        <p:spPr bwMode="auto">
          <a:xfrm>
            <a:off x="3413125" y="3552825"/>
            <a:ext cx="184150" cy="455613"/>
          </a:xfrm>
          <a:prstGeom prst="rect">
            <a:avLst/>
          </a:prstGeom>
          <a:noFill/>
          <a:ln w="9525">
            <a:noFill/>
            <a:miter lim="800000"/>
            <a:headEnd/>
            <a:tailEnd/>
          </a:ln>
        </p:spPr>
        <p:txBody>
          <a:bodyPr wrap="none" anchor="ctr"/>
          <a:lstStyle/>
          <a:p>
            <a:pPr eaLnBrk="0" hangingPunct="0"/>
            <a:endParaRPr lang="en-US"/>
          </a:p>
        </p:txBody>
      </p:sp>
      <p:sp>
        <p:nvSpPr>
          <p:cNvPr id="8203" name="Rectangle 10"/>
          <p:cNvSpPr>
            <a:spLocks noChangeArrowheads="1"/>
          </p:cNvSpPr>
          <p:nvPr/>
        </p:nvSpPr>
        <p:spPr bwMode="auto">
          <a:xfrm>
            <a:off x="3840744" y="3330575"/>
            <a:ext cx="1521250" cy="523862"/>
          </a:xfrm>
          <a:prstGeom prst="rect">
            <a:avLst/>
          </a:prstGeom>
          <a:noFill/>
          <a:ln w="9525">
            <a:noFill/>
            <a:miter lim="800000"/>
            <a:headEnd/>
            <a:tailEnd/>
          </a:ln>
        </p:spPr>
        <p:txBody>
          <a:bodyPr wrap="none" lIns="92075" tIns="46038" rIns="92075" bIns="46038">
            <a:spAutoFit/>
          </a:bodyPr>
          <a:lstStyle/>
          <a:p>
            <a:pPr algn="ctr" eaLnBrk="0" hangingPunct="0">
              <a:lnSpc>
                <a:spcPct val="70000"/>
              </a:lnSpc>
            </a:pPr>
            <a:r>
              <a:rPr lang="en-US" sz="2000" dirty="0">
                <a:latin typeface="Verdana" pitchFamily="34" charset="0"/>
                <a:ea typeface="Verdana" pitchFamily="34" charset="0"/>
                <a:cs typeface="Verdana" pitchFamily="34" charset="0"/>
              </a:rPr>
              <a:t>Container </a:t>
            </a:r>
          </a:p>
          <a:p>
            <a:pPr algn="ctr" eaLnBrk="0" hangingPunct="0">
              <a:lnSpc>
                <a:spcPct val="70000"/>
              </a:lnSpc>
            </a:pPr>
            <a:r>
              <a:rPr lang="en-US" sz="2000" dirty="0">
                <a:latin typeface="Verdana" pitchFamily="34" charset="0"/>
                <a:ea typeface="Verdana" pitchFamily="34" charset="0"/>
                <a:cs typeface="Verdana" pitchFamily="34" charset="0"/>
              </a:rPr>
              <a:t>Labeling</a:t>
            </a:r>
          </a:p>
        </p:txBody>
      </p:sp>
      <p:sp>
        <p:nvSpPr>
          <p:cNvPr id="8204" name="Rectangle 11"/>
          <p:cNvSpPr>
            <a:spLocks noChangeArrowheads="1"/>
          </p:cNvSpPr>
          <p:nvPr/>
        </p:nvSpPr>
        <p:spPr bwMode="auto">
          <a:xfrm>
            <a:off x="5715000" y="3352800"/>
            <a:ext cx="2125903" cy="523862"/>
          </a:xfrm>
          <a:prstGeom prst="rect">
            <a:avLst/>
          </a:prstGeom>
          <a:noFill/>
          <a:ln w="9525">
            <a:noFill/>
            <a:miter lim="800000"/>
            <a:headEnd/>
            <a:tailEnd/>
          </a:ln>
        </p:spPr>
        <p:txBody>
          <a:bodyPr wrap="none" lIns="92075" tIns="46038" rIns="92075" bIns="46038">
            <a:spAutoFit/>
          </a:bodyPr>
          <a:lstStyle/>
          <a:p>
            <a:pPr algn="ctr" eaLnBrk="0" hangingPunct="0">
              <a:lnSpc>
                <a:spcPct val="70000"/>
              </a:lnSpc>
            </a:pPr>
            <a:r>
              <a:rPr lang="en-US" sz="2000" dirty="0">
                <a:latin typeface="Verdana" pitchFamily="34" charset="0"/>
                <a:ea typeface="Verdana" pitchFamily="34" charset="0"/>
                <a:cs typeface="Verdana" pitchFamily="34" charset="0"/>
              </a:rPr>
              <a:t>Material Safety</a:t>
            </a:r>
          </a:p>
          <a:p>
            <a:pPr algn="ctr" eaLnBrk="0" hangingPunct="0">
              <a:lnSpc>
                <a:spcPct val="70000"/>
              </a:lnSpc>
            </a:pPr>
            <a:r>
              <a:rPr lang="en-US" sz="2000" dirty="0">
                <a:latin typeface="Verdana" pitchFamily="34" charset="0"/>
                <a:ea typeface="Verdana" pitchFamily="34" charset="0"/>
                <a:cs typeface="Verdana" pitchFamily="34" charset="0"/>
              </a:rPr>
              <a:t>Data Sheet</a:t>
            </a:r>
          </a:p>
        </p:txBody>
      </p:sp>
      <p:sp>
        <p:nvSpPr>
          <p:cNvPr id="8205" name="Rectangle 12"/>
          <p:cNvSpPr>
            <a:spLocks noChangeArrowheads="1"/>
          </p:cNvSpPr>
          <p:nvPr/>
        </p:nvSpPr>
        <p:spPr bwMode="auto">
          <a:xfrm>
            <a:off x="5943600" y="4267200"/>
            <a:ext cx="1600200" cy="1482725"/>
          </a:xfrm>
          <a:prstGeom prst="rect">
            <a:avLst/>
          </a:prstGeom>
          <a:solidFill>
            <a:srgbClr val="FFFFFF"/>
          </a:solidFill>
          <a:ln w="12700">
            <a:solidFill>
              <a:schemeClr val="tx1"/>
            </a:solidFill>
            <a:miter lim="800000"/>
            <a:headEnd/>
            <a:tailEnd/>
          </a:ln>
        </p:spPr>
        <p:txBody>
          <a:bodyPr wrap="none" anchor="ctr"/>
          <a:lstStyle/>
          <a:p>
            <a:pPr eaLnBrk="0" hangingPunct="0"/>
            <a:endParaRPr lang="en-US"/>
          </a:p>
        </p:txBody>
      </p:sp>
      <p:sp>
        <p:nvSpPr>
          <p:cNvPr id="8206" name="Rectangle 13"/>
          <p:cNvSpPr>
            <a:spLocks noChangeArrowheads="1"/>
          </p:cNvSpPr>
          <p:nvPr/>
        </p:nvSpPr>
        <p:spPr bwMode="auto">
          <a:xfrm>
            <a:off x="6324600" y="4343400"/>
            <a:ext cx="872034" cy="369974"/>
          </a:xfrm>
          <a:prstGeom prst="rect">
            <a:avLst/>
          </a:prstGeom>
          <a:noFill/>
          <a:ln w="9525">
            <a:noFill/>
            <a:miter lim="800000"/>
            <a:headEnd/>
            <a:tailEnd/>
          </a:ln>
        </p:spPr>
        <p:txBody>
          <a:bodyPr wrap="none" lIns="92075" tIns="46038" rIns="92075" bIns="46038">
            <a:spAutoFit/>
          </a:bodyPr>
          <a:lstStyle/>
          <a:p>
            <a:pPr eaLnBrk="0" hangingPunct="0"/>
            <a:r>
              <a:rPr lang="en-US" sz="1800" dirty="0">
                <a:latin typeface="Verdana" pitchFamily="34" charset="0"/>
                <a:ea typeface="Verdana" pitchFamily="34" charset="0"/>
                <a:cs typeface="Verdana" pitchFamily="34" charset="0"/>
              </a:rPr>
              <a:t>MSDS</a:t>
            </a:r>
          </a:p>
        </p:txBody>
      </p:sp>
      <p:sp>
        <p:nvSpPr>
          <p:cNvPr id="8207" name="Rectangle 14"/>
          <p:cNvSpPr>
            <a:spLocks noChangeArrowheads="1"/>
          </p:cNvSpPr>
          <p:nvPr/>
        </p:nvSpPr>
        <p:spPr bwMode="auto">
          <a:xfrm>
            <a:off x="1835150" y="4357688"/>
            <a:ext cx="1162947" cy="369974"/>
          </a:xfrm>
          <a:prstGeom prst="rect">
            <a:avLst/>
          </a:prstGeom>
          <a:noFill/>
          <a:ln w="9525">
            <a:noFill/>
            <a:miter lim="800000"/>
            <a:headEnd/>
            <a:tailEnd/>
          </a:ln>
        </p:spPr>
        <p:txBody>
          <a:bodyPr wrap="none" lIns="92075" tIns="46038" rIns="92075" bIns="46038">
            <a:spAutoFit/>
          </a:bodyPr>
          <a:lstStyle/>
          <a:p>
            <a:pPr eaLnBrk="0" hangingPunct="0"/>
            <a:r>
              <a:rPr lang="en-US" sz="1800" dirty="0">
                <a:latin typeface="Verdana" pitchFamily="34" charset="0"/>
                <a:ea typeface="Verdana" pitchFamily="34" charset="0"/>
                <a:cs typeface="Verdana" pitchFamily="34" charset="0"/>
              </a:rPr>
              <a:t>Program</a:t>
            </a:r>
          </a:p>
        </p:txBody>
      </p:sp>
      <p:sp>
        <p:nvSpPr>
          <p:cNvPr id="8208" name="Rectangle 15"/>
          <p:cNvSpPr>
            <a:spLocks noChangeArrowheads="1"/>
          </p:cNvSpPr>
          <p:nvPr/>
        </p:nvSpPr>
        <p:spPr bwMode="auto">
          <a:xfrm>
            <a:off x="4044950" y="4260850"/>
            <a:ext cx="1054100" cy="1509713"/>
          </a:xfrm>
          <a:prstGeom prst="rect">
            <a:avLst/>
          </a:prstGeom>
          <a:solidFill>
            <a:srgbClr val="663300"/>
          </a:solidFill>
          <a:ln w="12700">
            <a:solidFill>
              <a:srgbClr val="CC3300"/>
            </a:solidFill>
            <a:miter lim="800000"/>
            <a:headEnd/>
            <a:tailEnd/>
          </a:ln>
        </p:spPr>
        <p:txBody>
          <a:bodyPr wrap="none" anchor="ctr"/>
          <a:lstStyle/>
          <a:p>
            <a:pPr eaLnBrk="0" hangingPunct="0"/>
            <a:endParaRPr lang="en-US"/>
          </a:p>
        </p:txBody>
      </p:sp>
      <p:sp>
        <p:nvSpPr>
          <p:cNvPr id="8209" name="Oval 16"/>
          <p:cNvSpPr>
            <a:spLocks noChangeArrowheads="1"/>
          </p:cNvSpPr>
          <p:nvPr/>
        </p:nvSpPr>
        <p:spPr bwMode="auto">
          <a:xfrm>
            <a:off x="4044950" y="4032250"/>
            <a:ext cx="1054100" cy="444500"/>
          </a:xfrm>
          <a:prstGeom prst="ellipse">
            <a:avLst/>
          </a:prstGeom>
          <a:solidFill>
            <a:srgbClr val="993300"/>
          </a:solidFill>
          <a:ln w="12700">
            <a:solidFill>
              <a:schemeClr val="tx1"/>
            </a:solidFill>
            <a:round/>
            <a:headEnd/>
            <a:tailEnd/>
          </a:ln>
        </p:spPr>
        <p:txBody>
          <a:bodyPr wrap="none" anchor="ctr"/>
          <a:lstStyle/>
          <a:p>
            <a:pPr eaLnBrk="0" hangingPunct="0"/>
            <a:endParaRPr lang="en-US"/>
          </a:p>
        </p:txBody>
      </p:sp>
      <p:sp>
        <p:nvSpPr>
          <p:cNvPr id="8210" name="Oval 17"/>
          <p:cNvSpPr>
            <a:spLocks noChangeArrowheads="1"/>
          </p:cNvSpPr>
          <p:nvPr/>
        </p:nvSpPr>
        <p:spPr bwMode="auto">
          <a:xfrm>
            <a:off x="4044950" y="5554663"/>
            <a:ext cx="1054100" cy="369887"/>
          </a:xfrm>
          <a:prstGeom prst="ellipse">
            <a:avLst/>
          </a:prstGeom>
          <a:solidFill>
            <a:srgbClr val="663300"/>
          </a:solidFill>
          <a:ln w="12700">
            <a:noFill/>
            <a:round/>
            <a:headEnd/>
            <a:tailEnd/>
          </a:ln>
        </p:spPr>
        <p:txBody>
          <a:bodyPr wrap="none" anchor="ctr"/>
          <a:lstStyle/>
          <a:p>
            <a:pPr algn="ctr" eaLnBrk="0" hangingPunct="0"/>
            <a:endParaRPr lang="en-US">
              <a:solidFill>
                <a:srgbClr val="663300"/>
              </a:solidFill>
              <a:latin typeface="Times New Roman" pitchFamily="18" charset="0"/>
            </a:endParaRPr>
          </a:p>
        </p:txBody>
      </p:sp>
      <p:sp>
        <p:nvSpPr>
          <p:cNvPr id="8211" name="Rectangle 18"/>
          <p:cNvSpPr>
            <a:spLocks noChangeArrowheads="1"/>
          </p:cNvSpPr>
          <p:nvPr/>
        </p:nvSpPr>
        <p:spPr bwMode="auto">
          <a:xfrm>
            <a:off x="4147548" y="4838700"/>
            <a:ext cx="881652" cy="369974"/>
          </a:xfrm>
          <a:prstGeom prst="rect">
            <a:avLst/>
          </a:prstGeom>
          <a:noFill/>
          <a:ln w="9525">
            <a:noFill/>
            <a:miter lim="800000"/>
            <a:headEnd/>
            <a:tailEnd/>
          </a:ln>
        </p:spPr>
        <p:txBody>
          <a:bodyPr wrap="none" lIns="92075" tIns="46038" rIns="92075" bIns="46038">
            <a:spAutoFit/>
          </a:bodyPr>
          <a:lstStyle/>
          <a:p>
            <a:pPr eaLnBrk="0" hangingPunct="0"/>
            <a:r>
              <a:rPr lang="en-US" sz="1800" b="1" dirty="0">
                <a:solidFill>
                  <a:srgbClr val="CCECFF"/>
                </a:solidFill>
                <a:latin typeface="Verdana" pitchFamily="34" charset="0"/>
                <a:ea typeface="Verdana" pitchFamily="34" charset="0"/>
                <a:cs typeface="Verdana" pitchFamily="34" charset="0"/>
              </a:rPr>
              <a:t>Label</a:t>
            </a:r>
          </a:p>
        </p:txBody>
      </p:sp>
      <p:sp>
        <p:nvSpPr>
          <p:cNvPr id="8212" name="Text Box 20"/>
          <p:cNvSpPr txBox="1">
            <a:spLocks noChangeArrowheads="1"/>
          </p:cNvSpPr>
          <p:nvPr/>
        </p:nvSpPr>
        <p:spPr bwMode="auto">
          <a:xfrm>
            <a:off x="990600" y="1447800"/>
            <a:ext cx="7543800" cy="1323439"/>
          </a:xfrm>
          <a:prstGeom prst="rect">
            <a:avLst/>
          </a:prstGeom>
          <a:noFill/>
          <a:ln w="9525">
            <a:noFill/>
            <a:miter lim="800000"/>
            <a:headEnd type="none" w="sm" len="sm"/>
            <a:tailEnd type="none" w="sm" len="sm"/>
          </a:ln>
        </p:spPr>
        <p:txBody>
          <a:bodyPr wrap="square">
            <a:spAutoFit/>
          </a:bodyPr>
          <a:lstStyle/>
          <a:p>
            <a:pPr eaLnBrk="0" hangingPunct="0">
              <a:spcBef>
                <a:spcPct val="50000"/>
              </a:spcBef>
            </a:pPr>
            <a:r>
              <a:rPr lang="en-US" sz="2000" dirty="0">
                <a:latin typeface="Verdana" pitchFamily="34" charset="0"/>
                <a:ea typeface="Verdana" pitchFamily="34" charset="0"/>
                <a:cs typeface="Verdana" pitchFamily="34" charset="0"/>
              </a:rPr>
              <a:t>To ensure that employers and employees know about work hazards and how to protect themselves so that the incidence of illnesses and injuries due to hazardous chemicals is reduced.</a:t>
            </a:r>
          </a:p>
        </p:txBody>
      </p:sp>
      <p:sp>
        <p:nvSpPr>
          <p:cNvPr id="8213" name="Line 24"/>
          <p:cNvSpPr>
            <a:spLocks noChangeShapeType="1"/>
          </p:cNvSpPr>
          <p:nvPr/>
        </p:nvSpPr>
        <p:spPr bwMode="auto">
          <a:xfrm>
            <a:off x="1828800" y="49530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4" name="Line 25"/>
          <p:cNvSpPr>
            <a:spLocks noChangeShapeType="1"/>
          </p:cNvSpPr>
          <p:nvPr/>
        </p:nvSpPr>
        <p:spPr bwMode="auto">
          <a:xfrm>
            <a:off x="1828800" y="51054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5" name="Line 26"/>
          <p:cNvSpPr>
            <a:spLocks noChangeShapeType="1"/>
          </p:cNvSpPr>
          <p:nvPr/>
        </p:nvSpPr>
        <p:spPr bwMode="auto">
          <a:xfrm>
            <a:off x="1828800" y="52578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6" name="Line 27"/>
          <p:cNvSpPr>
            <a:spLocks noChangeShapeType="1"/>
          </p:cNvSpPr>
          <p:nvPr/>
        </p:nvSpPr>
        <p:spPr bwMode="auto">
          <a:xfrm>
            <a:off x="1828800" y="54102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7" name="Line 28"/>
          <p:cNvSpPr>
            <a:spLocks noChangeShapeType="1"/>
          </p:cNvSpPr>
          <p:nvPr/>
        </p:nvSpPr>
        <p:spPr bwMode="auto">
          <a:xfrm>
            <a:off x="1828800" y="55626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8" name="Line 29"/>
          <p:cNvSpPr>
            <a:spLocks noChangeShapeType="1"/>
          </p:cNvSpPr>
          <p:nvPr/>
        </p:nvSpPr>
        <p:spPr bwMode="auto">
          <a:xfrm>
            <a:off x="6172200" y="49530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19" name="Line 30"/>
          <p:cNvSpPr>
            <a:spLocks noChangeShapeType="1"/>
          </p:cNvSpPr>
          <p:nvPr/>
        </p:nvSpPr>
        <p:spPr bwMode="auto">
          <a:xfrm>
            <a:off x="6172200" y="51054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20" name="Line 31"/>
          <p:cNvSpPr>
            <a:spLocks noChangeShapeType="1"/>
          </p:cNvSpPr>
          <p:nvPr/>
        </p:nvSpPr>
        <p:spPr bwMode="auto">
          <a:xfrm>
            <a:off x="6172200" y="52578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21" name="Line 32"/>
          <p:cNvSpPr>
            <a:spLocks noChangeShapeType="1"/>
          </p:cNvSpPr>
          <p:nvPr/>
        </p:nvSpPr>
        <p:spPr bwMode="auto">
          <a:xfrm>
            <a:off x="6172200" y="5410200"/>
            <a:ext cx="1143000" cy="0"/>
          </a:xfrm>
          <a:prstGeom prst="line">
            <a:avLst/>
          </a:prstGeom>
          <a:noFill/>
          <a:ln w="9525">
            <a:solidFill>
              <a:schemeClr val="tx1"/>
            </a:solidFill>
            <a:round/>
            <a:headEnd type="none" w="sm" len="sm"/>
            <a:tailEnd type="none" w="sm" len="sm"/>
          </a:ln>
        </p:spPr>
        <p:txBody>
          <a:bodyPr/>
          <a:lstStyle/>
          <a:p>
            <a:endParaRPr lang="en-US"/>
          </a:p>
        </p:txBody>
      </p:sp>
      <p:sp>
        <p:nvSpPr>
          <p:cNvPr id="8222" name="Line 33"/>
          <p:cNvSpPr>
            <a:spLocks noChangeShapeType="1"/>
          </p:cNvSpPr>
          <p:nvPr/>
        </p:nvSpPr>
        <p:spPr bwMode="auto">
          <a:xfrm>
            <a:off x="6172200" y="5562600"/>
            <a:ext cx="1143000" cy="0"/>
          </a:xfrm>
          <a:prstGeom prst="line">
            <a:avLst/>
          </a:prstGeom>
          <a:noFill/>
          <a:ln w="9525">
            <a:solidFill>
              <a:schemeClr val="tx1"/>
            </a:solidFill>
            <a:round/>
            <a:headEnd type="none" w="sm" len="sm"/>
            <a:tailEnd type="none" w="sm" len="sm"/>
          </a:ln>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chemeClr val="tx1"/>
                </a:solidFill>
              </a:rPr>
              <a:t>Occupational Exposure to Hazardous Chemicals in the Laboratory 1910.1450</a:t>
            </a:r>
            <a:endParaRPr lang="en-US" sz="3200" b="1" dirty="0">
              <a:solidFill>
                <a:schemeClr val="tx1"/>
              </a:solidFill>
            </a:endParaRPr>
          </a:p>
        </p:txBody>
      </p:sp>
      <p:sp>
        <p:nvSpPr>
          <p:cNvPr id="3" name="Content Placeholder 2"/>
          <p:cNvSpPr>
            <a:spLocks noGrp="1"/>
          </p:cNvSpPr>
          <p:nvPr>
            <p:ph sz="half" idx="1"/>
          </p:nvPr>
        </p:nvSpPr>
        <p:spPr>
          <a:xfrm>
            <a:off x="228600" y="2286000"/>
            <a:ext cx="4343400" cy="4419600"/>
          </a:xfrm>
        </p:spPr>
        <p:txBody>
          <a:bodyPr/>
          <a:lstStyle/>
          <a:p>
            <a:r>
              <a:rPr lang="en-US" sz="2000" dirty="0" smtClean="0"/>
              <a:t>Requires a Chemical Hygiene Plan</a:t>
            </a:r>
          </a:p>
          <a:p>
            <a:pPr lvl="1"/>
            <a:r>
              <a:rPr lang="en-US" sz="1800" dirty="0" smtClean="0"/>
              <a:t>Capable of protecting employees from health hazards associated with hazardous chemicals in that laboratory</a:t>
            </a:r>
          </a:p>
          <a:p>
            <a:pPr lvl="1"/>
            <a:r>
              <a:rPr lang="en-US" sz="1800" dirty="0" smtClean="0"/>
              <a:t>Capable of keeping exposures below the limits</a:t>
            </a:r>
          </a:p>
          <a:p>
            <a:pPr lvl="1"/>
            <a:endParaRPr lang="en-US" sz="1800" dirty="0"/>
          </a:p>
        </p:txBody>
      </p:sp>
      <p:sp>
        <p:nvSpPr>
          <p:cNvPr id="5" name="Content Placeholder 4"/>
          <p:cNvSpPr>
            <a:spLocks noGrp="1"/>
          </p:cNvSpPr>
          <p:nvPr>
            <p:ph sz="half" idx="2"/>
          </p:nvPr>
        </p:nvSpPr>
        <p:spPr>
          <a:xfrm>
            <a:off x="4572000" y="2286000"/>
            <a:ext cx="3848100" cy="4419600"/>
          </a:xfrm>
        </p:spPr>
        <p:txBody>
          <a:bodyPr/>
          <a:lstStyle/>
          <a:p>
            <a:r>
              <a:rPr lang="en-US" sz="2000" dirty="0" smtClean="0"/>
              <a:t>Requires:</a:t>
            </a:r>
          </a:p>
          <a:p>
            <a:pPr lvl="1"/>
            <a:r>
              <a:rPr lang="en-US" sz="1800" dirty="0" smtClean="0"/>
              <a:t>Standard Operating Procedure</a:t>
            </a:r>
          </a:p>
          <a:p>
            <a:pPr lvl="1"/>
            <a:r>
              <a:rPr lang="en-US" sz="1800" dirty="0" smtClean="0"/>
              <a:t>Employee information and training</a:t>
            </a:r>
          </a:p>
          <a:p>
            <a:pPr lvl="1"/>
            <a:r>
              <a:rPr lang="en-US" sz="1800" dirty="0" smtClean="0"/>
              <a:t>Designation of Chemical Hygiene Officer</a:t>
            </a:r>
          </a:p>
          <a:p>
            <a:pPr lvl="1"/>
            <a:endParaRPr lang="en-US" sz="1800" dirty="0"/>
          </a:p>
        </p:txBody>
      </p:sp>
      <p:sp>
        <p:nvSpPr>
          <p:cNvPr id="4" name="Slide Number Placeholder 3"/>
          <p:cNvSpPr>
            <a:spLocks noGrp="1"/>
          </p:cNvSpPr>
          <p:nvPr>
            <p:ph type="sldNum" sz="quarter" idx="11"/>
          </p:nvPr>
        </p:nvSpPr>
        <p:spPr/>
        <p:txBody>
          <a:bodyPr/>
          <a:lstStyle/>
          <a:p>
            <a:r>
              <a:rPr lang="en-US" dirty="0" smtClean="0"/>
              <a:t/>
            </a:r>
            <a:br>
              <a:rPr lang="en-US" dirty="0" smtClean="0"/>
            </a:br>
            <a:endParaRPr lang="en-US" dirty="0"/>
          </a:p>
        </p:txBody>
      </p:sp>
      <p:sp>
        <p:nvSpPr>
          <p:cNvPr id="6" name="Rectangle 5"/>
          <p:cNvSpPr/>
          <p:nvPr/>
        </p:nvSpPr>
        <p:spPr>
          <a:xfrm>
            <a:off x="1219200" y="5486400"/>
            <a:ext cx="5715000"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dirty="0" smtClean="0"/>
              <a:t>Plan shall be readily available to employees and employee representatives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66800" y="457200"/>
            <a:ext cx="7086600" cy="1143000"/>
          </a:xfrm>
        </p:spPr>
        <p:txBody>
          <a:bodyPr/>
          <a:lstStyle/>
          <a:p>
            <a:pPr algn="ctr" eaLnBrk="1" hangingPunct="1"/>
            <a:r>
              <a:rPr lang="en-US" sz="3200" b="1" dirty="0" smtClean="0">
                <a:solidFill>
                  <a:schemeClr val="tx1"/>
                </a:solidFill>
                <a:latin typeface="Verdana" pitchFamily="34" charset="0"/>
                <a:ea typeface="Verdana" pitchFamily="34" charset="0"/>
                <a:cs typeface="Verdana" pitchFamily="34" charset="0"/>
              </a:rPr>
              <a:t>Blood-borne Pathogen Standard 1910.1030</a:t>
            </a:r>
          </a:p>
        </p:txBody>
      </p:sp>
      <p:sp>
        <p:nvSpPr>
          <p:cNvPr id="8195" name="Rectangle 3"/>
          <p:cNvSpPr>
            <a:spLocks noGrp="1" noChangeArrowheads="1"/>
          </p:cNvSpPr>
          <p:nvPr>
            <p:ph type="body" idx="1"/>
          </p:nvPr>
        </p:nvSpPr>
        <p:spPr>
          <a:xfrm>
            <a:off x="838200" y="1828800"/>
            <a:ext cx="7772400" cy="4267200"/>
          </a:xfrm>
        </p:spPr>
        <p:txBody>
          <a:bodyPr>
            <a:normAutofit lnSpcReduction="10000"/>
          </a:bodyPr>
          <a:lstStyle/>
          <a:p>
            <a:pPr eaLnBrk="1" hangingPunct="1">
              <a:lnSpc>
                <a:spcPct val="90000"/>
              </a:lnSpc>
            </a:pPr>
            <a:r>
              <a:rPr lang="en-US" sz="2400" b="1" u="sng" dirty="0" smtClean="0">
                <a:latin typeface="Verdana" pitchFamily="34" charset="0"/>
                <a:ea typeface="Verdana" pitchFamily="34" charset="0"/>
                <a:cs typeface="Verdana" pitchFamily="34" charset="0"/>
              </a:rPr>
              <a:t>Purpose:</a:t>
            </a:r>
            <a:r>
              <a:rPr lang="en-US" sz="2400" dirty="0" smtClean="0">
                <a:latin typeface="Verdana" pitchFamily="34" charset="0"/>
                <a:ea typeface="Verdana" pitchFamily="34" charset="0"/>
                <a:cs typeface="Verdana" pitchFamily="34" charset="0"/>
              </a:rPr>
              <a:t>  To Prevent Needle sticks and Other Exposures at Work to Blood and Body Fluids that Contain Blood</a:t>
            </a:r>
          </a:p>
          <a:p>
            <a:pPr eaLnBrk="1" hangingPunct="1">
              <a:lnSpc>
                <a:spcPct val="90000"/>
              </a:lnSpc>
              <a:buFont typeface="Wingdings" charset="2"/>
              <a:buNone/>
            </a:pPr>
            <a:endParaRPr lang="en-US" sz="2400" dirty="0" smtClean="0">
              <a:latin typeface="Verdana" pitchFamily="34" charset="0"/>
              <a:ea typeface="Verdana" pitchFamily="34" charset="0"/>
              <a:cs typeface="Verdana" pitchFamily="34" charset="0"/>
            </a:endParaRPr>
          </a:p>
          <a:p>
            <a:pPr eaLnBrk="1" hangingPunct="1">
              <a:lnSpc>
                <a:spcPct val="90000"/>
              </a:lnSpc>
            </a:pPr>
            <a:r>
              <a:rPr lang="en-US" sz="2400" b="1" u="sng" dirty="0" smtClean="0">
                <a:latin typeface="Verdana" pitchFamily="34" charset="0"/>
                <a:ea typeface="Verdana" pitchFamily="34" charset="0"/>
                <a:cs typeface="Verdana" pitchFamily="34" charset="0"/>
              </a:rPr>
              <a:t>Employer Responsibilities:</a:t>
            </a:r>
          </a:p>
          <a:p>
            <a:pPr lvl="1" eaLnBrk="1" hangingPunct="1">
              <a:lnSpc>
                <a:spcPct val="90000"/>
              </a:lnSpc>
            </a:pPr>
            <a:r>
              <a:rPr lang="en-US" sz="2000" dirty="0" smtClean="0">
                <a:latin typeface="Verdana" pitchFamily="34" charset="0"/>
                <a:ea typeface="Verdana" pitchFamily="34" charset="0"/>
                <a:cs typeface="Verdana" pitchFamily="34" charset="0"/>
              </a:rPr>
              <a:t>Identify Workers at Risk</a:t>
            </a:r>
          </a:p>
          <a:p>
            <a:pPr lvl="1" eaLnBrk="1" hangingPunct="1">
              <a:lnSpc>
                <a:spcPct val="90000"/>
              </a:lnSpc>
            </a:pPr>
            <a:r>
              <a:rPr lang="en-US" sz="2000" dirty="0" smtClean="0">
                <a:latin typeface="Verdana" pitchFamily="34" charset="0"/>
                <a:ea typeface="Verdana" pitchFamily="34" charset="0"/>
                <a:cs typeface="Verdana" pitchFamily="34" charset="0"/>
              </a:rPr>
              <a:t>Provide Safe Needles</a:t>
            </a:r>
          </a:p>
          <a:p>
            <a:pPr lvl="1" eaLnBrk="1" hangingPunct="1">
              <a:lnSpc>
                <a:spcPct val="90000"/>
              </a:lnSpc>
            </a:pPr>
            <a:r>
              <a:rPr lang="en-US" sz="2000" dirty="0" smtClean="0">
                <a:latin typeface="Verdana" pitchFamily="34" charset="0"/>
                <a:ea typeface="Verdana" pitchFamily="34" charset="0"/>
                <a:cs typeface="Verdana" pitchFamily="34" charset="0"/>
              </a:rPr>
              <a:t>Ensure Universal Precautions are Practiced</a:t>
            </a:r>
          </a:p>
          <a:p>
            <a:pPr lvl="1" eaLnBrk="1" hangingPunct="1">
              <a:lnSpc>
                <a:spcPct val="90000"/>
              </a:lnSpc>
            </a:pPr>
            <a:r>
              <a:rPr lang="en-US" sz="2000" dirty="0" smtClean="0">
                <a:latin typeface="Verdana" pitchFamily="34" charset="0"/>
                <a:ea typeface="Verdana" pitchFamily="34" charset="0"/>
                <a:cs typeface="Verdana" pitchFamily="34" charset="0"/>
              </a:rPr>
              <a:t>Provide Personal Protective Equipment</a:t>
            </a:r>
          </a:p>
          <a:p>
            <a:pPr lvl="1" eaLnBrk="1" hangingPunct="1">
              <a:lnSpc>
                <a:spcPct val="90000"/>
              </a:lnSpc>
            </a:pPr>
            <a:r>
              <a:rPr lang="en-US" sz="2000" dirty="0" smtClean="0">
                <a:latin typeface="Verdana" pitchFamily="34" charset="0"/>
                <a:ea typeface="Verdana" pitchFamily="34" charset="0"/>
                <a:cs typeface="Verdana" pitchFamily="34" charset="0"/>
              </a:rPr>
              <a:t>Provide Prompt Evaluation and Treatment</a:t>
            </a:r>
          </a:p>
          <a:p>
            <a:pPr lvl="1" eaLnBrk="1" hangingPunct="1">
              <a:lnSpc>
                <a:spcPct val="90000"/>
              </a:lnSpc>
            </a:pPr>
            <a:r>
              <a:rPr lang="en-US" sz="2000" dirty="0" smtClean="0">
                <a:latin typeface="Verdana" pitchFamily="34" charset="0"/>
                <a:ea typeface="Verdana" pitchFamily="34" charset="0"/>
                <a:cs typeface="Verdana" pitchFamily="34" charset="0"/>
              </a:rPr>
              <a:t>Provide Hepatitis B Vaccinations</a:t>
            </a:r>
          </a:p>
          <a:p>
            <a:pPr lvl="1" eaLnBrk="1" hangingPunct="1">
              <a:lnSpc>
                <a:spcPct val="90000"/>
              </a:lnSpc>
            </a:pPr>
            <a:r>
              <a:rPr lang="en-US" sz="2000" dirty="0" smtClean="0">
                <a:latin typeface="Verdana" pitchFamily="34" charset="0"/>
                <a:ea typeface="Verdana" pitchFamily="34" charset="0"/>
                <a:cs typeface="Verdana" pitchFamily="34" charset="0"/>
              </a:rPr>
              <a:t>Recordkeeping</a:t>
            </a:r>
          </a:p>
          <a:p>
            <a:pPr lvl="1" eaLnBrk="1" hangingPunct="1">
              <a:lnSpc>
                <a:spcPct val="90000"/>
              </a:lnSpc>
            </a:pPr>
            <a:r>
              <a:rPr lang="en-US" sz="2000" dirty="0" smtClean="0">
                <a:latin typeface="Verdana" pitchFamily="34" charset="0"/>
                <a:ea typeface="Verdana" pitchFamily="34" charset="0"/>
                <a:cs typeface="Verdana" pitchFamily="34" charset="0"/>
              </a:rPr>
              <a:t>Train Workers Annually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smtClean="0">
                <a:solidFill>
                  <a:schemeClr val="tx1"/>
                </a:solidFill>
              </a:rPr>
              <a:t>Asbestos Hazard Emergency Response Act – AHERA</a:t>
            </a:r>
            <a:r>
              <a:rPr lang="en-US" sz="3600" dirty="0" smtClean="0"/>
              <a:t/>
            </a:r>
            <a:br>
              <a:rPr lang="en-US" sz="3600" dirty="0" smtClean="0"/>
            </a:br>
            <a:endParaRPr lang="en-US" sz="3600" dirty="0"/>
          </a:p>
        </p:txBody>
      </p:sp>
      <p:sp>
        <p:nvSpPr>
          <p:cNvPr id="4" name="Content Placeholder 3"/>
          <p:cNvSpPr>
            <a:spLocks noGrp="1"/>
          </p:cNvSpPr>
          <p:nvPr>
            <p:ph sz="half" idx="2"/>
          </p:nvPr>
        </p:nvSpPr>
        <p:spPr>
          <a:xfrm>
            <a:off x="76200" y="1905000"/>
            <a:ext cx="8001000" cy="4419600"/>
          </a:xfrm>
        </p:spPr>
        <p:txBody>
          <a:bodyPr/>
          <a:lstStyle/>
          <a:p>
            <a:r>
              <a:rPr lang="en-US" sz="2400" u="sng" dirty="0" smtClean="0">
                <a:latin typeface="Verdana" pitchFamily="34" charset="0"/>
                <a:ea typeface="Verdana" pitchFamily="34" charset="0"/>
                <a:cs typeface="Verdana" pitchFamily="34" charset="0"/>
              </a:rPr>
              <a:t>Requires Employers to:</a:t>
            </a:r>
          </a:p>
          <a:p>
            <a:pPr lvl="1"/>
            <a:r>
              <a:rPr lang="en-US" sz="2000" dirty="0" smtClean="0">
                <a:latin typeface="Verdana" pitchFamily="34" charset="0"/>
                <a:ea typeface="Verdana" pitchFamily="34" charset="0"/>
                <a:cs typeface="Verdana" pitchFamily="34" charset="0"/>
              </a:rPr>
              <a:t>Establish Asbestos Management Plan for every school site </a:t>
            </a:r>
          </a:p>
          <a:p>
            <a:pPr lvl="1">
              <a:buNone/>
            </a:pPr>
            <a:endParaRPr lang="en-US" sz="2000" dirty="0" smtClean="0">
              <a:latin typeface="Verdana" pitchFamily="34" charset="0"/>
              <a:ea typeface="Verdana" pitchFamily="34" charset="0"/>
              <a:cs typeface="Verdana" pitchFamily="34" charset="0"/>
            </a:endParaRPr>
          </a:p>
          <a:p>
            <a:pPr lvl="1"/>
            <a:r>
              <a:rPr lang="en-US" sz="2000" dirty="0" smtClean="0">
                <a:latin typeface="Verdana" pitchFamily="34" charset="0"/>
                <a:ea typeface="Verdana" pitchFamily="34" charset="0"/>
                <a:cs typeface="Verdana" pitchFamily="34" charset="0"/>
              </a:rPr>
              <a:t>Conduct regular inspections and assess conditions of ACB</a:t>
            </a:r>
          </a:p>
          <a:p>
            <a:pPr lvl="1">
              <a:buNone/>
            </a:pPr>
            <a:endParaRPr lang="en-US" sz="2000" dirty="0" smtClean="0">
              <a:latin typeface="Verdana" pitchFamily="34" charset="0"/>
              <a:ea typeface="Verdana" pitchFamily="34" charset="0"/>
              <a:cs typeface="Verdana" pitchFamily="34" charset="0"/>
            </a:endParaRPr>
          </a:p>
          <a:p>
            <a:pPr lvl="1"/>
            <a:r>
              <a:rPr lang="en-US" sz="2000" dirty="0" smtClean="0">
                <a:latin typeface="Verdana" pitchFamily="34" charset="0"/>
                <a:ea typeface="Verdana" pitchFamily="34" charset="0"/>
                <a:cs typeface="Verdana" pitchFamily="34" charset="0"/>
              </a:rPr>
              <a:t>Provide training for custodial/maintenance staff in general awareness and more extensive training for workers doing small jobs and/or emergency cleanups</a:t>
            </a:r>
          </a:p>
          <a:p>
            <a:pPr lvl="1">
              <a:buNone/>
            </a:pPr>
            <a:endParaRPr lang="en-US" sz="2000" dirty="0" smtClean="0">
              <a:latin typeface="Verdana" pitchFamily="34" charset="0"/>
              <a:ea typeface="Verdana" pitchFamily="34" charset="0"/>
              <a:cs typeface="Verdana" pitchFamily="34" charset="0"/>
            </a:endParaRPr>
          </a:p>
          <a:p>
            <a:pPr lvl="1"/>
            <a:r>
              <a:rPr lang="en-US" sz="2000" dirty="0" smtClean="0">
                <a:latin typeface="Verdana" pitchFamily="34" charset="0"/>
                <a:ea typeface="Verdana" pitchFamily="34" charset="0"/>
                <a:cs typeface="Verdana" pitchFamily="34" charset="0"/>
              </a:rPr>
              <a:t>Covers state and local workers who perform asbestos work who aren’t covered by OSHA</a:t>
            </a:r>
          </a:p>
          <a:p>
            <a:pPr lvl="1"/>
            <a:endParaRPr lang="en-US" sz="2000" dirty="0" smtClean="0"/>
          </a:p>
          <a:p>
            <a:pPr lvl="1"/>
            <a:endParaRPr lang="en-US" sz="2000" dirty="0"/>
          </a:p>
        </p:txBody>
      </p:sp>
      <p:sp>
        <p:nvSpPr>
          <p:cNvPr id="5" name="Slide Number Placeholder 4"/>
          <p:cNvSpPr>
            <a:spLocks noGrp="1"/>
          </p:cNvSpPr>
          <p:nvPr>
            <p:ph type="sldNum" sz="quarter" idx="11"/>
          </p:nvPr>
        </p:nvSpPr>
        <p:spPr/>
        <p:txBody>
          <a:bodyPr/>
          <a:lstStyle/>
          <a:p>
            <a:pPr>
              <a:defRPr/>
            </a:pPr>
            <a:fld id="{3B95FF8A-143E-7143-9C9E-6B8FCF847955}" type="slidenum">
              <a:rPr lang="en-US" smtClean="0"/>
              <a:pPr>
                <a:defRPr/>
              </a:pPr>
              <a:t>26</a:t>
            </a:fld>
            <a:endParaRPr lang="en-US"/>
          </a:p>
        </p:txBody>
      </p:sp>
      <p:sp>
        <p:nvSpPr>
          <p:cNvPr id="6" name="Rectangle 5"/>
          <p:cNvSpPr/>
          <p:nvPr/>
        </p:nvSpPr>
        <p:spPr>
          <a:xfrm>
            <a:off x="6019800" y="1447800"/>
            <a:ext cx="2743200" cy="830997"/>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algn="ctr"/>
            <a:r>
              <a:rPr lang="en-US" b="1" dirty="0" smtClean="0"/>
              <a:t>Applies to all schools!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Finding Information</a:t>
            </a:r>
            <a:endParaRPr lang="en-US" dirty="0"/>
          </a:p>
        </p:txBody>
      </p:sp>
      <p:sp>
        <p:nvSpPr>
          <p:cNvPr id="3" name="Content Placeholder 2"/>
          <p:cNvSpPr>
            <a:spLocks noGrp="1"/>
          </p:cNvSpPr>
          <p:nvPr>
            <p:ph idx="1"/>
          </p:nvPr>
        </p:nvSpPr>
        <p:spPr>
          <a:xfrm>
            <a:off x="1219200" y="1295400"/>
            <a:ext cx="3276600" cy="4419600"/>
          </a:xfrm>
        </p:spPr>
        <p:txBody>
          <a:bodyPr/>
          <a:lstStyle/>
          <a:p>
            <a:pPr lvl="0"/>
            <a:r>
              <a:rPr lang="en-US" sz="2600" kern="1200" dirty="0" smtClean="0">
                <a:latin typeface="Verdana" charset="0"/>
              </a:rPr>
              <a:t>What reports, logs and documents should be collected and reviewed by the committee?  </a:t>
            </a:r>
          </a:p>
          <a:p>
            <a:pPr lvl="0"/>
            <a:endParaRPr lang="en-US" sz="2600" kern="1200" dirty="0" smtClean="0">
              <a:latin typeface="Verdana" charset="0"/>
            </a:endParaRPr>
          </a:p>
          <a:p>
            <a:pPr lvl="0"/>
            <a:r>
              <a:rPr lang="en-US" sz="2600" kern="1200" dirty="0" smtClean="0">
                <a:latin typeface="Verdana" charset="0"/>
              </a:rPr>
              <a:t>How often should they be reviewed?</a:t>
            </a:r>
          </a:p>
          <a:p>
            <a:endParaRPr lang="en-US"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27</a:t>
            </a:fld>
            <a:endParaRPr lang="en-US"/>
          </a:p>
        </p:txBody>
      </p:sp>
      <p:sp>
        <p:nvSpPr>
          <p:cNvPr id="56322" name="AutoShape 2" descr="data:image/jpg;base64,/9j/4AAQSkZJRgABAQAAAQABAAD/2wCEAAkGBhQSEBUUEhQVFRUUFhUUFBcUFBUVFBQUFBUXFBQUFBQXHCYfFxkkGhQUHy8gIycpLC0sFh4xNTAqNSYrLCkBCQoKDgwOGA8PGDAcHBwsKSwpLCwsLCkpKSkpLSkpKSwsLCksLCwsLCkpKSwpKSwpKSksLCwsLCwsKSkpKSktLP/AABEIAMoA+gMBIgACEQEDEQH/xAAbAAABBQEBAAAAAAAAAAAAAAACAAEDBAUGB//EAFQQAAIBAgMEBAcLCQUFBwUAAAECAwARBBIhBRMxQRQiUWEGIzJxgZGhQlJTVHKSscHR0tMVM2Jzk5Sys/AkNEOCtHSVosPEFmOEo8Lh8Qclg4Xi/8QAGAEAAwEBAAAAAAAAAAAAAAAAAAECAwT/xAAsEQACAgECBQIEBwAAAAAAAAAAAQIREiExAxNBUWEi0XGxwfAEMkKBkaHx/9oADAMBAAIRAxEAPwD2ilTXpVqcA96VNSoAelTUr0APSpqVACvTXpU16YD3pqa9IGmAW7NEEpsPi0kzBTfI27bjo4AJGvcRXC4/wmSN1zriZGKiWdo8TNGkMbyFEsiMF4W005akmnCMpuka4Lqd3alauFHhHEXYBMVuxiEw4lOOlCks7IXIL3UDIWseK63FFD4TQkQE9KG/lkjH9rchAkqw7xjm1Us44VpyJdvl8e4YrudxaozMvvh6xQ7PUqJFLMwRyFLm7WKK1i3OxYi51t21xu29piLMzGU2MUcccLFWkkkDMfJ4mwHHhl0FzrnCLk6QPhpHZb1ffD1ihLr2j1ivPovCKNzEIxi3aQMXVZ2zRZX3ZzXbXUE6cF17qaHwliZM98RYYY4k/wBpJI8ZuhEbHyySp8zCtuRJE4o757ciPWKiZTXL7NxocRSI0mWUMSsj5ypV1XieBBzjQ2N+4V0+NmW6pcZ7o2W/Wy5gua3Zc2vUO4umGIBNCTTmgJqyBjQmnNCTQAJoTRGhNIYxoDRGhNIATTU5oaAOmvT3ob0r1lQgr0r0N6V6KAK9K9DSvRQBXpr016EmigCvTXpr01OgHvTqdaC9OvEU6AtdnnFedYzYsMgDNjEgDYeIYuNit2hEvUYksMlyQtz3d4PonZ5x9NeX7T2TO6yskMjq2CwioVW+dlxETuq9pCgn0Vp+G33rb71N3sW5fBKIyyPNjMMfHQ7xcqRgoS0u7kyuPGOrWB42BOt9AfwHbIqDGwKWiZYQLeMz4g4hbXJJW+71XW6DlpVCfwexAWaIxyN/a8JGjmJmVoo45YllIAsyhN3m5cjT+EPg9KkrR7h5naDCRYWWFGWKNogqvw0QXDEAnq5r6XuOxN2ln/S8e5OnY9MwJPjs1r5he3C+5ivbuvXE7ZwJlY5JFiljlw8kLNa28EZAWx43vyB4cDrXZ4Em01zch7E9pEMVz664PbkZaeGyk2xuDY2BOVVj1Y2GgF+Jri4P5i5FA+C9zDfERGzu7NZd40xcySCJwfkAjllzW1qGPwZQR3XEwqojjSZ0IILCYTZ7lyFuEjAB95zqtsjASrPAxR8hnnkN42GR1V48x00DKY7E8cvdTYPY7pgomMRfx0UssIjKSGOMSJlf3THW/DQP3V3NtaZfLuyDotj4Xd5FEglVnmkRxbVXaNtSDYnMWNxYdY6V2uOUWU88yC/O172v2VwPg1hWjWMOuTM88ioeMaO0OVTfnxPp11vXfY/yV+Wn01w8X83cb2ImFRMKlJoGqjEiahNGaA0ACaEmnNCaQxjQmnNCaQDGmpzTUAdFelehvSvUUIO9K9BeleigCvSvQ0r0AFemvTXpqYBXpr016a9FAPenU6igvTq2tOgJ4cSr+SwbK2VspBsynrKbcCOyqOxf7tD+qj/gFTJjohweMa3NnTUk3J46k1n4LESRxpGcPK+RQmaJoGVwoyhlzSqwuADYjThrxqI7HQed7d8IcQMXPlmxEY3hshkdcgsOrlBsO3TSxB516Z4L47e4OByWYmNAzOGBZgoDN1hdgTfrcDxBNYm2NkQ4iaOWbDYoMmjARBllUaqkmRmuAfZccDW9HtVAPImUDkcNOLDkNEtXRxpxnCKjHVCSYeDb+8frX9kcdc3E3jJfPH/KWug2exMczEFQ7yOoYFWy2VQSp1F8t9dbEVzJmCySZg3WKMpCO4IEaqdUU2IKnQ9o7awitWUzA8NNqyRmJY5HQneFsuZQw6gXrcDbraA6X14il4HbSeRZRI8jkFSC2ZlUZeGY6Ak627ia1NqRRzxlHSU81Kwy3VuTKSv/AMi4oMAiwxiOOGew4kxgFmPFmLMNT9g4CunKPKxrUnqXVPjovNJ/FDXT4+QdUXF86G3O2utq5XClmmRijIqgjr5Lku8Z0CM1gBGdSR5Q766XG5SVIy5syi+l7dY2vxtflXMwkETQmkTTE1qYAtUZo2NRmgATQGiNCaQwTQmnNCaQDGmpU16AOgBoOlJ79Pnr9tEh1HnpQYAHI5Z9EK5Q5CHMVOYr74ZdD3mpk6BKwelJ79Pnr9tLpSe/T56/bWT4SbdOGmghjhMr4jOFvPuwGUqACcjcc3HurOxPhViI99nwJHRxG0lsXckS3EZjtF4y5BGnMEVag2k11+Hw79ysGdP0pPfp89ftpdKT36/OX7a5+bb+JUNfBoXRDI8K49WnVAL5t0ItfQTc6C9RT+FEyRGY4aHdjN1l2lGwJVSxVbR9ZrA6DWjB/bXuGDOl6Svvl+cv203SV98vzhXOt4R4gSSI2ERNyqtK748LEge+W8hi46HQDT0iiO3cUJMnQl/NmYP04bpowQCyybq2lwTe2hB50YP7a9wwZv8ASV98vzh9tLpK++X5w+2uZw3hkTiYYHhj8e2UNFjlnCjtIWP2XF9eyusl2cj5dZBlZX6rstyOTW4rrqDoaU04b9QwZGHvwII7jcUiahge637z/EaItVIgJjfQ6jsOo9VZOM8F8PJqEEbe+j6mveo0rSL0Jlp4gcnjfBSaPVHZh8pgfYaymxOJj/xJl80slv4q9C39VsRg0fiNe4UsSlI4ceEWJtbfy992v9Iqu205T/iP84j6K6XHeDV9QpPmBrCxOwXHBW+aamqLUik2Mc8Xf57fbShR3NlzE+c1awuw3Y6q3zT9ldZsrY+7F8p+aaVA2VdieDix2kk6z8VB1VT2gHn31uoB2L6AB9VNehvVVRndk16EmgD0OIxASNnOSy2LGRxGipcZ2ZyCBZbnXsoboErDaoyagPhFg/jWG/bxfeoD4QYP4zhv3iL71GvYrBk5oTUH5ewnxnDfvEX3qY7dwnxnDfvEX3qNew8GTGgNQnbmE+M4b94i+9STaMUhtDJDKQGZ8k6MyKBo2VSSQWKrytmpO10DBkppqYmmpEm8h1FWsMeovyRVNTrVfGbbEAUGKV/F5/FJmvYMcvHyrIdPNS4mhXDVsxfDOI9NwMofDgxs+VJpxC0jMYwAnVa+ul7cSBzqguNxMkMsStgmZ5mMTjF3aO0j4pIrbnxoTdy2Nx1Vb3pq3th4cS6tJhscGHiyFTIssQbfgSG9imeMc1PWtwNQNsTCgMWw2LkXpDLldFKZhHiU3uSwXJaSTxhBbM0dzpU85qlSdf6dCiPhhLJPJPh4sH0ySGPO6495EVJFXdzCHde6WOOxPEKNTc35ubZx/J0cG+wIjSXfrL0wEMJVmRAF3X6Mut/8JtNDbqNiYKDDSb2LD44MAsJ3odgUZVCnKTbKq4SJbi1sy3vfSphvB7CrYRYfHx/3dFeMsjDqnDZlvw6mIcyG2pDNxFVH8TKOy+fTbqLFMtbUhxD79sRFhujYkQ5lGNdSrpYRvHKIOsWO7sLcVFib2qhs6cQTs0K7OjU4awRNoFX3Ryvv2m3RJ6qqQQNAb3N71smVNz0ZYMciXAUIrDIitu1RCbjc5UBym4ynXXQZabDwuRB0XH5bIix2ktGywwxicgGyyqmRc19N02lxU851Vafv7jojwmzzNtDCThoOb/398VJLHFcEx5410QswIHMm/CvRUbh6K4WLAQRSRzDDbQaRMrqfGMS0meRy63ysS2Mnz3HEvawFdJFtsmVU3GIF3y5zFZBZstyezn5teGtKXEcqvoS12HwrdQen6TRFqhwjeLHp+k0ZrdbHMxmavLvDTb2Ijx0yR4idEXd2VJpEUXhjY2CsBxJPpNepiIkaC/mFeOeHottGf/8AF/p4qpU2acLcoN4RYo8cTiT/AOJxH4lQvteY8Z5z/wCIn/EqkzjtHrpibVeK7HQWTj5PhZv28336jfFOeLyHzySH6WqENfgabNRSESbw9rfPf7adJSCCGYMCCrBmDKRqCDfQg86hzU4aigPafBLbT4rCJLJlzlpEbKMoJRyoYLc2JFr8r3tbhWveuM8A9ohMCi2/xJj65DXUYfHB6x8HNJastZqoeEzf/b8X+pf6KuE1HjMCJ4JYSxUSoULAAlb8wCRehOmmEdzm/BnZMMsOBzRRl80kzlkQmaJZpYJFfTr5d9h2sb+T3VW2Jh41i2eNzC/S5sUs5kiR2ZY97kRWYXQKFHD3vnrTw/gQ8eTJj513QdYrQxdRZCGdV63AlVJvfgKLB+B0sKFItoYhFJJsIYtC3EqSxKE3Oqkca2lNO/Vv8fPjzZsYWHdI8JjSIMM5wmIWGFpMOkjFDiMh3jHWQ5TxuOFWsHsuHPhmMUZy7KbEZSi5ZJlKAPItrOdTxv5XbarKf/TzLG8YxkwjkKs67mOzlCCrNd73BAPGpk8C5FeN1x84aJN3GRDH1I/gwM9ivDQ34Cqc4a1L59vcRjeD0Sz4nDvNhIkWTCyvfLGYcSV3VpxAFyoRn9OYdlS+CWJR8ZMY2gdeh2zYfDthoyTNGTeJtc2urcxbsrWfwRlMom6fPvAu7DbiEZU4lFUNlUaDQCrOD2I8crzS4mXEO0JhvLGikKHEgsVY8weXujUT4kaevTz38r6oC6TTXpiaasDE21OtAu0yABu3Nra5ogDbuMgPrFMDR4zGxxKpfKAdBfKNQpY6tYcAaqddRwTexhrs0h8wkxnlFiDPAR1ipK+Xouh0/S7qZNkaEbzGkEAa4mPMLMjaMpvxjHoZhzrVTbkDGylG1UaFCesQqmwN+LKPTTrtzDkA50tprkfmCRfq6aA8axqBt6zLXZAsBvMZcBtekR65r+UODWubA/QABbxuF3puWxC6KOpOi+QwYHnqbG553NXBteDTrLqSB4t9SLEjyeOo0pHacPbe4vpFKTYX5BP0W9VFQD1mbHssB1YyYs5CpCnEJkOV84DAC7DUg3OoNqeXZ6ng2JFk3fVnTUduoPWtpfzdgrSjxsTEAXudBeKVe/UsgA9JqxZexfUKFGIevuYmGwAQEBsUQQR1sQj2vu9QW1B8UCDyzN26W4sW0caoiscgUZpGjckLoS1pFuxtx9lW58UiccvmAUnz27KhTHhpMqqCuQtmy2OYG2WxHm9dFRQeojwuiAdlxxvzPOpM1RRPfP3SSj0CVwPoor1utjB7lPaagFHYZgLoRnkUBWIJbKrgMbqNewmvOvCNoTtJomw69aSBDIcViEA3iQjMVANgA458q9MxS3QivHfDAf22YH/ux/5EdCjbNeGz0WeNoGSBdnYNgXw0YZYmKZZTOJWdmW/ihArNfXxgudRfOwmzY4MbKqYKFzljLMsOJxMMTSZm3QiCsYTlyPotiGA0AAPJ4PwoxS4OUDESjdy4VYyWzMiyR40OqswJsd2nPTKLWrHwW2Z4ZGkimkR38tg2Yvre8me4c3J1a/Gs1w3rqbHpe2dmx4jCvMcPgykaSzXijxGFm8UjMQDkU2JUAhhYj0VHtzZeHGNgEq4NJiUEUaJiVjkO+IXOsaFDdxl63LjpXEp4TYrEMVnxEki7rFHKSAtxg8QQSqAA2sON6z8Xt2eWVJZJneSPLkdrZkytnW1hbRtaFw5XVgehJsJZdpv/AGXDXhSFyQ0ow7NKrCNOjhLM1g7HldR2iqnh1sqNY1xDYWHKHMJEDyYayl3CO6qhU3ZbX/TXU1xzeFWLOcHEy+NtvLFQXsAguQAfJAGhFWvCPbc4nxkG+fcnFYm8ZIKf3hzzBIF1BsCOFNQla1Au7MxsO7FsMQLtp0qU8+3IK6bY+0OspC5UyqgXMWy5b65jqb39gridlHxQ87fxGuw2Aera1S1qZSOwvU2HPGszCSnhWlBzqnsZx3Ob29s7FtizJCZN3uhGAspQFmgxl2tvAthIcPe6ZrlCGGU3h2RsXFGTCl5JoVihUyZnds8wnYsjL0qQdZLXZs4y3sqHQa23VxJmwxw4O7SQST2lWPOolhXdlSfGDdHEkqdPJN7gA44wOK3Cqy4pnzKZ8mORWmbc4sFoG3niU3rYQ8baDqdRr87Wp0rYzfyPtHoygGdXWzkNiSZDKuDjEjBxPoHxAcpcsoNyUsbHp2wssS494hIzvJIcKrTM913EW6yCRysY37zHlw7AorMxWDxxkurTDxshUjFLkUF8FkaQbxQ8YVMX1ch4nqDNVXF7P2h0YiNp97vMS1jigLo6OkIDnEMLAOCLBLMq9XTNQBOcNjFimiyzsWwssMTidGyPHicUYmaRpFbO0Jw4zhbnS+W2nTtPnQtlZMwY5HyZ1vfRsjMt/Mx+qsDbOz8RecwtO98VniXpkgUwjDiy9aZTGhnaTySCpVCVZVArocSRZrfpW82tVEmRWY0N6RNNetjnNcGpMViMoU5st7C+ZF5dr6VCDUO1YIHROkbvKD1d4UUXK2OUuRy425CnMrhdQztDtlH7XD/fpflIfDD0zYf79YmJ2Zswlcw2fYDTP0RrDuzvcX7hyqIbP2QG1XZduwjA248PK7Kwt+Dejo4tpBjlWVWJ5LNGzaceqshOgvU+Z+/0t9jVhbFh2esw6N0Le2a246JvMtusV3XXtluD3XroM1UhMjd3ANzbs1JHPvqNc48pl48gde3U8KlmewvrpfgCTwPADWq/Stfd/Nb6L0wLG+HD2XPbbsoUbrOOQK27rxqx9pNJCb+69IH060CHryedP5S0AV4Pd/rZ/wCc9HUOHPl/rZ/50lHmrWOxzS3YTjSvG/DtsuOxJHLIfVh4zXq+NmYOh3kiIQyFUAF2JUqxbNysw/zV5l4XwQ9Omz4hw10uDhpZCPFR2u6vY6W9dqalqa8NGpN4JxIksSvKVZ8KS+jbtkfHQszFYbBFBLMGCqPhba1HD4BxF2DNiEtLHHlYwFkDPhVCyFUPXcYiR0uFIEWqHW2TsnAYZoZFaVmRsRg89sOYuCY3Kt3k0zXbrcBk14irKbC2doM0hO8dRcwgMQst4iRIMqgrGd4LZutqcy2ytq9X/BsWR4KRRoZBJIAVxChpChjCSYFzfRFYkLKXv1bqmqLfSLE+B0Sq5/tN1hnly3BJaLECFUumFINlOZspbkSY1sSez9k7PUMytKWOHxnWtHovRykjlRJfRWnNudxYWWoxsLZhkAJkCEv7zMSuJChSd5ZQIupe2pYvcgaLJ3uwJx4FYZp5I0xEnipRES27yhymIYXbdrmBMcF7Cw3jDM1g1UPDrYwil3ylz0ibFMcxXLm3gchAFBABkZTctqvIggBPs/Z5iujOrDo9jlZwudY3YBC92zF2FvchRcgqwart7DQdMxJM5VjiMQWHQ5GysZ3LKXV7NYki47KqMvVuA+yz4oedvpNdt4NRXArktm4aLdi09xdteiyD3R5Fr12GwpQhQBsylbZspSz5mPAngVKj/LSv1GUjoVhtVlZCqsVBZgpKqLXZgpKqM2mpAGumutR1JAeNOWxEdzkcFgNoqIFYv4s5JT0kOJEbE4aUvmLBmKrvQLjyVZeBF7eAweKGFxasZd48LiHPiA7dIIxfXjbeNulIfBgaqLoTYWJPTlq5bG7OxQRRE05beYwqTimO7JxcXQ5JC8vWiXDLKMvW8rVSTWLVG6diiTGxzYlmWWSN0nEIGIQsryPEqlUZwOqsZcagjPIBbga2MwGOIkQNLcRjK4xFgzNHs1CFIkDZg0GOYnTyyQbya6fhFgsS8krYaSRVOFl3SiUIoxYYxw2ubqTFI55LmRGJzAEVsLhsWJIvzwj3uobEKxihTaG+CzeNJa+G6mmcnyTSaHZS/J2O3aq7TGxhDZcSSSqT40vly4hGsY2wuhkDWygsxU1tYSKUTYovvN2xJiLy5hxayxoHYBAuU5sqEXysHIzVX8EcPiY42XFs7NaAqXl3gvuFEwF3cg7zNm1CkkFQBetqc9RvMfoNUo9SWyuaak1NWxgat6q7exWHjRDicoW9kzR59Qmtuo1jlv2VOTofMfoqTEYnLax9b5ASNR56cx8Pqcw+1tk2uywNbQE4IvlFzoLQE2vegh2/ske5jP8A+umP0YUV1a7SPOUeiT6bnzcKilx7ZtJDbs3pHL18axpm9mdsfbOBklC4ZVD2YgjBTQ6AXbxjwqBpyvrW9VcY0H3ZItzJOtSK4IuOHp+uqWgmLEeTy9N7cOdqrK4/Q84kkHsy6VZkuRpx15kcrcRe1AL/ANSOfaVpiGjm19z35Wdj6slOh60nnT+UtLX+mP3aZV1Y++tb0Iq66d1AFXDny/12I/1ElEajwx8v9diP9RLUlXHYwe5Xx0eZCPTXkfhe18dMe9PZDGPqr2J1uK8e8NLDaE4v7pPbDGauO5fD3KsH9zn/ANowf8rHVnEVown+xTd+Jwnshxp+us2mnubl7ZHlyf7Lj/8AQYmqLDWruyD15P8AZcd/ocQPrqmw7j6jQnq/2+ox4vKX5Sfxirm3j/bMV/tWK/1MtVcOpzpofLj5H361a24D0vE6HXE4ojQ88RIaX6hF7ZX5oedv4jXb7DUFLHsritloREt9L5j6CxtXb7Ai6o81Y/qZlI2sJiLix5VehOhqgkVjV/DHX0im9iFuc7i48WuIkdOkNGuIglAEwGaJZlMsUMe9yuhS5AshAJRg5saqrsnH7mVjPKJBhI440Ezs0k/QoUdg+9yLacSHOAGLXOexqrhtnbRtHmaa27we8vML54BFvADnucxklz9oi1vpUjbP2h47rT+Ri9zaYXzzJLkB61xldIcnvd4eFc50FqXZ+LedMrzxQlBG3j5AyF4sWrSWOIl0V2w5OrN5BVhlIpkw+NMYZ9+ruju6JMG3cnS4SkYUSqGAgja4RlJVnAYMxvE+Exm9QqMSF3QDXlZUuFxm9Vo3xMpLsz4XKcznQWK2sAxuBxrJNYTgmGFYsuJZSJYBhkZrK4yl8+MYnMQ2UEi4FwAsZg8ec2QzK245YvMmY4PDII1O9uZRiFxDF7Am+bN1hW9gY5Fw5WYlnDYgEli1130piKlmZsu7MdgzEgaEm1ZUmHxEc8zKmIkRcXA8QEjNnwsZXOqmTE5WuFN1KKTc3Zr2F3ZmCeOOcSPI15JFi3r5iMPGLQAG5ubMxJOpNr8BVR3JlsXCaakxoa3MDTOunbp66y8XtoM3i5UC2Fs2DxzNe1muUZAR2aVpXo98e0+unKNijLEwztJzwnT0bP2if+fS6XJ8YX/de0D/ANRW5vD2mmL1PL8l819jE3svxhf9z44/9TS8d8Mv+5sX9eIrbz0xajl+Q5j7GRHJiVFhOQO7Y8/1z0jPifjMno2Q/wD6nNa96a9LlruHMZkb2fnip/Rsn7b1PhMWykmWXEyixAX8nbqxuOtmRb8Li3f3VoXpXowDmMgwbXUmzDNJMwDKVazTSMLqdRoRxqemJpXqzMcmsfwmjZ8OVBPmubeqtYmopo8ykHnQxrQ8tNxpc94vzFwDb0n10Fv6vXZ4jwdBY6VF/wBnBfhWeJrkjkwD2nnz5EWI9VOFrsR4PDsFJvB8dgoxDI5BfOfXR3PafWa69dgi3AU77CFuAoxFkchauz8Hh1fRUUewxWpg8NkFqaQmywaF0BtcA2ZWFwDZlN1YX5g05NNeqJCMrdvsX7KHet2/8K/ZQmmvRSHbC3rdvsX7KYyN772L9lNTUUgtjmRvfexfsqN0uQTqRcA5UuAwswBy3FwBe1FQ0qQrY5NNTGlTEaN6sLh9OI9tVL1Ji5CMlmAHurlhderexV1sbE2vcXtTk6HGNljo3ePbS6L+kPb9lZoxUl7515e5e17DMCOk8NGt2XHHLqf5Qk99ETp/hm1tb6b868OdRmy+Wi/0X9Ie37KXRf0h6jWf0+TtTgf8JuOtj+eOnDTn2i+hx4+S/WysOxY3Q35dYyONOy3qozY+Wi90Pv8AYfspuid49RrLSAs5sigsSb3bvOtk7qsDZhvqqkdzMD7YzRmw5aLnRe/2Uhg+f1Gocr5cqBRbn4w+6vp1AD2VB0F2ljkdlO7uNBxuCNSyk3ueRHClkwwRI5AYj3pAPnKq/wBDCphh9OIqo58ZJ8tf5MNWMUGyrkZVOnlEgEW4DKQeNjz4HtuKctCVFN0EcP3im6P31Wyv8LHwI8pzr1wD+c+QfOG14WNd9bR4Tbnu5Twtx8aSdL+m3mqc2Vy0SnDU3RfNUJabXrRd3iJ+0E5vGa9W40tqR5jNAX4vkPCwRXW3G987EnlbQcD26GTDBCOFNMcKarHCNflx/SP/AKTTphmvr7Lg+sr9tGTHgifo3fSOFNr8u3l66Z94AMqqbAXzFvNoAPrqrHhX3xkawumWw4aAAWvyNr+elkwwQRYXOvAsp86sVYeggj0VY6P31SjOr/rZ/wCdJVnGX061tT7ljfTTySCKpsmMUwzhu+mOH76q5j7/AFuD5MnqsXI9no502/b4UfsuPn7PRbj5rTkysEWTh+/6abo/ePbVfpDfCD9n3W0F/Tz81M05t+cA04iMce3UkdmndRkwwRYOH7/YaEwd4qITniXWw43TKNdB1s2mpHq76IYoEgBkJPABhc+YeijJhggjD30xw59fDv8ANQzBzwIHzvpB+qocBhLTNIbZnyq1gBquRbXyg8EXiTz9BkwwQyyAgEG4IBB7QRcH1GnvVXZ35iL9XH/AtT3qzI0M1S4rCbwL1nWwPkSyx8QOO6dc3Dn3241WzVcZtB5vqomVAp/kJObz37sZjQPSBNTfkJdNZeGpOMxx17rz3A4e2rYPd7KFT1+HuTrltz4X+qs6RtZTbYI11lPGwGO2iPMAOkWA4VGNgjmJv3/aB/6oVpA8dOXZTf1wpUgsy8TscKq5Eldi4Uh8di8uUgliN5iiCRlHYTWccFKdejHgDb8pYpQb8BdZiNTpfX2WromPWT5Y7PetVaIC3ow3MdulFBZUk2EoDG8twDYHEY0gNYG1xibsAWtyva9Hs3ZyiUMC/VzEZpMYRppwkxTqePNSPVWlKeOvZzpsOdePtvRQWRs3Xk+WP5MVT4t+qv8A734crcaqk9eT5Y/kw1YxJFlv6PUKt7IzjuyvvT2n/i+7U6MMja3018q/PiCKhy9x9Ctb1/1wqwjEJppa9v6Nu3mak0HiNwLCw4aAW00osh7R6uXrqskj82+akYHqLGiDsfdMP8sZ+i/9CgBsWvWBysdPcrfh9HHsphPYW3cnDS639YGn21JICeDW7RZT6dQbUORvf/8ACtAEYnNvzZ9MR7L8j56lhmuD1SvnUqPbz+ym3be//wCBaJVI4sT3ZQPo1/rnQIqRHyv1s/8APkp9qbyy7pY2OY33hlAAsLW3YPfxty40EJ8r9ZP/AD5KPaTS2Xc7u9zm3qzMLW0tuiDxve+lOWxMN2ZzPiwQoTCchYz45bE8BohHZ2UCyYsmwXB34a4nH+y8WtTXx3EHBCw5x44E+YZtaZena9bBD5UeOHqu9QaB7O37N45YQmW4MMuMLFtLfnUVbcb2N+FaQiHf6WY/XVLApiQx3zYYrY/mVxIfNcW1lYjLa+nHhV4mmhEclgOz0jtHvjao+kDt4/J+9RzPYcbcNbgcxzbTuqNM2h61jzGQ6dxA1oAeNwefs9uhNHhzqf1jfx0rHnf+vQKbDnU/Lb+M0AZ2zz4mL9XH/AKnvVbAHxMf6uP+BanvWhzly9XGOg83b3VRvUmLxyR2zsq3GmZ1Thbhm41UyoFgP9B50Kt1/wDKefeKofluL4SP9tDQ/lqK995Fwt/eIe311kammp4+bt76a/f7az4drxHi8SjtOIh9gvrVgbRg+Gi/bRfeoAkkPWT5fn9y1V0Onow/LvFJcQhIJnhNjcdZBY2I5Sa6GkJI/hIfce7X3Hk/4tAFmVuPnH0UOGbreio2xcdvzkd/lKNb9me/DvpsLiFLeUlzewDAk9nujfQGgBE9eT5f/KiqzPKABfX/ADAdnawvVTN1pPl/8uOp5pspBs3A8MvO1+Jv2VT2REd2Pux8GfnL9+nL2FshF7jip1yk8mJ4LURxh7G9SfWaZ5s1rq9r34L2MON++pLJwDbRT3a0+U9gHpPo5VXzL8G3zV+2nWe3BGHPRR9tAw5wCRdC3eCunrYGgJHwJ+bD9+mac9jj/Kh+mh37f958xKADAB/wSPOsX3u4eypEQDgoX0L9XmFQjFH3r/NX6mqSOa/uWHny/bQBWhPH9ZN/PkotpxO2UJKYjcknJG9+y+8BtYi+nG9RRHj8ub+dJS2htSFGyvLCrc1eeJGAOq3VnBAN6ctiI7sgbZ05GmOcHTUYXDNbt43Hrqt+TsQDl/KEt+wYLA/ZVg+EUHw+G/ecP+JUb+EGG54jC/veH/FqdCyzs/BTI95MU8wy2yNh8PEASQQ2aIXuLEW4a1fvWOfCbD/GcJ+94b8SnHhPh/jGE/fcN9+lYGpLw/8Aa/McjUHRx2L+zWqn/aLCEdbFYXvHS8OfaJKD8t4L4zhf3uH8SiwL6xgHSwOvBFGml+fmqSHiflv/ABmsz8t4L4zhf3uH8SreA2hDJfcyxSBSM26lSTLmuRmyMbXs3HsNAyrgvzUf6uP+AVNUGC/NR/q4/wCAVLWpzFy9Nmk5SsPMkGndrET66EU4rQSdD55fh5Pm4f8ABpbyX4xN6sP+DSpUqQ8mLeS/GJ//ACPwaWeX4xP64fwqVKligyYs8nxif50f4dItJ8YxH7RPuU9NRSDJjeM+MYj9ov3KEq544jEftV+5R0hRSC2DFHlHlMxJuS5uxJAGpAHIAeikc/KaQdwXD6d2sJPrNFSooLYFpPh5PmYb8Gllf4aT5mG/BoqVFIeTAyv8NJ8zDfgUsr/DSfMw34NGaGlQWwbP8NJ83Dfg0rP8NJ83Dfg0VNSpDtjWf4Z/mYf8Gm6/wz/Mw/4VFTUUFsUa2HEnUkk2BJZixNlAA1J4AUCiQcMRiAO50/DozSNFCsHPL8ZxP7VfqSn3svxnE/tv/wCaalRSC2PvZfjGJ/bt9lNvpPjGJ/bvTU1FIdsLfSfGMT+3em38nxjE/t3pqaikK2OZpPjGI/bvUbl24zTnzzE/SKI01FIdsFFAAA4AADzAWH0UV6alTEf/2Q=="/>
          <p:cNvSpPr>
            <a:spLocks noChangeAspect="1" noChangeArrowheads="1"/>
          </p:cNvSpPr>
          <p:nvPr/>
        </p:nvSpPr>
        <p:spPr bwMode="auto">
          <a:xfrm>
            <a:off x="80963" y="-922338"/>
            <a:ext cx="2381250" cy="19240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6324" name="AutoShape 4" descr="data:image/jpg;base64,/9j/4AAQSkZJRgABAQAAAQABAAD/2wCEAAkGBhQSEBUUEhQVFRUUFhUUFBcUFBUVFBQUFBUXFBQUFBQXHCYfFxkkGhQUHy8gIycpLC0sFh4xNTAqNSYrLCkBCQoKDgwOGA8PGDAcHBwsKSwpLCwsLCkpKSkpLSkpKSwsLCksLCwsLCkpKSwpKSwpKSksLCwsLCwsKSkpKSktLP/AABEIAMoA+gMBIgACEQEDEQH/xAAbAAABBQEBAAAAAAAAAAAAAAACAAEDBAUGB//EAFQQAAIBAgMEBAcLCQUFBwUAAAECAwARBBIhBRMxQRQiUWEGIzJxgZGhQlJTVHKSscHR0tMVM2Jzk5Sys/AkNEOCtHSVosPEFmOEo8Lh8Qclg4Xi/8QAGAEAAwEBAAAAAAAAAAAAAAAAAAECAwT/xAAsEQACAgECBQIEBwAAAAAAAAAAAQIREiExAxNBUWEi0XGxwfAEMkKBkaHx/9oADAMBAAIRAxEAPwD2ilTXpVqcA96VNSoAelTUr0APSpqVACvTXpU16YD3pqa9IGmAW7NEEpsPi0kzBTfI27bjo4AJGvcRXC4/wmSN1zriZGKiWdo8TNGkMbyFEsiMF4W005akmnCMpuka4Lqd3alauFHhHEXYBMVuxiEw4lOOlCks7IXIL3UDIWseK63FFD4TQkQE9KG/lkjH9rchAkqw7xjm1Us44VpyJdvl8e4YrudxaozMvvh6xQ7PUqJFLMwRyFLm7WKK1i3OxYi51t21xu29piLMzGU2MUcccLFWkkkDMfJ4mwHHhl0FzrnCLk6QPhpHZb1ffD1ihLr2j1ivPovCKNzEIxi3aQMXVZ2zRZX3ZzXbXUE6cF17qaHwliZM98RYYY4k/wBpJI8ZuhEbHyySp8zCtuRJE4o757ciPWKiZTXL7NxocRSI0mWUMSsj5ypV1XieBBzjQ2N+4V0+NmW6pcZ7o2W/Wy5gua3Zc2vUO4umGIBNCTTmgJqyBjQmnNCTQAJoTRGhNIYxoDRGhNIATTU5oaAOmvT3ob0r1lQgr0r0N6V6KAK9K9DSvRQBXpr016EmigCvTXpr01OgHvTqdaC9OvEU6AtdnnFedYzYsMgDNjEgDYeIYuNit2hEvUYksMlyQtz3d4PonZ5x9NeX7T2TO6yskMjq2CwioVW+dlxETuq9pCgn0Vp+G33rb71N3sW5fBKIyyPNjMMfHQ7xcqRgoS0u7kyuPGOrWB42BOt9AfwHbIqDGwKWiZYQLeMz4g4hbXJJW+71XW6DlpVCfwexAWaIxyN/a8JGjmJmVoo45YllIAsyhN3m5cjT+EPg9KkrR7h5naDCRYWWFGWKNogqvw0QXDEAnq5r6XuOxN2ln/S8e5OnY9MwJPjs1r5he3C+5ivbuvXE7ZwJlY5JFiljlw8kLNa28EZAWx43vyB4cDrXZ4Em01zch7E9pEMVz664PbkZaeGyk2xuDY2BOVVj1Y2GgF+Jri4P5i5FA+C9zDfERGzu7NZd40xcySCJwfkAjllzW1qGPwZQR3XEwqojjSZ0IILCYTZ7lyFuEjAB95zqtsjASrPAxR8hnnkN42GR1V48x00DKY7E8cvdTYPY7pgomMRfx0UssIjKSGOMSJlf3THW/DQP3V3NtaZfLuyDotj4Xd5FEglVnmkRxbVXaNtSDYnMWNxYdY6V2uOUWU88yC/O172v2VwPg1hWjWMOuTM88ioeMaO0OVTfnxPp11vXfY/yV+Wn01w8X83cb2ImFRMKlJoGqjEiahNGaA0ACaEmnNCaQxjQmnNCaQDGmpzTUAdFelehvSvUUIO9K9BeleigCvSvQ0r0AFemvTXpqYBXpr016a9FAPenU6igvTq2tOgJ4cSr+SwbK2VspBsynrKbcCOyqOxf7tD+qj/gFTJjohweMa3NnTUk3J46k1n4LESRxpGcPK+RQmaJoGVwoyhlzSqwuADYjThrxqI7HQed7d8IcQMXPlmxEY3hshkdcgsOrlBsO3TSxB516Z4L47e4OByWYmNAzOGBZgoDN1hdgTfrcDxBNYm2NkQ4iaOWbDYoMmjARBllUaqkmRmuAfZccDW9HtVAPImUDkcNOLDkNEtXRxpxnCKjHVCSYeDb+8frX9kcdc3E3jJfPH/KWug2exMczEFQ7yOoYFWy2VQSp1F8t9dbEVzJmCySZg3WKMpCO4IEaqdUU2IKnQ9o7awitWUzA8NNqyRmJY5HQneFsuZQw6gXrcDbraA6X14il4HbSeRZRI8jkFSC2ZlUZeGY6Ak627ia1NqRRzxlHSU81Kwy3VuTKSv/AMi4oMAiwxiOOGew4kxgFmPFmLMNT9g4CunKPKxrUnqXVPjovNJ/FDXT4+QdUXF86G3O2utq5XClmmRijIqgjr5Lku8Z0CM1gBGdSR5Q766XG5SVIy5syi+l7dY2vxtflXMwkETQmkTTE1qYAtUZo2NRmgATQGiNCaQwTQmnNCaQDGmpU16AOgBoOlJ79Pnr9tEh1HnpQYAHI5Z9EK5Q5CHMVOYr74ZdD3mpk6BKwelJ79Pnr9tLpSe/T56/bWT4SbdOGmghjhMr4jOFvPuwGUqACcjcc3HurOxPhViI99nwJHRxG0lsXckS3EZjtF4y5BGnMEVag2k11+Hw79ysGdP0pPfp89ftpdKT36/OX7a5+bb+JUNfBoXRDI8K49WnVAL5t0ItfQTc6C9RT+FEyRGY4aHdjN1l2lGwJVSxVbR9ZrA6DWjB/bXuGDOl6Svvl+cv203SV98vzhXOt4R4gSSI2ERNyqtK748LEge+W8hi46HQDT0iiO3cUJMnQl/NmYP04bpowQCyybq2lwTe2hB50YP7a9wwZv8ASV98vzh9tLpK++X5w+2uZw3hkTiYYHhj8e2UNFjlnCjtIWP2XF9eyusl2cj5dZBlZX6rstyOTW4rrqDoaU04b9QwZGHvwII7jcUiahge637z/EaItVIgJjfQ6jsOo9VZOM8F8PJqEEbe+j6mveo0rSL0Jlp4gcnjfBSaPVHZh8pgfYaymxOJj/xJl80slv4q9C39VsRg0fiNe4UsSlI4ceEWJtbfy992v9Iqu205T/iP84j6K6XHeDV9QpPmBrCxOwXHBW+aamqLUik2Mc8Xf57fbShR3NlzE+c1awuw3Y6q3zT9ldZsrY+7F8p+aaVA2VdieDix2kk6z8VB1VT2gHn31uoB2L6AB9VNehvVVRndk16EmgD0OIxASNnOSy2LGRxGipcZ2ZyCBZbnXsoboErDaoyagPhFg/jWG/bxfeoD4QYP4zhv3iL71GvYrBk5oTUH5ewnxnDfvEX3qY7dwnxnDfvEX3qNew8GTGgNQnbmE+M4b94i+9STaMUhtDJDKQGZ8k6MyKBo2VSSQWKrytmpO10DBkppqYmmpEm8h1FWsMeovyRVNTrVfGbbEAUGKV/F5/FJmvYMcvHyrIdPNS4mhXDVsxfDOI9NwMofDgxs+VJpxC0jMYwAnVa+ul7cSBzqguNxMkMsStgmZ5mMTjF3aO0j4pIrbnxoTdy2Nx1Vb3pq3th4cS6tJhscGHiyFTIssQbfgSG9imeMc1PWtwNQNsTCgMWw2LkXpDLldFKZhHiU3uSwXJaSTxhBbM0dzpU85qlSdf6dCiPhhLJPJPh4sH0ySGPO6495EVJFXdzCHde6WOOxPEKNTc35ubZx/J0cG+wIjSXfrL0wEMJVmRAF3X6Mut/8JtNDbqNiYKDDSb2LD44MAsJ3odgUZVCnKTbKq4SJbi1sy3vfSphvB7CrYRYfHx/3dFeMsjDqnDZlvw6mIcyG2pDNxFVH8TKOy+fTbqLFMtbUhxD79sRFhujYkQ5lGNdSrpYRvHKIOsWO7sLcVFib2qhs6cQTs0K7OjU4awRNoFX3Ryvv2m3RJ6qqQQNAb3N71smVNz0ZYMciXAUIrDIitu1RCbjc5UBym4ynXXQZabDwuRB0XH5bIix2ktGywwxicgGyyqmRc19N02lxU851Vafv7jojwmzzNtDCThoOb/398VJLHFcEx5410QswIHMm/CvRUbh6K4WLAQRSRzDDbQaRMrqfGMS0meRy63ysS2Mnz3HEvawFdJFtsmVU3GIF3y5zFZBZstyezn5teGtKXEcqvoS12HwrdQen6TRFqhwjeLHp+k0ZrdbHMxmavLvDTb2Ijx0yR4idEXd2VJpEUXhjY2CsBxJPpNepiIkaC/mFeOeHottGf/8AF/p4qpU2acLcoN4RYo8cTiT/AOJxH4lQvteY8Z5z/wCIn/EqkzjtHrpibVeK7HQWTj5PhZv28336jfFOeLyHzySH6WqENfgabNRSESbw9rfPf7adJSCCGYMCCrBmDKRqCDfQg86hzU4aigPafBLbT4rCJLJlzlpEbKMoJRyoYLc2JFr8r3tbhWveuM8A9ohMCi2/xJj65DXUYfHB6x8HNJastZqoeEzf/b8X+pf6KuE1HjMCJ4JYSxUSoULAAlb8wCRehOmmEdzm/BnZMMsOBzRRl80kzlkQmaJZpYJFfTr5d9h2sb+T3VW2Jh41i2eNzC/S5sUs5kiR2ZY97kRWYXQKFHD3vnrTw/gQ8eTJj513QdYrQxdRZCGdV63AlVJvfgKLB+B0sKFItoYhFJJsIYtC3EqSxKE3Oqkca2lNO/Vv8fPjzZsYWHdI8JjSIMM5wmIWGFpMOkjFDiMh3jHWQ5TxuOFWsHsuHPhmMUZy7KbEZSi5ZJlKAPItrOdTxv5XbarKf/TzLG8YxkwjkKs67mOzlCCrNd73BAPGpk8C5FeN1x84aJN3GRDH1I/gwM9ivDQ34Cqc4a1L59vcRjeD0Sz4nDvNhIkWTCyvfLGYcSV3VpxAFyoRn9OYdlS+CWJR8ZMY2gdeh2zYfDthoyTNGTeJtc2urcxbsrWfwRlMom6fPvAu7DbiEZU4lFUNlUaDQCrOD2I8crzS4mXEO0JhvLGikKHEgsVY8weXujUT4kaevTz38r6oC6TTXpiaasDE21OtAu0yABu3Nra5ogDbuMgPrFMDR4zGxxKpfKAdBfKNQpY6tYcAaqddRwTexhrs0h8wkxnlFiDPAR1ipK+Xouh0/S7qZNkaEbzGkEAa4mPMLMjaMpvxjHoZhzrVTbkDGylG1UaFCesQqmwN+LKPTTrtzDkA50tprkfmCRfq6aA8axqBt6zLXZAsBvMZcBtekR65r+UODWubA/QABbxuF3puWxC6KOpOi+QwYHnqbG553NXBteDTrLqSB4t9SLEjyeOo0pHacPbe4vpFKTYX5BP0W9VFQD1mbHssB1YyYs5CpCnEJkOV84DAC7DUg3OoNqeXZ6ng2JFk3fVnTUduoPWtpfzdgrSjxsTEAXudBeKVe/UsgA9JqxZexfUKFGIevuYmGwAQEBsUQQR1sQj2vu9QW1B8UCDyzN26W4sW0caoiscgUZpGjckLoS1pFuxtx9lW58UiccvmAUnz27KhTHhpMqqCuQtmy2OYG2WxHm9dFRQeojwuiAdlxxvzPOpM1RRPfP3SSj0CVwPoor1utjB7lPaagFHYZgLoRnkUBWIJbKrgMbqNewmvOvCNoTtJomw69aSBDIcViEA3iQjMVANgA458q9MxS3QivHfDAf22YH/ux/5EdCjbNeGz0WeNoGSBdnYNgXw0YZYmKZZTOJWdmW/ihArNfXxgudRfOwmzY4MbKqYKFzljLMsOJxMMTSZm3QiCsYTlyPotiGA0AAPJ4PwoxS4OUDESjdy4VYyWzMiyR40OqswJsd2nPTKLWrHwW2Z4ZGkimkR38tg2Yvre8me4c3J1a/Gs1w3rqbHpe2dmx4jCvMcPgykaSzXijxGFm8UjMQDkU2JUAhhYj0VHtzZeHGNgEq4NJiUEUaJiVjkO+IXOsaFDdxl63LjpXEp4TYrEMVnxEki7rFHKSAtxg8QQSqAA2sON6z8Xt2eWVJZJneSPLkdrZkytnW1hbRtaFw5XVgehJsJZdpv/AGXDXhSFyQ0ow7NKrCNOjhLM1g7HldR2iqnh1sqNY1xDYWHKHMJEDyYayl3CO6qhU3ZbX/TXU1xzeFWLOcHEy+NtvLFQXsAguQAfJAGhFWvCPbc4nxkG+fcnFYm8ZIKf3hzzBIF1BsCOFNQla1Au7MxsO7FsMQLtp0qU8+3IK6bY+0OspC5UyqgXMWy5b65jqb39gridlHxQ87fxGuw2Aera1S1qZSOwvU2HPGszCSnhWlBzqnsZx3Ob29s7FtizJCZN3uhGAspQFmgxl2tvAthIcPe6ZrlCGGU3h2RsXFGTCl5JoVihUyZnds8wnYsjL0qQdZLXZs4y3sqHQa23VxJmwxw4O7SQST2lWPOolhXdlSfGDdHEkqdPJN7gA44wOK3Cqy4pnzKZ8mORWmbc4sFoG3niU3rYQ8baDqdRr87Wp0rYzfyPtHoygGdXWzkNiSZDKuDjEjBxPoHxAcpcsoNyUsbHp2wssS494hIzvJIcKrTM913EW6yCRysY37zHlw7AorMxWDxxkurTDxshUjFLkUF8FkaQbxQ8YVMX1ch4nqDNVXF7P2h0YiNp97vMS1jigLo6OkIDnEMLAOCLBLMq9XTNQBOcNjFimiyzsWwssMTidGyPHicUYmaRpFbO0Jw4zhbnS+W2nTtPnQtlZMwY5HyZ1vfRsjMt/Mx+qsDbOz8RecwtO98VniXpkgUwjDiy9aZTGhnaTySCpVCVZVArocSRZrfpW82tVEmRWY0N6RNNetjnNcGpMViMoU5st7C+ZF5dr6VCDUO1YIHROkbvKD1d4UUXK2OUuRy425CnMrhdQztDtlH7XD/fpflIfDD0zYf79YmJ2Zswlcw2fYDTP0RrDuzvcX7hyqIbP2QG1XZduwjA248PK7Kwt+Dejo4tpBjlWVWJ5LNGzaceqshOgvU+Z+/0t9jVhbFh2esw6N0Le2a246JvMtusV3XXtluD3XroM1UhMjd3ANzbs1JHPvqNc48pl48gde3U8KlmewvrpfgCTwPADWq/Stfd/Nb6L0wLG+HD2XPbbsoUbrOOQK27rxqx9pNJCb+69IH060CHryedP5S0AV4Pd/rZ/wCc9HUOHPl/rZ/50lHmrWOxzS3YTjSvG/DtsuOxJHLIfVh4zXq+NmYOh3kiIQyFUAF2JUqxbNysw/zV5l4XwQ9Omz4hw10uDhpZCPFR2u6vY6W9dqalqa8NGpN4JxIksSvKVZ8KS+jbtkfHQszFYbBFBLMGCqPhba1HD4BxF2DNiEtLHHlYwFkDPhVCyFUPXcYiR0uFIEWqHW2TsnAYZoZFaVmRsRg89sOYuCY3Kt3k0zXbrcBk14irKbC2doM0hO8dRcwgMQst4iRIMqgrGd4LZutqcy2ytq9X/BsWR4KRRoZBJIAVxChpChjCSYFzfRFYkLKXv1bqmqLfSLE+B0Sq5/tN1hnly3BJaLECFUumFINlOZspbkSY1sSez9k7PUMytKWOHxnWtHovRykjlRJfRWnNudxYWWoxsLZhkAJkCEv7zMSuJChSd5ZQIupe2pYvcgaLJ3uwJx4FYZp5I0xEnipRES27yhymIYXbdrmBMcF7Cw3jDM1g1UPDrYwil3ylz0ibFMcxXLm3gchAFBABkZTctqvIggBPs/Z5iujOrDo9jlZwudY3YBC92zF2FvchRcgqwart7DQdMxJM5VjiMQWHQ5GysZ3LKXV7NYki47KqMvVuA+yz4oedvpNdt4NRXArktm4aLdi09xdteiyD3R5Fr12GwpQhQBsylbZspSz5mPAngVKj/LSv1GUjoVhtVlZCqsVBZgpKqLXZgpKqM2mpAGumutR1JAeNOWxEdzkcFgNoqIFYv4s5JT0kOJEbE4aUvmLBmKrvQLjyVZeBF7eAweKGFxasZd48LiHPiA7dIIxfXjbeNulIfBgaqLoTYWJPTlq5bG7OxQRRE05beYwqTimO7JxcXQ5JC8vWiXDLKMvW8rVSTWLVG6diiTGxzYlmWWSN0nEIGIQsryPEqlUZwOqsZcagjPIBbga2MwGOIkQNLcRjK4xFgzNHs1CFIkDZg0GOYnTyyQbya6fhFgsS8krYaSRVOFl3SiUIoxYYxw2ubqTFI55LmRGJzAEVsLhsWJIvzwj3uobEKxihTaG+CzeNJa+G6mmcnyTSaHZS/J2O3aq7TGxhDZcSSSqT40vly4hGsY2wuhkDWygsxU1tYSKUTYovvN2xJiLy5hxayxoHYBAuU5sqEXysHIzVX8EcPiY42XFs7NaAqXl3gvuFEwF3cg7zNm1CkkFQBetqc9RvMfoNUo9SWyuaak1NWxgat6q7exWHjRDicoW9kzR59Qmtuo1jlv2VOTofMfoqTEYnLax9b5ASNR56cx8Pqcw+1tk2uywNbQE4IvlFzoLQE2vegh2/ske5jP8A+umP0YUV1a7SPOUeiT6bnzcKilx7ZtJDbs3pHL18axpm9mdsfbOBklC4ZVD2YgjBTQ6AXbxjwqBpyvrW9VcY0H3ZItzJOtSK4IuOHp+uqWgmLEeTy9N7cOdqrK4/Q84kkHsy6VZkuRpx15kcrcRe1AL/ANSOfaVpiGjm19z35Wdj6slOh60nnT+UtLX+mP3aZV1Y++tb0Iq66d1AFXDny/12I/1ElEajwx8v9diP9RLUlXHYwe5Xx0eZCPTXkfhe18dMe9PZDGPqr2J1uK8e8NLDaE4v7pPbDGauO5fD3KsH9zn/ANowf8rHVnEVown+xTd+Jwnshxp+us2mnubl7ZHlyf7Lj/8AQYmqLDWruyD15P8AZcd/ocQPrqmw7j6jQnq/2+ox4vKX5Sfxirm3j/bMV/tWK/1MtVcOpzpofLj5H361a24D0vE6HXE4ojQ88RIaX6hF7ZX5oedv4jXb7DUFLHsritloREt9L5j6CxtXb7Ai6o81Y/qZlI2sJiLix5VehOhqgkVjV/DHX0im9iFuc7i48WuIkdOkNGuIglAEwGaJZlMsUMe9yuhS5AshAJRg5saqrsnH7mVjPKJBhI440Ezs0k/QoUdg+9yLacSHOAGLXOexqrhtnbRtHmaa27we8vML54BFvADnucxklz9oi1vpUjbP2h47rT+Ri9zaYXzzJLkB61xldIcnvd4eFc50FqXZ+LedMrzxQlBG3j5AyF4sWrSWOIl0V2w5OrN5BVhlIpkw+NMYZ9+ruju6JMG3cnS4SkYUSqGAgja4RlJVnAYMxvE+Exm9QqMSF3QDXlZUuFxm9Vo3xMpLsz4XKcznQWK2sAxuBxrJNYTgmGFYsuJZSJYBhkZrK4yl8+MYnMQ2UEi4FwAsZg8ec2QzK245YvMmY4PDII1O9uZRiFxDF7Am+bN1hW9gY5Fw5WYlnDYgEli1130piKlmZsu7MdgzEgaEm1ZUmHxEc8zKmIkRcXA8QEjNnwsZXOqmTE5WuFN1KKTc3Zr2F3ZmCeOOcSPI15JFi3r5iMPGLQAG5ubMxJOpNr8BVR3JlsXCaakxoa3MDTOunbp66y8XtoM3i5UC2Fs2DxzNe1muUZAR2aVpXo98e0+unKNijLEwztJzwnT0bP2if+fS6XJ8YX/de0D/ANRW5vD2mmL1PL8l819jE3svxhf9z44/9TS8d8Mv+5sX9eIrbz0xajl+Q5j7GRHJiVFhOQO7Y8/1z0jPifjMno2Q/wD6nNa96a9LlruHMZkb2fnip/Rsn7b1PhMWykmWXEyixAX8nbqxuOtmRb8Li3f3VoXpXowDmMgwbXUmzDNJMwDKVazTSMLqdRoRxqemJpXqzMcmsfwmjZ8OVBPmubeqtYmopo8ykHnQxrQ8tNxpc94vzFwDb0n10Fv6vXZ4jwdBY6VF/wBnBfhWeJrkjkwD2nnz5EWI9VOFrsR4PDsFJvB8dgoxDI5BfOfXR3PafWa69dgi3AU77CFuAoxFkchauz8Hh1fRUUewxWpg8NkFqaQmywaF0BtcA2ZWFwDZlN1YX5g05NNeqJCMrdvsX7KHet2/8K/ZQmmvRSHbC3rdvsX7KYyN772L9lNTUUgtjmRvfexfsqN0uQTqRcA5UuAwswBy3FwBe1FQ0qQrY5NNTGlTEaN6sLh9OI9tVL1Ji5CMlmAHurlhderexV1sbE2vcXtTk6HGNljo3ePbS6L+kPb9lZoxUl7515e5e17DMCOk8NGt2XHHLqf5Qk99ETp/hm1tb6b868OdRmy+Wi/0X9Ie37KXRf0h6jWf0+TtTgf8JuOtj+eOnDTn2i+hx4+S/WysOxY3Q35dYyONOy3qozY+Wi90Pv8AYfspuid49RrLSAs5sigsSb3bvOtk7qsDZhvqqkdzMD7YzRmw5aLnRe/2Uhg+f1Gocr5cqBRbn4w+6vp1AD2VB0F2ljkdlO7uNBxuCNSyk3ueRHClkwwRI5AYj3pAPnKq/wBDCphh9OIqo58ZJ8tf5MNWMUGyrkZVOnlEgEW4DKQeNjz4HtuKctCVFN0EcP3im6P31Wyv8LHwI8pzr1wD+c+QfOG14WNd9bR4Tbnu5Twtx8aSdL+m3mqc2Vy0SnDU3RfNUJabXrRd3iJ+0E5vGa9W40tqR5jNAX4vkPCwRXW3G987EnlbQcD26GTDBCOFNMcKarHCNflx/SP/AKTTphmvr7Lg+sr9tGTHgifo3fSOFNr8u3l66Z94AMqqbAXzFvNoAPrqrHhX3xkawumWw4aAAWvyNr+elkwwQRYXOvAsp86sVYeggj0VY6P31SjOr/rZ/wCdJVnGX061tT7ljfTTySCKpsmMUwzhu+mOH76q5j7/AFuD5MnqsXI9no502/b4UfsuPn7PRbj5rTkysEWTh+/6abo/ePbVfpDfCD9n3W0F/Tz81M05t+cA04iMce3UkdmndRkwwRYOH7/YaEwd4qITniXWw43TKNdB1s2mpHq76IYoEgBkJPABhc+YeijJhggjD30xw59fDv8ANQzBzwIHzvpB+qocBhLTNIbZnyq1gBquRbXyg8EXiTz9BkwwQyyAgEG4IBB7QRcH1GnvVXZ35iL9XH/AtT3qzI0M1S4rCbwL1nWwPkSyx8QOO6dc3Dn3241WzVcZtB5vqomVAp/kJObz37sZjQPSBNTfkJdNZeGpOMxx17rz3A4e2rYPd7KFT1+HuTrltz4X+qs6RtZTbYI11lPGwGO2iPMAOkWA4VGNgjmJv3/aB/6oVpA8dOXZTf1wpUgsy8TscKq5Eldi4Uh8di8uUgliN5iiCRlHYTWccFKdejHgDb8pYpQb8BdZiNTpfX2WromPWT5Y7PetVaIC3ow3MdulFBZUk2EoDG8twDYHEY0gNYG1xibsAWtyva9Hs3ZyiUMC/VzEZpMYRppwkxTqePNSPVWlKeOvZzpsOdePtvRQWRs3Xk+WP5MVT4t+qv8A734crcaqk9eT5Y/kw1YxJFlv6PUKt7IzjuyvvT2n/i+7U6MMja3018q/PiCKhy9x9Ctb1/1wqwjEJppa9v6Nu3mak0HiNwLCw4aAW00osh7R6uXrqskj82+akYHqLGiDsfdMP8sZ+i/9CgBsWvWBysdPcrfh9HHsphPYW3cnDS639YGn21JICeDW7RZT6dQbUORvf/8ACtAEYnNvzZ9MR7L8j56lhmuD1SvnUqPbz+ym3be//wCBaJVI4sT3ZQPo1/rnQIqRHyv1s/8APkp9qbyy7pY2OY33hlAAsLW3YPfxty40EJ8r9ZP/AD5KPaTS2Xc7u9zm3qzMLW0tuiDxve+lOWxMN2ZzPiwQoTCchYz45bE8BohHZ2UCyYsmwXB34a4nH+y8WtTXx3EHBCw5x44E+YZtaZena9bBD5UeOHqu9QaB7O37N45YQmW4MMuMLFtLfnUVbcb2N+FaQiHf6WY/XVLApiQx3zYYrY/mVxIfNcW1lYjLa+nHhV4mmhEclgOz0jtHvjao+kDt4/J+9RzPYcbcNbgcxzbTuqNM2h61jzGQ6dxA1oAeNwefs9uhNHhzqf1jfx0rHnf+vQKbDnU/Lb+M0AZ2zz4mL9XH/AKnvVbAHxMf6uP+BanvWhzly9XGOg83b3VRvUmLxyR2zsq3GmZ1Thbhm41UyoFgP9B50Kt1/wDKefeKofluL4SP9tDQ/lqK995Fwt/eIe311kammp4+bt76a/f7az4drxHi8SjtOIh9gvrVgbRg+Gi/bRfeoAkkPWT5fn9y1V0Onow/LvFJcQhIJnhNjcdZBY2I5Sa6GkJI/hIfce7X3Hk/4tAFmVuPnH0UOGbreio2xcdvzkd/lKNb9me/DvpsLiFLeUlzewDAk9nujfQGgBE9eT5f/KiqzPKABfX/ADAdnawvVTN1pPl/8uOp5pspBs3A8MvO1+Jv2VT2REd2Pux8GfnL9+nL2FshF7jip1yk8mJ4LURxh7G9SfWaZ5s1rq9r34L2MON++pLJwDbRT3a0+U9gHpPo5VXzL8G3zV+2nWe3BGHPRR9tAw5wCRdC3eCunrYGgJHwJ+bD9+mac9jj/Kh+mh37f958xKADAB/wSPOsX3u4eypEQDgoX0L9XmFQjFH3r/NX6mqSOa/uWHny/bQBWhPH9ZN/PkotpxO2UJKYjcknJG9+y+8BtYi+nG9RRHj8ub+dJS2htSFGyvLCrc1eeJGAOq3VnBAN6ctiI7sgbZ05GmOcHTUYXDNbt43Hrqt+TsQDl/KEt+wYLA/ZVg+EUHw+G/ecP+JUb+EGG54jC/veH/FqdCyzs/BTI95MU8wy2yNh8PEASQQ2aIXuLEW4a1fvWOfCbD/GcJ+94b8SnHhPh/jGE/fcN9+lYGpLw/8Aa/McjUHRx2L+zWqn/aLCEdbFYXvHS8OfaJKD8t4L4zhf3uH8SiwL6xgHSwOvBFGml+fmqSHiflv/ABmsz8t4L4zhf3uH8SreA2hDJfcyxSBSM26lSTLmuRmyMbXs3HsNAyrgvzUf6uP+AVNUGC/NR/q4/wCAVLWpzFy9Nmk5SsPMkGndrET66EU4rQSdD55fh5Pm4f8ABpbyX4xN6sP+DSpUqQ8mLeS/GJ//ACPwaWeX4xP64fwqVKligyYs8nxif50f4dItJ8YxH7RPuU9NRSDJjeM+MYj9ov3KEq544jEftV+5R0hRSC2DFHlHlMxJuS5uxJAGpAHIAeikc/KaQdwXD6d2sJPrNFSooLYFpPh5PmYb8Gllf4aT5mG/BoqVFIeTAyv8NJ8zDfgUsr/DSfMw34NGaGlQWwbP8NJ83Dfg0rP8NJ83Dfg0VNSpDtjWf4Z/mYf8Gm6/wz/Mw/4VFTUUFsUa2HEnUkk2BJZixNlAA1J4AUCiQcMRiAO50/DozSNFCsHPL8ZxP7VfqSn3svxnE/tv/wCaalRSC2PvZfjGJ/bt9lNvpPjGJ/bvTU1FIdsLfSfGMT+3em38nxjE/t3pqaikK2OZpPjGI/bvUbl24zTnzzE/SKI01FIdsFFAAA4AADzAWH0UV6alTEf/2Q=="/>
          <p:cNvSpPr>
            <a:spLocks noChangeAspect="1" noChangeArrowheads="1"/>
          </p:cNvSpPr>
          <p:nvPr/>
        </p:nvSpPr>
        <p:spPr bwMode="auto">
          <a:xfrm>
            <a:off x="80963" y="-922338"/>
            <a:ext cx="2381250" cy="19240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 name="Rectangle 7"/>
          <p:cNvSpPr/>
          <p:nvPr/>
        </p:nvSpPr>
        <p:spPr>
          <a:xfrm>
            <a:off x="4114800" y="5562600"/>
            <a:ext cx="4953000"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dirty="0" smtClean="0">
                <a:latin typeface="Verdana" pitchFamily="34" charset="0"/>
                <a:ea typeface="Verdana" pitchFamily="34" charset="0"/>
                <a:cs typeface="Verdana" pitchFamily="34" charset="0"/>
              </a:rPr>
              <a:t>How do you think you should ask for these programs and records?</a:t>
            </a:r>
          </a:p>
        </p:txBody>
      </p:sp>
      <p:pic>
        <p:nvPicPr>
          <p:cNvPr id="9218" name="Picture 2" descr="http://farm1.static.flickr.com/149/387803980_d4a1aeb2ba_z.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48200" y="1676400"/>
            <a:ext cx="4368800" cy="3276600"/>
          </a:xfrm>
          <a:prstGeom prst="rect">
            <a:avLst/>
          </a:prstGeom>
          <a:noFill/>
        </p:spPr>
      </p:pic>
      <p:sp>
        <p:nvSpPr>
          <p:cNvPr id="10" name="Rectangle 9"/>
          <p:cNvSpPr/>
          <p:nvPr/>
        </p:nvSpPr>
        <p:spPr>
          <a:xfrm>
            <a:off x="5943600" y="5029200"/>
            <a:ext cx="1891865" cy="215444"/>
          </a:xfrm>
          <a:prstGeom prst="rect">
            <a:avLst/>
          </a:prstGeom>
        </p:spPr>
        <p:txBody>
          <a:bodyPr wrap="none">
            <a:spAutoFit/>
          </a:bodyPr>
          <a:lstStyle/>
          <a:p>
            <a:r>
              <a:rPr lang="en-US" sz="800" b="1" dirty="0" smtClean="0">
                <a:latin typeface="Verdana" pitchFamily="34" charset="0"/>
                <a:ea typeface="Verdana" pitchFamily="34" charset="0"/>
                <a:cs typeface="Verdana" pitchFamily="34" charset="0"/>
              </a:rPr>
              <a:t>Image:  </a:t>
            </a:r>
            <a:r>
              <a:rPr lang="en-US" sz="800" dirty="0" err="1" smtClean="0">
                <a:latin typeface="Verdana" pitchFamily="34" charset="0"/>
                <a:ea typeface="Verdana" pitchFamily="34" charset="0"/>
                <a:cs typeface="Verdana" pitchFamily="34" charset="0"/>
              </a:rPr>
              <a:t>nebarnix's</a:t>
            </a:r>
            <a:r>
              <a:rPr lang="en-US" sz="800" dirty="0" smtClean="0">
                <a:latin typeface="Verdana" pitchFamily="34" charset="0"/>
                <a:ea typeface="Verdana" pitchFamily="34" charset="0"/>
                <a:cs typeface="Verdana" pitchFamily="34" charset="0"/>
              </a:rPr>
              <a:t> </a:t>
            </a:r>
            <a:r>
              <a:rPr lang="en-US" sz="800" dirty="0" err="1" smtClean="0">
                <a:latin typeface="Verdana" pitchFamily="34" charset="0"/>
                <a:ea typeface="Verdana" pitchFamily="34" charset="0"/>
                <a:cs typeface="Verdana" pitchFamily="34" charset="0"/>
              </a:rPr>
              <a:t>photostream</a:t>
            </a:r>
            <a:endParaRPr lang="en-US" sz="8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Committee Resources</a:t>
            </a:r>
            <a:endParaRPr lang="en-US" dirty="0"/>
          </a:p>
        </p:txBody>
      </p:sp>
      <p:sp>
        <p:nvSpPr>
          <p:cNvPr id="3" name="Content Placeholder 2"/>
          <p:cNvSpPr>
            <a:spLocks noGrp="1"/>
          </p:cNvSpPr>
          <p:nvPr>
            <p:ph idx="1"/>
          </p:nvPr>
        </p:nvSpPr>
        <p:spPr>
          <a:xfrm>
            <a:off x="1371600" y="1371600"/>
            <a:ext cx="7391400" cy="1066800"/>
          </a:xfrm>
        </p:spPr>
        <p:txBody>
          <a:bodyPr/>
          <a:lstStyle/>
          <a:p>
            <a:r>
              <a:rPr lang="en-US" dirty="0" smtClean="0">
                <a:latin typeface="Verdana" pitchFamily="34" charset="0"/>
                <a:ea typeface="Verdana" pitchFamily="34" charset="0"/>
                <a:cs typeface="Verdana" pitchFamily="34" charset="0"/>
              </a:rPr>
              <a:t>What training do you feel you need to be a better committee member?</a:t>
            </a:r>
          </a:p>
          <a:p>
            <a:pPr>
              <a:buNone/>
            </a:pPr>
            <a:endParaRPr lang="en-US" dirty="0" smtClean="0">
              <a:latin typeface="Verdana" pitchFamily="34" charset="0"/>
              <a:ea typeface="Verdana" pitchFamily="34" charset="0"/>
              <a:cs typeface="Verdana" pitchFamily="34" charset="0"/>
            </a:endParaRPr>
          </a:p>
        </p:txBody>
      </p:sp>
      <p:sp>
        <p:nvSpPr>
          <p:cNvPr id="5" name="Rectangle 4"/>
          <p:cNvSpPr/>
          <p:nvPr/>
        </p:nvSpPr>
        <p:spPr>
          <a:xfrm>
            <a:off x="4114800" y="2590800"/>
            <a:ext cx="4572000" cy="3416320"/>
          </a:xfrm>
          <a:prstGeom prst="rect">
            <a:avLst/>
          </a:prstGeom>
        </p:spPr>
        <p:txBody>
          <a:bodyPr>
            <a:spAutoFit/>
          </a:bodyPr>
          <a:lstStyle/>
          <a:p>
            <a:pPr lvl="1"/>
            <a:r>
              <a:rPr lang="en-US" dirty="0" smtClean="0">
                <a:latin typeface="Verdana" pitchFamily="34" charset="0"/>
                <a:ea typeface="Verdana" pitchFamily="34" charset="0"/>
                <a:cs typeface="Verdana" pitchFamily="34" charset="0"/>
              </a:rPr>
              <a:t>Legal Assistance, contacts?</a:t>
            </a:r>
          </a:p>
          <a:p>
            <a:pPr lvl="1"/>
            <a:endParaRPr lang="en-US" dirty="0" smtClean="0">
              <a:latin typeface="Verdana" pitchFamily="34" charset="0"/>
              <a:ea typeface="Verdana" pitchFamily="34" charset="0"/>
              <a:cs typeface="Verdana" pitchFamily="34" charset="0"/>
            </a:endParaRPr>
          </a:p>
          <a:p>
            <a:pPr lvl="1"/>
            <a:r>
              <a:rPr lang="en-US" dirty="0" smtClean="0">
                <a:latin typeface="Verdana" pitchFamily="34" charset="0"/>
                <a:ea typeface="Verdana" pitchFamily="34" charset="0"/>
                <a:cs typeface="Verdana" pitchFamily="34" charset="0"/>
              </a:rPr>
              <a:t>Union resources?</a:t>
            </a:r>
          </a:p>
          <a:p>
            <a:pPr lvl="1"/>
            <a:endParaRPr lang="en-US" dirty="0" smtClean="0">
              <a:latin typeface="Verdana" pitchFamily="34" charset="0"/>
              <a:ea typeface="Verdana" pitchFamily="34" charset="0"/>
              <a:cs typeface="Verdana" pitchFamily="34" charset="0"/>
            </a:endParaRPr>
          </a:p>
          <a:p>
            <a:pPr lvl="1"/>
            <a:r>
              <a:rPr lang="en-US" dirty="0" smtClean="0">
                <a:latin typeface="Verdana" pitchFamily="34" charset="0"/>
                <a:ea typeface="Verdana" pitchFamily="34" charset="0"/>
                <a:cs typeface="Verdana" pitchFamily="34" charset="0"/>
              </a:rPr>
              <a:t>Other allies/expertise? Who?</a:t>
            </a:r>
          </a:p>
          <a:p>
            <a:pPr lvl="1"/>
            <a:endParaRPr lang="en-US" dirty="0" smtClean="0">
              <a:latin typeface="Verdana" pitchFamily="34" charset="0"/>
              <a:ea typeface="Verdana" pitchFamily="34" charset="0"/>
              <a:cs typeface="Verdana" pitchFamily="34" charset="0"/>
            </a:endParaRPr>
          </a:p>
          <a:p>
            <a:pPr lvl="1"/>
            <a:r>
              <a:rPr lang="en-US" dirty="0" smtClean="0">
                <a:latin typeface="Verdana" pitchFamily="34" charset="0"/>
                <a:ea typeface="Verdana" pitchFamily="34" charset="0"/>
                <a:cs typeface="Verdana" pitchFamily="34" charset="0"/>
              </a:rPr>
              <a:t>TIME, TIME, TIME……..</a:t>
            </a:r>
            <a:endParaRPr lang="en-US" dirty="0">
              <a:latin typeface="Verdana" pitchFamily="34" charset="0"/>
              <a:ea typeface="Verdana" pitchFamily="34" charset="0"/>
              <a:cs typeface="Verdana" pitchFamily="34" charset="0"/>
            </a:endParaRPr>
          </a:p>
        </p:txBody>
      </p:sp>
      <p:pic>
        <p:nvPicPr>
          <p:cNvPr id="7169" name="Picture 1" descr="C:\Users\abahruth\AppData\Local\Microsoft\Windows\Temporary Internet Files\Content.IE5\8GZVXBG7\MC90036639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371600" y="2590800"/>
            <a:ext cx="2895600" cy="3688000"/>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0" y="3097759"/>
            <a:ext cx="6578600" cy="3282404"/>
          </a:xfrm>
        </p:spPr>
        <p:txBody>
          <a:bodyPr>
            <a:normAutofit/>
          </a:bodyPr>
          <a:lstStyle/>
          <a:p>
            <a:r>
              <a:rPr lang="en-US" dirty="0" smtClean="0"/>
              <a:t>Valuable resource for information on all types of hazard exposures</a:t>
            </a:r>
          </a:p>
          <a:p>
            <a:endParaRPr lang="en-US" dirty="0" smtClean="0"/>
          </a:p>
          <a:p>
            <a:r>
              <a:rPr lang="en-US" dirty="0" smtClean="0"/>
              <a:t>Can conduct Health Hazard Evaluations (HHE) if requested by union or members</a:t>
            </a:r>
            <a:endParaRPr lang="en-US" dirty="0"/>
          </a:p>
        </p:txBody>
      </p:sp>
      <p:pic>
        <p:nvPicPr>
          <p:cNvPr id="32770" name="Picture 2" descr="http://www.detectcarbonmonoxide.com/_images/inset/niosh_logo.gif"/>
          <p:cNvPicPr>
            <a:picLocks noChangeAspect="1" noChangeArrowheads="1"/>
          </p:cNvPicPr>
          <p:nvPr/>
        </p:nvPicPr>
        <p:blipFill>
          <a:blip r:embed="rId3" cstate="print"/>
          <a:srcRect/>
          <a:stretch>
            <a:fillRect/>
          </a:stretch>
        </p:blipFill>
        <p:spPr bwMode="auto">
          <a:xfrm>
            <a:off x="1933575" y="274638"/>
            <a:ext cx="5381625" cy="2569121"/>
          </a:xfrm>
          <a:prstGeom prst="rect">
            <a:avLst/>
          </a:prstGeom>
          <a:noFill/>
        </p:spPr>
      </p:pic>
      <p:pic>
        <p:nvPicPr>
          <p:cNvPr id="32772" name="Picture 4" descr="http://www.newenv.com/Graphics/suppmaterials/NIOSH%20Cover.jpg"/>
          <p:cNvPicPr>
            <a:picLocks noChangeAspect="1" noChangeArrowheads="1"/>
          </p:cNvPicPr>
          <p:nvPr/>
        </p:nvPicPr>
        <p:blipFill>
          <a:blip r:embed="rId4" cstate="print"/>
          <a:srcRect/>
          <a:stretch>
            <a:fillRect/>
          </a:stretch>
        </p:blipFill>
        <p:spPr bwMode="auto">
          <a:xfrm>
            <a:off x="85725" y="2819400"/>
            <a:ext cx="2124075" cy="309562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Key Principles of Health and Safety</a:t>
            </a:r>
            <a:endParaRPr lang="en-US" sz="3200" dirty="0"/>
          </a:p>
        </p:txBody>
      </p:sp>
      <p:sp>
        <p:nvSpPr>
          <p:cNvPr id="3" name="Content Placeholder 2"/>
          <p:cNvSpPr>
            <a:spLocks noGrp="1"/>
          </p:cNvSpPr>
          <p:nvPr>
            <p:ph idx="1"/>
          </p:nvPr>
        </p:nvSpPr>
        <p:spPr>
          <a:xfrm>
            <a:off x="304800" y="1066800"/>
            <a:ext cx="8610600" cy="5029200"/>
          </a:xfrm>
        </p:spPr>
        <p:txBody>
          <a:bodyPr/>
          <a:lstStyle/>
          <a:p>
            <a:r>
              <a:rPr lang="en-US" sz="2400" dirty="0" smtClean="0"/>
              <a:t>Employer is responsible for maintaining a safe and healthy workplace</a:t>
            </a:r>
          </a:p>
          <a:p>
            <a:pPr>
              <a:buNone/>
            </a:pPr>
            <a:endParaRPr lang="en-US" sz="2400" dirty="0" smtClean="0"/>
          </a:p>
          <a:p>
            <a:r>
              <a:rPr lang="en-US" sz="2400" dirty="0" smtClean="0"/>
              <a:t>Employees should be involved in developing policies and programs</a:t>
            </a:r>
          </a:p>
          <a:p>
            <a:pPr>
              <a:buNone/>
            </a:pPr>
            <a:endParaRPr lang="en-US" sz="2400" dirty="0" smtClean="0"/>
          </a:p>
          <a:p>
            <a:r>
              <a:rPr lang="en-US" sz="2400" dirty="0" smtClean="0"/>
              <a:t>There should be no sanctions for H&amp;S related activities</a:t>
            </a:r>
          </a:p>
          <a:p>
            <a:endParaRPr lang="en-US" sz="2400" dirty="0" smtClean="0"/>
          </a:p>
          <a:p>
            <a:r>
              <a:rPr lang="en-US" sz="2400" dirty="0" smtClean="0"/>
              <a:t>Employer should implement best and most effective practices/policies to protect workers from hazards</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Your Homework Assignment!</a:t>
            </a:r>
            <a:endParaRPr lang="en-US" dirty="0"/>
          </a:p>
        </p:txBody>
      </p:sp>
      <p:sp>
        <p:nvSpPr>
          <p:cNvPr id="3" name="Content Placeholder 2"/>
          <p:cNvSpPr>
            <a:spLocks noGrp="1"/>
          </p:cNvSpPr>
          <p:nvPr>
            <p:ph idx="1"/>
          </p:nvPr>
        </p:nvSpPr>
        <p:spPr>
          <a:xfrm>
            <a:off x="304800" y="1828800"/>
            <a:ext cx="7848600" cy="4419600"/>
          </a:xfrm>
        </p:spPr>
        <p:txBody>
          <a:bodyPr/>
          <a:lstStyle/>
          <a:p>
            <a:r>
              <a:rPr lang="en-US" sz="3600" dirty="0" smtClean="0"/>
              <a:t>Employer compliance!</a:t>
            </a:r>
          </a:p>
          <a:p>
            <a:pPr lvl="1"/>
            <a:r>
              <a:rPr lang="en-US" sz="3200" dirty="0" smtClean="0"/>
              <a:t>Using checklists to research what’s going on in the workplace.</a:t>
            </a:r>
          </a:p>
          <a:p>
            <a:pPr lvl="2"/>
            <a:r>
              <a:rPr lang="en-US" sz="2400" dirty="0" smtClean="0"/>
              <a:t>Hazard Communication</a:t>
            </a:r>
          </a:p>
          <a:p>
            <a:pPr lvl="2"/>
            <a:r>
              <a:rPr lang="en-US" sz="2400" dirty="0" smtClean="0"/>
              <a:t>Access to Medical and Exposure Records</a:t>
            </a:r>
          </a:p>
          <a:p>
            <a:pPr lvl="2"/>
            <a:r>
              <a:rPr lang="en-US" sz="2400" dirty="0" err="1" smtClean="0"/>
              <a:t>Bloodborne</a:t>
            </a:r>
            <a:r>
              <a:rPr lang="en-US" sz="2400" dirty="0" smtClean="0"/>
              <a:t> Pathogens</a:t>
            </a:r>
          </a:p>
          <a:p>
            <a:pPr lvl="2"/>
            <a:r>
              <a:rPr lang="en-US" sz="2400" dirty="0" smtClean="0"/>
              <a:t>Asbestos</a:t>
            </a:r>
          </a:p>
          <a:p>
            <a:pPr lvl="2"/>
            <a:r>
              <a:rPr lang="en-US" sz="2400" dirty="0" smtClean="0"/>
              <a:t>Occupational Exposure to Hazardous Chemicals in the Laboratory </a:t>
            </a:r>
          </a:p>
          <a:p>
            <a:pPr lvl="2"/>
            <a:endParaRPr lang="en-US" dirty="0"/>
          </a:p>
        </p:txBody>
      </p:sp>
      <p:sp>
        <p:nvSpPr>
          <p:cNvPr id="4" name="Slide Number Placeholder 3"/>
          <p:cNvSpPr>
            <a:spLocks noGrp="1"/>
          </p:cNvSpPr>
          <p:nvPr>
            <p:ph type="sldNum" sz="quarter" idx="11"/>
          </p:nvPr>
        </p:nvSpPr>
        <p:spPr/>
        <p:txBody>
          <a:bodyPr/>
          <a:lstStyle/>
          <a:p>
            <a:fld id="{E8BEFB69-13AB-4788-8B5B-19264533C95D}" type="slidenum">
              <a:rPr lang="en-US" smtClean="0"/>
              <a:pPr/>
              <a:t>30</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2" name="Picture 6" descr="http://farm5.static.flickr.com/4017/4342218932_b225e85138.jpg"/>
          <p:cNvPicPr>
            <a:picLocks noChangeAspect="1" noChangeArrowheads="1"/>
          </p:cNvPicPr>
          <p:nvPr/>
        </p:nvPicPr>
        <p:blipFill>
          <a:blip r:embed="rId3" cstate="print"/>
          <a:srcRect/>
          <a:stretch>
            <a:fillRect/>
          </a:stretch>
        </p:blipFill>
        <p:spPr bwMode="auto">
          <a:xfrm>
            <a:off x="7010400" y="1295400"/>
            <a:ext cx="1857375" cy="3181350"/>
          </a:xfrm>
          <a:prstGeom prst="rect">
            <a:avLst/>
          </a:prstGeom>
          <a:noFill/>
        </p:spPr>
      </p:pic>
      <p:sp>
        <p:nvSpPr>
          <p:cNvPr id="2" name="Title 1"/>
          <p:cNvSpPr>
            <a:spLocks noGrp="1"/>
          </p:cNvSpPr>
          <p:nvPr>
            <p:ph type="title"/>
          </p:nvPr>
        </p:nvSpPr>
        <p:spPr>
          <a:xfrm>
            <a:off x="1295400" y="304800"/>
            <a:ext cx="6400800" cy="1371600"/>
          </a:xfrm>
        </p:spPr>
        <p:txBody>
          <a:bodyPr/>
          <a:lstStyle/>
          <a:p>
            <a:pPr algn="ctr"/>
            <a:r>
              <a:rPr lang="en-US" dirty="0" smtClean="0"/>
              <a:t>Overview of Hazards</a:t>
            </a:r>
            <a:endParaRPr lang="en-US" dirty="0"/>
          </a:p>
        </p:txBody>
      </p:sp>
      <p:sp>
        <p:nvSpPr>
          <p:cNvPr id="3" name="Content Placeholder 2"/>
          <p:cNvSpPr>
            <a:spLocks noGrp="1"/>
          </p:cNvSpPr>
          <p:nvPr>
            <p:ph idx="1"/>
          </p:nvPr>
        </p:nvSpPr>
        <p:spPr>
          <a:xfrm>
            <a:off x="609600" y="1447800"/>
            <a:ext cx="7391400" cy="4419600"/>
          </a:xfrm>
        </p:spPr>
        <p:txBody>
          <a:bodyPr/>
          <a:lstStyle/>
          <a:p>
            <a:pPr algn="ctr">
              <a:buNone/>
            </a:pPr>
            <a:r>
              <a:rPr lang="en-US" dirty="0" smtClean="0"/>
              <a:t>		</a:t>
            </a:r>
            <a:r>
              <a:rPr lang="en-US" b="1" dirty="0" smtClean="0"/>
              <a:t>What’s going on in your workplace?</a:t>
            </a:r>
            <a:endParaRPr lang="en-US" b="1" dirty="0"/>
          </a:p>
        </p:txBody>
      </p:sp>
      <p:sp>
        <p:nvSpPr>
          <p:cNvPr id="4" name="Slide Number Placeholder 3"/>
          <p:cNvSpPr>
            <a:spLocks noGrp="1"/>
          </p:cNvSpPr>
          <p:nvPr>
            <p:ph type="sldNum" sz="quarter" idx="11"/>
          </p:nvPr>
        </p:nvSpPr>
        <p:spPr/>
        <p:txBody>
          <a:bodyPr/>
          <a:lstStyle/>
          <a:p>
            <a:fld id="{90DDAC85-E4C3-4EDE-AEB3-E8CB364B1B56}" type="slidenum">
              <a:rPr lang="en-US" smtClean="0"/>
              <a:pPr/>
              <a:t>4</a:t>
            </a:fld>
            <a:endParaRPr lang="en-US"/>
          </a:p>
        </p:txBody>
      </p:sp>
      <p:pic>
        <p:nvPicPr>
          <p:cNvPr id="45058" name="Picture 2" descr="http://farm5.static.flickr.com/4017/4342218932_b225e85138.jpg"/>
          <p:cNvPicPr>
            <a:picLocks noChangeAspect="1" noChangeArrowheads="1"/>
          </p:cNvPicPr>
          <p:nvPr/>
        </p:nvPicPr>
        <p:blipFill>
          <a:blip r:embed="rId3" cstate="print"/>
          <a:srcRect/>
          <a:stretch>
            <a:fillRect/>
          </a:stretch>
        </p:blipFill>
        <p:spPr bwMode="auto">
          <a:xfrm>
            <a:off x="1600200" y="3352800"/>
            <a:ext cx="1857375" cy="3181350"/>
          </a:xfrm>
          <a:prstGeom prst="rect">
            <a:avLst/>
          </a:prstGeom>
          <a:noFill/>
        </p:spPr>
      </p:pic>
      <p:pic>
        <p:nvPicPr>
          <p:cNvPr id="45060" name="Picture 4" descr="http://farm5.static.flickr.com/4017/4342218932_b225e85138.jpg"/>
          <p:cNvPicPr>
            <a:picLocks noChangeAspect="1" noChangeArrowheads="1"/>
          </p:cNvPicPr>
          <p:nvPr/>
        </p:nvPicPr>
        <p:blipFill>
          <a:blip r:embed="rId3" cstate="print"/>
          <a:srcRect/>
          <a:stretch>
            <a:fillRect/>
          </a:stretch>
        </p:blipFill>
        <p:spPr bwMode="auto">
          <a:xfrm>
            <a:off x="5334000" y="3352800"/>
            <a:ext cx="1857375" cy="3181350"/>
          </a:xfrm>
          <a:prstGeom prst="rect">
            <a:avLst/>
          </a:prstGeom>
          <a:noFill/>
        </p:spPr>
      </p:pic>
      <p:pic>
        <p:nvPicPr>
          <p:cNvPr id="45064" name="Picture 8" descr="http://farm5.static.flickr.com/4017/4342218932_b225e85138.jpg"/>
          <p:cNvPicPr>
            <a:picLocks noChangeAspect="1" noChangeArrowheads="1"/>
          </p:cNvPicPr>
          <p:nvPr/>
        </p:nvPicPr>
        <p:blipFill>
          <a:blip r:embed="rId3" cstate="print"/>
          <a:srcRect/>
          <a:stretch>
            <a:fillRect/>
          </a:stretch>
        </p:blipFill>
        <p:spPr bwMode="auto">
          <a:xfrm>
            <a:off x="3352800" y="2895600"/>
            <a:ext cx="1857375" cy="3181350"/>
          </a:xfrm>
          <a:prstGeom prst="rect">
            <a:avLst/>
          </a:prstGeom>
          <a:noFill/>
        </p:spPr>
      </p:pic>
      <p:pic>
        <p:nvPicPr>
          <p:cNvPr id="45066" name="Picture 10" descr="http://farm5.static.flickr.com/4017/4342218932_b225e85138.jpg"/>
          <p:cNvPicPr>
            <a:picLocks noChangeAspect="1" noChangeArrowheads="1"/>
          </p:cNvPicPr>
          <p:nvPr/>
        </p:nvPicPr>
        <p:blipFill>
          <a:blip r:embed="rId3" cstate="print"/>
          <a:srcRect/>
          <a:stretch>
            <a:fillRect/>
          </a:stretch>
        </p:blipFill>
        <p:spPr bwMode="auto">
          <a:xfrm>
            <a:off x="0" y="1143000"/>
            <a:ext cx="1857375" cy="3181350"/>
          </a:xfrm>
          <a:prstGeom prst="rect">
            <a:avLst/>
          </a:prstGeom>
          <a:noFill/>
        </p:spPr>
      </p:pic>
      <p:sp>
        <p:nvSpPr>
          <p:cNvPr id="11" name="Rectangle 10"/>
          <p:cNvSpPr/>
          <p:nvPr/>
        </p:nvSpPr>
        <p:spPr>
          <a:xfrm>
            <a:off x="2971800" y="6553200"/>
            <a:ext cx="4572000" cy="215444"/>
          </a:xfrm>
          <a:prstGeom prst="rect">
            <a:avLst/>
          </a:prstGeom>
        </p:spPr>
        <p:txBody>
          <a:bodyPr>
            <a:spAutoFit/>
          </a:bodyPr>
          <a:lstStyle/>
          <a:p>
            <a:pPr eaLnBrk="1" hangingPunct="1">
              <a:spcBef>
                <a:spcPct val="30000"/>
              </a:spcBef>
              <a:defRPr/>
            </a:pPr>
            <a:r>
              <a:rPr lang="en-US" sz="800" dirty="0" smtClean="0">
                <a:latin typeface="+mn-lt"/>
              </a:rPr>
              <a:t>Images by:  Diamond Rubber Products' </a:t>
            </a:r>
            <a:r>
              <a:rPr lang="en-US" sz="800" dirty="0" err="1" smtClean="0">
                <a:latin typeface="+mn-lt"/>
              </a:rPr>
              <a:t>photostream</a:t>
            </a:r>
            <a:r>
              <a:rPr lang="en-US" sz="800" dirty="0" smtClean="0">
                <a:latin typeface="+mn-lt"/>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8" name="Oval 4"/>
          <p:cNvSpPr>
            <a:spLocks noChangeArrowheads="1"/>
          </p:cNvSpPr>
          <p:nvPr/>
        </p:nvSpPr>
        <p:spPr bwMode="auto">
          <a:xfrm>
            <a:off x="2595130" y="0"/>
            <a:ext cx="3811588" cy="2524125"/>
          </a:xfrm>
          <a:prstGeom prst="ellipse">
            <a:avLst/>
          </a:pr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Calibri" pitchFamily="34" charset="0"/>
                <a:cs typeface="Arial" pitchFamily="34" charset="0"/>
              </a:rPr>
              <a:t>CHEMICAL &amp; DUST HAZARDS</a:t>
            </a:r>
            <a:endParaRPr kumimoji="0" lang="en-US" sz="24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smtClean="0">
                <a:ln>
                  <a:noFill/>
                </a:ln>
                <a:solidFill>
                  <a:schemeClr val="tx1"/>
                </a:solidFill>
                <a:effectLst/>
                <a:latin typeface="Calibri" pitchFamily="34" charset="0"/>
                <a:cs typeface="Arial" pitchFamily="34" charset="0"/>
              </a:rPr>
              <a:t>(cleaning products, pesticides, asbestos, etc.)</a:t>
            </a:r>
            <a:endParaRPr kumimoji="0" lang="en-US" sz="16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Oval 5"/>
          <p:cNvSpPr>
            <a:spLocks noChangeArrowheads="1"/>
          </p:cNvSpPr>
          <p:nvPr/>
        </p:nvSpPr>
        <p:spPr bwMode="auto">
          <a:xfrm>
            <a:off x="0" y="1423591"/>
            <a:ext cx="3543011" cy="2201068"/>
          </a:xfrm>
          <a:prstGeom prst="ellipse">
            <a:avLst/>
          </a:prstGeom>
          <a:solidFill>
            <a:srgbClr val="8064A2"/>
          </a:solidFill>
          <a:ln w="38100">
            <a:solidFill>
              <a:srgbClr val="F2F2F2"/>
            </a:solidFill>
            <a:round/>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Calibri" pitchFamily="34" charset="0"/>
                <a:cs typeface="Arial" pitchFamily="34" charset="0"/>
              </a:rPr>
              <a:t>BIOLOGICAL HAZARDS</a:t>
            </a:r>
            <a:endParaRPr kumimoji="0" lang="en-US" sz="24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chemeClr val="tx1"/>
                </a:solidFill>
                <a:effectLst/>
                <a:latin typeface="Calibri" pitchFamily="34" charset="0"/>
                <a:cs typeface="Arial" pitchFamily="34" charset="0"/>
              </a:rPr>
              <a:t>(mold, insects/pests, communicable diseases, etc.)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Oval 6"/>
          <p:cNvSpPr>
            <a:spLocks noChangeArrowheads="1"/>
          </p:cNvSpPr>
          <p:nvPr/>
        </p:nvSpPr>
        <p:spPr bwMode="auto">
          <a:xfrm>
            <a:off x="5332413" y="1261268"/>
            <a:ext cx="3811587" cy="2525713"/>
          </a:xfrm>
          <a:prstGeom prst="ellipse">
            <a:avLst/>
          </a:prstGeom>
          <a:solidFill>
            <a:srgbClr val="F79646"/>
          </a:solidFill>
          <a:ln w="38100">
            <a:solidFill>
              <a:srgbClr val="F2F2F2"/>
            </a:solidFill>
            <a:round/>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Calibri" pitchFamily="34" charset="0"/>
                <a:cs typeface="Arial" pitchFamily="34" charset="0"/>
              </a:rPr>
              <a:t>ERGONOMIC HAZARDS</a:t>
            </a:r>
            <a:endParaRPr kumimoji="0" lang="en-US" sz="24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smtClean="0">
                <a:ln>
                  <a:noFill/>
                </a:ln>
                <a:solidFill>
                  <a:schemeClr val="tx1"/>
                </a:solidFill>
                <a:effectLst/>
                <a:latin typeface="Calibri" pitchFamily="34" charset="0"/>
                <a:cs typeface="Arial" pitchFamily="34" charset="0"/>
              </a:rPr>
              <a:t>(repetition, lifting, awkward postures, etc.)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Oval 7"/>
          <p:cNvSpPr>
            <a:spLocks noChangeArrowheads="1"/>
          </p:cNvSpPr>
          <p:nvPr/>
        </p:nvSpPr>
        <p:spPr bwMode="auto">
          <a:xfrm>
            <a:off x="2595131" y="2712712"/>
            <a:ext cx="3811587" cy="2362850"/>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200" b="1" i="0" u="none" strike="noStrike" cap="none" normalizeH="0" baseline="0" dirty="0" smtClean="0">
                <a:ln>
                  <a:noFill/>
                </a:ln>
                <a:solidFill>
                  <a:schemeClr val="tx1"/>
                </a:solidFill>
                <a:effectLst/>
                <a:latin typeface="Calibri" pitchFamily="34" charset="0"/>
                <a:cs typeface="Arial" pitchFamily="34" charset="0"/>
              </a:rPr>
              <a:t>WORK ORGANIZATION HAZARDS</a:t>
            </a:r>
            <a:endParaRPr kumimoji="0" lang="en-US" sz="22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cs typeface="Arial" pitchFamily="34" charset="0"/>
              </a:rPr>
              <a:t>Things that cause STRESS! </a:t>
            </a:r>
            <a:r>
              <a:rPr lang="en-US" sz="1600" b="1" dirty="0" smtClean="0">
                <a:latin typeface="Calibri"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2" name="Oval 8"/>
          <p:cNvSpPr>
            <a:spLocks noChangeArrowheads="1"/>
          </p:cNvSpPr>
          <p:nvPr/>
        </p:nvSpPr>
        <p:spPr bwMode="auto">
          <a:xfrm>
            <a:off x="0" y="4308041"/>
            <a:ext cx="3813175" cy="2111808"/>
          </a:xfrm>
          <a:prstGeom prst="ellipse">
            <a:avLst/>
          </a:prstGeom>
          <a:solidFill>
            <a:srgbClr val="FFFF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Calibri" pitchFamily="34" charset="0"/>
                <a:cs typeface="Arial" pitchFamily="34" charset="0"/>
              </a:rPr>
              <a:t>SAFETY HAZARDS</a:t>
            </a:r>
            <a:endParaRPr kumimoji="0" lang="en-US" sz="24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smtClean="0">
                <a:ln>
                  <a:noFill/>
                </a:ln>
                <a:solidFill>
                  <a:schemeClr val="tx1"/>
                </a:solidFill>
                <a:effectLst/>
                <a:latin typeface="Calibri" pitchFamily="34" charset="0"/>
                <a:cs typeface="Arial" pitchFamily="34" charset="0"/>
              </a:rPr>
              <a:t>(slips, trips and falls, faulty equipment, etc.)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Oval 9"/>
          <p:cNvSpPr>
            <a:spLocks noChangeArrowheads="1"/>
          </p:cNvSpPr>
          <p:nvPr/>
        </p:nvSpPr>
        <p:spPr bwMode="auto">
          <a:xfrm>
            <a:off x="4931640" y="4308041"/>
            <a:ext cx="3811587" cy="2194936"/>
          </a:xfrm>
          <a:prstGeom prst="ellipse">
            <a:avLst/>
          </a:prstGeom>
          <a:solidFill>
            <a:srgbClr val="92D050"/>
          </a:solidFill>
          <a:ln w="38100">
            <a:solidFill>
              <a:srgbClr val="F2F2F2"/>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Calibri" pitchFamily="34" charset="0"/>
                <a:cs typeface="Arial" pitchFamily="34" charset="0"/>
              </a:rPr>
              <a:t>PHYSICAL HAZARDS</a:t>
            </a:r>
            <a:endParaRPr kumimoji="0" lang="en-US" sz="2400" b="1" i="0" u="none" strike="noStrike" cap="none" normalizeH="0" baseline="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smtClean="0">
                <a:ln>
                  <a:noFill/>
                </a:ln>
                <a:solidFill>
                  <a:schemeClr val="tx1"/>
                </a:solidFill>
                <a:effectLst/>
                <a:latin typeface="Calibri" pitchFamily="34" charset="0"/>
                <a:cs typeface="Arial" pitchFamily="34" charset="0"/>
              </a:rPr>
              <a:t>(noise, temperature extremes, radiation, etc.)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Bureau of Labor Statistics Data, 2009</a:t>
            </a:r>
            <a:endParaRPr lang="en-US" sz="3600" dirty="0"/>
          </a:p>
        </p:txBody>
      </p:sp>
      <p:sp>
        <p:nvSpPr>
          <p:cNvPr id="3" name="Content Placeholder 2"/>
          <p:cNvSpPr>
            <a:spLocks noGrp="1"/>
          </p:cNvSpPr>
          <p:nvPr>
            <p:ph idx="1"/>
          </p:nvPr>
        </p:nvSpPr>
        <p:spPr>
          <a:xfrm>
            <a:off x="304800" y="1828800"/>
            <a:ext cx="8305800" cy="4419600"/>
          </a:xfrm>
        </p:spPr>
        <p:txBody>
          <a:bodyPr/>
          <a:lstStyle/>
          <a:p>
            <a:r>
              <a:rPr lang="en-US" dirty="0" smtClean="0"/>
              <a:t>Injury and illness rate for public workers significantly higher than among private industry workers</a:t>
            </a:r>
          </a:p>
          <a:p>
            <a:pPr lvl="1"/>
            <a:r>
              <a:rPr lang="en-US" dirty="0" smtClean="0"/>
              <a:t>(5.8 vs. 3.6 cases per 100 workers)</a:t>
            </a:r>
          </a:p>
          <a:p>
            <a:pPr lvl="1"/>
            <a:endParaRPr lang="en-US" dirty="0" smtClean="0"/>
          </a:p>
          <a:p>
            <a:r>
              <a:rPr lang="en-US" dirty="0" smtClean="0"/>
              <a:t>Custodians fall into the top 5 in these categories:</a:t>
            </a:r>
          </a:p>
          <a:p>
            <a:pPr lvl="1"/>
            <a:r>
              <a:rPr lang="en-US" dirty="0" smtClean="0"/>
              <a:t>highest number of days away from work</a:t>
            </a:r>
          </a:p>
          <a:p>
            <a:pPr lvl="1"/>
            <a:r>
              <a:rPr lang="en-US" dirty="0" smtClean="0"/>
              <a:t>musculoskeletal injury incidents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Rank and File Survey Results</a:t>
            </a:r>
            <a:endParaRPr lang="en-US" sz="3600" dirty="0"/>
          </a:p>
        </p:txBody>
      </p:sp>
      <p:sp>
        <p:nvSpPr>
          <p:cNvPr id="3" name="Content Placeholder 2"/>
          <p:cNvSpPr>
            <a:spLocks noGrp="1"/>
          </p:cNvSpPr>
          <p:nvPr>
            <p:ph idx="1"/>
          </p:nvPr>
        </p:nvSpPr>
        <p:spPr/>
        <p:txBody>
          <a:bodyPr/>
          <a:lstStyle/>
          <a:p>
            <a:r>
              <a:rPr lang="en-US" dirty="0" smtClean="0"/>
              <a:t>THIS PAGE WILL VARY FOR EACH LOCAL UNION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1"/>
          <p:cNvSpPr>
            <a:spLocks noGrp="1"/>
          </p:cNvSpPr>
          <p:nvPr>
            <p:ph type="title" idx="4294967295"/>
          </p:nvPr>
        </p:nvSpPr>
        <p:spPr>
          <a:xfrm>
            <a:off x="304800" y="304800"/>
            <a:ext cx="8458200" cy="1371600"/>
          </a:xfrm>
        </p:spPr>
        <p:txBody>
          <a:bodyPr anchor="ctr"/>
          <a:lstStyle/>
          <a:p>
            <a:pPr algn="ctr" eaLnBrk="1" hangingPunct="1"/>
            <a:r>
              <a:rPr lang="en-US" dirty="0" smtClean="0"/>
              <a:t>Hierarchy </a:t>
            </a:r>
            <a:r>
              <a:rPr lang="en-US" dirty="0"/>
              <a:t>of Controls</a:t>
            </a:r>
          </a:p>
        </p:txBody>
      </p:sp>
      <p:pic>
        <p:nvPicPr>
          <p:cNvPr id="40963" name="Object 2"/>
          <p:cNvPicPr>
            <a:picLocks noChangeArrowheads="1"/>
          </p:cNvPicPr>
          <p:nvPr/>
        </p:nvPicPr>
        <p:blipFill>
          <a:blip r:embed="rId3" cstate="email">
            <a:extLst>
              <a:ext uri="{28A0092B-C50C-407E-A947-70E740481C1C}">
                <a14:useLocalDpi xmlns:a14="http://schemas.microsoft.com/office/drawing/2010/main"/>
              </a:ext>
            </a:extLst>
          </a:blip>
          <a:srcRect t="-218" b="-218"/>
          <a:stretch>
            <a:fillRect/>
          </a:stretch>
        </p:blipFill>
        <p:spPr bwMode="auto">
          <a:xfrm>
            <a:off x="1328738" y="1512888"/>
            <a:ext cx="6446837" cy="4310062"/>
          </a:xfrm>
          <a:prstGeom prst="rect">
            <a:avLst/>
          </a:prstGeom>
          <a:noFill/>
          <a:ln w="9525">
            <a:noFill/>
            <a:miter lim="800000"/>
            <a:headEnd/>
            <a:tailEnd/>
          </a:ln>
        </p:spPr>
      </p:pic>
      <p:sp>
        <p:nvSpPr>
          <p:cNvPr id="6" name="TextBox 5"/>
          <p:cNvSpPr txBox="1">
            <a:spLocks noChangeArrowheads="1"/>
          </p:cNvSpPr>
          <p:nvPr/>
        </p:nvSpPr>
        <p:spPr bwMode="auto">
          <a:xfrm>
            <a:off x="5184775" y="1990725"/>
            <a:ext cx="2590800" cy="1016000"/>
          </a:xfrm>
          <a:prstGeom prst="rect">
            <a:avLst/>
          </a:prstGeom>
          <a:gradFill rotWithShape="1">
            <a:gsLst>
              <a:gs pos="0">
                <a:srgbClr val="A3C4FF"/>
              </a:gs>
              <a:gs pos="35001">
                <a:srgbClr val="BFD5FF"/>
              </a:gs>
              <a:gs pos="100000">
                <a:srgbClr val="E5EEFF"/>
              </a:gs>
            </a:gsLst>
            <a:lin ang="16200000" scaled="1"/>
          </a:gradFill>
          <a:ln w="9525">
            <a:solidFill>
              <a:srgbClr val="4A7EBB"/>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algn="ctr" eaLnBrk="1" hangingPunct="1">
              <a:defRPr/>
            </a:pPr>
            <a:r>
              <a:rPr lang="en-US" sz="2000" b="1" dirty="0">
                <a:solidFill>
                  <a:srgbClr val="000000"/>
                </a:solidFill>
                <a:latin typeface="Utopia" pitchFamily="18" charset="0"/>
                <a:ea typeface="+mn-ea"/>
                <a:cs typeface="+mn-cs"/>
              </a:rPr>
              <a:t>Requires a physical change to the workplace</a:t>
            </a:r>
          </a:p>
        </p:txBody>
      </p:sp>
      <p:sp>
        <p:nvSpPr>
          <p:cNvPr id="8" name="TextBox 7"/>
          <p:cNvSpPr txBox="1">
            <a:spLocks noChangeArrowheads="1"/>
          </p:cNvSpPr>
          <p:nvPr/>
        </p:nvSpPr>
        <p:spPr bwMode="auto">
          <a:xfrm>
            <a:off x="7334250" y="4749800"/>
            <a:ext cx="1711325" cy="1323975"/>
          </a:xfrm>
          <a:prstGeom prst="rect">
            <a:avLst/>
          </a:prstGeom>
          <a:gradFill rotWithShape="1">
            <a:gsLst>
              <a:gs pos="0">
                <a:srgbClr val="DAFDA7"/>
              </a:gs>
              <a:gs pos="35001">
                <a:srgbClr val="E4FDC2"/>
              </a:gs>
              <a:gs pos="100000">
                <a:srgbClr val="F5FFE6"/>
              </a:gs>
            </a:gsLst>
            <a:lin ang="16200000" scaled="1"/>
          </a:gradFill>
          <a:ln w="9525">
            <a:solidFill>
              <a:srgbClr val="98B954"/>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algn="ctr" eaLnBrk="1" hangingPunct="1">
              <a:defRPr/>
            </a:pPr>
            <a:r>
              <a:rPr lang="en-US" sz="2000" b="1" dirty="0">
                <a:solidFill>
                  <a:srgbClr val="000000"/>
                </a:solidFill>
                <a:latin typeface="Utopia" pitchFamily="18" charset="0"/>
                <a:ea typeface="+mn-ea"/>
                <a:cs typeface="+mn-cs"/>
              </a:rPr>
              <a:t>Requires worker to wear something</a:t>
            </a:r>
          </a:p>
        </p:txBody>
      </p:sp>
      <p:cxnSp>
        <p:nvCxnSpPr>
          <p:cNvPr id="10" name="Straight Connector 9"/>
          <p:cNvCxnSpPr/>
          <p:nvPr/>
        </p:nvCxnSpPr>
        <p:spPr>
          <a:xfrm rot="10800000">
            <a:off x="3886200" y="2452256"/>
            <a:ext cx="1298576" cy="2"/>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457200" y="1575226"/>
            <a:ext cx="3821979" cy="461665"/>
          </a:xfrm>
          <a:prstGeom prst="rect">
            <a:avLst/>
          </a:prstGeom>
          <a:noFill/>
        </p:spPr>
        <p:txBody>
          <a:bodyPr wrap="square" rtlCol="0">
            <a:spAutoFit/>
          </a:bodyPr>
          <a:lstStyle/>
          <a:p>
            <a:r>
              <a:rPr lang="en-US" sz="2400" b="1" dirty="0" smtClean="0"/>
              <a:t>Elimination/Substitution</a:t>
            </a:r>
            <a:endParaRPr lang="en-US" sz="2400" b="1" dirty="0"/>
          </a:p>
        </p:txBody>
      </p:sp>
      <p:cxnSp>
        <p:nvCxnSpPr>
          <p:cNvPr id="16" name="Straight Arrow Connector 15"/>
          <p:cNvCxnSpPr>
            <a:stCxn id="14" idx="2"/>
          </p:cNvCxnSpPr>
          <p:nvPr/>
        </p:nvCxnSpPr>
        <p:spPr>
          <a:xfrm rot="16200000" flipH="1">
            <a:off x="3449313" y="955768"/>
            <a:ext cx="1588" cy="21622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5400000">
            <a:off x="-1667456" y="4160753"/>
            <a:ext cx="4247724" cy="158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a:spLocks noChangeArrowheads="1"/>
          </p:cNvSpPr>
          <p:nvPr/>
        </p:nvSpPr>
        <p:spPr bwMode="auto">
          <a:xfrm>
            <a:off x="0" y="3695700"/>
            <a:ext cx="2325688" cy="1016000"/>
          </a:xfrm>
          <a:prstGeom prst="rect">
            <a:avLst/>
          </a:prstGeom>
          <a:gradFill rotWithShape="1">
            <a:gsLst>
              <a:gs pos="0">
                <a:srgbClr val="FFA2A1"/>
              </a:gs>
              <a:gs pos="35001">
                <a:srgbClr val="FFBEBD"/>
              </a:gs>
              <a:gs pos="100000">
                <a:srgbClr val="FFE5E5"/>
              </a:gs>
            </a:gsLst>
            <a:lin ang="16200000" scaled="1"/>
          </a:gradFill>
          <a:ln w="9525">
            <a:solidFill>
              <a:srgbClr val="BE4B48"/>
            </a:solidFill>
            <a:miter lim="800000"/>
            <a:headEnd/>
            <a:tailEnd/>
          </a:ln>
          <a:effectLst>
            <a:outerShdw blurRad="63500" dist="20000" dir="5400000" rotWithShape="0">
              <a:srgbClr val="000000">
                <a:alpha val="37999"/>
              </a:srgbClr>
            </a:outerShdw>
          </a:effectLst>
        </p:spPr>
        <p:txBody>
          <a:bodyPr>
            <a:prstTxWarp prst="textNoShape">
              <a:avLst/>
            </a:prstTxWarp>
            <a:spAutoFit/>
          </a:bodyPr>
          <a:lstStyle/>
          <a:p>
            <a:pPr eaLnBrk="1" hangingPunct="1">
              <a:defRPr/>
            </a:pPr>
            <a:r>
              <a:rPr lang="en-US" sz="2000" b="1" dirty="0">
                <a:solidFill>
                  <a:srgbClr val="000000"/>
                </a:solidFill>
                <a:latin typeface="Utopia" pitchFamily="18" charset="0"/>
                <a:ea typeface="+mn-ea"/>
                <a:cs typeface="+mn-cs"/>
              </a:rPr>
              <a:t>Requires worker or employer to do something</a:t>
            </a:r>
          </a:p>
        </p:txBody>
      </p:sp>
      <p:sp>
        <p:nvSpPr>
          <p:cNvPr id="19" name="TextBox 18"/>
          <p:cNvSpPr txBox="1"/>
          <p:nvPr/>
        </p:nvSpPr>
        <p:spPr>
          <a:xfrm>
            <a:off x="455612" y="2082927"/>
            <a:ext cx="1577543" cy="369332"/>
          </a:xfrm>
          <a:prstGeom prst="rect">
            <a:avLst/>
          </a:prstGeom>
          <a:noFill/>
        </p:spPr>
        <p:txBody>
          <a:bodyPr wrap="square" rtlCol="0">
            <a:spAutoFit/>
          </a:bodyPr>
          <a:lstStyle/>
          <a:p>
            <a:r>
              <a:rPr lang="en-US" b="1" dirty="0" smtClean="0">
                <a:solidFill>
                  <a:srgbClr val="FF0000"/>
                </a:solidFill>
              </a:rPr>
              <a:t>Most Effective</a:t>
            </a:r>
            <a:endParaRPr lang="en-US" b="1" dirty="0">
              <a:solidFill>
                <a:srgbClr val="FF0000"/>
              </a:solidFill>
            </a:endParaRPr>
          </a:p>
        </p:txBody>
      </p:sp>
      <p:sp>
        <p:nvSpPr>
          <p:cNvPr id="20" name="TextBox 19"/>
          <p:cNvSpPr txBox="1"/>
          <p:nvPr/>
        </p:nvSpPr>
        <p:spPr>
          <a:xfrm>
            <a:off x="540760" y="5916077"/>
            <a:ext cx="1575955" cy="369332"/>
          </a:xfrm>
          <a:prstGeom prst="rect">
            <a:avLst/>
          </a:prstGeom>
          <a:noFill/>
        </p:spPr>
        <p:txBody>
          <a:bodyPr wrap="square" rtlCol="0">
            <a:spAutoFit/>
          </a:bodyPr>
          <a:lstStyle/>
          <a:p>
            <a:r>
              <a:rPr lang="en-US" b="1" dirty="0" smtClean="0">
                <a:solidFill>
                  <a:srgbClr val="FF0000"/>
                </a:solidFill>
              </a:rPr>
              <a:t>Least Effective</a:t>
            </a:r>
            <a:endParaRPr lang="en-US" b="1" dirty="0">
              <a:solidFill>
                <a:srgbClr val="FF0000"/>
              </a:solidFill>
            </a:endParaRPr>
          </a:p>
        </p:txBody>
      </p:sp>
      <p:cxnSp>
        <p:nvCxnSpPr>
          <p:cNvPr id="22" name="Straight Arrow Connector 21"/>
          <p:cNvCxnSpPr/>
          <p:nvPr/>
        </p:nvCxnSpPr>
        <p:spPr>
          <a:xfrm rot="10800000" flipV="1">
            <a:off x="4279180" y="3006725"/>
            <a:ext cx="905597" cy="25602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a:off x="1960924" y="4530437"/>
            <a:ext cx="602529" cy="158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rot="10800000">
            <a:off x="6492729" y="5600309"/>
            <a:ext cx="855230" cy="315768"/>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31" name="Rectangle 2"/>
          <p:cNvSpPr>
            <a:spLocks noGrp="1" noChangeArrowheads="1"/>
          </p:cNvSpPr>
          <p:nvPr>
            <p:ph type="title"/>
          </p:nvPr>
        </p:nvSpPr>
        <p:spPr>
          <a:xfrm>
            <a:off x="1143000" y="274638"/>
            <a:ext cx="7791450" cy="1143000"/>
          </a:xfrm>
        </p:spPr>
        <p:txBody>
          <a:bodyPr/>
          <a:lstStyle/>
          <a:p>
            <a:pPr eaLnBrk="1" hangingPunct="1">
              <a:defRPr/>
            </a:pPr>
            <a:r>
              <a:rPr lang="en-US" dirty="0"/>
              <a:t>CONTROLS:  Engineering</a:t>
            </a:r>
          </a:p>
        </p:txBody>
      </p:sp>
      <p:sp>
        <p:nvSpPr>
          <p:cNvPr id="18" name="TextBox 17"/>
          <p:cNvSpPr txBox="1"/>
          <p:nvPr/>
        </p:nvSpPr>
        <p:spPr>
          <a:xfrm>
            <a:off x="471155" y="1417638"/>
            <a:ext cx="8463295" cy="830997"/>
          </a:xfrm>
          <a:prstGeom prst="rect">
            <a:avLst/>
          </a:prstGeom>
        </p:spPr>
        <p:style>
          <a:lnRef idx="1">
            <a:schemeClr val="accent1"/>
          </a:lnRef>
          <a:fillRef idx="2">
            <a:schemeClr val="accent1"/>
          </a:fillRef>
          <a:effectRef idx="1">
            <a:schemeClr val="accent1"/>
          </a:effectRef>
          <a:fontRef idx="minor">
            <a:schemeClr val="dk1"/>
          </a:fontRef>
        </p:style>
        <p:txBody>
          <a:bodyPr wrap="square">
            <a:prstTxWarp prst="textNoShape">
              <a:avLst/>
            </a:prstTxWarp>
            <a:spAutoFit/>
          </a:bodyPr>
          <a:lstStyle/>
          <a:p>
            <a:pPr algn="ctr">
              <a:defRPr/>
            </a:pPr>
            <a:r>
              <a:rPr lang="en-US" sz="2400" b="1" dirty="0">
                <a:solidFill>
                  <a:srgbClr val="000000"/>
                </a:solidFill>
              </a:rPr>
              <a:t>CONTROL AT THE SOURCE! </a:t>
            </a:r>
            <a:r>
              <a:rPr lang="en-US" sz="2400" b="1" dirty="0" smtClean="0">
                <a:solidFill>
                  <a:srgbClr val="000000"/>
                </a:solidFill>
              </a:rPr>
              <a:t> </a:t>
            </a:r>
          </a:p>
          <a:p>
            <a:pPr algn="ctr">
              <a:defRPr/>
            </a:pPr>
            <a:r>
              <a:rPr lang="en-US" sz="2400" dirty="0" smtClean="0">
                <a:solidFill>
                  <a:srgbClr val="000000"/>
                </a:solidFill>
              </a:rPr>
              <a:t>Limits </a:t>
            </a:r>
            <a:r>
              <a:rPr lang="en-US" sz="2400" dirty="0">
                <a:solidFill>
                  <a:srgbClr val="000000"/>
                </a:solidFill>
              </a:rPr>
              <a:t>the hazard but doesn’t entirely remove it.</a:t>
            </a:r>
          </a:p>
        </p:txBody>
      </p:sp>
      <p:sp>
        <p:nvSpPr>
          <p:cNvPr id="581640" name="Text Box 8"/>
          <p:cNvSpPr txBox="1">
            <a:spLocks noChangeArrowheads="1"/>
          </p:cNvSpPr>
          <p:nvPr/>
        </p:nvSpPr>
        <p:spPr bwMode="auto">
          <a:xfrm>
            <a:off x="6114818" y="5613837"/>
            <a:ext cx="2819632" cy="523220"/>
          </a:xfrm>
          <a:prstGeom prst="rect">
            <a:avLst/>
          </a:prstGeom>
          <a:noFill/>
          <a:ln w="9525">
            <a:noFill/>
            <a:miter lim="800000"/>
            <a:headEnd/>
            <a:tailEnd/>
          </a:ln>
          <a:effectLst/>
        </p:spPr>
        <p:txBody>
          <a:bodyPr wrap="square">
            <a:prstTxWarp prst="textNoShape">
              <a:avLst/>
            </a:prstTxWarp>
            <a:spAutoFit/>
          </a:bodyPr>
          <a:lstStyle/>
          <a:p>
            <a:pPr algn="ctr">
              <a:spcBef>
                <a:spcPct val="50000"/>
              </a:spcBef>
              <a:defRPr/>
            </a:pPr>
            <a:r>
              <a:rPr lang="en-US" sz="2800" b="1" dirty="0">
                <a:effectLst>
                  <a:outerShdw blurRad="38100" dist="38100" dir="2700000" algn="tl">
                    <a:srgbClr val="000000">
                      <a:alpha val="43137"/>
                    </a:srgbClr>
                  </a:outerShdw>
                </a:effectLst>
                <a:latin typeface="Arial Narrow" pitchFamily="34" charset="0"/>
              </a:rPr>
              <a:t>Local Exhaust</a:t>
            </a:r>
          </a:p>
        </p:txBody>
      </p:sp>
      <p:sp>
        <p:nvSpPr>
          <p:cNvPr id="15" name="TextBox 14"/>
          <p:cNvSpPr txBox="1"/>
          <p:nvPr/>
        </p:nvSpPr>
        <p:spPr>
          <a:xfrm>
            <a:off x="2960634" y="2474034"/>
            <a:ext cx="2940782" cy="240065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2400" b="1" dirty="0" smtClean="0"/>
              <a:t>Other Examples:</a:t>
            </a:r>
          </a:p>
          <a:p>
            <a:pPr algn="ctr"/>
            <a:r>
              <a:rPr lang="en-US" sz="2000" dirty="0" smtClean="0"/>
              <a:t>Mechanical Guards</a:t>
            </a:r>
          </a:p>
          <a:p>
            <a:pPr algn="ctr"/>
            <a:r>
              <a:rPr lang="en-US" sz="2000" dirty="0" smtClean="0"/>
              <a:t>Wet Methods for Dust</a:t>
            </a:r>
          </a:p>
          <a:p>
            <a:pPr algn="ctr"/>
            <a:r>
              <a:rPr lang="en-US" sz="2000" dirty="0" smtClean="0"/>
              <a:t>Enclosures/Isolation</a:t>
            </a:r>
          </a:p>
          <a:p>
            <a:pPr algn="ctr"/>
            <a:r>
              <a:rPr lang="en-US" sz="2000" dirty="0" smtClean="0"/>
              <a:t>Dilution Ventilation</a:t>
            </a:r>
            <a:endParaRPr lang="en-US" sz="2000" dirty="0"/>
          </a:p>
        </p:txBody>
      </p:sp>
      <p:sp>
        <p:nvSpPr>
          <p:cNvPr id="10" name="TextBox 9"/>
          <p:cNvSpPr txBox="1"/>
          <p:nvPr/>
        </p:nvSpPr>
        <p:spPr>
          <a:xfrm>
            <a:off x="308317" y="5875447"/>
            <a:ext cx="2207973" cy="954107"/>
          </a:xfrm>
          <a:prstGeom prst="rect">
            <a:avLst/>
          </a:prstGeom>
          <a:noFill/>
          <a:ln>
            <a:noFill/>
          </a:ln>
        </p:spPr>
        <p:txBody>
          <a:bodyPr wrap="square" rtlCol="0">
            <a:spAutoFit/>
          </a:bodyPr>
          <a:lstStyle/>
          <a:p>
            <a:pPr algn="ctr"/>
            <a:r>
              <a:rPr lang="en-US" sz="2800" b="1" dirty="0" smtClean="0">
                <a:effectLst>
                  <a:outerShdw blurRad="38100" dist="38100" dir="2700000" algn="tl">
                    <a:srgbClr val="000000">
                      <a:alpha val="43137"/>
                    </a:srgbClr>
                  </a:outerShdw>
                </a:effectLst>
                <a:latin typeface="Arial Narrow" pitchFamily="34" charset="0"/>
              </a:rPr>
              <a:t>Proper equipment</a:t>
            </a:r>
            <a:endParaRPr lang="en-US" sz="2800" b="1" dirty="0">
              <a:effectLst>
                <a:outerShdw blurRad="38100" dist="38100" dir="2700000" algn="tl">
                  <a:srgbClr val="000000">
                    <a:alpha val="43137"/>
                  </a:srgbClr>
                </a:outerShdw>
              </a:effectLst>
              <a:latin typeface="Arial Narrow" pitchFamily="34" charset="0"/>
            </a:endParaRPr>
          </a:p>
        </p:txBody>
      </p:sp>
      <p:sp>
        <p:nvSpPr>
          <p:cNvPr id="12" name="TextBox 11"/>
          <p:cNvSpPr txBox="1"/>
          <p:nvPr/>
        </p:nvSpPr>
        <p:spPr>
          <a:xfrm>
            <a:off x="2829606" y="6323758"/>
            <a:ext cx="3494762" cy="523220"/>
          </a:xfrm>
          <a:prstGeom prst="rect">
            <a:avLst/>
          </a:prstGeom>
          <a:noFill/>
        </p:spPr>
        <p:txBody>
          <a:bodyPr wrap="square" rtlCol="0">
            <a:spAutoFit/>
          </a:bodyPr>
          <a:lstStyle/>
          <a:p>
            <a:pPr algn="ctr"/>
            <a:r>
              <a:rPr lang="en-US" sz="2800" b="1" dirty="0" smtClean="0">
                <a:effectLst>
                  <a:outerShdw blurRad="38100" dist="38100" dir="2700000" algn="tl">
                    <a:srgbClr val="000000">
                      <a:alpha val="43137"/>
                    </a:srgbClr>
                  </a:outerShdw>
                </a:effectLst>
                <a:latin typeface="Arial Narrow" pitchFamily="34" charset="0"/>
              </a:rPr>
              <a:t>Re-designed Tools</a:t>
            </a:r>
            <a:endParaRPr lang="en-US" sz="2800" b="1" dirty="0">
              <a:effectLst>
                <a:outerShdw blurRad="38100" dist="38100" dir="2700000" algn="tl">
                  <a:srgbClr val="000000">
                    <a:alpha val="43137"/>
                  </a:srgbClr>
                </a:outerShdw>
              </a:effectLst>
              <a:latin typeface="Arial Narrow" pitchFamily="34" charset="0"/>
            </a:endParaRPr>
          </a:p>
        </p:txBody>
      </p:sp>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5967" y="2581608"/>
            <a:ext cx="1910323" cy="3098830"/>
          </a:xfrm>
          <a:prstGeom prst="rect">
            <a:avLst/>
          </a:prstGeom>
          <a:noFill/>
          <a:ln w="9525">
            <a:noFill/>
            <a:miter lim="800000"/>
            <a:headEnd/>
            <a:tailEnd/>
          </a:ln>
        </p:spPr>
      </p:pic>
      <p:sp>
        <p:nvSpPr>
          <p:cNvPr id="14" name="TextBox 13"/>
          <p:cNvSpPr txBox="1"/>
          <p:nvPr/>
        </p:nvSpPr>
        <p:spPr>
          <a:xfrm>
            <a:off x="677683" y="5544071"/>
            <a:ext cx="1910323" cy="215444"/>
          </a:xfrm>
          <a:prstGeom prst="rect">
            <a:avLst/>
          </a:prstGeom>
          <a:noFill/>
        </p:spPr>
        <p:txBody>
          <a:bodyPr wrap="square" rtlCol="0">
            <a:spAutoFit/>
          </a:bodyPr>
          <a:lstStyle/>
          <a:p>
            <a:pPr algn="ctr"/>
            <a:r>
              <a:rPr lang="en-US" sz="800" dirty="0" smtClean="0"/>
              <a:t>Image:  by </a:t>
            </a:r>
            <a:r>
              <a:rPr lang="en-US" sz="800" dirty="0" err="1" smtClean="0"/>
              <a:t>Kare_Products</a:t>
            </a:r>
            <a:endParaRPr lang="en-US" sz="800" dirty="0"/>
          </a:p>
        </p:txBody>
      </p:sp>
      <p:pic>
        <p:nvPicPr>
          <p:cNvPr id="1027" name="Picture 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331721" y="2664068"/>
            <a:ext cx="2557346" cy="2479557"/>
          </a:xfrm>
          <a:prstGeom prst="rect">
            <a:avLst/>
          </a:prstGeom>
          <a:noFill/>
          <a:ln w="9525">
            <a:noFill/>
            <a:miter lim="800000"/>
            <a:headEnd/>
            <a:tailEnd/>
          </a:ln>
        </p:spPr>
      </p:pic>
      <p:sp>
        <p:nvSpPr>
          <p:cNvPr id="16" name="Rectangle 15"/>
          <p:cNvSpPr/>
          <p:nvPr/>
        </p:nvSpPr>
        <p:spPr>
          <a:xfrm>
            <a:off x="6557445" y="5203420"/>
            <a:ext cx="1983235" cy="215444"/>
          </a:xfrm>
          <a:prstGeom prst="rect">
            <a:avLst/>
          </a:prstGeom>
        </p:spPr>
        <p:txBody>
          <a:bodyPr wrap="none">
            <a:spAutoFit/>
          </a:bodyPr>
          <a:lstStyle/>
          <a:p>
            <a:pPr algn="ctr"/>
            <a:r>
              <a:rPr lang="en-US" sz="800" dirty="0" smtClean="0"/>
              <a:t>Image: by JohnRH4's </a:t>
            </a:r>
            <a:r>
              <a:rPr lang="en-US" sz="800" dirty="0" err="1" smtClean="0"/>
              <a:t>photostream</a:t>
            </a:r>
            <a:endParaRPr lang="en-US" sz="800" dirty="0"/>
          </a:p>
        </p:txBody>
      </p:sp>
      <p:pic>
        <p:nvPicPr>
          <p:cNvPr id="1029" name="Picture 5"/>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573358" y="4972782"/>
            <a:ext cx="1788264" cy="1056731"/>
          </a:xfrm>
          <a:prstGeom prst="rect">
            <a:avLst/>
          </a:prstGeom>
          <a:noFill/>
          <a:ln w="9525">
            <a:noFill/>
            <a:miter lim="800000"/>
            <a:headEnd/>
            <a:tailEnd/>
          </a:ln>
        </p:spPr>
      </p:pic>
      <p:sp>
        <p:nvSpPr>
          <p:cNvPr id="19" name="Rectangle 18"/>
          <p:cNvSpPr/>
          <p:nvPr/>
        </p:nvSpPr>
        <p:spPr>
          <a:xfrm>
            <a:off x="3281084" y="6047442"/>
            <a:ext cx="2414313" cy="215444"/>
          </a:xfrm>
          <a:prstGeom prst="rect">
            <a:avLst/>
          </a:prstGeom>
        </p:spPr>
        <p:txBody>
          <a:bodyPr wrap="square">
            <a:spAutoFit/>
          </a:bodyPr>
          <a:lstStyle/>
          <a:p>
            <a:pPr algn="ctr"/>
            <a:r>
              <a:rPr lang="en-US" sz="800" dirty="0" smtClean="0"/>
              <a:t>Image:  by </a:t>
            </a:r>
            <a:r>
              <a:rPr lang="en-US" sz="800" dirty="0" err="1" smtClean="0"/>
              <a:t>purpleslog’s</a:t>
            </a:r>
            <a:r>
              <a:rPr lang="en-US" sz="800" dirty="0" smtClean="0"/>
              <a:t> </a:t>
            </a:r>
            <a:r>
              <a:rPr lang="en-US" sz="800" dirty="0" err="1" smtClean="0"/>
              <a:t>photostream</a:t>
            </a:r>
            <a:endParaRPr lang="en-US" sz="8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F8C0D"/>
        </a:dk2>
        <a:lt2>
          <a:srgbClr val="808080"/>
        </a:lt2>
        <a:accent1>
          <a:srgbClr val="5C2624"/>
        </a:accent1>
        <a:accent2>
          <a:srgbClr val="4A611C"/>
        </a:accent2>
        <a:accent3>
          <a:srgbClr val="FFFFFF"/>
        </a:accent3>
        <a:accent4>
          <a:srgbClr val="000000"/>
        </a:accent4>
        <a:accent5>
          <a:srgbClr val="B5ACAC"/>
        </a:accent5>
        <a:accent6>
          <a:srgbClr val="425718"/>
        </a:accent6>
        <a:hlink>
          <a:srgbClr val="4F8C0D"/>
        </a:hlink>
        <a:folHlink>
          <a:srgbClr val="4F8C0D"/>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00389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6B8FB5"/>
        </a:dk2>
        <a:lt2>
          <a:srgbClr val="808080"/>
        </a:lt2>
        <a:accent1>
          <a:srgbClr val="CFE89C"/>
        </a:accent1>
        <a:accent2>
          <a:srgbClr val="ABBADE"/>
        </a:accent2>
        <a:accent3>
          <a:srgbClr val="FFFFFF"/>
        </a:accent3>
        <a:accent4>
          <a:srgbClr val="000000"/>
        </a:accent4>
        <a:accent5>
          <a:srgbClr val="E4F2CB"/>
        </a:accent5>
        <a:accent6>
          <a:srgbClr val="9BA8C9"/>
        </a:accent6>
        <a:hlink>
          <a:srgbClr val="6B8FB5"/>
        </a:hlink>
        <a:folHlink>
          <a:srgbClr val="1A75C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78B3E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9EBA"/>
        </a:dk2>
        <a:lt2>
          <a:srgbClr val="808080"/>
        </a:lt2>
        <a:accent1>
          <a:srgbClr val="E0D478"/>
        </a:accent1>
        <a:accent2>
          <a:srgbClr val="0047BA"/>
        </a:accent2>
        <a:accent3>
          <a:srgbClr val="FFFFFF"/>
        </a:accent3>
        <a:accent4>
          <a:srgbClr val="000000"/>
        </a:accent4>
        <a:accent5>
          <a:srgbClr val="EDE6BE"/>
        </a:accent5>
        <a:accent6>
          <a:srgbClr val="003FA8"/>
        </a:accent6>
        <a:hlink>
          <a:srgbClr val="009EBA"/>
        </a:hlink>
        <a:folHlink>
          <a:srgbClr val="8CCCD9"/>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BA122B"/>
        </a:dk2>
        <a:lt2>
          <a:srgbClr val="808080"/>
        </a:lt2>
        <a:accent1>
          <a:srgbClr val="C2C4A3"/>
        </a:accent1>
        <a:accent2>
          <a:srgbClr val="87212E"/>
        </a:accent2>
        <a:accent3>
          <a:srgbClr val="FFFFFF"/>
        </a:accent3>
        <a:accent4>
          <a:srgbClr val="000000"/>
        </a:accent4>
        <a:accent5>
          <a:srgbClr val="DDDECE"/>
        </a:accent5>
        <a:accent6>
          <a:srgbClr val="7A1D29"/>
        </a:accent6>
        <a:hlink>
          <a:srgbClr val="BA122B"/>
        </a:hlink>
        <a:folHlink>
          <a:srgbClr val="87212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TotalTime>
  <Words>3662</Words>
  <Application>Microsoft Office PowerPoint</Application>
  <PresentationFormat>On-screen Show (4:3)</PresentationFormat>
  <Paragraphs>449</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Effective Health and Safety Committees – Part One </vt:lpstr>
      <vt:lpstr>Objectives</vt:lpstr>
      <vt:lpstr>Key Principles of Health and Safety</vt:lpstr>
      <vt:lpstr>Overview of Hazards</vt:lpstr>
      <vt:lpstr>PowerPoint Presentation</vt:lpstr>
      <vt:lpstr>Bureau of Labor Statistics Data, 2009</vt:lpstr>
      <vt:lpstr>Rank and File Survey Results</vt:lpstr>
      <vt:lpstr>Hierarchy of Controls</vt:lpstr>
      <vt:lpstr>CONTROLS:  Engineering</vt:lpstr>
      <vt:lpstr>CONTROLS:  Administrative</vt:lpstr>
      <vt:lpstr>CONTROLS:  PPE Personal Protective Equipment </vt:lpstr>
      <vt:lpstr>     Hierarchy of Controls</vt:lpstr>
      <vt:lpstr>Major Elements of an Effective Safety and Health Program</vt:lpstr>
      <vt:lpstr>Management Commitment and Employee Involvement Go Together!</vt:lpstr>
      <vt:lpstr>Management Commitment &amp; Employee Involvement</vt:lpstr>
      <vt:lpstr>        Worksite Analysis</vt:lpstr>
      <vt:lpstr>Hazard Prevention and Control</vt:lpstr>
      <vt:lpstr>Safety and Health Training</vt:lpstr>
      <vt:lpstr>PowerPoint Presentation</vt:lpstr>
      <vt:lpstr>PowerPoint Presentation</vt:lpstr>
      <vt:lpstr>            OSHA 300 Log</vt:lpstr>
      <vt:lpstr>PowerPoint Presentation</vt:lpstr>
      <vt:lpstr>Hazard Communication Standard 1910.1200</vt:lpstr>
      <vt:lpstr>Occupational Exposure to Hazardous Chemicals in the Laboratory 1910.1450</vt:lpstr>
      <vt:lpstr>Blood-borne Pathogen Standard 1910.1030</vt:lpstr>
      <vt:lpstr>Asbestos Hazard Emergency Response Act – AHERA </vt:lpstr>
      <vt:lpstr>Finding Information</vt:lpstr>
      <vt:lpstr>Committee Resources</vt:lpstr>
      <vt:lpstr>PowerPoint Presentation</vt:lpstr>
      <vt:lpstr>Next Steps:  Your Homework Assignment!</vt:lpstr>
    </vt:vector>
  </TitlesOfParts>
  <Company>뿿잠뿿윀੼ÐȰ珬뿿��</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Kemmerer</dc:creator>
  <cp:lastModifiedBy>Vosburgh, Linda - OSHA</cp:lastModifiedBy>
  <cp:revision>48</cp:revision>
  <dcterms:created xsi:type="dcterms:W3CDTF">2005-07-22T21:42:45Z</dcterms:created>
  <dcterms:modified xsi:type="dcterms:W3CDTF">2012-08-21T17:01:43Z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183426449</vt:i4>
  </property>
  <property fmtid="{D5CDD505-2E9C-101B-9397-08002B2CF9AE}" pid="3" name="_NewReviewCycle">
    <vt:lpwstr/>
  </property>
  <property fmtid="{D5CDD505-2E9C-101B-9397-08002B2CF9AE}" pid="4" name="_EmailSubject">
    <vt:lpwstr>American Federation of Teachers (SH-20839-10)</vt:lpwstr>
  </property>
  <property fmtid="{D5CDD505-2E9C-101B-9397-08002B2CF9AE}" pid="5" name="_AuthorEmail">
    <vt:lpwstr>abahruth@aft.org</vt:lpwstr>
  </property>
  <property fmtid="{D5CDD505-2E9C-101B-9397-08002B2CF9AE}" pid="6" name="_AuthorEmailDisplayName">
    <vt:lpwstr>Amy Bahruth, AFT Health &amp; Safety</vt:lpwstr>
  </property>
  <property fmtid="{D5CDD505-2E9C-101B-9397-08002B2CF9AE}" pid="7" name="_PreviousAdHocReviewCycleID">
    <vt:i4>-2132975017</vt:i4>
  </property>
</Properties>
</file>