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1"/>
  </p:notesMasterIdLst>
  <p:handoutMasterIdLst>
    <p:handoutMasterId r:id="rId22"/>
  </p:handoutMasterIdLst>
  <p:sldIdLst>
    <p:sldId id="259" r:id="rId2"/>
    <p:sldId id="260" r:id="rId3"/>
    <p:sldId id="261" r:id="rId4"/>
    <p:sldId id="277" r:id="rId5"/>
    <p:sldId id="264" r:id="rId6"/>
    <p:sldId id="262" r:id="rId7"/>
    <p:sldId id="265" r:id="rId8"/>
    <p:sldId id="267" r:id="rId9"/>
    <p:sldId id="266" r:id="rId10"/>
    <p:sldId id="279" r:id="rId11"/>
    <p:sldId id="280" r:id="rId12"/>
    <p:sldId id="287" r:id="rId13"/>
    <p:sldId id="288" r:id="rId14"/>
    <p:sldId id="283" r:id="rId15"/>
    <p:sldId id="269" r:id="rId16"/>
    <p:sldId id="286" r:id="rId17"/>
    <p:sldId id="289" r:id="rId18"/>
    <p:sldId id="285" r:id="rId19"/>
    <p:sldId id="281" r:id="rId20"/>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83" autoAdjust="0"/>
    <p:restoredTop sz="72746" autoAdjust="0"/>
  </p:normalViewPr>
  <p:slideViewPr>
    <p:cSldViewPr>
      <p:cViewPr varScale="1">
        <p:scale>
          <a:sx n="59" d="100"/>
          <a:sy n="59" d="100"/>
        </p:scale>
        <p:origin x="-209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50" d="100"/>
          <a:sy n="50" d="100"/>
        </p:scale>
        <p:origin x="-3564" y="-47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8" name="Rectangle 6"/>
          <p:cNvSpPr>
            <a:spLocks noChangeArrowheads="1"/>
          </p:cNvSpPr>
          <p:nvPr/>
        </p:nvSpPr>
        <p:spPr bwMode="auto">
          <a:xfrm>
            <a:off x="546241" y="8610918"/>
            <a:ext cx="6086687" cy="465455"/>
          </a:xfrm>
          <a:prstGeom prst="rect">
            <a:avLst/>
          </a:prstGeom>
          <a:noFill/>
          <a:ln w="9525">
            <a:noFill/>
            <a:miter lim="800000"/>
            <a:headEnd/>
            <a:tailEnd/>
          </a:ln>
          <a:effectLst/>
        </p:spPr>
        <p:txBody>
          <a:bodyPr wrap="none" lIns="93324" tIns="46662" rIns="93324" bIns="46662" anchor="ctr"/>
          <a:lstStyle/>
          <a:p>
            <a:pPr algn="r"/>
            <a:r>
              <a:rPr lang="en-US" sz="800" dirty="0">
                <a:latin typeface="Verdana" charset="0"/>
              </a:rPr>
              <a:t> </a:t>
            </a:r>
            <a:fld id="{9AC6C461-FAE9-4F1E-8B78-C594368BF756}" type="slidenum">
              <a:rPr lang="en-US" sz="800">
                <a:latin typeface="Verdana" charset="0"/>
              </a:rPr>
              <a:pPr algn="r"/>
              <a:t>‹#›</a:t>
            </a:fld>
            <a:endParaRPr lang="en-US" sz="800" dirty="0">
              <a:latin typeface="Verdana" charset="0"/>
            </a:endParaRPr>
          </a:p>
          <a:p>
            <a:pPr algn="r"/>
            <a:r>
              <a:rPr lang="en-US" sz="800" dirty="0">
                <a:latin typeface="Verdana" charset="0"/>
              </a:rPr>
              <a:t>Copyright © American Federation of Teachers, AFL-CIO | </a:t>
            </a:r>
            <a:fld id="{8E0F76CB-2D57-4FAB-BD5E-84DC0398A352}" type="datetime6">
              <a:rPr lang="en-US" sz="800">
                <a:latin typeface="Verdana" charset="0"/>
              </a:rPr>
              <a:pPr algn="r"/>
              <a:t>August 12</a:t>
            </a:fld>
            <a:endParaRPr lang="en-US" sz="800" dirty="0">
              <a:latin typeface="Verdana" charset="0"/>
            </a:endParaRPr>
          </a:p>
        </p:txBody>
      </p:sp>
    </p:spTree>
    <p:extLst>
      <p:ext uri="{BB962C8B-B14F-4D97-AF65-F5344CB8AC3E}">
        <p14:creationId xmlns:p14="http://schemas.microsoft.com/office/powerpoint/2010/main" val="37810388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4"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36414" y="4421823"/>
            <a:ext cx="5150273" cy="418909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8" name="Rectangle 8"/>
          <p:cNvSpPr>
            <a:spLocks noChangeArrowheads="1"/>
          </p:cNvSpPr>
          <p:nvPr/>
        </p:nvSpPr>
        <p:spPr bwMode="auto">
          <a:xfrm>
            <a:off x="546241" y="8610918"/>
            <a:ext cx="6086687" cy="465455"/>
          </a:xfrm>
          <a:prstGeom prst="rect">
            <a:avLst/>
          </a:prstGeom>
          <a:noFill/>
          <a:ln w="9525">
            <a:noFill/>
            <a:miter lim="800000"/>
            <a:headEnd/>
            <a:tailEnd/>
          </a:ln>
          <a:effectLst/>
        </p:spPr>
        <p:txBody>
          <a:bodyPr wrap="none" lIns="93324" tIns="46662" rIns="93324" bIns="46662" anchor="ctr"/>
          <a:lstStyle/>
          <a:p>
            <a:pPr algn="r"/>
            <a:r>
              <a:rPr lang="en-US" sz="800" dirty="0">
                <a:latin typeface="Verdana" charset="0"/>
              </a:rPr>
              <a:t>AFT / </a:t>
            </a:r>
            <a:fld id="{40B77648-A8CE-4C66-BB62-FE94E0A1993A}" type="slidenum">
              <a:rPr lang="en-US" sz="800">
                <a:latin typeface="Verdana" charset="0"/>
              </a:rPr>
              <a:pPr algn="r"/>
              <a:t>‹#›</a:t>
            </a:fld>
            <a:endParaRPr lang="en-US" sz="800" dirty="0">
              <a:latin typeface="Verdana" charset="0"/>
            </a:endParaRPr>
          </a:p>
          <a:p>
            <a:pPr algn="r"/>
            <a:r>
              <a:rPr lang="en-US" sz="800" dirty="0">
                <a:latin typeface="Verdana" charset="0"/>
              </a:rPr>
              <a:t>Copyright © AFT Health and Safety Program, AFL-CIO | </a:t>
            </a:r>
            <a:fld id="{B0F5F88B-C004-497C-9119-5056F8E0F393}" type="datetime6">
              <a:rPr lang="en-US" sz="800">
                <a:latin typeface="Verdana" charset="0"/>
              </a:rPr>
              <a:pPr algn="r"/>
              <a:t>August 12</a:t>
            </a:fld>
            <a:endParaRPr lang="en-US" sz="800" dirty="0">
              <a:latin typeface="Verdana" charset="0"/>
            </a:endParaRPr>
          </a:p>
        </p:txBody>
      </p:sp>
    </p:spTree>
    <p:extLst>
      <p:ext uri="{BB962C8B-B14F-4D97-AF65-F5344CB8AC3E}">
        <p14:creationId xmlns:p14="http://schemas.microsoft.com/office/powerpoint/2010/main" val="91170446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charset="0"/>
        <a:ea typeface="+mn-ea"/>
        <a:cs typeface="+mn-cs"/>
      </a:defRPr>
    </a:lvl1pPr>
    <a:lvl2pPr marL="457200" algn="l" rtl="0" fontAlgn="base">
      <a:spcBef>
        <a:spcPct val="30000"/>
      </a:spcBef>
      <a:spcAft>
        <a:spcPct val="0"/>
      </a:spcAft>
      <a:defRPr sz="1200" kern="1200">
        <a:solidFill>
          <a:schemeClr val="tx1"/>
        </a:solidFill>
        <a:latin typeface="Verdana" charset="0"/>
        <a:ea typeface="+mn-ea"/>
        <a:cs typeface="+mn-cs"/>
      </a:defRPr>
    </a:lvl2pPr>
    <a:lvl3pPr marL="914400" algn="l" rtl="0" fontAlgn="base">
      <a:spcBef>
        <a:spcPct val="30000"/>
      </a:spcBef>
      <a:spcAft>
        <a:spcPct val="0"/>
      </a:spcAft>
      <a:defRPr sz="1200" kern="1200">
        <a:solidFill>
          <a:schemeClr val="tx1"/>
        </a:solidFill>
        <a:latin typeface="Verdana" charset="0"/>
        <a:ea typeface="+mn-ea"/>
        <a:cs typeface="+mn-cs"/>
      </a:defRPr>
    </a:lvl3pPr>
    <a:lvl4pPr marL="1371600" algn="l" rtl="0" fontAlgn="base">
      <a:spcBef>
        <a:spcPct val="30000"/>
      </a:spcBef>
      <a:spcAft>
        <a:spcPct val="0"/>
      </a:spcAft>
      <a:defRPr sz="1200" kern="1200">
        <a:solidFill>
          <a:schemeClr val="tx1"/>
        </a:solidFill>
        <a:latin typeface="Verdana" charset="0"/>
        <a:ea typeface="+mn-ea"/>
        <a:cs typeface="+mn-cs"/>
      </a:defRPr>
    </a:lvl4pPr>
    <a:lvl5pPr marL="1828800" algn="l" rtl="0" fontAlgn="base">
      <a:spcBef>
        <a:spcPct val="30000"/>
      </a:spcBef>
      <a:spcAft>
        <a:spcPct val="0"/>
      </a:spcAft>
      <a:defRPr sz="1200" kern="1200">
        <a:solidFill>
          <a:schemeClr val="tx1"/>
        </a:solidFill>
        <a:latin typeface="Verdana"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0"/>
            <a:ext cx="4654550" cy="3490913"/>
          </a:xfrm>
        </p:spPr>
      </p:sp>
      <p:sp>
        <p:nvSpPr>
          <p:cNvPr id="3" name="Notes Placeholder 2"/>
          <p:cNvSpPr>
            <a:spLocks noGrp="1"/>
          </p:cNvSpPr>
          <p:nvPr>
            <p:ph type="body" idx="1"/>
          </p:nvPr>
        </p:nvSpPr>
        <p:spPr>
          <a:xfrm>
            <a:off x="936414" y="3568488"/>
            <a:ext cx="5150273" cy="5042429"/>
          </a:xfrm>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0"/>
            <a:ext cx="4654550" cy="3490913"/>
          </a:xfrm>
        </p:spPr>
      </p:sp>
      <p:sp>
        <p:nvSpPr>
          <p:cNvPr id="3" name="Notes Placeholder 2"/>
          <p:cNvSpPr>
            <a:spLocks noGrp="1"/>
          </p:cNvSpPr>
          <p:nvPr>
            <p:ph type="body" idx="1"/>
          </p:nvPr>
        </p:nvSpPr>
        <p:spPr>
          <a:xfrm>
            <a:off x="936414" y="3646064"/>
            <a:ext cx="5150273" cy="4964853"/>
          </a:xfrm>
        </p:spPr>
        <p:txBody>
          <a:bodyPr>
            <a:normAutofit/>
          </a:bodyPr>
          <a:lstStyle/>
          <a:p>
            <a:pPr marL="233309" indent="-233309"/>
            <a:r>
              <a:rPr lang="en-US" b="1" dirty="0" smtClean="0">
                <a:latin typeface="Verdana" pitchFamily="34" charset="0"/>
                <a:ea typeface="Verdana" pitchFamily="34" charset="0"/>
                <a:cs typeface="Verdana" pitchFamily="34" charset="0"/>
              </a:rPr>
              <a:t>Activity:  </a:t>
            </a:r>
            <a:r>
              <a:rPr lang="en-US" dirty="0" smtClean="0">
                <a:latin typeface="Verdana" pitchFamily="34" charset="0"/>
                <a:ea typeface="Verdana" pitchFamily="34" charset="0"/>
                <a:cs typeface="Verdana" pitchFamily="34" charset="0"/>
              </a:rPr>
              <a:t>Establishing a Committee – group discussions of key components of committee structure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0"/>
            <a:ext cx="4654550" cy="3490913"/>
          </a:xfrm>
        </p:spPr>
      </p:sp>
      <p:sp>
        <p:nvSpPr>
          <p:cNvPr id="3" name="Notes Placeholder 2"/>
          <p:cNvSpPr>
            <a:spLocks noGrp="1"/>
          </p:cNvSpPr>
          <p:nvPr>
            <p:ph type="body" idx="1"/>
          </p:nvPr>
        </p:nvSpPr>
        <p:spPr>
          <a:xfrm>
            <a:off x="936414" y="3568488"/>
            <a:ext cx="5150273" cy="5042429"/>
          </a:xfrm>
        </p:spPr>
        <p:txBody>
          <a:bodyPr>
            <a:normAutofit/>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Discussion:</a:t>
            </a:r>
            <a:r>
              <a:rPr lang="en-US" b="1" baseline="0" dirty="0" smtClean="0"/>
              <a:t>  </a:t>
            </a:r>
            <a:r>
              <a:rPr lang="en-US" baseline="0" dirty="0" smtClean="0"/>
              <a:t>Group will discuss these concepts and following slide will summarize key concepts for conflict resolution.</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sz="1200" dirty="0" smtClean="0">
              <a:latin typeface="Comic Sans MS" pitchFamily="66" charset="0"/>
            </a:endParaRPr>
          </a:p>
          <a:p>
            <a:endParaRPr lang="en-US" dirty="0" smtClean="0"/>
          </a:p>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0"/>
            <a:ext cx="4654550" cy="3490913"/>
          </a:xfrm>
        </p:spPr>
      </p:sp>
      <p:sp>
        <p:nvSpPr>
          <p:cNvPr id="3" name="Notes Placeholder 2"/>
          <p:cNvSpPr>
            <a:spLocks noGrp="1"/>
          </p:cNvSpPr>
          <p:nvPr>
            <p:ph type="body" idx="1"/>
          </p:nvPr>
        </p:nvSpPr>
        <p:spPr>
          <a:xfrm>
            <a:off x="234104" y="3646064"/>
            <a:ext cx="6554893" cy="4964853"/>
          </a:xfrm>
        </p:spPr>
        <p:txBody>
          <a:bodyPr>
            <a:normAutofit/>
          </a:bodyPr>
          <a:lstStyle/>
          <a:p>
            <a:pPr marL="233309" indent="-233309">
              <a:buFont typeface="Arial" pitchFamily="34" charset="0"/>
              <a:buChar char="•"/>
            </a:pPr>
            <a:r>
              <a:rPr lang="en-US" dirty="0" smtClean="0">
                <a:latin typeface="Verdana" pitchFamily="34" charset="0"/>
                <a:ea typeface="Verdana" pitchFamily="34" charset="0"/>
                <a:cs typeface="Verdana" pitchFamily="34" charset="0"/>
              </a:rPr>
              <a:t>What systems need to be put into place to obtain H&amp;S related suggestions, reports of hazards or other information directly? </a:t>
            </a:r>
          </a:p>
          <a:p>
            <a:pPr marL="233309" indent="-233309">
              <a:buFont typeface="Arial" pitchFamily="34" charset="0"/>
              <a:buChar char="•"/>
            </a:pPr>
            <a:endParaRPr lang="en-US" dirty="0" smtClean="0">
              <a:latin typeface="Verdana" pitchFamily="34" charset="0"/>
              <a:ea typeface="Verdana" pitchFamily="34" charset="0"/>
              <a:cs typeface="Verdana" pitchFamily="34" charset="0"/>
            </a:endParaRPr>
          </a:p>
          <a:p>
            <a:pPr marL="233309" indent="-233309">
              <a:buFont typeface="Arial" pitchFamily="34" charset="0"/>
              <a:buChar char="•"/>
            </a:pPr>
            <a:r>
              <a:rPr lang="en-US" dirty="0" smtClean="0">
                <a:latin typeface="Verdana" pitchFamily="34" charset="0"/>
                <a:ea typeface="Verdana" pitchFamily="34" charset="0"/>
                <a:cs typeface="Verdana" pitchFamily="34" charset="0"/>
              </a:rPr>
              <a:t>Will the committee respond to hazards, complaints, accidents or other situations as they come up?  </a:t>
            </a:r>
          </a:p>
          <a:p>
            <a:endParaRPr lang="en-US" dirty="0" smtClean="0">
              <a:latin typeface="Verdana" pitchFamily="34" charset="0"/>
              <a:ea typeface="Verdana" pitchFamily="34" charset="0"/>
              <a:cs typeface="Verdana" pitchFamily="34" charset="0"/>
            </a:endParaRPr>
          </a:p>
          <a:p>
            <a:r>
              <a:rPr lang="en-US" b="1" dirty="0" smtClean="0">
                <a:latin typeface="Verdana" pitchFamily="34" charset="0"/>
                <a:ea typeface="Verdana" pitchFamily="34" charset="0"/>
                <a:cs typeface="Verdana" pitchFamily="34" charset="0"/>
              </a:rPr>
              <a:t>Image:  </a:t>
            </a:r>
            <a:r>
              <a:rPr lang="en-US" dirty="0" smtClean="0">
                <a:latin typeface="Verdana" pitchFamily="34" charset="0"/>
                <a:ea typeface="Verdana" pitchFamily="34" charset="0"/>
                <a:cs typeface="Verdana" pitchFamily="34" charset="0"/>
              </a:rPr>
              <a:t>Microsoft Clipart</a:t>
            </a:r>
            <a:endParaRPr lang="en-US" dirty="0">
              <a:latin typeface="Verdana" pitchFamily="34" charset="0"/>
              <a:ea typeface="Verdana" pitchFamily="34" charset="0"/>
              <a:cs typeface="Verdana"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0"/>
            <a:ext cx="4654550" cy="3490913"/>
          </a:xfrm>
        </p:spPr>
      </p:sp>
      <p:sp>
        <p:nvSpPr>
          <p:cNvPr id="3" name="Notes Placeholder 2"/>
          <p:cNvSpPr>
            <a:spLocks noGrp="1"/>
          </p:cNvSpPr>
          <p:nvPr>
            <p:ph type="body" idx="1"/>
          </p:nvPr>
        </p:nvSpPr>
        <p:spPr>
          <a:xfrm>
            <a:off x="312138" y="3568488"/>
            <a:ext cx="6398824" cy="5042429"/>
          </a:xfrm>
        </p:spPr>
        <p:txBody>
          <a:bodyPr>
            <a:normAutofit/>
          </a:bodyPr>
          <a:lstStyle/>
          <a:p>
            <a:pPr lvl="0"/>
            <a:r>
              <a:rPr lang="en-US" b="1" dirty="0" smtClean="0">
                <a:latin typeface="Verdana" pitchFamily="34" charset="0"/>
                <a:ea typeface="Verdana" pitchFamily="34" charset="0"/>
                <a:cs typeface="Verdana" pitchFamily="34" charset="0"/>
              </a:rPr>
              <a:t>Discussion:  </a:t>
            </a:r>
            <a:r>
              <a:rPr lang="en-US" dirty="0" smtClean="0">
                <a:latin typeface="Verdana" pitchFamily="34" charset="0"/>
                <a:ea typeface="Verdana" pitchFamily="34" charset="0"/>
                <a:cs typeface="Verdana" pitchFamily="34" charset="0"/>
              </a:rPr>
              <a:t>Have them think about ideas for keeping them informed and engaged.  Flipchart answers</a:t>
            </a:r>
          </a:p>
          <a:p>
            <a:endParaRPr lang="en-US" dirty="0" smtClean="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r>
              <a:rPr lang="en-US" b="1" dirty="0" smtClean="0">
                <a:latin typeface="Verdana" pitchFamily="34" charset="0"/>
                <a:ea typeface="Verdana" pitchFamily="34" charset="0"/>
                <a:cs typeface="Verdana" pitchFamily="34" charset="0"/>
              </a:rPr>
              <a:t>Image:  </a:t>
            </a:r>
            <a:r>
              <a:rPr lang="en-US" dirty="0" smtClean="0">
                <a:latin typeface="Verdana" pitchFamily="34" charset="0"/>
                <a:ea typeface="Verdana" pitchFamily="34" charset="0"/>
                <a:cs typeface="Verdana" pitchFamily="34" charset="0"/>
              </a:rPr>
              <a:t>Microsof</a:t>
            </a:r>
            <a:r>
              <a:rPr lang="en-US" baseline="0" dirty="0" smtClean="0">
                <a:latin typeface="Verdana" pitchFamily="34" charset="0"/>
                <a:ea typeface="Verdana" pitchFamily="34" charset="0"/>
                <a:cs typeface="Verdana" pitchFamily="34" charset="0"/>
              </a:rPr>
              <a:t>t Clipart</a:t>
            </a:r>
            <a:endParaRPr lang="en-US" dirty="0">
              <a:latin typeface="Verdana" pitchFamily="34" charset="0"/>
              <a:ea typeface="Verdana" pitchFamily="34" charset="0"/>
              <a:cs typeface="Verdana"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2063" y="0"/>
            <a:ext cx="4654550" cy="3490913"/>
          </a:xfrm>
        </p:spPr>
      </p:sp>
      <p:sp>
        <p:nvSpPr>
          <p:cNvPr id="3" name="Notes Placeholder 2"/>
          <p:cNvSpPr>
            <a:spLocks noGrp="1"/>
          </p:cNvSpPr>
          <p:nvPr>
            <p:ph type="body" idx="1"/>
          </p:nvPr>
        </p:nvSpPr>
        <p:spPr>
          <a:xfrm>
            <a:off x="468207" y="3568488"/>
            <a:ext cx="6164721" cy="5042429"/>
          </a:xfrm>
        </p:spPr>
        <p:txBody>
          <a:bodyPr>
            <a:normAutofit/>
          </a:bodyPr>
          <a:lstStyle/>
          <a:p>
            <a:r>
              <a:rPr lang="en-US" b="1" dirty="0" smtClean="0"/>
              <a:t>Image:  </a:t>
            </a:r>
            <a:r>
              <a:rPr lang="en-US" dirty="0" smtClean="0"/>
              <a:t>Microsoft clipart</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Activity:  </a:t>
            </a:r>
            <a:r>
              <a:rPr lang="en-US" dirty="0" smtClean="0"/>
              <a:t>Discussion of homework assignments –</a:t>
            </a:r>
            <a:r>
              <a:rPr lang="en-US" baseline="0" dirty="0" smtClean="0"/>
              <a:t> what did people find out about their workplaces and compliance with standards and regulations? </a:t>
            </a:r>
          </a:p>
          <a:p>
            <a:endParaRPr lang="en-US" baseline="0" dirty="0" smtClean="0"/>
          </a:p>
          <a:p>
            <a:r>
              <a:rPr lang="en-US" b="1" baseline="0" dirty="0" smtClean="0"/>
              <a:t>Image:  </a:t>
            </a:r>
            <a:r>
              <a:rPr lang="en-US" baseline="0" dirty="0" smtClean="0"/>
              <a:t>Microsoft clipart</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0"/>
            <a:ext cx="4654550" cy="3490913"/>
          </a:xfrm>
        </p:spPr>
      </p:sp>
      <p:sp>
        <p:nvSpPr>
          <p:cNvPr id="3" name="Notes Placeholder 2"/>
          <p:cNvSpPr>
            <a:spLocks noGrp="1"/>
          </p:cNvSpPr>
          <p:nvPr>
            <p:ph type="body" idx="1"/>
          </p:nvPr>
        </p:nvSpPr>
        <p:spPr>
          <a:xfrm>
            <a:off x="936414" y="3646064"/>
            <a:ext cx="5150273" cy="4964853"/>
          </a:xfrm>
        </p:spPr>
        <p:txBody>
          <a:bodyPr>
            <a:normAutofit/>
          </a:bodyPr>
          <a:lstStyle/>
          <a:p>
            <a:r>
              <a:rPr lang="en-US" b="1" dirty="0" smtClean="0"/>
              <a:t>Image:  </a:t>
            </a:r>
            <a:r>
              <a:rPr lang="en-US" dirty="0" smtClean="0"/>
              <a:t>Microsoft clipart</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0"/>
            <a:ext cx="4654550" cy="3490913"/>
          </a:xfrm>
        </p:spPr>
      </p:sp>
      <p:sp>
        <p:nvSpPr>
          <p:cNvPr id="3" name="Notes Placeholder 2"/>
          <p:cNvSpPr>
            <a:spLocks noGrp="1"/>
          </p:cNvSpPr>
          <p:nvPr>
            <p:ph type="body" idx="1"/>
          </p:nvPr>
        </p:nvSpPr>
        <p:spPr>
          <a:xfrm>
            <a:off x="468207" y="3646064"/>
            <a:ext cx="6164721" cy="4964853"/>
          </a:xfrm>
        </p:spPr>
        <p:txBody>
          <a:bodyPr>
            <a:normAutofit/>
          </a:bodyPr>
          <a:lstStyle/>
          <a:p>
            <a:r>
              <a:rPr lang="en-US" b="1" dirty="0" smtClean="0">
                <a:latin typeface="Verdana" pitchFamily="34" charset="0"/>
                <a:ea typeface="Verdana" pitchFamily="34" charset="0"/>
                <a:cs typeface="Verdana" pitchFamily="34" charset="0"/>
              </a:rPr>
              <a:t>Discussion:  </a:t>
            </a:r>
            <a:r>
              <a:rPr lang="en-US" dirty="0" smtClean="0">
                <a:latin typeface="Verdana" pitchFamily="34" charset="0"/>
                <a:ea typeface="Verdana" pitchFamily="34" charset="0"/>
                <a:cs typeface="Verdana" pitchFamily="34" charset="0"/>
              </a:rPr>
              <a:t>Prioritizing issues; being effective</a:t>
            </a:r>
            <a:endParaRPr lang="en-US" dirty="0">
              <a:latin typeface="Verdana" pitchFamily="34" charset="0"/>
              <a:ea typeface="Verdana" pitchFamily="34" charset="0"/>
              <a:cs typeface="Verdana"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2063" y="0"/>
            <a:ext cx="4654550" cy="3490913"/>
          </a:xfrm>
        </p:spPr>
      </p:sp>
      <p:sp>
        <p:nvSpPr>
          <p:cNvPr id="3" name="Notes Placeholder 2"/>
          <p:cNvSpPr>
            <a:spLocks noGrp="1"/>
          </p:cNvSpPr>
          <p:nvPr>
            <p:ph type="body" idx="1"/>
          </p:nvPr>
        </p:nvSpPr>
        <p:spPr>
          <a:xfrm>
            <a:off x="936414" y="3568488"/>
            <a:ext cx="5150273" cy="5042429"/>
          </a:xfrm>
        </p:spPr>
        <p:txBody>
          <a:bodyPr>
            <a:noAutofit/>
          </a:bodyPr>
          <a:lstStyle/>
          <a:p>
            <a:pPr marL="699927" lvl="1" indent="-233309"/>
            <a:endParaRPr lang="en-US" sz="1000" dirty="0"/>
          </a:p>
        </p:txBody>
      </p:sp>
      <p:sp>
        <p:nvSpPr>
          <p:cNvPr id="4" name="Slide Number Placeholder 3"/>
          <p:cNvSpPr>
            <a:spLocks noGrp="1"/>
          </p:cNvSpPr>
          <p:nvPr>
            <p:ph type="sldNum" sz="quarter" idx="10"/>
          </p:nvPr>
        </p:nvSpPr>
        <p:spPr>
          <a:xfrm>
            <a:off x="3978132" y="8842029"/>
            <a:ext cx="3043343" cy="465455"/>
          </a:xfrm>
          <a:prstGeom prst="rect">
            <a:avLst/>
          </a:prstGeom>
        </p:spPr>
        <p:txBody>
          <a:bodyPr lIns="93324" tIns="46662" rIns="93324" bIns="46662"/>
          <a:lstStyle/>
          <a:p>
            <a:fld id="{6F2A57F0-3663-4E76-BAE2-BBE711E00936}"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9850" y="0"/>
            <a:ext cx="4656138" cy="3490913"/>
          </a:xfrm>
        </p:spPr>
      </p:sp>
      <p:sp>
        <p:nvSpPr>
          <p:cNvPr id="3" name="Notes Placeholder 2"/>
          <p:cNvSpPr>
            <a:spLocks noGrp="1"/>
          </p:cNvSpPr>
          <p:nvPr>
            <p:ph type="body" idx="1"/>
          </p:nvPr>
        </p:nvSpPr>
        <p:spPr>
          <a:xfrm>
            <a:off x="936414" y="3646064"/>
            <a:ext cx="5150273" cy="4964853"/>
          </a:xfrm>
        </p:spPr>
        <p:txBody>
          <a:bodyPr>
            <a:normAutofit/>
          </a:bodyPr>
          <a:lstStyle/>
          <a:p>
            <a:r>
              <a:rPr lang="en-US" b="1" dirty="0" smtClean="0">
                <a:latin typeface="Verdana" pitchFamily="34" charset="0"/>
                <a:ea typeface="Verdana" pitchFamily="34" charset="0"/>
                <a:cs typeface="Verdana" pitchFamily="34" charset="0"/>
              </a:rPr>
              <a:t>DISCUSSION:</a:t>
            </a:r>
            <a:r>
              <a:rPr lang="en-US" dirty="0" smtClean="0">
                <a:latin typeface="Verdana" pitchFamily="34" charset="0"/>
                <a:ea typeface="Verdana" pitchFamily="34" charset="0"/>
                <a:cs typeface="Verdana" pitchFamily="34" charset="0"/>
              </a:rPr>
              <a:t>  What are some elements that would make a committee successful? Flipchart answers</a:t>
            </a:r>
          </a:p>
          <a:p>
            <a:endParaRPr lang="en-US" dirty="0" smtClean="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r>
              <a:rPr lang="en-US" b="1" dirty="0" smtClean="0">
                <a:latin typeface="Verdana" pitchFamily="34" charset="0"/>
                <a:ea typeface="Verdana" pitchFamily="34" charset="0"/>
                <a:cs typeface="Verdana" pitchFamily="34" charset="0"/>
              </a:rPr>
              <a:t>Image</a:t>
            </a:r>
            <a:r>
              <a:rPr lang="en-US" dirty="0" smtClean="0">
                <a:latin typeface="Verdana" pitchFamily="34" charset="0"/>
                <a:ea typeface="Verdana" pitchFamily="34" charset="0"/>
                <a:cs typeface="Verdana" pitchFamily="34" charset="0"/>
              </a:rPr>
              <a:t>:  Energystar.gov</a:t>
            </a:r>
          </a:p>
          <a:p>
            <a:r>
              <a:rPr lang="en-US" dirty="0" smtClean="0">
                <a:latin typeface="Verdana" pitchFamily="34" charset="0"/>
                <a:ea typeface="Verdana" pitchFamily="34" charset="0"/>
                <a:cs typeface="Verdana" pitchFamily="34" charset="0"/>
              </a:rPr>
              <a:t>http://www.energystar.gov/ia/business/tools_resources/new_bldg_design/images/rice_elem.jpg</a:t>
            </a:r>
          </a:p>
          <a:p>
            <a:endParaRPr lang="en-US" sz="1400" dirty="0">
              <a:latin typeface="Utopia"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0"/>
            <a:ext cx="4654550" cy="3490913"/>
          </a:xfrm>
        </p:spPr>
      </p:sp>
      <p:sp>
        <p:nvSpPr>
          <p:cNvPr id="3" name="Notes Placeholder 2"/>
          <p:cNvSpPr>
            <a:spLocks noGrp="1"/>
          </p:cNvSpPr>
          <p:nvPr>
            <p:ph type="body" idx="1"/>
          </p:nvPr>
        </p:nvSpPr>
        <p:spPr>
          <a:xfrm>
            <a:off x="312138" y="3490913"/>
            <a:ext cx="6398824" cy="5120005"/>
          </a:xfrm>
        </p:spPr>
        <p:txBody>
          <a:bodyPr>
            <a:normAutofit/>
          </a:bodyPr>
          <a:lstStyle/>
          <a:p>
            <a:pPr lvl="0"/>
            <a:r>
              <a:rPr lang="en-US" dirty="0" smtClean="0">
                <a:latin typeface="Verdana" pitchFamily="34" charset="0"/>
                <a:ea typeface="Verdana" pitchFamily="34" charset="0"/>
                <a:cs typeface="Verdana" pitchFamily="34" charset="0"/>
              </a:rPr>
              <a:t>Having a committee that reflects the membership – </a:t>
            </a:r>
            <a:r>
              <a:rPr lang="en-US" b="1" dirty="0" smtClean="0">
                <a:latin typeface="Verdana" pitchFamily="34" charset="0"/>
                <a:ea typeface="Verdana" pitchFamily="34" charset="0"/>
                <a:cs typeface="Verdana" pitchFamily="34" charset="0"/>
              </a:rPr>
              <a:t>recruiting at least one member from every constituency.</a:t>
            </a:r>
          </a:p>
          <a:p>
            <a:pPr lvl="0"/>
            <a:endParaRPr lang="en-US" dirty="0" smtClean="0">
              <a:latin typeface="Verdana" pitchFamily="34" charset="0"/>
              <a:ea typeface="Verdana" pitchFamily="34" charset="0"/>
              <a:cs typeface="Verdana" pitchFamily="34" charset="0"/>
            </a:endParaRPr>
          </a:p>
          <a:p>
            <a:pPr lvl="0"/>
            <a:r>
              <a:rPr lang="en-US" dirty="0" smtClean="0">
                <a:latin typeface="Verdana" pitchFamily="34" charset="0"/>
                <a:ea typeface="Verdana" pitchFamily="34" charset="0"/>
                <a:cs typeface="Verdana" pitchFamily="34" charset="0"/>
              </a:rPr>
              <a:t>Setting priorities that are reasonable and attainable</a:t>
            </a:r>
          </a:p>
          <a:p>
            <a:pPr lvl="0"/>
            <a:endParaRPr lang="en-US" dirty="0" smtClean="0">
              <a:latin typeface="Verdana" pitchFamily="34" charset="0"/>
              <a:ea typeface="Verdana" pitchFamily="34" charset="0"/>
              <a:cs typeface="Verdana" pitchFamily="34" charset="0"/>
            </a:endParaRPr>
          </a:p>
          <a:p>
            <a:pPr lvl="0"/>
            <a:r>
              <a:rPr lang="en-US" dirty="0" smtClean="0">
                <a:latin typeface="Verdana" pitchFamily="34" charset="0"/>
                <a:ea typeface="Verdana" pitchFamily="34" charset="0"/>
                <a:cs typeface="Verdana" pitchFamily="34" charset="0"/>
              </a:rPr>
              <a:t>Having regular meeting times and clear roles of committee members</a:t>
            </a:r>
          </a:p>
          <a:p>
            <a:endParaRPr lang="en-US" dirty="0" smtClean="0">
              <a:latin typeface="Verdana" pitchFamily="34" charset="0"/>
              <a:ea typeface="Verdana" pitchFamily="34" charset="0"/>
              <a:cs typeface="Verdana" pitchFamily="34" charset="0"/>
            </a:endParaRPr>
          </a:p>
          <a:p>
            <a:pPr lvl="0"/>
            <a:r>
              <a:rPr lang="en-US" dirty="0" smtClean="0">
                <a:latin typeface="Verdana" pitchFamily="34" charset="0"/>
                <a:ea typeface="Verdana" pitchFamily="34" charset="0"/>
                <a:cs typeface="Verdana" pitchFamily="34" charset="0"/>
              </a:rPr>
              <a:t>Keeping minutes and following through on member issues</a:t>
            </a:r>
          </a:p>
          <a:p>
            <a:pPr lvl="0"/>
            <a:endParaRPr lang="en-US" dirty="0" smtClean="0">
              <a:latin typeface="Verdana" pitchFamily="34" charset="0"/>
              <a:ea typeface="Verdana" pitchFamily="34" charset="0"/>
              <a:cs typeface="Verdana" pitchFamily="34" charset="0"/>
            </a:endParaRPr>
          </a:p>
          <a:p>
            <a:pPr lvl="0"/>
            <a:r>
              <a:rPr lang="en-US" dirty="0" smtClean="0">
                <a:latin typeface="Verdana" pitchFamily="34" charset="0"/>
                <a:ea typeface="Verdana" pitchFamily="34" charset="0"/>
                <a:cs typeface="Verdana" pitchFamily="34" charset="0"/>
              </a:rPr>
              <a:t>Gathering information </a:t>
            </a:r>
            <a:r>
              <a:rPr lang="en-US" b="1" dirty="0" smtClean="0">
                <a:latin typeface="Verdana" pitchFamily="34" charset="0"/>
                <a:ea typeface="Verdana" pitchFamily="34" charset="0"/>
                <a:cs typeface="Verdana" pitchFamily="34" charset="0"/>
              </a:rPr>
              <a:t>(health and hazard surveillance – surveying members; reviewing logs, reviewing employer written plans, etc.)</a:t>
            </a:r>
          </a:p>
          <a:p>
            <a:pPr lvl="0"/>
            <a:endParaRPr lang="en-US" dirty="0" smtClean="0">
              <a:latin typeface="Verdana" pitchFamily="34" charset="0"/>
              <a:ea typeface="Verdana" pitchFamily="34" charset="0"/>
              <a:cs typeface="Verdana" pitchFamily="34" charset="0"/>
            </a:endParaRPr>
          </a:p>
          <a:p>
            <a:pPr lvl="0"/>
            <a:r>
              <a:rPr lang="en-US" dirty="0" smtClean="0">
                <a:latin typeface="Verdana" pitchFamily="34" charset="0"/>
                <a:ea typeface="Verdana" pitchFamily="34" charset="0"/>
                <a:cs typeface="Verdana" pitchFamily="34" charset="0"/>
              </a:rPr>
              <a:t>Training and education</a:t>
            </a:r>
          </a:p>
          <a:p>
            <a:pPr lvl="0"/>
            <a:endParaRPr lang="en-US" dirty="0" smtClean="0">
              <a:latin typeface="Verdana" pitchFamily="34" charset="0"/>
              <a:ea typeface="Verdana" pitchFamily="34" charset="0"/>
              <a:cs typeface="Verdana" pitchFamily="34" charset="0"/>
            </a:endParaRPr>
          </a:p>
          <a:p>
            <a:pPr lvl="0"/>
            <a:r>
              <a:rPr lang="en-US" dirty="0" smtClean="0">
                <a:latin typeface="Verdana" pitchFamily="34" charset="0"/>
                <a:ea typeface="Verdana" pitchFamily="34" charset="0"/>
                <a:cs typeface="Verdana" pitchFamily="34" charset="0"/>
              </a:rPr>
              <a:t>Conducting investigations</a:t>
            </a:r>
          </a:p>
          <a:p>
            <a:pPr lvl="0"/>
            <a:endParaRPr lang="en-US" dirty="0" smtClean="0">
              <a:latin typeface="Verdana" pitchFamily="34" charset="0"/>
              <a:ea typeface="Verdana" pitchFamily="34" charset="0"/>
              <a:cs typeface="Verdana" pitchFamily="34" charset="0"/>
            </a:endParaRPr>
          </a:p>
          <a:p>
            <a:pPr lvl="0"/>
            <a:r>
              <a:rPr lang="en-US" dirty="0" smtClean="0">
                <a:latin typeface="Verdana" pitchFamily="34" charset="0"/>
                <a:ea typeface="Verdana" pitchFamily="34" charset="0"/>
                <a:cs typeface="Verdana" pitchFamily="34" charset="0"/>
              </a:rPr>
              <a:t>Investigating incidents</a:t>
            </a:r>
          </a:p>
          <a:p>
            <a:pPr lvl="0"/>
            <a:endParaRPr lang="en-US" dirty="0" smtClean="0">
              <a:latin typeface="Verdana" pitchFamily="34" charset="0"/>
              <a:ea typeface="Verdana" pitchFamily="34" charset="0"/>
              <a:cs typeface="Verdana" pitchFamily="34" charset="0"/>
            </a:endParaRPr>
          </a:p>
          <a:p>
            <a:pPr lvl="0"/>
            <a:r>
              <a:rPr lang="en-US" dirty="0" smtClean="0">
                <a:latin typeface="Verdana" pitchFamily="34" charset="0"/>
                <a:ea typeface="Verdana" pitchFamily="34" charset="0"/>
                <a:cs typeface="Verdana" pitchFamily="34" charset="0"/>
              </a:rPr>
              <a:t>Keeping in touch with the leadership/membership - </a:t>
            </a:r>
            <a:r>
              <a:rPr lang="en-US" b="1" dirty="0" smtClean="0">
                <a:latin typeface="Verdana" pitchFamily="34" charset="0"/>
                <a:ea typeface="Verdana" pitchFamily="34" charset="0"/>
                <a:cs typeface="Verdana" pitchFamily="34" charset="0"/>
              </a:rPr>
              <a:t>posting minutes of meetings, recording findings, reports in union newsletter, etc.</a:t>
            </a:r>
          </a:p>
          <a:p>
            <a:endParaRPr lang="en-US" dirty="0" smtClean="0"/>
          </a:p>
          <a:p>
            <a:endParaRPr lang="en-US" dirty="0" smtClean="0"/>
          </a:p>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0"/>
            <a:ext cx="4654550" cy="3490913"/>
          </a:xfrm>
        </p:spPr>
      </p:sp>
      <p:sp>
        <p:nvSpPr>
          <p:cNvPr id="3" name="Notes Placeholder 2"/>
          <p:cNvSpPr>
            <a:spLocks noGrp="1"/>
          </p:cNvSpPr>
          <p:nvPr>
            <p:ph type="body" idx="1"/>
          </p:nvPr>
        </p:nvSpPr>
        <p:spPr>
          <a:xfrm>
            <a:off x="936414" y="3568488"/>
            <a:ext cx="5150273" cy="5042429"/>
          </a:xfrm>
        </p:spPr>
        <p:txBody>
          <a:bodyPr>
            <a:normAutofit/>
          </a:bodyPr>
          <a:lstStyle/>
          <a:p>
            <a:r>
              <a:rPr lang="en-US" b="1" dirty="0" smtClean="0">
                <a:latin typeface="Verdana" pitchFamily="34" charset="0"/>
                <a:ea typeface="Verdana" pitchFamily="34" charset="0"/>
                <a:cs typeface="Verdana" pitchFamily="34" charset="0"/>
              </a:rPr>
              <a:t>What are important key concepts for joint committees?</a:t>
            </a:r>
            <a:endParaRPr lang="en-US" b="1" dirty="0">
              <a:latin typeface="Verdana" pitchFamily="34" charset="0"/>
              <a:ea typeface="Verdana" pitchFamily="34" charset="0"/>
              <a:cs typeface="Verdana"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0"/>
            <a:ext cx="4654550" cy="3490913"/>
          </a:xfrm>
        </p:spPr>
      </p:sp>
      <p:sp>
        <p:nvSpPr>
          <p:cNvPr id="3" name="Notes Placeholder 2"/>
          <p:cNvSpPr>
            <a:spLocks noGrp="1"/>
          </p:cNvSpPr>
          <p:nvPr>
            <p:ph type="body" idx="1"/>
          </p:nvPr>
        </p:nvSpPr>
        <p:spPr>
          <a:xfrm>
            <a:off x="936414" y="3568488"/>
            <a:ext cx="5150273" cy="5042429"/>
          </a:xfrm>
        </p:spPr>
        <p:txBody>
          <a:bodyPr>
            <a:normAutofit/>
          </a:bodyPr>
          <a:lstStyle/>
          <a:p>
            <a:r>
              <a:rPr lang="en-US" dirty="0" smtClean="0">
                <a:latin typeface="Verdana" pitchFamily="34" charset="0"/>
                <a:ea typeface="Verdana" pitchFamily="34" charset="0"/>
                <a:cs typeface="Verdana" pitchFamily="34" charset="0"/>
              </a:rPr>
              <a:t>We got the vision thing, now the hard work begins.  How are we going to organize ourselves in the health and safety committee?</a:t>
            </a:r>
          </a:p>
          <a:p>
            <a:endParaRPr lang="en-US" dirty="0" smtClean="0">
              <a:latin typeface="Verdana" pitchFamily="34" charset="0"/>
              <a:ea typeface="Verdana" pitchFamily="34" charset="0"/>
              <a:cs typeface="Verdana" pitchFamily="34" charset="0"/>
            </a:endParaRPr>
          </a:p>
          <a:p>
            <a:r>
              <a:rPr lang="en-US" b="1" dirty="0" smtClean="0">
                <a:latin typeface="Verdana" pitchFamily="34" charset="0"/>
                <a:ea typeface="Verdana" pitchFamily="34" charset="0"/>
                <a:cs typeface="Verdana" pitchFamily="34" charset="0"/>
              </a:rPr>
              <a:t>Discussion:  Why are mission statements important?</a:t>
            </a:r>
          </a:p>
          <a:p>
            <a:endParaRPr lang="en-US" baseline="0" dirty="0" smtClean="0">
              <a:latin typeface="Verdana" pitchFamily="34" charset="0"/>
              <a:ea typeface="Verdana" pitchFamily="34" charset="0"/>
              <a:cs typeface="Verdana" pitchFamily="34" charset="0"/>
            </a:endParaRPr>
          </a:p>
          <a:p>
            <a:endParaRPr lang="en-US" baseline="0" dirty="0" smtClean="0">
              <a:latin typeface="Verdana" pitchFamily="34" charset="0"/>
              <a:ea typeface="Verdana" pitchFamily="34" charset="0"/>
              <a:cs typeface="Verdana" pitchFamily="34" charset="0"/>
            </a:endParaRPr>
          </a:p>
          <a:p>
            <a:r>
              <a:rPr lang="en-US" b="1" baseline="0" dirty="0" smtClean="0">
                <a:latin typeface="Verdana" pitchFamily="34" charset="0"/>
                <a:ea typeface="Verdana" pitchFamily="34" charset="0"/>
                <a:cs typeface="Verdana" pitchFamily="34" charset="0"/>
              </a:rPr>
              <a:t>IMAGE:  </a:t>
            </a:r>
            <a:r>
              <a:rPr lang="en-US" baseline="0" dirty="0" smtClean="0">
                <a:latin typeface="Verdana" pitchFamily="34" charset="0"/>
                <a:ea typeface="Verdana" pitchFamily="34" charset="0"/>
                <a:cs typeface="Verdana" pitchFamily="34" charset="0"/>
              </a:rPr>
              <a:t>Microsoft Clipart</a:t>
            </a:r>
          </a:p>
        </p:txBody>
      </p:sp>
      <p:sp>
        <p:nvSpPr>
          <p:cNvPr id="4" name="Slide Number Placeholder 3"/>
          <p:cNvSpPr>
            <a:spLocks noGrp="1"/>
          </p:cNvSpPr>
          <p:nvPr>
            <p:ph type="sldNum" sz="quarter" idx="10"/>
          </p:nvPr>
        </p:nvSpPr>
        <p:spPr>
          <a:xfrm>
            <a:off x="3978132" y="8842029"/>
            <a:ext cx="3043343" cy="465455"/>
          </a:xfrm>
          <a:prstGeom prst="rect">
            <a:avLst/>
          </a:prstGeom>
        </p:spPr>
        <p:txBody>
          <a:bodyPr lIns="93324" tIns="46662" rIns="93324" bIns="46662"/>
          <a:lstStyle/>
          <a:p>
            <a:fld id="{6F2A57F0-3663-4E76-BAE2-BBE711E00936}"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0"/>
            <a:ext cx="4654550" cy="3490913"/>
          </a:xfrm>
        </p:spPr>
      </p:sp>
      <p:sp>
        <p:nvSpPr>
          <p:cNvPr id="3" name="Notes Placeholder 2"/>
          <p:cNvSpPr>
            <a:spLocks noGrp="1"/>
          </p:cNvSpPr>
          <p:nvPr>
            <p:ph type="body" idx="1"/>
          </p:nvPr>
        </p:nvSpPr>
        <p:spPr>
          <a:xfrm>
            <a:off x="936414" y="3568488"/>
            <a:ext cx="5150273" cy="5042429"/>
          </a:xfrm>
        </p:spPr>
        <p:txBody>
          <a:bodyPr>
            <a:normAutofit/>
          </a:bodyPr>
          <a:lstStyle/>
          <a:p>
            <a:endParaRPr lang="en-US" dirty="0" smtClean="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r>
              <a:rPr lang="en-US" b="1" dirty="0" smtClean="0">
                <a:latin typeface="Verdana" pitchFamily="34" charset="0"/>
                <a:ea typeface="Verdana" pitchFamily="34" charset="0"/>
                <a:cs typeface="Verdana" pitchFamily="34" charset="0"/>
              </a:rPr>
              <a:t>Image:</a:t>
            </a:r>
            <a:r>
              <a:rPr lang="en-US" b="1" baseline="0" dirty="0" smtClean="0">
                <a:latin typeface="Verdana" pitchFamily="34" charset="0"/>
                <a:ea typeface="Verdana" pitchFamily="34" charset="0"/>
                <a:cs typeface="Verdana" pitchFamily="34" charset="0"/>
              </a:rPr>
              <a:t>  </a:t>
            </a:r>
            <a:r>
              <a:rPr lang="en-US" baseline="0" dirty="0" smtClean="0">
                <a:latin typeface="Verdana" pitchFamily="34" charset="0"/>
                <a:ea typeface="Verdana" pitchFamily="34" charset="0"/>
                <a:cs typeface="Verdana" pitchFamily="34" charset="0"/>
              </a:rPr>
              <a:t>Microsoft Clipart</a:t>
            </a:r>
            <a:endParaRPr lang="en-US" dirty="0" smtClean="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a:xfrm>
            <a:off x="3978132" y="8842029"/>
            <a:ext cx="3043343" cy="465455"/>
          </a:xfrm>
          <a:prstGeom prst="rect">
            <a:avLst/>
          </a:prstGeom>
        </p:spPr>
        <p:txBody>
          <a:bodyPr lIns="93324" tIns="46662" rIns="93324" bIns="46662"/>
          <a:lstStyle/>
          <a:p>
            <a:fld id="{6F2A57F0-3663-4E76-BAE2-BBE711E00936}"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2063" y="0"/>
            <a:ext cx="4654550" cy="3490913"/>
          </a:xfrm>
        </p:spPr>
      </p:sp>
      <p:sp>
        <p:nvSpPr>
          <p:cNvPr id="3" name="Notes Placeholder 2"/>
          <p:cNvSpPr>
            <a:spLocks noGrp="1"/>
          </p:cNvSpPr>
          <p:nvPr>
            <p:ph type="body" idx="1"/>
          </p:nvPr>
        </p:nvSpPr>
        <p:spPr>
          <a:xfrm>
            <a:off x="936414" y="3646064"/>
            <a:ext cx="5150273" cy="4964853"/>
          </a:xfrm>
        </p:spPr>
        <p:txBody>
          <a:bodyPr>
            <a:normAutofit/>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0"/>
            <a:ext cx="4654550" cy="3490913"/>
          </a:xfrm>
        </p:spPr>
      </p:sp>
      <p:sp>
        <p:nvSpPr>
          <p:cNvPr id="3" name="Notes Placeholder 2"/>
          <p:cNvSpPr>
            <a:spLocks noGrp="1"/>
          </p:cNvSpPr>
          <p:nvPr>
            <p:ph type="body" idx="1"/>
          </p:nvPr>
        </p:nvSpPr>
        <p:spPr>
          <a:xfrm>
            <a:off x="936414" y="3646064"/>
            <a:ext cx="5150273" cy="4964853"/>
          </a:xfrm>
        </p:spPr>
        <p:txBody>
          <a:bodyPr>
            <a:normAutofit/>
          </a:bodyPr>
          <a:lstStyle/>
          <a:p>
            <a:r>
              <a:rPr lang="en-US" b="1" dirty="0" smtClean="0">
                <a:latin typeface="Verdana" pitchFamily="34" charset="0"/>
                <a:ea typeface="Verdana" pitchFamily="34" charset="0"/>
                <a:cs typeface="Verdana" pitchFamily="34" charset="0"/>
              </a:rPr>
              <a:t>Activity:  </a:t>
            </a:r>
            <a:r>
              <a:rPr lang="en-US" dirty="0" smtClean="0">
                <a:latin typeface="Verdana" pitchFamily="34" charset="0"/>
                <a:ea typeface="Verdana" pitchFamily="34" charset="0"/>
                <a:cs typeface="Verdana" pitchFamily="34" charset="0"/>
              </a:rPr>
              <a:t>Developing a Mission Statement</a:t>
            </a:r>
          </a:p>
          <a:p>
            <a:endParaRPr lang="en-US" dirty="0" smtClean="0">
              <a:latin typeface="Verdana" pitchFamily="34" charset="0"/>
              <a:ea typeface="Verdana" pitchFamily="34" charset="0"/>
              <a:cs typeface="Verdana" pitchFamily="34" charset="0"/>
            </a:endParaRPr>
          </a:p>
          <a:p>
            <a:pPr rtl="0"/>
            <a:r>
              <a:rPr lang="en-US" sz="1050" b="1" dirty="0" smtClean="0">
                <a:latin typeface="Verdana" pitchFamily="34" charset="0"/>
                <a:ea typeface="Verdana" pitchFamily="34" charset="0"/>
                <a:cs typeface="Verdana" pitchFamily="34" charset="0"/>
              </a:rPr>
              <a:t>Creative</a:t>
            </a:r>
            <a:r>
              <a:rPr lang="en-US" sz="1050" b="1" baseline="0" dirty="0" smtClean="0">
                <a:latin typeface="Verdana" pitchFamily="34" charset="0"/>
                <a:ea typeface="Verdana" pitchFamily="34" charset="0"/>
                <a:cs typeface="Verdana" pitchFamily="34" charset="0"/>
              </a:rPr>
              <a:t> Commons - </a:t>
            </a:r>
            <a:r>
              <a:rPr lang="en-US" sz="1050" b="1" dirty="0" smtClean="0">
                <a:latin typeface="Verdana" pitchFamily="34" charset="0"/>
                <a:ea typeface="Verdana" pitchFamily="34" charset="0"/>
                <a:cs typeface="Verdana" pitchFamily="34" charset="0"/>
              </a:rPr>
              <a:t>You are free:</a:t>
            </a:r>
          </a:p>
          <a:p>
            <a:pPr rtl="0"/>
            <a:r>
              <a:rPr lang="en-US" sz="1050" b="1" dirty="0" smtClean="0">
                <a:latin typeface="Verdana" pitchFamily="34" charset="0"/>
                <a:ea typeface="Verdana" pitchFamily="34" charset="0"/>
                <a:cs typeface="Verdana" pitchFamily="34" charset="0"/>
              </a:rPr>
              <a:t>to Share</a:t>
            </a:r>
            <a:r>
              <a:rPr lang="en-US" sz="1050" dirty="0" smtClean="0">
                <a:latin typeface="Verdana" pitchFamily="34" charset="0"/>
                <a:ea typeface="Verdana" pitchFamily="34" charset="0"/>
                <a:cs typeface="Verdana" pitchFamily="34" charset="0"/>
              </a:rPr>
              <a:t> — to copy, distribute and transmit the work</a:t>
            </a:r>
          </a:p>
          <a:p>
            <a:pPr rtl="0"/>
            <a:r>
              <a:rPr lang="en-US" sz="1050" b="1" dirty="0" smtClean="0">
                <a:latin typeface="Verdana" pitchFamily="34" charset="0"/>
                <a:ea typeface="Verdana" pitchFamily="34" charset="0"/>
                <a:cs typeface="Verdana" pitchFamily="34" charset="0"/>
              </a:rPr>
              <a:t>to Remix</a:t>
            </a:r>
            <a:r>
              <a:rPr lang="en-US" sz="1050" dirty="0" smtClean="0">
                <a:latin typeface="Verdana" pitchFamily="34" charset="0"/>
                <a:ea typeface="Verdana" pitchFamily="34" charset="0"/>
                <a:cs typeface="Verdana" pitchFamily="34" charset="0"/>
              </a:rPr>
              <a:t> — to adapt the work</a:t>
            </a:r>
          </a:p>
          <a:p>
            <a:pPr rtl="0"/>
            <a:r>
              <a:rPr lang="en-US" sz="1050" b="1" dirty="0" smtClean="0">
                <a:latin typeface="Verdana" pitchFamily="34" charset="0"/>
                <a:ea typeface="Verdana" pitchFamily="34" charset="0"/>
                <a:cs typeface="Verdana" pitchFamily="34" charset="0"/>
              </a:rPr>
              <a:t>Under the following conditions:</a:t>
            </a:r>
          </a:p>
          <a:p>
            <a:r>
              <a:rPr lang="en-US" sz="1050" b="1" dirty="0" smtClean="0">
                <a:latin typeface="Verdana" pitchFamily="34" charset="0"/>
                <a:ea typeface="Verdana" pitchFamily="34" charset="0"/>
                <a:cs typeface="Verdana" pitchFamily="34" charset="0"/>
              </a:rPr>
              <a:t>Attribution</a:t>
            </a:r>
            <a:r>
              <a:rPr lang="en-US" sz="1050" dirty="0" smtClean="0">
                <a:latin typeface="Verdana" pitchFamily="34" charset="0"/>
                <a:ea typeface="Verdana" pitchFamily="34" charset="0"/>
                <a:cs typeface="Verdana" pitchFamily="34" charset="0"/>
              </a:rPr>
              <a:t> — You must attribute the work in the manner specified by the author or licensor (but not in any way that suggests that they endorse you or your use of the work). </a:t>
            </a:r>
          </a:p>
          <a:p>
            <a:r>
              <a:rPr lang="en-US" sz="1050" b="1" dirty="0" smtClean="0">
                <a:latin typeface="Verdana" pitchFamily="34" charset="0"/>
                <a:ea typeface="Verdana" pitchFamily="34" charset="0"/>
                <a:cs typeface="Verdana" pitchFamily="34" charset="0"/>
              </a:rPr>
              <a:t>Image:  </a:t>
            </a:r>
            <a:r>
              <a:rPr lang="en-US" sz="1050" b="0" dirty="0" smtClean="0">
                <a:latin typeface="Verdana" pitchFamily="34" charset="0"/>
                <a:ea typeface="Verdana" pitchFamily="34" charset="0"/>
                <a:cs typeface="Verdana" pitchFamily="34" charset="0"/>
              </a:rPr>
              <a:t>Broken Chord's </a:t>
            </a:r>
            <a:r>
              <a:rPr lang="en-US" sz="1050" b="0" dirty="0" err="1" smtClean="0">
                <a:latin typeface="Verdana" pitchFamily="34" charset="0"/>
                <a:ea typeface="Verdana" pitchFamily="34" charset="0"/>
                <a:cs typeface="Verdana" pitchFamily="34" charset="0"/>
              </a:rPr>
              <a:t>photostream</a:t>
            </a:r>
            <a:endParaRPr lang="en-US" sz="1050" b="0" dirty="0">
              <a:latin typeface="Verdana" pitchFamily="34" charset="0"/>
              <a:ea typeface="Verdana" pitchFamily="34" charset="0"/>
              <a:cs typeface="Verdana"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117" name="Picture 21" descr="HealthandSafety_1A.png                                         002556EE&#10;CleverSpin                     BC25B4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5588" cy="6859588"/>
          </a:xfrm>
          <a:prstGeom prst="rect">
            <a:avLst/>
          </a:prstGeom>
          <a:noFill/>
        </p:spPr>
      </p:pic>
      <p:sp>
        <p:nvSpPr>
          <p:cNvPr id="4099" name="Rectangle 3"/>
          <p:cNvSpPr>
            <a:spLocks noGrp="1" noChangeArrowheads="1"/>
          </p:cNvSpPr>
          <p:nvPr>
            <p:ph type="ctrTitle"/>
          </p:nvPr>
        </p:nvSpPr>
        <p:spPr>
          <a:xfrm>
            <a:off x="1219200" y="2286000"/>
            <a:ext cx="6324600" cy="1447800"/>
          </a:xfrm>
        </p:spPr>
        <p:txBody>
          <a:bodyPr anchor="ctr"/>
          <a:lstStyle>
            <a:lvl1pPr>
              <a:defRPr sz="4400" b="1"/>
            </a:lvl1pPr>
          </a:lstStyle>
          <a:p>
            <a:r>
              <a:rPr lang="en-US" smtClean="0"/>
              <a:t>Click to edit Master title style</a:t>
            </a:r>
            <a:endParaRPr lang="en-US"/>
          </a:p>
        </p:txBody>
      </p:sp>
      <p:sp>
        <p:nvSpPr>
          <p:cNvPr id="4100" name="Rectangle 4"/>
          <p:cNvSpPr>
            <a:spLocks noGrp="1" noChangeArrowheads="1"/>
          </p:cNvSpPr>
          <p:nvPr>
            <p:ph type="subTitle" idx="1"/>
          </p:nvPr>
        </p:nvSpPr>
        <p:spPr>
          <a:xfrm>
            <a:off x="1219200" y="3886200"/>
            <a:ext cx="6400800" cy="1600200"/>
          </a:xfrm>
        </p:spPr>
        <p:txBody>
          <a:bodyPr/>
          <a:lstStyle>
            <a:lvl1pPr marL="0" indent="0">
              <a:buFontTx/>
              <a:buNone/>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275CB92-C938-4161-857E-166C7E6FF220}" type="datetime1">
              <a:rPr lang="en-US"/>
              <a:pPr/>
              <a:t>8/21/2012</a:t>
            </a:fld>
            <a:endParaRPr lang="en-US"/>
          </a:p>
        </p:txBody>
      </p:sp>
      <p:sp>
        <p:nvSpPr>
          <p:cNvPr id="5" name="Slide Number Placeholder 4"/>
          <p:cNvSpPr>
            <a:spLocks noGrp="1"/>
          </p:cNvSpPr>
          <p:nvPr>
            <p:ph type="sldNum" sz="quarter" idx="11"/>
          </p:nvPr>
        </p:nvSpPr>
        <p:spPr/>
        <p:txBody>
          <a:bodyPr/>
          <a:lstStyle>
            <a:lvl1pPr>
              <a:defRPr/>
            </a:lvl1pPr>
          </a:lstStyle>
          <a:p>
            <a:fld id="{F8BEE379-0AC8-415B-A7A7-3FA13C7E5CD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304800"/>
            <a:ext cx="18478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47800" y="304800"/>
            <a:ext cx="53911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7DD6FD6-8BF6-4F0E-93A3-BA394A0A86E7}" type="datetime1">
              <a:rPr lang="en-US"/>
              <a:pPr/>
              <a:t>8/21/2012</a:t>
            </a:fld>
            <a:endParaRPr lang="en-US"/>
          </a:p>
        </p:txBody>
      </p:sp>
      <p:sp>
        <p:nvSpPr>
          <p:cNvPr id="5" name="Slide Number Placeholder 4"/>
          <p:cNvSpPr>
            <a:spLocks noGrp="1"/>
          </p:cNvSpPr>
          <p:nvPr>
            <p:ph type="sldNum" sz="quarter" idx="11"/>
          </p:nvPr>
        </p:nvSpPr>
        <p:spPr/>
        <p:txBody>
          <a:bodyPr/>
          <a:lstStyle>
            <a:lvl1pPr>
              <a:defRPr/>
            </a:lvl1pPr>
          </a:lstStyle>
          <a:p>
            <a:fld id="{30710901-58D4-46EC-B7CC-18F0518C764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30F929D-F03B-4294-82CC-6FD2A1AAE534}" type="datetime1">
              <a:rPr lang="en-US"/>
              <a:pPr/>
              <a:t>8/21/2012</a:t>
            </a:fld>
            <a:endParaRPr lang="en-US"/>
          </a:p>
        </p:txBody>
      </p:sp>
      <p:sp>
        <p:nvSpPr>
          <p:cNvPr id="5" name="Slide Number Placeholder 4"/>
          <p:cNvSpPr>
            <a:spLocks noGrp="1"/>
          </p:cNvSpPr>
          <p:nvPr>
            <p:ph type="sldNum" sz="quarter" idx="11"/>
          </p:nvPr>
        </p:nvSpPr>
        <p:spPr/>
        <p:txBody>
          <a:bodyPr/>
          <a:lstStyle>
            <a:lvl1pPr>
              <a:defRPr/>
            </a:lvl1pPr>
          </a:lstStyle>
          <a:p>
            <a:fld id="{90DDAC85-E4C3-4EDE-AEB3-E8CB364B1B5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7624BAE6-8C4A-4CA8-9E5E-FE6D08A74237}" type="datetime1">
              <a:rPr lang="en-US"/>
              <a:pPr/>
              <a:t>8/21/2012</a:t>
            </a:fld>
            <a:endParaRPr lang="en-US"/>
          </a:p>
        </p:txBody>
      </p:sp>
      <p:sp>
        <p:nvSpPr>
          <p:cNvPr id="5" name="Slide Number Placeholder 4"/>
          <p:cNvSpPr>
            <a:spLocks noGrp="1"/>
          </p:cNvSpPr>
          <p:nvPr>
            <p:ph type="sldNum" sz="quarter" idx="11"/>
          </p:nvPr>
        </p:nvSpPr>
        <p:spPr/>
        <p:txBody>
          <a:bodyPr/>
          <a:lstStyle>
            <a:lvl1pPr>
              <a:defRPr/>
            </a:lvl1pPr>
          </a:lstStyle>
          <a:p>
            <a:fld id="{0A9FC681-3E18-4A50-8510-1F4AB53A4BF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828800"/>
            <a:ext cx="36195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828800"/>
            <a:ext cx="36195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A67D469F-F730-4219-B413-766ACB19D54B}" type="datetime1">
              <a:rPr lang="en-US"/>
              <a:pPr/>
              <a:t>8/21/2012</a:t>
            </a:fld>
            <a:endParaRPr lang="en-US"/>
          </a:p>
        </p:txBody>
      </p:sp>
      <p:sp>
        <p:nvSpPr>
          <p:cNvPr id="6" name="Slide Number Placeholder 5"/>
          <p:cNvSpPr>
            <a:spLocks noGrp="1"/>
          </p:cNvSpPr>
          <p:nvPr>
            <p:ph type="sldNum" sz="quarter" idx="11"/>
          </p:nvPr>
        </p:nvSpPr>
        <p:spPr/>
        <p:txBody>
          <a:bodyPr/>
          <a:lstStyle>
            <a:lvl1pPr>
              <a:defRPr/>
            </a:lvl1pPr>
          </a:lstStyle>
          <a:p>
            <a:fld id="{5F5E0F65-2639-4739-945E-E2C46BAFACA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1EA51D1E-0411-4972-B256-D4A52A2595D0}" type="datetime1">
              <a:rPr lang="en-US"/>
              <a:pPr/>
              <a:t>8/21/2012</a:t>
            </a:fld>
            <a:endParaRPr lang="en-US"/>
          </a:p>
        </p:txBody>
      </p:sp>
      <p:sp>
        <p:nvSpPr>
          <p:cNvPr id="8" name="Slide Number Placeholder 7"/>
          <p:cNvSpPr>
            <a:spLocks noGrp="1"/>
          </p:cNvSpPr>
          <p:nvPr>
            <p:ph type="sldNum" sz="quarter" idx="11"/>
          </p:nvPr>
        </p:nvSpPr>
        <p:spPr/>
        <p:txBody>
          <a:bodyPr/>
          <a:lstStyle>
            <a:lvl1pPr>
              <a:defRPr/>
            </a:lvl1pPr>
          </a:lstStyle>
          <a:p>
            <a:fld id="{00AC55D7-B36E-496F-B21C-B513881CBE7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42A26CCB-5681-4E4C-8D9F-DBB44F132649}" type="datetime1">
              <a:rPr lang="en-US"/>
              <a:pPr/>
              <a:t>8/21/2012</a:t>
            </a:fld>
            <a:endParaRPr lang="en-US"/>
          </a:p>
        </p:txBody>
      </p:sp>
      <p:sp>
        <p:nvSpPr>
          <p:cNvPr id="4" name="Slide Number Placeholder 3"/>
          <p:cNvSpPr>
            <a:spLocks noGrp="1"/>
          </p:cNvSpPr>
          <p:nvPr>
            <p:ph type="sldNum" sz="quarter" idx="11"/>
          </p:nvPr>
        </p:nvSpPr>
        <p:spPr/>
        <p:txBody>
          <a:bodyPr/>
          <a:lstStyle>
            <a:lvl1pPr>
              <a:defRPr/>
            </a:lvl1pPr>
          </a:lstStyle>
          <a:p>
            <a:fld id="{DB1DBA2A-9A11-4F3E-AF42-7DCFC1BE1D8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DDFEA37-B690-4CE6-8C20-2FDB43FE4C6A}" type="datetime1">
              <a:rPr lang="en-US"/>
              <a:pPr/>
              <a:t>8/21/2012</a:t>
            </a:fld>
            <a:endParaRPr lang="en-US"/>
          </a:p>
        </p:txBody>
      </p:sp>
      <p:sp>
        <p:nvSpPr>
          <p:cNvPr id="3" name="Slide Number Placeholder 2"/>
          <p:cNvSpPr>
            <a:spLocks noGrp="1"/>
          </p:cNvSpPr>
          <p:nvPr>
            <p:ph type="sldNum" sz="quarter" idx="11"/>
          </p:nvPr>
        </p:nvSpPr>
        <p:spPr/>
        <p:txBody>
          <a:bodyPr/>
          <a:lstStyle>
            <a:lvl1pPr>
              <a:defRPr/>
            </a:lvl1pPr>
          </a:lstStyle>
          <a:p>
            <a:fld id="{A9AC64E6-7214-4219-B442-4D7B1CB6FB4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7C484EB-1E6C-4D82-819B-EC552CFA1E5F}" type="datetime1">
              <a:rPr lang="en-US"/>
              <a:pPr/>
              <a:t>8/21/2012</a:t>
            </a:fld>
            <a:endParaRPr lang="en-US"/>
          </a:p>
        </p:txBody>
      </p:sp>
      <p:sp>
        <p:nvSpPr>
          <p:cNvPr id="6" name="Slide Number Placeholder 5"/>
          <p:cNvSpPr>
            <a:spLocks noGrp="1"/>
          </p:cNvSpPr>
          <p:nvPr>
            <p:ph type="sldNum" sz="quarter" idx="11"/>
          </p:nvPr>
        </p:nvSpPr>
        <p:spPr/>
        <p:txBody>
          <a:bodyPr/>
          <a:lstStyle>
            <a:lvl1pPr>
              <a:defRPr/>
            </a:lvl1pPr>
          </a:lstStyle>
          <a:p>
            <a:fld id="{5F82F54E-542C-42D3-B182-A6738BC5C5C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74A2A646-F072-4B1E-9A48-02B05F0C2E67}" type="datetime1">
              <a:rPr lang="en-US"/>
              <a:pPr/>
              <a:t>8/21/2012</a:t>
            </a:fld>
            <a:endParaRPr lang="en-US"/>
          </a:p>
        </p:txBody>
      </p:sp>
      <p:sp>
        <p:nvSpPr>
          <p:cNvPr id="6" name="Slide Number Placeholder 5"/>
          <p:cNvSpPr>
            <a:spLocks noGrp="1"/>
          </p:cNvSpPr>
          <p:nvPr>
            <p:ph type="sldNum" sz="quarter" idx="11"/>
          </p:nvPr>
        </p:nvSpPr>
        <p:spPr/>
        <p:txBody>
          <a:bodyPr/>
          <a:lstStyle>
            <a:lvl1pPr>
              <a:defRPr/>
            </a:lvl1pPr>
          </a:lstStyle>
          <a:p>
            <a:fld id="{24438F3F-3AE9-49BB-8646-66F34C4116F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5" name="Picture 21" descr="HealthandSafety_1B.png                                         002556EE&#10;CleverSpin                     BC25B422:"/>
          <p:cNvPicPr>
            <a:picLocks noChangeAspect="1" noChangeArrowheads="1"/>
          </p:cNvPicPr>
          <p:nvPr/>
        </p:nvPicPr>
        <p:blipFill>
          <a:blip r:embed="rId13" cstate="email">
            <a:extLst>
              <a:ext uri="{28A0092B-C50C-407E-A947-70E740481C1C}">
                <a14:useLocalDpi xmlns:a14="http://schemas.microsoft.com/office/drawing/2010/main"/>
              </a:ext>
            </a:extLst>
          </a:blip>
          <a:srcRect/>
          <a:stretch>
            <a:fillRect/>
          </a:stretch>
        </p:blipFill>
        <p:spPr bwMode="auto">
          <a:xfrm>
            <a:off x="-1588" y="0"/>
            <a:ext cx="9145588" cy="6859588"/>
          </a:xfrm>
          <a:prstGeom prst="rect">
            <a:avLst/>
          </a:prstGeom>
          <a:noFill/>
        </p:spPr>
      </p:pic>
      <p:sp>
        <p:nvSpPr>
          <p:cNvPr id="1026" name="Rectangle 2"/>
          <p:cNvSpPr>
            <a:spLocks noGrp="1" noChangeArrowheads="1"/>
          </p:cNvSpPr>
          <p:nvPr>
            <p:ph type="title"/>
          </p:nvPr>
        </p:nvSpPr>
        <p:spPr bwMode="auto">
          <a:xfrm>
            <a:off x="1447800" y="304800"/>
            <a:ext cx="7391400" cy="137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447800" y="1828800"/>
            <a:ext cx="73914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447800" y="63246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latin typeface="+mn-lt"/>
              </a:defRPr>
            </a:lvl1pPr>
          </a:lstStyle>
          <a:p>
            <a:fld id="{472863CD-0697-44D6-A73E-171306E2FA83}" type="datetime1">
              <a:rPr lang="en-US"/>
              <a:pPr/>
              <a:t>8/21/2012</a:t>
            </a:fld>
            <a:endParaRPr lang="en-US"/>
          </a:p>
        </p:txBody>
      </p:sp>
      <p:sp>
        <p:nvSpPr>
          <p:cNvPr id="1030" name="Rectangle 6"/>
          <p:cNvSpPr>
            <a:spLocks noGrp="1" noChangeArrowheads="1"/>
          </p:cNvSpPr>
          <p:nvPr>
            <p:ph type="sldNum" sz="quarter" idx="4"/>
          </p:nvPr>
        </p:nvSpPr>
        <p:spPr bwMode="auto">
          <a:xfrm>
            <a:off x="6934200" y="63246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bg1"/>
                </a:solidFill>
                <a:latin typeface="+mn-lt"/>
              </a:defRPr>
            </a:lvl1pPr>
          </a:lstStyle>
          <a:p>
            <a:fld id="{CDF5B152-9C2E-4B15-A9DA-6F529F85EDE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fontAlgn="base" hangingPunct="1">
        <a:spcBef>
          <a:spcPct val="0"/>
        </a:spcBef>
        <a:spcAft>
          <a:spcPct val="0"/>
        </a:spcAft>
        <a:defRPr sz="4000">
          <a:solidFill>
            <a:schemeClr val="accent2"/>
          </a:solidFill>
          <a:latin typeface="+mj-lt"/>
          <a:ea typeface="+mj-ea"/>
          <a:cs typeface="+mj-cs"/>
        </a:defRPr>
      </a:lvl1pPr>
      <a:lvl2pPr algn="l" rtl="0" eaLnBrk="1" fontAlgn="base" hangingPunct="1">
        <a:spcBef>
          <a:spcPct val="0"/>
        </a:spcBef>
        <a:spcAft>
          <a:spcPct val="0"/>
        </a:spcAft>
        <a:defRPr sz="4000">
          <a:solidFill>
            <a:schemeClr val="accent2"/>
          </a:solidFill>
          <a:latin typeface="Verdana" charset="0"/>
        </a:defRPr>
      </a:lvl2pPr>
      <a:lvl3pPr algn="l" rtl="0" eaLnBrk="1" fontAlgn="base" hangingPunct="1">
        <a:spcBef>
          <a:spcPct val="0"/>
        </a:spcBef>
        <a:spcAft>
          <a:spcPct val="0"/>
        </a:spcAft>
        <a:defRPr sz="4000">
          <a:solidFill>
            <a:schemeClr val="accent2"/>
          </a:solidFill>
          <a:latin typeface="Verdana" charset="0"/>
        </a:defRPr>
      </a:lvl3pPr>
      <a:lvl4pPr algn="l" rtl="0" eaLnBrk="1" fontAlgn="base" hangingPunct="1">
        <a:spcBef>
          <a:spcPct val="0"/>
        </a:spcBef>
        <a:spcAft>
          <a:spcPct val="0"/>
        </a:spcAft>
        <a:defRPr sz="4000">
          <a:solidFill>
            <a:schemeClr val="accent2"/>
          </a:solidFill>
          <a:latin typeface="Verdana" charset="0"/>
        </a:defRPr>
      </a:lvl4pPr>
      <a:lvl5pPr algn="l" rtl="0" eaLnBrk="1" fontAlgn="base" hangingPunct="1">
        <a:spcBef>
          <a:spcPct val="0"/>
        </a:spcBef>
        <a:spcAft>
          <a:spcPct val="0"/>
        </a:spcAft>
        <a:defRPr sz="4000">
          <a:solidFill>
            <a:schemeClr val="accent2"/>
          </a:solidFill>
          <a:latin typeface="Verdana" charset="0"/>
        </a:defRPr>
      </a:lvl5pPr>
      <a:lvl6pPr marL="457200" algn="l" rtl="0" eaLnBrk="1" fontAlgn="base" hangingPunct="1">
        <a:spcBef>
          <a:spcPct val="0"/>
        </a:spcBef>
        <a:spcAft>
          <a:spcPct val="0"/>
        </a:spcAft>
        <a:defRPr sz="4000">
          <a:solidFill>
            <a:schemeClr val="accent2"/>
          </a:solidFill>
          <a:latin typeface="Verdana" charset="0"/>
        </a:defRPr>
      </a:lvl6pPr>
      <a:lvl7pPr marL="914400" algn="l" rtl="0" eaLnBrk="1" fontAlgn="base" hangingPunct="1">
        <a:spcBef>
          <a:spcPct val="0"/>
        </a:spcBef>
        <a:spcAft>
          <a:spcPct val="0"/>
        </a:spcAft>
        <a:defRPr sz="4000">
          <a:solidFill>
            <a:schemeClr val="accent2"/>
          </a:solidFill>
          <a:latin typeface="Verdana" charset="0"/>
        </a:defRPr>
      </a:lvl7pPr>
      <a:lvl8pPr marL="1371600" algn="l" rtl="0" eaLnBrk="1" fontAlgn="base" hangingPunct="1">
        <a:spcBef>
          <a:spcPct val="0"/>
        </a:spcBef>
        <a:spcAft>
          <a:spcPct val="0"/>
        </a:spcAft>
        <a:defRPr sz="4000">
          <a:solidFill>
            <a:schemeClr val="accent2"/>
          </a:solidFill>
          <a:latin typeface="Verdana" charset="0"/>
        </a:defRPr>
      </a:lvl8pPr>
      <a:lvl9pPr marL="1828800" algn="l" rtl="0" eaLnBrk="1" fontAlgn="base" hangingPunct="1">
        <a:spcBef>
          <a:spcPct val="0"/>
        </a:spcBef>
        <a:spcAft>
          <a:spcPct val="0"/>
        </a:spcAft>
        <a:defRPr sz="4000">
          <a:solidFill>
            <a:schemeClr val="accent2"/>
          </a:solidFill>
          <a:latin typeface="Verdana" charset="0"/>
        </a:defRPr>
      </a:lvl9pPr>
    </p:titleStyle>
    <p:bodyStyle>
      <a:lvl1pPr marL="342900" indent="-342900" algn="l" rtl="0" eaLnBrk="1" fontAlgn="base" hangingPunct="1">
        <a:spcBef>
          <a:spcPct val="20000"/>
        </a:spcBef>
        <a:spcAft>
          <a:spcPct val="0"/>
        </a:spcAft>
        <a:buClr>
          <a:schemeClr val="tx2"/>
        </a:buClr>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Char char="–"/>
        <a:defRPr sz="2400">
          <a:solidFill>
            <a:schemeClr val="tx1"/>
          </a:solidFill>
          <a:latin typeface="+mn-lt"/>
        </a:defRPr>
      </a:lvl2pPr>
      <a:lvl3pPr marL="1143000" indent="-228600" algn="l" rtl="0" eaLnBrk="1" fontAlgn="base" hangingPunct="1">
        <a:spcBef>
          <a:spcPct val="20000"/>
        </a:spcBef>
        <a:spcAft>
          <a:spcPct val="0"/>
        </a:spcAft>
        <a:buClr>
          <a:schemeClr val="tx2"/>
        </a:buClr>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Char char="–"/>
        <a:defRPr>
          <a:solidFill>
            <a:schemeClr val="tx1"/>
          </a:solidFill>
          <a:latin typeface="+mn-lt"/>
        </a:defRPr>
      </a:lvl4pPr>
      <a:lvl5pPr marL="2057400" indent="-228600" algn="l" rtl="0" eaLnBrk="1" fontAlgn="base" hangingPunct="1">
        <a:spcBef>
          <a:spcPct val="20000"/>
        </a:spcBef>
        <a:spcAft>
          <a:spcPct val="0"/>
        </a:spcAft>
        <a:buClr>
          <a:schemeClr val="tx2"/>
        </a:buClr>
        <a:buChar char="»"/>
        <a:defRPr>
          <a:solidFill>
            <a:schemeClr val="tx1"/>
          </a:solidFill>
          <a:latin typeface="+mn-lt"/>
        </a:defRPr>
      </a:lvl5pPr>
      <a:lvl6pPr marL="2514600" indent="-228600" algn="l" rtl="0" eaLnBrk="1" fontAlgn="base" hangingPunct="1">
        <a:spcBef>
          <a:spcPct val="20000"/>
        </a:spcBef>
        <a:spcAft>
          <a:spcPct val="0"/>
        </a:spcAft>
        <a:buClr>
          <a:schemeClr val="tx2"/>
        </a:buClr>
        <a:buChar char="»"/>
        <a:defRPr>
          <a:solidFill>
            <a:schemeClr val="tx1"/>
          </a:solidFill>
          <a:latin typeface="+mn-lt"/>
        </a:defRPr>
      </a:lvl6pPr>
      <a:lvl7pPr marL="2971800" indent="-228600" algn="l" rtl="0" eaLnBrk="1" fontAlgn="base" hangingPunct="1">
        <a:spcBef>
          <a:spcPct val="20000"/>
        </a:spcBef>
        <a:spcAft>
          <a:spcPct val="0"/>
        </a:spcAft>
        <a:buClr>
          <a:schemeClr val="tx2"/>
        </a:buClr>
        <a:buChar char="»"/>
        <a:defRPr>
          <a:solidFill>
            <a:schemeClr val="tx1"/>
          </a:solidFill>
          <a:latin typeface="+mn-lt"/>
        </a:defRPr>
      </a:lvl7pPr>
      <a:lvl8pPr marL="3429000" indent="-228600" algn="l" rtl="0" eaLnBrk="1" fontAlgn="base" hangingPunct="1">
        <a:spcBef>
          <a:spcPct val="20000"/>
        </a:spcBef>
        <a:spcAft>
          <a:spcPct val="0"/>
        </a:spcAft>
        <a:buClr>
          <a:schemeClr val="tx2"/>
        </a:buClr>
        <a:buChar char="»"/>
        <a:defRPr>
          <a:solidFill>
            <a:schemeClr val="tx1"/>
          </a:solidFill>
          <a:latin typeface="+mn-lt"/>
        </a:defRPr>
      </a:lvl8pPr>
      <a:lvl9pPr marL="3886200" indent="-228600" algn="l" rtl="0" eaLnBrk="1" fontAlgn="base" hangingPunct="1">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286000"/>
            <a:ext cx="7467600" cy="1447800"/>
          </a:xfrm>
        </p:spPr>
        <p:txBody>
          <a:bodyPr/>
          <a:lstStyle/>
          <a:p>
            <a:pPr algn="ctr"/>
            <a:r>
              <a:rPr lang="en-US" dirty="0" smtClean="0"/>
              <a:t>Effective Health and Safety Committees – Part Two</a:t>
            </a:r>
            <a:br>
              <a:rPr lang="en-US" dirty="0" smtClean="0"/>
            </a:br>
            <a:endParaRPr lang="en-US" dirty="0"/>
          </a:p>
        </p:txBody>
      </p:sp>
      <p:sp>
        <p:nvSpPr>
          <p:cNvPr id="3" name="Subtitle 2"/>
          <p:cNvSpPr>
            <a:spLocks noGrp="1"/>
          </p:cNvSpPr>
          <p:nvPr>
            <p:ph type="subTitle" idx="1"/>
          </p:nvPr>
        </p:nvSpPr>
        <p:spPr>
          <a:xfrm>
            <a:off x="1752600" y="3886200"/>
            <a:ext cx="6324600" cy="1600200"/>
          </a:xfrm>
        </p:spPr>
        <p:txBody>
          <a:bodyPr/>
          <a:lstStyle/>
          <a:p>
            <a:r>
              <a:rPr lang="en-US" sz="1050" dirty="0" smtClean="0"/>
              <a:t>This material was produced under the grant SH-20839-SHO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sz="105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Establishing a Committee</a:t>
            </a:r>
            <a:endParaRPr lang="en-US" dirty="0"/>
          </a:p>
        </p:txBody>
      </p:sp>
      <p:sp>
        <p:nvSpPr>
          <p:cNvPr id="3" name="Content Placeholder 2"/>
          <p:cNvSpPr>
            <a:spLocks noGrp="1"/>
          </p:cNvSpPr>
          <p:nvPr>
            <p:ph idx="1"/>
          </p:nvPr>
        </p:nvSpPr>
        <p:spPr>
          <a:xfrm>
            <a:off x="1371600" y="1066800"/>
            <a:ext cx="7239000" cy="5791200"/>
          </a:xfrm>
        </p:spPr>
        <p:txBody>
          <a:bodyPr/>
          <a:lstStyle/>
          <a:p>
            <a:pPr marL="342900" lvl="1" indent="-342900">
              <a:buNone/>
            </a:pPr>
            <a:r>
              <a:rPr lang="en-US" sz="2800" b="1" dirty="0" smtClean="0"/>
              <a:t>Step #1:  </a:t>
            </a:r>
            <a:endParaRPr lang="en-US" sz="2800" b="1" kern="1200" dirty="0" smtClean="0">
              <a:latin typeface="Verdana" charset="0"/>
            </a:endParaRPr>
          </a:p>
          <a:p>
            <a:pPr marL="342900" lvl="1" indent="-342900"/>
            <a:r>
              <a:rPr lang="en-US" kern="1200" dirty="0" smtClean="0">
                <a:latin typeface="Verdana" charset="0"/>
              </a:rPr>
              <a:t>What roles and associated responsibilities need to be established ?</a:t>
            </a:r>
          </a:p>
          <a:p>
            <a:pPr marL="742950" lvl="2" indent="-342900"/>
            <a:r>
              <a:rPr lang="en-US" kern="1200" dirty="0" smtClean="0">
                <a:latin typeface="Verdana" charset="0"/>
              </a:rPr>
              <a:t>Chair person</a:t>
            </a:r>
          </a:p>
          <a:p>
            <a:pPr marL="742950" lvl="2" indent="-342900"/>
            <a:r>
              <a:rPr lang="en-US" kern="1200" dirty="0" smtClean="0">
                <a:latin typeface="Verdana" charset="0"/>
              </a:rPr>
              <a:t>Vice chair</a:t>
            </a:r>
          </a:p>
          <a:p>
            <a:pPr marL="742950" lvl="2" indent="-342900"/>
            <a:r>
              <a:rPr lang="en-US" kern="1200" dirty="0" smtClean="0">
                <a:latin typeface="Verdana" charset="0"/>
              </a:rPr>
              <a:t>Committee members</a:t>
            </a:r>
          </a:p>
          <a:p>
            <a:pPr marL="742950" lvl="2" indent="-342900"/>
            <a:r>
              <a:rPr lang="en-US" kern="1200" dirty="0" smtClean="0">
                <a:latin typeface="Verdana" charset="0"/>
              </a:rPr>
              <a:t>Subcommittees</a:t>
            </a:r>
          </a:p>
          <a:p>
            <a:pPr marL="742950" lvl="2" indent="-342900"/>
            <a:endParaRPr lang="en-US" kern="1200" dirty="0" smtClean="0">
              <a:latin typeface="Verdana" charset="0"/>
            </a:endParaRPr>
          </a:p>
          <a:p>
            <a:pPr marL="342900" lvl="1" indent="-342900"/>
            <a:r>
              <a:rPr lang="en-US" kern="1200" dirty="0" smtClean="0">
                <a:latin typeface="Verdana" charset="0"/>
              </a:rPr>
              <a:t>How will these roles be determined?</a:t>
            </a:r>
          </a:p>
          <a:p>
            <a:pPr marL="342900" lvl="1" indent="-342900"/>
            <a:r>
              <a:rPr lang="en-US" kern="1200" dirty="0" smtClean="0">
                <a:latin typeface="Verdana" charset="0"/>
              </a:rPr>
              <a:t>How long will people serve in these roles?</a:t>
            </a:r>
          </a:p>
          <a:p>
            <a:pPr marL="342900" lvl="1" indent="-342900"/>
            <a:r>
              <a:rPr lang="en-US" kern="1200" dirty="0" smtClean="0">
                <a:latin typeface="Verdana" charset="0"/>
              </a:rPr>
              <a:t>Will there be alternates?</a:t>
            </a:r>
          </a:p>
          <a:p>
            <a:pPr marL="342900" lvl="1" indent="-342900"/>
            <a:r>
              <a:rPr lang="en-US" kern="1200" dirty="0" smtClean="0">
                <a:latin typeface="Verdana" charset="0"/>
              </a:rPr>
              <a:t>Will there be subcommittees for specific tasks?</a:t>
            </a:r>
          </a:p>
          <a:p>
            <a:pPr marL="342900" lvl="1" indent="-342900">
              <a:buFontTx/>
              <a:buChar char="•"/>
            </a:pPr>
            <a:endParaRPr lang="en-US" kern="1200" dirty="0" smtClean="0">
              <a:latin typeface="Verdana" charset="0"/>
            </a:endParaRPr>
          </a:p>
        </p:txBody>
      </p:sp>
      <p:sp>
        <p:nvSpPr>
          <p:cNvPr id="4" name="Slide Number Placeholder 3"/>
          <p:cNvSpPr>
            <a:spLocks noGrp="1"/>
          </p:cNvSpPr>
          <p:nvPr>
            <p:ph type="sldNum" sz="quarter" idx="11"/>
          </p:nvPr>
        </p:nvSpPr>
        <p:spPr/>
        <p:txBody>
          <a:bodyPr/>
          <a:lstStyle/>
          <a:p>
            <a:fld id="{90DDAC85-E4C3-4EDE-AEB3-E8CB364B1B56}"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Establishing a Committee		</a:t>
            </a:r>
            <a:endParaRPr lang="en-US" dirty="0"/>
          </a:p>
        </p:txBody>
      </p:sp>
      <p:sp>
        <p:nvSpPr>
          <p:cNvPr id="3" name="Content Placeholder 2"/>
          <p:cNvSpPr>
            <a:spLocks noGrp="1"/>
          </p:cNvSpPr>
          <p:nvPr>
            <p:ph idx="1"/>
          </p:nvPr>
        </p:nvSpPr>
        <p:spPr>
          <a:xfrm>
            <a:off x="838200" y="1447800"/>
            <a:ext cx="7924800" cy="4419600"/>
          </a:xfrm>
        </p:spPr>
        <p:txBody>
          <a:bodyPr/>
          <a:lstStyle/>
          <a:p>
            <a:pPr>
              <a:buNone/>
            </a:pPr>
            <a:r>
              <a:rPr lang="en-US" b="1" dirty="0" smtClean="0"/>
              <a:t>Step #2:</a:t>
            </a:r>
          </a:p>
          <a:p>
            <a:pPr marL="685800" lvl="1" indent="-228600"/>
            <a:r>
              <a:rPr lang="en-US" kern="1200" dirty="0" smtClean="0">
                <a:latin typeface="Verdana" charset="0"/>
              </a:rPr>
              <a:t>How often should the committee meet?</a:t>
            </a:r>
          </a:p>
          <a:p>
            <a:pPr marL="685800" lvl="1" indent="-228600"/>
            <a:endParaRPr lang="en-US" kern="1200" dirty="0" smtClean="0">
              <a:latin typeface="Verdana" charset="0"/>
            </a:endParaRPr>
          </a:p>
          <a:p>
            <a:pPr marL="685800" lvl="1" indent="-228600"/>
            <a:r>
              <a:rPr lang="en-US" kern="1200" dirty="0" smtClean="0">
                <a:latin typeface="Verdana" charset="0"/>
              </a:rPr>
              <a:t>How will the agenda be established?</a:t>
            </a:r>
          </a:p>
          <a:p>
            <a:pPr marL="685800" lvl="1" indent="-228600">
              <a:buNone/>
            </a:pPr>
            <a:endParaRPr lang="en-US" kern="1200" dirty="0" smtClean="0">
              <a:latin typeface="Verdana" charset="0"/>
            </a:endParaRPr>
          </a:p>
          <a:p>
            <a:pPr marL="685800" lvl="1" indent="-228600"/>
            <a:r>
              <a:rPr lang="en-US" kern="1200" dirty="0" smtClean="0">
                <a:latin typeface="Verdana" charset="0"/>
              </a:rPr>
              <a:t>Who should take minutes and how will they be approved and distributed?</a:t>
            </a:r>
          </a:p>
          <a:p>
            <a:pPr marL="685800" lvl="1" indent="-228600">
              <a:buNone/>
            </a:pPr>
            <a:endParaRPr lang="en-US" kern="1200" dirty="0" smtClean="0">
              <a:latin typeface="Verdana" charset="0"/>
            </a:endParaRPr>
          </a:p>
          <a:p>
            <a:endParaRPr lang="en-US" sz="2400"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Establishing a Committee</a:t>
            </a:r>
            <a:endParaRPr lang="en-US" dirty="0"/>
          </a:p>
        </p:txBody>
      </p:sp>
      <p:sp>
        <p:nvSpPr>
          <p:cNvPr id="3" name="Content Placeholder 2"/>
          <p:cNvSpPr>
            <a:spLocks noGrp="1"/>
          </p:cNvSpPr>
          <p:nvPr>
            <p:ph idx="1"/>
          </p:nvPr>
        </p:nvSpPr>
        <p:spPr/>
        <p:txBody>
          <a:bodyPr/>
          <a:lstStyle/>
          <a:p>
            <a:pPr marL="342900" lvl="1" indent="-342900">
              <a:buNone/>
            </a:pPr>
            <a:r>
              <a:rPr lang="en-US" b="1" kern="1200" dirty="0" smtClean="0">
                <a:latin typeface="Verdana" charset="0"/>
              </a:rPr>
              <a:t>Step #3:</a:t>
            </a:r>
          </a:p>
          <a:p>
            <a:pPr marL="342900" lvl="1" indent="-342900">
              <a:buNone/>
            </a:pPr>
            <a:endParaRPr lang="en-US" kern="1200" dirty="0" smtClean="0">
              <a:latin typeface="Verdana" charset="0"/>
            </a:endParaRPr>
          </a:p>
          <a:p>
            <a:pPr marL="342900" lvl="1" indent="-342900">
              <a:buFontTx/>
              <a:buChar char="•"/>
            </a:pPr>
            <a:r>
              <a:rPr lang="en-US" kern="1200" dirty="0" smtClean="0">
                <a:latin typeface="Verdana" charset="0"/>
              </a:rPr>
              <a:t>How will decisions be made within the committee?  </a:t>
            </a:r>
          </a:p>
          <a:p>
            <a:pPr marL="342900" lvl="1" indent="-342900">
              <a:buFontTx/>
              <a:buChar char="•"/>
            </a:pPr>
            <a:endParaRPr lang="en-US" kern="1200" dirty="0" smtClean="0">
              <a:latin typeface="Verdana" charset="0"/>
            </a:endParaRPr>
          </a:p>
          <a:p>
            <a:pPr marL="342900" lvl="1" indent="-342900">
              <a:buFontTx/>
              <a:buChar char="•"/>
            </a:pPr>
            <a:r>
              <a:rPr lang="en-US" kern="1200" dirty="0" smtClean="0">
                <a:latin typeface="Verdana" charset="0"/>
              </a:rPr>
              <a:t>How will conflicts be resolved?</a:t>
            </a:r>
          </a:p>
          <a:p>
            <a:endParaRPr lang="en-US"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Concepts for Conflict Resolution	</a:t>
            </a:r>
            <a:endParaRPr lang="en-US" dirty="0"/>
          </a:p>
        </p:txBody>
      </p:sp>
      <p:sp>
        <p:nvSpPr>
          <p:cNvPr id="3" name="Content Placeholder 2"/>
          <p:cNvSpPr>
            <a:spLocks noGrp="1"/>
          </p:cNvSpPr>
          <p:nvPr>
            <p:ph idx="1"/>
          </p:nvPr>
        </p:nvSpPr>
        <p:spPr/>
        <p:txBody>
          <a:bodyPr/>
          <a:lstStyle/>
          <a:p>
            <a:r>
              <a:rPr lang="en-US" dirty="0" smtClean="0"/>
              <a:t>Simple communication is at the heart of conflict resolution</a:t>
            </a:r>
          </a:p>
          <a:p>
            <a:endParaRPr lang="en-US" dirty="0" smtClean="0"/>
          </a:p>
          <a:p>
            <a:r>
              <a:rPr lang="en-US" dirty="0" smtClean="0"/>
              <a:t>Important skills include:</a:t>
            </a:r>
          </a:p>
          <a:p>
            <a:pPr lvl="1"/>
            <a:r>
              <a:rPr lang="en-US" dirty="0" smtClean="0"/>
              <a:t> Listening to each other and seeking to understand the problem</a:t>
            </a:r>
          </a:p>
          <a:p>
            <a:pPr lvl="1"/>
            <a:r>
              <a:rPr lang="en-US" dirty="0" smtClean="0"/>
              <a:t>Flexibility and willingness to change</a:t>
            </a:r>
          </a:p>
          <a:p>
            <a:pPr lvl="1"/>
            <a:r>
              <a:rPr lang="en-US" dirty="0" smtClean="0"/>
              <a:t>Respecting the opinion of others and agreeing to sometimes disagree</a:t>
            </a:r>
          </a:p>
          <a:p>
            <a:pPr lvl="1"/>
            <a:r>
              <a:rPr lang="en-US" dirty="0" smtClean="0"/>
              <a:t>Democracy – majority rules</a:t>
            </a:r>
          </a:p>
          <a:p>
            <a:pPr lvl="1"/>
            <a:endParaRPr lang="en-US" dirty="0" smtClean="0"/>
          </a:p>
          <a:p>
            <a:pPr lvl="1"/>
            <a:endParaRPr lang="en-US" dirty="0" smtClean="0"/>
          </a:p>
          <a:p>
            <a:pPr lvl="1"/>
            <a:endParaRPr lang="en-US"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Establishing a Committee</a:t>
            </a:r>
            <a:endParaRPr lang="en-US" dirty="0"/>
          </a:p>
        </p:txBody>
      </p:sp>
      <p:sp>
        <p:nvSpPr>
          <p:cNvPr id="3" name="Content Placeholder 2"/>
          <p:cNvSpPr>
            <a:spLocks noGrp="1"/>
          </p:cNvSpPr>
          <p:nvPr>
            <p:ph idx="1"/>
          </p:nvPr>
        </p:nvSpPr>
        <p:spPr>
          <a:xfrm>
            <a:off x="1447800" y="1371600"/>
            <a:ext cx="7391400" cy="2895600"/>
          </a:xfrm>
        </p:spPr>
        <p:txBody>
          <a:bodyPr/>
          <a:lstStyle/>
          <a:p>
            <a:pPr>
              <a:buNone/>
            </a:pPr>
            <a:r>
              <a:rPr lang="en-US" b="1" dirty="0" smtClean="0"/>
              <a:t>Step #4:</a:t>
            </a:r>
          </a:p>
          <a:p>
            <a:pPr marL="342900" lvl="1" indent="-342900">
              <a:buFontTx/>
              <a:buChar char="•"/>
            </a:pPr>
            <a:r>
              <a:rPr lang="en-US" sz="2800" dirty="0" smtClean="0">
                <a:latin typeface="Verdana" pitchFamily="34" charset="0"/>
                <a:ea typeface="Verdana" pitchFamily="34" charset="0"/>
                <a:cs typeface="Verdana" pitchFamily="34" charset="0"/>
              </a:rPr>
              <a:t>How will you communicate with members/stakeholders?</a:t>
            </a:r>
          </a:p>
          <a:p>
            <a:pPr marL="342900" lvl="1" indent="-342900">
              <a:buNone/>
            </a:pPr>
            <a:endParaRPr lang="en-US" sz="2800" dirty="0" smtClean="0">
              <a:latin typeface="Verdana" pitchFamily="34" charset="0"/>
              <a:ea typeface="Verdana" pitchFamily="34" charset="0"/>
              <a:cs typeface="Verdana" pitchFamily="34" charset="0"/>
            </a:endParaRPr>
          </a:p>
          <a:p>
            <a:pPr marL="342900" lvl="1" indent="-342900">
              <a:buFontTx/>
              <a:buChar char="•"/>
            </a:pPr>
            <a:r>
              <a:rPr lang="en-US" sz="2800" kern="1200" dirty="0" smtClean="0">
                <a:latin typeface="Verdana" pitchFamily="34" charset="0"/>
                <a:ea typeface="Verdana" pitchFamily="34" charset="0"/>
                <a:cs typeface="Verdana" pitchFamily="34" charset="0"/>
              </a:rPr>
              <a:t>How will you keep the membership involved in the process? </a:t>
            </a:r>
          </a:p>
          <a:p>
            <a:endParaRPr lang="en-US"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14</a:t>
            </a:fld>
            <a:endParaRPr lang="en-US"/>
          </a:p>
        </p:txBody>
      </p:sp>
      <p:pic>
        <p:nvPicPr>
          <p:cNvPr id="49154" name="Picture 2" descr="http://0304549.netsolhost.com/blog/wp-content/uploads/2010/04/membership.pn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362200" y="4304452"/>
            <a:ext cx="4876800" cy="3467947"/>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2" name="Picture 4" descr="C:\Users\abahruth\AppData\Local\Microsoft\Windows\Temporary Internet Files\Content.IE5\U6IQFJXG\MP900442177[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198639" y="2133600"/>
            <a:ext cx="3945362" cy="3505200"/>
          </a:xfrm>
          <a:prstGeom prst="rect">
            <a:avLst/>
          </a:prstGeom>
          <a:noFill/>
        </p:spPr>
      </p:pic>
      <p:sp>
        <p:nvSpPr>
          <p:cNvPr id="2" name="Title 1"/>
          <p:cNvSpPr>
            <a:spLocks noGrp="1"/>
          </p:cNvSpPr>
          <p:nvPr>
            <p:ph type="title"/>
          </p:nvPr>
        </p:nvSpPr>
        <p:spPr/>
        <p:txBody>
          <a:bodyPr/>
          <a:lstStyle/>
          <a:p>
            <a:pPr algn="ctr"/>
            <a:r>
              <a:rPr lang="en-US" sz="3600" dirty="0" smtClean="0"/>
              <a:t>Keeping our Members Engaged</a:t>
            </a:r>
            <a:endParaRPr lang="en-US" sz="3600" dirty="0"/>
          </a:p>
        </p:txBody>
      </p:sp>
      <p:sp>
        <p:nvSpPr>
          <p:cNvPr id="3" name="Content Placeholder 2"/>
          <p:cNvSpPr>
            <a:spLocks noGrp="1"/>
          </p:cNvSpPr>
          <p:nvPr>
            <p:ph idx="1"/>
          </p:nvPr>
        </p:nvSpPr>
        <p:spPr>
          <a:xfrm>
            <a:off x="1143000" y="1676400"/>
            <a:ext cx="4800600" cy="4572000"/>
          </a:xfrm>
        </p:spPr>
        <p:txBody>
          <a:bodyPr>
            <a:normAutofit lnSpcReduction="10000"/>
          </a:bodyPr>
          <a:lstStyle/>
          <a:p>
            <a:pPr>
              <a:buNone/>
            </a:pPr>
            <a:r>
              <a:rPr lang="en-US" b="1" dirty="0" smtClean="0">
                <a:latin typeface="Verdana" pitchFamily="34" charset="0"/>
                <a:ea typeface="Verdana" pitchFamily="34" charset="0"/>
                <a:cs typeface="Verdana" pitchFamily="34" charset="0"/>
              </a:rPr>
              <a:t>What are their issues?</a:t>
            </a:r>
          </a:p>
          <a:p>
            <a:pPr>
              <a:buNone/>
            </a:pPr>
            <a:endParaRPr lang="en-US" sz="2400" dirty="0" smtClean="0">
              <a:latin typeface="Verdana" pitchFamily="34" charset="0"/>
              <a:ea typeface="Verdana" pitchFamily="34" charset="0"/>
              <a:cs typeface="Verdana" pitchFamily="34" charset="0"/>
            </a:endParaRPr>
          </a:p>
          <a:p>
            <a:pPr lvl="1"/>
            <a:r>
              <a:rPr lang="en-US" dirty="0" smtClean="0">
                <a:latin typeface="Verdana" pitchFamily="34" charset="0"/>
                <a:ea typeface="Verdana" pitchFamily="34" charset="0"/>
                <a:cs typeface="Verdana" pitchFamily="34" charset="0"/>
              </a:rPr>
              <a:t>How do you find out?</a:t>
            </a:r>
          </a:p>
          <a:p>
            <a:pPr lvl="1"/>
            <a:r>
              <a:rPr lang="en-US" dirty="0" smtClean="0">
                <a:latin typeface="Verdana" pitchFamily="34" charset="0"/>
                <a:ea typeface="Verdana" pitchFamily="34" charset="0"/>
                <a:cs typeface="Verdana" pitchFamily="34" charset="0"/>
              </a:rPr>
              <a:t>How often do you ask?</a:t>
            </a:r>
          </a:p>
          <a:p>
            <a:pPr lvl="1">
              <a:buNone/>
            </a:pPr>
            <a:endParaRPr lang="en-US" dirty="0" smtClean="0"/>
          </a:p>
          <a:p>
            <a:r>
              <a:rPr lang="en-US" kern="1200" dirty="0" smtClean="0">
                <a:latin typeface="Verdana" charset="0"/>
              </a:rPr>
              <a:t>What needs to be put into place to obtain H&amp;S related suggestions, reports of hazards or other information directly?</a:t>
            </a:r>
          </a:p>
          <a:p>
            <a:pPr lvl="1"/>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Preventive Approach</a:t>
            </a:r>
            <a:endParaRPr lang="en-US" dirty="0"/>
          </a:p>
        </p:txBody>
      </p:sp>
      <p:sp>
        <p:nvSpPr>
          <p:cNvPr id="3" name="Content Placeholder 2"/>
          <p:cNvSpPr>
            <a:spLocks noGrp="1"/>
          </p:cNvSpPr>
          <p:nvPr>
            <p:ph sz="half" idx="1"/>
          </p:nvPr>
        </p:nvSpPr>
        <p:spPr>
          <a:xfrm>
            <a:off x="1143000" y="1828800"/>
            <a:ext cx="3619500" cy="4419600"/>
          </a:xfrm>
        </p:spPr>
        <p:txBody>
          <a:bodyPr/>
          <a:lstStyle/>
          <a:p>
            <a:pPr marL="342900" lvl="1" indent="-342900">
              <a:buFontTx/>
              <a:buChar char="•"/>
            </a:pPr>
            <a:r>
              <a:rPr lang="en-US" kern="1200" dirty="0" smtClean="0">
                <a:latin typeface="Verdana" charset="0"/>
              </a:rPr>
              <a:t>Will the committee take a preventative approach, such as:</a:t>
            </a:r>
          </a:p>
          <a:p>
            <a:pPr marL="342900" lvl="1" indent="-342900">
              <a:buFontTx/>
              <a:buChar char="•"/>
            </a:pPr>
            <a:endParaRPr lang="en-US" kern="1200" dirty="0" smtClean="0">
              <a:latin typeface="Verdana" charset="0"/>
            </a:endParaRPr>
          </a:p>
          <a:p>
            <a:pPr marL="742950" lvl="2" indent="-342900"/>
            <a:r>
              <a:rPr lang="en-US" kern="1200" dirty="0" smtClean="0">
                <a:latin typeface="Verdana" charset="0"/>
              </a:rPr>
              <a:t>Getting involved in long-range planning on equipment</a:t>
            </a:r>
          </a:p>
          <a:p>
            <a:pPr marL="742950" lvl="2" indent="-342900"/>
            <a:r>
              <a:rPr lang="en-US" kern="1200" dirty="0" smtClean="0">
                <a:latin typeface="Verdana" charset="0"/>
              </a:rPr>
              <a:t>Renovations </a:t>
            </a:r>
          </a:p>
          <a:p>
            <a:pPr marL="742950" lvl="2" indent="-342900"/>
            <a:r>
              <a:rPr lang="en-US" kern="1200" dirty="0" smtClean="0">
                <a:latin typeface="Verdana" charset="0"/>
              </a:rPr>
              <a:t>Employee trainings, etc.?</a:t>
            </a:r>
          </a:p>
          <a:p>
            <a:endParaRPr lang="en-US" dirty="0"/>
          </a:p>
        </p:txBody>
      </p:sp>
      <p:sp>
        <p:nvSpPr>
          <p:cNvPr id="5" name="Content Placeholder 4"/>
          <p:cNvSpPr>
            <a:spLocks noGrp="1"/>
          </p:cNvSpPr>
          <p:nvPr>
            <p:ph sz="half" idx="2"/>
          </p:nvPr>
        </p:nvSpPr>
        <p:spPr>
          <a:xfrm>
            <a:off x="5219700" y="1828800"/>
            <a:ext cx="3619500" cy="1447800"/>
          </a:xfrm>
        </p:spPr>
        <p:txBody>
          <a:bodyPr/>
          <a:lstStyle/>
          <a:p>
            <a:r>
              <a:rPr lang="en-US" dirty="0" smtClean="0"/>
              <a:t>Who will you be dealing with in management?</a:t>
            </a:r>
            <a:endParaRPr lang="en-US"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16</a:t>
            </a:fld>
            <a:endParaRPr lang="en-US"/>
          </a:p>
        </p:txBody>
      </p:sp>
      <p:pic>
        <p:nvPicPr>
          <p:cNvPr id="13313" name="Picture 1" descr="C:\Users\abahruth\AppData\Local\Microsoft\Windows\Temporary Internet Files\Content.IE5\8GZVXBG7\MC900238021[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105400" y="3352800"/>
            <a:ext cx="3581400" cy="3361007"/>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667000"/>
            <a:ext cx="7391400" cy="1371600"/>
          </a:xfrm>
        </p:spPr>
        <p:txBody>
          <a:bodyPr/>
          <a:lstStyle/>
          <a:p>
            <a:pPr algn="ctr"/>
            <a:r>
              <a:rPr lang="en-US" dirty="0" smtClean="0"/>
              <a:t>Homework Review</a:t>
            </a:r>
            <a:endParaRPr lang="en-US" dirty="0"/>
          </a:p>
        </p:txBody>
      </p:sp>
      <p:sp>
        <p:nvSpPr>
          <p:cNvPr id="5" name="Slide Number Placeholder 4"/>
          <p:cNvSpPr>
            <a:spLocks noGrp="1"/>
          </p:cNvSpPr>
          <p:nvPr>
            <p:ph type="sldNum" sz="quarter" idx="11"/>
          </p:nvPr>
        </p:nvSpPr>
        <p:spPr/>
        <p:txBody>
          <a:bodyPr/>
          <a:lstStyle/>
          <a:p>
            <a:fld id="{5F5E0F65-2639-4739-945E-E2C46BAFACA6}" type="slidenum">
              <a:rPr lang="en-US" smtClean="0"/>
              <a:pPr/>
              <a:t>17</a:t>
            </a:fld>
            <a:endParaRPr lang="en-US"/>
          </a:p>
        </p:txBody>
      </p:sp>
      <p:pic>
        <p:nvPicPr>
          <p:cNvPr id="1026" name="Picture 2" descr="C:\Users\abahruth\AppData\Local\Microsoft\Windows\Temporary Internet Files\Content.IE5\G70N9OIJ\MC900234083[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27159" y="4648200"/>
            <a:ext cx="3324663" cy="1656784"/>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5" name="Picture 1" descr="C:\Users\abahruth\AppData\Local\Microsoft\Windows\Temporary Internet Files\Content.IE5\8GZVXBG7\MP910221013[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00" y="1981200"/>
            <a:ext cx="2409144" cy="3800799"/>
          </a:xfrm>
          <a:prstGeom prst="rect">
            <a:avLst/>
          </a:prstGeom>
          <a:noFill/>
        </p:spPr>
      </p:pic>
      <p:sp>
        <p:nvSpPr>
          <p:cNvPr id="2" name="Title 1"/>
          <p:cNvSpPr>
            <a:spLocks noGrp="1"/>
          </p:cNvSpPr>
          <p:nvPr>
            <p:ph type="title"/>
          </p:nvPr>
        </p:nvSpPr>
        <p:spPr/>
        <p:txBody>
          <a:bodyPr/>
          <a:lstStyle/>
          <a:p>
            <a:pPr algn="ctr"/>
            <a:r>
              <a:rPr lang="en-US" dirty="0" smtClean="0"/>
              <a:t>Making Recommendations</a:t>
            </a:r>
            <a:endParaRPr lang="en-US" dirty="0"/>
          </a:p>
        </p:txBody>
      </p:sp>
      <p:sp>
        <p:nvSpPr>
          <p:cNvPr id="3" name="Content Placeholder 2"/>
          <p:cNvSpPr>
            <a:spLocks noGrp="1"/>
          </p:cNvSpPr>
          <p:nvPr>
            <p:ph idx="1"/>
          </p:nvPr>
        </p:nvSpPr>
        <p:spPr>
          <a:xfrm>
            <a:off x="2514600" y="1828800"/>
            <a:ext cx="6553200" cy="4419600"/>
          </a:xfrm>
        </p:spPr>
        <p:txBody>
          <a:bodyPr/>
          <a:lstStyle/>
          <a:p>
            <a:pPr lvl="0"/>
            <a:r>
              <a:rPr lang="en-US" kern="1200" dirty="0" smtClean="0">
                <a:latin typeface="Verdana" charset="0"/>
              </a:rPr>
              <a:t>How will recommendations on ways to eliminate or correct hazards and unsafe work practices be made to leadership and administrators?</a:t>
            </a:r>
          </a:p>
          <a:p>
            <a:pPr lvl="0"/>
            <a:endParaRPr lang="en-US" kern="1200" dirty="0" smtClean="0">
              <a:latin typeface="Verdana" charset="0"/>
            </a:endParaRPr>
          </a:p>
          <a:p>
            <a:pPr lvl="0"/>
            <a:r>
              <a:rPr lang="en-US" kern="1200" dirty="0" smtClean="0">
                <a:latin typeface="Verdana" charset="0"/>
              </a:rPr>
              <a:t>What will be the plan if recommendations aren’t addressed?</a:t>
            </a:r>
          </a:p>
          <a:p>
            <a:endParaRPr lang="en-US"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Next Steps – Your Homework Assignment!</a:t>
            </a:r>
            <a:r>
              <a:rPr lang="en-US" sz="3600" dirty="0" smtClean="0"/>
              <a:t/>
            </a:r>
            <a:br>
              <a:rPr lang="en-US" sz="3600" dirty="0" smtClean="0"/>
            </a:br>
            <a:endParaRPr lang="en-US" sz="3600" dirty="0"/>
          </a:p>
        </p:txBody>
      </p:sp>
      <p:sp>
        <p:nvSpPr>
          <p:cNvPr id="3" name="Content Placeholder 2"/>
          <p:cNvSpPr>
            <a:spLocks noGrp="1"/>
          </p:cNvSpPr>
          <p:nvPr>
            <p:ph idx="1"/>
          </p:nvPr>
        </p:nvSpPr>
        <p:spPr>
          <a:xfrm>
            <a:off x="1447800" y="1752600"/>
            <a:ext cx="7391400" cy="4419600"/>
          </a:xfrm>
        </p:spPr>
        <p:txBody>
          <a:bodyPr/>
          <a:lstStyle/>
          <a:p>
            <a:pPr lvl="0"/>
            <a:r>
              <a:rPr lang="en-US" sz="2400" kern="1200" dirty="0" smtClean="0">
                <a:latin typeface="Verdana" charset="0"/>
              </a:rPr>
              <a:t>What is the most important health and safety issue within your facility that the committee should address first?</a:t>
            </a:r>
          </a:p>
          <a:p>
            <a:pPr>
              <a:buNone/>
            </a:pPr>
            <a:endParaRPr lang="en-US" sz="2000" kern="1200" dirty="0" smtClean="0">
              <a:latin typeface="Verdana" charset="0"/>
            </a:endParaRPr>
          </a:p>
          <a:p>
            <a:r>
              <a:rPr lang="en-US" sz="2400" kern="1200" dirty="0" smtClean="0">
                <a:latin typeface="Verdana" charset="0"/>
              </a:rPr>
              <a:t>What do you think you need to be effective and how will you go about accomplishing that?</a:t>
            </a:r>
          </a:p>
          <a:p>
            <a:pPr>
              <a:buNone/>
            </a:pPr>
            <a:endParaRPr lang="en-US" sz="2000" kern="1200" dirty="0" smtClean="0">
              <a:latin typeface="Verdana" charset="0"/>
            </a:endParaRPr>
          </a:p>
          <a:p>
            <a:r>
              <a:rPr lang="en-US" sz="2400" kern="1200" dirty="0" smtClean="0">
                <a:latin typeface="Verdana" charset="0"/>
              </a:rPr>
              <a:t>How does your solution benefit:</a:t>
            </a:r>
          </a:p>
          <a:p>
            <a:pPr lvl="1"/>
            <a:r>
              <a:rPr lang="en-US" kern="1200" dirty="0" smtClean="0">
                <a:latin typeface="Verdana" charset="0"/>
              </a:rPr>
              <a:t>The union?  </a:t>
            </a:r>
          </a:p>
          <a:p>
            <a:pPr lvl="1"/>
            <a:r>
              <a:rPr lang="en-US" kern="1200" dirty="0" smtClean="0">
                <a:latin typeface="Verdana" charset="0"/>
              </a:rPr>
              <a:t>The employer?  </a:t>
            </a:r>
          </a:p>
          <a:p>
            <a:pPr lvl="1"/>
            <a:r>
              <a:rPr lang="en-US" kern="1200" dirty="0" smtClean="0">
                <a:latin typeface="Verdana" charset="0"/>
              </a:rPr>
              <a:t>The community?</a:t>
            </a:r>
            <a:endParaRPr lang="en-US" sz="2000" kern="1200" dirty="0" smtClean="0">
              <a:latin typeface="Verdana" charset="0"/>
            </a:endParaRPr>
          </a:p>
          <a:p>
            <a:endParaRPr lang="en-US"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Objectives</a:t>
            </a:r>
            <a:endParaRPr lang="en-US" dirty="0"/>
          </a:p>
        </p:txBody>
      </p:sp>
      <p:sp>
        <p:nvSpPr>
          <p:cNvPr id="3" name="Content Placeholder 2"/>
          <p:cNvSpPr>
            <a:spLocks noGrp="1"/>
          </p:cNvSpPr>
          <p:nvPr>
            <p:ph idx="1"/>
          </p:nvPr>
        </p:nvSpPr>
        <p:spPr>
          <a:xfrm>
            <a:off x="1295400" y="1219200"/>
            <a:ext cx="7391400" cy="4953000"/>
          </a:xfrm>
        </p:spPr>
        <p:txBody>
          <a:bodyPr>
            <a:noAutofit/>
          </a:bodyPr>
          <a:lstStyle/>
          <a:p>
            <a:r>
              <a:rPr lang="en-US" sz="2400" dirty="0" smtClean="0">
                <a:solidFill>
                  <a:schemeClr val="tx1"/>
                </a:solidFill>
                <a:latin typeface="+mn-lt"/>
                <a:ea typeface="+mn-ea"/>
                <a:cs typeface="+mn-cs"/>
              </a:rPr>
              <a:t>At </a:t>
            </a:r>
            <a:r>
              <a:rPr lang="en-US" sz="2400" dirty="0">
                <a:solidFill>
                  <a:schemeClr val="tx1"/>
                </a:solidFill>
                <a:latin typeface="+mn-lt"/>
                <a:ea typeface="+mn-ea"/>
                <a:cs typeface="+mn-cs"/>
              </a:rPr>
              <a:t>the end of the training, health and safety committee members will</a:t>
            </a:r>
            <a:r>
              <a:rPr lang="en-US" sz="2400" dirty="0" smtClean="0">
                <a:solidFill>
                  <a:schemeClr val="tx1"/>
                </a:solidFill>
                <a:latin typeface="+mn-lt"/>
                <a:ea typeface="+mn-ea"/>
                <a:cs typeface="+mn-cs"/>
              </a:rPr>
              <a:t>:</a:t>
            </a:r>
          </a:p>
          <a:p>
            <a:endParaRPr lang="en-US" sz="2400" dirty="0">
              <a:solidFill>
                <a:schemeClr val="tx1"/>
              </a:solidFill>
              <a:latin typeface="+mn-lt"/>
              <a:ea typeface="+mn-ea"/>
              <a:cs typeface="+mn-cs"/>
            </a:endParaRPr>
          </a:p>
          <a:p>
            <a:pPr lvl="1"/>
            <a:r>
              <a:rPr lang="en-US" sz="1800" dirty="0">
                <a:solidFill>
                  <a:schemeClr val="tx1"/>
                </a:solidFill>
                <a:latin typeface="+mn-lt"/>
                <a:ea typeface="+mn-ea"/>
                <a:cs typeface="+mn-cs"/>
              </a:rPr>
              <a:t>Establish a committee structure and process </a:t>
            </a:r>
            <a:endParaRPr lang="en-US" sz="1800" dirty="0" smtClean="0">
              <a:solidFill>
                <a:schemeClr val="tx1"/>
              </a:solidFill>
              <a:latin typeface="+mn-lt"/>
              <a:ea typeface="+mn-ea"/>
              <a:cs typeface="+mn-cs"/>
            </a:endParaRPr>
          </a:p>
          <a:p>
            <a:pPr lvl="1">
              <a:buNone/>
            </a:pPr>
            <a:endParaRPr lang="en-US" sz="1800" dirty="0">
              <a:solidFill>
                <a:schemeClr val="tx1"/>
              </a:solidFill>
              <a:latin typeface="+mn-lt"/>
              <a:ea typeface="+mn-ea"/>
              <a:cs typeface="+mn-cs"/>
            </a:endParaRPr>
          </a:p>
          <a:p>
            <a:pPr lvl="1"/>
            <a:r>
              <a:rPr lang="en-US" sz="1800" dirty="0">
                <a:solidFill>
                  <a:schemeClr val="tx1"/>
                </a:solidFill>
                <a:latin typeface="+mn-lt"/>
                <a:ea typeface="+mn-ea"/>
                <a:cs typeface="+mn-cs"/>
              </a:rPr>
              <a:t>Develop an action plan for the year that identifies one – two priority health and safety issues to work on </a:t>
            </a:r>
            <a:endParaRPr lang="en-US" sz="1800" dirty="0" smtClean="0">
              <a:solidFill>
                <a:schemeClr val="tx1"/>
              </a:solidFill>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What’s Your Vision?</a:t>
            </a:r>
            <a:endParaRPr lang="en-US" dirty="0"/>
          </a:p>
        </p:txBody>
      </p:sp>
      <p:sp>
        <p:nvSpPr>
          <p:cNvPr id="3" name="Content Placeholder 2"/>
          <p:cNvSpPr>
            <a:spLocks noGrp="1"/>
          </p:cNvSpPr>
          <p:nvPr>
            <p:ph idx="1"/>
          </p:nvPr>
        </p:nvSpPr>
        <p:spPr>
          <a:xfrm>
            <a:off x="1143000" y="1295400"/>
            <a:ext cx="8001000" cy="4953000"/>
          </a:xfrm>
        </p:spPr>
        <p:txBody>
          <a:bodyPr/>
          <a:lstStyle/>
          <a:p>
            <a:pPr algn="ctr">
              <a:buNone/>
            </a:pPr>
            <a:r>
              <a:rPr lang="en-US" dirty="0" smtClean="0"/>
              <a:t>In the best of all worlds………………</a:t>
            </a:r>
            <a:endParaRPr lang="en-US" dirty="0"/>
          </a:p>
        </p:txBody>
      </p:sp>
      <p:pic>
        <p:nvPicPr>
          <p:cNvPr id="44042" name="Picture 10" descr="http://www.energystar.gov/ia/business/tools_resources/new_bldg_design/images/rice_elem.jpg"/>
          <p:cNvPicPr>
            <a:picLocks noChangeAspect="1" noChangeArrowheads="1"/>
          </p:cNvPicPr>
          <p:nvPr/>
        </p:nvPicPr>
        <p:blipFill>
          <a:blip r:embed="rId3" cstate="print"/>
          <a:srcRect/>
          <a:stretch>
            <a:fillRect/>
          </a:stretch>
        </p:blipFill>
        <p:spPr bwMode="auto">
          <a:xfrm>
            <a:off x="2895600" y="2286000"/>
            <a:ext cx="3762375" cy="287655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Elements of a </a:t>
            </a:r>
            <a:br>
              <a:rPr lang="en-US" dirty="0" smtClean="0"/>
            </a:br>
            <a:r>
              <a:rPr lang="en-US" dirty="0" smtClean="0"/>
              <a:t>Successful Committee</a:t>
            </a:r>
            <a:endParaRPr lang="en-US" dirty="0"/>
          </a:p>
        </p:txBody>
      </p:sp>
      <p:sp>
        <p:nvSpPr>
          <p:cNvPr id="3" name="Content Placeholder 2"/>
          <p:cNvSpPr>
            <a:spLocks noGrp="1"/>
          </p:cNvSpPr>
          <p:nvPr>
            <p:ph sz="half" idx="1"/>
          </p:nvPr>
        </p:nvSpPr>
        <p:spPr>
          <a:xfrm>
            <a:off x="1143000" y="1828800"/>
            <a:ext cx="3924300" cy="4419600"/>
          </a:xfrm>
        </p:spPr>
        <p:txBody>
          <a:bodyPr/>
          <a:lstStyle/>
          <a:p>
            <a:pPr lvl="0"/>
            <a:r>
              <a:rPr lang="en-US" sz="2000" dirty="0">
                <a:solidFill>
                  <a:schemeClr val="tx1"/>
                </a:solidFill>
                <a:latin typeface="+mn-lt"/>
                <a:ea typeface="+mn-ea"/>
                <a:cs typeface="+mn-cs"/>
              </a:rPr>
              <a:t>Having a committee that reflects the </a:t>
            </a:r>
            <a:r>
              <a:rPr lang="en-US" sz="2000" dirty="0" smtClean="0">
                <a:solidFill>
                  <a:schemeClr val="tx1"/>
                </a:solidFill>
                <a:latin typeface="+mn-lt"/>
                <a:ea typeface="+mn-ea"/>
                <a:cs typeface="+mn-cs"/>
              </a:rPr>
              <a:t>membership</a:t>
            </a:r>
          </a:p>
          <a:p>
            <a:pPr lvl="0"/>
            <a:endParaRPr lang="en-US" sz="2000" dirty="0">
              <a:solidFill>
                <a:schemeClr val="tx1"/>
              </a:solidFill>
              <a:latin typeface="+mn-lt"/>
              <a:ea typeface="+mn-ea"/>
              <a:cs typeface="+mn-cs"/>
            </a:endParaRPr>
          </a:p>
          <a:p>
            <a:pPr lvl="0"/>
            <a:r>
              <a:rPr lang="en-US" sz="2000" dirty="0">
                <a:solidFill>
                  <a:schemeClr val="tx1"/>
                </a:solidFill>
                <a:latin typeface="+mn-lt"/>
                <a:ea typeface="+mn-ea"/>
                <a:cs typeface="+mn-cs"/>
              </a:rPr>
              <a:t>Setting priorities that are reasonable and </a:t>
            </a:r>
            <a:r>
              <a:rPr lang="en-US" sz="2000" dirty="0" smtClean="0">
                <a:solidFill>
                  <a:schemeClr val="tx1"/>
                </a:solidFill>
                <a:latin typeface="+mn-lt"/>
                <a:ea typeface="+mn-ea"/>
                <a:cs typeface="+mn-cs"/>
              </a:rPr>
              <a:t>attainable</a:t>
            </a:r>
          </a:p>
          <a:p>
            <a:pPr lvl="0"/>
            <a:endParaRPr lang="en-US" dirty="0">
              <a:solidFill>
                <a:schemeClr val="tx1"/>
              </a:solidFill>
              <a:latin typeface="+mn-lt"/>
              <a:ea typeface="+mn-ea"/>
              <a:cs typeface="+mn-cs"/>
            </a:endParaRPr>
          </a:p>
          <a:p>
            <a:pPr lvl="0"/>
            <a:r>
              <a:rPr lang="en-US" sz="2000" dirty="0">
                <a:solidFill>
                  <a:schemeClr val="tx1"/>
                </a:solidFill>
                <a:latin typeface="+mn-lt"/>
                <a:ea typeface="+mn-ea"/>
                <a:cs typeface="+mn-cs"/>
              </a:rPr>
              <a:t>Having regular meeting times and clear roles of committee </a:t>
            </a:r>
            <a:r>
              <a:rPr lang="en-US" sz="2000" dirty="0" smtClean="0">
                <a:solidFill>
                  <a:schemeClr val="tx1"/>
                </a:solidFill>
                <a:latin typeface="+mn-lt"/>
                <a:ea typeface="+mn-ea"/>
                <a:cs typeface="+mn-cs"/>
              </a:rPr>
              <a:t>members</a:t>
            </a:r>
          </a:p>
          <a:p>
            <a:pPr lvl="0"/>
            <a:endParaRPr lang="en-US" sz="2000" dirty="0"/>
          </a:p>
          <a:p>
            <a:r>
              <a:rPr lang="en-US" sz="2000" dirty="0" smtClean="0">
                <a:solidFill>
                  <a:schemeClr val="tx1"/>
                </a:solidFill>
                <a:latin typeface="+mn-lt"/>
                <a:ea typeface="+mn-ea"/>
                <a:cs typeface="+mn-cs"/>
              </a:rPr>
              <a:t>Keeping minutes and following through on member issues</a:t>
            </a:r>
          </a:p>
          <a:p>
            <a:pPr lvl="0"/>
            <a:endParaRPr lang="en-US" sz="2000" dirty="0" smtClean="0">
              <a:solidFill>
                <a:schemeClr val="tx1"/>
              </a:solidFill>
              <a:latin typeface="+mn-lt"/>
              <a:ea typeface="+mn-ea"/>
              <a:cs typeface="+mn-cs"/>
            </a:endParaRPr>
          </a:p>
          <a:p>
            <a:pPr lvl="0"/>
            <a:endParaRPr lang="en-US" dirty="0">
              <a:solidFill>
                <a:schemeClr val="tx1"/>
              </a:solidFill>
              <a:latin typeface="+mn-lt"/>
              <a:ea typeface="+mn-ea"/>
              <a:cs typeface="+mn-cs"/>
            </a:endParaRPr>
          </a:p>
        </p:txBody>
      </p:sp>
      <p:sp>
        <p:nvSpPr>
          <p:cNvPr id="5" name="Content Placeholder 4"/>
          <p:cNvSpPr>
            <a:spLocks noGrp="1"/>
          </p:cNvSpPr>
          <p:nvPr>
            <p:ph sz="half" idx="2"/>
          </p:nvPr>
        </p:nvSpPr>
        <p:spPr>
          <a:xfrm>
            <a:off x="5219700" y="1828800"/>
            <a:ext cx="3619500" cy="5029200"/>
          </a:xfrm>
        </p:spPr>
        <p:txBody>
          <a:bodyPr/>
          <a:lstStyle/>
          <a:p>
            <a:r>
              <a:rPr lang="en-US" sz="2000" dirty="0" smtClean="0">
                <a:solidFill>
                  <a:schemeClr val="tx1"/>
                </a:solidFill>
                <a:latin typeface="+mn-lt"/>
                <a:ea typeface="+mn-ea"/>
                <a:cs typeface="+mn-cs"/>
              </a:rPr>
              <a:t>Gathering information</a:t>
            </a:r>
          </a:p>
          <a:p>
            <a:pPr lvl="0"/>
            <a:endParaRPr lang="en-US" sz="2000" dirty="0" smtClean="0">
              <a:solidFill>
                <a:schemeClr val="tx1"/>
              </a:solidFill>
              <a:latin typeface="+mn-lt"/>
              <a:ea typeface="+mn-ea"/>
              <a:cs typeface="+mn-cs"/>
            </a:endParaRPr>
          </a:p>
          <a:p>
            <a:pPr lvl="0"/>
            <a:r>
              <a:rPr lang="en-US" sz="2000" dirty="0" smtClean="0">
                <a:solidFill>
                  <a:schemeClr val="tx1"/>
                </a:solidFill>
                <a:latin typeface="+mn-lt"/>
                <a:ea typeface="+mn-ea"/>
                <a:cs typeface="+mn-cs"/>
              </a:rPr>
              <a:t>Training and education</a:t>
            </a:r>
          </a:p>
          <a:p>
            <a:pPr lvl="0"/>
            <a:endParaRPr lang="en-US" sz="2000" dirty="0" smtClean="0">
              <a:solidFill>
                <a:schemeClr val="tx1"/>
              </a:solidFill>
              <a:latin typeface="+mn-lt"/>
              <a:ea typeface="+mn-ea"/>
              <a:cs typeface="+mn-cs"/>
            </a:endParaRPr>
          </a:p>
          <a:p>
            <a:pPr lvl="0"/>
            <a:r>
              <a:rPr lang="en-US" sz="2000" dirty="0" smtClean="0">
                <a:solidFill>
                  <a:schemeClr val="tx1"/>
                </a:solidFill>
                <a:latin typeface="+mn-lt"/>
                <a:ea typeface="+mn-ea"/>
                <a:cs typeface="+mn-cs"/>
              </a:rPr>
              <a:t>Conducting investigations</a:t>
            </a:r>
          </a:p>
          <a:p>
            <a:pPr lvl="0"/>
            <a:endParaRPr lang="en-US" sz="2000" dirty="0" smtClean="0">
              <a:solidFill>
                <a:schemeClr val="tx1"/>
              </a:solidFill>
              <a:latin typeface="+mn-lt"/>
              <a:ea typeface="+mn-ea"/>
              <a:cs typeface="+mn-cs"/>
            </a:endParaRPr>
          </a:p>
          <a:p>
            <a:pPr lvl="0"/>
            <a:r>
              <a:rPr lang="en-US" sz="2000" dirty="0" smtClean="0">
                <a:solidFill>
                  <a:schemeClr val="tx1"/>
                </a:solidFill>
                <a:latin typeface="+mn-lt"/>
                <a:ea typeface="+mn-ea"/>
                <a:cs typeface="+mn-cs"/>
              </a:rPr>
              <a:t>Investigating incidents</a:t>
            </a:r>
          </a:p>
          <a:p>
            <a:pPr lvl="0"/>
            <a:endParaRPr lang="en-US" sz="2000" dirty="0" smtClean="0">
              <a:solidFill>
                <a:schemeClr val="tx1"/>
              </a:solidFill>
              <a:latin typeface="+mn-lt"/>
              <a:ea typeface="+mn-ea"/>
              <a:cs typeface="+mn-cs"/>
            </a:endParaRPr>
          </a:p>
          <a:p>
            <a:pPr lvl="0"/>
            <a:r>
              <a:rPr lang="en-US" sz="2000" dirty="0" smtClean="0">
                <a:solidFill>
                  <a:schemeClr val="tx1"/>
                </a:solidFill>
                <a:latin typeface="+mn-lt"/>
                <a:ea typeface="+mn-ea"/>
                <a:cs typeface="+mn-cs"/>
              </a:rPr>
              <a:t>Keeping in touch with the leadership and membership</a:t>
            </a:r>
          </a:p>
          <a:p>
            <a:endParaRPr lang="en-US" sz="2000" dirty="0" smtClean="0"/>
          </a:p>
          <a:p>
            <a:endParaRPr lang="en-US" sz="2000"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Review Function and Process for Joint Committees</a:t>
            </a:r>
            <a:endParaRPr lang="en-US" sz="3600" dirty="0"/>
          </a:p>
        </p:txBody>
      </p:sp>
      <p:sp>
        <p:nvSpPr>
          <p:cNvPr id="3" name="Content Placeholder 2"/>
          <p:cNvSpPr>
            <a:spLocks noGrp="1"/>
          </p:cNvSpPr>
          <p:nvPr>
            <p:ph sz="half" idx="1"/>
          </p:nvPr>
        </p:nvSpPr>
        <p:spPr/>
        <p:txBody>
          <a:bodyPr>
            <a:noAutofit/>
          </a:bodyPr>
          <a:lstStyle/>
          <a:p>
            <a:r>
              <a:rPr lang="en-US" sz="2000" dirty="0" smtClean="0">
                <a:latin typeface="Verdana" pitchFamily="34" charset="0"/>
                <a:ea typeface="Verdana" pitchFamily="34" charset="0"/>
                <a:cs typeface="Verdana" pitchFamily="34" charset="0"/>
              </a:rPr>
              <a:t>Management and unions should each appoint their own members t the committee</a:t>
            </a:r>
          </a:p>
          <a:p>
            <a:pPr>
              <a:buNone/>
            </a:pPr>
            <a:endParaRPr lang="en-US" sz="2000" dirty="0" smtClean="0">
              <a:latin typeface="Verdana" pitchFamily="34" charset="0"/>
              <a:ea typeface="Verdana" pitchFamily="34" charset="0"/>
              <a:cs typeface="Verdana" pitchFamily="34" charset="0"/>
            </a:endParaRPr>
          </a:p>
          <a:p>
            <a:r>
              <a:rPr lang="en-US" sz="2000" dirty="0" smtClean="0">
                <a:latin typeface="Verdana" pitchFamily="34" charset="0"/>
                <a:ea typeface="Verdana" pitchFamily="34" charset="0"/>
                <a:cs typeface="Verdana" pitchFamily="34" charset="0"/>
              </a:rPr>
              <a:t>Equal number of management and union representatives is ideal</a:t>
            </a:r>
          </a:p>
          <a:p>
            <a:endParaRPr lang="en-US" sz="2000" dirty="0" smtClean="0">
              <a:latin typeface="Verdana" pitchFamily="34" charset="0"/>
              <a:ea typeface="Verdana" pitchFamily="34" charset="0"/>
              <a:cs typeface="Verdana" pitchFamily="34" charset="0"/>
            </a:endParaRPr>
          </a:p>
          <a:p>
            <a:r>
              <a:rPr lang="en-US" sz="2000" dirty="0" smtClean="0">
                <a:latin typeface="Verdana" pitchFamily="34" charset="0"/>
                <a:ea typeface="Verdana" pitchFamily="34" charset="0"/>
                <a:cs typeface="Verdana" pitchFamily="34" charset="0"/>
              </a:rPr>
              <a:t>Representatives from several sites or schools is important</a:t>
            </a:r>
          </a:p>
          <a:p>
            <a:endParaRPr lang="en-US" sz="2000" dirty="0" smtClean="0">
              <a:latin typeface="Verdana" pitchFamily="34" charset="0"/>
              <a:ea typeface="Verdana" pitchFamily="34" charset="0"/>
              <a:cs typeface="Verdana" pitchFamily="34" charset="0"/>
            </a:endParaRPr>
          </a:p>
          <a:p>
            <a:endParaRPr lang="en-US" sz="2400" dirty="0" smtClean="0">
              <a:latin typeface="Verdana" pitchFamily="34" charset="0"/>
              <a:ea typeface="Verdana" pitchFamily="34" charset="0"/>
              <a:cs typeface="Verdana" pitchFamily="34" charset="0"/>
            </a:endParaRPr>
          </a:p>
        </p:txBody>
      </p:sp>
      <p:sp>
        <p:nvSpPr>
          <p:cNvPr id="4" name="Content Placeholder 3"/>
          <p:cNvSpPr>
            <a:spLocks noGrp="1"/>
          </p:cNvSpPr>
          <p:nvPr>
            <p:ph sz="half" idx="2"/>
          </p:nvPr>
        </p:nvSpPr>
        <p:spPr/>
        <p:txBody>
          <a:bodyPr/>
          <a:lstStyle/>
          <a:p>
            <a:r>
              <a:rPr lang="en-US" sz="2000" dirty="0" smtClean="0">
                <a:latin typeface="Verdana" pitchFamily="34" charset="0"/>
                <a:ea typeface="Verdana" pitchFamily="34" charset="0"/>
                <a:cs typeface="Verdana" pitchFamily="34" charset="0"/>
              </a:rPr>
              <a:t>Rotation of representatives is important</a:t>
            </a:r>
          </a:p>
          <a:p>
            <a:pPr>
              <a:buNone/>
            </a:pPr>
            <a:endParaRPr lang="en-US" sz="2000" dirty="0" smtClean="0">
              <a:latin typeface="Verdana" pitchFamily="34" charset="0"/>
              <a:ea typeface="Verdana" pitchFamily="34" charset="0"/>
              <a:cs typeface="Verdana" pitchFamily="34" charset="0"/>
            </a:endParaRPr>
          </a:p>
          <a:p>
            <a:r>
              <a:rPr lang="en-US" sz="2000" dirty="0" smtClean="0">
                <a:latin typeface="Verdana" pitchFamily="34" charset="0"/>
                <a:ea typeface="Verdana" pitchFamily="34" charset="0"/>
                <a:cs typeface="Verdana" pitchFamily="34" charset="0"/>
              </a:rPr>
              <a:t>Management representative with the latitude to act upon the committee’s recommendation is essential  (budgetary authority as well as expertise)</a:t>
            </a:r>
          </a:p>
          <a:p>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Effect transition="in" filter="blinds(horizontal)">
                                      <p:cBhvr>
                                        <p:cTn id="27" dur="1000"/>
                                        <p:tgtEl>
                                          <p:spTgt spid="4">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blinds(horizontal)">
                                      <p:cBhvr>
                                        <p:cTn id="32"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How are we to function?</a:t>
            </a:r>
            <a:endParaRPr lang="en-US" dirty="0"/>
          </a:p>
        </p:txBody>
      </p:sp>
      <p:sp>
        <p:nvSpPr>
          <p:cNvPr id="3" name="Content Placeholder 2"/>
          <p:cNvSpPr>
            <a:spLocks noGrp="1"/>
          </p:cNvSpPr>
          <p:nvPr>
            <p:ph idx="1"/>
          </p:nvPr>
        </p:nvSpPr>
        <p:spPr>
          <a:xfrm>
            <a:off x="1219200" y="1676400"/>
            <a:ext cx="7696200" cy="5029200"/>
          </a:xfrm>
        </p:spPr>
        <p:txBody>
          <a:bodyPr>
            <a:normAutofit/>
          </a:bodyPr>
          <a:lstStyle/>
          <a:p>
            <a:pPr algn="ctr">
              <a:buNone/>
            </a:pPr>
            <a:r>
              <a:rPr lang="en-US" dirty="0" smtClean="0"/>
              <a:t>                         So, we all have a vision!</a:t>
            </a:r>
          </a:p>
          <a:p>
            <a:pPr algn="ctr">
              <a:buNone/>
            </a:pPr>
            <a:endParaRPr lang="en-US" dirty="0" smtClean="0"/>
          </a:p>
          <a:p>
            <a:pPr algn="ctr">
              <a:buNone/>
            </a:pPr>
            <a:r>
              <a:rPr lang="en-US" dirty="0" smtClean="0"/>
              <a:t>Now, how are we going to organize our selves to fulfill the vision?</a:t>
            </a:r>
          </a:p>
          <a:p>
            <a:pPr>
              <a:buNone/>
            </a:pPr>
            <a:endParaRPr lang="en-US" dirty="0" smtClean="0"/>
          </a:p>
          <a:p>
            <a:pPr algn="ctr">
              <a:buNone/>
            </a:pPr>
            <a:r>
              <a:rPr lang="en-US" b="1" dirty="0" smtClean="0"/>
              <a:t>Where to Start?</a:t>
            </a:r>
          </a:p>
          <a:p>
            <a:pPr algn="ctr">
              <a:buNone/>
            </a:pPr>
            <a:r>
              <a:rPr lang="en-US" dirty="0" smtClean="0"/>
              <a:t>Defining the purpose of the committee and your overall goals through a mission statement.</a:t>
            </a:r>
          </a:p>
          <a:p>
            <a:endParaRPr lang="en-US" b="1" dirty="0" smtClean="0"/>
          </a:p>
          <a:p>
            <a:endParaRPr lang="en-US" b="1" dirty="0" smtClean="0"/>
          </a:p>
        </p:txBody>
      </p:sp>
      <p:pic>
        <p:nvPicPr>
          <p:cNvPr id="37890" name="Picture 2" descr="C:\Users\abahruth\AppData\Local\Microsoft\Windows\Temporary Internet Files\Content.IE5\GKH5RRJK\MC900340136[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81200" y="1295400"/>
            <a:ext cx="1848917" cy="127010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Mission Statements</a:t>
            </a:r>
            <a:endParaRPr lang="en-US" dirty="0"/>
          </a:p>
        </p:txBody>
      </p:sp>
      <p:sp>
        <p:nvSpPr>
          <p:cNvPr id="3" name="Content Placeholder 2"/>
          <p:cNvSpPr>
            <a:spLocks noGrp="1"/>
          </p:cNvSpPr>
          <p:nvPr>
            <p:ph idx="1"/>
          </p:nvPr>
        </p:nvSpPr>
        <p:spPr>
          <a:xfrm>
            <a:off x="914400" y="1828800"/>
            <a:ext cx="4343400" cy="4419600"/>
          </a:xfrm>
        </p:spPr>
        <p:txBody>
          <a:bodyPr>
            <a:noAutofit/>
          </a:bodyPr>
          <a:lstStyle/>
          <a:p>
            <a:pPr>
              <a:buNone/>
            </a:pPr>
            <a:endParaRPr lang="en-US" dirty="0" smtClean="0"/>
          </a:p>
          <a:p>
            <a:pPr lvl="1"/>
            <a:r>
              <a:rPr lang="en-US" sz="2800" dirty="0" smtClean="0"/>
              <a:t>Provides direction. </a:t>
            </a:r>
          </a:p>
          <a:p>
            <a:pPr lvl="1"/>
            <a:r>
              <a:rPr lang="en-US" sz="2800" dirty="0" smtClean="0"/>
              <a:t>Defines purpose – i.e. why do we exist?</a:t>
            </a:r>
          </a:p>
          <a:p>
            <a:pPr lvl="1"/>
            <a:r>
              <a:rPr lang="en-US" sz="2800" dirty="0" smtClean="0"/>
              <a:t>A safety net or beacon when the committee loses its sense of direction.</a:t>
            </a:r>
            <a:endParaRPr lang="en-US" sz="2800" dirty="0"/>
          </a:p>
        </p:txBody>
      </p:sp>
      <p:sp>
        <p:nvSpPr>
          <p:cNvPr id="5" name="Rectangle 4"/>
          <p:cNvSpPr/>
          <p:nvPr/>
        </p:nvSpPr>
        <p:spPr>
          <a:xfrm>
            <a:off x="990600" y="1447801"/>
            <a:ext cx="7620000"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en-US" sz="2800" dirty="0" smtClean="0">
                <a:latin typeface="Verdana" pitchFamily="34" charset="0"/>
                <a:ea typeface="Verdana" pitchFamily="34" charset="0"/>
                <a:cs typeface="Verdana" pitchFamily="34" charset="0"/>
              </a:rPr>
              <a:t>Why are mission statements important?</a:t>
            </a:r>
          </a:p>
        </p:txBody>
      </p:sp>
      <p:pic>
        <p:nvPicPr>
          <p:cNvPr id="1026" name="Picture 2" descr="C:\Users\abahruth\AppData\Local\Microsoft\Windows\Temporary Internet Files\Content.IE5\8FPZFNPU\MP900439382[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290308" y="3048000"/>
            <a:ext cx="3635237" cy="254812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Tips for Mission Statements</a:t>
            </a:r>
            <a:endParaRPr lang="en-US" dirty="0"/>
          </a:p>
        </p:txBody>
      </p:sp>
      <p:sp>
        <p:nvSpPr>
          <p:cNvPr id="3" name="Content Placeholder 2"/>
          <p:cNvSpPr>
            <a:spLocks noGrp="1"/>
          </p:cNvSpPr>
          <p:nvPr>
            <p:ph idx="1"/>
          </p:nvPr>
        </p:nvSpPr>
        <p:spPr>
          <a:xfrm>
            <a:off x="1295400" y="1828800"/>
            <a:ext cx="7696200" cy="4419600"/>
          </a:xfrm>
        </p:spPr>
        <p:txBody>
          <a:bodyPr>
            <a:normAutofit fontScale="92500" lnSpcReduction="10000"/>
          </a:bodyPr>
          <a:lstStyle/>
          <a:p>
            <a:r>
              <a:rPr lang="en-US" sz="3500" dirty="0" smtClean="0">
                <a:latin typeface="Verdana" pitchFamily="34" charset="0"/>
                <a:ea typeface="Verdana" pitchFamily="34" charset="0"/>
                <a:cs typeface="Verdana" pitchFamily="34" charset="0"/>
              </a:rPr>
              <a:t>What is the role of health and safety committee?</a:t>
            </a:r>
          </a:p>
          <a:p>
            <a:pPr lvl="2"/>
            <a:r>
              <a:rPr lang="en-US" sz="3000" dirty="0" smtClean="0">
                <a:latin typeface="Verdana" pitchFamily="34" charset="0"/>
                <a:ea typeface="Verdana" pitchFamily="34" charset="0"/>
                <a:cs typeface="Verdana" pitchFamily="34" charset="0"/>
              </a:rPr>
              <a:t>Complaint investigations?</a:t>
            </a:r>
          </a:p>
          <a:p>
            <a:pPr lvl="2"/>
            <a:r>
              <a:rPr lang="en-US" sz="3000" dirty="0" smtClean="0">
                <a:latin typeface="Verdana" pitchFamily="34" charset="0"/>
                <a:ea typeface="Verdana" pitchFamily="34" charset="0"/>
                <a:cs typeface="Verdana" pitchFamily="34" charset="0"/>
              </a:rPr>
              <a:t>Training?</a:t>
            </a:r>
          </a:p>
          <a:p>
            <a:pPr lvl="2">
              <a:buNone/>
            </a:pPr>
            <a:endParaRPr lang="en-US" sz="3000" dirty="0" smtClean="0">
              <a:latin typeface="Verdana" pitchFamily="34" charset="0"/>
              <a:ea typeface="Verdana" pitchFamily="34" charset="0"/>
              <a:cs typeface="Verdana" pitchFamily="34" charset="0"/>
            </a:endParaRPr>
          </a:p>
          <a:p>
            <a:pPr lvl="1"/>
            <a:r>
              <a:rPr lang="en-US" sz="3500" dirty="0" smtClean="0">
                <a:latin typeface="Verdana" pitchFamily="34" charset="0"/>
                <a:ea typeface="Verdana" pitchFamily="34" charset="0"/>
                <a:cs typeface="Verdana" pitchFamily="34" charset="0"/>
              </a:rPr>
              <a:t>What are the powers of the health and safety committee?</a:t>
            </a:r>
          </a:p>
          <a:p>
            <a:pPr lvl="2"/>
            <a:r>
              <a:rPr lang="en-US" sz="3000" dirty="0" smtClean="0">
                <a:latin typeface="Verdana" pitchFamily="34" charset="0"/>
                <a:ea typeface="Verdana" pitchFamily="34" charset="0"/>
                <a:cs typeface="Verdana" pitchFamily="34" charset="0"/>
              </a:rPr>
              <a:t>Access to records? </a:t>
            </a:r>
          </a:p>
          <a:p>
            <a:pPr lvl="2"/>
            <a:r>
              <a:rPr lang="en-US" sz="3000" dirty="0" smtClean="0">
                <a:latin typeface="Verdana" pitchFamily="34" charset="0"/>
                <a:ea typeface="Verdana" pitchFamily="34" charset="0"/>
                <a:cs typeface="Verdana" pitchFamily="34" charset="0"/>
              </a:rPr>
              <a:t>Recommendations  to employer?</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304800"/>
            <a:ext cx="7315200" cy="1371600"/>
          </a:xfrm>
        </p:spPr>
        <p:txBody>
          <a:bodyPr/>
          <a:lstStyle/>
          <a:p>
            <a:pPr algn="ctr"/>
            <a:r>
              <a:rPr lang="en-US" sz="3200" dirty="0" smtClean="0"/>
              <a:t>Drafting Your Mission Statement</a:t>
            </a:r>
            <a:endParaRPr lang="en-US" sz="3200" dirty="0"/>
          </a:p>
        </p:txBody>
      </p:sp>
      <p:sp>
        <p:nvSpPr>
          <p:cNvPr id="3" name="Content Placeholder 2"/>
          <p:cNvSpPr>
            <a:spLocks noGrp="1"/>
          </p:cNvSpPr>
          <p:nvPr>
            <p:ph idx="1"/>
          </p:nvPr>
        </p:nvSpPr>
        <p:spPr>
          <a:xfrm>
            <a:off x="1600200" y="5105400"/>
            <a:ext cx="6680200" cy="1524000"/>
          </a:xfrm>
        </p:spPr>
        <p:txBody>
          <a:bodyPr>
            <a:normAutofit fontScale="47500" lnSpcReduction="20000"/>
          </a:bodyPr>
          <a:lstStyle/>
          <a:p>
            <a:r>
              <a:rPr lang="en-US" sz="4000" dirty="0" smtClean="0"/>
              <a:t>What’s the committee’s “vision” (short and sweet)</a:t>
            </a:r>
          </a:p>
          <a:p>
            <a:pPr>
              <a:buNone/>
            </a:pPr>
            <a:endParaRPr lang="en-US" sz="4000" dirty="0" smtClean="0"/>
          </a:p>
          <a:p>
            <a:r>
              <a:rPr lang="en-US" sz="4000" dirty="0" smtClean="0"/>
              <a:t>What’s the purpose of the Health and Safety Committee  (five or six bullets)</a:t>
            </a:r>
          </a:p>
          <a:p>
            <a:pPr>
              <a:buNone/>
            </a:pPr>
            <a:r>
              <a:rPr lang="en-US" dirty="0" smtClean="0"/>
              <a:t>	</a:t>
            </a:r>
            <a:endParaRPr lang="en-US" dirty="0"/>
          </a:p>
        </p:txBody>
      </p:sp>
      <p:pic>
        <p:nvPicPr>
          <p:cNvPr id="2052" name="Picture 4" descr="http://farm4.static.flickr.com/3507/3318069395_6d4e823831.jpg"/>
          <p:cNvPicPr>
            <a:picLocks noChangeAspect="1" noChangeArrowheads="1"/>
          </p:cNvPicPr>
          <p:nvPr/>
        </p:nvPicPr>
        <p:blipFill>
          <a:blip r:embed="rId3" cstate="print"/>
          <a:srcRect/>
          <a:stretch>
            <a:fillRect/>
          </a:stretch>
        </p:blipFill>
        <p:spPr bwMode="auto">
          <a:xfrm>
            <a:off x="2286000" y="990600"/>
            <a:ext cx="4762500" cy="3571875"/>
          </a:xfrm>
          <a:prstGeom prst="rect">
            <a:avLst/>
          </a:prstGeom>
          <a:noFill/>
        </p:spPr>
      </p:pic>
      <p:sp>
        <p:nvSpPr>
          <p:cNvPr id="7" name="Rectangle 6"/>
          <p:cNvSpPr/>
          <p:nvPr/>
        </p:nvSpPr>
        <p:spPr>
          <a:xfrm>
            <a:off x="2590800" y="4572000"/>
            <a:ext cx="4572000" cy="215444"/>
          </a:xfrm>
          <a:prstGeom prst="rect">
            <a:avLst/>
          </a:prstGeom>
        </p:spPr>
        <p:txBody>
          <a:bodyPr>
            <a:spAutoFit/>
          </a:bodyPr>
          <a:lstStyle/>
          <a:p>
            <a:pPr algn="ctr"/>
            <a:r>
              <a:rPr lang="en-US" sz="800" b="1" dirty="0" smtClean="0">
                <a:latin typeface="Verdana" pitchFamily="34" charset="0"/>
                <a:ea typeface="Verdana" pitchFamily="34" charset="0"/>
                <a:cs typeface="Verdana" pitchFamily="34" charset="0"/>
              </a:rPr>
              <a:t>Image:  </a:t>
            </a:r>
            <a:r>
              <a:rPr lang="en-US" sz="800" dirty="0" smtClean="0">
                <a:latin typeface="Verdana" pitchFamily="34" charset="0"/>
                <a:ea typeface="Verdana" pitchFamily="34" charset="0"/>
                <a:cs typeface="Verdana" pitchFamily="34" charset="0"/>
              </a:rPr>
              <a:t>Broken Chord's </a:t>
            </a:r>
            <a:r>
              <a:rPr lang="en-US" sz="800" dirty="0" err="1" smtClean="0">
                <a:latin typeface="Verdana" pitchFamily="34" charset="0"/>
                <a:ea typeface="Verdana" pitchFamily="34" charset="0"/>
                <a:cs typeface="Verdana" pitchFamily="34" charset="0"/>
              </a:rPr>
              <a:t>photostream</a:t>
            </a:r>
            <a:endParaRPr lang="en-US" sz="8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S_1">
  <a:themeElements>
    <a:clrScheme name="Office Theme 1">
      <a:dk1>
        <a:srgbClr val="000000"/>
      </a:dk1>
      <a:lt1>
        <a:srgbClr val="FFFFFF"/>
      </a:lt1>
      <a:dk2>
        <a:srgbClr val="0047BA"/>
      </a:dk2>
      <a:lt2>
        <a:srgbClr val="808080"/>
      </a:lt2>
      <a:accent1>
        <a:srgbClr val="9EB0C9"/>
      </a:accent1>
      <a:accent2>
        <a:srgbClr val="002B5E"/>
      </a:accent2>
      <a:accent3>
        <a:srgbClr val="FFFFFF"/>
      </a:accent3>
      <a:accent4>
        <a:srgbClr val="000000"/>
      </a:accent4>
      <a:accent5>
        <a:srgbClr val="CCD4E1"/>
      </a:accent5>
      <a:accent6>
        <a:srgbClr val="002654"/>
      </a:accent6>
      <a:hlink>
        <a:srgbClr val="0047BA"/>
      </a:hlink>
      <a:folHlink>
        <a:srgbClr val="73B5E0"/>
      </a:folHlink>
    </a:clrScheme>
    <a:fontScheme name="Office Them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Office Theme 1">
        <a:dk1>
          <a:srgbClr val="000000"/>
        </a:dk1>
        <a:lt1>
          <a:srgbClr val="FFFFFF"/>
        </a:lt1>
        <a:dk2>
          <a:srgbClr val="0047BA"/>
        </a:dk2>
        <a:lt2>
          <a:srgbClr val="808080"/>
        </a:lt2>
        <a:accent1>
          <a:srgbClr val="9EB0C9"/>
        </a:accent1>
        <a:accent2>
          <a:srgbClr val="002B5E"/>
        </a:accent2>
        <a:accent3>
          <a:srgbClr val="FFFFFF"/>
        </a:accent3>
        <a:accent4>
          <a:srgbClr val="000000"/>
        </a:accent4>
        <a:accent5>
          <a:srgbClr val="CCD4E1"/>
        </a:accent5>
        <a:accent6>
          <a:srgbClr val="002654"/>
        </a:accent6>
        <a:hlink>
          <a:srgbClr val="0047BA"/>
        </a:hlink>
        <a:folHlink>
          <a:srgbClr val="73B5E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F8C0D"/>
        </a:dk2>
        <a:lt2>
          <a:srgbClr val="808080"/>
        </a:lt2>
        <a:accent1>
          <a:srgbClr val="5C2624"/>
        </a:accent1>
        <a:accent2>
          <a:srgbClr val="4A611C"/>
        </a:accent2>
        <a:accent3>
          <a:srgbClr val="FFFFFF"/>
        </a:accent3>
        <a:accent4>
          <a:srgbClr val="000000"/>
        </a:accent4>
        <a:accent5>
          <a:srgbClr val="B5ACAC"/>
        </a:accent5>
        <a:accent6>
          <a:srgbClr val="425718"/>
        </a:accent6>
        <a:hlink>
          <a:srgbClr val="4F8C0D"/>
        </a:hlink>
        <a:folHlink>
          <a:srgbClr val="4F8C0D"/>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1A75CF"/>
        </a:dk2>
        <a:lt2>
          <a:srgbClr val="808080"/>
        </a:lt2>
        <a:accent1>
          <a:srgbClr val="B0BFBF"/>
        </a:accent1>
        <a:accent2>
          <a:srgbClr val="003896"/>
        </a:accent2>
        <a:accent3>
          <a:srgbClr val="FFFFFF"/>
        </a:accent3>
        <a:accent4>
          <a:srgbClr val="000000"/>
        </a:accent4>
        <a:accent5>
          <a:srgbClr val="D4DCDC"/>
        </a:accent5>
        <a:accent6>
          <a:srgbClr val="003287"/>
        </a:accent6>
        <a:hlink>
          <a:srgbClr val="1A75CF"/>
        </a:hlink>
        <a:folHlink>
          <a:srgbClr val="00389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6B8FB5"/>
        </a:dk2>
        <a:lt2>
          <a:srgbClr val="808080"/>
        </a:lt2>
        <a:accent1>
          <a:srgbClr val="CFE89C"/>
        </a:accent1>
        <a:accent2>
          <a:srgbClr val="ABBADE"/>
        </a:accent2>
        <a:accent3>
          <a:srgbClr val="FFFFFF"/>
        </a:accent3>
        <a:accent4>
          <a:srgbClr val="000000"/>
        </a:accent4>
        <a:accent5>
          <a:srgbClr val="E4F2CB"/>
        </a:accent5>
        <a:accent6>
          <a:srgbClr val="9BA8C9"/>
        </a:accent6>
        <a:hlink>
          <a:srgbClr val="6B8FB5"/>
        </a:hlink>
        <a:folHlink>
          <a:srgbClr val="1A75CF"/>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1A75CF"/>
        </a:dk2>
        <a:lt2>
          <a:srgbClr val="808080"/>
        </a:lt2>
        <a:accent1>
          <a:srgbClr val="B0BFBF"/>
        </a:accent1>
        <a:accent2>
          <a:srgbClr val="003896"/>
        </a:accent2>
        <a:accent3>
          <a:srgbClr val="FFFFFF"/>
        </a:accent3>
        <a:accent4>
          <a:srgbClr val="000000"/>
        </a:accent4>
        <a:accent5>
          <a:srgbClr val="D4DCDC"/>
        </a:accent5>
        <a:accent6>
          <a:srgbClr val="003287"/>
        </a:accent6>
        <a:hlink>
          <a:srgbClr val="1A75CF"/>
        </a:hlink>
        <a:folHlink>
          <a:srgbClr val="78B3E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9EBA"/>
        </a:dk2>
        <a:lt2>
          <a:srgbClr val="808080"/>
        </a:lt2>
        <a:accent1>
          <a:srgbClr val="E0D478"/>
        </a:accent1>
        <a:accent2>
          <a:srgbClr val="0047BA"/>
        </a:accent2>
        <a:accent3>
          <a:srgbClr val="FFFFFF"/>
        </a:accent3>
        <a:accent4>
          <a:srgbClr val="000000"/>
        </a:accent4>
        <a:accent5>
          <a:srgbClr val="EDE6BE"/>
        </a:accent5>
        <a:accent6>
          <a:srgbClr val="003FA8"/>
        </a:accent6>
        <a:hlink>
          <a:srgbClr val="009EBA"/>
        </a:hlink>
        <a:folHlink>
          <a:srgbClr val="8CCCD9"/>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BA122B"/>
        </a:dk2>
        <a:lt2>
          <a:srgbClr val="808080"/>
        </a:lt2>
        <a:accent1>
          <a:srgbClr val="C2C4A3"/>
        </a:accent1>
        <a:accent2>
          <a:srgbClr val="87212E"/>
        </a:accent2>
        <a:accent3>
          <a:srgbClr val="FFFFFF"/>
        </a:accent3>
        <a:accent4>
          <a:srgbClr val="000000"/>
        </a:accent4>
        <a:accent5>
          <a:srgbClr val="DDDECE"/>
        </a:accent5>
        <a:accent6>
          <a:srgbClr val="7A1D29"/>
        </a:accent6>
        <a:hlink>
          <a:srgbClr val="BA122B"/>
        </a:hlink>
        <a:folHlink>
          <a:srgbClr val="87212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HS_1</Template>
  <TotalTime>1167</TotalTime>
  <Words>1133</Words>
  <Application>Microsoft Office PowerPoint</Application>
  <PresentationFormat>On-screen Show (4:3)</PresentationFormat>
  <Paragraphs>203</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HS_1</vt:lpstr>
      <vt:lpstr>Effective Health and Safety Committees – Part Two </vt:lpstr>
      <vt:lpstr>Objectives</vt:lpstr>
      <vt:lpstr>What’s Your Vision?</vt:lpstr>
      <vt:lpstr>Elements of a  Successful Committee</vt:lpstr>
      <vt:lpstr>Review Function and Process for Joint Committees</vt:lpstr>
      <vt:lpstr>How are we to function?</vt:lpstr>
      <vt:lpstr>Mission Statements</vt:lpstr>
      <vt:lpstr>Tips for Mission Statements</vt:lpstr>
      <vt:lpstr>Drafting Your Mission Statement</vt:lpstr>
      <vt:lpstr>Establishing a Committee</vt:lpstr>
      <vt:lpstr>Establishing a Committee  </vt:lpstr>
      <vt:lpstr>Establishing a Committee</vt:lpstr>
      <vt:lpstr>Key Concepts for Conflict Resolution </vt:lpstr>
      <vt:lpstr>Establishing a Committee</vt:lpstr>
      <vt:lpstr>Keeping our Members Engaged</vt:lpstr>
      <vt:lpstr>Preventive Approach</vt:lpstr>
      <vt:lpstr>Homework Review</vt:lpstr>
      <vt:lpstr>Making Recommendations</vt:lpstr>
      <vt:lpstr>Next Steps – Your Homework Assignment! </vt:lpstr>
    </vt:vector>
  </TitlesOfParts>
  <Company>AFT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Health and Safety Committees</dc:title>
  <dc:creator>American Federation of Teachers</dc:creator>
  <cp:lastModifiedBy>Vosburgh, Linda - OSHA</cp:lastModifiedBy>
  <cp:revision>124</cp:revision>
  <dcterms:created xsi:type="dcterms:W3CDTF">2011-04-13T18:01:44Z</dcterms:created>
  <dcterms:modified xsi:type="dcterms:W3CDTF">2012-08-21T17:03:55Z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1107118526</vt:i4>
  </property>
  <property fmtid="{D5CDD505-2E9C-101B-9397-08002B2CF9AE}" pid="3" name="_NewReviewCycle">
    <vt:lpwstr/>
  </property>
  <property fmtid="{D5CDD505-2E9C-101B-9397-08002B2CF9AE}" pid="4" name="_EmailSubject">
    <vt:lpwstr>American Federation of Teachers (SH-20839-10)</vt:lpwstr>
  </property>
  <property fmtid="{D5CDD505-2E9C-101B-9397-08002B2CF9AE}" pid="5" name="_AuthorEmail">
    <vt:lpwstr>abahruth@aft.org</vt:lpwstr>
  </property>
  <property fmtid="{D5CDD505-2E9C-101B-9397-08002B2CF9AE}" pid="6" name="_AuthorEmailDisplayName">
    <vt:lpwstr>Amy Bahruth, AFT Health &amp; Safety</vt:lpwstr>
  </property>
</Properties>
</file>