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4"/>
  </p:notesMasterIdLst>
  <p:handoutMasterIdLst>
    <p:handoutMasterId r:id="rId15"/>
  </p:handoutMasterIdLst>
  <p:sldIdLst>
    <p:sldId id="258" r:id="rId2"/>
    <p:sldId id="265" r:id="rId3"/>
    <p:sldId id="263" r:id="rId4"/>
    <p:sldId id="268" r:id="rId5"/>
    <p:sldId id="266" r:id="rId6"/>
    <p:sldId id="267" r:id="rId7"/>
    <p:sldId id="273" r:id="rId8"/>
    <p:sldId id="269" r:id="rId9"/>
    <p:sldId id="271" r:id="rId10"/>
    <p:sldId id="272" r:id="rId11"/>
    <p:sldId id="262" r:id="rId12"/>
    <p:sldId id="275" r:id="rId13"/>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66803" autoAdjust="0"/>
  </p:normalViewPr>
  <p:slideViewPr>
    <p:cSldViewPr>
      <p:cViewPr varScale="1">
        <p:scale>
          <a:sx n="54" d="100"/>
          <a:sy n="54" d="100"/>
        </p:scale>
        <p:origin x="-222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1884"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8" name="Rectangle 6"/>
          <p:cNvSpPr>
            <a:spLocks noChangeArrowheads="1"/>
          </p:cNvSpPr>
          <p:nvPr/>
        </p:nvSpPr>
        <p:spPr bwMode="auto">
          <a:xfrm>
            <a:off x="546241" y="8610919"/>
            <a:ext cx="6086687" cy="465455"/>
          </a:xfrm>
          <a:prstGeom prst="rect">
            <a:avLst/>
          </a:prstGeom>
          <a:noFill/>
          <a:ln w="9525">
            <a:noFill/>
            <a:miter lim="800000"/>
            <a:headEnd/>
            <a:tailEnd/>
          </a:ln>
          <a:effectLst/>
        </p:spPr>
        <p:txBody>
          <a:bodyPr wrap="none" lIns="93324" tIns="46662" rIns="93324" bIns="46662" anchor="ctr"/>
          <a:lstStyle/>
          <a:p>
            <a:pPr algn="r">
              <a:defRPr/>
            </a:pPr>
            <a:r>
              <a:rPr lang="en-US" sz="800" dirty="0">
                <a:latin typeface="Verdana" charset="0"/>
              </a:rPr>
              <a:t> </a:t>
            </a:r>
            <a:fld id="{8AA2610E-846D-4B92-8758-189BCC0753C7}" type="slidenum">
              <a:rPr lang="en-US" sz="800">
                <a:latin typeface="Verdana" charset="0"/>
              </a:rPr>
              <a:pPr algn="r">
                <a:defRPr/>
              </a:pPr>
              <a:t>‹#›</a:t>
            </a:fld>
            <a:endParaRPr lang="en-US" sz="800" dirty="0">
              <a:latin typeface="Verdana" charset="0"/>
            </a:endParaRPr>
          </a:p>
          <a:p>
            <a:pPr algn="r">
              <a:defRPr/>
            </a:pPr>
            <a:r>
              <a:rPr lang="en-US" sz="800" dirty="0">
                <a:latin typeface="Verdana" charset="0"/>
              </a:rPr>
              <a:t>Copyright © American Federation of Teachers, AFL-CIO | </a:t>
            </a:r>
            <a:fld id="{CFEC81FB-1B6C-48FF-8694-C5557BCECFE8}" type="datetime6">
              <a:rPr lang="en-US" sz="800">
                <a:latin typeface="Verdana" charset="0"/>
              </a:rPr>
              <a:pPr algn="r">
                <a:defRPr/>
              </a:pPr>
              <a:t>August 12</a:t>
            </a:fld>
            <a:endParaRPr lang="en-US" sz="800" dirty="0">
              <a:latin typeface="Verdana" charset="0"/>
            </a:endParaRPr>
          </a:p>
        </p:txBody>
      </p:sp>
    </p:spTree>
    <p:extLst>
      <p:ext uri="{BB962C8B-B14F-4D97-AF65-F5344CB8AC3E}">
        <p14:creationId xmlns:p14="http://schemas.microsoft.com/office/powerpoint/2010/main" val="198835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6414" y="4421824"/>
            <a:ext cx="5150273"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8" name="Rectangle 8"/>
          <p:cNvSpPr>
            <a:spLocks noChangeArrowheads="1"/>
          </p:cNvSpPr>
          <p:nvPr/>
        </p:nvSpPr>
        <p:spPr bwMode="auto">
          <a:xfrm>
            <a:off x="546241" y="8610919"/>
            <a:ext cx="6086687" cy="465455"/>
          </a:xfrm>
          <a:prstGeom prst="rect">
            <a:avLst/>
          </a:prstGeom>
          <a:noFill/>
          <a:ln w="9525">
            <a:noFill/>
            <a:miter lim="800000"/>
            <a:headEnd/>
            <a:tailEnd/>
          </a:ln>
          <a:effectLst/>
        </p:spPr>
        <p:txBody>
          <a:bodyPr wrap="none" lIns="93324" tIns="46662" rIns="93324" bIns="46662" anchor="ctr"/>
          <a:lstStyle/>
          <a:p>
            <a:pPr algn="r">
              <a:defRPr/>
            </a:pPr>
            <a:r>
              <a:rPr lang="en-US" sz="800" dirty="0">
                <a:latin typeface="Verdana" charset="0"/>
              </a:rPr>
              <a:t>AFT / </a:t>
            </a:r>
            <a:fld id="{C2240FEC-C40E-48ED-B6AC-253C413C0375}" type="slidenum">
              <a:rPr lang="en-US" sz="800">
                <a:latin typeface="Verdana" charset="0"/>
              </a:rPr>
              <a:pPr algn="r">
                <a:defRPr/>
              </a:pPr>
              <a:t>‹#›</a:t>
            </a:fld>
            <a:endParaRPr lang="en-US" sz="800" dirty="0">
              <a:latin typeface="Verdana" charset="0"/>
            </a:endParaRPr>
          </a:p>
          <a:p>
            <a:pPr algn="r">
              <a:defRPr/>
            </a:pPr>
            <a:r>
              <a:rPr lang="en-US" sz="800" dirty="0">
                <a:latin typeface="Verdana" charset="0"/>
              </a:rPr>
              <a:t>Copyright © AFT Health and Safety Program, AFL-CIO | </a:t>
            </a:r>
            <a:fld id="{67870FDD-E9DD-49A8-807C-32DB112B2E5C}" type="datetime6">
              <a:rPr lang="en-US" sz="800">
                <a:latin typeface="Verdana" charset="0"/>
              </a:rPr>
              <a:pPr algn="r">
                <a:defRPr/>
              </a:pPr>
              <a:t>August 12</a:t>
            </a:fld>
            <a:endParaRPr lang="en-US" sz="800" dirty="0">
              <a:latin typeface="Verdana" charset="0"/>
            </a:endParaRPr>
          </a:p>
        </p:txBody>
      </p:sp>
    </p:spTree>
    <p:extLst>
      <p:ext uri="{BB962C8B-B14F-4D97-AF65-F5344CB8AC3E}">
        <p14:creationId xmlns:p14="http://schemas.microsoft.com/office/powerpoint/2010/main" val="3793822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charset="0"/>
        <a:ea typeface="+mn-ea"/>
        <a:cs typeface="+mn-cs"/>
      </a:defRPr>
    </a:lvl1pPr>
    <a:lvl2pPr marL="457200" algn="l" rtl="0" eaLnBrk="0" fontAlgn="base" hangingPunct="0">
      <a:spcBef>
        <a:spcPct val="30000"/>
      </a:spcBef>
      <a:spcAft>
        <a:spcPct val="0"/>
      </a:spcAft>
      <a:defRPr sz="1200" kern="1200">
        <a:solidFill>
          <a:schemeClr val="tx1"/>
        </a:solidFill>
        <a:latin typeface="Verdana" charset="0"/>
        <a:ea typeface="+mn-ea"/>
        <a:cs typeface="+mn-cs"/>
      </a:defRPr>
    </a:lvl2pPr>
    <a:lvl3pPr marL="914400" algn="l" rtl="0" eaLnBrk="0" fontAlgn="base" hangingPunct="0">
      <a:spcBef>
        <a:spcPct val="30000"/>
      </a:spcBef>
      <a:spcAft>
        <a:spcPct val="0"/>
      </a:spcAft>
      <a:defRPr sz="1200" kern="1200">
        <a:solidFill>
          <a:schemeClr val="tx1"/>
        </a:solidFill>
        <a:latin typeface="Verdana" charset="0"/>
        <a:ea typeface="+mn-ea"/>
        <a:cs typeface="+mn-cs"/>
      </a:defRPr>
    </a:lvl3pPr>
    <a:lvl4pPr marL="1371600" algn="l" rtl="0" eaLnBrk="0" fontAlgn="base" hangingPunct="0">
      <a:spcBef>
        <a:spcPct val="30000"/>
      </a:spcBef>
      <a:spcAft>
        <a:spcPct val="0"/>
      </a:spcAft>
      <a:defRPr sz="1200" kern="1200">
        <a:solidFill>
          <a:schemeClr val="tx1"/>
        </a:solidFill>
        <a:latin typeface="Verdana" charset="0"/>
        <a:ea typeface="+mn-ea"/>
        <a:cs typeface="+mn-cs"/>
      </a:defRPr>
    </a:lvl4pPr>
    <a:lvl5pPr marL="1828800" algn="l" rtl="0" eaLnBrk="0" fontAlgn="base" hangingPunct="0">
      <a:spcBef>
        <a:spcPct val="30000"/>
      </a:spcBef>
      <a:spcAft>
        <a:spcPct val="0"/>
      </a:spcAft>
      <a:defRPr sz="1200" kern="1200">
        <a:solidFill>
          <a:schemeClr val="tx1"/>
        </a:solidFill>
        <a:latin typeface="Verdan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184275" y="0"/>
            <a:ext cx="4654550" cy="3490913"/>
          </a:xfrm>
          <a:ln/>
        </p:spPr>
      </p:sp>
      <p:sp>
        <p:nvSpPr>
          <p:cNvPr id="12291" name="Notes Placeholder 2"/>
          <p:cNvSpPr>
            <a:spLocks noGrp="1"/>
          </p:cNvSpPr>
          <p:nvPr>
            <p:ph type="body" idx="1"/>
          </p:nvPr>
        </p:nvSpPr>
        <p:spPr>
          <a:xfrm>
            <a:off x="936414" y="3568488"/>
            <a:ext cx="5150273" cy="5042429"/>
          </a:xfrm>
          <a:noFill/>
          <a:ln/>
        </p:spPr>
        <p:txBody>
          <a:bodyPr/>
          <a:lstStyle/>
          <a:p>
            <a:pPr eaLnBrk="1" hangingPunct="1"/>
            <a:endParaRPr lang="en-US" smtClean="0">
              <a:latin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754188" y="363538"/>
            <a:ext cx="2967037" cy="2225675"/>
          </a:xfrm>
          <a:ln/>
        </p:spPr>
      </p:sp>
      <p:sp>
        <p:nvSpPr>
          <p:cNvPr id="66563" name="Rectangle 3"/>
          <p:cNvSpPr>
            <a:spLocks noGrp="1" noChangeArrowheads="1"/>
          </p:cNvSpPr>
          <p:nvPr>
            <p:ph type="body" idx="1"/>
          </p:nvPr>
        </p:nvSpPr>
        <p:spPr>
          <a:xfrm>
            <a:off x="935878" y="2847934"/>
            <a:ext cx="5151348" cy="5763299"/>
          </a:xfrm>
          <a:noFill/>
          <a:ln/>
        </p:spPr>
        <p:txBody>
          <a:bodyPr/>
          <a:lstStyle/>
          <a:p>
            <a:pPr eaLnBrk="1" hangingPunct="1"/>
            <a:r>
              <a:rPr lang="en-US" dirty="0" smtClean="0">
                <a:latin typeface="Verdana" pitchFamily="34" charset="0"/>
              </a:rPr>
              <a:t>Talk about the benefits of mapping out the workplace.</a:t>
            </a:r>
          </a:p>
          <a:p>
            <a:pPr lvl="1" eaLnBrk="1" hangingPunct="1">
              <a:buFont typeface="Wingdings" pitchFamily="2" charset="2"/>
              <a:buChar char="u"/>
            </a:pPr>
            <a:r>
              <a:rPr lang="en-US" dirty="0" smtClean="0">
                <a:latin typeface="Verdana" pitchFamily="34" charset="0"/>
              </a:rPr>
              <a:t>Way to organize all the information you’ve gathered.</a:t>
            </a:r>
          </a:p>
          <a:p>
            <a:pPr lvl="1" eaLnBrk="1" hangingPunct="1">
              <a:buFont typeface="Wingdings" pitchFamily="2" charset="2"/>
              <a:buChar char="u"/>
            </a:pPr>
            <a:r>
              <a:rPr lang="en-US" dirty="0" smtClean="0">
                <a:latin typeface="Verdana" pitchFamily="34" charset="0"/>
              </a:rPr>
              <a:t>Becomes a visual representation of the data that makes the problem “pop”.  </a:t>
            </a:r>
          </a:p>
          <a:p>
            <a:pPr eaLnBrk="1" hangingPunct="1"/>
            <a:endParaRPr lang="en-US" dirty="0" smtClean="0">
              <a:latin typeface="Verdana" pitchFamily="34" charset="0"/>
            </a:endParaRPr>
          </a:p>
          <a:p>
            <a:pPr eaLnBrk="1" hangingPunct="1"/>
            <a:r>
              <a:rPr lang="en-US" b="1" dirty="0" smtClean="0">
                <a:latin typeface="Verdana" pitchFamily="34" charset="0"/>
              </a:rPr>
              <a:t>Multi-level mapping</a:t>
            </a:r>
          </a:p>
          <a:p>
            <a:pPr lvl="1" eaLnBrk="1" hangingPunct="1">
              <a:buFontTx/>
              <a:buChar char="•"/>
            </a:pPr>
            <a:r>
              <a:rPr lang="en-US" dirty="0" smtClean="0">
                <a:latin typeface="Verdana" pitchFamily="34" charset="0"/>
              </a:rPr>
              <a:t>survey results</a:t>
            </a:r>
          </a:p>
          <a:p>
            <a:pPr lvl="1" eaLnBrk="1" hangingPunct="1">
              <a:buFontTx/>
              <a:buChar char="•"/>
            </a:pPr>
            <a:r>
              <a:rPr lang="en-US" dirty="0" smtClean="0">
                <a:latin typeface="Verdana" pitchFamily="34" charset="0"/>
              </a:rPr>
              <a:t>pollutant sources</a:t>
            </a:r>
          </a:p>
          <a:p>
            <a:pPr eaLnBrk="1" hangingPunct="1"/>
            <a:endParaRPr lang="en-US" dirty="0" smtClean="0">
              <a:latin typeface="Verdana" pitchFamily="34" charset="0"/>
            </a:endParaRPr>
          </a:p>
          <a:p>
            <a:pPr eaLnBrk="1" hangingPunct="1"/>
            <a:r>
              <a:rPr lang="en-US" dirty="0" smtClean="0">
                <a:latin typeface="Verdana" pitchFamily="34" charset="0"/>
              </a:rPr>
              <a:t>Can create own legend.  </a:t>
            </a:r>
          </a:p>
          <a:p>
            <a:pPr eaLnBrk="1" hangingPunct="1"/>
            <a:endParaRPr lang="en-US" dirty="0" smtClean="0">
              <a:latin typeface="Verdana" pitchFamily="34" charset="0"/>
            </a:endParaRPr>
          </a:p>
          <a:p>
            <a:pPr eaLnBrk="1" hangingPunct="1"/>
            <a:r>
              <a:rPr lang="en-US" dirty="0" smtClean="0">
                <a:latin typeface="Verdana" pitchFamily="34" charset="0"/>
              </a:rPr>
              <a:t>Might be able to identify patterns or particularly problematic areas visually.</a:t>
            </a:r>
          </a:p>
          <a:p>
            <a:pPr eaLnBrk="1" hangingPunct="1"/>
            <a:r>
              <a:rPr lang="en-US" sz="1600" dirty="0" smtClean="0">
                <a:latin typeface="Verdana" pitchFamily="34" charset="0"/>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84275" y="249238"/>
            <a:ext cx="4654550" cy="3490912"/>
          </a:xfrm>
          <a:ln/>
        </p:spPr>
      </p:sp>
      <p:sp>
        <p:nvSpPr>
          <p:cNvPr id="16387" name="Notes Placeholder 2"/>
          <p:cNvSpPr>
            <a:spLocks noGrp="1"/>
          </p:cNvSpPr>
          <p:nvPr>
            <p:ph type="body" idx="1"/>
          </p:nvPr>
        </p:nvSpPr>
        <p:spPr>
          <a:xfrm>
            <a:off x="390174" y="4121150"/>
            <a:ext cx="6242755" cy="4489767"/>
          </a:xfrm>
          <a:noFill/>
          <a:ln/>
        </p:spPr>
        <p:txBody>
          <a:bodyPr/>
          <a:lstStyle/>
          <a:p>
            <a:pPr eaLnBrk="1" hangingPunct="1"/>
            <a:r>
              <a:rPr lang="en-US" b="1" dirty="0" smtClean="0">
                <a:latin typeface="Verdana" pitchFamily="34" charset="0"/>
                <a:ea typeface="Verdana" pitchFamily="34" charset="0"/>
                <a:cs typeface="Verdana" pitchFamily="34" charset="0"/>
              </a:rPr>
              <a:t>ACTIVITY:</a:t>
            </a:r>
            <a:endParaRPr lang="en-US" dirty="0" smtClean="0">
              <a:latin typeface="Verdana" pitchFamily="34" charset="0"/>
              <a:ea typeface="Verdana" pitchFamily="34" charset="0"/>
              <a:cs typeface="Verdana" pitchFamily="34" charset="0"/>
            </a:endParaRPr>
          </a:p>
          <a:p>
            <a:pPr eaLnBrk="1" hangingPunct="1"/>
            <a:r>
              <a:rPr lang="en-US" dirty="0" smtClean="0">
                <a:latin typeface="Verdana" pitchFamily="34" charset="0"/>
                <a:ea typeface="Verdana" pitchFamily="34" charset="0"/>
                <a:cs typeface="Verdana" pitchFamily="34" charset="0"/>
              </a:rPr>
              <a:t>Who are the power players at your workplace? </a:t>
            </a:r>
          </a:p>
          <a:p>
            <a:pPr eaLnBrk="1" hangingPunct="1"/>
            <a:r>
              <a:rPr lang="en-US" dirty="0" smtClean="0">
                <a:latin typeface="Verdana" pitchFamily="34" charset="0"/>
                <a:ea typeface="Verdana" pitchFamily="34" charset="0"/>
                <a:cs typeface="Verdana" pitchFamily="34" charset="0"/>
              </a:rPr>
              <a:t>Who do you go to for solutions?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Verdana" pitchFamily="34" charset="0"/>
                <a:ea typeface="Verdana" pitchFamily="34" charset="0"/>
                <a:cs typeface="Verdana" pitchFamily="34" charset="0"/>
              </a:rPr>
              <a:t>Who are your allies? </a:t>
            </a:r>
          </a:p>
          <a:p>
            <a:pPr eaLnBrk="1" hangingPunct="1"/>
            <a:r>
              <a:rPr lang="en-US" dirty="0" smtClean="0">
                <a:latin typeface="Verdana" pitchFamily="34" charset="0"/>
                <a:ea typeface="Verdana" pitchFamily="34" charset="0"/>
                <a:cs typeface="Verdana" pitchFamily="34" charset="0"/>
              </a:rPr>
              <a:t>What are the greatest barriers to your health and safety committee being successful and how might these barriers be overcome?</a:t>
            </a:r>
          </a:p>
          <a:p>
            <a:pPr eaLnBrk="1" hangingPunct="1"/>
            <a:endParaRPr lang="en-US" dirty="0" smtClean="0">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0"/>
            <a:ext cx="4654550" cy="3490913"/>
          </a:xfrm>
        </p:spPr>
      </p:sp>
      <p:sp>
        <p:nvSpPr>
          <p:cNvPr id="3" name="Notes Placeholder 2"/>
          <p:cNvSpPr>
            <a:spLocks noGrp="1"/>
          </p:cNvSpPr>
          <p:nvPr>
            <p:ph type="body" idx="1"/>
          </p:nvPr>
        </p:nvSpPr>
        <p:spPr>
          <a:xfrm>
            <a:off x="468207" y="3646064"/>
            <a:ext cx="6164721" cy="4964853"/>
          </a:xfrm>
        </p:spPr>
        <p:txBody>
          <a:bodyPr>
            <a:normAutofit/>
          </a:bodyPr>
          <a:lstStyle/>
          <a:p>
            <a:r>
              <a:rPr lang="en-US" b="1" dirty="0" smtClean="0">
                <a:latin typeface="Verdana" pitchFamily="34" charset="0"/>
                <a:ea typeface="Verdana" pitchFamily="34" charset="0"/>
                <a:cs typeface="Verdana" pitchFamily="34" charset="0"/>
              </a:rPr>
              <a:t>Activity:  </a:t>
            </a:r>
            <a:r>
              <a:rPr lang="en-US" dirty="0" smtClean="0">
                <a:latin typeface="Verdana" pitchFamily="34" charset="0"/>
                <a:ea typeface="Verdana" pitchFamily="34" charset="0"/>
                <a:cs typeface="Verdana" pitchFamily="34" charset="0"/>
              </a:rPr>
              <a:t>Developing an</a:t>
            </a:r>
            <a:r>
              <a:rPr lang="en-US" baseline="0" dirty="0" smtClean="0">
                <a:latin typeface="Verdana" pitchFamily="34" charset="0"/>
                <a:ea typeface="Verdana" pitchFamily="34" charset="0"/>
                <a:cs typeface="Verdana" pitchFamily="34" charset="0"/>
              </a:rPr>
              <a:t> action plan!  What they hope to accomplish and how they’re going to do it!</a:t>
            </a:r>
            <a:endParaRPr lang="en-US" dirty="0">
              <a:latin typeface="Verdana" pitchFamily="34" charset="0"/>
              <a:ea typeface="Verdana" pitchFamily="34" charset="0"/>
              <a:cs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06488" y="401638"/>
            <a:ext cx="4654550" cy="3490912"/>
          </a:xfrm>
          <a:ln/>
        </p:spPr>
      </p:sp>
      <p:sp>
        <p:nvSpPr>
          <p:cNvPr id="17411" name="Notes Placeholder 2"/>
          <p:cNvSpPr>
            <a:spLocks noGrp="1"/>
          </p:cNvSpPr>
          <p:nvPr>
            <p:ph type="body" idx="1"/>
          </p:nvPr>
        </p:nvSpPr>
        <p:spPr>
          <a:xfrm>
            <a:off x="936414" y="4121150"/>
            <a:ext cx="5150273" cy="4489768"/>
          </a:xfrm>
          <a:noFill/>
          <a:ln/>
        </p:spPr>
        <p:txBody>
          <a:bodyPr/>
          <a:lstStyle/>
          <a:p>
            <a:r>
              <a:rPr lang="en-US" b="1" dirty="0" smtClean="0"/>
              <a:t>Why are workplace inspections important?</a:t>
            </a:r>
            <a:r>
              <a:rPr lang="en-US" dirty="0" smtClean="0"/>
              <a:t> </a:t>
            </a:r>
          </a:p>
          <a:p>
            <a:r>
              <a:rPr lang="en-US" dirty="0" smtClean="0"/>
              <a:t>Workplace inspections help prevent injuries and illnesses. Through critical examination of the workplace, inspections identify and record hazards for corrective action. Health and safety committees can help plan, conduct, report and monitor inspections. Regular workplace inspections are an important part of the overall occupational health and safety program.</a:t>
            </a:r>
          </a:p>
          <a:p>
            <a:endParaRPr lang="en-US" dirty="0" smtClean="0"/>
          </a:p>
          <a:p>
            <a:r>
              <a:rPr lang="en-US" dirty="0" smtClean="0"/>
              <a:t/>
            </a:r>
            <a:br>
              <a:rPr lang="en-US" dirty="0" smtClean="0"/>
            </a:br>
            <a:r>
              <a:rPr lang="en-US" dirty="0" smtClean="0"/>
              <a:t/>
            </a:r>
            <a:br>
              <a:rPr lang="en-US" dirty="0" smtClean="0"/>
            </a:br>
            <a:endParaRPr lang="en-US" dirty="0" smtClean="0">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to think</a:t>
            </a:r>
            <a:r>
              <a:rPr lang="en-US" baseline="0" dirty="0" smtClean="0"/>
              <a:t> about all the hazard categories!</a:t>
            </a:r>
            <a:endParaRPr lang="en-US" dirty="0"/>
          </a:p>
        </p:txBody>
      </p:sp>
      <p:sp>
        <p:nvSpPr>
          <p:cNvPr id="4" name="Slide Number Placeholder 3"/>
          <p:cNvSpPr>
            <a:spLocks noGrp="1"/>
          </p:cNvSpPr>
          <p:nvPr>
            <p:ph type="sldNum" sz="quarter" idx="10"/>
          </p:nvPr>
        </p:nvSpPr>
        <p:spPr>
          <a:xfrm>
            <a:off x="3978275" y="8842375"/>
            <a:ext cx="3043238" cy="465138"/>
          </a:xfrm>
          <a:prstGeom prst="rect">
            <a:avLst/>
          </a:prstGeom>
        </p:spPr>
        <p:txBody>
          <a:bodyPr lIns="91430" tIns="45715" rIns="91430" bIns="45715"/>
          <a:lstStyle/>
          <a:p>
            <a:fld id="{2AA3B590-37F4-8848-A60C-E89BB345430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b="1" dirty="0" smtClean="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HealthandSafety_1A.png                                         002556EE&#10;CleverSpin                     BC25B42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w="9525">
            <a:noFill/>
            <a:miter lim="800000"/>
            <a:headEnd/>
            <a:tailEnd/>
          </a:ln>
        </p:spPr>
      </p:pic>
      <p:sp>
        <p:nvSpPr>
          <p:cNvPr id="4099" name="Rectangle 3"/>
          <p:cNvSpPr>
            <a:spLocks noGrp="1" noChangeArrowheads="1"/>
          </p:cNvSpPr>
          <p:nvPr>
            <p:ph type="ctrTitle"/>
          </p:nvPr>
        </p:nvSpPr>
        <p:spPr>
          <a:xfrm>
            <a:off x="1219200" y="2286000"/>
            <a:ext cx="6324600" cy="1447800"/>
          </a:xfrm>
        </p:spPr>
        <p:txBody>
          <a:bodyPr anchor="ctr"/>
          <a:lstStyle>
            <a:lvl1pPr>
              <a:defRPr sz="4400" b="1"/>
            </a:lvl1pPr>
          </a:lstStyle>
          <a:p>
            <a:r>
              <a:rPr lang="en-US" smtClean="0"/>
              <a:t>Click to edit Master title style</a:t>
            </a:r>
            <a:endParaRPr lang="en-US"/>
          </a:p>
        </p:txBody>
      </p:sp>
      <p:sp>
        <p:nvSpPr>
          <p:cNvPr id="4100" name="Rectangle 4"/>
          <p:cNvSpPr>
            <a:spLocks noGrp="1" noChangeArrowheads="1"/>
          </p:cNvSpPr>
          <p:nvPr>
            <p:ph type="subTitle" idx="1"/>
          </p:nvPr>
        </p:nvSpPr>
        <p:spPr>
          <a:xfrm>
            <a:off x="1219200" y="3886200"/>
            <a:ext cx="6400800" cy="16002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9EC95FD-C0C8-45D4-AC51-D14FF97E2C1D}" type="datetime1">
              <a:rPr lang="en-US"/>
              <a:pPr>
                <a:defRPr/>
              </a:pPr>
              <a:t>8/21/2012</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FFC7B3B-678B-4D3E-8E3A-91138E6A9B7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304800"/>
            <a:ext cx="18478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304800"/>
            <a:ext cx="53911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A8F1C23-E3E7-4709-9CAB-E793100EEE1C}" type="datetime1">
              <a:rPr lang="en-US"/>
              <a:pPr>
                <a:defRPr/>
              </a:pPr>
              <a:t>8/21/2012</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42DCE0F-B8ED-4774-B0AB-3CAC4B31BA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4A8FD03-4CE2-48AD-B2C2-2382BD23C6A0}" type="datetime1">
              <a:rPr lang="en-US"/>
              <a:pPr>
                <a:defRPr/>
              </a:pPr>
              <a:t>8/21/2012</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414DC62-E9F2-422D-B575-830AE828A0A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F57D0D6-1848-485A-B0F3-A82380DD8C46}" type="datetime1">
              <a:rPr lang="en-US"/>
              <a:pPr>
                <a:defRPr/>
              </a:pPr>
              <a:t>8/21/2012</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00F3844-DCB1-4FB1-B419-1CC114E8E20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828800"/>
            <a:ext cx="3619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3619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26B45CD-FB42-42E7-A1A2-0244D03FE108}" type="datetime1">
              <a:rPr lang="en-US"/>
              <a:pPr>
                <a:defRPr/>
              </a:pPr>
              <a:t>8/21/2012</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DA2F648-84C7-4107-9730-BD84960010A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BBAA4AB-0D7C-4AEF-A81F-8F9524BED6FF}" type="datetime1">
              <a:rPr lang="en-US"/>
              <a:pPr>
                <a:defRPr/>
              </a:pPr>
              <a:t>8/21/2012</a:t>
            </a:fld>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235CC3B9-8F8D-406A-B7E9-B5C3752812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D9E7EA3-EAA1-4D39-B540-409F1D1CE3C1}" type="datetime1">
              <a:rPr lang="en-US"/>
              <a:pPr>
                <a:defRPr/>
              </a:pPr>
              <a:t>8/21/2012</a:t>
            </a:fld>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8FB1DE53-DF8B-4F78-AC1D-3B74D6B9C5A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8A73E26-6979-4AE8-8084-F9052197C7D7}" type="datetime1">
              <a:rPr lang="en-US"/>
              <a:pPr>
                <a:defRPr/>
              </a:pPr>
              <a:t>8/21/2012</a:t>
            </a:fld>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3FB3ED89-302A-4AA9-BE99-B7BB0651DF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D460D22-BEDC-445E-895A-FD439E6AA586}" type="datetime1">
              <a:rPr lang="en-US"/>
              <a:pPr>
                <a:defRPr/>
              </a:pPr>
              <a:t>8/21/2012</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B0BE47C-A9B8-4D70-9127-6512A19930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C923C4E-545A-4013-B650-B07CE1358102}" type="datetime1">
              <a:rPr lang="en-US"/>
              <a:pPr>
                <a:defRPr/>
              </a:pPr>
              <a:t>8/21/2012</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D8D227E-B5D0-4C6C-B113-D6BB83F4A24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1" descr="HealthandSafety_1B.png                                         002556EE&#10;CleverSpin                     BC25B42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588"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1447800" y="304800"/>
            <a:ext cx="73914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447800" y="1828800"/>
            <a:ext cx="7391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1447800" y="63246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smtClean="0">
                <a:latin typeface="+mn-lt"/>
              </a:defRPr>
            </a:lvl1pPr>
          </a:lstStyle>
          <a:p>
            <a:pPr>
              <a:defRPr/>
            </a:pPr>
            <a:fld id="{AB9E0B55-62E8-47AE-9E05-1F22A59A7D58}" type="datetime1">
              <a:rPr lang="en-US"/>
              <a:pPr>
                <a:defRPr/>
              </a:pPr>
              <a:t>8/21/2012</a:t>
            </a:fld>
            <a:endParaRPr lang="en-US"/>
          </a:p>
        </p:txBody>
      </p:sp>
      <p:sp>
        <p:nvSpPr>
          <p:cNvPr id="1030" name="Rectangle 6"/>
          <p:cNvSpPr>
            <a:spLocks noGrp="1" noChangeArrowheads="1"/>
          </p:cNvSpPr>
          <p:nvPr>
            <p:ph type="sldNum" sz="quarter" idx="4"/>
          </p:nvPr>
        </p:nvSpPr>
        <p:spPr bwMode="auto">
          <a:xfrm>
            <a:off x="6934200"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chemeClr val="bg1"/>
                </a:solidFill>
                <a:latin typeface="+mn-lt"/>
              </a:defRPr>
            </a:lvl1pPr>
          </a:lstStyle>
          <a:p>
            <a:pPr>
              <a:defRPr/>
            </a:pPr>
            <a:fld id="{5057B3B4-AF37-4CBA-BEC2-43180D5C7D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rtl="0" eaLnBrk="1" fontAlgn="base" hangingPunct="1">
        <a:spcBef>
          <a:spcPct val="0"/>
        </a:spcBef>
        <a:spcAft>
          <a:spcPct val="0"/>
        </a:spcAft>
        <a:defRPr sz="4000">
          <a:solidFill>
            <a:schemeClr val="accent2"/>
          </a:solidFill>
          <a:latin typeface="+mj-lt"/>
          <a:ea typeface="+mj-ea"/>
          <a:cs typeface="+mj-cs"/>
        </a:defRPr>
      </a:lvl1pPr>
      <a:lvl2pPr algn="l" rtl="0" eaLnBrk="1" fontAlgn="base" hangingPunct="1">
        <a:spcBef>
          <a:spcPct val="0"/>
        </a:spcBef>
        <a:spcAft>
          <a:spcPct val="0"/>
        </a:spcAft>
        <a:defRPr sz="4000">
          <a:solidFill>
            <a:schemeClr val="accent2"/>
          </a:solidFill>
          <a:latin typeface="Verdana" charset="0"/>
        </a:defRPr>
      </a:lvl2pPr>
      <a:lvl3pPr algn="l" rtl="0" eaLnBrk="1" fontAlgn="base" hangingPunct="1">
        <a:spcBef>
          <a:spcPct val="0"/>
        </a:spcBef>
        <a:spcAft>
          <a:spcPct val="0"/>
        </a:spcAft>
        <a:defRPr sz="4000">
          <a:solidFill>
            <a:schemeClr val="accent2"/>
          </a:solidFill>
          <a:latin typeface="Verdana" charset="0"/>
        </a:defRPr>
      </a:lvl3pPr>
      <a:lvl4pPr algn="l" rtl="0" eaLnBrk="1" fontAlgn="base" hangingPunct="1">
        <a:spcBef>
          <a:spcPct val="0"/>
        </a:spcBef>
        <a:spcAft>
          <a:spcPct val="0"/>
        </a:spcAft>
        <a:defRPr sz="4000">
          <a:solidFill>
            <a:schemeClr val="accent2"/>
          </a:solidFill>
          <a:latin typeface="Verdana" charset="0"/>
        </a:defRPr>
      </a:lvl4pPr>
      <a:lvl5pPr algn="l" rtl="0" eaLnBrk="1" fontAlgn="base" hangingPunct="1">
        <a:spcBef>
          <a:spcPct val="0"/>
        </a:spcBef>
        <a:spcAft>
          <a:spcPct val="0"/>
        </a:spcAft>
        <a:defRPr sz="4000">
          <a:solidFill>
            <a:schemeClr val="accent2"/>
          </a:solidFill>
          <a:latin typeface="Verdana" charset="0"/>
        </a:defRPr>
      </a:lvl5pPr>
      <a:lvl6pPr marL="457200" algn="l" rtl="0" eaLnBrk="1" fontAlgn="base" hangingPunct="1">
        <a:spcBef>
          <a:spcPct val="0"/>
        </a:spcBef>
        <a:spcAft>
          <a:spcPct val="0"/>
        </a:spcAft>
        <a:defRPr sz="4000">
          <a:solidFill>
            <a:schemeClr val="accent2"/>
          </a:solidFill>
          <a:latin typeface="Verdana" charset="0"/>
        </a:defRPr>
      </a:lvl6pPr>
      <a:lvl7pPr marL="914400" algn="l" rtl="0" eaLnBrk="1" fontAlgn="base" hangingPunct="1">
        <a:spcBef>
          <a:spcPct val="0"/>
        </a:spcBef>
        <a:spcAft>
          <a:spcPct val="0"/>
        </a:spcAft>
        <a:defRPr sz="4000">
          <a:solidFill>
            <a:schemeClr val="accent2"/>
          </a:solidFill>
          <a:latin typeface="Verdana" charset="0"/>
        </a:defRPr>
      </a:lvl7pPr>
      <a:lvl8pPr marL="1371600" algn="l" rtl="0" eaLnBrk="1" fontAlgn="base" hangingPunct="1">
        <a:spcBef>
          <a:spcPct val="0"/>
        </a:spcBef>
        <a:spcAft>
          <a:spcPct val="0"/>
        </a:spcAft>
        <a:defRPr sz="4000">
          <a:solidFill>
            <a:schemeClr val="accent2"/>
          </a:solidFill>
          <a:latin typeface="Verdana" charset="0"/>
        </a:defRPr>
      </a:lvl8pPr>
      <a:lvl9pPr marL="1828800" algn="l" rtl="0" eaLnBrk="1" fontAlgn="base" hangingPunct="1">
        <a:spcBef>
          <a:spcPct val="0"/>
        </a:spcBef>
        <a:spcAft>
          <a:spcPct val="0"/>
        </a:spcAft>
        <a:defRPr sz="4000">
          <a:solidFill>
            <a:schemeClr val="accent2"/>
          </a:solidFill>
          <a:latin typeface="Verdana" charset="0"/>
        </a:defRPr>
      </a:lvl9pPr>
    </p:titleStyle>
    <p:bodyStyle>
      <a:lvl1pPr marL="342900" indent="-342900" algn="l" rtl="0" eaLnBrk="1" fontAlgn="base" hangingPunct="1">
        <a:spcBef>
          <a:spcPct val="20000"/>
        </a:spcBef>
        <a:spcAft>
          <a:spcPct val="0"/>
        </a:spcAft>
        <a:buClr>
          <a:schemeClr val="tx2"/>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sz="2400">
          <a:solidFill>
            <a:schemeClr val="tx1"/>
          </a:solidFill>
          <a:latin typeface="+mn-lt"/>
        </a:defRPr>
      </a:lvl2pPr>
      <a:lvl3pPr marL="1143000" indent="-228600" algn="l" rtl="0" eaLnBrk="1" fontAlgn="base" hangingPunct="1">
        <a:spcBef>
          <a:spcPct val="20000"/>
        </a:spcBef>
        <a:spcAft>
          <a:spcPct val="0"/>
        </a:spcAft>
        <a:buClr>
          <a:schemeClr val="tx2"/>
        </a:buClr>
        <a:buChar char="•"/>
        <a:defRPr sz="2000">
          <a:solidFill>
            <a:schemeClr val="tx1"/>
          </a:solidFill>
          <a:latin typeface="+mn-lt"/>
        </a:defRPr>
      </a:lvl3pPr>
      <a:lvl4pPr marL="1600200" indent="-228600" algn="l" rtl="0" eaLnBrk="1" fontAlgn="base" hangingPunct="1">
        <a:spcBef>
          <a:spcPct val="20000"/>
        </a:spcBef>
        <a:spcAft>
          <a:spcPct val="0"/>
        </a:spcAft>
        <a:buClr>
          <a:schemeClr val="tx2"/>
        </a:buClr>
        <a:buChar char="–"/>
        <a:defRPr>
          <a:solidFill>
            <a:schemeClr val="tx1"/>
          </a:solidFill>
          <a:latin typeface="+mn-lt"/>
        </a:defRPr>
      </a:lvl4pPr>
      <a:lvl5pPr marL="2057400" indent="-228600" algn="l" rtl="0" eaLnBrk="1" fontAlgn="base" hangingPunct="1">
        <a:spcBef>
          <a:spcPct val="20000"/>
        </a:spcBef>
        <a:spcAft>
          <a:spcPct val="0"/>
        </a:spcAft>
        <a:buClr>
          <a:schemeClr val="tx2"/>
        </a:buClr>
        <a:buChar char="»"/>
        <a:defRPr>
          <a:solidFill>
            <a:schemeClr val="tx1"/>
          </a:solidFill>
          <a:latin typeface="+mn-lt"/>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219200" y="2286000"/>
            <a:ext cx="7467600" cy="1447800"/>
          </a:xfrm>
        </p:spPr>
        <p:txBody>
          <a:bodyPr/>
          <a:lstStyle/>
          <a:p>
            <a:pPr algn="ctr" eaLnBrk="1" hangingPunct="1"/>
            <a:r>
              <a:rPr lang="en-US" smtClean="0"/>
              <a:t>Effective Health and Safety Committees – Part Three</a:t>
            </a:r>
            <a:br>
              <a:rPr lang="en-US" smtClean="0"/>
            </a:br>
            <a:endParaRPr lang="en-US" smtClean="0"/>
          </a:p>
        </p:txBody>
      </p:sp>
      <p:sp>
        <p:nvSpPr>
          <p:cNvPr id="3" name="Subtitle 2"/>
          <p:cNvSpPr>
            <a:spLocks noGrp="1"/>
          </p:cNvSpPr>
          <p:nvPr>
            <p:ph type="subTitle" idx="1"/>
          </p:nvPr>
        </p:nvSpPr>
        <p:spPr>
          <a:xfrm>
            <a:off x="1752600" y="3886200"/>
            <a:ext cx="6324600" cy="1600200"/>
          </a:xfrm>
        </p:spPr>
        <p:txBody>
          <a:bodyPr/>
          <a:lstStyle/>
          <a:p>
            <a:pPr eaLnBrk="1" hangingPunct="1">
              <a:defRPr/>
            </a:pPr>
            <a:r>
              <a:rPr lang="en-US" sz="1050" dirty="0" smtClean="0"/>
              <a:t>This material was produced under the grant SH-20839-SHO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105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p>
            <a:fld id="{F52BF3FD-BB93-4752-8646-D6A557C5B41E}" type="slidenum">
              <a:rPr lang="en-US">
                <a:ea typeface="MS PGothic" pitchFamily="34" charset="-128"/>
              </a:rPr>
              <a:pPr/>
              <a:t>10</a:t>
            </a:fld>
            <a:endParaRPr lang="en-US">
              <a:ea typeface="MS PGothic" pitchFamily="34" charset="-128"/>
            </a:endParaRPr>
          </a:p>
        </p:txBody>
      </p:sp>
      <p:sp>
        <p:nvSpPr>
          <p:cNvPr id="28675" name="Rectangle 2"/>
          <p:cNvSpPr>
            <a:spLocks noGrp="1" noChangeArrowheads="1"/>
          </p:cNvSpPr>
          <p:nvPr>
            <p:ph type="title"/>
          </p:nvPr>
        </p:nvSpPr>
        <p:spPr/>
        <p:txBody>
          <a:bodyPr/>
          <a:lstStyle/>
          <a:p>
            <a:pPr eaLnBrk="1" hangingPunct="1"/>
            <a:r>
              <a:rPr lang="en-US" smtClean="0"/>
              <a:t>Mapping the Building</a:t>
            </a:r>
          </a:p>
        </p:txBody>
      </p:sp>
      <p:pic>
        <p:nvPicPr>
          <p:cNvPr id="28676" name="Picture 4" descr="HPB_H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71600"/>
            <a:ext cx="5410200" cy="4343400"/>
          </a:xfrm>
          <a:prstGeom prst="rect">
            <a:avLst/>
          </a:prstGeom>
          <a:noFill/>
          <a:ln w="9525">
            <a:noFill/>
            <a:miter lim="800000"/>
            <a:headEnd/>
            <a:tailEnd/>
          </a:ln>
        </p:spPr>
      </p:pic>
      <p:sp>
        <p:nvSpPr>
          <p:cNvPr id="28677" name="Rectangle 5"/>
          <p:cNvSpPr>
            <a:spLocks noChangeArrowheads="1"/>
          </p:cNvSpPr>
          <p:nvPr/>
        </p:nvSpPr>
        <p:spPr bwMode="auto">
          <a:xfrm>
            <a:off x="2362200" y="4114800"/>
            <a:ext cx="2286000" cy="1447800"/>
          </a:xfrm>
          <a:prstGeom prst="rect">
            <a:avLst/>
          </a:prstGeom>
          <a:solidFill>
            <a:schemeClr val="bg1"/>
          </a:solidFill>
          <a:ln w="9525">
            <a:noFill/>
            <a:miter lim="800000"/>
            <a:headEnd/>
            <a:tailEnd/>
          </a:ln>
        </p:spPr>
        <p:txBody>
          <a:bodyPr anchor="ctr">
            <a:spAutoFit/>
          </a:bodyPr>
          <a:lstStyle/>
          <a:p>
            <a:endParaRPr lang="en-US"/>
          </a:p>
        </p:txBody>
      </p:sp>
      <p:sp>
        <p:nvSpPr>
          <p:cNvPr id="28678" name="Rectangle 3"/>
          <p:cNvSpPr>
            <a:spLocks noGrp="1" noChangeArrowheads="1"/>
          </p:cNvSpPr>
          <p:nvPr>
            <p:ph type="body" idx="1"/>
          </p:nvPr>
        </p:nvSpPr>
        <p:spPr>
          <a:xfrm>
            <a:off x="3962400" y="4114800"/>
            <a:ext cx="3581400" cy="1676400"/>
          </a:xfrm>
        </p:spPr>
        <p:txBody>
          <a:bodyPr/>
          <a:lstStyle/>
          <a:p>
            <a:pPr lvl="1" eaLnBrk="1" hangingPunct="1">
              <a:lnSpc>
                <a:spcPct val="80000"/>
              </a:lnSpc>
            </a:pPr>
            <a:endParaRPr lang="en-US" sz="2000" smtClean="0"/>
          </a:p>
          <a:p>
            <a:pPr lvl="1" eaLnBrk="1" hangingPunct="1">
              <a:lnSpc>
                <a:spcPct val="80000"/>
              </a:lnSpc>
              <a:buFontTx/>
              <a:buNone/>
            </a:pPr>
            <a:endParaRPr lang="en-US" sz="2000" smtClean="0"/>
          </a:p>
          <a:p>
            <a:pPr lvl="1" eaLnBrk="1" hangingPunct="1">
              <a:lnSpc>
                <a:spcPct val="80000"/>
              </a:lnSpc>
            </a:pPr>
            <a:endParaRPr lang="en-US" sz="2000" smtClean="0"/>
          </a:p>
          <a:p>
            <a:pPr lvl="1" eaLnBrk="1" hangingPunct="1">
              <a:lnSpc>
                <a:spcPct val="80000"/>
              </a:lnSpc>
            </a:pPr>
            <a:endParaRPr lang="en-US" sz="2000" smtClean="0"/>
          </a:p>
          <a:p>
            <a:pPr eaLnBrk="1" hangingPunct="1">
              <a:lnSpc>
                <a:spcPct val="80000"/>
              </a:lnSpc>
            </a:pPr>
            <a:endParaRPr lang="en-US" sz="2400" smtClean="0"/>
          </a:p>
        </p:txBody>
      </p:sp>
      <p:sp>
        <p:nvSpPr>
          <p:cNvPr id="28679" name="Rectangle 6"/>
          <p:cNvSpPr>
            <a:spLocks noChangeArrowheads="1"/>
          </p:cNvSpPr>
          <p:nvPr/>
        </p:nvSpPr>
        <p:spPr bwMode="auto">
          <a:xfrm>
            <a:off x="1295400" y="2209800"/>
            <a:ext cx="990600" cy="685800"/>
          </a:xfrm>
          <a:prstGeom prst="rect">
            <a:avLst/>
          </a:prstGeom>
          <a:solidFill>
            <a:schemeClr val="bg1"/>
          </a:solidFill>
          <a:ln w="9525">
            <a:noFill/>
            <a:miter lim="800000"/>
            <a:headEnd/>
            <a:tailEnd/>
          </a:ln>
        </p:spPr>
        <p:txBody>
          <a:bodyPr wrap="none" anchor="ctr">
            <a:spAutoFit/>
          </a:bodyPr>
          <a:lstStyle/>
          <a:p>
            <a:endParaRPr lang="en-US"/>
          </a:p>
        </p:txBody>
      </p:sp>
      <p:sp>
        <p:nvSpPr>
          <p:cNvPr id="28680" name="Text Box 7"/>
          <p:cNvSpPr txBox="1">
            <a:spLocks noChangeArrowheads="1"/>
          </p:cNvSpPr>
          <p:nvPr/>
        </p:nvSpPr>
        <p:spPr bwMode="auto">
          <a:xfrm>
            <a:off x="4724400" y="1524000"/>
            <a:ext cx="4267200" cy="4708981"/>
          </a:xfrm>
          <a:prstGeom prst="rect">
            <a:avLst/>
          </a:prstGeom>
          <a:noFill/>
          <a:ln w="9525">
            <a:noFill/>
            <a:miter lim="800000"/>
            <a:headEnd/>
            <a:tailEnd/>
          </a:ln>
        </p:spPr>
        <p:txBody>
          <a:bodyPr wrap="square">
            <a:spAutoFit/>
          </a:bodyPr>
          <a:lstStyle/>
          <a:p>
            <a:pPr marL="742950" indent="-285750">
              <a:spcBef>
                <a:spcPct val="50000"/>
              </a:spcBef>
              <a:buFont typeface="Arial" pitchFamily="34" charset="0"/>
              <a:buChar char="•"/>
            </a:pPr>
            <a:r>
              <a:rPr lang="en-US" sz="2000" dirty="0">
                <a:latin typeface="Verdana" pitchFamily="34" charset="0"/>
                <a:ea typeface="Verdana" pitchFamily="34" charset="0"/>
                <a:cs typeface="Verdana" pitchFamily="34" charset="0"/>
              </a:rPr>
              <a:t>Picture of the </a:t>
            </a:r>
            <a:r>
              <a:rPr lang="en-US" sz="2000" dirty="0" smtClean="0">
                <a:latin typeface="Verdana" pitchFamily="34" charset="0"/>
                <a:ea typeface="Verdana" pitchFamily="34" charset="0"/>
                <a:cs typeface="Verdana" pitchFamily="34" charset="0"/>
              </a:rPr>
              <a:t>workplace </a:t>
            </a:r>
            <a:r>
              <a:rPr lang="en-US" sz="2000" dirty="0">
                <a:latin typeface="Verdana" pitchFamily="34" charset="0"/>
                <a:ea typeface="Verdana" pitchFamily="34" charset="0"/>
                <a:cs typeface="Verdana" pitchFamily="34" charset="0"/>
              </a:rPr>
              <a:t>and its hazards based on staff experiences and knowledge</a:t>
            </a:r>
          </a:p>
          <a:p>
            <a:pPr marL="742950" indent="-285750">
              <a:spcBef>
                <a:spcPct val="50000"/>
              </a:spcBef>
              <a:buFont typeface="Arial" pitchFamily="34" charset="0"/>
              <a:buChar char="•"/>
            </a:pPr>
            <a:endParaRPr lang="en-US" sz="2000" dirty="0">
              <a:latin typeface="Verdana" pitchFamily="34" charset="0"/>
              <a:ea typeface="Verdana" pitchFamily="34" charset="0"/>
              <a:cs typeface="Verdana" pitchFamily="34" charset="0"/>
            </a:endParaRPr>
          </a:p>
          <a:p>
            <a:pPr marL="742950" indent="-285750">
              <a:spcBef>
                <a:spcPct val="50000"/>
              </a:spcBef>
              <a:buFont typeface="Arial" pitchFamily="34" charset="0"/>
              <a:buChar char="•"/>
            </a:pPr>
            <a:r>
              <a:rPr lang="en-US" sz="2000" dirty="0">
                <a:latin typeface="Verdana" pitchFamily="34" charset="0"/>
                <a:ea typeface="Verdana" pitchFamily="34" charset="0"/>
                <a:cs typeface="Verdana" pitchFamily="34" charset="0"/>
              </a:rPr>
              <a:t>Tool to communicate to members and administration</a:t>
            </a:r>
          </a:p>
          <a:p>
            <a:pPr marL="742950" indent="-285750">
              <a:spcBef>
                <a:spcPct val="50000"/>
              </a:spcBef>
              <a:buFont typeface="Arial" pitchFamily="34" charset="0"/>
              <a:buChar char="•"/>
            </a:pPr>
            <a:endParaRPr lang="en-US" sz="2000" dirty="0">
              <a:latin typeface="Verdana" pitchFamily="34" charset="0"/>
              <a:ea typeface="Verdana" pitchFamily="34" charset="0"/>
              <a:cs typeface="Verdana" pitchFamily="34" charset="0"/>
            </a:endParaRPr>
          </a:p>
          <a:p>
            <a:pPr marL="742950" indent="-285750">
              <a:spcBef>
                <a:spcPct val="50000"/>
              </a:spcBef>
              <a:buFont typeface="Arial" pitchFamily="34" charset="0"/>
              <a:buChar char="•"/>
            </a:pPr>
            <a:r>
              <a:rPr lang="en-US" sz="2000" dirty="0">
                <a:latin typeface="Verdana" pitchFamily="34" charset="0"/>
                <a:ea typeface="Verdana" pitchFamily="34" charset="0"/>
                <a:cs typeface="Verdana" pitchFamily="34" charset="0"/>
              </a:rPr>
              <a:t>Once “seen” the issues are more likely to be addressed and not swept under the rug.</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reastcancerplate.org/wp-content/uploads/2011/03/stackabl-barriers-bi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6250" y="4445000"/>
            <a:ext cx="4857750" cy="2413000"/>
          </a:xfrm>
          <a:prstGeom prst="rect">
            <a:avLst/>
          </a:prstGeom>
          <a:noFill/>
          <a:ln w="9525">
            <a:noFill/>
            <a:miter lim="800000"/>
            <a:headEnd/>
            <a:tailEnd/>
          </a:ln>
        </p:spPr>
      </p:pic>
      <p:sp>
        <p:nvSpPr>
          <p:cNvPr id="7171" name="Title 1"/>
          <p:cNvSpPr>
            <a:spLocks noGrp="1"/>
          </p:cNvSpPr>
          <p:nvPr>
            <p:ph type="title"/>
          </p:nvPr>
        </p:nvSpPr>
        <p:spPr>
          <a:xfrm>
            <a:off x="1447800" y="304800"/>
            <a:ext cx="7391400" cy="914400"/>
          </a:xfrm>
        </p:spPr>
        <p:txBody>
          <a:bodyPr/>
          <a:lstStyle/>
          <a:p>
            <a:pPr algn="ctr" eaLnBrk="1" hangingPunct="1"/>
            <a:r>
              <a:rPr lang="en-US" dirty="0" smtClean="0"/>
              <a:t>Allies and Barriers</a:t>
            </a:r>
          </a:p>
        </p:txBody>
      </p:sp>
      <p:sp>
        <p:nvSpPr>
          <p:cNvPr id="7172" name="Content Placeholder 2"/>
          <p:cNvSpPr>
            <a:spLocks noGrp="1"/>
          </p:cNvSpPr>
          <p:nvPr>
            <p:ph idx="1"/>
          </p:nvPr>
        </p:nvSpPr>
        <p:spPr>
          <a:xfrm>
            <a:off x="1219200" y="1828800"/>
            <a:ext cx="7391400" cy="4419600"/>
          </a:xfrm>
        </p:spPr>
        <p:txBody>
          <a:bodyPr/>
          <a:lstStyle/>
          <a:p>
            <a:pPr eaLnBrk="1" hangingPunct="1"/>
            <a:r>
              <a:rPr lang="en-US" sz="3200" smtClean="0"/>
              <a:t>A sobering and honest review</a:t>
            </a:r>
          </a:p>
          <a:p>
            <a:pPr lvl="1" eaLnBrk="1" hangingPunct="1"/>
            <a:r>
              <a:rPr lang="en-US" sz="2800" smtClean="0"/>
              <a:t>Small barriers</a:t>
            </a:r>
          </a:p>
          <a:p>
            <a:pPr lvl="1" eaLnBrk="1" hangingPunct="1"/>
            <a:r>
              <a:rPr lang="en-US" sz="2800" smtClean="0"/>
              <a:t>Large barriers</a:t>
            </a:r>
          </a:p>
          <a:p>
            <a:pPr eaLnBrk="1" hangingPunct="1"/>
            <a:r>
              <a:rPr lang="en-US" sz="3200" smtClean="0"/>
              <a:t>Steps to overcome those barriers</a:t>
            </a:r>
          </a:p>
          <a:p>
            <a:pPr lvl="1" eaLnBrk="1" hangingPunct="1"/>
            <a:r>
              <a:rPr lang="en-US" sz="2800" smtClean="0"/>
              <a:t>Allies</a:t>
            </a:r>
          </a:p>
          <a:p>
            <a:pPr lvl="1" eaLnBrk="1" hangingPunct="1"/>
            <a:r>
              <a:rPr lang="en-US" sz="2800" smtClean="0"/>
              <a:t>Research</a:t>
            </a:r>
          </a:p>
          <a:p>
            <a:pPr lvl="1" eaLnBrk="1" hangingPunct="1"/>
            <a:r>
              <a:rPr lang="en-US" sz="2800" smtClean="0"/>
              <a:t>Organizations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Homework Review!</a:t>
            </a:r>
            <a:br>
              <a:rPr lang="en-US" dirty="0" smtClean="0"/>
            </a:br>
            <a:endParaRPr lang="en-US" dirty="0"/>
          </a:p>
        </p:txBody>
      </p:sp>
      <p:sp>
        <p:nvSpPr>
          <p:cNvPr id="3" name="Content Placeholder 2"/>
          <p:cNvSpPr>
            <a:spLocks noGrp="1"/>
          </p:cNvSpPr>
          <p:nvPr>
            <p:ph idx="1"/>
          </p:nvPr>
        </p:nvSpPr>
        <p:spPr>
          <a:xfrm>
            <a:off x="1447800" y="1371600"/>
            <a:ext cx="7391400" cy="4419600"/>
          </a:xfrm>
        </p:spPr>
        <p:txBody>
          <a:bodyPr/>
          <a:lstStyle/>
          <a:p>
            <a:pPr lvl="0"/>
            <a:r>
              <a:rPr lang="en-US" sz="2400" kern="1200" dirty="0" smtClean="0">
                <a:latin typeface="Verdana" charset="0"/>
              </a:rPr>
              <a:t>What is the most important health and safety issue within your facility that the committee should address first?</a:t>
            </a:r>
          </a:p>
          <a:p>
            <a:pPr>
              <a:buNone/>
            </a:pPr>
            <a:endParaRPr lang="en-US" sz="2000" kern="1200" dirty="0" smtClean="0">
              <a:latin typeface="Verdana" charset="0"/>
            </a:endParaRPr>
          </a:p>
          <a:p>
            <a:r>
              <a:rPr lang="en-US" sz="2400" kern="1200" dirty="0" smtClean="0">
                <a:latin typeface="Verdana" charset="0"/>
              </a:rPr>
              <a:t>What do you think you need to be effective and how will you go about accomplishing that?</a:t>
            </a:r>
          </a:p>
          <a:p>
            <a:pPr>
              <a:buNone/>
            </a:pPr>
            <a:endParaRPr lang="en-US" sz="2000" kern="1200" dirty="0" smtClean="0">
              <a:latin typeface="Verdana" charset="0"/>
            </a:endParaRPr>
          </a:p>
          <a:p>
            <a:r>
              <a:rPr lang="en-US" sz="2400" kern="1200" dirty="0" smtClean="0">
                <a:latin typeface="Verdana" charset="0"/>
              </a:rPr>
              <a:t>How does your solution benefit:</a:t>
            </a:r>
          </a:p>
          <a:p>
            <a:pPr lvl="1"/>
            <a:r>
              <a:rPr lang="en-US" kern="1200" dirty="0" smtClean="0">
                <a:latin typeface="Verdana" charset="0"/>
              </a:rPr>
              <a:t>The union?  </a:t>
            </a:r>
          </a:p>
          <a:p>
            <a:pPr lvl="1"/>
            <a:r>
              <a:rPr lang="en-US" kern="1200" dirty="0" smtClean="0">
                <a:latin typeface="Verdana" charset="0"/>
              </a:rPr>
              <a:t>The employer?  </a:t>
            </a:r>
          </a:p>
          <a:p>
            <a:pPr lvl="1"/>
            <a:r>
              <a:rPr lang="en-US" kern="1200" dirty="0" smtClean="0">
                <a:latin typeface="Verdana" charset="0"/>
              </a:rPr>
              <a:t>The community?</a:t>
            </a:r>
            <a:endParaRPr lang="en-US" sz="2000" kern="1200" dirty="0" smtClean="0">
              <a:latin typeface="Verdana" charset="0"/>
            </a:endParaRPr>
          </a:p>
          <a:p>
            <a:endParaRPr lang="en-US" dirty="0"/>
          </a:p>
        </p:txBody>
      </p:sp>
      <p:sp>
        <p:nvSpPr>
          <p:cNvPr id="4" name="Slide Number Placeholder 3"/>
          <p:cNvSpPr>
            <a:spLocks noGrp="1"/>
          </p:cNvSpPr>
          <p:nvPr>
            <p:ph type="sldNum" sz="quarter" idx="11"/>
          </p:nvPr>
        </p:nvSpPr>
        <p:spPr/>
        <p:txBody>
          <a:bodyPr/>
          <a:lstStyle/>
          <a:p>
            <a:fld id="{90DDAC85-E4C3-4EDE-AEB3-E8CB364B1B56}" type="slidenum">
              <a:rPr lang="en-US" smtClean="0"/>
              <a:pPr/>
              <a:t>12</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After this session, committee members will know:</a:t>
            </a:r>
          </a:p>
          <a:p>
            <a:pPr lvl="1"/>
            <a:r>
              <a:rPr lang="en-US" dirty="0" smtClean="0"/>
              <a:t>The basics of conducting a workplace inspection</a:t>
            </a:r>
          </a:p>
          <a:p>
            <a:pPr lvl="1"/>
            <a:r>
              <a:rPr lang="en-US" dirty="0" smtClean="0"/>
              <a:t>How to “map out” health and safety concerns</a:t>
            </a:r>
          </a:p>
          <a:p>
            <a:pPr lvl="1"/>
            <a:r>
              <a:rPr lang="en-US" dirty="0" smtClean="0"/>
              <a:t>Allies in this process </a:t>
            </a:r>
          </a:p>
          <a:p>
            <a:pPr lvl="1"/>
            <a:r>
              <a:rPr lang="en-US" dirty="0" smtClean="0"/>
              <a:t>Barriers that may come up and strategies on how to overcome them</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C414DC62-E9F2-422D-B575-830AE828A0A9}"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hangingPunct="1"/>
            <a:r>
              <a:rPr lang="en-US" smtClean="0"/>
              <a:t>Action Plan: Inspections</a:t>
            </a:r>
          </a:p>
        </p:txBody>
      </p:sp>
      <p:sp>
        <p:nvSpPr>
          <p:cNvPr id="8195" name="Content Placeholder 2"/>
          <p:cNvSpPr>
            <a:spLocks noGrp="1"/>
          </p:cNvSpPr>
          <p:nvPr>
            <p:ph idx="1"/>
          </p:nvPr>
        </p:nvSpPr>
        <p:spPr>
          <a:xfrm>
            <a:off x="1143000" y="1295400"/>
            <a:ext cx="7391400" cy="4419600"/>
          </a:xfrm>
        </p:spPr>
        <p:txBody>
          <a:bodyPr/>
          <a:lstStyle/>
          <a:p>
            <a:pPr eaLnBrk="1" hangingPunct="1"/>
            <a:r>
              <a:rPr lang="en-US" sz="3200" smtClean="0"/>
              <a:t>When and how?</a:t>
            </a:r>
          </a:p>
        </p:txBody>
      </p:sp>
      <p:pic>
        <p:nvPicPr>
          <p:cNvPr id="8196" name="Picture 4" descr="IMG_878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2001838"/>
            <a:ext cx="7696200" cy="4500562"/>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Inspections are Important:</a:t>
            </a:r>
            <a:endParaRPr lang="en-US" dirty="0"/>
          </a:p>
        </p:txBody>
      </p:sp>
      <p:sp>
        <p:nvSpPr>
          <p:cNvPr id="3" name="Content Placeholder 2"/>
          <p:cNvSpPr>
            <a:spLocks noGrp="1"/>
          </p:cNvSpPr>
          <p:nvPr>
            <p:ph idx="1"/>
          </p:nvPr>
        </p:nvSpPr>
        <p:spPr>
          <a:xfrm>
            <a:off x="1447800" y="1828800"/>
            <a:ext cx="7391400" cy="4648200"/>
          </a:xfrm>
        </p:spPr>
        <p:txBody>
          <a:bodyPr/>
          <a:lstStyle/>
          <a:p>
            <a:r>
              <a:rPr lang="en-US" dirty="0" smtClean="0"/>
              <a:t>They allow you to: </a:t>
            </a:r>
          </a:p>
          <a:p>
            <a:pPr lvl="1"/>
            <a:r>
              <a:rPr lang="en-US" dirty="0" smtClean="0"/>
              <a:t>Listen to the concerns of workers</a:t>
            </a:r>
          </a:p>
          <a:p>
            <a:pPr lvl="1"/>
            <a:r>
              <a:rPr lang="en-US" dirty="0" smtClean="0"/>
              <a:t>Gain further understanding of jobs and tasks</a:t>
            </a:r>
          </a:p>
          <a:p>
            <a:pPr lvl="1"/>
            <a:r>
              <a:rPr lang="en-US" dirty="0" smtClean="0"/>
              <a:t>Identify existing and potential hazards</a:t>
            </a:r>
          </a:p>
          <a:p>
            <a:pPr lvl="1"/>
            <a:r>
              <a:rPr lang="en-US" dirty="0" smtClean="0"/>
              <a:t>Determine underlying causes of hazards</a:t>
            </a:r>
          </a:p>
          <a:p>
            <a:pPr lvl="1"/>
            <a:r>
              <a:rPr lang="en-US" dirty="0" smtClean="0"/>
              <a:t>Monitor hazard controls</a:t>
            </a:r>
          </a:p>
          <a:p>
            <a:pPr lvl="1"/>
            <a:r>
              <a:rPr lang="en-US" dirty="0" smtClean="0"/>
              <a:t>Recommend corrective action</a:t>
            </a:r>
          </a:p>
          <a:p>
            <a:endParaRPr lang="en-US" dirty="0"/>
          </a:p>
        </p:txBody>
      </p:sp>
      <p:sp>
        <p:nvSpPr>
          <p:cNvPr id="4" name="Slide Number Placeholder 3"/>
          <p:cNvSpPr>
            <a:spLocks noGrp="1"/>
          </p:cNvSpPr>
          <p:nvPr>
            <p:ph type="sldNum" sz="quarter" idx="11"/>
          </p:nvPr>
        </p:nvSpPr>
        <p:spPr/>
        <p:txBody>
          <a:bodyPr/>
          <a:lstStyle/>
          <a:p>
            <a:pPr>
              <a:defRPr/>
            </a:pPr>
            <a:fld id="{C414DC62-E9F2-422D-B575-830AE828A0A9}"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solidFill>
                  <a:schemeClr val="tx1"/>
                </a:solidFill>
                <a:latin typeface="+mj-lt"/>
                <a:ea typeface="+mj-ea"/>
                <a:cs typeface="+mj-cs"/>
              </a:rPr>
              <a:t>How do I identify workplace hazards?</a:t>
            </a:r>
            <a:br>
              <a:rPr lang="en-US" sz="2800" b="1" dirty="0" smtClean="0">
                <a:solidFill>
                  <a:schemeClr val="tx1"/>
                </a:solidFill>
                <a:latin typeface="+mj-lt"/>
                <a:ea typeface="+mj-ea"/>
                <a:cs typeface="+mj-cs"/>
              </a:rPr>
            </a:br>
            <a:r>
              <a:rPr lang="en-US" sz="2400" b="1" dirty="0" smtClean="0">
                <a:solidFill>
                  <a:schemeClr val="tx1"/>
                </a:solidFill>
              </a:rPr>
              <a:t>Conducting an Inspection</a:t>
            </a:r>
            <a:endParaRPr lang="en-US" sz="2800" b="1" dirty="0">
              <a:solidFill>
                <a:schemeClr val="tx1"/>
              </a:solidFill>
            </a:endParaRPr>
          </a:p>
        </p:txBody>
      </p:sp>
      <p:sp>
        <p:nvSpPr>
          <p:cNvPr id="3" name="Content Placeholder 2"/>
          <p:cNvSpPr>
            <a:spLocks noGrp="1"/>
          </p:cNvSpPr>
          <p:nvPr>
            <p:ph idx="1"/>
          </p:nvPr>
        </p:nvSpPr>
        <p:spPr/>
        <p:txBody>
          <a:bodyPr/>
          <a:lstStyle/>
          <a:p>
            <a:r>
              <a:rPr lang="en-US" dirty="0" smtClean="0"/>
              <a:t>Becoming a Detective!</a:t>
            </a:r>
            <a:endParaRPr lang="en-US" dirty="0" smtClean="0">
              <a:solidFill>
                <a:schemeClr val="tx1"/>
              </a:solidFill>
              <a:latin typeface="+mn-lt"/>
              <a:ea typeface="+mn-ea"/>
              <a:cs typeface="+mn-cs"/>
            </a:endParaRPr>
          </a:p>
          <a:p>
            <a:pPr>
              <a:buNone/>
            </a:pPr>
            <a:endParaRPr lang="en-US" dirty="0" smtClean="0">
              <a:solidFill>
                <a:schemeClr val="tx1"/>
              </a:solidFill>
              <a:latin typeface="+mn-lt"/>
              <a:ea typeface="+mn-ea"/>
              <a:cs typeface="+mn-cs"/>
            </a:endParaRPr>
          </a:p>
          <a:p>
            <a:pPr lvl="1"/>
            <a:r>
              <a:rPr lang="en-US" dirty="0" smtClean="0"/>
              <a:t>Every inspection must examine who, what, where, when and how!</a:t>
            </a:r>
          </a:p>
          <a:p>
            <a:pPr lvl="1"/>
            <a:endParaRPr lang="en-US" dirty="0" smtClean="0"/>
          </a:p>
          <a:p>
            <a:pPr lvl="1"/>
            <a:r>
              <a:rPr lang="en-US" dirty="0" smtClean="0">
                <a:solidFill>
                  <a:schemeClr val="tx1"/>
                </a:solidFill>
                <a:latin typeface="+mn-lt"/>
                <a:ea typeface="+mn-ea"/>
                <a:cs typeface="+mn-cs"/>
              </a:rPr>
              <a:t>Your goal is to discover the following:</a:t>
            </a:r>
          </a:p>
          <a:p>
            <a:pPr lvl="2"/>
            <a:r>
              <a:rPr lang="en-US" sz="1800" dirty="0" smtClean="0">
                <a:solidFill>
                  <a:schemeClr val="tx1"/>
                </a:solidFill>
                <a:latin typeface="+mn-lt"/>
                <a:ea typeface="+mn-ea"/>
                <a:cs typeface="+mn-cs"/>
              </a:rPr>
              <a:t>What can go wrong?</a:t>
            </a:r>
          </a:p>
          <a:p>
            <a:pPr lvl="2"/>
            <a:r>
              <a:rPr lang="en-US" sz="1800" dirty="0" smtClean="0">
                <a:solidFill>
                  <a:schemeClr val="tx1"/>
                </a:solidFill>
                <a:latin typeface="+mn-lt"/>
                <a:ea typeface="+mn-ea"/>
                <a:cs typeface="+mn-cs"/>
              </a:rPr>
              <a:t>What are the consequences?</a:t>
            </a:r>
          </a:p>
          <a:p>
            <a:pPr lvl="2"/>
            <a:r>
              <a:rPr lang="en-US" sz="1800" dirty="0" smtClean="0">
                <a:solidFill>
                  <a:schemeClr val="tx1"/>
                </a:solidFill>
                <a:latin typeface="+mn-lt"/>
                <a:ea typeface="+mn-ea"/>
                <a:cs typeface="+mn-cs"/>
              </a:rPr>
              <a:t>How could it arise?</a:t>
            </a:r>
          </a:p>
          <a:p>
            <a:pPr lvl="2"/>
            <a:r>
              <a:rPr lang="en-US" sz="1800" dirty="0" smtClean="0">
                <a:solidFill>
                  <a:schemeClr val="tx1"/>
                </a:solidFill>
                <a:latin typeface="+mn-lt"/>
                <a:ea typeface="+mn-ea"/>
                <a:cs typeface="+mn-cs"/>
              </a:rPr>
              <a:t>What are other contributing factors?</a:t>
            </a:r>
          </a:p>
          <a:p>
            <a:pPr lvl="2"/>
            <a:r>
              <a:rPr lang="en-US" sz="1800" dirty="0" smtClean="0">
                <a:solidFill>
                  <a:schemeClr val="tx1"/>
                </a:solidFill>
                <a:latin typeface="+mn-lt"/>
                <a:ea typeface="+mn-ea"/>
                <a:cs typeface="+mn-cs"/>
              </a:rPr>
              <a:t>How likely is it that the hazard will occur?</a:t>
            </a:r>
          </a:p>
        </p:txBody>
      </p:sp>
      <p:sp>
        <p:nvSpPr>
          <p:cNvPr id="4" name="Slide Number Placeholder 3"/>
          <p:cNvSpPr>
            <a:spLocks noGrp="1"/>
          </p:cNvSpPr>
          <p:nvPr>
            <p:ph type="sldNum" sz="quarter" idx="11"/>
          </p:nvPr>
        </p:nvSpPr>
        <p:spPr/>
        <p:txBody>
          <a:bodyPr/>
          <a:lstStyle/>
          <a:p>
            <a:pPr>
              <a:defRPr/>
            </a:pPr>
            <a:fld id="{C414DC62-E9F2-422D-B575-830AE828A0A9}"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endParaRPr lang="en-US" dirty="0"/>
          </a:p>
        </p:txBody>
      </p:sp>
      <p:sp>
        <p:nvSpPr>
          <p:cNvPr id="3" name="Content Placeholder 2"/>
          <p:cNvSpPr>
            <a:spLocks noGrp="1"/>
          </p:cNvSpPr>
          <p:nvPr>
            <p:ph idx="1"/>
          </p:nvPr>
        </p:nvSpPr>
        <p:spPr/>
        <p:txBody>
          <a:bodyPr/>
          <a:lstStyle/>
          <a:p>
            <a:r>
              <a:rPr lang="en-US" sz="2400" dirty="0" smtClean="0"/>
              <a:t>Look at all </a:t>
            </a:r>
            <a:r>
              <a:rPr lang="en-US" sz="2400" b="1" dirty="0" smtClean="0"/>
              <a:t>workplace elements </a:t>
            </a:r>
            <a:r>
              <a:rPr lang="en-US" sz="2400" dirty="0" smtClean="0"/>
              <a:t>- the environment, the equipment and the process. </a:t>
            </a:r>
          </a:p>
          <a:p>
            <a:endParaRPr lang="en-US" sz="2400" dirty="0" smtClean="0"/>
          </a:p>
          <a:p>
            <a:pPr lvl="1"/>
            <a:r>
              <a:rPr lang="en-US" sz="1800" dirty="0" smtClean="0"/>
              <a:t>The </a:t>
            </a:r>
            <a:r>
              <a:rPr lang="en-US" sz="1800" b="1" dirty="0" smtClean="0"/>
              <a:t>environment </a:t>
            </a:r>
            <a:r>
              <a:rPr lang="en-US" sz="1800" dirty="0" smtClean="0"/>
              <a:t>includes such hazards as noise, vibration, lighting, temperature, and ventilation.</a:t>
            </a:r>
          </a:p>
          <a:p>
            <a:pPr lvl="1"/>
            <a:endParaRPr lang="en-US" sz="1800" b="1" dirty="0" smtClean="0"/>
          </a:p>
          <a:p>
            <a:pPr lvl="1"/>
            <a:r>
              <a:rPr lang="en-US" sz="1800" b="1" dirty="0" smtClean="0"/>
              <a:t> Equipment </a:t>
            </a:r>
            <a:r>
              <a:rPr lang="en-US" sz="1800" dirty="0" smtClean="0"/>
              <a:t>includes materials, tools and apparatus for producing a product or a service. </a:t>
            </a:r>
          </a:p>
          <a:p>
            <a:pPr lvl="1"/>
            <a:endParaRPr lang="en-US" sz="1800" dirty="0" smtClean="0"/>
          </a:p>
          <a:p>
            <a:pPr lvl="1"/>
            <a:r>
              <a:rPr lang="en-US" sz="1800" dirty="0" smtClean="0"/>
              <a:t>The</a:t>
            </a:r>
            <a:r>
              <a:rPr lang="en-US" sz="1800" b="1" dirty="0" smtClean="0"/>
              <a:t> process </a:t>
            </a:r>
            <a:r>
              <a:rPr lang="en-US" sz="1800" dirty="0" smtClean="0"/>
              <a:t>involves how the worker interacts with the other elements in a series of tasks or operations. </a:t>
            </a:r>
          </a:p>
          <a:p>
            <a:pPr>
              <a:buNone/>
            </a:pPr>
            <a:r>
              <a:rPr lang="en-US" sz="2000" dirty="0" smtClean="0"/>
              <a:t/>
            </a:r>
            <a:br>
              <a:rPr lang="en-US" sz="2000" dirty="0" smtClean="0"/>
            </a:br>
            <a:endParaRPr lang="en-US" sz="2000" dirty="0" smtClean="0"/>
          </a:p>
          <a:p>
            <a:pPr>
              <a:buNone/>
            </a:pPr>
            <a:endParaRPr lang="en-US" sz="2000" dirty="0" smtClean="0"/>
          </a:p>
        </p:txBody>
      </p:sp>
      <p:sp>
        <p:nvSpPr>
          <p:cNvPr id="4" name="Slide Number Placeholder 3"/>
          <p:cNvSpPr>
            <a:spLocks noGrp="1"/>
          </p:cNvSpPr>
          <p:nvPr>
            <p:ph type="sldNum" sz="quarter" idx="11"/>
          </p:nvPr>
        </p:nvSpPr>
        <p:spPr/>
        <p:txBody>
          <a:bodyPr/>
          <a:lstStyle/>
          <a:p>
            <a:pPr>
              <a:defRPr/>
            </a:pPr>
            <a:fld id="{C414DC62-E9F2-422D-B575-830AE828A0A9}"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Walk-Around Inspection</a:t>
            </a:r>
            <a:br>
              <a:rPr lang="en-US" dirty="0" smtClean="0"/>
            </a:br>
            <a:endParaRPr lang="en-US" dirty="0" smtClean="0"/>
          </a:p>
        </p:txBody>
      </p:sp>
      <p:sp>
        <p:nvSpPr>
          <p:cNvPr id="30723" name="Content Placeholder 2"/>
          <p:cNvSpPr>
            <a:spLocks noGrp="1"/>
          </p:cNvSpPr>
          <p:nvPr>
            <p:ph sz="half" idx="1"/>
          </p:nvPr>
        </p:nvSpPr>
        <p:spPr>
          <a:xfrm>
            <a:off x="1447800" y="1828800"/>
            <a:ext cx="7391400" cy="1066800"/>
          </a:xfrm>
        </p:spPr>
        <p:txBody>
          <a:bodyPr/>
          <a:lstStyle/>
          <a:p>
            <a:pPr eaLnBrk="1" hangingPunct="1"/>
            <a:r>
              <a:rPr lang="en-US" sz="2400" dirty="0" smtClean="0">
                <a:cs typeface="Times New Roman" pitchFamily="18" charset="0"/>
              </a:rPr>
              <a:t>Conduct a walk-around inside and outside the building to identify possible hazards</a:t>
            </a:r>
          </a:p>
          <a:p>
            <a:pPr eaLnBrk="1" hangingPunct="1"/>
            <a:endParaRPr lang="en-US" dirty="0" smtClean="0">
              <a:cs typeface="Times New Roman" pitchFamily="18" charset="0"/>
            </a:endParaRPr>
          </a:p>
        </p:txBody>
      </p:sp>
      <p:sp>
        <p:nvSpPr>
          <p:cNvPr id="30724" name="Slide Number Placeholder 4"/>
          <p:cNvSpPr>
            <a:spLocks noGrp="1"/>
          </p:cNvSpPr>
          <p:nvPr>
            <p:ph type="sldNum" sz="quarter" idx="11"/>
          </p:nvPr>
        </p:nvSpPr>
        <p:spPr>
          <a:noFill/>
        </p:spPr>
        <p:txBody>
          <a:bodyPr/>
          <a:lstStyle/>
          <a:p>
            <a:fld id="{1F6C2250-9B30-4E4A-A947-45C123A30124}" type="slidenum">
              <a:rPr lang="en-US">
                <a:ea typeface="MS PGothic" pitchFamily="34" charset="-128"/>
              </a:rPr>
              <a:pPr/>
              <a:t>7</a:t>
            </a:fld>
            <a:endParaRPr lang="en-US">
              <a:ea typeface="MS PGothic" pitchFamily="34" charset="-128"/>
            </a:endParaRPr>
          </a:p>
        </p:txBody>
      </p:sp>
      <p:pic>
        <p:nvPicPr>
          <p:cNvPr id="5" name="Picture 4" descr="Ind"/>
          <p:cNvPicPr>
            <a:picLocks noChangeAspect="1" noChangeArrowheads="1"/>
          </p:cNvPicPr>
          <p:nvPr/>
        </p:nvPicPr>
        <p:blipFill>
          <a:blip r:embed="rId3" cstate="print"/>
          <a:srcRect/>
          <a:stretch>
            <a:fillRect/>
          </a:stretch>
        </p:blipFill>
        <p:spPr bwMode="auto">
          <a:xfrm>
            <a:off x="4191000" y="3200400"/>
            <a:ext cx="4830763" cy="2590800"/>
          </a:xfrm>
          <a:prstGeom prst="rect">
            <a:avLst/>
          </a:prstGeom>
          <a:noFill/>
          <a:ln w="12700">
            <a:solidFill>
              <a:srgbClr val="000000"/>
            </a:solidFill>
            <a:miter lim="800000"/>
            <a:headEnd/>
            <a:tailEnd/>
          </a:ln>
        </p:spPr>
      </p:pic>
      <p:sp>
        <p:nvSpPr>
          <p:cNvPr id="6" name="Rectangle 5"/>
          <p:cNvSpPr/>
          <p:nvPr/>
        </p:nvSpPr>
        <p:spPr>
          <a:xfrm>
            <a:off x="1066800" y="3124200"/>
            <a:ext cx="2971800" cy="3046988"/>
          </a:xfrm>
          <a:prstGeom prst="rect">
            <a:avLst/>
          </a:prstGeom>
        </p:spPr>
        <p:txBody>
          <a:bodyPr wrap="square">
            <a:spAutoFit/>
          </a:bodyPr>
          <a:lstStyle/>
          <a:p>
            <a:pPr lvl="1" eaLnBrk="1" hangingPunct="1"/>
            <a:r>
              <a:rPr lang="en-US" dirty="0" smtClean="0">
                <a:latin typeface="+mn-lt"/>
                <a:cs typeface="Times New Roman" pitchFamily="18" charset="0"/>
              </a:rPr>
              <a:t>Start with problem areas first, if there are any identified. </a:t>
            </a:r>
          </a:p>
          <a:p>
            <a:pPr lvl="1" eaLnBrk="1" hangingPunct="1"/>
            <a:endParaRPr lang="en-US" dirty="0" smtClean="0">
              <a:latin typeface="+mn-lt"/>
              <a:cs typeface="Times New Roman" pitchFamily="18" charset="0"/>
            </a:endParaRPr>
          </a:p>
          <a:p>
            <a:pPr lvl="1" eaLnBrk="1" hangingPunct="1"/>
            <a:r>
              <a:rPr lang="en-US" dirty="0" smtClean="0">
                <a:latin typeface="+mn-lt"/>
                <a:cs typeface="Times New Roman" pitchFamily="18" charset="0"/>
              </a:rPr>
              <a:t>Get help from co-workers</a:t>
            </a:r>
            <a:endParaRPr lang="en-US" sz="3200" dirty="0" smtClean="0">
              <a:latin typeface="+mn-lt"/>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Oval 4"/>
          <p:cNvSpPr>
            <a:spLocks noChangeArrowheads="1"/>
          </p:cNvSpPr>
          <p:nvPr/>
        </p:nvSpPr>
        <p:spPr bwMode="auto">
          <a:xfrm>
            <a:off x="2595130" y="0"/>
            <a:ext cx="3811588" cy="2524125"/>
          </a:xfrm>
          <a:prstGeom prst="ellipse">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pitchFamily="34" charset="0"/>
              </a:rPr>
              <a:t>CHEMICAL &amp; DUST HAZARDS</a:t>
            </a:r>
            <a:endParaRPr kumimoji="0" lang="en-US" sz="24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(cleaning products, pesticides, asbestos, etc.)</a:t>
            </a:r>
            <a:endParaRPr kumimoji="0" lang="en-US" sz="16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Oval 5"/>
          <p:cNvSpPr>
            <a:spLocks noChangeArrowheads="1"/>
          </p:cNvSpPr>
          <p:nvPr/>
        </p:nvSpPr>
        <p:spPr bwMode="auto">
          <a:xfrm>
            <a:off x="0" y="1423591"/>
            <a:ext cx="3543011" cy="2201068"/>
          </a:xfrm>
          <a:prstGeom prst="ellipse">
            <a:avLst/>
          </a:prstGeom>
          <a:solidFill>
            <a:srgbClr val="8064A2"/>
          </a:solidFill>
          <a:ln w="38100">
            <a:solidFill>
              <a:srgbClr val="F2F2F2"/>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pitchFamily="34" charset="0"/>
              </a:rPr>
              <a:t>BIOLOGICAL HAZARDS</a:t>
            </a:r>
            <a:endParaRPr kumimoji="0" lang="en-US" sz="24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(mold, insects/pests, communicable diseases, etc.)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Oval 6"/>
          <p:cNvSpPr>
            <a:spLocks noChangeArrowheads="1"/>
          </p:cNvSpPr>
          <p:nvPr/>
        </p:nvSpPr>
        <p:spPr bwMode="auto">
          <a:xfrm>
            <a:off x="5332413" y="1261268"/>
            <a:ext cx="3811587" cy="2525713"/>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pitchFamily="34" charset="0"/>
              </a:rPr>
              <a:t>ERGONOMIC HAZARDS</a:t>
            </a:r>
            <a:endParaRPr kumimoji="0" lang="en-US" sz="24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(repetition, lifting, awkward postures, etc.)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Oval 7"/>
          <p:cNvSpPr>
            <a:spLocks noChangeArrowheads="1"/>
          </p:cNvSpPr>
          <p:nvPr/>
        </p:nvSpPr>
        <p:spPr bwMode="auto">
          <a:xfrm>
            <a:off x="2595131" y="2712712"/>
            <a:ext cx="3811587" cy="2362850"/>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cs typeface="Arial" pitchFamily="34" charset="0"/>
              </a:rPr>
              <a:t>WORK ORGANIZATION HAZARDS</a:t>
            </a:r>
            <a:endParaRPr kumimoji="0" lang="en-US" sz="2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Things that cause STRESS! </a:t>
            </a:r>
            <a:r>
              <a:rPr lang="en-US" sz="1600" b="1" dirty="0" smtClean="0">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Oval 8"/>
          <p:cNvSpPr>
            <a:spLocks noChangeArrowheads="1"/>
          </p:cNvSpPr>
          <p:nvPr/>
        </p:nvSpPr>
        <p:spPr bwMode="auto">
          <a:xfrm>
            <a:off x="0" y="4308041"/>
            <a:ext cx="3813175" cy="2111808"/>
          </a:xfrm>
          <a:prstGeom prst="ellipse">
            <a:avLst/>
          </a:prstGeom>
          <a:solidFill>
            <a:srgbClr val="FFFF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pitchFamily="34" charset="0"/>
              </a:rPr>
              <a:t>SAFETY HAZARDS</a:t>
            </a:r>
            <a:endParaRPr kumimoji="0" lang="en-US" sz="24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(slips, trips and falls, faulty equipment, etc.)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Oval 9"/>
          <p:cNvSpPr>
            <a:spLocks noChangeArrowheads="1"/>
          </p:cNvSpPr>
          <p:nvPr/>
        </p:nvSpPr>
        <p:spPr bwMode="auto">
          <a:xfrm>
            <a:off x="4931640" y="4308041"/>
            <a:ext cx="3811587" cy="2194936"/>
          </a:xfrm>
          <a:prstGeom prst="ellipse">
            <a:avLst/>
          </a:prstGeom>
          <a:solidFill>
            <a:srgbClr val="92D050"/>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Arial" pitchFamily="34" charset="0"/>
              </a:rPr>
              <a:t>PHYSICAL HAZARDS</a:t>
            </a:r>
            <a:endParaRPr kumimoji="0" lang="en-US" sz="24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(noise, temperature extremes, radiation, etc.)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fld id="{7150A628-652F-41D1-A4C4-9B30FA7F67EA}" type="slidenum">
              <a:rPr lang="en-US">
                <a:ea typeface="MS PGothic" pitchFamily="34" charset="-128"/>
              </a:rPr>
              <a:pPr/>
              <a:t>9</a:t>
            </a:fld>
            <a:endParaRPr lang="en-US">
              <a:ea typeface="MS PGothic" pitchFamily="34" charset="-128"/>
            </a:endParaRPr>
          </a:p>
        </p:txBody>
      </p:sp>
      <p:sp>
        <p:nvSpPr>
          <p:cNvPr id="26627" name="Rectangle 2"/>
          <p:cNvSpPr>
            <a:spLocks noGrp="1" noChangeArrowheads="1"/>
          </p:cNvSpPr>
          <p:nvPr>
            <p:ph type="title"/>
          </p:nvPr>
        </p:nvSpPr>
        <p:spPr/>
        <p:txBody>
          <a:bodyPr/>
          <a:lstStyle/>
          <a:p>
            <a:pPr eaLnBrk="1" hangingPunct="1"/>
            <a:r>
              <a:rPr lang="en-US" smtClean="0"/>
              <a:t>The Best Tools of the Trade</a:t>
            </a:r>
          </a:p>
        </p:txBody>
      </p:sp>
      <p:sp>
        <p:nvSpPr>
          <p:cNvPr id="26628" name="Rectangle 3"/>
          <p:cNvSpPr>
            <a:spLocks noGrp="1" noChangeArrowheads="1"/>
          </p:cNvSpPr>
          <p:nvPr>
            <p:ph type="body" idx="1"/>
          </p:nvPr>
        </p:nvSpPr>
        <p:spPr>
          <a:xfrm>
            <a:off x="3962400" y="1981200"/>
            <a:ext cx="4495800" cy="4191000"/>
          </a:xfrm>
        </p:spPr>
        <p:txBody>
          <a:bodyPr/>
          <a:lstStyle/>
          <a:p>
            <a:pPr eaLnBrk="1" hangingPunct="1"/>
            <a:r>
              <a:rPr lang="en-US" dirty="0" smtClean="0"/>
              <a:t>Being the eyes and nose of your workplace</a:t>
            </a:r>
          </a:p>
          <a:p>
            <a:pPr eaLnBrk="1" hangingPunct="1"/>
            <a:endParaRPr lang="en-US" dirty="0" smtClean="0"/>
          </a:p>
          <a:p>
            <a:pPr eaLnBrk="1" hangingPunct="1"/>
            <a:r>
              <a:rPr lang="en-US" dirty="0" smtClean="0"/>
              <a:t>Using your checklists!</a:t>
            </a:r>
          </a:p>
          <a:p>
            <a:pPr eaLnBrk="1" hangingPunct="1"/>
            <a:endParaRPr lang="en-US" dirty="0" smtClean="0"/>
          </a:p>
          <a:p>
            <a:pPr eaLnBrk="1" hangingPunct="1"/>
            <a:r>
              <a:rPr lang="en-US" dirty="0" smtClean="0"/>
              <a:t>Maintaining organized paperwork and documentation</a:t>
            </a:r>
          </a:p>
        </p:txBody>
      </p:sp>
      <p:pic>
        <p:nvPicPr>
          <p:cNvPr id="26629" name="Picture 4" descr="eyes"/>
          <p:cNvPicPr>
            <a:picLocks noChangeAspect="1" noChangeArrowheads="1"/>
          </p:cNvPicPr>
          <p:nvPr/>
        </p:nvPicPr>
        <p:blipFill>
          <a:blip r:embed="rId3" cstate="print"/>
          <a:srcRect/>
          <a:stretch>
            <a:fillRect/>
          </a:stretch>
        </p:blipFill>
        <p:spPr bwMode="auto">
          <a:xfrm>
            <a:off x="228600" y="1905000"/>
            <a:ext cx="3687763" cy="3011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art 3 - H&amp;S Committee Training">
  <a:themeElements>
    <a:clrScheme name="Office Theme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47BA"/>
      </a:hlink>
      <a:folHlink>
        <a:srgbClr val="73B5E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47BA"/>
        </a:hlink>
        <a:folHlink>
          <a:srgbClr val="73B5E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F8C0D"/>
        </a:dk2>
        <a:lt2>
          <a:srgbClr val="808080"/>
        </a:lt2>
        <a:accent1>
          <a:srgbClr val="5C2624"/>
        </a:accent1>
        <a:accent2>
          <a:srgbClr val="4A611C"/>
        </a:accent2>
        <a:accent3>
          <a:srgbClr val="FFFFFF"/>
        </a:accent3>
        <a:accent4>
          <a:srgbClr val="000000"/>
        </a:accent4>
        <a:accent5>
          <a:srgbClr val="B5ACAC"/>
        </a:accent5>
        <a:accent6>
          <a:srgbClr val="425718"/>
        </a:accent6>
        <a:hlink>
          <a:srgbClr val="4F8C0D"/>
        </a:hlink>
        <a:folHlink>
          <a:srgbClr val="4F8C0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A75CF"/>
        </a:dk2>
        <a:lt2>
          <a:srgbClr val="808080"/>
        </a:lt2>
        <a:accent1>
          <a:srgbClr val="B0BFBF"/>
        </a:accent1>
        <a:accent2>
          <a:srgbClr val="003896"/>
        </a:accent2>
        <a:accent3>
          <a:srgbClr val="FFFFFF"/>
        </a:accent3>
        <a:accent4>
          <a:srgbClr val="000000"/>
        </a:accent4>
        <a:accent5>
          <a:srgbClr val="D4DCDC"/>
        </a:accent5>
        <a:accent6>
          <a:srgbClr val="003287"/>
        </a:accent6>
        <a:hlink>
          <a:srgbClr val="1A75CF"/>
        </a:hlink>
        <a:folHlink>
          <a:srgbClr val="00389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6B8FB5"/>
        </a:dk2>
        <a:lt2>
          <a:srgbClr val="808080"/>
        </a:lt2>
        <a:accent1>
          <a:srgbClr val="CFE89C"/>
        </a:accent1>
        <a:accent2>
          <a:srgbClr val="ABBADE"/>
        </a:accent2>
        <a:accent3>
          <a:srgbClr val="FFFFFF"/>
        </a:accent3>
        <a:accent4>
          <a:srgbClr val="000000"/>
        </a:accent4>
        <a:accent5>
          <a:srgbClr val="E4F2CB"/>
        </a:accent5>
        <a:accent6>
          <a:srgbClr val="9BA8C9"/>
        </a:accent6>
        <a:hlink>
          <a:srgbClr val="6B8FB5"/>
        </a:hlink>
        <a:folHlink>
          <a:srgbClr val="1A75CF"/>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1A75CF"/>
        </a:dk2>
        <a:lt2>
          <a:srgbClr val="808080"/>
        </a:lt2>
        <a:accent1>
          <a:srgbClr val="B0BFBF"/>
        </a:accent1>
        <a:accent2>
          <a:srgbClr val="003896"/>
        </a:accent2>
        <a:accent3>
          <a:srgbClr val="FFFFFF"/>
        </a:accent3>
        <a:accent4>
          <a:srgbClr val="000000"/>
        </a:accent4>
        <a:accent5>
          <a:srgbClr val="D4DCDC"/>
        </a:accent5>
        <a:accent6>
          <a:srgbClr val="003287"/>
        </a:accent6>
        <a:hlink>
          <a:srgbClr val="1A75CF"/>
        </a:hlink>
        <a:folHlink>
          <a:srgbClr val="78B3E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9EBA"/>
        </a:dk2>
        <a:lt2>
          <a:srgbClr val="808080"/>
        </a:lt2>
        <a:accent1>
          <a:srgbClr val="E0D478"/>
        </a:accent1>
        <a:accent2>
          <a:srgbClr val="0047BA"/>
        </a:accent2>
        <a:accent3>
          <a:srgbClr val="FFFFFF"/>
        </a:accent3>
        <a:accent4>
          <a:srgbClr val="000000"/>
        </a:accent4>
        <a:accent5>
          <a:srgbClr val="EDE6BE"/>
        </a:accent5>
        <a:accent6>
          <a:srgbClr val="003FA8"/>
        </a:accent6>
        <a:hlink>
          <a:srgbClr val="009EBA"/>
        </a:hlink>
        <a:folHlink>
          <a:srgbClr val="8CCCD9"/>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BA122B"/>
        </a:dk2>
        <a:lt2>
          <a:srgbClr val="808080"/>
        </a:lt2>
        <a:accent1>
          <a:srgbClr val="C2C4A3"/>
        </a:accent1>
        <a:accent2>
          <a:srgbClr val="87212E"/>
        </a:accent2>
        <a:accent3>
          <a:srgbClr val="FFFFFF"/>
        </a:accent3>
        <a:accent4>
          <a:srgbClr val="000000"/>
        </a:accent4>
        <a:accent5>
          <a:srgbClr val="DDDECE"/>
        </a:accent5>
        <a:accent6>
          <a:srgbClr val="7A1D29"/>
        </a:accent6>
        <a:hlink>
          <a:srgbClr val="BA122B"/>
        </a:hlink>
        <a:folHlink>
          <a:srgbClr val="87212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Part 3 - H&amp;S Committee Training</Template>
  <TotalTime>238</TotalTime>
  <Words>733</Words>
  <Application>Microsoft Office PowerPoint</Application>
  <PresentationFormat>On-screen Show (4:3)</PresentationFormat>
  <Paragraphs>119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Part 3 - H&amp;S Committee Training</vt:lpstr>
      <vt:lpstr>Effective Health and Safety Committees – Part Three </vt:lpstr>
      <vt:lpstr>Objectives</vt:lpstr>
      <vt:lpstr>Action Plan: Inspections</vt:lpstr>
      <vt:lpstr>Inspections are Important:</vt:lpstr>
      <vt:lpstr>How do I identify workplace hazards? Conducting an Inspection</vt:lpstr>
      <vt:lpstr>Where to Start!</vt:lpstr>
      <vt:lpstr>Walk-Around Inspection </vt:lpstr>
      <vt:lpstr>PowerPoint Presentation</vt:lpstr>
      <vt:lpstr>The Best Tools of the Trade</vt:lpstr>
      <vt:lpstr>Mapping the Building</vt:lpstr>
      <vt:lpstr>Allies and Barriers</vt:lpstr>
      <vt:lpstr>Homework Review! </vt:lpstr>
    </vt:vector>
  </TitlesOfParts>
  <Company>AFT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Health and Safety Committees – Part Three</dc:title>
  <dc:creator>American Federation of Teachers</dc:creator>
  <cp:lastModifiedBy>Vosburgh, Linda - OSHA</cp:lastModifiedBy>
  <cp:revision>23</cp:revision>
  <dcterms:created xsi:type="dcterms:W3CDTF">2011-05-24T16:00:43Z</dcterms:created>
  <dcterms:modified xsi:type="dcterms:W3CDTF">2012-08-21T17:05:39Z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-2090112428</vt:i4>
  </property>
  <property fmtid="{D5CDD505-2E9C-101B-9397-08002B2CF9AE}" pid="3" name="_NewReviewCycle">
    <vt:lpwstr/>
  </property>
  <property fmtid="{D5CDD505-2E9C-101B-9397-08002B2CF9AE}" pid="4" name="_EmailSubject">
    <vt:lpwstr>American Federation of Teachers (SH-20839-10)</vt:lpwstr>
  </property>
  <property fmtid="{D5CDD505-2E9C-101B-9397-08002B2CF9AE}" pid="5" name="_AuthorEmail">
    <vt:lpwstr>abahruth@aft.org</vt:lpwstr>
  </property>
  <property fmtid="{D5CDD505-2E9C-101B-9397-08002B2CF9AE}" pid="6" name="_AuthorEmailDisplayName">
    <vt:lpwstr>Amy Bahruth, AFT Health &amp; Safety</vt:lpwstr>
  </property>
</Properties>
</file>