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3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8.xml" ContentType="application/vnd.openxmlformats-officedocument.presentationml.tags+xml"/>
  <Override PartName="/ppt/tags/tag79.xml" ContentType="application/vnd.openxmlformats-officedocument.presentationml.tags+xml"/>
  <Override PartName="/ppt/notesSlides/notesSlide35.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36.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3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3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39.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4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4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4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43.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4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45.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46.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47.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48.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49.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50.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5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52.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53.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54.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55.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56.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57.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58.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59.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60.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61.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62.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63.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notesSlides/notesSlide64.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65.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66.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notesSlides/notesSlide67.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68.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69.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70.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71.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72.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73.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74.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75.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notesSlides/notesSlide76.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notesSlides/notesSlide77.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notesSlides/notesSlide78.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notesSlides/notesSlide79.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notesSlides/notesSlide80.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81.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82.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83.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notesSlides/notesSlide84.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notesSlides/notesSlide85.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notesSlides/notesSlide86.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notesSlides/notesSlide87.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3"/>
  </p:notesMasterIdLst>
  <p:handoutMasterIdLst>
    <p:handoutMasterId r:id="rId94"/>
  </p:handoutMasterIdLst>
  <p:sldIdLst>
    <p:sldId id="367" r:id="rId3"/>
    <p:sldId id="368" r:id="rId4"/>
    <p:sldId id="258" r:id="rId5"/>
    <p:sldId id="259" r:id="rId6"/>
    <p:sldId id="334" r:id="rId7"/>
    <p:sldId id="281" r:id="rId8"/>
    <p:sldId id="349" r:id="rId9"/>
    <p:sldId id="260" r:id="rId10"/>
    <p:sldId id="288" r:id="rId11"/>
    <p:sldId id="309" r:id="rId12"/>
    <p:sldId id="310" r:id="rId13"/>
    <p:sldId id="311" r:id="rId14"/>
    <p:sldId id="263" r:id="rId15"/>
    <p:sldId id="312" r:id="rId16"/>
    <p:sldId id="313" r:id="rId17"/>
    <p:sldId id="264" r:id="rId18"/>
    <p:sldId id="314" r:id="rId19"/>
    <p:sldId id="315" r:id="rId20"/>
    <p:sldId id="265" r:id="rId21"/>
    <p:sldId id="316" r:id="rId22"/>
    <p:sldId id="317" r:id="rId23"/>
    <p:sldId id="318" r:id="rId24"/>
    <p:sldId id="267" r:id="rId25"/>
    <p:sldId id="282" r:id="rId26"/>
    <p:sldId id="319" r:id="rId27"/>
    <p:sldId id="320" r:id="rId28"/>
    <p:sldId id="321" r:id="rId29"/>
    <p:sldId id="322" r:id="rId30"/>
    <p:sldId id="283" r:id="rId31"/>
    <p:sldId id="323" r:id="rId32"/>
    <p:sldId id="324" r:id="rId33"/>
    <p:sldId id="325" r:id="rId34"/>
    <p:sldId id="326" r:id="rId35"/>
    <p:sldId id="268" r:id="rId36"/>
    <p:sldId id="289" r:id="rId37"/>
    <p:sldId id="269" r:id="rId38"/>
    <p:sldId id="327" r:id="rId39"/>
    <p:sldId id="270" r:id="rId40"/>
    <p:sldId id="350" r:id="rId41"/>
    <p:sldId id="329" r:id="rId42"/>
    <p:sldId id="286" r:id="rId43"/>
    <p:sldId id="328" r:id="rId44"/>
    <p:sldId id="285" r:id="rId45"/>
    <p:sldId id="330" r:id="rId46"/>
    <p:sldId id="331" r:id="rId47"/>
    <p:sldId id="332" r:id="rId48"/>
    <p:sldId id="333" r:id="rId49"/>
    <p:sldId id="287" r:id="rId50"/>
    <p:sldId id="271" r:id="rId51"/>
    <p:sldId id="272" r:id="rId52"/>
    <p:sldId id="335" r:id="rId53"/>
    <p:sldId id="336" r:id="rId54"/>
    <p:sldId id="273" r:id="rId55"/>
    <p:sldId id="351" r:id="rId56"/>
    <p:sldId id="352" r:id="rId57"/>
    <p:sldId id="353" r:id="rId58"/>
    <p:sldId id="274" r:id="rId59"/>
    <p:sldId id="337" r:id="rId60"/>
    <p:sldId id="338" r:id="rId61"/>
    <p:sldId id="340" r:id="rId62"/>
    <p:sldId id="339" r:id="rId63"/>
    <p:sldId id="341" r:id="rId64"/>
    <p:sldId id="275" r:id="rId65"/>
    <p:sldId id="342" r:id="rId66"/>
    <p:sldId id="354" r:id="rId67"/>
    <p:sldId id="343" r:id="rId68"/>
    <p:sldId id="276" r:id="rId69"/>
    <p:sldId id="344" r:id="rId70"/>
    <p:sldId id="345" r:id="rId71"/>
    <p:sldId id="277" r:id="rId72"/>
    <p:sldId id="355" r:id="rId73"/>
    <p:sldId id="356" r:id="rId74"/>
    <p:sldId id="357" r:id="rId75"/>
    <p:sldId id="358" r:id="rId76"/>
    <p:sldId id="360" r:id="rId77"/>
    <p:sldId id="359" r:id="rId78"/>
    <p:sldId id="362" r:id="rId79"/>
    <p:sldId id="361" r:id="rId80"/>
    <p:sldId id="346" r:id="rId81"/>
    <p:sldId id="347" r:id="rId82"/>
    <p:sldId id="278" r:id="rId83"/>
    <p:sldId id="279" r:id="rId84"/>
    <p:sldId id="305" r:id="rId85"/>
    <p:sldId id="280" r:id="rId86"/>
    <p:sldId id="365" r:id="rId87"/>
    <p:sldId id="363" r:id="rId88"/>
    <p:sldId id="364" r:id="rId89"/>
    <p:sldId id="295" r:id="rId90"/>
    <p:sldId id="298" r:id="rId91"/>
    <p:sldId id="266" r:id="rId92"/>
  </p:sldIdLst>
  <p:sldSz cx="9144000" cy="6858000" type="screen4x3"/>
  <p:notesSz cx="7010400" cy="9236075"/>
  <p:custDataLst>
    <p:tags r:id="rId95"/>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83727" autoAdjust="0"/>
  </p:normalViewPr>
  <p:slideViewPr>
    <p:cSldViewPr>
      <p:cViewPr varScale="1">
        <p:scale>
          <a:sx n="73" d="100"/>
          <a:sy n="73" d="100"/>
        </p:scale>
        <p:origin x="-13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2" d="100"/>
          <a:sy n="92" d="100"/>
        </p:scale>
        <p:origin x="-3780" y="-12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gs" Target="tags/tag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C0C96-B402-4D21-99B2-E1086B35B15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94318B0-06E5-4006-B855-D8C1652681CA}">
      <dgm:prSet phldrT="[Text]"/>
      <dgm:spPr>
        <a:solidFill>
          <a:schemeClr val="accent2">
            <a:lumMod val="50000"/>
          </a:schemeClr>
        </a:solidFill>
      </dgm:spPr>
      <dgm:t>
        <a:bodyPr/>
        <a:lstStyle/>
        <a:p>
          <a:r>
            <a:rPr lang="en-US" dirty="0" smtClean="0"/>
            <a:t>Infectious Agent</a:t>
          </a:r>
          <a:endParaRPr lang="en-US" dirty="0"/>
        </a:p>
      </dgm:t>
    </dgm:pt>
    <dgm:pt modelId="{804F6508-A016-4AAB-8D94-15BFF9619295}" type="parTrans" cxnId="{ACCFFB4D-58C9-4A20-9818-DE11DCB30C54}">
      <dgm:prSet/>
      <dgm:spPr/>
      <dgm:t>
        <a:bodyPr/>
        <a:lstStyle/>
        <a:p>
          <a:endParaRPr lang="en-US"/>
        </a:p>
      </dgm:t>
    </dgm:pt>
    <dgm:pt modelId="{1D476EDA-E9BB-4C22-BF22-302E883D684C}" type="sibTrans" cxnId="{ACCFFB4D-58C9-4A20-9818-DE11DCB30C54}">
      <dgm:prSet/>
      <dgm:spPr>
        <a:solidFill>
          <a:schemeClr val="accent2">
            <a:lumMod val="75000"/>
          </a:schemeClr>
        </a:solidFill>
      </dgm:spPr>
      <dgm:t>
        <a:bodyPr/>
        <a:lstStyle/>
        <a:p>
          <a:endParaRPr lang="en-US"/>
        </a:p>
      </dgm:t>
    </dgm:pt>
    <dgm:pt modelId="{D6860713-AFF1-4217-8128-6522F678FAFC}">
      <dgm:prSet phldrT="[Text]"/>
      <dgm:spPr>
        <a:solidFill>
          <a:schemeClr val="accent2">
            <a:lumMod val="75000"/>
          </a:schemeClr>
        </a:solidFill>
      </dgm:spPr>
      <dgm:t>
        <a:bodyPr/>
        <a:lstStyle/>
        <a:p>
          <a:r>
            <a:rPr lang="en-US" dirty="0" smtClean="0"/>
            <a:t>Reservoir</a:t>
          </a:r>
          <a:endParaRPr lang="en-US" dirty="0"/>
        </a:p>
      </dgm:t>
    </dgm:pt>
    <dgm:pt modelId="{38450404-0E08-4158-92BF-58D722049433}" type="parTrans" cxnId="{F98537B2-1DE2-45D7-9547-9626DD472689}">
      <dgm:prSet/>
      <dgm:spPr/>
      <dgm:t>
        <a:bodyPr/>
        <a:lstStyle/>
        <a:p>
          <a:endParaRPr lang="en-US"/>
        </a:p>
      </dgm:t>
    </dgm:pt>
    <dgm:pt modelId="{A454A0D7-291F-4972-98AB-AED6FFE91014}" type="sibTrans" cxnId="{F98537B2-1DE2-45D7-9547-9626DD472689}">
      <dgm:prSet/>
      <dgm:spPr>
        <a:solidFill>
          <a:schemeClr val="accent2">
            <a:lumMod val="75000"/>
          </a:schemeClr>
        </a:solidFill>
      </dgm:spPr>
      <dgm:t>
        <a:bodyPr/>
        <a:lstStyle/>
        <a:p>
          <a:endParaRPr lang="en-US"/>
        </a:p>
      </dgm:t>
    </dgm:pt>
    <dgm:pt modelId="{2D283F4E-3375-4636-ADB6-7B40C8E41A2F}">
      <dgm:prSet phldrT="[Text]"/>
      <dgm:spPr>
        <a:solidFill>
          <a:schemeClr val="accent2">
            <a:lumMod val="60000"/>
            <a:lumOff val="40000"/>
          </a:schemeClr>
        </a:solidFill>
      </dgm:spPr>
      <dgm:t>
        <a:bodyPr/>
        <a:lstStyle/>
        <a:p>
          <a:r>
            <a:rPr lang="en-US" dirty="0" smtClean="0"/>
            <a:t>Port of Exit</a:t>
          </a:r>
          <a:endParaRPr lang="en-US" dirty="0"/>
        </a:p>
      </dgm:t>
    </dgm:pt>
    <dgm:pt modelId="{30F37619-25C8-49E2-9DBC-5CEB21243D11}" type="parTrans" cxnId="{D5C1940F-80D7-4106-8C3D-DDFCC66FFC9D}">
      <dgm:prSet/>
      <dgm:spPr/>
      <dgm:t>
        <a:bodyPr/>
        <a:lstStyle/>
        <a:p>
          <a:endParaRPr lang="en-US"/>
        </a:p>
      </dgm:t>
    </dgm:pt>
    <dgm:pt modelId="{742F09AB-C97F-4C1A-8003-E3A01C94A6D8}" type="sibTrans" cxnId="{D5C1940F-80D7-4106-8C3D-DDFCC66FFC9D}">
      <dgm:prSet/>
      <dgm:spPr>
        <a:solidFill>
          <a:schemeClr val="accent2">
            <a:lumMod val="75000"/>
          </a:schemeClr>
        </a:solidFill>
      </dgm:spPr>
      <dgm:t>
        <a:bodyPr/>
        <a:lstStyle/>
        <a:p>
          <a:endParaRPr lang="en-US"/>
        </a:p>
      </dgm:t>
    </dgm:pt>
    <dgm:pt modelId="{DF76CE76-A18D-42CC-B332-1EE614DFBA08}">
      <dgm:prSet phldrT="[Text]"/>
      <dgm:spPr>
        <a:solidFill>
          <a:schemeClr val="tx2">
            <a:lumMod val="10000"/>
          </a:schemeClr>
        </a:solidFill>
      </dgm:spPr>
      <dgm:t>
        <a:bodyPr/>
        <a:lstStyle/>
        <a:p>
          <a:r>
            <a:rPr lang="en-US" dirty="0" smtClean="0"/>
            <a:t>Means of Transmission</a:t>
          </a:r>
          <a:endParaRPr lang="en-US" dirty="0"/>
        </a:p>
      </dgm:t>
    </dgm:pt>
    <dgm:pt modelId="{B3212224-4FD0-4F36-9DF1-71D6C438313D}" type="parTrans" cxnId="{D788DE50-2FBD-4AAF-BA48-EE5275C7A4E2}">
      <dgm:prSet/>
      <dgm:spPr/>
      <dgm:t>
        <a:bodyPr/>
        <a:lstStyle/>
        <a:p>
          <a:endParaRPr lang="en-US"/>
        </a:p>
      </dgm:t>
    </dgm:pt>
    <dgm:pt modelId="{9FEB7FFB-DD4E-47BB-9282-D6E5EB3316DE}" type="sibTrans" cxnId="{D788DE50-2FBD-4AAF-BA48-EE5275C7A4E2}">
      <dgm:prSet/>
      <dgm:spPr>
        <a:solidFill>
          <a:schemeClr val="accent2">
            <a:lumMod val="75000"/>
          </a:schemeClr>
        </a:solidFill>
      </dgm:spPr>
      <dgm:t>
        <a:bodyPr/>
        <a:lstStyle/>
        <a:p>
          <a:endParaRPr lang="en-US"/>
        </a:p>
      </dgm:t>
    </dgm:pt>
    <dgm:pt modelId="{FD73C366-B3D8-4932-8DD8-D89E2953E0F4}">
      <dgm:prSet phldrT="[Text]"/>
      <dgm:spPr>
        <a:solidFill>
          <a:schemeClr val="bg2">
            <a:lumMod val="75000"/>
          </a:schemeClr>
        </a:solidFill>
      </dgm:spPr>
      <dgm:t>
        <a:bodyPr/>
        <a:lstStyle/>
        <a:p>
          <a:r>
            <a:rPr lang="en-US" dirty="0" smtClean="0"/>
            <a:t>Port of Entry</a:t>
          </a:r>
        </a:p>
      </dgm:t>
    </dgm:pt>
    <dgm:pt modelId="{212184EB-1947-45CF-BF00-CFC3FA57E9D7}" type="parTrans" cxnId="{E1AC01CE-D1BF-4D93-80F7-2119E03AF11A}">
      <dgm:prSet/>
      <dgm:spPr/>
      <dgm:t>
        <a:bodyPr/>
        <a:lstStyle/>
        <a:p>
          <a:endParaRPr lang="en-US"/>
        </a:p>
      </dgm:t>
    </dgm:pt>
    <dgm:pt modelId="{B38158BA-FD5D-495E-911C-5A7E41C9AFB5}" type="sibTrans" cxnId="{E1AC01CE-D1BF-4D93-80F7-2119E03AF11A}">
      <dgm:prSet/>
      <dgm:spPr>
        <a:solidFill>
          <a:schemeClr val="accent2">
            <a:lumMod val="75000"/>
          </a:schemeClr>
        </a:solidFill>
      </dgm:spPr>
      <dgm:t>
        <a:bodyPr/>
        <a:lstStyle/>
        <a:p>
          <a:endParaRPr lang="en-US"/>
        </a:p>
      </dgm:t>
    </dgm:pt>
    <dgm:pt modelId="{95FDC729-63DC-4388-85C4-28261CF26115}">
      <dgm:prSet phldrT="[Text]"/>
      <dgm:spPr>
        <a:solidFill>
          <a:schemeClr val="bg2">
            <a:lumMod val="60000"/>
            <a:lumOff val="40000"/>
          </a:schemeClr>
        </a:solidFill>
      </dgm:spPr>
      <dgm:t>
        <a:bodyPr/>
        <a:lstStyle/>
        <a:p>
          <a:r>
            <a:rPr lang="en-US" dirty="0" smtClean="0"/>
            <a:t>Vulnerable Host</a:t>
          </a:r>
        </a:p>
      </dgm:t>
    </dgm:pt>
    <dgm:pt modelId="{1E08E854-9B10-4244-BDF9-A10F73B24E3C}" type="parTrans" cxnId="{FD8113DD-84EC-4848-A8F2-88193E526E06}">
      <dgm:prSet/>
      <dgm:spPr/>
      <dgm:t>
        <a:bodyPr/>
        <a:lstStyle/>
        <a:p>
          <a:endParaRPr lang="en-US"/>
        </a:p>
      </dgm:t>
    </dgm:pt>
    <dgm:pt modelId="{B2D6B8C5-6786-494D-BF04-FED4CDCF1F85}" type="sibTrans" cxnId="{FD8113DD-84EC-4848-A8F2-88193E526E06}">
      <dgm:prSet/>
      <dgm:spPr>
        <a:solidFill>
          <a:schemeClr val="accent2">
            <a:lumMod val="75000"/>
          </a:schemeClr>
        </a:solidFill>
      </dgm:spPr>
      <dgm:t>
        <a:bodyPr/>
        <a:lstStyle/>
        <a:p>
          <a:endParaRPr lang="en-US"/>
        </a:p>
      </dgm:t>
    </dgm:pt>
    <dgm:pt modelId="{23CBA05E-0081-4964-AEC1-8983F5FFC6BE}" type="pres">
      <dgm:prSet presAssocID="{DEFC0C96-B402-4D21-99B2-E1086B35B15F}" presName="cycle" presStyleCnt="0">
        <dgm:presLayoutVars>
          <dgm:dir/>
          <dgm:resizeHandles val="exact"/>
        </dgm:presLayoutVars>
      </dgm:prSet>
      <dgm:spPr/>
      <dgm:t>
        <a:bodyPr/>
        <a:lstStyle/>
        <a:p>
          <a:endParaRPr lang="en-US"/>
        </a:p>
      </dgm:t>
    </dgm:pt>
    <dgm:pt modelId="{A6226F1B-0ABD-4780-A811-8595D41112A4}" type="pres">
      <dgm:prSet presAssocID="{994318B0-06E5-4006-B855-D8C1652681CA}" presName="node" presStyleLbl="node1" presStyleIdx="0" presStyleCnt="6">
        <dgm:presLayoutVars>
          <dgm:bulletEnabled val="1"/>
        </dgm:presLayoutVars>
      </dgm:prSet>
      <dgm:spPr/>
      <dgm:t>
        <a:bodyPr/>
        <a:lstStyle/>
        <a:p>
          <a:endParaRPr lang="en-US"/>
        </a:p>
      </dgm:t>
    </dgm:pt>
    <dgm:pt modelId="{8032115E-5785-4E10-AE7F-ECCFBA695313}" type="pres">
      <dgm:prSet presAssocID="{1D476EDA-E9BB-4C22-BF22-302E883D684C}" presName="sibTrans" presStyleLbl="sibTrans2D1" presStyleIdx="0" presStyleCnt="6"/>
      <dgm:spPr/>
      <dgm:t>
        <a:bodyPr/>
        <a:lstStyle/>
        <a:p>
          <a:endParaRPr lang="en-US"/>
        </a:p>
      </dgm:t>
    </dgm:pt>
    <dgm:pt modelId="{10B3F1D4-2615-4949-AC0F-02185B18A4A5}" type="pres">
      <dgm:prSet presAssocID="{1D476EDA-E9BB-4C22-BF22-302E883D684C}" presName="connectorText" presStyleLbl="sibTrans2D1" presStyleIdx="0" presStyleCnt="6"/>
      <dgm:spPr/>
      <dgm:t>
        <a:bodyPr/>
        <a:lstStyle/>
        <a:p>
          <a:endParaRPr lang="en-US"/>
        </a:p>
      </dgm:t>
    </dgm:pt>
    <dgm:pt modelId="{6B4BA71C-BDA4-4617-AF87-B15341AC68B6}" type="pres">
      <dgm:prSet presAssocID="{D6860713-AFF1-4217-8128-6522F678FAFC}" presName="node" presStyleLbl="node1" presStyleIdx="1" presStyleCnt="6">
        <dgm:presLayoutVars>
          <dgm:bulletEnabled val="1"/>
        </dgm:presLayoutVars>
      </dgm:prSet>
      <dgm:spPr/>
      <dgm:t>
        <a:bodyPr/>
        <a:lstStyle/>
        <a:p>
          <a:endParaRPr lang="en-US"/>
        </a:p>
      </dgm:t>
    </dgm:pt>
    <dgm:pt modelId="{2E9D9F17-9E13-4A10-8A4E-97166233F1F6}" type="pres">
      <dgm:prSet presAssocID="{A454A0D7-291F-4972-98AB-AED6FFE91014}" presName="sibTrans" presStyleLbl="sibTrans2D1" presStyleIdx="1" presStyleCnt="6"/>
      <dgm:spPr/>
      <dgm:t>
        <a:bodyPr/>
        <a:lstStyle/>
        <a:p>
          <a:endParaRPr lang="en-US"/>
        </a:p>
      </dgm:t>
    </dgm:pt>
    <dgm:pt modelId="{C36A1930-3D34-42E5-9DCB-10B20D5C08F7}" type="pres">
      <dgm:prSet presAssocID="{A454A0D7-291F-4972-98AB-AED6FFE91014}" presName="connectorText" presStyleLbl="sibTrans2D1" presStyleIdx="1" presStyleCnt="6"/>
      <dgm:spPr/>
      <dgm:t>
        <a:bodyPr/>
        <a:lstStyle/>
        <a:p>
          <a:endParaRPr lang="en-US"/>
        </a:p>
      </dgm:t>
    </dgm:pt>
    <dgm:pt modelId="{C94C85B5-BC28-409B-893A-1B25E5CECE2A}" type="pres">
      <dgm:prSet presAssocID="{2D283F4E-3375-4636-ADB6-7B40C8E41A2F}" presName="node" presStyleLbl="node1" presStyleIdx="2" presStyleCnt="6">
        <dgm:presLayoutVars>
          <dgm:bulletEnabled val="1"/>
        </dgm:presLayoutVars>
      </dgm:prSet>
      <dgm:spPr/>
      <dgm:t>
        <a:bodyPr/>
        <a:lstStyle/>
        <a:p>
          <a:endParaRPr lang="en-US"/>
        </a:p>
      </dgm:t>
    </dgm:pt>
    <dgm:pt modelId="{406406FA-3B70-482D-BC06-DE1F1626A6CB}" type="pres">
      <dgm:prSet presAssocID="{742F09AB-C97F-4C1A-8003-E3A01C94A6D8}" presName="sibTrans" presStyleLbl="sibTrans2D1" presStyleIdx="2" presStyleCnt="6"/>
      <dgm:spPr/>
      <dgm:t>
        <a:bodyPr/>
        <a:lstStyle/>
        <a:p>
          <a:endParaRPr lang="en-US"/>
        </a:p>
      </dgm:t>
    </dgm:pt>
    <dgm:pt modelId="{F8C12FAE-FC72-4BF2-9A51-6D6038F807CB}" type="pres">
      <dgm:prSet presAssocID="{742F09AB-C97F-4C1A-8003-E3A01C94A6D8}" presName="connectorText" presStyleLbl="sibTrans2D1" presStyleIdx="2" presStyleCnt="6"/>
      <dgm:spPr/>
      <dgm:t>
        <a:bodyPr/>
        <a:lstStyle/>
        <a:p>
          <a:endParaRPr lang="en-US"/>
        </a:p>
      </dgm:t>
    </dgm:pt>
    <dgm:pt modelId="{F76608BF-7CD8-4B90-931C-250DC0936F52}" type="pres">
      <dgm:prSet presAssocID="{DF76CE76-A18D-42CC-B332-1EE614DFBA08}" presName="node" presStyleLbl="node1" presStyleIdx="3" presStyleCnt="6">
        <dgm:presLayoutVars>
          <dgm:bulletEnabled val="1"/>
        </dgm:presLayoutVars>
      </dgm:prSet>
      <dgm:spPr/>
      <dgm:t>
        <a:bodyPr/>
        <a:lstStyle/>
        <a:p>
          <a:endParaRPr lang="en-US"/>
        </a:p>
      </dgm:t>
    </dgm:pt>
    <dgm:pt modelId="{53D8B520-AD78-4BDB-808A-3CEBDF971A2F}" type="pres">
      <dgm:prSet presAssocID="{9FEB7FFB-DD4E-47BB-9282-D6E5EB3316DE}" presName="sibTrans" presStyleLbl="sibTrans2D1" presStyleIdx="3" presStyleCnt="6"/>
      <dgm:spPr/>
      <dgm:t>
        <a:bodyPr/>
        <a:lstStyle/>
        <a:p>
          <a:endParaRPr lang="en-US"/>
        </a:p>
      </dgm:t>
    </dgm:pt>
    <dgm:pt modelId="{9DA2DAF0-67AE-4E21-A009-A1F468A31B07}" type="pres">
      <dgm:prSet presAssocID="{9FEB7FFB-DD4E-47BB-9282-D6E5EB3316DE}" presName="connectorText" presStyleLbl="sibTrans2D1" presStyleIdx="3" presStyleCnt="6"/>
      <dgm:spPr/>
      <dgm:t>
        <a:bodyPr/>
        <a:lstStyle/>
        <a:p>
          <a:endParaRPr lang="en-US"/>
        </a:p>
      </dgm:t>
    </dgm:pt>
    <dgm:pt modelId="{EF44673B-91E8-469F-9C98-A5715A6FD967}" type="pres">
      <dgm:prSet presAssocID="{FD73C366-B3D8-4932-8DD8-D89E2953E0F4}" presName="node" presStyleLbl="node1" presStyleIdx="4" presStyleCnt="6">
        <dgm:presLayoutVars>
          <dgm:bulletEnabled val="1"/>
        </dgm:presLayoutVars>
      </dgm:prSet>
      <dgm:spPr/>
      <dgm:t>
        <a:bodyPr/>
        <a:lstStyle/>
        <a:p>
          <a:endParaRPr lang="en-US"/>
        </a:p>
      </dgm:t>
    </dgm:pt>
    <dgm:pt modelId="{BFB56E96-9C93-4A7E-80C6-0A608429D467}" type="pres">
      <dgm:prSet presAssocID="{B38158BA-FD5D-495E-911C-5A7E41C9AFB5}" presName="sibTrans" presStyleLbl="sibTrans2D1" presStyleIdx="4" presStyleCnt="6"/>
      <dgm:spPr/>
      <dgm:t>
        <a:bodyPr/>
        <a:lstStyle/>
        <a:p>
          <a:endParaRPr lang="en-US"/>
        </a:p>
      </dgm:t>
    </dgm:pt>
    <dgm:pt modelId="{710094EC-39E7-4119-9C6A-93512CA6F0EF}" type="pres">
      <dgm:prSet presAssocID="{B38158BA-FD5D-495E-911C-5A7E41C9AFB5}" presName="connectorText" presStyleLbl="sibTrans2D1" presStyleIdx="4" presStyleCnt="6"/>
      <dgm:spPr/>
      <dgm:t>
        <a:bodyPr/>
        <a:lstStyle/>
        <a:p>
          <a:endParaRPr lang="en-US"/>
        </a:p>
      </dgm:t>
    </dgm:pt>
    <dgm:pt modelId="{E9CCA8D6-BA10-458D-BA62-02FBCDC5BB34}" type="pres">
      <dgm:prSet presAssocID="{95FDC729-63DC-4388-85C4-28261CF26115}" presName="node" presStyleLbl="node1" presStyleIdx="5" presStyleCnt="6">
        <dgm:presLayoutVars>
          <dgm:bulletEnabled val="1"/>
        </dgm:presLayoutVars>
      </dgm:prSet>
      <dgm:spPr/>
      <dgm:t>
        <a:bodyPr/>
        <a:lstStyle/>
        <a:p>
          <a:endParaRPr lang="en-US"/>
        </a:p>
      </dgm:t>
    </dgm:pt>
    <dgm:pt modelId="{CC9AF651-DA8D-4F5F-BC5B-93749B5E4C8E}" type="pres">
      <dgm:prSet presAssocID="{B2D6B8C5-6786-494D-BF04-FED4CDCF1F85}" presName="sibTrans" presStyleLbl="sibTrans2D1" presStyleIdx="5" presStyleCnt="6"/>
      <dgm:spPr/>
      <dgm:t>
        <a:bodyPr/>
        <a:lstStyle/>
        <a:p>
          <a:endParaRPr lang="en-US"/>
        </a:p>
      </dgm:t>
    </dgm:pt>
    <dgm:pt modelId="{F4FA1A5F-21FD-4B70-A9EB-FB9A8672B793}" type="pres">
      <dgm:prSet presAssocID="{B2D6B8C5-6786-494D-BF04-FED4CDCF1F85}" presName="connectorText" presStyleLbl="sibTrans2D1" presStyleIdx="5" presStyleCnt="6"/>
      <dgm:spPr/>
      <dgm:t>
        <a:bodyPr/>
        <a:lstStyle/>
        <a:p>
          <a:endParaRPr lang="en-US"/>
        </a:p>
      </dgm:t>
    </dgm:pt>
  </dgm:ptLst>
  <dgm:cxnLst>
    <dgm:cxn modelId="{FD8113DD-84EC-4848-A8F2-88193E526E06}" srcId="{DEFC0C96-B402-4D21-99B2-E1086B35B15F}" destId="{95FDC729-63DC-4388-85C4-28261CF26115}" srcOrd="5" destOrd="0" parTransId="{1E08E854-9B10-4244-BDF9-A10F73B24E3C}" sibTransId="{B2D6B8C5-6786-494D-BF04-FED4CDCF1F85}"/>
    <dgm:cxn modelId="{1AE3A4E3-433F-4D58-B7BE-1A6FF8D76ADB}" type="presOf" srcId="{B2D6B8C5-6786-494D-BF04-FED4CDCF1F85}" destId="{CC9AF651-DA8D-4F5F-BC5B-93749B5E4C8E}" srcOrd="0" destOrd="0" presId="urn:microsoft.com/office/officeart/2005/8/layout/cycle2"/>
    <dgm:cxn modelId="{971EC02B-3BA7-434D-81B6-C6266DD5C46A}" type="presOf" srcId="{B38158BA-FD5D-495E-911C-5A7E41C9AFB5}" destId="{BFB56E96-9C93-4A7E-80C6-0A608429D467}" srcOrd="0" destOrd="0" presId="urn:microsoft.com/office/officeart/2005/8/layout/cycle2"/>
    <dgm:cxn modelId="{2A2DAC2B-9969-4538-B12C-423B1CE43701}" type="presOf" srcId="{1D476EDA-E9BB-4C22-BF22-302E883D684C}" destId="{8032115E-5785-4E10-AE7F-ECCFBA695313}" srcOrd="0" destOrd="0" presId="urn:microsoft.com/office/officeart/2005/8/layout/cycle2"/>
    <dgm:cxn modelId="{C2953190-6EAE-428A-9643-E00F5D936859}" type="presOf" srcId="{1D476EDA-E9BB-4C22-BF22-302E883D684C}" destId="{10B3F1D4-2615-4949-AC0F-02185B18A4A5}" srcOrd="1" destOrd="0" presId="urn:microsoft.com/office/officeart/2005/8/layout/cycle2"/>
    <dgm:cxn modelId="{F98537B2-1DE2-45D7-9547-9626DD472689}" srcId="{DEFC0C96-B402-4D21-99B2-E1086B35B15F}" destId="{D6860713-AFF1-4217-8128-6522F678FAFC}" srcOrd="1" destOrd="0" parTransId="{38450404-0E08-4158-92BF-58D722049433}" sibTransId="{A454A0D7-291F-4972-98AB-AED6FFE91014}"/>
    <dgm:cxn modelId="{54441255-2373-405C-8671-FAA2AEC19A67}" type="presOf" srcId="{9FEB7FFB-DD4E-47BB-9282-D6E5EB3316DE}" destId="{53D8B520-AD78-4BDB-808A-3CEBDF971A2F}" srcOrd="0" destOrd="0" presId="urn:microsoft.com/office/officeart/2005/8/layout/cycle2"/>
    <dgm:cxn modelId="{8261CA79-190F-44A3-9709-BBF46168E1E7}" type="presOf" srcId="{2D283F4E-3375-4636-ADB6-7B40C8E41A2F}" destId="{C94C85B5-BC28-409B-893A-1B25E5CECE2A}" srcOrd="0" destOrd="0" presId="urn:microsoft.com/office/officeart/2005/8/layout/cycle2"/>
    <dgm:cxn modelId="{FE88E229-F341-4179-A450-D57346FB582B}" type="presOf" srcId="{DF76CE76-A18D-42CC-B332-1EE614DFBA08}" destId="{F76608BF-7CD8-4B90-931C-250DC0936F52}" srcOrd="0" destOrd="0" presId="urn:microsoft.com/office/officeart/2005/8/layout/cycle2"/>
    <dgm:cxn modelId="{987D64A5-ADE6-4A25-835C-1A995E4FE954}" type="presOf" srcId="{B38158BA-FD5D-495E-911C-5A7E41C9AFB5}" destId="{710094EC-39E7-4119-9C6A-93512CA6F0EF}" srcOrd="1" destOrd="0" presId="urn:microsoft.com/office/officeart/2005/8/layout/cycle2"/>
    <dgm:cxn modelId="{C6344745-78DB-455E-91A6-D3BC2426EC43}" type="presOf" srcId="{D6860713-AFF1-4217-8128-6522F678FAFC}" destId="{6B4BA71C-BDA4-4617-AF87-B15341AC68B6}" srcOrd="0" destOrd="0" presId="urn:microsoft.com/office/officeart/2005/8/layout/cycle2"/>
    <dgm:cxn modelId="{729473D7-6E75-40A8-9154-8FDB93AA217E}" type="presOf" srcId="{B2D6B8C5-6786-494D-BF04-FED4CDCF1F85}" destId="{F4FA1A5F-21FD-4B70-A9EB-FB9A8672B793}" srcOrd="1" destOrd="0" presId="urn:microsoft.com/office/officeart/2005/8/layout/cycle2"/>
    <dgm:cxn modelId="{A10C58EF-57D4-4139-B333-0A662002660E}" type="presOf" srcId="{95FDC729-63DC-4388-85C4-28261CF26115}" destId="{E9CCA8D6-BA10-458D-BA62-02FBCDC5BB34}" srcOrd="0" destOrd="0" presId="urn:microsoft.com/office/officeart/2005/8/layout/cycle2"/>
    <dgm:cxn modelId="{5BB03D38-C179-4AD4-B4F0-7E4FBB9E1AC0}" type="presOf" srcId="{A454A0D7-291F-4972-98AB-AED6FFE91014}" destId="{2E9D9F17-9E13-4A10-8A4E-97166233F1F6}" srcOrd="0" destOrd="0" presId="urn:microsoft.com/office/officeart/2005/8/layout/cycle2"/>
    <dgm:cxn modelId="{56FA366D-8170-4B56-B634-AACE4B524049}" type="presOf" srcId="{FD73C366-B3D8-4932-8DD8-D89E2953E0F4}" destId="{EF44673B-91E8-469F-9C98-A5715A6FD967}" srcOrd="0" destOrd="0" presId="urn:microsoft.com/office/officeart/2005/8/layout/cycle2"/>
    <dgm:cxn modelId="{C6A84340-9576-4E3E-9353-89DEEB9F3FEC}" type="presOf" srcId="{A454A0D7-291F-4972-98AB-AED6FFE91014}" destId="{C36A1930-3D34-42E5-9DCB-10B20D5C08F7}" srcOrd="1" destOrd="0" presId="urn:microsoft.com/office/officeart/2005/8/layout/cycle2"/>
    <dgm:cxn modelId="{ACCFFB4D-58C9-4A20-9818-DE11DCB30C54}" srcId="{DEFC0C96-B402-4D21-99B2-E1086B35B15F}" destId="{994318B0-06E5-4006-B855-D8C1652681CA}" srcOrd="0" destOrd="0" parTransId="{804F6508-A016-4AAB-8D94-15BFF9619295}" sibTransId="{1D476EDA-E9BB-4C22-BF22-302E883D684C}"/>
    <dgm:cxn modelId="{D788DE50-2FBD-4AAF-BA48-EE5275C7A4E2}" srcId="{DEFC0C96-B402-4D21-99B2-E1086B35B15F}" destId="{DF76CE76-A18D-42CC-B332-1EE614DFBA08}" srcOrd="3" destOrd="0" parTransId="{B3212224-4FD0-4F36-9DF1-71D6C438313D}" sibTransId="{9FEB7FFB-DD4E-47BB-9282-D6E5EB3316DE}"/>
    <dgm:cxn modelId="{39813CA0-CC51-4106-8083-6594994914F1}" type="presOf" srcId="{DEFC0C96-B402-4D21-99B2-E1086B35B15F}" destId="{23CBA05E-0081-4964-AEC1-8983F5FFC6BE}" srcOrd="0" destOrd="0" presId="urn:microsoft.com/office/officeart/2005/8/layout/cycle2"/>
    <dgm:cxn modelId="{8EE078CE-67B3-41B3-B8BC-2181380FF24F}" type="presOf" srcId="{742F09AB-C97F-4C1A-8003-E3A01C94A6D8}" destId="{406406FA-3B70-482D-BC06-DE1F1626A6CB}" srcOrd="0" destOrd="0" presId="urn:microsoft.com/office/officeart/2005/8/layout/cycle2"/>
    <dgm:cxn modelId="{2DEBA0CB-AF7F-4A9D-AF1A-D20FE82CAB2B}" type="presOf" srcId="{9FEB7FFB-DD4E-47BB-9282-D6E5EB3316DE}" destId="{9DA2DAF0-67AE-4E21-A009-A1F468A31B07}" srcOrd="1" destOrd="0" presId="urn:microsoft.com/office/officeart/2005/8/layout/cycle2"/>
    <dgm:cxn modelId="{E1AC01CE-D1BF-4D93-80F7-2119E03AF11A}" srcId="{DEFC0C96-B402-4D21-99B2-E1086B35B15F}" destId="{FD73C366-B3D8-4932-8DD8-D89E2953E0F4}" srcOrd="4" destOrd="0" parTransId="{212184EB-1947-45CF-BF00-CFC3FA57E9D7}" sibTransId="{B38158BA-FD5D-495E-911C-5A7E41C9AFB5}"/>
    <dgm:cxn modelId="{1055C0AE-C453-4D9D-88DF-56AC6B01B320}" type="presOf" srcId="{994318B0-06E5-4006-B855-D8C1652681CA}" destId="{A6226F1B-0ABD-4780-A811-8595D41112A4}" srcOrd="0" destOrd="0" presId="urn:microsoft.com/office/officeart/2005/8/layout/cycle2"/>
    <dgm:cxn modelId="{D5C1940F-80D7-4106-8C3D-DDFCC66FFC9D}" srcId="{DEFC0C96-B402-4D21-99B2-E1086B35B15F}" destId="{2D283F4E-3375-4636-ADB6-7B40C8E41A2F}" srcOrd="2" destOrd="0" parTransId="{30F37619-25C8-49E2-9DBC-5CEB21243D11}" sibTransId="{742F09AB-C97F-4C1A-8003-E3A01C94A6D8}"/>
    <dgm:cxn modelId="{84EA7686-81BF-41CC-A2B1-21DE3FCB363A}" type="presOf" srcId="{742F09AB-C97F-4C1A-8003-E3A01C94A6D8}" destId="{F8C12FAE-FC72-4BF2-9A51-6D6038F807CB}" srcOrd="1" destOrd="0" presId="urn:microsoft.com/office/officeart/2005/8/layout/cycle2"/>
    <dgm:cxn modelId="{249F34DF-45DB-4F1F-9B4A-8C83B69AF21C}" type="presParOf" srcId="{23CBA05E-0081-4964-AEC1-8983F5FFC6BE}" destId="{A6226F1B-0ABD-4780-A811-8595D41112A4}" srcOrd="0" destOrd="0" presId="urn:microsoft.com/office/officeart/2005/8/layout/cycle2"/>
    <dgm:cxn modelId="{8916BCAA-457B-4343-91F0-CE48D1AE909A}" type="presParOf" srcId="{23CBA05E-0081-4964-AEC1-8983F5FFC6BE}" destId="{8032115E-5785-4E10-AE7F-ECCFBA695313}" srcOrd="1" destOrd="0" presId="urn:microsoft.com/office/officeart/2005/8/layout/cycle2"/>
    <dgm:cxn modelId="{C9124D27-8835-4199-8432-DB0F924087D6}" type="presParOf" srcId="{8032115E-5785-4E10-AE7F-ECCFBA695313}" destId="{10B3F1D4-2615-4949-AC0F-02185B18A4A5}" srcOrd="0" destOrd="0" presId="urn:microsoft.com/office/officeart/2005/8/layout/cycle2"/>
    <dgm:cxn modelId="{C1E2054F-713C-4F17-AFA8-E5C959265E38}" type="presParOf" srcId="{23CBA05E-0081-4964-AEC1-8983F5FFC6BE}" destId="{6B4BA71C-BDA4-4617-AF87-B15341AC68B6}" srcOrd="2" destOrd="0" presId="urn:microsoft.com/office/officeart/2005/8/layout/cycle2"/>
    <dgm:cxn modelId="{4B1688D0-0E29-4E2C-9347-E1D657F36370}" type="presParOf" srcId="{23CBA05E-0081-4964-AEC1-8983F5FFC6BE}" destId="{2E9D9F17-9E13-4A10-8A4E-97166233F1F6}" srcOrd="3" destOrd="0" presId="urn:microsoft.com/office/officeart/2005/8/layout/cycle2"/>
    <dgm:cxn modelId="{0365F1B6-D77C-4B78-922B-0D32129A84B9}" type="presParOf" srcId="{2E9D9F17-9E13-4A10-8A4E-97166233F1F6}" destId="{C36A1930-3D34-42E5-9DCB-10B20D5C08F7}" srcOrd="0" destOrd="0" presId="urn:microsoft.com/office/officeart/2005/8/layout/cycle2"/>
    <dgm:cxn modelId="{0BB63E3D-481A-45B0-AAAA-9D977B9096B3}" type="presParOf" srcId="{23CBA05E-0081-4964-AEC1-8983F5FFC6BE}" destId="{C94C85B5-BC28-409B-893A-1B25E5CECE2A}" srcOrd="4" destOrd="0" presId="urn:microsoft.com/office/officeart/2005/8/layout/cycle2"/>
    <dgm:cxn modelId="{3771D4A4-9728-41AD-8543-CC70BBB3B8A4}" type="presParOf" srcId="{23CBA05E-0081-4964-AEC1-8983F5FFC6BE}" destId="{406406FA-3B70-482D-BC06-DE1F1626A6CB}" srcOrd="5" destOrd="0" presId="urn:microsoft.com/office/officeart/2005/8/layout/cycle2"/>
    <dgm:cxn modelId="{FC212599-E02A-410C-AD61-9083C5FA46EB}" type="presParOf" srcId="{406406FA-3B70-482D-BC06-DE1F1626A6CB}" destId="{F8C12FAE-FC72-4BF2-9A51-6D6038F807CB}" srcOrd="0" destOrd="0" presId="urn:microsoft.com/office/officeart/2005/8/layout/cycle2"/>
    <dgm:cxn modelId="{6217A85A-0D74-4586-B0B0-C1D8854EBB7D}" type="presParOf" srcId="{23CBA05E-0081-4964-AEC1-8983F5FFC6BE}" destId="{F76608BF-7CD8-4B90-931C-250DC0936F52}" srcOrd="6" destOrd="0" presId="urn:microsoft.com/office/officeart/2005/8/layout/cycle2"/>
    <dgm:cxn modelId="{29801778-84A5-447A-9C31-4EAB4ED4F560}" type="presParOf" srcId="{23CBA05E-0081-4964-AEC1-8983F5FFC6BE}" destId="{53D8B520-AD78-4BDB-808A-3CEBDF971A2F}" srcOrd="7" destOrd="0" presId="urn:microsoft.com/office/officeart/2005/8/layout/cycle2"/>
    <dgm:cxn modelId="{5AF2E210-4C1C-45A0-A0F7-C85BFB268060}" type="presParOf" srcId="{53D8B520-AD78-4BDB-808A-3CEBDF971A2F}" destId="{9DA2DAF0-67AE-4E21-A009-A1F468A31B07}" srcOrd="0" destOrd="0" presId="urn:microsoft.com/office/officeart/2005/8/layout/cycle2"/>
    <dgm:cxn modelId="{C1D75F72-AD27-4C2D-81D4-8A9B1346A317}" type="presParOf" srcId="{23CBA05E-0081-4964-AEC1-8983F5FFC6BE}" destId="{EF44673B-91E8-469F-9C98-A5715A6FD967}" srcOrd="8" destOrd="0" presId="urn:microsoft.com/office/officeart/2005/8/layout/cycle2"/>
    <dgm:cxn modelId="{8F8C393F-CAA5-4074-B78C-86AF840D8968}" type="presParOf" srcId="{23CBA05E-0081-4964-AEC1-8983F5FFC6BE}" destId="{BFB56E96-9C93-4A7E-80C6-0A608429D467}" srcOrd="9" destOrd="0" presId="urn:microsoft.com/office/officeart/2005/8/layout/cycle2"/>
    <dgm:cxn modelId="{B9C12996-26B9-49F9-97BD-E009D9D6CDEC}" type="presParOf" srcId="{BFB56E96-9C93-4A7E-80C6-0A608429D467}" destId="{710094EC-39E7-4119-9C6A-93512CA6F0EF}" srcOrd="0" destOrd="0" presId="urn:microsoft.com/office/officeart/2005/8/layout/cycle2"/>
    <dgm:cxn modelId="{D9999712-ECAC-44F6-A1E2-3C97E3B9E3CD}" type="presParOf" srcId="{23CBA05E-0081-4964-AEC1-8983F5FFC6BE}" destId="{E9CCA8D6-BA10-458D-BA62-02FBCDC5BB34}" srcOrd="10" destOrd="0" presId="urn:microsoft.com/office/officeart/2005/8/layout/cycle2"/>
    <dgm:cxn modelId="{B6A91F27-7158-40C9-8DC7-0B36A6529A3C}" type="presParOf" srcId="{23CBA05E-0081-4964-AEC1-8983F5FFC6BE}" destId="{CC9AF651-DA8D-4F5F-BC5B-93749B5E4C8E}" srcOrd="11" destOrd="0" presId="urn:microsoft.com/office/officeart/2005/8/layout/cycle2"/>
    <dgm:cxn modelId="{E6E56A12-8552-43D4-A53C-3FF1D6A2C387}" type="presParOf" srcId="{CC9AF651-DA8D-4F5F-BC5B-93749B5E4C8E}" destId="{F4FA1A5F-21FD-4B70-A9EB-FB9A8672B793}"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26F1B-0ABD-4780-A811-8595D41112A4}">
      <dsp:nvSpPr>
        <dsp:cNvPr id="0" name=""/>
        <dsp:cNvSpPr/>
      </dsp:nvSpPr>
      <dsp:spPr>
        <a:xfrm>
          <a:off x="1362372" y="621"/>
          <a:ext cx="780454" cy="780454"/>
        </a:xfrm>
        <a:prstGeom prst="ellipse">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Infectious Agent</a:t>
          </a:r>
          <a:endParaRPr lang="en-US" sz="700" kern="1200" dirty="0"/>
        </a:p>
      </dsp:txBody>
      <dsp:txXfrm>
        <a:off x="1476667" y="114916"/>
        <a:ext cx="551864" cy="551864"/>
      </dsp:txXfrm>
    </dsp:sp>
    <dsp:sp modelId="{8032115E-5785-4E10-AE7F-ECCFBA695313}">
      <dsp:nvSpPr>
        <dsp:cNvPr id="0" name=""/>
        <dsp:cNvSpPr/>
      </dsp:nvSpPr>
      <dsp:spPr>
        <a:xfrm rot="1800000">
          <a:off x="2151128" y="549028"/>
          <a:ext cx="207122" cy="263403"/>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2155290" y="586175"/>
        <a:ext cx="144985" cy="158041"/>
      </dsp:txXfrm>
    </dsp:sp>
    <dsp:sp modelId="{6B4BA71C-BDA4-4617-AF87-B15341AC68B6}">
      <dsp:nvSpPr>
        <dsp:cNvPr id="0" name=""/>
        <dsp:cNvSpPr/>
      </dsp:nvSpPr>
      <dsp:spPr>
        <a:xfrm>
          <a:off x="2376705" y="586247"/>
          <a:ext cx="780454" cy="780454"/>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Reservoir</a:t>
          </a:r>
          <a:endParaRPr lang="en-US" sz="700" kern="1200" dirty="0"/>
        </a:p>
      </dsp:txBody>
      <dsp:txXfrm>
        <a:off x="2491000" y="700542"/>
        <a:ext cx="551864" cy="551864"/>
      </dsp:txXfrm>
    </dsp:sp>
    <dsp:sp modelId="{2E9D9F17-9E13-4A10-8A4E-97166233F1F6}">
      <dsp:nvSpPr>
        <dsp:cNvPr id="0" name=""/>
        <dsp:cNvSpPr/>
      </dsp:nvSpPr>
      <dsp:spPr>
        <a:xfrm rot="5400000">
          <a:off x="2663372" y="1424536"/>
          <a:ext cx="207122" cy="263403"/>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2694441" y="1446149"/>
        <a:ext cx="144985" cy="158041"/>
      </dsp:txXfrm>
    </dsp:sp>
    <dsp:sp modelId="{C94C85B5-BC28-409B-893A-1B25E5CECE2A}">
      <dsp:nvSpPr>
        <dsp:cNvPr id="0" name=""/>
        <dsp:cNvSpPr/>
      </dsp:nvSpPr>
      <dsp:spPr>
        <a:xfrm>
          <a:off x="2376705" y="1757498"/>
          <a:ext cx="780454" cy="780454"/>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Port of Exit</a:t>
          </a:r>
          <a:endParaRPr lang="en-US" sz="700" kern="1200" dirty="0"/>
        </a:p>
      </dsp:txBody>
      <dsp:txXfrm>
        <a:off x="2491000" y="1871793"/>
        <a:ext cx="551864" cy="551864"/>
      </dsp:txXfrm>
    </dsp:sp>
    <dsp:sp modelId="{406406FA-3B70-482D-BC06-DE1F1626A6CB}">
      <dsp:nvSpPr>
        <dsp:cNvPr id="0" name=""/>
        <dsp:cNvSpPr/>
      </dsp:nvSpPr>
      <dsp:spPr>
        <a:xfrm rot="9000000">
          <a:off x="2161282" y="2305905"/>
          <a:ext cx="207122" cy="263403"/>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2219257" y="2343052"/>
        <a:ext cx="144985" cy="158041"/>
      </dsp:txXfrm>
    </dsp:sp>
    <dsp:sp modelId="{F76608BF-7CD8-4B90-931C-250DC0936F52}">
      <dsp:nvSpPr>
        <dsp:cNvPr id="0" name=""/>
        <dsp:cNvSpPr/>
      </dsp:nvSpPr>
      <dsp:spPr>
        <a:xfrm>
          <a:off x="1362372" y="2343123"/>
          <a:ext cx="780454" cy="780454"/>
        </a:xfrm>
        <a:prstGeom prst="ellipse">
          <a:avLst/>
        </a:prstGeom>
        <a:solidFill>
          <a:schemeClr val="tx2">
            <a:lumMod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Means of Transmission</a:t>
          </a:r>
          <a:endParaRPr lang="en-US" sz="700" kern="1200" dirty="0"/>
        </a:p>
      </dsp:txBody>
      <dsp:txXfrm>
        <a:off x="1476667" y="2457418"/>
        <a:ext cx="551864" cy="551864"/>
      </dsp:txXfrm>
    </dsp:sp>
    <dsp:sp modelId="{53D8B520-AD78-4BDB-808A-3CEBDF971A2F}">
      <dsp:nvSpPr>
        <dsp:cNvPr id="0" name=""/>
        <dsp:cNvSpPr/>
      </dsp:nvSpPr>
      <dsp:spPr>
        <a:xfrm rot="12600000">
          <a:off x="1146948" y="2311767"/>
          <a:ext cx="207122" cy="263403"/>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1204923" y="2379982"/>
        <a:ext cx="144985" cy="158041"/>
      </dsp:txXfrm>
    </dsp:sp>
    <dsp:sp modelId="{EF44673B-91E8-469F-9C98-A5715A6FD967}">
      <dsp:nvSpPr>
        <dsp:cNvPr id="0" name=""/>
        <dsp:cNvSpPr/>
      </dsp:nvSpPr>
      <dsp:spPr>
        <a:xfrm>
          <a:off x="348039" y="1757498"/>
          <a:ext cx="780454" cy="780454"/>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Port of Entry</a:t>
          </a:r>
        </a:p>
      </dsp:txBody>
      <dsp:txXfrm>
        <a:off x="462334" y="1871793"/>
        <a:ext cx="551864" cy="551864"/>
      </dsp:txXfrm>
    </dsp:sp>
    <dsp:sp modelId="{BFB56E96-9C93-4A7E-80C6-0A608429D467}">
      <dsp:nvSpPr>
        <dsp:cNvPr id="0" name=""/>
        <dsp:cNvSpPr/>
      </dsp:nvSpPr>
      <dsp:spPr>
        <a:xfrm rot="16200000">
          <a:off x="634705" y="1436260"/>
          <a:ext cx="207122" cy="263403"/>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665774" y="1520010"/>
        <a:ext cx="144985" cy="158041"/>
      </dsp:txXfrm>
    </dsp:sp>
    <dsp:sp modelId="{E9CCA8D6-BA10-458D-BA62-02FBCDC5BB34}">
      <dsp:nvSpPr>
        <dsp:cNvPr id="0" name=""/>
        <dsp:cNvSpPr/>
      </dsp:nvSpPr>
      <dsp:spPr>
        <a:xfrm>
          <a:off x="348039" y="586247"/>
          <a:ext cx="780454" cy="780454"/>
        </a:xfrm>
        <a:prstGeom prst="ellipse">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Vulnerable Host</a:t>
          </a:r>
        </a:p>
      </dsp:txBody>
      <dsp:txXfrm>
        <a:off x="462334" y="700542"/>
        <a:ext cx="551864" cy="551864"/>
      </dsp:txXfrm>
    </dsp:sp>
    <dsp:sp modelId="{CC9AF651-DA8D-4F5F-BC5B-93749B5E4C8E}">
      <dsp:nvSpPr>
        <dsp:cNvPr id="0" name=""/>
        <dsp:cNvSpPr/>
      </dsp:nvSpPr>
      <dsp:spPr>
        <a:xfrm rot="19800000">
          <a:off x="1136795" y="554890"/>
          <a:ext cx="207122" cy="263403"/>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140957" y="623105"/>
        <a:ext cx="144985" cy="15804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3177" tIns="46589" rIns="93177" bIns="46589" rtlCol="0"/>
          <a:lstStyle>
            <a:lvl1pPr algn="l">
              <a:defRPr sz="1200" smtClean="0"/>
            </a:lvl1pPr>
          </a:lstStyle>
          <a:p>
            <a:pPr>
              <a:defRPr/>
            </a:pPr>
            <a:endParaRPr lang="en-US"/>
          </a:p>
        </p:txBody>
      </p:sp>
      <p:sp>
        <p:nvSpPr>
          <p:cNvPr id="4" name="Footer Placeholder 3"/>
          <p:cNvSpPr>
            <a:spLocks noGrp="1"/>
          </p:cNvSpPr>
          <p:nvPr>
            <p:ph type="ftr" sz="quarter" idx="2"/>
          </p:nvPr>
        </p:nvSpPr>
        <p:spPr>
          <a:xfrm>
            <a:off x="1" y="8772378"/>
            <a:ext cx="3038475" cy="462120"/>
          </a:xfrm>
          <a:prstGeom prst="rect">
            <a:avLst/>
          </a:prstGeom>
        </p:spPr>
        <p:txBody>
          <a:bodyPr vert="horz" lIns="93177" tIns="46589" rIns="93177" bIns="4658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339" y="8772378"/>
            <a:ext cx="3038475" cy="462120"/>
          </a:xfrm>
          <a:prstGeom prst="rect">
            <a:avLst/>
          </a:prstGeom>
        </p:spPr>
        <p:txBody>
          <a:bodyPr vert="horz" lIns="93177" tIns="46589" rIns="93177" bIns="46589" rtlCol="0" anchor="b"/>
          <a:lstStyle>
            <a:lvl1pPr algn="r">
              <a:defRPr sz="1200" smtClean="0"/>
            </a:lvl1pPr>
          </a:lstStyle>
          <a:p>
            <a:pPr>
              <a:defRPr/>
            </a:pPr>
            <a:fld id="{E6D079B6-329F-455D-A2AC-9FDFE2213940}" type="slidenum">
              <a:rPr lang="en-US"/>
              <a:pPr>
                <a:defRPr/>
              </a:pPr>
              <a:t>‹#›</a:t>
            </a:fld>
            <a:endParaRPr lang="en-US"/>
          </a:p>
        </p:txBody>
      </p:sp>
    </p:spTree>
    <p:extLst>
      <p:ext uri="{BB962C8B-B14F-4D97-AF65-F5344CB8AC3E}">
        <p14:creationId xmlns:p14="http://schemas.microsoft.com/office/powerpoint/2010/main" val="4269592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9" y="0"/>
            <a:ext cx="3038475" cy="4621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4BF745EF-05AB-4D19-AF9F-893EF65DF0A2}" type="datetimeFigureOut">
              <a:rPr lang="en-US"/>
              <a:pPr>
                <a:defRPr/>
              </a:pPr>
              <a:t>5/24/2013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387767"/>
            <a:ext cx="5607050" cy="4155919"/>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72378"/>
            <a:ext cx="3038475" cy="4621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74FD5D0D-002E-4A60-A2C5-CF184196666F}" type="slidenum">
              <a:rPr lang="en-US"/>
              <a:pPr>
                <a:defRPr/>
              </a:pPr>
              <a:t>‹#›</a:t>
            </a:fld>
            <a:endParaRPr lang="en-US"/>
          </a:p>
        </p:txBody>
      </p:sp>
    </p:spTree>
    <p:extLst>
      <p:ext uri="{BB962C8B-B14F-4D97-AF65-F5344CB8AC3E}">
        <p14:creationId xmlns:p14="http://schemas.microsoft.com/office/powerpoint/2010/main" val="3909832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But what is their purpose? I encourage any group I teach to visit a local cemetary...in the older sections...and notice the number of youthful deaths. In George Washington’s day the average life expectancy of a man was less than 40 years old. That’s because the dangers around us are enormous in number. Over the last several decades accidents in a multitude of settings have been tracked. Trends have been noted and home, public and work practices have been incorporated into our daily lives. For example, children under age 3 were dying at alarming rates from accidents in the home. Parents are now taught the hazards and tools to keep children safe are now available for purchase and installation – such as locks to drawers and cabinets, stove guards to prevent children from pulling boiling liquid or frying grease onto themselves, outlet covers, toilet locks to prevent drowning, corner pads to prevent injuries from clumsy and rambunctious walkers, high chairs with seat belts. Even medication and chemicals have locking lids and mr. Ucky stickers are available.</a:t>
            </a:r>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F2ECA64-C649-412F-B406-311FD35FC2A4}"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24123" indent="-524123" eaLnBrk="1" fontAlgn="auto" hangingPunct="1">
              <a:spcBef>
                <a:spcPts val="0"/>
              </a:spcBef>
              <a:spcAft>
                <a:spcPts val="0"/>
              </a:spcAft>
              <a:defRPr/>
            </a:pPr>
            <a:r>
              <a:rPr lang="en-US" i="1" dirty="0" smtClean="0">
                <a:solidFill>
                  <a:schemeClr val="tx2">
                    <a:lumMod val="50000"/>
                  </a:schemeClr>
                </a:solidFill>
              </a:rPr>
              <a:t>An explanation of the employer's exposure control plan and the means by which the employee can obtain a copy of the written plan;</a:t>
            </a:r>
            <a:endParaRPr lang="en-US" dirty="0" smtClean="0">
              <a:solidFill>
                <a:schemeClr val="tx2">
                  <a:lumMod val="50000"/>
                </a:schemeClr>
              </a:solidFill>
            </a:endParaRPr>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0865FCE-D52B-4CDE-8884-A23B506BE3D3}"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24123" indent="-524123" eaLnBrk="1" fontAlgn="auto" hangingPunct="1">
              <a:spcBef>
                <a:spcPts val="0"/>
              </a:spcBef>
              <a:spcAft>
                <a:spcPts val="0"/>
              </a:spcAft>
              <a:defRPr/>
            </a:pPr>
            <a:r>
              <a:rPr lang="en-US" i="1" dirty="0" smtClean="0">
                <a:solidFill>
                  <a:schemeClr val="tx2">
                    <a:lumMod val="50000"/>
                  </a:schemeClr>
                </a:solidFill>
              </a:rPr>
              <a:t>An explanation of the appropriate methods for recognizing tasks and other activities that may involve exposure to blood and other potentially infectious materials;</a:t>
            </a:r>
            <a:endParaRPr lang="en-US" dirty="0" smtClean="0">
              <a:solidFill>
                <a:schemeClr val="tx2">
                  <a:lumMod val="50000"/>
                </a:schemeClr>
              </a:solidFill>
            </a:endParaRPr>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C17613-E12B-409E-8D84-E5496E20DFF7}"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24123" indent="-524123" eaLnBrk="1" fontAlgn="auto" hangingPunct="1">
              <a:spcBef>
                <a:spcPts val="0"/>
              </a:spcBef>
              <a:spcAft>
                <a:spcPts val="0"/>
              </a:spcAft>
              <a:defRPr/>
            </a:pPr>
            <a:r>
              <a:rPr lang="en-US" i="1" dirty="0" smtClean="0">
                <a:solidFill>
                  <a:schemeClr val="tx2">
                    <a:lumMod val="50000"/>
                  </a:schemeClr>
                </a:solidFill>
              </a:rPr>
              <a:t>An explanation of the use and limitations of methods that will prevent or reduce exposure including appropriate engineering controls, work practices, and personal protective equipment;</a:t>
            </a:r>
            <a:endParaRPr lang="en-US" dirty="0" smtClean="0">
              <a:solidFill>
                <a:schemeClr val="tx2">
                  <a:lumMod val="50000"/>
                </a:schemeClr>
              </a:solidFill>
            </a:endParaRPr>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CCFFEBA-9CAC-42A2-AB21-EC5A14D3607E}"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24123" indent="-524123" eaLnBrk="1" fontAlgn="auto" hangingPunct="1">
              <a:spcBef>
                <a:spcPts val="0"/>
              </a:spcBef>
              <a:spcAft>
                <a:spcPts val="0"/>
              </a:spcAft>
              <a:defRPr/>
            </a:pPr>
            <a:r>
              <a:rPr lang="en-US" i="1" dirty="0" smtClean="0">
                <a:solidFill>
                  <a:schemeClr val="tx2">
                    <a:lumMod val="50000"/>
                  </a:schemeClr>
                </a:solidFill>
              </a:rPr>
              <a:t>Information on the types, proper use, location, removal, handling, decontamination and disposal of personal protective equipment;</a:t>
            </a:r>
            <a:endParaRPr lang="en-US" dirty="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B6E1B1-8D1A-4EE3-A3FD-6302E7C3D025}"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24123" indent="-524123" eaLnBrk="1" fontAlgn="auto" hangingPunct="1">
              <a:spcBef>
                <a:spcPts val="0"/>
              </a:spcBef>
              <a:spcAft>
                <a:spcPts val="0"/>
              </a:spcAft>
              <a:defRPr/>
            </a:pPr>
            <a:r>
              <a:rPr lang="en-US" i="1" dirty="0" smtClean="0">
                <a:solidFill>
                  <a:schemeClr val="tx2">
                    <a:lumMod val="50000"/>
                  </a:schemeClr>
                </a:solidFill>
              </a:rPr>
              <a:t>An explanation of the basis for selection of personal protective equipment;</a:t>
            </a:r>
            <a:endParaRPr lang="en-US" dirty="0" smtClean="0">
              <a:solidFill>
                <a:schemeClr val="tx2">
                  <a:lumMod val="50000"/>
                </a:schemeClr>
              </a:solidFill>
            </a:endParaRPr>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312CDA-B3B0-47C4-A8DF-F1C38CD74DAD}"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24123" indent="-524123" eaLnBrk="1" fontAlgn="auto" hangingPunct="1">
              <a:spcBef>
                <a:spcPts val="0"/>
              </a:spcBef>
              <a:spcAft>
                <a:spcPts val="0"/>
              </a:spcAft>
              <a:defRPr/>
            </a:pPr>
            <a:r>
              <a:rPr lang="en-US" i="1" dirty="0" smtClean="0">
                <a:solidFill>
                  <a:schemeClr val="tx2">
                    <a:lumMod val="50000"/>
                  </a:schemeClr>
                </a:solidFill>
              </a:rPr>
              <a:t>Information on the hepatitis B vaccine, including information on its efficacy, safety, method of administration, the benefits of being vaccinated, and that the vaccine and vaccination will be offered free of charge; </a:t>
            </a:r>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AB73F5F-6B41-4D69-8C3A-99F486BA6000}"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24123" indent="-524123" eaLnBrk="1" fontAlgn="auto" hangingPunct="1">
              <a:spcBef>
                <a:spcPts val="0"/>
              </a:spcBef>
              <a:spcAft>
                <a:spcPts val="0"/>
              </a:spcAft>
              <a:defRPr/>
            </a:pPr>
            <a:r>
              <a:rPr lang="en-US" i="1" dirty="0" smtClean="0">
                <a:solidFill>
                  <a:schemeClr val="tx2">
                    <a:lumMod val="50000"/>
                  </a:schemeClr>
                </a:solidFill>
              </a:rPr>
              <a:t>Information on the appropriate actions to take and persons to contact in an emergency involving blood or other potentially infectious materials;</a:t>
            </a:r>
            <a:endParaRPr lang="en-US" dirty="0" smtClean="0">
              <a:solidFill>
                <a:schemeClr val="tx2">
                  <a:lumMod val="50000"/>
                </a:schemeClr>
              </a:solidFill>
            </a:endParaRPr>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3FC9CEE-BDF6-40B7-AEA5-56267E0D4588}"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65887" indent="-465887" eaLnBrk="1" fontAlgn="auto" hangingPunct="1">
              <a:spcBef>
                <a:spcPts val="0"/>
              </a:spcBef>
              <a:spcAft>
                <a:spcPts val="0"/>
              </a:spcAft>
              <a:defRPr/>
            </a:pPr>
            <a:r>
              <a:rPr lang="en-US" i="1" dirty="0" smtClean="0">
                <a:solidFill>
                  <a:schemeClr val="tx2">
                    <a:lumMod val="50000"/>
                  </a:schemeClr>
                </a:solidFill>
              </a:rPr>
              <a:t>An explanation of the procedures to follow if an exposure incident occurs, including the method of reporting the incident and the medical follow-up that will be made available;</a:t>
            </a:r>
            <a:endParaRPr lang="en-US" dirty="0" smtClean="0">
              <a:solidFill>
                <a:schemeClr val="tx2">
                  <a:lumMod val="50000"/>
                </a:schemeClr>
              </a:solidFill>
            </a:endParaRPr>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A766DA9-326D-4E29-9E98-A21E807F19EE}"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65887" indent="-465887" eaLnBrk="1" fontAlgn="auto" hangingPunct="1">
              <a:spcBef>
                <a:spcPts val="0"/>
              </a:spcBef>
              <a:spcAft>
                <a:spcPts val="0"/>
              </a:spcAft>
              <a:defRPr/>
            </a:pPr>
            <a:r>
              <a:rPr lang="en-US" i="1" dirty="0" smtClean="0">
                <a:solidFill>
                  <a:schemeClr val="tx2">
                    <a:lumMod val="50000"/>
                  </a:schemeClr>
                </a:solidFill>
              </a:rPr>
              <a:t>Information on the post exposure evaluation and follow-up that the employer is required to provide for the employee following an exposure incident;</a:t>
            </a:r>
            <a:endParaRPr lang="en-US" dirty="0" smtClean="0">
              <a:solidFill>
                <a:schemeClr val="tx2">
                  <a:lumMod val="50000"/>
                </a:schemeClr>
              </a:solidFill>
            </a:endParaRPr>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4E28A8-FD21-4A78-A63D-C48880F10FF5}"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65887" indent="-465887" eaLnBrk="1" fontAlgn="auto" hangingPunct="1">
              <a:spcBef>
                <a:spcPts val="0"/>
              </a:spcBef>
              <a:spcAft>
                <a:spcPts val="0"/>
              </a:spcAft>
              <a:defRPr/>
            </a:pPr>
            <a:r>
              <a:rPr lang="en-US" i="1" dirty="0" smtClean="0">
                <a:solidFill>
                  <a:schemeClr val="tx2">
                    <a:lumMod val="50000"/>
                  </a:schemeClr>
                </a:solidFill>
              </a:rPr>
              <a:t>An explanation of the signs and labels and/or color coding required by paragraph (g)(1); and</a:t>
            </a:r>
            <a:endParaRPr lang="en-US" dirty="0" smtClean="0">
              <a:solidFill>
                <a:schemeClr val="tx2">
                  <a:lumMod val="50000"/>
                </a:schemeClr>
              </a:solidFill>
            </a:endParaRPr>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CC02189-9B44-49D0-AE94-FEE3753C325B}"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Child safety in the home is a concern of parents, health educators, and pediatric groups. In the work setting, that’s the role of OSHA. They set the safety standards with much input and research and are also responsible for distributing standards and enforcing compliance with the standards. Each state has an OSHA branch. Many look at the organization as the enemy. To non-compliant employers and managers...they might be. But to you and I, they’re only role is to keep us safe. We should never buy into an employer telling us to hide stuff from OSHA or that OSHA regulations are too strict. OSHA has an enormous scope. In their own literature, they admit there is no work setting safe from hazards. The OSHA website is evidence of this. I’ve included the URL in this slide, but a search for OSHA in any search engine will take you to the site. I encourage you to check it out to see the vast amount of information available to you. </a:t>
            </a:r>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A45CA8C-284A-472F-887A-02F9414E4DB1}"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65887" indent="-465887" eaLnBrk="1" fontAlgn="auto" hangingPunct="1">
              <a:spcBef>
                <a:spcPts val="0"/>
              </a:spcBef>
              <a:spcAft>
                <a:spcPts val="0"/>
              </a:spcAft>
              <a:defRPr/>
            </a:pPr>
            <a:r>
              <a:rPr lang="en-US" i="1" dirty="0" smtClean="0">
                <a:solidFill>
                  <a:schemeClr val="tx2">
                    <a:lumMod val="50000"/>
                  </a:schemeClr>
                </a:solidFill>
              </a:rPr>
              <a:t>An opportunity for interactive questions and answers with the person conducting the training </a:t>
            </a:r>
            <a:r>
              <a:rPr lang="en-US" dirty="0" smtClean="0"/>
              <a:t> This is a pretty hefty list, so let’s get started. </a:t>
            </a:r>
            <a:endParaRPr lang="en-US" i="1" dirty="0" smtClean="0">
              <a:solidFill>
                <a:schemeClr val="tx2">
                  <a:lumMod val="50000"/>
                </a:schemeClr>
              </a:solidFill>
            </a:endParaRPr>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1E3F2C6-ED67-4D4D-8AF9-D8BBACCD72A2}"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indent="-524123" eaLnBrk="1" fontAlgn="auto" hangingPunct="1">
              <a:spcBef>
                <a:spcPts val="0"/>
              </a:spcBef>
              <a:spcAft>
                <a:spcPts val="0"/>
              </a:spcAft>
              <a:defRPr/>
            </a:pPr>
            <a:r>
              <a:rPr lang="en-US" dirty="0" smtClean="0"/>
              <a:t>One thing I did was change these elements from what the </a:t>
            </a:r>
            <a:r>
              <a:rPr lang="en-US" u="sng" dirty="0" smtClean="0"/>
              <a:t>employer must cover </a:t>
            </a:r>
            <a:r>
              <a:rPr lang="en-US" dirty="0" smtClean="0"/>
              <a:t>to what the </a:t>
            </a:r>
            <a:r>
              <a:rPr lang="en-US" u="sng" dirty="0" smtClean="0"/>
              <a:t>employee should be able to</a:t>
            </a:r>
            <a:r>
              <a:rPr lang="en-US" dirty="0" smtClean="0"/>
              <a:t> do upon training completion...A goal for you so to speak. So minimum element 1 is </a:t>
            </a:r>
            <a:r>
              <a:rPr lang="en-US" i="1" dirty="0" smtClean="0"/>
              <a:t>An accessible </a:t>
            </a:r>
            <a:r>
              <a:rPr lang="en-US" sz="2600" i="1" dirty="0">
                <a:solidFill>
                  <a:schemeClr val="accent1">
                    <a:lumMod val="50000"/>
                  </a:schemeClr>
                </a:solidFill>
              </a:rPr>
              <a:t>copy of the regulatory text of this standard and an explanation of its contents. </a:t>
            </a:r>
            <a:r>
              <a:rPr lang="en-US" sz="2600" dirty="0">
                <a:solidFill>
                  <a:schemeClr val="accent1">
                    <a:lumMod val="50000"/>
                  </a:schemeClr>
                </a:solidFill>
              </a:rPr>
              <a:t>This is talking about either a hard manual copy of what is on the OSHA </a:t>
            </a:r>
            <a:r>
              <a:rPr lang="en-US" sz="2600" dirty="0" err="1">
                <a:solidFill>
                  <a:schemeClr val="accent1">
                    <a:lumMod val="50000"/>
                  </a:schemeClr>
                </a:solidFill>
              </a:rPr>
              <a:t>bloodborne</a:t>
            </a:r>
            <a:r>
              <a:rPr lang="en-US" sz="2600" dirty="0">
                <a:solidFill>
                  <a:schemeClr val="accent1">
                    <a:lumMod val="50000"/>
                  </a:schemeClr>
                </a:solidFill>
              </a:rPr>
              <a:t> pathogen website or the website itself and it really is dependent on the setting which is chosen. To me, we have more than one goal. First, you should be able to access the standard at any time. Exposures are not predictable. If you don’t have internet access anywhere you might have an exposure incident, a hard copy of the generic standard should be purchased by your employer and made readily available to you. Your employer’s obligation? To notify you of which is used – net or hard copy. Our second goal related to this objective is that you be able to locate information applicable to your work environment. You should be aware of the headings, so you know what type of information can be found in the standard and it’s location.  There are 10 broad headings. </a:t>
            </a:r>
            <a:endParaRPr lang="en-US" dirty="0" smtClean="0"/>
          </a:p>
        </p:txBody>
      </p:sp>
      <p:sp>
        <p:nvSpPr>
          <p:cNvPr id="117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CC154F5-76BA-4D41-9AF0-B3F788962B4F}"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Now, I’m not going to sit and read the entire standard to you – it’s kind of long – but a review of the headings with a brief explanation of what can be found there will meet our goal. It might be helpful to access the website for this portion of the presentation. The first heading is definitions. Definitions. Any word from the standard, that may be misinterpreted, is defined at the beginning of the standard.  </a:t>
            </a:r>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60455C2-F4A4-4525-90FB-C4D8CCC1C925}"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next heading is exposure control plan – Besides the generic standard, your employer has an obligation to create a setting specific exposure control plan, to orient you to it and make to it readily available to you. We’ll talk more about this one in a bit. </a:t>
            </a:r>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FB4EB1-3E46-4A97-9D24-82F8C2745171}"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next broad heading is Exposure Determination. This requires the employer to define job titles at higher risk and tasks that increase exposure. Again, this has to be specific to that employment setting. Obviously the secretary in the bosses office doesn’t have the same risks as the crane operator, for example. The custodian of a fire station doesn’t have the same risk as the fireman...although both have risks as we’ve already discussed.</a:t>
            </a:r>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227F717-716A-45F5-BF00-0928BA70831C}"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next is Methods of Compliance. You get an idea of what this heading relates to in reading some subheadings. It defines engineering and work practice controls and personal protective equipment that must be made available to the employee – the focus of part III – those devices and practices intended to reduce exposure to bloodborne pathogens. This assures the employer and employee knows any limits to choices at the job site. </a:t>
            </a:r>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DAA6B96-688A-4832-AC0C-A16956B079AD}"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Housekeeping, our next broad heading does NOT refer to a type of worker, but explains to the employer the responsibility to schedule cleaning on a regular basis...sound familiar? It should, we discussed it in part III.  It clarifies the employer must define a schedule, location of cleaning and what to use when cleaning...plus that the employer is obligated to monitor for compliance. Again, most workers have SOME housekeeping responsibilities.</a:t>
            </a:r>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4B7256-AB2C-4DE5-95CE-325FF452E399}"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Regulated waste refers to how to deal with sharps or laundry contaminated with blood or OPIM and containing waste that is, or might be, contaminated with blood or OPIM. </a:t>
            </a:r>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3AC6C7F-AA08-4DA0-B0B0-7C02206FBF22}"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There is a section unique to HIV and hepatitis B research and production, but this is a specific setting, so does not apply to most unless drawing blood is part of the job. Then the employee may wish to review the information there. </a:t>
            </a:r>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E16EFE-2927-4CEB-B71B-DA637DB5EA96}"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hepatitis B vaccination and post exposure evaluation and follow up refers to the obligation of the employer as it relates to vaccination and exposure. Two later elements allow us to look that this one closer. </a:t>
            </a:r>
          </a:p>
        </p:txBody>
      </p:sp>
      <p:sp>
        <p:nvSpPr>
          <p:cNvPr id="1259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FA27A18-13E8-41BD-8EC0-6B5D85D8CA3A}"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 want to spend a second talking about compliance...There are very few employers who don’t care for their employees; but denial, cost and misunderstanding have led to more non-compliance with OSHA standards than is acceptable. Don’t assume your employer is not suffering one of these things. I have a family member who is a welder by trade. A few months ago he told me someone had reported his employer to OSHA because a large industrial sized garage door would crash closed instead of having a functioning pneumatic or electronic device that slowed it when closing. He was mad at his fellow employee! I asked why he was mad. After a few minutes of conversation I was able to draw out that he was just supporting his employers position...an employer who was made even more frustrated because the OSHA representative would not tell him who reported it. He kept trying to guess who it was, but it was all guessing because more than one worker had complained about it. Through the conversation with the family member I was able to draw out that the employer was also allowing painting in enclosed spaces without proper ventilation, using equipment so old it was unsafe and things like that. Why did it take OSHA’s involvement to fix the garage door problem? There is a need for OSHA, but there is an equal need for employers to advocate for their rights. I asked my family why HE wasn’t the one to report his employer to OSHA and quickly saw the reason...fear of termination. I am glad OSHA is there and glad they maintained that worker’s confidentiality!  My family member may not realize what he’s protecting for another decade or two...when the illnesses caused by his unsafe work environment develop...please at least advocate to the employer and realize that it’s illegal to fire you for reporting a safety violation to OSHA if you’re ignored. </a:t>
            </a:r>
          </a:p>
        </p:txBody>
      </p:sp>
      <p:sp>
        <p:nvSpPr>
          <p:cNvPr id="993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875A91-5787-4B2F-B15A-AC99AEBC72AC}"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Communication of Hazards to Employees includes subheadings like signs, labels and training. </a:t>
            </a:r>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08E6488-E69C-4CF0-A0E4-6745C1BD9D59}"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Finally, recordkeeping refers to what the employer must document with both training and exposure incidents, obligations if the employee is no longer working in the setting or the business closes and things like that. Ok...I think we’ve met the goal of identifying what can be found on the generic OSHA bloodborne pathogen website or manual headings. Let’s move on. </a:t>
            </a:r>
          </a:p>
        </p:txBody>
      </p:sp>
      <p:sp>
        <p:nvSpPr>
          <p:cNvPr id="1280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EB04F5-9BE2-49D7-BDD1-03FE389F28A8}"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indent="-524123" eaLnBrk="1" fontAlgn="auto" hangingPunct="1">
              <a:spcBef>
                <a:spcPts val="0"/>
              </a:spcBef>
              <a:spcAft>
                <a:spcPts val="0"/>
              </a:spcAft>
              <a:defRPr/>
            </a:pPr>
            <a:r>
              <a:rPr lang="en-US" dirty="0" smtClean="0">
                <a:solidFill>
                  <a:schemeClr val="accent1">
                    <a:lumMod val="50000"/>
                  </a:schemeClr>
                </a:solidFill>
              </a:rPr>
              <a:t>The second minimum element for teaching </a:t>
            </a:r>
            <a:r>
              <a:rPr lang="en-US" dirty="0" err="1" smtClean="0">
                <a:solidFill>
                  <a:schemeClr val="accent1">
                    <a:lumMod val="50000"/>
                  </a:schemeClr>
                </a:solidFill>
              </a:rPr>
              <a:t>bloodborne</a:t>
            </a:r>
            <a:r>
              <a:rPr lang="en-US" dirty="0" smtClean="0">
                <a:solidFill>
                  <a:schemeClr val="accent1">
                    <a:lumMod val="50000"/>
                  </a:schemeClr>
                </a:solidFill>
              </a:rPr>
              <a:t> pathogens is </a:t>
            </a:r>
            <a:r>
              <a:rPr lang="en-US" i="1" dirty="0" smtClean="0">
                <a:solidFill>
                  <a:schemeClr val="accent1">
                    <a:lumMod val="50000"/>
                  </a:schemeClr>
                </a:solidFill>
              </a:rPr>
              <a:t>A general explanation of the epidemiology and symptoms of </a:t>
            </a:r>
            <a:r>
              <a:rPr lang="en-US" i="1" dirty="0" err="1" smtClean="0">
                <a:solidFill>
                  <a:schemeClr val="accent1">
                    <a:lumMod val="50000"/>
                  </a:schemeClr>
                </a:solidFill>
              </a:rPr>
              <a:t>bloodborne</a:t>
            </a:r>
            <a:r>
              <a:rPr lang="en-US" i="1" dirty="0" smtClean="0">
                <a:solidFill>
                  <a:schemeClr val="accent1">
                    <a:lumMod val="50000"/>
                  </a:schemeClr>
                </a:solidFill>
              </a:rPr>
              <a:t> diseases.</a:t>
            </a:r>
            <a:r>
              <a:rPr lang="en-US" dirty="0" smtClean="0">
                <a:solidFill>
                  <a:schemeClr val="accent1">
                    <a:lumMod val="50000"/>
                  </a:schemeClr>
                </a:solidFill>
              </a:rPr>
              <a:t> For those unfamiliar with the word epidemiology, its not as complicated as it sounds. Basically, it’s the medical science behind tracking and controlling diseases. I’ve created a goal for you – being able to discuss that medical science, but with a focus on </a:t>
            </a:r>
            <a:r>
              <a:rPr lang="en-US" dirty="0" err="1" smtClean="0">
                <a:solidFill>
                  <a:schemeClr val="accent1">
                    <a:lumMod val="50000"/>
                  </a:schemeClr>
                </a:solidFill>
              </a:rPr>
              <a:t>bloodborne</a:t>
            </a:r>
            <a:r>
              <a:rPr lang="en-US" dirty="0" smtClean="0">
                <a:solidFill>
                  <a:schemeClr val="accent1">
                    <a:lumMod val="50000"/>
                  </a:schemeClr>
                </a:solidFill>
              </a:rPr>
              <a:t> diseases. In the part 2 HIV discussion I gave you a link to interactive world maps. I’m sure you’re not surprised to hear that data was not collected from one source. Obviously there a strong tie between physicians, local health departments, state departments of health and welfare, national organizations such as the Centers for Disease Control and Prevention, Department of Health and Human Services and the National Institute for Occupational Safety and Health and international organizations such as the World Health Organization. That is the tracking pathway. The relationship is similar for controlling diseases, but tends to move in reverse order. For example, the centers for disease control and prevention has tons of information for both professionals and non-professionals on prevention of diseases. The Department of Health and Human Services completes their functions by creation of organizations such as OSHA for assisting or enforcing compliance with safe work practices. There are numerous organizations besides those government organizations I’ve talked about that function to aid in the control of disease. </a:t>
            </a:r>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117C44C-FA08-466F-971D-D0F5678ADBAA}"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indent="-524123" eaLnBrk="1" fontAlgn="auto" hangingPunct="1">
              <a:spcBef>
                <a:spcPts val="0"/>
              </a:spcBef>
              <a:spcAft>
                <a:spcPts val="0"/>
              </a:spcAft>
              <a:defRPr/>
            </a:pPr>
            <a:r>
              <a:rPr lang="en-US" dirty="0" smtClean="0">
                <a:solidFill>
                  <a:schemeClr val="accent1">
                    <a:lumMod val="50000"/>
                  </a:schemeClr>
                </a:solidFill>
              </a:rPr>
              <a:t>When goal two is met, the employee can also identify general characteristics of </a:t>
            </a:r>
            <a:r>
              <a:rPr lang="en-US" dirty="0" err="1" smtClean="0">
                <a:solidFill>
                  <a:schemeClr val="accent1">
                    <a:lumMod val="50000"/>
                  </a:schemeClr>
                </a:solidFill>
              </a:rPr>
              <a:t>bloodborne</a:t>
            </a:r>
            <a:r>
              <a:rPr lang="en-US" dirty="0" smtClean="0">
                <a:solidFill>
                  <a:schemeClr val="accent1">
                    <a:lumMod val="50000"/>
                  </a:schemeClr>
                </a:solidFill>
              </a:rPr>
              <a:t> pathogens and signs and symptoms people will show with the most common </a:t>
            </a:r>
            <a:r>
              <a:rPr lang="en-US" dirty="0" err="1" smtClean="0">
                <a:solidFill>
                  <a:schemeClr val="accent1">
                    <a:lumMod val="50000"/>
                  </a:schemeClr>
                </a:solidFill>
              </a:rPr>
              <a:t>bloodborne</a:t>
            </a:r>
            <a:r>
              <a:rPr lang="en-US" dirty="0" smtClean="0">
                <a:solidFill>
                  <a:schemeClr val="accent1">
                    <a:lumMod val="50000"/>
                  </a:schemeClr>
                </a:solidFill>
              </a:rPr>
              <a:t> pathogens. You learned both goals in part 2 of this presentation. While we didn’t cover the symptoms of every </a:t>
            </a:r>
            <a:r>
              <a:rPr lang="en-US" dirty="0" err="1" smtClean="0">
                <a:solidFill>
                  <a:schemeClr val="accent1">
                    <a:lumMod val="50000"/>
                  </a:schemeClr>
                </a:solidFill>
              </a:rPr>
              <a:t>bloodborne</a:t>
            </a:r>
            <a:r>
              <a:rPr lang="en-US" dirty="0" smtClean="0">
                <a:solidFill>
                  <a:schemeClr val="accent1">
                    <a:lumMod val="50000"/>
                  </a:schemeClr>
                </a:solidFill>
              </a:rPr>
              <a:t> disease, we discussed the </a:t>
            </a:r>
            <a:r>
              <a:rPr lang="en-US" dirty="0" err="1" smtClean="0">
                <a:solidFill>
                  <a:schemeClr val="accent1">
                    <a:lumMod val="50000"/>
                  </a:schemeClr>
                </a:solidFill>
              </a:rPr>
              <a:t>pathophysiology</a:t>
            </a:r>
            <a:r>
              <a:rPr lang="en-US" dirty="0" smtClean="0">
                <a:solidFill>
                  <a:schemeClr val="accent1">
                    <a:lumMod val="50000"/>
                  </a:schemeClr>
                </a:solidFill>
              </a:rPr>
              <a:t> of the three most common and/or devastating </a:t>
            </a:r>
            <a:r>
              <a:rPr lang="en-US" dirty="0" err="1" smtClean="0">
                <a:solidFill>
                  <a:schemeClr val="accent1">
                    <a:lumMod val="50000"/>
                  </a:schemeClr>
                </a:solidFill>
              </a:rPr>
              <a:t>bloodborne</a:t>
            </a:r>
            <a:r>
              <a:rPr lang="en-US" dirty="0" smtClean="0">
                <a:solidFill>
                  <a:schemeClr val="accent1">
                    <a:lumMod val="50000"/>
                  </a:schemeClr>
                </a:solidFill>
              </a:rPr>
              <a:t> pathogens that occur in the US – HIV and hepatitis B and C.  So, let’s move on. </a:t>
            </a:r>
            <a:endParaRPr lang="en-US" dirty="0" smtClean="0"/>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F13F53D-529A-4A59-8C19-9825845A25D2}"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indent="-524123" eaLnBrk="1" fontAlgn="auto" hangingPunct="1">
              <a:spcBef>
                <a:spcPts val="0"/>
              </a:spcBef>
              <a:spcAft>
                <a:spcPts val="0"/>
              </a:spcAft>
              <a:defRPr/>
            </a:pPr>
            <a:r>
              <a:rPr lang="en-US" dirty="0" smtClean="0">
                <a:solidFill>
                  <a:schemeClr val="accent1">
                    <a:lumMod val="50000"/>
                  </a:schemeClr>
                </a:solidFill>
              </a:rPr>
              <a:t>The third minimum element for training is An explanation of the modes of transmission of </a:t>
            </a:r>
            <a:r>
              <a:rPr lang="en-US" dirty="0" err="1" smtClean="0">
                <a:solidFill>
                  <a:schemeClr val="accent1">
                    <a:lumMod val="50000"/>
                  </a:schemeClr>
                </a:solidFill>
              </a:rPr>
              <a:t>bloodborne</a:t>
            </a:r>
            <a:r>
              <a:rPr lang="en-US" dirty="0" smtClean="0">
                <a:solidFill>
                  <a:schemeClr val="accent1">
                    <a:lumMod val="50000"/>
                  </a:schemeClr>
                </a:solidFill>
              </a:rPr>
              <a:t> pathogens. We will know we met this when two things happen. First, you can identify the six links in the chain of infection – any type of infection – Including pathogen, reservoir, port of exit, mode of transmission, port of entry and vulnerable host. We covered the chain of infection, very thoroughly, in part I. </a:t>
            </a:r>
            <a:endParaRPr lang="en-US" dirty="0" smtClean="0"/>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23197F2-F01C-42B4-A12E-F513D4049A05}"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indent="-524123" eaLnBrk="1" fontAlgn="auto" hangingPunct="1">
              <a:spcBef>
                <a:spcPts val="0"/>
              </a:spcBef>
              <a:spcAft>
                <a:spcPts val="0"/>
              </a:spcAft>
              <a:defRPr/>
            </a:pPr>
            <a:r>
              <a:rPr lang="en-US" dirty="0" smtClean="0">
                <a:solidFill>
                  <a:schemeClr val="accent1">
                    <a:lumMod val="50000"/>
                  </a:schemeClr>
                </a:solidFill>
              </a:rPr>
              <a:t>Second, you’ll be able to state the body fluids by which </a:t>
            </a:r>
            <a:r>
              <a:rPr lang="en-US" dirty="0" err="1" smtClean="0">
                <a:solidFill>
                  <a:schemeClr val="accent1">
                    <a:lumMod val="50000"/>
                  </a:schemeClr>
                </a:solidFill>
              </a:rPr>
              <a:t>bloodborne</a:t>
            </a:r>
            <a:r>
              <a:rPr lang="en-US" dirty="0" smtClean="0">
                <a:solidFill>
                  <a:schemeClr val="accent1">
                    <a:lumMod val="50000"/>
                  </a:schemeClr>
                </a:solidFill>
              </a:rPr>
              <a:t> pathogens can be transmitted, including blood and OPIM. You’ll recall from the image there, we went over those body fluids in part two. Again, we’ve covered this one. So let’s move on. </a:t>
            </a:r>
            <a:endParaRPr lang="en-US" dirty="0" smtClean="0">
              <a:solidFill>
                <a:schemeClr val="tx2">
                  <a:lumMod val="50000"/>
                </a:schemeClr>
              </a:solidFill>
            </a:endParaRPr>
          </a:p>
        </p:txBody>
      </p:sp>
      <p:sp>
        <p:nvSpPr>
          <p:cNvPr id="132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2C3A8A-E0F3-4B79-B9F6-1A099ABADDD9}"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indent="-524123" eaLnBrk="1" fontAlgn="auto" hangingPunct="1">
              <a:spcBef>
                <a:spcPts val="0"/>
              </a:spcBef>
              <a:spcAft>
                <a:spcPts val="0"/>
              </a:spcAft>
              <a:defRPr/>
            </a:pPr>
            <a:r>
              <a:rPr lang="en-US" dirty="0" smtClean="0">
                <a:solidFill>
                  <a:schemeClr val="accent1">
                    <a:lumMod val="50000"/>
                  </a:schemeClr>
                </a:solidFill>
              </a:rPr>
              <a:t>Minimum teaching element 4 – An explanation of the employer's exposure control plan and the means by which the employee can obtain a copy of the written plan; We cover this through two goals. First, at any time your on duty, you should be able to locate your employers written exposure control plan. This is not the generic OSHA standard, but an exact exposure plan specific to that setting.  </a:t>
            </a:r>
            <a:endParaRPr lang="en-US" dirty="0" smtClean="0"/>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D614A25-1DA9-4D5F-813E-CA90BE6D8F58}"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indent="-524123" eaLnBrk="1" fontAlgn="auto" hangingPunct="1">
              <a:spcBef>
                <a:spcPts val="0"/>
              </a:spcBef>
              <a:spcAft>
                <a:spcPts val="0"/>
              </a:spcAft>
              <a:defRPr/>
            </a:pPr>
            <a:r>
              <a:rPr lang="en-US" dirty="0" smtClean="0">
                <a:solidFill>
                  <a:schemeClr val="accent1">
                    <a:lumMod val="50000"/>
                  </a:schemeClr>
                </a:solidFill>
              </a:rPr>
              <a:t>In the images there I’ve included a couple exposure control plans. The one on the left is an exposure control plan available for purchase from the national safety council. The one on the right is available for childcare providers. Neither is available for review, obviously, since they are a sold product, so I’ve also included a URL to Michigan State University’s exposure control manual. So you can see a sample of one. Now, a caution…don’t do what this manual says…do what your employers manual says. There might be a lot of differences. </a:t>
            </a:r>
            <a:endParaRPr lang="en-US" dirty="0" smtClean="0"/>
          </a:p>
        </p:txBody>
      </p:sp>
      <p:sp>
        <p:nvSpPr>
          <p:cNvPr id="134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95F4309-DBA4-4C80-90C5-2D1058369951}"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indent="-524123" eaLnBrk="1" fontAlgn="auto" hangingPunct="1">
              <a:spcBef>
                <a:spcPts val="0"/>
              </a:spcBef>
              <a:spcAft>
                <a:spcPts val="0"/>
              </a:spcAft>
              <a:defRPr/>
            </a:pPr>
            <a:r>
              <a:rPr lang="en-US" dirty="0" smtClean="0">
                <a:solidFill>
                  <a:schemeClr val="accent1">
                    <a:lumMod val="50000"/>
                  </a:schemeClr>
                </a:solidFill>
              </a:rPr>
              <a:t>Goal two? You should demonstrate you understand your right to be oriented to the text of the employer’s exposure control plan.  I want to spend a few minutes on this element and these goals, because it has not been covered in the first three parts. </a:t>
            </a:r>
            <a:endParaRPr lang="en-US" dirty="0" smtClean="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DCBD165-AC39-420C-9C6F-EB36B500AE27}"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indent="-524123" eaLnBrk="1" fontAlgn="auto" hangingPunct="1">
              <a:spcBef>
                <a:spcPts val="0"/>
              </a:spcBef>
              <a:spcAft>
                <a:spcPts val="0"/>
              </a:spcAft>
              <a:defRPr/>
            </a:pPr>
            <a:r>
              <a:rPr lang="en-US" dirty="0" smtClean="0">
                <a:solidFill>
                  <a:schemeClr val="accent1">
                    <a:lumMod val="50000"/>
                  </a:schemeClr>
                </a:solidFill>
              </a:rPr>
              <a:t>A few minutes ago we went over the broad headings found on the OSHA </a:t>
            </a:r>
            <a:r>
              <a:rPr lang="en-US" dirty="0" err="1" smtClean="0">
                <a:solidFill>
                  <a:schemeClr val="accent1">
                    <a:lumMod val="50000"/>
                  </a:schemeClr>
                </a:solidFill>
              </a:rPr>
              <a:t>bloodborne</a:t>
            </a:r>
            <a:r>
              <a:rPr lang="en-US" dirty="0" smtClean="0">
                <a:solidFill>
                  <a:schemeClr val="accent1">
                    <a:lumMod val="50000"/>
                  </a:schemeClr>
                </a:solidFill>
              </a:rPr>
              <a:t> pathogen website. Under the heading Exposure Control Plan, t</a:t>
            </a:r>
            <a:r>
              <a:rPr lang="en-US" dirty="0" smtClean="0"/>
              <a:t>he very first entry states “Each employer having an employee(s) with occupation exposure  as defined by paragraph (b) of this section shall establish a written Exposure Control Plan designed to eliminate or minimize employee exposure.”  This presentation and the OSHA website information are generic guidelines, not individualized to any specific employer. Therefore, your employer is still obligated to have and orient you to an exposure control plan individualized to that employment setting.  </a:t>
            </a:r>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DD73AF6-7658-4CF4-AB63-3828F0257327}"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While workplace safety has been a concern for decades, it was likely fear surrounding the emergence of HIV/AIDs and an increased incidence of hepatitis infections that motivated the federal government to develop standards to educate and protect any worker who might be exposed to blood or body fluids. I say this because the first federal regulations – or laws – surrounding this topic were developed in 1992. You could spend a while locating the bloodborne pathogen standard on the website. When I did a search it took me a while to locate the overall body of information on the OSHAs bloodborne pathogen standard. A search for the standard pulls up hundreds of options and the overall body of information did not appear as the first search option using the OSHA search engine, so I’ve provided the URL on the slide there.  </a:t>
            </a:r>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9D5E47-B6A8-463C-B79D-077B90A4AAC3}"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indent="-524123" eaLnBrk="1" fontAlgn="auto" hangingPunct="1">
              <a:spcBef>
                <a:spcPts val="0"/>
              </a:spcBef>
              <a:spcAft>
                <a:spcPts val="0"/>
              </a:spcAft>
              <a:defRPr/>
            </a:pPr>
            <a:r>
              <a:rPr lang="en-US" dirty="0" smtClean="0"/>
              <a:t>The paragraph B referred to in the middle of the statement is the definition section. It defines occupational exposure as “...</a:t>
            </a:r>
            <a:r>
              <a:rPr lang="en-US" i="1" dirty="0" smtClean="0">
                <a:solidFill>
                  <a:schemeClr val="tx2">
                    <a:lumMod val="50000"/>
                  </a:schemeClr>
                </a:solidFill>
              </a:rPr>
              <a:t>reasonably anticipated skin, eye, mucous membrane , or </a:t>
            </a:r>
            <a:r>
              <a:rPr lang="en-US" i="1" dirty="0" err="1" smtClean="0">
                <a:solidFill>
                  <a:schemeClr val="tx2">
                    <a:lumMod val="50000"/>
                  </a:schemeClr>
                </a:solidFill>
              </a:rPr>
              <a:t>parenteral</a:t>
            </a:r>
            <a:r>
              <a:rPr lang="en-US" i="1" dirty="0" smtClean="0">
                <a:solidFill>
                  <a:schemeClr val="tx2">
                    <a:lumMod val="50000"/>
                  </a:schemeClr>
                </a:solidFill>
              </a:rPr>
              <a:t> contact with blood or other potentially infectious material that may result from the performance of an employee’s duties.  </a:t>
            </a:r>
            <a:r>
              <a:rPr lang="en-US" dirty="0" err="1" smtClean="0">
                <a:solidFill>
                  <a:schemeClr val="tx2">
                    <a:lumMod val="50000"/>
                  </a:schemeClr>
                </a:solidFill>
              </a:rPr>
              <a:t>Parenteral</a:t>
            </a:r>
            <a:r>
              <a:rPr lang="en-US" dirty="0" smtClean="0">
                <a:solidFill>
                  <a:schemeClr val="tx2">
                    <a:lumMod val="50000"/>
                  </a:schemeClr>
                </a:solidFill>
              </a:rPr>
              <a:t> means an injection. So, if you fit this definition, your employer is obligated to have an exposure control plan and to orient you to it. On the website OSHA actually lists occupations. Those falling into this category include healthcare workers – including dental and emergency medical personnel; policemen, firemen and first responders; and production facility employees. I believe the last category of employees was included due to mechanical, heavy and sharp equipment used on the job. </a:t>
            </a:r>
            <a:endParaRPr lang="en-US" dirty="0" smtClean="0"/>
          </a:p>
        </p:txBody>
      </p:sp>
      <p:sp>
        <p:nvSpPr>
          <p:cNvPr id="137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620C0E-9771-490A-97F6-8087372A24B7}"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Now, this employer’s exposure control plan has to include five headings from the OSHA </a:t>
            </a:r>
            <a:r>
              <a:rPr lang="en-US" dirty="0" err="1" smtClean="0"/>
              <a:t>bloodborne</a:t>
            </a:r>
            <a:r>
              <a:rPr lang="en-US" dirty="0" smtClean="0"/>
              <a:t> pathogen standard: </a:t>
            </a:r>
            <a:r>
              <a:rPr lang="en-US" i="1" dirty="0" smtClean="0">
                <a:solidFill>
                  <a:schemeClr val="accent5">
                    <a:lumMod val="50000"/>
                  </a:schemeClr>
                </a:solidFill>
              </a:rPr>
              <a:t>Methods of compliance – again those devices and practices intended to keep us safe. </a:t>
            </a:r>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96E4264-E8E3-496E-B2BC-73403119F5E8}"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i="1" dirty="0" smtClean="0">
                <a:solidFill>
                  <a:schemeClr val="accent5">
                    <a:lumMod val="50000"/>
                  </a:schemeClr>
                </a:solidFill>
              </a:rPr>
              <a:t>HIV/HVB research and production facilities if it is an HIV or </a:t>
            </a:r>
            <a:r>
              <a:rPr lang="en-US" i="1" dirty="0" err="1" smtClean="0">
                <a:solidFill>
                  <a:schemeClr val="accent5">
                    <a:lumMod val="50000"/>
                  </a:schemeClr>
                </a:solidFill>
              </a:rPr>
              <a:t>hep</a:t>
            </a:r>
            <a:r>
              <a:rPr lang="en-US" i="1" dirty="0" smtClean="0">
                <a:solidFill>
                  <a:schemeClr val="accent5">
                    <a:lumMod val="50000"/>
                  </a:schemeClr>
                </a:solidFill>
              </a:rPr>
              <a:t> B research and production facility. Obviously this one doesn’t apply if it’s not an HIV or hepatitis B virus research and production facility.</a:t>
            </a:r>
          </a:p>
        </p:txBody>
      </p:sp>
      <p:sp>
        <p:nvSpPr>
          <p:cNvPr id="139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1A30F43-22D9-486C-9A62-AC39D9B51D51}"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i="1" dirty="0" smtClean="0">
                <a:solidFill>
                  <a:schemeClr val="accent5">
                    <a:lumMod val="50000"/>
                  </a:schemeClr>
                </a:solidFill>
              </a:rPr>
              <a:t>Hepatitis B vaccine and post-exposure evaluation and follow up</a:t>
            </a:r>
          </a:p>
          <a:p>
            <a:pPr marL="524123" indent="-524123" eaLnBrk="1" fontAlgn="auto" hangingPunct="1">
              <a:spcBef>
                <a:spcPts val="0"/>
              </a:spcBef>
              <a:spcAft>
                <a:spcPts val="0"/>
              </a:spcAft>
              <a:buFont typeface="+mj-lt"/>
              <a:buAutoNum type="arabicPeriod"/>
              <a:defRPr/>
            </a:pPr>
            <a:endParaRPr lang="en-US" i="1" dirty="0" smtClean="0">
              <a:solidFill>
                <a:schemeClr val="accent5">
                  <a:lumMod val="50000"/>
                </a:schemeClr>
              </a:solidFill>
            </a:endParaRPr>
          </a:p>
        </p:txBody>
      </p:sp>
      <p:sp>
        <p:nvSpPr>
          <p:cNvPr id="140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61CD5F-FC1A-4F8C-A46F-07BFC925A95E}"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i="1" dirty="0" smtClean="0">
                <a:solidFill>
                  <a:schemeClr val="accent5">
                    <a:lumMod val="50000"/>
                  </a:schemeClr>
                </a:solidFill>
              </a:rPr>
              <a:t>communication of hazards to employees</a:t>
            </a:r>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45603CB-82DE-4087-BE97-331E6367DF12}"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i="1" dirty="0" smtClean="0">
                <a:solidFill>
                  <a:schemeClr val="accent5">
                    <a:lumMod val="50000"/>
                  </a:schemeClr>
                </a:solidFill>
              </a:rPr>
              <a:t>and Record keeping . We’re going to talk about each of these later, but it’s good to know what your exposure control plan is required to have.</a:t>
            </a:r>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E3814E2-0444-46C4-9330-9071775C67FF}"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Now, the employer can’t train you at the start of employment and then all obligation stops. The employer needs to update the exposure plan at least annually – sooner if employees change or the employees is given different responsibilities - or as better information, procedures or protective equipment become available. While we have done a nice job of reducing </a:t>
            </a:r>
            <a:r>
              <a:rPr lang="en-US" dirty="0" err="1" smtClean="0"/>
              <a:t>bloodborne</a:t>
            </a:r>
            <a:r>
              <a:rPr lang="en-US" dirty="0" smtClean="0"/>
              <a:t> pathogen infections, we have not perfected the system. Anticipate changes as we move closer and closer to total prevention of occupational exposure to </a:t>
            </a:r>
            <a:r>
              <a:rPr lang="en-US" dirty="0" err="1" smtClean="0"/>
              <a:t>bloodborne</a:t>
            </a:r>
            <a:r>
              <a:rPr lang="en-US" dirty="0" smtClean="0"/>
              <a:t> diseases. </a:t>
            </a:r>
            <a:endParaRPr lang="en-US" i="1" dirty="0" smtClean="0">
              <a:solidFill>
                <a:schemeClr val="accent5">
                  <a:lumMod val="50000"/>
                </a:schemeClr>
              </a:solidFill>
            </a:endParaRPr>
          </a:p>
        </p:txBody>
      </p:sp>
      <p:sp>
        <p:nvSpPr>
          <p:cNvPr id="143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3A5959F-429C-4441-BFAA-A09B9841D598}"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65887" indent="-465887" eaLnBrk="1" fontAlgn="auto" hangingPunct="1">
              <a:spcBef>
                <a:spcPts val="0"/>
              </a:spcBef>
              <a:spcAft>
                <a:spcPts val="0"/>
              </a:spcAft>
              <a:defRPr/>
            </a:pPr>
            <a:r>
              <a:rPr lang="en-US" dirty="0" smtClean="0"/>
              <a:t>Our next minimum element is to provide a</a:t>
            </a:r>
            <a:r>
              <a:rPr lang="en-US" i="1" dirty="0" smtClean="0">
                <a:solidFill>
                  <a:schemeClr val="accent1">
                    <a:lumMod val="50000"/>
                  </a:schemeClr>
                </a:solidFill>
              </a:rPr>
              <a:t>n explanation of the appropriate methods for recognizing tasks and other activities that may involve </a:t>
            </a:r>
          </a:p>
          <a:p>
            <a:pPr marL="465887" indent="-465887" eaLnBrk="1" fontAlgn="auto" hangingPunct="1">
              <a:spcBef>
                <a:spcPts val="0"/>
              </a:spcBef>
              <a:spcAft>
                <a:spcPts val="0"/>
              </a:spcAft>
              <a:defRPr/>
            </a:pPr>
            <a:r>
              <a:rPr lang="en-US" i="1" dirty="0" smtClean="0">
                <a:solidFill>
                  <a:schemeClr val="accent1">
                    <a:lumMod val="50000"/>
                  </a:schemeClr>
                </a:solidFill>
              </a:rPr>
              <a:t>exposure to blood and other potentially infectious materials. </a:t>
            </a:r>
            <a:r>
              <a:rPr lang="en-US" dirty="0" smtClean="0">
                <a:solidFill>
                  <a:schemeClr val="accent1">
                    <a:lumMod val="50000"/>
                  </a:schemeClr>
                </a:solidFill>
              </a:rPr>
              <a:t>I thought the goal there was appropriate. </a:t>
            </a:r>
            <a:r>
              <a:rPr lang="en-US" i="1" dirty="0" smtClean="0">
                <a:solidFill>
                  <a:schemeClr val="accent1">
                    <a:lumMod val="50000"/>
                  </a:schemeClr>
                </a:solidFill>
              </a:rPr>
              <a:t>The employee can state an exact sequence </a:t>
            </a:r>
          </a:p>
          <a:p>
            <a:pPr marL="465887" indent="-465887" eaLnBrk="1" fontAlgn="auto" hangingPunct="1">
              <a:spcBef>
                <a:spcPts val="0"/>
              </a:spcBef>
              <a:spcAft>
                <a:spcPts val="0"/>
              </a:spcAft>
              <a:defRPr/>
            </a:pPr>
            <a:r>
              <a:rPr lang="en-US" i="1" dirty="0" smtClean="0">
                <a:solidFill>
                  <a:schemeClr val="accent1">
                    <a:lumMod val="50000"/>
                  </a:schemeClr>
                </a:solidFill>
              </a:rPr>
              <a:t>of steps to allow quick identification of tasks, procedures and situations increasing the risk for exposure. </a:t>
            </a:r>
            <a:r>
              <a:rPr lang="en-US" dirty="0" smtClean="0"/>
              <a:t>OSHA clarifies in a summary of the </a:t>
            </a:r>
          </a:p>
          <a:p>
            <a:pPr marL="465887" indent="-465887" eaLnBrk="1" fontAlgn="auto" hangingPunct="1">
              <a:spcBef>
                <a:spcPts val="0"/>
              </a:spcBef>
              <a:spcAft>
                <a:spcPts val="0"/>
              </a:spcAft>
              <a:defRPr/>
            </a:pPr>
            <a:r>
              <a:rPr lang="en-US" dirty="0" smtClean="0"/>
              <a:t>standard that while there are ways to identify people who have a </a:t>
            </a:r>
            <a:r>
              <a:rPr lang="en-US" dirty="0" err="1" smtClean="0"/>
              <a:t>bloodborne</a:t>
            </a:r>
            <a:r>
              <a:rPr lang="en-US" dirty="0" smtClean="0"/>
              <a:t> disease in a hospital, there is no way of knowing all who are </a:t>
            </a:r>
          </a:p>
          <a:p>
            <a:pPr marL="465887" indent="-465887" eaLnBrk="1" fontAlgn="auto" hangingPunct="1">
              <a:spcBef>
                <a:spcPts val="0"/>
              </a:spcBef>
              <a:spcAft>
                <a:spcPts val="0"/>
              </a:spcAft>
              <a:defRPr/>
            </a:pPr>
            <a:r>
              <a:rPr lang="en-US" dirty="0" smtClean="0"/>
              <a:t>infectious inside or outside a healthcare setting. Instead, we consider ANY direct contact with blood or OPIM to be a risk. If that sounds familiar, it </a:t>
            </a:r>
          </a:p>
          <a:p>
            <a:pPr marL="465887" indent="-465887" eaLnBrk="1" fontAlgn="auto" hangingPunct="1">
              <a:spcBef>
                <a:spcPts val="0"/>
              </a:spcBef>
              <a:spcAft>
                <a:spcPts val="0"/>
              </a:spcAft>
              <a:defRPr/>
            </a:pPr>
            <a:r>
              <a:rPr lang="en-US" dirty="0" smtClean="0"/>
              <a:t>should. They are talking about standard precautions. There are fields that are at greater risk of exposure. Obviously healthcare settings are </a:t>
            </a:r>
          </a:p>
          <a:p>
            <a:pPr marL="465887" indent="-465887" eaLnBrk="1" fontAlgn="auto" hangingPunct="1">
              <a:spcBef>
                <a:spcPts val="0"/>
              </a:spcBef>
              <a:spcAft>
                <a:spcPts val="0"/>
              </a:spcAft>
              <a:defRPr/>
            </a:pPr>
            <a:r>
              <a:rPr lang="en-US" dirty="0" smtClean="0"/>
              <a:t>number one, but heavy industrial or manufacturing settings, emergency first responders and custodial and laundry workers in multiple settings are </a:t>
            </a:r>
          </a:p>
          <a:p>
            <a:pPr marL="465887" indent="-465887" eaLnBrk="1" fontAlgn="auto" hangingPunct="1">
              <a:spcBef>
                <a:spcPts val="0"/>
              </a:spcBef>
              <a:spcAft>
                <a:spcPts val="0"/>
              </a:spcAft>
              <a:defRPr/>
            </a:pPr>
            <a:r>
              <a:rPr lang="en-US" dirty="0" smtClean="0"/>
              <a:t>other workers at risk of exposure. Whenever your at work be alert to body fluid exposure...they happen all the time and are unpredictable at best. </a:t>
            </a:r>
          </a:p>
          <a:p>
            <a:pPr marL="465887" indent="-465887" eaLnBrk="1" fontAlgn="auto" hangingPunct="1">
              <a:spcBef>
                <a:spcPts val="0"/>
              </a:spcBef>
              <a:spcAft>
                <a:spcPts val="0"/>
              </a:spcAft>
              <a:defRPr/>
            </a:pPr>
            <a:r>
              <a:rPr lang="en-US" dirty="0" smtClean="0"/>
              <a:t>If one occurs, don’t do like most do and panic. Instead, remain calm and quickly survey the scene for risks to you before responding. Wait for </a:t>
            </a:r>
          </a:p>
          <a:p>
            <a:pPr marL="465887" indent="-465887" eaLnBrk="1" fontAlgn="auto" hangingPunct="1">
              <a:spcBef>
                <a:spcPts val="0"/>
              </a:spcBef>
              <a:spcAft>
                <a:spcPts val="0"/>
              </a:spcAft>
              <a:defRPr/>
            </a:pPr>
            <a:r>
              <a:rPr lang="en-US" dirty="0" smtClean="0"/>
              <a:t>emergency workers to arrive, or if you are an emergency worker, wait until support arrives if your alone. The last thing we need is two workers </a:t>
            </a:r>
          </a:p>
          <a:p>
            <a:pPr marL="465887" indent="-465887" eaLnBrk="1" fontAlgn="auto" hangingPunct="1">
              <a:spcBef>
                <a:spcPts val="0"/>
              </a:spcBef>
              <a:spcAft>
                <a:spcPts val="0"/>
              </a:spcAft>
              <a:defRPr/>
            </a:pPr>
            <a:r>
              <a:rPr lang="en-US" dirty="0" smtClean="0"/>
              <a:t>injured.  The risks may be from whatever hurt your co-worker, like an equipment malfunction, explosion or chemical exposure. A second </a:t>
            </a:r>
          </a:p>
          <a:p>
            <a:pPr marL="465887" indent="-465887" eaLnBrk="1" fontAlgn="auto" hangingPunct="1">
              <a:spcBef>
                <a:spcPts val="0"/>
              </a:spcBef>
              <a:spcAft>
                <a:spcPts val="0"/>
              </a:spcAft>
              <a:defRPr/>
            </a:pPr>
            <a:r>
              <a:rPr lang="en-US" dirty="0" smtClean="0"/>
              <a:t>risk to you is now blood and body fluid exposure. During your scene survey look for body fluids and remember OPIM is usually not bloody.  </a:t>
            </a:r>
          </a:p>
          <a:p>
            <a:pPr marL="465887" indent="-465887" eaLnBrk="1" fontAlgn="auto" hangingPunct="1">
              <a:spcBef>
                <a:spcPts val="0"/>
              </a:spcBef>
              <a:spcAft>
                <a:spcPts val="0"/>
              </a:spcAft>
              <a:defRPr/>
            </a:pPr>
            <a:r>
              <a:rPr lang="en-US" dirty="0" smtClean="0"/>
              <a:t>Again, you want to know where your protective equipment is stored before you get to this point.  And really consider whether it’s worth the risk to </a:t>
            </a:r>
          </a:p>
          <a:p>
            <a:pPr marL="465887" indent="-465887" eaLnBrk="1" fontAlgn="auto" hangingPunct="1">
              <a:spcBef>
                <a:spcPts val="0"/>
              </a:spcBef>
              <a:spcAft>
                <a:spcPts val="0"/>
              </a:spcAft>
              <a:defRPr/>
            </a:pPr>
            <a:r>
              <a:rPr lang="en-US" dirty="0" smtClean="0"/>
              <a:t>assist without protective equipment...think long term...and don’t fall into the denial that exists. I use to think that little old people were of little </a:t>
            </a:r>
          </a:p>
          <a:p>
            <a:pPr marL="465887" indent="-465887" eaLnBrk="1" fontAlgn="auto" hangingPunct="1">
              <a:spcBef>
                <a:spcPts val="0"/>
              </a:spcBef>
              <a:spcAft>
                <a:spcPts val="0"/>
              </a:spcAft>
              <a:defRPr/>
            </a:pPr>
            <a:r>
              <a:rPr lang="en-US" dirty="0" smtClean="0"/>
              <a:t>risk...then my elderly uncle clarified it was standard practice during the Vietnam war for his troop in the military to quote/unquote “lose </a:t>
            </a:r>
          </a:p>
          <a:p>
            <a:pPr marL="465887" indent="-465887" eaLnBrk="1" fontAlgn="auto" hangingPunct="1">
              <a:spcBef>
                <a:spcPts val="0"/>
              </a:spcBef>
              <a:spcAft>
                <a:spcPts val="0"/>
              </a:spcAft>
              <a:defRPr/>
            </a:pPr>
            <a:r>
              <a:rPr lang="en-US" dirty="0" smtClean="0"/>
              <a:t>themselves for the weekend in Thailand” during assigned leaves. This included IV heroine, prostitutes and the like. We know the risks of these </a:t>
            </a:r>
          </a:p>
          <a:p>
            <a:pPr marL="465887" indent="-465887" eaLnBrk="1" fontAlgn="auto" hangingPunct="1">
              <a:spcBef>
                <a:spcPts val="0"/>
              </a:spcBef>
              <a:spcAft>
                <a:spcPts val="0"/>
              </a:spcAft>
              <a:defRPr/>
            </a:pPr>
            <a:r>
              <a:rPr lang="en-US" dirty="0" smtClean="0"/>
              <a:t>from part II. Also, to give you an idea about general society today...I review background checks as part of my job. One in four today will fail a </a:t>
            </a:r>
          </a:p>
          <a:p>
            <a:pPr marL="465887" indent="-465887" eaLnBrk="1" fontAlgn="auto" hangingPunct="1">
              <a:spcBef>
                <a:spcPts val="0"/>
              </a:spcBef>
              <a:spcAft>
                <a:spcPts val="0"/>
              </a:spcAft>
              <a:defRPr/>
            </a:pPr>
            <a:r>
              <a:rPr lang="en-US" dirty="0" smtClean="0"/>
              <a:t>background check and about one in ten has an extensive criminal history. I hope I am forgiven in making a judgment that a person who has an </a:t>
            </a:r>
          </a:p>
          <a:p>
            <a:pPr marL="465887" indent="-465887" eaLnBrk="1" fontAlgn="auto" hangingPunct="1">
              <a:spcBef>
                <a:spcPts val="0"/>
              </a:spcBef>
              <a:spcAft>
                <a:spcPts val="0"/>
              </a:spcAft>
              <a:defRPr/>
            </a:pPr>
            <a:r>
              <a:rPr lang="en-US" dirty="0" smtClean="0"/>
              <a:t>extensive criminal history might not make the most ethical and safe choices in any setting...  THEN we have the movement toward a more </a:t>
            </a:r>
          </a:p>
          <a:p>
            <a:pPr marL="465887" indent="-465887" eaLnBrk="1" fontAlgn="auto" hangingPunct="1">
              <a:spcBef>
                <a:spcPts val="0"/>
              </a:spcBef>
              <a:spcAft>
                <a:spcPts val="0"/>
              </a:spcAft>
              <a:defRPr/>
            </a:pPr>
            <a:r>
              <a:rPr lang="en-US" dirty="0" smtClean="0"/>
              <a:t>International community. People with </a:t>
            </a:r>
            <a:r>
              <a:rPr lang="en-US" dirty="0" err="1" smtClean="0"/>
              <a:t>bloodborne</a:t>
            </a:r>
            <a:r>
              <a:rPr lang="en-US" dirty="0" smtClean="0"/>
              <a:t> pathogens are migrating to the U.S. There are real risks to us all! Take the time to apply the </a:t>
            </a:r>
          </a:p>
          <a:p>
            <a:pPr marL="465887" indent="-465887" eaLnBrk="1" fontAlgn="auto" hangingPunct="1">
              <a:spcBef>
                <a:spcPts val="0"/>
              </a:spcBef>
              <a:spcAft>
                <a:spcPts val="0"/>
              </a:spcAft>
              <a:defRPr/>
            </a:pPr>
            <a:r>
              <a:rPr lang="en-US" dirty="0" smtClean="0"/>
              <a:t>Protective equipment or at least get something that the biohazard can’t move through...like a plastic bag rather than exposing yourself. We’ll talk </a:t>
            </a:r>
          </a:p>
          <a:p>
            <a:pPr marL="465887" indent="-465887" eaLnBrk="1" fontAlgn="auto" hangingPunct="1">
              <a:spcBef>
                <a:spcPts val="0"/>
              </a:spcBef>
              <a:spcAft>
                <a:spcPts val="0"/>
              </a:spcAft>
              <a:defRPr/>
            </a:pPr>
            <a:r>
              <a:rPr lang="en-US" dirty="0" smtClean="0"/>
              <a:t>about other things to do in the event of an exposure incident in a few minutes. </a:t>
            </a:r>
          </a:p>
        </p:txBody>
      </p:sp>
      <p:sp>
        <p:nvSpPr>
          <p:cNvPr id="144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BC9B525-B2DA-4798-9CC6-9B6D2EC00F5E}"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1" smtClean="0"/>
              <a:t>Element 6 is An explanation of the use and limitations of methods that will prevent or reduce exposure including appropriate engineering controls, work practices, and personal protective equipment. </a:t>
            </a:r>
            <a:r>
              <a:rPr lang="en-US" smtClean="0"/>
              <a:t>I see three separate goals here. </a:t>
            </a:r>
            <a:r>
              <a:rPr lang="en-US" b="1" smtClean="0"/>
              <a:t>Goal 1: </a:t>
            </a:r>
            <a:r>
              <a:rPr lang="en-US" smtClean="0"/>
              <a:t>The employee can define the terms ‘engineering controls’, ‘work practices’ and ‘personal protective equipment’. Thanks to part 3, you are very familiar with the words engineering controls, work practices and personal protective equipment. Goal met!</a:t>
            </a:r>
          </a:p>
        </p:txBody>
      </p:sp>
      <p:sp>
        <p:nvSpPr>
          <p:cNvPr id="145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7B7D12-C420-467B-A528-75130E0F9C10}"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Our second goal is: </a:t>
            </a:r>
            <a:r>
              <a:rPr lang="en-US" dirty="0" smtClean="0"/>
              <a:t>The employee can state the USE of these methods intended to prevent or reduce exposure to </a:t>
            </a:r>
            <a:r>
              <a:rPr lang="en-US" dirty="0" err="1" smtClean="0"/>
              <a:t>bloodborne</a:t>
            </a:r>
            <a:r>
              <a:rPr lang="en-US" dirty="0" smtClean="0"/>
              <a:t> pathogens. Again, this one was MORE than covered in part 3. </a:t>
            </a:r>
          </a:p>
          <a:p>
            <a:pPr eaLnBrk="1" fontAlgn="auto" hangingPunct="1">
              <a:spcBef>
                <a:spcPts val="0"/>
              </a:spcBef>
              <a:spcAft>
                <a:spcPts val="0"/>
              </a:spcAft>
              <a:defRPr/>
            </a:pPr>
            <a:r>
              <a:rPr lang="en-US" i="1" dirty="0" smtClean="0"/>
              <a:t>	</a:t>
            </a:r>
            <a:endParaRPr lang="en-US" dirty="0" smtClean="0"/>
          </a:p>
          <a:p>
            <a:pPr marL="465887" indent="-465887" eaLnBrk="1" fontAlgn="auto" hangingPunct="1">
              <a:spcBef>
                <a:spcPts val="0"/>
              </a:spcBef>
              <a:spcAft>
                <a:spcPts val="0"/>
              </a:spcAft>
              <a:defRPr/>
            </a:pPr>
            <a:endParaRPr lang="en-US" dirty="0"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384AD9-C8A8-42CA-8CF7-D803466C37E7}"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law is called Federal regulation 29, section 1910, standard 1030 and is designated in the way you see it on the slide in federal code. It is categorized under the title Toxic and Hazardous Substances and subcategorized with the title Bloodborne Pathogens. But, as with any standard, some things change and some things stay the same. Major revisions to the standard occurred in 2001 as more was understood about bloodborne pathogens, but you’ll see updates, links and clarifications on the OSHA website of changes to the standard since the last revision. A lot can change in a decade.</a:t>
            </a:r>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2D0B163-8AFF-4254-91AF-0208454C6187}"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And Goal 3: </a:t>
            </a:r>
            <a:r>
              <a:rPr lang="en-US" smtClean="0"/>
              <a:t>The employee can state the LIMITATIONS of methods intended to prevent or reduce exposure to bloodborne pathogens. This reminds us that rotective equipment is as good as current technology allows, but it is not fail proof. Gloves can tear, copious bleeding may result in fluids passing through the body protection...and some accidents are so bad that even a hard hat or steel toed boots are not adequate. There are definite limitations to the equipment. In those circumstances you’re asked to use your best judgment, applying the rules you’ve learned about bloodborne pathogens.</a:t>
            </a:r>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04B48C9-6058-4643-877C-8059CF5308B8}"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Our next element is </a:t>
            </a:r>
            <a:r>
              <a:rPr lang="en-US" i="1" smtClean="0"/>
              <a:t>Information on the types, proper use, location, removal, handling, decontamination and disposal of personal protective equipment;</a:t>
            </a:r>
            <a:r>
              <a:rPr lang="en-US" smtClean="0"/>
              <a:t> This is talking about several things, so I have a long goal. </a:t>
            </a:r>
            <a:r>
              <a:rPr lang="en-US" b="1" smtClean="0"/>
              <a:t>As an employee, you should be able to:</a:t>
            </a:r>
            <a:endParaRPr lang="en-US" smtClean="0"/>
          </a:p>
          <a:p>
            <a:pPr eaLnBrk="1" hangingPunct="1">
              <a:spcBef>
                <a:spcPct val="0"/>
              </a:spcBef>
            </a:pPr>
            <a:r>
              <a:rPr lang="en-US" i="1" smtClean="0"/>
              <a:t>Identify types of PPE – we went over that in part III. </a:t>
            </a:r>
            <a:endParaRPr lang="en-US" smtClean="0"/>
          </a:p>
        </p:txBody>
      </p:sp>
      <p:sp>
        <p:nvSpPr>
          <p:cNvPr id="148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767DA1-139D-456D-AC0B-3D8CC16EEAF7}"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1" smtClean="0"/>
              <a:t>Locate PPE at any time while working</a:t>
            </a:r>
            <a:r>
              <a:rPr lang="en-US" smtClean="0"/>
              <a:t> – more on this later...</a:t>
            </a:r>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8DF94B7-7F13-497C-B572-06B01C90CDC8}"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1" smtClean="0"/>
              <a:t>Discuss proper use and application of clean disposable PPE and removal, handling and disposal of contaminated PPE – </a:t>
            </a:r>
            <a:r>
              <a:rPr lang="en-US" smtClean="0"/>
              <a:t>most of the PPE discussed in part 3 was disposable...gloves, gowns, masks...we also covered proper use and application as well as removal, handling and disposal of contaminated PPE. </a:t>
            </a:r>
          </a:p>
        </p:txBody>
      </p:sp>
      <p:sp>
        <p:nvSpPr>
          <p:cNvPr id="150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4AEB1DA-B998-474A-AC79-477A9F3F43C4}"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And the final part of the goal. </a:t>
            </a:r>
            <a:r>
              <a:rPr lang="en-US" i="1" smtClean="0"/>
              <a:t>Discuss proper use and application of clean NON-disposable PPE and removal, handling and decontamination of the PPE</a:t>
            </a:r>
            <a:r>
              <a:rPr lang="en-US" smtClean="0"/>
              <a:t>. Here they’re talking about things like goggles. Its included to stress a point. In addition to application, we have an obligation to disinfect, or decontaminate, as OSHA calls it any non disposable PPE. </a:t>
            </a:r>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2C0D207-BB6A-47D2-AABB-4DED12AB3A66}" type="slidenum">
              <a:rPr lang="en-US" smtClean="0"/>
              <a:pPr fontAlgn="base">
                <a:spcBef>
                  <a:spcPct val="0"/>
                </a:spcBef>
                <a:spcAft>
                  <a:spcPct val="0"/>
                </a:spcAft>
                <a:defRPr/>
              </a:pPr>
              <a:t>56</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Element 8 states: </a:t>
            </a:r>
            <a:r>
              <a:rPr lang="en-US" i="1" smtClean="0"/>
              <a:t>An explanation of the basis for selection of personal protective equipment;</a:t>
            </a:r>
            <a:r>
              <a:rPr lang="en-US" smtClean="0"/>
              <a:t> I saw two goals to meeting this element. First, the employee can state the purpose of the most common PPE used by those at risk of exposure to bloodborne pathogens. In part 3, we went from the perspective of those most at risk...healthcare workers...so you realize what exactly might be required to protect yourself. </a:t>
            </a:r>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0DDE346-BB02-422B-8791-974820FA8313}" type="slidenum">
              <a:rPr lang="en-US" smtClean="0"/>
              <a:pPr fontAlgn="base">
                <a:spcBef>
                  <a:spcPct val="0"/>
                </a:spcBef>
                <a:spcAft>
                  <a:spcPct val="0"/>
                </a:spcAft>
                <a:defRPr/>
              </a:pPr>
              <a:t>57</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 want to spend a minute on goal 2. </a:t>
            </a:r>
            <a:r>
              <a:rPr lang="en-US" i="1" dirty="0" smtClean="0"/>
              <a:t>In specific exposure scenarios, the employee correctly chooses the appropriate PPE equipment to apply. </a:t>
            </a:r>
            <a:r>
              <a:rPr lang="en-US" dirty="0" smtClean="0"/>
              <a:t>Let’s look at a couple scenarios, where I’ll ask you to choose what you would grab out of the PPE closet. </a:t>
            </a:r>
          </a:p>
          <a:p>
            <a:pPr eaLnBrk="1" fontAlgn="auto" hangingPunct="1">
              <a:spcBef>
                <a:spcPts val="0"/>
              </a:spcBef>
              <a:spcAft>
                <a:spcPts val="0"/>
              </a:spcAft>
              <a:defRPr/>
            </a:pPr>
            <a:endParaRPr lang="en-US" dirty="0" smtClean="0"/>
          </a:p>
          <a:p>
            <a:pPr marL="465887" indent="-465887" eaLnBrk="1" fontAlgn="auto" hangingPunct="1">
              <a:spcBef>
                <a:spcPts val="0"/>
              </a:spcBef>
              <a:spcAft>
                <a:spcPts val="0"/>
              </a:spcAft>
              <a:defRPr/>
            </a:pPr>
            <a:endParaRPr lang="en-US" dirty="0" smtClean="0"/>
          </a:p>
        </p:txBody>
      </p:sp>
      <p:sp>
        <p:nvSpPr>
          <p:cNvPr id="153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2F6AE4-736E-4C78-8F76-AEC2CE2AE7D9}"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solidFill>
                  <a:schemeClr val="accent1">
                    <a:lumMod val="50000"/>
                  </a:schemeClr>
                </a:solidFill>
              </a:rPr>
              <a:t>Scenario 1: Joe Smith is a manager of a local production facility.  A commotion in Bay 2 draws his attention and he hurries over. He pauses for a second to survey the scene...his newest employee has apparently attempted to operate a conveyor belt he has not yet been oriented to. His arm is caught in the device, traumatically amputated at the elbow and blood is </a:t>
            </a:r>
            <a:r>
              <a:rPr lang="en-US" u="sng" dirty="0" smtClean="0">
                <a:solidFill>
                  <a:schemeClr val="accent1">
                    <a:lumMod val="50000"/>
                  </a:schemeClr>
                </a:solidFill>
              </a:rPr>
              <a:t>everywhere</a:t>
            </a:r>
            <a:r>
              <a:rPr lang="en-US" dirty="0" smtClean="0">
                <a:solidFill>
                  <a:schemeClr val="accent1">
                    <a:lumMod val="50000"/>
                  </a:schemeClr>
                </a:solidFill>
              </a:rPr>
              <a:t>. The worker is still alive, but in obvious shock. Joe calls 911 and steps in to assist...</a:t>
            </a:r>
            <a:r>
              <a:rPr lang="en-US" dirty="0" smtClean="0"/>
              <a:t> </a:t>
            </a:r>
          </a:p>
        </p:txBody>
      </p:sp>
      <p:sp>
        <p:nvSpPr>
          <p:cNvPr id="154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A8B2841-8E6D-4442-B91B-AFDF1DBA19BA}" type="slidenum">
              <a:rPr lang="en-US" smtClean="0"/>
              <a:pPr fontAlgn="base">
                <a:spcBef>
                  <a:spcPct val="0"/>
                </a:spcBef>
                <a:spcAft>
                  <a:spcPct val="0"/>
                </a:spcAft>
                <a:defRPr/>
              </a:pPr>
              <a:t>59</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We have several things that must quickly happen if this worker is to survive, but Joe also needs to think of himself. First, he correctly surveyed the scene before stepping in. He then appropriately called 911. What’s next? NOT just jumping in. John would appropriately run to the PPE closet. And no judgments here...it is the martyr that puts others before self. Again, we don’t need two incidents. So...From the options in part 3, what PPE would you select in this scenario? If you said all of it, you’d be right. Gown, gloves, mask and eyewear. Nothing else will provide the level of protection necessary to prevent exposure. </a:t>
            </a:r>
          </a:p>
        </p:txBody>
      </p:sp>
      <p:sp>
        <p:nvSpPr>
          <p:cNvPr id="155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27CCA70-4B90-4988-AA97-3A24DF212789}" type="slidenum">
              <a:rPr lang="en-US" smtClean="0"/>
              <a:pPr fontAlgn="base">
                <a:spcBef>
                  <a:spcPct val="0"/>
                </a:spcBef>
                <a:spcAft>
                  <a:spcPct val="0"/>
                </a:spcAft>
                <a:defRPr/>
              </a:pPr>
              <a:t>60</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solidFill>
                  <a:schemeClr val="accent1">
                    <a:lumMod val="50000"/>
                  </a:schemeClr>
                </a:solidFill>
              </a:rPr>
              <a:t>Now scenario 2: Bob Jones is a paramedic responding to a call to an industrial plant. Worker error resulted in 5000 pounds of pressure blowing a worker off a catwalk suspended 10 feet in the air. Scene survey shows the worker is unconscious, but alive. There is no visible blood. As he gets closer he sees clear liquid near the head of the worker. He asks questions. The worker state the fluid was NOT there before the accident... </a:t>
            </a:r>
          </a:p>
        </p:txBody>
      </p:sp>
      <p:sp>
        <p:nvSpPr>
          <p:cNvPr id="156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57469D4-C62B-4AA8-B74A-4E0D9CF5A122}"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23875" indent="-523875" eaLnBrk="1" hangingPunct="1">
              <a:spcBef>
                <a:spcPct val="0"/>
              </a:spcBef>
            </a:pPr>
            <a:r>
              <a:rPr lang="en-US" smtClean="0"/>
              <a:t>One thing that hasn’t changed is OSHA’s list of quote/unquote ‘minimum elements’ that must be included in any OSHA bloodborne pathogen </a:t>
            </a:r>
          </a:p>
          <a:p>
            <a:pPr marL="523875" indent="-523875" eaLnBrk="1" hangingPunct="1">
              <a:spcBef>
                <a:spcPct val="0"/>
              </a:spcBef>
            </a:pPr>
            <a:r>
              <a:rPr lang="en-US" smtClean="0"/>
              <a:t>training.  The remainder of the presentation will be covering each element thoroughly. As I go over these fourteen elements, I ask you to keep </a:t>
            </a:r>
          </a:p>
          <a:p>
            <a:pPr marL="523875" indent="-523875" eaLnBrk="1" hangingPunct="1">
              <a:spcBef>
                <a:spcPct val="0"/>
              </a:spcBef>
            </a:pPr>
            <a:r>
              <a:rPr lang="en-US" smtClean="0"/>
              <a:t>your focus on prevention. It will be interspersed throughout the elements and as the first two presentations show, it’s much better to prevent the </a:t>
            </a:r>
          </a:p>
          <a:p>
            <a:pPr marL="523875" indent="-523875" eaLnBrk="1" hangingPunct="1">
              <a:spcBef>
                <a:spcPct val="0"/>
              </a:spcBef>
            </a:pPr>
            <a:r>
              <a:rPr lang="en-US" smtClean="0"/>
              <a:t>infection than treat it once it develops...Also, it will become obvious that we’ve covered some of the elements in the first three presentations. We’ll </a:t>
            </a:r>
          </a:p>
          <a:p>
            <a:pPr marL="523875" indent="-523875" eaLnBrk="1" hangingPunct="1">
              <a:spcBef>
                <a:spcPct val="0"/>
              </a:spcBef>
            </a:pPr>
            <a:r>
              <a:rPr lang="en-US" smtClean="0"/>
              <a:t>skim over those we’ve covered and spend a little more time on those we haven’t. </a:t>
            </a:r>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EDC7E4E-9E0A-4A0E-A105-13E22A6796E9}"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solidFill>
                  <a:schemeClr val="accent1">
                    <a:lumMod val="50000"/>
                  </a:schemeClr>
                </a:solidFill>
              </a:rPr>
              <a:t>A little different situation this time. We don’t have blood everywhere, but we may have OPIM...it could be cerebrospinal fluid...or vomit...or saliva...or it might the workers are incorrect and the fluid was there before the worker fell.  Per standard precautions we always assume unidentified fluid at the scene of an accident is OPIM. But what PPE is necessary? We don’t have blood spurting or copious amounts of fluid...I would feel safe helping this worker with only gloves to protect me. Before we leave protective equipment, it’s important to clarify that OSHA expects employers to assure employees use protective equipment or act if non-compliant. </a:t>
            </a:r>
          </a:p>
        </p:txBody>
      </p:sp>
      <p:sp>
        <p:nvSpPr>
          <p:cNvPr id="157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1D9857-782C-4165-9EC5-EE35B62AA68E}"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ninth element is </a:t>
            </a:r>
            <a:r>
              <a:rPr lang="en-US" i="1" smtClean="0"/>
              <a:t>Information on the hepatitis B vaccine, including information on its efficacy, safety, method of administration, the benefits of being vaccinated, and that the vaccine and vaccination will be offered free of charge; </a:t>
            </a:r>
            <a:r>
              <a:rPr lang="en-US" b="1" smtClean="0"/>
              <a:t>Goal 1: </a:t>
            </a:r>
            <a:r>
              <a:rPr lang="en-US" smtClean="0"/>
              <a:t>The employee can define efficacy. Efficacy means how long a medication is effective and it’s strength. In part 3 I explained hepatitis B vaccine is considered a life-long immunity...that they might give a booster vaccine or might give a medication to boost your immune system if an exposure incident occurs, but there are no other times a booster is recommended or required. However...keep a record of your immunizations. I was one of the first to receive the series, being a healthcare worker at the time of it’s invention.  A few years after I transferred to ISU I decided to go to graduate school... One of their requirements? Proof of hepatitis B immunity. I had to provide a copy of my vaccine history. So I contacted my former employer. I was told they did not keep those records past three years. They had been destroyed...THEN the blood test showed I was not immune. I ended up having to repeat the entire series at my own cost! </a:t>
            </a:r>
          </a:p>
        </p:txBody>
      </p:sp>
      <p:sp>
        <p:nvSpPr>
          <p:cNvPr id="158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8977CB6-EF60-42C8-B0CC-CC1D4EA55B1B}" type="slidenum">
              <a:rPr lang="en-US" smtClean="0"/>
              <a:pPr fontAlgn="base">
                <a:spcBef>
                  <a:spcPct val="0"/>
                </a:spcBef>
                <a:spcAft>
                  <a:spcPct val="0"/>
                </a:spcAft>
                <a:defRPr/>
              </a:pPr>
              <a:t>63</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Goal 2: </a:t>
            </a:r>
            <a:r>
              <a:rPr lang="en-US" smtClean="0"/>
              <a:t>The employee can describe the efficacy, safety, method of administration and benefits of the hepatitis B vaccine. We just covered efficacy. Safety means assuring you understand there is no risk of contracting  hepatitis from the vaccine. In part 2, I explained that the first time we’re exposed to a pathogen we have little immune response, but a second exposure has a much bigger response. Vaccines contain the pathogen, but the pathogen may be alive but inactivated or it may be dead. The pathogen in the hepatitis B vaccine is dead, so there is no risk to you. </a:t>
            </a:r>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5C151C-C9B4-4BC7-9840-D0A34D0E7E0E}" type="slidenum">
              <a:rPr lang="en-US" smtClean="0"/>
              <a:pPr fontAlgn="base">
                <a:spcBef>
                  <a:spcPct val="0"/>
                </a:spcBef>
                <a:spcAft>
                  <a:spcPct val="0"/>
                </a:spcAft>
                <a:defRPr/>
              </a:pPr>
              <a:t>64</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Regarding method of administration...it is given in a muscle of the arm or buttocks. Adults generally get it in the arm unless their arm muscles are small and children under 6 almost always get it in the muscle of the buttocks, but the person administering it can exercise choice...you might get stuck in the backside. Our last concept to meet this goal is the benefits of the vaccine. Almost ALL of part 2 was intended to assure you know the benefits of the vaccine...or rather what can happen if you don’t get the vaccine. However, even then I didn’t clarify the longterm consequences to having hepatitis and being cured of it...that person will always be a carrier and will always be considered a high risk population...therefore cannot donate blood, has to identify self as high risk whenever asked and things like that. That says nothing of the complications of the disease, which may be temporary or long term...for sure long term if you contract the chronic form. There are definite benefits to the vaccine. </a:t>
            </a:r>
          </a:p>
        </p:txBody>
      </p:sp>
      <p:sp>
        <p:nvSpPr>
          <p:cNvPr id="160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B63F3E-392C-47A7-B351-43A49181014C}" type="slidenum">
              <a:rPr lang="en-US" smtClean="0"/>
              <a:pPr fontAlgn="base">
                <a:spcBef>
                  <a:spcPct val="0"/>
                </a:spcBef>
                <a:spcAft>
                  <a:spcPct val="0"/>
                </a:spcAft>
                <a:defRPr/>
              </a:pPr>
              <a:t>65</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Our final goal to meeting element nine is </a:t>
            </a:r>
            <a:r>
              <a:rPr lang="en-US" smtClean="0"/>
              <a:t>The employee demonstrates understanding he/she cannot be charged for the vaccine or administration of the vaccine if employed in a setting where risk of exposure exists. I clarified that you can’t be charged for the vaccine, but here we clarify that charge usually includes an administration fee. Say I go to a doctor’s office or health department to get the vaccine. I would be charged for both the vaccine itself AND for the cost of the employees time in preparing it and administering it.  You can’t be charged for either if you workin a setting where the risk of blood or OPIM exposure exists. In very large facilities or plants, they may hire a nurse. Most aren’t big enough to support a nurse’s salary, so our local hospital has a department for these types of things – vaccines, physicals, evaluating workman’s comp injuries...things like that. The employers pays the hospital and sends the worker in to get the vaccine. Now, the hospital usually provides a record to the employer, with your consent, but not you unless you ask for a copy. DO. </a:t>
            </a:r>
          </a:p>
        </p:txBody>
      </p:sp>
      <p:sp>
        <p:nvSpPr>
          <p:cNvPr id="161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C50187A-B2E5-4FD9-B4C7-93A3FF8941F4}" type="slidenum">
              <a:rPr lang="en-US" smtClean="0"/>
              <a:pPr fontAlgn="base">
                <a:spcBef>
                  <a:spcPct val="0"/>
                </a:spcBef>
                <a:spcAft>
                  <a:spcPct val="0"/>
                </a:spcAft>
                <a:defRPr/>
              </a:pPr>
              <a:t>66</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Elements 10, 11 and 12 are closely related – all refer to what to do in the event of an exposure incident. Element 10 states. </a:t>
            </a:r>
            <a:r>
              <a:rPr lang="en-US" i="1" smtClean="0"/>
              <a:t>Information on the appropriate actions to take and persons to contact in an emergency involving blood or other potentially infectious materials.</a:t>
            </a:r>
            <a:r>
              <a:rPr lang="en-US" smtClean="0"/>
              <a:t>  I identified three goals from this. First, you should be able to state the location, in the exposure control plan, of the exact sequence of actions necessary in any emergency involving blood or other potentially infectious material (OPIM). I’ll include some general guidelines in the next element, but wanted to stress here that no outside training program takes away an employers obligation to individualize a plan to the setting. Obviously knowing the location of the plan is step one. In it the employer must identify the exact actions you must take in an exposure incident. </a:t>
            </a:r>
          </a:p>
        </p:txBody>
      </p:sp>
      <p:sp>
        <p:nvSpPr>
          <p:cNvPr id="162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B087D4-BDC7-4210-BD4D-FD7AF8F92765}" type="slidenum">
              <a:rPr lang="en-US" smtClean="0"/>
              <a:pPr fontAlgn="base">
                <a:spcBef>
                  <a:spcPct val="0"/>
                </a:spcBef>
                <a:spcAft>
                  <a:spcPct val="0"/>
                </a:spcAft>
                <a:defRPr/>
              </a:pPr>
              <a:t>67</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Goal 2: </a:t>
            </a:r>
            <a:r>
              <a:rPr lang="en-US" smtClean="0"/>
              <a:t>The employee can list all supervisory, human resource or other personnel at their employment setting to notify in the event of an emergency involving blood or OPIM. Of course there are steps to saving a worker, but this goes a step further. Someone must be informed of the incident and may be a supervisor, a human resource worker and infection control officer or other. The plan should identify who to call and this must include what to do if or when these workers are off duty. Do you report it the next day? Do they expect you to call them at home...again, this must be exactly defined by your employer. </a:t>
            </a:r>
          </a:p>
        </p:txBody>
      </p:sp>
      <p:sp>
        <p:nvSpPr>
          <p:cNvPr id="163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03CFC12-FC6F-48AD-AC97-A3DECE819930}" type="slidenum">
              <a:rPr lang="en-US" smtClean="0"/>
              <a:pPr fontAlgn="base">
                <a:spcBef>
                  <a:spcPct val="0"/>
                </a:spcBef>
                <a:spcAft>
                  <a:spcPct val="0"/>
                </a:spcAft>
                <a:defRPr/>
              </a:pPr>
              <a:t>68</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Goal 3: </a:t>
            </a:r>
            <a:r>
              <a:rPr lang="en-US" smtClean="0"/>
              <a:t>The employee can describe their obligations in following the exposure control plan of their employer. So far we’ve talked a LOT about your employers obligations...but you have obligations too. OSHA and your employer can only do so much to keep you safe if you fail to follow the rules defined for you. Don’t be the person who thinks their the exception to the rule...before you do, ask yourself...”Am I really that exceptional?”  I kid, but this is one of the biggest things hampering safety processes...workers failing to use them. This is supported by courts of law. If your employer can verify you were informed of the plan – often signed when the worker has NO idea – you assume all liability for any bad outcomes that result from you failing to apply the exposure control plan in an exposure incident. Learn it, know it well enough to pull it up in an emergency and keep an eye out for the new guy who likely won’t know it as well as you because they haven’t worked there as long as you. I’m not in denial about what workers are expected to learn. But if you look at this one as saving self...rather than only benefiting your employer, as some policies seem to do...it should sink in that this and any safety procedure takes priority over any other information or procedure.</a:t>
            </a:r>
          </a:p>
        </p:txBody>
      </p:sp>
      <p:sp>
        <p:nvSpPr>
          <p:cNvPr id="164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D63116A-F1B5-40B7-A261-0756A98B70DB}" type="slidenum">
              <a:rPr lang="en-US" smtClean="0"/>
              <a:pPr fontAlgn="base">
                <a:spcBef>
                  <a:spcPct val="0"/>
                </a:spcBef>
                <a:spcAft>
                  <a:spcPct val="0"/>
                </a:spcAft>
                <a:defRPr/>
              </a:pPr>
              <a:t>69</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Element 11: </a:t>
            </a:r>
            <a:r>
              <a:rPr lang="en-US" i="1" smtClean="0"/>
              <a:t>An explanation of the procedures to follow if an exposure incident occurs, including the method of reporting the incident and the medical follow-up that will be made available. </a:t>
            </a:r>
            <a:r>
              <a:rPr lang="en-US" smtClean="0"/>
              <a:t>Obviously I can’t define the exact procedures to follow for your employer. Instead, I’ve created a generic goal of actions that are standard in an exposure incident...in any setting...but must stress that your employer’s exposure control plan must define exact steps to take if an exposure incident occurs, including procedures surrounding reporting and medical follow up. </a:t>
            </a:r>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E18598E-6B0F-4799-B10A-FC805A2872FE}" type="slidenum">
              <a:rPr lang="en-US" smtClean="0"/>
              <a:pPr fontAlgn="base">
                <a:spcBef>
                  <a:spcPct val="0"/>
                </a:spcBef>
                <a:spcAft>
                  <a:spcPct val="0"/>
                </a:spcAft>
                <a:defRPr/>
              </a:pPr>
              <a:t>70</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 want to review some standard recommendations for exposure incidents, so you have some idea before review of your own employers exposure control plan. First, it is vital that you get to a sink, eyewash station or other to wash the area. Obviously we don’t use soap for an eye wash, but would for any other type of exposure. If splashed in the eyes with biohazard, there is some research that suggests saline be the solution to wash with and to wash for several minutes. Of course, knowing the location of the eye wash station is as important as knowing where your PPE is.</a:t>
            </a:r>
          </a:p>
        </p:txBody>
      </p:sp>
      <p:sp>
        <p:nvSpPr>
          <p:cNvPr id="166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969AF1-6F75-4B41-99BA-FF0277DDCE2D}" type="slidenum">
              <a:rPr lang="en-US" smtClean="0"/>
              <a:pPr fontAlgn="base">
                <a:spcBef>
                  <a:spcPct val="0"/>
                </a:spcBef>
                <a:spcAft>
                  <a:spcPct val="0"/>
                </a:spcAft>
                <a:defRPr/>
              </a:pPr>
              <a:t>71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24123" indent="-524123" eaLnBrk="1" fontAlgn="auto" hangingPunct="1">
              <a:spcBef>
                <a:spcPts val="0"/>
              </a:spcBef>
              <a:spcAft>
                <a:spcPts val="0"/>
              </a:spcAft>
              <a:defRPr/>
            </a:pPr>
            <a:r>
              <a:rPr lang="en-US" dirty="0" smtClean="0"/>
              <a:t>So, the training program shall contain at a minimum the following elements. </a:t>
            </a:r>
          </a:p>
          <a:p>
            <a:pPr marL="524123" indent="-524123" eaLnBrk="1" fontAlgn="auto" hangingPunct="1">
              <a:spcBef>
                <a:spcPts val="0"/>
              </a:spcBef>
              <a:spcAft>
                <a:spcPts val="0"/>
              </a:spcAft>
              <a:defRPr/>
            </a:pPr>
            <a:r>
              <a:rPr lang="en-US" i="1" dirty="0" smtClean="0">
                <a:solidFill>
                  <a:schemeClr val="tx2">
                    <a:lumMod val="50000"/>
                  </a:schemeClr>
                </a:solidFill>
              </a:rPr>
              <a:t>An accessible copy of the regulatory text of this standard and an explanation of its contents;</a:t>
            </a:r>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5A415C-F0EB-44A4-9895-6C6E841D7AB2}"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65887" indent="-465887" fontAlgn="auto">
              <a:spcBef>
                <a:spcPts val="0"/>
              </a:spcBef>
              <a:spcAft>
                <a:spcPts val="0"/>
              </a:spcAft>
              <a:buClr>
                <a:schemeClr val="accent5">
                  <a:lumMod val="50000"/>
                </a:schemeClr>
              </a:buClr>
              <a:defRPr/>
            </a:pPr>
            <a:r>
              <a:rPr lang="en-US" dirty="0" smtClean="0">
                <a:solidFill>
                  <a:schemeClr val="accent5">
                    <a:lumMod val="50000"/>
                  </a:schemeClr>
                </a:solidFill>
                <a:latin typeface="Arial" charset="0"/>
              </a:rPr>
              <a:t>Next, because time is important in prevention, the employee is usually asked to seek medical treatment within an hour. There they will perform an </a:t>
            </a:r>
          </a:p>
          <a:p>
            <a:pPr marL="465887" indent="-465887" fontAlgn="auto">
              <a:spcBef>
                <a:spcPts val="0"/>
              </a:spcBef>
              <a:spcAft>
                <a:spcPts val="0"/>
              </a:spcAft>
              <a:buClr>
                <a:schemeClr val="accent5">
                  <a:lumMod val="50000"/>
                </a:schemeClr>
              </a:buClr>
              <a:defRPr/>
            </a:pPr>
            <a:r>
              <a:rPr lang="en-US" dirty="0" smtClean="0">
                <a:solidFill>
                  <a:schemeClr val="accent5">
                    <a:lumMod val="50000"/>
                  </a:schemeClr>
                </a:solidFill>
                <a:latin typeface="Arial" charset="0"/>
              </a:rPr>
              <a:t>assessment, will draw your blood for testing, will give you that shot – a hepatitis B booster or that shot to boost your immune system and then </a:t>
            </a:r>
          </a:p>
          <a:p>
            <a:pPr marL="465887" indent="-465887" fontAlgn="auto">
              <a:spcBef>
                <a:spcPts val="0"/>
              </a:spcBef>
              <a:spcAft>
                <a:spcPts val="0"/>
              </a:spcAft>
              <a:buClr>
                <a:schemeClr val="accent5">
                  <a:lumMod val="50000"/>
                </a:schemeClr>
              </a:buClr>
              <a:defRPr/>
            </a:pPr>
            <a:r>
              <a:rPr lang="en-US" dirty="0" smtClean="0">
                <a:solidFill>
                  <a:schemeClr val="accent5">
                    <a:lumMod val="50000"/>
                  </a:schemeClr>
                </a:solidFill>
                <a:latin typeface="Arial" charset="0"/>
              </a:rPr>
              <a:t>provide the options for treatment. They’ll also usually explain the need to come back for additional testing. More on that in a minute. </a:t>
            </a:r>
          </a:p>
        </p:txBody>
      </p:sp>
      <p:sp>
        <p:nvSpPr>
          <p:cNvPr id="167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DD7A7CA-0D28-4858-8EB6-9DAB45678AC8}" type="slidenum">
              <a:rPr lang="en-US" smtClean="0"/>
              <a:pPr fontAlgn="base">
                <a:spcBef>
                  <a:spcPct val="0"/>
                </a:spcBef>
                <a:spcAft>
                  <a:spcPct val="0"/>
                </a:spcAft>
                <a:defRPr/>
              </a:pPr>
              <a:t>72</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Next you should think of notifying your supervisor (or required personnel). A phone call takes seconds, so this step may precede seeking </a:t>
            </a:r>
          </a:p>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treatment.  Just a check in to assure you’re doing things as you should and that someone besides you knows it occurred. </a:t>
            </a:r>
          </a:p>
        </p:txBody>
      </p:sp>
      <p:sp>
        <p:nvSpPr>
          <p:cNvPr id="168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C91B0C-DC5B-47FF-BB88-45A3992FAED9}" type="slidenum">
              <a:rPr lang="en-US" smtClean="0"/>
              <a:pPr fontAlgn="base">
                <a:spcBef>
                  <a:spcPct val="0"/>
                </a:spcBef>
                <a:spcAft>
                  <a:spcPct val="0"/>
                </a:spcAft>
                <a:defRPr/>
              </a:pPr>
              <a:t>73</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Your employer will always ask for a written record of what happened through completion of an incident or accident report. As we get further away </a:t>
            </a:r>
          </a:p>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from the event, specifics can get a bit fuzzy, so that is usually done within 24 hours. You’re likely already familiar with the report, but these usually </a:t>
            </a:r>
          </a:p>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have a bunch of blank fields and a comment area so there is no question of who was involved, what happened and when it happened. This may </a:t>
            </a:r>
          </a:p>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be paper/pencil or computer-based.  While we include the who, what and when, they don’t usually ask you to include the why or the how...those</a:t>
            </a:r>
          </a:p>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place blame. The report is supposed to be used to note trends in safety violations.  If many workers are having the same accident, that’s a </a:t>
            </a:r>
          </a:p>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procedure problem, not a personnel problem. The goal should be to fix the problem, not assign blame. Blaming causes employees to lie and hide </a:t>
            </a:r>
          </a:p>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accidents because they fear disciplinary action or firing. Now, maybe that’s what needs to happen if you’re regularly careless, but every day </a:t>
            </a:r>
          </a:p>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mistakes are an opportunity to learn. Ok...I’ll get off my soap box. Obviously I have strong feelings about that. </a:t>
            </a:r>
          </a:p>
        </p:txBody>
      </p:sp>
      <p:sp>
        <p:nvSpPr>
          <p:cNvPr id="169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21F6666-0514-4BA8-8488-7E9B89E071AB}" type="slidenum">
              <a:rPr lang="en-US" smtClean="0"/>
              <a:pPr fontAlgn="base">
                <a:spcBef>
                  <a:spcPct val="0"/>
                </a:spcBef>
                <a:spcAft>
                  <a:spcPct val="0"/>
                </a:spcAft>
                <a:defRPr/>
              </a:pPr>
              <a:t>74</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Now, there are rules for completing these reports and you should have guidance from an experienced person the first time you complete one. Let </a:t>
            </a:r>
          </a:p>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me clarify what I mean. If I hear a crash down the hall and walk into a person’s room, I might mistakenly write that the person fell. However, I </a:t>
            </a:r>
          </a:p>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didn’t see the fall, so I don’t know that. The person may have dropped something and then laid down on the floor. Instead, I would objectively </a:t>
            </a:r>
          </a:p>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report I heard a loud crash, found the person on the floor and then would directly quote the person if they said something. Filling it out </a:t>
            </a:r>
          </a:p>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thoroughly is equally important.  Blanks can be added to and assumptions can be made about you if you don’t complete it as instructed. I think </a:t>
            </a:r>
          </a:p>
          <a:p>
            <a:pPr marL="465887" indent="-465887" fontAlgn="auto">
              <a:lnSpc>
                <a:spcPct val="110000"/>
              </a:lnSpc>
              <a:spcBef>
                <a:spcPts val="0"/>
              </a:spcBef>
              <a:spcAft>
                <a:spcPts val="0"/>
              </a:spcAft>
              <a:buClr>
                <a:schemeClr val="accent5">
                  <a:lumMod val="50000"/>
                </a:schemeClr>
              </a:buClr>
              <a:defRPr/>
            </a:pPr>
            <a:r>
              <a:rPr lang="en-US" dirty="0" smtClean="0">
                <a:solidFill>
                  <a:schemeClr val="accent5">
                    <a:lumMod val="50000"/>
                  </a:schemeClr>
                </a:solidFill>
                <a:latin typeface="Arial" charset="0"/>
              </a:rPr>
              <a:t>this gives you an idea of common mistakes filling out the report, so let’s move on. </a:t>
            </a:r>
          </a:p>
          <a:p>
            <a:pPr marL="465887" indent="-465887" fontAlgn="auto">
              <a:lnSpc>
                <a:spcPct val="110000"/>
              </a:lnSpc>
              <a:spcBef>
                <a:spcPts val="0"/>
              </a:spcBef>
              <a:spcAft>
                <a:spcPts val="0"/>
              </a:spcAft>
              <a:buClr>
                <a:schemeClr val="accent5">
                  <a:lumMod val="50000"/>
                </a:schemeClr>
              </a:buClr>
              <a:defRPr/>
            </a:pPr>
            <a:endParaRPr lang="en-US" dirty="0" smtClean="0">
              <a:solidFill>
                <a:schemeClr val="accent5">
                  <a:lumMod val="50000"/>
                </a:schemeClr>
              </a:solidFill>
              <a:latin typeface="Arial" charset="0"/>
            </a:endParaRPr>
          </a:p>
        </p:txBody>
      </p:sp>
      <p:sp>
        <p:nvSpPr>
          <p:cNvPr id="171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93B864-DE13-4E60-A8FA-4C6B75A67627}" type="slidenum">
              <a:rPr lang="en-US" smtClean="0"/>
              <a:pPr fontAlgn="base">
                <a:spcBef>
                  <a:spcPct val="0"/>
                </a:spcBef>
                <a:spcAft>
                  <a:spcPct val="0"/>
                </a:spcAft>
                <a:defRPr/>
              </a:pPr>
              <a:t>75</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65887" indent="-465887" fontAlgn="auto">
              <a:spcBef>
                <a:spcPts val="0"/>
              </a:spcBef>
              <a:spcAft>
                <a:spcPts val="0"/>
              </a:spcAft>
              <a:buClr>
                <a:schemeClr val="accent5">
                  <a:lumMod val="50000"/>
                </a:schemeClr>
              </a:buClr>
              <a:defRPr/>
            </a:pPr>
            <a:r>
              <a:rPr lang="en-US" dirty="0" smtClean="0">
                <a:solidFill>
                  <a:schemeClr val="accent5">
                    <a:lumMod val="50000"/>
                  </a:schemeClr>
                </a:solidFill>
                <a:latin typeface="Arial" charset="0"/>
              </a:rPr>
              <a:t>And, finally, follow up with delayed medical testing and evaluation. This means immediate testing and delayed testing. They won’t have the results </a:t>
            </a:r>
          </a:p>
          <a:p>
            <a:pPr marL="465887" indent="-465887" fontAlgn="auto">
              <a:spcBef>
                <a:spcPts val="0"/>
              </a:spcBef>
              <a:spcAft>
                <a:spcPts val="0"/>
              </a:spcAft>
              <a:buClr>
                <a:schemeClr val="accent5">
                  <a:lumMod val="50000"/>
                </a:schemeClr>
              </a:buClr>
              <a:defRPr/>
            </a:pPr>
            <a:r>
              <a:rPr lang="en-US" dirty="0" smtClean="0">
                <a:solidFill>
                  <a:schemeClr val="accent5">
                    <a:lumMod val="50000"/>
                  </a:schemeClr>
                </a:solidFill>
                <a:latin typeface="Arial" charset="0"/>
              </a:rPr>
              <a:t>of testing on the day of exposure. It might be days, but you’re suppose to be the one most concerned about the results, so follow up finding out </a:t>
            </a:r>
          </a:p>
          <a:p>
            <a:pPr marL="465887" indent="-465887" fontAlgn="auto">
              <a:spcBef>
                <a:spcPts val="0"/>
              </a:spcBef>
              <a:spcAft>
                <a:spcPts val="0"/>
              </a:spcAft>
              <a:buClr>
                <a:schemeClr val="accent5">
                  <a:lumMod val="50000"/>
                </a:schemeClr>
              </a:buClr>
              <a:defRPr/>
            </a:pPr>
            <a:r>
              <a:rPr lang="en-US" dirty="0" smtClean="0">
                <a:solidFill>
                  <a:schemeClr val="accent5">
                    <a:lumMod val="50000"/>
                  </a:schemeClr>
                </a:solidFill>
                <a:latin typeface="Arial" charset="0"/>
              </a:rPr>
              <a:t>and reporting to your supervisor. Why do you think they require more testing later? Yep...their thinking of that delay in exposure to HIV and </a:t>
            </a:r>
          </a:p>
          <a:p>
            <a:pPr marL="465887" indent="-465887" fontAlgn="auto">
              <a:spcBef>
                <a:spcPts val="0"/>
              </a:spcBef>
              <a:spcAft>
                <a:spcPts val="0"/>
              </a:spcAft>
              <a:buClr>
                <a:schemeClr val="accent5">
                  <a:lumMod val="50000"/>
                </a:schemeClr>
              </a:buClr>
              <a:defRPr/>
            </a:pPr>
            <a:r>
              <a:rPr lang="en-US" dirty="0" smtClean="0">
                <a:solidFill>
                  <a:schemeClr val="accent5">
                    <a:lumMod val="50000"/>
                  </a:schemeClr>
                </a:solidFill>
                <a:latin typeface="Arial" charset="0"/>
              </a:rPr>
              <a:t>showing up HIV positive. It is standard to have another blood test in six months...remember most who will convert to HIV positive do so within 6 </a:t>
            </a:r>
          </a:p>
          <a:p>
            <a:pPr marL="465887" indent="-465887" fontAlgn="auto">
              <a:spcBef>
                <a:spcPts val="0"/>
              </a:spcBef>
              <a:spcAft>
                <a:spcPts val="0"/>
              </a:spcAft>
              <a:buClr>
                <a:schemeClr val="accent5">
                  <a:lumMod val="50000"/>
                </a:schemeClr>
              </a:buClr>
              <a:defRPr/>
            </a:pPr>
            <a:r>
              <a:rPr lang="en-US" dirty="0" smtClean="0">
                <a:solidFill>
                  <a:schemeClr val="accent5">
                    <a:lumMod val="50000"/>
                  </a:schemeClr>
                </a:solidFill>
                <a:latin typeface="Arial" charset="0"/>
              </a:rPr>
              <a:t>months. Always go back for that follow up testing...even if you no longer work for the employer. By the way...when they can and with the person’s </a:t>
            </a:r>
          </a:p>
          <a:p>
            <a:pPr marL="465887" indent="-465887" fontAlgn="auto">
              <a:spcBef>
                <a:spcPts val="0"/>
              </a:spcBef>
              <a:spcAft>
                <a:spcPts val="0"/>
              </a:spcAft>
              <a:buClr>
                <a:schemeClr val="accent5">
                  <a:lumMod val="50000"/>
                </a:schemeClr>
              </a:buClr>
              <a:defRPr/>
            </a:pPr>
            <a:r>
              <a:rPr lang="en-US" dirty="0" smtClean="0">
                <a:solidFill>
                  <a:schemeClr val="accent5">
                    <a:lumMod val="50000"/>
                  </a:schemeClr>
                </a:solidFill>
                <a:latin typeface="Arial" charset="0"/>
              </a:rPr>
              <a:t>consent...they also collect blood from the person whose body substances you were exposed to.  However, they have a right to refuse and in the </a:t>
            </a:r>
          </a:p>
          <a:p>
            <a:pPr marL="465887" indent="-465887" fontAlgn="auto">
              <a:spcBef>
                <a:spcPts val="0"/>
              </a:spcBef>
              <a:spcAft>
                <a:spcPts val="0"/>
              </a:spcAft>
              <a:buClr>
                <a:schemeClr val="accent5">
                  <a:lumMod val="50000"/>
                </a:schemeClr>
              </a:buClr>
              <a:defRPr/>
            </a:pPr>
            <a:r>
              <a:rPr lang="en-US" dirty="0" smtClean="0">
                <a:solidFill>
                  <a:schemeClr val="accent5">
                    <a:lumMod val="50000"/>
                  </a:schemeClr>
                </a:solidFill>
                <a:latin typeface="Arial" charset="0"/>
              </a:rPr>
              <a:t>event of something like sticking yourself with a sharp sticking out of the opening of a sharps container...there are no options to test the other </a:t>
            </a:r>
          </a:p>
          <a:p>
            <a:pPr marL="465887" indent="-465887" fontAlgn="auto">
              <a:spcBef>
                <a:spcPts val="0"/>
              </a:spcBef>
              <a:spcAft>
                <a:spcPts val="0"/>
              </a:spcAft>
              <a:buClr>
                <a:schemeClr val="accent5">
                  <a:lumMod val="50000"/>
                </a:schemeClr>
              </a:buClr>
              <a:defRPr/>
            </a:pPr>
            <a:r>
              <a:rPr lang="en-US" dirty="0" smtClean="0">
                <a:solidFill>
                  <a:schemeClr val="accent5">
                    <a:lumMod val="50000"/>
                  </a:schemeClr>
                </a:solidFill>
                <a:latin typeface="Arial" charset="0"/>
              </a:rPr>
              <a:t>person because there is no way of knowing who it was used on. </a:t>
            </a:r>
          </a:p>
        </p:txBody>
      </p:sp>
      <p:sp>
        <p:nvSpPr>
          <p:cNvPr id="172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ECE43F6-9E44-4349-A7EB-143F5D97CDA0}" type="slidenum">
              <a:rPr lang="en-US" smtClean="0"/>
              <a:pPr fontAlgn="base">
                <a:spcBef>
                  <a:spcPct val="0"/>
                </a:spcBef>
                <a:spcAft>
                  <a:spcPct val="0"/>
                </a:spcAft>
                <a:defRPr/>
              </a:pPr>
              <a:t>76</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3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C484108-7A36-4C9E-98D6-CD11F682D9F2}" type="slidenum">
              <a:rPr lang="en-US" smtClean="0"/>
              <a:pPr fontAlgn="base">
                <a:spcBef>
                  <a:spcPct val="0"/>
                </a:spcBef>
                <a:spcAft>
                  <a:spcPct val="0"/>
                </a:spcAft>
                <a:defRPr/>
              </a:pPr>
              <a:t>77</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Here I’ve included the URLs to the most current exposure recommendations from the center for disease control and prevention for both HIV and hepatitis. I’ve also included things a healthcare worker should consider if exposed, when deciding to take the medication to prevent infection...that hepatitis B booster and HIV medications. They will consider the type of exposure, type and amount of fluid or tissue, whether the person is known to be infected with HIV/hepatitis, and own susceptibility – that final link in the chain of infection... The higher the risks, the more the person is likely to take the recommended steps. </a:t>
            </a:r>
          </a:p>
        </p:txBody>
      </p:sp>
      <p:sp>
        <p:nvSpPr>
          <p:cNvPr id="174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F606070-2D53-40A3-99A9-BB85CFACE6DF}" type="slidenum">
              <a:rPr lang="en-US" smtClean="0"/>
              <a:pPr fontAlgn="base">
                <a:spcBef>
                  <a:spcPct val="0"/>
                </a:spcBef>
                <a:spcAft>
                  <a:spcPct val="0"/>
                </a:spcAft>
                <a:defRPr/>
              </a:pPr>
              <a:t>78</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5138" indent="-465138" eaLnBrk="1" hangingPunct="1">
              <a:spcBef>
                <a:spcPct val="0"/>
              </a:spcBef>
            </a:pPr>
            <a:r>
              <a:rPr lang="en-US" b="1" smtClean="0"/>
              <a:t>Goal 2: </a:t>
            </a:r>
            <a:r>
              <a:rPr lang="en-US" smtClean="0"/>
              <a:t>The employee will be able to locate the exposure control plan specific to their employment setting. We’ve been here before, so let’s move on.</a:t>
            </a:r>
          </a:p>
          <a:p>
            <a:pPr marL="465138" indent="-465138" eaLnBrk="1" hangingPunct="1">
              <a:spcBef>
                <a:spcPct val="0"/>
              </a:spcBef>
            </a:pPr>
            <a:endParaRPr lang="en-US" smtClean="0"/>
          </a:p>
        </p:txBody>
      </p:sp>
      <p:sp>
        <p:nvSpPr>
          <p:cNvPr id="175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6A51A4E-31B4-4FF0-8180-3D50E4D5FBD0}" type="slidenum">
              <a:rPr lang="en-US" smtClean="0"/>
              <a:pPr fontAlgn="base">
                <a:spcBef>
                  <a:spcPct val="0"/>
                </a:spcBef>
                <a:spcAft>
                  <a:spcPct val="0"/>
                </a:spcAft>
                <a:defRPr/>
              </a:pPr>
              <a:t>79</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5138" indent="-465138" eaLnBrk="1" hangingPunct="1">
              <a:spcBef>
                <a:spcPct val="0"/>
              </a:spcBef>
            </a:pPr>
            <a:r>
              <a:rPr lang="en-US" b="1" smtClean="0"/>
              <a:t>Goal 3: </a:t>
            </a:r>
            <a:r>
              <a:rPr lang="en-US" smtClean="0"/>
              <a:t>The employee will be able to locate the exact steps to take and available medical follow up in the employer’s exposure control plan before </a:t>
            </a:r>
          </a:p>
          <a:p>
            <a:pPr marL="465138" indent="-465138" eaLnBrk="1" hangingPunct="1">
              <a:spcBef>
                <a:spcPct val="0"/>
              </a:spcBef>
            </a:pPr>
            <a:r>
              <a:rPr lang="en-US" smtClean="0"/>
              <a:t>that employee is scheduled to work in a setting where there is a risk of an exposure incident. This one stresses the difference between common </a:t>
            </a:r>
          </a:p>
          <a:p>
            <a:pPr marL="465138" indent="-465138" eaLnBrk="1" hangingPunct="1">
              <a:spcBef>
                <a:spcPct val="0"/>
              </a:spcBef>
            </a:pPr>
            <a:r>
              <a:rPr lang="en-US" smtClean="0"/>
              <a:t>actions as referred to in goal one and SETTING SPECIFIC steps. Both you and your employer have the obligation to develop and be familiar with </a:t>
            </a:r>
          </a:p>
          <a:p>
            <a:pPr marL="465138" indent="-465138" eaLnBrk="1" hangingPunct="1">
              <a:spcBef>
                <a:spcPct val="0"/>
              </a:spcBef>
            </a:pPr>
            <a:r>
              <a:rPr lang="en-US" smtClean="0"/>
              <a:t>that agencies exposure control plan, including the steps to take if exposed. Now...rules are a little fuzzy when it comes to student workers. Refer </a:t>
            </a:r>
          </a:p>
          <a:p>
            <a:pPr marL="465138" indent="-465138" eaLnBrk="1" hangingPunct="1">
              <a:spcBef>
                <a:spcPct val="0"/>
              </a:spcBef>
            </a:pPr>
            <a:r>
              <a:rPr lang="en-US" smtClean="0"/>
              <a:t>student questions to managers or human resources. </a:t>
            </a:r>
          </a:p>
          <a:p>
            <a:pPr marL="465138" indent="-465138" eaLnBrk="1" hangingPunct="1">
              <a:spcBef>
                <a:spcPct val="0"/>
              </a:spcBef>
            </a:pPr>
            <a:endParaRPr lang="en-US" smtClean="0"/>
          </a:p>
        </p:txBody>
      </p:sp>
      <p:sp>
        <p:nvSpPr>
          <p:cNvPr id="176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C618746-B4EC-4C97-920A-21DDCAB0D5B2}" type="slidenum">
              <a:rPr lang="en-US" smtClean="0"/>
              <a:pPr fontAlgn="base">
                <a:spcBef>
                  <a:spcPct val="0"/>
                </a:spcBef>
                <a:spcAft>
                  <a:spcPct val="0"/>
                </a:spcAft>
                <a:defRPr/>
              </a:pPr>
              <a:t>80</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Element 12 states: </a:t>
            </a:r>
            <a:r>
              <a:rPr lang="en-US" i="1" dirty="0" smtClean="0"/>
              <a:t>Information on the post exposure evaluation and follow-up that the employer is required to provide for the employee following an exposure incident. </a:t>
            </a:r>
            <a:r>
              <a:rPr lang="en-US" dirty="0" smtClean="0"/>
              <a:t>I was able to draw two goals out of the element, but is it me or is this stating </a:t>
            </a:r>
          </a:p>
          <a:p>
            <a:pPr eaLnBrk="1" fontAlgn="auto" hangingPunct="1">
              <a:spcBef>
                <a:spcPts val="0"/>
              </a:spcBef>
              <a:spcAft>
                <a:spcPts val="0"/>
              </a:spcAft>
              <a:defRPr/>
            </a:pPr>
            <a:r>
              <a:rPr lang="en-US" b="1" dirty="0" smtClean="0"/>
              <a:t>Goal 1:</a:t>
            </a:r>
            <a:r>
              <a:rPr lang="en-US" dirty="0" smtClean="0"/>
              <a:t> The employee can list common requirement of the employer following an exposure incident</a:t>
            </a:r>
          </a:p>
          <a:p>
            <a:pPr eaLnBrk="1" fontAlgn="auto" hangingPunct="1">
              <a:spcBef>
                <a:spcPts val="0"/>
              </a:spcBef>
              <a:spcAft>
                <a:spcPts val="0"/>
              </a:spcAft>
              <a:defRPr/>
            </a:pPr>
            <a:r>
              <a:rPr lang="en-US" b="1" dirty="0" smtClean="0"/>
              <a:t>Goal 2:</a:t>
            </a:r>
            <a:r>
              <a:rPr lang="en-US" dirty="0" smtClean="0"/>
              <a:t> The employee can state obligations for learning their employers requirements for post exposure evaluation and follow up. </a:t>
            </a:r>
          </a:p>
          <a:p>
            <a:pPr marL="465887" indent="-465887" eaLnBrk="1" fontAlgn="auto" hangingPunct="1">
              <a:spcBef>
                <a:spcPts val="0"/>
              </a:spcBef>
              <a:spcAft>
                <a:spcPts val="0"/>
              </a:spcAft>
              <a:defRPr/>
            </a:pPr>
            <a:r>
              <a:rPr lang="en-US" dirty="0" smtClean="0"/>
              <a:t>I think the only thing we’ll do here is stress that evaluation and follow up will be at the time of exposure, within a week to ten days of exposure to </a:t>
            </a:r>
          </a:p>
          <a:p>
            <a:pPr marL="465887" indent="-465887" eaLnBrk="1" fontAlgn="auto" hangingPunct="1">
              <a:spcBef>
                <a:spcPts val="0"/>
              </a:spcBef>
              <a:spcAft>
                <a:spcPts val="0"/>
              </a:spcAft>
              <a:defRPr/>
            </a:pPr>
            <a:r>
              <a:rPr lang="en-US" dirty="0" smtClean="0"/>
              <a:t>follow up with test results of both you and the person’s whose blood you were exposed to, and about six months out to allow a delay in </a:t>
            </a:r>
          </a:p>
          <a:p>
            <a:pPr marL="465887" indent="-465887" eaLnBrk="1" fontAlgn="auto" hangingPunct="1">
              <a:spcBef>
                <a:spcPts val="0"/>
              </a:spcBef>
              <a:spcAft>
                <a:spcPts val="0"/>
              </a:spcAft>
              <a:defRPr/>
            </a:pPr>
            <a:r>
              <a:rPr lang="en-US" dirty="0" smtClean="0"/>
              <a:t>conversion from HIV negative to HIV positive.</a:t>
            </a:r>
          </a:p>
          <a:p>
            <a:pPr marL="465887" indent="-465887" eaLnBrk="1" fontAlgn="auto" hangingPunct="1">
              <a:spcBef>
                <a:spcPts val="0"/>
              </a:spcBef>
              <a:spcAft>
                <a:spcPts val="0"/>
              </a:spcAft>
              <a:defRPr/>
            </a:pPr>
            <a:r>
              <a:rPr lang="en-US" dirty="0" smtClean="0"/>
              <a:t>conversion. </a:t>
            </a:r>
          </a:p>
        </p:txBody>
      </p:sp>
      <p:sp>
        <p:nvSpPr>
          <p:cNvPr id="177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E0A103-03BA-4A8D-B971-3D44288DAD38}" type="slidenum">
              <a:rPr lang="en-US" smtClean="0"/>
              <a:pPr fontAlgn="base">
                <a:spcBef>
                  <a:spcPct val="0"/>
                </a:spcBef>
                <a:spcAft>
                  <a:spcPct val="0"/>
                </a:spcAft>
                <a:defRPr/>
              </a:pPr>
              <a:t>81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24123" indent="-524123" eaLnBrk="1" fontAlgn="auto" hangingPunct="1">
              <a:spcBef>
                <a:spcPts val="0"/>
              </a:spcBef>
              <a:spcAft>
                <a:spcPts val="0"/>
              </a:spcAft>
              <a:defRPr/>
            </a:pPr>
            <a:r>
              <a:rPr lang="en-US" i="1" dirty="0" smtClean="0">
                <a:solidFill>
                  <a:schemeClr val="tx2">
                    <a:lumMod val="50000"/>
                  </a:schemeClr>
                </a:solidFill>
              </a:rPr>
              <a:t>A general explanation of the epidemiology and symptoms of </a:t>
            </a:r>
            <a:r>
              <a:rPr lang="en-US" i="1" dirty="0" err="1" smtClean="0">
                <a:solidFill>
                  <a:schemeClr val="tx2">
                    <a:lumMod val="50000"/>
                  </a:schemeClr>
                </a:solidFill>
              </a:rPr>
              <a:t>bloodborne</a:t>
            </a:r>
            <a:r>
              <a:rPr lang="en-US" i="1" dirty="0" smtClean="0">
                <a:solidFill>
                  <a:schemeClr val="tx2">
                    <a:lumMod val="50000"/>
                  </a:schemeClr>
                </a:solidFill>
              </a:rPr>
              <a:t> diseases;</a:t>
            </a:r>
            <a:endParaRPr lang="en-US" dirty="0" smtClean="0">
              <a:solidFill>
                <a:schemeClr val="tx2">
                  <a:lumMod val="50000"/>
                </a:schemeClr>
              </a:solidFill>
            </a:endParaRPr>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2801C2F-55CE-4881-AD07-80192695065B}"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Element 13 states: </a:t>
            </a:r>
            <a:r>
              <a:rPr lang="en-US" i="1" dirty="0" smtClean="0"/>
              <a:t>An explanation of the signs and labels and/or color coding required by paragraph (g)(1);</a:t>
            </a:r>
            <a:endParaRPr lang="en-US" dirty="0" smtClean="0"/>
          </a:p>
          <a:p>
            <a:pPr eaLnBrk="1" fontAlgn="auto" hangingPunct="1">
              <a:spcBef>
                <a:spcPts val="0"/>
              </a:spcBef>
              <a:spcAft>
                <a:spcPts val="0"/>
              </a:spcAft>
              <a:defRPr/>
            </a:pPr>
            <a:r>
              <a:rPr lang="en-US" b="1" dirty="0" smtClean="0"/>
              <a:t>From which I developed the Goal: </a:t>
            </a:r>
            <a:r>
              <a:rPr lang="en-US" dirty="0" smtClean="0"/>
              <a:t>The employ can locate, in his/her employer’s exposure control plan, signs and labels included on the OSHA </a:t>
            </a:r>
            <a:r>
              <a:rPr lang="en-US" dirty="0" err="1" smtClean="0"/>
              <a:t>Bloodborne</a:t>
            </a:r>
            <a:r>
              <a:rPr lang="en-US" dirty="0" smtClean="0"/>
              <a:t> Pathogen website (Found under 1910.1030(g)(1) Labels and Signs on the website). </a:t>
            </a:r>
          </a:p>
          <a:p>
            <a:pPr marL="465887" indent="-465887" eaLnBrk="1" fontAlgn="auto" hangingPunct="1">
              <a:spcBef>
                <a:spcPts val="0"/>
              </a:spcBef>
              <a:spcAft>
                <a:spcPts val="0"/>
              </a:spcAft>
              <a:defRPr/>
            </a:pPr>
            <a:endParaRPr lang="en-US" dirty="0" smtClean="0"/>
          </a:p>
        </p:txBody>
      </p:sp>
      <p:sp>
        <p:nvSpPr>
          <p:cNvPr id="178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E82E89-1176-466E-8E6F-F2007A9CE3DF}" type="slidenum">
              <a:rPr lang="en-US" smtClean="0"/>
              <a:pPr fontAlgn="base">
                <a:spcBef>
                  <a:spcPct val="0"/>
                </a:spcBef>
                <a:spcAft>
                  <a:spcPct val="0"/>
                </a:spcAft>
                <a:defRPr/>
              </a:pPr>
              <a:t>82</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ct val="50000"/>
              </a:spcBef>
              <a:spcAft>
                <a:spcPts val="0"/>
              </a:spcAft>
              <a:defRPr/>
            </a:pPr>
            <a:r>
              <a:rPr lang="en-US" dirty="0" smtClean="0"/>
              <a:t>We MUST warn of the risk of exposure. </a:t>
            </a:r>
            <a:r>
              <a:rPr lang="en-US" dirty="0" smtClean="0">
                <a:solidFill>
                  <a:schemeClr val="accent5">
                    <a:lumMod val="50000"/>
                  </a:schemeClr>
                </a:solidFill>
                <a:latin typeface="Arial" charset="0"/>
                <a:cs typeface="Arial" charset="0"/>
              </a:rPr>
              <a:t>Labels required for:</a:t>
            </a:r>
          </a:p>
          <a:p>
            <a:pPr eaLnBrk="1" fontAlgn="auto" hangingPunct="1">
              <a:spcBef>
                <a:spcPct val="50000"/>
              </a:spcBef>
              <a:spcAft>
                <a:spcPts val="0"/>
              </a:spcAft>
              <a:buFont typeface="Arial" pitchFamily="34" charset="0"/>
              <a:buChar char="•"/>
              <a:defRPr/>
            </a:pPr>
            <a:r>
              <a:rPr lang="en-US" dirty="0" smtClean="0">
                <a:solidFill>
                  <a:schemeClr val="accent5">
                    <a:lumMod val="50000"/>
                  </a:schemeClr>
                </a:solidFill>
                <a:latin typeface="Arial" charset="0"/>
                <a:cs typeface="Arial" charset="0"/>
              </a:rPr>
              <a:t>Biohazard bags</a:t>
            </a:r>
          </a:p>
          <a:p>
            <a:pPr eaLnBrk="1" fontAlgn="auto" hangingPunct="1">
              <a:spcBef>
                <a:spcPct val="50000"/>
              </a:spcBef>
              <a:spcAft>
                <a:spcPts val="0"/>
              </a:spcAft>
              <a:buFont typeface="Arial" pitchFamily="34" charset="0"/>
              <a:buChar char="•"/>
              <a:defRPr/>
            </a:pPr>
            <a:r>
              <a:rPr lang="en-US" dirty="0" smtClean="0">
                <a:solidFill>
                  <a:schemeClr val="accent5">
                    <a:lumMod val="50000"/>
                  </a:schemeClr>
                </a:solidFill>
                <a:latin typeface="Arial" charset="0"/>
                <a:cs typeface="Arial" charset="0"/>
              </a:rPr>
              <a:t>Containers of regulated waste</a:t>
            </a:r>
          </a:p>
          <a:p>
            <a:pPr eaLnBrk="1" fontAlgn="auto" hangingPunct="1">
              <a:spcBef>
                <a:spcPct val="50000"/>
              </a:spcBef>
              <a:spcAft>
                <a:spcPts val="0"/>
              </a:spcAft>
              <a:buFont typeface="Arial" pitchFamily="34" charset="0"/>
              <a:buChar char="•"/>
              <a:defRPr/>
            </a:pPr>
            <a:r>
              <a:rPr lang="en-US" dirty="0" smtClean="0">
                <a:solidFill>
                  <a:schemeClr val="accent5">
                    <a:lumMod val="50000"/>
                  </a:schemeClr>
                </a:solidFill>
                <a:latin typeface="Arial" charset="0"/>
                <a:cs typeface="Arial" charset="0"/>
              </a:rPr>
              <a:t>Refrigerators &amp; freezers containing blood or OPIM </a:t>
            </a:r>
          </a:p>
          <a:p>
            <a:pPr eaLnBrk="1" fontAlgn="auto" hangingPunct="1">
              <a:spcBef>
                <a:spcPct val="50000"/>
              </a:spcBef>
              <a:spcAft>
                <a:spcPts val="0"/>
              </a:spcAft>
              <a:buFont typeface="Arial" pitchFamily="34" charset="0"/>
              <a:buChar char="•"/>
              <a:defRPr/>
            </a:pPr>
            <a:r>
              <a:rPr lang="en-US" dirty="0" smtClean="0">
                <a:solidFill>
                  <a:schemeClr val="accent5">
                    <a:lumMod val="50000"/>
                  </a:schemeClr>
                </a:solidFill>
                <a:latin typeface="Arial" charset="0"/>
                <a:cs typeface="Arial" charset="0"/>
              </a:rPr>
              <a:t>Containers used to store, transport, or ship blood or OPIM. The label must have the OSHA symbol and must be of a color that draws attention. The website refers to orange or red. Now, I shared a story about EMS professionals struggling applying the standards...now it’s nursing’s turn. I was working with a student to give injections and change dressings over several hours one shift. We rotated from 6:00 a.m. to 6:00 p.m., but the healthcare staff’s shift ended at 2:00 p.m. At 2:30 I went onto the unit to again assist the student when I noticed the room we had been going into all day had a notice to not enter without protective equipment – to go to the nurse’s station before entering. I went to the nurses station to talk to the nurse, asking her if a test had come back identifying a pathogen requiring isolation. She said no...we just had a worker on day shift who feels the signs are breeching the patient’s confidentiality. Boy was I mad. A person’s right to confidentiality does not override the public’s right to be protected from communicable infections. There was no indication as to why protective equipment was needed in the signs, so confidentiality was maintained. For all the public knew, the person might be at risk for infection and we are wearing the equipment to prevent exposing THEM to infections. </a:t>
            </a:r>
          </a:p>
          <a:p>
            <a:pPr eaLnBrk="1" fontAlgn="auto" hangingPunct="1">
              <a:spcBef>
                <a:spcPts val="0"/>
              </a:spcBef>
              <a:spcAft>
                <a:spcPts val="0"/>
              </a:spcAft>
              <a:defRPr/>
            </a:pPr>
            <a:endParaRPr lang="en-US" dirty="0"/>
          </a:p>
        </p:txBody>
      </p:sp>
      <p:sp>
        <p:nvSpPr>
          <p:cNvPr id="179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160582-CAA7-4DEB-A9E2-5A6446E9CFFB}" type="slidenum">
              <a:rPr lang="en-US" smtClean="0"/>
              <a:pPr fontAlgn="base">
                <a:spcBef>
                  <a:spcPct val="0"/>
                </a:spcBef>
                <a:spcAft>
                  <a:spcPct val="0"/>
                </a:spcAft>
                <a:defRPr/>
              </a:pPr>
              <a:t>83</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1" smtClean="0"/>
              <a:t>An opportunity for interactive questions and answers with the person conducting the training</a:t>
            </a:r>
            <a:endParaRPr lang="en-US" smtClean="0"/>
          </a:p>
          <a:p>
            <a:pPr eaLnBrk="1" hangingPunct="1">
              <a:spcBef>
                <a:spcPct val="0"/>
              </a:spcBef>
            </a:pPr>
            <a:r>
              <a:rPr lang="en-US" b="1" smtClean="0"/>
              <a:t>Goal 1:</a:t>
            </a:r>
            <a:r>
              <a:rPr lang="en-US" smtClean="0"/>
              <a:t> The employee has access to frequently asked questions and VERY frequently asked questions from the OSHA Bloodborne Pathogen website</a:t>
            </a:r>
          </a:p>
        </p:txBody>
      </p:sp>
      <p:sp>
        <p:nvSpPr>
          <p:cNvPr id="180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8DB98B7-69D2-4F73-A217-620442CDEE9A}" type="slidenum">
              <a:rPr lang="en-US" smtClean="0"/>
              <a:pPr fontAlgn="base">
                <a:spcBef>
                  <a:spcPct val="0"/>
                </a:spcBef>
                <a:spcAft>
                  <a:spcPct val="0"/>
                </a:spcAft>
                <a:defRPr/>
              </a:pPr>
              <a:t>84</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1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3C08909-5C1C-466D-BA46-FCF7E5EBA93C}" type="slidenum">
              <a:rPr lang="en-US" smtClean="0"/>
              <a:pPr fontAlgn="base">
                <a:spcBef>
                  <a:spcPct val="0"/>
                </a:spcBef>
                <a:spcAft>
                  <a:spcPct val="0"/>
                </a:spcAft>
                <a:defRPr/>
              </a:pPr>
              <a:t>85</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Goal 2:</a:t>
            </a:r>
            <a:r>
              <a:rPr lang="en-US" smtClean="0"/>
              <a:t> The employee will demonstrate competency of concepts covered by the course; and, furthermore will be given generous opportunity to test knowledge of the content area while reaching that competency, through multiple choice quizzes. A bloodborne pathogen presentation is useless if there is no way of evaluating if the information sticks. I have developed an evaluation tool for each of the four presentations to see if you have retained the information. I will recommend 90% competency, but always look back to see which questions were missed. Any misunderstandings place you and the people you work with at risk. </a:t>
            </a:r>
          </a:p>
        </p:txBody>
      </p:sp>
      <p:sp>
        <p:nvSpPr>
          <p:cNvPr id="182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9AF657-1CF1-4CED-9204-7105F8218A84}" type="slidenum">
              <a:rPr lang="en-US" smtClean="0"/>
              <a:pPr fontAlgn="base">
                <a:spcBef>
                  <a:spcPct val="0"/>
                </a:spcBef>
                <a:spcAft>
                  <a:spcPct val="0"/>
                </a:spcAft>
                <a:defRPr/>
              </a:pPr>
              <a:t>86</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Goal 3: </a:t>
            </a:r>
            <a:r>
              <a:rPr lang="en-US" smtClean="0"/>
              <a:t>The employee can state who to contact and methods of contact if additional questions arise</a:t>
            </a:r>
            <a:r>
              <a:rPr lang="en-US" b="1" smtClean="0"/>
              <a:t> </a:t>
            </a:r>
            <a:endParaRPr lang="en-US" smtClean="0"/>
          </a:p>
        </p:txBody>
      </p:sp>
      <p:sp>
        <p:nvSpPr>
          <p:cNvPr id="1833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173F0D-D3BE-4881-BAA4-CC20943E51E8}" type="slidenum">
              <a:rPr lang="en-US" smtClean="0"/>
              <a:pPr fontAlgn="base">
                <a:spcBef>
                  <a:spcPct val="0"/>
                </a:spcBef>
                <a:spcAft>
                  <a:spcPct val="0"/>
                </a:spcAft>
                <a:defRPr/>
              </a:pPr>
              <a:t>87</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5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DE1175F-BE19-4C3B-861A-9905132E37E7}" type="slidenum">
              <a:rPr lang="en-US" smtClean="0"/>
              <a:pPr fontAlgn="base">
                <a:spcBef>
                  <a:spcPct val="0"/>
                </a:spcBef>
                <a:spcAft>
                  <a:spcPct val="0"/>
                </a:spcAft>
                <a:defRPr/>
              </a:pPr>
              <a:t>88</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6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2AC67E0-13EF-4EA7-9D54-088D5A9452E4}" type="slidenum">
              <a:rPr lang="en-US" smtClean="0"/>
              <a:pPr fontAlgn="base">
                <a:spcBef>
                  <a:spcPct val="0"/>
                </a:spcBef>
                <a:spcAft>
                  <a:spcPct val="0"/>
                </a:spcAft>
                <a:defRPr/>
              </a:pPr>
              <a:t>89</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5138" indent="-465138" eaLnBrk="1" hangingPunct="1">
              <a:spcBef>
                <a:spcPct val="0"/>
              </a:spcBef>
            </a:pPr>
            <a:endParaRPr lang="en-US" smtClean="0"/>
          </a:p>
        </p:txBody>
      </p:sp>
      <p:sp>
        <p:nvSpPr>
          <p:cNvPr id="187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2E618E4-ED88-4FCC-A48E-B278D91E01D7}" type="slidenum">
              <a:rPr lang="en-US" smtClean="0"/>
              <a:pPr fontAlgn="base">
                <a:spcBef>
                  <a:spcPct val="0"/>
                </a:spcBef>
                <a:spcAft>
                  <a:spcPct val="0"/>
                </a:spcAft>
                <a:defRPr/>
              </a:pPr>
              <a:t>90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24123" indent="-524123" eaLnBrk="1" fontAlgn="auto" hangingPunct="1">
              <a:spcBef>
                <a:spcPts val="0"/>
              </a:spcBef>
              <a:spcAft>
                <a:spcPts val="0"/>
              </a:spcAft>
              <a:defRPr/>
            </a:pPr>
            <a:r>
              <a:rPr lang="en-US" i="1" dirty="0" smtClean="0">
                <a:solidFill>
                  <a:schemeClr val="tx2">
                    <a:lumMod val="50000"/>
                  </a:schemeClr>
                </a:solidFill>
              </a:rPr>
              <a:t>An explanation of the modes of transmission of </a:t>
            </a:r>
            <a:r>
              <a:rPr lang="en-US" i="1" dirty="0" err="1" smtClean="0">
                <a:solidFill>
                  <a:schemeClr val="tx2">
                    <a:lumMod val="50000"/>
                  </a:schemeClr>
                </a:solidFill>
              </a:rPr>
              <a:t>bloodborne</a:t>
            </a:r>
            <a:r>
              <a:rPr lang="en-US" i="1" dirty="0" smtClean="0">
                <a:solidFill>
                  <a:schemeClr val="tx2">
                    <a:lumMod val="50000"/>
                  </a:schemeClr>
                </a:solidFill>
              </a:rPr>
              <a:t> pathogens;</a:t>
            </a:r>
            <a:endParaRPr lang="en-US" dirty="0" smtClean="0">
              <a:solidFill>
                <a:schemeClr val="tx2">
                  <a:lumMod val="50000"/>
                </a:schemeClr>
              </a:solidFill>
            </a:endParaRPr>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41C7AFE-E903-4E7C-8BB5-8EC7B59E1C27}"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CF4C8A-1769-441F-986F-9B48403DC405}"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37E328-25AD-4E20-83AE-4E17F10066DB}" type="slidenum">
              <a:rPr lang="en-US"/>
              <a:pPr>
                <a:defRPr/>
              </a:pPr>
              <a:t>‹#›</a:t>
            </a:fld>
            <a:endParaRPr lang="en-US"/>
          </a:p>
        </p:txBody>
      </p:sp>
    </p:spTree>
    <p:extLst>
      <p:ext uri="{BB962C8B-B14F-4D97-AF65-F5344CB8AC3E}">
        <p14:creationId xmlns:p14="http://schemas.microsoft.com/office/powerpoint/2010/main" val="109810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ADF891-14A8-44EA-A022-B004643CC43E}"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F6554C-BCD5-49ED-A7FD-36C0EBD91286}" type="slidenum">
              <a:rPr lang="en-US"/>
              <a:pPr>
                <a:defRPr/>
              </a:pPr>
              <a:t>‹#›</a:t>
            </a:fld>
            <a:endParaRPr lang="en-US"/>
          </a:p>
        </p:txBody>
      </p:sp>
    </p:spTree>
    <p:extLst>
      <p:ext uri="{BB962C8B-B14F-4D97-AF65-F5344CB8AC3E}">
        <p14:creationId xmlns:p14="http://schemas.microsoft.com/office/powerpoint/2010/main" val="201915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66EEBC-D533-4EEC-918D-46112EA28AFA}"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F2A510-A352-4852-8176-8C8AD19C2DF9}" type="slidenum">
              <a:rPr lang="en-US"/>
              <a:pPr>
                <a:defRPr/>
              </a:pPr>
              <a:t>‹#›</a:t>
            </a:fld>
            <a:endParaRPr lang="en-US"/>
          </a:p>
        </p:txBody>
      </p:sp>
    </p:spTree>
    <p:extLst>
      <p:ext uri="{BB962C8B-B14F-4D97-AF65-F5344CB8AC3E}">
        <p14:creationId xmlns:p14="http://schemas.microsoft.com/office/powerpoint/2010/main" val="1623317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B4D967-F703-4588-9DDC-36B7C1322010}"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BF7716-5274-43F2-9D81-FBF9F8F8E653}" type="slidenum">
              <a:rPr lang="en-US"/>
              <a:pPr>
                <a:defRPr/>
              </a:pPr>
              <a:t>‹#›</a:t>
            </a:fld>
            <a:endParaRPr lang="en-US"/>
          </a:p>
        </p:txBody>
      </p:sp>
    </p:spTree>
    <p:extLst>
      <p:ext uri="{BB962C8B-B14F-4D97-AF65-F5344CB8AC3E}">
        <p14:creationId xmlns:p14="http://schemas.microsoft.com/office/powerpoint/2010/main" val="381661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0FD655-66DE-4EB8-95E0-B6D8F0DE6AC3}"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9CA79C-65A7-4BDB-81E7-9156CD987E8C}" type="slidenum">
              <a:rPr lang="en-US"/>
              <a:pPr>
                <a:defRPr/>
              </a:pPr>
              <a:t>‹#›</a:t>
            </a:fld>
            <a:endParaRPr lang="en-US"/>
          </a:p>
        </p:txBody>
      </p:sp>
    </p:spTree>
    <p:extLst>
      <p:ext uri="{BB962C8B-B14F-4D97-AF65-F5344CB8AC3E}">
        <p14:creationId xmlns:p14="http://schemas.microsoft.com/office/powerpoint/2010/main" val="4278261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5ADF0B-CC04-4890-A0EE-A6523007C7BA}"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127796-34AE-401F-AC9A-26A988A34278}" type="slidenum">
              <a:rPr lang="en-US"/>
              <a:pPr>
                <a:defRPr/>
              </a:pPr>
              <a:t>‹#›</a:t>
            </a:fld>
            <a:endParaRPr lang="en-US"/>
          </a:p>
        </p:txBody>
      </p:sp>
    </p:spTree>
    <p:extLst>
      <p:ext uri="{BB962C8B-B14F-4D97-AF65-F5344CB8AC3E}">
        <p14:creationId xmlns:p14="http://schemas.microsoft.com/office/powerpoint/2010/main" val="988124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65CC40-182D-46B8-B39E-AB63897723EB}" type="datetimeFigureOut">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70E077-A1ED-44E9-A61A-10E8243DAF99}" type="slidenum">
              <a:rPr lang="en-US"/>
              <a:pPr>
                <a:defRPr/>
              </a:pPr>
              <a:t>‹#›</a:t>
            </a:fld>
            <a:endParaRPr lang="en-US"/>
          </a:p>
        </p:txBody>
      </p:sp>
    </p:spTree>
    <p:extLst>
      <p:ext uri="{BB962C8B-B14F-4D97-AF65-F5344CB8AC3E}">
        <p14:creationId xmlns:p14="http://schemas.microsoft.com/office/powerpoint/2010/main" val="1464920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481D19-8AE9-487E-B10F-48BE6B69F322}" type="datetimeFigureOut">
              <a:rPr lang="en-US"/>
              <a:pPr>
                <a:defRPr/>
              </a:pPr>
              <a:t>5/24/2013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924B307-C6E1-4C32-8FED-C0DB0DDC5342}" type="slidenum">
              <a:rPr lang="en-US"/>
              <a:pPr>
                <a:defRPr/>
              </a:pPr>
              <a:t>‹#›</a:t>
            </a:fld>
            <a:endParaRPr lang="en-US"/>
          </a:p>
        </p:txBody>
      </p:sp>
    </p:spTree>
    <p:extLst>
      <p:ext uri="{BB962C8B-B14F-4D97-AF65-F5344CB8AC3E}">
        <p14:creationId xmlns:p14="http://schemas.microsoft.com/office/powerpoint/2010/main" val="3048138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7FC79A1-561B-48EF-8137-8B2BBE769553}" type="datetimeFigureOut">
              <a:rPr lang="en-US"/>
              <a:pPr>
                <a:defRPr/>
              </a:pPr>
              <a:t>5/24/2013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FB37D9-4B1E-4EB8-8D12-EC5DAFE381D7}" type="slidenum">
              <a:rPr lang="en-US"/>
              <a:pPr>
                <a:defRPr/>
              </a:pPr>
              <a:t>‹#›</a:t>
            </a:fld>
            <a:endParaRPr lang="en-US"/>
          </a:p>
        </p:txBody>
      </p:sp>
    </p:spTree>
    <p:extLst>
      <p:ext uri="{BB962C8B-B14F-4D97-AF65-F5344CB8AC3E}">
        <p14:creationId xmlns:p14="http://schemas.microsoft.com/office/powerpoint/2010/main" val="1174611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0779B7-CB35-4A84-84D1-DE2D9748F617}" type="datetimeFigureOut">
              <a:rPr lang="en-US"/>
              <a:pPr>
                <a:defRPr/>
              </a:pPr>
              <a:t>5/24/2013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71B0CCA-4306-4D5D-9C98-EE3E03FDCC20}" type="slidenum">
              <a:rPr lang="en-US"/>
              <a:pPr>
                <a:defRPr/>
              </a:pPr>
              <a:t>‹#›</a:t>
            </a:fld>
            <a:endParaRPr lang="en-US"/>
          </a:p>
        </p:txBody>
      </p:sp>
    </p:spTree>
    <p:extLst>
      <p:ext uri="{BB962C8B-B14F-4D97-AF65-F5344CB8AC3E}">
        <p14:creationId xmlns:p14="http://schemas.microsoft.com/office/powerpoint/2010/main" val="3216297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79FCFC-31EA-4BDF-84C9-582E6E206326}" type="datetimeFigureOut">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F246EE-EBA8-4C8D-BB2C-E083408AB51E}" type="slidenum">
              <a:rPr lang="en-US"/>
              <a:pPr>
                <a:defRPr/>
              </a:pPr>
              <a:t>‹#›</a:t>
            </a:fld>
            <a:endParaRPr lang="en-US"/>
          </a:p>
        </p:txBody>
      </p:sp>
    </p:spTree>
    <p:extLst>
      <p:ext uri="{BB962C8B-B14F-4D97-AF65-F5344CB8AC3E}">
        <p14:creationId xmlns:p14="http://schemas.microsoft.com/office/powerpoint/2010/main" val="388772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4BA4B-4B65-4CA7-9288-F5B4F72011B2}"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A35B3C-C191-42B5-BA8D-EF5203A8FE5A}" type="slidenum">
              <a:rPr lang="en-US"/>
              <a:pPr>
                <a:defRPr/>
              </a:pPr>
              <a:t>‹#›</a:t>
            </a:fld>
            <a:endParaRPr lang="en-US"/>
          </a:p>
        </p:txBody>
      </p:sp>
    </p:spTree>
    <p:extLst>
      <p:ext uri="{BB962C8B-B14F-4D97-AF65-F5344CB8AC3E}">
        <p14:creationId xmlns:p14="http://schemas.microsoft.com/office/powerpoint/2010/main" val="3449788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24CBC4-665F-47B1-B152-48A6C003088F}" type="datetimeFigureOut">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F5A073-0BD2-435E-8C27-5FF6B19B736C}" type="slidenum">
              <a:rPr lang="en-US"/>
              <a:pPr>
                <a:defRPr/>
              </a:pPr>
              <a:t>‹#›</a:t>
            </a:fld>
            <a:endParaRPr lang="en-US"/>
          </a:p>
        </p:txBody>
      </p:sp>
    </p:spTree>
    <p:extLst>
      <p:ext uri="{BB962C8B-B14F-4D97-AF65-F5344CB8AC3E}">
        <p14:creationId xmlns:p14="http://schemas.microsoft.com/office/powerpoint/2010/main" val="3052435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C088F8-DC57-4C59-BDC8-90E4FBED2C43}"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6F492C-7D27-4BFA-8771-52328CC6A033}" type="slidenum">
              <a:rPr lang="en-US"/>
              <a:pPr>
                <a:defRPr/>
              </a:pPr>
              <a:t>‹#›</a:t>
            </a:fld>
            <a:endParaRPr lang="en-US"/>
          </a:p>
        </p:txBody>
      </p:sp>
    </p:spTree>
    <p:extLst>
      <p:ext uri="{BB962C8B-B14F-4D97-AF65-F5344CB8AC3E}">
        <p14:creationId xmlns:p14="http://schemas.microsoft.com/office/powerpoint/2010/main" val="970197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1A6541-EA00-4E9D-87D0-92969B8F0BEA}"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137E2B-F77A-41C0-9FAC-6A66B344C279}" type="slidenum">
              <a:rPr lang="en-US"/>
              <a:pPr>
                <a:defRPr/>
              </a:pPr>
              <a:t>‹#›</a:t>
            </a:fld>
            <a:endParaRPr lang="en-US"/>
          </a:p>
        </p:txBody>
      </p:sp>
    </p:spTree>
    <p:extLst>
      <p:ext uri="{BB962C8B-B14F-4D97-AF65-F5344CB8AC3E}">
        <p14:creationId xmlns:p14="http://schemas.microsoft.com/office/powerpoint/2010/main" val="159151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A6B86E-6240-4D6B-973D-FFCF830330C2}"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A3A0C6-46DE-46A4-BE12-A2837C5F836B}" type="slidenum">
              <a:rPr lang="en-US"/>
              <a:pPr>
                <a:defRPr/>
              </a:pPr>
              <a:t>‹#›</a:t>
            </a:fld>
            <a:endParaRPr lang="en-US"/>
          </a:p>
        </p:txBody>
      </p:sp>
    </p:spTree>
    <p:extLst>
      <p:ext uri="{BB962C8B-B14F-4D97-AF65-F5344CB8AC3E}">
        <p14:creationId xmlns:p14="http://schemas.microsoft.com/office/powerpoint/2010/main" val="172133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69AACE-DAAA-4524-81A7-D4C7EAF64846}" type="datetimeFigureOut">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9BC6CD-48E2-41E1-A82C-78950A89232F}" type="slidenum">
              <a:rPr lang="en-US"/>
              <a:pPr>
                <a:defRPr/>
              </a:pPr>
              <a:t>‹#›</a:t>
            </a:fld>
            <a:endParaRPr lang="en-US"/>
          </a:p>
        </p:txBody>
      </p:sp>
    </p:spTree>
    <p:extLst>
      <p:ext uri="{BB962C8B-B14F-4D97-AF65-F5344CB8AC3E}">
        <p14:creationId xmlns:p14="http://schemas.microsoft.com/office/powerpoint/2010/main" val="103880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F828C3-BA4F-4D84-99A8-E30817F3D040}" type="datetimeFigureOut">
              <a:rPr lang="en-US"/>
              <a:pPr>
                <a:defRPr/>
              </a:pPr>
              <a:t>5/24/2013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DD9B66-5447-4B35-8981-271C6DA87D1C}" type="slidenum">
              <a:rPr lang="en-US"/>
              <a:pPr>
                <a:defRPr/>
              </a:pPr>
              <a:t>‹#›</a:t>
            </a:fld>
            <a:endParaRPr lang="en-US"/>
          </a:p>
        </p:txBody>
      </p:sp>
    </p:spTree>
    <p:extLst>
      <p:ext uri="{BB962C8B-B14F-4D97-AF65-F5344CB8AC3E}">
        <p14:creationId xmlns:p14="http://schemas.microsoft.com/office/powerpoint/2010/main" val="93808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C41851-B24E-4654-8FF1-0AC256E29C77}" type="datetimeFigureOut">
              <a:rPr lang="en-US"/>
              <a:pPr>
                <a:defRPr/>
              </a:pPr>
              <a:t>5/24/2013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517165-56BC-4AE0-8420-6DF7A50AC439}" type="slidenum">
              <a:rPr lang="en-US"/>
              <a:pPr>
                <a:defRPr/>
              </a:pPr>
              <a:t>‹#›</a:t>
            </a:fld>
            <a:endParaRPr lang="en-US"/>
          </a:p>
        </p:txBody>
      </p:sp>
    </p:spTree>
    <p:extLst>
      <p:ext uri="{BB962C8B-B14F-4D97-AF65-F5344CB8AC3E}">
        <p14:creationId xmlns:p14="http://schemas.microsoft.com/office/powerpoint/2010/main" val="103733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BAEC4F-9E30-465E-9237-E1735526F52B}" type="datetimeFigureOut">
              <a:rPr lang="en-US"/>
              <a:pPr>
                <a:defRPr/>
              </a:pPr>
              <a:t>5/24/2013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AF17FD-3633-438E-9CF5-3E6DB2A24A60}" type="slidenum">
              <a:rPr lang="en-US"/>
              <a:pPr>
                <a:defRPr/>
              </a:pPr>
              <a:t>‹#›</a:t>
            </a:fld>
            <a:endParaRPr lang="en-US"/>
          </a:p>
        </p:txBody>
      </p:sp>
    </p:spTree>
    <p:extLst>
      <p:ext uri="{BB962C8B-B14F-4D97-AF65-F5344CB8AC3E}">
        <p14:creationId xmlns:p14="http://schemas.microsoft.com/office/powerpoint/2010/main" val="14758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A94AC5-68A5-48AF-BD32-A5A9BA1CB455}" type="datetimeFigureOut">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3F6D69-6C5E-46AC-A6B1-14776D014D16}" type="slidenum">
              <a:rPr lang="en-US"/>
              <a:pPr>
                <a:defRPr/>
              </a:pPr>
              <a:t>‹#›</a:t>
            </a:fld>
            <a:endParaRPr lang="en-US"/>
          </a:p>
        </p:txBody>
      </p:sp>
    </p:spTree>
    <p:extLst>
      <p:ext uri="{BB962C8B-B14F-4D97-AF65-F5344CB8AC3E}">
        <p14:creationId xmlns:p14="http://schemas.microsoft.com/office/powerpoint/2010/main" val="298392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E98B19-F07E-406C-8AB5-95B11413650D}" type="datetimeFigureOut">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18EE52-1FEA-47C9-B923-6D1AA5B6B018}" type="slidenum">
              <a:rPr lang="en-US"/>
              <a:pPr>
                <a:defRPr/>
              </a:pPr>
              <a:t>‹#›</a:t>
            </a:fld>
            <a:endParaRPr lang="en-US"/>
          </a:p>
        </p:txBody>
      </p:sp>
    </p:spTree>
    <p:extLst>
      <p:ext uri="{BB962C8B-B14F-4D97-AF65-F5344CB8AC3E}">
        <p14:creationId xmlns:p14="http://schemas.microsoft.com/office/powerpoint/2010/main" val="114975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3E422E-3E50-4F89-AEC8-684966DAEB1F}" type="datetimeFigureOut">
              <a:rPr lang="en-US"/>
              <a:pPr>
                <a:defRPr/>
              </a:pPr>
              <a:t>5/24/2013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64EC4D-5F97-4C8E-91D3-85A9106135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7028B1F-FC19-47DD-9A6B-3685F23EB4F3}" type="datetimeFigureOut">
              <a:rPr lang="en-US"/>
              <a:pPr>
                <a:defRPr/>
              </a:pPr>
              <a:t>5/24/2013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E1C16B26-78DE-4CC0-8017-C7EA7B1BA9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7.jpeg"/><Relationship Id="rId5" Type="http://schemas.openxmlformats.org/officeDocument/2006/relationships/notesSlide" Target="../notesSlides/notesSlide24.xml"/><Relationship Id="rId4"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8.png"/><Relationship Id="rId5" Type="http://schemas.openxmlformats.org/officeDocument/2006/relationships/notesSlide" Target="../notesSlides/notesSlide32.xml"/><Relationship Id="rId4"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77.xml"/><Relationship Id="rId7" Type="http://schemas.openxmlformats.org/officeDocument/2006/relationships/diagramLayout" Target="../diagrams/layout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diagramData" Target="../diagrams/data1.xml"/><Relationship Id="rId5" Type="http://schemas.openxmlformats.org/officeDocument/2006/relationships/notesSlide" Target="../notesSlides/notesSlide34.xml"/><Relationship Id="rId10" Type="http://schemas.microsoft.com/office/2007/relationships/diagramDrawing" Target="../diagrams/drawing1.xml"/><Relationship Id="rId4" Type="http://schemas.openxmlformats.org/officeDocument/2006/relationships/slideLayout" Target="../slideLayouts/slideLayout1.xml"/><Relationship Id="rId9" Type="http://schemas.openxmlformats.org/officeDocument/2006/relationships/diagramColors" Target="../diagrams/colors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9.png"/><Relationship Id="rId4"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84.xml"/><Relationship Id="rId7" Type="http://schemas.openxmlformats.org/officeDocument/2006/relationships/image" Target="../media/image10.jpe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hyperlink" Target="http://www.orcbs.msu.edu/biological/programs_guidelines/programs_guidelines.htm" TargetMode="External"/><Relationship Id="rId5" Type="http://schemas.openxmlformats.org/officeDocument/2006/relationships/notesSlide" Target="../notesSlides/notesSlide37.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8.xml"/><Relationship Id="rId7" Type="http://schemas.openxmlformats.org/officeDocument/2006/relationships/hyperlink" Target="http://www.osha.gov/" TargetMode="Externa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9.xml"/><Relationship Id="rId9"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6.jpe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107.xml"/><Relationship Id="rId7" Type="http://schemas.openxmlformats.org/officeDocument/2006/relationships/notesSlide" Target="../notesSlides/notesSlide48.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Layout" Target="../slideLayouts/slideLayout1.xml"/><Relationship Id="rId5" Type="http://schemas.openxmlformats.org/officeDocument/2006/relationships/tags" Target="../tags/tag109.xml"/><Relationship Id="rId10" Type="http://schemas.openxmlformats.org/officeDocument/2006/relationships/image" Target="../media/image14.jpeg"/><Relationship Id="rId4" Type="http://schemas.openxmlformats.org/officeDocument/2006/relationships/tags" Target="../tags/tag108.xml"/><Relationship Id="rId9" Type="http://schemas.openxmlformats.org/officeDocument/2006/relationships/image" Target="../media/image13.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15.jpeg"/><Relationship Id="rId4"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hyperlink" Target="http://www.osha.gov/pls/oshaweb/owadisp.show_document?p_table=standards&amp;p_id=10051" TargetMode="External"/><Relationship Id="rId4"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15.jpeg"/><Relationship Id="rId4"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132.xml"/><Relationship Id="rId7" Type="http://schemas.openxmlformats.org/officeDocument/2006/relationships/image" Target="../media/image16.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59.xml"/><Relationship Id="rId5" Type="http://schemas.openxmlformats.org/officeDocument/2006/relationships/slideLayout" Target="../slideLayouts/slideLayout1.xml"/><Relationship Id="rId4" Type="http://schemas.openxmlformats.org/officeDocument/2006/relationships/tags" Target="../tags/tag133.xml"/></Relationships>
</file>

<file path=ppt/slides/_rels/slide6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136.xml"/><Relationship Id="rId7" Type="http://schemas.openxmlformats.org/officeDocument/2006/relationships/image" Target="../media/image16.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60.xml"/><Relationship Id="rId5" Type="http://schemas.openxmlformats.org/officeDocument/2006/relationships/slideLayout" Target="../slideLayouts/slideLayout1.xml"/><Relationship Id="rId4" Type="http://schemas.openxmlformats.org/officeDocument/2006/relationships/tags" Target="../tags/tag137.xml"/></Relationships>
</file>

<file path=ppt/slides/_rels/slide63.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18.jpeg"/><Relationship Id="rId5" Type="http://schemas.openxmlformats.org/officeDocument/2006/relationships/notesSlide" Target="../notesSlides/notesSlide61.xml"/><Relationship Id="rId4"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notesSlide" Target="../notesSlides/notesSlide6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notesSlide" Target="../notesSlides/notesSlide65.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notesSlide" Target="../notesSlides/notesSlide66.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notesSlide" Target="../notesSlides/notesSlide68.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notesSlide" Target="../notesSlides/notesSlide69.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notesSlide" Target="../notesSlides/notesSlide70.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notesSlide" Target="../notesSlides/notesSlide71.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notesSlide" Target="../notesSlides/notesSlide7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notesSlide" Target="../notesSlides/notesSlide73.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6.xml"/><Relationship Id="rId1" Type="http://schemas.openxmlformats.org/officeDocument/2006/relationships/tags" Target="../tags/tag165.xml"/><Relationship Id="rId4" Type="http://schemas.openxmlformats.org/officeDocument/2006/relationships/notesSlide" Target="../notesSlides/notesSlide74.xml"/></Relationships>
</file>

<file path=ppt/slides/_rels/slide77.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20.jpe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19.png"/><Relationship Id="rId5" Type="http://schemas.openxmlformats.org/officeDocument/2006/relationships/notesSlide" Target="../notesSlides/notesSlide75.xml"/><Relationship Id="rId4"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1.jpe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hyperlink" Target="http://www.cdc.gov/mmwr/preview/mmwrhtml/rr5011a1.htm" TargetMode="External"/><Relationship Id="rId5" Type="http://schemas.openxmlformats.org/officeDocument/2006/relationships/hyperlink" Target="http://www.cdc.gov/mmwr/preview/mmwrhtml/rr5409a1.htm" TargetMode="External"/><Relationship Id="rId4" Type="http://schemas.openxmlformats.org/officeDocument/2006/relationships/notesSlide" Target="../notesSlides/notesSlide76.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notesSlide" Target="../notesSlides/notesSlide78.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notesSlide" Target="../notesSlides/notesSlide79.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9.xml"/><Relationship Id="rId1" Type="http://schemas.openxmlformats.org/officeDocument/2006/relationships/tags" Target="../tags/tag178.xml"/><Relationship Id="rId4" Type="http://schemas.openxmlformats.org/officeDocument/2006/relationships/notesSlide" Target="../notesSlides/notesSlide80.xml"/></Relationships>
</file>

<file path=ppt/slides/_rels/slide8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182.xml"/><Relationship Id="rId7" Type="http://schemas.openxmlformats.org/officeDocument/2006/relationships/notesSlide" Target="../notesSlides/notesSlide81.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Layout" Target="../slideLayouts/slideLayout7.xml"/><Relationship Id="rId5" Type="http://schemas.openxmlformats.org/officeDocument/2006/relationships/tags" Target="../tags/tag184.xml"/><Relationship Id="rId10" Type="http://schemas.openxmlformats.org/officeDocument/2006/relationships/image" Target="../media/image24.jpeg"/><Relationship Id="rId4" Type="http://schemas.openxmlformats.org/officeDocument/2006/relationships/tags" Target="../tags/tag183.xml"/><Relationship Id="rId9" Type="http://schemas.openxmlformats.org/officeDocument/2006/relationships/image" Target="../media/image23.jpe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notesSlide" Target="../notesSlides/notesSlide82.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hyperlink" Target="http://www.osha.gov/pls/oshaweb/owadisp.show_document?p_table=INTERPRETATIONS&amp;p_id=21010" TargetMode="External"/><Relationship Id="rId5" Type="http://schemas.openxmlformats.org/officeDocument/2006/relationships/hyperlink" Target="http://www.osha.gov/SLTC/bloodbornepathogens/bloodborne_faq.html" TargetMode="External"/><Relationship Id="rId4" Type="http://schemas.openxmlformats.org/officeDocument/2006/relationships/notesSlide" Target="../notesSlides/notesSlide83.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notesSlide" Target="../notesSlides/notesSlide84.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notesSlide" Target="../notesSlides/notesSlide85.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4.xml"/><Relationship Id="rId1" Type="http://schemas.openxmlformats.org/officeDocument/2006/relationships/tags" Target="../tags/tag193.xml"/><Relationship Id="rId4" Type="http://schemas.openxmlformats.org/officeDocument/2006/relationships/notesSlide" Target="../notesSlides/notesSlide86.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6.xml"/><Relationship Id="rId1" Type="http://schemas.openxmlformats.org/officeDocument/2006/relationships/tags" Target="../tags/tag195.xml"/><Relationship Id="rId4"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hyperlink" Target="http://www.osha.gov/pls/oshaweb/owadisp.show_document?p_id=811&amp;p_table=PREAMBLES" TargetMode="External"/><Relationship Id="rId5" Type="http://schemas.openxmlformats.org/officeDocument/2006/relationships/hyperlink" Target="http://www.osha.gov/pls/oshaweb/owadisp.show_document?p_table=standards&amp;p_id=10051" TargetMode="External"/><Relationship Id="rId4" Type="http://schemas.openxmlformats.org/officeDocument/2006/relationships/notesSlide" Target="../notesSlides/notesSlide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124200"/>
            <a:ext cx="7772400" cy="1774825"/>
          </a:xfrm>
        </p:spPr>
        <p:txBody>
          <a:bodyPr rtlCol="0">
            <a:normAutofit fontScale="90000"/>
          </a:bodyPr>
          <a:lstStyle/>
          <a:p>
            <a:pPr eaLnBrk="1" fontAlgn="auto" hangingPunct="1">
              <a:spcAft>
                <a:spcPts val="0"/>
              </a:spcAft>
              <a:defRPr/>
            </a:pPr>
            <a:r>
              <a:rPr lang="en-US" b="1" dirty="0" smtClean="0">
                <a:solidFill>
                  <a:schemeClr val="tx2">
                    <a:lumMod val="75000"/>
                  </a:schemeClr>
                </a:solidFill>
              </a:rPr>
              <a:t>BLOODBORNE PATHOGENS</a:t>
            </a:r>
            <a:br>
              <a:rPr lang="en-US" b="1" dirty="0" smtClean="0">
                <a:solidFill>
                  <a:schemeClr val="tx2">
                    <a:lumMod val="75000"/>
                  </a:schemeClr>
                </a:solidFill>
              </a:rPr>
            </a:br>
            <a:r>
              <a:rPr lang="en-US" b="1" dirty="0" smtClean="0">
                <a:solidFill>
                  <a:schemeClr val="tx2">
                    <a:lumMod val="75000"/>
                  </a:schemeClr>
                </a:solidFill>
              </a:rPr>
              <a:t>“</a:t>
            </a:r>
            <a:r>
              <a:rPr lang="en-US" sz="3100" b="1" dirty="0">
                <a:solidFill>
                  <a:schemeClr val="tx2">
                    <a:lumMod val="75000"/>
                  </a:schemeClr>
                </a:solidFill>
              </a:rPr>
              <a:t>The OSHA </a:t>
            </a:r>
            <a:r>
              <a:rPr lang="en-US" sz="3100" b="1" dirty="0" err="1">
                <a:solidFill>
                  <a:schemeClr val="tx2">
                    <a:lumMod val="75000"/>
                  </a:schemeClr>
                </a:solidFill>
              </a:rPr>
              <a:t>Bloodborne</a:t>
            </a:r>
            <a:r>
              <a:rPr lang="en-US" sz="3100" b="1" dirty="0">
                <a:solidFill>
                  <a:schemeClr val="tx2">
                    <a:lumMod val="75000"/>
                  </a:schemeClr>
                </a:solidFill>
              </a:rPr>
              <a:t> Pathogen Standard”</a:t>
            </a:r>
            <a:r>
              <a:rPr lang="en-US" sz="3100" b="1" dirty="0" smtClean="0">
                <a:solidFill>
                  <a:schemeClr val="tx2">
                    <a:lumMod val="75000"/>
                  </a:schemeClr>
                </a:solidFill>
              </a:rPr>
              <a:t/>
            </a:r>
            <a:br>
              <a:rPr lang="en-US" sz="3100" b="1" dirty="0" smtClean="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sz="3100" b="1" dirty="0" smtClean="0">
                <a:solidFill>
                  <a:schemeClr val="tx2">
                    <a:lumMod val="75000"/>
                  </a:schemeClr>
                </a:solidFill>
              </a:rPr>
              <a:t>Part 4 of 4</a:t>
            </a:r>
            <a:r>
              <a:rPr lang="en-US" b="1" dirty="0" smtClean="0">
                <a:solidFill>
                  <a:schemeClr val="tx2">
                    <a:lumMod val="75000"/>
                  </a:schemeClr>
                </a:solidFill>
              </a:rPr>
              <a:t/>
            </a:r>
            <a:br>
              <a:rPr lang="en-US" b="1" dirty="0" smtClean="0">
                <a:solidFill>
                  <a:schemeClr val="tx2">
                    <a:lumMod val="75000"/>
                  </a:schemeClr>
                </a:solidFill>
              </a:rPr>
            </a:br>
            <a:r>
              <a:rPr lang="en-US" sz="3100" dirty="0" smtClean="0">
                <a:solidFill>
                  <a:schemeClr val="tx2">
                    <a:lumMod val="75000"/>
                  </a:schemeClr>
                </a:solidFill>
              </a:rPr>
              <a:t>Standard 29 CFR 1910.1030</a:t>
            </a:r>
            <a:r>
              <a:rPr lang="en-US" dirty="0" smtClean="0"/>
              <a:t/>
            </a:r>
            <a:br>
              <a:rPr lang="en-US" dirty="0" smtClean="0"/>
            </a:br>
            <a:r>
              <a:rPr lang="en-US" dirty="0" smtClean="0"/>
              <a:t/>
            </a:r>
            <a:br>
              <a:rPr lang="en-US" dirty="0" smtClean="0"/>
            </a:br>
            <a:endParaRPr lang="en-US" sz="2700" dirty="0" smtClean="0">
              <a:solidFill>
                <a:schemeClr val="tx2">
                  <a:lumMod val="75000"/>
                </a:schemeClr>
              </a:solidFill>
            </a:endParaRPr>
          </a:p>
        </p:txBody>
      </p:sp>
      <p:sp>
        <p:nvSpPr>
          <p:cNvPr id="3" name="Subtitle 2"/>
          <p:cNvSpPr>
            <a:spLocks noGrp="1"/>
          </p:cNvSpPr>
          <p:nvPr>
            <p:ph type="subTitle" idx="1"/>
          </p:nvPr>
        </p:nvSpPr>
        <p:spPr>
          <a:xfrm>
            <a:off x="1447800" y="5257800"/>
            <a:ext cx="6400800" cy="1752600"/>
          </a:xfrm>
        </p:spPr>
        <p:txBody>
          <a:bodyPr rtlCol="0">
            <a:normAutofit/>
          </a:bodyPr>
          <a:lstStyle/>
          <a:p>
            <a:pPr algn="l" eaLnBrk="1" fontAlgn="auto" hangingPunct="1">
              <a:spcAft>
                <a:spcPts val="0"/>
              </a:spcAft>
              <a:defRPr/>
            </a:pPr>
            <a:r>
              <a:rPr lang="en-US" sz="2000" dirty="0" smtClean="0">
                <a:solidFill>
                  <a:schemeClr val="tx2">
                    <a:lumMod val="75000"/>
                  </a:schemeClr>
                </a:solidFill>
              </a:rPr>
              <a:t>Produced by</a:t>
            </a:r>
          </a:p>
          <a:p>
            <a:pPr algn="l" eaLnBrk="1" fontAlgn="auto" hangingPunct="1">
              <a:spcAft>
                <a:spcPts val="0"/>
              </a:spcAft>
              <a:defRPr/>
            </a:pPr>
            <a:r>
              <a:rPr lang="en-US" sz="2000" dirty="0" smtClean="0">
                <a:solidFill>
                  <a:schemeClr val="tx2">
                    <a:lumMod val="75000"/>
                  </a:schemeClr>
                </a:solidFill>
              </a:rPr>
              <a:t>Idaho State University</a:t>
            </a:r>
          </a:p>
          <a:p>
            <a:pPr algn="l" eaLnBrk="1" fontAlgn="auto" hangingPunct="1">
              <a:spcAft>
                <a:spcPts val="0"/>
              </a:spcAft>
              <a:defRPr/>
            </a:pPr>
            <a:r>
              <a:rPr lang="en-US" sz="2000" dirty="0" smtClean="0">
                <a:solidFill>
                  <a:schemeClr val="tx2">
                    <a:lumMod val="75000"/>
                  </a:schemeClr>
                </a:solidFill>
              </a:rPr>
              <a:t>Office of Workforce Training</a:t>
            </a:r>
          </a:p>
          <a:p>
            <a:pPr algn="l" eaLnBrk="1" fontAlgn="auto" hangingPunct="1">
              <a:spcAft>
                <a:spcPts val="0"/>
              </a:spcAft>
              <a:defRPr/>
            </a:pPr>
            <a:r>
              <a:rPr lang="en-US" sz="2000" dirty="0">
                <a:solidFill>
                  <a:schemeClr val="tx2">
                    <a:lumMod val="75000"/>
                  </a:schemeClr>
                </a:solidFill>
              </a:rPr>
              <a:t>workforcetraining.isu.edu</a:t>
            </a:r>
          </a:p>
          <a:p>
            <a:pPr algn="l" eaLnBrk="1" fontAlgn="auto" hangingPunct="1">
              <a:spcAft>
                <a:spcPts val="0"/>
              </a:spcAft>
              <a:defRPr/>
            </a:pPr>
            <a:endParaRPr lang="en-US" sz="2000"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normAutofit/>
          </a:bodyPr>
          <a:lstStyle/>
          <a:p>
            <a:pPr fontAlgn="auto">
              <a:spcBef>
                <a:spcPts val="0"/>
              </a:spcBef>
              <a:spcAft>
                <a:spcPts val="0"/>
              </a:spcAft>
              <a:defRPr/>
            </a:pPr>
            <a:r>
              <a:rPr lang="en-US" sz="3200" b="1" i="1" dirty="0">
                <a:solidFill>
                  <a:schemeClr val="tx2">
                    <a:lumMod val="50000"/>
                  </a:schemeClr>
                </a:solidFill>
                <a:latin typeface="+mn-lt"/>
                <a:cs typeface="+mn-cs"/>
              </a:rPr>
              <a:t>…(vii) The training program shall contain at a minimum the following elements:</a:t>
            </a:r>
            <a:endParaRPr lang="en-US" sz="3200" dirty="0">
              <a:solidFill>
                <a:schemeClr val="tx2">
                  <a:lumMod val="50000"/>
                </a:schemeClr>
              </a:solidFill>
              <a:latin typeface="+mn-lt"/>
              <a:cs typeface="+mn-cs"/>
            </a:endParaRPr>
          </a:p>
          <a:p>
            <a:pPr fontAlgn="auto">
              <a:spcBef>
                <a:spcPts val="0"/>
              </a:spcBef>
              <a:spcAft>
                <a:spcPts val="0"/>
              </a:spcAft>
              <a:defRPr/>
            </a:pPr>
            <a:r>
              <a:rPr lang="en-US" sz="3200" b="1" i="1" dirty="0">
                <a:solidFill>
                  <a:schemeClr val="tx2">
                    <a:lumMod val="50000"/>
                  </a:schemeClr>
                </a:solidFill>
                <a:latin typeface="+mn-lt"/>
                <a:cs typeface="+mn-cs"/>
              </a:rPr>
              <a:t> </a:t>
            </a:r>
            <a:endParaRPr lang="en-US" sz="3200" dirty="0">
              <a:solidFill>
                <a:schemeClr val="tx2">
                  <a:lumMod val="50000"/>
                </a:schemeClr>
              </a:solidFill>
              <a:latin typeface="+mn-lt"/>
              <a:cs typeface="+mn-cs"/>
            </a:endParaRPr>
          </a:p>
          <a:p>
            <a:pPr marL="514350" indent="-514350" fontAlgn="auto">
              <a:spcBef>
                <a:spcPts val="0"/>
              </a:spcBef>
              <a:spcAft>
                <a:spcPts val="0"/>
              </a:spcAft>
              <a:buFont typeface="+mj-lt"/>
              <a:buAutoNum type="arabicParenR"/>
              <a:defRPr/>
            </a:pPr>
            <a:r>
              <a:rPr lang="en-US" sz="2600" i="1" dirty="0">
                <a:solidFill>
                  <a:schemeClr val="tx2">
                    <a:lumMod val="40000"/>
                    <a:lumOff val="60000"/>
                  </a:schemeClr>
                </a:solidFill>
                <a:latin typeface="+mn-lt"/>
                <a:cs typeface="+mn-cs"/>
              </a:rPr>
              <a:t>An accessible copy of the regulatory text of this standard and an explanation of its contents;</a:t>
            </a:r>
          </a:p>
          <a:p>
            <a:pPr marL="514350" indent="-514350" fontAlgn="auto">
              <a:spcBef>
                <a:spcPts val="0"/>
              </a:spcBef>
              <a:spcAft>
                <a:spcPts val="0"/>
              </a:spcAft>
              <a:buFont typeface="+mj-lt"/>
              <a:buAutoNum type="arabicParenR"/>
              <a:defRPr/>
            </a:pPr>
            <a:endParaRPr lang="en-US" sz="2600" dirty="0">
              <a:solidFill>
                <a:schemeClr val="tx2">
                  <a:lumMod val="50000"/>
                </a:schemeClr>
              </a:solidFill>
              <a:latin typeface="+mn-lt"/>
              <a:cs typeface="+mn-cs"/>
            </a:endParaRPr>
          </a:p>
          <a:p>
            <a:pPr marL="514350" indent="-514350" fontAlgn="auto">
              <a:spcBef>
                <a:spcPts val="0"/>
              </a:spcBef>
              <a:spcAft>
                <a:spcPts val="0"/>
              </a:spcAft>
              <a:buFont typeface="+mj-lt"/>
              <a:buAutoNum type="arabicParenR"/>
              <a:defRPr/>
            </a:pPr>
            <a:r>
              <a:rPr lang="en-US" sz="2600" b="1" i="1" dirty="0">
                <a:solidFill>
                  <a:schemeClr val="tx2">
                    <a:lumMod val="50000"/>
                  </a:schemeClr>
                </a:solidFill>
                <a:latin typeface="+mn-lt"/>
                <a:cs typeface="+mn-cs"/>
              </a:rPr>
              <a:t>A general explanation of the epidemiology and symptoms of </a:t>
            </a:r>
            <a:r>
              <a:rPr lang="en-US" sz="2600" b="1" i="1" dirty="0" err="1">
                <a:solidFill>
                  <a:schemeClr val="tx2">
                    <a:lumMod val="50000"/>
                  </a:schemeClr>
                </a:solidFill>
                <a:latin typeface="+mn-lt"/>
                <a:cs typeface="+mn-cs"/>
              </a:rPr>
              <a:t>bloodborne</a:t>
            </a:r>
            <a:r>
              <a:rPr lang="en-US" sz="2600" b="1" i="1" dirty="0">
                <a:solidFill>
                  <a:schemeClr val="tx2">
                    <a:lumMod val="50000"/>
                  </a:schemeClr>
                </a:solidFill>
                <a:latin typeface="+mn-lt"/>
                <a:cs typeface="+mn-cs"/>
              </a:rPr>
              <a:t> diseases;</a:t>
            </a:r>
          </a:p>
          <a:p>
            <a:pPr marL="514350" indent="-514350" fontAlgn="auto">
              <a:spcBef>
                <a:spcPts val="0"/>
              </a:spcBef>
              <a:spcAft>
                <a:spcPts val="0"/>
              </a:spcAft>
              <a:defRPr/>
            </a:pPr>
            <a:endParaRPr lang="en-US" sz="2600" dirty="0">
              <a:solidFill>
                <a:schemeClr val="tx2">
                  <a:lumMod val="50000"/>
                </a:schemeClr>
              </a:solidFill>
              <a:latin typeface="+mn-lt"/>
              <a:cs typeface="+mn-cs"/>
            </a:endParaRPr>
          </a:p>
        </p:txBody>
      </p:sp>
      <p:sp>
        <p:nvSpPr>
          <p:cNvPr id="8" name="TextBox 7"/>
          <p:cNvSpPr txBox="1"/>
          <p:nvPr/>
        </p:nvSpPr>
        <p:spPr>
          <a:xfrm>
            <a:off x="457200" y="6165850"/>
            <a:ext cx="8382000" cy="615950"/>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mn-lt"/>
                <a:cs typeface="+mn-cs"/>
              </a:rPr>
              <a:t>SOURCE: </a:t>
            </a:r>
            <a:r>
              <a:rPr lang="en-US" sz="1600" dirty="0">
                <a:solidFill>
                  <a:schemeClr val="tx2">
                    <a:lumMod val="50000"/>
                  </a:schemeClr>
                </a:solidFill>
                <a:latin typeface="+mn-lt"/>
                <a:cs typeface="+mn-cs"/>
              </a:rPr>
              <a:t>http://www.osha.gov/pls/oshaweb/owadisp.show_document?p_table=STANDARDS&amp;p_id=10051</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normAutofit/>
          </a:bodyPr>
          <a:lstStyle/>
          <a:p>
            <a:pPr fontAlgn="auto">
              <a:spcBef>
                <a:spcPts val="0"/>
              </a:spcBef>
              <a:spcAft>
                <a:spcPts val="0"/>
              </a:spcAft>
              <a:defRPr/>
            </a:pPr>
            <a:r>
              <a:rPr lang="en-US" sz="3200" b="1" i="1" dirty="0">
                <a:solidFill>
                  <a:schemeClr val="tx2">
                    <a:lumMod val="50000"/>
                  </a:schemeClr>
                </a:solidFill>
                <a:latin typeface="+mn-lt"/>
                <a:cs typeface="+mn-cs"/>
              </a:rPr>
              <a:t>…(vii) The training program shall contain at a minimum the following elements:</a:t>
            </a:r>
            <a:endParaRPr lang="en-US" sz="3200" dirty="0">
              <a:solidFill>
                <a:schemeClr val="tx2">
                  <a:lumMod val="50000"/>
                </a:schemeClr>
              </a:solidFill>
              <a:latin typeface="+mn-lt"/>
              <a:cs typeface="+mn-cs"/>
            </a:endParaRPr>
          </a:p>
          <a:p>
            <a:pPr fontAlgn="auto">
              <a:spcBef>
                <a:spcPts val="0"/>
              </a:spcBef>
              <a:spcAft>
                <a:spcPts val="0"/>
              </a:spcAft>
              <a:defRPr/>
            </a:pPr>
            <a:r>
              <a:rPr lang="en-US" sz="3200" b="1" i="1" dirty="0">
                <a:solidFill>
                  <a:schemeClr val="tx2">
                    <a:lumMod val="50000"/>
                  </a:schemeClr>
                </a:solidFill>
                <a:latin typeface="+mn-lt"/>
                <a:cs typeface="+mn-cs"/>
              </a:rPr>
              <a:t> </a:t>
            </a:r>
            <a:endParaRPr lang="en-US" sz="3200" dirty="0">
              <a:solidFill>
                <a:schemeClr val="tx2">
                  <a:lumMod val="50000"/>
                </a:schemeClr>
              </a:solidFill>
              <a:latin typeface="+mn-lt"/>
              <a:cs typeface="+mn-cs"/>
            </a:endParaRPr>
          </a:p>
          <a:p>
            <a:pPr marL="514350" indent="-514350" fontAlgn="auto">
              <a:spcBef>
                <a:spcPts val="0"/>
              </a:spcBef>
              <a:spcAft>
                <a:spcPts val="0"/>
              </a:spcAft>
              <a:buFont typeface="+mj-lt"/>
              <a:buAutoNum type="arabicParenR"/>
              <a:defRPr/>
            </a:pPr>
            <a:r>
              <a:rPr lang="en-US" sz="2600" i="1" dirty="0">
                <a:solidFill>
                  <a:schemeClr val="tx2">
                    <a:lumMod val="40000"/>
                    <a:lumOff val="60000"/>
                  </a:schemeClr>
                </a:solidFill>
                <a:latin typeface="+mn-lt"/>
                <a:cs typeface="+mn-cs"/>
              </a:rPr>
              <a:t>An accessible copy of the regulatory text of this standard and an explanation of its contents;</a:t>
            </a:r>
          </a:p>
          <a:p>
            <a:pPr marL="514350" indent="-514350" fontAlgn="auto">
              <a:spcBef>
                <a:spcPts val="0"/>
              </a:spcBef>
              <a:spcAft>
                <a:spcPts val="0"/>
              </a:spcAft>
              <a:buFont typeface="+mj-lt"/>
              <a:buAutoNum type="arabicParenR"/>
              <a:defRPr/>
            </a:pPr>
            <a:endParaRPr lang="en-US" sz="2600" dirty="0">
              <a:solidFill>
                <a:schemeClr val="tx2">
                  <a:lumMod val="40000"/>
                  <a:lumOff val="60000"/>
                </a:schemeClr>
              </a:solidFill>
              <a:latin typeface="+mn-lt"/>
              <a:cs typeface="+mn-cs"/>
            </a:endParaRPr>
          </a:p>
          <a:p>
            <a:pPr marL="514350" indent="-514350" fontAlgn="auto">
              <a:spcBef>
                <a:spcPts val="0"/>
              </a:spcBef>
              <a:spcAft>
                <a:spcPts val="0"/>
              </a:spcAft>
              <a:buFont typeface="+mj-lt"/>
              <a:buAutoNum type="arabicParenR"/>
              <a:defRPr/>
            </a:pPr>
            <a:r>
              <a:rPr lang="en-US" sz="2600" i="1" dirty="0">
                <a:solidFill>
                  <a:schemeClr val="tx2">
                    <a:lumMod val="40000"/>
                    <a:lumOff val="60000"/>
                  </a:schemeClr>
                </a:solidFill>
                <a:latin typeface="+mn-lt"/>
                <a:cs typeface="+mn-cs"/>
              </a:rPr>
              <a:t>A general explanation of the epidemiology and symptoms of </a:t>
            </a:r>
            <a:r>
              <a:rPr lang="en-US" sz="2600" i="1" dirty="0" err="1">
                <a:solidFill>
                  <a:schemeClr val="tx2">
                    <a:lumMod val="40000"/>
                    <a:lumOff val="60000"/>
                  </a:schemeClr>
                </a:solidFill>
                <a:latin typeface="+mn-lt"/>
                <a:cs typeface="+mn-cs"/>
              </a:rPr>
              <a:t>bloodborne</a:t>
            </a:r>
            <a:r>
              <a:rPr lang="en-US" sz="2600" i="1" dirty="0">
                <a:solidFill>
                  <a:schemeClr val="tx2">
                    <a:lumMod val="40000"/>
                    <a:lumOff val="60000"/>
                  </a:schemeClr>
                </a:solidFill>
                <a:latin typeface="+mn-lt"/>
                <a:cs typeface="+mn-cs"/>
              </a:rPr>
              <a:t> diseases;</a:t>
            </a:r>
          </a:p>
          <a:p>
            <a:pPr marL="514350" indent="-514350" fontAlgn="auto">
              <a:spcBef>
                <a:spcPts val="0"/>
              </a:spcBef>
              <a:spcAft>
                <a:spcPts val="0"/>
              </a:spcAft>
              <a:buFont typeface="+mj-lt"/>
              <a:buAutoNum type="arabicParenR"/>
              <a:defRPr/>
            </a:pPr>
            <a:endParaRPr lang="en-US" sz="2600" dirty="0">
              <a:solidFill>
                <a:schemeClr val="tx2">
                  <a:lumMod val="50000"/>
                </a:schemeClr>
              </a:solidFill>
              <a:latin typeface="+mn-lt"/>
              <a:cs typeface="+mn-cs"/>
            </a:endParaRPr>
          </a:p>
          <a:p>
            <a:pPr marL="514350" indent="-514350" fontAlgn="auto">
              <a:spcBef>
                <a:spcPts val="0"/>
              </a:spcBef>
              <a:spcAft>
                <a:spcPts val="0"/>
              </a:spcAft>
              <a:buFont typeface="+mj-lt"/>
              <a:buAutoNum type="arabicParenR"/>
              <a:defRPr/>
            </a:pPr>
            <a:r>
              <a:rPr lang="en-US" sz="2600" b="1" i="1" dirty="0">
                <a:solidFill>
                  <a:schemeClr val="tx2">
                    <a:lumMod val="50000"/>
                  </a:schemeClr>
                </a:solidFill>
                <a:latin typeface="+mn-lt"/>
                <a:cs typeface="+mn-cs"/>
              </a:rPr>
              <a:t>An explanation of the modes of transmission of </a:t>
            </a:r>
            <a:r>
              <a:rPr lang="en-US" sz="2600" b="1" i="1" dirty="0" err="1">
                <a:solidFill>
                  <a:schemeClr val="tx2">
                    <a:lumMod val="50000"/>
                  </a:schemeClr>
                </a:solidFill>
                <a:latin typeface="+mn-lt"/>
                <a:cs typeface="+mn-cs"/>
              </a:rPr>
              <a:t>bloodborne</a:t>
            </a:r>
            <a:r>
              <a:rPr lang="en-US" sz="2600" b="1" i="1" dirty="0">
                <a:solidFill>
                  <a:schemeClr val="tx2">
                    <a:lumMod val="50000"/>
                  </a:schemeClr>
                </a:solidFill>
                <a:latin typeface="+mn-lt"/>
                <a:cs typeface="+mn-cs"/>
              </a:rPr>
              <a:t> pathogens;</a:t>
            </a:r>
          </a:p>
          <a:p>
            <a:pPr marL="514350" indent="-514350" fontAlgn="auto">
              <a:spcBef>
                <a:spcPts val="0"/>
              </a:spcBef>
              <a:spcAft>
                <a:spcPts val="0"/>
              </a:spcAft>
              <a:defRPr/>
            </a:pPr>
            <a:endParaRPr lang="en-US" sz="2600" i="1" dirty="0">
              <a:solidFill>
                <a:schemeClr val="tx2">
                  <a:lumMod val="50000"/>
                </a:schemeClr>
              </a:solidFill>
              <a:latin typeface="+mn-lt"/>
              <a:cs typeface="+mn-cs"/>
            </a:endParaRPr>
          </a:p>
        </p:txBody>
      </p:sp>
      <p:sp>
        <p:nvSpPr>
          <p:cNvPr id="8" name="TextBox 7"/>
          <p:cNvSpPr txBox="1"/>
          <p:nvPr/>
        </p:nvSpPr>
        <p:spPr>
          <a:xfrm>
            <a:off x="457200" y="6165850"/>
            <a:ext cx="8382000" cy="615950"/>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mn-lt"/>
                <a:cs typeface="+mn-cs"/>
              </a:rPr>
              <a:t>SOURCE: </a:t>
            </a:r>
            <a:r>
              <a:rPr lang="en-US" sz="1600" dirty="0">
                <a:solidFill>
                  <a:schemeClr val="tx2">
                    <a:lumMod val="50000"/>
                  </a:schemeClr>
                </a:solidFill>
                <a:latin typeface="+mn-lt"/>
                <a:cs typeface="+mn-cs"/>
              </a:rPr>
              <a:t>http://www.osha.gov/pls/oshaweb/owadisp.show_document?p_table=STANDARDS&amp;p_id=10051</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normAutofit lnSpcReduction="10000"/>
          </a:bodyPr>
          <a:lstStyle/>
          <a:p>
            <a:pPr fontAlgn="auto">
              <a:spcBef>
                <a:spcPts val="0"/>
              </a:spcBef>
              <a:spcAft>
                <a:spcPts val="0"/>
              </a:spcAft>
              <a:defRPr/>
            </a:pPr>
            <a:r>
              <a:rPr lang="en-US" sz="3200" b="1" i="1" dirty="0">
                <a:solidFill>
                  <a:schemeClr val="tx2">
                    <a:lumMod val="50000"/>
                  </a:schemeClr>
                </a:solidFill>
                <a:latin typeface="+mn-lt"/>
                <a:cs typeface="+mn-cs"/>
              </a:rPr>
              <a:t>…(vii) The training program shall contain at a minimum the following elements:</a:t>
            </a:r>
            <a:endParaRPr lang="en-US" sz="3200" dirty="0">
              <a:solidFill>
                <a:schemeClr val="tx2">
                  <a:lumMod val="50000"/>
                </a:schemeClr>
              </a:solidFill>
              <a:latin typeface="+mn-lt"/>
              <a:cs typeface="+mn-cs"/>
            </a:endParaRPr>
          </a:p>
          <a:p>
            <a:pPr fontAlgn="auto">
              <a:spcBef>
                <a:spcPts val="0"/>
              </a:spcBef>
              <a:spcAft>
                <a:spcPts val="0"/>
              </a:spcAft>
              <a:defRPr/>
            </a:pPr>
            <a:r>
              <a:rPr lang="en-US" sz="3200" b="1" i="1" dirty="0">
                <a:solidFill>
                  <a:schemeClr val="tx2">
                    <a:lumMod val="50000"/>
                  </a:schemeClr>
                </a:solidFill>
                <a:latin typeface="+mn-lt"/>
                <a:cs typeface="+mn-cs"/>
              </a:rPr>
              <a:t> </a:t>
            </a:r>
            <a:endParaRPr lang="en-US" sz="3200" dirty="0">
              <a:solidFill>
                <a:schemeClr val="tx2">
                  <a:lumMod val="50000"/>
                </a:schemeClr>
              </a:solidFill>
              <a:latin typeface="+mn-lt"/>
              <a:cs typeface="+mn-cs"/>
            </a:endParaRPr>
          </a:p>
          <a:p>
            <a:pPr marL="514350" indent="-514350" fontAlgn="auto">
              <a:spcBef>
                <a:spcPts val="0"/>
              </a:spcBef>
              <a:spcAft>
                <a:spcPts val="0"/>
              </a:spcAft>
              <a:buFont typeface="+mj-lt"/>
              <a:buAutoNum type="arabicParenR"/>
              <a:defRPr/>
            </a:pPr>
            <a:r>
              <a:rPr lang="en-US" sz="2600" i="1" dirty="0">
                <a:solidFill>
                  <a:schemeClr val="tx2">
                    <a:lumMod val="40000"/>
                    <a:lumOff val="60000"/>
                  </a:schemeClr>
                </a:solidFill>
                <a:latin typeface="+mn-lt"/>
                <a:cs typeface="+mn-cs"/>
              </a:rPr>
              <a:t>An accessible copy of the regulatory text of this standard and an explanation of its contents;</a:t>
            </a:r>
          </a:p>
          <a:p>
            <a:pPr marL="514350" indent="-514350" fontAlgn="auto">
              <a:spcBef>
                <a:spcPts val="0"/>
              </a:spcBef>
              <a:spcAft>
                <a:spcPts val="0"/>
              </a:spcAft>
              <a:buFont typeface="+mj-lt"/>
              <a:buAutoNum type="arabicParenR"/>
              <a:defRPr/>
            </a:pPr>
            <a:endParaRPr lang="en-US" sz="2600" dirty="0">
              <a:solidFill>
                <a:schemeClr val="tx2">
                  <a:lumMod val="40000"/>
                  <a:lumOff val="60000"/>
                </a:schemeClr>
              </a:solidFill>
              <a:latin typeface="+mn-lt"/>
              <a:cs typeface="+mn-cs"/>
            </a:endParaRPr>
          </a:p>
          <a:p>
            <a:pPr marL="514350" indent="-514350" fontAlgn="auto">
              <a:spcBef>
                <a:spcPts val="0"/>
              </a:spcBef>
              <a:spcAft>
                <a:spcPts val="0"/>
              </a:spcAft>
              <a:buFont typeface="+mj-lt"/>
              <a:buAutoNum type="arabicParenR"/>
              <a:defRPr/>
            </a:pPr>
            <a:r>
              <a:rPr lang="en-US" sz="2600" i="1" dirty="0">
                <a:solidFill>
                  <a:schemeClr val="tx2">
                    <a:lumMod val="40000"/>
                    <a:lumOff val="60000"/>
                  </a:schemeClr>
                </a:solidFill>
                <a:latin typeface="+mn-lt"/>
                <a:cs typeface="+mn-cs"/>
              </a:rPr>
              <a:t>A general explanation of the epidemiology and symptoms of </a:t>
            </a:r>
            <a:r>
              <a:rPr lang="en-US" sz="2600" i="1" dirty="0" err="1">
                <a:solidFill>
                  <a:schemeClr val="tx2">
                    <a:lumMod val="40000"/>
                    <a:lumOff val="60000"/>
                  </a:schemeClr>
                </a:solidFill>
                <a:latin typeface="+mn-lt"/>
                <a:cs typeface="+mn-cs"/>
              </a:rPr>
              <a:t>bloodborne</a:t>
            </a:r>
            <a:r>
              <a:rPr lang="en-US" sz="2600" i="1" dirty="0">
                <a:solidFill>
                  <a:schemeClr val="tx2">
                    <a:lumMod val="40000"/>
                    <a:lumOff val="60000"/>
                  </a:schemeClr>
                </a:solidFill>
                <a:latin typeface="+mn-lt"/>
                <a:cs typeface="+mn-cs"/>
              </a:rPr>
              <a:t> diseases;</a:t>
            </a:r>
          </a:p>
          <a:p>
            <a:pPr marL="514350" indent="-514350" fontAlgn="auto">
              <a:spcBef>
                <a:spcPts val="0"/>
              </a:spcBef>
              <a:spcAft>
                <a:spcPts val="0"/>
              </a:spcAft>
              <a:buFont typeface="+mj-lt"/>
              <a:buAutoNum type="arabicParenR"/>
              <a:defRPr/>
            </a:pPr>
            <a:endParaRPr lang="en-US" sz="2600" dirty="0">
              <a:solidFill>
                <a:schemeClr val="tx2">
                  <a:lumMod val="40000"/>
                  <a:lumOff val="60000"/>
                </a:schemeClr>
              </a:solidFill>
              <a:latin typeface="+mn-lt"/>
              <a:cs typeface="+mn-cs"/>
            </a:endParaRPr>
          </a:p>
          <a:p>
            <a:pPr marL="514350" indent="-514350" fontAlgn="auto">
              <a:spcBef>
                <a:spcPts val="0"/>
              </a:spcBef>
              <a:spcAft>
                <a:spcPts val="0"/>
              </a:spcAft>
              <a:buFont typeface="+mj-lt"/>
              <a:buAutoNum type="arabicParenR"/>
              <a:defRPr/>
            </a:pPr>
            <a:r>
              <a:rPr lang="en-US" sz="2600" i="1" dirty="0">
                <a:solidFill>
                  <a:schemeClr val="tx2">
                    <a:lumMod val="40000"/>
                    <a:lumOff val="60000"/>
                  </a:schemeClr>
                </a:solidFill>
                <a:latin typeface="+mn-lt"/>
                <a:cs typeface="+mn-cs"/>
              </a:rPr>
              <a:t>An explanation of the modes of transmission of </a:t>
            </a:r>
            <a:r>
              <a:rPr lang="en-US" sz="2600" i="1" dirty="0" err="1">
                <a:solidFill>
                  <a:schemeClr val="tx2">
                    <a:lumMod val="40000"/>
                    <a:lumOff val="60000"/>
                  </a:schemeClr>
                </a:solidFill>
                <a:latin typeface="+mn-lt"/>
                <a:cs typeface="+mn-cs"/>
              </a:rPr>
              <a:t>bloodborne</a:t>
            </a:r>
            <a:r>
              <a:rPr lang="en-US" sz="2600" i="1" dirty="0">
                <a:solidFill>
                  <a:schemeClr val="tx2">
                    <a:lumMod val="40000"/>
                    <a:lumOff val="60000"/>
                  </a:schemeClr>
                </a:solidFill>
                <a:latin typeface="+mn-lt"/>
                <a:cs typeface="+mn-cs"/>
              </a:rPr>
              <a:t> pathogens;</a:t>
            </a:r>
          </a:p>
          <a:p>
            <a:pPr marL="514350" indent="-514350" fontAlgn="auto">
              <a:spcBef>
                <a:spcPts val="0"/>
              </a:spcBef>
              <a:spcAft>
                <a:spcPts val="0"/>
              </a:spcAft>
              <a:buFont typeface="+mj-lt"/>
              <a:buAutoNum type="arabicParenR"/>
              <a:defRPr/>
            </a:pPr>
            <a:endParaRPr lang="en-US" sz="2600" i="1" dirty="0">
              <a:solidFill>
                <a:schemeClr val="tx2">
                  <a:lumMod val="50000"/>
                </a:schemeClr>
              </a:solidFill>
              <a:latin typeface="+mn-lt"/>
              <a:cs typeface="+mn-cs"/>
            </a:endParaRPr>
          </a:p>
          <a:p>
            <a:pPr marL="514350" indent="-514350" fontAlgn="auto">
              <a:spcBef>
                <a:spcPts val="0"/>
              </a:spcBef>
              <a:spcAft>
                <a:spcPts val="0"/>
              </a:spcAft>
              <a:buFont typeface="+mj-lt"/>
              <a:buAutoNum type="arabicParenR"/>
              <a:defRPr/>
            </a:pPr>
            <a:r>
              <a:rPr lang="en-US" sz="2600" b="1" i="1" dirty="0">
                <a:solidFill>
                  <a:schemeClr val="tx2">
                    <a:lumMod val="50000"/>
                  </a:schemeClr>
                </a:solidFill>
                <a:latin typeface="+mn-lt"/>
                <a:cs typeface="+mn-cs"/>
              </a:rPr>
              <a:t>An explanation of the employer's exposure control plan and the means by which the employee can obtain a copy of the written plan;</a:t>
            </a:r>
            <a:endParaRPr lang="en-US" sz="2600" b="1" dirty="0">
              <a:solidFill>
                <a:schemeClr val="tx2">
                  <a:lumMod val="50000"/>
                </a:schemeClr>
              </a:solidFill>
              <a:latin typeface="+mn-lt"/>
              <a:cs typeface="+mn-cs"/>
            </a:endParaRPr>
          </a:p>
        </p:txBody>
      </p:sp>
      <p:sp>
        <p:nvSpPr>
          <p:cNvPr id="8" name="TextBox 7"/>
          <p:cNvSpPr txBox="1"/>
          <p:nvPr/>
        </p:nvSpPr>
        <p:spPr>
          <a:xfrm>
            <a:off x="457200" y="6165850"/>
            <a:ext cx="8382000" cy="615950"/>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mn-lt"/>
                <a:cs typeface="+mn-cs"/>
              </a:rPr>
              <a:t>SOURCE: </a:t>
            </a:r>
            <a:r>
              <a:rPr lang="en-US" sz="1600" dirty="0">
                <a:solidFill>
                  <a:schemeClr val="tx2">
                    <a:lumMod val="50000"/>
                  </a:schemeClr>
                </a:solidFill>
                <a:latin typeface="+mn-lt"/>
                <a:cs typeface="+mn-cs"/>
              </a:rPr>
              <a:t>http://www.osha.gov/pls/oshaweb/owadisp.show_document?p_table=STANDARDS&amp;p_id=10051</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normAutofit/>
          </a:bodyPr>
          <a:lstStyle/>
          <a:p>
            <a:pPr marL="514350" indent="-514350" fontAlgn="auto">
              <a:spcBef>
                <a:spcPts val="0"/>
              </a:spcBef>
              <a:spcAft>
                <a:spcPts val="0"/>
              </a:spcAft>
              <a:buFont typeface="+mj-lt"/>
              <a:buAutoNum type="arabicParenR" startAt="5"/>
              <a:defRPr/>
            </a:pPr>
            <a:r>
              <a:rPr lang="en-US" sz="2600" b="1" i="1" dirty="0">
                <a:solidFill>
                  <a:schemeClr val="tx2">
                    <a:lumMod val="50000"/>
                  </a:schemeClr>
                </a:solidFill>
                <a:latin typeface="+mn-lt"/>
                <a:cs typeface="+mn-cs"/>
              </a:rPr>
              <a:t>An explanation of the appropriate methods for recognizing tasks and other activities that may involve exposure to blood and other potentially infectious materials;</a:t>
            </a:r>
          </a:p>
          <a:p>
            <a:pPr marL="514350" indent="-514350" fontAlgn="auto">
              <a:spcBef>
                <a:spcPts val="0"/>
              </a:spcBef>
              <a:spcAft>
                <a:spcPts val="0"/>
              </a:spcAft>
              <a:buFont typeface="+mj-lt"/>
              <a:buAutoNum type="arabicParenR" startAt="5"/>
              <a:defRPr/>
            </a:pPr>
            <a:endParaRPr lang="en-US" sz="2600" dirty="0">
              <a:solidFill>
                <a:schemeClr val="tx2">
                  <a:lumMod val="50000"/>
                </a:schemeClr>
              </a:solidFill>
              <a:latin typeface="+mn-lt"/>
              <a:cs typeface="+mn-cs"/>
            </a:endParaRPr>
          </a:p>
          <a:p>
            <a:pPr marL="514350" indent="-514350" fontAlgn="auto">
              <a:spcBef>
                <a:spcPts val="0"/>
              </a:spcBef>
              <a:spcAft>
                <a:spcPts val="0"/>
              </a:spcAft>
              <a:defRPr/>
            </a:pPr>
            <a:r>
              <a:rPr lang="en-US" sz="2600" i="1" dirty="0">
                <a:solidFill>
                  <a:schemeClr val="tx2">
                    <a:lumMod val="50000"/>
                  </a:schemeClr>
                </a:solidFill>
                <a:latin typeface="+mn-lt"/>
                <a:cs typeface="+mn-cs"/>
              </a:rPr>
              <a:t/>
            </a:r>
            <a:br>
              <a:rPr lang="en-US" sz="2600" i="1" dirty="0">
                <a:solidFill>
                  <a:schemeClr val="tx2">
                    <a:lumMod val="50000"/>
                  </a:schemeClr>
                </a:solidFill>
                <a:latin typeface="+mn-lt"/>
                <a:cs typeface="+mn-cs"/>
              </a:rPr>
            </a:br>
            <a:endParaRPr lang="en-US" sz="2600" dirty="0">
              <a:solidFill>
                <a:schemeClr val="tx2">
                  <a:lumMod val="50000"/>
                </a:schemeClr>
              </a:solidFill>
              <a:latin typeface="+mn-lt"/>
              <a:cs typeface="+mn-cs"/>
            </a:endParaRPr>
          </a:p>
          <a:p>
            <a:pPr marL="457200" indent="-457200" fontAlgn="auto">
              <a:spcBef>
                <a:spcPts val="0"/>
              </a:spcBef>
              <a:spcAft>
                <a:spcPts val="0"/>
              </a:spcAft>
              <a:defRPr/>
            </a:pPr>
            <a:r>
              <a:rPr lang="en-US" sz="2400" i="1" dirty="0">
                <a:solidFill>
                  <a:schemeClr val="tx2">
                    <a:lumMod val="50000"/>
                  </a:schemeClr>
                </a:solidFill>
                <a:latin typeface="+mn-lt"/>
                <a:cs typeface="+mn-cs"/>
              </a:rPr>
              <a:t/>
            </a:r>
            <a:br>
              <a:rPr lang="en-US" sz="2400" i="1" dirty="0">
                <a:solidFill>
                  <a:schemeClr val="tx2">
                    <a:lumMod val="50000"/>
                  </a:schemeClr>
                </a:solidFill>
                <a:latin typeface="+mn-lt"/>
                <a:cs typeface="+mn-cs"/>
              </a:rPr>
            </a:br>
            <a:endParaRPr lang="en-US" sz="1300" dirty="0">
              <a:solidFill>
                <a:schemeClr val="tx2">
                  <a:lumMod val="50000"/>
                </a:schemeClr>
              </a:solidFill>
              <a:latin typeface="+mn-lt"/>
              <a:cs typeface="+mn-cs"/>
            </a:endParaRPr>
          </a:p>
        </p:txBody>
      </p:sp>
      <p:sp>
        <p:nvSpPr>
          <p:cNvPr id="8" name="TextBox 7"/>
          <p:cNvSpPr txBox="1"/>
          <p:nvPr/>
        </p:nvSpPr>
        <p:spPr>
          <a:xfrm>
            <a:off x="457200" y="6013450"/>
            <a:ext cx="8382000" cy="615950"/>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mn-lt"/>
                <a:cs typeface="+mn-cs"/>
              </a:rPr>
              <a:t>SOURCE: </a:t>
            </a:r>
            <a:r>
              <a:rPr lang="en-US" sz="1600" dirty="0">
                <a:solidFill>
                  <a:schemeClr val="tx2">
                    <a:lumMod val="50000"/>
                  </a:schemeClr>
                </a:solidFill>
                <a:latin typeface="+mn-lt"/>
                <a:cs typeface="+mn-cs"/>
              </a:rPr>
              <a:t>http://www.osha.gov/pls/oshaweb/owadisp.show_document?p_table=STANDARDS&amp;p_id=10051</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normAutofit/>
          </a:bodyPr>
          <a:lstStyle/>
          <a:p>
            <a:pPr marL="514350" indent="-514350" fontAlgn="auto">
              <a:spcBef>
                <a:spcPts val="0"/>
              </a:spcBef>
              <a:spcAft>
                <a:spcPts val="0"/>
              </a:spcAft>
              <a:buFont typeface="+mj-lt"/>
              <a:buAutoNum type="arabicParenR" startAt="5"/>
              <a:defRPr/>
            </a:pPr>
            <a:r>
              <a:rPr lang="en-US" sz="2600" i="1" dirty="0">
                <a:solidFill>
                  <a:schemeClr val="tx2">
                    <a:lumMod val="40000"/>
                    <a:lumOff val="60000"/>
                  </a:schemeClr>
                </a:solidFill>
                <a:latin typeface="+mn-lt"/>
                <a:cs typeface="+mn-cs"/>
              </a:rPr>
              <a:t>An explanation of the appropriate methods for recognizing tasks and other activities that may involve exposure to blood and other potentially infectious materials;</a:t>
            </a:r>
          </a:p>
          <a:p>
            <a:pPr marL="514350" indent="-514350" fontAlgn="auto">
              <a:spcBef>
                <a:spcPts val="0"/>
              </a:spcBef>
              <a:spcAft>
                <a:spcPts val="0"/>
              </a:spcAft>
              <a:buFont typeface="+mj-lt"/>
              <a:buAutoNum type="arabicParenR" startAt="5"/>
              <a:defRPr/>
            </a:pPr>
            <a:endParaRPr lang="en-US" sz="2600" dirty="0">
              <a:solidFill>
                <a:schemeClr val="tx2">
                  <a:lumMod val="50000"/>
                </a:schemeClr>
              </a:solidFill>
              <a:latin typeface="+mn-lt"/>
              <a:cs typeface="+mn-cs"/>
            </a:endParaRPr>
          </a:p>
          <a:p>
            <a:pPr marL="514350" indent="-514350" fontAlgn="auto">
              <a:spcBef>
                <a:spcPts val="0"/>
              </a:spcBef>
              <a:spcAft>
                <a:spcPts val="0"/>
              </a:spcAft>
              <a:buFont typeface="+mj-lt"/>
              <a:buAutoNum type="arabicParenR" startAt="5"/>
              <a:defRPr/>
            </a:pPr>
            <a:r>
              <a:rPr lang="en-US" sz="2600" b="1" i="1" dirty="0">
                <a:solidFill>
                  <a:schemeClr val="tx2">
                    <a:lumMod val="50000"/>
                  </a:schemeClr>
                </a:solidFill>
                <a:latin typeface="+mn-lt"/>
                <a:cs typeface="+mn-cs"/>
              </a:rPr>
              <a:t>An explanation of the use and limitations of methods that will prevent or reduce exposure including appropriate engineering controls, work practices, and personal protective equipment;</a:t>
            </a:r>
            <a:br>
              <a:rPr lang="en-US" sz="2600" b="1" i="1" dirty="0">
                <a:solidFill>
                  <a:schemeClr val="tx2">
                    <a:lumMod val="50000"/>
                  </a:schemeClr>
                </a:solidFill>
                <a:latin typeface="+mn-lt"/>
                <a:cs typeface="+mn-cs"/>
              </a:rPr>
            </a:br>
            <a:endParaRPr lang="en-US" sz="2600" b="1" dirty="0">
              <a:solidFill>
                <a:schemeClr val="tx2">
                  <a:lumMod val="50000"/>
                </a:schemeClr>
              </a:solidFill>
              <a:latin typeface="+mn-lt"/>
              <a:cs typeface="+mn-cs"/>
            </a:endParaRPr>
          </a:p>
          <a:p>
            <a:pPr marL="457200" indent="-457200" fontAlgn="auto">
              <a:spcBef>
                <a:spcPts val="0"/>
              </a:spcBef>
              <a:spcAft>
                <a:spcPts val="0"/>
              </a:spcAft>
              <a:defRPr/>
            </a:pPr>
            <a:r>
              <a:rPr lang="en-US" sz="2400" i="1" dirty="0">
                <a:solidFill>
                  <a:schemeClr val="tx2">
                    <a:lumMod val="50000"/>
                  </a:schemeClr>
                </a:solidFill>
                <a:latin typeface="+mn-lt"/>
                <a:cs typeface="+mn-cs"/>
              </a:rPr>
              <a:t/>
            </a:r>
            <a:br>
              <a:rPr lang="en-US" sz="2400" i="1" dirty="0">
                <a:solidFill>
                  <a:schemeClr val="tx2">
                    <a:lumMod val="50000"/>
                  </a:schemeClr>
                </a:solidFill>
                <a:latin typeface="+mn-lt"/>
                <a:cs typeface="+mn-cs"/>
              </a:rPr>
            </a:br>
            <a:endParaRPr lang="en-US" sz="1300" dirty="0">
              <a:solidFill>
                <a:schemeClr val="tx2">
                  <a:lumMod val="50000"/>
                </a:schemeClr>
              </a:solidFill>
              <a:latin typeface="+mn-lt"/>
              <a:cs typeface="+mn-cs"/>
            </a:endParaRPr>
          </a:p>
        </p:txBody>
      </p:sp>
      <p:sp>
        <p:nvSpPr>
          <p:cNvPr id="8" name="TextBox 7"/>
          <p:cNvSpPr txBox="1"/>
          <p:nvPr/>
        </p:nvSpPr>
        <p:spPr>
          <a:xfrm>
            <a:off x="457200" y="6013450"/>
            <a:ext cx="8382000" cy="615950"/>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mn-lt"/>
                <a:cs typeface="+mn-cs"/>
              </a:rPr>
              <a:t>SOURCE: </a:t>
            </a:r>
            <a:r>
              <a:rPr lang="en-US" sz="1600" dirty="0">
                <a:solidFill>
                  <a:schemeClr val="tx2">
                    <a:lumMod val="50000"/>
                  </a:schemeClr>
                </a:solidFill>
                <a:latin typeface="+mn-lt"/>
                <a:cs typeface="+mn-cs"/>
              </a:rPr>
              <a:t>http://www.osha.gov/pls/oshaweb/owadisp.show_document?p_table=STANDARDS&amp;p_id=10051</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normAutofit lnSpcReduction="10000"/>
          </a:bodyPr>
          <a:lstStyle/>
          <a:p>
            <a:pPr marL="514350" indent="-514350" fontAlgn="auto">
              <a:spcBef>
                <a:spcPts val="0"/>
              </a:spcBef>
              <a:spcAft>
                <a:spcPts val="0"/>
              </a:spcAft>
              <a:buFont typeface="+mj-lt"/>
              <a:buAutoNum type="arabicParenR" startAt="5"/>
              <a:defRPr/>
            </a:pPr>
            <a:r>
              <a:rPr lang="en-US" sz="2600" i="1" dirty="0">
                <a:solidFill>
                  <a:schemeClr val="tx2">
                    <a:lumMod val="40000"/>
                    <a:lumOff val="60000"/>
                  </a:schemeClr>
                </a:solidFill>
                <a:latin typeface="+mn-lt"/>
                <a:cs typeface="+mn-cs"/>
              </a:rPr>
              <a:t>An explanation of the appropriate methods for recognizing tasks and other activities that may involve exposure to blood and other potentially infectious materials;</a:t>
            </a:r>
          </a:p>
          <a:p>
            <a:pPr marL="514350" indent="-514350" fontAlgn="auto">
              <a:spcBef>
                <a:spcPts val="0"/>
              </a:spcBef>
              <a:spcAft>
                <a:spcPts val="0"/>
              </a:spcAft>
              <a:buFont typeface="+mj-lt"/>
              <a:buAutoNum type="arabicParenR" startAt="5"/>
              <a:defRPr/>
            </a:pPr>
            <a:endParaRPr lang="en-US" sz="2600" dirty="0">
              <a:solidFill>
                <a:schemeClr val="tx2">
                  <a:lumMod val="40000"/>
                  <a:lumOff val="60000"/>
                </a:schemeClr>
              </a:solidFill>
              <a:latin typeface="+mn-lt"/>
              <a:cs typeface="+mn-cs"/>
            </a:endParaRPr>
          </a:p>
          <a:p>
            <a:pPr marL="514350" indent="-514350" fontAlgn="auto">
              <a:spcBef>
                <a:spcPts val="0"/>
              </a:spcBef>
              <a:spcAft>
                <a:spcPts val="0"/>
              </a:spcAft>
              <a:buFont typeface="+mj-lt"/>
              <a:buAutoNum type="arabicParenR" startAt="5"/>
              <a:defRPr/>
            </a:pPr>
            <a:r>
              <a:rPr lang="en-US" sz="2600" i="1" dirty="0">
                <a:solidFill>
                  <a:schemeClr val="tx2">
                    <a:lumMod val="40000"/>
                    <a:lumOff val="60000"/>
                  </a:schemeClr>
                </a:solidFill>
                <a:latin typeface="+mn-lt"/>
                <a:cs typeface="+mn-cs"/>
              </a:rPr>
              <a:t>An explanation of the use and limitations of methods that will prevent or reduce exposure including appropriate engineering controls, work practices, and personal protective equipment;</a:t>
            </a:r>
            <a:br>
              <a:rPr lang="en-US" sz="2600" i="1" dirty="0">
                <a:solidFill>
                  <a:schemeClr val="tx2">
                    <a:lumMod val="40000"/>
                    <a:lumOff val="60000"/>
                  </a:schemeClr>
                </a:solidFill>
                <a:latin typeface="+mn-lt"/>
                <a:cs typeface="+mn-cs"/>
              </a:rPr>
            </a:br>
            <a:endParaRPr lang="en-US" sz="2600" dirty="0">
              <a:solidFill>
                <a:schemeClr val="tx2">
                  <a:lumMod val="40000"/>
                  <a:lumOff val="60000"/>
                </a:schemeClr>
              </a:solidFill>
              <a:latin typeface="+mn-lt"/>
              <a:cs typeface="+mn-cs"/>
            </a:endParaRPr>
          </a:p>
          <a:p>
            <a:pPr marL="514350" indent="-514350" fontAlgn="auto">
              <a:spcBef>
                <a:spcPts val="0"/>
              </a:spcBef>
              <a:spcAft>
                <a:spcPts val="0"/>
              </a:spcAft>
              <a:buFont typeface="+mj-lt"/>
              <a:buAutoNum type="arabicParenR" startAt="5"/>
              <a:defRPr/>
            </a:pPr>
            <a:r>
              <a:rPr lang="en-US" sz="2600" b="1" i="1" dirty="0">
                <a:solidFill>
                  <a:schemeClr val="tx2">
                    <a:lumMod val="50000"/>
                  </a:schemeClr>
                </a:solidFill>
                <a:latin typeface="+mn-lt"/>
                <a:cs typeface="+mn-cs"/>
              </a:rPr>
              <a:t>Information on the types, proper use, location, removal, handling, decontamination and disposal of personal protective equipment;</a:t>
            </a:r>
            <a:br>
              <a:rPr lang="en-US" sz="2600" b="1" i="1" dirty="0">
                <a:solidFill>
                  <a:schemeClr val="tx2">
                    <a:lumMod val="50000"/>
                  </a:schemeClr>
                </a:solidFill>
                <a:latin typeface="+mn-lt"/>
                <a:cs typeface="+mn-cs"/>
              </a:rPr>
            </a:br>
            <a:endParaRPr lang="en-US" sz="2600" b="1" dirty="0">
              <a:solidFill>
                <a:schemeClr val="tx2">
                  <a:lumMod val="50000"/>
                </a:schemeClr>
              </a:solidFill>
              <a:latin typeface="+mn-lt"/>
              <a:cs typeface="+mn-cs"/>
            </a:endParaRPr>
          </a:p>
          <a:p>
            <a:pPr marL="457200" indent="-457200" fontAlgn="auto">
              <a:spcBef>
                <a:spcPts val="0"/>
              </a:spcBef>
              <a:spcAft>
                <a:spcPts val="0"/>
              </a:spcAft>
              <a:defRPr/>
            </a:pPr>
            <a:r>
              <a:rPr lang="en-US" sz="2400" i="1" dirty="0">
                <a:solidFill>
                  <a:schemeClr val="tx2">
                    <a:lumMod val="50000"/>
                  </a:schemeClr>
                </a:solidFill>
                <a:latin typeface="+mn-lt"/>
                <a:cs typeface="+mn-cs"/>
              </a:rPr>
              <a:t/>
            </a:r>
            <a:br>
              <a:rPr lang="en-US" sz="2400" i="1" dirty="0">
                <a:solidFill>
                  <a:schemeClr val="tx2">
                    <a:lumMod val="50000"/>
                  </a:schemeClr>
                </a:solidFill>
                <a:latin typeface="+mn-lt"/>
                <a:cs typeface="+mn-cs"/>
              </a:rPr>
            </a:br>
            <a:endParaRPr lang="en-US" sz="1300" dirty="0">
              <a:solidFill>
                <a:schemeClr val="tx2">
                  <a:lumMod val="50000"/>
                </a:schemeClr>
              </a:solidFill>
              <a:latin typeface="+mn-lt"/>
              <a:cs typeface="+mn-cs"/>
            </a:endParaRPr>
          </a:p>
        </p:txBody>
      </p:sp>
      <p:sp>
        <p:nvSpPr>
          <p:cNvPr id="8" name="TextBox 7"/>
          <p:cNvSpPr txBox="1"/>
          <p:nvPr/>
        </p:nvSpPr>
        <p:spPr>
          <a:xfrm>
            <a:off x="457200" y="6013450"/>
            <a:ext cx="8382000" cy="615950"/>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mn-lt"/>
                <a:cs typeface="+mn-cs"/>
              </a:rPr>
              <a:t>SOURCE: </a:t>
            </a:r>
            <a:r>
              <a:rPr lang="en-US" sz="1600" dirty="0">
                <a:solidFill>
                  <a:schemeClr val="tx2">
                    <a:lumMod val="50000"/>
                  </a:schemeClr>
                </a:solidFill>
                <a:latin typeface="+mn-lt"/>
                <a:cs typeface="+mn-cs"/>
              </a:rPr>
              <a:t>http://www.osha.gov/pls/oshaweb/owadisp.show_document?p_table=STANDARDS&amp;p_id=10051</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normAutofit/>
          </a:bodyPr>
          <a:lstStyle/>
          <a:p>
            <a:pPr marL="514350" indent="-514350" fontAlgn="auto">
              <a:spcBef>
                <a:spcPts val="0"/>
              </a:spcBef>
              <a:spcAft>
                <a:spcPts val="0"/>
              </a:spcAft>
              <a:buFont typeface="+mj-lt"/>
              <a:buAutoNum type="arabicParenR" startAt="8"/>
              <a:defRPr/>
            </a:pPr>
            <a:r>
              <a:rPr lang="en-US" sz="2600" b="1" i="1" dirty="0">
                <a:solidFill>
                  <a:schemeClr val="tx2">
                    <a:lumMod val="50000"/>
                  </a:schemeClr>
                </a:solidFill>
                <a:latin typeface="+mn-lt"/>
                <a:cs typeface="+mn-cs"/>
              </a:rPr>
              <a:t>An explanation of the basis for selection of personal protective equipment;</a:t>
            </a:r>
            <a:br>
              <a:rPr lang="en-US" sz="2600" b="1" i="1" dirty="0">
                <a:solidFill>
                  <a:schemeClr val="tx2">
                    <a:lumMod val="50000"/>
                  </a:schemeClr>
                </a:solidFill>
                <a:latin typeface="+mn-lt"/>
                <a:cs typeface="+mn-cs"/>
              </a:rPr>
            </a:br>
            <a:endParaRPr lang="en-US" sz="2600" b="1" dirty="0">
              <a:solidFill>
                <a:schemeClr val="tx2">
                  <a:lumMod val="50000"/>
                </a:schemeClr>
              </a:solidFill>
              <a:latin typeface="+mn-lt"/>
              <a:cs typeface="+mn-cs"/>
            </a:endParaRPr>
          </a:p>
        </p:txBody>
      </p:sp>
      <p:sp>
        <p:nvSpPr>
          <p:cNvPr id="8" name="TextBox 7"/>
          <p:cNvSpPr txBox="1"/>
          <p:nvPr/>
        </p:nvSpPr>
        <p:spPr>
          <a:xfrm>
            <a:off x="457200" y="5715000"/>
            <a:ext cx="8382000" cy="615950"/>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mn-lt"/>
                <a:cs typeface="+mn-cs"/>
              </a:rPr>
              <a:t>SOURCE: </a:t>
            </a:r>
            <a:r>
              <a:rPr lang="en-US" sz="1600" dirty="0">
                <a:solidFill>
                  <a:schemeClr val="tx2">
                    <a:lumMod val="50000"/>
                  </a:schemeClr>
                </a:solidFill>
                <a:latin typeface="+mn-lt"/>
                <a:cs typeface="+mn-cs"/>
              </a:rPr>
              <a:t>http://www.osha.gov/pls/oshaweb/owadisp.show_document?p_table=STANDARDS&amp;p_id=10051</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normAutofit/>
          </a:bodyPr>
          <a:lstStyle/>
          <a:p>
            <a:pPr marL="514350" indent="-514350" fontAlgn="auto">
              <a:spcBef>
                <a:spcPts val="0"/>
              </a:spcBef>
              <a:spcAft>
                <a:spcPts val="0"/>
              </a:spcAft>
              <a:buFont typeface="+mj-lt"/>
              <a:buAutoNum type="arabicParenR" startAt="8"/>
              <a:defRPr/>
            </a:pPr>
            <a:r>
              <a:rPr lang="en-US" sz="2600" i="1" dirty="0">
                <a:solidFill>
                  <a:schemeClr val="tx2">
                    <a:lumMod val="40000"/>
                    <a:lumOff val="60000"/>
                  </a:schemeClr>
                </a:solidFill>
                <a:latin typeface="+mn-lt"/>
                <a:cs typeface="+mn-cs"/>
              </a:rPr>
              <a:t>An explanation of the basis for selection of personal protective equipment;</a:t>
            </a:r>
            <a:br>
              <a:rPr lang="en-US" sz="2600" i="1" dirty="0">
                <a:solidFill>
                  <a:schemeClr val="tx2">
                    <a:lumMod val="40000"/>
                    <a:lumOff val="60000"/>
                  </a:schemeClr>
                </a:solidFill>
                <a:latin typeface="+mn-lt"/>
                <a:cs typeface="+mn-cs"/>
              </a:rPr>
            </a:br>
            <a:endParaRPr lang="en-US" sz="2600" dirty="0">
              <a:solidFill>
                <a:schemeClr val="tx2">
                  <a:lumMod val="40000"/>
                  <a:lumOff val="60000"/>
                </a:schemeClr>
              </a:solidFill>
              <a:latin typeface="+mn-lt"/>
              <a:cs typeface="+mn-cs"/>
            </a:endParaRPr>
          </a:p>
          <a:p>
            <a:pPr marL="514350" indent="-514350" fontAlgn="auto">
              <a:spcBef>
                <a:spcPts val="0"/>
              </a:spcBef>
              <a:spcAft>
                <a:spcPts val="0"/>
              </a:spcAft>
              <a:buFont typeface="+mj-lt"/>
              <a:buAutoNum type="arabicParenR" startAt="8"/>
              <a:defRPr/>
            </a:pPr>
            <a:r>
              <a:rPr lang="en-US" sz="2600" b="1" i="1" dirty="0">
                <a:solidFill>
                  <a:schemeClr val="tx2">
                    <a:lumMod val="50000"/>
                  </a:schemeClr>
                </a:solidFill>
                <a:latin typeface="+mn-lt"/>
                <a:cs typeface="+mn-cs"/>
              </a:rPr>
              <a:t>Information on the hepatitis B vaccine, including information on its efficacy, safety, method of administration, the benefits of being vaccinated, and that the vaccine and vaccination will be offered free of charge; </a:t>
            </a:r>
          </a:p>
          <a:p>
            <a:pPr marL="514350" indent="-514350" fontAlgn="auto">
              <a:spcBef>
                <a:spcPts val="0"/>
              </a:spcBef>
              <a:spcAft>
                <a:spcPts val="0"/>
              </a:spcAft>
              <a:buFont typeface="+mj-lt"/>
              <a:buAutoNum type="arabicParenR" startAt="8"/>
              <a:defRPr/>
            </a:pPr>
            <a:endParaRPr lang="en-US" sz="2600" i="1" dirty="0">
              <a:solidFill>
                <a:schemeClr val="tx2">
                  <a:lumMod val="50000"/>
                </a:schemeClr>
              </a:solidFill>
              <a:latin typeface="+mn-lt"/>
              <a:cs typeface="+mn-cs"/>
            </a:endParaRPr>
          </a:p>
        </p:txBody>
      </p:sp>
      <p:sp>
        <p:nvSpPr>
          <p:cNvPr id="8" name="TextBox 7"/>
          <p:cNvSpPr txBox="1"/>
          <p:nvPr/>
        </p:nvSpPr>
        <p:spPr>
          <a:xfrm>
            <a:off x="457200" y="5715000"/>
            <a:ext cx="8382000" cy="615950"/>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mn-lt"/>
                <a:cs typeface="+mn-cs"/>
              </a:rPr>
              <a:t>SOURCE: </a:t>
            </a:r>
            <a:r>
              <a:rPr lang="en-US" sz="1600" dirty="0">
                <a:solidFill>
                  <a:schemeClr val="tx2">
                    <a:lumMod val="50000"/>
                  </a:schemeClr>
                </a:solidFill>
                <a:latin typeface="+mn-lt"/>
                <a:cs typeface="+mn-cs"/>
              </a:rPr>
              <a:t>http://www.osha.gov/pls/oshaweb/owadisp.show_document?p_table=STANDARDS&amp;p_id=10051</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normAutofit/>
          </a:bodyPr>
          <a:lstStyle/>
          <a:p>
            <a:pPr marL="514350" indent="-514350" fontAlgn="auto">
              <a:spcBef>
                <a:spcPts val="0"/>
              </a:spcBef>
              <a:spcAft>
                <a:spcPts val="0"/>
              </a:spcAft>
              <a:buFont typeface="+mj-lt"/>
              <a:buAutoNum type="arabicParenR" startAt="8"/>
              <a:defRPr/>
            </a:pPr>
            <a:r>
              <a:rPr lang="en-US" sz="2600" i="1" dirty="0">
                <a:solidFill>
                  <a:schemeClr val="tx2">
                    <a:lumMod val="40000"/>
                    <a:lumOff val="60000"/>
                  </a:schemeClr>
                </a:solidFill>
                <a:latin typeface="+mn-lt"/>
                <a:cs typeface="+mn-cs"/>
              </a:rPr>
              <a:t>An explanation of the basis for selection of personal protective equipment;</a:t>
            </a:r>
            <a:br>
              <a:rPr lang="en-US" sz="2600" i="1" dirty="0">
                <a:solidFill>
                  <a:schemeClr val="tx2">
                    <a:lumMod val="40000"/>
                    <a:lumOff val="60000"/>
                  </a:schemeClr>
                </a:solidFill>
                <a:latin typeface="+mn-lt"/>
                <a:cs typeface="+mn-cs"/>
              </a:rPr>
            </a:br>
            <a:endParaRPr lang="en-US" sz="2600" dirty="0">
              <a:solidFill>
                <a:schemeClr val="tx2">
                  <a:lumMod val="40000"/>
                  <a:lumOff val="60000"/>
                </a:schemeClr>
              </a:solidFill>
              <a:latin typeface="+mn-lt"/>
              <a:cs typeface="+mn-cs"/>
            </a:endParaRPr>
          </a:p>
          <a:p>
            <a:pPr marL="514350" indent="-514350" fontAlgn="auto">
              <a:spcBef>
                <a:spcPts val="0"/>
              </a:spcBef>
              <a:spcAft>
                <a:spcPts val="0"/>
              </a:spcAft>
              <a:buFont typeface="+mj-lt"/>
              <a:buAutoNum type="arabicParenR" startAt="8"/>
              <a:defRPr/>
            </a:pPr>
            <a:r>
              <a:rPr lang="en-US" sz="2600" i="1" dirty="0">
                <a:solidFill>
                  <a:schemeClr val="tx2">
                    <a:lumMod val="40000"/>
                    <a:lumOff val="60000"/>
                  </a:schemeClr>
                </a:solidFill>
                <a:latin typeface="+mn-lt"/>
                <a:cs typeface="+mn-cs"/>
              </a:rPr>
              <a:t>Information on the hepatitis B vaccine, including information on its efficacy, safety, method of administration, the benefits of being vaccinated, and that the vaccine and vaccination will be offered free of charge; </a:t>
            </a:r>
          </a:p>
          <a:p>
            <a:pPr marL="514350" indent="-514350" fontAlgn="auto">
              <a:spcBef>
                <a:spcPts val="0"/>
              </a:spcBef>
              <a:spcAft>
                <a:spcPts val="0"/>
              </a:spcAft>
              <a:buFont typeface="+mj-lt"/>
              <a:buAutoNum type="arabicParenR" startAt="8"/>
              <a:defRPr/>
            </a:pPr>
            <a:endParaRPr lang="en-US" sz="2600" i="1" dirty="0">
              <a:solidFill>
                <a:schemeClr val="tx2">
                  <a:lumMod val="50000"/>
                </a:schemeClr>
              </a:solidFill>
              <a:latin typeface="+mn-lt"/>
              <a:cs typeface="+mn-cs"/>
            </a:endParaRPr>
          </a:p>
          <a:p>
            <a:pPr marL="514350" indent="-514350" fontAlgn="auto">
              <a:spcBef>
                <a:spcPts val="0"/>
              </a:spcBef>
              <a:spcAft>
                <a:spcPts val="0"/>
              </a:spcAft>
              <a:buFont typeface="+mj-lt"/>
              <a:buAutoNum type="arabicParenR" startAt="8"/>
              <a:defRPr/>
            </a:pPr>
            <a:r>
              <a:rPr lang="en-US" sz="2600" b="1" i="1" dirty="0">
                <a:solidFill>
                  <a:schemeClr val="tx2">
                    <a:lumMod val="50000"/>
                  </a:schemeClr>
                </a:solidFill>
                <a:latin typeface="+mn-lt"/>
                <a:cs typeface="+mn-cs"/>
              </a:rPr>
              <a:t>Information on the appropriate actions to take and persons to contact in an emergency involving blood or other potentially infectious materials;</a:t>
            </a:r>
            <a:endParaRPr lang="en-US" sz="2600" b="1" dirty="0">
              <a:solidFill>
                <a:schemeClr val="tx2">
                  <a:lumMod val="50000"/>
                </a:schemeClr>
              </a:solidFill>
              <a:latin typeface="+mn-lt"/>
              <a:cs typeface="+mn-cs"/>
            </a:endParaRPr>
          </a:p>
          <a:p>
            <a:pPr fontAlgn="auto">
              <a:spcBef>
                <a:spcPts val="0"/>
              </a:spcBef>
              <a:spcAft>
                <a:spcPts val="0"/>
              </a:spcAft>
              <a:defRPr/>
            </a:pPr>
            <a:endParaRPr lang="en-US" sz="2600" dirty="0">
              <a:latin typeface="+mn-lt"/>
              <a:cs typeface="+mn-cs"/>
            </a:endParaRPr>
          </a:p>
        </p:txBody>
      </p:sp>
      <p:sp>
        <p:nvSpPr>
          <p:cNvPr id="8" name="TextBox 7"/>
          <p:cNvSpPr txBox="1"/>
          <p:nvPr/>
        </p:nvSpPr>
        <p:spPr>
          <a:xfrm>
            <a:off x="457200" y="5715000"/>
            <a:ext cx="8382000" cy="615950"/>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mn-lt"/>
                <a:cs typeface="+mn-cs"/>
              </a:rPr>
              <a:t>SOURCE: </a:t>
            </a:r>
            <a:r>
              <a:rPr lang="en-US" sz="1600" dirty="0">
                <a:solidFill>
                  <a:schemeClr val="tx2">
                    <a:lumMod val="50000"/>
                  </a:schemeClr>
                </a:solidFill>
                <a:latin typeface="+mn-lt"/>
                <a:cs typeface="+mn-cs"/>
              </a:rPr>
              <a:t>http://www.osha.gov/pls/oshaweb/owadisp.show_document?p_table=STANDARDS&amp;p_id=10051</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buFont typeface="+mj-lt"/>
              <a:buAutoNum type="arabicParenR" startAt="11"/>
              <a:defRPr/>
            </a:pPr>
            <a:r>
              <a:rPr lang="en-US" sz="2600" b="1" i="1" dirty="0">
                <a:solidFill>
                  <a:schemeClr val="tx2">
                    <a:lumMod val="50000"/>
                  </a:schemeClr>
                </a:solidFill>
                <a:latin typeface="+mn-lt"/>
                <a:cs typeface="+mn-cs"/>
              </a:rPr>
              <a:t>An explanation of the procedures to follow if an exposure incident occurs, including the method of reporting the incident and the medical follow-up that will be made available;</a:t>
            </a:r>
            <a:br>
              <a:rPr lang="en-US" sz="2600" b="1" i="1" dirty="0">
                <a:solidFill>
                  <a:schemeClr val="tx2">
                    <a:lumMod val="50000"/>
                  </a:schemeClr>
                </a:solidFill>
                <a:latin typeface="+mn-lt"/>
                <a:cs typeface="+mn-cs"/>
              </a:rPr>
            </a:br>
            <a:endParaRPr lang="en-US" sz="2600" b="1" dirty="0">
              <a:solidFill>
                <a:schemeClr val="tx2">
                  <a:lumMod val="50000"/>
                </a:schemeClr>
              </a:solidFill>
              <a:latin typeface="+mn-lt"/>
              <a:cs typeface="+mn-cs"/>
            </a:endParaRPr>
          </a:p>
        </p:txBody>
      </p:sp>
      <p:sp>
        <p:nvSpPr>
          <p:cNvPr id="8" name="TextBox 7"/>
          <p:cNvSpPr txBox="1"/>
          <p:nvPr/>
        </p:nvSpPr>
        <p:spPr>
          <a:xfrm>
            <a:off x="457200" y="6165850"/>
            <a:ext cx="8382000" cy="615950"/>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mn-lt"/>
                <a:cs typeface="+mn-cs"/>
              </a:rPr>
              <a:t>SOURCE: </a:t>
            </a:r>
            <a:r>
              <a:rPr lang="en-US" sz="1600" dirty="0">
                <a:solidFill>
                  <a:schemeClr val="tx2">
                    <a:lumMod val="50000"/>
                  </a:schemeClr>
                </a:solidFill>
                <a:latin typeface="+mn-lt"/>
                <a:cs typeface="+mn-cs"/>
              </a:rPr>
              <a:t>http://www.osha.gov/pls/oshaweb/owadisp.show_document?p_table=STANDARDS&amp;p_id=10051</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2514600"/>
            <a:ext cx="8229600" cy="2308225"/>
          </a:xfrm>
          <a:solidFill>
            <a:schemeClr val="tx1">
              <a:lumMod val="50000"/>
              <a:alpha val="74000"/>
            </a:schemeClr>
          </a:solidFill>
        </p:spPr>
        <p:txBody>
          <a:bodyPr rtlCol="0">
            <a:spAutoFit/>
          </a:bodyPr>
          <a:lstStyle/>
          <a:p>
            <a:pPr marL="0" indent="0" eaLnBrk="1" fontAlgn="auto" hangingPunct="1">
              <a:spcAft>
                <a:spcPts val="0"/>
              </a:spcAft>
              <a:buFont typeface="Arial" pitchFamily="34" charset="0"/>
              <a:buNone/>
              <a:defRPr/>
            </a:pPr>
            <a:r>
              <a:rPr lang="en-US" sz="2400" dirty="0" smtClean="0">
                <a:solidFill>
                  <a:schemeClr val="bg1"/>
                </a:solidFill>
              </a:rPr>
              <a:t>“This material was produced under grant SH20849SHO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buFont typeface="+mj-lt"/>
              <a:buAutoNum type="arabicParenR" startAt="11"/>
              <a:defRPr/>
            </a:pPr>
            <a:r>
              <a:rPr lang="en-US" sz="2600" i="1" dirty="0">
                <a:solidFill>
                  <a:schemeClr val="tx2">
                    <a:lumMod val="40000"/>
                    <a:lumOff val="60000"/>
                  </a:schemeClr>
                </a:solidFill>
                <a:latin typeface="+mn-lt"/>
                <a:cs typeface="+mn-cs"/>
              </a:rPr>
              <a:t>An explanation of the procedures to follow if an exposure incident occurs, including the method of reporting the incident and the medical follow-up that will be made available;</a:t>
            </a:r>
            <a:br>
              <a:rPr lang="en-US" sz="2600" i="1" dirty="0">
                <a:solidFill>
                  <a:schemeClr val="tx2">
                    <a:lumMod val="40000"/>
                    <a:lumOff val="60000"/>
                  </a:schemeClr>
                </a:solidFill>
                <a:latin typeface="+mn-lt"/>
                <a:cs typeface="+mn-cs"/>
              </a:rPr>
            </a:br>
            <a:endParaRPr lang="en-US" sz="2600" dirty="0">
              <a:solidFill>
                <a:schemeClr val="tx2">
                  <a:lumMod val="40000"/>
                  <a:lumOff val="60000"/>
                </a:schemeClr>
              </a:solidFill>
              <a:latin typeface="+mn-lt"/>
              <a:cs typeface="+mn-cs"/>
            </a:endParaRPr>
          </a:p>
          <a:p>
            <a:pPr marL="514350" indent="-514350" fontAlgn="auto">
              <a:spcBef>
                <a:spcPts val="0"/>
              </a:spcBef>
              <a:spcAft>
                <a:spcPts val="0"/>
              </a:spcAft>
              <a:buFont typeface="+mj-lt"/>
              <a:buAutoNum type="arabicParenR" startAt="11"/>
              <a:defRPr/>
            </a:pPr>
            <a:r>
              <a:rPr lang="en-US" sz="2600" b="1" i="1" dirty="0">
                <a:solidFill>
                  <a:schemeClr val="tx2">
                    <a:lumMod val="50000"/>
                  </a:schemeClr>
                </a:solidFill>
                <a:latin typeface="+mn-lt"/>
                <a:cs typeface="+mn-cs"/>
              </a:rPr>
              <a:t>Information on the post exposure evaluation and follow-up that the employer is required to provide for the employee following an exposure incident;</a:t>
            </a:r>
            <a:br>
              <a:rPr lang="en-US" sz="2600" b="1" i="1" dirty="0">
                <a:solidFill>
                  <a:schemeClr val="tx2">
                    <a:lumMod val="50000"/>
                  </a:schemeClr>
                </a:solidFill>
                <a:latin typeface="+mn-lt"/>
                <a:cs typeface="+mn-cs"/>
              </a:rPr>
            </a:br>
            <a:endParaRPr lang="en-US" sz="2600" b="1" dirty="0">
              <a:solidFill>
                <a:schemeClr val="tx2">
                  <a:lumMod val="50000"/>
                </a:schemeClr>
              </a:solidFill>
              <a:latin typeface="+mn-lt"/>
              <a:cs typeface="+mn-cs"/>
            </a:endParaRPr>
          </a:p>
        </p:txBody>
      </p:sp>
      <p:sp>
        <p:nvSpPr>
          <p:cNvPr id="8" name="TextBox 7"/>
          <p:cNvSpPr txBox="1"/>
          <p:nvPr/>
        </p:nvSpPr>
        <p:spPr>
          <a:xfrm>
            <a:off x="457200" y="6165850"/>
            <a:ext cx="8382000" cy="615950"/>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mn-lt"/>
                <a:cs typeface="+mn-cs"/>
              </a:rPr>
              <a:t>SOURCE: </a:t>
            </a:r>
            <a:r>
              <a:rPr lang="en-US" sz="1600" dirty="0">
                <a:solidFill>
                  <a:schemeClr val="tx2">
                    <a:lumMod val="50000"/>
                  </a:schemeClr>
                </a:solidFill>
                <a:latin typeface="+mn-lt"/>
                <a:cs typeface="+mn-cs"/>
              </a:rPr>
              <a:t>http://www.osha.gov/pls/oshaweb/owadisp.show_document?p_table=STANDARDS&amp;p_id=10051</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buFont typeface="+mj-lt"/>
              <a:buAutoNum type="arabicParenR" startAt="11"/>
              <a:defRPr/>
            </a:pPr>
            <a:r>
              <a:rPr lang="en-US" sz="2600" i="1" dirty="0">
                <a:solidFill>
                  <a:schemeClr val="tx2">
                    <a:lumMod val="40000"/>
                    <a:lumOff val="60000"/>
                  </a:schemeClr>
                </a:solidFill>
                <a:latin typeface="+mn-lt"/>
                <a:cs typeface="+mn-cs"/>
              </a:rPr>
              <a:t>An explanation of the procedures to follow if an exposure incident occurs, including the method of reporting the incident and the medical follow-up that will be made available;</a:t>
            </a:r>
            <a:br>
              <a:rPr lang="en-US" sz="2600" i="1" dirty="0">
                <a:solidFill>
                  <a:schemeClr val="tx2">
                    <a:lumMod val="40000"/>
                    <a:lumOff val="60000"/>
                  </a:schemeClr>
                </a:solidFill>
                <a:latin typeface="+mn-lt"/>
                <a:cs typeface="+mn-cs"/>
              </a:rPr>
            </a:br>
            <a:endParaRPr lang="en-US" sz="2600" dirty="0">
              <a:solidFill>
                <a:schemeClr val="tx2">
                  <a:lumMod val="40000"/>
                  <a:lumOff val="60000"/>
                </a:schemeClr>
              </a:solidFill>
              <a:latin typeface="+mn-lt"/>
              <a:cs typeface="+mn-cs"/>
            </a:endParaRPr>
          </a:p>
          <a:p>
            <a:pPr marL="514350" indent="-514350" fontAlgn="auto">
              <a:spcBef>
                <a:spcPts val="0"/>
              </a:spcBef>
              <a:spcAft>
                <a:spcPts val="0"/>
              </a:spcAft>
              <a:buFont typeface="+mj-lt"/>
              <a:buAutoNum type="arabicParenR" startAt="11"/>
              <a:defRPr/>
            </a:pPr>
            <a:r>
              <a:rPr lang="en-US" sz="2600" i="1" dirty="0">
                <a:solidFill>
                  <a:schemeClr val="tx2">
                    <a:lumMod val="40000"/>
                    <a:lumOff val="60000"/>
                  </a:schemeClr>
                </a:solidFill>
                <a:latin typeface="+mn-lt"/>
                <a:cs typeface="+mn-cs"/>
              </a:rPr>
              <a:t>Information on the post exposure evaluation and follow-up that the employer is required to provide for the employee following an exposure incident;</a:t>
            </a:r>
            <a:r>
              <a:rPr lang="en-US" sz="2600" i="1" dirty="0">
                <a:solidFill>
                  <a:schemeClr val="tx2">
                    <a:lumMod val="50000"/>
                  </a:schemeClr>
                </a:solidFill>
                <a:latin typeface="+mn-lt"/>
                <a:cs typeface="+mn-cs"/>
              </a:rPr>
              <a:t/>
            </a:r>
            <a:br>
              <a:rPr lang="en-US" sz="2600" i="1" dirty="0">
                <a:solidFill>
                  <a:schemeClr val="tx2">
                    <a:lumMod val="50000"/>
                  </a:schemeClr>
                </a:solidFill>
                <a:latin typeface="+mn-lt"/>
                <a:cs typeface="+mn-cs"/>
              </a:rPr>
            </a:br>
            <a:endParaRPr lang="en-US" sz="2600" dirty="0">
              <a:solidFill>
                <a:schemeClr val="tx2">
                  <a:lumMod val="50000"/>
                </a:schemeClr>
              </a:solidFill>
              <a:latin typeface="+mn-lt"/>
              <a:cs typeface="+mn-cs"/>
            </a:endParaRPr>
          </a:p>
          <a:p>
            <a:pPr marL="514350" indent="-514350" fontAlgn="auto">
              <a:spcBef>
                <a:spcPts val="0"/>
              </a:spcBef>
              <a:spcAft>
                <a:spcPts val="0"/>
              </a:spcAft>
              <a:buFont typeface="+mj-lt"/>
              <a:buAutoNum type="arabicParenR" startAt="11"/>
              <a:defRPr/>
            </a:pPr>
            <a:r>
              <a:rPr lang="en-US" sz="2600" b="1" i="1" dirty="0">
                <a:solidFill>
                  <a:schemeClr val="tx2">
                    <a:lumMod val="50000"/>
                  </a:schemeClr>
                </a:solidFill>
                <a:latin typeface="+mn-lt"/>
                <a:cs typeface="+mn-cs"/>
              </a:rPr>
              <a:t>An explanation of the signs and labels and/or color coding required by paragraph (g)(1); and</a:t>
            </a:r>
            <a:br>
              <a:rPr lang="en-US" sz="2600" b="1" i="1" dirty="0">
                <a:solidFill>
                  <a:schemeClr val="tx2">
                    <a:lumMod val="50000"/>
                  </a:schemeClr>
                </a:solidFill>
                <a:latin typeface="+mn-lt"/>
                <a:cs typeface="+mn-cs"/>
              </a:rPr>
            </a:br>
            <a:endParaRPr lang="en-US" sz="2600" b="1" dirty="0">
              <a:solidFill>
                <a:schemeClr val="tx2">
                  <a:lumMod val="50000"/>
                </a:schemeClr>
              </a:solidFill>
              <a:latin typeface="+mn-lt"/>
              <a:cs typeface="+mn-cs"/>
            </a:endParaRPr>
          </a:p>
        </p:txBody>
      </p:sp>
      <p:sp>
        <p:nvSpPr>
          <p:cNvPr id="8" name="TextBox 7"/>
          <p:cNvSpPr txBox="1"/>
          <p:nvPr/>
        </p:nvSpPr>
        <p:spPr>
          <a:xfrm>
            <a:off x="457200" y="6165850"/>
            <a:ext cx="8382000" cy="615950"/>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mn-lt"/>
                <a:cs typeface="+mn-cs"/>
              </a:rPr>
              <a:t>SOURCE: </a:t>
            </a:r>
            <a:r>
              <a:rPr lang="en-US" sz="1600" dirty="0">
                <a:solidFill>
                  <a:schemeClr val="tx2">
                    <a:lumMod val="50000"/>
                  </a:schemeClr>
                </a:solidFill>
                <a:latin typeface="+mn-lt"/>
                <a:cs typeface="+mn-cs"/>
              </a:rPr>
              <a:t>http://www.osha.gov/pls/oshaweb/owadisp.show_document?p_table=STANDARDS&amp;p_id=10051</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buFont typeface="+mj-lt"/>
              <a:buAutoNum type="arabicParenR" startAt="11"/>
              <a:defRPr/>
            </a:pPr>
            <a:r>
              <a:rPr lang="en-US" sz="2600" i="1" dirty="0">
                <a:solidFill>
                  <a:schemeClr val="tx2">
                    <a:lumMod val="40000"/>
                    <a:lumOff val="60000"/>
                  </a:schemeClr>
                </a:solidFill>
                <a:latin typeface="+mn-lt"/>
                <a:cs typeface="+mn-cs"/>
              </a:rPr>
              <a:t>An explanation of the procedures to follow if an exposure incident occurs, including the method of reporting the incident and the medical follow-up that will be made available;</a:t>
            </a:r>
            <a:br>
              <a:rPr lang="en-US" sz="2600" i="1" dirty="0">
                <a:solidFill>
                  <a:schemeClr val="tx2">
                    <a:lumMod val="40000"/>
                    <a:lumOff val="60000"/>
                  </a:schemeClr>
                </a:solidFill>
                <a:latin typeface="+mn-lt"/>
                <a:cs typeface="+mn-cs"/>
              </a:rPr>
            </a:br>
            <a:endParaRPr lang="en-US" sz="2600" dirty="0">
              <a:solidFill>
                <a:schemeClr val="tx2">
                  <a:lumMod val="40000"/>
                  <a:lumOff val="60000"/>
                </a:schemeClr>
              </a:solidFill>
              <a:latin typeface="+mn-lt"/>
              <a:cs typeface="+mn-cs"/>
            </a:endParaRPr>
          </a:p>
          <a:p>
            <a:pPr marL="514350" indent="-514350" fontAlgn="auto">
              <a:spcBef>
                <a:spcPts val="0"/>
              </a:spcBef>
              <a:spcAft>
                <a:spcPts val="0"/>
              </a:spcAft>
              <a:buFont typeface="+mj-lt"/>
              <a:buAutoNum type="arabicParenR" startAt="11"/>
              <a:defRPr/>
            </a:pPr>
            <a:r>
              <a:rPr lang="en-US" sz="2600" i="1" dirty="0">
                <a:solidFill>
                  <a:schemeClr val="tx2">
                    <a:lumMod val="40000"/>
                    <a:lumOff val="60000"/>
                  </a:schemeClr>
                </a:solidFill>
                <a:latin typeface="+mn-lt"/>
                <a:cs typeface="+mn-cs"/>
              </a:rPr>
              <a:t>Information on the post exposure evaluation and follow-up that the employer is required to provide for the employee following an exposure incident;</a:t>
            </a:r>
            <a:br>
              <a:rPr lang="en-US" sz="2600" i="1" dirty="0">
                <a:solidFill>
                  <a:schemeClr val="tx2">
                    <a:lumMod val="40000"/>
                    <a:lumOff val="60000"/>
                  </a:schemeClr>
                </a:solidFill>
                <a:latin typeface="+mn-lt"/>
                <a:cs typeface="+mn-cs"/>
              </a:rPr>
            </a:br>
            <a:endParaRPr lang="en-US" sz="2600" dirty="0">
              <a:solidFill>
                <a:schemeClr val="tx2">
                  <a:lumMod val="40000"/>
                  <a:lumOff val="60000"/>
                </a:schemeClr>
              </a:solidFill>
              <a:latin typeface="+mn-lt"/>
              <a:cs typeface="+mn-cs"/>
            </a:endParaRPr>
          </a:p>
          <a:p>
            <a:pPr marL="514350" indent="-514350" fontAlgn="auto">
              <a:spcBef>
                <a:spcPts val="0"/>
              </a:spcBef>
              <a:spcAft>
                <a:spcPts val="0"/>
              </a:spcAft>
              <a:buFont typeface="+mj-lt"/>
              <a:buAutoNum type="arabicParenR" startAt="11"/>
              <a:defRPr/>
            </a:pPr>
            <a:r>
              <a:rPr lang="en-US" sz="2600" i="1" dirty="0">
                <a:solidFill>
                  <a:schemeClr val="tx2">
                    <a:lumMod val="40000"/>
                    <a:lumOff val="60000"/>
                  </a:schemeClr>
                </a:solidFill>
                <a:latin typeface="+mn-lt"/>
                <a:cs typeface="+mn-cs"/>
              </a:rPr>
              <a:t>An explanation of the signs and labels and/or color coding required by paragraph (g)(1); and</a:t>
            </a:r>
            <a:br>
              <a:rPr lang="en-US" sz="2600" i="1" dirty="0">
                <a:solidFill>
                  <a:schemeClr val="tx2">
                    <a:lumMod val="40000"/>
                    <a:lumOff val="60000"/>
                  </a:schemeClr>
                </a:solidFill>
                <a:latin typeface="+mn-lt"/>
                <a:cs typeface="+mn-cs"/>
              </a:rPr>
            </a:br>
            <a:endParaRPr lang="en-US" sz="2600" dirty="0">
              <a:solidFill>
                <a:schemeClr val="tx2">
                  <a:lumMod val="40000"/>
                  <a:lumOff val="60000"/>
                </a:schemeClr>
              </a:solidFill>
              <a:latin typeface="+mn-lt"/>
              <a:cs typeface="+mn-cs"/>
            </a:endParaRPr>
          </a:p>
          <a:p>
            <a:pPr marL="514350" indent="-514350" fontAlgn="auto">
              <a:spcBef>
                <a:spcPts val="0"/>
              </a:spcBef>
              <a:spcAft>
                <a:spcPts val="0"/>
              </a:spcAft>
              <a:buFont typeface="+mj-lt"/>
              <a:buAutoNum type="arabicParenR" startAt="11"/>
              <a:defRPr/>
            </a:pPr>
            <a:r>
              <a:rPr lang="en-US" sz="2600" b="1" i="1" dirty="0">
                <a:solidFill>
                  <a:schemeClr val="tx2">
                    <a:lumMod val="50000"/>
                  </a:schemeClr>
                </a:solidFill>
                <a:latin typeface="+mn-lt"/>
                <a:cs typeface="+mn-cs"/>
              </a:rPr>
              <a:t>An opportunity for interactive questions and answers with the person conducting the training </a:t>
            </a:r>
            <a:r>
              <a:rPr lang="en-US" sz="2600" b="1" i="1" dirty="0">
                <a:latin typeface="+mn-lt"/>
                <a:cs typeface="+mn-cs"/>
              </a:rPr>
              <a:t/>
            </a:r>
            <a:br>
              <a:rPr lang="en-US" sz="2600" b="1" i="1" dirty="0">
                <a:latin typeface="+mn-lt"/>
                <a:cs typeface="+mn-cs"/>
              </a:rPr>
            </a:br>
            <a:endParaRPr lang="en-US" sz="2600" b="1" dirty="0">
              <a:latin typeface="+mn-lt"/>
              <a:cs typeface="+mn-cs"/>
            </a:endParaRPr>
          </a:p>
        </p:txBody>
      </p:sp>
      <p:sp>
        <p:nvSpPr>
          <p:cNvPr id="8" name="TextBox 7"/>
          <p:cNvSpPr txBox="1"/>
          <p:nvPr/>
        </p:nvSpPr>
        <p:spPr>
          <a:xfrm>
            <a:off x="457200" y="6165850"/>
            <a:ext cx="8382000" cy="615950"/>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mn-lt"/>
                <a:cs typeface="+mn-cs"/>
              </a:rPr>
              <a:t>SOURCE: </a:t>
            </a:r>
            <a:r>
              <a:rPr lang="en-US" sz="1600" dirty="0">
                <a:solidFill>
                  <a:schemeClr val="tx2">
                    <a:lumMod val="50000"/>
                  </a:schemeClr>
                </a:solidFill>
                <a:latin typeface="+mn-lt"/>
                <a:cs typeface="+mn-cs"/>
              </a:rPr>
              <a:t>http://www.osha.gov/pls/oshaweb/owadisp.show_document?p_table=STANDARDS&amp;p_id=10051</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1: </a:t>
            </a:r>
          </a:p>
          <a:p>
            <a:pPr marL="514350" indent="-514350" fontAlgn="auto">
              <a:spcBef>
                <a:spcPts val="0"/>
              </a:spcBef>
              <a:spcAft>
                <a:spcPts val="0"/>
              </a:spcAft>
              <a:defRPr/>
            </a:pPr>
            <a:r>
              <a:rPr lang="en-US" sz="2600" i="1" dirty="0">
                <a:solidFill>
                  <a:schemeClr val="accent1">
                    <a:lumMod val="50000"/>
                  </a:schemeClr>
                </a:solidFill>
                <a:latin typeface="+mn-lt"/>
                <a:cs typeface="+mn-cs"/>
              </a:rPr>
              <a:t>	An accessible copy of the regulatory text of this standard and an explanation of its contents</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971550" lvl="1" indent="-514350" fontAlgn="auto">
              <a:spcBef>
                <a:spcPts val="0"/>
              </a:spcBef>
              <a:spcAft>
                <a:spcPts val="0"/>
              </a:spcAft>
              <a:defRPr/>
            </a:pPr>
            <a:r>
              <a:rPr lang="en-US" sz="2600" b="1" dirty="0">
                <a:solidFill>
                  <a:schemeClr val="accent1">
                    <a:lumMod val="50000"/>
                  </a:schemeClr>
                </a:solidFill>
                <a:latin typeface="+mn-lt"/>
                <a:cs typeface="+mn-cs"/>
              </a:rPr>
              <a:t>Goal 1: </a:t>
            </a:r>
            <a:r>
              <a:rPr lang="en-US" sz="2600" dirty="0">
                <a:solidFill>
                  <a:schemeClr val="accent1">
                    <a:lumMod val="50000"/>
                  </a:schemeClr>
                </a:solidFill>
                <a:latin typeface="+mn-lt"/>
                <a:cs typeface="+mn-cs"/>
              </a:rPr>
              <a:t>The employee is able to access the text of the standard at any time</a:t>
            </a:r>
          </a:p>
          <a:p>
            <a:pPr marL="971550" lvl="1" indent="-514350" fontAlgn="auto">
              <a:spcBef>
                <a:spcPts val="0"/>
              </a:spcBef>
              <a:spcAft>
                <a:spcPts val="0"/>
              </a:spcAft>
              <a:defRPr/>
            </a:pPr>
            <a:endParaRPr lang="en-US" sz="2600" dirty="0">
              <a:solidFill>
                <a:schemeClr val="accent1">
                  <a:lumMod val="50000"/>
                </a:schemeClr>
              </a:solidFill>
              <a:latin typeface="+mn-lt"/>
              <a:cs typeface="+mn-cs"/>
            </a:endParaRPr>
          </a:p>
          <a:p>
            <a:pPr marL="971550" lvl="1" indent="-514350" fontAlgn="auto">
              <a:spcBef>
                <a:spcPts val="0"/>
              </a:spcBef>
              <a:spcAft>
                <a:spcPts val="0"/>
              </a:spcAft>
              <a:defRPr/>
            </a:pPr>
            <a:r>
              <a:rPr lang="en-US" sz="2600" b="1" dirty="0">
                <a:solidFill>
                  <a:schemeClr val="accent1">
                    <a:lumMod val="50000"/>
                  </a:schemeClr>
                </a:solidFill>
                <a:latin typeface="+mn-lt"/>
                <a:cs typeface="+mn-cs"/>
              </a:rPr>
              <a:t>Goal 2: </a:t>
            </a:r>
          </a:p>
          <a:p>
            <a:pPr marL="971550" lvl="1" indent="-514350" fontAlgn="auto">
              <a:spcBef>
                <a:spcPts val="0"/>
              </a:spcBef>
              <a:spcAft>
                <a:spcPts val="0"/>
              </a:spcAft>
              <a:defRPr/>
            </a:pPr>
            <a:r>
              <a:rPr lang="en-US" sz="2600" dirty="0">
                <a:solidFill>
                  <a:schemeClr val="accent1">
                    <a:lumMod val="50000"/>
                  </a:schemeClr>
                </a:solidFill>
                <a:latin typeface="+mn-lt"/>
                <a:cs typeface="+mn-cs"/>
              </a:rPr>
              <a:t>	The employee is able to navigate through the website or manual to locate information applicable to their work environment </a:t>
            </a:r>
          </a:p>
          <a:p>
            <a:pPr marL="514350" indent="-514350" fontAlgn="auto">
              <a:spcBef>
                <a:spcPts val="0"/>
              </a:spcBef>
              <a:spcAft>
                <a:spcPts val="0"/>
              </a:spcAft>
              <a:defRPr/>
            </a:pPr>
            <a:endParaRPr lang="en-US" sz="2600" dirty="0">
              <a:solidFill>
                <a:schemeClr val="tx2">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5">
                    <a:lumMod val="50000"/>
                  </a:schemeClr>
                </a:solidFill>
                <a:latin typeface="+mn-lt"/>
                <a:cs typeface="+mn-cs"/>
              </a:rPr>
              <a:t>Heading: 	Definitions</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Definitions</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r>
              <a:rPr lang="en-US" sz="2600" dirty="0">
                <a:solidFill>
                  <a:schemeClr val="accent5">
                    <a:lumMod val="50000"/>
                  </a:schemeClr>
                </a:solidFill>
                <a:latin typeface="+mn-lt"/>
                <a:cs typeface="+mn-cs"/>
              </a:rPr>
              <a:t>Heading: 	Exposure Control Plan</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r>
              <a:rPr lang="en-US" sz="2600" dirty="0">
                <a:solidFill>
                  <a:schemeClr val="accent5">
                    <a:lumMod val="50000"/>
                  </a:schemeClr>
                </a:solidFill>
                <a:latin typeface="+mn-lt"/>
                <a:cs typeface="+mn-cs"/>
              </a:rPr>
              <a:t>	</a:t>
            </a:r>
            <a:endParaRPr lang="en-US" sz="2600" i="1"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Definitions</a:t>
            </a:r>
          </a:p>
          <a:p>
            <a:pPr marL="514350" indent="-514350" fontAlgn="auto">
              <a:spcBef>
                <a:spcPts val="0"/>
              </a:spcBef>
              <a:spcAft>
                <a:spcPts val="0"/>
              </a:spcAft>
              <a:defRPr/>
            </a:pPr>
            <a:endParaRPr lang="en-US" sz="2600" dirty="0">
              <a:solidFill>
                <a:schemeClr val="accent5">
                  <a:lumMod val="60000"/>
                  <a:lumOff val="40000"/>
                </a:schemeClr>
              </a:solidFill>
              <a:latin typeface="+mn-lt"/>
              <a:cs typeface="+mn-cs"/>
            </a:endParaRPr>
          </a:p>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Exposure Control Plan</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r>
              <a:rPr lang="en-US" sz="2600" dirty="0">
                <a:solidFill>
                  <a:schemeClr val="accent5">
                    <a:lumMod val="50000"/>
                  </a:schemeClr>
                </a:solidFill>
                <a:latin typeface="+mn-lt"/>
                <a:cs typeface="+mn-cs"/>
              </a:rPr>
              <a:t>Heading: 	Exposure Determination</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p:txBody>
      </p:sp>
      <p:sp>
        <p:nvSpPr>
          <p:cNvPr id="13" name="Rectangle 12"/>
          <p:cNvSpPr/>
          <p:nvPr>
            <p:custDataLst>
              <p:tags r:id="rId3"/>
            </p:custDataLst>
          </p:nvPr>
        </p:nvSpPr>
        <p:spPr>
          <a:xfrm>
            <a:off x="1371600" y="3400961"/>
            <a:ext cx="6509539" cy="1323439"/>
          </a:xfrm>
          <a:prstGeom prst="rect">
            <a:avLst/>
          </a:prstGeom>
          <a:noFill/>
        </p:spPr>
        <p:txBody>
          <a:bodyPr wrap="none">
            <a:spAutoFit/>
          </a:bodyPr>
          <a:lstStyle/>
          <a:p>
            <a:pPr fontAlgn="auto">
              <a:spcBef>
                <a:spcPts val="0"/>
              </a:spcBef>
              <a:spcAft>
                <a:spcPts val="0"/>
              </a:spcAft>
              <a:buFont typeface="Arial" pitchFamily="34" charset="0"/>
              <a:buChar char="•"/>
              <a:defRPr/>
            </a:pPr>
            <a:r>
              <a:rPr lang="en-US" sz="4000" b="1" dirty="0">
                <a:ln w="18000">
                  <a:solidFill>
                    <a:schemeClr val="accent5">
                      <a:lumMod val="50000"/>
                    </a:schemeClr>
                  </a:solidFill>
                  <a:prstDash val="solid"/>
                  <a:miter lim="800000"/>
                </a:ln>
                <a:blipFill>
                  <a:blip r:embed="rId6"/>
                  <a:tile tx="0" ty="0" sx="100000" sy="100000" flip="none" algn="tl"/>
                </a:blipFill>
                <a:effectLst>
                  <a:outerShdw blurRad="25500" dist="23000" dir="7020000" algn="tl">
                    <a:srgbClr val="000000">
                      <a:alpha val="50000"/>
                    </a:srgbClr>
                  </a:outerShdw>
                </a:effectLst>
                <a:latin typeface="+mn-lt"/>
                <a:cs typeface="+mn-cs"/>
              </a:rPr>
              <a:t>Job </a:t>
            </a:r>
            <a:r>
              <a:rPr lang="en-US" sz="4000" b="1" u="sng" dirty="0">
                <a:ln w="18000">
                  <a:solidFill>
                    <a:schemeClr val="accent5">
                      <a:lumMod val="50000"/>
                    </a:schemeClr>
                  </a:solidFill>
                  <a:prstDash val="solid"/>
                  <a:miter lim="800000"/>
                </a:ln>
                <a:blipFill>
                  <a:blip r:embed="rId6"/>
                  <a:tile tx="0" ty="0" sx="100000" sy="100000" flip="none" algn="tl"/>
                </a:blipFill>
                <a:effectLst>
                  <a:outerShdw blurRad="25500" dist="23000" dir="7020000" algn="tl">
                    <a:srgbClr val="000000">
                      <a:alpha val="50000"/>
                    </a:srgbClr>
                  </a:outerShdw>
                </a:effectLst>
                <a:latin typeface="+mn-lt"/>
                <a:cs typeface="+mn-cs"/>
              </a:rPr>
              <a:t>titles</a:t>
            </a:r>
            <a:r>
              <a:rPr lang="en-US" sz="4000" b="1" dirty="0">
                <a:ln w="18000">
                  <a:solidFill>
                    <a:schemeClr val="accent5">
                      <a:lumMod val="50000"/>
                    </a:schemeClr>
                  </a:solidFill>
                  <a:prstDash val="solid"/>
                  <a:miter lim="800000"/>
                </a:ln>
                <a:blipFill>
                  <a:blip r:embed="rId6"/>
                  <a:tile tx="0" ty="0" sx="100000" sy="100000" flip="none" algn="tl"/>
                </a:blipFill>
                <a:effectLst>
                  <a:outerShdw blurRad="25500" dist="23000" dir="7020000" algn="tl">
                    <a:srgbClr val="000000">
                      <a:alpha val="50000"/>
                    </a:srgbClr>
                  </a:outerShdw>
                </a:effectLst>
                <a:latin typeface="+mn-lt"/>
                <a:cs typeface="+mn-cs"/>
              </a:rPr>
              <a:t> with increased risk</a:t>
            </a:r>
          </a:p>
          <a:p>
            <a:pPr fontAlgn="auto">
              <a:spcBef>
                <a:spcPts val="0"/>
              </a:spcBef>
              <a:spcAft>
                <a:spcPts val="0"/>
              </a:spcAft>
              <a:buFont typeface="Arial" pitchFamily="34" charset="0"/>
              <a:buChar char="•"/>
              <a:defRPr/>
            </a:pPr>
            <a:r>
              <a:rPr lang="en-US" sz="4000" b="1" dirty="0">
                <a:ln w="18000">
                  <a:solidFill>
                    <a:schemeClr val="accent5">
                      <a:lumMod val="50000"/>
                    </a:schemeClr>
                  </a:solidFill>
                  <a:prstDash val="solid"/>
                  <a:miter lim="800000"/>
                </a:ln>
                <a:blipFill>
                  <a:blip r:embed="rId6"/>
                  <a:tile tx="0" ty="0" sx="100000" sy="100000" flip="none" algn="tl"/>
                </a:blipFill>
                <a:effectLst>
                  <a:outerShdw blurRad="25500" dist="23000" dir="7020000" algn="tl">
                    <a:srgbClr val="000000">
                      <a:alpha val="50000"/>
                    </a:srgbClr>
                  </a:outerShdw>
                </a:effectLst>
                <a:latin typeface="+mn-lt"/>
                <a:cs typeface="+mn-cs"/>
              </a:rPr>
              <a:t>Job </a:t>
            </a:r>
            <a:r>
              <a:rPr lang="en-US" sz="4000" b="1" u="sng" dirty="0">
                <a:ln w="18000">
                  <a:solidFill>
                    <a:schemeClr val="accent5">
                      <a:lumMod val="50000"/>
                    </a:schemeClr>
                  </a:solidFill>
                  <a:prstDash val="solid"/>
                  <a:miter lim="800000"/>
                </a:ln>
                <a:blipFill>
                  <a:blip r:embed="rId6"/>
                  <a:tile tx="0" ty="0" sx="100000" sy="100000" flip="none" algn="tl"/>
                </a:blipFill>
                <a:effectLst>
                  <a:outerShdw blurRad="25500" dist="23000" dir="7020000" algn="tl">
                    <a:srgbClr val="000000">
                      <a:alpha val="50000"/>
                    </a:srgbClr>
                  </a:outerShdw>
                </a:effectLst>
                <a:latin typeface="+mn-lt"/>
                <a:cs typeface="+mn-cs"/>
              </a:rPr>
              <a:t>tasks</a:t>
            </a:r>
            <a:r>
              <a:rPr lang="en-US" sz="4000" b="1" dirty="0">
                <a:ln w="18000">
                  <a:solidFill>
                    <a:schemeClr val="accent5">
                      <a:lumMod val="50000"/>
                    </a:schemeClr>
                  </a:solidFill>
                  <a:prstDash val="solid"/>
                  <a:miter lim="800000"/>
                </a:ln>
                <a:blipFill>
                  <a:blip r:embed="rId6"/>
                  <a:tile tx="0" ty="0" sx="100000" sy="100000" flip="none" algn="tl"/>
                </a:blipFill>
                <a:effectLst>
                  <a:outerShdw blurRad="25500" dist="23000" dir="7020000" algn="tl">
                    <a:srgbClr val="000000">
                      <a:alpha val="50000"/>
                    </a:srgbClr>
                  </a:outerShdw>
                </a:effectLst>
                <a:latin typeface="+mn-lt"/>
                <a:cs typeface="+mn-cs"/>
              </a:rPr>
              <a:t> with increased risk</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Definitions</a:t>
            </a:r>
          </a:p>
          <a:p>
            <a:pPr marL="514350" indent="-514350" fontAlgn="auto">
              <a:spcBef>
                <a:spcPts val="0"/>
              </a:spcBef>
              <a:spcAft>
                <a:spcPts val="0"/>
              </a:spcAft>
              <a:defRPr/>
            </a:pPr>
            <a:endParaRPr lang="en-US" sz="2600" dirty="0">
              <a:solidFill>
                <a:schemeClr val="accent5">
                  <a:lumMod val="60000"/>
                  <a:lumOff val="40000"/>
                </a:schemeClr>
              </a:solidFill>
              <a:latin typeface="+mn-lt"/>
              <a:cs typeface="+mn-cs"/>
            </a:endParaRPr>
          </a:p>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Exposure Control Plan</a:t>
            </a:r>
          </a:p>
          <a:p>
            <a:pPr marL="514350" indent="-514350" fontAlgn="auto">
              <a:spcBef>
                <a:spcPts val="0"/>
              </a:spcBef>
              <a:spcAft>
                <a:spcPts val="0"/>
              </a:spcAft>
              <a:defRPr/>
            </a:pPr>
            <a:endParaRPr lang="en-US" sz="2600" dirty="0">
              <a:solidFill>
                <a:schemeClr val="accent5">
                  <a:lumMod val="60000"/>
                  <a:lumOff val="40000"/>
                </a:schemeClr>
              </a:solidFill>
              <a:latin typeface="+mn-lt"/>
              <a:cs typeface="+mn-cs"/>
            </a:endParaRPr>
          </a:p>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Exposure Determination</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r>
              <a:rPr lang="en-US" sz="2600" dirty="0">
                <a:solidFill>
                  <a:schemeClr val="accent5">
                    <a:lumMod val="50000"/>
                  </a:schemeClr>
                </a:solidFill>
                <a:latin typeface="+mn-lt"/>
                <a:cs typeface="+mn-cs"/>
              </a:rPr>
              <a:t>Heading: 	Methods of Compliance </a:t>
            </a:r>
          </a:p>
          <a:p>
            <a:pPr marL="2343150" lvl="4" indent="-514350" fontAlgn="auto">
              <a:spcBef>
                <a:spcPts val="0"/>
              </a:spcBef>
              <a:spcAft>
                <a:spcPts val="0"/>
              </a:spcAft>
              <a:buFont typeface="Arial" pitchFamily="34" charset="0"/>
              <a:buChar char="•"/>
              <a:defRPr/>
            </a:pPr>
            <a:r>
              <a:rPr lang="en-US" sz="2200" dirty="0">
                <a:solidFill>
                  <a:schemeClr val="accent5">
                    <a:lumMod val="50000"/>
                  </a:schemeClr>
                </a:solidFill>
                <a:latin typeface="+mn-lt"/>
                <a:cs typeface="+mn-cs"/>
              </a:rPr>
              <a:t>Engineering and Work Practice Controls</a:t>
            </a:r>
          </a:p>
          <a:p>
            <a:pPr marL="2343150" lvl="4" indent="-514350" fontAlgn="auto">
              <a:spcBef>
                <a:spcPts val="0"/>
              </a:spcBef>
              <a:spcAft>
                <a:spcPts val="0"/>
              </a:spcAft>
              <a:buFont typeface="Arial" pitchFamily="34" charset="0"/>
              <a:buChar char="•"/>
              <a:defRPr/>
            </a:pPr>
            <a:r>
              <a:rPr lang="en-US" sz="2200" dirty="0">
                <a:solidFill>
                  <a:schemeClr val="accent5">
                    <a:lumMod val="50000"/>
                  </a:schemeClr>
                </a:solidFill>
                <a:latin typeface="+mn-lt"/>
                <a:cs typeface="+mn-cs"/>
              </a:rPr>
              <a:t>Personal Protective Equipment</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r>
              <a:rPr lang="en-US" sz="2600" dirty="0">
                <a:solidFill>
                  <a:schemeClr val="accent5">
                    <a:lumMod val="50000"/>
                  </a:schemeClr>
                </a:solidFill>
                <a:latin typeface="+mn-lt"/>
                <a:cs typeface="+mn-cs"/>
              </a:rPr>
              <a:t>	</a:t>
            </a:r>
            <a:endParaRPr lang="en-US" sz="2600" i="1"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Definitions</a:t>
            </a:r>
          </a:p>
          <a:p>
            <a:pPr marL="514350" indent="-514350" fontAlgn="auto">
              <a:spcBef>
                <a:spcPts val="0"/>
              </a:spcBef>
              <a:spcAft>
                <a:spcPts val="0"/>
              </a:spcAft>
              <a:defRPr/>
            </a:pPr>
            <a:endParaRPr lang="en-US" sz="2600" dirty="0">
              <a:solidFill>
                <a:schemeClr val="accent5">
                  <a:lumMod val="60000"/>
                  <a:lumOff val="40000"/>
                </a:schemeClr>
              </a:solidFill>
              <a:latin typeface="+mn-lt"/>
              <a:cs typeface="+mn-cs"/>
            </a:endParaRPr>
          </a:p>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Exposure Control Plan</a:t>
            </a:r>
          </a:p>
          <a:p>
            <a:pPr marL="514350" indent="-514350" fontAlgn="auto">
              <a:spcBef>
                <a:spcPts val="0"/>
              </a:spcBef>
              <a:spcAft>
                <a:spcPts val="0"/>
              </a:spcAft>
              <a:defRPr/>
            </a:pPr>
            <a:endParaRPr lang="en-US" sz="2600" dirty="0">
              <a:solidFill>
                <a:schemeClr val="accent5">
                  <a:lumMod val="60000"/>
                  <a:lumOff val="40000"/>
                </a:schemeClr>
              </a:solidFill>
              <a:latin typeface="+mn-lt"/>
              <a:cs typeface="+mn-cs"/>
            </a:endParaRPr>
          </a:p>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Exposure Determination</a:t>
            </a:r>
          </a:p>
          <a:p>
            <a:pPr marL="514350" indent="-514350" fontAlgn="auto">
              <a:spcBef>
                <a:spcPts val="0"/>
              </a:spcBef>
              <a:spcAft>
                <a:spcPts val="0"/>
              </a:spcAft>
              <a:defRPr/>
            </a:pPr>
            <a:endParaRPr lang="en-US" sz="2600" dirty="0">
              <a:solidFill>
                <a:schemeClr val="accent5">
                  <a:lumMod val="60000"/>
                  <a:lumOff val="40000"/>
                </a:schemeClr>
              </a:solidFill>
              <a:latin typeface="+mn-lt"/>
              <a:cs typeface="+mn-cs"/>
            </a:endParaRPr>
          </a:p>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Methods of Compliance </a:t>
            </a:r>
          </a:p>
          <a:p>
            <a:pPr marL="2343150" lvl="4"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Engineering and Work Practice Controls</a:t>
            </a:r>
          </a:p>
          <a:p>
            <a:pPr marL="2343150" lvl="4"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Personal Protective Equipment</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r>
              <a:rPr lang="en-US" sz="2600" dirty="0">
                <a:solidFill>
                  <a:schemeClr val="accent5">
                    <a:lumMod val="50000"/>
                  </a:schemeClr>
                </a:solidFill>
                <a:latin typeface="+mn-lt"/>
                <a:cs typeface="+mn-cs"/>
              </a:rPr>
              <a:t>Heading: 	Housekeeping</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r>
              <a:rPr lang="en-US" sz="2600" dirty="0">
                <a:solidFill>
                  <a:schemeClr val="accent5">
                    <a:lumMod val="50000"/>
                  </a:schemeClr>
                </a:solidFill>
                <a:latin typeface="+mn-lt"/>
                <a:cs typeface="+mn-cs"/>
              </a:rPr>
              <a:t>	</a:t>
            </a:r>
            <a:endParaRPr lang="en-US" sz="2600" i="1"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5">
                    <a:lumMod val="50000"/>
                  </a:schemeClr>
                </a:solidFill>
                <a:latin typeface="+mn-lt"/>
                <a:cs typeface="+mn-cs"/>
              </a:rPr>
              <a:t>Heading: 	Regulated Waste</a:t>
            </a:r>
          </a:p>
          <a:p>
            <a:pPr marL="2343150" lvl="4" indent="-514350" fontAlgn="auto">
              <a:spcBef>
                <a:spcPts val="0"/>
              </a:spcBef>
              <a:spcAft>
                <a:spcPts val="0"/>
              </a:spcAft>
              <a:buFont typeface="Arial" pitchFamily="34" charset="0"/>
              <a:buChar char="•"/>
              <a:defRPr/>
            </a:pPr>
            <a:r>
              <a:rPr lang="en-US" sz="2200" dirty="0">
                <a:solidFill>
                  <a:schemeClr val="accent5">
                    <a:lumMod val="50000"/>
                  </a:schemeClr>
                </a:solidFill>
                <a:latin typeface="+mn-lt"/>
                <a:cs typeface="+mn-cs"/>
              </a:rPr>
              <a:t>Contaminated Sharps: Discarding and Containment</a:t>
            </a:r>
          </a:p>
          <a:p>
            <a:pPr marL="2343150" lvl="4" indent="-514350" fontAlgn="auto">
              <a:spcBef>
                <a:spcPts val="0"/>
              </a:spcBef>
              <a:spcAft>
                <a:spcPts val="0"/>
              </a:spcAft>
              <a:buFont typeface="Arial" pitchFamily="34" charset="0"/>
              <a:buChar char="•"/>
              <a:defRPr/>
            </a:pPr>
            <a:r>
              <a:rPr lang="en-US" sz="2200" dirty="0">
                <a:solidFill>
                  <a:schemeClr val="accent5">
                    <a:lumMod val="50000"/>
                  </a:schemeClr>
                </a:solidFill>
                <a:latin typeface="+mn-lt"/>
                <a:cs typeface="+mn-cs"/>
              </a:rPr>
              <a:t>Other Regulated Waste Containment</a:t>
            </a:r>
          </a:p>
          <a:p>
            <a:pPr marL="2343150" lvl="4" indent="-514350" fontAlgn="auto">
              <a:spcBef>
                <a:spcPts val="0"/>
              </a:spcBef>
              <a:spcAft>
                <a:spcPts val="0"/>
              </a:spcAft>
              <a:buFont typeface="Arial" pitchFamily="34" charset="0"/>
              <a:buChar char="•"/>
              <a:defRPr/>
            </a:pPr>
            <a:r>
              <a:rPr lang="en-US" sz="2200" dirty="0">
                <a:solidFill>
                  <a:schemeClr val="accent5">
                    <a:lumMod val="50000"/>
                  </a:schemeClr>
                </a:solidFill>
                <a:latin typeface="+mn-lt"/>
                <a:cs typeface="+mn-cs"/>
              </a:rPr>
              <a:t>Laundry</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Rectangle 6"/>
          <p:cNvSpPr/>
          <p:nvPr>
            <p:custDataLst>
              <p:tags r:id="rId3"/>
            </p:custDataLst>
          </p:nvPr>
        </p:nvSpPr>
        <p:spPr>
          <a:xfrm>
            <a:off x="303073" y="676870"/>
            <a:ext cx="7545527" cy="923330"/>
          </a:xfrm>
          <a:prstGeom prst="rect">
            <a:avLst/>
          </a:prstGeom>
          <a:noFill/>
        </p:spPr>
        <p:txBody>
          <a:bodyPr wrap="none">
            <a:spAutoFit/>
          </a:bodyPr>
          <a:lstStyle/>
          <a:p>
            <a:pPr algn="ctr" fontAlgn="auto">
              <a:spcBef>
                <a:spcPts val="0"/>
              </a:spcBef>
              <a:spcAft>
                <a:spcPts val="0"/>
              </a:spcAft>
              <a:defRPr/>
            </a:pPr>
            <a:r>
              <a:rPr lang="en-US" sz="5400" b="1" dirty="0">
                <a:ln w="31550" cmpd="sng">
                  <a:solidFill>
                    <a:schemeClr val="tx2">
                      <a:lumMod val="50000"/>
                    </a:schemeClr>
                  </a:solidFill>
                  <a:prstDash val="solid"/>
                </a:ln>
                <a:noFill/>
                <a:effectLst>
                  <a:outerShdw blurRad="41275" dist="12700" dir="12000000" algn="tl" rotWithShape="0">
                    <a:srgbClr val="000000">
                      <a:alpha val="40000"/>
                    </a:srgbClr>
                  </a:outerShdw>
                </a:effectLst>
                <a:latin typeface="+mn-lt"/>
                <a:cs typeface="+mn-cs"/>
              </a:rPr>
              <a:t>What is OSHA’s Purpose? </a:t>
            </a:r>
          </a:p>
        </p:txBody>
      </p:sp>
      <p:pic>
        <p:nvPicPr>
          <p:cNvPr id="5" name="Picture 4" descr="Cemetery5.jpg"/>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tretch>
            <a:fillRect/>
          </a:stretch>
        </p:blipFill>
        <p:spPr>
          <a:xfrm>
            <a:off x="2209800" y="2362200"/>
            <a:ext cx="4632325" cy="3475038"/>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Regulated Waste</a:t>
            </a:r>
          </a:p>
          <a:p>
            <a:pPr marL="2343150" lvl="4"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Contaminated Sharps: Discarding and Containment</a:t>
            </a:r>
          </a:p>
          <a:p>
            <a:pPr marL="2343150" lvl="4"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Other Regulated Waste Containment</a:t>
            </a:r>
          </a:p>
          <a:p>
            <a:pPr marL="2343150" lvl="4"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Laundry</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r>
              <a:rPr lang="en-US" sz="2600" dirty="0">
                <a:solidFill>
                  <a:schemeClr val="accent5">
                    <a:lumMod val="50000"/>
                  </a:schemeClr>
                </a:solidFill>
                <a:latin typeface="+mn-lt"/>
                <a:cs typeface="+mn-cs"/>
              </a:rPr>
              <a:t>Heading: 	HIV and HBV Research Laboratory and 			Production Facilities</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Regulated Waste</a:t>
            </a:r>
          </a:p>
          <a:p>
            <a:pPr marL="2343150" lvl="4"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Contaminated Sharps: Discarding and Containment</a:t>
            </a:r>
          </a:p>
          <a:p>
            <a:pPr marL="2343150" lvl="4"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Other Regulated Waste Containment</a:t>
            </a:r>
          </a:p>
          <a:p>
            <a:pPr marL="2343150" lvl="4"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Laundry</a:t>
            </a:r>
          </a:p>
          <a:p>
            <a:pPr marL="514350" indent="-514350" fontAlgn="auto">
              <a:spcBef>
                <a:spcPts val="0"/>
              </a:spcBef>
              <a:spcAft>
                <a:spcPts val="0"/>
              </a:spcAft>
              <a:defRPr/>
            </a:pPr>
            <a:endParaRPr lang="en-US" sz="2600" dirty="0">
              <a:solidFill>
                <a:schemeClr val="accent5">
                  <a:lumMod val="60000"/>
                  <a:lumOff val="40000"/>
                </a:schemeClr>
              </a:solidFill>
              <a:latin typeface="+mn-lt"/>
              <a:cs typeface="+mn-cs"/>
            </a:endParaRPr>
          </a:p>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HIV and HBV Research Laboratory and 			Production Facilities</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r>
              <a:rPr lang="en-US" sz="2600" dirty="0">
                <a:solidFill>
                  <a:schemeClr val="accent5">
                    <a:lumMod val="50000"/>
                  </a:schemeClr>
                </a:solidFill>
                <a:latin typeface="+mn-lt"/>
                <a:cs typeface="+mn-cs"/>
              </a:rPr>
              <a:t>Heading: 	Hepatitis B Vaccination and Post-exposure 		Evaluation and Follow-up</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Regulated Waste</a:t>
            </a:r>
          </a:p>
          <a:p>
            <a:pPr marL="2343150" lvl="4"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Contaminated Sharps: Discarding and Containment</a:t>
            </a:r>
          </a:p>
          <a:p>
            <a:pPr marL="2343150" lvl="4"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Other Regulated Waste Containment</a:t>
            </a:r>
          </a:p>
          <a:p>
            <a:pPr marL="2343150" lvl="4"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Laundry</a:t>
            </a:r>
          </a:p>
          <a:p>
            <a:pPr marL="514350" indent="-514350" fontAlgn="auto">
              <a:spcBef>
                <a:spcPts val="0"/>
              </a:spcBef>
              <a:spcAft>
                <a:spcPts val="0"/>
              </a:spcAft>
              <a:defRPr/>
            </a:pPr>
            <a:endParaRPr lang="en-US" sz="2600" dirty="0">
              <a:solidFill>
                <a:schemeClr val="accent5">
                  <a:lumMod val="60000"/>
                  <a:lumOff val="40000"/>
                </a:schemeClr>
              </a:solidFill>
              <a:latin typeface="+mn-lt"/>
              <a:cs typeface="+mn-cs"/>
            </a:endParaRPr>
          </a:p>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HIV and HBV Research Laboratory and 			Production Facilities</a:t>
            </a:r>
          </a:p>
          <a:p>
            <a:pPr marL="514350" indent="-514350" fontAlgn="auto">
              <a:spcBef>
                <a:spcPts val="0"/>
              </a:spcBef>
              <a:spcAft>
                <a:spcPts val="0"/>
              </a:spcAft>
              <a:defRPr/>
            </a:pPr>
            <a:endParaRPr lang="en-US" sz="2600" dirty="0">
              <a:solidFill>
                <a:schemeClr val="accent5">
                  <a:lumMod val="60000"/>
                  <a:lumOff val="40000"/>
                </a:schemeClr>
              </a:solidFill>
              <a:latin typeface="+mn-lt"/>
              <a:cs typeface="+mn-cs"/>
            </a:endParaRPr>
          </a:p>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Hepatitis B Vaccination and Post-exposure 		Evaluation and Follow-up</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r>
              <a:rPr lang="en-US" sz="2600" dirty="0">
                <a:solidFill>
                  <a:schemeClr val="accent5">
                    <a:lumMod val="50000"/>
                  </a:schemeClr>
                </a:solidFill>
                <a:latin typeface="+mn-lt"/>
                <a:cs typeface="+mn-cs"/>
              </a:rPr>
              <a:t>Heading: 	Communication of Hazards to Employees</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Regulated Waste</a:t>
            </a:r>
          </a:p>
          <a:p>
            <a:pPr marL="2343150" lvl="4"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Contaminated Sharps: Discarding and Containment</a:t>
            </a:r>
          </a:p>
          <a:p>
            <a:pPr marL="2343150" lvl="4"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Other Regulated Waste Containment</a:t>
            </a:r>
          </a:p>
          <a:p>
            <a:pPr marL="2343150" lvl="4"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Laundry</a:t>
            </a:r>
          </a:p>
          <a:p>
            <a:pPr marL="514350" indent="-514350" fontAlgn="auto">
              <a:spcBef>
                <a:spcPts val="0"/>
              </a:spcBef>
              <a:spcAft>
                <a:spcPts val="0"/>
              </a:spcAft>
              <a:defRPr/>
            </a:pPr>
            <a:endParaRPr lang="en-US" sz="2600" dirty="0">
              <a:solidFill>
                <a:schemeClr val="accent5">
                  <a:lumMod val="60000"/>
                  <a:lumOff val="40000"/>
                </a:schemeClr>
              </a:solidFill>
              <a:latin typeface="+mn-lt"/>
              <a:cs typeface="+mn-cs"/>
            </a:endParaRPr>
          </a:p>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HIV and HBV Research Laboratory and 			Production Facilities</a:t>
            </a:r>
          </a:p>
          <a:p>
            <a:pPr marL="514350" indent="-514350" fontAlgn="auto">
              <a:spcBef>
                <a:spcPts val="0"/>
              </a:spcBef>
              <a:spcAft>
                <a:spcPts val="0"/>
              </a:spcAft>
              <a:defRPr/>
            </a:pPr>
            <a:endParaRPr lang="en-US" sz="2600" dirty="0">
              <a:solidFill>
                <a:schemeClr val="accent5">
                  <a:lumMod val="60000"/>
                  <a:lumOff val="40000"/>
                </a:schemeClr>
              </a:solidFill>
              <a:latin typeface="+mn-lt"/>
              <a:cs typeface="+mn-cs"/>
            </a:endParaRPr>
          </a:p>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Hepatitis B Vaccination and Post-exposure 		Evaluation and Follow-up</a:t>
            </a:r>
          </a:p>
          <a:p>
            <a:pPr marL="514350" indent="-514350" fontAlgn="auto">
              <a:spcBef>
                <a:spcPts val="0"/>
              </a:spcBef>
              <a:spcAft>
                <a:spcPts val="0"/>
              </a:spcAft>
              <a:defRPr/>
            </a:pPr>
            <a:endParaRPr lang="en-US" sz="2600" dirty="0">
              <a:solidFill>
                <a:schemeClr val="accent5">
                  <a:lumMod val="60000"/>
                  <a:lumOff val="40000"/>
                </a:schemeClr>
              </a:solidFill>
              <a:latin typeface="+mn-lt"/>
              <a:cs typeface="+mn-cs"/>
            </a:endParaRPr>
          </a:p>
          <a:p>
            <a:pPr marL="514350" indent="-514350" fontAlgn="auto">
              <a:spcBef>
                <a:spcPts val="0"/>
              </a:spcBef>
              <a:spcAft>
                <a:spcPts val="0"/>
              </a:spcAft>
              <a:defRPr/>
            </a:pPr>
            <a:r>
              <a:rPr lang="en-US" sz="2600" dirty="0">
                <a:solidFill>
                  <a:schemeClr val="accent5">
                    <a:lumMod val="60000"/>
                    <a:lumOff val="40000"/>
                  </a:schemeClr>
                </a:solidFill>
                <a:latin typeface="+mn-lt"/>
                <a:cs typeface="+mn-cs"/>
              </a:rPr>
              <a:t>Heading: 	Communication of Hazards to Employees</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514350" indent="-514350" fontAlgn="auto">
              <a:spcBef>
                <a:spcPts val="0"/>
              </a:spcBef>
              <a:spcAft>
                <a:spcPts val="0"/>
              </a:spcAft>
              <a:defRPr/>
            </a:pPr>
            <a:r>
              <a:rPr lang="en-US" sz="2600" dirty="0">
                <a:solidFill>
                  <a:schemeClr val="accent5">
                    <a:lumMod val="50000"/>
                  </a:schemeClr>
                </a:solidFill>
                <a:latin typeface="+mn-lt"/>
                <a:cs typeface="+mn-cs"/>
              </a:rPr>
              <a:t>Heading: 	Recordkeeping</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2: </a:t>
            </a:r>
          </a:p>
          <a:p>
            <a:pPr marL="514350" indent="-514350" fontAlgn="auto">
              <a:spcBef>
                <a:spcPts val="0"/>
              </a:spcBef>
              <a:spcAft>
                <a:spcPts val="0"/>
              </a:spcAft>
              <a:defRPr/>
            </a:pPr>
            <a:r>
              <a:rPr lang="en-US" sz="2600" i="1" dirty="0">
                <a:solidFill>
                  <a:schemeClr val="accent1">
                    <a:lumMod val="50000"/>
                  </a:schemeClr>
                </a:solidFill>
                <a:latin typeface="+mn-lt"/>
                <a:cs typeface="+mn-cs"/>
              </a:rPr>
              <a:t>	A general explanation of the </a:t>
            </a:r>
            <a:r>
              <a:rPr lang="en-US" sz="2600" i="1" dirty="0">
                <a:solidFill>
                  <a:srgbClr val="FF0000"/>
                </a:solidFill>
                <a:latin typeface="+mn-lt"/>
                <a:cs typeface="+mn-cs"/>
              </a:rPr>
              <a:t>epidemiology</a:t>
            </a:r>
            <a:r>
              <a:rPr lang="en-US" sz="2600" i="1" dirty="0">
                <a:solidFill>
                  <a:schemeClr val="accent1">
                    <a:lumMod val="50000"/>
                  </a:schemeClr>
                </a:solidFill>
                <a:latin typeface="+mn-lt"/>
                <a:cs typeface="+mn-cs"/>
              </a:rPr>
              <a:t> and symptoms of </a:t>
            </a:r>
            <a:r>
              <a:rPr lang="en-US" sz="2600" i="1" dirty="0" err="1">
                <a:solidFill>
                  <a:schemeClr val="accent1">
                    <a:lumMod val="50000"/>
                  </a:schemeClr>
                </a:solidFill>
                <a:latin typeface="+mn-lt"/>
                <a:cs typeface="+mn-cs"/>
              </a:rPr>
              <a:t>bloodborne</a:t>
            </a:r>
            <a:r>
              <a:rPr lang="en-US" sz="2600" i="1" dirty="0">
                <a:solidFill>
                  <a:schemeClr val="accent1">
                    <a:lumMod val="50000"/>
                  </a:schemeClr>
                </a:solidFill>
                <a:latin typeface="+mn-lt"/>
                <a:cs typeface="+mn-cs"/>
              </a:rPr>
              <a:t> diseases;</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b="1" i="1" dirty="0">
                <a:solidFill>
                  <a:schemeClr val="accent1">
                    <a:lumMod val="50000"/>
                  </a:schemeClr>
                </a:solidFill>
                <a:latin typeface="+mn-lt"/>
                <a:cs typeface="+mn-cs"/>
              </a:rPr>
              <a:t>	</a:t>
            </a:r>
            <a:r>
              <a:rPr lang="en-US" sz="2600" b="1" dirty="0">
                <a:solidFill>
                  <a:schemeClr val="accent1">
                    <a:lumMod val="50000"/>
                  </a:schemeClr>
                </a:solidFill>
                <a:latin typeface="+mn-lt"/>
                <a:cs typeface="+mn-cs"/>
              </a:rPr>
              <a:t>Goal 1: </a:t>
            </a:r>
            <a:r>
              <a:rPr lang="en-US" sz="2600" dirty="0">
                <a:solidFill>
                  <a:schemeClr val="accent1">
                    <a:lumMod val="50000"/>
                  </a:schemeClr>
                </a:solidFill>
                <a:latin typeface="+mn-lt"/>
                <a:cs typeface="+mn-cs"/>
              </a:rPr>
              <a:t>The employee can discuss </a:t>
            </a:r>
            <a:r>
              <a:rPr lang="en-US" sz="2600" dirty="0">
                <a:solidFill>
                  <a:srgbClr val="FF0000"/>
                </a:solidFill>
                <a:latin typeface="+mn-lt"/>
                <a:cs typeface="+mn-cs"/>
              </a:rPr>
              <a:t>the medical science behind tracking and controlling [</a:t>
            </a:r>
            <a:r>
              <a:rPr lang="en-US" sz="2600" dirty="0" err="1">
                <a:solidFill>
                  <a:srgbClr val="FF0000"/>
                </a:solidFill>
                <a:latin typeface="+mn-lt"/>
                <a:cs typeface="+mn-cs"/>
              </a:rPr>
              <a:t>bloodborne</a:t>
            </a:r>
            <a:r>
              <a:rPr lang="en-US" sz="2600" dirty="0">
                <a:solidFill>
                  <a:srgbClr val="FF0000"/>
                </a:solidFill>
                <a:latin typeface="+mn-lt"/>
                <a:cs typeface="+mn-cs"/>
              </a:rPr>
              <a:t>] diseases</a:t>
            </a:r>
          </a:p>
          <a:p>
            <a:pPr marL="514350" indent="-514350" fontAlgn="auto">
              <a:spcBef>
                <a:spcPts val="0"/>
              </a:spcBef>
              <a:spcAft>
                <a:spcPts val="0"/>
              </a:spcAft>
              <a:defRPr/>
            </a:pPr>
            <a:endParaRPr lang="en-US" sz="2600" dirty="0">
              <a:solidFill>
                <a:schemeClr val="accent1">
                  <a:lumMod val="50000"/>
                </a:schemeClr>
              </a:solidFill>
              <a:latin typeface="+mn-lt"/>
              <a:cs typeface="+mn-cs"/>
            </a:endParaRPr>
          </a:p>
          <a:p>
            <a:pPr marL="514350" indent="-514350" fontAlgn="auto">
              <a:spcBef>
                <a:spcPts val="0"/>
              </a:spcBef>
              <a:spcAft>
                <a:spcPts val="0"/>
              </a:spcAft>
              <a:defRPr/>
            </a:pPr>
            <a:r>
              <a:rPr lang="en-US" sz="2600" b="1" dirty="0">
                <a:solidFill>
                  <a:schemeClr val="accent1">
                    <a:lumMod val="50000"/>
                  </a:schemeClr>
                </a:solidFill>
                <a:latin typeface="+mn-lt"/>
                <a:cs typeface="+mn-cs"/>
              </a:rPr>
              <a:t>	</a:t>
            </a:r>
            <a:endParaRPr lang="en-US" sz="2600" dirty="0">
              <a:solidFill>
                <a:schemeClr val="accent1">
                  <a:lumMod val="50000"/>
                </a:schemeClr>
              </a:solidFill>
              <a:latin typeface="+mn-lt"/>
              <a:cs typeface="+mn-cs"/>
            </a:endParaRPr>
          </a:p>
          <a:p>
            <a:pPr marL="514350" indent="-514350" fontAlgn="auto">
              <a:spcBef>
                <a:spcPts val="0"/>
              </a:spcBef>
              <a:spcAft>
                <a:spcPts val="0"/>
              </a:spcAft>
              <a:defRPr/>
            </a:pPr>
            <a:endParaRPr lang="en-US" sz="2600" dirty="0">
              <a:solidFill>
                <a:schemeClr val="tx2">
                  <a:lumMod val="50000"/>
                </a:schemeClr>
              </a:solidFill>
              <a:latin typeface="+mn-lt"/>
              <a:cs typeface="+mn-cs"/>
            </a:endParaRPr>
          </a:p>
        </p:txBody>
      </p:sp>
      <p:cxnSp>
        <p:nvCxnSpPr>
          <p:cNvPr id="6" name="Straight Arrow Connector 5"/>
          <p:cNvCxnSpPr/>
          <p:nvPr/>
        </p:nvCxnSpPr>
        <p:spPr>
          <a:xfrm rot="16200000" flipH="1">
            <a:off x="5486400" y="1524000"/>
            <a:ext cx="8382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descr="HIV-AIDS-map.gif"/>
          <p:cNvPicPr>
            <a:picLocks noChangeAspect="1"/>
          </p:cNvPicPr>
          <p:nvPr>
            <p:custDataLst>
              <p:tags r:id="rId3"/>
            </p:custDataLst>
          </p:nvPr>
        </p:nvPicPr>
        <p:blipFill>
          <a:blip r:embed="rId6"/>
          <a:stretch>
            <a:fillRect/>
          </a:stretch>
        </p:blipFill>
        <p:spPr>
          <a:xfrm>
            <a:off x="1952625" y="3590925"/>
            <a:ext cx="5238750" cy="2428875"/>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2: </a:t>
            </a:r>
          </a:p>
          <a:p>
            <a:pPr marL="514350" indent="-514350" fontAlgn="auto">
              <a:spcBef>
                <a:spcPts val="0"/>
              </a:spcBef>
              <a:spcAft>
                <a:spcPts val="0"/>
              </a:spcAft>
              <a:defRPr/>
            </a:pPr>
            <a:r>
              <a:rPr lang="en-US" sz="2600" i="1" dirty="0">
                <a:solidFill>
                  <a:schemeClr val="accent1">
                    <a:lumMod val="50000"/>
                  </a:schemeClr>
                </a:solidFill>
                <a:latin typeface="+mn-lt"/>
                <a:cs typeface="+mn-cs"/>
              </a:rPr>
              <a:t>	A general explanation of the epidemiology and symptoms of </a:t>
            </a:r>
            <a:r>
              <a:rPr lang="en-US" sz="2600" i="1" dirty="0" err="1">
                <a:solidFill>
                  <a:schemeClr val="accent1">
                    <a:lumMod val="50000"/>
                  </a:schemeClr>
                </a:solidFill>
                <a:latin typeface="+mn-lt"/>
                <a:cs typeface="+mn-cs"/>
              </a:rPr>
              <a:t>bloodborne</a:t>
            </a:r>
            <a:r>
              <a:rPr lang="en-US" sz="2600" i="1" dirty="0">
                <a:solidFill>
                  <a:schemeClr val="accent1">
                    <a:lumMod val="50000"/>
                  </a:schemeClr>
                </a:solidFill>
                <a:latin typeface="+mn-lt"/>
                <a:cs typeface="+mn-cs"/>
              </a:rPr>
              <a:t> diseases;</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b="1" i="1" dirty="0">
                <a:solidFill>
                  <a:schemeClr val="accent1">
                    <a:lumMod val="50000"/>
                  </a:schemeClr>
                </a:solidFill>
                <a:latin typeface="+mn-lt"/>
                <a:cs typeface="+mn-cs"/>
              </a:rPr>
              <a:t>	</a:t>
            </a:r>
            <a:r>
              <a:rPr lang="en-US" sz="2600" b="1" dirty="0">
                <a:solidFill>
                  <a:schemeClr val="accent5">
                    <a:lumMod val="60000"/>
                    <a:lumOff val="40000"/>
                  </a:schemeClr>
                </a:solidFill>
                <a:latin typeface="+mn-lt"/>
                <a:cs typeface="+mn-cs"/>
              </a:rPr>
              <a:t>Goal 1: </a:t>
            </a:r>
            <a:r>
              <a:rPr lang="en-US" sz="2600" dirty="0">
                <a:solidFill>
                  <a:schemeClr val="accent5">
                    <a:lumMod val="60000"/>
                    <a:lumOff val="40000"/>
                  </a:schemeClr>
                </a:solidFill>
                <a:latin typeface="+mn-lt"/>
                <a:cs typeface="+mn-cs"/>
              </a:rPr>
              <a:t>The employee can discuss the medical science behind tracking and controlling diseases</a:t>
            </a:r>
          </a:p>
          <a:p>
            <a:pPr marL="514350" indent="-514350" fontAlgn="auto">
              <a:spcBef>
                <a:spcPts val="0"/>
              </a:spcBef>
              <a:spcAft>
                <a:spcPts val="0"/>
              </a:spcAft>
              <a:defRPr/>
            </a:pPr>
            <a:endParaRPr lang="en-US" sz="2600" dirty="0">
              <a:solidFill>
                <a:schemeClr val="accent1">
                  <a:lumMod val="50000"/>
                </a:schemeClr>
              </a:solidFill>
              <a:latin typeface="+mn-lt"/>
              <a:cs typeface="+mn-cs"/>
            </a:endParaRPr>
          </a:p>
          <a:p>
            <a:pPr marL="514350" indent="-514350" fontAlgn="auto">
              <a:spcBef>
                <a:spcPts val="0"/>
              </a:spcBef>
              <a:spcAft>
                <a:spcPts val="0"/>
              </a:spcAft>
              <a:defRPr/>
            </a:pPr>
            <a:r>
              <a:rPr lang="en-US" sz="2600" b="1" dirty="0">
                <a:solidFill>
                  <a:schemeClr val="accent1">
                    <a:lumMod val="50000"/>
                  </a:schemeClr>
                </a:solidFill>
                <a:latin typeface="+mn-lt"/>
                <a:cs typeface="+mn-cs"/>
              </a:rPr>
              <a:t>	Goal 2: </a:t>
            </a:r>
            <a:r>
              <a:rPr lang="en-US" sz="2600" dirty="0">
                <a:solidFill>
                  <a:schemeClr val="accent1">
                    <a:lumMod val="50000"/>
                  </a:schemeClr>
                </a:solidFill>
                <a:latin typeface="+mn-lt"/>
                <a:cs typeface="+mn-cs"/>
              </a:rPr>
              <a:t>Employee can identify general characteristics of </a:t>
            </a:r>
            <a:r>
              <a:rPr lang="en-US" sz="2600" dirty="0" err="1">
                <a:solidFill>
                  <a:schemeClr val="accent1">
                    <a:lumMod val="50000"/>
                  </a:schemeClr>
                </a:solidFill>
                <a:latin typeface="+mn-lt"/>
                <a:cs typeface="+mn-cs"/>
              </a:rPr>
              <a:t>bloodborne</a:t>
            </a:r>
            <a:r>
              <a:rPr lang="en-US" sz="2600" dirty="0">
                <a:solidFill>
                  <a:schemeClr val="accent1">
                    <a:lumMod val="50000"/>
                  </a:schemeClr>
                </a:solidFill>
                <a:latin typeface="+mn-lt"/>
                <a:cs typeface="+mn-cs"/>
              </a:rPr>
              <a:t> pathogens and signs and symptoms people will show with the most common </a:t>
            </a:r>
            <a:r>
              <a:rPr lang="en-US" sz="2600" dirty="0" err="1">
                <a:solidFill>
                  <a:schemeClr val="accent1">
                    <a:lumMod val="50000"/>
                  </a:schemeClr>
                </a:solidFill>
                <a:latin typeface="+mn-lt"/>
                <a:cs typeface="+mn-cs"/>
              </a:rPr>
              <a:t>bloodborne</a:t>
            </a:r>
            <a:r>
              <a:rPr lang="en-US" sz="2600" dirty="0">
                <a:solidFill>
                  <a:schemeClr val="accent1">
                    <a:lumMod val="50000"/>
                  </a:schemeClr>
                </a:solidFill>
                <a:latin typeface="+mn-lt"/>
                <a:cs typeface="+mn-cs"/>
              </a:rPr>
              <a:t> pathogens</a:t>
            </a:r>
          </a:p>
          <a:p>
            <a:pPr marL="514350" indent="-514350" fontAlgn="auto">
              <a:spcBef>
                <a:spcPts val="0"/>
              </a:spcBef>
              <a:spcAft>
                <a:spcPts val="0"/>
              </a:spcAft>
              <a:defRPr/>
            </a:pPr>
            <a:endParaRPr lang="en-US" sz="2600" dirty="0">
              <a:solidFill>
                <a:schemeClr val="tx2">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3: </a:t>
            </a:r>
          </a:p>
          <a:p>
            <a:pPr marL="514350" indent="-514350" fontAlgn="auto">
              <a:spcBef>
                <a:spcPts val="0"/>
              </a:spcBef>
              <a:spcAft>
                <a:spcPts val="0"/>
              </a:spcAft>
              <a:defRPr/>
            </a:pPr>
            <a:r>
              <a:rPr lang="en-US" sz="2600" i="1" dirty="0">
                <a:solidFill>
                  <a:schemeClr val="accent1">
                    <a:lumMod val="50000"/>
                  </a:schemeClr>
                </a:solidFill>
                <a:latin typeface="+mn-lt"/>
                <a:cs typeface="+mn-cs"/>
              </a:rPr>
              <a:t>	An explanation of the modes of transmission of </a:t>
            </a:r>
            <a:r>
              <a:rPr lang="en-US" sz="2600" i="1" dirty="0" err="1">
                <a:solidFill>
                  <a:schemeClr val="accent1">
                    <a:lumMod val="50000"/>
                  </a:schemeClr>
                </a:solidFill>
                <a:latin typeface="+mn-lt"/>
                <a:cs typeface="+mn-cs"/>
              </a:rPr>
              <a:t>bloodborne</a:t>
            </a:r>
            <a:r>
              <a:rPr lang="en-US" sz="2600" i="1" dirty="0">
                <a:solidFill>
                  <a:schemeClr val="accent1">
                    <a:lumMod val="50000"/>
                  </a:schemeClr>
                </a:solidFill>
                <a:latin typeface="+mn-lt"/>
                <a:cs typeface="+mn-cs"/>
              </a:rPr>
              <a:t> pathogens;</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600" b="1" dirty="0">
                <a:solidFill>
                  <a:schemeClr val="accent1">
                    <a:lumMod val="50000"/>
                  </a:schemeClr>
                </a:solidFill>
                <a:latin typeface="+mn-lt"/>
                <a:cs typeface="+mn-cs"/>
              </a:rPr>
              <a:t>Goal 1: </a:t>
            </a:r>
            <a:r>
              <a:rPr lang="en-US" sz="2600" dirty="0">
                <a:solidFill>
                  <a:schemeClr val="accent1">
                    <a:lumMod val="50000"/>
                  </a:schemeClr>
                </a:solidFill>
                <a:latin typeface="+mn-lt"/>
                <a:cs typeface="+mn-cs"/>
              </a:rPr>
              <a:t>The employee can identify the six links in the chain of infection – any type of infection – Including pathogen, reservoir, port of exit, mode of transmission, port of entry and vulnerable host</a:t>
            </a:r>
          </a:p>
          <a:p>
            <a:pPr marL="514350" indent="-514350" fontAlgn="auto">
              <a:spcBef>
                <a:spcPts val="0"/>
              </a:spcBef>
              <a:spcAft>
                <a:spcPts val="0"/>
              </a:spcAft>
              <a:defRPr/>
            </a:pPr>
            <a:endParaRPr lang="en-US" sz="2600" dirty="0">
              <a:solidFill>
                <a:schemeClr val="accent1">
                  <a:lumMod val="50000"/>
                </a:schemeClr>
              </a:solidFill>
              <a:latin typeface="+mn-lt"/>
              <a:cs typeface="+mn-cs"/>
            </a:endParaRPr>
          </a:p>
          <a:p>
            <a:pPr marL="514350" indent="-514350" fontAlgn="auto">
              <a:spcBef>
                <a:spcPts val="0"/>
              </a:spcBef>
              <a:spcAft>
                <a:spcPts val="0"/>
              </a:spcAft>
              <a:defRPr/>
            </a:pPr>
            <a:endParaRPr lang="en-US" sz="2600" dirty="0">
              <a:solidFill>
                <a:schemeClr val="tx2">
                  <a:lumMod val="50000"/>
                </a:schemeClr>
              </a:solidFill>
              <a:latin typeface="+mn-lt"/>
              <a:cs typeface="+mn-cs"/>
            </a:endParaRPr>
          </a:p>
        </p:txBody>
      </p:sp>
      <p:graphicFrame>
        <p:nvGraphicFramePr>
          <p:cNvPr id="5" name="Diagram 4"/>
          <p:cNvGraphicFramePr/>
          <p:nvPr>
            <p:custDataLst>
              <p:tags r:id="rId3"/>
            </p:custDataLst>
          </p:nvPr>
        </p:nvGraphicFramePr>
        <p:xfrm>
          <a:off x="5486400" y="3733800"/>
          <a:ext cx="3505200" cy="3124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3: </a:t>
            </a:r>
          </a:p>
          <a:p>
            <a:pPr marL="514350" indent="-514350" fontAlgn="auto">
              <a:spcBef>
                <a:spcPts val="0"/>
              </a:spcBef>
              <a:spcAft>
                <a:spcPts val="0"/>
              </a:spcAft>
              <a:defRPr/>
            </a:pPr>
            <a:r>
              <a:rPr lang="en-US" sz="2600" i="1" dirty="0">
                <a:solidFill>
                  <a:schemeClr val="accent1">
                    <a:lumMod val="50000"/>
                  </a:schemeClr>
                </a:solidFill>
                <a:latin typeface="+mn-lt"/>
                <a:cs typeface="+mn-cs"/>
              </a:rPr>
              <a:t>	An explanation of the modes of transmission of </a:t>
            </a:r>
            <a:r>
              <a:rPr lang="en-US" sz="2600" i="1" dirty="0" err="1">
                <a:solidFill>
                  <a:schemeClr val="accent1">
                    <a:lumMod val="50000"/>
                  </a:schemeClr>
                </a:solidFill>
                <a:latin typeface="+mn-lt"/>
                <a:cs typeface="+mn-cs"/>
              </a:rPr>
              <a:t>bloodborne</a:t>
            </a:r>
            <a:r>
              <a:rPr lang="en-US" sz="2600" i="1" dirty="0">
                <a:solidFill>
                  <a:schemeClr val="accent1">
                    <a:lumMod val="50000"/>
                  </a:schemeClr>
                </a:solidFill>
                <a:latin typeface="+mn-lt"/>
                <a:cs typeface="+mn-cs"/>
              </a:rPr>
              <a:t> pathogens;</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600" b="1" dirty="0">
                <a:solidFill>
                  <a:schemeClr val="accent5">
                    <a:lumMod val="60000"/>
                    <a:lumOff val="40000"/>
                  </a:schemeClr>
                </a:solidFill>
                <a:latin typeface="+mn-lt"/>
                <a:cs typeface="+mn-cs"/>
              </a:rPr>
              <a:t>Goal 1: </a:t>
            </a:r>
            <a:r>
              <a:rPr lang="en-US" sz="2600" dirty="0">
                <a:solidFill>
                  <a:schemeClr val="accent5">
                    <a:lumMod val="60000"/>
                    <a:lumOff val="40000"/>
                  </a:schemeClr>
                </a:solidFill>
                <a:latin typeface="+mn-lt"/>
                <a:cs typeface="+mn-cs"/>
              </a:rPr>
              <a:t>The employee can define the six links in the chain of infection – any type of infection – Including pathogen, reservoir, port of exit, mode of transmission, port of entry and vulnerable host</a:t>
            </a:r>
          </a:p>
          <a:p>
            <a:pPr marL="514350" indent="-514350" fontAlgn="auto">
              <a:spcBef>
                <a:spcPts val="0"/>
              </a:spcBef>
              <a:spcAft>
                <a:spcPts val="0"/>
              </a:spcAft>
              <a:defRPr/>
            </a:pPr>
            <a:endParaRPr lang="en-US" sz="2600" dirty="0">
              <a:solidFill>
                <a:schemeClr val="accent1">
                  <a:lumMod val="50000"/>
                </a:schemeClr>
              </a:solidFill>
              <a:latin typeface="+mn-lt"/>
              <a:cs typeface="+mn-cs"/>
            </a:endParaRPr>
          </a:p>
          <a:p>
            <a:pPr marL="514350" indent="-514350" fontAlgn="auto">
              <a:spcBef>
                <a:spcPts val="0"/>
              </a:spcBef>
              <a:spcAft>
                <a:spcPts val="0"/>
              </a:spcAft>
              <a:defRPr/>
            </a:pPr>
            <a:r>
              <a:rPr lang="en-US" sz="2600" dirty="0">
                <a:solidFill>
                  <a:schemeClr val="accent1">
                    <a:lumMod val="50000"/>
                  </a:schemeClr>
                </a:solidFill>
                <a:latin typeface="+mn-lt"/>
                <a:cs typeface="+mn-cs"/>
              </a:rPr>
              <a:t>	</a:t>
            </a:r>
            <a:r>
              <a:rPr lang="en-US" sz="2600" b="1" dirty="0">
                <a:solidFill>
                  <a:schemeClr val="accent1">
                    <a:lumMod val="50000"/>
                  </a:schemeClr>
                </a:solidFill>
                <a:latin typeface="+mn-lt"/>
                <a:cs typeface="+mn-cs"/>
              </a:rPr>
              <a:t>Goal 2: </a:t>
            </a:r>
            <a:r>
              <a:rPr lang="en-US" sz="2600" dirty="0">
                <a:solidFill>
                  <a:schemeClr val="accent1">
                    <a:lumMod val="50000"/>
                  </a:schemeClr>
                </a:solidFill>
                <a:latin typeface="+mn-lt"/>
                <a:cs typeface="+mn-cs"/>
              </a:rPr>
              <a:t>The employee  can state the body fluids by which </a:t>
            </a:r>
            <a:r>
              <a:rPr lang="en-US" sz="2600" dirty="0" err="1">
                <a:solidFill>
                  <a:schemeClr val="accent1">
                    <a:lumMod val="50000"/>
                  </a:schemeClr>
                </a:solidFill>
                <a:latin typeface="+mn-lt"/>
                <a:cs typeface="+mn-cs"/>
              </a:rPr>
              <a:t>bloodborne</a:t>
            </a:r>
            <a:r>
              <a:rPr lang="en-US" sz="2600" dirty="0">
                <a:solidFill>
                  <a:schemeClr val="accent1">
                    <a:lumMod val="50000"/>
                  </a:schemeClr>
                </a:solidFill>
                <a:latin typeface="+mn-lt"/>
                <a:cs typeface="+mn-cs"/>
              </a:rPr>
              <a:t> pathogens can be transmitted, including blood and other potentially infectious material. </a:t>
            </a:r>
          </a:p>
          <a:p>
            <a:pPr marL="514350" indent="-514350" fontAlgn="auto">
              <a:spcBef>
                <a:spcPts val="0"/>
              </a:spcBef>
              <a:spcAft>
                <a:spcPts val="0"/>
              </a:spcAft>
              <a:defRPr/>
            </a:pPr>
            <a:endParaRPr lang="en-US" sz="2600" dirty="0">
              <a:solidFill>
                <a:schemeClr val="tx2">
                  <a:lumMod val="50000"/>
                </a:schemeClr>
              </a:solidFill>
              <a:latin typeface="+mn-lt"/>
              <a:cs typeface="+mn-cs"/>
            </a:endParaRPr>
          </a:p>
        </p:txBody>
      </p:sp>
      <p:pic>
        <p:nvPicPr>
          <p:cNvPr id="6" name="Picture 5" descr="Presentation1.ti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5600" y="5181600"/>
            <a:ext cx="2438400" cy="1828800"/>
          </a:xfrm>
          <a:prstGeom prst="rect">
            <a:avLst/>
          </a:prstGeom>
          <a:ln w="57150">
            <a:solidFill>
              <a:schemeClr val="accent5">
                <a:lumMod val="50000"/>
              </a:schemeClr>
            </a:solidFill>
          </a:ln>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4: </a:t>
            </a:r>
          </a:p>
          <a:p>
            <a:pPr marL="514350" indent="-514350" fontAlgn="auto">
              <a:spcBef>
                <a:spcPts val="0"/>
              </a:spcBef>
              <a:spcAft>
                <a:spcPts val="0"/>
              </a:spcAft>
              <a:defRPr/>
            </a:pPr>
            <a:r>
              <a:rPr lang="en-US" sz="2600" i="1" dirty="0">
                <a:solidFill>
                  <a:schemeClr val="accent1">
                    <a:lumMod val="50000"/>
                  </a:schemeClr>
                </a:solidFill>
                <a:latin typeface="+mn-lt"/>
                <a:cs typeface="+mn-cs"/>
              </a:rPr>
              <a:t>	An explanation of the employer's </a:t>
            </a:r>
            <a:r>
              <a:rPr lang="en-US" sz="2600" i="1" u="sng" dirty="0">
                <a:solidFill>
                  <a:schemeClr val="accent1">
                    <a:lumMod val="50000"/>
                  </a:schemeClr>
                </a:solidFill>
                <a:latin typeface="+mn-lt"/>
                <a:cs typeface="+mn-cs"/>
              </a:rPr>
              <a:t>exposure control plan</a:t>
            </a:r>
            <a:r>
              <a:rPr lang="en-US" sz="2600" i="1" dirty="0">
                <a:solidFill>
                  <a:schemeClr val="accent1">
                    <a:lumMod val="50000"/>
                  </a:schemeClr>
                </a:solidFill>
                <a:latin typeface="+mn-lt"/>
                <a:cs typeface="+mn-cs"/>
              </a:rPr>
              <a:t> and the means by which the employee can obtain a copy of the written plan;</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600" b="1" dirty="0">
                <a:solidFill>
                  <a:schemeClr val="accent1">
                    <a:lumMod val="50000"/>
                  </a:schemeClr>
                </a:solidFill>
                <a:latin typeface="+mn-lt"/>
                <a:cs typeface="+mn-cs"/>
              </a:rPr>
              <a:t>Goal 1: </a:t>
            </a:r>
            <a:r>
              <a:rPr lang="en-US" sz="2600" dirty="0">
                <a:solidFill>
                  <a:schemeClr val="accent1">
                    <a:lumMod val="50000"/>
                  </a:schemeClr>
                </a:solidFill>
                <a:latin typeface="+mn-lt"/>
                <a:cs typeface="+mn-cs"/>
              </a:rPr>
              <a:t>The employee can locate the written </a:t>
            </a:r>
            <a:r>
              <a:rPr lang="en-US" sz="2600" u="sng" dirty="0">
                <a:solidFill>
                  <a:schemeClr val="accent1">
                    <a:lumMod val="50000"/>
                  </a:schemeClr>
                </a:solidFill>
                <a:latin typeface="+mn-lt"/>
                <a:cs typeface="+mn-cs"/>
              </a:rPr>
              <a:t>exposure control plan</a:t>
            </a:r>
            <a:r>
              <a:rPr lang="en-US" sz="2600" dirty="0">
                <a:solidFill>
                  <a:schemeClr val="accent1">
                    <a:lumMod val="50000"/>
                  </a:schemeClr>
                </a:solidFill>
                <a:latin typeface="+mn-lt"/>
                <a:cs typeface="+mn-cs"/>
              </a:rPr>
              <a:t> at any time</a:t>
            </a:r>
          </a:p>
          <a:p>
            <a:pPr marL="514350" indent="-514350" fontAlgn="auto">
              <a:spcBef>
                <a:spcPts val="0"/>
              </a:spcBef>
              <a:spcAft>
                <a:spcPts val="0"/>
              </a:spcAft>
              <a:defRPr/>
            </a:pPr>
            <a:endParaRPr lang="en-US" sz="2600" dirty="0">
              <a:solidFill>
                <a:schemeClr val="accent1">
                  <a:lumMod val="50000"/>
                </a:schemeClr>
              </a:solidFill>
              <a:latin typeface="+mn-lt"/>
              <a:cs typeface="+mn-cs"/>
            </a:endParaRPr>
          </a:p>
          <a:p>
            <a:pPr marL="514350" indent="-514350" fontAlgn="auto">
              <a:spcBef>
                <a:spcPts val="0"/>
              </a:spcBef>
              <a:spcAft>
                <a:spcPts val="0"/>
              </a:spcAft>
              <a:defRPr/>
            </a:pPr>
            <a:r>
              <a:rPr lang="en-US" sz="2600" dirty="0">
                <a:solidFill>
                  <a:schemeClr val="accent1">
                    <a:lumMod val="50000"/>
                  </a:schemeClr>
                </a:solidFill>
                <a:latin typeface="+mn-lt"/>
                <a:cs typeface="+mn-cs"/>
              </a:rPr>
              <a:t>	</a:t>
            </a:r>
          </a:p>
          <a:p>
            <a:pPr marL="514350" indent="-514350" fontAlgn="auto">
              <a:spcBef>
                <a:spcPts val="0"/>
              </a:spcBef>
              <a:spcAft>
                <a:spcPts val="0"/>
              </a:spcAft>
              <a:defRPr/>
            </a:pPr>
            <a:endParaRPr lang="en-US" sz="2600" dirty="0">
              <a:solidFill>
                <a:schemeClr val="accent1">
                  <a:lumMod val="50000"/>
                </a:schemeClr>
              </a:solidFill>
              <a:latin typeface="+mn-lt"/>
              <a:cs typeface="+mn-cs"/>
            </a:endParaRPr>
          </a:p>
          <a:p>
            <a:pPr marL="514350" indent="-514350" fontAlgn="auto">
              <a:spcBef>
                <a:spcPts val="0"/>
              </a:spcBef>
              <a:spcAft>
                <a:spcPts val="0"/>
              </a:spcAft>
              <a:defRPr/>
            </a:pPr>
            <a:endParaRPr lang="en-US" sz="26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8" name="TextBox 7"/>
          <p:cNvSpPr txBox="1"/>
          <p:nvPr/>
        </p:nvSpPr>
        <p:spPr>
          <a:xfrm>
            <a:off x="304800" y="4572000"/>
            <a:ext cx="8534400" cy="1384300"/>
          </a:xfrm>
          <a:prstGeom prst="rect">
            <a:avLst/>
          </a:prstGeom>
          <a:noFill/>
          <a:ln>
            <a:noFill/>
          </a:ln>
        </p:spPr>
        <p:txBody>
          <a:bodyPr>
            <a:spAutoFit/>
          </a:bodyPr>
          <a:lstStyle/>
          <a:p>
            <a:pPr fontAlgn="auto">
              <a:spcBef>
                <a:spcPts val="0"/>
              </a:spcBef>
              <a:spcAft>
                <a:spcPts val="0"/>
              </a:spcAft>
              <a:defRPr/>
            </a:pPr>
            <a:r>
              <a:rPr lang="en-US" sz="2400" b="1" dirty="0">
                <a:latin typeface="+mn-lt"/>
                <a:cs typeface="+mn-cs"/>
              </a:rPr>
              <a:t>Michigan state university exposure control plan manual: </a:t>
            </a:r>
          </a:p>
          <a:p>
            <a:pPr fontAlgn="auto">
              <a:spcBef>
                <a:spcPts val="0"/>
              </a:spcBef>
              <a:spcAft>
                <a:spcPts val="0"/>
              </a:spcAft>
              <a:defRPr/>
            </a:pPr>
            <a:endParaRPr lang="en-US" sz="2400" b="1" u="sng" dirty="0">
              <a:latin typeface="+mn-lt"/>
              <a:cs typeface="+mn-cs"/>
              <a:hlinkClick r:id="rId6"/>
            </a:endParaRPr>
          </a:p>
          <a:p>
            <a:pPr fontAlgn="auto">
              <a:spcBef>
                <a:spcPts val="0"/>
              </a:spcBef>
              <a:spcAft>
                <a:spcPts val="0"/>
              </a:spcAft>
              <a:defRPr/>
            </a:pPr>
            <a:r>
              <a:rPr lang="en-US" u="sng" dirty="0">
                <a:latin typeface="+mn-lt"/>
                <a:cs typeface="+mn-cs"/>
                <a:hlinkClick r:id="rId6"/>
              </a:rPr>
              <a:t>http://www.orcbs.msu.edu/biological/programs_guidelines/programs_guidelines.htm</a:t>
            </a:r>
            <a:r>
              <a:rPr lang="en-US" dirty="0">
                <a:latin typeface="+mn-lt"/>
                <a:cs typeface="+mn-cs"/>
              </a:rPr>
              <a:t> </a:t>
            </a:r>
          </a:p>
          <a:p>
            <a:pPr fontAlgn="auto">
              <a:spcBef>
                <a:spcPts val="0"/>
              </a:spcBef>
              <a:spcAft>
                <a:spcPts val="0"/>
              </a:spcAft>
              <a:defRPr/>
            </a:pPr>
            <a:endParaRPr lang="en-US" b="1" dirty="0">
              <a:solidFill>
                <a:schemeClr val="accent5">
                  <a:lumMod val="50000"/>
                </a:schemeClr>
              </a:solidFill>
              <a:latin typeface="+mn-lt"/>
              <a:cs typeface="+mn-cs"/>
            </a:endParaRPr>
          </a:p>
        </p:txBody>
      </p:sp>
      <p:pic>
        <p:nvPicPr>
          <p:cNvPr id="9" name="Picture 8" descr="BloodBorneCover.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867400" y="1104900"/>
            <a:ext cx="2133600" cy="2781300"/>
          </a:xfrm>
          <a:prstGeom prst="rect">
            <a:avLst/>
          </a:prstGeom>
          <a:ln>
            <a:solidFill>
              <a:schemeClr val="accent5">
                <a:lumMod val="50000"/>
              </a:schemeClr>
            </a:solidFill>
          </a:ln>
        </p:spPr>
      </p:pic>
      <p:pic>
        <p:nvPicPr>
          <p:cNvPr id="11" name="Picture 10" descr="osha-bloodborne-pathogens-exposure-control-pl.jpg"/>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1219200" y="1066800"/>
            <a:ext cx="2333625" cy="2651125"/>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3" name="TextBox 2"/>
          <p:cNvSpPr txBox="1"/>
          <p:nvPr/>
        </p:nvSpPr>
        <p:spPr>
          <a:xfrm rot="19519548">
            <a:off x="712788" y="3221038"/>
            <a:ext cx="7772400" cy="646112"/>
          </a:xfrm>
          <a:prstGeom prst="rect">
            <a:avLst/>
          </a:prstGeom>
          <a:noFill/>
        </p:spPr>
        <p:txBody>
          <a:bodyPr>
            <a:spAutoFit/>
          </a:bodyPr>
          <a:lstStyle/>
          <a:p>
            <a:pPr algn="ctr" fontAlgn="auto">
              <a:spcBef>
                <a:spcPts val="0"/>
              </a:spcBef>
              <a:spcAft>
                <a:spcPts val="0"/>
              </a:spcAft>
              <a:defRPr/>
            </a:pPr>
            <a:r>
              <a:rPr lang="en-US" sz="3600" dirty="0">
                <a:solidFill>
                  <a:schemeClr val="tx2">
                    <a:lumMod val="50000"/>
                  </a:schemeClr>
                </a:solidFill>
                <a:latin typeface="+mn-lt"/>
                <a:cs typeface="+mn-cs"/>
              </a:rPr>
              <a:t>OSHA website: </a:t>
            </a:r>
            <a:r>
              <a:rPr lang="en-US" sz="3600" dirty="0">
                <a:solidFill>
                  <a:schemeClr val="tx2">
                    <a:lumMod val="50000"/>
                  </a:schemeClr>
                </a:solidFill>
                <a:latin typeface="+mn-lt"/>
                <a:cs typeface="+mn-cs"/>
                <a:hlinkClick r:id="rId7"/>
              </a:rPr>
              <a:t>http://www.osha.gov</a:t>
            </a:r>
            <a:r>
              <a:rPr lang="en-US" sz="3600" dirty="0">
                <a:solidFill>
                  <a:schemeClr val="tx2">
                    <a:lumMod val="50000"/>
                  </a:schemeClr>
                </a:solidFill>
                <a:latin typeface="+mn-lt"/>
                <a:cs typeface="+mn-cs"/>
              </a:rPr>
              <a:t> </a:t>
            </a:r>
          </a:p>
        </p:txBody>
      </p:sp>
      <p:pic>
        <p:nvPicPr>
          <p:cNvPr id="5" name="Picture 4" descr="pogo-enemy.jpg"/>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7010400" y="3810000"/>
            <a:ext cx="1920875" cy="2925763"/>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pic>
        <p:nvPicPr>
          <p:cNvPr id="6" name="Picture 5" descr="industrial.jpg"/>
          <p:cNvPicPr>
            <a:picLocks noChangeAspect="1"/>
          </p:cNvPicPr>
          <p:nvPr>
            <p:custDataLst>
              <p:tags r:id="rId4"/>
            </p:custDataLst>
          </p:nvPr>
        </p:nvPicPr>
        <p:blipFill>
          <a:blip r:embed="rId9"/>
          <a:stretch>
            <a:fillRect/>
          </a:stretch>
        </p:blipFill>
        <p:spPr>
          <a:xfrm>
            <a:off x="279400" y="258763"/>
            <a:ext cx="2006600" cy="3017837"/>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4: </a:t>
            </a:r>
          </a:p>
          <a:p>
            <a:pPr marL="514350" indent="-514350" fontAlgn="auto">
              <a:spcBef>
                <a:spcPts val="0"/>
              </a:spcBef>
              <a:spcAft>
                <a:spcPts val="0"/>
              </a:spcAft>
              <a:defRPr/>
            </a:pPr>
            <a:r>
              <a:rPr lang="en-US" sz="2600" i="1" dirty="0">
                <a:solidFill>
                  <a:schemeClr val="accent1">
                    <a:lumMod val="50000"/>
                  </a:schemeClr>
                </a:solidFill>
                <a:latin typeface="+mn-lt"/>
                <a:cs typeface="+mn-cs"/>
              </a:rPr>
              <a:t>	An explanation of the employer's </a:t>
            </a:r>
            <a:r>
              <a:rPr lang="en-US" sz="2600" i="1" u="sng" dirty="0">
                <a:solidFill>
                  <a:schemeClr val="accent1">
                    <a:lumMod val="50000"/>
                  </a:schemeClr>
                </a:solidFill>
                <a:latin typeface="+mn-lt"/>
                <a:cs typeface="+mn-cs"/>
              </a:rPr>
              <a:t>exposure control plan</a:t>
            </a:r>
            <a:r>
              <a:rPr lang="en-US" sz="2600" i="1" dirty="0">
                <a:solidFill>
                  <a:schemeClr val="accent1">
                    <a:lumMod val="50000"/>
                  </a:schemeClr>
                </a:solidFill>
                <a:latin typeface="+mn-lt"/>
                <a:cs typeface="+mn-cs"/>
              </a:rPr>
              <a:t> and the means by which the employee can obtain a copy of the written plan;</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5">
                    <a:lumMod val="60000"/>
                    <a:lumOff val="40000"/>
                  </a:schemeClr>
                </a:solidFill>
                <a:latin typeface="+mn-lt"/>
                <a:cs typeface="+mn-cs"/>
              </a:rPr>
              <a:t>	</a:t>
            </a:r>
            <a:r>
              <a:rPr lang="en-US" sz="2600" b="1" dirty="0">
                <a:solidFill>
                  <a:schemeClr val="accent5">
                    <a:lumMod val="60000"/>
                    <a:lumOff val="40000"/>
                  </a:schemeClr>
                </a:solidFill>
                <a:latin typeface="+mn-lt"/>
                <a:cs typeface="+mn-cs"/>
              </a:rPr>
              <a:t>Goal 1: </a:t>
            </a:r>
            <a:r>
              <a:rPr lang="en-US" sz="2600" dirty="0">
                <a:solidFill>
                  <a:schemeClr val="accent5">
                    <a:lumMod val="60000"/>
                    <a:lumOff val="40000"/>
                  </a:schemeClr>
                </a:solidFill>
                <a:latin typeface="+mn-lt"/>
                <a:cs typeface="+mn-cs"/>
              </a:rPr>
              <a:t>The employee can locate the written </a:t>
            </a:r>
            <a:r>
              <a:rPr lang="en-US" sz="2600" u="sng" dirty="0">
                <a:solidFill>
                  <a:schemeClr val="accent5">
                    <a:lumMod val="60000"/>
                    <a:lumOff val="40000"/>
                  </a:schemeClr>
                </a:solidFill>
                <a:latin typeface="+mn-lt"/>
                <a:cs typeface="+mn-cs"/>
              </a:rPr>
              <a:t>exposure control plan</a:t>
            </a:r>
            <a:r>
              <a:rPr lang="en-US" sz="2600" dirty="0">
                <a:solidFill>
                  <a:schemeClr val="accent5">
                    <a:lumMod val="60000"/>
                    <a:lumOff val="40000"/>
                  </a:schemeClr>
                </a:solidFill>
                <a:latin typeface="+mn-lt"/>
                <a:cs typeface="+mn-cs"/>
              </a:rPr>
              <a:t> at any time</a:t>
            </a:r>
          </a:p>
          <a:p>
            <a:pPr marL="514350" indent="-514350" fontAlgn="auto">
              <a:spcBef>
                <a:spcPts val="0"/>
              </a:spcBef>
              <a:spcAft>
                <a:spcPts val="0"/>
              </a:spcAft>
              <a:defRPr/>
            </a:pPr>
            <a:endParaRPr lang="en-US" sz="2600" dirty="0">
              <a:solidFill>
                <a:schemeClr val="accent1">
                  <a:lumMod val="50000"/>
                </a:schemeClr>
              </a:solidFill>
              <a:latin typeface="+mn-lt"/>
              <a:cs typeface="+mn-cs"/>
            </a:endParaRPr>
          </a:p>
          <a:p>
            <a:pPr marL="514350" indent="-514350" fontAlgn="auto">
              <a:spcBef>
                <a:spcPts val="0"/>
              </a:spcBef>
              <a:spcAft>
                <a:spcPts val="0"/>
              </a:spcAft>
              <a:defRPr/>
            </a:pPr>
            <a:r>
              <a:rPr lang="en-US" sz="2600" dirty="0">
                <a:solidFill>
                  <a:schemeClr val="accent1">
                    <a:lumMod val="50000"/>
                  </a:schemeClr>
                </a:solidFill>
                <a:latin typeface="+mn-lt"/>
                <a:cs typeface="+mn-cs"/>
              </a:rPr>
              <a:t>	</a:t>
            </a:r>
            <a:r>
              <a:rPr lang="en-US" sz="2600" b="1" dirty="0">
                <a:solidFill>
                  <a:schemeClr val="accent1">
                    <a:lumMod val="50000"/>
                  </a:schemeClr>
                </a:solidFill>
                <a:latin typeface="+mn-lt"/>
                <a:cs typeface="+mn-cs"/>
              </a:rPr>
              <a:t>Goal 2: </a:t>
            </a:r>
            <a:r>
              <a:rPr lang="en-US" sz="2600" dirty="0">
                <a:solidFill>
                  <a:schemeClr val="accent1">
                    <a:lumMod val="50000"/>
                  </a:schemeClr>
                </a:solidFill>
                <a:latin typeface="+mn-lt"/>
                <a:cs typeface="+mn-cs"/>
              </a:rPr>
              <a:t>The employee can state his/her rights to be oriented to the text of his/her employer’s </a:t>
            </a:r>
            <a:r>
              <a:rPr lang="en-US" sz="2600" u="sng" dirty="0">
                <a:solidFill>
                  <a:schemeClr val="accent1">
                    <a:lumMod val="50000"/>
                  </a:schemeClr>
                </a:solidFill>
                <a:latin typeface="+mn-lt"/>
                <a:cs typeface="+mn-cs"/>
              </a:rPr>
              <a:t>exposure control plan</a:t>
            </a:r>
            <a:r>
              <a:rPr lang="en-US" sz="2600" dirty="0">
                <a:solidFill>
                  <a:schemeClr val="accent1">
                    <a:lumMod val="50000"/>
                  </a:schemeClr>
                </a:solidFill>
                <a:latin typeface="+mn-lt"/>
                <a:cs typeface="+mn-cs"/>
              </a:rPr>
              <a:t> </a:t>
            </a:r>
          </a:p>
          <a:p>
            <a:pPr marL="514350" indent="-514350" fontAlgn="auto">
              <a:spcBef>
                <a:spcPts val="0"/>
              </a:spcBef>
              <a:spcAft>
                <a:spcPts val="0"/>
              </a:spcAft>
              <a:defRPr/>
            </a:pPr>
            <a:endParaRPr lang="en-US" sz="2600" dirty="0">
              <a:solidFill>
                <a:schemeClr val="accent1">
                  <a:lumMod val="50000"/>
                </a:schemeClr>
              </a:solidFill>
              <a:latin typeface="+mn-lt"/>
              <a:cs typeface="+mn-cs"/>
            </a:endParaRPr>
          </a:p>
          <a:p>
            <a:pPr marL="514350" indent="-514350" fontAlgn="auto">
              <a:spcBef>
                <a:spcPts val="0"/>
              </a:spcBef>
              <a:spcAft>
                <a:spcPts val="0"/>
              </a:spcAft>
              <a:defRPr/>
            </a:pPr>
            <a:endParaRPr lang="en-US" sz="26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457200" indent="-457200" fontAlgn="auto">
              <a:spcBef>
                <a:spcPts val="0"/>
              </a:spcBef>
              <a:spcAft>
                <a:spcPts val="0"/>
              </a:spcAft>
              <a:defRPr/>
            </a:pPr>
            <a:r>
              <a:rPr lang="en-US" sz="2800" b="1" dirty="0">
                <a:solidFill>
                  <a:schemeClr val="accent5">
                    <a:lumMod val="50000"/>
                  </a:schemeClr>
                </a:solidFill>
                <a:latin typeface="+mn-lt"/>
                <a:cs typeface="+mn-cs"/>
              </a:rPr>
              <a:t>Heading: 	Exposure Control Plan</a:t>
            </a:r>
          </a:p>
          <a:p>
            <a:pPr marL="457200" indent="-457200" fontAlgn="auto">
              <a:spcBef>
                <a:spcPts val="0"/>
              </a:spcBef>
              <a:spcAft>
                <a:spcPts val="0"/>
              </a:spcAft>
              <a:defRPr/>
            </a:pPr>
            <a:endParaRPr lang="en-US" sz="2800" dirty="0">
              <a:latin typeface="+mn-lt"/>
              <a:cs typeface="+mn-cs"/>
            </a:endParaRPr>
          </a:p>
          <a:p>
            <a:pPr marL="457200" indent="-457200" fontAlgn="auto">
              <a:spcBef>
                <a:spcPts val="0"/>
              </a:spcBef>
              <a:spcAft>
                <a:spcPts val="0"/>
              </a:spcAft>
              <a:defRPr/>
            </a:pPr>
            <a:r>
              <a:rPr lang="en-US" sz="2800" dirty="0">
                <a:solidFill>
                  <a:schemeClr val="accent5">
                    <a:lumMod val="50000"/>
                  </a:schemeClr>
                </a:solidFill>
                <a:latin typeface="+mn-lt"/>
                <a:cs typeface="+mn-cs"/>
              </a:rPr>
              <a:t>	“Each employer having an employee(s) with occupation exposure  as defined by </a:t>
            </a:r>
            <a:r>
              <a:rPr lang="en-US" sz="2800" u="sng" dirty="0">
                <a:solidFill>
                  <a:schemeClr val="accent5">
                    <a:lumMod val="50000"/>
                  </a:schemeClr>
                </a:solidFill>
                <a:latin typeface="+mn-lt"/>
                <a:cs typeface="+mn-cs"/>
              </a:rPr>
              <a:t>paragraph (b)</a:t>
            </a:r>
            <a:r>
              <a:rPr lang="en-US" sz="2800" dirty="0">
                <a:solidFill>
                  <a:schemeClr val="accent5">
                    <a:lumMod val="50000"/>
                  </a:schemeClr>
                </a:solidFill>
                <a:latin typeface="+mn-lt"/>
                <a:cs typeface="+mn-cs"/>
              </a:rPr>
              <a:t> of this section shall establish a written </a:t>
            </a:r>
            <a:r>
              <a:rPr lang="en-US" sz="2800" u="sng" dirty="0">
                <a:solidFill>
                  <a:schemeClr val="accent5">
                    <a:lumMod val="50000"/>
                  </a:schemeClr>
                </a:solidFill>
                <a:latin typeface="+mn-lt"/>
                <a:cs typeface="+mn-cs"/>
              </a:rPr>
              <a:t>Exposure Control Plan</a:t>
            </a:r>
            <a:r>
              <a:rPr lang="en-US" sz="2800" dirty="0">
                <a:solidFill>
                  <a:schemeClr val="accent5">
                    <a:lumMod val="50000"/>
                  </a:schemeClr>
                </a:solidFill>
                <a:latin typeface="+mn-lt"/>
                <a:cs typeface="+mn-cs"/>
              </a:rPr>
              <a:t> designed to eliminate or minimize employee exposure.” </a:t>
            </a:r>
          </a:p>
          <a:p>
            <a:pPr marL="457200" indent="-457200" fontAlgn="auto">
              <a:spcBef>
                <a:spcPts val="0"/>
              </a:spcBef>
              <a:spcAft>
                <a:spcPts val="0"/>
              </a:spcAft>
              <a:defRPr/>
            </a:pPr>
            <a:endParaRPr lang="en-US" sz="2800" dirty="0">
              <a:solidFill>
                <a:schemeClr val="accent5">
                  <a:lumMod val="50000"/>
                </a:schemeClr>
              </a:solidFill>
              <a:latin typeface="+mn-lt"/>
              <a:cs typeface="+mn-cs"/>
            </a:endParaRPr>
          </a:p>
          <a:p>
            <a:pPr marL="457200" indent="-457200" fontAlgn="auto">
              <a:spcBef>
                <a:spcPts val="0"/>
              </a:spcBef>
              <a:spcAft>
                <a:spcPts val="0"/>
              </a:spcAft>
              <a:defRPr/>
            </a:pPr>
            <a:r>
              <a:rPr lang="en-US" sz="2800" dirty="0">
                <a:solidFill>
                  <a:schemeClr val="accent5">
                    <a:lumMod val="50000"/>
                  </a:schemeClr>
                </a:solidFill>
                <a:latin typeface="+mn-lt"/>
                <a:cs typeface="+mn-cs"/>
              </a:rPr>
              <a:t>	</a:t>
            </a:r>
            <a:endParaRPr lang="en-US" sz="26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457200" indent="-457200" fontAlgn="auto">
              <a:spcBef>
                <a:spcPts val="0"/>
              </a:spcBef>
              <a:spcAft>
                <a:spcPts val="0"/>
              </a:spcAft>
              <a:defRPr/>
            </a:pPr>
            <a:r>
              <a:rPr lang="en-US" sz="2800" b="1" dirty="0">
                <a:solidFill>
                  <a:schemeClr val="accent5">
                    <a:lumMod val="50000"/>
                  </a:schemeClr>
                </a:solidFill>
                <a:latin typeface="+mn-lt"/>
                <a:cs typeface="+mn-cs"/>
              </a:rPr>
              <a:t>Heading: 	Exposure Control Plan</a:t>
            </a:r>
          </a:p>
          <a:p>
            <a:pPr marL="457200" indent="-457200" fontAlgn="auto">
              <a:spcBef>
                <a:spcPts val="0"/>
              </a:spcBef>
              <a:spcAft>
                <a:spcPts val="0"/>
              </a:spcAft>
              <a:defRPr/>
            </a:pPr>
            <a:endParaRPr lang="en-US" sz="2800" dirty="0">
              <a:solidFill>
                <a:schemeClr val="accent5">
                  <a:lumMod val="60000"/>
                  <a:lumOff val="40000"/>
                </a:schemeClr>
              </a:solidFill>
              <a:latin typeface="+mn-lt"/>
              <a:cs typeface="+mn-cs"/>
            </a:endParaRPr>
          </a:p>
          <a:p>
            <a:pPr marL="457200" indent="-457200" fontAlgn="auto">
              <a:spcBef>
                <a:spcPts val="0"/>
              </a:spcBef>
              <a:spcAft>
                <a:spcPts val="0"/>
              </a:spcAft>
              <a:defRPr/>
            </a:pPr>
            <a:r>
              <a:rPr lang="en-US" sz="2800" dirty="0">
                <a:solidFill>
                  <a:schemeClr val="accent5">
                    <a:lumMod val="60000"/>
                    <a:lumOff val="40000"/>
                  </a:schemeClr>
                </a:solidFill>
                <a:latin typeface="+mn-lt"/>
                <a:cs typeface="+mn-cs"/>
              </a:rPr>
              <a:t>	“Each employer having an employee(s) with occupation exposure  as defined by </a:t>
            </a:r>
            <a:r>
              <a:rPr lang="en-US" sz="2800" u="sng" dirty="0">
                <a:solidFill>
                  <a:schemeClr val="accent5">
                    <a:lumMod val="50000"/>
                  </a:schemeClr>
                </a:solidFill>
                <a:latin typeface="+mn-lt"/>
                <a:cs typeface="+mn-cs"/>
              </a:rPr>
              <a:t>paragraph (b)</a:t>
            </a:r>
            <a:r>
              <a:rPr lang="en-US" sz="2800" dirty="0">
                <a:solidFill>
                  <a:schemeClr val="accent5">
                    <a:lumMod val="60000"/>
                    <a:lumOff val="40000"/>
                  </a:schemeClr>
                </a:solidFill>
                <a:latin typeface="+mn-lt"/>
                <a:cs typeface="+mn-cs"/>
              </a:rPr>
              <a:t> of this section shall establish a written </a:t>
            </a:r>
            <a:r>
              <a:rPr lang="en-US" sz="2800" u="sng" dirty="0">
                <a:solidFill>
                  <a:schemeClr val="accent5">
                    <a:lumMod val="60000"/>
                    <a:lumOff val="40000"/>
                  </a:schemeClr>
                </a:solidFill>
                <a:latin typeface="+mn-lt"/>
                <a:cs typeface="+mn-cs"/>
              </a:rPr>
              <a:t>Exposure Control Plan</a:t>
            </a:r>
            <a:r>
              <a:rPr lang="en-US" sz="2800" dirty="0">
                <a:solidFill>
                  <a:schemeClr val="accent5">
                    <a:lumMod val="60000"/>
                    <a:lumOff val="40000"/>
                  </a:schemeClr>
                </a:solidFill>
                <a:latin typeface="+mn-lt"/>
                <a:cs typeface="+mn-cs"/>
              </a:rPr>
              <a:t> designed to eliminate or minimize employee exposure.” </a:t>
            </a:r>
          </a:p>
          <a:p>
            <a:pPr marL="457200" indent="-457200" fontAlgn="auto">
              <a:spcBef>
                <a:spcPts val="0"/>
              </a:spcBef>
              <a:spcAft>
                <a:spcPts val="0"/>
              </a:spcAft>
              <a:defRPr/>
            </a:pPr>
            <a:endParaRPr lang="en-US" sz="2800" dirty="0">
              <a:solidFill>
                <a:schemeClr val="accent5">
                  <a:lumMod val="50000"/>
                </a:schemeClr>
              </a:solidFill>
              <a:latin typeface="+mn-lt"/>
              <a:cs typeface="+mn-cs"/>
            </a:endParaRPr>
          </a:p>
          <a:p>
            <a:pPr marL="457200" indent="-457200" fontAlgn="auto">
              <a:spcBef>
                <a:spcPts val="0"/>
              </a:spcBef>
              <a:spcAft>
                <a:spcPts val="0"/>
              </a:spcAft>
              <a:defRPr/>
            </a:pPr>
            <a:r>
              <a:rPr lang="en-US" sz="2800" dirty="0">
                <a:solidFill>
                  <a:schemeClr val="accent5">
                    <a:lumMod val="50000"/>
                  </a:schemeClr>
                </a:solidFill>
                <a:latin typeface="+mn-lt"/>
                <a:cs typeface="+mn-cs"/>
              </a:rPr>
              <a:t>	</a:t>
            </a:r>
            <a:r>
              <a:rPr lang="en-US" sz="2800" u="sng" dirty="0">
                <a:solidFill>
                  <a:schemeClr val="accent5">
                    <a:lumMod val="50000"/>
                  </a:schemeClr>
                </a:solidFill>
                <a:latin typeface="+mn-lt"/>
                <a:cs typeface="+mn-cs"/>
              </a:rPr>
              <a:t>Paragraph b</a:t>
            </a:r>
            <a:r>
              <a:rPr lang="en-US" sz="2800" dirty="0">
                <a:solidFill>
                  <a:schemeClr val="accent5">
                    <a:lumMod val="50000"/>
                  </a:schemeClr>
                </a:solidFill>
                <a:latin typeface="+mn-lt"/>
                <a:cs typeface="+mn-cs"/>
              </a:rPr>
              <a:t> (definitions)</a:t>
            </a:r>
          </a:p>
          <a:p>
            <a:pPr marL="457200" indent="-457200" fontAlgn="auto">
              <a:spcBef>
                <a:spcPts val="0"/>
              </a:spcBef>
              <a:spcAft>
                <a:spcPts val="0"/>
              </a:spcAft>
              <a:defRPr/>
            </a:pPr>
            <a:r>
              <a:rPr lang="en-US" sz="2800" dirty="0">
                <a:solidFill>
                  <a:schemeClr val="accent5">
                    <a:lumMod val="50000"/>
                  </a:schemeClr>
                </a:solidFill>
                <a:latin typeface="+mn-lt"/>
                <a:cs typeface="+mn-cs"/>
              </a:rPr>
              <a:t>	Occupational exposure: </a:t>
            </a:r>
          </a:p>
          <a:p>
            <a:pPr marL="457200" indent="-457200" fontAlgn="auto">
              <a:spcBef>
                <a:spcPts val="0"/>
              </a:spcBef>
              <a:spcAft>
                <a:spcPts val="0"/>
              </a:spcAft>
              <a:defRPr/>
            </a:pPr>
            <a:r>
              <a:rPr lang="en-US" sz="2800" dirty="0">
                <a:solidFill>
                  <a:schemeClr val="accent5">
                    <a:lumMod val="50000"/>
                  </a:schemeClr>
                </a:solidFill>
                <a:latin typeface="+mn-lt"/>
                <a:cs typeface="+mn-cs"/>
              </a:rPr>
              <a:t>	“...</a:t>
            </a:r>
            <a:r>
              <a:rPr lang="en-US" sz="2800" i="1" dirty="0">
                <a:solidFill>
                  <a:schemeClr val="accent5">
                    <a:lumMod val="50000"/>
                  </a:schemeClr>
                </a:solidFill>
                <a:latin typeface="+mn-lt"/>
                <a:cs typeface="+mn-cs"/>
              </a:rPr>
              <a:t>reasonably anticipated skin, eye, mucous membrane , or </a:t>
            </a:r>
            <a:r>
              <a:rPr lang="en-US" sz="2800" i="1" dirty="0" err="1">
                <a:solidFill>
                  <a:schemeClr val="accent5">
                    <a:lumMod val="50000"/>
                  </a:schemeClr>
                </a:solidFill>
                <a:latin typeface="+mn-lt"/>
                <a:cs typeface="+mn-cs"/>
              </a:rPr>
              <a:t>parenteral</a:t>
            </a:r>
            <a:r>
              <a:rPr lang="en-US" sz="2800" i="1" dirty="0">
                <a:solidFill>
                  <a:schemeClr val="accent5">
                    <a:lumMod val="50000"/>
                  </a:schemeClr>
                </a:solidFill>
                <a:latin typeface="+mn-lt"/>
                <a:cs typeface="+mn-cs"/>
              </a:rPr>
              <a:t> contact with blood or other potentially infectious material that may result from the performance of an employee’s duties. </a:t>
            </a:r>
            <a:endParaRPr lang="en-US" sz="2800" dirty="0">
              <a:solidFill>
                <a:schemeClr val="accent5">
                  <a:lumMod val="50000"/>
                </a:schemeClr>
              </a:solidFill>
              <a:latin typeface="+mn-lt"/>
              <a:cs typeface="+mn-cs"/>
            </a:endParaRPr>
          </a:p>
          <a:p>
            <a:pPr marL="457200" indent="-457200" fontAlgn="auto">
              <a:spcBef>
                <a:spcPts val="0"/>
              </a:spcBef>
              <a:spcAft>
                <a:spcPts val="0"/>
              </a:spcAft>
              <a:buFont typeface="+mj-lt"/>
              <a:buNone/>
              <a:defRPr/>
            </a:pPr>
            <a:endParaRPr lang="en-US" sz="2800" dirty="0">
              <a:latin typeface="+mn-lt"/>
              <a:cs typeface="+mn-cs"/>
            </a:endParaRPr>
          </a:p>
          <a:p>
            <a:pPr marL="514350" indent="-514350" fontAlgn="auto">
              <a:spcBef>
                <a:spcPts val="0"/>
              </a:spcBef>
              <a:spcAft>
                <a:spcPts val="0"/>
              </a:spcAft>
              <a:defRPr/>
            </a:pPr>
            <a:endParaRPr lang="en-US" sz="2600" dirty="0">
              <a:solidFill>
                <a:schemeClr val="accent1">
                  <a:lumMod val="50000"/>
                </a:schemeClr>
              </a:solidFill>
              <a:latin typeface="+mn-lt"/>
              <a:cs typeface="+mn-cs"/>
            </a:endParaRPr>
          </a:p>
          <a:p>
            <a:pPr marL="514350" indent="-514350" fontAlgn="auto">
              <a:spcBef>
                <a:spcPts val="0"/>
              </a:spcBef>
              <a:spcAft>
                <a:spcPts val="0"/>
              </a:spcAft>
              <a:defRPr/>
            </a:pPr>
            <a:endParaRPr lang="en-US" sz="26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5"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5">
                    <a:lumMod val="50000"/>
                  </a:schemeClr>
                </a:solidFill>
                <a:latin typeface="+mn-lt"/>
                <a:cs typeface="+mn-cs"/>
              </a:rPr>
              <a:t>The </a:t>
            </a:r>
            <a:r>
              <a:rPr lang="en-US" sz="2600" u="sng" dirty="0">
                <a:solidFill>
                  <a:schemeClr val="accent5">
                    <a:lumMod val="50000"/>
                  </a:schemeClr>
                </a:solidFill>
                <a:latin typeface="+mn-lt"/>
                <a:cs typeface="+mn-cs"/>
              </a:rPr>
              <a:t>exposure control plan</a:t>
            </a:r>
            <a:r>
              <a:rPr lang="en-US" sz="2600" dirty="0">
                <a:solidFill>
                  <a:schemeClr val="accent5">
                    <a:lumMod val="50000"/>
                  </a:schemeClr>
                </a:solidFill>
                <a:latin typeface="+mn-lt"/>
                <a:cs typeface="+mn-cs"/>
              </a:rPr>
              <a:t> should individualize five areas of the OSHA </a:t>
            </a:r>
            <a:r>
              <a:rPr lang="en-US" sz="2600" dirty="0" err="1">
                <a:solidFill>
                  <a:schemeClr val="accent5">
                    <a:lumMod val="50000"/>
                  </a:schemeClr>
                </a:solidFill>
                <a:latin typeface="+mn-lt"/>
                <a:cs typeface="+mn-cs"/>
              </a:rPr>
              <a:t>bloodborne</a:t>
            </a:r>
            <a:r>
              <a:rPr lang="en-US" sz="2600" dirty="0">
                <a:solidFill>
                  <a:schemeClr val="accent5">
                    <a:lumMod val="50000"/>
                  </a:schemeClr>
                </a:solidFill>
                <a:latin typeface="+mn-lt"/>
                <a:cs typeface="+mn-cs"/>
              </a:rPr>
              <a:t> pathogen standard:</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971550" lvl="1" indent="-514350" fontAlgn="auto">
              <a:spcBef>
                <a:spcPts val="0"/>
              </a:spcBef>
              <a:spcAft>
                <a:spcPts val="0"/>
              </a:spcAft>
              <a:buFont typeface="+mj-lt"/>
              <a:buAutoNum type="arabicPeriod"/>
              <a:defRPr/>
            </a:pPr>
            <a:r>
              <a:rPr lang="en-US" sz="2400" dirty="0">
                <a:solidFill>
                  <a:schemeClr val="accent5">
                    <a:lumMod val="50000"/>
                  </a:schemeClr>
                </a:solidFill>
                <a:latin typeface="+mn-lt"/>
                <a:cs typeface="+mn-cs"/>
              </a:rPr>
              <a:t>Methods of compliance</a:t>
            </a:r>
          </a:p>
          <a:p>
            <a:pPr marL="1428750" lvl="2" indent="-514350" fontAlgn="auto">
              <a:spcBef>
                <a:spcPts val="0"/>
              </a:spcBef>
              <a:spcAft>
                <a:spcPts val="0"/>
              </a:spcAft>
              <a:buFont typeface="Arial" pitchFamily="34" charset="0"/>
              <a:buChar char="•"/>
              <a:defRPr/>
            </a:pPr>
            <a:r>
              <a:rPr lang="en-US" sz="2200" dirty="0">
                <a:solidFill>
                  <a:schemeClr val="accent5">
                    <a:lumMod val="50000"/>
                  </a:schemeClr>
                </a:solidFill>
                <a:latin typeface="+mn-lt"/>
                <a:cs typeface="+mn-cs"/>
              </a:rPr>
              <a:t>Engineering and Work Practice Controls</a:t>
            </a:r>
          </a:p>
          <a:p>
            <a:pPr marL="1428750" lvl="2" indent="-514350" fontAlgn="auto">
              <a:spcBef>
                <a:spcPts val="0"/>
              </a:spcBef>
              <a:spcAft>
                <a:spcPts val="0"/>
              </a:spcAft>
              <a:buFont typeface="Arial" pitchFamily="34" charset="0"/>
              <a:buChar char="•"/>
              <a:defRPr/>
            </a:pPr>
            <a:r>
              <a:rPr lang="en-US" sz="2200" dirty="0">
                <a:solidFill>
                  <a:schemeClr val="accent5">
                    <a:lumMod val="50000"/>
                  </a:schemeClr>
                </a:solidFill>
                <a:latin typeface="+mn-lt"/>
                <a:cs typeface="+mn-cs"/>
              </a:rPr>
              <a:t>Personal Protective Equipment</a:t>
            </a:r>
            <a:endParaRPr lang="en-US" sz="2400" dirty="0">
              <a:solidFill>
                <a:schemeClr val="accent5">
                  <a:lumMod val="50000"/>
                </a:schemeClr>
              </a:solidFill>
              <a:latin typeface="+mn-lt"/>
              <a:cs typeface="+mn-cs"/>
            </a:endParaRPr>
          </a:p>
          <a:p>
            <a:pPr marL="514350" indent="-514350" fontAlgn="auto">
              <a:spcBef>
                <a:spcPts val="0"/>
              </a:spcBef>
              <a:spcAft>
                <a:spcPts val="0"/>
              </a:spcAft>
              <a:defRPr/>
            </a:pPr>
            <a:endParaRPr lang="en-US" sz="2600" i="1" dirty="0">
              <a:solidFill>
                <a:schemeClr val="accent5">
                  <a:lumMod val="50000"/>
                </a:schemeClr>
              </a:solidFill>
              <a:latin typeface="+mn-lt"/>
              <a:cs typeface="+mn-cs"/>
            </a:endParaRPr>
          </a:p>
          <a:p>
            <a:pPr marL="514350" indent="-514350" fontAlgn="auto">
              <a:spcBef>
                <a:spcPts val="0"/>
              </a:spcBef>
              <a:spcAft>
                <a:spcPts val="0"/>
              </a:spcAft>
              <a:buFont typeface="+mj-lt"/>
              <a:buAutoNum type="arabicPeriod"/>
              <a:defRPr/>
            </a:pPr>
            <a:endParaRPr lang="en-US" sz="2600" i="1"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5"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5">
                    <a:lumMod val="50000"/>
                  </a:schemeClr>
                </a:solidFill>
                <a:latin typeface="+mn-lt"/>
                <a:cs typeface="+mn-cs"/>
              </a:rPr>
              <a:t>The </a:t>
            </a:r>
            <a:r>
              <a:rPr lang="en-US" sz="2600" u="sng" dirty="0">
                <a:solidFill>
                  <a:schemeClr val="accent5">
                    <a:lumMod val="50000"/>
                  </a:schemeClr>
                </a:solidFill>
                <a:latin typeface="+mn-lt"/>
                <a:cs typeface="+mn-cs"/>
              </a:rPr>
              <a:t>exposure control plan</a:t>
            </a:r>
            <a:r>
              <a:rPr lang="en-US" sz="2600" dirty="0">
                <a:solidFill>
                  <a:schemeClr val="accent5">
                    <a:lumMod val="50000"/>
                  </a:schemeClr>
                </a:solidFill>
                <a:latin typeface="+mn-lt"/>
                <a:cs typeface="+mn-cs"/>
              </a:rPr>
              <a:t> should individualize five areas of the OSHA </a:t>
            </a:r>
            <a:r>
              <a:rPr lang="en-US" sz="2600" dirty="0" err="1">
                <a:solidFill>
                  <a:schemeClr val="accent5">
                    <a:lumMod val="50000"/>
                  </a:schemeClr>
                </a:solidFill>
                <a:latin typeface="+mn-lt"/>
                <a:cs typeface="+mn-cs"/>
              </a:rPr>
              <a:t>bloodborne</a:t>
            </a:r>
            <a:r>
              <a:rPr lang="en-US" sz="2600" dirty="0">
                <a:solidFill>
                  <a:schemeClr val="accent5">
                    <a:lumMod val="50000"/>
                  </a:schemeClr>
                </a:solidFill>
                <a:latin typeface="+mn-lt"/>
                <a:cs typeface="+mn-cs"/>
              </a:rPr>
              <a:t> pathogen standard:</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971550" lvl="1" indent="-514350" fontAlgn="auto">
              <a:spcBef>
                <a:spcPts val="0"/>
              </a:spcBef>
              <a:spcAft>
                <a:spcPts val="0"/>
              </a:spcAft>
              <a:buFont typeface="+mj-lt"/>
              <a:buAutoNum type="arabicPeriod"/>
              <a:defRPr/>
            </a:pPr>
            <a:r>
              <a:rPr lang="en-US" sz="2400" dirty="0">
                <a:solidFill>
                  <a:schemeClr val="accent5">
                    <a:lumMod val="60000"/>
                    <a:lumOff val="40000"/>
                  </a:schemeClr>
                </a:solidFill>
                <a:latin typeface="+mn-lt"/>
                <a:cs typeface="+mn-cs"/>
              </a:rPr>
              <a:t>Methods of compliance</a:t>
            </a:r>
          </a:p>
          <a:p>
            <a:pPr marL="1428750" lvl="2"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Engineering and Work Practice Controls</a:t>
            </a:r>
          </a:p>
          <a:p>
            <a:pPr marL="1428750" lvl="2"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Personal Protective Equipment</a:t>
            </a:r>
            <a:endParaRPr lang="en-US" sz="2400" dirty="0">
              <a:solidFill>
                <a:schemeClr val="accent5">
                  <a:lumMod val="60000"/>
                  <a:lumOff val="40000"/>
                </a:schemeClr>
              </a:solidFill>
              <a:latin typeface="+mn-lt"/>
              <a:cs typeface="+mn-cs"/>
            </a:endParaRPr>
          </a:p>
          <a:p>
            <a:pPr marL="971550" lvl="1" indent="-514350" fontAlgn="auto">
              <a:spcBef>
                <a:spcPts val="0"/>
              </a:spcBef>
              <a:spcAft>
                <a:spcPts val="0"/>
              </a:spcAft>
              <a:buFont typeface="+mj-lt"/>
              <a:buAutoNum type="arabicPeriod"/>
              <a:defRPr/>
            </a:pPr>
            <a:r>
              <a:rPr lang="en-US" sz="2400" dirty="0">
                <a:solidFill>
                  <a:schemeClr val="accent5">
                    <a:lumMod val="50000"/>
                  </a:schemeClr>
                </a:solidFill>
                <a:latin typeface="+mn-lt"/>
                <a:cs typeface="+mn-cs"/>
              </a:rPr>
              <a:t>HIV/HVB research and production facilities</a:t>
            </a:r>
          </a:p>
          <a:p>
            <a:pPr marL="514350" indent="-514350" fontAlgn="auto">
              <a:spcBef>
                <a:spcPts val="0"/>
              </a:spcBef>
              <a:spcAft>
                <a:spcPts val="0"/>
              </a:spcAft>
              <a:defRPr/>
            </a:pPr>
            <a:endParaRPr lang="en-US" sz="2600" i="1" dirty="0">
              <a:solidFill>
                <a:schemeClr val="accent5">
                  <a:lumMod val="50000"/>
                </a:schemeClr>
              </a:solidFill>
              <a:latin typeface="+mn-lt"/>
              <a:cs typeface="+mn-cs"/>
            </a:endParaRPr>
          </a:p>
          <a:p>
            <a:pPr marL="514350" indent="-514350" fontAlgn="auto">
              <a:spcBef>
                <a:spcPts val="0"/>
              </a:spcBef>
              <a:spcAft>
                <a:spcPts val="0"/>
              </a:spcAft>
              <a:buFont typeface="+mj-lt"/>
              <a:buAutoNum type="arabicPeriod"/>
              <a:defRPr/>
            </a:pPr>
            <a:endParaRPr lang="en-US" sz="2600" i="1"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5"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5">
                    <a:lumMod val="50000"/>
                  </a:schemeClr>
                </a:solidFill>
                <a:latin typeface="+mn-lt"/>
                <a:cs typeface="+mn-cs"/>
              </a:rPr>
              <a:t>The </a:t>
            </a:r>
            <a:r>
              <a:rPr lang="en-US" sz="2600" u="sng" dirty="0">
                <a:solidFill>
                  <a:schemeClr val="accent5">
                    <a:lumMod val="50000"/>
                  </a:schemeClr>
                </a:solidFill>
                <a:latin typeface="+mn-lt"/>
                <a:cs typeface="+mn-cs"/>
              </a:rPr>
              <a:t>exposure control plan</a:t>
            </a:r>
            <a:r>
              <a:rPr lang="en-US" sz="2600" dirty="0">
                <a:solidFill>
                  <a:schemeClr val="accent5">
                    <a:lumMod val="50000"/>
                  </a:schemeClr>
                </a:solidFill>
                <a:latin typeface="+mn-lt"/>
                <a:cs typeface="+mn-cs"/>
              </a:rPr>
              <a:t> should individualize five areas of the OSHA </a:t>
            </a:r>
            <a:r>
              <a:rPr lang="en-US" sz="2600" dirty="0" err="1">
                <a:solidFill>
                  <a:schemeClr val="accent5">
                    <a:lumMod val="50000"/>
                  </a:schemeClr>
                </a:solidFill>
                <a:latin typeface="+mn-lt"/>
                <a:cs typeface="+mn-cs"/>
              </a:rPr>
              <a:t>bloodborne</a:t>
            </a:r>
            <a:r>
              <a:rPr lang="en-US" sz="2600" dirty="0">
                <a:solidFill>
                  <a:schemeClr val="accent5">
                    <a:lumMod val="50000"/>
                  </a:schemeClr>
                </a:solidFill>
                <a:latin typeface="+mn-lt"/>
                <a:cs typeface="+mn-cs"/>
              </a:rPr>
              <a:t> pathogen standard:</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971550" lvl="1" indent="-514350" fontAlgn="auto">
              <a:spcBef>
                <a:spcPts val="0"/>
              </a:spcBef>
              <a:spcAft>
                <a:spcPts val="0"/>
              </a:spcAft>
              <a:buFont typeface="+mj-lt"/>
              <a:buAutoNum type="arabicPeriod"/>
              <a:defRPr/>
            </a:pPr>
            <a:r>
              <a:rPr lang="en-US" sz="2400" dirty="0">
                <a:solidFill>
                  <a:schemeClr val="accent5">
                    <a:lumMod val="60000"/>
                    <a:lumOff val="40000"/>
                  </a:schemeClr>
                </a:solidFill>
                <a:latin typeface="+mn-lt"/>
                <a:cs typeface="+mn-cs"/>
              </a:rPr>
              <a:t>Methods of compliance</a:t>
            </a:r>
          </a:p>
          <a:p>
            <a:pPr marL="1428750" lvl="2"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Engineering and Work Practice Controls</a:t>
            </a:r>
          </a:p>
          <a:p>
            <a:pPr marL="1428750" lvl="2"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Personal Protective Equipment</a:t>
            </a:r>
            <a:endParaRPr lang="en-US" sz="2400" dirty="0">
              <a:solidFill>
                <a:schemeClr val="accent5">
                  <a:lumMod val="60000"/>
                  <a:lumOff val="40000"/>
                </a:schemeClr>
              </a:solidFill>
              <a:latin typeface="+mn-lt"/>
              <a:cs typeface="+mn-cs"/>
            </a:endParaRPr>
          </a:p>
          <a:p>
            <a:pPr marL="971550" lvl="1" indent="-514350" fontAlgn="auto">
              <a:spcBef>
                <a:spcPts val="0"/>
              </a:spcBef>
              <a:spcAft>
                <a:spcPts val="0"/>
              </a:spcAft>
              <a:buFont typeface="+mj-lt"/>
              <a:buAutoNum type="arabicPeriod"/>
              <a:defRPr/>
            </a:pPr>
            <a:r>
              <a:rPr lang="en-US" sz="2400" dirty="0">
                <a:solidFill>
                  <a:schemeClr val="accent5">
                    <a:lumMod val="60000"/>
                    <a:lumOff val="40000"/>
                  </a:schemeClr>
                </a:solidFill>
                <a:latin typeface="+mn-lt"/>
                <a:cs typeface="+mn-cs"/>
              </a:rPr>
              <a:t>HIV/HVB research and production facilities</a:t>
            </a:r>
          </a:p>
          <a:p>
            <a:pPr marL="971550" lvl="1" indent="-514350" fontAlgn="auto">
              <a:spcBef>
                <a:spcPts val="0"/>
              </a:spcBef>
              <a:spcAft>
                <a:spcPts val="0"/>
              </a:spcAft>
              <a:buFont typeface="+mj-lt"/>
              <a:buAutoNum type="arabicPeriod"/>
              <a:defRPr/>
            </a:pPr>
            <a:r>
              <a:rPr lang="en-US" sz="2400" dirty="0">
                <a:solidFill>
                  <a:schemeClr val="accent5">
                    <a:lumMod val="50000"/>
                  </a:schemeClr>
                </a:solidFill>
                <a:latin typeface="+mn-lt"/>
                <a:cs typeface="+mn-cs"/>
              </a:rPr>
              <a:t>Hepatitis B vaccine and post-exposure evaluation and follow up</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5"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5">
                    <a:lumMod val="50000"/>
                  </a:schemeClr>
                </a:solidFill>
                <a:latin typeface="+mn-lt"/>
                <a:cs typeface="+mn-cs"/>
              </a:rPr>
              <a:t>The </a:t>
            </a:r>
            <a:r>
              <a:rPr lang="en-US" sz="2600" u="sng" dirty="0">
                <a:solidFill>
                  <a:schemeClr val="accent5">
                    <a:lumMod val="50000"/>
                  </a:schemeClr>
                </a:solidFill>
                <a:latin typeface="+mn-lt"/>
                <a:cs typeface="+mn-cs"/>
              </a:rPr>
              <a:t>exposure control plan</a:t>
            </a:r>
            <a:r>
              <a:rPr lang="en-US" sz="2600" dirty="0">
                <a:solidFill>
                  <a:schemeClr val="accent5">
                    <a:lumMod val="50000"/>
                  </a:schemeClr>
                </a:solidFill>
                <a:latin typeface="+mn-lt"/>
                <a:cs typeface="+mn-cs"/>
              </a:rPr>
              <a:t> should individualize five areas of the OSHA </a:t>
            </a:r>
            <a:r>
              <a:rPr lang="en-US" sz="2600" dirty="0" err="1">
                <a:solidFill>
                  <a:schemeClr val="accent5">
                    <a:lumMod val="50000"/>
                  </a:schemeClr>
                </a:solidFill>
                <a:latin typeface="+mn-lt"/>
                <a:cs typeface="+mn-cs"/>
              </a:rPr>
              <a:t>bloodborne</a:t>
            </a:r>
            <a:r>
              <a:rPr lang="en-US" sz="2600" dirty="0">
                <a:solidFill>
                  <a:schemeClr val="accent5">
                    <a:lumMod val="50000"/>
                  </a:schemeClr>
                </a:solidFill>
                <a:latin typeface="+mn-lt"/>
                <a:cs typeface="+mn-cs"/>
              </a:rPr>
              <a:t> pathogen standard:</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971550" lvl="1" indent="-514350" fontAlgn="auto">
              <a:spcBef>
                <a:spcPts val="0"/>
              </a:spcBef>
              <a:spcAft>
                <a:spcPts val="0"/>
              </a:spcAft>
              <a:buFont typeface="+mj-lt"/>
              <a:buAutoNum type="arabicPeriod"/>
              <a:defRPr/>
            </a:pPr>
            <a:r>
              <a:rPr lang="en-US" sz="2400" dirty="0">
                <a:solidFill>
                  <a:schemeClr val="accent5">
                    <a:lumMod val="60000"/>
                    <a:lumOff val="40000"/>
                  </a:schemeClr>
                </a:solidFill>
                <a:latin typeface="+mn-lt"/>
                <a:cs typeface="+mn-cs"/>
              </a:rPr>
              <a:t>Methods of compliance</a:t>
            </a:r>
          </a:p>
          <a:p>
            <a:pPr marL="1428750" lvl="2"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Engineering and Work Practice Controls</a:t>
            </a:r>
          </a:p>
          <a:p>
            <a:pPr marL="1428750" lvl="2"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Personal Protective Equipment</a:t>
            </a:r>
            <a:endParaRPr lang="en-US" sz="2400" dirty="0">
              <a:solidFill>
                <a:schemeClr val="accent5">
                  <a:lumMod val="60000"/>
                  <a:lumOff val="40000"/>
                </a:schemeClr>
              </a:solidFill>
              <a:latin typeface="+mn-lt"/>
              <a:cs typeface="+mn-cs"/>
            </a:endParaRPr>
          </a:p>
          <a:p>
            <a:pPr marL="971550" lvl="1" indent="-514350" fontAlgn="auto">
              <a:spcBef>
                <a:spcPts val="0"/>
              </a:spcBef>
              <a:spcAft>
                <a:spcPts val="0"/>
              </a:spcAft>
              <a:buFont typeface="+mj-lt"/>
              <a:buAutoNum type="arabicPeriod"/>
              <a:defRPr/>
            </a:pPr>
            <a:r>
              <a:rPr lang="en-US" sz="2400" dirty="0">
                <a:solidFill>
                  <a:schemeClr val="accent5">
                    <a:lumMod val="60000"/>
                    <a:lumOff val="40000"/>
                  </a:schemeClr>
                </a:solidFill>
                <a:latin typeface="+mn-lt"/>
                <a:cs typeface="+mn-cs"/>
              </a:rPr>
              <a:t>HIV/HVB research and production facilities</a:t>
            </a:r>
          </a:p>
          <a:p>
            <a:pPr marL="971550" lvl="1" indent="-514350" fontAlgn="auto">
              <a:spcBef>
                <a:spcPts val="0"/>
              </a:spcBef>
              <a:spcAft>
                <a:spcPts val="0"/>
              </a:spcAft>
              <a:buFont typeface="+mj-lt"/>
              <a:buAutoNum type="arabicPeriod"/>
              <a:defRPr/>
            </a:pPr>
            <a:r>
              <a:rPr lang="en-US" sz="2400" dirty="0">
                <a:solidFill>
                  <a:schemeClr val="accent5">
                    <a:lumMod val="60000"/>
                    <a:lumOff val="40000"/>
                  </a:schemeClr>
                </a:solidFill>
                <a:latin typeface="+mn-lt"/>
                <a:cs typeface="+mn-cs"/>
              </a:rPr>
              <a:t>Hepatitis B vaccine and post-exposure evaluation and follow up</a:t>
            </a:r>
          </a:p>
          <a:p>
            <a:pPr marL="971550" lvl="1" indent="-514350" fontAlgn="auto">
              <a:spcBef>
                <a:spcPts val="0"/>
              </a:spcBef>
              <a:spcAft>
                <a:spcPts val="0"/>
              </a:spcAft>
              <a:buFont typeface="+mj-lt"/>
              <a:buAutoNum type="arabicPeriod"/>
              <a:defRPr/>
            </a:pPr>
            <a:r>
              <a:rPr lang="en-US" sz="2400" dirty="0">
                <a:solidFill>
                  <a:schemeClr val="accent5">
                    <a:lumMod val="50000"/>
                  </a:schemeClr>
                </a:solidFill>
                <a:latin typeface="+mn-lt"/>
                <a:cs typeface="+mn-cs"/>
              </a:rPr>
              <a:t>Communication of hazards to employees</a:t>
            </a:r>
          </a:p>
          <a:p>
            <a:pPr marL="514350" indent="-514350" fontAlgn="auto">
              <a:spcBef>
                <a:spcPts val="0"/>
              </a:spcBef>
              <a:spcAft>
                <a:spcPts val="0"/>
              </a:spcAft>
              <a:defRPr/>
            </a:pPr>
            <a:endParaRPr lang="en-US" sz="2600" i="1" dirty="0">
              <a:solidFill>
                <a:schemeClr val="accent5">
                  <a:lumMod val="50000"/>
                </a:schemeClr>
              </a:solidFill>
              <a:latin typeface="+mn-lt"/>
              <a:cs typeface="+mn-cs"/>
            </a:endParaRPr>
          </a:p>
          <a:p>
            <a:pPr marL="514350" indent="-514350" fontAlgn="auto">
              <a:spcBef>
                <a:spcPts val="0"/>
              </a:spcBef>
              <a:spcAft>
                <a:spcPts val="0"/>
              </a:spcAft>
              <a:buFont typeface="+mj-lt"/>
              <a:buAutoNum type="arabicPeriod"/>
              <a:defRPr/>
            </a:pPr>
            <a:endParaRPr lang="en-US" sz="2600" i="1"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5"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5">
                    <a:lumMod val="50000"/>
                  </a:schemeClr>
                </a:solidFill>
                <a:latin typeface="+mn-lt"/>
                <a:cs typeface="+mn-cs"/>
              </a:rPr>
              <a:t>The </a:t>
            </a:r>
            <a:r>
              <a:rPr lang="en-US" sz="2600" u="sng" dirty="0">
                <a:solidFill>
                  <a:schemeClr val="accent5">
                    <a:lumMod val="50000"/>
                  </a:schemeClr>
                </a:solidFill>
                <a:latin typeface="+mn-lt"/>
                <a:cs typeface="+mn-cs"/>
              </a:rPr>
              <a:t>exposure control plan</a:t>
            </a:r>
            <a:r>
              <a:rPr lang="en-US" sz="2600" dirty="0">
                <a:solidFill>
                  <a:schemeClr val="accent5">
                    <a:lumMod val="50000"/>
                  </a:schemeClr>
                </a:solidFill>
                <a:latin typeface="+mn-lt"/>
                <a:cs typeface="+mn-cs"/>
              </a:rPr>
              <a:t> should individualize five areas of the OSHA </a:t>
            </a:r>
            <a:r>
              <a:rPr lang="en-US" sz="2600" dirty="0" err="1">
                <a:solidFill>
                  <a:schemeClr val="accent5">
                    <a:lumMod val="50000"/>
                  </a:schemeClr>
                </a:solidFill>
                <a:latin typeface="+mn-lt"/>
                <a:cs typeface="+mn-cs"/>
              </a:rPr>
              <a:t>bloodborne</a:t>
            </a:r>
            <a:r>
              <a:rPr lang="en-US" sz="2600" dirty="0">
                <a:solidFill>
                  <a:schemeClr val="accent5">
                    <a:lumMod val="50000"/>
                  </a:schemeClr>
                </a:solidFill>
                <a:latin typeface="+mn-lt"/>
                <a:cs typeface="+mn-cs"/>
              </a:rPr>
              <a:t> pathogen standard:</a:t>
            </a:r>
          </a:p>
          <a:p>
            <a:pPr marL="514350" indent="-514350" fontAlgn="auto">
              <a:spcBef>
                <a:spcPts val="0"/>
              </a:spcBef>
              <a:spcAft>
                <a:spcPts val="0"/>
              </a:spcAft>
              <a:defRPr/>
            </a:pPr>
            <a:endParaRPr lang="en-US" sz="2600" dirty="0">
              <a:solidFill>
                <a:schemeClr val="accent5">
                  <a:lumMod val="50000"/>
                </a:schemeClr>
              </a:solidFill>
              <a:latin typeface="+mn-lt"/>
              <a:cs typeface="+mn-cs"/>
            </a:endParaRPr>
          </a:p>
          <a:p>
            <a:pPr marL="971550" lvl="1" indent="-514350" fontAlgn="auto">
              <a:spcBef>
                <a:spcPts val="0"/>
              </a:spcBef>
              <a:spcAft>
                <a:spcPts val="0"/>
              </a:spcAft>
              <a:buFont typeface="+mj-lt"/>
              <a:buAutoNum type="arabicPeriod"/>
              <a:defRPr/>
            </a:pPr>
            <a:r>
              <a:rPr lang="en-US" sz="2400" dirty="0">
                <a:solidFill>
                  <a:schemeClr val="accent5">
                    <a:lumMod val="60000"/>
                    <a:lumOff val="40000"/>
                  </a:schemeClr>
                </a:solidFill>
                <a:latin typeface="+mn-lt"/>
                <a:cs typeface="+mn-cs"/>
              </a:rPr>
              <a:t>Methods of compliance</a:t>
            </a:r>
          </a:p>
          <a:p>
            <a:pPr marL="1428750" lvl="2"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Engineering and Work Practice Controls</a:t>
            </a:r>
          </a:p>
          <a:p>
            <a:pPr marL="1428750" lvl="2" indent="-514350" fontAlgn="auto">
              <a:spcBef>
                <a:spcPts val="0"/>
              </a:spcBef>
              <a:spcAft>
                <a:spcPts val="0"/>
              </a:spcAft>
              <a:buFont typeface="Arial" pitchFamily="34" charset="0"/>
              <a:buChar char="•"/>
              <a:defRPr/>
            </a:pPr>
            <a:r>
              <a:rPr lang="en-US" sz="2200" dirty="0">
                <a:solidFill>
                  <a:schemeClr val="accent5">
                    <a:lumMod val="60000"/>
                    <a:lumOff val="40000"/>
                  </a:schemeClr>
                </a:solidFill>
                <a:latin typeface="+mn-lt"/>
                <a:cs typeface="+mn-cs"/>
              </a:rPr>
              <a:t>Personal Protective Equipment</a:t>
            </a:r>
            <a:endParaRPr lang="en-US" sz="2400" dirty="0">
              <a:solidFill>
                <a:schemeClr val="accent5">
                  <a:lumMod val="60000"/>
                  <a:lumOff val="40000"/>
                </a:schemeClr>
              </a:solidFill>
              <a:latin typeface="+mn-lt"/>
              <a:cs typeface="+mn-cs"/>
            </a:endParaRPr>
          </a:p>
          <a:p>
            <a:pPr marL="971550" lvl="1" indent="-514350" fontAlgn="auto">
              <a:spcBef>
                <a:spcPts val="0"/>
              </a:spcBef>
              <a:spcAft>
                <a:spcPts val="0"/>
              </a:spcAft>
              <a:buFont typeface="+mj-lt"/>
              <a:buAutoNum type="arabicPeriod"/>
              <a:defRPr/>
            </a:pPr>
            <a:r>
              <a:rPr lang="en-US" sz="2400" dirty="0">
                <a:solidFill>
                  <a:schemeClr val="accent5">
                    <a:lumMod val="60000"/>
                    <a:lumOff val="40000"/>
                  </a:schemeClr>
                </a:solidFill>
                <a:latin typeface="+mn-lt"/>
                <a:cs typeface="+mn-cs"/>
              </a:rPr>
              <a:t>HIV/HVB research and production facilities</a:t>
            </a:r>
          </a:p>
          <a:p>
            <a:pPr marL="971550" lvl="1" indent="-514350" fontAlgn="auto">
              <a:spcBef>
                <a:spcPts val="0"/>
              </a:spcBef>
              <a:spcAft>
                <a:spcPts val="0"/>
              </a:spcAft>
              <a:buFont typeface="+mj-lt"/>
              <a:buAutoNum type="arabicPeriod"/>
              <a:defRPr/>
            </a:pPr>
            <a:r>
              <a:rPr lang="en-US" sz="2400" dirty="0">
                <a:solidFill>
                  <a:schemeClr val="accent5">
                    <a:lumMod val="60000"/>
                    <a:lumOff val="40000"/>
                  </a:schemeClr>
                </a:solidFill>
                <a:latin typeface="+mn-lt"/>
                <a:cs typeface="+mn-cs"/>
              </a:rPr>
              <a:t>Hepatitis B vaccine and post-exposure evaluation and follow up</a:t>
            </a:r>
          </a:p>
          <a:p>
            <a:pPr marL="971550" lvl="1" indent="-514350" fontAlgn="auto">
              <a:spcBef>
                <a:spcPts val="0"/>
              </a:spcBef>
              <a:spcAft>
                <a:spcPts val="0"/>
              </a:spcAft>
              <a:buFont typeface="+mj-lt"/>
              <a:buAutoNum type="arabicPeriod"/>
              <a:defRPr/>
            </a:pPr>
            <a:r>
              <a:rPr lang="en-US" sz="2400" dirty="0">
                <a:solidFill>
                  <a:schemeClr val="accent5">
                    <a:lumMod val="60000"/>
                    <a:lumOff val="40000"/>
                  </a:schemeClr>
                </a:solidFill>
                <a:latin typeface="+mn-lt"/>
                <a:cs typeface="+mn-cs"/>
              </a:rPr>
              <a:t>Communication of hazards to employees</a:t>
            </a:r>
          </a:p>
          <a:p>
            <a:pPr marL="971550" lvl="1" indent="-514350" fontAlgn="auto">
              <a:spcBef>
                <a:spcPts val="0"/>
              </a:spcBef>
              <a:spcAft>
                <a:spcPts val="0"/>
              </a:spcAft>
              <a:buFont typeface="+mj-lt"/>
              <a:buAutoNum type="arabicPeriod"/>
              <a:defRPr/>
            </a:pPr>
            <a:r>
              <a:rPr lang="en-US" sz="2400" dirty="0">
                <a:solidFill>
                  <a:schemeClr val="accent5">
                    <a:lumMod val="50000"/>
                  </a:schemeClr>
                </a:solidFill>
                <a:latin typeface="+mn-lt"/>
                <a:cs typeface="+mn-cs"/>
              </a:rPr>
              <a:t>Record keeping </a:t>
            </a:r>
          </a:p>
          <a:p>
            <a:pPr marL="514350" indent="-514350" fontAlgn="auto">
              <a:spcBef>
                <a:spcPts val="0"/>
              </a:spcBef>
              <a:spcAft>
                <a:spcPts val="0"/>
              </a:spcAft>
              <a:defRPr/>
            </a:pPr>
            <a:endParaRPr lang="en-US" sz="2600" i="1" dirty="0">
              <a:solidFill>
                <a:schemeClr val="accent5">
                  <a:lumMod val="50000"/>
                </a:schemeClr>
              </a:solidFill>
              <a:latin typeface="+mn-lt"/>
              <a:cs typeface="+mn-cs"/>
            </a:endParaRPr>
          </a:p>
          <a:p>
            <a:pPr marL="514350" indent="-514350" fontAlgn="auto">
              <a:spcBef>
                <a:spcPts val="0"/>
              </a:spcBef>
              <a:spcAft>
                <a:spcPts val="0"/>
              </a:spcAft>
              <a:buFont typeface="+mj-lt"/>
              <a:buAutoNum type="arabicPeriod"/>
              <a:defRPr/>
            </a:pPr>
            <a:endParaRPr lang="en-US" sz="2600" i="1"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endParaRPr lang="en-US" sz="2600" i="1" dirty="0">
              <a:solidFill>
                <a:schemeClr val="accent5">
                  <a:lumMod val="50000"/>
                </a:schemeClr>
              </a:solidFill>
              <a:latin typeface="+mn-lt"/>
              <a:cs typeface="+mn-cs"/>
            </a:endParaRPr>
          </a:p>
          <a:p>
            <a:pPr marL="514350" indent="-514350" fontAlgn="auto">
              <a:spcBef>
                <a:spcPts val="0"/>
              </a:spcBef>
              <a:spcAft>
                <a:spcPts val="0"/>
              </a:spcAft>
              <a:defRPr/>
            </a:pPr>
            <a:endParaRPr lang="en-US" sz="2600" i="1" dirty="0">
              <a:solidFill>
                <a:schemeClr val="accent5">
                  <a:lumMod val="50000"/>
                </a:schemeClr>
              </a:solidFill>
              <a:latin typeface="+mn-lt"/>
              <a:cs typeface="+mn-cs"/>
            </a:endParaRPr>
          </a:p>
          <a:p>
            <a:pPr marL="514350" indent="-514350" fontAlgn="auto">
              <a:spcBef>
                <a:spcPts val="0"/>
              </a:spcBef>
              <a:spcAft>
                <a:spcPts val="0"/>
              </a:spcAft>
              <a:defRPr/>
            </a:pPr>
            <a:r>
              <a:rPr lang="en-US" sz="2600" i="1" dirty="0">
                <a:solidFill>
                  <a:schemeClr val="accent5">
                    <a:lumMod val="50000"/>
                  </a:schemeClr>
                </a:solidFill>
                <a:latin typeface="+mn-lt"/>
                <a:cs typeface="+mn-cs"/>
              </a:rPr>
              <a:t>Required to update </a:t>
            </a:r>
            <a:r>
              <a:rPr lang="en-US" sz="2600" i="1" u="sng" dirty="0">
                <a:solidFill>
                  <a:schemeClr val="accent5">
                    <a:lumMod val="50000"/>
                  </a:schemeClr>
                </a:solidFill>
                <a:latin typeface="+mn-lt"/>
                <a:cs typeface="+mn-cs"/>
              </a:rPr>
              <a:t>exposure control plan</a:t>
            </a:r>
            <a:r>
              <a:rPr lang="en-US" sz="2600" i="1" dirty="0">
                <a:solidFill>
                  <a:schemeClr val="accent5">
                    <a:lumMod val="50000"/>
                  </a:schemeClr>
                </a:solidFill>
                <a:latin typeface="+mn-lt"/>
                <a:cs typeface="+mn-cs"/>
              </a:rPr>
              <a:t> at least annually</a:t>
            </a:r>
          </a:p>
          <a:p>
            <a:pPr marL="514350" indent="-514350" fontAlgn="auto">
              <a:spcBef>
                <a:spcPts val="0"/>
              </a:spcBef>
              <a:spcAft>
                <a:spcPts val="0"/>
              </a:spcAft>
              <a:defRPr/>
            </a:pPr>
            <a:endParaRPr lang="en-US" sz="2600" i="1" dirty="0">
              <a:solidFill>
                <a:schemeClr val="accent5">
                  <a:lumMod val="50000"/>
                </a:schemeClr>
              </a:solidFill>
              <a:latin typeface="+mn-lt"/>
              <a:cs typeface="+mn-cs"/>
            </a:endParaRPr>
          </a:p>
          <a:p>
            <a:pPr marL="514350" indent="-514350" fontAlgn="auto">
              <a:spcBef>
                <a:spcPts val="0"/>
              </a:spcBef>
              <a:spcAft>
                <a:spcPts val="0"/>
              </a:spcAft>
              <a:defRPr/>
            </a:pPr>
            <a:r>
              <a:rPr lang="en-US" sz="2600" i="1" dirty="0">
                <a:solidFill>
                  <a:schemeClr val="accent5">
                    <a:lumMod val="50000"/>
                  </a:schemeClr>
                </a:solidFill>
                <a:latin typeface="+mn-lt"/>
                <a:cs typeface="+mn-cs"/>
              </a:rPr>
              <a:t>Sooner if:</a:t>
            </a:r>
          </a:p>
          <a:p>
            <a:pPr marL="514350" indent="-514350" fontAlgn="auto">
              <a:spcBef>
                <a:spcPts val="0"/>
              </a:spcBef>
              <a:spcAft>
                <a:spcPts val="0"/>
              </a:spcAft>
              <a:buFont typeface="Arial" pitchFamily="34" charset="0"/>
              <a:buChar char="•"/>
              <a:defRPr/>
            </a:pPr>
            <a:r>
              <a:rPr lang="en-US" sz="2600" i="1" dirty="0">
                <a:solidFill>
                  <a:schemeClr val="accent5">
                    <a:lumMod val="50000"/>
                  </a:schemeClr>
                </a:solidFill>
                <a:latin typeface="+mn-lt"/>
                <a:cs typeface="+mn-cs"/>
              </a:rPr>
              <a:t>Employees change</a:t>
            </a:r>
          </a:p>
          <a:p>
            <a:pPr marL="514350" indent="-514350" fontAlgn="auto">
              <a:spcBef>
                <a:spcPts val="0"/>
              </a:spcBef>
              <a:spcAft>
                <a:spcPts val="0"/>
              </a:spcAft>
              <a:buFont typeface="Arial" pitchFamily="34" charset="0"/>
              <a:buChar char="•"/>
              <a:defRPr/>
            </a:pPr>
            <a:r>
              <a:rPr lang="en-US" sz="2600" i="1" dirty="0">
                <a:solidFill>
                  <a:schemeClr val="accent5">
                    <a:lumMod val="50000"/>
                  </a:schemeClr>
                </a:solidFill>
                <a:latin typeface="+mn-lt"/>
                <a:cs typeface="+mn-cs"/>
              </a:rPr>
              <a:t>Jobs or tasks change</a:t>
            </a:r>
          </a:p>
          <a:p>
            <a:pPr marL="514350" indent="-514350" fontAlgn="auto">
              <a:spcBef>
                <a:spcPts val="0"/>
              </a:spcBef>
              <a:spcAft>
                <a:spcPts val="0"/>
              </a:spcAft>
              <a:buFont typeface="Arial" pitchFamily="34" charset="0"/>
              <a:buChar char="•"/>
              <a:defRPr/>
            </a:pPr>
            <a:r>
              <a:rPr lang="en-US" sz="2600" i="1" dirty="0">
                <a:solidFill>
                  <a:schemeClr val="accent5">
                    <a:lumMod val="50000"/>
                  </a:schemeClr>
                </a:solidFill>
                <a:latin typeface="+mn-lt"/>
                <a:cs typeface="+mn-cs"/>
              </a:rPr>
              <a:t>Better information/procedures/protective equipment become available</a:t>
            </a:r>
          </a:p>
          <a:p>
            <a:pPr marL="514350" indent="-514350" fontAlgn="auto">
              <a:spcBef>
                <a:spcPts val="0"/>
              </a:spcBef>
              <a:spcAft>
                <a:spcPts val="0"/>
              </a:spcAft>
              <a:buFont typeface="+mj-lt"/>
              <a:buAutoNum type="arabicPeriod"/>
              <a:defRPr/>
            </a:pPr>
            <a:endParaRPr lang="en-US" sz="2600" i="1"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5: </a:t>
            </a:r>
          </a:p>
          <a:p>
            <a:pPr marL="514350" indent="-514350" fontAlgn="auto">
              <a:spcBef>
                <a:spcPts val="0"/>
              </a:spcBef>
              <a:spcAft>
                <a:spcPts val="0"/>
              </a:spcAft>
              <a:defRPr/>
            </a:pPr>
            <a:r>
              <a:rPr lang="en-US" sz="2600" i="1" dirty="0">
                <a:solidFill>
                  <a:schemeClr val="accent1">
                    <a:lumMod val="50000"/>
                  </a:schemeClr>
                </a:solidFill>
                <a:latin typeface="+mn-lt"/>
                <a:cs typeface="+mn-cs"/>
              </a:rPr>
              <a:t>	An explanation of the appropriate methods for recognizing tasks and other activities that may involve exposure to blood and other potentially infectious materials</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600" b="1" dirty="0">
                <a:solidFill>
                  <a:schemeClr val="accent1">
                    <a:lumMod val="50000"/>
                  </a:schemeClr>
                </a:solidFill>
                <a:latin typeface="+mn-lt"/>
                <a:cs typeface="+mn-cs"/>
              </a:rPr>
              <a:t>Goal: </a:t>
            </a:r>
            <a:r>
              <a:rPr lang="en-US" sz="2600" dirty="0">
                <a:solidFill>
                  <a:schemeClr val="accent1">
                    <a:lumMod val="50000"/>
                  </a:schemeClr>
                </a:solidFill>
                <a:latin typeface="+mn-lt"/>
                <a:cs typeface="+mn-cs"/>
              </a:rPr>
              <a:t>The employee can state an exact sequence of steps to allow quick identification of tasks, procedures and situations increasing the risk for exposure</a:t>
            </a:r>
          </a:p>
          <a:p>
            <a:pPr marL="514350" indent="-514350" fontAlgn="auto">
              <a:spcBef>
                <a:spcPts val="0"/>
              </a:spcBef>
              <a:spcAft>
                <a:spcPts val="0"/>
              </a:spcAft>
              <a:defRPr/>
            </a:pPr>
            <a:endParaRPr lang="en-US" sz="2600" dirty="0">
              <a:solidFill>
                <a:schemeClr val="accent1">
                  <a:lumMod val="50000"/>
                </a:schemeClr>
              </a:solidFill>
              <a:latin typeface="+mn-lt"/>
              <a:cs typeface="+mn-cs"/>
            </a:endParaRPr>
          </a:p>
        </p:txBody>
      </p:sp>
      <p:sp>
        <p:nvSpPr>
          <p:cNvPr id="5" name="TextBox 4"/>
          <p:cNvSpPr txBox="1"/>
          <p:nvPr/>
        </p:nvSpPr>
        <p:spPr>
          <a:xfrm>
            <a:off x="2057400" y="4648200"/>
            <a:ext cx="5257800" cy="584200"/>
          </a:xfrm>
          <a:prstGeom prst="rect">
            <a:avLst/>
          </a:prstGeom>
          <a:noFill/>
        </p:spPr>
        <p:txBody>
          <a:bodyPr>
            <a:spAutoFit/>
          </a:bodyPr>
          <a:lstStyle/>
          <a:p>
            <a:pPr fontAlgn="auto">
              <a:spcBef>
                <a:spcPts val="0"/>
              </a:spcBef>
              <a:spcAft>
                <a:spcPts val="0"/>
              </a:spcAft>
              <a:defRPr/>
            </a:pPr>
            <a:r>
              <a:rPr lang="en-US" sz="3200" b="1" dirty="0">
                <a:solidFill>
                  <a:schemeClr val="accent5">
                    <a:lumMod val="50000"/>
                  </a:schemeClr>
                </a:solidFill>
                <a:latin typeface="+mn-lt"/>
                <a:cs typeface="+mn-cs"/>
              </a:rPr>
              <a:t>STANDARD PRECAUTIONS!!</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pic>
        <p:nvPicPr>
          <p:cNvPr id="3" name="Picture 2" descr="900hp.2.jpg"/>
          <p:cNvPicPr>
            <a:picLocks noChangeAspect="1"/>
          </p:cNvPicPr>
          <p:nvPr>
            <p:custDataLst>
              <p:tags r:id="rId3"/>
            </p:custDataLst>
          </p:nvPr>
        </p:nvPicPr>
        <p:blipFill>
          <a:blip r:embed="rId6"/>
          <a:stretch>
            <a:fillRect/>
          </a:stretch>
        </p:blipFill>
        <p:spPr>
          <a:xfrm>
            <a:off x="2971800" y="1143000"/>
            <a:ext cx="3408363" cy="5211763"/>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6: </a:t>
            </a:r>
          </a:p>
          <a:p>
            <a:pPr marL="514350" indent="-514350" fontAlgn="auto">
              <a:spcBef>
                <a:spcPts val="0"/>
              </a:spcBef>
              <a:spcAft>
                <a:spcPts val="0"/>
              </a:spcAft>
              <a:defRPr/>
            </a:pPr>
            <a:r>
              <a:rPr lang="en-US" sz="2600" i="1" dirty="0">
                <a:solidFill>
                  <a:schemeClr val="accent1">
                    <a:lumMod val="50000"/>
                  </a:schemeClr>
                </a:solidFill>
                <a:latin typeface="+mn-lt"/>
                <a:cs typeface="+mn-cs"/>
              </a:rPr>
              <a:t>	An explanation of the use and limitations of methods that will prevent or reduce exposure including appropriate engineering controls, work practices, and personal protective equipment</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400" dirty="0">
                <a:solidFill>
                  <a:schemeClr val="accent1">
                    <a:lumMod val="50000"/>
                  </a:schemeClr>
                </a:solidFill>
                <a:latin typeface="+mn-lt"/>
                <a:cs typeface="+mn-cs"/>
              </a:rPr>
              <a:t> </a:t>
            </a:r>
            <a:r>
              <a:rPr lang="en-US" sz="2400" b="1" dirty="0">
                <a:solidFill>
                  <a:schemeClr val="accent1">
                    <a:lumMod val="50000"/>
                  </a:schemeClr>
                </a:solidFill>
                <a:latin typeface="+mn-lt"/>
                <a:cs typeface="+mn-cs"/>
              </a:rPr>
              <a:t>Goal 1: </a:t>
            </a:r>
            <a:r>
              <a:rPr lang="en-US" sz="2400" dirty="0">
                <a:solidFill>
                  <a:schemeClr val="accent1">
                    <a:lumMod val="50000"/>
                  </a:schemeClr>
                </a:solidFill>
                <a:latin typeface="+mn-lt"/>
                <a:cs typeface="+mn-cs"/>
              </a:rPr>
              <a:t>The employee can define the terms ‘engineering controls’, ‘work practices’ and ‘personal protective equipment’</a:t>
            </a:r>
          </a:p>
          <a:p>
            <a:pPr marL="514350" indent="-514350" fontAlgn="auto">
              <a:spcBef>
                <a:spcPts val="0"/>
              </a:spcBef>
              <a:spcAft>
                <a:spcPts val="0"/>
              </a:spcAft>
              <a:defRPr/>
            </a:pPr>
            <a:endParaRPr lang="en-US" sz="2400" dirty="0">
              <a:solidFill>
                <a:schemeClr val="accent1">
                  <a:lumMod val="50000"/>
                </a:schemeClr>
              </a:solidFill>
              <a:latin typeface="+mn-lt"/>
              <a:cs typeface="+mn-cs"/>
            </a:endParaRPr>
          </a:p>
          <a:p>
            <a:pPr marL="514350" indent="-514350" fontAlgn="auto">
              <a:spcBef>
                <a:spcPts val="0"/>
              </a:spcBef>
              <a:spcAft>
                <a:spcPts val="0"/>
              </a:spcAft>
              <a:defRPr/>
            </a:pPr>
            <a:r>
              <a:rPr lang="en-US" sz="2400" dirty="0">
                <a:solidFill>
                  <a:schemeClr val="accent1">
                    <a:lumMod val="50000"/>
                  </a:schemeClr>
                </a:solidFill>
                <a:latin typeface="+mn-lt"/>
                <a:cs typeface="+mn-cs"/>
              </a:rPr>
              <a:t>	</a:t>
            </a:r>
            <a:endParaRPr lang="en-US" sz="2600" dirty="0">
              <a:solidFill>
                <a:schemeClr val="accent1">
                  <a:lumMod val="50000"/>
                </a:schemeClr>
              </a:solidFill>
              <a:latin typeface="+mn-lt"/>
              <a:cs typeface="+mn-cs"/>
            </a:endParaRPr>
          </a:p>
        </p:txBody>
      </p:sp>
      <p:pic>
        <p:nvPicPr>
          <p:cNvPr id="5" name="Picture 4" descr="safety needle.jpg"/>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990600" y="4268788"/>
            <a:ext cx="1820863" cy="1554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steel toed boots.jpg"/>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a:off x="6400800" y="4268788"/>
            <a:ext cx="1554163" cy="1554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broken_glass2.JPG"/>
          <p:cNvPicPr>
            <a:picLocks noChangeAspect="1"/>
          </p:cNvPicPr>
          <p:nvPr>
            <p:custDataLst>
              <p:tags r:id="rId5"/>
            </p:custDataLst>
          </p:nvPr>
        </p:nvPicPr>
        <p:blipFill>
          <a:blip r:embed="rId10" cstate="email">
            <a:extLst>
              <a:ext uri="{28A0092B-C50C-407E-A947-70E740481C1C}">
                <a14:useLocalDpi xmlns:a14="http://schemas.microsoft.com/office/drawing/2010/main"/>
              </a:ext>
            </a:extLst>
          </a:blip>
          <a:srcRect/>
          <a:stretch>
            <a:fillRect/>
          </a:stretch>
        </p:blipFill>
        <p:spPr>
          <a:xfrm>
            <a:off x="3619500" y="4244975"/>
            <a:ext cx="19050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6: </a:t>
            </a:r>
          </a:p>
          <a:p>
            <a:pPr marL="514350" indent="-514350" fontAlgn="auto">
              <a:spcBef>
                <a:spcPts val="0"/>
              </a:spcBef>
              <a:spcAft>
                <a:spcPts val="0"/>
              </a:spcAft>
              <a:defRPr/>
            </a:pPr>
            <a:r>
              <a:rPr lang="en-US" sz="2600" i="1" dirty="0">
                <a:solidFill>
                  <a:schemeClr val="accent1">
                    <a:lumMod val="50000"/>
                  </a:schemeClr>
                </a:solidFill>
                <a:latin typeface="+mn-lt"/>
                <a:cs typeface="+mn-cs"/>
              </a:rPr>
              <a:t>	An explanation of the use and limitations of methods that will prevent or reduce exposure including appropriate engineering controls, work practices, and personal protective equipment</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400" dirty="0">
                <a:solidFill>
                  <a:schemeClr val="accent1">
                    <a:lumMod val="50000"/>
                  </a:schemeClr>
                </a:solidFill>
                <a:latin typeface="+mn-lt"/>
                <a:cs typeface="+mn-cs"/>
              </a:rPr>
              <a:t> </a:t>
            </a:r>
            <a:r>
              <a:rPr lang="en-US" sz="2400" b="1" dirty="0">
                <a:solidFill>
                  <a:schemeClr val="accent5">
                    <a:lumMod val="60000"/>
                    <a:lumOff val="40000"/>
                  </a:schemeClr>
                </a:solidFill>
                <a:latin typeface="+mn-lt"/>
                <a:cs typeface="+mn-cs"/>
              </a:rPr>
              <a:t>Goal 1: </a:t>
            </a:r>
            <a:r>
              <a:rPr lang="en-US" sz="2400" dirty="0">
                <a:solidFill>
                  <a:schemeClr val="accent5">
                    <a:lumMod val="60000"/>
                    <a:lumOff val="40000"/>
                  </a:schemeClr>
                </a:solidFill>
                <a:latin typeface="+mn-lt"/>
                <a:cs typeface="+mn-cs"/>
              </a:rPr>
              <a:t>The employee can define the terms ‘engineering controls’, ‘work practices’ and ‘personal protective equipment’</a:t>
            </a:r>
          </a:p>
          <a:p>
            <a:pPr marL="514350" indent="-514350" fontAlgn="auto">
              <a:spcBef>
                <a:spcPts val="0"/>
              </a:spcBef>
              <a:spcAft>
                <a:spcPts val="0"/>
              </a:spcAft>
              <a:defRPr/>
            </a:pPr>
            <a:endParaRPr lang="en-US" sz="2400" dirty="0">
              <a:solidFill>
                <a:schemeClr val="accent1">
                  <a:lumMod val="50000"/>
                </a:schemeClr>
              </a:solidFill>
              <a:latin typeface="+mn-lt"/>
              <a:cs typeface="+mn-cs"/>
            </a:endParaRPr>
          </a:p>
          <a:p>
            <a:pPr marL="514350" indent="-514350" fontAlgn="auto">
              <a:spcBef>
                <a:spcPts val="0"/>
              </a:spcBef>
              <a:spcAft>
                <a:spcPts val="0"/>
              </a:spcAft>
              <a:defRPr/>
            </a:pPr>
            <a:r>
              <a:rPr lang="en-US" sz="2400" dirty="0">
                <a:solidFill>
                  <a:schemeClr val="accent1">
                    <a:lumMod val="50000"/>
                  </a:schemeClr>
                </a:solidFill>
                <a:latin typeface="+mn-lt"/>
                <a:cs typeface="+mn-cs"/>
              </a:rPr>
              <a:t>	</a:t>
            </a:r>
            <a:r>
              <a:rPr lang="en-US" sz="2400" b="1" dirty="0">
                <a:solidFill>
                  <a:schemeClr val="accent1">
                    <a:lumMod val="50000"/>
                  </a:schemeClr>
                </a:solidFill>
                <a:latin typeface="+mn-lt"/>
                <a:cs typeface="+mn-cs"/>
              </a:rPr>
              <a:t>Goal 2: </a:t>
            </a:r>
            <a:r>
              <a:rPr lang="en-US" sz="2400" dirty="0">
                <a:solidFill>
                  <a:schemeClr val="accent1">
                    <a:lumMod val="50000"/>
                  </a:schemeClr>
                </a:solidFill>
                <a:latin typeface="+mn-lt"/>
                <a:cs typeface="+mn-cs"/>
              </a:rPr>
              <a:t>The employee can state the USE of these methods intended to prevent or reduce exposure to </a:t>
            </a:r>
            <a:r>
              <a:rPr lang="en-US" sz="2400" dirty="0" err="1">
                <a:solidFill>
                  <a:schemeClr val="accent1">
                    <a:lumMod val="50000"/>
                  </a:schemeClr>
                </a:solidFill>
                <a:latin typeface="+mn-lt"/>
                <a:cs typeface="+mn-cs"/>
              </a:rPr>
              <a:t>bloodborne</a:t>
            </a:r>
            <a:r>
              <a:rPr lang="en-US" sz="2400" dirty="0">
                <a:solidFill>
                  <a:schemeClr val="accent1">
                    <a:lumMod val="50000"/>
                  </a:schemeClr>
                </a:solidFill>
                <a:latin typeface="+mn-lt"/>
                <a:cs typeface="+mn-cs"/>
              </a:rPr>
              <a:t> pathogens</a:t>
            </a:r>
          </a:p>
          <a:p>
            <a:pPr marL="514350" indent="-514350" fontAlgn="auto">
              <a:spcBef>
                <a:spcPts val="0"/>
              </a:spcBef>
              <a:spcAft>
                <a:spcPts val="0"/>
              </a:spcAft>
              <a:defRPr/>
            </a:pPr>
            <a:endParaRPr lang="en-US" sz="2400" dirty="0">
              <a:solidFill>
                <a:schemeClr val="accent1">
                  <a:lumMod val="50000"/>
                </a:schemeClr>
              </a:solidFill>
              <a:latin typeface="+mn-lt"/>
              <a:cs typeface="+mn-cs"/>
            </a:endParaRPr>
          </a:p>
          <a:p>
            <a:pPr marL="514350" indent="-514350" fontAlgn="auto">
              <a:spcBef>
                <a:spcPts val="0"/>
              </a:spcBef>
              <a:spcAft>
                <a:spcPts val="0"/>
              </a:spcAft>
              <a:defRPr/>
            </a:pPr>
            <a:r>
              <a:rPr lang="en-US" sz="2400" dirty="0">
                <a:solidFill>
                  <a:schemeClr val="accent1">
                    <a:lumMod val="50000"/>
                  </a:schemeClr>
                </a:solidFill>
                <a:latin typeface="+mn-lt"/>
                <a:cs typeface="+mn-cs"/>
              </a:rPr>
              <a:t>	</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br>
              <a:rPr lang="en-US" sz="2600" i="1" dirty="0">
                <a:solidFill>
                  <a:schemeClr val="accent1">
                    <a:lumMod val="50000"/>
                  </a:schemeClr>
                </a:solidFill>
                <a:latin typeface="+mn-lt"/>
                <a:cs typeface="+mn-cs"/>
              </a:rPr>
            </a:br>
            <a:endParaRPr lang="en-US" sz="26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6: </a:t>
            </a:r>
          </a:p>
          <a:p>
            <a:pPr marL="514350" indent="-514350" fontAlgn="auto">
              <a:spcBef>
                <a:spcPts val="0"/>
              </a:spcBef>
              <a:spcAft>
                <a:spcPts val="0"/>
              </a:spcAft>
              <a:defRPr/>
            </a:pPr>
            <a:r>
              <a:rPr lang="en-US" sz="2600" i="1" dirty="0">
                <a:solidFill>
                  <a:schemeClr val="accent1">
                    <a:lumMod val="50000"/>
                  </a:schemeClr>
                </a:solidFill>
                <a:latin typeface="+mn-lt"/>
                <a:cs typeface="+mn-cs"/>
              </a:rPr>
              <a:t>	An explanation of the use and limitations of methods that will prevent or reduce exposure including appropriate engineering controls, work practices, and personal protective equipment</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400" dirty="0">
                <a:solidFill>
                  <a:schemeClr val="accent1">
                    <a:lumMod val="50000"/>
                  </a:schemeClr>
                </a:solidFill>
                <a:latin typeface="+mn-lt"/>
                <a:cs typeface="+mn-cs"/>
              </a:rPr>
              <a:t> </a:t>
            </a:r>
            <a:r>
              <a:rPr lang="en-US" sz="2400" b="1" dirty="0">
                <a:solidFill>
                  <a:schemeClr val="accent5">
                    <a:lumMod val="60000"/>
                    <a:lumOff val="40000"/>
                  </a:schemeClr>
                </a:solidFill>
                <a:latin typeface="+mn-lt"/>
                <a:cs typeface="+mn-cs"/>
              </a:rPr>
              <a:t>Goal 1: </a:t>
            </a:r>
            <a:r>
              <a:rPr lang="en-US" sz="2400" dirty="0">
                <a:solidFill>
                  <a:schemeClr val="accent5">
                    <a:lumMod val="60000"/>
                    <a:lumOff val="40000"/>
                  </a:schemeClr>
                </a:solidFill>
                <a:latin typeface="+mn-lt"/>
                <a:cs typeface="+mn-cs"/>
              </a:rPr>
              <a:t>The employee can define the terms ‘engineering controls’, ‘work practices’ and ‘personal protective equipment’</a:t>
            </a:r>
          </a:p>
          <a:p>
            <a:pPr marL="514350" indent="-514350" fontAlgn="auto">
              <a:spcBef>
                <a:spcPts val="0"/>
              </a:spcBef>
              <a:spcAft>
                <a:spcPts val="0"/>
              </a:spcAft>
              <a:defRPr/>
            </a:pPr>
            <a:endParaRPr lang="en-US" sz="2400" dirty="0">
              <a:solidFill>
                <a:schemeClr val="accent5">
                  <a:lumMod val="60000"/>
                  <a:lumOff val="40000"/>
                </a:schemeClr>
              </a:solidFill>
              <a:latin typeface="+mn-lt"/>
              <a:cs typeface="+mn-cs"/>
            </a:endParaRPr>
          </a:p>
          <a:p>
            <a:pPr marL="514350" indent="-514350" fontAlgn="auto">
              <a:spcBef>
                <a:spcPts val="0"/>
              </a:spcBef>
              <a:spcAft>
                <a:spcPts val="0"/>
              </a:spcAft>
              <a:defRPr/>
            </a:pPr>
            <a:r>
              <a:rPr lang="en-US" sz="2400" dirty="0">
                <a:solidFill>
                  <a:schemeClr val="accent5">
                    <a:lumMod val="60000"/>
                    <a:lumOff val="40000"/>
                  </a:schemeClr>
                </a:solidFill>
                <a:latin typeface="+mn-lt"/>
                <a:cs typeface="+mn-cs"/>
              </a:rPr>
              <a:t>	</a:t>
            </a:r>
            <a:r>
              <a:rPr lang="en-US" sz="2400" b="1" dirty="0">
                <a:solidFill>
                  <a:schemeClr val="accent5">
                    <a:lumMod val="60000"/>
                    <a:lumOff val="40000"/>
                  </a:schemeClr>
                </a:solidFill>
                <a:latin typeface="+mn-lt"/>
                <a:cs typeface="+mn-cs"/>
              </a:rPr>
              <a:t>Goal 2: </a:t>
            </a:r>
            <a:r>
              <a:rPr lang="en-US" sz="2400" dirty="0">
                <a:solidFill>
                  <a:schemeClr val="accent5">
                    <a:lumMod val="60000"/>
                    <a:lumOff val="40000"/>
                  </a:schemeClr>
                </a:solidFill>
                <a:latin typeface="+mn-lt"/>
                <a:cs typeface="+mn-cs"/>
              </a:rPr>
              <a:t>The employee can state the USE of these methods intended to prevent or reduce exposure to </a:t>
            </a:r>
            <a:r>
              <a:rPr lang="en-US" sz="2400" dirty="0" err="1">
                <a:solidFill>
                  <a:schemeClr val="accent5">
                    <a:lumMod val="60000"/>
                    <a:lumOff val="40000"/>
                  </a:schemeClr>
                </a:solidFill>
                <a:latin typeface="+mn-lt"/>
                <a:cs typeface="+mn-cs"/>
              </a:rPr>
              <a:t>bloodborne</a:t>
            </a:r>
            <a:r>
              <a:rPr lang="en-US" sz="2400" dirty="0">
                <a:solidFill>
                  <a:schemeClr val="accent5">
                    <a:lumMod val="60000"/>
                    <a:lumOff val="40000"/>
                  </a:schemeClr>
                </a:solidFill>
                <a:latin typeface="+mn-lt"/>
                <a:cs typeface="+mn-cs"/>
              </a:rPr>
              <a:t> pathogens</a:t>
            </a:r>
          </a:p>
          <a:p>
            <a:pPr marL="514350" indent="-514350" fontAlgn="auto">
              <a:spcBef>
                <a:spcPts val="0"/>
              </a:spcBef>
              <a:spcAft>
                <a:spcPts val="0"/>
              </a:spcAft>
              <a:defRPr/>
            </a:pPr>
            <a:endParaRPr lang="en-US" sz="2400" dirty="0">
              <a:solidFill>
                <a:schemeClr val="accent1">
                  <a:lumMod val="50000"/>
                </a:schemeClr>
              </a:solidFill>
              <a:latin typeface="+mn-lt"/>
              <a:cs typeface="+mn-cs"/>
            </a:endParaRPr>
          </a:p>
          <a:p>
            <a:pPr marL="514350" indent="-514350" fontAlgn="auto">
              <a:spcBef>
                <a:spcPts val="0"/>
              </a:spcBef>
              <a:spcAft>
                <a:spcPts val="0"/>
              </a:spcAft>
              <a:defRPr/>
            </a:pPr>
            <a:r>
              <a:rPr lang="en-US" sz="2400" dirty="0">
                <a:solidFill>
                  <a:schemeClr val="accent1">
                    <a:lumMod val="50000"/>
                  </a:schemeClr>
                </a:solidFill>
                <a:latin typeface="+mn-lt"/>
                <a:cs typeface="+mn-cs"/>
              </a:rPr>
              <a:t>	</a:t>
            </a:r>
            <a:r>
              <a:rPr lang="en-US" sz="2400" b="1" dirty="0">
                <a:solidFill>
                  <a:schemeClr val="accent1">
                    <a:lumMod val="50000"/>
                  </a:schemeClr>
                </a:solidFill>
                <a:latin typeface="+mn-lt"/>
                <a:cs typeface="+mn-cs"/>
              </a:rPr>
              <a:t>Goal 3: </a:t>
            </a:r>
            <a:r>
              <a:rPr lang="en-US" sz="2400" dirty="0">
                <a:solidFill>
                  <a:schemeClr val="accent1">
                    <a:lumMod val="50000"/>
                  </a:schemeClr>
                </a:solidFill>
                <a:latin typeface="+mn-lt"/>
                <a:cs typeface="+mn-cs"/>
              </a:rPr>
              <a:t>The employee can state the LIMITATIONS of methods intended to prevent or reduce exposure to </a:t>
            </a:r>
            <a:r>
              <a:rPr lang="en-US" sz="2400" dirty="0" err="1">
                <a:solidFill>
                  <a:schemeClr val="accent1">
                    <a:lumMod val="50000"/>
                  </a:schemeClr>
                </a:solidFill>
                <a:latin typeface="+mn-lt"/>
                <a:cs typeface="+mn-cs"/>
              </a:rPr>
              <a:t>bloodborne</a:t>
            </a:r>
            <a:r>
              <a:rPr lang="en-US" sz="2400" dirty="0">
                <a:solidFill>
                  <a:schemeClr val="accent1">
                    <a:lumMod val="50000"/>
                  </a:schemeClr>
                </a:solidFill>
                <a:latin typeface="+mn-lt"/>
                <a:cs typeface="+mn-cs"/>
              </a:rPr>
              <a:t> pathogens</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br>
              <a:rPr lang="en-US" sz="2600" i="1" dirty="0">
                <a:solidFill>
                  <a:schemeClr val="accent1">
                    <a:lumMod val="50000"/>
                  </a:schemeClr>
                </a:solidFill>
                <a:latin typeface="+mn-lt"/>
                <a:cs typeface="+mn-cs"/>
              </a:rPr>
            </a:br>
            <a:endParaRPr lang="en-US" sz="26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7: </a:t>
            </a:r>
          </a:p>
          <a:p>
            <a:pPr marL="514350" indent="-514350" fontAlgn="auto">
              <a:spcBef>
                <a:spcPts val="0"/>
              </a:spcBef>
              <a:spcAft>
                <a:spcPts val="0"/>
              </a:spcAft>
              <a:defRPr/>
            </a:pPr>
            <a:r>
              <a:rPr lang="en-US" sz="2600" i="1" dirty="0">
                <a:solidFill>
                  <a:schemeClr val="accent1">
                    <a:lumMod val="50000"/>
                  </a:schemeClr>
                </a:solidFill>
                <a:latin typeface="+mn-lt"/>
                <a:cs typeface="+mn-cs"/>
              </a:rPr>
              <a:t>	Information on the types, proper use, location, removal, handling, decontamination and disposal of personal protective equipment;</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600" b="1" dirty="0">
                <a:solidFill>
                  <a:schemeClr val="accent1">
                    <a:lumMod val="50000"/>
                  </a:schemeClr>
                </a:solidFill>
                <a:latin typeface="+mn-lt"/>
                <a:cs typeface="+mn-cs"/>
              </a:rPr>
              <a:t>Goal:</a:t>
            </a:r>
            <a:r>
              <a:rPr lang="en-US" sz="2600" dirty="0">
                <a:solidFill>
                  <a:schemeClr val="accent1">
                    <a:lumMod val="50000"/>
                  </a:schemeClr>
                </a:solidFill>
                <a:latin typeface="+mn-lt"/>
                <a:cs typeface="+mn-cs"/>
              </a:rPr>
              <a:t> Regarding personal protective equipment (PPE), the employee can:</a:t>
            </a:r>
          </a:p>
          <a:p>
            <a:pPr marL="1428750" lvl="2" indent="-514350" fontAlgn="auto">
              <a:spcBef>
                <a:spcPts val="0"/>
              </a:spcBef>
              <a:spcAft>
                <a:spcPts val="0"/>
              </a:spcAft>
              <a:buFont typeface="Arial" pitchFamily="34" charset="0"/>
              <a:buChar char="•"/>
              <a:defRPr/>
            </a:pPr>
            <a:r>
              <a:rPr lang="en-US" sz="2600" dirty="0">
                <a:solidFill>
                  <a:schemeClr val="accent1">
                    <a:lumMod val="50000"/>
                  </a:schemeClr>
                </a:solidFill>
                <a:latin typeface="+mn-lt"/>
                <a:cs typeface="+mn-cs"/>
              </a:rPr>
              <a:t>Identify types of PPE</a:t>
            </a:r>
          </a:p>
          <a:p>
            <a:pPr marL="1428750" lvl="2" indent="-514350" fontAlgn="auto">
              <a:spcBef>
                <a:spcPts val="0"/>
              </a:spcBef>
              <a:spcAft>
                <a:spcPts val="0"/>
              </a:spcAft>
              <a:defRPr/>
            </a:pPr>
            <a:r>
              <a:rPr lang="en-US" sz="2600" dirty="0">
                <a:solidFill>
                  <a:schemeClr val="accent1">
                    <a:lumMod val="50000"/>
                  </a:schemeClr>
                </a:solidFill>
                <a:latin typeface="+mn-lt"/>
                <a:cs typeface="+mn-cs"/>
              </a:rPr>
              <a:t/>
            </a:r>
            <a:br>
              <a:rPr lang="en-US" sz="2600" dirty="0">
                <a:solidFill>
                  <a:schemeClr val="accent1">
                    <a:lumMod val="50000"/>
                  </a:schemeClr>
                </a:solidFill>
                <a:latin typeface="+mn-lt"/>
                <a:cs typeface="+mn-cs"/>
              </a:rPr>
            </a:br>
            <a:endParaRPr lang="en-US" sz="26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7: </a:t>
            </a:r>
          </a:p>
          <a:p>
            <a:pPr marL="514350" indent="-514350" fontAlgn="auto">
              <a:spcBef>
                <a:spcPts val="0"/>
              </a:spcBef>
              <a:spcAft>
                <a:spcPts val="0"/>
              </a:spcAft>
              <a:defRPr/>
            </a:pPr>
            <a:r>
              <a:rPr lang="en-US" sz="2600" i="1" dirty="0">
                <a:solidFill>
                  <a:schemeClr val="accent1">
                    <a:lumMod val="50000"/>
                  </a:schemeClr>
                </a:solidFill>
                <a:latin typeface="+mn-lt"/>
                <a:cs typeface="+mn-cs"/>
              </a:rPr>
              <a:t>	Information on the types, proper use, location, removal, handling, decontamination and disposal of personal protective equipment;</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600" b="1" dirty="0">
                <a:solidFill>
                  <a:schemeClr val="accent1">
                    <a:lumMod val="50000"/>
                  </a:schemeClr>
                </a:solidFill>
                <a:latin typeface="+mn-lt"/>
                <a:cs typeface="+mn-cs"/>
              </a:rPr>
              <a:t>Goal:</a:t>
            </a:r>
            <a:r>
              <a:rPr lang="en-US" sz="2600" dirty="0">
                <a:solidFill>
                  <a:schemeClr val="accent1">
                    <a:lumMod val="50000"/>
                  </a:schemeClr>
                </a:solidFill>
                <a:latin typeface="+mn-lt"/>
                <a:cs typeface="+mn-cs"/>
              </a:rPr>
              <a:t> Regarding personal protective equipment (PPE), the employee can:</a:t>
            </a:r>
          </a:p>
          <a:p>
            <a:pPr marL="1428750" lvl="2" indent="-514350" fontAlgn="auto">
              <a:spcBef>
                <a:spcPts val="0"/>
              </a:spcBef>
              <a:spcAft>
                <a:spcPts val="0"/>
              </a:spcAft>
              <a:buFont typeface="Arial" pitchFamily="34" charset="0"/>
              <a:buChar char="•"/>
              <a:defRPr/>
            </a:pPr>
            <a:r>
              <a:rPr lang="en-US" sz="2600" dirty="0">
                <a:solidFill>
                  <a:schemeClr val="accent5">
                    <a:lumMod val="60000"/>
                    <a:lumOff val="40000"/>
                  </a:schemeClr>
                </a:solidFill>
                <a:latin typeface="+mn-lt"/>
                <a:cs typeface="+mn-cs"/>
              </a:rPr>
              <a:t>Identify types of PPE</a:t>
            </a:r>
          </a:p>
          <a:p>
            <a:pPr marL="1428750" lvl="2" indent="-514350" fontAlgn="auto">
              <a:spcBef>
                <a:spcPts val="0"/>
              </a:spcBef>
              <a:spcAft>
                <a:spcPts val="0"/>
              </a:spcAft>
              <a:buFont typeface="Arial" pitchFamily="34" charset="0"/>
              <a:buChar char="•"/>
              <a:defRPr/>
            </a:pPr>
            <a:r>
              <a:rPr lang="en-US" sz="2600" dirty="0">
                <a:solidFill>
                  <a:schemeClr val="accent1">
                    <a:lumMod val="50000"/>
                  </a:schemeClr>
                </a:solidFill>
                <a:latin typeface="+mn-lt"/>
                <a:cs typeface="+mn-cs"/>
              </a:rPr>
              <a:t>Locate PPE at any time while working</a:t>
            </a: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7: </a:t>
            </a:r>
          </a:p>
          <a:p>
            <a:pPr marL="514350" indent="-514350" fontAlgn="auto">
              <a:spcBef>
                <a:spcPts val="0"/>
              </a:spcBef>
              <a:spcAft>
                <a:spcPts val="0"/>
              </a:spcAft>
              <a:defRPr/>
            </a:pPr>
            <a:r>
              <a:rPr lang="en-US" sz="2600" i="1" dirty="0">
                <a:solidFill>
                  <a:schemeClr val="accent1">
                    <a:lumMod val="50000"/>
                  </a:schemeClr>
                </a:solidFill>
                <a:latin typeface="+mn-lt"/>
                <a:cs typeface="+mn-cs"/>
              </a:rPr>
              <a:t>	Information on the types, proper use, location, removal, handling, decontamination and disposal of personal protective equipment;</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600" b="1" dirty="0">
                <a:solidFill>
                  <a:schemeClr val="accent1">
                    <a:lumMod val="50000"/>
                  </a:schemeClr>
                </a:solidFill>
                <a:latin typeface="+mn-lt"/>
                <a:cs typeface="+mn-cs"/>
              </a:rPr>
              <a:t>Goal:</a:t>
            </a:r>
            <a:r>
              <a:rPr lang="en-US" sz="2600" dirty="0">
                <a:solidFill>
                  <a:schemeClr val="accent1">
                    <a:lumMod val="50000"/>
                  </a:schemeClr>
                </a:solidFill>
                <a:latin typeface="+mn-lt"/>
                <a:cs typeface="+mn-cs"/>
              </a:rPr>
              <a:t> Regarding personal protective equipment (PPE), the employee can:</a:t>
            </a:r>
          </a:p>
          <a:p>
            <a:pPr marL="1428750" lvl="2" indent="-514350" fontAlgn="auto">
              <a:spcBef>
                <a:spcPts val="0"/>
              </a:spcBef>
              <a:spcAft>
                <a:spcPts val="0"/>
              </a:spcAft>
              <a:buFont typeface="Arial" pitchFamily="34" charset="0"/>
              <a:buChar char="•"/>
              <a:defRPr/>
            </a:pPr>
            <a:r>
              <a:rPr lang="en-US" sz="2600" dirty="0">
                <a:solidFill>
                  <a:schemeClr val="accent5">
                    <a:lumMod val="60000"/>
                    <a:lumOff val="40000"/>
                  </a:schemeClr>
                </a:solidFill>
                <a:latin typeface="+mn-lt"/>
                <a:cs typeface="+mn-cs"/>
              </a:rPr>
              <a:t>Identify types of PPE</a:t>
            </a:r>
          </a:p>
          <a:p>
            <a:pPr marL="1428750" lvl="2" indent="-514350" fontAlgn="auto">
              <a:spcBef>
                <a:spcPts val="0"/>
              </a:spcBef>
              <a:spcAft>
                <a:spcPts val="0"/>
              </a:spcAft>
              <a:buFont typeface="Arial" pitchFamily="34" charset="0"/>
              <a:buChar char="•"/>
              <a:defRPr/>
            </a:pPr>
            <a:r>
              <a:rPr lang="en-US" sz="2600" dirty="0">
                <a:solidFill>
                  <a:schemeClr val="accent5">
                    <a:lumMod val="60000"/>
                    <a:lumOff val="40000"/>
                  </a:schemeClr>
                </a:solidFill>
                <a:latin typeface="+mn-lt"/>
                <a:cs typeface="+mn-cs"/>
              </a:rPr>
              <a:t>Locate PPE at any time while working</a:t>
            </a:r>
          </a:p>
          <a:p>
            <a:pPr marL="1428750" lvl="2" indent="-514350" fontAlgn="auto">
              <a:spcBef>
                <a:spcPts val="0"/>
              </a:spcBef>
              <a:spcAft>
                <a:spcPts val="0"/>
              </a:spcAft>
              <a:buFont typeface="Arial" pitchFamily="34" charset="0"/>
              <a:buChar char="•"/>
              <a:defRPr/>
            </a:pPr>
            <a:r>
              <a:rPr lang="en-US" sz="2600" dirty="0">
                <a:solidFill>
                  <a:schemeClr val="accent1">
                    <a:lumMod val="50000"/>
                  </a:schemeClr>
                </a:solidFill>
                <a:latin typeface="+mn-lt"/>
                <a:cs typeface="+mn-cs"/>
              </a:rPr>
              <a:t>Discuss proper use and application of clean </a:t>
            </a:r>
            <a:r>
              <a:rPr lang="en-US" sz="2600" u="sng" dirty="0">
                <a:solidFill>
                  <a:schemeClr val="accent1">
                    <a:lumMod val="50000"/>
                  </a:schemeClr>
                </a:solidFill>
                <a:latin typeface="+mn-lt"/>
                <a:cs typeface="+mn-cs"/>
              </a:rPr>
              <a:t>disposable</a:t>
            </a:r>
            <a:r>
              <a:rPr lang="en-US" sz="2600" dirty="0">
                <a:solidFill>
                  <a:schemeClr val="accent1">
                    <a:lumMod val="50000"/>
                  </a:schemeClr>
                </a:solidFill>
                <a:latin typeface="+mn-lt"/>
                <a:cs typeface="+mn-cs"/>
              </a:rPr>
              <a:t> PPE and removal, handling and disposal of contaminated PPE</a:t>
            </a:r>
          </a:p>
          <a:p>
            <a:pPr marL="1428750" lvl="2" indent="-514350" fontAlgn="auto">
              <a:spcBef>
                <a:spcPts val="0"/>
              </a:spcBef>
              <a:spcAft>
                <a:spcPts val="0"/>
              </a:spcAft>
              <a:defRPr/>
            </a:pPr>
            <a:r>
              <a:rPr lang="en-US" sz="2600" dirty="0">
                <a:solidFill>
                  <a:schemeClr val="accent1">
                    <a:lumMod val="50000"/>
                  </a:schemeClr>
                </a:solidFill>
                <a:latin typeface="+mn-lt"/>
                <a:cs typeface="+mn-cs"/>
              </a:rPr>
              <a:t/>
            </a:r>
            <a:br>
              <a:rPr lang="en-US" sz="2600" dirty="0">
                <a:solidFill>
                  <a:schemeClr val="accent1">
                    <a:lumMod val="50000"/>
                  </a:schemeClr>
                </a:solidFill>
                <a:latin typeface="+mn-lt"/>
                <a:cs typeface="+mn-cs"/>
              </a:rPr>
            </a:br>
            <a:endParaRPr lang="en-US" sz="26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7: </a:t>
            </a:r>
          </a:p>
          <a:p>
            <a:pPr marL="514350" indent="-514350" fontAlgn="auto">
              <a:spcBef>
                <a:spcPts val="0"/>
              </a:spcBef>
              <a:spcAft>
                <a:spcPts val="0"/>
              </a:spcAft>
              <a:defRPr/>
            </a:pPr>
            <a:r>
              <a:rPr lang="en-US" sz="2600" i="1" dirty="0">
                <a:solidFill>
                  <a:schemeClr val="accent1">
                    <a:lumMod val="50000"/>
                  </a:schemeClr>
                </a:solidFill>
                <a:latin typeface="+mn-lt"/>
                <a:cs typeface="+mn-cs"/>
              </a:rPr>
              <a:t>	Information on the types, proper use, location, removal, handling, decontamination and disposal of personal protective equipment;</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600" b="1" dirty="0">
                <a:solidFill>
                  <a:schemeClr val="accent1">
                    <a:lumMod val="50000"/>
                  </a:schemeClr>
                </a:solidFill>
                <a:latin typeface="+mn-lt"/>
                <a:cs typeface="+mn-cs"/>
              </a:rPr>
              <a:t>Goal:</a:t>
            </a:r>
            <a:r>
              <a:rPr lang="en-US" sz="2600" dirty="0">
                <a:solidFill>
                  <a:schemeClr val="accent1">
                    <a:lumMod val="50000"/>
                  </a:schemeClr>
                </a:solidFill>
                <a:latin typeface="+mn-lt"/>
                <a:cs typeface="+mn-cs"/>
              </a:rPr>
              <a:t> Regarding personal protective equipment (PPE), the employee can:</a:t>
            </a:r>
          </a:p>
          <a:p>
            <a:pPr marL="1428750" lvl="2" indent="-514350" fontAlgn="auto">
              <a:spcBef>
                <a:spcPts val="0"/>
              </a:spcBef>
              <a:spcAft>
                <a:spcPts val="0"/>
              </a:spcAft>
              <a:buFont typeface="Arial" pitchFamily="34" charset="0"/>
              <a:buChar char="•"/>
              <a:defRPr/>
            </a:pPr>
            <a:r>
              <a:rPr lang="en-US" sz="2600" dirty="0">
                <a:solidFill>
                  <a:schemeClr val="accent5">
                    <a:lumMod val="60000"/>
                    <a:lumOff val="40000"/>
                  </a:schemeClr>
                </a:solidFill>
                <a:latin typeface="+mn-lt"/>
                <a:cs typeface="+mn-cs"/>
              </a:rPr>
              <a:t>Identify types of PPE</a:t>
            </a:r>
          </a:p>
          <a:p>
            <a:pPr marL="1428750" lvl="2" indent="-514350" fontAlgn="auto">
              <a:spcBef>
                <a:spcPts val="0"/>
              </a:spcBef>
              <a:spcAft>
                <a:spcPts val="0"/>
              </a:spcAft>
              <a:buFont typeface="Arial" pitchFamily="34" charset="0"/>
              <a:buChar char="•"/>
              <a:defRPr/>
            </a:pPr>
            <a:r>
              <a:rPr lang="en-US" sz="2600" dirty="0">
                <a:solidFill>
                  <a:schemeClr val="accent5">
                    <a:lumMod val="60000"/>
                    <a:lumOff val="40000"/>
                  </a:schemeClr>
                </a:solidFill>
                <a:latin typeface="+mn-lt"/>
                <a:cs typeface="+mn-cs"/>
              </a:rPr>
              <a:t>Locate PPE at any time while working</a:t>
            </a:r>
          </a:p>
          <a:p>
            <a:pPr marL="1428750" lvl="2" indent="-514350" fontAlgn="auto">
              <a:spcBef>
                <a:spcPts val="0"/>
              </a:spcBef>
              <a:spcAft>
                <a:spcPts val="0"/>
              </a:spcAft>
              <a:buFont typeface="Arial" pitchFamily="34" charset="0"/>
              <a:buChar char="•"/>
              <a:defRPr/>
            </a:pPr>
            <a:r>
              <a:rPr lang="en-US" sz="2600" dirty="0">
                <a:solidFill>
                  <a:schemeClr val="accent5">
                    <a:lumMod val="60000"/>
                    <a:lumOff val="40000"/>
                  </a:schemeClr>
                </a:solidFill>
                <a:latin typeface="+mn-lt"/>
                <a:cs typeface="+mn-cs"/>
              </a:rPr>
              <a:t>Discuss proper use and application of clean </a:t>
            </a:r>
            <a:r>
              <a:rPr lang="en-US" sz="2600" u="sng" dirty="0">
                <a:solidFill>
                  <a:schemeClr val="accent5">
                    <a:lumMod val="60000"/>
                    <a:lumOff val="40000"/>
                  </a:schemeClr>
                </a:solidFill>
                <a:latin typeface="+mn-lt"/>
                <a:cs typeface="+mn-cs"/>
              </a:rPr>
              <a:t>disposable</a:t>
            </a:r>
            <a:r>
              <a:rPr lang="en-US" sz="2600" dirty="0">
                <a:solidFill>
                  <a:schemeClr val="accent5">
                    <a:lumMod val="60000"/>
                    <a:lumOff val="40000"/>
                  </a:schemeClr>
                </a:solidFill>
                <a:latin typeface="+mn-lt"/>
                <a:cs typeface="+mn-cs"/>
              </a:rPr>
              <a:t> PPE and removal, handling and disposal of contaminated PPE</a:t>
            </a:r>
          </a:p>
          <a:p>
            <a:pPr marL="1428750" lvl="2" indent="-514350" fontAlgn="auto">
              <a:spcBef>
                <a:spcPts val="0"/>
              </a:spcBef>
              <a:spcAft>
                <a:spcPts val="0"/>
              </a:spcAft>
              <a:buFont typeface="Arial" pitchFamily="34" charset="0"/>
              <a:buChar char="•"/>
              <a:defRPr/>
            </a:pPr>
            <a:r>
              <a:rPr lang="en-US" sz="2600" dirty="0">
                <a:solidFill>
                  <a:schemeClr val="accent1">
                    <a:lumMod val="50000"/>
                  </a:schemeClr>
                </a:solidFill>
                <a:latin typeface="+mn-lt"/>
                <a:cs typeface="+mn-cs"/>
              </a:rPr>
              <a:t>Discuss proper use and application of clean </a:t>
            </a:r>
            <a:r>
              <a:rPr lang="en-US" sz="2600" u="sng" dirty="0">
                <a:solidFill>
                  <a:schemeClr val="accent1">
                    <a:lumMod val="50000"/>
                  </a:schemeClr>
                </a:solidFill>
                <a:latin typeface="+mn-lt"/>
                <a:cs typeface="+mn-cs"/>
              </a:rPr>
              <a:t>NON-disposable </a:t>
            </a:r>
            <a:r>
              <a:rPr lang="en-US" sz="2600" dirty="0">
                <a:solidFill>
                  <a:schemeClr val="accent1">
                    <a:lumMod val="50000"/>
                  </a:schemeClr>
                </a:solidFill>
                <a:latin typeface="+mn-lt"/>
                <a:cs typeface="+mn-cs"/>
              </a:rPr>
              <a:t>PPE and removal, handling and decontamination of the PPE</a:t>
            </a:r>
            <a:br>
              <a:rPr lang="en-US" sz="2600" dirty="0">
                <a:solidFill>
                  <a:schemeClr val="accent1">
                    <a:lumMod val="50000"/>
                  </a:schemeClr>
                </a:solidFill>
                <a:latin typeface="+mn-lt"/>
                <a:cs typeface="+mn-cs"/>
              </a:rPr>
            </a:br>
            <a:endParaRPr lang="en-US" sz="26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8: </a:t>
            </a:r>
          </a:p>
          <a:p>
            <a:pPr marL="514350" indent="-514350" fontAlgn="auto">
              <a:spcBef>
                <a:spcPts val="0"/>
              </a:spcBef>
              <a:spcAft>
                <a:spcPts val="0"/>
              </a:spcAft>
              <a:defRPr/>
            </a:pPr>
            <a:r>
              <a:rPr lang="en-US" sz="2600" i="1" dirty="0">
                <a:solidFill>
                  <a:schemeClr val="accent1">
                    <a:lumMod val="50000"/>
                  </a:schemeClr>
                </a:solidFill>
                <a:latin typeface="+mn-lt"/>
                <a:cs typeface="+mn-cs"/>
              </a:rPr>
              <a:t>	An explanation of the basis for selection of personal protective equipment;</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600" b="1" dirty="0">
                <a:solidFill>
                  <a:schemeClr val="accent1">
                    <a:lumMod val="50000"/>
                  </a:schemeClr>
                </a:solidFill>
                <a:latin typeface="+mn-lt"/>
                <a:cs typeface="+mn-cs"/>
              </a:rPr>
              <a:t>Goal 1: </a:t>
            </a:r>
            <a:r>
              <a:rPr lang="en-US" sz="2600" dirty="0">
                <a:solidFill>
                  <a:schemeClr val="accent1">
                    <a:lumMod val="50000"/>
                  </a:schemeClr>
                </a:solidFill>
                <a:latin typeface="+mn-lt"/>
                <a:cs typeface="+mn-cs"/>
              </a:rPr>
              <a:t>The employee can state the purpose of the most common PPE used by those at risk of exposure to </a:t>
            </a:r>
            <a:r>
              <a:rPr lang="en-US" sz="2600" dirty="0" err="1">
                <a:solidFill>
                  <a:schemeClr val="accent1">
                    <a:lumMod val="50000"/>
                  </a:schemeClr>
                </a:solidFill>
                <a:latin typeface="+mn-lt"/>
                <a:cs typeface="+mn-cs"/>
              </a:rPr>
              <a:t>bloodborne</a:t>
            </a:r>
            <a:r>
              <a:rPr lang="en-US" sz="2600" dirty="0">
                <a:solidFill>
                  <a:schemeClr val="accent1">
                    <a:lumMod val="50000"/>
                  </a:schemeClr>
                </a:solidFill>
                <a:latin typeface="+mn-lt"/>
                <a:cs typeface="+mn-cs"/>
              </a:rPr>
              <a:t> pathogens</a:t>
            </a:r>
          </a:p>
          <a:p>
            <a:pPr marL="514350" indent="-514350" fontAlgn="auto">
              <a:spcBef>
                <a:spcPts val="0"/>
              </a:spcBef>
              <a:spcAft>
                <a:spcPts val="0"/>
              </a:spcAft>
              <a:defRPr/>
            </a:pPr>
            <a:endParaRPr lang="en-US" sz="2600" dirty="0">
              <a:solidFill>
                <a:schemeClr val="accent1">
                  <a:lumMod val="50000"/>
                </a:schemeClr>
              </a:solidFill>
              <a:latin typeface="+mn-lt"/>
              <a:cs typeface="+mn-cs"/>
            </a:endParaRPr>
          </a:p>
          <a:p>
            <a:pPr marL="514350" indent="-514350" fontAlgn="auto">
              <a:spcBef>
                <a:spcPts val="0"/>
              </a:spcBef>
              <a:spcAft>
                <a:spcPts val="0"/>
              </a:spcAft>
              <a:defRPr/>
            </a:pPr>
            <a:r>
              <a:rPr lang="en-US" sz="2600" dirty="0">
                <a:solidFill>
                  <a:schemeClr val="accent1">
                    <a:lumMod val="50000"/>
                  </a:schemeClr>
                </a:solidFill>
                <a:latin typeface="+mn-lt"/>
                <a:cs typeface="+mn-cs"/>
              </a:rPr>
              <a:t>	</a:t>
            </a:r>
            <a:br>
              <a:rPr lang="en-US" sz="2600" dirty="0">
                <a:solidFill>
                  <a:schemeClr val="accent1">
                    <a:lumMod val="50000"/>
                  </a:schemeClr>
                </a:solidFill>
                <a:latin typeface="+mn-lt"/>
                <a:cs typeface="+mn-cs"/>
              </a:rPr>
            </a:br>
            <a:endParaRPr lang="en-US" sz="26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8: </a:t>
            </a:r>
          </a:p>
          <a:p>
            <a:pPr marL="514350" indent="-514350" fontAlgn="auto">
              <a:spcBef>
                <a:spcPts val="0"/>
              </a:spcBef>
              <a:spcAft>
                <a:spcPts val="0"/>
              </a:spcAft>
              <a:defRPr/>
            </a:pPr>
            <a:r>
              <a:rPr lang="en-US" sz="2600" i="1" dirty="0">
                <a:solidFill>
                  <a:schemeClr val="accent1">
                    <a:lumMod val="50000"/>
                  </a:schemeClr>
                </a:solidFill>
                <a:latin typeface="+mn-lt"/>
                <a:cs typeface="+mn-cs"/>
              </a:rPr>
              <a:t>	An explanation of the basis for selection of personal protective equipment;</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600" b="1" dirty="0">
                <a:solidFill>
                  <a:schemeClr val="accent5">
                    <a:lumMod val="60000"/>
                    <a:lumOff val="40000"/>
                  </a:schemeClr>
                </a:solidFill>
                <a:latin typeface="+mn-lt"/>
                <a:cs typeface="+mn-cs"/>
              </a:rPr>
              <a:t>Goal 1: </a:t>
            </a:r>
            <a:r>
              <a:rPr lang="en-US" sz="2600" dirty="0">
                <a:solidFill>
                  <a:schemeClr val="accent5">
                    <a:lumMod val="60000"/>
                    <a:lumOff val="40000"/>
                  </a:schemeClr>
                </a:solidFill>
                <a:latin typeface="+mn-lt"/>
                <a:cs typeface="+mn-cs"/>
              </a:rPr>
              <a:t>The employee can state the purpose of the most common PPE used by those at risk of exposure to </a:t>
            </a:r>
            <a:r>
              <a:rPr lang="en-US" sz="2600" dirty="0" err="1">
                <a:solidFill>
                  <a:schemeClr val="accent5">
                    <a:lumMod val="60000"/>
                    <a:lumOff val="40000"/>
                  </a:schemeClr>
                </a:solidFill>
                <a:latin typeface="+mn-lt"/>
                <a:cs typeface="+mn-cs"/>
              </a:rPr>
              <a:t>bloodborne</a:t>
            </a:r>
            <a:r>
              <a:rPr lang="en-US" sz="2600" dirty="0">
                <a:solidFill>
                  <a:schemeClr val="accent5">
                    <a:lumMod val="60000"/>
                    <a:lumOff val="40000"/>
                  </a:schemeClr>
                </a:solidFill>
                <a:latin typeface="+mn-lt"/>
                <a:cs typeface="+mn-cs"/>
              </a:rPr>
              <a:t> pathogens</a:t>
            </a:r>
          </a:p>
          <a:p>
            <a:pPr marL="514350" indent="-514350" fontAlgn="auto">
              <a:spcBef>
                <a:spcPts val="0"/>
              </a:spcBef>
              <a:spcAft>
                <a:spcPts val="0"/>
              </a:spcAft>
              <a:defRPr/>
            </a:pPr>
            <a:endParaRPr lang="en-US" sz="2600" dirty="0">
              <a:solidFill>
                <a:schemeClr val="accent1">
                  <a:lumMod val="50000"/>
                </a:schemeClr>
              </a:solidFill>
              <a:latin typeface="+mn-lt"/>
              <a:cs typeface="+mn-cs"/>
            </a:endParaRPr>
          </a:p>
          <a:p>
            <a:pPr marL="514350" indent="-514350" fontAlgn="auto">
              <a:spcBef>
                <a:spcPts val="0"/>
              </a:spcBef>
              <a:spcAft>
                <a:spcPts val="0"/>
              </a:spcAft>
              <a:defRPr/>
            </a:pPr>
            <a:r>
              <a:rPr lang="en-US" sz="2600" dirty="0">
                <a:solidFill>
                  <a:schemeClr val="accent1">
                    <a:lumMod val="50000"/>
                  </a:schemeClr>
                </a:solidFill>
                <a:latin typeface="+mn-lt"/>
                <a:cs typeface="+mn-cs"/>
              </a:rPr>
              <a:t>	</a:t>
            </a:r>
            <a:r>
              <a:rPr lang="en-US" sz="2600" b="1" dirty="0">
                <a:solidFill>
                  <a:schemeClr val="accent1">
                    <a:lumMod val="50000"/>
                  </a:schemeClr>
                </a:solidFill>
                <a:latin typeface="+mn-lt"/>
                <a:cs typeface="+mn-cs"/>
              </a:rPr>
              <a:t>Goal 2: </a:t>
            </a:r>
            <a:r>
              <a:rPr lang="en-US" sz="2600" dirty="0">
                <a:solidFill>
                  <a:schemeClr val="accent1">
                    <a:lumMod val="50000"/>
                  </a:schemeClr>
                </a:solidFill>
                <a:latin typeface="+mn-lt"/>
                <a:cs typeface="+mn-cs"/>
              </a:rPr>
              <a:t>In specific exposure scenarios, the employee correctly chooses the appropriate PPE equipment to apply. </a:t>
            </a:r>
            <a:br>
              <a:rPr lang="en-US" sz="2600" dirty="0">
                <a:solidFill>
                  <a:schemeClr val="accent1">
                    <a:lumMod val="50000"/>
                  </a:schemeClr>
                </a:solidFill>
                <a:latin typeface="+mn-lt"/>
                <a:cs typeface="+mn-cs"/>
              </a:rPr>
            </a:br>
            <a:endParaRPr lang="en-US" sz="26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1">
                    <a:lumMod val="50000"/>
                  </a:schemeClr>
                </a:solidFill>
                <a:latin typeface="+mn-lt"/>
                <a:cs typeface="+mn-cs"/>
              </a:rPr>
              <a:t>Scenario 1:</a:t>
            </a:r>
          </a:p>
          <a:p>
            <a:pPr marL="514350" indent="-514350" fontAlgn="auto">
              <a:spcBef>
                <a:spcPts val="0"/>
              </a:spcBef>
              <a:spcAft>
                <a:spcPts val="0"/>
              </a:spcAft>
              <a:defRPr/>
            </a:pPr>
            <a:r>
              <a:rPr lang="en-US" sz="1000" dirty="0">
                <a:solidFill>
                  <a:schemeClr val="accent1">
                    <a:lumMod val="50000"/>
                  </a:schemeClr>
                </a:solidFill>
                <a:latin typeface="+mn-lt"/>
                <a:cs typeface="+mn-cs"/>
              </a:rPr>
              <a:t>	</a:t>
            </a:r>
          </a:p>
          <a:p>
            <a:pPr marL="514350" indent="-514350" fontAlgn="auto">
              <a:spcBef>
                <a:spcPts val="0"/>
              </a:spcBef>
              <a:spcAft>
                <a:spcPts val="0"/>
              </a:spcAft>
              <a:defRPr/>
            </a:pPr>
            <a:r>
              <a:rPr lang="en-US" sz="2600" dirty="0">
                <a:solidFill>
                  <a:schemeClr val="accent1">
                    <a:lumMod val="50000"/>
                  </a:schemeClr>
                </a:solidFill>
                <a:latin typeface="+mn-lt"/>
                <a:cs typeface="+mn-cs"/>
              </a:rPr>
              <a:t>	Joe Smith is a manager of a local production facility.  A commotion in Bay 2 draws his attention and he hurries over. He pauses for a second to survey the scene...his newest employee has apparently attempted to operate a conveyor belt he has not yet been oriented to. His arm is caught in the device, traumatically amputated at the elbow and blood is shooting </a:t>
            </a:r>
            <a:r>
              <a:rPr lang="en-US" sz="2600" u="sng" dirty="0">
                <a:solidFill>
                  <a:schemeClr val="accent1">
                    <a:lumMod val="50000"/>
                  </a:schemeClr>
                </a:solidFill>
                <a:latin typeface="+mn-lt"/>
                <a:cs typeface="+mn-cs"/>
              </a:rPr>
              <a:t>everywhere</a:t>
            </a:r>
            <a:r>
              <a:rPr lang="en-US" sz="2600" dirty="0">
                <a:solidFill>
                  <a:schemeClr val="accent1">
                    <a:lumMod val="50000"/>
                  </a:schemeClr>
                </a:solidFill>
                <a:latin typeface="+mn-lt"/>
                <a:cs typeface="+mn-cs"/>
              </a:rPr>
              <a:t>. The worker is still alive, but in obvious shock. Joe calls 911 and steps in to assist...</a:t>
            </a:r>
            <a:br>
              <a:rPr lang="en-US" sz="2600" dirty="0">
                <a:solidFill>
                  <a:schemeClr val="accent1">
                    <a:lumMod val="50000"/>
                  </a:schemeClr>
                </a:solidFill>
                <a:latin typeface="+mn-lt"/>
                <a:cs typeface="+mn-cs"/>
              </a:rPr>
            </a:br>
            <a:endParaRPr lang="en-US" sz="2600" dirty="0">
              <a:solidFill>
                <a:schemeClr val="accent1">
                  <a:lumMod val="50000"/>
                </a:schemeClr>
              </a:solidFill>
              <a:latin typeface="+mn-lt"/>
              <a:cs typeface="+mn-cs"/>
            </a:endParaRPr>
          </a:p>
        </p:txBody>
      </p:sp>
      <p:pic>
        <p:nvPicPr>
          <p:cNvPr id="6" name="Picture 5" descr="conveyor belt.jpg"/>
          <p:cNvPicPr>
            <a:picLocks noChangeAspect="1"/>
          </p:cNvPicPr>
          <p:nvPr/>
        </p:nvPicPr>
        <p:blipFill>
          <a:blip r:embed="rId5"/>
          <a:stretch>
            <a:fillRect/>
          </a:stretch>
        </p:blipFill>
        <p:spPr>
          <a:xfrm>
            <a:off x="3009900" y="4648200"/>
            <a:ext cx="2628900" cy="2011363"/>
          </a:xfrm>
          <a:prstGeom prst="rect">
            <a:avLst/>
          </a:prstGeom>
          <a:ln w="28575">
            <a:solidFill>
              <a:schemeClr val="accent5">
                <a:lumMod val="50000"/>
              </a:schemeClr>
            </a:solidFill>
          </a:ln>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3" name="TextBox 2"/>
          <p:cNvSpPr txBox="1"/>
          <p:nvPr/>
        </p:nvSpPr>
        <p:spPr>
          <a:xfrm>
            <a:off x="533400" y="609600"/>
            <a:ext cx="7239000" cy="3108325"/>
          </a:xfrm>
          <a:prstGeom prst="rect">
            <a:avLst/>
          </a:prstGeom>
          <a:noFill/>
        </p:spPr>
        <p:txBody>
          <a:bodyPr>
            <a:spAutoFit/>
          </a:bodyPr>
          <a:lstStyle/>
          <a:p>
            <a:pPr fontAlgn="auto">
              <a:spcBef>
                <a:spcPts val="0"/>
              </a:spcBef>
              <a:spcAft>
                <a:spcPts val="0"/>
              </a:spcAft>
              <a:defRPr/>
            </a:pPr>
            <a:r>
              <a:rPr lang="en-US" sz="3200" b="1" dirty="0">
                <a:solidFill>
                  <a:schemeClr val="accent5">
                    <a:lumMod val="50000"/>
                  </a:schemeClr>
                </a:solidFill>
                <a:latin typeface="+mn-lt"/>
                <a:cs typeface="+mn-cs"/>
              </a:rPr>
              <a:t>Link to OSHA </a:t>
            </a:r>
            <a:r>
              <a:rPr lang="en-US" sz="3200" b="1" dirty="0" err="1">
                <a:solidFill>
                  <a:schemeClr val="accent5">
                    <a:lumMod val="50000"/>
                  </a:schemeClr>
                </a:solidFill>
                <a:latin typeface="+mn-lt"/>
                <a:cs typeface="+mn-cs"/>
              </a:rPr>
              <a:t>Bloodborne</a:t>
            </a:r>
            <a:r>
              <a:rPr lang="en-US" sz="3200" b="1" dirty="0">
                <a:solidFill>
                  <a:schemeClr val="accent5">
                    <a:lumMod val="50000"/>
                  </a:schemeClr>
                </a:solidFill>
                <a:latin typeface="+mn-lt"/>
                <a:cs typeface="+mn-cs"/>
              </a:rPr>
              <a:t> Pathogen standards:</a:t>
            </a:r>
          </a:p>
          <a:p>
            <a:pPr fontAlgn="auto">
              <a:spcBef>
                <a:spcPts val="0"/>
              </a:spcBef>
              <a:spcAft>
                <a:spcPts val="0"/>
              </a:spcAft>
              <a:defRPr/>
            </a:pPr>
            <a:endParaRPr lang="en-US" sz="2800" dirty="0">
              <a:solidFill>
                <a:schemeClr val="accent5">
                  <a:lumMod val="50000"/>
                </a:schemeClr>
              </a:solidFill>
              <a:latin typeface="+mn-lt"/>
              <a:cs typeface="+mn-cs"/>
              <a:hlinkClick r:id="rId5"/>
            </a:endParaRPr>
          </a:p>
          <a:p>
            <a:pPr lvl="1" fontAlgn="auto">
              <a:spcBef>
                <a:spcPts val="0"/>
              </a:spcBef>
              <a:spcAft>
                <a:spcPts val="0"/>
              </a:spcAft>
              <a:defRPr/>
            </a:pPr>
            <a:r>
              <a:rPr lang="en-US" sz="2400" u="sng" dirty="0">
                <a:solidFill>
                  <a:schemeClr val="accent5">
                    <a:lumMod val="50000"/>
                  </a:schemeClr>
                </a:solidFill>
                <a:latin typeface="+mn-lt"/>
                <a:cs typeface="+mn-cs"/>
                <a:hlinkClick r:id="rId5"/>
              </a:rPr>
              <a:t>http://www.osha.gov/pls/oshaweb/owadisp.show_document?p_table=standards&amp;p_id=10051 </a:t>
            </a:r>
            <a:endParaRPr lang="en-US" sz="2400" u="sng" dirty="0">
              <a:solidFill>
                <a:schemeClr val="accent5">
                  <a:lumMod val="50000"/>
                </a:schemeClr>
              </a:solidFill>
              <a:latin typeface="+mn-lt"/>
              <a:cs typeface="+mn-cs"/>
            </a:endParaRPr>
          </a:p>
          <a:p>
            <a:pPr fontAlgn="auto">
              <a:spcBef>
                <a:spcPts val="0"/>
              </a:spcBef>
              <a:spcAft>
                <a:spcPts val="0"/>
              </a:spcAft>
              <a:defRPr/>
            </a:pPr>
            <a:r>
              <a:rPr lang="en-US" sz="2800" b="1" dirty="0">
                <a:solidFill>
                  <a:schemeClr val="accent5">
                    <a:lumMod val="50000"/>
                  </a:schemeClr>
                </a:solidFill>
                <a:latin typeface="+mn-lt"/>
                <a:cs typeface="+mn-cs"/>
              </a:rPr>
              <a:t> </a:t>
            </a:r>
          </a:p>
          <a:p>
            <a:pPr fontAlgn="auto">
              <a:spcBef>
                <a:spcPts val="0"/>
              </a:spcBef>
              <a:spcAft>
                <a:spcPts val="0"/>
              </a:spcAft>
              <a:defRPr/>
            </a:pPr>
            <a:endParaRPr lang="en-US" sz="2800" b="1"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5"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1">
                    <a:lumMod val="50000"/>
                  </a:schemeClr>
                </a:solidFill>
                <a:latin typeface="+mn-lt"/>
                <a:cs typeface="+mn-cs"/>
              </a:rPr>
              <a:t>Scenario 1:</a:t>
            </a:r>
          </a:p>
          <a:p>
            <a:pPr marL="514350" indent="-514350" fontAlgn="auto">
              <a:spcBef>
                <a:spcPts val="0"/>
              </a:spcBef>
              <a:spcAft>
                <a:spcPts val="0"/>
              </a:spcAft>
              <a:defRPr/>
            </a:pPr>
            <a:r>
              <a:rPr lang="en-US" sz="1000" dirty="0">
                <a:solidFill>
                  <a:schemeClr val="accent1">
                    <a:lumMod val="50000"/>
                  </a:schemeClr>
                </a:solidFill>
                <a:latin typeface="+mn-lt"/>
                <a:cs typeface="+mn-cs"/>
              </a:rPr>
              <a:t>	</a:t>
            </a:r>
          </a:p>
          <a:p>
            <a:pPr marL="514350" indent="-514350" fontAlgn="auto">
              <a:spcBef>
                <a:spcPts val="0"/>
              </a:spcBef>
              <a:spcAft>
                <a:spcPts val="0"/>
              </a:spcAft>
              <a:defRPr/>
            </a:pPr>
            <a:r>
              <a:rPr lang="en-US" sz="2600" dirty="0">
                <a:solidFill>
                  <a:schemeClr val="accent1">
                    <a:lumMod val="50000"/>
                  </a:schemeClr>
                </a:solidFill>
                <a:latin typeface="+mn-lt"/>
                <a:cs typeface="+mn-cs"/>
              </a:rPr>
              <a:t>	Joe Smith is a manager of a local production facility.  A commotion in Bay 2 draws his attention and he hurries over. He pauses for a second to survey the scene...his newest employee has apparently attempted to operate a conveyor belt he has not yet been oriented to. His arm was caught in the device, traumatically amputated at the elbow and blood is shooting </a:t>
            </a:r>
            <a:r>
              <a:rPr lang="en-US" sz="2600" u="sng" dirty="0">
                <a:solidFill>
                  <a:schemeClr val="accent1">
                    <a:lumMod val="50000"/>
                  </a:schemeClr>
                </a:solidFill>
                <a:latin typeface="+mn-lt"/>
                <a:cs typeface="+mn-cs"/>
              </a:rPr>
              <a:t>everywhere</a:t>
            </a:r>
            <a:r>
              <a:rPr lang="en-US" sz="2600" dirty="0">
                <a:solidFill>
                  <a:schemeClr val="accent1">
                    <a:lumMod val="50000"/>
                  </a:schemeClr>
                </a:solidFill>
                <a:latin typeface="+mn-lt"/>
                <a:cs typeface="+mn-cs"/>
              </a:rPr>
              <a:t>. The worker is still alive, but in obvious shock. He calls 911 and steps in to assist...</a:t>
            </a:r>
            <a:br>
              <a:rPr lang="en-US" sz="2600" dirty="0">
                <a:solidFill>
                  <a:schemeClr val="accent1">
                    <a:lumMod val="50000"/>
                  </a:schemeClr>
                </a:solidFill>
                <a:latin typeface="+mn-lt"/>
                <a:cs typeface="+mn-cs"/>
              </a:rPr>
            </a:br>
            <a:endParaRPr lang="en-US" sz="2600" dirty="0">
              <a:solidFill>
                <a:schemeClr val="accent1">
                  <a:lumMod val="50000"/>
                </a:schemeClr>
              </a:solidFill>
              <a:latin typeface="+mn-lt"/>
              <a:cs typeface="+mn-cs"/>
            </a:endParaRPr>
          </a:p>
        </p:txBody>
      </p:sp>
      <p:pic>
        <p:nvPicPr>
          <p:cNvPr id="6" name="Picture 5" descr="conveyor belt.jpg"/>
          <p:cNvPicPr>
            <a:picLocks noChangeAspect="1"/>
          </p:cNvPicPr>
          <p:nvPr/>
        </p:nvPicPr>
        <p:blipFill>
          <a:blip r:embed="rId5"/>
          <a:stretch>
            <a:fillRect/>
          </a:stretch>
        </p:blipFill>
        <p:spPr>
          <a:xfrm>
            <a:off x="3009900" y="4648200"/>
            <a:ext cx="2628900" cy="2011363"/>
          </a:xfrm>
          <a:prstGeom prst="rect">
            <a:avLst/>
          </a:prstGeom>
          <a:ln w="28575">
            <a:solidFill>
              <a:schemeClr val="accent5">
                <a:lumMod val="50000"/>
              </a:schemeClr>
            </a:solidFill>
          </a:ln>
        </p:spPr>
      </p:pic>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1">
                    <a:lumMod val="50000"/>
                  </a:schemeClr>
                </a:solidFill>
                <a:latin typeface="+mn-lt"/>
                <a:cs typeface="+mn-cs"/>
              </a:rPr>
              <a:t>Scenario 2:</a:t>
            </a:r>
          </a:p>
          <a:p>
            <a:pPr marL="514350" indent="-514350" fontAlgn="auto">
              <a:spcBef>
                <a:spcPts val="0"/>
              </a:spcBef>
              <a:spcAft>
                <a:spcPts val="0"/>
              </a:spcAft>
              <a:defRPr/>
            </a:pPr>
            <a:r>
              <a:rPr lang="en-US" sz="1000" dirty="0">
                <a:solidFill>
                  <a:schemeClr val="accent1">
                    <a:lumMod val="50000"/>
                  </a:schemeClr>
                </a:solidFill>
                <a:latin typeface="+mn-lt"/>
                <a:cs typeface="+mn-cs"/>
              </a:rPr>
              <a:t>	</a:t>
            </a:r>
          </a:p>
          <a:p>
            <a:pPr marL="514350" indent="-514350" fontAlgn="auto">
              <a:spcBef>
                <a:spcPts val="0"/>
              </a:spcBef>
              <a:spcAft>
                <a:spcPts val="0"/>
              </a:spcAft>
              <a:defRPr/>
            </a:pPr>
            <a:r>
              <a:rPr lang="en-US" sz="2600" dirty="0">
                <a:solidFill>
                  <a:schemeClr val="accent1">
                    <a:lumMod val="50000"/>
                  </a:schemeClr>
                </a:solidFill>
                <a:latin typeface="+mn-lt"/>
                <a:cs typeface="+mn-cs"/>
              </a:rPr>
              <a:t>	Bob Jones is a paramedic responding to a call to an industrial plant. Worker error resulted in 5000 pounds of pressure blowing a worker off a catwalk suspended 10 feet in the air. Scene survey shows the worker is unconscious, but alive. There is no visible blood. As he gets closer he sees clear liquid near the head of the worker. He asks questions. The fluid was NOT there before the accident... </a:t>
            </a:r>
          </a:p>
        </p:txBody>
      </p:sp>
      <p:pic>
        <p:nvPicPr>
          <p:cNvPr id="6" name="Picture 5" descr="db_Permacon_Catwalk_upper_view02.gif"/>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1371600" y="4343400"/>
            <a:ext cx="3027363" cy="2286000"/>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pic>
        <p:nvPicPr>
          <p:cNvPr id="9" name="Picture 8" descr="stretcher_transport.jpg"/>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4876800" y="4343400"/>
            <a:ext cx="3048000" cy="2286000"/>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pic>
        <p:nvPicPr>
          <p:cNvPr id="5" name="Picture 4" descr="db_Permacon_Catwalk_upper_view02.gif"/>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1371600" y="4343400"/>
            <a:ext cx="3027363" cy="2286000"/>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pic>
        <p:nvPicPr>
          <p:cNvPr id="6" name="Picture 5" descr="stretcher_transport.jpg"/>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4876800" y="4343400"/>
            <a:ext cx="3048000" cy="2286000"/>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
        <p:nvSpPr>
          <p:cNvPr id="8"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dirty="0">
                <a:solidFill>
                  <a:schemeClr val="accent1">
                    <a:lumMod val="50000"/>
                  </a:schemeClr>
                </a:solidFill>
                <a:latin typeface="+mn-lt"/>
                <a:cs typeface="+mn-cs"/>
              </a:rPr>
              <a:t>Scenario 2:</a:t>
            </a:r>
          </a:p>
          <a:p>
            <a:pPr marL="514350" indent="-514350" fontAlgn="auto">
              <a:spcBef>
                <a:spcPts val="0"/>
              </a:spcBef>
              <a:spcAft>
                <a:spcPts val="0"/>
              </a:spcAft>
              <a:defRPr/>
            </a:pPr>
            <a:r>
              <a:rPr lang="en-US" sz="1000" dirty="0">
                <a:solidFill>
                  <a:schemeClr val="accent1">
                    <a:lumMod val="50000"/>
                  </a:schemeClr>
                </a:solidFill>
                <a:latin typeface="+mn-lt"/>
                <a:cs typeface="+mn-cs"/>
              </a:rPr>
              <a:t>	</a:t>
            </a:r>
          </a:p>
          <a:p>
            <a:pPr marL="514350" indent="-514350" fontAlgn="auto">
              <a:spcBef>
                <a:spcPts val="0"/>
              </a:spcBef>
              <a:spcAft>
                <a:spcPts val="0"/>
              </a:spcAft>
              <a:defRPr/>
            </a:pPr>
            <a:r>
              <a:rPr lang="en-US" sz="2600" dirty="0">
                <a:solidFill>
                  <a:schemeClr val="accent1">
                    <a:lumMod val="50000"/>
                  </a:schemeClr>
                </a:solidFill>
                <a:latin typeface="+mn-lt"/>
                <a:cs typeface="+mn-cs"/>
              </a:rPr>
              <a:t>	Bob Jones is an EMT responding to a call to an industrial plant. Worker error resulted in 5000 pounds of pressure blowing a worker off a catwalk suspended 10 feet in the air. Scene survey shows the worker is unconscious, but alive. There is no visible blood. As he gets closer he sees clear liquid near the head of the worker. He asks questions. The fluid was NOT there before the accident... </a:t>
            </a:r>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1524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9: </a:t>
            </a:r>
          </a:p>
          <a:p>
            <a:pPr marL="514350" indent="-514350" fontAlgn="auto">
              <a:spcBef>
                <a:spcPts val="0"/>
              </a:spcBef>
              <a:spcAft>
                <a:spcPts val="0"/>
              </a:spcAft>
              <a:defRPr/>
            </a:pPr>
            <a:r>
              <a:rPr lang="en-US" sz="2600" i="1" dirty="0">
                <a:solidFill>
                  <a:schemeClr val="accent1">
                    <a:lumMod val="50000"/>
                  </a:schemeClr>
                </a:solidFill>
                <a:latin typeface="+mn-lt"/>
                <a:cs typeface="+mn-cs"/>
              </a:rPr>
              <a:t>	Information on the hepatitis B vaccine, including information on its efficacy, safety, method of administration, the benefits of being vaccinated, and that the vaccine and vaccination will be offered free of charge; </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400" b="1" dirty="0">
                <a:solidFill>
                  <a:schemeClr val="accent1">
                    <a:lumMod val="50000"/>
                  </a:schemeClr>
                </a:solidFill>
                <a:latin typeface="+mn-lt"/>
                <a:cs typeface="+mn-cs"/>
              </a:rPr>
              <a:t>Goal 1: </a:t>
            </a:r>
            <a:r>
              <a:rPr lang="en-US" sz="2400" dirty="0">
                <a:solidFill>
                  <a:schemeClr val="accent1">
                    <a:lumMod val="50000"/>
                  </a:schemeClr>
                </a:solidFill>
                <a:latin typeface="+mn-lt"/>
                <a:cs typeface="+mn-cs"/>
              </a:rPr>
              <a:t>The employee can define efficacy</a:t>
            </a:r>
          </a:p>
          <a:p>
            <a:pPr marL="514350" indent="-514350" fontAlgn="auto">
              <a:spcBef>
                <a:spcPts val="0"/>
              </a:spcBef>
              <a:spcAft>
                <a:spcPts val="0"/>
              </a:spcAft>
              <a:defRPr/>
            </a:pPr>
            <a:endParaRPr lang="en-US" sz="2400" dirty="0">
              <a:solidFill>
                <a:schemeClr val="accent1">
                  <a:lumMod val="50000"/>
                </a:schemeClr>
              </a:solidFill>
              <a:latin typeface="+mn-lt"/>
              <a:cs typeface="+mn-cs"/>
            </a:endParaRPr>
          </a:p>
          <a:p>
            <a:pPr marL="514350" indent="-514350" fontAlgn="auto">
              <a:spcBef>
                <a:spcPts val="0"/>
              </a:spcBef>
              <a:spcAft>
                <a:spcPts val="0"/>
              </a:spcAft>
              <a:defRPr/>
            </a:pPr>
            <a:r>
              <a:rPr lang="en-US" sz="2400" dirty="0">
                <a:solidFill>
                  <a:schemeClr val="accent1">
                    <a:lumMod val="50000"/>
                  </a:schemeClr>
                </a:solidFill>
                <a:latin typeface="+mn-lt"/>
                <a:cs typeface="+mn-cs"/>
              </a:rPr>
              <a:t>	</a:t>
            </a:r>
          </a:p>
        </p:txBody>
      </p:sp>
      <p:pic>
        <p:nvPicPr>
          <p:cNvPr id="9" name="Picture 8" descr="shot.jpg"/>
          <p:cNvPicPr>
            <a:picLocks noChangeAspect="1"/>
          </p:cNvPicPr>
          <p:nvPr>
            <p:custDataLst>
              <p:tags r:id="rId3"/>
            </p:custDataLst>
          </p:nvPr>
        </p:nvPicPr>
        <p:blipFill>
          <a:blip r:embed="rId6"/>
          <a:stretch>
            <a:fillRect/>
          </a:stretch>
        </p:blipFill>
        <p:spPr>
          <a:xfrm>
            <a:off x="6210300" y="4219575"/>
            <a:ext cx="2857500" cy="2714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1524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9: </a:t>
            </a:r>
          </a:p>
          <a:p>
            <a:pPr marL="514350" indent="-514350" fontAlgn="auto">
              <a:spcBef>
                <a:spcPts val="0"/>
              </a:spcBef>
              <a:spcAft>
                <a:spcPts val="0"/>
              </a:spcAft>
              <a:defRPr/>
            </a:pPr>
            <a:r>
              <a:rPr lang="en-US" sz="2600" i="1" dirty="0">
                <a:solidFill>
                  <a:schemeClr val="accent1">
                    <a:lumMod val="50000"/>
                  </a:schemeClr>
                </a:solidFill>
                <a:latin typeface="+mn-lt"/>
                <a:cs typeface="+mn-cs"/>
              </a:rPr>
              <a:t>	Information on the hepatitis B vaccine, including information on its efficacy, safety, method of administration, the benefits of being vaccinated, and that the vaccine and vaccination will be offered free of charge; </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5">
                    <a:lumMod val="60000"/>
                    <a:lumOff val="40000"/>
                  </a:schemeClr>
                </a:solidFill>
                <a:latin typeface="+mn-lt"/>
                <a:cs typeface="+mn-cs"/>
              </a:rPr>
              <a:t>	</a:t>
            </a:r>
            <a:r>
              <a:rPr lang="en-US" sz="2400" b="1" dirty="0">
                <a:solidFill>
                  <a:schemeClr val="accent5">
                    <a:lumMod val="60000"/>
                    <a:lumOff val="40000"/>
                  </a:schemeClr>
                </a:solidFill>
                <a:latin typeface="+mn-lt"/>
                <a:cs typeface="+mn-cs"/>
              </a:rPr>
              <a:t>Goal 1: </a:t>
            </a:r>
            <a:r>
              <a:rPr lang="en-US" sz="2400" dirty="0">
                <a:solidFill>
                  <a:schemeClr val="accent5">
                    <a:lumMod val="60000"/>
                    <a:lumOff val="40000"/>
                  </a:schemeClr>
                </a:solidFill>
                <a:latin typeface="+mn-lt"/>
                <a:cs typeface="+mn-cs"/>
              </a:rPr>
              <a:t>The employee can define efficacy</a:t>
            </a:r>
          </a:p>
          <a:p>
            <a:pPr marL="514350" indent="-514350" fontAlgn="auto">
              <a:spcBef>
                <a:spcPts val="0"/>
              </a:spcBef>
              <a:spcAft>
                <a:spcPts val="0"/>
              </a:spcAft>
              <a:defRPr/>
            </a:pPr>
            <a:endParaRPr lang="en-US" sz="2400" dirty="0">
              <a:solidFill>
                <a:schemeClr val="accent1">
                  <a:lumMod val="50000"/>
                </a:schemeClr>
              </a:solidFill>
              <a:latin typeface="+mn-lt"/>
              <a:cs typeface="+mn-cs"/>
            </a:endParaRPr>
          </a:p>
          <a:p>
            <a:pPr marL="514350" indent="-514350" fontAlgn="auto">
              <a:spcBef>
                <a:spcPts val="0"/>
              </a:spcBef>
              <a:spcAft>
                <a:spcPts val="0"/>
              </a:spcAft>
              <a:defRPr/>
            </a:pPr>
            <a:r>
              <a:rPr lang="en-US" sz="2400" dirty="0">
                <a:solidFill>
                  <a:schemeClr val="accent1">
                    <a:lumMod val="50000"/>
                  </a:schemeClr>
                </a:solidFill>
                <a:latin typeface="+mn-lt"/>
                <a:cs typeface="+mn-cs"/>
              </a:rPr>
              <a:t>	</a:t>
            </a:r>
            <a:r>
              <a:rPr lang="en-US" sz="2400" b="1" dirty="0">
                <a:solidFill>
                  <a:schemeClr val="accent1">
                    <a:lumMod val="50000"/>
                  </a:schemeClr>
                </a:solidFill>
                <a:latin typeface="+mn-lt"/>
                <a:cs typeface="+mn-cs"/>
              </a:rPr>
              <a:t>Goal 2: </a:t>
            </a:r>
            <a:r>
              <a:rPr lang="en-US" sz="2400" dirty="0">
                <a:solidFill>
                  <a:schemeClr val="accent1">
                    <a:lumMod val="50000"/>
                  </a:schemeClr>
                </a:solidFill>
                <a:latin typeface="+mn-lt"/>
                <a:cs typeface="+mn-cs"/>
              </a:rPr>
              <a:t>The employee can describe the </a:t>
            </a:r>
            <a:r>
              <a:rPr lang="en-US" sz="2400" dirty="0">
                <a:solidFill>
                  <a:srgbClr val="FF0000"/>
                </a:solidFill>
                <a:latin typeface="+mn-lt"/>
                <a:cs typeface="+mn-cs"/>
              </a:rPr>
              <a:t>efficacy</a:t>
            </a:r>
            <a:r>
              <a:rPr lang="en-US" sz="2400" dirty="0">
                <a:solidFill>
                  <a:schemeClr val="accent1">
                    <a:lumMod val="50000"/>
                  </a:schemeClr>
                </a:solidFill>
                <a:latin typeface="+mn-lt"/>
                <a:cs typeface="+mn-cs"/>
              </a:rPr>
              <a:t>, </a:t>
            </a:r>
            <a:r>
              <a:rPr lang="en-US" sz="2400" dirty="0">
                <a:solidFill>
                  <a:srgbClr val="FF0000"/>
                </a:solidFill>
                <a:latin typeface="+mn-lt"/>
                <a:cs typeface="+mn-cs"/>
              </a:rPr>
              <a:t>safety</a:t>
            </a:r>
            <a:r>
              <a:rPr lang="en-US" sz="2400" dirty="0">
                <a:solidFill>
                  <a:schemeClr val="accent1">
                    <a:lumMod val="50000"/>
                  </a:schemeClr>
                </a:solidFill>
                <a:latin typeface="+mn-lt"/>
                <a:cs typeface="+mn-cs"/>
              </a:rPr>
              <a:t>, method of administration and benefits of the hepatitis B vaccine</a:t>
            </a:r>
          </a:p>
          <a:p>
            <a:pPr marL="514350" indent="-514350" fontAlgn="auto">
              <a:spcBef>
                <a:spcPts val="0"/>
              </a:spcBef>
              <a:spcAft>
                <a:spcPts val="0"/>
              </a:spcAft>
              <a:defRPr/>
            </a:pPr>
            <a:endParaRPr lang="en-US" sz="2400" dirty="0">
              <a:solidFill>
                <a:schemeClr val="accent1">
                  <a:lumMod val="50000"/>
                </a:schemeClr>
              </a:solidFill>
              <a:latin typeface="+mn-lt"/>
              <a:cs typeface="+mn-cs"/>
            </a:endParaRPr>
          </a:p>
          <a:p>
            <a:pPr marL="514350" indent="-514350" fontAlgn="auto">
              <a:spcBef>
                <a:spcPts val="0"/>
              </a:spcBef>
              <a:spcAft>
                <a:spcPts val="0"/>
              </a:spcAft>
              <a:defRPr/>
            </a:pPr>
            <a:r>
              <a:rPr lang="en-US" sz="2400" dirty="0">
                <a:solidFill>
                  <a:schemeClr val="accent1">
                    <a:lumMod val="50000"/>
                  </a:schemeClr>
                </a:solidFill>
                <a:latin typeface="+mn-lt"/>
                <a:cs typeface="+mn-cs"/>
              </a:rPr>
              <a:t>	</a:t>
            </a: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1524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9: </a:t>
            </a:r>
          </a:p>
          <a:p>
            <a:pPr marL="514350" indent="-514350" fontAlgn="auto">
              <a:spcBef>
                <a:spcPts val="0"/>
              </a:spcBef>
              <a:spcAft>
                <a:spcPts val="0"/>
              </a:spcAft>
              <a:defRPr/>
            </a:pPr>
            <a:r>
              <a:rPr lang="en-US" sz="2600" i="1" dirty="0">
                <a:solidFill>
                  <a:schemeClr val="accent1">
                    <a:lumMod val="50000"/>
                  </a:schemeClr>
                </a:solidFill>
                <a:latin typeface="+mn-lt"/>
                <a:cs typeface="+mn-cs"/>
              </a:rPr>
              <a:t>	Information on the hepatitis B vaccine, including information on its efficacy, safety, method of administration, the benefits of being vaccinated, and that the vaccine and vaccination will be offered free of charge; </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5">
                    <a:lumMod val="60000"/>
                    <a:lumOff val="40000"/>
                  </a:schemeClr>
                </a:solidFill>
                <a:latin typeface="+mn-lt"/>
                <a:cs typeface="+mn-cs"/>
              </a:rPr>
              <a:t>	</a:t>
            </a:r>
            <a:r>
              <a:rPr lang="en-US" sz="2400" b="1" dirty="0">
                <a:solidFill>
                  <a:schemeClr val="accent5">
                    <a:lumMod val="60000"/>
                    <a:lumOff val="40000"/>
                  </a:schemeClr>
                </a:solidFill>
                <a:latin typeface="+mn-lt"/>
                <a:cs typeface="+mn-cs"/>
              </a:rPr>
              <a:t>Goal 1: </a:t>
            </a:r>
            <a:r>
              <a:rPr lang="en-US" sz="2400" dirty="0">
                <a:solidFill>
                  <a:schemeClr val="accent5">
                    <a:lumMod val="60000"/>
                    <a:lumOff val="40000"/>
                  </a:schemeClr>
                </a:solidFill>
                <a:latin typeface="+mn-lt"/>
                <a:cs typeface="+mn-cs"/>
              </a:rPr>
              <a:t>The employee can define efficacy</a:t>
            </a:r>
          </a:p>
          <a:p>
            <a:pPr marL="514350" indent="-514350" fontAlgn="auto">
              <a:spcBef>
                <a:spcPts val="0"/>
              </a:spcBef>
              <a:spcAft>
                <a:spcPts val="0"/>
              </a:spcAft>
              <a:defRPr/>
            </a:pPr>
            <a:endParaRPr lang="en-US" sz="2400" dirty="0">
              <a:solidFill>
                <a:schemeClr val="accent1">
                  <a:lumMod val="50000"/>
                </a:schemeClr>
              </a:solidFill>
              <a:latin typeface="+mn-lt"/>
              <a:cs typeface="+mn-cs"/>
            </a:endParaRPr>
          </a:p>
          <a:p>
            <a:pPr marL="514350" indent="-514350" fontAlgn="auto">
              <a:spcBef>
                <a:spcPts val="0"/>
              </a:spcBef>
              <a:spcAft>
                <a:spcPts val="0"/>
              </a:spcAft>
              <a:defRPr/>
            </a:pPr>
            <a:r>
              <a:rPr lang="en-US" sz="2400" dirty="0">
                <a:solidFill>
                  <a:schemeClr val="accent1">
                    <a:lumMod val="50000"/>
                  </a:schemeClr>
                </a:solidFill>
                <a:latin typeface="+mn-lt"/>
                <a:cs typeface="+mn-cs"/>
              </a:rPr>
              <a:t>	</a:t>
            </a:r>
            <a:r>
              <a:rPr lang="en-US" sz="2400" b="1" dirty="0">
                <a:solidFill>
                  <a:schemeClr val="accent1">
                    <a:lumMod val="50000"/>
                  </a:schemeClr>
                </a:solidFill>
                <a:latin typeface="+mn-lt"/>
                <a:cs typeface="+mn-cs"/>
              </a:rPr>
              <a:t>Goal 2: </a:t>
            </a:r>
            <a:r>
              <a:rPr lang="en-US" sz="2400" dirty="0">
                <a:solidFill>
                  <a:schemeClr val="accent1">
                    <a:lumMod val="50000"/>
                  </a:schemeClr>
                </a:solidFill>
                <a:latin typeface="+mn-lt"/>
                <a:cs typeface="+mn-cs"/>
              </a:rPr>
              <a:t>The employee can describe the efficacy, safety, </a:t>
            </a:r>
            <a:r>
              <a:rPr lang="en-US" sz="2400" dirty="0">
                <a:solidFill>
                  <a:srgbClr val="FF0000"/>
                </a:solidFill>
                <a:latin typeface="+mn-lt"/>
                <a:cs typeface="+mn-cs"/>
              </a:rPr>
              <a:t>method of administration </a:t>
            </a:r>
            <a:r>
              <a:rPr lang="en-US" sz="2400" dirty="0">
                <a:solidFill>
                  <a:schemeClr val="accent1">
                    <a:lumMod val="50000"/>
                  </a:schemeClr>
                </a:solidFill>
                <a:latin typeface="+mn-lt"/>
                <a:cs typeface="+mn-cs"/>
              </a:rPr>
              <a:t>and </a:t>
            </a:r>
            <a:r>
              <a:rPr lang="en-US" sz="2400" dirty="0">
                <a:solidFill>
                  <a:srgbClr val="FF0000"/>
                </a:solidFill>
                <a:latin typeface="+mn-lt"/>
                <a:cs typeface="+mn-cs"/>
              </a:rPr>
              <a:t>benefits of the hepatitis B vaccine</a:t>
            </a:r>
          </a:p>
          <a:p>
            <a:pPr marL="514350" indent="-514350" fontAlgn="auto">
              <a:spcBef>
                <a:spcPts val="0"/>
              </a:spcBef>
              <a:spcAft>
                <a:spcPts val="0"/>
              </a:spcAft>
              <a:defRPr/>
            </a:pPr>
            <a:endParaRPr lang="en-US" sz="2400" dirty="0">
              <a:solidFill>
                <a:schemeClr val="accent1">
                  <a:lumMod val="50000"/>
                </a:schemeClr>
              </a:solidFill>
              <a:latin typeface="+mn-lt"/>
              <a:cs typeface="+mn-cs"/>
            </a:endParaRPr>
          </a:p>
          <a:p>
            <a:pPr marL="514350" indent="-514350" fontAlgn="auto">
              <a:spcBef>
                <a:spcPts val="0"/>
              </a:spcBef>
              <a:spcAft>
                <a:spcPts val="0"/>
              </a:spcAft>
              <a:defRPr/>
            </a:pPr>
            <a:r>
              <a:rPr lang="en-US" sz="2400" dirty="0">
                <a:solidFill>
                  <a:schemeClr val="accent1">
                    <a:lumMod val="50000"/>
                  </a:schemeClr>
                </a:solidFill>
                <a:latin typeface="+mn-lt"/>
                <a:cs typeface="+mn-cs"/>
              </a:rPr>
              <a:t>	</a:t>
            </a: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1524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9: </a:t>
            </a:r>
          </a:p>
          <a:p>
            <a:pPr marL="514350" indent="-514350" fontAlgn="auto">
              <a:spcBef>
                <a:spcPts val="0"/>
              </a:spcBef>
              <a:spcAft>
                <a:spcPts val="0"/>
              </a:spcAft>
              <a:defRPr/>
            </a:pPr>
            <a:r>
              <a:rPr lang="en-US" sz="2600" i="1" dirty="0">
                <a:solidFill>
                  <a:schemeClr val="accent1">
                    <a:lumMod val="50000"/>
                  </a:schemeClr>
                </a:solidFill>
                <a:latin typeface="+mn-lt"/>
                <a:cs typeface="+mn-cs"/>
              </a:rPr>
              <a:t>	Information on the hepatitis B vaccine, including information on its efficacy, safety, method of administration, the benefits of being vaccinated, and that the vaccine and vaccination will be offered free of charge; </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400" b="1" dirty="0">
                <a:solidFill>
                  <a:schemeClr val="accent5">
                    <a:lumMod val="60000"/>
                    <a:lumOff val="40000"/>
                  </a:schemeClr>
                </a:solidFill>
                <a:latin typeface="+mn-lt"/>
                <a:cs typeface="+mn-cs"/>
              </a:rPr>
              <a:t>Goal 1: </a:t>
            </a:r>
            <a:r>
              <a:rPr lang="en-US" sz="2400" dirty="0">
                <a:solidFill>
                  <a:schemeClr val="accent5">
                    <a:lumMod val="60000"/>
                    <a:lumOff val="40000"/>
                  </a:schemeClr>
                </a:solidFill>
                <a:latin typeface="+mn-lt"/>
                <a:cs typeface="+mn-cs"/>
              </a:rPr>
              <a:t>The employee can define efficacy</a:t>
            </a:r>
          </a:p>
          <a:p>
            <a:pPr marL="514350" indent="-514350" fontAlgn="auto">
              <a:spcBef>
                <a:spcPts val="0"/>
              </a:spcBef>
              <a:spcAft>
                <a:spcPts val="0"/>
              </a:spcAft>
              <a:defRPr/>
            </a:pPr>
            <a:endParaRPr lang="en-US" sz="2400" dirty="0">
              <a:solidFill>
                <a:schemeClr val="accent5">
                  <a:lumMod val="60000"/>
                  <a:lumOff val="40000"/>
                </a:schemeClr>
              </a:solidFill>
              <a:latin typeface="+mn-lt"/>
              <a:cs typeface="+mn-cs"/>
            </a:endParaRPr>
          </a:p>
          <a:p>
            <a:pPr marL="514350" indent="-514350" fontAlgn="auto">
              <a:spcBef>
                <a:spcPts val="0"/>
              </a:spcBef>
              <a:spcAft>
                <a:spcPts val="0"/>
              </a:spcAft>
              <a:defRPr/>
            </a:pPr>
            <a:r>
              <a:rPr lang="en-US" sz="2400" dirty="0">
                <a:solidFill>
                  <a:schemeClr val="accent5">
                    <a:lumMod val="60000"/>
                    <a:lumOff val="40000"/>
                  </a:schemeClr>
                </a:solidFill>
                <a:latin typeface="+mn-lt"/>
                <a:cs typeface="+mn-cs"/>
              </a:rPr>
              <a:t>	</a:t>
            </a:r>
            <a:r>
              <a:rPr lang="en-US" sz="2400" b="1" dirty="0">
                <a:solidFill>
                  <a:schemeClr val="accent5">
                    <a:lumMod val="60000"/>
                    <a:lumOff val="40000"/>
                  </a:schemeClr>
                </a:solidFill>
                <a:latin typeface="+mn-lt"/>
                <a:cs typeface="+mn-cs"/>
              </a:rPr>
              <a:t>Goal 2: </a:t>
            </a:r>
            <a:r>
              <a:rPr lang="en-US" sz="2400" dirty="0">
                <a:solidFill>
                  <a:schemeClr val="accent5">
                    <a:lumMod val="60000"/>
                    <a:lumOff val="40000"/>
                  </a:schemeClr>
                </a:solidFill>
                <a:latin typeface="+mn-lt"/>
                <a:cs typeface="+mn-cs"/>
              </a:rPr>
              <a:t>The employee can describe the efficacy, safety, method of administration and benefits of the hepatitis B vaccine</a:t>
            </a:r>
          </a:p>
          <a:p>
            <a:pPr marL="514350" indent="-514350" fontAlgn="auto">
              <a:spcBef>
                <a:spcPts val="0"/>
              </a:spcBef>
              <a:spcAft>
                <a:spcPts val="0"/>
              </a:spcAft>
              <a:defRPr/>
            </a:pPr>
            <a:endParaRPr lang="en-US" sz="2400" dirty="0">
              <a:solidFill>
                <a:schemeClr val="accent1">
                  <a:lumMod val="50000"/>
                </a:schemeClr>
              </a:solidFill>
              <a:latin typeface="+mn-lt"/>
              <a:cs typeface="+mn-cs"/>
            </a:endParaRPr>
          </a:p>
          <a:p>
            <a:pPr marL="514350" indent="-514350" fontAlgn="auto">
              <a:spcBef>
                <a:spcPts val="0"/>
              </a:spcBef>
              <a:spcAft>
                <a:spcPts val="0"/>
              </a:spcAft>
              <a:defRPr/>
            </a:pPr>
            <a:r>
              <a:rPr lang="en-US" sz="2400" dirty="0">
                <a:solidFill>
                  <a:schemeClr val="accent1">
                    <a:lumMod val="50000"/>
                  </a:schemeClr>
                </a:solidFill>
                <a:latin typeface="+mn-lt"/>
                <a:cs typeface="+mn-cs"/>
              </a:rPr>
              <a:t>	</a:t>
            </a:r>
            <a:r>
              <a:rPr lang="en-US" sz="2400" b="1" dirty="0">
                <a:solidFill>
                  <a:schemeClr val="accent1">
                    <a:lumMod val="50000"/>
                  </a:schemeClr>
                </a:solidFill>
                <a:latin typeface="+mn-lt"/>
                <a:cs typeface="+mn-cs"/>
              </a:rPr>
              <a:t>Goal 3: </a:t>
            </a:r>
            <a:r>
              <a:rPr lang="en-US" sz="2400" dirty="0">
                <a:solidFill>
                  <a:schemeClr val="accent1">
                    <a:lumMod val="50000"/>
                  </a:schemeClr>
                </a:solidFill>
                <a:latin typeface="+mn-lt"/>
                <a:cs typeface="+mn-cs"/>
              </a:rPr>
              <a:t>The employee demonstrates understanding he/she cannot be charged for the vaccine or administration of the vaccine if employed in a setting where risk of exposure exists</a:t>
            </a:r>
          </a:p>
          <a:p>
            <a:pPr marL="514350" indent="-514350" fontAlgn="auto">
              <a:spcBef>
                <a:spcPts val="0"/>
              </a:spcBef>
              <a:spcAft>
                <a:spcPts val="0"/>
              </a:spcAft>
              <a:defRPr/>
            </a:pPr>
            <a:endParaRPr lang="en-US" sz="24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10: </a:t>
            </a:r>
          </a:p>
          <a:p>
            <a:pPr marL="514350" indent="-514350" fontAlgn="auto">
              <a:spcBef>
                <a:spcPts val="0"/>
              </a:spcBef>
              <a:spcAft>
                <a:spcPts val="0"/>
              </a:spcAft>
              <a:defRPr/>
            </a:pPr>
            <a:r>
              <a:rPr lang="en-US" sz="2600" i="1" dirty="0">
                <a:solidFill>
                  <a:schemeClr val="accent1">
                    <a:lumMod val="50000"/>
                  </a:schemeClr>
                </a:solidFill>
                <a:latin typeface="+mn-lt"/>
                <a:cs typeface="+mn-cs"/>
              </a:rPr>
              <a:t>	Information on the appropriate actions to take and persons to contact in an emergency involving blood or other potentially infectious materials;</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400" b="1" dirty="0">
                <a:solidFill>
                  <a:schemeClr val="accent1">
                    <a:lumMod val="50000"/>
                  </a:schemeClr>
                </a:solidFill>
                <a:latin typeface="+mn-lt"/>
                <a:cs typeface="+mn-cs"/>
              </a:rPr>
              <a:t>Goal 1: </a:t>
            </a:r>
            <a:r>
              <a:rPr lang="en-US" sz="2400" dirty="0">
                <a:solidFill>
                  <a:schemeClr val="accent1">
                    <a:lumMod val="50000"/>
                  </a:schemeClr>
                </a:solidFill>
                <a:latin typeface="+mn-lt"/>
                <a:cs typeface="+mn-cs"/>
              </a:rPr>
              <a:t>The employee can state the location, in the exposure control plan, of the exact sequence of actions necessary in any emergency involving blood or other potentially infectious material (OPIM)</a:t>
            </a:r>
          </a:p>
          <a:p>
            <a:pPr marL="514350" indent="-514350" fontAlgn="auto">
              <a:spcBef>
                <a:spcPts val="0"/>
              </a:spcBef>
              <a:spcAft>
                <a:spcPts val="0"/>
              </a:spcAft>
              <a:defRPr/>
            </a:pPr>
            <a:endParaRPr lang="en-US" sz="2400" dirty="0">
              <a:solidFill>
                <a:schemeClr val="accent1">
                  <a:lumMod val="50000"/>
                </a:schemeClr>
              </a:solidFill>
              <a:latin typeface="+mn-lt"/>
              <a:cs typeface="+mn-cs"/>
            </a:endParaRPr>
          </a:p>
          <a:p>
            <a:pPr marL="514350" indent="-514350" fontAlgn="auto">
              <a:spcBef>
                <a:spcPts val="0"/>
              </a:spcBef>
              <a:spcAft>
                <a:spcPts val="0"/>
              </a:spcAft>
              <a:defRPr/>
            </a:pPr>
            <a:r>
              <a:rPr lang="en-US" sz="2400" dirty="0">
                <a:solidFill>
                  <a:schemeClr val="accent1">
                    <a:lumMod val="50000"/>
                  </a:schemeClr>
                </a:solidFill>
                <a:latin typeface="+mn-lt"/>
                <a:cs typeface="+mn-cs"/>
              </a:rPr>
              <a:t>	</a:t>
            </a:r>
            <a:endParaRPr lang="en-US" sz="26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10: </a:t>
            </a:r>
          </a:p>
          <a:p>
            <a:pPr marL="514350" indent="-514350" fontAlgn="auto">
              <a:spcBef>
                <a:spcPts val="0"/>
              </a:spcBef>
              <a:spcAft>
                <a:spcPts val="0"/>
              </a:spcAft>
              <a:defRPr/>
            </a:pPr>
            <a:r>
              <a:rPr lang="en-US" sz="2600" i="1" dirty="0">
                <a:solidFill>
                  <a:schemeClr val="accent1">
                    <a:lumMod val="50000"/>
                  </a:schemeClr>
                </a:solidFill>
                <a:latin typeface="+mn-lt"/>
                <a:cs typeface="+mn-cs"/>
              </a:rPr>
              <a:t>	Information on the appropriate actions to take and persons to contact in an emergency involving blood or other potentially infectious materials;</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400" b="1" dirty="0">
                <a:solidFill>
                  <a:schemeClr val="accent5">
                    <a:lumMod val="60000"/>
                    <a:lumOff val="40000"/>
                  </a:schemeClr>
                </a:solidFill>
                <a:latin typeface="+mn-lt"/>
                <a:cs typeface="+mn-cs"/>
              </a:rPr>
              <a:t>Goal 1: </a:t>
            </a:r>
            <a:r>
              <a:rPr lang="en-US" sz="2400" dirty="0">
                <a:solidFill>
                  <a:schemeClr val="accent5">
                    <a:lumMod val="60000"/>
                    <a:lumOff val="40000"/>
                  </a:schemeClr>
                </a:solidFill>
                <a:latin typeface="+mn-lt"/>
                <a:cs typeface="+mn-cs"/>
              </a:rPr>
              <a:t>The employee can state the location, in the exposure control plan, of the exact sequence of actions necessary in any emergency involving blood or other potentially infectious material (OPIM)</a:t>
            </a:r>
          </a:p>
          <a:p>
            <a:pPr marL="514350" indent="-514350" fontAlgn="auto">
              <a:spcBef>
                <a:spcPts val="0"/>
              </a:spcBef>
              <a:spcAft>
                <a:spcPts val="0"/>
              </a:spcAft>
              <a:defRPr/>
            </a:pPr>
            <a:endParaRPr lang="en-US" sz="2400" dirty="0">
              <a:solidFill>
                <a:schemeClr val="accent1">
                  <a:lumMod val="50000"/>
                </a:schemeClr>
              </a:solidFill>
              <a:latin typeface="+mn-lt"/>
              <a:cs typeface="+mn-cs"/>
            </a:endParaRPr>
          </a:p>
          <a:p>
            <a:pPr marL="514350" indent="-514350" fontAlgn="auto">
              <a:spcBef>
                <a:spcPts val="0"/>
              </a:spcBef>
              <a:spcAft>
                <a:spcPts val="0"/>
              </a:spcAft>
              <a:defRPr/>
            </a:pPr>
            <a:r>
              <a:rPr lang="en-US" sz="2400" dirty="0">
                <a:solidFill>
                  <a:schemeClr val="accent1">
                    <a:lumMod val="50000"/>
                  </a:schemeClr>
                </a:solidFill>
                <a:latin typeface="+mn-lt"/>
                <a:cs typeface="+mn-cs"/>
              </a:rPr>
              <a:t>	</a:t>
            </a:r>
            <a:r>
              <a:rPr lang="en-US" sz="2400" b="1" dirty="0">
                <a:solidFill>
                  <a:schemeClr val="accent1">
                    <a:lumMod val="50000"/>
                  </a:schemeClr>
                </a:solidFill>
                <a:latin typeface="+mn-lt"/>
                <a:cs typeface="+mn-cs"/>
              </a:rPr>
              <a:t>Goal 2: </a:t>
            </a:r>
            <a:r>
              <a:rPr lang="en-US" sz="2400" dirty="0">
                <a:solidFill>
                  <a:schemeClr val="accent1">
                    <a:lumMod val="50000"/>
                  </a:schemeClr>
                </a:solidFill>
                <a:latin typeface="+mn-lt"/>
                <a:cs typeface="+mn-cs"/>
              </a:rPr>
              <a:t>The employee can list all supervisory, human resource or other personnel at their employment setting to notify in the event of an emergency involving blood or OPIM</a:t>
            </a:r>
          </a:p>
          <a:p>
            <a:pPr marL="514350" indent="-514350" fontAlgn="auto">
              <a:spcBef>
                <a:spcPts val="0"/>
              </a:spcBef>
              <a:spcAft>
                <a:spcPts val="0"/>
              </a:spcAft>
              <a:defRPr/>
            </a:pPr>
            <a:endParaRPr lang="en-US" sz="24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514350" indent="-514350" fontAlgn="auto">
              <a:spcBef>
                <a:spcPts val="0"/>
              </a:spcBef>
              <a:spcAft>
                <a:spcPts val="0"/>
              </a:spcAft>
              <a:defRPr/>
            </a:pPr>
            <a:r>
              <a:rPr lang="en-US" sz="2600" b="1" dirty="0">
                <a:solidFill>
                  <a:schemeClr val="accent1">
                    <a:lumMod val="50000"/>
                  </a:schemeClr>
                </a:solidFill>
                <a:latin typeface="+mn-lt"/>
                <a:cs typeface="+mn-cs"/>
              </a:rPr>
              <a:t>Element 10: </a:t>
            </a:r>
          </a:p>
          <a:p>
            <a:pPr marL="514350" indent="-514350" fontAlgn="auto">
              <a:spcBef>
                <a:spcPts val="0"/>
              </a:spcBef>
              <a:spcAft>
                <a:spcPts val="0"/>
              </a:spcAft>
              <a:defRPr/>
            </a:pPr>
            <a:r>
              <a:rPr lang="en-US" sz="2600" i="1" dirty="0">
                <a:solidFill>
                  <a:schemeClr val="accent1">
                    <a:lumMod val="50000"/>
                  </a:schemeClr>
                </a:solidFill>
                <a:latin typeface="+mn-lt"/>
                <a:cs typeface="+mn-cs"/>
              </a:rPr>
              <a:t>	Information on the appropriate actions to take and persons to contact in an emergency involving blood or other potentially infectious materials;</a:t>
            </a:r>
          </a:p>
          <a:p>
            <a:pPr marL="514350" indent="-514350" fontAlgn="auto">
              <a:spcBef>
                <a:spcPts val="0"/>
              </a:spcBef>
              <a:spcAft>
                <a:spcPts val="0"/>
              </a:spcAft>
              <a:defRPr/>
            </a:pPr>
            <a:endParaRPr lang="en-US" sz="2600" i="1" dirty="0">
              <a:solidFill>
                <a:schemeClr val="accent1">
                  <a:lumMod val="50000"/>
                </a:schemeClr>
              </a:solidFill>
              <a:latin typeface="+mn-lt"/>
              <a:cs typeface="+mn-cs"/>
            </a:endParaRPr>
          </a:p>
          <a:p>
            <a:pPr marL="514350" indent="-514350" fontAlgn="auto">
              <a:spcBef>
                <a:spcPts val="0"/>
              </a:spcBef>
              <a:spcAft>
                <a:spcPts val="0"/>
              </a:spcAft>
              <a:defRPr/>
            </a:pPr>
            <a:r>
              <a:rPr lang="en-US" sz="2600" i="1" dirty="0">
                <a:solidFill>
                  <a:schemeClr val="accent1">
                    <a:lumMod val="50000"/>
                  </a:schemeClr>
                </a:solidFill>
                <a:latin typeface="+mn-lt"/>
                <a:cs typeface="+mn-cs"/>
              </a:rPr>
              <a:t>	</a:t>
            </a:r>
            <a:r>
              <a:rPr lang="en-US" sz="2400" b="1" dirty="0">
                <a:solidFill>
                  <a:schemeClr val="accent5">
                    <a:lumMod val="60000"/>
                    <a:lumOff val="40000"/>
                  </a:schemeClr>
                </a:solidFill>
                <a:latin typeface="+mn-lt"/>
                <a:cs typeface="+mn-cs"/>
              </a:rPr>
              <a:t>Goal 1: </a:t>
            </a:r>
            <a:r>
              <a:rPr lang="en-US" sz="2400" dirty="0">
                <a:solidFill>
                  <a:schemeClr val="accent5">
                    <a:lumMod val="60000"/>
                    <a:lumOff val="40000"/>
                  </a:schemeClr>
                </a:solidFill>
                <a:latin typeface="+mn-lt"/>
                <a:cs typeface="+mn-cs"/>
              </a:rPr>
              <a:t>The employee can state the location, in the exposure control plan, of the exact sequence of actions necessary in any emergency involving blood or other potentially infectious material (OPIM)</a:t>
            </a:r>
          </a:p>
          <a:p>
            <a:pPr marL="514350" indent="-514350" fontAlgn="auto">
              <a:spcBef>
                <a:spcPts val="0"/>
              </a:spcBef>
              <a:spcAft>
                <a:spcPts val="0"/>
              </a:spcAft>
              <a:defRPr/>
            </a:pPr>
            <a:endParaRPr lang="en-US" sz="2400" dirty="0">
              <a:solidFill>
                <a:schemeClr val="accent5">
                  <a:lumMod val="60000"/>
                  <a:lumOff val="40000"/>
                </a:schemeClr>
              </a:solidFill>
              <a:latin typeface="+mn-lt"/>
              <a:cs typeface="+mn-cs"/>
            </a:endParaRPr>
          </a:p>
          <a:p>
            <a:pPr marL="514350" indent="-514350" fontAlgn="auto">
              <a:spcBef>
                <a:spcPts val="0"/>
              </a:spcBef>
              <a:spcAft>
                <a:spcPts val="0"/>
              </a:spcAft>
              <a:defRPr/>
            </a:pPr>
            <a:r>
              <a:rPr lang="en-US" sz="2400" dirty="0">
                <a:solidFill>
                  <a:schemeClr val="accent5">
                    <a:lumMod val="60000"/>
                    <a:lumOff val="40000"/>
                  </a:schemeClr>
                </a:solidFill>
                <a:latin typeface="+mn-lt"/>
                <a:cs typeface="+mn-cs"/>
              </a:rPr>
              <a:t>	</a:t>
            </a:r>
            <a:r>
              <a:rPr lang="en-US" sz="2400" b="1" dirty="0">
                <a:solidFill>
                  <a:schemeClr val="accent5">
                    <a:lumMod val="60000"/>
                    <a:lumOff val="40000"/>
                  </a:schemeClr>
                </a:solidFill>
                <a:latin typeface="+mn-lt"/>
                <a:cs typeface="+mn-cs"/>
              </a:rPr>
              <a:t>Goal 2: </a:t>
            </a:r>
            <a:r>
              <a:rPr lang="en-US" sz="2400" dirty="0">
                <a:solidFill>
                  <a:schemeClr val="accent5">
                    <a:lumMod val="60000"/>
                    <a:lumOff val="40000"/>
                  </a:schemeClr>
                </a:solidFill>
                <a:latin typeface="+mn-lt"/>
                <a:cs typeface="+mn-cs"/>
              </a:rPr>
              <a:t>The employee can state all supervisory, human resource or other personnel at their employment setting to notify in the event of an emergency involving blood or OPIM</a:t>
            </a:r>
          </a:p>
          <a:p>
            <a:pPr marL="514350" indent="-514350" fontAlgn="auto">
              <a:spcBef>
                <a:spcPts val="0"/>
              </a:spcBef>
              <a:spcAft>
                <a:spcPts val="0"/>
              </a:spcAft>
              <a:defRPr/>
            </a:pPr>
            <a:endParaRPr lang="en-US" sz="2400" dirty="0">
              <a:solidFill>
                <a:schemeClr val="accent1">
                  <a:lumMod val="50000"/>
                </a:schemeClr>
              </a:solidFill>
              <a:latin typeface="+mn-lt"/>
              <a:cs typeface="+mn-cs"/>
            </a:endParaRPr>
          </a:p>
          <a:p>
            <a:pPr marL="514350" indent="-514350" fontAlgn="auto">
              <a:spcBef>
                <a:spcPts val="0"/>
              </a:spcBef>
              <a:spcAft>
                <a:spcPts val="0"/>
              </a:spcAft>
              <a:defRPr/>
            </a:pPr>
            <a:r>
              <a:rPr lang="en-US" sz="2400" dirty="0">
                <a:solidFill>
                  <a:schemeClr val="accent1">
                    <a:lumMod val="50000"/>
                  </a:schemeClr>
                </a:solidFill>
                <a:latin typeface="+mn-lt"/>
                <a:cs typeface="+mn-cs"/>
              </a:rPr>
              <a:t>	</a:t>
            </a:r>
            <a:r>
              <a:rPr lang="en-US" sz="2400" b="1" dirty="0">
                <a:solidFill>
                  <a:schemeClr val="accent1">
                    <a:lumMod val="50000"/>
                  </a:schemeClr>
                </a:solidFill>
                <a:latin typeface="+mn-lt"/>
                <a:cs typeface="+mn-cs"/>
              </a:rPr>
              <a:t>Goal 3: </a:t>
            </a:r>
            <a:r>
              <a:rPr lang="en-US" sz="2400" dirty="0">
                <a:solidFill>
                  <a:schemeClr val="accent1">
                    <a:lumMod val="50000"/>
                  </a:schemeClr>
                </a:solidFill>
                <a:latin typeface="+mn-lt"/>
                <a:cs typeface="+mn-cs"/>
              </a:rPr>
              <a:t>The employee can describe their obligations in following the exposure control plan of their employer</a:t>
            </a:r>
            <a:r>
              <a:rPr lang="en-US" sz="2600" dirty="0">
                <a:solidFill>
                  <a:schemeClr val="accent1">
                    <a:lumMod val="50000"/>
                  </a:schemeClr>
                </a:solidFill>
                <a:latin typeface="+mn-lt"/>
                <a:cs typeface="+mn-cs"/>
              </a:rPr>
              <a:t>. </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3" name="TextBox 2"/>
          <p:cNvSpPr txBox="1"/>
          <p:nvPr/>
        </p:nvSpPr>
        <p:spPr>
          <a:xfrm>
            <a:off x="533400" y="609600"/>
            <a:ext cx="7239000" cy="1292225"/>
          </a:xfrm>
          <a:prstGeom prst="rect">
            <a:avLst/>
          </a:prstGeom>
          <a:noFill/>
        </p:spPr>
        <p:txBody>
          <a:bodyPr>
            <a:spAutoFit/>
          </a:bodyPr>
          <a:lstStyle/>
          <a:p>
            <a:pPr fontAlgn="auto">
              <a:spcBef>
                <a:spcPts val="0"/>
              </a:spcBef>
              <a:spcAft>
                <a:spcPts val="0"/>
              </a:spcAft>
              <a:defRPr/>
            </a:pPr>
            <a:r>
              <a:rPr lang="en-US" sz="3200" b="1" dirty="0">
                <a:solidFill>
                  <a:schemeClr val="accent5">
                    <a:lumMod val="50000"/>
                  </a:schemeClr>
                </a:solidFill>
                <a:latin typeface="+mn-lt"/>
                <a:cs typeface="+mn-cs"/>
              </a:rPr>
              <a:t>Federal regulation: </a:t>
            </a:r>
          </a:p>
          <a:p>
            <a:pPr fontAlgn="auto">
              <a:spcBef>
                <a:spcPts val="0"/>
              </a:spcBef>
              <a:spcAft>
                <a:spcPts val="0"/>
              </a:spcAft>
              <a:defRPr/>
            </a:pPr>
            <a:endParaRPr lang="en-US" b="1" dirty="0">
              <a:solidFill>
                <a:schemeClr val="accent5">
                  <a:lumMod val="50000"/>
                </a:schemeClr>
              </a:solidFill>
              <a:latin typeface="+mn-lt"/>
              <a:cs typeface="+mn-cs"/>
            </a:endParaRPr>
          </a:p>
          <a:p>
            <a:pPr lvl="1" fontAlgn="auto">
              <a:spcBef>
                <a:spcPts val="0"/>
              </a:spcBef>
              <a:spcAft>
                <a:spcPts val="0"/>
              </a:spcAft>
              <a:defRPr/>
            </a:pPr>
            <a:r>
              <a:rPr lang="en-US" sz="2800" dirty="0">
                <a:solidFill>
                  <a:schemeClr val="accent5">
                    <a:lumMod val="50000"/>
                  </a:schemeClr>
                </a:solidFill>
                <a:latin typeface="+mn-lt"/>
                <a:cs typeface="+mn-cs"/>
              </a:rPr>
              <a:t>29 CFR1910.1030</a:t>
            </a:r>
          </a:p>
        </p:txBody>
      </p:sp>
      <p:sp>
        <p:nvSpPr>
          <p:cNvPr id="5" name="TextBox 4"/>
          <p:cNvSpPr txBox="1"/>
          <p:nvPr/>
        </p:nvSpPr>
        <p:spPr>
          <a:xfrm>
            <a:off x="990600" y="2381250"/>
            <a:ext cx="6096000" cy="1200150"/>
          </a:xfrm>
          <a:prstGeom prst="rect">
            <a:avLst/>
          </a:prstGeom>
          <a:noFill/>
        </p:spPr>
        <p:txBody>
          <a:bodyPr>
            <a:spAutoFit/>
          </a:bodyPr>
          <a:lstStyle/>
          <a:p>
            <a:pPr fontAlgn="auto">
              <a:spcBef>
                <a:spcPts val="0"/>
              </a:spcBef>
              <a:spcAft>
                <a:spcPts val="0"/>
              </a:spcAft>
              <a:defRPr/>
            </a:pPr>
            <a:r>
              <a:rPr lang="en-US" sz="2400" u="sng" dirty="0">
                <a:solidFill>
                  <a:schemeClr val="accent5">
                    <a:lumMod val="50000"/>
                  </a:schemeClr>
                </a:solidFill>
                <a:latin typeface="+mn-lt"/>
                <a:cs typeface="+mn-cs"/>
              </a:rPr>
              <a:t>Title</a:t>
            </a:r>
            <a:r>
              <a:rPr lang="en-US" sz="2400" dirty="0">
                <a:solidFill>
                  <a:schemeClr val="accent5">
                    <a:lumMod val="50000"/>
                  </a:schemeClr>
                </a:solidFill>
                <a:latin typeface="+mn-lt"/>
                <a:cs typeface="+mn-cs"/>
              </a:rPr>
              <a:t>: 	Toxic &amp; Hazardous Substances</a:t>
            </a:r>
          </a:p>
          <a:p>
            <a:pPr fontAlgn="auto">
              <a:spcBef>
                <a:spcPts val="0"/>
              </a:spcBef>
              <a:spcAft>
                <a:spcPts val="0"/>
              </a:spcAft>
              <a:defRPr/>
            </a:pPr>
            <a:endParaRPr lang="en-US" sz="2400" u="sng" dirty="0">
              <a:solidFill>
                <a:schemeClr val="accent5">
                  <a:lumMod val="50000"/>
                </a:schemeClr>
              </a:solidFill>
              <a:latin typeface="+mn-lt"/>
              <a:cs typeface="+mn-cs"/>
            </a:endParaRPr>
          </a:p>
          <a:p>
            <a:pPr fontAlgn="auto">
              <a:spcBef>
                <a:spcPts val="0"/>
              </a:spcBef>
              <a:spcAft>
                <a:spcPts val="0"/>
              </a:spcAft>
              <a:defRPr/>
            </a:pPr>
            <a:r>
              <a:rPr lang="en-US" sz="2400" u="sng" dirty="0">
                <a:solidFill>
                  <a:schemeClr val="accent5">
                    <a:lumMod val="50000"/>
                  </a:schemeClr>
                </a:solidFill>
                <a:latin typeface="+mn-lt"/>
                <a:cs typeface="+mn-cs"/>
              </a:rPr>
              <a:t>Subcategory</a:t>
            </a:r>
            <a:r>
              <a:rPr lang="en-US" sz="2400" dirty="0">
                <a:solidFill>
                  <a:schemeClr val="accent5">
                    <a:lumMod val="50000"/>
                  </a:schemeClr>
                </a:solidFill>
                <a:latin typeface="+mn-lt"/>
                <a:cs typeface="+mn-cs"/>
              </a:rPr>
              <a:t>: 	</a:t>
            </a:r>
            <a:r>
              <a:rPr lang="en-US" sz="2400" dirty="0" err="1">
                <a:solidFill>
                  <a:schemeClr val="accent5">
                    <a:lumMod val="50000"/>
                  </a:schemeClr>
                </a:solidFill>
                <a:latin typeface="+mn-lt"/>
                <a:cs typeface="+mn-cs"/>
              </a:rPr>
              <a:t>Bloodborne</a:t>
            </a:r>
            <a:r>
              <a:rPr lang="en-US" sz="2400" dirty="0">
                <a:solidFill>
                  <a:schemeClr val="accent5">
                    <a:lumMod val="50000"/>
                  </a:schemeClr>
                </a:solidFill>
                <a:latin typeface="+mn-lt"/>
                <a:cs typeface="+mn-cs"/>
              </a:rPr>
              <a:t> Pathogens</a:t>
            </a:r>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381000" y="46038"/>
            <a:ext cx="8229600" cy="5821362"/>
          </a:xfrm>
          <a:prstGeom prst="rect">
            <a:avLst/>
          </a:prstGeom>
        </p:spPr>
        <p:txBody>
          <a:bodyPr/>
          <a:lstStyle/>
          <a:p>
            <a:pPr marL="457200" indent="-457200" fontAlgn="auto">
              <a:spcBef>
                <a:spcPts val="0"/>
              </a:spcBef>
              <a:spcAft>
                <a:spcPts val="0"/>
              </a:spcAft>
              <a:defRPr/>
            </a:pPr>
            <a:r>
              <a:rPr lang="en-US" sz="2600" b="1" dirty="0">
                <a:solidFill>
                  <a:schemeClr val="accent1">
                    <a:lumMod val="50000"/>
                  </a:schemeClr>
                </a:solidFill>
                <a:latin typeface="+mn-lt"/>
                <a:cs typeface="+mn-cs"/>
              </a:rPr>
              <a:t>Element 11: </a:t>
            </a:r>
          </a:p>
          <a:p>
            <a:pPr marL="457200" indent="-457200" fontAlgn="auto">
              <a:spcBef>
                <a:spcPts val="0"/>
              </a:spcBef>
              <a:spcAft>
                <a:spcPts val="0"/>
              </a:spcAft>
              <a:defRPr/>
            </a:pPr>
            <a:r>
              <a:rPr lang="en-US" sz="2600" i="1" dirty="0">
                <a:solidFill>
                  <a:schemeClr val="accent1">
                    <a:lumMod val="50000"/>
                  </a:schemeClr>
                </a:solidFill>
                <a:latin typeface="+mn-lt"/>
                <a:cs typeface="+mn-cs"/>
              </a:rPr>
              <a:t>	An explanation of the procedures to follow if an exposure incident occurs, including the method of reporting the incident and the medical follow-up that will be made available;</a:t>
            </a:r>
          </a:p>
          <a:p>
            <a:pPr marL="457200" indent="-457200" fontAlgn="auto">
              <a:spcBef>
                <a:spcPts val="0"/>
              </a:spcBef>
              <a:spcAft>
                <a:spcPts val="0"/>
              </a:spcAft>
              <a:defRPr/>
            </a:pPr>
            <a:endParaRPr lang="en-US" sz="2600" i="1" dirty="0">
              <a:solidFill>
                <a:schemeClr val="accent1">
                  <a:lumMod val="50000"/>
                </a:schemeClr>
              </a:solidFill>
              <a:latin typeface="+mn-lt"/>
              <a:cs typeface="+mn-cs"/>
            </a:endParaRPr>
          </a:p>
          <a:p>
            <a:pPr marL="457200" indent="-457200" fontAlgn="auto">
              <a:spcBef>
                <a:spcPts val="0"/>
              </a:spcBef>
              <a:spcAft>
                <a:spcPts val="0"/>
              </a:spcAft>
              <a:defRPr/>
            </a:pPr>
            <a:r>
              <a:rPr lang="en-US" sz="2600" i="1" dirty="0">
                <a:solidFill>
                  <a:schemeClr val="accent1">
                    <a:lumMod val="50000"/>
                  </a:schemeClr>
                </a:solidFill>
                <a:latin typeface="+mn-lt"/>
                <a:cs typeface="+mn-cs"/>
              </a:rPr>
              <a:t>	</a:t>
            </a:r>
            <a:r>
              <a:rPr lang="en-US" sz="2200" b="1" dirty="0">
                <a:solidFill>
                  <a:schemeClr val="accent1">
                    <a:lumMod val="50000"/>
                  </a:schemeClr>
                </a:solidFill>
                <a:latin typeface="+mn-lt"/>
                <a:cs typeface="+mn-cs"/>
              </a:rPr>
              <a:t>Goal 1: </a:t>
            </a:r>
            <a:r>
              <a:rPr lang="en-US" sz="2200" dirty="0">
                <a:solidFill>
                  <a:schemeClr val="accent1">
                    <a:lumMod val="50000"/>
                  </a:schemeClr>
                </a:solidFill>
                <a:latin typeface="+mn-lt"/>
                <a:cs typeface="+mn-cs"/>
              </a:rPr>
              <a:t>The employee will state common actions required in any exposure control incident in any employment setting, including reporting and medical follow-up</a:t>
            </a:r>
          </a:p>
          <a:p>
            <a:pPr marL="457200" indent="-457200" fontAlgn="auto">
              <a:spcBef>
                <a:spcPts val="0"/>
              </a:spcBef>
              <a:spcAft>
                <a:spcPts val="0"/>
              </a:spcAft>
              <a:defRPr/>
            </a:pPr>
            <a:r>
              <a:rPr lang="en-US" sz="2200" dirty="0">
                <a:solidFill>
                  <a:schemeClr val="accent1">
                    <a:lumMod val="50000"/>
                  </a:schemeClr>
                </a:solidFill>
                <a:latin typeface="+mn-lt"/>
                <a:cs typeface="+mn-cs"/>
              </a:rPr>
              <a:t> </a:t>
            </a:r>
          </a:p>
          <a:p>
            <a:pPr marL="457200" indent="-457200" fontAlgn="auto">
              <a:spcBef>
                <a:spcPts val="0"/>
              </a:spcBef>
              <a:spcAft>
                <a:spcPts val="0"/>
              </a:spcAft>
              <a:defRPr/>
            </a:pPr>
            <a:r>
              <a:rPr lang="en-US" sz="2200" dirty="0">
                <a:solidFill>
                  <a:schemeClr val="accent1">
                    <a:lumMod val="50000"/>
                  </a:schemeClr>
                </a:solidFill>
                <a:latin typeface="+mn-lt"/>
                <a:cs typeface="+mn-cs"/>
              </a:rPr>
              <a:t>	</a:t>
            </a:r>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381000" y="2179638"/>
            <a:ext cx="8229600" cy="3154362"/>
          </a:xfrm>
          <a:prstGeom prst="rect">
            <a:avLst/>
          </a:prstGeom>
        </p:spPr>
        <p:txBody>
          <a:bodyPr/>
          <a:lstStyle/>
          <a:p>
            <a:pPr marL="457200" indent="-457200" eaLnBrk="0" fontAlgn="auto" hangingPunct="0">
              <a:spcBef>
                <a:spcPts val="0"/>
              </a:spcBef>
              <a:spcAft>
                <a:spcPts val="0"/>
              </a:spcAft>
              <a:buClr>
                <a:schemeClr val="accent5">
                  <a:lumMod val="50000"/>
                </a:schemeClr>
              </a:buClr>
              <a:buFont typeface="Wingdings" pitchFamily="2" charset="2"/>
              <a:buChar char="q"/>
              <a:defRPr/>
            </a:pPr>
            <a:r>
              <a:rPr lang="en-US" sz="2400" dirty="0">
                <a:solidFill>
                  <a:schemeClr val="accent5">
                    <a:lumMod val="50000"/>
                  </a:schemeClr>
                </a:solidFill>
                <a:latin typeface="Arial" charset="0"/>
                <a:cs typeface="+mn-cs"/>
              </a:rPr>
              <a:t>IMMEDIATELY wash the area very thoroughly with soap &amp; water</a:t>
            </a:r>
          </a:p>
          <a:p>
            <a:pPr marL="457200" indent="-457200" fontAlgn="auto">
              <a:spcBef>
                <a:spcPts val="0"/>
              </a:spcBef>
              <a:spcAft>
                <a:spcPts val="0"/>
              </a:spcAft>
              <a:buClr>
                <a:schemeClr val="accent5">
                  <a:lumMod val="50000"/>
                </a:schemeClr>
              </a:buClr>
              <a:defRPr/>
            </a:pPr>
            <a:endParaRPr lang="en-US" sz="2200" dirty="0">
              <a:solidFill>
                <a:schemeClr val="accent5">
                  <a:lumMod val="50000"/>
                </a:schemeClr>
              </a:solidFill>
              <a:latin typeface="+mn-lt"/>
              <a:cs typeface="+mn-cs"/>
            </a:endParaRPr>
          </a:p>
          <a:p>
            <a:pPr marL="457200" indent="-457200" fontAlgn="auto">
              <a:spcBef>
                <a:spcPts val="0"/>
              </a:spcBef>
              <a:spcAft>
                <a:spcPts val="0"/>
              </a:spcAft>
              <a:buClr>
                <a:schemeClr val="accent5">
                  <a:lumMod val="50000"/>
                </a:schemeClr>
              </a:buClr>
              <a:defRPr/>
            </a:pPr>
            <a:r>
              <a:rPr lang="en-US" sz="2200" dirty="0">
                <a:solidFill>
                  <a:schemeClr val="accent5">
                    <a:lumMod val="50000"/>
                  </a:schemeClr>
                </a:solidFill>
                <a:latin typeface="+mn-lt"/>
                <a:cs typeface="+mn-cs"/>
              </a:rPr>
              <a:t>	</a:t>
            </a:r>
          </a:p>
        </p:txBody>
      </p:sp>
      <p:sp>
        <p:nvSpPr>
          <p:cNvPr id="6" name="Title 1"/>
          <p:cNvSpPr txBox="1">
            <a:spLocks/>
          </p:cNvSpPr>
          <p:nvPr/>
        </p:nvSpPr>
        <p:spPr>
          <a:xfrm>
            <a:off x="304800" y="685800"/>
            <a:ext cx="8229600" cy="1143000"/>
          </a:xfrm>
          <a:prstGeom prst="rect">
            <a:avLst/>
          </a:prstGeom>
        </p:spPr>
        <p:txBody>
          <a:bodyPr anchor="ctr"/>
          <a:lstStyle/>
          <a:p>
            <a:pPr fontAlgn="auto">
              <a:spcAft>
                <a:spcPts val="0"/>
              </a:spcAft>
              <a:defRPr/>
            </a:pPr>
            <a:r>
              <a:rPr lang="en-US" sz="3200" dirty="0">
                <a:solidFill>
                  <a:schemeClr val="accent5">
                    <a:lumMod val="50000"/>
                  </a:schemeClr>
                </a:solidFill>
                <a:latin typeface="+mj-lt"/>
                <a:ea typeface="+mj-ea"/>
                <a:cs typeface="+mj-cs"/>
              </a:rPr>
              <a:t>Standard recommendations in event of exposure</a:t>
            </a:r>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381000" y="2179638"/>
            <a:ext cx="8229600" cy="3154362"/>
          </a:xfrm>
          <a:prstGeom prst="rect">
            <a:avLst/>
          </a:prstGeom>
        </p:spPr>
        <p:txBody>
          <a:bodyPr/>
          <a:lstStyle/>
          <a:p>
            <a:pPr marL="457200" indent="-457200" eaLnBrk="0" fontAlgn="auto" hangingPunct="0">
              <a:spcBef>
                <a:spcPts val="0"/>
              </a:spcBef>
              <a:spcAft>
                <a:spcPts val="0"/>
              </a:spcAft>
              <a:buClr>
                <a:schemeClr val="accent5">
                  <a:lumMod val="50000"/>
                </a:schemeClr>
              </a:buClr>
              <a:buFont typeface="Wingdings" pitchFamily="2" charset="2"/>
              <a:buChar char="q"/>
              <a:defRPr/>
            </a:pPr>
            <a:r>
              <a:rPr lang="en-US" sz="2400" dirty="0">
                <a:solidFill>
                  <a:schemeClr val="accent5">
                    <a:lumMod val="60000"/>
                    <a:lumOff val="40000"/>
                  </a:schemeClr>
                </a:solidFill>
                <a:latin typeface="Arial" charset="0"/>
                <a:cs typeface="+mn-cs"/>
              </a:rPr>
              <a:t>IMMEDIATELY wash the area very thoroughly with soap &amp; water</a:t>
            </a:r>
          </a:p>
          <a:p>
            <a:pPr marL="457200" indent="-457200" eaLnBrk="0" fontAlgn="auto" hangingPunct="0">
              <a:spcBef>
                <a:spcPts val="0"/>
              </a:spcBef>
              <a:spcAft>
                <a:spcPts val="0"/>
              </a:spcAft>
              <a:buClr>
                <a:schemeClr val="accent5">
                  <a:lumMod val="50000"/>
                </a:schemeClr>
              </a:buClr>
              <a:buFont typeface="Wingdings" pitchFamily="2" charset="2"/>
              <a:buChar char="q"/>
              <a:defRPr/>
            </a:pPr>
            <a:r>
              <a:rPr lang="en-US" sz="2400" dirty="0">
                <a:solidFill>
                  <a:schemeClr val="accent5">
                    <a:lumMod val="50000"/>
                  </a:schemeClr>
                </a:solidFill>
                <a:latin typeface="Arial" charset="0"/>
                <a:cs typeface="+mn-cs"/>
              </a:rPr>
              <a:t>Within an hour, go to a defined medical facility for assessment, testing and treatment </a:t>
            </a:r>
          </a:p>
          <a:p>
            <a:pPr marL="457200" indent="-457200" eaLnBrk="0" fontAlgn="auto" hangingPunct="0">
              <a:lnSpc>
                <a:spcPct val="110000"/>
              </a:lnSpc>
              <a:spcBef>
                <a:spcPts val="0"/>
              </a:spcBef>
              <a:spcAft>
                <a:spcPts val="0"/>
              </a:spcAft>
              <a:buClr>
                <a:schemeClr val="accent5">
                  <a:lumMod val="50000"/>
                </a:schemeClr>
              </a:buClr>
              <a:buFont typeface="Wingdings" pitchFamily="2" charset="2"/>
              <a:buChar char="q"/>
              <a:defRPr/>
            </a:pPr>
            <a:endParaRPr lang="en-US" sz="2200" dirty="0">
              <a:solidFill>
                <a:schemeClr val="accent5">
                  <a:lumMod val="50000"/>
                </a:schemeClr>
              </a:solidFill>
              <a:latin typeface="+mn-lt"/>
              <a:cs typeface="+mn-cs"/>
            </a:endParaRPr>
          </a:p>
        </p:txBody>
      </p:sp>
      <p:sp>
        <p:nvSpPr>
          <p:cNvPr id="6" name="Title 1"/>
          <p:cNvSpPr txBox="1">
            <a:spLocks/>
          </p:cNvSpPr>
          <p:nvPr/>
        </p:nvSpPr>
        <p:spPr>
          <a:xfrm>
            <a:off x="304800" y="685800"/>
            <a:ext cx="8229600" cy="1143000"/>
          </a:xfrm>
          <a:prstGeom prst="rect">
            <a:avLst/>
          </a:prstGeom>
        </p:spPr>
        <p:txBody>
          <a:bodyPr anchor="ctr"/>
          <a:lstStyle/>
          <a:p>
            <a:pPr fontAlgn="auto">
              <a:spcAft>
                <a:spcPts val="0"/>
              </a:spcAft>
              <a:defRPr/>
            </a:pPr>
            <a:r>
              <a:rPr lang="en-US" sz="3200" dirty="0">
                <a:solidFill>
                  <a:schemeClr val="accent5">
                    <a:lumMod val="50000"/>
                  </a:schemeClr>
                </a:solidFill>
                <a:latin typeface="+mj-lt"/>
                <a:ea typeface="+mj-ea"/>
                <a:cs typeface="+mj-cs"/>
              </a:rPr>
              <a:t>Standard recommendations in event of exposure</a:t>
            </a:r>
          </a:p>
        </p:txBody>
      </p: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381000" y="2179638"/>
            <a:ext cx="8229600" cy="3154362"/>
          </a:xfrm>
          <a:prstGeom prst="rect">
            <a:avLst/>
          </a:prstGeom>
        </p:spPr>
        <p:txBody>
          <a:bodyPr/>
          <a:lstStyle/>
          <a:p>
            <a:pPr marL="457200" indent="-457200" eaLnBrk="0" fontAlgn="auto" hangingPunct="0">
              <a:spcBef>
                <a:spcPts val="0"/>
              </a:spcBef>
              <a:spcAft>
                <a:spcPts val="0"/>
              </a:spcAft>
              <a:buClr>
                <a:schemeClr val="accent5">
                  <a:lumMod val="50000"/>
                </a:schemeClr>
              </a:buClr>
              <a:buFont typeface="Wingdings" pitchFamily="2" charset="2"/>
              <a:buChar char="q"/>
              <a:defRPr/>
            </a:pPr>
            <a:r>
              <a:rPr lang="en-US" sz="2400" dirty="0">
                <a:solidFill>
                  <a:schemeClr val="accent5">
                    <a:lumMod val="60000"/>
                    <a:lumOff val="40000"/>
                  </a:schemeClr>
                </a:solidFill>
                <a:latin typeface="Arial" charset="0"/>
                <a:cs typeface="+mn-cs"/>
              </a:rPr>
              <a:t>IMMEDIATELY wash the area very thoroughly with soap &amp; water</a:t>
            </a:r>
          </a:p>
          <a:p>
            <a:pPr marL="457200" indent="-457200" eaLnBrk="0" fontAlgn="auto" hangingPunct="0">
              <a:spcBef>
                <a:spcPts val="0"/>
              </a:spcBef>
              <a:spcAft>
                <a:spcPts val="0"/>
              </a:spcAft>
              <a:buClr>
                <a:schemeClr val="accent5">
                  <a:lumMod val="50000"/>
                </a:schemeClr>
              </a:buClr>
              <a:buFont typeface="Wingdings" pitchFamily="2" charset="2"/>
              <a:buChar char="q"/>
              <a:defRPr/>
            </a:pPr>
            <a:r>
              <a:rPr lang="en-US" sz="2400" dirty="0">
                <a:solidFill>
                  <a:schemeClr val="accent5">
                    <a:lumMod val="60000"/>
                    <a:lumOff val="40000"/>
                  </a:schemeClr>
                </a:solidFill>
                <a:latin typeface="Arial" charset="0"/>
                <a:cs typeface="+mn-cs"/>
              </a:rPr>
              <a:t>Within an hour, go to a defined medical facility for assessment, testing and treatment </a:t>
            </a:r>
          </a:p>
          <a:p>
            <a:pPr marL="457200" indent="-457200" eaLnBrk="0" fontAlgn="auto" hangingPunct="0">
              <a:lnSpc>
                <a:spcPct val="110000"/>
              </a:lnSpc>
              <a:spcBef>
                <a:spcPts val="0"/>
              </a:spcBef>
              <a:spcAft>
                <a:spcPts val="0"/>
              </a:spcAft>
              <a:buClr>
                <a:schemeClr val="accent5">
                  <a:lumMod val="50000"/>
                </a:schemeClr>
              </a:buClr>
              <a:buFont typeface="Wingdings" pitchFamily="2" charset="2"/>
              <a:buChar char="q"/>
              <a:defRPr/>
            </a:pPr>
            <a:r>
              <a:rPr lang="en-US" sz="2400" dirty="0">
                <a:solidFill>
                  <a:schemeClr val="accent5">
                    <a:lumMod val="50000"/>
                  </a:schemeClr>
                </a:solidFill>
                <a:latin typeface="Arial" charset="0"/>
                <a:cs typeface="+mn-cs"/>
              </a:rPr>
              <a:t>Notify supervisor (or required personnel)</a:t>
            </a:r>
          </a:p>
          <a:p>
            <a:pPr marL="457200" indent="-457200" eaLnBrk="0" fontAlgn="auto" hangingPunct="0">
              <a:lnSpc>
                <a:spcPct val="110000"/>
              </a:lnSpc>
              <a:spcBef>
                <a:spcPts val="0"/>
              </a:spcBef>
              <a:spcAft>
                <a:spcPts val="0"/>
              </a:spcAft>
              <a:buClr>
                <a:schemeClr val="accent5">
                  <a:lumMod val="50000"/>
                </a:schemeClr>
              </a:buClr>
              <a:defRPr/>
            </a:pPr>
            <a:endParaRPr lang="en-US" sz="2400" dirty="0">
              <a:solidFill>
                <a:schemeClr val="accent5">
                  <a:lumMod val="50000"/>
                </a:schemeClr>
              </a:solidFill>
              <a:latin typeface="+mn-lt"/>
              <a:cs typeface="+mn-cs"/>
            </a:endParaRPr>
          </a:p>
          <a:p>
            <a:pPr marL="457200" indent="-457200" fontAlgn="auto">
              <a:spcBef>
                <a:spcPts val="0"/>
              </a:spcBef>
              <a:spcAft>
                <a:spcPts val="0"/>
              </a:spcAft>
              <a:buClr>
                <a:schemeClr val="accent5">
                  <a:lumMod val="50000"/>
                </a:schemeClr>
              </a:buClr>
              <a:defRPr/>
            </a:pPr>
            <a:endParaRPr lang="en-US" sz="2200" dirty="0">
              <a:solidFill>
                <a:schemeClr val="accent5">
                  <a:lumMod val="50000"/>
                </a:schemeClr>
              </a:solidFill>
              <a:latin typeface="+mn-lt"/>
              <a:cs typeface="+mn-cs"/>
            </a:endParaRPr>
          </a:p>
          <a:p>
            <a:pPr marL="457200" indent="-457200" fontAlgn="auto">
              <a:spcBef>
                <a:spcPts val="0"/>
              </a:spcBef>
              <a:spcAft>
                <a:spcPts val="0"/>
              </a:spcAft>
              <a:buClr>
                <a:schemeClr val="accent5">
                  <a:lumMod val="50000"/>
                </a:schemeClr>
              </a:buClr>
              <a:defRPr/>
            </a:pPr>
            <a:r>
              <a:rPr lang="en-US" sz="2200" dirty="0">
                <a:solidFill>
                  <a:schemeClr val="accent5">
                    <a:lumMod val="50000"/>
                  </a:schemeClr>
                </a:solidFill>
                <a:latin typeface="+mn-lt"/>
                <a:cs typeface="+mn-cs"/>
              </a:rPr>
              <a:t>	</a:t>
            </a:r>
          </a:p>
        </p:txBody>
      </p:sp>
      <p:sp>
        <p:nvSpPr>
          <p:cNvPr id="6" name="Title 1"/>
          <p:cNvSpPr txBox="1">
            <a:spLocks/>
          </p:cNvSpPr>
          <p:nvPr/>
        </p:nvSpPr>
        <p:spPr>
          <a:xfrm>
            <a:off x="304800" y="685800"/>
            <a:ext cx="8229600" cy="1143000"/>
          </a:xfrm>
          <a:prstGeom prst="rect">
            <a:avLst/>
          </a:prstGeom>
        </p:spPr>
        <p:txBody>
          <a:bodyPr anchor="ctr"/>
          <a:lstStyle/>
          <a:p>
            <a:pPr fontAlgn="auto">
              <a:spcAft>
                <a:spcPts val="0"/>
              </a:spcAft>
              <a:defRPr/>
            </a:pPr>
            <a:r>
              <a:rPr lang="en-US" sz="3200" dirty="0">
                <a:solidFill>
                  <a:schemeClr val="accent5">
                    <a:lumMod val="50000"/>
                  </a:schemeClr>
                </a:solidFill>
                <a:latin typeface="+mj-lt"/>
                <a:ea typeface="+mj-ea"/>
                <a:cs typeface="+mj-cs"/>
              </a:rPr>
              <a:t>Standard recommendations in event of exposure</a:t>
            </a:r>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381000" y="2179638"/>
            <a:ext cx="8229600" cy="3154362"/>
          </a:xfrm>
          <a:prstGeom prst="rect">
            <a:avLst/>
          </a:prstGeom>
        </p:spPr>
        <p:txBody>
          <a:bodyPr/>
          <a:lstStyle/>
          <a:p>
            <a:pPr marL="457200" indent="-457200" eaLnBrk="0" fontAlgn="auto" hangingPunct="0">
              <a:spcBef>
                <a:spcPts val="0"/>
              </a:spcBef>
              <a:spcAft>
                <a:spcPts val="0"/>
              </a:spcAft>
              <a:buClr>
                <a:schemeClr val="accent5">
                  <a:lumMod val="50000"/>
                </a:schemeClr>
              </a:buClr>
              <a:buFont typeface="Wingdings" pitchFamily="2" charset="2"/>
              <a:buChar char="q"/>
              <a:defRPr/>
            </a:pPr>
            <a:r>
              <a:rPr lang="en-US" sz="2400" dirty="0">
                <a:solidFill>
                  <a:schemeClr val="accent5">
                    <a:lumMod val="60000"/>
                    <a:lumOff val="40000"/>
                  </a:schemeClr>
                </a:solidFill>
                <a:latin typeface="Arial" charset="0"/>
                <a:cs typeface="+mn-cs"/>
              </a:rPr>
              <a:t>IMMEDIATELY wash the area very thoroughly with soap &amp; water</a:t>
            </a:r>
          </a:p>
          <a:p>
            <a:pPr marL="457200" indent="-457200" eaLnBrk="0" fontAlgn="auto" hangingPunct="0">
              <a:spcBef>
                <a:spcPts val="0"/>
              </a:spcBef>
              <a:spcAft>
                <a:spcPts val="0"/>
              </a:spcAft>
              <a:buClr>
                <a:schemeClr val="accent5">
                  <a:lumMod val="50000"/>
                </a:schemeClr>
              </a:buClr>
              <a:buFont typeface="Wingdings" pitchFamily="2" charset="2"/>
              <a:buChar char="q"/>
              <a:defRPr/>
            </a:pPr>
            <a:r>
              <a:rPr lang="en-US" sz="2400" dirty="0">
                <a:solidFill>
                  <a:schemeClr val="accent5">
                    <a:lumMod val="60000"/>
                    <a:lumOff val="40000"/>
                  </a:schemeClr>
                </a:solidFill>
                <a:latin typeface="Arial" charset="0"/>
                <a:cs typeface="+mn-cs"/>
              </a:rPr>
              <a:t>Within an hour, go to a defined medical facility for assessment, testing and treatment </a:t>
            </a:r>
          </a:p>
          <a:p>
            <a:pPr marL="457200" indent="-457200" eaLnBrk="0" fontAlgn="auto" hangingPunct="0">
              <a:lnSpc>
                <a:spcPct val="110000"/>
              </a:lnSpc>
              <a:spcBef>
                <a:spcPts val="0"/>
              </a:spcBef>
              <a:spcAft>
                <a:spcPts val="0"/>
              </a:spcAft>
              <a:buClr>
                <a:schemeClr val="accent5">
                  <a:lumMod val="50000"/>
                </a:schemeClr>
              </a:buClr>
              <a:buFont typeface="Wingdings" pitchFamily="2" charset="2"/>
              <a:buChar char="q"/>
              <a:defRPr/>
            </a:pPr>
            <a:r>
              <a:rPr lang="en-US" sz="2400" dirty="0">
                <a:solidFill>
                  <a:schemeClr val="accent5">
                    <a:lumMod val="60000"/>
                    <a:lumOff val="40000"/>
                  </a:schemeClr>
                </a:solidFill>
                <a:latin typeface="Arial" charset="0"/>
                <a:cs typeface="+mn-cs"/>
              </a:rPr>
              <a:t>Notify supervisor (or required personnel)</a:t>
            </a:r>
          </a:p>
          <a:p>
            <a:pPr marL="457200" indent="-457200" eaLnBrk="0" fontAlgn="auto" hangingPunct="0">
              <a:lnSpc>
                <a:spcPct val="110000"/>
              </a:lnSpc>
              <a:spcBef>
                <a:spcPts val="0"/>
              </a:spcBef>
              <a:spcAft>
                <a:spcPts val="0"/>
              </a:spcAft>
              <a:buClr>
                <a:schemeClr val="accent5">
                  <a:lumMod val="50000"/>
                </a:schemeClr>
              </a:buClr>
              <a:buFont typeface="Wingdings" pitchFamily="2" charset="2"/>
              <a:buChar char="q"/>
              <a:defRPr/>
            </a:pPr>
            <a:r>
              <a:rPr lang="en-US" sz="2400" dirty="0">
                <a:solidFill>
                  <a:schemeClr val="accent5">
                    <a:lumMod val="50000"/>
                  </a:schemeClr>
                </a:solidFill>
                <a:latin typeface="Arial" charset="0"/>
                <a:cs typeface="+mn-cs"/>
              </a:rPr>
              <a:t>Complete an incident or accident report</a:t>
            </a:r>
          </a:p>
          <a:p>
            <a:pPr marL="457200" indent="-457200" fontAlgn="auto">
              <a:spcBef>
                <a:spcPts val="0"/>
              </a:spcBef>
              <a:spcAft>
                <a:spcPts val="0"/>
              </a:spcAft>
              <a:buClr>
                <a:schemeClr val="accent5">
                  <a:lumMod val="50000"/>
                </a:schemeClr>
              </a:buClr>
              <a:defRPr/>
            </a:pPr>
            <a:endParaRPr lang="en-US" sz="2200" dirty="0">
              <a:solidFill>
                <a:schemeClr val="accent5">
                  <a:lumMod val="50000"/>
                </a:schemeClr>
              </a:solidFill>
              <a:latin typeface="+mn-lt"/>
              <a:cs typeface="+mn-cs"/>
            </a:endParaRPr>
          </a:p>
          <a:p>
            <a:pPr marL="457200" indent="-457200" fontAlgn="auto">
              <a:spcBef>
                <a:spcPts val="0"/>
              </a:spcBef>
              <a:spcAft>
                <a:spcPts val="0"/>
              </a:spcAft>
              <a:buClr>
                <a:schemeClr val="accent5">
                  <a:lumMod val="50000"/>
                </a:schemeClr>
              </a:buClr>
              <a:defRPr/>
            </a:pPr>
            <a:r>
              <a:rPr lang="en-US" sz="2200" dirty="0">
                <a:solidFill>
                  <a:schemeClr val="accent5">
                    <a:lumMod val="50000"/>
                  </a:schemeClr>
                </a:solidFill>
                <a:latin typeface="+mn-lt"/>
                <a:cs typeface="+mn-cs"/>
              </a:rPr>
              <a:t>	</a:t>
            </a:r>
          </a:p>
        </p:txBody>
      </p:sp>
      <p:sp>
        <p:nvSpPr>
          <p:cNvPr id="6" name="Title 1"/>
          <p:cNvSpPr txBox="1">
            <a:spLocks/>
          </p:cNvSpPr>
          <p:nvPr/>
        </p:nvSpPr>
        <p:spPr>
          <a:xfrm>
            <a:off x="304800" y="685800"/>
            <a:ext cx="8229600" cy="1143000"/>
          </a:xfrm>
          <a:prstGeom prst="rect">
            <a:avLst/>
          </a:prstGeom>
        </p:spPr>
        <p:txBody>
          <a:bodyPr anchor="ctr"/>
          <a:lstStyle/>
          <a:p>
            <a:pPr fontAlgn="auto">
              <a:spcAft>
                <a:spcPts val="0"/>
              </a:spcAft>
              <a:defRPr/>
            </a:pPr>
            <a:r>
              <a:rPr lang="en-US" sz="3200" dirty="0">
                <a:solidFill>
                  <a:schemeClr val="accent5">
                    <a:lumMod val="50000"/>
                  </a:schemeClr>
                </a:solidFill>
                <a:latin typeface="+mj-lt"/>
                <a:ea typeface="+mj-ea"/>
                <a:cs typeface="+mj-cs"/>
              </a:rPr>
              <a:t>Standard recommendations in event of exposure</a:t>
            </a:r>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381000" y="2179638"/>
            <a:ext cx="8229600" cy="3154362"/>
          </a:xfrm>
          <a:prstGeom prst="rect">
            <a:avLst/>
          </a:prstGeom>
        </p:spPr>
        <p:txBody>
          <a:bodyPr/>
          <a:lstStyle/>
          <a:p>
            <a:pPr marL="457200" indent="-457200" eaLnBrk="0" fontAlgn="auto" hangingPunct="0">
              <a:spcBef>
                <a:spcPts val="0"/>
              </a:spcBef>
              <a:spcAft>
                <a:spcPts val="0"/>
              </a:spcAft>
              <a:buClr>
                <a:schemeClr val="accent5">
                  <a:lumMod val="50000"/>
                </a:schemeClr>
              </a:buClr>
              <a:buFont typeface="Wingdings" pitchFamily="2" charset="2"/>
              <a:buChar char="q"/>
              <a:defRPr/>
            </a:pPr>
            <a:r>
              <a:rPr lang="en-US" sz="2400" dirty="0">
                <a:solidFill>
                  <a:schemeClr val="accent5">
                    <a:lumMod val="60000"/>
                    <a:lumOff val="40000"/>
                  </a:schemeClr>
                </a:solidFill>
                <a:latin typeface="Arial" charset="0"/>
                <a:cs typeface="+mn-cs"/>
              </a:rPr>
              <a:t>IMMEDIATELY wash the area very thoroughly with soap &amp; water</a:t>
            </a:r>
          </a:p>
          <a:p>
            <a:pPr marL="457200" indent="-457200" eaLnBrk="0" fontAlgn="auto" hangingPunct="0">
              <a:spcBef>
                <a:spcPts val="0"/>
              </a:spcBef>
              <a:spcAft>
                <a:spcPts val="0"/>
              </a:spcAft>
              <a:buClr>
                <a:schemeClr val="accent5">
                  <a:lumMod val="50000"/>
                </a:schemeClr>
              </a:buClr>
              <a:buFont typeface="Wingdings" pitchFamily="2" charset="2"/>
              <a:buChar char="q"/>
              <a:defRPr/>
            </a:pPr>
            <a:r>
              <a:rPr lang="en-US" sz="2400" dirty="0">
                <a:solidFill>
                  <a:schemeClr val="accent5">
                    <a:lumMod val="60000"/>
                    <a:lumOff val="40000"/>
                  </a:schemeClr>
                </a:solidFill>
                <a:latin typeface="Arial" charset="0"/>
                <a:cs typeface="+mn-cs"/>
              </a:rPr>
              <a:t>Within an hour, go to a defined medical facility for assessment, testing and treatment </a:t>
            </a:r>
          </a:p>
          <a:p>
            <a:pPr marL="457200" indent="-457200" eaLnBrk="0" fontAlgn="auto" hangingPunct="0">
              <a:lnSpc>
                <a:spcPct val="110000"/>
              </a:lnSpc>
              <a:spcBef>
                <a:spcPts val="0"/>
              </a:spcBef>
              <a:spcAft>
                <a:spcPts val="0"/>
              </a:spcAft>
              <a:buClr>
                <a:schemeClr val="accent5">
                  <a:lumMod val="50000"/>
                </a:schemeClr>
              </a:buClr>
              <a:buFont typeface="Wingdings" pitchFamily="2" charset="2"/>
              <a:buChar char="q"/>
              <a:defRPr/>
            </a:pPr>
            <a:r>
              <a:rPr lang="en-US" sz="2400" dirty="0">
                <a:solidFill>
                  <a:schemeClr val="accent5">
                    <a:lumMod val="60000"/>
                    <a:lumOff val="40000"/>
                  </a:schemeClr>
                </a:solidFill>
                <a:latin typeface="Arial" charset="0"/>
                <a:cs typeface="+mn-cs"/>
              </a:rPr>
              <a:t>Notify supervisor (or required personnel)</a:t>
            </a:r>
          </a:p>
          <a:p>
            <a:pPr marL="457200" indent="-457200" eaLnBrk="0" fontAlgn="auto" hangingPunct="0">
              <a:lnSpc>
                <a:spcPct val="110000"/>
              </a:lnSpc>
              <a:spcBef>
                <a:spcPts val="0"/>
              </a:spcBef>
              <a:spcAft>
                <a:spcPts val="0"/>
              </a:spcAft>
              <a:buClr>
                <a:schemeClr val="accent5">
                  <a:lumMod val="50000"/>
                </a:schemeClr>
              </a:buClr>
              <a:buFont typeface="Wingdings" pitchFamily="2" charset="2"/>
              <a:buChar char="q"/>
              <a:defRPr/>
            </a:pPr>
            <a:r>
              <a:rPr lang="en-US" sz="2400" dirty="0">
                <a:solidFill>
                  <a:schemeClr val="accent5">
                    <a:lumMod val="50000"/>
                  </a:schemeClr>
                </a:solidFill>
                <a:latin typeface="Arial" charset="0"/>
                <a:cs typeface="+mn-cs"/>
              </a:rPr>
              <a:t>Complete an incident or accident report</a:t>
            </a:r>
          </a:p>
          <a:p>
            <a:pPr marL="457200" indent="-457200" fontAlgn="auto">
              <a:spcBef>
                <a:spcPts val="0"/>
              </a:spcBef>
              <a:spcAft>
                <a:spcPts val="0"/>
              </a:spcAft>
              <a:buClr>
                <a:schemeClr val="accent5">
                  <a:lumMod val="50000"/>
                </a:schemeClr>
              </a:buClr>
              <a:defRPr/>
            </a:pPr>
            <a:endParaRPr lang="en-US" sz="2200" dirty="0">
              <a:solidFill>
                <a:schemeClr val="accent5">
                  <a:lumMod val="50000"/>
                </a:schemeClr>
              </a:solidFill>
              <a:latin typeface="+mn-lt"/>
              <a:cs typeface="+mn-cs"/>
            </a:endParaRPr>
          </a:p>
          <a:p>
            <a:pPr marL="457200" indent="-457200" fontAlgn="auto">
              <a:spcBef>
                <a:spcPts val="0"/>
              </a:spcBef>
              <a:spcAft>
                <a:spcPts val="0"/>
              </a:spcAft>
              <a:buClr>
                <a:schemeClr val="accent5">
                  <a:lumMod val="50000"/>
                </a:schemeClr>
              </a:buClr>
              <a:defRPr/>
            </a:pPr>
            <a:r>
              <a:rPr lang="en-US" sz="2200" dirty="0">
                <a:solidFill>
                  <a:schemeClr val="accent5">
                    <a:lumMod val="50000"/>
                  </a:schemeClr>
                </a:solidFill>
                <a:latin typeface="+mn-lt"/>
                <a:cs typeface="+mn-cs"/>
              </a:rPr>
              <a:t>	</a:t>
            </a:r>
          </a:p>
        </p:txBody>
      </p:sp>
      <p:sp>
        <p:nvSpPr>
          <p:cNvPr id="6" name="Title 1"/>
          <p:cNvSpPr txBox="1">
            <a:spLocks/>
          </p:cNvSpPr>
          <p:nvPr/>
        </p:nvSpPr>
        <p:spPr>
          <a:xfrm>
            <a:off x="304800" y="685800"/>
            <a:ext cx="8229600" cy="1143000"/>
          </a:xfrm>
          <a:prstGeom prst="rect">
            <a:avLst/>
          </a:prstGeom>
        </p:spPr>
        <p:txBody>
          <a:bodyPr anchor="ctr"/>
          <a:lstStyle/>
          <a:p>
            <a:pPr fontAlgn="auto">
              <a:spcAft>
                <a:spcPts val="0"/>
              </a:spcAft>
              <a:defRPr/>
            </a:pPr>
            <a:r>
              <a:rPr lang="en-US" sz="3200" dirty="0">
                <a:solidFill>
                  <a:schemeClr val="accent5">
                    <a:lumMod val="50000"/>
                  </a:schemeClr>
                </a:solidFill>
                <a:latin typeface="+mj-lt"/>
                <a:ea typeface="+mj-ea"/>
                <a:cs typeface="+mj-cs"/>
              </a:rPr>
              <a:t>Standard recommendations in event of exposure</a:t>
            </a:r>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381000" y="2179638"/>
            <a:ext cx="8229600" cy="3154362"/>
          </a:xfrm>
          <a:prstGeom prst="rect">
            <a:avLst/>
          </a:prstGeom>
        </p:spPr>
        <p:txBody>
          <a:bodyPr/>
          <a:lstStyle/>
          <a:p>
            <a:pPr marL="457200" indent="-457200" eaLnBrk="0" fontAlgn="auto" hangingPunct="0">
              <a:spcBef>
                <a:spcPts val="0"/>
              </a:spcBef>
              <a:spcAft>
                <a:spcPts val="0"/>
              </a:spcAft>
              <a:buClr>
                <a:schemeClr val="accent5">
                  <a:lumMod val="50000"/>
                </a:schemeClr>
              </a:buClr>
              <a:buFont typeface="Wingdings" pitchFamily="2" charset="2"/>
              <a:buChar char="q"/>
              <a:defRPr/>
            </a:pPr>
            <a:r>
              <a:rPr lang="en-US" sz="2400" dirty="0">
                <a:solidFill>
                  <a:schemeClr val="accent5">
                    <a:lumMod val="60000"/>
                    <a:lumOff val="40000"/>
                  </a:schemeClr>
                </a:solidFill>
                <a:latin typeface="Arial" charset="0"/>
                <a:cs typeface="+mn-cs"/>
              </a:rPr>
              <a:t>IMMEDIATELY wash the area very thoroughly with soap &amp; water</a:t>
            </a:r>
          </a:p>
          <a:p>
            <a:pPr marL="457200" indent="-457200" eaLnBrk="0" fontAlgn="auto" hangingPunct="0">
              <a:spcBef>
                <a:spcPts val="0"/>
              </a:spcBef>
              <a:spcAft>
                <a:spcPts val="0"/>
              </a:spcAft>
              <a:buClr>
                <a:schemeClr val="accent5">
                  <a:lumMod val="50000"/>
                </a:schemeClr>
              </a:buClr>
              <a:buFont typeface="Wingdings" pitchFamily="2" charset="2"/>
              <a:buChar char="q"/>
              <a:defRPr/>
            </a:pPr>
            <a:r>
              <a:rPr lang="en-US" sz="2400" dirty="0">
                <a:solidFill>
                  <a:schemeClr val="accent5">
                    <a:lumMod val="60000"/>
                    <a:lumOff val="40000"/>
                  </a:schemeClr>
                </a:solidFill>
                <a:latin typeface="Arial" charset="0"/>
                <a:cs typeface="+mn-cs"/>
              </a:rPr>
              <a:t>Within an hour, go to a defined medical facility for assessment, testing and treatment </a:t>
            </a:r>
          </a:p>
          <a:p>
            <a:pPr marL="457200" indent="-457200" eaLnBrk="0" fontAlgn="auto" hangingPunct="0">
              <a:lnSpc>
                <a:spcPct val="110000"/>
              </a:lnSpc>
              <a:spcBef>
                <a:spcPts val="0"/>
              </a:spcBef>
              <a:spcAft>
                <a:spcPts val="0"/>
              </a:spcAft>
              <a:buClr>
                <a:schemeClr val="accent5">
                  <a:lumMod val="50000"/>
                </a:schemeClr>
              </a:buClr>
              <a:buFont typeface="Wingdings" pitchFamily="2" charset="2"/>
              <a:buChar char="q"/>
              <a:defRPr/>
            </a:pPr>
            <a:r>
              <a:rPr lang="en-US" sz="2400" dirty="0">
                <a:solidFill>
                  <a:schemeClr val="accent5">
                    <a:lumMod val="60000"/>
                    <a:lumOff val="40000"/>
                  </a:schemeClr>
                </a:solidFill>
                <a:latin typeface="Arial" charset="0"/>
                <a:cs typeface="+mn-cs"/>
              </a:rPr>
              <a:t>Notify supervisor (or required personnel)</a:t>
            </a:r>
          </a:p>
          <a:p>
            <a:pPr marL="457200" indent="-457200" eaLnBrk="0" fontAlgn="auto" hangingPunct="0">
              <a:lnSpc>
                <a:spcPct val="110000"/>
              </a:lnSpc>
              <a:spcBef>
                <a:spcPts val="0"/>
              </a:spcBef>
              <a:spcAft>
                <a:spcPts val="0"/>
              </a:spcAft>
              <a:buClr>
                <a:schemeClr val="accent5">
                  <a:lumMod val="50000"/>
                </a:schemeClr>
              </a:buClr>
              <a:buFont typeface="Wingdings" pitchFamily="2" charset="2"/>
              <a:buChar char="q"/>
              <a:defRPr/>
            </a:pPr>
            <a:r>
              <a:rPr lang="en-US" sz="2400" dirty="0">
                <a:solidFill>
                  <a:schemeClr val="accent5">
                    <a:lumMod val="60000"/>
                    <a:lumOff val="40000"/>
                  </a:schemeClr>
                </a:solidFill>
                <a:latin typeface="Arial" charset="0"/>
                <a:cs typeface="+mn-cs"/>
              </a:rPr>
              <a:t>Complete an incident or accident report</a:t>
            </a:r>
          </a:p>
          <a:p>
            <a:pPr marL="457200" indent="-457200" eaLnBrk="0" fontAlgn="auto" hangingPunct="0">
              <a:lnSpc>
                <a:spcPct val="110000"/>
              </a:lnSpc>
              <a:spcBef>
                <a:spcPts val="0"/>
              </a:spcBef>
              <a:spcAft>
                <a:spcPts val="0"/>
              </a:spcAft>
              <a:buClr>
                <a:schemeClr val="accent5">
                  <a:lumMod val="50000"/>
                </a:schemeClr>
              </a:buClr>
              <a:buFont typeface="Wingdings" pitchFamily="2" charset="2"/>
              <a:buChar char="q"/>
              <a:defRPr/>
            </a:pPr>
            <a:r>
              <a:rPr lang="en-US" sz="2400" dirty="0">
                <a:solidFill>
                  <a:schemeClr val="accent5">
                    <a:lumMod val="50000"/>
                  </a:schemeClr>
                </a:solidFill>
                <a:latin typeface="Arial" charset="0"/>
                <a:cs typeface="+mn-cs"/>
              </a:rPr>
              <a:t>Follow up with delayed medical testing and evaluation</a:t>
            </a:r>
            <a:endParaRPr lang="en-US" sz="2400" dirty="0">
              <a:solidFill>
                <a:schemeClr val="accent5">
                  <a:lumMod val="50000"/>
                </a:schemeClr>
              </a:solidFill>
              <a:latin typeface="+mn-lt"/>
              <a:cs typeface="+mn-cs"/>
            </a:endParaRPr>
          </a:p>
          <a:p>
            <a:pPr marL="457200" indent="-457200" fontAlgn="auto">
              <a:spcBef>
                <a:spcPts val="0"/>
              </a:spcBef>
              <a:spcAft>
                <a:spcPts val="0"/>
              </a:spcAft>
              <a:buClr>
                <a:schemeClr val="accent5">
                  <a:lumMod val="50000"/>
                </a:schemeClr>
              </a:buClr>
              <a:defRPr/>
            </a:pPr>
            <a:endParaRPr lang="en-US" sz="2200" dirty="0">
              <a:solidFill>
                <a:schemeClr val="accent5">
                  <a:lumMod val="50000"/>
                </a:schemeClr>
              </a:solidFill>
              <a:latin typeface="+mn-lt"/>
              <a:cs typeface="+mn-cs"/>
            </a:endParaRPr>
          </a:p>
          <a:p>
            <a:pPr marL="457200" indent="-457200" fontAlgn="auto">
              <a:spcBef>
                <a:spcPts val="0"/>
              </a:spcBef>
              <a:spcAft>
                <a:spcPts val="0"/>
              </a:spcAft>
              <a:buClr>
                <a:schemeClr val="accent5">
                  <a:lumMod val="50000"/>
                </a:schemeClr>
              </a:buClr>
              <a:defRPr/>
            </a:pPr>
            <a:r>
              <a:rPr lang="en-US" sz="2200" dirty="0">
                <a:solidFill>
                  <a:schemeClr val="accent5">
                    <a:lumMod val="50000"/>
                  </a:schemeClr>
                </a:solidFill>
                <a:latin typeface="+mn-lt"/>
                <a:cs typeface="+mn-cs"/>
              </a:rPr>
              <a:t>	</a:t>
            </a:r>
          </a:p>
        </p:txBody>
      </p:sp>
      <p:sp>
        <p:nvSpPr>
          <p:cNvPr id="6" name="Title 1"/>
          <p:cNvSpPr txBox="1">
            <a:spLocks/>
          </p:cNvSpPr>
          <p:nvPr/>
        </p:nvSpPr>
        <p:spPr>
          <a:xfrm>
            <a:off x="304800" y="685800"/>
            <a:ext cx="8229600" cy="1143000"/>
          </a:xfrm>
          <a:prstGeom prst="rect">
            <a:avLst/>
          </a:prstGeom>
        </p:spPr>
        <p:txBody>
          <a:bodyPr anchor="ctr"/>
          <a:lstStyle/>
          <a:p>
            <a:pPr fontAlgn="auto">
              <a:spcAft>
                <a:spcPts val="0"/>
              </a:spcAft>
              <a:defRPr/>
            </a:pPr>
            <a:r>
              <a:rPr lang="en-US" sz="3200" dirty="0">
                <a:solidFill>
                  <a:schemeClr val="accent5">
                    <a:lumMod val="50000"/>
                  </a:schemeClr>
                </a:solidFill>
                <a:latin typeface="+mj-lt"/>
                <a:ea typeface="+mj-ea"/>
                <a:cs typeface="+mj-cs"/>
              </a:rPr>
              <a:t>Standard recommendations in event of exposure</a:t>
            </a:r>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82946" name="Rectangle 2"/>
          <p:cNvSpPr>
            <a:spLocks noGrp="1" noChangeArrowheads="1"/>
          </p:cNvSpPr>
          <p:nvPr>
            <p:ph type="title"/>
          </p:nvPr>
        </p:nvSpPr>
        <p:spPr>
          <a:xfrm>
            <a:off x="838200" y="228600"/>
            <a:ext cx="7772400" cy="685800"/>
          </a:xfrm>
        </p:spPr>
        <p:txBody>
          <a:bodyPr rtlCol="0">
            <a:normAutofit/>
          </a:bodyPr>
          <a:lstStyle/>
          <a:p>
            <a:pPr eaLnBrk="1" fontAlgn="auto" hangingPunct="1">
              <a:lnSpc>
                <a:spcPct val="90000"/>
              </a:lnSpc>
              <a:spcAft>
                <a:spcPts val="0"/>
              </a:spcAft>
              <a:defRPr/>
            </a:pPr>
            <a:r>
              <a:rPr lang="en-US" sz="4000" b="1" dirty="0" smtClean="0">
                <a:solidFill>
                  <a:schemeClr val="accent5">
                    <a:lumMod val="50000"/>
                  </a:schemeClr>
                </a:solidFill>
              </a:rPr>
              <a:t>Cleaning Up Biohazard Spills</a:t>
            </a:r>
          </a:p>
        </p:txBody>
      </p:sp>
      <p:sp>
        <p:nvSpPr>
          <p:cNvPr id="82947" name="Rectangle 3"/>
          <p:cNvSpPr>
            <a:spLocks noGrp="1" noChangeArrowheads="1"/>
          </p:cNvSpPr>
          <p:nvPr>
            <p:ph idx="1"/>
          </p:nvPr>
        </p:nvSpPr>
        <p:spPr>
          <a:xfrm>
            <a:off x="304800" y="685800"/>
            <a:ext cx="7239000" cy="4759325"/>
          </a:xfrm>
        </p:spPr>
        <p:txBody>
          <a:bodyPr rtlCol="0">
            <a:normAutofit/>
          </a:bodyPr>
          <a:lstStyle/>
          <a:p>
            <a:pPr eaLnBrk="1" fontAlgn="auto" hangingPunct="1">
              <a:lnSpc>
                <a:spcPct val="80000"/>
              </a:lnSpc>
              <a:spcAft>
                <a:spcPts val="0"/>
              </a:spcAft>
              <a:buFont typeface="Wingdings 2" charset="2"/>
              <a:buBlip>
                <a:blip r:embed="rId6"/>
              </a:buBlip>
              <a:defRPr/>
            </a:pPr>
            <a:endParaRPr lang="en-US" sz="2000" dirty="0" smtClean="0"/>
          </a:p>
          <a:p>
            <a:pPr eaLnBrk="1" fontAlgn="auto" hangingPunct="1">
              <a:spcAft>
                <a:spcPts val="0"/>
              </a:spcAft>
              <a:defRPr/>
            </a:pPr>
            <a:r>
              <a:rPr lang="en-US" sz="2400" dirty="0" smtClean="0">
                <a:solidFill>
                  <a:schemeClr val="accent5">
                    <a:lumMod val="50000"/>
                  </a:schemeClr>
                </a:solidFill>
              </a:rPr>
              <a:t>Notify all people in immediate area</a:t>
            </a:r>
          </a:p>
          <a:p>
            <a:pPr eaLnBrk="1" fontAlgn="auto" hangingPunct="1">
              <a:spcAft>
                <a:spcPts val="0"/>
              </a:spcAft>
              <a:defRPr/>
            </a:pPr>
            <a:r>
              <a:rPr lang="en-US" sz="2400" dirty="0" smtClean="0">
                <a:solidFill>
                  <a:schemeClr val="accent5">
                    <a:lumMod val="50000"/>
                  </a:schemeClr>
                </a:solidFill>
              </a:rPr>
              <a:t>Apply PPE</a:t>
            </a:r>
          </a:p>
          <a:p>
            <a:pPr eaLnBrk="1" fontAlgn="auto" hangingPunct="1">
              <a:spcAft>
                <a:spcPts val="0"/>
              </a:spcAft>
              <a:defRPr/>
            </a:pPr>
            <a:r>
              <a:rPr lang="en-US" sz="2400" dirty="0" smtClean="0">
                <a:solidFill>
                  <a:schemeClr val="accent5">
                    <a:lumMod val="50000"/>
                  </a:schemeClr>
                </a:solidFill>
              </a:rPr>
              <a:t>Absorb spill with absorptive material</a:t>
            </a:r>
          </a:p>
          <a:p>
            <a:pPr eaLnBrk="1" fontAlgn="auto" hangingPunct="1">
              <a:spcAft>
                <a:spcPts val="0"/>
              </a:spcAft>
              <a:defRPr/>
            </a:pPr>
            <a:r>
              <a:rPr lang="en-US" sz="2400" dirty="0" smtClean="0">
                <a:solidFill>
                  <a:schemeClr val="accent5">
                    <a:lumMod val="50000"/>
                  </a:schemeClr>
                </a:solidFill>
              </a:rPr>
              <a:t>Apply medical grade disinfectant; allow time</a:t>
            </a:r>
          </a:p>
          <a:p>
            <a:pPr eaLnBrk="1" fontAlgn="auto" hangingPunct="1">
              <a:spcAft>
                <a:spcPts val="0"/>
              </a:spcAft>
              <a:defRPr/>
            </a:pPr>
            <a:r>
              <a:rPr lang="en-US" sz="2400" dirty="0" smtClean="0">
                <a:solidFill>
                  <a:schemeClr val="accent5">
                    <a:lumMod val="50000"/>
                  </a:schemeClr>
                </a:solidFill>
              </a:rPr>
              <a:t>Gather material appropriately (e.g. broken glass)</a:t>
            </a:r>
          </a:p>
          <a:p>
            <a:pPr eaLnBrk="1" fontAlgn="auto" hangingPunct="1">
              <a:spcAft>
                <a:spcPts val="0"/>
              </a:spcAft>
              <a:defRPr/>
            </a:pPr>
            <a:r>
              <a:rPr lang="en-US" sz="2400" dirty="0" smtClean="0">
                <a:solidFill>
                  <a:schemeClr val="accent5">
                    <a:lumMod val="50000"/>
                  </a:schemeClr>
                </a:solidFill>
              </a:rPr>
              <a:t>Properly dispose in biohazard</a:t>
            </a:r>
          </a:p>
          <a:p>
            <a:pPr eaLnBrk="1" fontAlgn="auto" hangingPunct="1">
              <a:spcAft>
                <a:spcPts val="0"/>
              </a:spcAft>
              <a:defRPr/>
            </a:pPr>
            <a:r>
              <a:rPr lang="en-US" sz="2400" dirty="0" smtClean="0">
                <a:solidFill>
                  <a:schemeClr val="accent5">
                    <a:lumMod val="50000"/>
                  </a:schemeClr>
                </a:solidFill>
              </a:rPr>
              <a:t>Wipe off disinfectant</a:t>
            </a:r>
          </a:p>
        </p:txBody>
      </p:sp>
      <p:pic>
        <p:nvPicPr>
          <p:cNvPr id="8" name="Picture 7" descr="blood spill kit.jpg"/>
          <p:cNvPicPr>
            <a:picLocks noChangeAspect="1"/>
          </p:cNvPicPr>
          <p:nvPr>
            <p:custDataLst>
              <p:tags r:id="rId3"/>
            </p:custDataLst>
          </p:nvPr>
        </p:nvPicPr>
        <p:blipFill>
          <a:blip r:embed="rId7"/>
          <a:stretch>
            <a:fillRect/>
          </a:stretch>
        </p:blipFill>
        <p:spPr>
          <a:xfrm>
            <a:off x="6553200" y="4419600"/>
            <a:ext cx="2286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66562" name="Slide Number Placeholder 17"/>
          <p:cNvSpPr>
            <a:spLocks noGrp="1"/>
          </p:cNvSpPr>
          <p:nvPr>
            <p:ph type="sldNum" sz="quarter" idx="12"/>
          </p:nvPr>
        </p:nvSpPr>
        <p:spPr bwMode="auto">
          <a:ln>
            <a:miter lim="800000"/>
            <a:headEnd/>
            <a:tailEnd/>
          </a:ln>
        </p:spPr>
        <p:txBody>
          <a:bodyPr/>
          <a:lstStyle/>
          <a:p>
            <a:pPr>
              <a:defRPr/>
            </a:pPr>
            <a:fld id="{D2349D59-3BE5-4870-9032-DE15EC809D1A}" type="slidenum">
              <a:rPr lang="en-US"/>
              <a:pPr>
                <a:defRPr/>
              </a:pPr>
              <a:t>78</a:t>
            </a:fld>
            <a:endParaRPr lang="en-US"/>
          </a:p>
        </p:txBody>
      </p:sp>
      <p:sp>
        <p:nvSpPr>
          <p:cNvPr id="66563" name="Text Box 2"/>
          <p:cNvSpPr txBox="1">
            <a:spLocks noChangeArrowheads="1"/>
          </p:cNvSpPr>
          <p:nvPr/>
        </p:nvSpPr>
        <p:spPr bwMode="auto">
          <a:xfrm>
            <a:off x="381000" y="990600"/>
            <a:ext cx="8153400" cy="6248400"/>
          </a:xfrm>
          <a:prstGeom prst="rect">
            <a:avLst/>
          </a:prstGeom>
          <a:noFill/>
          <a:ln w="9525">
            <a:noFill/>
            <a:miter lim="800000"/>
            <a:headEnd/>
            <a:tailEnd/>
          </a:ln>
        </p:spPr>
        <p:txBody>
          <a:bodyPr>
            <a:spAutoFit/>
          </a:bodyPr>
          <a:lstStyle/>
          <a:p>
            <a:pPr fontAlgn="auto">
              <a:spcBef>
                <a:spcPct val="50000"/>
              </a:spcBef>
              <a:spcAft>
                <a:spcPts val="0"/>
              </a:spcAft>
              <a:defRPr/>
            </a:pPr>
            <a:r>
              <a:rPr lang="en-US" sz="2400" b="1" dirty="0">
                <a:solidFill>
                  <a:schemeClr val="accent5">
                    <a:lumMod val="50000"/>
                  </a:schemeClr>
                </a:solidFill>
                <a:latin typeface="+mn-lt"/>
                <a:cs typeface="Arial" charset="0"/>
              </a:rPr>
              <a:t>The most current exposure recommendations from the CDC:</a:t>
            </a:r>
          </a:p>
          <a:p>
            <a:pPr lvl="1" fontAlgn="auto">
              <a:spcBef>
                <a:spcPct val="50000"/>
              </a:spcBef>
              <a:spcAft>
                <a:spcPts val="0"/>
              </a:spcAft>
              <a:defRPr/>
            </a:pPr>
            <a:r>
              <a:rPr lang="en-US" sz="2200" dirty="0">
                <a:solidFill>
                  <a:schemeClr val="accent5">
                    <a:lumMod val="50000"/>
                  </a:schemeClr>
                </a:solidFill>
                <a:latin typeface="+mn-lt"/>
                <a:cs typeface="+mn-cs"/>
              </a:rPr>
              <a:t>HIV </a:t>
            </a:r>
            <a:r>
              <a:rPr lang="en-US" sz="2200" dirty="0">
                <a:solidFill>
                  <a:schemeClr val="accent5">
                    <a:lumMod val="50000"/>
                  </a:schemeClr>
                </a:solidFill>
                <a:latin typeface="+mn-lt"/>
                <a:cs typeface="+mn-cs"/>
                <a:hlinkClick r:id="rId5"/>
              </a:rPr>
              <a:t>http://www.cdc.gov/mmwr/preview/mmwrhtml/rr5409a1.htm</a:t>
            </a:r>
            <a:r>
              <a:rPr lang="en-US" sz="2200" dirty="0">
                <a:solidFill>
                  <a:schemeClr val="accent5">
                    <a:lumMod val="50000"/>
                  </a:schemeClr>
                </a:solidFill>
                <a:latin typeface="+mn-lt"/>
                <a:cs typeface="+mn-cs"/>
              </a:rPr>
              <a:t> </a:t>
            </a:r>
          </a:p>
          <a:p>
            <a:pPr lvl="1" fontAlgn="auto">
              <a:spcBef>
                <a:spcPct val="50000"/>
              </a:spcBef>
              <a:spcAft>
                <a:spcPts val="0"/>
              </a:spcAft>
              <a:defRPr/>
            </a:pPr>
            <a:r>
              <a:rPr lang="en-US" sz="2200" dirty="0">
                <a:solidFill>
                  <a:schemeClr val="accent5">
                    <a:lumMod val="50000"/>
                  </a:schemeClr>
                </a:solidFill>
                <a:latin typeface="+mn-lt"/>
                <a:cs typeface="+mn-cs"/>
              </a:rPr>
              <a:t>Hepatitis &amp; HIV </a:t>
            </a:r>
            <a:r>
              <a:rPr lang="en-US" sz="2200" dirty="0">
                <a:solidFill>
                  <a:schemeClr val="accent5">
                    <a:lumMod val="50000"/>
                  </a:schemeClr>
                </a:solidFill>
                <a:latin typeface="+mn-lt"/>
                <a:cs typeface="+mn-cs"/>
                <a:hlinkClick r:id="rId6"/>
              </a:rPr>
              <a:t>http://</a:t>
            </a:r>
            <a:r>
              <a:rPr lang="en-US" sz="2400" dirty="0">
                <a:solidFill>
                  <a:schemeClr val="accent5">
                    <a:lumMod val="50000"/>
                  </a:schemeClr>
                </a:solidFill>
                <a:latin typeface="+mn-lt"/>
                <a:cs typeface="+mn-cs"/>
                <a:hlinkClick r:id="rId6"/>
              </a:rPr>
              <a:t>www.cdc.gov/mmwr/preview/mmwrhtml/rr5011a1.htm</a:t>
            </a:r>
            <a:endParaRPr lang="en-US" sz="2400" dirty="0">
              <a:solidFill>
                <a:schemeClr val="accent5">
                  <a:lumMod val="50000"/>
                </a:schemeClr>
              </a:solidFill>
              <a:latin typeface="+mn-lt"/>
              <a:cs typeface="+mn-cs"/>
            </a:endParaRPr>
          </a:p>
          <a:p>
            <a:pPr fontAlgn="auto">
              <a:spcBef>
                <a:spcPct val="50000"/>
              </a:spcBef>
              <a:spcAft>
                <a:spcPts val="0"/>
              </a:spcAft>
              <a:defRPr/>
            </a:pPr>
            <a:endParaRPr lang="en-US" sz="1000" dirty="0">
              <a:solidFill>
                <a:schemeClr val="accent5">
                  <a:lumMod val="50000"/>
                </a:schemeClr>
              </a:solidFill>
              <a:latin typeface="+mn-lt"/>
              <a:cs typeface="+mn-cs"/>
            </a:endParaRPr>
          </a:p>
          <a:p>
            <a:pPr fontAlgn="auto">
              <a:spcBef>
                <a:spcPct val="50000"/>
              </a:spcBef>
              <a:spcAft>
                <a:spcPts val="0"/>
              </a:spcAft>
              <a:defRPr/>
            </a:pPr>
            <a:r>
              <a:rPr lang="en-US" sz="2400" b="1" dirty="0">
                <a:solidFill>
                  <a:schemeClr val="accent5">
                    <a:lumMod val="50000"/>
                  </a:schemeClr>
                </a:solidFill>
                <a:latin typeface="+mn-lt"/>
                <a:cs typeface="+mn-cs"/>
              </a:rPr>
              <a:t>Health care professionals may or may not need prophylaxis – Dependent on:</a:t>
            </a:r>
          </a:p>
          <a:p>
            <a:pPr lvl="1" fontAlgn="auto">
              <a:spcBef>
                <a:spcPct val="50000"/>
              </a:spcBef>
              <a:spcAft>
                <a:spcPts val="0"/>
              </a:spcAft>
              <a:buFont typeface="Arial" pitchFamily="34" charset="0"/>
              <a:buChar char="•"/>
              <a:defRPr/>
            </a:pPr>
            <a:r>
              <a:rPr lang="en-US" sz="2200" dirty="0">
                <a:solidFill>
                  <a:schemeClr val="accent5">
                    <a:lumMod val="50000"/>
                  </a:schemeClr>
                </a:solidFill>
                <a:latin typeface="+mn-lt"/>
                <a:cs typeface="+mn-cs"/>
              </a:rPr>
              <a:t>Type of exposure</a:t>
            </a:r>
          </a:p>
          <a:p>
            <a:pPr lvl="1" fontAlgn="auto">
              <a:spcBef>
                <a:spcPct val="50000"/>
              </a:spcBef>
              <a:spcAft>
                <a:spcPts val="0"/>
              </a:spcAft>
              <a:buFont typeface="Arial" pitchFamily="34" charset="0"/>
              <a:buChar char="•"/>
              <a:defRPr/>
            </a:pPr>
            <a:r>
              <a:rPr lang="en-US" sz="2200" dirty="0">
                <a:solidFill>
                  <a:schemeClr val="accent5">
                    <a:lumMod val="50000"/>
                  </a:schemeClr>
                </a:solidFill>
                <a:latin typeface="+mn-lt"/>
                <a:cs typeface="+mn-cs"/>
              </a:rPr>
              <a:t>Type/amount of fluid/tissue</a:t>
            </a:r>
          </a:p>
          <a:p>
            <a:pPr lvl="1" fontAlgn="auto">
              <a:spcBef>
                <a:spcPct val="50000"/>
              </a:spcBef>
              <a:spcAft>
                <a:spcPts val="0"/>
              </a:spcAft>
              <a:buFont typeface="Arial" pitchFamily="34" charset="0"/>
              <a:buChar char="•"/>
              <a:defRPr/>
            </a:pPr>
            <a:r>
              <a:rPr lang="en-US" sz="2200" dirty="0">
                <a:solidFill>
                  <a:schemeClr val="accent5">
                    <a:lumMod val="50000"/>
                  </a:schemeClr>
                </a:solidFill>
                <a:latin typeface="+mn-lt"/>
                <a:cs typeface="+mn-cs"/>
              </a:rPr>
              <a:t>If person is known to be infected with HIV/hepatitis</a:t>
            </a:r>
          </a:p>
          <a:p>
            <a:pPr lvl="1" fontAlgn="auto">
              <a:spcBef>
                <a:spcPct val="50000"/>
              </a:spcBef>
              <a:spcAft>
                <a:spcPts val="0"/>
              </a:spcAft>
              <a:buFont typeface="Arial" pitchFamily="34" charset="0"/>
              <a:buChar char="•"/>
              <a:defRPr/>
            </a:pPr>
            <a:r>
              <a:rPr lang="en-US" sz="2200" dirty="0">
                <a:solidFill>
                  <a:schemeClr val="accent5">
                    <a:lumMod val="50000"/>
                  </a:schemeClr>
                </a:solidFill>
                <a:latin typeface="+mn-lt"/>
                <a:cs typeface="+mn-cs"/>
              </a:rPr>
              <a:t>Susceptibility of exposed person</a:t>
            </a:r>
          </a:p>
          <a:p>
            <a:pPr lvl="1" fontAlgn="auto">
              <a:spcBef>
                <a:spcPct val="50000"/>
              </a:spcBef>
              <a:spcAft>
                <a:spcPts val="0"/>
              </a:spcAft>
              <a:buFont typeface="Arial" pitchFamily="34" charset="0"/>
              <a:buChar char="•"/>
              <a:defRPr/>
            </a:pPr>
            <a:endParaRPr lang="en-US" sz="2200" dirty="0">
              <a:solidFill>
                <a:schemeClr val="accent5">
                  <a:lumMod val="50000"/>
                </a:schemeClr>
              </a:solidFill>
              <a:latin typeface="+mn-lt"/>
              <a:cs typeface="+mn-cs"/>
            </a:endParaRPr>
          </a:p>
        </p:txBody>
      </p:sp>
      <p:pic>
        <p:nvPicPr>
          <p:cNvPr id="81925" name="Picture 3" descr="cdc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6300" y="0"/>
            <a:ext cx="16891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381000" y="46038"/>
            <a:ext cx="8229600" cy="5821362"/>
          </a:xfrm>
          <a:prstGeom prst="rect">
            <a:avLst/>
          </a:prstGeom>
        </p:spPr>
        <p:txBody>
          <a:bodyPr/>
          <a:lstStyle/>
          <a:p>
            <a:pPr marL="457200" indent="-457200" fontAlgn="auto">
              <a:spcBef>
                <a:spcPts val="0"/>
              </a:spcBef>
              <a:spcAft>
                <a:spcPts val="0"/>
              </a:spcAft>
              <a:defRPr/>
            </a:pPr>
            <a:r>
              <a:rPr lang="en-US" sz="2600" b="1" dirty="0">
                <a:solidFill>
                  <a:schemeClr val="accent1">
                    <a:lumMod val="50000"/>
                  </a:schemeClr>
                </a:solidFill>
                <a:latin typeface="+mn-lt"/>
                <a:cs typeface="+mn-cs"/>
              </a:rPr>
              <a:t>Element 11: </a:t>
            </a:r>
          </a:p>
          <a:p>
            <a:pPr marL="457200" indent="-457200" fontAlgn="auto">
              <a:spcBef>
                <a:spcPts val="0"/>
              </a:spcBef>
              <a:spcAft>
                <a:spcPts val="0"/>
              </a:spcAft>
              <a:defRPr/>
            </a:pPr>
            <a:r>
              <a:rPr lang="en-US" sz="2600" i="1" dirty="0">
                <a:solidFill>
                  <a:schemeClr val="accent1">
                    <a:lumMod val="50000"/>
                  </a:schemeClr>
                </a:solidFill>
                <a:latin typeface="+mn-lt"/>
                <a:cs typeface="+mn-cs"/>
              </a:rPr>
              <a:t>	An explanation of the procedures to follow if an exposure incident occurs, including the method of reporting the incident and the medical follow-up that will be made available;</a:t>
            </a:r>
          </a:p>
          <a:p>
            <a:pPr marL="457200" indent="-457200" fontAlgn="auto">
              <a:spcBef>
                <a:spcPts val="0"/>
              </a:spcBef>
              <a:spcAft>
                <a:spcPts val="0"/>
              </a:spcAft>
              <a:defRPr/>
            </a:pPr>
            <a:endParaRPr lang="en-US" sz="2600" i="1" dirty="0">
              <a:solidFill>
                <a:schemeClr val="accent1">
                  <a:lumMod val="50000"/>
                </a:schemeClr>
              </a:solidFill>
              <a:latin typeface="+mn-lt"/>
              <a:cs typeface="+mn-cs"/>
            </a:endParaRPr>
          </a:p>
          <a:p>
            <a:pPr marL="457200" indent="-457200" fontAlgn="auto">
              <a:spcBef>
                <a:spcPts val="0"/>
              </a:spcBef>
              <a:spcAft>
                <a:spcPts val="0"/>
              </a:spcAft>
              <a:defRPr/>
            </a:pPr>
            <a:r>
              <a:rPr lang="en-US" sz="2600" i="1" dirty="0">
                <a:solidFill>
                  <a:schemeClr val="accent5">
                    <a:lumMod val="60000"/>
                    <a:lumOff val="40000"/>
                  </a:schemeClr>
                </a:solidFill>
                <a:latin typeface="+mn-lt"/>
                <a:cs typeface="+mn-cs"/>
              </a:rPr>
              <a:t>	</a:t>
            </a:r>
            <a:r>
              <a:rPr lang="en-US" sz="2200" b="1" dirty="0">
                <a:solidFill>
                  <a:schemeClr val="accent5">
                    <a:lumMod val="60000"/>
                    <a:lumOff val="40000"/>
                  </a:schemeClr>
                </a:solidFill>
                <a:latin typeface="+mn-lt"/>
                <a:cs typeface="+mn-cs"/>
              </a:rPr>
              <a:t>Goal 1: </a:t>
            </a:r>
            <a:r>
              <a:rPr lang="en-US" sz="2200" dirty="0">
                <a:solidFill>
                  <a:schemeClr val="accent5">
                    <a:lumMod val="60000"/>
                    <a:lumOff val="40000"/>
                  </a:schemeClr>
                </a:solidFill>
                <a:latin typeface="+mn-lt"/>
                <a:cs typeface="+mn-cs"/>
              </a:rPr>
              <a:t>The employee will state common actions required in any exposure control incident in any employment setting, including reporting and medical follow-up</a:t>
            </a:r>
          </a:p>
          <a:p>
            <a:pPr marL="457200" indent="-457200" fontAlgn="auto">
              <a:spcBef>
                <a:spcPts val="0"/>
              </a:spcBef>
              <a:spcAft>
                <a:spcPts val="0"/>
              </a:spcAft>
              <a:defRPr/>
            </a:pPr>
            <a:r>
              <a:rPr lang="en-US" sz="2200" dirty="0">
                <a:solidFill>
                  <a:schemeClr val="accent1">
                    <a:lumMod val="50000"/>
                  </a:schemeClr>
                </a:solidFill>
                <a:latin typeface="+mn-lt"/>
                <a:cs typeface="+mn-cs"/>
              </a:rPr>
              <a:t> </a:t>
            </a:r>
          </a:p>
          <a:p>
            <a:pPr marL="457200" indent="-457200" fontAlgn="auto">
              <a:spcBef>
                <a:spcPts val="0"/>
              </a:spcBef>
              <a:spcAft>
                <a:spcPts val="0"/>
              </a:spcAft>
              <a:defRPr/>
            </a:pPr>
            <a:r>
              <a:rPr lang="en-US" sz="2200" dirty="0">
                <a:solidFill>
                  <a:schemeClr val="accent1">
                    <a:lumMod val="50000"/>
                  </a:schemeClr>
                </a:solidFill>
                <a:latin typeface="+mn-lt"/>
                <a:cs typeface="+mn-cs"/>
              </a:rPr>
              <a:t>	</a:t>
            </a:r>
            <a:r>
              <a:rPr lang="en-US" sz="2200" b="1" dirty="0">
                <a:solidFill>
                  <a:schemeClr val="accent1">
                    <a:lumMod val="50000"/>
                  </a:schemeClr>
                </a:solidFill>
                <a:latin typeface="+mn-lt"/>
                <a:cs typeface="+mn-cs"/>
              </a:rPr>
              <a:t>Goal 2: </a:t>
            </a:r>
            <a:r>
              <a:rPr lang="en-US" sz="2200" dirty="0">
                <a:solidFill>
                  <a:schemeClr val="accent1">
                    <a:lumMod val="50000"/>
                  </a:schemeClr>
                </a:solidFill>
                <a:latin typeface="+mn-lt"/>
                <a:cs typeface="+mn-cs"/>
              </a:rPr>
              <a:t>The employee will be able to locate the exposure control plan specific to their employment setting</a:t>
            </a:r>
          </a:p>
          <a:p>
            <a:pPr marL="457200" indent="-457200" fontAlgn="auto">
              <a:spcBef>
                <a:spcPts val="0"/>
              </a:spcBef>
              <a:spcAft>
                <a:spcPts val="0"/>
              </a:spcAft>
              <a:defRPr/>
            </a:pPr>
            <a:endParaRPr lang="en-US" sz="2200" dirty="0">
              <a:solidFill>
                <a:schemeClr val="accent1">
                  <a:lumMod val="50000"/>
                </a:schemeClr>
              </a:solidFill>
              <a:latin typeface="+mn-lt"/>
              <a:cs typeface="+mn-cs"/>
            </a:endParaRPr>
          </a:p>
          <a:p>
            <a:pPr marL="457200" indent="-457200" fontAlgn="auto">
              <a:spcBef>
                <a:spcPts val="0"/>
              </a:spcBef>
              <a:spcAft>
                <a:spcPts val="0"/>
              </a:spcAft>
              <a:defRPr/>
            </a:pPr>
            <a:r>
              <a:rPr lang="en-US" sz="2200" b="1" dirty="0">
                <a:solidFill>
                  <a:schemeClr val="accent1">
                    <a:lumMod val="50000"/>
                  </a:schemeClr>
                </a:solidFill>
                <a:latin typeface="+mn-lt"/>
                <a:cs typeface="+mn-cs"/>
              </a:rPr>
              <a:t>	</a:t>
            </a:r>
            <a:endParaRPr lang="en-US" sz="22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2362200"/>
            <a:ext cx="8229600" cy="3763963"/>
          </a:xfrm>
          <a:prstGeom prst="rect">
            <a:avLst/>
          </a:prstGeom>
        </p:spPr>
        <p:txBody>
          <a:bodyPr>
            <a:normAutofit/>
          </a:bodyPr>
          <a:lstStyle/>
          <a:p>
            <a:pPr fontAlgn="auto">
              <a:spcBef>
                <a:spcPts val="0"/>
              </a:spcBef>
              <a:spcAft>
                <a:spcPts val="0"/>
              </a:spcAft>
              <a:defRPr/>
            </a:pPr>
            <a:r>
              <a:rPr lang="en-US" sz="3200" b="1" i="1" dirty="0">
                <a:solidFill>
                  <a:schemeClr val="tx2">
                    <a:lumMod val="50000"/>
                  </a:schemeClr>
                </a:solidFill>
                <a:latin typeface="+mn-lt"/>
                <a:cs typeface="+mn-cs"/>
              </a:rPr>
              <a:t>…(vii) The training program shall contain at a minimum the following elements...</a:t>
            </a:r>
            <a:endParaRPr lang="en-US" sz="3200" dirty="0">
              <a:solidFill>
                <a:schemeClr val="tx2">
                  <a:lumMod val="50000"/>
                </a:schemeClr>
              </a:solidFill>
              <a:latin typeface="+mn-lt"/>
              <a:cs typeface="+mn-cs"/>
            </a:endParaRPr>
          </a:p>
          <a:p>
            <a:pPr fontAlgn="auto">
              <a:spcBef>
                <a:spcPts val="0"/>
              </a:spcBef>
              <a:spcAft>
                <a:spcPts val="0"/>
              </a:spcAft>
              <a:defRPr/>
            </a:pPr>
            <a:r>
              <a:rPr lang="en-US" sz="3200" b="1" i="1" dirty="0">
                <a:solidFill>
                  <a:schemeClr val="tx2">
                    <a:lumMod val="50000"/>
                  </a:schemeClr>
                </a:solidFill>
                <a:latin typeface="+mn-lt"/>
                <a:cs typeface="+mn-cs"/>
              </a:rPr>
              <a:t> </a:t>
            </a:r>
            <a:endParaRPr lang="en-US" sz="3200" dirty="0">
              <a:solidFill>
                <a:schemeClr val="tx2">
                  <a:lumMod val="50000"/>
                </a:schemeClr>
              </a:solidFill>
              <a:latin typeface="+mn-lt"/>
              <a:cs typeface="+mn-cs"/>
            </a:endParaRPr>
          </a:p>
        </p:txBody>
      </p:sp>
      <p:sp>
        <p:nvSpPr>
          <p:cNvPr id="8" name="TextBox 7"/>
          <p:cNvSpPr txBox="1"/>
          <p:nvPr/>
        </p:nvSpPr>
        <p:spPr>
          <a:xfrm>
            <a:off x="457200" y="6165850"/>
            <a:ext cx="8382000" cy="615950"/>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mn-lt"/>
                <a:cs typeface="+mn-cs"/>
              </a:rPr>
              <a:t>SOURCE: </a:t>
            </a:r>
            <a:r>
              <a:rPr lang="en-US" sz="1600" dirty="0">
                <a:solidFill>
                  <a:schemeClr val="tx2">
                    <a:lumMod val="50000"/>
                  </a:schemeClr>
                </a:solidFill>
                <a:latin typeface="+mn-lt"/>
                <a:cs typeface="+mn-cs"/>
              </a:rPr>
              <a:t>http://www.osha.gov/pls/oshaweb/owadisp.show_document?p_table=STANDARDS&amp;p_id=10051</a:t>
            </a:r>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381000" y="46038"/>
            <a:ext cx="8229600" cy="5821362"/>
          </a:xfrm>
          <a:prstGeom prst="rect">
            <a:avLst/>
          </a:prstGeom>
        </p:spPr>
        <p:txBody>
          <a:bodyPr/>
          <a:lstStyle/>
          <a:p>
            <a:pPr marL="457200" indent="-457200" fontAlgn="auto">
              <a:spcBef>
                <a:spcPts val="0"/>
              </a:spcBef>
              <a:spcAft>
                <a:spcPts val="0"/>
              </a:spcAft>
              <a:defRPr/>
            </a:pPr>
            <a:r>
              <a:rPr lang="en-US" sz="2600" b="1" dirty="0">
                <a:solidFill>
                  <a:schemeClr val="accent1">
                    <a:lumMod val="50000"/>
                  </a:schemeClr>
                </a:solidFill>
                <a:latin typeface="+mn-lt"/>
                <a:cs typeface="+mn-cs"/>
              </a:rPr>
              <a:t>Element 11: </a:t>
            </a:r>
          </a:p>
          <a:p>
            <a:pPr marL="457200" indent="-457200" fontAlgn="auto">
              <a:spcBef>
                <a:spcPts val="0"/>
              </a:spcBef>
              <a:spcAft>
                <a:spcPts val="0"/>
              </a:spcAft>
              <a:defRPr/>
            </a:pPr>
            <a:r>
              <a:rPr lang="en-US" sz="2600" i="1" dirty="0">
                <a:solidFill>
                  <a:schemeClr val="accent1">
                    <a:lumMod val="50000"/>
                  </a:schemeClr>
                </a:solidFill>
                <a:latin typeface="+mn-lt"/>
                <a:cs typeface="+mn-cs"/>
              </a:rPr>
              <a:t>	An explanation of the procedures to follow if an exposure incident occurs, including the method of reporting the incident and the medical follow-up that will be made available;</a:t>
            </a:r>
          </a:p>
          <a:p>
            <a:pPr marL="457200" indent="-457200" fontAlgn="auto">
              <a:spcBef>
                <a:spcPts val="0"/>
              </a:spcBef>
              <a:spcAft>
                <a:spcPts val="0"/>
              </a:spcAft>
              <a:defRPr/>
            </a:pPr>
            <a:endParaRPr lang="en-US" sz="2600" i="1" dirty="0">
              <a:solidFill>
                <a:schemeClr val="accent1">
                  <a:lumMod val="50000"/>
                </a:schemeClr>
              </a:solidFill>
              <a:latin typeface="+mn-lt"/>
              <a:cs typeface="+mn-cs"/>
            </a:endParaRPr>
          </a:p>
          <a:p>
            <a:pPr marL="457200" indent="-457200" fontAlgn="auto">
              <a:spcBef>
                <a:spcPts val="0"/>
              </a:spcBef>
              <a:spcAft>
                <a:spcPts val="0"/>
              </a:spcAft>
              <a:defRPr/>
            </a:pPr>
            <a:r>
              <a:rPr lang="en-US" sz="2600" i="1" dirty="0">
                <a:solidFill>
                  <a:schemeClr val="accent1">
                    <a:lumMod val="50000"/>
                  </a:schemeClr>
                </a:solidFill>
                <a:latin typeface="+mn-lt"/>
                <a:cs typeface="+mn-cs"/>
              </a:rPr>
              <a:t>	</a:t>
            </a:r>
            <a:r>
              <a:rPr lang="en-US" sz="2200" b="1" dirty="0">
                <a:solidFill>
                  <a:schemeClr val="accent5">
                    <a:lumMod val="60000"/>
                    <a:lumOff val="40000"/>
                  </a:schemeClr>
                </a:solidFill>
                <a:latin typeface="+mn-lt"/>
                <a:cs typeface="+mn-cs"/>
              </a:rPr>
              <a:t>Goal 1: </a:t>
            </a:r>
            <a:r>
              <a:rPr lang="en-US" sz="2200" dirty="0">
                <a:solidFill>
                  <a:schemeClr val="accent5">
                    <a:lumMod val="60000"/>
                    <a:lumOff val="40000"/>
                  </a:schemeClr>
                </a:solidFill>
                <a:latin typeface="+mn-lt"/>
                <a:cs typeface="+mn-cs"/>
              </a:rPr>
              <a:t>The employee will state common actions required in any exposure control incident in any employment setting, including reporting and medical follow-up</a:t>
            </a:r>
          </a:p>
          <a:p>
            <a:pPr marL="457200" indent="-457200" fontAlgn="auto">
              <a:spcBef>
                <a:spcPts val="0"/>
              </a:spcBef>
              <a:spcAft>
                <a:spcPts val="0"/>
              </a:spcAft>
              <a:defRPr/>
            </a:pPr>
            <a:r>
              <a:rPr lang="en-US" sz="2200" dirty="0">
                <a:solidFill>
                  <a:schemeClr val="accent5">
                    <a:lumMod val="60000"/>
                    <a:lumOff val="40000"/>
                  </a:schemeClr>
                </a:solidFill>
                <a:latin typeface="+mn-lt"/>
                <a:cs typeface="+mn-cs"/>
              </a:rPr>
              <a:t> </a:t>
            </a:r>
          </a:p>
          <a:p>
            <a:pPr marL="457200" indent="-457200" fontAlgn="auto">
              <a:spcBef>
                <a:spcPts val="0"/>
              </a:spcBef>
              <a:spcAft>
                <a:spcPts val="0"/>
              </a:spcAft>
              <a:defRPr/>
            </a:pPr>
            <a:r>
              <a:rPr lang="en-US" sz="2200" dirty="0">
                <a:solidFill>
                  <a:schemeClr val="accent5">
                    <a:lumMod val="60000"/>
                    <a:lumOff val="40000"/>
                  </a:schemeClr>
                </a:solidFill>
                <a:latin typeface="+mn-lt"/>
                <a:cs typeface="+mn-cs"/>
              </a:rPr>
              <a:t>	</a:t>
            </a:r>
            <a:r>
              <a:rPr lang="en-US" sz="2200" b="1" dirty="0">
                <a:solidFill>
                  <a:schemeClr val="accent5">
                    <a:lumMod val="60000"/>
                    <a:lumOff val="40000"/>
                  </a:schemeClr>
                </a:solidFill>
                <a:latin typeface="+mn-lt"/>
                <a:cs typeface="+mn-cs"/>
              </a:rPr>
              <a:t>Goal 2: </a:t>
            </a:r>
            <a:r>
              <a:rPr lang="en-US" sz="2200" dirty="0">
                <a:solidFill>
                  <a:schemeClr val="accent5">
                    <a:lumMod val="60000"/>
                    <a:lumOff val="40000"/>
                  </a:schemeClr>
                </a:solidFill>
                <a:latin typeface="+mn-lt"/>
                <a:cs typeface="+mn-cs"/>
              </a:rPr>
              <a:t>The employee will be able to locate the exposure control plan specific to their employment setting</a:t>
            </a:r>
          </a:p>
          <a:p>
            <a:pPr marL="457200" indent="-457200" fontAlgn="auto">
              <a:spcBef>
                <a:spcPts val="0"/>
              </a:spcBef>
              <a:spcAft>
                <a:spcPts val="0"/>
              </a:spcAft>
              <a:defRPr/>
            </a:pPr>
            <a:endParaRPr lang="en-US" sz="2200" dirty="0">
              <a:solidFill>
                <a:schemeClr val="accent1">
                  <a:lumMod val="50000"/>
                </a:schemeClr>
              </a:solidFill>
              <a:latin typeface="+mn-lt"/>
              <a:cs typeface="+mn-cs"/>
            </a:endParaRPr>
          </a:p>
          <a:p>
            <a:pPr marL="457200" indent="-457200" fontAlgn="auto">
              <a:spcBef>
                <a:spcPts val="0"/>
              </a:spcBef>
              <a:spcAft>
                <a:spcPts val="0"/>
              </a:spcAft>
              <a:defRPr/>
            </a:pPr>
            <a:r>
              <a:rPr lang="en-US" sz="2200" b="1" dirty="0">
                <a:solidFill>
                  <a:schemeClr val="accent1">
                    <a:lumMod val="50000"/>
                  </a:schemeClr>
                </a:solidFill>
                <a:latin typeface="+mn-lt"/>
                <a:cs typeface="+mn-cs"/>
              </a:rPr>
              <a:t>	Goal 3: </a:t>
            </a:r>
            <a:r>
              <a:rPr lang="en-US" sz="2200" dirty="0">
                <a:solidFill>
                  <a:schemeClr val="accent1">
                    <a:lumMod val="50000"/>
                  </a:schemeClr>
                </a:solidFill>
                <a:latin typeface="+mn-lt"/>
                <a:cs typeface="+mn-cs"/>
              </a:rPr>
              <a:t>The employee will be able to locate the exact steps to take and available medical follow up in the employer’s exposure control plan before that employee is scheduled to work in a setting where there is a risk of an exposure incident</a:t>
            </a:r>
          </a:p>
        </p:txBody>
      </p:sp>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457200" indent="-457200" fontAlgn="auto">
              <a:spcBef>
                <a:spcPts val="0"/>
              </a:spcBef>
              <a:spcAft>
                <a:spcPts val="0"/>
              </a:spcAft>
              <a:defRPr/>
            </a:pPr>
            <a:r>
              <a:rPr lang="en-US" sz="2600" b="1" dirty="0">
                <a:solidFill>
                  <a:schemeClr val="accent1">
                    <a:lumMod val="50000"/>
                  </a:schemeClr>
                </a:solidFill>
                <a:latin typeface="+mn-lt"/>
                <a:cs typeface="+mn-cs"/>
              </a:rPr>
              <a:t>Element 12: </a:t>
            </a:r>
          </a:p>
          <a:p>
            <a:pPr marL="457200" indent="-457200" fontAlgn="auto">
              <a:spcBef>
                <a:spcPts val="0"/>
              </a:spcBef>
              <a:spcAft>
                <a:spcPts val="0"/>
              </a:spcAft>
              <a:defRPr/>
            </a:pPr>
            <a:r>
              <a:rPr lang="en-US" sz="2600" i="1" dirty="0">
                <a:solidFill>
                  <a:schemeClr val="accent1">
                    <a:lumMod val="50000"/>
                  </a:schemeClr>
                </a:solidFill>
                <a:latin typeface="+mn-lt"/>
                <a:cs typeface="+mn-cs"/>
              </a:rPr>
              <a:t>	Information on the post exposure evaluation and follow-up that the employer is required to provide for the employee following an exposure incident</a:t>
            </a:r>
          </a:p>
          <a:p>
            <a:pPr marL="457200" indent="-457200" fontAlgn="auto">
              <a:spcBef>
                <a:spcPts val="0"/>
              </a:spcBef>
              <a:spcAft>
                <a:spcPts val="0"/>
              </a:spcAft>
              <a:defRPr/>
            </a:pPr>
            <a:endParaRPr lang="en-US" sz="2600" i="1" dirty="0">
              <a:solidFill>
                <a:schemeClr val="accent1">
                  <a:lumMod val="50000"/>
                </a:schemeClr>
              </a:solidFill>
              <a:latin typeface="+mn-lt"/>
              <a:cs typeface="+mn-cs"/>
            </a:endParaRPr>
          </a:p>
          <a:p>
            <a:pPr marL="457200" indent="-457200" fontAlgn="auto">
              <a:spcBef>
                <a:spcPts val="0"/>
              </a:spcBef>
              <a:spcAft>
                <a:spcPts val="0"/>
              </a:spcAft>
              <a:defRPr/>
            </a:pPr>
            <a:r>
              <a:rPr lang="en-US" sz="2600" b="1" i="1" dirty="0">
                <a:solidFill>
                  <a:schemeClr val="accent1">
                    <a:lumMod val="50000"/>
                  </a:schemeClr>
                </a:solidFill>
                <a:latin typeface="+mn-lt"/>
                <a:cs typeface="+mn-cs"/>
              </a:rPr>
              <a:t>	</a:t>
            </a:r>
            <a:r>
              <a:rPr lang="en-US" sz="2600" b="1" dirty="0">
                <a:solidFill>
                  <a:schemeClr val="accent1">
                    <a:lumMod val="50000"/>
                  </a:schemeClr>
                </a:solidFill>
                <a:latin typeface="+mn-lt"/>
                <a:cs typeface="+mn-cs"/>
              </a:rPr>
              <a:t>Goal 1:</a:t>
            </a:r>
            <a:r>
              <a:rPr lang="en-US" sz="2600" dirty="0">
                <a:solidFill>
                  <a:schemeClr val="accent1">
                    <a:lumMod val="50000"/>
                  </a:schemeClr>
                </a:solidFill>
                <a:latin typeface="+mn-lt"/>
                <a:cs typeface="+mn-cs"/>
              </a:rPr>
              <a:t> The employee can list common requirement of the employer following an exposure incident</a:t>
            </a:r>
          </a:p>
          <a:p>
            <a:pPr marL="457200" indent="-457200" fontAlgn="auto">
              <a:spcBef>
                <a:spcPts val="0"/>
              </a:spcBef>
              <a:spcAft>
                <a:spcPts val="0"/>
              </a:spcAft>
              <a:defRPr/>
            </a:pPr>
            <a:endParaRPr lang="en-US" sz="2600" dirty="0">
              <a:solidFill>
                <a:schemeClr val="accent1">
                  <a:lumMod val="50000"/>
                </a:schemeClr>
              </a:solidFill>
              <a:latin typeface="+mn-lt"/>
              <a:cs typeface="+mn-cs"/>
            </a:endParaRPr>
          </a:p>
          <a:p>
            <a:pPr marL="457200" indent="-457200" fontAlgn="auto">
              <a:spcBef>
                <a:spcPts val="0"/>
              </a:spcBef>
              <a:spcAft>
                <a:spcPts val="0"/>
              </a:spcAft>
              <a:defRPr/>
            </a:pPr>
            <a:r>
              <a:rPr lang="en-US" sz="2600" b="1" dirty="0">
                <a:solidFill>
                  <a:schemeClr val="accent1">
                    <a:lumMod val="50000"/>
                  </a:schemeClr>
                </a:solidFill>
                <a:latin typeface="+mn-lt"/>
                <a:cs typeface="+mn-cs"/>
              </a:rPr>
              <a:t>	Goal 2:</a:t>
            </a:r>
            <a:r>
              <a:rPr lang="en-US" sz="2600" dirty="0">
                <a:solidFill>
                  <a:schemeClr val="accent1">
                    <a:lumMod val="50000"/>
                  </a:schemeClr>
                </a:solidFill>
                <a:latin typeface="+mn-lt"/>
                <a:cs typeface="+mn-cs"/>
              </a:rPr>
              <a:t> The employee can state obligations for learning their employers requirements for post exposure evaluation and follow up</a:t>
            </a:r>
            <a:br>
              <a:rPr lang="en-US" sz="2600" dirty="0">
                <a:solidFill>
                  <a:schemeClr val="accent1">
                    <a:lumMod val="50000"/>
                  </a:schemeClr>
                </a:solidFill>
                <a:latin typeface="+mn-lt"/>
                <a:cs typeface="+mn-cs"/>
              </a:rPr>
            </a:br>
            <a:r>
              <a:rPr lang="en-US" sz="2600" i="1" dirty="0">
                <a:solidFill>
                  <a:schemeClr val="accent1">
                    <a:lumMod val="50000"/>
                  </a:schemeClr>
                </a:solidFill>
                <a:latin typeface="+mn-lt"/>
                <a:cs typeface="+mn-cs"/>
              </a:rPr>
              <a:t/>
            </a:r>
            <a:br>
              <a:rPr lang="en-US" sz="2600" i="1" dirty="0">
                <a:solidFill>
                  <a:schemeClr val="accent1">
                    <a:lumMod val="50000"/>
                  </a:schemeClr>
                </a:solidFill>
                <a:latin typeface="+mn-lt"/>
                <a:cs typeface="+mn-cs"/>
              </a:rPr>
            </a:br>
            <a:endParaRPr lang="en-US" sz="26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457200" indent="-457200" fontAlgn="auto">
              <a:spcBef>
                <a:spcPts val="0"/>
              </a:spcBef>
              <a:spcAft>
                <a:spcPts val="0"/>
              </a:spcAft>
              <a:defRPr/>
            </a:pPr>
            <a:r>
              <a:rPr lang="en-US" sz="2600" b="1" dirty="0">
                <a:solidFill>
                  <a:schemeClr val="accent1">
                    <a:lumMod val="50000"/>
                  </a:schemeClr>
                </a:solidFill>
                <a:latin typeface="+mn-lt"/>
                <a:cs typeface="+mn-cs"/>
              </a:rPr>
              <a:t>Element 13: </a:t>
            </a:r>
          </a:p>
          <a:p>
            <a:pPr marL="457200" indent="-457200" fontAlgn="auto">
              <a:spcBef>
                <a:spcPts val="0"/>
              </a:spcBef>
              <a:spcAft>
                <a:spcPts val="0"/>
              </a:spcAft>
              <a:defRPr/>
            </a:pPr>
            <a:r>
              <a:rPr lang="en-US" sz="2600" i="1" dirty="0">
                <a:solidFill>
                  <a:schemeClr val="accent1">
                    <a:lumMod val="50000"/>
                  </a:schemeClr>
                </a:solidFill>
                <a:latin typeface="+mn-lt"/>
                <a:cs typeface="+mn-cs"/>
              </a:rPr>
              <a:t>	An explanation of the signs and labels and/or color coding required by paragraph (g)(1);</a:t>
            </a:r>
          </a:p>
          <a:p>
            <a:pPr marL="457200" indent="-457200" fontAlgn="auto">
              <a:spcBef>
                <a:spcPts val="0"/>
              </a:spcBef>
              <a:spcAft>
                <a:spcPts val="0"/>
              </a:spcAft>
              <a:defRPr/>
            </a:pPr>
            <a:endParaRPr lang="en-US" sz="2600" i="1" dirty="0">
              <a:solidFill>
                <a:schemeClr val="accent1">
                  <a:lumMod val="50000"/>
                </a:schemeClr>
              </a:solidFill>
              <a:latin typeface="+mn-lt"/>
              <a:cs typeface="+mn-cs"/>
            </a:endParaRPr>
          </a:p>
          <a:p>
            <a:pPr marL="457200" indent="-457200" fontAlgn="auto">
              <a:spcBef>
                <a:spcPts val="0"/>
              </a:spcBef>
              <a:spcAft>
                <a:spcPts val="0"/>
              </a:spcAft>
              <a:defRPr/>
            </a:pPr>
            <a:r>
              <a:rPr lang="en-US" sz="2600" b="1" dirty="0">
                <a:solidFill>
                  <a:schemeClr val="accent1">
                    <a:lumMod val="50000"/>
                  </a:schemeClr>
                </a:solidFill>
                <a:latin typeface="+mn-lt"/>
                <a:cs typeface="+mn-cs"/>
              </a:rPr>
              <a:t>	Goal: </a:t>
            </a:r>
            <a:r>
              <a:rPr lang="en-US" sz="2600" dirty="0">
                <a:solidFill>
                  <a:schemeClr val="accent1">
                    <a:lumMod val="50000"/>
                  </a:schemeClr>
                </a:solidFill>
                <a:latin typeface="+mn-lt"/>
                <a:cs typeface="+mn-cs"/>
              </a:rPr>
              <a:t>The employ can locate, in his/her employer’s exposure control plan, signs and labels included on the OSHA </a:t>
            </a:r>
            <a:r>
              <a:rPr lang="en-US" sz="2600" dirty="0" err="1">
                <a:solidFill>
                  <a:schemeClr val="accent1">
                    <a:lumMod val="50000"/>
                  </a:schemeClr>
                </a:solidFill>
                <a:latin typeface="+mn-lt"/>
                <a:cs typeface="+mn-cs"/>
              </a:rPr>
              <a:t>Bloodborne</a:t>
            </a:r>
            <a:r>
              <a:rPr lang="en-US" sz="2600" dirty="0">
                <a:solidFill>
                  <a:schemeClr val="accent1">
                    <a:lumMod val="50000"/>
                  </a:schemeClr>
                </a:solidFill>
                <a:latin typeface="+mn-lt"/>
                <a:cs typeface="+mn-cs"/>
              </a:rPr>
              <a:t> Pathogen website (Found under 1910.1030(g)(1) Labels and Signs on the website)</a:t>
            </a:r>
            <a:br>
              <a:rPr lang="en-US" sz="2600" dirty="0">
                <a:solidFill>
                  <a:schemeClr val="accent1">
                    <a:lumMod val="50000"/>
                  </a:schemeClr>
                </a:solidFill>
                <a:latin typeface="+mn-lt"/>
                <a:cs typeface="+mn-cs"/>
              </a:rPr>
            </a:br>
            <a:endParaRPr lang="en-US" sz="2600" dirty="0">
              <a:solidFill>
                <a:schemeClr val="accent1">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69634" name="Slide Number Placeholder 17"/>
          <p:cNvSpPr>
            <a:spLocks noGrp="1"/>
          </p:cNvSpPr>
          <p:nvPr>
            <p:ph type="sldNum" sz="quarter" idx="12"/>
          </p:nvPr>
        </p:nvSpPr>
        <p:spPr bwMode="auto">
          <a:ln>
            <a:miter lim="800000"/>
            <a:headEnd/>
            <a:tailEnd/>
          </a:ln>
        </p:spPr>
        <p:txBody>
          <a:bodyPr/>
          <a:lstStyle/>
          <a:p>
            <a:pPr>
              <a:defRPr/>
            </a:pPr>
            <a:fld id="{FE19F4DA-2D29-406F-AA3F-9CAD437A989D}" type="slidenum">
              <a:rPr lang="en-US"/>
              <a:pPr>
                <a:defRPr/>
              </a:pPr>
              <a:t>83</a:t>
            </a:fld>
            <a:endParaRPr lang="en-US"/>
          </a:p>
        </p:txBody>
      </p:sp>
      <p:pic>
        <p:nvPicPr>
          <p:cNvPr id="69635" name="Picture 3" descr="bbp logo"/>
          <p:cNvPicPr>
            <a:picLocks noChangeAspect="1" noChangeArrowheads="1"/>
          </p:cNvPicPr>
          <p:nvPr>
            <p:custDataLst>
              <p:tags r:id="rId3"/>
            </p:custDataLst>
          </p:nvPr>
        </p:nvPicPr>
        <p:blipFill>
          <a:blip r:embed="rId8" cstate="email">
            <a:extLst>
              <a:ext uri="{28A0092B-C50C-407E-A947-70E740481C1C}">
                <a14:useLocalDpi xmlns:a14="http://schemas.microsoft.com/office/drawing/2010/main"/>
              </a:ext>
            </a:extLst>
          </a:blip>
          <a:srcRect/>
          <a:stretch>
            <a:fillRect/>
          </a:stretch>
        </p:blipFill>
        <p:spPr bwMode="auto">
          <a:xfrm>
            <a:off x="6916738" y="228600"/>
            <a:ext cx="1617662" cy="1463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9636" name="Text Box 2"/>
          <p:cNvSpPr txBox="1">
            <a:spLocks noChangeArrowheads="1"/>
          </p:cNvSpPr>
          <p:nvPr/>
        </p:nvSpPr>
        <p:spPr bwMode="auto">
          <a:xfrm>
            <a:off x="609600" y="1905000"/>
            <a:ext cx="5410200" cy="3832225"/>
          </a:xfrm>
          <a:prstGeom prst="rect">
            <a:avLst/>
          </a:prstGeom>
          <a:noFill/>
          <a:ln w="9525">
            <a:noFill/>
            <a:miter lim="800000"/>
            <a:headEnd/>
            <a:tailEnd/>
          </a:ln>
        </p:spPr>
        <p:txBody>
          <a:bodyPr>
            <a:spAutoFit/>
          </a:bodyPr>
          <a:lstStyle/>
          <a:p>
            <a:pPr fontAlgn="auto">
              <a:spcBef>
                <a:spcPct val="50000"/>
              </a:spcBef>
              <a:spcAft>
                <a:spcPts val="0"/>
              </a:spcAft>
              <a:defRPr/>
            </a:pPr>
            <a:r>
              <a:rPr lang="en-US" sz="2400" dirty="0">
                <a:solidFill>
                  <a:schemeClr val="accent5">
                    <a:lumMod val="50000"/>
                  </a:schemeClr>
                </a:solidFill>
                <a:latin typeface="Arial" charset="0"/>
                <a:cs typeface="Arial" charset="0"/>
              </a:rPr>
              <a:t>Labels required for:</a:t>
            </a:r>
          </a:p>
          <a:p>
            <a:pPr fontAlgn="auto">
              <a:spcBef>
                <a:spcPct val="50000"/>
              </a:spcBef>
              <a:spcAft>
                <a:spcPts val="0"/>
              </a:spcAft>
              <a:buFont typeface="Arial" pitchFamily="34" charset="0"/>
              <a:buChar char="•"/>
              <a:defRPr/>
            </a:pPr>
            <a:r>
              <a:rPr lang="en-US" sz="2400" dirty="0">
                <a:solidFill>
                  <a:schemeClr val="accent5">
                    <a:lumMod val="50000"/>
                  </a:schemeClr>
                </a:solidFill>
                <a:latin typeface="Arial" charset="0"/>
                <a:cs typeface="Arial" charset="0"/>
              </a:rPr>
              <a:t>Biohazard bags</a:t>
            </a:r>
          </a:p>
          <a:p>
            <a:pPr fontAlgn="auto">
              <a:spcBef>
                <a:spcPct val="50000"/>
              </a:spcBef>
              <a:spcAft>
                <a:spcPts val="0"/>
              </a:spcAft>
              <a:buFont typeface="Arial" pitchFamily="34" charset="0"/>
              <a:buChar char="•"/>
              <a:defRPr/>
            </a:pPr>
            <a:r>
              <a:rPr lang="en-US" sz="2400" dirty="0">
                <a:solidFill>
                  <a:schemeClr val="accent5">
                    <a:lumMod val="50000"/>
                  </a:schemeClr>
                </a:solidFill>
                <a:latin typeface="Arial" charset="0"/>
                <a:cs typeface="Arial" charset="0"/>
              </a:rPr>
              <a:t>Containers of regulated waste</a:t>
            </a:r>
          </a:p>
          <a:p>
            <a:pPr fontAlgn="auto">
              <a:spcBef>
                <a:spcPct val="50000"/>
              </a:spcBef>
              <a:spcAft>
                <a:spcPts val="0"/>
              </a:spcAft>
              <a:buFont typeface="Arial" pitchFamily="34" charset="0"/>
              <a:buChar char="•"/>
              <a:defRPr/>
            </a:pPr>
            <a:r>
              <a:rPr lang="en-US" sz="2400" dirty="0">
                <a:solidFill>
                  <a:schemeClr val="accent5">
                    <a:lumMod val="50000"/>
                  </a:schemeClr>
                </a:solidFill>
                <a:latin typeface="Arial" charset="0"/>
                <a:cs typeface="Arial" charset="0"/>
              </a:rPr>
              <a:t>Refrigerators &amp; freezers containing blood or OPIM </a:t>
            </a:r>
          </a:p>
          <a:p>
            <a:pPr fontAlgn="auto">
              <a:spcBef>
                <a:spcPct val="50000"/>
              </a:spcBef>
              <a:spcAft>
                <a:spcPts val="0"/>
              </a:spcAft>
              <a:buFont typeface="Arial" pitchFamily="34" charset="0"/>
              <a:buChar char="•"/>
              <a:defRPr/>
            </a:pPr>
            <a:r>
              <a:rPr lang="en-US" sz="2400" dirty="0">
                <a:solidFill>
                  <a:schemeClr val="accent5">
                    <a:lumMod val="50000"/>
                  </a:schemeClr>
                </a:solidFill>
                <a:latin typeface="Arial" charset="0"/>
                <a:cs typeface="Arial" charset="0"/>
              </a:rPr>
              <a:t>Containers used to store, transport, or ship blood or OPIM. </a:t>
            </a:r>
          </a:p>
          <a:p>
            <a:pPr fontAlgn="auto">
              <a:spcBef>
                <a:spcPct val="50000"/>
              </a:spcBef>
              <a:spcAft>
                <a:spcPts val="0"/>
              </a:spcAft>
              <a:defRPr/>
            </a:pPr>
            <a:endParaRPr lang="en-US" dirty="0">
              <a:solidFill>
                <a:schemeClr val="accent5">
                  <a:lumMod val="50000"/>
                </a:schemeClr>
              </a:solidFill>
              <a:latin typeface="Arial" charset="0"/>
              <a:cs typeface="Arial" charset="0"/>
            </a:endParaRPr>
          </a:p>
        </p:txBody>
      </p:sp>
      <p:sp>
        <p:nvSpPr>
          <p:cNvPr id="69637" name="Text Box 4"/>
          <p:cNvSpPr txBox="1">
            <a:spLocks noChangeArrowheads="1"/>
          </p:cNvSpPr>
          <p:nvPr/>
        </p:nvSpPr>
        <p:spPr bwMode="auto">
          <a:xfrm>
            <a:off x="228600" y="914400"/>
            <a:ext cx="8610600" cy="492125"/>
          </a:xfrm>
          <a:prstGeom prst="rect">
            <a:avLst/>
          </a:prstGeom>
          <a:noFill/>
          <a:ln w="9525">
            <a:noFill/>
            <a:miter lim="800000"/>
            <a:headEnd/>
            <a:tailEnd/>
          </a:ln>
        </p:spPr>
        <p:txBody>
          <a:bodyPr>
            <a:spAutoFit/>
          </a:bodyPr>
          <a:lstStyle/>
          <a:p>
            <a:pPr fontAlgn="auto">
              <a:spcBef>
                <a:spcPct val="50000"/>
              </a:spcBef>
              <a:spcAft>
                <a:spcPts val="0"/>
              </a:spcAft>
              <a:defRPr/>
            </a:pPr>
            <a:r>
              <a:rPr lang="en-US" sz="2600" b="1" dirty="0">
                <a:solidFill>
                  <a:schemeClr val="accent5">
                    <a:lumMod val="50000"/>
                  </a:schemeClr>
                </a:solidFill>
                <a:latin typeface="Arial" charset="0"/>
                <a:cs typeface="+mn-cs"/>
              </a:rPr>
              <a:t>Must warn of risk of exposure!</a:t>
            </a:r>
          </a:p>
        </p:txBody>
      </p:sp>
      <p:pic>
        <p:nvPicPr>
          <p:cNvPr id="7" name="Picture 6" descr="SharpsContainer2.jpg"/>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a:off x="6827838" y="4678363"/>
            <a:ext cx="1935162" cy="2103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three fourths full.jpg"/>
          <p:cNvPicPr>
            <a:picLocks noChangeAspect="1"/>
          </p:cNvPicPr>
          <p:nvPr>
            <p:custDataLst>
              <p:tags r:id="rId5"/>
            </p:custDataLst>
          </p:nvPr>
        </p:nvPicPr>
        <p:blipFill>
          <a:blip r:embed="rId10"/>
          <a:stretch>
            <a:fillRect/>
          </a:stretch>
        </p:blipFill>
        <p:spPr>
          <a:xfrm>
            <a:off x="7162800" y="1981200"/>
            <a:ext cx="1339850" cy="2468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457200" indent="-457200" fontAlgn="auto">
              <a:spcBef>
                <a:spcPts val="0"/>
              </a:spcBef>
              <a:spcAft>
                <a:spcPts val="0"/>
              </a:spcAft>
              <a:defRPr/>
            </a:pPr>
            <a:r>
              <a:rPr lang="en-US" sz="2600" b="1" dirty="0">
                <a:solidFill>
                  <a:schemeClr val="accent1">
                    <a:lumMod val="50000"/>
                  </a:schemeClr>
                </a:solidFill>
                <a:latin typeface="+mn-lt"/>
                <a:cs typeface="+mn-cs"/>
              </a:rPr>
              <a:t>Element 14: </a:t>
            </a:r>
          </a:p>
          <a:p>
            <a:pPr marL="457200" indent="-457200" fontAlgn="auto">
              <a:spcBef>
                <a:spcPts val="0"/>
              </a:spcBef>
              <a:spcAft>
                <a:spcPts val="0"/>
              </a:spcAft>
              <a:defRPr/>
            </a:pPr>
            <a:r>
              <a:rPr lang="en-US" sz="2600" i="1" dirty="0">
                <a:solidFill>
                  <a:schemeClr val="accent1">
                    <a:lumMod val="50000"/>
                  </a:schemeClr>
                </a:solidFill>
                <a:latin typeface="+mn-lt"/>
                <a:cs typeface="+mn-cs"/>
              </a:rPr>
              <a:t>	An opportunity for interactive questions and answers with the person conducting the training</a:t>
            </a:r>
          </a:p>
          <a:p>
            <a:pPr marL="457200" indent="-457200" fontAlgn="auto">
              <a:spcBef>
                <a:spcPts val="0"/>
              </a:spcBef>
              <a:spcAft>
                <a:spcPts val="0"/>
              </a:spcAft>
              <a:defRPr/>
            </a:pPr>
            <a:endParaRPr lang="en-US" sz="2600" i="1" dirty="0">
              <a:solidFill>
                <a:schemeClr val="accent1">
                  <a:lumMod val="50000"/>
                </a:schemeClr>
              </a:solidFill>
              <a:latin typeface="+mn-lt"/>
              <a:cs typeface="+mn-cs"/>
            </a:endParaRPr>
          </a:p>
          <a:p>
            <a:pPr marL="457200" indent="-457200" fontAlgn="auto">
              <a:spcBef>
                <a:spcPts val="0"/>
              </a:spcBef>
              <a:spcAft>
                <a:spcPts val="0"/>
              </a:spcAft>
              <a:defRPr/>
            </a:pPr>
            <a:r>
              <a:rPr lang="en-US" sz="2600" b="1" dirty="0">
                <a:solidFill>
                  <a:schemeClr val="accent1">
                    <a:lumMod val="50000"/>
                  </a:schemeClr>
                </a:solidFill>
                <a:latin typeface="+mn-lt"/>
                <a:cs typeface="+mn-cs"/>
              </a:rPr>
              <a:t>	Goal 1:</a:t>
            </a:r>
            <a:r>
              <a:rPr lang="en-US" sz="2600" dirty="0">
                <a:solidFill>
                  <a:schemeClr val="accent1">
                    <a:lumMod val="50000"/>
                  </a:schemeClr>
                </a:solidFill>
                <a:latin typeface="+mn-lt"/>
                <a:cs typeface="+mn-cs"/>
              </a:rPr>
              <a:t> The employee has access to frequently asked questions and MOST frequently asked questions from the OSHA </a:t>
            </a:r>
            <a:r>
              <a:rPr lang="en-US" sz="2600" dirty="0" err="1">
                <a:solidFill>
                  <a:schemeClr val="accent1">
                    <a:lumMod val="50000"/>
                  </a:schemeClr>
                </a:solidFill>
                <a:latin typeface="+mn-lt"/>
                <a:cs typeface="+mn-cs"/>
              </a:rPr>
              <a:t>Bloodborne</a:t>
            </a:r>
            <a:r>
              <a:rPr lang="en-US" sz="2600" dirty="0">
                <a:solidFill>
                  <a:schemeClr val="accent1">
                    <a:lumMod val="50000"/>
                  </a:schemeClr>
                </a:solidFill>
                <a:latin typeface="+mn-lt"/>
                <a:cs typeface="+mn-cs"/>
              </a:rPr>
              <a:t> Pathogen website</a:t>
            </a:r>
          </a:p>
          <a:p>
            <a:pPr marL="457200" indent="-457200" fontAlgn="auto">
              <a:spcBef>
                <a:spcPts val="0"/>
              </a:spcBef>
              <a:spcAft>
                <a:spcPts val="0"/>
              </a:spcAft>
              <a:defRPr/>
            </a:pPr>
            <a:endParaRPr lang="en-US" sz="2600" b="1" dirty="0">
              <a:solidFill>
                <a:schemeClr val="accent1">
                  <a:lumMod val="50000"/>
                </a:schemeClr>
              </a:solidFill>
              <a:latin typeface="+mn-lt"/>
              <a:cs typeface="+mn-cs"/>
            </a:endParaRPr>
          </a:p>
          <a:p>
            <a:pPr marL="457200" indent="-457200" fontAlgn="auto">
              <a:spcBef>
                <a:spcPts val="0"/>
              </a:spcBef>
              <a:spcAft>
                <a:spcPts val="0"/>
              </a:spcAft>
              <a:defRPr/>
            </a:pPr>
            <a:r>
              <a:rPr lang="en-US" sz="2600" b="1" dirty="0">
                <a:solidFill>
                  <a:schemeClr val="accent1">
                    <a:lumMod val="50000"/>
                  </a:schemeClr>
                </a:solidFill>
                <a:latin typeface="+mn-lt"/>
                <a:cs typeface="+mn-cs"/>
              </a:rPr>
              <a:t>	</a:t>
            </a:r>
            <a:endParaRPr lang="en-US" sz="2600" dirty="0">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3" name="Content Placeholder 2"/>
          <p:cNvSpPr>
            <a:spLocks noGrp="1"/>
          </p:cNvSpPr>
          <p:nvPr>
            <p:ph idx="1"/>
          </p:nvPr>
        </p:nvSpPr>
        <p:spPr>
          <a:xfrm>
            <a:off x="457200" y="838200"/>
            <a:ext cx="8229600" cy="5287963"/>
          </a:xfrm>
        </p:spPr>
        <p:txBody>
          <a:bodyPr rtlCol="0">
            <a:normAutofit/>
          </a:bodyPr>
          <a:lstStyle/>
          <a:p>
            <a:pPr eaLnBrk="1" fontAlgn="auto" hangingPunct="1">
              <a:spcAft>
                <a:spcPts val="0"/>
              </a:spcAft>
              <a:buFont typeface="Arial" pitchFamily="34" charset="0"/>
              <a:buNone/>
              <a:defRPr/>
            </a:pPr>
            <a:r>
              <a:rPr lang="en-US" sz="2400" dirty="0" smtClean="0">
                <a:solidFill>
                  <a:schemeClr val="accent5">
                    <a:lumMod val="50000"/>
                  </a:schemeClr>
                </a:solidFill>
              </a:rPr>
              <a:t>Frequently asked questions </a:t>
            </a:r>
          </a:p>
          <a:p>
            <a:pPr eaLnBrk="1" fontAlgn="auto" hangingPunct="1">
              <a:spcAft>
                <a:spcPts val="0"/>
              </a:spcAft>
              <a:defRPr/>
            </a:pPr>
            <a:r>
              <a:rPr lang="en-US" sz="2400" dirty="0" smtClean="0">
                <a:solidFill>
                  <a:schemeClr val="accent5">
                    <a:lumMod val="50000"/>
                  </a:schemeClr>
                </a:solidFill>
                <a:hlinkClick r:id="rId5"/>
              </a:rPr>
              <a:t>http://www.osha.gov/SLTC/bloodbornepathogens/bloodborne_faq.html</a:t>
            </a:r>
            <a:r>
              <a:rPr lang="en-US" sz="2400" dirty="0" smtClean="0">
                <a:solidFill>
                  <a:schemeClr val="accent5">
                    <a:lumMod val="50000"/>
                  </a:schemeClr>
                </a:solidFill>
              </a:rPr>
              <a:t> </a:t>
            </a:r>
          </a:p>
          <a:p>
            <a:pPr eaLnBrk="1" fontAlgn="auto" hangingPunct="1">
              <a:spcAft>
                <a:spcPts val="0"/>
              </a:spcAft>
              <a:buFont typeface="Arial" pitchFamily="34" charset="0"/>
              <a:buNone/>
              <a:defRPr/>
            </a:pPr>
            <a:endParaRPr lang="en-US" sz="2400" dirty="0" smtClean="0">
              <a:solidFill>
                <a:schemeClr val="accent5">
                  <a:lumMod val="50000"/>
                </a:schemeClr>
              </a:solidFill>
            </a:endParaRPr>
          </a:p>
          <a:p>
            <a:pPr eaLnBrk="1" fontAlgn="auto" hangingPunct="1">
              <a:spcAft>
                <a:spcPts val="0"/>
              </a:spcAft>
              <a:buFont typeface="Arial" pitchFamily="34" charset="0"/>
              <a:buNone/>
              <a:defRPr/>
            </a:pPr>
            <a:r>
              <a:rPr lang="en-US" sz="2400" dirty="0" smtClean="0">
                <a:solidFill>
                  <a:schemeClr val="accent5">
                    <a:lumMod val="50000"/>
                  </a:schemeClr>
                </a:solidFill>
              </a:rPr>
              <a:t>MOST frequently asked questions </a:t>
            </a:r>
          </a:p>
          <a:p>
            <a:pPr eaLnBrk="1" fontAlgn="auto" hangingPunct="1">
              <a:spcAft>
                <a:spcPts val="0"/>
              </a:spcAft>
              <a:defRPr/>
            </a:pPr>
            <a:r>
              <a:rPr lang="en-US" sz="2400" dirty="0" smtClean="0">
                <a:solidFill>
                  <a:schemeClr val="accent5">
                    <a:lumMod val="50000"/>
                  </a:schemeClr>
                </a:solidFill>
                <a:hlinkClick r:id="rId6"/>
              </a:rPr>
              <a:t>http://www.osha.gov/pls/oshaweb/owadisp.show_document?p_table=INTERPRETATIONS&amp;p_id=21010</a:t>
            </a:r>
            <a:r>
              <a:rPr lang="en-US" sz="2400" dirty="0" smtClean="0">
                <a:solidFill>
                  <a:schemeClr val="accent5">
                    <a:lumMod val="50000"/>
                  </a:schemeClr>
                </a:solidFill>
              </a:rPr>
              <a:t>   </a:t>
            </a:r>
            <a:endParaRPr lang="en-US" sz="2400" dirty="0">
              <a:solidFill>
                <a:schemeClr val="accent5">
                  <a:lumMod val="50000"/>
                </a:schemeClr>
              </a:solidFill>
            </a:endParaRPr>
          </a:p>
        </p:txBody>
      </p:sp>
    </p:spTree>
    <p:custDataLst>
      <p:tags r:id="rId1"/>
    </p:custData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457200" indent="-457200" fontAlgn="auto">
              <a:spcBef>
                <a:spcPts val="0"/>
              </a:spcBef>
              <a:spcAft>
                <a:spcPts val="0"/>
              </a:spcAft>
              <a:defRPr/>
            </a:pPr>
            <a:r>
              <a:rPr lang="en-US" sz="2600" b="1" dirty="0">
                <a:solidFill>
                  <a:schemeClr val="accent5">
                    <a:lumMod val="50000"/>
                  </a:schemeClr>
                </a:solidFill>
                <a:latin typeface="+mn-lt"/>
                <a:cs typeface="+mn-cs"/>
              </a:rPr>
              <a:t>Element 14: </a:t>
            </a:r>
          </a:p>
          <a:p>
            <a:pPr marL="457200" indent="-457200" fontAlgn="auto">
              <a:spcBef>
                <a:spcPts val="0"/>
              </a:spcBef>
              <a:spcAft>
                <a:spcPts val="0"/>
              </a:spcAft>
              <a:defRPr/>
            </a:pPr>
            <a:r>
              <a:rPr lang="en-US" sz="2600" i="1" dirty="0">
                <a:solidFill>
                  <a:schemeClr val="accent5">
                    <a:lumMod val="50000"/>
                  </a:schemeClr>
                </a:solidFill>
                <a:latin typeface="+mn-lt"/>
                <a:cs typeface="+mn-cs"/>
              </a:rPr>
              <a:t>	An opportunity for interactive questions and answers with the person conducting the training</a:t>
            </a:r>
          </a:p>
          <a:p>
            <a:pPr marL="457200" indent="-457200" fontAlgn="auto">
              <a:spcBef>
                <a:spcPts val="0"/>
              </a:spcBef>
              <a:spcAft>
                <a:spcPts val="0"/>
              </a:spcAft>
              <a:defRPr/>
            </a:pPr>
            <a:endParaRPr lang="en-US" sz="2600" i="1" dirty="0">
              <a:solidFill>
                <a:schemeClr val="accent5">
                  <a:lumMod val="50000"/>
                </a:schemeClr>
              </a:solidFill>
              <a:latin typeface="+mn-lt"/>
              <a:cs typeface="+mn-cs"/>
            </a:endParaRPr>
          </a:p>
          <a:p>
            <a:pPr marL="457200" indent="-457200" fontAlgn="auto">
              <a:spcBef>
                <a:spcPts val="0"/>
              </a:spcBef>
              <a:spcAft>
                <a:spcPts val="0"/>
              </a:spcAft>
              <a:defRPr/>
            </a:pPr>
            <a:r>
              <a:rPr lang="en-US" sz="2600" b="1" dirty="0">
                <a:solidFill>
                  <a:schemeClr val="accent5">
                    <a:lumMod val="50000"/>
                  </a:schemeClr>
                </a:solidFill>
                <a:latin typeface="+mn-lt"/>
                <a:cs typeface="+mn-cs"/>
              </a:rPr>
              <a:t>	</a:t>
            </a:r>
            <a:r>
              <a:rPr lang="en-US" sz="2600" b="1" dirty="0">
                <a:solidFill>
                  <a:schemeClr val="accent5">
                    <a:lumMod val="60000"/>
                    <a:lumOff val="40000"/>
                  </a:schemeClr>
                </a:solidFill>
                <a:latin typeface="+mn-lt"/>
                <a:cs typeface="+mn-cs"/>
              </a:rPr>
              <a:t>Goal 1:</a:t>
            </a:r>
            <a:r>
              <a:rPr lang="en-US" sz="2600" dirty="0">
                <a:solidFill>
                  <a:schemeClr val="accent5">
                    <a:lumMod val="60000"/>
                    <a:lumOff val="40000"/>
                  </a:schemeClr>
                </a:solidFill>
                <a:latin typeface="+mn-lt"/>
                <a:cs typeface="+mn-cs"/>
              </a:rPr>
              <a:t> The employee has access to frequently asked questions and MOST frequently asked questions from the OSHA </a:t>
            </a:r>
            <a:r>
              <a:rPr lang="en-US" sz="2600" dirty="0" err="1">
                <a:solidFill>
                  <a:schemeClr val="accent5">
                    <a:lumMod val="60000"/>
                    <a:lumOff val="40000"/>
                  </a:schemeClr>
                </a:solidFill>
                <a:latin typeface="+mn-lt"/>
                <a:cs typeface="+mn-cs"/>
              </a:rPr>
              <a:t>Bloodborne</a:t>
            </a:r>
            <a:r>
              <a:rPr lang="en-US" sz="2600" dirty="0">
                <a:solidFill>
                  <a:schemeClr val="accent5">
                    <a:lumMod val="60000"/>
                    <a:lumOff val="40000"/>
                  </a:schemeClr>
                </a:solidFill>
                <a:latin typeface="+mn-lt"/>
                <a:cs typeface="+mn-cs"/>
              </a:rPr>
              <a:t> Pathogen website</a:t>
            </a:r>
          </a:p>
          <a:p>
            <a:pPr marL="457200" indent="-457200" fontAlgn="auto">
              <a:spcBef>
                <a:spcPts val="0"/>
              </a:spcBef>
              <a:spcAft>
                <a:spcPts val="0"/>
              </a:spcAft>
              <a:defRPr/>
            </a:pPr>
            <a:endParaRPr lang="en-US" sz="2600" b="1" dirty="0">
              <a:solidFill>
                <a:schemeClr val="accent5">
                  <a:lumMod val="50000"/>
                </a:schemeClr>
              </a:solidFill>
              <a:latin typeface="+mn-lt"/>
              <a:cs typeface="+mn-cs"/>
            </a:endParaRPr>
          </a:p>
          <a:p>
            <a:pPr marL="457200" indent="-457200" fontAlgn="auto">
              <a:spcBef>
                <a:spcPts val="0"/>
              </a:spcBef>
              <a:spcAft>
                <a:spcPts val="0"/>
              </a:spcAft>
              <a:defRPr/>
            </a:pPr>
            <a:r>
              <a:rPr lang="en-US" sz="2600" b="1" dirty="0">
                <a:solidFill>
                  <a:schemeClr val="accent5">
                    <a:lumMod val="50000"/>
                  </a:schemeClr>
                </a:solidFill>
                <a:latin typeface="+mn-lt"/>
                <a:cs typeface="+mn-cs"/>
              </a:rPr>
              <a:t>	Goal 2:</a:t>
            </a:r>
            <a:r>
              <a:rPr lang="en-US" sz="2600" dirty="0">
                <a:solidFill>
                  <a:schemeClr val="accent5">
                    <a:lumMod val="50000"/>
                  </a:schemeClr>
                </a:solidFill>
                <a:latin typeface="+mn-lt"/>
                <a:cs typeface="+mn-cs"/>
              </a:rPr>
              <a:t> The employee will demonstrate competency of concepts covered by the course; and, furthermore will be given generous opportunity to test knowledge of the content area while reaching that competency, through multiple choice quizzes</a:t>
            </a:r>
          </a:p>
          <a:p>
            <a:pPr marL="457200" indent="-457200" fontAlgn="auto">
              <a:spcBef>
                <a:spcPts val="0"/>
              </a:spcBef>
              <a:spcAft>
                <a:spcPts val="0"/>
              </a:spcAft>
              <a:defRPr/>
            </a:pPr>
            <a:endParaRPr lang="en-US" sz="2600" dirty="0">
              <a:solidFill>
                <a:schemeClr val="accent5">
                  <a:lumMod val="50000"/>
                </a:schemeClr>
              </a:solidFill>
              <a:latin typeface="+mn-lt"/>
              <a:cs typeface="+mn-cs"/>
            </a:endParaRPr>
          </a:p>
          <a:p>
            <a:pPr marL="457200" indent="-457200" fontAlgn="auto">
              <a:spcBef>
                <a:spcPts val="0"/>
              </a:spcBef>
              <a:spcAft>
                <a:spcPts val="0"/>
              </a:spcAft>
              <a:defRPr/>
            </a:pPr>
            <a:r>
              <a:rPr lang="en-US" sz="2600" b="1" dirty="0">
                <a:solidFill>
                  <a:schemeClr val="accent5">
                    <a:lumMod val="50000"/>
                  </a:schemeClr>
                </a:solidFill>
                <a:latin typeface="+mn-lt"/>
                <a:cs typeface="+mn-cs"/>
              </a:rPr>
              <a:t>	</a:t>
            </a:r>
            <a:endParaRPr lang="en-US" sz="2600"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lstStyle/>
          <a:p>
            <a:pPr marL="457200" indent="-457200" fontAlgn="auto">
              <a:spcBef>
                <a:spcPts val="0"/>
              </a:spcBef>
              <a:spcAft>
                <a:spcPts val="0"/>
              </a:spcAft>
              <a:defRPr/>
            </a:pPr>
            <a:r>
              <a:rPr lang="en-US" sz="2600" b="1" dirty="0">
                <a:solidFill>
                  <a:schemeClr val="accent5">
                    <a:lumMod val="50000"/>
                  </a:schemeClr>
                </a:solidFill>
                <a:latin typeface="+mn-lt"/>
                <a:cs typeface="+mn-cs"/>
              </a:rPr>
              <a:t>Element 14: </a:t>
            </a:r>
          </a:p>
          <a:p>
            <a:pPr marL="457200" indent="-457200" fontAlgn="auto">
              <a:spcBef>
                <a:spcPts val="0"/>
              </a:spcBef>
              <a:spcAft>
                <a:spcPts val="0"/>
              </a:spcAft>
              <a:defRPr/>
            </a:pPr>
            <a:r>
              <a:rPr lang="en-US" sz="2600" i="1" dirty="0">
                <a:solidFill>
                  <a:schemeClr val="accent5">
                    <a:lumMod val="50000"/>
                  </a:schemeClr>
                </a:solidFill>
                <a:latin typeface="+mn-lt"/>
                <a:cs typeface="+mn-cs"/>
              </a:rPr>
              <a:t>	An opportunity for interactive questions and answers with the person conducting the training</a:t>
            </a:r>
          </a:p>
          <a:p>
            <a:pPr marL="457200" indent="-457200" fontAlgn="auto">
              <a:spcBef>
                <a:spcPts val="0"/>
              </a:spcBef>
              <a:spcAft>
                <a:spcPts val="0"/>
              </a:spcAft>
              <a:defRPr/>
            </a:pPr>
            <a:endParaRPr lang="en-US" sz="2600" i="1" dirty="0">
              <a:solidFill>
                <a:schemeClr val="accent1">
                  <a:lumMod val="50000"/>
                </a:schemeClr>
              </a:solidFill>
              <a:latin typeface="+mn-lt"/>
              <a:cs typeface="+mn-cs"/>
            </a:endParaRPr>
          </a:p>
          <a:p>
            <a:pPr marL="457200" indent="-457200" fontAlgn="auto">
              <a:spcBef>
                <a:spcPts val="0"/>
              </a:spcBef>
              <a:spcAft>
                <a:spcPts val="0"/>
              </a:spcAft>
              <a:defRPr/>
            </a:pPr>
            <a:r>
              <a:rPr lang="en-US" sz="2600" b="1" dirty="0">
                <a:solidFill>
                  <a:schemeClr val="accent1">
                    <a:lumMod val="50000"/>
                  </a:schemeClr>
                </a:solidFill>
                <a:latin typeface="+mn-lt"/>
                <a:cs typeface="+mn-cs"/>
              </a:rPr>
              <a:t>	</a:t>
            </a:r>
            <a:r>
              <a:rPr lang="en-US" sz="2600" b="1" dirty="0">
                <a:solidFill>
                  <a:schemeClr val="accent5">
                    <a:lumMod val="60000"/>
                    <a:lumOff val="40000"/>
                  </a:schemeClr>
                </a:solidFill>
                <a:latin typeface="+mn-lt"/>
                <a:cs typeface="+mn-cs"/>
              </a:rPr>
              <a:t>Goal 1:</a:t>
            </a:r>
            <a:r>
              <a:rPr lang="en-US" sz="2600" dirty="0">
                <a:solidFill>
                  <a:schemeClr val="accent5">
                    <a:lumMod val="60000"/>
                    <a:lumOff val="40000"/>
                  </a:schemeClr>
                </a:solidFill>
                <a:latin typeface="+mn-lt"/>
                <a:cs typeface="+mn-cs"/>
              </a:rPr>
              <a:t> The employee has access to frequently asked questions and MOST frequently asked questions from the OSHA </a:t>
            </a:r>
            <a:r>
              <a:rPr lang="en-US" sz="2600" dirty="0" err="1">
                <a:solidFill>
                  <a:schemeClr val="accent5">
                    <a:lumMod val="60000"/>
                    <a:lumOff val="40000"/>
                  </a:schemeClr>
                </a:solidFill>
                <a:latin typeface="+mn-lt"/>
                <a:cs typeface="+mn-cs"/>
              </a:rPr>
              <a:t>Bloodborne</a:t>
            </a:r>
            <a:r>
              <a:rPr lang="en-US" sz="2600" dirty="0">
                <a:solidFill>
                  <a:schemeClr val="accent5">
                    <a:lumMod val="60000"/>
                    <a:lumOff val="40000"/>
                  </a:schemeClr>
                </a:solidFill>
                <a:latin typeface="+mn-lt"/>
                <a:cs typeface="+mn-cs"/>
              </a:rPr>
              <a:t> Pathogen website</a:t>
            </a:r>
          </a:p>
          <a:p>
            <a:pPr marL="457200" indent="-457200" fontAlgn="auto">
              <a:spcBef>
                <a:spcPts val="0"/>
              </a:spcBef>
              <a:spcAft>
                <a:spcPts val="0"/>
              </a:spcAft>
              <a:defRPr/>
            </a:pPr>
            <a:endParaRPr lang="en-US" sz="2600" b="1" dirty="0">
              <a:solidFill>
                <a:schemeClr val="accent5">
                  <a:lumMod val="60000"/>
                  <a:lumOff val="40000"/>
                </a:schemeClr>
              </a:solidFill>
              <a:latin typeface="+mn-lt"/>
              <a:cs typeface="+mn-cs"/>
            </a:endParaRPr>
          </a:p>
          <a:p>
            <a:pPr marL="457200" indent="-457200" fontAlgn="auto">
              <a:spcBef>
                <a:spcPts val="0"/>
              </a:spcBef>
              <a:spcAft>
                <a:spcPts val="0"/>
              </a:spcAft>
              <a:defRPr/>
            </a:pPr>
            <a:r>
              <a:rPr lang="en-US" sz="2600" b="1" dirty="0">
                <a:solidFill>
                  <a:schemeClr val="accent5">
                    <a:lumMod val="60000"/>
                    <a:lumOff val="40000"/>
                  </a:schemeClr>
                </a:solidFill>
                <a:latin typeface="+mn-lt"/>
                <a:cs typeface="+mn-cs"/>
              </a:rPr>
              <a:t>	Goal 2:</a:t>
            </a:r>
            <a:r>
              <a:rPr lang="en-US" sz="2600" dirty="0">
                <a:solidFill>
                  <a:schemeClr val="accent5">
                    <a:lumMod val="60000"/>
                    <a:lumOff val="40000"/>
                  </a:schemeClr>
                </a:solidFill>
                <a:latin typeface="+mn-lt"/>
                <a:cs typeface="+mn-cs"/>
              </a:rPr>
              <a:t> The employee will demonstrate competency of concepts covered by the course; and, furthermore will be given generous opportunity to test knowledge of the content area while reaching that competency, through multiple choice quizzes</a:t>
            </a:r>
          </a:p>
          <a:p>
            <a:pPr marL="457200" indent="-457200" fontAlgn="auto">
              <a:spcBef>
                <a:spcPts val="0"/>
              </a:spcBef>
              <a:spcAft>
                <a:spcPts val="0"/>
              </a:spcAft>
              <a:defRPr/>
            </a:pPr>
            <a:endParaRPr lang="en-US" sz="2600" dirty="0">
              <a:solidFill>
                <a:schemeClr val="accent5">
                  <a:lumMod val="50000"/>
                </a:schemeClr>
              </a:solidFill>
              <a:latin typeface="+mn-lt"/>
              <a:cs typeface="+mn-cs"/>
            </a:endParaRPr>
          </a:p>
          <a:p>
            <a:pPr marL="457200" indent="-457200" fontAlgn="auto">
              <a:spcBef>
                <a:spcPts val="0"/>
              </a:spcBef>
              <a:spcAft>
                <a:spcPts val="0"/>
              </a:spcAft>
              <a:defRPr/>
            </a:pPr>
            <a:r>
              <a:rPr lang="en-US" sz="2600" b="1" dirty="0">
                <a:solidFill>
                  <a:schemeClr val="accent5">
                    <a:lumMod val="50000"/>
                  </a:schemeClr>
                </a:solidFill>
                <a:latin typeface="+mn-lt"/>
                <a:cs typeface="+mn-cs"/>
              </a:rPr>
              <a:t>	Goal 3: </a:t>
            </a:r>
            <a:r>
              <a:rPr lang="en-US" sz="2600" dirty="0">
                <a:solidFill>
                  <a:schemeClr val="accent5">
                    <a:lumMod val="50000"/>
                  </a:schemeClr>
                </a:solidFill>
                <a:latin typeface="+mn-lt"/>
                <a:cs typeface="+mn-cs"/>
              </a:rPr>
              <a:t>The employee can state who to contact and methods of contact if additional questions arise</a:t>
            </a:r>
            <a:endParaRPr lang="en-US" sz="2600" b="1" dirty="0">
              <a:solidFill>
                <a:schemeClr val="accent5">
                  <a:lumMod val="50000"/>
                </a:schemeClr>
              </a:solidFill>
              <a:latin typeface="+mn-lt"/>
              <a:cs typeface="+mn-cs"/>
            </a:endParaRPr>
          </a:p>
          <a:p>
            <a:pPr marL="457200" indent="-457200" fontAlgn="auto">
              <a:spcBef>
                <a:spcPts val="0"/>
              </a:spcBef>
              <a:spcAft>
                <a:spcPts val="0"/>
              </a:spcAft>
              <a:defRPr/>
            </a:pPr>
            <a:endParaRPr lang="en-US" sz="2600"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3" name="Content Placeholder 2"/>
          <p:cNvSpPr>
            <a:spLocks noGrp="1"/>
          </p:cNvSpPr>
          <p:nvPr>
            <p:ph idx="1"/>
          </p:nvPr>
        </p:nvSpPr>
        <p:spPr>
          <a:xfrm>
            <a:off x="457200" y="1600200"/>
            <a:ext cx="8229600" cy="3733800"/>
          </a:xfrm>
        </p:spPr>
        <p:txBody>
          <a:bodyPr rtlCol="0">
            <a:noAutofit/>
          </a:bodyPr>
          <a:lstStyle/>
          <a:p>
            <a:pPr eaLnBrk="1" fontAlgn="auto" hangingPunct="1">
              <a:spcAft>
                <a:spcPts val="0"/>
              </a:spcAft>
              <a:buFont typeface="Arial" pitchFamily="34" charset="0"/>
              <a:buNone/>
              <a:defRPr/>
            </a:pPr>
            <a:r>
              <a:rPr lang="en-US" sz="2400" u="sng" dirty="0" smtClean="0">
                <a:solidFill>
                  <a:schemeClr val="accent5">
                    <a:lumMod val="50000"/>
                  </a:schemeClr>
                </a:solidFill>
              </a:rPr>
              <a:t>Employer/Employee obligations</a:t>
            </a:r>
            <a:r>
              <a:rPr lang="en-US" sz="2400" dirty="0" smtClean="0">
                <a:solidFill>
                  <a:schemeClr val="accent5">
                    <a:lumMod val="50000"/>
                  </a:schemeClr>
                </a:solidFill>
              </a:rPr>
              <a:t>:</a:t>
            </a:r>
          </a:p>
          <a:p>
            <a:pPr marL="457200" indent="-457200" eaLnBrk="1" fontAlgn="auto" hangingPunct="1">
              <a:spcAft>
                <a:spcPts val="0"/>
              </a:spcAft>
              <a:buFont typeface="+mj-lt"/>
              <a:buAutoNum type="arabicPeriod"/>
              <a:defRPr/>
            </a:pPr>
            <a:r>
              <a:rPr lang="en-US" sz="2400" dirty="0" smtClean="0">
                <a:solidFill>
                  <a:schemeClr val="accent5">
                    <a:lumMod val="50000"/>
                  </a:schemeClr>
                </a:solidFill>
              </a:rPr>
              <a:t>BBP training before assigned to any tasks with risks of BBP exposure</a:t>
            </a:r>
          </a:p>
          <a:p>
            <a:pPr marL="457200" indent="-457200" eaLnBrk="1" fontAlgn="auto" hangingPunct="1">
              <a:spcAft>
                <a:spcPts val="0"/>
              </a:spcAft>
              <a:buFont typeface="+mj-lt"/>
              <a:buAutoNum type="arabicPeriod"/>
              <a:defRPr/>
            </a:pPr>
            <a:r>
              <a:rPr lang="en-US" sz="2400" dirty="0" smtClean="0">
                <a:solidFill>
                  <a:schemeClr val="accent5">
                    <a:lumMod val="50000"/>
                  </a:schemeClr>
                </a:solidFill>
              </a:rPr>
              <a:t>Annual BBP training after this initial training</a:t>
            </a:r>
          </a:p>
          <a:p>
            <a:pPr marL="457200" indent="-457200" eaLnBrk="1" fontAlgn="auto" hangingPunct="1">
              <a:spcAft>
                <a:spcPts val="0"/>
              </a:spcAft>
              <a:buFont typeface="+mj-lt"/>
              <a:buAutoNum type="arabicPeriod"/>
              <a:defRPr/>
            </a:pPr>
            <a:r>
              <a:rPr lang="en-US" sz="2400" dirty="0" smtClean="0">
                <a:solidFill>
                  <a:schemeClr val="accent5">
                    <a:lumMod val="50000"/>
                  </a:schemeClr>
                </a:solidFill>
              </a:rPr>
              <a:t>Copy of standard available at ALL times (Internet only if available at all times!)</a:t>
            </a:r>
          </a:p>
        </p:txBody>
      </p:sp>
      <p:sp>
        <p:nvSpPr>
          <p:cNvPr id="5" name="Title 1"/>
          <p:cNvSpPr>
            <a:spLocks noGrp="1"/>
          </p:cNvSpPr>
          <p:nvPr>
            <p:ph type="title"/>
          </p:nvPr>
        </p:nvSpPr>
        <p:spPr>
          <a:xfrm>
            <a:off x="457200" y="381000"/>
            <a:ext cx="8229600" cy="990600"/>
          </a:xfrm>
        </p:spPr>
        <p:txBody>
          <a:bodyPr rtlCol="0">
            <a:normAutofit/>
          </a:bodyPr>
          <a:lstStyle/>
          <a:p>
            <a:pPr algn="l" eaLnBrk="1" fontAlgn="auto" hangingPunct="1">
              <a:spcAft>
                <a:spcPts val="0"/>
              </a:spcAft>
              <a:defRPr/>
            </a:pPr>
            <a:r>
              <a:rPr lang="en-US" sz="3600" dirty="0" smtClean="0">
                <a:solidFill>
                  <a:schemeClr val="accent5">
                    <a:lumMod val="50000"/>
                  </a:schemeClr>
                </a:solidFill>
              </a:rPr>
              <a:t>This course alone is NOT adequate!</a:t>
            </a:r>
            <a:endParaRPr lang="en-US" sz="3600" dirty="0">
              <a:solidFill>
                <a:schemeClr val="accent5">
                  <a:lumMod val="50000"/>
                </a:schemeClr>
              </a:solidFill>
            </a:endParaRPr>
          </a:p>
        </p:txBody>
      </p:sp>
    </p:spTree>
    <p:custDataLst>
      <p:tags r:id="rId1"/>
    </p:custData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3" name="Content Placeholder 2"/>
          <p:cNvSpPr>
            <a:spLocks noGrp="1"/>
          </p:cNvSpPr>
          <p:nvPr>
            <p:ph idx="1"/>
          </p:nvPr>
        </p:nvSpPr>
        <p:spPr>
          <a:xfrm>
            <a:off x="381000" y="152400"/>
            <a:ext cx="8229600" cy="5943600"/>
          </a:xfrm>
        </p:spPr>
        <p:txBody>
          <a:bodyPr rtlCol="0">
            <a:noAutofit/>
          </a:bodyPr>
          <a:lstStyle/>
          <a:p>
            <a:pPr marL="457200" indent="-457200" eaLnBrk="1" fontAlgn="auto" hangingPunct="1">
              <a:spcAft>
                <a:spcPts val="0"/>
              </a:spcAft>
              <a:buFont typeface="Arial" pitchFamily="34" charset="0"/>
              <a:buNone/>
              <a:defRPr/>
            </a:pPr>
            <a:r>
              <a:rPr lang="en-US" sz="2400" u="sng" dirty="0" smtClean="0">
                <a:solidFill>
                  <a:schemeClr val="accent5">
                    <a:lumMod val="50000"/>
                  </a:schemeClr>
                </a:solidFill>
              </a:rPr>
              <a:t>Employer/Employee obligations</a:t>
            </a:r>
            <a:r>
              <a:rPr lang="en-US" sz="2400" dirty="0" smtClean="0">
                <a:solidFill>
                  <a:schemeClr val="accent5">
                    <a:lumMod val="50000"/>
                  </a:schemeClr>
                </a:solidFill>
              </a:rPr>
              <a:t> (cont.)</a:t>
            </a:r>
          </a:p>
          <a:p>
            <a:pPr marL="457200" indent="-457200" eaLnBrk="1" fontAlgn="auto" hangingPunct="1">
              <a:spcAft>
                <a:spcPts val="0"/>
              </a:spcAft>
              <a:buFont typeface="+mj-lt"/>
              <a:buAutoNum type="arabicPeriod" startAt="4"/>
              <a:defRPr/>
            </a:pPr>
            <a:r>
              <a:rPr lang="en-US" sz="2400" dirty="0" smtClean="0">
                <a:solidFill>
                  <a:schemeClr val="accent5">
                    <a:lumMod val="50000"/>
                  </a:schemeClr>
                </a:solidFill>
              </a:rPr>
              <a:t>Create, orient and distribute employer’s exposure control plan, </a:t>
            </a:r>
            <a:r>
              <a:rPr lang="en-US" sz="2400" u="sng" dirty="0" smtClean="0">
                <a:solidFill>
                  <a:schemeClr val="accent5">
                    <a:lumMod val="50000"/>
                  </a:schemeClr>
                </a:solidFill>
              </a:rPr>
              <a:t>specific to that setting</a:t>
            </a:r>
            <a:r>
              <a:rPr lang="en-US" sz="2400" dirty="0" smtClean="0">
                <a:solidFill>
                  <a:schemeClr val="accent5">
                    <a:lumMod val="50000"/>
                  </a:schemeClr>
                </a:solidFill>
              </a:rPr>
              <a:t>; including:</a:t>
            </a:r>
          </a:p>
          <a:p>
            <a:pPr marL="971550" lvl="1" indent="-514350" eaLnBrk="1" fontAlgn="auto" hangingPunct="1">
              <a:spcAft>
                <a:spcPts val="0"/>
              </a:spcAft>
              <a:defRPr/>
            </a:pPr>
            <a:r>
              <a:rPr lang="en-US" sz="2400" dirty="0" smtClean="0">
                <a:solidFill>
                  <a:schemeClr val="accent5">
                    <a:lumMod val="50000"/>
                  </a:schemeClr>
                </a:solidFill>
              </a:rPr>
              <a:t>Methods of compliance, specific to the setting</a:t>
            </a:r>
          </a:p>
          <a:p>
            <a:pPr marL="1428750" lvl="2" indent="-514350" eaLnBrk="1" fontAlgn="auto" hangingPunct="1">
              <a:spcAft>
                <a:spcPts val="0"/>
              </a:spcAft>
              <a:defRPr/>
            </a:pPr>
            <a:r>
              <a:rPr lang="en-US" sz="2200" dirty="0" smtClean="0">
                <a:solidFill>
                  <a:schemeClr val="accent5">
                    <a:lumMod val="50000"/>
                  </a:schemeClr>
                </a:solidFill>
              </a:rPr>
              <a:t>Engineering and Work Practice Controls </a:t>
            </a:r>
          </a:p>
          <a:p>
            <a:pPr marL="1428750" lvl="2" indent="-514350" eaLnBrk="1" fontAlgn="auto" hangingPunct="1">
              <a:spcAft>
                <a:spcPts val="0"/>
              </a:spcAft>
              <a:defRPr/>
            </a:pPr>
            <a:r>
              <a:rPr lang="en-US" sz="2200" dirty="0" smtClean="0">
                <a:solidFill>
                  <a:schemeClr val="accent5">
                    <a:lumMod val="50000"/>
                  </a:schemeClr>
                </a:solidFill>
              </a:rPr>
              <a:t>Personal Protective Equipment available (and location of storage)</a:t>
            </a:r>
          </a:p>
          <a:p>
            <a:pPr marL="971550" lvl="1" indent="-514350" eaLnBrk="1" fontAlgn="auto" hangingPunct="1">
              <a:spcAft>
                <a:spcPts val="0"/>
              </a:spcAft>
              <a:defRPr/>
            </a:pPr>
            <a:r>
              <a:rPr lang="en-US" sz="2400" dirty="0" smtClean="0">
                <a:solidFill>
                  <a:schemeClr val="accent5">
                    <a:lumMod val="50000"/>
                  </a:schemeClr>
                </a:solidFill>
              </a:rPr>
              <a:t>Hepatitis B vaccine and post-exposure evaluation and follow up, specific to the setting</a:t>
            </a:r>
          </a:p>
          <a:p>
            <a:pPr marL="971550" lvl="1" indent="-514350" eaLnBrk="1" fontAlgn="auto" hangingPunct="1">
              <a:spcAft>
                <a:spcPts val="0"/>
              </a:spcAft>
              <a:defRPr/>
            </a:pPr>
            <a:r>
              <a:rPr lang="en-US" sz="2400" dirty="0" smtClean="0">
                <a:solidFill>
                  <a:schemeClr val="accent5">
                    <a:lumMod val="50000"/>
                  </a:schemeClr>
                </a:solidFill>
              </a:rPr>
              <a:t>Communication of setting specific hazards to employees</a:t>
            </a:r>
          </a:p>
          <a:p>
            <a:pPr marL="971550" lvl="1" indent="-514350" eaLnBrk="1" fontAlgn="auto" hangingPunct="1">
              <a:spcAft>
                <a:spcPts val="0"/>
              </a:spcAft>
              <a:defRPr/>
            </a:pPr>
            <a:r>
              <a:rPr lang="en-US" sz="2400" dirty="0" smtClean="0">
                <a:solidFill>
                  <a:schemeClr val="accent5">
                    <a:lumMod val="50000"/>
                  </a:schemeClr>
                </a:solidFill>
              </a:rPr>
              <a:t>Record keeping, specific to the setting </a:t>
            </a:r>
          </a:p>
          <a:p>
            <a:pPr marL="971550" lvl="1" indent="-514350" eaLnBrk="1" fontAlgn="auto" hangingPunct="1">
              <a:spcAft>
                <a:spcPts val="0"/>
              </a:spcAft>
              <a:defRPr/>
            </a:pPr>
            <a:r>
              <a:rPr lang="en-US" sz="2400" dirty="0" smtClean="0">
                <a:solidFill>
                  <a:schemeClr val="accent5">
                    <a:lumMod val="50000"/>
                  </a:schemeClr>
                </a:solidFill>
              </a:rPr>
              <a:t>Exact steps that employee is to take in a BBP exposure emergency, including  immediate and delayed medical follow </a:t>
            </a:r>
          </a:p>
          <a:p>
            <a:pPr marL="971550" lvl="1" indent="-514350" eaLnBrk="1" fontAlgn="auto" hangingPunct="1">
              <a:spcAft>
                <a:spcPts val="0"/>
              </a:spcAft>
              <a:defRPr/>
            </a:pPr>
            <a:r>
              <a:rPr lang="en-US" sz="2400" dirty="0" smtClean="0">
                <a:solidFill>
                  <a:schemeClr val="accent5">
                    <a:lumMod val="50000"/>
                  </a:schemeClr>
                </a:solidFill>
              </a:rPr>
              <a:t>A specific name and/or title of who to contact in a BBP exposure emergency</a:t>
            </a:r>
            <a:endParaRPr lang="en-US" sz="2400" dirty="0">
              <a:solidFill>
                <a:schemeClr val="accent5">
                  <a:lumMod val="50000"/>
                </a:schemeClr>
              </a:solidFill>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7" name="Content Placeholder 2"/>
          <p:cNvSpPr txBox="1">
            <a:spLocks/>
          </p:cNvSpPr>
          <p:nvPr/>
        </p:nvSpPr>
        <p:spPr>
          <a:xfrm>
            <a:off x="457200" y="304800"/>
            <a:ext cx="8229600" cy="5821363"/>
          </a:xfrm>
          <a:prstGeom prst="rect">
            <a:avLst/>
          </a:prstGeom>
        </p:spPr>
        <p:txBody>
          <a:bodyPr>
            <a:normAutofit/>
          </a:bodyPr>
          <a:lstStyle/>
          <a:p>
            <a:pPr fontAlgn="auto">
              <a:spcBef>
                <a:spcPts val="0"/>
              </a:spcBef>
              <a:spcAft>
                <a:spcPts val="0"/>
              </a:spcAft>
              <a:defRPr/>
            </a:pPr>
            <a:r>
              <a:rPr lang="en-US" sz="3200" b="1" i="1" dirty="0">
                <a:solidFill>
                  <a:schemeClr val="tx2">
                    <a:lumMod val="50000"/>
                  </a:schemeClr>
                </a:solidFill>
                <a:latin typeface="+mn-lt"/>
                <a:cs typeface="+mn-cs"/>
              </a:rPr>
              <a:t>…(vii) The training program shall contain at a minimum the following elements:</a:t>
            </a:r>
            <a:endParaRPr lang="en-US" sz="3200" dirty="0">
              <a:solidFill>
                <a:schemeClr val="tx2">
                  <a:lumMod val="50000"/>
                </a:schemeClr>
              </a:solidFill>
              <a:latin typeface="+mn-lt"/>
              <a:cs typeface="+mn-cs"/>
            </a:endParaRPr>
          </a:p>
          <a:p>
            <a:pPr fontAlgn="auto">
              <a:spcBef>
                <a:spcPts val="0"/>
              </a:spcBef>
              <a:spcAft>
                <a:spcPts val="0"/>
              </a:spcAft>
              <a:defRPr/>
            </a:pPr>
            <a:r>
              <a:rPr lang="en-US" sz="3200" b="1" i="1" dirty="0">
                <a:solidFill>
                  <a:schemeClr val="tx2">
                    <a:lumMod val="50000"/>
                  </a:schemeClr>
                </a:solidFill>
                <a:latin typeface="+mn-lt"/>
                <a:cs typeface="+mn-cs"/>
              </a:rPr>
              <a:t> </a:t>
            </a:r>
            <a:endParaRPr lang="en-US" sz="3200" dirty="0">
              <a:solidFill>
                <a:schemeClr val="tx2">
                  <a:lumMod val="50000"/>
                </a:schemeClr>
              </a:solidFill>
              <a:latin typeface="+mn-lt"/>
              <a:cs typeface="+mn-cs"/>
            </a:endParaRPr>
          </a:p>
          <a:p>
            <a:pPr marL="514350" indent="-514350" fontAlgn="auto">
              <a:spcBef>
                <a:spcPts val="0"/>
              </a:spcBef>
              <a:spcAft>
                <a:spcPts val="0"/>
              </a:spcAft>
              <a:buFont typeface="+mj-lt"/>
              <a:buAutoNum type="arabicParenR"/>
              <a:defRPr/>
            </a:pPr>
            <a:r>
              <a:rPr lang="en-US" sz="2600" b="1" i="1" dirty="0">
                <a:solidFill>
                  <a:schemeClr val="tx2">
                    <a:lumMod val="50000"/>
                  </a:schemeClr>
                </a:solidFill>
                <a:latin typeface="+mn-lt"/>
                <a:cs typeface="+mn-cs"/>
              </a:rPr>
              <a:t>An accessible copy of the regulatory text of this standard and an explanation of its contents;</a:t>
            </a:r>
          </a:p>
          <a:p>
            <a:pPr marL="514350" indent="-514350" fontAlgn="auto">
              <a:spcBef>
                <a:spcPts val="0"/>
              </a:spcBef>
              <a:spcAft>
                <a:spcPts val="0"/>
              </a:spcAft>
              <a:defRPr/>
            </a:pPr>
            <a:endParaRPr lang="en-US" sz="2600" dirty="0">
              <a:solidFill>
                <a:schemeClr val="tx2">
                  <a:lumMod val="50000"/>
                </a:schemeClr>
              </a:solidFill>
              <a:latin typeface="+mn-lt"/>
              <a:cs typeface="+mn-cs"/>
            </a:endParaRPr>
          </a:p>
        </p:txBody>
      </p:sp>
      <p:sp>
        <p:nvSpPr>
          <p:cNvPr id="8" name="TextBox 7"/>
          <p:cNvSpPr txBox="1"/>
          <p:nvPr/>
        </p:nvSpPr>
        <p:spPr>
          <a:xfrm>
            <a:off x="457200" y="6165850"/>
            <a:ext cx="8382000" cy="615950"/>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mn-lt"/>
                <a:cs typeface="+mn-cs"/>
              </a:rPr>
              <a:t>SOURCE: </a:t>
            </a:r>
            <a:r>
              <a:rPr lang="en-US" sz="1600" dirty="0">
                <a:solidFill>
                  <a:schemeClr val="tx2">
                    <a:lumMod val="50000"/>
                  </a:schemeClr>
                </a:solidFill>
                <a:latin typeface="+mn-lt"/>
                <a:cs typeface="+mn-cs"/>
              </a:rPr>
              <a:t>http://www.osha.gov/pls/oshaweb/owadisp.show_document?p_table=STANDARDS&amp;p_id=10051</a:t>
            </a:r>
          </a:p>
        </p:txBody>
      </p:sp>
    </p:spTree>
    <p:custDataLst>
      <p:tags r:id="rId1"/>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9144000" cy="7016750"/>
          </a:xfrm>
          <a:prstGeom prst="rect">
            <a:avLst/>
          </a:prstGeom>
          <a:ln w="762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5" name="Title 1"/>
          <p:cNvSpPr txBox="1">
            <a:spLocks/>
          </p:cNvSpPr>
          <p:nvPr/>
        </p:nvSpPr>
        <p:spPr>
          <a:xfrm>
            <a:off x="457200" y="274638"/>
            <a:ext cx="8229600" cy="1143000"/>
          </a:xfrm>
          <a:prstGeom prst="rect">
            <a:avLst/>
          </a:prstGeom>
        </p:spPr>
        <p:txBody>
          <a:bodyPr anchor="ctr">
            <a:normAutofit/>
          </a:bodyPr>
          <a:lstStyle/>
          <a:p>
            <a:pPr algn="ctr" fontAlgn="auto">
              <a:spcAft>
                <a:spcPts val="0"/>
              </a:spcAft>
              <a:defRPr/>
            </a:pPr>
            <a:r>
              <a:rPr lang="en-US" sz="4400" dirty="0">
                <a:solidFill>
                  <a:schemeClr val="accent5">
                    <a:lumMod val="50000"/>
                  </a:schemeClr>
                </a:solidFill>
                <a:latin typeface="+mj-lt"/>
                <a:ea typeface="+mj-ea"/>
                <a:cs typeface="+mj-cs"/>
              </a:rPr>
              <a:t>References</a:t>
            </a:r>
          </a:p>
        </p:txBody>
      </p:sp>
      <p:sp>
        <p:nvSpPr>
          <p:cNvPr id="6" name="Content Placeholder 2"/>
          <p:cNvSpPr txBox="1">
            <a:spLocks/>
          </p:cNvSpPr>
          <p:nvPr/>
        </p:nvSpPr>
        <p:spPr>
          <a:xfrm>
            <a:off x="457200" y="1600200"/>
            <a:ext cx="8229600" cy="4525963"/>
          </a:xfrm>
          <a:prstGeom prst="rect">
            <a:avLst/>
          </a:prstGeom>
        </p:spPr>
        <p:txBody>
          <a:bodyPr>
            <a:normAutofit/>
          </a:bodyPr>
          <a:lstStyle/>
          <a:p>
            <a:pPr fontAlgn="auto">
              <a:spcBef>
                <a:spcPct val="20000"/>
              </a:spcBef>
              <a:spcAft>
                <a:spcPts val="0"/>
              </a:spcAft>
              <a:buFont typeface="Arial" pitchFamily="34" charset="0"/>
              <a:buNone/>
              <a:defRPr/>
            </a:pPr>
            <a:r>
              <a:rPr lang="en-US" sz="2400" dirty="0">
                <a:solidFill>
                  <a:schemeClr val="accent5">
                    <a:lumMod val="50000"/>
                  </a:schemeClr>
                </a:solidFill>
                <a:latin typeface="+mn-lt"/>
                <a:cs typeface="+mn-cs"/>
              </a:rPr>
              <a:t>OSHA </a:t>
            </a:r>
            <a:r>
              <a:rPr lang="en-US" sz="2400" dirty="0" err="1">
                <a:solidFill>
                  <a:schemeClr val="accent5">
                    <a:lumMod val="50000"/>
                  </a:schemeClr>
                </a:solidFill>
                <a:latin typeface="+mn-lt"/>
                <a:cs typeface="+mn-cs"/>
              </a:rPr>
              <a:t>Bloodborne</a:t>
            </a:r>
            <a:r>
              <a:rPr lang="en-US" sz="2400" dirty="0">
                <a:solidFill>
                  <a:schemeClr val="accent5">
                    <a:lumMod val="50000"/>
                  </a:schemeClr>
                </a:solidFill>
                <a:latin typeface="+mn-lt"/>
                <a:cs typeface="+mn-cs"/>
              </a:rPr>
              <a:t> Pathogen Standard: </a:t>
            </a:r>
            <a:r>
              <a:rPr lang="en-US" sz="2400" u="sng" dirty="0">
                <a:solidFill>
                  <a:schemeClr val="accent5">
                    <a:lumMod val="50000"/>
                  </a:schemeClr>
                </a:solidFill>
                <a:latin typeface="+mn-lt"/>
                <a:cs typeface="+mn-cs"/>
                <a:hlinkClick r:id="rId5"/>
              </a:rPr>
              <a:t>http://www.osha.gov/pls/oshaweb/owadisp.show_document?p_table=standards&amp;p_id=10051</a:t>
            </a:r>
            <a:endParaRPr lang="en-US" sz="2400" u="sng" dirty="0">
              <a:solidFill>
                <a:schemeClr val="accent5">
                  <a:lumMod val="50000"/>
                </a:schemeClr>
              </a:solidFill>
              <a:latin typeface="+mn-lt"/>
              <a:cs typeface="+mn-cs"/>
            </a:endParaRPr>
          </a:p>
          <a:p>
            <a:pPr fontAlgn="auto">
              <a:spcBef>
                <a:spcPct val="20000"/>
              </a:spcBef>
              <a:spcAft>
                <a:spcPts val="0"/>
              </a:spcAft>
              <a:buFont typeface="Arial" pitchFamily="34" charset="0"/>
              <a:buNone/>
              <a:defRPr/>
            </a:pPr>
            <a:endParaRPr lang="en-US" sz="2400" u="sng" dirty="0">
              <a:solidFill>
                <a:schemeClr val="accent5">
                  <a:lumMod val="50000"/>
                </a:schemeClr>
              </a:solidFill>
              <a:latin typeface="+mn-lt"/>
              <a:cs typeface="+mn-cs"/>
            </a:endParaRPr>
          </a:p>
          <a:p>
            <a:pPr fontAlgn="auto">
              <a:spcBef>
                <a:spcPct val="20000"/>
              </a:spcBef>
              <a:spcAft>
                <a:spcPts val="0"/>
              </a:spcAft>
              <a:buFont typeface="Arial" pitchFamily="34" charset="0"/>
              <a:buNone/>
              <a:defRPr/>
            </a:pPr>
            <a:r>
              <a:rPr lang="en-US" sz="2400" dirty="0">
                <a:solidFill>
                  <a:schemeClr val="accent5">
                    <a:lumMod val="50000"/>
                  </a:schemeClr>
                </a:solidFill>
                <a:latin typeface="+mn-lt"/>
                <a:cs typeface="+mn-cs"/>
              </a:rPr>
              <a:t>Summary and Explanation of the Standard:</a:t>
            </a:r>
          </a:p>
          <a:p>
            <a:pPr fontAlgn="auto">
              <a:spcBef>
                <a:spcPct val="20000"/>
              </a:spcBef>
              <a:spcAft>
                <a:spcPts val="0"/>
              </a:spcAft>
              <a:buFont typeface="Arial" pitchFamily="34" charset="0"/>
              <a:buNone/>
              <a:defRPr/>
            </a:pPr>
            <a:r>
              <a:rPr lang="en-US" sz="2400" dirty="0">
                <a:solidFill>
                  <a:schemeClr val="accent5">
                    <a:lumMod val="50000"/>
                  </a:schemeClr>
                </a:solidFill>
                <a:latin typeface="+mn-lt"/>
                <a:cs typeface="+mn-cs"/>
                <a:hlinkClick r:id="rId6"/>
              </a:rPr>
              <a:t>http://www.osha.gov/pls/oshaweb/owadisp.show_document?p_id=811&amp;p_table=PREAMBLES</a:t>
            </a:r>
            <a:r>
              <a:rPr lang="en-US" sz="2400" dirty="0">
                <a:solidFill>
                  <a:schemeClr val="accent5">
                    <a:lumMod val="50000"/>
                  </a:schemeClr>
                </a:solidFill>
                <a:latin typeface="+mn-lt"/>
                <a:cs typeface="+mn-cs"/>
              </a:rPr>
              <a:t> </a:t>
            </a:r>
          </a:p>
          <a:p>
            <a:pPr algn="ctr" fontAlgn="auto">
              <a:spcBef>
                <a:spcPct val="20000"/>
              </a:spcBef>
              <a:spcAft>
                <a:spcPts val="0"/>
              </a:spcAft>
              <a:buFont typeface="Arial" pitchFamily="34" charset="0"/>
              <a:buNone/>
              <a:defRPr/>
            </a:pPr>
            <a:endParaRPr lang="en-US" sz="3200" dirty="0">
              <a:solidFill>
                <a:schemeClr val="accent5">
                  <a:lumMod val="50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Part IV - OSHA Bloodborne Pathogens Standard&quot;/&gt;&lt;property id=&quot;20148&quot; value=&quot;5&quot;/&gt;&lt;property id=&quot;20184&quot; value=&quot;7&quot;/&gt;&lt;property id=&quot;20191&quot; value=&quot;ISU Adobe Presenter Server&quot;/&gt;&lt;property id=&quot;20192&quot; value=&quot;breeze1.isu.edu&quot;/&gt;&lt;property id=&quot;20250&quot; value=&quot;6&quot;/&gt;&lt;property id=&quot;20251&quot; value=&quot;0&quot;/&gt;&lt;property id=&quot;20259&quot; value=&quot;0&quot;/&gt;&lt;property id=&quot;20262&quot; value=&quot;1190696&quot;/&gt;&lt;object type=&quot;2&quot; unique_id=&quot;17180&quot;&gt;&lt;object type=&quot;3&quot; unique_id=&quot;17181&quot;&gt;&lt;property id=&quot;20148&quot; value=&quot;5&quot;/&gt;&lt;property id=&quot;20300&quot; value=&quot;Slide 1 - &amp;quot;Part 4:  &amp;#x0D;&amp;#x0A;The OSHA Bloodborne Pathogen Standard&amp;quot;&quot;/&gt;&lt;property id=&quot;20307&quot; value=&quot;257&quot;/&gt;&lt;property id=&quot;20309&quot; value=&quot;-1&quot;/&gt;&lt;/object&gt;&lt;object type=&quot;3&quot; unique_id=&quot;17182&quot;&gt;&lt;property id=&quot;20148&quot; value=&quot;5&quot;/&gt;&lt;property id=&quot;20300&quot; value=&quot;Slide 2&quot;/&gt;&lt;property id=&quot;20307&quot; value=&quot;258&quot;/&gt;&lt;property id=&quot;20309&quot; value=&quot;-1&quot;/&gt;&lt;/object&gt;&lt;object type=&quot;3&quot; unique_id=&quot;17183&quot;&gt;&lt;property id=&quot;20148&quot; value=&quot;5&quot;/&gt;&lt;property id=&quot;20300&quot; value=&quot;Slide 3&quot;/&gt;&lt;property id=&quot;20307&quot; value=&quot;259&quot;/&gt;&lt;property id=&quot;20309&quot; value=&quot;-1&quot;/&gt;&lt;/object&gt;&lt;object type=&quot;3&quot; unique_id=&quot;17184&quot;&gt;&lt;property id=&quot;20148&quot; value=&quot;5&quot;/&gt;&lt;property id=&quot;20300&quot; value=&quot;Slide 4&quot;/&gt;&lt;property id=&quot;20307&quot; value=&quot;334&quot;/&gt;&lt;property id=&quot;20309&quot; value=&quot;-1&quot;/&gt;&lt;/object&gt;&lt;object type=&quot;3&quot; unique_id=&quot;17185&quot;&gt;&lt;property id=&quot;20148&quot; value=&quot;5&quot;/&gt;&lt;property id=&quot;20300&quot; value=&quot;Slide 5&quot;/&gt;&lt;property id=&quot;20307&quot; value=&quot;281&quot;/&gt;&lt;property id=&quot;20309&quot; value=&quot;-1&quot;/&gt;&lt;/object&gt;&lt;object type=&quot;3&quot; unique_id=&quot;17186&quot;&gt;&lt;property id=&quot;20148&quot; value=&quot;5&quot;/&gt;&lt;property id=&quot;20300&quot; value=&quot;Slide 7&quot;/&gt;&lt;property id=&quot;20307&quot; value=&quot;260&quot;/&gt;&lt;property id=&quot;20309&quot; value=&quot;-1&quot;/&gt;&lt;/object&gt;&lt;object type=&quot;3&quot; unique_id=&quot;17187&quot;&gt;&lt;property id=&quot;20148&quot; value=&quot;5&quot;/&gt;&lt;property id=&quot;20300&quot; value=&quot;Slide 8&quot;/&gt;&lt;property id=&quot;20307&quot; value=&quot;288&quot;/&gt;&lt;property id=&quot;20309&quot; value=&quot;-1&quot;/&gt;&lt;/object&gt;&lt;object type=&quot;3&quot; unique_id=&quot;17188&quot;&gt;&lt;property id=&quot;20148&quot; value=&quot;5&quot;/&gt;&lt;property id=&quot;20300&quot; value=&quot;Slide 9&quot;/&gt;&lt;property id=&quot;20307&quot; value=&quot;309&quot;/&gt;&lt;property id=&quot;20309&quot; value=&quot;-1&quot;/&gt;&lt;/object&gt;&lt;object type=&quot;3&quot; unique_id=&quot;17189&quot;&gt;&lt;property id=&quot;20148&quot; value=&quot;5&quot;/&gt;&lt;property id=&quot;20300&quot; value=&quot;Slide 10&quot;/&gt;&lt;property id=&quot;20307&quot; value=&quot;310&quot;/&gt;&lt;property id=&quot;20309&quot; value=&quot;-1&quot;/&gt;&lt;/object&gt;&lt;object type=&quot;3&quot; unique_id=&quot;17190&quot;&gt;&lt;property id=&quot;20148&quot; value=&quot;5&quot;/&gt;&lt;property id=&quot;20300&quot; value=&quot;Slide 11&quot;/&gt;&lt;property id=&quot;20307&quot; value=&quot;311&quot;/&gt;&lt;property id=&quot;20309&quot; value=&quot;-1&quot;/&gt;&lt;/object&gt;&lt;object type=&quot;3&quot; unique_id=&quot;17191&quot;&gt;&lt;property id=&quot;20148&quot; value=&quot;5&quot;/&gt;&lt;property id=&quot;20300&quot; value=&quot;Slide 12&quot;/&gt;&lt;property id=&quot;20307&quot; value=&quot;263&quot;/&gt;&lt;property id=&quot;20309&quot; value=&quot;-1&quot;/&gt;&lt;/object&gt;&lt;object type=&quot;3&quot; unique_id=&quot;17192&quot;&gt;&lt;property id=&quot;20148&quot; value=&quot;5&quot;/&gt;&lt;property id=&quot;20300&quot; value=&quot;Slide 13&quot;/&gt;&lt;property id=&quot;20307&quot; value=&quot;312&quot;/&gt;&lt;property id=&quot;20309&quot; value=&quot;-1&quot;/&gt;&lt;/object&gt;&lt;object type=&quot;3&quot; unique_id=&quot;17193&quot;&gt;&lt;property id=&quot;20148&quot; value=&quot;5&quot;/&gt;&lt;property id=&quot;20300&quot; value=&quot;Slide 14&quot;/&gt;&lt;property id=&quot;20307&quot; value=&quot;313&quot;/&gt;&lt;property id=&quot;20309&quot; value=&quot;-1&quot;/&gt;&lt;/object&gt;&lt;object type=&quot;3&quot; unique_id=&quot;17194&quot;&gt;&lt;property id=&quot;20148&quot; value=&quot;5&quot;/&gt;&lt;property id=&quot;20300&quot; value=&quot;Slide 15&quot;/&gt;&lt;property id=&quot;20307&quot; value=&quot;264&quot;/&gt;&lt;property id=&quot;20309&quot; value=&quot;-1&quot;/&gt;&lt;/object&gt;&lt;object type=&quot;3&quot; unique_id=&quot;17195&quot;&gt;&lt;property id=&quot;20148&quot; value=&quot;5&quot;/&gt;&lt;property id=&quot;20300&quot; value=&quot;Slide 16&quot;/&gt;&lt;property id=&quot;20307&quot; value=&quot;314&quot;/&gt;&lt;property id=&quot;20309&quot; value=&quot;-1&quot;/&gt;&lt;/object&gt;&lt;object type=&quot;3&quot; unique_id=&quot;17196&quot;&gt;&lt;property id=&quot;20148&quot; value=&quot;5&quot;/&gt;&lt;property id=&quot;20300&quot; value=&quot;Slide 17&quot;/&gt;&lt;property id=&quot;20307&quot; value=&quot;315&quot;/&gt;&lt;property id=&quot;20309&quot; value=&quot;-1&quot;/&gt;&lt;/object&gt;&lt;object type=&quot;3&quot; unique_id=&quot;17197&quot;&gt;&lt;property id=&quot;20148&quot; value=&quot;5&quot;/&gt;&lt;property id=&quot;20300&quot; value=&quot;Slide 18&quot;/&gt;&lt;property id=&quot;20307&quot; value=&quot;265&quot;/&gt;&lt;property id=&quot;20309&quot; value=&quot;-1&quot;/&gt;&lt;/object&gt;&lt;object type=&quot;3&quot; unique_id=&quot;17198&quot;&gt;&lt;property id=&quot;20148&quot; value=&quot;5&quot;/&gt;&lt;property id=&quot;20300&quot; value=&quot;Slide 19&quot;/&gt;&lt;property id=&quot;20307&quot; value=&quot;316&quot;/&gt;&lt;property id=&quot;20309&quot; value=&quot;-1&quot;/&gt;&lt;/object&gt;&lt;object type=&quot;3&quot; unique_id=&quot;17199&quot;&gt;&lt;property id=&quot;20148&quot; value=&quot;5&quot;/&gt;&lt;property id=&quot;20300&quot; value=&quot;Slide 20&quot;/&gt;&lt;property id=&quot;20307&quot; value=&quot;317&quot;/&gt;&lt;property id=&quot;20309&quot; value=&quot;-1&quot;/&gt;&lt;/object&gt;&lt;object type=&quot;3&quot; unique_id=&quot;17200&quot;&gt;&lt;property id=&quot;20148&quot; value=&quot;5&quot;/&gt;&lt;property id=&quot;20300&quot; value=&quot;Slide 21&quot;/&gt;&lt;property id=&quot;20307&quot; value=&quot;318&quot;/&gt;&lt;property id=&quot;20309&quot; value=&quot;-1&quot;/&gt;&lt;/object&gt;&lt;object type=&quot;3&quot; unique_id=&quot;17201&quot;&gt;&lt;property id=&quot;20148&quot; value=&quot;5&quot;/&gt;&lt;property id=&quot;20300&quot; value=&quot;Slide 22&quot;/&gt;&lt;property id=&quot;20307&quot; value=&quot;267&quot;/&gt;&lt;property id=&quot;20309&quot; value=&quot;-1&quot;/&gt;&lt;/object&gt;&lt;object type=&quot;3&quot; unique_id=&quot;17202&quot;&gt;&lt;property id=&quot;20148&quot; value=&quot;5&quot;/&gt;&lt;property id=&quot;20300&quot; value=&quot;Slide 23&quot;/&gt;&lt;property id=&quot;20307&quot; value=&quot;282&quot;/&gt;&lt;property id=&quot;20309&quot; value=&quot;-1&quot;/&gt;&lt;/object&gt;&lt;object type=&quot;3&quot; unique_id=&quot;17203&quot;&gt;&lt;property id=&quot;20148&quot; value=&quot;5&quot;/&gt;&lt;property id=&quot;20300&quot; value=&quot;Slide 24&quot;/&gt;&lt;property id=&quot;20307&quot; value=&quot;319&quot;/&gt;&lt;property id=&quot;20309&quot; value=&quot;-1&quot;/&gt;&lt;/object&gt;&lt;object type=&quot;3&quot; unique_id=&quot;17204&quot;&gt;&lt;property id=&quot;20148&quot; value=&quot;5&quot;/&gt;&lt;property id=&quot;20300&quot; value=&quot;Slide 25&quot;/&gt;&lt;property id=&quot;20307&quot; value=&quot;320&quot;/&gt;&lt;property id=&quot;20309&quot; value=&quot;-1&quot;/&gt;&lt;/object&gt;&lt;object type=&quot;3&quot; unique_id=&quot;17205&quot;&gt;&lt;property id=&quot;20148&quot; value=&quot;5&quot;/&gt;&lt;property id=&quot;20300&quot; value=&quot;Slide 26&quot;/&gt;&lt;property id=&quot;20307&quot; value=&quot;321&quot;/&gt;&lt;property id=&quot;20309&quot; value=&quot;-1&quot;/&gt;&lt;/object&gt;&lt;object type=&quot;3&quot; unique_id=&quot;17206&quot;&gt;&lt;property id=&quot;20148&quot; value=&quot;5&quot;/&gt;&lt;property id=&quot;20300&quot; value=&quot;Slide 27&quot;/&gt;&lt;property id=&quot;20307&quot; value=&quot;322&quot;/&gt;&lt;property id=&quot;20309&quot; value=&quot;-1&quot;/&gt;&lt;/object&gt;&lt;object type=&quot;3&quot; unique_id=&quot;17207&quot;&gt;&lt;property id=&quot;20148&quot; value=&quot;5&quot;/&gt;&lt;property id=&quot;20300&quot; value=&quot;Slide 28&quot;/&gt;&lt;property id=&quot;20307&quot; value=&quot;283&quot;/&gt;&lt;property id=&quot;20309&quot; value=&quot;-1&quot;/&gt;&lt;/object&gt;&lt;object type=&quot;3&quot; unique_id=&quot;17208&quot;&gt;&lt;property id=&quot;20148&quot; value=&quot;5&quot;/&gt;&lt;property id=&quot;20300&quot; value=&quot;Slide 29&quot;/&gt;&lt;property id=&quot;20307&quot; value=&quot;323&quot;/&gt;&lt;property id=&quot;20309&quot; value=&quot;-1&quot;/&gt;&lt;/object&gt;&lt;object type=&quot;3&quot; unique_id=&quot;17209&quot;&gt;&lt;property id=&quot;20148&quot; value=&quot;5&quot;/&gt;&lt;property id=&quot;20300&quot; value=&quot;Slide 30&quot;/&gt;&lt;property id=&quot;20307&quot; value=&quot;324&quot;/&gt;&lt;property id=&quot;20309&quot; value=&quot;-1&quot;/&gt;&lt;/object&gt;&lt;object type=&quot;3&quot; unique_id=&quot;17210&quot;&gt;&lt;property id=&quot;20148&quot; value=&quot;5&quot;/&gt;&lt;property id=&quot;20300&quot; value=&quot;Slide 31&quot;/&gt;&lt;property id=&quot;20307&quot; value=&quot;325&quot;/&gt;&lt;property id=&quot;20309&quot; value=&quot;-1&quot;/&gt;&lt;/object&gt;&lt;object type=&quot;3&quot; unique_id=&quot;17211&quot;&gt;&lt;property id=&quot;20148&quot; value=&quot;5&quot;/&gt;&lt;property id=&quot;20300&quot; value=&quot;Slide 32&quot;/&gt;&lt;property id=&quot;20307&quot; value=&quot;326&quot;/&gt;&lt;property id=&quot;20309&quot; value=&quot;-1&quot;/&gt;&lt;/object&gt;&lt;object type=&quot;3&quot; unique_id=&quot;17212&quot;&gt;&lt;property id=&quot;20148&quot; value=&quot;5&quot;/&gt;&lt;property id=&quot;20300&quot; value=&quot;Slide 33&quot;/&gt;&lt;property id=&quot;20307&quot; value=&quot;268&quot;/&gt;&lt;property id=&quot;20309&quot; value=&quot;-1&quot;/&gt;&lt;/object&gt;&lt;object type=&quot;3&quot; unique_id=&quot;17213&quot;&gt;&lt;property id=&quot;20148&quot; value=&quot;5&quot;/&gt;&lt;property id=&quot;20300&quot; value=&quot;Slide 34&quot;/&gt;&lt;property id=&quot;20307&quot; value=&quot;289&quot;/&gt;&lt;property id=&quot;20309&quot; value=&quot;-1&quot;/&gt;&lt;/object&gt;&lt;object type=&quot;3&quot; unique_id=&quot;17214&quot;&gt;&lt;property id=&quot;20148&quot; value=&quot;5&quot;/&gt;&lt;property id=&quot;20300&quot; value=&quot;Slide 35&quot;/&gt;&lt;property id=&quot;20307&quot; value=&quot;269&quot;/&gt;&lt;property id=&quot;20309&quot; value=&quot;-1&quot;/&gt;&lt;/object&gt;&lt;object type=&quot;3&quot; unique_id=&quot;17215&quot;&gt;&lt;property id=&quot;20148&quot; value=&quot;5&quot;/&gt;&lt;property id=&quot;20300&quot; value=&quot;Slide 36&quot;/&gt;&lt;property id=&quot;20307&quot; value=&quot;327&quot;/&gt;&lt;property id=&quot;20309&quot; value=&quot;-1&quot;/&gt;&lt;/object&gt;&lt;object type=&quot;3&quot; unique_id=&quot;17216&quot;&gt;&lt;property id=&quot;20148&quot; value=&quot;5&quot;/&gt;&lt;property id=&quot;20300&quot; value=&quot;Slide 37&quot;/&gt;&lt;property id=&quot;20307&quot; value=&quot;270&quot;/&gt;&lt;property id=&quot;20309&quot; value=&quot;-1&quot;/&gt;&lt;/object&gt;&lt;object type=&quot;3&quot; unique_id=&quot;17217&quot;&gt;&lt;property id=&quot;20148&quot; value=&quot;5&quot;/&gt;&lt;property id=&quot;20300&quot; value=&quot;Slide 39&quot;/&gt;&lt;property id=&quot;20307&quot; value=&quot;329&quot;/&gt;&lt;property id=&quot;20309&quot; value=&quot;-1&quot;/&gt;&lt;/object&gt;&lt;object type=&quot;3&quot; unique_id=&quot;17218&quot;&gt;&lt;property id=&quot;20148&quot; value=&quot;5&quot;/&gt;&lt;property id=&quot;20300&quot; value=&quot;Slide 40&quot;/&gt;&lt;property id=&quot;20307&quot; value=&quot;286&quot;/&gt;&lt;property id=&quot;20309&quot; value=&quot;-1&quot;/&gt;&lt;/object&gt;&lt;object type=&quot;3&quot; unique_id=&quot;17219&quot;&gt;&lt;property id=&quot;20148&quot; value=&quot;5&quot;/&gt;&lt;property id=&quot;20300&quot; value=&quot;Slide 41&quot;/&gt;&lt;property id=&quot;20307&quot; value=&quot;328&quot;/&gt;&lt;property id=&quot;20309&quot; value=&quot;-1&quot;/&gt;&lt;/object&gt;&lt;object type=&quot;3&quot; unique_id=&quot;17220&quot;&gt;&lt;property id=&quot;20148&quot; value=&quot;5&quot;/&gt;&lt;property id=&quot;20300&quot; value=&quot;Slide 42&quot;/&gt;&lt;property id=&quot;20307&quot; value=&quot;285&quot;/&gt;&lt;property id=&quot;20309&quot; value=&quot;-1&quot;/&gt;&lt;/object&gt;&lt;object type=&quot;3&quot; unique_id=&quot;17221&quot;&gt;&lt;property id=&quot;20148&quot; value=&quot;5&quot;/&gt;&lt;property id=&quot;20300&quot; value=&quot;Slide 43&quot;/&gt;&lt;property id=&quot;20307&quot; value=&quot;330&quot;/&gt;&lt;property id=&quot;20309&quot; value=&quot;-1&quot;/&gt;&lt;/object&gt;&lt;object type=&quot;3&quot; unique_id=&quot;17222&quot;&gt;&lt;property id=&quot;20148&quot; value=&quot;5&quot;/&gt;&lt;property id=&quot;20300&quot; value=&quot;Slide 44&quot;/&gt;&lt;property id=&quot;20307&quot; value=&quot;331&quot;/&gt;&lt;property id=&quot;20309&quot; value=&quot;-1&quot;/&gt;&lt;/object&gt;&lt;object type=&quot;3&quot; unique_id=&quot;17223&quot;&gt;&lt;property id=&quot;20148&quot; value=&quot;5&quot;/&gt;&lt;property id=&quot;20300&quot; value=&quot;Slide 45&quot;/&gt;&lt;property id=&quot;20307&quot; value=&quot;332&quot;/&gt;&lt;property id=&quot;20309&quot; value=&quot;-1&quot;/&gt;&lt;/object&gt;&lt;object type=&quot;3&quot; unique_id=&quot;17224&quot;&gt;&lt;property id=&quot;20148&quot; value=&quot;5&quot;/&gt;&lt;property id=&quot;20300&quot; value=&quot;Slide 46&quot;/&gt;&lt;property id=&quot;20307&quot; value=&quot;333&quot;/&gt;&lt;property id=&quot;20309&quot; value=&quot;-1&quot;/&gt;&lt;/object&gt;&lt;object type=&quot;3&quot; unique_id=&quot;17225&quot;&gt;&lt;property id=&quot;20148&quot; value=&quot;5&quot;/&gt;&lt;property id=&quot;20300&quot; value=&quot;Slide 47&quot;/&gt;&lt;property id=&quot;20307&quot; value=&quot;287&quot;/&gt;&lt;property id=&quot;20309&quot; value=&quot;-1&quot;/&gt;&lt;/object&gt;&lt;object type=&quot;3&quot; unique_id=&quot;17226&quot;&gt;&lt;property id=&quot;20148&quot; value=&quot;5&quot;/&gt;&lt;property id=&quot;20300&quot; value=&quot;Slide 48&quot;/&gt;&lt;property id=&quot;20307&quot; value=&quot;271&quot;/&gt;&lt;property id=&quot;20309&quot; value=&quot;-1&quot;/&gt;&lt;/object&gt;&lt;object type=&quot;3&quot; unique_id=&quot;17227&quot;&gt;&lt;property id=&quot;20148&quot; value=&quot;5&quot;/&gt;&lt;property id=&quot;20300&quot; value=&quot;Slide 49&quot;/&gt;&lt;property id=&quot;20307&quot; value=&quot;272&quot;/&gt;&lt;property id=&quot;20309&quot; value=&quot;-1&quot;/&gt;&lt;/object&gt;&lt;object type=&quot;3&quot; unique_id=&quot;17228&quot;&gt;&lt;property id=&quot;20148&quot; value=&quot;5&quot;/&gt;&lt;property id=&quot;20300&quot; value=&quot;Slide 50&quot;/&gt;&lt;property id=&quot;20307&quot; value=&quot;335&quot;/&gt;&lt;property id=&quot;20309&quot; value=&quot;-1&quot;/&gt;&lt;/object&gt;&lt;object type=&quot;3&quot; unique_id=&quot;17229&quot;&gt;&lt;property id=&quot;20148&quot; value=&quot;5&quot;/&gt;&lt;property id=&quot;20300&quot; value=&quot;Slide 51&quot;/&gt;&lt;property id=&quot;20307&quot; value=&quot;336&quot;/&gt;&lt;property id=&quot;20309&quot; value=&quot;-1&quot;/&gt;&lt;/object&gt;&lt;object type=&quot;3&quot; unique_id=&quot;17230&quot;&gt;&lt;property id=&quot;20148&quot; value=&quot;5&quot;/&gt;&lt;property id=&quot;20300&quot; value=&quot;Slide 52&quot;/&gt;&lt;property id=&quot;20307&quot; value=&quot;273&quot;/&gt;&lt;property id=&quot;20309&quot; value=&quot;-1&quot;/&gt;&lt;/object&gt;&lt;object type=&quot;3&quot; unique_id=&quot;17231&quot;&gt;&lt;property id=&quot;20148&quot; value=&quot;5&quot;/&gt;&lt;property id=&quot;20300&quot; value=&quot;Slide 56&quot;/&gt;&lt;property id=&quot;20307&quot; value=&quot;274&quot;/&gt;&lt;property id=&quot;20309&quot; value=&quot;-1&quot;/&gt;&lt;/object&gt;&lt;object type=&quot;3&quot; unique_id=&quot;17232&quot;&gt;&lt;property id=&quot;20148&quot; value=&quot;5&quot;/&gt;&lt;property id=&quot;20300&quot; value=&quot;Slide 57&quot;/&gt;&lt;property id=&quot;20307&quot; value=&quot;337&quot;/&gt;&lt;property id=&quot;20309&quot; value=&quot;-1&quot;/&gt;&lt;/object&gt;&lt;object type=&quot;3&quot; unique_id=&quot;17233&quot;&gt;&lt;property id=&quot;20148&quot; value=&quot;5&quot;/&gt;&lt;property id=&quot;20300&quot; value=&quot;Slide 58&quot;/&gt;&lt;property id=&quot;20307&quot; value=&quot;338&quot;/&gt;&lt;property id=&quot;20309&quot; value=&quot;-1&quot;/&gt;&lt;/object&gt;&lt;object type=&quot;3&quot; unique_id=&quot;17234&quot;&gt;&lt;property id=&quot;20148&quot; value=&quot;5&quot;/&gt;&lt;property id=&quot;20300&quot; value=&quot;Slide 59&quot;/&gt;&lt;property id=&quot;20307&quot; value=&quot;340&quot;/&gt;&lt;property id=&quot;20309&quot; value=&quot;-1&quot;/&gt;&lt;/object&gt;&lt;object type=&quot;3&quot; unique_id=&quot;17235&quot;&gt;&lt;property id=&quot;20148&quot; value=&quot;5&quot;/&gt;&lt;property id=&quot;20300&quot; value=&quot;Slide 60&quot;/&gt;&lt;property id=&quot;20307&quot; value=&quot;339&quot;/&gt;&lt;property id=&quot;20309&quot; value=&quot;-1&quot;/&gt;&lt;/object&gt;&lt;object type=&quot;3&quot; unique_id=&quot;17236&quot;&gt;&lt;property id=&quot;20148&quot; value=&quot;5&quot;/&gt;&lt;property id=&quot;20300&quot; value=&quot;Slide 61&quot;/&gt;&lt;property id=&quot;20307&quot; value=&quot;341&quot;/&gt;&lt;property id=&quot;20309&quot; value=&quot;-1&quot;/&gt;&lt;/object&gt;&lt;object type=&quot;3&quot; unique_id=&quot;17237&quot;&gt;&lt;property id=&quot;20148&quot; value=&quot;5&quot;/&gt;&lt;property id=&quot;20300&quot; value=&quot;Slide 62&quot;/&gt;&lt;property id=&quot;20307&quot; value=&quot;275&quot;/&gt;&lt;property id=&quot;20309&quot; value=&quot;-1&quot;/&gt;&lt;/object&gt;&lt;object type=&quot;3&quot; unique_id=&quot;17238&quot;&gt;&lt;property id=&quot;20148&quot; value=&quot;5&quot;/&gt;&lt;property id=&quot;20300&quot; value=&quot;Slide 63&quot;/&gt;&lt;property id=&quot;20307&quot; value=&quot;342&quot;/&gt;&lt;property id=&quot;20309&quot; value=&quot;-1&quot;/&gt;&lt;/object&gt;&lt;object type=&quot;3&quot; unique_id=&quot;17239&quot;&gt;&lt;property id=&quot;20148&quot; value=&quot;5&quot;/&gt;&lt;property id=&quot;20300&quot; value=&quot;Slide 65&quot;/&gt;&lt;property id=&quot;20307&quot; value=&quot;343&quot;/&gt;&lt;property id=&quot;20309&quot; value=&quot;-1&quot;/&gt;&lt;/object&gt;&lt;object type=&quot;3&quot; unique_id=&quot;17240&quot;&gt;&lt;property id=&quot;20148&quot; value=&quot;5&quot;/&gt;&lt;property id=&quot;20300&quot; value=&quot;Slide 66&quot;/&gt;&lt;property id=&quot;20307&quot; value=&quot;276&quot;/&gt;&lt;property id=&quot;20309&quot; value=&quot;-1&quot;/&gt;&lt;/object&gt;&lt;object type=&quot;3&quot; unique_id=&quot;17241&quot;&gt;&lt;property id=&quot;20148&quot; value=&quot;5&quot;/&gt;&lt;property id=&quot;20300&quot; value=&quot;Slide 67&quot;/&gt;&lt;property id=&quot;20307&quot; value=&quot;344&quot;/&gt;&lt;property id=&quot;20309&quot; value=&quot;-1&quot;/&gt;&lt;/object&gt;&lt;object type=&quot;3&quot; unique_id=&quot;17242&quot;&gt;&lt;property id=&quot;20148&quot; value=&quot;5&quot;/&gt;&lt;property id=&quot;20300&quot; value=&quot;Slide 68&quot;/&gt;&lt;property id=&quot;20307&quot; value=&quot;345&quot;/&gt;&lt;property id=&quot;20309&quot; value=&quot;-1&quot;/&gt;&lt;/object&gt;&lt;object type=&quot;3&quot; unique_id=&quot;17243&quot;&gt;&lt;property id=&quot;20148&quot; value=&quot;5&quot;/&gt;&lt;property id=&quot;20300&quot; value=&quot;Slide 69&quot;/&gt;&lt;property id=&quot;20307&quot; value=&quot;277&quot;/&gt;&lt;property id=&quot;20309&quot; value=&quot;-1&quot;/&gt;&lt;/object&gt;&lt;object type=&quot;3&quot; unique_id=&quot;17244&quot;&gt;&lt;property id=&quot;20148&quot; value=&quot;5&quot;/&gt;&lt;property id=&quot;20300&quot; value=&quot;Slide 78&quot;/&gt;&lt;property id=&quot;20307&quot; value=&quot;346&quot;/&gt;&lt;property id=&quot;20309&quot; value=&quot;-1&quot;/&gt;&lt;/object&gt;&lt;object type=&quot;3&quot; unique_id=&quot;17245&quot;&gt;&lt;property id=&quot;20148&quot; value=&quot;5&quot;/&gt;&lt;property id=&quot;20300&quot; value=&quot;Slide 79&quot;/&gt;&lt;property id=&quot;20307&quot; value=&quot;347&quot;/&gt;&lt;property id=&quot;20309&quot; value=&quot;-1&quot;/&gt;&lt;/object&gt;&lt;object type=&quot;3&quot; unique_id=&quot;17252&quot;&gt;&lt;property id=&quot;20148&quot; value=&quot;5&quot;/&gt;&lt;property id=&quot;20300&quot; value=&quot;Slide 80&quot;/&gt;&lt;property id=&quot;20307&quot; value=&quot;278&quot;/&gt;&lt;property id=&quot;20309&quot; value=&quot;-1&quot;/&gt;&lt;/object&gt;&lt;object type=&quot;3&quot; unique_id=&quot;17253&quot;&gt;&lt;property id=&quot;20148&quot; value=&quot;5&quot;/&gt;&lt;property id=&quot;20300&quot; value=&quot;Slide 81&quot;/&gt;&lt;property id=&quot;20307&quot; value=&quot;279&quot;/&gt;&lt;property id=&quot;20309&quot; value=&quot;-1&quot;/&gt;&lt;/object&gt;&lt;object type=&quot;3&quot; unique_id=&quot;17254&quot;&gt;&lt;property id=&quot;20148&quot; value=&quot;5&quot;/&gt;&lt;property id=&quot;20300&quot; value=&quot;Slide 82&quot;/&gt;&lt;property id=&quot;20307&quot; value=&quot;305&quot;/&gt;&lt;property id=&quot;20309&quot; value=&quot;-1&quot;/&gt;&lt;/object&gt;&lt;object type=&quot;3&quot; unique_id=&quot;17257&quot;&gt;&lt;property id=&quot;20148&quot; value=&quot;5&quot;/&gt;&lt;property id=&quot;20300&quot; value=&quot;Slide 83&quot;/&gt;&lt;property id=&quot;20307&quot; value=&quot;280&quot;/&gt;&lt;property id=&quot;20309&quot; value=&quot;-1&quot;/&gt;&lt;/object&gt;&lt;object type=&quot;3&quot; unique_id=&quot;17259&quot;&gt;&lt;property id=&quot;20148&quot; value=&quot;5&quot;/&gt;&lt;property id=&quot;20300&quot; value=&quot;Slide 88 - &amp;quot;This course alone is NOT adequate!&amp;quot;&quot;/&gt;&lt;property id=&quot;20307&quot; value=&quot;295&quot;/&gt;&lt;property id=&quot;20309&quot; value=&quot;-1&quot;/&gt;&lt;/object&gt;&lt;object type=&quot;3&quot; unique_id=&quot;17260&quot;&gt;&lt;property id=&quot;20148&quot; value=&quot;5&quot;/&gt;&lt;property id=&quot;20300&quot; value=&quot;Slide 89&quot;/&gt;&lt;property id=&quot;20307&quot; value=&quot;298&quot;/&gt;&lt;property id=&quot;20309&quot; value=&quot;-1&quot;/&gt;&lt;/object&gt;&lt;object type=&quot;3&quot; unique_id=&quot;17261&quot;&gt;&lt;property id=&quot;20148&quot; value=&quot;5&quot;/&gt;&lt;property id=&quot;20300&quot; value=&quot;Slide 90&quot;/&gt;&lt;property id=&quot;20307&quot; value=&quot;266&quot;/&gt;&lt;property id=&quot;20309&quot; value=&quot;-1&quot;/&gt;&lt;/object&gt;&lt;object type=&quot;3&quot; unique_id=&quot;19339&quot;&gt;&lt;property id=&quot;20148&quot; value=&quot;5&quot;/&gt;&lt;property id=&quot;20300&quot; value=&quot;Slide 6&quot;/&gt;&lt;property id=&quot;20307&quot; value=&quot;349&quot;/&gt;&lt;property id=&quot;20309&quot; value=&quot;-1&quot;/&gt;&lt;/object&gt;&lt;object type=&quot;3&quot; unique_id=&quot;19340&quot;&gt;&lt;property id=&quot;20148&quot; value=&quot;5&quot;/&gt;&lt;property id=&quot;20300&quot; value=&quot;Slide 38&quot;/&gt;&lt;property id=&quot;20307&quot; value=&quot;350&quot;/&gt;&lt;property id=&quot;20309&quot; value=&quot;-1&quot;/&gt;&lt;/object&gt;&lt;object type=&quot;3&quot; unique_id=&quot;19341&quot;&gt;&lt;property id=&quot;20148&quot; value=&quot;5&quot;/&gt;&lt;property id=&quot;20300&quot; value=&quot;Slide 53&quot;/&gt;&lt;property id=&quot;20307&quot; value=&quot;351&quot;/&gt;&lt;property id=&quot;20309&quot; value=&quot;-1&quot;/&gt;&lt;/object&gt;&lt;object type=&quot;3&quot; unique_id=&quot;19342&quot;&gt;&lt;property id=&quot;20148&quot; value=&quot;5&quot;/&gt;&lt;property id=&quot;20300&quot; value=&quot;Slide 54&quot;/&gt;&lt;property id=&quot;20307&quot; value=&quot;352&quot;/&gt;&lt;property id=&quot;20309&quot; value=&quot;-1&quot;/&gt;&lt;/object&gt;&lt;object type=&quot;3&quot; unique_id=&quot;19343&quot;&gt;&lt;property id=&quot;20148&quot; value=&quot;5&quot;/&gt;&lt;property id=&quot;20300&quot; value=&quot;Slide 55&quot;/&gt;&lt;property id=&quot;20307&quot; value=&quot;353&quot;/&gt;&lt;property id=&quot;20309&quot; value=&quot;-1&quot;/&gt;&lt;/object&gt;&lt;object type=&quot;3&quot; unique_id=&quot;19344&quot;&gt;&lt;property id=&quot;20148&quot; value=&quot;5&quot;/&gt;&lt;property id=&quot;20300&quot; value=&quot;Slide 64&quot;/&gt;&lt;property id=&quot;20307&quot; value=&quot;354&quot;/&gt;&lt;property id=&quot;20309&quot; value=&quot;-1&quot;/&gt;&lt;/object&gt;&lt;object type=&quot;3&quot; unique_id=&quot;19345&quot;&gt;&lt;property id=&quot;20148&quot; value=&quot;5&quot;/&gt;&lt;property id=&quot;20300&quot; value=&quot;Slide 70&quot;/&gt;&lt;property id=&quot;20307&quot; value=&quot;355&quot;/&gt;&lt;property id=&quot;20309&quot; value=&quot;-1&quot;/&gt;&lt;/object&gt;&lt;object type=&quot;3&quot; unique_id=&quot;19346&quot;&gt;&lt;property id=&quot;20148&quot; value=&quot;5&quot;/&gt;&lt;property id=&quot;20300&quot; value=&quot;Slide 71&quot;/&gt;&lt;property id=&quot;20307&quot; value=&quot;356&quot;/&gt;&lt;property id=&quot;20309&quot; value=&quot;-1&quot;/&gt;&lt;/object&gt;&lt;object type=&quot;3&quot; unique_id=&quot;19347&quot;&gt;&lt;property id=&quot;20148&quot; value=&quot;5&quot;/&gt;&lt;property id=&quot;20300&quot; value=&quot;Slide 72&quot;/&gt;&lt;property id=&quot;20307&quot; value=&quot;357&quot;/&gt;&lt;property id=&quot;20309&quot; value=&quot;-1&quot;/&gt;&lt;/object&gt;&lt;object type=&quot;3&quot; unique_id=&quot;19348&quot;&gt;&lt;property id=&quot;20148&quot; value=&quot;5&quot;/&gt;&lt;property id=&quot;20300&quot; value=&quot;Slide 73&quot;/&gt;&lt;property id=&quot;20307&quot; value=&quot;358&quot;/&gt;&lt;property id=&quot;20309&quot; value=&quot;-1&quot;/&gt;&lt;/object&gt;&lt;object type=&quot;3&quot; unique_id=&quot;19349&quot;&gt;&lt;property id=&quot;20148&quot; value=&quot;5&quot;/&gt;&lt;property id=&quot;20300&quot; value=&quot;Slide 74&quot;/&gt;&lt;property id=&quot;20307&quot; value=&quot;360&quot;/&gt;&lt;property id=&quot;20309&quot; value=&quot;-1&quot;/&gt;&lt;/object&gt;&lt;object type=&quot;3&quot; unique_id=&quot;19350&quot;&gt;&lt;property id=&quot;20148&quot; value=&quot;5&quot;/&gt;&lt;property id=&quot;20300&quot; value=&quot;Slide 75&quot;/&gt;&lt;property id=&quot;20307&quot; value=&quot;359&quot;/&gt;&lt;property id=&quot;20309&quot; value=&quot;-1&quot;/&gt;&lt;/object&gt;&lt;object type=&quot;3&quot; unique_id=&quot;19351&quot;&gt;&lt;property id=&quot;20148&quot; value=&quot;5&quot;/&gt;&lt;property id=&quot;20300&quot; value=&quot;Slide 76 - &amp;quot;Cleaning Up Biohazard Spills&amp;quot;&quot;/&gt;&lt;property id=&quot;20307&quot; value=&quot;362&quot;/&gt;&lt;property id=&quot;20309&quot; value=&quot;-1&quot;/&gt;&lt;/object&gt;&lt;object type=&quot;3&quot; unique_id=&quot;19352&quot;&gt;&lt;property id=&quot;20148&quot; value=&quot;5&quot;/&gt;&lt;property id=&quot;20300&quot; value=&quot;Slide 77&quot;/&gt;&lt;property id=&quot;20307&quot; value=&quot;361&quot;/&gt;&lt;property id=&quot;20309&quot; value=&quot;-1&quot;/&gt;&lt;/object&gt;&lt;object type=&quot;3&quot; unique_id=&quot;19353&quot;&gt;&lt;property id=&quot;20148&quot; value=&quot;5&quot;/&gt;&lt;property id=&quot;20300&quot; value=&quot;Slide 84&quot;/&gt;&lt;property id=&quot;20307&quot; value=&quot;365&quot;/&gt;&lt;property id=&quot;20309&quot; value=&quot;-1&quot;/&gt;&lt;/object&gt;&lt;object type=&quot;3&quot; unique_id=&quot;19354&quot;&gt;&lt;property id=&quot;20148&quot; value=&quot;5&quot;/&gt;&lt;property id=&quot;20300&quot; value=&quot;Slide 85&quot;/&gt;&lt;property id=&quot;20307&quot; value=&quot;363&quot;/&gt;&lt;property id=&quot;20309&quot; value=&quot;-1&quot;/&gt;&lt;/object&gt;&lt;object type=&quot;3&quot; unique_id=&quot;19355&quot;&gt;&lt;property id=&quot;20148&quot; value=&quot;5&quot;/&gt;&lt;property id=&quot;20300&quot; value=&quot;Slide 86&quot;/&gt;&lt;property id=&quot;20307&quot; value=&quot;364&quot;/&gt;&lt;property id=&quot;20309&quot; value=&quot;-1&quot;/&gt;&lt;/object&gt;&lt;object type=&quot;3&quot; unique_id=&quot;19922&quot;&gt;&lt;property id=&quot;20148&quot; value=&quot;5&quot;/&gt;&lt;property id=&quot;20300&quot; value=&quot;Slide 87&quot;/&gt;&lt;property id=&quot;20307&quot; value=&quot;366&quot;/&gt;&lt;property id=&quot;20309&quot; value=&quot;-1&quot;/&gt;&lt;/object&gt;&lt;/object&gt;&lt;object type=&quot;8&quot; unique_id=&quot;17344&quot;&gt;&lt;/object&gt;&lt;object type=&quot;10&quot; unique_id=&quot;20291&quot;&gt;&lt;object type=&quot;11&quot; unique_id=&quot;20292&quot;&gt;&lt;/object&gt;&lt;object type=&quot;12&quot; unique_id=&quot;20294&quot;&gt;&lt;/object&gt;&lt;/object&gt;&lt;object type=&quot;4&quot; unique_id=&quot;20293&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4,1797502720,C:\Users\dluser\Desktop\Part IV - OSHA Bloodborne Pathogens Standard_pptx\Media.ppcx"/>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631D90-4477-41C3-971D-49B21168D0DE}&quot;/&gt;&lt;isInvalidForFieldText val=&quot;0&quot;/&gt;&lt;Image&gt;&lt;filename val=&quot;C:\Users\dluser\AppData\Local\Temp\PR\data\asimages\{97631D90-4477-41C3-971D-49B21168D0DE}_46.png&quot;/&gt;&lt;left val=&quot;-7&quot;/&gt;&lt;top val=&quot;-6&quot;/&gt;&lt;width val=&quot;736&quot;/&gt;&lt;height val=&quot;569&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PSNARRATION" val="47,1797502720,C:\Users\dluser\Desktop\Part IV - OSHA Bloodborne Pathogens Standard_pptx\Media.ppcx"/>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82230E-9C31-4DF9-8E06-FD5C76C530F3}&quot;/&gt;&lt;isInvalidForFieldText val=&quot;0&quot;/&gt;&lt;Image&gt;&lt;filename val=&quot;C:\Users\dluser\AppData\Local\Temp\PR\data\asimages\{6082230E-9C31-4DF9-8E06-FD5C76C530F3}_47.png&quot;/&gt;&lt;left val=&quot;-7&quot;/&gt;&lt;top val=&quot;-6&quot;/&gt;&lt;width val=&quot;736&quot;/&gt;&lt;height val=&quot;569&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PSNARRATION" val="48,1797502720,C:\Users\dluser\Desktop\Part IV - OSHA Bloodborne Pathogens Standard_pptx\Media.ppcx"/>
</p:tagLst>
</file>

<file path=ppt/tags/tag1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04A671-51EB-4D95-AD14-1E90193FB295}&quot;/&gt;&lt;isInvalidForFieldText val=&quot;0&quot;/&gt;&lt;Image&gt;&lt;filename val=&quot;C:\Users\dluser\AppData\Local\Temp\PR\data\asimages\{CC04A671-51EB-4D95-AD14-1E90193FB295}_48.png&quot;/&gt;&lt;left val=&quot;-7&quot;/&gt;&lt;top val=&quot;-6&quot;/&gt;&lt;width val=&quot;736&quot;/&gt;&lt;height val=&quot;569&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PSNARRATION" val="49,1797502720,C:\Users\dluser\Desktop\Part IV - OSHA Bloodborne Pathogens Standard_pptx\Media.ppcx"/>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01CC5F-BB18-4828-9F6B-C76259340C23}&quot;/&gt;&lt;isInvalidForFieldText val=&quot;0&quot;/&gt;&lt;Image&gt;&lt;filename val=&quot;C:\Users\dluser\AppData\Local\Temp\PR\data\asimages\{D601CC5F-BB18-4828-9F6B-C76259340C23}_49.png&quot;/&gt;&lt;left val=&quot;-7&quot;/&gt;&lt;top val=&quot;-6&quot;/&gt;&lt;width val=&quot;736&quot;/&gt;&lt;height val=&quot;569&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36BFA2-219D-4C19-84D6-2FE8DCB98FF0}&quot;/&gt;&lt;isInvalidForFieldText val=&quot;0&quot;/&gt;&lt;Image&gt;&lt;filename val=&quot;C:\Users\dluser\AppData\Local\Temp\PR\data\asimages\{C336BFA2-219D-4C19-84D6-2FE8DCB98FF0}_49.png&quot;/&gt;&lt;left val=&quot;36&quot;/&gt;&lt;top val=&quot;324&quot;/&gt;&lt;width val=&quot;160&quot;/&gt;&lt;height val=&quot;138&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EE84BD-907C-4809-9FE5-129CF638D999}&quot;/&gt;&lt;isInvalidForFieldText val=&quot;0&quot;/&gt;&lt;Image&gt;&lt;filename val=&quot;C:\Users\dluser\AppData\Local\Temp\PR\data\asimages\{28EE84BD-907C-4809-9FE5-129CF638D999}_49.png&quot;/&gt;&lt;left val=&quot;558&quot;/&gt;&lt;top val=&quot;384&quot;/&gt;&lt;width val=&quot;138&quot;/&gt;&lt;height val=&quot;138&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B73208-3FD3-445A-8905-37E979B56803}&quot;/&gt;&lt;isInvalidForFieldText val=&quot;0&quot;/&gt;&lt;Image&gt;&lt;filename val=&quot;C:\Users\dluser\AppData\Local\Temp\PR\data\asimages\{C9B73208-3FD3-445A-8905-37E979B56803}_49.png&quot;/&gt;&lt;left val=&quot;372&quot;/&gt;&lt;top val=&quot;324&quot;/&gt;&lt;width val=&quot;166&quot;/&gt;&lt;height val=&quot;14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F8D237-9B21-49D3-8677-8C323F00B5B3}&quot;/&gt;&lt;isInvalidForFieldText val=&quot;0&quot;/&gt;&lt;Image&gt;&lt;filename val=&quot;C:\Users\dluser\AppData\Local\Temp\PR\data\asimages\{E1F8D237-9B21-49D3-8677-8C323F00B5B3}_4.png&quot;/&gt;&lt;left val=&quot;-7&quot;/&gt;&lt;top val=&quot;-6&quot;/&gt;&lt;width val=&quot;736&quot;/&gt;&lt;height val=&quot;569&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PSNARRATION" val="50,1797502720,C:\Users\dluser\Desktop\Part IV - OSHA Bloodborne Pathogens Standard_pptx\Media.ppcx"/>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CDCDA56-BC1B-4173-9899-098FEF7EA087}&quot;/&gt;&lt;isInvalidForFieldText val=&quot;0&quot;/&gt;&lt;Image&gt;&lt;filename val=&quot;C:\Users\dluser\AppData\Local\Temp\PR\data\asimages\{9CDCDA56-BC1B-4173-9899-098FEF7EA087}_50.png&quot;/&gt;&lt;left val=&quot;-7&quot;/&gt;&lt;top val=&quot;-6&quot;/&gt;&lt;width val=&quot;736&quot;/&gt;&lt;height val=&quot;569&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PSNARRATION" val="51,1797502720,C:\Users\dluser\Desktop\Part IV - OSHA Bloodborne Pathogens Standard_pptx\Media.ppcx"/>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66CAE1-6ED4-4A94-8E48-7289CAA78EFC}&quot;/&gt;&lt;isInvalidForFieldText val=&quot;0&quot;/&gt;&lt;Image&gt;&lt;filename val=&quot;C:\Users\dluser\AppData\Local\Temp\PR\data\asimages\{E166CAE1-6ED4-4A94-8E48-7289CAA78EFC}_51.png&quot;/&gt;&lt;left val=&quot;-7&quot;/&gt;&lt;top val=&quot;-6&quot;/&gt;&lt;width val=&quot;736&quot;/&gt;&lt;height val=&quot;569&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PSNARRATION" val="52,1797502720,C:\Users\dluser\Desktop\Part IV - OSHA Bloodborne Pathogens Standard_pptx\Media.ppcx"/>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601249-54B4-4CBE-A8DD-F432BFE8D656}&quot;/&gt;&lt;isInvalidForFieldText val=&quot;0&quot;/&gt;&lt;Image&gt;&lt;filename val=&quot;C:\Users\dluser\AppData\Local\Temp\PR\data\asimages\{40601249-54B4-4CBE-A8DD-F432BFE8D656}_52.png&quot;/&gt;&lt;left val=&quot;-7&quot;/&gt;&lt;top val=&quot;-6&quot;/&gt;&lt;width val=&quot;736&quot;/&gt;&lt;height val=&quot;569&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PSNARRATION" val="53,1797502720,C:\Users\dluser\Desktop\Part IV - OSHA Bloodborne Pathogens Standard_pptx\Media.ppcx"/>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1B5C1C-DEBA-464E-B40C-B2156505EE1A}&quot;/&gt;&lt;isInvalidForFieldText val=&quot;0&quot;/&gt;&lt;Image&gt;&lt;filename val=&quot;C:\Users\dluser\AppData\Local\Temp\PR\data\asimages\{5E1B5C1C-DEBA-464E-B40C-B2156505EE1A}_53.png&quot;/&gt;&lt;left val=&quot;-7&quot;/&gt;&lt;top val=&quot;-6&quot;/&gt;&lt;width val=&quot;736&quot;/&gt;&lt;height val=&quot;569&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PSNARRATION" val="54,1797502720,C:\Users\dluser\Desktop\Part IV - OSHA Bloodborne Pathogens Standard_pptx\Media.ppcx"/>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69BBAF-DBAE-4351-8B7C-48BBD1BCCC87}&quot;/&gt;&lt;isInvalidForFieldText val=&quot;0&quot;/&gt;&lt;Image&gt;&lt;filename val=&quot;C:\Users\dluser\AppData\Local\Temp\PR\data\asimages\{DA69BBAF-DBAE-4351-8B7C-48BBD1BCCC87}_54.png&quot;/&gt;&lt;left val=&quot;-7&quot;/&gt;&lt;top val=&quot;-6&quot;/&gt;&lt;width val=&quot;736&quot;/&gt;&lt;height val=&quot;569&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C3BAC9-27BA-47F7-8FFF-248A8B601214}&quot;/&gt;&lt;isInvalidForFieldText val=&quot;0&quot;/&gt;&lt;Image&gt;&lt;filename val=&quot;C:\Users\dluser\AppData\Local\Temp\PR\data\asimages\{C9C3BAC9-27BA-47F7-8FFF-248A8B601214}_4.png&quot;/&gt;&lt;left val=&quot;228&quot;/&gt;&lt;top val=&quot;84&quot;/&gt;&lt;width val=&quot;285&quot;/&gt;&lt;height val=&quot;426&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PSNARRATION" val="55,1797502720,C:\Users\dluser\Desktop\Part IV - OSHA Bloodborne Pathogens Standard_pptx\Media.ppcx"/>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C08B53-1E22-49E0-AB34-FE433DA6C0CB}&quot;/&gt;&lt;isInvalidForFieldText val=&quot;0&quot;/&gt;&lt;Image&gt;&lt;filename val=&quot;C:\Users\dluser\AppData\Local\Temp\PR\data\asimages\{14C08B53-1E22-49E0-AB34-FE433DA6C0CB}_55.png&quot;/&gt;&lt;left val=&quot;-7&quot;/&gt;&lt;top val=&quot;-6&quot;/&gt;&lt;width val=&quot;736&quot;/&gt;&lt;height val=&quot;569&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PSNARRATION" val="56,1797502720,C:\Users\dluser\Desktop\Part IV - OSHA Bloodborne Pathogens Standard_pptx\Media.ppcx"/>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B510D3-BAF2-4155-9682-C620AE25F7AB}&quot;/&gt;&lt;isInvalidForFieldText val=&quot;0&quot;/&gt;&lt;Image&gt;&lt;filename val=&quot;C:\Users\dluser\AppData\Local\Temp\PR\data\asimages\{72B510D3-BAF2-4155-9682-C620AE25F7AB}_56.png&quot;/&gt;&lt;left val=&quot;-7&quot;/&gt;&lt;top val=&quot;-6&quot;/&gt;&lt;width val=&quot;736&quot;/&gt;&lt;height val=&quot;569&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PSNARRATION" val="57,1797502720,C:\Users\dluser\Desktop\Part IV - OSHA Bloodborne Pathogens Standard_pptx\Media.ppcx"/>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B870C8-E3B2-49A9-BE08-E90DBB80FAC6}&quot;/&gt;&lt;isInvalidForFieldText val=&quot;0&quot;/&gt;&lt;Image&gt;&lt;filename val=&quot;C:\Users\dluser\AppData\Local\Temp\PR\data\asimages\{DEB870C8-E3B2-49A9-BE08-E90DBB80FAC6}_57.png&quot;/&gt;&lt;left val=&quot;-7&quot;/&gt;&lt;top val=&quot;-6&quot;/&gt;&lt;width val=&quot;736&quot;/&gt;&lt;height val=&quot;569&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PSNARRATION" val="58,1797502720,C:\Users\dluser\Desktop\Part IV - OSHA Bloodborne Pathogens Standard_pptx\Media.ppcx"/>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D1AB9B-8B30-47D1-9ECC-D833DDB08EAA}&quot;/&gt;&lt;isInvalidForFieldText val=&quot;0&quot;/&gt;&lt;Image&gt;&lt;filename val=&quot;C:\Users\dluser\AppData\Local\Temp\PR\data\asimages\{4DD1AB9B-8B30-47D1-9ECC-D833DDB08EAA}_58.png&quot;/&gt;&lt;left val=&quot;-7&quot;/&gt;&lt;top val=&quot;-6&quot;/&gt;&lt;width val=&quot;736&quot;/&gt;&lt;height val=&quot;569&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PSNARRATION" val="59,1797502720,C:\Users\dluser\Desktop\Part IV - OSHA Bloodborne Pathogens Standard_pptx\Media.ppcx"/>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077F35-344E-4687-9221-558130E9F761}&quot;/&gt;&lt;isInvalidForFieldText val=&quot;0&quot;/&gt;&lt;Image&gt;&lt;filename val=&quot;C:\Users\dluser\AppData\Local\Temp\PR\data\asimages\{E4077F35-344E-4687-9221-558130E9F761}_59.png&quot;/&gt;&lt;left val=&quot;-7&quot;/&gt;&lt;top val=&quot;-6&quot;/&gt;&lt;width val=&quot;736&quot;/&gt;&lt;height val=&quot;56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PSNARRATION" val="5,1797502720,C:\Users\dluser\Desktop\Part IV - OSHA Bloodborne Pathogens Standard_pptx\Media.ppcx"/>
</p:tagLst>
</file>

<file path=ppt/tags/tag130.xml><?xml version="1.0" encoding="utf-8"?>
<p:tagLst xmlns:a="http://schemas.openxmlformats.org/drawingml/2006/main" xmlns:r="http://schemas.openxmlformats.org/officeDocument/2006/relationships" xmlns:p="http://schemas.openxmlformats.org/presentationml/2006/main">
  <p:tag name="PPSNARRATION" val="60,1797502720,C:\Users\dluser\Desktop\Part IV - OSHA Bloodborne Pathogens Standard_pptx\Media.ppcx"/>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BB83A4-ADA7-4AE5-BB0C-3C09D3127524}&quot;/&gt;&lt;isInvalidForFieldText val=&quot;0&quot;/&gt;&lt;Image&gt;&lt;filename val=&quot;C:\Users\dluser\AppData\Local\Temp\PR\data\asimages\{51BB83A4-ADA7-4AE5-BB0C-3C09D3127524}_60.png&quot;/&gt;&lt;left val=&quot;-7&quot;/&gt;&lt;top val=&quot;-6&quot;/&gt;&lt;width val=&quot;736&quot;/&gt;&lt;height val=&quot;569&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B36596-D9BB-4F6D-A12A-10B0B679BD28}&quot;/&gt;&lt;isInvalidForFieldText val=&quot;0&quot;/&gt;&lt;Image&gt;&lt;filename val=&quot;C:\Users\dluser\AppData\Local\Temp\PR\data\asimages\{7CB36596-D9BB-4F6D-A12A-10B0B679BD28}_60.png&quot;/&gt;&lt;left val=&quot;102&quot;/&gt;&lt;top val=&quot;336&quot;/&gt;&lt;width val=&quot;255&quot;/&gt;&lt;height val=&quot;196&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7AC182-FF47-4AD7-9DDB-239929A109DB}&quot;/&gt;&lt;isInvalidForFieldText val=&quot;0&quot;/&gt;&lt;Image&gt;&lt;filename val=&quot;C:\Users\dluser\AppData\Local\Temp\PR\data\asimages\{547AC182-FF47-4AD7-9DDB-239929A109DB}_60.png&quot;/&gt;&lt;left val=&quot;378&quot;/&gt;&lt;top val=&quot;336&quot;/&gt;&lt;width val=&quot;256&quot;/&gt;&lt;height val=&quot;196&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PSNARRATION" val="61,1797502720,C:\Users\dluser\Desktop\Part IV - OSHA Bloodborne Pathogens Standard_pptx\Media.ppcx"/>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F42F25B-3FDA-48EC-BA0A-0B11ED1111B3}&quot;/&gt;&lt;isInvalidForFieldText val=&quot;0&quot;/&gt;&lt;Image&gt;&lt;filename val=&quot;C:\Users\dluser\AppData\Local\Temp\PR\data\asimages\{AF42F25B-3FDA-48EC-BA0A-0B11ED1111B3}_61.png&quot;/&gt;&lt;left val=&quot;-7&quot;/&gt;&lt;top val=&quot;-6&quot;/&gt;&lt;width val=&quot;736&quot;/&gt;&lt;height val=&quot;569&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BA8A83B-0FEB-4B03-9BB6-6E8EF9408FF8}&quot;/&gt;&lt;isInvalidForFieldText val=&quot;0&quot;/&gt;&lt;Image&gt;&lt;filename val=&quot;C:\Users\dluser\AppData\Local\Temp\PR\data\asimages\{2BA8A83B-0FEB-4B03-9BB6-6E8EF9408FF8}_61.png&quot;/&gt;&lt;left val=&quot;102&quot;/&gt;&lt;top val=&quot;336&quot;/&gt;&lt;width val=&quot;255&quot;/&gt;&lt;height val=&quot;196&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523524-E7C2-4429-8FA8-7E314E718A33}&quot;/&gt;&lt;isInvalidForFieldText val=&quot;0&quot;/&gt;&lt;Image&gt;&lt;filename val=&quot;C:\Users\dluser\AppData\Local\Temp\PR\data\asimages\{B7523524-E7C2-4429-8FA8-7E314E718A33}_61.png&quot;/&gt;&lt;left val=&quot;378&quot;/&gt;&lt;top val=&quot;336&quot;/&gt;&lt;width val=&quot;256&quot;/&gt;&lt;height val=&quot;196&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PSNARRATION" val="62,1797502720,C:\Users\dluser\Desktop\Part IV - OSHA Bloodborne Pathogens Standard_pptx\Media.ppcx"/>
</p:tagLst>
</file>

<file path=ppt/tags/tag1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6776E1-A84A-4EF1-B409-1A7EC7C3145A}&quot;/&gt;&lt;isInvalidForFieldText val=&quot;0&quot;/&gt;&lt;Image&gt;&lt;filename val=&quot;C:\Users\dluser\AppData\Local\Temp\PR\data\asimages\{A26776E1-A84A-4EF1-B409-1A7EC7C3145A}_62.png&quot;/&gt;&lt;left val=&quot;-7&quot;/&gt;&lt;top val=&quot;-6&quot;/&gt;&lt;width val=&quot;736&quot;/&gt;&lt;height val=&quot;56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F263C5-15C1-4348-908B-83AE5D67CD58}&quot;/&gt;&lt;isInvalidForFieldText val=&quot;0&quot;/&gt;&lt;Image&gt;&lt;filename val=&quot;C:\Users\dluser\AppData\Local\Temp\PR\data\asimages\{6AF263C5-15C1-4348-908B-83AE5D67CD58}_5.png&quot;/&gt;&lt;left val=&quot;-7&quot;/&gt;&lt;top val=&quot;-6&quot;/&gt;&lt;width val=&quot;736&quot;/&gt;&lt;height val=&quot;569&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1878E6-4EC0-4D43-88D5-B83EC34B188A}&quot;/&gt;&lt;isInvalidForFieldText val=&quot;0&quot;/&gt;&lt;Image&gt;&lt;filename val=&quot;C:\Users\dluser\AppData\Local\Temp\PR\data\asimages\{571878E6-4EC0-4D43-88D5-B83EC34B188A}_62.png&quot;/&gt;&lt;left val=&quot;483&quot;/&gt;&lt;top val=&quot;326&quot;/&gt;&lt;width val=&quot;241&quot;/&gt;&lt;height val=&quot;230&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PSNARRATION" val="63,1797502720,C:\Users\dluser\Desktop\Part IV - OSHA Bloodborne Pathogens Standard_pptx\Media.ppcx"/>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B0E5464-78A5-4046-9EA9-F9EE233BDB19}&quot;/&gt;&lt;isInvalidForFieldText val=&quot;0&quot;/&gt;&lt;Image&gt;&lt;filename val=&quot;C:\Users\dluser\AppData\Local\Temp\PR\data\asimages\{AB0E5464-78A5-4046-9EA9-F9EE233BDB19}_63.png&quot;/&gt;&lt;left val=&quot;-7&quot;/&gt;&lt;top val=&quot;-6&quot;/&gt;&lt;width val=&quot;736&quot;/&gt;&lt;height val=&quot;569&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PSNARRATION" val="64,1797502720,C:\Users\dluser\Desktop\Part IV - OSHA Bloodborne Pathogens Standard_pptx\Media.ppcx"/>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A1C0E6-9BF2-47B2-A10B-00BCB049BD23}&quot;/&gt;&lt;isInvalidForFieldText val=&quot;0&quot;/&gt;&lt;Image&gt;&lt;filename val=&quot;C:\Users\dluser\AppData\Local\Temp\PR\data\asimages\{77A1C0E6-9BF2-47B2-A10B-00BCB049BD23}_64.png&quot;/&gt;&lt;left val=&quot;-7&quot;/&gt;&lt;top val=&quot;-6&quot;/&gt;&lt;width val=&quot;736&quot;/&gt;&lt;height val=&quot;56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PSNARRATION" val="65,1797502720,C:\Users\dluser\Desktop\Part IV - OSHA Bloodborne Pathogens Standard_pptx\Media.ppcx"/>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B18A41-353B-455B-AE44-2002C8E049F8}&quot;/&gt;&lt;isInvalidForFieldText val=&quot;0&quot;/&gt;&lt;Image&gt;&lt;filename val=&quot;C:\Users\dluser\AppData\Local\Temp\PR\data\asimages\{01B18A41-353B-455B-AE44-2002C8E049F8}_65.png&quot;/&gt;&lt;left val=&quot;-7&quot;/&gt;&lt;top val=&quot;-6&quot;/&gt;&lt;width val=&quot;736&quot;/&gt;&lt;height val=&quot;569&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PSNARRATION" val="66,1797502720,C:\Users\dluser\Desktop\Part IV - OSHA Bloodborne Pathogens Standard_pptx\Media.ppcx"/>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278C01-2796-4058-A3F8-D17088CA1618}&quot;/&gt;&lt;isInvalidForFieldText val=&quot;0&quot;/&gt;&lt;Image&gt;&lt;filename val=&quot;C:\Users\dluser\AppData\Local\Temp\PR\data\asimages\{62278C01-2796-4058-A3F8-D17088CA1618}_66.png&quot;/&gt;&lt;left val=&quot;-7&quot;/&gt;&lt;top val=&quot;-6&quot;/&gt;&lt;width val=&quot;736&quot;/&gt;&lt;height val=&quot;569&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PSNARRATION" val="67,1797502720,C:\Users\dluser\Desktop\Part IV - OSHA Bloodborne Pathogens Standard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 val="6,1797502720,C:\Users\dluser\Desktop\Part IV - OSHA Bloodborne Pathogens Standard_pptx\Media.ppcx"/>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96A84C-8346-47FD-B48C-85E6CA202866}&quot;/&gt;&lt;isInvalidForFieldText val=&quot;0&quot;/&gt;&lt;Image&gt;&lt;filename val=&quot;C:\Users\dluser\AppData\Local\Temp\PR\data\asimages\{4896A84C-8346-47FD-B48C-85E6CA202866}_67.png&quot;/&gt;&lt;left val=&quot;-7&quot;/&gt;&lt;top val=&quot;-6&quot;/&gt;&lt;width val=&quot;736&quot;/&gt;&lt;height val=&quot;569&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PSNARRATION" val="68,1797502720,C:\Users\dluser\Desktop\Part IV - OSHA Bloodborne Pathogens Standard_pptx\Media.ppcx"/>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DEFC8E-8345-4231-A9BB-C0E71E9C4666}&quot;/&gt;&lt;isInvalidForFieldText val=&quot;0&quot;/&gt;&lt;Image&gt;&lt;filename val=&quot;C:\Users\dluser\AppData\Local\Temp\PR\data\asimages\{93DEFC8E-8345-4231-A9BB-C0E71E9C4666}_68.png&quot;/&gt;&lt;left val=&quot;-7&quot;/&gt;&lt;top val=&quot;-6&quot;/&gt;&lt;width val=&quot;736&quot;/&gt;&lt;height val=&quot;569&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PSNARRATION" val="69,1797502720,C:\Users\dluser\Desktop\Part IV - OSHA Bloodborne Pathogens Standard_pptx\Media.ppcx"/>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5B360EE-B384-451D-BCD3-3C4DD1FB8C10}&quot;/&gt;&lt;isInvalidForFieldText val=&quot;0&quot;/&gt;&lt;Image&gt;&lt;filename val=&quot;C:\Users\dluser\AppData\Local\Temp\PR\data\asimages\{D5B360EE-B384-451D-BCD3-3C4DD1FB8C10}_69.png&quot;/&gt;&lt;left val=&quot;-7&quot;/&gt;&lt;top val=&quot;-6&quot;/&gt;&lt;width val=&quot;736&quot;/&gt;&lt;height val=&quot;569&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PSNARRATION" val="70,1797502720,C:\Users\dluser\Desktop\Part IV - OSHA Bloodborne Pathogens Standard_pptx\Media.ppcx"/>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4A923C-E1B2-4509-B881-9C535A108D6A}&quot;/&gt;&lt;isInvalidForFieldText val=&quot;0&quot;/&gt;&lt;Image&gt;&lt;filename val=&quot;C:\Users\dluser\AppData\Local\Temp\PR\data\asimages\{514A923C-E1B2-4509-B881-9C535A108D6A}_70.png&quot;/&gt;&lt;left val=&quot;-7&quot;/&gt;&lt;top val=&quot;-6&quot;/&gt;&lt;width val=&quot;736&quot;/&gt;&lt;height val=&quot;569&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PSNARRATION" val="71,1797502720,C:\Users\dluser\Desktop\Part IV - OSHA Bloodborne Pathogens Standard_pptx\Media.ppcx"/>
</p:tagLst>
</file>

<file path=ppt/tags/tag1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3BD133-2A1C-4ABB-9200-E055587BA2DF}&quot;/&gt;&lt;isInvalidForFieldText val=&quot;0&quot;/&gt;&lt;Image&gt;&lt;filename val=&quot;C:\Users\dluser\AppData\Local\Temp\PR\data\asimages\{E53BD133-2A1C-4ABB-9200-E055587BA2DF}_71.png&quot;/&gt;&lt;left val=&quot;-7&quot;/&gt;&lt;top val=&quot;-6&quot;/&gt;&lt;width val=&quot;736&quot;/&gt;&lt;height val=&quot;569&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PSNARRATION" val="72,1797502720,C:\Users\dluser\Desktop\Part IV - OSHA Bloodborne Pathogens Standard_pptx\Media.ppcx"/>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9FBEF6-6FA4-4DD9-B024-D3507DDE60AD}&quot;/&gt;&lt;isInvalidForFieldText val=&quot;0&quot;/&gt;&lt;Image&gt;&lt;filename val=&quot;C:\Users\dluser\AppData\Local\Temp\PR\data\asimages\{149FBEF6-6FA4-4DD9-B024-D3507DDE60AD}_6.png&quot;/&gt;&lt;left val=&quot;-7&quot;/&gt;&lt;top val=&quot;-6&quot;/&gt;&lt;width val=&quot;736&quot;/&gt;&lt;height val=&quot;569&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C1B8E8-75EE-415C-83F6-4555B1048185}&quot;/&gt;&lt;isInvalidForFieldText val=&quot;0&quot;/&gt;&lt;Image&gt;&lt;filename val=&quot;C:\Users\dluser\AppData\Local\Temp\PR\data\asimages\{9AC1B8E8-75EE-415C-83F6-4555B1048185}_72.png&quot;/&gt;&lt;left val=&quot;-7&quot;/&gt;&lt;top val=&quot;-6&quot;/&gt;&lt;width val=&quot;736&quot;/&gt;&lt;height val=&quot;569&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PSNARRATION" val="73,1797502720,C:\Users\dluser\Desktop\Part IV - OSHA Bloodborne Pathogens Standard_pptx\Media.ppcx"/>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39438D-F5A4-4EE3-BFCD-BE04741F193D}&quot;/&gt;&lt;isInvalidForFieldText val=&quot;0&quot;/&gt;&lt;Image&gt;&lt;filename val=&quot;C:\Users\dluser\AppData\Local\Temp\PR\data\asimages\{C439438D-F5A4-4EE3-BFCD-BE04741F193D}_73.png&quot;/&gt;&lt;left val=&quot;-7&quot;/&gt;&lt;top val=&quot;-6&quot;/&gt;&lt;width val=&quot;736&quot;/&gt;&lt;height val=&quot;569&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PSNARRATION" val="74,1797502720,C:\Users\dluser\Desktop\Part IV - OSHA Bloodborne Pathogens Standard_pptx\Media.ppcx"/>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DD8AA0-EFC6-498E-92C4-15126859520C}&quot;/&gt;&lt;isInvalidForFieldText val=&quot;0&quot;/&gt;&lt;Image&gt;&lt;filename val=&quot;C:\Users\dluser\AppData\Local\Temp\PR\data\asimages\{19DD8AA0-EFC6-498E-92C4-15126859520C}_74.png&quot;/&gt;&lt;left val=&quot;-7&quot;/&gt;&lt;top val=&quot;-6&quot;/&gt;&lt;width val=&quot;736&quot;/&gt;&lt;height val=&quot;569&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PSNARRATION" val="75,1797502720,C:\Users\dluser\Desktop\Part IV - OSHA Bloodborne Pathogens Standard_pptx\Media.ppcx"/>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8DB028-E601-40DC-AE59-E9F7F58AE24F}&quot;/&gt;&lt;isInvalidForFieldText val=&quot;0&quot;/&gt;&lt;Image&gt;&lt;filename val=&quot;C:\Users\dluser\AppData\Local\Temp\PR\data\asimages\{EA8DB028-E601-40DC-AE59-E9F7F58AE24F}_75.png&quot;/&gt;&lt;left val=&quot;-7&quot;/&gt;&lt;top val=&quot;-6&quot;/&gt;&lt;width val=&quot;736&quot;/&gt;&lt;height val=&quot;569&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PSNARRATION" val="76,1797502720,C:\Users\dluser\Desktop\Part IV - OSHA Bloodborne Pathogens Standard_pptx\Media.ppcx"/>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AA89B2-64B9-4E43-86E8-EC4D47D1CA7C}&quot;/&gt;&lt;isInvalidForFieldText val=&quot;0&quot;/&gt;&lt;Image&gt;&lt;filename val=&quot;C:\Users\dluser\AppData\Local\Temp\PR\data\asimages\{AAAA89B2-64B9-4E43-86E8-EC4D47D1CA7C}_76.png&quot;/&gt;&lt;left val=&quot;-7&quot;/&gt;&lt;top val=&quot;-6&quot;/&gt;&lt;width val=&quot;736&quot;/&gt;&lt;height val=&quot;56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C1CF85-A9CC-4A7D-853A-20A19C5233D4}&quot;/&gt;&lt;isInvalidForFieldText val=&quot;0&quot;/&gt;&lt;Image&gt;&lt;filename val=&quot;C:\Users\dluser\AppData\Local\Temp\PR\data\asimages\{D0C1CF85-A9CC-4A7D-853A-20A19C5233D4}_76.png&quot;/&gt;&lt;left val=&quot;510&quot;/&gt;&lt;top val=&quot;342&quot;/&gt;&lt;width val=&quot;196&quot;/&gt;&lt;height val=&quot;196&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PSNARRATION" val="7,1797502720,C:\Users\dluser\Desktop\Part IV - OSHA Bloodborne Pathogens Standard_pptx\Media.ppcx"/>
</p:tagLst>
</file>

<file path=ppt/tags/tag170.xml><?xml version="1.0" encoding="utf-8"?>
<p:tagLst xmlns:a="http://schemas.openxmlformats.org/drawingml/2006/main" xmlns:r="http://schemas.openxmlformats.org/officeDocument/2006/relationships" xmlns:p="http://schemas.openxmlformats.org/presentationml/2006/main">
  <p:tag name="PPSNARRATION" val="77,1797502720,C:\Users\dluser\Desktop\Part IV - OSHA Bloodborne Pathogens Standard_pptx\Media.ppcx"/>
</p:tagLst>
</file>

<file path=ppt/tags/tag1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C219C3-8593-4806-8DC8-C86DF0E459E9}&quot;/&gt;&lt;isInvalidForFieldText val=&quot;0&quot;/&gt;&lt;Image&gt;&lt;filename val=&quot;C:\Users\dluser\AppData\Local\Temp\PR\data\asimages\{B7C219C3-8593-4806-8DC8-C86DF0E459E9}_77.png&quot;/&gt;&lt;left val=&quot;-7&quot;/&gt;&lt;top val=&quot;-6&quot;/&gt;&lt;width val=&quot;736&quot;/&gt;&lt;height val=&quot;569&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PSNARRATION" val="78,1797502720,C:\Users\dluser\Desktop\Part IV - OSHA Bloodborne Pathogens Standard_pptx\Media.ppcx"/>
</p:tagLst>
</file>

<file path=ppt/tags/tag1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BB32275-85F6-4EEA-BAC9-697A379D60BE}&quot;/&gt;&lt;isInvalidForFieldText val=&quot;0&quot;/&gt;&lt;Image&gt;&lt;filename val=&quot;C:\Users\dluser\AppData\Local\Temp\PR\data\asimages\{2BB32275-85F6-4EEA-BAC9-697A379D60BE}_78.png&quot;/&gt;&lt;left val=&quot;-7&quot;/&gt;&lt;top val=&quot;-6&quot;/&gt;&lt;width val=&quot;736&quot;/&gt;&lt;height val=&quot;569&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PSNARRATION" val="79,1797502720,C:\Users\dluser\Desktop\Part IV - OSHA Bloodborne Pathogens Standard_pptx\Media.ppcx"/>
</p:tagLst>
</file>

<file path=ppt/tags/tag1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5BD997-C4CA-4792-A5F7-0DC3C1E28984}&quot;/&gt;&lt;isInvalidForFieldText val=&quot;0&quot;/&gt;&lt;Image&gt;&lt;filename val=&quot;C:\Users\dluser\AppData\Local\Temp\PR\data\asimages\{915BD997-C4CA-4792-A5F7-0DC3C1E28984}_79.png&quot;/&gt;&lt;left val=&quot;-7&quot;/&gt;&lt;top val=&quot;-6&quot;/&gt;&lt;width val=&quot;736&quot;/&gt;&lt;height val=&quot;569&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PSNARRATION" val="80,1797502720,C:\Users\dluser\Desktop\Part IV - OSHA Bloodborne Pathogens Standard_pptx\Media.ppcx"/>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45AC95-163D-44CD-86EC-4EE2F4455451}&quot;/&gt;&lt;isInvalidForFieldText val=&quot;0&quot;/&gt;&lt;Image&gt;&lt;filename val=&quot;C:\Users\dluser\AppData\Local\Temp\PR\data\asimages\{EE45AC95-163D-44CD-86EC-4EE2F4455451}_80.png&quot;/&gt;&lt;left val=&quot;-7&quot;/&gt;&lt;top val=&quot;-6&quot;/&gt;&lt;width val=&quot;736&quot;/&gt;&lt;height val=&quot;569&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PSNARRATION" val="81,1797502720,C:\Users\dluser\Desktop\Part IV - OSHA Bloodborne Pathogens Standard_pptx\Media.ppcx"/>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DF9C51-4835-4C75-8C86-8392A76458DC}&quot;/&gt;&lt;isInvalidForFieldText val=&quot;0&quot;/&gt;&lt;Image&gt;&lt;filename val=&quot;C:\Users\dluser\AppData\Local\Temp\PR\data\asimages\{88DF9C51-4835-4C75-8C86-8392A76458DC}_81.png&quot;/&gt;&lt;left val=&quot;-7&quot;/&gt;&lt;top val=&quot;-6&quot;/&gt;&lt;width val=&quot;736&quot;/&gt;&lt;height val=&quot;569&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454D2C-3CDC-4A77-B354-4419A1569770}&quot;/&gt;&lt;isInvalidForFieldText val=&quot;0&quot;/&gt;&lt;Image&gt;&lt;filename val=&quot;C:\Users\dluser\AppData\Local\Temp\PR\data\asimages\{03454D2C-3CDC-4A77-B354-4419A1569770}_7.png&quot;/&gt;&lt;left val=&quot;-7&quot;/&gt;&lt;top val=&quot;-6&quot;/&gt;&lt;width val=&quot;736&quot;/&gt;&lt;height val=&quot;569&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PSNARRATION" val="82,1797502720,C:\Users\dluser\Desktop\Part IV - OSHA Bloodborne Pathogens Standard_pptx\Media.ppcx"/>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13EBF7-0C09-4526-ACDB-1D53BF3E93AC}&quot;/&gt;&lt;isInvalidForFieldText val=&quot;0&quot;/&gt;&lt;Image&gt;&lt;filename val=&quot;C:\Users\dluser\AppData\Local\Temp\PR\data\asimages\{9313EBF7-0C09-4526-ACDB-1D53BF3E93AC}_82.png&quot;/&gt;&lt;left val=&quot;-7&quot;/&gt;&lt;top val=&quot;-6&quot;/&gt;&lt;width val=&quot;736&quot;/&gt;&lt;height val=&quot;569&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4A07EC-06B5-4CA9-AEC4-A8D0057452B4}&quot;/&gt;&lt;isInvalidForFieldText val=&quot;0&quot;/&gt;&lt;Image&gt;&lt;filename val=&quot;C:\Users\dluser\AppData\Local\Temp\PR\data\asimages\{034A07EC-06B5-4CA9-AEC4-A8D0057452B4}_82.png&quot;/&gt;&lt;left val=&quot;538&quot;/&gt;&lt;top val=&quot;12&quot;/&gt;&lt;width val=&quot;144&quot;/&gt;&lt;height val=&quot;132&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88EEDA-F1B1-4E34-880A-85E8F82A234D}&quot;/&gt;&lt;isInvalidForFieldText val=&quot;0&quot;/&gt;&lt;Image&gt;&lt;filename val=&quot;C:\Users\dluser\AppData\Local\Temp\PR\data\asimages\{9188EEDA-F1B1-4E34-880A-85E8F82A234D}_82.png&quot;/&gt;&lt;left val=&quot;531&quot;/&gt;&lt;top val=&quot;362&quot;/&gt;&lt;width val=&quot;168&quot;/&gt;&lt;height val=&quot;182&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BA615E-3A22-4F3F-8656-CC1157347D27}&quot;/&gt;&lt;isInvalidForFieldText val=&quot;0&quot;/&gt;&lt;Image&gt;&lt;filename val=&quot;C:\Users\dluser\AppData\Local\Temp\PR\data\asimages\{CEBA615E-3A22-4F3F-8656-CC1157347D27}_82.png&quot;/&gt;&lt;left val=&quot;558&quot;/&gt;&lt;top val=&quot;150&quot;/&gt;&lt;width val=&quot;122&quot;/&gt;&lt;height val=&quot;210&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PSNARRATION" val="83,1797502720,C:\Users\dluser\Desktop\Part IV - OSHA Bloodborne Pathogens Standard_pptx\Media.ppcx"/>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4CB4C5-7A99-4115-94D6-634D84D68CB2}&quot;/&gt;&lt;isInvalidForFieldText val=&quot;0&quot;/&gt;&lt;Image&gt;&lt;filename val=&quot;C:\Users\dluser\AppData\Local\Temp\PR\data\asimages\{A44CB4C5-7A99-4115-94D6-634D84D68CB2}_83.png&quot;/&gt;&lt;left val=&quot;-7&quot;/&gt;&lt;top val=&quot;-6&quot;/&gt;&lt;width val=&quot;736&quot;/&gt;&lt;height val=&quot;569&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PSNARRATION" val="84,1797502720,C:\Users\dluser\Desktop\Part IV - OSHA Bloodborne Pathogens Standard_pptx\Media.ppcx"/>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0E6748-8DF2-4596-BD3D-8388FFC8B651}&quot;/&gt;&lt;isInvalidForFieldText val=&quot;0&quot;/&gt;&lt;Image&gt;&lt;filename val=&quot;C:\Users\dluser\AppData\Local\Temp\PR\data\asimages\{A90E6748-8DF2-4596-BD3D-8388FFC8B651}_84.png&quot;/&gt;&lt;left val=&quot;-7&quot;/&gt;&lt;top val=&quot;-6&quot;/&gt;&lt;width val=&quot;736&quot;/&gt;&lt;height val=&quot;569&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PSNARRATION" val="85,1797502720,C:\Users\dluser\Desktop\Part IV - OSHA Bloodborne Pathogens Standard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 val="8,1797502720,C:\Users\dluser\Desktop\Part IV - OSHA Bloodborne Pathogens Standard_pptx\Media.ppcx"/>
</p:tagLst>
</file>

<file path=ppt/tags/tag1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2A948E-AC5C-4879-A3D8-9602B24765AA}&quot;/&gt;&lt;isInvalidForFieldText val=&quot;0&quot;/&gt;&lt;Image&gt;&lt;filename val=&quot;C:\Users\dluser\AppData\Local\Temp\PR\data\asimages\{5F2A948E-AC5C-4879-A3D8-9602B24765AA}_85.png&quot;/&gt;&lt;left val=&quot;-7&quot;/&gt;&lt;top val=&quot;-6&quot;/&gt;&lt;width val=&quot;736&quot;/&gt;&lt;height val=&quot;569&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PSNARRATION" val="86,1797502720,C:\Users\dluser\Desktop\Part IV - OSHA Bloodborne Pathogens Standard_pptx\Media.ppcx"/>
</p:tagLst>
</file>

<file path=ppt/tags/tag1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66B6276-E1E8-47DF-BA70-D4E5504DAC97}&quot;/&gt;&lt;isInvalidForFieldText val=&quot;0&quot;/&gt;&lt;Image&gt;&lt;filename val=&quot;C:\Users\dluser\AppData\Local\Temp\PR\data\asimages\{866B6276-E1E8-47DF-BA70-D4E5504DAC97}_86.png&quot;/&gt;&lt;left val=&quot;-7&quot;/&gt;&lt;top val=&quot;-6&quot;/&gt;&lt;width val=&quot;736&quot;/&gt;&lt;height val=&quot;569&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PSNARRATION" val="87,1797502720,C:\Users\dluser\Desktop\Part IV - OSHA Bloodborne Pathogens Standard_pptx\Media.ppcx"/>
</p:tagLst>
</file>

<file path=ppt/tags/tag1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7ECA5B-0276-416E-8AE3-60CA71EC33DD}&quot;/&gt;&lt;isInvalidForFieldText val=&quot;0&quot;/&gt;&lt;Image&gt;&lt;filename val=&quot;C:\Users\dluser\AppData\Local\Temp\PR\data\asimages\{CA7ECA5B-0276-416E-8AE3-60CA71EC33DD}_88.png&quot;/&gt;&lt;left val=&quot;-7&quot;/&gt;&lt;top val=&quot;-6&quot;/&gt;&lt;width val=&quot;736&quot;/&gt;&lt;height val=&quot;569&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PSNARRATION" val="88,1797502720,C:\Users\dluser\Desktop\Part IV - OSHA Bloodborne Pathogens Standard_pptx\Media.ppcx"/>
</p:tagLst>
</file>

<file path=ppt/tags/tag1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610B521-4D24-4EEF-BAD0-48DA1F010722}&quot;/&gt;&lt;isInvalidForFieldText val=&quot;0&quot;/&gt;&lt;Image&gt;&lt;filename val=&quot;C:\Users\dluser\AppData\Local\Temp\PR\data\asimages\{3610B521-4D24-4EEF-BAD0-48DA1F010722}_89.png&quot;/&gt;&lt;left val=&quot;-7&quot;/&gt;&lt;top val=&quot;-6&quot;/&gt;&lt;width val=&quot;736&quot;/&gt;&lt;height val=&quot;569&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PSNARRATION" val="89,1797502720,C:\Users\dluser\Desktop\Part IV - OSHA Bloodborne Pathogens Standard_pptx\Media.ppcx"/>
</p:tagLst>
</file>

<file path=ppt/tags/tag1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625B98-DC86-4B26-A33A-9234BB59A40D}&quot;/&gt;&lt;isInvalidForFieldText val=&quot;0&quot;/&gt;&lt;Image&gt;&lt;filename val=&quot;C:\Users\dluser\AppData\Local\Temp\PR\data\asimages\{84625B98-DC86-4B26-A33A-9234BB59A40D}_90.png&quot;/&gt;&lt;left val=&quot;-7&quot;/&gt;&lt;top val=&quot;-6&quot;/&gt;&lt;width val=&quot;736&quot;/&gt;&lt;height val=&quot;56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 val="2,1797502720,C:\Users\dluser\Desktop\Part IV - OSHA Bloodborne Pathogens Standard_pptx\Media.ppcx"/>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2B1E1E-6F0E-4047-BE29-1F40324CB3DE}&quot;/&gt;&lt;isInvalidForFieldText val=&quot;0&quot;/&gt;&lt;Image&gt;&lt;filename val=&quot;C:\Users\dluser\AppData\Local\Temp\PR\data\asimages\{812B1E1E-6F0E-4047-BE29-1F40324CB3DE}_8.png&quot;/&gt;&lt;left val=&quot;-7&quot;/&gt;&lt;top val=&quot;-6&quot;/&gt;&lt;width val=&quot;736&quot;/&gt;&lt;height val=&quot;569&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PSNARRATION" val="9,1797502720,C:\Users\dluser\Desktop\Part IV - OSHA Bloodborne Pathogens Standard_pptx\Media.ppcx"/>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81FF80-089D-455C-82F0-E61C6334DAD5}&quot;/&gt;&lt;isInvalidForFieldText val=&quot;0&quot;/&gt;&lt;Image&gt;&lt;filename val=&quot;C:\Users\dluser\AppData\Local\Temp\PR\data\asimages\{B981FF80-089D-455C-82F0-E61C6334DAD5}_9.png&quot;/&gt;&lt;left val=&quot;-7&quot;/&gt;&lt;top val=&quot;-6&quot;/&gt;&lt;width val=&quot;736&quot;/&gt;&lt;height val=&quot;569&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PSNARRATION" val="10,1797502720,C:\Users\dluser\Desktop\Part IV - OSHA Bloodborne Pathogens Standard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5FF9648-862D-45D0-9BE3-DC1616CA0FBE}&quot;/&gt;&lt;isInvalidForFieldText val=&quot;0&quot;/&gt;&lt;Image&gt;&lt;filename val=&quot;C:\Users\dluser\AppData\Local\Temp\PR\data\asimages\{45FF9648-862D-45D0-9BE3-DC1616CA0FBE}_10.png&quot;/&gt;&lt;left val=&quot;-7&quot;/&gt;&lt;top val=&quot;-6&quot;/&gt;&lt;width val=&quot;736&quot;/&gt;&lt;height val=&quot;56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PSNARRATION" val="11,1797502720,C:\Users\dluser\Desktop\Part IV - OSHA Bloodborne Pathogens Standard_pptx\Media.ppcx"/>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7A6E79-66B1-4B24-ABFA-3F74783C76B8}&quot;/&gt;&lt;isInvalidForFieldText val=&quot;0&quot;/&gt;&lt;Image&gt;&lt;filename val=&quot;C:\Users\dluser\AppData\Local\Temp\PR\data\asimages\{2F7A6E79-66B1-4B24-ABFA-3F74783C76B8}_11.png&quot;/&gt;&lt;left val=&quot;-7&quot;/&gt;&lt;top val=&quot;-6&quot;/&gt;&lt;width val=&quot;736&quot;/&gt;&lt;height val=&quot;569&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PSNARRATION" val="12,1797502720,C:\Users\dluser\Desktop\Part IV - OSHA Bloodborne Pathogens Standard_pptx\Media.ppcx"/>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C4ACB6-F52A-480A-AE15-235141946BE7}&quot;/&gt;&lt;isInvalidForFieldText val=&quot;0&quot;/&gt;&lt;Image&gt;&lt;filename val=&quot;C:\Users\dluser\AppData\Local\Temp\PR\data\asimages\{74C4ACB6-F52A-480A-AE15-235141946BE7}_12.png&quot;/&gt;&lt;left val=&quot;-7&quot;/&gt;&lt;top val=&quot;-6&quot;/&gt;&lt;width val=&quot;736&quot;/&gt;&lt;height val=&quot;569&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PSNARRATION" val="13,1797502720,C:\Users\dluser\Desktop\Part IV - OSHA Bloodborne Pathogens Standard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8A1B53-9329-44C7-913F-5359AD67F7D2}&quot;/&gt;&lt;isInvalidForFieldText val=&quot;0&quot;/&gt;&lt;Image&gt;&lt;filename val=&quot;C:\Users\dluser\AppData\Local\Temp\PR\data\asimages\{E58A1B53-9329-44C7-913F-5359AD67F7D2}_2.png&quot;/&gt;&lt;left val=&quot;-7&quot;/&gt;&lt;top val=&quot;-6&quot;/&gt;&lt;width val=&quot;736&quot;/&gt;&lt;height val=&quot;569&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E9AE6D-FC07-402D-B831-A4F21469CF6A}&quot;/&gt;&lt;isInvalidForFieldText val=&quot;0&quot;/&gt;&lt;Image&gt;&lt;filename val=&quot;C:\Users\dluser\AppData\Local\Temp\PR\data\asimages\{E7E9AE6D-FC07-402D-B831-A4F21469CF6A}_13.png&quot;/&gt;&lt;left val=&quot;-7&quot;/&gt;&lt;top val=&quot;-6&quot;/&gt;&lt;width val=&quot;736&quot;/&gt;&lt;height val=&quot;569&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PSNARRATION" val="14,1797502720,C:\Users\dluser\Desktop\Part IV - OSHA Bloodborne Pathogens Standard_pptx\Media.ppcx"/>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D161EC-D3A2-48A4-9147-0AB0F4C2DF83}&quot;/&gt;&lt;isInvalidForFieldText val=&quot;0&quot;/&gt;&lt;Image&gt;&lt;filename val=&quot;C:\Users\dluser\AppData\Local\Temp\PR\data\asimages\{71D161EC-D3A2-48A4-9147-0AB0F4C2DF83}_14.png&quot;/&gt;&lt;left val=&quot;-7&quot;/&gt;&lt;top val=&quot;-6&quot;/&gt;&lt;width val=&quot;736&quot;/&gt;&lt;height val=&quot;56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PSNARRATION" val="15,1797502720,C:\Users\dluser\Desktop\Part IV - OSHA Bloodborne Pathogens Standard_pptx\Media.ppcx"/>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C8FDCA-888D-4CAA-B9DC-F6F93B547F67}&quot;/&gt;&lt;isInvalidForFieldText val=&quot;0&quot;/&gt;&lt;Image&gt;&lt;filename val=&quot;C:\Users\dluser\AppData\Local\Temp\PR\data\asimages\{6BC8FDCA-888D-4CAA-B9DC-F6F93B547F67}_15.png&quot;/&gt;&lt;left val=&quot;-7&quot;/&gt;&lt;top val=&quot;-6&quot;/&gt;&lt;width val=&quot;736&quot;/&gt;&lt;height val=&quot;569&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PSNARRATION" val="16,1797502720,C:\Users\dluser\Desktop\Part IV - OSHA Bloodborne Pathogens Standard_pptx\Media.ppcx"/>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F7051F6-5D9C-40E0-A512-3F6567853F69}&quot;/&gt;&lt;isInvalidForFieldText val=&quot;0&quot;/&gt;&lt;Image&gt;&lt;filename val=&quot;C:\Users\dluser\AppData\Local\Temp\PR\data\asimages\{9F7051F6-5D9C-40E0-A512-3F6567853F69}_16.png&quot;/&gt;&lt;left val=&quot;-7&quot;/&gt;&lt;top val=&quot;-6&quot;/&gt;&lt;width val=&quot;736&quot;/&gt;&lt;height val=&quot;569&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PSNARRATION" val="17,1797502720,C:\Users\dluser\Desktop\Part IV - OSHA Bloodborne Pathogens Standard_pptx\Media.ppcx"/>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D4FF1E-D1CF-42E3-BA95-E4E5C9C9B1A1}&quot;/&gt;&lt;isInvalidForFieldText val=&quot;0&quot;/&gt;&lt;Image&gt;&lt;filename val=&quot;C:\Users\dluser\AppData\Local\Temp\PR\data\asimages\{73D4FF1E-D1CF-42E3-BA95-E4E5C9C9B1A1}_17.png&quot;/&gt;&lt;left val=&quot;-7&quot;/&gt;&lt;top val=&quot;-6&quot;/&gt;&lt;width val=&quot;736&quot;/&gt;&lt;height val=&quot;569&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PSNARRATION" val="18,1797502720,C:\Users\dluser\Desktop\Part IV - OSHA Bloodborne Pathogens Standard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482EC1-41F1-4352-B6C1-BF79E3160396}&quot;/&gt;&lt;isInvalidForFieldText val=&quot;0&quot;/&gt;&lt;Image&gt;&lt;filename val=&quot;C:\Users\dluser\AppData\Local\Temp\PR\data\asimages\{72482EC1-41F1-4352-B6C1-BF79E3160396}_2.png&quot;/&gt;&lt;left val=&quot;-2&quot;/&gt;&lt;top val=&quot;37&quot;/&gt;&lt;width val=&quot;646&quot;/&gt;&lt;height val=&quot;90&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043206-A7B4-4466-8942-870EB7760276}&quot;/&gt;&lt;isInvalidForFieldText val=&quot;0&quot;/&gt;&lt;Image&gt;&lt;filename val=&quot;C:\Users\dluser\AppData\Local\Temp\PR\data\asimages\{38043206-A7B4-4466-8942-870EB7760276}_18.png&quot;/&gt;&lt;left val=&quot;-7&quot;/&gt;&lt;top val=&quot;-6&quot;/&gt;&lt;width val=&quot;736&quot;/&gt;&lt;height val=&quot;56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19,1797502720,C:\Users\dluser\Desktop\Part IV - OSHA Bloodborne Pathogens Standard_pptx\Media.ppcx"/>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AA3C1E-A331-4DA2-BCF3-D36ADCDEEBE9}&quot;/&gt;&lt;isInvalidForFieldText val=&quot;0&quot;/&gt;&lt;Image&gt;&lt;filename val=&quot;C:\Users\dluser\AppData\Local\Temp\PR\data\asimages\{FEAA3C1E-A331-4DA2-BCF3-D36ADCDEEBE9}_19.png&quot;/&gt;&lt;left val=&quot;-7&quot;/&gt;&lt;top val=&quot;-6&quot;/&gt;&lt;width val=&quot;736&quot;/&gt;&lt;height val=&quot;56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PSNARRATION" val="20,1797502720,C:\Users\dluser\Desktop\Part IV - OSHA Bloodborne Pathogens Standard_pptx\Media.ppcx"/>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66692C-88BD-47C4-A4C6-C5776124B0EB}&quot;/&gt;&lt;isInvalidForFieldText val=&quot;0&quot;/&gt;&lt;Image&gt;&lt;filename val=&quot;C:\Users\dluser\AppData\Local\Temp\PR\data\asimages\{3966692C-88BD-47C4-A4C6-C5776124B0EB}_20.png&quot;/&gt;&lt;left val=&quot;-7&quot;/&gt;&lt;top val=&quot;-6&quot;/&gt;&lt;width val=&quot;736&quot;/&gt;&lt;height val=&quot;569&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PSNARRATION" val="21,1797502720,C:\Users\dluser\Desktop\Part IV - OSHA Bloodborne Pathogens Standard_pptx\Media.ppcx"/>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7A831-6314-472E-9AE1-10437CA375F9}&quot;/&gt;&lt;isInvalidForFieldText val=&quot;0&quot;/&gt;&lt;Image&gt;&lt;filename val=&quot;C:\Users\dluser\AppData\Local\Temp\PR\data\asimages\{DD47A831-6314-472E-9AE1-10437CA375F9}_21.png&quot;/&gt;&lt;left val=&quot;-7&quot;/&gt;&lt;top val=&quot;-6&quot;/&gt;&lt;width val=&quot;736&quot;/&gt;&lt;height val=&quot;569&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PSNARRATION" val="22,1797502720,C:\Users\dluser\Desktop\Part IV - OSHA Bloodborne Pathogens Standard_pptx\Media.ppcx"/>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8EB06C-07D8-4DDC-95E4-2372012204EF}&quot;/&gt;&lt;isInvalidForFieldText val=&quot;0&quot;/&gt;&lt;Image&gt;&lt;filename val=&quot;C:\Users\dluser\AppData\Local\Temp\PR\data\asimages\{ED8EB06C-07D8-4DDC-95E4-2372012204EF}_22.png&quot;/&gt;&lt;left val=&quot;-7&quot;/&gt;&lt;top val=&quot;-6&quot;/&gt;&lt;width val=&quot;736&quot;/&gt;&lt;height val=&quot;569&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PSNARRATION" val="23,1797502720,C:\Users\dluser\Desktop\Part IV - OSHA Bloodborne Pathogens Standard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DBA278-152E-4AA6-802B-69FB2FBA54BC}&quot;/&gt;&lt;isInvalidForFieldText val=&quot;0&quot;/&gt;&lt;Image&gt;&lt;filename val=&quot;C:\Users\dluser\AppData\Local\Temp\PR\data\asimages\{29DBA278-152E-4AA6-802B-69FB2FBA54BC}_2.png&quot;/&gt;&lt;left val=&quot;168&quot;/&gt;&lt;top val=&quot;180&quot;/&gt;&lt;width val=&quot;381&quot;/&gt;&lt;height val=&quot;290&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86B072-EEEF-4651-9A61-6F044CD67AB6}&quot;/&gt;&lt;isInvalidForFieldText val=&quot;0&quot;/&gt;&lt;Image&gt;&lt;filename val=&quot;C:\Users\dluser\AppData\Local\Temp\PR\data\asimages\{2586B072-EEEF-4651-9A61-6F044CD67AB6}_23.png&quot;/&gt;&lt;left val=&quot;-7&quot;/&gt;&lt;top val=&quot;-6&quot;/&gt;&lt;width val=&quot;736&quot;/&gt;&lt;height val=&quot;56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PSNARRATION" val="24,1797502720,C:\Users\dluser\Desktop\Part IV - OSHA Bloodborne Pathogens Standard_pptx\Media.ppcx"/>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C3ADB0-14EC-47D6-8637-3CAA34FD44B3}&quot;/&gt;&lt;isInvalidForFieldText val=&quot;0&quot;/&gt;&lt;Image&gt;&lt;filename val=&quot;C:\Users\dluser\AppData\Local\Temp\PR\data\asimages\{F4C3ADB0-14EC-47D6-8637-3CAA34FD44B3}_24.png&quot;/&gt;&lt;left val=&quot;-7&quot;/&gt;&lt;top val=&quot;-6&quot;/&gt;&lt;width val=&quot;736&quot;/&gt;&lt;height val=&quot;56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 val="25,1797502720,C:\Users\dluser\Desktop\Part IV - OSHA Bloodborne Pathogens Standard_pptx\Media.ppcx"/>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003051-59D6-4F83-9ADE-31E6E37D04BE}&quot;/&gt;&lt;isInvalidForFieldText val=&quot;0&quot;/&gt;&lt;Image&gt;&lt;filename val=&quot;C:\Users\dluser\AppData\Local\Temp\PR\data\asimages\{4D003051-59D6-4F83-9ADE-31E6E37D04BE}_25.png&quot;/&gt;&lt;left val=&quot;-7&quot;/&gt;&lt;top val=&quot;-6&quot;/&gt;&lt;width val=&quot;736&quot;/&gt;&lt;height val=&quot;569&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D4FC3F-D315-4D4C-9B4D-B0127685232C}&quot;/&gt;&lt;isInvalidForFieldText val=&quot;0&quot;/&gt;&lt;Image&gt;&lt;filename val=&quot;C:\Users\dluser\AppData\Local\Temp\PR\data\asimages\{69D4FC3F-D315-4D4C-9B4D-B0127685232C}_25.png&quot;/&gt;&lt;left val=&quot;90&quot;/&gt;&lt;top val=&quot;258&quot;/&gt;&lt;width val=&quot;534&quot;/&gt;&lt;height val=&quot;11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PSNARRATION" val="26,1797502720,C:\Users\dluser\Desktop\Part IV - OSHA Bloodborne Pathogens Standard_pptx\Media.ppcx"/>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C2155E-DA9A-4321-9182-80009E6E20CE}&quot;/&gt;&lt;isInvalidForFieldText val=&quot;0&quot;/&gt;&lt;Image&gt;&lt;filename val=&quot;C:\Users\dluser\AppData\Local\Temp\PR\data\asimages\{5EC2155E-DA9A-4321-9182-80009E6E20CE}_26.png&quot;/&gt;&lt;left val=&quot;-7&quot;/&gt;&lt;top val=&quot;-6&quot;/&gt;&lt;width val=&quot;736&quot;/&gt;&lt;height val=&quot;569&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PSNARRATION" val="27,1797502720,C:\Users\dluser\Desktop\Part IV - OSHA Bloodborne Pathogens Standard_pptx\Media.ppcx"/>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3978B4-9C26-4994-91BA-2DB3F5E11296}&quot;/&gt;&lt;isInvalidForFieldText val=&quot;0&quot;/&gt;&lt;Image&gt;&lt;filename val=&quot;C:\Users\dluser\AppData\Local\Temp\PR\data\asimages\{193978B4-9C26-4994-91BA-2DB3F5E11296}_27.png&quot;/&gt;&lt;left val=&quot;-7&quot;/&gt;&lt;top val=&quot;-6&quot;/&gt;&lt;width val=&quot;736&quot;/&gt;&lt;height val=&quot;56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PSNARRATION" val="3,1797502720,C:\Users\dluser\Desktop\Part IV - OSHA Bloodborne Pathogens Standard_pptx\Media.ppcx"/>
</p:tagLst>
</file>

<file path=ppt/tags/tag60.xml><?xml version="1.0" encoding="utf-8"?>
<p:tagLst xmlns:a="http://schemas.openxmlformats.org/drawingml/2006/main" xmlns:r="http://schemas.openxmlformats.org/officeDocument/2006/relationships" xmlns:p="http://schemas.openxmlformats.org/presentationml/2006/main">
  <p:tag name="PPSNARRATION" val="28,1797502720,C:\Users\dluser\Desktop\Part IV - OSHA Bloodborne Pathogens Standard_pptx\Media.ppcx"/>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68C8CB-DB7E-4FB0-892F-62DFCF5B0356}&quot;/&gt;&lt;isInvalidForFieldText val=&quot;0&quot;/&gt;&lt;Image&gt;&lt;filename val=&quot;C:\Users\dluser\AppData\Local\Temp\PR\data\asimages\{EF68C8CB-DB7E-4FB0-892F-62DFCF5B0356}_28.png&quot;/&gt;&lt;left val=&quot;-7&quot;/&gt;&lt;top val=&quot;-6&quot;/&gt;&lt;width val=&quot;736&quot;/&gt;&lt;height val=&quot;56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PSNARRATION" val="29,1797502720,C:\Users\dluser\Desktop\Part IV - OSHA Bloodborne Pathogens Standard_pptx\Media.ppcx"/>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BEA92E-8E98-44EA-BC21-E1055A8EAF5A}&quot;/&gt;&lt;isInvalidForFieldText val=&quot;0&quot;/&gt;&lt;Image&gt;&lt;filename val=&quot;C:\Users\dluser\AppData\Local\Temp\PR\data\asimages\{BABEA92E-8E98-44EA-BC21-E1055A8EAF5A}_29.png&quot;/&gt;&lt;left val=&quot;-7&quot;/&gt;&lt;top val=&quot;-6&quot;/&gt;&lt;width val=&quot;736&quot;/&gt;&lt;height val=&quot;569&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PSNARRATION" val="30,1797502720,C:\Users\dluser\Desktop\Part IV - OSHA Bloodborne Pathogens Standard_pptx\Media.ppcx"/>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4B7B42-9113-406A-B322-AD2F7F9226A8}&quot;/&gt;&lt;isInvalidForFieldText val=&quot;0&quot;/&gt;&lt;Image&gt;&lt;filename val=&quot;C:\Users\dluser\AppData\Local\Temp\PR\data\asimages\{294B7B42-9113-406A-B322-AD2F7F9226A8}_30.png&quot;/&gt;&lt;left val=&quot;-7&quot;/&gt;&lt;top val=&quot;-6&quot;/&gt;&lt;width val=&quot;736&quot;/&gt;&lt;height val=&quot;56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 val="31,1797502720,C:\Users\dluser\Desktop\Part IV - OSHA Bloodborne Pathogens Standard_pptx\Media.ppcx"/>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9EF115-CF63-4E5D-95F6-9EDF2EE24763}&quot;/&gt;&lt;isInvalidForFieldText val=&quot;0&quot;/&gt;&lt;Image&gt;&lt;filename val=&quot;C:\Users\dluser\AppData\Local\Temp\PR\data\asimages\{F69EF115-CF63-4E5D-95F6-9EDF2EE24763}_31.png&quot;/&gt;&lt;left val=&quot;-7&quot;/&gt;&lt;top val=&quot;-6&quot;/&gt;&lt;width val=&quot;736&quot;/&gt;&lt;height val=&quot;56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PSNARRATION" val="32,1797502720,C:\Users\dluser\Desktop\Part IV - OSHA Bloodborne Pathogens Standard_pptx\Media.ppcx"/>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6E5F0A-7DE6-4C17-ACCF-1E98B3CEE3AA}&quot;/&gt;&lt;isInvalidForFieldText val=&quot;0&quot;/&gt;&lt;Image&gt;&lt;filename val=&quot;C:\Users\dluser\AppData\Local\Temp\PR\data\asimages\{3E6E5F0A-7DE6-4C17-ACCF-1E98B3CEE3AA}_32.png&quot;/&gt;&lt;left val=&quot;-7&quot;/&gt;&lt;top val=&quot;-6&quot;/&gt;&lt;width val=&quot;736&quot;/&gt;&lt;height val=&quot;56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58027F0-8942-4F03-85A6-CB0481387034}&quot;/&gt;&lt;isInvalidForFieldText val=&quot;0&quot;/&gt;&lt;Image&gt;&lt;filename val=&quot;C:\Users\dluser\AppData\Local\Temp\PR\data\asimages\{458027F0-8942-4F03-85A6-CB0481387034}_3.png&quot;/&gt;&lt;left val=&quot;-7&quot;/&gt;&lt;top val=&quot;-6&quot;/&gt;&lt;width val=&quot;736&quot;/&gt;&lt;height val=&quot;56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PSNARRATION" val="33,1797502720,C:\Users\dluser\Desktop\Part IV - OSHA Bloodborne Pathogens Standard_pptx\Media.ppcx"/>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C56031-0413-4782-95D8-3948BD0C1E99}&quot;/&gt;&lt;isInvalidForFieldText val=&quot;0&quot;/&gt;&lt;Image&gt;&lt;filename val=&quot;C:\Users\dluser\AppData\Local\Temp\PR\data\asimages\{6FC56031-0413-4782-95D8-3948BD0C1E99}_33.png&quot;/&gt;&lt;left val=&quot;-7&quot;/&gt;&lt;top val=&quot;-6&quot;/&gt;&lt;width val=&quot;736&quot;/&gt;&lt;height val=&quot;569&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8ED1E7-2E8F-4F88-9F75-91ADF455B415}&quot;/&gt;&lt;isInvalidForFieldText val=&quot;0&quot;/&gt;&lt;Image&gt;&lt;filename val=&quot;C:\Users\dluser\AppData\Local\Temp\PR\data\asimages\{978ED1E7-2E8F-4F88-9F75-91ADF455B415}_33.png&quot;/&gt;&lt;left val=&quot;147&quot;/&gt;&lt;top val=&quot;276&quot;/&gt;&lt;width val=&quot;429&quot;/&gt;&lt;height val=&quot;208&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PSNARRATION" val="34,1797502720,C:\Users\dluser\Desktop\Part IV - OSHA Bloodborne Pathogens Standard_pptx\Media.ppcx"/>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1603E8-754A-4484-8774-F0E50544038B}&quot;/&gt;&lt;isInvalidForFieldText val=&quot;0&quot;/&gt;&lt;Image&gt;&lt;filename val=&quot;C:\Users\dluser\AppData\Local\Temp\PR\data\asimages\{931603E8-754A-4484-8774-F0E50544038B}_34.png&quot;/&gt;&lt;left val=&quot;-7&quot;/&gt;&lt;top val=&quot;-6&quot;/&gt;&lt;width val=&quot;736&quot;/&gt;&lt;height val=&quot;569&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PSNARRATION" val="35,1797502720,C:\Users\dluser\Desktop\Part IV - OSHA Bloodborne Pathogens Standard_pptx\Media.ppcx"/>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E5579C-2586-42B9-8F65-A008564E86DB}&quot;/&gt;&lt;isInvalidForFieldText val=&quot;0&quot;/&gt;&lt;Image&gt;&lt;filename val=&quot;C:\Users\dluser\AppData\Local\Temp\PR\data\asimages\{B8E5579C-2586-42B9-8F65-A008564E86DB}_35.png&quot;/&gt;&lt;left val=&quot;-7&quot;/&gt;&lt;top val=&quot;-6&quot;/&gt;&lt;width val=&quot;736&quot;/&gt;&lt;height val=&quot;569&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8E9EF2-AD11-4FA4-B8DB-70AEC4386552}&quot;/&gt;&lt;isInvalidForFieldText val=&quot;1&quot;/&gt;&lt;Image&gt;&lt;filename val=&quot;C:\Users\dluser\AppData\Local\Temp\PR\data\asimages\{678E9EF2-AD11-4FA4-B8DB-70AEC4386552}_35.png&quot;/&gt;&lt;left val=&quot;431&quot;/&gt;&lt;top val=&quot;292&quot;/&gt;&lt;width val=&quot;278&quot;/&gt;&lt;height val=&quot;251&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PSNARRATION" val="36,1797502720,C:\Users\dluser\Desktop\Part IV - OSHA Bloodborne Pathogens Standard_pptx\Media.ppcx"/>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ACA08B-3FED-4BE3-8741-0B09B471E1DE}&quot;/&gt;&lt;isInvalidForFieldText val=&quot;0&quot;/&gt;&lt;Image&gt;&lt;filename val=&quot;C:\Users\dluser\AppData\Local\Temp\PR\data\asimages\{0CACA08B-3FED-4BE3-8741-0B09B471E1DE}_36.png&quot;/&gt;&lt;left val=&quot;-7&quot;/&gt;&lt;top val=&quot;-6&quot;/&gt;&lt;width val=&quot;736&quot;/&gt;&lt;height val=&quot;56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F0EC1B-2A95-476E-BCAC-74B5BD3716DB}&quot;/&gt;&lt;isInvalidForFieldText val=&quot;0&quot;/&gt;&lt;Image&gt;&lt;filename val=&quot;C:\Users\dluser\AppData\Local\Temp\PR\data\asimages\{4BF0EC1B-2A95-476E-BCAC-74B5BD3716DB}_3.png&quot;/&gt;&lt;left val=&quot;546&quot;/&gt;&lt;top val=&quot;294&quot;/&gt;&lt;width val=&quot;168&quot;/&gt;&lt;height val=&quot;246&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PSNARRATION" val="37,1797502720,C:\Users\dluser\Desktop\Part IV - OSHA Bloodborne Pathogens Standard_pptx\Media.ppcx"/>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C90ADE-60E3-44FF-B45E-CA9359612FA7}&quot;/&gt;&lt;isInvalidForFieldText val=&quot;0&quot;/&gt;&lt;Image&gt;&lt;filename val=&quot;C:\Users\dluser\AppData\Local\Temp\PR\data\asimages\{1FC90ADE-60E3-44FF-B45E-CA9359612FA7}_37.png&quot;/&gt;&lt;left val=&quot;-7&quot;/&gt;&lt;top val=&quot;-6&quot;/&gt;&lt;width val=&quot;736&quot;/&gt;&lt;height val=&quot;569&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PSNARRATION" val="38,1797502720,C:\Users\dluser\Desktop\Part IV - OSHA Bloodborne Pathogens Standard_pptx\Media.ppcx"/>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3CF720-E550-489E-ABFF-21BBD766A3EF}&quot;/&gt;&lt;isInvalidForFieldText val=&quot;0&quot;/&gt;&lt;Image&gt;&lt;filename val=&quot;C:\Users\dluser\AppData\Local\Temp\PR\data\asimages\{CD3CF720-E550-489E-ABFF-21BBD766A3EF}_38.png&quot;/&gt;&lt;left val=&quot;-7&quot;/&gt;&lt;top val=&quot;-6&quot;/&gt;&lt;width val=&quot;736&quot;/&gt;&lt;height val=&quot;569&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7434CF-1BC6-449D-A4F9-173F80F1E1DE}&quot;/&gt;&lt;isInvalidForFieldText val=&quot;0&quot;/&gt;&lt;Image&gt;&lt;filename val=&quot;C:\Users\dluser\AppData\Local\Temp\PR\data\asimages\{4B7434CF-1BC6-449D-A4F9-173F80F1E1DE}_38.png&quot;/&gt;&lt;left val=&quot;90&quot;/&gt;&lt;top val=&quot;78&quot;/&gt;&lt;width val=&quot;200&quot;/&gt;&lt;height val=&quot;22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PSNARRATION" val="39,1797502720,C:\Users\dluser\Desktop\Part IV - OSHA Bloodborne Pathogens Standard_pptx\Media.ppcx"/>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1757B3-22E5-4464-99FB-70BD7E382C78}&quot;/&gt;&lt;isInvalidForFieldText val=&quot;0&quot;/&gt;&lt;Image&gt;&lt;filename val=&quot;C:\Users\dluser\AppData\Local\Temp\PR\data\asimages\{221757B3-22E5-4464-99FB-70BD7E382C78}_39.png&quot;/&gt;&lt;left val=&quot;-7&quot;/&gt;&lt;top val=&quot;-6&quot;/&gt;&lt;width val=&quot;736&quot;/&gt;&lt;height val=&quot;569&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PSNARRATION" val="40,1797502720,C:\Users\dluser\Desktop\Part IV - OSHA Bloodborne Pathogens Standard_pptx\Media.ppcx"/>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881F94-457D-4D48-A67B-4ADCE33B6EC6}&quot;/&gt;&lt;isInvalidForFieldText val=&quot;0&quot;/&gt;&lt;Image&gt;&lt;filename val=&quot;C:\Users\dluser\AppData\Local\Temp\PR\data\asimages\{39881F94-457D-4D48-A67B-4ADCE33B6EC6}_40.png&quot;/&gt;&lt;left val=&quot;-7&quot;/&gt;&lt;top val=&quot;-6&quot;/&gt;&lt;width val=&quot;736&quot;/&gt;&lt;height val=&quot;56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PSNARRATION" val="41,1797502720,C:\Users\dluser\Desktop\Part IV - OSHA Bloodborne Pathogens Standard_pptx\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2E8493-8955-4FCC-83DA-8039761051C5}&quot;/&gt;&lt;isInvalidForFieldText val=&quot;0&quot;/&gt;&lt;Image&gt;&lt;filename val=&quot;C:\Users\dluser\AppData\Local\Temp\PR\data\asimages\{CA2E8493-8955-4FCC-83DA-8039761051C5}_3.png&quot;/&gt;&lt;left val=&quot;15&quot;/&gt;&lt;top val=&quot;14&quot;/&gt;&lt;width val=&quot;174&quot;/&gt;&lt;height val=&quot;254&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D90960-3816-499B-B922-A427E9B76B48}&quot;/&gt;&lt;isInvalidForFieldText val=&quot;0&quot;/&gt;&lt;Image&gt;&lt;filename val=&quot;C:\Users\dluser\AppData\Local\Temp\PR\data\asimages\{8CD90960-3816-499B-B922-A427E9B76B48}_41.png&quot;/&gt;&lt;left val=&quot;-7&quot;/&gt;&lt;top val=&quot;-6&quot;/&gt;&lt;width val=&quot;736&quot;/&gt;&lt;height val=&quot;569&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PSNARRATION" val="42,1797502720,C:\Users\dluser\Desktop\Part IV - OSHA Bloodborne Pathogens Standard_pptx\Media.ppcx"/>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B3A30B-ACAD-446A-83E6-50D9256FD00C}&quot;/&gt;&lt;isInvalidForFieldText val=&quot;0&quot;/&gt;&lt;Image&gt;&lt;filename val=&quot;C:\Users\dluser\AppData\Local\Temp\PR\data\asimages\{14B3A30B-ACAD-446A-83E6-50D9256FD00C}_42.png&quot;/&gt;&lt;left val=&quot;-7&quot;/&gt;&lt;top val=&quot;-6&quot;/&gt;&lt;width val=&quot;736&quot;/&gt;&lt;height val=&quot;56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PSNARRATION" val="43,1797502720,C:\Users\dluser\Desktop\Part IV - OSHA Bloodborne Pathogens Standard_pptx\Media.ppcx"/>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B2337A-9AAE-48F9-9C04-E0FFF427156B}&quot;/&gt;&lt;isInvalidForFieldText val=&quot;0&quot;/&gt;&lt;Image&gt;&lt;filename val=&quot;C:\Users\dluser\AppData\Local\Temp\PR\data\asimages\{32B2337A-9AAE-48F9-9C04-E0FFF427156B}_43.png&quot;/&gt;&lt;left val=&quot;-7&quot;/&gt;&lt;top val=&quot;-6&quot;/&gt;&lt;width val=&quot;736&quot;/&gt;&lt;height val=&quot;56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PSNARRATION" val="44,1797502720,C:\Users\dluser\Desktop\Part IV - OSHA Bloodborne Pathogens Standard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8CF771-58F8-4363-AF01-245586B18550}&quot;/&gt;&lt;isInvalidForFieldText val=&quot;0&quot;/&gt;&lt;Image&gt;&lt;filename val=&quot;C:\Users\dluser\AppData\Local\Temp\PR\data\asimages\{078CF771-58F8-4363-AF01-245586B18550}_44.png&quot;/&gt;&lt;left val=&quot;-7&quot;/&gt;&lt;top val=&quot;-6&quot;/&gt;&lt;width val=&quot;736&quot;/&gt;&lt;height val=&quot;569&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PSNARRATION" val="45,1797502720,C:\Users\dluser\Desktop\Part IV - OSHA Bloodborne Pathogens Standard_pptx\Media.ppcx"/>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F1AD49-E664-44FD-93C4-99B9EB090B74}&quot;/&gt;&lt;isInvalidForFieldText val=&quot;0&quot;/&gt;&lt;Image&gt;&lt;filename val=&quot;C:\Users\dluser\AppData\Local\Temp\PR\data\asimages\{1AF1AD49-E664-44FD-93C4-99B9EB090B74}_45.png&quot;/&gt;&lt;left val=&quot;-7&quot;/&gt;&lt;top val=&quot;-6&quot;/&gt;&lt;width val=&quot;736&quot;/&gt;&lt;height val=&quot;569&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PSNARRATION" val="46,1797502720,C:\Users\dluser\Desktop\Part IV - OSHA Bloodborne Pathogens Standard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1403</TotalTime>
  <Words>9582</Words>
  <Application>Microsoft Office PowerPoint</Application>
  <PresentationFormat>On-screen Show (4:3)</PresentationFormat>
  <Paragraphs>2812</Paragraphs>
  <Slides>90</Slides>
  <Notes>88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90</vt:i4>
      </vt:variant>
    </vt:vector>
  </HeadingPairs>
  <TitlesOfParts>
    <vt:vector size="97" baseType="lpstr">
      <vt:lpstr>Calibri</vt:lpstr>
      <vt:lpstr>Arial</vt:lpstr>
      <vt:lpstr>+mj-lt</vt:lpstr>
      <vt:lpstr>Wingdings</vt:lpstr>
      <vt:lpstr>Wingdings 2</vt:lpstr>
      <vt:lpstr>Office Theme</vt:lpstr>
      <vt:lpstr>1_Office Theme</vt:lpstr>
      <vt:lpstr>BLOODBORNE PATHOGENS “The OSHA Bloodborne Pathogen Standard”  Part 4 of 4 Standard 29 CFR 1910.1030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Cleaning Up Biohazard Spills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course alone is NOT adequate!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Vosburgh, Linda - OSHA</dc:creator>
  <cp:lastModifiedBy>Vosburgh, Linda - OSHA</cp:lastModifiedBy>
  <cp:revision>415</cp:revision>
  <cp:lastPrinted>2013-05-24T15:56:54Z</cp:lastPrinted>
  <dcterms:created xsi:type="dcterms:W3CDTF">2011-03-27T12:43:32Z</dcterms:created>
  <dcterms:modified xsi:type="dcterms:W3CDTF">2013-05-24T15:59:26Z</dcterms:modified>
</cp:coreProperties>
</file>