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256" r:id="rId2"/>
    <p:sldId id="336" r:id="rId3"/>
    <p:sldId id="257" r:id="rId4"/>
    <p:sldId id="265" r:id="rId5"/>
    <p:sldId id="266" r:id="rId6"/>
    <p:sldId id="267" r:id="rId7"/>
    <p:sldId id="338" r:id="rId8"/>
    <p:sldId id="272" r:id="rId9"/>
    <p:sldId id="268" r:id="rId10"/>
    <p:sldId id="269" r:id="rId11"/>
    <p:sldId id="275" r:id="rId12"/>
    <p:sldId id="276" r:id="rId13"/>
    <p:sldId id="277" r:id="rId14"/>
    <p:sldId id="278" r:id="rId15"/>
    <p:sldId id="279" r:id="rId16"/>
    <p:sldId id="280" r:id="rId17"/>
    <p:sldId id="281" r:id="rId18"/>
    <p:sldId id="282" r:id="rId19"/>
    <p:sldId id="273" r:id="rId20"/>
    <p:sldId id="283" r:id="rId21"/>
    <p:sldId id="284" r:id="rId22"/>
    <p:sldId id="285" r:id="rId23"/>
    <p:sldId id="286" r:id="rId24"/>
    <p:sldId id="287" r:id="rId25"/>
    <p:sldId id="288" r:id="rId26"/>
    <p:sldId id="289" r:id="rId27"/>
    <p:sldId id="290" r:id="rId28"/>
    <p:sldId id="291"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13" r:id="rId46"/>
    <p:sldId id="315" r:id="rId47"/>
    <p:sldId id="316" r:id="rId48"/>
    <p:sldId id="318" r:id="rId49"/>
    <p:sldId id="319" r:id="rId50"/>
    <p:sldId id="320" r:id="rId51"/>
    <p:sldId id="321" r:id="rId52"/>
    <p:sldId id="322" r:id="rId53"/>
    <p:sldId id="323" r:id="rId54"/>
    <p:sldId id="339" r:id="rId55"/>
    <p:sldId id="334" r:id="rId56"/>
    <p:sldId id="327" r:id="rId57"/>
    <p:sldId id="329" r:id="rId58"/>
    <p:sldId id="330" r:id="rId59"/>
    <p:sldId id="331" r:id="rId60"/>
    <p:sldId id="332" r:id="rId61"/>
    <p:sldId id="337" r:id="rId62"/>
  </p:sldIdLst>
  <p:sldSz cx="9144000" cy="6858000" type="screen4x3"/>
  <p:notesSz cx="6934200" cy="92329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90" autoAdjust="0"/>
  </p:normalViewPr>
  <p:slideViewPr>
    <p:cSldViewPr>
      <p:cViewPr>
        <p:scale>
          <a:sx n="70" d="100"/>
          <a:sy n="70" d="100"/>
        </p:scale>
        <p:origin x="-1332" y="-42"/>
      </p:cViewPr>
      <p:guideLst>
        <p:guide orient="horz" pos="2160"/>
        <p:guide pos="2880"/>
      </p:guideLst>
    </p:cSldViewPr>
  </p:slideViewPr>
  <p:outlineViewPr>
    <p:cViewPr>
      <p:scale>
        <a:sx n="33" d="100"/>
        <a:sy n="33" d="100"/>
      </p:scale>
      <p:origin x="0" y="20080"/>
    </p:cViewPr>
  </p:outlineViewPr>
  <p:notesTextViewPr>
    <p:cViewPr>
      <p:scale>
        <a:sx n="100" d="100"/>
        <a:sy n="100" d="100"/>
      </p:scale>
      <p:origin x="0" y="0"/>
    </p:cViewPr>
  </p:notesTextViewPr>
  <p:sorterViewPr>
    <p:cViewPr>
      <p:scale>
        <a:sx n="100" d="100"/>
        <a:sy n="100" d="100"/>
      </p:scale>
      <p:origin x="0" y="13320"/>
    </p:cViewPr>
  </p:sorterViewPr>
  <p:notesViewPr>
    <p:cSldViewPr>
      <p:cViewPr varScale="1">
        <p:scale>
          <a:sx n="83" d="100"/>
          <a:sy n="83" d="100"/>
        </p:scale>
        <p:origin x="-1992" y="-7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a:latin typeface="Arial" pitchFamily="-106" charset="0"/>
                <a:ea typeface="+mn-ea"/>
              </a:defRPr>
            </a:lvl1pPr>
          </a:lstStyle>
          <a:p>
            <a:pPr>
              <a:defRPr/>
            </a:pPr>
            <a:endParaRPr lang="en-US"/>
          </a:p>
        </p:txBody>
      </p:sp>
      <p:sp>
        <p:nvSpPr>
          <p:cNvPr id="142339"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fld id="{5A268B83-3F9D-4271-BE5C-AE54E11667C2}" type="datetime1">
              <a:rPr lang="en-US"/>
              <a:pPr/>
              <a:t>12/4/2012</a:t>
            </a:fld>
            <a:endParaRPr lang="en-US"/>
          </a:p>
        </p:txBody>
      </p:sp>
      <p:sp>
        <p:nvSpPr>
          <p:cNvPr id="142340"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a:latin typeface="Arial" pitchFamily="-106" charset="0"/>
                <a:ea typeface="+mn-ea"/>
              </a:defRPr>
            </a:lvl1pPr>
          </a:lstStyle>
          <a:p>
            <a:pPr>
              <a:defRPr/>
            </a:pPr>
            <a:endParaRPr lang="en-US"/>
          </a:p>
        </p:txBody>
      </p:sp>
      <p:sp>
        <p:nvSpPr>
          <p:cNvPr id="142341"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C8FC4C08-4E48-4390-9981-1B38F72291DC}" type="slidenum">
              <a:rPr lang="en-US"/>
              <a:pPr/>
              <a:t>‹#›</a:t>
            </a:fld>
            <a:endParaRPr lang="en-US"/>
          </a:p>
        </p:txBody>
      </p:sp>
    </p:spTree>
    <p:extLst>
      <p:ext uri="{BB962C8B-B14F-4D97-AF65-F5344CB8AC3E}">
        <p14:creationId xmlns:p14="http://schemas.microsoft.com/office/powerpoint/2010/main" val="1797563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5138" cy="461963"/>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defTabSz="923925" eaLnBrk="1" hangingPunct="1">
              <a:defRPr sz="1200">
                <a:latin typeface="Arial" pitchFamily="-106" charset="0"/>
                <a:ea typeface="+mn-ea"/>
              </a:defRPr>
            </a:lvl1pPr>
          </a:lstStyle>
          <a:p>
            <a:pPr>
              <a:defRPr/>
            </a:pPr>
            <a:endParaRPr lang="en-US"/>
          </a:p>
        </p:txBody>
      </p:sp>
      <p:sp>
        <p:nvSpPr>
          <p:cNvPr id="26627" name="Rectangle 3"/>
          <p:cNvSpPr>
            <a:spLocks noGrp="1" noChangeArrowheads="1"/>
          </p:cNvSpPr>
          <p:nvPr>
            <p:ph type="dt" idx="1"/>
          </p:nvPr>
        </p:nvSpPr>
        <p:spPr bwMode="auto">
          <a:xfrm>
            <a:off x="3927475" y="0"/>
            <a:ext cx="3005138" cy="461963"/>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algn="r" defTabSz="923925" eaLnBrk="1" hangingPunct="1">
              <a:defRPr sz="1200">
                <a:latin typeface="Arial" pitchFamily="-106" charset="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defTabSz="923925" eaLnBrk="1" hangingPunct="1">
              <a:defRPr sz="1200">
                <a:latin typeface="Arial" pitchFamily="-106" charset="0"/>
                <a:ea typeface="+mn-ea"/>
              </a:defRPr>
            </a:lvl1pPr>
          </a:lstStyle>
          <a:p>
            <a:pPr>
              <a:defRPr/>
            </a:pPr>
            <a:endParaRPr lang="en-US"/>
          </a:p>
        </p:txBody>
      </p:sp>
      <p:sp>
        <p:nvSpPr>
          <p:cNvPr id="26631"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algn="r" defTabSz="923925" eaLnBrk="1" hangingPunct="1">
              <a:defRPr sz="1200"/>
            </a:lvl1pPr>
          </a:lstStyle>
          <a:p>
            <a:fld id="{02527FFF-928A-4DD6-8010-2569061DEE0B}" type="slidenum">
              <a:rPr lang="en-US"/>
              <a:pPr/>
              <a:t>‹#›</a:t>
            </a:fld>
            <a:endParaRPr lang="en-US"/>
          </a:p>
        </p:txBody>
      </p:sp>
    </p:spTree>
    <p:extLst>
      <p:ext uri="{BB962C8B-B14F-4D97-AF65-F5344CB8AC3E}">
        <p14:creationId xmlns:p14="http://schemas.microsoft.com/office/powerpoint/2010/main" val="3414211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28D2A00-10EE-424B-BAC7-2E8A0B20B751}" type="slidenum">
              <a:rPr lang="en-US" sz="1200"/>
              <a:pPr/>
              <a:t>1</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Preséntese y proporcione información general sobre usted y por qué se realiza este entrenamiento.</a:t>
            </a:r>
          </a:p>
          <a:p>
            <a:r>
              <a:rPr lang="es-CO" smtClean="0"/>
              <a:t>Pídales a los alumnos que se presenten y digan su nombre, cargo y cuánto hace que trabajan para la empresa.</a:t>
            </a:r>
          </a:p>
          <a:p>
            <a:r>
              <a:rPr lang="es-CO" smtClean="0"/>
              <a:t>Registre la información en la pizarra o en papel.</a:t>
            </a:r>
          </a:p>
          <a:p>
            <a:r>
              <a:rPr lang="es-CO" smtClean="0"/>
              <a:t>Cuando todos hayan terminado, sume la cantidad de años de experiencia de todos los presentes en la sala.</a:t>
            </a:r>
          </a:p>
          <a:p>
            <a:r>
              <a:rPr lang="es-CO" smtClean="0"/>
              <a:t>Explíqueles que la cantidad total de años que suman entre todos supera a la suya y que va a confiar en su experiencia laboral y en sus conocimientos para ayudarle a dictar la clase.</a:t>
            </a:r>
            <a:r>
              <a:rPr lang="en-US"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BA15164-904C-41F1-AE6B-3CC8EE01A447}" type="slidenum">
              <a:rPr lang="en-US" sz="1200"/>
              <a:pPr/>
              <a:t>10</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Que su trabajo tenga factores de riesgo no significa que vayan a tener un WMSD. De hecho, un poco de exposición a algunos factores de riesgo en realidad puede ser bueno para ustedes. A veces, adoptar ciertas posturas, como estirarse o inclinarse les ayudará a alongar y ejercitar sus músculos. </a:t>
            </a:r>
          </a:p>
          <a:p>
            <a:r>
              <a:rPr lang="es-CO" smtClean="0"/>
              <a:t>Además, hacer levantamiento de pesas ocasionalmente, en especial si se hace correctamente, puede ayudar a fortalecer los músculos. Éste es el objetivo de hacer cualquier ejercicio.</a:t>
            </a:r>
          </a:p>
          <a:p>
            <a:r>
              <a:rPr lang="es-CO" smtClean="0"/>
              <a:t>Que un factor de riesgo ocasione un WMSD depende de la duración o de cuánto tiempo se estuvo expuesto a él; de la frecuencia con que se estuvo expuesto a él y de cuánto tiempo de reposo se hizo entre exposiciones; de la intensidad o de la cantidad de factor riesgo a la que se estuvo expuesto (por ejemplo, cuánto pesa el objeto que se levanta o cuánto tuvo que inclinarse la persona para levantarlo); y de las combinaciones de factores de riesgo, en caso de que se esté expuesto a más de un factor de riesgo a la vez. Mientras más factores de riesgo se tengan a la vez, más posibilidades habrá que se produzca una lesión.</a:t>
            </a:r>
          </a:p>
          <a:p>
            <a:r>
              <a:rPr lang="es-CO" smtClean="0"/>
              <a:t>A continuación, analizaremos cada factor de riesgo de manera más detallada.</a:t>
            </a:r>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849AE085-B33E-4086-9FC7-8B7B66A729B5}" type="slidenum">
              <a:rPr lang="en-US" sz="1200"/>
              <a:pPr/>
              <a:t>11</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Para sufrir una lesión, es necesario estar expuesto a factores de riesgo durante un tiempo considerable. Recuerden, estamos hablando de horas de exposición, no de minutos apenas.</a:t>
            </a:r>
          </a:p>
          <a:p>
            <a:r>
              <a:rPr lang="es-CO" smtClean="0"/>
              <a:t>Sin embargo, no es necesario estar expuesto a factores de riesgo durante horas y horas seguidas para que aumenten las probabilidades de sufrir una lesión. Por ejemplo, es fácil darse cuenta que trabajar encorvado durante dos horas seguidas puede causar tensión en la espalda. Si bien es menos probable que cause una lesión, la espalda también puede tensionarse si se trabaja encorvado durante períodos de 15 minutos a la vez durante un total de dos horas por día. </a:t>
            </a:r>
          </a:p>
          <a:p>
            <a:r>
              <a:rPr lang="es-CO" smtClean="0"/>
              <a:t>Algo para tener en cuenta: estas lesiones no ocurren debido a un solo día de exposición. Cuando se tienen estos factores de riesgo como parte normal del trabajo, con múltiples días de exposición, allí es cuando ocurren las lesiones.</a:t>
            </a:r>
            <a:r>
              <a:rPr 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1D7B420-1570-48BF-9C0B-090C2A1DBD2B}" type="slidenum">
              <a:rPr lang="en-US" sz="1200"/>
              <a:pPr/>
              <a:t>12</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La frecuencia se refiere a la velocidad con que las personas trabajan. Puede medirse en unidades por unidad de tiempo (p. ej. cajas por hora). Algunas personas reciben un pago por la cantidad de productos que montan, levantan, cargan, descargan, apilan, etc. Cuando los números son un motivador, a veces la repetición puede ser peligrosa. Cuando se combina con la fuerza y la duración, realizar una tarea con mucha frecuencia puede aumentar significativamente las probabilidades que tiene una persona de sufrir una lesión. Lo que puede definirse como frecuente, cambia con la naturaleza de la tarea. Levantar cajas que pesan 30 lb más de 5 veces por minuto puede considerarse frecuente, mientras que escribir más de 5 palabras por minuto probablemente no. Usen su sentido común para determinar cuáles de las tareas que realizan en su lugar de trabajo son frecuentes.</a:t>
            </a:r>
            <a:r>
              <a:rPr lang="en-US"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4A4674F-5689-4D09-92E5-470C3DB05D37}" type="slidenum">
              <a:rPr lang="en-US" sz="1200"/>
              <a:pPr/>
              <a:t>13</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88A07DE1-4486-4731-8C46-54E77CA19839}" type="slidenum">
              <a:rPr lang="en-US" sz="1200"/>
              <a:pPr/>
              <a:t>14</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CO" smtClean="0"/>
              <a:t>Levantar cargas pesadas, de manera muy frecuente o inadecuada</a:t>
            </a:r>
            <a:r>
              <a:rPr lang="en-US"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7BC1D07F-4FAF-4FA4-81EE-6C3C95DF8405}" type="slidenum">
              <a:rPr lang="en-US" sz="1200"/>
              <a:pPr/>
              <a:t>15</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Muchas personas son conscientes de que levantar objetos pesados aumenta el riesgo de sufrir lesiones. La carga que se coloca en la parte baja de la espalda al levantar algo pesado puede distender los músculos y dañar los discos de la columna vertebral. La carga también puede distender los músculos de los hombros y de la parte alta de la espalda.</a:t>
            </a:r>
          </a:p>
          <a:p>
            <a:r>
              <a:rPr lang="es-CO" smtClean="0"/>
              <a:t>Haga referencia a la ecuación sobre levantamiento de NIOSH, pero explique que solamente funciona en situaciones controladas.</a:t>
            </a:r>
            <a:r>
              <a:rPr lang="en-US"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BC1E3F83-2140-4D16-B027-5D1BC4B14946}" type="slidenum">
              <a:rPr lang="en-US" sz="1200"/>
              <a:pPr/>
              <a:t>16</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dirty="0" smtClean="0"/>
              <a:t>Pocas personas saben que levantar cargas repetidas veces puede ser igual de peligroso por la fatiga que causa. Si se levanta cargas con frecuencia, los músculos pueden agotarse y volverse más propensos a sufrir lesiones. Si los músculos no pueden sostener la carga, el esfuerzo puede trasladarse a las articulaciones y a los discos intervertebrales, y ponerlos en riesgo de lesiones también.</a:t>
            </a:r>
            <a:r>
              <a:rPr lang="en-US" dirty="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5C2CC36-9C6A-4D06-8992-1A70D89DA002}" type="slidenum">
              <a:rPr lang="en-US" sz="1200"/>
              <a:pPr/>
              <a:t>17</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Levantar cargas, incluso moderadas, mientras uno está inclinado o se estira para alcanzar algo o hacia los costados también puede ponernos en riesgo de sufrir lesiones, ya sea en la espalda o en los hombros. Cuando uno se inclina para levantar algo que está por debajo de las rodillas, la espalda no sólo tiene que levantar el objeto, sino que también tiene que levantar el peso de la parte de arriba del cuerpo. Algo que también debemos tener en cuenta es que realizamos el mismo esfuerzo cuando bajamos algo que cuando lo levantamos.</a:t>
            </a:r>
            <a:r>
              <a:rPr lang="en-US"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E4BD3B0B-CDB9-4BCC-A52A-438EB9288533}" type="slidenum">
              <a:rPr lang="en-US" sz="1200"/>
              <a:pPr/>
              <a:t>18</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Busquen alternativas al levantamiento, entre ellas se encuentran los carros manuales, las carretillas y otros tipos de asistencia mecánica. Si con bastante frecuencia pueden hacer rodar, arrastrar o deslizar algo, en lugar de levantarlo y transportarlo, eso será más beneficioso para la espalda. Eviten almacenar objetos en el piso a menos que usen un carro manual para moverlos, y eviten almacenar objetos pesados por encima de sus hombros. En cambio, colóquenlos sobre una superficie entre la altura de la rodilla y la cintura. Si tienen que levantar carga, planifiquen primero cómo van a levantarla; sepan a dónde se dirigen antes de levantarla y asegúrense de que el camino esté libre y de que haya un buen lugar donde asentarla. Verifiquen el peso de la carga antes de levantarla. Acerquen la carga a ustedes todo lo que sea posible antes de levantarla y manténganla cerca de ustedes mientras la transportan y la asientan. Si pueden colocarla entre las rodillas y levantarla con las piernas, mucho mejor. Mantengan el pecho erguido y empujen las caderas hacia afuera para minimizar el esfuerzo que realiza la espalda. Levanten la carga suavemente y muevan los pies; no se inclinen al levantar la carga. Si el objeto es demasiado grande o pesado como para levantarlo con comodidad, busquen ayuda.</a:t>
            </a:r>
            <a:endParaRPr lang="es-CO" i="1" smtClean="0"/>
          </a:p>
          <a:p>
            <a:r>
              <a:rPr lang="es-CO" i="1" smtClean="0"/>
              <a:t>(Pruebe realizar este ejercicio: Pídale a alguno de los miembros de la clase que demuestre la técnica de levantamiento que utiliza con una caja u otro objeto. Pídale al resto de la clase que haga comentarios sobre las acciones que realizó esa persona y que podrían aumentar el riesgo de sufrir una lesión).</a:t>
            </a:r>
            <a:r>
              <a:rPr lang="en-US"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AD88865F-AC9D-4CD7-A3D4-6AFF9394BD29}" type="slidenum">
              <a:rPr lang="en-US" sz="1200"/>
              <a:pPr/>
              <a:t>19</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Estas imágenes muestran la diferencia entre levantar y mover manualmente algo pesado y difícil de manipular (en este caso una alfombra enrollada) y mover el mismo objeto con la ayuda de un compañero de trabajo y asistencia mecánica (en este caso, una plataforma rodante para transportar alfombras).</a:t>
            </a:r>
          </a:p>
          <a:p>
            <a:r>
              <a:rPr lang="es-CO" smtClean="0"/>
              <a:t>Levantar la alfombra sin asistencia podría representar un riesgo de lesión para la espalda o el hombro. La ciencia de la Ergonomía nos enseña que usar la plataforma rodante permite realizar menos esfuerzo con la espalda y los hombros, y también es menos cansador en general. El trabajador que busca ayuda es mucho menos propenso a tener menos energía al final del día y, a largo plazo, es menos propenso a sufrir lesiones y faltar al trabajo.</a:t>
            </a:r>
          </a:p>
          <a:p>
            <a:r>
              <a:rPr lang="es-CO" smtClean="0"/>
              <a:t>La Ergonomía puede ser tan simple como usar una plataforma rodante para mover algo, en lugar de levantarlo manualmente. El objetivo de la Ergonomía es facilitar el trabajo y reducir el riesgo de sufrir lesiones.</a:t>
            </a:r>
            <a:r>
              <a:rPr 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F131A49D-9C0F-4FBF-88BC-3559901FD8D9}" type="slidenum">
              <a:rPr lang="en-US" sz="1200"/>
              <a:pPr/>
              <a:t>2</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11A5177-B2B3-4AFD-8479-EFAD8C37D24E}" type="slidenum">
              <a:rPr lang="en-US" sz="1200"/>
              <a:pPr/>
              <a:t>20</a:t>
            </a:fld>
            <a:endParaRPr lang="en-US" sz="1200"/>
          </a:p>
        </p:txBody>
      </p:sp>
      <p:sp>
        <p:nvSpPr>
          <p:cNvPr id="57347" name="Rectangle 2"/>
          <p:cNvSpPr>
            <a:spLocks noGrp="1" noRot="1" noChangeAspect="1" noChangeArrowheads="1" noTextEdit="1"/>
          </p:cNvSpPr>
          <p:nvPr>
            <p:ph type="sldImg"/>
          </p:nvPr>
        </p:nvSpPr>
        <p:spPr>
          <a:xfrm>
            <a:off x="1162050" y="693738"/>
            <a:ext cx="4611688" cy="3459162"/>
          </a:xfrm>
          <a:ln/>
        </p:spPr>
      </p:sp>
      <p:sp>
        <p:nvSpPr>
          <p:cNvPr id="57348" name="Rectangle 3"/>
          <p:cNvSpPr>
            <a:spLocks noGrp="1" noChangeArrowheads="1"/>
          </p:cNvSpPr>
          <p:nvPr>
            <p:ph type="body" idx="1"/>
          </p:nvPr>
        </p:nvSpPr>
        <p:spPr>
          <a:xfrm>
            <a:off x="923925" y="4386263"/>
            <a:ext cx="5086350" cy="1465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Trabajo: levantar equipos electrónicos en un área de descanso.</a:t>
            </a:r>
          </a:p>
          <a:p>
            <a:r>
              <a:rPr lang="es-CO" smtClean="0"/>
              <a:t>Solución: apilador, que es similar a un carro manual con una plataforma de altura ajustable. Esto permite reemplazar la actividad de levantar por las de desplazar y luego empujar.</a:t>
            </a:r>
            <a:r>
              <a:rPr lang="en-US"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F4B2C285-1895-4CA8-9EF5-8A471A54EC95}" type="slidenum">
              <a:rPr lang="en-US" sz="1200"/>
              <a:pPr/>
              <a:t>21</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23925" y="4386263"/>
            <a:ext cx="5086350" cy="156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Esta es una idea simple y efectiva de una biblioteca para ayudar a mover cajas grandes llenas de libros. En lugar de tener que levantar las cajas para apilarlas en el carro manual, construyeron estas “minipaletas” con madera laminada de ½” y elevadores de 1x1. Esto permite que la placa delantera del carro manual se deslice con facilidad por debajo de la pila de cajas grandes.</a:t>
            </a:r>
            <a:r>
              <a:rPr lang="en-US"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FF2C8F0-B74E-41C4-BFA4-85054AB70652}" type="slidenum">
              <a:rPr lang="en-US" sz="1200"/>
              <a:pPr/>
              <a:t>22</a:t>
            </a:fld>
            <a:endParaRPr lang="en-US" sz="1200"/>
          </a:p>
        </p:txBody>
      </p:sp>
      <p:sp>
        <p:nvSpPr>
          <p:cNvPr id="61443" name="Rectangle 2"/>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Posturas inadecuadas</a:t>
            </a:r>
            <a:r>
              <a:rPr lang="en-US" smtClean="0"/>
              <a:t> </a:t>
            </a:r>
          </a:p>
        </p:txBody>
      </p:sp>
      <p:sp>
        <p:nvSpPr>
          <p:cNvPr id="61444" name="Rectangle 3"/>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3268F52-0A0C-413D-A354-8D1D66632204}" type="slidenum">
              <a:rPr lang="en-US" sz="1200"/>
              <a:pPr/>
              <a:t>23</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z="1000" smtClean="0"/>
              <a:t>Para entender qué es una postura inadecuada, es útil entender qué es una postura adecuada. Una buena postura es aquella que permite ejercer menos presión sobre sus articulaciones y músculos. Este tipo de postura se denomina postura neutral. Quita la presión de los músculos y las articulaciones, y les permite trabajar con mayor eficiencia.</a:t>
            </a:r>
          </a:p>
          <a:p>
            <a:pPr eaLnBrk="1" hangingPunct="1"/>
            <a:r>
              <a:rPr lang="es-CO" sz="1000" smtClean="0"/>
              <a:t>Éste es un ejemplo de una postura neutral de pie:</a:t>
            </a:r>
          </a:p>
          <a:p>
            <a:pPr eaLnBrk="1" hangingPunct="1"/>
            <a:r>
              <a:rPr lang="es-CO" sz="1000" smtClean="0"/>
              <a:t>Mantengan todas las partes del cuerpo alineadas: las orejas directamente por encima de los hombros, los hombros por encima de las caderas, las caderas por encima de las rodillas, las rodillas por encima de los tobillos.</a:t>
            </a:r>
          </a:p>
          <a:p>
            <a:pPr eaLnBrk="1" hangingPunct="1"/>
            <a:r>
              <a:rPr lang="es-CO" sz="1000" smtClean="0"/>
              <a:t>Miren en línea recta a la altura de la cabeza, no inclinándola ni doblándola.</a:t>
            </a:r>
          </a:p>
          <a:p>
            <a:pPr eaLnBrk="1" hangingPunct="1"/>
            <a:r>
              <a:rPr lang="es-CO" sz="1000" smtClean="0"/>
              <a:t>Relajen los hombros; no los encorven ni los roten hacia adelante. Dejen que la parte superior de los brazos y los codos descansen cómodamente a los costados del cuerpo.</a:t>
            </a:r>
          </a:p>
          <a:p>
            <a:pPr eaLnBrk="1" hangingPunct="1"/>
            <a:r>
              <a:rPr lang="es-CO" sz="1000" smtClean="0"/>
              <a:t>Mantengan las muñecas derechas y en una posición como si fueran a dar un apretón de manos.</a:t>
            </a:r>
          </a:p>
          <a:p>
            <a:pPr eaLnBrk="1" hangingPunct="1"/>
            <a:r>
              <a:rPr lang="es-CO" sz="1000" smtClean="0"/>
              <a:t>Párense con las piernas derechas, pero con las rodillas relajadas, no trabadas hacia atrás.</a:t>
            </a:r>
          </a:p>
          <a:p>
            <a:pPr eaLnBrk="1" hangingPunct="1"/>
            <a:r>
              <a:rPr lang="es-CO" sz="1000" smtClean="0"/>
              <a:t>La postura neutral sentado es bastante similar, salvo por lo siguiente:</a:t>
            </a:r>
          </a:p>
          <a:p>
            <a:pPr eaLnBrk="1" hangingPunct="1"/>
            <a:r>
              <a:rPr lang="es-CO" sz="1000" smtClean="0"/>
              <a:t>Apoyen la parte baja de la espalda en el respaldo de la silla.</a:t>
            </a:r>
          </a:p>
          <a:p>
            <a:pPr eaLnBrk="1" hangingPunct="1"/>
            <a:r>
              <a:rPr lang="es-CO" sz="1000" smtClean="0"/>
              <a:t>Apoyen los pies colocándolos completamente sobre el piso o sobre un apoyapiés, con las rodillas ligeramente por debajo de las caderas.</a:t>
            </a:r>
          </a:p>
          <a:p>
            <a:pPr eaLnBrk="1" hangingPunct="1"/>
            <a:r>
              <a:rPr lang="es-CO" sz="1000" smtClean="0"/>
              <a:t>Si bien la postura neutral les permite ejercer menos presión sobre su cuerpo, no sería bueno para ustedes permanecer en esa posición todo el día. El cuerpo fue diseñado para moverse y se siente mejor cuando está en movimiento.</a:t>
            </a:r>
            <a:r>
              <a:rPr lang="en-US"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EB5896C-88A3-4E9A-8FD2-ADE8F925C971}" type="slidenum">
              <a:rPr lang="en-US" sz="1200"/>
              <a:pPr/>
              <a:t>24</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El trabajo les exige adoptar posturas inadecuadas cuando está demasiado bajo, demasiado alto o demasiado alejado de ustedes.</a:t>
            </a:r>
            <a:r>
              <a:rPr lang="en-US"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FF61E957-4100-4E15-951E-B2154BBE63F7}" type="slidenum">
              <a:rPr lang="en-US" sz="1200"/>
              <a:pPr/>
              <a:t>25</a:t>
            </a:fld>
            <a:endParaRPr lang="en-US" sz="1200"/>
          </a:p>
        </p:txBody>
      </p:sp>
      <p:sp>
        <p:nvSpPr>
          <p:cNvPr id="67587" name="Rectangle 2"/>
          <p:cNvSpPr>
            <a:spLocks noGrp="1" noRot="1" noChangeAspect="1" noChangeArrowheads="1" noTextEdit="1"/>
          </p:cNvSpPr>
          <p:nvPr>
            <p:ph type="sldImg"/>
          </p:nvPr>
        </p:nvSpPr>
        <p:spPr>
          <a:xfrm>
            <a:off x="1160463" y="693738"/>
            <a:ext cx="4614862" cy="3460750"/>
          </a:xfrm>
          <a:ln/>
        </p:spPr>
      </p:sp>
      <p:sp>
        <p:nvSpPr>
          <p:cNvPr id="67588" name="Rectangle 3"/>
          <p:cNvSpPr>
            <a:spLocks noGrp="1" noChangeArrowheads="1"/>
          </p:cNvSpPr>
          <p:nvPr>
            <p:ph type="body" idx="1"/>
          </p:nvPr>
        </p:nvSpPr>
        <p:spPr>
          <a:xfrm>
            <a:off x="923925" y="4386263"/>
            <a:ext cx="5086350" cy="142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2" tIns="46121" rIns="92242" bIns="46121">
            <a:spAutoFit/>
          </a:bodyPr>
          <a:lstStyle/>
          <a:p>
            <a:r>
              <a:rPr lang="es-CO" smtClean="0"/>
              <a:t>Si su trabajo está ubicado demasiado bajo, tendrán que adoptar una postura inadecuada para poder realizarlo. Generalmente eso implica doblar la espalda, arrodillarse o ponerse en cuclillas. También puede implicar doblar la cabeza y el cuello hacia adelante. </a:t>
            </a:r>
          </a:p>
          <a:p>
            <a:r>
              <a:rPr lang="es-CO" smtClean="0"/>
              <a:t>Si el objetivo de la Ergonomía es adaptar el trabajo para que se adecue a ustedes, en lugar de hacer que ustedes se adapten al trabajo, ¿cuáles creen que podrían ser algunas soluciones ergonómicas? </a:t>
            </a: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71AF0BE7-6EB6-4EA4-85CF-20E65F18E032}" type="slidenum">
              <a:rPr lang="en-US" sz="1200"/>
              <a:pPr/>
              <a:t>26</a:t>
            </a:fld>
            <a:endParaRPr lang="en-US" sz="1200"/>
          </a:p>
        </p:txBody>
      </p:sp>
      <p:sp>
        <p:nvSpPr>
          <p:cNvPr id="69635" name="Rectangle 2"/>
          <p:cNvSpPr>
            <a:spLocks noGrp="1" noRot="1" noChangeAspect="1" noChangeArrowheads="1" noTextEdit="1"/>
          </p:cNvSpPr>
          <p:nvPr>
            <p:ph type="sldImg"/>
          </p:nvPr>
        </p:nvSpPr>
        <p:spPr>
          <a:xfrm>
            <a:off x="1160463" y="692150"/>
            <a:ext cx="4616450" cy="3462338"/>
          </a:xfrm>
          <a:ln/>
        </p:spPr>
      </p:sp>
      <p:sp>
        <p:nvSpPr>
          <p:cNvPr id="69636" name="Rectangle 3"/>
          <p:cNvSpPr>
            <a:spLocks noGrp="1" noChangeArrowheads="1"/>
          </p:cNvSpPr>
          <p:nvPr>
            <p:ph type="body" idx="1"/>
          </p:nvPr>
        </p:nvSpPr>
        <p:spPr>
          <a:xfrm>
            <a:off x="923925" y="4386263"/>
            <a:ext cx="5240338"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Si el trabajo está demasiado bajo, una solución considerable es encontrar la manera de elevarlo.</a:t>
            </a:r>
          </a:p>
          <a:p>
            <a:r>
              <a:rPr lang="es-CO" smtClean="0"/>
              <a:t>Si eso no es posible, pueden usar un taburete bajo para brindar apoyo, de manera que se puedan sentar más abajo, cerca del nivel del trabajo.</a:t>
            </a:r>
          </a:p>
          <a:p>
            <a:r>
              <a:rPr lang="es-CO" smtClean="0"/>
              <a:t>En algunos casos, pueden usar herramientas con mangos largos para poder trabajar de pie.</a:t>
            </a:r>
          </a:p>
          <a:p>
            <a:r>
              <a:rPr lang="es-CO" smtClean="0"/>
              <a:t>Si ninguna de las soluciones anteriores es útil, al menos ayuda un poco alternar entre diferentes posturas para que no pasen demasiado tiempo en una posición determinada.</a:t>
            </a:r>
            <a:r>
              <a:rPr lang="en-US"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7598521B-DD67-4218-8E41-BA9173E6974B}" type="slidenum">
              <a:rPr lang="en-US" sz="1200"/>
              <a:pPr/>
              <a:t>27</a:t>
            </a:fld>
            <a:endParaRPr lang="en-US" sz="1200"/>
          </a:p>
        </p:txBody>
      </p:sp>
      <p:sp>
        <p:nvSpPr>
          <p:cNvPr id="71683" name="Rectangle 2"/>
          <p:cNvSpPr>
            <a:spLocks noGrp="1" noRot="1" noChangeAspect="1" noChangeArrowheads="1" noTextEdit="1"/>
          </p:cNvSpPr>
          <p:nvPr>
            <p:ph type="sldImg"/>
          </p:nvPr>
        </p:nvSpPr>
        <p:spPr>
          <a:xfrm>
            <a:off x="1160463" y="693738"/>
            <a:ext cx="4614862" cy="3460750"/>
          </a:xfrm>
          <a:ln/>
        </p:spPr>
      </p:sp>
      <p:sp>
        <p:nvSpPr>
          <p:cNvPr id="71684" name="Rectangle 3"/>
          <p:cNvSpPr>
            <a:spLocks noGrp="1" noChangeArrowheads="1"/>
          </p:cNvSpPr>
          <p:nvPr>
            <p:ph type="body" idx="1"/>
          </p:nvPr>
        </p:nvSpPr>
        <p:spPr>
          <a:xfrm>
            <a:off x="923925" y="4386263"/>
            <a:ext cx="5086350" cy="51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buFontTx/>
              <a:buChar char="•"/>
            </a:pPr>
            <a:r>
              <a:rPr lang="es-CO" smtClean="0"/>
              <a:t>Éste es un ejemplo de una manera simple de elevar e inclinar cajas livianas para cargarlas y descargarlas con facilidad. Es un soporte para cajas hecho de tubos de PVC. Con un total de $20, que cuestan los tubos y el pegamento, y un poco de tiempo dedicado a medir y cortar con una sierra de mecánico, algunos trabajadores pudieron hacer que su trabajo fuera un poco más fácil.</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A603CE0-263E-4EE2-A7FC-CCCBB0E10DC5}" type="slidenum">
              <a:rPr lang="en-US" sz="1200"/>
              <a:pPr/>
              <a:t>28</a:t>
            </a:fld>
            <a:endParaRPr lang="en-US" sz="1200"/>
          </a:p>
        </p:txBody>
      </p:sp>
      <p:sp>
        <p:nvSpPr>
          <p:cNvPr id="73731" name="Rectangle 2"/>
          <p:cNvSpPr>
            <a:spLocks noGrp="1" noRot="1" noChangeAspect="1" noChangeArrowheads="1" noTextEdit="1"/>
          </p:cNvSpPr>
          <p:nvPr>
            <p:ph type="sldImg"/>
          </p:nvPr>
        </p:nvSpPr>
        <p:spPr>
          <a:xfrm>
            <a:off x="1160463" y="693738"/>
            <a:ext cx="4614862" cy="3460750"/>
          </a:xfrm>
          <a:ln/>
        </p:spPr>
      </p:sp>
      <p:sp>
        <p:nvSpPr>
          <p:cNvPr id="73732" name="Rectangle 3"/>
          <p:cNvSpPr>
            <a:spLocks noGrp="1" noChangeArrowheads="1"/>
          </p:cNvSpPr>
          <p:nvPr>
            <p:ph type="body" idx="1"/>
          </p:nvPr>
        </p:nvSpPr>
        <p:spPr>
          <a:xfrm>
            <a:off x="923925" y="4386263"/>
            <a:ext cx="5086350" cy="51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buFontTx/>
              <a:buChar char="•"/>
            </a:pPr>
            <a:r>
              <a:rPr lang="es-CO" smtClean="0"/>
              <a:t>Éste es otro ejemplo, en el que algunos trabajadores decidieron que sería más fácil apilar tramos de tubería al final del proceso que apilarlos de a poco. Colocar la pila sobre un carro rodante de fabricación casera hace más fácil continuar al siguiente paso. </a:t>
            </a: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1A35E278-49E3-4C37-A39B-3D0FE12FA690}" type="slidenum">
              <a:rPr lang="en-US" sz="1200"/>
              <a:pPr/>
              <a:t>29</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23925" y="4386263"/>
            <a:ext cx="508635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Si su trabajo está demasiado alto, tendrán que levantar las manos por encima de la cabeza o los codos por encima de los hombros. También es posible que tengan que inclinar la cabeza hacia atrás para mirar hacia arriba.</a:t>
            </a:r>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75C6FE33-91F4-4A38-B3BC-EC1D54C1D796}" type="slidenum">
              <a:rPr lang="en-US" sz="1200"/>
              <a:pPr/>
              <a:t>3</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1D3606C-B6D2-42DF-995D-C455E584CFC3}" type="slidenum">
              <a:rPr lang="en-US" sz="1200"/>
              <a:pPr/>
              <a:t>30</a:t>
            </a:fld>
            <a:endParaRPr lang="en-US" sz="1200"/>
          </a:p>
        </p:txBody>
      </p:sp>
      <p:sp>
        <p:nvSpPr>
          <p:cNvPr id="77827" name="Rectangle 2"/>
          <p:cNvSpPr>
            <a:spLocks noGrp="1" noRot="1" noChangeAspect="1" noChangeArrowheads="1" noTextEdit="1"/>
          </p:cNvSpPr>
          <p:nvPr>
            <p:ph type="sldImg"/>
          </p:nvPr>
        </p:nvSpPr>
        <p:spPr>
          <a:xfrm>
            <a:off x="1160463" y="692150"/>
            <a:ext cx="4616450" cy="3462338"/>
          </a:xfrm>
          <a:ln/>
        </p:spPr>
      </p:sp>
      <p:sp>
        <p:nvSpPr>
          <p:cNvPr id="77828" name="Rectangle 3"/>
          <p:cNvSpPr>
            <a:spLocks noGrp="1" noChangeArrowheads="1"/>
          </p:cNvSpPr>
          <p:nvPr>
            <p:ph type="body" idx="1"/>
          </p:nvPr>
        </p:nvSpPr>
        <p:spPr>
          <a:xfrm>
            <a:off x="923925" y="4386263"/>
            <a:ext cx="508635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Les presento algunas maneras simples de reducir los trabajos en altura:</a:t>
            </a:r>
          </a:p>
          <a:p>
            <a:pPr marL="742950" lvl="1" indent="-285750">
              <a:buFontTx/>
              <a:buChar char="•"/>
            </a:pPr>
            <a:r>
              <a:rPr lang="es-CO" smtClean="0"/>
              <a:t>Use una plataforma de trabajo elevada o escaleras con ruedas (“escalera de seguridad").</a:t>
            </a:r>
          </a:p>
          <a:p>
            <a:pPr marL="742950" lvl="1" indent="-285750">
              <a:buFontTx/>
              <a:buChar char="•"/>
            </a:pPr>
            <a:r>
              <a:rPr lang="es-CO" smtClean="0"/>
              <a:t>Use herramientas con mangos más largos.</a:t>
            </a:r>
          </a:p>
          <a:p>
            <a:pPr marL="742950" lvl="1" indent="-285750">
              <a:buFontTx/>
              <a:buChar char="•"/>
            </a:pPr>
            <a:r>
              <a:rPr lang="es-CO" smtClean="0"/>
              <a:t>Limite el almacenamiento en lugares elevados para los objetos que no se usan con frecuencia.</a:t>
            </a:r>
          </a:p>
          <a:p>
            <a:pPr marL="742950" lvl="1" indent="-285750">
              <a:buFontTx/>
              <a:buChar char="•"/>
            </a:pPr>
            <a:r>
              <a:rPr lang="es-CO" smtClean="0"/>
              <a:t>Baje o incline el trabajo para un acceso más fácil.</a:t>
            </a:r>
            <a:r>
              <a:rPr lang="en-US"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6C5DAAF6-6079-4FB1-93BE-67D1B59C2E35}" type="slidenum">
              <a:rPr lang="en-US" sz="1200"/>
              <a:pPr/>
              <a:t>31</a:t>
            </a:fld>
            <a:endParaRPr lang="en-US" sz="1200"/>
          </a:p>
        </p:txBody>
      </p:sp>
      <p:sp>
        <p:nvSpPr>
          <p:cNvPr id="79875" name="Rectangle 2"/>
          <p:cNvSpPr>
            <a:spLocks noGrp="1" noRot="1" noChangeAspect="1" noChangeArrowheads="1" noTextEdit="1"/>
          </p:cNvSpPr>
          <p:nvPr>
            <p:ph type="sldImg"/>
          </p:nvPr>
        </p:nvSpPr>
        <p:spPr>
          <a:xfrm>
            <a:off x="1160463" y="693738"/>
            <a:ext cx="4614862" cy="3460750"/>
          </a:xfrm>
          <a:ln/>
        </p:spPr>
      </p:sp>
      <p:sp>
        <p:nvSpPr>
          <p:cNvPr id="79876" name="Rectangle 3"/>
          <p:cNvSpPr>
            <a:spLocks noGrp="1" noChangeArrowheads="1"/>
          </p:cNvSpPr>
          <p:nvPr>
            <p:ph type="body" idx="1"/>
          </p:nvPr>
        </p:nvSpPr>
        <p:spPr>
          <a:xfrm>
            <a:off x="923925" y="4386263"/>
            <a:ext cx="508635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Nuestro encargado ha pasado de usar una tijera para setos común a una con mango de extensión. La tijera tiene un ángulo ajustable en la parte superior. Las herramientas con mangos largos deben ser lo más livianas posibles para evitar esforzar las manos y las muñecas. Busque materiales livianos, como el aluminio.</a:t>
            </a:r>
            <a:r>
              <a:rPr lang="en-US"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CB950C9-04A0-4948-95FD-FAC965D0DA1B}" type="slidenum">
              <a:rPr lang="en-US" sz="1200"/>
              <a:pPr/>
              <a:t>32</a:t>
            </a:fld>
            <a:endParaRPr lang="en-US" sz="1200"/>
          </a:p>
        </p:txBody>
      </p:sp>
      <p:sp>
        <p:nvSpPr>
          <p:cNvPr id="81923" name="Rectangle 2"/>
          <p:cNvSpPr>
            <a:spLocks noGrp="1" noRot="1" noChangeAspect="1" noChangeArrowheads="1" noTextEdit="1"/>
          </p:cNvSpPr>
          <p:nvPr>
            <p:ph type="sldImg"/>
          </p:nvPr>
        </p:nvSpPr>
        <p:spPr>
          <a:xfrm>
            <a:off x="1162050" y="693738"/>
            <a:ext cx="4611688" cy="3459162"/>
          </a:xfrm>
          <a:ln/>
        </p:spPr>
      </p:sp>
      <p:sp>
        <p:nvSpPr>
          <p:cNvPr id="81924" name="Rectangle 3"/>
          <p:cNvSpPr>
            <a:spLocks noGrp="1" noChangeArrowheads="1"/>
          </p:cNvSpPr>
          <p:nvPr>
            <p:ph type="body" idx="1"/>
          </p:nvPr>
        </p:nvSpPr>
        <p:spPr>
          <a:xfrm>
            <a:off x="923925" y="4386263"/>
            <a:ext cx="5086350" cy="1319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Este producto se llama “elevador de artefactos”. Se usa para elevar y estabilizar productos que deben trabajarse en altura.</a:t>
            </a:r>
            <a:r>
              <a:rPr lang="en-US"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3FAB2D93-2AB1-4D9E-9523-4A39AA2DC31E}" type="slidenum">
              <a:rPr lang="en-US" sz="1200"/>
              <a:pPr/>
              <a:t>33</a:t>
            </a:fld>
            <a:endParaRPr lang="en-US" sz="1200"/>
          </a:p>
        </p:txBody>
      </p:sp>
      <p:sp>
        <p:nvSpPr>
          <p:cNvPr id="83971" name="Rectangle 2"/>
          <p:cNvSpPr>
            <a:spLocks noGrp="1" noRot="1" noChangeAspect="1" noChangeArrowheads="1" noTextEdit="1"/>
          </p:cNvSpPr>
          <p:nvPr>
            <p:ph type="sldImg"/>
          </p:nvPr>
        </p:nvSpPr>
        <p:spPr>
          <a:xfrm>
            <a:off x="1160463" y="693738"/>
            <a:ext cx="4614862" cy="3460750"/>
          </a:xfrm>
          <a:ln/>
        </p:spPr>
      </p:sp>
      <p:sp>
        <p:nvSpPr>
          <p:cNvPr id="83972" name="Rectangle 3"/>
          <p:cNvSpPr>
            <a:spLocks noGrp="1" noChangeArrowheads="1"/>
          </p:cNvSpPr>
          <p:nvPr>
            <p:ph type="body" idx="1"/>
          </p:nvPr>
        </p:nvSpPr>
        <p:spPr>
          <a:xfrm>
            <a:off x="923925" y="4386263"/>
            <a:ext cx="5086350" cy="299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2" tIns="46121" rIns="92242" bIns="46121">
            <a:spAutoFit/>
          </a:bodyPr>
          <a:lstStyle/>
          <a:p>
            <a:r>
              <a:rPr lang="es-CO" smtClean="0"/>
              <a:t>Cuando el trabajo está demasiado alejado, hay que estirarse más allá de la zona de confort de alcance.</a:t>
            </a:r>
          </a:p>
          <a:p>
            <a:r>
              <a:rPr lang="es-CO" smtClean="0"/>
              <a:t>Demostración de zonas de confort de alcance:</a:t>
            </a:r>
          </a:p>
          <a:p>
            <a:r>
              <a:rPr lang="es-CO" smtClean="0"/>
              <a:t>Pídale a una persona de baja estatura que participa de la clase que se pare con un hombro contra un rotafolios o una pizarra blanca. Con un marcador en la mano cerca del rotafolios o la pizarra, pídale que dibuje un arco con el brazo estirado (pero parado derecho, no tratando de estirarse), partiendo desde la altura de la cadera hasta llegar arriba de la cabeza. Esta línea muestra cuál es su zona de alcance máxima sin inclinarse. Ahora pídale a una persona alta que se acerque y se pare en el mismo lugar y haga lo mismo. Debería dibujar un arco de mayor dimensión que el que dibujó la persona de baja estatura.</a:t>
            </a:r>
          </a:p>
          <a:p>
            <a:r>
              <a:rPr lang="es-CO" smtClean="0"/>
              <a:t>Pregunte a la clase: “¿Qué creen que sucedería si la persona alta diseñara un lugar de trabajo que es cómodo para ella y luego usted le pidiera a la persona de baja estatura que trabaje allí?”.</a:t>
            </a:r>
            <a:r>
              <a:rPr lang="en-US" smtClean="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B8B4EBC2-E842-4C51-9336-F906D608F54C}" type="slidenum">
              <a:rPr lang="en-US" sz="1200"/>
              <a:pPr/>
              <a:t>34</a:t>
            </a:fld>
            <a:endParaRPr lang="en-US" sz="1200"/>
          </a:p>
        </p:txBody>
      </p:sp>
      <p:sp>
        <p:nvSpPr>
          <p:cNvPr id="86019" name="Rectangle 2"/>
          <p:cNvSpPr>
            <a:spLocks noGrp="1" noRot="1" noChangeAspect="1" noChangeArrowheads="1" noTextEdit="1"/>
          </p:cNvSpPr>
          <p:nvPr>
            <p:ph type="sldImg"/>
          </p:nvPr>
        </p:nvSpPr>
        <p:spPr>
          <a:xfrm>
            <a:off x="1160463" y="692150"/>
            <a:ext cx="4616450" cy="3462338"/>
          </a:xfrm>
          <a:ln/>
        </p:spPr>
      </p:sp>
      <p:sp>
        <p:nvSpPr>
          <p:cNvPr id="86020" name="Rectangle 3"/>
          <p:cNvSpPr>
            <a:spLocks noGrp="1" noChangeArrowheads="1"/>
          </p:cNvSpPr>
          <p:nvPr>
            <p:ph type="body" idx="1"/>
          </p:nvPr>
        </p:nvSpPr>
        <p:spPr>
          <a:xfrm>
            <a:off x="923925" y="4386263"/>
            <a:ext cx="508635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Maneras simples de reducir las distancias de alcance:</a:t>
            </a:r>
          </a:p>
          <a:p>
            <a:r>
              <a:rPr lang="es-CO" smtClean="0"/>
              <a:t>Mantener los objetos al alcance de la mano (diseño de las distancias para que los trabajadores más bajos puedan alcanzar).</a:t>
            </a:r>
          </a:p>
          <a:p>
            <a:r>
              <a:rPr lang="es-CO" smtClean="0"/>
              <a:t>Elimine obstáculos.</a:t>
            </a:r>
          </a:p>
          <a:p>
            <a:r>
              <a:rPr lang="es-CO" smtClean="0"/>
              <a:t>Use repisas alimentadas por gravedad (Son repisas compuestas por estantes con pequeñas ruedas que permiten almacenar cajas que se deslizan hacia adelante al extraer la primera. Es como sacar una lata de gaseosa de la heladera en un minimercado). </a:t>
            </a: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64A72AFB-BAE3-4AB3-B9BE-C16C6E5728B4}" type="slidenum">
              <a:rPr lang="en-US" sz="1200"/>
              <a:pPr/>
              <a:t>35</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Éste es un ejemplo de una solución para reducir la distancia en una tarea de pulido. Consiste en reemplazar la mesa por una que se suba, se baje o se incline electrónicamente. De esta manera se acerca el material al pulidor y se reduce su inclinación.</a:t>
            </a:r>
            <a:r>
              <a:rPr lang="en-US"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F2AB8DA9-3F0A-4114-9916-11F9C99A847B}" type="slidenum">
              <a:rPr lang="en-US" sz="1200"/>
              <a:pPr/>
              <a:t>36</a:t>
            </a:fld>
            <a:endParaRPr lang="en-US" sz="1200"/>
          </a:p>
        </p:txBody>
      </p:sp>
      <p:sp>
        <p:nvSpPr>
          <p:cNvPr id="90115" name="Rectangle 2"/>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smtClean="0"/>
              <a:t>Posturas Inadequatas</a:t>
            </a:r>
          </a:p>
        </p:txBody>
      </p:sp>
      <p:sp>
        <p:nvSpPr>
          <p:cNvPr id="90116" name="Rectangle 3"/>
          <p:cNvSpPr>
            <a:spLocks noGrp="1" noRot="1" noChangeAspect="1" noChangeArrowheads="1" noTextEdit="1"/>
          </p:cNvSpPr>
          <p:nvPr>
            <p:ph type="sldImg"/>
          </p:nvPr>
        </p:nvSpPr>
        <p:spPr>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A76B4B0-D783-46DC-BD93-3BC4D139FAAD}" type="slidenum">
              <a:rPr lang="en-US" sz="1200"/>
              <a:pPr/>
              <a:t>37</a:t>
            </a:fld>
            <a:endParaRPr lang="en-US" sz="1200"/>
          </a:p>
        </p:txBody>
      </p:sp>
      <p:sp>
        <p:nvSpPr>
          <p:cNvPr id="92163" name="Rectangle 2"/>
          <p:cNvSpPr>
            <a:spLocks noGrp="1" noRot="1" noChangeAspect="1" noChangeArrowheads="1" noTextEdit="1"/>
          </p:cNvSpPr>
          <p:nvPr>
            <p:ph type="sldImg"/>
          </p:nvPr>
        </p:nvSpPr>
        <p:spPr>
          <a:xfrm>
            <a:off x="1160463" y="693738"/>
            <a:ext cx="4614862" cy="3460750"/>
          </a:xfrm>
          <a:ln/>
        </p:spPr>
      </p:sp>
      <p:sp>
        <p:nvSpPr>
          <p:cNvPr id="92164" name="Rectangle 3"/>
          <p:cNvSpPr>
            <a:spLocks noGrp="1" noChangeArrowheads="1"/>
          </p:cNvSpPr>
          <p:nvPr>
            <p:ph type="body" idx="1"/>
          </p:nvPr>
        </p:nvSpPr>
        <p:spPr>
          <a:xfrm>
            <a:off x="923925" y="4386263"/>
            <a:ext cx="508635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2" tIns="46121" rIns="92242" bIns="46121">
            <a:spAutoFit/>
          </a:bodyPr>
          <a:lstStyle/>
          <a:p>
            <a:pPr eaLnBrk="1" hangingPunct="1">
              <a:buFontTx/>
              <a:buChar char="•"/>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1838225C-90BA-412A-8061-906632005121}" type="slidenum">
              <a:rPr lang="en-US" sz="1200"/>
              <a:pPr/>
              <a:t>38</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Los movimientos se consideran muy repetitivos cuando usamos la misma parte del cuerpo para realizar siempre el mismo movimiento una y otra vez, sin pausas. Los movimientos más repetitivos involucran las manos, las muñecas, los brazos y los hombros; aunque también hay movimientos repetitivos que se realizan con el cuello y la espalda.</a:t>
            </a:r>
            <a:r>
              <a:rPr lang="en-US" smtClean="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A05F048-DCF8-44AF-B44D-3354A7839B83}" type="slidenum">
              <a:rPr lang="en-US" sz="1200"/>
              <a:pPr/>
              <a:t>39</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Es posible que nuestro trabajo nos exija realizar movimientos repetitivos. Sin embargo, muchas veces ustedes tienen control sobre los movimientos que realizan y sobre la frecuencia con que los realizan. Entre algunas de las cosas que se puede hacer para reducir los movimientos repetitivos se encuentran:</a:t>
            </a:r>
          </a:p>
          <a:p>
            <a:r>
              <a:rPr lang="es-CO" smtClean="0"/>
              <a:t>Organice el trabajo para evitar movimientos innecesarios.</a:t>
            </a:r>
          </a:p>
          <a:p>
            <a:r>
              <a:rPr lang="es-CO" smtClean="0"/>
              <a:t>Deje que las herramientas y máquinas eléctricas hagan el trabajo.</a:t>
            </a:r>
          </a:p>
          <a:p>
            <a:r>
              <a:rPr lang="es-CO" smtClean="0"/>
              <a:t>Distribuya el trabajo repetitivo a lo largo del día.</a:t>
            </a:r>
          </a:p>
          <a:p>
            <a:r>
              <a:rPr lang="es-CO" smtClean="0"/>
              <a:t>Haga pausas para estirarse.</a:t>
            </a:r>
          </a:p>
          <a:p>
            <a:r>
              <a:rPr lang="es-CO" smtClean="0"/>
              <a:t>Intercambie tareas con compañeros de trabajo si es posible.</a:t>
            </a:r>
          </a:p>
          <a:p>
            <a:r>
              <a:rPr lang="es-CO" smtClean="0"/>
              <a:t>Cambie de mano o de movimientos con frecuencia.</a:t>
            </a:r>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AAC3451F-B70A-4B94-8FED-394F223DC1A7}" type="slidenum">
              <a:rPr lang="en-US" sz="1200"/>
              <a:pPr/>
              <a:t>4</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Podemos ver que la Ergonomía no sólo es una ciencia, sino que es una herramienta que puede utilizarse para mejorar los trabajos y hacerlos más seguros. </a:t>
            </a:r>
          </a:p>
          <a:p>
            <a:r>
              <a:rPr lang="es-CO" smtClean="0"/>
              <a:t>Modificar sus trabajos para que se adecuen mejor a ustedes también tiene otros beneficios adicionales. Tal vez se den cuenta de que pueden hacer un mejor trabajo porque tienen más energía y pueden concentrarse en sus tareas. También es posible que se cansen menos al final del día y que puedan disfrutar más de la vida fuera del trabajo.</a:t>
            </a:r>
          </a:p>
          <a:p>
            <a:r>
              <a:rPr lang="es-CO" smtClean="0"/>
              <a:t>Recuerden, hay muchos cambios que pueden hacer con respecto a la manera en que realizan sus tareas. Estos cambios harán que su trabajo sea mejor y más seguro.</a:t>
            </a:r>
            <a:r>
              <a:rPr lang="en-US" smtClean="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1119E2D8-F7F8-4E05-9AE5-21B821EE384C}" type="slidenum">
              <a:rPr lang="en-US" sz="1200"/>
              <a:pPr/>
              <a:t>40</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CO" smtClean="0"/>
              <a:t>Les presento un ejemplo de alguien que usa una llave de trinquete para aflojar y ajustar los pernos y luego, una pequeña llave eléctrica para hacer el mismo trabajo. Pueden observar que esto no requiere movimientos repetitivos y es mucho más rápido. No obstante, ¿alguien puede ver algún factor de riesgo creado por la nueva herramienta? Hay algunas posturas inadecuadas debido al tipo de herramienta que se utiliza. Sin embargo, como es bastante más rápida de usar, la postura no debería ser un problema.</a:t>
            </a:r>
            <a:r>
              <a:rPr lang="en-US" smtClean="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8C1FBF6-5F6D-4186-97BB-12509F6ED4D2}" type="slidenum">
              <a:rPr lang="en-US" sz="1200"/>
              <a:pPr/>
              <a:t>41</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23925" y="4386263"/>
            <a:ext cx="5086350" cy="4538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La cantidad de fuerza que se necesita para agarrar algo depende de una serie de factores; uno de los más importantes es cómo se agarra. Agarrar algo con toda la mano, lo que se denomina agarre vigoroso, es hasta 5 veces más potente que agarrar algo con las yemas de los dedos, lo que se denomina agarre de pinza. Por lo tanto, agarrar algo que pesa 2 libras con un agarre de pinza requiere el mismo esfuerzo que agarrar 10 libras con un agarre vigoroso.</a:t>
            </a:r>
          </a:p>
          <a:p>
            <a:r>
              <a:rPr lang="es-CO" smtClean="0"/>
              <a:t>Ejemplos de agarre en forma de pinza:</a:t>
            </a:r>
          </a:p>
          <a:p>
            <a:r>
              <a:rPr lang="es-CO" smtClean="0"/>
              <a:t>Tirar de carpetas grandes</a:t>
            </a:r>
          </a:p>
          <a:p>
            <a:r>
              <a:rPr lang="es-CO" smtClean="0"/>
              <a:t>Almacenar radiografías</a:t>
            </a:r>
          </a:p>
          <a:p>
            <a:r>
              <a:rPr lang="es-CO" smtClean="0"/>
              <a:t>Montaje</a:t>
            </a:r>
          </a:p>
          <a:p>
            <a:r>
              <a:rPr lang="es-CO" smtClean="0"/>
              <a:t>Músicos</a:t>
            </a:r>
          </a:p>
          <a:p>
            <a:endParaRPr lang="es-CO" smtClean="0"/>
          </a:p>
          <a:p>
            <a:r>
              <a:rPr lang="es-CO" smtClean="0"/>
              <a:t>Ejemplos de agarre vigoroso:</a:t>
            </a:r>
          </a:p>
          <a:p>
            <a:r>
              <a:rPr lang="es-CO" smtClean="0"/>
              <a:t>Pesca</a:t>
            </a:r>
          </a:p>
          <a:p>
            <a:r>
              <a:rPr lang="es-CO" smtClean="0"/>
              <a:t>Carpinteros</a:t>
            </a:r>
          </a:p>
          <a:p>
            <a:r>
              <a:rPr lang="es-CO" smtClean="0"/>
              <a:t>Pistolas engrapadoras</a:t>
            </a:r>
            <a:r>
              <a:rPr lang="en-US"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72DDC5CB-CB90-4E64-AC3B-293FB90544D3}" type="slidenum">
              <a:rPr lang="en-US" sz="1200"/>
              <a:pPr/>
              <a:t>42</a:t>
            </a:fld>
            <a:endParaRPr lang="en-US" sz="1200"/>
          </a:p>
        </p:txBody>
      </p:sp>
      <p:sp>
        <p:nvSpPr>
          <p:cNvPr id="102403" name="Rectangle 2"/>
          <p:cNvSpPr>
            <a:spLocks noGrp="1" noRot="1" noChangeAspect="1" noChangeArrowheads="1" noTextEdit="1"/>
          </p:cNvSpPr>
          <p:nvPr>
            <p:ph type="sldImg"/>
          </p:nvPr>
        </p:nvSpPr>
        <p:spPr>
          <a:xfrm>
            <a:off x="1160463" y="693738"/>
            <a:ext cx="4614862" cy="3460750"/>
          </a:xfrm>
          <a:ln/>
        </p:spPr>
      </p:sp>
      <p:sp>
        <p:nvSpPr>
          <p:cNvPr id="102404" name="Rectangle 3"/>
          <p:cNvSpPr>
            <a:spLocks noGrp="1" noChangeArrowheads="1"/>
          </p:cNvSpPr>
          <p:nvPr>
            <p:ph type="body" idx="1"/>
          </p:nvPr>
        </p:nvSpPr>
        <p:spPr>
          <a:xfrm>
            <a:off x="923925" y="4386263"/>
            <a:ext cx="5086350" cy="118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2" tIns="46121" rIns="92242" bIns="46121">
            <a:spAutoFit/>
          </a:bodyPr>
          <a:lstStyle/>
          <a:p>
            <a:pPr eaLnBrk="1" hangingPunct="1"/>
            <a:r>
              <a:rPr lang="es-CO" smtClean="0"/>
              <a:t>Agarrar algo con toda la mano puede ser un problema si lo que se agarra es relativamente pesado; por ejemplo, una herramienta que pesa más de 10 libras. Los objetos más livianos también requieren mucha fuerza de agarre; en otras palabras, apretar con una fuerza de más de 10 libras. Un ejemplo es el decorador de tortas que usa una manga pastelera llena de glaseado espeso.</a:t>
            </a:r>
            <a:r>
              <a:rPr lang="en-US"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E839E67-5F23-4DF7-936C-39A8D8BBCEA9}" type="slidenum">
              <a:rPr lang="en-US" sz="1200"/>
              <a:pPr/>
              <a:t>43</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El agarre de pinza usa músculos mucho más pequeños de la mano; por lo tanto, levantar 2 libras de esta manera puede considerarse una tarea en la que se hace una fuerza importante. De hecho, hay que hacer 4 libras de fuerza de agarre de pinza para sostener un objeto de 2 libras y evitar que se deslice entre los dedos. En este ejemplo, pueden ver el agarre de pinza al usar herramientas pequeñas o al sostener objetos planos, como los casetes de radiografía.</a:t>
            </a:r>
            <a:r>
              <a:rPr lang="en-US" smtClean="0"/>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28FD0848-C228-4E84-8D99-F5A3DFDD0A6D}" type="slidenum">
              <a:rPr lang="en-US" sz="1200"/>
              <a:pPr/>
              <a:t>44</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Al doblar las muñecas, realmente se pierde una cantidad significativa de fuerza de agarre. Esto aumenta el riesgo de sufrir lesiones, especialmente en las muñecas y los codos.</a:t>
            </a:r>
            <a:endParaRPr lang="es-CO" i="1" smtClean="0"/>
          </a:p>
          <a:p>
            <a:r>
              <a:rPr lang="es-CO" i="1" smtClean="0"/>
              <a:t>(Pruebe este ejercicio: Pida que la mitad de las personas presentes en el aula tomen un lápiz con la mano, con la muñeca recta. Pida a las personas sentadas a su lado que intenten quitar el lápiz de la mano. Ahora diga a las personas que tienen el lápiz que doblen la muñeca y pida a las otras personas que intenten quitar el lápiz nuevamente. Deberían poder quitarlo de manera mucho más fácil esta vez).</a:t>
            </a:r>
            <a:endParaRPr lang="es-CO" smtClean="0"/>
          </a:p>
          <a:p>
            <a:r>
              <a:rPr lang="es-CO" smtClean="0"/>
              <a:t>Otras cosas que pueden aumentar la cantidad de fuerza necesaria para sostener un objeto (por ejemplo, si el objeto estuviera resbaloso o si ustedes usaran guantes flojos, o si sus manos hubieran estado expuestas al frío). Cualquiera de estas situaciones le dificultaría sentir lo que está agarrando.</a:t>
            </a:r>
            <a:r>
              <a:rPr lang="en-US" smtClean="0"/>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E88FFA0-F4EE-441B-B3B5-F12225373E7B}" type="slidenum">
              <a:rPr lang="en-US" sz="1200"/>
              <a:pPr/>
              <a:t>45</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El siguiente ejemplo presenta a una persona que está trabajando con una parte, tratando de realizar agujeros con un taladro. En la imagen de la izquierda, está sosteniendo el taladro con la mano izquierda y perforando con la derecha. Tiene que contrarrestar la fuerza que está aplicando con el taladro, tirando hacia atrás con la mano izquierda; por lo tanto, es probable que esté haciendo más fuerza con la mano izquierda que con la derecha.</a:t>
            </a:r>
          </a:p>
          <a:p>
            <a:r>
              <a:rPr lang="es-CO" smtClean="0"/>
              <a:t>En la imagen de la derecha, ha colocado la parte en posición horizontal y la ha sujetado al banco de trabajo. Ahora puede usar ambas manos para sostener el taladro, de manera que la fuerza que hace con cada mano se ha reducido a la mitad. También puede apoyarse en el peso de su cuerpo, y esto ayudará a reducir el esfuerzo que realiza con los brazos.</a:t>
            </a:r>
            <a:r>
              <a:rPr lang="en-US" smtClean="0"/>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B66411BA-710A-4437-AB82-FE2CC0FA0552}" type="slidenum">
              <a:rPr lang="en-US" sz="1200"/>
              <a:pPr/>
              <a:t>46</a:t>
            </a:fld>
            <a:endParaRPr lang="en-US" sz="1200"/>
          </a:p>
        </p:txBody>
      </p:sp>
      <p:sp>
        <p:nvSpPr>
          <p:cNvPr id="110595" name="Rectangle 2"/>
          <p:cNvSpPr>
            <a:spLocks noGrp="1" noRot="1" noChangeAspect="1" noChangeArrowheads="1" noTextEdit="1"/>
          </p:cNvSpPr>
          <p:nvPr>
            <p:ph type="sldImg"/>
          </p:nvPr>
        </p:nvSpPr>
        <p:spPr>
          <a:xfrm>
            <a:off x="1160463" y="693738"/>
            <a:ext cx="4614862" cy="3460750"/>
          </a:xfrm>
          <a:ln/>
        </p:spPr>
      </p:sp>
      <p:sp>
        <p:nvSpPr>
          <p:cNvPr id="110596" name="Rectangle 3"/>
          <p:cNvSpPr>
            <a:spLocks noGrp="1" noChangeArrowheads="1"/>
          </p:cNvSpPr>
          <p:nvPr>
            <p:ph type="body" idx="1"/>
          </p:nvPr>
        </p:nvSpPr>
        <p:spPr>
          <a:xfrm>
            <a:off x="923925" y="4386263"/>
            <a:ext cx="5086350" cy="639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2" tIns="46121" rIns="92242" bIns="46121">
            <a:spAutoFit/>
          </a:bodyPr>
          <a:lstStyle/>
          <a:p>
            <a:pPr eaLnBrk="1" hangingPunct="1"/>
            <a:r>
              <a:rPr lang="es-CO" dirty="0" smtClean="0"/>
              <a:t>Recuerde que doblar las muñecas disminuye su fuerza de agarre y aumenta las probabilidades de sufrir lesiones en las muñecas y los codos.</a:t>
            </a:r>
            <a:r>
              <a:rPr lang="en-US" dirty="0" smtClean="0"/>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A28D6D9-3F6D-4ECD-A822-51AE51110CF8}" type="slidenum">
              <a:rPr lang="en-US" sz="1200"/>
              <a:pPr/>
              <a:t>47</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Cuando los factores de riesgo se combinan, es más probable que causen lesiones. Por ejemplo, cuando se combina mucha fuerza realizada con la mano, se dobla la muñeca y se adopta una postura inadecuada, las probabilidades de sufrir una lesión de la muñeca son mayores. </a:t>
            </a:r>
          </a:p>
          <a:p>
            <a:r>
              <a:rPr lang="es-CO" smtClean="0"/>
              <a:t>En este ejemplo se usa una herramienta eléctrica con la muñeca doblada. El trabajador igualmente necesita aplicar la misma cantidad de fuerza para hacer el trabajo, de manera que, en realidad, tiene que usar más fuerza de agarre que si la muñeca estuviera derecha.</a:t>
            </a:r>
          </a:p>
          <a:p>
            <a:r>
              <a:rPr lang="es-CO" smtClean="0"/>
              <a:t>Podría reducir su riesgo de sufrir una lesión usando otra herramienta que le permita mantener la muñeca derecha o colocar la pieza en una posición diferente para poder usar esta herramienta con la muñeca derecha.</a:t>
            </a:r>
            <a:r>
              <a:rPr lang="en-US" smtClean="0"/>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662E9DBC-CECC-4A18-B4A7-1CAD9D7E8538}" type="slidenum">
              <a:rPr lang="en-US" sz="1200"/>
              <a:pPr/>
              <a:t>48</a:t>
            </a:fld>
            <a:endParaRPr lang="en-US" sz="1200"/>
          </a:p>
        </p:txBody>
      </p:sp>
      <p:sp>
        <p:nvSpPr>
          <p:cNvPr id="114691" name="Rectangle 2"/>
          <p:cNvSpPr>
            <a:spLocks noGrp="1" noRot="1" noChangeAspect="1" noChangeArrowheads="1" noTextEdit="1"/>
          </p:cNvSpPr>
          <p:nvPr>
            <p:ph type="sldImg"/>
          </p:nvPr>
        </p:nvSpPr>
        <p:spPr>
          <a:xfrm>
            <a:off x="1160463" y="693738"/>
            <a:ext cx="4614862" cy="3460750"/>
          </a:xfrm>
          <a:ln/>
        </p:spPr>
      </p:sp>
      <p:sp>
        <p:nvSpPr>
          <p:cNvPr id="114692" name="Rectangle 3"/>
          <p:cNvSpPr>
            <a:spLocks noGrp="1" noChangeArrowheads="1"/>
          </p:cNvSpPr>
          <p:nvPr>
            <p:ph type="body" idx="1"/>
          </p:nvPr>
        </p:nvSpPr>
        <p:spPr>
          <a:xfrm>
            <a:off x="923925" y="4386263"/>
            <a:ext cx="5086350" cy="147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Cualquier combinación de los tres factores de riesgo de lesiones en el trabajo manual intensivo (repetición, agarre con todos los dedos/agarre en forma de pinza y muñecas dobladas) aumentará su riesgo de sufrir lesiones si ocurren al mismo tiempo. Los tres factores de riesgo al mismo tiempo crean el mayor riesgo posible de lesión. Si no puede reducir todos los riesgos, será de ayuda que al menos reduzca alguno de ellos.</a:t>
            </a:r>
            <a:r>
              <a:rPr lang="en-US" smtClean="0"/>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8D4A73B-3BD3-478E-84A8-55906849B4DD}" type="slidenum">
              <a:rPr lang="en-US" sz="1200"/>
              <a:pPr/>
              <a:t>49</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CO" smtClean="0"/>
              <a:t>El tecleado intensivo, en oposición al tecleado intermitente, es un tipo especial de movimiento repetitivo. Implica movimientos muy repetitivos de los dedos durante un período largo de tiempo (cuatro o más horas por día) y se da en tareas como el ingreso de datos o la transcripción. Si bien los dedos se mueven rápidamente, el resto del cuerpo se mantiene esencialmente en una sola posición. Los movimientos repetitivos crean un riesgo de sufrir lesiones en las manos o las muñecas. Sin embargo, el tecleado intensivo puede ser estresante para todo el cuerpo, especialmente si también se trabaja en posturas incómodas.</a:t>
            </a:r>
            <a:r>
              <a:rPr 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B173F8F0-CE7B-4A3F-9F96-2E13442F80E4}" type="slidenum">
              <a:rPr lang="en-US" sz="1200"/>
              <a:pPr/>
              <a:t>5</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23925" y="4232275"/>
            <a:ext cx="5086350" cy="4770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900" smtClean="0"/>
              <a:t>Estas lesiones se denominan trastornos musculoesqueléticos relacionados con el trabajo o WMSD. Tal vez hayan escuchado nombrar estas lesiones de otras maneras, por ejemplo, MSD, que son lo mismo que las WMSD, pero no ocurren como resultado de problemas relacionados con el trabajo; trastornos por traumatismos acumulados o CTD; lesiones por esfuerzo repetitivo o RSI; o lesiones por uso excesivo. Los WMSD afectan los tejidos blandos del cuerpo, es decir, los músculos, los tendones que unen los músculos a los huesos, los ligamentos que unen los huesos entre sí, los nervios, los vasos sanguíneos y básicamente casi todas las partes del cuerpo que no son huesos u órganos internos. </a:t>
            </a:r>
          </a:p>
          <a:p>
            <a:r>
              <a:rPr lang="es-CO" sz="900" smtClean="0"/>
              <a:t>Estas partes de su cuerpo son propensas a sufrir lesiones cuando se las exige más allá de sus posibilidades. Por lo general, estas lesiones ocurren en las articulaciones del cuerpo, las partes móviles del cuerpo como la parte baja de la espalda, las muñecas, los hombros, los codos y las rodillas. Estas son las partes del cuerpo que se utilizan más y las que se someten a un mayor esfuerzo durante el día.</a:t>
            </a:r>
          </a:p>
          <a:p>
            <a:r>
              <a:rPr lang="es-CO" sz="900" smtClean="0"/>
              <a:t>Muchas veces estas lesiones comienzan como lesiones pequeñas, un tirón muscular o un tendón levemente irritado. Sin embargo, si no se permite que una lesión pequeña sane, ésta puede agravarse, especialmente si se continúa realizando la actividad que causó la lesión en primera instancia. Con el paso del tiempo, estas lesiones pequeñas pueden hacerse más grandes hasta convertirse en crónicas; en este punto, se convierten en un WMSD.</a:t>
            </a:r>
          </a:p>
          <a:p>
            <a:r>
              <a:rPr lang="es-CO" sz="900" smtClean="0"/>
              <a:t>Consulte la definición de MSD y WMSD que brinda NIOSH.</a:t>
            </a:r>
          </a:p>
          <a:p>
            <a:r>
              <a:rPr lang="es-CO" sz="900" smtClean="0"/>
              <a:t>MSD hace referencia a los trastornos de los músculos, los nervios, los tendones, los ligamentos, los cartílagos de las articulaciones o los discos intervertebrales. Estos trastornos no son resultado de ningún evento instantáneo como un resbalón o una caída, sino que reflejan un desarrollo más gradual o crónico. Estos trastornos se diagnostican mediante una historia clínica, un examen físico u otras pruebas médicas y su severidad puede variar de moderados e intermitentes hasta debilitantes y crónicos. Estos son trastornos con distintas características distintivas (como el Síndrome del túnel carpiano) o trastornos definidos principalmente por la ubicación del dolor (como el dolor en la parte baja de la espalda).</a:t>
            </a:r>
          </a:p>
          <a:p>
            <a:r>
              <a:rPr lang="es-CO" sz="900" smtClean="0"/>
              <a:t>b) WMSD hace referencia a MSD a las que el ambiente laboral y el desempeño de las tareas laborales contribuyen significativamente o a MSD que se agravan y tienen una mayor duración debido a las condiciones de trabajo.</a:t>
            </a:r>
            <a:r>
              <a:rPr lang="en-US" sz="900" smtClean="0"/>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8512CBB-60A1-4CE4-9D48-5FB65708630D}" type="slidenum">
              <a:rPr lang="en-US" sz="1200"/>
              <a:pPr/>
              <a:t>50</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Hay varias acciones que se puede realizar para reducir el riesgo de sufrir lesiones debido al tecleado intensivo, entre ellas:</a:t>
            </a:r>
          </a:p>
          <a:p>
            <a:r>
              <a:rPr lang="es-CO" smtClean="0"/>
              <a:t>Use macros para funciones comunes.</a:t>
            </a:r>
          </a:p>
          <a:p>
            <a:r>
              <a:rPr lang="es-CO" smtClean="0"/>
              <a:t>Distribuya el trabajo de tecleado a lo largo del día.</a:t>
            </a:r>
          </a:p>
          <a:p>
            <a:r>
              <a:rPr lang="es-CO" smtClean="0"/>
              <a:t>Haga pausas para estirarse.</a:t>
            </a:r>
          </a:p>
          <a:p>
            <a:r>
              <a:rPr lang="es-CO" smtClean="0"/>
              <a:t>Mejore su postura y desplácese lo máximo que pueda.</a:t>
            </a:r>
          </a:p>
          <a:p>
            <a:r>
              <a:rPr lang="es-CO" smtClean="0"/>
              <a:t>Estos mismos principios también se pueden aplicar al usar la computadora en el hogar.</a:t>
            </a:r>
            <a:r>
              <a:rPr lang="en-US" smtClean="0"/>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300BA95A-BEBD-4626-A6DA-EFCFC61F6258}" type="slidenum">
              <a:rPr lang="en-US" sz="1200"/>
              <a:pPr/>
              <a:t>51</a:t>
            </a:fld>
            <a:endParaRPr 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Exposición a niveles de vibración moderados a altos</a:t>
            </a:r>
            <a:r>
              <a:rPr lang="en-US" smtClean="0"/>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AC37AC4-E371-42CD-9561-383C3492AD8B}" type="slidenum">
              <a:rPr lang="en-US" sz="1200"/>
              <a:pPr/>
              <a:t>52</a:t>
            </a:fld>
            <a:endParaRPr 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Las herramientas eléctricas pueden transmitir vibración a las manos y a los brazos, y tienen una serie de efectos sobre el cuerpo humano. Si nos exponemos a una cierta cantidad de vibración, ésta puede causar daños a los nervios y vasos sanguíneos de nuestros brazos y manos. La vibración también tiende a provocar rigidez en los músculos. Mientras más se apriete la herramienta, más vibración se transmitirá a las manos y los brazos, y esto aumentará las probabilidades de sufrir lesiones.</a:t>
            </a:r>
          </a:p>
          <a:p>
            <a:r>
              <a:rPr lang="es-CO" smtClean="0"/>
              <a:t>Algunas herramientas emiten un alto nivel de vibración; esto puede comenzar a tener los efectos señalados en el cuerpo, en apenas media hora de uso por día.</a:t>
            </a:r>
            <a:r>
              <a:rPr lang="en-US" smtClean="0"/>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15795D5-58AB-449E-B901-111CCB70329F}" type="slidenum">
              <a:rPr lang="en-US" sz="1200"/>
              <a:pPr/>
              <a:t>53</a:t>
            </a:fld>
            <a:endParaRPr 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Sólo hace falta un poco de vibración para causar una lesión, pero si se utilizan muchas herramientas eléctricas, se deben tomar todas las medidas posibles para reducir la exposición a la vibración. Entre las medidas se incluyen:</a:t>
            </a:r>
          </a:p>
          <a:p>
            <a:r>
              <a:rPr lang="es-CO" smtClean="0"/>
              <a:t>Use herramientas que tengan baja vibración si hay disponibles. </a:t>
            </a:r>
          </a:p>
          <a:p>
            <a:r>
              <a:rPr lang="es-CO" smtClean="0"/>
              <a:t>Realice un mantenimiento de las herramientas para reducir la vibración. Las herramientas en buenas condiciones de mantenimiento generalmente también permiten realizar el trabajo con mayor rapidez. Esto reduce la exposición a la vibración. Éste es el caso del ejemplo, donde el trabajador está cambiando el disco abrasivo que está gastado. La nueva pastilla permitirá hacer el trabajo más rápido.</a:t>
            </a:r>
          </a:p>
          <a:p>
            <a:r>
              <a:rPr lang="es-CO" smtClean="0"/>
              <a:t>Use guantes antivibración o envuelva las herramientas.</a:t>
            </a:r>
          </a:p>
          <a:p>
            <a:r>
              <a:rPr lang="es-CO" smtClean="0"/>
              <a:t>Mantenga sus manos calientes para contribuir a una buena circulación sanguínea y una sensación agradable.</a:t>
            </a:r>
            <a:r>
              <a:rPr lang="en-US" smtClean="0"/>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OSHA ha desarrollado guías específicas de la industria para hogares de ancianos, tiendas de comestibles, procesamiento de carne de aves de corral y astilleros), que describen sus componentes principales.</a:t>
            </a:r>
          </a:p>
          <a:p>
            <a:r>
              <a:rPr lang="es-CO" smtClean="0"/>
              <a:t> </a:t>
            </a:r>
          </a:p>
          <a:p>
            <a:r>
              <a:rPr lang="es-CO" smtClean="0"/>
              <a:t>OSHA está realizando inspecciones de riesgos ergonómicos y emitiendo citaciones conforme a la Cláusula de Deberes Generales.</a:t>
            </a:r>
            <a:r>
              <a:rPr lang="en-US" smtClean="0"/>
              <a:t> </a:t>
            </a:r>
          </a:p>
          <a:p>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E3BC4AD-0DB0-45A3-8D92-44ACD9ED981D}" type="slidenum">
              <a:rPr lang="en-US" sz="1200"/>
              <a:pPr/>
              <a:t>54</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98AA3849-1DB1-4527-94D6-F94ACE498472}" type="slidenum">
              <a:rPr lang="en-US" sz="1200"/>
              <a:pPr/>
              <a:t>55</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Ingrese al sitio de OSHA y muéstreles algunas de las guías y herramientas en línea que se utilizan para Ergonomía. www.osha.gov</a:t>
            </a:r>
          </a:p>
          <a:p>
            <a:r>
              <a:rPr lang="es-CO" smtClean="0"/>
              <a:t>Haga referencia a la ecuación sobre levantamiento de NIOSH, </a:t>
            </a:r>
            <a:r>
              <a:rPr lang="en-US" u="sng" smtClean="0"/>
              <a:t>http://www.cdc.gov/niosh/docs/94-110/pdfs/94-110.pdf</a:t>
            </a:r>
          </a:p>
          <a:p>
            <a:endParaRPr lang="es-CO" u="sng" smtClean="0"/>
          </a:p>
          <a:p>
            <a:r>
              <a:rPr lang="es-CO" smtClean="0"/>
              <a:t>Muestre también otros recursos disponibles:</a:t>
            </a:r>
          </a:p>
          <a:p>
            <a:r>
              <a:rPr lang="es-CO" smtClean="0"/>
              <a:t>Planilla para la evaluación de empleados según el método RULA. (Distribuya copias y explique brevemente).</a:t>
            </a:r>
          </a:p>
          <a:p>
            <a:r>
              <a:rPr lang="es-CO" smtClean="0"/>
              <a:t>Tablas de levantamiento de Liberty Mutual</a:t>
            </a:r>
          </a:p>
          <a:p>
            <a:r>
              <a:rPr lang="en-US" u="sng" smtClean="0"/>
              <a:t>http://libertymmhtables.libertymutual.com/CM_LMTablesWeb/taskSelection.do?action=initTaskSelection</a:t>
            </a:r>
            <a:endParaRPr lang="es-CO" u="sng" smtClean="0"/>
          </a:p>
          <a:p>
            <a:r>
              <a:rPr lang="es-CO" smtClean="0"/>
              <a:t>No intente enseñar a usar estas herramientas. Solamente muéstrelas como recursos.</a:t>
            </a:r>
            <a:r>
              <a:rPr lang="en-US" smtClean="0"/>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D4FBD7C-C3F1-45DB-9A44-A7B2F9171869}" type="slidenum">
              <a:rPr lang="en-US" sz="1200"/>
              <a:pPr/>
              <a:t>56</a:t>
            </a:fld>
            <a:endParaRPr 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CO" smtClean="0"/>
              <a:t>A continuación hablaremos sobre lo que deben hacer si tienen síntomas de un WMSD y sobre cómo pueden contribuir con los esfuerzos de su empresa para prevenir que ocurran estas lesiones.</a:t>
            </a:r>
            <a:r>
              <a:rPr lang="en-US" smtClean="0"/>
              <a:t> </a:t>
            </a:r>
            <a:endParaRPr lang="en-US" sz="18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6B02BD46-71A6-480E-8E6E-7E28ED073B6C}" type="slidenum">
              <a:rPr lang="en-US" sz="1200"/>
              <a:pPr/>
              <a:t>57</a:t>
            </a:fld>
            <a:endParaRPr 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Desde luego que no tendría sentido informar todas las pequeñas molestias y dolores que tengan. Pero, ¿cómo sabrán si los síntomas son suficientemente serios como para prestarles atención? Informen los síntomas si:</a:t>
            </a:r>
          </a:p>
          <a:p>
            <a:r>
              <a:rPr lang="es-CO" smtClean="0"/>
              <a:t>  el dolor es duradero, severo o se agrava;</a:t>
            </a:r>
          </a:p>
          <a:p>
            <a:r>
              <a:rPr lang="es-CO" smtClean="0"/>
              <a:t>  el dolor se irradia (se distribuye o se propaga hacia un brazo o una pierna);</a:t>
            </a:r>
          </a:p>
          <a:p>
            <a:r>
              <a:rPr lang="es-CO" smtClean="0"/>
              <a:t>  los síntomas incluyen entumecimiento u hormigueo;</a:t>
            </a:r>
          </a:p>
          <a:p>
            <a:r>
              <a:rPr lang="es-CO" smtClean="0"/>
              <a:t>  los síntomas le impiden dormir por la noche; o</a:t>
            </a:r>
          </a:p>
          <a:p>
            <a:r>
              <a:rPr lang="es-CO" smtClean="0"/>
              <a:t>  si los dedos se empalidecen o se ponen blancos, eso puede indicar un posible Síndrome de vibración mano-brazo.</a:t>
            </a:r>
          </a:p>
          <a:p>
            <a:r>
              <a:rPr lang="es-CO" smtClean="0"/>
              <a:t>Ante la duda, es mejor informar los síntomas y que nos digan que no ocurre nada malo, que esperar demasiado.</a:t>
            </a:r>
            <a:endParaRPr lang="es-CO" i="1" smtClean="0"/>
          </a:p>
          <a:p>
            <a:r>
              <a:rPr lang="es-CO" i="1" smtClean="0"/>
              <a:t>(En este momento, hable de la política de informe específica de su empresa con los empleados).</a:t>
            </a:r>
            <a:r>
              <a:rPr lang="en-US" smtClean="0"/>
              <a: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8948C3E2-D414-4A00-9358-3804E1D669E3}" type="slidenum">
              <a:rPr lang="en-US" sz="1200"/>
              <a:pPr/>
              <a:t>58</a:t>
            </a:fld>
            <a:endParaRPr 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mtClean="0"/>
              <a:t>Algunos WMSD pueden ser muy serios y tener como resultado la pérdida de días de trabajo, una discapacidad permanente e, incluso, una cirugía. Sin embargo, la buena noticia es que el tratamiento precoz generalmente es muy simple y tiene éxito. Por lo tanto, es importante por su propia salud que informen los síntomas lo antes posible.</a:t>
            </a:r>
            <a:r>
              <a:rPr lang="en-US" smtClean="0"/>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91B8156C-FB50-42B3-8A17-A69C581BACB1}" type="slidenum">
              <a:rPr lang="en-US" sz="1200"/>
              <a:pPr/>
              <a:t>59</a:t>
            </a:fld>
            <a:endParaRPr 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000" smtClean="0"/>
              <a:t>Ahora que han aprendido algo sobre la Ergonomía, pueden participar. Su empleador puede pedirles a ustedes o algunos de sus compañeros de trabajo que participen en los esfuerzos para prevenir los WMSD. Por ejemplo, pueden pedirles que ayuden a observar si existen peligros en los trabajos con factores de riesgo. Su aporte puede ser de mucha utilidad, ya que son expertos en su trabajo. </a:t>
            </a:r>
          </a:p>
          <a:p>
            <a:r>
              <a:rPr lang="es-CO" sz="1000" smtClean="0"/>
              <a:t>Si se determina que los trabajos son peligrosos, tal vez les pidan que participen para aportar soluciones. Si tienen ideas sobre cómo mejorar el trabajo, compártanlas con nosotros. Si se realizan cambios a su trabajo, esfuércese por trabajar con dichos cambios, ya que se implementan por su seguridad. Una vez que se acostumbren a los cambios, tal vez se den cuenta de que, en realidad, les facilitan el trabajo. Participen en los entrenamientos que acompañan a los cambios, de manera que puedan adaptarse con rapidez. Sus hábitos de trabajo también son importantes, así que es posible que deban cambiar la manera de hacer algunas partes de su trabajo para poder hacerlas de manera más segura. También deberían tratar de aplicar a su vida hogareña los principios de Ergonomía que aprendieron. Finalmente, asegúrense de informarnos si los cambios funcionaron o no.</a:t>
            </a:r>
            <a:r>
              <a:rPr lang="en-US"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EC6C15F-01C2-42D8-9ED8-3067C835BBDC}" type="slidenum">
              <a:rPr lang="en-US" sz="1200"/>
              <a:pPr/>
              <a:t>6</a:t>
            </a:fld>
            <a:endParaRPr lang="en-US" sz="1200"/>
          </a:p>
        </p:txBody>
      </p:sp>
      <p:sp>
        <p:nvSpPr>
          <p:cNvPr id="28675" name="Rectangle 2"/>
          <p:cNvSpPr>
            <a:spLocks noGrp="1" noRot="1" noChangeAspect="1" noChangeArrowheads="1" noTextEdit="1"/>
          </p:cNvSpPr>
          <p:nvPr>
            <p:ph type="sldImg"/>
          </p:nvPr>
        </p:nvSpPr>
        <p:spPr>
          <a:xfrm>
            <a:off x="1160463" y="692150"/>
            <a:ext cx="4613275" cy="3460750"/>
          </a:xfrm>
          <a:ln/>
        </p:spPr>
      </p:sp>
      <p:sp>
        <p:nvSpPr>
          <p:cNvPr id="28676" name="Rectangle 3"/>
          <p:cNvSpPr>
            <a:spLocks noGrp="1" noChangeArrowheads="1"/>
          </p:cNvSpPr>
          <p:nvPr>
            <p:ph type="body" idx="1"/>
          </p:nvPr>
        </p:nvSpPr>
        <p:spPr>
          <a:xfrm>
            <a:off x="693738" y="4445000"/>
            <a:ext cx="5316537"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8" tIns="46184" rIns="92368" bIns="46184"/>
          <a:lstStyle/>
          <a:p>
            <a:pPr defTabSz="793750"/>
            <a:r>
              <a:rPr lang="es-CO" smtClean="0"/>
              <a:t>Los trastornos musculoesqueléticos relacionados con el trabajo o WMSD son lesiones que se producen en los tejidos blandos del cuerpo: los músculos, los tendones (fijan el músculo al hueso), los ligamentos (fijan los huesos entre sí), las articulaciones, los vasos sanguíneos y los nervios.</a:t>
            </a:r>
          </a:p>
          <a:p>
            <a:pPr defTabSz="793750"/>
            <a:r>
              <a:rPr lang="es-CO" smtClean="0"/>
              <a:t>Estas lesiones pueden incluir lesiones del manguito rotador y bursitis en los hombros, epicondilitis (una forma de tendinitis) en el codo, el Síndrome del túnel carpiano en las muñecas, dolor en la parte baja de la espalda y bursitis en las rodillas.</a:t>
            </a:r>
          </a:p>
          <a:p>
            <a:pPr defTabSz="793750"/>
            <a:r>
              <a:rPr lang="es-CO" smtClean="0"/>
              <a:t>Los WMSD tienden a producirse gradualmente; se acumulan tras meses, e incluso años, de trabajo, en contraposición con las lesiones repentinas como quebraduras debido a una caída o una lesión en el cuello debido a un accidente con un vehículo de motor.</a:t>
            </a:r>
            <a:r>
              <a:rPr lang="en-US" smtClean="0"/>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148C9694-1B64-4DCE-87C5-FEC53C17FED2}" type="slidenum">
              <a:rPr lang="en-US" sz="1200"/>
              <a:pPr/>
              <a:t>60</a:t>
            </a:fld>
            <a:endParaRPr 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En resumen, los seis puntos claves para recordar sobre Ergonomía son:</a:t>
            </a:r>
          </a:p>
          <a:p>
            <a:r>
              <a:rPr lang="es-CO" smtClean="0"/>
              <a:t>La Ergonomía es una herramienta que pueden utilizar para hacer que su trabajo sea más seguro y mejor.</a:t>
            </a:r>
          </a:p>
          <a:p>
            <a:r>
              <a:rPr lang="es-CO" smtClean="0"/>
              <a:t>El estado de Washington tiene una norma que exige a algunos empleados implementar la Ergonomía en el lugar de trabajo.</a:t>
            </a:r>
          </a:p>
          <a:p>
            <a:r>
              <a:rPr lang="es-CO" smtClean="0"/>
              <a:t>En trabajos con suficiente exposición a factores de riesgo, pueden ocurrir trastornos musculoesqueléticos relacionados con el trabajo o WMSD.</a:t>
            </a:r>
          </a:p>
          <a:p>
            <a:r>
              <a:rPr lang="es-CO" smtClean="0"/>
              <a:t>Aplicando la Ergonomía, los factores de riesgo se pueden reducir y los WMSD se pueden prevenir.</a:t>
            </a:r>
          </a:p>
          <a:p>
            <a:r>
              <a:rPr lang="es-CO" smtClean="0"/>
              <a:t>Queremos recalcarlo con fuerza: Si comienzan a tener síntomas de un WMSD, asegúrense de informarlos en forma temprana para evitar una lesión más seria.</a:t>
            </a:r>
          </a:p>
          <a:p>
            <a:r>
              <a:rPr lang="es-CO" smtClean="0"/>
              <a:t>Son expertos en su trabajo y pueden desempeñar un rol importante en los esfuerzos de su empresa en relación con la Ergonomía. </a:t>
            </a:r>
          </a:p>
          <a:p>
            <a:r>
              <a:rPr lang="es-CO" smtClean="0"/>
              <a:t>La Ergonomía puede ser más que una mejora por única vez.</a:t>
            </a:r>
          </a:p>
          <a:p>
            <a:r>
              <a:rPr lang="es-CO" smtClean="0"/>
              <a:t>Puede ser un proceso continuo que ustedes y el empleador pueden utilizar para mejorar las cosas.</a:t>
            </a:r>
          </a:p>
          <a:p>
            <a:r>
              <a:rPr lang="es-CO" smtClean="0"/>
              <a:t>Gracias por su atención.</a:t>
            </a:r>
            <a:r>
              <a:rPr lang="en-US" smtClean="0"/>
              <a:t>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Distribuya el ejercicio de mapeo corporal.</a:t>
            </a:r>
          </a:p>
          <a:p>
            <a:r>
              <a:rPr lang="es-CO" smtClean="0"/>
              <a:t>Asegúrese de que la clase esté dividida por trabajo. (Si está tratando con personas que pertenecen a la misma categoría de trabajo, divídalas en diferentes tareas dentro del trabajo).</a:t>
            </a:r>
          </a:p>
          <a:p>
            <a:r>
              <a:rPr lang="es-CO" smtClean="0"/>
              <a:t>Deje la diapositiva en pantalla mientras los grupos realizan esta actividad.</a:t>
            </a:r>
          </a:p>
          <a:p>
            <a:r>
              <a:rPr lang="es-CO" smtClean="0"/>
              <a:t>Conceda alrededor de 15 minutos para responder las preguntas 1 a 4.</a:t>
            </a:r>
          </a:p>
          <a:p>
            <a:r>
              <a:rPr lang="es-CO" smtClean="0"/>
              <a:t>Los grupos que presenten dolor deberían tardar no más de 5 minutos cada uno (4 grupos).</a:t>
            </a:r>
          </a:p>
          <a:p>
            <a:r>
              <a:rPr lang="es-CO" smtClean="0"/>
              <a:t>Conceda 15 minutos para responder la pregunta 5.</a:t>
            </a:r>
          </a:p>
          <a:p>
            <a:r>
              <a:rPr lang="es-CO" smtClean="0"/>
              <a:t>Y otros 5 minutos para cada una de las que siguen luego de la 5.</a:t>
            </a:r>
          </a:p>
          <a:p>
            <a:r>
              <a:rPr lang="es-CO" smtClean="0"/>
              <a:t>Asegúrese de que los grupos comprendan lo que están haciendo acercándose a cada grupo y verificando su progreso.</a:t>
            </a:r>
            <a:r>
              <a:rPr lang="en-US" smtClean="0"/>
              <a:t> </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944E0B2-89E6-49D7-B674-485B132F6E3C}" type="slidenum">
              <a:rPr lang="en-US" sz="1200"/>
              <a:pPr/>
              <a:t>61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0123882-97C6-4AC3-B1D0-5DF111304BD4}"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CD891A9-BB2F-4CD2-9761-8378FDFD671A}" type="slidenum">
              <a:rPr lang="en-US" sz="1200"/>
              <a:pPr/>
              <a:t>8</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mtClean="0"/>
              <a:t>Los WMSD tienen diferentes síntomas, muchos de los cuales pueden haber experimentado en algún momento. Estos síntomas incluyen malestar, dolor, entumecimiento, sensaciones de hormigueo o quemazón, hinchazón e inflamación, cambios en el color de la piel y rigidez en los músculos o pérdida de flexibilidad en una articulación. Aunque tener uno o más de estos síntomas no necesariamente significa que tengan una lesión.</a:t>
            </a:r>
          </a:p>
          <a:p>
            <a:r>
              <a:rPr lang="es-CO" smtClean="0"/>
              <a:t>Todos hemos tenido dolores musculares o rigidez después de trabajar o de haber hecho mucho ejercicio, especialmente cuando uno no está acostumbrado a hacerlo. Generalmente estos síntomas desaparecen luego de descansar o a medida que uno se acostumbra al trabajo. Esos síntomas son diferentes a los de una lesión, que duran más tiempo o incluyen, entre otras cosas, entumecimiento y hormigueo; esto significa que puede estar sucediendo algo más serio. A veces estos síntomas pueden dificultar la realización del trabajo o de las tareas del hogar, o pueden hacer que nos despertemos durante la noche o impedirnos dormir bien. Lo importante es no ignorar lo que nuestro cuerpo está tratando de decirnos. A menudo realizar cambios simples en la manera de realizar el trabajo es todo lo que se necesita para evitar que estos síntomas se conviertan en un WMSD.</a:t>
            </a:r>
            <a:r>
              <a:rPr lang="en-U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charset="0"/>
                <a:ea typeface="ＭＳ Ｐゴシック" pitchFamily="-106" charset="-128"/>
              </a:defRPr>
            </a:lvl1pPr>
            <a:lvl2pPr marL="37931725" indent="-37474525" defTabSz="9239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2FA8F708-C5C4-4CDE-8EA5-F886E580230A}" type="slidenum">
              <a:rPr lang="en-US" sz="1200"/>
              <a:pPr/>
              <a:t>9</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23925" y="4386263"/>
            <a:ext cx="50863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CO" smtClean="0"/>
              <a:t>Hay muchas cosas que todos hacen en el trabajo y en el hogar que pueden contribuir a un WMSD si se hacen durante un período de tiempo suficientemente largo. Estas actividades se denominan factores de riesgo. Entre los factores de riesgo se encuentran: el levantamiento de cargas pesadas de manera frecuente o inadecuada; el empujar, arrastrar o transportar cargas; el trabajar en posturas inadecuadas; y la realización de trabajo manual intensivo que requiere el uso de una gran fuerza manual y movimientos repetitivos. Además, la vibración, tanto de las manos como del cuerpo entero, y el esfuerzo de contacto (contacto directo o continuo con objetos duros o filosos, o con superficies como puntas de escritorio no redondeadas o mangos de herramientas sin revestimiento acolchado, o con otros objetos de trabajo que crean presión sobre un área del cuerpo) pueden causar un WMSD.</a:t>
            </a:r>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209800"/>
            <a:ext cx="7772400" cy="1143000"/>
          </a:xfrm>
        </p:spPr>
        <p:txBody>
          <a:bodyPr/>
          <a:lstStyle>
            <a:lvl1pPr>
              <a:defRPr sz="5400"/>
            </a:lvl1pPr>
          </a:lstStyle>
          <a:p>
            <a:r>
              <a:rPr lang="en-US"/>
              <a:t>Click to edit Master title style</a:t>
            </a:r>
          </a:p>
        </p:txBody>
      </p:sp>
      <p:sp>
        <p:nvSpPr>
          <p:cNvPr id="15363"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r>
              <a:rPr lang="en-US"/>
              <a:t>Occupational Safety &amp; Health Education Program - NJ State AFL-CIO</a:t>
            </a: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fld id="{DBEA8311-74E7-4B9B-805F-1B0DD5C93413}" type="slidenum">
              <a:rPr lang="en-US"/>
              <a:pPr/>
              <a:t>‹#›</a:t>
            </a:fld>
            <a:endParaRPr lang="en-US"/>
          </a:p>
        </p:txBody>
      </p:sp>
    </p:spTree>
    <p:extLst>
      <p:ext uri="{BB962C8B-B14F-4D97-AF65-F5344CB8AC3E}">
        <p14:creationId xmlns:p14="http://schemas.microsoft.com/office/powerpoint/2010/main" val="290286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6" name="Rectangle 6"/>
          <p:cNvSpPr>
            <a:spLocks noGrp="1" noChangeArrowheads="1"/>
          </p:cNvSpPr>
          <p:nvPr>
            <p:ph type="sldNum" sz="quarter" idx="12"/>
          </p:nvPr>
        </p:nvSpPr>
        <p:spPr>
          <a:ln/>
        </p:spPr>
        <p:txBody>
          <a:bodyPr/>
          <a:lstStyle>
            <a:lvl1pPr>
              <a:defRPr/>
            </a:lvl1pPr>
          </a:lstStyle>
          <a:p>
            <a:fld id="{C5519873-C81A-41F7-97B9-288F9DE7E3EC}" type="slidenum">
              <a:rPr lang="en-US"/>
              <a:pPr/>
              <a:t>‹#›</a:t>
            </a:fld>
            <a:endParaRPr lang="en-US"/>
          </a:p>
        </p:txBody>
      </p:sp>
    </p:spTree>
    <p:extLst>
      <p:ext uri="{BB962C8B-B14F-4D97-AF65-F5344CB8AC3E}">
        <p14:creationId xmlns:p14="http://schemas.microsoft.com/office/powerpoint/2010/main" val="305588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6" name="Rectangle 6"/>
          <p:cNvSpPr>
            <a:spLocks noGrp="1" noChangeArrowheads="1"/>
          </p:cNvSpPr>
          <p:nvPr>
            <p:ph type="sldNum" sz="quarter" idx="12"/>
          </p:nvPr>
        </p:nvSpPr>
        <p:spPr>
          <a:ln/>
        </p:spPr>
        <p:txBody>
          <a:bodyPr/>
          <a:lstStyle>
            <a:lvl1pPr>
              <a:defRPr/>
            </a:lvl1pPr>
          </a:lstStyle>
          <a:p>
            <a:fld id="{8980D735-A521-4D0F-BAE5-B8FD014D6502}" type="slidenum">
              <a:rPr lang="en-US"/>
              <a:pPr/>
              <a:t>‹#›</a:t>
            </a:fld>
            <a:endParaRPr lang="en-US"/>
          </a:p>
        </p:txBody>
      </p:sp>
    </p:spTree>
    <p:extLst>
      <p:ext uri="{BB962C8B-B14F-4D97-AF65-F5344CB8AC3E}">
        <p14:creationId xmlns:p14="http://schemas.microsoft.com/office/powerpoint/2010/main" val="2099784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838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676400"/>
            <a:ext cx="4267200" cy="4572000"/>
          </a:xfrm>
        </p:spPr>
        <p:txBody>
          <a:bodyPr/>
          <a:lstStyle/>
          <a:p>
            <a:pPr lvl="0"/>
            <a:endParaRPr lang="en-US" noProof="0" smtClean="0"/>
          </a:p>
        </p:txBody>
      </p:sp>
      <p:sp>
        <p:nvSpPr>
          <p:cNvPr id="4" name="Text Placeholder 3"/>
          <p:cNvSpPr>
            <a:spLocks noGrp="1"/>
          </p:cNvSpPr>
          <p:nvPr>
            <p:ph type="body" sz="half" idx="2"/>
          </p:nvPr>
        </p:nvSpPr>
        <p:spPr>
          <a:xfrm>
            <a:off x="4648200" y="1676400"/>
            <a:ext cx="4267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7" name="Rectangle 6"/>
          <p:cNvSpPr>
            <a:spLocks noGrp="1" noChangeArrowheads="1"/>
          </p:cNvSpPr>
          <p:nvPr>
            <p:ph type="sldNum" sz="quarter" idx="12"/>
          </p:nvPr>
        </p:nvSpPr>
        <p:spPr>
          <a:ln/>
        </p:spPr>
        <p:txBody>
          <a:bodyPr/>
          <a:lstStyle>
            <a:lvl1pPr>
              <a:defRPr/>
            </a:lvl1pPr>
          </a:lstStyle>
          <a:p>
            <a:fld id="{4C471262-5730-4831-B372-A93AB4710B0D}" type="slidenum">
              <a:rPr lang="en-US"/>
              <a:pPr/>
              <a:t>‹#›</a:t>
            </a:fld>
            <a:endParaRPr lang="en-US"/>
          </a:p>
        </p:txBody>
      </p:sp>
    </p:spTree>
    <p:extLst>
      <p:ext uri="{BB962C8B-B14F-4D97-AF65-F5344CB8AC3E}">
        <p14:creationId xmlns:p14="http://schemas.microsoft.com/office/powerpoint/2010/main" val="66158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838200"/>
            <a:ext cx="8686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5" name="Rectangle 6"/>
          <p:cNvSpPr>
            <a:spLocks noGrp="1" noChangeArrowheads="1"/>
          </p:cNvSpPr>
          <p:nvPr>
            <p:ph type="sldNum" sz="quarter" idx="12"/>
          </p:nvPr>
        </p:nvSpPr>
        <p:spPr>
          <a:ln/>
        </p:spPr>
        <p:txBody>
          <a:bodyPr/>
          <a:lstStyle>
            <a:lvl1pPr>
              <a:defRPr/>
            </a:lvl1pPr>
          </a:lstStyle>
          <a:p>
            <a:fld id="{7E77A26B-B94B-4122-921F-743D3BCACBA8}" type="slidenum">
              <a:rPr lang="en-US"/>
              <a:pPr/>
              <a:t>‹#›</a:t>
            </a:fld>
            <a:endParaRPr lang="en-US"/>
          </a:p>
        </p:txBody>
      </p:sp>
    </p:spTree>
    <p:extLst>
      <p:ext uri="{BB962C8B-B14F-4D97-AF65-F5344CB8AC3E}">
        <p14:creationId xmlns:p14="http://schemas.microsoft.com/office/powerpoint/2010/main" val="383316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6" name="Rectangle 6"/>
          <p:cNvSpPr>
            <a:spLocks noGrp="1" noChangeArrowheads="1"/>
          </p:cNvSpPr>
          <p:nvPr>
            <p:ph type="sldNum" sz="quarter" idx="12"/>
          </p:nvPr>
        </p:nvSpPr>
        <p:spPr>
          <a:ln/>
        </p:spPr>
        <p:txBody>
          <a:bodyPr/>
          <a:lstStyle>
            <a:lvl1pPr>
              <a:defRPr/>
            </a:lvl1pPr>
          </a:lstStyle>
          <a:p>
            <a:fld id="{67A8143F-370E-4494-9908-E5AEA672BA72}" type="slidenum">
              <a:rPr lang="en-US"/>
              <a:pPr/>
              <a:t>‹#›</a:t>
            </a:fld>
            <a:endParaRPr lang="en-US"/>
          </a:p>
        </p:txBody>
      </p:sp>
    </p:spTree>
    <p:extLst>
      <p:ext uri="{BB962C8B-B14F-4D97-AF65-F5344CB8AC3E}">
        <p14:creationId xmlns:p14="http://schemas.microsoft.com/office/powerpoint/2010/main" val="110514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6" name="Rectangle 6"/>
          <p:cNvSpPr>
            <a:spLocks noGrp="1" noChangeArrowheads="1"/>
          </p:cNvSpPr>
          <p:nvPr>
            <p:ph type="sldNum" sz="quarter" idx="12"/>
          </p:nvPr>
        </p:nvSpPr>
        <p:spPr>
          <a:ln/>
        </p:spPr>
        <p:txBody>
          <a:bodyPr/>
          <a:lstStyle>
            <a:lvl1pPr>
              <a:defRPr/>
            </a:lvl1pPr>
          </a:lstStyle>
          <a:p>
            <a:fld id="{2497238A-C2DE-4DF9-9475-BDDFA12BD03D}" type="slidenum">
              <a:rPr lang="en-US"/>
              <a:pPr/>
              <a:t>‹#›</a:t>
            </a:fld>
            <a:endParaRPr lang="en-US"/>
          </a:p>
        </p:txBody>
      </p:sp>
    </p:spTree>
    <p:extLst>
      <p:ext uri="{BB962C8B-B14F-4D97-AF65-F5344CB8AC3E}">
        <p14:creationId xmlns:p14="http://schemas.microsoft.com/office/powerpoint/2010/main" val="159619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7" name="Rectangle 6"/>
          <p:cNvSpPr>
            <a:spLocks noGrp="1" noChangeArrowheads="1"/>
          </p:cNvSpPr>
          <p:nvPr>
            <p:ph type="sldNum" sz="quarter" idx="12"/>
          </p:nvPr>
        </p:nvSpPr>
        <p:spPr>
          <a:ln/>
        </p:spPr>
        <p:txBody>
          <a:bodyPr/>
          <a:lstStyle>
            <a:lvl1pPr>
              <a:defRPr/>
            </a:lvl1pPr>
          </a:lstStyle>
          <a:p>
            <a:fld id="{8B451CAB-F8CF-498F-81D4-872503638FEA}" type="slidenum">
              <a:rPr lang="en-US"/>
              <a:pPr/>
              <a:t>‹#›</a:t>
            </a:fld>
            <a:endParaRPr lang="en-US"/>
          </a:p>
        </p:txBody>
      </p:sp>
    </p:spTree>
    <p:extLst>
      <p:ext uri="{BB962C8B-B14F-4D97-AF65-F5344CB8AC3E}">
        <p14:creationId xmlns:p14="http://schemas.microsoft.com/office/powerpoint/2010/main" val="276406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9" name="Rectangle 6"/>
          <p:cNvSpPr>
            <a:spLocks noGrp="1" noChangeArrowheads="1"/>
          </p:cNvSpPr>
          <p:nvPr>
            <p:ph type="sldNum" sz="quarter" idx="12"/>
          </p:nvPr>
        </p:nvSpPr>
        <p:spPr>
          <a:ln/>
        </p:spPr>
        <p:txBody>
          <a:bodyPr/>
          <a:lstStyle>
            <a:lvl1pPr>
              <a:defRPr/>
            </a:lvl1pPr>
          </a:lstStyle>
          <a:p>
            <a:fld id="{BF16E1FE-213F-495C-8E94-3E3FB0CA237E}" type="slidenum">
              <a:rPr lang="en-US"/>
              <a:pPr/>
              <a:t>‹#›</a:t>
            </a:fld>
            <a:endParaRPr lang="en-US"/>
          </a:p>
        </p:txBody>
      </p:sp>
    </p:spTree>
    <p:extLst>
      <p:ext uri="{BB962C8B-B14F-4D97-AF65-F5344CB8AC3E}">
        <p14:creationId xmlns:p14="http://schemas.microsoft.com/office/powerpoint/2010/main" val="184056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5" name="Rectangle 6"/>
          <p:cNvSpPr>
            <a:spLocks noGrp="1" noChangeArrowheads="1"/>
          </p:cNvSpPr>
          <p:nvPr>
            <p:ph type="sldNum" sz="quarter" idx="12"/>
          </p:nvPr>
        </p:nvSpPr>
        <p:spPr>
          <a:ln/>
        </p:spPr>
        <p:txBody>
          <a:bodyPr/>
          <a:lstStyle>
            <a:lvl1pPr>
              <a:defRPr/>
            </a:lvl1pPr>
          </a:lstStyle>
          <a:p>
            <a:fld id="{A7887128-4967-445C-B7F1-71F3E48E34F2}" type="slidenum">
              <a:rPr lang="en-US"/>
              <a:pPr/>
              <a:t>‹#›</a:t>
            </a:fld>
            <a:endParaRPr lang="en-US"/>
          </a:p>
        </p:txBody>
      </p:sp>
    </p:spTree>
    <p:extLst>
      <p:ext uri="{BB962C8B-B14F-4D97-AF65-F5344CB8AC3E}">
        <p14:creationId xmlns:p14="http://schemas.microsoft.com/office/powerpoint/2010/main" val="48587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4" name="Rectangle 6"/>
          <p:cNvSpPr>
            <a:spLocks noGrp="1" noChangeArrowheads="1"/>
          </p:cNvSpPr>
          <p:nvPr>
            <p:ph type="sldNum" sz="quarter" idx="12"/>
          </p:nvPr>
        </p:nvSpPr>
        <p:spPr>
          <a:ln/>
        </p:spPr>
        <p:txBody>
          <a:bodyPr/>
          <a:lstStyle>
            <a:lvl1pPr>
              <a:defRPr/>
            </a:lvl1pPr>
          </a:lstStyle>
          <a:p>
            <a:fld id="{1EAFA6DD-9578-44FA-8F3B-55583E35AD5D}" type="slidenum">
              <a:rPr lang="en-US"/>
              <a:pPr/>
              <a:t>‹#›</a:t>
            </a:fld>
            <a:endParaRPr lang="en-US"/>
          </a:p>
        </p:txBody>
      </p:sp>
    </p:spTree>
    <p:extLst>
      <p:ext uri="{BB962C8B-B14F-4D97-AF65-F5344CB8AC3E}">
        <p14:creationId xmlns:p14="http://schemas.microsoft.com/office/powerpoint/2010/main" val="378694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7" name="Rectangle 6"/>
          <p:cNvSpPr>
            <a:spLocks noGrp="1" noChangeArrowheads="1"/>
          </p:cNvSpPr>
          <p:nvPr>
            <p:ph type="sldNum" sz="quarter" idx="12"/>
          </p:nvPr>
        </p:nvSpPr>
        <p:spPr>
          <a:ln/>
        </p:spPr>
        <p:txBody>
          <a:bodyPr/>
          <a:lstStyle>
            <a:lvl1pPr>
              <a:defRPr/>
            </a:lvl1pPr>
          </a:lstStyle>
          <a:p>
            <a:fld id="{ECBE21C2-3570-4920-9C22-2F99EDA22D33}" type="slidenum">
              <a:rPr lang="en-US"/>
              <a:pPr/>
              <a:t>‹#›</a:t>
            </a:fld>
            <a:endParaRPr lang="en-US"/>
          </a:p>
        </p:txBody>
      </p:sp>
    </p:spTree>
    <p:extLst>
      <p:ext uri="{BB962C8B-B14F-4D97-AF65-F5344CB8AC3E}">
        <p14:creationId xmlns:p14="http://schemas.microsoft.com/office/powerpoint/2010/main" val="172319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p>
        </p:txBody>
      </p:sp>
      <p:sp>
        <p:nvSpPr>
          <p:cNvPr id="7" name="Rectangle 6"/>
          <p:cNvSpPr>
            <a:spLocks noGrp="1" noChangeArrowheads="1"/>
          </p:cNvSpPr>
          <p:nvPr>
            <p:ph type="sldNum" sz="quarter" idx="12"/>
          </p:nvPr>
        </p:nvSpPr>
        <p:spPr>
          <a:ln/>
        </p:spPr>
        <p:txBody>
          <a:bodyPr/>
          <a:lstStyle>
            <a:lvl1pPr>
              <a:defRPr/>
            </a:lvl1pPr>
          </a:lstStyle>
          <a:p>
            <a:fld id="{C45D33B9-5871-4CE1-BD20-700546773D32}" type="slidenum">
              <a:rPr lang="en-US"/>
              <a:pPr/>
              <a:t>‹#›</a:t>
            </a:fld>
            <a:endParaRPr lang="en-US"/>
          </a:p>
        </p:txBody>
      </p:sp>
    </p:spTree>
    <p:extLst>
      <p:ext uri="{BB962C8B-B14F-4D97-AF65-F5344CB8AC3E}">
        <p14:creationId xmlns:p14="http://schemas.microsoft.com/office/powerpoint/2010/main" val="334239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defRPr>
            </a:lvl1pPr>
          </a:lstStyle>
          <a:p>
            <a:pPr>
              <a:defRPr/>
            </a:pPr>
            <a:endParaRPr lang="en-US"/>
          </a:p>
        </p:txBody>
      </p:sp>
      <p:sp>
        <p:nvSpPr>
          <p:cNvPr id="14341"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defRPr>
            </a:lvl1pPr>
          </a:lstStyle>
          <a:p>
            <a:pPr>
              <a:defRPr/>
            </a:pPr>
            <a:r>
              <a:rPr lang="en-US"/>
              <a:t>Occupational Safety &amp; Health Education Program - NJ State AFL-CIO</a:t>
            </a:r>
          </a:p>
        </p:txBody>
      </p:sp>
      <p:sp>
        <p:nvSpPr>
          <p:cNvPr id="14342"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A96160B5-E80D-4D33-8E50-3DED256FEF5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hf hdr="0" ftr="0" dt="0"/>
  <p:txStyles>
    <p:titleStyle>
      <a:lvl1pPr algn="ctr" rtl="0" eaLnBrk="0" fontAlgn="base" hangingPunct="0">
        <a:spcBef>
          <a:spcPct val="0"/>
        </a:spcBef>
        <a:spcAft>
          <a:spcPct val="0"/>
        </a:spcAft>
        <a:defRPr sz="4000">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sz="4000">
          <a:solidFill>
            <a:schemeClr val="tx2"/>
          </a:solidFill>
          <a:latin typeface="Arial Black" pitchFamily="34" charset="0"/>
          <a:ea typeface="ＭＳ Ｐゴシック" pitchFamily="-106" charset="-128"/>
        </a:defRPr>
      </a:lvl2pPr>
      <a:lvl3pPr algn="ctr" rtl="0" eaLnBrk="0" fontAlgn="base" hangingPunct="0">
        <a:spcBef>
          <a:spcPct val="0"/>
        </a:spcBef>
        <a:spcAft>
          <a:spcPct val="0"/>
        </a:spcAft>
        <a:defRPr sz="4000">
          <a:solidFill>
            <a:schemeClr val="tx2"/>
          </a:solidFill>
          <a:latin typeface="Arial Black" pitchFamily="34" charset="0"/>
          <a:ea typeface="ＭＳ Ｐゴシック" pitchFamily="-106" charset="-128"/>
        </a:defRPr>
      </a:lvl3pPr>
      <a:lvl4pPr algn="ctr" rtl="0" eaLnBrk="0" fontAlgn="base" hangingPunct="0">
        <a:spcBef>
          <a:spcPct val="0"/>
        </a:spcBef>
        <a:spcAft>
          <a:spcPct val="0"/>
        </a:spcAft>
        <a:defRPr sz="4000">
          <a:solidFill>
            <a:schemeClr val="tx2"/>
          </a:solidFill>
          <a:latin typeface="Arial Black" pitchFamily="34" charset="0"/>
          <a:ea typeface="ＭＳ Ｐゴシック" pitchFamily="-106" charset="-128"/>
        </a:defRPr>
      </a:lvl4pPr>
      <a:lvl5pPr algn="ctr" rtl="0" eaLnBrk="0" fontAlgn="base" hangingPunct="0">
        <a:spcBef>
          <a:spcPct val="0"/>
        </a:spcBef>
        <a:spcAft>
          <a:spcPct val="0"/>
        </a:spcAft>
        <a:defRPr sz="4000">
          <a:solidFill>
            <a:schemeClr val="tx2"/>
          </a:solidFill>
          <a:latin typeface="Arial Black" pitchFamily="34" charset="0"/>
          <a:ea typeface="ＭＳ Ｐゴシック" pitchFamily="-106" charset="-128"/>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video" Target="file:///C:\ERGOWSHPS\ERGO4GeneralV16_1\Videos\cutting%20branches.AVI" TargetMode="External"/><Relationship Id="rId1" Type="http://schemas.microsoft.com/office/2007/relationships/media" Target="file:///C:\ERGOWSHPS\ERGO4GeneralV16_1\Videos\cutting%20branches.AVI" TargetMode="Externa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B255C828-F103-42C5-981A-B6B5E1788A7B}" type="slidenum">
              <a:rPr lang="en-US" sz="1000"/>
              <a:pPr/>
              <a:t>1</a:t>
            </a:fld>
            <a:endParaRPr lang="en-US" sz="1000"/>
          </a:p>
        </p:txBody>
      </p:sp>
      <p:sp>
        <p:nvSpPr>
          <p:cNvPr id="17411" name="Rectangle 2"/>
          <p:cNvSpPr>
            <a:spLocks noGrp="1" noChangeArrowheads="1"/>
          </p:cNvSpPr>
          <p:nvPr>
            <p:ph type="ctrTitle"/>
          </p:nvPr>
        </p:nvSpPr>
        <p:spPr>
          <a:xfrm>
            <a:off x="685800" y="2209800"/>
            <a:ext cx="7772400" cy="1447800"/>
          </a:xfrm>
        </p:spPr>
        <p:txBody>
          <a:bodyPr/>
          <a:lstStyle/>
          <a:p>
            <a:pPr eaLnBrk="1" hangingPunct="1"/>
            <a:r>
              <a:rPr lang="es-MX" sz="4800" smtClean="0"/>
              <a:t>Introducción a la ergonomía</a:t>
            </a:r>
            <a:r>
              <a:rPr lang="en-US" sz="4000" smtClean="0"/>
              <a:t> </a:t>
            </a:r>
          </a:p>
        </p:txBody>
      </p:sp>
      <p:sp>
        <p:nvSpPr>
          <p:cNvPr id="17412" name="TextBox 2"/>
          <p:cNvSpPr txBox="1">
            <a:spLocks noChangeArrowheads="1"/>
          </p:cNvSpPr>
          <p:nvPr/>
        </p:nvSpPr>
        <p:spPr bwMode="auto">
          <a:xfrm>
            <a:off x="1295400" y="47244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ES" sz="1200" dirty="0" smtClean="0"/>
              <a:t>Este material fue producido bajo la subvención </a:t>
            </a:r>
            <a:r>
              <a:rPr lang="es-ES" sz="1200" dirty="0" err="1" smtClean="0"/>
              <a:t>Susan</a:t>
            </a:r>
            <a:r>
              <a:rPr lang="es-ES" sz="1200" dirty="0" smtClean="0"/>
              <a:t> </a:t>
            </a:r>
            <a:r>
              <a:rPr lang="es-ES" sz="1200" dirty="0" err="1" smtClean="0"/>
              <a:t>Harwood</a:t>
            </a:r>
            <a:r>
              <a:rPr lang="es-ES" sz="1200" smtClean="0"/>
              <a:t> </a:t>
            </a:r>
            <a:r>
              <a:rPr lang="es-ES" sz="1200"/>
              <a:t>número SH20856SH0 </a:t>
            </a:r>
            <a:r>
              <a:rPr lang="es-ES" sz="1200" dirty="0" smtClean="0"/>
              <a:t>del Departamento de Trabajo de E.U., Administración de Seguridad y Salud.  El contenido de este material no refleja necesariamente las opiniones o las políticas del Departamento de Trabajo de los E.U, ni la mención de nombres comerciales, productos comerciales, u organizaciones implica la aprobación por el Gobierno de los E.U</a:t>
            </a:r>
            <a:r>
              <a:rPr lang="es-MX" sz="1200" dirty="0" smtClean="0"/>
              <a:t>.</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99A9A935-F47B-4526-AEC2-B445D578032D}" type="slidenum">
              <a:rPr lang="en-US" sz="1000"/>
              <a:pPr/>
              <a:t>10</a:t>
            </a:fld>
            <a:endParaRPr lang="en-US" sz="1000"/>
          </a:p>
        </p:txBody>
      </p:sp>
      <p:sp>
        <p:nvSpPr>
          <p:cNvPr id="35843" name="Rectangle 2"/>
          <p:cNvSpPr>
            <a:spLocks noGrp="1" noChangeArrowheads="1"/>
          </p:cNvSpPr>
          <p:nvPr>
            <p:ph type="title"/>
          </p:nvPr>
        </p:nvSpPr>
        <p:spPr>
          <a:xfrm>
            <a:off x="457200" y="-76200"/>
            <a:ext cx="8229600" cy="1143000"/>
          </a:xfrm>
        </p:spPr>
        <p:txBody>
          <a:bodyPr/>
          <a:lstStyle/>
          <a:p>
            <a:pPr eaLnBrk="1" hangingPunct="1"/>
            <a:r>
              <a:rPr lang="es-MX" smtClean="0"/>
              <a:t>Factores de riesgo</a:t>
            </a:r>
            <a:r>
              <a:rPr lang="en-US" smtClean="0"/>
              <a:t> </a:t>
            </a:r>
          </a:p>
        </p:txBody>
      </p:sp>
      <p:sp>
        <p:nvSpPr>
          <p:cNvPr id="35844" name="Rectangle 3"/>
          <p:cNvSpPr>
            <a:spLocks noGrp="1" noChangeArrowheads="1"/>
          </p:cNvSpPr>
          <p:nvPr>
            <p:ph type="body" idx="1"/>
          </p:nvPr>
        </p:nvSpPr>
        <p:spPr>
          <a:xfrm>
            <a:off x="228600" y="1371600"/>
            <a:ext cx="4876800" cy="4525963"/>
          </a:xfrm>
          <a:noFill/>
        </p:spPr>
        <p:txBody>
          <a:bodyPr/>
          <a:lstStyle/>
          <a:p>
            <a:pPr>
              <a:lnSpc>
                <a:spcPct val="80000"/>
              </a:lnSpc>
              <a:buFontTx/>
              <a:buNone/>
            </a:pPr>
            <a:r>
              <a:rPr lang="es-MX" sz="3000" smtClean="0">
                <a:solidFill>
                  <a:schemeClr val="accent1"/>
                </a:solidFill>
              </a:rPr>
              <a:t>El riesgo de sufrir lesiones depende de lo siguiente:</a:t>
            </a:r>
          </a:p>
          <a:p>
            <a:pPr lvl="1">
              <a:lnSpc>
                <a:spcPct val="80000"/>
              </a:lnSpc>
            </a:pPr>
            <a:r>
              <a:rPr lang="es-MX" smtClean="0">
                <a:solidFill>
                  <a:schemeClr val="accent1"/>
                </a:solidFill>
              </a:rPr>
              <a:t>La duración de la exposición.</a:t>
            </a:r>
          </a:p>
          <a:p>
            <a:pPr lvl="1">
              <a:lnSpc>
                <a:spcPct val="80000"/>
              </a:lnSpc>
            </a:pPr>
            <a:r>
              <a:rPr lang="es-MX" smtClean="0">
                <a:solidFill>
                  <a:schemeClr val="accent1"/>
                </a:solidFill>
              </a:rPr>
              <a:t>La frecuencia de la exposición.</a:t>
            </a:r>
          </a:p>
          <a:p>
            <a:pPr lvl="1">
              <a:lnSpc>
                <a:spcPct val="80000"/>
              </a:lnSpc>
            </a:pPr>
            <a:r>
              <a:rPr lang="es-MX" smtClean="0">
                <a:solidFill>
                  <a:schemeClr val="accent1"/>
                </a:solidFill>
              </a:rPr>
              <a:t>La intensidad de la exposición.</a:t>
            </a:r>
          </a:p>
          <a:p>
            <a:pPr lvl="1">
              <a:lnSpc>
                <a:spcPct val="80000"/>
              </a:lnSpc>
              <a:buFontTx/>
              <a:buNone/>
            </a:pPr>
            <a:endParaRPr lang="es-MX" smtClean="0">
              <a:solidFill>
                <a:schemeClr val="accent1"/>
              </a:solidFill>
            </a:endParaRPr>
          </a:p>
          <a:p>
            <a:pPr lvl="1">
              <a:lnSpc>
                <a:spcPct val="80000"/>
              </a:lnSpc>
            </a:pPr>
            <a:r>
              <a:rPr lang="es-MX" sz="2400" smtClean="0">
                <a:solidFill>
                  <a:schemeClr val="accent1"/>
                </a:solidFill>
              </a:rPr>
              <a:t>Combinaciones de factores de riesgo.</a:t>
            </a:r>
            <a:r>
              <a:rPr lang="en-US" sz="2400" smtClean="0">
                <a:solidFill>
                  <a:schemeClr val="accent1"/>
                </a:solidFill>
              </a:rPr>
              <a:t> </a:t>
            </a:r>
          </a:p>
        </p:txBody>
      </p:sp>
      <p:sp>
        <p:nvSpPr>
          <p:cNvPr id="35845" name="WordArt 4"/>
          <p:cNvSpPr>
            <a:spLocks noChangeArrowheads="1" noChangeShapeType="1" noTextEdit="1"/>
          </p:cNvSpPr>
          <p:nvPr/>
        </p:nvSpPr>
        <p:spPr bwMode="auto">
          <a:xfrm>
            <a:off x="5943600" y="2438400"/>
            <a:ext cx="2971800" cy="152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duración?</a:t>
            </a:r>
          </a:p>
        </p:txBody>
      </p:sp>
      <p:sp>
        <p:nvSpPr>
          <p:cNvPr id="35846" name="WordArt 6"/>
          <p:cNvSpPr>
            <a:spLocks noChangeArrowheads="1" noChangeShapeType="1" noTextEdit="1"/>
          </p:cNvSpPr>
          <p:nvPr/>
        </p:nvSpPr>
        <p:spPr bwMode="auto">
          <a:xfrm>
            <a:off x="5486400" y="4038600"/>
            <a:ext cx="6477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¿Qué </a:t>
            </a:r>
          </a:p>
        </p:txBody>
      </p:sp>
      <p:sp>
        <p:nvSpPr>
          <p:cNvPr id="35847" name="WordArt 11"/>
          <p:cNvSpPr>
            <a:spLocks noChangeArrowheads="1" noChangeShapeType="1" noTextEdit="1"/>
          </p:cNvSpPr>
          <p:nvPr/>
        </p:nvSpPr>
        <p:spPr bwMode="auto">
          <a:xfrm>
            <a:off x="6400800" y="3886200"/>
            <a:ext cx="19812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solidFill>
                  <a:schemeClr val="tx2"/>
                </a:solidFill>
                <a:effectLst>
                  <a:outerShdw dist="45791" dir="2021404" algn="ctr" rotWithShape="0">
                    <a:srgbClr val="B2B2B2">
                      <a:alpha val="79999"/>
                    </a:srgbClr>
                  </a:outerShdw>
                </a:effectLst>
                <a:latin typeface="Arial Black"/>
              </a:rPr>
              <a:t>CANTIDAD?</a:t>
            </a:r>
          </a:p>
        </p:txBody>
      </p:sp>
      <p:sp>
        <p:nvSpPr>
          <p:cNvPr id="35848" name="WordArt 12"/>
          <p:cNvSpPr>
            <a:spLocks noChangeArrowheads="1" noChangeShapeType="1" noTextEdit="1"/>
          </p:cNvSpPr>
          <p:nvPr/>
        </p:nvSpPr>
        <p:spPr bwMode="auto">
          <a:xfrm>
            <a:off x="6553200" y="5114925"/>
            <a:ext cx="74295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a:t>
            </a:r>
          </a:p>
        </p:txBody>
      </p:sp>
      <p:sp>
        <p:nvSpPr>
          <p:cNvPr id="35849" name="WordArt 6"/>
          <p:cNvSpPr>
            <a:spLocks noChangeArrowheads="1" noChangeShapeType="1" noTextEdit="1"/>
          </p:cNvSpPr>
          <p:nvPr/>
        </p:nvSpPr>
        <p:spPr bwMode="auto">
          <a:xfrm>
            <a:off x="4953000" y="3124200"/>
            <a:ext cx="6477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¿Qué </a:t>
            </a:r>
          </a:p>
        </p:txBody>
      </p:sp>
      <p:sp>
        <p:nvSpPr>
          <p:cNvPr id="35850" name="WordArt 6"/>
          <p:cNvSpPr>
            <a:spLocks noChangeArrowheads="1" noChangeShapeType="1" noTextEdit="1"/>
          </p:cNvSpPr>
          <p:nvPr/>
        </p:nvSpPr>
        <p:spPr bwMode="auto">
          <a:xfrm>
            <a:off x="5181600" y="2362200"/>
            <a:ext cx="6477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¿Qué </a:t>
            </a:r>
          </a:p>
        </p:txBody>
      </p:sp>
      <p:sp>
        <p:nvSpPr>
          <p:cNvPr id="35851" name="WordArt 7"/>
          <p:cNvSpPr>
            <a:spLocks noChangeArrowheads="1" noChangeShapeType="1" noTextEdit="1"/>
          </p:cNvSpPr>
          <p:nvPr/>
        </p:nvSpPr>
        <p:spPr bwMode="auto">
          <a:xfrm>
            <a:off x="6019800" y="2743200"/>
            <a:ext cx="13716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frecuencia?</a:t>
            </a:r>
          </a:p>
        </p:txBody>
      </p:sp>
      <p:sp>
        <p:nvSpPr>
          <p:cNvPr id="35852" name="WordArt 7"/>
          <p:cNvSpPr>
            <a:spLocks noChangeArrowheads="1" noChangeShapeType="1" noTextEdit="1"/>
          </p:cNvSpPr>
          <p:nvPr/>
        </p:nvSpPr>
        <p:spPr bwMode="auto">
          <a:xfrm>
            <a:off x="7543800" y="3048000"/>
            <a:ext cx="13716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frecuencia?</a:t>
            </a:r>
          </a:p>
        </p:txBody>
      </p:sp>
      <p:sp>
        <p:nvSpPr>
          <p:cNvPr id="35853" name="WordArt 7"/>
          <p:cNvSpPr>
            <a:spLocks noChangeArrowheads="1" noChangeShapeType="1" noTextEdit="1"/>
          </p:cNvSpPr>
          <p:nvPr/>
        </p:nvSpPr>
        <p:spPr bwMode="auto">
          <a:xfrm>
            <a:off x="6019800" y="3276600"/>
            <a:ext cx="13716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frecuencia?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8B3E48A8-31A6-4419-9FE1-18C92DDAFE17}" type="slidenum">
              <a:rPr lang="en-US" sz="1000"/>
              <a:pPr/>
              <a:t>11</a:t>
            </a:fld>
            <a:endParaRPr lang="en-US" sz="1000"/>
          </a:p>
        </p:txBody>
      </p:sp>
      <p:sp>
        <p:nvSpPr>
          <p:cNvPr id="37891" name="Rectangle 2"/>
          <p:cNvSpPr>
            <a:spLocks noGrp="1" noChangeArrowheads="1"/>
          </p:cNvSpPr>
          <p:nvPr>
            <p:ph type="title"/>
          </p:nvPr>
        </p:nvSpPr>
        <p:spPr>
          <a:xfrm>
            <a:off x="228600" y="949325"/>
            <a:ext cx="8686800" cy="392113"/>
          </a:xfrm>
        </p:spPr>
        <p:txBody>
          <a:bodyPr/>
          <a:lstStyle/>
          <a:p>
            <a:pPr eaLnBrk="1" hangingPunct="1"/>
            <a:r>
              <a:rPr lang="es-MX" sz="4400" b="1" smtClean="0"/>
              <a:t>Duración</a:t>
            </a:r>
            <a:r>
              <a:rPr lang="en-US" smtClean="0"/>
              <a:t> </a:t>
            </a:r>
          </a:p>
        </p:txBody>
      </p:sp>
      <p:sp>
        <p:nvSpPr>
          <p:cNvPr id="37892" name="Rectangle 3"/>
          <p:cNvSpPr>
            <a:spLocks noGrp="1" noChangeArrowheads="1"/>
          </p:cNvSpPr>
          <p:nvPr>
            <p:ph type="body" idx="1"/>
          </p:nvPr>
        </p:nvSpPr>
        <p:spPr>
          <a:xfrm>
            <a:off x="871538" y="1676400"/>
            <a:ext cx="7480300" cy="4191000"/>
          </a:xfrm>
        </p:spPr>
        <p:txBody>
          <a:bodyPr/>
          <a:lstStyle/>
          <a:p>
            <a:r>
              <a:rPr lang="es-MX" smtClean="0">
                <a:solidFill>
                  <a:schemeClr val="accent1"/>
                </a:solidFill>
              </a:rPr>
              <a:t>Duración: el período de exposición a un factor de riesgo (generalmente se necesitan horas de exposición para que un factor de riesgo para convertirse en un motivo de preocupación).</a:t>
            </a:r>
          </a:p>
          <a:p>
            <a:pPr>
              <a:buFontTx/>
              <a:buNone/>
            </a:pPr>
            <a:endParaRPr lang="es-MX" sz="1000" smtClean="0">
              <a:solidFill>
                <a:schemeClr val="accent1"/>
              </a:solidFill>
            </a:endParaRPr>
          </a:p>
          <a:p>
            <a:r>
              <a:rPr lang="es-MX" smtClean="0">
                <a:solidFill>
                  <a:schemeClr val="accent1"/>
                </a:solidFill>
              </a:rPr>
              <a:t>Puede ocurrir una sola vez o ser acumulativa durante el día.</a:t>
            </a:r>
            <a:r>
              <a:rPr lang="en-US" smtClean="0">
                <a:solidFill>
                  <a:schemeClr val="accent1"/>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2A58CA21-3171-4263-B081-92F894ACAD4F}" type="slidenum">
              <a:rPr lang="en-US" sz="1000"/>
              <a:pPr/>
              <a:t>12</a:t>
            </a:fld>
            <a:endParaRPr lang="en-US" sz="1000"/>
          </a:p>
        </p:txBody>
      </p:sp>
      <p:sp>
        <p:nvSpPr>
          <p:cNvPr id="39939" name="Rectangle 2"/>
          <p:cNvSpPr>
            <a:spLocks noGrp="1" noChangeArrowheads="1"/>
          </p:cNvSpPr>
          <p:nvPr>
            <p:ph type="title"/>
          </p:nvPr>
        </p:nvSpPr>
        <p:spPr>
          <a:xfrm>
            <a:off x="228600" y="762000"/>
            <a:ext cx="8686800" cy="838200"/>
          </a:xfrm>
        </p:spPr>
        <p:txBody>
          <a:bodyPr/>
          <a:lstStyle/>
          <a:p>
            <a:pPr eaLnBrk="1" hangingPunct="1"/>
            <a:r>
              <a:rPr lang="es-MX" sz="4400" smtClean="0"/>
              <a:t>Frecuencia</a:t>
            </a:r>
            <a:r>
              <a:rPr lang="en-US" smtClean="0"/>
              <a:t> </a:t>
            </a:r>
          </a:p>
        </p:txBody>
      </p:sp>
      <p:sp>
        <p:nvSpPr>
          <p:cNvPr id="39940" name="Rectangle 3"/>
          <p:cNvSpPr>
            <a:spLocks noGrp="1" noChangeArrowheads="1"/>
          </p:cNvSpPr>
          <p:nvPr>
            <p:ph type="body" idx="1"/>
          </p:nvPr>
        </p:nvSpPr>
        <p:spPr>
          <a:xfrm>
            <a:off x="152400" y="1600200"/>
            <a:ext cx="8686800" cy="4419600"/>
          </a:xfrm>
        </p:spPr>
        <p:txBody>
          <a:bodyPr/>
          <a:lstStyle/>
          <a:p>
            <a:pPr marL="0" indent="0" eaLnBrk="1" hangingPunct="1">
              <a:buFontTx/>
              <a:buNone/>
            </a:pPr>
            <a:r>
              <a:rPr lang="es-MX" smtClean="0">
                <a:solidFill>
                  <a:schemeClr val="accent1"/>
                </a:solidFill>
              </a:rPr>
              <a:t>La frecuencia generalmente es un motivo de preocupación en los siguientes casos:</a:t>
            </a:r>
            <a:r>
              <a:rPr lang="en-US" smtClean="0">
                <a:solidFill>
                  <a:schemeClr val="accent1"/>
                </a:solidFill>
              </a:rPr>
              <a:t> </a:t>
            </a:r>
          </a:p>
          <a:p>
            <a:pPr marL="0" indent="0"/>
            <a:r>
              <a:rPr lang="en-US" sz="2000" smtClean="0">
                <a:solidFill>
                  <a:schemeClr val="accent1"/>
                </a:solidFill>
              </a:rPr>
              <a:t>  </a:t>
            </a:r>
            <a:r>
              <a:rPr lang="es-MX" sz="2800" smtClean="0">
                <a:solidFill>
                  <a:schemeClr val="accent1"/>
                </a:solidFill>
              </a:rPr>
              <a:t>Tareas de montaje.</a:t>
            </a:r>
          </a:p>
          <a:p>
            <a:pPr marL="0" indent="0"/>
            <a:r>
              <a:rPr lang="es-MX" sz="2800" smtClean="0">
                <a:solidFill>
                  <a:schemeClr val="accent1"/>
                </a:solidFill>
              </a:rPr>
              <a:t> Tareas de clasificación. </a:t>
            </a:r>
          </a:p>
          <a:p>
            <a:pPr marL="0" indent="0"/>
            <a:r>
              <a:rPr lang="es-MX" sz="2800" smtClean="0">
                <a:solidFill>
                  <a:schemeClr val="accent1"/>
                </a:solidFill>
              </a:rPr>
              <a:t> Carga y descarga de materiales.</a:t>
            </a:r>
          </a:p>
          <a:p>
            <a:pPr marL="0" indent="0"/>
            <a:r>
              <a:rPr lang="es-MX" sz="2800" smtClean="0">
                <a:solidFill>
                  <a:schemeClr val="accent1"/>
                </a:solidFill>
              </a:rPr>
              <a:t> Inventariado de productos.</a:t>
            </a:r>
          </a:p>
          <a:p>
            <a:pPr marL="0" indent="0"/>
            <a:r>
              <a:rPr lang="es-MX" sz="2800" smtClean="0">
                <a:solidFill>
                  <a:schemeClr val="accent1"/>
                </a:solidFill>
              </a:rPr>
              <a:t> Abastecimiento de productos.</a:t>
            </a:r>
          </a:p>
          <a:p>
            <a:pPr marL="0" indent="0"/>
            <a:r>
              <a:rPr lang="es-MX" sz="2800" smtClean="0">
                <a:solidFill>
                  <a:schemeClr val="accent1"/>
                </a:solidFill>
              </a:rPr>
              <a:t> Teclear/escribir o usar el mouse con frecuencia.</a:t>
            </a:r>
            <a:r>
              <a:rPr lang="en-US" sz="2800" smtClean="0">
                <a:solidFill>
                  <a:schemeClr val="accent1"/>
                </a:solidFill>
              </a:rPr>
              <a:t> </a:t>
            </a:r>
          </a:p>
          <a:p>
            <a:pPr marL="0" indent="0" eaLnBrk="1" hangingPunct="1">
              <a:buFontTx/>
              <a:buNone/>
            </a:pPr>
            <a:endParaRPr lang="en-US" sz="2800" smtClean="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C0CD63C-1BB6-4485-98E0-E5C381003874}" type="slidenum">
              <a:rPr lang="en-US" sz="1000"/>
              <a:pPr/>
              <a:t>13</a:t>
            </a:fld>
            <a:endParaRPr lang="en-US" sz="1000"/>
          </a:p>
        </p:txBody>
      </p:sp>
      <p:sp>
        <p:nvSpPr>
          <p:cNvPr id="41987" name="Rectangle 2"/>
          <p:cNvSpPr>
            <a:spLocks noGrp="1" noChangeArrowheads="1"/>
          </p:cNvSpPr>
          <p:nvPr>
            <p:ph type="title"/>
          </p:nvPr>
        </p:nvSpPr>
        <p:spPr>
          <a:xfrm>
            <a:off x="228600" y="838200"/>
            <a:ext cx="8686800" cy="558800"/>
          </a:xfrm>
        </p:spPr>
        <p:txBody>
          <a:bodyPr/>
          <a:lstStyle/>
          <a:p>
            <a:pPr eaLnBrk="1" hangingPunct="1"/>
            <a:r>
              <a:rPr lang="es-MX" sz="4400" b="1" smtClean="0"/>
              <a:t>Intensidad</a:t>
            </a:r>
            <a:r>
              <a:rPr lang="en-US" sz="4400" smtClean="0"/>
              <a:t> </a:t>
            </a:r>
          </a:p>
        </p:txBody>
      </p:sp>
      <p:sp>
        <p:nvSpPr>
          <p:cNvPr id="41988" name="Rectangle 3"/>
          <p:cNvSpPr>
            <a:spLocks noGrp="1" noChangeArrowheads="1"/>
          </p:cNvSpPr>
          <p:nvPr>
            <p:ph type="body" idx="1"/>
          </p:nvPr>
        </p:nvSpPr>
        <p:spPr/>
        <p:txBody>
          <a:bodyPr/>
          <a:lstStyle/>
          <a:p>
            <a:pPr marL="341313" indent="-341313" eaLnBrk="1" hangingPunct="1">
              <a:buFontTx/>
              <a:buNone/>
            </a:pPr>
            <a:r>
              <a:rPr lang="es-MX" smtClean="0">
                <a:solidFill>
                  <a:schemeClr val="accent1"/>
                </a:solidFill>
              </a:rPr>
              <a:t>La intensidad se refiere a lo siguiente:</a:t>
            </a:r>
            <a:r>
              <a:rPr lang="en-US" smtClean="0"/>
              <a:t> </a:t>
            </a:r>
            <a:endParaRPr lang="en-US" smtClean="0">
              <a:solidFill>
                <a:schemeClr val="accent1"/>
              </a:solidFill>
            </a:endParaRPr>
          </a:p>
          <a:p>
            <a:pPr marL="341313" indent="-341313"/>
            <a:r>
              <a:rPr lang="es-MX" sz="2800" smtClean="0">
                <a:solidFill>
                  <a:schemeClr val="accent1"/>
                </a:solidFill>
              </a:rPr>
              <a:t>El peso en libras de los artículos que se levantan o</a:t>
            </a:r>
          </a:p>
          <a:p>
            <a:pPr marL="341313" indent="-341313"/>
            <a:r>
              <a:rPr lang="es-MX" sz="2800" smtClean="0">
                <a:solidFill>
                  <a:schemeClr val="accent1"/>
                </a:solidFill>
              </a:rPr>
              <a:t>se transportan.</a:t>
            </a:r>
          </a:p>
          <a:p>
            <a:pPr marL="341313" indent="-341313"/>
            <a:r>
              <a:rPr lang="es-MX" sz="2800" smtClean="0">
                <a:solidFill>
                  <a:schemeClr val="accent1"/>
                </a:solidFill>
              </a:rPr>
              <a:t>La fuerza con que se agarran, ya sea con todos los dedos o en forma de pinza, los elementos que se levantan o se manipulan.</a:t>
            </a:r>
          </a:p>
          <a:p>
            <a:pPr marL="341313" indent="-341313"/>
            <a:r>
              <a:rPr lang="es-MX" sz="2800" smtClean="0">
                <a:solidFill>
                  <a:schemeClr val="accent1"/>
                </a:solidFill>
              </a:rPr>
              <a:t>La vibración.</a:t>
            </a:r>
          </a:p>
          <a:p>
            <a:pPr marL="341313" indent="-341313"/>
            <a:r>
              <a:rPr lang="es-MX" sz="2800" smtClean="0">
                <a:solidFill>
                  <a:schemeClr val="accent1"/>
                </a:solidFill>
              </a:rPr>
              <a:t>La fuerza que se ejerce sobre las teclas al escribir.</a:t>
            </a:r>
            <a:r>
              <a:rPr lang="en-US" sz="2800" smtClean="0">
                <a:solidFill>
                  <a:schemeClr val="accent1"/>
                </a:solidFill>
              </a:rPr>
              <a:t> </a:t>
            </a:r>
            <a:br>
              <a:rPr lang="en-US" sz="2800" smtClean="0">
                <a:solidFill>
                  <a:schemeClr val="accent1"/>
                </a:solidFill>
              </a:rPr>
            </a:br>
            <a:endParaRPr lang="en-US" sz="2800" smtClean="0">
              <a:solidFill>
                <a:schemeClr val="accent1"/>
              </a:solidFill>
            </a:endParaRPr>
          </a:p>
          <a:p>
            <a:pPr marL="341313" indent="-341313" eaLnBrk="1" hangingPunct="1">
              <a:buFontTx/>
              <a:buNone/>
            </a:pPr>
            <a:endParaRPr lang="en-US" sz="2400" smtClean="0">
              <a:solidFill>
                <a:srgbClr val="0066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E6CB6601-6BEE-4CA6-B848-D638BC8F7111}" type="slidenum">
              <a:rPr lang="en-US" sz="1000"/>
              <a:pPr/>
              <a:t>14</a:t>
            </a:fld>
            <a:endParaRPr lang="en-US" sz="1000"/>
          </a:p>
        </p:txBody>
      </p:sp>
      <p:sp>
        <p:nvSpPr>
          <p:cNvPr id="44035" name="Rectangle 2"/>
          <p:cNvSpPr>
            <a:spLocks noGrp="1" noChangeArrowheads="1"/>
          </p:cNvSpPr>
          <p:nvPr>
            <p:ph type="title"/>
          </p:nvPr>
        </p:nvSpPr>
        <p:spPr>
          <a:xfrm>
            <a:off x="838200" y="1066800"/>
            <a:ext cx="7772400" cy="1295400"/>
          </a:xfrm>
          <a:noFill/>
        </p:spPr>
        <p:txBody>
          <a:bodyPr/>
          <a:lstStyle/>
          <a:p>
            <a:pPr eaLnBrk="1" hangingPunct="1"/>
            <a:r>
              <a:rPr lang="es-MX" smtClean="0"/>
              <a:t>Factores de riesgo </a:t>
            </a:r>
            <a:br>
              <a:rPr lang="es-MX" smtClean="0"/>
            </a:br>
            <a:r>
              <a:rPr lang="es-MX" smtClean="0"/>
              <a:t>para los WMSD</a:t>
            </a:r>
            <a:r>
              <a:rPr lang="en-US" sz="3600" smtClean="0"/>
              <a:t> </a:t>
            </a:r>
          </a:p>
        </p:txBody>
      </p:sp>
      <p:sp>
        <p:nvSpPr>
          <p:cNvPr id="44036" name="Text Box 3"/>
          <p:cNvSpPr txBox="1">
            <a:spLocks noChangeArrowheads="1"/>
          </p:cNvSpPr>
          <p:nvPr/>
        </p:nvSpPr>
        <p:spPr bwMode="auto">
          <a:xfrm>
            <a:off x="1676400" y="3200400"/>
            <a:ext cx="5791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sz="3600">
                <a:solidFill>
                  <a:schemeClr val="accent1"/>
                </a:solidFill>
                <a:latin typeface="Verdana" pitchFamily="-106" charset="0"/>
              </a:rPr>
              <a:t>Levantar cargas pesadas, de manera muy frecuente o inadecuada</a:t>
            </a:r>
            <a:r>
              <a:rPr lang="en-US" sz="3600">
                <a:solidFill>
                  <a:schemeClr val="accent1"/>
                </a:solidFill>
                <a:latin typeface="Verdana" pitchFamily="-106"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A4F06D8D-D8A2-4B08-8A85-203FC030E327}" type="slidenum">
              <a:rPr lang="en-US" sz="1000"/>
              <a:pPr/>
              <a:t>15</a:t>
            </a:fld>
            <a:endParaRPr lang="en-US" sz="1000"/>
          </a:p>
        </p:txBody>
      </p:sp>
      <p:sp>
        <p:nvSpPr>
          <p:cNvPr id="46083" name="Rectangle 2"/>
          <p:cNvSpPr>
            <a:spLocks noGrp="1" noChangeArrowheads="1"/>
          </p:cNvSpPr>
          <p:nvPr>
            <p:ph type="title"/>
          </p:nvPr>
        </p:nvSpPr>
        <p:spPr>
          <a:xfrm>
            <a:off x="685800" y="-152400"/>
            <a:ext cx="7772400" cy="1143000"/>
          </a:xfrm>
          <a:noFill/>
        </p:spPr>
        <p:txBody>
          <a:bodyPr/>
          <a:lstStyle/>
          <a:p>
            <a:pPr eaLnBrk="1" hangingPunct="1"/>
            <a:r>
              <a:rPr lang="es-MX" smtClean="0"/>
              <a:t>Levantar cargas pesadas</a:t>
            </a:r>
            <a:r>
              <a:rPr lang="en-US" smtClean="0"/>
              <a:t> </a:t>
            </a:r>
          </a:p>
        </p:txBody>
      </p:sp>
      <p:sp>
        <p:nvSpPr>
          <p:cNvPr id="46084" name="TextBox 1"/>
          <p:cNvSpPr txBox="1">
            <a:spLocks noChangeArrowheads="1"/>
          </p:cNvSpPr>
          <p:nvPr/>
        </p:nvSpPr>
        <p:spPr bwMode="auto">
          <a:xfrm>
            <a:off x="1084263" y="5334000"/>
            <a:ext cx="708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a:solidFill>
                  <a:srgbClr val="F2F2F2"/>
                </a:solidFill>
              </a:rPr>
              <a:t>Sólo hay recomendaciones sobre el peso máximo que una persona puede levantar.</a:t>
            </a:r>
            <a:r>
              <a:rPr lang="en-US">
                <a:solidFill>
                  <a:srgbClr val="F2F2F2"/>
                </a:solidFill>
              </a:rPr>
              <a:t> </a:t>
            </a:r>
          </a:p>
        </p:txBody>
      </p:sp>
      <p:pic>
        <p:nvPicPr>
          <p:cNvPr id="46085" name="Picture 11" descr="http://www.clipartguide.com/_named_clipart_images/0511-1007-2501-2952_Cartoon_of_a_Man_Injuring_His_Back_Lifting_a_Box_the_Wrong_Way_clipart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3000"/>
            <a:ext cx="43783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AD9D665-5C99-4AFC-A730-78CC0A3BF77C}" type="slidenum">
              <a:rPr lang="en-US" sz="1000"/>
              <a:pPr/>
              <a:t>16</a:t>
            </a:fld>
            <a:endParaRPr lang="en-US" sz="1000"/>
          </a:p>
        </p:txBody>
      </p:sp>
      <p:sp>
        <p:nvSpPr>
          <p:cNvPr id="48131" name="Rectangle 2"/>
          <p:cNvSpPr>
            <a:spLocks noGrp="1" noChangeArrowheads="1"/>
          </p:cNvSpPr>
          <p:nvPr>
            <p:ph type="title"/>
          </p:nvPr>
        </p:nvSpPr>
        <p:spPr>
          <a:xfrm>
            <a:off x="381000" y="0"/>
            <a:ext cx="8458200" cy="990600"/>
          </a:xfrm>
        </p:spPr>
        <p:txBody>
          <a:bodyPr/>
          <a:lstStyle/>
          <a:p>
            <a:pPr eaLnBrk="1" hangingPunct="1"/>
            <a:r>
              <a:rPr lang="es-MX" smtClean="0"/>
              <a:t>Levantar peso con frecuencia</a:t>
            </a:r>
            <a:r>
              <a:rPr lang="en-US" sz="3600" smtClean="0"/>
              <a:t> </a:t>
            </a:r>
          </a:p>
        </p:txBody>
      </p:sp>
      <p:sp>
        <p:nvSpPr>
          <p:cNvPr id="48132" name="Rectangle 3"/>
          <p:cNvSpPr>
            <a:spLocks noGrp="1" noChangeArrowheads="1"/>
          </p:cNvSpPr>
          <p:nvPr>
            <p:ph type="body" idx="1"/>
          </p:nvPr>
        </p:nvSpPr>
        <p:spPr>
          <a:xfrm>
            <a:off x="609600" y="1295400"/>
            <a:ext cx="7772400" cy="685800"/>
          </a:xfrm>
        </p:spPr>
        <p:txBody>
          <a:bodyPr/>
          <a:lstStyle/>
          <a:p>
            <a:pPr algn="ctr" eaLnBrk="1" hangingPunct="1">
              <a:buFontTx/>
              <a:buNone/>
            </a:pPr>
            <a:r>
              <a:rPr lang="es-MX" sz="2400" smtClean="0">
                <a:solidFill>
                  <a:schemeClr val="accent1"/>
                </a:solidFill>
              </a:rPr>
              <a:t>Levantar peso más de dos veces por minuto</a:t>
            </a:r>
            <a:r>
              <a:rPr lang="en-US" smtClean="0"/>
              <a:t> </a:t>
            </a:r>
          </a:p>
        </p:txBody>
      </p:sp>
      <p:pic>
        <p:nvPicPr>
          <p:cNvPr id="48133" name="Picture 4" descr="npo0000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0"/>
            <a:ext cx="37338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descr="C:\Users\Bill\AppData\Local\Microsoft\Windows\Temporary Internet Files\Content.IE5\0T2GHWJM\MC9004325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73233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11FF40F4-D83F-4F4D-A215-64CB1644F740}" type="slidenum">
              <a:rPr lang="en-US" sz="1000"/>
              <a:pPr/>
              <a:t>17</a:t>
            </a:fld>
            <a:endParaRPr lang="en-US" sz="1000"/>
          </a:p>
        </p:txBody>
      </p:sp>
      <p:sp>
        <p:nvSpPr>
          <p:cNvPr id="50179" name="Rectangle 2"/>
          <p:cNvSpPr>
            <a:spLocks noGrp="1" noChangeArrowheads="1"/>
          </p:cNvSpPr>
          <p:nvPr>
            <p:ph type="title"/>
          </p:nvPr>
        </p:nvSpPr>
        <p:spPr>
          <a:xfrm>
            <a:off x="228600" y="304800"/>
            <a:ext cx="8686800" cy="1071563"/>
          </a:xfrm>
        </p:spPr>
        <p:txBody>
          <a:bodyPr/>
          <a:lstStyle/>
          <a:p>
            <a:pPr eaLnBrk="1" hangingPunct="1"/>
            <a:r>
              <a:rPr lang="es-MX" smtClean="0"/>
              <a:t>Levantar peso de </a:t>
            </a:r>
            <a:br>
              <a:rPr lang="es-MX" smtClean="0"/>
            </a:br>
            <a:r>
              <a:rPr lang="es-MX" smtClean="0"/>
              <a:t>manera inadecuada</a:t>
            </a:r>
            <a:r>
              <a:rPr lang="en-US" smtClean="0"/>
              <a:t> </a:t>
            </a:r>
          </a:p>
        </p:txBody>
      </p:sp>
      <p:sp>
        <p:nvSpPr>
          <p:cNvPr id="50180" name="Rectangle 3"/>
          <p:cNvSpPr>
            <a:spLocks noGrp="1" noChangeArrowheads="1"/>
          </p:cNvSpPr>
          <p:nvPr>
            <p:ph type="body" idx="1"/>
          </p:nvPr>
        </p:nvSpPr>
        <p:spPr>
          <a:xfrm>
            <a:off x="0" y="1600200"/>
            <a:ext cx="9144000" cy="762000"/>
          </a:xfrm>
        </p:spPr>
        <p:txBody>
          <a:bodyPr/>
          <a:lstStyle/>
          <a:p>
            <a:pPr algn="ctr" eaLnBrk="1" hangingPunct="1">
              <a:lnSpc>
                <a:spcPct val="80000"/>
              </a:lnSpc>
              <a:buFontTx/>
              <a:buNone/>
            </a:pPr>
            <a:r>
              <a:rPr lang="es-MX" sz="2000" smtClean="0">
                <a:solidFill>
                  <a:schemeClr val="accent1"/>
                </a:solidFill>
              </a:rPr>
              <a:t>Levantar peso por encima de los hombros, por debajo de las rodillas o alejado del cuerpo, extendiendo los brazos</a:t>
            </a:r>
            <a:r>
              <a:rPr lang="en-US" sz="2000" smtClean="0">
                <a:solidFill>
                  <a:schemeClr val="accent1"/>
                </a:solidFill>
              </a:rPr>
              <a:t> </a:t>
            </a:r>
          </a:p>
        </p:txBody>
      </p:sp>
      <p:pic>
        <p:nvPicPr>
          <p:cNvPr id="50181" name="Picture 5" descr="npo000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4800600" cy="29543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0182" name="Oval 6"/>
          <p:cNvSpPr>
            <a:spLocks noChangeArrowheads="1"/>
          </p:cNvSpPr>
          <p:nvPr/>
        </p:nvSpPr>
        <p:spPr bwMode="auto">
          <a:xfrm>
            <a:off x="3962400" y="3200400"/>
            <a:ext cx="381000" cy="457200"/>
          </a:xfrm>
          <a:prstGeom prst="ellipse">
            <a:avLst/>
          </a:prstGeom>
          <a:solidFill>
            <a:schemeClr val="accent1"/>
          </a:solidFill>
          <a:ln w="9525">
            <a:solidFill>
              <a:schemeClr val="tx1"/>
            </a:solidFill>
            <a:round/>
            <a:headEnd/>
            <a:tailEnd/>
          </a:ln>
        </p:spPr>
        <p:txBody>
          <a:bodyPr/>
          <a:lstStyle/>
          <a:p>
            <a:endParaRPr lang="en-US"/>
          </a:p>
        </p:txBody>
      </p:sp>
      <p:pic>
        <p:nvPicPr>
          <p:cNvPr id="50183" name="Picture 8" descr="C:\Users\Bill\AppData\Local\Microsoft\Windows\Temporary Internet Files\Content.IE5\0T2GHWJM\MC9004325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200" y="4327525"/>
            <a:ext cx="1065213"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39CDD1DE-D42D-4BFB-8362-37C97ABA0240}" type="slidenum">
              <a:rPr lang="en-US" sz="1000"/>
              <a:pPr/>
              <a:t>18</a:t>
            </a:fld>
            <a:endParaRPr lang="en-US" sz="1000"/>
          </a:p>
        </p:txBody>
      </p:sp>
      <p:sp>
        <p:nvSpPr>
          <p:cNvPr id="52227" name="Rectangle 2"/>
          <p:cNvSpPr>
            <a:spLocks noGrp="1" noChangeArrowheads="1"/>
          </p:cNvSpPr>
          <p:nvPr>
            <p:ph type="title"/>
          </p:nvPr>
        </p:nvSpPr>
        <p:spPr>
          <a:xfrm>
            <a:off x="457200" y="304800"/>
            <a:ext cx="8229600" cy="1143000"/>
          </a:xfrm>
        </p:spPr>
        <p:txBody>
          <a:bodyPr/>
          <a:lstStyle/>
          <a:p>
            <a:pPr eaLnBrk="1" hangingPunct="1"/>
            <a:r>
              <a:rPr lang="es-MX" sz="3600" smtClean="0"/>
              <a:t>Alternativas para </a:t>
            </a:r>
            <a:br>
              <a:rPr lang="es-MX" sz="3600" smtClean="0"/>
            </a:br>
            <a:r>
              <a:rPr lang="es-MX" sz="3600" smtClean="0"/>
              <a:t>no levantar peso</a:t>
            </a:r>
            <a:r>
              <a:rPr lang="en-US" sz="3600" smtClean="0"/>
              <a:t> </a:t>
            </a:r>
          </a:p>
        </p:txBody>
      </p:sp>
      <p:sp>
        <p:nvSpPr>
          <p:cNvPr id="52228" name="Rectangle 3"/>
          <p:cNvSpPr>
            <a:spLocks noChangeArrowheads="1"/>
          </p:cNvSpPr>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41313" defTabSz="573088">
              <a:buFontTx/>
              <a:buChar char="•"/>
            </a:pPr>
            <a:r>
              <a:rPr lang="es-MX" sz="2400">
                <a:solidFill>
                  <a:schemeClr val="accent1"/>
                </a:solidFill>
              </a:rPr>
              <a:t>Use carretillas, carros manuales, izadores u otro tipo de asistencia mecánica.</a:t>
            </a:r>
          </a:p>
          <a:p>
            <a:pPr indent="341313" defTabSz="573088"/>
            <a:endParaRPr lang="es-MX" sz="2400">
              <a:solidFill>
                <a:schemeClr val="accent1"/>
              </a:solidFill>
            </a:endParaRPr>
          </a:p>
          <a:p>
            <a:pPr indent="341313" defTabSz="573088">
              <a:buFontTx/>
              <a:buChar char="•"/>
            </a:pPr>
            <a:r>
              <a:rPr lang="es-MX" sz="2400">
                <a:solidFill>
                  <a:schemeClr val="accent1"/>
                </a:solidFill>
              </a:rPr>
              <a:t>Deslice los objetos en lugar de levantarlos.</a:t>
            </a:r>
          </a:p>
          <a:p>
            <a:pPr indent="341313" defTabSz="573088"/>
            <a:endParaRPr lang="es-MX" sz="2400">
              <a:solidFill>
                <a:schemeClr val="accent1"/>
              </a:solidFill>
            </a:endParaRPr>
          </a:p>
          <a:p>
            <a:pPr indent="341313" defTabSz="573088">
              <a:buFontTx/>
              <a:buChar char="•"/>
            </a:pPr>
            <a:r>
              <a:rPr lang="es-MX" sz="2400">
                <a:solidFill>
                  <a:schemeClr val="accent1"/>
                </a:solidFill>
              </a:rPr>
              <a:t>Guarde los objetos pesados donde no tenga que</a:t>
            </a:r>
          </a:p>
          <a:p>
            <a:pPr indent="341313" defTabSz="573088"/>
            <a:r>
              <a:rPr lang="es-MX" sz="2400">
                <a:solidFill>
                  <a:schemeClr val="accent1"/>
                </a:solidFill>
              </a:rPr>
              <a:t>inclinarse o estirarse para levantarlos.</a:t>
            </a:r>
          </a:p>
          <a:p>
            <a:pPr indent="341313" defTabSz="573088"/>
            <a:endParaRPr lang="es-MX" sz="2400">
              <a:solidFill>
                <a:schemeClr val="accent1"/>
              </a:solidFill>
            </a:endParaRPr>
          </a:p>
          <a:p>
            <a:pPr indent="341313" defTabSz="573088">
              <a:buFontTx/>
              <a:buChar char="•"/>
            </a:pPr>
            <a:r>
              <a:rPr lang="es-MX" sz="2400">
                <a:solidFill>
                  <a:schemeClr val="accent1"/>
                </a:solidFill>
              </a:rPr>
              <a:t>Use montacargas u otros equipos mecánicos para</a:t>
            </a:r>
          </a:p>
          <a:p>
            <a:pPr indent="341313" defTabSz="573088"/>
            <a:r>
              <a:rPr lang="es-MX" sz="2400">
                <a:solidFill>
                  <a:schemeClr val="accent1"/>
                </a:solidFill>
              </a:rPr>
              <a:t>alcanzar los objetos ubicados en estantes altos.</a:t>
            </a:r>
            <a:r>
              <a:rPr lang="en-US" sz="2400">
                <a:solidFill>
                  <a:schemeClr val="accent1"/>
                </a:solidFill>
              </a:rPr>
              <a:t> </a:t>
            </a:r>
          </a:p>
          <a:p>
            <a:pPr indent="341313" defTabSz="573088" eaLnBrk="1" hangingPunct="1">
              <a:spcBef>
                <a:spcPct val="20000"/>
              </a:spcBef>
            </a:pPr>
            <a:endParaRPr lang="en-US" sz="240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2A710C6-96D3-4FAA-AAD4-B16EBBC1156A}" type="slidenum">
              <a:rPr lang="en-US" sz="1000"/>
              <a:pPr/>
              <a:t>19</a:t>
            </a:fld>
            <a:endParaRPr lang="en-US" sz="1000"/>
          </a:p>
        </p:txBody>
      </p:sp>
      <p:pic>
        <p:nvPicPr>
          <p:cNvPr id="54275" name="Picture 3" descr="npo000081"/>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457200" y="1600200"/>
            <a:ext cx="4038600" cy="33004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4276" name="Picture 4" descr="npo0000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0200"/>
            <a:ext cx="4191000" cy="3281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54277" name="Text Box 4"/>
          <p:cNvSpPr txBox="1">
            <a:spLocks noChangeArrowheads="1"/>
          </p:cNvSpPr>
          <p:nvPr/>
        </p:nvSpPr>
        <p:spPr bwMode="auto">
          <a:xfrm>
            <a:off x="457200" y="5181600"/>
            <a:ext cx="3994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000">
                <a:solidFill>
                  <a:schemeClr val="tx2"/>
                </a:solidFill>
                <a:latin typeface="Verdana" pitchFamily="-106" charset="0"/>
              </a:rPr>
              <a:t>Riesgo de sufrir lesiones: </a:t>
            </a:r>
          </a:p>
          <a:p>
            <a:r>
              <a:rPr lang="es-MX" sz="2000">
                <a:solidFill>
                  <a:schemeClr val="tx2"/>
                </a:solidFill>
                <a:latin typeface="Verdana" pitchFamily="-106" charset="0"/>
              </a:rPr>
              <a:t>Levantamiento de cargas pesadas</a:t>
            </a:r>
            <a:r>
              <a:rPr lang="en-US" sz="1800"/>
              <a:t> </a:t>
            </a:r>
          </a:p>
        </p:txBody>
      </p:sp>
      <p:sp>
        <p:nvSpPr>
          <p:cNvPr id="54278" name="Text Box 5"/>
          <p:cNvSpPr txBox="1">
            <a:spLocks noChangeArrowheads="1"/>
          </p:cNvSpPr>
          <p:nvPr/>
        </p:nvSpPr>
        <p:spPr bwMode="auto">
          <a:xfrm>
            <a:off x="4876800" y="5257800"/>
            <a:ext cx="380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000">
                <a:solidFill>
                  <a:schemeClr val="tx2"/>
                </a:solidFill>
                <a:latin typeface="Verdana" pitchFamily="-106" charset="0"/>
              </a:rPr>
              <a:t>La carretilla reduce el riesgo</a:t>
            </a:r>
          </a:p>
          <a:p>
            <a:r>
              <a:rPr lang="es-MX" sz="2000">
                <a:solidFill>
                  <a:schemeClr val="tx2"/>
                </a:solidFill>
                <a:latin typeface="Verdana" pitchFamily="-106" charset="0"/>
              </a:rPr>
              <a:t>de lesiones</a:t>
            </a:r>
            <a:endParaRPr lang="en-US" sz="2000">
              <a:solidFill>
                <a:schemeClr val="tx2"/>
              </a:solidFill>
              <a:latin typeface="Verdana" pitchFamily="-106" charset="0"/>
            </a:endParaRPr>
          </a:p>
        </p:txBody>
      </p:sp>
      <p:sp>
        <p:nvSpPr>
          <p:cNvPr id="45062" name="Text Box 6"/>
          <p:cNvSpPr txBox="1">
            <a:spLocks noChangeArrowheads="1"/>
          </p:cNvSpPr>
          <p:nvPr/>
        </p:nvSpPr>
        <p:spPr bwMode="auto">
          <a:xfrm>
            <a:off x="0" y="182563"/>
            <a:ext cx="9144000" cy="579437"/>
          </a:xfrm>
          <a:prstGeom prst="rect">
            <a:avLst/>
          </a:prstGeom>
          <a:noFill/>
          <a:ln w="9525">
            <a:noFill/>
            <a:miter lim="800000"/>
            <a:headEnd/>
            <a:tailEnd/>
          </a:ln>
          <a:effectLst/>
        </p:spPr>
        <p:txBody>
          <a:bodyPr lIns="91723" tIns="45862" rIns="91723" bIns="45862">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30000"/>
              </a:spcBef>
            </a:pPr>
            <a:r>
              <a:rPr lang="es-MX" sz="3200">
                <a:solidFill>
                  <a:schemeClr val="tx2"/>
                </a:solidFill>
                <a:effectLst>
                  <a:outerShdw blurRad="38100" dist="38100" dir="2700000" algn="tl">
                    <a:srgbClr val="C0C0C0"/>
                  </a:outerShdw>
                </a:effectLst>
                <a:latin typeface="Verdana" pitchFamily="-106" charset="0"/>
              </a:rPr>
              <a:t>La</a:t>
            </a:r>
            <a:r>
              <a:rPr lang="es-MX" sz="1800" b="1">
                <a:effectLst>
                  <a:outerShdw blurRad="38100" dist="38100" dir="2700000" algn="tl">
                    <a:srgbClr val="C0C0C0"/>
                  </a:outerShdw>
                </a:effectLst>
              </a:rPr>
              <a:t> </a:t>
            </a:r>
            <a:r>
              <a:rPr lang="es-MX" sz="3200">
                <a:solidFill>
                  <a:schemeClr val="tx2"/>
                </a:solidFill>
                <a:effectLst>
                  <a:outerShdw blurRad="38100" dist="38100" dir="2700000" algn="tl">
                    <a:srgbClr val="C0C0C0"/>
                  </a:outerShdw>
                </a:effectLst>
                <a:latin typeface="Verdana" pitchFamily="-106" charset="0"/>
              </a:rPr>
              <a:t>ergonomía en el trabajo</a:t>
            </a:r>
            <a:r>
              <a:rPr lang="en-US" sz="3200">
                <a:solidFill>
                  <a:schemeClr val="tx2"/>
                </a:solidFill>
                <a:effectLst>
                  <a:outerShdw blurRad="38100" dist="38100" dir="2700000" algn="tl">
                    <a:srgbClr val="C0C0C0"/>
                  </a:outerShdw>
                </a:effectLst>
                <a:latin typeface="Verdana" pitchFamily="-106" charset="0"/>
              </a:rPr>
              <a:t> </a:t>
            </a:r>
          </a:p>
        </p:txBody>
      </p:sp>
      <p:sp>
        <p:nvSpPr>
          <p:cNvPr id="54280" name="Smiley Face 8"/>
          <p:cNvSpPr>
            <a:spLocks noChangeArrowheads="1"/>
          </p:cNvSpPr>
          <p:nvPr/>
        </p:nvSpPr>
        <p:spPr bwMode="auto">
          <a:xfrm>
            <a:off x="8229600" y="2438400"/>
            <a:ext cx="457200" cy="457200"/>
          </a:xfrm>
          <a:prstGeom prst="smileyFace">
            <a:avLst>
              <a:gd name="adj" fmla="val 4653"/>
            </a:avLst>
          </a:prstGeom>
          <a:solidFill>
            <a:schemeClr val="accent1"/>
          </a:solidFill>
          <a:ln w="9525">
            <a:solidFill>
              <a:schemeClr val="tx1"/>
            </a:solidFill>
            <a:round/>
            <a:headEnd/>
            <a:tailEnd/>
          </a:ln>
        </p:spPr>
        <p:txBody>
          <a:bodyPr/>
          <a:lstStyle/>
          <a:p>
            <a:endParaRPr lang="en-US"/>
          </a:p>
        </p:txBody>
      </p:sp>
      <p:sp>
        <p:nvSpPr>
          <p:cNvPr id="54281" name="Oval 9"/>
          <p:cNvSpPr>
            <a:spLocks noChangeArrowheads="1"/>
          </p:cNvSpPr>
          <p:nvPr/>
        </p:nvSpPr>
        <p:spPr bwMode="auto">
          <a:xfrm>
            <a:off x="2286000" y="3200400"/>
            <a:ext cx="304800" cy="381000"/>
          </a:xfrm>
          <a:prstGeom prst="ellipse">
            <a:avLst/>
          </a:prstGeom>
          <a:solidFill>
            <a:schemeClr val="accent1"/>
          </a:solidFill>
          <a:ln w="9525">
            <a:solidFill>
              <a:schemeClr val="tx1"/>
            </a:solidFill>
            <a:round/>
            <a:headEnd/>
            <a:tailEnd/>
          </a:ln>
        </p:spPr>
        <p:txBody>
          <a:bodyPr/>
          <a:lstStyle/>
          <a:p>
            <a:endParaRPr lang="en-US"/>
          </a:p>
        </p:txBody>
      </p:sp>
      <p:pic>
        <p:nvPicPr>
          <p:cNvPr id="54282" name="Picture 10" descr="C:\Users\Bill\AppData\Local\Microsoft\Windows\Temporary Internet Files\Content.IE5\0T2GHWJM\MC90043253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021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C:\Users\Bill\AppData\Local\Microsoft\Windows\Temporary Internet Files\Content.IE5\36FQWPGW\MC90044131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75" y="4102100"/>
            <a:ext cx="13716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5BAF206-96DE-4510-9308-D6F02A0688F8}" type="slidenum">
              <a:rPr lang="en-US" sz="1000"/>
              <a:pPr/>
              <a:t>2</a:t>
            </a:fld>
            <a:endParaRPr lang="en-US" sz="1000"/>
          </a:p>
        </p:txBody>
      </p:sp>
      <p:sp>
        <p:nvSpPr>
          <p:cNvPr id="19459" name="Rectangle 2"/>
          <p:cNvSpPr>
            <a:spLocks noGrp="1" noChangeArrowheads="1"/>
          </p:cNvSpPr>
          <p:nvPr>
            <p:ph type="title"/>
          </p:nvPr>
        </p:nvSpPr>
        <p:spPr>
          <a:xfrm>
            <a:off x="228600" y="914400"/>
            <a:ext cx="8686800" cy="1143000"/>
          </a:xfrm>
        </p:spPr>
        <p:txBody>
          <a:bodyPr/>
          <a:lstStyle/>
          <a:p>
            <a:pPr eaLnBrk="1" hangingPunct="1"/>
            <a:r>
              <a:rPr lang="es-MX" smtClean="0"/>
              <a:t>Antes de responder </a:t>
            </a:r>
            <a:br>
              <a:rPr lang="es-MX" smtClean="0"/>
            </a:br>
            <a:r>
              <a:rPr lang="es-MX" smtClean="0"/>
              <a:t>el cuestionario</a:t>
            </a:r>
            <a:r>
              <a:rPr lang="en-US" sz="3600" smtClean="0"/>
              <a:t> </a:t>
            </a:r>
          </a:p>
        </p:txBody>
      </p:sp>
      <p:sp>
        <p:nvSpPr>
          <p:cNvPr id="19460" name="Rectangle 3"/>
          <p:cNvSpPr>
            <a:spLocks noGrp="1" noChangeArrowheads="1"/>
          </p:cNvSpPr>
          <p:nvPr>
            <p:ph type="body" idx="1"/>
          </p:nvPr>
        </p:nvSpPr>
        <p:spPr>
          <a:xfrm>
            <a:off x="228600" y="2057400"/>
            <a:ext cx="8686800" cy="3048000"/>
          </a:xfrm>
        </p:spPr>
        <p:txBody>
          <a:bodyPr/>
          <a:lstStyle/>
          <a:p>
            <a:pPr marL="53975" indent="-53975" algn="ctr" eaLnBrk="1" hangingPunct="1">
              <a:buFontTx/>
              <a:buNone/>
            </a:pPr>
            <a:endParaRPr lang="en-US" smtClean="0"/>
          </a:p>
          <a:p>
            <a:pPr marL="53975" indent="-53975">
              <a:buFontTx/>
              <a:buNone/>
            </a:pPr>
            <a:r>
              <a:rPr lang="es-MX" sz="3600" smtClean="0"/>
              <a:t>Tómese unos minutos y responda las preguntas del cuestionario de la mejor manera posible.</a:t>
            </a:r>
            <a:r>
              <a:rPr lang="en-US"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7C91F6EC-CCD3-415E-BBCC-2AA9C0F19D57}" type="slidenum">
              <a:rPr lang="en-US" sz="1000"/>
              <a:pPr/>
              <a:t>20</a:t>
            </a:fld>
            <a:endParaRPr lang="en-US" sz="1000"/>
          </a:p>
        </p:txBody>
      </p:sp>
      <p:sp>
        <p:nvSpPr>
          <p:cNvPr id="56323" name="Text Box 2"/>
          <p:cNvSpPr txBox="1">
            <a:spLocks noChangeArrowheads="1"/>
          </p:cNvSpPr>
          <p:nvPr/>
        </p:nvSpPr>
        <p:spPr bwMode="auto">
          <a:xfrm>
            <a:off x="228600" y="3048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30000"/>
              </a:spcBef>
            </a:pPr>
            <a:r>
              <a:rPr lang="es-MX" sz="2800">
                <a:solidFill>
                  <a:schemeClr val="tx2"/>
                </a:solidFill>
                <a:latin typeface="Verdana" pitchFamily="-106" charset="0"/>
              </a:rPr>
              <a:t>La ergonomía en el trabajo: Cómo reducir el levantamiento de cargas pesadas</a:t>
            </a:r>
            <a:r>
              <a:rPr lang="en-US" sz="1800"/>
              <a:t> </a:t>
            </a:r>
          </a:p>
        </p:txBody>
      </p:sp>
      <p:sp>
        <p:nvSpPr>
          <p:cNvPr id="56324" name="Rectangle 3"/>
          <p:cNvSpPr>
            <a:spLocks noGrp="1" noChangeArrowheads="1"/>
          </p:cNvSpPr>
          <p:nvPr>
            <p:ph sz="half" idx="1"/>
          </p:nvPr>
        </p:nvSpPr>
        <p:spPr>
          <a:xfrm>
            <a:off x="2209800" y="1295400"/>
            <a:ext cx="4724400" cy="457200"/>
          </a:xfrm>
        </p:spPr>
        <p:txBody>
          <a:bodyPr/>
          <a:lstStyle/>
          <a:p>
            <a:pPr algn="ctr" eaLnBrk="1" hangingPunct="1">
              <a:buFontTx/>
              <a:buNone/>
            </a:pPr>
            <a:r>
              <a:rPr lang="es-MX" sz="2000" smtClean="0">
                <a:solidFill>
                  <a:schemeClr val="accent1"/>
                </a:solidFill>
              </a:rPr>
              <a:t>Asistencia mecánica</a:t>
            </a:r>
            <a:r>
              <a:rPr lang="en-US" smtClean="0"/>
              <a:t> </a:t>
            </a:r>
          </a:p>
        </p:txBody>
      </p:sp>
      <p:sp>
        <p:nvSpPr>
          <p:cNvPr id="56325" name="AutoShape 4"/>
          <p:cNvSpPr>
            <a:spLocks noChangeArrowheads="1"/>
          </p:cNvSpPr>
          <p:nvPr/>
        </p:nvSpPr>
        <p:spPr bwMode="auto">
          <a:xfrm>
            <a:off x="4267200" y="3252788"/>
            <a:ext cx="533400" cy="381000"/>
          </a:xfrm>
          <a:prstGeom prst="rightArrow">
            <a:avLst>
              <a:gd name="adj1" fmla="val 50000"/>
              <a:gd name="adj2" fmla="val 35000"/>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endParaRPr lang="en-US"/>
          </a:p>
        </p:txBody>
      </p:sp>
      <p:pic>
        <p:nvPicPr>
          <p:cNvPr id="56326" name="Picture 5" descr="npo00009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3136900"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npo0000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81200"/>
            <a:ext cx="39624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Smiley Face 9"/>
          <p:cNvSpPr>
            <a:spLocks noChangeArrowheads="1"/>
          </p:cNvSpPr>
          <p:nvPr/>
        </p:nvSpPr>
        <p:spPr bwMode="auto">
          <a:xfrm>
            <a:off x="7772400" y="2133600"/>
            <a:ext cx="533400" cy="533400"/>
          </a:xfrm>
          <a:prstGeom prst="smileyFace">
            <a:avLst>
              <a:gd name="adj" fmla="val 4653"/>
            </a:avLst>
          </a:prstGeom>
          <a:solidFill>
            <a:schemeClr val="accent1"/>
          </a:solidFill>
          <a:ln w="9525">
            <a:solidFill>
              <a:schemeClr val="tx1"/>
            </a:solidFill>
            <a:round/>
            <a:headEnd/>
            <a:tailEnd/>
          </a:ln>
        </p:spPr>
        <p:txBody>
          <a:bodyPr/>
          <a:lstStyle/>
          <a:p>
            <a:endParaRPr lang="en-US"/>
          </a:p>
        </p:txBody>
      </p:sp>
      <p:sp>
        <p:nvSpPr>
          <p:cNvPr id="56329" name="Oval 10"/>
          <p:cNvSpPr>
            <a:spLocks noChangeArrowheads="1"/>
          </p:cNvSpPr>
          <p:nvPr/>
        </p:nvSpPr>
        <p:spPr bwMode="auto">
          <a:xfrm>
            <a:off x="1752600" y="2362200"/>
            <a:ext cx="457200" cy="533400"/>
          </a:xfrm>
          <a:prstGeom prst="ellipse">
            <a:avLst/>
          </a:prstGeom>
          <a:solidFill>
            <a:schemeClr val="accent1"/>
          </a:solidFill>
          <a:ln w="9525">
            <a:solidFill>
              <a:schemeClr val="tx1"/>
            </a:solidFill>
            <a:round/>
            <a:headEnd/>
            <a:tailEnd/>
          </a:ln>
        </p:spPr>
        <p:txBody>
          <a:bodyPr/>
          <a:lstStyle/>
          <a:p>
            <a:endParaRPr lang="en-US"/>
          </a:p>
        </p:txBody>
      </p:sp>
      <p:pic>
        <p:nvPicPr>
          <p:cNvPr id="56330" name="Picture 11" descr="C:\Users\Bill\AppData\Local\Microsoft\Windows\Temporary Internet Files\Content.IE5\36FQWPGW\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40878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2" descr="C:\Users\Bill\AppData\Local\Microsoft\Windows\Temporary Internet Files\Content.IE5\0T2GHWJM\MC90043253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303713"/>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dissolve">
                                      <p:cBhvr>
                                        <p:cTn id="7"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476BC7D-B8E9-44E5-8949-3A0D60D8A183}" type="slidenum">
              <a:rPr lang="en-US" sz="1000"/>
              <a:pPr/>
              <a:t>21</a:t>
            </a:fld>
            <a:endParaRPr lang="en-US" sz="1000"/>
          </a:p>
        </p:txBody>
      </p:sp>
      <p:pic>
        <p:nvPicPr>
          <p:cNvPr id="58371" name="Picture 3" descr="npo0000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31194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npo0000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38400"/>
            <a:ext cx="44958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4"/>
          <p:cNvSpPr>
            <a:spLocks noGrp="1" noChangeArrowheads="1"/>
          </p:cNvSpPr>
          <p:nvPr>
            <p:ph type="title"/>
          </p:nvPr>
        </p:nvSpPr>
        <p:spPr>
          <a:xfrm>
            <a:off x="228600" y="152400"/>
            <a:ext cx="8915400" cy="1295400"/>
          </a:xfrm>
          <a:noFill/>
        </p:spPr>
        <p:txBody>
          <a:bodyPr/>
          <a:lstStyle/>
          <a:p>
            <a:pPr eaLnBrk="1" hangingPunct="1">
              <a:lnSpc>
                <a:spcPct val="80000"/>
              </a:lnSpc>
              <a:spcBef>
                <a:spcPct val="100000"/>
              </a:spcBef>
              <a:spcAft>
                <a:spcPct val="10000"/>
              </a:spcAft>
            </a:pPr>
            <a:r>
              <a:rPr lang="es-MX" sz="3000" smtClean="0"/>
              <a:t>La ergonomía en el trabajo: </a:t>
            </a:r>
            <a:br>
              <a:rPr lang="es-MX" sz="3000" smtClean="0"/>
            </a:br>
            <a:r>
              <a:rPr lang="es-MX" sz="3000" smtClean="0"/>
              <a:t>Cómo reducir el levantamiento </a:t>
            </a:r>
            <a:br>
              <a:rPr lang="es-MX" sz="3000" smtClean="0"/>
            </a:br>
            <a:r>
              <a:rPr lang="es-MX" sz="3000" smtClean="0"/>
              <a:t>de peso de manera inadecuada</a:t>
            </a:r>
            <a:r>
              <a:rPr lang="en-US" smtClean="0"/>
              <a:t> </a:t>
            </a:r>
          </a:p>
        </p:txBody>
      </p:sp>
      <p:sp>
        <p:nvSpPr>
          <p:cNvPr id="58374" name="Rectangle 5"/>
          <p:cNvSpPr>
            <a:spLocks noChangeArrowheads="1"/>
          </p:cNvSpPr>
          <p:nvPr/>
        </p:nvSpPr>
        <p:spPr bwMode="auto">
          <a:xfrm>
            <a:off x="4114800" y="1676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s-MX" sz="2000">
                <a:solidFill>
                  <a:schemeClr val="accent1"/>
                </a:solidFill>
              </a:rPr>
              <a:t>Minipaleta para carro manual</a:t>
            </a:r>
            <a:r>
              <a:rPr lang="en-US" sz="2000">
                <a:solidFill>
                  <a:schemeClr val="accent1"/>
                </a:solidFill>
              </a:rPr>
              <a:t> </a:t>
            </a:r>
          </a:p>
        </p:txBody>
      </p:sp>
      <p:pic>
        <p:nvPicPr>
          <p:cNvPr id="58375" name="Picture 7" descr="C:\Users\Bill\AppData\Local\Microsoft\Windows\Temporary Internet Files\Content.IE5\36FQWPGW\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733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E66A3291-6EDA-4EBE-B52C-3F64502A501D}" type="slidenum">
              <a:rPr lang="en-US" sz="1000"/>
              <a:pPr/>
              <a:t>22</a:t>
            </a:fld>
            <a:endParaRPr lang="en-US" sz="1000"/>
          </a:p>
        </p:txBody>
      </p:sp>
      <p:sp>
        <p:nvSpPr>
          <p:cNvPr id="60419" name="Rectangle 2"/>
          <p:cNvSpPr>
            <a:spLocks noGrp="1" noChangeArrowheads="1"/>
          </p:cNvSpPr>
          <p:nvPr>
            <p:ph type="title"/>
          </p:nvPr>
        </p:nvSpPr>
        <p:spPr>
          <a:xfrm>
            <a:off x="685800" y="457200"/>
            <a:ext cx="7772400" cy="838200"/>
          </a:xfrm>
        </p:spPr>
        <p:txBody>
          <a:bodyPr/>
          <a:lstStyle/>
          <a:p>
            <a:pPr eaLnBrk="1" hangingPunct="1"/>
            <a:r>
              <a:rPr lang="es-MX" smtClean="0"/>
              <a:t>Factores de riesgo para </a:t>
            </a:r>
            <a:br>
              <a:rPr lang="es-MX" smtClean="0"/>
            </a:br>
            <a:r>
              <a:rPr lang="es-MX" smtClean="0"/>
              <a:t>los WMSD</a:t>
            </a:r>
            <a:r>
              <a:rPr lang="en-US" sz="3600" smtClean="0"/>
              <a:t> </a:t>
            </a:r>
          </a:p>
        </p:txBody>
      </p:sp>
      <p:sp>
        <p:nvSpPr>
          <p:cNvPr id="60420" name="Text Box 3"/>
          <p:cNvSpPr txBox="1">
            <a:spLocks noChangeArrowheads="1"/>
          </p:cNvSpPr>
          <p:nvPr/>
        </p:nvSpPr>
        <p:spPr bwMode="auto">
          <a:xfrm>
            <a:off x="1752600" y="1371600"/>
            <a:ext cx="59134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4000">
                <a:solidFill>
                  <a:schemeClr val="accent1"/>
                </a:solidFill>
                <a:latin typeface="Verdana" pitchFamily="-106" charset="0"/>
              </a:rPr>
              <a:t>Posturas inadecuadas</a:t>
            </a:r>
            <a:r>
              <a:rPr lang="en-US" sz="4400">
                <a:solidFill>
                  <a:schemeClr val="accent1"/>
                </a:solidFill>
                <a:latin typeface="Verdana" pitchFamily="-106" charset="0"/>
              </a:rPr>
              <a:t> </a:t>
            </a:r>
          </a:p>
        </p:txBody>
      </p:sp>
      <p:sp>
        <p:nvSpPr>
          <p:cNvPr id="60421" name="TextBox 1"/>
          <p:cNvSpPr txBox="1">
            <a:spLocks noChangeArrowheads="1"/>
          </p:cNvSpPr>
          <p:nvPr/>
        </p:nvSpPr>
        <p:spPr bwMode="auto">
          <a:xfrm>
            <a:off x="1600200" y="2209800"/>
            <a:ext cx="5943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pitchFamily="-106" charset="-128"/>
              </a:defRPr>
            </a:lvl1pPr>
            <a:lvl2pPr marL="863600" indent="-463550">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lvl="1">
              <a:buFontTx/>
              <a:buChar char="•"/>
            </a:pPr>
            <a:r>
              <a:rPr lang="es-MX" sz="2800">
                <a:solidFill>
                  <a:schemeClr val="bg1"/>
                </a:solidFill>
              </a:rPr>
              <a:t>Estirarse para alcanzar objetos.</a:t>
            </a:r>
          </a:p>
          <a:p>
            <a:pPr lvl="1"/>
            <a:endParaRPr lang="es-MX" sz="1800">
              <a:solidFill>
                <a:schemeClr val="bg1"/>
              </a:solidFill>
            </a:endParaRPr>
          </a:p>
          <a:p>
            <a:pPr lvl="1">
              <a:buFontTx/>
              <a:buChar char="•"/>
            </a:pPr>
            <a:r>
              <a:rPr lang="es-MX" sz="2800">
                <a:solidFill>
                  <a:schemeClr val="bg1"/>
                </a:solidFill>
              </a:rPr>
              <a:t>Inclinar o doblar el tronco.</a:t>
            </a:r>
          </a:p>
          <a:p>
            <a:pPr lvl="1"/>
            <a:endParaRPr lang="es-MX" sz="1800">
              <a:solidFill>
                <a:schemeClr val="bg1"/>
              </a:solidFill>
            </a:endParaRPr>
          </a:p>
          <a:p>
            <a:pPr lvl="1">
              <a:buFontTx/>
              <a:buChar char="•"/>
            </a:pPr>
            <a:r>
              <a:rPr lang="es-MX" sz="2800">
                <a:solidFill>
                  <a:schemeClr val="bg1"/>
                </a:solidFill>
              </a:rPr>
              <a:t>Trabajar con los brazos alejados del cuerpo.</a:t>
            </a:r>
          </a:p>
          <a:p>
            <a:pPr lvl="1"/>
            <a:endParaRPr lang="es-MX" sz="1800">
              <a:solidFill>
                <a:schemeClr val="bg1"/>
              </a:solidFill>
            </a:endParaRPr>
          </a:p>
          <a:p>
            <a:pPr lvl="1">
              <a:buFontTx/>
              <a:buChar char="•"/>
            </a:pPr>
            <a:r>
              <a:rPr lang="es-MX" sz="2800">
                <a:solidFill>
                  <a:schemeClr val="bg1"/>
                </a:solidFill>
              </a:rPr>
              <a:t>Estar de rodillas o en cuclillas.</a:t>
            </a:r>
            <a:r>
              <a:rPr lang="en-US" sz="2800">
                <a:solidFill>
                  <a:schemeClr val="bg1"/>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87930FF3-5B26-4A7A-B3ED-6927E18C43A0}" type="slidenum">
              <a:rPr lang="en-US" sz="1000"/>
              <a:pPr/>
              <a:t>23</a:t>
            </a:fld>
            <a:endParaRPr lang="en-US" sz="1000"/>
          </a:p>
        </p:txBody>
      </p:sp>
      <p:sp>
        <p:nvSpPr>
          <p:cNvPr id="62467" name="Rectangle 2"/>
          <p:cNvSpPr>
            <a:spLocks noGrp="1" noChangeArrowheads="1"/>
          </p:cNvSpPr>
          <p:nvPr>
            <p:ph type="title"/>
          </p:nvPr>
        </p:nvSpPr>
        <p:spPr>
          <a:xfrm>
            <a:off x="228600" y="838200"/>
            <a:ext cx="8686800" cy="614363"/>
          </a:xfrm>
        </p:spPr>
        <p:txBody>
          <a:bodyPr/>
          <a:lstStyle/>
          <a:p>
            <a:pPr eaLnBrk="1" hangingPunct="1"/>
            <a:r>
              <a:rPr lang="es-MX" smtClean="0"/>
              <a:t>Postura neutral</a:t>
            </a:r>
            <a:r>
              <a:rPr lang="en-US" smtClean="0"/>
              <a:t> </a:t>
            </a:r>
          </a:p>
        </p:txBody>
      </p:sp>
      <p:pic>
        <p:nvPicPr>
          <p:cNvPr id="62468" name="Picture 3" descr="npo0000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15843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descr="npo0000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3055"/>
            <a:ext cx="3933031"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5"/>
          <p:cNvSpPr txBox="1">
            <a:spLocks noChangeArrowheads="1"/>
          </p:cNvSpPr>
          <p:nvPr/>
        </p:nvSpPr>
        <p:spPr bwMode="auto">
          <a:xfrm>
            <a:off x="914400" y="5715000"/>
            <a:ext cx="308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000">
                <a:latin typeface="Verdana" pitchFamily="-106" charset="0"/>
              </a:rPr>
              <a:t>Postura neutral de pie</a:t>
            </a:r>
            <a:r>
              <a:rPr lang="en-US" sz="2000">
                <a:latin typeface="Verdana" pitchFamily="-106" charset="0"/>
              </a:rPr>
              <a:t> </a:t>
            </a:r>
          </a:p>
        </p:txBody>
      </p:sp>
      <p:sp>
        <p:nvSpPr>
          <p:cNvPr id="62471" name="Text Box 6"/>
          <p:cNvSpPr txBox="1">
            <a:spLocks noChangeArrowheads="1"/>
          </p:cNvSpPr>
          <p:nvPr/>
        </p:nvSpPr>
        <p:spPr bwMode="auto">
          <a:xfrm>
            <a:off x="4724400" y="5410200"/>
            <a:ext cx="3294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000">
                <a:latin typeface="Verdana" pitchFamily="-106" charset="0"/>
              </a:rPr>
              <a:t>Postura neutral sentado</a:t>
            </a:r>
            <a:r>
              <a:rPr lang="en-US" sz="1800"/>
              <a:t> </a:t>
            </a:r>
          </a:p>
        </p:txBody>
      </p:sp>
      <p:sp>
        <p:nvSpPr>
          <p:cNvPr id="2" name="TextBox 1"/>
          <p:cNvSpPr txBox="1"/>
          <p:nvPr/>
        </p:nvSpPr>
        <p:spPr>
          <a:xfrm>
            <a:off x="1752601" y="5238750"/>
            <a:ext cx="1584324" cy="276999"/>
          </a:xfrm>
          <a:prstGeom prst="rect">
            <a:avLst/>
          </a:prstGeom>
          <a:solidFill>
            <a:schemeClr val="bg1"/>
          </a:solidFill>
        </p:spPr>
        <p:txBody>
          <a:bodyPr wrap="square" rtlCol="0">
            <a:spAutoFit/>
          </a:bodyPr>
          <a:lstStyle/>
          <a:p>
            <a:r>
              <a:rPr lang="en-US" sz="1200" b="1" dirty="0" err="1">
                <a:solidFill>
                  <a:schemeClr val="bg2">
                    <a:lumMod val="75000"/>
                  </a:schemeClr>
                </a:solidFill>
              </a:rPr>
              <a:t>Postura</a:t>
            </a:r>
            <a:r>
              <a:rPr lang="en-US" sz="1200" b="1" dirty="0">
                <a:solidFill>
                  <a:schemeClr val="bg2">
                    <a:lumMod val="75000"/>
                  </a:schemeClr>
                </a:solidFill>
              </a:rPr>
              <a:t> neutral</a:t>
            </a:r>
          </a:p>
        </p:txBody>
      </p:sp>
      <p:sp>
        <p:nvSpPr>
          <p:cNvPr id="3" name="TextBox 2"/>
          <p:cNvSpPr txBox="1"/>
          <p:nvPr/>
        </p:nvSpPr>
        <p:spPr>
          <a:xfrm>
            <a:off x="5907206" y="1905000"/>
            <a:ext cx="1712794" cy="307777"/>
          </a:xfrm>
          <a:prstGeom prst="rect">
            <a:avLst/>
          </a:prstGeom>
          <a:solidFill>
            <a:schemeClr val="bg1"/>
          </a:solidFill>
        </p:spPr>
        <p:txBody>
          <a:bodyPr wrap="square" rtlCol="0">
            <a:spAutoFit/>
          </a:bodyPr>
          <a:lstStyle/>
          <a:p>
            <a:r>
              <a:rPr lang="en-US" sz="1400" b="1" dirty="0" err="1">
                <a:solidFill>
                  <a:schemeClr val="bg2">
                    <a:lumMod val="50000"/>
                  </a:schemeClr>
                </a:solidFill>
              </a:rPr>
              <a:t>Nivel</a:t>
            </a:r>
            <a:r>
              <a:rPr lang="en-US" sz="1400" b="1" dirty="0">
                <a:solidFill>
                  <a:schemeClr val="bg2">
                    <a:lumMod val="50000"/>
                  </a:schemeClr>
                </a:solidFill>
              </a:rPr>
              <a:t> de la </a:t>
            </a:r>
            <a:r>
              <a:rPr lang="en-US" sz="1400" b="1" dirty="0" err="1">
                <a:solidFill>
                  <a:schemeClr val="bg2">
                    <a:lumMod val="50000"/>
                  </a:schemeClr>
                </a:solidFill>
              </a:rPr>
              <a:t>cabeza</a:t>
            </a:r>
            <a:endParaRPr lang="en-US" sz="1400" b="1" dirty="0">
              <a:solidFill>
                <a:schemeClr val="bg2">
                  <a:lumMod val="50000"/>
                </a:schemeClr>
              </a:solidFill>
            </a:endParaRPr>
          </a:p>
        </p:txBody>
      </p:sp>
      <p:sp>
        <p:nvSpPr>
          <p:cNvPr id="4" name="TextBox 3"/>
          <p:cNvSpPr txBox="1"/>
          <p:nvPr/>
        </p:nvSpPr>
        <p:spPr>
          <a:xfrm>
            <a:off x="5184076" y="2743200"/>
            <a:ext cx="1219200" cy="523220"/>
          </a:xfrm>
          <a:prstGeom prst="rect">
            <a:avLst/>
          </a:prstGeom>
          <a:solidFill>
            <a:schemeClr val="bg1"/>
          </a:solidFill>
        </p:spPr>
        <p:txBody>
          <a:bodyPr wrap="square" rtlCol="0">
            <a:spAutoFit/>
          </a:bodyPr>
          <a:lstStyle/>
          <a:p>
            <a:r>
              <a:rPr lang="en-US" sz="1400" b="1" dirty="0" err="1">
                <a:solidFill>
                  <a:schemeClr val="bg2">
                    <a:lumMod val="50000"/>
                  </a:schemeClr>
                </a:solidFill>
              </a:rPr>
              <a:t>Codos</a:t>
            </a:r>
            <a:r>
              <a:rPr lang="en-US" sz="1400" b="1" dirty="0">
                <a:solidFill>
                  <a:schemeClr val="bg2">
                    <a:lumMod val="50000"/>
                  </a:schemeClr>
                </a:solidFill>
              </a:rPr>
              <a:t> a los </a:t>
            </a:r>
            <a:r>
              <a:rPr lang="en-US" sz="1400" b="1" dirty="0" err="1">
                <a:solidFill>
                  <a:schemeClr val="bg2">
                    <a:lumMod val="50000"/>
                  </a:schemeClr>
                </a:solidFill>
              </a:rPr>
              <a:t>costados</a:t>
            </a:r>
            <a:endParaRPr lang="en-US" sz="1400" b="1" dirty="0">
              <a:solidFill>
                <a:schemeClr val="bg2">
                  <a:lumMod val="50000"/>
                </a:schemeClr>
              </a:solidFill>
            </a:endParaRPr>
          </a:p>
        </p:txBody>
      </p:sp>
      <p:sp>
        <p:nvSpPr>
          <p:cNvPr id="5" name="TextBox 4"/>
          <p:cNvSpPr txBox="1"/>
          <p:nvPr/>
        </p:nvSpPr>
        <p:spPr>
          <a:xfrm>
            <a:off x="4466431" y="3266420"/>
            <a:ext cx="1066800" cy="523220"/>
          </a:xfrm>
          <a:prstGeom prst="rect">
            <a:avLst/>
          </a:prstGeom>
          <a:solidFill>
            <a:schemeClr val="bg1"/>
          </a:solidFill>
        </p:spPr>
        <p:txBody>
          <a:bodyPr wrap="square" rtlCol="0">
            <a:spAutoFit/>
          </a:bodyPr>
          <a:lstStyle/>
          <a:p>
            <a:r>
              <a:rPr lang="en-US" sz="1400" b="1" dirty="0" err="1">
                <a:solidFill>
                  <a:schemeClr val="bg2">
                    <a:lumMod val="50000"/>
                  </a:schemeClr>
                </a:solidFill>
              </a:rPr>
              <a:t>Muñecas</a:t>
            </a:r>
            <a:r>
              <a:rPr lang="en-US" sz="1400" b="1" dirty="0">
                <a:solidFill>
                  <a:schemeClr val="bg2">
                    <a:lumMod val="50000"/>
                  </a:schemeClr>
                </a:solidFill>
              </a:rPr>
              <a:t> </a:t>
            </a:r>
            <a:r>
              <a:rPr lang="en-US" sz="1400" b="1" dirty="0" err="1">
                <a:solidFill>
                  <a:schemeClr val="bg2">
                    <a:lumMod val="50000"/>
                  </a:schemeClr>
                </a:solidFill>
              </a:rPr>
              <a:t>rectas</a:t>
            </a:r>
            <a:endParaRPr lang="en-US" sz="1400" b="1" dirty="0">
              <a:solidFill>
                <a:schemeClr val="bg2">
                  <a:lumMod val="50000"/>
                </a:schemeClr>
              </a:solidFill>
            </a:endParaRPr>
          </a:p>
        </p:txBody>
      </p:sp>
      <p:sp>
        <p:nvSpPr>
          <p:cNvPr id="6" name="TextBox 5"/>
          <p:cNvSpPr txBox="1"/>
          <p:nvPr/>
        </p:nvSpPr>
        <p:spPr>
          <a:xfrm>
            <a:off x="4478006" y="4768334"/>
            <a:ext cx="1447799" cy="307777"/>
          </a:xfrm>
          <a:prstGeom prst="rect">
            <a:avLst/>
          </a:prstGeom>
          <a:solidFill>
            <a:schemeClr val="bg1"/>
          </a:solidFill>
        </p:spPr>
        <p:txBody>
          <a:bodyPr wrap="square" rtlCol="0">
            <a:spAutoFit/>
          </a:bodyPr>
          <a:lstStyle/>
          <a:p>
            <a:r>
              <a:rPr lang="en-US" sz="1400" b="1" dirty="0">
                <a:solidFill>
                  <a:schemeClr val="bg2">
                    <a:lumMod val="50000"/>
                  </a:schemeClr>
                </a:solidFill>
              </a:rPr>
              <a:t>Pies </a:t>
            </a:r>
            <a:r>
              <a:rPr lang="en-US" sz="1400" b="1" dirty="0" err="1">
                <a:solidFill>
                  <a:schemeClr val="bg2">
                    <a:lumMod val="50000"/>
                  </a:schemeClr>
                </a:solidFill>
              </a:rPr>
              <a:t>apoyados</a:t>
            </a:r>
            <a:endParaRPr lang="en-US" sz="1400" b="1" dirty="0">
              <a:solidFill>
                <a:schemeClr val="bg2">
                  <a:lumMod val="50000"/>
                </a:schemeClr>
              </a:solidFill>
            </a:endParaRPr>
          </a:p>
        </p:txBody>
      </p:sp>
      <p:sp>
        <p:nvSpPr>
          <p:cNvPr id="7" name="TextBox 6"/>
          <p:cNvSpPr txBox="1"/>
          <p:nvPr/>
        </p:nvSpPr>
        <p:spPr>
          <a:xfrm>
            <a:off x="7162800" y="2743200"/>
            <a:ext cx="990600" cy="523220"/>
          </a:xfrm>
          <a:prstGeom prst="rect">
            <a:avLst/>
          </a:prstGeom>
          <a:solidFill>
            <a:schemeClr val="bg1"/>
          </a:solidFill>
        </p:spPr>
        <p:txBody>
          <a:bodyPr wrap="square" rtlCol="0">
            <a:spAutoFit/>
          </a:bodyPr>
          <a:lstStyle/>
          <a:p>
            <a:r>
              <a:rPr lang="en-US" sz="1400" b="1" dirty="0" err="1">
                <a:solidFill>
                  <a:schemeClr val="bg2">
                    <a:lumMod val="50000"/>
                  </a:schemeClr>
                </a:solidFill>
              </a:rPr>
              <a:t>Hombros</a:t>
            </a:r>
            <a:r>
              <a:rPr lang="en-US" sz="1400" b="1" dirty="0">
                <a:solidFill>
                  <a:schemeClr val="bg2">
                    <a:lumMod val="50000"/>
                  </a:schemeClr>
                </a:solidFill>
              </a:rPr>
              <a:t> </a:t>
            </a:r>
            <a:r>
              <a:rPr lang="en-US" sz="1400" b="1" dirty="0" err="1">
                <a:solidFill>
                  <a:schemeClr val="bg2">
                    <a:lumMod val="50000"/>
                  </a:schemeClr>
                </a:solidFill>
              </a:rPr>
              <a:t>relajados</a:t>
            </a:r>
            <a:endParaRPr lang="en-US" sz="1400" b="1" dirty="0">
              <a:solidFill>
                <a:schemeClr val="bg2">
                  <a:lumMod val="50000"/>
                </a:schemeClr>
              </a:solidFill>
            </a:endParaRPr>
          </a:p>
        </p:txBody>
      </p:sp>
      <p:sp>
        <p:nvSpPr>
          <p:cNvPr id="8" name="TextBox 7"/>
          <p:cNvSpPr txBox="1"/>
          <p:nvPr/>
        </p:nvSpPr>
        <p:spPr>
          <a:xfrm>
            <a:off x="7162800" y="3528030"/>
            <a:ext cx="1113631" cy="954107"/>
          </a:xfrm>
          <a:prstGeom prst="rect">
            <a:avLst/>
          </a:prstGeom>
          <a:solidFill>
            <a:schemeClr val="bg1"/>
          </a:solidFill>
        </p:spPr>
        <p:txBody>
          <a:bodyPr wrap="square" rtlCol="0">
            <a:spAutoFit/>
          </a:bodyPr>
          <a:lstStyle/>
          <a:p>
            <a:r>
              <a:rPr lang="es-ES" sz="1400" b="1" dirty="0">
                <a:solidFill>
                  <a:schemeClr val="bg2">
                    <a:lumMod val="50000"/>
                  </a:schemeClr>
                </a:solidFill>
              </a:rPr>
              <a:t>Parte baja de la espalda apoyada</a:t>
            </a:r>
            <a:endParaRPr lang="en-US" sz="1400"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0CE93FC-E913-4591-B378-75E5072CBD34}" type="slidenum">
              <a:rPr lang="en-US" sz="1000"/>
              <a:pPr/>
              <a:t>24</a:t>
            </a:fld>
            <a:endParaRPr lang="en-US" sz="1000"/>
          </a:p>
        </p:txBody>
      </p:sp>
      <p:sp>
        <p:nvSpPr>
          <p:cNvPr id="64515" name="Rectangle 2"/>
          <p:cNvSpPr>
            <a:spLocks noGrp="1" noChangeArrowheads="1"/>
          </p:cNvSpPr>
          <p:nvPr>
            <p:ph type="title"/>
          </p:nvPr>
        </p:nvSpPr>
        <p:spPr>
          <a:xfrm>
            <a:off x="228600" y="838200"/>
            <a:ext cx="8686800" cy="614363"/>
          </a:xfrm>
        </p:spPr>
        <p:txBody>
          <a:bodyPr/>
          <a:lstStyle/>
          <a:p>
            <a:pPr eaLnBrk="1" hangingPunct="1"/>
            <a:r>
              <a:rPr lang="es-MX" smtClean="0"/>
              <a:t>Postura inadecuada</a:t>
            </a:r>
            <a:r>
              <a:rPr lang="en-US" smtClean="0"/>
              <a:t> </a:t>
            </a:r>
          </a:p>
        </p:txBody>
      </p:sp>
      <p:pic>
        <p:nvPicPr>
          <p:cNvPr id="64516" name="Picture 14" descr="npo0000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22383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16" descr="npo0000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663" y="1828800"/>
            <a:ext cx="19637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5"/>
          <p:cNvSpPr txBox="1">
            <a:spLocks noChangeArrowheads="1"/>
          </p:cNvSpPr>
          <p:nvPr/>
        </p:nvSpPr>
        <p:spPr bwMode="auto">
          <a:xfrm>
            <a:off x="2667000" y="3352800"/>
            <a:ext cx="2809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800">
                <a:solidFill>
                  <a:schemeClr val="accent1"/>
                </a:solidFill>
                <a:latin typeface="Tahoma" pitchFamily="-106" charset="0"/>
              </a:rPr>
              <a:t>Demasiado baja</a:t>
            </a:r>
            <a:r>
              <a:rPr lang="en-US" sz="2800">
                <a:solidFill>
                  <a:schemeClr val="accent1"/>
                </a:solidFill>
                <a:latin typeface="Tahoma" pitchFamily="-106" charset="0"/>
              </a:rPr>
              <a:t> </a:t>
            </a:r>
          </a:p>
        </p:txBody>
      </p:sp>
      <p:sp>
        <p:nvSpPr>
          <p:cNvPr id="64519" name="Text Box 6"/>
          <p:cNvSpPr txBox="1">
            <a:spLocks noChangeArrowheads="1"/>
          </p:cNvSpPr>
          <p:nvPr/>
        </p:nvSpPr>
        <p:spPr bwMode="auto">
          <a:xfrm>
            <a:off x="4114800" y="1905000"/>
            <a:ext cx="266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800">
                <a:solidFill>
                  <a:schemeClr val="accent1"/>
                </a:solidFill>
                <a:latin typeface="Tahoma" pitchFamily="-106" charset="0"/>
              </a:rPr>
              <a:t>Demasiado</a:t>
            </a:r>
            <a:r>
              <a:rPr lang="es-MX" sz="1800"/>
              <a:t> </a:t>
            </a:r>
            <a:r>
              <a:rPr lang="es-MX" sz="2800">
                <a:solidFill>
                  <a:schemeClr val="accent1"/>
                </a:solidFill>
                <a:latin typeface="Tahoma" pitchFamily="-106" charset="0"/>
              </a:rPr>
              <a:t>alta</a:t>
            </a:r>
            <a:r>
              <a:rPr lang="en-US" sz="2800">
                <a:solidFill>
                  <a:schemeClr val="accent1"/>
                </a:solidFill>
                <a:latin typeface="Tahoma" pitchFamily="-106" charset="0"/>
              </a:rPr>
              <a:t> </a:t>
            </a:r>
          </a:p>
        </p:txBody>
      </p:sp>
      <p:pic>
        <p:nvPicPr>
          <p:cNvPr id="64520" name="Picture 17" descr="npo0000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191000"/>
            <a:ext cx="24384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 Box 8"/>
          <p:cNvSpPr txBox="1">
            <a:spLocks noChangeArrowheads="1"/>
          </p:cNvSpPr>
          <p:nvPr/>
        </p:nvSpPr>
        <p:spPr bwMode="auto">
          <a:xfrm>
            <a:off x="5181600" y="5334000"/>
            <a:ext cx="3265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800">
                <a:solidFill>
                  <a:schemeClr val="accent1"/>
                </a:solidFill>
                <a:latin typeface="Tahoma" pitchFamily="-106" charset="0"/>
              </a:rPr>
              <a:t>Demasiado alejada</a:t>
            </a:r>
            <a:r>
              <a:rPr lang="en-US" sz="2800">
                <a:solidFill>
                  <a:schemeClr val="accent1"/>
                </a:solidFill>
                <a:latin typeface="Tahoma" pitchFamily="-106"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59B2DD9-FF97-45D5-AD3F-A5D3C8479732}" type="slidenum">
              <a:rPr lang="en-US" sz="1000"/>
              <a:pPr/>
              <a:t>25</a:t>
            </a:fld>
            <a:endParaRPr lang="en-US" sz="1000"/>
          </a:p>
        </p:txBody>
      </p:sp>
      <p:pic>
        <p:nvPicPr>
          <p:cNvPr id="66563" name="Picture 2" descr="npo0000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47900"/>
            <a:ext cx="2387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3"/>
          <p:cNvSpPr txBox="1">
            <a:spLocks noChangeArrowheads="1"/>
          </p:cNvSpPr>
          <p:nvPr/>
        </p:nvSpPr>
        <p:spPr bwMode="auto">
          <a:xfrm>
            <a:off x="838200" y="2286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sz="3200">
                <a:solidFill>
                  <a:schemeClr val="tx2"/>
                </a:solidFill>
                <a:latin typeface="Verdana" pitchFamily="-106" charset="0"/>
              </a:rPr>
              <a:t>Posturas inadecuadas: </a:t>
            </a:r>
          </a:p>
          <a:p>
            <a:pPr algn="ctr"/>
            <a:r>
              <a:rPr lang="es-MX" sz="3200">
                <a:solidFill>
                  <a:schemeClr val="tx2"/>
                </a:solidFill>
                <a:latin typeface="Verdana" pitchFamily="-106" charset="0"/>
              </a:rPr>
              <a:t>Trabajo a altura baja</a:t>
            </a:r>
            <a:r>
              <a:rPr lang="en-US" sz="3200">
                <a:solidFill>
                  <a:schemeClr val="tx2"/>
                </a:solidFill>
                <a:latin typeface="Verdana" pitchFamily="-106" charset="0"/>
              </a:rPr>
              <a:t> </a:t>
            </a:r>
          </a:p>
        </p:txBody>
      </p:sp>
      <p:pic>
        <p:nvPicPr>
          <p:cNvPr id="66565" name="Picture 12" descr="npo0000b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71800"/>
            <a:ext cx="28162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13" descr="npo0000b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505200"/>
            <a:ext cx="2625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6"/>
          <p:cNvSpPr txBox="1">
            <a:spLocks noChangeArrowheads="1"/>
          </p:cNvSpPr>
          <p:nvPr/>
        </p:nvSpPr>
        <p:spPr bwMode="auto">
          <a:xfrm>
            <a:off x="990600" y="1792288"/>
            <a:ext cx="1436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000">
                <a:solidFill>
                  <a:schemeClr val="accent1"/>
                </a:solidFill>
                <a:latin typeface="Verdana" pitchFamily="-106" charset="0"/>
              </a:rPr>
              <a:t>Inclinado</a:t>
            </a:r>
            <a:r>
              <a:rPr lang="en-US" sz="2000">
                <a:solidFill>
                  <a:schemeClr val="accent1"/>
                </a:solidFill>
                <a:latin typeface="Verdana" pitchFamily="-106" charset="0"/>
              </a:rPr>
              <a:t> </a:t>
            </a:r>
          </a:p>
        </p:txBody>
      </p:sp>
      <p:sp>
        <p:nvSpPr>
          <p:cNvPr id="66568" name="Text Box 7"/>
          <p:cNvSpPr txBox="1">
            <a:spLocks noChangeArrowheads="1"/>
          </p:cNvSpPr>
          <p:nvPr/>
        </p:nvSpPr>
        <p:spPr bwMode="auto">
          <a:xfrm>
            <a:off x="3733800" y="2478088"/>
            <a:ext cx="1649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000">
                <a:solidFill>
                  <a:schemeClr val="accent1"/>
                </a:solidFill>
                <a:latin typeface="Verdana" pitchFamily="-106" charset="0"/>
              </a:rPr>
              <a:t>Arrodillado</a:t>
            </a:r>
            <a:r>
              <a:rPr lang="en-US" sz="2000">
                <a:solidFill>
                  <a:schemeClr val="accent1"/>
                </a:solidFill>
                <a:latin typeface="Verdana" pitchFamily="-106" charset="0"/>
              </a:rPr>
              <a:t> </a:t>
            </a:r>
          </a:p>
        </p:txBody>
      </p:sp>
      <p:sp>
        <p:nvSpPr>
          <p:cNvPr id="66569" name="Text Box 8"/>
          <p:cNvSpPr txBox="1">
            <a:spLocks noChangeArrowheads="1"/>
          </p:cNvSpPr>
          <p:nvPr/>
        </p:nvSpPr>
        <p:spPr bwMode="auto">
          <a:xfrm>
            <a:off x="6477000" y="2921000"/>
            <a:ext cx="167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000">
                <a:solidFill>
                  <a:schemeClr val="accent1"/>
                </a:solidFill>
                <a:latin typeface="Verdana" pitchFamily="-106" charset="0"/>
              </a:rPr>
              <a:t>En cuclillas</a:t>
            </a:r>
            <a:r>
              <a:rPr lang="en-US" sz="2000">
                <a:solidFill>
                  <a:schemeClr val="accent1"/>
                </a:solidFill>
                <a:latin typeface="Verdana" pitchFamily="-106" charset="0"/>
              </a:rPr>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819C9CA1-5697-4DE6-8901-7C4CC440C9FA}" type="slidenum">
              <a:rPr lang="en-US" sz="1000"/>
              <a:pPr/>
              <a:t>26</a:t>
            </a:fld>
            <a:endParaRPr lang="en-US" sz="1000"/>
          </a:p>
        </p:txBody>
      </p:sp>
      <p:sp>
        <p:nvSpPr>
          <p:cNvPr id="68611" name="Rectangle 2"/>
          <p:cNvSpPr>
            <a:spLocks noGrp="1" noChangeArrowheads="1"/>
          </p:cNvSpPr>
          <p:nvPr>
            <p:ph type="title"/>
          </p:nvPr>
        </p:nvSpPr>
        <p:spPr>
          <a:xfrm>
            <a:off x="228600" y="381000"/>
            <a:ext cx="8763000" cy="990600"/>
          </a:xfrm>
          <a:noFill/>
        </p:spPr>
        <p:txBody>
          <a:bodyPr/>
          <a:lstStyle/>
          <a:p>
            <a:pPr eaLnBrk="1" hangingPunct="1"/>
            <a:r>
              <a:rPr lang="es-MX" smtClean="0"/>
              <a:t>Cómo reducir el trabajo a alturas bajas</a:t>
            </a:r>
            <a:r>
              <a:rPr lang="en-US" smtClean="0"/>
              <a:t> </a:t>
            </a:r>
          </a:p>
        </p:txBody>
      </p:sp>
      <p:sp>
        <p:nvSpPr>
          <p:cNvPr id="68612" name="Rectangle 3"/>
          <p:cNvSpPr>
            <a:spLocks noGrp="1" noChangeArrowheads="1"/>
          </p:cNvSpPr>
          <p:nvPr>
            <p:ph type="body" idx="1"/>
          </p:nvPr>
        </p:nvSpPr>
        <p:spPr>
          <a:xfrm>
            <a:off x="381000" y="1905000"/>
            <a:ext cx="8229600" cy="3810000"/>
          </a:xfrm>
        </p:spPr>
        <p:txBody>
          <a:bodyPr/>
          <a:lstStyle/>
          <a:p>
            <a:pPr eaLnBrk="1" hangingPunct="1"/>
            <a:r>
              <a:rPr lang="es-MX" sz="2400" smtClean="0">
                <a:solidFill>
                  <a:schemeClr val="accent1"/>
                </a:solidFill>
                <a:cs typeface="Times New Roman" pitchFamily="-106" charset="0"/>
              </a:rPr>
              <a:t>Eleve o incline el trabajo para un mejor acceso.</a:t>
            </a:r>
          </a:p>
          <a:p>
            <a:pPr eaLnBrk="1" hangingPunct="1"/>
            <a:endParaRPr lang="es-MX" sz="2400" smtClean="0">
              <a:solidFill>
                <a:schemeClr val="accent1"/>
              </a:solidFill>
              <a:cs typeface="Times New Roman" pitchFamily="-106" charset="0"/>
            </a:endParaRPr>
          </a:p>
          <a:p>
            <a:pPr eaLnBrk="1" hangingPunct="1"/>
            <a:r>
              <a:rPr lang="es-MX" sz="2400" smtClean="0">
                <a:solidFill>
                  <a:schemeClr val="accent1"/>
                </a:solidFill>
                <a:cs typeface="Times New Roman" pitchFamily="-106" charset="0"/>
              </a:rPr>
              <a:t>Use un taburete para los trabajos a nivel del piso.</a:t>
            </a:r>
          </a:p>
          <a:p>
            <a:pPr eaLnBrk="1" hangingPunct="1"/>
            <a:endParaRPr lang="es-MX" sz="2400" smtClean="0">
              <a:solidFill>
                <a:schemeClr val="accent1"/>
              </a:solidFill>
              <a:cs typeface="Times New Roman" pitchFamily="-106" charset="0"/>
            </a:endParaRPr>
          </a:p>
          <a:p>
            <a:pPr eaLnBrk="1" hangingPunct="1"/>
            <a:r>
              <a:rPr lang="es-MX" sz="2400" smtClean="0">
                <a:solidFill>
                  <a:schemeClr val="accent1"/>
                </a:solidFill>
                <a:cs typeface="Times New Roman" pitchFamily="-106" charset="0"/>
              </a:rPr>
              <a:t>Use herramientas con mangos más largos.</a:t>
            </a:r>
          </a:p>
          <a:p>
            <a:pPr eaLnBrk="1" hangingPunct="1"/>
            <a:endParaRPr lang="es-MX" sz="2400" smtClean="0">
              <a:solidFill>
                <a:schemeClr val="accent1"/>
              </a:solidFill>
              <a:cs typeface="Times New Roman" pitchFamily="-106" charset="0"/>
            </a:endParaRPr>
          </a:p>
          <a:p>
            <a:pPr eaLnBrk="1" hangingPunct="1"/>
            <a:r>
              <a:rPr lang="es-MX" sz="2400" smtClean="0">
                <a:solidFill>
                  <a:schemeClr val="accent1"/>
                </a:solidFill>
                <a:cs typeface="Times New Roman" pitchFamily="-106" charset="0"/>
              </a:rPr>
              <a:t>Alterne entre las distintas posiciones: inclinado, arrodillado, sentado y acuclillado.</a:t>
            </a:r>
            <a:r>
              <a:rPr lang="en-US" sz="2400" smtClean="0">
                <a:solidFill>
                  <a:schemeClr val="accent1"/>
                </a:solidFill>
                <a:cs typeface="Times New Roman" pitchFamily="-106" charset="0"/>
              </a:rPr>
              <a:t> </a:t>
            </a:r>
          </a:p>
          <a:p>
            <a:pPr eaLnBrk="1" hangingPunct="1">
              <a:buFontTx/>
              <a:buNone/>
            </a:pPr>
            <a:endParaRPr lang="en-US" sz="2400" smtClean="0">
              <a:solidFill>
                <a:schemeClr val="accent1"/>
              </a:solidFill>
              <a:cs typeface="Times New Roman" pitchFamily="-10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1EBB9293-5A86-46C8-80FD-2FB08A158BD2}" type="slidenum">
              <a:rPr lang="en-US" sz="1000"/>
              <a:pPr/>
              <a:t>27</a:t>
            </a:fld>
            <a:endParaRPr lang="en-US" sz="1000"/>
          </a:p>
        </p:txBody>
      </p:sp>
      <p:sp>
        <p:nvSpPr>
          <p:cNvPr id="70659" name="Text Box 2"/>
          <p:cNvSpPr txBox="1">
            <a:spLocks noChangeArrowheads="1"/>
          </p:cNvSpPr>
          <p:nvPr/>
        </p:nvSpPr>
        <p:spPr bwMode="auto">
          <a:xfrm>
            <a:off x="0" y="228600"/>
            <a:ext cx="91440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30000"/>
              </a:spcBef>
            </a:pPr>
            <a:r>
              <a:rPr lang="es-MX" sz="3200">
                <a:solidFill>
                  <a:schemeClr val="tx2"/>
                </a:solidFill>
                <a:latin typeface="Verdana" pitchFamily="-106" charset="0"/>
              </a:rPr>
              <a:t>La ergonomía en el trabajo: </a:t>
            </a:r>
          </a:p>
          <a:p>
            <a:pPr algn="ctr">
              <a:spcBef>
                <a:spcPct val="30000"/>
              </a:spcBef>
            </a:pPr>
            <a:r>
              <a:rPr lang="es-MX" sz="3200">
                <a:solidFill>
                  <a:schemeClr val="tx2"/>
                </a:solidFill>
                <a:latin typeface="Verdana" pitchFamily="-106" charset="0"/>
              </a:rPr>
              <a:t>Cómo reducir el trabajo a alturas bajas</a:t>
            </a:r>
            <a:r>
              <a:rPr lang="en-US" sz="3200">
                <a:solidFill>
                  <a:schemeClr val="tx2"/>
                </a:solidFill>
                <a:latin typeface="Verdana" pitchFamily="-106" charset="0"/>
              </a:rPr>
              <a:t> </a:t>
            </a:r>
          </a:p>
        </p:txBody>
      </p:sp>
      <p:sp>
        <p:nvSpPr>
          <p:cNvPr id="70660" name="Rectangle 3"/>
          <p:cNvSpPr>
            <a:spLocks noGrp="1" noChangeArrowheads="1"/>
          </p:cNvSpPr>
          <p:nvPr>
            <p:ph/>
          </p:nvPr>
        </p:nvSpPr>
        <p:spPr>
          <a:xfrm>
            <a:off x="1828800" y="1371600"/>
            <a:ext cx="5448300" cy="492125"/>
          </a:xfrm>
        </p:spPr>
        <p:txBody>
          <a:bodyPr/>
          <a:lstStyle/>
          <a:p>
            <a:pPr algn="ctr" eaLnBrk="1" hangingPunct="1">
              <a:buFontTx/>
              <a:buNone/>
            </a:pPr>
            <a:r>
              <a:rPr lang="es-MX" sz="2400" smtClean="0">
                <a:solidFill>
                  <a:schemeClr val="tx2"/>
                </a:solidFill>
              </a:rPr>
              <a:t>Eleve e incline el trabajo</a:t>
            </a:r>
            <a:r>
              <a:rPr lang="en-US" smtClean="0"/>
              <a:t> </a:t>
            </a:r>
          </a:p>
        </p:txBody>
      </p:sp>
      <p:sp>
        <p:nvSpPr>
          <p:cNvPr id="70661" name="AutoShape 4"/>
          <p:cNvSpPr>
            <a:spLocks noChangeArrowheads="1"/>
          </p:cNvSpPr>
          <p:nvPr/>
        </p:nvSpPr>
        <p:spPr bwMode="auto">
          <a:xfrm>
            <a:off x="4114800" y="3352800"/>
            <a:ext cx="687388" cy="641350"/>
          </a:xfrm>
          <a:prstGeom prst="rightArrow">
            <a:avLst>
              <a:gd name="adj1" fmla="val 50000"/>
              <a:gd name="adj2" fmla="val 26795"/>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endParaRPr lang="en-US"/>
          </a:p>
        </p:txBody>
      </p:sp>
      <p:pic>
        <p:nvPicPr>
          <p:cNvPr id="70662" name="Picture 5" descr="npo0000b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33909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6" descr="npo0000b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388620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C:\Users\Bill\AppData\Local\Microsoft\Windows\Temporary Internet Files\Content.IE5\36FQWPGW\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4114800"/>
            <a:ext cx="17081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9" descr="C:\Users\Bill\AppData\Local\Microsoft\Windows\Temporary Internet Files\Content.IE5\0T2GHWJM\MC90043253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338638"/>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7E8E48B2-29CC-448C-AA49-EE4651447DD5}" type="slidenum">
              <a:rPr lang="en-US" sz="1000"/>
              <a:pPr/>
              <a:t>28</a:t>
            </a:fld>
            <a:endParaRPr lang="en-US" sz="1000"/>
          </a:p>
        </p:txBody>
      </p:sp>
      <p:sp>
        <p:nvSpPr>
          <p:cNvPr id="72707" name="Text Box 2"/>
          <p:cNvSpPr txBox="1">
            <a:spLocks noChangeArrowheads="1"/>
          </p:cNvSpPr>
          <p:nvPr/>
        </p:nvSpPr>
        <p:spPr bwMode="auto">
          <a:xfrm>
            <a:off x="0" y="228600"/>
            <a:ext cx="91440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30000"/>
              </a:spcBef>
            </a:pPr>
            <a:r>
              <a:rPr lang="es-MX" sz="3200">
                <a:solidFill>
                  <a:schemeClr val="tx2"/>
                </a:solidFill>
                <a:latin typeface="Verdana" pitchFamily="-106" charset="0"/>
              </a:rPr>
              <a:t>La</a:t>
            </a:r>
            <a:r>
              <a:rPr lang="es-MX" sz="1800"/>
              <a:t> </a:t>
            </a:r>
            <a:r>
              <a:rPr lang="es-MX" sz="3200">
                <a:solidFill>
                  <a:schemeClr val="tx2"/>
                </a:solidFill>
                <a:latin typeface="Verdana" pitchFamily="-106" charset="0"/>
              </a:rPr>
              <a:t>ergonomía en el trabajo: </a:t>
            </a:r>
          </a:p>
          <a:p>
            <a:pPr algn="ctr">
              <a:spcBef>
                <a:spcPct val="30000"/>
              </a:spcBef>
            </a:pPr>
            <a:r>
              <a:rPr lang="es-MX" sz="3200">
                <a:solidFill>
                  <a:schemeClr val="tx2"/>
                </a:solidFill>
                <a:latin typeface="Verdana" pitchFamily="-106" charset="0"/>
              </a:rPr>
              <a:t>Cómo reducir el trabajo a alturas bajas</a:t>
            </a:r>
            <a:endParaRPr lang="en-US" sz="3200">
              <a:solidFill>
                <a:schemeClr val="tx2"/>
              </a:solidFill>
              <a:latin typeface="Verdana" pitchFamily="-106" charset="0"/>
            </a:endParaRPr>
          </a:p>
        </p:txBody>
      </p:sp>
      <p:sp>
        <p:nvSpPr>
          <p:cNvPr id="72708" name="Rectangle 3"/>
          <p:cNvSpPr>
            <a:spLocks noGrp="1" noChangeArrowheads="1"/>
          </p:cNvSpPr>
          <p:nvPr>
            <p:ph/>
          </p:nvPr>
        </p:nvSpPr>
        <p:spPr>
          <a:xfrm>
            <a:off x="2362200" y="1524000"/>
            <a:ext cx="4422775" cy="492125"/>
          </a:xfrm>
        </p:spPr>
        <p:txBody>
          <a:bodyPr/>
          <a:lstStyle/>
          <a:p>
            <a:pPr algn="ctr" eaLnBrk="1" hangingPunct="1">
              <a:buFontTx/>
              <a:buNone/>
            </a:pPr>
            <a:r>
              <a:rPr lang="es-MX" sz="2400" smtClean="0">
                <a:solidFill>
                  <a:schemeClr val="tx2"/>
                </a:solidFill>
              </a:rPr>
              <a:t>Eleve el trabajo</a:t>
            </a:r>
            <a:r>
              <a:rPr lang="en-US" sz="2400" smtClean="0">
                <a:solidFill>
                  <a:schemeClr val="tx2"/>
                </a:solidFill>
              </a:rPr>
              <a:t> </a:t>
            </a:r>
          </a:p>
        </p:txBody>
      </p:sp>
      <p:sp>
        <p:nvSpPr>
          <p:cNvPr id="72709" name="AutoShape 4"/>
          <p:cNvSpPr>
            <a:spLocks noChangeArrowheads="1"/>
          </p:cNvSpPr>
          <p:nvPr/>
        </p:nvSpPr>
        <p:spPr bwMode="auto">
          <a:xfrm>
            <a:off x="4267200" y="3500438"/>
            <a:ext cx="609600" cy="309562"/>
          </a:xfrm>
          <a:prstGeom prst="rightArrow">
            <a:avLst>
              <a:gd name="adj1" fmla="val 50000"/>
              <a:gd name="adj2" fmla="val 49231"/>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endParaRPr lang="en-US"/>
          </a:p>
        </p:txBody>
      </p:sp>
      <p:pic>
        <p:nvPicPr>
          <p:cNvPr id="72710" name="Picture 5" descr="npo0000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08225"/>
            <a:ext cx="37338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6" descr="npo0000c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86000"/>
            <a:ext cx="38100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Smiley Face 7"/>
          <p:cNvSpPr>
            <a:spLocks noChangeArrowheads="1"/>
          </p:cNvSpPr>
          <p:nvPr/>
        </p:nvSpPr>
        <p:spPr bwMode="auto">
          <a:xfrm>
            <a:off x="7162800" y="2667000"/>
            <a:ext cx="228600" cy="228600"/>
          </a:xfrm>
          <a:prstGeom prst="smileyFace">
            <a:avLst>
              <a:gd name="adj" fmla="val 4653"/>
            </a:avLst>
          </a:prstGeom>
          <a:solidFill>
            <a:schemeClr val="accent1"/>
          </a:solidFill>
          <a:ln w="9525">
            <a:solidFill>
              <a:schemeClr val="tx1"/>
            </a:solidFill>
            <a:round/>
            <a:headEnd/>
            <a:tailEnd/>
          </a:ln>
        </p:spPr>
        <p:txBody>
          <a:bodyPr/>
          <a:lstStyle/>
          <a:p>
            <a:endParaRPr lang="en-US"/>
          </a:p>
        </p:txBody>
      </p:sp>
      <p:pic>
        <p:nvPicPr>
          <p:cNvPr id="72713" name="Picture 9" descr="C:\Users\Bill\AppData\Local\Microsoft\Windows\Temporary Internet Files\Content.IE5\36FQWPGW\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3288" y="3810000"/>
            <a:ext cx="16986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0" descr="C:\Users\Bill\AppData\Local\Microsoft\Windows\Temporary Internet Files\Content.IE5\0T2GHWJM\MC90043253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9497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3ED75C7E-02C4-418C-AA16-1AD656FBA920}" type="slidenum">
              <a:rPr lang="en-US" sz="1000"/>
              <a:pPr/>
              <a:t>29</a:t>
            </a:fld>
            <a:endParaRPr lang="en-US" sz="1000"/>
          </a:p>
        </p:txBody>
      </p:sp>
      <p:pic>
        <p:nvPicPr>
          <p:cNvPr id="74755" name="Object 12" descr="npo0000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931988"/>
            <a:ext cx="43561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4756" name="Text Box 3"/>
          <p:cNvSpPr txBox="1">
            <a:spLocks noChangeArrowheads="1"/>
          </p:cNvSpPr>
          <p:nvPr/>
        </p:nvSpPr>
        <p:spPr bwMode="auto">
          <a:xfrm>
            <a:off x="762000" y="3048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sz="3200">
                <a:solidFill>
                  <a:schemeClr val="tx2"/>
                </a:solidFill>
                <a:latin typeface="Verdana" pitchFamily="-106" charset="0"/>
              </a:rPr>
              <a:t>Posturas inadecuadas: </a:t>
            </a:r>
          </a:p>
          <a:p>
            <a:pPr algn="ctr"/>
            <a:r>
              <a:rPr lang="es-MX" sz="3200">
                <a:solidFill>
                  <a:schemeClr val="tx2"/>
                </a:solidFill>
                <a:latin typeface="Verdana" pitchFamily="-106" charset="0"/>
              </a:rPr>
              <a:t>Trabajo a alturas elevadas</a:t>
            </a:r>
            <a:r>
              <a:rPr lang="en-US" sz="3200">
                <a:solidFill>
                  <a:schemeClr val="tx2"/>
                </a:solidFill>
                <a:latin typeface="Verdana" pitchFamily="-106" charset="0"/>
              </a:rPr>
              <a:t> </a:t>
            </a:r>
          </a:p>
        </p:txBody>
      </p:sp>
      <p:pic>
        <p:nvPicPr>
          <p:cNvPr id="74757" name="Picture 5" descr="C:\Users\Bill\AppData\Local\Microsoft\Windows\Temporary Internet Files\Content.IE5\0T2GHWJM\MC9004325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238" y="4249738"/>
            <a:ext cx="1173162"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8474E2C-43F6-48EA-88AF-42BAFBF41A18}" type="slidenum">
              <a:rPr lang="en-US" sz="1000"/>
              <a:pPr/>
              <a:t>3</a:t>
            </a:fld>
            <a:endParaRPr lang="en-US" sz="1000"/>
          </a:p>
        </p:txBody>
      </p:sp>
      <p:sp>
        <p:nvSpPr>
          <p:cNvPr id="21507" name="Rectangle 2"/>
          <p:cNvSpPr>
            <a:spLocks noGrp="1" noChangeArrowheads="1"/>
          </p:cNvSpPr>
          <p:nvPr>
            <p:ph type="title"/>
          </p:nvPr>
        </p:nvSpPr>
        <p:spPr>
          <a:xfrm>
            <a:off x="228600" y="0"/>
            <a:ext cx="8686800" cy="838200"/>
          </a:xfrm>
        </p:spPr>
        <p:txBody>
          <a:bodyPr/>
          <a:lstStyle/>
          <a:p>
            <a:pPr eaLnBrk="1" hangingPunct="1"/>
            <a:r>
              <a:rPr lang="es-MX" smtClean="0"/>
              <a:t>¿Qué es la ergonomía?</a:t>
            </a:r>
            <a:r>
              <a:rPr lang="en-US" smtClean="0"/>
              <a:t> </a:t>
            </a:r>
          </a:p>
        </p:txBody>
      </p:sp>
      <p:sp>
        <p:nvSpPr>
          <p:cNvPr id="21508" name="Rectangle 3"/>
          <p:cNvSpPr>
            <a:spLocks noGrp="1" noChangeArrowheads="1"/>
          </p:cNvSpPr>
          <p:nvPr>
            <p:ph type="body" idx="1"/>
          </p:nvPr>
        </p:nvSpPr>
        <p:spPr>
          <a:xfrm>
            <a:off x="228600" y="1066800"/>
            <a:ext cx="8915400" cy="5181600"/>
          </a:xfrm>
        </p:spPr>
        <p:txBody>
          <a:bodyPr/>
          <a:lstStyle/>
          <a:p>
            <a:pPr algn="ctr" eaLnBrk="1" hangingPunct="1">
              <a:buFontTx/>
              <a:buNone/>
            </a:pPr>
            <a:r>
              <a:rPr lang="en-US" smtClean="0">
                <a:solidFill>
                  <a:schemeClr val="accent1"/>
                </a:solidFill>
              </a:rPr>
              <a:t> </a:t>
            </a:r>
            <a:r>
              <a:rPr lang="es-MX" sz="2400" smtClean="0">
                <a:solidFill>
                  <a:schemeClr val="accent1"/>
                </a:solidFill>
              </a:rPr>
              <a:t>“La disciplina científica relacionada con la comprensión de las interacciones entre los seres humanos y otros elementos de un sistema, y la profesión que aplica teoría, principios, métodos y datos al diseño, con el objetivo de optimizar el bienestar humano y el rendimiento general de un sistema".</a:t>
            </a:r>
            <a:r>
              <a:rPr lang="en-US" sz="2400" smtClean="0">
                <a:solidFill>
                  <a:schemeClr val="accent1"/>
                </a:solidFill>
              </a:rPr>
              <a:t> </a:t>
            </a:r>
          </a:p>
          <a:p>
            <a:pPr algn="ctr" eaLnBrk="1" hangingPunct="1">
              <a:buFontTx/>
              <a:buNone/>
            </a:pPr>
            <a:r>
              <a:rPr lang="es-MX" sz="2400" smtClean="0">
                <a:solidFill>
                  <a:schemeClr val="accent1"/>
                </a:solidFill>
              </a:rPr>
              <a:t>Ergonomía significa </a:t>
            </a:r>
          </a:p>
          <a:p>
            <a:pPr algn="ctr" eaLnBrk="1" hangingPunct="1">
              <a:buFontTx/>
              <a:buNone/>
            </a:pPr>
            <a:r>
              <a:rPr lang="es-MX" sz="2400" smtClean="0">
                <a:solidFill>
                  <a:schemeClr val="accent1"/>
                </a:solidFill>
              </a:rPr>
              <a:t>“adecuar el trabajo al trabajador”</a:t>
            </a:r>
          </a:p>
          <a:p>
            <a:pPr algn="ctr" eaLnBrk="1" hangingPunct="1">
              <a:buFontTx/>
              <a:buNone/>
            </a:pPr>
            <a:r>
              <a:rPr lang="es-MX" sz="2400" smtClean="0">
                <a:solidFill>
                  <a:schemeClr val="accent1"/>
                </a:solidFill>
              </a:rPr>
              <a:t>Del griego</a:t>
            </a:r>
          </a:p>
          <a:p>
            <a:pPr algn="ctr" eaLnBrk="1" hangingPunct="1">
              <a:buFontTx/>
              <a:buNone/>
            </a:pPr>
            <a:r>
              <a:rPr lang="es-MX" sz="2400" smtClean="0">
                <a:solidFill>
                  <a:schemeClr val="accent1"/>
                </a:solidFill>
              </a:rPr>
              <a:t>Ergo = trabajo</a:t>
            </a:r>
          </a:p>
          <a:p>
            <a:pPr algn="ctr" eaLnBrk="1" hangingPunct="1">
              <a:buFontTx/>
              <a:buNone/>
            </a:pPr>
            <a:r>
              <a:rPr lang="es-MX" sz="2400" smtClean="0">
                <a:solidFill>
                  <a:schemeClr val="accent1"/>
                </a:solidFill>
              </a:rPr>
              <a:t>Nomos = leyes</a:t>
            </a:r>
            <a:r>
              <a:rPr lang="en-US" sz="2400" smtClean="0">
                <a:solidFill>
                  <a:schemeClr val="accent1"/>
                </a:solidFill>
              </a:rPr>
              <a:t> </a:t>
            </a:r>
          </a:p>
          <a:p>
            <a:pPr algn="ctr" eaLnBrk="1" hangingPunct="1">
              <a:buFontTx/>
              <a:buNone/>
            </a:pPr>
            <a:endParaRPr lang="en-US" sz="2400" smtClean="0">
              <a:solidFill>
                <a:schemeClr val="accent1"/>
              </a:solidFill>
            </a:endParaRPr>
          </a:p>
          <a:p>
            <a:pPr eaLnBrk="1" hangingPunct="1"/>
            <a:r>
              <a:rPr lang="es-MX" sz="1400" smtClean="0">
                <a:solidFill>
                  <a:schemeClr val="accent1"/>
                </a:solidFill>
              </a:rPr>
              <a:t>Fuente: International Ergonomics Association (IEA), 2000.</a:t>
            </a:r>
            <a:r>
              <a:rPr lang="en-US" sz="240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D517256-A34F-433B-BA18-48E21C11A28F}" type="slidenum">
              <a:rPr lang="en-US" sz="1000"/>
              <a:pPr/>
              <a:t>30</a:t>
            </a:fld>
            <a:endParaRPr lang="en-US" sz="1000"/>
          </a:p>
        </p:txBody>
      </p:sp>
      <p:sp>
        <p:nvSpPr>
          <p:cNvPr id="76803" name="Rectangle 2"/>
          <p:cNvSpPr>
            <a:spLocks noGrp="1" noChangeArrowheads="1"/>
          </p:cNvSpPr>
          <p:nvPr>
            <p:ph type="body" idx="1"/>
          </p:nvPr>
        </p:nvSpPr>
        <p:spPr>
          <a:xfrm>
            <a:off x="309563" y="1984375"/>
            <a:ext cx="8445500" cy="3540125"/>
          </a:xfrm>
        </p:spPr>
        <p:txBody>
          <a:bodyPr/>
          <a:lstStyle/>
          <a:p>
            <a:r>
              <a:rPr lang="es-MX" sz="2600" smtClean="0">
                <a:solidFill>
                  <a:schemeClr val="accent1"/>
                </a:solidFill>
                <a:cs typeface="Times New Roman" pitchFamily="-106" charset="0"/>
              </a:rPr>
              <a:t>Use una plataforma de trabajo elevadiza o escaleras con ruedas.</a:t>
            </a:r>
          </a:p>
          <a:p>
            <a:pPr>
              <a:buFontTx/>
              <a:buNone/>
            </a:pPr>
            <a:endParaRPr lang="es-MX" sz="1000" smtClean="0">
              <a:solidFill>
                <a:schemeClr val="accent1"/>
              </a:solidFill>
              <a:cs typeface="Times New Roman" pitchFamily="-106" charset="0"/>
            </a:endParaRPr>
          </a:p>
          <a:p>
            <a:r>
              <a:rPr lang="es-MX" sz="2600" smtClean="0">
                <a:solidFill>
                  <a:schemeClr val="accent1"/>
                </a:solidFill>
                <a:cs typeface="Times New Roman" pitchFamily="-106" charset="0"/>
              </a:rPr>
              <a:t>Use herramientas con mangos más largos.</a:t>
            </a:r>
          </a:p>
          <a:p>
            <a:pPr>
              <a:buFontTx/>
              <a:buNone/>
            </a:pPr>
            <a:endParaRPr lang="es-MX" sz="1000" smtClean="0">
              <a:solidFill>
                <a:schemeClr val="accent1"/>
              </a:solidFill>
              <a:cs typeface="Times New Roman" pitchFamily="-106" charset="0"/>
            </a:endParaRPr>
          </a:p>
          <a:p>
            <a:r>
              <a:rPr lang="es-MX" sz="2600" smtClean="0">
                <a:solidFill>
                  <a:schemeClr val="accent1"/>
                </a:solidFill>
                <a:cs typeface="Times New Roman" pitchFamily="-106" charset="0"/>
              </a:rPr>
              <a:t>Limite el almacenamiento en lugares elevados para los objetos que no se usan con frecuencia.</a:t>
            </a:r>
          </a:p>
          <a:p>
            <a:pPr>
              <a:buFontTx/>
              <a:buNone/>
            </a:pPr>
            <a:endParaRPr lang="es-MX" sz="1000" smtClean="0">
              <a:solidFill>
                <a:schemeClr val="accent1"/>
              </a:solidFill>
              <a:cs typeface="Times New Roman" pitchFamily="-106" charset="0"/>
            </a:endParaRPr>
          </a:p>
          <a:p>
            <a:r>
              <a:rPr lang="es-MX" sz="2600" smtClean="0">
                <a:solidFill>
                  <a:schemeClr val="accent1"/>
                </a:solidFill>
                <a:cs typeface="Times New Roman" pitchFamily="-106" charset="0"/>
              </a:rPr>
              <a:t>Baje o incline el trabajo para un acceso más fácil.</a:t>
            </a:r>
            <a:r>
              <a:rPr lang="en-US" sz="2600" smtClean="0">
                <a:solidFill>
                  <a:schemeClr val="accent1"/>
                </a:solidFill>
                <a:cs typeface="Times New Roman" pitchFamily="-106" charset="0"/>
              </a:rPr>
              <a:t> </a:t>
            </a:r>
          </a:p>
          <a:p>
            <a:pPr eaLnBrk="1" hangingPunct="1">
              <a:lnSpc>
                <a:spcPct val="80000"/>
              </a:lnSpc>
              <a:spcBef>
                <a:spcPct val="0"/>
              </a:spcBef>
            </a:pPr>
            <a:endParaRPr lang="en-US" sz="2600" smtClean="0">
              <a:solidFill>
                <a:schemeClr val="accent1"/>
              </a:solidFill>
              <a:cs typeface="Times New Roman" pitchFamily="-106" charset="0"/>
            </a:endParaRPr>
          </a:p>
          <a:p>
            <a:pPr eaLnBrk="1" hangingPunct="1">
              <a:lnSpc>
                <a:spcPct val="80000"/>
              </a:lnSpc>
            </a:pPr>
            <a:endParaRPr lang="en-US" sz="2400" smtClean="0">
              <a:solidFill>
                <a:schemeClr val="accent1"/>
              </a:solidFill>
              <a:cs typeface="Times New Roman" pitchFamily="-106" charset="0"/>
            </a:endParaRPr>
          </a:p>
          <a:p>
            <a:pPr eaLnBrk="1" hangingPunct="1">
              <a:lnSpc>
                <a:spcPct val="80000"/>
              </a:lnSpc>
              <a:buFontTx/>
              <a:buNone/>
            </a:pPr>
            <a:endParaRPr lang="en-US" sz="2400" smtClean="0">
              <a:solidFill>
                <a:schemeClr val="accent1"/>
              </a:solidFill>
            </a:endParaRPr>
          </a:p>
        </p:txBody>
      </p:sp>
      <p:sp>
        <p:nvSpPr>
          <p:cNvPr id="76804" name="Rectangle 3"/>
          <p:cNvSpPr>
            <a:spLocks noGrp="1" noChangeArrowheads="1"/>
          </p:cNvSpPr>
          <p:nvPr>
            <p:ph type="title"/>
          </p:nvPr>
        </p:nvSpPr>
        <p:spPr>
          <a:xfrm>
            <a:off x="152400" y="381000"/>
            <a:ext cx="8686800" cy="995363"/>
          </a:xfrm>
          <a:noFill/>
        </p:spPr>
        <p:txBody>
          <a:bodyPr/>
          <a:lstStyle/>
          <a:p>
            <a:pPr eaLnBrk="1" hangingPunct="1"/>
            <a:r>
              <a:rPr lang="es-MX" smtClean="0"/>
              <a:t>Cómo reducir el trabajo a alturas elevadas</a:t>
            </a:r>
            <a:r>
              <a:rPr lang="en-US"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16FAC853-A2EE-402E-A9FD-27B8247F800E}" type="slidenum">
              <a:rPr lang="en-US" sz="1000"/>
              <a:pPr/>
              <a:t>31</a:t>
            </a:fld>
            <a:endParaRPr lang="en-US" sz="1000"/>
          </a:p>
        </p:txBody>
      </p:sp>
      <p:sp>
        <p:nvSpPr>
          <p:cNvPr id="78851" name="Rectangle 2"/>
          <p:cNvSpPr>
            <a:spLocks noGrp="1" noChangeArrowheads="1"/>
          </p:cNvSpPr>
          <p:nvPr>
            <p:ph/>
          </p:nvPr>
        </p:nvSpPr>
        <p:spPr>
          <a:xfrm>
            <a:off x="1371600" y="1600200"/>
            <a:ext cx="6388100" cy="563563"/>
          </a:xfrm>
        </p:spPr>
        <p:txBody>
          <a:bodyPr/>
          <a:lstStyle/>
          <a:p>
            <a:pPr algn="ctr" eaLnBrk="1" hangingPunct="1">
              <a:buFontTx/>
              <a:buNone/>
            </a:pPr>
            <a:r>
              <a:rPr lang="es-MX" sz="2400" smtClean="0">
                <a:solidFill>
                  <a:schemeClr val="accent1"/>
                </a:solidFill>
              </a:rPr>
              <a:t>Use herramientas con mangos más largos.</a:t>
            </a:r>
            <a:r>
              <a:rPr lang="en-US" sz="2400" smtClean="0">
                <a:solidFill>
                  <a:schemeClr val="accent1"/>
                </a:solidFill>
              </a:rPr>
              <a:t> </a:t>
            </a:r>
          </a:p>
        </p:txBody>
      </p:sp>
      <p:pic>
        <p:nvPicPr>
          <p:cNvPr id="78852" name="Object 4" descr="npo0000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3810000" cy="25447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8853" name="cutting branches.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029200" y="2362200"/>
            <a:ext cx="3810000" cy="2540000"/>
          </a:xfrm>
          <a:prstGeom prst="rect">
            <a:avLst/>
          </a:prstGeom>
          <a:solidFill>
            <a:srgbClr val="336600"/>
          </a:solidFill>
          <a:ln w="9525">
            <a:solidFill>
              <a:srgbClr val="00A000"/>
            </a:solidFill>
            <a:miter lim="800000"/>
            <a:headEnd/>
            <a:tailEnd/>
          </a:ln>
        </p:spPr>
      </p:pic>
      <p:sp>
        <p:nvSpPr>
          <p:cNvPr id="78854" name="AutoShape 5"/>
          <p:cNvSpPr>
            <a:spLocks noChangeArrowheads="1"/>
          </p:cNvSpPr>
          <p:nvPr/>
        </p:nvSpPr>
        <p:spPr bwMode="auto">
          <a:xfrm>
            <a:off x="4267200" y="3475038"/>
            <a:ext cx="609600" cy="304800"/>
          </a:xfrm>
          <a:prstGeom prst="rightArrow">
            <a:avLst>
              <a:gd name="adj1" fmla="val 50000"/>
              <a:gd name="adj2" fmla="val 50000"/>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n-US"/>
          </a:p>
        </p:txBody>
      </p:sp>
      <p:sp>
        <p:nvSpPr>
          <p:cNvPr id="78855" name="Text Box 6"/>
          <p:cNvSpPr txBox="1">
            <a:spLocks noChangeArrowheads="1"/>
          </p:cNvSpPr>
          <p:nvPr/>
        </p:nvSpPr>
        <p:spPr bwMode="auto">
          <a:xfrm>
            <a:off x="0" y="152400"/>
            <a:ext cx="91440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30000"/>
              </a:spcBef>
            </a:pPr>
            <a:r>
              <a:rPr lang="es-MX" sz="3200">
                <a:solidFill>
                  <a:schemeClr val="tx2"/>
                </a:solidFill>
                <a:latin typeface="Verdana" pitchFamily="-106" charset="0"/>
              </a:rPr>
              <a:t>La ergonomía en el trabajo: </a:t>
            </a:r>
          </a:p>
          <a:p>
            <a:pPr algn="ctr">
              <a:spcBef>
                <a:spcPct val="30000"/>
              </a:spcBef>
            </a:pPr>
            <a:r>
              <a:rPr lang="es-MX" sz="3200">
                <a:solidFill>
                  <a:schemeClr val="tx2"/>
                </a:solidFill>
                <a:latin typeface="Verdana" pitchFamily="-106" charset="0"/>
              </a:rPr>
              <a:t>Cómo reducir el trabajo a alturas elevadas</a:t>
            </a:r>
            <a:r>
              <a:rPr lang="en-US" sz="3200">
                <a:solidFill>
                  <a:schemeClr val="tx2"/>
                </a:solidFill>
                <a:latin typeface="Verdana" pitchFamily="-106" charset="0"/>
              </a:rPr>
              <a:t> </a:t>
            </a:r>
          </a:p>
        </p:txBody>
      </p:sp>
      <p:pic>
        <p:nvPicPr>
          <p:cNvPr id="78856" name="Picture 8" descr="C:\Users\Bill\AppData\Local\Microsoft\Windows\Temporary Internet Files\Content.IE5\36FQWPGW\MC90044131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55123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9" descr="C:\Users\Bill\AppData\Local\Microsoft\Windows\Temporary Internet Files\Content.IE5\0T2GHWJM\MC90043253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775075"/>
            <a:ext cx="10969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88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8853"/>
                </p:tgtEl>
              </p:cMediaNode>
            </p:video>
            <p:seq concurrent="1" nextAc="seek">
              <p:cTn id="8" restart="whenNotActive" fill="hold" evtFilter="cancelBubble" nodeType="interactiveSeq">
                <p:stCondLst>
                  <p:cond evt="onClick" delay="0">
                    <p:tgtEl>
                      <p:spTgt spid="7885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8853"/>
                                        </p:tgtEl>
                                      </p:cBhvr>
                                    </p:cmd>
                                  </p:childTnLst>
                                </p:cTn>
                              </p:par>
                            </p:childTnLst>
                          </p:cTn>
                        </p:par>
                      </p:childTnLst>
                    </p:cTn>
                  </p:par>
                </p:childTnLst>
              </p:cTn>
              <p:nextCondLst>
                <p:cond evt="onClick" delay="0">
                  <p:tgtEl>
                    <p:spTgt spid="7885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A41BB984-0E74-4F32-9E72-66B1FA906AFE}" type="slidenum">
              <a:rPr lang="en-US" sz="1000"/>
              <a:pPr/>
              <a:t>32</a:t>
            </a:fld>
            <a:endParaRPr lang="en-US" sz="1000"/>
          </a:p>
        </p:txBody>
      </p:sp>
      <p:pic>
        <p:nvPicPr>
          <p:cNvPr id="80899" name="Picture 3" descr="npo0000d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29495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npo0000d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30003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4"/>
          <p:cNvSpPr txBox="1">
            <a:spLocks noChangeArrowheads="1"/>
          </p:cNvSpPr>
          <p:nvPr/>
        </p:nvSpPr>
        <p:spPr bwMode="auto">
          <a:xfrm>
            <a:off x="0" y="304800"/>
            <a:ext cx="9144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30000"/>
              </a:spcBef>
            </a:pPr>
            <a:r>
              <a:rPr lang="es-MX" sz="3000">
                <a:solidFill>
                  <a:schemeClr val="tx2"/>
                </a:solidFill>
                <a:latin typeface="Verdana" pitchFamily="-106" charset="0"/>
              </a:rPr>
              <a:t>La ergonomía en el trabajo: Cómo reducir el trabajo a alturas elevadas</a:t>
            </a:r>
            <a:r>
              <a:rPr lang="en-US" sz="3200">
                <a:solidFill>
                  <a:schemeClr val="tx2"/>
                </a:solidFill>
                <a:latin typeface="Verdana" pitchFamily="-106" charset="0"/>
              </a:rPr>
              <a:t> </a:t>
            </a:r>
          </a:p>
        </p:txBody>
      </p:sp>
      <p:sp>
        <p:nvSpPr>
          <p:cNvPr id="80902" name="Text Box 5"/>
          <p:cNvSpPr txBox="1">
            <a:spLocks noChangeArrowheads="1"/>
          </p:cNvSpPr>
          <p:nvPr/>
        </p:nvSpPr>
        <p:spPr bwMode="auto">
          <a:xfrm>
            <a:off x="533400" y="1219200"/>
            <a:ext cx="815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1800">
                <a:solidFill>
                  <a:schemeClr val="accent1"/>
                </a:solidFill>
                <a:latin typeface="Verdana" pitchFamily="-106" charset="0"/>
              </a:rPr>
              <a:t>Eleve los artefactos con algún dispositivo para aplicaciones elevadas.</a:t>
            </a:r>
            <a:r>
              <a:rPr lang="en-US" sz="2200">
                <a:solidFill>
                  <a:schemeClr val="accent1"/>
                </a:solidFill>
                <a:latin typeface="Verdana" pitchFamily="-106" charset="0"/>
              </a:rPr>
              <a:t> </a:t>
            </a:r>
          </a:p>
        </p:txBody>
      </p:sp>
      <p:sp>
        <p:nvSpPr>
          <p:cNvPr id="80903" name="AutoShape 6"/>
          <p:cNvSpPr>
            <a:spLocks noChangeArrowheads="1"/>
          </p:cNvSpPr>
          <p:nvPr/>
        </p:nvSpPr>
        <p:spPr bwMode="auto">
          <a:xfrm>
            <a:off x="4267200" y="3475038"/>
            <a:ext cx="609600" cy="304800"/>
          </a:xfrm>
          <a:prstGeom prst="rightArrow">
            <a:avLst>
              <a:gd name="adj1" fmla="val 50000"/>
              <a:gd name="adj2" fmla="val 50000"/>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n-US"/>
          </a:p>
        </p:txBody>
      </p:sp>
      <p:sp>
        <p:nvSpPr>
          <p:cNvPr id="80904" name="Smiley Face 1"/>
          <p:cNvSpPr>
            <a:spLocks noChangeArrowheads="1"/>
          </p:cNvSpPr>
          <p:nvPr/>
        </p:nvSpPr>
        <p:spPr bwMode="auto">
          <a:xfrm>
            <a:off x="6134100" y="3779838"/>
            <a:ext cx="228600" cy="342900"/>
          </a:xfrm>
          <a:prstGeom prst="smileyFace">
            <a:avLst>
              <a:gd name="adj" fmla="val 4653"/>
            </a:avLst>
          </a:prstGeom>
          <a:solidFill>
            <a:schemeClr val="accent1"/>
          </a:solidFill>
          <a:ln w="9525">
            <a:solidFill>
              <a:schemeClr val="tx1"/>
            </a:solidFill>
            <a:round/>
            <a:headEnd/>
            <a:tailEnd/>
          </a:ln>
        </p:spPr>
        <p:txBody>
          <a:bodyPr/>
          <a:lstStyle/>
          <a:p>
            <a:endParaRPr lang="en-US"/>
          </a:p>
        </p:txBody>
      </p:sp>
      <p:pic>
        <p:nvPicPr>
          <p:cNvPr id="80905" name="Picture 9" descr="C:\Users\Bill\AppData\Local\Microsoft\Windows\Temporary Internet Files\Content.IE5\36FQWPGW\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800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10" descr="C:\Users\Bill\AppData\Local\Microsoft\Windows\Temporary Internet Files\Content.IE5\0T2GHWJM\MC90043253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53000"/>
            <a:ext cx="11715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E30BB9D5-2741-417C-8A81-A84D18B64424}" type="slidenum">
              <a:rPr lang="en-US" sz="1000"/>
              <a:pPr/>
              <a:t>33</a:t>
            </a:fld>
            <a:endParaRPr lang="en-US" sz="1000"/>
          </a:p>
        </p:txBody>
      </p:sp>
      <p:grpSp>
        <p:nvGrpSpPr>
          <p:cNvPr id="82947" name="Group 12"/>
          <p:cNvGrpSpPr>
            <a:grpSpLocks/>
          </p:cNvGrpSpPr>
          <p:nvPr/>
        </p:nvGrpSpPr>
        <p:grpSpPr bwMode="auto">
          <a:xfrm>
            <a:off x="1981200" y="2133600"/>
            <a:ext cx="5638800" cy="3657600"/>
            <a:chOff x="1248" y="1344"/>
            <a:chExt cx="3552" cy="2304"/>
          </a:xfrm>
        </p:grpSpPr>
        <p:pic>
          <p:nvPicPr>
            <p:cNvPr id="82950" name="Picture 13" descr="npo0000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344"/>
              <a:ext cx="355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Line 4"/>
            <p:cNvSpPr>
              <a:spLocks noChangeShapeType="1"/>
            </p:cNvSpPr>
            <p:nvPr/>
          </p:nvSpPr>
          <p:spPr bwMode="auto">
            <a:xfrm>
              <a:off x="3336" y="2349"/>
              <a:ext cx="258" cy="31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952" name="Line 5"/>
            <p:cNvSpPr>
              <a:spLocks noChangeShapeType="1"/>
            </p:cNvSpPr>
            <p:nvPr/>
          </p:nvSpPr>
          <p:spPr bwMode="auto">
            <a:xfrm flipH="1">
              <a:off x="3594" y="2663"/>
              <a:ext cx="0" cy="50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2948" name="Text Box 6"/>
          <p:cNvSpPr txBox="1">
            <a:spLocks noChangeArrowheads="1"/>
          </p:cNvSpPr>
          <p:nvPr/>
        </p:nvSpPr>
        <p:spPr bwMode="auto">
          <a:xfrm>
            <a:off x="762000" y="2286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sz="3200">
                <a:solidFill>
                  <a:schemeClr val="tx2"/>
                </a:solidFill>
                <a:latin typeface="Verdana" pitchFamily="-106" charset="0"/>
              </a:rPr>
              <a:t>Posturas inadecuadas: Estiramiento</a:t>
            </a:r>
            <a:r>
              <a:rPr lang="en-US" sz="3200">
                <a:solidFill>
                  <a:schemeClr val="tx2"/>
                </a:solidFill>
                <a:latin typeface="Verdana" pitchFamily="-106" charset="0"/>
              </a:rPr>
              <a:t> </a:t>
            </a:r>
          </a:p>
        </p:txBody>
      </p:sp>
      <p:pic>
        <p:nvPicPr>
          <p:cNvPr id="82949" name="Picture 8" descr="C:\Users\Bill\AppData\Local\Microsoft\Windows\Temporary Internet Files\Content.IE5\0T2GHWJM\MC9004325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26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D8AE619-D5C0-40AB-947E-A7C2EB009FD5}" type="slidenum">
              <a:rPr lang="en-US" sz="1000"/>
              <a:pPr/>
              <a:t>34</a:t>
            </a:fld>
            <a:endParaRPr lang="en-US" sz="1000"/>
          </a:p>
        </p:txBody>
      </p:sp>
      <p:sp>
        <p:nvSpPr>
          <p:cNvPr id="84995" name="Rectangle 2"/>
          <p:cNvSpPr>
            <a:spLocks noGrp="1" noChangeArrowheads="1"/>
          </p:cNvSpPr>
          <p:nvPr>
            <p:ph type="body" idx="1"/>
          </p:nvPr>
        </p:nvSpPr>
        <p:spPr>
          <a:xfrm>
            <a:off x="550863" y="1906588"/>
            <a:ext cx="8204200" cy="3849687"/>
          </a:xfrm>
        </p:spPr>
        <p:txBody>
          <a:bodyPr/>
          <a:lstStyle/>
          <a:p>
            <a:pPr eaLnBrk="1" hangingPunct="1"/>
            <a:r>
              <a:rPr lang="es-MX" sz="2800" smtClean="0">
                <a:solidFill>
                  <a:schemeClr val="accent1"/>
                </a:solidFill>
                <a:cs typeface="Times New Roman" pitchFamily="-106" charset="0"/>
              </a:rPr>
              <a:t>Mantenga los objetos al alcance de su mano. </a:t>
            </a:r>
          </a:p>
          <a:p>
            <a:pPr eaLnBrk="1" hangingPunct="1">
              <a:buFontTx/>
              <a:buNone/>
            </a:pPr>
            <a:r>
              <a:rPr lang="es-MX" sz="2000" smtClean="0">
                <a:solidFill>
                  <a:schemeClr val="accent1"/>
                </a:solidFill>
                <a:cs typeface="Times New Roman" pitchFamily="-106" charset="0"/>
              </a:rPr>
              <a:t>	(Diseño de las distancias para que los trabajadores más bajos puedan alcanzar).</a:t>
            </a:r>
          </a:p>
          <a:p>
            <a:pPr eaLnBrk="1" hangingPunct="1">
              <a:buFontTx/>
              <a:buNone/>
            </a:pPr>
            <a:endParaRPr lang="es-MX" sz="2000" smtClean="0">
              <a:solidFill>
                <a:schemeClr val="accent1"/>
              </a:solidFill>
              <a:cs typeface="Times New Roman" pitchFamily="-106" charset="0"/>
            </a:endParaRPr>
          </a:p>
          <a:p>
            <a:pPr eaLnBrk="1" hangingPunct="1"/>
            <a:r>
              <a:rPr lang="es-MX" sz="2800" smtClean="0">
                <a:solidFill>
                  <a:schemeClr val="accent1"/>
                </a:solidFill>
                <a:cs typeface="Times New Roman" pitchFamily="-106" charset="0"/>
              </a:rPr>
              <a:t>Elimine obstáculos.</a:t>
            </a:r>
          </a:p>
          <a:p>
            <a:pPr eaLnBrk="1" hangingPunct="1">
              <a:buFontTx/>
              <a:buNone/>
            </a:pPr>
            <a:endParaRPr lang="es-MX" sz="2800" smtClean="0">
              <a:solidFill>
                <a:schemeClr val="accent1"/>
              </a:solidFill>
              <a:cs typeface="Times New Roman" pitchFamily="-106" charset="0"/>
            </a:endParaRPr>
          </a:p>
          <a:p>
            <a:pPr eaLnBrk="1" hangingPunct="1"/>
            <a:r>
              <a:rPr lang="es-MX" sz="2800" smtClean="0">
                <a:solidFill>
                  <a:schemeClr val="accent1"/>
                </a:solidFill>
                <a:cs typeface="Times New Roman" pitchFamily="-106" charset="0"/>
              </a:rPr>
              <a:t>Use repisas alimentadas por gravedad.</a:t>
            </a:r>
            <a:r>
              <a:rPr lang="en-US" sz="2800" smtClean="0">
                <a:solidFill>
                  <a:schemeClr val="accent1"/>
                </a:solidFill>
                <a:cs typeface="Times New Roman" pitchFamily="-106" charset="0"/>
              </a:rPr>
              <a:t> </a:t>
            </a:r>
          </a:p>
        </p:txBody>
      </p:sp>
      <p:sp>
        <p:nvSpPr>
          <p:cNvPr id="84996" name="Rectangle 3"/>
          <p:cNvSpPr>
            <a:spLocks noGrp="1" noChangeArrowheads="1"/>
          </p:cNvSpPr>
          <p:nvPr>
            <p:ph type="title"/>
          </p:nvPr>
        </p:nvSpPr>
        <p:spPr>
          <a:xfrm>
            <a:off x="228600" y="838200"/>
            <a:ext cx="8686800" cy="669925"/>
          </a:xfrm>
        </p:spPr>
        <p:txBody>
          <a:bodyPr/>
          <a:lstStyle/>
          <a:p>
            <a:pPr eaLnBrk="1" hangingPunct="1"/>
            <a:r>
              <a:rPr lang="es-MX" smtClean="0"/>
              <a:t>Cómo reducir el estiramiento</a:t>
            </a:r>
            <a:r>
              <a:rPr lang="en-US"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DA9AF99-FD45-4517-A379-601155780897}" type="slidenum">
              <a:rPr lang="en-US" sz="1000"/>
              <a:pPr/>
              <a:t>35</a:t>
            </a:fld>
            <a:endParaRPr lang="en-US" sz="1000"/>
          </a:p>
        </p:txBody>
      </p:sp>
      <p:sp>
        <p:nvSpPr>
          <p:cNvPr id="87043" name="Rectangle 2"/>
          <p:cNvSpPr>
            <a:spLocks noGrp="1" noChangeArrowheads="1"/>
          </p:cNvSpPr>
          <p:nvPr>
            <p:ph type="title"/>
          </p:nvPr>
        </p:nvSpPr>
        <p:spPr>
          <a:xfrm>
            <a:off x="381000" y="1371600"/>
            <a:ext cx="8229600" cy="792163"/>
          </a:xfrm>
          <a:noFill/>
        </p:spPr>
        <p:txBody>
          <a:bodyPr/>
          <a:lstStyle/>
          <a:p>
            <a:pPr eaLnBrk="1" hangingPunct="1"/>
            <a:r>
              <a:rPr lang="es-MX" sz="3200" smtClean="0"/>
              <a:t>Incline la mesa para pulir.</a:t>
            </a:r>
            <a:r>
              <a:rPr lang="en-US" sz="3600" smtClean="0"/>
              <a:t> </a:t>
            </a:r>
          </a:p>
        </p:txBody>
      </p:sp>
      <p:grpSp>
        <p:nvGrpSpPr>
          <p:cNvPr id="87044" name="Group 3"/>
          <p:cNvGrpSpPr>
            <a:grpSpLocks/>
          </p:cNvGrpSpPr>
          <p:nvPr/>
        </p:nvGrpSpPr>
        <p:grpSpPr bwMode="auto">
          <a:xfrm>
            <a:off x="0" y="2438400"/>
            <a:ext cx="4381500" cy="2947988"/>
            <a:chOff x="24" y="1392"/>
            <a:chExt cx="2760" cy="1857"/>
          </a:xfrm>
        </p:grpSpPr>
        <p:pic>
          <p:nvPicPr>
            <p:cNvPr id="87052" name="Picture 4" descr="npo0000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 y="1392"/>
              <a:ext cx="2760" cy="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3" name="Line 5"/>
            <p:cNvSpPr>
              <a:spLocks noChangeShapeType="1"/>
            </p:cNvSpPr>
            <p:nvPr/>
          </p:nvSpPr>
          <p:spPr bwMode="auto">
            <a:xfrm>
              <a:off x="1647" y="2202"/>
              <a:ext cx="200" cy="253"/>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7054" name="Line 6"/>
            <p:cNvSpPr>
              <a:spLocks noChangeShapeType="1"/>
            </p:cNvSpPr>
            <p:nvPr/>
          </p:nvSpPr>
          <p:spPr bwMode="auto">
            <a:xfrm flipH="1">
              <a:off x="1847" y="2455"/>
              <a:ext cx="0" cy="40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87045" name="Group 7"/>
          <p:cNvGrpSpPr>
            <a:grpSpLocks/>
          </p:cNvGrpSpPr>
          <p:nvPr/>
        </p:nvGrpSpPr>
        <p:grpSpPr bwMode="auto">
          <a:xfrm>
            <a:off x="4711700" y="2438400"/>
            <a:ext cx="4432300" cy="2887663"/>
            <a:chOff x="2928" y="1392"/>
            <a:chExt cx="2792" cy="1819"/>
          </a:xfrm>
        </p:grpSpPr>
        <p:pic>
          <p:nvPicPr>
            <p:cNvPr id="87049" name="Picture 8" descr="npo0000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392"/>
              <a:ext cx="2792"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Line 9"/>
            <p:cNvSpPr>
              <a:spLocks noChangeShapeType="1"/>
            </p:cNvSpPr>
            <p:nvPr/>
          </p:nvSpPr>
          <p:spPr bwMode="auto">
            <a:xfrm flipH="1">
              <a:off x="4875" y="2458"/>
              <a:ext cx="0" cy="34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7051" name="Line 10"/>
            <p:cNvSpPr>
              <a:spLocks noChangeShapeType="1"/>
            </p:cNvSpPr>
            <p:nvPr/>
          </p:nvSpPr>
          <p:spPr bwMode="auto">
            <a:xfrm>
              <a:off x="4782" y="2111"/>
              <a:ext cx="93" cy="347"/>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7046" name="Text Box 11"/>
          <p:cNvSpPr txBox="1">
            <a:spLocks noChangeArrowheads="1"/>
          </p:cNvSpPr>
          <p:nvPr/>
        </p:nvSpPr>
        <p:spPr bwMode="auto">
          <a:xfrm>
            <a:off x="0" y="228600"/>
            <a:ext cx="91440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30000"/>
              </a:spcBef>
            </a:pPr>
            <a:r>
              <a:rPr lang="es-MX" sz="3200">
                <a:solidFill>
                  <a:schemeClr val="tx2"/>
                </a:solidFill>
                <a:latin typeface="Verdana" pitchFamily="-106" charset="0"/>
              </a:rPr>
              <a:t>La ergonomía en el trabajo: </a:t>
            </a:r>
          </a:p>
          <a:p>
            <a:pPr algn="ctr">
              <a:spcBef>
                <a:spcPct val="30000"/>
              </a:spcBef>
            </a:pPr>
            <a:r>
              <a:rPr lang="es-MX" sz="3200">
                <a:solidFill>
                  <a:schemeClr val="tx2"/>
                </a:solidFill>
                <a:latin typeface="Verdana" pitchFamily="-106" charset="0"/>
              </a:rPr>
              <a:t>Cómo reducir el estiramiento</a:t>
            </a:r>
            <a:r>
              <a:rPr lang="en-US" sz="3200">
                <a:solidFill>
                  <a:schemeClr val="tx2"/>
                </a:solidFill>
                <a:latin typeface="Verdana" pitchFamily="-106" charset="0"/>
              </a:rPr>
              <a:t> </a:t>
            </a:r>
          </a:p>
        </p:txBody>
      </p:sp>
      <p:pic>
        <p:nvPicPr>
          <p:cNvPr id="87047" name="Picture 13" descr="C:\Users\Bill\AppData\Local\Microsoft\Windows\Temporary Internet Files\Content.IE5\36FQWPGW\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25" y="3886200"/>
            <a:ext cx="14128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14" descr="C:\Users\Bill\AppData\Local\Microsoft\Windows\Temporary Internet Files\Content.IE5\0T2GHWJM\MC90043253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114800"/>
            <a:ext cx="1204913"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BFFBC02-2E39-4CA5-B7C0-F0566010B224}" type="slidenum">
              <a:rPr lang="en-US" sz="1000"/>
              <a:pPr/>
              <a:t>36</a:t>
            </a:fld>
            <a:endParaRPr lang="en-US" sz="1000"/>
          </a:p>
        </p:txBody>
      </p:sp>
      <p:sp>
        <p:nvSpPr>
          <p:cNvPr id="89091" name="Rectangle 2"/>
          <p:cNvSpPr>
            <a:spLocks noGrp="1" noChangeArrowheads="1"/>
          </p:cNvSpPr>
          <p:nvPr>
            <p:ph type="title"/>
          </p:nvPr>
        </p:nvSpPr>
        <p:spPr>
          <a:xfrm>
            <a:off x="304800" y="838200"/>
            <a:ext cx="8204200" cy="1219200"/>
          </a:xfrm>
        </p:spPr>
        <p:txBody>
          <a:bodyPr/>
          <a:lstStyle/>
          <a:p>
            <a:pPr eaLnBrk="1" hangingPunct="1"/>
            <a:r>
              <a:rPr lang="es-MX" smtClean="0"/>
              <a:t>Factores de riesgo para </a:t>
            </a:r>
            <a:br>
              <a:rPr lang="es-MX" smtClean="0"/>
            </a:br>
            <a:r>
              <a:rPr lang="es-MX" smtClean="0"/>
              <a:t>los MSD</a:t>
            </a:r>
            <a:r>
              <a:rPr lang="en-US" smtClean="0"/>
              <a:t> </a:t>
            </a:r>
          </a:p>
        </p:txBody>
      </p:sp>
      <p:sp>
        <p:nvSpPr>
          <p:cNvPr id="89092" name="Text Box 3"/>
          <p:cNvSpPr txBox="1">
            <a:spLocks noChangeArrowheads="1"/>
          </p:cNvSpPr>
          <p:nvPr/>
        </p:nvSpPr>
        <p:spPr bwMode="auto">
          <a:xfrm>
            <a:off x="990600" y="3429000"/>
            <a:ext cx="7512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4400">
                <a:solidFill>
                  <a:schemeClr val="accent1"/>
                </a:solidFill>
                <a:latin typeface="Verdana" pitchFamily="-106" charset="0"/>
              </a:rPr>
              <a:t>Trabajo manual intensivo</a:t>
            </a:r>
            <a:r>
              <a:rPr lang="en-US" sz="4400">
                <a:solidFill>
                  <a:schemeClr val="accent1"/>
                </a:solidFill>
                <a:latin typeface="Verdana" pitchFamily="-106"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A92CF52-ED89-4EA1-9959-F127B8FC9ECF}" type="slidenum">
              <a:rPr lang="en-US" sz="1000"/>
              <a:pPr/>
              <a:t>37</a:t>
            </a:fld>
            <a:endParaRPr lang="en-US" sz="1000"/>
          </a:p>
        </p:txBody>
      </p:sp>
      <p:sp>
        <p:nvSpPr>
          <p:cNvPr id="91139" name="Text Box 2"/>
          <p:cNvSpPr txBox="1">
            <a:spLocks noChangeArrowheads="1"/>
          </p:cNvSpPr>
          <p:nvPr/>
        </p:nvSpPr>
        <p:spPr bwMode="auto">
          <a:xfrm>
            <a:off x="2286000" y="13716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spcBef>
                <a:spcPct val="20000"/>
              </a:spcBef>
            </a:pPr>
            <a:r>
              <a:rPr lang="es-MX" sz="2800">
                <a:solidFill>
                  <a:schemeClr val="accent1"/>
                </a:solidFill>
              </a:rPr>
              <a:t>Movimientos repetitivos</a:t>
            </a:r>
            <a:r>
              <a:rPr lang="en-US" sz="2800">
                <a:solidFill>
                  <a:schemeClr val="accent1"/>
                </a:solidFill>
              </a:rPr>
              <a:t> </a:t>
            </a:r>
          </a:p>
        </p:txBody>
      </p:sp>
      <p:sp>
        <p:nvSpPr>
          <p:cNvPr id="91140" name="Text Box 4"/>
          <p:cNvSpPr txBox="1">
            <a:spLocks noChangeArrowheads="1"/>
          </p:cNvSpPr>
          <p:nvPr/>
        </p:nvSpPr>
        <p:spPr bwMode="auto">
          <a:xfrm>
            <a:off x="6232525" y="8493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sz="2000" b="1">
              <a:solidFill>
                <a:srgbClr val="F8F8F8"/>
              </a:solidFill>
            </a:endParaRPr>
          </a:p>
        </p:txBody>
      </p:sp>
      <p:sp>
        <p:nvSpPr>
          <p:cNvPr id="91141" name="Text Box 6"/>
          <p:cNvSpPr txBox="1">
            <a:spLocks noChangeArrowheads="1"/>
          </p:cNvSpPr>
          <p:nvPr/>
        </p:nvSpPr>
        <p:spPr bwMode="auto">
          <a:xfrm>
            <a:off x="762000" y="1524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sz="3200">
                <a:solidFill>
                  <a:schemeClr val="tx2"/>
                </a:solidFill>
                <a:latin typeface="Verdana" pitchFamily="-106" charset="0"/>
              </a:rPr>
              <a:t>Trabajo manual intensivo</a:t>
            </a:r>
            <a:r>
              <a:rPr lang="en-US" sz="3200">
                <a:solidFill>
                  <a:schemeClr val="tx2"/>
                </a:solidFill>
                <a:latin typeface="Verdana" pitchFamily="-106" charset="0"/>
              </a:rPr>
              <a:t> </a:t>
            </a:r>
          </a:p>
        </p:txBody>
      </p:sp>
      <p:pic>
        <p:nvPicPr>
          <p:cNvPr id="91142" name="Picture 8" descr="npo0000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88" y="2286000"/>
            <a:ext cx="27400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EDD863D2-8FB8-4ACD-9935-DB45771D87CC}" type="slidenum">
              <a:rPr lang="en-US" sz="1000"/>
              <a:pPr/>
              <a:t>38</a:t>
            </a:fld>
            <a:endParaRPr lang="en-US" sz="1000"/>
          </a:p>
        </p:txBody>
      </p:sp>
      <p:sp>
        <p:nvSpPr>
          <p:cNvPr id="93187" name="Rectangle 2"/>
          <p:cNvSpPr>
            <a:spLocks noGrp="1" noChangeArrowheads="1"/>
          </p:cNvSpPr>
          <p:nvPr>
            <p:ph type="title"/>
          </p:nvPr>
        </p:nvSpPr>
        <p:spPr>
          <a:xfrm>
            <a:off x="304800" y="228600"/>
            <a:ext cx="8839200" cy="1143000"/>
          </a:xfrm>
        </p:spPr>
        <p:txBody>
          <a:bodyPr/>
          <a:lstStyle/>
          <a:p>
            <a:pPr eaLnBrk="1" hangingPunct="1"/>
            <a:r>
              <a:rPr lang="es-MX" sz="3600" smtClean="0"/>
              <a:t>Trabajo manual intensivo</a:t>
            </a:r>
            <a:r>
              <a:rPr lang="en-US" sz="3600" smtClean="0"/>
              <a:t> – </a:t>
            </a:r>
            <a:br>
              <a:rPr lang="en-US" sz="3600" smtClean="0"/>
            </a:br>
            <a:r>
              <a:rPr lang="es-MX" sz="3600" smtClean="0"/>
              <a:t>Movimientos muy repetitivos</a:t>
            </a:r>
            <a:r>
              <a:rPr lang="en-US" smtClean="0"/>
              <a:t> </a:t>
            </a:r>
          </a:p>
        </p:txBody>
      </p:sp>
      <p:sp>
        <p:nvSpPr>
          <p:cNvPr id="93188" name="TextBox 1"/>
          <p:cNvSpPr txBox="1">
            <a:spLocks noChangeArrowheads="1"/>
          </p:cNvSpPr>
          <p:nvPr/>
        </p:nvSpPr>
        <p:spPr bwMode="auto">
          <a:xfrm>
            <a:off x="1752600" y="2135188"/>
            <a:ext cx="6096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a:solidFill>
                  <a:srgbClr val="F2F2F2"/>
                </a:solidFill>
              </a:rPr>
              <a:t>Realizar el mismo movimiento repetidas veces puede causar mucho desgaste en las articulaciones que se utilizan, y si no descansa para darles tiempo a que sanen, el daño puede acumularse. </a:t>
            </a:r>
            <a:endParaRPr lang="en-US">
              <a:solidFill>
                <a:srgbClr val="F2F2F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60CFB42F-124C-4D97-AD6D-0C04EE7DAD3A}" type="slidenum">
              <a:rPr lang="en-US" sz="1000"/>
              <a:pPr/>
              <a:t>39</a:t>
            </a:fld>
            <a:endParaRPr lang="en-US" sz="1000"/>
          </a:p>
        </p:txBody>
      </p:sp>
      <p:sp>
        <p:nvSpPr>
          <p:cNvPr id="95235" name="Rectangle 2"/>
          <p:cNvSpPr>
            <a:spLocks noGrp="1" noChangeArrowheads="1"/>
          </p:cNvSpPr>
          <p:nvPr>
            <p:ph type="title"/>
          </p:nvPr>
        </p:nvSpPr>
        <p:spPr>
          <a:xfrm>
            <a:off x="228600" y="304800"/>
            <a:ext cx="8686800" cy="558800"/>
          </a:xfrm>
        </p:spPr>
        <p:txBody>
          <a:bodyPr/>
          <a:lstStyle/>
          <a:p>
            <a:pPr eaLnBrk="1" hangingPunct="1"/>
            <a:r>
              <a:rPr lang="es-MX" smtClean="0"/>
              <a:t>Cómo reducir la repetición</a:t>
            </a:r>
            <a:r>
              <a:rPr lang="en-US" smtClean="0"/>
              <a:t> </a:t>
            </a:r>
          </a:p>
        </p:txBody>
      </p:sp>
      <p:sp>
        <p:nvSpPr>
          <p:cNvPr id="95236" name="Rectangle 3"/>
          <p:cNvSpPr>
            <a:spLocks noGrp="1" noChangeArrowheads="1"/>
          </p:cNvSpPr>
          <p:nvPr>
            <p:ph type="body" idx="1"/>
          </p:nvPr>
        </p:nvSpPr>
        <p:spPr>
          <a:xfrm>
            <a:off x="533400" y="1295400"/>
            <a:ext cx="8305800" cy="4419600"/>
          </a:xfrm>
          <a:noFill/>
        </p:spPr>
        <p:txBody>
          <a:bodyPr/>
          <a:lstStyle/>
          <a:p>
            <a:r>
              <a:rPr lang="es-MX" sz="2400" smtClean="0">
                <a:solidFill>
                  <a:schemeClr val="accent1"/>
                </a:solidFill>
              </a:rPr>
              <a:t>Organice el trabajo para evitar movimientos innecesarios.</a:t>
            </a:r>
          </a:p>
          <a:p>
            <a:r>
              <a:rPr lang="es-MX" sz="2400" smtClean="0">
                <a:solidFill>
                  <a:schemeClr val="accent1"/>
                </a:solidFill>
              </a:rPr>
              <a:t>Deje que las herramientas y máquinas eléctricas hagan el trabajo.</a:t>
            </a:r>
          </a:p>
          <a:p>
            <a:r>
              <a:rPr lang="es-MX" sz="2400" smtClean="0">
                <a:solidFill>
                  <a:schemeClr val="accent1"/>
                </a:solidFill>
              </a:rPr>
              <a:t>Distribuya el trabajo repetitivo a lo largo del día.</a:t>
            </a:r>
          </a:p>
          <a:p>
            <a:r>
              <a:rPr lang="es-MX" sz="2400" smtClean="0">
                <a:solidFill>
                  <a:schemeClr val="accent1"/>
                </a:solidFill>
              </a:rPr>
              <a:t>Haga pausas para estirarse.</a:t>
            </a:r>
          </a:p>
          <a:p>
            <a:r>
              <a:rPr lang="es-MX" sz="2400" smtClean="0">
                <a:solidFill>
                  <a:schemeClr val="accent1"/>
                </a:solidFill>
              </a:rPr>
              <a:t>Intercambie tareas con compañeros de trabajo si es posible.</a:t>
            </a:r>
          </a:p>
          <a:p>
            <a:r>
              <a:rPr lang="es-MX" sz="2400" smtClean="0">
                <a:solidFill>
                  <a:schemeClr val="accent1"/>
                </a:solidFill>
              </a:rPr>
              <a:t>Cambie de mano o de movimientos con frecuencia.</a:t>
            </a:r>
            <a:r>
              <a:rPr lang="en-US" sz="2400" smtClean="0">
                <a:solidFill>
                  <a:schemeClr val="accent1"/>
                </a:solidFill>
              </a:rPr>
              <a:t> </a:t>
            </a:r>
          </a:p>
          <a:p>
            <a:pPr eaLnBrk="1" hangingPunct="1"/>
            <a:endParaRPr lang="en-US" sz="2400" smtClean="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E1A1F0FE-5D12-468B-930F-861F74A5785C}" type="slidenum">
              <a:rPr lang="en-US" sz="1000"/>
              <a:pPr/>
              <a:t>4</a:t>
            </a:fld>
            <a:endParaRPr lang="en-US" sz="1000"/>
          </a:p>
        </p:txBody>
      </p:sp>
      <p:sp>
        <p:nvSpPr>
          <p:cNvPr id="23555" name="Rectangle 2"/>
          <p:cNvSpPr>
            <a:spLocks noGrp="1" noChangeArrowheads="1"/>
          </p:cNvSpPr>
          <p:nvPr>
            <p:ph type="title"/>
          </p:nvPr>
        </p:nvSpPr>
        <p:spPr>
          <a:xfrm>
            <a:off x="228600" y="762000"/>
            <a:ext cx="8686800" cy="558800"/>
          </a:xfrm>
        </p:spPr>
        <p:txBody>
          <a:bodyPr/>
          <a:lstStyle/>
          <a:p>
            <a:pPr eaLnBrk="1" hangingPunct="1"/>
            <a:r>
              <a:rPr lang="es-MX" smtClean="0"/>
              <a:t>Beneficios de la ergonomía</a:t>
            </a:r>
            <a:r>
              <a:rPr lang="en-US" smtClean="0"/>
              <a:t> </a:t>
            </a:r>
          </a:p>
        </p:txBody>
      </p:sp>
      <p:sp>
        <p:nvSpPr>
          <p:cNvPr id="23556" name="Rectangle 3"/>
          <p:cNvSpPr>
            <a:spLocks noGrp="1" noChangeArrowheads="1"/>
          </p:cNvSpPr>
          <p:nvPr>
            <p:ph type="body" idx="1"/>
          </p:nvPr>
        </p:nvSpPr>
        <p:spPr>
          <a:xfrm>
            <a:off x="228600" y="1447800"/>
            <a:ext cx="8686800" cy="4800600"/>
          </a:xfrm>
          <a:noFill/>
        </p:spPr>
        <p:txBody>
          <a:bodyPr/>
          <a:lstStyle/>
          <a:p>
            <a:r>
              <a:rPr lang="es-MX" sz="2800" dirty="0" smtClean="0">
                <a:solidFill>
                  <a:schemeClr val="accent1"/>
                </a:solidFill>
              </a:rPr>
              <a:t>Ayuda a prevenir lesiones.</a:t>
            </a:r>
          </a:p>
          <a:p>
            <a:r>
              <a:rPr lang="es-MX" sz="2800" dirty="0" smtClean="0">
                <a:solidFill>
                  <a:schemeClr val="accent1"/>
                </a:solidFill>
              </a:rPr>
              <a:t>Mejora la calidad de vida y del trabajo.</a:t>
            </a:r>
          </a:p>
          <a:p>
            <a:r>
              <a:rPr lang="es-MX" sz="2800" dirty="0" smtClean="0">
                <a:solidFill>
                  <a:schemeClr val="accent1"/>
                </a:solidFill>
              </a:rPr>
              <a:t>Reduce el cansancio y la incomodidad</a:t>
            </a:r>
          </a:p>
          <a:p>
            <a:r>
              <a:rPr lang="es-ES" sz="2800" dirty="0">
                <a:solidFill>
                  <a:schemeClr val="accent1"/>
                </a:solidFill>
              </a:rPr>
              <a:t>Eficiencia y aumento de la productividad</a:t>
            </a:r>
            <a:r>
              <a:rPr lang="es-MX" sz="2800" dirty="0" smtClean="0">
                <a:solidFill>
                  <a:schemeClr val="accent1"/>
                </a:solidFill>
              </a:rPr>
              <a:t>.</a:t>
            </a:r>
          </a:p>
          <a:p>
            <a:r>
              <a:rPr lang="es-MX" sz="2800" dirty="0" smtClean="0">
                <a:solidFill>
                  <a:schemeClr val="accent1"/>
                </a:solidFill>
              </a:rPr>
              <a:t>Aumenta la productividad y la eficiencia.</a:t>
            </a:r>
          </a:p>
          <a:p>
            <a:r>
              <a:rPr lang="es-MX" sz="2800" dirty="0" smtClean="0">
                <a:solidFill>
                  <a:schemeClr val="accent1"/>
                </a:solidFill>
              </a:rPr>
              <a:t>Mejora el estado de ánimo y la satisfacción en el trabajo.</a:t>
            </a:r>
            <a:r>
              <a:rPr lang="en-US" dirty="0" smtClean="0"/>
              <a:t> </a:t>
            </a:r>
          </a:p>
          <a:p>
            <a:r>
              <a:rPr lang="es-ES" sz="2800" dirty="0" smtClean="0">
                <a:solidFill>
                  <a:schemeClr val="tx2"/>
                </a:solidFill>
              </a:rPr>
              <a:t>Reducción </a:t>
            </a:r>
            <a:r>
              <a:rPr lang="es-ES" sz="2800" dirty="0">
                <a:solidFill>
                  <a:schemeClr val="tx2"/>
                </a:solidFill>
              </a:rPr>
              <a:t>del movimiento de personas en los negocios</a:t>
            </a:r>
            <a:endParaRPr lang="en-US" sz="2800" dirty="0" smtClean="0">
              <a:solidFill>
                <a:schemeClr val="tx2"/>
              </a:solidFill>
            </a:endParaRPr>
          </a:p>
          <a:p>
            <a:endParaRPr lang="en-US" dirty="0" smtClean="0"/>
          </a:p>
          <a:p>
            <a:pPr eaLnBrk="1" hangingPunct="1">
              <a:lnSpc>
                <a:spcPct val="90000"/>
              </a:lnSpc>
              <a:spcAft>
                <a:spcPct val="20000"/>
              </a:spcAft>
              <a:buFontTx/>
              <a:buNone/>
            </a:pPr>
            <a:endParaRPr lang="en-US" sz="2800" dirty="0" smtClean="0">
              <a:solidFill>
                <a:schemeClr val="accent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E6505A2-0577-419D-BAB1-AF564B319085}" type="slidenum">
              <a:rPr lang="en-US" sz="1000"/>
              <a:pPr/>
              <a:t>40</a:t>
            </a:fld>
            <a:endParaRPr lang="en-US" sz="1000"/>
          </a:p>
        </p:txBody>
      </p:sp>
      <p:sp>
        <p:nvSpPr>
          <p:cNvPr id="97283" name="Rectangle 2"/>
          <p:cNvSpPr>
            <a:spLocks noGrp="1" noChangeArrowheads="1"/>
          </p:cNvSpPr>
          <p:nvPr>
            <p:ph type="title"/>
          </p:nvPr>
        </p:nvSpPr>
        <p:spPr>
          <a:xfrm>
            <a:off x="914400" y="1447800"/>
            <a:ext cx="7620000" cy="533400"/>
          </a:xfrm>
          <a:noFill/>
        </p:spPr>
        <p:txBody>
          <a:bodyPr/>
          <a:lstStyle/>
          <a:p>
            <a:pPr eaLnBrk="1" hangingPunct="1"/>
            <a:r>
              <a:rPr lang="es-MX" sz="3200" smtClean="0">
                <a:solidFill>
                  <a:schemeClr val="accent1"/>
                </a:solidFill>
              </a:rPr>
              <a:t>Use herramientas eléctricas</a:t>
            </a:r>
            <a:r>
              <a:rPr lang="en-US" smtClean="0"/>
              <a:t> </a:t>
            </a:r>
          </a:p>
        </p:txBody>
      </p:sp>
      <p:pic>
        <p:nvPicPr>
          <p:cNvPr id="97284" name="Picture 8" descr="npo0000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36179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9" descr="npo0000f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7050" y="2133600"/>
            <a:ext cx="300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AutoShape 5"/>
          <p:cNvSpPr>
            <a:spLocks noChangeArrowheads="1"/>
          </p:cNvSpPr>
          <p:nvPr/>
        </p:nvSpPr>
        <p:spPr bwMode="auto">
          <a:xfrm>
            <a:off x="4724400" y="3679825"/>
            <a:ext cx="611188" cy="641350"/>
          </a:xfrm>
          <a:prstGeom prst="rightArrow">
            <a:avLst>
              <a:gd name="adj1" fmla="val 50000"/>
              <a:gd name="adj2" fmla="val 25000"/>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pPr algn="ctr"/>
            <a:endParaRPr lang="en-US"/>
          </a:p>
        </p:txBody>
      </p:sp>
      <p:sp>
        <p:nvSpPr>
          <p:cNvPr id="97287" name="Text Box 6"/>
          <p:cNvSpPr txBox="1">
            <a:spLocks noChangeArrowheads="1"/>
          </p:cNvSpPr>
          <p:nvPr/>
        </p:nvSpPr>
        <p:spPr bwMode="auto">
          <a:xfrm>
            <a:off x="0" y="228600"/>
            <a:ext cx="91440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30000"/>
              </a:spcBef>
            </a:pPr>
            <a:r>
              <a:rPr lang="es-MX" sz="3200">
                <a:solidFill>
                  <a:schemeClr val="tx2"/>
                </a:solidFill>
                <a:latin typeface="Verdana" pitchFamily="-106" charset="0"/>
              </a:rPr>
              <a:t>La ergonomía en el trabajo: </a:t>
            </a:r>
          </a:p>
          <a:p>
            <a:pPr algn="ctr">
              <a:spcBef>
                <a:spcPct val="30000"/>
              </a:spcBef>
            </a:pPr>
            <a:r>
              <a:rPr lang="es-MX" sz="3200">
                <a:solidFill>
                  <a:schemeClr val="tx2"/>
                </a:solidFill>
                <a:latin typeface="Verdana" pitchFamily="-106" charset="0"/>
              </a:rPr>
              <a:t>Cómo reducir la repetición</a:t>
            </a:r>
            <a:r>
              <a:rPr lang="en-US" sz="3200">
                <a:solidFill>
                  <a:schemeClr val="tx2"/>
                </a:solidFill>
                <a:latin typeface="Verdana" pitchFamily="-106" charset="0"/>
              </a:rPr>
              <a:t> </a:t>
            </a:r>
          </a:p>
        </p:txBody>
      </p:sp>
      <p:sp>
        <p:nvSpPr>
          <p:cNvPr id="97288" name="Oval 7"/>
          <p:cNvSpPr>
            <a:spLocks noChangeArrowheads="1"/>
          </p:cNvSpPr>
          <p:nvPr/>
        </p:nvSpPr>
        <p:spPr bwMode="auto">
          <a:xfrm>
            <a:off x="1905000" y="2438400"/>
            <a:ext cx="457200" cy="533400"/>
          </a:xfrm>
          <a:prstGeom prst="ellipse">
            <a:avLst/>
          </a:prstGeom>
          <a:solidFill>
            <a:schemeClr val="accent1"/>
          </a:solidFill>
          <a:ln w="9525">
            <a:solidFill>
              <a:schemeClr val="tx1"/>
            </a:solidFill>
            <a:round/>
            <a:headEnd/>
            <a:tailEnd/>
          </a:ln>
        </p:spPr>
        <p:txBody>
          <a:bodyPr/>
          <a:lstStyle/>
          <a:p>
            <a:endParaRPr lang="en-US"/>
          </a:p>
        </p:txBody>
      </p:sp>
      <p:sp>
        <p:nvSpPr>
          <p:cNvPr id="97289" name="Smiley Face 8"/>
          <p:cNvSpPr>
            <a:spLocks noChangeArrowheads="1"/>
          </p:cNvSpPr>
          <p:nvPr/>
        </p:nvSpPr>
        <p:spPr bwMode="auto">
          <a:xfrm>
            <a:off x="6477000" y="2286000"/>
            <a:ext cx="533400" cy="533400"/>
          </a:xfrm>
          <a:prstGeom prst="smileyFace">
            <a:avLst>
              <a:gd name="adj" fmla="val 4653"/>
            </a:avLst>
          </a:prstGeom>
          <a:solidFill>
            <a:schemeClr val="accent1"/>
          </a:solidFill>
          <a:ln w="9525">
            <a:solidFill>
              <a:schemeClr val="tx1"/>
            </a:solidFill>
            <a:round/>
            <a:headEnd/>
            <a:tailEnd/>
          </a:ln>
        </p:spPr>
        <p:txBody>
          <a:bodyPr/>
          <a:lstStyle/>
          <a:p>
            <a:endParaRPr lang="en-US"/>
          </a:p>
        </p:txBody>
      </p:sp>
      <p:pic>
        <p:nvPicPr>
          <p:cNvPr id="97290" name="Picture 10" descr="C:\Users\Bill\AppData\Local\Microsoft\Windows\Temporary Internet Files\Content.IE5\36FQWPGW\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5350" y="4572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1" name="Picture 11" descr="C:\Users\Bill\AppData\Local\Microsoft\Windows\Temporary Internet Files\Content.IE5\0T2GHWJM\MC90043253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648200"/>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8141C110-A1ED-4A99-A2D8-4AA4966428F2}" type="slidenum">
              <a:rPr lang="en-US" sz="1000"/>
              <a:pPr/>
              <a:t>41</a:t>
            </a:fld>
            <a:endParaRPr lang="en-US" sz="1000"/>
          </a:p>
        </p:txBody>
      </p:sp>
      <p:sp>
        <p:nvSpPr>
          <p:cNvPr id="99331" name="Rectangle 2"/>
          <p:cNvSpPr>
            <a:spLocks noGrp="1" noChangeArrowheads="1"/>
          </p:cNvSpPr>
          <p:nvPr>
            <p:ph type="title"/>
          </p:nvPr>
        </p:nvSpPr>
        <p:spPr>
          <a:xfrm>
            <a:off x="0" y="457200"/>
            <a:ext cx="9144000" cy="1371600"/>
          </a:xfrm>
        </p:spPr>
        <p:txBody>
          <a:bodyPr/>
          <a:lstStyle/>
          <a:p>
            <a:pPr eaLnBrk="1" hangingPunct="1"/>
            <a:r>
              <a:rPr lang="es-MX" sz="3600" smtClean="0"/>
              <a:t>Trabajo manual intensivo</a:t>
            </a:r>
            <a:r>
              <a:rPr lang="en-US" sz="3600" smtClean="0"/>
              <a:t>  – </a:t>
            </a:r>
            <a:br>
              <a:rPr lang="en-US" sz="3600" smtClean="0"/>
            </a:br>
            <a:r>
              <a:rPr lang="es-MX" sz="3400" smtClean="0"/>
              <a:t>Agarre con todos los dedos y agarre en forma de pinza</a:t>
            </a:r>
            <a:r>
              <a:rPr lang="en-US" smtClean="0"/>
              <a:t> </a:t>
            </a:r>
          </a:p>
        </p:txBody>
      </p:sp>
      <p:pic>
        <p:nvPicPr>
          <p:cNvPr id="99332" name="Picture 6" descr="npo0000fb"/>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257800" y="31242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7" descr="npo0000f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124200"/>
            <a:ext cx="2093913"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 Box 5"/>
          <p:cNvSpPr txBox="1">
            <a:spLocks noChangeArrowheads="1"/>
          </p:cNvSpPr>
          <p:nvPr/>
        </p:nvSpPr>
        <p:spPr bwMode="auto">
          <a:xfrm>
            <a:off x="533400" y="198120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spcBef>
                <a:spcPct val="50000"/>
              </a:spcBef>
            </a:pPr>
            <a:r>
              <a:rPr lang="es-MX" sz="2800">
                <a:solidFill>
                  <a:schemeClr val="accent1"/>
                </a:solidFill>
              </a:rPr>
              <a:t>Un agarre vigoroso, con todos los dedos, es 5 veces más firme que un agarre de pinza.</a:t>
            </a:r>
            <a:r>
              <a:rPr lang="en-US" sz="2800">
                <a:solidFill>
                  <a:schemeClr val="accent1"/>
                </a:solidFill>
              </a:rPr>
              <a:t> </a:t>
            </a:r>
          </a:p>
        </p:txBody>
      </p:sp>
      <p:sp>
        <p:nvSpPr>
          <p:cNvPr id="99335" name="WordArt 6"/>
          <p:cNvSpPr>
            <a:spLocks noChangeArrowheads="1" noChangeShapeType="1" noTextEdit="1"/>
          </p:cNvSpPr>
          <p:nvPr/>
        </p:nvSpPr>
        <p:spPr bwMode="auto">
          <a:xfrm>
            <a:off x="1905000" y="5410200"/>
            <a:ext cx="149542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dist="45791" dir="2021404" algn="ctr" rotWithShape="0">
                    <a:srgbClr val="C0C0C0">
                      <a:alpha val="74997"/>
                    </a:srgbClr>
                  </a:outerShdw>
                </a:effectLst>
                <a:latin typeface="Times New Roman"/>
                <a:cs typeface="Times New Roman"/>
              </a:rPr>
              <a:t>10 lb</a:t>
            </a:r>
          </a:p>
        </p:txBody>
      </p:sp>
      <p:sp>
        <p:nvSpPr>
          <p:cNvPr id="99336" name="WordArt 7"/>
          <p:cNvSpPr>
            <a:spLocks noChangeArrowheads="1" noChangeShapeType="1" noTextEdit="1"/>
          </p:cNvSpPr>
          <p:nvPr/>
        </p:nvSpPr>
        <p:spPr bwMode="auto">
          <a:xfrm>
            <a:off x="5562600" y="5410200"/>
            <a:ext cx="149542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dist="45791" dir="2021404" algn="ctr" rotWithShape="0">
                    <a:srgbClr val="C0C0C0">
                      <a:alpha val="74997"/>
                    </a:srgbClr>
                  </a:outerShdw>
                </a:effectLst>
                <a:latin typeface="Times New Roman"/>
                <a:cs typeface="Times New Roman"/>
              </a:rPr>
              <a:t>2 lb</a:t>
            </a:r>
          </a:p>
        </p:txBody>
      </p:sp>
      <p:sp>
        <p:nvSpPr>
          <p:cNvPr id="99337" name="Text Box 8"/>
          <p:cNvSpPr txBox="1">
            <a:spLocks noChangeArrowheads="1"/>
          </p:cNvSpPr>
          <p:nvPr/>
        </p:nvSpPr>
        <p:spPr bwMode="auto">
          <a:xfrm>
            <a:off x="4114800" y="365760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sz="5400" b="1">
                <a:solidFill>
                  <a:schemeClr val="accent1"/>
                </a:solidFill>
                <a:latin typeface="Tahoma" pitchFamily="-106"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7CF5AE5-30C7-465B-9442-E2405CD5A235}" type="slidenum">
              <a:rPr lang="en-US" sz="1000"/>
              <a:pPr/>
              <a:t>42</a:t>
            </a:fld>
            <a:endParaRPr lang="en-US" sz="1000"/>
          </a:p>
        </p:txBody>
      </p:sp>
      <p:pic>
        <p:nvPicPr>
          <p:cNvPr id="101379" name="Object 3" descr="npo00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2189163"/>
            <a:ext cx="464343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3"/>
          <p:cNvSpPr>
            <a:spLocks noGrp="1" noChangeArrowheads="1"/>
          </p:cNvSpPr>
          <p:nvPr>
            <p:ph type="title"/>
          </p:nvPr>
        </p:nvSpPr>
        <p:spPr>
          <a:xfrm>
            <a:off x="228600" y="304800"/>
            <a:ext cx="8686800" cy="1066800"/>
          </a:xfrm>
          <a:noFill/>
        </p:spPr>
        <p:txBody>
          <a:bodyPr/>
          <a:lstStyle/>
          <a:p>
            <a:pPr eaLnBrk="1" hangingPunct="1"/>
            <a:r>
              <a:rPr lang="es-MX" smtClean="0"/>
              <a:t>Trabajo manual intensivo</a:t>
            </a:r>
            <a:r>
              <a:rPr lang="en-US" smtClean="0"/>
              <a:t> – </a:t>
            </a:r>
            <a:r>
              <a:rPr lang="es-MX" smtClean="0"/>
              <a:t>Agarre con todos los dedos</a:t>
            </a:r>
            <a:r>
              <a:rPr lang="en-US" smtClean="0"/>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B06A4AFE-80C1-402E-B8A7-6E82FAAA62C0}" type="slidenum">
              <a:rPr lang="en-US" sz="1000"/>
              <a:pPr/>
              <a:t>43</a:t>
            </a:fld>
            <a:endParaRPr lang="en-US" sz="1000"/>
          </a:p>
        </p:txBody>
      </p:sp>
      <p:sp>
        <p:nvSpPr>
          <p:cNvPr id="103427" name="Rectangle 2"/>
          <p:cNvSpPr>
            <a:spLocks noGrp="1" noChangeArrowheads="1"/>
          </p:cNvSpPr>
          <p:nvPr>
            <p:ph type="title"/>
          </p:nvPr>
        </p:nvSpPr>
        <p:spPr>
          <a:xfrm>
            <a:off x="228600" y="381000"/>
            <a:ext cx="8686800" cy="1016000"/>
          </a:xfrm>
        </p:spPr>
        <p:txBody>
          <a:bodyPr/>
          <a:lstStyle/>
          <a:p>
            <a:pPr eaLnBrk="1" hangingPunct="1"/>
            <a:r>
              <a:rPr lang="es-MX" smtClean="0"/>
              <a:t>Agarre con las yemas </a:t>
            </a:r>
            <a:br>
              <a:rPr lang="es-MX" smtClean="0"/>
            </a:br>
            <a:r>
              <a:rPr lang="es-MX" smtClean="0"/>
              <a:t>de los dedos</a:t>
            </a:r>
            <a:r>
              <a:rPr lang="en-US" smtClean="0"/>
              <a:t> </a:t>
            </a:r>
          </a:p>
        </p:txBody>
      </p:sp>
      <p:pic>
        <p:nvPicPr>
          <p:cNvPr id="103428" name="Picture 5" descr="npo000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09800"/>
            <a:ext cx="3395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B39320A-94B9-4CA2-8229-C418E9A33385}" type="slidenum">
              <a:rPr lang="en-US" sz="1000"/>
              <a:pPr/>
              <a:t>44</a:t>
            </a:fld>
            <a:endParaRPr lang="en-US" sz="1000"/>
          </a:p>
        </p:txBody>
      </p:sp>
      <p:sp>
        <p:nvSpPr>
          <p:cNvPr id="105475" name="Rectangle 2"/>
          <p:cNvSpPr>
            <a:spLocks noGrp="1" noChangeArrowheads="1"/>
          </p:cNvSpPr>
          <p:nvPr>
            <p:ph type="title"/>
          </p:nvPr>
        </p:nvSpPr>
        <p:spPr>
          <a:xfrm>
            <a:off x="228600" y="914400"/>
            <a:ext cx="8686800" cy="447675"/>
          </a:xfrm>
        </p:spPr>
        <p:txBody>
          <a:bodyPr/>
          <a:lstStyle/>
          <a:p>
            <a:pPr eaLnBrk="1" hangingPunct="1"/>
            <a:r>
              <a:rPr lang="es-MX" smtClean="0"/>
              <a:t>Otros factores</a:t>
            </a:r>
            <a:r>
              <a:rPr lang="en-US" smtClean="0"/>
              <a:t> </a:t>
            </a:r>
          </a:p>
        </p:txBody>
      </p:sp>
      <p:sp>
        <p:nvSpPr>
          <p:cNvPr id="105476" name="Text Box 3"/>
          <p:cNvSpPr txBox="1">
            <a:spLocks noChangeArrowheads="1"/>
          </p:cNvSpPr>
          <p:nvPr/>
        </p:nvSpPr>
        <p:spPr bwMode="auto">
          <a:xfrm>
            <a:off x="381000" y="1676400"/>
            <a:ext cx="84582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106" charset="-128"/>
              </a:defRPr>
            </a:lvl1pPr>
            <a:lvl2pPr marL="800100" indent="-342900">
              <a:defRPr sz="2400">
                <a:solidFill>
                  <a:schemeClr val="tx1"/>
                </a:solidFill>
                <a:latin typeface="Arial" charset="0"/>
                <a:ea typeface="ＭＳ Ｐゴシック" pitchFamily="-106" charset="-128"/>
              </a:defRPr>
            </a:lvl2pPr>
            <a:lvl3pPr marL="1257300" indent="-342900">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spcBef>
                <a:spcPct val="50000"/>
              </a:spcBef>
            </a:pPr>
            <a:r>
              <a:rPr lang="es-MX" sz="3600">
                <a:solidFill>
                  <a:schemeClr val="accent1"/>
                </a:solidFill>
              </a:rPr>
              <a:t>Su fuerza de agarre disminuye si:</a:t>
            </a:r>
            <a:endParaRPr lang="en-US" sz="3600">
              <a:solidFill>
                <a:schemeClr val="accent1"/>
              </a:solidFill>
            </a:endParaRPr>
          </a:p>
          <a:p>
            <a:pPr lvl="2">
              <a:spcBef>
                <a:spcPct val="50000"/>
              </a:spcBef>
              <a:buFontTx/>
              <a:buChar char="•"/>
            </a:pPr>
            <a:r>
              <a:rPr lang="es-MX" sz="3200">
                <a:solidFill>
                  <a:schemeClr val="accent1"/>
                </a:solidFill>
              </a:rPr>
              <a:t>Dobla las muñecas</a:t>
            </a:r>
            <a:r>
              <a:rPr lang="en-US" sz="3200">
                <a:solidFill>
                  <a:schemeClr val="accent1"/>
                </a:solidFill>
              </a:rPr>
              <a:t> </a:t>
            </a:r>
          </a:p>
          <a:p>
            <a:pPr lvl="2">
              <a:spcBef>
                <a:spcPct val="50000"/>
              </a:spcBef>
              <a:buFontTx/>
              <a:buChar char="•"/>
            </a:pPr>
            <a:r>
              <a:rPr lang="es-MX" sz="3200">
                <a:solidFill>
                  <a:schemeClr val="accent1"/>
                </a:solidFill>
              </a:rPr>
              <a:t>Levanta objetos resbalosos</a:t>
            </a:r>
            <a:r>
              <a:rPr lang="en-US" sz="3200">
                <a:solidFill>
                  <a:schemeClr val="accent1"/>
                </a:solidFill>
              </a:rPr>
              <a:t> </a:t>
            </a:r>
          </a:p>
          <a:p>
            <a:pPr lvl="2">
              <a:spcBef>
                <a:spcPct val="50000"/>
              </a:spcBef>
              <a:buFontTx/>
              <a:buChar char="•"/>
            </a:pPr>
            <a:r>
              <a:rPr lang="es-MX" sz="3200">
                <a:solidFill>
                  <a:schemeClr val="accent1"/>
                </a:solidFill>
              </a:rPr>
              <a:t>Usa guantes que no se ajustan bien</a:t>
            </a:r>
            <a:r>
              <a:rPr lang="en-US" sz="3200">
                <a:solidFill>
                  <a:schemeClr val="accent1"/>
                </a:solidFill>
              </a:rPr>
              <a:t> </a:t>
            </a:r>
          </a:p>
          <a:p>
            <a:pPr lvl="2">
              <a:spcBef>
                <a:spcPct val="50000"/>
              </a:spcBef>
              <a:buFontTx/>
              <a:buChar char="•"/>
            </a:pPr>
            <a:r>
              <a:rPr lang="es-MX" sz="3200">
                <a:solidFill>
                  <a:schemeClr val="accent1"/>
                </a:solidFill>
              </a:rPr>
              <a:t>Tiene las manos frías</a:t>
            </a:r>
            <a:r>
              <a:rPr lang="en-US" sz="3200">
                <a:solidFill>
                  <a:schemeClr val="accent1"/>
                </a:solidFill>
              </a:rPr>
              <a:t> </a:t>
            </a:r>
          </a:p>
          <a:p>
            <a:pPr lvl="1">
              <a:spcBef>
                <a:spcPct val="50000"/>
              </a:spcBef>
            </a:pPr>
            <a:endParaRPr lang="en-US" sz="3200">
              <a:solidFill>
                <a:schemeClr val="accent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FD53A15-001D-49C0-AB29-6F9B3A3CBB29}" type="slidenum">
              <a:rPr lang="en-US" sz="1000"/>
              <a:pPr/>
              <a:t>45</a:t>
            </a:fld>
            <a:endParaRPr lang="en-US" sz="1000"/>
          </a:p>
        </p:txBody>
      </p:sp>
      <p:pic>
        <p:nvPicPr>
          <p:cNvPr id="107523" name="Picture 5" descr="npo0001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40386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6" descr="npo00010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43200"/>
            <a:ext cx="3429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Oval 4"/>
          <p:cNvSpPr>
            <a:spLocks noChangeArrowheads="1"/>
          </p:cNvSpPr>
          <p:nvPr/>
        </p:nvSpPr>
        <p:spPr bwMode="auto">
          <a:xfrm>
            <a:off x="6400800" y="4114800"/>
            <a:ext cx="685800" cy="12192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6" name="Text Box 5"/>
          <p:cNvSpPr txBox="1">
            <a:spLocks noChangeArrowheads="1"/>
          </p:cNvSpPr>
          <p:nvPr/>
        </p:nvSpPr>
        <p:spPr bwMode="auto">
          <a:xfrm>
            <a:off x="0" y="228600"/>
            <a:ext cx="91440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30000"/>
              </a:spcBef>
            </a:pPr>
            <a:r>
              <a:rPr lang="es-MX" sz="3200">
                <a:solidFill>
                  <a:schemeClr val="tx2"/>
                </a:solidFill>
                <a:latin typeface="Verdana" pitchFamily="-106" charset="0"/>
              </a:rPr>
              <a:t>La ergonomía en el trabajo:</a:t>
            </a:r>
            <a:r>
              <a:rPr lang="en-US" sz="3200">
                <a:solidFill>
                  <a:schemeClr val="tx2"/>
                </a:solidFill>
                <a:latin typeface="Verdana" pitchFamily="-106" charset="0"/>
              </a:rPr>
              <a:t> </a:t>
            </a:r>
          </a:p>
          <a:p>
            <a:pPr algn="ctr">
              <a:spcBef>
                <a:spcPct val="30000"/>
              </a:spcBef>
            </a:pPr>
            <a:r>
              <a:rPr lang="es-MX" sz="3200">
                <a:solidFill>
                  <a:schemeClr val="tx2"/>
                </a:solidFill>
                <a:latin typeface="Verdana" pitchFamily="-106" charset="0"/>
              </a:rPr>
              <a:t>Cómo reducir el agarre</a:t>
            </a:r>
            <a:r>
              <a:rPr lang="en-US" sz="3200">
                <a:solidFill>
                  <a:schemeClr val="tx2"/>
                </a:solidFill>
                <a:latin typeface="Verdana" pitchFamily="-106" charset="0"/>
              </a:rPr>
              <a:t> </a:t>
            </a:r>
          </a:p>
        </p:txBody>
      </p:sp>
      <p:sp>
        <p:nvSpPr>
          <p:cNvPr id="107527" name="Text Box 6"/>
          <p:cNvSpPr txBox="1">
            <a:spLocks noChangeArrowheads="1"/>
          </p:cNvSpPr>
          <p:nvPr/>
        </p:nvSpPr>
        <p:spPr bwMode="auto">
          <a:xfrm>
            <a:off x="1095375" y="1524000"/>
            <a:ext cx="6848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a:solidFill>
                  <a:schemeClr val="accent1"/>
                </a:solidFill>
              </a:rPr>
              <a:t>Use una prensa de sujeción o un torno de banco </a:t>
            </a:r>
          </a:p>
          <a:p>
            <a:pPr algn="ctr"/>
            <a:r>
              <a:rPr lang="es-MX">
                <a:solidFill>
                  <a:schemeClr val="accent1"/>
                </a:solidFill>
              </a:rPr>
              <a:t>para sostener las partes</a:t>
            </a:r>
            <a:r>
              <a:rPr lang="es-MX"/>
              <a:t>.</a:t>
            </a:r>
            <a:r>
              <a:rPr lang="en-US"/>
              <a:t> </a:t>
            </a:r>
          </a:p>
        </p:txBody>
      </p:sp>
      <p:sp>
        <p:nvSpPr>
          <p:cNvPr id="107528" name="AutoShape 7"/>
          <p:cNvSpPr>
            <a:spLocks noChangeArrowheads="1"/>
          </p:cNvSpPr>
          <p:nvPr/>
        </p:nvSpPr>
        <p:spPr bwMode="auto">
          <a:xfrm>
            <a:off x="4495800" y="4060825"/>
            <a:ext cx="611188" cy="641350"/>
          </a:xfrm>
          <a:prstGeom prst="rightArrow">
            <a:avLst>
              <a:gd name="adj1" fmla="val 50000"/>
              <a:gd name="adj2" fmla="val 25000"/>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endParaRPr lang="en-US"/>
          </a:p>
        </p:txBody>
      </p:sp>
      <p:pic>
        <p:nvPicPr>
          <p:cNvPr id="107529" name="Picture 9" descr="C:\Users\Bill\AppData\Local\Microsoft\Windows\Temporary Internet Files\Content.IE5\36FQWPGW\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39624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Picture 10" descr="C:\Users\Bill\AppData\Local\Microsoft\Windows\Temporary Internet Files\Content.IE5\0T2GHWJM\MC90043253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26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9B843830-302A-43C1-93F5-788E808CBE31}" type="slidenum">
              <a:rPr lang="en-US" sz="1000"/>
              <a:pPr/>
              <a:t>46</a:t>
            </a:fld>
            <a:endParaRPr lang="en-US" sz="1000"/>
          </a:p>
        </p:txBody>
      </p:sp>
      <p:sp>
        <p:nvSpPr>
          <p:cNvPr id="109571" name="Line 2"/>
          <p:cNvSpPr>
            <a:spLocks noChangeShapeType="1"/>
          </p:cNvSpPr>
          <p:nvPr/>
        </p:nvSpPr>
        <p:spPr bwMode="auto">
          <a:xfrm rot="21406257" flipV="1">
            <a:off x="7346950" y="2801938"/>
            <a:ext cx="428625" cy="1544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a14:hiddenLine>
            </a:ext>
          </a:extLst>
        </p:spPr>
        <p:txBody>
          <a:bodyPr lIns="91723" tIns="45862" rIns="91723" bIns="45862"/>
          <a:lstStyle/>
          <a:p>
            <a:endParaRPr lang="en-US"/>
          </a:p>
        </p:txBody>
      </p:sp>
      <p:sp>
        <p:nvSpPr>
          <p:cNvPr id="109572" name="Line 3"/>
          <p:cNvSpPr>
            <a:spLocks noChangeShapeType="1"/>
          </p:cNvSpPr>
          <p:nvPr/>
        </p:nvSpPr>
        <p:spPr bwMode="auto">
          <a:xfrm flipH="1">
            <a:off x="6911975" y="2089150"/>
            <a:ext cx="1530350" cy="1484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a14:hiddenLine>
            </a:ext>
          </a:extLst>
        </p:spPr>
        <p:txBody>
          <a:bodyPr lIns="91723" tIns="45862" rIns="91723" bIns="45862"/>
          <a:lstStyle/>
          <a:p>
            <a:endParaRPr lang="en-US"/>
          </a:p>
        </p:txBody>
      </p:sp>
      <p:pic>
        <p:nvPicPr>
          <p:cNvPr id="109573" name="Picture 11" descr="npo0001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133600"/>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5"/>
          <p:cNvSpPr>
            <a:spLocks noGrp="1" noChangeArrowheads="1"/>
          </p:cNvSpPr>
          <p:nvPr>
            <p:ph type="title"/>
          </p:nvPr>
        </p:nvSpPr>
        <p:spPr>
          <a:xfrm>
            <a:off x="228600" y="609600"/>
            <a:ext cx="8686800" cy="614363"/>
          </a:xfrm>
          <a:noFill/>
        </p:spPr>
        <p:txBody>
          <a:bodyPr/>
          <a:lstStyle/>
          <a:p>
            <a:pPr eaLnBrk="1" hangingPunct="1"/>
            <a:r>
              <a:rPr lang="es-MX" smtClean="0"/>
              <a:t>Trabajo manual intensivo </a:t>
            </a:r>
            <a:r>
              <a:rPr lang="en-US" smtClean="0"/>
              <a:t>– </a:t>
            </a:r>
            <a:br>
              <a:rPr lang="en-US" smtClean="0"/>
            </a:br>
            <a:r>
              <a:rPr lang="es-MX" smtClean="0"/>
              <a:t>Muñecas dobladas</a:t>
            </a:r>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E514D1BE-69F3-49BF-9AC3-5B0095B1C7A4}" type="slidenum">
              <a:rPr lang="en-US" sz="1000"/>
              <a:pPr/>
              <a:t>47</a:t>
            </a:fld>
            <a:endParaRPr lang="en-US" sz="1000"/>
          </a:p>
        </p:txBody>
      </p:sp>
      <p:sp>
        <p:nvSpPr>
          <p:cNvPr id="111619" name="Rectangle 2"/>
          <p:cNvSpPr>
            <a:spLocks noGrp="1" noChangeArrowheads="1"/>
          </p:cNvSpPr>
          <p:nvPr>
            <p:ph type="title"/>
          </p:nvPr>
        </p:nvSpPr>
        <p:spPr>
          <a:xfrm>
            <a:off x="228600" y="304800"/>
            <a:ext cx="8686800" cy="990600"/>
          </a:xfrm>
        </p:spPr>
        <p:txBody>
          <a:bodyPr/>
          <a:lstStyle/>
          <a:p>
            <a:pPr eaLnBrk="1" hangingPunct="1"/>
            <a:r>
              <a:rPr lang="es-MX" smtClean="0"/>
              <a:t>Ejemplo del uso de herramientas</a:t>
            </a:r>
            <a:r>
              <a:rPr lang="en-US" smtClean="0"/>
              <a:t> </a:t>
            </a:r>
          </a:p>
        </p:txBody>
      </p:sp>
      <p:pic>
        <p:nvPicPr>
          <p:cNvPr id="111620" name="Picture 7" descr="npo00011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8" descr="npo00011b"/>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33800"/>
            <a:ext cx="121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9" descr="npo00011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0386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10" descr="npo00011f"/>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438400"/>
            <a:ext cx="320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Text Box 7"/>
          <p:cNvSpPr txBox="1">
            <a:spLocks noChangeArrowheads="1"/>
          </p:cNvSpPr>
          <p:nvPr/>
        </p:nvSpPr>
        <p:spPr bwMode="auto">
          <a:xfrm>
            <a:off x="685800" y="4419600"/>
            <a:ext cx="25146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200">
                <a:solidFill>
                  <a:schemeClr val="accent1"/>
                </a:solidFill>
              </a:rPr>
              <a:t>Trabajar con las muñecas dobladas disminuye la fuerza de agarre.</a:t>
            </a:r>
            <a:r>
              <a:rPr lang="en-US" sz="2200">
                <a:solidFill>
                  <a:schemeClr val="accent1"/>
                </a:solidFill>
              </a:rPr>
              <a:t> </a:t>
            </a:r>
          </a:p>
        </p:txBody>
      </p:sp>
      <p:sp>
        <p:nvSpPr>
          <p:cNvPr id="111625" name="Text Box 8"/>
          <p:cNvSpPr txBox="1">
            <a:spLocks noChangeArrowheads="1"/>
          </p:cNvSpPr>
          <p:nvPr/>
        </p:nvSpPr>
        <p:spPr bwMode="auto">
          <a:xfrm>
            <a:off x="4876800" y="3962400"/>
            <a:ext cx="22256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sz="2200">
                <a:solidFill>
                  <a:schemeClr val="accent1"/>
                </a:solidFill>
              </a:rPr>
              <a:t>Use herramientas que le permitan mantener las muñecas rectas.</a:t>
            </a:r>
            <a:r>
              <a:rPr lang="en-US" sz="2200">
                <a:solidFill>
                  <a:schemeClr val="accent1"/>
                </a:solidFill>
              </a:rPr>
              <a:t> </a:t>
            </a:r>
          </a:p>
        </p:txBody>
      </p:sp>
      <p:sp>
        <p:nvSpPr>
          <p:cNvPr id="111626" name="Line 9"/>
          <p:cNvSpPr>
            <a:spLocks noChangeShapeType="1"/>
          </p:cNvSpPr>
          <p:nvPr/>
        </p:nvSpPr>
        <p:spPr bwMode="auto">
          <a:xfrm>
            <a:off x="4724400" y="1828800"/>
            <a:ext cx="0" cy="4343400"/>
          </a:xfrm>
          <a:prstGeom prst="line">
            <a:avLst/>
          </a:prstGeom>
          <a:noFill/>
          <a:ln w="38100">
            <a:solidFill>
              <a:srgbClr val="003300"/>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853F7E95-A4EA-4B7A-B55C-BB7BED7E5B13}" type="slidenum">
              <a:rPr lang="en-US" sz="1000"/>
              <a:pPr/>
              <a:t>48</a:t>
            </a:fld>
            <a:endParaRPr lang="en-US" sz="1000"/>
          </a:p>
        </p:txBody>
      </p:sp>
      <p:sp>
        <p:nvSpPr>
          <p:cNvPr id="113667" name="Rectangle 2"/>
          <p:cNvSpPr>
            <a:spLocks noGrp="1" noChangeArrowheads="1"/>
          </p:cNvSpPr>
          <p:nvPr>
            <p:ph type="body" idx="4294967295"/>
          </p:nvPr>
        </p:nvSpPr>
        <p:spPr>
          <a:xfrm>
            <a:off x="228600" y="2138363"/>
            <a:ext cx="3276600" cy="2078037"/>
          </a:xfrm>
        </p:spPr>
        <p:txBody>
          <a:bodyPr/>
          <a:lstStyle/>
          <a:p>
            <a:pPr marL="0" indent="0" eaLnBrk="1" hangingPunct="1">
              <a:buFontTx/>
              <a:buNone/>
            </a:pPr>
            <a:r>
              <a:rPr lang="es-MX" sz="2800" smtClean="0">
                <a:solidFill>
                  <a:schemeClr val="accent1"/>
                </a:solidFill>
              </a:rPr>
              <a:t>El riesgo de lesiones aumenta si combina los factores.</a:t>
            </a:r>
            <a:r>
              <a:rPr lang="en-US" sz="2800" smtClean="0">
                <a:solidFill>
                  <a:schemeClr val="accent1"/>
                </a:solidFill>
              </a:rPr>
              <a:t> </a:t>
            </a:r>
          </a:p>
          <a:p>
            <a:pPr marL="0" indent="0" eaLnBrk="1" hangingPunct="1"/>
            <a:endParaRPr lang="en-US" sz="2800" smtClean="0">
              <a:solidFill>
                <a:schemeClr val="accent1"/>
              </a:solidFill>
            </a:endParaRPr>
          </a:p>
        </p:txBody>
      </p:sp>
      <p:sp>
        <p:nvSpPr>
          <p:cNvPr id="113668" name="Text Box 3"/>
          <p:cNvSpPr txBox="1">
            <a:spLocks noChangeArrowheads="1"/>
          </p:cNvSpPr>
          <p:nvPr/>
        </p:nvSpPr>
        <p:spPr bwMode="auto">
          <a:xfrm>
            <a:off x="4648200" y="1755775"/>
            <a:ext cx="4191000" cy="3757613"/>
          </a:xfrm>
          <a:prstGeom prst="rect">
            <a:avLst/>
          </a:prstGeom>
          <a:gradFill rotWithShape="0">
            <a:gsLst>
              <a:gs pos="0">
                <a:srgbClr val="FF0000"/>
              </a:gs>
              <a:gs pos="100000">
                <a:srgbClr val="FFFF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50000"/>
              </a:spcBef>
            </a:pPr>
            <a:r>
              <a:rPr lang="es-MX" sz="1800" b="1">
                <a:solidFill>
                  <a:srgbClr val="006600"/>
                </a:solidFill>
              </a:rPr>
              <a:t>Repetición</a:t>
            </a:r>
            <a:br>
              <a:rPr lang="es-MX" sz="1800" b="1">
                <a:solidFill>
                  <a:srgbClr val="006600"/>
                </a:solidFill>
              </a:rPr>
            </a:br>
            <a:r>
              <a:rPr lang="es-MX" sz="1800" b="1">
                <a:solidFill>
                  <a:srgbClr val="006600"/>
                </a:solidFill>
              </a:rPr>
              <a:t>Agarre con todos los dedos o agarre en forma de pinza</a:t>
            </a:r>
            <a:r>
              <a:rPr lang="en-US" sz="1800" b="1"/>
              <a:t> </a:t>
            </a:r>
          </a:p>
          <a:p>
            <a:pPr algn="ctr">
              <a:spcBef>
                <a:spcPct val="50000"/>
              </a:spcBef>
            </a:pPr>
            <a:r>
              <a:rPr lang="es-MX" sz="1800" b="1">
                <a:solidFill>
                  <a:srgbClr val="006600"/>
                </a:solidFill>
              </a:rPr>
              <a:t>Muñecas dobladas</a:t>
            </a:r>
            <a:r>
              <a:rPr lang="en-US" sz="1800" b="1">
                <a:solidFill>
                  <a:srgbClr val="006600"/>
                </a:solidFill>
              </a:rPr>
              <a:t> </a:t>
            </a:r>
          </a:p>
          <a:p>
            <a:pPr algn="ctr">
              <a:spcBef>
                <a:spcPct val="50000"/>
              </a:spcBef>
            </a:pPr>
            <a:endParaRPr lang="en-US" sz="1800" b="1">
              <a:solidFill>
                <a:srgbClr val="006600"/>
              </a:solidFill>
            </a:endParaRPr>
          </a:p>
          <a:p>
            <a:pPr algn="ctr">
              <a:spcBef>
                <a:spcPct val="50000"/>
              </a:spcBef>
            </a:pPr>
            <a:r>
              <a:rPr lang="es-MX" sz="1800" b="1">
                <a:solidFill>
                  <a:srgbClr val="006600"/>
                </a:solidFill>
              </a:rPr>
              <a:t>Repetición</a:t>
            </a:r>
            <a:br>
              <a:rPr lang="es-MX" sz="1800" b="1">
                <a:solidFill>
                  <a:srgbClr val="006600"/>
                </a:solidFill>
              </a:rPr>
            </a:br>
            <a:r>
              <a:rPr lang="es-MX" sz="1800" b="1">
                <a:solidFill>
                  <a:srgbClr val="006600"/>
                </a:solidFill>
              </a:rPr>
              <a:t>Agarre con todos los dedos o agarre en forma de pinza</a:t>
            </a:r>
            <a:r>
              <a:rPr lang="en-US" sz="1800" b="1">
                <a:solidFill>
                  <a:srgbClr val="006600"/>
                </a:solidFill>
              </a:rPr>
              <a:t> </a:t>
            </a:r>
          </a:p>
          <a:p>
            <a:pPr algn="ctr">
              <a:spcBef>
                <a:spcPct val="50000"/>
              </a:spcBef>
            </a:pPr>
            <a:endParaRPr lang="en-US" sz="1800" b="1">
              <a:solidFill>
                <a:srgbClr val="006600"/>
              </a:solidFill>
            </a:endParaRPr>
          </a:p>
          <a:p>
            <a:pPr algn="ctr">
              <a:spcBef>
                <a:spcPct val="50000"/>
              </a:spcBef>
            </a:pPr>
            <a:r>
              <a:rPr lang="es-MX" sz="1800" b="1">
                <a:solidFill>
                  <a:srgbClr val="006600"/>
                </a:solidFill>
              </a:rPr>
              <a:t>Repetición</a:t>
            </a:r>
            <a:r>
              <a:rPr lang="en-US" sz="1800" b="1">
                <a:solidFill>
                  <a:srgbClr val="006600"/>
                </a:solidFill>
              </a:rPr>
              <a:t> </a:t>
            </a:r>
          </a:p>
          <a:p>
            <a:pPr algn="ctr">
              <a:spcBef>
                <a:spcPct val="50000"/>
              </a:spcBef>
            </a:pPr>
            <a:endParaRPr lang="en-US" sz="1000" b="1">
              <a:solidFill>
                <a:srgbClr val="006600"/>
              </a:solidFill>
            </a:endParaRPr>
          </a:p>
        </p:txBody>
      </p:sp>
      <p:sp>
        <p:nvSpPr>
          <p:cNvPr id="113669" name="AutoShape 4"/>
          <p:cNvSpPr>
            <a:spLocks noChangeArrowheads="1"/>
          </p:cNvSpPr>
          <p:nvPr/>
        </p:nvSpPr>
        <p:spPr bwMode="auto">
          <a:xfrm>
            <a:off x="6477000" y="4495800"/>
            <a:ext cx="457200" cy="465138"/>
          </a:xfrm>
          <a:prstGeom prst="upArrow">
            <a:avLst>
              <a:gd name="adj1" fmla="val 50000"/>
              <a:gd name="adj2" fmla="val 25434"/>
            </a:avLst>
          </a:prstGeom>
          <a:solidFill>
            <a:schemeClr val="bg1"/>
          </a:solidFill>
          <a:ln w="25400">
            <a:solidFill>
              <a:schemeClr val="tx1"/>
            </a:solidFill>
            <a:miter lim="800000"/>
            <a:headEnd/>
            <a:tailEnd/>
          </a:ln>
        </p:spPr>
        <p:txBody>
          <a:bodyPr anchor="ctr">
            <a:spAutoFit/>
          </a:bodyPr>
          <a:lstStyle/>
          <a:p>
            <a:pPr algn="ctr"/>
            <a:endParaRPr lang="en-US" sz="2000" b="1">
              <a:solidFill>
                <a:srgbClr val="F8F8F8"/>
              </a:solidFill>
            </a:endParaRPr>
          </a:p>
        </p:txBody>
      </p:sp>
      <p:sp>
        <p:nvSpPr>
          <p:cNvPr id="113670" name="AutoShape 5"/>
          <p:cNvSpPr>
            <a:spLocks noChangeArrowheads="1"/>
          </p:cNvSpPr>
          <p:nvPr/>
        </p:nvSpPr>
        <p:spPr bwMode="auto">
          <a:xfrm>
            <a:off x="6477000" y="3048000"/>
            <a:ext cx="514350" cy="465138"/>
          </a:xfrm>
          <a:prstGeom prst="upArrow">
            <a:avLst>
              <a:gd name="adj1" fmla="val 50000"/>
              <a:gd name="adj2" fmla="val 25000"/>
            </a:avLst>
          </a:prstGeom>
          <a:solidFill>
            <a:schemeClr val="bg1"/>
          </a:solidFill>
          <a:ln w="25400">
            <a:solidFill>
              <a:schemeClr val="tx1"/>
            </a:solidFill>
            <a:miter lim="800000"/>
            <a:headEnd/>
            <a:tailEnd/>
          </a:ln>
        </p:spPr>
        <p:txBody>
          <a:bodyPr anchor="ctr">
            <a:spAutoFit/>
          </a:bodyPr>
          <a:lstStyle/>
          <a:p>
            <a:pPr algn="ctr"/>
            <a:endParaRPr lang="en-US" sz="2000" b="1">
              <a:solidFill>
                <a:srgbClr val="F8F8F8"/>
              </a:solidFill>
            </a:endParaRPr>
          </a:p>
        </p:txBody>
      </p:sp>
      <p:sp>
        <p:nvSpPr>
          <p:cNvPr id="113671" name="Line 6"/>
          <p:cNvSpPr>
            <a:spLocks noChangeShapeType="1"/>
          </p:cNvSpPr>
          <p:nvPr/>
        </p:nvSpPr>
        <p:spPr bwMode="auto">
          <a:xfrm flipV="1">
            <a:off x="4343400" y="1752600"/>
            <a:ext cx="0" cy="38862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13672" name="Text Box 7"/>
          <p:cNvSpPr txBox="1">
            <a:spLocks noChangeArrowheads="1"/>
          </p:cNvSpPr>
          <p:nvPr/>
        </p:nvSpPr>
        <p:spPr bwMode="auto">
          <a:xfrm rot="-5378142">
            <a:off x="3231357" y="3093243"/>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spcBef>
                <a:spcPct val="50000"/>
              </a:spcBef>
            </a:pPr>
            <a:r>
              <a:rPr lang="es-MX" sz="2800" b="1">
                <a:solidFill>
                  <a:schemeClr val="accent1"/>
                </a:solidFill>
              </a:rPr>
              <a:t>Riesgo</a:t>
            </a:r>
            <a:r>
              <a:rPr lang="en-US" sz="2800" b="1">
                <a:solidFill>
                  <a:schemeClr val="accent1"/>
                </a:solidFill>
              </a:rPr>
              <a:t> </a:t>
            </a:r>
          </a:p>
        </p:txBody>
      </p:sp>
      <p:sp>
        <p:nvSpPr>
          <p:cNvPr id="113673" name="Rectangle 8"/>
          <p:cNvSpPr>
            <a:spLocks noGrp="1" noChangeArrowheads="1"/>
          </p:cNvSpPr>
          <p:nvPr>
            <p:ph type="title"/>
          </p:nvPr>
        </p:nvSpPr>
        <p:spPr>
          <a:xfrm>
            <a:off x="228600" y="609600"/>
            <a:ext cx="8686800" cy="614363"/>
          </a:xfrm>
          <a:noFill/>
        </p:spPr>
        <p:txBody>
          <a:bodyPr/>
          <a:lstStyle/>
          <a:p>
            <a:pPr eaLnBrk="1" hangingPunct="1"/>
            <a:r>
              <a:rPr lang="es-MX" smtClean="0"/>
              <a:t>Trabajo manual intensivo</a:t>
            </a:r>
            <a:r>
              <a:rPr lang="en-US" smtClean="0"/>
              <a:t> – </a:t>
            </a:r>
            <a:r>
              <a:rPr lang="es-MX" smtClean="0"/>
              <a:t>Combinaciones</a:t>
            </a:r>
            <a:r>
              <a:rPr lang="en-US"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3356CBD3-12F5-47F6-BE61-48D79C78B753}" type="slidenum">
              <a:rPr lang="en-US" sz="1000"/>
              <a:pPr/>
              <a:t>49</a:t>
            </a:fld>
            <a:endParaRPr lang="en-US" sz="1000"/>
          </a:p>
        </p:txBody>
      </p:sp>
      <p:sp>
        <p:nvSpPr>
          <p:cNvPr id="115715" name="Rectangle 2"/>
          <p:cNvSpPr>
            <a:spLocks noGrp="1" noChangeArrowheads="1"/>
          </p:cNvSpPr>
          <p:nvPr>
            <p:ph type="title"/>
          </p:nvPr>
        </p:nvSpPr>
        <p:spPr>
          <a:xfrm>
            <a:off x="228600" y="838200"/>
            <a:ext cx="8686800" cy="558800"/>
          </a:xfrm>
        </p:spPr>
        <p:txBody>
          <a:bodyPr/>
          <a:lstStyle/>
          <a:p>
            <a:pPr eaLnBrk="1" hangingPunct="1"/>
            <a:r>
              <a:rPr lang="es-MX" smtClean="0"/>
              <a:t>Tecleado intensivo</a:t>
            </a:r>
            <a:r>
              <a:rPr lang="en-US" smtClean="0"/>
              <a:t> </a:t>
            </a:r>
          </a:p>
        </p:txBody>
      </p:sp>
      <p:pic>
        <p:nvPicPr>
          <p:cNvPr id="115716" name="Picture 6" descr="npo00012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905000" y="2057400"/>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AD8C67A-9AB8-4618-B587-FAE73F7BD005}" type="slidenum">
              <a:rPr lang="en-US" sz="1000"/>
              <a:pPr/>
              <a:t>5</a:t>
            </a:fld>
            <a:endParaRPr lang="en-US" sz="1000"/>
          </a:p>
        </p:txBody>
      </p:sp>
      <p:sp>
        <p:nvSpPr>
          <p:cNvPr id="25603" name="Rectangle 2"/>
          <p:cNvSpPr>
            <a:spLocks noGrp="1" noChangeArrowheads="1"/>
          </p:cNvSpPr>
          <p:nvPr>
            <p:ph type="title"/>
          </p:nvPr>
        </p:nvSpPr>
        <p:spPr>
          <a:xfrm>
            <a:off x="152400" y="381000"/>
            <a:ext cx="8991600" cy="1295400"/>
          </a:xfrm>
        </p:spPr>
        <p:txBody>
          <a:bodyPr/>
          <a:lstStyle/>
          <a:p>
            <a:pPr eaLnBrk="1" hangingPunct="1"/>
            <a:r>
              <a:rPr lang="es-MX" sz="3200" smtClean="0"/>
              <a:t>¿Qué son los trastornos musculoesqueléticos relacionados </a:t>
            </a:r>
            <a:br>
              <a:rPr lang="es-MX" sz="3200" smtClean="0"/>
            </a:br>
            <a:r>
              <a:rPr lang="es-MX" sz="3200" smtClean="0"/>
              <a:t>con el trabajo (WMSD)?</a:t>
            </a:r>
            <a:r>
              <a:rPr lang="en-US" sz="3200" smtClean="0"/>
              <a:t> </a:t>
            </a:r>
          </a:p>
        </p:txBody>
      </p:sp>
      <p:sp>
        <p:nvSpPr>
          <p:cNvPr id="25604" name="Rectangle 3"/>
          <p:cNvSpPr>
            <a:spLocks noGrp="1" noChangeArrowheads="1"/>
          </p:cNvSpPr>
          <p:nvPr>
            <p:ph type="body" idx="1"/>
          </p:nvPr>
        </p:nvSpPr>
        <p:spPr>
          <a:xfrm>
            <a:off x="457200" y="1828800"/>
            <a:ext cx="8077200" cy="4308475"/>
          </a:xfrm>
          <a:noFill/>
        </p:spPr>
        <p:txBody>
          <a:bodyPr/>
          <a:lstStyle/>
          <a:p>
            <a:r>
              <a:rPr lang="es-MX" smtClean="0">
                <a:solidFill>
                  <a:schemeClr val="accent1"/>
                </a:solidFill>
              </a:rPr>
              <a:t>Los WMSD también se conocen como:</a:t>
            </a:r>
          </a:p>
          <a:p>
            <a:pPr lvl="1"/>
            <a:r>
              <a:rPr lang="es-MX" smtClean="0">
                <a:solidFill>
                  <a:schemeClr val="accent1"/>
                </a:solidFill>
              </a:rPr>
              <a:t>Trastornos por traumatismos acumulados (CTD).</a:t>
            </a:r>
          </a:p>
          <a:p>
            <a:pPr lvl="1"/>
            <a:r>
              <a:rPr lang="es-MX" smtClean="0">
                <a:solidFill>
                  <a:schemeClr val="accent1"/>
                </a:solidFill>
              </a:rPr>
              <a:t>Lesiones por esfuerzo repetitivo (RSI).</a:t>
            </a:r>
          </a:p>
          <a:p>
            <a:pPr lvl="1"/>
            <a:r>
              <a:rPr lang="es-MX" smtClean="0">
                <a:solidFill>
                  <a:schemeClr val="accent1"/>
                </a:solidFill>
              </a:rPr>
              <a:t>Lesiones por uso excesivo.</a:t>
            </a:r>
            <a:r>
              <a:rPr lang="en-US" smtClean="0"/>
              <a:t> </a:t>
            </a:r>
            <a:r>
              <a:rPr lang="en-US" smtClean="0">
                <a:solidFill>
                  <a:schemeClr val="accent1"/>
                </a:solidFill>
              </a:rPr>
              <a:t/>
            </a:r>
            <a:br>
              <a:rPr lang="en-US" smtClean="0">
                <a:solidFill>
                  <a:schemeClr val="accent1"/>
                </a:solidFill>
              </a:rPr>
            </a:br>
            <a:endParaRPr lang="en-US" sz="2000" smtClean="0">
              <a:solidFill>
                <a:schemeClr val="accent1"/>
              </a:solidFill>
            </a:endParaRPr>
          </a:p>
          <a:p>
            <a:pPr eaLnBrk="1" hangingPunct="1"/>
            <a:r>
              <a:rPr lang="es-MX" smtClean="0">
                <a:solidFill>
                  <a:schemeClr val="accent1"/>
                </a:solidFill>
              </a:rPr>
              <a:t>Son lesiones de los tejidos blandos que se producen gradualmente.</a:t>
            </a:r>
            <a:r>
              <a:rPr lang="en-US" smtClean="0">
                <a:solidFill>
                  <a:schemeClr val="accent1"/>
                </a:solidFill>
              </a:rPr>
              <a:t> </a:t>
            </a:r>
          </a:p>
          <a:p>
            <a:pPr eaLnBrk="1" hangingPunct="1"/>
            <a:endParaRPr lang="en-US" smtClean="0">
              <a:solidFill>
                <a:schemeClr val="accent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2E2DC609-8D0D-4AD5-85D4-04D4A9BB8134}" type="slidenum">
              <a:rPr lang="en-US" sz="1000"/>
              <a:pPr/>
              <a:t>50</a:t>
            </a:fld>
            <a:endParaRPr lang="en-US" sz="1000"/>
          </a:p>
        </p:txBody>
      </p:sp>
      <p:sp>
        <p:nvSpPr>
          <p:cNvPr id="117763" name="Rectangle 2"/>
          <p:cNvSpPr>
            <a:spLocks noGrp="1" noChangeArrowheads="1"/>
          </p:cNvSpPr>
          <p:nvPr>
            <p:ph type="title"/>
          </p:nvPr>
        </p:nvSpPr>
        <p:spPr>
          <a:xfrm>
            <a:off x="457200" y="304800"/>
            <a:ext cx="8229600" cy="1143000"/>
          </a:xfrm>
        </p:spPr>
        <p:txBody>
          <a:bodyPr/>
          <a:lstStyle/>
          <a:p>
            <a:pPr eaLnBrk="1" hangingPunct="1"/>
            <a:r>
              <a:rPr lang="es-MX" smtClean="0"/>
              <a:t>Cómo reducir el tecleado intensivo</a:t>
            </a:r>
            <a:r>
              <a:rPr lang="en-US" sz="3600" smtClean="0"/>
              <a:t> </a:t>
            </a:r>
          </a:p>
        </p:txBody>
      </p:sp>
      <p:sp>
        <p:nvSpPr>
          <p:cNvPr id="117764" name="Rectangle 3"/>
          <p:cNvSpPr>
            <a:spLocks noGrp="1" noChangeArrowheads="1"/>
          </p:cNvSpPr>
          <p:nvPr>
            <p:ph type="body" idx="1"/>
          </p:nvPr>
        </p:nvSpPr>
        <p:spPr>
          <a:xfrm>
            <a:off x="228600" y="1828800"/>
            <a:ext cx="8686800" cy="4191000"/>
          </a:xfrm>
          <a:noFill/>
        </p:spPr>
        <p:txBody>
          <a:bodyPr/>
          <a:lstStyle/>
          <a:p>
            <a:r>
              <a:rPr lang="es-MX" sz="2800" smtClean="0">
                <a:solidFill>
                  <a:schemeClr val="accent1"/>
                </a:solidFill>
              </a:rPr>
              <a:t>Distribuya el trabajo de tecleado a lo largo del día.</a:t>
            </a:r>
          </a:p>
          <a:p>
            <a:pPr>
              <a:buFontTx/>
              <a:buNone/>
            </a:pPr>
            <a:endParaRPr lang="es-MX" sz="2800" smtClean="0">
              <a:solidFill>
                <a:schemeClr val="accent1"/>
              </a:solidFill>
            </a:endParaRPr>
          </a:p>
          <a:p>
            <a:r>
              <a:rPr lang="es-MX" sz="2800" smtClean="0">
                <a:solidFill>
                  <a:schemeClr val="accent1"/>
                </a:solidFill>
              </a:rPr>
              <a:t>Haga pausas para estirarse.</a:t>
            </a:r>
          </a:p>
          <a:p>
            <a:pPr>
              <a:buFontTx/>
              <a:buNone/>
            </a:pPr>
            <a:endParaRPr lang="es-MX" sz="2800" smtClean="0">
              <a:solidFill>
                <a:schemeClr val="accent1"/>
              </a:solidFill>
            </a:endParaRPr>
          </a:p>
          <a:p>
            <a:r>
              <a:rPr lang="es-MX" sz="2800" smtClean="0">
                <a:solidFill>
                  <a:schemeClr val="accent1"/>
                </a:solidFill>
              </a:rPr>
              <a:t>Mejore su postura y desplácese lo máximo que pueda.</a:t>
            </a:r>
            <a:r>
              <a:rPr lang="en-US" sz="2800" smtClean="0">
                <a:solidFill>
                  <a:schemeClr val="accent1"/>
                </a:solidFill>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F05CF0F8-3AAC-4624-972C-1580904C6E07}" type="slidenum">
              <a:rPr lang="en-US" sz="1000"/>
              <a:pPr/>
              <a:t>51</a:t>
            </a:fld>
            <a:endParaRPr lang="en-US" sz="1000"/>
          </a:p>
        </p:txBody>
      </p:sp>
      <p:sp>
        <p:nvSpPr>
          <p:cNvPr id="119811" name="Rectangle 2"/>
          <p:cNvSpPr>
            <a:spLocks noGrp="1" noChangeArrowheads="1"/>
          </p:cNvSpPr>
          <p:nvPr>
            <p:ph type="title"/>
          </p:nvPr>
        </p:nvSpPr>
        <p:spPr>
          <a:xfrm>
            <a:off x="550863" y="893763"/>
            <a:ext cx="8204200" cy="1163637"/>
          </a:xfrm>
          <a:noFill/>
        </p:spPr>
        <p:txBody>
          <a:bodyPr/>
          <a:lstStyle/>
          <a:p>
            <a:pPr eaLnBrk="1" hangingPunct="1"/>
            <a:r>
              <a:rPr lang="es-MX" smtClean="0"/>
              <a:t>Factores de riesgo </a:t>
            </a:r>
            <a:br>
              <a:rPr lang="es-MX" smtClean="0"/>
            </a:br>
            <a:r>
              <a:rPr lang="es-MX" smtClean="0"/>
              <a:t>para los WMSD</a:t>
            </a:r>
            <a:r>
              <a:rPr lang="en-US" smtClean="0"/>
              <a:t> </a:t>
            </a:r>
          </a:p>
        </p:txBody>
      </p:sp>
      <p:sp>
        <p:nvSpPr>
          <p:cNvPr id="119812" name="Text Box 3"/>
          <p:cNvSpPr txBox="1">
            <a:spLocks noChangeArrowheads="1"/>
          </p:cNvSpPr>
          <p:nvPr/>
        </p:nvSpPr>
        <p:spPr bwMode="auto">
          <a:xfrm>
            <a:off x="1524000" y="2936875"/>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sz="4400">
                <a:solidFill>
                  <a:schemeClr val="accent1"/>
                </a:solidFill>
                <a:latin typeface="Verdana" pitchFamily="-106" charset="0"/>
              </a:rPr>
              <a:t>Vibración</a:t>
            </a:r>
            <a:r>
              <a:rPr lang="en-US" sz="4400">
                <a:solidFill>
                  <a:schemeClr val="accent1"/>
                </a:solidFill>
                <a:latin typeface="Verdana" pitchFamily="-106"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2928E2ED-DBAF-4140-A0F4-B31D168269EF}" type="slidenum">
              <a:rPr lang="en-US" sz="1000"/>
              <a:pPr/>
              <a:t>52</a:t>
            </a:fld>
            <a:endParaRPr lang="en-US" sz="1000"/>
          </a:p>
        </p:txBody>
      </p:sp>
      <p:sp>
        <p:nvSpPr>
          <p:cNvPr id="121859" name="Rectangle 2"/>
          <p:cNvSpPr>
            <a:spLocks noGrp="1" noChangeArrowheads="1"/>
          </p:cNvSpPr>
          <p:nvPr>
            <p:ph type="title"/>
          </p:nvPr>
        </p:nvSpPr>
        <p:spPr>
          <a:xfrm>
            <a:off x="228600" y="838200"/>
            <a:ext cx="8686800" cy="614363"/>
          </a:xfrm>
        </p:spPr>
        <p:txBody>
          <a:bodyPr/>
          <a:lstStyle/>
          <a:p>
            <a:pPr eaLnBrk="1" hangingPunct="1"/>
            <a:r>
              <a:rPr lang="es-MX" smtClean="0"/>
              <a:t>Vibración</a:t>
            </a:r>
            <a:r>
              <a:rPr lang="en-US" smtClean="0"/>
              <a:t> </a:t>
            </a:r>
          </a:p>
        </p:txBody>
      </p:sp>
      <p:sp>
        <p:nvSpPr>
          <p:cNvPr id="121860" name="Text Box 3"/>
          <p:cNvSpPr txBox="1">
            <a:spLocks noChangeArrowheads="1"/>
          </p:cNvSpPr>
          <p:nvPr/>
        </p:nvSpPr>
        <p:spPr bwMode="auto">
          <a:xfrm>
            <a:off x="1066800" y="19812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sz="2000">
                <a:solidFill>
                  <a:schemeClr val="accent1"/>
                </a:solidFill>
                <a:latin typeface="Verdana" pitchFamily="-106" charset="0"/>
              </a:rPr>
              <a:t>Vibración moderada</a:t>
            </a:r>
            <a:r>
              <a:rPr lang="en-US" sz="2000">
                <a:solidFill>
                  <a:schemeClr val="accent1"/>
                </a:solidFill>
                <a:latin typeface="Verdana" pitchFamily="-106" charset="0"/>
              </a:rPr>
              <a:t> </a:t>
            </a:r>
          </a:p>
        </p:txBody>
      </p:sp>
      <p:sp>
        <p:nvSpPr>
          <p:cNvPr id="121861" name="Text Box 4"/>
          <p:cNvSpPr txBox="1">
            <a:spLocks noChangeArrowheads="1"/>
          </p:cNvSpPr>
          <p:nvPr/>
        </p:nvSpPr>
        <p:spPr bwMode="auto">
          <a:xfrm>
            <a:off x="5486400" y="19050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s-MX" sz="2000">
                <a:solidFill>
                  <a:schemeClr val="accent1"/>
                </a:solidFill>
                <a:latin typeface="Verdana" pitchFamily="-106" charset="0"/>
              </a:rPr>
              <a:t>Vibración alta</a:t>
            </a:r>
            <a:r>
              <a:rPr lang="en-US" sz="2000">
                <a:solidFill>
                  <a:schemeClr val="accent1"/>
                </a:solidFill>
                <a:latin typeface="Verdana" pitchFamily="-106" charset="0"/>
              </a:rPr>
              <a:t> </a:t>
            </a:r>
          </a:p>
        </p:txBody>
      </p:sp>
      <p:pic>
        <p:nvPicPr>
          <p:cNvPr id="55302" name="Picture 5" descr="npo00012e"/>
          <p:cNvPicPr>
            <a:picLocks noChangeAspect="1" noChangeArrowheads="1"/>
          </p:cNvPicPr>
          <p:nvPr/>
        </p:nvPicPr>
        <p:blipFill>
          <a:blip r:embed="rId3">
            <a:lum bright="6000" contrast="6000"/>
          </a:blip>
          <a:srcRect/>
          <a:stretch>
            <a:fillRect/>
          </a:stretch>
        </p:blipFill>
        <p:spPr bwMode="auto">
          <a:xfrm>
            <a:off x="762000" y="2743200"/>
            <a:ext cx="3733800" cy="2922588"/>
          </a:xfrm>
          <a:prstGeom prst="rect">
            <a:avLst/>
          </a:prstGeom>
          <a:noFill/>
          <a:ln w="28575">
            <a:solidFill>
              <a:schemeClr val="tx1"/>
            </a:solidFill>
            <a:miter lim="800000"/>
            <a:headEnd/>
            <a:tailEnd/>
          </a:ln>
          <a:effectLst>
            <a:outerShdw blurRad="63500" dist="46662" dir="2115817" algn="ctr" rotWithShape="0">
              <a:srgbClr val="000000">
                <a:alpha val="74998"/>
              </a:srgbClr>
            </a:outerShdw>
          </a:effectLst>
        </p:spPr>
      </p:pic>
      <p:pic>
        <p:nvPicPr>
          <p:cNvPr id="55303" name="Picture 6" descr="npo000130"/>
          <p:cNvPicPr>
            <a:picLocks noChangeAspect="1" noChangeArrowheads="1"/>
          </p:cNvPicPr>
          <p:nvPr/>
        </p:nvPicPr>
        <p:blipFill>
          <a:blip r:embed="rId4">
            <a:lum bright="6000" contrast="6000"/>
          </a:blip>
          <a:srcRect/>
          <a:stretch>
            <a:fillRect/>
          </a:stretch>
        </p:blipFill>
        <p:spPr bwMode="auto">
          <a:xfrm>
            <a:off x="5181600" y="2743200"/>
            <a:ext cx="3124200" cy="2959100"/>
          </a:xfrm>
          <a:prstGeom prst="rect">
            <a:avLst/>
          </a:prstGeom>
          <a:noFill/>
          <a:ln w="28575">
            <a:solidFill>
              <a:schemeClr val="tx1"/>
            </a:solidFill>
            <a:miter lim="800000"/>
            <a:headEnd/>
            <a:tailEnd/>
          </a:ln>
          <a:effectLst>
            <a:outerShdw blurRad="63500" dist="46662" dir="3284183" algn="ctr" rotWithShape="0">
              <a:srgbClr val="000000">
                <a:alpha val="74998"/>
              </a:srgbClr>
            </a:outerShdw>
          </a:effectLst>
        </p:spPr>
      </p:pic>
      <p:sp>
        <p:nvSpPr>
          <p:cNvPr id="121864" name="Oval 7"/>
          <p:cNvSpPr>
            <a:spLocks noChangeArrowheads="1"/>
          </p:cNvSpPr>
          <p:nvPr/>
        </p:nvSpPr>
        <p:spPr bwMode="auto">
          <a:xfrm>
            <a:off x="6096000" y="3048000"/>
            <a:ext cx="533400" cy="457200"/>
          </a:xfrm>
          <a:prstGeom prst="ellipse">
            <a:avLst/>
          </a:prstGeom>
          <a:solidFill>
            <a:schemeClr val="accent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98A7A51E-5E1C-45E8-BCFA-33DA7A75F5FF}" type="slidenum">
              <a:rPr lang="en-US" sz="1000"/>
              <a:pPr/>
              <a:t>53</a:t>
            </a:fld>
            <a:endParaRPr lang="en-US" sz="1000"/>
          </a:p>
        </p:txBody>
      </p:sp>
      <p:sp>
        <p:nvSpPr>
          <p:cNvPr id="123907" name="Rectangle 2"/>
          <p:cNvSpPr>
            <a:spLocks noGrp="1" noChangeArrowheads="1"/>
          </p:cNvSpPr>
          <p:nvPr>
            <p:ph type="title"/>
          </p:nvPr>
        </p:nvSpPr>
        <p:spPr>
          <a:xfrm>
            <a:off x="457200" y="762000"/>
            <a:ext cx="8204200" cy="773113"/>
          </a:xfrm>
          <a:noFill/>
        </p:spPr>
        <p:txBody>
          <a:bodyPr/>
          <a:lstStyle/>
          <a:p>
            <a:pPr eaLnBrk="1" hangingPunct="1"/>
            <a:r>
              <a:rPr lang="es-MX" smtClean="0"/>
              <a:t>Cómo reducir la vibración</a:t>
            </a:r>
            <a:r>
              <a:rPr lang="en-US" smtClean="0"/>
              <a:t> </a:t>
            </a:r>
          </a:p>
        </p:txBody>
      </p:sp>
      <p:sp>
        <p:nvSpPr>
          <p:cNvPr id="123908" name="Rectangle 3"/>
          <p:cNvSpPr>
            <a:spLocks noGrp="1" noChangeArrowheads="1"/>
          </p:cNvSpPr>
          <p:nvPr>
            <p:ph type="body" idx="1"/>
          </p:nvPr>
        </p:nvSpPr>
        <p:spPr>
          <a:xfrm>
            <a:off x="381000" y="1600200"/>
            <a:ext cx="3733800" cy="4191000"/>
          </a:xfrm>
          <a:noFill/>
        </p:spPr>
        <p:txBody>
          <a:bodyPr/>
          <a:lstStyle/>
          <a:p>
            <a:r>
              <a:rPr lang="es-MX" sz="2200" smtClean="0">
                <a:solidFill>
                  <a:schemeClr val="accent1"/>
                </a:solidFill>
              </a:rPr>
              <a:t>Use herramientas que tengan baja vibración si hay disponibles. </a:t>
            </a:r>
          </a:p>
          <a:p>
            <a:r>
              <a:rPr lang="es-MX" sz="2200" smtClean="0">
                <a:solidFill>
                  <a:schemeClr val="accent1"/>
                </a:solidFill>
              </a:rPr>
              <a:t>Realice un mantenimiento de las herramientas.</a:t>
            </a:r>
          </a:p>
          <a:p>
            <a:r>
              <a:rPr lang="es-MX" sz="2200" smtClean="0">
                <a:solidFill>
                  <a:schemeClr val="accent1"/>
                </a:solidFill>
              </a:rPr>
              <a:t>Use guantes antivibración o envuelva las herramientas.</a:t>
            </a:r>
          </a:p>
          <a:p>
            <a:r>
              <a:rPr lang="es-MX" sz="2200" smtClean="0">
                <a:solidFill>
                  <a:schemeClr val="accent1"/>
                </a:solidFill>
              </a:rPr>
              <a:t>Mantenga sus manos calientes.</a:t>
            </a:r>
            <a:r>
              <a:rPr lang="en-US" sz="2200" smtClean="0">
                <a:solidFill>
                  <a:schemeClr val="accent1"/>
                </a:solidFill>
              </a:rPr>
              <a:t> </a:t>
            </a:r>
          </a:p>
        </p:txBody>
      </p:sp>
      <p:pic>
        <p:nvPicPr>
          <p:cNvPr id="123909" name="Picture 5" descr="npo000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3494088" cy="3581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910" name="Line 5"/>
          <p:cNvSpPr>
            <a:spLocks noChangeShapeType="1"/>
          </p:cNvSpPr>
          <p:nvPr/>
        </p:nvSpPr>
        <p:spPr bwMode="auto">
          <a:xfrm flipV="1">
            <a:off x="3505200" y="2895600"/>
            <a:ext cx="1295400" cy="762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228600" y="0"/>
            <a:ext cx="8686800" cy="838200"/>
          </a:xfrm>
        </p:spPr>
        <p:txBody>
          <a:bodyPr/>
          <a:lstStyle/>
          <a:p>
            <a:r>
              <a:rPr lang="es-MX" sz="3600" smtClean="0"/>
              <a:t>Guías de OSHA sobre ergonomía</a:t>
            </a:r>
            <a:r>
              <a:rPr lang="en-US" sz="3600" smtClean="0"/>
              <a:t> </a:t>
            </a:r>
          </a:p>
        </p:txBody>
      </p:sp>
      <p:sp>
        <p:nvSpPr>
          <p:cNvPr id="125955" name="Content Placeholder 2"/>
          <p:cNvSpPr>
            <a:spLocks noGrp="1"/>
          </p:cNvSpPr>
          <p:nvPr>
            <p:ph idx="1"/>
          </p:nvPr>
        </p:nvSpPr>
        <p:spPr>
          <a:xfrm>
            <a:off x="228600" y="1295400"/>
            <a:ext cx="8686800" cy="4572000"/>
          </a:xfrm>
        </p:spPr>
        <p:txBody>
          <a:bodyPr/>
          <a:lstStyle/>
          <a:p>
            <a:pPr>
              <a:lnSpc>
                <a:spcPct val="80000"/>
              </a:lnSpc>
            </a:pPr>
            <a:r>
              <a:rPr lang="es-MX" sz="2400" smtClean="0">
                <a:solidFill>
                  <a:srgbClr val="F2F2F2"/>
                </a:solidFill>
              </a:rPr>
              <a:t>OSHA ha desarrollado guías específicas de la industria o la tarea para una gran cantidad de industrias, sobre la base de las tasas de incidentes actuales y la información que hay disponible sobre soluciones efectivas y viables.</a:t>
            </a:r>
          </a:p>
          <a:p>
            <a:pPr>
              <a:lnSpc>
                <a:spcPct val="80000"/>
              </a:lnSpc>
            </a:pPr>
            <a:r>
              <a:rPr lang="es-MX" sz="2400" smtClean="0">
                <a:solidFill>
                  <a:srgbClr val="F2F2F2"/>
                </a:solidFill>
              </a:rPr>
              <a:t>OSHA está realizando inspecciones de riesgos ergonómicos y emitiendo citaciones conforme a la Cláusula de Deberes Generales. También está emitiendo cartas de alerta cuando es pertinente. </a:t>
            </a:r>
          </a:p>
          <a:p>
            <a:pPr>
              <a:lnSpc>
                <a:spcPct val="80000"/>
              </a:lnSpc>
            </a:pPr>
            <a:r>
              <a:rPr lang="es-MX" sz="2400" smtClean="0">
                <a:solidFill>
                  <a:srgbClr val="F2F2F2"/>
                </a:solidFill>
              </a:rPr>
              <a:t>OSHA está proporcionando asistencia a las empresas para ayudarlas a resolver problemas ergonómicos en el lugar de trabajo de manera proactiva. </a:t>
            </a:r>
          </a:p>
          <a:p>
            <a:pPr>
              <a:lnSpc>
                <a:spcPct val="80000"/>
              </a:lnSpc>
            </a:pPr>
            <a:r>
              <a:rPr lang="es-MX" sz="2400" smtClean="0">
                <a:solidFill>
                  <a:srgbClr val="F2F2F2"/>
                </a:solidFill>
              </a:rPr>
              <a:t>OSHA ha creado un comité asesor para identificar brechas en la investigación y aplicación de la ergonomía y de los principios ergonómicos en los lugares de trabajo.</a:t>
            </a:r>
            <a:r>
              <a:rPr lang="en-US" sz="2400" smtClean="0">
                <a:solidFill>
                  <a:srgbClr val="F2F2F2"/>
                </a:solidFill>
              </a:rPr>
              <a:t> </a:t>
            </a:r>
          </a:p>
          <a:p>
            <a:pPr eaLnBrk="1" hangingPunct="1">
              <a:lnSpc>
                <a:spcPct val="80000"/>
              </a:lnSpc>
            </a:pPr>
            <a:endParaRPr lang="en-US" sz="2400" smtClean="0">
              <a:solidFill>
                <a:srgbClr val="F2F2F2"/>
              </a:solidFill>
            </a:endParaRPr>
          </a:p>
          <a:p>
            <a:endParaRPr lang="en-US" sz="2400" smtClean="0"/>
          </a:p>
        </p:txBody>
      </p:sp>
      <p:sp>
        <p:nvSpPr>
          <p:cNvPr id="1259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9733DF9-7278-4AF0-9EEF-229153E15DBF}" type="slidenum">
              <a:rPr lang="en-US" sz="1000"/>
              <a:pPr/>
              <a:t>54</a:t>
            </a:fld>
            <a:endParaRPr lang="en-US" sz="1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C6D48893-05F6-46CD-B0BD-C9A7C4EBAC5C}" type="slidenum">
              <a:rPr lang="en-US" sz="1000"/>
              <a:pPr/>
              <a:t>55</a:t>
            </a:fld>
            <a:endParaRPr lang="en-US" sz="1000"/>
          </a:p>
        </p:txBody>
      </p:sp>
      <p:sp>
        <p:nvSpPr>
          <p:cNvPr id="128003" name="Rectangle 2"/>
          <p:cNvSpPr>
            <a:spLocks noGrp="1" noChangeArrowheads="1"/>
          </p:cNvSpPr>
          <p:nvPr>
            <p:ph type="title"/>
          </p:nvPr>
        </p:nvSpPr>
        <p:spPr>
          <a:xfrm>
            <a:off x="304800" y="1600200"/>
            <a:ext cx="8686800" cy="3429000"/>
          </a:xfrm>
        </p:spPr>
        <p:txBody>
          <a:bodyPr/>
          <a:lstStyle/>
          <a:p>
            <a:pPr eaLnBrk="1" hangingPunct="1"/>
            <a:r>
              <a:rPr lang="es-MX" sz="3600" smtClean="0"/>
              <a:t>Recuerde: OSHA </a:t>
            </a:r>
            <a:r>
              <a:rPr lang="es-MX" sz="3600" b="1" i="1" u="sng" smtClean="0"/>
              <a:t>no tiene</a:t>
            </a:r>
            <a:r>
              <a:rPr lang="es-MX" sz="3600" smtClean="0"/>
              <a:t> reglamentos para abordar cuestiones relacionadas con la ergonomía, sólo tiene Recomendaciones y guías.</a:t>
            </a:r>
            <a:r>
              <a:rPr lang="en-US"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2E5AAF2E-B9B5-44C4-91F9-E305CFFA9D7C}" type="slidenum">
              <a:rPr lang="en-US" sz="1000"/>
              <a:pPr/>
              <a:t>56</a:t>
            </a:fld>
            <a:endParaRPr lang="en-US" sz="1000"/>
          </a:p>
        </p:txBody>
      </p:sp>
      <p:sp>
        <p:nvSpPr>
          <p:cNvPr id="130051" name="Rectangle 2"/>
          <p:cNvSpPr>
            <a:spLocks noGrp="1" noChangeArrowheads="1"/>
          </p:cNvSpPr>
          <p:nvPr>
            <p:ph type="title"/>
          </p:nvPr>
        </p:nvSpPr>
        <p:spPr>
          <a:xfrm>
            <a:off x="469900" y="838200"/>
            <a:ext cx="8204200" cy="614363"/>
          </a:xfrm>
          <a:noFill/>
        </p:spPr>
        <p:txBody>
          <a:bodyPr/>
          <a:lstStyle/>
          <a:p>
            <a:pPr eaLnBrk="1" hangingPunct="1"/>
            <a:r>
              <a:rPr lang="es-MX" smtClean="0"/>
              <a:t>Qué puede hacer usted:</a:t>
            </a:r>
            <a:r>
              <a:rPr lang="en-US" smtClean="0"/>
              <a:t> </a:t>
            </a:r>
          </a:p>
        </p:txBody>
      </p:sp>
      <p:sp>
        <p:nvSpPr>
          <p:cNvPr id="130052" name="Rectangle 3"/>
          <p:cNvSpPr>
            <a:spLocks noGrp="1" noChangeArrowheads="1"/>
          </p:cNvSpPr>
          <p:nvPr>
            <p:ph type="body" idx="1"/>
          </p:nvPr>
        </p:nvSpPr>
        <p:spPr>
          <a:noFill/>
        </p:spPr>
        <p:txBody>
          <a:bodyPr/>
          <a:lstStyle/>
          <a:p>
            <a:r>
              <a:rPr lang="es-MX" smtClean="0">
                <a:solidFill>
                  <a:schemeClr val="accent1"/>
                </a:solidFill>
              </a:rPr>
              <a:t>Reconocer e informar signos y síntomas de manera precoz.</a:t>
            </a:r>
          </a:p>
          <a:p>
            <a:pPr>
              <a:buFontTx/>
              <a:buNone/>
            </a:pPr>
            <a:endParaRPr lang="es-MX" smtClean="0">
              <a:solidFill>
                <a:schemeClr val="accent1"/>
              </a:solidFill>
            </a:endParaRPr>
          </a:p>
          <a:p>
            <a:r>
              <a:rPr lang="es-MX" smtClean="0">
                <a:solidFill>
                  <a:schemeClr val="accent1"/>
                </a:solidFill>
              </a:rPr>
              <a:t>Participar en temas de ergonomía.</a:t>
            </a:r>
            <a:r>
              <a:rPr lang="en-US" smtClean="0">
                <a:solidFill>
                  <a:schemeClr val="accent1"/>
                </a:solidFill>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A15C378F-6C28-46E7-A724-2F76303E1D0F}" type="slidenum">
              <a:rPr lang="en-US" sz="1000"/>
              <a:pPr/>
              <a:t>57</a:t>
            </a:fld>
            <a:endParaRPr lang="en-US" sz="1000"/>
          </a:p>
        </p:txBody>
      </p:sp>
      <p:sp>
        <p:nvSpPr>
          <p:cNvPr id="132099" name="Rectangle 2"/>
          <p:cNvSpPr>
            <a:spLocks noGrp="1" noChangeArrowheads="1"/>
          </p:cNvSpPr>
          <p:nvPr>
            <p:ph type="title"/>
          </p:nvPr>
        </p:nvSpPr>
        <p:spPr>
          <a:xfrm>
            <a:off x="533400" y="304800"/>
            <a:ext cx="8204200" cy="990600"/>
          </a:xfrm>
          <a:noFill/>
        </p:spPr>
        <p:txBody>
          <a:bodyPr/>
          <a:lstStyle/>
          <a:p>
            <a:pPr eaLnBrk="1" hangingPunct="1"/>
            <a:r>
              <a:rPr lang="es-MX" smtClean="0"/>
              <a:t>Reconocimiento e informe de signos y síntomas</a:t>
            </a:r>
            <a:r>
              <a:rPr lang="en-US" smtClean="0"/>
              <a:t> </a:t>
            </a:r>
          </a:p>
        </p:txBody>
      </p:sp>
      <p:sp>
        <p:nvSpPr>
          <p:cNvPr id="132100" name="Rectangle 3"/>
          <p:cNvSpPr>
            <a:spLocks noGrp="1" noChangeArrowheads="1"/>
          </p:cNvSpPr>
          <p:nvPr>
            <p:ph type="body" idx="1"/>
          </p:nvPr>
        </p:nvSpPr>
        <p:spPr>
          <a:noFill/>
        </p:spPr>
        <p:txBody>
          <a:bodyPr/>
          <a:lstStyle/>
          <a:p>
            <a:pPr>
              <a:buFontTx/>
              <a:buNone/>
            </a:pPr>
            <a:r>
              <a:rPr lang="es-MX" smtClean="0">
                <a:solidFill>
                  <a:schemeClr val="accent1"/>
                </a:solidFill>
              </a:rPr>
              <a:t>Informe signos o síntomas si:</a:t>
            </a:r>
          </a:p>
          <a:p>
            <a:pPr>
              <a:buFontTx/>
              <a:buNone/>
            </a:pPr>
            <a:endParaRPr lang="es-MX" sz="1400" smtClean="0">
              <a:solidFill>
                <a:schemeClr val="accent1"/>
              </a:solidFill>
            </a:endParaRPr>
          </a:p>
          <a:p>
            <a:pPr lvl="1"/>
            <a:r>
              <a:rPr lang="es-MX" sz="2400" smtClean="0">
                <a:solidFill>
                  <a:schemeClr val="accent1"/>
                </a:solidFill>
              </a:rPr>
              <a:t>El dolor es duradero, severo o se agrava.</a:t>
            </a:r>
          </a:p>
          <a:p>
            <a:pPr lvl="1">
              <a:buFontTx/>
              <a:buNone/>
            </a:pPr>
            <a:endParaRPr lang="es-MX" sz="1400" smtClean="0">
              <a:solidFill>
                <a:schemeClr val="accent1"/>
              </a:solidFill>
            </a:endParaRPr>
          </a:p>
          <a:p>
            <a:pPr lvl="1"/>
            <a:r>
              <a:rPr lang="es-MX" sz="2400" smtClean="0">
                <a:solidFill>
                  <a:schemeClr val="accent1"/>
                </a:solidFill>
              </a:rPr>
              <a:t>El dolor se irradia.</a:t>
            </a:r>
          </a:p>
          <a:p>
            <a:pPr lvl="1"/>
            <a:endParaRPr lang="es-MX" sz="1400" smtClean="0">
              <a:solidFill>
                <a:schemeClr val="accent1"/>
              </a:solidFill>
            </a:endParaRPr>
          </a:p>
          <a:p>
            <a:pPr lvl="1"/>
            <a:r>
              <a:rPr lang="es-MX" sz="2400" smtClean="0">
                <a:solidFill>
                  <a:schemeClr val="accent1"/>
                </a:solidFill>
              </a:rPr>
              <a:t>Los síntomas incluyen entumecimiento u hormigueo.</a:t>
            </a:r>
          </a:p>
          <a:p>
            <a:pPr lvl="1">
              <a:buFontTx/>
              <a:buNone/>
            </a:pPr>
            <a:endParaRPr lang="es-MX" sz="1400" smtClean="0">
              <a:solidFill>
                <a:schemeClr val="accent1"/>
              </a:solidFill>
            </a:endParaRPr>
          </a:p>
          <a:p>
            <a:pPr lvl="1"/>
            <a:r>
              <a:rPr lang="es-MX" sz="2400" smtClean="0">
                <a:solidFill>
                  <a:schemeClr val="accent1"/>
                </a:solidFill>
              </a:rPr>
              <a:t>Los síntomas le impiden dormir por la noche.</a:t>
            </a:r>
          </a:p>
          <a:p>
            <a:pPr lvl="1">
              <a:buFontTx/>
              <a:buNone/>
            </a:pPr>
            <a:endParaRPr lang="es-MX" sz="1400" smtClean="0">
              <a:solidFill>
                <a:schemeClr val="accent1"/>
              </a:solidFill>
            </a:endParaRPr>
          </a:p>
          <a:p>
            <a:pPr lvl="1"/>
            <a:r>
              <a:rPr lang="es-MX" sz="2400" smtClean="0">
                <a:solidFill>
                  <a:schemeClr val="accent1"/>
                </a:solidFill>
              </a:rPr>
              <a:t>Los dedos se empalidecen o se ponen blancos.</a:t>
            </a:r>
            <a:r>
              <a:rPr lang="en-US" smtClean="0">
                <a:solidFill>
                  <a:schemeClr val="accent1"/>
                </a:solidFill>
              </a:rPr>
              <a:t> </a:t>
            </a:r>
          </a:p>
          <a:p>
            <a:pPr eaLnBrk="1" hangingPunct="1">
              <a:buFontTx/>
              <a:buNone/>
            </a:pPr>
            <a:endParaRPr lang="en-US" sz="2800" smtClean="0">
              <a:solidFill>
                <a:schemeClr val="accent1"/>
              </a:solidFill>
            </a:endParaRPr>
          </a:p>
          <a:p>
            <a:pPr lvl="1" eaLnBrk="1" hangingPunct="1"/>
            <a:endParaRPr lang="en-US" sz="3200" smtClean="0">
              <a:solidFill>
                <a:srgbClr val="0066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F0F61C9F-267A-485A-A6ED-DC0D35EAE6A3}" type="slidenum">
              <a:rPr lang="en-US" sz="1000"/>
              <a:pPr/>
              <a:t>58</a:t>
            </a:fld>
            <a:endParaRPr lang="en-US" sz="1000"/>
          </a:p>
        </p:txBody>
      </p:sp>
      <p:sp>
        <p:nvSpPr>
          <p:cNvPr id="134147" name="Rectangle 2"/>
          <p:cNvSpPr>
            <a:spLocks noGrp="1" noChangeArrowheads="1"/>
          </p:cNvSpPr>
          <p:nvPr>
            <p:ph type="title"/>
          </p:nvPr>
        </p:nvSpPr>
        <p:spPr>
          <a:xfrm>
            <a:off x="0" y="304800"/>
            <a:ext cx="9144000" cy="1066800"/>
          </a:xfrm>
        </p:spPr>
        <p:txBody>
          <a:bodyPr/>
          <a:lstStyle/>
          <a:p>
            <a:pPr eaLnBrk="1" hangingPunct="1"/>
            <a:r>
              <a:rPr lang="es-MX" smtClean="0"/>
              <a:t>¿Por qué es importante informar signos o síntomas?</a:t>
            </a:r>
            <a:endParaRPr lang="en-US" smtClean="0"/>
          </a:p>
        </p:txBody>
      </p:sp>
      <p:sp>
        <p:nvSpPr>
          <p:cNvPr id="134148" name="Rectangle 3"/>
          <p:cNvSpPr>
            <a:spLocks noGrp="1" noChangeArrowheads="1"/>
          </p:cNvSpPr>
          <p:nvPr>
            <p:ph type="body" idx="1"/>
          </p:nvPr>
        </p:nvSpPr>
        <p:spPr>
          <a:xfrm>
            <a:off x="838200" y="1981200"/>
            <a:ext cx="7772400" cy="3200400"/>
          </a:xfrm>
        </p:spPr>
        <p:txBody>
          <a:bodyPr/>
          <a:lstStyle/>
          <a:p>
            <a:r>
              <a:rPr lang="es-MX" sz="2400" smtClean="0">
                <a:solidFill>
                  <a:schemeClr val="accent1"/>
                </a:solidFill>
              </a:rPr>
              <a:t>Las lesiones agudas pueden convertirse fácilmente en lesiones crónicas y, a veces, pueden derivar en discapacidades, e incluso, en cirugías.</a:t>
            </a:r>
          </a:p>
          <a:p>
            <a:pPr>
              <a:buFontTx/>
              <a:buNone/>
            </a:pPr>
            <a:endParaRPr lang="es-MX" sz="2400" smtClean="0">
              <a:solidFill>
                <a:schemeClr val="accent1"/>
              </a:solidFill>
            </a:endParaRPr>
          </a:p>
          <a:p>
            <a:r>
              <a:rPr lang="es-MX" sz="2400" smtClean="0">
                <a:solidFill>
                  <a:schemeClr val="accent1"/>
                </a:solidFill>
              </a:rPr>
              <a:t>El tratamiento precoz ahorra tiempo y dinero.</a:t>
            </a:r>
            <a:r>
              <a:rPr lang="en-US" sz="2400" smtClean="0">
                <a:solidFill>
                  <a:schemeClr val="accent1"/>
                </a:solidFill>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876F146-1B55-431D-9B2E-7018EF8A7BEE}" type="slidenum">
              <a:rPr lang="en-US" sz="1000"/>
              <a:pPr/>
              <a:t>59</a:t>
            </a:fld>
            <a:endParaRPr lang="en-US" sz="1000"/>
          </a:p>
        </p:txBody>
      </p:sp>
      <p:sp>
        <p:nvSpPr>
          <p:cNvPr id="136195" name="Rectangle 2"/>
          <p:cNvSpPr>
            <a:spLocks noGrp="1" noChangeArrowheads="1"/>
          </p:cNvSpPr>
          <p:nvPr>
            <p:ph type="title"/>
          </p:nvPr>
        </p:nvSpPr>
        <p:spPr>
          <a:xfrm>
            <a:off x="469900" y="838200"/>
            <a:ext cx="8204200" cy="558800"/>
          </a:xfrm>
          <a:noFill/>
        </p:spPr>
        <p:txBody>
          <a:bodyPr/>
          <a:lstStyle/>
          <a:p>
            <a:pPr eaLnBrk="1" hangingPunct="1"/>
            <a:r>
              <a:rPr lang="es-MX" smtClean="0"/>
              <a:t>Cómo participar</a:t>
            </a:r>
            <a:r>
              <a:rPr lang="en-US" smtClean="0"/>
              <a:t> </a:t>
            </a:r>
          </a:p>
        </p:txBody>
      </p:sp>
      <p:sp>
        <p:nvSpPr>
          <p:cNvPr id="136196" name="Rectangle 3"/>
          <p:cNvSpPr>
            <a:spLocks noGrp="1" noChangeArrowheads="1"/>
          </p:cNvSpPr>
          <p:nvPr>
            <p:ph type="body" idx="1"/>
          </p:nvPr>
        </p:nvSpPr>
        <p:spPr>
          <a:xfrm>
            <a:off x="457200" y="1752600"/>
            <a:ext cx="8229600" cy="4191000"/>
          </a:xfrm>
          <a:noFill/>
        </p:spPr>
        <p:txBody>
          <a:bodyPr/>
          <a:lstStyle/>
          <a:p>
            <a:pPr>
              <a:lnSpc>
                <a:spcPct val="90000"/>
              </a:lnSpc>
            </a:pPr>
            <a:r>
              <a:rPr lang="es-MX" sz="2400" smtClean="0">
                <a:solidFill>
                  <a:schemeClr val="accent1"/>
                </a:solidFill>
              </a:rPr>
              <a:t>Observe los trabajos.</a:t>
            </a:r>
          </a:p>
          <a:p>
            <a:pPr>
              <a:lnSpc>
                <a:spcPct val="90000"/>
              </a:lnSpc>
              <a:buFontTx/>
              <a:buNone/>
            </a:pPr>
            <a:endParaRPr lang="es-MX" sz="1200" smtClean="0">
              <a:solidFill>
                <a:schemeClr val="accent1"/>
              </a:solidFill>
            </a:endParaRPr>
          </a:p>
          <a:p>
            <a:pPr>
              <a:lnSpc>
                <a:spcPct val="90000"/>
              </a:lnSpc>
            </a:pPr>
            <a:r>
              <a:rPr lang="es-MX" sz="2400" smtClean="0">
                <a:solidFill>
                  <a:schemeClr val="accent1"/>
                </a:solidFill>
              </a:rPr>
              <a:t>Aporte soluciones.</a:t>
            </a:r>
          </a:p>
          <a:p>
            <a:pPr>
              <a:lnSpc>
                <a:spcPct val="90000"/>
              </a:lnSpc>
              <a:buFontTx/>
              <a:buNone/>
            </a:pPr>
            <a:endParaRPr lang="es-MX" sz="1200" smtClean="0">
              <a:solidFill>
                <a:schemeClr val="accent1"/>
              </a:solidFill>
            </a:endParaRPr>
          </a:p>
          <a:p>
            <a:pPr>
              <a:lnSpc>
                <a:spcPct val="90000"/>
              </a:lnSpc>
            </a:pPr>
            <a:r>
              <a:rPr lang="es-MX" sz="2400" smtClean="0">
                <a:solidFill>
                  <a:schemeClr val="accent1"/>
                </a:solidFill>
              </a:rPr>
              <a:t>Trabaje con soluciones.</a:t>
            </a:r>
          </a:p>
          <a:p>
            <a:pPr>
              <a:lnSpc>
                <a:spcPct val="90000"/>
              </a:lnSpc>
              <a:buFontTx/>
              <a:buNone/>
            </a:pPr>
            <a:endParaRPr lang="es-MX" sz="1200" smtClean="0">
              <a:solidFill>
                <a:schemeClr val="accent1"/>
              </a:solidFill>
            </a:endParaRPr>
          </a:p>
          <a:p>
            <a:pPr>
              <a:lnSpc>
                <a:spcPct val="90000"/>
              </a:lnSpc>
            </a:pPr>
            <a:r>
              <a:rPr lang="es-MX" sz="2400" smtClean="0">
                <a:solidFill>
                  <a:schemeClr val="accent1"/>
                </a:solidFill>
              </a:rPr>
              <a:t>Participe en capacitaciones.</a:t>
            </a:r>
          </a:p>
          <a:p>
            <a:pPr>
              <a:lnSpc>
                <a:spcPct val="90000"/>
              </a:lnSpc>
              <a:buFontTx/>
              <a:buNone/>
            </a:pPr>
            <a:endParaRPr lang="es-MX" sz="1200" smtClean="0">
              <a:solidFill>
                <a:schemeClr val="accent1"/>
              </a:solidFill>
            </a:endParaRPr>
          </a:p>
          <a:p>
            <a:pPr>
              <a:lnSpc>
                <a:spcPct val="90000"/>
              </a:lnSpc>
            </a:pPr>
            <a:r>
              <a:rPr lang="es-MX" sz="2400" smtClean="0">
                <a:solidFill>
                  <a:schemeClr val="accent1"/>
                </a:solidFill>
              </a:rPr>
              <a:t>Asuma la responsabilidad de cambiar la manera en que realiza su trabajo.</a:t>
            </a:r>
          </a:p>
          <a:p>
            <a:pPr>
              <a:lnSpc>
                <a:spcPct val="90000"/>
              </a:lnSpc>
              <a:buFontTx/>
              <a:buNone/>
            </a:pPr>
            <a:endParaRPr lang="es-MX" sz="1200" smtClean="0">
              <a:solidFill>
                <a:schemeClr val="accent1"/>
              </a:solidFill>
            </a:endParaRPr>
          </a:p>
          <a:p>
            <a:pPr>
              <a:lnSpc>
                <a:spcPct val="90000"/>
              </a:lnSpc>
            </a:pPr>
            <a:r>
              <a:rPr lang="es-MX" sz="2400" smtClean="0">
                <a:solidFill>
                  <a:schemeClr val="accent1"/>
                </a:solidFill>
              </a:rPr>
              <a:t>Ayude a garantizar que los esfuerzos tengan éxito.</a:t>
            </a:r>
            <a:r>
              <a:rPr lang="en-US" sz="2400" smtClean="0">
                <a:solidFill>
                  <a:schemeClr val="accent1"/>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7CB2C38-1E90-4A03-BC84-57E37D7EF5E6}" type="slidenum">
              <a:rPr lang="en-US" sz="1000"/>
              <a:pPr/>
              <a:t>6</a:t>
            </a:fld>
            <a:endParaRPr lang="en-US" sz="1000"/>
          </a:p>
        </p:txBody>
      </p:sp>
      <p:grpSp>
        <p:nvGrpSpPr>
          <p:cNvPr id="27651" name="Group 2"/>
          <p:cNvGrpSpPr>
            <a:grpSpLocks/>
          </p:cNvGrpSpPr>
          <p:nvPr/>
        </p:nvGrpSpPr>
        <p:grpSpPr bwMode="auto">
          <a:xfrm>
            <a:off x="4495800" y="914400"/>
            <a:ext cx="4419600" cy="5181600"/>
            <a:chOff x="2064" y="720"/>
            <a:chExt cx="3504" cy="3408"/>
          </a:xfrm>
        </p:grpSpPr>
        <p:sp>
          <p:nvSpPr>
            <p:cNvPr id="27654" name="Rectangle 3"/>
            <p:cNvSpPr>
              <a:spLocks noChangeArrowheads="1"/>
            </p:cNvSpPr>
            <p:nvPr/>
          </p:nvSpPr>
          <p:spPr bwMode="auto">
            <a:xfrm>
              <a:off x="2064" y="720"/>
              <a:ext cx="3504" cy="3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23" tIns="45862" rIns="91723" bIns="45862" anchor="ctr"/>
            <a:lstStyle/>
            <a:p>
              <a:endParaRPr lang="en-US"/>
            </a:p>
          </p:txBody>
        </p:sp>
        <p:pic>
          <p:nvPicPr>
            <p:cNvPr id="27655" name="Picture 4" descr="npo0000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 y="1254"/>
              <a:ext cx="2516" cy="2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7652" name="Text Box 5"/>
          <p:cNvSpPr txBox="1">
            <a:spLocks noChangeArrowheads="1"/>
          </p:cNvSpPr>
          <p:nvPr/>
        </p:nvSpPr>
        <p:spPr bwMode="auto">
          <a:xfrm>
            <a:off x="0" y="1219200"/>
            <a:ext cx="46482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280988">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s-MX" dirty="0">
                <a:solidFill>
                  <a:schemeClr val="accent1"/>
                </a:solidFill>
              </a:rPr>
              <a:t>Los WMSD son trastornos ocupacionales de los tejidos blandos, como:</a:t>
            </a:r>
          </a:p>
          <a:p>
            <a:endParaRPr lang="es-MX" sz="1000" dirty="0">
              <a:solidFill>
                <a:schemeClr val="accent1"/>
              </a:solidFill>
            </a:endParaRPr>
          </a:p>
          <a:p>
            <a:pPr lvl="1">
              <a:buFontTx/>
              <a:buChar char="•"/>
            </a:pPr>
            <a:r>
              <a:rPr lang="es-MX" dirty="0">
                <a:solidFill>
                  <a:schemeClr val="accent1"/>
                </a:solidFill>
              </a:rPr>
              <a:t> Los músculos.</a:t>
            </a:r>
          </a:p>
          <a:p>
            <a:pPr lvl="1"/>
            <a:r>
              <a:rPr lang="es-MX" sz="800" dirty="0">
                <a:solidFill>
                  <a:schemeClr val="accent1"/>
                </a:solidFill>
              </a:rPr>
              <a:t> </a:t>
            </a:r>
          </a:p>
          <a:p>
            <a:pPr lvl="1">
              <a:buFontTx/>
              <a:buChar char="•"/>
            </a:pPr>
            <a:r>
              <a:rPr lang="es-MX" dirty="0">
                <a:solidFill>
                  <a:schemeClr val="accent1"/>
                </a:solidFill>
              </a:rPr>
              <a:t> Los tendones.</a:t>
            </a:r>
          </a:p>
          <a:p>
            <a:pPr lvl="1"/>
            <a:endParaRPr lang="es-MX" sz="800" dirty="0">
              <a:solidFill>
                <a:schemeClr val="accent1"/>
              </a:solidFill>
            </a:endParaRPr>
          </a:p>
          <a:p>
            <a:pPr lvl="1">
              <a:buFontTx/>
              <a:buChar char="•"/>
            </a:pPr>
            <a:r>
              <a:rPr lang="es-MX" dirty="0">
                <a:solidFill>
                  <a:schemeClr val="accent1"/>
                </a:solidFill>
              </a:rPr>
              <a:t> Los ligamentos.</a:t>
            </a:r>
          </a:p>
          <a:p>
            <a:pPr lvl="1"/>
            <a:endParaRPr lang="es-MX" sz="800" dirty="0">
              <a:solidFill>
                <a:schemeClr val="accent1"/>
              </a:solidFill>
            </a:endParaRPr>
          </a:p>
          <a:p>
            <a:pPr lvl="1">
              <a:buFontTx/>
              <a:buChar char="•"/>
            </a:pPr>
            <a:r>
              <a:rPr lang="es-MX" dirty="0">
                <a:solidFill>
                  <a:schemeClr val="accent1"/>
                </a:solidFill>
              </a:rPr>
              <a:t> Las articulaciones.</a:t>
            </a:r>
          </a:p>
          <a:p>
            <a:pPr lvl="1"/>
            <a:r>
              <a:rPr lang="es-MX" sz="800" dirty="0">
                <a:solidFill>
                  <a:schemeClr val="accent1"/>
                </a:solidFill>
              </a:rPr>
              <a:t> </a:t>
            </a:r>
          </a:p>
          <a:p>
            <a:pPr lvl="1">
              <a:buFontTx/>
              <a:buChar char="•"/>
            </a:pPr>
            <a:r>
              <a:rPr lang="es-MX" dirty="0">
                <a:solidFill>
                  <a:schemeClr val="accent1"/>
                </a:solidFill>
              </a:rPr>
              <a:t> Los vasos sanguíneos.</a:t>
            </a:r>
          </a:p>
          <a:p>
            <a:pPr lvl="1"/>
            <a:endParaRPr lang="es-MX" sz="800" dirty="0">
              <a:solidFill>
                <a:schemeClr val="accent1"/>
              </a:solidFill>
            </a:endParaRPr>
          </a:p>
          <a:p>
            <a:pPr lvl="1">
              <a:buFontTx/>
              <a:buChar char="•"/>
            </a:pPr>
            <a:r>
              <a:rPr lang="es-MX" dirty="0">
                <a:solidFill>
                  <a:schemeClr val="accent1"/>
                </a:solidFill>
              </a:rPr>
              <a:t> Los nervios.</a:t>
            </a:r>
          </a:p>
          <a:p>
            <a:pPr lvl="1">
              <a:buFontTx/>
              <a:buChar char="•"/>
            </a:pPr>
            <a:endParaRPr lang="es-MX" sz="800" dirty="0">
              <a:solidFill>
                <a:schemeClr val="accent1"/>
              </a:solidFill>
            </a:endParaRPr>
          </a:p>
          <a:p>
            <a:pPr lvl="1">
              <a:buFontTx/>
              <a:buChar char="•"/>
            </a:pPr>
            <a:r>
              <a:rPr lang="es-MX" dirty="0">
                <a:solidFill>
                  <a:schemeClr val="accent1"/>
                </a:solidFill>
              </a:rPr>
              <a:t> Los discos intervertebrales.</a:t>
            </a:r>
            <a:r>
              <a:rPr lang="en-US" sz="1800" dirty="0"/>
              <a:t> </a:t>
            </a:r>
            <a:endParaRPr lang="en-US" dirty="0">
              <a:solidFill>
                <a:schemeClr val="accent1"/>
              </a:solidFill>
            </a:endParaRPr>
          </a:p>
          <a:p>
            <a:pPr>
              <a:spcBef>
                <a:spcPct val="50000"/>
              </a:spcBef>
            </a:pPr>
            <a:endParaRPr lang="en-US" sz="1000" dirty="0">
              <a:solidFill>
                <a:schemeClr val="accent1"/>
              </a:solidFill>
            </a:endParaRPr>
          </a:p>
        </p:txBody>
      </p:sp>
      <p:sp>
        <p:nvSpPr>
          <p:cNvPr id="27653" name="Rectangle 7"/>
          <p:cNvSpPr>
            <a:spLocks noGrp="1" noChangeArrowheads="1"/>
          </p:cNvSpPr>
          <p:nvPr>
            <p:ph type="title"/>
          </p:nvPr>
        </p:nvSpPr>
        <p:spPr>
          <a:xfrm>
            <a:off x="381000" y="0"/>
            <a:ext cx="8229600" cy="914400"/>
          </a:xfrm>
        </p:spPr>
        <p:txBody>
          <a:bodyPr/>
          <a:lstStyle/>
          <a:p>
            <a:pPr eaLnBrk="1" hangingPunct="1"/>
            <a:r>
              <a:rPr lang="en-US" dirty="0" smtClean="0"/>
              <a:t>WMSD</a:t>
            </a:r>
            <a:endParaRPr lang="en-US" sz="2400" dirty="0" smtClean="0"/>
          </a:p>
        </p:txBody>
      </p:sp>
      <p:sp>
        <p:nvSpPr>
          <p:cNvPr id="2" name="TextBox 1"/>
          <p:cNvSpPr txBox="1"/>
          <p:nvPr/>
        </p:nvSpPr>
        <p:spPr>
          <a:xfrm>
            <a:off x="5352197" y="1957138"/>
            <a:ext cx="1143000" cy="553998"/>
          </a:xfrm>
          <a:prstGeom prst="rect">
            <a:avLst/>
          </a:prstGeom>
          <a:solidFill>
            <a:schemeClr val="bg1"/>
          </a:solidFill>
        </p:spPr>
        <p:txBody>
          <a:bodyPr wrap="square" rtlCol="0">
            <a:spAutoFit/>
          </a:bodyPr>
          <a:lstStyle/>
          <a:p>
            <a:r>
              <a:rPr lang="es-ES" sz="1000" b="1" dirty="0">
                <a:solidFill>
                  <a:schemeClr val="bg2">
                    <a:lumMod val="50000"/>
                  </a:schemeClr>
                </a:solidFill>
              </a:rPr>
              <a:t>Codo de tenista y de golfista (</a:t>
            </a:r>
            <a:r>
              <a:rPr lang="es-ES" sz="1000" b="1" dirty="0" err="1">
                <a:solidFill>
                  <a:schemeClr val="bg2">
                    <a:lumMod val="50000"/>
                  </a:schemeClr>
                </a:solidFill>
              </a:rPr>
              <a:t>epicondilitis</a:t>
            </a:r>
            <a:r>
              <a:rPr lang="es-ES" sz="800" dirty="0">
                <a:solidFill>
                  <a:schemeClr val="bg2">
                    <a:lumMod val="50000"/>
                  </a:schemeClr>
                </a:solidFill>
              </a:rPr>
              <a:t>)</a:t>
            </a:r>
            <a:endParaRPr lang="en-US" sz="800" dirty="0">
              <a:solidFill>
                <a:schemeClr val="bg2">
                  <a:lumMod val="50000"/>
                </a:schemeClr>
              </a:solidFill>
            </a:endParaRPr>
          </a:p>
        </p:txBody>
      </p:sp>
      <p:sp>
        <p:nvSpPr>
          <p:cNvPr id="3" name="TextBox 2"/>
          <p:cNvSpPr txBox="1"/>
          <p:nvPr/>
        </p:nvSpPr>
        <p:spPr>
          <a:xfrm>
            <a:off x="5504401" y="3401944"/>
            <a:ext cx="812929" cy="553998"/>
          </a:xfrm>
          <a:prstGeom prst="rect">
            <a:avLst/>
          </a:prstGeom>
          <a:solidFill>
            <a:schemeClr val="bg1"/>
          </a:solidFill>
        </p:spPr>
        <p:txBody>
          <a:bodyPr wrap="square" rtlCol="0">
            <a:spAutoFit/>
          </a:bodyPr>
          <a:lstStyle/>
          <a:p>
            <a:r>
              <a:rPr lang="en-US" sz="1000" b="1" dirty="0" err="1">
                <a:solidFill>
                  <a:schemeClr val="bg2">
                    <a:lumMod val="50000"/>
                  </a:schemeClr>
                </a:solidFill>
              </a:rPr>
              <a:t>Síndrome</a:t>
            </a:r>
            <a:r>
              <a:rPr lang="en-US" sz="1000" b="1" dirty="0">
                <a:solidFill>
                  <a:schemeClr val="bg2">
                    <a:lumMod val="50000"/>
                  </a:schemeClr>
                </a:solidFill>
              </a:rPr>
              <a:t> del </a:t>
            </a:r>
            <a:r>
              <a:rPr lang="en-US" sz="1000" b="1" dirty="0" err="1">
                <a:solidFill>
                  <a:schemeClr val="bg2">
                    <a:lumMod val="50000"/>
                  </a:schemeClr>
                </a:solidFill>
              </a:rPr>
              <a:t>túnel</a:t>
            </a:r>
            <a:r>
              <a:rPr lang="en-US" sz="1000" b="1" dirty="0">
                <a:solidFill>
                  <a:schemeClr val="bg2">
                    <a:lumMod val="50000"/>
                  </a:schemeClr>
                </a:solidFill>
              </a:rPr>
              <a:t> </a:t>
            </a:r>
            <a:r>
              <a:rPr lang="en-US" sz="1000" b="1" dirty="0" err="1">
                <a:solidFill>
                  <a:schemeClr val="bg2">
                    <a:lumMod val="50000"/>
                  </a:schemeClr>
                </a:solidFill>
              </a:rPr>
              <a:t>carpiano</a:t>
            </a:r>
            <a:endParaRPr lang="en-US" sz="1000" b="1" dirty="0">
              <a:solidFill>
                <a:schemeClr val="bg2">
                  <a:lumMod val="50000"/>
                </a:schemeClr>
              </a:solidFill>
            </a:endParaRPr>
          </a:p>
        </p:txBody>
      </p:sp>
      <p:sp>
        <p:nvSpPr>
          <p:cNvPr id="4" name="TextBox 3"/>
          <p:cNvSpPr txBox="1"/>
          <p:nvPr/>
        </p:nvSpPr>
        <p:spPr>
          <a:xfrm>
            <a:off x="7467600" y="1726306"/>
            <a:ext cx="1141304" cy="1015663"/>
          </a:xfrm>
          <a:prstGeom prst="rect">
            <a:avLst/>
          </a:prstGeom>
          <a:solidFill>
            <a:schemeClr val="bg1"/>
          </a:solidFill>
        </p:spPr>
        <p:txBody>
          <a:bodyPr wrap="square" rtlCol="0">
            <a:spAutoFit/>
          </a:bodyPr>
          <a:lstStyle/>
          <a:p>
            <a:r>
              <a:rPr lang="es-ES" sz="1000" b="1" dirty="0">
                <a:solidFill>
                  <a:schemeClr val="bg2">
                    <a:lumMod val="50000"/>
                  </a:schemeClr>
                </a:solidFill>
              </a:rPr>
              <a:t>Hombro de lanzador (tendinitis del manguito de los rotadores) y bursitis</a:t>
            </a:r>
            <a:endParaRPr lang="en-US" sz="1000" b="1" dirty="0">
              <a:solidFill>
                <a:schemeClr val="bg2">
                  <a:lumMod val="50000"/>
                </a:schemeClr>
              </a:solidFill>
            </a:endParaRPr>
          </a:p>
        </p:txBody>
      </p:sp>
      <p:sp>
        <p:nvSpPr>
          <p:cNvPr id="5" name="TextBox 4"/>
          <p:cNvSpPr txBox="1"/>
          <p:nvPr/>
        </p:nvSpPr>
        <p:spPr>
          <a:xfrm>
            <a:off x="7772400" y="3048001"/>
            <a:ext cx="1066800" cy="707886"/>
          </a:xfrm>
          <a:prstGeom prst="rect">
            <a:avLst/>
          </a:prstGeom>
          <a:solidFill>
            <a:schemeClr val="bg1"/>
          </a:solidFill>
        </p:spPr>
        <p:txBody>
          <a:bodyPr wrap="square" rtlCol="0">
            <a:spAutoFit/>
          </a:bodyPr>
          <a:lstStyle/>
          <a:p>
            <a:r>
              <a:rPr lang="es-ES" sz="1000" b="1" dirty="0">
                <a:solidFill>
                  <a:schemeClr val="bg2">
                    <a:lumMod val="50000"/>
                  </a:schemeClr>
                </a:solidFill>
              </a:rPr>
              <a:t>Dolor en la parte baja de la espalda (lumbalgia)</a:t>
            </a:r>
            <a:endParaRPr lang="en-US" sz="1000" b="1" dirty="0">
              <a:solidFill>
                <a:schemeClr val="bg2">
                  <a:lumMod val="50000"/>
                </a:schemeClr>
              </a:solidFill>
            </a:endParaRPr>
          </a:p>
        </p:txBody>
      </p:sp>
      <p:sp>
        <p:nvSpPr>
          <p:cNvPr id="6" name="TextBox 5"/>
          <p:cNvSpPr txBox="1"/>
          <p:nvPr/>
        </p:nvSpPr>
        <p:spPr>
          <a:xfrm>
            <a:off x="7690234" y="4191000"/>
            <a:ext cx="1066800" cy="553998"/>
          </a:xfrm>
          <a:prstGeom prst="rect">
            <a:avLst/>
          </a:prstGeom>
          <a:solidFill>
            <a:schemeClr val="bg1"/>
          </a:solidFill>
        </p:spPr>
        <p:txBody>
          <a:bodyPr wrap="square" rtlCol="0">
            <a:spAutoFit/>
          </a:bodyPr>
          <a:lstStyle/>
          <a:p>
            <a:r>
              <a:rPr lang="en-US" sz="1000" b="1" dirty="0" err="1">
                <a:solidFill>
                  <a:schemeClr val="bg2">
                    <a:lumMod val="50000"/>
                  </a:schemeClr>
                </a:solidFill>
              </a:rPr>
              <a:t>Rodilla</a:t>
            </a:r>
            <a:r>
              <a:rPr lang="en-US" sz="1000" b="1" dirty="0">
                <a:solidFill>
                  <a:schemeClr val="bg2">
                    <a:lumMod val="50000"/>
                  </a:schemeClr>
                </a:solidFill>
              </a:rPr>
              <a:t> de </a:t>
            </a:r>
            <a:r>
              <a:rPr lang="en-US" sz="1000" b="1" dirty="0" err="1">
                <a:solidFill>
                  <a:schemeClr val="bg2">
                    <a:lumMod val="50000"/>
                  </a:schemeClr>
                </a:solidFill>
              </a:rPr>
              <a:t>alfombrador</a:t>
            </a:r>
            <a:r>
              <a:rPr lang="en-US" sz="1000" b="1" dirty="0">
                <a:solidFill>
                  <a:schemeClr val="bg2">
                    <a:lumMod val="50000"/>
                  </a:schemeClr>
                </a:solidFill>
              </a:rPr>
              <a:t> (bursitis)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B0D5C53-F030-4744-A888-AA7121A6C504}" type="slidenum">
              <a:rPr lang="en-US" sz="1000"/>
              <a:pPr/>
              <a:t>60</a:t>
            </a:fld>
            <a:endParaRPr lang="en-US" sz="1000"/>
          </a:p>
        </p:txBody>
      </p:sp>
      <p:sp>
        <p:nvSpPr>
          <p:cNvPr id="138243" name="Rectangle 2"/>
          <p:cNvSpPr>
            <a:spLocks noGrp="1" noChangeArrowheads="1"/>
          </p:cNvSpPr>
          <p:nvPr>
            <p:ph type="title"/>
          </p:nvPr>
        </p:nvSpPr>
        <p:spPr>
          <a:xfrm>
            <a:off x="457200" y="381000"/>
            <a:ext cx="8204200" cy="990600"/>
          </a:xfrm>
          <a:noFill/>
        </p:spPr>
        <p:txBody>
          <a:bodyPr/>
          <a:lstStyle/>
          <a:p>
            <a:pPr eaLnBrk="1" hangingPunct="1"/>
            <a:r>
              <a:rPr lang="es-MX" smtClean="0"/>
              <a:t>Cinco puntos clave </a:t>
            </a:r>
            <a:br>
              <a:rPr lang="es-MX" smtClean="0"/>
            </a:br>
            <a:r>
              <a:rPr lang="es-MX" smtClean="0"/>
              <a:t>para recordar</a:t>
            </a:r>
            <a:r>
              <a:rPr lang="en-US" smtClean="0"/>
              <a:t> </a:t>
            </a:r>
          </a:p>
        </p:txBody>
      </p:sp>
      <p:sp>
        <p:nvSpPr>
          <p:cNvPr id="138244" name="Rectangle 3"/>
          <p:cNvSpPr>
            <a:spLocks noGrp="1" noChangeArrowheads="1"/>
          </p:cNvSpPr>
          <p:nvPr>
            <p:ph type="body" idx="1"/>
          </p:nvPr>
        </p:nvSpPr>
        <p:spPr>
          <a:xfrm>
            <a:off x="685800" y="1752600"/>
            <a:ext cx="7772400" cy="4267200"/>
          </a:xfrm>
          <a:noFill/>
        </p:spPr>
        <p:txBody>
          <a:bodyPr/>
          <a:lstStyle/>
          <a:p>
            <a:pPr marL="609600" indent="-609600">
              <a:lnSpc>
                <a:spcPct val="90000"/>
              </a:lnSpc>
              <a:buFontTx/>
              <a:buAutoNum type="arabicPeriod"/>
            </a:pPr>
            <a:r>
              <a:rPr lang="es-MX" sz="2400" smtClean="0">
                <a:solidFill>
                  <a:schemeClr val="accent1"/>
                </a:solidFill>
              </a:rPr>
              <a:t>La ergonomía puede ayudarlo en su trabajo.</a:t>
            </a:r>
          </a:p>
          <a:p>
            <a:pPr marL="609600" indent="-609600">
              <a:lnSpc>
                <a:spcPct val="90000"/>
              </a:lnSpc>
              <a:buFontTx/>
              <a:buAutoNum type="arabicPeriod"/>
            </a:pPr>
            <a:endParaRPr lang="en-US" sz="1200" smtClean="0">
              <a:solidFill>
                <a:schemeClr val="accent1"/>
              </a:solidFill>
            </a:endParaRPr>
          </a:p>
          <a:p>
            <a:pPr marL="609600" indent="-609600">
              <a:lnSpc>
                <a:spcPct val="90000"/>
              </a:lnSpc>
              <a:buFontTx/>
              <a:buAutoNum type="arabicPeriod"/>
            </a:pPr>
            <a:r>
              <a:rPr lang="es-MX" sz="2400" smtClean="0">
                <a:solidFill>
                  <a:schemeClr val="accent1"/>
                </a:solidFill>
              </a:rPr>
              <a:t>Los WMSD pueden ocurrir en trabajos con factores de riesgo.</a:t>
            </a:r>
          </a:p>
          <a:p>
            <a:pPr marL="609600" indent="-609600">
              <a:lnSpc>
                <a:spcPct val="90000"/>
              </a:lnSpc>
              <a:buFontTx/>
              <a:buAutoNum type="arabicPeriod"/>
            </a:pPr>
            <a:endParaRPr lang="en-US" sz="1200" smtClean="0">
              <a:solidFill>
                <a:schemeClr val="accent1"/>
              </a:solidFill>
            </a:endParaRPr>
          </a:p>
          <a:p>
            <a:pPr marL="609600" indent="-609600">
              <a:lnSpc>
                <a:spcPct val="90000"/>
              </a:lnSpc>
              <a:buFontTx/>
              <a:buAutoNum type="arabicPeriod"/>
            </a:pPr>
            <a:r>
              <a:rPr lang="es-MX" sz="2400" smtClean="0">
                <a:solidFill>
                  <a:schemeClr val="accent1"/>
                </a:solidFill>
              </a:rPr>
              <a:t>Los factores de riesgo se pueden reducir y los WMSD se pueden prevenir.</a:t>
            </a:r>
          </a:p>
          <a:p>
            <a:pPr marL="609600" indent="-609600">
              <a:lnSpc>
                <a:spcPct val="90000"/>
              </a:lnSpc>
              <a:buFontTx/>
              <a:buAutoNum type="arabicPeriod"/>
            </a:pPr>
            <a:endParaRPr lang="en-US" sz="1200" smtClean="0">
              <a:solidFill>
                <a:schemeClr val="accent1"/>
              </a:solidFill>
            </a:endParaRPr>
          </a:p>
          <a:p>
            <a:pPr marL="609600" indent="-609600">
              <a:lnSpc>
                <a:spcPct val="90000"/>
              </a:lnSpc>
              <a:buFontTx/>
              <a:buAutoNum type="arabicPeriod"/>
            </a:pPr>
            <a:r>
              <a:rPr lang="es-MX" sz="2400" smtClean="0">
                <a:solidFill>
                  <a:schemeClr val="accent1"/>
                </a:solidFill>
              </a:rPr>
              <a:t>Informar signos y síntomas de manera precoz es importante.</a:t>
            </a:r>
          </a:p>
          <a:p>
            <a:pPr marL="609600" indent="-609600">
              <a:lnSpc>
                <a:spcPct val="90000"/>
              </a:lnSpc>
              <a:buFontTx/>
              <a:buAutoNum type="arabicPeriod"/>
            </a:pPr>
            <a:endParaRPr lang="en-US" sz="1200" smtClean="0">
              <a:solidFill>
                <a:schemeClr val="accent1"/>
              </a:solidFill>
            </a:endParaRPr>
          </a:p>
          <a:p>
            <a:pPr marL="609600" indent="-609600">
              <a:lnSpc>
                <a:spcPct val="90000"/>
              </a:lnSpc>
              <a:buFontTx/>
              <a:buAutoNum type="arabicPeriod"/>
            </a:pPr>
            <a:r>
              <a:rPr lang="es-MX" sz="2400" smtClean="0">
                <a:solidFill>
                  <a:schemeClr val="accent1"/>
                </a:solidFill>
              </a:rPr>
              <a:t>Usted puede ayudar a su empresa a implementar cambios ergonómicos.</a:t>
            </a:r>
            <a:r>
              <a:rPr lang="en-US" sz="2400" smtClean="0">
                <a:solidFill>
                  <a:schemeClr val="accent1"/>
                </a:solidFill>
              </a:rPr>
              <a:t> </a:t>
            </a:r>
          </a:p>
          <a:p>
            <a:pPr marL="609600" indent="-609600" eaLnBrk="1" hangingPunct="1">
              <a:lnSpc>
                <a:spcPct val="90000"/>
              </a:lnSpc>
            </a:pPr>
            <a:endParaRPr lang="en-US" sz="2400" smtClean="0">
              <a:solidFill>
                <a:schemeClr val="accent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228600" y="152400"/>
            <a:ext cx="8686800" cy="838200"/>
          </a:xfrm>
        </p:spPr>
        <p:txBody>
          <a:bodyPr/>
          <a:lstStyle/>
          <a:p>
            <a:r>
              <a:rPr lang="es-MX" sz="3200" smtClean="0"/>
              <a:t>Ejercicio de mapeo corporal</a:t>
            </a:r>
            <a:r>
              <a:rPr lang="en-US" smtClean="0"/>
              <a:t> </a:t>
            </a:r>
          </a:p>
        </p:txBody>
      </p:sp>
      <p:sp>
        <p:nvSpPr>
          <p:cNvPr id="140291" name="Content Placeholder 2"/>
          <p:cNvSpPr>
            <a:spLocks noGrp="1"/>
          </p:cNvSpPr>
          <p:nvPr>
            <p:ph idx="1"/>
          </p:nvPr>
        </p:nvSpPr>
        <p:spPr>
          <a:xfrm>
            <a:off x="304800" y="1676400"/>
            <a:ext cx="8686800" cy="4114800"/>
          </a:xfrm>
        </p:spPr>
        <p:txBody>
          <a:bodyPr/>
          <a:lstStyle/>
          <a:p>
            <a:pPr marL="990600" lvl="1" indent="-533400">
              <a:buFont typeface="Arial Black" pitchFamily="-106" charset="0"/>
              <a:buAutoNum type="arabicPeriod"/>
            </a:pPr>
            <a:r>
              <a:rPr lang="es-MX" sz="3200" smtClean="0">
                <a:solidFill>
                  <a:schemeClr val="bg1"/>
                </a:solidFill>
              </a:rPr>
              <a:t>Responda las preguntas de la 1 a la 4 utilizando su experiencia personal.</a:t>
            </a:r>
            <a:r>
              <a:rPr lang="en-US" sz="3200" smtClean="0">
                <a:solidFill>
                  <a:schemeClr val="bg1"/>
                </a:solidFill>
              </a:rPr>
              <a:t> </a:t>
            </a:r>
          </a:p>
          <a:p>
            <a:pPr marL="990600" lvl="1" indent="-533400">
              <a:buFont typeface="Arial Black" pitchFamily="-106" charset="0"/>
              <a:buAutoNum type="arabicPeriod"/>
            </a:pPr>
            <a:endParaRPr lang="en-US" sz="3200" smtClean="0">
              <a:solidFill>
                <a:schemeClr val="bg1"/>
              </a:solidFill>
            </a:endParaRPr>
          </a:p>
          <a:p>
            <a:pPr marL="990600" lvl="1" indent="-533400">
              <a:buFont typeface="Arial Black" pitchFamily="-106" charset="0"/>
              <a:buAutoNum type="arabicPeriod"/>
            </a:pPr>
            <a:endParaRPr lang="en-US" sz="3200" smtClean="0">
              <a:solidFill>
                <a:schemeClr val="bg1"/>
              </a:solidFill>
            </a:endParaRPr>
          </a:p>
          <a:p>
            <a:pPr marL="990600" lvl="1" indent="-533400">
              <a:buFont typeface="Arial Black" pitchFamily="-106" charset="0"/>
              <a:buAutoNum type="arabicPeriod"/>
            </a:pPr>
            <a:r>
              <a:rPr lang="es-MX" sz="3200" smtClean="0">
                <a:solidFill>
                  <a:schemeClr val="bg1"/>
                </a:solidFill>
              </a:rPr>
              <a:t>Una vez que todos los grupos hayan terminado, responda la pregunta 5.</a:t>
            </a:r>
            <a:r>
              <a:rPr lang="en-US" sz="3200" smtClean="0">
                <a:solidFill>
                  <a:schemeClr val="bg1"/>
                </a:solidFill>
              </a:rPr>
              <a:t> </a:t>
            </a:r>
          </a:p>
        </p:txBody>
      </p:sp>
      <p:sp>
        <p:nvSpPr>
          <p:cNvPr id="140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B3982B9C-93E8-4E3E-A36F-6F96E68F7379}" type="slidenum">
              <a:rPr lang="en-US" sz="1000"/>
              <a:pPr/>
              <a:t>61</a:t>
            </a:fld>
            <a:endParaRPr lang="en-US"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304800"/>
            <a:ext cx="8686800" cy="990600"/>
          </a:xfrm>
        </p:spPr>
        <p:txBody>
          <a:bodyPr/>
          <a:lstStyle/>
          <a:p>
            <a:r>
              <a:rPr lang="es-MX" sz="3200" smtClean="0"/>
              <a:t>Formas en que los WMSD dañan </a:t>
            </a:r>
            <a:br>
              <a:rPr lang="es-MX" sz="3200" smtClean="0"/>
            </a:br>
            <a:r>
              <a:rPr lang="es-MX" sz="3200" smtClean="0"/>
              <a:t>el cuerpo:</a:t>
            </a:r>
            <a:r>
              <a:rPr lang="en-US" smtClean="0"/>
              <a:t> </a:t>
            </a:r>
          </a:p>
        </p:txBody>
      </p:sp>
      <p:sp>
        <p:nvSpPr>
          <p:cNvPr id="2969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9C6D69C9-5D86-4416-8EC8-76DB26548C6B}" type="slidenum">
              <a:rPr lang="en-US" sz="1000"/>
              <a:pPr/>
              <a:t>7</a:t>
            </a:fld>
            <a:endParaRPr lang="en-US" sz="1000"/>
          </a:p>
        </p:txBody>
      </p:sp>
      <p:sp>
        <p:nvSpPr>
          <p:cNvPr id="29700" name="TextBox 3"/>
          <p:cNvSpPr txBox="1">
            <a:spLocks noChangeArrowheads="1"/>
          </p:cNvSpPr>
          <p:nvPr/>
        </p:nvSpPr>
        <p:spPr bwMode="auto">
          <a:xfrm>
            <a:off x="685800" y="990600"/>
            <a:ext cx="70866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sz="2000"/>
          </a:p>
          <a:p>
            <a:pPr lvl="2"/>
            <a:r>
              <a:rPr lang="es-MX" sz="2000" u="sng">
                <a:solidFill>
                  <a:schemeClr val="accent1"/>
                </a:solidFill>
              </a:rPr>
              <a:t>Músculos</a:t>
            </a:r>
            <a:r>
              <a:rPr lang="es-MX" sz="2000">
                <a:solidFill>
                  <a:schemeClr val="accent1"/>
                </a:solidFill>
              </a:rPr>
              <a:t>: pueden distenderse o desgarrarse.</a:t>
            </a:r>
          </a:p>
          <a:p>
            <a:pPr lvl="2"/>
            <a:r>
              <a:rPr lang="es-MX" sz="2000" u="sng">
                <a:solidFill>
                  <a:schemeClr val="accent1"/>
                </a:solidFill>
              </a:rPr>
              <a:t>Tendones</a:t>
            </a:r>
            <a:r>
              <a:rPr lang="es-MX" sz="2000">
                <a:solidFill>
                  <a:schemeClr val="accent1"/>
                </a:solidFill>
              </a:rPr>
              <a:t>: pueden distenderse, desgarrarse o inflamarse. Los tendones fijan el músculo al hueso.</a:t>
            </a:r>
          </a:p>
          <a:p>
            <a:pPr lvl="2"/>
            <a:r>
              <a:rPr lang="es-MX" sz="2000" u="sng">
                <a:solidFill>
                  <a:schemeClr val="accent1"/>
                </a:solidFill>
              </a:rPr>
              <a:t>Vainas de los tendones</a:t>
            </a:r>
            <a:r>
              <a:rPr lang="es-MX" sz="2000">
                <a:solidFill>
                  <a:schemeClr val="accent1"/>
                </a:solidFill>
              </a:rPr>
              <a:t>: pueden inflamarse. Las vainas de los tendones son el revestimiento que protege los tendones; contienen líquido para que los tendones puedan deslizarse hacia atrás y hacia adelante dentro de la vaina.</a:t>
            </a:r>
          </a:p>
          <a:p>
            <a:pPr lvl="2"/>
            <a:r>
              <a:rPr lang="es-MX" sz="2000" u="sng">
                <a:solidFill>
                  <a:schemeClr val="accent1"/>
                </a:solidFill>
              </a:rPr>
              <a:t>Nervios</a:t>
            </a:r>
            <a:r>
              <a:rPr lang="es-MX" sz="2000">
                <a:solidFill>
                  <a:schemeClr val="accent1"/>
                </a:solidFill>
              </a:rPr>
              <a:t>: pueden pinzarse.</a:t>
            </a:r>
          </a:p>
          <a:p>
            <a:pPr lvl="2"/>
            <a:r>
              <a:rPr lang="es-MX" sz="2000" u="sng">
                <a:solidFill>
                  <a:schemeClr val="accent1"/>
                </a:solidFill>
              </a:rPr>
              <a:t>Ligamentos</a:t>
            </a:r>
            <a:r>
              <a:rPr lang="es-MX" sz="2000">
                <a:solidFill>
                  <a:schemeClr val="accent1"/>
                </a:solidFill>
              </a:rPr>
              <a:t>: pueden distenderse o las fibras pueden separarse del hueso. Los ligamentos unen los huesos.</a:t>
            </a:r>
          </a:p>
          <a:p>
            <a:pPr lvl="1"/>
            <a:r>
              <a:rPr lang="es-MX" sz="2000" u="sng">
                <a:solidFill>
                  <a:schemeClr val="accent1"/>
                </a:solidFill>
              </a:rPr>
              <a:t>Discos</a:t>
            </a:r>
            <a:r>
              <a:rPr lang="es-MX" sz="2000">
                <a:solidFill>
                  <a:schemeClr val="accent1"/>
                </a:solidFill>
              </a:rPr>
              <a:t>: pueden desplazarse o sobresalir. Los discos absorben los impactos y se ubican en el espacio entre una vértebra y otra.</a:t>
            </a:r>
            <a:r>
              <a:rPr lang="en-US" sz="18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07F4847F-EA0A-4170-B56F-41A10EB268C1}" type="slidenum">
              <a:rPr lang="en-US" sz="1000"/>
              <a:pPr/>
              <a:t>8</a:t>
            </a:fld>
            <a:endParaRPr lang="en-US" sz="1000"/>
          </a:p>
        </p:txBody>
      </p:sp>
      <p:sp>
        <p:nvSpPr>
          <p:cNvPr id="31747" name="Rectangle 2"/>
          <p:cNvSpPr>
            <a:spLocks noGrp="1" noChangeArrowheads="1"/>
          </p:cNvSpPr>
          <p:nvPr>
            <p:ph type="title"/>
          </p:nvPr>
        </p:nvSpPr>
        <p:spPr>
          <a:xfrm>
            <a:off x="0" y="381000"/>
            <a:ext cx="8686800" cy="914400"/>
          </a:xfrm>
        </p:spPr>
        <p:txBody>
          <a:bodyPr/>
          <a:lstStyle/>
          <a:p>
            <a:pPr eaLnBrk="1" hangingPunct="1"/>
            <a:r>
              <a:rPr lang="es-MX" sz="3600" smtClean="0"/>
              <a:t>¿Cuáles son algunos de los síntomas de los WMSD?</a:t>
            </a:r>
            <a:r>
              <a:rPr lang="en-US" smtClean="0"/>
              <a:t> </a:t>
            </a:r>
          </a:p>
        </p:txBody>
      </p:sp>
      <p:sp>
        <p:nvSpPr>
          <p:cNvPr id="31748" name="Rectangle 3"/>
          <p:cNvSpPr>
            <a:spLocks noGrp="1" noChangeArrowheads="1"/>
          </p:cNvSpPr>
          <p:nvPr>
            <p:ph type="body" sz="half" idx="1"/>
          </p:nvPr>
        </p:nvSpPr>
        <p:spPr>
          <a:xfrm>
            <a:off x="400050" y="1911350"/>
            <a:ext cx="4257675" cy="3727450"/>
          </a:xfrm>
          <a:noFill/>
        </p:spPr>
        <p:txBody>
          <a:bodyPr/>
          <a:lstStyle/>
          <a:p>
            <a:r>
              <a:rPr lang="es-MX" sz="2400" smtClean="0">
                <a:solidFill>
                  <a:schemeClr val="accent1"/>
                </a:solidFill>
              </a:rPr>
              <a:t>Incomodidad</a:t>
            </a:r>
            <a:endParaRPr lang="es-MX" sz="1000" smtClean="0">
              <a:solidFill>
                <a:schemeClr val="accent1"/>
              </a:solidFill>
            </a:endParaRPr>
          </a:p>
          <a:p>
            <a:r>
              <a:rPr lang="es-MX" sz="2400" smtClean="0">
                <a:solidFill>
                  <a:schemeClr val="accent1"/>
                </a:solidFill>
              </a:rPr>
              <a:t>Dolor</a:t>
            </a:r>
            <a:endParaRPr lang="es-MX" sz="1000" smtClean="0">
              <a:solidFill>
                <a:schemeClr val="accent1"/>
              </a:solidFill>
            </a:endParaRPr>
          </a:p>
          <a:p>
            <a:r>
              <a:rPr lang="es-MX" sz="2400" smtClean="0">
                <a:solidFill>
                  <a:schemeClr val="accent1"/>
                </a:solidFill>
              </a:rPr>
              <a:t>Entumecimiento</a:t>
            </a:r>
            <a:endParaRPr lang="es-MX" sz="1000" smtClean="0">
              <a:solidFill>
                <a:schemeClr val="accent1"/>
              </a:solidFill>
            </a:endParaRPr>
          </a:p>
          <a:p>
            <a:r>
              <a:rPr lang="es-MX" sz="2400" smtClean="0">
                <a:solidFill>
                  <a:schemeClr val="accent1"/>
                </a:solidFill>
              </a:rPr>
              <a:t>Hormigueo</a:t>
            </a:r>
            <a:endParaRPr lang="es-MX" sz="1000" smtClean="0">
              <a:solidFill>
                <a:schemeClr val="accent1"/>
              </a:solidFill>
            </a:endParaRPr>
          </a:p>
          <a:p>
            <a:r>
              <a:rPr lang="es-MX" sz="2400" smtClean="0">
                <a:solidFill>
                  <a:schemeClr val="accent1"/>
                </a:solidFill>
              </a:rPr>
              <a:t>Inflamación</a:t>
            </a:r>
            <a:endParaRPr lang="en-US" sz="2400" smtClean="0">
              <a:solidFill>
                <a:schemeClr val="accent1"/>
              </a:solidFill>
            </a:endParaRPr>
          </a:p>
          <a:p>
            <a:pPr eaLnBrk="1" hangingPunct="1"/>
            <a:endParaRPr lang="en-US" sz="2800" smtClean="0">
              <a:solidFill>
                <a:schemeClr val="accent1"/>
              </a:solidFill>
            </a:endParaRPr>
          </a:p>
        </p:txBody>
      </p:sp>
      <p:sp>
        <p:nvSpPr>
          <p:cNvPr id="31749" name="Rectangle 3"/>
          <p:cNvSpPr>
            <a:spLocks noChangeArrowheads="1"/>
          </p:cNvSpPr>
          <p:nvPr/>
        </p:nvSpPr>
        <p:spPr bwMode="auto">
          <a:xfrm>
            <a:off x="4800600" y="1905000"/>
            <a:ext cx="3886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MX" sz="2400">
                <a:solidFill>
                  <a:schemeClr val="accent1"/>
                </a:solidFill>
              </a:rPr>
              <a:t>Quemazón</a:t>
            </a:r>
          </a:p>
          <a:p>
            <a:pPr marL="342900" indent="-342900">
              <a:spcBef>
                <a:spcPct val="20000"/>
              </a:spcBef>
              <a:buFontTx/>
              <a:buChar char="•"/>
            </a:pPr>
            <a:r>
              <a:rPr lang="es-MX" sz="2400">
                <a:solidFill>
                  <a:schemeClr val="accent1"/>
                </a:solidFill>
              </a:rPr>
              <a:t>Hinchazón</a:t>
            </a:r>
          </a:p>
          <a:p>
            <a:pPr marL="342900" indent="-342900">
              <a:spcBef>
                <a:spcPct val="20000"/>
              </a:spcBef>
              <a:buFontTx/>
              <a:buChar char="•"/>
            </a:pPr>
            <a:r>
              <a:rPr lang="es-MX" sz="2400">
                <a:solidFill>
                  <a:schemeClr val="accent1"/>
                </a:solidFill>
              </a:rPr>
              <a:t>Cambio de color</a:t>
            </a:r>
          </a:p>
          <a:p>
            <a:pPr marL="342900" indent="-342900">
              <a:spcBef>
                <a:spcPct val="20000"/>
              </a:spcBef>
              <a:buFontTx/>
              <a:buChar char="•"/>
            </a:pPr>
            <a:r>
              <a:rPr lang="es-MX" sz="2400">
                <a:solidFill>
                  <a:schemeClr val="accent1"/>
                </a:solidFill>
              </a:rPr>
              <a:t>Rigidez, pérdida de</a:t>
            </a:r>
          </a:p>
          <a:p>
            <a:pPr marL="342900" indent="-342900">
              <a:spcBef>
                <a:spcPct val="20000"/>
              </a:spcBef>
            </a:pPr>
            <a:r>
              <a:rPr lang="es-MX" sz="2400">
                <a:solidFill>
                  <a:schemeClr val="accent1"/>
                </a:solidFill>
              </a:rPr>
              <a:t>	flexibilidad</a:t>
            </a:r>
            <a:endParaRPr lang="en-US" sz="2400">
              <a:solidFill>
                <a:schemeClr val="accent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37931725" indent="-37474525">
              <a:defRPr sz="2400">
                <a:solidFill>
                  <a:schemeClr val="tx1"/>
                </a:solidFill>
                <a:latin typeface="Arial" charset="0"/>
                <a:ea typeface="ＭＳ Ｐゴシック" pitchFamily="-106" charset="-128"/>
              </a:defRPr>
            </a:lvl2pPr>
            <a:lvl3pPr>
              <a:defRPr sz="2400">
                <a:solidFill>
                  <a:schemeClr val="tx1"/>
                </a:solidFill>
                <a:latin typeface="Arial" charset="0"/>
                <a:ea typeface="ＭＳ Ｐゴシック" pitchFamily="-106" charset="-128"/>
              </a:defRPr>
            </a:lvl3pPr>
            <a:lvl4pPr>
              <a:defRPr sz="2400">
                <a:solidFill>
                  <a:schemeClr val="tx1"/>
                </a:solidFill>
                <a:latin typeface="Arial" charset="0"/>
                <a:ea typeface="ＭＳ Ｐゴシック" pitchFamily="-106" charset="-128"/>
              </a:defRPr>
            </a:lvl4pPr>
            <a:lvl5pPr>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1F6BD54C-B646-4446-9F59-8844E3F8544A}" type="slidenum">
              <a:rPr lang="en-US" sz="1000"/>
              <a:pPr/>
              <a:t>9</a:t>
            </a:fld>
            <a:endParaRPr lang="en-US" sz="1000"/>
          </a:p>
        </p:txBody>
      </p:sp>
      <p:sp>
        <p:nvSpPr>
          <p:cNvPr id="33795" name="Rectangle 2"/>
          <p:cNvSpPr>
            <a:spLocks noGrp="1" noChangeArrowheads="1"/>
          </p:cNvSpPr>
          <p:nvPr>
            <p:ph type="title"/>
          </p:nvPr>
        </p:nvSpPr>
        <p:spPr>
          <a:xfrm>
            <a:off x="228600" y="304800"/>
            <a:ext cx="8686800" cy="1143000"/>
          </a:xfrm>
        </p:spPr>
        <p:txBody>
          <a:bodyPr/>
          <a:lstStyle/>
          <a:p>
            <a:pPr eaLnBrk="1" hangingPunct="1"/>
            <a:r>
              <a:rPr lang="es-MX" smtClean="0"/>
              <a:t>¿Cuáles son las causas </a:t>
            </a:r>
            <a:br>
              <a:rPr lang="es-MX" smtClean="0"/>
            </a:br>
            <a:r>
              <a:rPr lang="es-MX" smtClean="0"/>
              <a:t>de los WMSD?</a:t>
            </a:r>
            <a:r>
              <a:rPr lang="en-US" smtClean="0"/>
              <a:t> </a:t>
            </a:r>
          </a:p>
        </p:txBody>
      </p:sp>
      <p:sp>
        <p:nvSpPr>
          <p:cNvPr id="33796" name="Rectangle 3"/>
          <p:cNvSpPr>
            <a:spLocks noGrp="1" noChangeArrowheads="1"/>
          </p:cNvSpPr>
          <p:nvPr>
            <p:ph type="body" idx="1"/>
          </p:nvPr>
        </p:nvSpPr>
        <p:spPr>
          <a:xfrm>
            <a:off x="228600" y="1905000"/>
            <a:ext cx="8686800" cy="4572000"/>
          </a:xfrm>
        </p:spPr>
        <p:txBody>
          <a:bodyPr/>
          <a:lstStyle/>
          <a:p>
            <a:pPr lvl="2">
              <a:buFont typeface="Arial" charset="0"/>
              <a:buChar char="−"/>
            </a:pPr>
            <a:r>
              <a:rPr lang="es-MX" sz="3200" smtClean="0">
                <a:solidFill>
                  <a:schemeClr val="accent1"/>
                </a:solidFill>
              </a:rPr>
              <a:t>Levantamiento de cargas pesadas, de manera muy frecuente o inadecuada.</a:t>
            </a:r>
          </a:p>
          <a:p>
            <a:pPr lvl="2">
              <a:buFont typeface="Arial" charset="0"/>
              <a:buChar char="−"/>
            </a:pPr>
            <a:r>
              <a:rPr lang="es-MX" sz="3200" smtClean="0">
                <a:solidFill>
                  <a:schemeClr val="accent1"/>
                </a:solidFill>
              </a:rPr>
              <a:t>Empujar, arrastrar o transportar cargas.</a:t>
            </a:r>
          </a:p>
          <a:p>
            <a:pPr lvl="2">
              <a:buFont typeface="Arial" charset="0"/>
              <a:buChar char="−"/>
            </a:pPr>
            <a:r>
              <a:rPr lang="es-MX" sz="3200" smtClean="0">
                <a:solidFill>
                  <a:schemeClr val="accent1"/>
                </a:solidFill>
              </a:rPr>
              <a:t>Trabajar en posturas incómodas.</a:t>
            </a:r>
          </a:p>
          <a:p>
            <a:pPr lvl="2">
              <a:buFont typeface="Arial" charset="0"/>
              <a:buChar char="−"/>
            </a:pPr>
            <a:r>
              <a:rPr lang="es-MX" sz="3200" smtClean="0">
                <a:solidFill>
                  <a:schemeClr val="accent1"/>
                </a:solidFill>
              </a:rPr>
              <a:t>Realizar trabajos manuales intensivos.</a:t>
            </a:r>
          </a:p>
          <a:p>
            <a:pPr lvl="2">
              <a:buFont typeface="Arial" charset="0"/>
              <a:buChar char="−"/>
            </a:pPr>
            <a:r>
              <a:rPr lang="es-MX" sz="3200" smtClean="0">
                <a:solidFill>
                  <a:schemeClr val="accent1"/>
                </a:solidFill>
              </a:rPr>
              <a:t>Vibración.</a:t>
            </a:r>
          </a:p>
          <a:p>
            <a:pPr lvl="2">
              <a:buFont typeface="Arial" charset="0"/>
              <a:buChar char="−"/>
            </a:pPr>
            <a:r>
              <a:rPr lang="es-MX" sz="3200" smtClean="0">
                <a:solidFill>
                  <a:schemeClr val="accent1"/>
                </a:solidFill>
              </a:rPr>
              <a:t>Estrés de contacto.</a:t>
            </a:r>
            <a:r>
              <a:rPr lang="en-US" sz="3200" smtClean="0">
                <a:solidFill>
                  <a:schemeClr val="accent1"/>
                </a:solidFill>
              </a:rPr>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atom design template</Template>
  <TotalTime>1714</TotalTime>
  <Words>8082</Words>
  <Application>Microsoft Office PowerPoint</Application>
  <PresentationFormat>On-screen Show (4:3)</PresentationFormat>
  <Paragraphs>612</Paragraphs>
  <Slides>61</Slides>
  <Notes>61</Notes>
  <HiddenSlides>0</HiddenSlides>
  <MMClips>1</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Blue atom design template</vt:lpstr>
      <vt:lpstr>Introducción a la ergonomía </vt:lpstr>
      <vt:lpstr>Antes de responder  el cuestionario </vt:lpstr>
      <vt:lpstr>¿Qué es la ergonomía? </vt:lpstr>
      <vt:lpstr>Beneficios de la ergonomía </vt:lpstr>
      <vt:lpstr>¿Qué son los trastornos musculoesqueléticos relacionados  con el trabajo (WMSD)? </vt:lpstr>
      <vt:lpstr>WMSD</vt:lpstr>
      <vt:lpstr>Formas en que los WMSD dañan  el cuerpo: </vt:lpstr>
      <vt:lpstr>¿Cuáles son algunos de los síntomas de los WMSD? </vt:lpstr>
      <vt:lpstr>¿Cuáles son las causas  de los WMSD? </vt:lpstr>
      <vt:lpstr>Factores de riesgo </vt:lpstr>
      <vt:lpstr>Duración </vt:lpstr>
      <vt:lpstr>Frecuencia </vt:lpstr>
      <vt:lpstr>Intensidad </vt:lpstr>
      <vt:lpstr>Factores de riesgo  para los WMSD </vt:lpstr>
      <vt:lpstr>Levantar cargas pesadas </vt:lpstr>
      <vt:lpstr>Levantar peso con frecuencia </vt:lpstr>
      <vt:lpstr>Levantar peso de  manera inadecuada </vt:lpstr>
      <vt:lpstr>Alternativas para  no levantar peso </vt:lpstr>
      <vt:lpstr>PowerPoint Presentation</vt:lpstr>
      <vt:lpstr>PowerPoint Presentation</vt:lpstr>
      <vt:lpstr>La ergonomía en el trabajo:  Cómo reducir el levantamiento  de peso de manera inadecuada </vt:lpstr>
      <vt:lpstr>Factores de riesgo para  los WMSD </vt:lpstr>
      <vt:lpstr>Postura neutral </vt:lpstr>
      <vt:lpstr>Postura inadecuada </vt:lpstr>
      <vt:lpstr>PowerPoint Presentation</vt:lpstr>
      <vt:lpstr>Cómo reducir el trabajo a alturas bajas </vt:lpstr>
      <vt:lpstr>PowerPoint Presentation</vt:lpstr>
      <vt:lpstr>PowerPoint Presentation</vt:lpstr>
      <vt:lpstr>PowerPoint Presentation</vt:lpstr>
      <vt:lpstr>Cómo reducir el trabajo a alturas elevadas </vt:lpstr>
      <vt:lpstr>PowerPoint Presentation</vt:lpstr>
      <vt:lpstr>PowerPoint Presentation</vt:lpstr>
      <vt:lpstr>PowerPoint Presentation</vt:lpstr>
      <vt:lpstr>Cómo reducir el estiramiento </vt:lpstr>
      <vt:lpstr>Incline la mesa para pulir. </vt:lpstr>
      <vt:lpstr>Factores de riesgo para  los MSD </vt:lpstr>
      <vt:lpstr>PowerPoint Presentation</vt:lpstr>
      <vt:lpstr>Trabajo manual intensivo –  Movimientos muy repetitivos </vt:lpstr>
      <vt:lpstr>Cómo reducir la repetición </vt:lpstr>
      <vt:lpstr>Use herramientas eléctricas </vt:lpstr>
      <vt:lpstr>Trabajo manual intensivo  –  Agarre con todos los dedos y agarre en forma de pinza </vt:lpstr>
      <vt:lpstr>Trabajo manual intensivo – Agarre con todos los dedos </vt:lpstr>
      <vt:lpstr>Agarre con las yemas  de los dedos </vt:lpstr>
      <vt:lpstr>Otros factores </vt:lpstr>
      <vt:lpstr>PowerPoint Presentation</vt:lpstr>
      <vt:lpstr>Trabajo manual intensivo –  Muñecas dobladas</vt:lpstr>
      <vt:lpstr>Ejemplo del uso de herramientas </vt:lpstr>
      <vt:lpstr>Trabajo manual intensivo – Combinaciones </vt:lpstr>
      <vt:lpstr>Tecleado intensivo </vt:lpstr>
      <vt:lpstr>Cómo reducir el tecleado intensivo </vt:lpstr>
      <vt:lpstr>Factores de riesgo  para los WMSD </vt:lpstr>
      <vt:lpstr>Vibración </vt:lpstr>
      <vt:lpstr>Cómo reducir la vibración </vt:lpstr>
      <vt:lpstr>Guías de OSHA sobre ergonomía </vt:lpstr>
      <vt:lpstr>Recuerde: OSHA no tiene reglamentos para abordar cuestiones relacionadas con la ergonomía, sólo tiene Recomendaciones y guías. </vt:lpstr>
      <vt:lpstr>Qué puede hacer usted: </vt:lpstr>
      <vt:lpstr>Reconocimiento e informe de signos y síntomas </vt:lpstr>
      <vt:lpstr>¿Por qué es importante informar signos o síntomas?</vt:lpstr>
      <vt:lpstr>Cómo participar </vt:lpstr>
      <vt:lpstr>Cinco puntos clave  para recordar </vt:lpstr>
      <vt:lpstr>Ejercicio de mapeo corporal </vt:lpstr>
    </vt:vector>
  </TitlesOfParts>
  <Company>NJ State AFL-CIO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Ergonomics</dc:title>
  <dc:creator>Bill Hartzell</dc:creator>
  <cp:lastModifiedBy>Vosburgh, Linda - OSHA</cp:lastModifiedBy>
  <cp:revision>217</cp:revision>
  <cp:lastPrinted>2011-02-01T20:21:03Z</cp:lastPrinted>
  <dcterms:created xsi:type="dcterms:W3CDTF">2007-04-04T18:00:58Z</dcterms:created>
  <dcterms:modified xsi:type="dcterms:W3CDTF">2012-12-04T15:24:17Z</dcterms:modified>
</cp:coreProperties>
</file>