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3.xml" ContentType="application/vnd.openxmlformats-officedocument.presentationml.tags+xml"/>
  <Override PartName="/ppt/notesSlides/notesSlide44.xml" ContentType="application/vnd.openxmlformats-officedocument.presentationml.notesSlide+xml"/>
  <Override PartName="/ppt/tags/tag24.xml" ContentType="application/vnd.openxmlformats-officedocument.presentationml.tags+xml"/>
  <Override PartName="/ppt/notesSlides/notesSlide45.xml" ContentType="application/vnd.openxmlformats-officedocument.presentationml.notesSlide+xml"/>
  <Override PartName="/ppt/tags/tag25.xml" ContentType="application/vnd.openxmlformats-officedocument.presentationml.tags+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tags/tag27.xml" ContentType="application/vnd.openxmlformats-officedocument.presentationml.tags+xml"/>
  <Override PartName="/ppt/notesSlides/notesSlide48.xml" ContentType="application/vnd.openxmlformats-officedocument.presentationml.notesSlide+xml"/>
  <Override PartName="/ppt/tags/tag28.xml" ContentType="application/vnd.openxmlformats-officedocument.presentationml.tags+xml"/>
  <Override PartName="/ppt/notesSlides/notesSlide49.xml" ContentType="application/vnd.openxmlformats-officedocument.presentationml.notesSlide+xml"/>
  <Override PartName="/ppt/tags/tag29.xml" ContentType="application/vnd.openxmlformats-officedocument.presentationml.tags+xml"/>
  <Override PartName="/ppt/notesSlides/notesSlide50.xml" ContentType="application/vnd.openxmlformats-officedocument.presentationml.notesSlide+xml"/>
  <Override PartName="/ppt/tags/tag30.xml" ContentType="application/vnd.openxmlformats-officedocument.presentationml.tags+xml"/>
  <Override PartName="/ppt/notesSlides/notesSlide51.xml" ContentType="application/vnd.openxmlformats-officedocument.presentationml.notesSlide+xml"/>
  <Override PartName="/ppt/tags/tag31.xml" ContentType="application/vnd.openxmlformats-officedocument.presentationml.tags+xml"/>
  <Override PartName="/ppt/notesSlides/notesSlide5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4.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5.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36.xml" ContentType="application/vnd.openxmlformats-officedocument.presentationml.tags+xml"/>
  <Override PartName="/ppt/notesSlides/notesSlide61.xml" ContentType="application/vnd.openxmlformats-officedocument.presentationml.notesSlide+xml"/>
  <Override PartName="/ppt/tags/tag37.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38.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9.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40.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41.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42.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43.xml" ContentType="application/vnd.openxmlformats-officedocument.presentationml.tags+xml"/>
  <Override PartName="/ppt/notesSlides/notesSlide84.xml" ContentType="application/vnd.openxmlformats-officedocument.presentationml.notesSlide+xml"/>
  <Override PartName="/ppt/tags/tag44.xml" ContentType="application/vnd.openxmlformats-officedocument.presentationml.tags+xml"/>
  <Override PartName="/ppt/notesSlides/notesSlide85.xml" ContentType="application/vnd.openxmlformats-officedocument.presentationml.notesSlide+xml"/>
  <Override PartName="/ppt/tags/tag45.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46.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66" r:id="rId2"/>
    <p:sldId id="312" r:id="rId3"/>
    <p:sldId id="302" r:id="rId4"/>
    <p:sldId id="414" r:id="rId5"/>
    <p:sldId id="407" r:id="rId6"/>
    <p:sldId id="415" r:id="rId7"/>
    <p:sldId id="464" r:id="rId8"/>
    <p:sldId id="410" r:id="rId9"/>
    <p:sldId id="411" r:id="rId10"/>
    <p:sldId id="412" r:id="rId11"/>
    <p:sldId id="481" r:id="rId12"/>
    <p:sldId id="482" r:id="rId13"/>
    <p:sldId id="487" r:id="rId14"/>
    <p:sldId id="483" r:id="rId15"/>
    <p:sldId id="485" r:id="rId16"/>
    <p:sldId id="413" r:id="rId17"/>
    <p:sldId id="490" r:id="rId18"/>
    <p:sldId id="488" r:id="rId19"/>
    <p:sldId id="489" r:id="rId20"/>
    <p:sldId id="404" r:id="rId21"/>
    <p:sldId id="498" r:id="rId22"/>
    <p:sldId id="385" r:id="rId23"/>
    <p:sldId id="308" r:id="rId24"/>
    <p:sldId id="307" r:id="rId25"/>
    <p:sldId id="309" r:id="rId26"/>
    <p:sldId id="493" r:id="rId27"/>
    <p:sldId id="417" r:id="rId28"/>
    <p:sldId id="418" r:id="rId29"/>
    <p:sldId id="420" r:id="rId30"/>
    <p:sldId id="421" r:id="rId31"/>
    <p:sldId id="422" r:id="rId32"/>
    <p:sldId id="423" r:id="rId33"/>
    <p:sldId id="424" r:id="rId34"/>
    <p:sldId id="472" r:id="rId35"/>
    <p:sldId id="425" r:id="rId36"/>
    <p:sldId id="457" r:id="rId37"/>
    <p:sldId id="478" r:id="rId38"/>
    <p:sldId id="500" r:id="rId39"/>
    <p:sldId id="499" r:id="rId40"/>
    <p:sldId id="426" r:id="rId41"/>
    <p:sldId id="427" r:id="rId42"/>
    <p:sldId id="428" r:id="rId43"/>
    <p:sldId id="460" r:id="rId44"/>
    <p:sldId id="461" r:id="rId45"/>
    <p:sldId id="459" r:id="rId46"/>
    <p:sldId id="429" r:id="rId47"/>
    <p:sldId id="477" r:id="rId48"/>
    <p:sldId id="458" r:id="rId49"/>
    <p:sldId id="474" r:id="rId50"/>
    <p:sldId id="462" r:id="rId51"/>
    <p:sldId id="471" r:id="rId52"/>
    <p:sldId id="473" r:id="rId53"/>
    <p:sldId id="470" r:id="rId54"/>
    <p:sldId id="509" r:id="rId55"/>
    <p:sldId id="494" r:id="rId56"/>
    <p:sldId id="502" r:id="rId57"/>
    <p:sldId id="501" r:id="rId58"/>
    <p:sldId id="432" r:id="rId59"/>
    <p:sldId id="433" r:id="rId60"/>
    <p:sldId id="434" r:id="rId61"/>
    <p:sldId id="435" r:id="rId62"/>
    <p:sldId id="497" r:id="rId63"/>
    <p:sldId id="480" r:id="rId64"/>
    <p:sldId id="436" r:id="rId65"/>
    <p:sldId id="504" r:id="rId66"/>
    <p:sldId id="503" r:id="rId67"/>
    <p:sldId id="438" r:id="rId68"/>
    <p:sldId id="441" r:id="rId69"/>
    <p:sldId id="442" r:id="rId70"/>
    <p:sldId id="443" r:id="rId71"/>
    <p:sldId id="444" r:id="rId72"/>
    <p:sldId id="466" r:id="rId73"/>
    <p:sldId id="467" r:id="rId74"/>
    <p:sldId id="445" r:id="rId75"/>
    <p:sldId id="479" r:id="rId76"/>
    <p:sldId id="492" r:id="rId77"/>
    <p:sldId id="506" r:id="rId78"/>
    <p:sldId id="505" r:id="rId79"/>
    <p:sldId id="447" r:id="rId80"/>
    <p:sldId id="448" r:id="rId81"/>
    <p:sldId id="449" r:id="rId82"/>
    <p:sldId id="450" r:id="rId83"/>
    <p:sldId id="451" r:id="rId84"/>
    <p:sldId id="453" r:id="rId85"/>
    <p:sldId id="491" r:id="rId86"/>
    <p:sldId id="510" r:id="rId87"/>
    <p:sldId id="508" r:id="rId88"/>
    <p:sldId id="507" r:id="rId89"/>
    <p:sldId id="456" r:id="rId90"/>
    <p:sldId id="402" r:id="rId91"/>
    <p:sldId id="400" r:id="rId92"/>
  </p:sldIdLst>
  <p:sldSz cx="9144000" cy="6858000" type="screen4x3"/>
  <p:notesSz cx="7315200" cy="9601200"/>
  <p:custDataLst>
    <p:tags r:id="rId95"/>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CE89C"/>
    <a:srgbClr val="DDB68B"/>
    <a:srgbClr val="FEA4B1"/>
    <a:srgbClr val="800000"/>
    <a:srgbClr val="008000"/>
    <a:srgbClr val="339933"/>
    <a:srgbClr val="CC99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2" autoAdjust="0"/>
  </p:normalViewPr>
  <p:slideViewPr>
    <p:cSldViewPr>
      <p:cViewPr>
        <p:scale>
          <a:sx n="72" d="100"/>
          <a:sy n="72" d="100"/>
        </p:scale>
        <p:origin x="-13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2" d="100"/>
          <a:sy n="82" d="100"/>
        </p:scale>
        <p:origin x="-2292" y="5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74" tIns="47538" rIns="95074" bIns="47538" numCol="1" anchor="t" anchorCtr="0" compatLnSpc="1">
            <a:prstTxWarp prst="textNoShape">
              <a:avLst/>
            </a:prstTxWarp>
          </a:bodyPr>
          <a:lstStyle>
            <a:lvl1pPr defTabSz="914478">
              <a:defRPr sz="1200">
                <a:latin typeface="Arial" charset="0"/>
              </a:defRPr>
            </a:lvl1pPr>
          </a:lstStyle>
          <a:p>
            <a:pPr>
              <a:defRPr/>
            </a:pPr>
            <a:endParaRPr lang="en-US"/>
          </a:p>
        </p:txBody>
      </p:sp>
      <p:sp>
        <p:nvSpPr>
          <p:cNvPr id="3" name="Date Placeholder 2"/>
          <p:cNvSpPr>
            <a:spLocks noGrp="1"/>
          </p:cNvSpPr>
          <p:nvPr>
            <p:ph type="dt" sz="quarter"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74" tIns="47538" rIns="95074" bIns="47538" numCol="1" anchor="t" anchorCtr="0" compatLnSpc="1">
            <a:prstTxWarp prst="textNoShape">
              <a:avLst/>
            </a:prstTxWarp>
          </a:bodyPr>
          <a:lstStyle>
            <a:lvl1pPr algn="r" defTabSz="914478">
              <a:defRPr sz="1200">
                <a:latin typeface="Arial" charset="0"/>
              </a:defRPr>
            </a:lvl1pPr>
          </a:lstStyle>
          <a:p>
            <a:pPr>
              <a:defRPr/>
            </a:pPr>
            <a:fld id="{A055174A-4B69-466F-A6E0-7BB7FDF9AE18}" type="datetime1">
              <a:rPr lang="en-US"/>
              <a:pPr>
                <a:defRPr/>
              </a:pPr>
              <a:t>12/11/2013</a:t>
            </a:fld>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74" tIns="47538" rIns="95074" bIns="47538" numCol="1" anchor="b" anchorCtr="0" compatLnSpc="1">
            <a:prstTxWarp prst="textNoShape">
              <a:avLst/>
            </a:prstTxWarp>
          </a:bodyPr>
          <a:lstStyle>
            <a:lvl1pPr defTabSz="914478">
              <a:defRPr sz="1200">
                <a:latin typeface="Arial" charset="0"/>
              </a:defRPr>
            </a:lvl1pPr>
          </a:lstStyle>
          <a:p>
            <a:pPr>
              <a:defRPr/>
            </a:pPr>
            <a:endParaRPr lang="en-US"/>
          </a:p>
        </p:txBody>
      </p:sp>
      <p:sp>
        <p:nvSpPr>
          <p:cNvPr id="5" name="Slide Number Placeholder 4"/>
          <p:cNvSpPr>
            <a:spLocks noGrp="1"/>
          </p:cNvSpPr>
          <p:nvPr>
            <p:ph type="sldNum" sz="quarter" idx="3"/>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74" tIns="47538" rIns="95074" bIns="47538" numCol="1" anchor="b" anchorCtr="0" compatLnSpc="1">
            <a:prstTxWarp prst="textNoShape">
              <a:avLst/>
            </a:prstTxWarp>
          </a:bodyPr>
          <a:lstStyle>
            <a:lvl1pPr algn="r" defTabSz="914478">
              <a:defRPr sz="1200">
                <a:latin typeface="Arial" charset="0"/>
              </a:defRPr>
            </a:lvl1pPr>
          </a:lstStyle>
          <a:p>
            <a:pPr>
              <a:defRPr/>
            </a:pPr>
            <a:fld id="{EDF8F16E-C97D-48BA-9955-3D5072C6F061}" type="slidenum">
              <a:rPr lang="en-US"/>
              <a:pPr>
                <a:defRPr/>
              </a:pPr>
              <a:t>‹#›</a:t>
            </a:fld>
            <a:endParaRPr lang="en-US"/>
          </a:p>
        </p:txBody>
      </p:sp>
    </p:spTree>
    <p:extLst>
      <p:ext uri="{BB962C8B-B14F-4D97-AF65-F5344CB8AC3E}">
        <p14:creationId xmlns:p14="http://schemas.microsoft.com/office/powerpoint/2010/main" val="2392412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4"/>
          <p:cNvSpPr>
            <a:spLocks noGrp="1" noRot="1" noChangeAspect="1" noChangeArrowheads="1" noTextEdit="1"/>
          </p:cNvSpPr>
          <p:nvPr>
            <p:ph type="sldImg" idx="2"/>
          </p:nvPr>
        </p:nvSpPr>
        <p:spPr bwMode="auto">
          <a:xfrm>
            <a:off x="354013" y="1406525"/>
            <a:ext cx="3446462" cy="258445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sp>
      <p:sp>
        <p:nvSpPr>
          <p:cNvPr id="95235" name="Line 26"/>
          <p:cNvSpPr>
            <a:spLocks noChangeShapeType="1"/>
          </p:cNvSpPr>
          <p:nvPr/>
        </p:nvSpPr>
        <p:spPr bwMode="auto">
          <a:xfrm>
            <a:off x="319088" y="5346700"/>
            <a:ext cx="6975475" cy="158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lIns="98863" tIns="49432" rIns="98863" bIns="49432"/>
          <a:lstStyle/>
          <a:p>
            <a:endParaRPr lang="en-US"/>
          </a:p>
        </p:txBody>
      </p:sp>
      <p:sp>
        <p:nvSpPr>
          <p:cNvPr id="95236" name="Line 27"/>
          <p:cNvSpPr>
            <a:spLocks noChangeShapeType="1"/>
          </p:cNvSpPr>
          <p:nvPr/>
        </p:nvSpPr>
        <p:spPr bwMode="auto">
          <a:xfrm>
            <a:off x="3930650" y="1125538"/>
            <a:ext cx="0" cy="422751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lIns="98863" tIns="49432" rIns="98863" bIns="49432"/>
          <a:lstStyle/>
          <a:p>
            <a:endParaRPr lang="en-US"/>
          </a:p>
        </p:txBody>
      </p:sp>
      <p:sp>
        <p:nvSpPr>
          <p:cNvPr id="3119" name="Text Box 47"/>
          <p:cNvSpPr txBox="1">
            <a:spLocks noChangeArrowheads="1"/>
          </p:cNvSpPr>
          <p:nvPr/>
        </p:nvSpPr>
        <p:spPr bwMode="auto">
          <a:xfrm>
            <a:off x="4772025" y="1279525"/>
            <a:ext cx="2549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spAutoFit/>
          </a:bodyPr>
          <a:lstStyle>
            <a:lvl1pPr defTabSz="879475" eaLnBrk="0" hangingPunct="0">
              <a:defRPr sz="2400">
                <a:solidFill>
                  <a:schemeClr val="tx1"/>
                </a:solidFill>
                <a:latin typeface="Arial" charset="0"/>
                <a:ea typeface="ＭＳ Ｐゴシック" pitchFamily="34" charset="-128"/>
              </a:defRPr>
            </a:lvl1pPr>
            <a:lvl2pPr marL="714375" indent="-274638" defTabSz="879475" eaLnBrk="0" hangingPunct="0">
              <a:defRPr sz="2400">
                <a:solidFill>
                  <a:schemeClr val="tx1"/>
                </a:solidFill>
                <a:latin typeface="Arial" charset="0"/>
                <a:ea typeface="ＭＳ Ｐゴシック" pitchFamily="34" charset="-128"/>
              </a:defRPr>
            </a:lvl2pPr>
            <a:lvl3pPr marL="1098550" indent="-219075" defTabSz="879475" eaLnBrk="0" hangingPunct="0">
              <a:defRPr sz="2400">
                <a:solidFill>
                  <a:schemeClr val="tx1"/>
                </a:solidFill>
                <a:latin typeface="Arial" charset="0"/>
                <a:ea typeface="ＭＳ Ｐゴシック" pitchFamily="34" charset="-128"/>
              </a:defRPr>
            </a:lvl3pPr>
            <a:lvl4pPr marL="1538288" indent="-219075" defTabSz="879475" eaLnBrk="0" hangingPunct="0">
              <a:defRPr sz="2400">
                <a:solidFill>
                  <a:schemeClr val="tx1"/>
                </a:solidFill>
                <a:latin typeface="Arial" charset="0"/>
                <a:ea typeface="ＭＳ Ｐゴシック" pitchFamily="34" charset="-128"/>
              </a:defRPr>
            </a:lvl4pPr>
            <a:lvl5pPr marL="1978025" indent="-219075" defTabSz="879475" eaLnBrk="0" hangingPunct="0">
              <a:defRPr sz="2400">
                <a:solidFill>
                  <a:schemeClr val="tx1"/>
                </a:solidFill>
                <a:latin typeface="Arial" charset="0"/>
                <a:ea typeface="ＭＳ Ｐゴシック" pitchFamily="34" charset="-128"/>
              </a:defRPr>
            </a:lvl5pPr>
            <a:lvl6pPr marL="24352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8924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3496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068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defRPr/>
            </a:pPr>
            <a:r>
              <a:rPr lang="en-US" sz="1500" b="1" i="1" smtClean="0"/>
              <a:t>Instructor Notes</a:t>
            </a:r>
          </a:p>
        </p:txBody>
      </p:sp>
      <p:sp>
        <p:nvSpPr>
          <p:cNvPr id="3131" name="Text Box 59"/>
          <p:cNvSpPr txBox="1">
            <a:spLocks noChangeArrowheads="1"/>
          </p:cNvSpPr>
          <p:nvPr/>
        </p:nvSpPr>
        <p:spPr bwMode="auto">
          <a:xfrm>
            <a:off x="3001963" y="5432425"/>
            <a:ext cx="17748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4" tIns="47538" rIns="95074" bIns="47538">
            <a:spAutoFit/>
          </a:bodyPr>
          <a:lstStyle>
            <a:lvl1pPr defTabSz="879475" eaLnBrk="0" hangingPunct="0">
              <a:defRPr sz="2400">
                <a:solidFill>
                  <a:schemeClr val="tx1"/>
                </a:solidFill>
                <a:latin typeface="Arial" charset="0"/>
                <a:ea typeface="ＭＳ Ｐゴシック" pitchFamily="34" charset="-128"/>
              </a:defRPr>
            </a:lvl1pPr>
            <a:lvl2pPr marL="714375" indent="-274638" defTabSz="879475" eaLnBrk="0" hangingPunct="0">
              <a:defRPr sz="2400">
                <a:solidFill>
                  <a:schemeClr val="tx1"/>
                </a:solidFill>
                <a:latin typeface="Arial" charset="0"/>
                <a:ea typeface="ＭＳ Ｐゴシック" pitchFamily="34" charset="-128"/>
              </a:defRPr>
            </a:lvl2pPr>
            <a:lvl3pPr marL="1098550" indent="-219075" defTabSz="879475" eaLnBrk="0" hangingPunct="0">
              <a:defRPr sz="2400">
                <a:solidFill>
                  <a:schemeClr val="tx1"/>
                </a:solidFill>
                <a:latin typeface="Arial" charset="0"/>
                <a:ea typeface="ＭＳ Ｐゴシック" pitchFamily="34" charset="-128"/>
              </a:defRPr>
            </a:lvl3pPr>
            <a:lvl4pPr marL="1538288" indent="-219075" defTabSz="879475" eaLnBrk="0" hangingPunct="0">
              <a:defRPr sz="2400">
                <a:solidFill>
                  <a:schemeClr val="tx1"/>
                </a:solidFill>
                <a:latin typeface="Arial" charset="0"/>
                <a:ea typeface="ＭＳ Ｐゴシック" pitchFamily="34" charset="-128"/>
              </a:defRPr>
            </a:lvl4pPr>
            <a:lvl5pPr marL="1978025" indent="-219075" defTabSz="879475" eaLnBrk="0" hangingPunct="0">
              <a:defRPr sz="2400">
                <a:solidFill>
                  <a:schemeClr val="tx1"/>
                </a:solidFill>
                <a:latin typeface="Arial" charset="0"/>
                <a:ea typeface="ＭＳ Ｐゴシック" pitchFamily="34" charset="-128"/>
              </a:defRPr>
            </a:lvl5pPr>
            <a:lvl6pPr marL="24352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8924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3496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068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US" sz="1500" b="1" i="1" smtClean="0"/>
              <a:t>Participant Notes</a:t>
            </a:r>
          </a:p>
        </p:txBody>
      </p:sp>
      <p:pic>
        <p:nvPicPr>
          <p:cNvPr id="95239" name="Picture 16" descr="IG_footer_univers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738" y="9371013"/>
            <a:ext cx="70231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0"/>
          <p:cNvSpPr txBox="1">
            <a:spLocks noChangeArrowheads="1"/>
          </p:cNvSpPr>
          <p:nvPr/>
        </p:nvSpPr>
        <p:spPr bwMode="auto">
          <a:xfrm>
            <a:off x="323850" y="9356725"/>
            <a:ext cx="13239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4" tIns="47538" rIns="95074" bIns="47538">
            <a:spAutoFit/>
          </a:bodyPr>
          <a:lstStyle>
            <a:lvl1pPr defTabSz="879475" eaLnBrk="0" hangingPunct="0">
              <a:defRPr sz="2400">
                <a:solidFill>
                  <a:schemeClr val="tx1"/>
                </a:solidFill>
                <a:latin typeface="Arial" charset="0"/>
                <a:ea typeface="ＭＳ Ｐゴシック" pitchFamily="34" charset="-128"/>
              </a:defRPr>
            </a:lvl1pPr>
            <a:lvl2pPr marL="714375" indent="-274638" defTabSz="879475" eaLnBrk="0" hangingPunct="0">
              <a:defRPr sz="2400">
                <a:solidFill>
                  <a:schemeClr val="tx1"/>
                </a:solidFill>
                <a:latin typeface="Arial" charset="0"/>
                <a:ea typeface="ＭＳ Ｐゴシック" pitchFamily="34" charset="-128"/>
              </a:defRPr>
            </a:lvl2pPr>
            <a:lvl3pPr marL="1098550" indent="-219075" defTabSz="879475" eaLnBrk="0" hangingPunct="0">
              <a:defRPr sz="2400">
                <a:solidFill>
                  <a:schemeClr val="tx1"/>
                </a:solidFill>
                <a:latin typeface="Arial" charset="0"/>
                <a:ea typeface="ＭＳ Ｐゴシック" pitchFamily="34" charset="-128"/>
              </a:defRPr>
            </a:lvl3pPr>
            <a:lvl4pPr marL="1538288" indent="-219075" defTabSz="879475" eaLnBrk="0" hangingPunct="0">
              <a:defRPr sz="2400">
                <a:solidFill>
                  <a:schemeClr val="tx1"/>
                </a:solidFill>
                <a:latin typeface="Arial" charset="0"/>
                <a:ea typeface="ＭＳ Ｐゴシック" pitchFamily="34" charset="-128"/>
              </a:defRPr>
            </a:lvl4pPr>
            <a:lvl5pPr marL="1978025" indent="-219075" defTabSz="879475" eaLnBrk="0" hangingPunct="0">
              <a:defRPr sz="2400">
                <a:solidFill>
                  <a:schemeClr val="tx1"/>
                </a:solidFill>
                <a:latin typeface="Arial" charset="0"/>
                <a:ea typeface="ＭＳ Ｐゴシック" pitchFamily="34" charset="-128"/>
              </a:defRPr>
            </a:lvl5pPr>
            <a:lvl6pPr marL="24352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8924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3496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06825" indent="-219075"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US" sz="1200" i="1" smtClean="0">
                <a:solidFill>
                  <a:schemeClr val="bg1"/>
                </a:solidFill>
              </a:rPr>
              <a:t>Instructor Guide</a:t>
            </a:r>
          </a:p>
        </p:txBody>
      </p:sp>
      <p:sp>
        <p:nvSpPr>
          <p:cNvPr id="95241" name="Rectangle 38"/>
          <p:cNvSpPr>
            <a:spLocks noChangeArrowheads="1"/>
          </p:cNvSpPr>
          <p:nvPr/>
        </p:nvSpPr>
        <p:spPr bwMode="auto">
          <a:xfrm>
            <a:off x="6843713" y="93583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F4DB7E3-8535-484E-88CF-1C7CA35EA1A8}" type="slidenum">
              <a:rPr lang="en-US" altLang="en-US" sz="1200">
                <a:solidFill>
                  <a:schemeClr val="bg1"/>
                </a:solidFill>
                <a:latin typeface="Times New Roman" pitchFamily="18" charset="0"/>
              </a:rPr>
              <a:pPr algn="r" eaLnBrk="1" hangingPunct="1"/>
              <a:t>‹#›</a:t>
            </a:fld>
            <a:endParaRPr lang="en-US" altLang="en-US" sz="1200">
              <a:solidFill>
                <a:schemeClr val="bg1"/>
              </a:solidFill>
              <a:latin typeface="Times New Roman" pitchFamily="18" charset="0"/>
            </a:endParaRPr>
          </a:p>
        </p:txBody>
      </p:sp>
      <p:pic>
        <p:nvPicPr>
          <p:cNvPr id="95242" name="Picture 12" descr="IG_OSHA_Header"/>
          <p:cNvPicPr>
            <a:picLocks noChangeAspect="1" noChangeArrowheads="1"/>
          </p:cNvPicPr>
          <p:nvPr/>
        </p:nvPicPr>
        <p:blipFill>
          <a:blip r:embed="rId3">
            <a:extLst>
              <a:ext uri="{28A0092B-C50C-407E-A947-70E740481C1C}">
                <a14:useLocalDpi xmlns:a14="http://schemas.microsoft.com/office/drawing/2010/main" val="0"/>
              </a:ext>
            </a:extLst>
          </a:blip>
          <a:srcRect l="662"/>
          <a:stretch>
            <a:fillRect/>
          </a:stretch>
        </p:blipFill>
        <p:spPr bwMode="auto">
          <a:xfrm>
            <a:off x="338138" y="0"/>
            <a:ext cx="697706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312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50000"/>
      </a:spcAft>
      <a:defRPr sz="1400" b="1" i="1" kern="1200">
        <a:solidFill>
          <a:schemeClr val="tx1"/>
        </a:solidFill>
        <a:latin typeface="Arial" charset="0"/>
        <a:ea typeface="ＭＳ Ｐゴシック" pitchFamily="-112" charset="-128"/>
        <a:cs typeface="ＭＳ Ｐゴシック" pitchFamily="-128"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sha.gov/recordkeeping/RKform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1&amp;p_keyvalue=1910"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www.osha.gov/pls/oshaweb/owasrch.search_form?p_doc_type=OSHACT&amp;p_toc_level=0&amp;p_keyvalue=&amp;p_status=CURRENT" TargetMode="External"/><Relationship Id="rId5" Type="http://schemas.openxmlformats.org/officeDocument/2006/relationships/hyperlink" Target="http://www.osha.gov/pls/oshaweb/owadisp.show_document?p_table=OSHACT&amp;p_id=3359" TargetMode="External"/><Relationship Id="rId4" Type="http://schemas.openxmlformats.org/officeDocument/2006/relationships/hyperlink" Target="http://www.osha.gov/pls/oshaweb/owasrch.search_form?p_doc_type=STANDARDS&amp;p_toc_level=1&amp;p_keyvalue=1926"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osha.gov/pls/imis/citedstandard.html"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www.coshnetwork.org/" TargetMode="External"/><Relationship Id="rId5" Type="http://schemas.openxmlformats.org/officeDocument/2006/relationships/hyperlink" Target="http://www.osha.gov/dte/edcenters/index.html" TargetMode="External"/><Relationship Id="rId4" Type="http://schemas.openxmlformats.org/officeDocument/2006/relationships/hyperlink" Target="http://www.cdc.gov/niosh/"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osha.gov/oshforms/osha7.pdf"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www.osha.gov/html/RAmap.html" TargetMode="External"/><Relationship Id="rId4" Type="http://schemas.openxmlformats.org/officeDocument/2006/relationships/hyperlink" Target="http://www.osha.gov/pls/osha7/eComplaintForm.html"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5"/>
          <p:cNvSpPr>
            <a:spLocks noGrp="1" noChangeArrowheads="1"/>
          </p:cNvSpPr>
          <p:nvPr>
            <p:ph type="sldNum" sz="quarter" idx="4294967295"/>
          </p:nvPr>
        </p:nvSpPr>
        <p:spPr bwMode="auto">
          <a:xfrm>
            <a:off x="3897313" y="473075"/>
            <a:ext cx="3105150" cy="474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054753E-92CA-4306-90E7-24E509151D3D}" type="slidenum">
              <a:rPr lang="en-US" altLang="en-US" sz="3300">
                <a:solidFill>
                  <a:schemeClr val="bg1"/>
                </a:solidFill>
                <a:latin typeface="Times New Roman" pitchFamily="18" charset="0"/>
              </a:rPr>
              <a:pPr algn="r" eaLnBrk="1" hangingPunct="1"/>
              <a:t>1</a:t>
            </a:fld>
            <a:endParaRPr lang="en-US" altLang="en-US" sz="3300">
              <a:solidFill>
                <a:schemeClr val="bg1"/>
              </a:solidFill>
              <a:latin typeface="Times New Roman" pitchFamily="18" charset="0"/>
            </a:endParaRPr>
          </a:p>
        </p:txBody>
      </p:sp>
      <p:sp>
        <p:nvSpPr>
          <p:cNvPr id="96259" name="Rectangle 4"/>
          <p:cNvSpPr>
            <a:spLocks noGrp="1" noRot="1" noChangeAspect="1" noChangeArrowheads="1" noTextEdit="1"/>
          </p:cNvSpPr>
          <p:nvPr>
            <p:ph type="sldImg"/>
          </p:nvPr>
        </p:nvSpPr>
        <p:spPr>
          <a:ln/>
        </p:spPr>
      </p:sp>
      <p:sp>
        <p:nvSpPr>
          <p:cNvPr id="9626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Introduce</a:t>
            </a:r>
            <a:r>
              <a:rPr lang="en-US" altLang="en-US" sz="1200" b="0" i="0" smtClean="0">
                <a:latin typeface="Arial" pitchFamily="34" charset="0"/>
                <a:ea typeface="ＭＳ Ｐゴシック" pitchFamily="34" charset="-128"/>
              </a:rPr>
              <a:t> yourself and explain your OSHA experience, specifically as it relates to employer and employee rights under OSHA.</a:t>
            </a: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facility logistics: Emergency exits, restrooms, break rooms, smoking areas, etc.</a:t>
            </a:r>
          </a:p>
          <a:p>
            <a:pPr eaLnBrk="1" hangingPunct="1"/>
            <a:r>
              <a:rPr lang="en-US" altLang="en-US" sz="1200" i="0" smtClean="0">
                <a:latin typeface="Arial" pitchFamily="34" charset="0"/>
                <a:ea typeface="ＭＳ Ｐゴシック" pitchFamily="34" charset="-128"/>
              </a:rPr>
              <a:t>Explain </a:t>
            </a:r>
            <a:r>
              <a:rPr lang="en-US" altLang="en-US" sz="1200" b="0" i="0" smtClean="0">
                <a:latin typeface="Arial" pitchFamily="34" charset="0"/>
                <a:ea typeface="ＭＳ Ｐゴシック" pitchFamily="34" charset="-128"/>
              </a:rPr>
              <a:t>that this course is designed to introduce students to employer and employee rights as determined by OSHA regulations. </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before getting started.   </a:t>
            </a:r>
          </a:p>
        </p:txBody>
      </p:sp>
      <p:sp>
        <p:nvSpPr>
          <p:cNvPr id="96261"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Welcome to the OPCMIA OSHA Employee Rights and Employer Responsibilities training program.</a:t>
            </a:r>
          </a:p>
          <a:p>
            <a:pPr eaLnBrk="1" hangingPunct="1">
              <a:spcBef>
                <a:spcPct val="30000"/>
              </a:spcBef>
              <a:spcAft>
                <a:spcPct val="50000"/>
              </a:spcAft>
            </a:pPr>
            <a:r>
              <a:rPr lang="en-US" altLang="en-US" sz="1200" b="1">
                <a:latin typeface="Times New Roman" pitchFamily="18" charset="0"/>
              </a:rPr>
              <a:t>Use this space for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5BB32DD-5403-4A1B-9F8B-F7E8434EDB0A}" type="slidenum">
              <a:rPr lang="en-US" altLang="en-US" sz="3300">
                <a:solidFill>
                  <a:schemeClr val="bg1"/>
                </a:solidFill>
                <a:latin typeface="Times New Roman" pitchFamily="18" charset="0"/>
              </a:rPr>
              <a:pPr algn="r" eaLnBrk="1" hangingPunct="1"/>
              <a:t>10</a:t>
            </a:fld>
            <a:endParaRPr lang="en-US" altLang="en-US" sz="3300">
              <a:solidFill>
                <a:schemeClr val="bg1"/>
              </a:solidFill>
              <a:latin typeface="Times New Roman" pitchFamily="18" charset="0"/>
            </a:endParaRPr>
          </a:p>
        </p:txBody>
      </p:sp>
      <p:sp>
        <p:nvSpPr>
          <p:cNvPr id="105475" name="Rectangle 4"/>
          <p:cNvSpPr>
            <a:spLocks noGrp="1" noRot="1" noChangeAspect="1" noChangeArrowheads="1" noTextEdit="1"/>
          </p:cNvSpPr>
          <p:nvPr>
            <p:ph type="sldImg"/>
          </p:nvPr>
        </p:nvSpPr>
        <p:spPr>
          <a:ln/>
        </p:spPr>
      </p:sp>
      <p:sp>
        <p:nvSpPr>
          <p:cNvPr id="10547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Review </a:t>
            </a:r>
            <a:r>
              <a:rPr lang="en-US" altLang="en-US" sz="1100" b="0" i="0" smtClean="0">
                <a:latin typeface="Arial" pitchFamily="34" charset="0"/>
                <a:ea typeface="ＭＳ Ｐゴシック" pitchFamily="34" charset="-128"/>
              </a:rPr>
              <a:t>how the points listed on the screen apply to costs associated with injuries.</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if they know what Experience Modification Rates (EMR) for Workers’ Compensation Insurance are.</a:t>
            </a:r>
          </a:p>
          <a:p>
            <a:pPr eaLnBrk="1" hangingPunct="1"/>
            <a:r>
              <a:rPr lang="en-US" altLang="en-US" sz="1100" i="0" smtClean="0">
                <a:latin typeface="Arial" pitchFamily="34" charset="0"/>
                <a:ea typeface="ＭＳ Ｐゴシック" pitchFamily="34" charset="-128"/>
              </a:rPr>
              <a:t>Explain</a:t>
            </a:r>
            <a:r>
              <a:rPr lang="en-US" altLang="en-US" sz="1100" b="0" i="0" smtClean="0">
                <a:latin typeface="Arial" pitchFamily="34" charset="0"/>
                <a:ea typeface="ＭＳ Ｐゴシック" pitchFamily="34" charset="-128"/>
              </a:rPr>
              <a:t> that the EMR is used by the insurance industry to determine premiums for workers’ compensation insurance</a:t>
            </a:r>
            <a:r>
              <a:rPr lang="en-US" altLang="en-US" sz="1100" smtClean="0">
                <a:latin typeface="Arial" pitchFamily="34" charset="0"/>
                <a:ea typeface="ＭＳ Ｐゴシック" pitchFamily="34" charset="-128"/>
              </a:rPr>
              <a:t>.</a:t>
            </a:r>
          </a:p>
          <a:p>
            <a:pPr eaLnBrk="1" hangingPunct="1"/>
            <a:r>
              <a:rPr lang="en-US" altLang="en-US" sz="1100" i="0" smtClean="0">
                <a:latin typeface="Arial" pitchFamily="34" charset="0"/>
                <a:ea typeface="ＭＳ Ｐゴシック" pitchFamily="34" charset="-128"/>
              </a:rPr>
              <a:t>Explain</a:t>
            </a:r>
            <a:r>
              <a:rPr lang="en-US" altLang="en-US" sz="1100" b="0" i="0" smtClean="0">
                <a:latin typeface="Arial" pitchFamily="34" charset="0"/>
                <a:ea typeface="ＭＳ Ｐゴシック" pitchFamily="34" charset="-128"/>
              </a:rPr>
              <a:t> that lower rates, meaning that fewer or less severe accidents had occurred than were expected, result in lower insurance costs. A contactor's EMR is adjusted annually by using the rate for the first three of the last four years.</a:t>
            </a:r>
          </a:p>
          <a:p>
            <a:pPr eaLnBrk="1" hangingPunct="1"/>
            <a:r>
              <a:rPr lang="en-US" altLang="en-US" sz="1200" smtClean="0">
                <a:latin typeface="Arial" pitchFamily="34" charset="0"/>
                <a:ea typeface="ＭＳ Ｐゴシック" pitchFamily="34" charset="-128"/>
              </a:rPr>
              <a:t> </a:t>
            </a:r>
            <a:endParaRPr lang="en-US" altLang="en-US" sz="1200" b="0" i="0" smtClean="0">
              <a:latin typeface="Arial" pitchFamily="34" charset="0"/>
              <a:ea typeface="ＭＳ Ｐゴシック" pitchFamily="34" charset="-128"/>
            </a:endParaRPr>
          </a:p>
        </p:txBody>
      </p:sp>
      <p:sp>
        <p:nvSpPr>
          <p:cNvPr id="105477"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Contractors should pay close attention to their Experience Modification Rates (EMR) for Workers' Compensation Insurance. </a:t>
            </a:r>
          </a:p>
          <a:p>
            <a:pPr eaLnBrk="1" hangingPunct="1">
              <a:spcBef>
                <a:spcPct val="30000"/>
              </a:spcBef>
              <a:spcAft>
                <a:spcPct val="50000"/>
              </a:spcAft>
            </a:pPr>
            <a:r>
              <a:rPr lang="en-US" altLang="en-US" sz="1200">
                <a:latin typeface="Times New Roman" pitchFamily="18" charset="0"/>
                <a:cs typeface="Times New Roman" pitchFamily="18" charset="0"/>
              </a:rPr>
              <a:t>The Experience Modification Rate is a widely used indicator of a contractors past safety performance. The insurance industry has developed experience rating systems as an equitable means of determining premiums for workers' compensation insurance. These rating systems consider the average workers' compensation losses for a given firm's type of work and amount of payroll, and predict the dollar amount of expected losses to be paid by that employer in a designated rating period, usually three years. Rating is based on comparisons with other firms doing similar types of work, and the employer is rated against the average expected performance in each work classification. Losses incurred by the employer for the rating period are then compared to the expected losses to develop an experience rating. </a:t>
            </a:r>
          </a:p>
          <a:p>
            <a:pPr eaLnBrk="1" hangingPunct="1">
              <a:spcBef>
                <a:spcPct val="30000"/>
              </a:spcBef>
              <a:spcAft>
                <a:spcPct val="50000"/>
              </a:spcAft>
            </a:pPr>
            <a:r>
              <a:rPr lang="en-US" altLang="en-US" sz="1200">
                <a:latin typeface="Times New Roman" pitchFamily="18" charset="0"/>
                <a:cs typeface="Times New Roman" pitchFamily="18" charset="0"/>
              </a:rPr>
              <a:t>Workers' compensation insurance premiums for a contractor are adjusted by this rate, which again is called the Experience Modification Rate (EMR). Lower rates, meaning that fewer or less severe accidents had occurred than were expected, result in lower insurance costs. A contactor's EMR is adjusted annually by using the rate for the first three of the last four years.</a:t>
            </a:r>
            <a:endParaRPr lang="en-US" altLang="en-US" sz="1200" b="1">
              <a:latin typeface="Times New Roman" pitchFamily="18" charset="0"/>
              <a:cs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E831233-A6A1-42F2-9F61-5806668A4EF2}" type="slidenum">
              <a:rPr lang="en-US" altLang="en-US" sz="3300">
                <a:solidFill>
                  <a:schemeClr val="bg1"/>
                </a:solidFill>
                <a:latin typeface="Times New Roman" pitchFamily="18" charset="0"/>
              </a:rPr>
              <a:pPr algn="r" eaLnBrk="1" hangingPunct="1"/>
              <a:t>11</a:t>
            </a:fld>
            <a:endParaRPr lang="en-US" altLang="en-US" sz="3300">
              <a:solidFill>
                <a:schemeClr val="bg1"/>
              </a:solidFill>
              <a:latin typeface="Times New Roman" pitchFamily="18" charset="0"/>
            </a:endParaRPr>
          </a:p>
        </p:txBody>
      </p:sp>
      <p:sp>
        <p:nvSpPr>
          <p:cNvPr id="106499" name="Rectangle 4"/>
          <p:cNvSpPr>
            <a:spLocks noGrp="1" noRot="1" noChangeAspect="1" noChangeArrowheads="1" noTextEdit="1"/>
          </p:cNvSpPr>
          <p:nvPr>
            <p:ph type="sldImg"/>
          </p:nvPr>
        </p:nvSpPr>
        <p:spPr>
          <a:ln/>
        </p:spPr>
      </p:sp>
      <p:sp>
        <p:nvSpPr>
          <p:cNvPr id="10650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with the class what they know about OSHA 29 CFR 1904, Employer Recordkeeping.</a:t>
            </a: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explain why it is so important for an employer to keep accurate injury and illness records. </a:t>
            </a:r>
          </a:p>
          <a:p>
            <a:pPr eaLnBrk="1" hangingPunct="1"/>
            <a:r>
              <a:rPr lang="en-US" altLang="en-US" sz="1200" i="0" smtClean="0">
                <a:latin typeface="Arial" pitchFamily="34" charset="0"/>
                <a:ea typeface="ＭＳ Ｐゴシック" pitchFamily="34" charset="-128"/>
              </a:rPr>
              <a:t>Note: </a:t>
            </a:r>
            <a:r>
              <a:rPr lang="en-US" altLang="en-US" sz="1200" b="0" i="0" smtClean="0">
                <a:latin typeface="Arial" pitchFamily="34" charset="0"/>
                <a:ea typeface="ＭＳ Ｐゴシック" pitchFamily="34" charset="-128"/>
              </a:rPr>
              <a:t>Employer recordkeeping forms and guidelines will be discussed on the remaining screens in this section of the training program.</a:t>
            </a:r>
          </a:p>
          <a:p>
            <a:pPr eaLnBrk="1" hangingPunct="1"/>
            <a:r>
              <a:rPr lang="en-US" altLang="en-US" sz="1200" i="0" smtClean="0">
                <a:latin typeface="Arial" pitchFamily="34" charset="0"/>
                <a:ea typeface="ＭＳ Ｐゴシック" pitchFamily="34" charset="-128"/>
              </a:rPr>
              <a:t>Note:</a:t>
            </a:r>
            <a:r>
              <a:rPr lang="en-US" altLang="en-US" sz="1200" b="0" i="0" smtClean="0">
                <a:latin typeface="Arial" pitchFamily="34" charset="0"/>
                <a:ea typeface="ＭＳ Ｐゴシック" pitchFamily="34" charset="-128"/>
              </a:rPr>
              <a:t> Specific employee rights regarding access to injury and illness records will be discussed later in this training program. </a:t>
            </a:r>
          </a:p>
        </p:txBody>
      </p:sp>
      <p:sp>
        <p:nvSpPr>
          <p:cNvPr id="106501"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OSHA’s Recordkeeping Rule (OSHA 29 CFR 1904) requires most employers with more than 10 workers to keep a log of injuries and illnesses. The log, which is also called the OSHA 300, must contain all work-related injuries and illnesses resulting in lost workdays, restricted work or transfer to another job, as well as any incident requiring more than first aid treatment.</a:t>
            </a:r>
          </a:p>
          <a:p>
            <a:pPr eaLnBrk="1" hangingPunct="1">
              <a:spcBef>
                <a:spcPts val="450"/>
              </a:spcBef>
              <a:spcAft>
                <a:spcPts val="750"/>
              </a:spcAft>
            </a:pPr>
            <a:r>
              <a:rPr lang="en-US" altLang="en-US" sz="1200">
                <a:latin typeface="Times New Roman" pitchFamily="18" charset="0"/>
                <a:cs typeface="Times New Roman" pitchFamily="18" charset="0"/>
              </a:rPr>
              <a:t>An employee records cases on the OSHA 300 Log of all employees on its payroll: hourly, salaried, executives, part-time, seasonal, and migrant workers. Additionally, they must record cares for employees not on payroll if the employer supervises workers on a day-to-day basis, for temporary help services, employee leasing services, personal supply services, and contractors.</a:t>
            </a:r>
            <a:endParaRPr lang="en-US" altLang="en-US" sz="1200" b="1">
              <a:latin typeface="Times New Roman" pitchFamily="18" charset="0"/>
              <a:cs typeface="Times New Roman" pitchFamily="18" charset="0"/>
            </a:endParaRPr>
          </a:p>
          <a:p>
            <a:pPr eaLnBrk="1" hangingPunct="1">
              <a:spcBef>
                <a:spcPts val="450"/>
              </a:spcBef>
              <a:spcAft>
                <a:spcPts val="750"/>
              </a:spcAft>
            </a:pPr>
            <a:r>
              <a:rPr lang="en-US" altLang="en-US" sz="1200">
                <a:latin typeface="Times New Roman" pitchFamily="18" charset="0"/>
                <a:cs typeface="Times New Roman" pitchFamily="18" charset="0"/>
              </a:rPr>
              <a:t>Recordkeeping is an important part of an employer’s responsibilities. Keeping records allows OSHA to collect survey material, helps OSHA identify high-hazard industries, and informs you, the worker, about the injuries and illnesses in your workplace. Workplaces in low-hazard industries such as retail, service, finance, insurance, and real estate are exempt from recordkeeping requirements.</a:t>
            </a:r>
          </a:p>
          <a:p>
            <a:pPr eaLnBrk="1" hangingPunct="1">
              <a:spcBef>
                <a:spcPts val="450"/>
              </a:spcBef>
              <a:spcAft>
                <a:spcPts val="750"/>
              </a:spcAft>
            </a:pPr>
            <a:r>
              <a:rPr lang="en-US" altLang="en-US" sz="1200">
                <a:latin typeface="Times New Roman" pitchFamily="18" charset="0"/>
                <a:cs typeface="Times New Roman" pitchFamily="18" charset="0"/>
              </a:rPr>
              <a:t>For specific information on exactly which cases must be recorded, you can go to Title 29 of the Code of Federal Regulations (CFR) Part 1904–“Recording and Reporting Occupational Injuries and Illnesses.”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FBD6389-431A-4063-8CBD-D1F31BF08B1C}" type="slidenum">
              <a:rPr lang="en-US" altLang="en-US" sz="3300">
                <a:solidFill>
                  <a:schemeClr val="bg1"/>
                </a:solidFill>
                <a:latin typeface="Times New Roman" pitchFamily="18" charset="0"/>
              </a:rPr>
              <a:pPr algn="r" eaLnBrk="1" hangingPunct="1"/>
              <a:t>12</a:t>
            </a:fld>
            <a:endParaRPr lang="en-US" altLang="en-US" sz="3300">
              <a:solidFill>
                <a:schemeClr val="bg1"/>
              </a:solidFill>
              <a:latin typeface="Times New Roman" pitchFamily="18" charset="0"/>
            </a:endParaRPr>
          </a:p>
        </p:txBody>
      </p:sp>
      <p:sp>
        <p:nvSpPr>
          <p:cNvPr id="107523" name="Rectangle 4"/>
          <p:cNvSpPr>
            <a:spLocks noGrp="1" noRot="1" noChangeAspect="1" noChangeArrowheads="1" noTextEdit="1"/>
          </p:cNvSpPr>
          <p:nvPr>
            <p:ph type="sldImg"/>
          </p:nvPr>
        </p:nvSpPr>
        <p:spPr>
          <a:ln/>
        </p:spPr>
      </p:sp>
      <p:sp>
        <p:nvSpPr>
          <p:cNvPr id="10752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000" i="0" smtClean="0">
                <a:latin typeface="Arial" pitchFamily="34" charset="0"/>
                <a:ea typeface="ＭＳ Ｐゴシック" pitchFamily="34" charset="-128"/>
              </a:rPr>
              <a:t>Ask </a:t>
            </a:r>
            <a:r>
              <a:rPr lang="en-US" altLang="en-US" sz="1000" b="0" i="0" smtClean="0">
                <a:latin typeface="Arial" pitchFamily="34" charset="0"/>
                <a:ea typeface="ＭＳ Ｐゴシック" pitchFamily="34" charset="-128"/>
              </a:rPr>
              <a:t>the students to share what they know about OSHA Forms 300, 301, and 300A.</a:t>
            </a:r>
          </a:p>
          <a:p>
            <a:pPr eaLnBrk="1" hangingPunct="1"/>
            <a:r>
              <a:rPr lang="en-US" altLang="en-US" sz="1000" i="0" smtClean="0">
                <a:latin typeface="Arial" pitchFamily="34" charset="0"/>
                <a:ea typeface="ＭＳ Ｐゴシック" pitchFamily="34" charset="-128"/>
              </a:rPr>
              <a:t>Select</a:t>
            </a:r>
            <a:r>
              <a:rPr lang="en-US" altLang="en-US" sz="1000" b="0" i="0" smtClean="0">
                <a:latin typeface="Arial" pitchFamily="34" charset="0"/>
                <a:ea typeface="ＭＳ Ｐゴシック" pitchFamily="34" charset="-128"/>
              </a:rPr>
              <a:t> the graphic to show a PDF which provides information and instructions on filing out the recordkeeping forms. </a:t>
            </a:r>
          </a:p>
          <a:p>
            <a:pPr eaLnBrk="1" hangingPunct="1"/>
            <a:r>
              <a:rPr lang="en-US" altLang="en-US" sz="1000" i="0" smtClean="0">
                <a:latin typeface="Arial" pitchFamily="34" charset="0"/>
                <a:ea typeface="ＭＳ Ｐゴシック" pitchFamily="34" charset="-128"/>
              </a:rPr>
              <a:t>Explain</a:t>
            </a:r>
            <a:r>
              <a:rPr lang="en-US" altLang="en-US" sz="1000" b="0" i="0" smtClean="0">
                <a:latin typeface="Arial" pitchFamily="34" charset="0"/>
                <a:ea typeface="ＭＳ Ｐゴシック" pitchFamily="34" charset="-128"/>
              </a:rPr>
              <a:t> to the students that this document as well as OSHA Forms 300, 301, and 300A are available on the OSHA website.</a:t>
            </a:r>
          </a:p>
          <a:p>
            <a:pPr eaLnBrk="1" hangingPunct="1"/>
            <a:r>
              <a:rPr lang="en-US" altLang="en-US" sz="1000" i="0" u="sng" smtClean="0">
                <a:latin typeface="Arial" pitchFamily="34" charset="0"/>
                <a:ea typeface="ＭＳ Ｐゴシック" pitchFamily="34" charset="-128"/>
              </a:rPr>
              <a:t>Note:</a:t>
            </a:r>
            <a:r>
              <a:rPr lang="en-US" altLang="en-US" sz="1000" b="0" i="0" u="sng" smtClean="0">
                <a:latin typeface="Arial" pitchFamily="34" charset="0"/>
                <a:ea typeface="ＭＳ Ｐゴシック" pitchFamily="34" charset="-128"/>
              </a:rPr>
              <a:t> This is the first of eleven PDF documents that will be accessed from within the presentation. It is advised that you close each PDF document after viewing it in order to prevent an excessive number of PDF windows to be open simultaneously. Use the PDF “zoom” tool to show the details of each document. The PDF documents in this program can also be found in Appendix A.</a:t>
            </a:r>
          </a:p>
        </p:txBody>
      </p:sp>
      <p:sp>
        <p:nvSpPr>
          <p:cNvPr id="107525"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Recordkeeping forms that employers must keep are the OSHA Form 300, 301, and 301A. These recordkeeping forms and guidelines for filling them out are available on the OSHA website at </a:t>
            </a:r>
            <a:r>
              <a:rPr lang="en-US" altLang="en-US" sz="1200">
                <a:latin typeface="Times New Roman" pitchFamily="18" charset="0"/>
                <a:cs typeface="Times New Roman" pitchFamily="18" charset="0"/>
                <a:hlinkClick r:id="rId3"/>
              </a:rPr>
              <a:t>www.osha.gov/recordkeeping/RKforms.html</a:t>
            </a:r>
            <a:r>
              <a:rPr lang="en-US" altLang="en-US" sz="1200">
                <a:latin typeface="Times New Roman" pitchFamily="18" charset="0"/>
                <a:cs typeface="Times New Roman" pitchFamily="18" charset="0"/>
              </a:rPr>
              <a:t>.   </a:t>
            </a:r>
            <a:endParaRPr lang="en-US" altLang="en-US" sz="1200" b="1">
              <a:latin typeface="Times New Roman" pitchFamily="18" charset="0"/>
              <a:cs typeface="Times New Roman" pitchFamily="18" charset="0"/>
            </a:endParaRPr>
          </a:p>
          <a:p>
            <a:pPr eaLnBrk="1" hangingPunct="1">
              <a:spcBef>
                <a:spcPts val="450"/>
              </a:spcBef>
              <a:spcAft>
                <a:spcPts val="750"/>
              </a:spcAft>
            </a:pPr>
            <a:r>
              <a:rPr lang="en-US" altLang="en-US" sz="1200" u="sng">
                <a:latin typeface="Times New Roman" pitchFamily="18" charset="0"/>
                <a:cs typeface="Times New Roman" pitchFamily="18" charset="0"/>
              </a:rPr>
              <a:t>Note: The documents launched from within this presentation can be found in the appendix of this guide.  You may want to refer to them during this training program.  </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endParaRPr lang="en-US" altLang="en-US" sz="1200"/>
          </a:p>
          <a:p>
            <a:pPr eaLnBrk="1" hangingPunct="1">
              <a:spcBef>
                <a:spcPct val="30000"/>
              </a:spcBef>
              <a:spcAft>
                <a:spcPct val="50000"/>
              </a:spcAft>
            </a:pPr>
            <a:endParaRPr lang="en-US" altLang="en-US" sz="1200">
              <a:latin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948C499-FB2B-478F-ABA3-38E1DDC961A4}" type="slidenum">
              <a:rPr lang="en-US" altLang="en-US" sz="3300">
                <a:solidFill>
                  <a:schemeClr val="bg1"/>
                </a:solidFill>
                <a:latin typeface="Times New Roman" pitchFamily="18" charset="0"/>
              </a:rPr>
              <a:pPr algn="r" eaLnBrk="1" hangingPunct="1"/>
              <a:t>13</a:t>
            </a:fld>
            <a:endParaRPr lang="en-US" altLang="en-US" sz="3300">
              <a:solidFill>
                <a:schemeClr val="bg1"/>
              </a:solidFill>
              <a:latin typeface="Times New Roman" pitchFamily="18" charset="0"/>
            </a:endParaRPr>
          </a:p>
        </p:txBody>
      </p:sp>
      <p:sp>
        <p:nvSpPr>
          <p:cNvPr id="108547" name="Rectangle 4"/>
          <p:cNvSpPr>
            <a:spLocks noGrp="1" noRot="1" noChangeAspect="1" noChangeArrowheads="1" noTextEdit="1"/>
          </p:cNvSpPr>
          <p:nvPr>
            <p:ph type="sldImg"/>
          </p:nvPr>
        </p:nvSpPr>
        <p:spPr>
          <a:ln/>
        </p:spPr>
      </p:sp>
      <p:sp>
        <p:nvSpPr>
          <p:cNvPr id="10854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Select</a:t>
            </a:r>
            <a:r>
              <a:rPr lang="en-US" altLang="en-US" sz="1200" b="0" i="0" smtClean="0">
                <a:latin typeface="Arial" pitchFamily="34" charset="0"/>
                <a:ea typeface="ＭＳ Ｐゴシック" pitchFamily="34" charset="-128"/>
              </a:rPr>
              <a:t> the graphic to show a PDF of OSHA Form 300. </a:t>
            </a: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any experiences they may have had with OSHA Form 300. </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OSHA Form 300.</a:t>
            </a:r>
          </a:p>
          <a:p>
            <a:pPr eaLnBrk="1" hangingPunct="1"/>
            <a:endParaRPr lang="en-US" altLang="en-US" sz="1200" b="0" i="0" smtClean="0">
              <a:latin typeface="Arial" pitchFamily="34" charset="0"/>
              <a:ea typeface="ＭＳ Ｐゴシック" pitchFamily="34" charset="-128"/>
            </a:endParaRPr>
          </a:p>
        </p:txBody>
      </p:sp>
      <p:sp>
        <p:nvSpPr>
          <p:cNvPr id="108549"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The Log of Work-Related Injuries and Illnesses (commonly called the OSHA 300 Log) is used to list injuries and illnesses and track days away from work, restricted, or transferred.</a:t>
            </a:r>
          </a:p>
          <a:p>
            <a:pPr eaLnBrk="1" hangingPunct="1">
              <a:spcBef>
                <a:spcPts val="450"/>
              </a:spcBef>
              <a:spcAft>
                <a:spcPts val="750"/>
              </a:spcAft>
            </a:pPr>
            <a:r>
              <a:rPr lang="en-US" altLang="en-US" sz="1200">
                <a:latin typeface="Times New Roman" pitchFamily="18" charset="0"/>
                <a:cs typeface="Times New Roman" pitchFamily="18" charset="0"/>
              </a:rPr>
              <a:t>OSHA Logs can be used to evaluate types, frequency, and severity of injuries/illness, and can help identify nature and location of hazards needing elimination or control.</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9EF27DA-F3B9-4CB1-9008-122AA17D074B}" type="slidenum">
              <a:rPr lang="en-US" altLang="en-US" sz="3300">
                <a:solidFill>
                  <a:schemeClr val="bg1"/>
                </a:solidFill>
                <a:latin typeface="Times New Roman" pitchFamily="18" charset="0"/>
              </a:rPr>
              <a:pPr algn="r" eaLnBrk="1" hangingPunct="1"/>
              <a:t>14</a:t>
            </a:fld>
            <a:endParaRPr lang="en-US" altLang="en-US" sz="3300">
              <a:solidFill>
                <a:schemeClr val="bg1"/>
              </a:solidFill>
              <a:latin typeface="Times New Roman" pitchFamily="18" charset="0"/>
            </a:endParaRPr>
          </a:p>
        </p:txBody>
      </p:sp>
      <p:sp>
        <p:nvSpPr>
          <p:cNvPr id="109571" name="Rectangle 4"/>
          <p:cNvSpPr>
            <a:spLocks noGrp="1" noRot="1" noChangeAspect="1" noChangeArrowheads="1" noTextEdit="1"/>
          </p:cNvSpPr>
          <p:nvPr>
            <p:ph type="sldImg"/>
          </p:nvPr>
        </p:nvSpPr>
        <p:spPr>
          <a:ln/>
        </p:spPr>
      </p:sp>
      <p:sp>
        <p:nvSpPr>
          <p:cNvPr id="10957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explain why privacy in recordkeeping is important.</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with privacy concerns regarding employer recordkeeping procedures.</a:t>
            </a:r>
          </a:p>
          <a:p>
            <a:pPr eaLnBrk="1" hangingPunct="1"/>
            <a:r>
              <a:rPr lang="en-US" altLang="en-US" sz="1200" i="0" smtClean="0">
                <a:latin typeface="Arial" pitchFamily="34" charset="0"/>
                <a:ea typeface="ＭＳ Ｐゴシック" pitchFamily="34" charset="-128"/>
              </a:rPr>
              <a:t>Remind</a:t>
            </a:r>
            <a:r>
              <a:rPr lang="en-US" altLang="en-US" sz="1200" b="0" i="0" smtClean="0">
                <a:latin typeface="Arial" pitchFamily="34" charset="0"/>
                <a:ea typeface="ＭＳ Ｐゴシック" pitchFamily="34" charset="-128"/>
              </a:rPr>
              <a:t> the students that they can find more information on privacy and recordkeeping at OSHA 29 CFR 1904.29(b)(7) on the OSHA website.</a:t>
            </a:r>
          </a:p>
          <a:p>
            <a:pPr eaLnBrk="1" hangingPunct="1"/>
            <a:endParaRPr lang="en-US" altLang="en-US" sz="1200" b="0" i="0" smtClean="0">
              <a:latin typeface="Arial" pitchFamily="34" charset="0"/>
              <a:ea typeface="ＭＳ Ｐゴシック" pitchFamily="34" charset="-128"/>
            </a:endParaRPr>
          </a:p>
        </p:txBody>
      </p:sp>
      <p:sp>
        <p:nvSpPr>
          <p:cNvPr id="109573" name="Rectangle 6"/>
          <p:cNvSpPr>
            <a:spLocks noChangeArrowheads="1"/>
          </p:cNvSpPr>
          <p:nvPr/>
        </p:nvSpPr>
        <p:spPr bwMode="auto">
          <a:xfrm>
            <a:off x="231775" y="5457825"/>
            <a:ext cx="70834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“Privacy concern cases” are those involving an intimate body part, mental illness, HIV, etc. For more detail, see OSHA 29 CFR 1904.29(b)(7) on the OSHA website.</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931D268-5DBD-4CC7-A231-199F6A8184FB}" type="slidenum">
              <a:rPr lang="en-US" altLang="en-US" sz="3300">
                <a:solidFill>
                  <a:schemeClr val="bg1"/>
                </a:solidFill>
                <a:latin typeface="Times New Roman" pitchFamily="18" charset="0"/>
              </a:rPr>
              <a:pPr algn="r" eaLnBrk="1" hangingPunct="1"/>
              <a:t>15</a:t>
            </a:fld>
            <a:endParaRPr lang="en-US" altLang="en-US" sz="3300">
              <a:solidFill>
                <a:schemeClr val="bg1"/>
              </a:solidFill>
              <a:latin typeface="Times New Roman" pitchFamily="18" charset="0"/>
            </a:endParaRPr>
          </a:p>
        </p:txBody>
      </p:sp>
      <p:sp>
        <p:nvSpPr>
          <p:cNvPr id="110595" name="Rectangle 4"/>
          <p:cNvSpPr>
            <a:spLocks noGrp="1" noRot="1" noChangeAspect="1" noChangeArrowheads="1" noTextEdit="1"/>
          </p:cNvSpPr>
          <p:nvPr>
            <p:ph type="sldImg"/>
          </p:nvPr>
        </p:nvSpPr>
        <p:spPr>
          <a:ln/>
        </p:spPr>
      </p:sp>
      <p:sp>
        <p:nvSpPr>
          <p:cNvPr id="11059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limitations of the OSHA logs.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explain how these limitations could adversely effect an employer’s injury and illness records.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explain how these limitations could benefit an employer’s injury and illness records. </a:t>
            </a:r>
          </a:p>
        </p:txBody>
      </p:sp>
      <p:sp>
        <p:nvSpPr>
          <p:cNvPr id="110597"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OSHA logs may provide an incomplete picture of injuries/illnesses in the workplace for several reasons.</a:t>
            </a:r>
          </a:p>
          <a:p>
            <a:pPr eaLnBrk="1" hangingPunct="1">
              <a:spcBef>
                <a:spcPts val="450"/>
              </a:spcBef>
              <a:spcAft>
                <a:spcPts val="750"/>
              </a:spcAft>
            </a:pPr>
            <a:r>
              <a:rPr lang="en-US" altLang="en-US" sz="1200">
                <a:latin typeface="Times New Roman" pitchFamily="18" charset="0"/>
                <a:cs typeface="Times New Roman" pitchFamily="18" charset="0"/>
              </a:rPr>
              <a:t>First, some types of injuries/illness are not recorded (see list on screen).</a:t>
            </a:r>
          </a:p>
          <a:p>
            <a:pPr eaLnBrk="1" hangingPunct="1">
              <a:spcBef>
                <a:spcPts val="450"/>
              </a:spcBef>
              <a:spcAft>
                <a:spcPts val="750"/>
              </a:spcAft>
            </a:pPr>
            <a:r>
              <a:rPr lang="en-US" altLang="en-US" sz="1200">
                <a:latin typeface="Times New Roman" pitchFamily="18" charset="0"/>
                <a:cs typeface="Times New Roman" pitchFamily="18" charset="0"/>
              </a:rPr>
              <a:t>Second, some safety incentive programs and injury discipline policies may discourage workers from reporting injuries.</a:t>
            </a:r>
          </a:p>
          <a:p>
            <a:pPr eaLnBrk="1" hangingPunct="1">
              <a:spcBef>
                <a:spcPts val="450"/>
              </a:spcBef>
              <a:spcAft>
                <a:spcPts val="750"/>
              </a:spcAft>
            </a:pPr>
            <a:r>
              <a:rPr lang="en-US" altLang="en-US" sz="1200">
                <a:latin typeface="Times New Roman" pitchFamily="18" charset="0"/>
                <a:cs typeface="Times New Roman" pitchFamily="18" charset="0"/>
              </a:rPr>
              <a:t>Lastly, as stated earlier, workplaces in low-hazard industries such as retail, service, finance, insurance, and real estate are exempt from recordkeeping requirements. Other “low-hazard” industries include: bakeries, liquor stores, medical doctor offices and clinics, and motorcycle dealers.</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9469E65-BCA6-4F88-80D9-732B726E647E}" type="slidenum">
              <a:rPr lang="en-US" altLang="en-US" sz="3300">
                <a:solidFill>
                  <a:schemeClr val="bg1"/>
                </a:solidFill>
                <a:latin typeface="Times New Roman" pitchFamily="18" charset="0"/>
              </a:rPr>
              <a:pPr algn="r" eaLnBrk="1" hangingPunct="1"/>
              <a:t>16</a:t>
            </a:fld>
            <a:endParaRPr lang="en-US" altLang="en-US" sz="3300">
              <a:solidFill>
                <a:schemeClr val="bg1"/>
              </a:solidFill>
              <a:latin typeface="Times New Roman" pitchFamily="18" charset="0"/>
            </a:endParaRPr>
          </a:p>
        </p:txBody>
      </p:sp>
      <p:sp>
        <p:nvSpPr>
          <p:cNvPr id="111619" name="Rectangle 4"/>
          <p:cNvSpPr>
            <a:spLocks noGrp="1" noRot="1" noChangeAspect="1" noChangeArrowheads="1" noTextEdit="1"/>
          </p:cNvSpPr>
          <p:nvPr>
            <p:ph type="sldImg"/>
          </p:nvPr>
        </p:nvSpPr>
        <p:spPr>
          <a:ln/>
        </p:spPr>
      </p:sp>
      <p:sp>
        <p:nvSpPr>
          <p:cNvPr id="11162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Select</a:t>
            </a:r>
            <a:r>
              <a:rPr lang="en-US" altLang="en-US" sz="1200" b="0" i="0" smtClean="0">
                <a:latin typeface="Arial" pitchFamily="34" charset="0"/>
                <a:ea typeface="ＭＳ Ｐゴシック" pitchFamily="34" charset="-128"/>
              </a:rPr>
              <a:t> the graphic to show a PDF of the OSHA Incident Rates Form.</a:t>
            </a:r>
          </a:p>
          <a:p>
            <a:pPr eaLnBrk="1" hangingPunct="1"/>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this form is optional and is not required by OSHA 29 CFR 1904. </a:t>
            </a: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if they are familiar with OSHA Incident Rates.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with the OSHA Incident Rates Form.</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the OSHA Incident Rates Form. </a:t>
            </a:r>
          </a:p>
        </p:txBody>
      </p:sp>
      <p:sp>
        <p:nvSpPr>
          <p:cNvPr id="111621"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A contractor, having the number of hours the employees worked during the year can compute incident rates for any of the items listed on the screen using the formula:</a:t>
            </a:r>
          </a:p>
          <a:p>
            <a:pPr eaLnBrk="1" hangingPunct="1">
              <a:spcBef>
                <a:spcPct val="30000"/>
              </a:spcBef>
              <a:spcAft>
                <a:spcPct val="50000"/>
              </a:spcAft>
            </a:pPr>
            <a:r>
              <a:rPr lang="en-US" altLang="en-US" sz="1200">
                <a:latin typeface="Times New Roman" pitchFamily="18" charset="0"/>
              </a:rPr>
              <a:t>	Number of incidents x 200,000 hours ÷ Number of hours worked = Incident Rate</a:t>
            </a:r>
          </a:p>
          <a:p>
            <a:pPr eaLnBrk="1" hangingPunct="1">
              <a:spcBef>
                <a:spcPct val="30000"/>
              </a:spcBef>
              <a:spcAft>
                <a:spcPct val="50000"/>
              </a:spcAft>
            </a:pPr>
            <a:r>
              <a:rPr lang="en-US" altLang="en-US" sz="1200">
                <a:latin typeface="Times New Roman" pitchFamily="18" charset="0"/>
              </a:rPr>
              <a:t>In calculating the OSHA recordable incident rate, the number of incidents in the formula is the total of the number of fatalities, injuries and illnesses involving lost and restricted workdays, and injuries and illness without lost workdays.</a:t>
            </a:r>
          </a:p>
          <a:p>
            <a:pPr eaLnBrk="1" hangingPunct="1">
              <a:spcBef>
                <a:spcPct val="30000"/>
              </a:spcBef>
              <a:spcAft>
                <a:spcPct val="50000"/>
              </a:spcAft>
            </a:pPr>
            <a:r>
              <a:rPr lang="en-US" altLang="en-US" sz="1200">
                <a:latin typeface="Times New Roman" pitchFamily="18" charset="0"/>
              </a:rPr>
              <a:t>The 200,000 hours in the formula represents the equivalent of 100 employees working 40 hours per week, 50 weeks per year, and is the standard base for incident rates.</a:t>
            </a:r>
          </a:p>
          <a:p>
            <a:pPr eaLnBrk="1" hangingPunct="1">
              <a:spcBef>
                <a:spcPts val="450"/>
              </a:spcBef>
              <a:spcAft>
                <a:spcPts val="750"/>
              </a:spcAft>
            </a:pPr>
            <a:r>
              <a:rPr lang="en-US" altLang="en-US" sz="1200">
                <a:latin typeface="Times New Roman" pitchFamily="18" charset="0"/>
              </a:rPr>
              <a:t>OSHA incident rates also show past safety performance. Since these are uniform national standards, employers can easily compare their rates with the rates in different parts of the country. Additionally, owners should request from contractors, OSHA incident rates for the three most recent years.</a:t>
            </a:r>
          </a:p>
          <a:p>
            <a:pPr eaLnBrk="1" hangingPunct="1">
              <a:spcBef>
                <a:spcPts val="450"/>
              </a:spcBef>
              <a:spcAft>
                <a:spcPts val="750"/>
              </a:spcAft>
            </a:pP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017AFE7-6ED4-4396-A024-CCA4C6471D15}" type="slidenum">
              <a:rPr lang="en-US" altLang="en-US" sz="3300">
                <a:solidFill>
                  <a:schemeClr val="bg1"/>
                </a:solidFill>
                <a:latin typeface="Times New Roman" pitchFamily="18" charset="0"/>
              </a:rPr>
              <a:pPr algn="r" eaLnBrk="1" hangingPunct="1"/>
              <a:t>17</a:t>
            </a:fld>
            <a:endParaRPr lang="en-US" altLang="en-US" sz="3300">
              <a:solidFill>
                <a:schemeClr val="bg1"/>
              </a:solidFill>
              <a:latin typeface="Times New Roman" pitchFamily="18" charset="0"/>
            </a:endParaRPr>
          </a:p>
        </p:txBody>
      </p:sp>
      <p:sp>
        <p:nvSpPr>
          <p:cNvPr id="112643" name="Rectangle 4"/>
          <p:cNvSpPr>
            <a:spLocks noGrp="1" noRot="1" noChangeAspect="1" noChangeArrowheads="1" noTextEdit="1"/>
          </p:cNvSpPr>
          <p:nvPr>
            <p:ph type="sldImg"/>
          </p:nvPr>
        </p:nvSpPr>
        <p:spPr>
          <a:ln/>
        </p:spPr>
      </p:sp>
      <p:sp>
        <p:nvSpPr>
          <p:cNvPr id="11264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Select</a:t>
            </a:r>
            <a:r>
              <a:rPr lang="en-US" altLang="en-US" sz="1200" b="0" i="0" smtClean="0">
                <a:latin typeface="Arial" pitchFamily="34" charset="0"/>
                <a:ea typeface="ＭＳ Ｐゴシック" pitchFamily="34" charset="-128"/>
              </a:rPr>
              <a:t> the graphic to show a PDF of the OSHA 300A Form. </a:t>
            </a: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any experiences they may have had with the OSHA 300A Form.</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the OSHA 300A Form. </a:t>
            </a:r>
          </a:p>
        </p:txBody>
      </p:sp>
      <p:sp>
        <p:nvSpPr>
          <p:cNvPr id="112645" name="Rectangle 6"/>
          <p:cNvSpPr>
            <a:spLocks noChangeArrowheads="1"/>
          </p:cNvSpPr>
          <p:nvPr/>
        </p:nvSpPr>
        <p:spPr bwMode="auto">
          <a:xfrm>
            <a:off x="231775" y="5457825"/>
            <a:ext cx="70167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The Summary (OSHA Form 300A) shows the totals for the year in each category. A company executive must certify that he or she has examined the OSHA Log and believes that the annual summary is correct and complete. The summary must be posted from February 1 to April 30 of each year in a place where notices to workers are usually posted, such as an employee bulletin board.</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5AE88CC-E5BD-4575-B60E-89C251D38A25}" type="slidenum">
              <a:rPr lang="en-US" altLang="en-US" sz="3300">
                <a:solidFill>
                  <a:schemeClr val="bg1"/>
                </a:solidFill>
                <a:latin typeface="Times New Roman" pitchFamily="18" charset="0"/>
              </a:rPr>
              <a:pPr algn="r" eaLnBrk="1" hangingPunct="1"/>
              <a:t>18</a:t>
            </a:fld>
            <a:endParaRPr lang="en-US" altLang="en-US" sz="3300">
              <a:solidFill>
                <a:schemeClr val="bg1"/>
              </a:solidFill>
              <a:latin typeface="Times New Roman" pitchFamily="18" charset="0"/>
            </a:endParaRPr>
          </a:p>
        </p:txBody>
      </p:sp>
      <p:sp>
        <p:nvSpPr>
          <p:cNvPr id="113667" name="Rectangle 4"/>
          <p:cNvSpPr>
            <a:spLocks noGrp="1" noRot="1" noChangeAspect="1" noChangeArrowheads="1" noTextEdit="1"/>
          </p:cNvSpPr>
          <p:nvPr>
            <p:ph type="sldImg"/>
          </p:nvPr>
        </p:nvSpPr>
        <p:spPr>
          <a:ln/>
        </p:spPr>
      </p:sp>
      <p:sp>
        <p:nvSpPr>
          <p:cNvPr id="11366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Select</a:t>
            </a:r>
            <a:r>
              <a:rPr lang="en-US" altLang="en-US" sz="1200" b="0" i="0" smtClean="0">
                <a:latin typeface="Arial" pitchFamily="34" charset="0"/>
                <a:ea typeface="ＭＳ Ｐゴシック" pitchFamily="34" charset="-128"/>
              </a:rPr>
              <a:t> the graphic to show a PDF of the OSHA 301 Form. </a:t>
            </a: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any experiences they may have had with the OSHA 301 Form.</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the OSHA 301 Form. </a:t>
            </a:r>
          </a:p>
        </p:txBody>
      </p:sp>
      <p:sp>
        <p:nvSpPr>
          <p:cNvPr id="113669"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The Injury and Illness Report (Form 301) is used to record more information about each case. Employers can use a workers’ compensation or insurance form, if it contains the same information.</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endParaRPr lang="en-US" altLang="en-US" sz="1200"/>
          </a:p>
          <a:p>
            <a:pPr eaLnBrk="1" hangingPunct="1">
              <a:spcBef>
                <a:spcPct val="30000"/>
              </a:spcBef>
              <a:spcAft>
                <a:spcPct val="50000"/>
              </a:spcAft>
            </a:pPr>
            <a:endParaRPr lang="en-US" altLang="en-US" sz="1200">
              <a:latin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A4B52AE-6F20-45B0-8768-A45AC87A3B0C}" type="slidenum">
              <a:rPr lang="en-US" altLang="en-US" sz="3300">
                <a:solidFill>
                  <a:schemeClr val="bg1"/>
                </a:solidFill>
                <a:latin typeface="Times New Roman" pitchFamily="18" charset="0"/>
              </a:rPr>
              <a:pPr algn="r" eaLnBrk="1" hangingPunct="1"/>
              <a:t>19</a:t>
            </a:fld>
            <a:endParaRPr lang="en-US" altLang="en-US" sz="3300">
              <a:solidFill>
                <a:schemeClr val="bg1"/>
              </a:solidFill>
              <a:latin typeface="Times New Roman" pitchFamily="18" charset="0"/>
            </a:endParaRPr>
          </a:p>
        </p:txBody>
      </p:sp>
      <p:sp>
        <p:nvSpPr>
          <p:cNvPr id="114691" name="Rectangle 4"/>
          <p:cNvSpPr>
            <a:spLocks noGrp="1" noRot="1" noChangeAspect="1" noChangeArrowheads="1" noTextEdit="1"/>
          </p:cNvSpPr>
          <p:nvPr>
            <p:ph type="sldImg"/>
          </p:nvPr>
        </p:nvSpPr>
        <p:spPr>
          <a:ln/>
        </p:spPr>
      </p:sp>
      <p:sp>
        <p:nvSpPr>
          <p:cNvPr id="11469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explain why they think employee representatives are only entitled to the part of the OSHA 301 Form that contains information about the case, and not to personal employee information.</a:t>
            </a:r>
          </a:p>
        </p:txBody>
      </p:sp>
      <p:sp>
        <p:nvSpPr>
          <p:cNvPr id="11469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59486DE-2B99-45F2-96B0-845E1ED7B534}" type="slidenum">
              <a:rPr lang="en-US" altLang="en-US" sz="3300">
                <a:solidFill>
                  <a:schemeClr val="bg1"/>
                </a:solidFill>
                <a:latin typeface="Times New Roman" pitchFamily="18" charset="0"/>
              </a:rPr>
              <a:pPr algn="r" eaLnBrk="1" hangingPunct="1"/>
              <a:t>2</a:t>
            </a:fld>
            <a:endParaRPr lang="en-US" altLang="en-US" sz="3300">
              <a:solidFill>
                <a:schemeClr val="bg1"/>
              </a:solidFill>
              <a:latin typeface="Times New Roman" pitchFamily="18" charset="0"/>
            </a:endParaRPr>
          </a:p>
        </p:txBody>
      </p:sp>
      <p:sp>
        <p:nvSpPr>
          <p:cNvPr id="97283" name="Rectangle 4"/>
          <p:cNvSpPr>
            <a:spLocks noGrp="1" noRot="1" noChangeAspect="1" noChangeArrowheads="1" noTextEdit="1"/>
          </p:cNvSpPr>
          <p:nvPr>
            <p:ph type="sldImg"/>
          </p:nvPr>
        </p:nvSpPr>
        <p:spPr>
          <a:ln/>
        </p:spPr>
      </p:sp>
      <p:sp>
        <p:nvSpPr>
          <p:cNvPr id="9728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purpose of this training program and the topics that will be covered during this course.</a:t>
            </a:r>
          </a:p>
          <a:p>
            <a:pPr eaLnBrk="1" hangingPunct="1"/>
            <a:endParaRPr lang="en-US" altLang="en-US" sz="1200" b="0" i="0" smtClean="0">
              <a:latin typeface="Arial" pitchFamily="34" charset="0"/>
              <a:ea typeface="ＭＳ Ｐゴシック" pitchFamily="34" charset="-128"/>
            </a:endParaRPr>
          </a:p>
        </p:txBody>
      </p:sp>
      <p:sp>
        <p:nvSpPr>
          <p:cNvPr id="97285"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C881296-70FA-40EB-BC5E-45673B6A2441}" type="slidenum">
              <a:rPr lang="en-US" altLang="en-US" sz="3300">
                <a:solidFill>
                  <a:schemeClr val="bg1"/>
                </a:solidFill>
                <a:latin typeface="Times New Roman" pitchFamily="18" charset="0"/>
              </a:rPr>
              <a:pPr algn="r" eaLnBrk="1" hangingPunct="1"/>
              <a:t>20</a:t>
            </a:fld>
            <a:endParaRPr lang="en-US" altLang="en-US" sz="3300">
              <a:solidFill>
                <a:schemeClr val="bg1"/>
              </a:solidFill>
              <a:latin typeface="Times New Roman" pitchFamily="18" charset="0"/>
            </a:endParaRPr>
          </a:p>
        </p:txBody>
      </p:sp>
      <p:sp>
        <p:nvSpPr>
          <p:cNvPr id="115715" name="Rectangle 4"/>
          <p:cNvSpPr>
            <a:spLocks noGrp="1" noRot="1" noChangeAspect="1" noChangeArrowheads="1" noTextEdit="1"/>
          </p:cNvSpPr>
          <p:nvPr>
            <p:ph type="sldImg"/>
          </p:nvPr>
        </p:nvSpPr>
        <p:spPr>
          <a:ln/>
        </p:spPr>
      </p:sp>
      <p:sp>
        <p:nvSpPr>
          <p:cNvPr id="115716"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13669"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charset="0"/>
                <a:ea typeface="ＭＳ Ｐゴシック" pitchFamily="34" charset="-128"/>
              </a:defRPr>
            </a:lvl1pPr>
            <a:lvl2pPr marL="742950" indent="-285750" defTabSz="879475" eaLnBrk="0" hangingPunct="0">
              <a:defRPr sz="2400">
                <a:solidFill>
                  <a:schemeClr val="tx1"/>
                </a:solidFill>
                <a:latin typeface="Arial" charset="0"/>
                <a:ea typeface="ＭＳ Ｐゴシック" pitchFamily="34" charset="-128"/>
              </a:defRPr>
            </a:lvl2pPr>
            <a:lvl3pPr marL="1143000" indent="-228600" defTabSz="879475" eaLnBrk="0" hangingPunct="0">
              <a:defRPr sz="2400">
                <a:solidFill>
                  <a:schemeClr val="tx1"/>
                </a:solidFill>
                <a:latin typeface="Arial" charset="0"/>
                <a:ea typeface="ＭＳ Ｐゴシック" pitchFamily="34" charset="-128"/>
              </a:defRPr>
            </a:lvl3pPr>
            <a:lvl4pPr marL="1600200" indent="-228600" defTabSz="879475" eaLnBrk="0" hangingPunct="0">
              <a:defRPr sz="2400">
                <a:solidFill>
                  <a:schemeClr val="tx1"/>
                </a:solidFill>
                <a:latin typeface="Arial" charset="0"/>
                <a:ea typeface="ＭＳ Ｐゴシック" pitchFamily="34" charset="-128"/>
              </a:defRPr>
            </a:lvl4pPr>
            <a:lvl5pPr marL="2057400" indent="-228600" defTabSz="879475" eaLnBrk="0" hangingPunct="0">
              <a:defRPr sz="2400">
                <a:solidFill>
                  <a:schemeClr val="tx1"/>
                </a:solidFill>
                <a:latin typeface="Arial"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30000"/>
              </a:spcBef>
              <a:spcAft>
                <a:spcPct val="50000"/>
              </a:spcAft>
              <a:defRPr/>
            </a:pPr>
            <a:endParaRPr lang="en-US" sz="1500" b="1" i="1" dirty="0"/>
          </a:p>
          <a:p>
            <a:pPr eaLnBrk="1" hangingPunct="1">
              <a:spcBef>
                <a:spcPct val="30000"/>
              </a:spcBef>
              <a:spcAft>
                <a:spcPct val="50000"/>
              </a:spcAft>
              <a:defRPr/>
            </a:pPr>
            <a:r>
              <a:rPr lang="en-US" sz="1200" b="1" dirty="0"/>
              <a:t>Ask</a:t>
            </a:r>
            <a:r>
              <a:rPr lang="en-US" sz="1200" dirty="0"/>
              <a:t> the students to answer the review questions on the screen.</a:t>
            </a:r>
          </a:p>
          <a:p>
            <a:pPr marL="237698" indent="-237698" eaLnBrk="1" hangingPunct="1">
              <a:spcBef>
                <a:spcPct val="30000"/>
              </a:spcBef>
              <a:spcAft>
                <a:spcPct val="50000"/>
              </a:spcAft>
              <a:buFont typeface="+mj-lt"/>
              <a:buAutoNum type="arabicPeriod"/>
              <a:defRPr/>
            </a:pPr>
            <a:r>
              <a:rPr lang="en-US" sz="1200" b="1" dirty="0"/>
              <a:t>Answer</a:t>
            </a:r>
            <a:r>
              <a:rPr lang="en-US" sz="1200" dirty="0"/>
              <a:t> – Before 1970 there were no uniform or comprehensive laws to protect workers against workplace hazards.</a:t>
            </a:r>
          </a:p>
          <a:p>
            <a:pPr marL="237698" indent="-237698" eaLnBrk="1" hangingPunct="1">
              <a:spcBef>
                <a:spcPct val="30000"/>
              </a:spcBef>
              <a:spcAft>
                <a:spcPct val="50000"/>
              </a:spcAft>
              <a:buFont typeface="+mj-lt"/>
              <a:buAutoNum type="arabicPeriod"/>
              <a:defRPr/>
            </a:pPr>
            <a:r>
              <a:rPr lang="en-US" sz="1200" b="1" dirty="0">
                <a:cs typeface="Arial" charset="0"/>
              </a:rPr>
              <a:t>Answer</a:t>
            </a:r>
            <a:r>
              <a:rPr lang="en-US" sz="1200" dirty="0">
                <a:cs typeface="Arial" charset="0"/>
              </a:rPr>
              <a:t> – OSHA 300 Form.</a:t>
            </a:r>
          </a:p>
          <a:p>
            <a:pPr eaLnBrk="1" hangingPunct="1">
              <a:spcBef>
                <a:spcPct val="30000"/>
              </a:spcBef>
              <a:spcAft>
                <a:spcPct val="50000"/>
              </a:spcAft>
              <a:defRPr/>
            </a:pPr>
            <a:r>
              <a:rPr lang="en-US" sz="1200" b="1" dirty="0"/>
              <a:t>Note:</a:t>
            </a:r>
            <a:r>
              <a:rPr lang="en-US" sz="1200" dirty="0"/>
              <a:t> Answers shown on the next screen.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07EC9A8-F3AB-4CE7-84F6-EDA288A34FCF}" type="slidenum">
              <a:rPr lang="en-US" altLang="en-US" sz="3300">
                <a:solidFill>
                  <a:schemeClr val="bg1"/>
                </a:solidFill>
                <a:latin typeface="Times New Roman" pitchFamily="18" charset="0"/>
              </a:rPr>
              <a:pPr algn="r" eaLnBrk="1" hangingPunct="1"/>
              <a:t>21</a:t>
            </a:fld>
            <a:endParaRPr lang="en-US" altLang="en-US" sz="3300">
              <a:solidFill>
                <a:schemeClr val="bg1"/>
              </a:solidFill>
              <a:latin typeface="Times New Roman" pitchFamily="18" charset="0"/>
            </a:endParaRPr>
          </a:p>
        </p:txBody>
      </p:sp>
      <p:sp>
        <p:nvSpPr>
          <p:cNvPr id="116739" name="Rectangle 4"/>
          <p:cNvSpPr>
            <a:spLocks noGrp="1" noRot="1" noChangeAspect="1" noChangeArrowheads="1" noTextEdit="1"/>
          </p:cNvSpPr>
          <p:nvPr>
            <p:ph type="sldImg"/>
          </p:nvPr>
        </p:nvSpPr>
        <p:spPr>
          <a:ln/>
        </p:spPr>
      </p:sp>
      <p:sp>
        <p:nvSpPr>
          <p:cNvPr id="116740"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16741"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endParaRPr lang="en-US" altLang="en-US" sz="1500" b="1" i="1"/>
          </a:p>
          <a:p>
            <a:pPr eaLnBrk="1" hangingPunct="1">
              <a:spcBef>
                <a:spcPct val="30000"/>
              </a:spcBef>
              <a:spcAft>
                <a:spcPct val="50000"/>
              </a:spcAft>
            </a:pPr>
            <a:r>
              <a:rPr lang="en-US" altLang="en-US" sz="1200" b="1"/>
              <a:t>Discuss </a:t>
            </a:r>
            <a:r>
              <a:rPr lang="en-US" altLang="en-US" sz="1200"/>
              <a:t>the correct answers.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EE44C00-B831-4D55-A328-C4C563BB771E}" type="slidenum">
              <a:rPr lang="en-US" altLang="en-US" sz="3300">
                <a:solidFill>
                  <a:schemeClr val="bg1"/>
                </a:solidFill>
                <a:latin typeface="Times New Roman" pitchFamily="18" charset="0"/>
              </a:rPr>
              <a:pPr algn="r" eaLnBrk="1" hangingPunct="1"/>
              <a:t>22</a:t>
            </a:fld>
            <a:endParaRPr lang="en-US" altLang="en-US" sz="3300">
              <a:solidFill>
                <a:schemeClr val="bg1"/>
              </a:solidFill>
              <a:latin typeface="Times New Roman" pitchFamily="18" charset="0"/>
            </a:endParaRPr>
          </a:p>
        </p:txBody>
      </p:sp>
      <p:sp>
        <p:nvSpPr>
          <p:cNvPr id="117763" name="Rectangle 4"/>
          <p:cNvSpPr>
            <a:spLocks noGrp="1" noRot="1" noChangeAspect="1" noChangeArrowheads="1" noTextEdit="1"/>
          </p:cNvSpPr>
          <p:nvPr>
            <p:ph type="sldImg"/>
          </p:nvPr>
        </p:nvSpPr>
        <p:spPr>
          <a:ln/>
        </p:spPr>
      </p:sp>
      <p:sp>
        <p:nvSpPr>
          <p:cNvPr id="11776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topics covered in this section of the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before proceeding.</a:t>
            </a:r>
          </a:p>
        </p:txBody>
      </p:sp>
      <p:sp>
        <p:nvSpPr>
          <p:cNvPr id="117765"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64FEFF1-664E-4314-9EF4-14E39E6EF730}" type="slidenum">
              <a:rPr lang="en-US" altLang="en-US" sz="3300">
                <a:solidFill>
                  <a:schemeClr val="bg1"/>
                </a:solidFill>
                <a:latin typeface="Times New Roman" pitchFamily="18" charset="0"/>
              </a:rPr>
              <a:pPr algn="r" eaLnBrk="1" hangingPunct="1"/>
              <a:t>23</a:t>
            </a:fld>
            <a:endParaRPr lang="en-US" altLang="en-US" sz="3300">
              <a:solidFill>
                <a:schemeClr val="bg1"/>
              </a:solidFill>
              <a:latin typeface="Times New Roman" pitchFamily="18" charset="0"/>
            </a:endParaRPr>
          </a:p>
        </p:txBody>
      </p:sp>
      <p:sp>
        <p:nvSpPr>
          <p:cNvPr id="118787" name="Rectangle 4"/>
          <p:cNvSpPr>
            <a:spLocks noGrp="1" noRot="1" noChangeAspect="1" noChangeArrowheads="1" noTextEdit="1"/>
          </p:cNvSpPr>
          <p:nvPr>
            <p:ph type="sldImg"/>
          </p:nvPr>
        </p:nvSpPr>
        <p:spPr>
          <a:ln/>
        </p:spPr>
      </p:sp>
      <p:sp>
        <p:nvSpPr>
          <p:cNvPr id="11878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this portion of the program will introduce the students to employee rights under OSHA regarding: hazardous chemicals at the workplace, access to information on injuries and illnesses, complaints or requesting corrections, training, access to exposure and medical records, filing complaints with OSHA, participation in OSHA inspections, freedom from retaliation, and employee responsibilities at the workplace.</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 if they have any questions before proceeding.</a:t>
            </a:r>
          </a:p>
        </p:txBody>
      </p:sp>
      <p:sp>
        <p:nvSpPr>
          <p:cNvPr id="118789"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31DFE27-FE36-47B0-AB1B-EBE1767D0012}" type="slidenum">
              <a:rPr lang="en-US" altLang="en-US" sz="3300">
                <a:solidFill>
                  <a:schemeClr val="bg1"/>
                </a:solidFill>
                <a:latin typeface="Times New Roman" pitchFamily="18" charset="0"/>
              </a:rPr>
              <a:pPr algn="r" eaLnBrk="1" hangingPunct="1"/>
              <a:t>24</a:t>
            </a:fld>
            <a:endParaRPr lang="en-US" altLang="en-US" sz="3300">
              <a:solidFill>
                <a:schemeClr val="bg1"/>
              </a:solidFill>
              <a:latin typeface="Times New Roman" pitchFamily="18" charset="0"/>
            </a:endParaRPr>
          </a:p>
        </p:txBody>
      </p:sp>
      <p:sp>
        <p:nvSpPr>
          <p:cNvPr id="119811" name="Rectangle 4"/>
          <p:cNvSpPr>
            <a:spLocks noGrp="1" noRot="1" noChangeAspect="1" noChangeArrowheads="1" noTextEdit="1"/>
          </p:cNvSpPr>
          <p:nvPr>
            <p:ph type="sldImg"/>
          </p:nvPr>
        </p:nvSpPr>
        <p:spPr>
          <a:ln/>
        </p:spPr>
      </p:sp>
      <p:sp>
        <p:nvSpPr>
          <p:cNvPr id="11981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objectives.</a:t>
            </a:r>
          </a:p>
          <a:p>
            <a:pPr eaLnBrk="1" hangingPunct="1"/>
            <a:endParaRPr lang="en-US" altLang="en-US" sz="1200" b="0" i="0" smtClean="0">
              <a:latin typeface="Arial" pitchFamily="34" charset="0"/>
              <a:ea typeface="ＭＳ Ｐゴシック" pitchFamily="34" charset="-128"/>
            </a:endParaRPr>
          </a:p>
        </p:txBody>
      </p:sp>
      <p:sp>
        <p:nvSpPr>
          <p:cNvPr id="11981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71AC809-F663-4155-A76D-F38808DFA82B}" type="slidenum">
              <a:rPr lang="en-US" altLang="en-US" sz="3300">
                <a:solidFill>
                  <a:schemeClr val="bg1"/>
                </a:solidFill>
                <a:latin typeface="Times New Roman" pitchFamily="18" charset="0"/>
              </a:rPr>
              <a:pPr algn="r" eaLnBrk="1" hangingPunct="1"/>
              <a:t>25</a:t>
            </a:fld>
            <a:endParaRPr lang="en-US" altLang="en-US" sz="3300">
              <a:solidFill>
                <a:schemeClr val="bg1"/>
              </a:solidFill>
              <a:latin typeface="Times New Roman" pitchFamily="18" charset="0"/>
            </a:endParaRPr>
          </a:p>
        </p:txBody>
      </p:sp>
      <p:sp>
        <p:nvSpPr>
          <p:cNvPr id="120835" name="Rectangle 4"/>
          <p:cNvSpPr>
            <a:spLocks noGrp="1" noRot="1" noChangeAspect="1" noChangeArrowheads="1" noTextEdit="1"/>
          </p:cNvSpPr>
          <p:nvPr>
            <p:ph type="sldImg"/>
          </p:nvPr>
        </p:nvSpPr>
        <p:spPr>
          <a:ln/>
        </p:spPr>
      </p:sp>
      <p:sp>
        <p:nvSpPr>
          <p:cNvPr id="12083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importance of Section 5(a)(1) of the OSH Act.</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list employee rights under OSHA that they are familiar with.</a:t>
            </a:r>
          </a:p>
          <a:p>
            <a:pPr eaLnBrk="1" hangingPunct="1"/>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these rights as well as other will be discussed in this section of the training program.</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explain why employee rights are so important. </a:t>
            </a:r>
          </a:p>
          <a:p>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provide examples of how a safe and healthful workplace is provided [or should be provided] at their workplace or worksite. </a:t>
            </a:r>
          </a:p>
        </p:txBody>
      </p:sp>
      <p:sp>
        <p:nvSpPr>
          <p:cNvPr id="120837"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The Occupational Safety and Health Act of 1970 gave workers many new rights related to safety and health. OSHA standards which have been issued since then, such as the Hazard Communication or “Right to Know” standard, provide additional rights.</a:t>
            </a:r>
          </a:p>
          <a:p>
            <a:pPr eaLnBrk="1" hangingPunct="1">
              <a:spcBef>
                <a:spcPts val="450"/>
              </a:spcBef>
              <a:spcAft>
                <a:spcPts val="750"/>
              </a:spcAft>
            </a:pPr>
            <a:r>
              <a:rPr lang="en-US" altLang="en-US" sz="1200">
                <a:latin typeface="Times New Roman" pitchFamily="18" charset="0"/>
                <a:cs typeface="Times New Roman" pitchFamily="18" charset="0"/>
              </a:rPr>
              <a:t>Most importantly, the creation of OSHA provided workers the right to a safe and healthful workplace. Section 5(a)(1) of the OSH Act states: “Each employer shall furnish to each of his employees employment and a place of employment which are free from recognized hazards that are causing or are likely to cause death or serious physical harm to his employees." A safe and healthful workplace means that hazards are removed and workers are trained. If a hazard cannot be removed completely, protection (for example, respirators or earplugs) must be provided.</a:t>
            </a:r>
          </a:p>
          <a:p>
            <a:pPr eaLnBrk="1" hangingPunct="1">
              <a:spcBef>
                <a:spcPts val="450"/>
              </a:spcBef>
              <a:spcAft>
                <a:spcPts val="750"/>
              </a:spcAft>
            </a:pPr>
            <a:r>
              <a:rPr lang="en-US" altLang="en-US" sz="1200">
                <a:latin typeface="Times New Roman" pitchFamily="18" charset="0"/>
                <a:cs typeface="Times New Roman" pitchFamily="18" charset="0"/>
              </a:rPr>
              <a:t>Some examples of a safe/healthful workplace include fall protection and training are provided and required when working at high levels on a construction site, and machines and equipment with rotating and moving parts are guarded.</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B4D8787-F622-4CD0-8BC6-A0FB9C7BA2C6}" type="slidenum">
              <a:rPr lang="en-US" altLang="en-US" sz="3300">
                <a:solidFill>
                  <a:schemeClr val="bg1"/>
                </a:solidFill>
                <a:latin typeface="Times New Roman" pitchFamily="18" charset="0"/>
              </a:rPr>
              <a:pPr algn="r" eaLnBrk="1" hangingPunct="1"/>
              <a:t>26</a:t>
            </a:fld>
            <a:endParaRPr lang="en-US" altLang="en-US" sz="3300">
              <a:solidFill>
                <a:schemeClr val="bg1"/>
              </a:solidFill>
              <a:latin typeface="Times New Roman" pitchFamily="18" charset="0"/>
            </a:endParaRPr>
          </a:p>
        </p:txBody>
      </p:sp>
      <p:sp>
        <p:nvSpPr>
          <p:cNvPr id="121859" name="Rectangle 4"/>
          <p:cNvSpPr>
            <a:spLocks noGrp="1" noRot="1" noChangeAspect="1" noChangeArrowheads="1" noTextEdit="1"/>
          </p:cNvSpPr>
          <p:nvPr>
            <p:ph type="sldImg"/>
          </p:nvPr>
        </p:nvSpPr>
        <p:spPr>
          <a:ln/>
        </p:spPr>
      </p:sp>
      <p:sp>
        <p:nvSpPr>
          <p:cNvPr id="12186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Complete </a:t>
            </a:r>
            <a:r>
              <a:rPr lang="en-US" altLang="en-US" sz="1200" b="0" i="0" smtClean="0">
                <a:latin typeface="Arial" pitchFamily="34" charset="0"/>
                <a:ea typeface="ＭＳ Ｐゴシック" pitchFamily="34" charset="-128"/>
              </a:rPr>
              <a:t>the Legal Health and Safety Rights activity with the students.</a:t>
            </a:r>
          </a:p>
          <a:p>
            <a:pPr eaLnBrk="1" hangingPunct="1"/>
            <a:r>
              <a:rPr lang="en-US" altLang="en-US" sz="1200" i="0" smtClean="0">
                <a:latin typeface="Arial" pitchFamily="34" charset="0"/>
                <a:ea typeface="ＭＳ Ｐゴシック" pitchFamily="34" charset="-128"/>
              </a:rPr>
              <a:t>Note:</a:t>
            </a:r>
            <a:r>
              <a:rPr lang="en-US" altLang="en-US" sz="1200" b="0" i="0" smtClean="0">
                <a:latin typeface="Arial" pitchFamily="34" charset="0"/>
                <a:ea typeface="ＭＳ Ｐゴシック" pitchFamily="34" charset="-128"/>
              </a:rPr>
              <a:t> The instructions for this activity can be found in Appendix B at the end of this guide.</a:t>
            </a:r>
          </a:p>
        </p:txBody>
      </p:sp>
      <p:sp>
        <p:nvSpPr>
          <p:cNvPr id="121861"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7E042A2-5151-4544-B7E1-E16D0F3F56CF}" type="slidenum">
              <a:rPr lang="en-US" altLang="en-US" sz="3300">
                <a:solidFill>
                  <a:schemeClr val="bg1"/>
                </a:solidFill>
                <a:latin typeface="Times New Roman" pitchFamily="18" charset="0"/>
              </a:rPr>
              <a:pPr algn="r" eaLnBrk="1" hangingPunct="1"/>
              <a:t>27</a:t>
            </a:fld>
            <a:endParaRPr lang="en-US" altLang="en-US" sz="3300">
              <a:solidFill>
                <a:schemeClr val="bg1"/>
              </a:solidFill>
              <a:latin typeface="Times New Roman" pitchFamily="18" charset="0"/>
            </a:endParaRPr>
          </a:p>
        </p:txBody>
      </p:sp>
      <p:sp>
        <p:nvSpPr>
          <p:cNvPr id="122883" name="Rectangle 4"/>
          <p:cNvSpPr>
            <a:spLocks noGrp="1" noRot="1" noChangeAspect="1" noChangeArrowheads="1" noTextEdit="1"/>
          </p:cNvSpPr>
          <p:nvPr>
            <p:ph type="sldImg"/>
          </p:nvPr>
        </p:nvSpPr>
        <p:spPr>
          <a:ln/>
        </p:spPr>
      </p:sp>
      <p:sp>
        <p:nvSpPr>
          <p:cNvPr id="12288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Ask </a:t>
            </a:r>
            <a:r>
              <a:rPr lang="en-US" altLang="en-US" sz="1100" b="0" i="0" smtClean="0">
                <a:latin typeface="Arial" pitchFamily="34" charset="0"/>
                <a:ea typeface="ＭＳ Ｐゴシック" pitchFamily="34" charset="-128"/>
              </a:rPr>
              <a:t>the students if they are aware that they have the right to know about hazardous chemicals at their workplace.</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list the hazardous chemicals used at their workplace.</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explain how they are made aware of said chemicals and the type of training that is provided. </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share any experiences they may have had, or heard of, regarding hazardous chemicals, and how their right to know about said chemicals impacted the situation.</a:t>
            </a:r>
          </a:p>
          <a:p>
            <a:pPr eaLnBrk="1" hangingPunct="1"/>
            <a:r>
              <a:rPr lang="en-US" altLang="en-US" sz="1100" i="0" smtClean="0">
                <a:latin typeface="Arial" pitchFamily="34" charset="0"/>
                <a:ea typeface="ＭＳ Ｐゴシック" pitchFamily="34" charset="-128"/>
              </a:rPr>
              <a:t>Share</a:t>
            </a:r>
            <a:r>
              <a:rPr lang="en-US" altLang="en-US" sz="1100" b="0" i="0" smtClean="0">
                <a:latin typeface="Arial" pitchFamily="34" charset="0"/>
                <a:ea typeface="ＭＳ Ｐゴシック" pitchFamily="34" charset="-128"/>
              </a:rPr>
              <a:t> your experiences with employee rights to know about hazardous chemicals. </a:t>
            </a:r>
          </a:p>
        </p:txBody>
      </p:sp>
      <p:sp>
        <p:nvSpPr>
          <p:cNvPr id="122885"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Another important right is the Right to Know about hazardous substances in your workplace. Employers must have a written, complete hazard communication program that includes information on: container labeling, Material Safety Data Sheets (MSDSs), and worker training. The training must include the physical and health hazards of the chemicals and how workers can protect themselves; including specific procedures the employer has implemented to protect workers, such as work practices, emergency procedures, and personal protective equipment.</a:t>
            </a:r>
          </a:p>
          <a:p>
            <a:pPr eaLnBrk="1" hangingPunct="1">
              <a:spcBef>
                <a:spcPts val="450"/>
              </a:spcBef>
              <a:spcAft>
                <a:spcPts val="750"/>
              </a:spcAft>
            </a:pPr>
            <a:r>
              <a:rPr lang="en-US" altLang="en-US" sz="1200">
                <a:latin typeface="Times New Roman" pitchFamily="18" charset="0"/>
                <a:cs typeface="Times New Roman" pitchFamily="18" charset="0"/>
              </a:rPr>
              <a:t>The program must also include a list of the hazardous chemicals in each work area and the means the employer uses to inform workers of the hazards of non-routine tasks. In addition, the program must explain how the employer will inform other employers of hazards to which their workers may be exposed (for example, contract workers).</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C58D374-5660-4586-AF48-544657360FD4}" type="slidenum">
              <a:rPr lang="en-US" altLang="en-US" sz="3300">
                <a:solidFill>
                  <a:schemeClr val="bg1"/>
                </a:solidFill>
                <a:latin typeface="Times New Roman" pitchFamily="18" charset="0"/>
              </a:rPr>
              <a:pPr algn="r" eaLnBrk="1" hangingPunct="1"/>
              <a:t>28</a:t>
            </a:fld>
            <a:endParaRPr lang="en-US" altLang="en-US" sz="3300">
              <a:solidFill>
                <a:schemeClr val="bg1"/>
              </a:solidFill>
              <a:latin typeface="Times New Roman" pitchFamily="18" charset="0"/>
            </a:endParaRPr>
          </a:p>
        </p:txBody>
      </p:sp>
      <p:sp>
        <p:nvSpPr>
          <p:cNvPr id="123907" name="Rectangle 4"/>
          <p:cNvSpPr>
            <a:spLocks noGrp="1" noRot="1" noChangeAspect="1" noChangeArrowheads="1" noTextEdit="1"/>
          </p:cNvSpPr>
          <p:nvPr>
            <p:ph type="sldImg"/>
          </p:nvPr>
        </p:nvSpPr>
        <p:spPr>
          <a:ln/>
        </p:spPr>
      </p:sp>
      <p:sp>
        <p:nvSpPr>
          <p:cNvPr id="12390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are aware that they have the right to review injury and illness records.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their employer has set up a way for them to report injuries and illnesses, if so, what are the procedures?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regarding their right to review information on injuries and illnesses.</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your right to review injury and illness records.</a:t>
            </a:r>
          </a:p>
        </p:txBody>
      </p:sp>
      <p:sp>
        <p:nvSpPr>
          <p:cNvPr id="123909"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As discussed earlier in this program, OSHA’s Recordkeeping rule requires most employers with more than 10 workers to keep a log (OSHA 300 Form) of injuries and illnesses. As an employee you have the right to review the current log, as well as the logs stored for the past 5 years. </a:t>
            </a:r>
          </a:p>
          <a:p>
            <a:pPr eaLnBrk="1" hangingPunct="1">
              <a:spcBef>
                <a:spcPts val="450"/>
              </a:spcBef>
              <a:spcAft>
                <a:spcPts val="750"/>
              </a:spcAft>
            </a:pPr>
            <a:r>
              <a:rPr lang="en-US" altLang="en-US" sz="1200">
                <a:latin typeface="Times New Roman" pitchFamily="18" charset="0"/>
                <a:cs typeface="Times New Roman" pitchFamily="18" charset="0"/>
              </a:rPr>
              <a:t>The employer must provide this log by the end of the next workday. The names and other information on the log may not be removed, unless the case is a “privacy concern case.”</a:t>
            </a:r>
          </a:p>
          <a:p>
            <a:pPr eaLnBrk="1" hangingPunct="1">
              <a:spcBef>
                <a:spcPts val="450"/>
              </a:spcBef>
              <a:spcAft>
                <a:spcPts val="750"/>
              </a:spcAft>
            </a:pPr>
            <a:r>
              <a:rPr lang="en-US" altLang="en-US" sz="1200">
                <a:latin typeface="Times New Roman" pitchFamily="18" charset="0"/>
                <a:cs typeface="Times New Roman" pitchFamily="18" charset="0"/>
              </a:rPr>
              <a:t>You also have the right to view the annually posted summary of the injuries and illnesses (OSHA 300A).</a:t>
            </a:r>
          </a:p>
          <a:p>
            <a:pPr eaLnBrk="1" hangingPunct="1">
              <a:spcBef>
                <a:spcPts val="450"/>
              </a:spcBef>
              <a:spcAft>
                <a:spcPts val="750"/>
              </a:spcAft>
            </a:pPr>
            <a:r>
              <a:rPr lang="en-US" altLang="en-US" sz="1200">
                <a:latin typeface="Times New Roman" pitchFamily="18" charset="0"/>
                <a:cs typeface="Times New Roman" pitchFamily="18" charset="0"/>
              </a:rPr>
              <a:t>The right to review the log includes former employees, their personal representatives, and authorized employee representatives. </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86CC8D5-1C12-4BC1-B6B5-615442C96C62}" type="slidenum">
              <a:rPr lang="en-US" altLang="en-US" sz="3300">
                <a:solidFill>
                  <a:schemeClr val="bg1"/>
                </a:solidFill>
                <a:latin typeface="Times New Roman" pitchFamily="18" charset="0"/>
              </a:rPr>
              <a:pPr algn="r" eaLnBrk="1" hangingPunct="1"/>
              <a:t>29</a:t>
            </a:fld>
            <a:endParaRPr lang="en-US" altLang="en-US" sz="3300">
              <a:solidFill>
                <a:schemeClr val="bg1"/>
              </a:solidFill>
              <a:latin typeface="Times New Roman" pitchFamily="18" charset="0"/>
            </a:endParaRPr>
          </a:p>
        </p:txBody>
      </p:sp>
      <p:sp>
        <p:nvSpPr>
          <p:cNvPr id="124931" name="Rectangle 4"/>
          <p:cNvSpPr>
            <a:spLocks noGrp="1" noRot="1" noChangeAspect="1" noChangeArrowheads="1" noTextEdit="1"/>
          </p:cNvSpPr>
          <p:nvPr>
            <p:ph type="sldImg"/>
          </p:nvPr>
        </p:nvSpPr>
        <p:spPr>
          <a:ln/>
        </p:spPr>
      </p:sp>
      <p:sp>
        <p:nvSpPr>
          <p:cNvPr id="12493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if they are aware that they have the right to complain or request corrections at their workplace.</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if they have ever reported a hazard to their employer, if so, what was the outcome?</a:t>
            </a:r>
          </a:p>
          <a:p>
            <a:pPr eaLnBrk="1" hangingPunct="1"/>
            <a:r>
              <a:rPr lang="en-US" altLang="en-US" sz="1100" i="0" smtClean="0">
                <a:latin typeface="Arial" pitchFamily="34" charset="0"/>
                <a:ea typeface="ＭＳ Ｐゴシック" pitchFamily="34" charset="-128"/>
              </a:rPr>
              <a:t>Select </a:t>
            </a:r>
            <a:r>
              <a:rPr lang="en-US" altLang="en-US" sz="1100" b="0" i="0" smtClean="0">
                <a:latin typeface="Arial" pitchFamily="34" charset="0"/>
                <a:ea typeface="ＭＳ Ｐゴシック" pitchFamily="34" charset="-128"/>
              </a:rPr>
              <a:t>the link on the screen to show a PDF that provides additional information on employee rights to refuse work because conditions are dangerous. </a:t>
            </a:r>
          </a:p>
          <a:p>
            <a:pPr eaLnBrk="1" hangingPunct="1"/>
            <a:r>
              <a:rPr lang="en-US" altLang="en-US" sz="1100" i="0" smtClean="0">
                <a:latin typeface="Arial" pitchFamily="34" charset="0"/>
                <a:ea typeface="ＭＳ Ｐゴシック" pitchFamily="34" charset="-128"/>
              </a:rPr>
              <a:t>Share</a:t>
            </a:r>
            <a:r>
              <a:rPr lang="en-US" altLang="en-US" sz="1100" b="0" i="0" smtClean="0">
                <a:latin typeface="Arial" pitchFamily="34" charset="0"/>
                <a:ea typeface="ＭＳ Ｐゴシック" pitchFamily="34" charset="-128"/>
              </a:rPr>
              <a:t> any experiences you may have with your right to complain or request corrections.</a:t>
            </a:r>
          </a:p>
          <a:p>
            <a:pPr eaLnBrk="1" hangingPunct="1"/>
            <a:r>
              <a:rPr lang="en-US" altLang="en-US" sz="1100" i="0" smtClean="0">
                <a:latin typeface="Arial" pitchFamily="34" charset="0"/>
                <a:ea typeface="ＭＳ Ｐゴシック" pitchFamily="34" charset="-128"/>
              </a:rPr>
              <a:t>Explain</a:t>
            </a:r>
            <a:r>
              <a:rPr lang="en-US" altLang="en-US" sz="1100" b="0" i="0" smtClean="0">
                <a:latin typeface="Arial" pitchFamily="34" charset="0"/>
                <a:ea typeface="ＭＳ Ｐゴシック" pitchFamily="34" charset="-128"/>
              </a:rPr>
              <a:t> that the photo shows examples of safety concerns that can be reported. </a:t>
            </a:r>
          </a:p>
          <a:p>
            <a:pPr eaLnBrk="1" hangingPunct="1"/>
            <a:endParaRPr lang="en-US" altLang="en-US" sz="1200" b="0" i="0" smtClean="0">
              <a:latin typeface="Arial" pitchFamily="34" charset="0"/>
              <a:ea typeface="ＭＳ Ｐゴシック" pitchFamily="34" charset="-128"/>
            </a:endParaRPr>
          </a:p>
        </p:txBody>
      </p:sp>
      <p:sp>
        <p:nvSpPr>
          <p:cNvPr id="124933"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Workers may bring up safety and health concerns in the workplace to their employers without fear of discharge or discrimination, as long as the complaint is made in good faith. OSHA regulations [29 CFR 1977.9(c)] protect workers who complain to their employer about unsafe or unhealthful conditions in the workplace. You cannot be transferred, denied a raise, have your hours reduced, be fired, or punished in any other way because you have exercised any right afforded to you under the OSH Act.</a:t>
            </a:r>
          </a:p>
          <a:p>
            <a:pPr eaLnBrk="1" hangingPunct="1">
              <a:spcBef>
                <a:spcPts val="450"/>
              </a:spcBef>
              <a:spcAft>
                <a:spcPts val="750"/>
              </a:spcAft>
            </a:pPr>
            <a:r>
              <a:rPr lang="en-US" altLang="en-US" sz="1200">
                <a:latin typeface="Times New Roman" pitchFamily="18" charset="0"/>
                <a:cs typeface="Times New Roman" pitchFamily="18" charset="0"/>
              </a:rPr>
              <a:t>1977.9(c) states: “the principles of the Act would be seriously undermined if employees were discouraged from lodging complaints about occupational safety and health matters with their employers. Such complaints to employers, if made in good faith, therefore would be related to the Act, and an employee would be protected against discharge or discrimination caused by a complaint to the employer.”</a:t>
            </a:r>
          </a:p>
          <a:p>
            <a:pPr eaLnBrk="1" hangingPunct="1">
              <a:spcBef>
                <a:spcPts val="450"/>
              </a:spcBef>
              <a:spcAft>
                <a:spcPts val="750"/>
              </a:spcAft>
            </a:pPr>
            <a:r>
              <a:rPr lang="en-US" altLang="en-US" sz="1200">
                <a:latin typeface="Times New Roman" pitchFamily="18" charset="0"/>
                <a:cs typeface="Times New Roman" pitchFamily="18" charset="0"/>
              </a:rPr>
              <a:t>Since you are often closest to potential safety and health hazards, you have a vested interest in reporting problems so that the employer gets them fixed. If the hazard is not getting corrected, you should then contact OSHA.   </a:t>
            </a:r>
          </a:p>
          <a:p>
            <a:pPr eaLnBrk="1" hangingPunct="1">
              <a:spcBef>
                <a:spcPct val="30000"/>
              </a:spcBef>
              <a:spcAft>
                <a:spcPct val="50000"/>
              </a:spcAft>
            </a:pPr>
            <a:r>
              <a:rPr lang="en-US" altLang="en-US" sz="1200" b="1">
                <a:latin typeface="Times New Roman" pitchFamily="18" charset="0"/>
              </a:rPr>
              <a:t>Use this space for 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C3F9B3F-5894-4BB3-9443-86E3D3CEC1DD}" type="slidenum">
              <a:rPr lang="en-US" altLang="en-US" sz="3300">
                <a:solidFill>
                  <a:schemeClr val="bg1"/>
                </a:solidFill>
                <a:latin typeface="Times New Roman" pitchFamily="18" charset="0"/>
              </a:rPr>
              <a:pPr algn="r" eaLnBrk="1" hangingPunct="1"/>
              <a:t>3</a:t>
            </a:fld>
            <a:endParaRPr lang="en-US" altLang="en-US" sz="3300">
              <a:solidFill>
                <a:schemeClr val="bg1"/>
              </a:solidFill>
              <a:latin typeface="Times New Roman" pitchFamily="18" charset="0"/>
            </a:endParaRPr>
          </a:p>
        </p:txBody>
      </p:sp>
      <p:sp>
        <p:nvSpPr>
          <p:cNvPr id="98307" name="Rectangle 4"/>
          <p:cNvSpPr>
            <a:spLocks noGrp="1" noRot="1" noChangeAspect="1" noChangeArrowheads="1" noTextEdit="1"/>
          </p:cNvSpPr>
          <p:nvPr>
            <p:ph type="sldImg"/>
          </p:nvPr>
        </p:nvSpPr>
        <p:spPr>
          <a:ln/>
        </p:spPr>
      </p:sp>
      <p:sp>
        <p:nvSpPr>
          <p:cNvPr id="9830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this portion of the program will introduce the students to a brief history of OSHA and OSHA’s mission, explain how OSHA fits into the national strategy, explain the costs associated with injuries and illnesses, and will cover employer recordkeeping requirements under OSHA 29 CFR 1904 and the forms used for said recordkeeping.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 if they have any questions before proceeding.</a:t>
            </a:r>
          </a:p>
        </p:txBody>
      </p:sp>
      <p:sp>
        <p:nvSpPr>
          <p:cNvPr id="98309"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EBC8CB4-E9A7-471E-A1D2-27FFE8D95122}" type="slidenum">
              <a:rPr lang="en-US" altLang="en-US" sz="3300">
                <a:solidFill>
                  <a:schemeClr val="bg1"/>
                </a:solidFill>
                <a:latin typeface="Times New Roman" pitchFamily="18" charset="0"/>
              </a:rPr>
              <a:pPr algn="r" eaLnBrk="1" hangingPunct="1"/>
              <a:t>30</a:t>
            </a:fld>
            <a:endParaRPr lang="en-US" altLang="en-US" sz="3300">
              <a:solidFill>
                <a:schemeClr val="bg1"/>
              </a:solidFill>
              <a:latin typeface="Times New Roman" pitchFamily="18" charset="0"/>
            </a:endParaRPr>
          </a:p>
        </p:txBody>
      </p:sp>
      <p:sp>
        <p:nvSpPr>
          <p:cNvPr id="125955" name="Rectangle 4"/>
          <p:cNvSpPr>
            <a:spLocks noGrp="1" noRot="1" noChangeAspect="1" noChangeArrowheads="1" noTextEdit="1"/>
          </p:cNvSpPr>
          <p:nvPr>
            <p:ph type="sldImg"/>
          </p:nvPr>
        </p:nvSpPr>
        <p:spPr>
          <a:ln/>
        </p:spPr>
      </p:sp>
      <p:sp>
        <p:nvSpPr>
          <p:cNvPr id="12595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are aware that they have the right to receive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felt that the training they received prepared them to safely complete work assignments. Why or why not?  </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students to share any mishaps they may have had, or heard of, due to a lack of training.</a:t>
            </a:r>
          </a:p>
          <a:p>
            <a:pPr eaLnBrk="1" hangingPunct="1"/>
            <a:r>
              <a:rPr lang="en-US" altLang="en-US" sz="1200" i="0" smtClean="0">
                <a:latin typeface="Arial" pitchFamily="34" charset="0"/>
                <a:ea typeface="ＭＳ Ｐゴシック" pitchFamily="34" charset="-128"/>
              </a:rPr>
              <a:t>Ash</a:t>
            </a:r>
            <a:r>
              <a:rPr lang="en-US" altLang="en-US" sz="1200" b="0" i="0" smtClean="0">
                <a:latin typeface="Arial" pitchFamily="34" charset="0"/>
                <a:ea typeface="ＭＳ Ｐゴシック" pitchFamily="34" charset="-128"/>
              </a:rPr>
              <a:t> the students to share any experiences they may have had, or herd of, where proper training helped prevent a mishap. </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training experiences you may have had and how they effected your work. </a:t>
            </a:r>
          </a:p>
        </p:txBody>
      </p:sp>
      <p:sp>
        <p:nvSpPr>
          <p:cNvPr id="125957"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You have a right to get training from your employer on a variety of health and safety hazards and standards that your employer must follow. We’re already discussed the training required under OSHA’s Hazard Communication (Right to Know) standard. </a:t>
            </a:r>
          </a:p>
          <a:p>
            <a:pPr eaLnBrk="1" hangingPunct="1">
              <a:spcBef>
                <a:spcPts val="450"/>
              </a:spcBef>
              <a:spcAft>
                <a:spcPts val="750"/>
              </a:spcAft>
            </a:pPr>
            <a:r>
              <a:rPr lang="en-US" altLang="en-US" sz="1200">
                <a:latin typeface="Times New Roman" pitchFamily="18" charset="0"/>
                <a:cs typeface="Times New Roman" pitchFamily="18" charset="0"/>
              </a:rPr>
              <a:t>Other required training includes lockout-tagout, bloodborne pathogens, noise, confined spaces, fall hazards in construction, personal protective equipment, and a variety of other subjects.    </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1858CF3-3A07-4F4C-8372-A770EC1D0354}" type="slidenum">
              <a:rPr lang="en-US" altLang="en-US" sz="3300">
                <a:solidFill>
                  <a:schemeClr val="bg1"/>
                </a:solidFill>
                <a:latin typeface="Times New Roman" pitchFamily="18" charset="0"/>
              </a:rPr>
              <a:pPr algn="r" eaLnBrk="1" hangingPunct="1"/>
              <a:t>31</a:t>
            </a:fld>
            <a:endParaRPr lang="en-US" altLang="en-US" sz="3300">
              <a:solidFill>
                <a:schemeClr val="bg1"/>
              </a:solidFill>
              <a:latin typeface="Times New Roman" pitchFamily="18" charset="0"/>
            </a:endParaRPr>
          </a:p>
        </p:txBody>
      </p:sp>
      <p:sp>
        <p:nvSpPr>
          <p:cNvPr id="126979" name="Rectangle 4"/>
          <p:cNvSpPr>
            <a:spLocks noGrp="1" noRot="1" noChangeAspect="1" noChangeArrowheads="1" noTextEdit="1"/>
          </p:cNvSpPr>
          <p:nvPr>
            <p:ph type="sldImg"/>
          </p:nvPr>
        </p:nvSpPr>
        <p:spPr>
          <a:ln/>
        </p:spPr>
      </p:sp>
      <p:sp>
        <p:nvSpPr>
          <p:cNvPr id="12698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are aware that they have the right to examine exposure and medical records.</a:t>
            </a:r>
          </a:p>
          <a:p>
            <a:pPr eaLnBrk="1" hangingPunct="1"/>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the right includes permission to duplicate and retain a copy of the records. </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where they were required to examine exposure and medical records. </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examining exposure and medical records.</a:t>
            </a:r>
          </a:p>
        </p:txBody>
      </p:sp>
      <p:sp>
        <p:nvSpPr>
          <p:cNvPr id="126981"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Under OSHA’s standard 1910.1020, you have the right to examine and copy exposure and medical records, including records of workplace monitoring or measuring a toxic substance. This is important if you have been exposed to toxic substances or harmful physical agents in the workplace, as this regulation may help you detect, prevent, and treat occupational disease.</a:t>
            </a:r>
          </a:p>
          <a:p>
            <a:pPr eaLnBrk="1" hangingPunct="1">
              <a:spcBef>
                <a:spcPts val="450"/>
              </a:spcBef>
              <a:spcAft>
                <a:spcPts val="750"/>
              </a:spcAft>
            </a:pPr>
            <a:r>
              <a:rPr lang="en-US" altLang="en-US" sz="1200">
                <a:latin typeface="Times New Roman" pitchFamily="18" charset="0"/>
                <a:cs typeface="Times New Roman" pitchFamily="18" charset="0"/>
              </a:rPr>
              <a:t>Examples of toxic substances and harmful physical agents are: metals and dusts, such as, lead, cadmium, and silica, biological agents, such as bacteria, viruses, and fungi, and physical stress, such as noise, heat, cold, vibration, repetitive motion, and ionizing and non-ionizing radiation.</a:t>
            </a:r>
          </a:p>
          <a:p>
            <a:pPr eaLnBrk="1" hangingPunct="1">
              <a:spcBef>
                <a:spcPts val="450"/>
              </a:spcBef>
              <a:spcAft>
                <a:spcPts val="750"/>
              </a:spcAft>
            </a:pPr>
            <a:r>
              <a:rPr lang="en-US" altLang="en-US" sz="1200">
                <a:latin typeface="Times New Roman" pitchFamily="18" charset="0"/>
                <a:cs typeface="Times New Roman" pitchFamily="18" charset="0"/>
              </a:rPr>
              <a:t>OSHA standards require employers to measure exposure to harmful substances, and workers or their representatives have the right to observe the testing and examine the results. If the exposure levels are above the limit set by the standard, the employer must tell workers what will be done to reduce their exposure.</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91E2E0D-EF16-42F9-8572-921630778C8B}" type="slidenum">
              <a:rPr lang="en-US" altLang="en-US" sz="3300">
                <a:solidFill>
                  <a:schemeClr val="bg1"/>
                </a:solidFill>
                <a:latin typeface="Times New Roman" pitchFamily="18" charset="0"/>
              </a:rPr>
              <a:pPr algn="r" eaLnBrk="1" hangingPunct="1"/>
              <a:t>32</a:t>
            </a:fld>
            <a:endParaRPr lang="en-US" altLang="en-US" sz="3300">
              <a:solidFill>
                <a:schemeClr val="bg1"/>
              </a:solidFill>
              <a:latin typeface="Times New Roman" pitchFamily="18" charset="0"/>
            </a:endParaRPr>
          </a:p>
        </p:txBody>
      </p:sp>
      <p:sp>
        <p:nvSpPr>
          <p:cNvPr id="128003" name="Rectangle 4"/>
          <p:cNvSpPr>
            <a:spLocks noGrp="1" noRot="1" noChangeAspect="1" noChangeArrowheads="1" noTextEdit="1"/>
          </p:cNvSpPr>
          <p:nvPr>
            <p:ph type="sldImg"/>
          </p:nvPr>
        </p:nvSpPr>
        <p:spPr>
          <a:ln/>
        </p:spPr>
      </p:sp>
      <p:sp>
        <p:nvSpPr>
          <p:cNvPr id="12800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if they are aware that they have the right to file a complaint.</a:t>
            </a:r>
          </a:p>
          <a:p>
            <a:pPr eaLnBrk="1" hangingPunct="1"/>
            <a:r>
              <a:rPr lang="en-US" altLang="en-US" sz="1100" i="0" smtClean="0">
                <a:latin typeface="Arial" pitchFamily="34" charset="0"/>
                <a:ea typeface="ＭＳ Ｐゴシック" pitchFamily="34" charset="-128"/>
              </a:rPr>
              <a:t>Ask </a:t>
            </a:r>
            <a:r>
              <a:rPr lang="en-US" altLang="en-US" sz="1100" b="0" i="0" smtClean="0">
                <a:latin typeface="Arial" pitchFamily="34" charset="0"/>
                <a:ea typeface="ＭＳ Ｐゴシック" pitchFamily="34" charset="-128"/>
              </a:rPr>
              <a:t>the students to list some examples of imminent danger situations.  </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share any experiences they may have had, or heard of, with filing a complaint to OSHA. </a:t>
            </a:r>
          </a:p>
          <a:p>
            <a:pPr eaLnBrk="1" hangingPunct="1"/>
            <a:r>
              <a:rPr lang="en-US" altLang="en-US" sz="1100" i="0" smtClean="0">
                <a:latin typeface="Arial" pitchFamily="34" charset="0"/>
                <a:ea typeface="ＭＳ Ｐゴシック" pitchFamily="34" charset="-128"/>
              </a:rPr>
              <a:t>Share</a:t>
            </a:r>
            <a:r>
              <a:rPr lang="en-US" altLang="en-US" sz="1100" b="0" i="0" smtClean="0">
                <a:latin typeface="Arial" pitchFamily="34" charset="0"/>
                <a:ea typeface="ＭＳ Ｐゴシック" pitchFamily="34" charset="-128"/>
              </a:rPr>
              <a:t> any experiences you may have had with filing a complaint with OSHA.</a:t>
            </a:r>
          </a:p>
          <a:p>
            <a:pPr eaLnBrk="1" hangingPunct="1"/>
            <a:r>
              <a:rPr lang="en-US" altLang="en-US" sz="1100" i="0" smtClean="0">
                <a:latin typeface="Arial" pitchFamily="34" charset="0"/>
                <a:ea typeface="ＭＳ Ｐゴシック" pitchFamily="34" charset="-128"/>
              </a:rPr>
              <a:t>Explain</a:t>
            </a:r>
            <a:r>
              <a:rPr lang="en-US" altLang="en-US" sz="1100" b="0" i="0" smtClean="0">
                <a:latin typeface="Arial" pitchFamily="34" charset="0"/>
                <a:ea typeface="ＭＳ Ｐゴシック" pitchFamily="34" charset="-128"/>
              </a:rPr>
              <a:t> that the photo shows examples of safety violations that can be reported to OSHA if the employer fails to correct them.</a:t>
            </a:r>
          </a:p>
          <a:p>
            <a:pPr eaLnBrk="1" hangingPunct="1"/>
            <a:r>
              <a:rPr lang="en-US" altLang="en-US" sz="1100" i="0" smtClean="0">
                <a:latin typeface="Arial" pitchFamily="34" charset="0"/>
                <a:ea typeface="ＭＳ Ｐゴシック" pitchFamily="34" charset="-128"/>
              </a:rPr>
              <a:t>Note:</a:t>
            </a:r>
            <a:r>
              <a:rPr lang="en-US" altLang="en-US" sz="1100" b="0" i="0" smtClean="0">
                <a:latin typeface="Arial" pitchFamily="34" charset="0"/>
                <a:ea typeface="ＭＳ Ｐゴシック" pitchFamily="34" charset="-128"/>
              </a:rPr>
              <a:t> The process for filing a complaint will be discussed later in this program. </a:t>
            </a:r>
          </a:p>
        </p:txBody>
      </p:sp>
      <p:sp>
        <p:nvSpPr>
          <p:cNvPr id="128005"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You may file a complaint with OSHA if you believe a violation of a safety or health standard, or an imminent danger situation, exists in your workplace. You may request that your name not be revealed to your employer. You can file a complaint on OSHA’s web site, in writing or by telephone to the nearest OSHA area office. You may also call the office and speak with an OSHA compliance officer about a hazard, violation, or the process for filing a complaint. </a:t>
            </a:r>
          </a:p>
          <a:p>
            <a:pPr eaLnBrk="1" hangingPunct="1">
              <a:spcBef>
                <a:spcPts val="450"/>
              </a:spcBef>
              <a:spcAft>
                <a:spcPts val="750"/>
              </a:spcAft>
            </a:pPr>
            <a:r>
              <a:rPr lang="en-US" altLang="en-US" sz="1200">
                <a:latin typeface="Times New Roman" pitchFamily="18" charset="0"/>
                <a:cs typeface="Times New Roman" pitchFamily="18" charset="0"/>
              </a:rPr>
              <a:t>If you file a complaint, you have the right to find out OSHA’s action on the complaint and request a review if an inspection is not made.   </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3F24BE7-A030-458F-BF24-38B822ED5B88}" type="slidenum">
              <a:rPr lang="en-US" altLang="en-US" sz="3300">
                <a:solidFill>
                  <a:schemeClr val="bg1"/>
                </a:solidFill>
                <a:latin typeface="Times New Roman" pitchFamily="18" charset="0"/>
              </a:rPr>
              <a:pPr algn="r" eaLnBrk="1" hangingPunct="1"/>
              <a:t>33</a:t>
            </a:fld>
            <a:endParaRPr lang="en-US" altLang="en-US" sz="3300">
              <a:solidFill>
                <a:schemeClr val="bg1"/>
              </a:solidFill>
              <a:latin typeface="Times New Roman" pitchFamily="18" charset="0"/>
            </a:endParaRPr>
          </a:p>
        </p:txBody>
      </p:sp>
      <p:sp>
        <p:nvSpPr>
          <p:cNvPr id="129027" name="Rectangle 4"/>
          <p:cNvSpPr>
            <a:spLocks noGrp="1" noRot="1" noChangeAspect="1" noChangeArrowheads="1" noTextEdit="1"/>
          </p:cNvSpPr>
          <p:nvPr>
            <p:ph type="sldImg"/>
          </p:nvPr>
        </p:nvSpPr>
        <p:spPr>
          <a:ln/>
        </p:spPr>
      </p:sp>
      <p:sp>
        <p:nvSpPr>
          <p:cNvPr id="129028" name="Rectangle 5"/>
          <p:cNvSpPr>
            <a:spLocks noGrp="1" noChangeArrowheads="1"/>
          </p:cNvSpPr>
          <p:nvPr>
            <p:ph type="body" idx="1"/>
          </p:nvPr>
        </p:nvSpPr>
        <p:spPr bwMode="auto">
          <a:xfrm>
            <a:off x="3929063" y="1287463"/>
            <a:ext cx="3313112"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are aware that they have the right to accompany the OSHA inspector during the inspection, or to have a representative accompany the inspector.</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regarding the right to accompany an OSHA inspector during an inspection. </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OSHA inspections.</a:t>
            </a:r>
          </a:p>
        </p:txBody>
      </p:sp>
      <p:sp>
        <p:nvSpPr>
          <p:cNvPr id="129029"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If an OSHA inspection is conducted in your workplace, you have the right to have your representative accompany the inspector on the inspection. You also have the right to talk to the inspector privately. You may point out hazards, describe injuries, illnesses or near misses that resulted from those hazards and describe any concern you have about a safety or health issue.</a:t>
            </a:r>
          </a:p>
          <a:p>
            <a:pPr eaLnBrk="1" hangingPunct="1">
              <a:spcBef>
                <a:spcPts val="450"/>
              </a:spcBef>
              <a:spcAft>
                <a:spcPts val="750"/>
              </a:spcAft>
            </a:pPr>
            <a:r>
              <a:rPr lang="en-US" altLang="en-US" sz="1200" b="1">
                <a:latin typeface="Times New Roman" pitchFamily="18" charset="0"/>
                <a:cs typeface="Times New Roman" pitchFamily="18" charset="0"/>
              </a:rPr>
              <a:t>Note:</a:t>
            </a:r>
            <a:r>
              <a:rPr lang="en-US" altLang="en-US" sz="1200">
                <a:latin typeface="Times New Roman" pitchFamily="18" charset="0"/>
                <a:cs typeface="Times New Roman" pitchFamily="18" charset="0"/>
              </a:rPr>
              <a:t> The OSHA representative shall conduct a closing conference with the employer representative and employee representatives either jointly or separately, as circumstances dictate.</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71DDDFE-4AAA-4E15-A64A-F2C4EDCEE58D}" type="slidenum">
              <a:rPr lang="en-US" altLang="en-US" sz="3300">
                <a:solidFill>
                  <a:schemeClr val="bg1"/>
                </a:solidFill>
                <a:latin typeface="Times New Roman" pitchFamily="18" charset="0"/>
              </a:rPr>
              <a:pPr algn="r" eaLnBrk="1" hangingPunct="1"/>
              <a:t>34</a:t>
            </a:fld>
            <a:endParaRPr lang="en-US" altLang="en-US" sz="3300">
              <a:solidFill>
                <a:schemeClr val="bg1"/>
              </a:solidFill>
              <a:latin typeface="Times New Roman" pitchFamily="18" charset="0"/>
            </a:endParaRPr>
          </a:p>
        </p:txBody>
      </p:sp>
      <p:sp>
        <p:nvSpPr>
          <p:cNvPr id="130051" name="Rectangle 4"/>
          <p:cNvSpPr>
            <a:spLocks noGrp="1" noRot="1" noChangeAspect="1" noChangeArrowheads="1" noTextEdit="1"/>
          </p:cNvSpPr>
          <p:nvPr>
            <p:ph type="sldImg"/>
          </p:nvPr>
        </p:nvSpPr>
        <p:spPr>
          <a:ln/>
        </p:spPr>
      </p:sp>
      <p:sp>
        <p:nvSpPr>
          <p:cNvPr id="13005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Remind </a:t>
            </a:r>
            <a:r>
              <a:rPr lang="en-US" altLang="en-US" sz="1200" b="0" i="0" smtClean="0">
                <a:latin typeface="Arial" pitchFamily="34" charset="0"/>
                <a:ea typeface="ＭＳ Ｐゴシック" pitchFamily="34" charset="-128"/>
              </a:rPr>
              <a:t>the students how important it is that objections to dates set for violations to be corrected must be made in writing within 15 days. </a:t>
            </a:r>
          </a:p>
        </p:txBody>
      </p:sp>
      <p:sp>
        <p:nvSpPr>
          <p:cNvPr id="130053" name="Rectangle 6"/>
          <p:cNvSpPr>
            <a:spLocks noChangeArrowheads="1"/>
          </p:cNvSpPr>
          <p:nvPr/>
        </p:nvSpPr>
        <p:spPr bwMode="auto">
          <a:xfrm>
            <a:off x="231775" y="5457825"/>
            <a:ext cx="70104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You have the right to find out about inspection results and abatement measures, and get involved in any meetings or hearings related to the inspection. You may also object to the date set for the violation to be corrected and be notified if the employer files a contest.</a:t>
            </a:r>
            <a:endParaRPr lang="en-US" altLang="en-US" sz="1200">
              <a:latin typeface="Times New Roman" pitchFamily="18" charset="0"/>
            </a:endParaRPr>
          </a:p>
          <a:p>
            <a:pPr eaLnBrk="1" hangingPunct="1">
              <a:spcBef>
                <a:spcPts val="450"/>
              </a:spcBef>
              <a:spcAft>
                <a:spcPts val="750"/>
              </a:spcAft>
            </a:pPr>
            <a:r>
              <a:rPr lang="en-US" altLang="en-US" sz="1200">
                <a:latin typeface="Times New Roman" pitchFamily="18" charset="0"/>
                <a:cs typeface="Times New Roman" pitchFamily="18" charset="0"/>
              </a:rPr>
              <a:t>CONTEST: If an employer disagrees with the results of the OSHA inspection, he or she may submit a written objection to OSHA, called a Notice of Contest.</a:t>
            </a:r>
          </a:p>
          <a:p>
            <a:pPr eaLnBrk="1" hangingPunct="1">
              <a:spcBef>
                <a:spcPts val="450"/>
              </a:spcBef>
              <a:spcAft>
                <a:spcPts val="750"/>
              </a:spcAft>
            </a:pPr>
            <a:r>
              <a:rPr lang="en-US" altLang="en-US" sz="1200">
                <a:latin typeface="Times New Roman" pitchFamily="18" charset="0"/>
                <a:cs typeface="Times New Roman" pitchFamily="18" charset="0"/>
              </a:rPr>
              <a:t>Be aware that you request an Informal Conference within 15 working days from the time you received the OSHA Notice with the OSHA Area Director to discuss the violations and/or the abatement dates.</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F521EF2-EE50-4C24-BD86-65AEA0B4D0EE}" type="slidenum">
              <a:rPr lang="en-US" altLang="en-US" sz="3300">
                <a:solidFill>
                  <a:schemeClr val="bg1"/>
                </a:solidFill>
                <a:latin typeface="Times New Roman" pitchFamily="18" charset="0"/>
              </a:rPr>
              <a:pPr algn="r" eaLnBrk="1" hangingPunct="1"/>
              <a:t>35</a:t>
            </a:fld>
            <a:endParaRPr lang="en-US" altLang="en-US" sz="3300">
              <a:solidFill>
                <a:schemeClr val="bg1"/>
              </a:solidFill>
              <a:latin typeface="Times New Roman" pitchFamily="18" charset="0"/>
            </a:endParaRPr>
          </a:p>
        </p:txBody>
      </p:sp>
      <p:sp>
        <p:nvSpPr>
          <p:cNvPr id="131075" name="Rectangle 4"/>
          <p:cNvSpPr>
            <a:spLocks noGrp="1" noRot="1" noChangeAspect="1" noChangeArrowheads="1" noTextEdit="1"/>
          </p:cNvSpPr>
          <p:nvPr>
            <p:ph type="sldImg"/>
          </p:nvPr>
        </p:nvSpPr>
        <p:spPr>
          <a:ln/>
        </p:spPr>
      </p:sp>
      <p:sp>
        <p:nvSpPr>
          <p:cNvPr id="13107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if they are aware that they have the right to be free from retaliation for seeking safety and health on the job.</a:t>
            </a:r>
          </a:p>
          <a:p>
            <a:pPr eaLnBrk="1" hangingPunct="1"/>
            <a:r>
              <a:rPr lang="en-US" altLang="en-US" sz="1100" i="0" smtClean="0">
                <a:latin typeface="Arial" pitchFamily="34" charset="0"/>
                <a:ea typeface="ＭＳ Ｐゴシック" pitchFamily="34" charset="-128"/>
              </a:rPr>
              <a:t>Discuss </a:t>
            </a:r>
            <a:r>
              <a:rPr lang="en-US" altLang="en-US" sz="1100" b="0" i="0" smtClean="0">
                <a:latin typeface="Arial" pitchFamily="34" charset="0"/>
                <a:ea typeface="ＭＳ Ｐゴシック" pitchFamily="34" charset="-128"/>
              </a:rPr>
              <a:t>how safety incentives and injury discipline programs may violate Section 11(c) of the OSH Act.</a:t>
            </a:r>
          </a:p>
          <a:p>
            <a:pPr eaLnBrk="1" hangingPunct="1"/>
            <a:r>
              <a:rPr lang="en-US" altLang="en-US" sz="1100" i="0" smtClean="0">
                <a:latin typeface="Arial" pitchFamily="34" charset="0"/>
                <a:ea typeface="ＭＳ Ｐゴシック" pitchFamily="34" charset="-128"/>
              </a:rPr>
              <a:t>Select </a:t>
            </a:r>
            <a:r>
              <a:rPr lang="en-US" altLang="en-US" sz="1100" b="0" i="0" smtClean="0">
                <a:latin typeface="Arial" pitchFamily="34" charset="0"/>
                <a:ea typeface="ＭＳ Ｐゴシック" pitchFamily="34" charset="-128"/>
              </a:rPr>
              <a:t>the graphic to show a PDF that provides OSHA information on your rights as a whistleblower. </a:t>
            </a:r>
          </a:p>
          <a:p>
            <a:pPr eaLnBrk="1" hangingPunct="1"/>
            <a:r>
              <a:rPr lang="en-US" altLang="en-US" sz="1100" i="0" smtClean="0">
                <a:latin typeface="Arial" pitchFamily="34" charset="0"/>
                <a:ea typeface="ＭＳ Ｐゴシック" pitchFamily="34" charset="-128"/>
              </a:rPr>
              <a:t>Ask </a:t>
            </a:r>
            <a:r>
              <a:rPr lang="en-US" altLang="en-US" sz="1100" b="0" i="0" smtClean="0">
                <a:latin typeface="Arial" pitchFamily="34" charset="0"/>
                <a:ea typeface="ＭＳ Ｐゴシック" pitchFamily="34" charset="-128"/>
              </a:rPr>
              <a:t>the students to share any experiences they may have had, or heard of, regarding retaliation for whistleblowing.</a:t>
            </a:r>
          </a:p>
          <a:p>
            <a:pPr eaLnBrk="1" hangingPunct="1"/>
            <a:r>
              <a:rPr lang="en-US" altLang="en-US" sz="1100" i="0" smtClean="0">
                <a:latin typeface="Arial" pitchFamily="34" charset="0"/>
                <a:ea typeface="ＭＳ Ｐゴシック" pitchFamily="34" charset="-128"/>
              </a:rPr>
              <a:t>Share </a:t>
            </a:r>
            <a:r>
              <a:rPr lang="en-US" altLang="en-US" sz="1100" b="0" i="0" smtClean="0">
                <a:latin typeface="Arial" pitchFamily="34" charset="0"/>
                <a:ea typeface="ＭＳ Ｐゴシック" pitchFamily="34" charset="-128"/>
              </a:rPr>
              <a:t>any experiences you may have had with retaliation for whistleblowing.</a:t>
            </a:r>
          </a:p>
        </p:txBody>
      </p:sp>
      <p:sp>
        <p:nvSpPr>
          <p:cNvPr id="131077"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Workers have a right to seek safety and health on the job without fear of punishment. That right is spelled out in Section 11(c) of the OSH Act. The law says the employer shall not punish or discriminate against employees for exercising such rights as complaining to the employer, union, OSHA, or any other government agency about job safety and health hazards. </a:t>
            </a:r>
          </a:p>
          <a:p>
            <a:pPr eaLnBrk="1" hangingPunct="1">
              <a:spcBef>
                <a:spcPts val="450"/>
              </a:spcBef>
              <a:spcAft>
                <a:spcPts val="750"/>
              </a:spcAft>
            </a:pPr>
            <a:r>
              <a:rPr lang="en-US" altLang="en-US" sz="1200">
                <a:latin typeface="Times New Roman" pitchFamily="18" charset="0"/>
                <a:cs typeface="Times New Roman" pitchFamily="18" charset="0"/>
              </a:rPr>
              <a:t>Workers are also protected for participation in OSHA inspections, conferences, hearings, and other OSHA-related activities. Workers also have the right to refuse to do a job if they believe in good faith that they are exposed to an imminent danger. "Good faith" means that even if an imminent danger is not discovered after a situation is investigated, the worker had reasonable grounds to refuse work because they honestly believed that a hazard did exist. Since the conditions necessary to justify a work refusal are very stringent, refusing work should be an action taken as a last resort. If time permits, the condition should be reported to OSHA or the appropriate government agency.</a:t>
            </a:r>
          </a:p>
          <a:p>
            <a:pPr eaLnBrk="1" hangingPunct="1">
              <a:spcBef>
                <a:spcPts val="450"/>
              </a:spcBef>
              <a:spcAft>
                <a:spcPts val="750"/>
              </a:spcAft>
            </a:pPr>
            <a:r>
              <a:rPr lang="en-US" altLang="en-US" sz="1200">
                <a:latin typeface="Times New Roman" pitchFamily="18" charset="0"/>
                <a:cs typeface="Times New Roman" pitchFamily="18" charset="0"/>
              </a:rPr>
              <a:t>If you believe you have been punished for exercising your safety and health rights, you must contact OSHA within 30 days.</a:t>
            </a: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rPr>
              <a:t>Use this space for notes.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DB9AFF8-5CD5-4852-8CC8-96D390C1A969}" type="slidenum">
              <a:rPr lang="en-US" altLang="en-US" sz="3300">
                <a:solidFill>
                  <a:schemeClr val="bg1"/>
                </a:solidFill>
                <a:latin typeface="Times New Roman" pitchFamily="18" charset="0"/>
              </a:rPr>
              <a:pPr algn="r" eaLnBrk="1" hangingPunct="1"/>
              <a:t>36</a:t>
            </a:fld>
            <a:endParaRPr lang="en-US" altLang="en-US" sz="3300">
              <a:solidFill>
                <a:schemeClr val="bg1"/>
              </a:solidFill>
              <a:latin typeface="Times New Roman" pitchFamily="18" charset="0"/>
            </a:endParaRPr>
          </a:p>
        </p:txBody>
      </p:sp>
      <p:sp>
        <p:nvSpPr>
          <p:cNvPr id="132099" name="Rectangle 4"/>
          <p:cNvSpPr>
            <a:spLocks noGrp="1" noRot="1" noChangeAspect="1" noChangeArrowheads="1" noTextEdit="1"/>
          </p:cNvSpPr>
          <p:nvPr>
            <p:ph type="sldImg"/>
          </p:nvPr>
        </p:nvSpPr>
        <p:spPr>
          <a:ln/>
        </p:spPr>
      </p:sp>
      <p:sp>
        <p:nvSpPr>
          <p:cNvPr id="13210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Remind </a:t>
            </a:r>
            <a:r>
              <a:rPr lang="en-US" altLang="en-US" sz="1100" b="0" i="0" smtClean="0">
                <a:latin typeface="Arial" pitchFamily="34" charset="0"/>
                <a:ea typeface="ＭＳ Ｐゴシック" pitchFamily="34" charset="-128"/>
              </a:rPr>
              <a:t>the students that they are responsible for complying with all OSHA and workplace safety and health regulations.</a:t>
            </a:r>
          </a:p>
          <a:p>
            <a:pPr eaLnBrk="1" hangingPunct="1"/>
            <a:r>
              <a:rPr lang="en-US" altLang="en-US" sz="1100" i="0" smtClean="0">
                <a:latin typeface="Arial" pitchFamily="34" charset="0"/>
                <a:ea typeface="ＭＳ Ｐゴシック" pitchFamily="34" charset="-128"/>
              </a:rPr>
              <a:t>Remind </a:t>
            </a:r>
            <a:r>
              <a:rPr lang="en-US" altLang="en-US" sz="1100" b="0" i="0" smtClean="0">
                <a:latin typeface="Arial" pitchFamily="34" charset="0"/>
                <a:ea typeface="ＭＳ Ｐゴシック" pitchFamily="34" charset="-128"/>
              </a:rPr>
              <a:t>the students that even though OSHA will not cite workers for safety and health violations, it is important that they follow all safety and health regulations to keep themselves safe.</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share any experiences they may have had, or heard of, where an employee exercised one of the responsibilities listed on the screen.</a:t>
            </a:r>
          </a:p>
          <a:p>
            <a:pPr eaLnBrk="1" hangingPunct="1"/>
            <a:r>
              <a:rPr lang="en-US" altLang="en-US" sz="1100" i="0" smtClean="0">
                <a:latin typeface="Arial" pitchFamily="34" charset="0"/>
                <a:ea typeface="ＭＳ Ｐゴシック" pitchFamily="34" charset="-128"/>
              </a:rPr>
              <a:t>Share</a:t>
            </a:r>
            <a:r>
              <a:rPr lang="en-US" altLang="en-US" sz="1100" b="0" i="0" smtClean="0">
                <a:latin typeface="Arial" pitchFamily="34" charset="0"/>
                <a:ea typeface="ＭＳ Ｐゴシック" pitchFamily="34" charset="-128"/>
              </a:rPr>
              <a:t> any experiences you may have had with the responsibilities listed on the screen.     </a:t>
            </a:r>
          </a:p>
        </p:txBody>
      </p:sp>
      <p:sp>
        <p:nvSpPr>
          <p:cNvPr id="132101"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OSHA holds employers responsible for the safety and health conditions in the workplace and does not cite workers for violations. However, Section 5(b) of the OSHA Act states that each employee shall comply with occupational safety and health standards and all applicable rules, regulations and orders.</a:t>
            </a:r>
          </a:p>
          <a:p>
            <a:pPr eaLnBrk="1" hangingPunct="1">
              <a:spcBef>
                <a:spcPts val="450"/>
              </a:spcBef>
              <a:spcAft>
                <a:spcPts val="750"/>
              </a:spcAft>
            </a:pPr>
            <a:r>
              <a:rPr lang="en-US" altLang="en-US" sz="1200">
                <a:latin typeface="Times New Roman" pitchFamily="18" charset="0"/>
                <a:cs typeface="Times New Roman" pitchFamily="18" charset="0"/>
              </a:rPr>
              <a:t>Workers are encouraged to follow all appropriate safety and health rules, and wear protective equipment while working.</a:t>
            </a:r>
          </a:p>
          <a:p>
            <a:pPr eaLnBrk="1" hangingPunct="1">
              <a:spcBef>
                <a:spcPts val="450"/>
              </a:spcBef>
              <a:spcAft>
                <a:spcPts val="750"/>
              </a:spcAft>
            </a:pP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0B0EFAB-66A6-40CF-9F98-B8917D5986FB}" type="slidenum">
              <a:rPr lang="en-US" altLang="en-US" sz="3300">
                <a:solidFill>
                  <a:schemeClr val="bg1"/>
                </a:solidFill>
                <a:latin typeface="Times New Roman" pitchFamily="18" charset="0"/>
              </a:rPr>
              <a:pPr algn="r" eaLnBrk="1" hangingPunct="1"/>
              <a:t>37</a:t>
            </a:fld>
            <a:endParaRPr lang="en-US" altLang="en-US" sz="3300">
              <a:solidFill>
                <a:schemeClr val="bg1"/>
              </a:solidFill>
              <a:latin typeface="Times New Roman" pitchFamily="18" charset="0"/>
            </a:endParaRPr>
          </a:p>
        </p:txBody>
      </p:sp>
      <p:sp>
        <p:nvSpPr>
          <p:cNvPr id="133123" name="Rectangle 4"/>
          <p:cNvSpPr>
            <a:spLocks noGrp="1" noRot="1" noChangeAspect="1" noChangeArrowheads="1" noTextEdit="1"/>
          </p:cNvSpPr>
          <p:nvPr>
            <p:ph type="sldImg"/>
          </p:nvPr>
        </p:nvSpPr>
        <p:spPr>
          <a:ln/>
        </p:spPr>
      </p:sp>
      <p:sp>
        <p:nvSpPr>
          <p:cNvPr id="13312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where an employee exercised one of the responsibilities listed on the screen.</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the responsibilities listed on the screen.</a:t>
            </a:r>
          </a:p>
        </p:txBody>
      </p:sp>
      <p:sp>
        <p:nvSpPr>
          <p:cNvPr id="133125"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4515842-1DBE-4D7C-82A4-7AFFACDDCF09}" type="slidenum">
              <a:rPr lang="en-US" altLang="en-US" sz="3300">
                <a:solidFill>
                  <a:schemeClr val="bg1"/>
                </a:solidFill>
                <a:latin typeface="Times New Roman" pitchFamily="18" charset="0"/>
              </a:rPr>
              <a:pPr algn="r" eaLnBrk="1" hangingPunct="1"/>
              <a:t>38</a:t>
            </a:fld>
            <a:endParaRPr lang="en-US" altLang="en-US" sz="3300">
              <a:solidFill>
                <a:schemeClr val="bg1"/>
              </a:solidFill>
              <a:latin typeface="Times New Roman" pitchFamily="18" charset="0"/>
            </a:endParaRPr>
          </a:p>
        </p:txBody>
      </p:sp>
      <p:sp>
        <p:nvSpPr>
          <p:cNvPr id="134147" name="Rectangle 4"/>
          <p:cNvSpPr>
            <a:spLocks noGrp="1" noRot="1" noChangeAspect="1" noChangeArrowheads="1" noTextEdit="1"/>
          </p:cNvSpPr>
          <p:nvPr>
            <p:ph type="sldImg"/>
          </p:nvPr>
        </p:nvSpPr>
        <p:spPr>
          <a:ln/>
        </p:spPr>
      </p:sp>
      <p:sp>
        <p:nvSpPr>
          <p:cNvPr id="134148"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32101"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charset="0"/>
                <a:ea typeface="ＭＳ Ｐゴシック" pitchFamily="34" charset="-128"/>
              </a:defRPr>
            </a:lvl1pPr>
            <a:lvl2pPr marL="742950" indent="-285750" defTabSz="879475" eaLnBrk="0" hangingPunct="0">
              <a:defRPr sz="2400">
                <a:solidFill>
                  <a:schemeClr val="tx1"/>
                </a:solidFill>
                <a:latin typeface="Arial" charset="0"/>
                <a:ea typeface="ＭＳ Ｐゴシック" pitchFamily="34" charset="-128"/>
              </a:defRPr>
            </a:lvl2pPr>
            <a:lvl3pPr marL="1143000" indent="-228600" defTabSz="879475" eaLnBrk="0" hangingPunct="0">
              <a:defRPr sz="2400">
                <a:solidFill>
                  <a:schemeClr val="tx1"/>
                </a:solidFill>
                <a:latin typeface="Arial" charset="0"/>
                <a:ea typeface="ＭＳ Ｐゴシック" pitchFamily="34" charset="-128"/>
              </a:defRPr>
            </a:lvl3pPr>
            <a:lvl4pPr marL="1600200" indent="-228600" defTabSz="879475" eaLnBrk="0" hangingPunct="0">
              <a:defRPr sz="2400">
                <a:solidFill>
                  <a:schemeClr val="tx1"/>
                </a:solidFill>
                <a:latin typeface="Arial" charset="0"/>
                <a:ea typeface="ＭＳ Ｐゴシック" pitchFamily="34" charset="-128"/>
              </a:defRPr>
            </a:lvl4pPr>
            <a:lvl5pPr marL="2057400" indent="-228600" defTabSz="879475" eaLnBrk="0" hangingPunct="0">
              <a:defRPr sz="2400">
                <a:solidFill>
                  <a:schemeClr val="tx1"/>
                </a:solidFill>
                <a:latin typeface="Arial"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30000"/>
              </a:spcBef>
              <a:spcAft>
                <a:spcPct val="50000"/>
              </a:spcAft>
              <a:defRPr/>
            </a:pPr>
            <a:endParaRPr lang="en-US" sz="1500" b="1" i="1" dirty="0"/>
          </a:p>
          <a:p>
            <a:pPr eaLnBrk="1" hangingPunct="1">
              <a:spcBef>
                <a:spcPct val="30000"/>
              </a:spcBef>
              <a:spcAft>
                <a:spcPct val="50000"/>
              </a:spcAft>
              <a:defRPr/>
            </a:pPr>
            <a:r>
              <a:rPr lang="en-US" sz="1200" b="1" dirty="0"/>
              <a:t>Ask</a:t>
            </a:r>
            <a:r>
              <a:rPr lang="en-US" sz="1200" dirty="0"/>
              <a:t> the students to answer the review questions on the screen.</a:t>
            </a:r>
          </a:p>
          <a:p>
            <a:pPr marL="237698" indent="-237698" eaLnBrk="1" hangingPunct="1">
              <a:spcBef>
                <a:spcPct val="30000"/>
              </a:spcBef>
              <a:spcAft>
                <a:spcPct val="50000"/>
              </a:spcAft>
              <a:buFont typeface="+mj-lt"/>
              <a:buAutoNum type="arabicPeriod"/>
              <a:defRPr/>
            </a:pPr>
            <a:r>
              <a:rPr lang="en-US" sz="1200" b="1" dirty="0"/>
              <a:t>Answer</a:t>
            </a:r>
            <a:r>
              <a:rPr lang="en-US" sz="1200" dirty="0"/>
              <a:t> – When they feel they are being exposed to imminent danger.</a:t>
            </a:r>
          </a:p>
          <a:p>
            <a:pPr marL="237698" indent="-237698" eaLnBrk="1" hangingPunct="1">
              <a:spcBef>
                <a:spcPct val="30000"/>
              </a:spcBef>
              <a:spcAft>
                <a:spcPct val="50000"/>
              </a:spcAft>
              <a:buFont typeface="+mj-lt"/>
              <a:buAutoNum type="arabicPeriod"/>
              <a:defRPr/>
            </a:pPr>
            <a:r>
              <a:rPr lang="en-US" sz="1200" b="1" dirty="0">
                <a:cs typeface="Arial" charset="0"/>
              </a:rPr>
              <a:t>Answer</a:t>
            </a:r>
            <a:r>
              <a:rPr lang="en-US" sz="1200" dirty="0">
                <a:cs typeface="Arial" charset="0"/>
              </a:rPr>
              <a:t> – Within 30 days.</a:t>
            </a:r>
          </a:p>
          <a:p>
            <a:pPr eaLnBrk="1" hangingPunct="1">
              <a:spcBef>
                <a:spcPct val="30000"/>
              </a:spcBef>
              <a:spcAft>
                <a:spcPct val="50000"/>
              </a:spcAft>
              <a:defRPr/>
            </a:pPr>
            <a:r>
              <a:rPr lang="en-US" sz="1200" b="1" dirty="0"/>
              <a:t>Note:</a:t>
            </a:r>
            <a:r>
              <a:rPr lang="en-US" sz="1200" dirty="0"/>
              <a:t> Answers shown on the next screen.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64710FA-814E-4D34-B3ED-25DDAB8E3ED0}" type="slidenum">
              <a:rPr lang="en-US" altLang="en-US" sz="3300">
                <a:solidFill>
                  <a:schemeClr val="bg1"/>
                </a:solidFill>
                <a:latin typeface="Times New Roman" pitchFamily="18" charset="0"/>
              </a:rPr>
              <a:pPr algn="r" eaLnBrk="1" hangingPunct="1"/>
              <a:t>39</a:t>
            </a:fld>
            <a:endParaRPr lang="en-US" altLang="en-US" sz="3300">
              <a:solidFill>
                <a:schemeClr val="bg1"/>
              </a:solidFill>
              <a:latin typeface="Times New Roman" pitchFamily="18" charset="0"/>
            </a:endParaRPr>
          </a:p>
        </p:txBody>
      </p:sp>
      <p:sp>
        <p:nvSpPr>
          <p:cNvPr id="135171" name="Rectangle 4"/>
          <p:cNvSpPr>
            <a:spLocks noGrp="1" noRot="1" noChangeAspect="1" noChangeArrowheads="1" noTextEdit="1"/>
          </p:cNvSpPr>
          <p:nvPr>
            <p:ph type="sldImg"/>
          </p:nvPr>
        </p:nvSpPr>
        <p:spPr>
          <a:ln/>
        </p:spPr>
      </p:sp>
      <p:sp>
        <p:nvSpPr>
          <p:cNvPr id="135172"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35173"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endParaRPr lang="en-US" altLang="en-US" sz="1500" b="1" i="1"/>
          </a:p>
          <a:p>
            <a:pPr eaLnBrk="1" hangingPunct="1">
              <a:spcBef>
                <a:spcPct val="30000"/>
              </a:spcBef>
              <a:spcAft>
                <a:spcPct val="50000"/>
              </a:spcAft>
            </a:pPr>
            <a:r>
              <a:rPr lang="en-US" altLang="en-US" sz="1200" b="1"/>
              <a:t>Discuss </a:t>
            </a:r>
            <a:r>
              <a:rPr lang="en-US" altLang="en-US" sz="1200"/>
              <a:t>the correct answers.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44B6F84-EF5E-4070-9AF7-F77EE30024F8}" type="slidenum">
              <a:rPr lang="en-US" altLang="en-US" sz="3300">
                <a:solidFill>
                  <a:schemeClr val="bg1"/>
                </a:solidFill>
                <a:latin typeface="Times New Roman" pitchFamily="18" charset="0"/>
              </a:rPr>
              <a:pPr algn="r" eaLnBrk="1" hangingPunct="1"/>
              <a:t>4</a:t>
            </a:fld>
            <a:endParaRPr lang="en-US" altLang="en-US" sz="3300">
              <a:solidFill>
                <a:schemeClr val="bg1"/>
              </a:solidFill>
              <a:latin typeface="Times New Roman" pitchFamily="18" charset="0"/>
            </a:endParaRPr>
          </a:p>
        </p:txBody>
      </p:sp>
      <p:sp>
        <p:nvSpPr>
          <p:cNvPr id="99331" name="Rectangle 4"/>
          <p:cNvSpPr>
            <a:spLocks noGrp="1" noRot="1" noChangeAspect="1" noChangeArrowheads="1" noTextEdit="1"/>
          </p:cNvSpPr>
          <p:nvPr>
            <p:ph type="sldImg"/>
          </p:nvPr>
        </p:nvSpPr>
        <p:spPr>
          <a:ln/>
        </p:spPr>
      </p:sp>
      <p:sp>
        <p:nvSpPr>
          <p:cNvPr id="9933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objectives.</a:t>
            </a:r>
          </a:p>
          <a:p>
            <a:pPr eaLnBrk="1" hangingPunct="1"/>
            <a:endParaRPr lang="en-US" altLang="en-US" sz="1200" b="0" i="0" smtClean="0">
              <a:latin typeface="Arial" pitchFamily="34" charset="0"/>
              <a:ea typeface="ＭＳ Ｐゴシック" pitchFamily="34" charset="-128"/>
            </a:endParaRPr>
          </a:p>
        </p:txBody>
      </p:sp>
      <p:sp>
        <p:nvSpPr>
          <p:cNvPr id="9933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7239AF7-0C57-41AA-ACB8-191BF842B078}" type="slidenum">
              <a:rPr lang="en-US" altLang="en-US" sz="3300">
                <a:solidFill>
                  <a:schemeClr val="bg1"/>
                </a:solidFill>
                <a:latin typeface="Times New Roman" pitchFamily="18" charset="0"/>
              </a:rPr>
              <a:pPr algn="r" eaLnBrk="1" hangingPunct="1"/>
              <a:t>40</a:t>
            </a:fld>
            <a:endParaRPr lang="en-US" altLang="en-US" sz="3300">
              <a:solidFill>
                <a:schemeClr val="bg1"/>
              </a:solidFill>
              <a:latin typeface="Times New Roman" pitchFamily="18" charset="0"/>
            </a:endParaRPr>
          </a:p>
        </p:txBody>
      </p:sp>
      <p:sp>
        <p:nvSpPr>
          <p:cNvPr id="136195" name="Rectangle 4"/>
          <p:cNvSpPr>
            <a:spLocks noGrp="1" noRot="1" noChangeAspect="1" noChangeArrowheads="1" noTextEdit="1"/>
          </p:cNvSpPr>
          <p:nvPr>
            <p:ph type="sldImg"/>
          </p:nvPr>
        </p:nvSpPr>
        <p:spPr>
          <a:ln/>
        </p:spPr>
      </p:sp>
      <p:sp>
        <p:nvSpPr>
          <p:cNvPr id="13619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topics covered in this section of the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before proceeding.</a:t>
            </a:r>
          </a:p>
        </p:txBody>
      </p:sp>
      <p:sp>
        <p:nvSpPr>
          <p:cNvPr id="136197"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A7DF420-D30F-4860-B112-2357A3346BE3}" type="slidenum">
              <a:rPr lang="en-US" altLang="en-US" sz="3300">
                <a:solidFill>
                  <a:schemeClr val="bg1"/>
                </a:solidFill>
                <a:latin typeface="Times New Roman" pitchFamily="18" charset="0"/>
              </a:rPr>
              <a:pPr algn="r" eaLnBrk="1" hangingPunct="1"/>
              <a:t>41</a:t>
            </a:fld>
            <a:endParaRPr lang="en-US" altLang="en-US" sz="3300">
              <a:solidFill>
                <a:schemeClr val="bg1"/>
              </a:solidFill>
              <a:latin typeface="Times New Roman" pitchFamily="18" charset="0"/>
            </a:endParaRPr>
          </a:p>
        </p:txBody>
      </p:sp>
      <p:sp>
        <p:nvSpPr>
          <p:cNvPr id="137219" name="Rectangle 4"/>
          <p:cNvSpPr>
            <a:spLocks noGrp="1" noRot="1" noChangeAspect="1" noChangeArrowheads="1" noTextEdit="1"/>
          </p:cNvSpPr>
          <p:nvPr>
            <p:ph type="sldImg"/>
          </p:nvPr>
        </p:nvSpPr>
        <p:spPr>
          <a:ln/>
        </p:spPr>
      </p:sp>
      <p:sp>
        <p:nvSpPr>
          <p:cNvPr id="13722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this portion of the program will introduce the students to employer responsibilities under OSHA, including  </a:t>
            </a:r>
            <a:r>
              <a:rPr lang="en-US" altLang="en-US" sz="1200" b="0" i="0" smtClean="0">
                <a:latin typeface="Arial" pitchFamily="34" charset="0"/>
                <a:ea typeface="ＭＳ Ｐゴシック" pitchFamily="34" charset="-128"/>
                <a:cs typeface="Arial" pitchFamily="34" charset="0"/>
              </a:rPr>
              <a:t>responsibilities regarding accident prevention programs, employee training, OSHA injury/illness recordkeeping, Discrimination against workers, first aid &amp; medical care, safety at the workplace, job hazard analyses, and safety on multi-employer sites. </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 if they have any questions before proceeding.</a:t>
            </a:r>
          </a:p>
        </p:txBody>
      </p:sp>
      <p:sp>
        <p:nvSpPr>
          <p:cNvPr id="137221"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806F27D-5839-4F33-996D-69E10724B29A}" type="slidenum">
              <a:rPr lang="en-US" altLang="en-US" sz="3300">
                <a:solidFill>
                  <a:schemeClr val="bg1"/>
                </a:solidFill>
                <a:latin typeface="Times New Roman" pitchFamily="18" charset="0"/>
              </a:rPr>
              <a:pPr algn="r" eaLnBrk="1" hangingPunct="1"/>
              <a:t>42</a:t>
            </a:fld>
            <a:endParaRPr lang="en-US" altLang="en-US" sz="3300">
              <a:solidFill>
                <a:schemeClr val="bg1"/>
              </a:solidFill>
              <a:latin typeface="Times New Roman" pitchFamily="18" charset="0"/>
            </a:endParaRPr>
          </a:p>
        </p:txBody>
      </p:sp>
      <p:sp>
        <p:nvSpPr>
          <p:cNvPr id="138243" name="Rectangle 4"/>
          <p:cNvSpPr>
            <a:spLocks noGrp="1" noRot="1" noChangeAspect="1" noChangeArrowheads="1" noTextEdit="1"/>
          </p:cNvSpPr>
          <p:nvPr>
            <p:ph type="sldImg"/>
          </p:nvPr>
        </p:nvSpPr>
        <p:spPr>
          <a:ln/>
        </p:spPr>
      </p:sp>
      <p:sp>
        <p:nvSpPr>
          <p:cNvPr id="13824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objectives.</a:t>
            </a:r>
          </a:p>
          <a:p>
            <a:pPr eaLnBrk="1" hangingPunct="1"/>
            <a:endParaRPr lang="en-US" altLang="en-US" sz="1200" b="0" i="0" smtClean="0">
              <a:latin typeface="Arial" pitchFamily="34" charset="0"/>
              <a:ea typeface="ＭＳ Ｐゴシック" pitchFamily="34" charset="-128"/>
            </a:endParaRPr>
          </a:p>
        </p:txBody>
      </p:sp>
      <p:sp>
        <p:nvSpPr>
          <p:cNvPr id="138245"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C692B94-8930-4206-A6F5-4F768DA68ABD}" type="slidenum">
              <a:rPr lang="en-US" altLang="en-US" sz="3300">
                <a:solidFill>
                  <a:schemeClr val="bg1"/>
                </a:solidFill>
                <a:latin typeface="Times New Roman" pitchFamily="18" charset="0"/>
              </a:rPr>
              <a:pPr algn="r" eaLnBrk="1" hangingPunct="1"/>
              <a:t>43</a:t>
            </a:fld>
            <a:endParaRPr lang="en-US" altLang="en-US" sz="3300">
              <a:solidFill>
                <a:schemeClr val="bg1"/>
              </a:solidFill>
              <a:latin typeface="Times New Roman" pitchFamily="18" charset="0"/>
            </a:endParaRPr>
          </a:p>
        </p:txBody>
      </p:sp>
      <p:sp>
        <p:nvSpPr>
          <p:cNvPr id="139267" name="Rectangle 4"/>
          <p:cNvSpPr>
            <a:spLocks noGrp="1" noRot="1" noChangeAspect="1" noChangeArrowheads="1" noTextEdit="1"/>
          </p:cNvSpPr>
          <p:nvPr>
            <p:ph type="sldImg"/>
          </p:nvPr>
        </p:nvSpPr>
        <p:spPr>
          <a:ln/>
        </p:spPr>
      </p:sp>
      <p:sp>
        <p:nvSpPr>
          <p:cNvPr id="13926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how OSHA 29 CFR 1926.20(a) regulates that employers must provide a safe workplace for its employees.</a:t>
            </a: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any experiences they may have had, or heard of, where employees were required to work in unsafe work conditions.</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were you were required to work in unsafe conditions.</a:t>
            </a:r>
          </a:p>
          <a:p>
            <a:pPr eaLnBrk="1" hangingPunct="1"/>
            <a:r>
              <a:rPr lang="en-US" altLang="en-US" sz="1200" i="0" smtClean="0">
                <a:latin typeface="Arial" pitchFamily="34" charset="0"/>
                <a:ea typeface="ＭＳ Ｐゴシック" pitchFamily="34" charset="-128"/>
              </a:rPr>
              <a:t>Note:</a:t>
            </a:r>
            <a:r>
              <a:rPr lang="en-US" altLang="en-US" sz="1200" b="0" i="0" smtClean="0">
                <a:latin typeface="Arial" pitchFamily="34" charset="0"/>
                <a:ea typeface="ＭＳ Ｐゴシック" pitchFamily="34" charset="-128"/>
              </a:rPr>
              <a:t> OSHA 29 CFR 1926.20(b) and 1926.21(b) will be discussed on the next two screens. </a:t>
            </a:r>
          </a:p>
        </p:txBody>
      </p:sp>
      <p:sp>
        <p:nvSpPr>
          <p:cNvPr id="139269"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The OSH Act makes the employer responsible for providing a safe workplace. This responsibility described in OSHA 29 CFR 1926.20(a)(1). states: “Section 107 of the Act requires that it shall be a condition of each contract which is entered into under legislation subject to Reorganization Plan Number 14 of 1950 (64 Stat. 1267), as defined in 1926.12, and is for construction, alteration, and/or repair, including painting and decorating, that no contractor or subcontractor for any part of the contract work shall require any laborer or mechanic employed in the performance of the contract to work in surroundings or under working conditions which are unsanitary, hazardous, or dangerous to his health or safety.” </a:t>
            </a:r>
          </a:p>
          <a:p>
            <a:pPr eaLnBrk="1" hangingPunct="1">
              <a:spcBef>
                <a:spcPts val="450"/>
              </a:spcBef>
              <a:spcAft>
                <a:spcPts val="750"/>
              </a:spcAft>
            </a:pPr>
            <a:r>
              <a:rPr lang="en-US" altLang="en-US" sz="1200">
                <a:latin typeface="Times New Roman" pitchFamily="18" charset="0"/>
                <a:cs typeface="Times New Roman" pitchFamily="18" charset="0"/>
              </a:rPr>
              <a:t>Two very important examples of these employer responsibilities are found in OSHA 29 CFR 1926.20(b) concerning accident prevention and in OSHA 29 CFR 1926.21(b) concerning safety training and education.</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B8A30CB-5228-4A75-B2F2-4A0663052684}" type="slidenum">
              <a:rPr lang="en-US" altLang="en-US" sz="3300">
                <a:solidFill>
                  <a:schemeClr val="bg1"/>
                </a:solidFill>
                <a:latin typeface="Times New Roman" pitchFamily="18" charset="0"/>
              </a:rPr>
              <a:pPr algn="r" eaLnBrk="1" hangingPunct="1"/>
              <a:t>44</a:t>
            </a:fld>
            <a:endParaRPr lang="en-US" altLang="en-US" sz="3300">
              <a:solidFill>
                <a:schemeClr val="bg1"/>
              </a:solidFill>
              <a:latin typeface="Times New Roman" pitchFamily="18" charset="0"/>
            </a:endParaRPr>
          </a:p>
        </p:txBody>
      </p:sp>
      <p:sp>
        <p:nvSpPr>
          <p:cNvPr id="140291" name="Rectangle 4"/>
          <p:cNvSpPr>
            <a:spLocks noGrp="1" noRot="1" noChangeAspect="1" noChangeArrowheads="1" noTextEdit="1"/>
          </p:cNvSpPr>
          <p:nvPr>
            <p:ph type="sldImg"/>
          </p:nvPr>
        </p:nvSpPr>
        <p:spPr>
          <a:ln/>
        </p:spPr>
      </p:sp>
      <p:sp>
        <p:nvSpPr>
          <p:cNvPr id="14029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Explain </a:t>
            </a:r>
            <a:r>
              <a:rPr lang="en-US" altLang="en-US" sz="1100" b="0" i="0" smtClean="0">
                <a:latin typeface="Arial" pitchFamily="34" charset="0"/>
                <a:ea typeface="ＭＳ Ｐゴシック" pitchFamily="34" charset="-128"/>
              </a:rPr>
              <a:t>to the students that OSHA 29 CFR 1926.20(b) provides regulations on employer responsibilities regarding accident prevention programs.</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if their employers regularly comply with the guidelines listed.</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share any experiences they may have had, or heard of, regarding an employers failure to establish an accident prevention program.</a:t>
            </a:r>
          </a:p>
          <a:p>
            <a:pPr eaLnBrk="1" hangingPunct="1"/>
            <a:r>
              <a:rPr lang="en-US" altLang="en-US" sz="1100" i="0" smtClean="0">
                <a:latin typeface="Arial" pitchFamily="34" charset="0"/>
                <a:ea typeface="ＭＳ Ｐゴシック" pitchFamily="34" charset="-128"/>
              </a:rPr>
              <a:t>Share</a:t>
            </a:r>
            <a:r>
              <a:rPr lang="en-US" altLang="en-US" sz="1100" b="0" i="0" smtClean="0">
                <a:latin typeface="Arial" pitchFamily="34" charset="0"/>
                <a:ea typeface="ＭＳ Ｐゴシック" pitchFamily="34" charset="-128"/>
              </a:rPr>
              <a:t> any experiences you may have had with an employers failure to establish an accident prevention program.</a:t>
            </a:r>
          </a:p>
          <a:p>
            <a:pPr eaLnBrk="1" hangingPunct="1"/>
            <a:r>
              <a:rPr lang="en-US" altLang="en-US" sz="1100" i="0" smtClean="0">
                <a:latin typeface="Arial" pitchFamily="34" charset="0"/>
                <a:ea typeface="ＭＳ Ｐゴシック" pitchFamily="34" charset="-128"/>
              </a:rPr>
              <a:t>Review</a:t>
            </a:r>
            <a:r>
              <a:rPr lang="en-US" altLang="en-US" sz="1100" b="0" i="0" smtClean="0">
                <a:latin typeface="Arial" pitchFamily="34" charset="0"/>
                <a:ea typeface="ＭＳ Ｐゴシック" pitchFamily="34" charset="-128"/>
              </a:rPr>
              <a:t> the difference between a competent person and a qualified person. </a:t>
            </a:r>
          </a:p>
        </p:txBody>
      </p:sp>
      <p:sp>
        <p:nvSpPr>
          <p:cNvPr id="140293"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OSHA 29 CFR </a:t>
            </a:r>
            <a:r>
              <a:rPr lang="en-US" altLang="en-US" sz="1200">
                <a:latin typeface="Times New Roman" pitchFamily="18" charset="0"/>
                <a:cs typeface="Times New Roman" pitchFamily="18" charset="0"/>
              </a:rPr>
              <a:t>1926.20(b) makes the employer responsible for setting up a program to “provide for frequent and regular inspections of jobsites, materials, and equipment ... by competent persons designated by the employer.” The employer is also responsible for providing safe tools and equipment and for removing from work, tagging, or rendering unusable any equipment which isn’t.</a:t>
            </a:r>
          </a:p>
          <a:p>
            <a:pPr eaLnBrk="1" hangingPunct="1">
              <a:spcBef>
                <a:spcPts val="450"/>
              </a:spcBef>
              <a:spcAft>
                <a:spcPts val="750"/>
              </a:spcAft>
            </a:pPr>
            <a:r>
              <a:rPr lang="en-US" altLang="en-US" sz="1200">
                <a:latin typeface="Times New Roman" pitchFamily="18" charset="0"/>
                <a:cs typeface="Times New Roman" pitchFamily="18" charset="0"/>
              </a:rPr>
              <a:t>The employer can allow only employees qualified by training or experience to operate equipment and machinery</a:t>
            </a:r>
            <a:r>
              <a:rPr lang="en-US" altLang="en-US" sz="1200">
                <a:latin typeface="Times New Roman" pitchFamily="18" charset="0"/>
              </a:rPr>
              <a:t>.</a:t>
            </a:r>
          </a:p>
          <a:p>
            <a:pPr eaLnBrk="1" hangingPunct="1">
              <a:spcBef>
                <a:spcPts val="450"/>
              </a:spcBef>
              <a:spcAft>
                <a:spcPts val="750"/>
              </a:spcAft>
            </a:pPr>
            <a:r>
              <a:rPr lang="en-US" altLang="en-US" sz="1200">
                <a:latin typeface="Times New Roman" pitchFamily="18" charset="0"/>
                <a:cs typeface="Times New Roman" pitchFamily="18" charset="0"/>
              </a:rPr>
              <a:t>Many OSHA standards specifically require the employer to train workers in the safety and health aspects of their jobs. Other OSHA standards make it the employer’s responsibility to limit certain job assignments to those who are “certified,” “competent,” or “qualified”—meaning that they have had special previous training, in or out of the workplace.</a:t>
            </a:r>
          </a:p>
          <a:p>
            <a:pPr eaLnBrk="1" hangingPunct="1">
              <a:spcBef>
                <a:spcPts val="450"/>
              </a:spcBef>
              <a:spcAft>
                <a:spcPts val="750"/>
              </a:spcAft>
            </a:pPr>
            <a:r>
              <a:rPr lang="en-US" altLang="en-US" sz="1200">
                <a:latin typeface="Times New Roman" pitchFamily="18" charset="0"/>
                <a:cs typeface="Times New Roman" pitchFamily="18" charset="0"/>
              </a:rPr>
              <a:t>Employers are required to determine if PPE should be used to protect their workers. OSHA also requires that employers pay for most required PPE, except for uniforms, items worn to keep clean, weather-related gear, logging boots, and non-specialty safety toe protective footwear (including steel-toe shoes or steel-toe boots) and non-specialty prescription safety eyewear, as long as the employer permits the items to be worn off the job-site.</a:t>
            </a:r>
            <a:endParaRPr lang="en-US" altLang="en-US" sz="1200" b="1">
              <a:latin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F5E79AD-70DB-4BB7-A3EE-80ADBBC85200}" type="slidenum">
              <a:rPr lang="en-US" altLang="en-US" sz="3300">
                <a:solidFill>
                  <a:schemeClr val="bg1"/>
                </a:solidFill>
                <a:latin typeface="Times New Roman" pitchFamily="18" charset="0"/>
              </a:rPr>
              <a:pPr algn="r" eaLnBrk="1" hangingPunct="1"/>
              <a:t>45</a:t>
            </a:fld>
            <a:endParaRPr lang="en-US" altLang="en-US" sz="3300">
              <a:solidFill>
                <a:schemeClr val="bg1"/>
              </a:solidFill>
              <a:latin typeface="Times New Roman" pitchFamily="18" charset="0"/>
            </a:endParaRPr>
          </a:p>
        </p:txBody>
      </p:sp>
      <p:sp>
        <p:nvSpPr>
          <p:cNvPr id="141315" name="Rectangle 4"/>
          <p:cNvSpPr>
            <a:spLocks noGrp="1" noRot="1" noChangeAspect="1" noChangeArrowheads="1" noTextEdit="1"/>
          </p:cNvSpPr>
          <p:nvPr>
            <p:ph type="sldImg"/>
          </p:nvPr>
        </p:nvSpPr>
        <p:spPr>
          <a:ln/>
        </p:spPr>
      </p:sp>
      <p:sp>
        <p:nvSpPr>
          <p:cNvPr id="14131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 </a:t>
            </a:r>
            <a:r>
              <a:rPr lang="en-US" altLang="en-US" sz="1200" b="0" i="0" smtClean="0">
                <a:latin typeface="Arial" pitchFamily="34" charset="0"/>
                <a:ea typeface="ＭＳ Ｐゴシック" pitchFamily="34" charset="-128"/>
              </a:rPr>
              <a:t>to the students that OSHA 29 CFR 1926.21(b) provides regulations on employer responsibilities regarding employee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discuss whether or not they feel they have received sufficient enough training in hazard recognition and the other various topics listed.</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regarding an employers failure to properly train its employees.</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an employers failure to properly train its employees. </a:t>
            </a:r>
          </a:p>
        </p:txBody>
      </p:sp>
      <p:sp>
        <p:nvSpPr>
          <p:cNvPr id="141317"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OSHA 29 CFR 1926.21(b) make an employer responsible for providing instruction “in the recognition and avoidance of unsafe conditions” and “the regulations applicable to [the] work environment to control or eliminate any hazards or other exposures to illness and injury.”</a:t>
            </a:r>
          </a:p>
          <a:p>
            <a:pPr eaLnBrk="1" hangingPunct="1">
              <a:spcBef>
                <a:spcPts val="450"/>
              </a:spcBef>
              <a:spcAft>
                <a:spcPts val="750"/>
              </a:spcAft>
            </a:pPr>
            <a:r>
              <a:rPr lang="en-US" altLang="en-US" sz="1200">
                <a:latin typeface="Times New Roman" pitchFamily="18" charset="0"/>
                <a:cs typeface="Times New Roman" pitchFamily="18" charset="0"/>
              </a:rPr>
              <a:t>Some of the unsafe conditions specifically described in the standards are found in OSHA 29 CFR 1926.21(3) through (6)(i).</a:t>
            </a:r>
          </a:p>
          <a:p>
            <a:pPr eaLnBrk="1" hangingPunct="1">
              <a:spcBef>
                <a:spcPts val="450"/>
              </a:spcBef>
              <a:spcAft>
                <a:spcPts val="750"/>
              </a:spcAft>
            </a:pPr>
            <a:r>
              <a:rPr lang="en-US" altLang="en-US" sz="1200">
                <a:latin typeface="Times New Roman" pitchFamily="18" charset="0"/>
                <a:cs typeface="Times New Roman" pitchFamily="18" charset="0"/>
              </a:rPr>
              <a:t>OSHA’s Hazard Communication standard applies to both General Industry and Construction workers and requires that employers provide workers with effective information and training on hazardous chemicals in their work area at the time of their initial assignment, and whenever a new physical or health hazard is introduced. In addition, as we discussed earlier, chemical-specific information must always be available through labels and material safety data sheets (MSDSs).</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7F44580-5C3B-49D0-8F36-023359977C11}" type="slidenum">
              <a:rPr lang="en-US" altLang="en-US" sz="3300">
                <a:solidFill>
                  <a:schemeClr val="bg1"/>
                </a:solidFill>
                <a:latin typeface="Times New Roman" pitchFamily="18" charset="0"/>
              </a:rPr>
              <a:pPr algn="r" eaLnBrk="1" hangingPunct="1"/>
              <a:t>46</a:t>
            </a:fld>
            <a:endParaRPr lang="en-US" altLang="en-US" sz="3300">
              <a:solidFill>
                <a:schemeClr val="bg1"/>
              </a:solidFill>
              <a:latin typeface="Times New Roman" pitchFamily="18" charset="0"/>
            </a:endParaRPr>
          </a:p>
        </p:txBody>
      </p:sp>
      <p:sp>
        <p:nvSpPr>
          <p:cNvPr id="142339" name="Rectangle 4"/>
          <p:cNvSpPr>
            <a:spLocks noGrp="1" noRot="1" noChangeAspect="1" noChangeArrowheads="1" noTextEdit="1"/>
          </p:cNvSpPr>
          <p:nvPr>
            <p:ph type="sldImg"/>
          </p:nvPr>
        </p:nvSpPr>
        <p:spPr>
          <a:ln/>
        </p:spPr>
      </p:sp>
      <p:sp>
        <p:nvSpPr>
          <p:cNvPr id="14234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give some examples of specific OSHA training they may have received through their employer.</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and how their employers inform them about OSHA standards relating to their work assignments.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their employers make OSHA standards available to them. </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OSHA related training experiences you may have had.</a:t>
            </a:r>
          </a:p>
        </p:txBody>
      </p:sp>
      <p:sp>
        <p:nvSpPr>
          <p:cNvPr id="142341"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In the construction standards there are more than 80 references to training that the employer is responsible for providing to workers exposed to potentially hazardous working conditions or substances. </a:t>
            </a:r>
          </a:p>
          <a:p>
            <a:pPr eaLnBrk="1" hangingPunct="1">
              <a:spcBef>
                <a:spcPts val="450"/>
              </a:spcBef>
              <a:spcAft>
                <a:spcPts val="750"/>
              </a:spcAft>
            </a:pPr>
            <a:r>
              <a:rPr lang="en-US" altLang="en-US" sz="1200">
                <a:latin typeface="Times New Roman" pitchFamily="18" charset="0"/>
                <a:cs typeface="Times New Roman" pitchFamily="18" charset="0"/>
              </a:rPr>
              <a:t>In addition to accident prevention and training, the employer has many other general responsibilities which are described in the OSHA standards.</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20852EF-BA8A-445D-AFE8-C1B33B553E75}" type="slidenum">
              <a:rPr lang="en-US" altLang="en-US" sz="3300">
                <a:solidFill>
                  <a:schemeClr val="bg1"/>
                </a:solidFill>
                <a:latin typeface="Times New Roman" pitchFamily="18" charset="0"/>
              </a:rPr>
              <a:pPr algn="r" eaLnBrk="1" hangingPunct="1"/>
              <a:t>47</a:t>
            </a:fld>
            <a:endParaRPr lang="en-US" altLang="en-US" sz="3300">
              <a:solidFill>
                <a:schemeClr val="bg1"/>
              </a:solidFill>
              <a:latin typeface="Times New Roman" pitchFamily="18" charset="0"/>
            </a:endParaRPr>
          </a:p>
        </p:txBody>
      </p:sp>
      <p:sp>
        <p:nvSpPr>
          <p:cNvPr id="143363" name="Rectangle 4"/>
          <p:cNvSpPr>
            <a:spLocks noGrp="1" noRot="1" noChangeAspect="1" noChangeArrowheads="1" noTextEdit="1"/>
          </p:cNvSpPr>
          <p:nvPr>
            <p:ph type="sldImg"/>
          </p:nvPr>
        </p:nvSpPr>
        <p:spPr>
          <a:ln/>
        </p:spPr>
      </p:sp>
      <p:sp>
        <p:nvSpPr>
          <p:cNvPr id="14336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their employers post annual OSHA injury/illness records.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where accessing an injury/illness record was required.</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discuss the procedures they use to report injuries or illnesses to their employer.</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OSHA injury/illness records or injury/illness reporting procedures.   </a:t>
            </a:r>
          </a:p>
        </p:txBody>
      </p:sp>
      <p:sp>
        <p:nvSpPr>
          <p:cNvPr id="143365"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Employers must keep records of injuries and illnesses including: setting up a reporting system, upon request, providing copies of logs to both OSHA and employees alike, posting the annual summary, and reporting within 8 hours any accident resulting in a fatality or the hospitalization of 3 or more workers.</a:t>
            </a:r>
          </a:p>
          <a:p>
            <a:pPr eaLnBrk="1" hangingPunct="1">
              <a:spcBef>
                <a:spcPts val="450"/>
              </a:spcBef>
              <a:spcAft>
                <a:spcPts val="750"/>
              </a:spcAft>
            </a:pPr>
            <a:r>
              <a:rPr lang="en-US" altLang="en-US" sz="1200">
                <a:latin typeface="Times New Roman" pitchFamily="18" charset="0"/>
                <a:cs typeface="Times New Roman" pitchFamily="18" charset="0"/>
              </a:rPr>
              <a:t>Recordkeeping is an important part of an employer’s responsibilities. Keeping records allows OSHA to collect survey material, helps OSHA identify high-hazard industries, and informs you, the worker, about the injuries and illnesses in your workplace.</a:t>
            </a:r>
          </a:p>
          <a:p>
            <a:pPr eaLnBrk="1" hangingPunct="1">
              <a:spcBef>
                <a:spcPts val="450"/>
              </a:spcBef>
              <a:spcAft>
                <a:spcPts val="750"/>
              </a:spcAft>
            </a:pPr>
            <a:r>
              <a:rPr lang="en-US" altLang="en-US" sz="1200">
                <a:latin typeface="Times New Roman" pitchFamily="18" charset="0"/>
                <a:cs typeface="Times New Roman" pitchFamily="18" charset="0"/>
              </a:rPr>
              <a:t>As discussed earlier when covering worker rights, you have a right to access medical records. Additionally, when you are working with chemicals or other hazardous substances, your employer may be required to conduct monitoring or provide medical examinations that involve you. An example of this would be if you are working with lead, such as removing or stripping substantial quantities of lead-based paints on large bridges and other structures. Plumbers, welders, and painters are among those workers most exposed to lead. Your employer must give you copies of medical or exposure records involving you if you request them.</a:t>
            </a:r>
            <a:endParaRPr lang="en-US" altLang="en-US" sz="1200" b="1">
              <a:latin typeface="Times New Roman" pitchFamily="18" charset="0"/>
              <a:cs typeface="Times New Roman" pitchFamily="18" charset="0"/>
            </a:endParaRPr>
          </a:p>
          <a:p>
            <a:pPr eaLnBrk="1" hangingPunct="1">
              <a:spcBef>
                <a:spcPts val="450"/>
              </a:spcBef>
              <a:spcAft>
                <a:spcPts val="750"/>
              </a:spcAft>
            </a:pPr>
            <a:r>
              <a:rPr lang="en-US" altLang="en-US" sz="1200" b="1">
                <a:latin typeface="Times New Roman" pitchFamily="18" charset="0"/>
                <a:cs typeface="Times New Roman" pitchFamily="18" charset="0"/>
              </a:rPr>
              <a:t>Use this space for notes. </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0F1DB82-9C5D-4994-A8BA-200613C5357E}" type="slidenum">
              <a:rPr lang="en-US" altLang="en-US" sz="3300">
                <a:solidFill>
                  <a:schemeClr val="bg1"/>
                </a:solidFill>
                <a:latin typeface="Times New Roman" pitchFamily="18" charset="0"/>
              </a:rPr>
              <a:pPr algn="r" eaLnBrk="1" hangingPunct="1"/>
              <a:t>48</a:t>
            </a:fld>
            <a:endParaRPr lang="en-US" altLang="en-US" sz="3300">
              <a:solidFill>
                <a:schemeClr val="bg1"/>
              </a:solidFill>
              <a:latin typeface="Times New Roman" pitchFamily="18" charset="0"/>
            </a:endParaRPr>
          </a:p>
        </p:txBody>
      </p:sp>
      <p:sp>
        <p:nvSpPr>
          <p:cNvPr id="144387" name="Rectangle 4"/>
          <p:cNvSpPr>
            <a:spLocks noGrp="1" noRot="1" noChangeAspect="1" noChangeArrowheads="1" noTextEdit="1"/>
          </p:cNvSpPr>
          <p:nvPr>
            <p:ph type="sldImg"/>
          </p:nvPr>
        </p:nvSpPr>
        <p:spPr>
          <a:ln/>
        </p:spPr>
      </p:sp>
      <p:sp>
        <p:nvSpPr>
          <p:cNvPr id="14438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discuss first aid and medical care provided to them at work through their employers.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their employers have an Emergency Action Plan in place and if so, to describe its components.</a:t>
            </a: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any experiences they may have had, or heard of, where an Emergency Action Plan, or lack of one influenced the outcome of an incident.</a:t>
            </a:r>
          </a:p>
          <a:p>
            <a:pPr eaLnBrk="1" hangingPunct="1"/>
            <a:r>
              <a:rPr lang="en-US" altLang="en-US" sz="1200" i="0" smtClean="0">
                <a:latin typeface="Arial" pitchFamily="34" charset="0"/>
                <a:ea typeface="ＭＳ Ｐゴシック" pitchFamily="34" charset="-128"/>
              </a:rPr>
              <a:t>Share </a:t>
            </a:r>
            <a:r>
              <a:rPr lang="en-US" altLang="en-US" sz="1200" b="0" i="0" smtClean="0">
                <a:latin typeface="Arial" pitchFamily="34" charset="0"/>
                <a:ea typeface="ＭＳ Ｐゴシック" pitchFamily="34" charset="-128"/>
              </a:rPr>
              <a:t>any experiences you may have had with an Emergency Action Plan. </a:t>
            </a:r>
          </a:p>
        </p:txBody>
      </p:sp>
      <p:sp>
        <p:nvSpPr>
          <p:cNvPr id="144389"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It is important to remember that an Emergency Action Plan should be reviewed and updated periodically so that it is up-to-date, accurate, and so that it address the current working environment.</a:t>
            </a:r>
          </a:p>
          <a:p>
            <a:pPr eaLnBrk="1" hangingPunct="1">
              <a:spcBef>
                <a:spcPts val="450"/>
              </a:spcBef>
              <a:spcAft>
                <a:spcPts val="750"/>
              </a:spcAft>
            </a:pP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1CE2D86-B620-4EF2-A51A-389ECF6FEDC4}" type="slidenum">
              <a:rPr lang="en-US" altLang="en-US" sz="3300">
                <a:solidFill>
                  <a:schemeClr val="bg1"/>
                </a:solidFill>
                <a:latin typeface="Times New Roman" pitchFamily="18" charset="0"/>
              </a:rPr>
              <a:pPr algn="r" eaLnBrk="1" hangingPunct="1"/>
              <a:t>49</a:t>
            </a:fld>
            <a:endParaRPr lang="en-US" altLang="en-US" sz="3300">
              <a:solidFill>
                <a:schemeClr val="bg1"/>
              </a:solidFill>
              <a:latin typeface="Times New Roman" pitchFamily="18" charset="0"/>
            </a:endParaRPr>
          </a:p>
        </p:txBody>
      </p:sp>
      <p:sp>
        <p:nvSpPr>
          <p:cNvPr id="145411" name="Rectangle 4"/>
          <p:cNvSpPr>
            <a:spLocks noGrp="1" noRot="1" noChangeAspect="1" noChangeArrowheads="1" noTextEdit="1"/>
          </p:cNvSpPr>
          <p:nvPr>
            <p:ph type="sldImg"/>
          </p:nvPr>
        </p:nvSpPr>
        <p:spPr>
          <a:ln/>
        </p:spPr>
      </p:sp>
      <p:sp>
        <p:nvSpPr>
          <p:cNvPr id="14541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students to share any experiences they may have had, or heard of, regarding unkempt work areas. What happened? What role did employer responsibilities regarding workplace conditions play? How could have it been prevented?</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employer responsibilities regarding workplace conditions.</a:t>
            </a:r>
          </a:p>
        </p:txBody>
      </p:sp>
      <p:sp>
        <p:nvSpPr>
          <p:cNvPr id="14541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57DB88D-F478-4D69-9CC5-38156D88511F}" type="slidenum">
              <a:rPr lang="en-US" altLang="en-US" sz="3300">
                <a:solidFill>
                  <a:schemeClr val="bg1"/>
                </a:solidFill>
                <a:latin typeface="Times New Roman" pitchFamily="18" charset="0"/>
              </a:rPr>
              <a:pPr algn="r" eaLnBrk="1" hangingPunct="1"/>
              <a:t>5</a:t>
            </a:fld>
            <a:endParaRPr lang="en-US" altLang="en-US" sz="3300">
              <a:solidFill>
                <a:schemeClr val="bg1"/>
              </a:solidFill>
              <a:latin typeface="Times New Roman" pitchFamily="18" charset="0"/>
            </a:endParaRPr>
          </a:p>
        </p:txBody>
      </p:sp>
      <p:sp>
        <p:nvSpPr>
          <p:cNvPr id="100355" name="Rectangle 4"/>
          <p:cNvSpPr>
            <a:spLocks noGrp="1" noRot="1" noChangeAspect="1" noChangeArrowheads="1" noTextEdit="1"/>
          </p:cNvSpPr>
          <p:nvPr>
            <p:ph type="sldImg"/>
          </p:nvPr>
        </p:nvSpPr>
        <p:spPr>
          <a:ln/>
        </p:spPr>
      </p:sp>
      <p:sp>
        <p:nvSpPr>
          <p:cNvPr id="10035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tell you when during their work experiences did they first hear about OSHA.</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tell you what they thought about OSHA at that time.</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students to tell you what they think OSHA’s job is.</a:t>
            </a:r>
          </a:p>
          <a:p>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class if anyone has seen the OSH Act. Tell them that they can find it on OSHA’s website.</a:t>
            </a:r>
          </a:p>
        </p:txBody>
      </p:sp>
      <p:sp>
        <p:nvSpPr>
          <p:cNvPr id="100357"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OSHA stands for the Occupational Safety and Health Administration, an agency of the U.S. Department of Labor. OSHA’s responsibility is worker safety and health protection. </a:t>
            </a:r>
          </a:p>
          <a:p>
            <a:pPr eaLnBrk="1" hangingPunct="1">
              <a:spcBef>
                <a:spcPct val="30000"/>
              </a:spcBef>
              <a:spcAft>
                <a:spcPct val="50000"/>
              </a:spcAft>
            </a:pPr>
            <a:r>
              <a:rPr lang="en-US" altLang="en-US" sz="1200">
                <a:latin typeface="Times New Roman" pitchFamily="18" charset="0"/>
                <a:cs typeface="Times New Roman" pitchFamily="18" charset="0"/>
              </a:rPr>
              <a:t>On December 29, 1970, President Nixon signed the Occupational Safety and Health Act of 1970 (OSH Act), which was created by the U.S. Congress. This Act created OSHA, the agency, which formally came into being on April 28, 1971. With the creation of OSHA, for the first time, all employers in the United States had the legal responsibility to provide a safe and healthful workplace for employees. And, there were now uniform regulations that applied to all workplaces.</a:t>
            </a:r>
          </a:p>
          <a:p>
            <a:pPr eaLnBrk="1" hangingPunct="1">
              <a:spcBef>
                <a:spcPct val="30000"/>
              </a:spcBef>
              <a:spcAft>
                <a:spcPct val="50000"/>
              </a:spcAft>
            </a:pPr>
            <a:r>
              <a:rPr lang="en-US" altLang="en-US" sz="1200">
                <a:latin typeface="Times New Roman" pitchFamily="18" charset="0"/>
                <a:cs typeface="Times New Roman" pitchFamily="18" charset="0"/>
              </a:rPr>
              <a:t>OSHA began because until 1970, there were no national laws for safety and health hazards.</a:t>
            </a:r>
          </a:p>
          <a:p>
            <a:pPr eaLnBrk="1" hangingPunct="1">
              <a:spcBef>
                <a:spcPct val="30000"/>
              </a:spcBef>
              <a:spcAft>
                <a:spcPct val="50000"/>
              </a:spcAft>
            </a:pPr>
            <a:r>
              <a:rPr lang="en-US" altLang="en-US" sz="1200">
                <a:latin typeface="Times New Roman" pitchFamily="18" charset="0"/>
                <a:cs typeface="Times New Roman" pitchFamily="18" charset="0"/>
              </a:rPr>
              <a:t>The OSH Act is also known as Public Law 91-596. It covers all private sector employers and their workers in the 50 states and all territories and jurisdictions under federal authority. Employers and workers in many fields, including but not limited to manufacturing, construction, longshoring, agriculture, law, medicine, charity and disaster relief are covered by OSHA.</a:t>
            </a:r>
          </a:p>
          <a:p>
            <a:pPr eaLnBrk="1" hangingPunct="1">
              <a:spcBef>
                <a:spcPct val="30000"/>
              </a:spcBef>
              <a:spcAft>
                <a:spcPct val="50000"/>
              </a:spcAft>
            </a:pPr>
            <a:r>
              <a:rPr lang="en-US" altLang="en-US" sz="1200">
                <a:latin typeface="Times New Roman" pitchFamily="18" charset="0"/>
                <a:cs typeface="Times New Roman" pitchFamily="18" charset="0"/>
              </a:rPr>
              <a:t>The OSH Act covers Federal workers by conducting inspections in response to complaints, but OSHA cannot propose monetary fines against federal agencies.</a:t>
            </a: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804CDBA-885D-45A6-A35B-2843F11BEBC5}" type="slidenum">
              <a:rPr lang="en-US" altLang="en-US" sz="3300">
                <a:solidFill>
                  <a:schemeClr val="bg1"/>
                </a:solidFill>
                <a:latin typeface="Times New Roman" pitchFamily="18" charset="0"/>
              </a:rPr>
              <a:pPr algn="r" eaLnBrk="1" hangingPunct="1"/>
              <a:t>50</a:t>
            </a:fld>
            <a:endParaRPr lang="en-US" altLang="en-US" sz="3300">
              <a:solidFill>
                <a:schemeClr val="bg1"/>
              </a:solidFill>
              <a:latin typeface="Times New Roman" pitchFamily="18" charset="0"/>
            </a:endParaRPr>
          </a:p>
        </p:txBody>
      </p:sp>
      <p:sp>
        <p:nvSpPr>
          <p:cNvPr id="146435" name="Rectangle 4"/>
          <p:cNvSpPr>
            <a:spLocks noGrp="1" noRot="1" noChangeAspect="1" noChangeArrowheads="1" noTextEdit="1"/>
          </p:cNvSpPr>
          <p:nvPr>
            <p:ph type="sldImg"/>
          </p:nvPr>
        </p:nvSpPr>
        <p:spPr>
          <a:ln/>
        </p:spPr>
      </p:sp>
      <p:sp>
        <p:nvSpPr>
          <p:cNvPr id="14643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any experiences they may have had, or heard of, regarding the points listed. What role did employer responsibilities, or lack their of, play in the incident.</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had with the points listed and discuss the role employer responsibilities played in the situation.  </a:t>
            </a:r>
          </a:p>
        </p:txBody>
      </p:sp>
      <p:sp>
        <p:nvSpPr>
          <p:cNvPr id="146437"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4571CCA-F73B-4F07-B4E0-60ADED0B8757}" type="slidenum">
              <a:rPr lang="en-US" altLang="en-US" sz="3300">
                <a:solidFill>
                  <a:schemeClr val="bg1"/>
                </a:solidFill>
                <a:latin typeface="Times New Roman" pitchFamily="18" charset="0"/>
              </a:rPr>
              <a:pPr algn="r" eaLnBrk="1" hangingPunct="1"/>
              <a:t>51</a:t>
            </a:fld>
            <a:endParaRPr lang="en-US" altLang="en-US" sz="3300">
              <a:solidFill>
                <a:schemeClr val="bg1"/>
              </a:solidFill>
              <a:latin typeface="Times New Roman" pitchFamily="18" charset="0"/>
            </a:endParaRPr>
          </a:p>
        </p:txBody>
      </p:sp>
      <p:sp>
        <p:nvSpPr>
          <p:cNvPr id="147459" name="Rectangle 4"/>
          <p:cNvSpPr>
            <a:spLocks noGrp="1" noRot="1" noChangeAspect="1" noChangeArrowheads="1" noTextEdit="1"/>
          </p:cNvSpPr>
          <p:nvPr>
            <p:ph type="sldImg"/>
          </p:nvPr>
        </p:nvSpPr>
        <p:spPr>
          <a:ln/>
        </p:spPr>
      </p:sp>
      <p:sp>
        <p:nvSpPr>
          <p:cNvPr id="147460" name="Rectangle 5"/>
          <p:cNvSpPr>
            <a:spLocks noGrp="1" noChangeArrowheads="1"/>
          </p:cNvSpPr>
          <p:nvPr>
            <p:ph type="body" idx="1"/>
          </p:nvPr>
        </p:nvSpPr>
        <p:spPr bwMode="auto">
          <a:xfrm>
            <a:off x="3929063" y="1287463"/>
            <a:ext cx="33861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explain what a job hazard analysis is.</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if they have ever participated in any of the three parts of a job hazard analysis, and if so, to explain.  </a:t>
            </a:r>
          </a:p>
          <a:p>
            <a:pPr eaLnBrk="1" hangingPunct="1"/>
            <a:r>
              <a:rPr lang="en-US" altLang="en-US" sz="1100" i="0" smtClean="0">
                <a:latin typeface="Arial" pitchFamily="34" charset="0"/>
                <a:ea typeface="ＭＳ Ｐゴシック" pitchFamily="34" charset="-128"/>
              </a:rPr>
              <a:t>Describe </a:t>
            </a:r>
            <a:r>
              <a:rPr lang="en-US" altLang="en-US" sz="1100" b="0" i="0" smtClean="0">
                <a:latin typeface="Arial" pitchFamily="34" charset="0"/>
                <a:ea typeface="ＭＳ Ｐゴシック" pitchFamily="34" charset="-128"/>
              </a:rPr>
              <a:t>different work environments and ask the students to identify potential hazards that might be found during each part of a job hazard analysis. Have them identify the possible mitigating measures. </a:t>
            </a:r>
          </a:p>
          <a:p>
            <a:pPr eaLnBrk="1" hangingPunct="1"/>
            <a:r>
              <a:rPr lang="en-US" altLang="en-US" sz="1100" i="0" smtClean="0">
                <a:latin typeface="Arial" pitchFamily="34" charset="0"/>
                <a:ea typeface="ＭＳ Ｐゴシック" pitchFamily="34" charset="-128"/>
              </a:rPr>
              <a:t>Select </a:t>
            </a:r>
            <a:r>
              <a:rPr lang="en-US" altLang="en-US" sz="1100" b="0" i="0" smtClean="0">
                <a:latin typeface="Arial" pitchFamily="34" charset="0"/>
                <a:ea typeface="ＭＳ Ｐゴシック" pitchFamily="34" charset="-128"/>
              </a:rPr>
              <a:t>the graphic to show a PDF that provides information on ways to identify potential safety and health problems at work. </a:t>
            </a:r>
          </a:p>
          <a:p>
            <a:pPr eaLnBrk="1" hangingPunct="1"/>
            <a:r>
              <a:rPr lang="en-US" altLang="en-US" sz="1100" i="0" smtClean="0">
                <a:latin typeface="Arial" pitchFamily="34" charset="0"/>
                <a:ea typeface="ＭＳ Ｐゴシック" pitchFamily="34" charset="-128"/>
              </a:rPr>
              <a:t>Note:</a:t>
            </a:r>
            <a:r>
              <a:rPr lang="en-US" altLang="en-US" sz="1100" b="0" i="0" smtClean="0">
                <a:latin typeface="Arial" pitchFamily="34" charset="0"/>
                <a:ea typeface="ＭＳ Ｐゴシック" pitchFamily="34" charset="-128"/>
              </a:rPr>
              <a:t> Explain that a job hazard analysis is not a standard, just a best safe work practice. </a:t>
            </a:r>
          </a:p>
        </p:txBody>
      </p:sp>
      <p:sp>
        <p:nvSpPr>
          <p:cNvPr id="147461"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In order to keep workers safe an employer must conduct a job hazard analysis. The three parts of a job hazard analysis include the: project hazard analysis, phase hazard analysis, and job safety analysis.</a:t>
            </a:r>
          </a:p>
          <a:p>
            <a:pPr eaLnBrk="1" hangingPunct="1">
              <a:spcBef>
                <a:spcPts val="450"/>
              </a:spcBef>
              <a:spcAft>
                <a:spcPts val="750"/>
              </a:spcAft>
            </a:pPr>
            <a:r>
              <a:rPr lang="en-US" altLang="en-US" sz="1200">
                <a:latin typeface="Times New Roman" pitchFamily="18" charset="0"/>
                <a:cs typeface="Times New Roman" pitchFamily="18" charset="0"/>
              </a:rPr>
              <a:t>The project hazard analysis is done by the project contractor prior to starting the job and seeks to identify project phases and hazards. It provides the basis for the site-specific safety plan and it is the responsibility of the project contractor to communicate the results to the subs.</a:t>
            </a:r>
          </a:p>
          <a:p>
            <a:pPr eaLnBrk="1" hangingPunct="1">
              <a:spcBef>
                <a:spcPts val="450"/>
              </a:spcBef>
              <a:spcAft>
                <a:spcPts val="750"/>
              </a:spcAft>
            </a:pPr>
            <a:r>
              <a:rPr lang="en-US" altLang="en-US" sz="1200">
                <a:latin typeface="Times New Roman" pitchFamily="18" charset="0"/>
                <a:cs typeface="Times New Roman" pitchFamily="18" charset="0"/>
              </a:rPr>
              <a:t>The phase hazard analysis is done prior to each project phase to analyze site conditions and work activities. It is used to update the project hazard analysis and site safety plan. The contractor or sub doing the work is responsible for communicating results to other contractors, supervisors, and workers at the site.</a:t>
            </a:r>
          </a:p>
          <a:p>
            <a:pPr eaLnBrk="1" hangingPunct="1">
              <a:spcBef>
                <a:spcPts val="450"/>
              </a:spcBef>
              <a:spcAft>
                <a:spcPts val="750"/>
              </a:spcAft>
            </a:pPr>
            <a:r>
              <a:rPr lang="en-US" altLang="en-US" sz="1200">
                <a:latin typeface="Times New Roman" pitchFamily="18" charset="0"/>
                <a:cs typeface="Times New Roman" pitchFamily="18" charset="0"/>
              </a:rPr>
              <a:t>The job safety analysis is done prior to the start of any task by a supervisor or foreman (competent person) and focuses on actual worksite conditions and procedures. The supervisor or foreman is responsible for communicating the results to the workers at the site.</a:t>
            </a:r>
          </a:p>
          <a:p>
            <a:pPr eaLnBrk="1" hangingPunct="1">
              <a:spcBef>
                <a:spcPts val="450"/>
              </a:spcBef>
              <a:spcAft>
                <a:spcPts val="750"/>
              </a:spcAft>
            </a:pPr>
            <a:r>
              <a:rPr lang="en-US" altLang="en-US" sz="1200">
                <a:latin typeface="Times New Roman" pitchFamily="18" charset="0"/>
                <a:cs typeface="Times New Roman" pitchFamily="18" charset="0"/>
              </a:rPr>
              <a:t>Be aware that a job hazard analysis is not a standard, but it is a best safe work practice.</a:t>
            </a:r>
            <a:endParaRPr lang="en-US" altLang="en-US" sz="1200" b="1">
              <a:latin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89D5476-98F5-4ED7-BF63-C2CD0755C562}" type="slidenum">
              <a:rPr lang="en-US" altLang="en-US" sz="3300">
                <a:solidFill>
                  <a:schemeClr val="bg1"/>
                </a:solidFill>
                <a:latin typeface="Times New Roman" pitchFamily="18" charset="0"/>
              </a:rPr>
              <a:pPr algn="r" eaLnBrk="1" hangingPunct="1"/>
              <a:t>52</a:t>
            </a:fld>
            <a:endParaRPr lang="en-US" altLang="en-US" sz="3300">
              <a:solidFill>
                <a:schemeClr val="bg1"/>
              </a:solidFill>
              <a:latin typeface="Times New Roman" pitchFamily="18" charset="0"/>
            </a:endParaRPr>
          </a:p>
        </p:txBody>
      </p:sp>
      <p:sp>
        <p:nvSpPr>
          <p:cNvPr id="148483" name="Rectangle 4"/>
          <p:cNvSpPr>
            <a:spLocks noGrp="1" noRot="1" noChangeAspect="1" noChangeArrowheads="1" noTextEdit="1"/>
          </p:cNvSpPr>
          <p:nvPr>
            <p:ph type="sldImg"/>
          </p:nvPr>
        </p:nvSpPr>
        <p:spPr>
          <a:ln/>
        </p:spPr>
      </p:sp>
      <p:sp>
        <p:nvSpPr>
          <p:cNvPr id="14848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ever been discriminated or retaliated against, or know another worker who was, for exercising their rights under OSHA in seeking a safe and healthful workplace.   </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discrimination or retaliation for exercising your rights under OSHA in seeking a safe and healthful workplace.</a:t>
            </a: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graphic to show a PDF of the OSHA Job Safety and Health poster. Review the employer and employee rights it identifies.</a:t>
            </a:r>
          </a:p>
          <a:p>
            <a:pPr eaLnBrk="1" hangingPunct="1"/>
            <a:endParaRPr lang="en-US" altLang="en-US" sz="1200" b="0" i="0" smtClean="0">
              <a:latin typeface="Arial" pitchFamily="34" charset="0"/>
              <a:ea typeface="ＭＳ Ｐゴシック" pitchFamily="34" charset="-128"/>
            </a:endParaRPr>
          </a:p>
        </p:txBody>
      </p:sp>
      <p:sp>
        <p:nvSpPr>
          <p:cNvPr id="148485"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OSH Act Section 11(c) prohibits employers from discharging or in any manner retaliating against workers for exercising their rights under the Act.</a:t>
            </a:r>
          </a:p>
          <a:p>
            <a:pPr eaLnBrk="1" hangingPunct="1">
              <a:spcBef>
                <a:spcPts val="450"/>
              </a:spcBef>
              <a:spcAft>
                <a:spcPts val="750"/>
              </a:spcAft>
            </a:pPr>
            <a:r>
              <a:rPr lang="en-US" altLang="en-US" sz="1200">
                <a:latin typeface="Times New Roman" pitchFamily="18" charset="0"/>
                <a:cs typeface="Times New Roman" pitchFamily="18" charset="0"/>
              </a:rPr>
              <a:t>Depending upon the circumstances of the case, "discrimination“ can include: firing or laying off; demoting; denying overtime or promotion; disciplining; reducing pay or hours, and other actions. If you believe your employer has discriminated against you because you exercised your safety and health rights, contact your local OSHA Office right away. The OSH Act gives you only 30 days to report discrimination.</a:t>
            </a:r>
          </a:p>
          <a:p>
            <a:pPr eaLnBrk="1" hangingPunct="1">
              <a:spcBef>
                <a:spcPts val="450"/>
              </a:spcBef>
              <a:spcAft>
                <a:spcPts val="750"/>
              </a:spcAft>
            </a:pPr>
            <a:r>
              <a:rPr lang="en-US" altLang="en-US" sz="1200">
                <a:latin typeface="Times New Roman" pitchFamily="18" charset="0"/>
                <a:cs typeface="Times New Roman" pitchFamily="18" charset="0"/>
              </a:rPr>
              <a:t>An OSHA citation informs the employer and workers of the standards violated, the length of time set for correction, and proposed penalties resulting from an OSHA inspection. Your employer must post a copy of each citation at or near places where the violations occurred for 3 days, or until the violation is fixed (whichever is longer). Employers also have to inform workers of what they have done to fix the violation, allow workers to examine and copy abatement documents sent to OSHA, and tag cited movable equipment to warn workers of the hazard.    </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8BAAD73-6F7E-496A-900C-DAB69D326CA8}" type="slidenum">
              <a:rPr lang="en-US" altLang="en-US" sz="3300">
                <a:solidFill>
                  <a:schemeClr val="bg1"/>
                </a:solidFill>
                <a:latin typeface="Times New Roman" pitchFamily="18" charset="0"/>
              </a:rPr>
              <a:pPr algn="r" eaLnBrk="1" hangingPunct="1"/>
              <a:t>53</a:t>
            </a:fld>
            <a:endParaRPr lang="en-US" altLang="en-US" sz="3300">
              <a:solidFill>
                <a:schemeClr val="bg1"/>
              </a:solidFill>
              <a:latin typeface="Times New Roman" pitchFamily="18" charset="0"/>
            </a:endParaRPr>
          </a:p>
        </p:txBody>
      </p:sp>
      <p:sp>
        <p:nvSpPr>
          <p:cNvPr id="149507" name="Rectangle 4"/>
          <p:cNvSpPr>
            <a:spLocks noGrp="1" noRot="1" noChangeAspect="1" noChangeArrowheads="1" noTextEdit="1"/>
          </p:cNvSpPr>
          <p:nvPr>
            <p:ph type="sldImg"/>
          </p:nvPr>
        </p:nvSpPr>
        <p:spPr>
          <a:ln/>
        </p:spPr>
      </p:sp>
      <p:sp>
        <p:nvSpPr>
          <p:cNvPr id="14950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regarding safety and health responsibilities on multi-employer sites.</a:t>
            </a:r>
          </a:p>
          <a:p>
            <a:pPr eaLnBrk="1" hangingPunct="1"/>
            <a:r>
              <a:rPr lang="en-US" altLang="en-US" sz="1200" i="0" smtClean="0">
                <a:latin typeface="Arial" pitchFamily="34" charset="0"/>
                <a:ea typeface="ＭＳ Ｐゴシック" pitchFamily="34" charset="-128"/>
              </a:rPr>
              <a:t>Share </a:t>
            </a:r>
            <a:r>
              <a:rPr lang="en-US" altLang="en-US" sz="1200" b="0" i="0" smtClean="0">
                <a:latin typeface="Arial" pitchFamily="34" charset="0"/>
                <a:ea typeface="ＭＳ Ｐゴシック" pitchFamily="34" charset="-128"/>
              </a:rPr>
              <a:t>any experiences you may have had regarding safety and health responsibilities on multi-employer sites.</a:t>
            </a:r>
          </a:p>
        </p:txBody>
      </p:sp>
      <p:sp>
        <p:nvSpPr>
          <p:cNvPr id="149509"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On multi-employer sites, the general contractors, project managers, or other such entities (called ‘primes’) are responsible for the safety and health of their employees and for the maintenance of safe and healthful conditions throughout the site. This means that OSHA can legally cite the prime for standard violations by the subcontractors and can hold the primes actually responsible for correcting them. Even so, in some cases, the primes may enter into agreements with subcontractors to make them responsible for the actual workplace conditions under which they perform their work. When primes do this, they may pass on the actual responsibility for safe and healthful conditions to the subs. Even so, they may (it depends on a case by case basis), along with the subs, still be legally responsible for the conditions. Thus, both the prime and the sub are responsible for compliance and can receive OSHA citations for safety or health violations.</a:t>
            </a:r>
          </a:p>
          <a:p>
            <a:pPr eaLnBrk="1" hangingPunct="1">
              <a:spcBef>
                <a:spcPts val="450"/>
              </a:spcBef>
              <a:spcAft>
                <a:spcPts val="750"/>
              </a:spcAft>
            </a:pPr>
            <a:r>
              <a:rPr lang="en-US" altLang="en-US" sz="1200">
                <a:latin typeface="Times New Roman" pitchFamily="18" charset="0"/>
                <a:cs typeface="Times New Roman" pitchFamily="18" charset="0"/>
              </a:rPr>
              <a:t>However, the advantage of this arrangement for the prime is evident. The subs are often in the best position to monitor and control their own hazards. But the arrangement also motivates the prime to make the sub provide the required safety and health conditions.</a:t>
            </a:r>
            <a:endParaRPr lang="en-US" altLang="en-US" sz="1200" b="1">
              <a:latin typeface="Times New Roman" pitchFamily="18" charset="0"/>
              <a:cs typeface="Times New Roman" pitchFamily="18" charset="0"/>
            </a:endParaRP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4B80AFB-3FC0-4A7A-9914-97E7EAF312A4}" type="slidenum">
              <a:rPr lang="en-US" altLang="en-US" sz="3300">
                <a:solidFill>
                  <a:schemeClr val="bg1"/>
                </a:solidFill>
                <a:latin typeface="Times New Roman" pitchFamily="18" charset="0"/>
              </a:rPr>
              <a:pPr algn="r" eaLnBrk="1" hangingPunct="1"/>
              <a:t>54</a:t>
            </a:fld>
            <a:endParaRPr lang="en-US" altLang="en-US" sz="3300">
              <a:solidFill>
                <a:schemeClr val="bg1"/>
              </a:solidFill>
              <a:latin typeface="Times New Roman" pitchFamily="18" charset="0"/>
            </a:endParaRPr>
          </a:p>
        </p:txBody>
      </p:sp>
      <p:sp>
        <p:nvSpPr>
          <p:cNvPr id="150531" name="Rectangle 4"/>
          <p:cNvSpPr>
            <a:spLocks noGrp="1" noRot="1" noChangeAspect="1" noChangeArrowheads="1" noTextEdit="1"/>
          </p:cNvSpPr>
          <p:nvPr>
            <p:ph type="sldImg"/>
          </p:nvPr>
        </p:nvSpPr>
        <p:spPr>
          <a:ln/>
        </p:spPr>
      </p:sp>
      <p:sp>
        <p:nvSpPr>
          <p:cNvPr id="15053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four categories of employers and provide examples for each type of situation.</a:t>
            </a:r>
          </a:p>
        </p:txBody>
      </p:sp>
      <p:sp>
        <p:nvSpPr>
          <p:cNvPr id="150533"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40E74BE-1F01-4FD8-BA32-D4069A672A5F}" type="slidenum">
              <a:rPr lang="en-US" altLang="en-US" sz="3300">
                <a:solidFill>
                  <a:schemeClr val="bg1"/>
                </a:solidFill>
                <a:latin typeface="Times New Roman" pitchFamily="18" charset="0"/>
              </a:rPr>
              <a:pPr algn="r" eaLnBrk="1" hangingPunct="1"/>
              <a:t>55</a:t>
            </a:fld>
            <a:endParaRPr lang="en-US" altLang="en-US" sz="3300">
              <a:solidFill>
                <a:schemeClr val="bg1"/>
              </a:solidFill>
              <a:latin typeface="Times New Roman" pitchFamily="18" charset="0"/>
            </a:endParaRPr>
          </a:p>
        </p:txBody>
      </p:sp>
      <p:sp>
        <p:nvSpPr>
          <p:cNvPr id="151555" name="Rectangle 4"/>
          <p:cNvSpPr>
            <a:spLocks noGrp="1" noRot="1" noChangeAspect="1" noChangeArrowheads="1" noTextEdit="1"/>
          </p:cNvSpPr>
          <p:nvPr>
            <p:ph type="sldImg"/>
          </p:nvPr>
        </p:nvSpPr>
        <p:spPr>
          <a:ln/>
        </p:spPr>
      </p:sp>
      <p:sp>
        <p:nvSpPr>
          <p:cNvPr id="15155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Complete </a:t>
            </a:r>
            <a:r>
              <a:rPr lang="en-US" altLang="en-US" sz="1200" b="0" i="0" smtClean="0">
                <a:latin typeface="Arial" pitchFamily="34" charset="0"/>
                <a:ea typeface="ＭＳ Ｐゴシック" pitchFamily="34" charset="-128"/>
              </a:rPr>
              <a:t>the Workers’ Rights activity with the students.</a:t>
            </a:r>
          </a:p>
          <a:p>
            <a:pPr eaLnBrk="1" hangingPunct="1"/>
            <a:r>
              <a:rPr lang="en-US" altLang="en-US" sz="1200" i="0" smtClean="0">
                <a:latin typeface="Arial" pitchFamily="34" charset="0"/>
                <a:ea typeface="ＭＳ Ｐゴシック" pitchFamily="34" charset="-128"/>
              </a:rPr>
              <a:t>Note:</a:t>
            </a:r>
            <a:r>
              <a:rPr lang="en-US" altLang="en-US" sz="1200" b="0" i="0" smtClean="0">
                <a:latin typeface="Arial" pitchFamily="34" charset="0"/>
                <a:ea typeface="ＭＳ Ｐゴシック" pitchFamily="34" charset="-128"/>
              </a:rPr>
              <a:t> The instructions for this activity can be found in Appendix B at the end of this guide.</a:t>
            </a:r>
          </a:p>
          <a:p>
            <a:pPr eaLnBrk="1" hangingPunct="1"/>
            <a:r>
              <a:rPr lang="en-US" altLang="en-US" sz="1200" i="0" smtClean="0">
                <a:latin typeface="Arial" pitchFamily="34" charset="0"/>
                <a:ea typeface="ＭＳ Ｐゴシック" pitchFamily="34" charset="-128"/>
              </a:rPr>
              <a:t>Tell</a:t>
            </a:r>
            <a:r>
              <a:rPr lang="en-US" altLang="en-US" sz="1200" b="0" i="0" smtClean="0">
                <a:latin typeface="Arial" pitchFamily="34" charset="0"/>
                <a:ea typeface="ＭＳ Ｐゴシック" pitchFamily="34" charset="-128"/>
              </a:rPr>
              <a:t> the students that the “Twelve Statements” form, which is required for this activity, can be found in the appendix of their guide.  </a:t>
            </a:r>
          </a:p>
        </p:txBody>
      </p:sp>
      <p:sp>
        <p:nvSpPr>
          <p:cNvPr id="151557" name="Rectangle 6"/>
          <p:cNvSpPr>
            <a:spLocks noChangeArrowheads="1"/>
          </p:cNvSpPr>
          <p:nvPr/>
        </p:nvSpPr>
        <p:spPr bwMode="auto">
          <a:xfrm>
            <a:off x="231775" y="5457825"/>
            <a:ext cx="67024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u="sng">
                <a:latin typeface="Times New Roman" pitchFamily="18" charset="0"/>
              </a:rPr>
              <a:t>Note: The “Twelve Statements” form required for this activity can be found in the appendix of this guide. It is on the last page of the appendix.</a:t>
            </a:r>
          </a:p>
          <a:p>
            <a:pPr eaLnBrk="1" hangingPunct="1">
              <a:spcBef>
                <a:spcPct val="30000"/>
              </a:spcBef>
              <a:spcAft>
                <a:spcPct val="50000"/>
              </a:spcAft>
            </a:pP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0962CCB-1F9A-4EEC-A86D-DD7D2506A728}" type="slidenum">
              <a:rPr lang="en-US" altLang="en-US" sz="3300">
                <a:solidFill>
                  <a:schemeClr val="bg1"/>
                </a:solidFill>
                <a:latin typeface="Times New Roman" pitchFamily="18" charset="0"/>
              </a:rPr>
              <a:pPr algn="r" eaLnBrk="1" hangingPunct="1"/>
              <a:t>56</a:t>
            </a:fld>
            <a:endParaRPr lang="en-US" altLang="en-US" sz="3300">
              <a:solidFill>
                <a:schemeClr val="bg1"/>
              </a:solidFill>
              <a:latin typeface="Times New Roman" pitchFamily="18" charset="0"/>
            </a:endParaRPr>
          </a:p>
        </p:txBody>
      </p:sp>
      <p:sp>
        <p:nvSpPr>
          <p:cNvPr id="152579" name="Rectangle 4"/>
          <p:cNvSpPr>
            <a:spLocks noGrp="1" noRot="1" noChangeAspect="1" noChangeArrowheads="1" noTextEdit="1"/>
          </p:cNvSpPr>
          <p:nvPr>
            <p:ph type="sldImg"/>
          </p:nvPr>
        </p:nvSpPr>
        <p:spPr>
          <a:ln/>
        </p:spPr>
      </p:sp>
      <p:sp>
        <p:nvSpPr>
          <p:cNvPr id="152580"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49509" name="Rectangle 5"/>
          <p:cNvSpPr txBox="1">
            <a:spLocks noChangeArrowheads="1"/>
          </p:cNvSpPr>
          <p:nvPr/>
        </p:nvSpPr>
        <p:spPr bwMode="auto">
          <a:xfrm>
            <a:off x="3929063" y="1271588"/>
            <a:ext cx="3313112"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charset="0"/>
                <a:ea typeface="ＭＳ Ｐゴシック" pitchFamily="34" charset="-128"/>
              </a:defRPr>
            </a:lvl1pPr>
            <a:lvl2pPr marL="742950" indent="-285750" defTabSz="879475" eaLnBrk="0" hangingPunct="0">
              <a:defRPr sz="2400">
                <a:solidFill>
                  <a:schemeClr val="tx1"/>
                </a:solidFill>
                <a:latin typeface="Arial" charset="0"/>
                <a:ea typeface="ＭＳ Ｐゴシック" pitchFamily="34" charset="-128"/>
              </a:defRPr>
            </a:lvl2pPr>
            <a:lvl3pPr marL="1143000" indent="-228600" defTabSz="879475" eaLnBrk="0" hangingPunct="0">
              <a:defRPr sz="2400">
                <a:solidFill>
                  <a:schemeClr val="tx1"/>
                </a:solidFill>
                <a:latin typeface="Arial" charset="0"/>
                <a:ea typeface="ＭＳ Ｐゴシック" pitchFamily="34" charset="-128"/>
              </a:defRPr>
            </a:lvl3pPr>
            <a:lvl4pPr marL="1600200" indent="-228600" defTabSz="879475" eaLnBrk="0" hangingPunct="0">
              <a:defRPr sz="2400">
                <a:solidFill>
                  <a:schemeClr val="tx1"/>
                </a:solidFill>
                <a:latin typeface="Arial" charset="0"/>
                <a:ea typeface="ＭＳ Ｐゴシック" pitchFamily="34" charset="-128"/>
              </a:defRPr>
            </a:lvl4pPr>
            <a:lvl5pPr marL="2057400" indent="-228600" defTabSz="879475" eaLnBrk="0" hangingPunct="0">
              <a:defRPr sz="2400">
                <a:solidFill>
                  <a:schemeClr val="tx1"/>
                </a:solidFill>
                <a:latin typeface="Arial"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30000"/>
              </a:spcBef>
              <a:spcAft>
                <a:spcPct val="50000"/>
              </a:spcAft>
              <a:defRPr/>
            </a:pPr>
            <a:endParaRPr lang="en-US" sz="1500" b="1" i="1" dirty="0"/>
          </a:p>
          <a:p>
            <a:pPr eaLnBrk="1" hangingPunct="1">
              <a:spcBef>
                <a:spcPct val="30000"/>
              </a:spcBef>
              <a:spcAft>
                <a:spcPct val="50000"/>
              </a:spcAft>
              <a:defRPr/>
            </a:pPr>
            <a:r>
              <a:rPr lang="en-US" sz="1200" b="1" dirty="0"/>
              <a:t>Ask</a:t>
            </a:r>
            <a:r>
              <a:rPr lang="en-US" sz="1200" dirty="0"/>
              <a:t> the students to answer the review questions on the screen.</a:t>
            </a:r>
          </a:p>
          <a:p>
            <a:pPr marL="237698" indent="-237698" eaLnBrk="1" hangingPunct="1">
              <a:spcBef>
                <a:spcPct val="30000"/>
              </a:spcBef>
              <a:spcAft>
                <a:spcPct val="50000"/>
              </a:spcAft>
              <a:buFont typeface="+mj-lt"/>
              <a:buAutoNum type="arabicPeriod"/>
              <a:defRPr/>
            </a:pPr>
            <a:r>
              <a:rPr lang="en-US" sz="1200" b="1" dirty="0"/>
              <a:t>Answer</a:t>
            </a:r>
            <a:r>
              <a:rPr lang="en-US" sz="1200" dirty="0"/>
              <a:t> – Accidents resulting in a fatality or fatalities, or the hospitalization of three or more employees.</a:t>
            </a:r>
          </a:p>
          <a:p>
            <a:pPr marL="237698" indent="-237698" eaLnBrk="1" hangingPunct="1">
              <a:spcBef>
                <a:spcPct val="30000"/>
              </a:spcBef>
              <a:spcAft>
                <a:spcPct val="50000"/>
              </a:spcAft>
              <a:buFont typeface="+mj-lt"/>
              <a:buAutoNum type="arabicPeriod"/>
              <a:defRPr/>
            </a:pPr>
            <a:r>
              <a:rPr lang="en-US" sz="1200" b="1" dirty="0">
                <a:cs typeface="Arial" charset="0"/>
              </a:rPr>
              <a:t>Answer</a:t>
            </a:r>
            <a:r>
              <a:rPr lang="en-US" sz="1200" dirty="0">
                <a:cs typeface="Arial" charset="0"/>
              </a:rPr>
              <a:t> – Prime and/or subcontractors depending on the situation.</a:t>
            </a:r>
          </a:p>
          <a:p>
            <a:pPr eaLnBrk="1" hangingPunct="1">
              <a:spcBef>
                <a:spcPct val="30000"/>
              </a:spcBef>
              <a:spcAft>
                <a:spcPct val="50000"/>
              </a:spcAft>
              <a:defRPr/>
            </a:pPr>
            <a:r>
              <a:rPr lang="en-US" sz="1200" b="1" dirty="0"/>
              <a:t>Note:</a:t>
            </a:r>
            <a:r>
              <a:rPr lang="en-US" sz="1200" dirty="0"/>
              <a:t> Answers shown on the next screen.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B5DCC41-6DAA-4925-9F28-CE08242F6FE5}" type="slidenum">
              <a:rPr lang="en-US" altLang="en-US" sz="3300">
                <a:solidFill>
                  <a:schemeClr val="bg1"/>
                </a:solidFill>
                <a:latin typeface="Times New Roman" pitchFamily="18" charset="0"/>
              </a:rPr>
              <a:pPr algn="r" eaLnBrk="1" hangingPunct="1"/>
              <a:t>57</a:t>
            </a:fld>
            <a:endParaRPr lang="en-US" altLang="en-US" sz="3300">
              <a:solidFill>
                <a:schemeClr val="bg1"/>
              </a:solidFill>
              <a:latin typeface="Times New Roman" pitchFamily="18" charset="0"/>
            </a:endParaRPr>
          </a:p>
        </p:txBody>
      </p:sp>
      <p:sp>
        <p:nvSpPr>
          <p:cNvPr id="153603" name="Rectangle 4"/>
          <p:cNvSpPr>
            <a:spLocks noGrp="1" noRot="1" noChangeAspect="1" noChangeArrowheads="1" noTextEdit="1"/>
          </p:cNvSpPr>
          <p:nvPr>
            <p:ph type="sldImg"/>
          </p:nvPr>
        </p:nvSpPr>
        <p:spPr>
          <a:ln/>
        </p:spPr>
      </p:sp>
      <p:sp>
        <p:nvSpPr>
          <p:cNvPr id="153604"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53605"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endParaRPr lang="en-US" altLang="en-US" sz="1500" b="1" i="1"/>
          </a:p>
          <a:p>
            <a:pPr eaLnBrk="1" hangingPunct="1">
              <a:spcBef>
                <a:spcPct val="30000"/>
              </a:spcBef>
              <a:spcAft>
                <a:spcPct val="50000"/>
              </a:spcAft>
            </a:pPr>
            <a:r>
              <a:rPr lang="en-US" altLang="en-US" sz="1200" b="1"/>
              <a:t>Discuss </a:t>
            </a:r>
            <a:r>
              <a:rPr lang="en-US" altLang="en-US" sz="1200"/>
              <a:t>the correct answers.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D5584FE5-A601-4662-AB21-FF6B66E11832}" type="slidenum">
              <a:rPr lang="en-US" altLang="en-US" sz="3300">
                <a:solidFill>
                  <a:schemeClr val="bg1"/>
                </a:solidFill>
                <a:latin typeface="Times New Roman" pitchFamily="18" charset="0"/>
              </a:rPr>
              <a:pPr algn="r" eaLnBrk="1" hangingPunct="1"/>
              <a:t>58</a:t>
            </a:fld>
            <a:endParaRPr lang="en-US" altLang="en-US" sz="3300">
              <a:solidFill>
                <a:schemeClr val="bg1"/>
              </a:solidFill>
              <a:latin typeface="Times New Roman" pitchFamily="18" charset="0"/>
            </a:endParaRPr>
          </a:p>
        </p:txBody>
      </p:sp>
      <p:sp>
        <p:nvSpPr>
          <p:cNvPr id="154627" name="Rectangle 4"/>
          <p:cNvSpPr>
            <a:spLocks noGrp="1" noRot="1" noChangeAspect="1" noChangeArrowheads="1" noTextEdit="1"/>
          </p:cNvSpPr>
          <p:nvPr>
            <p:ph type="sldImg"/>
          </p:nvPr>
        </p:nvSpPr>
        <p:spPr>
          <a:ln/>
        </p:spPr>
      </p:sp>
      <p:sp>
        <p:nvSpPr>
          <p:cNvPr id="15462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topics covered in this section of the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before proceeding.</a:t>
            </a:r>
          </a:p>
        </p:txBody>
      </p:sp>
      <p:sp>
        <p:nvSpPr>
          <p:cNvPr id="154629"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884B90A-437A-41C8-B6D5-D3ADC07F70B8}" type="slidenum">
              <a:rPr lang="en-US" altLang="en-US" sz="3300">
                <a:solidFill>
                  <a:schemeClr val="bg1"/>
                </a:solidFill>
                <a:latin typeface="Times New Roman" pitchFamily="18" charset="0"/>
              </a:rPr>
              <a:pPr algn="r" eaLnBrk="1" hangingPunct="1"/>
              <a:t>59</a:t>
            </a:fld>
            <a:endParaRPr lang="en-US" altLang="en-US" sz="3300">
              <a:solidFill>
                <a:schemeClr val="bg1"/>
              </a:solidFill>
              <a:latin typeface="Times New Roman" pitchFamily="18" charset="0"/>
            </a:endParaRPr>
          </a:p>
        </p:txBody>
      </p:sp>
      <p:sp>
        <p:nvSpPr>
          <p:cNvPr id="155651" name="Rectangle 4"/>
          <p:cNvSpPr>
            <a:spLocks noGrp="1" noRot="1" noChangeAspect="1" noChangeArrowheads="1" noTextEdit="1"/>
          </p:cNvSpPr>
          <p:nvPr>
            <p:ph type="sldImg"/>
          </p:nvPr>
        </p:nvSpPr>
        <p:spPr>
          <a:ln/>
        </p:spPr>
      </p:sp>
      <p:sp>
        <p:nvSpPr>
          <p:cNvPr id="15565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this portion of the program will </a:t>
            </a:r>
            <a:r>
              <a:rPr lang="en-US" altLang="en-US" sz="1200" b="0" i="0" smtClean="0">
                <a:latin typeface="Arial" pitchFamily="34" charset="0"/>
                <a:ea typeface="ＭＳ Ｐゴシック" pitchFamily="34" charset="-128"/>
                <a:cs typeface="Arial" pitchFamily="34" charset="0"/>
              </a:rPr>
              <a:t>identify OSHA standards that pertain to construction trades and other general industries, identify the ten most accessed OSHA standards in general industry, and explain how to access Most Frequently Cited (MFC) data on Department of Labor (DOL) website. </a:t>
            </a:r>
            <a:endParaRPr lang="en-US" altLang="en-US" sz="1200" b="0" i="0"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 if they have any questions before proceeding.</a:t>
            </a:r>
          </a:p>
        </p:txBody>
      </p:sp>
      <p:sp>
        <p:nvSpPr>
          <p:cNvPr id="15565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FAFA35F-CB78-4360-B486-A1BDA3AAF8E0}" type="slidenum">
              <a:rPr lang="en-US" altLang="en-US" sz="3300">
                <a:solidFill>
                  <a:schemeClr val="bg1"/>
                </a:solidFill>
                <a:latin typeface="Times New Roman" pitchFamily="18" charset="0"/>
              </a:rPr>
              <a:pPr algn="r" eaLnBrk="1" hangingPunct="1"/>
              <a:t>6</a:t>
            </a:fld>
            <a:endParaRPr lang="en-US" altLang="en-US" sz="3300">
              <a:solidFill>
                <a:schemeClr val="bg1"/>
              </a:solidFill>
              <a:latin typeface="Times New Roman" pitchFamily="18" charset="0"/>
            </a:endParaRPr>
          </a:p>
        </p:txBody>
      </p:sp>
      <p:sp>
        <p:nvSpPr>
          <p:cNvPr id="101379" name="Rectangle 4"/>
          <p:cNvSpPr>
            <a:spLocks noGrp="1" noRot="1" noChangeAspect="1" noChangeArrowheads="1" noTextEdit="1"/>
          </p:cNvSpPr>
          <p:nvPr>
            <p:ph type="sldImg"/>
          </p:nvPr>
        </p:nvSpPr>
        <p:spPr>
          <a:ln/>
        </p:spPr>
      </p:sp>
      <p:sp>
        <p:nvSpPr>
          <p:cNvPr id="10138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another one of OSHA’s responsibilities is to assist states in their health and safety efforts through the development of OSHA approved job safety and health programs operated specifically by those individual states requesting the assistance.     </a:t>
            </a:r>
          </a:p>
          <a:p>
            <a:pPr eaLnBrk="1" hangingPunct="1"/>
            <a:r>
              <a:rPr lang="en-US" altLang="en-US" sz="1200" i="0" smtClean="0">
                <a:latin typeface="Arial" pitchFamily="34" charset="0"/>
                <a:ea typeface="ＭＳ Ｐゴシック" pitchFamily="34" charset="-128"/>
              </a:rPr>
              <a:t>Remind</a:t>
            </a:r>
            <a:r>
              <a:rPr lang="en-US" altLang="en-US" sz="1200" b="0" i="0" smtClean="0">
                <a:latin typeface="Arial" pitchFamily="34" charset="0"/>
                <a:ea typeface="ＭＳ Ｐゴシック" pitchFamily="34" charset="-128"/>
              </a:rPr>
              <a:t> the students that they can refer to the OSHA website for specific information on State Plans and a State Plan directory.</a:t>
            </a:r>
          </a:p>
        </p:txBody>
      </p:sp>
      <p:sp>
        <p:nvSpPr>
          <p:cNvPr id="101381"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OSHA assists States in their efforts to assure safe and healthful working conditions, through OSHA approved job safety and health programs operated by individual states. State plans are OSHA-approved job safety and health programs operated by individual states instead of federal OSHA. States with approved plans cover most private sector employees as well as state and local government workers in the state. State plan programs respond to accidents and employee complaints and conduct unannounced inspections, just like federal OSHA. Some states have OSHA-approved plans that cover only state and local government workers.</a:t>
            </a:r>
          </a:p>
          <a:p>
            <a:pPr eaLnBrk="1" hangingPunct="1">
              <a:spcBef>
                <a:spcPts val="450"/>
              </a:spcBef>
              <a:spcAft>
                <a:spcPts val="750"/>
              </a:spcAft>
            </a:pPr>
            <a:r>
              <a:rPr lang="en-US" altLang="en-US" sz="1200">
                <a:latin typeface="Times New Roman" pitchFamily="18" charset="0"/>
                <a:cs typeface="Times New Roman" pitchFamily="18" charset="0"/>
              </a:rPr>
              <a:t>For more information on State Plans and a State Plan directory refer to the OSHA website (www.osha.gov).  </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1323888-1D96-439D-8F8D-FE3F6F8DE8CD}" type="slidenum">
              <a:rPr lang="en-US" altLang="en-US" sz="3300">
                <a:solidFill>
                  <a:schemeClr val="bg1"/>
                </a:solidFill>
                <a:latin typeface="Times New Roman" pitchFamily="18" charset="0"/>
              </a:rPr>
              <a:pPr algn="r" eaLnBrk="1" hangingPunct="1"/>
              <a:t>60</a:t>
            </a:fld>
            <a:endParaRPr lang="en-US" altLang="en-US" sz="3300">
              <a:solidFill>
                <a:schemeClr val="bg1"/>
              </a:solidFill>
              <a:latin typeface="Times New Roman" pitchFamily="18" charset="0"/>
            </a:endParaRPr>
          </a:p>
        </p:txBody>
      </p:sp>
      <p:sp>
        <p:nvSpPr>
          <p:cNvPr id="156675" name="Rectangle 4"/>
          <p:cNvSpPr>
            <a:spLocks noGrp="1" noRot="1" noChangeAspect="1" noChangeArrowheads="1" noTextEdit="1"/>
          </p:cNvSpPr>
          <p:nvPr>
            <p:ph type="sldImg"/>
          </p:nvPr>
        </p:nvSpPr>
        <p:spPr>
          <a:ln/>
        </p:spPr>
      </p:sp>
      <p:sp>
        <p:nvSpPr>
          <p:cNvPr id="15667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objectives.</a:t>
            </a:r>
          </a:p>
          <a:p>
            <a:pPr eaLnBrk="1" hangingPunct="1"/>
            <a:endParaRPr lang="en-US" altLang="en-US" sz="1200" b="0" i="0" smtClean="0">
              <a:latin typeface="Arial" pitchFamily="34" charset="0"/>
              <a:ea typeface="ＭＳ Ｐゴシック" pitchFamily="34" charset="-128"/>
            </a:endParaRPr>
          </a:p>
        </p:txBody>
      </p:sp>
      <p:sp>
        <p:nvSpPr>
          <p:cNvPr id="156677"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7C53A32-C3BE-435D-B13E-DE3FA52E1E29}" type="slidenum">
              <a:rPr lang="en-US" altLang="en-US" sz="3300">
                <a:solidFill>
                  <a:schemeClr val="bg1"/>
                </a:solidFill>
                <a:latin typeface="Times New Roman" pitchFamily="18" charset="0"/>
              </a:rPr>
              <a:pPr algn="r" eaLnBrk="1" hangingPunct="1"/>
              <a:t>61</a:t>
            </a:fld>
            <a:endParaRPr lang="en-US" altLang="en-US" sz="3300">
              <a:solidFill>
                <a:schemeClr val="bg1"/>
              </a:solidFill>
              <a:latin typeface="Times New Roman" pitchFamily="18" charset="0"/>
            </a:endParaRPr>
          </a:p>
        </p:txBody>
      </p:sp>
      <p:sp>
        <p:nvSpPr>
          <p:cNvPr id="157699" name="Rectangle 4"/>
          <p:cNvSpPr>
            <a:spLocks noGrp="1" noRot="1" noChangeAspect="1" noChangeArrowheads="1" noTextEdit="1"/>
          </p:cNvSpPr>
          <p:nvPr>
            <p:ph type="sldImg"/>
          </p:nvPr>
        </p:nvSpPr>
        <p:spPr>
          <a:ln/>
        </p:spPr>
      </p:sp>
      <p:sp>
        <p:nvSpPr>
          <p:cNvPr id="15770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share what they know about the Code of Federal Regulations (CFR) 29, construction standards.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know how to read OSHA standards.</a:t>
            </a: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how to read the parts (section, paragraph, etc.) of a standard.</a:t>
            </a:r>
          </a:p>
        </p:txBody>
      </p:sp>
      <p:sp>
        <p:nvSpPr>
          <p:cNvPr id="157701" name="Rectangle 6"/>
          <p:cNvSpPr>
            <a:spLocks noChangeArrowheads="1"/>
          </p:cNvSpPr>
          <p:nvPr/>
        </p:nvSpPr>
        <p:spPr bwMode="auto">
          <a:xfrm>
            <a:off x="231775" y="5457825"/>
            <a:ext cx="70834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OSHA standards are federal regulations, so they appear in the Code of Federal Regulations (CFR). The Code of Federal Regulations is divided into Titles based on departments or agencies. OSHA is in the Department of Labor. The Labor Title is 29. Next is the Part. The Part is a subdivision within an agency. For example, safety and health in general industry are in Part 1910. For safety and health in construction, the Part is 1926 and includes some parts of 1910.</a:t>
            </a:r>
          </a:p>
          <a:p>
            <a:pPr eaLnBrk="1" hangingPunct="1">
              <a:spcBef>
                <a:spcPts val="450"/>
              </a:spcBef>
              <a:spcAft>
                <a:spcPts val="750"/>
              </a:spcAft>
            </a:pPr>
            <a:r>
              <a:rPr lang="en-US" altLang="en-US" sz="1200">
                <a:latin typeface="Times New Roman" pitchFamily="18" charset="0"/>
                <a:cs typeface="Times New Roman" pitchFamily="18" charset="0"/>
              </a:rPr>
              <a:t>Once you have the book in hand, here’s how the standards are read. First locate specific topics by looking in the index and then going to a section. For example, scaffolding is section .451. In each section, the topic begins with a small letter in parenthesis. For example, the topic (a) in section .451 is called “capacity.” Next is the requirement, a number in parenthesis. In this case .451(a)(6) requires scaffolds to be designed by a qualified person and constructed and loaded in accordance with that design. If the requirement is further subdivided, it will have a paragraph, given by a roman numeral in parenthesis: (i) for example. And sometimes a subparagraph which is given by upper case alpha, such as (A).</a:t>
            </a:r>
          </a:p>
          <a:p>
            <a:pPr eaLnBrk="1" hangingPunct="1">
              <a:spcBef>
                <a:spcPts val="450"/>
              </a:spcBef>
              <a:spcAft>
                <a:spcPts val="750"/>
              </a:spcAft>
            </a:pPr>
            <a:r>
              <a:rPr lang="en-US" altLang="en-US" sz="1200">
                <a:latin typeface="Times New Roman" pitchFamily="18" charset="0"/>
                <a:cs typeface="Times New Roman" pitchFamily="18" charset="0"/>
              </a:rPr>
              <a:t> The construction and general industry standards, 1926 and 1910, are also divided into 26 alphabetical subparts. Each subpart corresponds with a different type of hazard. Consequently, when referring to the construction standard, some experts refer to “Subpart M” or “Subpart K.” These subpart references are used in addition to the numerical references.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3C8A8A6-19D6-4F44-BECB-6AEE7EBAD736}" type="slidenum">
              <a:rPr lang="en-US" altLang="en-US" sz="3300">
                <a:solidFill>
                  <a:schemeClr val="bg1"/>
                </a:solidFill>
                <a:latin typeface="Times New Roman" pitchFamily="18" charset="0"/>
              </a:rPr>
              <a:pPr algn="r" eaLnBrk="1" hangingPunct="1"/>
              <a:t>62</a:t>
            </a:fld>
            <a:endParaRPr lang="en-US" altLang="en-US" sz="3300">
              <a:solidFill>
                <a:schemeClr val="bg1"/>
              </a:solidFill>
              <a:latin typeface="Times New Roman" pitchFamily="18" charset="0"/>
            </a:endParaRPr>
          </a:p>
        </p:txBody>
      </p:sp>
      <p:sp>
        <p:nvSpPr>
          <p:cNvPr id="158723" name="Rectangle 4"/>
          <p:cNvSpPr>
            <a:spLocks noGrp="1" noRot="1" noChangeAspect="1" noChangeArrowheads="1" noTextEdit="1"/>
          </p:cNvSpPr>
          <p:nvPr>
            <p:ph type="sldImg"/>
          </p:nvPr>
        </p:nvSpPr>
        <p:spPr>
          <a:ln/>
        </p:spPr>
      </p:sp>
      <p:sp>
        <p:nvSpPr>
          <p:cNvPr id="15872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 </a:t>
            </a:r>
            <a:r>
              <a:rPr lang="en-US" altLang="en-US" sz="1200" b="0" i="0" smtClean="0">
                <a:latin typeface="Arial" pitchFamily="34" charset="0"/>
                <a:ea typeface="ＭＳ Ｐゴシック" pitchFamily="34" charset="-128"/>
              </a:rPr>
              <a:t>to the students where employer responsibilities are listed.</a:t>
            </a: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first link on the screen to access OSHA Part 1910 General Industry.</a:t>
            </a: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second link on the screen to access OSHA Part 1926 Construction. </a:t>
            </a: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third link on the screen to access the General Duty Clause 5(a)(1). </a:t>
            </a: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fourth link on the screen to access the OSH Act of 1970.</a:t>
            </a:r>
          </a:p>
        </p:txBody>
      </p:sp>
      <p:sp>
        <p:nvSpPr>
          <p:cNvPr id="158725"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38"/>
              </a:spcBef>
              <a:spcAft>
                <a:spcPts val="725"/>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You can find most of the employer’s responsibilities in the OSHA standards in 1926 and 1910. Others are found in Parts 1903 and 1904. For some, you need to look at the OSH Act. These resources are supplemented with many other documents including OSHA Policy Directives and Instructions such as those found in OSHA’s Field Operations Manual (F.O.M.).</a:t>
            </a:r>
          </a:p>
          <a:p>
            <a:pPr eaLnBrk="1" hangingPunct="1">
              <a:spcBef>
                <a:spcPts val="450"/>
              </a:spcBef>
              <a:spcAft>
                <a:spcPts val="750"/>
              </a:spcAft>
            </a:pPr>
            <a:r>
              <a:rPr lang="en-US" altLang="en-US" sz="1200">
                <a:latin typeface="Times New Roman" pitchFamily="18" charset="0"/>
                <a:cs typeface="Times New Roman" pitchFamily="18" charset="0"/>
              </a:rPr>
              <a:t>Your OSHA Area Office can also assist you with questions on employer and employee rights.</a:t>
            </a:r>
          </a:p>
          <a:p>
            <a:pPr eaLnBrk="1" hangingPunct="1">
              <a:spcBef>
                <a:spcPts val="450"/>
              </a:spcBef>
              <a:spcAft>
                <a:spcPts val="750"/>
              </a:spcAft>
            </a:pPr>
            <a:r>
              <a:rPr lang="en-US" altLang="en-US" sz="1200">
                <a:latin typeface="Times New Roman" pitchFamily="18" charset="0"/>
                <a:cs typeface="Times New Roman" pitchFamily="18" charset="0"/>
              </a:rPr>
              <a:t>Remember, a key requirement in identifying the employer’s responsibilities under the OSH Act is found in Section 5(a)(1) of the Act. This section requires “each employer to furnish ... a place of employment free from hazards that are likely to cause death or serious physical harm to his/her employees.” Under this provision of the Act, OSHA can issue citations for any “recognized hazard” (e.g. ergonomics and air monitoring in confined spaces) even if not covered by a specific standard.</a:t>
            </a:r>
          </a:p>
          <a:p>
            <a:pPr eaLnBrk="1" hangingPunct="1">
              <a:spcBef>
                <a:spcPts val="450"/>
              </a:spcBef>
              <a:spcAft>
                <a:spcPts val="750"/>
              </a:spcAft>
            </a:pPr>
            <a:r>
              <a:rPr lang="en-US" altLang="en-US" sz="800">
                <a:latin typeface="Times New Roman" pitchFamily="18" charset="0"/>
                <a:cs typeface="Times New Roman" pitchFamily="18" charset="0"/>
              </a:rPr>
              <a:t>1910 -  </a:t>
            </a:r>
            <a:r>
              <a:rPr lang="en-US" altLang="en-US" sz="800">
                <a:latin typeface="Times New Roman" pitchFamily="18" charset="0"/>
                <a:cs typeface="Times New Roman" pitchFamily="18" charset="0"/>
                <a:hlinkClick r:id="rId3"/>
              </a:rPr>
              <a:t>www.osha.gov/pls/oshaweb/owasrch.search_form?p_doc_type=STANDARDS&amp;p_toc_level=1&amp;p_keyvalue=1910</a:t>
            </a:r>
            <a:r>
              <a:rPr lang="en-US" altLang="en-US" sz="800">
                <a:latin typeface="Times New Roman" pitchFamily="18" charset="0"/>
                <a:cs typeface="Times New Roman" pitchFamily="18" charset="0"/>
              </a:rPr>
              <a:t> </a:t>
            </a:r>
          </a:p>
          <a:p>
            <a:pPr eaLnBrk="1" hangingPunct="1">
              <a:spcBef>
                <a:spcPts val="450"/>
              </a:spcBef>
              <a:spcAft>
                <a:spcPts val="750"/>
              </a:spcAft>
            </a:pPr>
            <a:r>
              <a:rPr lang="en-US" altLang="en-US" sz="800">
                <a:latin typeface="Times New Roman" pitchFamily="18" charset="0"/>
                <a:cs typeface="Times New Roman" pitchFamily="18" charset="0"/>
              </a:rPr>
              <a:t>1926 - </a:t>
            </a:r>
            <a:r>
              <a:rPr lang="en-US" altLang="en-US" sz="800">
                <a:latin typeface="Times New Roman" pitchFamily="18" charset="0"/>
                <a:cs typeface="Times New Roman" pitchFamily="18" charset="0"/>
                <a:hlinkClick r:id="rId4"/>
              </a:rPr>
              <a:t>www.osha.gov/pls/oshaweb/owasrch.search_form?p_doc_type=STANDARDS&amp;p_toc_level=1&amp;p_keyvalue=1926</a:t>
            </a:r>
            <a:r>
              <a:rPr lang="en-US" altLang="en-US" sz="800">
                <a:latin typeface="Times New Roman" pitchFamily="18" charset="0"/>
                <a:cs typeface="Times New Roman" pitchFamily="18" charset="0"/>
              </a:rPr>
              <a:t>   </a:t>
            </a:r>
          </a:p>
          <a:p>
            <a:pPr eaLnBrk="1" hangingPunct="1">
              <a:spcBef>
                <a:spcPts val="450"/>
              </a:spcBef>
              <a:spcAft>
                <a:spcPts val="750"/>
              </a:spcAft>
            </a:pPr>
            <a:r>
              <a:rPr lang="en-US" altLang="en-US" sz="800">
                <a:latin typeface="Times New Roman" pitchFamily="18" charset="0"/>
                <a:cs typeface="Times New Roman" pitchFamily="18" charset="0"/>
              </a:rPr>
              <a:t>General Duty Clause 5(a)(1) - </a:t>
            </a:r>
            <a:r>
              <a:rPr lang="en-US" altLang="en-US" sz="800">
                <a:latin typeface="Times New Roman" pitchFamily="18" charset="0"/>
                <a:cs typeface="Times New Roman" pitchFamily="18" charset="0"/>
                <a:hlinkClick r:id="rId5"/>
              </a:rPr>
              <a:t>http://www.osha.gov/pls/oshaweb/owadisp.show_document?p_table=OSHACT&amp;p_id=3359</a:t>
            </a:r>
            <a:r>
              <a:rPr lang="en-US" altLang="en-US" sz="800">
                <a:latin typeface="Times New Roman" pitchFamily="18" charset="0"/>
                <a:cs typeface="Times New Roman" pitchFamily="18" charset="0"/>
              </a:rPr>
              <a:t> </a:t>
            </a:r>
          </a:p>
          <a:p>
            <a:pPr eaLnBrk="1" hangingPunct="1">
              <a:spcBef>
                <a:spcPts val="450"/>
              </a:spcBef>
              <a:spcAft>
                <a:spcPts val="750"/>
              </a:spcAft>
            </a:pPr>
            <a:r>
              <a:rPr lang="en-US" altLang="en-US" sz="800">
                <a:latin typeface="Times New Roman" pitchFamily="18" charset="0"/>
                <a:cs typeface="Times New Roman" pitchFamily="18" charset="0"/>
              </a:rPr>
              <a:t>OSH Act 1970 - </a:t>
            </a:r>
            <a:r>
              <a:rPr lang="en-US" altLang="en-US" sz="800">
                <a:latin typeface="Times New Roman" pitchFamily="18" charset="0"/>
                <a:cs typeface="Times New Roman" pitchFamily="18" charset="0"/>
                <a:hlinkClick r:id="rId6"/>
              </a:rPr>
              <a:t>www.osha.gov/pls/oshaweb/owasrch.search_form?p_doc_type=OSHACT&amp;p_toc_level=0&amp;p_keyvalue=&amp;p_status=CURRENT</a:t>
            </a:r>
            <a:r>
              <a:rPr lang="en-US" altLang="en-US" sz="800">
                <a:latin typeface="Times New Roman" pitchFamily="18" charset="0"/>
                <a:cs typeface="Times New Roman" pitchFamily="18" charset="0"/>
              </a:rPr>
              <a:t> </a:t>
            </a:r>
          </a:p>
          <a:p>
            <a:pPr eaLnBrk="1" hangingPunct="1">
              <a:spcBef>
                <a:spcPct val="30000"/>
              </a:spcBef>
              <a:spcAft>
                <a:spcPct val="50000"/>
              </a:spcAft>
            </a:pPr>
            <a:endParaRPr lang="en-US" altLang="en-US" sz="1200">
              <a:latin typeface="Times New Roman" pitchFamily="18" charset="0"/>
              <a:cs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E627305-FEF0-4373-9215-C6FDB0D8A59D}" type="slidenum">
              <a:rPr lang="en-US" altLang="en-US" sz="3300">
                <a:solidFill>
                  <a:schemeClr val="bg1"/>
                </a:solidFill>
                <a:latin typeface="Times New Roman" pitchFamily="18" charset="0"/>
              </a:rPr>
              <a:pPr algn="r" eaLnBrk="1" hangingPunct="1"/>
              <a:t>63</a:t>
            </a:fld>
            <a:endParaRPr lang="en-US" altLang="en-US" sz="3300">
              <a:solidFill>
                <a:schemeClr val="bg1"/>
              </a:solidFill>
              <a:latin typeface="Times New Roman" pitchFamily="18" charset="0"/>
            </a:endParaRPr>
          </a:p>
        </p:txBody>
      </p:sp>
      <p:sp>
        <p:nvSpPr>
          <p:cNvPr id="159747" name="Rectangle 4"/>
          <p:cNvSpPr>
            <a:spLocks noGrp="1" noRot="1" noChangeAspect="1" noChangeArrowheads="1" noTextEdit="1"/>
          </p:cNvSpPr>
          <p:nvPr>
            <p:ph type="sldImg"/>
          </p:nvPr>
        </p:nvSpPr>
        <p:spPr>
          <a:ln/>
        </p:spPr>
      </p:sp>
      <p:sp>
        <p:nvSpPr>
          <p:cNvPr id="15974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10 most assessed OSHA standards.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identify the standards they are familiar with or have received training on.</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give examples of other standard topics they are familiar with.</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other standards you feel are important to the construction trades.</a:t>
            </a: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link on the screen to access OSHA Part 1910 General Industry.</a:t>
            </a:r>
          </a:p>
          <a:p>
            <a:pPr eaLnBrk="1" hangingPunct="1"/>
            <a:r>
              <a:rPr lang="en-US" altLang="en-US" sz="1200" b="0" i="0" smtClean="0">
                <a:latin typeface="Arial" pitchFamily="34" charset="0"/>
                <a:ea typeface="ＭＳ Ｐゴシック" pitchFamily="34" charset="-128"/>
              </a:rPr>
              <a:t> </a:t>
            </a:r>
          </a:p>
        </p:txBody>
      </p:sp>
      <p:sp>
        <p:nvSpPr>
          <p:cNvPr id="159749"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A982636-0D71-403D-B7C4-31A776E00D99}" type="slidenum">
              <a:rPr lang="en-US" altLang="en-US" sz="3300">
                <a:solidFill>
                  <a:schemeClr val="bg1"/>
                </a:solidFill>
                <a:latin typeface="Times New Roman" pitchFamily="18" charset="0"/>
              </a:rPr>
              <a:pPr algn="r" eaLnBrk="1" hangingPunct="1"/>
              <a:t>64</a:t>
            </a:fld>
            <a:endParaRPr lang="en-US" altLang="en-US" sz="3300">
              <a:solidFill>
                <a:schemeClr val="bg1"/>
              </a:solidFill>
              <a:latin typeface="Times New Roman" pitchFamily="18" charset="0"/>
            </a:endParaRPr>
          </a:p>
        </p:txBody>
      </p:sp>
      <p:sp>
        <p:nvSpPr>
          <p:cNvPr id="160771" name="Rectangle 4"/>
          <p:cNvSpPr>
            <a:spLocks noGrp="1" noRot="1" noChangeAspect="1" noChangeArrowheads="1" noTextEdit="1"/>
          </p:cNvSpPr>
          <p:nvPr>
            <p:ph type="sldImg"/>
          </p:nvPr>
        </p:nvSpPr>
        <p:spPr>
          <a:ln/>
        </p:spPr>
      </p:sp>
      <p:sp>
        <p:nvSpPr>
          <p:cNvPr id="16077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information they have about the Most Frequently Cited (MFC) Data.</a:t>
            </a: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graphic to access the Department of Labor, Most Frequently Cited website.</a:t>
            </a:r>
          </a:p>
          <a:p>
            <a:pPr eaLnBrk="1" hangingPunct="1"/>
            <a:r>
              <a:rPr lang="en-US" altLang="en-US" sz="1200" i="0" smtClean="0">
                <a:latin typeface="Arial" pitchFamily="34" charset="0"/>
                <a:ea typeface="ＭＳ Ｐゴシック" pitchFamily="34" charset="-128"/>
              </a:rPr>
              <a:t>Demonstrate</a:t>
            </a:r>
            <a:r>
              <a:rPr lang="en-US" altLang="en-US" sz="1200" b="0" i="0" smtClean="0">
                <a:latin typeface="Arial" pitchFamily="34" charset="0"/>
                <a:ea typeface="ＭＳ Ｐゴシック" pitchFamily="34" charset="-128"/>
              </a:rPr>
              <a:t> for the students how to use the website to access data.</a:t>
            </a:r>
          </a:p>
        </p:txBody>
      </p:sp>
      <p:sp>
        <p:nvSpPr>
          <p:cNvPr id="16077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Most Frequently Cited (MFC) Data can be assessed from the Department of Labor website at </a:t>
            </a:r>
            <a:r>
              <a:rPr lang="en-US" altLang="en-US" sz="1200">
                <a:latin typeface="Times New Roman" pitchFamily="18" charset="0"/>
                <a:cs typeface="Times New Roman" pitchFamily="18" charset="0"/>
                <a:hlinkClick r:id="rId3"/>
              </a:rPr>
              <a:t>http://www.osha.gov/pls/imis/citedstandard.html</a:t>
            </a:r>
            <a:r>
              <a:rPr lang="en-US" altLang="en-US" sz="1200">
                <a:latin typeface="Times New Roman" pitchFamily="18" charset="0"/>
                <a:cs typeface="Times New Roman" pitchFamily="18" charset="0"/>
              </a:rPr>
              <a:t>. </a:t>
            </a:r>
          </a:p>
          <a:p>
            <a:pPr eaLnBrk="1" hangingPunct="1">
              <a:spcBef>
                <a:spcPts val="450"/>
              </a:spcBef>
              <a:spcAft>
                <a:spcPts val="750"/>
              </a:spcAft>
            </a:pPr>
            <a:r>
              <a:rPr lang="en-US" altLang="en-US" sz="1200">
                <a:latin typeface="Times New Roman" pitchFamily="18" charset="0"/>
                <a:cs typeface="Times New Roman" pitchFamily="18" charset="0"/>
              </a:rPr>
              <a:t>To search data on this webpage:</a:t>
            </a:r>
          </a:p>
          <a:p>
            <a:pPr eaLnBrk="1" hangingPunct="1">
              <a:buSzPct val="125000"/>
              <a:buFont typeface="Arial" pitchFamily="34" charset="0"/>
              <a:buChar char="•"/>
            </a:pPr>
            <a:r>
              <a:rPr lang="en-US" altLang="en-US" sz="1200">
                <a:latin typeface="Times New Roman" pitchFamily="18" charset="0"/>
                <a:cs typeface="Times New Roman" pitchFamily="18" charset="0"/>
              </a:rPr>
              <a:t> Select number of employees</a:t>
            </a:r>
          </a:p>
          <a:p>
            <a:pPr eaLnBrk="1" hangingPunct="1">
              <a:buSzPct val="125000"/>
              <a:buFont typeface="Arial" pitchFamily="34" charset="0"/>
              <a:buChar char="•"/>
            </a:pPr>
            <a:r>
              <a:rPr lang="en-US" altLang="en-US" sz="1200">
                <a:latin typeface="Times New Roman" pitchFamily="18" charset="0"/>
                <a:cs typeface="Times New Roman" pitchFamily="18" charset="0"/>
              </a:rPr>
              <a:t> Select</a:t>
            </a:r>
            <a:r>
              <a:rPr lang="en-US" altLang="en-US" sz="1200" b="1">
                <a:latin typeface="Times New Roman" pitchFamily="18" charset="0"/>
                <a:cs typeface="Times New Roman" pitchFamily="18" charset="0"/>
              </a:rPr>
              <a:t> </a:t>
            </a:r>
            <a:r>
              <a:rPr lang="en-US" altLang="en-US" sz="1200">
                <a:latin typeface="Times New Roman" pitchFamily="18" charset="0"/>
                <a:cs typeface="Times New Roman" pitchFamily="18" charset="0"/>
              </a:rPr>
              <a:t>Federal or specific state</a:t>
            </a:r>
          </a:p>
          <a:p>
            <a:pPr eaLnBrk="1" hangingPunct="1">
              <a:buSzPct val="125000"/>
              <a:buFont typeface="Arial" pitchFamily="34" charset="0"/>
              <a:buChar char="•"/>
            </a:pPr>
            <a:r>
              <a:rPr lang="en-US" altLang="en-US" sz="1200" b="1">
                <a:latin typeface="Times New Roman" pitchFamily="18" charset="0"/>
                <a:cs typeface="Times New Roman" pitchFamily="18" charset="0"/>
              </a:rPr>
              <a:t> SIC </a:t>
            </a:r>
            <a:r>
              <a:rPr lang="en-US" altLang="en-US" sz="1200">
                <a:latin typeface="Times New Roman" pitchFamily="18" charset="0"/>
                <a:cs typeface="Times New Roman" pitchFamily="18" charset="0"/>
              </a:rPr>
              <a:t>(select): </a:t>
            </a:r>
          </a:p>
          <a:p>
            <a:pPr lvl="1" eaLnBrk="1" hangingPunct="1">
              <a:buFont typeface="Courier New" pitchFamily="49" charset="0"/>
              <a:buChar char="o"/>
            </a:pPr>
            <a:r>
              <a:rPr lang="en-US" altLang="en-US" sz="1200" b="1">
                <a:latin typeface="Times New Roman" pitchFamily="18" charset="0"/>
                <a:cs typeface="Times New Roman" pitchFamily="18" charset="0"/>
              </a:rPr>
              <a:t> ALL </a:t>
            </a:r>
            <a:r>
              <a:rPr lang="en-US" altLang="en-US" sz="1200">
                <a:latin typeface="Times New Roman" pitchFamily="18" charset="0"/>
                <a:cs typeface="Times New Roman" pitchFamily="18" charset="0"/>
              </a:rPr>
              <a:t>for all industry groups </a:t>
            </a:r>
          </a:p>
          <a:p>
            <a:pPr lvl="1" eaLnBrk="1" hangingPunct="1">
              <a:buFont typeface="Courier New" pitchFamily="49" charset="0"/>
              <a:buChar char="o"/>
            </a:pPr>
            <a:r>
              <a:rPr lang="en-US" altLang="en-US" sz="1200" b="1">
                <a:latin typeface="Times New Roman" pitchFamily="18" charset="0"/>
                <a:cs typeface="Times New Roman" pitchFamily="18" charset="0"/>
              </a:rPr>
              <a:t> C </a:t>
            </a:r>
            <a:r>
              <a:rPr lang="en-US" altLang="en-US" sz="1200">
                <a:latin typeface="Times New Roman" pitchFamily="18" charset="0"/>
                <a:cs typeface="Times New Roman" pitchFamily="18" charset="0"/>
              </a:rPr>
              <a:t>for Construction</a:t>
            </a:r>
          </a:p>
          <a:p>
            <a:pPr lvl="1" eaLnBrk="1" hangingPunct="1">
              <a:buFont typeface="Courier New" pitchFamily="49" charset="0"/>
              <a:buChar char="o"/>
            </a:pPr>
            <a:r>
              <a:rPr lang="en-US" altLang="en-US" sz="1200" b="1">
                <a:latin typeface="Times New Roman" pitchFamily="18" charset="0"/>
                <a:cs typeface="Times New Roman" pitchFamily="18" charset="0"/>
              </a:rPr>
              <a:t> D </a:t>
            </a:r>
            <a:r>
              <a:rPr lang="en-US" altLang="en-US" sz="1200">
                <a:latin typeface="Times New Roman" pitchFamily="18" charset="0"/>
                <a:cs typeface="Times New Roman" pitchFamily="18" charset="0"/>
              </a:rPr>
              <a:t>for Manufacturing (General Industry)</a:t>
            </a:r>
          </a:p>
          <a:p>
            <a:pPr lvl="1" eaLnBrk="1" hangingPunct="1">
              <a:buFont typeface="Courier New" pitchFamily="49" charset="0"/>
              <a:buChar char="o"/>
            </a:pPr>
            <a:r>
              <a:rPr lang="en-US" altLang="en-US" sz="1200" b="1">
                <a:latin typeface="Times New Roman" pitchFamily="18" charset="0"/>
                <a:cs typeface="Times New Roman" pitchFamily="18" charset="0"/>
              </a:rPr>
              <a:t> 373 &amp;</a:t>
            </a:r>
            <a:r>
              <a:rPr lang="en-US" altLang="en-US" sz="1200">
                <a:latin typeface="Times New Roman" pitchFamily="18" charset="0"/>
                <a:cs typeface="Times New Roman" pitchFamily="18" charset="0"/>
              </a:rPr>
              <a:t> </a:t>
            </a:r>
            <a:r>
              <a:rPr lang="en-US" altLang="en-US" sz="1200" b="1">
                <a:latin typeface="Times New Roman" pitchFamily="18" charset="0"/>
                <a:cs typeface="Times New Roman" pitchFamily="18" charset="0"/>
              </a:rPr>
              <a:t>449 </a:t>
            </a:r>
            <a:r>
              <a:rPr lang="en-US" altLang="en-US" sz="1200">
                <a:latin typeface="Times New Roman" pitchFamily="18" charset="0"/>
                <a:cs typeface="Times New Roman" pitchFamily="18" charset="0"/>
              </a:rPr>
              <a:t>for Maritime</a:t>
            </a:r>
          </a:p>
          <a:p>
            <a:pPr eaLnBrk="1" hangingPunct="1"/>
            <a:r>
              <a:rPr lang="en-US" altLang="en-US" sz="1200">
                <a:latin typeface="Times New Roman" pitchFamily="18" charset="0"/>
                <a:cs typeface="Times New Roman" pitchFamily="18" charset="0"/>
              </a:rPr>
              <a:t> </a:t>
            </a:r>
          </a:p>
          <a:p>
            <a:pPr eaLnBrk="1" hangingPunct="1"/>
            <a:r>
              <a:rPr lang="en-US" altLang="en-US" sz="1200">
                <a:latin typeface="Times New Roman" pitchFamily="18" charset="0"/>
                <a:cs typeface="Times New Roman" pitchFamily="18" charset="0"/>
              </a:rPr>
              <a:t>Shown are search results for: </a:t>
            </a:r>
          </a:p>
          <a:p>
            <a:pPr lvl="1" eaLnBrk="1" hangingPunct="1">
              <a:buSzPct val="125000"/>
              <a:buFont typeface="Arial" pitchFamily="34" charset="0"/>
              <a:buChar char="•"/>
            </a:pPr>
            <a:r>
              <a:rPr lang="en-US" altLang="en-US" sz="1200">
                <a:latin typeface="Times New Roman" pitchFamily="18" charset="0"/>
                <a:cs typeface="Times New Roman" pitchFamily="18" charset="0"/>
              </a:rPr>
              <a:t> All sizes of establishments, in </a:t>
            </a:r>
          </a:p>
          <a:p>
            <a:pPr lvl="1" eaLnBrk="1" hangingPunct="1">
              <a:buSzPct val="125000"/>
              <a:buFont typeface="Arial" pitchFamily="34" charset="0"/>
              <a:buChar char="•"/>
            </a:pPr>
            <a:r>
              <a:rPr lang="en-US" altLang="en-US" sz="1200">
                <a:latin typeface="Times New Roman" pitchFamily="18" charset="0"/>
                <a:cs typeface="Times New Roman" pitchFamily="18" charset="0"/>
              </a:rPr>
              <a:t> Federal jurisdiction, with </a:t>
            </a:r>
          </a:p>
          <a:p>
            <a:pPr lvl="1" eaLnBrk="1" hangingPunct="1">
              <a:buSzPct val="125000"/>
              <a:buFont typeface="Arial" pitchFamily="34" charset="0"/>
              <a:buChar char="•"/>
            </a:pPr>
            <a:r>
              <a:rPr lang="en-US" altLang="en-US" sz="1200">
                <a:latin typeface="Times New Roman" pitchFamily="18" charset="0"/>
                <a:cs typeface="Times New Roman" pitchFamily="18" charset="0"/>
              </a:rPr>
              <a:t> Construction SIC codes.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3E6D57A-ADF5-4970-A194-71183ACA39D3}" type="slidenum">
              <a:rPr lang="en-US" altLang="en-US" sz="3300">
                <a:solidFill>
                  <a:schemeClr val="bg1"/>
                </a:solidFill>
                <a:latin typeface="Times New Roman" pitchFamily="18" charset="0"/>
              </a:rPr>
              <a:pPr algn="r" eaLnBrk="1" hangingPunct="1"/>
              <a:t>65</a:t>
            </a:fld>
            <a:endParaRPr lang="en-US" altLang="en-US" sz="3300">
              <a:solidFill>
                <a:schemeClr val="bg1"/>
              </a:solidFill>
              <a:latin typeface="Times New Roman" pitchFamily="18" charset="0"/>
            </a:endParaRPr>
          </a:p>
        </p:txBody>
      </p:sp>
      <p:sp>
        <p:nvSpPr>
          <p:cNvPr id="161795" name="Rectangle 4"/>
          <p:cNvSpPr>
            <a:spLocks noGrp="1" noRot="1" noChangeAspect="1" noChangeArrowheads="1" noTextEdit="1"/>
          </p:cNvSpPr>
          <p:nvPr>
            <p:ph type="sldImg"/>
          </p:nvPr>
        </p:nvSpPr>
        <p:spPr>
          <a:ln/>
        </p:spPr>
      </p:sp>
      <p:sp>
        <p:nvSpPr>
          <p:cNvPr id="161796"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58725"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charset="0"/>
                <a:ea typeface="ＭＳ Ｐゴシック" pitchFamily="34" charset="-128"/>
              </a:defRPr>
            </a:lvl1pPr>
            <a:lvl2pPr marL="742950" indent="-285750" defTabSz="879475" eaLnBrk="0" hangingPunct="0">
              <a:defRPr sz="2400">
                <a:solidFill>
                  <a:schemeClr val="tx1"/>
                </a:solidFill>
                <a:latin typeface="Arial" charset="0"/>
                <a:ea typeface="ＭＳ Ｐゴシック" pitchFamily="34" charset="-128"/>
              </a:defRPr>
            </a:lvl2pPr>
            <a:lvl3pPr marL="1143000" indent="-228600" defTabSz="879475" eaLnBrk="0" hangingPunct="0">
              <a:defRPr sz="2400">
                <a:solidFill>
                  <a:schemeClr val="tx1"/>
                </a:solidFill>
                <a:latin typeface="Arial" charset="0"/>
                <a:ea typeface="ＭＳ Ｐゴシック" pitchFamily="34" charset="-128"/>
              </a:defRPr>
            </a:lvl3pPr>
            <a:lvl4pPr marL="1600200" indent="-228600" defTabSz="879475" eaLnBrk="0" hangingPunct="0">
              <a:defRPr sz="2400">
                <a:solidFill>
                  <a:schemeClr val="tx1"/>
                </a:solidFill>
                <a:latin typeface="Arial" charset="0"/>
                <a:ea typeface="ＭＳ Ｐゴシック" pitchFamily="34" charset="-128"/>
              </a:defRPr>
            </a:lvl4pPr>
            <a:lvl5pPr marL="2057400" indent="-228600" defTabSz="879475" eaLnBrk="0" hangingPunct="0">
              <a:defRPr sz="2400">
                <a:solidFill>
                  <a:schemeClr val="tx1"/>
                </a:solidFill>
                <a:latin typeface="Arial"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30000"/>
              </a:spcBef>
              <a:spcAft>
                <a:spcPct val="50000"/>
              </a:spcAft>
              <a:defRPr/>
            </a:pPr>
            <a:endParaRPr lang="en-US" sz="1500" b="1" i="1" dirty="0"/>
          </a:p>
          <a:p>
            <a:pPr eaLnBrk="1" hangingPunct="1">
              <a:spcBef>
                <a:spcPct val="30000"/>
              </a:spcBef>
              <a:spcAft>
                <a:spcPct val="50000"/>
              </a:spcAft>
              <a:defRPr/>
            </a:pPr>
            <a:r>
              <a:rPr lang="en-US" sz="1200" b="1" dirty="0"/>
              <a:t>Ask</a:t>
            </a:r>
            <a:r>
              <a:rPr lang="en-US" sz="1200" dirty="0"/>
              <a:t> the students to answer the review questions on the screen.</a:t>
            </a:r>
          </a:p>
          <a:p>
            <a:pPr marL="237698" indent="-237698" eaLnBrk="1" hangingPunct="1">
              <a:spcBef>
                <a:spcPct val="30000"/>
              </a:spcBef>
              <a:spcAft>
                <a:spcPct val="50000"/>
              </a:spcAft>
              <a:buFont typeface="+mj-lt"/>
              <a:buAutoNum type="arabicPeriod"/>
              <a:defRPr/>
            </a:pPr>
            <a:r>
              <a:rPr lang="en-US" sz="1200" b="1" dirty="0"/>
              <a:t>Answer</a:t>
            </a:r>
            <a:r>
              <a:rPr lang="en-US" sz="1200" dirty="0"/>
              <a:t> – Part 1910.</a:t>
            </a:r>
          </a:p>
          <a:p>
            <a:pPr marL="237698" indent="-237698" eaLnBrk="1" hangingPunct="1">
              <a:spcBef>
                <a:spcPct val="30000"/>
              </a:spcBef>
              <a:spcAft>
                <a:spcPct val="50000"/>
              </a:spcAft>
              <a:buFont typeface="+mj-lt"/>
              <a:buAutoNum type="arabicPeriod"/>
              <a:defRPr/>
            </a:pPr>
            <a:r>
              <a:rPr lang="en-US" sz="1200" b="1" dirty="0">
                <a:cs typeface="Arial" charset="0"/>
              </a:rPr>
              <a:t>Answer</a:t>
            </a:r>
            <a:r>
              <a:rPr lang="en-US" sz="1200" dirty="0">
                <a:cs typeface="Arial" charset="0"/>
              </a:rPr>
              <a:t> – Part 1926.</a:t>
            </a:r>
          </a:p>
          <a:p>
            <a:pPr eaLnBrk="1" hangingPunct="1">
              <a:spcBef>
                <a:spcPct val="30000"/>
              </a:spcBef>
              <a:spcAft>
                <a:spcPct val="50000"/>
              </a:spcAft>
              <a:defRPr/>
            </a:pPr>
            <a:r>
              <a:rPr lang="en-US" sz="1200" b="1" dirty="0"/>
              <a:t>Note:</a:t>
            </a:r>
            <a:r>
              <a:rPr lang="en-US" sz="1200" dirty="0"/>
              <a:t> Answers shown on the next screen.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75C104B-91ED-4C3B-B364-2CFB4CC947D6}" type="slidenum">
              <a:rPr lang="en-US" altLang="en-US" sz="3300">
                <a:solidFill>
                  <a:schemeClr val="bg1"/>
                </a:solidFill>
                <a:latin typeface="Times New Roman" pitchFamily="18" charset="0"/>
              </a:rPr>
              <a:pPr algn="r" eaLnBrk="1" hangingPunct="1"/>
              <a:t>66</a:t>
            </a:fld>
            <a:endParaRPr lang="en-US" altLang="en-US" sz="3300">
              <a:solidFill>
                <a:schemeClr val="bg1"/>
              </a:solidFill>
              <a:latin typeface="Times New Roman" pitchFamily="18" charset="0"/>
            </a:endParaRPr>
          </a:p>
        </p:txBody>
      </p:sp>
      <p:sp>
        <p:nvSpPr>
          <p:cNvPr id="162819" name="Rectangle 4"/>
          <p:cNvSpPr>
            <a:spLocks noGrp="1" noRot="1" noChangeAspect="1" noChangeArrowheads="1" noTextEdit="1"/>
          </p:cNvSpPr>
          <p:nvPr>
            <p:ph type="sldImg"/>
          </p:nvPr>
        </p:nvSpPr>
        <p:spPr>
          <a:ln/>
        </p:spPr>
      </p:sp>
      <p:sp>
        <p:nvSpPr>
          <p:cNvPr id="162820"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62821"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endParaRPr lang="en-US" altLang="en-US" sz="1500" b="1" i="1"/>
          </a:p>
          <a:p>
            <a:pPr eaLnBrk="1" hangingPunct="1">
              <a:spcBef>
                <a:spcPct val="30000"/>
              </a:spcBef>
              <a:spcAft>
                <a:spcPct val="50000"/>
              </a:spcAft>
            </a:pPr>
            <a:r>
              <a:rPr lang="en-US" altLang="en-US" sz="1200" b="1"/>
              <a:t>Discuss </a:t>
            </a:r>
            <a:r>
              <a:rPr lang="en-US" altLang="en-US" sz="1200"/>
              <a:t>the correct answers.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96AFD3D-0B36-40D0-A16F-D497872B51F0}" type="slidenum">
              <a:rPr lang="en-US" altLang="en-US" sz="3300">
                <a:solidFill>
                  <a:schemeClr val="bg1"/>
                </a:solidFill>
                <a:latin typeface="Times New Roman" pitchFamily="18" charset="0"/>
              </a:rPr>
              <a:pPr algn="r" eaLnBrk="1" hangingPunct="1"/>
              <a:t>67</a:t>
            </a:fld>
            <a:endParaRPr lang="en-US" altLang="en-US" sz="3300">
              <a:solidFill>
                <a:schemeClr val="bg1"/>
              </a:solidFill>
              <a:latin typeface="Times New Roman" pitchFamily="18" charset="0"/>
            </a:endParaRPr>
          </a:p>
        </p:txBody>
      </p:sp>
      <p:sp>
        <p:nvSpPr>
          <p:cNvPr id="163843" name="Rectangle 4"/>
          <p:cNvSpPr>
            <a:spLocks noGrp="1" noRot="1" noChangeAspect="1" noChangeArrowheads="1" noTextEdit="1"/>
          </p:cNvSpPr>
          <p:nvPr>
            <p:ph type="sldImg"/>
          </p:nvPr>
        </p:nvSpPr>
        <p:spPr>
          <a:ln/>
        </p:spPr>
      </p:sp>
      <p:sp>
        <p:nvSpPr>
          <p:cNvPr id="16384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topics covered in this section of the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before proceeding.</a:t>
            </a:r>
          </a:p>
        </p:txBody>
      </p:sp>
      <p:sp>
        <p:nvSpPr>
          <p:cNvPr id="163845"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BC81B6F-B6B1-432E-807D-4BDA5307EDBE}" type="slidenum">
              <a:rPr lang="en-US" altLang="en-US" sz="3300">
                <a:solidFill>
                  <a:schemeClr val="bg1"/>
                </a:solidFill>
                <a:latin typeface="Times New Roman" pitchFamily="18" charset="0"/>
              </a:rPr>
              <a:pPr algn="r" eaLnBrk="1" hangingPunct="1"/>
              <a:t>68</a:t>
            </a:fld>
            <a:endParaRPr lang="en-US" altLang="en-US" sz="3300">
              <a:solidFill>
                <a:schemeClr val="bg1"/>
              </a:solidFill>
              <a:latin typeface="Times New Roman" pitchFamily="18" charset="0"/>
            </a:endParaRPr>
          </a:p>
        </p:txBody>
      </p:sp>
      <p:sp>
        <p:nvSpPr>
          <p:cNvPr id="164867" name="Rectangle 4"/>
          <p:cNvSpPr>
            <a:spLocks noGrp="1" noRot="1" noChangeAspect="1" noChangeArrowheads="1" noTextEdit="1"/>
          </p:cNvSpPr>
          <p:nvPr>
            <p:ph type="sldImg"/>
          </p:nvPr>
        </p:nvSpPr>
        <p:spPr>
          <a:ln/>
        </p:spPr>
      </p:sp>
      <p:sp>
        <p:nvSpPr>
          <p:cNvPr id="16486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this portion of the program will </a:t>
            </a:r>
            <a:r>
              <a:rPr lang="en-US" altLang="en-US" sz="1200" b="0" i="0" smtClean="0">
                <a:latin typeface="Arial" pitchFamily="34" charset="0"/>
                <a:ea typeface="ＭＳ Ｐゴシック" pitchFamily="34" charset="-128"/>
                <a:cs typeface="Arial" pitchFamily="34" charset="0"/>
              </a:rPr>
              <a:t>identify </a:t>
            </a:r>
            <a:r>
              <a:rPr lang="en-US" altLang="en-US" sz="1200" b="0" i="0" smtClean="0">
                <a:latin typeface="Arial" pitchFamily="34" charset="0"/>
                <a:ea typeface="ＭＳ Ｐゴシック" pitchFamily="34" charset="-128"/>
              </a:rPr>
              <a:t>the procedures that are used to conduct OSHA inspections, identify the six OSHA inspection priority categories, explain the types of OSHA citations and subsequent penalties, explain the steps of an OSHA inspection, explain the process used by OSHA for issuing citations, identify employer &amp; employee rights under OSHA after a citation is issued.</a:t>
            </a:r>
          </a:p>
          <a:p>
            <a:pPr eaLnBrk="1" hangingPunct="1"/>
            <a:r>
              <a:rPr lang="en-US" altLang="en-US" sz="1200" i="0" smtClean="0">
                <a:latin typeface="Arial" pitchFamily="34" charset="0"/>
                <a:ea typeface="ＭＳ Ｐゴシック" pitchFamily="34" charset="-128"/>
                <a:cs typeface="Arial" pitchFamily="34" charset="0"/>
              </a:rPr>
              <a:t> </a:t>
            </a:r>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 if they have any questions before proceeding.</a:t>
            </a:r>
          </a:p>
        </p:txBody>
      </p:sp>
      <p:sp>
        <p:nvSpPr>
          <p:cNvPr id="164869"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124B744-3828-40A5-9382-A668B02440A3}" type="slidenum">
              <a:rPr lang="en-US" altLang="en-US" sz="3300">
                <a:solidFill>
                  <a:schemeClr val="bg1"/>
                </a:solidFill>
                <a:latin typeface="Times New Roman" pitchFamily="18" charset="0"/>
              </a:rPr>
              <a:pPr algn="r" eaLnBrk="1" hangingPunct="1"/>
              <a:t>69</a:t>
            </a:fld>
            <a:endParaRPr lang="en-US" altLang="en-US" sz="3300">
              <a:solidFill>
                <a:schemeClr val="bg1"/>
              </a:solidFill>
              <a:latin typeface="Times New Roman" pitchFamily="18" charset="0"/>
            </a:endParaRPr>
          </a:p>
        </p:txBody>
      </p:sp>
      <p:sp>
        <p:nvSpPr>
          <p:cNvPr id="165891" name="Rectangle 4"/>
          <p:cNvSpPr>
            <a:spLocks noGrp="1" noRot="1" noChangeAspect="1" noChangeArrowheads="1" noTextEdit="1"/>
          </p:cNvSpPr>
          <p:nvPr>
            <p:ph type="sldImg"/>
          </p:nvPr>
        </p:nvSpPr>
        <p:spPr>
          <a:ln/>
        </p:spPr>
      </p:sp>
      <p:sp>
        <p:nvSpPr>
          <p:cNvPr id="16589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objectives.</a:t>
            </a:r>
          </a:p>
          <a:p>
            <a:pPr eaLnBrk="1" hangingPunct="1"/>
            <a:endParaRPr lang="en-US" altLang="en-US" sz="1200" b="0" i="0" smtClean="0">
              <a:latin typeface="Arial" pitchFamily="34" charset="0"/>
              <a:ea typeface="ＭＳ Ｐゴシック" pitchFamily="34" charset="-128"/>
            </a:endParaRPr>
          </a:p>
        </p:txBody>
      </p:sp>
      <p:sp>
        <p:nvSpPr>
          <p:cNvPr id="16589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B2109A7-47E0-47C5-BBA3-55DFDC7B9CBC}" type="slidenum">
              <a:rPr lang="en-US" altLang="en-US" sz="3300">
                <a:solidFill>
                  <a:schemeClr val="bg1"/>
                </a:solidFill>
                <a:latin typeface="Times New Roman" pitchFamily="18" charset="0"/>
              </a:rPr>
              <a:pPr algn="r" eaLnBrk="1" hangingPunct="1"/>
              <a:t>7</a:t>
            </a:fld>
            <a:endParaRPr lang="en-US" altLang="en-US" sz="3300">
              <a:solidFill>
                <a:schemeClr val="bg1"/>
              </a:solidFill>
              <a:latin typeface="Times New Roman" pitchFamily="18" charset="0"/>
            </a:endParaRPr>
          </a:p>
        </p:txBody>
      </p:sp>
      <p:sp>
        <p:nvSpPr>
          <p:cNvPr id="102403" name="Rectangle 4"/>
          <p:cNvSpPr>
            <a:spLocks noGrp="1" noRot="1" noChangeAspect="1" noChangeArrowheads="1" noTextEdit="1"/>
          </p:cNvSpPr>
          <p:nvPr>
            <p:ph type="sldImg"/>
          </p:nvPr>
        </p:nvSpPr>
        <p:spPr>
          <a:ln/>
        </p:spPr>
      </p:sp>
      <p:sp>
        <p:nvSpPr>
          <p:cNvPr id="10240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 </a:t>
            </a:r>
            <a:r>
              <a:rPr lang="en-US" altLang="en-US" sz="1200" b="0" i="0" smtClean="0">
                <a:latin typeface="Arial" pitchFamily="34" charset="0"/>
                <a:ea typeface="ＭＳ Ｐゴシック" pitchFamily="34" charset="-128"/>
              </a:rPr>
              <a:t>that the National Institute for Occupational Safety and health (NIOSH) is an agency in the Department of Health and Human Services that works closely with OSHA.</a:t>
            </a:r>
          </a:p>
          <a:p>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list the parties that provide input on safety standards. </a:t>
            </a:r>
            <a:r>
              <a:rPr lang="en-US" altLang="en-US" sz="1200" b="0" smtClean="0">
                <a:latin typeface="Arial" pitchFamily="34" charset="0"/>
                <a:ea typeface="ＭＳ Ｐゴシック" pitchFamily="34" charset="-128"/>
              </a:rPr>
              <a:t>(</a:t>
            </a:r>
            <a:r>
              <a:rPr lang="en-US" altLang="en-US" sz="1200" smtClean="0">
                <a:latin typeface="Arial" pitchFamily="34" charset="0"/>
                <a:ea typeface="ＭＳ Ｐゴシック" pitchFamily="34" charset="-128"/>
              </a:rPr>
              <a:t>Answers include:</a:t>
            </a:r>
            <a:r>
              <a:rPr lang="en-US" altLang="en-US" sz="1200" b="0" smtClean="0">
                <a:latin typeface="Arial" pitchFamily="34" charset="0"/>
                <a:ea typeface="ＭＳ Ｐゴシック" pitchFamily="34" charset="-128"/>
              </a:rPr>
              <a:t> employers, employer associations, workers, unions, manufacturers, professional groups, government agencies, states, and advisory committees.)</a:t>
            </a:r>
          </a:p>
          <a:p>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OSHA also enforces 29 CFR 1928 (Agriculture), 1915 (Shipyard), 1917 (Marine Terminal) and 1918 (Longshoring). </a:t>
            </a:r>
          </a:p>
        </p:txBody>
      </p:sp>
      <p:sp>
        <p:nvSpPr>
          <p:cNvPr id="102405" name="Rectangle 6"/>
          <p:cNvSpPr>
            <a:spLocks noChangeArrowheads="1"/>
          </p:cNvSpPr>
          <p:nvPr/>
        </p:nvSpPr>
        <p:spPr bwMode="auto">
          <a:xfrm>
            <a:off x="231775" y="5457825"/>
            <a:ext cx="69580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OSHA has five main duties that affect employers and employees. These duties are listed on the screen. The first three duties are clear and require little explanation. Providing technical support refers to the process by which OSHA assists employers with selecting and using hazard abatement methods that comply with regulations. State plans were discussed on the previous page. </a:t>
            </a:r>
          </a:p>
          <a:p>
            <a:pPr eaLnBrk="1" hangingPunct="1">
              <a:spcBef>
                <a:spcPts val="450"/>
              </a:spcBef>
              <a:spcAft>
                <a:spcPts val="750"/>
              </a:spcAft>
            </a:pPr>
            <a:r>
              <a:rPr lang="en-US" altLang="en-US" sz="1200">
                <a:latin typeface="Times New Roman" pitchFamily="18" charset="0"/>
                <a:cs typeface="Times New Roman" pitchFamily="18" charset="0"/>
              </a:rPr>
              <a:t>NIOSH is the National Institute for Occupational Safety and Health. Because this course focuses on OSHA regulations, very little time is spent on NIOSH. However, you should know that NIOSH provides many technical services that can help workers, especially with work-related health problems. Additionally, you should note that NIOSH does not have enforcement or compliance duties.</a:t>
            </a:r>
          </a:p>
          <a:p>
            <a:pPr eaLnBrk="1" hangingPunct="1">
              <a:spcBef>
                <a:spcPts val="450"/>
              </a:spcBef>
              <a:spcAft>
                <a:spcPts val="750"/>
              </a:spcAft>
            </a:pPr>
            <a:r>
              <a:rPr lang="en-US" altLang="en-US" sz="1200">
                <a:latin typeface="Times New Roman" pitchFamily="18" charset="0"/>
                <a:cs typeface="Times New Roman" pitchFamily="18" charset="0"/>
              </a:rPr>
              <a:t>Criteria documents developed by NIOSH are technical or scientific materials used by OSHA in the standard setting process. NIOSH gathers information for criteria documents from field studies it conducts. One type of field study NIOSH conducts is the Health Hazard Evaluation (HHE). Workers or employers who believe they have a safety or health problem in their workplace can request NIOSH to conduct an HHE. NIOSH will evaluate the problem and, if reasonable to do so, will conduct a field study. During an HHE, NIOSH will identify any safety or health problems and inform parties about any violations of standards and make recommendations for correcting them to the employer. However, NIOSH will not issue any citations. Only OSHA can issue citations.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577F2C5-CBCA-4E24-9758-FED9EA116DCA}" type="slidenum">
              <a:rPr lang="en-US" altLang="en-US" sz="3300">
                <a:solidFill>
                  <a:schemeClr val="bg1"/>
                </a:solidFill>
                <a:latin typeface="Times New Roman" pitchFamily="18" charset="0"/>
              </a:rPr>
              <a:pPr algn="r" eaLnBrk="1" hangingPunct="1"/>
              <a:t>70</a:t>
            </a:fld>
            <a:endParaRPr lang="en-US" altLang="en-US" sz="3300">
              <a:solidFill>
                <a:schemeClr val="bg1"/>
              </a:solidFill>
              <a:latin typeface="Times New Roman" pitchFamily="18" charset="0"/>
            </a:endParaRPr>
          </a:p>
        </p:txBody>
      </p:sp>
      <p:sp>
        <p:nvSpPr>
          <p:cNvPr id="166915" name="Rectangle 4"/>
          <p:cNvSpPr>
            <a:spLocks noGrp="1" noRot="1" noChangeAspect="1" noChangeArrowheads="1" noTextEdit="1"/>
          </p:cNvSpPr>
          <p:nvPr>
            <p:ph type="sldImg"/>
          </p:nvPr>
        </p:nvSpPr>
        <p:spPr>
          <a:ln/>
        </p:spPr>
      </p:sp>
      <p:sp>
        <p:nvSpPr>
          <p:cNvPr id="16691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regarding OSHA inspections.</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OSHA inspections.</a:t>
            </a:r>
          </a:p>
        </p:txBody>
      </p:sp>
      <p:sp>
        <p:nvSpPr>
          <p:cNvPr id="166917" name="Rectangle 6"/>
          <p:cNvSpPr>
            <a:spLocks noChangeArrowheads="1"/>
          </p:cNvSpPr>
          <p:nvPr/>
        </p:nvSpPr>
        <p:spPr bwMode="auto">
          <a:xfrm>
            <a:off x="231775" y="5457825"/>
            <a:ext cx="6770688"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The OSH Act authorizes OSHA compliance safety and health officers (CSHOs) to conduct workplace inspections at reasonable times. OSHA conducts inspections without advance notice, except in rare circumstances (for example, when there is a report of an Imminent Danger). In fact, anyone who tells an employer about an OSHA inspection in advance can receive fines and a jail term. </a:t>
            </a: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876DE00-02D4-44B0-AC7D-33DBD8A97172}" type="slidenum">
              <a:rPr lang="en-US" altLang="en-US" sz="3300">
                <a:solidFill>
                  <a:schemeClr val="bg1"/>
                </a:solidFill>
                <a:latin typeface="Times New Roman" pitchFamily="18" charset="0"/>
              </a:rPr>
              <a:pPr algn="r" eaLnBrk="1" hangingPunct="1"/>
              <a:t>71</a:t>
            </a:fld>
            <a:endParaRPr lang="en-US" altLang="en-US" sz="3300">
              <a:solidFill>
                <a:schemeClr val="bg1"/>
              </a:solidFill>
              <a:latin typeface="Times New Roman" pitchFamily="18" charset="0"/>
            </a:endParaRPr>
          </a:p>
        </p:txBody>
      </p:sp>
      <p:sp>
        <p:nvSpPr>
          <p:cNvPr id="167939" name="Rectangle 4"/>
          <p:cNvSpPr>
            <a:spLocks noGrp="1" noRot="1" noChangeAspect="1" noChangeArrowheads="1" noTextEdit="1"/>
          </p:cNvSpPr>
          <p:nvPr>
            <p:ph type="sldImg"/>
          </p:nvPr>
        </p:nvSpPr>
        <p:spPr>
          <a:ln/>
        </p:spPr>
      </p:sp>
      <p:sp>
        <p:nvSpPr>
          <p:cNvPr id="16794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Explain </a:t>
            </a:r>
            <a:r>
              <a:rPr lang="en-US" altLang="en-US" sz="1200" b="0" i="0" smtClean="0">
                <a:latin typeface="Arial" pitchFamily="34" charset="0"/>
                <a:ea typeface="ＭＳ Ｐゴシック" pitchFamily="34" charset="-128"/>
              </a:rPr>
              <a:t>that OSHA conducts six types of inspections to determine if employers are in compliance with standards.</a:t>
            </a: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six priority categories.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regarding OSHA inspection priorities.</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OSHA inspection priorities.</a:t>
            </a:r>
          </a:p>
        </p:txBody>
      </p:sp>
      <p:sp>
        <p:nvSpPr>
          <p:cNvPr id="167941"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1</a:t>
            </a:r>
            <a:r>
              <a:rPr lang="en-US" altLang="en-US" sz="1200" baseline="30000">
                <a:latin typeface="Times New Roman" pitchFamily="18" charset="0"/>
                <a:cs typeface="Times New Roman" pitchFamily="18" charset="0"/>
              </a:rPr>
              <a:t>st</a:t>
            </a:r>
            <a:r>
              <a:rPr lang="en-US" altLang="en-US" sz="1200">
                <a:latin typeface="Times New Roman" pitchFamily="18" charset="0"/>
                <a:cs typeface="Times New Roman" pitchFamily="18" charset="0"/>
              </a:rPr>
              <a:t> Priority - Imminent Danger: This is a condition where there is reasonable certainty a danger exists that can cause death or serious physical harm. OSHA may contact the employer and try to have workers removed from danger. A CSHO then makes an inspection no later than one day after receiving the report. </a:t>
            </a:r>
          </a:p>
          <a:p>
            <a:pPr eaLnBrk="1" hangingPunct="1">
              <a:spcBef>
                <a:spcPts val="450"/>
              </a:spcBef>
              <a:spcAft>
                <a:spcPts val="750"/>
              </a:spcAft>
            </a:pPr>
            <a:r>
              <a:rPr lang="en-US" altLang="en-US" sz="1200">
                <a:latin typeface="Times New Roman" pitchFamily="18" charset="0"/>
                <a:cs typeface="Times New Roman" pitchFamily="18" charset="0"/>
              </a:rPr>
              <a:t>2</a:t>
            </a:r>
            <a:r>
              <a:rPr lang="en-US" altLang="en-US" sz="1200" baseline="30000">
                <a:latin typeface="Times New Roman" pitchFamily="18" charset="0"/>
                <a:cs typeface="Times New Roman" pitchFamily="18" charset="0"/>
              </a:rPr>
              <a:t>nd</a:t>
            </a:r>
            <a:r>
              <a:rPr lang="en-US" altLang="en-US" sz="1200">
                <a:latin typeface="Times New Roman" pitchFamily="18" charset="0"/>
                <a:cs typeface="Times New Roman" pitchFamily="18" charset="0"/>
              </a:rPr>
              <a:t> Priority - Fatalities and Catastrophes: OSHA starts these investigations as soon as possible after getting a report. CSHOs gather evidence to determine the causes of the event and if violations occurred.</a:t>
            </a:r>
          </a:p>
          <a:p>
            <a:pPr eaLnBrk="1" hangingPunct="1">
              <a:spcBef>
                <a:spcPts val="450"/>
              </a:spcBef>
              <a:spcAft>
                <a:spcPts val="750"/>
              </a:spcAft>
            </a:pPr>
            <a:r>
              <a:rPr lang="en-US" altLang="en-US" sz="1200">
                <a:latin typeface="Times New Roman" pitchFamily="18" charset="0"/>
                <a:cs typeface="Times New Roman" pitchFamily="18" charset="0"/>
              </a:rPr>
              <a:t>3</a:t>
            </a:r>
            <a:r>
              <a:rPr lang="en-US" altLang="en-US" sz="1200" baseline="30000">
                <a:latin typeface="Times New Roman" pitchFamily="18" charset="0"/>
                <a:cs typeface="Times New Roman" pitchFamily="18" charset="0"/>
              </a:rPr>
              <a:t>rd</a:t>
            </a:r>
            <a:r>
              <a:rPr lang="en-US" altLang="en-US" sz="1200">
                <a:latin typeface="Times New Roman" pitchFamily="18" charset="0"/>
                <a:cs typeface="Times New Roman" pitchFamily="18" charset="0"/>
              </a:rPr>
              <a:t> Priority - Complaints and Referrals: A worker or worker representative can file a complaint about a safety or health hazard in the workplace. Referrals usually are from a government agency, such as NIOSH or a local health department. They are handled the same way as complaints.</a:t>
            </a:r>
          </a:p>
          <a:p>
            <a:pPr eaLnBrk="1" hangingPunct="1">
              <a:spcBef>
                <a:spcPts val="450"/>
              </a:spcBef>
              <a:spcAft>
                <a:spcPts val="750"/>
              </a:spcAft>
            </a:pPr>
            <a:r>
              <a:rPr lang="en-US" altLang="en-US" sz="1200">
                <a:latin typeface="Times New Roman" pitchFamily="18" charset="0"/>
                <a:cs typeface="Times New Roman" pitchFamily="18" charset="0"/>
              </a:rPr>
              <a:t>4</a:t>
            </a:r>
            <a:r>
              <a:rPr lang="en-US" altLang="en-US" sz="1200" baseline="30000">
                <a:latin typeface="Times New Roman" pitchFamily="18" charset="0"/>
                <a:cs typeface="Times New Roman" pitchFamily="18" charset="0"/>
              </a:rPr>
              <a:t>th</a:t>
            </a:r>
            <a:r>
              <a:rPr lang="en-US" altLang="en-US" sz="1200">
                <a:latin typeface="Times New Roman" pitchFamily="18" charset="0"/>
                <a:cs typeface="Times New Roman" pitchFamily="18" charset="0"/>
              </a:rPr>
              <a:t> Priority - Programmed Inspections: These inspections cover industries and employers with high injury and illness rates, specific hazards, or other exposures. There may also be special emphasis programs in just one OSHA region or certain area offices, based on knowledge of local industry hazards.</a:t>
            </a:r>
          </a:p>
          <a:p>
            <a:pPr eaLnBrk="1" hangingPunct="1">
              <a:spcBef>
                <a:spcPts val="450"/>
              </a:spcBef>
              <a:spcAft>
                <a:spcPts val="750"/>
              </a:spcAft>
            </a:pPr>
            <a:r>
              <a:rPr lang="en-US" altLang="en-US" sz="1200">
                <a:latin typeface="Times New Roman" pitchFamily="18" charset="0"/>
                <a:cs typeface="Times New Roman" pitchFamily="18" charset="0"/>
              </a:rPr>
              <a:t>OSHA also conducts Follow-up and Monitoring Inspections. These inspections are made as needed, and take priority over Programmed Inspections. A follow-up is made to see if violations cited on an earlier inspection were fixed. Monitoring inspections are made to make sure hazards are being corrected and workers are protected whenever a long period of time is needed for a hazard to be fixed.</a:t>
            </a:r>
          </a:p>
          <a:p>
            <a:pPr eaLnBrk="1" hangingPunct="1">
              <a:spcBef>
                <a:spcPct val="30000"/>
              </a:spcBef>
              <a:spcAft>
                <a:spcPct val="50000"/>
              </a:spcAft>
            </a:pPr>
            <a:endParaRPr lang="en-US" altLang="en-US" sz="1200">
              <a:latin typeface="Times New Roman" pitchFamily="18" charset="0"/>
              <a:cs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5FC14E9-16B6-4DCD-B1A0-6DE50BAE59E6}" type="slidenum">
              <a:rPr lang="en-US" altLang="en-US" sz="3300">
                <a:solidFill>
                  <a:schemeClr val="bg1"/>
                </a:solidFill>
                <a:latin typeface="Times New Roman" pitchFamily="18" charset="0"/>
              </a:rPr>
              <a:pPr algn="r" eaLnBrk="1" hangingPunct="1"/>
              <a:t>72</a:t>
            </a:fld>
            <a:endParaRPr lang="en-US" altLang="en-US" sz="3300">
              <a:solidFill>
                <a:schemeClr val="bg1"/>
              </a:solidFill>
              <a:latin typeface="Times New Roman" pitchFamily="18" charset="0"/>
            </a:endParaRPr>
          </a:p>
        </p:txBody>
      </p:sp>
      <p:sp>
        <p:nvSpPr>
          <p:cNvPr id="168963" name="Rectangle 4"/>
          <p:cNvSpPr>
            <a:spLocks noGrp="1" noRot="1" noChangeAspect="1" noChangeArrowheads="1" noTextEdit="1"/>
          </p:cNvSpPr>
          <p:nvPr>
            <p:ph type="sldImg"/>
          </p:nvPr>
        </p:nvSpPr>
        <p:spPr>
          <a:ln/>
        </p:spPr>
      </p:sp>
      <p:sp>
        <p:nvSpPr>
          <p:cNvPr id="16896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four major steps of an OSHA inspection.</a:t>
            </a:r>
          </a:p>
        </p:txBody>
      </p:sp>
      <p:sp>
        <p:nvSpPr>
          <p:cNvPr id="168965" name="Rectangle 6"/>
          <p:cNvSpPr>
            <a:spLocks noChangeArrowheads="1"/>
          </p:cNvSpPr>
          <p:nvPr/>
        </p:nvSpPr>
        <p:spPr bwMode="auto">
          <a:xfrm>
            <a:off x="231775" y="5353050"/>
            <a:ext cx="6931025"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1. Presenting Credentials:</a:t>
            </a:r>
            <a:r>
              <a:rPr lang="en-US" altLang="en-US" sz="1200" i="1">
                <a:latin typeface="Times New Roman" pitchFamily="18" charset="0"/>
                <a:cs typeface="Times New Roman" pitchFamily="18" charset="0"/>
              </a:rPr>
              <a:t> </a:t>
            </a:r>
            <a:r>
              <a:rPr lang="en-US" altLang="en-US" sz="1200">
                <a:latin typeface="Times New Roman" pitchFamily="18" charset="0"/>
                <a:cs typeface="Times New Roman" pitchFamily="18" charset="0"/>
              </a:rPr>
              <a:t>When arriving at the workplace, the CSHO finds out who is in charge and presents his or her credentials. Employers can require OSHA to get a warrant prior to inspections.</a:t>
            </a:r>
            <a:endParaRPr lang="en-US" altLang="en-US" sz="1200" i="1">
              <a:latin typeface="Times New Roman" pitchFamily="18" charset="0"/>
              <a:cs typeface="Times New Roman" pitchFamily="18" charset="0"/>
            </a:endParaRPr>
          </a:p>
          <a:p>
            <a:pPr eaLnBrk="1" hangingPunct="1">
              <a:spcBef>
                <a:spcPts val="450"/>
              </a:spcBef>
              <a:spcAft>
                <a:spcPts val="750"/>
              </a:spcAft>
            </a:pPr>
            <a:r>
              <a:rPr lang="en-US" altLang="en-US" sz="1200">
                <a:latin typeface="Times New Roman" pitchFamily="18" charset="0"/>
                <a:cs typeface="Times New Roman" pitchFamily="18" charset="0"/>
              </a:rPr>
              <a:t>2. Opening Conference: The CSHO finds out if workers are represented and, if so, makes sure that the worker representative participates in all phases of the inspection. If the employer or worker representative objects to a joint conference, separate conferences are held.</a:t>
            </a:r>
            <a:endParaRPr lang="en-US" altLang="en-US" sz="1200" i="1">
              <a:latin typeface="Times New Roman" pitchFamily="18" charset="0"/>
              <a:cs typeface="Times New Roman" pitchFamily="18" charset="0"/>
            </a:endParaRPr>
          </a:p>
          <a:p>
            <a:pPr eaLnBrk="1" hangingPunct="1">
              <a:spcBef>
                <a:spcPts val="450"/>
              </a:spcBef>
              <a:spcAft>
                <a:spcPts val="750"/>
              </a:spcAft>
            </a:pPr>
            <a:r>
              <a:rPr lang="en-US" altLang="en-US" sz="1200">
                <a:latin typeface="Times New Roman" pitchFamily="18" charset="0"/>
                <a:cs typeface="Times New Roman" pitchFamily="18" charset="0"/>
              </a:rPr>
              <a:t>3. The Walkaround:</a:t>
            </a:r>
            <a:r>
              <a:rPr lang="en-US" altLang="en-US" sz="1200" i="1">
                <a:latin typeface="Times New Roman" pitchFamily="18" charset="0"/>
                <a:cs typeface="Times New Roman" pitchFamily="18" charset="0"/>
              </a:rPr>
              <a:t> </a:t>
            </a:r>
            <a:r>
              <a:rPr lang="en-US" altLang="en-US" sz="1200">
                <a:latin typeface="Times New Roman" pitchFamily="18" charset="0"/>
                <a:cs typeface="Times New Roman" pitchFamily="18" charset="0"/>
              </a:rPr>
              <a:t>The CSHO along with the employer and worker representatives inspect the work areas for potentially hazardous working conditions. Violations are pointed out and documented. The CSHO may also conduct interviews, take measurements, photographs and video, and monitor worker exposure to noise, air contaminants, etc. Worker interviews may be done in private and a union representative may be present.</a:t>
            </a:r>
            <a:endParaRPr lang="en-US" altLang="en-US" sz="1200" i="1">
              <a:latin typeface="Times New Roman" pitchFamily="18" charset="0"/>
              <a:cs typeface="Times New Roman" pitchFamily="18" charset="0"/>
            </a:endParaRPr>
          </a:p>
          <a:p>
            <a:pPr eaLnBrk="1" hangingPunct="1">
              <a:spcBef>
                <a:spcPts val="450"/>
              </a:spcBef>
              <a:spcAft>
                <a:spcPts val="750"/>
              </a:spcAft>
            </a:pPr>
            <a:r>
              <a:rPr lang="en-US" altLang="en-US" sz="1200">
                <a:latin typeface="Times New Roman" pitchFamily="18" charset="0"/>
                <a:cs typeface="Times New Roman" pitchFamily="18" charset="0"/>
              </a:rPr>
              <a:t>4. Closing Conference: The CSHO holds a closing conference with the employer and the worker representatives, jointly or separately. When the employer does not want to have a joint conference, the CSHO will normally hold the conference with the worker representative first, so that worker input is received before employers are informed of proposed citations. Apparent violations and estimated times for correction are discussed. Employers are informed of their rights/responsibilities related to the inspection. Employer and worker representatives are told of their rights to take part in any future meetings and contest rights. No citations are given out at this time. Citations are mailed at a later date.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3BF2820-2A4D-486B-BAC9-02BF786322CA}" type="slidenum">
              <a:rPr lang="en-US" altLang="en-US" sz="3300">
                <a:solidFill>
                  <a:schemeClr val="bg1"/>
                </a:solidFill>
                <a:latin typeface="Times New Roman" pitchFamily="18" charset="0"/>
              </a:rPr>
              <a:pPr algn="r" eaLnBrk="1" hangingPunct="1"/>
              <a:t>73</a:t>
            </a:fld>
            <a:endParaRPr lang="en-US" altLang="en-US" sz="3300">
              <a:solidFill>
                <a:schemeClr val="bg1"/>
              </a:solidFill>
              <a:latin typeface="Times New Roman" pitchFamily="18" charset="0"/>
            </a:endParaRPr>
          </a:p>
        </p:txBody>
      </p:sp>
      <p:sp>
        <p:nvSpPr>
          <p:cNvPr id="169987" name="Rectangle 4"/>
          <p:cNvSpPr>
            <a:spLocks noGrp="1" noRot="1" noChangeAspect="1" noChangeArrowheads="1" noTextEdit="1"/>
          </p:cNvSpPr>
          <p:nvPr>
            <p:ph type="sldImg"/>
          </p:nvPr>
        </p:nvSpPr>
        <p:spPr>
          <a:ln/>
        </p:spPr>
      </p:sp>
      <p:sp>
        <p:nvSpPr>
          <p:cNvPr id="16998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procedures for issuing of citations.</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 to share any experiences they may have had, or heard of, regarding the issuing of OSHA citations.</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with the issuing of OSHA citations.</a:t>
            </a:r>
          </a:p>
        </p:txBody>
      </p:sp>
      <p:sp>
        <p:nvSpPr>
          <p:cNvPr id="169989"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The CSHO takes the findings back to the office and writes up a report. The Area Director reviews it and makes the final decision about the citations and penalties.</a:t>
            </a:r>
          </a:p>
          <a:p>
            <a:pPr eaLnBrk="1" hangingPunct="1">
              <a:spcBef>
                <a:spcPts val="450"/>
              </a:spcBef>
              <a:spcAft>
                <a:spcPts val="750"/>
              </a:spcAft>
            </a:pPr>
            <a:r>
              <a:rPr lang="en-US" altLang="en-US" sz="1200">
                <a:latin typeface="Times New Roman" pitchFamily="18" charset="0"/>
                <a:cs typeface="Times New Roman" pitchFamily="18" charset="0"/>
              </a:rPr>
              <a:t>Citations inform the employer and workers of: regulations and standards the employer allegedly violated, any hazardous working conditions covered by the OSH Act’s General Duty Clause, the proposed length of time set for abatement of hazards, and any proposed penalties.</a:t>
            </a:r>
          </a:p>
          <a:p>
            <a:pPr eaLnBrk="1" hangingPunct="1">
              <a:spcBef>
                <a:spcPts val="450"/>
              </a:spcBef>
              <a:spcAft>
                <a:spcPts val="750"/>
              </a:spcAft>
            </a:pPr>
            <a:r>
              <a:rPr lang="en-US" altLang="en-US" sz="1200">
                <a:latin typeface="Times New Roman" pitchFamily="18" charset="0"/>
                <a:cs typeface="Times New Roman" pitchFamily="18" charset="0"/>
              </a:rPr>
              <a:t>Citations are sent by certified mail to the facility. The employer must post a copy of each citation at or near the place the violation occurred for 3 days or until it is fixed. Employers must also inform workers and their representatives of the correction they make.</a:t>
            </a:r>
            <a:endParaRPr lang="en-US" altLang="en-US" sz="1200" b="1">
              <a:latin typeface="Times New Roman" pitchFamily="18" charset="0"/>
              <a:cs typeface="Times New Roman" pitchFamily="18" charset="0"/>
            </a:endParaRP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C530A02-84CC-4FC3-9AC4-F4BC3039D1AA}" type="slidenum">
              <a:rPr lang="en-US" altLang="en-US" sz="3300">
                <a:solidFill>
                  <a:schemeClr val="bg1"/>
                </a:solidFill>
                <a:latin typeface="Times New Roman" pitchFamily="18" charset="0"/>
              </a:rPr>
              <a:pPr algn="r" eaLnBrk="1" hangingPunct="1"/>
              <a:t>74</a:t>
            </a:fld>
            <a:endParaRPr lang="en-US" altLang="en-US" sz="3300">
              <a:solidFill>
                <a:schemeClr val="bg1"/>
              </a:solidFill>
              <a:latin typeface="Times New Roman" pitchFamily="18" charset="0"/>
            </a:endParaRPr>
          </a:p>
        </p:txBody>
      </p:sp>
      <p:sp>
        <p:nvSpPr>
          <p:cNvPr id="171011" name="Rectangle 4"/>
          <p:cNvSpPr>
            <a:spLocks noGrp="1" noRot="1" noChangeAspect="1" noChangeArrowheads="1" noTextEdit="1"/>
          </p:cNvSpPr>
          <p:nvPr>
            <p:ph type="sldImg"/>
          </p:nvPr>
        </p:nvSpPr>
        <p:spPr>
          <a:ln/>
        </p:spPr>
      </p:sp>
      <p:sp>
        <p:nvSpPr>
          <p:cNvPr id="171012" name="Rectangle 5"/>
          <p:cNvSpPr>
            <a:spLocks noGrp="1" noChangeArrowheads="1"/>
          </p:cNvSpPr>
          <p:nvPr>
            <p:ph type="body" idx="1"/>
          </p:nvPr>
        </p:nvSpPr>
        <p:spPr bwMode="auto">
          <a:xfrm>
            <a:off x="3930650" y="1287463"/>
            <a:ext cx="3233738"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Ask </a:t>
            </a:r>
            <a:r>
              <a:rPr lang="en-US" altLang="en-US" sz="1100" b="0" i="0" smtClean="0">
                <a:latin typeface="Arial" pitchFamily="34" charset="0"/>
                <a:ea typeface="ＭＳ Ｐゴシック" pitchFamily="34" charset="-128"/>
              </a:rPr>
              <a:t>the students to give examples for the different types of violations. (e.g. Serious Violations: lack of guardrails on scaffolds over ten feet; Other-than-Serious violations: poor housekeeping.)</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share any experiences they may have had, or heard of regarding OSHA citations and subsequent penalties.</a:t>
            </a:r>
          </a:p>
          <a:p>
            <a:pPr eaLnBrk="1" hangingPunct="1"/>
            <a:r>
              <a:rPr lang="en-US" altLang="en-US" sz="1100" i="0" smtClean="0">
                <a:latin typeface="Arial" pitchFamily="34" charset="0"/>
                <a:ea typeface="ＭＳ Ｐゴシック" pitchFamily="34" charset="-128"/>
              </a:rPr>
              <a:t>Share</a:t>
            </a:r>
            <a:r>
              <a:rPr lang="en-US" altLang="en-US" sz="1100" b="0" i="0" smtClean="0">
                <a:latin typeface="Arial" pitchFamily="34" charset="0"/>
                <a:ea typeface="ＭＳ Ｐゴシック" pitchFamily="34" charset="-128"/>
              </a:rPr>
              <a:t> any experiences you may have had with OSHA citations and subsequent penalties.</a:t>
            </a:r>
          </a:p>
          <a:p>
            <a:pPr eaLnBrk="1" hangingPunct="1"/>
            <a:r>
              <a:rPr lang="en-US" altLang="en-US" sz="1100" i="0" smtClean="0">
                <a:latin typeface="Arial" pitchFamily="34" charset="0"/>
                <a:ea typeface="ＭＳ Ｐゴシック" pitchFamily="34" charset="-128"/>
              </a:rPr>
              <a:t>Explain</a:t>
            </a:r>
            <a:r>
              <a:rPr lang="en-US" altLang="en-US" sz="1100" b="0" i="0" smtClean="0">
                <a:latin typeface="Arial" pitchFamily="34" charset="0"/>
                <a:ea typeface="ＭＳ Ｐゴシック" pitchFamily="34" charset="-128"/>
              </a:rPr>
              <a:t> that OSHA may adjust a penalty downward depending on the gravity of the violation, the employer's good faith (efforts to comply with the Act), history of previous violations, and size of business.</a:t>
            </a:r>
          </a:p>
        </p:txBody>
      </p:sp>
      <p:sp>
        <p:nvSpPr>
          <p:cNvPr id="171013" name="Rectangle 6"/>
          <p:cNvSpPr>
            <a:spLocks noChangeArrowheads="1"/>
          </p:cNvSpPr>
          <p:nvPr/>
        </p:nvSpPr>
        <p:spPr bwMode="auto">
          <a:xfrm>
            <a:off x="231775" y="5457825"/>
            <a:ext cx="68516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Other-than-Serious: A violation that has a direct relationship to safety and health, but probably would not cause death or serious physical harm.</a:t>
            </a:r>
          </a:p>
          <a:p>
            <a:pPr eaLnBrk="1" hangingPunct="1">
              <a:spcBef>
                <a:spcPts val="450"/>
              </a:spcBef>
              <a:spcAft>
                <a:spcPts val="750"/>
              </a:spcAft>
            </a:pPr>
            <a:r>
              <a:rPr lang="en-US" altLang="en-US" sz="1200">
                <a:latin typeface="Times New Roman" pitchFamily="18" charset="0"/>
                <a:cs typeface="Times New Roman" pitchFamily="18" charset="0"/>
              </a:rPr>
              <a:t>Serious: A violation where there is substantial probability that death or serious physical harm could result and that the employer knew, or should have known, of the hazard.</a:t>
            </a:r>
          </a:p>
          <a:p>
            <a:pPr eaLnBrk="1" hangingPunct="1">
              <a:spcBef>
                <a:spcPts val="450"/>
              </a:spcBef>
              <a:spcAft>
                <a:spcPts val="750"/>
              </a:spcAft>
            </a:pPr>
            <a:r>
              <a:rPr lang="en-US" altLang="en-US" sz="1200">
                <a:latin typeface="Times New Roman" pitchFamily="18" charset="0"/>
                <a:cs typeface="Times New Roman" pitchFamily="18" charset="0"/>
              </a:rPr>
              <a:t>Willful: A violation that the employer intentionally and knowingly commits or a violation that the employer commits with plain indifference to the law. </a:t>
            </a:r>
          </a:p>
          <a:p>
            <a:pPr eaLnBrk="1" hangingPunct="1">
              <a:spcBef>
                <a:spcPts val="450"/>
              </a:spcBef>
              <a:spcAft>
                <a:spcPts val="750"/>
              </a:spcAft>
            </a:pPr>
            <a:r>
              <a:rPr lang="en-US" altLang="en-US" sz="1200">
                <a:latin typeface="Times New Roman" pitchFamily="18" charset="0"/>
                <a:cs typeface="Times New Roman" pitchFamily="18" charset="0"/>
              </a:rPr>
              <a:t>Repeated: A violation that is the same or similar to a previous violation.</a:t>
            </a:r>
          </a:p>
          <a:p>
            <a:pPr eaLnBrk="1" hangingPunct="1">
              <a:spcBef>
                <a:spcPts val="450"/>
              </a:spcBef>
              <a:spcAft>
                <a:spcPts val="750"/>
              </a:spcAft>
            </a:pPr>
            <a:r>
              <a:rPr lang="en-US" altLang="en-US" sz="1200">
                <a:latin typeface="Times New Roman" pitchFamily="18" charset="0"/>
                <a:cs typeface="Times New Roman" pitchFamily="18" charset="0"/>
              </a:rPr>
              <a:t>Failure to Abate: OSHA may propose an additional penalty for each day an employer fails to correct a previously cited violation beyond the required date.</a:t>
            </a:r>
          </a:p>
          <a:p>
            <a:pPr eaLnBrk="1" hangingPunct="1">
              <a:spcBef>
                <a:spcPts val="450"/>
              </a:spcBef>
              <a:spcAft>
                <a:spcPts val="750"/>
              </a:spcAft>
            </a:pPr>
            <a:r>
              <a:rPr lang="en-US" altLang="en-US" sz="1200">
                <a:latin typeface="Times New Roman" pitchFamily="18" charset="0"/>
                <a:cs typeface="Times New Roman" pitchFamily="18" charset="0"/>
              </a:rPr>
              <a:t>Falsifying Information: This occurs when an employer deliberately provides false information to OSHA.</a:t>
            </a:r>
          </a:p>
          <a:p>
            <a:pPr eaLnBrk="1" hangingPunct="1">
              <a:spcBef>
                <a:spcPts val="450"/>
              </a:spcBef>
              <a:spcAft>
                <a:spcPts val="750"/>
              </a:spcAft>
            </a:pPr>
            <a:r>
              <a:rPr lang="en-US" altLang="en-US" sz="1200">
                <a:latin typeface="Times New Roman" pitchFamily="18" charset="0"/>
                <a:cs typeface="Times New Roman" pitchFamily="18" charset="0"/>
              </a:rPr>
              <a:t>Violation of Posting: The employer has to post citations and abatement verification for three days or until the hazard is corrected. The posting has to be near the violation or at a central location.</a:t>
            </a:r>
          </a:p>
          <a:p>
            <a:pPr eaLnBrk="1" hangingPunct="1">
              <a:spcBef>
                <a:spcPct val="30000"/>
              </a:spcBef>
              <a:spcAft>
                <a:spcPct val="50000"/>
              </a:spcAft>
            </a:pPr>
            <a:endParaRPr lang="en-US" altLang="en-US" sz="1200">
              <a:latin typeface="Times New Roman" pitchFamily="18" charset="0"/>
              <a:cs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9F8F024-5646-498B-B189-D92C7D12EB8D}" type="slidenum">
              <a:rPr lang="en-US" altLang="en-US" sz="3300">
                <a:solidFill>
                  <a:schemeClr val="bg1"/>
                </a:solidFill>
                <a:latin typeface="Times New Roman" pitchFamily="18" charset="0"/>
              </a:rPr>
              <a:pPr algn="r" eaLnBrk="1" hangingPunct="1"/>
              <a:t>75</a:t>
            </a:fld>
            <a:endParaRPr lang="en-US" altLang="en-US" sz="3300">
              <a:solidFill>
                <a:schemeClr val="bg1"/>
              </a:solidFill>
              <a:latin typeface="Times New Roman" pitchFamily="18" charset="0"/>
            </a:endParaRPr>
          </a:p>
        </p:txBody>
      </p:sp>
      <p:sp>
        <p:nvSpPr>
          <p:cNvPr id="172035" name="Rectangle 4"/>
          <p:cNvSpPr>
            <a:spLocks noGrp="1" noRot="1" noChangeAspect="1" noChangeArrowheads="1" noTextEdit="1"/>
          </p:cNvSpPr>
          <p:nvPr>
            <p:ph type="sldImg"/>
          </p:nvPr>
        </p:nvSpPr>
        <p:spPr>
          <a:ln/>
        </p:spPr>
      </p:sp>
      <p:sp>
        <p:nvSpPr>
          <p:cNvPr id="17203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regarding an employer exercising their rights after receiving an OSHA citation.</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regarding an employer exercising their rights after receiving an OSHA citation.</a:t>
            </a:r>
          </a:p>
        </p:txBody>
      </p:sp>
      <p:sp>
        <p:nvSpPr>
          <p:cNvPr id="172037"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Regarding citations, employers may request an informal conference with OSHA to discuss the case. They can also reach a settlement agreement with OSHA that adjusts citations and penalties in order to avoid prolonged legal disputes. If an employer decides to contest the citation, the abatement date, and/or the proposed penalty, this must be done, in writing, within the 15-working day contest period. The area director forwards the notice of contest to the Occupational Safety and Health Review Commission (OSHRC). An administrative law judge decides the case. Employer have a right to participate in the hearing and request a further review of the judge's decision by the commission.</a:t>
            </a:r>
          </a:p>
          <a:p>
            <a:pPr eaLnBrk="1" hangingPunct="1">
              <a:spcBef>
                <a:spcPts val="450"/>
              </a:spcBef>
              <a:spcAft>
                <a:spcPts val="750"/>
              </a:spcAft>
            </a:pPr>
            <a:r>
              <a:rPr lang="en-US" altLang="en-US" sz="1200">
                <a:latin typeface="Times New Roman" pitchFamily="18" charset="0"/>
                <a:cs typeface="Times New Roman" pitchFamily="18" charset="0"/>
              </a:rPr>
              <a:t>Note: Employers have the right to request an extension of time for an abatement date if they cannot meet the time stated on the citation for a cited item. This is called a petition for modification of abatement, or PMA. If a violation or abatement date is contested by the employer, the situation does not have to be fixed until there is a final legal order. If only the penalty is contested, the violation must be fixed by the date in the citation.</a:t>
            </a:r>
            <a:endParaRPr lang="en-US" altLang="en-US" sz="1200" b="1">
              <a:latin typeface="Times New Roman" pitchFamily="18" charset="0"/>
              <a:cs typeface="Times New Roman" pitchFamily="18" charset="0"/>
            </a:endParaRP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AC9C4C8-6FA4-47E2-8693-028AE926ACD6}" type="slidenum">
              <a:rPr lang="en-US" altLang="en-US" sz="3300">
                <a:solidFill>
                  <a:schemeClr val="bg1"/>
                </a:solidFill>
                <a:latin typeface="Times New Roman" pitchFamily="18" charset="0"/>
              </a:rPr>
              <a:pPr algn="r" eaLnBrk="1" hangingPunct="1"/>
              <a:t>76</a:t>
            </a:fld>
            <a:endParaRPr lang="en-US" altLang="en-US" sz="3300">
              <a:solidFill>
                <a:schemeClr val="bg1"/>
              </a:solidFill>
              <a:latin typeface="Times New Roman" pitchFamily="18" charset="0"/>
            </a:endParaRPr>
          </a:p>
        </p:txBody>
      </p:sp>
      <p:sp>
        <p:nvSpPr>
          <p:cNvPr id="173059" name="Rectangle 4"/>
          <p:cNvSpPr>
            <a:spLocks noGrp="1" noRot="1" noChangeAspect="1" noChangeArrowheads="1" noTextEdit="1"/>
          </p:cNvSpPr>
          <p:nvPr>
            <p:ph type="sldImg"/>
          </p:nvPr>
        </p:nvSpPr>
        <p:spPr>
          <a:ln/>
        </p:spPr>
      </p:sp>
      <p:sp>
        <p:nvSpPr>
          <p:cNvPr id="17306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regarding an employee exercising their rights after their employer received an OSHA citation.</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regarding an employee exercising their rights after their employer received an OSHA citation.</a:t>
            </a:r>
          </a:p>
        </p:txBody>
      </p:sp>
      <p:sp>
        <p:nvSpPr>
          <p:cNvPr id="173061" name="Rectangle 6"/>
          <p:cNvSpPr>
            <a:spLocks noChangeArrowheads="1"/>
          </p:cNvSpPr>
          <p:nvPr/>
        </p:nvSpPr>
        <p:spPr bwMode="auto">
          <a:xfrm>
            <a:off x="231775" y="5457825"/>
            <a:ext cx="69310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Like </a:t>
            </a:r>
            <a:r>
              <a:rPr lang="en-US" altLang="en-US" sz="1200">
                <a:latin typeface="Times New Roman" pitchFamily="18" charset="0"/>
                <a:cs typeface="Times New Roman" pitchFamily="18" charset="0"/>
              </a:rPr>
              <a:t>employers, workers also have the right to disagree with (or appeal) parts of an OSHA citation. Workers and their representatives may request an informal conference with OSHA to discuss the inspection, citations, penalties or a notice of contest (if filed by the employer). Workers may also contest the abatement time for any violation and an employer's petition for modification of abatement (PMA), but they cannot contest citations or penalties. If a worker plans to contest an abatement time, they should be prepared to provide information to support their position.</a:t>
            </a:r>
          </a:p>
          <a:p>
            <a:pPr eaLnBrk="1" hangingPunct="1">
              <a:spcBef>
                <a:spcPts val="450"/>
              </a:spcBef>
              <a:spcAft>
                <a:spcPts val="750"/>
              </a:spcAft>
            </a:pPr>
            <a:r>
              <a:rPr lang="en-US" altLang="en-US" sz="1200">
                <a:latin typeface="Times New Roman" pitchFamily="18" charset="0"/>
                <a:cs typeface="Times New Roman" pitchFamily="18" charset="0"/>
              </a:rPr>
              <a:t>Workers also have the right to participate in the hearing and request a further review of the judge's decision by the commission.</a:t>
            </a:r>
            <a:endParaRPr lang="en-US" altLang="en-US" sz="1200" b="1">
              <a:latin typeface="Times New Roman" pitchFamily="18" charset="0"/>
              <a:cs typeface="Times New Roman" pitchFamily="18" charset="0"/>
            </a:endParaRPr>
          </a:p>
          <a:p>
            <a:pPr eaLnBrk="1" hangingPunct="1">
              <a:spcBef>
                <a:spcPts val="450"/>
              </a:spcBef>
              <a:spcAft>
                <a:spcPts val="750"/>
              </a:spcAft>
            </a:pP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E9AF19A1-2E1A-44FB-A74F-D826C4D4292B}" type="slidenum">
              <a:rPr lang="en-US" altLang="en-US" sz="3300">
                <a:solidFill>
                  <a:schemeClr val="bg1"/>
                </a:solidFill>
                <a:latin typeface="Times New Roman" pitchFamily="18" charset="0"/>
              </a:rPr>
              <a:pPr algn="r" eaLnBrk="1" hangingPunct="1"/>
              <a:t>77</a:t>
            </a:fld>
            <a:endParaRPr lang="en-US" altLang="en-US" sz="3300">
              <a:solidFill>
                <a:schemeClr val="bg1"/>
              </a:solidFill>
              <a:latin typeface="Times New Roman" pitchFamily="18" charset="0"/>
            </a:endParaRPr>
          </a:p>
        </p:txBody>
      </p:sp>
      <p:sp>
        <p:nvSpPr>
          <p:cNvPr id="174083" name="Rectangle 4"/>
          <p:cNvSpPr>
            <a:spLocks noGrp="1" noRot="1" noChangeAspect="1" noChangeArrowheads="1" noTextEdit="1"/>
          </p:cNvSpPr>
          <p:nvPr>
            <p:ph type="sldImg"/>
          </p:nvPr>
        </p:nvSpPr>
        <p:spPr>
          <a:ln/>
        </p:spPr>
      </p:sp>
      <p:sp>
        <p:nvSpPr>
          <p:cNvPr id="174084"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71013"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charset="0"/>
                <a:ea typeface="ＭＳ Ｐゴシック" pitchFamily="34" charset="-128"/>
              </a:defRPr>
            </a:lvl1pPr>
            <a:lvl2pPr marL="742950" indent="-285750" defTabSz="879475" eaLnBrk="0" hangingPunct="0">
              <a:defRPr sz="2400">
                <a:solidFill>
                  <a:schemeClr val="tx1"/>
                </a:solidFill>
                <a:latin typeface="Arial" charset="0"/>
                <a:ea typeface="ＭＳ Ｐゴシック" pitchFamily="34" charset="-128"/>
              </a:defRPr>
            </a:lvl2pPr>
            <a:lvl3pPr marL="1143000" indent="-228600" defTabSz="879475" eaLnBrk="0" hangingPunct="0">
              <a:defRPr sz="2400">
                <a:solidFill>
                  <a:schemeClr val="tx1"/>
                </a:solidFill>
                <a:latin typeface="Arial" charset="0"/>
                <a:ea typeface="ＭＳ Ｐゴシック" pitchFamily="34" charset="-128"/>
              </a:defRPr>
            </a:lvl3pPr>
            <a:lvl4pPr marL="1600200" indent="-228600" defTabSz="879475" eaLnBrk="0" hangingPunct="0">
              <a:defRPr sz="2400">
                <a:solidFill>
                  <a:schemeClr val="tx1"/>
                </a:solidFill>
                <a:latin typeface="Arial" charset="0"/>
                <a:ea typeface="ＭＳ Ｐゴシック" pitchFamily="34" charset="-128"/>
              </a:defRPr>
            </a:lvl4pPr>
            <a:lvl5pPr marL="2057400" indent="-228600" defTabSz="879475" eaLnBrk="0" hangingPunct="0">
              <a:defRPr sz="2400">
                <a:solidFill>
                  <a:schemeClr val="tx1"/>
                </a:solidFill>
                <a:latin typeface="Arial"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30000"/>
              </a:spcBef>
              <a:spcAft>
                <a:spcPct val="50000"/>
              </a:spcAft>
              <a:defRPr/>
            </a:pPr>
            <a:endParaRPr lang="en-US" sz="1500" b="1" i="1" dirty="0"/>
          </a:p>
          <a:p>
            <a:pPr eaLnBrk="1" hangingPunct="1">
              <a:spcBef>
                <a:spcPct val="30000"/>
              </a:spcBef>
              <a:spcAft>
                <a:spcPct val="50000"/>
              </a:spcAft>
              <a:defRPr/>
            </a:pPr>
            <a:r>
              <a:rPr lang="en-US" sz="1200" b="1" dirty="0"/>
              <a:t>Ask</a:t>
            </a:r>
            <a:r>
              <a:rPr lang="en-US" sz="1200" dirty="0"/>
              <a:t> the students to answer the review questions on the screen.</a:t>
            </a:r>
          </a:p>
          <a:p>
            <a:pPr marL="237698" indent="-237698" eaLnBrk="1" hangingPunct="1">
              <a:spcBef>
                <a:spcPct val="30000"/>
              </a:spcBef>
              <a:spcAft>
                <a:spcPct val="50000"/>
              </a:spcAft>
              <a:buFont typeface="+mj-lt"/>
              <a:buAutoNum type="arabicPeriod"/>
              <a:defRPr/>
            </a:pPr>
            <a:r>
              <a:rPr lang="en-US" sz="1200" b="1" dirty="0"/>
              <a:t>Answer</a:t>
            </a:r>
            <a:r>
              <a:rPr lang="en-US" sz="1200" dirty="0"/>
              <a:t> </a:t>
            </a:r>
            <a:r>
              <a:rPr lang="en-US" sz="1200" dirty="0">
                <a:cs typeface="Arial" charset="0"/>
              </a:rPr>
              <a:t>– </a:t>
            </a:r>
            <a:r>
              <a:rPr lang="en-US" sz="1200" dirty="0"/>
              <a:t>If a worker files a complaint, if there is a fatality, or if there is an imminent danger situation.</a:t>
            </a:r>
          </a:p>
          <a:p>
            <a:pPr marL="237698" indent="-237698" eaLnBrk="1" hangingPunct="1">
              <a:spcBef>
                <a:spcPct val="30000"/>
              </a:spcBef>
              <a:spcAft>
                <a:spcPct val="50000"/>
              </a:spcAft>
              <a:buFont typeface="+mj-lt"/>
              <a:buAutoNum type="arabicPeriod"/>
              <a:defRPr/>
            </a:pPr>
            <a:r>
              <a:rPr lang="en-US" sz="1200" b="1" dirty="0">
                <a:cs typeface="Arial" charset="0"/>
              </a:rPr>
              <a:t>Answer</a:t>
            </a:r>
            <a:r>
              <a:rPr lang="en-US" sz="1200" dirty="0">
                <a:cs typeface="Arial" charset="0"/>
              </a:rPr>
              <a:t> – Criminal willful violations and falsifying information.</a:t>
            </a:r>
          </a:p>
          <a:p>
            <a:pPr eaLnBrk="1" hangingPunct="1">
              <a:spcBef>
                <a:spcPct val="30000"/>
              </a:spcBef>
              <a:spcAft>
                <a:spcPct val="50000"/>
              </a:spcAft>
              <a:defRPr/>
            </a:pPr>
            <a:r>
              <a:rPr lang="en-US" sz="1200" b="1" dirty="0"/>
              <a:t>Note:</a:t>
            </a:r>
            <a:r>
              <a:rPr lang="en-US" sz="1200" dirty="0"/>
              <a:t> Answers shown on the next screen.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ED9EB86-B42C-4FF8-9FBF-BBEE23960B91}" type="slidenum">
              <a:rPr lang="en-US" altLang="en-US" sz="3300">
                <a:solidFill>
                  <a:schemeClr val="bg1"/>
                </a:solidFill>
                <a:latin typeface="Times New Roman" pitchFamily="18" charset="0"/>
              </a:rPr>
              <a:pPr algn="r" eaLnBrk="1" hangingPunct="1"/>
              <a:t>78</a:t>
            </a:fld>
            <a:endParaRPr lang="en-US" altLang="en-US" sz="3300">
              <a:solidFill>
                <a:schemeClr val="bg1"/>
              </a:solidFill>
              <a:latin typeface="Times New Roman" pitchFamily="18" charset="0"/>
            </a:endParaRPr>
          </a:p>
        </p:txBody>
      </p:sp>
      <p:sp>
        <p:nvSpPr>
          <p:cNvPr id="175107" name="Rectangle 4"/>
          <p:cNvSpPr>
            <a:spLocks noGrp="1" noRot="1" noChangeAspect="1" noChangeArrowheads="1" noTextEdit="1"/>
          </p:cNvSpPr>
          <p:nvPr>
            <p:ph type="sldImg"/>
          </p:nvPr>
        </p:nvSpPr>
        <p:spPr>
          <a:ln/>
        </p:spPr>
      </p:sp>
      <p:sp>
        <p:nvSpPr>
          <p:cNvPr id="175108"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75109"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endParaRPr lang="en-US" altLang="en-US" sz="1500" b="1" i="1"/>
          </a:p>
          <a:p>
            <a:pPr eaLnBrk="1" hangingPunct="1">
              <a:spcBef>
                <a:spcPct val="30000"/>
              </a:spcBef>
              <a:spcAft>
                <a:spcPct val="50000"/>
              </a:spcAft>
            </a:pPr>
            <a:r>
              <a:rPr lang="en-US" altLang="en-US" sz="1200" b="1"/>
              <a:t>Discuss </a:t>
            </a:r>
            <a:r>
              <a:rPr lang="en-US" altLang="en-US" sz="1200"/>
              <a:t>the correct answers.</a:t>
            </a:r>
          </a:p>
          <a:p>
            <a:pPr eaLnBrk="1" hangingPunct="1">
              <a:spcBef>
                <a:spcPct val="30000"/>
              </a:spcBef>
              <a:spcAft>
                <a:spcPct val="50000"/>
              </a:spcAft>
            </a:pPr>
            <a:r>
              <a:rPr lang="en-US" altLang="en-US" sz="1200" b="1"/>
              <a:t>Note:</a:t>
            </a:r>
            <a:r>
              <a:rPr lang="en-US" altLang="en-US" sz="1200"/>
              <a:t> Explain that criminal willful violations refer to willful violations combined with criminal investigations.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0B1264C-E0B3-4F15-A8E5-52E15FBD769D}" type="slidenum">
              <a:rPr lang="en-US" altLang="en-US" sz="3300">
                <a:solidFill>
                  <a:schemeClr val="bg1"/>
                </a:solidFill>
                <a:latin typeface="Times New Roman" pitchFamily="18" charset="0"/>
              </a:rPr>
              <a:pPr algn="r" eaLnBrk="1" hangingPunct="1"/>
              <a:t>79</a:t>
            </a:fld>
            <a:endParaRPr lang="en-US" altLang="en-US" sz="3300">
              <a:solidFill>
                <a:schemeClr val="bg1"/>
              </a:solidFill>
              <a:latin typeface="Times New Roman" pitchFamily="18" charset="0"/>
            </a:endParaRPr>
          </a:p>
        </p:txBody>
      </p:sp>
      <p:sp>
        <p:nvSpPr>
          <p:cNvPr id="176131" name="Rectangle 4"/>
          <p:cNvSpPr>
            <a:spLocks noGrp="1" noRot="1" noChangeAspect="1" noChangeArrowheads="1" noTextEdit="1"/>
          </p:cNvSpPr>
          <p:nvPr>
            <p:ph type="sldImg"/>
          </p:nvPr>
        </p:nvSpPr>
        <p:spPr>
          <a:ln/>
        </p:spPr>
      </p:sp>
      <p:sp>
        <p:nvSpPr>
          <p:cNvPr id="17613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topics covered in this section of the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before proceeding.</a:t>
            </a:r>
          </a:p>
        </p:txBody>
      </p:sp>
      <p:sp>
        <p:nvSpPr>
          <p:cNvPr id="17613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3257ACA-E5A8-40D6-9E1A-9252EF5A069A}" type="slidenum">
              <a:rPr lang="en-US" altLang="en-US" sz="3300">
                <a:solidFill>
                  <a:schemeClr val="bg1"/>
                </a:solidFill>
                <a:latin typeface="Times New Roman" pitchFamily="18" charset="0"/>
              </a:rPr>
              <a:pPr algn="r" eaLnBrk="1" hangingPunct="1"/>
              <a:t>8</a:t>
            </a:fld>
            <a:endParaRPr lang="en-US" altLang="en-US" sz="3300">
              <a:solidFill>
                <a:schemeClr val="bg1"/>
              </a:solidFill>
              <a:latin typeface="Times New Roman" pitchFamily="18" charset="0"/>
            </a:endParaRPr>
          </a:p>
        </p:txBody>
      </p:sp>
      <p:sp>
        <p:nvSpPr>
          <p:cNvPr id="103427" name="Rectangle 4"/>
          <p:cNvSpPr>
            <a:spLocks noGrp="1" noRot="1" noChangeAspect="1" noChangeArrowheads="1" noTextEdit="1"/>
          </p:cNvSpPr>
          <p:nvPr>
            <p:ph type="sldImg"/>
          </p:nvPr>
        </p:nvSpPr>
        <p:spPr>
          <a:ln/>
        </p:spPr>
      </p:sp>
      <p:sp>
        <p:nvSpPr>
          <p:cNvPr id="10342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Note:</a:t>
            </a:r>
            <a:r>
              <a:rPr lang="en-US" altLang="en-US" sz="1100" b="0" i="0" smtClean="0">
                <a:latin typeface="Arial" pitchFamily="34" charset="0"/>
                <a:ea typeface="ＭＳ Ｐゴシック" pitchFamily="34" charset="-128"/>
              </a:rPr>
              <a:t> The first two bullets are according to the U.S. Bureau of Labor and Statistics (2008).</a:t>
            </a:r>
          </a:p>
          <a:p>
            <a:pPr eaLnBrk="1" hangingPunct="1"/>
            <a:r>
              <a:rPr lang="en-US" altLang="en-US" sz="1100" i="0" smtClean="0">
                <a:latin typeface="Arial" pitchFamily="34" charset="0"/>
                <a:ea typeface="ＭＳ Ｐゴシック" pitchFamily="34" charset="-128"/>
              </a:rPr>
              <a:t>Note: </a:t>
            </a:r>
            <a:r>
              <a:rPr lang="en-US" altLang="en-US" sz="1100" b="0" i="0" smtClean="0">
                <a:latin typeface="Arial" pitchFamily="34" charset="0"/>
                <a:ea typeface="ＭＳ Ｐゴシック" pitchFamily="34" charset="-128"/>
              </a:rPr>
              <a:t>Bullets three and four are according to OSHA (2008).</a:t>
            </a:r>
          </a:p>
          <a:p>
            <a:pPr eaLnBrk="1" hangingPunct="1"/>
            <a:r>
              <a:rPr lang="en-US" altLang="en-US" sz="1100" i="0" smtClean="0">
                <a:latin typeface="Arial" pitchFamily="34" charset="0"/>
                <a:ea typeface="ＭＳ Ｐゴシック" pitchFamily="34" charset="-128"/>
              </a:rPr>
              <a:t>Note: </a:t>
            </a:r>
            <a:r>
              <a:rPr lang="en-US" altLang="en-US" sz="1100" b="0" i="0" smtClean="0">
                <a:latin typeface="Arial" pitchFamily="34" charset="0"/>
                <a:ea typeface="ＭＳ Ｐゴシック" pitchFamily="34" charset="-128"/>
              </a:rPr>
              <a:t>The last two bullets are according to the Home Builders Institute’s Safety and Security (2008).</a:t>
            </a:r>
          </a:p>
          <a:p>
            <a:pPr eaLnBrk="1" hangingPunct="1"/>
            <a:r>
              <a:rPr lang="en-US" altLang="en-US" sz="1100" i="0" smtClean="0">
                <a:latin typeface="Arial" pitchFamily="34" charset="0"/>
                <a:ea typeface="ＭＳ Ｐゴシック" pitchFamily="34" charset="-128"/>
              </a:rPr>
              <a:t>Explain</a:t>
            </a:r>
            <a:r>
              <a:rPr lang="en-US" altLang="en-US" sz="1100" b="0" i="0" smtClean="0">
                <a:latin typeface="Arial" pitchFamily="34" charset="0"/>
                <a:ea typeface="ＭＳ Ｐゴシック" pitchFamily="34" charset="-128"/>
              </a:rPr>
              <a:t> that injuries/illness are a form of waste just like faulty products because they require money and resources to address.</a:t>
            </a:r>
          </a:p>
          <a:p>
            <a:pPr eaLnBrk="1" hangingPunct="1"/>
            <a:r>
              <a:rPr lang="en-US" altLang="en-US" sz="1100" i="0" smtClean="0">
                <a:latin typeface="Arial" pitchFamily="34" charset="0"/>
                <a:ea typeface="ＭＳ Ｐゴシック" pitchFamily="34" charset="-128"/>
              </a:rPr>
              <a:t>Note:</a:t>
            </a:r>
            <a:r>
              <a:rPr lang="en-US" altLang="en-US" sz="1100" b="0" i="0" smtClean="0">
                <a:latin typeface="Arial" pitchFamily="34" charset="0"/>
                <a:ea typeface="ＭＳ Ｐゴシック" pitchFamily="34" charset="-128"/>
              </a:rPr>
              <a:t> Costs associated with OSHA citations and fines will be discussed later in this program.</a:t>
            </a:r>
          </a:p>
          <a:p>
            <a:pPr eaLnBrk="1" hangingPunct="1"/>
            <a:r>
              <a:rPr lang="en-US" altLang="en-US" sz="1200" b="0" i="0" smtClean="0">
                <a:latin typeface="Arial" pitchFamily="34" charset="0"/>
                <a:ea typeface="ＭＳ Ｐゴシック" pitchFamily="34" charset="-128"/>
              </a:rPr>
              <a:t> </a:t>
            </a:r>
          </a:p>
        </p:txBody>
      </p:sp>
      <p:sp>
        <p:nvSpPr>
          <p:cNvPr id="103429"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For a company, injuries and illness increase workers’ compensation and retraining costs, OSHA injury/illness rates, insurance premiums, absenteeism, and faulty products or work assignments.</a:t>
            </a:r>
          </a:p>
          <a:p>
            <a:pPr eaLnBrk="1" hangingPunct="1">
              <a:spcBef>
                <a:spcPct val="30000"/>
              </a:spcBef>
              <a:spcAft>
                <a:spcPct val="50000"/>
              </a:spcAft>
            </a:pPr>
            <a:r>
              <a:rPr lang="en-US" altLang="en-US" sz="1200">
                <a:latin typeface="Times New Roman" pitchFamily="18" charset="0"/>
              </a:rPr>
              <a:t>Preventative measures, such as attending training, can help construction workers be safer in the workplace.  Learning about jobsite hazards and proper safety practices empowers workers to make wiser choices, and ultimately reduce the number of injuries on the job.</a:t>
            </a:r>
          </a:p>
          <a:p>
            <a:pPr eaLnBrk="1" hangingPunct="1">
              <a:spcBef>
                <a:spcPct val="30000"/>
              </a:spcBef>
              <a:spcAft>
                <a:spcPct val="50000"/>
              </a:spcAft>
            </a:pP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D745BC3-4688-483D-B88E-AA0F9C605F4D}" type="slidenum">
              <a:rPr lang="en-US" altLang="en-US" sz="3300">
                <a:solidFill>
                  <a:schemeClr val="bg1"/>
                </a:solidFill>
                <a:latin typeface="Times New Roman" pitchFamily="18" charset="0"/>
              </a:rPr>
              <a:pPr algn="r" eaLnBrk="1" hangingPunct="1"/>
              <a:t>80</a:t>
            </a:fld>
            <a:endParaRPr lang="en-US" altLang="en-US" sz="3300">
              <a:solidFill>
                <a:schemeClr val="bg1"/>
              </a:solidFill>
              <a:latin typeface="Times New Roman" pitchFamily="18" charset="0"/>
            </a:endParaRPr>
          </a:p>
        </p:txBody>
      </p:sp>
      <p:sp>
        <p:nvSpPr>
          <p:cNvPr id="177155" name="Rectangle 4"/>
          <p:cNvSpPr>
            <a:spLocks noGrp="1" noRot="1" noChangeAspect="1" noChangeArrowheads="1" noTextEdit="1"/>
          </p:cNvSpPr>
          <p:nvPr>
            <p:ph type="sldImg"/>
          </p:nvPr>
        </p:nvSpPr>
        <p:spPr>
          <a:ln/>
        </p:spPr>
      </p:sp>
      <p:sp>
        <p:nvSpPr>
          <p:cNvPr id="177156" name="Rectangle 5"/>
          <p:cNvSpPr>
            <a:spLocks noGrp="1" noChangeArrowheads="1"/>
          </p:cNvSpPr>
          <p:nvPr>
            <p:ph type="body" idx="1"/>
          </p:nvPr>
        </p:nvSpPr>
        <p:spPr bwMode="auto">
          <a:xfrm>
            <a:off x="3929063" y="1301750"/>
            <a:ext cx="3233737" cy="3843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a:spcBef>
                <a:spcPct val="20000"/>
              </a:spcBef>
              <a:buClr>
                <a:srgbClr val="663300"/>
              </a:buClr>
              <a:buSzPct val="125000"/>
            </a:pPr>
            <a:r>
              <a:rPr lang="en-US" altLang="en-US" sz="1200" i="0" smtClean="0">
                <a:latin typeface="Arial" pitchFamily="34" charset="0"/>
                <a:ea typeface="ＭＳ Ｐゴシック" pitchFamily="34" charset="-128"/>
              </a:rPr>
              <a:t>Explain</a:t>
            </a:r>
            <a:r>
              <a:rPr lang="en-US" altLang="en-US" sz="1200" b="0" i="0" smtClean="0">
                <a:latin typeface="Arial" pitchFamily="34" charset="0"/>
                <a:ea typeface="ＭＳ Ｐゴシック" pitchFamily="34" charset="-128"/>
              </a:rPr>
              <a:t> that this portion of the program will </a:t>
            </a:r>
            <a:r>
              <a:rPr lang="en-US" altLang="en-US" sz="1200" b="0" i="0" smtClean="0">
                <a:latin typeface="Arial" pitchFamily="34" charset="0"/>
                <a:ea typeface="ＭＳ Ｐゴシック" pitchFamily="34" charset="-128"/>
                <a:cs typeface="Arial" pitchFamily="34" charset="0"/>
              </a:rPr>
              <a:t>identify sources within the workplace and worksite for getting help and information, identify sources outside of the workplace and worksite for getting help and information, and explain the procedures for filing an OSHA complaint.</a:t>
            </a:r>
            <a:endParaRPr lang="en-US" altLang="en-US" sz="1200" b="0" i="0"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 if they have any questions before proceeding.</a:t>
            </a:r>
          </a:p>
        </p:txBody>
      </p:sp>
      <p:sp>
        <p:nvSpPr>
          <p:cNvPr id="177157"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0E32982-2FED-433E-8B48-305B74AD9563}" type="slidenum">
              <a:rPr lang="en-US" altLang="en-US" sz="3300">
                <a:solidFill>
                  <a:schemeClr val="bg1"/>
                </a:solidFill>
                <a:latin typeface="Times New Roman" pitchFamily="18" charset="0"/>
              </a:rPr>
              <a:pPr algn="r" eaLnBrk="1" hangingPunct="1"/>
              <a:t>81</a:t>
            </a:fld>
            <a:endParaRPr lang="en-US" altLang="en-US" sz="3300">
              <a:solidFill>
                <a:schemeClr val="bg1"/>
              </a:solidFill>
              <a:latin typeface="Times New Roman" pitchFamily="18" charset="0"/>
            </a:endParaRPr>
          </a:p>
        </p:txBody>
      </p:sp>
      <p:sp>
        <p:nvSpPr>
          <p:cNvPr id="178179" name="Rectangle 4"/>
          <p:cNvSpPr>
            <a:spLocks noGrp="1" noRot="1" noChangeAspect="1" noChangeArrowheads="1" noTextEdit="1"/>
          </p:cNvSpPr>
          <p:nvPr>
            <p:ph type="sldImg"/>
          </p:nvPr>
        </p:nvSpPr>
        <p:spPr>
          <a:ln/>
        </p:spPr>
      </p:sp>
      <p:sp>
        <p:nvSpPr>
          <p:cNvPr id="17818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objectives.</a:t>
            </a:r>
          </a:p>
          <a:p>
            <a:pPr eaLnBrk="1" hangingPunct="1"/>
            <a:endParaRPr lang="en-US" altLang="en-US" sz="1200" b="0" i="0" smtClean="0">
              <a:latin typeface="Arial" pitchFamily="34" charset="0"/>
              <a:ea typeface="ＭＳ Ｐゴシック" pitchFamily="34" charset="-128"/>
            </a:endParaRPr>
          </a:p>
        </p:txBody>
      </p:sp>
      <p:sp>
        <p:nvSpPr>
          <p:cNvPr id="178181"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AA20B28-B7F6-4DD9-A6A6-7B8E604E67B4}" type="slidenum">
              <a:rPr lang="en-US" altLang="en-US" sz="3300">
                <a:solidFill>
                  <a:schemeClr val="bg1"/>
                </a:solidFill>
                <a:latin typeface="Times New Roman" pitchFamily="18" charset="0"/>
              </a:rPr>
              <a:pPr algn="r" eaLnBrk="1" hangingPunct="1"/>
              <a:t>82</a:t>
            </a:fld>
            <a:endParaRPr lang="en-US" altLang="en-US" sz="3300">
              <a:solidFill>
                <a:schemeClr val="bg1"/>
              </a:solidFill>
              <a:latin typeface="Times New Roman" pitchFamily="18" charset="0"/>
            </a:endParaRPr>
          </a:p>
        </p:txBody>
      </p:sp>
      <p:sp>
        <p:nvSpPr>
          <p:cNvPr id="179203" name="Rectangle 4"/>
          <p:cNvSpPr>
            <a:spLocks noGrp="1" noRot="1" noChangeAspect="1" noChangeArrowheads="1" noTextEdit="1"/>
          </p:cNvSpPr>
          <p:nvPr>
            <p:ph type="sldImg"/>
          </p:nvPr>
        </p:nvSpPr>
        <p:spPr>
          <a:ln/>
        </p:spPr>
      </p:sp>
      <p:sp>
        <p:nvSpPr>
          <p:cNvPr id="179204"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Review </a:t>
            </a:r>
            <a:r>
              <a:rPr lang="en-US" altLang="en-US" sz="1100" b="0" i="0" smtClean="0">
                <a:latin typeface="Arial" pitchFamily="34" charset="0"/>
                <a:ea typeface="ＭＳ Ｐゴシック" pitchFamily="34" charset="-128"/>
              </a:rPr>
              <a:t>the sources within the workplace/worksite where you can get safety and health help or information.</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identify other safety and health information sources available within the workplace/worksite.</a:t>
            </a:r>
          </a:p>
          <a:p>
            <a:pPr eaLnBrk="1" hangingPunct="1"/>
            <a:r>
              <a:rPr lang="en-US" altLang="en-US" sz="1100" i="0" smtClean="0">
                <a:latin typeface="Arial" pitchFamily="34" charset="0"/>
                <a:ea typeface="ＭＳ Ｐゴシック" pitchFamily="34" charset="-128"/>
              </a:rPr>
              <a:t>Ask</a:t>
            </a:r>
            <a:r>
              <a:rPr lang="en-US" altLang="en-US" sz="1100" b="0" i="0" smtClean="0">
                <a:latin typeface="Arial" pitchFamily="34" charset="0"/>
                <a:ea typeface="ＭＳ Ｐゴシック" pitchFamily="34" charset="-128"/>
              </a:rPr>
              <a:t> the students to share any experiences they may have had, or heard or, where a safety and health source within the workplace/worksite helped prevent an incident.</a:t>
            </a:r>
          </a:p>
          <a:p>
            <a:pPr eaLnBrk="1" hangingPunct="1"/>
            <a:r>
              <a:rPr lang="en-US" altLang="en-US" sz="1100" i="0" smtClean="0">
                <a:latin typeface="Arial" pitchFamily="34" charset="0"/>
                <a:ea typeface="ＭＳ Ｐゴシック" pitchFamily="34" charset="-128"/>
              </a:rPr>
              <a:t>Share</a:t>
            </a:r>
            <a:r>
              <a:rPr lang="en-US" altLang="en-US" sz="1100" b="0" i="0" smtClean="0">
                <a:latin typeface="Arial" pitchFamily="34" charset="0"/>
                <a:ea typeface="ＭＳ Ｐゴシック" pitchFamily="34" charset="-128"/>
              </a:rPr>
              <a:t> any experiences you may have had where a safety and health source within the workplace/worksite helped prevent an incident.   </a:t>
            </a:r>
          </a:p>
          <a:p>
            <a:pPr eaLnBrk="1" hangingPunct="1"/>
            <a:r>
              <a:rPr lang="en-US" altLang="en-US" sz="1200" b="0" i="0" smtClean="0">
                <a:solidFill>
                  <a:srgbClr val="FF0000"/>
                </a:solidFill>
                <a:latin typeface="Arial" pitchFamily="34" charset="0"/>
                <a:ea typeface="ＭＳ Ｐゴシック" pitchFamily="34" charset="-128"/>
              </a:rPr>
              <a:t>   </a:t>
            </a:r>
          </a:p>
        </p:txBody>
      </p:sp>
      <p:sp>
        <p:nvSpPr>
          <p:cNvPr id="179205" name="Rectangle 6"/>
          <p:cNvSpPr>
            <a:spLocks noChangeArrowheads="1"/>
          </p:cNvSpPr>
          <p:nvPr/>
        </p:nvSpPr>
        <p:spPr bwMode="auto">
          <a:xfrm>
            <a:off x="231775" y="5457825"/>
            <a:ext cx="6986588"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Employer or supervisor, co-workers and union representatives - Discuss safety and health problems with your employer. You can also talk over your concerns with other workers or your union representatives.</a:t>
            </a:r>
          </a:p>
          <a:p>
            <a:pPr eaLnBrk="1" hangingPunct="1">
              <a:spcBef>
                <a:spcPts val="450"/>
              </a:spcBef>
              <a:spcAft>
                <a:spcPts val="750"/>
              </a:spcAft>
            </a:pPr>
            <a:r>
              <a:rPr lang="en-US" altLang="en-US" sz="1200">
                <a:latin typeface="Times New Roman" pitchFamily="18" charset="0"/>
                <a:cs typeface="Times New Roman" pitchFamily="18" charset="0"/>
              </a:rPr>
              <a:t>Material Safety Data Sheet (MSDS) for information on chemicals - If working with chemicals, the MSDS can give you important information about its hazards, precautions and PPE requirements.</a:t>
            </a:r>
          </a:p>
          <a:p>
            <a:pPr eaLnBrk="1" hangingPunct="1">
              <a:spcBef>
                <a:spcPts val="450"/>
              </a:spcBef>
              <a:spcAft>
                <a:spcPts val="750"/>
              </a:spcAft>
            </a:pPr>
            <a:r>
              <a:rPr lang="en-US" altLang="en-US" sz="1200">
                <a:latin typeface="Times New Roman" pitchFamily="18" charset="0"/>
                <a:cs typeface="Times New Roman" pitchFamily="18" charset="0"/>
              </a:rPr>
              <a:t>Labels and warning signs - Labels and signs can show hazard information and make you aware of a potential safety or health hazard. Signs are not intended to take the place of actual hazard corrections. Sign and labels must be understood by all workers, therefore signs must be bilingual when necessary.</a:t>
            </a:r>
          </a:p>
          <a:p>
            <a:pPr eaLnBrk="1" hangingPunct="1">
              <a:spcBef>
                <a:spcPts val="450"/>
              </a:spcBef>
              <a:spcAft>
                <a:spcPts val="750"/>
              </a:spcAft>
            </a:pPr>
            <a:r>
              <a:rPr lang="en-US" altLang="en-US" sz="1200">
                <a:latin typeface="Times New Roman" pitchFamily="18" charset="0"/>
                <a:cs typeface="Times New Roman" pitchFamily="18" charset="0"/>
              </a:rPr>
              <a:t>Employee orientation manuals or other training materials - Orientation manuals and training materials about your job should include information about how to work safely. Employers are required to provide training and all manuals and training materials should be written clearly and spell out what you need to know about your job hazards. They can also serve as a resource if you have questions at a later time.</a:t>
            </a:r>
          </a:p>
          <a:p>
            <a:pPr eaLnBrk="1" hangingPunct="1">
              <a:spcBef>
                <a:spcPts val="450"/>
              </a:spcBef>
              <a:spcAft>
                <a:spcPts val="750"/>
              </a:spcAft>
            </a:pPr>
            <a:r>
              <a:rPr lang="en-US" altLang="en-US" sz="1200">
                <a:latin typeface="Times New Roman" pitchFamily="18" charset="0"/>
                <a:cs typeface="Times New Roman" pitchFamily="18" charset="0"/>
              </a:rPr>
              <a:t>Work tasks and procedures instruction - Written job or task instructions can provide information about the proper and safe way to perform a job. OSHA considers some tasks very hazardous (e.g. locking out machinery), and requires employers to have written procedures. Ask for clarification if you are unsure.</a:t>
            </a:r>
            <a:endParaRPr lang="en-US" altLang="en-US" sz="1200" b="1">
              <a:latin typeface="Times New Roman" pitchFamily="18" charset="0"/>
              <a:cs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88C8A6F-5661-4E36-8455-DE98A95DA68E}" type="slidenum">
              <a:rPr lang="en-US" altLang="en-US" sz="3300">
                <a:solidFill>
                  <a:schemeClr val="bg1"/>
                </a:solidFill>
                <a:latin typeface="Times New Roman" pitchFamily="18" charset="0"/>
              </a:rPr>
              <a:pPr algn="r" eaLnBrk="1" hangingPunct="1"/>
              <a:t>83</a:t>
            </a:fld>
            <a:endParaRPr lang="en-US" altLang="en-US" sz="3300">
              <a:solidFill>
                <a:schemeClr val="bg1"/>
              </a:solidFill>
              <a:latin typeface="Times New Roman" pitchFamily="18" charset="0"/>
            </a:endParaRPr>
          </a:p>
        </p:txBody>
      </p:sp>
      <p:sp>
        <p:nvSpPr>
          <p:cNvPr id="180227" name="Rectangle 4"/>
          <p:cNvSpPr>
            <a:spLocks noGrp="1" noRot="1" noChangeAspect="1" noChangeArrowheads="1" noTextEdit="1"/>
          </p:cNvSpPr>
          <p:nvPr>
            <p:ph type="sldImg"/>
          </p:nvPr>
        </p:nvSpPr>
        <p:spPr>
          <a:ln/>
        </p:spPr>
      </p:sp>
      <p:sp>
        <p:nvSpPr>
          <p:cNvPr id="180228"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100" i="0" smtClean="0">
                <a:latin typeface="Arial" pitchFamily="34" charset="0"/>
                <a:ea typeface="ＭＳ Ｐゴシック" pitchFamily="34" charset="-128"/>
              </a:rPr>
              <a:t>Select </a:t>
            </a:r>
            <a:r>
              <a:rPr lang="en-US" altLang="en-US" sz="1100" b="0" i="0" smtClean="0">
                <a:latin typeface="Arial" pitchFamily="34" charset="0"/>
                <a:ea typeface="ＭＳ Ｐゴシック" pitchFamily="34" charset="-128"/>
              </a:rPr>
              <a:t>the first link on the screen to access the OSHA website and demonstrate how to use some of its features.</a:t>
            </a:r>
          </a:p>
          <a:p>
            <a:pPr eaLnBrk="1" hangingPunct="1"/>
            <a:r>
              <a:rPr lang="en-US" altLang="en-US" sz="1100" i="0" smtClean="0">
                <a:latin typeface="Arial" pitchFamily="34" charset="0"/>
                <a:ea typeface="ＭＳ Ｐゴシック" pitchFamily="34" charset="-128"/>
              </a:rPr>
              <a:t>Select </a:t>
            </a:r>
            <a:r>
              <a:rPr lang="en-US" altLang="en-US" sz="1100" b="0" i="0" smtClean="0">
                <a:latin typeface="Arial" pitchFamily="34" charset="0"/>
                <a:ea typeface="ＭＳ Ｐゴシック" pitchFamily="34" charset="-128"/>
              </a:rPr>
              <a:t>the second link on the screen to access the NIOSH website and demonstrate how to use some of its features.</a:t>
            </a:r>
          </a:p>
          <a:p>
            <a:pPr eaLnBrk="1" hangingPunct="1"/>
            <a:r>
              <a:rPr lang="en-US" altLang="en-US" sz="1100" i="0" smtClean="0">
                <a:latin typeface="Arial" pitchFamily="34" charset="0"/>
                <a:ea typeface="ＭＳ Ｐゴシック" pitchFamily="34" charset="-128"/>
              </a:rPr>
              <a:t>Select </a:t>
            </a:r>
            <a:r>
              <a:rPr lang="en-US" altLang="en-US" sz="1100" b="0" i="0" smtClean="0">
                <a:latin typeface="Arial" pitchFamily="34" charset="0"/>
                <a:ea typeface="ＭＳ Ｐゴシック" pitchFamily="34" charset="-128"/>
              </a:rPr>
              <a:t>the third link on the screen to access the OTIEC website and demonstrate how to use some of its features.</a:t>
            </a:r>
          </a:p>
          <a:p>
            <a:pPr eaLnBrk="1" hangingPunct="1"/>
            <a:r>
              <a:rPr lang="en-US" altLang="en-US" sz="1100" i="0" smtClean="0">
                <a:latin typeface="Arial" pitchFamily="34" charset="0"/>
                <a:ea typeface="ＭＳ Ｐゴシック" pitchFamily="34" charset="-128"/>
              </a:rPr>
              <a:t>Select </a:t>
            </a:r>
            <a:r>
              <a:rPr lang="en-US" altLang="en-US" sz="1100" b="0" i="0" smtClean="0">
                <a:latin typeface="Arial" pitchFamily="34" charset="0"/>
                <a:ea typeface="ＭＳ Ｐゴシック" pitchFamily="34" charset="-128"/>
              </a:rPr>
              <a:t>the fourth link on the screen to show a PDF which identifies various other safety and health resources.</a:t>
            </a:r>
          </a:p>
          <a:p>
            <a:pPr eaLnBrk="1" hangingPunct="1"/>
            <a:endParaRPr lang="en-US" altLang="en-US" sz="1200" b="0" i="0" smtClean="0">
              <a:latin typeface="Arial" pitchFamily="34" charset="0"/>
              <a:ea typeface="ＭＳ Ｐゴシック" pitchFamily="34" charset="-128"/>
            </a:endParaRPr>
          </a:p>
          <a:p>
            <a:pPr eaLnBrk="1" hangingPunct="1"/>
            <a:endParaRPr lang="en-US" altLang="en-US" sz="1200" b="0" i="0" smtClean="0">
              <a:latin typeface="Arial" pitchFamily="34" charset="0"/>
              <a:ea typeface="ＭＳ Ｐゴシック" pitchFamily="34" charset="-128"/>
            </a:endParaRPr>
          </a:p>
          <a:p>
            <a:pPr eaLnBrk="1" hangingPunct="1"/>
            <a:endParaRPr lang="en-US" altLang="en-US" sz="1200" b="0" i="0" smtClean="0">
              <a:latin typeface="Arial" pitchFamily="34" charset="0"/>
              <a:ea typeface="ＭＳ Ｐゴシック" pitchFamily="34" charset="-128"/>
            </a:endParaRPr>
          </a:p>
        </p:txBody>
      </p:sp>
      <p:sp>
        <p:nvSpPr>
          <p:cNvPr id="180229" name="Rectangle 6"/>
          <p:cNvSpPr>
            <a:spLocks noChangeArrowheads="1"/>
          </p:cNvSpPr>
          <p:nvPr/>
        </p:nvSpPr>
        <p:spPr bwMode="auto">
          <a:xfrm>
            <a:off x="231775" y="5375275"/>
            <a:ext cx="69818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The OSHA website (</a:t>
            </a:r>
            <a:r>
              <a:rPr lang="en-US" altLang="en-US" sz="1200">
                <a:latin typeface="Times New Roman" pitchFamily="18" charset="0"/>
                <a:hlinkClick r:id="rId3"/>
              </a:rPr>
              <a:t>www.osha.gov</a:t>
            </a:r>
            <a:r>
              <a:rPr lang="en-US" altLang="en-US" sz="1200">
                <a:latin typeface="Times New Roman" pitchFamily="18" charset="0"/>
              </a:rPr>
              <a:t>) provides information in English and Spanish. Resources include </a:t>
            </a:r>
            <a:r>
              <a:rPr lang="en-US" altLang="en-US" sz="1200">
                <a:latin typeface="Times New Roman" pitchFamily="18" charset="0"/>
                <a:cs typeface="Times New Roman" pitchFamily="18" charset="0"/>
              </a:rPr>
              <a:t>Fact Sheets and QuickCards (see the Publications page). They provide easy-to-read, basic safety information.</a:t>
            </a:r>
          </a:p>
          <a:p>
            <a:pPr eaLnBrk="1" hangingPunct="1">
              <a:spcBef>
                <a:spcPts val="450"/>
              </a:spcBef>
              <a:spcAft>
                <a:spcPts val="750"/>
              </a:spcAft>
            </a:pPr>
            <a:r>
              <a:rPr lang="en-US" altLang="en-US" sz="1200">
                <a:latin typeface="Times New Roman" pitchFamily="18" charset="0"/>
                <a:cs typeface="Times New Roman" pitchFamily="18" charset="0"/>
              </a:rPr>
              <a:t>You can contact OSHA by calling or visiting your local area or regional office. Compliance Assistance Specialists conduct many training sessions and have training materials and information that can be useful.</a:t>
            </a:r>
          </a:p>
          <a:p>
            <a:pPr eaLnBrk="1" hangingPunct="1">
              <a:spcBef>
                <a:spcPts val="450"/>
              </a:spcBef>
              <a:spcAft>
                <a:spcPts val="750"/>
              </a:spcAft>
            </a:pPr>
            <a:r>
              <a:rPr lang="en-US" altLang="en-US" sz="1200">
                <a:latin typeface="Times New Roman" pitchFamily="18" charset="0"/>
                <a:cs typeface="Times New Roman" pitchFamily="18" charset="0"/>
              </a:rPr>
              <a:t>As discussed earlier, NIOSH (</a:t>
            </a:r>
            <a:r>
              <a:rPr lang="en-US" altLang="en-US" sz="1200">
                <a:latin typeface="Times New Roman" pitchFamily="18" charset="0"/>
                <a:cs typeface="Times New Roman" pitchFamily="18" charset="0"/>
                <a:hlinkClick r:id="rId4"/>
              </a:rPr>
              <a:t>http://www.cdc.gov/niosh/</a:t>
            </a:r>
            <a:r>
              <a:rPr lang="en-US" altLang="en-US" sz="1200">
                <a:latin typeface="Times New Roman" pitchFamily="18" charset="0"/>
                <a:cs typeface="Times New Roman" pitchFamily="18" charset="0"/>
              </a:rPr>
              <a:t>) can conduct HHEs of workplaces in cases where workers are getting sick from an unknown cause or working in conditions not regulated by OSHA.</a:t>
            </a:r>
          </a:p>
          <a:p>
            <a:pPr eaLnBrk="1" hangingPunct="1">
              <a:spcBef>
                <a:spcPts val="450"/>
              </a:spcBef>
              <a:spcAft>
                <a:spcPts val="750"/>
              </a:spcAft>
            </a:pPr>
            <a:r>
              <a:rPr lang="en-US" altLang="en-US" sz="1200">
                <a:latin typeface="Times New Roman" pitchFamily="18" charset="0"/>
                <a:cs typeface="Times New Roman" pitchFamily="18" charset="0"/>
              </a:rPr>
              <a:t>OTIEC (</a:t>
            </a:r>
            <a:r>
              <a:rPr lang="en-US" altLang="en-US" sz="1200">
                <a:latin typeface="Times New Roman" pitchFamily="18" charset="0"/>
                <a:cs typeface="Times New Roman" pitchFamily="18" charset="0"/>
                <a:hlinkClick r:id="rId5"/>
              </a:rPr>
              <a:t>http://www.osha.gov/dte/edcenters/index.html</a:t>
            </a:r>
            <a:r>
              <a:rPr lang="en-US" altLang="en-US" sz="1200">
                <a:latin typeface="Times New Roman" pitchFamily="18" charset="0"/>
                <a:cs typeface="Times New Roman" pitchFamily="18" charset="0"/>
              </a:rPr>
              <a:t>) and other University occupational and environmental health programs offer OSHA courses and a variety of safety and health programs.</a:t>
            </a:r>
          </a:p>
          <a:p>
            <a:pPr eaLnBrk="1" hangingPunct="1">
              <a:spcBef>
                <a:spcPts val="450"/>
              </a:spcBef>
              <a:spcAft>
                <a:spcPts val="750"/>
              </a:spcAft>
            </a:pPr>
            <a:r>
              <a:rPr lang="en-US" altLang="en-US" sz="1200">
                <a:latin typeface="Times New Roman" pitchFamily="18" charset="0"/>
                <a:cs typeface="Times New Roman" pitchFamily="18" charset="0"/>
              </a:rPr>
              <a:t>Doctors, nurses, and other health care providers can be a resource on the health effects of toxic substances, proper medical and first aid treatment, and other health-related issues.</a:t>
            </a:r>
          </a:p>
          <a:p>
            <a:pPr eaLnBrk="1" hangingPunct="1">
              <a:spcBef>
                <a:spcPts val="450"/>
              </a:spcBef>
              <a:spcAft>
                <a:spcPts val="750"/>
              </a:spcAft>
            </a:pPr>
            <a:r>
              <a:rPr lang="en-US" altLang="en-US" sz="1200">
                <a:latin typeface="Times New Roman" pitchFamily="18" charset="0"/>
                <a:cs typeface="Times New Roman" pitchFamily="18" charset="0"/>
              </a:rPr>
              <a:t>Public libraries have books, journals and magazines on various safety and health topics, as well as internet.</a:t>
            </a:r>
          </a:p>
          <a:p>
            <a:pPr eaLnBrk="1" hangingPunct="1">
              <a:spcBef>
                <a:spcPts val="450"/>
              </a:spcBef>
              <a:spcAft>
                <a:spcPts val="750"/>
              </a:spcAft>
            </a:pPr>
            <a:r>
              <a:rPr lang="en-US" altLang="en-US" sz="1200">
                <a:latin typeface="Times New Roman" pitchFamily="18" charset="0"/>
                <a:cs typeface="Times New Roman" pitchFamily="18" charset="0"/>
              </a:rPr>
              <a:t>Other local, community-based resources, such as the National Council for Occupational Safety and Health (COSH) (</a:t>
            </a:r>
            <a:r>
              <a:rPr lang="en-US" altLang="en-US" sz="1200">
                <a:latin typeface="Times New Roman" pitchFamily="18" charset="0"/>
                <a:cs typeface="Times New Roman" pitchFamily="18" charset="0"/>
                <a:hlinkClick r:id="rId6"/>
              </a:rPr>
              <a:t>http://www.coshnetwork.org/</a:t>
            </a:r>
            <a:r>
              <a:rPr lang="en-US" altLang="en-US" sz="1200">
                <a:latin typeface="Times New Roman" pitchFamily="18" charset="0"/>
                <a:cs typeface="Times New Roman" pitchFamily="18" charset="0"/>
              </a:rPr>
              <a:t>) can also be a valuable resource.</a:t>
            </a:r>
            <a:endParaRPr lang="en-US" altLang="en-US" sz="1200" b="1">
              <a:latin typeface="Times New Roman" pitchFamily="18" charset="0"/>
              <a:cs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6496F4D-4FC5-4CB0-AA38-330494C0093F}" type="slidenum">
              <a:rPr lang="en-US" altLang="en-US" sz="3300">
                <a:solidFill>
                  <a:schemeClr val="bg1"/>
                </a:solidFill>
                <a:latin typeface="Times New Roman" pitchFamily="18" charset="0"/>
              </a:rPr>
              <a:pPr algn="r" eaLnBrk="1" hangingPunct="1"/>
              <a:t>84</a:t>
            </a:fld>
            <a:endParaRPr lang="en-US" altLang="en-US" sz="3300">
              <a:solidFill>
                <a:schemeClr val="bg1"/>
              </a:solidFill>
              <a:latin typeface="Times New Roman" pitchFamily="18" charset="0"/>
            </a:endParaRPr>
          </a:p>
        </p:txBody>
      </p:sp>
      <p:sp>
        <p:nvSpPr>
          <p:cNvPr id="181251" name="Rectangle 4"/>
          <p:cNvSpPr>
            <a:spLocks noGrp="1" noRot="1" noChangeAspect="1" noChangeArrowheads="1" noTextEdit="1"/>
          </p:cNvSpPr>
          <p:nvPr>
            <p:ph type="sldImg"/>
          </p:nvPr>
        </p:nvSpPr>
        <p:spPr>
          <a:ln/>
        </p:spPr>
      </p:sp>
      <p:sp>
        <p:nvSpPr>
          <p:cNvPr id="18125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Select </a:t>
            </a:r>
            <a:r>
              <a:rPr lang="en-US" altLang="en-US" sz="1200" b="0" i="0" smtClean="0">
                <a:latin typeface="Arial" pitchFamily="34" charset="0"/>
                <a:ea typeface="ＭＳ Ｐゴシック" pitchFamily="34" charset="-128"/>
              </a:rPr>
              <a:t>the first link on the screen to access the OSHA-7 Form on the OSHA website. (Note: Selecting the onscreen graphic will launch the same form as the link except it is in the PDF format and is housed on the CD itself.</a:t>
            </a:r>
          </a:p>
          <a:p>
            <a:pPr eaLnBrk="1" hangingPunct="1"/>
            <a:r>
              <a:rPr lang="en-US" altLang="en-US" sz="1200" i="0" smtClean="0">
                <a:latin typeface="Arial" pitchFamily="34" charset="0"/>
                <a:ea typeface="ＭＳ Ｐゴシック" pitchFamily="34" charset="-128"/>
              </a:rPr>
              <a:t>Select</a:t>
            </a:r>
            <a:r>
              <a:rPr lang="en-US" altLang="en-US" sz="1200" b="0" i="0" smtClean="0">
                <a:latin typeface="Arial" pitchFamily="34" charset="0"/>
                <a:ea typeface="ＭＳ Ｐゴシック" pitchFamily="34" charset="-128"/>
              </a:rPr>
              <a:t> the second link on the screen to access the OSHA online complaint form.</a:t>
            </a:r>
          </a:p>
          <a:p>
            <a:pPr eaLnBrk="1" hangingPunct="1"/>
            <a:r>
              <a:rPr lang="en-US" altLang="en-US" sz="1200" i="0" smtClean="0">
                <a:latin typeface="Arial" pitchFamily="34" charset="0"/>
                <a:ea typeface="ＭＳ Ｐゴシック" pitchFamily="34" charset="-128"/>
              </a:rPr>
              <a:t>Select</a:t>
            </a:r>
            <a:r>
              <a:rPr lang="en-US" altLang="en-US" sz="1200" b="0" i="0" smtClean="0">
                <a:latin typeface="Arial" pitchFamily="34" charset="0"/>
                <a:ea typeface="ＭＳ Ｐゴシック" pitchFamily="34" charset="-128"/>
              </a:rPr>
              <a:t> the third link on the screen to access the OSHA webpage that helps identify OSHA Regional and Area Offices.</a:t>
            </a:r>
            <a:r>
              <a:rPr lang="en-US" altLang="en-US" sz="1200" i="0" smtClean="0">
                <a:latin typeface="Arial" pitchFamily="34" charset="0"/>
                <a:ea typeface="ＭＳ Ｐゴシック" pitchFamily="34" charset="-128"/>
              </a:rPr>
              <a:t> </a:t>
            </a:r>
          </a:p>
          <a:p>
            <a:pPr eaLnBrk="1" hangingPunct="1"/>
            <a:endParaRPr lang="en-US" altLang="en-US" sz="1200" b="0" i="0" smtClean="0">
              <a:latin typeface="Arial" pitchFamily="34" charset="0"/>
              <a:ea typeface="ＭＳ Ｐゴシック" pitchFamily="34" charset="-128"/>
            </a:endParaRPr>
          </a:p>
        </p:txBody>
      </p:sp>
      <p:sp>
        <p:nvSpPr>
          <p:cNvPr id="181253" name="Rectangle 6"/>
          <p:cNvSpPr>
            <a:spLocks noChangeArrowheads="1"/>
          </p:cNvSpPr>
          <p:nvPr/>
        </p:nvSpPr>
        <p:spPr bwMode="auto">
          <a:xfrm>
            <a:off x="231775" y="5457825"/>
            <a:ext cx="69580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If you, your co-workers and/or your union representative determine that an OSHA inspection is needed to get workplace hazards corrected, you have several options.</a:t>
            </a:r>
          </a:p>
          <a:p>
            <a:pPr eaLnBrk="1" hangingPunct="1"/>
            <a:endParaRPr lang="en-US" altLang="en-US" sz="1200">
              <a:latin typeface="Times New Roman" pitchFamily="18" charset="0"/>
              <a:cs typeface="Times New Roman" pitchFamily="18" charset="0"/>
            </a:endParaRPr>
          </a:p>
          <a:p>
            <a:pPr eaLnBrk="1" hangingPunct="1"/>
            <a:r>
              <a:rPr lang="en-US" altLang="en-US" sz="1200">
                <a:latin typeface="Times New Roman" pitchFamily="18" charset="0"/>
                <a:cs typeface="Times New Roman" pitchFamily="18" charset="0"/>
              </a:rPr>
              <a:t>You can download the complaint form from OSHA’s website (</a:t>
            </a:r>
            <a:r>
              <a:rPr lang="en-US" altLang="en-US" sz="1200" u="sng">
                <a:latin typeface="Times New Roman" pitchFamily="18" charset="0"/>
                <a:cs typeface="Times New Roman" pitchFamily="18" charset="0"/>
                <a:hlinkClick r:id="rId3"/>
              </a:rPr>
              <a:t>http://www.osha.gov/oshforms/osha7.pdf</a:t>
            </a:r>
            <a:r>
              <a:rPr lang="en-US" altLang="en-US" sz="1200" u="sng">
                <a:latin typeface="Times New Roman" pitchFamily="18" charset="0"/>
                <a:cs typeface="Times New Roman" pitchFamily="18" charset="0"/>
              </a:rPr>
              <a:t>)</a:t>
            </a:r>
            <a:r>
              <a:rPr lang="en-US" altLang="en-US" sz="1200">
                <a:latin typeface="Times New Roman" pitchFamily="18" charset="0"/>
                <a:cs typeface="Times New Roman" pitchFamily="18" charset="0"/>
              </a:rPr>
              <a:t>, complete it and mail or fax it to OSHA. A written, signed complaint submitted to the OSHA area or State Plan office is most likely to result in an onsite inspection.</a:t>
            </a:r>
          </a:p>
          <a:p>
            <a:pPr eaLnBrk="1" hangingPunct="1"/>
            <a:endParaRPr lang="en-US" altLang="en-US" sz="1200">
              <a:latin typeface="Times New Roman" pitchFamily="18" charset="0"/>
              <a:cs typeface="Times New Roman" pitchFamily="18" charset="0"/>
            </a:endParaRPr>
          </a:p>
          <a:p>
            <a:pPr eaLnBrk="1" hangingPunct="1"/>
            <a:r>
              <a:rPr lang="en-US" altLang="en-US" sz="1200">
                <a:latin typeface="Times New Roman" pitchFamily="18" charset="0"/>
                <a:cs typeface="Times New Roman" pitchFamily="18" charset="0"/>
              </a:rPr>
              <a:t>You can file a complaint online (</a:t>
            </a:r>
            <a:r>
              <a:rPr lang="en-US" altLang="en-US" sz="1200" u="sng">
                <a:latin typeface="Times New Roman" pitchFamily="18" charset="0"/>
                <a:cs typeface="Times New Roman" pitchFamily="18" charset="0"/>
                <a:hlinkClick r:id="rId4"/>
              </a:rPr>
              <a:t>http://www.osha.gov/pls/osha7/eComplaintForm.html</a:t>
            </a:r>
            <a:r>
              <a:rPr lang="en-US" altLang="en-US" sz="1200" u="sng">
                <a:latin typeface="Times New Roman" pitchFamily="18" charset="0"/>
                <a:cs typeface="Times New Roman" pitchFamily="18" charset="0"/>
              </a:rPr>
              <a:t>)</a:t>
            </a:r>
            <a:r>
              <a:rPr lang="en-US" altLang="en-US" sz="1200">
                <a:latin typeface="Times New Roman" pitchFamily="18" charset="0"/>
                <a:cs typeface="Times New Roman" pitchFamily="18" charset="0"/>
              </a:rPr>
              <a:t>. However, most online complaints are handled by OSHA’s phone/fax system, which means they are resolved informally over the phone.</a:t>
            </a:r>
          </a:p>
          <a:p>
            <a:pPr eaLnBrk="1" hangingPunct="1"/>
            <a:endParaRPr lang="en-US" altLang="en-US" sz="1200">
              <a:latin typeface="Times New Roman" pitchFamily="18" charset="0"/>
              <a:cs typeface="Times New Roman" pitchFamily="18" charset="0"/>
            </a:endParaRPr>
          </a:p>
          <a:p>
            <a:pPr eaLnBrk="1" hangingPunct="1"/>
            <a:r>
              <a:rPr lang="en-US" altLang="en-US" sz="1200">
                <a:latin typeface="Times New Roman" pitchFamily="18" charset="0"/>
                <a:cs typeface="Times New Roman" pitchFamily="18" charset="0"/>
              </a:rPr>
              <a:t>You can telephone or visit your local regional or area office (</a:t>
            </a:r>
            <a:r>
              <a:rPr lang="en-US" altLang="en-US" sz="1200" u="sng">
                <a:latin typeface="Times New Roman" pitchFamily="18" charset="0"/>
                <a:cs typeface="Times New Roman" pitchFamily="18" charset="0"/>
                <a:hlinkClick r:id="rId5"/>
              </a:rPr>
              <a:t>http://www.osha.gov/html/RAmap.html</a:t>
            </a:r>
            <a:r>
              <a:rPr lang="en-US" altLang="en-US" sz="1200" u="sng">
                <a:latin typeface="Times New Roman" pitchFamily="18" charset="0"/>
                <a:cs typeface="Times New Roman" pitchFamily="18" charset="0"/>
              </a:rPr>
              <a:t>)</a:t>
            </a:r>
            <a:r>
              <a:rPr lang="en-US" altLang="en-US" sz="1200">
                <a:latin typeface="Times New Roman" pitchFamily="18" charset="0"/>
                <a:cs typeface="Times New Roman" pitchFamily="18" charset="0"/>
              </a:rPr>
              <a:t> to discuss your concerns. After the discussion, OSHA staff can give or send you a complaint form if you wish to file.</a:t>
            </a:r>
          </a:p>
          <a:p>
            <a:pPr eaLnBrk="1" hangingPunct="1"/>
            <a:endParaRPr lang="en-US" altLang="en-US" sz="1200">
              <a:latin typeface="Times New Roman" pitchFamily="18" charset="0"/>
              <a:cs typeface="Times New Roman" pitchFamily="18" charset="0"/>
            </a:endParaRPr>
          </a:p>
          <a:p>
            <a:pPr eaLnBrk="1" hangingPunct="1"/>
            <a:r>
              <a:rPr lang="en-US" altLang="en-US" sz="1200">
                <a:latin typeface="Times New Roman" pitchFamily="18" charset="0"/>
                <a:cs typeface="Times New Roman" pitchFamily="18" charset="0"/>
              </a:rPr>
              <a:t>Note that if a hazard is life-threatening, call the Regional or local office or 1-800-321-OSHA immediately.</a:t>
            </a:r>
            <a:endParaRPr lang="en-US" altLang="en-US" sz="1200" b="1">
              <a:latin typeface="Times New Roman" pitchFamily="18" charset="0"/>
              <a:cs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BFFD88C-C4DB-49E5-8DF7-F4B577827A30}" type="slidenum">
              <a:rPr lang="en-US" altLang="en-US" sz="3300">
                <a:solidFill>
                  <a:schemeClr val="bg1"/>
                </a:solidFill>
                <a:latin typeface="Times New Roman" pitchFamily="18" charset="0"/>
              </a:rPr>
              <a:pPr algn="r" eaLnBrk="1" hangingPunct="1"/>
              <a:t>85</a:t>
            </a:fld>
            <a:endParaRPr lang="en-US" altLang="en-US" sz="3300">
              <a:solidFill>
                <a:schemeClr val="bg1"/>
              </a:solidFill>
              <a:latin typeface="Times New Roman" pitchFamily="18" charset="0"/>
            </a:endParaRPr>
          </a:p>
        </p:txBody>
      </p:sp>
      <p:sp>
        <p:nvSpPr>
          <p:cNvPr id="182275" name="Rectangle 4"/>
          <p:cNvSpPr>
            <a:spLocks noGrp="1" noRot="1" noChangeAspect="1" noChangeArrowheads="1" noTextEdit="1"/>
          </p:cNvSpPr>
          <p:nvPr>
            <p:ph type="sldImg"/>
          </p:nvPr>
        </p:nvSpPr>
        <p:spPr>
          <a:ln/>
        </p:spPr>
      </p:sp>
      <p:sp>
        <p:nvSpPr>
          <p:cNvPr id="18227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Remind </a:t>
            </a:r>
            <a:r>
              <a:rPr lang="en-US" altLang="en-US" sz="1200" b="0" i="0" smtClean="0">
                <a:latin typeface="Arial" pitchFamily="34" charset="0"/>
                <a:ea typeface="ＭＳ Ｐゴシック" pitchFamily="34" charset="-128"/>
              </a:rPr>
              <a:t>the students of the importance of filling out a complaint form as accurately and with as much detail as possible.</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to share any experiences they may have had, or heard of, regarding the filing of an OSHA complaint.</a:t>
            </a:r>
          </a:p>
          <a:p>
            <a:pPr eaLnBrk="1" hangingPunct="1"/>
            <a:r>
              <a:rPr lang="en-US" altLang="en-US" sz="1200" i="0" smtClean="0">
                <a:latin typeface="Arial" pitchFamily="34" charset="0"/>
                <a:ea typeface="ＭＳ Ｐゴシック" pitchFamily="34" charset="-128"/>
              </a:rPr>
              <a:t>Share</a:t>
            </a:r>
            <a:r>
              <a:rPr lang="en-US" altLang="en-US" sz="1200" b="0" i="0" smtClean="0">
                <a:latin typeface="Arial" pitchFamily="34" charset="0"/>
                <a:ea typeface="ＭＳ Ｐゴシック" pitchFamily="34" charset="-128"/>
              </a:rPr>
              <a:t> any experiences you may have had regarding the filing of an OSHA complaint.</a:t>
            </a:r>
          </a:p>
          <a:p>
            <a:pPr eaLnBrk="1" hangingPunct="1"/>
            <a:endParaRPr lang="en-US" altLang="en-US" sz="1200" b="0" i="0" smtClean="0">
              <a:latin typeface="Arial" pitchFamily="34" charset="0"/>
              <a:ea typeface="ＭＳ Ｐゴシック" pitchFamily="34" charset="-128"/>
            </a:endParaRPr>
          </a:p>
        </p:txBody>
      </p:sp>
      <p:sp>
        <p:nvSpPr>
          <p:cNvPr id="182277" name="Rectangle 6"/>
          <p:cNvSpPr>
            <a:spLocks noChangeArrowheads="1"/>
          </p:cNvSpPr>
          <p:nvPr/>
        </p:nvSpPr>
        <p:spPr bwMode="auto">
          <a:xfrm>
            <a:off x="231775" y="5457825"/>
            <a:ext cx="69723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50"/>
              </a:spcBef>
              <a:spcAft>
                <a:spcPts val="75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cs typeface="Times New Roman" pitchFamily="18" charset="0"/>
              </a:rPr>
              <a:t>Be specific and include appropriate details: The information may be the only description of the hazard that the inspector will see before the inspection. An inspector bases research and planning on this information.</a:t>
            </a:r>
          </a:p>
          <a:p>
            <a:pPr eaLnBrk="1" hangingPunct="1">
              <a:spcBef>
                <a:spcPts val="450"/>
              </a:spcBef>
              <a:spcAft>
                <a:spcPts val="750"/>
              </a:spcAft>
            </a:pPr>
            <a:r>
              <a:rPr lang="en-US" altLang="en-US" sz="1200">
                <a:latin typeface="Times New Roman" pitchFamily="18" charset="0"/>
                <a:cs typeface="Times New Roman" pitchFamily="18" charset="0"/>
              </a:rPr>
              <a:t>Establishment Name, Address, &amp; Type of Business: The inspector’s research on the company and the industry’s hazards will be based on this information.</a:t>
            </a:r>
          </a:p>
          <a:p>
            <a:pPr eaLnBrk="1" hangingPunct="1">
              <a:spcBef>
                <a:spcPts val="450"/>
              </a:spcBef>
              <a:spcAft>
                <a:spcPts val="750"/>
              </a:spcAft>
            </a:pPr>
            <a:r>
              <a:rPr lang="en-US" altLang="en-US" sz="1200">
                <a:latin typeface="Times New Roman" pitchFamily="18" charset="0"/>
                <a:cs typeface="Times New Roman" pitchFamily="18" charset="0"/>
              </a:rPr>
              <a:t>Hazard Description/Location: The hazard description is the most important part of the form. Your answer should explain the hazards clearly. Identify the location so the inspector will know where to look.</a:t>
            </a:r>
          </a:p>
          <a:p>
            <a:pPr eaLnBrk="1" hangingPunct="1">
              <a:spcBef>
                <a:spcPts val="450"/>
              </a:spcBef>
              <a:spcAft>
                <a:spcPts val="750"/>
              </a:spcAft>
            </a:pPr>
            <a:r>
              <a:rPr lang="en-US" altLang="en-US" sz="1200">
                <a:latin typeface="Times New Roman" pitchFamily="18" charset="0"/>
                <a:cs typeface="Times New Roman" pitchFamily="18" charset="0"/>
              </a:rPr>
              <a:t>You should indicate on the form if you have tried to get the employer to fix the hazard before filing the complaint. Also indicate if a local fire or building department has been notified of these hazards.</a:t>
            </a:r>
          </a:p>
          <a:p>
            <a:pPr eaLnBrk="1" hangingPunct="1">
              <a:spcBef>
                <a:spcPts val="450"/>
              </a:spcBef>
              <a:spcAft>
                <a:spcPts val="750"/>
              </a:spcAft>
            </a:pPr>
            <a:r>
              <a:rPr lang="en-US" altLang="en-US" sz="1200">
                <a:latin typeface="Times New Roman" pitchFamily="18" charset="0"/>
                <a:cs typeface="Times New Roman" pitchFamily="18" charset="0"/>
              </a:rPr>
              <a:t>Do NOT reveal my name: OSHA will keep your name off the complaint, if you wish. Remember that discrimination for health and safety activity is illegal. If you are a union representative, you may wish to have your name on the complaint. </a:t>
            </a:r>
          </a:p>
          <a:p>
            <a:pPr eaLnBrk="1" hangingPunct="1">
              <a:spcBef>
                <a:spcPts val="450"/>
              </a:spcBef>
              <a:spcAft>
                <a:spcPts val="750"/>
              </a:spcAft>
            </a:pPr>
            <a:r>
              <a:rPr lang="en-US" altLang="en-US" sz="1200">
                <a:latin typeface="Times New Roman" pitchFamily="18" charset="0"/>
                <a:cs typeface="Times New Roman" pitchFamily="18" charset="0"/>
              </a:rPr>
              <a:t>Signature and address: It is important to sign the complaint if you want OSHA to conduct an onsite inspection. Also, your address will allow OSHA to send copies of inspection related materials to you. </a:t>
            </a:r>
            <a:endParaRPr lang="en-US" altLang="en-US" sz="1200" b="1">
              <a:latin typeface="Times New Roman" pitchFamily="18" charset="0"/>
              <a:cs typeface="Times New Roman" pitchFamily="18" charset="0"/>
            </a:endParaRP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8E31B06-5CE4-4B38-ACD3-824899DACF65}" type="slidenum">
              <a:rPr lang="en-US" altLang="en-US" sz="3300">
                <a:solidFill>
                  <a:schemeClr val="bg1"/>
                </a:solidFill>
                <a:latin typeface="Times New Roman" pitchFamily="18" charset="0"/>
              </a:rPr>
              <a:pPr algn="r" eaLnBrk="1" hangingPunct="1"/>
              <a:t>86</a:t>
            </a:fld>
            <a:endParaRPr lang="en-US" altLang="en-US" sz="3300">
              <a:solidFill>
                <a:schemeClr val="bg1"/>
              </a:solidFill>
              <a:latin typeface="Times New Roman" pitchFamily="18" charset="0"/>
            </a:endParaRPr>
          </a:p>
        </p:txBody>
      </p:sp>
      <p:sp>
        <p:nvSpPr>
          <p:cNvPr id="183299" name="Rectangle 4"/>
          <p:cNvSpPr>
            <a:spLocks noGrp="1" noRot="1" noChangeAspect="1" noChangeArrowheads="1" noTextEdit="1"/>
          </p:cNvSpPr>
          <p:nvPr>
            <p:ph type="sldImg"/>
          </p:nvPr>
        </p:nvSpPr>
        <p:spPr>
          <a:ln/>
        </p:spPr>
      </p:sp>
      <p:sp>
        <p:nvSpPr>
          <p:cNvPr id="18330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lnSpc>
                <a:spcPct val="80000"/>
              </a:lnSpc>
            </a:pPr>
            <a:r>
              <a:rPr lang="en-US" altLang="en-US" sz="900" i="0" smtClean="0">
                <a:latin typeface="Arial" pitchFamily="34" charset="0"/>
                <a:ea typeface="ＭＳ Ｐゴシック" pitchFamily="34" charset="-128"/>
              </a:rPr>
              <a:t>Instructors:  This is a very important class activity that should not be skipped.  The goal is to have each student complete and OSHA complaint form.</a:t>
            </a:r>
          </a:p>
          <a:p>
            <a:pPr eaLnBrk="1" hangingPunct="1">
              <a:lnSpc>
                <a:spcPct val="80000"/>
              </a:lnSpc>
            </a:pPr>
            <a:r>
              <a:rPr lang="en-US" altLang="en-US" sz="900" i="0" smtClean="0">
                <a:latin typeface="Arial" pitchFamily="34" charset="0"/>
                <a:ea typeface="ＭＳ Ｐゴシック" pitchFamily="34" charset="-128"/>
              </a:rPr>
              <a:t>Ask </a:t>
            </a:r>
            <a:r>
              <a:rPr lang="en-US" altLang="en-US" sz="900" b="0" i="0" smtClean="0">
                <a:latin typeface="Arial" pitchFamily="34" charset="0"/>
                <a:ea typeface="ＭＳ Ｐゴシック" pitchFamily="34" charset="-128"/>
              </a:rPr>
              <a:t>the</a:t>
            </a:r>
            <a:r>
              <a:rPr lang="en-US" altLang="en-US" sz="900" i="0" smtClean="0">
                <a:latin typeface="Arial" pitchFamily="34" charset="0"/>
                <a:ea typeface="ＭＳ Ｐゴシック" pitchFamily="34" charset="-128"/>
              </a:rPr>
              <a:t> </a:t>
            </a:r>
            <a:r>
              <a:rPr lang="en-US" altLang="en-US" sz="900" b="0" i="0" smtClean="0">
                <a:latin typeface="Arial" pitchFamily="34" charset="0"/>
                <a:ea typeface="ＭＳ Ｐゴシック" pitchFamily="34" charset="-128"/>
              </a:rPr>
              <a:t>students to identify the unsafe jobsite conditions from the graphic “</a:t>
            </a:r>
            <a:r>
              <a:rPr lang="en-US" altLang="en-US" sz="900" b="0" smtClean="0">
                <a:latin typeface="Arial" pitchFamily="34" charset="0"/>
                <a:ea typeface="ＭＳ Ｐゴシック" pitchFamily="34" charset="-128"/>
              </a:rPr>
              <a:t>Activity:  OSHA complaint Form</a:t>
            </a:r>
            <a:r>
              <a:rPr lang="en-US" altLang="en-US" sz="900" b="0" i="0" smtClean="0">
                <a:latin typeface="Arial" pitchFamily="34" charset="0"/>
                <a:ea typeface="ＭＳ Ｐゴシック" pitchFamily="34" charset="-128"/>
              </a:rPr>
              <a:t>”. </a:t>
            </a:r>
          </a:p>
          <a:p>
            <a:pPr eaLnBrk="1" hangingPunct="1">
              <a:lnSpc>
                <a:spcPct val="80000"/>
              </a:lnSpc>
            </a:pPr>
            <a:r>
              <a:rPr lang="en-US" altLang="en-US" sz="900" i="0" smtClean="0">
                <a:latin typeface="Arial" pitchFamily="34" charset="0"/>
                <a:ea typeface="ＭＳ Ｐゴシック" pitchFamily="34" charset="-128"/>
              </a:rPr>
              <a:t>Note:</a:t>
            </a:r>
            <a:r>
              <a:rPr lang="en-US" altLang="en-US" sz="900" b="0" i="0" smtClean="0">
                <a:latin typeface="Arial" pitchFamily="34" charset="0"/>
                <a:ea typeface="ＭＳ Ｐゴシック" pitchFamily="34" charset="-128"/>
              </a:rPr>
              <a:t> </a:t>
            </a:r>
            <a:r>
              <a:rPr lang="en-US" altLang="en-US" sz="900" i="0" smtClean="0">
                <a:latin typeface="Arial" pitchFamily="34" charset="0"/>
                <a:ea typeface="ＭＳ Ｐゴシック" pitchFamily="34" charset="-128"/>
              </a:rPr>
              <a:t>1.</a:t>
            </a:r>
            <a:r>
              <a:rPr lang="en-US" altLang="en-US" sz="900" b="0" i="0" smtClean="0">
                <a:latin typeface="Arial" pitchFamily="34" charset="0"/>
                <a:ea typeface="ＭＳ Ｐゴシック" pitchFamily="34" charset="-128"/>
              </a:rPr>
              <a:t> Trench is neither benched nor shored (cracks and fishers in the soil).  </a:t>
            </a:r>
            <a:r>
              <a:rPr lang="en-US" altLang="en-US" sz="900" i="0" smtClean="0">
                <a:latin typeface="Arial" pitchFamily="34" charset="0"/>
                <a:ea typeface="ＭＳ Ｐゴシック" pitchFamily="34" charset="-128"/>
              </a:rPr>
              <a:t>2.</a:t>
            </a:r>
            <a:r>
              <a:rPr lang="en-US" altLang="en-US" sz="900" b="0" i="0" smtClean="0">
                <a:latin typeface="Arial" pitchFamily="34" charset="0"/>
                <a:ea typeface="ＭＳ Ｐゴシック" pitchFamily="34" charset="-128"/>
              </a:rPr>
              <a:t> Dirt amassed at the top of the trench.  </a:t>
            </a:r>
            <a:r>
              <a:rPr lang="en-US" altLang="en-US" sz="900" i="0" smtClean="0">
                <a:latin typeface="Arial" pitchFamily="34" charset="0"/>
                <a:ea typeface="ＭＳ Ｐゴシック" pitchFamily="34" charset="-128"/>
              </a:rPr>
              <a:t>3.</a:t>
            </a:r>
            <a:r>
              <a:rPr lang="en-US" altLang="en-US" sz="900" b="0" i="0" smtClean="0">
                <a:latin typeface="Arial" pitchFamily="34" charset="0"/>
                <a:ea typeface="ＭＳ Ｐゴシック" pitchFamily="34" charset="-128"/>
              </a:rPr>
              <a:t> No means for egress.  </a:t>
            </a:r>
            <a:r>
              <a:rPr lang="en-US" altLang="en-US" sz="900" i="0" smtClean="0">
                <a:latin typeface="Arial" pitchFamily="34" charset="0"/>
                <a:ea typeface="ＭＳ Ｐゴシック" pitchFamily="34" charset="-128"/>
              </a:rPr>
              <a:t>4.</a:t>
            </a:r>
            <a:r>
              <a:rPr lang="en-US" altLang="en-US" sz="900" b="0" i="0" smtClean="0">
                <a:latin typeface="Arial" pitchFamily="34" charset="0"/>
                <a:ea typeface="ＭＳ Ｐゴシック" pitchFamily="34" charset="-128"/>
              </a:rPr>
              <a:t> Water in the trench.  </a:t>
            </a:r>
            <a:r>
              <a:rPr lang="en-US" altLang="en-US" sz="900" i="0" smtClean="0">
                <a:latin typeface="Arial" pitchFamily="34" charset="0"/>
                <a:ea typeface="ＭＳ Ｐゴシック" pitchFamily="34" charset="-128"/>
              </a:rPr>
              <a:t>5.</a:t>
            </a:r>
            <a:r>
              <a:rPr lang="en-US" altLang="en-US" sz="900" b="0" i="0" smtClean="0">
                <a:latin typeface="Arial" pitchFamily="34" charset="0"/>
                <a:ea typeface="ＭＳ Ｐゴシック" pitchFamily="34" charset="-128"/>
              </a:rPr>
              <a:t> Carbon monoxide emits from gas powered generator from inside confined space (no proper ventilation).  </a:t>
            </a:r>
            <a:r>
              <a:rPr lang="en-US" altLang="en-US" sz="900" i="0" smtClean="0">
                <a:latin typeface="Arial" pitchFamily="34" charset="0"/>
                <a:ea typeface="ＭＳ Ｐゴシック" pitchFamily="34" charset="-128"/>
              </a:rPr>
              <a:t>6.</a:t>
            </a:r>
            <a:r>
              <a:rPr lang="en-US" altLang="en-US" sz="900" b="0" i="0" smtClean="0">
                <a:latin typeface="Arial" pitchFamily="34" charset="0"/>
                <a:ea typeface="ＭＳ Ｐゴシック" pitchFamily="34" charset="-128"/>
              </a:rPr>
              <a:t> Unguarded rebar in the footing.   </a:t>
            </a:r>
          </a:p>
          <a:p>
            <a:pPr eaLnBrk="1" hangingPunct="1">
              <a:lnSpc>
                <a:spcPct val="80000"/>
              </a:lnSpc>
            </a:pPr>
            <a:r>
              <a:rPr lang="en-US" altLang="en-US" sz="900" i="0" smtClean="0">
                <a:latin typeface="Arial" pitchFamily="34" charset="0"/>
                <a:ea typeface="ＭＳ Ｐゴシック" pitchFamily="34" charset="-128"/>
              </a:rPr>
              <a:t>Ask </a:t>
            </a:r>
            <a:r>
              <a:rPr lang="en-US" altLang="en-US" sz="900" b="0" i="0" smtClean="0">
                <a:latin typeface="Arial" pitchFamily="34" charset="0"/>
                <a:ea typeface="ＭＳ Ｐゴシック" pitchFamily="34" charset="-128"/>
              </a:rPr>
              <a:t>the students if the conditions should be reported.</a:t>
            </a:r>
          </a:p>
          <a:p>
            <a:pPr eaLnBrk="1" hangingPunct="1">
              <a:lnSpc>
                <a:spcPct val="80000"/>
              </a:lnSpc>
            </a:pPr>
            <a:r>
              <a:rPr lang="en-US" altLang="en-US" sz="900" i="0" smtClean="0">
                <a:latin typeface="Arial" pitchFamily="34" charset="0"/>
                <a:ea typeface="ＭＳ Ｐゴシック" pitchFamily="34" charset="-128"/>
              </a:rPr>
              <a:t>Pass out:  </a:t>
            </a:r>
            <a:r>
              <a:rPr lang="en-US" altLang="en-US" sz="900" b="0" i="0" smtClean="0">
                <a:latin typeface="Arial" pitchFamily="34" charset="0"/>
                <a:ea typeface="ＭＳ Ｐゴシック" pitchFamily="34" charset="-128"/>
              </a:rPr>
              <a:t>Blank OSHA complaint forms.  </a:t>
            </a:r>
            <a:r>
              <a:rPr lang="en-US" altLang="en-US" sz="900" i="0" smtClean="0">
                <a:latin typeface="Arial" pitchFamily="34" charset="0"/>
                <a:ea typeface="ＭＳ Ｐゴシック" pitchFamily="34" charset="-128"/>
              </a:rPr>
              <a:t>Note:</a:t>
            </a:r>
            <a:r>
              <a:rPr lang="en-US" altLang="en-US" sz="900" b="0" i="0" smtClean="0">
                <a:latin typeface="Arial" pitchFamily="34" charset="0"/>
                <a:ea typeface="ＭＳ Ｐゴシック" pitchFamily="34" charset="-128"/>
              </a:rPr>
              <a:t> The OSHA complaint form can be found in the appendix of the participant guide and in appendix A of this guide.</a:t>
            </a:r>
          </a:p>
          <a:p>
            <a:pPr eaLnBrk="1" hangingPunct="1">
              <a:lnSpc>
                <a:spcPct val="80000"/>
              </a:lnSpc>
            </a:pPr>
            <a:r>
              <a:rPr lang="en-US" altLang="en-US" sz="900" i="0" smtClean="0">
                <a:latin typeface="Arial" pitchFamily="34" charset="0"/>
                <a:ea typeface="ＭＳ Ｐゴシック" pitchFamily="34" charset="-128"/>
              </a:rPr>
              <a:t>Divide </a:t>
            </a:r>
            <a:r>
              <a:rPr lang="en-US" altLang="en-US" sz="900" b="0" i="0" smtClean="0">
                <a:latin typeface="Arial" pitchFamily="34" charset="0"/>
                <a:ea typeface="ＭＳ Ｐゴシック" pitchFamily="34" charset="-128"/>
              </a:rPr>
              <a:t>the students into groups and assign each group one of the six unsafe worksite conditions. Ask each student to fill out their OSHA complaint form based on their group’s unsafe condition. </a:t>
            </a:r>
            <a:br>
              <a:rPr lang="en-US" altLang="en-US" sz="900" b="0" i="0" smtClean="0">
                <a:latin typeface="Arial" pitchFamily="34" charset="0"/>
                <a:ea typeface="ＭＳ Ｐゴシック" pitchFamily="34" charset="-128"/>
              </a:rPr>
            </a:br>
            <a:r>
              <a:rPr lang="en-US" altLang="en-US" sz="900" b="0" i="0" smtClean="0">
                <a:latin typeface="Arial" pitchFamily="34" charset="0"/>
                <a:ea typeface="ＭＳ Ｐゴシック" pitchFamily="34" charset="-128"/>
              </a:rPr>
              <a:t/>
            </a:r>
            <a:br>
              <a:rPr lang="en-US" altLang="en-US" sz="900" b="0" i="0" smtClean="0">
                <a:latin typeface="Arial" pitchFamily="34" charset="0"/>
                <a:ea typeface="ＭＳ Ｐゴシック" pitchFamily="34" charset="-128"/>
              </a:rPr>
            </a:br>
            <a:r>
              <a:rPr lang="en-US" altLang="en-US" sz="900" i="0" smtClean="0">
                <a:latin typeface="Arial" pitchFamily="34" charset="0"/>
                <a:ea typeface="ＭＳ Ｐゴシック" pitchFamily="34" charset="-128"/>
              </a:rPr>
              <a:t>Call</a:t>
            </a:r>
            <a:r>
              <a:rPr lang="en-US" altLang="en-US" sz="900" b="0" i="0" smtClean="0">
                <a:latin typeface="Arial" pitchFamily="34" charset="0"/>
                <a:ea typeface="ＭＳ Ｐゴシック" pitchFamily="34" charset="-128"/>
              </a:rPr>
              <a:t> on students in each group and have them describe the type of information they included in their complaint form.  </a:t>
            </a:r>
            <a:r>
              <a:rPr lang="en-US" altLang="en-US" sz="900" i="0" smtClean="0">
                <a:latin typeface="Arial" pitchFamily="34" charset="0"/>
                <a:ea typeface="ＭＳ Ｐゴシック" pitchFamily="34" charset="-128"/>
              </a:rPr>
              <a:t>Review</a:t>
            </a:r>
            <a:r>
              <a:rPr lang="en-US" altLang="en-US" sz="900" b="0" i="0" smtClean="0">
                <a:latin typeface="Arial" pitchFamily="34" charset="0"/>
                <a:ea typeface="ＭＳ Ｐゴシック" pitchFamily="34" charset="-128"/>
              </a:rPr>
              <a:t> the different sections of the form. </a:t>
            </a:r>
          </a:p>
        </p:txBody>
      </p:sp>
      <p:sp>
        <p:nvSpPr>
          <p:cNvPr id="180229" name="Rectangle 6"/>
          <p:cNvSpPr>
            <a:spLocks noChangeArrowheads="1"/>
          </p:cNvSpPr>
          <p:nvPr/>
        </p:nvSpPr>
        <p:spPr bwMode="auto">
          <a:xfrm>
            <a:off x="231775" y="5457825"/>
            <a:ext cx="69580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defTabSz="914478">
              <a:defRPr/>
            </a:pPr>
            <a:r>
              <a:rPr lang="en-US" sz="1200" dirty="0">
                <a:latin typeface="Times New Roman" pitchFamily="18" charset="0"/>
              </a:rPr>
              <a:t/>
            </a:r>
            <a:br>
              <a:rPr lang="en-US" sz="1200" dirty="0">
                <a:latin typeface="Times New Roman" pitchFamily="18" charset="0"/>
              </a:rPr>
            </a:br>
            <a:r>
              <a:rPr lang="en-US" sz="1200" dirty="0">
                <a:latin typeface="Times New Roman" pitchFamily="18" charset="0"/>
              </a:rPr>
              <a:t/>
            </a:r>
            <a:br>
              <a:rPr lang="en-US" sz="1200" dirty="0">
                <a:latin typeface="Times New Roman" pitchFamily="18" charset="0"/>
              </a:rPr>
            </a:br>
            <a:r>
              <a:rPr lang="en-US" sz="1200" b="1" dirty="0">
                <a:latin typeface="Times New Roman" pitchFamily="18" charset="0"/>
              </a:rPr>
              <a:t>Activity: OSHA Complaint Form</a:t>
            </a:r>
            <a:endParaRPr lang="en-US" sz="1200" dirty="0">
              <a:latin typeface="Times New Roman" pitchFamily="18" charset="0"/>
            </a:endParaRPr>
          </a:p>
          <a:p>
            <a:pPr defTabSz="914478">
              <a:defRPr/>
            </a:pPr>
            <a:endParaRPr lang="en-US" sz="1200" b="1" dirty="0">
              <a:latin typeface="Times New Roman" pitchFamily="18" charset="0"/>
            </a:endParaRPr>
          </a:p>
          <a:p>
            <a:pPr marL="237698" indent="-237698" defTabSz="914478">
              <a:buFontTx/>
              <a:buAutoNum type="arabicPeriod"/>
              <a:defRPr/>
            </a:pPr>
            <a:r>
              <a:rPr lang="en-US" sz="1200" dirty="0">
                <a:latin typeface="Times New Roman" pitchFamily="18" charset="0"/>
              </a:rPr>
              <a:t>Identify the unsafe jobsite conditions.</a:t>
            </a:r>
          </a:p>
          <a:p>
            <a:pPr marL="237698" indent="-237698" defTabSz="914478">
              <a:buFontTx/>
              <a:buAutoNum type="arabicPeriod"/>
              <a:defRPr/>
            </a:pPr>
            <a:r>
              <a:rPr lang="en-US" sz="1200" dirty="0">
                <a:latin typeface="Times New Roman" pitchFamily="18" charset="0"/>
              </a:rPr>
              <a:t>Should these conditions be reported?</a:t>
            </a:r>
          </a:p>
          <a:p>
            <a:pPr marL="237698" indent="-237698" defTabSz="914478">
              <a:buFontTx/>
              <a:buAutoNum type="arabicPeriod"/>
              <a:defRPr/>
            </a:pPr>
            <a:r>
              <a:rPr lang="en-US" sz="1200" dirty="0">
                <a:latin typeface="Times New Roman" pitchFamily="18" charset="0"/>
              </a:rPr>
              <a:t>Fill out the OSHA complaint form located in the appendix of this guide.</a:t>
            </a:r>
          </a:p>
          <a:p>
            <a:pPr marL="237698" indent="-237698" defTabSz="914478">
              <a:buFontTx/>
              <a:buAutoNum type="arabicPeriod"/>
              <a:defRPr/>
            </a:pPr>
            <a:r>
              <a:rPr lang="en-US" sz="1200" dirty="0">
                <a:latin typeface="Times New Roman" pitchFamily="18" charset="0"/>
              </a:rPr>
              <a:t>Discuss the type of information you included in your complaint form.</a:t>
            </a:r>
          </a:p>
          <a:p>
            <a:pPr marL="237698" indent="-237698" defTabSz="914478">
              <a:buFontTx/>
              <a:buAutoNum type="arabicPeriod"/>
              <a:defRPr/>
            </a:pPr>
            <a:endParaRPr lang="en-US" sz="1200" dirty="0">
              <a:latin typeface="Times New Roman" pitchFamily="18" charset="0"/>
            </a:endParaRPr>
          </a:p>
          <a:p>
            <a:pPr defTabSz="914478">
              <a:defRPr/>
            </a:pPr>
            <a:r>
              <a:rPr lang="en-US" sz="1200" b="1" dirty="0">
                <a:latin typeface="Times New Roman" pitchFamily="18" charset="0"/>
                <a:cs typeface="Times New Roman" pitchFamily="18" charset="0"/>
              </a:rPr>
              <a:t>Remember, even though employees do have the right to file an OSHA complaint, it may be best to go through the chain-of-command when doing so. </a:t>
            </a:r>
          </a:p>
          <a:p>
            <a:pPr defTabSz="914478">
              <a:defRPr/>
            </a:pPr>
            <a:endParaRPr lang="en-US" sz="1200" b="1" dirty="0">
              <a:latin typeface="Times New Roman" pitchFamily="18" charset="0"/>
            </a:endParaRPr>
          </a:p>
          <a:p>
            <a:pPr defTabSz="914478">
              <a:defRPr/>
            </a:pPr>
            <a:r>
              <a:rPr lang="en-US" sz="1200" b="1" dirty="0">
                <a:latin typeface="Times New Roman" pitchFamily="18" charset="0"/>
              </a:rPr>
              <a:t>Use this space for notes.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D4578EC-C00C-47C6-855C-78064A8441CB}" type="slidenum">
              <a:rPr lang="en-US" altLang="en-US" sz="3300">
                <a:solidFill>
                  <a:schemeClr val="bg1"/>
                </a:solidFill>
                <a:latin typeface="Times New Roman" pitchFamily="18" charset="0"/>
              </a:rPr>
              <a:pPr algn="r" eaLnBrk="1" hangingPunct="1"/>
              <a:t>87</a:t>
            </a:fld>
            <a:endParaRPr lang="en-US" altLang="en-US" sz="3300">
              <a:solidFill>
                <a:schemeClr val="bg1"/>
              </a:solidFill>
              <a:latin typeface="Times New Roman" pitchFamily="18" charset="0"/>
            </a:endParaRPr>
          </a:p>
        </p:txBody>
      </p:sp>
      <p:sp>
        <p:nvSpPr>
          <p:cNvPr id="184323" name="Rectangle 4"/>
          <p:cNvSpPr>
            <a:spLocks noGrp="1" noRot="1" noChangeAspect="1" noChangeArrowheads="1" noTextEdit="1"/>
          </p:cNvSpPr>
          <p:nvPr>
            <p:ph type="sldImg"/>
          </p:nvPr>
        </p:nvSpPr>
        <p:spPr>
          <a:ln/>
        </p:spPr>
      </p:sp>
      <p:sp>
        <p:nvSpPr>
          <p:cNvPr id="184324"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80229"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charset="0"/>
                <a:ea typeface="ＭＳ Ｐゴシック" pitchFamily="34" charset="-128"/>
              </a:defRPr>
            </a:lvl1pPr>
            <a:lvl2pPr marL="742950" indent="-285750" defTabSz="879475" eaLnBrk="0" hangingPunct="0">
              <a:defRPr sz="2400">
                <a:solidFill>
                  <a:schemeClr val="tx1"/>
                </a:solidFill>
                <a:latin typeface="Arial" charset="0"/>
                <a:ea typeface="ＭＳ Ｐゴシック" pitchFamily="34" charset="-128"/>
              </a:defRPr>
            </a:lvl2pPr>
            <a:lvl3pPr marL="1143000" indent="-228600" defTabSz="879475" eaLnBrk="0" hangingPunct="0">
              <a:defRPr sz="2400">
                <a:solidFill>
                  <a:schemeClr val="tx1"/>
                </a:solidFill>
                <a:latin typeface="Arial" charset="0"/>
                <a:ea typeface="ＭＳ Ｐゴシック" pitchFamily="34" charset="-128"/>
              </a:defRPr>
            </a:lvl3pPr>
            <a:lvl4pPr marL="1600200" indent="-228600" defTabSz="879475" eaLnBrk="0" hangingPunct="0">
              <a:defRPr sz="2400">
                <a:solidFill>
                  <a:schemeClr val="tx1"/>
                </a:solidFill>
                <a:latin typeface="Arial" charset="0"/>
                <a:ea typeface="ＭＳ Ｐゴシック" pitchFamily="34" charset="-128"/>
              </a:defRPr>
            </a:lvl4pPr>
            <a:lvl5pPr marL="2057400" indent="-228600" defTabSz="879475" eaLnBrk="0" hangingPunct="0">
              <a:defRPr sz="2400">
                <a:solidFill>
                  <a:schemeClr val="tx1"/>
                </a:solidFill>
                <a:latin typeface="Arial"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30000"/>
              </a:spcBef>
              <a:spcAft>
                <a:spcPct val="50000"/>
              </a:spcAft>
              <a:defRPr/>
            </a:pPr>
            <a:endParaRPr lang="en-US" sz="1500" b="1" i="1" dirty="0"/>
          </a:p>
          <a:p>
            <a:pPr eaLnBrk="1" hangingPunct="1">
              <a:spcBef>
                <a:spcPct val="30000"/>
              </a:spcBef>
              <a:spcAft>
                <a:spcPct val="50000"/>
              </a:spcAft>
              <a:defRPr/>
            </a:pPr>
            <a:r>
              <a:rPr lang="en-US" sz="1200" b="1" dirty="0"/>
              <a:t>Ask</a:t>
            </a:r>
            <a:r>
              <a:rPr lang="en-US" sz="1200" dirty="0"/>
              <a:t> the students to answer the review questions on the screen.</a:t>
            </a:r>
          </a:p>
          <a:p>
            <a:pPr marL="237698" indent="-237698" eaLnBrk="1" hangingPunct="1">
              <a:spcBef>
                <a:spcPct val="30000"/>
              </a:spcBef>
              <a:spcAft>
                <a:spcPct val="50000"/>
              </a:spcAft>
              <a:buFont typeface="+mj-lt"/>
              <a:buAutoNum type="arabicPeriod"/>
              <a:defRPr/>
            </a:pPr>
            <a:r>
              <a:rPr lang="en-US" sz="1200" b="1" dirty="0"/>
              <a:t>Answer</a:t>
            </a:r>
            <a:r>
              <a:rPr lang="en-US" sz="1200" dirty="0"/>
              <a:t> </a:t>
            </a:r>
            <a:r>
              <a:rPr lang="en-US" sz="1200" dirty="0">
                <a:cs typeface="Arial" charset="0"/>
              </a:rPr>
              <a:t>– </a:t>
            </a:r>
            <a:r>
              <a:rPr lang="en-US" sz="1200" dirty="0"/>
              <a:t>Anyone can file a complaint.</a:t>
            </a:r>
          </a:p>
          <a:p>
            <a:pPr marL="237698" indent="-237698" eaLnBrk="1" hangingPunct="1">
              <a:spcBef>
                <a:spcPct val="30000"/>
              </a:spcBef>
              <a:spcAft>
                <a:spcPct val="50000"/>
              </a:spcAft>
              <a:buFont typeface="+mj-lt"/>
              <a:buAutoNum type="arabicPeriod"/>
              <a:defRPr/>
            </a:pPr>
            <a:r>
              <a:rPr lang="en-US" sz="1200" b="1" dirty="0">
                <a:cs typeface="Arial" charset="0"/>
              </a:rPr>
              <a:t>Answer</a:t>
            </a:r>
            <a:r>
              <a:rPr lang="en-US" sz="1200" dirty="0">
                <a:cs typeface="Arial" charset="0"/>
              </a:rPr>
              <a:t> – Yes, workers are not required to reveal their names.</a:t>
            </a:r>
          </a:p>
          <a:p>
            <a:pPr eaLnBrk="1" hangingPunct="1">
              <a:spcBef>
                <a:spcPct val="30000"/>
              </a:spcBef>
              <a:spcAft>
                <a:spcPct val="50000"/>
              </a:spcAft>
              <a:defRPr/>
            </a:pPr>
            <a:r>
              <a:rPr lang="en-US" sz="1200" b="1" dirty="0"/>
              <a:t>Note:</a:t>
            </a:r>
            <a:r>
              <a:rPr lang="en-US" sz="1200" dirty="0"/>
              <a:t> Answers shown on the next screen.</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4B6E79D-B673-40E6-A24C-48C76505785F}" type="slidenum">
              <a:rPr lang="en-US" altLang="en-US" sz="3300">
                <a:solidFill>
                  <a:schemeClr val="bg1"/>
                </a:solidFill>
                <a:latin typeface="Times New Roman" pitchFamily="18" charset="0"/>
              </a:rPr>
              <a:pPr algn="r" eaLnBrk="1" hangingPunct="1"/>
              <a:t>88</a:t>
            </a:fld>
            <a:endParaRPr lang="en-US" altLang="en-US" sz="3300">
              <a:solidFill>
                <a:schemeClr val="bg1"/>
              </a:solidFill>
              <a:latin typeface="Times New Roman" pitchFamily="18" charset="0"/>
            </a:endParaRPr>
          </a:p>
        </p:txBody>
      </p:sp>
      <p:sp>
        <p:nvSpPr>
          <p:cNvPr id="185347" name="Rectangle 4"/>
          <p:cNvSpPr>
            <a:spLocks noGrp="1" noRot="1" noChangeAspect="1" noChangeArrowheads="1" noTextEdit="1"/>
          </p:cNvSpPr>
          <p:nvPr>
            <p:ph type="sldImg"/>
          </p:nvPr>
        </p:nvSpPr>
        <p:spPr>
          <a:ln/>
        </p:spPr>
      </p:sp>
      <p:sp>
        <p:nvSpPr>
          <p:cNvPr id="185348"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b="1">
              <a:latin typeface="Times New Roman" pitchFamily="18" charset="0"/>
              <a:cs typeface="Times New Roman" pitchFamily="18" charset="0"/>
            </a:endParaRPr>
          </a:p>
          <a:p>
            <a:pPr eaLnBrk="1" hangingPunct="1">
              <a:spcBef>
                <a:spcPct val="30000"/>
              </a:spcBef>
              <a:spcAft>
                <a:spcPct val="50000"/>
              </a:spcAft>
            </a:pPr>
            <a:r>
              <a:rPr lang="en-US" altLang="en-US" sz="1200" b="1">
                <a:latin typeface="Times New Roman" pitchFamily="18" charset="0"/>
                <a:cs typeface="Times New Roman" pitchFamily="18" charset="0"/>
              </a:rPr>
              <a:t> </a:t>
            </a: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
        <p:nvSpPr>
          <p:cNvPr id="185349" name="Rectangle 5"/>
          <p:cNvSpPr txBox="1">
            <a:spLocks noChangeArrowheads="1"/>
          </p:cNvSpPr>
          <p:nvPr/>
        </p:nvSpPr>
        <p:spPr bwMode="auto">
          <a:xfrm>
            <a:off x="3929063" y="1271588"/>
            <a:ext cx="32337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endParaRPr lang="en-US" altLang="en-US" sz="1500" b="1" i="1"/>
          </a:p>
          <a:p>
            <a:pPr eaLnBrk="1" hangingPunct="1">
              <a:spcBef>
                <a:spcPct val="30000"/>
              </a:spcBef>
              <a:spcAft>
                <a:spcPct val="50000"/>
              </a:spcAft>
            </a:pPr>
            <a:r>
              <a:rPr lang="en-US" altLang="en-US" sz="1200" b="1"/>
              <a:t>Discuss </a:t>
            </a:r>
            <a:r>
              <a:rPr lang="en-US" altLang="en-US" sz="1200"/>
              <a:t>the correct answers.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10A5447C-0E1F-4CF5-8479-E136DB79F66E}" type="slidenum">
              <a:rPr lang="en-US" altLang="en-US" sz="3300">
                <a:solidFill>
                  <a:schemeClr val="bg1"/>
                </a:solidFill>
                <a:latin typeface="Times New Roman" pitchFamily="18" charset="0"/>
              </a:rPr>
              <a:pPr algn="r" eaLnBrk="1" hangingPunct="1"/>
              <a:t>89</a:t>
            </a:fld>
            <a:endParaRPr lang="en-US" altLang="en-US" sz="3300">
              <a:solidFill>
                <a:schemeClr val="bg1"/>
              </a:solidFill>
              <a:latin typeface="Times New Roman" pitchFamily="18" charset="0"/>
            </a:endParaRPr>
          </a:p>
        </p:txBody>
      </p:sp>
      <p:sp>
        <p:nvSpPr>
          <p:cNvPr id="186371" name="Rectangle 4"/>
          <p:cNvSpPr>
            <a:spLocks noGrp="1" noRot="1" noChangeAspect="1" noChangeArrowheads="1" noTextEdit="1"/>
          </p:cNvSpPr>
          <p:nvPr>
            <p:ph type="sldImg"/>
          </p:nvPr>
        </p:nvSpPr>
        <p:spPr>
          <a:ln/>
        </p:spPr>
      </p:sp>
      <p:sp>
        <p:nvSpPr>
          <p:cNvPr id="18637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a:t>
            </a:r>
            <a:r>
              <a:rPr lang="en-US" altLang="en-US" sz="1200" b="0" i="0" smtClean="0">
                <a:latin typeface="Arial" pitchFamily="34" charset="0"/>
                <a:ea typeface="ＭＳ Ｐゴシック" pitchFamily="34" charset="-128"/>
              </a:rPr>
              <a:t> the topics covered in this section of the training.</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before proceeding.</a:t>
            </a:r>
          </a:p>
        </p:txBody>
      </p:sp>
      <p:sp>
        <p:nvSpPr>
          <p:cNvPr id="18637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a:latin typeface="Times New Roman" pitchFamily="18" charset="0"/>
                <a:cs typeface="Times New Roman" pitchFamily="18" charset="0"/>
              </a:rPr>
              <a:t/>
            </a:r>
            <a:br>
              <a:rPr lang="en-US" altLang="en-US" sz="1200">
                <a:latin typeface="Times New Roman" pitchFamily="18" charset="0"/>
                <a:cs typeface="Times New Roman" pitchFamily="18" charset="0"/>
              </a:rPr>
            </a:br>
            <a:r>
              <a:rPr lang="en-US" altLang="en-US" sz="1200" b="1">
                <a:latin typeface="Times New Roman" pitchFamily="18" charset="0"/>
                <a:cs typeface="Times New Roman" pitchFamily="18" charset="0"/>
              </a:rPr>
              <a:t>Use this space for notes.</a:t>
            </a: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cs typeface="Times New Roman" pitchFamily="18" charset="0"/>
            </a:endParaRPr>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5"/>
          <p:cNvSpPr txBox="1">
            <a:spLocks noGrp="1" noChangeArrowheads="1"/>
          </p:cNvSpPr>
          <p:nvPr/>
        </p:nvSpPr>
        <p:spPr bwMode="auto">
          <a:xfrm>
            <a:off x="3897313"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8B2C7EB-1FA1-41CF-A939-EF9CAC2652B0}" type="slidenum">
              <a:rPr lang="en-US" altLang="en-US" sz="3300">
                <a:solidFill>
                  <a:schemeClr val="bg1"/>
                </a:solidFill>
                <a:latin typeface="Times New Roman" pitchFamily="18" charset="0"/>
              </a:rPr>
              <a:pPr algn="r" eaLnBrk="1" hangingPunct="1"/>
              <a:t>9</a:t>
            </a:fld>
            <a:endParaRPr lang="en-US" altLang="en-US" sz="3300">
              <a:solidFill>
                <a:schemeClr val="bg1"/>
              </a:solidFill>
              <a:latin typeface="Times New Roman" pitchFamily="18" charset="0"/>
            </a:endParaRPr>
          </a:p>
        </p:txBody>
      </p:sp>
      <p:sp>
        <p:nvSpPr>
          <p:cNvPr id="104451" name="Rectangle 4"/>
          <p:cNvSpPr>
            <a:spLocks noGrp="1" noRot="1" noChangeAspect="1" noChangeArrowheads="1" noTextEdit="1"/>
          </p:cNvSpPr>
          <p:nvPr>
            <p:ph type="sldImg"/>
          </p:nvPr>
        </p:nvSpPr>
        <p:spPr>
          <a:ln/>
        </p:spPr>
      </p:sp>
      <p:sp>
        <p:nvSpPr>
          <p:cNvPr id="104452"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Department of Labor (2009) fatal injury statistics for various occupations and compare the construction industry numbers with those of other trades.</a:t>
            </a:r>
          </a:p>
          <a:p>
            <a:pPr eaLnBrk="1" hangingPunct="1"/>
            <a:r>
              <a:rPr lang="en-US" altLang="en-US" sz="1200" i="0" smtClean="0">
                <a:latin typeface="Arial" pitchFamily="34" charset="0"/>
                <a:ea typeface="ＭＳ Ｐゴシック" pitchFamily="34" charset="-128"/>
              </a:rPr>
              <a:t>Compare</a:t>
            </a:r>
            <a:r>
              <a:rPr lang="en-US" altLang="en-US" sz="1200" b="0" i="0" smtClean="0">
                <a:latin typeface="Arial" pitchFamily="34" charset="0"/>
                <a:ea typeface="ＭＳ Ｐゴシック" pitchFamily="34" charset="-128"/>
              </a:rPr>
              <a:t> the number of fatal injuries in the construction industry in 2009 with the average over the ten year period from 1997 to 2007 (1,200 per year) as discussed on the previous screen.</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why they think the fatal injury rates in the construction injury in 2009 (224) was much lower than the typical average (1,200/year) that was discussed on the previous screen.     </a:t>
            </a:r>
          </a:p>
        </p:txBody>
      </p:sp>
      <p:sp>
        <p:nvSpPr>
          <p:cNvPr id="104453"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30000"/>
              </a:spcBef>
              <a:spcAft>
                <a:spcPct val="50000"/>
              </a:spcAft>
            </a:pP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rPr>
              <a:t>Use this space for notes.</a:t>
            </a:r>
          </a:p>
          <a:p>
            <a:pPr eaLnBrk="1" hangingPunct="1">
              <a:spcBef>
                <a:spcPct val="30000"/>
              </a:spcBef>
              <a:spcAft>
                <a:spcPct val="50000"/>
              </a:spcAft>
            </a:pPr>
            <a:endParaRPr lang="en-US" altLang="en-US" sz="120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5E69ABE0-1B15-4057-A531-CCE9CC0BD548}" type="slidenum">
              <a:rPr lang="en-US" altLang="en-US" sz="3300">
                <a:solidFill>
                  <a:schemeClr val="bg1"/>
                </a:solidFill>
                <a:latin typeface="Times New Roman" pitchFamily="18" charset="0"/>
              </a:rPr>
              <a:pPr algn="r" eaLnBrk="1" hangingPunct="1"/>
              <a:t>90</a:t>
            </a:fld>
            <a:endParaRPr lang="en-US" altLang="en-US" sz="3300">
              <a:solidFill>
                <a:schemeClr val="bg1"/>
              </a:solidFill>
              <a:latin typeface="Times New Roman" pitchFamily="18" charset="0"/>
            </a:endParaRPr>
          </a:p>
        </p:txBody>
      </p:sp>
      <p:sp>
        <p:nvSpPr>
          <p:cNvPr id="187395" name="Rectangle 4"/>
          <p:cNvSpPr>
            <a:spLocks noGrp="1" noRot="1" noChangeAspect="1" noChangeArrowheads="1" noTextEdit="1"/>
          </p:cNvSpPr>
          <p:nvPr>
            <p:ph type="sldImg"/>
          </p:nvPr>
        </p:nvSpPr>
        <p:spPr>
          <a:ln/>
        </p:spPr>
      </p:sp>
      <p:sp>
        <p:nvSpPr>
          <p:cNvPr id="187396"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Review </a:t>
            </a:r>
            <a:r>
              <a:rPr lang="en-US" altLang="en-US" sz="1200" b="0" i="0" smtClean="0">
                <a:latin typeface="Arial" pitchFamily="34" charset="0"/>
                <a:ea typeface="ＭＳ Ｐゴシック" pitchFamily="34" charset="-128"/>
              </a:rPr>
              <a:t>the topics covered in this program.</a:t>
            </a:r>
          </a:p>
          <a:p>
            <a:pPr eaLnBrk="1" hangingPunct="1"/>
            <a:r>
              <a:rPr lang="en-US" altLang="en-US" sz="1200" i="0" smtClean="0">
                <a:latin typeface="Arial" pitchFamily="34" charset="0"/>
                <a:ea typeface="ＭＳ Ｐゴシック" pitchFamily="34" charset="-128"/>
              </a:rPr>
              <a:t>Ask</a:t>
            </a:r>
            <a:r>
              <a:rPr lang="en-US" altLang="en-US" sz="1200" b="0" i="0" smtClean="0">
                <a:latin typeface="Arial" pitchFamily="34" charset="0"/>
                <a:ea typeface="ＭＳ Ｐゴシック" pitchFamily="34" charset="-128"/>
              </a:rPr>
              <a:t> the students if they have any questions on any of the information covered in this training program.</a:t>
            </a:r>
          </a:p>
          <a:p>
            <a:pPr eaLnBrk="1" hangingPunct="1"/>
            <a:endParaRPr lang="en-US" altLang="en-US" sz="1200" b="0" i="0" smtClean="0">
              <a:latin typeface="Arial" pitchFamily="34" charset="0"/>
              <a:ea typeface="ＭＳ Ｐゴシック" pitchFamily="34" charset="-128"/>
            </a:endParaRPr>
          </a:p>
        </p:txBody>
      </p:sp>
      <p:sp>
        <p:nvSpPr>
          <p:cNvPr id="187397"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b="1">
                <a:latin typeface="Times New Roman" pitchFamily="18" charset="0"/>
                <a:cs typeface="Times New Roman" pitchFamily="18" charset="0"/>
              </a:rPr>
              <a:t>Use this space for notes.</a:t>
            </a:r>
            <a:endParaRPr lang="en-US" altLang="en-US" sz="1200">
              <a:latin typeface="Times New Roman" pitchFamily="18" charset="0"/>
              <a:cs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5"/>
          <p:cNvSpPr txBox="1">
            <a:spLocks noGrp="1" noChangeArrowheads="1"/>
          </p:cNvSpPr>
          <p:nvPr/>
        </p:nvSpPr>
        <p:spPr bwMode="auto">
          <a:xfrm>
            <a:off x="3981450" y="473075"/>
            <a:ext cx="31051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nchor="b"/>
          <a:lstStyle>
            <a:lvl1pPr defTabSz="879475" eaLnBrk="0" hangingPunct="0">
              <a:defRPr sz="2400">
                <a:solidFill>
                  <a:schemeClr val="tx1"/>
                </a:solidFill>
                <a:latin typeface="Arial" pitchFamily="34" charset="0"/>
                <a:ea typeface="ＭＳ Ｐゴシック" pitchFamily="34" charset="-128"/>
              </a:defRPr>
            </a:lvl1pPr>
            <a:lvl2pPr marL="742950" indent="-285750" defTabSz="879475" eaLnBrk="0" hangingPunct="0">
              <a:defRPr sz="2400">
                <a:solidFill>
                  <a:schemeClr val="tx1"/>
                </a:solidFill>
                <a:latin typeface="Arial" pitchFamily="34" charset="0"/>
                <a:ea typeface="ＭＳ Ｐゴシック" pitchFamily="34" charset="-128"/>
              </a:defRPr>
            </a:lvl2pPr>
            <a:lvl3pPr marL="1143000" indent="-228600" defTabSz="879475" eaLnBrk="0" hangingPunct="0">
              <a:defRPr sz="2400">
                <a:solidFill>
                  <a:schemeClr val="tx1"/>
                </a:solidFill>
                <a:latin typeface="Arial" pitchFamily="34" charset="0"/>
                <a:ea typeface="ＭＳ Ｐゴシック" pitchFamily="34" charset="-128"/>
              </a:defRPr>
            </a:lvl3pPr>
            <a:lvl4pPr marL="1600200" indent="-228600" defTabSz="879475" eaLnBrk="0" hangingPunct="0">
              <a:defRPr sz="2400">
                <a:solidFill>
                  <a:schemeClr val="tx1"/>
                </a:solidFill>
                <a:latin typeface="Arial" pitchFamily="34" charset="0"/>
                <a:ea typeface="ＭＳ Ｐゴシック" pitchFamily="34" charset="-128"/>
              </a:defRPr>
            </a:lvl4pPr>
            <a:lvl5pPr marL="2057400" indent="-228600" defTabSz="879475" eaLnBrk="0" hangingPunct="0">
              <a:defRPr sz="2400">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7AD4EC8-2804-459A-95DF-19B2F968ACA9}" type="slidenum">
              <a:rPr lang="en-US" altLang="en-US" sz="3300">
                <a:solidFill>
                  <a:schemeClr val="bg1"/>
                </a:solidFill>
                <a:latin typeface="Times New Roman" pitchFamily="18" charset="0"/>
              </a:rPr>
              <a:pPr algn="r" eaLnBrk="1" hangingPunct="1"/>
              <a:t>91</a:t>
            </a:fld>
            <a:endParaRPr lang="en-US" altLang="en-US" sz="3300">
              <a:solidFill>
                <a:schemeClr val="bg1"/>
              </a:solidFill>
              <a:latin typeface="Times New Roman" pitchFamily="18" charset="0"/>
            </a:endParaRPr>
          </a:p>
        </p:txBody>
      </p:sp>
      <p:sp>
        <p:nvSpPr>
          <p:cNvPr id="188419" name="Rectangle 4"/>
          <p:cNvSpPr>
            <a:spLocks noGrp="1" noRot="1" noChangeAspect="1" noChangeArrowheads="1" noTextEdit="1"/>
          </p:cNvSpPr>
          <p:nvPr>
            <p:ph type="sldImg"/>
          </p:nvPr>
        </p:nvSpPr>
        <p:spPr>
          <a:ln/>
        </p:spPr>
      </p:sp>
      <p:sp>
        <p:nvSpPr>
          <p:cNvPr id="188420" name="Rectangle 5"/>
          <p:cNvSpPr>
            <a:spLocks noGrp="1" noChangeArrowheads="1"/>
          </p:cNvSpPr>
          <p:nvPr>
            <p:ph type="body" idx="1"/>
          </p:nvPr>
        </p:nvSpPr>
        <p:spPr bwMode="auto">
          <a:xfrm>
            <a:off x="3929063" y="1287463"/>
            <a:ext cx="32337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p>
            <a:pPr eaLnBrk="1" hangingPunct="1"/>
            <a:endParaRPr lang="en-US" altLang="en-US" smtClean="0">
              <a:latin typeface="Arial" pitchFamily="34" charset="0"/>
              <a:ea typeface="ＭＳ Ｐゴシック" pitchFamily="34" charset="-128"/>
            </a:endParaRPr>
          </a:p>
          <a:p>
            <a:pPr eaLnBrk="1" hangingPunct="1"/>
            <a:r>
              <a:rPr lang="en-US" altLang="en-US" sz="1200" i="0" smtClean="0">
                <a:latin typeface="Arial" pitchFamily="34" charset="0"/>
                <a:ea typeface="ＭＳ Ｐゴシック" pitchFamily="34" charset="-128"/>
              </a:rPr>
              <a:t>Ask </a:t>
            </a:r>
            <a:r>
              <a:rPr lang="en-US" altLang="en-US" sz="1200" b="0" i="0" smtClean="0">
                <a:latin typeface="Arial" pitchFamily="34" charset="0"/>
                <a:ea typeface="ＭＳ Ｐゴシック" pitchFamily="34" charset="-128"/>
              </a:rPr>
              <a:t>the students to fill out and return the course evaluation form found at the end of their guides. A copy of the form is also located at the end of this guide.</a:t>
            </a:r>
          </a:p>
          <a:p>
            <a:pPr eaLnBrk="1" hangingPunct="1"/>
            <a:r>
              <a:rPr lang="en-US" altLang="en-US" sz="1200" b="0" i="0" smtClean="0">
                <a:latin typeface="Arial" pitchFamily="34" charset="0"/>
                <a:ea typeface="ＭＳ Ｐゴシック" pitchFamily="34" charset="-128"/>
              </a:rPr>
              <a:t>The program has been completed.</a:t>
            </a:r>
          </a:p>
          <a:p>
            <a:pPr eaLnBrk="1" hangingPunct="1"/>
            <a:endParaRPr lang="en-US" altLang="en-US" sz="1200" b="0" i="0" smtClean="0">
              <a:latin typeface="Arial" pitchFamily="34" charset="0"/>
              <a:ea typeface="ＭＳ Ｐゴシック" pitchFamily="34" charset="-128"/>
            </a:endParaRPr>
          </a:p>
        </p:txBody>
      </p:sp>
      <p:sp>
        <p:nvSpPr>
          <p:cNvPr id="188421" name="Rectangle 6"/>
          <p:cNvSpPr>
            <a:spLocks noChangeArrowheads="1"/>
          </p:cNvSpPr>
          <p:nvPr/>
        </p:nvSpPr>
        <p:spPr bwMode="auto">
          <a:xfrm>
            <a:off x="231775" y="5457825"/>
            <a:ext cx="71691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4" tIns="47538" rIns="95074" bIns="47538"/>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
            </a:r>
            <a:br>
              <a:rPr lang="en-US" altLang="en-US" sz="1200">
                <a:latin typeface="Times New Roman" pitchFamily="18" charset="0"/>
              </a:rPr>
            </a:br>
            <a:r>
              <a:rPr lang="en-US" altLang="en-US" sz="1200">
                <a:latin typeface="Times New Roman" pitchFamily="18" charset="0"/>
              </a:rPr>
              <a:t>Please fill out the course evaluation form found at the end of this guide and return it to your instructor.</a:t>
            </a:r>
          </a:p>
          <a:p>
            <a:pPr eaLnBrk="1" hangingPunct="1"/>
            <a:endParaRPr lang="en-US" altLang="en-US" sz="1200">
              <a:latin typeface="Times New Roman" pitchFamily="18" charset="0"/>
            </a:endParaRPr>
          </a:p>
          <a:p>
            <a:pPr eaLnBrk="1" hangingPunct="1"/>
            <a:r>
              <a:rPr lang="en-US" altLang="en-US" sz="1200" b="1">
                <a:latin typeface="Times New Roman" pitchFamily="18" charset="0"/>
                <a:cs typeface="Times New Roman" pitchFamily="18" charset="0"/>
              </a:rPr>
              <a:t>Use this space for notes.</a:t>
            </a:r>
            <a:endParaRPr lang="en-US" altLang="en-US" sz="120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4E8D00-9F24-4D09-BD20-A02D3991E13A}" type="slidenum">
              <a:rPr lang="en-US"/>
              <a:pPr>
                <a:defRPr/>
              </a:pPr>
              <a:t>‹#›</a:t>
            </a:fld>
            <a:endParaRPr lang="en-US"/>
          </a:p>
        </p:txBody>
      </p:sp>
    </p:spTree>
    <p:extLst>
      <p:ext uri="{BB962C8B-B14F-4D97-AF65-F5344CB8AC3E}">
        <p14:creationId xmlns:p14="http://schemas.microsoft.com/office/powerpoint/2010/main" val="2161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A7422-57EC-437C-AEA0-4985CF35BA3E}" type="slidenum">
              <a:rPr lang="en-US"/>
              <a:pPr>
                <a:defRPr/>
              </a:pPr>
              <a:t>‹#›</a:t>
            </a:fld>
            <a:endParaRPr lang="en-US"/>
          </a:p>
        </p:txBody>
      </p:sp>
    </p:spTree>
    <p:extLst>
      <p:ext uri="{BB962C8B-B14F-4D97-AF65-F5344CB8AC3E}">
        <p14:creationId xmlns:p14="http://schemas.microsoft.com/office/powerpoint/2010/main" val="231574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3013" y="1339850"/>
            <a:ext cx="2065337" cy="4633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 y="1339850"/>
            <a:ext cx="6043613" cy="463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B0C1B-60C9-41AD-9203-BC91C5A9E0E0}" type="slidenum">
              <a:rPr lang="en-US"/>
              <a:pPr>
                <a:defRPr/>
              </a:pPr>
              <a:t>‹#›</a:t>
            </a:fld>
            <a:endParaRPr lang="en-US"/>
          </a:p>
        </p:txBody>
      </p:sp>
    </p:spTree>
    <p:extLst>
      <p:ext uri="{BB962C8B-B14F-4D97-AF65-F5344CB8AC3E}">
        <p14:creationId xmlns:p14="http://schemas.microsoft.com/office/powerpoint/2010/main" val="104097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235E76-1D36-4BDA-A4AC-380932F0412D}" type="slidenum">
              <a:rPr lang="en-US"/>
              <a:pPr>
                <a:defRPr/>
              </a:pPr>
              <a:t>‹#›</a:t>
            </a:fld>
            <a:endParaRPr lang="en-US"/>
          </a:p>
        </p:txBody>
      </p:sp>
    </p:spTree>
    <p:extLst>
      <p:ext uri="{BB962C8B-B14F-4D97-AF65-F5344CB8AC3E}">
        <p14:creationId xmlns:p14="http://schemas.microsoft.com/office/powerpoint/2010/main" val="73828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E1F39-7066-40AD-B275-CB4119C95ED3}" type="slidenum">
              <a:rPr lang="en-US"/>
              <a:pPr>
                <a:defRPr/>
              </a:pPr>
              <a:t>‹#›</a:t>
            </a:fld>
            <a:endParaRPr lang="en-US"/>
          </a:p>
        </p:txBody>
      </p:sp>
    </p:spTree>
    <p:extLst>
      <p:ext uri="{BB962C8B-B14F-4D97-AF65-F5344CB8AC3E}">
        <p14:creationId xmlns:p14="http://schemas.microsoft.com/office/powerpoint/2010/main" val="54228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 y="23622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18000" y="23622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2D6F06-721F-4C68-8E04-A7989F207909}" type="slidenum">
              <a:rPr lang="en-US"/>
              <a:pPr>
                <a:defRPr/>
              </a:pPr>
              <a:t>‹#›</a:t>
            </a:fld>
            <a:endParaRPr lang="en-US"/>
          </a:p>
        </p:txBody>
      </p:sp>
    </p:spTree>
    <p:extLst>
      <p:ext uri="{BB962C8B-B14F-4D97-AF65-F5344CB8AC3E}">
        <p14:creationId xmlns:p14="http://schemas.microsoft.com/office/powerpoint/2010/main" val="418202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050EC7-3328-4B22-B4A9-043C74C59C1A}" type="slidenum">
              <a:rPr lang="en-US"/>
              <a:pPr>
                <a:defRPr/>
              </a:pPr>
              <a:t>‹#›</a:t>
            </a:fld>
            <a:endParaRPr lang="en-US"/>
          </a:p>
        </p:txBody>
      </p:sp>
    </p:spTree>
    <p:extLst>
      <p:ext uri="{BB962C8B-B14F-4D97-AF65-F5344CB8AC3E}">
        <p14:creationId xmlns:p14="http://schemas.microsoft.com/office/powerpoint/2010/main" val="285557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5D43A4-09C1-45F9-91B8-BC0E1A733D39}" type="slidenum">
              <a:rPr lang="en-US"/>
              <a:pPr>
                <a:defRPr/>
              </a:pPr>
              <a:t>‹#›</a:t>
            </a:fld>
            <a:endParaRPr lang="en-US"/>
          </a:p>
        </p:txBody>
      </p:sp>
    </p:spTree>
    <p:extLst>
      <p:ext uri="{BB962C8B-B14F-4D97-AF65-F5344CB8AC3E}">
        <p14:creationId xmlns:p14="http://schemas.microsoft.com/office/powerpoint/2010/main" val="341668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964D1E-6A7B-46C7-8F50-CC913D14026E}" type="slidenum">
              <a:rPr lang="en-US"/>
              <a:pPr>
                <a:defRPr/>
              </a:pPr>
              <a:t>‹#›</a:t>
            </a:fld>
            <a:endParaRPr lang="en-US"/>
          </a:p>
        </p:txBody>
      </p:sp>
    </p:spTree>
    <p:extLst>
      <p:ext uri="{BB962C8B-B14F-4D97-AF65-F5344CB8AC3E}">
        <p14:creationId xmlns:p14="http://schemas.microsoft.com/office/powerpoint/2010/main" val="33757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FE17D5-EB29-46F3-98FE-288B20EE9395}" type="slidenum">
              <a:rPr lang="en-US"/>
              <a:pPr>
                <a:defRPr/>
              </a:pPr>
              <a:t>‹#›</a:t>
            </a:fld>
            <a:endParaRPr lang="en-US"/>
          </a:p>
        </p:txBody>
      </p:sp>
    </p:spTree>
    <p:extLst>
      <p:ext uri="{BB962C8B-B14F-4D97-AF65-F5344CB8AC3E}">
        <p14:creationId xmlns:p14="http://schemas.microsoft.com/office/powerpoint/2010/main" val="270527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049E7A-FD46-41D3-AE69-67CE06E316B6}" type="slidenum">
              <a:rPr lang="en-US"/>
              <a:pPr>
                <a:defRPr/>
              </a:pPr>
              <a:t>‹#›</a:t>
            </a:fld>
            <a:endParaRPr lang="en-US"/>
          </a:p>
        </p:txBody>
      </p:sp>
    </p:spTree>
    <p:extLst>
      <p:ext uri="{BB962C8B-B14F-4D97-AF65-F5344CB8AC3E}">
        <p14:creationId xmlns:p14="http://schemas.microsoft.com/office/powerpoint/2010/main" val="161485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Users\Mark\Desktop\OPCMIA_Worker_Employee rights\OSHA_PPTbackground.jpg"/>
          <p:cNvPicPr>
            <a:picLocks noChangeAspect="1" noChangeArrowheads="1"/>
          </p:cNvPicPr>
          <p:nvPr userDrawn="1">
            <p:custDataLst>
              <p:tags r:id="rId13"/>
            </p:custDataLst>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27000" y="2362200"/>
            <a:ext cx="8229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2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2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28" charset="-128"/>
              </a:defRPr>
            </a:lvl1pPr>
          </a:lstStyle>
          <a:p>
            <a:pPr>
              <a:defRPr/>
            </a:pPr>
            <a:fld id="{EE8D7E82-660F-49C5-A3F9-2E68DC89B9A7}" type="slidenum">
              <a:rPr lang="en-US"/>
              <a:pPr>
                <a:defRPr/>
              </a:pPr>
              <a:t>‹#›</a:t>
            </a:fld>
            <a:endParaRPr lang="en-US"/>
          </a:p>
        </p:txBody>
      </p:sp>
      <p:grpSp>
        <p:nvGrpSpPr>
          <p:cNvPr id="1031" name="Group 9"/>
          <p:cNvGrpSpPr>
            <a:grpSpLocks/>
          </p:cNvGrpSpPr>
          <p:nvPr/>
        </p:nvGrpSpPr>
        <p:grpSpPr bwMode="auto">
          <a:xfrm>
            <a:off x="228600" y="1968500"/>
            <a:ext cx="8610600" cy="12700"/>
            <a:chOff x="144" y="1240"/>
            <a:chExt cx="5424" cy="8"/>
          </a:xfrm>
        </p:grpSpPr>
        <p:sp>
          <p:nvSpPr>
            <p:cNvPr id="1034" name="Line 10"/>
            <p:cNvSpPr>
              <a:spLocks noChangeShapeType="1"/>
            </p:cNvSpPr>
            <p:nvPr/>
          </p:nvSpPr>
          <p:spPr bwMode="auto">
            <a:xfrm>
              <a:off x="144" y="1240"/>
              <a:ext cx="5424" cy="0"/>
            </a:xfrm>
            <a:prstGeom prst="line">
              <a:avLst/>
            </a:prstGeom>
            <a:noFill/>
            <a:ln w="2857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144" y="1248"/>
              <a:ext cx="5424"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2" name="Rectangle 13"/>
          <p:cNvSpPr>
            <a:spLocks noGrp="1" noChangeArrowheads="1"/>
          </p:cNvSpPr>
          <p:nvPr>
            <p:ph type="title"/>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3" name="Rectangle 23"/>
          <p:cNvSpPr>
            <a:spLocks noChangeArrowheads="1"/>
          </p:cNvSpPr>
          <p:nvPr/>
        </p:nvSpPr>
        <p:spPr bwMode="auto">
          <a:xfrm>
            <a:off x="8521700" y="1041400"/>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8B47C34-ACF8-4531-97AF-42F716698D34}" type="slidenum">
              <a:rPr lang="en-US" altLang="en-US" sz="1500" b="1">
                <a:latin typeface="Times New Roman" pitchFamily="18" charset="0"/>
              </a:rPr>
              <a:pPr algn="r" eaLnBrk="1" hangingPunct="1"/>
              <a:t>‹#›</a:t>
            </a:fld>
            <a:endParaRPr lang="en-US" altLang="en-US" sz="1500" b="1">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900" b="1">
          <a:solidFill>
            <a:srgbClr val="663300"/>
          </a:solidFill>
          <a:latin typeface="+mj-lt"/>
          <a:ea typeface="ＭＳ Ｐゴシック" pitchFamily="-112" charset="-128"/>
          <a:cs typeface="ＭＳ Ｐゴシック" pitchFamily="-128" charset="-128"/>
        </a:defRPr>
      </a:lvl1pPr>
      <a:lvl2pPr algn="l" rtl="0" eaLnBrk="0" fontAlgn="base" hangingPunct="0">
        <a:spcBef>
          <a:spcPct val="0"/>
        </a:spcBef>
        <a:spcAft>
          <a:spcPct val="0"/>
        </a:spcAft>
        <a:defRPr sz="2900" b="1">
          <a:solidFill>
            <a:srgbClr val="663300"/>
          </a:solidFill>
          <a:latin typeface="Arial" charset="0"/>
          <a:ea typeface="ＭＳ Ｐゴシック" pitchFamily="-112" charset="-128"/>
          <a:cs typeface="ＭＳ Ｐゴシック" pitchFamily="-128" charset="-128"/>
        </a:defRPr>
      </a:lvl2pPr>
      <a:lvl3pPr algn="l" rtl="0" eaLnBrk="0" fontAlgn="base" hangingPunct="0">
        <a:spcBef>
          <a:spcPct val="0"/>
        </a:spcBef>
        <a:spcAft>
          <a:spcPct val="0"/>
        </a:spcAft>
        <a:defRPr sz="2900" b="1">
          <a:solidFill>
            <a:srgbClr val="663300"/>
          </a:solidFill>
          <a:latin typeface="Arial" charset="0"/>
          <a:ea typeface="ＭＳ Ｐゴシック" pitchFamily="-112" charset="-128"/>
          <a:cs typeface="ＭＳ Ｐゴシック" pitchFamily="-128" charset="-128"/>
        </a:defRPr>
      </a:lvl3pPr>
      <a:lvl4pPr algn="l" rtl="0" eaLnBrk="0" fontAlgn="base" hangingPunct="0">
        <a:spcBef>
          <a:spcPct val="0"/>
        </a:spcBef>
        <a:spcAft>
          <a:spcPct val="0"/>
        </a:spcAft>
        <a:defRPr sz="2900" b="1">
          <a:solidFill>
            <a:srgbClr val="663300"/>
          </a:solidFill>
          <a:latin typeface="Arial" charset="0"/>
          <a:ea typeface="ＭＳ Ｐゴシック" pitchFamily="-112" charset="-128"/>
          <a:cs typeface="ＭＳ Ｐゴシック" pitchFamily="-128" charset="-128"/>
        </a:defRPr>
      </a:lvl4pPr>
      <a:lvl5pPr algn="l" rtl="0" eaLnBrk="0" fontAlgn="base" hangingPunct="0">
        <a:spcBef>
          <a:spcPct val="0"/>
        </a:spcBef>
        <a:spcAft>
          <a:spcPct val="0"/>
        </a:spcAft>
        <a:defRPr sz="2900" b="1">
          <a:solidFill>
            <a:srgbClr val="663300"/>
          </a:solidFill>
          <a:latin typeface="Arial" charset="0"/>
          <a:ea typeface="ＭＳ Ｐゴシック" pitchFamily="-112" charset="-128"/>
          <a:cs typeface="ＭＳ Ｐゴシック" pitchFamily="-128" charset="-128"/>
        </a:defRPr>
      </a:lvl5pPr>
      <a:lvl6pPr marL="457200" algn="l" rtl="0" eaLnBrk="1" fontAlgn="base" hangingPunct="1">
        <a:spcBef>
          <a:spcPct val="0"/>
        </a:spcBef>
        <a:spcAft>
          <a:spcPct val="0"/>
        </a:spcAft>
        <a:defRPr sz="2900" b="1">
          <a:solidFill>
            <a:srgbClr val="663300"/>
          </a:solidFill>
          <a:latin typeface="Arial" charset="0"/>
        </a:defRPr>
      </a:lvl6pPr>
      <a:lvl7pPr marL="914400" algn="l" rtl="0" eaLnBrk="1" fontAlgn="base" hangingPunct="1">
        <a:spcBef>
          <a:spcPct val="0"/>
        </a:spcBef>
        <a:spcAft>
          <a:spcPct val="0"/>
        </a:spcAft>
        <a:defRPr sz="2900" b="1">
          <a:solidFill>
            <a:srgbClr val="663300"/>
          </a:solidFill>
          <a:latin typeface="Arial" charset="0"/>
        </a:defRPr>
      </a:lvl7pPr>
      <a:lvl8pPr marL="1371600" algn="l" rtl="0" eaLnBrk="1" fontAlgn="base" hangingPunct="1">
        <a:spcBef>
          <a:spcPct val="0"/>
        </a:spcBef>
        <a:spcAft>
          <a:spcPct val="0"/>
        </a:spcAft>
        <a:defRPr sz="2900" b="1">
          <a:solidFill>
            <a:srgbClr val="663300"/>
          </a:solidFill>
          <a:latin typeface="Arial" charset="0"/>
        </a:defRPr>
      </a:lvl8pPr>
      <a:lvl9pPr marL="1828800" algn="l" rtl="0" eaLnBrk="1" fontAlgn="base" hangingPunct="1">
        <a:spcBef>
          <a:spcPct val="0"/>
        </a:spcBef>
        <a:spcAft>
          <a:spcPct val="0"/>
        </a:spcAft>
        <a:defRPr sz="2900" b="1">
          <a:solidFill>
            <a:srgbClr val="663300"/>
          </a:solidFill>
          <a:latin typeface="Arial" charset="0"/>
        </a:defRPr>
      </a:lvl9pPr>
    </p:titleStyle>
    <p:bodyStyle>
      <a:lvl1pPr marL="342900" indent="-342900" algn="l" rtl="0" eaLnBrk="0" fontAlgn="base" hangingPunct="0">
        <a:spcBef>
          <a:spcPct val="20000"/>
        </a:spcBef>
        <a:spcAft>
          <a:spcPct val="0"/>
        </a:spcAft>
        <a:buClr>
          <a:srgbClr val="990000"/>
        </a:buClr>
        <a:buChar char="•"/>
        <a:defRPr sz="2300">
          <a:solidFill>
            <a:schemeClr val="tx1"/>
          </a:solidFill>
          <a:latin typeface="+mn-lt"/>
          <a:ea typeface="ＭＳ Ｐゴシック" pitchFamily="-112" charset="-128"/>
          <a:cs typeface="ＭＳ Ｐゴシック" pitchFamily="-12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hyperlink" Target="PDFs/PDFs%20from%20PPT/01_Introduction%20OSHA%20Recordkeeping%20Forms.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hyperlink" Target="PDFs/PDFs%20from%20PPT/02_OSHA%20300%20Form.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hyperlink" Target="PDFs/PDFs%20from%20PPT/03_Calculating%20Injury%20and%20Illness%20Incident%20Rates%20Form.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hyperlink" Target="PDFs/PDFs%20from%20PPT/04_OSHA%20300A%20Form.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hyperlink" Target="PDFs/PDFs%20from%20PPT/05_OSHA%20301%20Form.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PDFs/PDFs%20from%20PPT/06_Refusing%20to%20Work%20Because%20Conditions%20are%20Dangerous.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7.png"/><Relationship Id="rId4" Type="http://schemas.openxmlformats.org/officeDocument/2006/relationships/hyperlink" Target="PDFs/PDFs%20from%20PPT/07_OSHA%20Whistleblower%20Facts%20Sheet.pdf"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38.png"/><Relationship Id="rId4" Type="http://schemas.openxmlformats.org/officeDocument/2006/relationships/hyperlink" Target="PDFs/PDFs%20from%20PPT/08_Identifying%20Safety%20and%20Health%20Problems%20in%20the%20Workplace.pdf"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hyperlink" Target="PDFs/PDFs%20from%20PPT/09_OSHA%20Safety%20Poster.pdf" TargetMode="Externa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2.xml"/><Relationship Id="rId7" Type="http://schemas.openxmlformats.org/officeDocument/2006/relationships/hyperlink" Target="http://www.osha.gov/pls/oshaweb/owasrch.search_form?p_doc_type=OSHACT&amp;p_toc_level=0&amp;p_keyvalue=&amp;p_status=CURRENT" TargetMode="Externa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hyperlink" Target="http://www.osha.gov/pls/oshaweb/owadisp.show_document?p_table=OSHACT&amp;p_id=3359" TargetMode="External"/><Relationship Id="rId5" Type="http://schemas.openxmlformats.org/officeDocument/2006/relationships/hyperlink" Target="http://www.osha.gov/pls/oshaweb/owasrch.search_form?p_doc_type=STANDARDS&amp;p_toc_level=1&amp;p_keyvalue=1926" TargetMode="External"/><Relationship Id="rId4" Type="http://schemas.openxmlformats.org/officeDocument/2006/relationships/hyperlink" Target="http://www.osha.gov/pls/oshaweb/owasrch.search_form?p_doc_type=STANDARDS&amp;p_toc_level=1&amp;p_keyvalue=191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1&amp;p_keyvalue=1910"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45.png"/><Relationship Id="rId4" Type="http://schemas.openxmlformats.org/officeDocument/2006/relationships/hyperlink" Target="http://www.osha.gov/pls/imis/citedstandard.html"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1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47.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PDFs/PDFs%20from%20PPT/10_Safety%20and%20Health%20Resources.pdf" TargetMode="External"/><Relationship Id="rId5" Type="http://schemas.openxmlformats.org/officeDocument/2006/relationships/hyperlink" Target="http://www.osha.gov/dte/edcenters/index.html" TargetMode="External"/><Relationship Id="rId4" Type="http://schemas.openxmlformats.org/officeDocument/2006/relationships/hyperlink" Target="http://www.cdc.gov/niosh/"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84.xml"/><Relationship Id="rId7" Type="http://schemas.openxmlformats.org/officeDocument/2006/relationships/hyperlink" Target="PDFs/PDFs%20from%20PPT/11_Notice%20of%20Alleged%20Safety%20or%20Health%20Hazard%20Form.pdf" TargetMode="Externa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hyperlink" Target="http://www.osha.gov/html/RAmap.html" TargetMode="External"/><Relationship Id="rId5" Type="http://schemas.openxmlformats.org/officeDocument/2006/relationships/hyperlink" Target="http://www.osha.gov/pls/osha7/eComplaintForm.html" TargetMode="External"/><Relationship Id="rId4" Type="http://schemas.openxmlformats.org/officeDocument/2006/relationships/hyperlink" Target="http://www.osha.gov/oshforms/osha7.pdf"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9400" y="4191000"/>
            <a:ext cx="2709204" cy="2590800"/>
          </a:xfrm>
          <a:prstGeom prst="rect">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pitchFamily="-128" charset="-128"/>
            </a:endParaRPr>
          </a:p>
        </p:txBody>
      </p:sp>
      <p:sp>
        <p:nvSpPr>
          <p:cNvPr id="2053" name="Rectangle 46"/>
          <p:cNvSpPr>
            <a:spLocks noGrp="1" noChangeArrowheads="1"/>
          </p:cNvSpPr>
          <p:nvPr>
            <p:ph type="ctrTitle"/>
          </p:nvPr>
        </p:nvSpPr>
        <p:spPr>
          <a:xfrm>
            <a:off x="714375" y="2090738"/>
            <a:ext cx="7772400" cy="1470025"/>
          </a:xfrm>
        </p:spPr>
        <p:txBody>
          <a:bodyPr/>
          <a:lstStyle/>
          <a:p>
            <a:pPr algn="ctr" eaLnBrk="1" hangingPunct="1"/>
            <a:r>
              <a:rPr lang="en-US" altLang="en-US" smtClean="0">
                <a:solidFill>
                  <a:schemeClr val="tx1"/>
                </a:solidFill>
                <a:ea typeface="ＭＳ Ｐゴシック" pitchFamily="34" charset="-128"/>
              </a:rPr>
              <a:t>Operative Plasterers’ and Cement Masons’ International Association (OPCMIA)</a:t>
            </a:r>
          </a:p>
        </p:txBody>
      </p:sp>
      <p:sp>
        <p:nvSpPr>
          <p:cNvPr id="2054" name="Subtitle 19"/>
          <p:cNvSpPr>
            <a:spLocks noGrp="1"/>
          </p:cNvSpPr>
          <p:nvPr>
            <p:ph type="subTitle" idx="1"/>
          </p:nvPr>
        </p:nvSpPr>
        <p:spPr>
          <a:xfrm>
            <a:off x="509588" y="3581400"/>
            <a:ext cx="8077200" cy="990600"/>
          </a:xfrm>
        </p:spPr>
        <p:txBody>
          <a:bodyPr/>
          <a:lstStyle/>
          <a:p>
            <a:r>
              <a:rPr lang="en-US" altLang="en-US" b="1" smtClean="0">
                <a:ea typeface="ＭＳ Ｐゴシック" pitchFamily="34" charset="-128"/>
              </a:rPr>
              <a:t>OSHA Employee Rights and Employer Responsibilities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1267" name="Subtitle 2"/>
          <p:cNvSpPr txBox="1">
            <a:spLocks/>
          </p:cNvSpPr>
          <p:nvPr/>
        </p:nvSpPr>
        <p:spPr bwMode="auto">
          <a:xfrm>
            <a:off x="257175" y="2057400"/>
            <a:ext cx="5229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Costs Associated with Injuries and Illness:</a:t>
            </a:r>
          </a:p>
          <a:p>
            <a:pPr eaLnBrk="1" hangingPunct="1">
              <a:spcBef>
                <a:spcPct val="20000"/>
              </a:spcBef>
              <a:buSzPct val="125000"/>
              <a:buFont typeface="Arial" pitchFamily="34" charset="0"/>
              <a:buChar char="•"/>
            </a:pPr>
            <a:r>
              <a:rPr lang="en-US" altLang="en-US" sz="1900">
                <a:cs typeface="Arial" pitchFamily="34" charset="0"/>
              </a:rPr>
              <a:t>More Compensation Claims =                         </a:t>
            </a:r>
          </a:p>
          <a:p>
            <a:pPr lvl="1" eaLnBrk="1" hangingPunct="1">
              <a:spcBef>
                <a:spcPct val="20000"/>
              </a:spcBef>
              <a:buSzPct val="100000"/>
              <a:buFont typeface="Wingdings" pitchFamily="2" charset="2"/>
              <a:buChar char="§"/>
            </a:pPr>
            <a:r>
              <a:rPr lang="en-US" altLang="en-US" sz="1900">
                <a:cs typeface="Arial" pitchFamily="34" charset="0"/>
              </a:rPr>
              <a:t>Higher EMRs =  </a:t>
            </a:r>
          </a:p>
          <a:p>
            <a:pPr lvl="2" eaLnBrk="1" hangingPunct="1">
              <a:spcBef>
                <a:spcPct val="20000"/>
              </a:spcBef>
              <a:buSzPct val="70000"/>
              <a:buFont typeface="Wingdings" pitchFamily="2" charset="2"/>
              <a:buChar char="Ø"/>
            </a:pPr>
            <a:r>
              <a:rPr lang="en-US" altLang="en-US" sz="1900">
                <a:cs typeface="Arial" pitchFamily="34" charset="0"/>
              </a:rPr>
              <a:t>Higher Insurance Rates</a:t>
            </a:r>
          </a:p>
          <a:p>
            <a:pPr eaLnBrk="1" hangingPunct="1">
              <a:spcBef>
                <a:spcPct val="20000"/>
              </a:spcBef>
              <a:buSzPct val="125000"/>
              <a:buFont typeface="Arial" pitchFamily="34" charset="0"/>
              <a:buChar char="•"/>
            </a:pPr>
            <a:r>
              <a:rPr lang="en-US" altLang="en-US" sz="1900">
                <a:cs typeface="Arial" pitchFamily="34" charset="0"/>
              </a:rPr>
              <a:t>Time away by experienced workers</a:t>
            </a:r>
          </a:p>
          <a:p>
            <a:pPr eaLnBrk="1" hangingPunct="1">
              <a:spcBef>
                <a:spcPct val="20000"/>
              </a:spcBef>
              <a:buSzPct val="125000"/>
              <a:buFont typeface="Arial" pitchFamily="34" charset="0"/>
              <a:buChar char="•"/>
            </a:pPr>
            <a:r>
              <a:rPr lang="en-US" altLang="en-US" sz="1900">
                <a:cs typeface="Arial" pitchFamily="34" charset="0"/>
              </a:rPr>
              <a:t>Training replacements</a:t>
            </a:r>
          </a:p>
          <a:p>
            <a:pPr eaLnBrk="1" hangingPunct="1">
              <a:spcBef>
                <a:spcPct val="20000"/>
              </a:spcBef>
              <a:buSzPct val="125000"/>
              <a:buFont typeface="Arial" pitchFamily="34" charset="0"/>
              <a:buChar char="•"/>
            </a:pPr>
            <a:r>
              <a:rPr lang="en-US" altLang="en-US" sz="1900">
                <a:cs typeface="Arial" pitchFamily="34" charset="0"/>
              </a:rPr>
              <a:t>Retraining for injured workers</a:t>
            </a:r>
          </a:p>
          <a:p>
            <a:pPr eaLnBrk="1" hangingPunct="1">
              <a:spcBef>
                <a:spcPct val="20000"/>
              </a:spcBef>
              <a:buSzPct val="125000"/>
              <a:buFont typeface="Arial" pitchFamily="34" charset="0"/>
              <a:buChar char="•"/>
            </a:pPr>
            <a:r>
              <a:rPr lang="en-US" altLang="en-US" sz="1900">
                <a:cs typeface="Arial" pitchFamily="34" charset="0"/>
              </a:rPr>
              <a:t>Light duty workloads for injured workers upon returning to work</a:t>
            </a:r>
          </a:p>
          <a:p>
            <a:pPr eaLnBrk="1" hangingPunct="1">
              <a:spcBef>
                <a:spcPct val="20000"/>
              </a:spcBef>
              <a:buSzPct val="125000"/>
              <a:buFont typeface="Arial" pitchFamily="34" charset="0"/>
              <a:buChar char="•"/>
            </a:pPr>
            <a:r>
              <a:rPr lang="en-US" altLang="en-US" sz="1900">
                <a:cs typeface="Arial" pitchFamily="34" charset="0"/>
              </a:rPr>
              <a:t>Post-traumatic repercussions (e.g. workers who witness injuries/death)</a:t>
            </a:r>
          </a:p>
          <a:p>
            <a:pPr lvl="1" eaLnBrk="1" hangingPunct="1">
              <a:spcBef>
                <a:spcPct val="20000"/>
              </a:spcBef>
              <a:buSzPct val="100000"/>
            </a:pPr>
            <a:endParaRPr lang="en-US" altLang="en-US" sz="2000"/>
          </a:p>
        </p:txBody>
      </p:sp>
      <p:pic>
        <p:nvPicPr>
          <p:cNvPr id="11268" name="Picture 9"/>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2438400"/>
            <a:ext cx="2778125" cy="3632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2294" name="Subtitle 2"/>
          <p:cNvSpPr txBox="1">
            <a:spLocks/>
          </p:cNvSpPr>
          <p:nvPr/>
        </p:nvSpPr>
        <p:spPr bwMode="auto">
          <a:xfrm>
            <a:off x="257175" y="2057400"/>
            <a:ext cx="7743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Employer Recordkeeping:</a:t>
            </a:r>
          </a:p>
          <a:p>
            <a:pPr eaLnBrk="1" hangingPunct="1">
              <a:spcBef>
                <a:spcPct val="20000"/>
              </a:spcBef>
              <a:buSzPct val="125000"/>
              <a:buFont typeface="Arial" pitchFamily="34" charset="0"/>
              <a:buChar char="•"/>
            </a:pPr>
            <a:r>
              <a:rPr lang="en-US" altLang="en-US" sz="1900" b="1">
                <a:cs typeface="Arial" pitchFamily="34" charset="0"/>
              </a:rPr>
              <a:t>OSHA 29 CFR 1904: </a:t>
            </a:r>
          </a:p>
          <a:p>
            <a:pPr lvl="1" eaLnBrk="1" hangingPunct="1">
              <a:spcBef>
                <a:spcPct val="20000"/>
              </a:spcBef>
              <a:buSzPct val="100000"/>
              <a:buFont typeface="Wingdings" pitchFamily="2" charset="2"/>
              <a:buChar char="§"/>
            </a:pPr>
            <a:r>
              <a:rPr lang="en-US" altLang="en-US" sz="1900">
                <a:cs typeface="Arial" pitchFamily="34" charset="0"/>
              </a:rPr>
              <a:t>Requires employees covered by OSHA &amp; with 10+ employees to keep records of injuries &amp; illnesses that result in:</a:t>
            </a:r>
          </a:p>
          <a:p>
            <a:pPr lvl="2" eaLnBrk="1" hangingPunct="1">
              <a:spcBef>
                <a:spcPct val="20000"/>
              </a:spcBef>
              <a:buSzPct val="70000"/>
              <a:buFont typeface="Wingdings" pitchFamily="2" charset="2"/>
              <a:buChar char="Ø"/>
            </a:pPr>
            <a:r>
              <a:rPr lang="en-US" altLang="en-US" sz="1900">
                <a:cs typeface="Arial" pitchFamily="34" charset="0"/>
              </a:rPr>
              <a:t>Death</a:t>
            </a:r>
          </a:p>
          <a:p>
            <a:pPr lvl="2" eaLnBrk="1" hangingPunct="1">
              <a:spcBef>
                <a:spcPct val="20000"/>
              </a:spcBef>
              <a:buSzPct val="70000"/>
              <a:buFont typeface="Wingdings" pitchFamily="2" charset="2"/>
              <a:buChar char="Ø"/>
            </a:pPr>
            <a:r>
              <a:rPr lang="en-US" altLang="en-US" sz="1900">
                <a:cs typeface="Arial" pitchFamily="34" charset="0"/>
              </a:rPr>
              <a:t>Days away from work</a:t>
            </a:r>
          </a:p>
          <a:p>
            <a:pPr lvl="2" eaLnBrk="1" hangingPunct="1">
              <a:spcBef>
                <a:spcPct val="20000"/>
              </a:spcBef>
              <a:buSzPct val="70000"/>
              <a:buFont typeface="Wingdings" pitchFamily="2" charset="2"/>
              <a:buChar char="Ø"/>
            </a:pPr>
            <a:r>
              <a:rPr lang="en-US" altLang="en-US" sz="1900">
                <a:cs typeface="Arial" pitchFamily="34" charset="0"/>
              </a:rPr>
              <a:t>Restricted work or transfer to another job</a:t>
            </a:r>
          </a:p>
          <a:p>
            <a:pPr lvl="2" eaLnBrk="1" hangingPunct="1">
              <a:spcBef>
                <a:spcPct val="20000"/>
              </a:spcBef>
              <a:buSzPct val="70000"/>
              <a:buFont typeface="Wingdings" pitchFamily="2" charset="2"/>
              <a:buChar char="Ø"/>
            </a:pPr>
            <a:r>
              <a:rPr lang="en-US" altLang="en-US" sz="1900">
                <a:cs typeface="Arial" pitchFamily="34" charset="0"/>
              </a:rPr>
              <a:t>Medical treatment beyond first aid</a:t>
            </a:r>
          </a:p>
          <a:p>
            <a:pPr lvl="2" eaLnBrk="1" hangingPunct="1">
              <a:spcBef>
                <a:spcPct val="20000"/>
              </a:spcBef>
              <a:buSzPct val="70000"/>
              <a:buFont typeface="Wingdings" pitchFamily="2" charset="2"/>
              <a:buChar char="Ø"/>
            </a:pPr>
            <a:r>
              <a:rPr lang="en-US" altLang="en-US" sz="1900">
                <a:cs typeface="Arial" pitchFamily="34" charset="0"/>
              </a:rPr>
              <a:t>Loss of consciousness</a:t>
            </a:r>
          </a:p>
          <a:p>
            <a:pPr lvl="2" eaLnBrk="1" hangingPunct="1">
              <a:spcBef>
                <a:spcPct val="20000"/>
              </a:spcBef>
              <a:buSzPct val="70000"/>
              <a:buFont typeface="Wingdings" pitchFamily="2" charset="2"/>
              <a:buChar char="Ø"/>
            </a:pPr>
            <a:r>
              <a:rPr lang="en-US" altLang="en-US" sz="1900">
                <a:cs typeface="Arial" pitchFamily="34" charset="0"/>
              </a:rPr>
              <a:t>Significant injury or illness diagnosed by health care professional </a:t>
            </a:r>
            <a:r>
              <a:rPr lang="en-US" altLang="en-US" sz="1900" i="1">
                <a:cs typeface="Arial" pitchFamily="34" charset="0"/>
              </a:rPr>
              <a:t>(cancer, chronic irreversible disease, fractured or cracked bone, punctured eardrum)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3315" name="Subtitle 2"/>
          <p:cNvSpPr txBox="1">
            <a:spLocks/>
          </p:cNvSpPr>
          <p:nvPr/>
        </p:nvSpPr>
        <p:spPr bwMode="auto">
          <a:xfrm>
            <a:off x="257175" y="2057400"/>
            <a:ext cx="3781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Recordkeeping Forms:</a:t>
            </a:r>
          </a:p>
          <a:p>
            <a:pPr eaLnBrk="1" hangingPunct="1">
              <a:spcBef>
                <a:spcPct val="20000"/>
              </a:spcBef>
              <a:buSzPct val="125000"/>
              <a:buFont typeface="Arial" pitchFamily="34" charset="0"/>
              <a:buChar char="•"/>
            </a:pPr>
            <a:r>
              <a:rPr lang="en-US" altLang="en-US" sz="1900" b="1">
                <a:cs typeface="Arial" pitchFamily="34" charset="0"/>
              </a:rPr>
              <a:t>OSHA Form 300</a:t>
            </a:r>
          </a:p>
          <a:p>
            <a:pPr lvl="1" eaLnBrk="1" hangingPunct="1">
              <a:spcBef>
                <a:spcPct val="20000"/>
              </a:spcBef>
              <a:buSzPct val="100000"/>
              <a:buFont typeface="Wingdings" pitchFamily="2" charset="2"/>
              <a:buChar char="§"/>
            </a:pPr>
            <a:r>
              <a:rPr lang="en-US" altLang="en-US" sz="1900">
                <a:cs typeface="Arial" pitchFamily="34" charset="0"/>
              </a:rPr>
              <a:t>Log of Work-Related Injuries &amp; Illnesses</a:t>
            </a:r>
          </a:p>
          <a:p>
            <a:pPr eaLnBrk="1" hangingPunct="1">
              <a:spcBef>
                <a:spcPct val="20000"/>
              </a:spcBef>
              <a:buSzPct val="125000"/>
              <a:buFont typeface="Arial" pitchFamily="34" charset="0"/>
              <a:buChar char="•"/>
            </a:pPr>
            <a:r>
              <a:rPr lang="en-US" altLang="en-US" sz="1900" b="1">
                <a:cs typeface="Arial" pitchFamily="34" charset="0"/>
              </a:rPr>
              <a:t>OSHA Form 301</a:t>
            </a:r>
          </a:p>
          <a:p>
            <a:pPr lvl="1" eaLnBrk="1" hangingPunct="1">
              <a:spcBef>
                <a:spcPct val="20000"/>
              </a:spcBef>
              <a:buSzPct val="100000"/>
              <a:buFont typeface="Wingdings" pitchFamily="2" charset="2"/>
              <a:buChar char="§"/>
            </a:pPr>
            <a:r>
              <a:rPr lang="en-US" altLang="en-US" sz="1900">
                <a:cs typeface="Arial" pitchFamily="34" charset="0"/>
              </a:rPr>
              <a:t>Injuries &amp; Illness Incident Report</a:t>
            </a:r>
          </a:p>
          <a:p>
            <a:pPr eaLnBrk="1" hangingPunct="1">
              <a:spcBef>
                <a:spcPct val="20000"/>
              </a:spcBef>
              <a:buSzPct val="125000"/>
              <a:buFont typeface="Arial" pitchFamily="34" charset="0"/>
              <a:buChar char="•"/>
            </a:pPr>
            <a:r>
              <a:rPr lang="en-US" altLang="en-US" sz="1900" b="1">
                <a:cs typeface="Arial" pitchFamily="34" charset="0"/>
              </a:rPr>
              <a:t>OSHA Form 300A</a:t>
            </a:r>
          </a:p>
          <a:p>
            <a:pPr lvl="1" eaLnBrk="1" hangingPunct="1">
              <a:spcBef>
                <a:spcPct val="20000"/>
              </a:spcBef>
              <a:buSzPct val="100000"/>
              <a:buFont typeface="Wingdings" pitchFamily="2" charset="2"/>
              <a:buChar char="§"/>
            </a:pPr>
            <a:r>
              <a:rPr lang="en-US" altLang="en-US" sz="1900">
                <a:cs typeface="Arial" pitchFamily="34" charset="0"/>
              </a:rPr>
              <a:t>Summary of Work Related Injuries &amp; Illnesses</a:t>
            </a:r>
          </a:p>
          <a:p>
            <a:pPr lvl="1" eaLnBrk="1" hangingPunct="1">
              <a:spcBef>
                <a:spcPct val="20000"/>
              </a:spcBef>
              <a:buSzPct val="100000"/>
              <a:buFont typeface="Wingdings" pitchFamily="2" charset="2"/>
              <a:buChar char="§"/>
            </a:pPr>
            <a:endParaRPr lang="en-US" altLang="en-US" sz="1900">
              <a:cs typeface="Arial" pitchFamily="34" charset="0"/>
            </a:endParaRPr>
          </a:p>
        </p:txBody>
      </p:sp>
      <p:pic>
        <p:nvPicPr>
          <p:cNvPr id="13316" name="Picture 8">
            <a:hlinkClick r:id="rId4" action="ppaction://hlinkfile"/>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4800600" y="2970213"/>
            <a:ext cx="4022725" cy="235902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4339" name="Subtitle 2"/>
          <p:cNvSpPr txBox="1">
            <a:spLocks/>
          </p:cNvSpPr>
          <p:nvPr/>
        </p:nvSpPr>
        <p:spPr bwMode="auto">
          <a:xfrm>
            <a:off x="257175" y="2057400"/>
            <a:ext cx="431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Form 300:</a:t>
            </a:r>
          </a:p>
          <a:p>
            <a:pPr eaLnBrk="1" hangingPunct="1">
              <a:spcBef>
                <a:spcPct val="20000"/>
              </a:spcBef>
              <a:buSzPct val="125000"/>
              <a:buFont typeface="Arial" pitchFamily="34" charset="0"/>
              <a:buChar char="•"/>
            </a:pPr>
            <a:r>
              <a:rPr lang="en-US" altLang="en-US" sz="1900">
                <a:cs typeface="Arial" pitchFamily="34" charset="0"/>
              </a:rPr>
              <a:t>Log of Work-Related Injuries &amp; Illnesses:</a:t>
            </a:r>
          </a:p>
          <a:p>
            <a:pPr lvl="1" eaLnBrk="1" hangingPunct="1">
              <a:spcBef>
                <a:spcPct val="20000"/>
              </a:spcBef>
              <a:buSzPct val="100000"/>
              <a:buFont typeface="Wingdings" pitchFamily="2" charset="2"/>
              <a:buChar char="§"/>
            </a:pPr>
            <a:r>
              <a:rPr lang="en-US" altLang="en-US" sz="1900">
                <a:cs typeface="Arial" pitchFamily="34" charset="0"/>
              </a:rPr>
              <a:t>Record of all recordable work-related injuries &amp; illnesses</a:t>
            </a:r>
          </a:p>
          <a:p>
            <a:pPr lvl="1" eaLnBrk="1" hangingPunct="1">
              <a:spcBef>
                <a:spcPct val="20000"/>
              </a:spcBef>
              <a:buSzPct val="100000"/>
              <a:buFont typeface="Wingdings" pitchFamily="2" charset="2"/>
              <a:buChar char="§"/>
            </a:pPr>
            <a:r>
              <a:rPr lang="en-US" altLang="en-US" sz="1900">
                <a:cs typeface="Arial" pitchFamily="34" charset="0"/>
              </a:rPr>
              <a:t>Asks where event occurred </a:t>
            </a:r>
            <a:r>
              <a:rPr lang="en-US" altLang="en-US" sz="1900" i="1">
                <a:cs typeface="Arial" pitchFamily="34" charset="0"/>
              </a:rPr>
              <a:t>(not department where worker is regularly employed)</a:t>
            </a:r>
          </a:p>
          <a:p>
            <a:pPr lvl="1" eaLnBrk="1" hangingPunct="1">
              <a:spcBef>
                <a:spcPct val="20000"/>
              </a:spcBef>
              <a:buSzPct val="100000"/>
              <a:buFont typeface="Wingdings" pitchFamily="2" charset="2"/>
              <a:buChar char="§"/>
            </a:pPr>
            <a:r>
              <a:rPr lang="en-US" altLang="en-US" sz="1900">
                <a:cs typeface="Arial" pitchFamily="34" charset="0"/>
              </a:rPr>
              <a:t>Employer must provide workers &amp; their union copy of 300 Log by end of next business day following request </a:t>
            </a:r>
          </a:p>
          <a:p>
            <a:pPr lvl="1" eaLnBrk="1" hangingPunct="1">
              <a:spcBef>
                <a:spcPct val="20000"/>
              </a:spcBef>
              <a:buSzPct val="100000"/>
            </a:pPr>
            <a:endParaRPr lang="en-US" altLang="en-US" sz="1900">
              <a:cs typeface="Arial" pitchFamily="34" charset="0"/>
            </a:endParaRPr>
          </a:p>
        </p:txBody>
      </p:sp>
      <p:pic>
        <p:nvPicPr>
          <p:cNvPr id="14340" name="Picture 2">
            <a:hlinkClick r:id="rId4" action="ppaction://hlinkfile"/>
          </p:cNvPr>
          <p:cNvPicPr>
            <a:picLocks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4800600" y="2971800"/>
            <a:ext cx="4022725" cy="235902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5366" name="Subtitle 2"/>
          <p:cNvSpPr txBox="1">
            <a:spLocks/>
          </p:cNvSpPr>
          <p:nvPr/>
        </p:nvSpPr>
        <p:spPr bwMode="auto">
          <a:xfrm>
            <a:off x="257175" y="2057400"/>
            <a:ext cx="8048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Form 300 (cont.):</a:t>
            </a:r>
          </a:p>
          <a:p>
            <a:pPr eaLnBrk="1" hangingPunct="1">
              <a:spcBef>
                <a:spcPct val="20000"/>
              </a:spcBef>
              <a:buSzPct val="125000"/>
              <a:buFont typeface="Arial" pitchFamily="34" charset="0"/>
              <a:buChar char="•"/>
            </a:pPr>
            <a:r>
              <a:rPr lang="en-US" altLang="en-US" sz="1900">
                <a:cs typeface="Arial" pitchFamily="34" charset="0"/>
              </a:rPr>
              <a:t>Issues of privacy &amp; recordkeeping:</a:t>
            </a:r>
          </a:p>
          <a:p>
            <a:pPr lvl="1" eaLnBrk="1" hangingPunct="1">
              <a:spcBef>
                <a:spcPct val="20000"/>
              </a:spcBef>
              <a:buSzPct val="100000"/>
              <a:buFont typeface="Wingdings" pitchFamily="2" charset="2"/>
              <a:buChar char="§"/>
            </a:pPr>
            <a:r>
              <a:rPr lang="en-US" altLang="en-US" sz="1900">
                <a:cs typeface="Arial" pitchFamily="34" charset="0"/>
              </a:rPr>
              <a:t>Employers </a:t>
            </a:r>
            <a:r>
              <a:rPr lang="en-US" altLang="en-US" sz="1900" b="1">
                <a:cs typeface="Arial" pitchFamily="34" charset="0"/>
              </a:rPr>
              <a:t>CAN NOT</a:t>
            </a:r>
            <a:r>
              <a:rPr lang="en-US" altLang="en-US" sz="1900">
                <a:cs typeface="Arial" pitchFamily="34" charset="0"/>
              </a:rPr>
              <a:t> put names on OSHA 300 Log in cases of:</a:t>
            </a:r>
          </a:p>
          <a:p>
            <a:pPr lvl="2" eaLnBrk="1" hangingPunct="1">
              <a:spcBef>
                <a:spcPct val="20000"/>
              </a:spcBef>
              <a:buSzPct val="70000"/>
              <a:buFont typeface="Wingdings" pitchFamily="2" charset="2"/>
              <a:buChar char="Ø"/>
            </a:pPr>
            <a:r>
              <a:rPr lang="en-US" altLang="en-US" sz="1900">
                <a:cs typeface="Arial" pitchFamily="34" charset="0"/>
              </a:rPr>
              <a:t>Sexual assault</a:t>
            </a:r>
          </a:p>
          <a:p>
            <a:pPr lvl="2" eaLnBrk="1" hangingPunct="1">
              <a:spcBef>
                <a:spcPct val="20000"/>
              </a:spcBef>
              <a:buSzPct val="70000"/>
              <a:buFont typeface="Wingdings" pitchFamily="2" charset="2"/>
              <a:buChar char="Ø"/>
            </a:pPr>
            <a:r>
              <a:rPr lang="en-US" altLang="en-US" sz="1900">
                <a:cs typeface="Arial" pitchFamily="34" charset="0"/>
              </a:rPr>
              <a:t>Mental illness</a:t>
            </a:r>
          </a:p>
          <a:p>
            <a:pPr lvl="2" eaLnBrk="1" hangingPunct="1">
              <a:spcBef>
                <a:spcPct val="20000"/>
              </a:spcBef>
              <a:buSzPct val="70000"/>
              <a:buFont typeface="Wingdings" pitchFamily="2" charset="2"/>
              <a:buChar char="Ø"/>
            </a:pPr>
            <a:r>
              <a:rPr lang="en-US" altLang="en-US" sz="1900">
                <a:cs typeface="Arial" pitchFamily="34" charset="0"/>
              </a:rPr>
              <a:t>Hepatitis, HIV infection</a:t>
            </a:r>
          </a:p>
          <a:p>
            <a:pPr lvl="2" eaLnBrk="1" hangingPunct="1">
              <a:spcBef>
                <a:spcPct val="20000"/>
              </a:spcBef>
              <a:buSzPct val="70000"/>
              <a:buFont typeface="Wingdings" pitchFamily="2" charset="2"/>
              <a:buChar char="Ø"/>
            </a:pPr>
            <a:r>
              <a:rPr lang="en-US" altLang="en-US" sz="1900">
                <a:cs typeface="Arial" pitchFamily="34" charset="0"/>
              </a:rPr>
              <a:t>Tuberculosis</a:t>
            </a:r>
          </a:p>
          <a:p>
            <a:pPr lvl="2" eaLnBrk="1" hangingPunct="1">
              <a:spcBef>
                <a:spcPct val="20000"/>
              </a:spcBef>
              <a:buSzPct val="70000"/>
              <a:buFont typeface="Wingdings" pitchFamily="2" charset="2"/>
              <a:buChar char="Ø"/>
            </a:pPr>
            <a:r>
              <a:rPr lang="en-US" altLang="en-US" sz="1900">
                <a:cs typeface="Arial" pitchFamily="34" charset="0"/>
              </a:rPr>
              <a:t>Needle sticks/sharps injuries contaminated with blood</a:t>
            </a:r>
          </a:p>
          <a:p>
            <a:pPr lvl="2" eaLnBrk="1" hangingPunct="1">
              <a:spcBef>
                <a:spcPct val="20000"/>
              </a:spcBef>
              <a:buSzPct val="70000"/>
              <a:buFont typeface="Wingdings" pitchFamily="2" charset="2"/>
              <a:buChar char="Ø"/>
            </a:pPr>
            <a:r>
              <a:rPr lang="en-US" altLang="en-US" sz="1900">
                <a:cs typeface="Arial" pitchFamily="34" charset="0"/>
              </a:rPr>
              <a:t>Injury/illness to intimate body part</a:t>
            </a:r>
          </a:p>
          <a:p>
            <a:pPr lvl="2" eaLnBrk="1" hangingPunct="1">
              <a:spcBef>
                <a:spcPct val="20000"/>
              </a:spcBef>
              <a:buSzPct val="70000"/>
              <a:buFont typeface="Wingdings" pitchFamily="2" charset="2"/>
              <a:buChar char="Ø"/>
            </a:pPr>
            <a:r>
              <a:rPr lang="en-US" altLang="en-US" sz="1900">
                <a:cs typeface="Arial" pitchFamily="34" charset="0"/>
              </a:rPr>
              <a:t>Other illness if employee “independently &amp; voluntarily” requests name not be recorded</a:t>
            </a:r>
          </a:p>
          <a:p>
            <a:pPr lvl="1" eaLnBrk="1" hangingPunct="1">
              <a:spcBef>
                <a:spcPct val="20000"/>
              </a:spcBef>
              <a:buSzPct val="100000"/>
              <a:buFont typeface="Wingdings" pitchFamily="2" charset="2"/>
              <a:buChar char="§"/>
            </a:pPr>
            <a:r>
              <a:rPr lang="en-US" altLang="en-US" sz="1900">
                <a:cs typeface="Arial" pitchFamily="34" charset="0"/>
              </a:rPr>
              <a:t>Employer keeps confidential list of names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6390" name="Subtitle 2"/>
          <p:cNvSpPr txBox="1">
            <a:spLocks/>
          </p:cNvSpPr>
          <p:nvPr/>
        </p:nvSpPr>
        <p:spPr bwMode="auto">
          <a:xfrm>
            <a:off x="257175" y="2057400"/>
            <a:ext cx="85820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dirty="0">
                <a:cs typeface="Arial" pitchFamily="34" charset="0"/>
              </a:rPr>
              <a:t>OSHA Form 300 (cont.):</a:t>
            </a:r>
          </a:p>
          <a:p>
            <a:pPr eaLnBrk="1" hangingPunct="1">
              <a:spcBef>
                <a:spcPct val="20000"/>
              </a:spcBef>
              <a:buSzPct val="125000"/>
              <a:buFont typeface="Arial" pitchFamily="34" charset="0"/>
              <a:buChar char="•"/>
            </a:pPr>
            <a:r>
              <a:rPr lang="en-US" altLang="en-US" sz="1900" dirty="0">
                <a:cs typeface="Arial" pitchFamily="34" charset="0"/>
              </a:rPr>
              <a:t>Limitations of OSHA Logs:</a:t>
            </a:r>
          </a:p>
          <a:p>
            <a:pPr lvl="1" eaLnBrk="1" hangingPunct="1">
              <a:spcBef>
                <a:spcPct val="20000"/>
              </a:spcBef>
              <a:buSzPct val="100000"/>
              <a:buFont typeface="Wingdings" pitchFamily="2" charset="2"/>
              <a:buChar char="§"/>
            </a:pPr>
            <a:r>
              <a:rPr lang="en-US" altLang="en-US" sz="1900" dirty="0">
                <a:cs typeface="Arial" pitchFamily="34" charset="0"/>
              </a:rPr>
              <a:t>Injuries/illnesses which may not be recorded:</a:t>
            </a:r>
          </a:p>
          <a:p>
            <a:pPr lvl="2" eaLnBrk="1" hangingPunct="1">
              <a:spcBef>
                <a:spcPct val="20000"/>
              </a:spcBef>
              <a:buSzPct val="70000"/>
              <a:buFont typeface="Wingdings" pitchFamily="2" charset="2"/>
              <a:buChar char="Ø"/>
            </a:pPr>
            <a:r>
              <a:rPr lang="en-US" altLang="en-US" sz="1900" dirty="0">
                <a:cs typeface="Arial" pitchFamily="34" charset="0"/>
              </a:rPr>
              <a:t>Assault on worker resulting only in first aid treatment</a:t>
            </a:r>
          </a:p>
          <a:p>
            <a:pPr lvl="2" eaLnBrk="1" hangingPunct="1">
              <a:spcBef>
                <a:spcPct val="20000"/>
              </a:spcBef>
              <a:buSzPct val="70000"/>
              <a:buFont typeface="Wingdings" pitchFamily="2" charset="2"/>
              <a:buChar char="Ø"/>
            </a:pPr>
            <a:r>
              <a:rPr lang="en-US" altLang="en-US" sz="1900" dirty="0">
                <a:cs typeface="Arial" pitchFamily="34" charset="0"/>
              </a:rPr>
              <a:t>Early signs &amp; symptoms of musculoskeletal disorders</a:t>
            </a:r>
          </a:p>
          <a:p>
            <a:pPr lvl="2" eaLnBrk="1" hangingPunct="1">
              <a:spcBef>
                <a:spcPct val="20000"/>
              </a:spcBef>
              <a:buSzPct val="70000"/>
              <a:buFont typeface="Wingdings" pitchFamily="2" charset="2"/>
              <a:buChar char="Ø"/>
            </a:pPr>
            <a:r>
              <a:rPr lang="en-US" altLang="en-US" sz="1900" dirty="0">
                <a:cs typeface="Arial" pitchFamily="34" charset="0"/>
              </a:rPr>
              <a:t>Injuries/illnesses which employer does not believe are work-related</a:t>
            </a:r>
          </a:p>
          <a:p>
            <a:pPr lvl="2" eaLnBrk="1" hangingPunct="1">
              <a:spcBef>
                <a:spcPct val="20000"/>
              </a:spcBef>
              <a:buSzPct val="70000"/>
              <a:buFont typeface="Wingdings" pitchFamily="2" charset="2"/>
              <a:buChar char="Ø"/>
            </a:pPr>
            <a:r>
              <a:rPr lang="en-US" altLang="en-US" sz="1900" dirty="0">
                <a:cs typeface="Arial" pitchFamily="34" charset="0"/>
              </a:rPr>
              <a:t>Work-related stress</a:t>
            </a:r>
          </a:p>
          <a:p>
            <a:pPr lvl="2" eaLnBrk="1" hangingPunct="1">
              <a:spcBef>
                <a:spcPct val="20000"/>
              </a:spcBef>
              <a:buSzPct val="70000"/>
              <a:buFont typeface="Wingdings" pitchFamily="2" charset="2"/>
              <a:buChar char="Ø"/>
            </a:pPr>
            <a:r>
              <a:rPr lang="en-US" altLang="en-US" sz="1900" dirty="0">
                <a:cs typeface="Arial" pitchFamily="34" charset="0"/>
              </a:rPr>
              <a:t>Injuries which result in lost time only on the day of the incident</a:t>
            </a:r>
          </a:p>
          <a:p>
            <a:pPr lvl="2" eaLnBrk="1" hangingPunct="1">
              <a:spcBef>
                <a:spcPct val="20000"/>
              </a:spcBef>
              <a:buSzPct val="70000"/>
              <a:buFont typeface="Wingdings" pitchFamily="2" charset="2"/>
              <a:buChar char="Ø"/>
            </a:pPr>
            <a:r>
              <a:rPr lang="en-US" altLang="en-US" sz="1900" dirty="0">
                <a:cs typeface="Arial" pitchFamily="34" charset="0"/>
              </a:rPr>
              <a:t>Cases in industries exempt from recordkeeping requirements</a:t>
            </a:r>
          </a:p>
          <a:p>
            <a:pPr lvl="2" eaLnBrk="1" hangingPunct="1">
              <a:spcBef>
                <a:spcPct val="20000"/>
              </a:spcBef>
              <a:buSzPct val="70000"/>
              <a:buFont typeface="Wingdings" pitchFamily="2" charset="2"/>
              <a:buChar char="Ø"/>
            </a:pPr>
            <a:r>
              <a:rPr lang="en-US" altLang="en-US" sz="1900" dirty="0">
                <a:cs typeface="Arial" pitchFamily="34" charset="0"/>
              </a:rPr>
              <a:t>All other injuries/illnesses </a:t>
            </a:r>
            <a:r>
              <a:rPr lang="en-US" altLang="en-US" sz="1900" b="1" dirty="0">
                <a:cs typeface="Arial" pitchFamily="34" charset="0"/>
              </a:rPr>
              <a:t>THAT ARE NOT REQUIRED </a:t>
            </a:r>
            <a:r>
              <a:rPr lang="en-US" altLang="en-US" sz="1900" dirty="0">
                <a:cs typeface="Arial" pitchFamily="34" charset="0"/>
              </a:rPr>
              <a:t>to be recorded on the 300 Log </a:t>
            </a:r>
            <a:r>
              <a:rPr lang="en-US" altLang="en-US" sz="1900" i="1" dirty="0">
                <a:cs typeface="Arial" pitchFamily="34" charset="0"/>
              </a:rPr>
              <a:t>(i.e. injuries that do not result in death, days away from work, transfer to another job, etc.)</a:t>
            </a:r>
          </a:p>
          <a:p>
            <a:pPr lvl="2" eaLnBrk="1" hangingPunct="1">
              <a:spcBef>
                <a:spcPct val="20000"/>
              </a:spcBef>
              <a:buClr>
                <a:srgbClr val="663300"/>
              </a:buClr>
              <a:buSzPct val="70000"/>
              <a:buFont typeface="Wingdings" pitchFamily="2" charset="2"/>
              <a:buChar char="Ø"/>
            </a:pPr>
            <a:endParaRPr lang="en-US" altLang="en-US" sz="1900" dirty="0">
              <a:cs typeface="Arial" pitchFamily="34" charset="0"/>
            </a:endParaRPr>
          </a:p>
          <a:p>
            <a:pPr lvl="1" eaLnBrk="1" hangingPunct="1">
              <a:spcBef>
                <a:spcPct val="20000"/>
              </a:spcBef>
              <a:buClr>
                <a:srgbClr val="663300"/>
              </a:buClr>
              <a:buSzPct val="125000"/>
              <a:buFont typeface="Arial" pitchFamily="34" charset="0"/>
              <a:buChar char="•"/>
            </a:pPr>
            <a:endParaRPr lang="en-US" altLang="en-US" sz="1900" dirty="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7411" name="Subtitle 2"/>
          <p:cNvSpPr txBox="1">
            <a:spLocks/>
          </p:cNvSpPr>
          <p:nvPr/>
        </p:nvSpPr>
        <p:spPr bwMode="auto">
          <a:xfrm>
            <a:off x="257175" y="2057400"/>
            <a:ext cx="431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Incident Rates Form:</a:t>
            </a:r>
          </a:p>
          <a:p>
            <a:pPr eaLnBrk="1" hangingPunct="1">
              <a:spcBef>
                <a:spcPct val="20000"/>
              </a:spcBef>
              <a:buSzPct val="125000"/>
              <a:buFont typeface="Arial" pitchFamily="34" charset="0"/>
              <a:buChar char="•"/>
            </a:pPr>
            <a:r>
              <a:rPr lang="en-US" altLang="en-US" sz="1900">
                <a:cs typeface="Arial" pitchFamily="34" charset="0"/>
              </a:rPr>
              <a:t>Optional form used to calculate injury and illness incident rates</a:t>
            </a:r>
          </a:p>
          <a:p>
            <a:pPr lvl="1" eaLnBrk="1" hangingPunct="1">
              <a:spcBef>
                <a:spcPct val="20000"/>
              </a:spcBef>
              <a:buSzPct val="100000"/>
              <a:buFont typeface="Wingdings" pitchFamily="2" charset="2"/>
              <a:buChar char="§"/>
            </a:pPr>
            <a:r>
              <a:rPr lang="en-US" altLang="en-US" sz="1900">
                <a:cs typeface="Arial" pitchFamily="34" charset="0"/>
              </a:rPr>
              <a:t># of fatalities</a:t>
            </a:r>
          </a:p>
          <a:p>
            <a:pPr lvl="1" eaLnBrk="1" hangingPunct="1">
              <a:spcBef>
                <a:spcPct val="20000"/>
              </a:spcBef>
              <a:buSzPct val="100000"/>
              <a:buFont typeface="Wingdings" pitchFamily="2" charset="2"/>
              <a:buChar char="§"/>
            </a:pPr>
            <a:r>
              <a:rPr lang="en-US" altLang="en-US" sz="1900">
                <a:cs typeface="Arial" pitchFamily="34" charset="0"/>
              </a:rPr>
              <a:t># of injuries/illness involving      lost workdays</a:t>
            </a:r>
          </a:p>
          <a:p>
            <a:pPr lvl="1" eaLnBrk="1" hangingPunct="1">
              <a:spcBef>
                <a:spcPct val="20000"/>
              </a:spcBef>
              <a:buSzPct val="100000"/>
              <a:buFont typeface="Wingdings" pitchFamily="2" charset="2"/>
              <a:buChar char="§"/>
            </a:pPr>
            <a:r>
              <a:rPr lang="en-US" altLang="en-US" sz="1900">
                <a:cs typeface="Arial" pitchFamily="34" charset="0"/>
              </a:rPr>
              <a:t># of days away from work</a:t>
            </a:r>
          </a:p>
          <a:p>
            <a:pPr lvl="1" eaLnBrk="1" hangingPunct="1">
              <a:spcBef>
                <a:spcPct val="20000"/>
              </a:spcBef>
              <a:buSzPct val="100000"/>
              <a:buFont typeface="Wingdings" pitchFamily="2" charset="2"/>
              <a:buChar char="§"/>
            </a:pPr>
            <a:r>
              <a:rPr lang="en-US" altLang="en-US" sz="1900">
                <a:cs typeface="Arial" pitchFamily="34" charset="0"/>
              </a:rPr>
              <a:t># of days of restricted work</a:t>
            </a:r>
          </a:p>
          <a:p>
            <a:pPr lvl="1" eaLnBrk="1" hangingPunct="1">
              <a:spcBef>
                <a:spcPct val="20000"/>
              </a:spcBef>
              <a:buSzPct val="100000"/>
              <a:buFont typeface="Wingdings" pitchFamily="2" charset="2"/>
              <a:buChar char="§"/>
            </a:pPr>
            <a:r>
              <a:rPr lang="en-US" altLang="en-US" sz="1900">
                <a:cs typeface="Arial" pitchFamily="34" charset="0"/>
              </a:rPr>
              <a:t># of injuries/illness w/out lost workdays</a:t>
            </a:r>
          </a:p>
          <a:p>
            <a:pPr eaLnBrk="1" hangingPunct="1">
              <a:spcBef>
                <a:spcPct val="20000"/>
              </a:spcBef>
              <a:buSzPct val="125000"/>
              <a:buFont typeface="Arial" pitchFamily="34" charset="0"/>
              <a:buChar char="•"/>
            </a:pPr>
            <a:r>
              <a:rPr lang="en-US" altLang="en-US" sz="1900">
                <a:cs typeface="Arial" pitchFamily="34" charset="0"/>
              </a:rPr>
              <a:t>Compute incident rates:</a:t>
            </a:r>
          </a:p>
          <a:p>
            <a:pPr lvl="1" eaLnBrk="1" hangingPunct="1">
              <a:spcBef>
                <a:spcPct val="20000"/>
              </a:spcBef>
              <a:buSzPct val="100000"/>
              <a:buFont typeface="Wingdings" pitchFamily="2" charset="2"/>
              <a:buChar char="§"/>
            </a:pPr>
            <a:r>
              <a:rPr lang="en-US" altLang="en-US" sz="1900">
                <a:cs typeface="Arial" pitchFamily="34" charset="0"/>
              </a:rPr>
              <a:t># of incidents x 200,000 hrs. ÷ # of hrs. worked = Incident Rate</a:t>
            </a:r>
          </a:p>
          <a:p>
            <a:pPr lvl="1" eaLnBrk="1" hangingPunct="1">
              <a:spcBef>
                <a:spcPct val="20000"/>
              </a:spcBef>
              <a:buSzPct val="100000"/>
              <a:buFont typeface="Wingdings" pitchFamily="2" charset="2"/>
              <a:buChar char="§"/>
            </a:pPr>
            <a:endParaRPr lang="en-US" altLang="en-US" sz="1900">
              <a:cs typeface="Arial" pitchFamily="34" charset="0"/>
            </a:endParaRPr>
          </a:p>
        </p:txBody>
      </p:sp>
      <p:pic>
        <p:nvPicPr>
          <p:cNvPr id="17412" name="Picture 5">
            <a:hlinkClick r:id="rId4" action="ppaction://hlinkfile"/>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4800600" y="2971800"/>
            <a:ext cx="4003675" cy="238125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8435" name="Subtitle 2"/>
          <p:cNvSpPr txBox="1">
            <a:spLocks/>
          </p:cNvSpPr>
          <p:nvPr/>
        </p:nvSpPr>
        <p:spPr bwMode="auto">
          <a:xfrm>
            <a:off x="257175" y="2057400"/>
            <a:ext cx="4162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300A Form:</a:t>
            </a:r>
          </a:p>
          <a:p>
            <a:pPr eaLnBrk="1" hangingPunct="1">
              <a:spcBef>
                <a:spcPct val="20000"/>
              </a:spcBef>
              <a:buSzPct val="125000"/>
              <a:buFont typeface="Arial" pitchFamily="34" charset="0"/>
              <a:buChar char="•"/>
            </a:pPr>
            <a:r>
              <a:rPr lang="en-US" altLang="en-US" sz="1900">
                <a:cs typeface="Arial" pitchFamily="34" charset="0"/>
              </a:rPr>
              <a:t>Summary of Work-Related Injuries &amp; Illness:</a:t>
            </a:r>
          </a:p>
          <a:p>
            <a:pPr lvl="1" eaLnBrk="1" hangingPunct="1">
              <a:spcBef>
                <a:spcPct val="20000"/>
              </a:spcBef>
              <a:buSzPct val="100000"/>
              <a:buFont typeface="Wingdings" pitchFamily="2" charset="2"/>
              <a:buChar char="§"/>
            </a:pPr>
            <a:r>
              <a:rPr lang="en-US" altLang="en-US" sz="1900">
                <a:cs typeface="Arial" pitchFamily="34" charset="0"/>
              </a:rPr>
              <a:t>Yearly summary of injuries &amp; illness</a:t>
            </a:r>
          </a:p>
          <a:p>
            <a:pPr lvl="1" eaLnBrk="1" hangingPunct="1">
              <a:spcBef>
                <a:spcPct val="20000"/>
              </a:spcBef>
              <a:buSzPct val="100000"/>
              <a:buFont typeface="Wingdings" pitchFamily="2" charset="2"/>
              <a:buChar char="§"/>
            </a:pPr>
            <a:r>
              <a:rPr lang="en-US" altLang="en-US" sz="1900">
                <a:cs typeface="Arial" pitchFamily="34" charset="0"/>
              </a:rPr>
              <a:t>Posted annually for previous year (2/1 to 4/30)</a:t>
            </a:r>
          </a:p>
          <a:p>
            <a:pPr lvl="1" eaLnBrk="1" hangingPunct="1">
              <a:spcBef>
                <a:spcPct val="20000"/>
              </a:spcBef>
              <a:buSzPct val="100000"/>
              <a:buFont typeface="Wingdings" pitchFamily="2" charset="2"/>
              <a:buChar char="§"/>
            </a:pPr>
            <a:r>
              <a:rPr lang="en-US" altLang="en-US" sz="1900">
                <a:cs typeface="Arial" pitchFamily="34" charset="0"/>
              </a:rPr>
              <a:t>Used for calculating incidence rates</a:t>
            </a:r>
          </a:p>
          <a:p>
            <a:pPr lvl="1" eaLnBrk="1" hangingPunct="1">
              <a:spcBef>
                <a:spcPct val="20000"/>
              </a:spcBef>
              <a:buSzPct val="100000"/>
              <a:buFont typeface="Wingdings" pitchFamily="2" charset="2"/>
              <a:buChar char="§"/>
            </a:pPr>
            <a:r>
              <a:rPr lang="en-US" altLang="en-US" sz="1900">
                <a:cs typeface="Arial" pitchFamily="34" charset="0"/>
              </a:rPr>
              <a:t>Must be certified by company executive as correct &amp; complete</a:t>
            </a:r>
          </a:p>
          <a:p>
            <a:pPr lvl="1" eaLnBrk="1" hangingPunct="1">
              <a:spcBef>
                <a:spcPct val="20000"/>
              </a:spcBef>
              <a:buClr>
                <a:srgbClr val="663300"/>
              </a:buClr>
              <a:buSzPct val="100000"/>
              <a:buFont typeface="Wingdings" pitchFamily="2" charset="2"/>
              <a:buChar char="§"/>
            </a:pPr>
            <a:endParaRPr lang="en-US" altLang="en-US" sz="1900">
              <a:cs typeface="Arial" pitchFamily="34" charset="0"/>
            </a:endParaRPr>
          </a:p>
          <a:p>
            <a:pPr lvl="1" eaLnBrk="1" hangingPunct="1">
              <a:spcBef>
                <a:spcPct val="20000"/>
              </a:spcBef>
              <a:buClr>
                <a:srgbClr val="663300"/>
              </a:buClr>
              <a:buSzPct val="125000"/>
              <a:buFont typeface="Arial" pitchFamily="34" charset="0"/>
              <a:buChar char="•"/>
            </a:pPr>
            <a:endParaRPr lang="en-US" altLang="en-US" sz="1900">
              <a:cs typeface="Arial" pitchFamily="34" charset="0"/>
            </a:endParaRPr>
          </a:p>
        </p:txBody>
      </p:sp>
      <p:pic>
        <p:nvPicPr>
          <p:cNvPr id="18437" name="Picture 2">
            <a:hlinkClick r:id="rId4" action="ppaction://hlinkfile"/>
          </p:cNvPr>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4800600" y="2971800"/>
            <a:ext cx="4002088" cy="23780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9459" name="Subtitle 2"/>
          <p:cNvSpPr txBox="1">
            <a:spLocks/>
          </p:cNvSpPr>
          <p:nvPr/>
        </p:nvSpPr>
        <p:spPr bwMode="auto">
          <a:xfrm>
            <a:off x="257175" y="2057400"/>
            <a:ext cx="4162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301 Form:</a:t>
            </a:r>
          </a:p>
          <a:p>
            <a:pPr eaLnBrk="1" hangingPunct="1">
              <a:spcBef>
                <a:spcPct val="20000"/>
              </a:spcBef>
              <a:buSzPct val="125000"/>
              <a:buFont typeface="Arial" pitchFamily="34" charset="0"/>
              <a:buChar char="•"/>
            </a:pPr>
            <a:r>
              <a:rPr lang="en-US" altLang="en-US" sz="1900">
                <a:cs typeface="Arial" pitchFamily="34" charset="0"/>
              </a:rPr>
              <a:t>Injury &amp; Illness Incident Report:</a:t>
            </a:r>
          </a:p>
          <a:p>
            <a:pPr lvl="1" eaLnBrk="1" hangingPunct="1">
              <a:spcBef>
                <a:spcPct val="20000"/>
              </a:spcBef>
              <a:buSzPct val="100000"/>
              <a:buFont typeface="Wingdings" pitchFamily="2" charset="2"/>
              <a:buChar char="§"/>
            </a:pPr>
            <a:r>
              <a:rPr lang="en-US" altLang="en-US" sz="1900">
                <a:cs typeface="Arial" pitchFamily="34" charset="0"/>
              </a:rPr>
              <a:t>Provides detailed information on how each case occurred</a:t>
            </a:r>
          </a:p>
          <a:p>
            <a:pPr lvl="1" eaLnBrk="1" hangingPunct="1">
              <a:spcBef>
                <a:spcPct val="20000"/>
              </a:spcBef>
              <a:buSzPct val="100000"/>
              <a:buFont typeface="Wingdings" pitchFamily="2" charset="2"/>
              <a:buChar char="§"/>
            </a:pPr>
            <a:r>
              <a:rPr lang="en-US" altLang="en-US" sz="1900">
                <a:cs typeface="Arial" pitchFamily="34" charset="0"/>
              </a:rPr>
              <a:t>Must be completed for every incident recorded on 300 Log</a:t>
            </a:r>
          </a:p>
          <a:p>
            <a:pPr lvl="1" eaLnBrk="1" hangingPunct="1">
              <a:spcBef>
                <a:spcPct val="20000"/>
              </a:spcBef>
              <a:buSzPct val="100000"/>
              <a:buFont typeface="Wingdings" pitchFamily="2" charset="2"/>
              <a:buChar char="§"/>
            </a:pPr>
            <a:r>
              <a:rPr lang="en-US" altLang="en-US" sz="1900">
                <a:cs typeface="Arial" pitchFamily="34" charset="0"/>
              </a:rPr>
              <a:t>Employees must be given copy by end of next business day following request</a:t>
            </a:r>
          </a:p>
          <a:p>
            <a:pPr lvl="1" eaLnBrk="1" hangingPunct="1">
              <a:spcBef>
                <a:spcPct val="20000"/>
              </a:spcBef>
              <a:buSzPct val="100000"/>
              <a:buFont typeface="Wingdings" pitchFamily="2" charset="2"/>
              <a:buChar char="§"/>
            </a:pPr>
            <a:r>
              <a:rPr lang="en-US" altLang="en-US" sz="1900">
                <a:cs typeface="Arial" pitchFamily="34" charset="0"/>
              </a:rPr>
              <a:t>Useful for linking extended work hours with increased injury rates</a:t>
            </a:r>
          </a:p>
          <a:p>
            <a:pPr lvl="1" eaLnBrk="1" hangingPunct="1">
              <a:spcBef>
                <a:spcPct val="20000"/>
              </a:spcBef>
              <a:buClr>
                <a:srgbClr val="663300"/>
              </a:buClr>
              <a:buSzPct val="100000"/>
              <a:buFont typeface="Wingdings" pitchFamily="2" charset="2"/>
              <a:buChar char="§"/>
            </a:pPr>
            <a:endParaRPr lang="en-US" altLang="en-US" sz="1900">
              <a:cs typeface="Arial" pitchFamily="34" charset="0"/>
            </a:endParaRPr>
          </a:p>
          <a:p>
            <a:pPr lvl="1" eaLnBrk="1" hangingPunct="1">
              <a:spcBef>
                <a:spcPct val="20000"/>
              </a:spcBef>
              <a:buClr>
                <a:srgbClr val="663300"/>
              </a:buClr>
              <a:buSzPct val="125000"/>
              <a:buFont typeface="Arial" pitchFamily="34" charset="0"/>
              <a:buChar char="•"/>
            </a:pPr>
            <a:endParaRPr lang="en-US" altLang="en-US" sz="1900">
              <a:cs typeface="Arial" pitchFamily="34" charset="0"/>
            </a:endParaRPr>
          </a:p>
        </p:txBody>
      </p:sp>
      <p:pic>
        <p:nvPicPr>
          <p:cNvPr id="19460" name="Picture 2">
            <a:hlinkClick r:id="rId4" action="ppaction://hlinkfile"/>
          </p:cNvPr>
          <p:cNvPicPr>
            <a:picLocks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4800600" y="2971800"/>
            <a:ext cx="4005263" cy="23780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20486" name="Subtitle 2"/>
          <p:cNvSpPr txBox="1">
            <a:spLocks/>
          </p:cNvSpPr>
          <p:nvPr/>
        </p:nvSpPr>
        <p:spPr bwMode="auto">
          <a:xfrm>
            <a:off x="257175" y="2057400"/>
            <a:ext cx="812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301 Form (cont.):</a:t>
            </a:r>
          </a:p>
          <a:p>
            <a:pPr eaLnBrk="1" hangingPunct="1">
              <a:spcBef>
                <a:spcPct val="20000"/>
              </a:spcBef>
              <a:buSzPct val="125000"/>
              <a:buFont typeface="Arial" pitchFamily="34" charset="0"/>
              <a:buChar char="•"/>
            </a:pPr>
            <a:r>
              <a:rPr lang="en-US" altLang="en-US" sz="1900">
                <a:cs typeface="Arial" pitchFamily="34" charset="0"/>
              </a:rPr>
              <a:t>Injury &amp; Illness Incident Report:</a:t>
            </a:r>
          </a:p>
          <a:p>
            <a:pPr lvl="1" eaLnBrk="1" hangingPunct="1">
              <a:spcBef>
                <a:spcPct val="20000"/>
              </a:spcBef>
              <a:buSzPct val="100000"/>
              <a:buFont typeface="Wingdings" pitchFamily="2" charset="2"/>
              <a:buChar char="§"/>
            </a:pPr>
            <a:r>
              <a:rPr lang="en-US" altLang="en-US" sz="1900">
                <a:cs typeface="Arial" pitchFamily="34" charset="0"/>
              </a:rPr>
              <a:t>Employee representative is only entitled to receive part of form containing information about case with personal information about employee removed</a:t>
            </a:r>
          </a:p>
          <a:p>
            <a:pPr lvl="1" eaLnBrk="1" hangingPunct="1">
              <a:spcBef>
                <a:spcPct val="20000"/>
              </a:spcBef>
              <a:buSzPct val="100000"/>
              <a:buFont typeface="Wingdings" pitchFamily="2" charset="2"/>
              <a:buChar char="§"/>
            </a:pPr>
            <a:r>
              <a:rPr lang="en-US" altLang="en-US" sz="1900">
                <a:cs typeface="Arial" pitchFamily="34" charset="0"/>
              </a:rPr>
              <a:t>Employee representative must be given copy of form within seven calendar days following request</a:t>
            </a:r>
          </a:p>
          <a:p>
            <a:pPr lvl="1" eaLnBrk="1" hangingPunct="1">
              <a:spcBef>
                <a:spcPct val="20000"/>
              </a:spcBef>
              <a:buClr>
                <a:srgbClr val="663300"/>
              </a:buClr>
              <a:buSzPct val="100000"/>
              <a:buFont typeface="Wingdings" pitchFamily="2" charset="2"/>
              <a:buChar char="§"/>
            </a:pPr>
            <a:endParaRPr lang="en-US" altLang="en-US" sz="1900">
              <a:cs typeface="Arial" pitchFamily="34" charset="0"/>
            </a:endParaRPr>
          </a:p>
          <a:p>
            <a:pPr lvl="1" eaLnBrk="1" hangingPunct="1">
              <a:spcBef>
                <a:spcPct val="20000"/>
              </a:spcBef>
              <a:buClr>
                <a:srgbClr val="663300"/>
              </a:buClr>
              <a:buSzPct val="100000"/>
              <a:buFont typeface="Wingdings" pitchFamily="2" charset="2"/>
              <a:buChar char="§"/>
            </a:pPr>
            <a:endParaRPr lang="en-US" altLang="en-US" sz="1900">
              <a:cs typeface="Arial" pitchFamily="34" charset="0"/>
            </a:endParaRPr>
          </a:p>
          <a:p>
            <a:pPr lvl="1" eaLnBrk="1" hangingPunct="1">
              <a:spcBef>
                <a:spcPct val="20000"/>
              </a:spcBef>
              <a:buClr>
                <a:srgbClr val="663300"/>
              </a:buClr>
              <a:buSzPct val="125000"/>
              <a:buFont typeface="Arial" pitchFamily="34" charset="0"/>
              <a:buChar char="•"/>
            </a:pPr>
            <a:endParaRPr lang="en-US" altLang="en-US" sz="190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cs typeface="Arial" pitchFamily="34" charset="0"/>
              </a:rPr>
              <a:t>Program Introduction</a:t>
            </a:r>
          </a:p>
        </p:txBody>
      </p:sp>
      <p:sp>
        <p:nvSpPr>
          <p:cNvPr id="3078" name="Subtitle 2"/>
          <p:cNvSpPr txBox="1">
            <a:spLocks/>
          </p:cNvSpPr>
          <p:nvPr/>
        </p:nvSpPr>
        <p:spPr bwMode="auto">
          <a:xfrm>
            <a:off x="257175" y="2057400"/>
            <a:ext cx="8277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dirty="0">
                <a:cs typeface="Arial" pitchFamily="34" charset="0"/>
              </a:rPr>
              <a:t>Purpose:</a:t>
            </a:r>
          </a:p>
          <a:p>
            <a:pPr eaLnBrk="1" hangingPunct="1">
              <a:spcBef>
                <a:spcPct val="20000"/>
              </a:spcBef>
              <a:buSzPct val="125000"/>
              <a:buFont typeface="Arial" pitchFamily="34" charset="0"/>
              <a:buChar char="•"/>
            </a:pPr>
            <a:r>
              <a:rPr lang="en-US" altLang="en-US" sz="1900" dirty="0">
                <a:cs typeface="Arial" pitchFamily="34" charset="0"/>
              </a:rPr>
              <a:t>Provide introductory information about OSHA</a:t>
            </a:r>
          </a:p>
          <a:p>
            <a:pPr eaLnBrk="1" hangingPunct="1">
              <a:spcBef>
                <a:spcPct val="20000"/>
              </a:spcBef>
              <a:buSzPct val="125000"/>
            </a:pPr>
            <a:r>
              <a:rPr lang="en-US" altLang="en-US" sz="1900" b="1" dirty="0">
                <a:cs typeface="Arial" pitchFamily="34" charset="0"/>
              </a:rPr>
              <a:t>Topics:</a:t>
            </a:r>
          </a:p>
          <a:p>
            <a:pPr eaLnBrk="1" hangingPunct="1">
              <a:spcBef>
                <a:spcPct val="20000"/>
              </a:spcBef>
              <a:buSzPct val="125000"/>
              <a:buFont typeface="Arial" pitchFamily="34" charset="0"/>
              <a:buChar char="•"/>
            </a:pPr>
            <a:r>
              <a:rPr lang="en-US" altLang="en-US" sz="1900" dirty="0">
                <a:cs typeface="Arial" pitchFamily="34" charset="0"/>
              </a:rPr>
              <a:t>Why is OSHA important to you?</a:t>
            </a:r>
          </a:p>
          <a:p>
            <a:pPr eaLnBrk="1" hangingPunct="1">
              <a:spcBef>
                <a:spcPct val="20000"/>
              </a:spcBef>
              <a:buSzPct val="125000"/>
              <a:buFont typeface="Arial" pitchFamily="34" charset="0"/>
              <a:buChar char="•"/>
            </a:pPr>
            <a:r>
              <a:rPr lang="en-US" altLang="en-US" sz="1900" dirty="0">
                <a:cs typeface="Arial" pitchFamily="34" charset="0"/>
              </a:rPr>
              <a:t>What rights do employees have under OSHA?</a:t>
            </a:r>
          </a:p>
          <a:p>
            <a:pPr eaLnBrk="1" hangingPunct="1">
              <a:spcBef>
                <a:spcPct val="20000"/>
              </a:spcBef>
              <a:buSzPct val="125000"/>
              <a:buFont typeface="Arial" pitchFamily="34" charset="0"/>
              <a:buChar char="•"/>
            </a:pPr>
            <a:r>
              <a:rPr lang="en-US" altLang="en-US" sz="1900" dirty="0">
                <a:cs typeface="Arial" pitchFamily="34" charset="0"/>
              </a:rPr>
              <a:t>What responsibilities does an employer have under OSHA?</a:t>
            </a:r>
          </a:p>
          <a:p>
            <a:pPr eaLnBrk="1" hangingPunct="1">
              <a:spcBef>
                <a:spcPct val="20000"/>
              </a:spcBef>
              <a:buSzPct val="125000"/>
              <a:buFont typeface="Arial" pitchFamily="34" charset="0"/>
              <a:buChar char="•"/>
            </a:pPr>
            <a:r>
              <a:rPr lang="en-US" altLang="en-US" sz="1900" dirty="0">
                <a:cs typeface="Arial" pitchFamily="34" charset="0"/>
              </a:rPr>
              <a:t>What do the OSHA standards say?</a:t>
            </a:r>
          </a:p>
          <a:p>
            <a:pPr eaLnBrk="1" hangingPunct="1">
              <a:spcBef>
                <a:spcPct val="20000"/>
              </a:spcBef>
              <a:buSzPct val="125000"/>
              <a:buFont typeface="Arial" pitchFamily="34" charset="0"/>
              <a:buChar char="•"/>
            </a:pPr>
            <a:r>
              <a:rPr lang="en-US" altLang="en-US" sz="1900" dirty="0">
                <a:cs typeface="Arial" pitchFamily="34" charset="0"/>
              </a:rPr>
              <a:t>How are OSHA inspections conducted?</a:t>
            </a:r>
          </a:p>
          <a:p>
            <a:pPr eaLnBrk="1" hangingPunct="1">
              <a:spcBef>
                <a:spcPct val="20000"/>
              </a:spcBef>
              <a:buSzPct val="125000"/>
              <a:buFont typeface="Arial" pitchFamily="34" charset="0"/>
              <a:buChar char="•"/>
            </a:pPr>
            <a:r>
              <a:rPr lang="en-US" altLang="en-US" sz="1900" dirty="0">
                <a:cs typeface="Arial" pitchFamily="34" charset="0"/>
              </a:rPr>
              <a:t>Where can you go for help?</a:t>
            </a:r>
          </a:p>
          <a:p>
            <a:pPr eaLnBrk="1" hangingPunct="1">
              <a:spcBef>
                <a:spcPct val="20000"/>
              </a:spcBef>
              <a:buClr>
                <a:srgbClr val="663300"/>
              </a:buClr>
              <a:buSzPct val="125000"/>
            </a:pPr>
            <a:endParaRPr lang="en-US" altLang="en-US" sz="2000" dirty="0">
              <a:cs typeface="Arial" pitchFamily="34" charset="0"/>
            </a:endParaRPr>
          </a:p>
          <a:p>
            <a:pPr lvl="1" eaLnBrk="1" hangingPunct="1">
              <a:spcBef>
                <a:spcPct val="20000"/>
              </a:spcBef>
              <a:buClr>
                <a:srgbClr val="663300"/>
              </a:buClr>
              <a:buSzPct val="100000"/>
              <a:buFont typeface="Wingdings" pitchFamily="2" charset="2"/>
              <a:buChar char="§"/>
            </a:pPr>
            <a:endParaRPr lang="en-US" altLang="en-US" sz="2000" dirty="0">
              <a:cs typeface="Arial" pitchFamily="34" charset="0"/>
            </a:endParaRPr>
          </a:p>
          <a:p>
            <a:pPr lvl="1" eaLnBrk="1" hangingPunct="1">
              <a:spcBef>
                <a:spcPct val="20000"/>
              </a:spcBef>
              <a:buSzPct val="100000"/>
            </a:pPr>
            <a:endParaRPr lang="en-US"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21507" name="Subtitle 2"/>
          <p:cNvSpPr txBox="1">
            <a:spLocks/>
          </p:cNvSpPr>
          <p:nvPr/>
        </p:nvSpPr>
        <p:spPr bwMode="auto">
          <a:xfrm>
            <a:off x="257175" y="2057400"/>
            <a:ext cx="835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Why was OSHA necessary?</a:t>
            </a:r>
          </a:p>
          <a:p>
            <a:pPr eaLnBrk="1" hangingPunct="1">
              <a:spcBef>
                <a:spcPct val="20000"/>
              </a:spcBef>
              <a:buSzPct val="100000"/>
            </a:pPr>
            <a:endParaRPr lang="en-US" altLang="en-US" sz="1900" i="1">
              <a:solidFill>
                <a:srgbClr val="FF0000"/>
              </a:solidFill>
              <a:cs typeface="Arial" pitchFamily="34" charset="0"/>
            </a:endParaRPr>
          </a:p>
          <a:p>
            <a:pPr eaLnBrk="1" hangingPunct="1">
              <a:spcBef>
                <a:spcPts val="2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Which OSHA form is used by an employer to record injuries and illnesses?</a:t>
            </a:r>
            <a:endParaRPr lang="en-US" altLang="en-US" sz="1900" i="1">
              <a:solidFill>
                <a:srgbClr val="FF0000"/>
              </a:solidFill>
              <a:cs typeface="Arial" pitchFamily="34" charset="0"/>
            </a:endParaRPr>
          </a:p>
          <a:p>
            <a:pPr eaLnBrk="1" hangingPunct="1">
              <a:spcBef>
                <a:spcPct val="20000"/>
              </a:spcBef>
              <a:buClr>
                <a:srgbClr val="663300"/>
              </a:buClr>
              <a:buSzPct val="100000"/>
            </a:pPr>
            <a:endParaRPr lang="en-US" altLang="en-US" sz="190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txBox="1">
            <a:spLocks/>
          </p:cNvSpPr>
          <p:nvPr/>
        </p:nvSpPr>
        <p:spPr bwMode="auto">
          <a:xfrm>
            <a:off x="257175" y="2057400"/>
            <a:ext cx="835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Why was OSHA necessary? </a:t>
            </a:r>
            <a:r>
              <a:rPr lang="en-US" altLang="en-US" sz="1900" i="1">
                <a:solidFill>
                  <a:srgbClr val="FF0000"/>
                </a:solidFill>
                <a:cs typeface="Arial" pitchFamily="34" charset="0"/>
              </a:rPr>
              <a:t>(Before 1970 there were no uniform or comprehensive laws to protect workers against workplace hazards.)</a:t>
            </a:r>
          </a:p>
          <a:p>
            <a:pPr eaLnBrk="1" hangingPunct="1">
              <a:spcBef>
                <a:spcPts val="47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Which OSHA form is used by an employer to record injuries and illnesses? </a:t>
            </a:r>
            <a:r>
              <a:rPr lang="en-US" altLang="en-US" sz="1900" i="1">
                <a:solidFill>
                  <a:srgbClr val="FF0000"/>
                </a:solidFill>
                <a:cs typeface="Arial" pitchFamily="34" charset="0"/>
              </a:rPr>
              <a:t>(OSHA 300 Form.)</a:t>
            </a: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2253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6"/>
          <p:cNvSpPr txBox="1">
            <a:spLocks noChangeArrowheads="1"/>
          </p:cNvSpPr>
          <p:nvPr/>
        </p:nvSpPr>
        <p:spPr bwMode="auto">
          <a:xfrm>
            <a:off x="158750" y="1339850"/>
            <a:ext cx="8375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23555" name="Subtitle 2"/>
          <p:cNvSpPr txBox="1">
            <a:spLocks/>
          </p:cNvSpPr>
          <p:nvPr/>
        </p:nvSpPr>
        <p:spPr bwMode="auto">
          <a:xfrm>
            <a:off x="257175" y="2057400"/>
            <a:ext cx="4848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Summary:</a:t>
            </a:r>
          </a:p>
          <a:p>
            <a:pPr eaLnBrk="1" hangingPunct="1">
              <a:spcBef>
                <a:spcPct val="20000"/>
              </a:spcBef>
              <a:buSzPct val="125000"/>
              <a:buFont typeface="Arial" pitchFamily="34" charset="0"/>
              <a:buChar char="•"/>
            </a:pPr>
            <a:r>
              <a:rPr lang="en-US" altLang="en-US" sz="1900">
                <a:cs typeface="Arial" pitchFamily="34" charset="0"/>
              </a:rPr>
              <a:t>History of OSHA</a:t>
            </a:r>
          </a:p>
          <a:p>
            <a:pPr eaLnBrk="1" hangingPunct="1">
              <a:spcBef>
                <a:spcPct val="20000"/>
              </a:spcBef>
              <a:buSzPct val="125000"/>
              <a:buFont typeface="Arial" pitchFamily="34" charset="0"/>
              <a:buChar char="•"/>
            </a:pPr>
            <a:r>
              <a:rPr lang="en-US" altLang="en-US" sz="1900"/>
              <a:t>OSHA’s mission</a:t>
            </a:r>
          </a:p>
          <a:p>
            <a:pPr eaLnBrk="1" hangingPunct="1">
              <a:spcBef>
                <a:spcPct val="20000"/>
              </a:spcBef>
              <a:buSzPct val="125000"/>
              <a:buFont typeface="Arial" pitchFamily="34" charset="0"/>
              <a:buChar char="•"/>
            </a:pPr>
            <a:r>
              <a:rPr lang="en-US" altLang="en-US" sz="1900">
                <a:cs typeface="Arial" pitchFamily="34" charset="0"/>
              </a:rPr>
              <a:t>OSHA’s place in the National strategy</a:t>
            </a:r>
          </a:p>
          <a:p>
            <a:pPr eaLnBrk="1" hangingPunct="1">
              <a:spcBef>
                <a:spcPct val="20000"/>
              </a:spcBef>
              <a:buSzPct val="125000"/>
              <a:buFont typeface="Arial" pitchFamily="34" charset="0"/>
              <a:buChar char="•"/>
            </a:pPr>
            <a:r>
              <a:rPr lang="en-US" altLang="en-US" sz="1900">
                <a:cs typeface="Arial" pitchFamily="34" charset="0"/>
              </a:rPr>
              <a:t>Costs associated with injuries and illness</a:t>
            </a:r>
          </a:p>
          <a:p>
            <a:pPr eaLnBrk="1" hangingPunct="1">
              <a:spcBef>
                <a:spcPct val="20000"/>
              </a:spcBef>
              <a:buSzPct val="125000"/>
              <a:buFont typeface="Arial" pitchFamily="34" charset="0"/>
              <a:buChar char="•"/>
            </a:pPr>
            <a:r>
              <a:rPr lang="en-US" altLang="en-US" sz="1900">
                <a:cs typeface="Arial" pitchFamily="34" charset="0"/>
              </a:rPr>
              <a:t>Employer recordkeeping requirements under OSHA 29 CFR 1904</a:t>
            </a:r>
          </a:p>
          <a:p>
            <a:pPr eaLnBrk="1" hangingPunct="1">
              <a:spcBef>
                <a:spcPct val="20000"/>
              </a:spcBef>
              <a:buSzPct val="125000"/>
              <a:buFont typeface="Arial" pitchFamily="34" charset="0"/>
              <a:buChar char="•"/>
            </a:pPr>
            <a:r>
              <a:rPr lang="en-US" altLang="en-US" sz="1900">
                <a:cs typeface="Arial" pitchFamily="34" charset="0"/>
              </a:rPr>
              <a:t>OSHA forms 300, 300A, &amp; 301   </a:t>
            </a:r>
          </a:p>
          <a:p>
            <a:pPr lvl="1" eaLnBrk="1" hangingPunct="1">
              <a:spcBef>
                <a:spcPct val="20000"/>
              </a:spcBef>
              <a:buSzPct val="100000"/>
            </a:pPr>
            <a:endParaRPr lang="en-US" altLang="en-US" sz="2000"/>
          </a:p>
        </p:txBody>
      </p:sp>
      <p:pic>
        <p:nvPicPr>
          <p:cNvPr id="23556" name="Picture 6" descr="bigstockphoto_Question_Mark_1676236.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970588" y="2590800"/>
            <a:ext cx="2335212" cy="2670175"/>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Box 9"/>
          <p:cNvSpPr txBox="1">
            <a:spLocks noChangeArrowheads="1"/>
          </p:cNvSpPr>
          <p:nvPr/>
        </p:nvSpPr>
        <p:spPr bwMode="auto">
          <a:xfrm>
            <a:off x="6356350" y="5362575"/>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Any Questions?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
        <p:nvSpPr>
          <p:cNvPr id="25604" name="Subtitle 2"/>
          <p:cNvSpPr txBox="1">
            <a:spLocks/>
          </p:cNvSpPr>
          <p:nvPr/>
        </p:nvSpPr>
        <p:spPr bwMode="auto">
          <a:xfrm>
            <a:off x="257175" y="2057400"/>
            <a:ext cx="5076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Objectives:</a:t>
            </a:r>
          </a:p>
          <a:p>
            <a:pPr eaLnBrk="1" hangingPunct="1">
              <a:spcBef>
                <a:spcPct val="20000"/>
              </a:spcBef>
              <a:buSzPct val="125000"/>
              <a:buFont typeface="Arial" pitchFamily="34" charset="0"/>
              <a:buChar char="•"/>
            </a:pPr>
            <a:r>
              <a:rPr lang="en-US" altLang="en-US" sz="1900">
                <a:cs typeface="Arial" pitchFamily="34" charset="0"/>
              </a:rPr>
              <a:t>Explain employee rights regarding:</a:t>
            </a:r>
          </a:p>
          <a:p>
            <a:pPr lvl="1" eaLnBrk="1" hangingPunct="1">
              <a:spcBef>
                <a:spcPct val="20000"/>
              </a:spcBef>
              <a:buSzPct val="100000"/>
              <a:buFont typeface="Wingdings" pitchFamily="2" charset="2"/>
              <a:buChar char="§"/>
            </a:pPr>
            <a:r>
              <a:rPr lang="en-US" altLang="en-US" sz="1900">
                <a:cs typeface="Arial" pitchFamily="34" charset="0"/>
              </a:rPr>
              <a:t>Hazardous chemicals at the workplace</a:t>
            </a:r>
          </a:p>
          <a:p>
            <a:pPr lvl="1" eaLnBrk="1" hangingPunct="1">
              <a:spcBef>
                <a:spcPct val="20000"/>
              </a:spcBef>
              <a:buSzPct val="100000"/>
              <a:buFont typeface="Wingdings" pitchFamily="2" charset="2"/>
              <a:buChar char="§"/>
            </a:pPr>
            <a:r>
              <a:rPr lang="en-US" altLang="en-US" sz="1900">
                <a:cs typeface="Arial" pitchFamily="34" charset="0"/>
              </a:rPr>
              <a:t>Access to information on injuries &amp; illnesses</a:t>
            </a:r>
          </a:p>
          <a:p>
            <a:pPr lvl="1" eaLnBrk="1" hangingPunct="1">
              <a:spcBef>
                <a:spcPct val="20000"/>
              </a:spcBef>
              <a:buSzPct val="100000"/>
              <a:buFont typeface="Wingdings" pitchFamily="2" charset="2"/>
              <a:buChar char="§"/>
            </a:pPr>
            <a:r>
              <a:rPr lang="en-US" altLang="en-US" sz="1900">
                <a:cs typeface="Arial" pitchFamily="34" charset="0"/>
              </a:rPr>
              <a:t>Complaints or requesting corrections</a:t>
            </a:r>
          </a:p>
          <a:p>
            <a:pPr lvl="1" eaLnBrk="1" hangingPunct="1">
              <a:spcBef>
                <a:spcPct val="20000"/>
              </a:spcBef>
              <a:buSzPct val="100000"/>
              <a:buFont typeface="Wingdings" pitchFamily="2" charset="2"/>
              <a:buChar char="§"/>
            </a:pPr>
            <a:r>
              <a:rPr lang="en-US" altLang="en-US" sz="1900">
                <a:cs typeface="Arial" pitchFamily="34" charset="0"/>
              </a:rPr>
              <a:t>Training</a:t>
            </a:r>
          </a:p>
          <a:p>
            <a:pPr lvl="1" eaLnBrk="1" hangingPunct="1">
              <a:spcBef>
                <a:spcPct val="20000"/>
              </a:spcBef>
              <a:buSzPct val="100000"/>
              <a:buFont typeface="Wingdings" pitchFamily="2" charset="2"/>
              <a:buChar char="§"/>
            </a:pPr>
            <a:r>
              <a:rPr lang="en-US" altLang="en-US" sz="1900">
                <a:cs typeface="Arial" pitchFamily="34" charset="0"/>
              </a:rPr>
              <a:t>Access to exposure &amp; medical records</a:t>
            </a:r>
          </a:p>
          <a:p>
            <a:pPr lvl="1" eaLnBrk="1" hangingPunct="1">
              <a:spcBef>
                <a:spcPct val="20000"/>
              </a:spcBef>
              <a:buSzPct val="100000"/>
              <a:buFont typeface="Wingdings" pitchFamily="2" charset="2"/>
              <a:buChar char="§"/>
            </a:pPr>
            <a:r>
              <a:rPr lang="en-US" altLang="en-US" sz="1900">
                <a:cs typeface="Arial" pitchFamily="34" charset="0"/>
              </a:rPr>
              <a:t>Filing complaints with OSHA</a:t>
            </a:r>
          </a:p>
          <a:p>
            <a:pPr lvl="1" eaLnBrk="1" hangingPunct="1">
              <a:spcBef>
                <a:spcPct val="20000"/>
              </a:spcBef>
              <a:buSzPct val="100000"/>
              <a:buFont typeface="Wingdings" pitchFamily="2" charset="2"/>
              <a:buChar char="§"/>
            </a:pPr>
            <a:r>
              <a:rPr lang="en-US" altLang="en-US" sz="1900">
                <a:cs typeface="Arial" pitchFamily="34" charset="0"/>
              </a:rPr>
              <a:t>Participation in OSHA inspections</a:t>
            </a:r>
          </a:p>
          <a:p>
            <a:pPr lvl="1" eaLnBrk="1" hangingPunct="1">
              <a:spcBef>
                <a:spcPct val="20000"/>
              </a:spcBef>
              <a:buSzPct val="100000"/>
              <a:buFont typeface="Wingdings" pitchFamily="2" charset="2"/>
              <a:buChar char="§"/>
            </a:pPr>
            <a:r>
              <a:rPr lang="en-US" altLang="en-US" sz="1900">
                <a:cs typeface="Arial" pitchFamily="34" charset="0"/>
              </a:rPr>
              <a:t>Freedom from retaliation</a:t>
            </a:r>
          </a:p>
          <a:p>
            <a:pPr eaLnBrk="1" hangingPunct="1">
              <a:spcBef>
                <a:spcPct val="20000"/>
              </a:spcBef>
              <a:buSzPct val="125000"/>
              <a:buFont typeface="Arial" pitchFamily="34" charset="0"/>
              <a:buChar char="•"/>
            </a:pPr>
            <a:r>
              <a:rPr lang="en-US" altLang="en-US" sz="1900">
                <a:cs typeface="Arial" pitchFamily="34" charset="0"/>
              </a:rPr>
              <a:t>Explain employee responsibilities at the workplace</a:t>
            </a:r>
          </a:p>
          <a:p>
            <a:pPr lvl="1" eaLnBrk="1" hangingPunct="1">
              <a:spcBef>
                <a:spcPct val="20000"/>
              </a:spcBef>
              <a:buClr>
                <a:srgbClr val="663300"/>
              </a:buClr>
              <a:buSzPct val="100000"/>
              <a:buFont typeface="Wingdings" pitchFamily="2" charset="2"/>
              <a:buChar char="§"/>
            </a:pPr>
            <a:endParaRPr lang="en-US" altLang="en-US" sz="1900">
              <a:cs typeface="Arial"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2102420"/>
            <a:ext cx="2743200" cy="41109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5337175" y="2757488"/>
            <a:ext cx="3262313" cy="2968625"/>
          </a:xfrm>
          <a:prstGeom prst="rect">
            <a:avLst/>
          </a:prstGeom>
          <a:blipFill dpi="0" rotWithShape="1">
            <a:blip r:embed="rId3">
              <a:alphaModFix amt="17000"/>
            </a:blip>
            <a:srcRect/>
            <a:stretch>
              <a:fillRect/>
            </a:stretch>
          </a:blipFill>
          <a:ln w="38100">
            <a:solidFill>
              <a:schemeClr val="tx1"/>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26627" name="Subtitle 2"/>
          <p:cNvSpPr txBox="1">
            <a:spLocks/>
          </p:cNvSpPr>
          <p:nvPr/>
        </p:nvSpPr>
        <p:spPr bwMode="auto">
          <a:xfrm>
            <a:off x="5311775" y="2827338"/>
            <a:ext cx="33131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600" b="1" dirty="0">
                <a:solidFill>
                  <a:srgbClr val="222268"/>
                </a:solidFill>
              </a:rPr>
              <a:t>Section 5(a)(1) of the OSH Act </a:t>
            </a:r>
          </a:p>
          <a:p>
            <a:pPr lvl="1" eaLnBrk="1" hangingPunct="1">
              <a:spcBef>
                <a:spcPct val="20000"/>
              </a:spcBef>
              <a:buClr>
                <a:srgbClr val="663300"/>
              </a:buClr>
              <a:buSzPct val="70000"/>
            </a:pPr>
            <a:r>
              <a:rPr lang="en-US" altLang="en-US" sz="1600" b="1" dirty="0">
                <a:solidFill>
                  <a:srgbClr val="222268"/>
                </a:solidFill>
              </a:rPr>
              <a:t>“Each employer shall furnish to each of his employees employment and a place of employment which are free from recognized hazards that are causing or are likely to cause death or serious physical harm to his employees."</a:t>
            </a:r>
            <a:r>
              <a:rPr lang="en-US" altLang="en-US" sz="1600" b="1" dirty="0"/>
              <a:t> </a:t>
            </a:r>
          </a:p>
          <a:p>
            <a:pPr eaLnBrk="1" hangingPunct="1">
              <a:spcBef>
                <a:spcPct val="20000"/>
              </a:spcBef>
              <a:buClr>
                <a:srgbClr val="663300"/>
              </a:buClr>
              <a:buSzPct val="100000"/>
            </a:pPr>
            <a:endParaRPr lang="en-US" altLang="en-US" sz="2000" dirty="0">
              <a:cs typeface="Arial" pitchFamily="34" charset="0"/>
            </a:endParaRPr>
          </a:p>
        </p:txBody>
      </p:sp>
      <p:sp>
        <p:nvSpPr>
          <p:cNvPr id="26628" name="Subtitle 2"/>
          <p:cNvSpPr txBox="1">
            <a:spLocks/>
          </p:cNvSpPr>
          <p:nvPr/>
        </p:nvSpPr>
        <p:spPr bwMode="auto">
          <a:xfrm>
            <a:off x="257175" y="2057400"/>
            <a:ext cx="4467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General Employee Rights:</a:t>
            </a:r>
          </a:p>
          <a:p>
            <a:pPr eaLnBrk="1" hangingPunct="1">
              <a:spcBef>
                <a:spcPct val="20000"/>
              </a:spcBef>
              <a:buSzPct val="125000"/>
              <a:buFont typeface="Arial" pitchFamily="34" charset="0"/>
              <a:buChar char="•"/>
            </a:pPr>
            <a:r>
              <a:rPr lang="en-US" altLang="en-US" sz="1900">
                <a:cs typeface="Arial" pitchFamily="34" charset="0"/>
              </a:rPr>
              <a:t>Be provided with a safe &amp; healthful workplace</a:t>
            </a:r>
          </a:p>
          <a:p>
            <a:pPr eaLnBrk="1" hangingPunct="1">
              <a:spcBef>
                <a:spcPct val="20000"/>
              </a:spcBef>
              <a:buSzPct val="125000"/>
              <a:buFont typeface="Arial" pitchFamily="34" charset="0"/>
              <a:buChar char="•"/>
            </a:pPr>
            <a:r>
              <a:rPr lang="en-US" altLang="en-US" sz="1900">
                <a:cs typeface="Arial" pitchFamily="34" charset="0"/>
              </a:rPr>
              <a:t>Request information on hazards &amp; controls</a:t>
            </a:r>
          </a:p>
          <a:p>
            <a:pPr eaLnBrk="1" hangingPunct="1">
              <a:spcBef>
                <a:spcPct val="20000"/>
              </a:spcBef>
              <a:buSzPct val="125000"/>
              <a:buFont typeface="Arial" pitchFamily="34" charset="0"/>
              <a:buChar char="•"/>
            </a:pPr>
            <a:r>
              <a:rPr lang="en-US" altLang="en-US" sz="1900">
                <a:cs typeface="Arial" pitchFamily="34" charset="0"/>
              </a:rPr>
              <a:t>Submit a written request to NIOSH for information or for a Health Hazard Evaluation (HHE)</a:t>
            </a:r>
            <a:endParaRPr lang="en-US" altLang="en-US" sz="1900" b="1">
              <a:cs typeface="Arial" pitchFamily="34" charset="0"/>
            </a:endParaRPr>
          </a:p>
          <a:p>
            <a:pPr eaLnBrk="1" hangingPunct="1">
              <a:spcBef>
                <a:spcPct val="20000"/>
              </a:spcBef>
              <a:buClr>
                <a:srgbClr val="663300"/>
              </a:buClr>
              <a:buSzPct val="100000"/>
            </a:pPr>
            <a:endParaRPr lang="en-US" altLang="en-US" sz="2000">
              <a:cs typeface="Arial" pitchFamily="34" charset="0"/>
            </a:endParaRPr>
          </a:p>
        </p:txBody>
      </p:sp>
      <p:sp>
        <p:nvSpPr>
          <p:cNvPr id="2662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pic>
        <p:nvPicPr>
          <p:cNvPr id="6" name="Picture 5"/>
          <p:cNvPicPr>
            <a:picLocks noChangeAspect="1" noChangeArrowheads="1"/>
          </p:cNvPicPr>
          <p:nvPr>
            <p:custDataLst>
              <p:tags r:id="rId1"/>
            </p:custDataLst>
          </p:nvPr>
        </p:nvPicPr>
        <p:blipFill>
          <a:blip r:embed="rId4" cstate="print"/>
          <a:srcRect/>
          <a:stretch>
            <a:fillRect/>
          </a:stretch>
        </p:blipFill>
        <p:spPr bwMode="auto">
          <a:xfrm>
            <a:off x="2066789" y="1806026"/>
            <a:ext cx="5238755" cy="5040861"/>
          </a:xfrm>
          <a:prstGeom prst="rect">
            <a:avLst/>
          </a:prstGeom>
          <a:noFill/>
          <a:ln w="9525">
            <a:noFill/>
            <a:miter lim="800000"/>
            <a:headEnd/>
            <a:tailEnd/>
          </a:ln>
          <a:effectLst>
            <a:softEdge rad="635000"/>
          </a:effectLst>
        </p:spPr>
      </p:pic>
      <p:sp>
        <p:nvSpPr>
          <p:cNvPr id="27652" name="Subtitle 2"/>
          <p:cNvSpPr txBox="1">
            <a:spLocks/>
          </p:cNvSpPr>
          <p:nvPr/>
        </p:nvSpPr>
        <p:spPr bwMode="auto">
          <a:xfrm>
            <a:off x="257175" y="2057400"/>
            <a:ext cx="4695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Activity: Legal Health &amp; Safety Rights</a:t>
            </a:r>
          </a:p>
          <a:p>
            <a:pPr eaLnBrk="1" hangingPunct="1">
              <a:spcBef>
                <a:spcPct val="20000"/>
              </a:spcBef>
              <a:buClr>
                <a:srgbClr val="663300"/>
              </a:buClr>
              <a:buSzPct val="100000"/>
            </a:pPr>
            <a:endParaRPr lang="en-US" altLang="en-US" sz="200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Subtitle 2"/>
          <p:cNvSpPr txBox="1">
            <a:spLocks/>
          </p:cNvSpPr>
          <p:nvPr/>
        </p:nvSpPr>
        <p:spPr bwMode="auto">
          <a:xfrm>
            <a:off x="257175" y="2057400"/>
            <a:ext cx="4467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257300" indent="-3429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Hazardous Chemicals:</a:t>
            </a:r>
          </a:p>
          <a:p>
            <a:pPr eaLnBrk="1" hangingPunct="1">
              <a:spcBef>
                <a:spcPct val="20000"/>
              </a:spcBef>
              <a:buSzPct val="125000"/>
              <a:buFont typeface="Arial" pitchFamily="34" charset="0"/>
              <a:buChar char="•"/>
            </a:pPr>
            <a:r>
              <a:rPr lang="en-US" altLang="en-US" sz="1900">
                <a:cs typeface="Arial" pitchFamily="34" charset="0"/>
              </a:rPr>
              <a:t>Right to know about hazardous chemicals</a:t>
            </a:r>
          </a:p>
          <a:p>
            <a:pPr eaLnBrk="1" hangingPunct="1">
              <a:spcBef>
                <a:spcPct val="20000"/>
              </a:spcBef>
              <a:buSzPct val="125000"/>
              <a:buFont typeface="Arial" pitchFamily="34" charset="0"/>
              <a:buChar char="•"/>
            </a:pPr>
            <a:r>
              <a:rPr lang="en-US" altLang="en-US" sz="1900">
                <a:cs typeface="Arial" pitchFamily="34" charset="0"/>
              </a:rPr>
              <a:t>Employers must have written HazCom programs:</a:t>
            </a:r>
          </a:p>
          <a:p>
            <a:pPr lvl="1" eaLnBrk="1" hangingPunct="1">
              <a:spcBef>
                <a:spcPct val="20000"/>
              </a:spcBef>
              <a:buSzPct val="100000"/>
              <a:buFont typeface="Wingdings" pitchFamily="2" charset="2"/>
              <a:buChar char="§"/>
            </a:pPr>
            <a:r>
              <a:rPr lang="en-US" altLang="en-US" sz="1900">
                <a:cs typeface="Arial" pitchFamily="34" charset="0"/>
              </a:rPr>
              <a:t>Container labeling</a:t>
            </a:r>
          </a:p>
          <a:p>
            <a:pPr lvl="1" eaLnBrk="1" hangingPunct="1">
              <a:spcBef>
                <a:spcPct val="20000"/>
              </a:spcBef>
              <a:buSzPct val="100000"/>
              <a:buFont typeface="Wingdings" pitchFamily="2" charset="2"/>
              <a:buChar char="§"/>
            </a:pPr>
            <a:r>
              <a:rPr lang="en-US" altLang="en-US" sz="1900">
                <a:cs typeface="Arial" pitchFamily="34" charset="0"/>
              </a:rPr>
              <a:t>Material Safety Data Sheets (MSDSs)</a:t>
            </a:r>
          </a:p>
          <a:p>
            <a:pPr lvl="1" eaLnBrk="1" hangingPunct="1">
              <a:spcBef>
                <a:spcPct val="20000"/>
              </a:spcBef>
              <a:buSzPct val="100000"/>
              <a:buFont typeface="Wingdings" pitchFamily="2" charset="2"/>
              <a:buChar char="§"/>
            </a:pPr>
            <a:r>
              <a:rPr lang="en-US" altLang="en-US" sz="1900">
                <a:cs typeface="Arial" pitchFamily="34" charset="0"/>
              </a:rPr>
              <a:t>Worker training on physical &amp; health hazards of chemicals: </a:t>
            </a:r>
            <a:endParaRPr lang="en-US" altLang="en-US" sz="1900" i="1">
              <a:cs typeface="Arial" pitchFamily="34" charset="0"/>
            </a:endParaRPr>
          </a:p>
          <a:p>
            <a:pPr lvl="2" eaLnBrk="1" hangingPunct="1">
              <a:spcBef>
                <a:spcPct val="20000"/>
              </a:spcBef>
              <a:buSzPct val="70000"/>
              <a:buFont typeface="Wingdings" pitchFamily="2" charset="2"/>
              <a:buChar char="Ø"/>
            </a:pPr>
            <a:r>
              <a:rPr lang="en-US" altLang="en-US" sz="1900">
                <a:cs typeface="Arial" pitchFamily="34" charset="0"/>
              </a:rPr>
              <a:t>Protective measures &amp; PPE</a:t>
            </a:r>
          </a:p>
          <a:p>
            <a:pPr lvl="2" eaLnBrk="1" hangingPunct="1">
              <a:spcBef>
                <a:spcPct val="20000"/>
              </a:spcBef>
              <a:buSzPct val="70000"/>
              <a:buFont typeface="Wingdings" pitchFamily="2" charset="2"/>
              <a:buChar char="Ø"/>
            </a:pPr>
            <a:r>
              <a:rPr lang="en-US" altLang="en-US" sz="1900">
                <a:cs typeface="Arial" pitchFamily="34" charset="0"/>
              </a:rPr>
              <a:t>Safe work practices </a:t>
            </a:r>
          </a:p>
          <a:p>
            <a:pPr lvl="2" eaLnBrk="1" hangingPunct="1">
              <a:spcBef>
                <a:spcPct val="20000"/>
              </a:spcBef>
              <a:buSzPct val="70000"/>
              <a:buFont typeface="Wingdings" pitchFamily="2" charset="2"/>
              <a:buChar char="Ø"/>
            </a:pPr>
            <a:r>
              <a:rPr lang="en-US" altLang="en-US" sz="1900">
                <a:cs typeface="Arial" pitchFamily="34" charset="0"/>
              </a:rPr>
              <a:t>Emergency procedures</a:t>
            </a:r>
          </a:p>
          <a:p>
            <a:pPr lvl="1" eaLnBrk="1" hangingPunct="1">
              <a:spcBef>
                <a:spcPct val="20000"/>
              </a:spcBef>
              <a:buClr>
                <a:srgbClr val="663300"/>
              </a:buClr>
              <a:buSzPct val="100000"/>
              <a:buFont typeface="Wingdings" pitchFamily="2" charset="2"/>
              <a:buChar char="§"/>
            </a:pPr>
            <a:endParaRPr lang="en-US" altLang="en-US" sz="2000">
              <a:cs typeface="Arial" pitchFamily="34" charset="0"/>
            </a:endParaRPr>
          </a:p>
        </p:txBody>
      </p:sp>
      <p:sp>
        <p:nvSpPr>
          <p:cNvPr id="28678"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
        <p:nvSpPr>
          <p:cNvPr id="6" name="Subtitle 2"/>
          <p:cNvSpPr txBox="1">
            <a:spLocks/>
          </p:cNvSpPr>
          <p:nvPr/>
        </p:nvSpPr>
        <p:spPr bwMode="auto">
          <a:xfrm>
            <a:off x="5362136" y="2528667"/>
            <a:ext cx="3505200" cy="3994589"/>
          </a:xfrm>
          <a:prstGeom prst="rect">
            <a:avLst/>
          </a:prstGeom>
          <a:solidFill>
            <a:srgbClr val="92D050">
              <a:alpha val="13000"/>
            </a:srgbClr>
          </a:solidFill>
          <a:ln>
            <a:noFill/>
          </a:ln>
          <a:effectLst>
            <a:softEdge rad="127000"/>
          </a:effectLst>
        </p:spPr>
        <p:txBody>
          <a:bodyPr/>
          <a:lstStyle>
            <a:lvl1pPr marL="234950" indent="-234950" eaLnBrk="0" hangingPunct="0">
              <a:defRPr sz="2400">
                <a:solidFill>
                  <a:schemeClr val="tx1"/>
                </a:solidFill>
                <a:latin typeface="Arial" charset="0"/>
                <a:ea typeface="ＭＳ Ｐゴシック" pitchFamily="34" charset="-128"/>
              </a:defRPr>
            </a:lvl1pPr>
            <a:lvl2pPr marL="692150" indent="-234950" eaLnBrk="0" hangingPunct="0">
              <a:defRPr sz="2400">
                <a:solidFill>
                  <a:schemeClr val="tx1"/>
                </a:solidFill>
                <a:latin typeface="Arial" charset="0"/>
                <a:ea typeface="ＭＳ Ｐゴシック" pitchFamily="34" charset="-128"/>
              </a:defRPr>
            </a:lvl2pPr>
            <a:lvl3pPr marL="1149350" indent="-234950" eaLnBrk="0" hangingPunct="0">
              <a:defRPr sz="2400">
                <a:solidFill>
                  <a:schemeClr val="tx1"/>
                </a:solidFill>
                <a:latin typeface="Arial" charset="0"/>
                <a:ea typeface="ＭＳ Ｐゴシック" pitchFamily="34" charset="-128"/>
              </a:defRPr>
            </a:lvl3pPr>
            <a:lvl4pPr marL="1606550" indent="-23495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Clr>
                <a:srgbClr val="663300"/>
              </a:buClr>
              <a:buSzPct val="125000"/>
              <a:defRPr/>
            </a:pPr>
            <a:r>
              <a:rPr lang="en-US" sz="1600" b="1" dirty="0" smtClean="0">
                <a:cs typeface="Arial" charset="0"/>
              </a:rPr>
              <a:t>MSDS Sections:</a:t>
            </a:r>
          </a:p>
          <a:p>
            <a:pPr marL="342900" indent="-342900" eaLnBrk="1" hangingPunct="1">
              <a:spcBef>
                <a:spcPct val="20000"/>
              </a:spcBef>
              <a:buSzPct val="125000"/>
              <a:buFont typeface="Arial" pitchFamily="34" charset="0"/>
              <a:buChar char="•"/>
              <a:defRPr/>
            </a:pPr>
            <a:r>
              <a:rPr lang="en-US" sz="1600" b="1" dirty="0" smtClean="0">
                <a:cs typeface="Arial" charset="0"/>
              </a:rPr>
              <a:t>Section I:</a:t>
            </a:r>
            <a:r>
              <a:rPr lang="en-US" sz="1600" dirty="0" smtClean="0">
                <a:cs typeface="Arial" charset="0"/>
              </a:rPr>
              <a:t> Manufacturer’s name &amp; contact information</a:t>
            </a:r>
          </a:p>
          <a:p>
            <a:pPr marL="342900" indent="-342900" eaLnBrk="1" hangingPunct="1">
              <a:spcBef>
                <a:spcPct val="20000"/>
              </a:spcBef>
              <a:buSzPct val="125000"/>
              <a:buFont typeface="Arial" pitchFamily="34" charset="0"/>
              <a:buChar char="•"/>
              <a:defRPr/>
            </a:pPr>
            <a:r>
              <a:rPr lang="en-US" sz="1600" b="1" dirty="0" smtClean="0">
                <a:cs typeface="Arial" charset="0"/>
              </a:rPr>
              <a:t>Section II: </a:t>
            </a:r>
            <a:r>
              <a:rPr lang="en-US" sz="1600" dirty="0" smtClean="0">
                <a:cs typeface="Arial" charset="0"/>
              </a:rPr>
              <a:t>Hazardous Ingredients</a:t>
            </a:r>
          </a:p>
          <a:p>
            <a:pPr marL="342900" indent="-342900" eaLnBrk="1" hangingPunct="1">
              <a:spcBef>
                <a:spcPct val="20000"/>
              </a:spcBef>
              <a:buSzPct val="125000"/>
              <a:buFont typeface="Arial" pitchFamily="34" charset="0"/>
              <a:buChar char="•"/>
              <a:defRPr/>
            </a:pPr>
            <a:r>
              <a:rPr lang="en-US" sz="1600" b="1" dirty="0" smtClean="0">
                <a:cs typeface="Arial" charset="0"/>
              </a:rPr>
              <a:t>Section III:</a:t>
            </a:r>
            <a:r>
              <a:rPr lang="en-US" sz="1600" dirty="0" smtClean="0">
                <a:cs typeface="Arial" charset="0"/>
              </a:rPr>
              <a:t> </a:t>
            </a:r>
            <a:r>
              <a:rPr lang="en-US" sz="1600" dirty="0" smtClean="0">
                <a:cs typeface="Arial" charset="0"/>
              </a:rPr>
              <a:t>Physical/chemical </a:t>
            </a:r>
            <a:r>
              <a:rPr lang="en-US" sz="1600" dirty="0" smtClean="0">
                <a:cs typeface="Arial" charset="0"/>
              </a:rPr>
              <a:t>properties</a:t>
            </a:r>
          </a:p>
          <a:p>
            <a:pPr marL="342900" indent="-342900" eaLnBrk="1" hangingPunct="1">
              <a:spcBef>
                <a:spcPct val="20000"/>
              </a:spcBef>
              <a:buSzPct val="125000"/>
              <a:buFont typeface="Arial" pitchFamily="34" charset="0"/>
              <a:buChar char="•"/>
              <a:defRPr/>
            </a:pPr>
            <a:r>
              <a:rPr lang="en-US" sz="1600" b="1" dirty="0" smtClean="0">
                <a:cs typeface="Arial" charset="0"/>
              </a:rPr>
              <a:t>Section IV:</a:t>
            </a:r>
            <a:r>
              <a:rPr lang="en-US" sz="1600" dirty="0" smtClean="0">
                <a:cs typeface="Arial" charset="0"/>
              </a:rPr>
              <a:t> Fire &amp; explosion hazard data</a:t>
            </a:r>
          </a:p>
          <a:p>
            <a:pPr marL="342900" indent="-342900" eaLnBrk="1" hangingPunct="1">
              <a:spcBef>
                <a:spcPct val="20000"/>
              </a:spcBef>
              <a:buSzPct val="125000"/>
              <a:buFont typeface="Arial" pitchFamily="34" charset="0"/>
              <a:buChar char="•"/>
              <a:defRPr/>
            </a:pPr>
            <a:r>
              <a:rPr lang="en-US" sz="1600" b="1" dirty="0" smtClean="0">
                <a:cs typeface="Arial" charset="0"/>
              </a:rPr>
              <a:t>Section V:</a:t>
            </a:r>
            <a:r>
              <a:rPr lang="en-US" sz="1600" dirty="0" smtClean="0">
                <a:cs typeface="Arial" charset="0"/>
              </a:rPr>
              <a:t> Reactivity data</a:t>
            </a:r>
          </a:p>
          <a:p>
            <a:pPr marL="342900" indent="-342900" eaLnBrk="1" hangingPunct="1">
              <a:spcBef>
                <a:spcPct val="20000"/>
              </a:spcBef>
              <a:buSzPct val="125000"/>
              <a:buFont typeface="Arial" pitchFamily="34" charset="0"/>
              <a:buChar char="•"/>
              <a:defRPr/>
            </a:pPr>
            <a:r>
              <a:rPr lang="en-US" sz="1600" b="1" dirty="0" smtClean="0">
                <a:cs typeface="Arial" charset="0"/>
              </a:rPr>
              <a:t>Section VI:</a:t>
            </a:r>
            <a:r>
              <a:rPr lang="en-US" sz="1600" dirty="0" smtClean="0">
                <a:cs typeface="Arial" charset="0"/>
              </a:rPr>
              <a:t> Health hazard data</a:t>
            </a:r>
          </a:p>
          <a:p>
            <a:pPr marL="342900" indent="-342900" eaLnBrk="1" hangingPunct="1">
              <a:spcBef>
                <a:spcPct val="20000"/>
              </a:spcBef>
              <a:buSzPct val="125000"/>
              <a:buFont typeface="Arial" pitchFamily="34" charset="0"/>
              <a:buChar char="•"/>
              <a:defRPr/>
            </a:pPr>
            <a:r>
              <a:rPr lang="en-US" sz="1600" b="1" dirty="0" smtClean="0">
                <a:cs typeface="Arial" charset="0"/>
              </a:rPr>
              <a:t>Section VII:</a:t>
            </a:r>
            <a:r>
              <a:rPr lang="en-US" sz="1600" dirty="0" smtClean="0">
                <a:cs typeface="Arial" charset="0"/>
              </a:rPr>
              <a:t> Precautions for safe handling &amp; use</a:t>
            </a:r>
          </a:p>
          <a:p>
            <a:pPr marL="342900" indent="-342900" eaLnBrk="1" hangingPunct="1">
              <a:spcBef>
                <a:spcPct val="20000"/>
              </a:spcBef>
              <a:buSzPct val="125000"/>
              <a:buFont typeface="Arial" pitchFamily="34" charset="0"/>
              <a:buChar char="•"/>
              <a:defRPr/>
            </a:pPr>
            <a:r>
              <a:rPr lang="en-US" sz="1600" b="1" dirty="0" smtClean="0">
                <a:cs typeface="Arial" charset="0"/>
              </a:rPr>
              <a:t>Section VIII:</a:t>
            </a:r>
            <a:r>
              <a:rPr lang="en-US" sz="1600" dirty="0" smtClean="0">
                <a:cs typeface="Arial" charset="0"/>
              </a:rPr>
              <a:t> Control measures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p:cNvSpPr txBox="1">
            <a:spLocks/>
          </p:cNvSpPr>
          <p:nvPr/>
        </p:nvSpPr>
        <p:spPr bwMode="auto">
          <a:xfrm>
            <a:off x="257175" y="2057400"/>
            <a:ext cx="4467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Information About Injuries/Illness:</a:t>
            </a:r>
          </a:p>
          <a:p>
            <a:pPr eaLnBrk="1" hangingPunct="1">
              <a:spcBef>
                <a:spcPct val="20000"/>
              </a:spcBef>
              <a:buSzPct val="125000"/>
              <a:buFont typeface="Arial" pitchFamily="34" charset="0"/>
              <a:buChar char="•"/>
            </a:pPr>
            <a:r>
              <a:rPr lang="en-US" altLang="en-US" sz="1900">
                <a:cs typeface="Arial" pitchFamily="34" charset="0"/>
              </a:rPr>
              <a:t>OSHA’s Recordkeeping rule: </a:t>
            </a:r>
          </a:p>
          <a:p>
            <a:pPr lvl="1" eaLnBrk="1" hangingPunct="1">
              <a:spcBef>
                <a:spcPct val="20000"/>
              </a:spcBef>
              <a:buSzPct val="100000"/>
              <a:buFont typeface="Wingdings" pitchFamily="2" charset="2"/>
              <a:buChar char="§"/>
            </a:pPr>
            <a:r>
              <a:rPr lang="en-US" altLang="en-US" sz="1900">
                <a:cs typeface="Arial" pitchFamily="34" charset="0"/>
              </a:rPr>
              <a:t>Most employers with more than 10 workers must keep injury &amp; illness logs</a:t>
            </a:r>
          </a:p>
          <a:p>
            <a:pPr eaLnBrk="1" hangingPunct="1">
              <a:spcBef>
                <a:spcPct val="20000"/>
              </a:spcBef>
              <a:buSzPct val="125000"/>
              <a:buFont typeface="Arial" pitchFamily="34" charset="0"/>
              <a:buChar char="•"/>
            </a:pPr>
            <a:r>
              <a:rPr lang="en-US" altLang="en-US" sz="1900">
                <a:cs typeface="Arial" pitchFamily="34" charset="0"/>
              </a:rPr>
              <a:t>Right to: </a:t>
            </a:r>
          </a:p>
          <a:p>
            <a:pPr lvl="1" eaLnBrk="1" hangingPunct="1">
              <a:spcBef>
                <a:spcPct val="20000"/>
              </a:spcBef>
              <a:buSzPct val="100000"/>
              <a:buFont typeface="Wingdings" pitchFamily="2" charset="2"/>
              <a:buChar char="§"/>
            </a:pPr>
            <a:r>
              <a:rPr lang="en-US" altLang="en-US" sz="1900">
                <a:cs typeface="Arial" pitchFamily="34" charset="0"/>
              </a:rPr>
              <a:t>Review current logs &amp; logs stored for past 5 years</a:t>
            </a:r>
          </a:p>
          <a:p>
            <a:pPr lvl="1" eaLnBrk="1" hangingPunct="1">
              <a:spcBef>
                <a:spcPct val="20000"/>
              </a:spcBef>
              <a:buSzPct val="100000"/>
              <a:buFont typeface="Wingdings" pitchFamily="2" charset="2"/>
              <a:buChar char="§"/>
            </a:pPr>
            <a:r>
              <a:rPr lang="en-US" altLang="en-US" sz="1900">
                <a:cs typeface="Arial" pitchFamily="34" charset="0"/>
              </a:rPr>
              <a:t>View annually posted summary of injuries &amp; illnesses (OSHA 300A)</a:t>
            </a:r>
          </a:p>
          <a:p>
            <a:pPr lvl="1" eaLnBrk="1" hangingPunct="1">
              <a:spcBef>
                <a:spcPct val="20000"/>
              </a:spcBef>
              <a:buClr>
                <a:srgbClr val="663300"/>
              </a:buClr>
              <a:buSzPct val="100000"/>
            </a:pPr>
            <a:endParaRPr lang="en-US" altLang="en-US" sz="2000">
              <a:cs typeface="Arial" pitchFamily="34" charset="0"/>
            </a:endParaRPr>
          </a:p>
        </p:txBody>
      </p:sp>
      <p:grpSp>
        <p:nvGrpSpPr>
          <p:cNvPr id="29699" name="Group 105"/>
          <p:cNvGrpSpPr>
            <a:grpSpLocks/>
          </p:cNvGrpSpPr>
          <p:nvPr/>
        </p:nvGrpSpPr>
        <p:grpSpPr bwMode="auto">
          <a:xfrm>
            <a:off x="5321300" y="2536825"/>
            <a:ext cx="2305050" cy="2895600"/>
            <a:chOff x="6335484" y="2841170"/>
            <a:chExt cx="2304555" cy="2895600"/>
          </a:xfrm>
        </p:grpSpPr>
        <p:pic>
          <p:nvPicPr>
            <p:cNvPr id="29702"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6335484" y="2841170"/>
              <a:ext cx="2304555" cy="2895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nvGrpSpPr>
            <p:cNvPr id="29703" name="Group 104"/>
            <p:cNvGrpSpPr>
              <a:grpSpLocks/>
            </p:cNvGrpSpPr>
            <p:nvPr/>
          </p:nvGrpSpPr>
          <p:grpSpPr bwMode="auto">
            <a:xfrm>
              <a:off x="8087708" y="5114470"/>
              <a:ext cx="534872" cy="609600"/>
              <a:chOff x="9143276" y="5486342"/>
              <a:chExt cx="534872" cy="609600"/>
            </a:xfrm>
          </p:grpSpPr>
          <p:sp>
            <p:nvSpPr>
              <p:cNvPr id="29704" name="Action Button: Document 8">
                <a:hlinkClick r:id="" action="ppaction://noaction" highlightClick="1"/>
              </p:cNvPr>
              <p:cNvSpPr>
                <a:spLocks noChangeArrowheads="1"/>
              </p:cNvSpPr>
              <p:nvPr/>
            </p:nvSpPr>
            <p:spPr bwMode="auto">
              <a:xfrm>
                <a:off x="9143276" y="5486342"/>
                <a:ext cx="534873" cy="609600"/>
              </a:xfrm>
              <a:prstGeom prst="actionButtonDocument">
                <a:avLst/>
              </a:prstGeom>
              <a:solidFill>
                <a:srgbClr val="663300"/>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663300"/>
                  </a:solidFill>
                </a:endParaRPr>
              </a:p>
            </p:txBody>
          </p:sp>
          <p:pic>
            <p:nvPicPr>
              <p:cNvPr id="29705"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280975" y="5781617"/>
                <a:ext cx="262708" cy="76200"/>
              </a:xfrm>
              <a:prstGeom prst="rect">
                <a:avLst/>
              </a:prstGeom>
              <a:noFill/>
              <a:ln w="38100" cap="sq" cmpd="thickThin">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29700" name="Picture 7" descr="slide 15 first aid"/>
          <p:cNvPicPr>
            <a:picLocks noChangeAspect="1" noChangeArrowheads="1"/>
          </p:cNvPicPr>
          <p:nvPr>
            <p:custDataLst>
              <p:tags r:id="rId1"/>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6692900" y="4670425"/>
            <a:ext cx="1841500" cy="14255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txBox="1">
            <a:spLocks/>
          </p:cNvSpPr>
          <p:nvPr/>
        </p:nvSpPr>
        <p:spPr bwMode="auto">
          <a:xfrm>
            <a:off x="257175" y="2057400"/>
            <a:ext cx="4238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Complain or Request Corrections:</a:t>
            </a:r>
          </a:p>
          <a:p>
            <a:pPr eaLnBrk="1" hangingPunct="1">
              <a:spcBef>
                <a:spcPct val="20000"/>
              </a:spcBef>
              <a:buSzPct val="125000"/>
              <a:buFont typeface="Arial" pitchFamily="34" charset="0"/>
              <a:buChar char="•"/>
            </a:pPr>
            <a:r>
              <a:rPr lang="en-US" altLang="en-US" sz="1900">
                <a:cs typeface="Arial" pitchFamily="34" charset="0"/>
              </a:rPr>
              <a:t>Right to bring up workplace safety &amp; health concerns to employer: </a:t>
            </a:r>
          </a:p>
          <a:p>
            <a:pPr lvl="1" eaLnBrk="1" hangingPunct="1">
              <a:spcBef>
                <a:spcPct val="20000"/>
              </a:spcBef>
              <a:buSzPct val="100000"/>
              <a:buFont typeface="Wingdings" pitchFamily="2" charset="2"/>
              <a:buChar char="§"/>
            </a:pPr>
            <a:r>
              <a:rPr lang="en-US" altLang="en-US" sz="1900">
                <a:cs typeface="Arial" pitchFamily="34" charset="0"/>
              </a:rPr>
              <a:t>Must be made in good faith</a:t>
            </a:r>
          </a:p>
          <a:p>
            <a:pPr lvl="1" eaLnBrk="1" hangingPunct="1">
              <a:spcBef>
                <a:spcPct val="20000"/>
              </a:spcBef>
              <a:buSzPct val="100000"/>
              <a:buFont typeface="Wingdings" pitchFamily="2" charset="2"/>
              <a:buChar char="§"/>
            </a:pPr>
            <a:r>
              <a:rPr lang="en-US" altLang="en-US" sz="1900">
                <a:cs typeface="Arial" pitchFamily="34" charset="0"/>
              </a:rPr>
              <a:t>Will not be discharged or discriminated against</a:t>
            </a:r>
          </a:p>
          <a:p>
            <a:pPr lvl="1" eaLnBrk="1" hangingPunct="1">
              <a:spcBef>
                <a:spcPct val="20000"/>
              </a:spcBef>
              <a:buSzPct val="100000"/>
              <a:buFont typeface="Wingdings" pitchFamily="2" charset="2"/>
              <a:buChar char="§"/>
            </a:pPr>
            <a:r>
              <a:rPr lang="en-US" altLang="en-US" sz="1900">
                <a:cs typeface="Arial" pitchFamily="34" charset="0"/>
                <a:hlinkClick r:id="rId3" action="ppaction://hlinkfile"/>
              </a:rPr>
              <a:t>May refuse to do work</a:t>
            </a:r>
            <a:r>
              <a:rPr lang="en-US" altLang="en-US" sz="1900">
                <a:cs typeface="Arial" pitchFamily="34" charset="0"/>
              </a:rPr>
              <a:t> if you feel you are being exposed to imminent danger</a:t>
            </a:r>
          </a:p>
          <a:p>
            <a:pPr eaLnBrk="1" hangingPunct="1">
              <a:spcBef>
                <a:spcPct val="20000"/>
              </a:spcBef>
              <a:buSzPct val="125000"/>
              <a:buFont typeface="Arial" pitchFamily="34" charset="0"/>
              <a:buChar char="•"/>
            </a:pPr>
            <a:r>
              <a:rPr lang="en-US" altLang="en-US" sz="1900">
                <a:cs typeface="Arial" pitchFamily="34" charset="0"/>
              </a:rPr>
              <a:t>OSHA 29 CFR 1977.9(c): </a:t>
            </a:r>
          </a:p>
          <a:p>
            <a:pPr lvl="1" eaLnBrk="1" hangingPunct="1">
              <a:spcBef>
                <a:spcPct val="20000"/>
              </a:spcBef>
              <a:buSzPct val="100000"/>
              <a:buFont typeface="Wingdings" pitchFamily="2" charset="2"/>
              <a:buChar char="§"/>
            </a:pPr>
            <a:r>
              <a:rPr lang="en-US" altLang="en-US" sz="1900">
                <a:cs typeface="Arial" pitchFamily="34" charset="0"/>
              </a:rPr>
              <a:t>Protects workers who complain                   to their employer</a:t>
            </a:r>
          </a:p>
          <a:p>
            <a:pPr lvl="1" eaLnBrk="1" hangingPunct="1">
              <a:spcBef>
                <a:spcPct val="20000"/>
              </a:spcBef>
              <a:buClr>
                <a:srgbClr val="663300"/>
              </a:buClr>
              <a:buSzPct val="100000"/>
            </a:pPr>
            <a:endParaRPr lang="en-US" altLang="en-US" sz="2000">
              <a:cs typeface="Arial" pitchFamily="34" charset="0"/>
            </a:endParaRPr>
          </a:p>
        </p:txBody>
      </p:sp>
      <p:sp>
        <p:nvSpPr>
          <p:cNvPr id="3072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grpSp>
        <p:nvGrpSpPr>
          <p:cNvPr id="30724" name="Group 11"/>
          <p:cNvGrpSpPr>
            <a:grpSpLocks/>
          </p:cNvGrpSpPr>
          <p:nvPr/>
        </p:nvGrpSpPr>
        <p:grpSpPr bwMode="auto">
          <a:xfrm>
            <a:off x="5334000" y="2667000"/>
            <a:ext cx="3200400" cy="2438400"/>
            <a:chOff x="5334000" y="2971800"/>
            <a:chExt cx="3200400" cy="2438400"/>
          </a:xfrm>
        </p:grpSpPr>
        <p:pic>
          <p:nvPicPr>
            <p:cNvPr id="3072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2971800"/>
              <a:ext cx="3200400" cy="2438400"/>
            </a:xfrm>
            <a:prstGeom prst="rect">
              <a:avLst/>
            </a:prstGeom>
            <a:solidFill>
              <a:srgbClr val="000000"/>
            </a:solidFill>
            <a:ln w="38100" cap="sq">
              <a:solidFill>
                <a:schemeClr val="bg2"/>
              </a:solidFill>
              <a:miter lim="800000"/>
              <a:headEnd/>
              <a:tailEnd/>
            </a:ln>
          </p:spPr>
        </p:pic>
        <p:sp>
          <p:nvSpPr>
            <p:cNvPr id="30726" name="Right Arrow 8"/>
            <p:cNvSpPr>
              <a:spLocks noChangeArrowheads="1"/>
            </p:cNvSpPr>
            <p:nvPr/>
          </p:nvSpPr>
          <p:spPr bwMode="auto">
            <a:xfrm flipH="1" flipV="1">
              <a:off x="7234238" y="3856038"/>
              <a:ext cx="427037" cy="214312"/>
            </a:xfrm>
            <a:prstGeom prst="rightArrow">
              <a:avLst>
                <a:gd name="adj1" fmla="val 50000"/>
                <a:gd name="adj2" fmla="val 49999"/>
              </a:avLst>
            </a:prstGeom>
            <a:solidFill>
              <a:srgbClr val="FC1908"/>
            </a:solidFill>
            <a:ln w="38100">
              <a:solidFill>
                <a:schemeClr val="bg2"/>
              </a:solidFill>
              <a:miter lim="800000"/>
              <a:headEnd/>
              <a:tailEnd/>
            </a:ln>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30727" name="Right Arrow 9"/>
            <p:cNvSpPr>
              <a:spLocks noChangeArrowheads="1"/>
            </p:cNvSpPr>
            <p:nvPr/>
          </p:nvSpPr>
          <p:spPr bwMode="auto">
            <a:xfrm rot="5400000" flipH="1" flipV="1">
              <a:off x="6101556" y="4563270"/>
              <a:ext cx="428625" cy="214312"/>
            </a:xfrm>
            <a:prstGeom prst="rightArrow">
              <a:avLst>
                <a:gd name="adj1" fmla="val 50000"/>
                <a:gd name="adj2" fmla="val 50000"/>
              </a:avLst>
            </a:prstGeom>
            <a:solidFill>
              <a:srgbClr val="FC1908"/>
            </a:solidFill>
            <a:ln w="38100">
              <a:solidFill>
                <a:schemeClr val="bg2"/>
              </a:solidFill>
              <a:miter lim="800000"/>
              <a:headEnd/>
              <a:tailEnd/>
            </a:ln>
          </p:spPr>
          <p:txBody>
            <a:bodyPr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30728" name="Right Arrow 10"/>
            <p:cNvSpPr>
              <a:spLocks noChangeArrowheads="1"/>
            </p:cNvSpPr>
            <p:nvPr/>
          </p:nvSpPr>
          <p:spPr bwMode="auto">
            <a:xfrm rot="-5400000" flipH="1" flipV="1">
              <a:off x="6827838" y="4992688"/>
              <a:ext cx="428625" cy="212725"/>
            </a:xfrm>
            <a:prstGeom prst="rightArrow">
              <a:avLst>
                <a:gd name="adj1" fmla="val 50000"/>
                <a:gd name="adj2" fmla="val 50000"/>
              </a:avLst>
            </a:prstGeom>
            <a:solidFill>
              <a:srgbClr val="FC1908"/>
            </a:solidFill>
            <a:ln w="38100">
              <a:solidFill>
                <a:schemeClr val="bg2"/>
              </a:solidFill>
              <a:miter lim="800000"/>
              <a:headEnd/>
              <a:tailEnd/>
            </a:ln>
          </p:spPr>
          <p:txBody>
            <a:bodyPr rot="10800000"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cs typeface="Arial" pitchFamily="34" charset="0"/>
              </a:rPr>
              <a:t>Why is OSHA important to you?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6096000" y="4419600"/>
            <a:ext cx="2438400" cy="1858963"/>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1747" name="Subtitle 2"/>
          <p:cNvSpPr txBox="1">
            <a:spLocks/>
          </p:cNvSpPr>
          <p:nvPr/>
        </p:nvSpPr>
        <p:spPr bwMode="auto">
          <a:xfrm>
            <a:off x="257175" y="2057400"/>
            <a:ext cx="4238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Training:</a:t>
            </a:r>
          </a:p>
          <a:p>
            <a:pPr eaLnBrk="1" hangingPunct="1">
              <a:spcBef>
                <a:spcPct val="20000"/>
              </a:spcBef>
              <a:buSzPct val="125000"/>
              <a:buFont typeface="Arial" pitchFamily="34" charset="0"/>
              <a:buChar char="•"/>
            </a:pPr>
            <a:r>
              <a:rPr lang="en-US" altLang="en-US" sz="1900">
                <a:cs typeface="Arial" pitchFamily="34" charset="0"/>
              </a:rPr>
              <a:t>Right to receive training on health &amp; safety hazards &amp; standards that employers must follow</a:t>
            </a:r>
          </a:p>
          <a:p>
            <a:pPr eaLnBrk="1" hangingPunct="1">
              <a:spcBef>
                <a:spcPct val="20000"/>
              </a:spcBef>
              <a:buSzPct val="125000"/>
              <a:buFont typeface="Arial" pitchFamily="34" charset="0"/>
              <a:buChar char="•"/>
            </a:pPr>
            <a:r>
              <a:rPr lang="en-US" altLang="en-US" sz="1900">
                <a:cs typeface="Arial" pitchFamily="34" charset="0"/>
              </a:rPr>
              <a:t>Required training:</a:t>
            </a:r>
          </a:p>
          <a:p>
            <a:pPr lvl="1" eaLnBrk="1" hangingPunct="1">
              <a:spcBef>
                <a:spcPct val="20000"/>
              </a:spcBef>
              <a:buSzPct val="100000"/>
              <a:buFont typeface="Wingdings" pitchFamily="2" charset="2"/>
              <a:buChar char="§"/>
            </a:pPr>
            <a:r>
              <a:rPr lang="en-US" altLang="en-US" sz="1900">
                <a:cs typeface="Arial" pitchFamily="34" charset="0"/>
              </a:rPr>
              <a:t>Lockout / Tagout </a:t>
            </a:r>
          </a:p>
          <a:p>
            <a:pPr lvl="1" eaLnBrk="1" hangingPunct="1">
              <a:spcBef>
                <a:spcPct val="20000"/>
              </a:spcBef>
              <a:buSzPct val="100000"/>
              <a:buFont typeface="Wingdings" pitchFamily="2" charset="2"/>
              <a:buChar char="§"/>
            </a:pPr>
            <a:r>
              <a:rPr lang="en-US" altLang="en-US" sz="1900">
                <a:cs typeface="Arial" pitchFamily="34" charset="0"/>
              </a:rPr>
              <a:t>Bloodborne pathogens</a:t>
            </a:r>
          </a:p>
          <a:p>
            <a:pPr lvl="1" eaLnBrk="1" hangingPunct="1">
              <a:spcBef>
                <a:spcPct val="20000"/>
              </a:spcBef>
              <a:buSzPct val="100000"/>
              <a:buFont typeface="Wingdings" pitchFamily="2" charset="2"/>
              <a:buChar char="§"/>
            </a:pPr>
            <a:r>
              <a:rPr lang="en-US" altLang="en-US" sz="1900">
                <a:cs typeface="Arial" pitchFamily="34" charset="0"/>
              </a:rPr>
              <a:t>Noise </a:t>
            </a:r>
          </a:p>
          <a:p>
            <a:pPr lvl="1" eaLnBrk="1" hangingPunct="1">
              <a:spcBef>
                <a:spcPct val="20000"/>
              </a:spcBef>
              <a:buSzPct val="100000"/>
              <a:buFont typeface="Wingdings" pitchFamily="2" charset="2"/>
              <a:buChar char="§"/>
            </a:pPr>
            <a:r>
              <a:rPr lang="en-US" altLang="en-US" sz="1900">
                <a:cs typeface="Arial" pitchFamily="34" charset="0"/>
              </a:rPr>
              <a:t>Confined spaces </a:t>
            </a:r>
          </a:p>
          <a:p>
            <a:pPr lvl="1" eaLnBrk="1" hangingPunct="1">
              <a:spcBef>
                <a:spcPct val="20000"/>
              </a:spcBef>
              <a:buSzPct val="100000"/>
              <a:buFont typeface="Wingdings" pitchFamily="2" charset="2"/>
              <a:buChar char="§"/>
            </a:pPr>
            <a:r>
              <a:rPr lang="en-US" altLang="en-US" sz="1900">
                <a:cs typeface="Arial" pitchFamily="34" charset="0"/>
              </a:rPr>
              <a:t>Fall hazards </a:t>
            </a:r>
          </a:p>
          <a:p>
            <a:pPr lvl="1" eaLnBrk="1" hangingPunct="1">
              <a:spcBef>
                <a:spcPct val="20000"/>
              </a:spcBef>
              <a:buSzPct val="100000"/>
              <a:buFont typeface="Wingdings" pitchFamily="2" charset="2"/>
              <a:buChar char="§"/>
            </a:pPr>
            <a:r>
              <a:rPr lang="en-US" altLang="en-US" sz="1900">
                <a:cs typeface="Arial" pitchFamily="34" charset="0"/>
              </a:rPr>
              <a:t>PPE</a:t>
            </a:r>
          </a:p>
          <a:p>
            <a:pPr lvl="1" eaLnBrk="1" hangingPunct="1">
              <a:spcBef>
                <a:spcPct val="20000"/>
              </a:spcBef>
              <a:buSzPct val="100000"/>
              <a:buFont typeface="Wingdings" pitchFamily="2" charset="2"/>
              <a:buChar char="§"/>
            </a:pPr>
            <a:r>
              <a:rPr lang="en-US" altLang="en-US" sz="1900">
                <a:cs typeface="Arial" pitchFamily="34" charset="0"/>
              </a:rPr>
              <a:t>Various other areas </a:t>
            </a:r>
          </a:p>
          <a:p>
            <a:pPr lvl="1" eaLnBrk="1" hangingPunct="1">
              <a:spcBef>
                <a:spcPct val="20000"/>
              </a:spcBef>
              <a:buClr>
                <a:srgbClr val="663300"/>
              </a:buClr>
              <a:buSzPct val="100000"/>
            </a:pPr>
            <a:endParaRPr lang="en-US" altLang="en-US" sz="2000">
              <a:cs typeface="Arial" pitchFamily="34" charset="0"/>
            </a:endParaRPr>
          </a:p>
        </p:txBody>
      </p:sp>
      <p:pic>
        <p:nvPicPr>
          <p:cNvPr id="31748" name="Content Placeholder 6" descr="Slide 17 trg.JPG"/>
          <p:cNvPicPr>
            <a:picLocks noChangeAspect="1"/>
          </p:cNvPicPr>
          <p:nvPr>
            <p:custDataLst>
              <p:tags r:id="rId2"/>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4953000" y="2270125"/>
            <a:ext cx="2514600" cy="19208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p:cNvPicPr>
            <a:picLocks noChangeAspect="1" noChangeArrowheads="1"/>
          </p:cNvPicPr>
          <p:nvPr>
            <p:custDataLst>
              <p:tags r:id="rId1"/>
            </p:custDataLst>
          </p:nvPr>
        </p:nvPicPr>
        <p:blipFill rotWithShape="1">
          <a:blip r:embed="rId4"/>
          <a:srcRect l="12941" r="22045"/>
          <a:stretch/>
        </p:blipFill>
        <p:spPr bwMode="auto">
          <a:xfrm>
            <a:off x="5637213" y="2627313"/>
            <a:ext cx="3067050" cy="3149600"/>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Subtitle 2"/>
          <p:cNvSpPr txBox="1">
            <a:spLocks/>
          </p:cNvSpPr>
          <p:nvPr/>
        </p:nvSpPr>
        <p:spPr bwMode="auto">
          <a:xfrm>
            <a:off x="257175" y="20574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Examine Exposure &amp; Medical Records:</a:t>
            </a:r>
          </a:p>
          <a:p>
            <a:pPr eaLnBrk="1" hangingPunct="1">
              <a:spcBef>
                <a:spcPct val="20000"/>
              </a:spcBef>
              <a:buSzPct val="125000"/>
              <a:buFont typeface="Arial" pitchFamily="34" charset="0"/>
              <a:buChar char="•"/>
            </a:pPr>
            <a:r>
              <a:rPr lang="en-US" altLang="en-US" sz="1900">
                <a:cs typeface="Arial" pitchFamily="34" charset="0"/>
              </a:rPr>
              <a:t>OSHA 29 CFR 1910.1020: </a:t>
            </a:r>
          </a:p>
          <a:p>
            <a:pPr lvl="1" eaLnBrk="1" hangingPunct="1">
              <a:spcBef>
                <a:spcPct val="20000"/>
              </a:spcBef>
              <a:buSzPct val="100000"/>
              <a:buFont typeface="Wingdings" pitchFamily="2" charset="2"/>
              <a:buChar char="§"/>
            </a:pPr>
            <a:r>
              <a:rPr lang="en-US" altLang="en-US" sz="1900">
                <a:cs typeface="Arial" pitchFamily="34" charset="0"/>
              </a:rPr>
              <a:t>Right to examine &amp; copy records</a:t>
            </a:r>
          </a:p>
          <a:p>
            <a:pPr eaLnBrk="1" hangingPunct="1">
              <a:spcBef>
                <a:spcPct val="20000"/>
              </a:spcBef>
              <a:buSzPct val="125000"/>
              <a:buFont typeface="Arial" pitchFamily="34" charset="0"/>
              <a:buChar char="•"/>
            </a:pPr>
            <a:r>
              <a:rPr lang="en-US" altLang="en-US" sz="1900">
                <a:cs typeface="Arial" pitchFamily="34" charset="0"/>
              </a:rPr>
              <a:t>Employee exposure to toxic substances &amp; harmful physical agents:</a:t>
            </a:r>
          </a:p>
          <a:p>
            <a:pPr lvl="1" eaLnBrk="1" hangingPunct="1">
              <a:spcBef>
                <a:spcPct val="20000"/>
              </a:spcBef>
              <a:buSzPct val="100000"/>
              <a:buFont typeface="Wingdings" pitchFamily="2" charset="2"/>
              <a:buChar char="§"/>
            </a:pPr>
            <a:r>
              <a:rPr lang="en-US" altLang="en-US" sz="1900">
                <a:cs typeface="Arial" pitchFamily="34" charset="0"/>
              </a:rPr>
              <a:t>Metals &amp; dusts (lead, cadmium, silica)</a:t>
            </a:r>
          </a:p>
          <a:p>
            <a:pPr lvl="1" eaLnBrk="1" hangingPunct="1">
              <a:spcBef>
                <a:spcPct val="20000"/>
              </a:spcBef>
              <a:buSzPct val="100000"/>
              <a:buFont typeface="Wingdings" pitchFamily="2" charset="2"/>
              <a:buChar char="§"/>
            </a:pPr>
            <a:r>
              <a:rPr lang="en-US" altLang="en-US" sz="1900">
                <a:cs typeface="Arial" pitchFamily="34" charset="0"/>
              </a:rPr>
              <a:t>Biological agents (bacteria, viruses, fungi)</a:t>
            </a:r>
          </a:p>
          <a:p>
            <a:pPr lvl="1" eaLnBrk="1" hangingPunct="1">
              <a:spcBef>
                <a:spcPct val="20000"/>
              </a:spcBef>
              <a:buSzPct val="100000"/>
              <a:buFont typeface="Wingdings" pitchFamily="2" charset="2"/>
              <a:buChar char="§"/>
            </a:pPr>
            <a:r>
              <a:rPr lang="en-US" altLang="en-US" sz="1900">
                <a:cs typeface="Arial" pitchFamily="34" charset="0"/>
              </a:rPr>
              <a:t>Physical stress (noise, heat, cold, vibration, repetitive motion, &amp; ionizing &amp; non-ionizing radiation)</a:t>
            </a:r>
          </a:p>
          <a:p>
            <a:pPr lvl="1" eaLnBrk="1" hangingPunct="1">
              <a:spcBef>
                <a:spcPct val="20000"/>
              </a:spcBef>
              <a:buClr>
                <a:srgbClr val="663300"/>
              </a:buClr>
              <a:buSzPct val="100000"/>
            </a:pPr>
            <a:endParaRPr lang="en-US" altLang="en-US" sz="2000">
              <a:cs typeface="Arial" pitchFamily="34" charset="0"/>
            </a:endParaRPr>
          </a:p>
        </p:txBody>
      </p:sp>
      <p:sp>
        <p:nvSpPr>
          <p:cNvPr id="3277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txBox="1">
            <a:spLocks/>
          </p:cNvSpPr>
          <p:nvPr/>
        </p:nvSpPr>
        <p:spPr bwMode="auto">
          <a:xfrm>
            <a:off x="257175" y="2057400"/>
            <a:ext cx="4238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File a Complaint:</a:t>
            </a:r>
          </a:p>
          <a:p>
            <a:pPr eaLnBrk="1" hangingPunct="1">
              <a:spcBef>
                <a:spcPct val="20000"/>
              </a:spcBef>
              <a:buSzPct val="125000"/>
              <a:buFont typeface="Arial" pitchFamily="34" charset="0"/>
              <a:buChar char="•"/>
            </a:pPr>
            <a:r>
              <a:rPr lang="en-US" altLang="en-US" sz="1900">
                <a:cs typeface="Arial" pitchFamily="34" charset="0"/>
              </a:rPr>
              <a:t>Right to file complaint with OSHA: </a:t>
            </a:r>
          </a:p>
          <a:p>
            <a:pPr lvl="1" eaLnBrk="1" hangingPunct="1">
              <a:spcBef>
                <a:spcPct val="20000"/>
              </a:spcBef>
              <a:buSzPct val="100000"/>
              <a:buFont typeface="Wingdings" pitchFamily="2" charset="2"/>
              <a:buChar char="§"/>
            </a:pPr>
            <a:r>
              <a:rPr lang="en-US" altLang="en-US" sz="1900">
                <a:cs typeface="Arial" pitchFamily="34" charset="0"/>
              </a:rPr>
              <a:t>Violations of safety/health standards</a:t>
            </a:r>
          </a:p>
          <a:p>
            <a:pPr lvl="1" eaLnBrk="1" hangingPunct="1">
              <a:spcBef>
                <a:spcPct val="20000"/>
              </a:spcBef>
              <a:buSzPct val="100000"/>
              <a:buFont typeface="Wingdings" pitchFamily="2" charset="2"/>
              <a:buChar char="§"/>
            </a:pPr>
            <a:r>
              <a:rPr lang="en-US" altLang="en-US" sz="1900">
                <a:cs typeface="Arial" pitchFamily="34" charset="0"/>
              </a:rPr>
              <a:t>Imminent danger situations</a:t>
            </a:r>
          </a:p>
          <a:p>
            <a:pPr eaLnBrk="1" hangingPunct="1">
              <a:spcBef>
                <a:spcPct val="20000"/>
              </a:spcBef>
              <a:buSzPct val="125000"/>
              <a:buFont typeface="Arial" pitchFamily="34" charset="0"/>
              <a:buChar char="•"/>
            </a:pPr>
            <a:r>
              <a:rPr lang="en-US" altLang="en-US" sz="1900">
                <a:cs typeface="Arial" pitchFamily="34" charset="0"/>
              </a:rPr>
              <a:t>May have name withheld from employer</a:t>
            </a:r>
          </a:p>
          <a:p>
            <a:pPr eaLnBrk="1" hangingPunct="1">
              <a:spcBef>
                <a:spcPct val="20000"/>
              </a:spcBef>
              <a:buSzPct val="125000"/>
              <a:buFont typeface="Arial" pitchFamily="34" charset="0"/>
              <a:buChar char="•"/>
            </a:pPr>
            <a:r>
              <a:rPr lang="en-US" altLang="en-US" sz="1900">
                <a:cs typeface="Arial" pitchFamily="34" charset="0"/>
              </a:rPr>
              <a:t>Right to find out OSHA’s action on complaint</a:t>
            </a:r>
          </a:p>
          <a:p>
            <a:pPr lvl="1" eaLnBrk="1" hangingPunct="1">
              <a:spcBef>
                <a:spcPct val="20000"/>
              </a:spcBef>
              <a:buSzPct val="100000"/>
              <a:buFont typeface="Wingdings" pitchFamily="2" charset="2"/>
              <a:buChar char="§"/>
            </a:pPr>
            <a:r>
              <a:rPr lang="en-US" altLang="en-US" sz="1900">
                <a:cs typeface="Arial" pitchFamily="34" charset="0"/>
              </a:rPr>
              <a:t>Request review if inspection is not made</a:t>
            </a:r>
            <a:endParaRPr lang="en-US" altLang="en-US" sz="1900">
              <a:solidFill>
                <a:srgbClr val="FF0000"/>
              </a:solidFill>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3379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grpSp>
        <p:nvGrpSpPr>
          <p:cNvPr id="33796" name="Group 10"/>
          <p:cNvGrpSpPr>
            <a:grpSpLocks/>
          </p:cNvGrpSpPr>
          <p:nvPr/>
        </p:nvGrpSpPr>
        <p:grpSpPr bwMode="auto">
          <a:xfrm>
            <a:off x="5227638" y="2667000"/>
            <a:ext cx="3306762" cy="2514600"/>
            <a:chOff x="2286000" y="1295400"/>
            <a:chExt cx="5943600" cy="4515807"/>
          </a:xfrm>
        </p:grpSpPr>
        <p:pic>
          <p:nvPicPr>
            <p:cNvPr id="3379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1295400"/>
              <a:ext cx="5943600" cy="4515807"/>
            </a:xfrm>
            <a:prstGeom prst="rect">
              <a:avLst/>
            </a:prstGeom>
            <a:solidFill>
              <a:srgbClr val="000000"/>
            </a:solidFill>
            <a:ln w="38100" cap="sq">
              <a:solidFill>
                <a:schemeClr val="bg2"/>
              </a:solidFill>
              <a:miter lim="800000"/>
              <a:headEnd/>
              <a:tailEnd/>
            </a:ln>
          </p:spPr>
        </p:pic>
        <p:sp>
          <p:nvSpPr>
            <p:cNvPr id="33798" name="Right Arrow 6"/>
            <p:cNvSpPr>
              <a:spLocks noChangeArrowheads="1"/>
            </p:cNvSpPr>
            <p:nvPr/>
          </p:nvSpPr>
          <p:spPr bwMode="auto">
            <a:xfrm flipH="1" flipV="1">
              <a:off x="6032494" y="3362295"/>
              <a:ext cx="761855" cy="382019"/>
            </a:xfrm>
            <a:prstGeom prst="rightArrow">
              <a:avLst>
                <a:gd name="adj1" fmla="val 50000"/>
                <a:gd name="adj2" fmla="val 49996"/>
              </a:avLst>
            </a:prstGeom>
            <a:solidFill>
              <a:srgbClr val="FC1908"/>
            </a:solidFill>
            <a:ln w="38100">
              <a:solidFill>
                <a:schemeClr val="bg2"/>
              </a:solidFill>
              <a:miter lim="800000"/>
              <a:headEnd/>
              <a:tailEnd/>
            </a:ln>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33799" name="Right Arrow 7"/>
            <p:cNvSpPr>
              <a:spLocks noChangeArrowheads="1"/>
            </p:cNvSpPr>
            <p:nvPr/>
          </p:nvSpPr>
          <p:spPr bwMode="auto">
            <a:xfrm rot="-5400000" flipH="1" flipV="1">
              <a:off x="7346813" y="4617943"/>
              <a:ext cx="761186" cy="382354"/>
            </a:xfrm>
            <a:prstGeom prst="rightArrow">
              <a:avLst>
                <a:gd name="adj1" fmla="val 50000"/>
                <a:gd name="adj2" fmla="val 50000"/>
              </a:avLst>
            </a:prstGeom>
            <a:solidFill>
              <a:srgbClr val="FC1908"/>
            </a:solidFill>
            <a:ln w="38100">
              <a:solidFill>
                <a:schemeClr val="bg2"/>
              </a:solidFill>
              <a:miter lim="800000"/>
              <a:headEnd/>
              <a:tailEnd/>
            </a:ln>
          </p:spPr>
          <p:txBody>
            <a:bodyPr rot="10800000" vert="eaVert"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33800" name="Right Arrow 8"/>
            <p:cNvSpPr>
              <a:spLocks noChangeArrowheads="1"/>
            </p:cNvSpPr>
            <p:nvPr/>
          </p:nvSpPr>
          <p:spPr bwMode="auto">
            <a:xfrm flipV="1">
              <a:off x="4368971" y="2980276"/>
              <a:ext cx="761853" cy="382019"/>
            </a:xfrm>
            <a:prstGeom prst="rightArrow">
              <a:avLst>
                <a:gd name="adj1" fmla="val 50000"/>
                <a:gd name="adj2" fmla="val 49996"/>
              </a:avLst>
            </a:prstGeom>
            <a:solidFill>
              <a:srgbClr val="FC1908"/>
            </a:solidFill>
            <a:ln w="38100">
              <a:solidFill>
                <a:schemeClr val="bg2"/>
              </a:solidFill>
              <a:miter lim="800000"/>
              <a:headEnd/>
              <a:tailEnd/>
            </a:ln>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txBox="1">
            <a:spLocks/>
          </p:cNvSpPr>
          <p:nvPr/>
        </p:nvSpPr>
        <p:spPr bwMode="auto">
          <a:xfrm>
            <a:off x="257175" y="2057400"/>
            <a:ext cx="8582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charset="0"/>
                <a:ea typeface="ＭＳ Ｐゴシック" pitchFamily="34" charset="-128"/>
              </a:defRPr>
            </a:lvl1pPr>
            <a:lvl2pPr marL="692150" indent="-234950" eaLnBrk="0" hangingPunct="0">
              <a:defRPr sz="2400">
                <a:solidFill>
                  <a:schemeClr val="tx1"/>
                </a:solidFill>
                <a:latin typeface="Arial" charset="0"/>
                <a:ea typeface="ＭＳ Ｐゴシック" pitchFamily="34" charset="-128"/>
              </a:defRPr>
            </a:lvl2pPr>
            <a:lvl3pPr marL="1149350" indent="-23495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Clr>
                <a:srgbClr val="663300"/>
              </a:buClr>
              <a:buSzPct val="125000"/>
              <a:defRPr/>
            </a:pPr>
            <a:r>
              <a:rPr lang="en-US" sz="1900" b="1" dirty="0" smtClean="0">
                <a:cs typeface="Arial" charset="0"/>
              </a:rPr>
              <a:t>Participate in OSHA Inspections:</a:t>
            </a:r>
          </a:p>
          <a:p>
            <a:pPr eaLnBrk="1" hangingPunct="1">
              <a:spcBef>
                <a:spcPct val="20000"/>
              </a:spcBef>
              <a:buSzPct val="125000"/>
              <a:buFont typeface="Arial" charset="0"/>
              <a:buChar char="•"/>
              <a:defRPr/>
            </a:pPr>
            <a:r>
              <a:rPr lang="en-US" sz="1900" dirty="0" smtClean="0">
                <a:cs typeface="Arial" charset="0"/>
              </a:rPr>
              <a:t>Right to:</a:t>
            </a:r>
          </a:p>
          <a:p>
            <a:pPr lvl="1" eaLnBrk="1" hangingPunct="1">
              <a:spcBef>
                <a:spcPct val="20000"/>
              </a:spcBef>
              <a:buSzPct val="100000"/>
              <a:buFont typeface="Wingdings" pitchFamily="2" charset="2"/>
              <a:buChar char="§"/>
              <a:defRPr/>
            </a:pPr>
            <a:r>
              <a:rPr lang="en-US" sz="1900" dirty="0" smtClean="0">
                <a:cs typeface="Arial" charset="0"/>
              </a:rPr>
              <a:t>Have employee representative accompany OSHA inspector</a:t>
            </a:r>
          </a:p>
          <a:p>
            <a:pPr lvl="1" eaLnBrk="1" hangingPunct="1">
              <a:spcBef>
                <a:spcPct val="20000"/>
              </a:spcBef>
              <a:buSzPct val="100000"/>
              <a:buFont typeface="Wingdings" pitchFamily="2" charset="2"/>
              <a:buChar char="§"/>
              <a:defRPr/>
            </a:pPr>
            <a:r>
              <a:rPr lang="en-US" sz="1900" dirty="0" smtClean="0">
                <a:cs typeface="Arial" charset="0"/>
              </a:rPr>
              <a:t>Respond to questions from inspector during inspection</a:t>
            </a:r>
          </a:p>
          <a:p>
            <a:pPr lvl="1" eaLnBrk="1" hangingPunct="1">
              <a:spcBef>
                <a:spcPct val="20000"/>
              </a:spcBef>
              <a:buSzPct val="100000"/>
              <a:buFont typeface="Wingdings" pitchFamily="2" charset="2"/>
              <a:buChar char="§"/>
              <a:defRPr/>
            </a:pPr>
            <a:r>
              <a:rPr lang="en-US" sz="1900" dirty="0" smtClean="0">
                <a:cs typeface="Arial" charset="0"/>
              </a:rPr>
              <a:t>Talk to inspector privately after inspection</a:t>
            </a:r>
          </a:p>
          <a:p>
            <a:pPr lvl="1" eaLnBrk="1" hangingPunct="1">
              <a:spcBef>
                <a:spcPct val="20000"/>
              </a:spcBef>
              <a:buSzPct val="100000"/>
              <a:buFont typeface="Wingdings" pitchFamily="2" charset="2"/>
              <a:buChar char="§"/>
              <a:defRPr/>
            </a:pPr>
            <a:r>
              <a:rPr lang="en-US" sz="1900" dirty="0" smtClean="0">
                <a:cs typeface="Arial" charset="0"/>
              </a:rPr>
              <a:t>Point out hazards &amp; describe: </a:t>
            </a:r>
          </a:p>
          <a:p>
            <a:pPr lvl="2" eaLnBrk="1" hangingPunct="1">
              <a:spcBef>
                <a:spcPct val="20000"/>
              </a:spcBef>
              <a:buSzPct val="70000"/>
              <a:buFont typeface="Wingdings" pitchFamily="2" charset="2"/>
              <a:buChar char="Ø"/>
              <a:defRPr/>
            </a:pPr>
            <a:r>
              <a:rPr lang="en-US" sz="1900" dirty="0" smtClean="0">
                <a:cs typeface="Arial" charset="0"/>
              </a:rPr>
              <a:t>Injuries, illnesses, or near misses that resulted from those hazards </a:t>
            </a:r>
          </a:p>
          <a:p>
            <a:pPr lvl="2" eaLnBrk="1" hangingPunct="1">
              <a:spcBef>
                <a:spcPct val="20000"/>
              </a:spcBef>
              <a:buSzPct val="70000"/>
              <a:buFont typeface="Wingdings" pitchFamily="2" charset="2"/>
              <a:buChar char="Ø"/>
              <a:defRPr/>
            </a:pPr>
            <a:r>
              <a:rPr lang="en-US" sz="1900" dirty="0" smtClean="0">
                <a:cs typeface="Arial" charset="0"/>
              </a:rPr>
              <a:t>Any safety/health concerns</a:t>
            </a:r>
          </a:p>
          <a:p>
            <a:pPr marL="0" indent="0" eaLnBrk="1" hangingPunct="1">
              <a:spcBef>
                <a:spcPct val="20000"/>
              </a:spcBef>
              <a:buSzPct val="70000"/>
              <a:defRPr/>
            </a:pPr>
            <a:endParaRPr lang="en-US" sz="1900" dirty="0" smtClean="0">
              <a:cs typeface="Arial" charset="0"/>
            </a:endParaRPr>
          </a:p>
          <a:p>
            <a:pPr marL="342900" indent="-342900" eaLnBrk="1" hangingPunct="1">
              <a:spcBef>
                <a:spcPct val="20000"/>
              </a:spcBef>
              <a:buSzPct val="125000"/>
              <a:buFont typeface="Arial" pitchFamily="34" charset="0"/>
              <a:buChar char="•"/>
              <a:defRPr/>
            </a:pPr>
            <a:r>
              <a:rPr lang="en-US" sz="1900" b="1" dirty="0" smtClean="0">
                <a:cs typeface="Arial" charset="0"/>
              </a:rPr>
              <a:t>Note: </a:t>
            </a:r>
            <a:r>
              <a:rPr lang="en-US" sz="1900" dirty="0" smtClean="0">
                <a:cs typeface="Arial" charset="0"/>
              </a:rPr>
              <a:t>The OSHA representative shall conduct a closing conference with the employer representative and employee representatives either jointly or separately, as circumstances dictate.  </a:t>
            </a:r>
          </a:p>
          <a:p>
            <a:pPr lvl="1" eaLnBrk="1" hangingPunct="1">
              <a:spcBef>
                <a:spcPct val="20000"/>
              </a:spcBef>
              <a:buSzPct val="70000"/>
              <a:buFont typeface="Wingdings" pitchFamily="2" charset="2"/>
              <a:buChar char="Ø"/>
              <a:defRPr/>
            </a:pPr>
            <a:endParaRPr lang="en-US" sz="1900" dirty="0" smtClean="0">
              <a:cs typeface="Arial" charset="0"/>
            </a:endParaRPr>
          </a:p>
        </p:txBody>
      </p:sp>
      <p:sp>
        <p:nvSpPr>
          <p:cNvPr id="3482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p:cNvSpPr txBox="1">
            <a:spLocks/>
          </p:cNvSpPr>
          <p:nvPr/>
        </p:nvSpPr>
        <p:spPr bwMode="auto">
          <a:xfrm>
            <a:off x="257175" y="20574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charset="0"/>
                <a:ea typeface="ＭＳ Ｐゴシック" pitchFamily="34" charset="-128"/>
              </a:defRPr>
            </a:lvl1pPr>
            <a:lvl2pPr marL="692150" indent="-234950" eaLnBrk="0" hangingPunct="0">
              <a:defRPr sz="2400">
                <a:solidFill>
                  <a:schemeClr val="tx1"/>
                </a:solidFill>
                <a:latin typeface="Arial" charset="0"/>
                <a:ea typeface="ＭＳ Ｐゴシック" pitchFamily="34" charset="-128"/>
              </a:defRPr>
            </a:lvl2pPr>
            <a:lvl3pPr marL="1149350" indent="-234950" eaLnBrk="0" hangingPunct="0">
              <a:defRPr sz="2400">
                <a:solidFill>
                  <a:schemeClr val="tx1"/>
                </a:solidFill>
                <a:latin typeface="Arial" charset="0"/>
                <a:ea typeface="ＭＳ Ｐゴシック" pitchFamily="34" charset="-128"/>
              </a:defRPr>
            </a:lvl3pPr>
            <a:lvl4pPr marL="1606550" indent="-23495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Clr>
                <a:srgbClr val="663300"/>
              </a:buClr>
              <a:buSzPct val="125000"/>
              <a:defRPr/>
            </a:pPr>
            <a:r>
              <a:rPr lang="en-US" sz="1900" b="1" dirty="0" smtClean="0">
                <a:cs typeface="Arial" charset="0"/>
              </a:rPr>
              <a:t>Participate in OSHA Inspections (cont.):</a:t>
            </a:r>
          </a:p>
          <a:p>
            <a:pPr eaLnBrk="1" hangingPunct="1">
              <a:spcBef>
                <a:spcPct val="20000"/>
              </a:spcBef>
              <a:buSzPct val="125000"/>
              <a:buFont typeface="Arial" charset="0"/>
              <a:buChar char="•"/>
              <a:defRPr/>
            </a:pPr>
            <a:r>
              <a:rPr lang="en-US" sz="1900" dirty="0" smtClean="0">
                <a:cs typeface="Arial" charset="0"/>
              </a:rPr>
              <a:t>Right to: </a:t>
            </a:r>
          </a:p>
          <a:p>
            <a:pPr lvl="1" eaLnBrk="1" hangingPunct="1">
              <a:spcBef>
                <a:spcPct val="20000"/>
              </a:spcBef>
              <a:buSzPct val="100000"/>
              <a:buFont typeface="Wingdings" pitchFamily="2" charset="2"/>
              <a:buChar char="§"/>
              <a:defRPr/>
            </a:pPr>
            <a:r>
              <a:rPr lang="en-US" sz="1900" dirty="0" smtClean="0">
                <a:cs typeface="Arial" charset="0"/>
              </a:rPr>
              <a:t>Find out about inspection results                  &amp; abatement measures </a:t>
            </a:r>
          </a:p>
          <a:p>
            <a:pPr lvl="2" eaLnBrk="1" hangingPunct="1">
              <a:spcBef>
                <a:spcPct val="20000"/>
              </a:spcBef>
              <a:buSzPct val="70000"/>
              <a:buFont typeface="Wingdings" pitchFamily="2" charset="2"/>
              <a:buChar char="Ø"/>
              <a:defRPr/>
            </a:pPr>
            <a:r>
              <a:rPr lang="en-US" sz="1900" dirty="0" smtClean="0">
                <a:cs typeface="Arial" charset="0"/>
              </a:rPr>
              <a:t>May object to dates set for violation to be corrected</a:t>
            </a:r>
          </a:p>
          <a:p>
            <a:pPr lvl="3" eaLnBrk="1" hangingPunct="1">
              <a:spcBef>
                <a:spcPct val="20000"/>
              </a:spcBef>
              <a:buSzPct val="70000"/>
              <a:buFont typeface="Wingdings" pitchFamily="2" charset="2"/>
              <a:buChar char="v"/>
              <a:defRPr/>
            </a:pPr>
            <a:r>
              <a:rPr lang="en-US" sz="1900" dirty="0" smtClean="0">
                <a:cs typeface="Arial" charset="0"/>
              </a:rPr>
              <a:t>Must be done in writing within 15 days</a:t>
            </a:r>
          </a:p>
          <a:p>
            <a:pPr marL="696913" lvl="1" indent="-239713" eaLnBrk="1" hangingPunct="1">
              <a:spcBef>
                <a:spcPct val="20000"/>
              </a:spcBef>
              <a:buSzPct val="100000"/>
              <a:buFont typeface="Wingdings" pitchFamily="2" charset="2"/>
              <a:buChar char="§"/>
              <a:defRPr/>
            </a:pPr>
            <a:r>
              <a:rPr lang="en-US" sz="1900" dirty="0" smtClean="0">
                <a:cs typeface="Arial" charset="0"/>
              </a:rPr>
              <a:t>Request an informal conference </a:t>
            </a:r>
          </a:p>
          <a:p>
            <a:pPr lvl="1" eaLnBrk="1" hangingPunct="1">
              <a:spcBef>
                <a:spcPct val="20000"/>
              </a:spcBef>
              <a:buSzPct val="100000"/>
              <a:buFont typeface="Wingdings" pitchFamily="2" charset="2"/>
              <a:buChar char="§"/>
              <a:defRPr/>
            </a:pPr>
            <a:r>
              <a:rPr lang="en-US" sz="1900" dirty="0" smtClean="0">
                <a:cs typeface="Arial" charset="0"/>
              </a:rPr>
              <a:t>Be notified by OSHA if employer contests citation</a:t>
            </a:r>
          </a:p>
          <a:p>
            <a:pPr lvl="2" eaLnBrk="1" hangingPunct="1">
              <a:spcBef>
                <a:spcPct val="20000"/>
              </a:spcBef>
              <a:buSzPct val="70000"/>
              <a:buFont typeface="Wingdings" pitchFamily="2" charset="2"/>
              <a:buChar char="Ø"/>
              <a:defRPr/>
            </a:pPr>
            <a:r>
              <a:rPr lang="en-US" sz="1900" dirty="0" smtClean="0">
                <a:cs typeface="Arial" charset="0"/>
              </a:rPr>
              <a:t>May participate in hearing</a:t>
            </a:r>
          </a:p>
          <a:p>
            <a:pPr lvl="1" eaLnBrk="1" hangingPunct="1">
              <a:spcBef>
                <a:spcPct val="20000"/>
              </a:spcBef>
              <a:buClr>
                <a:srgbClr val="663300"/>
              </a:buClr>
              <a:buSzPct val="100000"/>
              <a:defRPr/>
            </a:pPr>
            <a:endParaRPr lang="en-US" sz="2000" dirty="0" smtClean="0">
              <a:cs typeface="Arial" charset="0"/>
            </a:endParaRPr>
          </a:p>
        </p:txBody>
      </p:sp>
      <p:sp>
        <p:nvSpPr>
          <p:cNvPr id="3584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pic>
        <p:nvPicPr>
          <p:cNvPr id="35844" name="Picture 4" descr="bigstockphoto_Supervisors_1550991.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638800" y="2514600"/>
            <a:ext cx="2635250" cy="3579813"/>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2"/>
          <p:cNvSpPr txBox="1">
            <a:spLocks/>
          </p:cNvSpPr>
          <p:nvPr/>
        </p:nvSpPr>
        <p:spPr bwMode="auto">
          <a:xfrm>
            <a:off x="257175" y="2057400"/>
            <a:ext cx="454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Freedom From Retaliation:</a:t>
            </a:r>
          </a:p>
          <a:p>
            <a:pPr eaLnBrk="1" hangingPunct="1">
              <a:spcBef>
                <a:spcPct val="20000"/>
              </a:spcBef>
              <a:buSzPct val="125000"/>
              <a:buFont typeface="Arial" pitchFamily="34" charset="0"/>
              <a:buChar char="•"/>
            </a:pPr>
            <a:r>
              <a:rPr lang="en-US" altLang="en-US" sz="1900">
                <a:cs typeface="Arial" pitchFamily="34" charset="0"/>
              </a:rPr>
              <a:t>Right to: </a:t>
            </a:r>
          </a:p>
          <a:p>
            <a:pPr lvl="1" eaLnBrk="1" hangingPunct="1">
              <a:spcBef>
                <a:spcPct val="20000"/>
              </a:spcBef>
              <a:buSzPct val="100000"/>
              <a:buFont typeface="Wingdings" pitchFamily="2" charset="2"/>
              <a:buChar char="§"/>
            </a:pPr>
            <a:r>
              <a:rPr lang="en-US" altLang="en-US" sz="1900">
                <a:cs typeface="Arial" pitchFamily="34" charset="0"/>
              </a:rPr>
              <a:t>Be free from retaliation for exercising safety &amp; health rights</a:t>
            </a:r>
          </a:p>
          <a:p>
            <a:pPr lvl="1" eaLnBrk="1" hangingPunct="1">
              <a:spcBef>
                <a:spcPct val="20000"/>
              </a:spcBef>
              <a:buSzPct val="100000"/>
              <a:buFont typeface="Wingdings" pitchFamily="2" charset="2"/>
              <a:buChar char="§"/>
            </a:pPr>
            <a:r>
              <a:rPr lang="en-US" altLang="en-US" sz="1900">
                <a:cs typeface="Arial" pitchFamily="34" charset="0"/>
              </a:rPr>
              <a:t>Seek safety &amp; health on the job without fear of punishment </a:t>
            </a:r>
            <a:r>
              <a:rPr lang="en-US" altLang="en-US" sz="1900" i="1">
                <a:cs typeface="Arial" pitchFamily="34" charset="0"/>
              </a:rPr>
              <a:t>(described in Section 11(c) of OSH Act)</a:t>
            </a:r>
            <a:r>
              <a:rPr lang="en-US" altLang="en-US" sz="1900">
                <a:cs typeface="Arial" pitchFamily="34" charset="0"/>
              </a:rPr>
              <a:t> </a:t>
            </a:r>
          </a:p>
          <a:p>
            <a:pPr lvl="2" eaLnBrk="1" hangingPunct="1">
              <a:spcBef>
                <a:spcPct val="20000"/>
              </a:spcBef>
              <a:buSzPct val="70000"/>
              <a:buFont typeface="Wingdings" pitchFamily="2" charset="2"/>
              <a:buChar char="Ø"/>
            </a:pPr>
            <a:r>
              <a:rPr lang="en-US" altLang="en-US" sz="1900">
                <a:cs typeface="Arial" pitchFamily="34" charset="0"/>
              </a:rPr>
              <a:t>Safety incentive &amp; injury discipline programs may violate Section 11(c)</a:t>
            </a:r>
          </a:p>
          <a:p>
            <a:pPr eaLnBrk="1" hangingPunct="1">
              <a:spcBef>
                <a:spcPct val="20000"/>
              </a:spcBef>
              <a:buSzPct val="125000"/>
              <a:buFont typeface="Arial" pitchFamily="34" charset="0"/>
              <a:buChar char="•"/>
            </a:pPr>
            <a:r>
              <a:rPr lang="en-US" altLang="en-US" sz="1900">
                <a:cs typeface="Arial" pitchFamily="34" charset="0"/>
              </a:rPr>
              <a:t>Contact OSHS within 30 days if punished for exercising safety &amp; health rights</a:t>
            </a:r>
          </a:p>
          <a:p>
            <a:pPr lvl="1" eaLnBrk="1" hangingPunct="1">
              <a:spcBef>
                <a:spcPct val="20000"/>
              </a:spcBef>
              <a:buClr>
                <a:srgbClr val="663300"/>
              </a:buClr>
              <a:buSzPct val="100000"/>
            </a:pPr>
            <a:endParaRPr lang="en-US" altLang="en-US" sz="2000">
              <a:cs typeface="Arial" pitchFamily="34" charset="0"/>
            </a:endParaRPr>
          </a:p>
        </p:txBody>
      </p:sp>
      <p:sp>
        <p:nvSpPr>
          <p:cNvPr id="36867"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pic>
        <p:nvPicPr>
          <p:cNvPr id="36868" name="Picture 5">
            <a:hlinkClick r:id="rId4" action="ppaction://hlinkfile"/>
          </p:cNvPr>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5578475" y="2301875"/>
            <a:ext cx="2716213" cy="37338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2"/>
          <p:cNvSpPr txBox="1">
            <a:spLocks/>
          </p:cNvSpPr>
          <p:nvPr/>
        </p:nvSpPr>
        <p:spPr bwMode="auto">
          <a:xfrm>
            <a:off x="257175" y="2057400"/>
            <a:ext cx="3705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Employee Responsibilities:</a:t>
            </a:r>
          </a:p>
          <a:p>
            <a:pPr eaLnBrk="1" hangingPunct="1">
              <a:spcBef>
                <a:spcPct val="20000"/>
              </a:spcBef>
              <a:buSzPct val="125000"/>
              <a:buFont typeface="Arial" pitchFamily="34" charset="0"/>
              <a:buChar char="•"/>
            </a:pPr>
            <a:r>
              <a:rPr lang="en-US" altLang="en-US" sz="1900">
                <a:cs typeface="Arial" pitchFamily="34" charset="0"/>
              </a:rPr>
              <a:t>Comply with all safety &amp; health regulations &amp; standards</a:t>
            </a:r>
          </a:p>
          <a:p>
            <a:pPr eaLnBrk="1" hangingPunct="1">
              <a:spcBef>
                <a:spcPct val="20000"/>
              </a:spcBef>
              <a:buSzPct val="125000"/>
              <a:buFont typeface="Arial" pitchFamily="34" charset="0"/>
              <a:buChar char="•"/>
            </a:pPr>
            <a:r>
              <a:rPr lang="en-US" altLang="en-US" sz="1900">
                <a:cs typeface="Arial" pitchFamily="34" charset="0"/>
              </a:rPr>
              <a:t>Immediately report hazardous conditions to employer</a:t>
            </a:r>
          </a:p>
          <a:p>
            <a:pPr eaLnBrk="1" hangingPunct="1">
              <a:spcBef>
                <a:spcPct val="20000"/>
              </a:spcBef>
              <a:buSzPct val="125000"/>
              <a:buFont typeface="Arial" pitchFamily="34" charset="0"/>
              <a:buChar char="•"/>
            </a:pPr>
            <a:r>
              <a:rPr lang="en-US" altLang="en-US" sz="1900">
                <a:cs typeface="Arial" pitchFamily="34" charset="0"/>
              </a:rPr>
              <a:t>Immediately notify co-workers of hazards</a:t>
            </a:r>
          </a:p>
          <a:p>
            <a:pPr eaLnBrk="1" hangingPunct="1">
              <a:spcBef>
                <a:spcPct val="20000"/>
              </a:spcBef>
              <a:buSzPct val="125000"/>
              <a:buFont typeface="Arial" pitchFamily="34" charset="0"/>
              <a:buChar char="•"/>
            </a:pPr>
            <a:r>
              <a:rPr lang="en-US" altLang="en-US" sz="1900">
                <a:cs typeface="Arial" pitchFamily="34" charset="0"/>
              </a:rPr>
              <a:t>Report defective equipment, machines, or inadequate safeguards</a:t>
            </a:r>
          </a:p>
        </p:txBody>
      </p:sp>
      <p:sp>
        <p:nvSpPr>
          <p:cNvPr id="3789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pic>
        <p:nvPicPr>
          <p:cNvPr id="37893" name="Picture 5"/>
          <p:cNvPicPr>
            <a:picLocks noChangeAspect="1" noChangeArrowheads="1"/>
          </p:cNvPicPr>
          <p:nvPr>
            <p:custDataLst>
              <p:tags r:id="rId1"/>
            </p:custDataLst>
          </p:nvPr>
        </p:nvPicPr>
        <p:blipFill>
          <a:blip r:embed="rId4"/>
          <a:srcRect/>
          <a:stretch>
            <a:fillRect/>
          </a:stretch>
        </p:blipFill>
        <p:spPr bwMode="auto">
          <a:xfrm>
            <a:off x="4495800" y="2463800"/>
            <a:ext cx="4122738" cy="3175000"/>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txBox="1">
            <a:spLocks/>
          </p:cNvSpPr>
          <p:nvPr/>
        </p:nvSpPr>
        <p:spPr bwMode="auto">
          <a:xfrm>
            <a:off x="257175" y="2057400"/>
            <a:ext cx="4391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Employee Responsibilities (cont.):</a:t>
            </a:r>
          </a:p>
          <a:p>
            <a:pPr eaLnBrk="1" hangingPunct="1">
              <a:spcBef>
                <a:spcPct val="20000"/>
              </a:spcBef>
              <a:buSzPct val="125000"/>
              <a:buFont typeface="Arial" pitchFamily="34" charset="0"/>
              <a:buChar char="•"/>
            </a:pPr>
            <a:r>
              <a:rPr lang="en-US" altLang="en-US" sz="1900">
                <a:cs typeface="Arial" pitchFamily="34" charset="0"/>
              </a:rPr>
              <a:t>Turn in defective tools &amp; equipment</a:t>
            </a:r>
          </a:p>
          <a:p>
            <a:pPr eaLnBrk="1" hangingPunct="1">
              <a:spcBef>
                <a:spcPct val="20000"/>
              </a:spcBef>
              <a:buSzPct val="125000"/>
              <a:buFont typeface="Arial" pitchFamily="34" charset="0"/>
              <a:buChar char="•"/>
            </a:pPr>
            <a:r>
              <a:rPr lang="en-US" altLang="en-US" sz="1900">
                <a:cs typeface="Arial" pitchFamily="34" charset="0"/>
              </a:rPr>
              <a:t>Follow all reasonable safety &amp;    health rules of employer</a:t>
            </a:r>
          </a:p>
          <a:p>
            <a:pPr eaLnBrk="1" hangingPunct="1">
              <a:spcBef>
                <a:spcPct val="20000"/>
              </a:spcBef>
              <a:buSzPct val="125000"/>
              <a:buFont typeface="Arial" pitchFamily="34" charset="0"/>
              <a:buChar char="•"/>
            </a:pPr>
            <a:r>
              <a:rPr lang="en-US" altLang="en-US" sz="1900">
                <a:cs typeface="Arial" pitchFamily="34" charset="0"/>
              </a:rPr>
              <a:t>Report any work-related injuries                  or illness to employer</a:t>
            </a:r>
          </a:p>
          <a:p>
            <a:pPr eaLnBrk="1" hangingPunct="1">
              <a:spcBef>
                <a:spcPct val="20000"/>
              </a:spcBef>
              <a:buSzPct val="125000"/>
              <a:buFont typeface="Arial" pitchFamily="34" charset="0"/>
              <a:buChar char="•"/>
            </a:pPr>
            <a:r>
              <a:rPr lang="en-US" altLang="en-US" sz="1900">
                <a:cs typeface="Arial" pitchFamily="34" charset="0"/>
              </a:rPr>
              <a:t>Ask supervisor/employer about              work assignment concerns</a:t>
            </a:r>
          </a:p>
        </p:txBody>
      </p:sp>
      <p:sp>
        <p:nvSpPr>
          <p:cNvPr id="3891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pic>
        <p:nvPicPr>
          <p:cNvPr id="38916" name="Picture 8"/>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val="0"/>
              </a:ext>
            </a:extLst>
          </a:blip>
          <a:srcRect l="5556" t="6012" b="6819"/>
          <a:stretch>
            <a:fillRect/>
          </a:stretch>
        </p:blipFill>
        <p:spPr bwMode="auto">
          <a:xfrm>
            <a:off x="5380038" y="2362200"/>
            <a:ext cx="3154362" cy="2362200"/>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ubtitle 2"/>
          <p:cNvSpPr txBox="1">
            <a:spLocks/>
          </p:cNvSpPr>
          <p:nvPr/>
        </p:nvSpPr>
        <p:spPr bwMode="auto">
          <a:xfrm>
            <a:off x="257175" y="2057400"/>
            <a:ext cx="835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When may a worker refuse to do work?</a:t>
            </a:r>
          </a:p>
          <a:p>
            <a:pPr eaLnBrk="1" hangingPunct="1">
              <a:spcBef>
                <a:spcPct val="20000"/>
              </a:spcBef>
              <a:buSzPct val="100000"/>
            </a:pPr>
            <a:endParaRPr lang="en-US" altLang="en-US" sz="1900" i="1">
              <a:solidFill>
                <a:srgbClr val="FF0000"/>
              </a:solidFill>
              <a:cs typeface="Arial" pitchFamily="34" charset="0"/>
            </a:endParaRPr>
          </a:p>
          <a:p>
            <a:pPr eaLnBrk="1" hangingPunct="1">
              <a:spcBef>
                <a:spcPts val="2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Within how many days must an employee contact OSHA if they feel they were punished for exercising their rights to health and safety?</a:t>
            </a:r>
            <a:endParaRPr lang="en-US" altLang="en-US" sz="1900" i="1">
              <a:solidFill>
                <a:srgbClr val="FF0000"/>
              </a:solidFill>
              <a:cs typeface="Arial" pitchFamily="34" charset="0"/>
            </a:endParaRP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3993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2"/>
          <p:cNvSpPr txBox="1">
            <a:spLocks/>
          </p:cNvSpPr>
          <p:nvPr/>
        </p:nvSpPr>
        <p:spPr bwMode="auto">
          <a:xfrm>
            <a:off x="257175" y="2057400"/>
            <a:ext cx="835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When may a worker refuse to do work? </a:t>
            </a:r>
            <a:r>
              <a:rPr lang="en-US" altLang="en-US" sz="1900" i="1">
                <a:solidFill>
                  <a:srgbClr val="FF0000"/>
                </a:solidFill>
                <a:cs typeface="Arial" pitchFamily="34" charset="0"/>
              </a:rPr>
              <a:t>(When they feel they are being exposed to imminent danger.)</a:t>
            </a:r>
          </a:p>
          <a:p>
            <a:pPr eaLnBrk="1" hangingPunct="1">
              <a:spcBef>
                <a:spcPts val="47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Within how many days must an employee contact OSHA if they feel they were punished for exercising their rights to health and safety? </a:t>
            </a:r>
            <a:r>
              <a:rPr lang="en-US" altLang="en-US" sz="1900" i="1">
                <a:solidFill>
                  <a:srgbClr val="FF0000"/>
                </a:solidFill>
                <a:cs typeface="Arial" pitchFamily="34" charset="0"/>
              </a:rPr>
              <a:t>(Within 30 days.)</a:t>
            </a: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4096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txBox="1">
            <a:spLocks/>
          </p:cNvSpPr>
          <p:nvPr/>
        </p:nvSpPr>
        <p:spPr bwMode="auto">
          <a:xfrm>
            <a:off x="257175" y="2057400"/>
            <a:ext cx="4772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Objectives:</a:t>
            </a:r>
          </a:p>
          <a:p>
            <a:pPr eaLnBrk="1" hangingPunct="1">
              <a:spcBef>
                <a:spcPct val="20000"/>
              </a:spcBef>
              <a:buSzPct val="125000"/>
              <a:buFont typeface="Arial" pitchFamily="34" charset="0"/>
              <a:buChar char="•"/>
            </a:pPr>
            <a:r>
              <a:rPr lang="en-US" altLang="en-US" sz="1900">
                <a:cs typeface="Arial" pitchFamily="34" charset="0"/>
              </a:rPr>
              <a:t>Explain history of OSHA</a:t>
            </a:r>
          </a:p>
          <a:p>
            <a:pPr eaLnBrk="1" hangingPunct="1">
              <a:spcBef>
                <a:spcPct val="20000"/>
              </a:spcBef>
              <a:buSzPct val="125000"/>
              <a:buFont typeface="Arial" pitchFamily="34" charset="0"/>
              <a:buChar char="•"/>
            </a:pPr>
            <a:r>
              <a:rPr lang="en-US" altLang="en-US" sz="1900"/>
              <a:t>Identify OSHA’s mission</a:t>
            </a:r>
          </a:p>
          <a:p>
            <a:pPr eaLnBrk="1" hangingPunct="1">
              <a:spcBef>
                <a:spcPct val="20000"/>
              </a:spcBef>
              <a:buSzPct val="125000"/>
              <a:buFont typeface="Arial" pitchFamily="34" charset="0"/>
              <a:buChar char="•"/>
            </a:pPr>
            <a:r>
              <a:rPr lang="en-US" altLang="en-US" sz="1900">
                <a:cs typeface="Arial" pitchFamily="34" charset="0"/>
              </a:rPr>
              <a:t>Explain how OSHA fits into the National strategy</a:t>
            </a:r>
          </a:p>
          <a:p>
            <a:pPr eaLnBrk="1" hangingPunct="1">
              <a:spcBef>
                <a:spcPct val="20000"/>
              </a:spcBef>
              <a:buSzPct val="125000"/>
              <a:buFont typeface="Arial" pitchFamily="34" charset="0"/>
              <a:buChar char="•"/>
            </a:pPr>
            <a:r>
              <a:rPr lang="en-US" altLang="en-US" sz="1900">
                <a:cs typeface="Arial" pitchFamily="34" charset="0"/>
              </a:rPr>
              <a:t>Explain the costs associated with injuries and illness</a:t>
            </a:r>
          </a:p>
          <a:p>
            <a:pPr eaLnBrk="1" hangingPunct="1">
              <a:spcBef>
                <a:spcPct val="20000"/>
              </a:spcBef>
              <a:buSzPct val="125000"/>
              <a:buFont typeface="Arial" pitchFamily="34" charset="0"/>
              <a:buChar char="•"/>
            </a:pPr>
            <a:r>
              <a:rPr lang="en-US" altLang="en-US" sz="1900">
                <a:cs typeface="Arial" pitchFamily="34" charset="0"/>
              </a:rPr>
              <a:t>Explain employer recordkeeping requirements under OSHA 29 CFR 1904</a:t>
            </a:r>
          </a:p>
          <a:p>
            <a:pPr eaLnBrk="1" hangingPunct="1">
              <a:spcBef>
                <a:spcPct val="20000"/>
              </a:spcBef>
              <a:buSzPct val="125000"/>
              <a:buFont typeface="Arial" pitchFamily="34" charset="0"/>
              <a:buChar char="•"/>
            </a:pPr>
            <a:r>
              <a:rPr lang="en-US" altLang="en-US" sz="1900">
                <a:cs typeface="Arial" pitchFamily="34" charset="0"/>
              </a:rPr>
              <a:t>Explain when &amp; how to use OSHA forms 300, 300A, &amp; 301 in the recordkeeping process    </a:t>
            </a:r>
          </a:p>
          <a:p>
            <a:pPr lvl="1" eaLnBrk="1" hangingPunct="1">
              <a:spcBef>
                <a:spcPct val="20000"/>
              </a:spcBef>
              <a:buSzPct val="100000"/>
            </a:pPr>
            <a:endParaRPr lang="en-US" altLang="en-US" sz="2000"/>
          </a:p>
        </p:txBody>
      </p:sp>
      <p:sp>
        <p:nvSpPr>
          <p:cNvPr id="5124"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8800" y="2254250"/>
            <a:ext cx="2590800" cy="388253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6"/>
          <p:cNvSpPr txBox="1">
            <a:spLocks noChangeArrowheads="1"/>
          </p:cNvSpPr>
          <p:nvPr/>
        </p:nvSpPr>
        <p:spPr bwMode="auto">
          <a:xfrm>
            <a:off x="158750" y="1339850"/>
            <a:ext cx="8375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rights do employees have under OSHA?</a:t>
            </a:r>
          </a:p>
        </p:txBody>
      </p:sp>
      <p:pic>
        <p:nvPicPr>
          <p:cNvPr id="41987" name="Picture 6" descr="bigstockphoto_Question_Mark_1676236.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970588" y="2590800"/>
            <a:ext cx="2335212" cy="2670175"/>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1988" name="TextBox 9"/>
          <p:cNvSpPr txBox="1">
            <a:spLocks noChangeArrowheads="1"/>
          </p:cNvSpPr>
          <p:nvPr/>
        </p:nvSpPr>
        <p:spPr bwMode="auto">
          <a:xfrm>
            <a:off x="6356350" y="5362575"/>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Any Questions?</a:t>
            </a:r>
          </a:p>
        </p:txBody>
      </p:sp>
      <p:sp>
        <p:nvSpPr>
          <p:cNvPr id="41989" name="Subtitle 2"/>
          <p:cNvSpPr txBox="1">
            <a:spLocks/>
          </p:cNvSpPr>
          <p:nvPr/>
        </p:nvSpPr>
        <p:spPr bwMode="auto">
          <a:xfrm>
            <a:off x="257175" y="2057400"/>
            <a:ext cx="5076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Summary:</a:t>
            </a:r>
          </a:p>
          <a:p>
            <a:pPr eaLnBrk="1" hangingPunct="1">
              <a:spcBef>
                <a:spcPct val="20000"/>
              </a:spcBef>
              <a:buSzPct val="125000"/>
              <a:buFont typeface="Arial" pitchFamily="34" charset="0"/>
              <a:buChar char="•"/>
            </a:pPr>
            <a:r>
              <a:rPr lang="en-US" altLang="en-US" sz="1900">
                <a:cs typeface="Arial" pitchFamily="34" charset="0"/>
              </a:rPr>
              <a:t>Employee rights regarding:</a:t>
            </a:r>
          </a:p>
          <a:p>
            <a:pPr lvl="1" eaLnBrk="1" hangingPunct="1">
              <a:spcBef>
                <a:spcPct val="20000"/>
              </a:spcBef>
              <a:buSzPct val="100000"/>
              <a:buFont typeface="Wingdings" pitchFamily="2" charset="2"/>
              <a:buChar char="§"/>
            </a:pPr>
            <a:r>
              <a:rPr lang="en-US" altLang="en-US" sz="1900">
                <a:cs typeface="Arial" pitchFamily="34" charset="0"/>
              </a:rPr>
              <a:t>Hazardous chemicals at the workplace</a:t>
            </a:r>
          </a:p>
          <a:p>
            <a:pPr lvl="1" eaLnBrk="1" hangingPunct="1">
              <a:spcBef>
                <a:spcPct val="20000"/>
              </a:spcBef>
              <a:buSzPct val="100000"/>
              <a:buFont typeface="Wingdings" pitchFamily="2" charset="2"/>
              <a:buChar char="§"/>
            </a:pPr>
            <a:r>
              <a:rPr lang="en-US" altLang="en-US" sz="1900">
                <a:cs typeface="Arial" pitchFamily="34" charset="0"/>
              </a:rPr>
              <a:t>Access to information on injuries &amp; illnesses</a:t>
            </a:r>
          </a:p>
          <a:p>
            <a:pPr lvl="1" eaLnBrk="1" hangingPunct="1">
              <a:spcBef>
                <a:spcPct val="20000"/>
              </a:spcBef>
              <a:buSzPct val="100000"/>
              <a:buFont typeface="Wingdings" pitchFamily="2" charset="2"/>
              <a:buChar char="§"/>
            </a:pPr>
            <a:r>
              <a:rPr lang="en-US" altLang="en-US" sz="1900">
                <a:cs typeface="Arial" pitchFamily="34" charset="0"/>
              </a:rPr>
              <a:t>Complaints or requesting corrections</a:t>
            </a:r>
          </a:p>
          <a:p>
            <a:pPr lvl="1" eaLnBrk="1" hangingPunct="1">
              <a:spcBef>
                <a:spcPct val="20000"/>
              </a:spcBef>
              <a:buSzPct val="100000"/>
              <a:buFont typeface="Wingdings" pitchFamily="2" charset="2"/>
              <a:buChar char="§"/>
            </a:pPr>
            <a:r>
              <a:rPr lang="en-US" altLang="en-US" sz="1900">
                <a:cs typeface="Arial" pitchFamily="34" charset="0"/>
              </a:rPr>
              <a:t>Training</a:t>
            </a:r>
          </a:p>
          <a:p>
            <a:pPr lvl="1" eaLnBrk="1" hangingPunct="1">
              <a:spcBef>
                <a:spcPct val="20000"/>
              </a:spcBef>
              <a:buSzPct val="100000"/>
              <a:buFont typeface="Wingdings" pitchFamily="2" charset="2"/>
              <a:buChar char="§"/>
            </a:pPr>
            <a:r>
              <a:rPr lang="en-US" altLang="en-US" sz="1900">
                <a:cs typeface="Arial" pitchFamily="34" charset="0"/>
              </a:rPr>
              <a:t>Access to exposure &amp; medical records</a:t>
            </a:r>
          </a:p>
          <a:p>
            <a:pPr lvl="1" eaLnBrk="1" hangingPunct="1">
              <a:spcBef>
                <a:spcPct val="20000"/>
              </a:spcBef>
              <a:buSzPct val="100000"/>
              <a:buFont typeface="Wingdings" pitchFamily="2" charset="2"/>
              <a:buChar char="§"/>
            </a:pPr>
            <a:r>
              <a:rPr lang="en-US" altLang="en-US" sz="1900">
                <a:cs typeface="Arial" pitchFamily="34" charset="0"/>
              </a:rPr>
              <a:t>Filing complaints with OSHA</a:t>
            </a:r>
          </a:p>
          <a:p>
            <a:pPr lvl="1" eaLnBrk="1" hangingPunct="1">
              <a:spcBef>
                <a:spcPct val="20000"/>
              </a:spcBef>
              <a:buSzPct val="100000"/>
              <a:buFont typeface="Wingdings" pitchFamily="2" charset="2"/>
              <a:buChar char="§"/>
            </a:pPr>
            <a:r>
              <a:rPr lang="en-US" altLang="en-US" sz="1900">
                <a:cs typeface="Arial" pitchFamily="34" charset="0"/>
              </a:rPr>
              <a:t>Participation in OSHA inspections</a:t>
            </a:r>
          </a:p>
          <a:p>
            <a:pPr lvl="1" eaLnBrk="1" hangingPunct="1">
              <a:spcBef>
                <a:spcPct val="20000"/>
              </a:spcBef>
              <a:buSzPct val="100000"/>
              <a:buFont typeface="Wingdings" pitchFamily="2" charset="2"/>
              <a:buChar char="§"/>
            </a:pPr>
            <a:r>
              <a:rPr lang="en-US" altLang="en-US" sz="1900">
                <a:cs typeface="Arial" pitchFamily="34" charset="0"/>
              </a:rPr>
              <a:t>Freedom from retaliation</a:t>
            </a:r>
          </a:p>
          <a:p>
            <a:pPr eaLnBrk="1" hangingPunct="1">
              <a:spcBef>
                <a:spcPct val="20000"/>
              </a:spcBef>
              <a:buSzPct val="125000"/>
              <a:buFont typeface="Arial" pitchFamily="34" charset="0"/>
              <a:buChar char="•"/>
            </a:pPr>
            <a:r>
              <a:rPr lang="en-US" altLang="en-US" sz="1900">
                <a:cs typeface="Arial" pitchFamily="34" charset="0"/>
              </a:rPr>
              <a:t>Employee responsibilities at the workplace</a:t>
            </a:r>
          </a:p>
          <a:p>
            <a:pPr lvl="1" eaLnBrk="1" hangingPunct="1">
              <a:spcBef>
                <a:spcPct val="20000"/>
              </a:spcBef>
              <a:buClr>
                <a:srgbClr val="663300"/>
              </a:buClr>
              <a:buSzPct val="100000"/>
              <a:buFont typeface="Wingdings" pitchFamily="2" charset="2"/>
              <a:buChar char="§"/>
            </a:pPr>
            <a:endParaRPr lang="en-US" altLang="en-US" sz="190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
        <p:nvSpPr>
          <p:cNvPr id="44036" name="Subtitle 2"/>
          <p:cNvSpPr txBox="1">
            <a:spLocks/>
          </p:cNvSpPr>
          <p:nvPr/>
        </p:nvSpPr>
        <p:spPr bwMode="auto">
          <a:xfrm>
            <a:off x="257175" y="2057400"/>
            <a:ext cx="5153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Objectives:</a:t>
            </a:r>
          </a:p>
          <a:p>
            <a:pPr eaLnBrk="1" hangingPunct="1">
              <a:spcBef>
                <a:spcPct val="20000"/>
              </a:spcBef>
              <a:buSzPct val="125000"/>
              <a:buFont typeface="Arial" pitchFamily="34" charset="0"/>
              <a:buChar char="•"/>
            </a:pPr>
            <a:r>
              <a:rPr lang="en-US" altLang="en-US" sz="1900">
                <a:cs typeface="Arial" pitchFamily="34" charset="0"/>
              </a:rPr>
              <a:t>Explain employer responsibilities regarding:</a:t>
            </a:r>
          </a:p>
          <a:p>
            <a:pPr lvl="1" eaLnBrk="1" hangingPunct="1">
              <a:spcBef>
                <a:spcPct val="20000"/>
              </a:spcBef>
              <a:buSzPct val="100000"/>
              <a:buFont typeface="Wingdings" pitchFamily="2" charset="2"/>
              <a:buChar char="§"/>
            </a:pPr>
            <a:r>
              <a:rPr lang="en-US" altLang="en-US" sz="1900">
                <a:cs typeface="Arial" pitchFamily="34" charset="0"/>
              </a:rPr>
              <a:t>Accident prevention programs</a:t>
            </a:r>
          </a:p>
          <a:p>
            <a:pPr lvl="1" eaLnBrk="1" hangingPunct="1">
              <a:spcBef>
                <a:spcPct val="20000"/>
              </a:spcBef>
              <a:buSzPct val="100000"/>
              <a:buFont typeface="Wingdings" pitchFamily="2" charset="2"/>
              <a:buChar char="§"/>
            </a:pPr>
            <a:r>
              <a:rPr lang="en-US" altLang="en-US" sz="1900">
                <a:cs typeface="Arial" pitchFamily="34" charset="0"/>
              </a:rPr>
              <a:t>Employee training</a:t>
            </a:r>
          </a:p>
          <a:p>
            <a:pPr lvl="1" eaLnBrk="1" hangingPunct="1">
              <a:spcBef>
                <a:spcPct val="20000"/>
              </a:spcBef>
              <a:buSzPct val="100000"/>
              <a:buFont typeface="Wingdings" pitchFamily="2" charset="2"/>
              <a:buChar char="§"/>
            </a:pPr>
            <a:r>
              <a:rPr lang="en-US" altLang="en-US" sz="1900">
                <a:cs typeface="Arial" pitchFamily="34" charset="0"/>
              </a:rPr>
              <a:t>OSHA injury/illness recordkeeping</a:t>
            </a:r>
          </a:p>
          <a:p>
            <a:pPr lvl="1" eaLnBrk="1" hangingPunct="1">
              <a:spcBef>
                <a:spcPct val="20000"/>
              </a:spcBef>
              <a:buSzPct val="100000"/>
              <a:buFont typeface="Wingdings" pitchFamily="2" charset="2"/>
              <a:buChar char="§"/>
            </a:pPr>
            <a:r>
              <a:rPr lang="en-US" altLang="en-US" sz="1900">
                <a:cs typeface="Arial" pitchFamily="34" charset="0"/>
              </a:rPr>
              <a:t>Discrimination against workers</a:t>
            </a:r>
          </a:p>
          <a:p>
            <a:pPr lvl="1" eaLnBrk="1" hangingPunct="1">
              <a:spcBef>
                <a:spcPct val="20000"/>
              </a:spcBef>
              <a:buSzPct val="100000"/>
              <a:buFont typeface="Wingdings" pitchFamily="2" charset="2"/>
              <a:buChar char="§"/>
            </a:pPr>
            <a:r>
              <a:rPr lang="en-US" altLang="en-US" sz="1900">
                <a:cs typeface="Arial" pitchFamily="34" charset="0"/>
              </a:rPr>
              <a:t>First aid &amp; medical care</a:t>
            </a:r>
          </a:p>
          <a:p>
            <a:pPr lvl="1" eaLnBrk="1" hangingPunct="1">
              <a:spcBef>
                <a:spcPct val="20000"/>
              </a:spcBef>
              <a:buSzPct val="100000"/>
              <a:buFont typeface="Wingdings" pitchFamily="2" charset="2"/>
              <a:buChar char="§"/>
            </a:pPr>
            <a:r>
              <a:rPr lang="en-US" altLang="en-US" sz="1900">
                <a:cs typeface="Arial" pitchFamily="34" charset="0"/>
              </a:rPr>
              <a:t>Safety at the workplace</a:t>
            </a:r>
          </a:p>
          <a:p>
            <a:pPr lvl="1" eaLnBrk="1" hangingPunct="1">
              <a:spcBef>
                <a:spcPct val="20000"/>
              </a:spcBef>
              <a:buSzPct val="100000"/>
              <a:buFont typeface="Wingdings" pitchFamily="2" charset="2"/>
              <a:buChar char="§"/>
            </a:pPr>
            <a:r>
              <a:rPr lang="en-US" altLang="en-US" sz="1900">
                <a:cs typeface="Arial" pitchFamily="34" charset="0"/>
              </a:rPr>
              <a:t>Job hazard analyses </a:t>
            </a:r>
          </a:p>
          <a:p>
            <a:pPr lvl="1" eaLnBrk="1" hangingPunct="1">
              <a:spcBef>
                <a:spcPct val="20000"/>
              </a:spcBef>
              <a:buSzPct val="100000"/>
              <a:buFont typeface="Wingdings" pitchFamily="2" charset="2"/>
              <a:buChar char="§"/>
            </a:pPr>
            <a:r>
              <a:rPr lang="en-US" altLang="en-US" sz="1900">
                <a:cs typeface="Arial" pitchFamily="34" charset="0"/>
              </a:rPr>
              <a:t>Safety on multi-employer sites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2600" y="2057401"/>
            <a:ext cx="2667000" cy="399672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Subtitle 2"/>
          <p:cNvSpPr txBox="1">
            <a:spLocks/>
          </p:cNvSpPr>
          <p:nvPr/>
        </p:nvSpPr>
        <p:spPr bwMode="auto">
          <a:xfrm>
            <a:off x="257175" y="2057400"/>
            <a:ext cx="873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charset="0"/>
                <a:ea typeface="ＭＳ Ｐゴシック" pitchFamily="34" charset="-128"/>
              </a:defRPr>
            </a:lvl1pPr>
            <a:lvl2pPr marL="692150" indent="-2349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Clr>
                <a:srgbClr val="663300"/>
              </a:buClr>
              <a:buSzPct val="125000"/>
              <a:defRPr/>
            </a:pPr>
            <a:r>
              <a:rPr lang="en-US" sz="1900" b="1" dirty="0" smtClean="0">
                <a:cs typeface="Arial" charset="0"/>
              </a:rPr>
              <a:t>Establish Safe Workplace:</a:t>
            </a:r>
          </a:p>
          <a:p>
            <a:pPr eaLnBrk="1" hangingPunct="1">
              <a:spcBef>
                <a:spcPct val="20000"/>
              </a:spcBef>
              <a:buSzPct val="125000"/>
              <a:buFont typeface="Arial" charset="0"/>
              <a:buChar char="•"/>
              <a:defRPr/>
            </a:pPr>
            <a:r>
              <a:rPr lang="en-US" sz="1900" dirty="0" smtClean="0">
                <a:cs typeface="Arial" charset="0"/>
              </a:rPr>
              <a:t>OSHA 29 CFR 1926.20(a)(1) </a:t>
            </a:r>
          </a:p>
          <a:p>
            <a:pPr lvl="1" eaLnBrk="1" hangingPunct="1">
              <a:spcBef>
                <a:spcPct val="20000"/>
              </a:spcBef>
              <a:buSzPct val="100000"/>
              <a:buFont typeface="Wingdings" pitchFamily="2" charset="2"/>
              <a:buChar char="§"/>
              <a:defRPr/>
            </a:pPr>
            <a:r>
              <a:rPr lang="en-US" sz="1900" dirty="0" smtClean="0"/>
              <a:t>Section 107 of the Act requires that it shall be a condition of each contract which is entered into under legislation subject to Reorganization Plan Number 14 of 1950 (64 Stat. 1267), as defined in 1926.12, and is for construction, alteration, and/or repair, including painting and decorating, that no contractor or subcontractor for any part of the contract work shall require any laborer or mechanic employed in the performance of the contract to work in surroundings or under working conditions which are unsanitary, hazardous, or dangerous to his health or safety.</a:t>
            </a:r>
          </a:p>
          <a:p>
            <a:pPr marL="342900" indent="-342900" eaLnBrk="1" hangingPunct="1">
              <a:spcBef>
                <a:spcPct val="20000"/>
              </a:spcBef>
              <a:buSzPct val="125000"/>
              <a:buFont typeface="Arial" pitchFamily="34" charset="0"/>
              <a:buChar char="•"/>
              <a:defRPr/>
            </a:pPr>
            <a:r>
              <a:rPr lang="en-US" sz="1900" dirty="0" smtClean="0">
                <a:cs typeface="Arial" charset="0"/>
              </a:rPr>
              <a:t>Important examples of responsibilities:</a:t>
            </a:r>
          </a:p>
          <a:p>
            <a:pPr lvl="1" eaLnBrk="1" hangingPunct="1">
              <a:spcBef>
                <a:spcPct val="20000"/>
              </a:spcBef>
              <a:buSzPct val="100000"/>
              <a:buFont typeface="Wingdings" pitchFamily="2" charset="2"/>
              <a:buChar char="§"/>
              <a:defRPr/>
            </a:pPr>
            <a:r>
              <a:rPr lang="en-US" sz="1900" dirty="0" smtClean="0">
                <a:cs typeface="Arial" charset="0"/>
              </a:rPr>
              <a:t>OSHA 29 CFR 1926.20(b) Accident Prevention</a:t>
            </a:r>
          </a:p>
          <a:p>
            <a:pPr lvl="1" eaLnBrk="1" hangingPunct="1">
              <a:spcBef>
                <a:spcPct val="20000"/>
              </a:spcBef>
              <a:buSzPct val="100000"/>
              <a:buFont typeface="Wingdings" pitchFamily="2" charset="2"/>
              <a:buChar char="§"/>
              <a:defRPr/>
            </a:pPr>
            <a:r>
              <a:rPr lang="en-US" sz="1900" dirty="0" smtClean="0">
                <a:cs typeface="Arial" charset="0"/>
              </a:rPr>
              <a:t>OSHA 29 CFR 1926.21(b) Education &amp;</a:t>
            </a:r>
            <a:r>
              <a:rPr lang="en-US" sz="1900" b="1" dirty="0" smtClean="0">
                <a:cs typeface="Arial" charset="0"/>
              </a:rPr>
              <a:t> </a:t>
            </a:r>
            <a:r>
              <a:rPr lang="en-US" sz="1900" dirty="0" smtClean="0">
                <a:cs typeface="Arial" charset="0"/>
              </a:rPr>
              <a:t>Training</a:t>
            </a:r>
          </a:p>
        </p:txBody>
      </p:sp>
      <p:sp>
        <p:nvSpPr>
          <p:cNvPr id="4506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ubtitle 2"/>
          <p:cNvSpPr txBox="1">
            <a:spLocks/>
          </p:cNvSpPr>
          <p:nvPr/>
        </p:nvSpPr>
        <p:spPr bwMode="auto">
          <a:xfrm>
            <a:off x="257175" y="2057400"/>
            <a:ext cx="5076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Establish Accident Prevention Programs:</a:t>
            </a:r>
          </a:p>
          <a:p>
            <a:pPr eaLnBrk="1" hangingPunct="1">
              <a:spcBef>
                <a:spcPct val="20000"/>
              </a:spcBef>
              <a:buSzPct val="125000"/>
              <a:buFont typeface="Arial" pitchFamily="34" charset="0"/>
              <a:buChar char="•"/>
            </a:pPr>
            <a:r>
              <a:rPr lang="en-US" altLang="en-US" sz="1900">
                <a:cs typeface="Arial" pitchFamily="34" charset="0"/>
              </a:rPr>
              <a:t>Establish, update, &amp; communicate safe operating procedures to employees</a:t>
            </a:r>
          </a:p>
          <a:p>
            <a:pPr eaLnBrk="1" hangingPunct="1">
              <a:spcBef>
                <a:spcPct val="20000"/>
              </a:spcBef>
              <a:buSzPct val="125000"/>
              <a:buFont typeface="Arial" pitchFamily="34" charset="0"/>
              <a:buChar char="•"/>
            </a:pPr>
            <a:r>
              <a:rPr lang="en-US" altLang="en-US" sz="1900">
                <a:cs typeface="Arial" pitchFamily="34" charset="0"/>
              </a:rPr>
              <a:t>Employ competent persons to regularly inspect jobsites, materials, &amp; equipment</a:t>
            </a:r>
          </a:p>
          <a:p>
            <a:pPr eaLnBrk="1" hangingPunct="1">
              <a:spcBef>
                <a:spcPct val="20000"/>
              </a:spcBef>
              <a:buSzPct val="125000"/>
              <a:buFont typeface="Arial" pitchFamily="34" charset="0"/>
              <a:buChar char="•"/>
            </a:pPr>
            <a:r>
              <a:rPr lang="en-US" altLang="en-US" sz="1900">
                <a:cs typeface="Arial" pitchFamily="34" charset="0"/>
              </a:rPr>
              <a:t>Provide safe tools/equipment</a:t>
            </a:r>
          </a:p>
          <a:p>
            <a:pPr lvl="1" eaLnBrk="1" hangingPunct="1">
              <a:spcBef>
                <a:spcPct val="20000"/>
              </a:spcBef>
              <a:buSzPct val="100000"/>
              <a:buFont typeface="Wingdings" pitchFamily="2" charset="2"/>
              <a:buChar char="§"/>
            </a:pPr>
            <a:r>
              <a:rPr lang="en-US" altLang="en-US" sz="1900">
                <a:cs typeface="Arial" pitchFamily="34" charset="0"/>
              </a:rPr>
              <a:t>Remove, tag, or render unusable     those that are not</a:t>
            </a:r>
          </a:p>
          <a:p>
            <a:pPr eaLnBrk="1" hangingPunct="1">
              <a:spcBef>
                <a:spcPct val="20000"/>
              </a:spcBef>
              <a:buSzPct val="125000"/>
              <a:buFont typeface="Arial" pitchFamily="34" charset="0"/>
              <a:buChar char="•"/>
            </a:pPr>
            <a:r>
              <a:rPr lang="en-US" altLang="en-US" sz="1900">
                <a:cs typeface="Arial" pitchFamily="34" charset="0"/>
              </a:rPr>
              <a:t>Permit only qualified workers to operate equipment or machinery</a:t>
            </a:r>
          </a:p>
          <a:p>
            <a:pPr eaLnBrk="1" hangingPunct="1">
              <a:spcBef>
                <a:spcPct val="20000"/>
              </a:spcBef>
              <a:buSzPct val="125000"/>
              <a:buFont typeface="Arial" pitchFamily="34" charset="0"/>
              <a:buChar char="•"/>
            </a:pPr>
            <a:r>
              <a:rPr lang="en-US" altLang="en-US" sz="1900">
                <a:cs typeface="Arial" pitchFamily="34" charset="0"/>
              </a:rPr>
              <a:t>Provide &amp; pay for PPE</a:t>
            </a:r>
            <a:endParaRPr lang="en-US" altLang="en-US" sz="1900" b="1">
              <a:cs typeface="Arial" pitchFamily="34" charset="0"/>
            </a:endParaRPr>
          </a:p>
        </p:txBody>
      </p:sp>
      <p:sp>
        <p:nvSpPr>
          <p:cNvPr id="4608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pic>
        <p:nvPicPr>
          <p:cNvPr id="46084" name="Picture 8"/>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638800" y="2590800"/>
            <a:ext cx="2819400" cy="2613025"/>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ubtitle 2"/>
          <p:cNvSpPr txBox="1">
            <a:spLocks/>
          </p:cNvSpPr>
          <p:nvPr/>
        </p:nvSpPr>
        <p:spPr bwMode="auto">
          <a:xfrm>
            <a:off x="257175" y="2057400"/>
            <a:ext cx="4010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Instruct Employees:</a:t>
            </a:r>
          </a:p>
          <a:p>
            <a:pPr eaLnBrk="1" hangingPunct="1">
              <a:spcBef>
                <a:spcPct val="20000"/>
              </a:spcBef>
              <a:buSzPct val="125000"/>
              <a:buFont typeface="Arial" pitchFamily="34" charset="0"/>
              <a:buChar char="•"/>
            </a:pPr>
            <a:r>
              <a:rPr lang="en-US" altLang="en-US" sz="1900">
                <a:cs typeface="Arial" pitchFamily="34" charset="0"/>
              </a:rPr>
              <a:t>In hazard recognition/avoidance &amp; applicable regulations</a:t>
            </a:r>
          </a:p>
          <a:p>
            <a:pPr eaLnBrk="1" hangingPunct="1">
              <a:spcBef>
                <a:spcPct val="20000"/>
              </a:spcBef>
              <a:buSzPct val="125000"/>
              <a:buFont typeface="Arial" pitchFamily="34" charset="0"/>
              <a:buChar char="•"/>
            </a:pPr>
            <a:r>
              <a:rPr lang="en-US" altLang="en-US" sz="1900">
                <a:cs typeface="Arial" pitchFamily="34" charset="0"/>
              </a:rPr>
              <a:t>To handle or use: </a:t>
            </a:r>
          </a:p>
          <a:p>
            <a:pPr lvl="1" eaLnBrk="1" hangingPunct="1">
              <a:spcBef>
                <a:spcPct val="20000"/>
              </a:spcBef>
              <a:buSzPct val="100000"/>
              <a:buFont typeface="Wingdings" pitchFamily="2" charset="2"/>
              <a:buChar char="§"/>
            </a:pPr>
            <a:r>
              <a:rPr lang="en-US" altLang="en-US" sz="1900">
                <a:cs typeface="Arial" pitchFamily="34" charset="0"/>
              </a:rPr>
              <a:t>Poisons, caustics, &amp; other toxic/harmful substances</a:t>
            </a:r>
          </a:p>
          <a:p>
            <a:pPr lvl="1" eaLnBrk="1" hangingPunct="1">
              <a:spcBef>
                <a:spcPct val="20000"/>
              </a:spcBef>
              <a:buSzPct val="100000"/>
              <a:buFont typeface="Wingdings" pitchFamily="2" charset="2"/>
              <a:buChar char="§"/>
            </a:pPr>
            <a:r>
              <a:rPr lang="en-US" altLang="en-US" sz="1900">
                <a:cs typeface="Arial" pitchFamily="34" charset="0"/>
              </a:rPr>
              <a:t>Flammable liquids &amp; gases</a:t>
            </a:r>
          </a:p>
          <a:p>
            <a:pPr eaLnBrk="1" hangingPunct="1">
              <a:spcBef>
                <a:spcPct val="20000"/>
              </a:spcBef>
              <a:buSzPct val="125000"/>
              <a:buFont typeface="Arial" pitchFamily="34" charset="0"/>
              <a:buChar char="•"/>
            </a:pPr>
            <a:r>
              <a:rPr lang="en-US" altLang="en-US" sz="1900">
                <a:cs typeface="Arial" pitchFamily="34" charset="0"/>
              </a:rPr>
              <a:t>That enter into confined spaces</a:t>
            </a:r>
          </a:p>
          <a:p>
            <a:pPr lvl="1" eaLnBrk="1" hangingPunct="1">
              <a:spcBef>
                <a:spcPct val="20000"/>
              </a:spcBef>
              <a:buSzPct val="125000"/>
              <a:buFont typeface="Arial" pitchFamily="34" charset="0"/>
              <a:buChar char="•"/>
            </a:pPr>
            <a:endParaRPr lang="en-US" altLang="en-US" sz="2000">
              <a:cs typeface="Arial" pitchFamily="34" charset="0"/>
            </a:endParaRPr>
          </a:p>
        </p:txBody>
      </p:sp>
      <p:sp>
        <p:nvSpPr>
          <p:cNvPr id="47107"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pic>
        <p:nvPicPr>
          <p:cNvPr id="47108" name="Picture 4" descr="C:\Users\Mark\Desktop\OPCMIA_Worker_Employee rights\graphics\inhalation hazard placard.jp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257800" y="2362200"/>
            <a:ext cx="2743200" cy="27432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ChangeAspect="1" noChangeArrowheads="1"/>
          </p:cNvPicPr>
          <p:nvPr>
            <p:custDataLst>
              <p:tags r:id="rId1"/>
            </p:custDataLst>
          </p:nvPr>
        </p:nvPicPr>
        <p:blipFill>
          <a:blip r:embed="rId4"/>
          <a:srcRect/>
          <a:stretch>
            <a:fillRect/>
          </a:stretch>
        </p:blipFill>
        <p:spPr bwMode="auto">
          <a:xfrm>
            <a:off x="5272088" y="2416175"/>
            <a:ext cx="2898775" cy="2900363"/>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Subtitle 2"/>
          <p:cNvSpPr txBox="1">
            <a:spLocks/>
          </p:cNvSpPr>
          <p:nvPr/>
        </p:nvSpPr>
        <p:spPr bwMode="auto">
          <a:xfrm>
            <a:off x="257175" y="2057400"/>
            <a:ext cx="4238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Employee Training:</a:t>
            </a:r>
          </a:p>
          <a:p>
            <a:pPr eaLnBrk="1" hangingPunct="1">
              <a:spcBef>
                <a:spcPct val="20000"/>
              </a:spcBef>
              <a:buSzPct val="125000"/>
              <a:buFont typeface="Arial" pitchFamily="34" charset="0"/>
              <a:buChar char="•"/>
            </a:pPr>
            <a:r>
              <a:rPr lang="en-US" altLang="en-US" sz="1900">
                <a:cs typeface="Arial" pitchFamily="34" charset="0"/>
              </a:rPr>
              <a:t>Provide employee training as required by OSHA standards</a:t>
            </a:r>
          </a:p>
          <a:p>
            <a:pPr lvl="1" eaLnBrk="1" hangingPunct="1">
              <a:spcBef>
                <a:spcPct val="20000"/>
              </a:spcBef>
              <a:buSzPct val="100000"/>
              <a:buFont typeface="Wingdings" pitchFamily="2" charset="2"/>
              <a:buChar char="§"/>
            </a:pPr>
            <a:r>
              <a:rPr lang="en-US" altLang="en-US" sz="1900">
                <a:cs typeface="Arial" pitchFamily="34" charset="0"/>
              </a:rPr>
              <a:t>Keep records of training</a:t>
            </a:r>
          </a:p>
          <a:p>
            <a:pPr lvl="1" eaLnBrk="1" hangingPunct="1">
              <a:spcBef>
                <a:spcPct val="20000"/>
              </a:spcBef>
              <a:buSzPct val="100000"/>
              <a:buFont typeface="Wingdings" pitchFamily="2" charset="2"/>
              <a:buChar char="§"/>
            </a:pPr>
            <a:r>
              <a:rPr lang="en-US" altLang="en-US" sz="1900">
                <a:cs typeface="Arial" pitchFamily="34" charset="0"/>
              </a:rPr>
              <a:t>Provide to OSHA on request</a:t>
            </a:r>
          </a:p>
          <a:p>
            <a:pPr eaLnBrk="1" hangingPunct="1">
              <a:spcBef>
                <a:spcPct val="20000"/>
              </a:spcBef>
              <a:buSzPct val="125000"/>
              <a:buFont typeface="Arial" pitchFamily="34" charset="0"/>
              <a:buChar char="•"/>
            </a:pPr>
            <a:r>
              <a:rPr lang="en-US" altLang="en-US" sz="1900">
                <a:cs typeface="Arial" pitchFamily="34" charset="0"/>
              </a:rPr>
              <a:t>Makes copies of standards available to employees</a:t>
            </a:r>
          </a:p>
          <a:p>
            <a:pPr lvl="1" eaLnBrk="1" hangingPunct="1">
              <a:spcBef>
                <a:spcPct val="20000"/>
              </a:spcBef>
              <a:buSzPct val="100000"/>
              <a:buFont typeface="Wingdings" pitchFamily="2" charset="2"/>
              <a:buChar char="§"/>
            </a:pPr>
            <a:r>
              <a:rPr lang="en-US" altLang="en-US" sz="1900">
                <a:cs typeface="Arial" pitchFamily="34" charset="0"/>
              </a:rPr>
              <a:t>Inform employees about OSHA</a:t>
            </a:r>
          </a:p>
          <a:p>
            <a:pPr lvl="1" eaLnBrk="1" hangingPunct="1">
              <a:spcBef>
                <a:spcPct val="20000"/>
              </a:spcBef>
              <a:buClr>
                <a:srgbClr val="663300"/>
              </a:buClr>
              <a:buSzPct val="100000"/>
            </a:pPr>
            <a:endParaRPr lang="en-US" altLang="en-US" sz="2000" b="1">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4813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noChangeArrowheads="1"/>
          </p:cNvPicPr>
          <p:nvPr>
            <p:custDataLst>
              <p:tags r:id="rId1"/>
            </p:custDataLst>
          </p:nvPr>
        </p:nvPicPr>
        <p:blipFill>
          <a:blip r:embed="rId4"/>
          <a:srcRect/>
          <a:stretch>
            <a:fillRect/>
          </a:stretch>
        </p:blipFill>
        <p:spPr bwMode="auto">
          <a:xfrm>
            <a:off x="5983288" y="2663825"/>
            <a:ext cx="2365375" cy="3429000"/>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Subtitle 2"/>
          <p:cNvSpPr txBox="1">
            <a:spLocks/>
          </p:cNvSpPr>
          <p:nvPr/>
        </p:nvSpPr>
        <p:spPr bwMode="auto">
          <a:xfrm>
            <a:off x="257175" y="2057400"/>
            <a:ext cx="5381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234950" indent="-234950" eaLnBrk="0" hangingPunct="0">
              <a:defRPr sz="2400">
                <a:solidFill>
                  <a:schemeClr val="tx1"/>
                </a:solidFill>
                <a:latin typeface="Arial" pitchFamily="34" charset="0"/>
                <a:ea typeface="ＭＳ Ｐゴシック" pitchFamily="34" charset="-128"/>
              </a:defRPr>
            </a:lvl2pPr>
            <a:lvl3pPr marL="692150" indent="-234950" eaLnBrk="0" hangingPunct="0">
              <a:defRPr sz="2400">
                <a:solidFill>
                  <a:schemeClr val="tx1"/>
                </a:solidFill>
                <a:latin typeface="Arial" pitchFamily="34" charset="0"/>
                <a:ea typeface="ＭＳ Ｐゴシック" pitchFamily="34" charset="-128"/>
              </a:defRPr>
            </a:lvl3pPr>
            <a:lvl4pPr marL="1149350" indent="-23495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Injury/Illness Records:</a:t>
            </a:r>
          </a:p>
          <a:p>
            <a:pPr lvl="1" eaLnBrk="1" hangingPunct="1">
              <a:spcBef>
                <a:spcPct val="20000"/>
              </a:spcBef>
              <a:buSzPct val="125000"/>
              <a:buFont typeface="Arial" pitchFamily="34" charset="0"/>
              <a:buChar char="•"/>
            </a:pPr>
            <a:r>
              <a:rPr lang="en-US" altLang="en-US" sz="1900">
                <a:cs typeface="Arial" pitchFamily="34" charset="0"/>
              </a:rPr>
              <a:t>Keep OSHA-required injury/illness records</a:t>
            </a:r>
          </a:p>
          <a:p>
            <a:pPr lvl="2" eaLnBrk="1" hangingPunct="1">
              <a:spcBef>
                <a:spcPct val="20000"/>
              </a:spcBef>
              <a:buSzPct val="100000"/>
              <a:buFont typeface="Wingdings" pitchFamily="2" charset="2"/>
              <a:buChar char="§"/>
            </a:pPr>
            <a:r>
              <a:rPr lang="en-US" altLang="en-US" sz="1900">
                <a:cs typeface="Arial" pitchFamily="34" charset="0"/>
              </a:rPr>
              <a:t>Post annual summaries each year </a:t>
            </a:r>
          </a:p>
          <a:p>
            <a:pPr lvl="3" eaLnBrk="1" hangingPunct="1">
              <a:spcBef>
                <a:spcPct val="20000"/>
              </a:spcBef>
              <a:buSzPct val="70000"/>
              <a:buFont typeface="Wingdings" pitchFamily="2" charset="2"/>
              <a:buChar char="Ø"/>
            </a:pPr>
            <a:r>
              <a:rPr lang="en-US" altLang="en-US" sz="1900">
                <a:cs typeface="Arial" pitchFamily="34" charset="0"/>
              </a:rPr>
              <a:t>February through March</a:t>
            </a:r>
          </a:p>
          <a:p>
            <a:pPr lvl="2" eaLnBrk="1" hangingPunct="1">
              <a:spcBef>
                <a:spcPct val="20000"/>
              </a:spcBef>
              <a:buSzPct val="100000"/>
              <a:buFont typeface="Wingdings" pitchFamily="2" charset="2"/>
              <a:buChar char="§"/>
            </a:pPr>
            <a:r>
              <a:rPr lang="en-US" altLang="en-US" sz="1900">
                <a:cs typeface="Arial" pitchFamily="34" charset="0"/>
              </a:rPr>
              <a:t>Allow OSHA access to records</a:t>
            </a:r>
          </a:p>
          <a:p>
            <a:pPr eaLnBrk="1" hangingPunct="1">
              <a:spcBef>
                <a:spcPct val="20000"/>
              </a:spcBef>
              <a:buSzPct val="125000"/>
              <a:buFont typeface="Arial" pitchFamily="34" charset="0"/>
              <a:buChar char="•"/>
            </a:pPr>
            <a:r>
              <a:rPr lang="en-US" altLang="en-US" sz="1900">
                <a:cs typeface="Arial" pitchFamily="34" charset="0"/>
              </a:rPr>
              <a:t>Provide medical exams when required</a:t>
            </a:r>
          </a:p>
          <a:p>
            <a:pPr lvl="1" eaLnBrk="1" hangingPunct="1">
              <a:spcBef>
                <a:spcPct val="20000"/>
              </a:spcBef>
              <a:buSzPct val="100000"/>
              <a:buFont typeface="Wingdings" pitchFamily="2" charset="2"/>
              <a:buChar char="§"/>
            </a:pPr>
            <a:r>
              <a:rPr lang="en-US" altLang="en-US" sz="1900">
                <a:cs typeface="Arial" pitchFamily="34" charset="0"/>
              </a:rPr>
              <a:t>Provide workers access to their exposure &amp; medical records</a:t>
            </a:r>
          </a:p>
          <a:p>
            <a:pPr eaLnBrk="1" hangingPunct="1">
              <a:spcBef>
                <a:spcPct val="20000"/>
              </a:spcBef>
              <a:buSzPct val="125000"/>
              <a:buFont typeface="Arial" pitchFamily="34" charset="0"/>
              <a:buChar char="•"/>
            </a:pPr>
            <a:r>
              <a:rPr lang="en-US" altLang="en-US" sz="1900">
                <a:cs typeface="Arial" pitchFamily="34" charset="0"/>
              </a:rPr>
              <a:t>Inform workers how to report an injury or illness</a:t>
            </a:r>
          </a:p>
          <a:p>
            <a:pPr lvl="1" eaLnBrk="1" hangingPunct="1">
              <a:spcBef>
                <a:spcPct val="20000"/>
              </a:spcBef>
              <a:buSzPct val="125000"/>
              <a:buFont typeface="Arial" pitchFamily="34" charset="0"/>
              <a:buChar char="•"/>
            </a:pPr>
            <a:r>
              <a:rPr lang="en-US" altLang="en-US" sz="1900">
                <a:cs typeface="Arial" pitchFamily="34" charset="0"/>
              </a:rPr>
              <a:t>Report to OSHA within 8 hours a fatality or hospitalization of 3+ workers</a:t>
            </a:r>
          </a:p>
          <a:p>
            <a:pPr lvl="1" eaLnBrk="1" hangingPunct="1">
              <a:spcBef>
                <a:spcPct val="20000"/>
              </a:spcBef>
              <a:buClr>
                <a:srgbClr val="663300"/>
              </a:buClr>
              <a:buSzPct val="100000"/>
              <a:buFont typeface="Wingdings" pitchFamily="2" charset="2"/>
              <a:buChar char="§"/>
            </a:pPr>
            <a:endParaRPr lang="en-US" altLang="en-US" sz="2000">
              <a:cs typeface="Arial" pitchFamily="34" charset="0"/>
            </a:endParaRPr>
          </a:p>
          <a:p>
            <a:pPr lvl="1" eaLnBrk="1" hangingPunct="1">
              <a:spcBef>
                <a:spcPct val="20000"/>
              </a:spcBef>
              <a:buClr>
                <a:srgbClr val="663300"/>
              </a:buClr>
              <a:buSzPct val="100000"/>
              <a:buFont typeface="Wingdings" pitchFamily="2" charset="2"/>
              <a:buChar char="§"/>
            </a:pPr>
            <a:endParaRPr lang="en-US" altLang="en-US" sz="2000">
              <a:cs typeface="Arial" pitchFamily="34" charset="0"/>
            </a:endParaRPr>
          </a:p>
          <a:p>
            <a:pPr lvl="1" eaLnBrk="1" hangingPunct="1">
              <a:spcBef>
                <a:spcPct val="20000"/>
              </a:spcBef>
              <a:buClr>
                <a:srgbClr val="663300"/>
              </a:buClr>
              <a:buSzPct val="100000"/>
            </a:pPr>
            <a:endParaRPr lang="en-US" altLang="en-US" sz="2000" b="1">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4915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p:cNvPicPr>
            <a:picLocks noChangeAspect="1" noChangeArrowheads="1"/>
          </p:cNvPicPr>
          <p:nvPr>
            <p:custDataLst>
              <p:tags r:id="rId1"/>
            </p:custDataLst>
          </p:nvPr>
        </p:nvPicPr>
        <p:blipFill>
          <a:blip r:embed="rId4"/>
          <a:srcRect/>
          <a:stretch>
            <a:fillRect/>
          </a:stretch>
        </p:blipFill>
        <p:spPr bwMode="auto">
          <a:xfrm>
            <a:off x="5287963" y="3048000"/>
            <a:ext cx="3322637" cy="2492375"/>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Subtitle 2"/>
          <p:cNvSpPr txBox="1">
            <a:spLocks/>
          </p:cNvSpPr>
          <p:nvPr/>
        </p:nvSpPr>
        <p:spPr bwMode="auto">
          <a:xfrm>
            <a:off x="257175" y="2057400"/>
            <a:ext cx="4772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First Aid &amp; Safety:</a:t>
            </a:r>
          </a:p>
          <a:p>
            <a:pPr eaLnBrk="1" hangingPunct="1">
              <a:spcBef>
                <a:spcPct val="20000"/>
              </a:spcBef>
              <a:buSzPct val="125000"/>
              <a:buFont typeface="Arial" pitchFamily="34" charset="0"/>
              <a:buChar char="•"/>
            </a:pPr>
            <a:r>
              <a:rPr lang="en-US" altLang="en-US" sz="1900">
                <a:cs typeface="Arial" pitchFamily="34" charset="0"/>
              </a:rPr>
              <a:t>Provide first aid supplies &amp; medical care</a:t>
            </a:r>
          </a:p>
          <a:p>
            <a:pPr eaLnBrk="1" hangingPunct="1">
              <a:spcBef>
                <a:spcPct val="20000"/>
              </a:spcBef>
              <a:buSzPct val="125000"/>
              <a:buFont typeface="Arial" pitchFamily="34" charset="0"/>
              <a:buChar char="•"/>
            </a:pPr>
            <a:r>
              <a:rPr lang="en-US" altLang="en-US" sz="1900">
                <a:cs typeface="Arial" pitchFamily="34" charset="0"/>
              </a:rPr>
              <a:t>Develop/maintain a fire protection &amp; suppression program</a:t>
            </a:r>
          </a:p>
          <a:p>
            <a:pPr eaLnBrk="1" hangingPunct="1">
              <a:spcBef>
                <a:spcPct val="20000"/>
              </a:spcBef>
              <a:buSzPct val="125000"/>
              <a:buFont typeface="Arial" pitchFamily="34" charset="0"/>
              <a:buChar char="•"/>
            </a:pPr>
            <a:r>
              <a:rPr lang="en-US" altLang="en-US" sz="1900">
                <a:cs typeface="Arial" pitchFamily="34" charset="0"/>
              </a:rPr>
              <a:t>Develop an Emergency Action Plan: </a:t>
            </a:r>
          </a:p>
          <a:p>
            <a:pPr lvl="1" eaLnBrk="1" hangingPunct="1">
              <a:spcBef>
                <a:spcPct val="20000"/>
              </a:spcBef>
              <a:buSzPct val="100000"/>
              <a:buFont typeface="Wingdings" pitchFamily="2" charset="2"/>
              <a:buChar char="§"/>
            </a:pPr>
            <a:r>
              <a:rPr lang="en-US" altLang="en-US" sz="1900">
                <a:cs typeface="Arial" pitchFamily="34" charset="0"/>
              </a:rPr>
              <a:t>Routes </a:t>
            </a:r>
          </a:p>
          <a:p>
            <a:pPr lvl="1" eaLnBrk="1" hangingPunct="1">
              <a:spcBef>
                <a:spcPct val="20000"/>
              </a:spcBef>
              <a:buSzPct val="100000"/>
              <a:buFont typeface="Wingdings" pitchFamily="2" charset="2"/>
              <a:buChar char="§"/>
            </a:pPr>
            <a:r>
              <a:rPr lang="en-US" altLang="en-US" sz="1900">
                <a:cs typeface="Arial" pitchFamily="34" charset="0"/>
              </a:rPr>
              <a:t>Rescue and medical duties </a:t>
            </a:r>
          </a:p>
          <a:p>
            <a:pPr lvl="1" eaLnBrk="1" hangingPunct="1">
              <a:spcBef>
                <a:spcPct val="20000"/>
              </a:spcBef>
              <a:buSzPct val="100000"/>
              <a:buFont typeface="Wingdings" pitchFamily="2" charset="2"/>
              <a:buChar char="§"/>
            </a:pPr>
            <a:r>
              <a:rPr lang="en-US" altLang="en-US" sz="1900">
                <a:cs typeface="Arial" pitchFamily="34" charset="0"/>
              </a:rPr>
              <a:t>Alarm systems</a:t>
            </a:r>
          </a:p>
          <a:p>
            <a:pPr lvl="1" eaLnBrk="1" hangingPunct="1">
              <a:spcBef>
                <a:spcPct val="20000"/>
              </a:spcBef>
              <a:buSzPct val="100000"/>
              <a:buFont typeface="Wingdings" pitchFamily="2" charset="2"/>
              <a:buChar char="§"/>
            </a:pPr>
            <a:r>
              <a:rPr lang="en-US" altLang="en-US" sz="1900">
                <a:cs typeface="Arial" pitchFamily="34" charset="0"/>
              </a:rPr>
              <a:t>Evacuation plan </a:t>
            </a:r>
          </a:p>
          <a:p>
            <a:pPr lvl="1" eaLnBrk="1" hangingPunct="1">
              <a:spcBef>
                <a:spcPct val="20000"/>
              </a:spcBef>
              <a:buSzPct val="100000"/>
              <a:buFont typeface="Wingdings" pitchFamily="2" charset="2"/>
              <a:buChar char="§"/>
            </a:pPr>
            <a:r>
              <a:rPr lang="en-US" altLang="en-US" sz="1900">
                <a:cs typeface="Arial" pitchFamily="34" charset="0"/>
              </a:rPr>
              <a:t>Training</a:t>
            </a:r>
          </a:p>
        </p:txBody>
      </p:sp>
      <p:sp>
        <p:nvSpPr>
          <p:cNvPr id="50180"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p:cNvPicPr>
            <a:picLocks noChangeAspect="1" noChangeArrowheads="1"/>
          </p:cNvPicPr>
          <p:nvPr>
            <p:custDataLst>
              <p:tags r:id="rId1"/>
            </p:custDataLst>
          </p:nvPr>
        </p:nvPicPr>
        <p:blipFill rotWithShape="1">
          <a:blip r:embed="rId4"/>
          <a:srcRect l="31725"/>
          <a:stretch/>
        </p:blipFill>
        <p:spPr bwMode="auto">
          <a:xfrm>
            <a:off x="5529263" y="2803525"/>
            <a:ext cx="2940050" cy="2873375"/>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Subtitle 2"/>
          <p:cNvSpPr txBox="1">
            <a:spLocks/>
          </p:cNvSpPr>
          <p:nvPr/>
        </p:nvSpPr>
        <p:spPr bwMode="auto">
          <a:xfrm>
            <a:off x="257175" y="20574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Work Area Conditions:</a:t>
            </a:r>
          </a:p>
          <a:p>
            <a:pPr eaLnBrk="1" hangingPunct="1">
              <a:spcBef>
                <a:spcPct val="20000"/>
              </a:spcBef>
              <a:buSzPct val="125000"/>
              <a:buFont typeface="Arial" pitchFamily="34" charset="0"/>
              <a:buChar char="•"/>
            </a:pPr>
            <a:r>
              <a:rPr lang="en-US" altLang="en-US" sz="1900">
                <a:cs typeface="Arial" pitchFamily="34" charset="0"/>
              </a:rPr>
              <a:t>Ensure illumination for all construction areas, aisles, stairs, ramps, runways, corridors, offices, shops, &amp; storage areas</a:t>
            </a:r>
          </a:p>
          <a:p>
            <a:pPr eaLnBrk="1" hangingPunct="1">
              <a:spcBef>
                <a:spcPct val="20000"/>
              </a:spcBef>
              <a:buSzPct val="125000"/>
              <a:buFont typeface="Arial" pitchFamily="34" charset="0"/>
              <a:buChar char="•"/>
            </a:pPr>
            <a:r>
              <a:rPr lang="en-US" altLang="en-US" sz="1900">
                <a:cs typeface="Arial" pitchFamily="34" charset="0"/>
              </a:rPr>
              <a:t>Keep scrap materials cleared from work areas, passageways, stairs, &amp; buildings </a:t>
            </a:r>
          </a:p>
          <a:p>
            <a:pPr eaLnBrk="1" hangingPunct="1">
              <a:spcBef>
                <a:spcPct val="20000"/>
              </a:spcBef>
              <a:buSzPct val="125000"/>
              <a:buFont typeface="Arial" pitchFamily="34" charset="0"/>
              <a:buChar char="•"/>
            </a:pPr>
            <a:r>
              <a:rPr lang="en-US" altLang="en-US" sz="1900">
                <a:cs typeface="Arial" pitchFamily="34" charset="0"/>
              </a:rPr>
              <a:t>Remove combustible debris: </a:t>
            </a:r>
          </a:p>
          <a:p>
            <a:pPr lvl="1" eaLnBrk="1" hangingPunct="1">
              <a:spcBef>
                <a:spcPct val="20000"/>
              </a:spcBef>
              <a:buSzPct val="100000"/>
              <a:buFont typeface="Wingdings" pitchFamily="2" charset="2"/>
              <a:buChar char="§"/>
            </a:pPr>
            <a:r>
              <a:rPr lang="en-US" altLang="en-US" sz="1900">
                <a:cs typeface="Arial" pitchFamily="34" charset="0"/>
              </a:rPr>
              <a:t>Provide containers with covers               for garbage, oily, flammable, or hazardous materials</a:t>
            </a:r>
          </a:p>
          <a:p>
            <a:pPr eaLnBrk="1" hangingPunct="1">
              <a:spcBef>
                <a:spcPct val="20000"/>
              </a:spcBef>
              <a:buClr>
                <a:srgbClr val="663300"/>
              </a:buClr>
              <a:buSzPct val="125000"/>
              <a:buFont typeface="Arial" pitchFamily="34" charset="0"/>
              <a:buChar char="•"/>
            </a:pPr>
            <a:endParaRPr lang="en-US" altLang="en-US" sz="1900">
              <a:cs typeface="Arial" pitchFamily="34" charset="0"/>
            </a:endParaRPr>
          </a:p>
        </p:txBody>
      </p:sp>
      <p:sp>
        <p:nvSpPr>
          <p:cNvPr id="51204"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6147" name="Subtitle 2"/>
          <p:cNvSpPr txBox="1">
            <a:spLocks/>
          </p:cNvSpPr>
          <p:nvPr/>
        </p:nvSpPr>
        <p:spPr bwMode="auto">
          <a:xfrm>
            <a:off x="257175" y="2057400"/>
            <a:ext cx="4010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History of OSHA: </a:t>
            </a:r>
          </a:p>
          <a:p>
            <a:pPr eaLnBrk="1" hangingPunct="1">
              <a:spcBef>
                <a:spcPct val="20000"/>
              </a:spcBef>
              <a:buSzPct val="125000"/>
              <a:buFont typeface="Arial" pitchFamily="34" charset="0"/>
              <a:buChar char="•"/>
            </a:pPr>
            <a:r>
              <a:rPr lang="en-US" altLang="en-US" sz="1900">
                <a:cs typeface="Arial" pitchFamily="34" charset="0"/>
              </a:rPr>
              <a:t>Agency of the U.S. Department of Labor </a:t>
            </a:r>
          </a:p>
          <a:p>
            <a:pPr eaLnBrk="1" hangingPunct="1">
              <a:spcBef>
                <a:spcPct val="20000"/>
              </a:spcBef>
              <a:buSzPct val="125000"/>
              <a:buFont typeface="Arial" pitchFamily="34" charset="0"/>
              <a:buChar char="•"/>
            </a:pPr>
            <a:r>
              <a:rPr lang="en-US" altLang="en-US" sz="1900">
                <a:cs typeface="Arial" pitchFamily="34" charset="0"/>
              </a:rPr>
              <a:t>Responsible for worker safety &amp; health protection</a:t>
            </a:r>
          </a:p>
          <a:p>
            <a:pPr eaLnBrk="1" hangingPunct="1">
              <a:spcBef>
                <a:spcPct val="20000"/>
              </a:spcBef>
              <a:buSzPct val="125000"/>
              <a:buFont typeface="Arial" pitchFamily="34" charset="0"/>
              <a:buChar char="•"/>
            </a:pPr>
            <a:r>
              <a:rPr lang="en-US" altLang="en-US" sz="1900">
                <a:cs typeface="Arial" pitchFamily="34" charset="0"/>
              </a:rPr>
              <a:t>December 29, 1970 - President Nixon signs OSH Act</a:t>
            </a:r>
          </a:p>
          <a:p>
            <a:pPr lvl="1" eaLnBrk="1" hangingPunct="1">
              <a:spcBef>
                <a:spcPct val="20000"/>
              </a:spcBef>
              <a:buSzPct val="100000"/>
              <a:buFont typeface="Wingdings" pitchFamily="2" charset="2"/>
              <a:buChar char="§"/>
            </a:pPr>
            <a:r>
              <a:rPr lang="en-US" altLang="en-US" sz="1900">
                <a:cs typeface="Arial" pitchFamily="34" charset="0"/>
              </a:rPr>
              <a:t>Created OSHA agency on April 28, 1971</a:t>
            </a:r>
          </a:p>
          <a:p>
            <a:pPr lvl="1" eaLnBrk="1" hangingPunct="1">
              <a:spcBef>
                <a:spcPct val="20000"/>
              </a:spcBef>
              <a:buClr>
                <a:srgbClr val="663300"/>
              </a:buClr>
              <a:buSzPct val="125000"/>
              <a:buFont typeface="Arial" pitchFamily="34" charset="0"/>
              <a:buChar char="•"/>
            </a:pPr>
            <a:endParaRPr lang="en-US" altLang="en-US" sz="2000">
              <a:cs typeface="Arial" pitchFamily="34" charset="0"/>
            </a:endParaRPr>
          </a:p>
          <a:p>
            <a:pPr eaLnBrk="1" hangingPunct="1">
              <a:spcBef>
                <a:spcPct val="20000"/>
              </a:spcBef>
              <a:buClr>
                <a:srgbClr val="663300"/>
              </a:buClr>
              <a:buSzPct val="125000"/>
            </a:pPr>
            <a:endParaRPr lang="en-US" altLang="en-US" sz="2000">
              <a:cs typeface="Arial" pitchFamily="34" charset="0"/>
            </a:endParaRPr>
          </a:p>
        </p:txBody>
      </p:sp>
      <p:pic>
        <p:nvPicPr>
          <p:cNvPr id="6148" name="Content Placeholder 5" descr="Act_1970_new.jp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410200" y="2667000"/>
            <a:ext cx="2846388" cy="22098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ubtitle 2"/>
          <p:cNvSpPr txBox="1">
            <a:spLocks/>
          </p:cNvSpPr>
          <p:nvPr/>
        </p:nvSpPr>
        <p:spPr bwMode="auto">
          <a:xfrm>
            <a:off x="257175" y="2057400"/>
            <a:ext cx="4848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Work Area Conditions (cont.): </a:t>
            </a:r>
          </a:p>
          <a:p>
            <a:pPr eaLnBrk="1" hangingPunct="1">
              <a:spcBef>
                <a:spcPct val="20000"/>
              </a:spcBef>
              <a:buSzPct val="125000"/>
              <a:buFont typeface="Arial" pitchFamily="34" charset="0"/>
              <a:buChar char="•"/>
            </a:pPr>
            <a:r>
              <a:rPr lang="en-US" altLang="en-US" sz="1900">
                <a:cs typeface="Arial" pitchFamily="34" charset="0"/>
              </a:rPr>
              <a:t>Provide drinking water, toilets,                          washing facilities, eating areas,                                  &amp; change rooms</a:t>
            </a:r>
          </a:p>
          <a:p>
            <a:pPr eaLnBrk="1" hangingPunct="1">
              <a:spcBef>
                <a:spcPct val="20000"/>
              </a:spcBef>
              <a:buSzPct val="125000"/>
              <a:buFont typeface="Arial" pitchFamily="34" charset="0"/>
              <a:buChar char="•"/>
            </a:pPr>
            <a:r>
              <a:rPr lang="en-US" altLang="en-US" sz="1900">
                <a:cs typeface="Arial" pitchFamily="34" charset="0"/>
              </a:rPr>
              <a:t>Arrange &amp; maintain exits to                                       provide free &amp; unobstructed                                 egress from all parts of buildings                                 &amp; structures</a:t>
            </a:r>
          </a:p>
          <a:p>
            <a:pPr eaLnBrk="1" hangingPunct="1">
              <a:spcBef>
                <a:spcPct val="20000"/>
              </a:spcBef>
              <a:buSzPct val="125000"/>
              <a:buFont typeface="Arial" pitchFamily="34" charset="0"/>
              <a:buChar char="•"/>
            </a:pPr>
            <a:r>
              <a:rPr lang="en-US" altLang="en-US" sz="1900">
                <a:cs typeface="Arial" pitchFamily="34" charset="0"/>
              </a:rPr>
              <a:t>Use color codes, posters, labels,                                or signs to warn employees of                      hazards </a:t>
            </a:r>
          </a:p>
          <a:p>
            <a:pPr lvl="1" eaLnBrk="1" hangingPunct="1">
              <a:spcBef>
                <a:spcPct val="20000"/>
              </a:spcBef>
              <a:buClr>
                <a:srgbClr val="663300"/>
              </a:buClr>
              <a:buSzPct val="125000"/>
              <a:buFont typeface="Arial" pitchFamily="34" charset="0"/>
              <a:buChar char="•"/>
            </a:pPr>
            <a:endParaRPr lang="en-US" altLang="en-US" sz="2000">
              <a:cs typeface="Arial" pitchFamily="34" charset="0"/>
            </a:endParaRPr>
          </a:p>
        </p:txBody>
      </p:sp>
      <p:sp>
        <p:nvSpPr>
          <p:cNvPr id="52227"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pic>
        <p:nvPicPr>
          <p:cNvPr id="52228" name="Picture 9"/>
          <p:cNvPicPr>
            <a:picLocks noChangeAspect="1" noChangeArrowheads="1"/>
          </p:cNvPicPr>
          <p:nvPr>
            <p:custDataLst>
              <p:tags r:id="rId1"/>
            </p:custDataLst>
          </p:nvPr>
        </p:nvPicPr>
        <p:blipFill>
          <a:blip r:embed="rId4" cstate="email">
            <a:lum bright="10000"/>
            <a:extLst>
              <a:ext uri="{28A0092B-C50C-407E-A947-70E740481C1C}">
                <a14:useLocalDpi xmlns:a14="http://schemas.microsoft.com/office/drawing/2010/main" val="0"/>
              </a:ext>
            </a:extLst>
          </a:blip>
          <a:srcRect/>
          <a:stretch>
            <a:fillRect/>
          </a:stretch>
        </p:blipFill>
        <p:spPr bwMode="auto">
          <a:xfrm>
            <a:off x="5105400" y="2514600"/>
            <a:ext cx="3367088" cy="28733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
        <p:nvSpPr>
          <p:cNvPr id="53251" name="Subtitle 2"/>
          <p:cNvSpPr txBox="1">
            <a:spLocks/>
          </p:cNvSpPr>
          <p:nvPr/>
        </p:nvSpPr>
        <p:spPr bwMode="auto">
          <a:xfrm>
            <a:off x="257175" y="2057400"/>
            <a:ext cx="5229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Ensuring a Safe Workplace: </a:t>
            </a:r>
          </a:p>
          <a:p>
            <a:pPr eaLnBrk="1" hangingPunct="1">
              <a:spcBef>
                <a:spcPct val="20000"/>
              </a:spcBef>
              <a:buSzPct val="125000"/>
              <a:buFont typeface="Arial" pitchFamily="34" charset="0"/>
              <a:buChar char="•"/>
            </a:pPr>
            <a:r>
              <a:rPr lang="en-US" altLang="en-US" sz="1900">
                <a:cs typeface="Arial" pitchFamily="34" charset="0"/>
              </a:rPr>
              <a:t>Conducting a job hazard analysis:</a:t>
            </a:r>
          </a:p>
          <a:p>
            <a:pPr lvl="1" eaLnBrk="1" hangingPunct="1">
              <a:spcBef>
                <a:spcPct val="20000"/>
              </a:spcBef>
              <a:buSzPct val="100000"/>
              <a:buFont typeface="Wingdings" pitchFamily="2" charset="2"/>
              <a:buChar char="§"/>
            </a:pPr>
            <a:r>
              <a:rPr lang="en-US" altLang="en-US" sz="1900">
                <a:cs typeface="Arial" pitchFamily="34" charset="0"/>
              </a:rPr>
              <a:t>Project hazard analysis</a:t>
            </a:r>
          </a:p>
          <a:p>
            <a:pPr lvl="2" eaLnBrk="1" hangingPunct="1">
              <a:spcBef>
                <a:spcPct val="20000"/>
              </a:spcBef>
              <a:buSzPct val="70000"/>
              <a:buFont typeface="Wingdings" pitchFamily="2" charset="2"/>
              <a:buChar char="Ø"/>
            </a:pPr>
            <a:r>
              <a:rPr lang="en-US" altLang="en-US" sz="1900">
                <a:cs typeface="Arial" pitchFamily="34" charset="0"/>
              </a:rPr>
              <a:t>Done prior to project by contractor to identify project phases &amp; hazards</a:t>
            </a:r>
          </a:p>
          <a:p>
            <a:pPr lvl="1" eaLnBrk="1" hangingPunct="1">
              <a:spcBef>
                <a:spcPct val="20000"/>
              </a:spcBef>
              <a:buSzPct val="100000"/>
              <a:buFont typeface="Wingdings" pitchFamily="2" charset="2"/>
              <a:buChar char="§"/>
            </a:pPr>
            <a:r>
              <a:rPr lang="en-US" altLang="en-US" sz="1900">
                <a:cs typeface="Arial" pitchFamily="34" charset="0"/>
              </a:rPr>
              <a:t>Phase hazard analysis</a:t>
            </a:r>
          </a:p>
          <a:p>
            <a:pPr lvl="2" eaLnBrk="1" hangingPunct="1">
              <a:spcBef>
                <a:spcPct val="20000"/>
              </a:spcBef>
              <a:buSzPct val="70000"/>
              <a:buFont typeface="Wingdings" pitchFamily="2" charset="2"/>
              <a:buChar char="Ø"/>
            </a:pPr>
            <a:r>
              <a:rPr lang="en-US" altLang="en-US" sz="1900">
                <a:cs typeface="Arial" pitchFamily="34" charset="0"/>
              </a:rPr>
              <a:t>Done prior to each project phase to analyze site conditions &amp; work activities</a:t>
            </a:r>
          </a:p>
          <a:p>
            <a:pPr lvl="1" eaLnBrk="1" hangingPunct="1">
              <a:spcBef>
                <a:spcPct val="20000"/>
              </a:spcBef>
              <a:buSzPct val="100000"/>
              <a:buFont typeface="Wingdings" pitchFamily="2" charset="2"/>
              <a:buChar char="§"/>
            </a:pPr>
            <a:r>
              <a:rPr lang="en-US" altLang="en-US" sz="1900">
                <a:cs typeface="Arial" pitchFamily="34" charset="0"/>
              </a:rPr>
              <a:t>Job safety analysis </a:t>
            </a:r>
          </a:p>
          <a:p>
            <a:pPr lvl="2" eaLnBrk="1" hangingPunct="1">
              <a:spcBef>
                <a:spcPct val="20000"/>
              </a:spcBef>
              <a:buSzPct val="70000"/>
              <a:buFont typeface="Wingdings" pitchFamily="2" charset="2"/>
              <a:buChar char="Ø"/>
            </a:pPr>
            <a:r>
              <a:rPr lang="en-US" altLang="en-US" sz="1900">
                <a:cs typeface="Arial" pitchFamily="34" charset="0"/>
              </a:rPr>
              <a:t>Done prior to start of any task by supervisor or foreman (competent person)</a:t>
            </a:r>
          </a:p>
        </p:txBody>
      </p:sp>
      <p:pic>
        <p:nvPicPr>
          <p:cNvPr id="53252" name="Picture 5">
            <a:hlinkClick r:id="rId4" action="ppaction://hlinkfile"/>
          </p:cNvPr>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5919788" y="2514600"/>
            <a:ext cx="2468562" cy="33162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ubtitle 2"/>
          <p:cNvSpPr txBox="1">
            <a:spLocks/>
          </p:cNvSpPr>
          <p:nvPr/>
        </p:nvSpPr>
        <p:spPr bwMode="auto">
          <a:xfrm>
            <a:off x="257175" y="2057400"/>
            <a:ext cx="454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Comply with Other OSHA Standards:</a:t>
            </a:r>
          </a:p>
          <a:p>
            <a:pPr eaLnBrk="1" hangingPunct="1">
              <a:spcBef>
                <a:spcPct val="20000"/>
              </a:spcBef>
              <a:buSzPct val="125000"/>
              <a:buFont typeface="Arial" pitchFamily="34" charset="0"/>
              <a:buChar char="•"/>
            </a:pPr>
            <a:r>
              <a:rPr lang="en-US" altLang="en-US" sz="1900">
                <a:cs typeface="Arial" pitchFamily="34" charset="0"/>
              </a:rPr>
              <a:t>Post OSHA poster or state equivalent prominently in the workplace</a:t>
            </a:r>
          </a:p>
          <a:p>
            <a:pPr eaLnBrk="1" hangingPunct="1">
              <a:spcBef>
                <a:spcPct val="20000"/>
              </a:spcBef>
              <a:buSzPct val="125000"/>
              <a:buFont typeface="Arial" pitchFamily="34" charset="0"/>
              <a:buChar char="•"/>
            </a:pPr>
            <a:r>
              <a:rPr lang="en-US" altLang="en-US" sz="1900">
                <a:cs typeface="Arial" pitchFamily="34" charset="0"/>
              </a:rPr>
              <a:t>Cooperate with OSHA compliance officers</a:t>
            </a:r>
          </a:p>
          <a:p>
            <a:pPr lvl="1" eaLnBrk="1" hangingPunct="1">
              <a:spcBef>
                <a:spcPct val="20000"/>
              </a:spcBef>
              <a:buSzPct val="100000"/>
              <a:buFont typeface="Wingdings" pitchFamily="2" charset="2"/>
              <a:buChar char="§"/>
            </a:pPr>
            <a:r>
              <a:rPr lang="en-US" altLang="en-US" sz="1900">
                <a:cs typeface="Arial" pitchFamily="34" charset="0"/>
              </a:rPr>
              <a:t>Furnish names of employee reps</a:t>
            </a:r>
          </a:p>
          <a:p>
            <a:pPr eaLnBrk="1" hangingPunct="1">
              <a:spcBef>
                <a:spcPct val="20000"/>
              </a:spcBef>
              <a:buSzPct val="125000"/>
              <a:buFont typeface="Arial" pitchFamily="34" charset="0"/>
              <a:buChar char="•"/>
            </a:pPr>
            <a:r>
              <a:rPr lang="en-US" altLang="en-US" sz="1900">
                <a:cs typeface="Arial" pitchFamily="34" charset="0"/>
              </a:rPr>
              <a:t>Do not discriminate against workers who exercise rights under OSH Act Section 11(c)</a:t>
            </a:r>
            <a:endParaRPr lang="en-US" altLang="en-US" sz="1900" b="1">
              <a:cs typeface="Arial" pitchFamily="34" charset="0"/>
            </a:endParaRPr>
          </a:p>
          <a:p>
            <a:pPr eaLnBrk="1" hangingPunct="1">
              <a:spcBef>
                <a:spcPct val="20000"/>
              </a:spcBef>
              <a:buSzPct val="125000"/>
              <a:buFont typeface="Arial" pitchFamily="34" charset="0"/>
              <a:buChar char="•"/>
            </a:pPr>
            <a:r>
              <a:rPr lang="en-US" altLang="en-US" sz="1900">
                <a:cs typeface="Arial" pitchFamily="34" charset="0"/>
              </a:rPr>
              <a:t>Post OSHA citations &amp; abatement verification notices next to site involved for at least 3 days</a:t>
            </a:r>
            <a:endParaRPr lang="en-US" altLang="en-US" sz="1900" b="1">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5427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pic>
        <p:nvPicPr>
          <p:cNvPr id="54276" name="Picture 5">
            <a:hlinkClick r:id="rId4" action="ppaction://hlinkfile"/>
          </p:cNvPr>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5867400" y="2474913"/>
            <a:ext cx="2492375" cy="36449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pic>
        <p:nvPicPr>
          <p:cNvPr id="55299" name="Picture 2"/>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5638800" y="2208213"/>
            <a:ext cx="2914650" cy="1951037"/>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2"/>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5638800" y="4343400"/>
            <a:ext cx="2905125" cy="194945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5301" name="Subtitle 2"/>
          <p:cNvSpPr txBox="1">
            <a:spLocks/>
          </p:cNvSpPr>
          <p:nvPr/>
        </p:nvSpPr>
        <p:spPr bwMode="auto">
          <a:xfrm>
            <a:off x="257175" y="2057400"/>
            <a:ext cx="4772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Safety on Multi-employer Sites: </a:t>
            </a:r>
          </a:p>
          <a:p>
            <a:pPr eaLnBrk="1" hangingPunct="1">
              <a:spcBef>
                <a:spcPct val="20000"/>
              </a:spcBef>
              <a:buSzPct val="125000"/>
              <a:buFont typeface="Arial" pitchFamily="34" charset="0"/>
              <a:buChar char="•"/>
            </a:pPr>
            <a:r>
              <a:rPr lang="en-US" altLang="en-US" sz="1900">
                <a:cs typeface="Arial" pitchFamily="34" charset="0"/>
              </a:rPr>
              <a:t>Prime contractor: </a:t>
            </a:r>
          </a:p>
          <a:p>
            <a:pPr lvl="1" eaLnBrk="1" hangingPunct="1">
              <a:spcBef>
                <a:spcPct val="20000"/>
              </a:spcBef>
              <a:buSzPct val="100000"/>
              <a:buFont typeface="Wingdings" pitchFamily="2" charset="2"/>
              <a:buChar char="§"/>
            </a:pPr>
            <a:r>
              <a:rPr lang="en-US" altLang="en-US" sz="1900">
                <a:cs typeface="Arial" pitchFamily="34" charset="0"/>
              </a:rPr>
              <a:t>Maintains safe &amp; healthful conditions throughout worksite</a:t>
            </a:r>
          </a:p>
          <a:p>
            <a:pPr lvl="1" eaLnBrk="1" hangingPunct="1">
              <a:spcBef>
                <a:spcPct val="20000"/>
              </a:spcBef>
              <a:buSzPct val="100000"/>
              <a:buFont typeface="Wingdings" pitchFamily="2" charset="2"/>
              <a:buChar char="§"/>
            </a:pPr>
            <a:r>
              <a:rPr lang="en-US" altLang="en-US" sz="1900">
                <a:cs typeface="Arial" pitchFamily="34" charset="0"/>
              </a:rPr>
              <a:t>Can enter into agreement with subs to have them provide services or fulfill specific obligations</a:t>
            </a:r>
          </a:p>
          <a:p>
            <a:pPr lvl="2" eaLnBrk="1" hangingPunct="1">
              <a:spcBef>
                <a:spcPct val="20000"/>
              </a:spcBef>
              <a:buSzPct val="70000"/>
              <a:buFont typeface="Wingdings" pitchFamily="2" charset="2"/>
              <a:buChar char="Ø"/>
            </a:pPr>
            <a:r>
              <a:rPr lang="en-US" altLang="en-US" sz="1900">
                <a:cs typeface="Arial" pitchFamily="34" charset="0"/>
              </a:rPr>
              <a:t>Removes prime from actual, but not legal responsibility for compliance</a:t>
            </a:r>
          </a:p>
          <a:p>
            <a:pPr lvl="2" eaLnBrk="1" hangingPunct="1">
              <a:spcBef>
                <a:spcPct val="20000"/>
              </a:spcBef>
              <a:buSzPct val="70000"/>
              <a:buFont typeface="Wingdings" pitchFamily="2" charset="2"/>
              <a:buChar char="Ø"/>
            </a:pPr>
            <a:r>
              <a:rPr lang="en-US" altLang="en-US" sz="1900">
                <a:cs typeface="Arial" pitchFamily="34" charset="0"/>
              </a:rPr>
              <a:t>Agreements can make both prime &amp; subs responsible for compliance</a:t>
            </a:r>
          </a:p>
          <a:p>
            <a:pPr lvl="1" eaLnBrk="1" hangingPunct="1">
              <a:spcBef>
                <a:spcPct val="20000"/>
              </a:spcBef>
              <a:buClr>
                <a:srgbClr val="663300"/>
              </a:buClr>
              <a:buSzPct val="100000"/>
            </a:pPr>
            <a:endParaRPr lang="en-US" altLang="en-US" sz="200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
        <p:nvSpPr>
          <p:cNvPr id="55301" name="Subtitle 2"/>
          <p:cNvSpPr txBox="1">
            <a:spLocks/>
          </p:cNvSpPr>
          <p:nvPr/>
        </p:nvSpPr>
        <p:spPr bwMode="auto">
          <a:xfrm>
            <a:off x="257175" y="2057400"/>
            <a:ext cx="84296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charset="0"/>
                <a:ea typeface="ＭＳ Ｐゴシック" pitchFamily="34" charset="-128"/>
              </a:defRPr>
            </a:lvl1pPr>
            <a:lvl2pPr marL="692150" indent="-234950" eaLnBrk="0" hangingPunct="0">
              <a:defRPr sz="2400">
                <a:solidFill>
                  <a:schemeClr val="tx1"/>
                </a:solidFill>
                <a:latin typeface="Arial" charset="0"/>
                <a:ea typeface="ＭＳ Ｐゴシック" pitchFamily="34" charset="-128"/>
              </a:defRPr>
            </a:lvl2pPr>
            <a:lvl3pPr marL="1149350" indent="-23495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Clr>
                <a:srgbClr val="663300"/>
              </a:buClr>
              <a:buSzPct val="125000"/>
              <a:defRPr/>
            </a:pPr>
            <a:r>
              <a:rPr lang="en-US" sz="1900" b="1" dirty="0" smtClean="0">
                <a:cs typeface="Arial" charset="0"/>
              </a:rPr>
              <a:t>Site Safety: </a:t>
            </a:r>
          </a:p>
          <a:p>
            <a:pPr eaLnBrk="1" hangingPunct="1">
              <a:spcBef>
                <a:spcPct val="20000"/>
              </a:spcBef>
              <a:buSzPct val="125000"/>
              <a:buFont typeface="Arial" charset="0"/>
              <a:buChar char="•"/>
              <a:defRPr/>
            </a:pPr>
            <a:r>
              <a:rPr lang="en-US" sz="1900" dirty="0" smtClean="0"/>
              <a:t>The following four categories of employer can be cited because of the same unsafe condition: </a:t>
            </a:r>
          </a:p>
          <a:p>
            <a:pPr marL="914400" lvl="1" indent="-457200" eaLnBrk="1" hangingPunct="1">
              <a:spcBef>
                <a:spcPct val="20000"/>
              </a:spcBef>
              <a:buSzPct val="100000"/>
              <a:buFont typeface="+mj-lt"/>
              <a:buAutoNum type="arabicPeriod"/>
              <a:defRPr/>
            </a:pPr>
            <a:endParaRPr lang="en-US" sz="400" dirty="0" smtClean="0"/>
          </a:p>
          <a:p>
            <a:pPr marL="914400" lvl="1" indent="-457200" eaLnBrk="1" hangingPunct="1">
              <a:spcBef>
                <a:spcPct val="20000"/>
              </a:spcBef>
              <a:buSzPct val="100000"/>
              <a:buFont typeface="+mj-lt"/>
              <a:buAutoNum type="arabicPeriod"/>
              <a:defRPr/>
            </a:pPr>
            <a:r>
              <a:rPr lang="en-US" sz="1900" b="1" dirty="0" smtClean="0"/>
              <a:t>Creating Employer </a:t>
            </a:r>
            <a:r>
              <a:rPr lang="en-US" sz="1900" dirty="0" smtClean="0"/>
              <a:t>- actually created the hazard</a:t>
            </a:r>
          </a:p>
          <a:p>
            <a:pPr marL="457200" lvl="1" indent="0" eaLnBrk="1" hangingPunct="1">
              <a:spcBef>
                <a:spcPct val="20000"/>
              </a:spcBef>
              <a:buSzPct val="100000"/>
              <a:defRPr/>
            </a:pPr>
            <a:endParaRPr lang="en-US" sz="400" dirty="0" smtClean="0"/>
          </a:p>
          <a:p>
            <a:pPr marL="914400" lvl="1" indent="-457200" eaLnBrk="1" hangingPunct="1">
              <a:spcBef>
                <a:spcPct val="20000"/>
              </a:spcBef>
              <a:buSzPct val="100000"/>
              <a:buFont typeface="+mj-lt"/>
              <a:buAutoNum type="arabicPeriod" startAt="2"/>
              <a:defRPr/>
            </a:pPr>
            <a:r>
              <a:rPr lang="en-US" sz="1900" b="1" dirty="0" smtClean="0"/>
              <a:t>Controlling Employer</a:t>
            </a:r>
            <a:r>
              <a:rPr lang="en-US" sz="1900" dirty="0" smtClean="0"/>
              <a:t> - has responsibility over the site and has authority to require correction of unsafe conditions for the entire site or the specific area of the site at which the OSHA inspector finds the hazard </a:t>
            </a:r>
          </a:p>
          <a:p>
            <a:pPr marL="457200" lvl="1" indent="0" eaLnBrk="1" hangingPunct="1">
              <a:spcBef>
                <a:spcPct val="20000"/>
              </a:spcBef>
              <a:buSzPct val="100000"/>
              <a:defRPr/>
            </a:pPr>
            <a:endParaRPr lang="en-US" sz="400" dirty="0" smtClean="0"/>
          </a:p>
          <a:p>
            <a:pPr marL="914400" lvl="1" indent="-457200" eaLnBrk="1" hangingPunct="1">
              <a:spcBef>
                <a:spcPct val="20000"/>
              </a:spcBef>
              <a:buSzPct val="100000"/>
              <a:buFont typeface="+mj-lt"/>
              <a:buAutoNum type="arabicPeriod" startAt="3"/>
              <a:defRPr/>
            </a:pPr>
            <a:r>
              <a:rPr lang="en-US" sz="1900" b="1" dirty="0" smtClean="0"/>
              <a:t>Correcting Employer</a:t>
            </a:r>
            <a:r>
              <a:rPr lang="en-US" sz="1900" dirty="0" smtClean="0"/>
              <a:t> - responsible for the correction of any hazard </a:t>
            </a:r>
          </a:p>
          <a:p>
            <a:pPr marL="457200" lvl="1" indent="0" eaLnBrk="1" hangingPunct="1">
              <a:spcBef>
                <a:spcPct val="20000"/>
              </a:spcBef>
              <a:buSzPct val="100000"/>
              <a:defRPr/>
            </a:pPr>
            <a:endParaRPr lang="en-US" sz="400" dirty="0" smtClean="0"/>
          </a:p>
          <a:p>
            <a:pPr marL="914400" lvl="1" indent="-457200" eaLnBrk="1" hangingPunct="1">
              <a:spcBef>
                <a:spcPct val="20000"/>
              </a:spcBef>
              <a:buSzPct val="100000"/>
              <a:buFont typeface="+mj-lt"/>
              <a:buAutoNum type="arabicPeriod" startAt="4"/>
              <a:defRPr/>
            </a:pPr>
            <a:r>
              <a:rPr lang="en-US" sz="1900" b="1" dirty="0" smtClean="0"/>
              <a:t>Exposing Employer </a:t>
            </a:r>
            <a:r>
              <a:rPr lang="en-US" sz="1900" dirty="0" smtClean="0"/>
              <a:t>- exposes its employees to a hazard whether created by it or not</a:t>
            </a:r>
          </a:p>
          <a:p>
            <a:pPr lvl="1" eaLnBrk="1" hangingPunct="1">
              <a:spcBef>
                <a:spcPct val="20000"/>
              </a:spcBef>
              <a:buClr>
                <a:srgbClr val="663300"/>
              </a:buClr>
              <a:buSzPct val="100000"/>
              <a:defRPr/>
            </a:pPr>
            <a:endParaRPr lang="en-US" sz="1900" dirty="0" smtClean="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pic>
        <p:nvPicPr>
          <p:cNvPr id="6" name="Picture 5"/>
          <p:cNvPicPr>
            <a:picLocks noChangeAspect="1" noChangeArrowheads="1"/>
          </p:cNvPicPr>
          <p:nvPr>
            <p:custDataLst>
              <p:tags r:id="rId1"/>
            </p:custDataLst>
          </p:nvPr>
        </p:nvPicPr>
        <p:blipFill>
          <a:blip r:embed="rId4" cstate="print"/>
          <a:srcRect/>
          <a:stretch>
            <a:fillRect/>
          </a:stretch>
        </p:blipFill>
        <p:spPr bwMode="auto">
          <a:xfrm>
            <a:off x="2066789" y="1806026"/>
            <a:ext cx="5238755" cy="5040861"/>
          </a:xfrm>
          <a:prstGeom prst="rect">
            <a:avLst/>
          </a:prstGeom>
          <a:noFill/>
          <a:ln w="9525">
            <a:noFill/>
            <a:miter lim="800000"/>
            <a:headEnd/>
            <a:tailEnd/>
          </a:ln>
          <a:effectLst>
            <a:softEdge rad="635000"/>
          </a:effectLst>
        </p:spPr>
      </p:pic>
      <p:sp>
        <p:nvSpPr>
          <p:cNvPr id="57348" name="Subtitle 2"/>
          <p:cNvSpPr txBox="1">
            <a:spLocks/>
          </p:cNvSpPr>
          <p:nvPr/>
        </p:nvSpPr>
        <p:spPr bwMode="auto">
          <a:xfrm>
            <a:off x="257175" y="2057400"/>
            <a:ext cx="4695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Activity: Workers’ Rights Activity</a:t>
            </a:r>
          </a:p>
          <a:p>
            <a:pPr eaLnBrk="1" hangingPunct="1">
              <a:spcBef>
                <a:spcPct val="20000"/>
              </a:spcBef>
              <a:buClr>
                <a:srgbClr val="663300"/>
              </a:buClr>
              <a:buSzPct val="100000"/>
            </a:pPr>
            <a:endParaRPr lang="en-US" altLang="en-US" sz="200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
        <p:nvSpPr>
          <p:cNvPr id="58372" name="Subtitle 2"/>
          <p:cNvSpPr txBox="1">
            <a:spLocks/>
          </p:cNvSpPr>
          <p:nvPr/>
        </p:nvSpPr>
        <p:spPr bwMode="auto">
          <a:xfrm>
            <a:off x="257175" y="2057400"/>
            <a:ext cx="835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What types of accident must an employer report to OSHA within eight hours?</a:t>
            </a:r>
          </a:p>
          <a:p>
            <a:pPr eaLnBrk="1" hangingPunct="1">
              <a:spcBef>
                <a:spcPct val="20000"/>
              </a:spcBef>
              <a:buSzPct val="100000"/>
            </a:pPr>
            <a:endParaRPr lang="en-US" altLang="en-US" sz="1900" i="1">
              <a:solidFill>
                <a:srgbClr val="FF0000"/>
              </a:solidFill>
              <a:cs typeface="Arial" pitchFamily="34" charset="0"/>
            </a:endParaRPr>
          </a:p>
          <a:p>
            <a:pPr eaLnBrk="1" hangingPunct="1">
              <a:spcBef>
                <a:spcPts val="2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Who can be held responsible for health and safety on multi-employer sites?</a:t>
            </a:r>
            <a:endParaRPr lang="en-US" altLang="en-US" sz="1900" i="1">
              <a:solidFill>
                <a:srgbClr val="FF0000"/>
              </a:solidFill>
              <a:cs typeface="Arial" pitchFamily="34" charset="0"/>
            </a:endParaRPr>
          </a:p>
          <a:p>
            <a:pPr eaLnBrk="1" hangingPunct="1">
              <a:spcBef>
                <a:spcPct val="20000"/>
              </a:spcBef>
              <a:buClr>
                <a:srgbClr val="663300"/>
              </a:buClr>
              <a:buSzPct val="100000"/>
            </a:pPr>
            <a:endParaRPr lang="en-US" altLang="en-US" sz="190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ubtitle 2"/>
          <p:cNvSpPr txBox="1">
            <a:spLocks/>
          </p:cNvSpPr>
          <p:nvPr/>
        </p:nvSpPr>
        <p:spPr bwMode="auto">
          <a:xfrm>
            <a:off x="257175" y="2057400"/>
            <a:ext cx="835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What types of accident must an employer report to OSHA within eight hours? </a:t>
            </a:r>
            <a:r>
              <a:rPr lang="en-US" altLang="en-US" sz="1900" i="1">
                <a:solidFill>
                  <a:srgbClr val="FF0000"/>
                </a:solidFill>
                <a:cs typeface="Arial" pitchFamily="34" charset="0"/>
              </a:rPr>
              <a:t>(Accidents resulting in a fatality or fatalities, or the hospitalization of three or more employees.)</a:t>
            </a:r>
          </a:p>
          <a:p>
            <a:pPr eaLnBrk="1" hangingPunct="1">
              <a:spcBef>
                <a:spcPts val="47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Who can be held responsible for health and safety on multi-employer sites? </a:t>
            </a:r>
            <a:r>
              <a:rPr lang="en-US" altLang="en-US" sz="1900" i="1">
                <a:solidFill>
                  <a:srgbClr val="FF0000"/>
                </a:solidFill>
                <a:cs typeface="Arial" pitchFamily="34" charset="0"/>
              </a:rPr>
              <a:t>(Prime and/or subcontractors depending on the situation.)</a:t>
            </a: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5939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6"/>
          <p:cNvSpPr txBox="1">
            <a:spLocks noChangeArrowheads="1"/>
          </p:cNvSpPr>
          <p:nvPr/>
        </p:nvSpPr>
        <p:spPr bwMode="auto">
          <a:xfrm>
            <a:off x="158750" y="1339850"/>
            <a:ext cx="8375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responsibilities does an employer have under OSHA?</a:t>
            </a:r>
          </a:p>
        </p:txBody>
      </p:sp>
      <p:pic>
        <p:nvPicPr>
          <p:cNvPr id="60419" name="Picture 6" descr="bigstockphoto_Question_Mark_1676236.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970588" y="2590800"/>
            <a:ext cx="2335212" cy="2670175"/>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0420" name="TextBox 9"/>
          <p:cNvSpPr txBox="1">
            <a:spLocks noChangeArrowheads="1"/>
          </p:cNvSpPr>
          <p:nvPr/>
        </p:nvSpPr>
        <p:spPr bwMode="auto">
          <a:xfrm>
            <a:off x="6356350" y="5362575"/>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Any Questions?</a:t>
            </a:r>
          </a:p>
        </p:txBody>
      </p:sp>
      <p:sp>
        <p:nvSpPr>
          <p:cNvPr id="60421" name="Subtitle 2"/>
          <p:cNvSpPr txBox="1">
            <a:spLocks/>
          </p:cNvSpPr>
          <p:nvPr/>
        </p:nvSpPr>
        <p:spPr bwMode="auto">
          <a:xfrm>
            <a:off x="257175" y="2057400"/>
            <a:ext cx="5153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Summary:</a:t>
            </a:r>
          </a:p>
          <a:p>
            <a:pPr eaLnBrk="1" hangingPunct="1">
              <a:spcBef>
                <a:spcPct val="20000"/>
              </a:spcBef>
              <a:buSzPct val="125000"/>
              <a:buFont typeface="Arial" pitchFamily="34" charset="0"/>
              <a:buChar char="•"/>
            </a:pPr>
            <a:r>
              <a:rPr lang="en-US" altLang="en-US" sz="1900">
                <a:cs typeface="Arial" pitchFamily="34" charset="0"/>
              </a:rPr>
              <a:t>Employer responsibilities regarding:</a:t>
            </a:r>
          </a:p>
          <a:p>
            <a:pPr lvl="1" eaLnBrk="1" hangingPunct="1">
              <a:spcBef>
                <a:spcPct val="20000"/>
              </a:spcBef>
              <a:buSzPct val="100000"/>
              <a:buFont typeface="Wingdings" pitchFamily="2" charset="2"/>
              <a:buChar char="§"/>
            </a:pPr>
            <a:r>
              <a:rPr lang="en-US" altLang="en-US" sz="1900">
                <a:cs typeface="Arial" pitchFamily="34" charset="0"/>
              </a:rPr>
              <a:t>Accident prevention programs</a:t>
            </a:r>
          </a:p>
          <a:p>
            <a:pPr lvl="1" eaLnBrk="1" hangingPunct="1">
              <a:spcBef>
                <a:spcPct val="20000"/>
              </a:spcBef>
              <a:buSzPct val="100000"/>
              <a:buFont typeface="Wingdings" pitchFamily="2" charset="2"/>
              <a:buChar char="§"/>
            </a:pPr>
            <a:r>
              <a:rPr lang="en-US" altLang="en-US" sz="1900">
                <a:cs typeface="Arial" pitchFamily="34" charset="0"/>
              </a:rPr>
              <a:t>Employee training</a:t>
            </a:r>
          </a:p>
          <a:p>
            <a:pPr lvl="1" eaLnBrk="1" hangingPunct="1">
              <a:spcBef>
                <a:spcPct val="20000"/>
              </a:spcBef>
              <a:buSzPct val="100000"/>
              <a:buFont typeface="Wingdings" pitchFamily="2" charset="2"/>
              <a:buChar char="§"/>
            </a:pPr>
            <a:r>
              <a:rPr lang="en-US" altLang="en-US" sz="1900">
                <a:cs typeface="Arial" pitchFamily="34" charset="0"/>
              </a:rPr>
              <a:t>OSHA injury/illness recordkeeping</a:t>
            </a:r>
          </a:p>
          <a:p>
            <a:pPr lvl="1" eaLnBrk="1" hangingPunct="1">
              <a:spcBef>
                <a:spcPct val="20000"/>
              </a:spcBef>
              <a:buSzPct val="100000"/>
              <a:buFont typeface="Wingdings" pitchFamily="2" charset="2"/>
              <a:buChar char="§"/>
            </a:pPr>
            <a:r>
              <a:rPr lang="en-US" altLang="en-US" sz="1900">
                <a:cs typeface="Arial" pitchFamily="34" charset="0"/>
              </a:rPr>
              <a:t>Discrimination against workers</a:t>
            </a:r>
          </a:p>
          <a:p>
            <a:pPr lvl="1" eaLnBrk="1" hangingPunct="1">
              <a:spcBef>
                <a:spcPct val="20000"/>
              </a:spcBef>
              <a:buSzPct val="100000"/>
              <a:buFont typeface="Wingdings" pitchFamily="2" charset="2"/>
              <a:buChar char="§"/>
            </a:pPr>
            <a:r>
              <a:rPr lang="en-US" altLang="en-US" sz="1900">
                <a:cs typeface="Arial" pitchFamily="34" charset="0"/>
              </a:rPr>
              <a:t>First aid &amp; medical care</a:t>
            </a:r>
          </a:p>
          <a:p>
            <a:pPr lvl="1" eaLnBrk="1" hangingPunct="1">
              <a:spcBef>
                <a:spcPct val="20000"/>
              </a:spcBef>
              <a:buSzPct val="100000"/>
              <a:buFont typeface="Wingdings" pitchFamily="2" charset="2"/>
              <a:buChar char="§"/>
            </a:pPr>
            <a:r>
              <a:rPr lang="en-US" altLang="en-US" sz="1900">
                <a:cs typeface="Arial" pitchFamily="34" charset="0"/>
              </a:rPr>
              <a:t>Safety at the workplace</a:t>
            </a:r>
          </a:p>
          <a:p>
            <a:pPr lvl="1" eaLnBrk="1" hangingPunct="1">
              <a:spcBef>
                <a:spcPct val="20000"/>
              </a:spcBef>
              <a:buSzPct val="100000"/>
              <a:buFont typeface="Wingdings" pitchFamily="2" charset="2"/>
              <a:buChar char="§"/>
            </a:pPr>
            <a:r>
              <a:rPr lang="en-US" altLang="en-US" sz="1900">
                <a:cs typeface="Arial" pitchFamily="34" charset="0"/>
              </a:rPr>
              <a:t>Job hazard analyses </a:t>
            </a:r>
          </a:p>
          <a:p>
            <a:pPr lvl="1" eaLnBrk="1" hangingPunct="1">
              <a:spcBef>
                <a:spcPct val="20000"/>
              </a:spcBef>
              <a:buSzPct val="100000"/>
              <a:buFont typeface="Wingdings" pitchFamily="2" charset="2"/>
              <a:buChar char="§"/>
            </a:pPr>
            <a:r>
              <a:rPr lang="en-US" altLang="en-US" sz="1900">
                <a:cs typeface="Arial" pitchFamily="34" charset="0"/>
              </a:rPr>
              <a:t>Safety on multi-employer sites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7174" name="Subtitle 2"/>
          <p:cNvSpPr txBox="1">
            <a:spLocks/>
          </p:cNvSpPr>
          <p:nvPr/>
        </p:nvSpPr>
        <p:spPr bwMode="auto">
          <a:xfrm>
            <a:off x="257175" y="2057400"/>
            <a:ext cx="7439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OSHA’s Mission: </a:t>
            </a:r>
          </a:p>
          <a:p>
            <a:pPr eaLnBrk="1" hangingPunct="1">
              <a:spcBef>
                <a:spcPct val="20000"/>
              </a:spcBef>
              <a:buSzPct val="125000"/>
              <a:buFont typeface="Arial" pitchFamily="34" charset="0"/>
              <a:buChar char="•"/>
            </a:pPr>
            <a:r>
              <a:rPr lang="en-US" altLang="en-US" sz="1900">
                <a:cs typeface="Arial" pitchFamily="34" charset="0"/>
              </a:rPr>
              <a:t>Save lives, prevent injuries, &amp; protect the health of America’s workers </a:t>
            </a:r>
          </a:p>
          <a:p>
            <a:pPr eaLnBrk="1" hangingPunct="1">
              <a:spcBef>
                <a:spcPct val="20000"/>
              </a:spcBef>
              <a:buSzPct val="125000"/>
              <a:buFont typeface="Arial" pitchFamily="34" charset="0"/>
              <a:buChar char="•"/>
            </a:pPr>
            <a:r>
              <a:rPr lang="en-US" altLang="en-US" sz="1900">
                <a:cs typeface="Arial" pitchFamily="34" charset="0"/>
              </a:rPr>
              <a:t>Is carried out by: </a:t>
            </a:r>
          </a:p>
          <a:p>
            <a:pPr lvl="1" eaLnBrk="1" hangingPunct="1">
              <a:spcBef>
                <a:spcPct val="20000"/>
              </a:spcBef>
              <a:buSzPct val="100000"/>
              <a:buFont typeface="Wingdings" pitchFamily="2" charset="2"/>
              <a:buChar char="§"/>
            </a:pPr>
            <a:r>
              <a:rPr lang="en-US" altLang="en-US" sz="1900">
                <a:cs typeface="Arial" pitchFamily="34" charset="0"/>
              </a:rPr>
              <a:t>Developing job safety &amp; health standards</a:t>
            </a:r>
          </a:p>
          <a:p>
            <a:pPr lvl="2" eaLnBrk="1" hangingPunct="1">
              <a:spcBef>
                <a:spcPct val="20000"/>
              </a:spcBef>
              <a:buSzPct val="70000"/>
              <a:buFont typeface="Wingdings" pitchFamily="2" charset="2"/>
              <a:buChar char="Ø"/>
            </a:pPr>
            <a:r>
              <a:rPr lang="en-US" altLang="en-US" sz="1900">
                <a:cs typeface="Arial" pitchFamily="34" charset="0"/>
              </a:rPr>
              <a:t>Enforcing standards through worksite inspections</a:t>
            </a:r>
          </a:p>
          <a:p>
            <a:pPr lvl="1" eaLnBrk="1" hangingPunct="1">
              <a:spcBef>
                <a:spcPct val="20000"/>
              </a:spcBef>
              <a:buSzPct val="100000"/>
              <a:buFont typeface="Wingdings" pitchFamily="2" charset="2"/>
              <a:buChar char="§"/>
            </a:pPr>
            <a:r>
              <a:rPr lang="en-US" altLang="en-US" sz="1900">
                <a:cs typeface="Arial" pitchFamily="34" charset="0"/>
              </a:rPr>
              <a:t>Maintaining a reporting &amp; recordkeeping system </a:t>
            </a:r>
          </a:p>
          <a:p>
            <a:pPr lvl="2" eaLnBrk="1" hangingPunct="1">
              <a:spcBef>
                <a:spcPct val="20000"/>
              </a:spcBef>
              <a:buSzPct val="70000"/>
              <a:buFont typeface="Wingdings" pitchFamily="2" charset="2"/>
              <a:buChar char="Ø"/>
            </a:pPr>
            <a:r>
              <a:rPr lang="en-US" altLang="en-US" sz="1900">
                <a:cs typeface="Arial" pitchFamily="34" charset="0"/>
              </a:rPr>
              <a:t>Track job-related injuries &amp; illnesses</a:t>
            </a:r>
          </a:p>
          <a:p>
            <a:pPr lvl="1" eaLnBrk="1" hangingPunct="1">
              <a:spcBef>
                <a:spcPct val="20000"/>
              </a:spcBef>
              <a:buSzPct val="100000"/>
              <a:buFont typeface="Wingdings" pitchFamily="2" charset="2"/>
              <a:buChar char="§"/>
            </a:pPr>
            <a:r>
              <a:rPr lang="en-US" altLang="en-US" sz="1900">
                <a:cs typeface="Arial" pitchFamily="34" charset="0"/>
              </a:rPr>
              <a:t>Providing training programs</a:t>
            </a:r>
          </a:p>
          <a:p>
            <a:pPr eaLnBrk="1" hangingPunct="1">
              <a:spcBef>
                <a:spcPct val="20000"/>
              </a:spcBef>
              <a:buClr>
                <a:srgbClr val="663300"/>
              </a:buClr>
              <a:buSzPct val="125000"/>
            </a:pPr>
            <a:endParaRPr lang="en-US" altLang="en-US" sz="2000">
              <a:cs typeface="Arial" pitchFamily="34" charset="0"/>
            </a:endParaRPr>
          </a:p>
          <a:p>
            <a:pPr eaLnBrk="1" hangingPunct="1">
              <a:spcBef>
                <a:spcPct val="20000"/>
              </a:spcBef>
              <a:buClr>
                <a:srgbClr val="663300"/>
              </a:buClr>
              <a:buSzPct val="125000"/>
            </a:pPr>
            <a:endParaRPr lang="en-US" altLang="en-US" sz="200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sp>
        <p:nvSpPr>
          <p:cNvPr id="62468" name="Subtitle 2"/>
          <p:cNvSpPr txBox="1">
            <a:spLocks/>
          </p:cNvSpPr>
          <p:nvPr/>
        </p:nvSpPr>
        <p:spPr bwMode="auto">
          <a:xfrm>
            <a:off x="257175" y="2057400"/>
            <a:ext cx="5153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Objectives:</a:t>
            </a:r>
          </a:p>
          <a:p>
            <a:pPr eaLnBrk="1" hangingPunct="1">
              <a:spcBef>
                <a:spcPct val="20000"/>
              </a:spcBef>
              <a:buSzPct val="125000"/>
              <a:buFont typeface="Arial" pitchFamily="34" charset="0"/>
              <a:buChar char="•"/>
            </a:pPr>
            <a:r>
              <a:rPr lang="en-US" altLang="en-US" sz="1900">
                <a:cs typeface="Arial" pitchFamily="34" charset="0"/>
              </a:rPr>
              <a:t>Identify OSHA standards that pertain to construction trades &amp; other general industries</a:t>
            </a:r>
          </a:p>
          <a:p>
            <a:pPr eaLnBrk="1" hangingPunct="1">
              <a:spcBef>
                <a:spcPct val="20000"/>
              </a:spcBef>
              <a:buSzPct val="125000"/>
              <a:buFont typeface="Arial" pitchFamily="34" charset="0"/>
              <a:buChar char="•"/>
            </a:pPr>
            <a:r>
              <a:rPr lang="en-US" altLang="en-US" sz="1900">
                <a:cs typeface="Arial" pitchFamily="34" charset="0"/>
              </a:rPr>
              <a:t>Identify the ten most accessed OSHA standards in general industry</a:t>
            </a:r>
          </a:p>
          <a:p>
            <a:pPr eaLnBrk="1" hangingPunct="1">
              <a:spcBef>
                <a:spcPct val="20000"/>
              </a:spcBef>
              <a:buSzPct val="125000"/>
              <a:buFont typeface="Arial" pitchFamily="34" charset="0"/>
              <a:buChar char="•"/>
            </a:pPr>
            <a:r>
              <a:rPr lang="en-US" altLang="en-US" sz="1900">
                <a:cs typeface="Arial" pitchFamily="34" charset="0"/>
              </a:rPr>
              <a:t>Explain how to access Most Frequently Cited (MFC) data on Department of Labor (DOL) website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0200" y="2057400"/>
            <a:ext cx="2700927" cy="404756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ubtitle 2"/>
          <p:cNvSpPr txBox="1">
            <a:spLocks/>
          </p:cNvSpPr>
          <p:nvPr/>
        </p:nvSpPr>
        <p:spPr bwMode="auto">
          <a:xfrm>
            <a:off x="257175" y="2057400"/>
            <a:ext cx="3248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Reading OSHA Standards</a:t>
            </a:r>
            <a:endParaRPr lang="en-US" altLang="en-US" sz="1900">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6349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pic>
        <p:nvPicPr>
          <p:cNvPr id="63492" name="Picture 7"/>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1785938" y="2565400"/>
            <a:ext cx="5765800" cy="361315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ubtitle 2"/>
          <p:cNvSpPr txBox="1">
            <a:spLocks/>
          </p:cNvSpPr>
          <p:nvPr/>
        </p:nvSpPr>
        <p:spPr bwMode="auto">
          <a:xfrm>
            <a:off x="257175" y="2057400"/>
            <a:ext cx="32480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Standards:</a:t>
            </a:r>
          </a:p>
          <a:p>
            <a:pPr eaLnBrk="1" hangingPunct="1">
              <a:spcBef>
                <a:spcPct val="20000"/>
              </a:spcBef>
              <a:buSzPct val="125000"/>
              <a:buFont typeface="Arial" pitchFamily="34" charset="0"/>
              <a:buChar char="•"/>
            </a:pPr>
            <a:r>
              <a:rPr lang="en-US" altLang="en-US" sz="1900">
                <a:cs typeface="Arial" pitchFamily="34" charset="0"/>
                <a:hlinkClick r:id="rId4"/>
              </a:rPr>
              <a:t>General Industry (1910)</a:t>
            </a:r>
            <a:endParaRPr lang="en-US" altLang="en-US" sz="1900">
              <a:cs typeface="Arial" pitchFamily="34" charset="0"/>
            </a:endParaRPr>
          </a:p>
          <a:p>
            <a:pPr eaLnBrk="1" hangingPunct="1">
              <a:spcBef>
                <a:spcPct val="20000"/>
              </a:spcBef>
              <a:buSzPct val="125000"/>
              <a:buFont typeface="Arial" pitchFamily="34" charset="0"/>
              <a:buChar char="•"/>
            </a:pPr>
            <a:r>
              <a:rPr lang="en-US" altLang="en-US" sz="1900">
                <a:cs typeface="Arial" pitchFamily="34" charset="0"/>
                <a:hlinkClick r:id="rId5"/>
              </a:rPr>
              <a:t>Construction (1926)</a:t>
            </a:r>
            <a:endParaRPr lang="en-US" altLang="en-US" sz="1900">
              <a:cs typeface="Arial" pitchFamily="34" charset="0"/>
            </a:endParaRPr>
          </a:p>
          <a:p>
            <a:pPr eaLnBrk="1" hangingPunct="1">
              <a:spcBef>
                <a:spcPct val="20000"/>
              </a:spcBef>
              <a:buSzPct val="125000"/>
              <a:buFont typeface="Arial" pitchFamily="34" charset="0"/>
              <a:buChar char="•"/>
            </a:pPr>
            <a:r>
              <a:rPr lang="en-US" altLang="en-US" sz="1900">
                <a:cs typeface="Arial" pitchFamily="34" charset="0"/>
              </a:rPr>
              <a:t>Maritime (1915)</a:t>
            </a:r>
          </a:p>
          <a:p>
            <a:pPr eaLnBrk="1" hangingPunct="1">
              <a:spcBef>
                <a:spcPct val="20000"/>
              </a:spcBef>
              <a:buSzPct val="125000"/>
              <a:buFont typeface="Arial" pitchFamily="34" charset="0"/>
              <a:buChar char="•"/>
            </a:pPr>
            <a:r>
              <a:rPr lang="en-US" altLang="en-US" sz="1900">
                <a:cs typeface="Arial" pitchFamily="34" charset="0"/>
              </a:rPr>
              <a:t>Agriculture (1928)</a:t>
            </a:r>
          </a:p>
          <a:p>
            <a:pPr eaLnBrk="1" hangingPunct="1">
              <a:spcBef>
                <a:spcPct val="20000"/>
              </a:spcBef>
              <a:buSzPct val="125000"/>
              <a:buFont typeface="Arial" pitchFamily="34" charset="0"/>
              <a:buChar char="•"/>
            </a:pPr>
            <a:r>
              <a:rPr lang="en-US" altLang="en-US" sz="1900">
                <a:cs typeface="Arial" pitchFamily="34" charset="0"/>
              </a:rPr>
              <a:t>If no specific OSHA standards exist, comply with </a:t>
            </a:r>
            <a:r>
              <a:rPr lang="en-US" altLang="en-US" sz="1900">
                <a:cs typeface="Arial" pitchFamily="34" charset="0"/>
                <a:hlinkClick r:id="rId6"/>
              </a:rPr>
              <a:t>General Duty Clause 5(a)(1)</a:t>
            </a:r>
            <a:r>
              <a:rPr lang="en-US" altLang="en-US" sz="1900">
                <a:cs typeface="Arial" pitchFamily="34" charset="0"/>
              </a:rPr>
              <a:t> of </a:t>
            </a:r>
            <a:r>
              <a:rPr lang="en-US" altLang="en-US" sz="1900">
                <a:cs typeface="Arial" pitchFamily="34" charset="0"/>
                <a:hlinkClick r:id="rId7"/>
              </a:rPr>
              <a:t>OSH Act of 1970</a:t>
            </a:r>
            <a:endParaRPr lang="en-US" altLang="en-US" sz="1900">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6451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pic>
        <p:nvPicPr>
          <p:cNvPr id="64516" name="Picture 5"/>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val="0"/>
              </a:ext>
            </a:extLst>
          </a:blip>
          <a:srcRect/>
          <a:stretch>
            <a:fillRect/>
          </a:stretch>
        </p:blipFill>
        <p:spPr bwMode="auto">
          <a:xfrm>
            <a:off x="3746500" y="2590800"/>
            <a:ext cx="5013325" cy="32766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Subtitle 2"/>
          <p:cNvSpPr txBox="1">
            <a:spLocks/>
          </p:cNvSpPr>
          <p:nvPr/>
        </p:nvSpPr>
        <p:spPr bwMode="auto">
          <a:xfrm>
            <a:off x="257175" y="2057400"/>
            <a:ext cx="7743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General Industry (10 Most Accessed Standards)</a:t>
            </a:r>
            <a:endParaRPr lang="en-US" altLang="en-US" sz="1900"/>
          </a:p>
          <a:p>
            <a:pPr eaLnBrk="1" hangingPunct="1">
              <a:spcBef>
                <a:spcPct val="20000"/>
              </a:spcBef>
              <a:buClr>
                <a:srgbClr val="663300"/>
              </a:buClr>
              <a:buSzPct val="125000"/>
            </a:pPr>
            <a:r>
              <a:rPr lang="en-US" altLang="en-US" sz="1900">
                <a:cs typeface="Arial" pitchFamily="34" charset="0"/>
                <a:hlinkClick r:id="rId3"/>
              </a:rPr>
              <a:t>General Industry (1910)</a:t>
            </a:r>
            <a:endParaRPr lang="en-US" altLang="en-US" sz="1900"/>
          </a:p>
          <a:p>
            <a:pPr lvl="1" eaLnBrk="1" hangingPunct="1">
              <a:spcBef>
                <a:spcPct val="20000"/>
              </a:spcBef>
              <a:buSzPct val="125000"/>
              <a:buFont typeface="Arial" pitchFamily="34" charset="0"/>
              <a:buChar char="•"/>
            </a:pPr>
            <a:r>
              <a:rPr lang="en-US" altLang="en-US" sz="1900"/>
              <a:t>Bloodborne Pathogens – 1910.1030 </a:t>
            </a:r>
          </a:p>
          <a:p>
            <a:pPr lvl="1" eaLnBrk="1" hangingPunct="1">
              <a:spcBef>
                <a:spcPct val="20000"/>
              </a:spcBef>
              <a:buSzPct val="125000"/>
              <a:buFont typeface="Arial" pitchFamily="34" charset="0"/>
              <a:buChar char="•"/>
            </a:pPr>
            <a:r>
              <a:rPr lang="en-US" altLang="en-US" sz="1900"/>
              <a:t>Hazard Communication – 1910.1200 </a:t>
            </a:r>
          </a:p>
          <a:p>
            <a:pPr lvl="1" eaLnBrk="1" hangingPunct="1">
              <a:spcBef>
                <a:spcPct val="20000"/>
              </a:spcBef>
              <a:buSzPct val="125000"/>
              <a:buFont typeface="Arial" pitchFamily="34" charset="0"/>
              <a:buChar char="•"/>
            </a:pPr>
            <a:r>
              <a:rPr lang="en-US" altLang="en-US" sz="1900"/>
              <a:t>Respiratory Protection – 1910.134 </a:t>
            </a:r>
          </a:p>
          <a:p>
            <a:pPr lvl="1" eaLnBrk="1" hangingPunct="1">
              <a:spcBef>
                <a:spcPct val="20000"/>
              </a:spcBef>
              <a:buSzPct val="125000"/>
              <a:buFont typeface="Arial" pitchFamily="34" charset="0"/>
              <a:buChar char="•"/>
            </a:pPr>
            <a:r>
              <a:rPr lang="en-US" altLang="en-US" sz="1900"/>
              <a:t>Occupational Noise Exposure – 1910.95 </a:t>
            </a:r>
          </a:p>
          <a:p>
            <a:pPr lvl="1" eaLnBrk="1" hangingPunct="1">
              <a:spcBef>
                <a:spcPct val="20000"/>
              </a:spcBef>
              <a:buSzPct val="125000"/>
              <a:buFont typeface="Arial" pitchFamily="34" charset="0"/>
              <a:buChar char="•"/>
            </a:pPr>
            <a:r>
              <a:rPr lang="en-US" altLang="en-US" sz="1900"/>
              <a:t>Powered Industrial Trucks – 1910.178 </a:t>
            </a:r>
          </a:p>
          <a:p>
            <a:pPr lvl="1" eaLnBrk="1" hangingPunct="1">
              <a:spcBef>
                <a:spcPct val="20000"/>
              </a:spcBef>
              <a:buSzPct val="125000"/>
              <a:buFont typeface="Arial" pitchFamily="34" charset="0"/>
              <a:buChar char="•"/>
            </a:pPr>
            <a:r>
              <a:rPr lang="en-US" altLang="en-US" sz="1900"/>
              <a:t>Permit-required Confined Spaces – 1910.146 </a:t>
            </a:r>
          </a:p>
          <a:p>
            <a:pPr lvl="1" eaLnBrk="1" hangingPunct="1">
              <a:spcBef>
                <a:spcPct val="20000"/>
              </a:spcBef>
              <a:buSzPct val="125000"/>
              <a:buFont typeface="Arial" pitchFamily="34" charset="0"/>
              <a:buChar char="•"/>
            </a:pPr>
            <a:r>
              <a:rPr lang="en-US" altLang="en-US" sz="1900"/>
              <a:t>Lockout/Tagout – 1910.147 </a:t>
            </a:r>
          </a:p>
          <a:p>
            <a:pPr lvl="1" eaLnBrk="1" hangingPunct="1">
              <a:spcBef>
                <a:spcPct val="20000"/>
              </a:spcBef>
              <a:buSzPct val="125000"/>
              <a:buFont typeface="Arial" pitchFamily="34" charset="0"/>
              <a:buChar char="•"/>
            </a:pPr>
            <a:r>
              <a:rPr lang="en-US" altLang="en-US" sz="1900"/>
              <a:t>Hazardous Waste Ops. &amp; Emergency Response – 1910.120 </a:t>
            </a:r>
          </a:p>
          <a:p>
            <a:pPr lvl="1" eaLnBrk="1" hangingPunct="1">
              <a:spcBef>
                <a:spcPct val="20000"/>
              </a:spcBef>
              <a:buSzPct val="125000"/>
              <a:buFont typeface="Arial" pitchFamily="34" charset="0"/>
              <a:buChar char="•"/>
            </a:pPr>
            <a:r>
              <a:rPr lang="en-US" altLang="en-US" sz="1900"/>
              <a:t>Guarding Floor &amp; Wall Openings and Holes – 1910.23 </a:t>
            </a:r>
          </a:p>
          <a:p>
            <a:pPr lvl="1" eaLnBrk="1" hangingPunct="1">
              <a:spcBef>
                <a:spcPct val="20000"/>
              </a:spcBef>
              <a:buSzPct val="125000"/>
              <a:buFont typeface="Arial" pitchFamily="34" charset="0"/>
              <a:buChar char="•"/>
            </a:pPr>
            <a:r>
              <a:rPr lang="en-US" altLang="en-US" sz="1900"/>
              <a:t>Personal Protective Equipment – 1910.132 </a:t>
            </a:r>
          </a:p>
          <a:p>
            <a:pPr lvl="1" eaLnBrk="1" hangingPunct="1">
              <a:spcBef>
                <a:spcPct val="20000"/>
              </a:spcBef>
              <a:buClr>
                <a:srgbClr val="663300"/>
              </a:buClr>
              <a:buSzPct val="100000"/>
            </a:pPr>
            <a:endParaRPr lang="en-US" altLang="en-US" sz="2000">
              <a:cs typeface="Arial" pitchFamily="34" charset="0"/>
            </a:endParaRPr>
          </a:p>
        </p:txBody>
      </p:sp>
      <p:sp>
        <p:nvSpPr>
          <p:cNvPr id="6554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pic>
        <p:nvPicPr>
          <p:cNvPr id="66563" name="Picture 4">
            <a:hlinkClick r:id="rId4"/>
          </p:cNvPr>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val="0"/>
              </a:ext>
            </a:extLst>
          </a:blip>
          <a:srcRect/>
          <a:stretch>
            <a:fillRect/>
          </a:stretch>
        </p:blipFill>
        <p:spPr bwMode="auto">
          <a:xfrm>
            <a:off x="1709738" y="2514600"/>
            <a:ext cx="5826125" cy="38100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6564" name="Subtitle 2"/>
          <p:cNvSpPr txBox="1">
            <a:spLocks/>
          </p:cNvSpPr>
          <p:nvPr/>
        </p:nvSpPr>
        <p:spPr bwMode="auto">
          <a:xfrm>
            <a:off x="257175" y="2057400"/>
            <a:ext cx="416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Most Frequently Cited (MFC) Data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ubtitle 2"/>
          <p:cNvSpPr txBox="1">
            <a:spLocks/>
          </p:cNvSpPr>
          <p:nvPr/>
        </p:nvSpPr>
        <p:spPr bwMode="auto">
          <a:xfrm>
            <a:off x="257175" y="2057400"/>
            <a:ext cx="812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What part of OSHA 29 CFR regulates General Industry?                                         </a:t>
            </a:r>
            <a:endParaRPr lang="en-US" altLang="en-US" sz="1900" i="1">
              <a:solidFill>
                <a:srgbClr val="FF0000"/>
              </a:solidFill>
              <a:cs typeface="Arial" pitchFamily="34" charset="0"/>
            </a:endParaRPr>
          </a:p>
          <a:p>
            <a:pPr eaLnBrk="1" hangingPunct="1">
              <a:spcBef>
                <a:spcPct val="20000"/>
              </a:spcBef>
              <a:buSzPct val="100000"/>
            </a:pPr>
            <a:endParaRPr lang="en-US" altLang="en-US" sz="1900" i="1">
              <a:solidFill>
                <a:srgbClr val="FF0000"/>
              </a:solidFill>
              <a:cs typeface="Arial" pitchFamily="34" charset="0"/>
            </a:endParaRPr>
          </a:p>
          <a:p>
            <a:pPr eaLnBrk="1" hangingPunct="1">
              <a:spcBef>
                <a:spcPts val="2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What part of OSHA 29 CFR regulates the Construction Industry?</a:t>
            </a:r>
            <a:endParaRPr lang="en-US" altLang="en-US" sz="1900" i="1">
              <a:solidFill>
                <a:srgbClr val="FF0000"/>
              </a:solidFill>
              <a:cs typeface="Arial" pitchFamily="34" charset="0"/>
            </a:endParaRP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67588"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ubtitle 2"/>
          <p:cNvSpPr txBox="1">
            <a:spLocks/>
          </p:cNvSpPr>
          <p:nvPr/>
        </p:nvSpPr>
        <p:spPr bwMode="auto">
          <a:xfrm>
            <a:off x="257175" y="2057400"/>
            <a:ext cx="812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What part of OSHA 29 CFR regulates General Industry?                                         </a:t>
            </a:r>
            <a:r>
              <a:rPr lang="en-US" altLang="en-US" sz="1900" i="1">
                <a:solidFill>
                  <a:srgbClr val="FF0000"/>
                </a:solidFill>
                <a:cs typeface="Arial" pitchFamily="34" charset="0"/>
              </a:rPr>
              <a:t>(Part 1910.)</a:t>
            </a:r>
          </a:p>
          <a:p>
            <a:pPr eaLnBrk="1" hangingPunct="1">
              <a:spcBef>
                <a:spcPts val="47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What part of OSHA 29 CFR regulates the Construction Industry? </a:t>
            </a:r>
            <a:r>
              <a:rPr lang="en-US" altLang="en-US" sz="1900" i="1">
                <a:solidFill>
                  <a:srgbClr val="FF0000"/>
                </a:solidFill>
                <a:cs typeface="Arial" pitchFamily="34" charset="0"/>
              </a:rPr>
              <a:t>(Part 1926.)</a:t>
            </a: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6861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6"/>
          <p:cNvSpPr txBox="1">
            <a:spLocks noChangeArrowheads="1"/>
          </p:cNvSpPr>
          <p:nvPr/>
        </p:nvSpPr>
        <p:spPr bwMode="auto">
          <a:xfrm>
            <a:off x="158750" y="1339850"/>
            <a:ext cx="8375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What do the OSHA standards say?</a:t>
            </a:r>
          </a:p>
        </p:txBody>
      </p:sp>
      <p:sp>
        <p:nvSpPr>
          <p:cNvPr id="69635" name="Subtitle 2"/>
          <p:cNvSpPr txBox="1">
            <a:spLocks/>
          </p:cNvSpPr>
          <p:nvPr/>
        </p:nvSpPr>
        <p:spPr bwMode="auto">
          <a:xfrm>
            <a:off x="257175" y="20574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Summary:</a:t>
            </a:r>
          </a:p>
          <a:p>
            <a:pPr eaLnBrk="1" hangingPunct="1">
              <a:spcBef>
                <a:spcPct val="20000"/>
              </a:spcBef>
              <a:buSzPct val="125000"/>
              <a:buFont typeface="Arial" pitchFamily="34" charset="0"/>
              <a:buChar char="•"/>
            </a:pPr>
            <a:r>
              <a:rPr lang="en-US" altLang="en-US" sz="1900">
                <a:cs typeface="Arial" pitchFamily="34" charset="0"/>
              </a:rPr>
              <a:t>OSHA construction trades &amp; general industry standards</a:t>
            </a:r>
          </a:p>
          <a:p>
            <a:pPr eaLnBrk="1" hangingPunct="1">
              <a:spcBef>
                <a:spcPct val="20000"/>
              </a:spcBef>
              <a:buSzPct val="125000"/>
              <a:buFont typeface="Arial" pitchFamily="34" charset="0"/>
              <a:buChar char="•"/>
            </a:pPr>
            <a:r>
              <a:rPr lang="en-US" altLang="en-US" sz="1900">
                <a:cs typeface="Arial" pitchFamily="34" charset="0"/>
              </a:rPr>
              <a:t>Ten most accessed OSHA standards in general industry</a:t>
            </a:r>
          </a:p>
          <a:p>
            <a:pPr eaLnBrk="1" hangingPunct="1">
              <a:spcBef>
                <a:spcPct val="20000"/>
              </a:spcBef>
              <a:buSzPct val="125000"/>
              <a:buFont typeface="Arial" pitchFamily="34" charset="0"/>
              <a:buChar char="•"/>
            </a:pPr>
            <a:r>
              <a:rPr lang="en-US" altLang="en-US" sz="1900">
                <a:cs typeface="Arial" pitchFamily="34" charset="0"/>
              </a:rPr>
              <a:t>Most Frequently Cited (MFC) data on (DOL) Department of Labor website </a:t>
            </a:r>
          </a:p>
        </p:txBody>
      </p:sp>
      <p:pic>
        <p:nvPicPr>
          <p:cNvPr id="69636" name="Picture 6" descr="bigstockphoto_Question_Mark_1676236.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970588" y="2590800"/>
            <a:ext cx="2335212" cy="2670175"/>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Box 9"/>
          <p:cNvSpPr txBox="1">
            <a:spLocks noChangeArrowheads="1"/>
          </p:cNvSpPr>
          <p:nvPr/>
        </p:nvSpPr>
        <p:spPr bwMode="auto">
          <a:xfrm>
            <a:off x="6356350" y="5362575"/>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Any Questions?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71684" name="Subtitle 2"/>
          <p:cNvSpPr txBox="1">
            <a:spLocks/>
          </p:cNvSpPr>
          <p:nvPr/>
        </p:nvSpPr>
        <p:spPr bwMode="auto">
          <a:xfrm>
            <a:off x="257175" y="2057400"/>
            <a:ext cx="5153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Objectives:</a:t>
            </a:r>
          </a:p>
          <a:p>
            <a:pPr eaLnBrk="1" hangingPunct="1">
              <a:spcBef>
                <a:spcPct val="20000"/>
              </a:spcBef>
              <a:buSzPct val="125000"/>
              <a:buFont typeface="Arial" pitchFamily="34" charset="0"/>
              <a:buChar char="•"/>
            </a:pPr>
            <a:r>
              <a:rPr lang="en-US" altLang="en-US" sz="1900">
                <a:cs typeface="Arial" pitchFamily="34" charset="0"/>
              </a:rPr>
              <a:t>Identify the procedures that are used to conduct OSHA inspections</a:t>
            </a:r>
          </a:p>
          <a:p>
            <a:pPr eaLnBrk="1" hangingPunct="1">
              <a:spcBef>
                <a:spcPct val="20000"/>
              </a:spcBef>
              <a:buSzPct val="125000"/>
              <a:buFont typeface="Arial" pitchFamily="34" charset="0"/>
              <a:buChar char="•"/>
            </a:pPr>
            <a:r>
              <a:rPr lang="en-US" altLang="en-US" sz="1900">
                <a:cs typeface="Arial" pitchFamily="34" charset="0"/>
              </a:rPr>
              <a:t>Identify the six OSHA inspection priority categories</a:t>
            </a:r>
          </a:p>
          <a:p>
            <a:pPr eaLnBrk="1" hangingPunct="1">
              <a:spcBef>
                <a:spcPct val="20000"/>
              </a:spcBef>
              <a:buSzPct val="125000"/>
              <a:buFont typeface="Arial" pitchFamily="34" charset="0"/>
              <a:buChar char="•"/>
            </a:pPr>
            <a:r>
              <a:rPr lang="en-US" altLang="en-US" sz="1900">
                <a:cs typeface="Arial" pitchFamily="34" charset="0"/>
              </a:rPr>
              <a:t>Explain the types of OSHA citations &amp; subsequent penalties</a:t>
            </a:r>
          </a:p>
          <a:p>
            <a:pPr eaLnBrk="1" hangingPunct="1">
              <a:spcBef>
                <a:spcPct val="20000"/>
              </a:spcBef>
              <a:buSzPct val="125000"/>
              <a:buFont typeface="Arial" pitchFamily="34" charset="0"/>
              <a:buChar char="•"/>
            </a:pPr>
            <a:r>
              <a:rPr lang="en-US" altLang="en-US" sz="1900">
                <a:cs typeface="Arial" pitchFamily="34" charset="0"/>
              </a:rPr>
              <a:t>Explain the steps of an OSHA inspection</a:t>
            </a:r>
          </a:p>
          <a:p>
            <a:pPr eaLnBrk="1" hangingPunct="1">
              <a:spcBef>
                <a:spcPct val="20000"/>
              </a:spcBef>
              <a:buSzPct val="125000"/>
              <a:buFont typeface="Arial" pitchFamily="34" charset="0"/>
              <a:buChar char="•"/>
            </a:pPr>
            <a:r>
              <a:rPr lang="en-US" altLang="en-US" sz="1900">
                <a:cs typeface="Arial" pitchFamily="34" charset="0"/>
              </a:rPr>
              <a:t>Explain the process used by OSHA for issuing citations </a:t>
            </a:r>
          </a:p>
          <a:p>
            <a:pPr eaLnBrk="1" hangingPunct="1">
              <a:spcBef>
                <a:spcPct val="20000"/>
              </a:spcBef>
              <a:buSzPct val="125000"/>
              <a:buFont typeface="Arial" pitchFamily="34" charset="0"/>
              <a:buChar char="•"/>
            </a:pPr>
            <a:r>
              <a:rPr lang="en-US" altLang="en-US" sz="1900">
                <a:cs typeface="Arial" pitchFamily="34" charset="0"/>
              </a:rPr>
              <a:t>Identify employer &amp; employee rights under OSHA after a citation is issued</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8800" y="2057400"/>
            <a:ext cx="2649071" cy="39698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txBox="1">
            <a:spLocks/>
          </p:cNvSpPr>
          <p:nvPr/>
        </p:nvSpPr>
        <p:spPr bwMode="auto">
          <a:xfrm>
            <a:off x="257175" y="2057400"/>
            <a:ext cx="7667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How Does OSHA Fit Into the National Strategy?</a:t>
            </a:r>
          </a:p>
        </p:txBody>
      </p:sp>
      <p:sp>
        <p:nvSpPr>
          <p:cNvPr id="819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pic>
        <p:nvPicPr>
          <p:cNvPr id="8196" name="Picture 2"/>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1284288" y="2570163"/>
            <a:ext cx="6759575" cy="36988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72707" name="Subtitle 2"/>
          <p:cNvSpPr txBox="1">
            <a:spLocks/>
          </p:cNvSpPr>
          <p:nvPr/>
        </p:nvSpPr>
        <p:spPr bwMode="auto">
          <a:xfrm>
            <a:off x="257175" y="2057400"/>
            <a:ext cx="4619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OSHA Inspections:</a:t>
            </a:r>
          </a:p>
          <a:p>
            <a:pPr eaLnBrk="1" hangingPunct="1">
              <a:spcBef>
                <a:spcPct val="20000"/>
              </a:spcBef>
              <a:buSzPct val="125000"/>
              <a:buFont typeface="Arial" pitchFamily="34" charset="0"/>
              <a:buChar char="•"/>
            </a:pPr>
            <a:r>
              <a:rPr lang="en-US" altLang="en-US" sz="1900">
                <a:cs typeface="Arial" pitchFamily="34" charset="0"/>
              </a:rPr>
              <a:t>Workplace inspections:</a:t>
            </a:r>
          </a:p>
          <a:p>
            <a:pPr lvl="1" eaLnBrk="1" hangingPunct="1">
              <a:spcBef>
                <a:spcPct val="20000"/>
              </a:spcBef>
              <a:buSzPct val="100000"/>
              <a:buFont typeface="Wingdings" pitchFamily="2" charset="2"/>
              <a:buChar char="§"/>
            </a:pPr>
            <a:r>
              <a:rPr lang="en-US" altLang="en-US" sz="1900">
                <a:cs typeface="Arial" pitchFamily="34" charset="0"/>
              </a:rPr>
              <a:t>Authorized by OSH Act </a:t>
            </a:r>
          </a:p>
          <a:p>
            <a:pPr lvl="1" eaLnBrk="1" hangingPunct="1">
              <a:spcBef>
                <a:spcPct val="20000"/>
              </a:spcBef>
              <a:buSzPct val="100000"/>
              <a:buFont typeface="Wingdings" pitchFamily="2" charset="2"/>
              <a:buChar char="§"/>
            </a:pPr>
            <a:r>
              <a:rPr lang="en-US" altLang="en-US" sz="1900">
                <a:cs typeface="Arial" pitchFamily="34" charset="0"/>
              </a:rPr>
              <a:t>Completed by OSHA compliance safety &amp; health officers (CSHOs)</a:t>
            </a:r>
          </a:p>
          <a:p>
            <a:pPr lvl="1" eaLnBrk="1" hangingPunct="1">
              <a:spcBef>
                <a:spcPct val="20000"/>
              </a:spcBef>
              <a:buSzPct val="100000"/>
              <a:buFont typeface="Wingdings" pitchFamily="2" charset="2"/>
              <a:buChar char="§"/>
            </a:pPr>
            <a:r>
              <a:rPr lang="en-US" altLang="en-US" sz="1900">
                <a:cs typeface="Arial" pitchFamily="34" charset="0"/>
              </a:rPr>
              <a:t>Conducted at reasonable times</a:t>
            </a:r>
          </a:p>
          <a:p>
            <a:pPr lvl="1" eaLnBrk="1" hangingPunct="1">
              <a:spcBef>
                <a:spcPct val="20000"/>
              </a:spcBef>
              <a:buSzPct val="100000"/>
              <a:buFont typeface="Wingdings" pitchFamily="2" charset="2"/>
              <a:buChar char="§"/>
            </a:pPr>
            <a:r>
              <a:rPr lang="en-US" altLang="en-US" sz="1900">
                <a:cs typeface="Arial" pitchFamily="34" charset="0"/>
              </a:rPr>
              <a:t>Occur without advanced notice except in rare circumstances (e.g. Imminent Danger) </a:t>
            </a:r>
          </a:p>
          <a:p>
            <a:pPr lvl="2" eaLnBrk="1" hangingPunct="1">
              <a:spcBef>
                <a:spcPct val="20000"/>
              </a:spcBef>
              <a:buSzPct val="70000"/>
              <a:buFont typeface="Wingdings" pitchFamily="2" charset="2"/>
              <a:buChar char="Ø"/>
            </a:pPr>
            <a:r>
              <a:rPr lang="en-US" altLang="en-US" sz="1900">
                <a:cs typeface="Arial" pitchFamily="34" charset="0"/>
              </a:rPr>
              <a:t>Notifying an employer in advance of an inspection can result in fines &amp; jail</a:t>
            </a:r>
          </a:p>
          <a:p>
            <a:pPr eaLnBrk="1" hangingPunct="1">
              <a:spcBef>
                <a:spcPct val="20000"/>
              </a:spcBef>
              <a:buClr>
                <a:srgbClr val="663300"/>
              </a:buClr>
              <a:buSzPct val="125000"/>
            </a:pPr>
            <a:endParaRPr lang="en-US" altLang="en-US" sz="2000">
              <a:cs typeface="Arial" pitchFamily="34" charset="0"/>
            </a:endParaRPr>
          </a:p>
        </p:txBody>
      </p:sp>
      <p:pic>
        <p:nvPicPr>
          <p:cNvPr id="72708" name="Picture 2" descr="http://powrri.com/images/superstock_1099r-5894a.jpg"/>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2895600"/>
            <a:ext cx="3286125" cy="25908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ubtitle 2"/>
          <p:cNvSpPr txBox="1">
            <a:spLocks/>
          </p:cNvSpPr>
          <p:nvPr/>
        </p:nvSpPr>
        <p:spPr bwMode="auto">
          <a:xfrm>
            <a:off x="257175" y="2057400"/>
            <a:ext cx="8353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OSHA Inspection Priority</a:t>
            </a:r>
          </a:p>
        </p:txBody>
      </p:sp>
      <p:sp>
        <p:nvSpPr>
          <p:cNvPr id="7373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grpSp>
        <p:nvGrpSpPr>
          <p:cNvPr id="73732" name="Group 29"/>
          <p:cNvGrpSpPr>
            <a:grpSpLocks/>
          </p:cNvGrpSpPr>
          <p:nvPr/>
        </p:nvGrpSpPr>
        <p:grpSpPr bwMode="auto">
          <a:xfrm>
            <a:off x="257175" y="2566988"/>
            <a:ext cx="8558213" cy="3733800"/>
            <a:chOff x="113211" y="2554288"/>
            <a:chExt cx="8557714" cy="3733800"/>
          </a:xfrm>
        </p:grpSpPr>
        <p:sp>
          <p:nvSpPr>
            <p:cNvPr id="73733" name="Rectangle 22"/>
            <p:cNvSpPr>
              <a:spLocks noChangeArrowheads="1"/>
            </p:cNvSpPr>
            <p:nvPr/>
          </p:nvSpPr>
          <p:spPr bwMode="auto">
            <a:xfrm>
              <a:off x="594196" y="5754688"/>
              <a:ext cx="8037043" cy="533400"/>
            </a:xfrm>
            <a:prstGeom prst="rect">
              <a:avLst/>
            </a:prstGeom>
            <a:solidFill>
              <a:srgbClr val="ECE89C"/>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73734" name="Rectangle 21"/>
            <p:cNvSpPr>
              <a:spLocks noChangeArrowheads="1"/>
            </p:cNvSpPr>
            <p:nvPr/>
          </p:nvSpPr>
          <p:spPr bwMode="auto">
            <a:xfrm>
              <a:off x="597371" y="5114925"/>
              <a:ext cx="8037043" cy="533400"/>
            </a:xfrm>
            <a:prstGeom prst="rect">
              <a:avLst/>
            </a:prstGeom>
            <a:solidFill>
              <a:srgbClr val="D1D1F0"/>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73735" name="Rectangle 20"/>
            <p:cNvSpPr>
              <a:spLocks noChangeArrowheads="1"/>
            </p:cNvSpPr>
            <p:nvPr/>
          </p:nvSpPr>
          <p:spPr bwMode="auto">
            <a:xfrm>
              <a:off x="597371" y="4475163"/>
              <a:ext cx="8037043" cy="533400"/>
            </a:xfrm>
            <a:prstGeom prst="rect">
              <a:avLst/>
            </a:prstGeom>
            <a:solidFill>
              <a:srgbClr val="D1D1F0"/>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73736" name="Rectangle 19"/>
            <p:cNvSpPr>
              <a:spLocks noChangeArrowheads="1"/>
            </p:cNvSpPr>
            <p:nvPr/>
          </p:nvSpPr>
          <p:spPr bwMode="auto">
            <a:xfrm>
              <a:off x="597371" y="3836988"/>
              <a:ext cx="8037043" cy="533400"/>
            </a:xfrm>
            <a:prstGeom prst="rect">
              <a:avLst/>
            </a:prstGeom>
            <a:solidFill>
              <a:srgbClr val="DDB68B"/>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73737" name="Rectangle 18"/>
            <p:cNvSpPr>
              <a:spLocks noChangeArrowheads="1"/>
            </p:cNvSpPr>
            <p:nvPr/>
          </p:nvSpPr>
          <p:spPr bwMode="auto">
            <a:xfrm>
              <a:off x="597371" y="3194050"/>
              <a:ext cx="8037043" cy="533400"/>
            </a:xfrm>
            <a:prstGeom prst="rect">
              <a:avLst/>
            </a:prstGeom>
            <a:solidFill>
              <a:srgbClr val="DDB68B"/>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73738" name="Rectangle 17"/>
            <p:cNvSpPr>
              <a:spLocks noChangeArrowheads="1"/>
            </p:cNvSpPr>
            <p:nvPr/>
          </p:nvSpPr>
          <p:spPr bwMode="auto">
            <a:xfrm>
              <a:off x="597371" y="2554288"/>
              <a:ext cx="8037043" cy="533400"/>
            </a:xfrm>
            <a:prstGeom prst="rect">
              <a:avLst/>
            </a:prstGeom>
            <a:solidFill>
              <a:srgbClr val="FEA4B1"/>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73739" name="TextBox 5"/>
            <p:cNvSpPr txBox="1">
              <a:spLocks noChangeArrowheads="1"/>
            </p:cNvSpPr>
            <p:nvPr/>
          </p:nvSpPr>
          <p:spPr bwMode="auto">
            <a:xfrm>
              <a:off x="606976" y="2628629"/>
              <a:ext cx="2286000"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Imminent Danger</a:t>
              </a:r>
            </a:p>
          </p:txBody>
        </p:sp>
        <p:sp>
          <p:nvSpPr>
            <p:cNvPr id="73740" name="TextBox 6"/>
            <p:cNvSpPr txBox="1">
              <a:spLocks noChangeArrowheads="1"/>
            </p:cNvSpPr>
            <p:nvPr/>
          </p:nvSpPr>
          <p:spPr bwMode="auto">
            <a:xfrm>
              <a:off x="3260724" y="2559378"/>
              <a:ext cx="5410201"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Hazard where death or serious injury is likely before the danger can be eliminated by normal enforcement procedures.</a:t>
              </a:r>
            </a:p>
          </p:txBody>
        </p:sp>
        <p:sp>
          <p:nvSpPr>
            <p:cNvPr id="73741" name="TextBox 7"/>
            <p:cNvSpPr txBox="1">
              <a:spLocks noChangeArrowheads="1"/>
            </p:cNvSpPr>
            <p:nvPr/>
          </p:nvSpPr>
          <p:spPr bwMode="auto">
            <a:xfrm>
              <a:off x="3260724" y="3199457"/>
              <a:ext cx="5410201"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Death(s) or incident(s) resulting in inpatient hospitalization of three or more employees.</a:t>
              </a:r>
            </a:p>
          </p:txBody>
        </p:sp>
        <p:sp>
          <p:nvSpPr>
            <p:cNvPr id="73742" name="TextBox 8"/>
            <p:cNvSpPr txBox="1">
              <a:spLocks noChangeArrowheads="1"/>
            </p:cNvSpPr>
            <p:nvPr/>
          </p:nvSpPr>
          <p:spPr bwMode="auto">
            <a:xfrm>
              <a:off x="3260724" y="3842515"/>
              <a:ext cx="5410201"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Complaint by worker or worker representative of referral from a recognized professional.</a:t>
              </a:r>
            </a:p>
          </p:txBody>
        </p:sp>
        <p:sp>
          <p:nvSpPr>
            <p:cNvPr id="73743" name="TextBox 9"/>
            <p:cNvSpPr txBox="1">
              <a:spLocks noChangeArrowheads="1"/>
            </p:cNvSpPr>
            <p:nvPr/>
          </p:nvSpPr>
          <p:spPr bwMode="auto">
            <a:xfrm>
              <a:off x="3260724" y="4482494"/>
              <a:ext cx="5410201"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Aimed at high-risk areas based on OSHA’s targeting and priority methods.</a:t>
              </a:r>
            </a:p>
          </p:txBody>
        </p:sp>
        <p:sp>
          <p:nvSpPr>
            <p:cNvPr id="73744" name="TextBox 10"/>
            <p:cNvSpPr txBox="1">
              <a:spLocks noChangeArrowheads="1"/>
            </p:cNvSpPr>
            <p:nvPr/>
          </p:nvSpPr>
          <p:spPr bwMode="auto">
            <a:xfrm>
              <a:off x="3260724" y="5116931"/>
              <a:ext cx="5410201"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Completed after citations to assure employer has corrected violations.</a:t>
              </a:r>
            </a:p>
          </p:txBody>
        </p:sp>
        <p:sp>
          <p:nvSpPr>
            <p:cNvPr id="73745" name="TextBox 11"/>
            <p:cNvSpPr txBox="1">
              <a:spLocks noChangeArrowheads="1"/>
            </p:cNvSpPr>
            <p:nvPr/>
          </p:nvSpPr>
          <p:spPr bwMode="auto">
            <a:xfrm>
              <a:off x="3260724" y="5759774"/>
              <a:ext cx="5410201"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Used for long-term abatement follow-up or to assure compliance with variances.</a:t>
              </a:r>
            </a:p>
          </p:txBody>
        </p:sp>
        <p:sp>
          <p:nvSpPr>
            <p:cNvPr id="73746" name="TextBox 12"/>
            <p:cNvSpPr txBox="1">
              <a:spLocks noChangeArrowheads="1"/>
            </p:cNvSpPr>
            <p:nvPr/>
          </p:nvSpPr>
          <p:spPr bwMode="auto">
            <a:xfrm>
              <a:off x="606976" y="3272654"/>
              <a:ext cx="2667000"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Catastrophe/Fatality</a:t>
              </a:r>
            </a:p>
          </p:txBody>
        </p:sp>
        <p:sp>
          <p:nvSpPr>
            <p:cNvPr id="73747" name="TextBox 13"/>
            <p:cNvSpPr txBox="1">
              <a:spLocks noChangeArrowheads="1"/>
            </p:cNvSpPr>
            <p:nvPr/>
          </p:nvSpPr>
          <p:spPr bwMode="auto">
            <a:xfrm>
              <a:off x="606976" y="5829024"/>
              <a:ext cx="1524000"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Monitoring</a:t>
              </a:r>
            </a:p>
          </p:txBody>
        </p:sp>
        <p:sp>
          <p:nvSpPr>
            <p:cNvPr id="73748" name="TextBox 14"/>
            <p:cNvSpPr txBox="1">
              <a:spLocks noChangeArrowheads="1"/>
            </p:cNvSpPr>
            <p:nvPr/>
          </p:nvSpPr>
          <p:spPr bwMode="auto">
            <a:xfrm>
              <a:off x="606976" y="3911766"/>
              <a:ext cx="2438400"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Complaint/Referral</a:t>
              </a:r>
            </a:p>
          </p:txBody>
        </p:sp>
        <p:sp>
          <p:nvSpPr>
            <p:cNvPr id="73749" name="TextBox 15"/>
            <p:cNvSpPr txBox="1">
              <a:spLocks noChangeArrowheads="1"/>
            </p:cNvSpPr>
            <p:nvPr/>
          </p:nvSpPr>
          <p:spPr bwMode="auto">
            <a:xfrm>
              <a:off x="606976" y="4551745"/>
              <a:ext cx="1752600"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Programmed</a:t>
              </a:r>
            </a:p>
          </p:txBody>
        </p:sp>
        <p:sp>
          <p:nvSpPr>
            <p:cNvPr id="73750" name="TextBox 16"/>
            <p:cNvSpPr txBox="1">
              <a:spLocks noChangeArrowheads="1"/>
            </p:cNvSpPr>
            <p:nvPr/>
          </p:nvSpPr>
          <p:spPr bwMode="auto">
            <a:xfrm>
              <a:off x="606976" y="5186181"/>
              <a:ext cx="1371600"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Follow-up</a:t>
              </a:r>
            </a:p>
          </p:txBody>
        </p:sp>
        <p:sp>
          <p:nvSpPr>
            <p:cNvPr id="73751" name="TextBox 5"/>
            <p:cNvSpPr txBox="1">
              <a:spLocks noChangeArrowheads="1"/>
            </p:cNvSpPr>
            <p:nvPr/>
          </p:nvSpPr>
          <p:spPr bwMode="auto">
            <a:xfrm>
              <a:off x="113211" y="2629989"/>
              <a:ext cx="546463"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1</a:t>
              </a:r>
              <a:r>
                <a:rPr lang="en-US" altLang="en-US" sz="1900" b="1" baseline="30000"/>
                <a:t>st</a:t>
              </a:r>
              <a:r>
                <a:rPr lang="en-US" altLang="en-US" sz="1900" b="1"/>
                <a:t> </a:t>
              </a:r>
            </a:p>
          </p:txBody>
        </p:sp>
        <p:sp>
          <p:nvSpPr>
            <p:cNvPr id="73752" name="TextBox 5"/>
            <p:cNvSpPr txBox="1">
              <a:spLocks noChangeArrowheads="1"/>
            </p:cNvSpPr>
            <p:nvPr/>
          </p:nvSpPr>
          <p:spPr bwMode="auto">
            <a:xfrm>
              <a:off x="113211" y="3272654"/>
              <a:ext cx="54646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2</a:t>
              </a:r>
              <a:r>
                <a:rPr lang="en-US" altLang="en-US" sz="1900" b="1" baseline="30000"/>
                <a:t>nd</a:t>
              </a:r>
              <a:r>
                <a:rPr lang="en-US" altLang="en-US" sz="1900" b="1"/>
                <a:t>  </a:t>
              </a:r>
            </a:p>
          </p:txBody>
        </p:sp>
        <p:sp>
          <p:nvSpPr>
            <p:cNvPr id="73753" name="TextBox 5"/>
            <p:cNvSpPr txBox="1">
              <a:spLocks noChangeArrowheads="1"/>
            </p:cNvSpPr>
            <p:nvPr/>
          </p:nvSpPr>
          <p:spPr bwMode="auto">
            <a:xfrm>
              <a:off x="113211" y="3911769"/>
              <a:ext cx="54646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3</a:t>
              </a:r>
              <a:r>
                <a:rPr lang="en-US" altLang="en-US" sz="1900" b="1" baseline="30000"/>
                <a:t>rd</a:t>
              </a:r>
              <a:r>
                <a:rPr lang="en-US" altLang="en-US" sz="1900" b="1"/>
                <a:t>  </a:t>
              </a:r>
            </a:p>
          </p:txBody>
        </p:sp>
        <p:sp>
          <p:nvSpPr>
            <p:cNvPr id="73754" name="TextBox 5"/>
            <p:cNvSpPr txBox="1">
              <a:spLocks noChangeArrowheads="1"/>
            </p:cNvSpPr>
            <p:nvPr/>
          </p:nvSpPr>
          <p:spPr bwMode="auto">
            <a:xfrm>
              <a:off x="113211" y="4551745"/>
              <a:ext cx="546463"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4</a:t>
              </a:r>
              <a:r>
                <a:rPr lang="en-US" altLang="en-US" sz="1900" b="1" baseline="30000"/>
                <a:t>th</a:t>
              </a:r>
              <a:r>
                <a:rPr lang="en-US" altLang="en-US" sz="1900" b="1"/>
                <a:t> </a:t>
              </a:r>
            </a:p>
          </p:txBody>
        </p:sp>
        <p:sp>
          <p:nvSpPr>
            <p:cNvPr id="73755" name="TextBox 5"/>
            <p:cNvSpPr txBox="1">
              <a:spLocks noChangeArrowheads="1"/>
            </p:cNvSpPr>
            <p:nvPr/>
          </p:nvSpPr>
          <p:spPr bwMode="auto">
            <a:xfrm>
              <a:off x="113211" y="5186181"/>
              <a:ext cx="546463"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5</a:t>
              </a:r>
              <a:r>
                <a:rPr lang="en-US" altLang="en-US" sz="1900" b="1" baseline="30000"/>
                <a:t>th</a:t>
              </a:r>
              <a:r>
                <a:rPr lang="en-US" altLang="en-US" sz="1900" b="1"/>
                <a:t> </a:t>
              </a:r>
            </a:p>
          </p:txBody>
        </p:sp>
        <p:sp>
          <p:nvSpPr>
            <p:cNvPr id="73756" name="TextBox 5"/>
            <p:cNvSpPr txBox="1">
              <a:spLocks noChangeArrowheads="1"/>
            </p:cNvSpPr>
            <p:nvPr/>
          </p:nvSpPr>
          <p:spPr bwMode="auto">
            <a:xfrm>
              <a:off x="113211" y="5829024"/>
              <a:ext cx="546463" cy="3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6</a:t>
              </a:r>
              <a:r>
                <a:rPr lang="en-US" altLang="en-US" sz="1900" b="1" baseline="30000"/>
                <a:t>th</a:t>
              </a:r>
              <a:r>
                <a:rPr lang="en-US" altLang="en-US" sz="1900" b="1"/>
                <a:t> </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ubtitle 2"/>
          <p:cNvSpPr txBox="1">
            <a:spLocks/>
          </p:cNvSpPr>
          <p:nvPr/>
        </p:nvSpPr>
        <p:spPr bwMode="auto">
          <a:xfrm>
            <a:off x="125413" y="2057400"/>
            <a:ext cx="4543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91440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800" b="1">
                <a:cs typeface="Arial" pitchFamily="34" charset="0"/>
              </a:rPr>
              <a:t>Steps of an OSHA Inspection:</a:t>
            </a:r>
          </a:p>
          <a:p>
            <a:pPr eaLnBrk="1" hangingPunct="1">
              <a:spcBef>
                <a:spcPct val="20000"/>
              </a:spcBef>
              <a:buSzPct val="100000"/>
              <a:buFont typeface="Arial" pitchFamily="34" charset="0"/>
              <a:buAutoNum type="arabicPeriod"/>
            </a:pPr>
            <a:r>
              <a:rPr lang="en-US" altLang="en-US" sz="1800" b="1">
                <a:cs typeface="Arial" pitchFamily="34" charset="0"/>
              </a:rPr>
              <a:t>Present Credentials</a:t>
            </a:r>
          </a:p>
          <a:p>
            <a:pPr lvl="1" eaLnBrk="1" hangingPunct="1">
              <a:spcBef>
                <a:spcPct val="20000"/>
              </a:spcBef>
              <a:buSzPct val="100000"/>
              <a:buFont typeface="Arial" pitchFamily="34" charset="0"/>
              <a:buAutoNum type="alphaLcPeriod"/>
            </a:pPr>
            <a:r>
              <a:rPr lang="en-US" altLang="en-US" sz="1600">
                <a:cs typeface="Arial" pitchFamily="34" charset="0"/>
              </a:rPr>
              <a:t>Identifies self</a:t>
            </a:r>
          </a:p>
          <a:p>
            <a:pPr lvl="1" eaLnBrk="1" hangingPunct="1">
              <a:spcBef>
                <a:spcPct val="20000"/>
              </a:spcBef>
              <a:buSzPct val="100000"/>
              <a:buFont typeface="Arial" pitchFamily="34" charset="0"/>
              <a:buAutoNum type="alphaLcPeriod"/>
            </a:pPr>
            <a:r>
              <a:rPr lang="en-US" altLang="en-US" sz="1600">
                <a:cs typeface="Arial" pitchFamily="34" charset="0"/>
              </a:rPr>
              <a:t>Shows credentials to employer &amp; employees representative</a:t>
            </a:r>
          </a:p>
          <a:p>
            <a:pPr lvl="1" eaLnBrk="1" hangingPunct="1">
              <a:spcBef>
                <a:spcPct val="20000"/>
              </a:spcBef>
              <a:buSzPct val="100000"/>
              <a:buFont typeface="Arial" pitchFamily="34" charset="0"/>
              <a:buAutoNum type="alphaLcPeriod"/>
            </a:pPr>
            <a:r>
              <a:rPr lang="en-US" altLang="en-US" sz="1600">
                <a:cs typeface="Arial" pitchFamily="34" charset="0"/>
              </a:rPr>
              <a:t>Explains scope/purpose of inspection</a:t>
            </a:r>
          </a:p>
          <a:p>
            <a:pPr lvl="1" eaLnBrk="1" hangingPunct="1">
              <a:spcBef>
                <a:spcPct val="20000"/>
              </a:spcBef>
              <a:buSzPct val="100000"/>
            </a:pPr>
            <a:endParaRPr lang="en-US" altLang="en-US" sz="1000">
              <a:cs typeface="Arial" pitchFamily="34" charset="0"/>
            </a:endParaRPr>
          </a:p>
          <a:p>
            <a:pPr eaLnBrk="1" hangingPunct="1">
              <a:spcBef>
                <a:spcPct val="20000"/>
              </a:spcBef>
              <a:buSzPct val="100000"/>
              <a:buFont typeface="Arial" pitchFamily="34" charset="0"/>
              <a:buAutoNum type="arabicPeriod"/>
            </a:pPr>
            <a:r>
              <a:rPr lang="en-US" altLang="en-US" sz="1800" b="1">
                <a:cs typeface="Arial" pitchFamily="34" charset="0"/>
              </a:rPr>
              <a:t>Conduct Opening Conference</a:t>
            </a:r>
          </a:p>
          <a:p>
            <a:pPr lvl="1" eaLnBrk="1" hangingPunct="1">
              <a:spcBef>
                <a:spcPct val="20000"/>
              </a:spcBef>
              <a:buSzPct val="100000"/>
              <a:buFont typeface="Arial" pitchFamily="34" charset="0"/>
              <a:buAutoNum type="alphaLcPeriod"/>
            </a:pPr>
            <a:r>
              <a:rPr lang="en-US" altLang="en-US" sz="1600">
                <a:cs typeface="Arial" pitchFamily="34" charset="0"/>
              </a:rPr>
              <a:t>Explains inspection process</a:t>
            </a:r>
          </a:p>
          <a:p>
            <a:pPr lvl="1" eaLnBrk="1" hangingPunct="1">
              <a:spcBef>
                <a:spcPct val="20000"/>
              </a:spcBef>
              <a:buSzPct val="100000"/>
              <a:buFont typeface="Arial" pitchFamily="34" charset="0"/>
              <a:buAutoNum type="alphaLcPeriod"/>
            </a:pPr>
            <a:r>
              <a:rPr lang="en-US" altLang="en-US" sz="1600">
                <a:cs typeface="Arial" pitchFamily="34" charset="0"/>
              </a:rPr>
              <a:t>Explains how penalties are determined</a:t>
            </a:r>
          </a:p>
          <a:p>
            <a:pPr lvl="1" eaLnBrk="1" hangingPunct="1">
              <a:spcBef>
                <a:spcPct val="20000"/>
              </a:spcBef>
              <a:buSzPct val="100000"/>
              <a:buFont typeface="Arial" pitchFamily="34" charset="0"/>
              <a:buAutoNum type="alphaLcPeriod"/>
            </a:pPr>
            <a:r>
              <a:rPr lang="en-US" altLang="en-US" sz="1600">
                <a:cs typeface="Arial" pitchFamily="34" charset="0"/>
              </a:rPr>
              <a:t>Explains employee rights</a:t>
            </a:r>
          </a:p>
          <a:p>
            <a:pPr lvl="1" eaLnBrk="1" hangingPunct="1">
              <a:spcBef>
                <a:spcPct val="20000"/>
              </a:spcBef>
              <a:buSzPct val="100000"/>
              <a:buFont typeface="Arial" pitchFamily="34" charset="0"/>
              <a:buAutoNum type="alphaLcPeriod"/>
            </a:pPr>
            <a:r>
              <a:rPr lang="en-US" altLang="en-US" sz="1600">
                <a:cs typeface="Arial" pitchFamily="34" charset="0"/>
              </a:rPr>
              <a:t>Conducts employee interviews</a:t>
            </a:r>
          </a:p>
          <a:p>
            <a:pPr lvl="1" eaLnBrk="1" hangingPunct="1">
              <a:spcBef>
                <a:spcPct val="20000"/>
              </a:spcBef>
              <a:buSzPct val="100000"/>
              <a:buFont typeface="Arial" pitchFamily="34" charset="0"/>
              <a:buAutoNum type="alphaLcPeriod"/>
            </a:pPr>
            <a:r>
              <a:rPr lang="en-US" altLang="en-US" sz="1600">
                <a:cs typeface="Arial" pitchFamily="34" charset="0"/>
              </a:rPr>
              <a:t>May conduct a review of records           prior to walk-around</a:t>
            </a:r>
          </a:p>
        </p:txBody>
      </p:sp>
      <p:sp>
        <p:nvSpPr>
          <p:cNvPr id="74758"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74759" name="Subtitle 2"/>
          <p:cNvSpPr txBox="1">
            <a:spLocks/>
          </p:cNvSpPr>
          <p:nvPr/>
        </p:nvSpPr>
        <p:spPr bwMode="auto">
          <a:xfrm>
            <a:off x="4565650" y="2413000"/>
            <a:ext cx="464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91440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SzPct val="100000"/>
              <a:buFont typeface="Arial" pitchFamily="34" charset="0"/>
              <a:buAutoNum type="arabicPeriod" startAt="3"/>
            </a:pPr>
            <a:r>
              <a:rPr lang="en-US" altLang="en-US" sz="1800" b="1">
                <a:cs typeface="Arial" pitchFamily="34" charset="0"/>
              </a:rPr>
              <a:t>Walk-around Inspection</a:t>
            </a:r>
          </a:p>
          <a:p>
            <a:pPr lvl="1" eaLnBrk="1" hangingPunct="1">
              <a:spcBef>
                <a:spcPct val="20000"/>
              </a:spcBef>
              <a:buSzPct val="100000"/>
              <a:buFont typeface="Arial" pitchFamily="34" charset="0"/>
              <a:buAutoNum type="alphaLcPeriod"/>
            </a:pPr>
            <a:r>
              <a:rPr lang="en-US" altLang="en-US" sz="1600">
                <a:cs typeface="Arial" pitchFamily="34" charset="0"/>
              </a:rPr>
              <a:t>Walks around/observes conditions</a:t>
            </a:r>
          </a:p>
          <a:p>
            <a:pPr lvl="1" eaLnBrk="1" hangingPunct="1">
              <a:spcBef>
                <a:spcPct val="20000"/>
              </a:spcBef>
              <a:buSzPct val="100000"/>
              <a:buFont typeface="Arial" pitchFamily="34" charset="0"/>
              <a:buAutoNum type="alphaLcPeriod"/>
            </a:pPr>
            <a:r>
              <a:rPr lang="en-US" altLang="en-US" sz="1600">
                <a:cs typeface="Arial" pitchFamily="34" charset="0"/>
              </a:rPr>
              <a:t>Takes measurements, photos &amp; video</a:t>
            </a:r>
          </a:p>
          <a:p>
            <a:pPr lvl="1" eaLnBrk="1" hangingPunct="1">
              <a:spcBef>
                <a:spcPct val="20000"/>
              </a:spcBef>
              <a:buSzPct val="100000"/>
              <a:buFont typeface="Arial" pitchFamily="34" charset="0"/>
              <a:buAutoNum type="alphaLcPeriod"/>
            </a:pPr>
            <a:r>
              <a:rPr lang="en-US" altLang="en-US" sz="1600">
                <a:cs typeface="Arial" pitchFamily="34" charset="0"/>
              </a:rPr>
              <a:t>Talks to workers (may be in private)</a:t>
            </a:r>
          </a:p>
          <a:p>
            <a:pPr lvl="1" eaLnBrk="1" hangingPunct="1">
              <a:spcBef>
                <a:spcPct val="20000"/>
              </a:spcBef>
              <a:buSzPct val="100000"/>
              <a:buFont typeface="Arial" pitchFamily="34" charset="0"/>
              <a:buAutoNum type="alphaLcPeriod"/>
            </a:pPr>
            <a:r>
              <a:rPr lang="en-US" altLang="en-US" sz="1600">
                <a:cs typeface="Arial" pitchFamily="34" charset="0"/>
              </a:rPr>
              <a:t>Inspects records</a:t>
            </a:r>
          </a:p>
          <a:p>
            <a:pPr lvl="1" eaLnBrk="1" hangingPunct="1">
              <a:spcBef>
                <a:spcPct val="20000"/>
              </a:spcBef>
              <a:buSzPct val="100000"/>
              <a:buFont typeface="Arial" pitchFamily="34" charset="0"/>
              <a:buAutoNum type="alphaLcPeriod"/>
            </a:pPr>
            <a:r>
              <a:rPr lang="en-US" altLang="en-US" sz="1600">
                <a:cs typeface="Arial" pitchFamily="34" charset="0"/>
              </a:rPr>
              <a:t>Examines postings</a:t>
            </a:r>
          </a:p>
          <a:p>
            <a:pPr lvl="1" eaLnBrk="1" hangingPunct="1">
              <a:spcBef>
                <a:spcPct val="20000"/>
              </a:spcBef>
              <a:buSzPct val="100000"/>
              <a:buFont typeface="Arial" pitchFamily="34" charset="0"/>
              <a:buAutoNum type="alphaLcPeriod"/>
            </a:pPr>
            <a:r>
              <a:rPr lang="en-US" altLang="en-US" sz="1600">
                <a:cs typeface="Arial" pitchFamily="34" charset="0"/>
              </a:rPr>
              <a:t>Points out hazards</a:t>
            </a:r>
          </a:p>
          <a:p>
            <a:pPr lvl="1" eaLnBrk="1" hangingPunct="1">
              <a:spcBef>
                <a:spcPct val="20000"/>
              </a:spcBef>
              <a:buSzPct val="100000"/>
              <a:buFont typeface="Arial" pitchFamily="34" charset="0"/>
              <a:buAutoNum type="alphaLcPeriod"/>
            </a:pPr>
            <a:r>
              <a:rPr lang="en-US" altLang="en-US" sz="1600">
                <a:cs typeface="Arial" pitchFamily="34" charset="0"/>
              </a:rPr>
              <a:t>Discusses abatement methods</a:t>
            </a:r>
          </a:p>
          <a:p>
            <a:pPr lvl="1" eaLnBrk="1" hangingPunct="1">
              <a:spcBef>
                <a:spcPct val="20000"/>
              </a:spcBef>
              <a:buSzPct val="100000"/>
            </a:pPr>
            <a:endParaRPr lang="en-US" altLang="en-US" sz="1000">
              <a:cs typeface="Arial" pitchFamily="34" charset="0"/>
            </a:endParaRPr>
          </a:p>
          <a:p>
            <a:pPr eaLnBrk="1" hangingPunct="1">
              <a:spcBef>
                <a:spcPct val="20000"/>
              </a:spcBef>
              <a:buSzPct val="100000"/>
              <a:buFont typeface="Arial" pitchFamily="34" charset="0"/>
              <a:buAutoNum type="arabicPeriod" startAt="3"/>
            </a:pPr>
            <a:r>
              <a:rPr lang="en-US" altLang="en-US" sz="1800" b="1">
                <a:cs typeface="Arial" pitchFamily="34" charset="0"/>
              </a:rPr>
              <a:t>Hold Closing Conference</a:t>
            </a:r>
          </a:p>
          <a:p>
            <a:pPr lvl="1" eaLnBrk="1" hangingPunct="1">
              <a:spcBef>
                <a:spcPct val="20000"/>
              </a:spcBef>
              <a:buSzPct val="100000"/>
              <a:buFont typeface="Arial" pitchFamily="34" charset="0"/>
              <a:buAutoNum type="alphaLcPeriod"/>
            </a:pPr>
            <a:r>
              <a:rPr lang="en-US" altLang="en-US" sz="1600">
                <a:cs typeface="Arial" pitchFamily="34" charset="0"/>
              </a:rPr>
              <a:t>Discuss findings, violations, &amp; abatements</a:t>
            </a:r>
          </a:p>
          <a:p>
            <a:pPr lvl="1" eaLnBrk="1" hangingPunct="1">
              <a:spcBef>
                <a:spcPct val="20000"/>
              </a:spcBef>
              <a:buSzPct val="100000"/>
              <a:buFont typeface="Arial" pitchFamily="34" charset="0"/>
              <a:buAutoNum type="alphaLcPeriod"/>
            </a:pPr>
            <a:r>
              <a:rPr lang="en-US" altLang="en-US" sz="1600">
                <a:cs typeface="Arial" pitchFamily="34" charset="0"/>
              </a:rPr>
              <a:t>Conducts closing interviews with employer &amp; employee representatives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75782" name="Subtitle 2"/>
          <p:cNvSpPr txBox="1">
            <a:spLocks/>
          </p:cNvSpPr>
          <p:nvPr/>
        </p:nvSpPr>
        <p:spPr bwMode="auto">
          <a:xfrm>
            <a:off x="257175" y="2057400"/>
            <a:ext cx="4086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Issuing of Citations:</a:t>
            </a:r>
          </a:p>
          <a:p>
            <a:pPr eaLnBrk="1" hangingPunct="1">
              <a:spcBef>
                <a:spcPct val="20000"/>
              </a:spcBef>
              <a:buSzPct val="125000"/>
              <a:buFont typeface="Arial" pitchFamily="34" charset="0"/>
              <a:buChar char="•"/>
            </a:pPr>
            <a:r>
              <a:rPr lang="en-US" altLang="en-US" sz="1900">
                <a:cs typeface="Arial" pitchFamily="34" charset="0"/>
              </a:rPr>
              <a:t>OSHA issues citations (within 6 months of inspection) when hazards exist</a:t>
            </a:r>
          </a:p>
          <a:p>
            <a:pPr eaLnBrk="1" hangingPunct="1">
              <a:spcBef>
                <a:spcPct val="20000"/>
              </a:spcBef>
              <a:buSzPct val="125000"/>
              <a:buFont typeface="Arial" pitchFamily="34" charset="0"/>
              <a:buChar char="•"/>
            </a:pPr>
            <a:r>
              <a:rPr lang="en-US" altLang="en-US" sz="1900">
                <a:cs typeface="Arial" pitchFamily="34" charset="0"/>
              </a:rPr>
              <a:t>OSHA issues citations to employer by:</a:t>
            </a:r>
          </a:p>
          <a:p>
            <a:pPr lvl="1" eaLnBrk="1" hangingPunct="1">
              <a:spcBef>
                <a:spcPct val="20000"/>
              </a:spcBef>
              <a:buSzPct val="100000"/>
              <a:buFont typeface="Wingdings" pitchFamily="2" charset="2"/>
              <a:buChar char="§"/>
            </a:pPr>
            <a:r>
              <a:rPr lang="en-US" altLang="en-US" sz="1900">
                <a:cs typeface="Arial" pitchFamily="34" charset="0"/>
              </a:rPr>
              <a:t>Certified mail</a:t>
            </a:r>
          </a:p>
          <a:p>
            <a:pPr lvl="1" eaLnBrk="1" hangingPunct="1">
              <a:spcBef>
                <a:spcPct val="20000"/>
              </a:spcBef>
              <a:buSzPct val="100000"/>
              <a:buFont typeface="Wingdings" pitchFamily="2" charset="2"/>
              <a:buChar char="§"/>
            </a:pPr>
            <a:r>
              <a:rPr lang="en-US" altLang="en-US" sz="1900">
                <a:cs typeface="Arial" pitchFamily="34" charset="0"/>
              </a:rPr>
              <a:t>Hand delivery</a:t>
            </a:r>
          </a:p>
          <a:p>
            <a:pPr eaLnBrk="1" hangingPunct="1">
              <a:spcBef>
                <a:spcPct val="20000"/>
              </a:spcBef>
              <a:buSzPct val="125000"/>
              <a:buFont typeface="Arial" pitchFamily="34" charset="0"/>
              <a:buChar char="•"/>
            </a:pPr>
            <a:r>
              <a:rPr lang="en-US" altLang="en-US" sz="1900">
                <a:cs typeface="Arial" pitchFamily="34" charset="0"/>
              </a:rPr>
              <a:t>Employers must post citations: </a:t>
            </a:r>
          </a:p>
          <a:p>
            <a:pPr lvl="1" eaLnBrk="1" hangingPunct="1">
              <a:spcBef>
                <a:spcPct val="20000"/>
              </a:spcBef>
              <a:buSzPct val="100000"/>
              <a:buFont typeface="Wingdings" pitchFamily="2" charset="2"/>
              <a:buChar char="§"/>
            </a:pPr>
            <a:r>
              <a:rPr lang="en-US" altLang="en-US" sz="1900">
                <a:cs typeface="Arial" pitchFamily="34" charset="0"/>
              </a:rPr>
              <a:t>At or near where violation happened </a:t>
            </a:r>
          </a:p>
          <a:p>
            <a:pPr lvl="1" eaLnBrk="1" hangingPunct="1">
              <a:spcBef>
                <a:spcPct val="20000"/>
              </a:spcBef>
              <a:buSzPct val="100000"/>
              <a:buFont typeface="Wingdings" pitchFamily="2" charset="2"/>
              <a:buChar char="§"/>
            </a:pPr>
            <a:r>
              <a:rPr lang="en-US" altLang="en-US" sz="1900">
                <a:cs typeface="Arial" pitchFamily="34" charset="0"/>
              </a:rPr>
              <a:t>For three days or until hazard is abated</a:t>
            </a:r>
          </a:p>
          <a:p>
            <a:pPr eaLnBrk="1" hangingPunct="1">
              <a:spcBef>
                <a:spcPct val="20000"/>
              </a:spcBef>
              <a:buClr>
                <a:srgbClr val="663300"/>
              </a:buClr>
              <a:buSzPct val="125000"/>
            </a:pPr>
            <a:endParaRPr lang="en-US" altLang="en-US" sz="2000">
              <a:cs typeface="Arial" pitchFamily="34" charset="0"/>
            </a:endParaRPr>
          </a:p>
        </p:txBody>
      </p:sp>
      <p:sp>
        <p:nvSpPr>
          <p:cNvPr id="75783" name="Subtitle 2"/>
          <p:cNvSpPr txBox="1">
            <a:spLocks/>
          </p:cNvSpPr>
          <p:nvPr/>
        </p:nvSpPr>
        <p:spPr bwMode="auto">
          <a:xfrm>
            <a:off x="4600575" y="2414588"/>
            <a:ext cx="4086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SzPct val="125000"/>
              <a:buFont typeface="Arial" pitchFamily="34" charset="0"/>
              <a:buChar char="•"/>
            </a:pPr>
            <a:r>
              <a:rPr lang="en-US" altLang="en-US" sz="1900">
                <a:cs typeface="Arial" pitchFamily="34" charset="0"/>
              </a:rPr>
              <a:t>Within 15 days of citations:</a:t>
            </a:r>
          </a:p>
          <a:p>
            <a:pPr lvl="1" eaLnBrk="1" hangingPunct="1">
              <a:spcBef>
                <a:spcPct val="20000"/>
              </a:spcBef>
              <a:buSzPct val="100000"/>
              <a:buFont typeface="Wingdings" pitchFamily="2" charset="2"/>
              <a:buChar char="§"/>
            </a:pPr>
            <a:r>
              <a:rPr lang="en-US" altLang="en-US" sz="1900">
                <a:cs typeface="Arial" pitchFamily="34" charset="0"/>
              </a:rPr>
              <a:t>Employers &amp; employees may have joint or separate informal conference(s)</a:t>
            </a:r>
          </a:p>
          <a:p>
            <a:pPr lvl="1" eaLnBrk="1" hangingPunct="1">
              <a:spcBef>
                <a:spcPct val="20000"/>
              </a:spcBef>
              <a:buSzPct val="100000"/>
              <a:buFont typeface="Wingdings" pitchFamily="2" charset="2"/>
              <a:buChar char="§"/>
            </a:pPr>
            <a:r>
              <a:rPr lang="en-US" altLang="en-US" sz="1900">
                <a:cs typeface="Arial" pitchFamily="34" charset="0"/>
              </a:rPr>
              <a:t>Employers may ask for changes in the citation, penalty, or abatement dates</a:t>
            </a:r>
          </a:p>
          <a:p>
            <a:pPr lvl="1" eaLnBrk="1" hangingPunct="1">
              <a:spcBef>
                <a:spcPct val="20000"/>
              </a:spcBef>
              <a:buSzPct val="100000"/>
              <a:buFont typeface="Wingdings" pitchFamily="2" charset="2"/>
              <a:buChar char="§"/>
            </a:pPr>
            <a:r>
              <a:rPr lang="en-US" altLang="en-US" sz="1900">
                <a:cs typeface="Arial" pitchFamily="34" charset="0"/>
              </a:rPr>
              <a:t>Employees may ask for changes in abatement dates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ubtitle 2"/>
          <p:cNvSpPr txBox="1">
            <a:spLocks/>
          </p:cNvSpPr>
          <p:nvPr/>
        </p:nvSpPr>
        <p:spPr bwMode="auto">
          <a:xfrm>
            <a:off x="257175" y="2057400"/>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Violations &amp; Penalties</a:t>
            </a:r>
          </a:p>
        </p:txBody>
      </p:sp>
      <p:sp>
        <p:nvSpPr>
          <p:cNvPr id="7680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grpSp>
        <p:nvGrpSpPr>
          <p:cNvPr id="76804" name="Group 27"/>
          <p:cNvGrpSpPr>
            <a:grpSpLocks/>
          </p:cNvGrpSpPr>
          <p:nvPr/>
        </p:nvGrpSpPr>
        <p:grpSpPr bwMode="auto">
          <a:xfrm>
            <a:off x="711200" y="2474913"/>
            <a:ext cx="7821613" cy="3886200"/>
            <a:chOff x="781050" y="2474913"/>
            <a:chExt cx="7820296" cy="3886200"/>
          </a:xfrm>
        </p:grpSpPr>
        <p:sp>
          <p:nvSpPr>
            <p:cNvPr id="76805" name="Rectangle 32"/>
            <p:cNvSpPr>
              <a:spLocks noChangeArrowheads="1"/>
            </p:cNvSpPr>
            <p:nvPr/>
          </p:nvSpPr>
          <p:spPr bwMode="auto">
            <a:xfrm>
              <a:off x="801685" y="2474913"/>
              <a:ext cx="7772678" cy="3886200"/>
            </a:xfrm>
            <a:prstGeom prst="rect">
              <a:avLst/>
            </a:prstGeom>
            <a:solidFill>
              <a:srgbClr val="F2F2F2"/>
            </a:solidFill>
            <a:ln w="38100">
              <a:solidFill>
                <a:schemeClr val="bg2"/>
              </a:solid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76806" name="TextBox 12"/>
            <p:cNvSpPr txBox="1">
              <a:spLocks noChangeArrowheads="1"/>
            </p:cNvSpPr>
            <p:nvPr/>
          </p:nvSpPr>
          <p:spPr bwMode="auto">
            <a:xfrm>
              <a:off x="849696" y="2540957"/>
              <a:ext cx="244151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Other-than-Serious</a:t>
              </a:r>
            </a:p>
          </p:txBody>
        </p:sp>
        <p:sp>
          <p:nvSpPr>
            <p:cNvPr id="76807" name="TextBox 13"/>
            <p:cNvSpPr txBox="1">
              <a:spLocks noChangeArrowheads="1"/>
            </p:cNvSpPr>
            <p:nvPr/>
          </p:nvSpPr>
          <p:spPr bwMode="auto">
            <a:xfrm>
              <a:off x="3908323" y="2579429"/>
              <a:ext cx="4419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$0 to $7,000</a:t>
              </a:r>
            </a:p>
          </p:txBody>
        </p:sp>
        <p:sp>
          <p:nvSpPr>
            <p:cNvPr id="76808" name="TextBox 19"/>
            <p:cNvSpPr txBox="1">
              <a:spLocks noChangeArrowheads="1"/>
            </p:cNvSpPr>
            <p:nvPr/>
          </p:nvSpPr>
          <p:spPr bwMode="auto">
            <a:xfrm>
              <a:off x="849696" y="3007908"/>
              <a:ext cx="26667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Serious</a:t>
              </a:r>
            </a:p>
          </p:txBody>
        </p:sp>
        <p:sp>
          <p:nvSpPr>
            <p:cNvPr id="76809" name="TextBox 20"/>
            <p:cNvSpPr txBox="1">
              <a:spLocks noChangeArrowheads="1"/>
            </p:cNvSpPr>
            <p:nvPr/>
          </p:nvSpPr>
          <p:spPr bwMode="auto">
            <a:xfrm>
              <a:off x="849696" y="5068809"/>
              <a:ext cx="274628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Falsifying Information</a:t>
              </a:r>
            </a:p>
          </p:txBody>
        </p:sp>
        <p:sp>
          <p:nvSpPr>
            <p:cNvPr id="76810" name="TextBox 21"/>
            <p:cNvSpPr txBox="1">
              <a:spLocks noChangeArrowheads="1"/>
            </p:cNvSpPr>
            <p:nvPr/>
          </p:nvSpPr>
          <p:spPr bwMode="auto">
            <a:xfrm>
              <a:off x="849696" y="3538627"/>
              <a:ext cx="243819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Willful</a:t>
              </a:r>
            </a:p>
          </p:txBody>
        </p:sp>
        <p:sp>
          <p:nvSpPr>
            <p:cNvPr id="76811" name="TextBox 22"/>
            <p:cNvSpPr txBox="1">
              <a:spLocks noChangeArrowheads="1"/>
            </p:cNvSpPr>
            <p:nvPr/>
          </p:nvSpPr>
          <p:spPr bwMode="auto">
            <a:xfrm>
              <a:off x="849696" y="4067922"/>
              <a:ext cx="175245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Repeated</a:t>
              </a:r>
            </a:p>
          </p:txBody>
        </p:sp>
        <p:sp>
          <p:nvSpPr>
            <p:cNvPr id="76812" name="TextBox 23"/>
            <p:cNvSpPr txBox="1">
              <a:spLocks noChangeArrowheads="1"/>
            </p:cNvSpPr>
            <p:nvPr/>
          </p:nvSpPr>
          <p:spPr bwMode="auto">
            <a:xfrm>
              <a:off x="849696" y="4548472"/>
              <a:ext cx="28224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Failure to Abate</a:t>
              </a:r>
            </a:p>
          </p:txBody>
        </p:sp>
        <p:sp>
          <p:nvSpPr>
            <p:cNvPr id="76813" name="TextBox 24"/>
            <p:cNvSpPr txBox="1">
              <a:spLocks noChangeArrowheads="1"/>
            </p:cNvSpPr>
            <p:nvPr/>
          </p:nvSpPr>
          <p:spPr bwMode="auto">
            <a:xfrm>
              <a:off x="849696" y="5617367"/>
              <a:ext cx="28224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900" b="1"/>
                <a:t>Violation of Posting/ Abatement Verification  </a:t>
              </a:r>
            </a:p>
          </p:txBody>
        </p:sp>
        <p:sp>
          <p:nvSpPr>
            <p:cNvPr id="76814" name="TextBox 26"/>
            <p:cNvSpPr txBox="1">
              <a:spLocks noChangeArrowheads="1"/>
            </p:cNvSpPr>
            <p:nvPr/>
          </p:nvSpPr>
          <p:spPr bwMode="auto">
            <a:xfrm>
              <a:off x="3908323" y="3046380"/>
              <a:ext cx="4419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$1,500 to $7,000</a:t>
              </a:r>
            </a:p>
          </p:txBody>
        </p:sp>
        <p:sp>
          <p:nvSpPr>
            <p:cNvPr id="76815" name="TextBox 27"/>
            <p:cNvSpPr txBox="1">
              <a:spLocks noChangeArrowheads="1"/>
            </p:cNvSpPr>
            <p:nvPr/>
          </p:nvSpPr>
          <p:spPr bwMode="auto">
            <a:xfrm>
              <a:off x="3908322" y="3469377"/>
              <a:ext cx="4693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$5,000 to $7,000 (no criminal willful disregard)</a:t>
              </a:r>
            </a:p>
            <a:p>
              <a:pPr eaLnBrk="1" hangingPunct="1"/>
              <a:r>
                <a:rPr lang="en-US" altLang="en-US" sz="1400" b="1"/>
                <a:t>$250,000 to $500,000  / jail (death, criminal disregard)</a:t>
              </a:r>
            </a:p>
          </p:txBody>
        </p:sp>
        <p:sp>
          <p:nvSpPr>
            <p:cNvPr id="76816" name="TextBox 28"/>
            <p:cNvSpPr txBox="1">
              <a:spLocks noChangeArrowheads="1"/>
            </p:cNvSpPr>
            <p:nvPr/>
          </p:nvSpPr>
          <p:spPr bwMode="auto">
            <a:xfrm>
              <a:off x="3908323" y="4106394"/>
              <a:ext cx="4419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Up to $70,000</a:t>
              </a:r>
            </a:p>
          </p:txBody>
        </p:sp>
        <p:sp>
          <p:nvSpPr>
            <p:cNvPr id="76817" name="TextBox 29"/>
            <p:cNvSpPr txBox="1">
              <a:spLocks noChangeArrowheads="1"/>
            </p:cNvSpPr>
            <p:nvPr/>
          </p:nvSpPr>
          <p:spPr bwMode="auto">
            <a:xfrm>
              <a:off x="3908323" y="4586944"/>
              <a:ext cx="4419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Up to $7,000 per day</a:t>
              </a:r>
            </a:p>
          </p:txBody>
        </p:sp>
        <p:sp>
          <p:nvSpPr>
            <p:cNvPr id="76818" name="TextBox 30"/>
            <p:cNvSpPr txBox="1">
              <a:spLocks noChangeArrowheads="1"/>
            </p:cNvSpPr>
            <p:nvPr/>
          </p:nvSpPr>
          <p:spPr bwMode="auto">
            <a:xfrm>
              <a:off x="3908323" y="5107281"/>
              <a:ext cx="4419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$10,000, up to 6 months in jail</a:t>
              </a:r>
            </a:p>
          </p:txBody>
        </p:sp>
        <p:sp>
          <p:nvSpPr>
            <p:cNvPr id="76819" name="TextBox 31"/>
            <p:cNvSpPr txBox="1">
              <a:spLocks noChangeArrowheads="1"/>
            </p:cNvSpPr>
            <p:nvPr/>
          </p:nvSpPr>
          <p:spPr bwMode="auto">
            <a:xfrm>
              <a:off x="3908323" y="5802033"/>
              <a:ext cx="4419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$1,000, to $7,000</a:t>
              </a:r>
            </a:p>
          </p:txBody>
        </p:sp>
        <p:cxnSp>
          <p:nvCxnSpPr>
            <p:cNvPr id="76820" name="Straight Connector 34"/>
            <p:cNvCxnSpPr>
              <a:cxnSpLocks noChangeShapeType="1"/>
            </p:cNvCxnSpPr>
            <p:nvPr/>
          </p:nvCxnSpPr>
          <p:spPr bwMode="auto">
            <a:xfrm flipV="1">
              <a:off x="788987" y="2981325"/>
              <a:ext cx="7780615" cy="158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76821" name="Straight Connector 39"/>
            <p:cNvCxnSpPr>
              <a:cxnSpLocks noChangeShapeType="1"/>
            </p:cNvCxnSpPr>
            <p:nvPr/>
          </p:nvCxnSpPr>
          <p:spPr bwMode="auto">
            <a:xfrm flipV="1">
              <a:off x="801685" y="3411538"/>
              <a:ext cx="7780615" cy="1587"/>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76822" name="Straight Connector 40"/>
            <p:cNvCxnSpPr>
              <a:cxnSpLocks noChangeShapeType="1"/>
            </p:cNvCxnSpPr>
            <p:nvPr/>
          </p:nvCxnSpPr>
          <p:spPr bwMode="auto">
            <a:xfrm flipV="1">
              <a:off x="811208" y="4033838"/>
              <a:ext cx="7779027" cy="1587"/>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76823" name="Straight Connector 41"/>
            <p:cNvCxnSpPr>
              <a:cxnSpLocks noChangeShapeType="1"/>
            </p:cNvCxnSpPr>
            <p:nvPr/>
          </p:nvCxnSpPr>
          <p:spPr bwMode="auto">
            <a:xfrm flipV="1">
              <a:off x="781050" y="4460875"/>
              <a:ext cx="7779028" cy="158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76824" name="Straight Connector 42"/>
            <p:cNvCxnSpPr>
              <a:cxnSpLocks noChangeShapeType="1"/>
            </p:cNvCxnSpPr>
            <p:nvPr/>
          </p:nvCxnSpPr>
          <p:spPr bwMode="auto">
            <a:xfrm flipV="1">
              <a:off x="801685" y="4991100"/>
              <a:ext cx="7780615" cy="158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76825" name="Straight Connector 43"/>
            <p:cNvCxnSpPr>
              <a:cxnSpLocks noChangeShapeType="1"/>
            </p:cNvCxnSpPr>
            <p:nvPr/>
          </p:nvCxnSpPr>
          <p:spPr bwMode="auto">
            <a:xfrm flipV="1">
              <a:off x="785812" y="5545138"/>
              <a:ext cx="7780615" cy="1587"/>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76826" name="Straight Connector 45"/>
            <p:cNvCxnSpPr>
              <a:cxnSpLocks noChangeShapeType="1"/>
            </p:cNvCxnSpPr>
            <p:nvPr/>
          </p:nvCxnSpPr>
          <p:spPr bwMode="auto">
            <a:xfrm rot="5400000">
              <a:off x="1969561" y="4418013"/>
              <a:ext cx="388620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77830" name="Subtitle 2"/>
          <p:cNvSpPr txBox="1">
            <a:spLocks/>
          </p:cNvSpPr>
          <p:nvPr/>
        </p:nvSpPr>
        <p:spPr bwMode="auto">
          <a:xfrm>
            <a:off x="257175" y="2057400"/>
            <a:ext cx="7743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Employer Rights Under OSHA After Citations:</a:t>
            </a:r>
          </a:p>
          <a:p>
            <a:pPr eaLnBrk="1" hangingPunct="1">
              <a:spcBef>
                <a:spcPct val="20000"/>
              </a:spcBef>
              <a:buSzPct val="125000"/>
              <a:buFont typeface="Arial" pitchFamily="34" charset="0"/>
              <a:buChar char="•"/>
            </a:pPr>
            <a:r>
              <a:rPr lang="en-US" altLang="en-US" sz="1900" b="1">
                <a:cs typeface="Arial" pitchFamily="34" charset="0"/>
              </a:rPr>
              <a:t>Employers may:</a:t>
            </a:r>
          </a:p>
          <a:p>
            <a:pPr lvl="1" eaLnBrk="1" hangingPunct="1">
              <a:spcBef>
                <a:spcPct val="20000"/>
              </a:spcBef>
              <a:buSzPct val="100000"/>
              <a:buFont typeface="Wingdings" pitchFamily="2" charset="2"/>
              <a:buChar char="§"/>
            </a:pPr>
            <a:r>
              <a:rPr lang="en-US" altLang="en-US" sz="1900">
                <a:cs typeface="Arial" pitchFamily="34" charset="0"/>
              </a:rPr>
              <a:t>Request informal conference with OSHA to request changes to citations, penalties, &amp; dates</a:t>
            </a:r>
          </a:p>
          <a:p>
            <a:pPr lvl="2" eaLnBrk="1" hangingPunct="1">
              <a:spcBef>
                <a:spcPct val="20000"/>
              </a:spcBef>
              <a:buSzPct val="70000"/>
              <a:buFont typeface="Wingdings" pitchFamily="2" charset="2"/>
              <a:buChar char="Ø"/>
            </a:pPr>
            <a:r>
              <a:rPr lang="en-US" altLang="en-US" sz="1900">
                <a:cs typeface="Arial" pitchFamily="34" charset="0"/>
              </a:rPr>
              <a:t>Petition for Modification of Abatement (PMA)</a:t>
            </a:r>
          </a:p>
          <a:p>
            <a:pPr lvl="1" eaLnBrk="1" hangingPunct="1">
              <a:spcBef>
                <a:spcPct val="20000"/>
              </a:spcBef>
              <a:buSzPct val="100000"/>
              <a:buFont typeface="Wingdings" pitchFamily="2" charset="2"/>
              <a:buChar char="§"/>
            </a:pPr>
            <a:r>
              <a:rPr lang="en-US" altLang="en-US" sz="1900">
                <a:cs typeface="Arial" pitchFamily="34" charset="0"/>
              </a:rPr>
              <a:t>Enter into an informal settlement agreement with OSHA</a:t>
            </a:r>
          </a:p>
          <a:p>
            <a:pPr lvl="1" eaLnBrk="1" hangingPunct="1">
              <a:spcBef>
                <a:spcPct val="20000"/>
              </a:spcBef>
              <a:buSzPct val="100000"/>
              <a:buFont typeface="Wingdings" pitchFamily="2" charset="2"/>
              <a:buChar char="§"/>
            </a:pPr>
            <a:r>
              <a:rPr lang="en-US" altLang="en-US" sz="1900">
                <a:cs typeface="Arial" pitchFamily="34" charset="0"/>
              </a:rPr>
              <a:t>Contest citations, abatement period, or proposed penalty in writing within 15 days of issue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78854" name="Subtitle 2"/>
          <p:cNvSpPr txBox="1">
            <a:spLocks/>
          </p:cNvSpPr>
          <p:nvPr/>
        </p:nvSpPr>
        <p:spPr bwMode="auto">
          <a:xfrm>
            <a:off x="257175" y="2057400"/>
            <a:ext cx="8353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Employee Rights Under OSHA After Citations:</a:t>
            </a:r>
          </a:p>
          <a:p>
            <a:pPr eaLnBrk="1" hangingPunct="1">
              <a:spcBef>
                <a:spcPct val="20000"/>
              </a:spcBef>
              <a:buSzPct val="125000"/>
              <a:buFont typeface="Arial" pitchFamily="34" charset="0"/>
              <a:buChar char="•"/>
            </a:pPr>
            <a:r>
              <a:rPr lang="en-US" altLang="en-US" sz="1900" b="1">
                <a:cs typeface="Arial" pitchFamily="34" charset="0"/>
              </a:rPr>
              <a:t>Employees may:</a:t>
            </a:r>
          </a:p>
          <a:p>
            <a:pPr lvl="1" eaLnBrk="1" hangingPunct="1">
              <a:spcBef>
                <a:spcPct val="20000"/>
              </a:spcBef>
              <a:buSzPct val="100000"/>
              <a:buFont typeface="Wingdings" pitchFamily="2" charset="2"/>
              <a:buChar char="§"/>
            </a:pPr>
            <a:r>
              <a:rPr lang="en-US" altLang="en-US" sz="1900">
                <a:cs typeface="Arial" pitchFamily="34" charset="0"/>
              </a:rPr>
              <a:t>Discuss with OSHA issues raised by inspection, citation, notice of penalties, employer’s notice of contest, abatement methods &amp; dates</a:t>
            </a:r>
          </a:p>
          <a:p>
            <a:pPr lvl="1" eaLnBrk="1" hangingPunct="1">
              <a:spcBef>
                <a:spcPct val="20000"/>
              </a:spcBef>
              <a:buSzPct val="100000"/>
              <a:buFont typeface="Wingdings" pitchFamily="2" charset="2"/>
              <a:buChar char="§"/>
            </a:pPr>
            <a:r>
              <a:rPr lang="en-US" altLang="en-US" sz="1900">
                <a:cs typeface="Arial" pitchFamily="34" charset="0"/>
              </a:rPr>
              <a:t>Appeal abatement time during informal conference</a:t>
            </a:r>
          </a:p>
          <a:p>
            <a:pPr lvl="1" eaLnBrk="1" hangingPunct="1">
              <a:spcBef>
                <a:spcPct val="20000"/>
              </a:spcBef>
              <a:buSzPct val="100000"/>
              <a:buFont typeface="Wingdings" pitchFamily="2" charset="2"/>
              <a:buChar char="§"/>
            </a:pPr>
            <a:r>
              <a:rPr lang="en-US" altLang="en-US" sz="1900">
                <a:cs typeface="Arial" pitchFamily="34" charset="0"/>
              </a:rPr>
              <a:t>Not contest citations, amendments, deletions of citations, penalties, or lack of penalties</a:t>
            </a:r>
          </a:p>
          <a:p>
            <a:pPr eaLnBrk="1" hangingPunct="1">
              <a:spcBef>
                <a:spcPct val="20000"/>
              </a:spcBef>
              <a:buClr>
                <a:srgbClr val="663300"/>
              </a:buClr>
              <a:buSzPct val="125000"/>
            </a:pPr>
            <a:endParaRPr lang="en-US" altLang="en-US" sz="200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79876" name="Subtitle 2"/>
          <p:cNvSpPr txBox="1">
            <a:spLocks/>
          </p:cNvSpPr>
          <p:nvPr/>
        </p:nvSpPr>
        <p:spPr bwMode="auto">
          <a:xfrm>
            <a:off x="257175" y="2057400"/>
            <a:ext cx="812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What are some of the reasons that would cause OSHA to conduct an inspection at your workplace?</a:t>
            </a:r>
          </a:p>
          <a:p>
            <a:pPr eaLnBrk="1" hangingPunct="1">
              <a:spcBef>
                <a:spcPct val="20000"/>
              </a:spcBef>
              <a:buSzPct val="100000"/>
            </a:pPr>
            <a:endParaRPr lang="en-US" altLang="en-US" sz="1900" i="1">
              <a:solidFill>
                <a:srgbClr val="FF0000"/>
              </a:solidFill>
              <a:cs typeface="Arial" pitchFamily="34" charset="0"/>
            </a:endParaRPr>
          </a:p>
          <a:p>
            <a:pPr eaLnBrk="1" hangingPunct="1">
              <a:spcBef>
                <a:spcPts val="2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What types of OSHA violations can result in a jail sentence?</a:t>
            </a:r>
            <a:endParaRPr lang="en-US" altLang="en-US" sz="1900" i="1">
              <a:solidFill>
                <a:srgbClr val="FF0000"/>
              </a:solidFill>
              <a:cs typeface="Arial" pitchFamily="34" charset="0"/>
            </a:endParaRPr>
          </a:p>
          <a:p>
            <a:pPr eaLnBrk="1" hangingPunct="1">
              <a:spcBef>
                <a:spcPct val="20000"/>
              </a:spcBef>
              <a:buClr>
                <a:srgbClr val="663300"/>
              </a:buClr>
              <a:buSzPct val="100000"/>
            </a:pPr>
            <a:endParaRPr lang="en-US" altLang="en-US" sz="190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80900" name="Subtitle 2"/>
          <p:cNvSpPr txBox="1">
            <a:spLocks/>
          </p:cNvSpPr>
          <p:nvPr/>
        </p:nvSpPr>
        <p:spPr bwMode="auto">
          <a:xfrm>
            <a:off x="257175" y="2057400"/>
            <a:ext cx="812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What are some of the reasons that would cause OSHA to conduct an inspection at your workplace? </a:t>
            </a:r>
            <a:r>
              <a:rPr lang="en-US" altLang="en-US" sz="1900" i="1">
                <a:solidFill>
                  <a:srgbClr val="FF0000"/>
                </a:solidFill>
                <a:cs typeface="Arial" pitchFamily="34" charset="0"/>
              </a:rPr>
              <a:t>(If a worker files a complaint, if there is a fatality, or if there is an imminent danger situation.)</a:t>
            </a:r>
          </a:p>
          <a:p>
            <a:pPr eaLnBrk="1" hangingPunct="1">
              <a:spcBef>
                <a:spcPts val="47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What types of OSHA violations can result in a jail sentence? </a:t>
            </a:r>
            <a:r>
              <a:rPr lang="en-US" altLang="en-US" sz="1900" i="1">
                <a:solidFill>
                  <a:srgbClr val="FF0000"/>
                </a:solidFill>
                <a:cs typeface="Arial" pitchFamily="34" charset="0"/>
              </a:rPr>
              <a:t>(Criminal willful violations &amp; falsifying information.)</a:t>
            </a:r>
          </a:p>
          <a:p>
            <a:pPr eaLnBrk="1" hangingPunct="1">
              <a:spcBef>
                <a:spcPct val="20000"/>
              </a:spcBef>
              <a:buClr>
                <a:srgbClr val="663300"/>
              </a:buClr>
              <a:buSzPct val="100000"/>
            </a:pPr>
            <a:endParaRPr lang="en-US" altLang="en-US" sz="190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6" descr="bigstockphoto_Question_Mark_1676236.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970588" y="2590800"/>
            <a:ext cx="2335212" cy="2670175"/>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Box 9"/>
          <p:cNvSpPr txBox="1">
            <a:spLocks noChangeArrowheads="1"/>
          </p:cNvSpPr>
          <p:nvPr/>
        </p:nvSpPr>
        <p:spPr bwMode="auto">
          <a:xfrm>
            <a:off x="6356350" y="5362575"/>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Any Questions?</a:t>
            </a:r>
          </a:p>
        </p:txBody>
      </p:sp>
      <p:sp>
        <p:nvSpPr>
          <p:cNvPr id="81924"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How are OSHA inspections conducted?</a:t>
            </a:r>
          </a:p>
        </p:txBody>
      </p:sp>
      <p:sp>
        <p:nvSpPr>
          <p:cNvPr id="81925" name="Subtitle 2"/>
          <p:cNvSpPr txBox="1">
            <a:spLocks/>
          </p:cNvSpPr>
          <p:nvPr/>
        </p:nvSpPr>
        <p:spPr bwMode="auto">
          <a:xfrm>
            <a:off x="257175" y="2057400"/>
            <a:ext cx="4695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Summary:</a:t>
            </a:r>
          </a:p>
          <a:p>
            <a:pPr eaLnBrk="1" hangingPunct="1">
              <a:spcBef>
                <a:spcPct val="20000"/>
              </a:spcBef>
              <a:buSzPct val="125000"/>
              <a:buFont typeface="Arial" pitchFamily="34" charset="0"/>
              <a:buChar char="•"/>
            </a:pPr>
            <a:r>
              <a:rPr lang="en-US" altLang="en-US" sz="1900">
                <a:cs typeface="Arial" pitchFamily="34" charset="0"/>
              </a:rPr>
              <a:t>Procedures used to conduct OSHA inspection</a:t>
            </a:r>
          </a:p>
          <a:p>
            <a:pPr eaLnBrk="1" hangingPunct="1">
              <a:spcBef>
                <a:spcPct val="20000"/>
              </a:spcBef>
              <a:buSzPct val="125000"/>
              <a:buFont typeface="Arial" pitchFamily="34" charset="0"/>
              <a:buChar char="•"/>
            </a:pPr>
            <a:r>
              <a:rPr lang="en-US" altLang="en-US" sz="1900">
                <a:cs typeface="Arial" pitchFamily="34" charset="0"/>
              </a:rPr>
              <a:t>Six OSHA inspection priority categories</a:t>
            </a:r>
          </a:p>
          <a:p>
            <a:pPr eaLnBrk="1" hangingPunct="1">
              <a:spcBef>
                <a:spcPct val="20000"/>
              </a:spcBef>
              <a:buSzPct val="125000"/>
              <a:buFont typeface="Arial" pitchFamily="34" charset="0"/>
              <a:buChar char="•"/>
            </a:pPr>
            <a:r>
              <a:rPr lang="en-US" altLang="en-US" sz="1900">
                <a:cs typeface="Arial" pitchFamily="34" charset="0"/>
              </a:rPr>
              <a:t>Types of OSHA citations &amp; subsequent penalties</a:t>
            </a:r>
          </a:p>
          <a:p>
            <a:pPr eaLnBrk="1" hangingPunct="1">
              <a:spcBef>
                <a:spcPct val="20000"/>
              </a:spcBef>
              <a:buSzPct val="125000"/>
              <a:buFont typeface="Arial" pitchFamily="34" charset="0"/>
              <a:buChar char="•"/>
            </a:pPr>
            <a:r>
              <a:rPr lang="en-US" altLang="en-US" sz="1900">
                <a:cs typeface="Arial" pitchFamily="34" charset="0"/>
              </a:rPr>
              <a:t>Steps of an OSHA inspection</a:t>
            </a:r>
          </a:p>
          <a:p>
            <a:pPr eaLnBrk="1" hangingPunct="1">
              <a:spcBef>
                <a:spcPct val="20000"/>
              </a:spcBef>
              <a:buSzPct val="125000"/>
              <a:buFont typeface="Arial" pitchFamily="34" charset="0"/>
              <a:buChar char="•"/>
            </a:pPr>
            <a:r>
              <a:rPr lang="en-US" altLang="en-US" sz="1900">
                <a:cs typeface="Arial" pitchFamily="34" charset="0"/>
              </a:rPr>
              <a:t>Process used by OSHA when issuing citations </a:t>
            </a:r>
          </a:p>
          <a:p>
            <a:pPr eaLnBrk="1" hangingPunct="1">
              <a:spcBef>
                <a:spcPct val="20000"/>
              </a:spcBef>
              <a:buSzPct val="125000"/>
              <a:buFont typeface="Arial" pitchFamily="34" charset="0"/>
              <a:buChar char="•"/>
            </a:pPr>
            <a:r>
              <a:rPr lang="en-US" altLang="en-US" sz="1900">
                <a:cs typeface="Arial" pitchFamily="34" charset="0"/>
              </a:rPr>
              <a:t>Employer &amp; employee rights under OSHA after a citation is issued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9220" name="Subtitle 2"/>
          <p:cNvSpPr txBox="1">
            <a:spLocks/>
          </p:cNvSpPr>
          <p:nvPr/>
        </p:nvSpPr>
        <p:spPr bwMode="auto">
          <a:xfrm>
            <a:off x="257175" y="2057400"/>
            <a:ext cx="845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dirty="0">
                <a:cs typeface="Arial" pitchFamily="34" charset="0"/>
              </a:rPr>
              <a:t>Statistics:</a:t>
            </a:r>
          </a:p>
          <a:p>
            <a:pPr eaLnBrk="1" hangingPunct="1">
              <a:spcBef>
                <a:spcPct val="20000"/>
              </a:spcBef>
              <a:buSzPct val="125000"/>
              <a:buFont typeface="Arial" pitchFamily="34" charset="0"/>
              <a:buChar char="•"/>
            </a:pPr>
            <a:r>
              <a:rPr lang="en-US" altLang="en-US" sz="1900" dirty="0">
                <a:cs typeface="Arial" pitchFamily="34" charset="0"/>
              </a:rPr>
              <a:t>7 million workers in the construction trades in the U.S.</a:t>
            </a:r>
          </a:p>
          <a:p>
            <a:pPr eaLnBrk="1" hangingPunct="1">
              <a:spcBef>
                <a:spcPct val="20000"/>
              </a:spcBef>
              <a:buSzPct val="125000"/>
              <a:buFont typeface="Arial" pitchFamily="34" charset="0"/>
              <a:buChar char="•"/>
            </a:pPr>
            <a:r>
              <a:rPr lang="en-US" altLang="en-US" sz="1900" dirty="0">
                <a:cs typeface="Arial" pitchFamily="34" charset="0"/>
              </a:rPr>
              <a:t>Construction trade accidents account for:</a:t>
            </a:r>
          </a:p>
          <a:p>
            <a:pPr lvl="1" eaLnBrk="1" hangingPunct="1">
              <a:spcBef>
                <a:spcPct val="20000"/>
              </a:spcBef>
              <a:buSzPct val="100000"/>
              <a:buFont typeface="Wingdings" pitchFamily="2" charset="2"/>
              <a:buChar char="§"/>
            </a:pPr>
            <a:r>
              <a:rPr lang="en-US" altLang="en-US" sz="1900" dirty="0">
                <a:cs typeface="Arial" pitchFamily="34" charset="0"/>
              </a:rPr>
              <a:t>370,000 injuries per year </a:t>
            </a:r>
            <a:r>
              <a:rPr lang="en-US" altLang="en-US" sz="1900" i="1" dirty="0">
                <a:cs typeface="Arial" pitchFamily="34" charset="0"/>
              </a:rPr>
              <a:t>(Avg. -1,000/day)</a:t>
            </a:r>
          </a:p>
          <a:p>
            <a:pPr lvl="1" eaLnBrk="1" hangingPunct="1">
              <a:spcBef>
                <a:spcPct val="20000"/>
              </a:spcBef>
              <a:buSzPct val="100000"/>
              <a:buFont typeface="Wingdings" pitchFamily="2" charset="2"/>
              <a:buChar char="§"/>
            </a:pPr>
            <a:r>
              <a:rPr lang="en-US" altLang="en-US" sz="1900" dirty="0">
                <a:cs typeface="Arial" pitchFamily="34" charset="0"/>
              </a:rPr>
              <a:t>1,200 deaths per year </a:t>
            </a:r>
            <a:r>
              <a:rPr lang="en-US" altLang="en-US" sz="1900" i="1" dirty="0">
                <a:cs typeface="Arial" pitchFamily="34" charset="0"/>
              </a:rPr>
              <a:t>(Avg. - 100/month)</a:t>
            </a:r>
          </a:p>
          <a:p>
            <a:pPr eaLnBrk="1" hangingPunct="1">
              <a:spcBef>
                <a:spcPct val="20000"/>
              </a:spcBef>
              <a:buSzPct val="125000"/>
              <a:buFont typeface="Arial" pitchFamily="34" charset="0"/>
              <a:buChar char="•"/>
            </a:pPr>
            <a:r>
              <a:rPr lang="en-US" altLang="en-US" sz="1900" dirty="0">
                <a:cs typeface="Arial" pitchFamily="34" charset="0"/>
              </a:rPr>
              <a:t>Construction companies spend $170 billion/year on costs associated with injuries/illness</a:t>
            </a:r>
          </a:p>
          <a:p>
            <a:pPr eaLnBrk="1" hangingPunct="1">
              <a:spcBef>
                <a:spcPct val="20000"/>
              </a:spcBef>
              <a:buSzPct val="125000"/>
              <a:buFont typeface="Arial" pitchFamily="34" charset="0"/>
              <a:buChar char="•"/>
            </a:pPr>
            <a:r>
              <a:rPr lang="en-US" altLang="en-US" sz="1900" dirty="0">
                <a:cs typeface="Arial" pitchFamily="34" charset="0"/>
              </a:rPr>
              <a:t>Workers who suffer a disabling injury can lose 40% of their income over a 5-year period</a:t>
            </a:r>
          </a:p>
          <a:p>
            <a:pPr eaLnBrk="1" hangingPunct="1">
              <a:spcBef>
                <a:spcPct val="20000"/>
              </a:spcBef>
              <a:buSzPct val="125000"/>
              <a:buFont typeface="Arial" pitchFamily="34" charset="0"/>
              <a:buChar char="•"/>
            </a:pPr>
            <a:r>
              <a:rPr lang="en-US" altLang="en-US" sz="1900" dirty="0">
                <a:cs typeface="Arial" pitchFamily="34" charset="0"/>
              </a:rPr>
              <a:t>20% of workplace fatalities occur in the construction industry</a:t>
            </a:r>
          </a:p>
          <a:p>
            <a:pPr eaLnBrk="1" hangingPunct="1">
              <a:spcBef>
                <a:spcPct val="20000"/>
              </a:spcBef>
              <a:buSzPct val="125000"/>
              <a:buFont typeface="Arial" pitchFamily="34" charset="0"/>
              <a:buChar char="•"/>
            </a:pPr>
            <a:r>
              <a:rPr lang="en-US" altLang="en-US" sz="1900" dirty="0">
                <a:cs typeface="Arial" pitchFamily="34" charset="0"/>
              </a:rPr>
              <a:t>Accident costs account for 6.5% of construction dollars spent</a:t>
            </a:r>
          </a:p>
          <a:p>
            <a:pPr lvl="1" eaLnBrk="1" hangingPunct="1">
              <a:spcBef>
                <a:spcPct val="20000"/>
              </a:spcBef>
              <a:buSzPct val="100000"/>
              <a:buFont typeface="Wingdings" pitchFamily="2" charset="2"/>
              <a:buChar char="§"/>
            </a:pPr>
            <a:endParaRPr lang="en-US" altLang="en-US" sz="19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ubtitle 2"/>
          <p:cNvSpPr txBox="1">
            <a:spLocks/>
          </p:cNvSpPr>
          <p:nvPr/>
        </p:nvSpPr>
        <p:spPr bwMode="auto">
          <a:xfrm>
            <a:off x="257175" y="2057400"/>
            <a:ext cx="4848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Objectives:</a:t>
            </a:r>
          </a:p>
          <a:p>
            <a:pPr eaLnBrk="1" hangingPunct="1">
              <a:spcBef>
                <a:spcPct val="20000"/>
              </a:spcBef>
              <a:buSzPct val="125000"/>
              <a:buFont typeface="Arial" pitchFamily="34" charset="0"/>
              <a:buChar char="•"/>
            </a:pPr>
            <a:r>
              <a:rPr lang="en-US" altLang="en-US" sz="1900">
                <a:cs typeface="Arial" pitchFamily="34" charset="0"/>
              </a:rPr>
              <a:t>Identify sources within the workplace &amp; worksite for getting help &amp; information</a:t>
            </a:r>
          </a:p>
          <a:p>
            <a:pPr eaLnBrk="1" hangingPunct="1">
              <a:spcBef>
                <a:spcPct val="20000"/>
              </a:spcBef>
              <a:buSzPct val="125000"/>
              <a:buFont typeface="Arial" pitchFamily="34" charset="0"/>
              <a:buChar char="•"/>
            </a:pPr>
            <a:r>
              <a:rPr lang="en-US" altLang="en-US" sz="1900">
                <a:cs typeface="Arial" pitchFamily="34" charset="0"/>
              </a:rPr>
              <a:t>Identify sources outside of the workplace &amp; worksite for getting help &amp; information </a:t>
            </a:r>
            <a:endParaRPr lang="en-US" altLang="en-US" sz="1900" b="1">
              <a:cs typeface="Arial" pitchFamily="34" charset="0"/>
            </a:endParaRPr>
          </a:p>
          <a:p>
            <a:pPr eaLnBrk="1" hangingPunct="1">
              <a:spcBef>
                <a:spcPct val="20000"/>
              </a:spcBef>
              <a:buSzPct val="125000"/>
              <a:buFont typeface="Arial" pitchFamily="34" charset="0"/>
              <a:buChar char="•"/>
            </a:pPr>
            <a:r>
              <a:rPr lang="en-US" altLang="en-US" sz="1900">
                <a:cs typeface="Arial" pitchFamily="34" charset="0"/>
              </a:rPr>
              <a:t>Explain the procedures for filing an OSHA complaint</a:t>
            </a:r>
            <a:endParaRPr lang="en-US" altLang="en-US" sz="1900">
              <a:solidFill>
                <a:srgbClr val="FF0000"/>
              </a:solidFill>
              <a:cs typeface="Arial" pitchFamily="34" charset="0"/>
            </a:endParaRPr>
          </a:p>
          <a:p>
            <a:pPr lvl="1" eaLnBrk="1" hangingPunct="1">
              <a:spcBef>
                <a:spcPct val="20000"/>
              </a:spcBef>
              <a:buSzPct val="100000"/>
            </a:pPr>
            <a:endParaRPr lang="en-US" altLang="en-US" sz="2000"/>
          </a:p>
        </p:txBody>
      </p:sp>
      <p:sp>
        <p:nvSpPr>
          <p:cNvPr id="8397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6400" y="2093843"/>
            <a:ext cx="2649071" cy="3969854"/>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p:cNvPicPr>
            <a:picLocks noChangeAspect="1" noChangeArrowheads="1"/>
          </p:cNvPicPr>
          <p:nvPr>
            <p:custDataLst>
              <p:tags r:id="rId1"/>
            </p:custDataLst>
          </p:nvPr>
        </p:nvPicPr>
        <p:blipFill>
          <a:blip r:embed="rId4"/>
          <a:srcRect/>
          <a:stretch>
            <a:fillRect/>
          </a:stretch>
        </p:blipFill>
        <p:spPr bwMode="auto">
          <a:xfrm>
            <a:off x="5803900" y="2593975"/>
            <a:ext cx="2454275" cy="3273425"/>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Subtitle 2"/>
          <p:cNvSpPr txBox="1">
            <a:spLocks/>
          </p:cNvSpPr>
          <p:nvPr/>
        </p:nvSpPr>
        <p:spPr bwMode="auto">
          <a:xfrm>
            <a:off x="257175" y="2057400"/>
            <a:ext cx="4772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9350" indent="-23495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Getting Help/Information</a:t>
            </a:r>
          </a:p>
          <a:p>
            <a:pPr eaLnBrk="1" hangingPunct="1">
              <a:spcBef>
                <a:spcPct val="20000"/>
              </a:spcBef>
              <a:buSzPct val="125000"/>
              <a:buFont typeface="Arial" pitchFamily="34" charset="0"/>
              <a:buChar char="•"/>
            </a:pPr>
            <a:r>
              <a:rPr lang="en-US" altLang="en-US" sz="1900">
                <a:cs typeface="Arial" pitchFamily="34" charset="0"/>
              </a:rPr>
              <a:t>Sources within the workplace/worksite:</a:t>
            </a:r>
          </a:p>
          <a:p>
            <a:pPr lvl="1" eaLnBrk="1" hangingPunct="1">
              <a:spcBef>
                <a:spcPct val="20000"/>
              </a:spcBef>
              <a:buSzPct val="100000"/>
              <a:buFont typeface="Wingdings" pitchFamily="2" charset="2"/>
              <a:buChar char="§"/>
            </a:pPr>
            <a:r>
              <a:rPr lang="en-US" altLang="en-US" sz="1900">
                <a:cs typeface="Arial" pitchFamily="34" charset="0"/>
              </a:rPr>
              <a:t>Employer or supervisor, co-workers &amp; union representatives </a:t>
            </a:r>
          </a:p>
          <a:p>
            <a:pPr lvl="1" eaLnBrk="1" hangingPunct="1">
              <a:spcBef>
                <a:spcPct val="20000"/>
              </a:spcBef>
              <a:buSzPct val="100000"/>
              <a:buFont typeface="Wingdings" pitchFamily="2" charset="2"/>
              <a:buChar char="§"/>
            </a:pPr>
            <a:r>
              <a:rPr lang="en-US" altLang="en-US" sz="1900">
                <a:cs typeface="Arial" pitchFamily="34" charset="0"/>
              </a:rPr>
              <a:t>Material Safety Data Sheet (MSDS)</a:t>
            </a:r>
          </a:p>
          <a:p>
            <a:pPr lvl="2" eaLnBrk="1" hangingPunct="1">
              <a:spcBef>
                <a:spcPct val="20000"/>
              </a:spcBef>
              <a:buSzPct val="70000"/>
              <a:buFont typeface="Wingdings" pitchFamily="2" charset="2"/>
              <a:buChar char="Ø"/>
            </a:pPr>
            <a:r>
              <a:rPr lang="en-US" altLang="en-US" sz="1900">
                <a:cs typeface="Arial" pitchFamily="34" charset="0"/>
              </a:rPr>
              <a:t>Information on chemicals</a:t>
            </a:r>
            <a:endParaRPr lang="en-US" altLang="en-US" sz="1900" b="1">
              <a:cs typeface="Arial" pitchFamily="34" charset="0"/>
            </a:endParaRPr>
          </a:p>
          <a:p>
            <a:pPr lvl="1" eaLnBrk="1" hangingPunct="1">
              <a:spcBef>
                <a:spcPct val="20000"/>
              </a:spcBef>
              <a:buSzPct val="100000"/>
              <a:buFont typeface="Wingdings" pitchFamily="2" charset="2"/>
              <a:buChar char="§"/>
            </a:pPr>
            <a:r>
              <a:rPr lang="en-US" altLang="en-US" sz="1900">
                <a:cs typeface="Arial" pitchFamily="34" charset="0"/>
              </a:rPr>
              <a:t>Labels &amp; warning signs</a:t>
            </a:r>
            <a:endParaRPr lang="en-US" altLang="en-US" sz="1900" b="1">
              <a:cs typeface="Arial" pitchFamily="34" charset="0"/>
            </a:endParaRPr>
          </a:p>
          <a:p>
            <a:pPr lvl="1" eaLnBrk="1" hangingPunct="1">
              <a:spcBef>
                <a:spcPct val="20000"/>
              </a:spcBef>
              <a:buSzPct val="100000"/>
              <a:buFont typeface="Wingdings" pitchFamily="2" charset="2"/>
              <a:buChar char="§"/>
            </a:pPr>
            <a:r>
              <a:rPr lang="en-US" altLang="en-US" sz="1900">
                <a:cs typeface="Arial" pitchFamily="34" charset="0"/>
              </a:rPr>
              <a:t>Employee orientation manuals or other training materials</a:t>
            </a:r>
          </a:p>
          <a:p>
            <a:pPr lvl="1" eaLnBrk="1" hangingPunct="1">
              <a:spcBef>
                <a:spcPct val="20000"/>
              </a:spcBef>
              <a:buSzPct val="100000"/>
              <a:buFont typeface="Wingdings" pitchFamily="2" charset="2"/>
              <a:buChar char="§"/>
            </a:pPr>
            <a:r>
              <a:rPr lang="en-US" altLang="en-US" sz="1900">
                <a:cs typeface="Arial" pitchFamily="34" charset="0"/>
              </a:rPr>
              <a:t>Work tasks &amp; procedures instruction</a:t>
            </a:r>
          </a:p>
          <a:p>
            <a:pPr lvl="1" eaLnBrk="1" hangingPunct="1">
              <a:spcBef>
                <a:spcPct val="20000"/>
              </a:spcBef>
              <a:buClr>
                <a:srgbClr val="663300"/>
              </a:buClr>
              <a:buSzPct val="100000"/>
            </a:pPr>
            <a:endParaRPr lang="en-US" altLang="en-US" sz="2000">
              <a:cs typeface="Arial" pitchFamily="34" charset="0"/>
            </a:endParaRPr>
          </a:p>
        </p:txBody>
      </p:sp>
      <p:sp>
        <p:nvSpPr>
          <p:cNvPr id="8499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ubtitle 2"/>
          <p:cNvSpPr txBox="1">
            <a:spLocks/>
          </p:cNvSpPr>
          <p:nvPr/>
        </p:nvSpPr>
        <p:spPr bwMode="auto">
          <a:xfrm>
            <a:off x="257175" y="2057400"/>
            <a:ext cx="7591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Getting Help/Information (cont.)</a:t>
            </a:r>
          </a:p>
          <a:p>
            <a:pPr eaLnBrk="1" hangingPunct="1">
              <a:spcBef>
                <a:spcPct val="20000"/>
              </a:spcBef>
              <a:buSzPct val="125000"/>
              <a:buFont typeface="Arial" pitchFamily="34" charset="0"/>
              <a:buChar char="•"/>
            </a:pPr>
            <a:r>
              <a:rPr lang="en-US" altLang="en-US" sz="1900">
                <a:cs typeface="Arial" pitchFamily="34" charset="0"/>
              </a:rPr>
              <a:t>Sources outside the workplace/worksite:</a:t>
            </a:r>
          </a:p>
          <a:p>
            <a:pPr lvl="1" eaLnBrk="1" hangingPunct="1">
              <a:spcBef>
                <a:spcPct val="20000"/>
              </a:spcBef>
              <a:buSzPct val="100000"/>
              <a:buFont typeface="Wingdings" pitchFamily="2" charset="2"/>
              <a:buChar char="§"/>
            </a:pPr>
            <a:r>
              <a:rPr lang="en-US" altLang="en-US" sz="1900">
                <a:cs typeface="Arial" pitchFamily="34" charset="0"/>
                <a:hlinkClick r:id="rId3"/>
              </a:rPr>
              <a:t>OSHA website</a:t>
            </a:r>
            <a:r>
              <a:rPr lang="en-US" altLang="en-US" sz="1900">
                <a:cs typeface="Arial" pitchFamily="34" charset="0"/>
              </a:rPr>
              <a:t> &amp; OSHA offices</a:t>
            </a:r>
          </a:p>
          <a:p>
            <a:pPr lvl="1" eaLnBrk="1" hangingPunct="1">
              <a:spcBef>
                <a:spcPct val="20000"/>
              </a:spcBef>
              <a:buSzPct val="100000"/>
              <a:buFont typeface="Wingdings" pitchFamily="2" charset="2"/>
              <a:buChar char="§"/>
            </a:pPr>
            <a:r>
              <a:rPr lang="en-US" altLang="en-US" sz="1900">
                <a:cs typeface="Arial" pitchFamily="34" charset="0"/>
              </a:rPr>
              <a:t>Compliance Assistance Specialists in area offices </a:t>
            </a:r>
          </a:p>
          <a:p>
            <a:pPr lvl="1" eaLnBrk="1" hangingPunct="1">
              <a:spcBef>
                <a:spcPct val="20000"/>
              </a:spcBef>
              <a:buSzPct val="100000"/>
              <a:buFont typeface="Wingdings" pitchFamily="2" charset="2"/>
              <a:buChar char="§"/>
            </a:pPr>
            <a:r>
              <a:rPr lang="en-US" altLang="en-US" sz="1900">
                <a:cs typeface="Arial" pitchFamily="34" charset="0"/>
                <a:hlinkClick r:id="rId4"/>
              </a:rPr>
              <a:t>National Institute for Occupational Safety &amp; Health</a:t>
            </a:r>
            <a:r>
              <a:rPr lang="en-US" altLang="en-US" sz="1900">
                <a:cs typeface="Arial" pitchFamily="34" charset="0"/>
              </a:rPr>
              <a:t> (NIOSH)</a:t>
            </a:r>
          </a:p>
          <a:p>
            <a:pPr lvl="1" eaLnBrk="1" hangingPunct="1">
              <a:spcBef>
                <a:spcPct val="20000"/>
              </a:spcBef>
              <a:buSzPct val="100000"/>
              <a:buFont typeface="Wingdings" pitchFamily="2" charset="2"/>
              <a:buChar char="§"/>
            </a:pPr>
            <a:r>
              <a:rPr lang="en-US" altLang="en-US" sz="1900">
                <a:cs typeface="Arial" pitchFamily="34" charset="0"/>
                <a:hlinkClick r:id="rId5"/>
              </a:rPr>
              <a:t>OSHA Training Institute Education Centers</a:t>
            </a:r>
            <a:r>
              <a:rPr lang="en-US" altLang="en-US" sz="1900">
                <a:cs typeface="Arial" pitchFamily="34" charset="0"/>
              </a:rPr>
              <a:t> (OTIEC)</a:t>
            </a:r>
          </a:p>
          <a:p>
            <a:pPr lvl="1" eaLnBrk="1" hangingPunct="1">
              <a:spcBef>
                <a:spcPct val="20000"/>
              </a:spcBef>
              <a:buSzPct val="100000"/>
              <a:buFont typeface="Wingdings" pitchFamily="2" charset="2"/>
              <a:buChar char="§"/>
            </a:pPr>
            <a:r>
              <a:rPr lang="en-US" altLang="en-US" sz="1900">
                <a:cs typeface="Arial" pitchFamily="34" charset="0"/>
              </a:rPr>
              <a:t>Doctors, nurses, &amp; other health care providers</a:t>
            </a:r>
          </a:p>
          <a:p>
            <a:pPr lvl="1" eaLnBrk="1" hangingPunct="1">
              <a:spcBef>
                <a:spcPct val="20000"/>
              </a:spcBef>
              <a:buSzPct val="100000"/>
              <a:buFont typeface="Wingdings" pitchFamily="2" charset="2"/>
              <a:buChar char="§"/>
            </a:pPr>
            <a:r>
              <a:rPr lang="en-US" altLang="en-US" sz="1900">
                <a:cs typeface="Arial" pitchFamily="34" charset="0"/>
              </a:rPr>
              <a:t>Public libraries</a:t>
            </a:r>
          </a:p>
          <a:p>
            <a:pPr lvl="1" eaLnBrk="1" hangingPunct="1">
              <a:spcBef>
                <a:spcPct val="20000"/>
              </a:spcBef>
              <a:buSzPct val="100000"/>
              <a:buFont typeface="Wingdings" pitchFamily="2" charset="2"/>
              <a:buChar char="§"/>
            </a:pPr>
            <a:r>
              <a:rPr lang="en-US" altLang="en-US" sz="1900">
                <a:cs typeface="Arial" pitchFamily="34" charset="0"/>
              </a:rPr>
              <a:t>Other local, community-based resources</a:t>
            </a:r>
          </a:p>
          <a:p>
            <a:pPr lvl="1" eaLnBrk="1" hangingPunct="1">
              <a:spcBef>
                <a:spcPct val="20000"/>
              </a:spcBef>
              <a:buSzPct val="100000"/>
              <a:buFont typeface="Wingdings" pitchFamily="2" charset="2"/>
              <a:buChar char="§"/>
            </a:pPr>
            <a:r>
              <a:rPr lang="en-US" altLang="en-US" sz="1900">
                <a:cs typeface="Arial" pitchFamily="34" charset="0"/>
                <a:hlinkClick r:id="rId6" action="ppaction://hlinkfile"/>
              </a:rPr>
              <a:t>Other safety &amp; health resources</a:t>
            </a:r>
            <a:endParaRPr lang="en-US" altLang="en-US" sz="1900">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8601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ubtitle 2"/>
          <p:cNvSpPr txBox="1">
            <a:spLocks/>
          </p:cNvSpPr>
          <p:nvPr/>
        </p:nvSpPr>
        <p:spPr bwMode="auto">
          <a:xfrm>
            <a:off x="257175" y="2057400"/>
            <a:ext cx="4848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Filing an OSHA Complaint:</a:t>
            </a:r>
          </a:p>
          <a:p>
            <a:pPr eaLnBrk="1" hangingPunct="1">
              <a:spcBef>
                <a:spcPct val="20000"/>
              </a:spcBef>
              <a:buSzPct val="125000"/>
              <a:buFont typeface="Arial" pitchFamily="34" charset="0"/>
              <a:buChar char="•"/>
            </a:pPr>
            <a:r>
              <a:rPr lang="en-US" altLang="en-US" sz="1900">
                <a:cs typeface="Arial" pitchFamily="34" charset="0"/>
              </a:rPr>
              <a:t>Workers can file complaint</a:t>
            </a:r>
          </a:p>
          <a:p>
            <a:pPr eaLnBrk="1" hangingPunct="1">
              <a:spcBef>
                <a:spcPct val="20000"/>
              </a:spcBef>
              <a:buSzPct val="125000"/>
              <a:buFont typeface="Arial" pitchFamily="34" charset="0"/>
              <a:buChar char="•"/>
            </a:pPr>
            <a:r>
              <a:rPr lang="en-US" altLang="en-US" sz="1900">
                <a:cs typeface="Arial" pitchFamily="34" charset="0"/>
              </a:rPr>
              <a:t>Worker representative can file complaint</a:t>
            </a:r>
          </a:p>
          <a:p>
            <a:pPr eaLnBrk="1" hangingPunct="1">
              <a:spcBef>
                <a:spcPct val="20000"/>
              </a:spcBef>
              <a:buSzPct val="125000"/>
              <a:buFont typeface="Arial" pitchFamily="34" charset="0"/>
              <a:buChar char="•"/>
            </a:pPr>
            <a:r>
              <a:rPr lang="en-US" altLang="en-US" sz="1900">
                <a:cs typeface="Arial" pitchFamily="34" charset="0"/>
              </a:rPr>
              <a:t>File complaint:</a:t>
            </a:r>
          </a:p>
          <a:p>
            <a:pPr lvl="1" eaLnBrk="1" hangingPunct="1">
              <a:spcBef>
                <a:spcPct val="20000"/>
              </a:spcBef>
              <a:buSzPct val="100000"/>
              <a:buFont typeface="Wingdings" pitchFamily="2" charset="2"/>
              <a:buChar char="§"/>
            </a:pPr>
            <a:r>
              <a:rPr lang="en-US" altLang="en-US" sz="1900">
                <a:cs typeface="Arial" pitchFamily="34" charset="0"/>
              </a:rPr>
              <a:t>By downloading </a:t>
            </a:r>
            <a:r>
              <a:rPr lang="en-US" altLang="en-US" sz="1900">
                <a:cs typeface="Arial" pitchFamily="34" charset="0"/>
                <a:hlinkClick r:id="rId4"/>
              </a:rPr>
              <a:t>OSHA-7 Form Online</a:t>
            </a:r>
            <a:r>
              <a:rPr lang="en-US" altLang="en-US" sz="1900">
                <a:cs typeface="Arial" pitchFamily="34" charset="0"/>
              </a:rPr>
              <a:t> at OSHA website:</a:t>
            </a:r>
          </a:p>
          <a:p>
            <a:pPr lvl="1" eaLnBrk="1" hangingPunct="1">
              <a:spcBef>
                <a:spcPct val="20000"/>
              </a:spcBef>
              <a:buSzPct val="100000"/>
              <a:buFont typeface="Wingdings" pitchFamily="2" charset="2"/>
              <a:buChar char="§"/>
            </a:pPr>
            <a:r>
              <a:rPr lang="en-US" altLang="en-US" sz="1900">
                <a:cs typeface="Arial" pitchFamily="34" charset="0"/>
              </a:rPr>
              <a:t>Using the online </a:t>
            </a:r>
            <a:r>
              <a:rPr lang="en-US" altLang="en-US" sz="1900">
                <a:cs typeface="Arial" pitchFamily="34" charset="0"/>
                <a:hlinkClick r:id="rId5"/>
              </a:rPr>
              <a:t>Complaint Form</a:t>
            </a:r>
            <a:endParaRPr lang="en-US" altLang="en-US" sz="1900">
              <a:cs typeface="Arial" pitchFamily="34" charset="0"/>
            </a:endParaRPr>
          </a:p>
          <a:p>
            <a:pPr lvl="1" eaLnBrk="1" hangingPunct="1">
              <a:spcBef>
                <a:spcPct val="20000"/>
              </a:spcBef>
              <a:buSzPct val="100000"/>
              <a:buFont typeface="Wingdings" pitchFamily="2" charset="2"/>
              <a:buChar char="§"/>
            </a:pPr>
            <a:r>
              <a:rPr lang="en-US" altLang="en-US" sz="1900">
                <a:cs typeface="Arial" pitchFamily="34" charset="0"/>
              </a:rPr>
              <a:t>By telephoning or visiting </a:t>
            </a:r>
            <a:r>
              <a:rPr lang="en-US" altLang="en-US" sz="1900">
                <a:cs typeface="Arial" pitchFamily="34" charset="0"/>
                <a:hlinkClick r:id="rId6"/>
              </a:rPr>
              <a:t>OSHA Regional or Area Offices</a:t>
            </a:r>
            <a:endParaRPr lang="en-US" altLang="en-US" sz="1900">
              <a:cs typeface="Arial" pitchFamily="34" charset="0"/>
            </a:endParaRPr>
          </a:p>
          <a:p>
            <a:pPr eaLnBrk="1" hangingPunct="1">
              <a:spcBef>
                <a:spcPct val="20000"/>
              </a:spcBef>
              <a:buSzPct val="125000"/>
              <a:buFont typeface="Arial" pitchFamily="34" charset="0"/>
              <a:buChar char="•"/>
            </a:pPr>
            <a:r>
              <a:rPr lang="en-US" altLang="en-US" sz="1900">
                <a:cs typeface="Arial" pitchFamily="34" charset="0"/>
              </a:rPr>
              <a:t>For emergency &amp; life threatening situations call: </a:t>
            </a:r>
          </a:p>
          <a:p>
            <a:pPr lvl="1" eaLnBrk="1" hangingPunct="1">
              <a:spcBef>
                <a:spcPct val="20000"/>
              </a:spcBef>
              <a:buSzPct val="100000"/>
              <a:buFont typeface="Wingdings" pitchFamily="2" charset="2"/>
              <a:buChar char="§"/>
            </a:pPr>
            <a:r>
              <a:rPr lang="en-US" altLang="en-US" sz="1900">
                <a:cs typeface="Arial" pitchFamily="34" charset="0"/>
              </a:rPr>
              <a:t>OSHA Regional or Area Offices </a:t>
            </a:r>
          </a:p>
          <a:p>
            <a:pPr lvl="1" eaLnBrk="1" hangingPunct="1">
              <a:spcBef>
                <a:spcPct val="20000"/>
              </a:spcBef>
              <a:buSzPct val="100000"/>
              <a:buFont typeface="Wingdings" pitchFamily="2" charset="2"/>
              <a:buChar char="§"/>
            </a:pPr>
            <a:r>
              <a:rPr lang="en-US" altLang="en-US" sz="1900">
                <a:cs typeface="Arial" pitchFamily="34" charset="0"/>
              </a:rPr>
              <a:t>1-800-321-OSHA</a:t>
            </a:r>
          </a:p>
          <a:p>
            <a:pPr eaLnBrk="1" hangingPunct="1">
              <a:spcBef>
                <a:spcPct val="20000"/>
              </a:spcBef>
              <a:buClr>
                <a:srgbClr val="663300"/>
              </a:buClr>
              <a:buSzPct val="100000"/>
              <a:buFont typeface="Wingdings" pitchFamily="2" charset="2"/>
              <a:buChar char="§"/>
            </a:pPr>
            <a:endParaRPr lang="en-US" altLang="en-US" sz="1900">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87043"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pic>
        <p:nvPicPr>
          <p:cNvPr id="87044" name="Picture 6" descr="complaint form.gif">
            <a:hlinkClick r:id="rId7" action="ppaction://hlinkfile"/>
          </p:cNvPr>
          <p:cNvPicPr>
            <a:picLocks noChangeAspect="1"/>
          </p:cNvPicPr>
          <p:nvPr>
            <p:custDataLst>
              <p:tags r:id="rId1"/>
            </p:custDataLst>
          </p:nvPr>
        </p:nvPicPr>
        <p:blipFill>
          <a:blip r:embed="rId8" cstate="email">
            <a:extLst>
              <a:ext uri="{28A0092B-C50C-407E-A947-70E740481C1C}">
                <a14:useLocalDpi xmlns:a14="http://schemas.microsoft.com/office/drawing/2010/main" val="0"/>
              </a:ext>
            </a:extLst>
          </a:blip>
          <a:srcRect/>
          <a:stretch>
            <a:fillRect/>
          </a:stretch>
        </p:blipFill>
        <p:spPr bwMode="auto">
          <a:xfrm>
            <a:off x="5486400" y="2262188"/>
            <a:ext cx="2871788" cy="3735387"/>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ubtitle 2"/>
          <p:cNvSpPr txBox="1">
            <a:spLocks/>
          </p:cNvSpPr>
          <p:nvPr/>
        </p:nvSpPr>
        <p:spPr bwMode="auto">
          <a:xfrm>
            <a:off x="257175" y="2057400"/>
            <a:ext cx="4086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Filing an OSHA Complaint (cont.):</a:t>
            </a:r>
          </a:p>
          <a:p>
            <a:pPr eaLnBrk="1" hangingPunct="1">
              <a:spcBef>
                <a:spcPct val="20000"/>
              </a:spcBef>
              <a:buSzPct val="125000"/>
              <a:buFont typeface="Arial" pitchFamily="34" charset="0"/>
              <a:buChar char="•"/>
            </a:pPr>
            <a:r>
              <a:rPr lang="en-US" altLang="en-US" sz="1900">
                <a:cs typeface="Arial" pitchFamily="34" charset="0"/>
              </a:rPr>
              <a:t>Be specific &amp; include appropriate details</a:t>
            </a:r>
          </a:p>
          <a:p>
            <a:pPr eaLnBrk="1" hangingPunct="1">
              <a:spcBef>
                <a:spcPct val="20000"/>
              </a:spcBef>
              <a:buSzPct val="125000"/>
              <a:buFont typeface="Arial" pitchFamily="34" charset="0"/>
              <a:buChar char="•"/>
            </a:pPr>
            <a:r>
              <a:rPr lang="en-US" altLang="en-US" sz="1900">
                <a:cs typeface="Arial" pitchFamily="34" charset="0"/>
              </a:rPr>
              <a:t>OSHA determines if inspection is necessary</a:t>
            </a:r>
          </a:p>
          <a:p>
            <a:pPr eaLnBrk="1" hangingPunct="1">
              <a:spcBef>
                <a:spcPct val="20000"/>
              </a:spcBef>
              <a:buSzPct val="125000"/>
              <a:buFont typeface="Arial" pitchFamily="34" charset="0"/>
              <a:buChar char="•"/>
            </a:pPr>
            <a:r>
              <a:rPr lang="en-US" altLang="en-US" sz="1900">
                <a:cs typeface="Arial" pitchFamily="34" charset="0"/>
              </a:rPr>
              <a:t>Workers do not have to reveal their name</a:t>
            </a:r>
          </a:p>
          <a:p>
            <a:pPr eaLnBrk="1" hangingPunct="1">
              <a:spcBef>
                <a:spcPct val="20000"/>
              </a:spcBef>
              <a:buClr>
                <a:srgbClr val="663300"/>
              </a:buClr>
              <a:buSzPct val="125000"/>
              <a:buFont typeface="Arial" pitchFamily="34" charset="0"/>
              <a:buChar char="•"/>
            </a:pPr>
            <a:endParaRPr lang="en-US" altLang="en-US" sz="1900">
              <a:cs typeface="Arial" pitchFamily="34" charset="0"/>
            </a:endParaRPr>
          </a:p>
          <a:p>
            <a:pPr lvl="1" eaLnBrk="1" hangingPunct="1">
              <a:spcBef>
                <a:spcPct val="20000"/>
              </a:spcBef>
              <a:buClr>
                <a:srgbClr val="663300"/>
              </a:buClr>
              <a:buSzPct val="100000"/>
            </a:pPr>
            <a:endParaRPr lang="en-US" altLang="en-US" sz="2000">
              <a:cs typeface="Arial" pitchFamily="34" charset="0"/>
            </a:endParaRPr>
          </a:p>
        </p:txBody>
      </p:sp>
      <p:sp>
        <p:nvSpPr>
          <p:cNvPr id="88067"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pic>
        <p:nvPicPr>
          <p:cNvPr id="88068" name="Picture 2"/>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2362200"/>
            <a:ext cx="3073400" cy="30734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sp>
        <p:nvSpPr>
          <p:cNvPr id="89091" name="Subtitle 2"/>
          <p:cNvSpPr txBox="1">
            <a:spLocks/>
          </p:cNvSpPr>
          <p:nvPr/>
        </p:nvSpPr>
        <p:spPr bwMode="auto">
          <a:xfrm>
            <a:off x="257175" y="2057400"/>
            <a:ext cx="6067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Activity: OSHA Complaint Form</a:t>
            </a:r>
          </a:p>
          <a:p>
            <a:pPr eaLnBrk="1" hangingPunct="1">
              <a:spcBef>
                <a:spcPct val="20000"/>
              </a:spcBef>
              <a:buClr>
                <a:srgbClr val="663300"/>
              </a:buClr>
              <a:buSzPct val="100000"/>
            </a:pPr>
            <a:endParaRPr lang="en-US" altLang="en-US" sz="2000">
              <a:cs typeface="Arial" pitchFamily="34" charset="0"/>
            </a:endParaRPr>
          </a:p>
        </p:txBody>
      </p:sp>
      <p:pic>
        <p:nvPicPr>
          <p:cNvPr id="89092" name="Picture 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709738" y="2481263"/>
            <a:ext cx="5768975"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ubtitle 2"/>
          <p:cNvSpPr txBox="1">
            <a:spLocks/>
          </p:cNvSpPr>
          <p:nvPr/>
        </p:nvSpPr>
        <p:spPr bwMode="auto">
          <a:xfrm>
            <a:off x="257175" y="2057400"/>
            <a:ext cx="812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Who is permitted to file an OSHA complaint?</a:t>
            </a:r>
          </a:p>
          <a:p>
            <a:pPr eaLnBrk="1" hangingPunct="1">
              <a:spcBef>
                <a:spcPct val="20000"/>
              </a:spcBef>
              <a:buSzPct val="100000"/>
            </a:pPr>
            <a:endParaRPr lang="en-US" altLang="en-US" sz="1900" i="1">
              <a:solidFill>
                <a:srgbClr val="FF0000"/>
              </a:solidFill>
              <a:cs typeface="Arial" pitchFamily="34" charset="0"/>
            </a:endParaRPr>
          </a:p>
          <a:p>
            <a:pPr eaLnBrk="1" hangingPunct="1">
              <a:spcBef>
                <a:spcPts val="2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Can a worker remain anonymous when filing an OSHA complaint?</a:t>
            </a:r>
            <a:endParaRPr lang="en-US" altLang="en-US" sz="1900" i="1">
              <a:solidFill>
                <a:srgbClr val="FF0000"/>
              </a:solidFill>
              <a:cs typeface="Arial" pitchFamily="34" charset="0"/>
            </a:endParaRP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90116"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ubtitle 2"/>
          <p:cNvSpPr txBox="1">
            <a:spLocks/>
          </p:cNvSpPr>
          <p:nvPr/>
        </p:nvSpPr>
        <p:spPr bwMode="auto">
          <a:xfrm>
            <a:off x="257175" y="2057400"/>
            <a:ext cx="8124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00000"/>
            </a:pPr>
            <a:r>
              <a:rPr lang="en-US" altLang="en-US" sz="1900" b="1">
                <a:cs typeface="Arial" pitchFamily="34" charset="0"/>
              </a:rPr>
              <a:t>Discussion Questions</a:t>
            </a:r>
          </a:p>
          <a:p>
            <a:pPr eaLnBrk="1" hangingPunct="1">
              <a:spcBef>
                <a:spcPct val="20000"/>
              </a:spcBef>
              <a:buSzPct val="100000"/>
              <a:buFont typeface="Arial" pitchFamily="34" charset="0"/>
              <a:buAutoNum type="arabicPeriod"/>
            </a:pPr>
            <a:r>
              <a:rPr lang="en-US" altLang="en-US" sz="1900">
                <a:cs typeface="Arial" pitchFamily="34" charset="0"/>
              </a:rPr>
              <a:t>Who is permitted to file an OSHA complaint? </a:t>
            </a:r>
            <a:r>
              <a:rPr lang="en-US" altLang="en-US" sz="1900" i="1">
                <a:solidFill>
                  <a:srgbClr val="FF0000"/>
                </a:solidFill>
                <a:cs typeface="Arial" pitchFamily="34" charset="0"/>
              </a:rPr>
              <a:t>(Anyone can file a complaint.)</a:t>
            </a:r>
          </a:p>
          <a:p>
            <a:pPr eaLnBrk="1" hangingPunct="1">
              <a:spcBef>
                <a:spcPts val="475"/>
              </a:spcBef>
              <a:buSzPct val="100000"/>
            </a:pPr>
            <a:r>
              <a:rPr lang="en-US" altLang="en-US" sz="1900">
                <a:solidFill>
                  <a:srgbClr val="FF0000"/>
                </a:solidFill>
                <a:cs typeface="Arial" pitchFamily="34" charset="0"/>
              </a:rPr>
              <a:t>   </a:t>
            </a:r>
            <a:endParaRPr lang="en-US" altLang="en-US" sz="2000"/>
          </a:p>
          <a:p>
            <a:pPr eaLnBrk="1" hangingPunct="1">
              <a:spcBef>
                <a:spcPct val="20000"/>
              </a:spcBef>
              <a:buSzPct val="100000"/>
              <a:buFont typeface="Arial" pitchFamily="34" charset="0"/>
              <a:buAutoNum type="arabicPeriod" startAt="2"/>
            </a:pPr>
            <a:r>
              <a:rPr lang="en-US" altLang="en-US" sz="1900">
                <a:cs typeface="Arial" pitchFamily="34" charset="0"/>
              </a:rPr>
              <a:t>Can a worker remain anonymous when filing an OSHA complaint? </a:t>
            </a:r>
            <a:r>
              <a:rPr lang="en-US" altLang="en-US" sz="1900" i="1">
                <a:solidFill>
                  <a:srgbClr val="FF0000"/>
                </a:solidFill>
                <a:cs typeface="Arial" pitchFamily="34" charset="0"/>
              </a:rPr>
              <a:t>(Yes, workers are not required to reveal their name.)</a:t>
            </a:r>
          </a:p>
          <a:p>
            <a:pPr eaLnBrk="1" hangingPunct="1">
              <a:spcBef>
                <a:spcPct val="20000"/>
              </a:spcBef>
              <a:buClr>
                <a:srgbClr val="663300"/>
              </a:buClr>
              <a:buSzPct val="100000"/>
            </a:pPr>
            <a:endParaRPr lang="en-US" altLang="en-US" sz="1900">
              <a:solidFill>
                <a:srgbClr val="FF0000"/>
              </a:solidFill>
              <a:cs typeface="Arial" pitchFamily="34" charset="0"/>
            </a:endParaRPr>
          </a:p>
        </p:txBody>
      </p:sp>
      <p:sp>
        <p:nvSpPr>
          <p:cNvPr id="91140"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Where can you go for help?</a:t>
            </a:r>
          </a:p>
        </p:txBody>
      </p:sp>
      <p:sp>
        <p:nvSpPr>
          <p:cNvPr id="92163" name="Subtitle 2"/>
          <p:cNvSpPr txBox="1">
            <a:spLocks/>
          </p:cNvSpPr>
          <p:nvPr/>
        </p:nvSpPr>
        <p:spPr bwMode="auto">
          <a:xfrm>
            <a:off x="257175" y="2057400"/>
            <a:ext cx="4848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Summary:</a:t>
            </a:r>
          </a:p>
          <a:p>
            <a:pPr eaLnBrk="1" hangingPunct="1">
              <a:spcBef>
                <a:spcPct val="20000"/>
              </a:spcBef>
              <a:buSzPct val="125000"/>
              <a:buFont typeface="Arial" pitchFamily="34" charset="0"/>
              <a:buChar char="•"/>
            </a:pPr>
            <a:r>
              <a:rPr lang="en-US" altLang="en-US" sz="1900">
                <a:cs typeface="Arial" pitchFamily="34" charset="0"/>
              </a:rPr>
              <a:t>Sources within the workplace &amp; worksite for getting help &amp; information</a:t>
            </a:r>
          </a:p>
          <a:p>
            <a:pPr eaLnBrk="1" hangingPunct="1">
              <a:spcBef>
                <a:spcPct val="20000"/>
              </a:spcBef>
              <a:buSzPct val="125000"/>
              <a:buFont typeface="Arial" pitchFamily="34" charset="0"/>
              <a:buChar char="•"/>
            </a:pPr>
            <a:r>
              <a:rPr lang="en-US" altLang="en-US" sz="1900">
                <a:cs typeface="Arial" pitchFamily="34" charset="0"/>
              </a:rPr>
              <a:t>Sources outside of the workplace &amp; worksite for getting help &amp; information </a:t>
            </a:r>
            <a:endParaRPr lang="en-US" altLang="en-US" sz="1900" b="1">
              <a:cs typeface="Arial" pitchFamily="34" charset="0"/>
            </a:endParaRPr>
          </a:p>
          <a:p>
            <a:pPr eaLnBrk="1" hangingPunct="1">
              <a:spcBef>
                <a:spcPct val="20000"/>
              </a:spcBef>
              <a:buSzPct val="125000"/>
              <a:buFont typeface="Arial" pitchFamily="34" charset="0"/>
              <a:buChar char="•"/>
            </a:pPr>
            <a:r>
              <a:rPr lang="en-US" altLang="en-US" sz="1900">
                <a:cs typeface="Arial" pitchFamily="34" charset="0"/>
              </a:rPr>
              <a:t>Procedures for filing an OSHA complaint</a:t>
            </a:r>
            <a:endParaRPr lang="en-US" altLang="en-US" sz="1900">
              <a:solidFill>
                <a:srgbClr val="FF0000"/>
              </a:solidFill>
              <a:cs typeface="Arial" pitchFamily="34" charset="0"/>
            </a:endParaRPr>
          </a:p>
          <a:p>
            <a:pPr lvl="1" eaLnBrk="1" hangingPunct="1">
              <a:spcBef>
                <a:spcPct val="20000"/>
              </a:spcBef>
              <a:buSzPct val="100000"/>
            </a:pPr>
            <a:endParaRPr lang="en-US" altLang="en-US" sz="2000"/>
          </a:p>
        </p:txBody>
      </p:sp>
      <p:pic>
        <p:nvPicPr>
          <p:cNvPr id="92164" name="Picture 6" descr="bigstockphoto_Question_Mark_1676236.jpg"/>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rcRect/>
          <a:stretch>
            <a:fillRect/>
          </a:stretch>
        </p:blipFill>
        <p:spPr bwMode="auto">
          <a:xfrm>
            <a:off x="5970588" y="2590800"/>
            <a:ext cx="2335212" cy="2670175"/>
          </a:xfrm>
          <a:prstGeom prst="rect">
            <a:avLst/>
          </a:prstGeom>
          <a:noFill/>
          <a:ln w="38100" cap="sq">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2165" name="TextBox 9"/>
          <p:cNvSpPr txBox="1">
            <a:spLocks noChangeArrowheads="1"/>
          </p:cNvSpPr>
          <p:nvPr/>
        </p:nvSpPr>
        <p:spPr bwMode="auto">
          <a:xfrm>
            <a:off x="6356350" y="5362575"/>
            <a:ext cx="1541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Any Questions?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Why is OSHA important to you?</a:t>
            </a:r>
          </a:p>
        </p:txBody>
      </p:sp>
      <p:sp>
        <p:nvSpPr>
          <p:cNvPr id="18" name="Rectangle 17"/>
          <p:cNvSpPr/>
          <p:nvPr/>
        </p:nvSpPr>
        <p:spPr bwMode="auto">
          <a:xfrm>
            <a:off x="2382838" y="2103438"/>
            <a:ext cx="6477000" cy="381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cxnSp>
        <p:nvCxnSpPr>
          <p:cNvPr id="20" name="Straight Connector 19"/>
          <p:cNvCxnSpPr/>
          <p:nvPr/>
        </p:nvCxnSpPr>
        <p:spPr bwMode="auto">
          <a:xfrm rot="5400000">
            <a:off x="1239838"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a:off x="1957388"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2676525"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a:off x="3395663"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a:off x="4113213"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4832350"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a:off x="5549900"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6269038" y="4008438"/>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2382838" y="2646363"/>
            <a:ext cx="23622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2382838" y="3397250"/>
            <a:ext cx="25606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2382838" y="4056063"/>
            <a:ext cx="25606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2382838" y="4524375"/>
            <a:ext cx="25606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2382838" y="4992688"/>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2382838" y="5367338"/>
            <a:ext cx="3017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2382838" y="5657850"/>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a:off x="2382838" y="2363788"/>
            <a:ext cx="3651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2382838" y="3022600"/>
            <a:ext cx="2468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2382838" y="3681413"/>
            <a:ext cx="25606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62" name="TextBox 38"/>
          <p:cNvSpPr txBox="1">
            <a:spLocks noChangeArrowheads="1"/>
          </p:cNvSpPr>
          <p:nvPr/>
        </p:nvSpPr>
        <p:spPr bwMode="auto">
          <a:xfrm>
            <a:off x="1727200" y="2225675"/>
            <a:ext cx="733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Fishing</a:t>
            </a:r>
          </a:p>
        </p:txBody>
      </p:sp>
      <p:sp>
        <p:nvSpPr>
          <p:cNvPr id="10263" name="TextBox 39"/>
          <p:cNvSpPr txBox="1">
            <a:spLocks noChangeArrowheads="1"/>
          </p:cNvSpPr>
          <p:nvPr/>
        </p:nvSpPr>
        <p:spPr bwMode="auto">
          <a:xfrm>
            <a:off x="1665288" y="2508250"/>
            <a:ext cx="795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Logging</a:t>
            </a:r>
          </a:p>
        </p:txBody>
      </p:sp>
      <p:sp>
        <p:nvSpPr>
          <p:cNvPr id="10264" name="TextBox 40"/>
          <p:cNvSpPr txBox="1">
            <a:spLocks noChangeArrowheads="1"/>
          </p:cNvSpPr>
          <p:nvPr/>
        </p:nvSpPr>
        <p:spPr bwMode="auto">
          <a:xfrm>
            <a:off x="760413" y="2790825"/>
            <a:ext cx="1700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Aircraft Pilots/Flight </a:t>
            </a:r>
          </a:p>
          <a:p>
            <a:pPr eaLnBrk="1" hangingPunct="1"/>
            <a:r>
              <a:rPr lang="en-US" altLang="en-US" sz="1200" b="1"/>
              <a:t>Engineers</a:t>
            </a:r>
          </a:p>
        </p:txBody>
      </p:sp>
      <p:sp>
        <p:nvSpPr>
          <p:cNvPr id="10265" name="TextBox 41"/>
          <p:cNvSpPr txBox="1">
            <a:spLocks noChangeArrowheads="1"/>
          </p:cNvSpPr>
          <p:nvPr/>
        </p:nvSpPr>
        <p:spPr bwMode="auto">
          <a:xfrm>
            <a:off x="930275" y="3259138"/>
            <a:ext cx="1530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Farmers/Ranchers</a:t>
            </a:r>
          </a:p>
        </p:txBody>
      </p:sp>
      <p:sp>
        <p:nvSpPr>
          <p:cNvPr id="10266" name="TextBox 42"/>
          <p:cNvSpPr txBox="1">
            <a:spLocks noChangeArrowheads="1"/>
          </p:cNvSpPr>
          <p:nvPr/>
        </p:nvSpPr>
        <p:spPr bwMode="auto">
          <a:xfrm>
            <a:off x="1695450" y="3543300"/>
            <a:ext cx="765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Roofers</a:t>
            </a:r>
          </a:p>
        </p:txBody>
      </p:sp>
      <p:sp>
        <p:nvSpPr>
          <p:cNvPr id="10267" name="TextBox 43"/>
          <p:cNvSpPr txBox="1">
            <a:spLocks noChangeArrowheads="1"/>
          </p:cNvSpPr>
          <p:nvPr/>
        </p:nvSpPr>
        <p:spPr bwMode="auto">
          <a:xfrm>
            <a:off x="762000" y="3825875"/>
            <a:ext cx="169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Structural Iron/Steel </a:t>
            </a:r>
          </a:p>
          <a:p>
            <a:pPr eaLnBrk="1" hangingPunct="1"/>
            <a:r>
              <a:rPr lang="en-US" altLang="en-US" sz="1200" b="1">
                <a:solidFill>
                  <a:schemeClr val="accent2"/>
                </a:solidFill>
              </a:rPr>
              <a:t>Workers</a:t>
            </a:r>
          </a:p>
        </p:txBody>
      </p:sp>
      <p:sp>
        <p:nvSpPr>
          <p:cNvPr id="10268" name="TextBox 44"/>
          <p:cNvSpPr txBox="1">
            <a:spLocks noChangeArrowheads="1"/>
          </p:cNvSpPr>
          <p:nvPr/>
        </p:nvSpPr>
        <p:spPr bwMode="auto">
          <a:xfrm>
            <a:off x="766763" y="4294188"/>
            <a:ext cx="1693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Recyclable Materials</a:t>
            </a:r>
          </a:p>
          <a:p>
            <a:pPr eaLnBrk="1" hangingPunct="1"/>
            <a:r>
              <a:rPr lang="en-US" altLang="en-US" sz="1200" b="1"/>
              <a:t>Collectors </a:t>
            </a:r>
          </a:p>
        </p:txBody>
      </p:sp>
      <p:sp>
        <p:nvSpPr>
          <p:cNvPr id="10269" name="TextBox 45"/>
          <p:cNvSpPr txBox="1">
            <a:spLocks noChangeArrowheads="1"/>
          </p:cNvSpPr>
          <p:nvPr/>
        </p:nvSpPr>
        <p:spPr bwMode="auto">
          <a:xfrm>
            <a:off x="65088" y="4760913"/>
            <a:ext cx="2395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Indust. Machinery Installation,</a:t>
            </a:r>
          </a:p>
          <a:p>
            <a:pPr eaLnBrk="1" hangingPunct="1"/>
            <a:r>
              <a:rPr lang="en-US" altLang="en-US" sz="1200" b="1">
                <a:solidFill>
                  <a:schemeClr val="accent2"/>
                </a:solidFill>
              </a:rPr>
              <a:t>Repair, &amp; Maintenance </a:t>
            </a:r>
          </a:p>
        </p:txBody>
      </p:sp>
      <p:sp>
        <p:nvSpPr>
          <p:cNvPr id="10270" name="TextBox 46"/>
          <p:cNvSpPr txBox="1">
            <a:spLocks noChangeArrowheads="1"/>
          </p:cNvSpPr>
          <p:nvPr/>
        </p:nvSpPr>
        <p:spPr bwMode="auto">
          <a:xfrm>
            <a:off x="142875" y="5229225"/>
            <a:ext cx="2317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Deliver/Sales &amp; Truck Drivers</a:t>
            </a:r>
          </a:p>
        </p:txBody>
      </p:sp>
      <p:sp>
        <p:nvSpPr>
          <p:cNvPr id="10271" name="TextBox 47"/>
          <p:cNvSpPr txBox="1">
            <a:spLocks noChangeArrowheads="1"/>
          </p:cNvSpPr>
          <p:nvPr/>
        </p:nvSpPr>
        <p:spPr bwMode="auto">
          <a:xfrm>
            <a:off x="1317625" y="5511800"/>
            <a:ext cx="1143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Construction</a:t>
            </a:r>
          </a:p>
        </p:txBody>
      </p:sp>
      <p:sp>
        <p:nvSpPr>
          <p:cNvPr id="10272" name="TextBox 48"/>
          <p:cNvSpPr txBox="1">
            <a:spLocks noChangeArrowheads="1"/>
          </p:cNvSpPr>
          <p:nvPr/>
        </p:nvSpPr>
        <p:spPr bwMode="auto">
          <a:xfrm>
            <a:off x="2181225" y="5878513"/>
            <a:ext cx="439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006666"/>
                </a:solidFill>
              </a:rPr>
              <a:t>250</a:t>
            </a:r>
          </a:p>
        </p:txBody>
      </p:sp>
      <p:sp>
        <p:nvSpPr>
          <p:cNvPr id="10273" name="TextBox 49"/>
          <p:cNvSpPr txBox="1">
            <a:spLocks noChangeArrowheads="1"/>
          </p:cNvSpPr>
          <p:nvPr/>
        </p:nvSpPr>
        <p:spPr bwMode="auto">
          <a:xfrm>
            <a:off x="2936875" y="5878513"/>
            <a:ext cx="439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006666"/>
                </a:solidFill>
              </a:rPr>
              <a:t>200</a:t>
            </a:r>
          </a:p>
        </p:txBody>
      </p:sp>
      <p:sp>
        <p:nvSpPr>
          <p:cNvPr id="10274" name="TextBox 50"/>
          <p:cNvSpPr txBox="1">
            <a:spLocks noChangeArrowheads="1"/>
          </p:cNvSpPr>
          <p:nvPr/>
        </p:nvSpPr>
        <p:spPr bwMode="auto">
          <a:xfrm>
            <a:off x="3643313" y="5878513"/>
            <a:ext cx="439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006666"/>
                </a:solidFill>
              </a:rPr>
              <a:t>150</a:t>
            </a:r>
          </a:p>
        </p:txBody>
      </p:sp>
      <p:sp>
        <p:nvSpPr>
          <p:cNvPr id="10275" name="TextBox 51"/>
          <p:cNvSpPr txBox="1">
            <a:spLocks noChangeArrowheads="1"/>
          </p:cNvSpPr>
          <p:nvPr/>
        </p:nvSpPr>
        <p:spPr bwMode="auto">
          <a:xfrm>
            <a:off x="4364038" y="5878513"/>
            <a:ext cx="439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006666"/>
                </a:solidFill>
              </a:rPr>
              <a:t>100</a:t>
            </a:r>
          </a:p>
        </p:txBody>
      </p:sp>
      <p:sp>
        <p:nvSpPr>
          <p:cNvPr id="10276" name="TextBox 52"/>
          <p:cNvSpPr txBox="1">
            <a:spLocks noChangeArrowheads="1"/>
          </p:cNvSpPr>
          <p:nvPr/>
        </p:nvSpPr>
        <p:spPr bwMode="auto">
          <a:xfrm>
            <a:off x="5133975" y="5878513"/>
            <a:ext cx="354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006666"/>
                </a:solidFill>
              </a:rPr>
              <a:t>50</a:t>
            </a:r>
          </a:p>
        </p:txBody>
      </p:sp>
      <p:sp>
        <p:nvSpPr>
          <p:cNvPr id="10277" name="TextBox 53"/>
          <p:cNvSpPr txBox="1">
            <a:spLocks noChangeArrowheads="1"/>
          </p:cNvSpPr>
          <p:nvPr/>
        </p:nvSpPr>
        <p:spPr bwMode="auto">
          <a:xfrm>
            <a:off x="5888038" y="5878513"/>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0</a:t>
            </a:r>
          </a:p>
        </p:txBody>
      </p:sp>
      <p:sp>
        <p:nvSpPr>
          <p:cNvPr id="10278" name="TextBox 54"/>
          <p:cNvSpPr txBox="1">
            <a:spLocks noChangeArrowheads="1"/>
          </p:cNvSpPr>
          <p:nvPr/>
        </p:nvSpPr>
        <p:spPr bwMode="auto">
          <a:xfrm>
            <a:off x="6526213" y="5878513"/>
            <a:ext cx="439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FF0000"/>
                </a:solidFill>
              </a:rPr>
              <a:t>200</a:t>
            </a:r>
          </a:p>
        </p:txBody>
      </p:sp>
      <p:sp>
        <p:nvSpPr>
          <p:cNvPr id="10279" name="TextBox 55"/>
          <p:cNvSpPr txBox="1">
            <a:spLocks noChangeArrowheads="1"/>
          </p:cNvSpPr>
          <p:nvPr/>
        </p:nvSpPr>
        <p:spPr bwMode="auto">
          <a:xfrm>
            <a:off x="7245350" y="5878513"/>
            <a:ext cx="439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FF0000"/>
                </a:solidFill>
              </a:rPr>
              <a:t>400</a:t>
            </a:r>
          </a:p>
        </p:txBody>
      </p:sp>
      <p:sp>
        <p:nvSpPr>
          <p:cNvPr id="10280" name="TextBox 56"/>
          <p:cNvSpPr txBox="1">
            <a:spLocks noChangeArrowheads="1"/>
          </p:cNvSpPr>
          <p:nvPr/>
        </p:nvSpPr>
        <p:spPr bwMode="auto">
          <a:xfrm>
            <a:off x="7966075" y="5878513"/>
            <a:ext cx="439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FF0000"/>
                </a:solidFill>
              </a:rPr>
              <a:t>600</a:t>
            </a:r>
          </a:p>
        </p:txBody>
      </p:sp>
      <p:sp>
        <p:nvSpPr>
          <p:cNvPr id="10281" name="TextBox 57"/>
          <p:cNvSpPr txBox="1">
            <a:spLocks noChangeArrowheads="1"/>
          </p:cNvSpPr>
          <p:nvPr/>
        </p:nvSpPr>
        <p:spPr bwMode="auto">
          <a:xfrm>
            <a:off x="8648700" y="5878513"/>
            <a:ext cx="439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rgbClr val="FF0000"/>
                </a:solidFill>
              </a:rPr>
              <a:t>800</a:t>
            </a:r>
          </a:p>
        </p:txBody>
      </p:sp>
      <p:sp>
        <p:nvSpPr>
          <p:cNvPr id="59" name="Rectangle 58"/>
          <p:cNvSpPr/>
          <p:nvPr/>
        </p:nvSpPr>
        <p:spPr bwMode="auto">
          <a:xfrm>
            <a:off x="3154363" y="2278063"/>
            <a:ext cx="2854325" cy="142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61" name="Rectangle 60"/>
          <p:cNvSpPr/>
          <p:nvPr/>
        </p:nvSpPr>
        <p:spPr bwMode="auto">
          <a:xfrm>
            <a:off x="5095875" y="2570163"/>
            <a:ext cx="914400" cy="142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284" name="TextBox 61"/>
          <p:cNvSpPr txBox="1">
            <a:spLocks noChangeArrowheads="1"/>
          </p:cNvSpPr>
          <p:nvPr/>
        </p:nvSpPr>
        <p:spPr bwMode="auto">
          <a:xfrm>
            <a:off x="4675188" y="2505075"/>
            <a:ext cx="482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61.8</a:t>
            </a:r>
          </a:p>
        </p:txBody>
      </p:sp>
      <p:sp>
        <p:nvSpPr>
          <p:cNvPr id="10285" name="TextBox 62"/>
          <p:cNvSpPr txBox="1">
            <a:spLocks noChangeArrowheads="1"/>
          </p:cNvSpPr>
          <p:nvPr/>
        </p:nvSpPr>
        <p:spPr bwMode="auto">
          <a:xfrm>
            <a:off x="2654300" y="2222500"/>
            <a:ext cx="566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200.0</a:t>
            </a:r>
          </a:p>
        </p:txBody>
      </p:sp>
      <p:sp>
        <p:nvSpPr>
          <p:cNvPr id="64" name="Rectangle 63"/>
          <p:cNvSpPr/>
          <p:nvPr/>
        </p:nvSpPr>
        <p:spPr bwMode="auto">
          <a:xfrm>
            <a:off x="5186363" y="2943225"/>
            <a:ext cx="823912" cy="1444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287" name="TextBox 64"/>
          <p:cNvSpPr txBox="1">
            <a:spLocks noChangeArrowheads="1"/>
          </p:cNvSpPr>
          <p:nvPr/>
        </p:nvSpPr>
        <p:spPr bwMode="auto">
          <a:xfrm>
            <a:off x="4779963" y="2887663"/>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57.1</a:t>
            </a:r>
          </a:p>
        </p:txBody>
      </p:sp>
      <p:sp>
        <p:nvSpPr>
          <p:cNvPr id="66" name="Rectangle 65"/>
          <p:cNvSpPr/>
          <p:nvPr/>
        </p:nvSpPr>
        <p:spPr bwMode="auto">
          <a:xfrm>
            <a:off x="5461000" y="3325813"/>
            <a:ext cx="549275" cy="144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289" name="TextBox 66"/>
          <p:cNvSpPr txBox="1">
            <a:spLocks noChangeArrowheads="1"/>
          </p:cNvSpPr>
          <p:nvPr/>
        </p:nvSpPr>
        <p:spPr bwMode="auto">
          <a:xfrm>
            <a:off x="4865688" y="3268663"/>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38.5</a:t>
            </a:r>
          </a:p>
        </p:txBody>
      </p:sp>
      <p:sp>
        <p:nvSpPr>
          <p:cNvPr id="68" name="Rectangle 67"/>
          <p:cNvSpPr/>
          <p:nvPr/>
        </p:nvSpPr>
        <p:spPr bwMode="auto">
          <a:xfrm>
            <a:off x="5551488" y="3613150"/>
            <a:ext cx="457200" cy="142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291" name="TextBox 68"/>
          <p:cNvSpPr txBox="1">
            <a:spLocks noChangeArrowheads="1"/>
          </p:cNvSpPr>
          <p:nvPr/>
        </p:nvSpPr>
        <p:spPr bwMode="auto">
          <a:xfrm>
            <a:off x="4872038" y="3544888"/>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34.7</a:t>
            </a:r>
          </a:p>
        </p:txBody>
      </p:sp>
      <p:sp>
        <p:nvSpPr>
          <p:cNvPr id="10292" name="TextBox 69"/>
          <p:cNvSpPr txBox="1">
            <a:spLocks noChangeArrowheads="1"/>
          </p:cNvSpPr>
          <p:nvPr/>
        </p:nvSpPr>
        <p:spPr bwMode="auto">
          <a:xfrm>
            <a:off x="4865688" y="3919538"/>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30.3</a:t>
            </a:r>
          </a:p>
        </p:txBody>
      </p:sp>
      <p:sp>
        <p:nvSpPr>
          <p:cNvPr id="71" name="Rectangle 70"/>
          <p:cNvSpPr/>
          <p:nvPr/>
        </p:nvSpPr>
        <p:spPr bwMode="auto">
          <a:xfrm>
            <a:off x="5645150" y="3976688"/>
            <a:ext cx="365125" cy="144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72" name="Rectangle 71"/>
          <p:cNvSpPr/>
          <p:nvPr/>
        </p:nvSpPr>
        <p:spPr bwMode="auto">
          <a:xfrm>
            <a:off x="5553075" y="4451350"/>
            <a:ext cx="457200" cy="1444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295" name="TextBox 72"/>
          <p:cNvSpPr txBox="1">
            <a:spLocks noChangeArrowheads="1"/>
          </p:cNvSpPr>
          <p:nvPr/>
        </p:nvSpPr>
        <p:spPr bwMode="auto">
          <a:xfrm>
            <a:off x="4872038" y="4383088"/>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25.2</a:t>
            </a:r>
          </a:p>
        </p:txBody>
      </p:sp>
      <p:sp>
        <p:nvSpPr>
          <p:cNvPr id="74" name="Rectangle 73"/>
          <p:cNvSpPr/>
          <p:nvPr/>
        </p:nvSpPr>
        <p:spPr bwMode="auto">
          <a:xfrm>
            <a:off x="5735638" y="4911725"/>
            <a:ext cx="274637" cy="142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297" name="TextBox 74"/>
          <p:cNvSpPr txBox="1">
            <a:spLocks noChangeArrowheads="1"/>
          </p:cNvSpPr>
          <p:nvPr/>
        </p:nvSpPr>
        <p:spPr bwMode="auto">
          <a:xfrm>
            <a:off x="5322888" y="4846638"/>
            <a:ext cx="48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18.5</a:t>
            </a:r>
          </a:p>
        </p:txBody>
      </p:sp>
      <p:cxnSp>
        <p:nvCxnSpPr>
          <p:cNvPr id="76" name="Straight Connector 75"/>
          <p:cNvCxnSpPr/>
          <p:nvPr/>
        </p:nvCxnSpPr>
        <p:spPr bwMode="auto">
          <a:xfrm>
            <a:off x="5264150" y="3395663"/>
            <a:ext cx="18256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a:off x="5264150" y="3686175"/>
            <a:ext cx="274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a:off x="5265738" y="4054475"/>
            <a:ext cx="3651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a:off x="5264150" y="4521200"/>
            <a:ext cx="274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02" name="TextBox 79"/>
          <p:cNvSpPr txBox="1">
            <a:spLocks noChangeArrowheads="1"/>
          </p:cNvSpPr>
          <p:nvPr/>
        </p:nvSpPr>
        <p:spPr bwMode="auto">
          <a:xfrm>
            <a:off x="5322888" y="5526088"/>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18.3</a:t>
            </a:r>
          </a:p>
        </p:txBody>
      </p:sp>
      <p:sp>
        <p:nvSpPr>
          <p:cNvPr id="81" name="Rectangle 80"/>
          <p:cNvSpPr/>
          <p:nvPr/>
        </p:nvSpPr>
        <p:spPr bwMode="auto">
          <a:xfrm>
            <a:off x="5734050" y="5589588"/>
            <a:ext cx="274638" cy="142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04" name="TextBox 81"/>
          <p:cNvSpPr txBox="1">
            <a:spLocks noChangeArrowheads="1"/>
          </p:cNvSpPr>
          <p:nvPr/>
        </p:nvSpPr>
        <p:spPr bwMode="auto">
          <a:xfrm>
            <a:off x="5324475" y="5227638"/>
            <a:ext cx="48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18.3</a:t>
            </a:r>
          </a:p>
        </p:txBody>
      </p:sp>
      <p:sp>
        <p:nvSpPr>
          <p:cNvPr id="83" name="Rectangle 82"/>
          <p:cNvSpPr/>
          <p:nvPr/>
        </p:nvSpPr>
        <p:spPr bwMode="auto">
          <a:xfrm>
            <a:off x="5735638" y="5291138"/>
            <a:ext cx="274637" cy="144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84" name="Rectangle 83"/>
          <p:cNvSpPr/>
          <p:nvPr/>
        </p:nvSpPr>
        <p:spPr bwMode="auto">
          <a:xfrm>
            <a:off x="6027738" y="2278063"/>
            <a:ext cx="182562" cy="1444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07" name="TextBox 84"/>
          <p:cNvSpPr txBox="1">
            <a:spLocks noChangeArrowheads="1"/>
          </p:cNvSpPr>
          <p:nvPr/>
        </p:nvSpPr>
        <p:spPr bwMode="auto">
          <a:xfrm>
            <a:off x="6142038" y="220503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56</a:t>
            </a:r>
          </a:p>
        </p:txBody>
      </p:sp>
      <p:sp>
        <p:nvSpPr>
          <p:cNvPr id="86" name="Rectangle 85"/>
          <p:cNvSpPr/>
          <p:nvPr/>
        </p:nvSpPr>
        <p:spPr bwMode="auto">
          <a:xfrm>
            <a:off x="6027738" y="2570163"/>
            <a:ext cx="90487" cy="1428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09" name="TextBox 86"/>
          <p:cNvSpPr txBox="1">
            <a:spLocks noChangeArrowheads="1"/>
          </p:cNvSpPr>
          <p:nvPr/>
        </p:nvSpPr>
        <p:spPr bwMode="auto">
          <a:xfrm>
            <a:off x="6049963" y="250348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34</a:t>
            </a:r>
          </a:p>
        </p:txBody>
      </p:sp>
      <p:sp>
        <p:nvSpPr>
          <p:cNvPr id="88" name="Rectangle 87"/>
          <p:cNvSpPr/>
          <p:nvPr/>
        </p:nvSpPr>
        <p:spPr bwMode="auto">
          <a:xfrm>
            <a:off x="6027738" y="2944813"/>
            <a:ext cx="241300" cy="1444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11" name="TextBox 88"/>
          <p:cNvSpPr txBox="1">
            <a:spLocks noChangeArrowheads="1"/>
          </p:cNvSpPr>
          <p:nvPr/>
        </p:nvSpPr>
        <p:spPr bwMode="auto">
          <a:xfrm>
            <a:off x="6194425" y="2873375"/>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63</a:t>
            </a:r>
          </a:p>
        </p:txBody>
      </p:sp>
      <p:sp>
        <p:nvSpPr>
          <p:cNvPr id="90" name="Rectangle 89"/>
          <p:cNvSpPr/>
          <p:nvPr/>
        </p:nvSpPr>
        <p:spPr bwMode="auto">
          <a:xfrm>
            <a:off x="6027738" y="3325813"/>
            <a:ext cx="1004887" cy="1444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13" name="TextBox 90"/>
          <p:cNvSpPr txBox="1">
            <a:spLocks noChangeArrowheads="1"/>
          </p:cNvSpPr>
          <p:nvPr/>
        </p:nvSpPr>
        <p:spPr bwMode="auto">
          <a:xfrm>
            <a:off x="6956425" y="3254375"/>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293</a:t>
            </a:r>
          </a:p>
        </p:txBody>
      </p:sp>
      <p:sp>
        <p:nvSpPr>
          <p:cNvPr id="92" name="Rectangle 91"/>
          <p:cNvSpPr/>
          <p:nvPr/>
        </p:nvSpPr>
        <p:spPr bwMode="auto">
          <a:xfrm>
            <a:off x="6027738" y="3613150"/>
            <a:ext cx="236537"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15" name="TextBox 92"/>
          <p:cNvSpPr txBox="1">
            <a:spLocks noChangeArrowheads="1"/>
          </p:cNvSpPr>
          <p:nvPr/>
        </p:nvSpPr>
        <p:spPr bwMode="auto">
          <a:xfrm>
            <a:off x="6189663" y="354171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60</a:t>
            </a:r>
          </a:p>
        </p:txBody>
      </p:sp>
      <p:sp>
        <p:nvSpPr>
          <p:cNvPr id="94" name="Rectangle 93"/>
          <p:cNvSpPr/>
          <p:nvPr/>
        </p:nvSpPr>
        <p:spPr bwMode="auto">
          <a:xfrm>
            <a:off x="6027738" y="3975100"/>
            <a:ext cx="444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17" name="TextBox 94"/>
          <p:cNvSpPr txBox="1">
            <a:spLocks noChangeArrowheads="1"/>
          </p:cNvSpPr>
          <p:nvPr/>
        </p:nvSpPr>
        <p:spPr bwMode="auto">
          <a:xfrm>
            <a:off x="5986463" y="390207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18</a:t>
            </a:r>
          </a:p>
        </p:txBody>
      </p:sp>
      <p:sp>
        <p:nvSpPr>
          <p:cNvPr id="96" name="Rectangle 95"/>
          <p:cNvSpPr/>
          <p:nvPr/>
        </p:nvSpPr>
        <p:spPr bwMode="auto">
          <a:xfrm>
            <a:off x="6027738" y="4452938"/>
            <a:ext cx="44450" cy="1428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19" name="TextBox 96"/>
          <p:cNvSpPr txBox="1">
            <a:spLocks noChangeArrowheads="1"/>
          </p:cNvSpPr>
          <p:nvPr/>
        </p:nvSpPr>
        <p:spPr bwMode="auto">
          <a:xfrm>
            <a:off x="5989638" y="43815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19</a:t>
            </a:r>
          </a:p>
        </p:txBody>
      </p:sp>
      <p:sp>
        <p:nvSpPr>
          <p:cNvPr id="98" name="Rectangle 97"/>
          <p:cNvSpPr/>
          <p:nvPr/>
        </p:nvSpPr>
        <p:spPr bwMode="auto">
          <a:xfrm>
            <a:off x="6027738" y="4910138"/>
            <a:ext cx="365125" cy="1428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21" name="TextBox 98"/>
          <p:cNvSpPr txBox="1">
            <a:spLocks noChangeArrowheads="1"/>
          </p:cNvSpPr>
          <p:nvPr/>
        </p:nvSpPr>
        <p:spPr bwMode="auto">
          <a:xfrm>
            <a:off x="6315075" y="4838700"/>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81</a:t>
            </a:r>
          </a:p>
        </p:txBody>
      </p:sp>
      <p:sp>
        <p:nvSpPr>
          <p:cNvPr id="100" name="Rectangle 99"/>
          <p:cNvSpPr/>
          <p:nvPr/>
        </p:nvSpPr>
        <p:spPr bwMode="auto">
          <a:xfrm>
            <a:off x="6027738" y="5291138"/>
            <a:ext cx="2122487" cy="1428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23" name="TextBox 100"/>
          <p:cNvSpPr txBox="1">
            <a:spLocks noChangeArrowheads="1"/>
          </p:cNvSpPr>
          <p:nvPr/>
        </p:nvSpPr>
        <p:spPr bwMode="auto">
          <a:xfrm>
            <a:off x="8110538" y="5219700"/>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586</a:t>
            </a:r>
          </a:p>
        </p:txBody>
      </p:sp>
      <p:sp>
        <p:nvSpPr>
          <p:cNvPr id="102" name="Rectangle 101"/>
          <p:cNvSpPr/>
          <p:nvPr/>
        </p:nvSpPr>
        <p:spPr bwMode="auto">
          <a:xfrm>
            <a:off x="6027738" y="5589588"/>
            <a:ext cx="890587" cy="1444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
        <p:nvSpPr>
          <p:cNvPr id="10325" name="TextBox 102"/>
          <p:cNvSpPr txBox="1">
            <a:spLocks noChangeArrowheads="1"/>
          </p:cNvSpPr>
          <p:nvPr/>
        </p:nvSpPr>
        <p:spPr bwMode="auto">
          <a:xfrm>
            <a:off x="6846888" y="5518150"/>
            <a:ext cx="438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solidFill>
                  <a:schemeClr val="accent2"/>
                </a:solidFill>
              </a:rPr>
              <a:t>224</a:t>
            </a:r>
          </a:p>
        </p:txBody>
      </p:sp>
      <p:sp>
        <p:nvSpPr>
          <p:cNvPr id="10326" name="TextBox 103"/>
          <p:cNvSpPr txBox="1">
            <a:spLocks noChangeArrowheads="1"/>
          </p:cNvSpPr>
          <p:nvPr/>
        </p:nvSpPr>
        <p:spPr bwMode="auto">
          <a:xfrm>
            <a:off x="2725738" y="6067425"/>
            <a:ext cx="2938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b="1">
                <a:solidFill>
                  <a:srgbClr val="006666"/>
                </a:solidFill>
              </a:rPr>
              <a:t>Fatal Work Injury Rate</a:t>
            </a:r>
          </a:p>
          <a:p>
            <a:pPr algn="ctr" eaLnBrk="1" hangingPunct="1"/>
            <a:r>
              <a:rPr lang="en-US" altLang="en-US" sz="1100" b="1">
                <a:solidFill>
                  <a:srgbClr val="006666"/>
                </a:solidFill>
              </a:rPr>
              <a:t>Per 100,000 Full-time Equivalent Workers</a:t>
            </a:r>
          </a:p>
        </p:txBody>
      </p:sp>
      <p:sp>
        <p:nvSpPr>
          <p:cNvPr id="10327" name="TextBox 104"/>
          <p:cNvSpPr txBox="1">
            <a:spLocks noChangeArrowheads="1"/>
          </p:cNvSpPr>
          <p:nvPr/>
        </p:nvSpPr>
        <p:spPr bwMode="auto">
          <a:xfrm>
            <a:off x="6423025" y="6143625"/>
            <a:ext cx="2187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b="1">
                <a:solidFill>
                  <a:srgbClr val="FF0000"/>
                </a:solidFill>
              </a:rPr>
              <a:t>Number of Fatal Work Injuries</a:t>
            </a:r>
          </a:p>
        </p:txBody>
      </p:sp>
      <p:sp>
        <p:nvSpPr>
          <p:cNvPr id="10328" name="TextBox 105"/>
          <p:cNvSpPr txBox="1">
            <a:spLocks noChangeArrowheads="1"/>
          </p:cNvSpPr>
          <p:nvPr/>
        </p:nvSpPr>
        <p:spPr bwMode="auto">
          <a:xfrm>
            <a:off x="3981450" y="1733550"/>
            <a:ext cx="503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b="1"/>
              <a:t>Occupations with High Fatal Injury Rates 2009 (According to DOL)</a:t>
            </a:r>
          </a:p>
        </p:txBody>
      </p:sp>
      <p:sp>
        <p:nvSpPr>
          <p:cNvPr id="10329" name="TextBox 108"/>
          <p:cNvSpPr txBox="1">
            <a:spLocks noChangeArrowheads="1"/>
          </p:cNvSpPr>
          <p:nvPr/>
        </p:nvSpPr>
        <p:spPr bwMode="auto">
          <a:xfrm>
            <a:off x="-47625" y="6124575"/>
            <a:ext cx="2225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b="1"/>
              <a:t>*Total Fatal Work Injuries = 4,340</a:t>
            </a:r>
          </a:p>
          <a:p>
            <a:pPr eaLnBrk="1" hangingPunct="1"/>
            <a:r>
              <a:rPr lang="en-US" altLang="en-US" sz="1000" b="1"/>
              <a:t>*All Worker Fatal Injury Rate = 3.3</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46"/>
          <p:cNvSpPr txBox="1">
            <a:spLocks noChangeArrowheads="1"/>
          </p:cNvSpPr>
          <p:nvPr/>
        </p:nvSpPr>
        <p:spPr bwMode="auto">
          <a:xfrm>
            <a:off x="158750" y="133985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Program Review</a:t>
            </a:r>
          </a:p>
        </p:txBody>
      </p:sp>
      <p:sp>
        <p:nvSpPr>
          <p:cNvPr id="93190" name="AutoShape 4" descr="data:image/jpg;base64,/9j/4AAQSkZJRgABAQAAAQABAAD/2wCEAAkGBhQQEBQQEhQWFBUWFxQUFBcUFRQVFxYUFBQWFBcUFBgXGyceFxwmGRUXIC8hIycpLCwsFR4xNTAqNSYrLCkBCQoKDgwOGQ8PGjUkHyQxLCw0NTUpLjU1NSwvLyw1LCk1LCosLDUqNCwtNSk0Kiw1KSwpLCwsLCwsKik0LCwsLP/AABEIAHcAyQMBIgACEQEDEQH/xAAcAAEAAgMBAQEAAAAAAAAAAAAABwgEBQYBAgP/xABKEAABAwIBBggJCwIDCQAAAAABAAIDBBEFBgcSITFREyJBYXGBkaEUIzJSgpOisdEIF0JDVGJykrLB0lNzFjODFSQ0NWN0o8Lh/8QAGgEBAAIDAQAAAAAAAAAAAAAAAAIFAQMGBP/EAC0RAAIBAwICCAcBAAAAAAAAAAABAgMEESExQfAFE1FxgZGx0RIUIiMyoeEz/9oADAMBAAIRAxEAPwCcUREAREQBF5daDHct6WkOjI/Sf5kY0nDp5G9ZUowlN4iskZTjBZk8G/uviaoawaTnBoG0uIA7SonxjOzPJdtOxsQ853Hf/Ed646vxSWodpTSPkP3nE9g2DqVhT6OqS1m8FdV6Spx0hqTPiGcOih1cLpndGC/v2d65ytzwt2RU5O4yPDe5oPvUaQU7nu0WNLnbmguPYF0lBm3rZRcxiMf9RwaewXK9XydvS/N+bPJ85c1f81+jMqs7FY7yRFH0MLj7RWsny/rn7ahw/CGN9wXUUGZ0nXNUAbxG2/tO+C31LmqomeUJJD955Hc0BYde0htHPh7klQvJ/lLHj7EWyZVVbttTN6xw9xX5f4gqftE3rX/FTXBkRRM2U0fpAu/USs+PA4G+TBEOiNg/ZQd/SW0PQmuj6z3qepAzMo6kbKmb1r/isiPLKsbsqZet9/ep3bQRjYxg6Gt+COoWHaxh9FvwUHf03vT58ia6PqLao+fEhenzl1zPrWu/Exh9wC21JnfnH+ZDG/8ACXMP7juUmSYJA7yoYj0xsP7LBnyJon7aaPqGj+myg7m3lvT5/RNW1zH8annyzQUOdumfqkZJFz2Dx2t19y6bDMp6apsIpmOPm3s78psVo6rNXRP8kSRn7rye511o67M6RrhqNfIJGW9pvwUHG1ns3HnniTUrqG6Uu4ky69UWwYZjFD/lu4Zg+jpCUdQdZw6ltMOzpNa7g62F8D9QJDSR0lrrOHetcrWW8Gpd3sbY3Udppx7/AHO+RYtBikVQzThe2Ru9pB7dx5ism68rWNGepPOqPURFgyEReFAerWY5lFDRM4SZ1vNaNbnHc0cq0OWeXzKMGKK0k5Gz6MfO/n+6ojxLE5KmQyzPL3HlPINwHIOYKwtrKVX6paIrrq+jR+mOrOlyjzkz1N2REwR7mnjuH3ncnQFyBWTh2GyVDxFCwvceQbt53DnKlDJrNdFEA+qtK/boC/Bt5j5/XqVpKpRtY4RVQp17uWX/AAjvBMl6isPiYyW8r3cVg9I7egXUh4Lmnhjs6peZXcrW3Yz+Tu7oXeRRBoDWgADUAAAAOYBfdlVVr+pPSOi54ltR6PpU9Xq+eBi0OFxQN0Yo2xjc1oF+nf1rJAXqLwt51Z70ktEERFgyEREAREQBERAEREB5ZY1dhkU7dGVjZBucAey+zqWUiynjVGGs7nF1WboRP4WhmfTSbrlzDzEHXbtHMsqjynlpyIsRjEZ2NnZcwv8AxH6s9OroXVL4kiDgWuAIIsQRcEbiDtW51nJYnr6+ZqVFR1hp6eQZIDYggg6wRyjeF9rUQYR4P/w50W3uYnElmvbwd9cZ5hxeblWd4SfMf7PxWppcDan2mSVx+XuWQo4+CjPj3ji/cb5559wW+yhxttHTvnf9EcUec46mt7f3UA19c+eR00h0nvJc48+4c3IAvdZW3Wy+KWyK++uupj8Md2flJIXEucSSSSSTcknaSVt8mcl5a+XQZqaNcjzsaN3OdwX5ZN5PvrZxCzUNr3cjWcpPPyDnU64Rg8dLE2GJui1o6yeVzjykqxu7tUV8Md/QrbOzdZ/HPb1PwwDJyKijEcTbec4+U873H9ti2qIuflJyeWdFGKisIIuQzpZXnDMOfMwgTPIjhvY8d2susdtmgnqCgn58MW+0N9TD/FYMlpUVWfnxxb7Q31MP8VY/JGufPQU08p0nyQxvebAXc5oJNhqGtAbdFEGerOTVYdUwQUkgjJjMkl2MffSfos8oG3ku7VHHz44t9ob6mH+KAtNdFCWZ/ObXYhiJp6qUPYYpHACONnGaW2N2gHYSt/nsy9qMMjpm0rwySRzy4lrXcRgAtZwPK7uQEnIqx4ZnkxeeeKFtQ28j2RjxMO17g3zedT7lhlhDhVMaick/RYwW0pH28lu7eTyBAb9FVjKHPRiNW8lkxp47nRZDxbDnf5Tjz6ugLnP8ZV19Lwypvv4eX+SAuVdFWbIzPfW0srW1UhqYCQHh9jI1vK5j9pI3G4PMp/ymx0U+HT1jCOJC6Rh2gktuw9ZIQG6RVa+fHFvtDfUw/wAVJWZPLeuxOWp8KlD2RsZogRsbx3uOu7QORp7UBLaLwL1AEREBEudnGy+dlK08WMaT+eRw1djf1Lg2tJNhrJ1AbyeRZ2UFZw1VPKfpSPI6A4gdwC3GbnC+Hr4yRdsQMrvR1N9ojsXTU0qFDuRy1Ru4uMdrx4EnZE5Miipg0jxr7OlPPyN6ANXauiXjV6ubnNzk5S3Z08IKEVGOyCItNljlE3D6Gerd9Ww6I86Q8VjetxCiSIEz9ZWeFYgKVhvHSgtO4zO1yHqGi30TvXC4Ng/DR1MpuGU8PCOP3nPZExvW5/cVr6qodI90jzpOcS5xO0ucbknrKkilwbwXJWepcLPrJ4mj+1E86PtNeexARkriZB/8rov+3h/QFTtXCyPnEeEUsjtTWUsTj0NiBPuQFc88eLeEYzUka2xlsLf9JoDva0u1cSsrE60zTSTO2yPe89L3F37r6mw1zYI5yOLI6RjemIMLv1jsKA7XMXUaONQjzmTN/wDGXf8Aqs35QWLcLighB1QRMYfxPvIe5zOxaDNJPoY1RnfIW/njez91rcucU8KxKqn2h80mj+Fp0W+y0IDd5mcJ8Ixmn1XERdO7/TaS32y1Zee7Kc1eKSRA+LpvEsHJpj/Md06WroYF03ybMMvNV1JHksjiB53uLndzAowyypnx4jVskBDhPLe/O8kHrBB60Bj5NYY2qrKene7QbLLHG524OcATr5VMecvMw3g6f/ZVKdIaQltINbQBol3CO1uvfWFBYKkTJbPjX0ejHIRVRCwtLfTAHI2Qa/zaSAwvmXxb7KfWQ/yUr52JzR5Nx0zzZ7m0tOdfKwNe/uiPauuyKy9p8WhMkBIc2wkjfbTYTsvbUQbaiN3Ioy+UnieukpgeSSZ3XZjfc7tQEIBWN+TvhXB4dLOds0xt+GIBo9ouVcgrfZuMK8FwqkhIsRE17vxSeMd3uKA6RERAEREBWg7dak/M5SDQqJbay5jAeYDSP6go9xuj4GpmiP0ZHjq0jbuspNzPuHgko5RMe+Nll0N7LNDK44OcsI4uMPhk71ERc8dGCoJ+UXlOS+DDmHUBw8oG8ktjaegBx9IKcKysbFG+WQ6LGNc9xOwNaLk9gVOcq8edX1k1W/bI8kDzWDUxvU0AIDVxtuQLgXIFzsF+UqYc6eUVEcGpMPo6iObgnxhwYSTaONwLjccrj3qKcMwSep0hBDJMW2LhGxz9EHUL6I1f/F7ieCT0xaKiGSEuuWiRjmXA1EjSGvaEBgKzOP4r4NkoHjU51HDE3pmayPV1OJ6lWZTVnaxXQwHC6YHXIyJ5H3YoQPe8ICF1JGXeB+D4DhBtYu4Z7umfRlHdbsUe0FIZpY4mi7nvawDeXuDQO0qfPlAYaGYTShuyKZkY6OCc0fpQEE4JirqWoiqG+VG4PHSNiwyb618r0ICynyfcO4PCTJbXLNI++9rQ2Md7Xdq3eW2aukxQmWQOintYSx2uQNQD2nU/386jzOBiNRhOD4VT08r4XFhMhjJaSdBryDb70hKjf5yMS+21HrHIDeZaZl6zDmOnaW1EDdbnx3Dmt857DrA5wTZR/ZWJoM5dNFk+189S2apdDIwxueHSumdpDRe3aALjWdVgq7kICR8wVQ9uLta0nRdFMHjkLQ0OF/SA7VjZ8MW4fGJm31Qtjhb6LdJ3tPd2Lr/k75OlnhGJSCzdEwxk8oBD5XDmGi0X6VD+PYkamqnqDtllkk/O8u/dAe5P4aamrgpx9ZLGz8zgD3K6MbA0Bo2AADoGoKruY/CuHxmF1riFskx9Fug32ntVowgPUREAREQEQ518GMdS2pA4sosf7jBbvbY9RWbmer7PngPKGSD0btPvb2Lucp8BbW0z4DqJ1sd5rxsP7HmKh7J2sdh+IMMoLdB5jlG5ruK7pGw9SuKM+vtnT4rlFNWh1F0qvBk8hF8sdcXC+lTlycZnVwusq6A0tEwOdK4CUl7WWibxiONtuQB0XUI/MViv9Fnro/irQ2RAcBmeyEkwujeJ2hs8shc+xDrMYNFjbjb9J3pLRZ6cgK3E56d1LG17I43NcTI1lnOfe1nHcApcRAVd+YrFf6LPXR/Fdbl9mzxKtFFHFE0tp6SKJ15WDxv1lrnmaL8ynVEBXzIPM3X02JU09TEwRRycI4iRjiCwEt1A3PG0VJ+drJebEcNNPTtDpOEje0Fwb5JIOs6tjiu0RAVd+YnFf6LPXR/FZOG5isS4aPhYmCPTZwh4WM2ZpDSNgdeq6syiA47OVkEMWoxC1wjljOnC4+SDaxY62sNI3bLBV5xXNZiVO4h1JK4D6UTeFaecFl/crb2XlkBTqHIevedFtFUk/wBiUdpLbBdxkhmEq53tfW/7tFe5bcOlcNwAJDb7ydW5WOsiA0GNYQ6PDJqSijaHCB0UDAQ0DSbojWem9ztVfPmKxX+iz10fxVorIgIpzK5u6nDJKmWrY1jntYyOz2v4oJc48XZr0VKyIgCIiAIiIDwriM4eRfhTPCIW+OYNYH1jByfiHJv2bl3C8IWynUlTkpRNdWnGrFxkcJmzyp4aLwSU+NiHEvtdGNVuluzosu7uuOypyH4R/hdGeCqWnS1GzXnn3O59h5VsMlsp/CQYpWmKpj1SxkW9Nu9p7lurRjP7lPxXZ/DTRcofbqeD7f6dEi8uvV5T1BERAEREAREQBERAEREAREQBERAEREAREQBERAEREB4QtXi+AsnLX3McrNccrLB7ebc5u9p1IiypOLyjDSejPqgrZGuEM4Gmb6L2eRIBtOidbDzG43ErZoiy+DMRCIiiSCIiAIiIAiIgCIiAIiIAiIgCIiAIiIAiIgP/2Q=="/>
          <p:cNvSpPr>
            <a:spLocks noChangeAspect="1" noChangeArrowheads="1"/>
          </p:cNvSpPr>
          <p:nvPr/>
        </p:nvSpPr>
        <p:spPr bwMode="auto">
          <a:xfrm>
            <a:off x="176213" y="-541338"/>
            <a:ext cx="1914525"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p>
        </p:txBody>
      </p:sp>
      <p:sp>
        <p:nvSpPr>
          <p:cNvPr id="93191" name="Subtitle 2"/>
          <p:cNvSpPr txBox="1">
            <a:spLocks/>
          </p:cNvSpPr>
          <p:nvPr/>
        </p:nvSpPr>
        <p:spPr bwMode="auto">
          <a:xfrm>
            <a:off x="257175" y="2057400"/>
            <a:ext cx="835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eaLnBrk="0" hangingPunct="0">
              <a:defRPr sz="2400">
                <a:solidFill>
                  <a:schemeClr val="tx1"/>
                </a:solidFill>
                <a:latin typeface="Arial" pitchFamily="34" charset="0"/>
                <a:ea typeface="ＭＳ Ｐゴシック" pitchFamily="34" charset="-128"/>
              </a:defRPr>
            </a:lvl1pPr>
            <a:lvl2pPr marL="692150" indent="-2349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663300"/>
              </a:buClr>
              <a:buSzPct val="125000"/>
            </a:pPr>
            <a:r>
              <a:rPr lang="en-US" altLang="en-US" sz="1900" b="1">
                <a:cs typeface="Arial" pitchFamily="34" charset="0"/>
              </a:rPr>
              <a:t>Review:</a:t>
            </a:r>
          </a:p>
          <a:p>
            <a:pPr eaLnBrk="1" hangingPunct="1">
              <a:spcBef>
                <a:spcPct val="20000"/>
              </a:spcBef>
              <a:buSzPct val="125000"/>
              <a:buFont typeface="Arial" pitchFamily="34" charset="0"/>
              <a:buChar char="•"/>
            </a:pPr>
            <a:r>
              <a:rPr lang="en-US" altLang="en-US" sz="1900">
                <a:cs typeface="Arial" pitchFamily="34" charset="0"/>
              </a:rPr>
              <a:t>The importance of OSHA, including the history of safety and health regulation leading to the creation of OSHA and OSHA’s mission</a:t>
            </a:r>
          </a:p>
          <a:p>
            <a:pPr eaLnBrk="1" hangingPunct="1">
              <a:spcBef>
                <a:spcPct val="20000"/>
              </a:spcBef>
              <a:buSzPct val="125000"/>
              <a:buFont typeface="Arial" pitchFamily="34" charset="0"/>
              <a:buChar char="•"/>
            </a:pPr>
            <a:r>
              <a:rPr lang="en-US" altLang="en-US" sz="1900">
                <a:cs typeface="Arial" pitchFamily="34" charset="0"/>
              </a:rPr>
              <a:t>Worker rights under OSHA</a:t>
            </a:r>
          </a:p>
          <a:p>
            <a:pPr eaLnBrk="1" hangingPunct="1">
              <a:spcBef>
                <a:spcPct val="20000"/>
              </a:spcBef>
              <a:buSzPct val="125000"/>
              <a:buFont typeface="Arial" pitchFamily="34" charset="0"/>
              <a:buChar char="•"/>
            </a:pPr>
            <a:r>
              <a:rPr lang="en-US" altLang="en-US" sz="1900">
                <a:cs typeface="Arial" pitchFamily="34" charset="0"/>
              </a:rPr>
              <a:t>Employer responsibilities</a:t>
            </a:r>
          </a:p>
          <a:p>
            <a:pPr eaLnBrk="1" hangingPunct="1">
              <a:spcBef>
                <a:spcPct val="20000"/>
              </a:spcBef>
              <a:buSzPct val="125000"/>
              <a:buFont typeface="Arial" pitchFamily="34" charset="0"/>
              <a:buChar char="•"/>
            </a:pPr>
            <a:r>
              <a:rPr lang="en-US" altLang="en-US" sz="1900">
                <a:cs typeface="Arial" pitchFamily="34" charset="0"/>
              </a:rPr>
              <a:t>OSHA standards</a:t>
            </a:r>
          </a:p>
          <a:p>
            <a:pPr eaLnBrk="1" hangingPunct="1">
              <a:spcBef>
                <a:spcPct val="20000"/>
              </a:spcBef>
              <a:buSzPct val="125000"/>
              <a:buFont typeface="Arial" pitchFamily="34" charset="0"/>
              <a:buChar char="•"/>
            </a:pPr>
            <a:r>
              <a:rPr lang="en-US" altLang="en-US" sz="1900">
                <a:cs typeface="Arial" pitchFamily="34" charset="0"/>
              </a:rPr>
              <a:t>OSHA inspections</a:t>
            </a:r>
          </a:p>
          <a:p>
            <a:pPr eaLnBrk="1" hangingPunct="1">
              <a:spcBef>
                <a:spcPct val="20000"/>
              </a:spcBef>
              <a:buSzPct val="125000"/>
              <a:buFont typeface="Arial" pitchFamily="34" charset="0"/>
              <a:buChar char="•"/>
            </a:pPr>
            <a:r>
              <a:rPr lang="en-US" altLang="en-US" sz="1900">
                <a:cs typeface="Arial" pitchFamily="34" charset="0"/>
              </a:rPr>
              <a:t>Safety and health resources, including how to file a complaint</a:t>
            </a:r>
          </a:p>
          <a:p>
            <a:pPr lvl="1" eaLnBrk="1" hangingPunct="1">
              <a:spcBef>
                <a:spcPct val="20000"/>
              </a:spcBef>
              <a:buSzPct val="100000"/>
            </a:pPr>
            <a:endParaRPr lang="en-US" altLang="en-US" sz="200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6"/>
          <p:cNvSpPr txBox="1">
            <a:spLocks noChangeArrowheads="1"/>
          </p:cNvSpPr>
          <p:nvPr/>
        </p:nvSpPr>
        <p:spPr bwMode="auto">
          <a:xfrm>
            <a:off x="2384425" y="3313113"/>
            <a:ext cx="4814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4000" b="1"/>
              <a:t>Program Complete</a:t>
            </a:r>
          </a:p>
        </p:txBody>
      </p:sp>
      <p:sp>
        <p:nvSpPr>
          <p:cNvPr id="94211" name="AutoShape 4" descr="data:image/jpg;base64,/9j/4AAQSkZJRgABAQAAAQABAAD/2wCEAAkGBhQQEBQQEhQWFBUWFxQUFBcUFRQVFxYUFBQWFBcUFBgXGyceFxwmGRUXIC8hIycpLCwsFR4xNTAqNSYrLCkBCQoKDgwOGQ8PGjUkHyQxLCw0NTUpLjU1NSwvLyw1LCk1LCosLDUqNCwtNSk0Kiw1KSwpLCwsLCwsKik0LCwsLP/AABEIAHcAyQMBIgACEQEDEQH/xAAcAAEAAgMBAQEAAAAAAAAAAAAABwgEBQYBAgP/xABKEAABAwIBBggJCwIDCQAAAAABAAIDBBEFBgcSITFREyJBYXGBkaEUIzJSgpOisdEIF0JDVGJykrLB0lNzFjODFSQ0NWN0o8Lh/8QAGgEBAAIDAQAAAAAAAAAAAAAAAAIFAQMGBP/EAC0RAAIBAwICCAcBAAAAAAAAAAABAgMEESExQfAFE1FxgZGx0RIUIiMyoeEz/9oADAMBAAIRAxEAPwCcUREAREQBF5daDHct6WkOjI/Sf5kY0nDp5G9ZUowlN4iskZTjBZk8G/uviaoawaTnBoG0uIA7SonxjOzPJdtOxsQ853Hf/Ed646vxSWodpTSPkP3nE9g2DqVhT6OqS1m8FdV6Spx0hqTPiGcOih1cLpndGC/v2d65ytzwt2RU5O4yPDe5oPvUaQU7nu0WNLnbmguPYF0lBm3rZRcxiMf9RwaewXK9XydvS/N+bPJ85c1f81+jMqs7FY7yRFH0MLj7RWsny/rn7ahw/CGN9wXUUGZ0nXNUAbxG2/tO+C31LmqomeUJJD955Hc0BYde0htHPh7klQvJ/lLHj7EWyZVVbttTN6xw9xX5f4gqftE3rX/FTXBkRRM2U0fpAu/USs+PA4G+TBEOiNg/ZQd/SW0PQmuj6z3qepAzMo6kbKmb1r/isiPLKsbsqZet9/ep3bQRjYxg6Gt+COoWHaxh9FvwUHf03vT58ia6PqLao+fEhenzl1zPrWu/Exh9wC21JnfnH+ZDG/8ACXMP7juUmSYJA7yoYj0xsP7LBnyJon7aaPqGj+myg7m3lvT5/RNW1zH8annyzQUOdumfqkZJFz2Dx2t19y6bDMp6apsIpmOPm3s78psVo6rNXRP8kSRn7rye511o67M6RrhqNfIJGW9pvwUHG1ns3HnniTUrqG6Uu4ky69UWwYZjFD/lu4Zg+jpCUdQdZw6ltMOzpNa7g62F8D9QJDSR0lrrOHetcrWW8Gpd3sbY3Udppx7/AHO+RYtBikVQzThe2Ru9pB7dx5ism68rWNGepPOqPURFgyEReFAerWY5lFDRM4SZ1vNaNbnHc0cq0OWeXzKMGKK0k5Gz6MfO/n+6ojxLE5KmQyzPL3HlPINwHIOYKwtrKVX6paIrrq+jR+mOrOlyjzkz1N2REwR7mnjuH3ncnQFyBWTh2GyVDxFCwvceQbt53DnKlDJrNdFEA+qtK/boC/Bt5j5/XqVpKpRtY4RVQp17uWX/AAjvBMl6isPiYyW8r3cVg9I7egXUh4Lmnhjs6peZXcrW3Yz+Tu7oXeRRBoDWgADUAAAAOYBfdlVVr+pPSOi54ltR6PpU9Xq+eBi0OFxQN0Yo2xjc1oF+nf1rJAXqLwt51Z70ktEERFgyEREAREQBERAEREB5ZY1dhkU7dGVjZBucAey+zqWUiynjVGGs7nF1WboRP4WhmfTSbrlzDzEHXbtHMsqjynlpyIsRjEZ2NnZcwv8AxH6s9OroXVL4kiDgWuAIIsQRcEbiDtW51nJYnr6+ZqVFR1hp6eQZIDYggg6wRyjeF9rUQYR4P/w50W3uYnElmvbwd9cZ5hxeblWd4SfMf7PxWppcDan2mSVx+XuWQo4+CjPj3ji/cb5559wW+yhxttHTvnf9EcUec46mt7f3UA19c+eR00h0nvJc48+4c3IAvdZW3Wy+KWyK++uupj8Md2flJIXEucSSSSSTcknaSVt8mcl5a+XQZqaNcjzsaN3OdwX5ZN5PvrZxCzUNr3cjWcpPPyDnU64Rg8dLE2GJui1o6yeVzjykqxu7tUV8Md/QrbOzdZ/HPb1PwwDJyKijEcTbec4+U873H9ti2qIuflJyeWdFGKisIIuQzpZXnDMOfMwgTPIjhvY8d2susdtmgnqCgn58MW+0N9TD/FYMlpUVWfnxxb7Q31MP8VY/JGufPQU08p0nyQxvebAXc5oJNhqGtAbdFEGerOTVYdUwQUkgjJjMkl2MffSfos8oG3ku7VHHz44t9ob6mH+KAtNdFCWZ/ObXYhiJp6qUPYYpHACONnGaW2N2gHYSt/nsy9qMMjpm0rwySRzy4lrXcRgAtZwPK7uQEnIqx4ZnkxeeeKFtQ28j2RjxMO17g3zedT7lhlhDhVMaick/RYwW0pH28lu7eTyBAb9FVjKHPRiNW8lkxp47nRZDxbDnf5Tjz6ugLnP8ZV19Lwypvv4eX+SAuVdFWbIzPfW0srW1UhqYCQHh9jI1vK5j9pI3G4PMp/ymx0U+HT1jCOJC6Rh2gktuw9ZIQG6RVa+fHFvtDfUw/wAVJWZPLeuxOWp8KlD2RsZogRsbx3uOu7QORp7UBLaLwL1AEREBEudnGy+dlK08WMaT+eRw1djf1Lg2tJNhrJ1AbyeRZ2UFZw1VPKfpSPI6A4gdwC3GbnC+Hr4yRdsQMrvR1N9ojsXTU0qFDuRy1Ru4uMdrx4EnZE5Miipg0jxr7OlPPyN6ANXauiXjV6ubnNzk5S3Z08IKEVGOyCItNljlE3D6Gerd9Ww6I86Q8VjetxCiSIEz9ZWeFYgKVhvHSgtO4zO1yHqGi30TvXC4Ng/DR1MpuGU8PCOP3nPZExvW5/cVr6qodI90jzpOcS5xO0ucbknrKkilwbwXJWepcLPrJ4mj+1E86PtNeexARkriZB/8rov+3h/QFTtXCyPnEeEUsjtTWUsTj0NiBPuQFc88eLeEYzUka2xlsLf9JoDva0u1cSsrE60zTSTO2yPe89L3F37r6mw1zYI5yOLI6RjemIMLv1jsKA7XMXUaONQjzmTN/wDGXf8Aqs35QWLcLighB1QRMYfxPvIe5zOxaDNJPoY1RnfIW/njez91rcucU8KxKqn2h80mj+Fp0W+y0IDd5mcJ8Ixmn1XERdO7/TaS32y1Zee7Kc1eKSRA+LpvEsHJpj/Md06WroYF03ybMMvNV1JHksjiB53uLndzAowyypnx4jVskBDhPLe/O8kHrBB60Bj5NYY2qrKene7QbLLHG524OcATr5VMecvMw3g6f/ZVKdIaQltINbQBol3CO1uvfWFBYKkTJbPjX0ejHIRVRCwtLfTAHI2Qa/zaSAwvmXxb7KfWQ/yUr52JzR5Nx0zzZ7m0tOdfKwNe/uiPauuyKy9p8WhMkBIc2wkjfbTYTsvbUQbaiN3Ioy+UnieukpgeSSZ3XZjfc7tQEIBWN+TvhXB4dLOds0xt+GIBo9ouVcgrfZuMK8FwqkhIsRE17vxSeMd3uKA6RERAEREBWg7dak/M5SDQqJbay5jAeYDSP6go9xuj4GpmiP0ZHjq0jbuspNzPuHgko5RMe+Nll0N7LNDK44OcsI4uMPhk71ERc8dGCoJ+UXlOS+DDmHUBw8oG8ktjaegBx9IKcKysbFG+WQ6LGNc9xOwNaLk9gVOcq8edX1k1W/bI8kDzWDUxvU0AIDVxtuQLgXIFzsF+UqYc6eUVEcGpMPo6iObgnxhwYSTaONwLjccrj3qKcMwSep0hBDJMW2LhGxz9EHUL6I1f/F7ieCT0xaKiGSEuuWiRjmXA1EjSGvaEBgKzOP4r4NkoHjU51HDE3pmayPV1OJ6lWZTVnaxXQwHC6YHXIyJ5H3YoQPe8ICF1JGXeB+D4DhBtYu4Z7umfRlHdbsUe0FIZpY4mi7nvawDeXuDQO0qfPlAYaGYTShuyKZkY6OCc0fpQEE4JirqWoiqG+VG4PHSNiwyb618r0ICynyfcO4PCTJbXLNI++9rQ2Md7Xdq3eW2aukxQmWQOintYSx2uQNQD2nU/386jzOBiNRhOD4VT08r4XFhMhjJaSdBryDb70hKjf5yMS+21HrHIDeZaZl6zDmOnaW1EDdbnx3Dmt857DrA5wTZR/ZWJoM5dNFk+189S2apdDIwxueHSumdpDRe3aALjWdVgq7kICR8wVQ9uLta0nRdFMHjkLQ0OF/SA7VjZ8MW4fGJm31Qtjhb6LdJ3tPd2Lr/k75OlnhGJSCzdEwxk8oBD5XDmGi0X6VD+PYkamqnqDtllkk/O8u/dAe5P4aamrgpx9ZLGz8zgD3K6MbA0Bo2AADoGoKruY/CuHxmF1riFskx9Fug32ntVowgPUREAREQEQ518GMdS2pA4sosf7jBbvbY9RWbmer7PngPKGSD0btPvb2Lucp8BbW0z4DqJ1sd5rxsP7HmKh7J2sdh+IMMoLdB5jlG5ruK7pGw9SuKM+vtnT4rlFNWh1F0qvBk8hF8sdcXC+lTlycZnVwusq6A0tEwOdK4CUl7WWibxiONtuQB0XUI/MViv9Fnro/irQ2RAcBmeyEkwujeJ2hs8shc+xDrMYNFjbjb9J3pLRZ6cgK3E56d1LG17I43NcTI1lnOfe1nHcApcRAVd+YrFf6LPXR/Fdbl9mzxKtFFHFE0tp6SKJ15WDxv1lrnmaL8ynVEBXzIPM3X02JU09TEwRRycI4iRjiCwEt1A3PG0VJ+drJebEcNNPTtDpOEje0Fwb5JIOs6tjiu0RAVd+YnFf6LPXR/FZOG5isS4aPhYmCPTZwh4WM2ZpDSNgdeq6syiA47OVkEMWoxC1wjljOnC4+SDaxY62sNI3bLBV5xXNZiVO4h1JK4D6UTeFaecFl/crb2XlkBTqHIevedFtFUk/wBiUdpLbBdxkhmEq53tfW/7tFe5bcOlcNwAJDb7ydW5WOsiA0GNYQ6PDJqSijaHCB0UDAQ0DSbojWem9ztVfPmKxX+iz10fxVorIgIpzK5u6nDJKmWrY1jntYyOz2v4oJc48XZr0VKyIgCIiAIiIDwriM4eRfhTPCIW+OYNYH1jByfiHJv2bl3C8IWynUlTkpRNdWnGrFxkcJmzyp4aLwSU+NiHEvtdGNVuluzosu7uuOypyH4R/hdGeCqWnS1GzXnn3O59h5VsMlsp/CQYpWmKpj1SxkW9Nu9p7lurRjP7lPxXZ/DTRcofbqeD7f6dEi8uvV5T1BERAEREAREQBERAEREAREQBERAEREAREQBERAEREB4QtXi+AsnLX3McrNccrLB7ebc5u9p1IiypOLyjDSejPqgrZGuEM4Gmb6L2eRIBtOidbDzG43ErZoiy+DMRCIiiSCIiAIiIAiIgCIiAIiIAiIgCIiAIiIAiIgP/2Q=="/>
          <p:cNvSpPr>
            <a:spLocks noChangeAspect="1" noChangeArrowheads="1"/>
          </p:cNvSpPr>
          <p:nvPr/>
        </p:nvSpPr>
        <p:spPr bwMode="auto">
          <a:xfrm>
            <a:off x="176213" y="-541338"/>
            <a:ext cx="1914525"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a:p>
        </p:txBody>
      </p:sp>
      <p:sp>
        <p:nvSpPr>
          <p:cNvPr id="10" name="Rectangle 9"/>
          <p:cNvSpPr/>
          <p:nvPr/>
        </p:nvSpPr>
        <p:spPr>
          <a:xfrm>
            <a:off x="6629400" y="4191000"/>
            <a:ext cx="2709204" cy="2590800"/>
          </a:xfrm>
          <a:prstGeom prst="rect">
            <a:avLst/>
          </a:prstGeom>
          <a:blipFill dpi="0" rotWithShape="1">
            <a:blip r:embed="rId3" cstate="print"/>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28"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IG_OPCMIA_OSHA Employee Rights_Employer Responsibilities_9_26_11_V15&quot;/&gt;&lt;property id=&quot;20148&quot; value=&quot;5&quot;/&gt;&lt;property id=&quot;20184&quot; value=&quot;7&quot;/&gt;&lt;property id=&quot;20224&quot; value=&quot;C:\Users\Mark\Desktop\pppppppppppp&quot;/&gt;&lt;property id=&quot;20250&quot; value=&quot;0&quot;/&gt;&lt;property id=&quot;20251&quot; value=&quot;0&quot;/&gt;&lt;property id=&quot;20259&quot; value=&quot;0&quot;/&gt;&lt;object type=&quot;8&quot; unique_id=&quot;10002&quot;&gt;&lt;/object&gt;&lt;object type=&quot;2&quot; unique_id=&quot;10003&quot;&gt;&lt;object type=&quot;3&quot; unique_id=&quot;10891&quot;&gt;&lt;property id=&quot;20148&quot; value=&quot;5&quot;/&gt;&lt;property id=&quot;20300&quot; value=&quot;Slide 1 - &amp;quot;Operative Plasterers’ and Cement Masons’ International Association (OPCMIA)&amp;quot;&quot;/&gt;&lt;property id=&quot;20307&quot; value=&quot;266&quot;/&gt;&lt;property id=&quot;20309&quot; value=&quot;-1&quot;/&gt;&lt;/object&gt;&lt;object type=&quot;3&quot; unique_id=&quot;10892&quot;&gt;&lt;property id=&quot;20148&quot; value=&quot;5&quot;/&gt;&lt;property id=&quot;20300&quot; value=&quot;Slide 2&quot;/&gt;&lt;property id=&quot;20307&quot; value=&quot;312&quot;/&gt;&lt;property id=&quot;20309&quot; value=&quot;-1&quot;/&gt;&lt;/object&gt;&lt;object type=&quot;3&quot; unique_id=&quot;10893&quot;&gt;&lt;property id=&quot;20148&quot; value=&quot;5&quot;/&gt;&lt;property id=&quot;20300&quot; value=&quot;Slide 3&quot;/&gt;&lt;property id=&quot;20307&quot; value=&quot;302&quot;/&gt;&lt;property id=&quot;20309&quot; value=&quot;-1&quot;/&gt;&lt;/object&gt;&lt;object type=&quot;3&quot; unique_id=&quot;10894&quot;&gt;&lt;property id=&quot;20148&quot; value=&quot;5&quot;/&gt;&lt;property id=&quot;20300&quot; value=&quot;Slide 4&quot;/&gt;&lt;property id=&quot;20307&quot; value=&quot;414&quot;/&gt;&lt;property id=&quot;20309&quot; value=&quot;-1&quot;/&gt;&lt;/object&gt;&lt;object type=&quot;3&quot; unique_id=&quot;10895&quot;&gt;&lt;property id=&quot;20148&quot; value=&quot;5&quot;/&gt;&lt;property id=&quot;20300&quot; value=&quot;Slide 5&quot;/&gt;&lt;property id=&quot;20307&quot; value=&quot;407&quot;/&gt;&lt;property id=&quot;20309&quot; value=&quot;-1&quot;/&gt;&lt;/object&gt;&lt;object type=&quot;3&quot; unique_id=&quot;10896&quot;&gt;&lt;property id=&quot;20148&quot; value=&quot;5&quot;/&gt;&lt;property id=&quot;20300&quot; value=&quot;Slide 6&quot;/&gt;&lt;property id=&quot;20307&quot; value=&quot;415&quot;/&gt;&lt;property id=&quot;20309&quot; value=&quot;-1&quot;/&gt;&lt;/object&gt;&lt;object type=&quot;3&quot; unique_id=&quot;10897&quot;&gt;&lt;property id=&quot;20148&quot; value=&quot;5&quot;/&gt;&lt;property id=&quot;20300&quot; value=&quot;Slide 7&quot;/&gt;&lt;property id=&quot;20307&quot; value=&quot;464&quot;/&gt;&lt;property id=&quot;20309&quot; value=&quot;-1&quot;/&gt;&lt;/object&gt;&lt;object type=&quot;3&quot; unique_id=&quot;10898&quot;&gt;&lt;property id=&quot;20148&quot; value=&quot;5&quot;/&gt;&lt;property id=&quot;20300&quot; value=&quot;Slide 8&quot;/&gt;&lt;property id=&quot;20307&quot; value=&quot;410&quot;/&gt;&lt;property id=&quot;20309&quot; value=&quot;-1&quot;/&gt;&lt;/object&gt;&lt;object type=&quot;3&quot; unique_id=&quot;10899&quot;&gt;&lt;property id=&quot;20148&quot; value=&quot;5&quot;/&gt;&lt;property id=&quot;20300&quot; value=&quot;Slide 9&quot;/&gt;&lt;property id=&quot;20307&quot; value=&quot;411&quot;/&gt;&lt;property id=&quot;20309&quot; value=&quot;-1&quot;/&gt;&lt;/object&gt;&lt;object type=&quot;3&quot; unique_id=&quot;10900&quot;&gt;&lt;property id=&quot;20148&quot; value=&quot;5&quot;/&gt;&lt;property id=&quot;20300&quot; value=&quot;Slide 10&quot;/&gt;&lt;property id=&quot;20307&quot; value=&quot;412&quot;/&gt;&lt;property id=&quot;20309&quot; value=&quot;-1&quot;/&gt;&lt;/object&gt;&lt;object type=&quot;3&quot; unique_id=&quot;10901&quot;&gt;&lt;property id=&quot;20148&quot; value=&quot;5&quot;/&gt;&lt;property id=&quot;20300&quot; value=&quot;Slide 11&quot;/&gt;&lt;property id=&quot;20307&quot; value=&quot;481&quot;/&gt;&lt;property id=&quot;20309&quot; value=&quot;-1&quot;/&gt;&lt;/object&gt;&lt;object type=&quot;3&quot; unique_id=&quot;10902&quot;&gt;&lt;property id=&quot;20148&quot; value=&quot;5&quot;/&gt;&lt;property id=&quot;20300&quot; value=&quot;Slide 12&quot;/&gt;&lt;property id=&quot;20307&quot; value=&quot;482&quot;/&gt;&lt;property id=&quot;20309&quot; value=&quot;-1&quot;/&gt;&lt;/object&gt;&lt;object type=&quot;3&quot; unique_id=&quot;10903&quot;&gt;&lt;property id=&quot;20148&quot; value=&quot;5&quot;/&gt;&lt;property id=&quot;20300&quot; value=&quot;Slide 13&quot;/&gt;&lt;property id=&quot;20307&quot; value=&quot;487&quot;/&gt;&lt;property id=&quot;20309&quot; value=&quot;-1&quot;/&gt;&lt;/object&gt;&lt;object type=&quot;3&quot; unique_id=&quot;10904&quot;&gt;&lt;property id=&quot;20148&quot; value=&quot;5&quot;/&gt;&lt;property id=&quot;20300&quot; value=&quot;Slide 14&quot;/&gt;&lt;property id=&quot;20307&quot; value=&quot;483&quot;/&gt;&lt;property id=&quot;20309&quot; value=&quot;-1&quot;/&gt;&lt;/object&gt;&lt;object type=&quot;3&quot; unique_id=&quot;10905&quot;&gt;&lt;property id=&quot;20148&quot; value=&quot;5&quot;/&gt;&lt;property id=&quot;20300&quot; value=&quot;Slide 15&quot;/&gt;&lt;property id=&quot;20307&quot; value=&quot;485&quot;/&gt;&lt;property id=&quot;20309&quot; value=&quot;-1&quot;/&gt;&lt;/object&gt;&lt;object type=&quot;3&quot; unique_id=&quot;10906&quot;&gt;&lt;property id=&quot;20148&quot; value=&quot;5&quot;/&gt;&lt;property id=&quot;20300&quot; value=&quot;Slide 16&quot;/&gt;&lt;property id=&quot;20307&quot; value=&quot;413&quot;/&gt;&lt;property id=&quot;20309&quot; value=&quot;-1&quot;/&gt;&lt;/object&gt;&lt;object type=&quot;3&quot; unique_id=&quot;10907&quot;&gt;&lt;property id=&quot;20148&quot; value=&quot;5&quot;/&gt;&lt;property id=&quot;20300&quot; value=&quot;Slide 17&quot;/&gt;&lt;property id=&quot;20307&quot; value=&quot;490&quot;/&gt;&lt;property id=&quot;20309&quot; value=&quot;-1&quot;/&gt;&lt;/object&gt;&lt;object type=&quot;3&quot; unique_id=&quot;10908&quot;&gt;&lt;property id=&quot;20148&quot; value=&quot;5&quot;/&gt;&lt;property id=&quot;20300&quot; value=&quot;Slide 18&quot;/&gt;&lt;property id=&quot;20307&quot; value=&quot;488&quot;/&gt;&lt;property id=&quot;20309&quot; value=&quot;-1&quot;/&gt;&lt;/object&gt;&lt;object type=&quot;3&quot; unique_id=&quot;10909&quot;&gt;&lt;property id=&quot;20148&quot; value=&quot;5&quot;/&gt;&lt;property id=&quot;20300&quot; value=&quot;Slide 19&quot;/&gt;&lt;property id=&quot;20307&quot; value=&quot;489&quot;/&gt;&lt;property id=&quot;20309&quot; value=&quot;-1&quot;/&gt;&lt;/object&gt;&lt;object type=&quot;3&quot; unique_id=&quot;10910&quot;&gt;&lt;property id=&quot;20148&quot; value=&quot;5&quot;/&gt;&lt;property id=&quot;20300&quot; value=&quot;Slide 20&quot;/&gt;&lt;property id=&quot;20307&quot; value=&quot;404&quot;/&gt;&lt;property id=&quot;20309&quot; value=&quot;-1&quot;/&gt;&lt;/object&gt;&lt;object type=&quot;3&quot; unique_id=&quot;10911&quot;&gt;&lt;property id=&quot;20148&quot; value=&quot;5&quot;/&gt;&lt;property id=&quot;20300&quot; value=&quot;Slide 21&quot;/&gt;&lt;property id=&quot;20307&quot; value=&quot;498&quot;/&gt;&lt;property id=&quot;20309&quot; value=&quot;-1&quot;/&gt;&lt;/object&gt;&lt;object type=&quot;3&quot; unique_id=&quot;10912&quot;&gt;&lt;property id=&quot;20148&quot; value=&quot;5&quot;/&gt;&lt;property id=&quot;20300&quot; value=&quot;Slide 22&quot;/&gt;&lt;property id=&quot;20307&quot; value=&quot;385&quot;/&gt;&lt;property id=&quot;20309&quot; value=&quot;-1&quot;/&gt;&lt;/object&gt;&lt;object type=&quot;3&quot; unique_id=&quot;10913&quot;&gt;&lt;property id=&quot;20148&quot; value=&quot;5&quot;/&gt;&lt;property id=&quot;20300&quot; value=&quot;Slide 23&quot;/&gt;&lt;property id=&quot;20307&quot; value=&quot;308&quot;/&gt;&lt;property id=&quot;20309&quot; value=&quot;-1&quot;/&gt;&lt;/object&gt;&lt;object type=&quot;3&quot; unique_id=&quot;10914&quot;&gt;&lt;property id=&quot;20148&quot; value=&quot;5&quot;/&gt;&lt;property id=&quot;20300&quot; value=&quot;Slide 24&quot;/&gt;&lt;property id=&quot;20307&quot; value=&quot;307&quot;/&gt;&lt;property id=&quot;20309&quot; value=&quot;-1&quot;/&gt;&lt;/object&gt;&lt;object type=&quot;3&quot; unique_id=&quot;10915&quot;&gt;&lt;property id=&quot;20148&quot; value=&quot;5&quot;/&gt;&lt;property id=&quot;20300&quot; value=&quot;Slide 25&quot;/&gt;&lt;property id=&quot;20307&quot; value=&quot;309&quot;/&gt;&lt;property id=&quot;20309&quot; value=&quot;-1&quot;/&gt;&lt;/object&gt;&lt;object type=&quot;3&quot; unique_id=&quot;10916&quot;&gt;&lt;property id=&quot;20148&quot; value=&quot;5&quot;/&gt;&lt;property id=&quot;20300&quot; value=&quot;Slide 26&quot;/&gt;&lt;property id=&quot;20307&quot; value=&quot;493&quot;/&gt;&lt;property id=&quot;20309&quot; value=&quot;-1&quot;/&gt;&lt;/object&gt;&lt;object type=&quot;3&quot; unique_id=&quot;10917&quot;&gt;&lt;property id=&quot;20148&quot; value=&quot;5&quot;/&gt;&lt;property id=&quot;20300&quot; value=&quot;Slide 27&quot;/&gt;&lt;property id=&quot;20307&quot; value=&quot;417&quot;/&gt;&lt;property id=&quot;20309&quot; value=&quot;-1&quot;/&gt;&lt;/object&gt;&lt;object type=&quot;3&quot; unique_id=&quot;10918&quot;&gt;&lt;property id=&quot;20148&quot; value=&quot;5&quot;/&gt;&lt;property id=&quot;20300&quot; value=&quot;Slide 28&quot;/&gt;&lt;property id=&quot;20307&quot; value=&quot;418&quot;/&gt;&lt;property id=&quot;20309&quot; value=&quot;-1&quot;/&gt;&lt;/object&gt;&lt;object type=&quot;3&quot; unique_id=&quot;10919&quot;&gt;&lt;property id=&quot;20148&quot; value=&quot;5&quot;/&gt;&lt;property id=&quot;20300&quot; value=&quot;Slide 29&quot;/&gt;&lt;property id=&quot;20307&quot; value=&quot;420&quot;/&gt;&lt;property id=&quot;20309&quot; value=&quot;-1&quot;/&gt;&lt;/object&gt;&lt;object type=&quot;3&quot; unique_id=&quot;10920&quot;&gt;&lt;property id=&quot;20148&quot; value=&quot;5&quot;/&gt;&lt;property id=&quot;20300&quot; value=&quot;Slide 30&quot;/&gt;&lt;property id=&quot;20307&quot; value=&quot;421&quot;/&gt;&lt;property id=&quot;20309&quot; value=&quot;-1&quot;/&gt;&lt;/object&gt;&lt;object type=&quot;3&quot; unique_id=&quot;10921&quot;&gt;&lt;property id=&quot;20148&quot; value=&quot;5&quot;/&gt;&lt;property id=&quot;20300&quot; value=&quot;Slide 31&quot;/&gt;&lt;property id=&quot;20307&quot; value=&quot;422&quot;/&gt;&lt;property id=&quot;20309&quot; value=&quot;-1&quot;/&gt;&lt;/object&gt;&lt;object type=&quot;3&quot; unique_id=&quot;10922&quot;&gt;&lt;property id=&quot;20148&quot; value=&quot;5&quot;/&gt;&lt;property id=&quot;20300&quot; value=&quot;Slide 32&quot;/&gt;&lt;property id=&quot;20307&quot; value=&quot;423&quot;/&gt;&lt;property id=&quot;20309&quot; value=&quot;-1&quot;/&gt;&lt;/object&gt;&lt;object type=&quot;3&quot; unique_id=&quot;10923&quot;&gt;&lt;property id=&quot;20148&quot; value=&quot;5&quot;/&gt;&lt;property id=&quot;20300&quot; value=&quot;Slide 33&quot;/&gt;&lt;property id=&quot;20307&quot; value=&quot;424&quot;/&gt;&lt;property id=&quot;20309&quot; value=&quot;-1&quot;/&gt;&lt;/object&gt;&lt;object type=&quot;3&quot; unique_id=&quot;10924&quot;&gt;&lt;property id=&quot;20148&quot; value=&quot;5&quot;/&gt;&lt;property id=&quot;20300&quot; value=&quot;Slide 34&quot;/&gt;&lt;property id=&quot;20307&quot; value=&quot;472&quot;/&gt;&lt;property id=&quot;20309&quot; value=&quot;-1&quot;/&gt;&lt;/object&gt;&lt;object type=&quot;3&quot; unique_id=&quot;10925&quot;&gt;&lt;property id=&quot;20148&quot; value=&quot;5&quot;/&gt;&lt;property id=&quot;20300&quot; value=&quot;Slide 35&quot;/&gt;&lt;property id=&quot;20307&quot; value=&quot;425&quot;/&gt;&lt;property id=&quot;20309&quot; value=&quot;-1&quot;/&gt;&lt;/object&gt;&lt;object type=&quot;3&quot; unique_id=&quot;10926&quot;&gt;&lt;property id=&quot;20148&quot; value=&quot;5&quot;/&gt;&lt;property id=&quot;20300&quot; value=&quot;Slide 36&quot;/&gt;&lt;property id=&quot;20307&quot; value=&quot;457&quot;/&gt;&lt;property id=&quot;20309&quot; value=&quot;-1&quot;/&gt;&lt;/object&gt;&lt;object type=&quot;3&quot; unique_id=&quot;10927&quot;&gt;&lt;property id=&quot;20148&quot; value=&quot;5&quot;/&gt;&lt;property id=&quot;20300&quot; value=&quot;Slide 37&quot;/&gt;&lt;property id=&quot;20307&quot; value=&quot;478&quot;/&gt;&lt;property id=&quot;20309&quot; value=&quot;-1&quot;/&gt;&lt;/object&gt;&lt;object type=&quot;3&quot; unique_id=&quot;10928&quot;&gt;&lt;property id=&quot;20148&quot; value=&quot;5&quot;/&gt;&lt;property id=&quot;20300&quot; value=&quot;Slide 38&quot;/&gt;&lt;property id=&quot;20307&quot; value=&quot;500&quot;/&gt;&lt;property id=&quot;20309&quot; value=&quot;-1&quot;/&gt;&lt;/object&gt;&lt;object type=&quot;3&quot; unique_id=&quot;10929&quot;&gt;&lt;property id=&quot;20148&quot; value=&quot;5&quot;/&gt;&lt;property id=&quot;20300&quot; value=&quot;Slide 39&quot;/&gt;&lt;property id=&quot;20307&quot; value=&quot;499&quot;/&gt;&lt;property id=&quot;20309&quot; value=&quot;-1&quot;/&gt;&lt;/object&gt;&lt;object type=&quot;3&quot; unique_id=&quot;10930&quot;&gt;&lt;property id=&quot;20148&quot; value=&quot;5&quot;/&gt;&lt;property id=&quot;20300&quot; value=&quot;Slide 40&quot;/&gt;&lt;property id=&quot;20307&quot; value=&quot;426&quot;/&gt;&lt;property id=&quot;20309&quot; value=&quot;-1&quot;/&gt;&lt;/object&gt;&lt;object type=&quot;3&quot; unique_id=&quot;10931&quot;&gt;&lt;property id=&quot;20148&quot; value=&quot;5&quot;/&gt;&lt;property id=&quot;20300&quot; value=&quot;Slide 41&quot;/&gt;&lt;property id=&quot;20307&quot; value=&quot;427&quot;/&gt;&lt;property id=&quot;20309&quot; value=&quot;-1&quot;/&gt;&lt;/object&gt;&lt;object type=&quot;3&quot; unique_id=&quot;10932&quot;&gt;&lt;property id=&quot;20148&quot; value=&quot;5&quot;/&gt;&lt;property id=&quot;20300&quot; value=&quot;Slide 42&quot;/&gt;&lt;property id=&quot;20307&quot; value=&quot;428&quot;/&gt;&lt;property id=&quot;20309&quot; value=&quot;-1&quot;/&gt;&lt;/object&gt;&lt;object type=&quot;3&quot; unique_id=&quot;10933&quot;&gt;&lt;property id=&quot;20148&quot; value=&quot;5&quot;/&gt;&lt;property id=&quot;20300&quot; value=&quot;Slide 43&quot;/&gt;&lt;property id=&quot;20307&quot; value=&quot;460&quot;/&gt;&lt;property id=&quot;20309&quot; value=&quot;-1&quot;/&gt;&lt;/object&gt;&lt;object type=&quot;3&quot; unique_id=&quot;10934&quot;&gt;&lt;property id=&quot;20148&quot; value=&quot;5&quot;/&gt;&lt;property id=&quot;20300&quot; value=&quot;Slide 44&quot;/&gt;&lt;property id=&quot;20307&quot; value=&quot;461&quot;/&gt;&lt;property id=&quot;20309&quot; value=&quot;-1&quot;/&gt;&lt;/object&gt;&lt;object type=&quot;3&quot; unique_id=&quot;10935&quot;&gt;&lt;property id=&quot;20148&quot; value=&quot;5&quot;/&gt;&lt;property id=&quot;20300&quot; value=&quot;Slide 45&quot;/&gt;&lt;property id=&quot;20307&quot; value=&quot;459&quot;/&gt;&lt;property id=&quot;20309&quot; value=&quot;-1&quot;/&gt;&lt;/object&gt;&lt;object type=&quot;3&quot; unique_id=&quot;10936&quot;&gt;&lt;property id=&quot;20148&quot; value=&quot;5&quot;/&gt;&lt;property id=&quot;20300&quot; value=&quot;Slide 46&quot;/&gt;&lt;property id=&quot;20307&quot; value=&quot;429&quot;/&gt;&lt;property id=&quot;20309&quot; value=&quot;-1&quot;/&gt;&lt;/object&gt;&lt;object type=&quot;3&quot; unique_id=&quot;10937&quot;&gt;&lt;property id=&quot;20148&quot; value=&quot;5&quot;/&gt;&lt;property id=&quot;20300&quot; value=&quot;Slide 47&quot;/&gt;&lt;property id=&quot;20307&quot; value=&quot;477&quot;/&gt;&lt;property id=&quot;20309&quot; value=&quot;-1&quot;/&gt;&lt;/object&gt;&lt;object type=&quot;3&quot; unique_id=&quot;10938&quot;&gt;&lt;property id=&quot;20148&quot; value=&quot;5&quot;/&gt;&lt;property id=&quot;20300&quot; value=&quot;Slide 48&quot;/&gt;&lt;property id=&quot;20307&quot; value=&quot;458&quot;/&gt;&lt;property id=&quot;20309&quot; value=&quot;-1&quot;/&gt;&lt;/object&gt;&lt;object type=&quot;3&quot; unique_id=&quot;10939&quot;&gt;&lt;property id=&quot;20148&quot; value=&quot;5&quot;/&gt;&lt;property id=&quot;20300&quot; value=&quot;Slide 49&quot;/&gt;&lt;property id=&quot;20307&quot; value=&quot;474&quot;/&gt;&lt;property id=&quot;20309&quot; value=&quot;-1&quot;/&gt;&lt;/object&gt;&lt;object type=&quot;3&quot; unique_id=&quot;10940&quot;&gt;&lt;property id=&quot;20148&quot; value=&quot;5&quot;/&gt;&lt;property id=&quot;20300&quot; value=&quot;Slide 50&quot;/&gt;&lt;property id=&quot;20307&quot; value=&quot;462&quot;/&gt;&lt;property id=&quot;20309&quot; value=&quot;-1&quot;/&gt;&lt;/object&gt;&lt;object type=&quot;3&quot; unique_id=&quot;10941&quot;&gt;&lt;property id=&quot;20148&quot; value=&quot;5&quot;/&gt;&lt;property id=&quot;20300&quot; value=&quot;Slide 51&quot;/&gt;&lt;property id=&quot;20307&quot; value=&quot;471&quot;/&gt;&lt;property id=&quot;20309&quot; value=&quot;-1&quot;/&gt;&lt;/object&gt;&lt;object type=&quot;3&quot; unique_id=&quot;10942&quot;&gt;&lt;property id=&quot;20148&quot; value=&quot;5&quot;/&gt;&lt;property id=&quot;20300&quot; value=&quot;Slide 52&quot;/&gt;&lt;property id=&quot;20307&quot; value=&quot;473&quot;/&gt;&lt;property id=&quot;20309&quot; value=&quot;-1&quot;/&gt;&lt;/object&gt;&lt;object type=&quot;3&quot; unique_id=&quot;10943&quot;&gt;&lt;property id=&quot;20148&quot; value=&quot;5&quot;/&gt;&lt;property id=&quot;20300&quot; value=&quot;Slide 53&quot;/&gt;&lt;property id=&quot;20307&quot; value=&quot;470&quot;/&gt;&lt;property id=&quot;20309&quot; value=&quot;-1&quot;/&gt;&lt;/object&gt;&lt;object type=&quot;3&quot; unique_id=&quot;10944&quot;&gt;&lt;property id=&quot;20148&quot; value=&quot;5&quot;/&gt;&lt;property id=&quot;20300&quot; value=&quot;Slide 55&quot;/&gt;&lt;property id=&quot;20307&quot; value=&quot;494&quot;/&gt;&lt;property id=&quot;20309&quot; value=&quot;-1&quot;/&gt;&lt;/object&gt;&lt;object type=&quot;3&quot; unique_id=&quot;10945&quot;&gt;&lt;property id=&quot;20148&quot; value=&quot;5&quot;/&gt;&lt;property id=&quot;20300&quot; value=&quot;Slide 56&quot;/&gt;&lt;property id=&quot;20307&quot; value=&quot;502&quot;/&gt;&lt;property id=&quot;20309&quot; value=&quot;-1&quot;/&gt;&lt;/object&gt;&lt;object type=&quot;3&quot; unique_id=&quot;10946&quot;&gt;&lt;property id=&quot;20148&quot; value=&quot;5&quot;/&gt;&lt;property id=&quot;20300&quot; value=&quot;Slide 57&quot;/&gt;&lt;property id=&quot;20307&quot; value=&quot;501&quot;/&gt;&lt;property id=&quot;20309&quot; value=&quot;-1&quot;/&gt;&lt;/object&gt;&lt;object type=&quot;3&quot; unique_id=&quot;10947&quot;&gt;&lt;property id=&quot;20148&quot; value=&quot;5&quot;/&gt;&lt;property id=&quot;20300&quot; value=&quot;Slide 58&quot;/&gt;&lt;property id=&quot;20307&quot; value=&quot;432&quot;/&gt;&lt;property id=&quot;20309&quot; value=&quot;-1&quot;/&gt;&lt;/object&gt;&lt;object type=&quot;3&quot; unique_id=&quot;10948&quot;&gt;&lt;property id=&quot;20148&quot; value=&quot;5&quot;/&gt;&lt;property id=&quot;20300&quot; value=&quot;Slide 59&quot;/&gt;&lt;property id=&quot;20307&quot; value=&quot;433&quot;/&gt;&lt;property id=&quot;20309&quot; value=&quot;-1&quot;/&gt;&lt;/object&gt;&lt;object type=&quot;3&quot; unique_id=&quot;10949&quot;&gt;&lt;property id=&quot;20148&quot; value=&quot;5&quot;/&gt;&lt;property id=&quot;20300&quot; value=&quot;Slide 60&quot;/&gt;&lt;property id=&quot;20307&quot; value=&quot;434&quot;/&gt;&lt;property id=&quot;20309&quot; value=&quot;-1&quot;/&gt;&lt;/object&gt;&lt;object type=&quot;3&quot; unique_id=&quot;10950&quot;&gt;&lt;property id=&quot;20148&quot; value=&quot;5&quot;/&gt;&lt;property id=&quot;20300&quot; value=&quot;Slide 61&quot;/&gt;&lt;property id=&quot;20307&quot; value=&quot;435&quot;/&gt;&lt;property id=&quot;20309&quot; value=&quot;-1&quot;/&gt;&lt;/object&gt;&lt;object type=&quot;3&quot; unique_id=&quot;10951&quot;&gt;&lt;property id=&quot;20148&quot; value=&quot;5&quot;/&gt;&lt;property id=&quot;20300&quot; value=&quot;Slide 62&quot;/&gt;&lt;property id=&quot;20307&quot; value=&quot;497&quot;/&gt;&lt;property id=&quot;20309&quot; value=&quot;-1&quot;/&gt;&lt;/object&gt;&lt;object type=&quot;3&quot; unique_id=&quot;10952&quot;&gt;&lt;property id=&quot;20148&quot; value=&quot;5&quot;/&gt;&lt;property id=&quot;20300&quot; value=&quot;Slide 63&quot;/&gt;&lt;property id=&quot;20307&quot; value=&quot;480&quot;/&gt;&lt;property id=&quot;20309&quot; value=&quot;-1&quot;/&gt;&lt;/object&gt;&lt;object type=&quot;3&quot; unique_id=&quot;10953&quot;&gt;&lt;property id=&quot;20148&quot; value=&quot;5&quot;/&gt;&lt;property id=&quot;20300&quot; value=&quot;Slide 64&quot;/&gt;&lt;property id=&quot;20307&quot; value=&quot;436&quot;/&gt;&lt;property id=&quot;20309&quot; value=&quot;-1&quot;/&gt;&lt;/object&gt;&lt;object type=&quot;3&quot; unique_id=&quot;10954&quot;&gt;&lt;property id=&quot;20148&quot; value=&quot;5&quot;/&gt;&lt;property id=&quot;20300&quot; value=&quot;Slide 65&quot;/&gt;&lt;property id=&quot;20307&quot; value=&quot;504&quot;/&gt;&lt;property id=&quot;20309&quot; value=&quot;-1&quot;/&gt;&lt;/object&gt;&lt;object type=&quot;3&quot; unique_id=&quot;10955&quot;&gt;&lt;property id=&quot;20148&quot; value=&quot;5&quot;/&gt;&lt;property id=&quot;20300&quot; value=&quot;Slide 66&quot;/&gt;&lt;property id=&quot;20307&quot; value=&quot;503&quot;/&gt;&lt;property id=&quot;20309&quot; value=&quot;-1&quot;/&gt;&lt;/object&gt;&lt;object type=&quot;3&quot; unique_id=&quot;10956&quot;&gt;&lt;property id=&quot;20148&quot; value=&quot;5&quot;/&gt;&lt;property id=&quot;20300&quot; value=&quot;Slide 67&quot;/&gt;&lt;property id=&quot;20307&quot; value=&quot;438&quot;/&gt;&lt;property id=&quot;20309&quot; value=&quot;-1&quot;/&gt;&lt;/object&gt;&lt;object type=&quot;3&quot; unique_id=&quot;10957&quot;&gt;&lt;property id=&quot;20148&quot; value=&quot;5&quot;/&gt;&lt;property id=&quot;20300&quot; value=&quot;Slide 68&quot;/&gt;&lt;property id=&quot;20307&quot; value=&quot;441&quot;/&gt;&lt;property id=&quot;20309&quot; value=&quot;-1&quot;/&gt;&lt;/object&gt;&lt;object type=&quot;3&quot; unique_id=&quot;10958&quot;&gt;&lt;property id=&quot;20148&quot; value=&quot;5&quot;/&gt;&lt;property id=&quot;20300&quot; value=&quot;Slide 69&quot;/&gt;&lt;property id=&quot;20307&quot; value=&quot;442&quot;/&gt;&lt;property id=&quot;20309&quot; value=&quot;-1&quot;/&gt;&lt;/object&gt;&lt;object type=&quot;3&quot; unique_id=&quot;10959&quot;&gt;&lt;property id=&quot;20148&quot; value=&quot;5&quot;/&gt;&lt;property id=&quot;20300&quot; value=&quot;Slide 70&quot;/&gt;&lt;property id=&quot;20307&quot; value=&quot;443&quot;/&gt;&lt;property id=&quot;20309&quot; value=&quot;-1&quot;/&gt;&lt;/object&gt;&lt;object type=&quot;3&quot; unique_id=&quot;10960&quot;&gt;&lt;property id=&quot;20148&quot; value=&quot;5&quot;/&gt;&lt;property id=&quot;20300&quot; value=&quot;Slide 71&quot;/&gt;&lt;property id=&quot;20307&quot; value=&quot;444&quot;/&gt;&lt;property id=&quot;20309&quot; value=&quot;-1&quot;/&gt;&lt;/object&gt;&lt;object type=&quot;3&quot; unique_id=&quot;10961&quot;&gt;&lt;property id=&quot;20148&quot; value=&quot;5&quot;/&gt;&lt;property id=&quot;20300&quot; value=&quot;Slide 72&quot;/&gt;&lt;property id=&quot;20307&quot; value=&quot;466&quot;/&gt;&lt;property id=&quot;20309&quot; value=&quot;-1&quot;/&gt;&lt;/object&gt;&lt;object type=&quot;3&quot; unique_id=&quot;10962&quot;&gt;&lt;property id=&quot;20148&quot; value=&quot;5&quot;/&gt;&lt;property id=&quot;20300&quot; value=&quot;Slide 73&quot;/&gt;&lt;property id=&quot;20307&quot; value=&quot;467&quot;/&gt;&lt;property id=&quot;20309&quot; value=&quot;-1&quot;/&gt;&lt;/object&gt;&lt;object type=&quot;3&quot; unique_id=&quot;10963&quot;&gt;&lt;property id=&quot;20148&quot; value=&quot;5&quot;/&gt;&lt;property id=&quot;20300&quot; value=&quot;Slide 74&quot;/&gt;&lt;property id=&quot;20307&quot; value=&quot;445&quot;/&gt;&lt;property id=&quot;20309&quot; value=&quot;-1&quot;/&gt;&lt;/object&gt;&lt;object type=&quot;3&quot; unique_id=&quot;10964&quot;&gt;&lt;property id=&quot;20148&quot; value=&quot;5&quot;/&gt;&lt;property id=&quot;20300&quot; value=&quot;Slide 75&quot;/&gt;&lt;property id=&quot;20307&quot; value=&quot;479&quot;/&gt;&lt;property id=&quot;20309&quot; value=&quot;-1&quot;/&gt;&lt;/object&gt;&lt;object type=&quot;3&quot; unique_id=&quot;10965&quot;&gt;&lt;property id=&quot;20148&quot; value=&quot;5&quot;/&gt;&lt;property id=&quot;20300&quot; value=&quot;Slide 76&quot;/&gt;&lt;property id=&quot;20307&quot; value=&quot;492&quot;/&gt;&lt;property id=&quot;20309&quot; value=&quot;-1&quot;/&gt;&lt;/object&gt;&lt;object type=&quot;3&quot; unique_id=&quot;10966&quot;&gt;&lt;property id=&quot;20148&quot; value=&quot;5&quot;/&gt;&lt;property id=&quot;20300&quot; value=&quot;Slide 77&quot;/&gt;&lt;property id=&quot;20307&quot; value=&quot;506&quot;/&gt;&lt;property id=&quot;20309&quot; value=&quot;-1&quot;/&gt;&lt;/object&gt;&lt;object type=&quot;3&quot; unique_id=&quot;10967&quot;&gt;&lt;property id=&quot;20148&quot; value=&quot;5&quot;/&gt;&lt;property id=&quot;20300&quot; value=&quot;Slide 78&quot;/&gt;&lt;property id=&quot;20307&quot; value=&quot;505&quot;/&gt;&lt;property id=&quot;20309&quot; value=&quot;-1&quot;/&gt;&lt;/object&gt;&lt;object type=&quot;3&quot; unique_id=&quot;10968&quot;&gt;&lt;property id=&quot;20148&quot; value=&quot;5&quot;/&gt;&lt;property id=&quot;20300&quot; value=&quot;Slide 79&quot;/&gt;&lt;property id=&quot;20307&quot; value=&quot;447&quot;/&gt;&lt;property id=&quot;20309&quot; value=&quot;-1&quot;/&gt;&lt;/object&gt;&lt;object type=&quot;3&quot; unique_id=&quot;10969&quot;&gt;&lt;property id=&quot;20148&quot; value=&quot;5&quot;/&gt;&lt;property id=&quot;20300&quot; value=&quot;Slide 80&quot;/&gt;&lt;property id=&quot;20307&quot; value=&quot;448&quot;/&gt;&lt;property id=&quot;20309&quot; value=&quot;-1&quot;/&gt;&lt;/object&gt;&lt;object type=&quot;3&quot; unique_id=&quot;10970&quot;&gt;&lt;property id=&quot;20148&quot; value=&quot;5&quot;/&gt;&lt;property id=&quot;20300&quot; value=&quot;Slide 81&quot;/&gt;&lt;property id=&quot;20307&quot; value=&quot;449&quot;/&gt;&lt;property id=&quot;20309&quot; value=&quot;-1&quot;/&gt;&lt;/object&gt;&lt;object type=&quot;3&quot; unique_id=&quot;10971&quot;&gt;&lt;property id=&quot;20148&quot; value=&quot;5&quot;/&gt;&lt;property id=&quot;20300&quot; value=&quot;Slide 82&quot;/&gt;&lt;property id=&quot;20307&quot; value=&quot;450&quot;/&gt;&lt;property id=&quot;20309&quot; value=&quot;-1&quot;/&gt;&lt;/object&gt;&lt;object type=&quot;3&quot; unique_id=&quot;10972&quot;&gt;&lt;property id=&quot;20148&quot; value=&quot;5&quot;/&gt;&lt;property id=&quot;20300&quot; value=&quot;Slide 83&quot;/&gt;&lt;property id=&quot;20307&quot; value=&quot;451&quot;/&gt;&lt;property id=&quot;20309&quot; value=&quot;-1&quot;/&gt;&lt;/object&gt;&lt;object type=&quot;3&quot; unique_id=&quot;10973&quot;&gt;&lt;property id=&quot;20148&quot; value=&quot;5&quot;/&gt;&lt;property id=&quot;20300&quot; value=&quot;Slide 84&quot;/&gt;&lt;property id=&quot;20307&quot; value=&quot;453&quot;/&gt;&lt;property id=&quot;20309&quot; value=&quot;-1&quot;/&gt;&lt;/object&gt;&lt;object type=&quot;3&quot; unique_id=&quot;10974&quot;&gt;&lt;property id=&quot;20148&quot; value=&quot;5&quot;/&gt;&lt;property id=&quot;20300&quot; value=&quot;Slide 85&quot;/&gt;&lt;property id=&quot;20307&quot; value=&quot;491&quot;/&gt;&lt;property id=&quot;20309&quot; value=&quot;-1&quot;/&gt;&lt;/object&gt;&lt;object type=&quot;3&quot; unique_id=&quot;10975&quot;&gt;&lt;property id=&quot;20148&quot; value=&quot;5&quot;/&gt;&lt;property id=&quot;20300&quot; value=&quot;Slide 87&quot;/&gt;&lt;property id=&quot;20307&quot; value=&quot;508&quot;/&gt;&lt;property id=&quot;20309&quot; value=&quot;-1&quot;/&gt;&lt;/object&gt;&lt;object type=&quot;3&quot; unique_id=&quot;10976&quot;&gt;&lt;property id=&quot;20148&quot; value=&quot;5&quot;/&gt;&lt;property id=&quot;20300&quot; value=&quot;Slide 88&quot;/&gt;&lt;property id=&quot;20307&quot; value=&quot;507&quot;/&gt;&lt;property id=&quot;20309&quot; value=&quot;-1&quot;/&gt;&lt;/object&gt;&lt;object type=&quot;3&quot; unique_id=&quot;10977&quot;&gt;&lt;property id=&quot;20148&quot; value=&quot;5&quot;/&gt;&lt;property id=&quot;20300&quot; value=&quot;Slide 89&quot;/&gt;&lt;property id=&quot;20307&quot; value=&quot;456&quot;/&gt;&lt;property id=&quot;20309&quot; value=&quot;-1&quot;/&gt;&lt;/object&gt;&lt;object type=&quot;3&quot; unique_id=&quot;10978&quot;&gt;&lt;property id=&quot;20148&quot; value=&quot;5&quot;/&gt;&lt;property id=&quot;20300&quot; value=&quot;Slide 90&quot;/&gt;&lt;property id=&quot;20307&quot; value=&quot;402&quot;/&gt;&lt;property id=&quot;20309&quot; value=&quot;-1&quot;/&gt;&lt;/object&gt;&lt;object type=&quot;3&quot; unique_id=&quot;10979&quot;&gt;&lt;property id=&quot;20148&quot; value=&quot;5&quot;/&gt;&lt;property id=&quot;20300&quot; value=&quot;Slide 91&quot;/&gt;&lt;property id=&quot;20307&quot; value=&quot;400&quot;/&gt;&lt;property id=&quot;20309&quot; value=&quot;-1&quot;/&gt;&lt;/object&gt;&lt;object type=&quot;3&quot; unique_id=&quot;11435&quot;&gt;&lt;property id=&quot;20148&quot; value=&quot;5&quot;/&gt;&lt;property id=&quot;20300&quot; value=&quot;Slide 54&quot;/&gt;&lt;property id=&quot;20307&quot; value=&quot;509&quot;/&gt;&lt;property id=&quot;20309&quot; value=&quot;-1&quot;/&gt;&lt;/object&gt;&lt;object type=&quot;3&quot; unique_id=&quot;11620&quot;&gt;&lt;property id=&quot;20148&quot; value=&quot;5&quot;/&gt;&lt;property id=&quot;20300&quot; value=&quot;Slide 86&quot;/&gt;&lt;property id=&quot;20307&quot; value=&quot;510&quot;/&gt;&lt;property id=&quot;20309&quot; value=&quot;-1&quot;/&gt;&lt;/object&gt;&lt;/object&gt;&lt;object type=&quot;10&quot; unique_id=&quot;11621&quot;&gt;&lt;object type=&quot;11&quot; unique_id=&quot;11622&quot;&gt;&lt;/object&gt;&lt;/object&gt;&lt;object type=&quot;4&quot; unique_id=&quot;1162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3907C678-6863-44A5-8CF7-FF936EACFB81}"/>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2153B8B3-621A-488C-9652-E0F47DA51D3F}"/>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857A1682-EBE7-4BAA-A29C-8AA11838CABC}"/>
</p:tagLst>
</file>

<file path=ppt/tags/tag13.xml><?xml version="1.0" encoding="utf-8"?>
<p:tagLst xmlns:a="http://schemas.openxmlformats.org/drawingml/2006/main" xmlns:r="http://schemas.openxmlformats.org/officeDocument/2006/relationships" xmlns:p="http://schemas.openxmlformats.org/presentationml/2006/main">
  <p:tag name="MMPROD_SUBSTITUTION_ID" val="{455A51CD-4748-4F9C-85A8-6AD7C7ADA2F3}"/>
</p:tagLst>
</file>

<file path=ppt/tags/tag14.xml><?xml version="1.0" encoding="utf-8"?>
<p:tagLst xmlns:a="http://schemas.openxmlformats.org/drawingml/2006/main" xmlns:r="http://schemas.openxmlformats.org/officeDocument/2006/relationships" xmlns:p="http://schemas.openxmlformats.org/presentationml/2006/main">
  <p:tag name="ARTICULATE_SOURCE_IMAGE" val="C:\Users\Joel\AppData\Local\Temp\articulate\presenter\imgtemp\8KUBKBvA_files\slide0001_image001.png"/>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MMPROD_SUBSTITUTION_ID" val="{8FBCA1A6-2A0B-4112-AB27-98767521735A}"/>
</p:tagLst>
</file>

<file path=ppt/tags/tag16.xml><?xml version="1.0" encoding="utf-8"?>
<p:tagLst xmlns:a="http://schemas.openxmlformats.org/drawingml/2006/main" xmlns:r="http://schemas.openxmlformats.org/officeDocument/2006/relationships" xmlns:p="http://schemas.openxmlformats.org/presentationml/2006/main">
  <p:tag name="MMPROD_SUBSTITUTION_ID" val="{550B0FE4-C163-4DA0-BD28-384196D23DA4}"/>
</p:tagLst>
</file>

<file path=ppt/tags/tag17.xml><?xml version="1.0" encoding="utf-8"?>
<p:tagLst xmlns:a="http://schemas.openxmlformats.org/drawingml/2006/main" xmlns:r="http://schemas.openxmlformats.org/officeDocument/2006/relationships" xmlns:p="http://schemas.openxmlformats.org/presentationml/2006/main">
  <p:tag name="MMPROD_SUBSTITUTION_ID" val="{48C8AA3C-28C1-4377-9B05-02852EBC82D5}"/>
</p:tagLst>
</file>

<file path=ppt/tags/tag18.xml><?xml version="1.0" encoding="utf-8"?>
<p:tagLst xmlns:a="http://schemas.openxmlformats.org/drawingml/2006/main" xmlns:r="http://schemas.openxmlformats.org/officeDocument/2006/relationships" xmlns:p="http://schemas.openxmlformats.org/presentationml/2006/main">
  <p:tag name="MMPROD_SUBSTITUTION_ID" val="{3E2B6391-426B-49D0-BB1D-D7336FFC2913}"/>
</p:tagLst>
</file>

<file path=ppt/tags/tag19.xml><?xml version="1.0" encoding="utf-8"?>
<p:tagLst xmlns:a="http://schemas.openxmlformats.org/drawingml/2006/main" xmlns:r="http://schemas.openxmlformats.org/officeDocument/2006/relationships" xmlns:p="http://schemas.openxmlformats.org/presentationml/2006/main">
  <p:tag name="MMPROD_SUBSTITUTION_ID" val="{9441A32B-192F-4B3A-8E5D-97727F50EC1B}"/>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95A4D3EA-920E-4C38-B7C9-319261F3000C}"/>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77CF850A-4B53-4346-A5C4-965921546CCB}"/>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69F74C19-3FB5-4685-B7F2-8B4EFD2E496F}"/>
</p:tagLst>
</file>

<file path=ppt/tags/tag22.xml><?xml version="1.0" encoding="utf-8"?>
<p:tagLst xmlns:a="http://schemas.openxmlformats.org/drawingml/2006/main" xmlns:r="http://schemas.openxmlformats.org/officeDocument/2006/relationships" xmlns:p="http://schemas.openxmlformats.org/presentationml/2006/main">
  <p:tag name="MMPROD_SUBSTITUTION_ID" val="{295807D6-3D66-4FCD-8641-74ED3B72938A}"/>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D33A4BF9-D4E4-403C-8EB6-CA54DAAC3E90}"/>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182997B4-D686-4BA7-BAAB-30D005982A3B}"/>
</p:tagLst>
</file>

<file path=ppt/tags/tag25.xml><?xml version="1.0" encoding="utf-8"?>
<p:tagLst xmlns:a="http://schemas.openxmlformats.org/drawingml/2006/main" xmlns:r="http://schemas.openxmlformats.org/officeDocument/2006/relationships" xmlns:p="http://schemas.openxmlformats.org/presentationml/2006/main">
  <p:tag name="MMPROD_SUBSTITUTION_ID" val="{35DDBA0C-4C42-460B-B5BE-6391C2046C8D}"/>
</p:tagLst>
</file>

<file path=ppt/tags/tag26.xml><?xml version="1.0" encoding="utf-8"?>
<p:tagLst xmlns:a="http://schemas.openxmlformats.org/drawingml/2006/main" xmlns:r="http://schemas.openxmlformats.org/officeDocument/2006/relationships" xmlns:p="http://schemas.openxmlformats.org/presentationml/2006/main">
  <p:tag name="MMPROD_SUBSTITUTION_ID" val="{B33C5155-7DED-4276-A49D-F33C062135EA}"/>
</p:tagLst>
</file>

<file path=ppt/tags/tag27.xml><?xml version="1.0" encoding="utf-8"?>
<p:tagLst xmlns:a="http://schemas.openxmlformats.org/drawingml/2006/main" xmlns:r="http://schemas.openxmlformats.org/officeDocument/2006/relationships" xmlns:p="http://schemas.openxmlformats.org/presentationml/2006/main">
  <p:tag name="MMPROD_SUBSTITUTION_ID" val="{97594DCF-0A77-4365-8F13-A9FDD4D925BD}"/>
</p:tagLst>
</file>

<file path=ppt/tags/tag28.xml><?xml version="1.0" encoding="utf-8"?>
<p:tagLst xmlns:a="http://schemas.openxmlformats.org/drawingml/2006/main" xmlns:r="http://schemas.openxmlformats.org/officeDocument/2006/relationships" xmlns:p="http://schemas.openxmlformats.org/presentationml/2006/main">
  <p:tag name="MMPROD_SUBSTITUTION_ID" val="{05DCD77E-D65B-4601-BDBC-717E951C27CE}"/>
</p:tagLst>
</file>

<file path=ppt/tags/tag29.xml><?xml version="1.0" encoding="utf-8"?>
<p:tagLst xmlns:a="http://schemas.openxmlformats.org/drawingml/2006/main" xmlns:r="http://schemas.openxmlformats.org/officeDocument/2006/relationships" xmlns:p="http://schemas.openxmlformats.org/presentationml/2006/main">
  <p:tag name="ARTICULATE_SOURCE_IMAGE" val="C:\Users\Joel\AppData\Local\Temp\articulate\presenter\imgtemp\TlNS8JMq_files\slide0001_image001.png"/>
  <p:tag name="ARTICULATE_PUBLISH_MODE" val="2"/>
  <p:tag name="MMPROD_SUBSTITUTION_ID" val="{E340083A-56B9-43F3-86BD-CD811A97B5E8}"/>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77F7D66A-ECD9-47B3-AF80-1114D487A986}"/>
</p:tagLst>
</file>

<file path=ppt/tags/tag30.xml><?xml version="1.0" encoding="utf-8"?>
<p:tagLst xmlns:a="http://schemas.openxmlformats.org/drawingml/2006/main" xmlns:r="http://schemas.openxmlformats.org/officeDocument/2006/relationships" xmlns:p="http://schemas.openxmlformats.org/presentationml/2006/main">
  <p:tag name="MMPROD_SUBSTITUTION_ID" val="{935F7F08-6DDA-48D7-AC28-F6B568C2EBE9}"/>
</p:tagLst>
</file>

<file path=ppt/tags/tag31.xml><?xml version="1.0" encoding="utf-8"?>
<p:tagLst xmlns:a="http://schemas.openxmlformats.org/drawingml/2006/main" xmlns:r="http://schemas.openxmlformats.org/officeDocument/2006/relationships" xmlns:p="http://schemas.openxmlformats.org/presentationml/2006/main">
  <p:tag name="MMPROD_SUBSTITUTION_ID" val="{427FD57F-C396-48E5-B58B-0E3C5C34B2C8}"/>
</p:tagLst>
</file>

<file path=ppt/tags/tag32.xml><?xml version="1.0" encoding="utf-8"?>
<p:tagLst xmlns:a="http://schemas.openxmlformats.org/drawingml/2006/main" xmlns:r="http://schemas.openxmlformats.org/officeDocument/2006/relationships" xmlns:p="http://schemas.openxmlformats.org/presentationml/2006/main">
  <p:tag name="MMPROD_SUBSTITUTION_ID" val="{86136D9F-226D-4C3D-A1C6-A89A393CEC82}"/>
</p:tagLst>
</file>

<file path=ppt/tags/tag33.xml><?xml version="1.0" encoding="utf-8"?>
<p:tagLst xmlns:a="http://schemas.openxmlformats.org/drawingml/2006/main" xmlns:r="http://schemas.openxmlformats.org/officeDocument/2006/relationships" xmlns:p="http://schemas.openxmlformats.org/presentationml/2006/main">
  <p:tag name="MMPROD_SUBSTITUTION_ID" val="{4D730936-3333-4CE9-8BB4-980D2F0DBE0E}"/>
</p:tagLst>
</file>

<file path=ppt/tags/tag34.xml><?xml version="1.0" encoding="utf-8"?>
<p:tagLst xmlns:a="http://schemas.openxmlformats.org/drawingml/2006/main" xmlns:r="http://schemas.openxmlformats.org/officeDocument/2006/relationships" xmlns:p="http://schemas.openxmlformats.org/presentationml/2006/main">
  <p:tag name="MMPROD_SUBSTITUTION_ID" val="{EC67EF39-F036-4F0A-9CEB-E36DA016A99E}"/>
</p:tagLst>
</file>

<file path=ppt/tags/tag35.xml><?xml version="1.0" encoding="utf-8"?>
<p:tagLst xmlns:a="http://schemas.openxmlformats.org/drawingml/2006/main" xmlns:r="http://schemas.openxmlformats.org/officeDocument/2006/relationships" xmlns:p="http://schemas.openxmlformats.org/presentationml/2006/main">
  <p:tag name="MMPROD_SUBSTITUTION_ID" val="{04600252-D173-40C7-93A8-A4A7097A6C77}"/>
</p:tagLst>
</file>

<file path=ppt/tags/tag36.xml><?xml version="1.0" encoding="utf-8"?>
<p:tagLst xmlns:a="http://schemas.openxmlformats.org/drawingml/2006/main" xmlns:r="http://schemas.openxmlformats.org/officeDocument/2006/relationships" xmlns:p="http://schemas.openxmlformats.org/presentationml/2006/main">
  <p:tag name="MMPROD_SUBSTITUTION_ID" val="{7017CF1E-939B-4CBD-AFCA-A8C0B99B7AE1}"/>
</p:tagLst>
</file>

<file path=ppt/tags/tag37.xml><?xml version="1.0" encoding="utf-8"?>
<p:tagLst xmlns:a="http://schemas.openxmlformats.org/drawingml/2006/main" xmlns:r="http://schemas.openxmlformats.org/officeDocument/2006/relationships" xmlns:p="http://schemas.openxmlformats.org/presentationml/2006/main">
  <p:tag name="MMPROD_SUBSTITUTION_ID" val="{2D127F43-5CA2-4115-9BD1-912E48665317}"/>
</p:tagLst>
</file>

<file path=ppt/tags/tag38.xml><?xml version="1.0" encoding="utf-8"?>
<p:tagLst xmlns:a="http://schemas.openxmlformats.org/drawingml/2006/main" xmlns:r="http://schemas.openxmlformats.org/officeDocument/2006/relationships" xmlns:p="http://schemas.openxmlformats.org/presentationml/2006/main">
  <p:tag name="MMPROD_SUBSTITUTION_ID" val="{86013201-F842-4693-8D17-7CDF5E30FC28}"/>
</p:tagLst>
</file>

<file path=ppt/tags/tag39.xml><?xml version="1.0" encoding="utf-8"?>
<p:tagLst xmlns:a="http://schemas.openxmlformats.org/drawingml/2006/main" xmlns:r="http://schemas.openxmlformats.org/officeDocument/2006/relationships" xmlns:p="http://schemas.openxmlformats.org/presentationml/2006/main">
  <p:tag name="MMPROD_SUBSTITUTION_ID" val="{89F12283-0039-45E8-BDC5-CDEEA853EBBA}"/>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CDB8AB72-58EB-4BD0-961B-5D512B3A2D3F}"/>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MMPROD_SUBSTITUTION_ID" val="{97B8E807-A765-46C0-8BA8-065D191C5C41}"/>
</p:tagLst>
</file>

<file path=ppt/tags/tag41.xml><?xml version="1.0" encoding="utf-8"?>
<p:tagLst xmlns:a="http://schemas.openxmlformats.org/drawingml/2006/main" xmlns:r="http://schemas.openxmlformats.org/officeDocument/2006/relationships" xmlns:p="http://schemas.openxmlformats.org/presentationml/2006/main">
  <p:tag name="MMPROD_SUBSTITUTION_ID" val="{A4374A28-5BED-479A-A7F4-F4FCF0CC9080}"/>
</p:tagLst>
</file>

<file path=ppt/tags/tag42.xml><?xml version="1.0" encoding="utf-8"?>
<p:tagLst xmlns:a="http://schemas.openxmlformats.org/drawingml/2006/main" xmlns:r="http://schemas.openxmlformats.org/officeDocument/2006/relationships" xmlns:p="http://schemas.openxmlformats.org/presentationml/2006/main">
  <p:tag name="MMPROD_SUBSTITUTION_ID" val="{44A2A44B-E96D-482B-9882-A9151A1D1718}"/>
</p:tagLst>
</file>

<file path=ppt/tags/tag43.xml><?xml version="1.0" encoding="utf-8"?>
<p:tagLst xmlns:a="http://schemas.openxmlformats.org/drawingml/2006/main" xmlns:r="http://schemas.openxmlformats.org/officeDocument/2006/relationships" xmlns:p="http://schemas.openxmlformats.org/presentationml/2006/main">
  <p:tag name="MMPROD_SUBSTITUTION_ID" val="{002F541E-B4D8-42E3-8830-044FF2548892}"/>
</p:tagLst>
</file>

<file path=ppt/tags/tag44.xml><?xml version="1.0" encoding="utf-8"?>
<p:tagLst xmlns:a="http://schemas.openxmlformats.org/drawingml/2006/main" xmlns:r="http://schemas.openxmlformats.org/officeDocument/2006/relationships" xmlns:p="http://schemas.openxmlformats.org/presentationml/2006/main">
  <p:tag name="MMPROD_SUBSTITUTION_ID" val="{124A8CA8-D84D-48EC-B9CF-6989D68EF5A6}"/>
</p:tagLst>
</file>

<file path=ppt/tags/tag45.xml><?xml version="1.0" encoding="utf-8"?>
<p:tagLst xmlns:a="http://schemas.openxmlformats.org/drawingml/2006/main" xmlns:r="http://schemas.openxmlformats.org/officeDocument/2006/relationships" xmlns:p="http://schemas.openxmlformats.org/presentationml/2006/main">
  <p:tag name="MMPROD_SUBSTITUTION_ID" val="{59818B1A-26BF-468D-BE5A-1FA0C996FD0B}"/>
</p:tagLst>
</file>

<file path=ppt/tags/tag46.xml><?xml version="1.0" encoding="utf-8"?>
<p:tagLst xmlns:a="http://schemas.openxmlformats.org/drawingml/2006/main" xmlns:r="http://schemas.openxmlformats.org/officeDocument/2006/relationships" xmlns:p="http://schemas.openxmlformats.org/presentationml/2006/main">
  <p:tag name="MMPROD_SUBSTITUTION_ID" val="{CFEC3864-7AA1-4166-8086-A2423FF6F59F}"/>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ED4C679A-9FC5-4F8F-8143-C7560BC2C62C}"/>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309CE20B-D886-4473-A12D-305B65F94374}"/>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906C1D7B-93F1-4675-8EE5-2FA6C71B3706}"/>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747AC445-BDA0-4094-BD4A-24F70CA926A7}"/>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385E0075-94CE-4FD6-9A35-74EFBB2B857D}"/>
</p:tagLst>
</file>

<file path=ppt/theme/theme1.xml><?xml version="1.0" encoding="utf-8"?>
<a:theme xmlns:a="http://schemas.openxmlformats.org/drawingml/2006/main" name="OPCMIA_NF_IG_PG_Template_11_05_20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OPCMIA_NF_IG_PG_Template_11_05_2010</Template>
  <TotalTime>19531</TotalTime>
  <Words>10008</Words>
  <Application>Microsoft Office PowerPoint</Application>
  <PresentationFormat>On-screen Show (4:3)</PresentationFormat>
  <Paragraphs>1577</Paragraphs>
  <Slides>91</Slides>
  <Notes>91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ＭＳ Ｐゴシック</vt:lpstr>
      <vt:lpstr>Times New Roman</vt:lpstr>
      <vt:lpstr>Wingdings</vt:lpstr>
      <vt:lpstr>Calibri</vt:lpstr>
      <vt:lpstr>Courier New</vt:lpstr>
      <vt:lpstr>OPCMIA_NF_IG_PG_Template_11_05_2010</vt:lpstr>
      <vt:lpstr>Operative Plasterers’ and Cement Masons’ International Association (OPCMIA)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Subpart Q Standard Covers</dc:title>
  <dc:creator>MetaMedia Training International Inc.</dc:creator>
  <cp:lastModifiedBy>Vosburgh, Linda - OSHA</cp:lastModifiedBy>
  <cp:revision>779</cp:revision>
  <cp:lastPrinted>2011-12-12T19:26:53Z</cp:lastPrinted>
  <dcterms:created xsi:type="dcterms:W3CDTF">2011-03-11T20:41:27Z</dcterms:created>
  <dcterms:modified xsi:type="dcterms:W3CDTF">2013-12-11T16:41:47Z</dcterms:modified>
</cp:coreProperties>
</file>