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426" r:id="rId2"/>
    <p:sldId id="276" r:id="rId3"/>
    <p:sldId id="384" r:id="rId4"/>
    <p:sldId id="399" r:id="rId5"/>
    <p:sldId id="400" r:id="rId6"/>
    <p:sldId id="427" r:id="rId7"/>
    <p:sldId id="418" r:id="rId8"/>
    <p:sldId id="419" r:id="rId9"/>
    <p:sldId id="420" r:id="rId10"/>
    <p:sldId id="421" r:id="rId11"/>
    <p:sldId id="422" r:id="rId12"/>
    <p:sldId id="423" r:id="rId13"/>
    <p:sldId id="424" r:id="rId14"/>
    <p:sldId id="425" r:id="rId15"/>
    <p:sldId id="407" r:id="rId16"/>
    <p:sldId id="408" r:id="rId17"/>
    <p:sldId id="417" r:id="rId18"/>
    <p:sldId id="398" r:id="rId19"/>
    <p:sldId id="396" r:id="rId20"/>
    <p:sldId id="392" r:id="rId21"/>
    <p:sldId id="403" r:id="rId22"/>
    <p:sldId id="393" r:id="rId23"/>
    <p:sldId id="390" r:id="rId24"/>
    <p:sldId id="404" r:id="rId25"/>
    <p:sldId id="369" r:id="rId26"/>
    <p:sldId id="409"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626"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7C9D16-7287-483E-9401-9688CAF20736}" type="datetimeFigureOut">
              <a:rPr lang="en-US" smtClean="0"/>
              <a:t>3/18/2013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C93715-02E2-46C8-97F7-D234AC40939B}" type="slidenum">
              <a:rPr lang="en-US" smtClean="0"/>
              <a:t>‹#›</a:t>
            </a:fld>
            <a:endParaRPr lang="en-US" dirty="0"/>
          </a:p>
        </p:txBody>
      </p:sp>
    </p:spTree>
    <p:extLst>
      <p:ext uri="{BB962C8B-B14F-4D97-AF65-F5344CB8AC3E}">
        <p14:creationId xmlns:p14="http://schemas.microsoft.com/office/powerpoint/2010/main" val="2799321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93715-02E2-46C8-97F7-D234AC40939B}" type="slidenum">
              <a:rPr lang="en-US" smtClean="0"/>
              <a:t>3</a:t>
            </a:fld>
            <a:endParaRPr lang="en-US" dirty="0"/>
          </a:p>
        </p:txBody>
      </p:sp>
    </p:spTree>
    <p:extLst>
      <p:ext uri="{BB962C8B-B14F-4D97-AF65-F5344CB8AC3E}">
        <p14:creationId xmlns:p14="http://schemas.microsoft.com/office/powerpoint/2010/main" val="846507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93715-02E2-46C8-97F7-D234AC40939B}" type="slidenum">
              <a:rPr lang="en-US" smtClean="0"/>
              <a:t>4</a:t>
            </a:fld>
            <a:endParaRPr lang="en-US" dirty="0"/>
          </a:p>
        </p:txBody>
      </p:sp>
    </p:spTree>
    <p:extLst>
      <p:ext uri="{BB962C8B-B14F-4D97-AF65-F5344CB8AC3E}">
        <p14:creationId xmlns:p14="http://schemas.microsoft.com/office/powerpoint/2010/main" val="4164779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93715-02E2-46C8-97F7-D234AC40939B}" type="slidenum">
              <a:rPr lang="en-US" smtClean="0"/>
              <a:t>5</a:t>
            </a:fld>
            <a:endParaRPr lang="en-US" dirty="0"/>
          </a:p>
        </p:txBody>
      </p:sp>
    </p:spTree>
    <p:extLst>
      <p:ext uri="{BB962C8B-B14F-4D97-AF65-F5344CB8AC3E}">
        <p14:creationId xmlns:p14="http://schemas.microsoft.com/office/powerpoint/2010/main" val="1747262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93715-02E2-46C8-97F7-D234AC40939B}" type="slidenum">
              <a:rPr lang="en-US" smtClean="0"/>
              <a:t>14</a:t>
            </a:fld>
            <a:endParaRPr lang="en-US" dirty="0"/>
          </a:p>
        </p:txBody>
      </p:sp>
    </p:spTree>
    <p:extLst>
      <p:ext uri="{BB962C8B-B14F-4D97-AF65-F5344CB8AC3E}">
        <p14:creationId xmlns:p14="http://schemas.microsoft.com/office/powerpoint/2010/main" val="3941880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C93715-02E2-46C8-97F7-D234AC40939B}" type="slidenum">
              <a:rPr lang="en-US" smtClean="0"/>
              <a:t>16</a:t>
            </a:fld>
            <a:endParaRPr lang="en-US" dirty="0"/>
          </a:p>
        </p:txBody>
      </p:sp>
    </p:spTree>
    <p:extLst>
      <p:ext uri="{BB962C8B-B14F-4D97-AF65-F5344CB8AC3E}">
        <p14:creationId xmlns:p14="http://schemas.microsoft.com/office/powerpoint/2010/main" val="285057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E3555D1-5D95-484F-9EFA-393646B82140}"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52F8A04-9390-4354-83E0-CE438356DC9E}" type="slidenum">
              <a:rPr lang="en-US"/>
              <a:pPr>
                <a:defRPr/>
              </a:pPr>
              <a:t>‹#›</a:t>
            </a:fld>
            <a:endParaRPr lang="en-US" dirty="0"/>
          </a:p>
        </p:txBody>
      </p:sp>
    </p:spTree>
    <p:extLst>
      <p:ext uri="{BB962C8B-B14F-4D97-AF65-F5344CB8AC3E}">
        <p14:creationId xmlns:p14="http://schemas.microsoft.com/office/powerpoint/2010/main" val="1292269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23F584-9C35-4EA0-B528-D2EFF2BF32EB}"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80ED7A2-9978-493A-A04D-4BAB1A769BA8}" type="slidenum">
              <a:rPr lang="en-US"/>
              <a:pPr>
                <a:defRPr/>
              </a:pPr>
              <a:t>‹#›</a:t>
            </a:fld>
            <a:endParaRPr lang="en-US" dirty="0"/>
          </a:p>
        </p:txBody>
      </p:sp>
    </p:spTree>
    <p:extLst>
      <p:ext uri="{BB962C8B-B14F-4D97-AF65-F5344CB8AC3E}">
        <p14:creationId xmlns:p14="http://schemas.microsoft.com/office/powerpoint/2010/main" val="577556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841A54-C925-4702-968D-BE47D7FDA5E4}"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7FE63A0-75B5-49C7-AD88-3E3E210CADD4}" type="slidenum">
              <a:rPr lang="en-US"/>
              <a:pPr>
                <a:defRPr/>
              </a:pPr>
              <a:t>‹#›</a:t>
            </a:fld>
            <a:endParaRPr lang="en-US" dirty="0"/>
          </a:p>
        </p:txBody>
      </p:sp>
    </p:spTree>
    <p:extLst>
      <p:ext uri="{BB962C8B-B14F-4D97-AF65-F5344CB8AC3E}">
        <p14:creationId xmlns:p14="http://schemas.microsoft.com/office/powerpoint/2010/main" val="383808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50D91EF-BF70-4144-A0B1-035E4F6DEFEF}"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79096A0-B48E-4142-A337-0A723272ADF0}" type="slidenum">
              <a:rPr lang="en-US"/>
              <a:pPr>
                <a:defRPr/>
              </a:pPr>
              <a:t>‹#›</a:t>
            </a:fld>
            <a:endParaRPr lang="en-US" dirty="0"/>
          </a:p>
        </p:txBody>
      </p:sp>
    </p:spTree>
    <p:extLst>
      <p:ext uri="{BB962C8B-B14F-4D97-AF65-F5344CB8AC3E}">
        <p14:creationId xmlns:p14="http://schemas.microsoft.com/office/powerpoint/2010/main" val="289164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C08417-697B-4C0C-8D5A-AA0993192EF5}"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7F2B6F-8A0D-42C9-ACC8-D09BB48000D1}" type="slidenum">
              <a:rPr lang="en-US"/>
              <a:pPr>
                <a:defRPr/>
              </a:pPr>
              <a:t>‹#›</a:t>
            </a:fld>
            <a:endParaRPr lang="en-US" dirty="0"/>
          </a:p>
        </p:txBody>
      </p:sp>
    </p:spTree>
    <p:extLst>
      <p:ext uri="{BB962C8B-B14F-4D97-AF65-F5344CB8AC3E}">
        <p14:creationId xmlns:p14="http://schemas.microsoft.com/office/powerpoint/2010/main" val="574429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B1D0DD3-6EB9-4CF7-B37D-45CE2738DE07}"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31D0D0-AE8C-4D97-8EB5-3BBFB603E433}" type="slidenum">
              <a:rPr lang="en-US"/>
              <a:pPr>
                <a:defRPr/>
              </a:pPr>
              <a:t>‹#›</a:t>
            </a:fld>
            <a:endParaRPr lang="en-US" dirty="0"/>
          </a:p>
        </p:txBody>
      </p:sp>
    </p:spTree>
    <p:extLst>
      <p:ext uri="{BB962C8B-B14F-4D97-AF65-F5344CB8AC3E}">
        <p14:creationId xmlns:p14="http://schemas.microsoft.com/office/powerpoint/2010/main" val="358557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4FFD824-B7D0-4ADC-A402-6ED849B7586A}" type="datetimeFigureOut">
              <a:rPr lang="en-US"/>
              <a:pPr>
                <a:defRPr/>
              </a:pPr>
              <a:t>3/18/2013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30A85F5-0CCF-4C32-8461-729192F15BF4}" type="slidenum">
              <a:rPr lang="en-US"/>
              <a:pPr>
                <a:defRPr/>
              </a:pPr>
              <a:t>‹#›</a:t>
            </a:fld>
            <a:endParaRPr lang="en-US" dirty="0"/>
          </a:p>
        </p:txBody>
      </p:sp>
    </p:spTree>
    <p:extLst>
      <p:ext uri="{BB962C8B-B14F-4D97-AF65-F5344CB8AC3E}">
        <p14:creationId xmlns:p14="http://schemas.microsoft.com/office/powerpoint/2010/main" val="96452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7EAEBF7-D793-40FD-B413-1840D452EA01}" type="datetimeFigureOut">
              <a:rPr lang="en-US"/>
              <a:pPr>
                <a:defRPr/>
              </a:pPr>
              <a:t>3/18/2013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6F9F41B-7BBE-4865-A8EB-3E2C775A2927}" type="slidenum">
              <a:rPr lang="en-US"/>
              <a:pPr>
                <a:defRPr/>
              </a:pPr>
              <a:t>‹#›</a:t>
            </a:fld>
            <a:endParaRPr lang="en-US" dirty="0"/>
          </a:p>
        </p:txBody>
      </p:sp>
    </p:spTree>
    <p:extLst>
      <p:ext uri="{BB962C8B-B14F-4D97-AF65-F5344CB8AC3E}">
        <p14:creationId xmlns:p14="http://schemas.microsoft.com/office/powerpoint/2010/main" val="328431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18456D-D432-4385-BCD1-2E567244B99E}" type="datetimeFigureOut">
              <a:rPr lang="en-US"/>
              <a:pPr>
                <a:defRPr/>
              </a:pPr>
              <a:t>3/18/2013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5F302A1-B73B-4D1F-8910-C53B417A3487}" type="slidenum">
              <a:rPr lang="en-US"/>
              <a:pPr>
                <a:defRPr/>
              </a:pPr>
              <a:t>‹#›</a:t>
            </a:fld>
            <a:endParaRPr lang="en-US" dirty="0"/>
          </a:p>
        </p:txBody>
      </p:sp>
    </p:spTree>
    <p:extLst>
      <p:ext uri="{BB962C8B-B14F-4D97-AF65-F5344CB8AC3E}">
        <p14:creationId xmlns:p14="http://schemas.microsoft.com/office/powerpoint/2010/main" val="38334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EA81B43-9B3E-4485-BD97-4189482B1416}"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264EB2-5D93-43BE-A4A4-06D88CF4F38E}" type="slidenum">
              <a:rPr lang="en-US"/>
              <a:pPr>
                <a:defRPr/>
              </a:pPr>
              <a:t>‹#›</a:t>
            </a:fld>
            <a:endParaRPr lang="en-US" dirty="0"/>
          </a:p>
        </p:txBody>
      </p:sp>
    </p:spTree>
    <p:extLst>
      <p:ext uri="{BB962C8B-B14F-4D97-AF65-F5344CB8AC3E}">
        <p14:creationId xmlns:p14="http://schemas.microsoft.com/office/powerpoint/2010/main" val="43989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7FDCA8-B6B8-4964-8AAE-947F4DD7858F}"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CE5CDF7-7238-48F3-BC8B-CC655BEAD6E6}" type="slidenum">
              <a:rPr lang="en-US"/>
              <a:pPr>
                <a:defRPr/>
              </a:pPr>
              <a:t>‹#›</a:t>
            </a:fld>
            <a:endParaRPr lang="en-US" dirty="0"/>
          </a:p>
        </p:txBody>
      </p:sp>
    </p:spTree>
    <p:extLst>
      <p:ext uri="{BB962C8B-B14F-4D97-AF65-F5344CB8AC3E}">
        <p14:creationId xmlns:p14="http://schemas.microsoft.com/office/powerpoint/2010/main" val="2858936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7000"/>
            <a:lum/>
          </a:blip>
          <a:srcRect/>
          <a:stretch>
            <a:fillRect l="-6000" r="-6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59B2412-E078-48F8-99F7-E468089B7AE7}" type="datetimeFigureOut">
              <a:rPr lang="en-US"/>
              <a:pPr>
                <a:defRPr/>
              </a:pPr>
              <a:t>3/18/2013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3FBDB4D-C09D-4DE8-BC61-47E5716CAFB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osha.gov/pls/oshaweb/owadisp.show_document?p_table=INTERPRETATIONS&amp;p_id=2227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grant </a:t>
            </a:r>
            <a:r>
              <a:rPr lang="en-US" dirty="0">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3434083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FALL PROTECTION FROM ROLLING STOCK – QUICK REVIEW</a:t>
            </a:r>
          </a:p>
        </p:txBody>
      </p:sp>
      <p:sp>
        <p:nvSpPr>
          <p:cNvPr id="60419" name="Content Placeholder 5"/>
          <p:cNvSpPr>
            <a:spLocks noGrp="1"/>
          </p:cNvSpPr>
          <p:nvPr>
            <p:ph idx="1"/>
          </p:nvPr>
        </p:nvSpPr>
        <p:spPr/>
        <p:txBody>
          <a:bodyPr/>
          <a:lstStyle/>
          <a:p>
            <a:pPr eaLnBrk="1" hangingPunct="1"/>
            <a:r>
              <a:rPr lang="en-US" sz="2000" dirty="0" smtClean="0"/>
              <a:t>BASICALLY, a lack of FALL PROTECTION might be cited in LOGGING OPERATIONS in 2 WAYS:</a:t>
            </a:r>
          </a:p>
          <a:p>
            <a:pPr eaLnBrk="1" hangingPunct="1"/>
            <a:endParaRPr lang="en-US" sz="2000" dirty="0"/>
          </a:p>
          <a:p>
            <a:pPr eaLnBrk="1" hangingPunct="1"/>
            <a:r>
              <a:rPr lang="en-US" sz="2000" dirty="0" smtClean="0"/>
              <a:t>#1 – When a General Duty Clause 5(a)(1) citation is issued  – for a recognized hazard with no standard. (OSHA’s “Catch-All clause”).</a:t>
            </a:r>
          </a:p>
          <a:p>
            <a:pPr eaLnBrk="1" hangingPunct="1"/>
            <a:endParaRPr lang="en-US" sz="2000" dirty="0" smtClean="0"/>
          </a:p>
          <a:p>
            <a:pPr eaLnBrk="1" hangingPunct="1"/>
            <a:r>
              <a:rPr lang="en-US" sz="2000" dirty="0" smtClean="0"/>
              <a:t>OR</a:t>
            </a:r>
          </a:p>
          <a:p>
            <a:pPr eaLnBrk="1" hangingPunct="1"/>
            <a:endParaRPr lang="en-US" sz="2000" dirty="0" smtClean="0"/>
          </a:p>
          <a:p>
            <a:pPr eaLnBrk="1" hangingPunct="1"/>
            <a:r>
              <a:rPr lang="en-US" sz="2000" dirty="0" smtClean="0"/>
              <a:t>#2 – If the person’s physical ability is not assessed and adequate training has not been received to perform the job safely. </a:t>
            </a:r>
          </a:p>
          <a:p>
            <a:pPr eaLnBrk="1" hangingPunct="1"/>
            <a:endParaRPr lang="en-US" sz="2000" dirty="0" smtClean="0"/>
          </a:p>
          <a:p>
            <a:pPr eaLnBrk="1" hangingPunct="1"/>
            <a:r>
              <a:rPr lang="en-US" sz="2000" i="1" dirty="0" smtClean="0">
                <a:solidFill>
                  <a:srgbClr val="FF0000"/>
                </a:solidFill>
              </a:rPr>
              <a:t>(We’re referring to the Yarder Operator who is exposed to  a fall hazard on rolling stock)</a:t>
            </a:r>
          </a:p>
          <a:p>
            <a:pPr eaLnBrk="1" hangingPunct="1"/>
            <a:endParaRPr lang="en-US" dirty="0" smtClean="0"/>
          </a:p>
        </p:txBody>
      </p:sp>
    </p:spTree>
    <p:extLst>
      <p:ext uri="{BB962C8B-B14F-4D97-AF65-F5344CB8AC3E}">
        <p14:creationId xmlns:p14="http://schemas.microsoft.com/office/powerpoint/2010/main" val="40283778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sz="4000" b="1" dirty="0" smtClean="0">
                <a:solidFill>
                  <a:srgbClr val="FF0000"/>
                </a:solidFill>
              </a:rPr>
              <a:t>FALL PROTECTION FROM ROLLING STOCK – What It Means for Loggers</a:t>
            </a:r>
          </a:p>
        </p:txBody>
      </p:sp>
      <p:sp>
        <p:nvSpPr>
          <p:cNvPr id="60419" name="Content Placeholder 5"/>
          <p:cNvSpPr>
            <a:spLocks noGrp="1"/>
          </p:cNvSpPr>
          <p:nvPr>
            <p:ph idx="1"/>
          </p:nvPr>
        </p:nvSpPr>
        <p:spPr/>
        <p:txBody>
          <a:bodyPr/>
          <a:lstStyle/>
          <a:p>
            <a:pPr eaLnBrk="1" hangingPunct="1"/>
            <a:r>
              <a:rPr lang="en-US" sz="2000" dirty="0" smtClean="0">
                <a:solidFill>
                  <a:srgbClr val="FF0000"/>
                </a:solidFill>
              </a:rPr>
              <a:t>YARDER MACHINES are a “Challenge”!</a:t>
            </a:r>
          </a:p>
          <a:p>
            <a:pPr eaLnBrk="1" hangingPunct="1"/>
            <a:endParaRPr lang="en-US" sz="2000" dirty="0">
              <a:solidFill>
                <a:srgbClr val="FF0000"/>
              </a:solidFill>
            </a:endParaRPr>
          </a:p>
          <a:p>
            <a:pPr eaLnBrk="1" hangingPunct="1"/>
            <a:r>
              <a:rPr lang="en-US" sz="2400" dirty="0" smtClean="0"/>
              <a:t>For Tower “Take Down” and “Set Up”, winch controls are AT the tower.</a:t>
            </a:r>
          </a:p>
          <a:p>
            <a:pPr eaLnBrk="1" hangingPunct="1"/>
            <a:endParaRPr lang="en-US" sz="2400" dirty="0" smtClean="0"/>
          </a:p>
          <a:p>
            <a:pPr eaLnBrk="1" hangingPunct="1"/>
            <a:r>
              <a:rPr lang="en-US" sz="2400" dirty="0"/>
              <a:t>C</a:t>
            </a:r>
            <a:r>
              <a:rPr lang="en-US" sz="2400" dirty="0" smtClean="0"/>
              <a:t>ontrol mechanism failure can cause the operator to be tangled and hoisted in the guide wires – </a:t>
            </a:r>
            <a:r>
              <a:rPr lang="en-US" sz="2400" i="1" dirty="0" smtClean="0"/>
              <a:t>a Greater hazard than the possible fall!</a:t>
            </a:r>
          </a:p>
          <a:p>
            <a:pPr eaLnBrk="1" hangingPunct="1"/>
            <a:endParaRPr lang="en-US" sz="2400" dirty="0" smtClean="0"/>
          </a:p>
          <a:p>
            <a:pPr eaLnBrk="1" hangingPunct="1"/>
            <a:r>
              <a:rPr lang="en-US" sz="2400" dirty="0" smtClean="0"/>
              <a:t>The YARDER OPERATOR must get to the tower, so the person MUST be able to do this physically demanding job requirement.</a:t>
            </a:r>
          </a:p>
          <a:p>
            <a:pPr eaLnBrk="1" hangingPunct="1"/>
            <a:endParaRPr lang="en-US" sz="2400" dirty="0" smtClean="0"/>
          </a:p>
        </p:txBody>
      </p:sp>
    </p:spTree>
    <p:extLst>
      <p:ext uri="{BB962C8B-B14F-4D97-AF65-F5344CB8AC3E}">
        <p14:creationId xmlns:p14="http://schemas.microsoft.com/office/powerpoint/2010/main" val="15289309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sz="4000" b="1" dirty="0" smtClean="0">
                <a:solidFill>
                  <a:srgbClr val="FF0000"/>
                </a:solidFill>
              </a:rPr>
              <a:t>FALL PROTECTION FROM ROLLING STOCK – CONTROL OPTIONS</a:t>
            </a:r>
          </a:p>
        </p:txBody>
      </p:sp>
      <p:sp>
        <p:nvSpPr>
          <p:cNvPr id="60419" name="Content Placeholder 5"/>
          <p:cNvSpPr>
            <a:spLocks noGrp="1"/>
          </p:cNvSpPr>
          <p:nvPr>
            <p:ph idx="1"/>
          </p:nvPr>
        </p:nvSpPr>
        <p:spPr/>
        <p:txBody>
          <a:bodyPr/>
          <a:lstStyle/>
          <a:p>
            <a:pPr eaLnBrk="1" hangingPunct="1"/>
            <a:r>
              <a:rPr lang="en-US" sz="2400" b="1" i="1" dirty="0" smtClean="0">
                <a:solidFill>
                  <a:srgbClr val="FF0000"/>
                </a:solidFill>
              </a:rPr>
              <a:t>CHECK YOUR YARDER MACHINE – Does it Have:</a:t>
            </a:r>
          </a:p>
          <a:p>
            <a:pPr eaLnBrk="1" hangingPunct="1"/>
            <a:endParaRPr lang="en-US" sz="2400" b="1" i="1" dirty="0" smtClean="0">
              <a:solidFill>
                <a:srgbClr val="FF0000"/>
              </a:solidFill>
            </a:endParaRPr>
          </a:p>
          <a:p>
            <a:pPr eaLnBrk="1" hangingPunct="1"/>
            <a:r>
              <a:rPr lang="en-US" sz="2400" dirty="0" smtClean="0"/>
              <a:t>1 – A walking surface such as a catwalk, and equipped with Top &amp; Mid Rails?</a:t>
            </a:r>
          </a:p>
          <a:p>
            <a:pPr marL="0" indent="0" eaLnBrk="1" hangingPunct="1">
              <a:buNone/>
            </a:pPr>
            <a:r>
              <a:rPr lang="en-US" sz="2400" dirty="0" smtClean="0"/>
              <a:t>OR</a:t>
            </a:r>
          </a:p>
          <a:p>
            <a:pPr eaLnBrk="1" hangingPunct="1"/>
            <a:r>
              <a:rPr lang="en-US" sz="2400" dirty="0" smtClean="0"/>
              <a:t>2 – Several points of Attachment along with:</a:t>
            </a:r>
          </a:p>
          <a:p>
            <a:pPr eaLnBrk="1" hangingPunct="1">
              <a:buFont typeface="Courier New" pitchFamily="49" charset="0"/>
              <a:buChar char="o"/>
            </a:pPr>
            <a:r>
              <a:rPr lang="en-US" sz="2400" dirty="0" smtClean="0"/>
              <a:t>A Harness &amp; Lanyard attached to an anchorage point OR</a:t>
            </a:r>
          </a:p>
          <a:p>
            <a:pPr eaLnBrk="1" hangingPunct="1">
              <a:buFont typeface="Courier New" pitchFamily="49" charset="0"/>
              <a:buChar char="o"/>
            </a:pPr>
            <a:r>
              <a:rPr lang="en-US" sz="2400" dirty="0" smtClean="0"/>
              <a:t>A Harness and a self retracting lifeline where the self-retracting lifeline is attached to the D ring on the harness (worn by the YARDER operator)</a:t>
            </a:r>
          </a:p>
          <a:p>
            <a:pPr eaLnBrk="1" hangingPunct="1"/>
            <a:endParaRPr lang="en-US" sz="2400" dirty="0" smtClean="0"/>
          </a:p>
          <a:p>
            <a:pPr eaLnBrk="1" hangingPunct="1"/>
            <a:r>
              <a:rPr lang="en-US" sz="2400" b="1" i="1" dirty="0" smtClean="0">
                <a:solidFill>
                  <a:srgbClr val="FF0000"/>
                </a:solidFill>
              </a:rPr>
              <a:t>OR →</a:t>
            </a:r>
          </a:p>
          <a:p>
            <a:pPr eaLnBrk="1" hangingPunct="1"/>
            <a:endParaRPr lang="en-US" sz="2400" dirty="0" smtClean="0"/>
          </a:p>
          <a:p>
            <a:pPr eaLnBrk="1" hangingPunct="1"/>
            <a:endParaRPr lang="en-US" dirty="0" smtClean="0"/>
          </a:p>
        </p:txBody>
      </p:sp>
    </p:spTree>
    <p:extLst>
      <p:ext uri="{BB962C8B-B14F-4D97-AF65-F5344CB8AC3E}">
        <p14:creationId xmlns:p14="http://schemas.microsoft.com/office/powerpoint/2010/main" val="11165694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sz="4000" b="1" dirty="0" smtClean="0">
                <a:solidFill>
                  <a:srgbClr val="FF0000"/>
                </a:solidFill>
              </a:rPr>
              <a:t>FALL PROTECTION FROM ROLLING STOCK – CONTROL OPTIONS</a:t>
            </a:r>
          </a:p>
        </p:txBody>
      </p:sp>
      <p:sp>
        <p:nvSpPr>
          <p:cNvPr id="60419" name="Content Placeholder 5"/>
          <p:cNvSpPr>
            <a:spLocks noGrp="1"/>
          </p:cNvSpPr>
          <p:nvPr>
            <p:ph idx="1"/>
          </p:nvPr>
        </p:nvSpPr>
        <p:spPr/>
        <p:txBody>
          <a:bodyPr/>
          <a:lstStyle/>
          <a:p>
            <a:pPr eaLnBrk="1" hangingPunct="1"/>
            <a:r>
              <a:rPr lang="en-US" sz="2000" b="1" i="1" dirty="0" smtClean="0">
                <a:solidFill>
                  <a:srgbClr val="FF0000"/>
                </a:solidFill>
              </a:rPr>
              <a:t>WERE THE WORK CONDITIONS AND THE YARDER OPERATOR ASSESSED for the following conditions?</a:t>
            </a:r>
          </a:p>
          <a:p>
            <a:pPr eaLnBrk="1" hangingPunct="1"/>
            <a:r>
              <a:rPr lang="en-US" sz="2000" b="1" i="1" dirty="0" smtClean="0">
                <a:solidFill>
                  <a:srgbClr val="FF0000"/>
                </a:solidFill>
              </a:rPr>
              <a:t>A</a:t>
            </a:r>
            <a:r>
              <a:rPr lang="en-US" sz="2000" dirty="0" smtClean="0"/>
              <a:t> – Are there mitigating conditions such that Yarder operations are conducted near areas where the fall is less than 4 feet, such as, but not limited to a sloped snow bank, or other soft materials that would cushion a fall?</a:t>
            </a:r>
          </a:p>
          <a:p>
            <a:pPr eaLnBrk="1" hangingPunct="1"/>
            <a:r>
              <a:rPr lang="en-US" sz="2000" dirty="0" smtClean="0"/>
              <a:t>OR</a:t>
            </a:r>
          </a:p>
          <a:p>
            <a:pPr eaLnBrk="1" hangingPunct="1"/>
            <a:r>
              <a:rPr lang="en-US" sz="2000" b="1" i="1" dirty="0" smtClean="0">
                <a:solidFill>
                  <a:srgbClr val="FF0000"/>
                </a:solidFill>
              </a:rPr>
              <a:t>B </a:t>
            </a:r>
            <a:r>
              <a:rPr lang="en-US" sz="2000" dirty="0" smtClean="0"/>
              <a:t>– Was the Yarder Operator  assessed for their physical ability to perform the job?</a:t>
            </a:r>
          </a:p>
          <a:p>
            <a:pPr eaLnBrk="1" hangingPunct="1"/>
            <a:r>
              <a:rPr lang="en-US" sz="2000" b="1" i="1" dirty="0" smtClean="0">
                <a:solidFill>
                  <a:srgbClr val="FF0000"/>
                </a:solidFill>
              </a:rPr>
              <a:t>AND</a:t>
            </a:r>
          </a:p>
          <a:p>
            <a:pPr eaLnBrk="1" hangingPunct="1"/>
            <a:r>
              <a:rPr lang="en-US" sz="2000" b="1" i="1" dirty="0" smtClean="0">
                <a:solidFill>
                  <a:srgbClr val="FF0000"/>
                </a:solidFill>
              </a:rPr>
              <a:t>C</a:t>
            </a:r>
            <a:r>
              <a:rPr lang="en-US" sz="2000" dirty="0" smtClean="0"/>
              <a:t> – Did the Yarder Operator receive adequate training to perform the job safely?</a:t>
            </a:r>
          </a:p>
          <a:p>
            <a:pPr eaLnBrk="1" hangingPunct="1"/>
            <a:endParaRPr lang="en-US" dirty="0" smtClean="0"/>
          </a:p>
        </p:txBody>
      </p:sp>
    </p:spTree>
    <p:extLst>
      <p:ext uri="{BB962C8B-B14F-4D97-AF65-F5344CB8AC3E}">
        <p14:creationId xmlns:p14="http://schemas.microsoft.com/office/powerpoint/2010/main" val="6911410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sz="4000" b="1" dirty="0" smtClean="0">
                <a:solidFill>
                  <a:srgbClr val="FF0000"/>
                </a:solidFill>
              </a:rPr>
              <a:t>AS WE CONTINUE…</a:t>
            </a:r>
          </a:p>
        </p:txBody>
      </p:sp>
      <p:sp>
        <p:nvSpPr>
          <p:cNvPr id="60419" name="Content Placeholder 5"/>
          <p:cNvSpPr>
            <a:spLocks noGrp="1"/>
          </p:cNvSpPr>
          <p:nvPr>
            <p:ph idx="1"/>
          </p:nvPr>
        </p:nvSpPr>
        <p:spPr/>
        <p:txBody>
          <a:bodyPr/>
          <a:lstStyle/>
          <a:p>
            <a:pPr eaLnBrk="1" hangingPunct="1"/>
            <a:r>
              <a:rPr lang="en-US" sz="2000" dirty="0" smtClean="0"/>
              <a:t>The following VIDEO EXAMPLE(s) met the conditions of FALL PROTECTION based on Physical Ability, Received Training, &amp; assessed conditions.</a:t>
            </a:r>
          </a:p>
          <a:p>
            <a:pPr eaLnBrk="1" hangingPunct="1"/>
            <a:endParaRPr lang="en-US" sz="2000" dirty="0" smtClean="0"/>
          </a:p>
          <a:p>
            <a:pPr eaLnBrk="1" hangingPunct="1"/>
            <a:r>
              <a:rPr lang="en-US" sz="2000" b="1" i="1" dirty="0" smtClean="0">
                <a:solidFill>
                  <a:srgbClr val="FF0000"/>
                </a:solidFill>
              </a:rPr>
              <a:t>ALL other conditions are site specific and must be assessed on their own merits.</a:t>
            </a:r>
          </a:p>
          <a:p>
            <a:pPr eaLnBrk="1" hangingPunct="1"/>
            <a:endParaRPr lang="en-US" sz="2000" dirty="0"/>
          </a:p>
          <a:p>
            <a:pPr eaLnBrk="1" hangingPunct="1"/>
            <a:r>
              <a:rPr lang="en-US" sz="2000" dirty="0" smtClean="0"/>
              <a:t>Bear in mind that you must check out and solve FALL PROTECTION issues based on YOUR CONDITIONS and EQUIPMENT…</a:t>
            </a:r>
          </a:p>
          <a:p>
            <a:pPr eaLnBrk="1" hangingPunct="1"/>
            <a:endParaRPr lang="en-US" sz="2000" dirty="0"/>
          </a:p>
          <a:p>
            <a:pPr eaLnBrk="1" hangingPunct="1"/>
            <a:r>
              <a:rPr lang="en-US" sz="2000" dirty="0" smtClean="0"/>
              <a:t>Let’s get back to CABLE HIGH LEAD SAFETY →</a:t>
            </a:r>
          </a:p>
          <a:p>
            <a:pPr eaLnBrk="1" hangingPunct="1"/>
            <a:endParaRPr lang="en-US" dirty="0" smtClean="0"/>
          </a:p>
        </p:txBody>
      </p:sp>
    </p:spTree>
    <p:extLst>
      <p:ext uri="{BB962C8B-B14F-4D97-AF65-F5344CB8AC3E}">
        <p14:creationId xmlns:p14="http://schemas.microsoft.com/office/powerpoint/2010/main" val="38025984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RAISING THE CARRIAGE &amp; SKYLINE</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the skyline is attached to the carriage</a:t>
            </a:r>
            <a:br>
              <a:rPr lang="en-US" sz="1800" dirty="0" smtClean="0"/>
            </a:br>
            <a:r>
              <a:rPr lang="en-US" sz="1800" dirty="0"/>
              <a:t/>
            </a:r>
            <a:br>
              <a:rPr lang="en-US" sz="1800" dirty="0"/>
            </a:br>
            <a:r>
              <a:rPr lang="en-US" sz="1800" dirty="0" smtClean="0"/>
              <a:t>2- the Yarder must accept it and signal it</a:t>
            </a:r>
            <a:br>
              <a:rPr lang="en-US" sz="1800" dirty="0" smtClean="0"/>
            </a:br>
            <a:r>
              <a:rPr lang="en-US" sz="1800" dirty="0"/>
              <a:t/>
            </a:r>
            <a:br>
              <a:rPr lang="en-US" sz="1800" dirty="0"/>
            </a:br>
            <a:r>
              <a:rPr lang="en-US" sz="1800" dirty="0" smtClean="0"/>
              <a:t>3- a hooker in the brush sets a short drag to test it</a:t>
            </a:r>
            <a:br>
              <a:rPr lang="en-US" sz="1800" dirty="0" smtClean="0"/>
            </a:br>
            <a:endParaRPr lang="en-US" sz="1800" dirty="0" smtClean="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5791200"/>
            <a:ext cx="2057400" cy="743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16113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400" b="1" i="1" dirty="0" smtClean="0">
                <a:solidFill>
                  <a:srgbClr val="FF0000"/>
                </a:solidFill>
              </a:rPr>
              <a:t>Answer Question #1: Which of the following are important in cable high lead logging?</a:t>
            </a:r>
          </a:p>
          <a:p>
            <a:pPr eaLnBrk="1" hangingPunct="1"/>
            <a:endParaRPr lang="en-US" sz="2400" dirty="0" smtClean="0"/>
          </a:p>
          <a:p>
            <a:pPr eaLnBrk="1" hangingPunct="1"/>
            <a:r>
              <a:rPr lang="en-US" sz="2400" dirty="0" smtClean="0"/>
              <a:t>A – properly setting the guylines.</a:t>
            </a:r>
            <a:r>
              <a:rPr lang="en-US" sz="2400" dirty="0"/>
              <a:t/>
            </a:r>
            <a:br>
              <a:rPr lang="en-US" sz="2400" dirty="0"/>
            </a:br>
            <a:r>
              <a:rPr lang="en-US" sz="2400" dirty="0"/>
              <a:t/>
            </a:r>
            <a:br>
              <a:rPr lang="en-US" sz="2400" dirty="0"/>
            </a:br>
            <a:r>
              <a:rPr lang="en-US" sz="2400" dirty="0" smtClean="0"/>
              <a:t>B – properly setting the anchor line to get deflection so it lifts.</a:t>
            </a:r>
            <a:r>
              <a:rPr lang="en-US" sz="2400" dirty="0"/>
              <a:t/>
            </a:r>
            <a:br>
              <a:rPr lang="en-US" sz="2400" dirty="0"/>
            </a:br>
            <a:r>
              <a:rPr lang="en-US" sz="2400" dirty="0"/>
              <a:t/>
            </a:r>
            <a:br>
              <a:rPr lang="en-US" sz="2400" dirty="0"/>
            </a:br>
            <a:r>
              <a:rPr lang="en-US" sz="2400" dirty="0" smtClean="0"/>
              <a:t>C – checking and rechecking by the yarder operator.</a:t>
            </a:r>
          </a:p>
          <a:p>
            <a:pPr eaLnBrk="1" hangingPunct="1"/>
            <a:endParaRPr lang="en-US" sz="2400" dirty="0" smtClean="0"/>
          </a:p>
          <a:p>
            <a:pPr eaLnBrk="1" hangingPunct="1"/>
            <a:r>
              <a:rPr lang="en-US" sz="2400" dirty="0" smtClean="0"/>
              <a:t>D – all the above.</a:t>
            </a:r>
          </a:p>
        </p:txBody>
      </p:sp>
    </p:spTree>
    <p:extLst>
      <p:ext uri="{BB962C8B-B14F-4D97-AF65-F5344CB8AC3E}">
        <p14:creationId xmlns:p14="http://schemas.microsoft.com/office/powerpoint/2010/main" val="29452528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000" b="1" dirty="0" smtClean="0">
                <a:solidFill>
                  <a:srgbClr val="FF0000"/>
                </a:solidFill>
              </a:rPr>
              <a:t>Answer Question #2:  To meet OSHA’s current fall protection requirements from rolling stock, WHAT ACCEPTABLE CONTROL METHODS need to be used ?</a:t>
            </a:r>
          </a:p>
          <a:p>
            <a:pPr eaLnBrk="1" hangingPunct="1"/>
            <a:r>
              <a:rPr lang="en-US" sz="2000" b="1" i="1" dirty="0" smtClean="0">
                <a:solidFill>
                  <a:srgbClr val="FF0000"/>
                </a:solidFill>
              </a:rPr>
              <a:t>A </a:t>
            </a:r>
            <a:r>
              <a:rPr lang="en-US" sz="2000" dirty="0" smtClean="0"/>
              <a:t>– Catwalks with Top &amp; Mid rails,</a:t>
            </a:r>
          </a:p>
          <a:p>
            <a:pPr eaLnBrk="1" hangingPunct="1"/>
            <a:r>
              <a:rPr lang="en-US" sz="2000" b="1" i="1" dirty="0">
                <a:solidFill>
                  <a:srgbClr val="FF0000"/>
                </a:solidFill>
              </a:rPr>
              <a:t>B</a:t>
            </a:r>
            <a:r>
              <a:rPr lang="en-US" sz="2000" dirty="0"/>
              <a:t> – </a:t>
            </a:r>
            <a:r>
              <a:rPr lang="en-US" sz="2000" dirty="0" smtClean="0"/>
              <a:t>Several anchorage points on the yarder </a:t>
            </a:r>
            <a:r>
              <a:rPr lang="en-US" sz="2000" dirty="0"/>
              <a:t>with:</a:t>
            </a:r>
          </a:p>
          <a:p>
            <a:pPr eaLnBrk="1" hangingPunct="1"/>
            <a:r>
              <a:rPr lang="en-US" sz="2000" dirty="0"/>
              <a:t>A Harness &amp; Lanyard attached to an anchorage point OR</a:t>
            </a:r>
          </a:p>
          <a:p>
            <a:pPr eaLnBrk="1" hangingPunct="1"/>
            <a:r>
              <a:rPr lang="en-US" sz="2000" dirty="0"/>
              <a:t>A Harness and a self retracting lifeline where the self-retracting lifeline is attached to the D ring on the harness </a:t>
            </a:r>
            <a:r>
              <a:rPr lang="en-US" sz="2000" dirty="0" smtClean="0"/>
              <a:t>(</a:t>
            </a:r>
            <a:r>
              <a:rPr lang="en-US" sz="2000" dirty="0"/>
              <a:t>worn by the YARDER operator)</a:t>
            </a:r>
          </a:p>
          <a:p>
            <a:pPr eaLnBrk="1" hangingPunct="1"/>
            <a:r>
              <a:rPr lang="en-US" sz="2000" b="1" i="1" dirty="0" smtClean="0">
                <a:solidFill>
                  <a:srgbClr val="FF0000"/>
                </a:solidFill>
              </a:rPr>
              <a:t>C</a:t>
            </a:r>
            <a:r>
              <a:rPr lang="en-US" sz="2000" dirty="0" smtClean="0"/>
              <a:t> – Yarder physical ability gets assessed and the person receives adequate training to safely perform the job,</a:t>
            </a:r>
          </a:p>
          <a:p>
            <a:pPr eaLnBrk="1" hangingPunct="1"/>
            <a:r>
              <a:rPr lang="en-US" sz="2000" b="1" i="1" dirty="0" smtClean="0">
                <a:solidFill>
                  <a:srgbClr val="FF0000"/>
                </a:solidFill>
              </a:rPr>
              <a:t>D</a:t>
            </a:r>
            <a:r>
              <a:rPr lang="en-US" sz="2000" dirty="0" smtClean="0"/>
              <a:t> – EITHER A,  or B And C together.</a:t>
            </a:r>
          </a:p>
        </p:txBody>
      </p:sp>
    </p:spTree>
    <p:extLst>
      <p:ext uri="{BB962C8B-B14F-4D97-AF65-F5344CB8AC3E}">
        <p14:creationId xmlns:p14="http://schemas.microsoft.com/office/powerpoint/2010/main" val="683248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EVERY “CHOKER” CONTROLS the CARRIAGE OPERATION</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chokers use a device called a bug, which is a radio control</a:t>
            </a:r>
            <a:br>
              <a:rPr lang="en-US" sz="1800" dirty="0" smtClean="0"/>
            </a:br>
            <a:r>
              <a:rPr lang="en-US" sz="1800" dirty="0"/>
              <a:t/>
            </a:r>
            <a:br>
              <a:rPr lang="en-US" sz="1800" dirty="0"/>
            </a:br>
            <a:r>
              <a:rPr lang="en-US" sz="1800" dirty="0" smtClean="0"/>
              <a:t>2- communications is huge in high lead!</a:t>
            </a:r>
            <a:br>
              <a:rPr lang="en-US" sz="1800" dirty="0" smtClean="0"/>
            </a:br>
            <a:r>
              <a:rPr lang="en-US" sz="1800" dirty="0"/>
              <a:t/>
            </a:r>
            <a:br>
              <a:rPr lang="en-US" sz="1800" dirty="0"/>
            </a:br>
            <a:r>
              <a:rPr lang="en-US" sz="1800" dirty="0" smtClean="0"/>
              <a:t>3- keep clear of MOVING logs!</a:t>
            </a:r>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CHOKER CARRIAGE CONTROL IN THE BRUSH</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 the choker controls and uses communications</a:t>
            </a:r>
            <a:br>
              <a:rPr lang="en-US" sz="2000" dirty="0" smtClean="0"/>
            </a:br>
            <a:r>
              <a:rPr lang="en-US" sz="2000" dirty="0"/>
              <a:t/>
            </a:r>
            <a:br>
              <a:rPr lang="en-US" sz="2000" dirty="0"/>
            </a:br>
            <a:r>
              <a:rPr lang="en-US" sz="2000" dirty="0" smtClean="0"/>
              <a:t>2- heads up all the time!</a:t>
            </a:r>
            <a:br>
              <a:rPr lang="en-US" sz="2000" dirty="0" smtClean="0"/>
            </a:br>
            <a:r>
              <a:rPr lang="en-US" sz="2000" dirty="0"/>
              <a:t/>
            </a:r>
            <a:br>
              <a:rPr lang="en-US" sz="2000" dirty="0"/>
            </a:br>
            <a:endParaRPr lang="en-US" sz="2000" dirty="0" smtClean="0"/>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4"/>
          <p:cNvSpPr>
            <a:spLocks noGrp="1"/>
          </p:cNvSpPr>
          <p:nvPr>
            <p:ph type="title"/>
          </p:nvPr>
        </p:nvSpPr>
        <p:spPr/>
        <p:txBody>
          <a:bodyPr/>
          <a:lstStyle/>
          <a:p>
            <a:pPr eaLnBrk="1" hangingPunct="1"/>
            <a:r>
              <a:rPr lang="en-US" dirty="0" smtClean="0"/>
              <a:t>CABLE HIGH LEAD SAFETY</a:t>
            </a:r>
            <a:br>
              <a:rPr lang="en-US" dirty="0" smtClean="0"/>
            </a:br>
            <a:r>
              <a:rPr lang="en-US" sz="1000" dirty="0" smtClean="0"/>
              <a:t>(Module #6)</a:t>
            </a:r>
          </a:p>
        </p:txBody>
      </p:sp>
      <p:sp>
        <p:nvSpPr>
          <p:cNvPr id="2051" name="Content Placeholder 5"/>
          <p:cNvSpPr>
            <a:spLocks noGrp="1"/>
          </p:cNvSpPr>
          <p:nvPr>
            <p:ph idx="1"/>
          </p:nvPr>
        </p:nvSpPr>
        <p:spPr/>
        <p:txBody>
          <a:bodyPr/>
          <a:lstStyle/>
          <a:p>
            <a:pPr eaLnBrk="1" hangingPunct="1"/>
            <a:r>
              <a:rPr lang="en-US" sz="2000" dirty="0" smtClean="0"/>
              <a:t>Cable High Lead logging involves specialized equipment.</a:t>
            </a:r>
          </a:p>
          <a:p>
            <a:pPr eaLnBrk="1" hangingPunct="1"/>
            <a:endParaRPr lang="en-US" sz="2000" dirty="0" smtClean="0"/>
          </a:p>
          <a:p>
            <a:pPr eaLnBrk="1" hangingPunct="1"/>
            <a:r>
              <a:rPr lang="en-US" sz="2000" dirty="0" smtClean="0"/>
              <a:t>A skyline is used to support the operation of a carriage which drags logs from below to above.</a:t>
            </a:r>
          </a:p>
          <a:p>
            <a:pPr eaLnBrk="1" hangingPunct="1"/>
            <a:endParaRPr lang="en-US" sz="2000" dirty="0" smtClean="0"/>
          </a:p>
          <a:p>
            <a:pPr eaLnBrk="1" hangingPunct="1"/>
            <a:r>
              <a:rPr lang="en-US" sz="2000" dirty="0" smtClean="0"/>
              <a:t>The skyline is anchored to trees below, and the tower is anchored to trees above.</a:t>
            </a:r>
          </a:p>
          <a:p>
            <a:pPr eaLnBrk="1" hangingPunct="1"/>
            <a:endParaRPr lang="en-US" sz="2000" dirty="0" smtClean="0"/>
          </a:p>
          <a:p>
            <a:pPr eaLnBrk="1" hangingPunct="1"/>
            <a:r>
              <a:rPr lang="en-US" sz="2000" dirty="0" smtClean="0"/>
              <a:t>A mobile truck called a tower contains a winching system which drags the logs.</a:t>
            </a:r>
          </a:p>
          <a:p>
            <a:pPr eaLnBrk="1" hangingPunct="1"/>
            <a:endParaRPr lang="en-US" sz="2000" dirty="0" smtClean="0"/>
          </a:p>
          <a:p>
            <a:pPr eaLnBrk="1" hangingPunct="1"/>
            <a:r>
              <a:rPr lang="en-US" sz="2000" dirty="0" smtClean="0"/>
              <a:t>Specialized jobs called chokers, hook and unhook metal cables  on the logs.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TOWER DOWN FOR SLIPPERY OR SLOPING ROADS</a:t>
            </a:r>
            <a:br>
              <a:rPr lang="en-US" sz="2800" b="1" dirty="0" smtClean="0"/>
            </a:br>
            <a:r>
              <a:rPr lang="en-US" sz="2800" b="1" dirty="0"/>
              <a:t/>
            </a:r>
            <a:br>
              <a:rPr lang="en-US" sz="2800" b="1" dirty="0"/>
            </a:br>
            <a:r>
              <a:rPr lang="en-US" sz="2800" b="1" dirty="0" smtClean="0"/>
              <a:t>WHAT YOU NEED TO KNOW</a:t>
            </a:r>
            <a:br>
              <a:rPr lang="en-US" sz="2800" b="1" dirty="0" smtClean="0"/>
            </a:br>
            <a:r>
              <a:rPr lang="en-US" sz="1600" dirty="0"/>
              <a:t/>
            </a:r>
            <a:br>
              <a:rPr lang="en-US" sz="1600" dirty="0"/>
            </a:br>
            <a:r>
              <a:rPr lang="en-US" sz="2000" dirty="0" smtClean="0"/>
              <a:t>1- the tower is lowered on slippery or sloping roads</a:t>
            </a:r>
            <a:br>
              <a:rPr lang="en-US" sz="2000" dirty="0" smtClean="0"/>
            </a:br>
            <a:r>
              <a:rPr lang="en-US" sz="2000" dirty="0"/>
              <a:t/>
            </a:r>
            <a:br>
              <a:rPr lang="en-US" sz="2000" dirty="0"/>
            </a:br>
            <a:r>
              <a:rPr lang="en-US" sz="2000" dirty="0" smtClean="0"/>
              <a:t>2- guide wires are completely removed from their anchor points</a:t>
            </a:r>
            <a:br>
              <a:rPr lang="en-US" sz="2000" dirty="0" smtClean="0"/>
            </a:br>
            <a:r>
              <a:rPr lang="en-US" sz="2000" dirty="0"/>
              <a:t/>
            </a:r>
            <a:br>
              <a:rPr lang="en-US" sz="2000" dirty="0"/>
            </a:br>
            <a:r>
              <a:rPr lang="en-US" sz="2000" dirty="0" smtClean="0"/>
              <a:t>3- stay clear of all guide wires</a:t>
            </a:r>
            <a:br>
              <a:rPr lang="en-US" sz="2000" dirty="0" smtClean="0"/>
            </a:br>
            <a:endParaRPr lang="en-US" sz="2000" dirty="0" smtClean="0"/>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TOWER SET-UP IN BAD WEATHER</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 the crew stays in view</a:t>
            </a:r>
            <a:br>
              <a:rPr lang="en-US" sz="2000" dirty="0" smtClean="0"/>
            </a:br>
            <a:r>
              <a:rPr lang="en-US" sz="2000" dirty="0"/>
              <a:t/>
            </a:r>
            <a:br>
              <a:rPr lang="en-US" sz="2000" dirty="0"/>
            </a:br>
            <a:r>
              <a:rPr lang="en-US" sz="2000" dirty="0" smtClean="0"/>
              <a:t>2- stay out of the yarder’s way</a:t>
            </a:r>
            <a:br>
              <a:rPr lang="en-US" sz="2000" dirty="0" smtClean="0"/>
            </a:br>
            <a:r>
              <a:rPr lang="en-US" sz="2000" dirty="0"/>
              <a:t/>
            </a:r>
            <a:br>
              <a:rPr lang="en-US" sz="2000" dirty="0"/>
            </a:br>
            <a:r>
              <a:rPr lang="en-US" sz="2000" dirty="0" smtClean="0"/>
              <a:t>3- good three point of contact driver exit</a:t>
            </a:r>
            <a:br>
              <a:rPr lang="en-US" sz="2000" dirty="0" smtClean="0"/>
            </a:br>
            <a:r>
              <a:rPr lang="en-US" sz="2000" dirty="0"/>
              <a:t/>
            </a:r>
            <a:br>
              <a:rPr lang="en-US" sz="2000" dirty="0"/>
            </a:br>
            <a:r>
              <a:rPr lang="en-US" sz="2000" dirty="0" smtClean="0"/>
              <a:t>4- the levelers are set and the tower is raised.</a:t>
            </a:r>
            <a:br>
              <a:rPr lang="en-US" sz="2000" dirty="0" smtClean="0"/>
            </a:br>
            <a:endParaRPr lang="en-US" sz="2000" dirty="0" smtClean="0"/>
          </a:p>
        </p:txBody>
      </p:sp>
    </p:spTree>
    <p:extLst>
      <p:ext uri="{BB962C8B-B14F-4D97-AF65-F5344CB8AC3E}">
        <p14:creationId xmlns:p14="http://schemas.microsoft.com/office/powerpoint/2010/main" val="11667486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15240" y="228600"/>
            <a:ext cx="9128760" cy="5137150"/>
          </a:xfrm>
        </p:spPr>
        <p:txBody>
          <a:bodyPr/>
          <a:lstStyle/>
          <a:p>
            <a:pPr eaLnBrk="1" hangingPunct="1"/>
            <a:r>
              <a:rPr lang="en-US" sz="2800" b="1" dirty="0" smtClean="0"/>
              <a:t>THE YARDER OPERATOR’S JOB</a:t>
            </a:r>
            <a:br>
              <a:rPr lang="en-US" sz="2800" b="1" dirty="0" smtClean="0"/>
            </a:br>
            <a:r>
              <a:rPr lang="en-US" sz="2800" b="1" dirty="0"/>
              <a:t/>
            </a:r>
            <a:br>
              <a:rPr lang="en-US" sz="2800" b="1" dirty="0"/>
            </a:br>
            <a:r>
              <a:rPr lang="en-US" sz="2800" b="1" dirty="0" smtClean="0"/>
              <a:t>WHAT YOU NEED TO KNOW</a:t>
            </a:r>
            <a:r>
              <a:rPr lang="en-US" sz="2000" dirty="0" smtClean="0"/>
              <a:t/>
            </a:r>
            <a:br>
              <a:rPr lang="en-US" sz="2000" dirty="0" smtClean="0"/>
            </a:br>
            <a:r>
              <a:rPr lang="en-US" sz="2000" dirty="0"/>
              <a:t/>
            </a:r>
            <a:br>
              <a:rPr lang="en-US" sz="2000" dirty="0"/>
            </a:br>
            <a:r>
              <a:rPr lang="en-US" sz="2000" dirty="0" smtClean="0"/>
              <a:t>1- inspect the guide wire rigging</a:t>
            </a:r>
            <a:br>
              <a:rPr lang="en-US" sz="2000" dirty="0" smtClean="0"/>
            </a:br>
            <a:r>
              <a:rPr lang="en-US" sz="2000" dirty="0"/>
              <a:t/>
            </a:r>
            <a:br>
              <a:rPr lang="en-US" sz="2000" dirty="0"/>
            </a:br>
            <a:r>
              <a:rPr lang="en-US" sz="2000" dirty="0" smtClean="0"/>
              <a:t>2- check the tower-don’t allow any crossed wires</a:t>
            </a:r>
            <a:br>
              <a:rPr lang="en-US" sz="2000" dirty="0" smtClean="0"/>
            </a:br>
            <a:r>
              <a:rPr lang="en-US" sz="2000" dirty="0"/>
              <a:t/>
            </a:r>
            <a:br>
              <a:rPr lang="en-US" sz="2000" dirty="0"/>
            </a:br>
            <a:r>
              <a:rPr lang="en-US" sz="2000" dirty="0" smtClean="0"/>
              <a:t>3- the yarder communicates frequently with the chokers</a:t>
            </a:r>
            <a:br>
              <a:rPr lang="en-US" sz="2000" dirty="0" smtClean="0"/>
            </a:br>
            <a:endParaRPr lang="en-US" sz="2000" dirty="0" smtClean="0"/>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TOWER-CHOKER COMMUNICATION</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 the choker lines up the drag with the carriage and skyline</a:t>
            </a:r>
            <a:br>
              <a:rPr lang="en-US" sz="2000" dirty="0" smtClean="0"/>
            </a:br>
            <a:r>
              <a:rPr lang="en-US" sz="2000" dirty="0"/>
              <a:t/>
            </a:r>
            <a:br>
              <a:rPr lang="en-US" sz="2000" dirty="0"/>
            </a:br>
            <a:r>
              <a:rPr lang="en-US" sz="2000" dirty="0" smtClean="0"/>
              <a:t>2- frequent communications by signal with the yarder</a:t>
            </a:r>
            <a:r>
              <a:rPr lang="en-US" sz="2000" dirty="0"/>
              <a:t/>
            </a:r>
            <a:br>
              <a:rPr lang="en-US" sz="2000" dirty="0"/>
            </a:br>
            <a:endParaRPr lang="en-US" sz="2000" dirty="0" smtClean="0"/>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400" b="1" i="1" dirty="0" smtClean="0">
                <a:solidFill>
                  <a:srgbClr val="FF0000"/>
                </a:solidFill>
              </a:rPr>
              <a:t>Answer this question: What does the choker job involve?</a:t>
            </a:r>
          </a:p>
          <a:p>
            <a:pPr eaLnBrk="1" hangingPunct="1"/>
            <a:endParaRPr lang="en-US" sz="2400" b="1" i="1" dirty="0" smtClean="0">
              <a:solidFill>
                <a:srgbClr val="FF0000"/>
              </a:solidFill>
            </a:endParaRPr>
          </a:p>
          <a:p>
            <a:pPr eaLnBrk="1" hangingPunct="1"/>
            <a:r>
              <a:rPr lang="en-US" sz="2400" dirty="0" smtClean="0"/>
              <a:t>A – controlling the carriage device with the radio operated “Bug”.</a:t>
            </a:r>
            <a:endParaRPr lang="en-US" sz="2400" dirty="0"/>
          </a:p>
          <a:p>
            <a:pPr eaLnBrk="1" hangingPunct="1"/>
            <a:r>
              <a:rPr lang="en-US" sz="2400" dirty="0" smtClean="0"/>
              <a:t>B – communicating with the yarder.</a:t>
            </a:r>
          </a:p>
          <a:p>
            <a:pPr eaLnBrk="1" hangingPunct="1"/>
            <a:endParaRPr lang="en-US" sz="2400" dirty="0" smtClean="0"/>
          </a:p>
          <a:p>
            <a:pPr eaLnBrk="1" hangingPunct="1"/>
            <a:r>
              <a:rPr lang="en-US" sz="2400" dirty="0" smtClean="0"/>
              <a:t>C – properly setting the chokers, AND watching for overhead hazards!</a:t>
            </a:r>
          </a:p>
          <a:p>
            <a:pPr eaLnBrk="1" hangingPunct="1"/>
            <a:endParaRPr lang="en-US" sz="2400" dirty="0" smtClean="0"/>
          </a:p>
          <a:p>
            <a:pPr eaLnBrk="1" hangingPunct="1"/>
            <a:r>
              <a:rPr lang="en-US" sz="2400" dirty="0" smtClean="0"/>
              <a:t>D – all the above.</a:t>
            </a:r>
          </a:p>
        </p:txBody>
      </p:sp>
    </p:spTree>
    <p:extLst>
      <p:ext uri="{BB962C8B-B14F-4D97-AF65-F5344CB8AC3E}">
        <p14:creationId xmlns:p14="http://schemas.microsoft.com/office/powerpoint/2010/main" val="2153684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dirty="0" smtClean="0"/>
              <a:t>WRAP-UP</a:t>
            </a:r>
          </a:p>
        </p:txBody>
      </p:sp>
      <p:sp>
        <p:nvSpPr>
          <p:cNvPr id="60419" name="Content Placeholder 5"/>
          <p:cNvSpPr>
            <a:spLocks noGrp="1"/>
          </p:cNvSpPr>
          <p:nvPr>
            <p:ph idx="1"/>
          </p:nvPr>
        </p:nvSpPr>
        <p:spPr/>
        <p:txBody>
          <a:bodyPr/>
          <a:lstStyle/>
          <a:p>
            <a:pPr eaLnBrk="1" hangingPunct="1"/>
            <a:r>
              <a:rPr lang="en-US" sz="2400" dirty="0" smtClean="0"/>
              <a:t>Cable high lead logging involves overhead wires under tension.</a:t>
            </a:r>
          </a:p>
          <a:p>
            <a:pPr eaLnBrk="1" hangingPunct="1"/>
            <a:endParaRPr lang="en-US" sz="2400" dirty="0" smtClean="0"/>
          </a:p>
          <a:p>
            <a:pPr eaLnBrk="1" hangingPunct="1"/>
            <a:r>
              <a:rPr lang="en-US" sz="2400" dirty="0" smtClean="0"/>
              <a:t>Overhead hazards exist due to movement of logs and the  carriage.</a:t>
            </a:r>
          </a:p>
          <a:p>
            <a:pPr eaLnBrk="1" hangingPunct="1"/>
            <a:endParaRPr lang="en-US" sz="2400" dirty="0" smtClean="0"/>
          </a:p>
          <a:p>
            <a:pPr eaLnBrk="1" hangingPunct="1"/>
            <a:r>
              <a:rPr lang="en-US" sz="2400" dirty="0" smtClean="0"/>
              <a:t>Chokers and leads may be moving and may be present anywhere.</a:t>
            </a:r>
          </a:p>
          <a:p>
            <a:pPr eaLnBrk="1" hangingPunct="1"/>
            <a:endParaRPr lang="en-US" sz="2400" dirty="0" smtClean="0"/>
          </a:p>
          <a:p>
            <a:pPr eaLnBrk="1" hangingPunct="1"/>
            <a:r>
              <a:rPr lang="en-US" sz="2400" dirty="0" smtClean="0"/>
              <a:t>Communication and coordination of activity is extremely important!</a:t>
            </a:r>
          </a:p>
          <a:p>
            <a:pPr eaLnBrk="1" hangingPunct="1"/>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a:t>
            </a:r>
            <a:r>
              <a:rPr lang="en-US" smtClean="0">
                <a:solidFill>
                  <a:srgbClr val="FF0000"/>
                </a:solidFill>
              </a:rPr>
              <a:t>grant </a:t>
            </a:r>
            <a:r>
              <a:rPr lang="en-US">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3744454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YARDER &amp; GUYLINE TAKEDOWN</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the yarder tower is supported by </a:t>
            </a:r>
            <a:r>
              <a:rPr lang="en-US" sz="1800" dirty="0" err="1" smtClean="0"/>
              <a:t>guylines</a:t>
            </a:r>
            <a:r>
              <a:rPr lang="en-US" sz="1800" dirty="0" smtClean="0"/>
              <a:t/>
            </a:r>
            <a:br>
              <a:rPr lang="en-US" sz="1800" dirty="0" smtClean="0"/>
            </a:br>
            <a:r>
              <a:rPr lang="en-US" sz="1800" dirty="0"/>
              <a:t/>
            </a:r>
            <a:br>
              <a:rPr lang="en-US" sz="1800" dirty="0"/>
            </a:br>
            <a:r>
              <a:rPr lang="en-US" sz="1800" dirty="0" smtClean="0"/>
              <a:t>2- there’s lots of traffic around the yarder</a:t>
            </a:r>
            <a:br>
              <a:rPr lang="en-US" sz="1800" dirty="0" smtClean="0"/>
            </a:br>
            <a:r>
              <a:rPr lang="en-US" sz="1800" dirty="0"/>
              <a:t/>
            </a:r>
            <a:br>
              <a:rPr lang="en-US" sz="1800" dirty="0"/>
            </a:br>
            <a:r>
              <a:rPr lang="en-US" sz="1800" dirty="0" smtClean="0"/>
              <a:t>3- </a:t>
            </a:r>
            <a:r>
              <a:rPr lang="en-US" sz="1800" dirty="0" err="1" smtClean="0"/>
              <a:t>guylines</a:t>
            </a:r>
            <a:r>
              <a:rPr lang="en-US" sz="1800" dirty="0" smtClean="0"/>
              <a:t> are secured, footers are raised, and then the yarder moves</a:t>
            </a:r>
          </a:p>
        </p:txBody>
      </p:sp>
    </p:spTree>
    <p:extLst>
      <p:ext uri="{BB962C8B-B14F-4D97-AF65-F5344CB8AC3E}">
        <p14:creationId xmlns:p14="http://schemas.microsoft.com/office/powerpoint/2010/main" val="925506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YARDER &amp; GUYLINE SET-UP</a:t>
            </a:r>
            <a:br>
              <a:rPr lang="en-US" sz="2800" b="1" dirty="0" smtClean="0"/>
            </a:br>
            <a:r>
              <a:rPr lang="en-US" sz="2800" b="1" dirty="0"/>
              <a:t/>
            </a:r>
            <a:br>
              <a:rPr lang="en-US" sz="2800" b="1" dirty="0"/>
            </a:br>
            <a:r>
              <a:rPr lang="en-US" sz="2800" b="1" dirty="0" smtClean="0"/>
              <a:t>WHAT YOU NEED TO KNOW</a:t>
            </a:r>
            <a:br>
              <a:rPr lang="en-US" sz="2800" b="1" dirty="0" smtClean="0"/>
            </a:br>
            <a:r>
              <a:rPr lang="en-US" sz="1600" dirty="0"/>
              <a:t/>
            </a:r>
            <a:br>
              <a:rPr lang="en-US" sz="1600" dirty="0"/>
            </a:br>
            <a:r>
              <a:rPr lang="en-US" sz="2000" dirty="0" smtClean="0"/>
              <a:t>1- the number of guylines are reset according to each machine’s manufacturer’s requirements and secured with a shackle (sometimes called a clevis)</a:t>
            </a:r>
            <a:br>
              <a:rPr lang="en-US" sz="2000" dirty="0" smtClean="0"/>
            </a:br>
            <a:r>
              <a:rPr lang="en-US" sz="2000" dirty="0"/>
              <a:t/>
            </a:r>
            <a:br>
              <a:rPr lang="en-US" sz="2000" dirty="0"/>
            </a:br>
            <a:r>
              <a:rPr lang="en-US" sz="2000" dirty="0" smtClean="0"/>
              <a:t>2- </a:t>
            </a:r>
            <a:r>
              <a:rPr lang="en-US" sz="2000" dirty="0" err="1" smtClean="0"/>
              <a:t>guylines</a:t>
            </a:r>
            <a:r>
              <a:rPr lang="en-US" sz="2000" dirty="0" smtClean="0"/>
              <a:t> are set as evenly as possible with the top of the tower</a:t>
            </a:r>
            <a:br>
              <a:rPr lang="en-US" sz="2000" dirty="0" smtClean="0"/>
            </a:br>
            <a:r>
              <a:rPr lang="en-US" sz="2000" dirty="0"/>
              <a:t/>
            </a:r>
            <a:br>
              <a:rPr lang="en-US" sz="2000" dirty="0"/>
            </a:br>
            <a:r>
              <a:rPr lang="en-US" sz="2000" dirty="0" smtClean="0"/>
              <a:t>3 - 5/8 inch guide wires are used</a:t>
            </a:r>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1600" dirty="0" smtClean="0"/>
              <a:t/>
            </a:r>
            <a:br>
              <a:rPr lang="en-US" sz="1600" dirty="0" smtClean="0"/>
            </a:br>
            <a:r>
              <a:rPr lang="en-US" sz="2800" b="1" dirty="0" smtClean="0"/>
              <a:t>TOWER – ANCHOR WIRE SET-UP &amp; SKYLINE RAISE </a:t>
            </a:r>
            <a:r>
              <a:rPr lang="en-US" sz="2800" b="1" dirty="0" smtClean="0"/>
              <a:t/>
            </a:r>
            <a:br>
              <a:rPr lang="en-US" sz="2800" b="1" dirty="0" smtClean="0"/>
            </a:br>
            <a:r>
              <a:rPr lang="en-US" sz="2800" b="1" dirty="0" smtClean="0"/>
              <a:t/>
            </a:r>
            <a:br>
              <a:rPr lang="en-US" sz="2800" b="1" dirty="0" smtClean="0"/>
            </a:br>
            <a:r>
              <a:rPr lang="en-US" sz="2800" b="1" dirty="0" smtClean="0"/>
              <a:t>WHAT YOU NEED TO KNOW</a:t>
            </a:r>
            <a:br>
              <a:rPr lang="en-US" sz="2800" b="1" dirty="0" smtClean="0"/>
            </a:br>
            <a:r>
              <a:rPr lang="en-US" sz="1600" dirty="0"/>
              <a:t/>
            </a:r>
            <a:br>
              <a:rPr lang="en-US" sz="1600" dirty="0"/>
            </a:br>
            <a:r>
              <a:rPr lang="en-US" sz="1600" dirty="0" smtClean="0"/>
              <a:t>1- the tower is secured</a:t>
            </a:r>
            <a:br>
              <a:rPr lang="en-US" sz="1600" dirty="0" smtClean="0"/>
            </a:br>
            <a:r>
              <a:rPr lang="en-US" sz="1600" dirty="0"/>
              <a:t/>
            </a:r>
            <a:br>
              <a:rPr lang="en-US" sz="1600" dirty="0"/>
            </a:br>
            <a:r>
              <a:rPr lang="en-US" sz="1600" dirty="0" smtClean="0"/>
              <a:t>2- the anchor wire is set down in the brush or hillside</a:t>
            </a:r>
            <a:br>
              <a:rPr lang="en-US" sz="1600" dirty="0" smtClean="0"/>
            </a:br>
            <a:r>
              <a:rPr lang="en-US" sz="1600" dirty="0"/>
              <a:t/>
            </a:r>
            <a:br>
              <a:rPr lang="en-US" sz="1600" dirty="0"/>
            </a:br>
            <a:r>
              <a:rPr lang="en-US" sz="1600" dirty="0" smtClean="0"/>
              <a:t>3- yarders try to find a way to get “deflection” in the line and get it to lift</a:t>
            </a:r>
            <a:br>
              <a:rPr lang="en-US" sz="1600" dirty="0" smtClean="0"/>
            </a:br>
            <a:r>
              <a:rPr lang="en-US" sz="1600" dirty="0"/>
              <a:t/>
            </a:r>
            <a:br>
              <a:rPr lang="en-US" sz="1600" dirty="0"/>
            </a:br>
            <a:r>
              <a:rPr lang="en-US" sz="1600" dirty="0" smtClean="0"/>
              <a:t>4- the skyline is attached  into the carriage and accepted by signal</a:t>
            </a:r>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t>HARDHAT </a:t>
            </a:r>
            <a:r>
              <a:rPr lang="en-US" b="1" dirty="0" smtClean="0"/>
              <a:t>USE</a:t>
            </a:r>
            <a:endParaRPr lang="en-US" b="1" dirty="0" smtClean="0"/>
          </a:p>
        </p:txBody>
      </p:sp>
      <p:sp>
        <p:nvSpPr>
          <p:cNvPr id="60419" name="Content Placeholder 5"/>
          <p:cNvSpPr>
            <a:spLocks noGrp="1"/>
          </p:cNvSpPr>
          <p:nvPr>
            <p:ph idx="1"/>
          </p:nvPr>
        </p:nvSpPr>
        <p:spPr/>
        <p:txBody>
          <a:bodyPr/>
          <a:lstStyle/>
          <a:p>
            <a:pPr eaLnBrk="1" hangingPunct="1"/>
            <a:endParaRPr lang="en-US" sz="2400" dirty="0" smtClean="0"/>
          </a:p>
          <a:p>
            <a:pPr eaLnBrk="1" hangingPunct="1"/>
            <a:r>
              <a:rPr lang="en-US" sz="2400" dirty="0" smtClean="0"/>
              <a:t>ALWAYS </a:t>
            </a:r>
            <a:r>
              <a:rPr lang="en-US" sz="2400" dirty="0" smtClean="0"/>
              <a:t>make sure YOUR hardhat is on at all times!</a:t>
            </a:r>
          </a:p>
          <a:p>
            <a:pPr eaLnBrk="1" hangingPunct="1"/>
            <a:endParaRPr lang="en-US" sz="2400" dirty="0"/>
          </a:p>
          <a:p>
            <a:pPr eaLnBrk="1" hangingPunct="1"/>
            <a:r>
              <a:rPr lang="en-US" sz="2400" dirty="0" smtClean="0"/>
              <a:t>Just remember, HAZARDS are still present, even if a Skyline or high lead is temporarily down.</a:t>
            </a:r>
          </a:p>
          <a:p>
            <a:pPr eaLnBrk="1" hangingPunct="1"/>
            <a:endParaRPr lang="en-US" sz="2400" dirty="0"/>
          </a:p>
          <a:p>
            <a:pPr eaLnBrk="1" hangingPunct="1"/>
            <a:r>
              <a:rPr lang="en-US" sz="2400" b="1" i="1" dirty="0" smtClean="0">
                <a:solidFill>
                  <a:srgbClr val="FF0000"/>
                </a:solidFill>
              </a:rPr>
              <a:t>ALL Job classifications AND VISITORS need to wear hardhats when on a logging site.</a:t>
            </a:r>
          </a:p>
          <a:p>
            <a:pPr eaLnBrk="1" hangingPunct="1"/>
            <a:endParaRPr lang="en-US" b="1" i="1" dirty="0" smtClean="0">
              <a:solidFill>
                <a:srgbClr val="FF0000"/>
              </a:solidFill>
            </a:endParaRPr>
          </a:p>
        </p:txBody>
      </p:sp>
    </p:spTree>
    <p:extLst>
      <p:ext uri="{BB962C8B-B14F-4D97-AF65-F5344CB8AC3E}">
        <p14:creationId xmlns:p14="http://schemas.microsoft.com/office/powerpoint/2010/main" val="3538365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sz="3600" b="1" dirty="0" smtClean="0">
                <a:solidFill>
                  <a:srgbClr val="FF0000"/>
                </a:solidFill>
              </a:rPr>
              <a:t>FALL PROTECTION USE FROM ROLLING STOCK – What Do You Need?</a:t>
            </a:r>
          </a:p>
        </p:txBody>
      </p:sp>
      <p:sp>
        <p:nvSpPr>
          <p:cNvPr id="60419" name="Content Placeholder 5"/>
          <p:cNvSpPr>
            <a:spLocks noGrp="1"/>
          </p:cNvSpPr>
          <p:nvPr>
            <p:ph idx="1"/>
          </p:nvPr>
        </p:nvSpPr>
        <p:spPr/>
        <p:txBody>
          <a:bodyPr/>
          <a:lstStyle/>
          <a:p>
            <a:pPr eaLnBrk="1" hangingPunct="1"/>
            <a:r>
              <a:rPr lang="en-US" sz="2400" dirty="0" smtClean="0"/>
              <a:t>What are we talking about?  Some DEFINITIONS:</a:t>
            </a:r>
          </a:p>
          <a:p>
            <a:pPr eaLnBrk="1" hangingPunct="1"/>
            <a:endParaRPr lang="en-US" sz="2400" dirty="0" smtClean="0"/>
          </a:p>
          <a:p>
            <a:pPr eaLnBrk="1" hangingPunct="1"/>
            <a:r>
              <a:rPr lang="en-US" sz="2400" b="1" dirty="0" smtClean="0">
                <a:solidFill>
                  <a:srgbClr val="FF0000"/>
                </a:solidFill>
              </a:rPr>
              <a:t>ROLLING STOCK </a:t>
            </a:r>
            <a:r>
              <a:rPr lang="en-US" sz="2400" dirty="0" smtClean="0"/>
              <a:t>means any vehicle WITH WHEELS that can move around.</a:t>
            </a:r>
          </a:p>
          <a:p>
            <a:pPr eaLnBrk="1" hangingPunct="1"/>
            <a:endParaRPr lang="en-US" sz="2400" dirty="0" smtClean="0"/>
          </a:p>
          <a:p>
            <a:pPr eaLnBrk="1" hangingPunct="1"/>
            <a:r>
              <a:rPr lang="en-US" sz="2400" b="1" dirty="0" smtClean="0">
                <a:solidFill>
                  <a:srgbClr val="FF0000"/>
                </a:solidFill>
              </a:rPr>
              <a:t>FALL PROTECTION </a:t>
            </a:r>
            <a:r>
              <a:rPr lang="en-US" sz="2400" dirty="0" smtClean="0"/>
              <a:t>means any method that prevents someone from falling from a height. Can include guardrails, or wearing a harness with a self-retracting lanyard.</a:t>
            </a:r>
          </a:p>
          <a:p>
            <a:pPr eaLnBrk="1" hangingPunct="1"/>
            <a:endParaRPr lang="en-US" sz="2400" dirty="0" smtClean="0"/>
          </a:p>
          <a:p>
            <a:pPr eaLnBrk="1" hangingPunct="1"/>
            <a:r>
              <a:rPr lang="en-US" sz="2400" b="1" dirty="0" smtClean="0">
                <a:solidFill>
                  <a:srgbClr val="FF0000"/>
                </a:solidFill>
              </a:rPr>
              <a:t>MINIMUM HEIGHT </a:t>
            </a:r>
            <a:r>
              <a:rPr lang="en-US" sz="2400" dirty="0" smtClean="0"/>
              <a:t>for protection against falls is ANY distance GREATER or EQUAL TO 4 FEET.</a:t>
            </a:r>
          </a:p>
          <a:p>
            <a:pPr eaLnBrk="1" hangingPunct="1"/>
            <a:endParaRPr lang="en-US" dirty="0" smtClean="0"/>
          </a:p>
        </p:txBody>
      </p:sp>
    </p:spTree>
    <p:extLst>
      <p:ext uri="{BB962C8B-B14F-4D97-AF65-F5344CB8AC3E}">
        <p14:creationId xmlns:p14="http://schemas.microsoft.com/office/powerpoint/2010/main" val="24383898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FALL PROTECTION FROM ROLLING STOCK – QUICK REVIEW</a:t>
            </a:r>
          </a:p>
        </p:txBody>
      </p:sp>
      <p:sp>
        <p:nvSpPr>
          <p:cNvPr id="60419" name="Content Placeholder 5"/>
          <p:cNvSpPr>
            <a:spLocks noGrp="1"/>
          </p:cNvSpPr>
          <p:nvPr>
            <p:ph idx="1"/>
          </p:nvPr>
        </p:nvSpPr>
        <p:spPr/>
        <p:txBody>
          <a:bodyPr/>
          <a:lstStyle/>
          <a:p>
            <a:pPr eaLnBrk="1" hangingPunct="1"/>
            <a:r>
              <a:rPr lang="en-US" sz="2000" b="1" dirty="0" smtClean="0">
                <a:solidFill>
                  <a:srgbClr val="FF0000"/>
                </a:solidFill>
              </a:rPr>
              <a:t>TIE-OFF POINT </a:t>
            </a:r>
            <a:r>
              <a:rPr lang="en-US" sz="2000" dirty="0" smtClean="0"/>
              <a:t>means any place ON the rolling stock that a person wearing a harness and lanyard can ATTACH TO and SECURE.</a:t>
            </a:r>
          </a:p>
          <a:p>
            <a:pPr eaLnBrk="1" hangingPunct="1"/>
            <a:endParaRPr lang="en-US" sz="2000" dirty="0" smtClean="0"/>
          </a:p>
          <a:p>
            <a:pPr eaLnBrk="1" hangingPunct="1"/>
            <a:r>
              <a:rPr lang="en-US" sz="2000" b="1" dirty="0" smtClean="0">
                <a:solidFill>
                  <a:srgbClr val="FF0000"/>
                </a:solidFill>
              </a:rPr>
              <a:t>GUARD RAILS </a:t>
            </a:r>
            <a:r>
              <a:rPr lang="en-US" sz="2000" dirty="0" smtClean="0"/>
              <a:t>are Top rails (at 42 inches), Mid Rails (at 21 inches) to prevent falls from heights.</a:t>
            </a:r>
          </a:p>
          <a:p>
            <a:pPr eaLnBrk="1" hangingPunct="1"/>
            <a:endParaRPr lang="en-US" sz="2000" dirty="0"/>
          </a:p>
          <a:p>
            <a:pPr eaLnBrk="1" hangingPunct="1"/>
            <a:r>
              <a:rPr lang="en-US" sz="2000" b="1" dirty="0" smtClean="0">
                <a:solidFill>
                  <a:srgbClr val="FF0000"/>
                </a:solidFill>
              </a:rPr>
              <a:t>PREVENTION of GREATER HAZARD </a:t>
            </a:r>
            <a:r>
              <a:rPr lang="en-US" sz="2000" dirty="0" smtClean="0"/>
              <a:t>– means the controls might introduce a hazard that’s WORSE the original hazard.</a:t>
            </a:r>
          </a:p>
          <a:p>
            <a:pPr eaLnBrk="1" hangingPunct="1"/>
            <a:endParaRPr lang="en-US" sz="2000" dirty="0" smtClean="0"/>
          </a:p>
          <a:p>
            <a:pPr eaLnBrk="1" hangingPunct="1"/>
            <a:r>
              <a:rPr lang="en-US" sz="2000" b="1" dirty="0" smtClean="0">
                <a:solidFill>
                  <a:srgbClr val="FF0000"/>
                </a:solidFill>
              </a:rPr>
              <a:t>OSHA “LETTER OF INTERPRETATION” </a:t>
            </a:r>
            <a:r>
              <a:rPr lang="en-US" sz="2000" dirty="0" smtClean="0"/>
              <a:t>– means the Federal OSHA agency document which interprets how General Industry fall protection requirements apply to rolling stock. This document may be updated at any time, so be sure to consult the latest document issue.</a:t>
            </a:r>
          </a:p>
          <a:p>
            <a:pPr eaLnBrk="1" hangingPunct="1"/>
            <a:endParaRPr lang="en-US" dirty="0" smtClean="0"/>
          </a:p>
        </p:txBody>
      </p:sp>
    </p:spTree>
    <p:extLst>
      <p:ext uri="{BB962C8B-B14F-4D97-AF65-F5344CB8AC3E}">
        <p14:creationId xmlns:p14="http://schemas.microsoft.com/office/powerpoint/2010/main" val="527636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sz="3600" b="1" dirty="0" smtClean="0">
                <a:solidFill>
                  <a:srgbClr val="FF0000"/>
                </a:solidFill>
              </a:rPr>
              <a:t>FALL PROTECTION FROM ROLLING STOCK – QUICK REVIEW (Fed OSHA States)</a:t>
            </a:r>
          </a:p>
        </p:txBody>
      </p:sp>
      <p:sp>
        <p:nvSpPr>
          <p:cNvPr id="60419" name="Content Placeholder 5"/>
          <p:cNvSpPr>
            <a:spLocks noGrp="1"/>
          </p:cNvSpPr>
          <p:nvPr>
            <p:ph idx="1"/>
          </p:nvPr>
        </p:nvSpPr>
        <p:spPr/>
        <p:txBody>
          <a:bodyPr/>
          <a:lstStyle/>
          <a:p>
            <a:pPr eaLnBrk="1" hangingPunct="1"/>
            <a:r>
              <a:rPr lang="en-US" sz="2400" dirty="0" smtClean="0"/>
              <a:t>WHERE can the latest OSHA “LETTER OF INTERPRETATION” on fall protection on rolling stock be found? </a:t>
            </a:r>
          </a:p>
          <a:p>
            <a:pPr eaLnBrk="1" hangingPunct="1"/>
            <a:endParaRPr lang="en-US" sz="2400" dirty="0" smtClean="0"/>
          </a:p>
          <a:p>
            <a:pPr eaLnBrk="1" hangingPunct="1"/>
            <a:r>
              <a:rPr lang="en-US" sz="2400" dirty="0" smtClean="0"/>
              <a:t>It can be found  the Fed OSHA website, at:</a:t>
            </a:r>
          </a:p>
          <a:p>
            <a:pPr eaLnBrk="1" hangingPunct="1"/>
            <a:endParaRPr lang="en-US" sz="2400" dirty="0" smtClean="0"/>
          </a:p>
          <a:p>
            <a:pPr marL="0" indent="0" eaLnBrk="1" hangingPunct="1">
              <a:buNone/>
            </a:pPr>
            <a:r>
              <a:rPr lang="en-US" sz="2400" dirty="0" smtClean="0">
                <a:hlinkClick r:id="rId2"/>
              </a:rPr>
              <a:t>www.osha.gov/pls/oshaweb/owadisp.show_document?p_table=INTERPRETATIONS&amp;p_id=22278</a:t>
            </a:r>
            <a:endParaRPr lang="en-US" sz="2400" dirty="0" smtClean="0"/>
          </a:p>
          <a:p>
            <a:pPr eaLnBrk="1" hangingPunct="1"/>
            <a:endParaRPr lang="en-US" sz="2400" dirty="0" smtClean="0"/>
          </a:p>
          <a:p>
            <a:pPr eaLnBrk="1" hangingPunct="1"/>
            <a:r>
              <a:rPr lang="en-US" sz="2400" dirty="0" smtClean="0"/>
              <a:t> The “Letter” used for this training was dated October 18, 1996. It was current as of June 1, 2011.</a:t>
            </a:r>
            <a:endParaRPr lang="en-US" dirty="0" smtClean="0"/>
          </a:p>
        </p:txBody>
      </p:sp>
    </p:spTree>
    <p:extLst>
      <p:ext uri="{BB962C8B-B14F-4D97-AF65-F5344CB8AC3E}">
        <p14:creationId xmlns:p14="http://schemas.microsoft.com/office/powerpoint/2010/main" val="2212934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1380</TotalTime>
  <Words>1235</Words>
  <Application>Microsoft Office PowerPoint</Application>
  <PresentationFormat>On-screen Show (4:3)</PresentationFormat>
  <Paragraphs>136</Paragraphs>
  <Slides>26</Slides>
  <Notes>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OSHA NOTICE &amp; DISCLAIMER</vt:lpstr>
      <vt:lpstr>CABLE HIGH LEAD SAFETY (Module #6)</vt:lpstr>
      <vt:lpstr>YARDER &amp; GUYLINE TAKEDOWN  WHAT YOU NEED TO KNOW  1- the yarder tower is supported by guylines  2- there’s lots of traffic around the yarder  3- guylines are secured, footers are raised, and then the yarder moves</vt:lpstr>
      <vt:lpstr>YARDER &amp; GUYLINE SET-UP  WHAT YOU NEED TO KNOW  1- the number of guylines are reset according to each machine’s manufacturer’s requirements and secured with a shackle (sometimes called a clevis)  2- guylines are set as evenly as possible with the top of the tower  3 - 5/8 inch guide wires are used</vt:lpstr>
      <vt:lpstr> TOWER – ANCHOR WIRE SET-UP &amp; SKYLINE RAISE   WHAT YOU NEED TO KNOW  1- the tower is secured  2- the anchor wire is set down in the brush or hillside  3- yarders try to find a way to get “deflection” in the line and get it to lift  4- the skyline is attached  into the carriage and accepted by signal</vt:lpstr>
      <vt:lpstr>HARDHAT USE</vt:lpstr>
      <vt:lpstr>FALL PROTECTION USE FROM ROLLING STOCK – What Do You Need?</vt:lpstr>
      <vt:lpstr>FALL PROTECTION FROM ROLLING STOCK – QUICK REVIEW</vt:lpstr>
      <vt:lpstr>FALL PROTECTION FROM ROLLING STOCK – QUICK REVIEW (Fed OSHA States)</vt:lpstr>
      <vt:lpstr>FALL PROTECTION FROM ROLLING STOCK – QUICK REVIEW</vt:lpstr>
      <vt:lpstr>FALL PROTECTION FROM ROLLING STOCK – What It Means for Loggers</vt:lpstr>
      <vt:lpstr>FALL PROTECTION FROM ROLLING STOCK – CONTROL OPTIONS</vt:lpstr>
      <vt:lpstr>FALL PROTECTION FROM ROLLING STOCK – CONTROL OPTIONS</vt:lpstr>
      <vt:lpstr>AS WE CONTINUE…</vt:lpstr>
      <vt:lpstr>RAISING THE CARRIAGE &amp; SKYLINE  WHAT YOU NEED TO KNOW  1- the skyline is attached to the carriage  2- the Yarder must accept it and signal it  3- a hooker in the brush sets a short drag to test it </vt:lpstr>
      <vt:lpstr>QUICK TEST</vt:lpstr>
      <vt:lpstr>QUICK TEST</vt:lpstr>
      <vt:lpstr>EVERY “CHOKER” CONTROLS the CARRIAGE OPERATION  WHAT YOU NEED TO KNOW  1- chokers use a device called a bug, which is a radio control  2- communications is huge in high lead!  3- keep clear of MOVING logs!</vt:lpstr>
      <vt:lpstr>CHOKER CARRIAGE CONTROL IN THE BRUSH  WHAT YOU NEED TO KNOW  1- the choker controls and uses communications  2- heads up all the time!  </vt:lpstr>
      <vt:lpstr>TOWER DOWN FOR SLIPPERY OR SLOPING ROADS  WHAT YOU NEED TO KNOW  1- the tower is lowered on slippery or sloping roads  2- guide wires are completely removed from their anchor points  3- stay clear of all guide wires </vt:lpstr>
      <vt:lpstr>TOWER SET-UP IN BAD WEATHER  WHAT YOU NEED TO KNOW  1- the crew stays in view  2- stay out of the yarder’s way  3- good three point of contact driver exit  4- the levelers are set and the tower is raised. </vt:lpstr>
      <vt:lpstr>THE YARDER OPERATOR’S JOB  WHAT YOU NEED TO KNOW  1- inspect the guide wire rigging  2- check the tower-don’t allow any crossed wires  3- the yarder communicates frequently with the chokers </vt:lpstr>
      <vt:lpstr>TOWER-CHOKER COMMUNICATION  WHAT YOU NEED TO KNOW  1- the choker lines up the drag with the carriage and skyline  2- frequent communications by signal with the yarder </vt:lpstr>
      <vt:lpstr>QUICK TEST</vt:lpstr>
      <vt:lpstr>WRAP-UP</vt:lpstr>
      <vt:lpstr>OSHA NOTICE &amp; DISCLAIMER</vt:lpstr>
    </vt:vector>
  </TitlesOfParts>
  <Company>TPM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CHAINSAW SAFETY</dc:title>
  <dc:creator>TPM</dc:creator>
  <cp:lastModifiedBy>Vosburgh, Linda - OSHA</cp:lastModifiedBy>
  <cp:revision>126</cp:revision>
  <dcterms:created xsi:type="dcterms:W3CDTF">2010-12-20T22:20:37Z</dcterms:created>
  <dcterms:modified xsi:type="dcterms:W3CDTF">2013-03-18T19:11:12Z</dcterms:modified>
</cp:coreProperties>
</file>