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438" r:id="rId2"/>
    <p:sldId id="276" r:id="rId3"/>
    <p:sldId id="372" r:id="rId4"/>
    <p:sldId id="256" r:id="rId5"/>
    <p:sldId id="274" r:id="rId6"/>
    <p:sldId id="263" r:id="rId7"/>
    <p:sldId id="302" r:id="rId8"/>
    <p:sldId id="303" r:id="rId9"/>
    <p:sldId id="370" r:id="rId10"/>
    <p:sldId id="272" r:id="rId11"/>
    <p:sldId id="273" r:id="rId12"/>
    <p:sldId id="358" r:id="rId13"/>
    <p:sldId id="371" r:id="rId14"/>
    <p:sldId id="325" r:id="rId15"/>
    <p:sldId id="324" r:id="rId16"/>
    <p:sldId id="378" r:id="rId17"/>
    <p:sldId id="377" r:id="rId18"/>
    <p:sldId id="382" r:id="rId19"/>
    <p:sldId id="431" r:id="rId20"/>
    <p:sldId id="266" r:id="rId21"/>
    <p:sldId id="313" r:id="rId22"/>
    <p:sldId id="317" r:id="rId23"/>
    <p:sldId id="316" r:id="rId24"/>
    <p:sldId id="315" r:id="rId25"/>
    <p:sldId id="314" r:id="rId26"/>
    <p:sldId id="265" r:id="rId27"/>
    <p:sldId id="318" r:id="rId28"/>
    <p:sldId id="319" r:id="rId29"/>
    <p:sldId id="320" r:id="rId30"/>
    <p:sldId id="321" r:id="rId31"/>
    <p:sldId id="323" r:id="rId32"/>
    <p:sldId id="432"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 id="401" r:id="rId50"/>
    <p:sldId id="434" r:id="rId51"/>
    <p:sldId id="404" r:id="rId52"/>
    <p:sldId id="405" r:id="rId53"/>
    <p:sldId id="406" r:id="rId54"/>
    <p:sldId id="407" r:id="rId55"/>
    <p:sldId id="408" r:id="rId56"/>
    <p:sldId id="409" r:id="rId57"/>
    <p:sldId id="410" r:id="rId58"/>
    <p:sldId id="411" r:id="rId59"/>
    <p:sldId id="412" r:id="rId60"/>
    <p:sldId id="413" r:id="rId61"/>
    <p:sldId id="414" r:id="rId62"/>
    <p:sldId id="415" r:id="rId63"/>
    <p:sldId id="416" r:id="rId64"/>
    <p:sldId id="417" r:id="rId65"/>
    <p:sldId id="418" r:id="rId66"/>
    <p:sldId id="419" r:id="rId67"/>
    <p:sldId id="420" r:id="rId68"/>
    <p:sldId id="421" r:id="rId69"/>
    <p:sldId id="422" r:id="rId70"/>
    <p:sldId id="423" r:id="rId71"/>
    <p:sldId id="424" r:id="rId72"/>
    <p:sldId id="425" r:id="rId73"/>
    <p:sldId id="436" r:id="rId74"/>
    <p:sldId id="427" r:id="rId75"/>
    <p:sldId id="437"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62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22DC3-8D46-4F43-88D2-BE213E2C7D10}" type="datetimeFigureOut">
              <a:rPr lang="en-US" smtClean="0"/>
              <a:t>3/18/2013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4B2DA-445D-496D-B013-AB5FF86A66D8}" type="slidenum">
              <a:rPr lang="en-US" smtClean="0"/>
              <a:t>‹#›</a:t>
            </a:fld>
            <a:endParaRPr lang="en-US" dirty="0"/>
          </a:p>
        </p:txBody>
      </p:sp>
    </p:spTree>
    <p:extLst>
      <p:ext uri="{BB962C8B-B14F-4D97-AF65-F5344CB8AC3E}">
        <p14:creationId xmlns:p14="http://schemas.microsoft.com/office/powerpoint/2010/main" val="371461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4B2DA-445D-496D-B013-AB5FF86A66D8}" type="slidenum">
              <a:rPr lang="en-US" smtClean="0"/>
              <a:t>17</a:t>
            </a:fld>
            <a:endParaRPr lang="en-US" dirty="0"/>
          </a:p>
        </p:txBody>
      </p:sp>
    </p:spTree>
    <p:extLst>
      <p:ext uri="{BB962C8B-B14F-4D97-AF65-F5344CB8AC3E}">
        <p14:creationId xmlns:p14="http://schemas.microsoft.com/office/powerpoint/2010/main" val="106138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AEE5F0-FAE1-4F5B-9CD8-6A980F49F3EF}" type="datetimeFigureOut">
              <a:rPr lang="en-US"/>
              <a:pPr>
                <a:defRPr/>
              </a:pPr>
              <a:t>3/18/2013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A6BB50-0F06-41E9-BF23-661E68427B60}" type="slidenum">
              <a:rPr lang="en-US"/>
              <a:pPr>
                <a:defRPr/>
              </a:pPr>
              <a:t>‹#›</a:t>
            </a:fld>
            <a:endParaRPr lang="en-US" dirty="0"/>
          </a:p>
        </p:txBody>
      </p:sp>
    </p:spTree>
    <p:extLst>
      <p:ext uri="{BB962C8B-B14F-4D97-AF65-F5344CB8AC3E}">
        <p14:creationId xmlns:p14="http://schemas.microsoft.com/office/powerpoint/2010/main" val="239329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838929-31FF-4710-A647-89D34682CAC7}" type="datetimeFigureOut">
              <a:rPr lang="en-US"/>
              <a:pPr>
                <a:defRPr/>
              </a:pPr>
              <a:t>3/18/2013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A5E88B-AC7F-4FD2-AC96-BD5F48CA358A}" type="slidenum">
              <a:rPr lang="en-US"/>
              <a:pPr>
                <a:defRPr/>
              </a:pPr>
              <a:t>‹#›</a:t>
            </a:fld>
            <a:endParaRPr lang="en-US" dirty="0"/>
          </a:p>
        </p:txBody>
      </p:sp>
    </p:spTree>
    <p:extLst>
      <p:ext uri="{BB962C8B-B14F-4D97-AF65-F5344CB8AC3E}">
        <p14:creationId xmlns:p14="http://schemas.microsoft.com/office/powerpoint/2010/main" val="235672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6A3129-4317-4124-AD08-744A3E354A03}" type="datetimeFigureOut">
              <a:rPr lang="en-US"/>
              <a:pPr>
                <a:defRPr/>
              </a:pPr>
              <a:t>3/18/2013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9A1FE4-C36A-4209-A0B0-EBC3442C403B}" type="slidenum">
              <a:rPr lang="en-US"/>
              <a:pPr>
                <a:defRPr/>
              </a:pPr>
              <a:t>‹#›</a:t>
            </a:fld>
            <a:endParaRPr lang="en-US" dirty="0"/>
          </a:p>
        </p:txBody>
      </p:sp>
    </p:spTree>
    <p:extLst>
      <p:ext uri="{BB962C8B-B14F-4D97-AF65-F5344CB8AC3E}">
        <p14:creationId xmlns:p14="http://schemas.microsoft.com/office/powerpoint/2010/main" val="319438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4EA427-2BD9-4177-B327-F4302459DF7A}" type="datetimeFigureOut">
              <a:rPr lang="en-US"/>
              <a:pPr>
                <a:defRPr/>
              </a:pPr>
              <a:t>3/18/2013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780EEF-FB8C-4119-94B0-0DC279A85790}" type="slidenum">
              <a:rPr lang="en-US"/>
              <a:pPr>
                <a:defRPr/>
              </a:pPr>
              <a:t>‹#›</a:t>
            </a:fld>
            <a:endParaRPr lang="en-US" dirty="0"/>
          </a:p>
        </p:txBody>
      </p:sp>
    </p:spTree>
    <p:extLst>
      <p:ext uri="{BB962C8B-B14F-4D97-AF65-F5344CB8AC3E}">
        <p14:creationId xmlns:p14="http://schemas.microsoft.com/office/powerpoint/2010/main" val="283506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8A810A-53F2-464A-9481-03FEA154246E}" type="datetimeFigureOut">
              <a:rPr lang="en-US"/>
              <a:pPr>
                <a:defRPr/>
              </a:pPr>
              <a:t>3/18/2013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43E8B2-BE01-4395-B90C-814E020DA0D3}" type="slidenum">
              <a:rPr lang="en-US"/>
              <a:pPr>
                <a:defRPr/>
              </a:pPr>
              <a:t>‹#›</a:t>
            </a:fld>
            <a:endParaRPr lang="en-US" dirty="0"/>
          </a:p>
        </p:txBody>
      </p:sp>
    </p:spTree>
    <p:extLst>
      <p:ext uri="{BB962C8B-B14F-4D97-AF65-F5344CB8AC3E}">
        <p14:creationId xmlns:p14="http://schemas.microsoft.com/office/powerpoint/2010/main" val="833542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74A340-A594-419E-A6EE-E65901604DA5}" type="datetimeFigureOut">
              <a:rPr lang="en-US"/>
              <a:pPr>
                <a:defRPr/>
              </a:pPr>
              <a:t>3/18/2013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6B10103-45EA-4AE6-A09E-6113B4082596}" type="slidenum">
              <a:rPr lang="en-US"/>
              <a:pPr>
                <a:defRPr/>
              </a:pPr>
              <a:t>‹#›</a:t>
            </a:fld>
            <a:endParaRPr lang="en-US" dirty="0"/>
          </a:p>
        </p:txBody>
      </p:sp>
    </p:spTree>
    <p:extLst>
      <p:ext uri="{BB962C8B-B14F-4D97-AF65-F5344CB8AC3E}">
        <p14:creationId xmlns:p14="http://schemas.microsoft.com/office/powerpoint/2010/main" val="57115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6451CA-FB8D-4C3F-A686-0F6ABA89C408}" type="datetimeFigureOut">
              <a:rPr lang="en-US"/>
              <a:pPr>
                <a:defRPr/>
              </a:pPr>
              <a:t>3/18/2013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9CA7986-D5C4-43AD-9F1B-B8BE65ECBDAB}" type="slidenum">
              <a:rPr lang="en-US"/>
              <a:pPr>
                <a:defRPr/>
              </a:pPr>
              <a:t>‹#›</a:t>
            </a:fld>
            <a:endParaRPr lang="en-US" dirty="0"/>
          </a:p>
        </p:txBody>
      </p:sp>
    </p:spTree>
    <p:extLst>
      <p:ext uri="{BB962C8B-B14F-4D97-AF65-F5344CB8AC3E}">
        <p14:creationId xmlns:p14="http://schemas.microsoft.com/office/powerpoint/2010/main" val="330200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F3A4DF-5F29-49BB-B22C-270B923D4EFE}" type="datetimeFigureOut">
              <a:rPr lang="en-US"/>
              <a:pPr>
                <a:defRPr/>
              </a:pPr>
              <a:t>3/18/2013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000EFBE-182E-40C5-A6FE-DE615AE49398}" type="slidenum">
              <a:rPr lang="en-US"/>
              <a:pPr>
                <a:defRPr/>
              </a:pPr>
              <a:t>‹#›</a:t>
            </a:fld>
            <a:endParaRPr lang="en-US" dirty="0"/>
          </a:p>
        </p:txBody>
      </p:sp>
    </p:spTree>
    <p:extLst>
      <p:ext uri="{BB962C8B-B14F-4D97-AF65-F5344CB8AC3E}">
        <p14:creationId xmlns:p14="http://schemas.microsoft.com/office/powerpoint/2010/main" val="238017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59A971-BDF6-4511-90B4-0B581F67D004}" type="datetimeFigureOut">
              <a:rPr lang="en-US"/>
              <a:pPr>
                <a:defRPr/>
              </a:pPr>
              <a:t>3/18/2013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79EDB92-A78F-4352-9C1A-AA0982E869DE}" type="slidenum">
              <a:rPr lang="en-US"/>
              <a:pPr>
                <a:defRPr/>
              </a:pPr>
              <a:t>‹#›</a:t>
            </a:fld>
            <a:endParaRPr lang="en-US" dirty="0"/>
          </a:p>
        </p:txBody>
      </p:sp>
    </p:spTree>
    <p:extLst>
      <p:ext uri="{BB962C8B-B14F-4D97-AF65-F5344CB8AC3E}">
        <p14:creationId xmlns:p14="http://schemas.microsoft.com/office/powerpoint/2010/main" val="21282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7C9207-2972-4F83-A693-80AFB532DA79}" type="datetimeFigureOut">
              <a:rPr lang="en-US"/>
              <a:pPr>
                <a:defRPr/>
              </a:pPr>
              <a:t>3/18/2013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8A54C-9412-425D-8502-D540335AF55E}" type="slidenum">
              <a:rPr lang="en-US"/>
              <a:pPr>
                <a:defRPr/>
              </a:pPr>
              <a:t>‹#›</a:t>
            </a:fld>
            <a:endParaRPr lang="en-US" dirty="0"/>
          </a:p>
        </p:txBody>
      </p:sp>
    </p:spTree>
    <p:extLst>
      <p:ext uri="{BB962C8B-B14F-4D97-AF65-F5344CB8AC3E}">
        <p14:creationId xmlns:p14="http://schemas.microsoft.com/office/powerpoint/2010/main" val="362776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26C486-541A-4845-BB26-06FACEFAA9D3}" type="datetimeFigureOut">
              <a:rPr lang="en-US"/>
              <a:pPr>
                <a:defRPr/>
              </a:pPr>
              <a:t>3/18/2013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56C676F-7374-4FDF-B468-13E965B1DC43}" type="slidenum">
              <a:rPr lang="en-US"/>
              <a:pPr>
                <a:defRPr/>
              </a:pPr>
              <a:t>‹#›</a:t>
            </a:fld>
            <a:endParaRPr lang="en-US" dirty="0"/>
          </a:p>
        </p:txBody>
      </p:sp>
    </p:spTree>
    <p:extLst>
      <p:ext uri="{BB962C8B-B14F-4D97-AF65-F5344CB8AC3E}">
        <p14:creationId xmlns:p14="http://schemas.microsoft.com/office/powerpoint/2010/main" val="559896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l="-6000" r="-6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7AAA4F4-1AAD-4B3F-B48C-10100B34B192}" type="datetimeFigureOut">
              <a:rPr lang="en-US"/>
              <a:pPr>
                <a:defRPr/>
              </a:pPr>
              <a:t>3/18/2013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A9E4AFE-4DA0-4785-B4BF-4C5EFC857D0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pPr eaLnBrk="1" hangingPunct="1"/>
            <a:r>
              <a:rPr lang="en-US" b="1" dirty="0" smtClean="0">
                <a:solidFill>
                  <a:srgbClr val="FF0000"/>
                </a:solidFill>
              </a:rPr>
              <a:t>OSHA NOTICE &amp; DISCLAIMER</a:t>
            </a:r>
          </a:p>
        </p:txBody>
      </p:sp>
      <p:sp>
        <p:nvSpPr>
          <p:cNvPr id="60419" name="Content Placeholder 5"/>
          <p:cNvSpPr>
            <a:spLocks noGrp="1"/>
          </p:cNvSpPr>
          <p:nvPr>
            <p:ph idx="1"/>
          </p:nvPr>
        </p:nvSpPr>
        <p:spPr>
          <a:xfrm>
            <a:off x="457200" y="1447800"/>
            <a:ext cx="8382000" cy="4678363"/>
          </a:xfrm>
        </p:spPr>
        <p:txBody>
          <a:bodyPr/>
          <a:lstStyle/>
          <a:p>
            <a:pPr marL="0" indent="0" eaLnBrk="1" hangingPunct="1">
              <a:buNone/>
            </a:pPr>
            <a:endParaRPr lang="en-US" dirty="0" smtClean="0">
              <a:solidFill>
                <a:srgbClr val="FF0000"/>
              </a:solidFill>
            </a:endParaRPr>
          </a:p>
          <a:p>
            <a:pPr marL="0" indent="0" eaLnBrk="1" hangingPunct="1">
              <a:buNone/>
            </a:pPr>
            <a:r>
              <a:rPr lang="en-US" dirty="0" smtClean="0">
                <a:solidFill>
                  <a:srgbClr val="FF0000"/>
                </a:solidFill>
              </a:rPr>
              <a:t>“This material was produced under grant </a:t>
            </a:r>
            <a:r>
              <a:rPr lang="en-US" dirty="0">
                <a:solidFill>
                  <a:srgbClr val="FF0000"/>
                </a:solidFill>
              </a:rPr>
              <a:t>SH20866SH0 </a:t>
            </a:r>
            <a:r>
              <a:rPr lang="en-US" dirty="0" smtClean="0">
                <a:solidFill>
                  <a:srgbClr val="FF0000"/>
                </a:solidFill>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dirty="0" smtClean="0"/>
          </a:p>
        </p:txBody>
      </p:sp>
    </p:spTree>
    <p:extLst>
      <p:ext uri="{BB962C8B-B14F-4D97-AF65-F5344CB8AC3E}">
        <p14:creationId xmlns:p14="http://schemas.microsoft.com/office/powerpoint/2010/main" val="3287155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pPr eaLnBrk="1" hangingPunct="1"/>
            <a:r>
              <a:rPr lang="en-US" dirty="0" smtClean="0"/>
              <a:t>GRIPPING THE CHAINSAW</a:t>
            </a:r>
          </a:p>
        </p:txBody>
      </p:sp>
      <p:sp>
        <p:nvSpPr>
          <p:cNvPr id="6" name="Content Placeholder 5"/>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400" dirty="0" smtClean="0"/>
              <a:t>Two hand operation ALWAYS – chainsaws were designed to operate that way.</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Don’t operate it when you’re tired – concentration and firm grip will be lost.</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 GRIPPING THE CHAINSAW</a:t>
            </a:r>
            <a:br>
              <a:rPr lang="en-US" dirty="0" smtClean="0"/>
            </a:br>
            <a:endParaRPr lang="en-US" dirty="0" smtClean="0"/>
          </a:p>
        </p:txBody>
      </p:sp>
      <p:sp>
        <p:nvSpPr>
          <p:cNvPr id="10243" name="Content Placeholder 5"/>
          <p:cNvSpPr>
            <a:spLocks noGrp="1"/>
          </p:cNvSpPr>
          <p:nvPr>
            <p:ph idx="1"/>
          </p:nvPr>
        </p:nvSpPr>
        <p:spPr/>
        <p:txBody>
          <a:bodyPr/>
          <a:lstStyle/>
          <a:p>
            <a:pPr eaLnBrk="1" hangingPunct="1"/>
            <a:r>
              <a:rPr lang="en-US" sz="2000" dirty="0" smtClean="0"/>
              <a:t>When the chainsaw is running…</a:t>
            </a:r>
          </a:p>
          <a:p>
            <a:pPr eaLnBrk="1" hangingPunct="1"/>
            <a:endParaRPr lang="en-US" sz="2000" dirty="0" smtClean="0"/>
          </a:p>
          <a:p>
            <a:pPr eaLnBrk="1" hangingPunct="1"/>
            <a:r>
              <a:rPr lang="en-US" sz="2000" dirty="0" smtClean="0"/>
              <a:t>Use firm TWO-HAND GRIP</a:t>
            </a:r>
          </a:p>
          <a:p>
            <a:pPr eaLnBrk="1" hangingPunct="1"/>
            <a:endParaRPr lang="en-US" sz="2000" dirty="0" smtClean="0"/>
          </a:p>
          <a:p>
            <a:pPr eaLnBrk="1" hangingPunct="1"/>
            <a:r>
              <a:rPr lang="en-US" sz="2000" dirty="0" smtClean="0"/>
              <a:t>Grip that’s too tight results in vibrational damage (numbness &amp; burning sensation - white finger disease)</a:t>
            </a:r>
          </a:p>
          <a:p>
            <a:pPr eaLnBrk="1" hangingPunct="1"/>
            <a:endParaRPr lang="en-US" sz="2000" dirty="0" smtClean="0"/>
          </a:p>
          <a:p>
            <a:pPr eaLnBrk="1" hangingPunct="1"/>
            <a:r>
              <a:rPr lang="en-US" sz="2000" dirty="0" smtClean="0"/>
              <a:t>Right hand on Rear handle, Left hand on Front handle…</a:t>
            </a:r>
          </a:p>
          <a:p>
            <a:pPr eaLnBrk="1" hangingPunct="1"/>
            <a:endParaRPr lang="en-US" sz="2000" dirty="0" smtClean="0"/>
          </a:p>
          <a:p>
            <a:pPr eaLnBrk="1" hangingPunct="1"/>
            <a:r>
              <a:rPr lang="en-US" sz="2000" dirty="0" smtClean="0"/>
              <a:t>While sawing, </a:t>
            </a:r>
            <a:r>
              <a:rPr lang="en-US" sz="2000" i="1" dirty="0" smtClean="0">
                <a:solidFill>
                  <a:srgbClr val="FF0000"/>
                </a:solidFill>
              </a:rPr>
              <a:t>keep a firm grip - don’t let go.</a:t>
            </a:r>
          </a:p>
          <a:p>
            <a:pPr eaLnBrk="1" hangingPunct="1"/>
            <a:endParaRPr lang="en-US" sz="2000" i="1" dirty="0" smtClean="0">
              <a:solidFill>
                <a:srgbClr val="FF0000"/>
              </a:solidFill>
            </a:endParaRPr>
          </a:p>
          <a:p>
            <a:pPr eaLnBrk="1" hangingPunct="1"/>
            <a:endParaRPr lang="en-US" sz="2000" dirty="0" smtClean="0"/>
          </a:p>
          <a:p>
            <a:pPr eaLnBrk="1" hangingPunct="1"/>
            <a:endParaRPr lang="en-US" sz="2000" dirty="0" smtClean="0"/>
          </a:p>
          <a:p>
            <a:pPr eaLnBrk="1" hangingPunct="1"/>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p:txBody>
          <a:bodyPr/>
          <a:lstStyle/>
          <a:p>
            <a:pPr algn="ctr"/>
            <a:r>
              <a:rPr lang="en-US" dirty="0" smtClean="0"/>
              <a:t>WHAT HAPPENS WHEN GRIP IS TOO TIGHT?</a:t>
            </a:r>
            <a:br>
              <a:rPr lang="en-US" dirty="0" smtClean="0"/>
            </a:br>
            <a:endParaRPr lang="en-US" dirty="0" smtClean="0"/>
          </a:p>
        </p:txBody>
      </p:sp>
      <p:sp>
        <p:nvSpPr>
          <p:cNvPr id="11268" name="Text Placeholder 4"/>
          <p:cNvSpPr>
            <a:spLocks noGrp="1"/>
          </p:cNvSpPr>
          <p:nvPr>
            <p:ph type="body" sz="half" idx="2"/>
          </p:nvPr>
        </p:nvSpPr>
        <p:spPr>
          <a:xfrm>
            <a:off x="457200" y="1435101"/>
            <a:ext cx="3008313" cy="4203700"/>
          </a:xfrm>
        </p:spPr>
        <p:txBody>
          <a:bodyPr/>
          <a:lstStyle/>
          <a:p>
            <a:r>
              <a:rPr lang="en-US" sz="2400" dirty="0" smtClean="0"/>
              <a:t>Your fingers and knuckles turn white. Vibration from the chainsaw over time can cause circulatory and nerve damage. This can be avoided by using a firm but not too tight grip. This image shows a “too tight” grip. →</a:t>
            </a:r>
          </a:p>
          <a:p>
            <a:endParaRPr lang="en-US" sz="2400" dirty="0"/>
          </a:p>
          <a:p>
            <a:endParaRPr lang="en-US" sz="2400" dirty="0" smtClean="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403397" y="1295400"/>
            <a:ext cx="5566285" cy="373379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pPr eaLnBrk="1" hangingPunct="1"/>
            <a:r>
              <a:rPr lang="en-US" dirty="0" smtClean="0"/>
              <a:t>YOU NEED PERSONAL PROTECTIVE EQUIPMENT</a:t>
            </a:r>
          </a:p>
        </p:txBody>
      </p:sp>
      <p:sp>
        <p:nvSpPr>
          <p:cNvPr id="6" name="Content Placeholder 5"/>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sz="2400" dirty="0" smtClean="0"/>
              <a:t>Protective gloves.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Head protection (hardhats).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Safety eyewear to prevent the impact of chips and bits.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Sturdy boots-Corkers, which contain spikes for grip in icy weather. These are advised year-round because of the possibility of walking on logs.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Hearing Protective Equipment (HPE) to protect hearing loss and wood and other material falling into your ears.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LEG CHAPS – To prevent a chainsaw from cutting your legs.</a:t>
            </a:r>
          </a:p>
          <a:p>
            <a:pPr eaLnBrk="1" fontAlgn="auto" hangingPunct="1">
              <a:spcAft>
                <a:spcPts val="0"/>
              </a:spcAft>
              <a:buFont typeface="Arial" pitchFamily="34" charset="0"/>
              <a:buChar char="•"/>
              <a:defRPr/>
            </a:pPr>
            <a:endParaRPr lang="en-US" sz="2400" dirty="0" smtClean="0"/>
          </a:p>
        </p:txBody>
      </p:sp>
    </p:spTree>
    <p:extLst>
      <p:ext uri="{BB962C8B-B14F-4D97-AF65-F5344CB8AC3E}">
        <p14:creationId xmlns:p14="http://schemas.microsoft.com/office/powerpoint/2010/main" val="3671285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r>
              <a:rPr lang="en-US" sz="3600" dirty="0" smtClean="0"/>
              <a:t>PERSONAL PROTECTIVE EQUIPMENT (PPE)</a:t>
            </a:r>
          </a:p>
        </p:txBody>
      </p:sp>
      <p:sp>
        <p:nvSpPr>
          <p:cNvPr id="12291" name="Text Placeholder 4"/>
          <p:cNvSpPr>
            <a:spLocks noGrp="1"/>
          </p:cNvSpPr>
          <p:nvPr>
            <p:ph type="body" idx="1"/>
          </p:nvPr>
        </p:nvSpPr>
        <p:spPr/>
        <p:txBody>
          <a:bodyPr/>
          <a:lstStyle/>
          <a:p>
            <a:pPr algn="ctr"/>
            <a:r>
              <a:rPr lang="en-US" dirty="0" smtClean="0"/>
              <a:t>Head, Ear &amp; Eye</a:t>
            </a:r>
          </a:p>
        </p:txBody>
      </p:sp>
      <p:sp>
        <p:nvSpPr>
          <p:cNvPr id="12293" name="Text Placeholder 6"/>
          <p:cNvSpPr>
            <a:spLocks noGrp="1"/>
          </p:cNvSpPr>
          <p:nvPr>
            <p:ph type="body" sz="quarter" idx="3"/>
          </p:nvPr>
        </p:nvSpPr>
        <p:spPr/>
        <p:txBody>
          <a:bodyPr/>
          <a:lstStyle/>
          <a:p>
            <a:pPr algn="ctr"/>
            <a:r>
              <a:rPr lang="en-US" dirty="0" smtClean="0"/>
              <a:t>Hand Protection</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1900" y="2250281"/>
            <a:ext cx="3470787" cy="3800475"/>
          </a:xfrm>
        </p:spPr>
      </p:pic>
      <p:pic>
        <p:nvPicPr>
          <p:cNvPr id="6" name="Content Placeholder 5"/>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4722812" y="2281378"/>
            <a:ext cx="3886200" cy="373828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title"/>
          </p:nvPr>
        </p:nvSpPr>
        <p:spPr/>
        <p:txBody>
          <a:bodyPr/>
          <a:lstStyle/>
          <a:p>
            <a:r>
              <a:rPr lang="en-US" dirty="0" smtClean="0"/>
              <a:t>PPE-Footwear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025" y="1600994"/>
            <a:ext cx="7219950" cy="452437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0" y="274638"/>
            <a:ext cx="9144000" cy="1143000"/>
          </a:xfrm>
        </p:spPr>
        <p:txBody>
          <a:bodyPr/>
          <a:lstStyle/>
          <a:p>
            <a:pPr eaLnBrk="1" hangingPunct="1"/>
            <a:r>
              <a:rPr lang="en-US" dirty="0" smtClean="0"/>
              <a:t>PPE - FOOTWEAR</a:t>
            </a:r>
            <a:br>
              <a:rPr lang="en-US" dirty="0" smtClean="0"/>
            </a:br>
            <a:r>
              <a:rPr lang="en-US" dirty="0"/>
              <a:t/>
            </a:r>
            <a:br>
              <a:rPr lang="en-US" dirty="0"/>
            </a:br>
            <a:r>
              <a:rPr lang="en-US" dirty="0" smtClean="0"/>
              <a:t/>
            </a:r>
            <a:br>
              <a:rPr lang="en-US" dirty="0" smtClean="0"/>
            </a:br>
            <a:r>
              <a:rPr lang="en-US" dirty="0"/>
              <a:t/>
            </a:r>
            <a:br>
              <a:rPr lang="en-US" dirty="0"/>
            </a:br>
            <a:r>
              <a:rPr lang="en-US" dirty="0" smtClean="0"/>
              <a:t>WHAT YOU NEED TO KNOW</a:t>
            </a:r>
            <a:br>
              <a:rPr lang="en-US" dirty="0" smtClean="0"/>
            </a:br>
            <a:r>
              <a:rPr lang="en-US" dirty="0"/>
              <a:t/>
            </a:r>
            <a:br>
              <a:rPr lang="en-US" dirty="0"/>
            </a:br>
            <a:r>
              <a:rPr lang="en-US" sz="2000" dirty="0" smtClean="0"/>
              <a:t>1- Your feet need to be protected by heavy boots</a:t>
            </a:r>
            <a:br>
              <a:rPr lang="en-US" sz="2000" dirty="0" smtClean="0"/>
            </a:br>
            <a:r>
              <a:rPr lang="en-US" sz="2000" dirty="0"/>
              <a:t/>
            </a:r>
            <a:br>
              <a:rPr lang="en-US" sz="2000" dirty="0"/>
            </a:br>
            <a:r>
              <a:rPr lang="en-US" sz="2000" dirty="0" smtClean="0"/>
              <a:t>2- “CORKERS” have traction spikes for walking on ICY SURFACES, such as logs.</a:t>
            </a:r>
            <a:br>
              <a:rPr lang="en-US" sz="2000" dirty="0" smtClean="0"/>
            </a:br>
            <a:r>
              <a:rPr lang="en-US" sz="2000" dirty="0"/>
              <a:t/>
            </a:r>
            <a:br>
              <a:rPr lang="en-US" sz="2000" dirty="0"/>
            </a:br>
            <a:r>
              <a:rPr lang="en-US" sz="2000" dirty="0" smtClean="0"/>
              <a:t>3-“CORKERS” are HIGHLY ADVISED in winter.</a:t>
            </a:r>
            <a:br>
              <a:rPr lang="en-US" sz="2000" dirty="0" smtClean="0"/>
            </a:br>
            <a:r>
              <a:rPr lang="en-US" sz="2000" dirty="0"/>
              <a:t/>
            </a:r>
            <a:br>
              <a:rPr lang="en-US" sz="2000" dirty="0"/>
            </a:br>
            <a:endParaRPr lang="en-US" sz="2000" dirty="0" smtClean="0"/>
          </a:p>
        </p:txBody>
      </p:sp>
    </p:spTree>
    <p:extLst>
      <p:ext uri="{BB962C8B-B14F-4D97-AF65-F5344CB8AC3E}">
        <p14:creationId xmlns:p14="http://schemas.microsoft.com/office/powerpoint/2010/main" val="2131351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ctrTitle" idx="4294967295"/>
          </p:nvPr>
        </p:nvSpPr>
        <p:spPr>
          <a:xfrm>
            <a:off x="0" y="2130425"/>
            <a:ext cx="9144000" cy="1470025"/>
          </a:xfrm>
        </p:spPr>
        <p:txBody>
          <a:bodyPr/>
          <a:lstStyle/>
          <a:p>
            <a:pPr eaLnBrk="1" hangingPunct="1"/>
            <a:r>
              <a:rPr lang="en-US" dirty="0" smtClean="0"/>
              <a:t>PUT ON YOUR CHAPS!</a:t>
            </a:r>
            <a:br>
              <a:rPr lang="en-US" dirty="0" smtClean="0"/>
            </a:br>
            <a:r>
              <a:rPr lang="en-US" dirty="0"/>
              <a:t/>
            </a:r>
            <a:br>
              <a:rPr lang="en-US" dirty="0"/>
            </a:br>
            <a:r>
              <a:rPr lang="en-US" dirty="0" smtClean="0"/>
              <a:t>WHAT YOU NEED TO KNOW</a:t>
            </a:r>
            <a:br>
              <a:rPr lang="en-US" dirty="0" smtClean="0"/>
            </a:br>
            <a:r>
              <a:rPr lang="en-US" dirty="0"/>
              <a:t/>
            </a:r>
            <a:br>
              <a:rPr lang="en-US" dirty="0"/>
            </a:br>
            <a:r>
              <a:rPr lang="en-US" sz="2000" dirty="0" smtClean="0"/>
              <a:t>1- TWO KINDS – External &amp; Internal</a:t>
            </a:r>
            <a:br>
              <a:rPr lang="en-US" sz="2000" dirty="0" smtClean="0"/>
            </a:br>
            <a:r>
              <a:rPr lang="en-US" sz="2000" dirty="0"/>
              <a:t/>
            </a:r>
            <a:br>
              <a:rPr lang="en-US" sz="2000" dirty="0"/>
            </a:br>
            <a:r>
              <a:rPr lang="en-US" sz="2000" dirty="0" smtClean="0"/>
              <a:t>2- EXTERNAL is usually ORANGE, fits over pants</a:t>
            </a:r>
            <a:br>
              <a:rPr lang="en-US" sz="2000" dirty="0" smtClean="0"/>
            </a:br>
            <a:r>
              <a:rPr lang="en-US" sz="2000" dirty="0"/>
              <a:t/>
            </a:r>
            <a:br>
              <a:rPr lang="en-US" sz="2000" dirty="0"/>
            </a:br>
            <a:r>
              <a:rPr lang="en-US" sz="2000" dirty="0" smtClean="0"/>
              <a:t>3-INTERNAL are usually GRAY, and worn underneath pants.</a:t>
            </a:r>
            <a:br>
              <a:rPr lang="en-US" sz="2000" dirty="0" smtClean="0"/>
            </a:br>
            <a:r>
              <a:rPr lang="en-US" sz="2000" dirty="0"/>
              <a:t/>
            </a:r>
            <a:br>
              <a:rPr lang="en-US" sz="2000" dirty="0"/>
            </a:br>
            <a:r>
              <a:rPr lang="en-US" sz="2000" dirty="0" smtClean="0"/>
              <a:t>4-BOTH are made of KEVLAR fiber that resists cuts!</a:t>
            </a:r>
          </a:p>
        </p:txBody>
      </p:sp>
    </p:spTree>
    <p:extLst>
      <p:ext uri="{BB962C8B-B14F-4D97-AF65-F5344CB8AC3E}">
        <p14:creationId xmlns:p14="http://schemas.microsoft.com/office/powerpoint/2010/main" val="2924118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0" y="273050"/>
            <a:ext cx="9144000" cy="5137150"/>
          </a:xfrm>
        </p:spPr>
        <p:txBody>
          <a:bodyPr/>
          <a:lstStyle/>
          <a:p>
            <a:pPr eaLnBrk="1" hangingPunct="1"/>
            <a:r>
              <a:rPr lang="en-US" dirty="0" smtClean="0"/>
              <a:t>ABOUT INTERNAL CHAPS!</a:t>
            </a:r>
            <a:br>
              <a:rPr lang="en-US" dirty="0" smtClean="0"/>
            </a:br>
            <a:r>
              <a:rPr lang="en-US" dirty="0"/>
              <a:t/>
            </a:r>
            <a:br>
              <a:rPr lang="en-US" dirty="0"/>
            </a:br>
            <a:r>
              <a:rPr lang="en-US" dirty="0" smtClean="0"/>
              <a:t>WHAT YOU NEED TO KNOW</a:t>
            </a:r>
            <a:br>
              <a:rPr lang="en-US" dirty="0" smtClean="0"/>
            </a:br>
            <a:r>
              <a:rPr lang="en-US" dirty="0"/>
              <a:t/>
            </a:r>
            <a:br>
              <a:rPr lang="en-US" dirty="0"/>
            </a:br>
            <a:r>
              <a:rPr lang="en-US" sz="2000" dirty="0" smtClean="0"/>
              <a:t>1- Some LOGGERS use internal CHAPS.</a:t>
            </a:r>
            <a:br>
              <a:rPr lang="en-US" sz="2000" dirty="0" smtClean="0"/>
            </a:br>
            <a:r>
              <a:rPr lang="en-US" sz="2000" dirty="0"/>
              <a:t/>
            </a:r>
            <a:br>
              <a:rPr lang="en-US" sz="2000" dirty="0"/>
            </a:br>
            <a:r>
              <a:rPr lang="en-US" sz="2000" dirty="0" smtClean="0"/>
              <a:t>2-They can barely be seen.</a:t>
            </a:r>
            <a:br>
              <a:rPr lang="en-US" sz="2000" dirty="0" smtClean="0"/>
            </a:br>
            <a:r>
              <a:rPr lang="en-US" sz="2000" dirty="0"/>
              <a:t/>
            </a:r>
            <a:br>
              <a:rPr lang="en-US" sz="2000" dirty="0"/>
            </a:br>
            <a:r>
              <a:rPr lang="en-US" sz="2000" dirty="0" smtClean="0"/>
              <a:t>3-INTERNAL CHAPS are usually GRAY, and worn underneath pants.</a:t>
            </a:r>
            <a:br>
              <a:rPr lang="en-US" sz="2000" dirty="0" smtClean="0"/>
            </a:br>
            <a:r>
              <a:rPr lang="en-US" sz="2000" dirty="0"/>
              <a:t/>
            </a:r>
            <a:br>
              <a:rPr lang="en-US" sz="2000" dirty="0"/>
            </a:br>
            <a:r>
              <a:rPr lang="en-US" sz="2000" dirty="0" smtClean="0"/>
              <a:t>4-CHAPS are made of KEVLAR fiber that resists cuts!</a:t>
            </a:r>
          </a:p>
        </p:txBody>
      </p:sp>
    </p:spTree>
    <p:extLst>
      <p:ext uri="{BB962C8B-B14F-4D97-AF65-F5344CB8AC3E}">
        <p14:creationId xmlns:p14="http://schemas.microsoft.com/office/powerpoint/2010/main" val="810639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pPr eaLnBrk="1" hangingPunct="1"/>
            <a:r>
              <a:rPr lang="en-US" dirty="0" smtClean="0"/>
              <a:t>QUICK TEST</a:t>
            </a:r>
          </a:p>
        </p:txBody>
      </p:sp>
      <p:sp>
        <p:nvSpPr>
          <p:cNvPr id="70659" name="Content Placeholder 5"/>
          <p:cNvSpPr>
            <a:spLocks noGrp="1"/>
          </p:cNvSpPr>
          <p:nvPr>
            <p:ph idx="1"/>
          </p:nvPr>
        </p:nvSpPr>
        <p:spPr/>
        <p:txBody>
          <a:bodyPr/>
          <a:lstStyle/>
          <a:p>
            <a:pPr eaLnBrk="1" hangingPunct="1"/>
            <a:r>
              <a:rPr lang="en-US" sz="2400" b="1" i="1" dirty="0" smtClean="0">
                <a:solidFill>
                  <a:srgbClr val="FF0000"/>
                </a:solidFill>
              </a:rPr>
              <a:t>Answer this question: What are some safe operating rules for working with chainsaws?</a:t>
            </a:r>
          </a:p>
          <a:p>
            <a:pPr eaLnBrk="1" hangingPunct="1"/>
            <a:endParaRPr lang="en-US" sz="2400" dirty="0" smtClean="0"/>
          </a:p>
          <a:p>
            <a:pPr eaLnBrk="1" hangingPunct="1"/>
            <a:r>
              <a:rPr lang="en-US" sz="2400" dirty="0" smtClean="0"/>
              <a:t>A – grip it right and not too tight.</a:t>
            </a:r>
            <a:r>
              <a:rPr lang="en-US" sz="2400" dirty="0"/>
              <a:t/>
            </a:r>
            <a:br>
              <a:rPr lang="en-US" sz="2400" dirty="0"/>
            </a:br>
            <a:r>
              <a:rPr lang="en-US" sz="2400" dirty="0"/>
              <a:t/>
            </a:r>
            <a:br>
              <a:rPr lang="en-US" sz="2400" dirty="0"/>
            </a:br>
            <a:r>
              <a:rPr lang="en-US" sz="2400" dirty="0" smtClean="0"/>
              <a:t>B – wear personal protective equipment.</a:t>
            </a:r>
          </a:p>
          <a:p>
            <a:pPr eaLnBrk="1" hangingPunct="1"/>
            <a:endParaRPr lang="en-US" sz="2400" dirty="0" smtClean="0"/>
          </a:p>
          <a:p>
            <a:pPr eaLnBrk="1" hangingPunct="1"/>
            <a:r>
              <a:rPr lang="en-US" sz="2400" dirty="0" smtClean="0"/>
              <a:t>C – all the above.</a:t>
            </a:r>
          </a:p>
        </p:txBody>
      </p:sp>
    </p:spTree>
    <p:extLst>
      <p:ext uri="{BB962C8B-B14F-4D97-AF65-F5344CB8AC3E}">
        <p14:creationId xmlns:p14="http://schemas.microsoft.com/office/powerpoint/2010/main" val="2454527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title"/>
          </p:nvPr>
        </p:nvSpPr>
        <p:spPr/>
        <p:txBody>
          <a:bodyPr/>
          <a:lstStyle/>
          <a:p>
            <a:pPr eaLnBrk="1" hangingPunct="1"/>
            <a:r>
              <a:rPr lang="en-US" dirty="0" smtClean="0"/>
              <a:t>CHAINSAW SAFETY </a:t>
            </a:r>
            <a:br>
              <a:rPr lang="en-US" dirty="0" smtClean="0"/>
            </a:br>
            <a:r>
              <a:rPr lang="en-US" sz="1000" dirty="0" smtClean="0">
                <a:solidFill>
                  <a:srgbClr val="FF0000"/>
                </a:solidFill>
              </a:rPr>
              <a:t>(Module #1)</a:t>
            </a:r>
          </a:p>
        </p:txBody>
      </p:sp>
      <p:sp>
        <p:nvSpPr>
          <p:cNvPr id="6" name="Content Placeholder 5"/>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sz="2400" dirty="0" smtClean="0"/>
              <a:t>CHAINSAWS Can be DANGEROUS!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The Professional logger KNOWS what to do.</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Know what they know – and use SAFE OPERATING PROCEDURES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SAFETY DEVICES are required to be engineered into the chainsaw design by ANSI B175.1-1991(American National Standards Institute)..but…</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NO SAFETY DEVICE is perfect – they help, but YOU are the best accident prevention method!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pPr eaLnBrk="1" hangingPunct="1"/>
            <a:r>
              <a:rPr lang="en-US" sz="3200" dirty="0" smtClean="0"/>
              <a:t>START-UP METHODS</a:t>
            </a:r>
          </a:p>
        </p:txBody>
      </p:sp>
      <p:sp>
        <p:nvSpPr>
          <p:cNvPr id="14339" name="Content Placeholder 5"/>
          <p:cNvSpPr>
            <a:spLocks noGrp="1"/>
          </p:cNvSpPr>
          <p:nvPr>
            <p:ph idx="1"/>
          </p:nvPr>
        </p:nvSpPr>
        <p:spPr/>
        <p:txBody>
          <a:bodyPr/>
          <a:lstStyle/>
          <a:p>
            <a:pPr eaLnBrk="1" hangingPunct="1"/>
            <a:r>
              <a:rPr lang="en-US" sz="1800" b="1" i="1" dirty="0" smtClean="0"/>
              <a:t>START-UP METHOD #1 - On the GROUND:</a:t>
            </a:r>
          </a:p>
          <a:p>
            <a:pPr eaLnBrk="1" hangingPunct="1"/>
            <a:endParaRPr lang="en-US" sz="1800" dirty="0" smtClean="0"/>
          </a:p>
          <a:p>
            <a:pPr eaLnBrk="1" hangingPunct="1"/>
            <a:r>
              <a:rPr lang="en-US" sz="1800" b="1" dirty="0" smtClean="0"/>
              <a:t>STEP #1 </a:t>
            </a:r>
            <a:r>
              <a:rPr lang="en-US" sz="1800" dirty="0" smtClean="0"/>
              <a:t>- Engage the CHAIN BRAKE so chain can’t move.</a:t>
            </a:r>
          </a:p>
          <a:p>
            <a:pPr eaLnBrk="1" hangingPunct="1"/>
            <a:endParaRPr lang="en-US" sz="1800" dirty="0" smtClean="0"/>
          </a:p>
          <a:p>
            <a:pPr eaLnBrk="1" hangingPunct="1"/>
            <a:r>
              <a:rPr lang="en-US" sz="1800" b="1" dirty="0" smtClean="0"/>
              <a:t>STEP#2</a:t>
            </a:r>
            <a:r>
              <a:rPr lang="en-US" sz="1800" dirty="0" smtClean="0"/>
              <a:t> - Solid surface, open area, secure footing and balance.</a:t>
            </a:r>
          </a:p>
          <a:p>
            <a:pPr eaLnBrk="1" hangingPunct="1"/>
            <a:endParaRPr lang="en-US" sz="1800" dirty="0" smtClean="0"/>
          </a:p>
          <a:p>
            <a:pPr eaLnBrk="1" hangingPunct="1"/>
            <a:r>
              <a:rPr lang="en-US" sz="1800" b="1" dirty="0" smtClean="0"/>
              <a:t>STEP #3</a:t>
            </a:r>
            <a:r>
              <a:rPr lang="en-US" sz="1800" dirty="0" smtClean="0"/>
              <a:t> - LEFT HAND on handle bar, pressing down.</a:t>
            </a:r>
          </a:p>
          <a:p>
            <a:pPr eaLnBrk="1" hangingPunct="1"/>
            <a:endParaRPr lang="en-US" sz="1800" dirty="0" smtClean="0"/>
          </a:p>
          <a:p>
            <a:pPr eaLnBrk="1" hangingPunct="1"/>
            <a:r>
              <a:rPr lang="en-US" sz="1800" b="1" dirty="0" smtClean="0"/>
              <a:t>STEP#4 </a:t>
            </a:r>
            <a:r>
              <a:rPr lang="en-US" sz="1800" dirty="0" smtClean="0"/>
              <a:t>- RIGHT FOOT into back handle and press down.</a:t>
            </a:r>
          </a:p>
          <a:p>
            <a:pPr eaLnBrk="1" hangingPunct="1"/>
            <a:endParaRPr lang="en-US" sz="1800" dirty="0" smtClean="0"/>
          </a:p>
          <a:p>
            <a:pPr eaLnBrk="1" hangingPunct="1"/>
            <a:r>
              <a:rPr lang="en-US" sz="1800" b="1" dirty="0" smtClean="0"/>
              <a:t>STEP#5 </a:t>
            </a:r>
            <a:r>
              <a:rPr lang="en-US" sz="1800" dirty="0" smtClean="0"/>
              <a:t>- RIGHT HAND pull on starter grip until it starts.</a:t>
            </a:r>
          </a:p>
          <a:p>
            <a:pPr eaLnBrk="1" hangingPunct="1"/>
            <a:endParaRPr lang="en-US" sz="1800" dirty="0" smtClean="0"/>
          </a:p>
          <a:p>
            <a:pPr eaLnBrk="1" hangingPunct="1"/>
            <a:r>
              <a:rPr lang="en-US" sz="1800" dirty="0" smtClean="0"/>
              <a:t>Here’s what the steps look like…</a:t>
            </a:r>
          </a:p>
          <a:p>
            <a:pPr eaLnBrk="1" hangingPunct="1"/>
            <a:endParaRPr lang="en-US" sz="1800" dirty="0" smtClean="0"/>
          </a:p>
          <a:p>
            <a:pPr eaLnBrk="1" hangingPunct="1"/>
            <a:endParaRPr lang="en-US" sz="1800" dirty="0" smtClean="0"/>
          </a:p>
          <a:p>
            <a:pPr eaLnBrk="1" hangingPunct="1"/>
            <a:endParaRPr lang="en-US" sz="1800" dirty="0" smtClean="0"/>
          </a:p>
          <a:p>
            <a:pPr eaLnBrk="1" hangingPunct="1"/>
            <a:endParaRPr lang="en-US"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p:cNvSpPr>
            <a:spLocks noGrp="1"/>
          </p:cNvSpPr>
          <p:nvPr>
            <p:ph type="title"/>
          </p:nvPr>
        </p:nvSpPr>
        <p:spPr/>
        <p:txBody>
          <a:bodyPr/>
          <a:lstStyle/>
          <a:p>
            <a:pPr algn="ctr"/>
            <a:r>
              <a:rPr lang="en-US" dirty="0" smtClean="0"/>
              <a:t>METHOD #1 – Start-Up On The Ground…</a:t>
            </a:r>
          </a:p>
        </p:txBody>
      </p:sp>
      <p:sp>
        <p:nvSpPr>
          <p:cNvPr id="15363" name="Text Placeholder 4"/>
          <p:cNvSpPr>
            <a:spLocks noGrp="1"/>
          </p:cNvSpPr>
          <p:nvPr>
            <p:ph type="body" sz="half" idx="2"/>
          </p:nvPr>
        </p:nvSpPr>
        <p:spPr/>
        <p:txBody>
          <a:bodyPr/>
          <a:lstStyle/>
          <a:p>
            <a:pPr eaLnBrk="1" hangingPunct="1"/>
            <a:r>
              <a:rPr lang="en-US" dirty="0" smtClean="0"/>
              <a:t> </a:t>
            </a:r>
          </a:p>
          <a:p>
            <a:pPr eaLnBrk="1" hangingPunct="1"/>
            <a:r>
              <a:rPr lang="en-US" sz="3600" dirty="0" smtClean="0"/>
              <a:t>STEP #1-Engage the CHAIN BRAKE so chain can’t move (push it forward until it clicks)→</a:t>
            </a:r>
          </a:p>
          <a:p>
            <a:pPr eaLnBrk="1" hangingPunct="1"/>
            <a:endParaRPr lang="en-US" dirty="0" smtClean="0"/>
          </a:p>
          <a:p>
            <a:endParaRPr 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2057400"/>
            <a:ext cx="5111750" cy="3512976"/>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8"/>
          <p:cNvSpPr>
            <a:spLocks noGrp="1"/>
          </p:cNvSpPr>
          <p:nvPr>
            <p:ph type="title"/>
          </p:nvPr>
        </p:nvSpPr>
        <p:spPr/>
        <p:txBody>
          <a:bodyPr/>
          <a:lstStyle/>
          <a:p>
            <a:pPr algn="ctr"/>
            <a:r>
              <a:rPr lang="en-US" dirty="0" smtClean="0"/>
              <a:t>METHOD #1 – Start-Up On The Ground…</a:t>
            </a:r>
          </a:p>
        </p:txBody>
      </p:sp>
      <p:sp>
        <p:nvSpPr>
          <p:cNvPr id="16388" name="Text Placeholder 4"/>
          <p:cNvSpPr>
            <a:spLocks noGrp="1"/>
          </p:cNvSpPr>
          <p:nvPr>
            <p:ph type="body" sz="half" idx="2"/>
          </p:nvPr>
        </p:nvSpPr>
        <p:spPr/>
        <p:txBody>
          <a:bodyPr/>
          <a:lstStyle/>
          <a:p>
            <a:pPr eaLnBrk="1" hangingPunct="1"/>
            <a:r>
              <a:rPr lang="en-US" sz="3600" dirty="0" smtClean="0"/>
              <a:t> </a:t>
            </a:r>
          </a:p>
          <a:p>
            <a:pPr eaLnBrk="1" hangingPunct="1"/>
            <a:r>
              <a:rPr lang="en-US" sz="3600" dirty="0" smtClean="0"/>
              <a:t>STEP#2-solid surface, open area, secure footing and balance →</a:t>
            </a:r>
          </a:p>
          <a:p>
            <a:pPr eaLnBrk="1" hangingPunct="1"/>
            <a:endParaRPr lang="en-US" dirty="0" smtClean="0"/>
          </a:p>
          <a:p>
            <a:endParaRPr lang="en-US" dirty="0" smtClean="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575050" y="1596376"/>
            <a:ext cx="5111750" cy="3206461"/>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title"/>
          </p:nvPr>
        </p:nvSpPr>
        <p:spPr/>
        <p:txBody>
          <a:bodyPr/>
          <a:lstStyle/>
          <a:p>
            <a:pPr algn="ctr"/>
            <a:r>
              <a:rPr lang="en-US" dirty="0" smtClean="0"/>
              <a:t>METHOD #1 – Start-Up On The Ground…</a:t>
            </a:r>
          </a:p>
        </p:txBody>
      </p:sp>
      <p:sp>
        <p:nvSpPr>
          <p:cNvPr id="17412" name="Text Placeholder 4"/>
          <p:cNvSpPr>
            <a:spLocks noGrp="1"/>
          </p:cNvSpPr>
          <p:nvPr>
            <p:ph type="body" sz="half" idx="2"/>
          </p:nvPr>
        </p:nvSpPr>
        <p:spPr/>
        <p:txBody>
          <a:bodyPr/>
          <a:lstStyle/>
          <a:p>
            <a:pPr eaLnBrk="1" hangingPunct="1"/>
            <a:endParaRPr lang="en-US" sz="3600" dirty="0" smtClean="0"/>
          </a:p>
          <a:p>
            <a:pPr eaLnBrk="1" hangingPunct="1"/>
            <a:r>
              <a:rPr lang="en-US" sz="3600" dirty="0" smtClean="0"/>
              <a:t>STEP #3-LEFT HAND on handle bar, pressing down →</a:t>
            </a:r>
          </a:p>
          <a:p>
            <a:endParaRPr 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759789"/>
            <a:ext cx="5111750" cy="2879634"/>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
          <p:cNvSpPr>
            <a:spLocks noGrp="1"/>
          </p:cNvSpPr>
          <p:nvPr>
            <p:ph type="title"/>
          </p:nvPr>
        </p:nvSpPr>
        <p:spPr/>
        <p:txBody>
          <a:bodyPr/>
          <a:lstStyle/>
          <a:p>
            <a:pPr algn="ctr"/>
            <a:r>
              <a:rPr lang="en-US" dirty="0" smtClean="0"/>
              <a:t>METHOD #1 – Start-Up On The Ground…</a:t>
            </a:r>
          </a:p>
        </p:txBody>
      </p:sp>
      <p:sp>
        <p:nvSpPr>
          <p:cNvPr id="18436" name="Text Placeholder 4"/>
          <p:cNvSpPr>
            <a:spLocks noGrp="1"/>
          </p:cNvSpPr>
          <p:nvPr>
            <p:ph type="body" sz="half" idx="2"/>
          </p:nvPr>
        </p:nvSpPr>
        <p:spPr/>
        <p:txBody>
          <a:bodyPr/>
          <a:lstStyle/>
          <a:p>
            <a:pPr eaLnBrk="1" hangingPunct="1"/>
            <a:endParaRPr lang="en-US" sz="3600" dirty="0" smtClean="0"/>
          </a:p>
          <a:p>
            <a:pPr eaLnBrk="1" hangingPunct="1"/>
            <a:endParaRPr lang="en-US" sz="3600" dirty="0" smtClean="0"/>
          </a:p>
          <a:p>
            <a:pPr eaLnBrk="1" hangingPunct="1"/>
            <a:r>
              <a:rPr lang="en-US" sz="3600" dirty="0" smtClean="0"/>
              <a:t>STEP#4-RIGHT FOOT into back handle and press down →</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2209800"/>
            <a:ext cx="5105400" cy="3302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title"/>
          </p:nvPr>
        </p:nvSpPr>
        <p:spPr/>
        <p:txBody>
          <a:bodyPr/>
          <a:lstStyle/>
          <a:p>
            <a:pPr algn="ctr"/>
            <a:r>
              <a:rPr lang="en-US" dirty="0" smtClean="0"/>
              <a:t>METHOD #1 – Start-Up On The Ground…</a:t>
            </a:r>
          </a:p>
        </p:txBody>
      </p:sp>
      <p:sp>
        <p:nvSpPr>
          <p:cNvPr id="19460" name="Text Placeholder 4"/>
          <p:cNvSpPr>
            <a:spLocks noGrp="1"/>
          </p:cNvSpPr>
          <p:nvPr>
            <p:ph type="body" sz="half" idx="2"/>
          </p:nvPr>
        </p:nvSpPr>
        <p:spPr/>
        <p:txBody>
          <a:bodyPr/>
          <a:lstStyle/>
          <a:p>
            <a:pPr eaLnBrk="1" hangingPunct="1"/>
            <a:endParaRPr lang="en-US" sz="3600" dirty="0" smtClean="0"/>
          </a:p>
          <a:p>
            <a:pPr eaLnBrk="1" hangingPunct="1"/>
            <a:endParaRPr lang="en-US" sz="3600" dirty="0" smtClean="0"/>
          </a:p>
          <a:p>
            <a:pPr eaLnBrk="1" hangingPunct="1"/>
            <a:r>
              <a:rPr lang="en-US" sz="3600" dirty="0" smtClean="0"/>
              <a:t>STEP#5-RIGHT HAND pull on starter grip until it starts →</a:t>
            </a:r>
          </a:p>
          <a:p>
            <a:endParaRPr 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905000"/>
            <a:ext cx="5111750" cy="3800557"/>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r>
              <a:rPr lang="en-US" sz="3200" dirty="0" smtClean="0"/>
              <a:t>START-UP METHODS</a:t>
            </a:r>
          </a:p>
        </p:txBody>
      </p:sp>
      <p:sp>
        <p:nvSpPr>
          <p:cNvPr id="20483" name="Content Placeholder 5"/>
          <p:cNvSpPr>
            <a:spLocks noGrp="1"/>
          </p:cNvSpPr>
          <p:nvPr>
            <p:ph idx="1"/>
          </p:nvPr>
        </p:nvSpPr>
        <p:spPr/>
        <p:txBody>
          <a:bodyPr/>
          <a:lstStyle/>
          <a:p>
            <a:pPr eaLnBrk="1" hangingPunct="1"/>
            <a:r>
              <a:rPr lang="en-US" sz="1800" b="1" i="1" dirty="0" smtClean="0"/>
              <a:t>START-UP METHOD #2 – Between the Knees:</a:t>
            </a:r>
          </a:p>
          <a:p>
            <a:pPr eaLnBrk="1" hangingPunct="1"/>
            <a:endParaRPr lang="en-US" sz="1800" dirty="0" smtClean="0"/>
          </a:p>
          <a:p>
            <a:pPr eaLnBrk="1" hangingPunct="1"/>
            <a:r>
              <a:rPr lang="en-US" sz="1800" b="1" dirty="0" smtClean="0"/>
              <a:t>STEP #1</a:t>
            </a:r>
            <a:r>
              <a:rPr lang="en-US" sz="1800" dirty="0" smtClean="0"/>
              <a:t> - Engage the CHAIN BRAKE so chain can’t move.</a:t>
            </a:r>
          </a:p>
          <a:p>
            <a:pPr eaLnBrk="1" hangingPunct="1"/>
            <a:endParaRPr lang="en-US" sz="1800" dirty="0" smtClean="0"/>
          </a:p>
          <a:p>
            <a:pPr eaLnBrk="1" hangingPunct="1"/>
            <a:r>
              <a:rPr lang="en-US" sz="1800" b="1" dirty="0" smtClean="0"/>
              <a:t>STEP#2</a:t>
            </a:r>
            <a:r>
              <a:rPr lang="en-US" sz="1800" dirty="0" smtClean="0"/>
              <a:t> - LEFT HAND GRIP on front handle, arm straight.</a:t>
            </a:r>
          </a:p>
          <a:p>
            <a:pPr eaLnBrk="1" hangingPunct="1"/>
            <a:endParaRPr lang="en-US" sz="1800" dirty="0" smtClean="0"/>
          </a:p>
          <a:p>
            <a:pPr eaLnBrk="1" hangingPunct="1"/>
            <a:r>
              <a:rPr lang="en-US" sz="1800" b="1" dirty="0" smtClean="0"/>
              <a:t>STEP #3</a:t>
            </a:r>
            <a:r>
              <a:rPr lang="en-US" sz="1800" dirty="0" smtClean="0"/>
              <a:t> - REAR HANDLE between legs just above knees.</a:t>
            </a:r>
          </a:p>
          <a:p>
            <a:pPr eaLnBrk="1" hangingPunct="1"/>
            <a:endParaRPr lang="en-US" sz="1800" dirty="0" smtClean="0"/>
          </a:p>
          <a:p>
            <a:pPr eaLnBrk="1" hangingPunct="1"/>
            <a:r>
              <a:rPr lang="en-US" sz="1800" b="1" dirty="0" smtClean="0"/>
              <a:t>STEP#4 </a:t>
            </a:r>
            <a:r>
              <a:rPr lang="en-US" sz="1800" dirty="0" smtClean="0"/>
              <a:t>- STAY on level ground with secure footing.</a:t>
            </a:r>
          </a:p>
          <a:p>
            <a:pPr eaLnBrk="1" hangingPunct="1"/>
            <a:endParaRPr lang="en-US" sz="1800" dirty="0" smtClean="0"/>
          </a:p>
          <a:p>
            <a:pPr eaLnBrk="1" hangingPunct="1"/>
            <a:r>
              <a:rPr lang="en-US" sz="1800" b="1" dirty="0" smtClean="0"/>
              <a:t>STEP#5 </a:t>
            </a:r>
            <a:r>
              <a:rPr lang="en-US" sz="1800" dirty="0" smtClean="0"/>
              <a:t>- RIGHT HAND pull on starter grip until it starts.</a:t>
            </a:r>
          </a:p>
          <a:p>
            <a:pPr eaLnBrk="1" hangingPunct="1"/>
            <a:endParaRPr lang="en-US" sz="1800" dirty="0" smtClean="0"/>
          </a:p>
          <a:p>
            <a:pPr eaLnBrk="1" hangingPunct="1"/>
            <a:r>
              <a:rPr lang="en-US" sz="1800" dirty="0" smtClean="0"/>
              <a:t>Here’s what the steps look like…</a:t>
            </a:r>
          </a:p>
          <a:p>
            <a:pPr eaLnBrk="1" hangingPunct="1"/>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p:txBody>
          <a:bodyPr/>
          <a:lstStyle/>
          <a:p>
            <a:pPr algn="ctr"/>
            <a:r>
              <a:rPr lang="en-US" dirty="0" smtClean="0"/>
              <a:t>METHOD #2 – Between the Knees…</a:t>
            </a:r>
          </a:p>
        </p:txBody>
      </p:sp>
      <p:sp>
        <p:nvSpPr>
          <p:cNvPr id="21508" name="Text Placeholder 4"/>
          <p:cNvSpPr>
            <a:spLocks noGrp="1"/>
          </p:cNvSpPr>
          <p:nvPr>
            <p:ph type="body" sz="half" idx="2"/>
          </p:nvPr>
        </p:nvSpPr>
        <p:spPr/>
        <p:txBody>
          <a:bodyPr/>
          <a:lstStyle/>
          <a:p>
            <a:pPr eaLnBrk="1" hangingPunct="1"/>
            <a:r>
              <a:rPr lang="en-US" dirty="0" smtClean="0"/>
              <a:t> </a:t>
            </a:r>
          </a:p>
          <a:p>
            <a:pPr eaLnBrk="1" hangingPunct="1"/>
            <a:r>
              <a:rPr lang="en-US" sz="3600" dirty="0" smtClean="0"/>
              <a:t>STEP #1-Engage the CHAIN BRAKE so chain can’t move (push it forward until it clicks)→</a:t>
            </a:r>
          </a:p>
          <a:p>
            <a:pPr eaLnBrk="1" hangingPunct="1"/>
            <a:endParaRPr lang="en-US" dirty="0" smtClean="0"/>
          </a:p>
          <a:p>
            <a:endParaRPr 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828800"/>
            <a:ext cx="5111750" cy="336975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8"/>
          <p:cNvSpPr>
            <a:spLocks noGrp="1"/>
          </p:cNvSpPr>
          <p:nvPr>
            <p:ph type="title"/>
          </p:nvPr>
        </p:nvSpPr>
        <p:spPr/>
        <p:txBody>
          <a:bodyPr/>
          <a:lstStyle/>
          <a:p>
            <a:pPr algn="ctr"/>
            <a:r>
              <a:rPr lang="en-US" dirty="0" smtClean="0"/>
              <a:t>METHOD #2 – Between the Knees…</a:t>
            </a:r>
          </a:p>
        </p:txBody>
      </p:sp>
      <p:sp>
        <p:nvSpPr>
          <p:cNvPr id="22532" name="Text Placeholder 4"/>
          <p:cNvSpPr>
            <a:spLocks noGrp="1"/>
          </p:cNvSpPr>
          <p:nvPr>
            <p:ph type="body" sz="half" idx="2"/>
          </p:nvPr>
        </p:nvSpPr>
        <p:spPr/>
        <p:txBody>
          <a:bodyPr/>
          <a:lstStyle/>
          <a:p>
            <a:pPr eaLnBrk="1" hangingPunct="1"/>
            <a:r>
              <a:rPr lang="en-US" sz="3600" dirty="0" smtClean="0"/>
              <a:t> </a:t>
            </a:r>
          </a:p>
          <a:p>
            <a:pPr eaLnBrk="1" hangingPunct="1"/>
            <a:r>
              <a:rPr lang="en-US" sz="3600" dirty="0" smtClean="0"/>
              <a:t>STEP#2-solid surface, open area, secure footing and balance →</a:t>
            </a:r>
          </a:p>
          <a:p>
            <a:pPr eaLnBrk="1" hangingPunct="1"/>
            <a:endParaRPr lang="en-US" dirty="0" smtClean="0"/>
          </a:p>
          <a:p>
            <a:endParaRPr lang="en-US" dirty="0" smtClean="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575050" y="1596376"/>
            <a:ext cx="5111750" cy="3206461"/>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8"/>
          <p:cNvSpPr>
            <a:spLocks noGrp="1"/>
          </p:cNvSpPr>
          <p:nvPr>
            <p:ph type="title"/>
          </p:nvPr>
        </p:nvSpPr>
        <p:spPr/>
        <p:txBody>
          <a:bodyPr/>
          <a:lstStyle/>
          <a:p>
            <a:pPr algn="ctr"/>
            <a:r>
              <a:rPr lang="en-US" dirty="0" smtClean="0"/>
              <a:t>METHOD #2 – Between the Knees…</a:t>
            </a:r>
          </a:p>
        </p:txBody>
      </p:sp>
      <p:sp>
        <p:nvSpPr>
          <p:cNvPr id="23555" name="Text Placeholder 4"/>
          <p:cNvSpPr>
            <a:spLocks noGrp="1"/>
          </p:cNvSpPr>
          <p:nvPr>
            <p:ph type="body" sz="half" idx="2"/>
          </p:nvPr>
        </p:nvSpPr>
        <p:spPr/>
        <p:txBody>
          <a:bodyPr/>
          <a:lstStyle/>
          <a:p>
            <a:pPr eaLnBrk="1" hangingPunct="1"/>
            <a:endParaRPr lang="en-US" sz="3600" dirty="0" smtClean="0"/>
          </a:p>
          <a:p>
            <a:pPr eaLnBrk="1" hangingPunct="1"/>
            <a:r>
              <a:rPr lang="en-US" sz="3600" dirty="0" smtClean="0"/>
              <a:t>STEP#3-LEFT HAND GRIP on front handle, arm straight →</a:t>
            </a:r>
          </a:p>
          <a:p>
            <a:pPr eaLnBrk="1" hangingPunct="1"/>
            <a:endParaRPr 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0625" y="402618"/>
            <a:ext cx="4800600" cy="559397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4"/>
          <p:cNvSpPr>
            <a:spLocks noGrp="1"/>
          </p:cNvSpPr>
          <p:nvPr>
            <p:ph type="title"/>
          </p:nvPr>
        </p:nvSpPr>
        <p:spPr/>
        <p:txBody>
          <a:bodyPr/>
          <a:lstStyle/>
          <a:p>
            <a:pPr eaLnBrk="1" hangingPunct="1"/>
            <a:r>
              <a:rPr lang="en-US" dirty="0" smtClean="0"/>
              <a:t>THE BASICS, &amp; USE in the FOREST </a:t>
            </a:r>
            <a:br>
              <a:rPr lang="en-US" dirty="0" smtClean="0"/>
            </a:br>
            <a:r>
              <a:rPr lang="en-US" sz="1000" dirty="0" smtClean="0"/>
              <a:t>(Module #1)</a:t>
            </a:r>
          </a:p>
        </p:txBody>
      </p:sp>
      <p:sp>
        <p:nvSpPr>
          <p:cNvPr id="6" name="Content Placeholder 5"/>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sz="2400" dirty="0" smtClean="0">
                <a:solidFill>
                  <a:srgbClr val="FF0000"/>
                </a:solidFill>
              </a:rPr>
              <a:t>FIRST, THE BASICS: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CHAINSAWS Can be DANGEROUS!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The Professional logger KNOWS what to do.</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Know what they know – and use SAFE OPERATING PROCEDURES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SAFETY DEVICES are required to be engineered into the chainsaw design by ANSI B175.1-1991(American National Standards Institute)..but…</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NO SAFETY DEVICE is perfect – they help, but YOU are the best accident prevention method!</a:t>
            </a:r>
          </a:p>
        </p:txBody>
      </p:sp>
    </p:spTree>
    <p:extLst>
      <p:ext uri="{BB962C8B-B14F-4D97-AF65-F5344CB8AC3E}">
        <p14:creationId xmlns:p14="http://schemas.microsoft.com/office/powerpoint/2010/main" val="1624826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title"/>
          </p:nvPr>
        </p:nvSpPr>
        <p:spPr/>
        <p:txBody>
          <a:bodyPr/>
          <a:lstStyle/>
          <a:p>
            <a:pPr algn="ctr"/>
            <a:r>
              <a:rPr lang="en-US" dirty="0" smtClean="0"/>
              <a:t>METHOD #2 – Between the Knees…</a:t>
            </a:r>
          </a:p>
        </p:txBody>
      </p:sp>
      <p:sp>
        <p:nvSpPr>
          <p:cNvPr id="24580" name="Text Placeholder 4"/>
          <p:cNvSpPr>
            <a:spLocks noGrp="1"/>
          </p:cNvSpPr>
          <p:nvPr>
            <p:ph type="body" sz="half" idx="2"/>
          </p:nvPr>
        </p:nvSpPr>
        <p:spPr/>
        <p:txBody>
          <a:bodyPr/>
          <a:lstStyle/>
          <a:p>
            <a:pPr eaLnBrk="1" hangingPunct="1"/>
            <a:endParaRPr lang="en-US" sz="1600" dirty="0" smtClean="0"/>
          </a:p>
          <a:p>
            <a:pPr eaLnBrk="1" hangingPunct="1"/>
            <a:endParaRPr lang="en-US" sz="3600" dirty="0" smtClean="0"/>
          </a:p>
          <a:p>
            <a:pPr eaLnBrk="1" hangingPunct="1"/>
            <a:r>
              <a:rPr lang="en-US" sz="3600" dirty="0" smtClean="0"/>
              <a:t>STEP #4-REAR HANDLE between legs just above knees →</a:t>
            </a:r>
          </a:p>
          <a:p>
            <a:pPr eaLnBrk="1" hangingPunct="1"/>
            <a:endParaRPr lang="en-US" sz="3600"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1643" y="1055427"/>
            <a:ext cx="5809957" cy="435477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8"/>
          <p:cNvSpPr>
            <a:spLocks noGrp="1"/>
          </p:cNvSpPr>
          <p:nvPr>
            <p:ph type="title"/>
          </p:nvPr>
        </p:nvSpPr>
        <p:spPr/>
        <p:txBody>
          <a:bodyPr/>
          <a:lstStyle/>
          <a:p>
            <a:pPr algn="ctr"/>
            <a:r>
              <a:rPr lang="en-US" dirty="0" smtClean="0"/>
              <a:t>METHOD #2 – Between the Knees…</a:t>
            </a:r>
          </a:p>
        </p:txBody>
      </p:sp>
      <p:sp>
        <p:nvSpPr>
          <p:cNvPr id="25604" name="Text Placeholder 4"/>
          <p:cNvSpPr>
            <a:spLocks noGrp="1"/>
          </p:cNvSpPr>
          <p:nvPr>
            <p:ph type="body" sz="half" idx="2"/>
          </p:nvPr>
        </p:nvSpPr>
        <p:spPr/>
        <p:txBody>
          <a:bodyPr/>
          <a:lstStyle/>
          <a:p>
            <a:pPr eaLnBrk="1" hangingPunct="1"/>
            <a:endParaRPr lang="en-US" sz="3600" dirty="0" smtClean="0"/>
          </a:p>
          <a:p>
            <a:pPr eaLnBrk="1" hangingPunct="1"/>
            <a:r>
              <a:rPr lang="en-US" sz="3600" dirty="0" smtClean="0"/>
              <a:t> STEP#5-RIGHT HAND pull on starter grip until it starts</a:t>
            </a:r>
          </a:p>
          <a:p>
            <a:pPr eaLnBrk="1" hangingPunct="1"/>
            <a:r>
              <a:rPr lang="en-US" sz="3600" dirty="0" smtClean="0"/>
              <a:t> →</a:t>
            </a:r>
          </a:p>
          <a:p>
            <a:endParaRPr lang="en-US"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600200"/>
            <a:ext cx="5111750" cy="3855231"/>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pPr eaLnBrk="1" hangingPunct="1"/>
            <a:r>
              <a:rPr lang="en-US" dirty="0" smtClean="0"/>
              <a:t>QUICK TEST</a:t>
            </a:r>
          </a:p>
        </p:txBody>
      </p:sp>
      <p:sp>
        <p:nvSpPr>
          <p:cNvPr id="70659" name="Content Placeholder 5"/>
          <p:cNvSpPr>
            <a:spLocks noGrp="1"/>
          </p:cNvSpPr>
          <p:nvPr>
            <p:ph idx="1"/>
          </p:nvPr>
        </p:nvSpPr>
        <p:spPr/>
        <p:txBody>
          <a:bodyPr/>
          <a:lstStyle/>
          <a:p>
            <a:pPr eaLnBrk="1" hangingPunct="1"/>
            <a:r>
              <a:rPr lang="en-US" sz="2400" b="1" i="1" dirty="0" smtClean="0">
                <a:solidFill>
                  <a:srgbClr val="FF0000"/>
                </a:solidFill>
              </a:rPr>
              <a:t>Answer this question: What are the only two ways of properly starting a chainsaw?</a:t>
            </a:r>
          </a:p>
          <a:p>
            <a:pPr eaLnBrk="1" hangingPunct="1"/>
            <a:endParaRPr lang="en-US" sz="2400" dirty="0" smtClean="0"/>
          </a:p>
          <a:p>
            <a:pPr eaLnBrk="1" hangingPunct="1"/>
            <a:r>
              <a:rPr lang="en-US" sz="2400" dirty="0" smtClean="0"/>
              <a:t>A – on the ground method.</a:t>
            </a:r>
            <a:r>
              <a:rPr lang="en-US" sz="2400" dirty="0"/>
              <a:t/>
            </a:r>
            <a:br>
              <a:rPr lang="en-US" sz="2400" dirty="0"/>
            </a:br>
            <a:r>
              <a:rPr lang="en-US" sz="2400" dirty="0"/>
              <a:t/>
            </a:r>
            <a:br>
              <a:rPr lang="en-US" sz="2400" dirty="0"/>
            </a:br>
            <a:r>
              <a:rPr lang="en-US" sz="2400" dirty="0" smtClean="0"/>
              <a:t>B – between the knees method.</a:t>
            </a:r>
          </a:p>
          <a:p>
            <a:pPr eaLnBrk="1" hangingPunct="1"/>
            <a:endParaRPr lang="en-US" sz="2400" dirty="0" smtClean="0"/>
          </a:p>
          <a:p>
            <a:pPr eaLnBrk="1" hangingPunct="1"/>
            <a:r>
              <a:rPr lang="en-US" sz="2400" dirty="0" smtClean="0"/>
              <a:t>C – drop starting method.</a:t>
            </a:r>
          </a:p>
          <a:p>
            <a:pPr eaLnBrk="1" hangingPunct="1"/>
            <a:endParaRPr lang="en-US" sz="2400" dirty="0" smtClean="0"/>
          </a:p>
          <a:p>
            <a:pPr eaLnBrk="1" hangingPunct="1"/>
            <a:r>
              <a:rPr lang="en-US" sz="2400" dirty="0" smtClean="0"/>
              <a:t>D – only A or B.</a:t>
            </a:r>
          </a:p>
        </p:txBody>
      </p:sp>
    </p:spTree>
    <p:extLst>
      <p:ext uri="{BB962C8B-B14F-4D97-AF65-F5344CB8AC3E}">
        <p14:creationId xmlns:p14="http://schemas.microsoft.com/office/powerpoint/2010/main" val="681050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pPr eaLnBrk="1" hangingPunct="1"/>
            <a:r>
              <a:rPr lang="en-US" dirty="0" smtClean="0"/>
              <a:t>REVIEW OF SAFE STARTING OPERATIONS</a:t>
            </a:r>
          </a:p>
        </p:txBody>
      </p:sp>
      <p:sp>
        <p:nvSpPr>
          <p:cNvPr id="26627" name="Content Placeholder 5"/>
          <p:cNvSpPr>
            <a:spLocks noGrp="1"/>
          </p:cNvSpPr>
          <p:nvPr>
            <p:ph idx="1"/>
          </p:nvPr>
        </p:nvSpPr>
        <p:spPr/>
        <p:txBody>
          <a:bodyPr/>
          <a:lstStyle/>
          <a:p>
            <a:pPr eaLnBrk="1" hangingPunct="1"/>
            <a:endParaRPr lang="en-US" sz="2400" b="1" i="1" dirty="0" smtClean="0"/>
          </a:p>
          <a:p>
            <a:pPr eaLnBrk="1" hangingPunct="1"/>
            <a:endParaRPr lang="en-US" sz="2400" b="1" i="1" dirty="0"/>
          </a:p>
          <a:p>
            <a:pPr eaLnBrk="1" hangingPunct="1"/>
            <a:r>
              <a:rPr lang="en-US" sz="2400" b="1" i="1" dirty="0" smtClean="0"/>
              <a:t>CHAINSAW starting can be dangerous!</a:t>
            </a:r>
          </a:p>
          <a:p>
            <a:pPr eaLnBrk="1" hangingPunct="1"/>
            <a:endParaRPr lang="en-US" sz="2400" b="1" i="1" dirty="0" smtClean="0"/>
          </a:p>
          <a:p>
            <a:pPr eaLnBrk="1" hangingPunct="1"/>
            <a:r>
              <a:rPr lang="en-US" sz="2400" b="1" i="1" dirty="0" smtClean="0"/>
              <a:t>Drop starting is especially dangerous!</a:t>
            </a:r>
          </a:p>
          <a:p>
            <a:pPr eaLnBrk="1" hangingPunct="1"/>
            <a:endParaRPr lang="en-US" sz="2400" b="1" i="1" dirty="0" smtClean="0"/>
          </a:p>
          <a:p>
            <a:pPr eaLnBrk="1" hangingPunct="1"/>
            <a:r>
              <a:rPr lang="en-US" sz="2400" b="1" i="1" dirty="0" smtClean="0"/>
              <a:t>Two other starting methods will be explained.</a:t>
            </a:r>
          </a:p>
        </p:txBody>
      </p:sp>
    </p:spTree>
    <p:extLst>
      <p:ext uri="{BB962C8B-B14F-4D97-AF65-F5344CB8AC3E}">
        <p14:creationId xmlns:p14="http://schemas.microsoft.com/office/powerpoint/2010/main" val="2371619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0" y="273050"/>
            <a:ext cx="9144000" cy="5137150"/>
          </a:xfrm>
        </p:spPr>
        <p:txBody>
          <a:bodyPr/>
          <a:lstStyle/>
          <a:p>
            <a:pPr eaLnBrk="1" hangingPunct="1"/>
            <a:r>
              <a:rPr lang="en-US" dirty="0" smtClean="0">
                <a:solidFill>
                  <a:srgbClr val="FF0000"/>
                </a:solidFill>
              </a:rPr>
              <a:t>DROP STARTING IS DANGEROUS – DON’T DO IT!</a:t>
            </a:r>
            <a:br>
              <a:rPr lang="en-US" dirty="0" smtClean="0">
                <a:solidFill>
                  <a:srgbClr val="FF0000"/>
                </a:solidFill>
              </a:rPr>
            </a:br>
            <a:r>
              <a:rPr lang="en-US" dirty="0"/>
              <a:t/>
            </a:r>
            <a:br>
              <a:rPr lang="en-US" dirty="0"/>
            </a:br>
            <a:r>
              <a:rPr lang="en-US" dirty="0" smtClean="0"/>
              <a:t>WHAT YOU NEED TO KNOW</a:t>
            </a:r>
            <a:br>
              <a:rPr lang="en-US" dirty="0" smtClean="0"/>
            </a:br>
            <a:r>
              <a:rPr lang="en-US" dirty="0"/>
              <a:t/>
            </a:r>
            <a:br>
              <a:rPr lang="en-US" dirty="0"/>
            </a:br>
            <a:r>
              <a:rPr lang="en-US" sz="1600" dirty="0"/>
              <a:t/>
            </a:r>
            <a:br>
              <a:rPr lang="en-US" sz="1600" dirty="0"/>
            </a:br>
            <a:r>
              <a:rPr lang="en-US" sz="2000" dirty="0" smtClean="0"/>
              <a:t>2- In a REAL SITUATION, ANYTHING can happen.</a:t>
            </a:r>
            <a:br>
              <a:rPr lang="en-US" sz="2000" dirty="0" smtClean="0"/>
            </a:br>
            <a:r>
              <a:rPr lang="en-US" sz="2000" dirty="0"/>
              <a:t/>
            </a:r>
            <a:br>
              <a:rPr lang="en-US" sz="2000" dirty="0"/>
            </a:br>
            <a:r>
              <a:rPr lang="en-US" sz="2000" dirty="0" smtClean="0"/>
              <a:t>3-The chainsaw brake could fail, and the saw could cut ANY part of your body.</a:t>
            </a:r>
          </a:p>
        </p:txBody>
      </p:sp>
    </p:spTree>
    <p:extLst>
      <p:ext uri="{BB962C8B-B14F-4D97-AF65-F5344CB8AC3E}">
        <p14:creationId xmlns:p14="http://schemas.microsoft.com/office/powerpoint/2010/main" val="713570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0" y="273050"/>
            <a:ext cx="9144000" cy="5137150"/>
          </a:xfrm>
        </p:spPr>
        <p:txBody>
          <a:bodyPr/>
          <a:lstStyle/>
          <a:p>
            <a:pPr eaLnBrk="1" hangingPunct="1"/>
            <a:r>
              <a:rPr lang="en-US" dirty="0" smtClean="0"/>
              <a:t/>
            </a:r>
            <a:br>
              <a:rPr lang="en-US" dirty="0" smtClean="0"/>
            </a:br>
            <a:r>
              <a:rPr lang="en-US" dirty="0" smtClean="0"/>
              <a:t>SAFE </a:t>
            </a:r>
            <a:r>
              <a:rPr lang="en-US" dirty="0" smtClean="0"/>
              <a:t>STARTING METHOD #</a:t>
            </a:r>
            <a:r>
              <a:rPr lang="en-US" dirty="0" smtClean="0"/>
              <a:t>1 -</a:t>
            </a:r>
            <a:br>
              <a:rPr lang="en-US" dirty="0" smtClean="0"/>
            </a:br>
            <a:r>
              <a:rPr lang="en-US" dirty="0" smtClean="0"/>
              <a:t>ON </a:t>
            </a:r>
            <a:r>
              <a:rPr lang="en-US" dirty="0" smtClean="0"/>
              <a:t>THE GROUND!</a:t>
            </a:r>
            <a:br>
              <a:rPr lang="en-US" dirty="0" smtClean="0"/>
            </a:br>
            <a:r>
              <a:rPr lang="en-US" dirty="0"/>
              <a:t/>
            </a:r>
            <a:br>
              <a:rPr lang="en-US" dirty="0"/>
            </a:br>
            <a:r>
              <a:rPr lang="en-US" dirty="0" smtClean="0"/>
              <a:t>WHAT YOU NEED TO KNOW</a:t>
            </a:r>
            <a:br>
              <a:rPr lang="en-US" dirty="0" smtClean="0"/>
            </a:br>
            <a:r>
              <a:rPr lang="en-US" dirty="0"/>
              <a:t/>
            </a:r>
            <a:br>
              <a:rPr lang="en-US" dirty="0"/>
            </a:br>
            <a:r>
              <a:rPr lang="en-US" sz="2000" dirty="0" smtClean="0"/>
              <a:t>1- ENGAGE the chain brake.</a:t>
            </a:r>
            <a:br>
              <a:rPr lang="en-US" sz="2000" dirty="0" smtClean="0"/>
            </a:br>
            <a:r>
              <a:rPr lang="en-US" sz="2000" dirty="0"/>
              <a:t/>
            </a:r>
            <a:br>
              <a:rPr lang="en-US" sz="2000" dirty="0"/>
            </a:br>
            <a:r>
              <a:rPr lang="en-US" sz="2000" dirty="0" smtClean="0"/>
              <a:t>2- BOOT through Handle, HAND on Grip.</a:t>
            </a:r>
            <a:br>
              <a:rPr lang="en-US" sz="2000" dirty="0" smtClean="0"/>
            </a:br>
            <a:r>
              <a:rPr lang="en-US" sz="2000" dirty="0"/>
              <a:t/>
            </a:r>
            <a:br>
              <a:rPr lang="en-US" sz="2000" dirty="0"/>
            </a:br>
            <a:r>
              <a:rPr lang="en-US" sz="2000" dirty="0" smtClean="0"/>
              <a:t>3-PULL start ON GROUND.</a:t>
            </a:r>
            <a:br>
              <a:rPr lang="en-US" sz="2000" dirty="0" smtClean="0"/>
            </a:br>
            <a:endParaRPr lang="en-US" sz="2000" dirty="0" smtClean="0"/>
          </a:p>
        </p:txBody>
      </p:sp>
    </p:spTree>
    <p:extLst>
      <p:ext uri="{BB962C8B-B14F-4D97-AF65-F5344CB8AC3E}">
        <p14:creationId xmlns:p14="http://schemas.microsoft.com/office/powerpoint/2010/main" val="1972311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0" y="273050"/>
            <a:ext cx="9144000" cy="5137150"/>
          </a:xfrm>
        </p:spPr>
        <p:txBody>
          <a:bodyPr/>
          <a:lstStyle/>
          <a:p>
            <a:pPr eaLnBrk="1" hangingPunct="1"/>
            <a:r>
              <a:rPr lang="en-US" dirty="0" smtClean="0"/>
              <a:t/>
            </a:r>
            <a:br>
              <a:rPr lang="en-US" dirty="0" smtClean="0"/>
            </a:br>
            <a:r>
              <a:rPr lang="en-US" dirty="0"/>
              <a:t/>
            </a:r>
            <a:br>
              <a:rPr lang="en-US" dirty="0"/>
            </a:br>
            <a:r>
              <a:rPr lang="en-US" dirty="0" smtClean="0"/>
              <a:t>SAFE STARTING METHOD #2 – BETWEEN THE KNEES!</a:t>
            </a:r>
            <a:br>
              <a:rPr lang="en-US" dirty="0" smtClean="0"/>
            </a:br>
            <a:r>
              <a:rPr lang="en-US" dirty="0"/>
              <a:t/>
            </a:r>
            <a:br>
              <a:rPr lang="en-US" dirty="0"/>
            </a:br>
            <a:r>
              <a:rPr lang="en-US" dirty="0" smtClean="0"/>
              <a:t>WHAT YOU NEED TO KNOW</a:t>
            </a:r>
            <a:br>
              <a:rPr lang="en-US" dirty="0" smtClean="0"/>
            </a:br>
            <a:r>
              <a:rPr lang="en-US" dirty="0"/>
              <a:t/>
            </a:r>
            <a:br>
              <a:rPr lang="en-US" dirty="0"/>
            </a:br>
            <a:r>
              <a:rPr lang="en-US" sz="2000" dirty="0" smtClean="0"/>
              <a:t>1- ENGAGE the chain brake.</a:t>
            </a:r>
            <a:br>
              <a:rPr lang="en-US" sz="2000" dirty="0" smtClean="0"/>
            </a:br>
            <a:r>
              <a:rPr lang="en-US" sz="2000" dirty="0"/>
              <a:t/>
            </a:r>
            <a:br>
              <a:rPr lang="en-US" sz="2000" dirty="0"/>
            </a:br>
            <a:r>
              <a:rPr lang="en-US" sz="2000" dirty="0" smtClean="0"/>
              <a:t>2- HANDLE between the knees.</a:t>
            </a:r>
            <a:br>
              <a:rPr lang="en-US" sz="2000" dirty="0" smtClean="0"/>
            </a:br>
            <a:r>
              <a:rPr lang="en-US" sz="2000" dirty="0"/>
              <a:t/>
            </a:r>
            <a:br>
              <a:rPr lang="en-US" sz="2000" dirty="0"/>
            </a:br>
            <a:r>
              <a:rPr lang="en-US" sz="2000" dirty="0" smtClean="0"/>
              <a:t>3-PULL start.</a:t>
            </a:r>
            <a:r>
              <a:rPr lang="en-US" sz="1600" dirty="0" smtClean="0"/>
              <a:t/>
            </a:r>
            <a:br>
              <a:rPr lang="en-US" sz="1600" dirty="0" smtClean="0"/>
            </a:br>
            <a:endParaRPr lang="en-US" sz="1600" dirty="0" smtClean="0"/>
          </a:p>
        </p:txBody>
      </p:sp>
    </p:spTree>
    <p:extLst>
      <p:ext uri="{BB962C8B-B14F-4D97-AF65-F5344CB8AC3E}">
        <p14:creationId xmlns:p14="http://schemas.microsoft.com/office/powerpoint/2010/main" val="2504187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eaLnBrk="1" hangingPunct="1"/>
            <a:r>
              <a:rPr lang="en-US" dirty="0" smtClean="0"/>
              <a:t>CONTROLLING YOUR WORK ENVIRONMENT</a:t>
            </a:r>
          </a:p>
        </p:txBody>
      </p:sp>
      <p:sp>
        <p:nvSpPr>
          <p:cNvPr id="34819" name="Content Placeholder 5"/>
          <p:cNvSpPr>
            <a:spLocks noGrp="1"/>
          </p:cNvSpPr>
          <p:nvPr>
            <p:ph idx="1"/>
          </p:nvPr>
        </p:nvSpPr>
        <p:spPr/>
        <p:txBody>
          <a:bodyPr/>
          <a:lstStyle/>
          <a:p>
            <a:pPr marL="0" indent="0" eaLnBrk="1" hangingPunct="1">
              <a:buNone/>
            </a:pPr>
            <a:endParaRPr lang="en-US" sz="2000" b="1" i="1" dirty="0" smtClean="0"/>
          </a:p>
          <a:p>
            <a:pPr eaLnBrk="1" hangingPunct="1"/>
            <a:r>
              <a:rPr lang="en-US" sz="2000" b="1" i="1" dirty="0" smtClean="0"/>
              <a:t>CHECK YOUR SAW POSITION!</a:t>
            </a:r>
          </a:p>
          <a:p>
            <a:pPr eaLnBrk="1" hangingPunct="1"/>
            <a:endParaRPr lang="en-US" sz="2000" b="1" i="1" dirty="0" smtClean="0"/>
          </a:p>
          <a:p>
            <a:pPr eaLnBrk="1" hangingPunct="1"/>
            <a:r>
              <a:rPr lang="en-US" sz="2000" dirty="0" smtClean="0"/>
              <a:t>Keep the saw away from your body whenever the engine runs.</a:t>
            </a:r>
          </a:p>
          <a:p>
            <a:pPr eaLnBrk="1" hangingPunct="1"/>
            <a:endParaRPr lang="en-US" sz="2000" dirty="0" smtClean="0"/>
          </a:p>
          <a:p>
            <a:pPr eaLnBrk="1" hangingPunct="1"/>
            <a:r>
              <a:rPr lang="en-US" sz="2000" dirty="0" smtClean="0"/>
              <a:t>Don’t let anything contact the saw when it starts…</a:t>
            </a:r>
          </a:p>
          <a:p>
            <a:pPr eaLnBrk="1" hangingPunct="1"/>
            <a:endParaRPr lang="en-US" sz="2000" dirty="0" smtClean="0"/>
          </a:p>
          <a:p>
            <a:pPr eaLnBrk="1" hangingPunct="1"/>
            <a:r>
              <a:rPr lang="en-US" sz="2000" dirty="0" smtClean="0"/>
              <a:t>When stopped, cover the guide bar with a “scabbard” (or a case) and pointed “bar back”, with its hot muffler AWAY from you…</a:t>
            </a:r>
          </a:p>
          <a:p>
            <a:pPr eaLnBrk="1" hangingPunct="1"/>
            <a:endParaRPr lang="en-US" sz="2000" dirty="0" smtClean="0"/>
          </a:p>
          <a:p>
            <a:pPr eaLnBrk="1" hangingPunct="1"/>
            <a:r>
              <a:rPr lang="en-US" sz="2000" dirty="0" smtClean="0"/>
              <a:t>Shut the engine off before putting it down.</a:t>
            </a:r>
          </a:p>
          <a:p>
            <a:pPr eaLnBrk="1" hangingPunct="1"/>
            <a:endParaRPr lang="en-US" sz="2400" dirty="0" smtClean="0"/>
          </a:p>
        </p:txBody>
      </p:sp>
    </p:spTree>
    <p:extLst>
      <p:ext uri="{BB962C8B-B14F-4D97-AF65-F5344CB8AC3E}">
        <p14:creationId xmlns:p14="http://schemas.microsoft.com/office/powerpoint/2010/main" val="3047963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8"/>
          <p:cNvSpPr>
            <a:spLocks noGrp="1"/>
          </p:cNvSpPr>
          <p:nvPr>
            <p:ph type="title"/>
          </p:nvPr>
        </p:nvSpPr>
        <p:spPr/>
        <p:txBody>
          <a:bodyPr/>
          <a:lstStyle/>
          <a:p>
            <a:pPr algn="ctr"/>
            <a:r>
              <a:rPr lang="en-US" i="1" dirty="0" smtClean="0"/>
              <a:t>NEXT, PREPARE THE AREA!</a:t>
            </a:r>
            <a:br>
              <a:rPr lang="en-US" i="1" dirty="0" smtClean="0"/>
            </a:br>
            <a:r>
              <a:rPr lang="en-US" i="1" dirty="0" smtClean="0"/>
              <a:t> </a:t>
            </a:r>
            <a:endParaRPr lang="en-US" dirty="0" smtClean="0"/>
          </a:p>
        </p:txBody>
      </p:sp>
      <p:sp>
        <p:nvSpPr>
          <p:cNvPr id="35844" name="Text Placeholder 4"/>
          <p:cNvSpPr>
            <a:spLocks noGrp="1"/>
          </p:cNvSpPr>
          <p:nvPr>
            <p:ph type="body" sz="half" idx="2"/>
          </p:nvPr>
        </p:nvSpPr>
        <p:spPr/>
        <p:txBody>
          <a:bodyPr/>
          <a:lstStyle/>
          <a:p>
            <a:pPr eaLnBrk="1" hangingPunct="1">
              <a:buFont typeface="Arial" charset="0"/>
              <a:buChar char="•"/>
            </a:pPr>
            <a:r>
              <a:rPr lang="en-US" sz="1800" dirty="0" smtClean="0"/>
              <a:t>Make your saw cut when you have:</a:t>
            </a:r>
          </a:p>
          <a:p>
            <a:pPr eaLnBrk="1" hangingPunct="1">
              <a:buFont typeface="Arial" charset="0"/>
              <a:buChar char="•"/>
            </a:pPr>
            <a:endParaRPr lang="en-US" sz="1800" dirty="0" smtClean="0"/>
          </a:p>
          <a:p>
            <a:pPr eaLnBrk="1" hangingPunct="1">
              <a:buFont typeface="Arial" charset="0"/>
              <a:buChar char="•"/>
            </a:pPr>
            <a:r>
              <a:rPr lang="en-US" sz="1800" dirty="0" smtClean="0"/>
              <a:t>Kept others AWAY from your work area…</a:t>
            </a:r>
          </a:p>
          <a:p>
            <a:pPr eaLnBrk="1" hangingPunct="1">
              <a:buFont typeface="Arial" charset="0"/>
              <a:buChar char="•"/>
            </a:pPr>
            <a:endParaRPr lang="en-US" sz="1800" dirty="0" smtClean="0"/>
          </a:p>
          <a:p>
            <a:pPr eaLnBrk="1" hangingPunct="1">
              <a:buFont typeface="Arial" charset="0"/>
              <a:buChar char="•"/>
            </a:pPr>
            <a:r>
              <a:rPr lang="en-US" sz="1800" dirty="0" smtClean="0"/>
              <a:t>A clear work area…</a:t>
            </a:r>
          </a:p>
          <a:p>
            <a:pPr eaLnBrk="1" hangingPunct="1">
              <a:buFont typeface="Arial" charset="0"/>
              <a:buChar char="•"/>
            </a:pPr>
            <a:endParaRPr lang="en-US" sz="1800" dirty="0" smtClean="0"/>
          </a:p>
          <a:p>
            <a:pPr eaLnBrk="1" hangingPunct="1">
              <a:buFont typeface="Arial" charset="0"/>
              <a:buChar char="•"/>
            </a:pPr>
            <a:r>
              <a:rPr lang="en-US" sz="1800" dirty="0" smtClean="0"/>
              <a:t>Secure footing… and</a:t>
            </a:r>
          </a:p>
          <a:p>
            <a:pPr eaLnBrk="1" hangingPunct="1">
              <a:buFont typeface="Arial" charset="0"/>
              <a:buChar char="•"/>
            </a:pPr>
            <a:endParaRPr lang="en-US" sz="1800" dirty="0" smtClean="0"/>
          </a:p>
          <a:p>
            <a:pPr eaLnBrk="1" hangingPunct="1">
              <a:buFont typeface="Arial" charset="0"/>
              <a:buChar char="•"/>
            </a:pPr>
            <a:r>
              <a:rPr lang="en-US" sz="1800" dirty="0" smtClean="0"/>
              <a:t>A retreat pathway AWAY from falling trees.</a:t>
            </a:r>
          </a:p>
          <a:p>
            <a:endParaRPr lang="en-US" dirty="0" smtClean="0"/>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575050" y="1764072"/>
            <a:ext cx="5111750" cy="2871068"/>
          </a:xfrm>
        </p:spPr>
      </p:pic>
    </p:spTree>
    <p:extLst>
      <p:ext uri="{BB962C8B-B14F-4D97-AF65-F5344CB8AC3E}">
        <p14:creationId xmlns:p14="http://schemas.microsoft.com/office/powerpoint/2010/main" val="639985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r>
              <a:rPr lang="en-US" b="1" i="1" dirty="0" smtClean="0"/>
              <a:t/>
            </a:r>
            <a:br>
              <a:rPr lang="en-US" b="1" i="1" dirty="0" smtClean="0"/>
            </a:br>
            <a:r>
              <a:rPr lang="en-US" b="1" i="1" dirty="0" smtClean="0"/>
              <a:t>CHECK YOUR SAW POSITION!</a:t>
            </a:r>
            <a:br>
              <a:rPr lang="en-US" b="1" i="1" dirty="0" smtClean="0"/>
            </a:br>
            <a:endParaRPr lang="en-US" dirty="0" smtClean="0"/>
          </a:p>
        </p:txBody>
      </p:sp>
      <p:sp>
        <p:nvSpPr>
          <p:cNvPr id="36867" name="Text Placeholder 4"/>
          <p:cNvSpPr>
            <a:spLocks noGrp="1"/>
          </p:cNvSpPr>
          <p:nvPr>
            <p:ph type="body" idx="1"/>
          </p:nvPr>
        </p:nvSpPr>
        <p:spPr>
          <a:xfrm>
            <a:off x="457200" y="1219200"/>
            <a:ext cx="4040188" cy="955675"/>
          </a:xfrm>
        </p:spPr>
        <p:txBody>
          <a:bodyPr/>
          <a:lstStyle/>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endParaRPr lang="en-US" sz="1200" dirty="0" smtClean="0"/>
          </a:p>
          <a:p>
            <a:pPr algn="ctr"/>
            <a:r>
              <a:rPr lang="en-US" sz="1600" dirty="0" smtClean="0"/>
              <a:t>Keep the saw away from your body whenever the engine runs</a:t>
            </a:r>
          </a:p>
          <a:p>
            <a:endParaRPr lang="en-US" sz="1200" dirty="0" smtClean="0"/>
          </a:p>
        </p:txBody>
      </p:sp>
      <p:sp>
        <p:nvSpPr>
          <p:cNvPr id="36868" name="Text Placeholder 6"/>
          <p:cNvSpPr>
            <a:spLocks noGrp="1"/>
          </p:cNvSpPr>
          <p:nvPr>
            <p:ph type="body" sz="quarter" idx="3"/>
          </p:nvPr>
        </p:nvSpPr>
        <p:spPr>
          <a:xfrm>
            <a:off x="4645025" y="1295400"/>
            <a:ext cx="4041775" cy="879475"/>
          </a:xfrm>
        </p:spPr>
        <p:txBody>
          <a:bodyPr/>
          <a:lstStyle/>
          <a:p>
            <a:pPr algn="ctr"/>
            <a:r>
              <a:rPr lang="en-US" sz="1600" dirty="0" smtClean="0"/>
              <a:t>Don’t let anything contact the saw when it starts…</a:t>
            </a:r>
          </a:p>
          <a:p>
            <a:endParaRPr lang="en-US" sz="1200" dirty="0" smtClean="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6258" y="2133600"/>
            <a:ext cx="4707212" cy="3886200"/>
          </a:xfrm>
        </p:spPr>
      </p:pic>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318292" y="2109977"/>
            <a:ext cx="3597108" cy="3902163"/>
          </a:xfrm>
        </p:spPr>
      </p:pic>
    </p:spTree>
    <p:extLst>
      <p:ext uri="{BB962C8B-B14F-4D97-AF65-F5344CB8AC3E}">
        <p14:creationId xmlns:p14="http://schemas.microsoft.com/office/powerpoint/2010/main" val="1839865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CHAINSAWS – MAJOR SAFETY ITEMS</a:t>
            </a:r>
          </a:p>
        </p:txBody>
      </p:sp>
      <p:sp>
        <p:nvSpPr>
          <p:cNvPr id="6" name="Content Placeholder 5"/>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CHAINSAW PARTS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GRIP &amp; PERSONAL PROTECTIVE EQUIPMENT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START-UP METHODS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SAFE OPERATION-Cut Speed &amp; Areas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KICKBACK &amp; SPRINGBACK Prevention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MAINTENANCE &amp; FUELING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n-US" b="1" i="1" dirty="0" smtClean="0"/>
              <a:t/>
            </a:r>
            <a:br>
              <a:rPr lang="en-US" b="1" i="1" dirty="0" smtClean="0"/>
            </a:br>
            <a:r>
              <a:rPr lang="en-US" b="1" i="1" dirty="0" smtClean="0"/>
              <a:t>CHECK YOUR SAW POSITION!</a:t>
            </a:r>
            <a:br>
              <a:rPr lang="en-US" b="1" i="1" dirty="0" smtClean="0"/>
            </a:br>
            <a:endParaRPr lang="en-US" dirty="0" smtClean="0"/>
          </a:p>
        </p:txBody>
      </p:sp>
      <p:sp>
        <p:nvSpPr>
          <p:cNvPr id="37891" name="Text Placeholder 4"/>
          <p:cNvSpPr>
            <a:spLocks noGrp="1"/>
          </p:cNvSpPr>
          <p:nvPr>
            <p:ph type="body" idx="1"/>
          </p:nvPr>
        </p:nvSpPr>
        <p:spPr>
          <a:xfrm>
            <a:off x="457200" y="1143000"/>
            <a:ext cx="4040188" cy="1031875"/>
          </a:xfrm>
        </p:spPr>
        <p:txBody>
          <a:bodyPr/>
          <a:lstStyle/>
          <a:p>
            <a:pPr algn="ctr"/>
            <a:endParaRPr lang="en-US" sz="1200" dirty="0" smtClean="0"/>
          </a:p>
          <a:p>
            <a:pPr algn="ctr"/>
            <a:r>
              <a:rPr lang="en-US" sz="1600" dirty="0" smtClean="0"/>
              <a:t>When stopped, cover the guide bar with a “scabbard” (or a case) and pointed “bar back”, with its hot muffler AWAY from you…</a:t>
            </a:r>
          </a:p>
          <a:p>
            <a:endParaRPr lang="en-US" sz="1200" dirty="0" smtClean="0"/>
          </a:p>
        </p:txBody>
      </p:sp>
      <p:sp>
        <p:nvSpPr>
          <p:cNvPr id="37893" name="Text Placeholder 6"/>
          <p:cNvSpPr>
            <a:spLocks noGrp="1"/>
          </p:cNvSpPr>
          <p:nvPr>
            <p:ph type="body" sz="quarter" idx="3"/>
          </p:nvPr>
        </p:nvSpPr>
        <p:spPr>
          <a:xfrm>
            <a:off x="4645025" y="1219200"/>
            <a:ext cx="4041775" cy="955675"/>
          </a:xfrm>
        </p:spPr>
        <p:txBody>
          <a:bodyPr/>
          <a:lstStyle/>
          <a:p>
            <a:pPr algn="ctr"/>
            <a:r>
              <a:rPr lang="en-US" sz="1800" dirty="0" smtClean="0"/>
              <a:t>Shut the engine off before putting it down.</a:t>
            </a:r>
          </a:p>
          <a:p>
            <a:endParaRPr lang="en-US" sz="1200" dirty="0" smtClean="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15389" y="2479090"/>
            <a:ext cx="2923810" cy="3342857"/>
          </a:xfrm>
        </p:spPr>
      </p:pic>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97135" y="2438401"/>
            <a:ext cx="4431983" cy="3352800"/>
          </a:xfrm>
        </p:spPr>
      </p:pic>
    </p:spTree>
    <p:extLst>
      <p:ext uri="{BB962C8B-B14F-4D97-AF65-F5344CB8AC3E}">
        <p14:creationId xmlns:p14="http://schemas.microsoft.com/office/powerpoint/2010/main" val="5908123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p:txBody>
          <a:bodyPr/>
          <a:lstStyle/>
          <a:p>
            <a:pPr eaLnBrk="1" hangingPunct="1"/>
            <a:r>
              <a:rPr lang="en-US" dirty="0" smtClean="0"/>
              <a:t>SAFE &amp; UNSAFE OPERATIONS</a:t>
            </a:r>
          </a:p>
        </p:txBody>
      </p:sp>
      <p:sp>
        <p:nvSpPr>
          <p:cNvPr id="6" name="Content Placeholder 5"/>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Small diameter branches and brush can grab the chain or pull you off balance.</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Keep Oil and Fuels off the handles.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Don’t operate the saw in enclosed areas. If areas are poorly ventilated, TOXIC Carbon Monoxide will build up!</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Operating a chainsaw while in a tree is very dangerous – get specialized training for this task.</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Look at these examples of SAFE &amp; UNSAFE Operations…</a:t>
            </a:r>
          </a:p>
        </p:txBody>
      </p:sp>
    </p:spTree>
    <p:extLst>
      <p:ext uri="{BB962C8B-B14F-4D97-AF65-F5344CB8AC3E}">
        <p14:creationId xmlns:p14="http://schemas.microsoft.com/office/powerpoint/2010/main" val="40871416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8"/>
          <p:cNvSpPr>
            <a:spLocks noGrp="1"/>
          </p:cNvSpPr>
          <p:nvPr>
            <p:ph type="title"/>
          </p:nvPr>
        </p:nvSpPr>
        <p:spPr/>
        <p:txBody>
          <a:bodyPr/>
          <a:lstStyle/>
          <a:p>
            <a:pPr algn="ctr"/>
            <a:r>
              <a:rPr lang="en-US" dirty="0" smtClean="0"/>
              <a:t>UNSAFE OPERATION</a:t>
            </a:r>
            <a:br>
              <a:rPr lang="en-US" dirty="0" smtClean="0"/>
            </a:br>
            <a:endParaRPr lang="en-US" dirty="0" smtClean="0"/>
          </a:p>
        </p:txBody>
      </p:sp>
      <p:pic>
        <p:nvPicPr>
          <p:cNvPr id="39939" name="Content Placeholder 6" descr="IMG_0035.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625830" y="1587500"/>
            <a:ext cx="5111750" cy="3833813"/>
          </a:xfrm>
        </p:spPr>
      </p:pic>
      <p:sp>
        <p:nvSpPr>
          <p:cNvPr id="39940" name="Text Placeholder 4"/>
          <p:cNvSpPr>
            <a:spLocks noGrp="1"/>
          </p:cNvSpPr>
          <p:nvPr>
            <p:ph type="body" sz="half" idx="2"/>
          </p:nvPr>
        </p:nvSpPr>
        <p:spPr/>
        <p:txBody>
          <a:bodyPr/>
          <a:lstStyle/>
          <a:p>
            <a:r>
              <a:rPr lang="en-US" dirty="0" smtClean="0"/>
              <a:t> </a:t>
            </a:r>
          </a:p>
        </p:txBody>
      </p:sp>
      <p:sp>
        <p:nvSpPr>
          <p:cNvPr id="39941" name="Text Placeholder 4"/>
          <p:cNvSpPr txBox="1">
            <a:spLocks/>
          </p:cNvSpPr>
          <p:nvPr/>
        </p:nvSpPr>
        <p:spPr bwMode="auto">
          <a:xfrm>
            <a:off x="609600" y="1587500"/>
            <a:ext cx="3008313"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endParaRPr lang="en-US" sz="3200" dirty="0"/>
          </a:p>
          <a:p>
            <a:pPr eaLnBrk="1" hangingPunct="1">
              <a:buFont typeface="Arial" charset="0"/>
              <a:buChar char="•"/>
            </a:pPr>
            <a:r>
              <a:rPr lang="en-US" sz="3200" dirty="0"/>
              <a:t>Small diameter branches and brush can grab the chain or pull you off balance </a:t>
            </a:r>
            <a:r>
              <a:rPr lang="en-US" sz="3200" dirty="0">
                <a:latin typeface="Calibri" pitchFamily="34" charset="0"/>
              </a:rPr>
              <a:t>→</a:t>
            </a:r>
            <a:endParaRPr lang="en-US" sz="3200" dirty="0"/>
          </a:p>
        </p:txBody>
      </p:sp>
    </p:spTree>
    <p:extLst>
      <p:ext uri="{BB962C8B-B14F-4D97-AF65-F5344CB8AC3E}">
        <p14:creationId xmlns:p14="http://schemas.microsoft.com/office/powerpoint/2010/main" val="23594750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8"/>
          <p:cNvSpPr>
            <a:spLocks noGrp="1"/>
          </p:cNvSpPr>
          <p:nvPr>
            <p:ph type="title"/>
          </p:nvPr>
        </p:nvSpPr>
        <p:spPr/>
        <p:txBody>
          <a:bodyPr/>
          <a:lstStyle/>
          <a:p>
            <a:pPr algn="ctr"/>
            <a:r>
              <a:rPr lang="en-US" dirty="0" smtClean="0"/>
              <a:t>SAFE OPERATION</a:t>
            </a:r>
            <a:br>
              <a:rPr lang="en-US" dirty="0" smtClean="0"/>
            </a:br>
            <a:endParaRPr lang="en-US" dirty="0" smtClean="0"/>
          </a:p>
        </p:txBody>
      </p:sp>
      <p:sp>
        <p:nvSpPr>
          <p:cNvPr id="40964" name="Text Placeholder 4"/>
          <p:cNvSpPr>
            <a:spLocks noGrp="1"/>
          </p:cNvSpPr>
          <p:nvPr>
            <p:ph type="body" sz="half" idx="2"/>
          </p:nvPr>
        </p:nvSpPr>
        <p:spPr/>
        <p:txBody>
          <a:bodyPr/>
          <a:lstStyle/>
          <a:p>
            <a:pPr eaLnBrk="1" hangingPunct="1">
              <a:buFont typeface="Arial" charset="0"/>
              <a:buChar char="•"/>
            </a:pPr>
            <a:endParaRPr lang="en-US" sz="2800" dirty="0" smtClean="0"/>
          </a:p>
          <a:p>
            <a:pPr eaLnBrk="1" hangingPunct="1">
              <a:buFont typeface="Arial" charset="0"/>
              <a:buChar char="•"/>
            </a:pPr>
            <a:endParaRPr lang="en-US" sz="2800" dirty="0" smtClean="0"/>
          </a:p>
          <a:p>
            <a:pPr eaLnBrk="1" hangingPunct="1">
              <a:buFont typeface="Arial" charset="0"/>
              <a:buChar char="•"/>
            </a:pPr>
            <a:endParaRPr lang="en-US" sz="2800" dirty="0" smtClean="0"/>
          </a:p>
          <a:p>
            <a:pPr eaLnBrk="1" hangingPunct="1">
              <a:buFont typeface="Arial" charset="0"/>
              <a:buChar char="•"/>
            </a:pPr>
            <a:endParaRPr lang="en-US" sz="2800" dirty="0" smtClean="0"/>
          </a:p>
          <a:p>
            <a:pPr eaLnBrk="1" hangingPunct="1">
              <a:buFont typeface="Arial" charset="0"/>
              <a:buChar char="•"/>
            </a:pPr>
            <a:r>
              <a:rPr lang="en-US" sz="2800" dirty="0" smtClean="0"/>
              <a:t>Keep Oil and Fuels off the handles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1" y="909130"/>
            <a:ext cx="5329380" cy="4958282"/>
          </a:xfrm>
        </p:spPr>
      </p:pic>
    </p:spTree>
    <p:extLst>
      <p:ext uri="{BB962C8B-B14F-4D97-AF65-F5344CB8AC3E}">
        <p14:creationId xmlns:p14="http://schemas.microsoft.com/office/powerpoint/2010/main" val="708578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8"/>
          <p:cNvSpPr>
            <a:spLocks noGrp="1"/>
          </p:cNvSpPr>
          <p:nvPr>
            <p:ph type="title"/>
          </p:nvPr>
        </p:nvSpPr>
        <p:spPr/>
        <p:txBody>
          <a:bodyPr/>
          <a:lstStyle/>
          <a:p>
            <a:pPr algn="ctr"/>
            <a:r>
              <a:rPr lang="en-US" dirty="0" smtClean="0"/>
              <a:t>UNSAFE OPERATION</a:t>
            </a:r>
            <a:br>
              <a:rPr lang="en-US" dirty="0" smtClean="0"/>
            </a:br>
            <a:endParaRPr lang="en-US" dirty="0" smtClean="0"/>
          </a:p>
        </p:txBody>
      </p:sp>
      <p:sp>
        <p:nvSpPr>
          <p:cNvPr id="41988" name="Text Placeholder 4"/>
          <p:cNvSpPr>
            <a:spLocks noGrp="1"/>
          </p:cNvSpPr>
          <p:nvPr>
            <p:ph type="body" sz="half" idx="2"/>
          </p:nvPr>
        </p:nvSpPr>
        <p:spPr>
          <a:xfrm>
            <a:off x="6135687" y="1143000"/>
            <a:ext cx="2855913" cy="5257800"/>
          </a:xfrm>
        </p:spPr>
        <p:txBody>
          <a:bodyPr/>
          <a:lstStyle/>
          <a:p>
            <a:pPr eaLnBrk="1" hangingPunct="1">
              <a:buFont typeface="Arial" charset="0"/>
              <a:buChar char="•"/>
            </a:pPr>
            <a:endParaRPr lang="en-US" sz="2800" dirty="0" smtClean="0"/>
          </a:p>
          <a:p>
            <a:pPr eaLnBrk="1" hangingPunct="1">
              <a:buFont typeface="Arial" charset="0"/>
              <a:buChar char="•"/>
            </a:pPr>
            <a:r>
              <a:rPr lang="en-US" sz="2800" dirty="0" smtClean="0"/>
              <a:t>Don’t operate the saw in enclosed areas. If areas are poorly ventilated, TOXIC Carbon Monoxide (CO) will </a:t>
            </a:r>
            <a:r>
              <a:rPr lang="en-US" sz="2800" dirty="0" smtClean="0">
                <a:latin typeface="Calibri"/>
                <a:cs typeface="Calibri"/>
              </a:rPr>
              <a:t>←</a:t>
            </a:r>
            <a:r>
              <a:rPr lang="en-US" sz="2800" dirty="0" smtClean="0"/>
              <a:t>build up!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143000"/>
            <a:ext cx="5562600" cy="5388770"/>
          </a:xfrm>
        </p:spPr>
      </p:pic>
    </p:spTree>
    <p:extLst>
      <p:ext uri="{BB962C8B-B14F-4D97-AF65-F5344CB8AC3E}">
        <p14:creationId xmlns:p14="http://schemas.microsoft.com/office/powerpoint/2010/main" val="4236850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8"/>
          <p:cNvSpPr>
            <a:spLocks noGrp="1"/>
          </p:cNvSpPr>
          <p:nvPr>
            <p:ph type="title"/>
          </p:nvPr>
        </p:nvSpPr>
        <p:spPr/>
        <p:txBody>
          <a:bodyPr/>
          <a:lstStyle/>
          <a:p>
            <a:pPr algn="ctr"/>
            <a:r>
              <a:rPr lang="en-US" dirty="0" smtClean="0"/>
              <a:t>UNSAFE OPERATION </a:t>
            </a:r>
            <a:br>
              <a:rPr lang="en-US" dirty="0" smtClean="0"/>
            </a:br>
            <a:endParaRPr lang="en-US" dirty="0" smtClean="0"/>
          </a:p>
        </p:txBody>
      </p:sp>
      <p:sp>
        <p:nvSpPr>
          <p:cNvPr id="43012" name="Text Placeholder 4"/>
          <p:cNvSpPr>
            <a:spLocks noGrp="1"/>
          </p:cNvSpPr>
          <p:nvPr>
            <p:ph type="body" sz="half" idx="2"/>
          </p:nvPr>
        </p:nvSpPr>
        <p:spPr/>
        <p:txBody>
          <a:bodyPr/>
          <a:lstStyle/>
          <a:p>
            <a:pPr eaLnBrk="1" hangingPunct="1">
              <a:buFont typeface="Arial" charset="0"/>
              <a:buChar char="•"/>
            </a:pPr>
            <a:endParaRPr lang="en-US" sz="3200" dirty="0" smtClean="0"/>
          </a:p>
          <a:p>
            <a:pPr eaLnBrk="1" hangingPunct="1">
              <a:buFont typeface="Arial" charset="0"/>
              <a:buChar char="•"/>
            </a:pPr>
            <a:r>
              <a:rPr lang="en-US" sz="3200" dirty="0" smtClean="0"/>
              <a:t>Operating a chainsaw while in a tree is very dangerous – get specialized training for this task. →</a:t>
            </a:r>
          </a:p>
        </p:txBody>
      </p:sp>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575050" y="1764072"/>
            <a:ext cx="5111750" cy="2871068"/>
          </a:xfrm>
        </p:spPr>
      </p:pic>
    </p:spTree>
    <p:extLst>
      <p:ext uri="{BB962C8B-B14F-4D97-AF65-F5344CB8AC3E}">
        <p14:creationId xmlns:p14="http://schemas.microsoft.com/office/powerpoint/2010/main" val="1392687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8"/>
          <p:cNvSpPr>
            <a:spLocks noGrp="1"/>
          </p:cNvSpPr>
          <p:nvPr>
            <p:ph type="title"/>
          </p:nvPr>
        </p:nvSpPr>
        <p:spPr/>
        <p:txBody>
          <a:bodyPr/>
          <a:lstStyle/>
          <a:p>
            <a:pPr algn="ctr"/>
            <a:r>
              <a:rPr lang="en-US" dirty="0" smtClean="0"/>
              <a:t>UNSAFE OPERATION </a:t>
            </a:r>
            <a:br>
              <a:rPr lang="en-US" dirty="0" smtClean="0"/>
            </a:br>
            <a:endParaRPr lang="en-US" dirty="0" smtClean="0"/>
          </a:p>
        </p:txBody>
      </p:sp>
      <p:sp>
        <p:nvSpPr>
          <p:cNvPr id="44035" name="Text Placeholder 4"/>
          <p:cNvSpPr>
            <a:spLocks noGrp="1"/>
          </p:cNvSpPr>
          <p:nvPr>
            <p:ph type="body" sz="half" idx="2"/>
          </p:nvPr>
        </p:nvSpPr>
        <p:spPr/>
        <p:txBody>
          <a:bodyPr/>
          <a:lstStyle/>
          <a:p>
            <a:pPr eaLnBrk="1" hangingPunct="1">
              <a:buFont typeface="Arial" charset="0"/>
              <a:buChar char="•"/>
            </a:pPr>
            <a:endParaRPr lang="en-US" sz="3600" dirty="0" smtClean="0"/>
          </a:p>
          <a:p>
            <a:pPr eaLnBrk="1" hangingPunct="1">
              <a:buFont typeface="Arial" charset="0"/>
              <a:buChar char="•"/>
            </a:pPr>
            <a:r>
              <a:rPr lang="en-US" sz="3600" dirty="0" smtClean="0"/>
              <a:t>Operate or start chainsaw at least 10 feet away from fuels. →</a:t>
            </a:r>
          </a:p>
          <a:p>
            <a:pPr eaLnBrk="1" hangingPunct="1">
              <a:buFont typeface="Arial" charset="0"/>
              <a:buChar char="•"/>
            </a:pPr>
            <a:endParaRPr lang="en-US" sz="3200"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408257"/>
            <a:ext cx="5334000" cy="5839934"/>
          </a:xfrm>
        </p:spPr>
      </p:pic>
    </p:spTree>
    <p:extLst>
      <p:ext uri="{BB962C8B-B14F-4D97-AF65-F5344CB8AC3E}">
        <p14:creationId xmlns:p14="http://schemas.microsoft.com/office/powerpoint/2010/main" val="8620761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8"/>
          <p:cNvSpPr>
            <a:spLocks noGrp="1"/>
          </p:cNvSpPr>
          <p:nvPr>
            <p:ph type="title"/>
          </p:nvPr>
        </p:nvSpPr>
        <p:spPr/>
        <p:txBody>
          <a:bodyPr/>
          <a:lstStyle/>
          <a:p>
            <a:pPr algn="ctr"/>
            <a:r>
              <a:rPr lang="en-US" dirty="0" smtClean="0"/>
              <a:t>UNSAFE OPERATION </a:t>
            </a:r>
            <a:br>
              <a:rPr lang="en-US" dirty="0" smtClean="0"/>
            </a:br>
            <a:endParaRPr lang="en-US" dirty="0" smtClean="0"/>
          </a:p>
        </p:txBody>
      </p:sp>
      <p:sp>
        <p:nvSpPr>
          <p:cNvPr id="45059" name="Text Placeholder 4"/>
          <p:cNvSpPr>
            <a:spLocks noGrp="1"/>
          </p:cNvSpPr>
          <p:nvPr>
            <p:ph type="body" sz="half" idx="2"/>
          </p:nvPr>
        </p:nvSpPr>
        <p:spPr>
          <a:xfrm>
            <a:off x="5943600" y="609600"/>
            <a:ext cx="3008313" cy="4691063"/>
          </a:xfrm>
        </p:spPr>
        <p:txBody>
          <a:bodyPr/>
          <a:lstStyle/>
          <a:p>
            <a:pPr eaLnBrk="1" hangingPunct="1">
              <a:buFont typeface="Arial" charset="0"/>
              <a:buChar char="•"/>
            </a:pPr>
            <a:endParaRPr lang="en-US" sz="3200" dirty="0" smtClean="0"/>
          </a:p>
          <a:p>
            <a:pPr eaLnBrk="1" hangingPunct="1">
              <a:buFont typeface="Arial" charset="0"/>
              <a:buChar char="•"/>
            </a:pPr>
            <a:r>
              <a:rPr lang="en-US" sz="3600" dirty="0" smtClean="0"/>
              <a:t>Keep others away when starting or operating </a:t>
            </a:r>
            <a:r>
              <a:rPr lang="en-US" sz="3600" dirty="0" smtClean="0">
                <a:latin typeface="Calibri"/>
                <a:cs typeface="Calibri"/>
              </a:rPr>
              <a:t>←</a:t>
            </a:r>
            <a:r>
              <a:rPr lang="en-US" sz="3600" dirty="0" smtClean="0"/>
              <a:t>chainsaws. </a:t>
            </a:r>
          </a:p>
          <a:p>
            <a:pPr eaLnBrk="1" hangingPunct="1">
              <a:buFont typeface="Arial" charset="0"/>
              <a:buChar char="•"/>
            </a:pPr>
            <a:endParaRPr lang="en-US" sz="3600" dirty="0" smtClean="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371600"/>
            <a:ext cx="5466081" cy="4267200"/>
          </a:xfrm>
        </p:spPr>
      </p:pic>
    </p:spTree>
    <p:extLst>
      <p:ext uri="{BB962C8B-B14F-4D97-AF65-F5344CB8AC3E}">
        <p14:creationId xmlns:p14="http://schemas.microsoft.com/office/powerpoint/2010/main" val="26369528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8"/>
          <p:cNvSpPr>
            <a:spLocks noGrp="1"/>
          </p:cNvSpPr>
          <p:nvPr>
            <p:ph type="title"/>
          </p:nvPr>
        </p:nvSpPr>
        <p:spPr/>
        <p:txBody>
          <a:bodyPr/>
          <a:lstStyle/>
          <a:p>
            <a:pPr algn="ctr"/>
            <a:r>
              <a:rPr lang="en-US" dirty="0" smtClean="0"/>
              <a:t>UNSAFE OPERATION </a:t>
            </a:r>
            <a:br>
              <a:rPr lang="en-US" dirty="0" smtClean="0"/>
            </a:br>
            <a:endParaRPr lang="en-US" dirty="0" smtClean="0"/>
          </a:p>
        </p:txBody>
      </p:sp>
      <p:sp>
        <p:nvSpPr>
          <p:cNvPr id="46083" name="Text Placeholder 4"/>
          <p:cNvSpPr>
            <a:spLocks noGrp="1"/>
          </p:cNvSpPr>
          <p:nvPr>
            <p:ph type="body" sz="half" idx="2"/>
          </p:nvPr>
        </p:nvSpPr>
        <p:spPr/>
        <p:txBody>
          <a:bodyPr/>
          <a:lstStyle/>
          <a:p>
            <a:pPr eaLnBrk="1" hangingPunct="1">
              <a:buFont typeface="Arial" charset="0"/>
              <a:buChar char="•"/>
            </a:pPr>
            <a:endParaRPr lang="en-US" sz="3200" dirty="0" smtClean="0"/>
          </a:p>
          <a:p>
            <a:pPr eaLnBrk="1" hangingPunct="1">
              <a:buFont typeface="Arial" charset="0"/>
              <a:buChar char="•"/>
            </a:pPr>
            <a:r>
              <a:rPr lang="en-US" sz="3600" dirty="0" smtClean="0"/>
              <a:t>One hand operation is likely to get you injured or killed – AVOID IT. →</a:t>
            </a:r>
          </a:p>
          <a:p>
            <a:pPr eaLnBrk="1" hangingPunct="1">
              <a:buFont typeface="Arial" charset="0"/>
              <a:buChar char="•"/>
            </a:pPr>
            <a:endParaRPr lang="en-US" sz="3600"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7591" y="275797"/>
            <a:ext cx="4741609" cy="6143822"/>
          </a:xfrm>
        </p:spPr>
      </p:pic>
    </p:spTree>
    <p:extLst>
      <p:ext uri="{BB962C8B-B14F-4D97-AF65-F5344CB8AC3E}">
        <p14:creationId xmlns:p14="http://schemas.microsoft.com/office/powerpoint/2010/main" val="4865011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8"/>
          <p:cNvSpPr>
            <a:spLocks noGrp="1"/>
          </p:cNvSpPr>
          <p:nvPr>
            <p:ph type="title"/>
          </p:nvPr>
        </p:nvSpPr>
        <p:spPr/>
        <p:txBody>
          <a:bodyPr/>
          <a:lstStyle/>
          <a:p>
            <a:pPr algn="ctr"/>
            <a:r>
              <a:rPr lang="en-US" dirty="0" smtClean="0"/>
              <a:t>UNSAFE OPERATION </a:t>
            </a:r>
            <a:br>
              <a:rPr lang="en-US" dirty="0" smtClean="0"/>
            </a:br>
            <a:endParaRPr lang="en-US" dirty="0" smtClean="0"/>
          </a:p>
        </p:txBody>
      </p:sp>
      <p:sp>
        <p:nvSpPr>
          <p:cNvPr id="47107" name="Text Placeholder 4"/>
          <p:cNvSpPr>
            <a:spLocks noGrp="1"/>
          </p:cNvSpPr>
          <p:nvPr>
            <p:ph type="body" sz="half" idx="2"/>
          </p:nvPr>
        </p:nvSpPr>
        <p:spPr/>
        <p:txBody>
          <a:bodyPr/>
          <a:lstStyle/>
          <a:p>
            <a:pPr eaLnBrk="1" hangingPunct="1">
              <a:buFont typeface="Arial" charset="0"/>
              <a:buChar char="•"/>
            </a:pPr>
            <a:endParaRPr lang="en-US" sz="3200" dirty="0" smtClean="0"/>
          </a:p>
          <a:p>
            <a:pPr eaLnBrk="1" hangingPunct="1">
              <a:buFont typeface="Arial" charset="0"/>
              <a:buChar char="•"/>
            </a:pPr>
            <a:r>
              <a:rPr lang="en-US" sz="3600" dirty="0" smtClean="0"/>
              <a:t>AVOID SAWING when you’re tired or not paying attention! →</a:t>
            </a:r>
          </a:p>
          <a:p>
            <a:pPr eaLnBrk="1" hangingPunct="1">
              <a:buFont typeface="Arial" charset="0"/>
              <a:buChar char="•"/>
            </a:pPr>
            <a:endParaRPr lang="en-US" sz="3600"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7200" y="228600"/>
            <a:ext cx="4589209" cy="6416295"/>
          </a:xfrm>
        </p:spPr>
      </p:pic>
    </p:spTree>
    <p:extLst>
      <p:ext uri="{BB962C8B-B14F-4D97-AF65-F5344CB8AC3E}">
        <p14:creationId xmlns:p14="http://schemas.microsoft.com/office/powerpoint/2010/main" val="1861611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pPr eaLnBrk="1" hangingPunct="1"/>
            <a:r>
              <a:rPr lang="en-US" dirty="0" smtClean="0"/>
              <a:t>CHAINSAW PARTS – a typical saw</a:t>
            </a:r>
          </a:p>
        </p:txBody>
      </p:sp>
      <p:sp>
        <p:nvSpPr>
          <p:cNvPr id="4099" name="Content Placeholder 5"/>
          <p:cNvSpPr>
            <a:spLocks noGrp="1"/>
          </p:cNvSpPr>
          <p:nvPr>
            <p:ph idx="1"/>
          </p:nvPr>
        </p:nvSpPr>
        <p:spPr/>
        <p:txBody>
          <a:bodyPr/>
          <a:lstStyle/>
          <a:p>
            <a:pPr eaLnBrk="1" hangingPunct="1"/>
            <a:r>
              <a:rPr lang="en-US" sz="2800" dirty="0" smtClean="0"/>
              <a:t>CHAINSAWS have similar parts.</a:t>
            </a:r>
          </a:p>
          <a:p>
            <a:pPr eaLnBrk="1" hangingPunct="1"/>
            <a:endParaRPr lang="en-US" sz="2800" dirty="0" smtClean="0"/>
          </a:p>
          <a:p>
            <a:pPr eaLnBrk="1" hangingPunct="1"/>
            <a:r>
              <a:rPr lang="en-US" sz="2800" dirty="0" smtClean="0"/>
              <a:t>There may be differences, but parts are typical.</a:t>
            </a:r>
          </a:p>
          <a:p>
            <a:pPr eaLnBrk="1" hangingPunct="1"/>
            <a:endParaRPr lang="en-US" sz="2800" dirty="0" smtClean="0"/>
          </a:p>
          <a:p>
            <a:pPr eaLnBrk="1" hangingPunct="1"/>
            <a:r>
              <a:rPr lang="en-US" sz="2800" dirty="0" smtClean="0"/>
              <a:t>Parts FAIL:</a:t>
            </a:r>
          </a:p>
          <a:p>
            <a:pPr eaLnBrk="1" hangingPunct="1"/>
            <a:r>
              <a:rPr lang="en-US" sz="2800" dirty="0" smtClean="0"/>
              <a:t>1) over time, </a:t>
            </a:r>
          </a:p>
          <a:p>
            <a:pPr eaLnBrk="1" hangingPunct="1"/>
            <a:r>
              <a:rPr lang="en-US" sz="2800" dirty="0" smtClean="0"/>
              <a:t>2) when maintenance and repairs aren’t done.</a:t>
            </a:r>
          </a:p>
          <a:p>
            <a:pPr eaLnBrk="1" hangingPunct="1"/>
            <a:endParaRPr lang="en-US" sz="2800"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pPr eaLnBrk="1" hangingPunct="1"/>
            <a:r>
              <a:rPr lang="en-US" dirty="0" smtClean="0"/>
              <a:t>QUICK TEST</a:t>
            </a:r>
          </a:p>
        </p:txBody>
      </p:sp>
      <p:sp>
        <p:nvSpPr>
          <p:cNvPr id="70659" name="Content Placeholder 5"/>
          <p:cNvSpPr>
            <a:spLocks noGrp="1"/>
          </p:cNvSpPr>
          <p:nvPr>
            <p:ph idx="1"/>
          </p:nvPr>
        </p:nvSpPr>
        <p:spPr/>
        <p:txBody>
          <a:bodyPr/>
          <a:lstStyle/>
          <a:p>
            <a:pPr eaLnBrk="1" hangingPunct="1"/>
            <a:r>
              <a:rPr lang="en-US" sz="2400" b="1" i="1" dirty="0" smtClean="0">
                <a:solidFill>
                  <a:srgbClr val="FF0000"/>
                </a:solidFill>
              </a:rPr>
              <a:t>Answer this question: What are some safe operating rules for working with chainsaws?</a:t>
            </a:r>
          </a:p>
          <a:p>
            <a:pPr eaLnBrk="1" hangingPunct="1"/>
            <a:endParaRPr lang="en-US" sz="2400" dirty="0" smtClean="0"/>
          </a:p>
          <a:p>
            <a:pPr eaLnBrk="1" hangingPunct="1"/>
            <a:r>
              <a:rPr lang="en-US" sz="2400" dirty="0" smtClean="0"/>
              <a:t>A – No “one hand” operation!</a:t>
            </a:r>
            <a:r>
              <a:rPr lang="en-US" sz="2400" dirty="0"/>
              <a:t/>
            </a:r>
            <a:br>
              <a:rPr lang="en-US" sz="2400" dirty="0"/>
            </a:br>
            <a:r>
              <a:rPr lang="en-US" sz="2400" dirty="0"/>
              <a:t/>
            </a:r>
            <a:br>
              <a:rPr lang="en-US" sz="2400" dirty="0"/>
            </a:br>
            <a:r>
              <a:rPr lang="en-US" sz="2400" dirty="0" smtClean="0"/>
              <a:t>B – Saw close to others</a:t>
            </a:r>
            <a:endParaRPr lang="en-US" sz="2400" dirty="0" smtClean="0">
              <a:solidFill>
                <a:srgbClr val="FF0000"/>
              </a:solidFill>
            </a:endParaRPr>
          </a:p>
          <a:p>
            <a:pPr eaLnBrk="1" hangingPunct="1"/>
            <a:endParaRPr lang="en-US" sz="2400" dirty="0" smtClean="0"/>
          </a:p>
          <a:p>
            <a:pPr eaLnBrk="1" hangingPunct="1"/>
            <a:r>
              <a:rPr lang="en-US" sz="2400" dirty="0" smtClean="0"/>
              <a:t>C – Make sure footing is secure</a:t>
            </a:r>
            <a:endParaRPr lang="en-US" sz="2400" dirty="0" smtClean="0">
              <a:solidFill>
                <a:srgbClr val="FF0000"/>
              </a:solidFill>
            </a:endParaRPr>
          </a:p>
          <a:p>
            <a:pPr eaLnBrk="1" hangingPunct="1"/>
            <a:endParaRPr lang="en-US" sz="2400" dirty="0" smtClean="0"/>
          </a:p>
          <a:p>
            <a:pPr eaLnBrk="1" hangingPunct="1"/>
            <a:r>
              <a:rPr lang="en-US" sz="2400" dirty="0" smtClean="0"/>
              <a:t>D – A &amp; C only.</a:t>
            </a:r>
          </a:p>
        </p:txBody>
      </p:sp>
    </p:spTree>
    <p:extLst>
      <p:ext uri="{BB962C8B-B14F-4D97-AF65-F5344CB8AC3E}">
        <p14:creationId xmlns:p14="http://schemas.microsoft.com/office/powerpoint/2010/main" val="19028311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8"/>
          <p:cNvSpPr>
            <a:spLocks noGrp="1"/>
          </p:cNvSpPr>
          <p:nvPr>
            <p:ph type="title"/>
          </p:nvPr>
        </p:nvSpPr>
        <p:spPr/>
        <p:txBody>
          <a:bodyPr/>
          <a:lstStyle/>
          <a:p>
            <a:r>
              <a:rPr lang="en-US" dirty="0" smtClean="0"/>
              <a:t>CHAINSAW OPERATION</a:t>
            </a:r>
          </a:p>
        </p:txBody>
      </p:sp>
      <p:sp>
        <p:nvSpPr>
          <p:cNvPr id="48131" name="Content Placeholder 9"/>
          <p:cNvSpPr>
            <a:spLocks noGrp="1"/>
          </p:cNvSpPr>
          <p:nvPr>
            <p:ph idx="1"/>
          </p:nvPr>
        </p:nvSpPr>
        <p:spPr/>
        <p:txBody>
          <a:bodyPr/>
          <a:lstStyle/>
          <a:p>
            <a:endParaRPr lang="en-US" sz="2800" dirty="0" smtClean="0"/>
          </a:p>
          <a:p>
            <a:endParaRPr lang="en-US" sz="2800" dirty="0"/>
          </a:p>
          <a:p>
            <a:r>
              <a:rPr lang="en-US" sz="2800" dirty="0" smtClean="0"/>
              <a:t>SAFE OPERATION</a:t>
            </a:r>
          </a:p>
          <a:p>
            <a:endParaRPr lang="en-US" sz="2800" dirty="0"/>
          </a:p>
          <a:p>
            <a:r>
              <a:rPr lang="en-US" sz="2800" dirty="0" smtClean="0"/>
              <a:t>MAINTENANCE &amp; FUELING</a:t>
            </a:r>
          </a:p>
        </p:txBody>
      </p:sp>
    </p:spTree>
    <p:extLst>
      <p:ext uri="{BB962C8B-B14F-4D97-AF65-F5344CB8AC3E}">
        <p14:creationId xmlns:p14="http://schemas.microsoft.com/office/powerpoint/2010/main" val="23764107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8"/>
          <p:cNvSpPr>
            <a:spLocks noGrp="1"/>
          </p:cNvSpPr>
          <p:nvPr>
            <p:ph type="title"/>
          </p:nvPr>
        </p:nvSpPr>
        <p:spPr/>
        <p:txBody>
          <a:bodyPr/>
          <a:lstStyle/>
          <a:p>
            <a:pPr algn="ctr"/>
            <a:r>
              <a:rPr lang="en-US" dirty="0" smtClean="0"/>
              <a:t>WHAT IS KICKBACK?</a:t>
            </a:r>
            <a:br>
              <a:rPr lang="en-US" dirty="0" smtClean="0"/>
            </a:br>
            <a:endParaRPr lang="en-US" dirty="0" smtClean="0"/>
          </a:p>
        </p:txBody>
      </p:sp>
      <p:sp>
        <p:nvSpPr>
          <p:cNvPr id="52228" name="Text Placeholder 4"/>
          <p:cNvSpPr>
            <a:spLocks noGrp="1"/>
          </p:cNvSpPr>
          <p:nvPr>
            <p:ph type="body" sz="half" idx="2"/>
          </p:nvPr>
        </p:nvSpPr>
        <p:spPr>
          <a:xfrm>
            <a:off x="457201" y="1435100"/>
            <a:ext cx="2286000" cy="4691063"/>
          </a:xfrm>
        </p:spPr>
        <p:txBody>
          <a:bodyPr/>
          <a:lstStyle/>
          <a:p>
            <a:pPr eaLnBrk="1" hangingPunct="1"/>
            <a:r>
              <a:rPr lang="en-US" sz="1800" dirty="0" smtClean="0"/>
              <a:t>WHAT YOU NEED TO KNOW:</a:t>
            </a:r>
          </a:p>
          <a:p>
            <a:pPr eaLnBrk="1" hangingPunct="1"/>
            <a:endParaRPr lang="en-US" sz="1800" dirty="0"/>
          </a:p>
          <a:p>
            <a:pPr marL="342900" indent="-342900" eaLnBrk="1" hangingPunct="1">
              <a:buAutoNum type="arabicParenR"/>
            </a:pPr>
            <a:r>
              <a:rPr lang="en-US" sz="1800" dirty="0" smtClean="0"/>
              <a:t>It happens when a saw gets caught&amp; pinched in wood.</a:t>
            </a:r>
          </a:p>
          <a:p>
            <a:pPr marL="342900" indent="-342900" eaLnBrk="1" hangingPunct="1">
              <a:buAutoNum type="arabicParenR"/>
            </a:pPr>
            <a:r>
              <a:rPr lang="en-US" sz="1800" dirty="0" smtClean="0"/>
              <a:t>It happens when the saw bar tip contacts wood.</a:t>
            </a:r>
          </a:p>
          <a:p>
            <a:pPr marL="342900" indent="-342900" eaLnBrk="1" hangingPunct="1">
              <a:buAutoNum type="arabicParenR"/>
            </a:pPr>
            <a:r>
              <a:rPr lang="en-US" sz="1800" dirty="0" smtClean="0"/>
              <a:t>The guide bar is kicked up and BACK AT THE OPERATOR, </a:t>
            </a:r>
            <a:r>
              <a:rPr lang="en-US" sz="1800" i="1" dirty="0" smtClean="0">
                <a:solidFill>
                  <a:srgbClr val="FF0000"/>
                </a:solidFill>
              </a:rPr>
              <a:t>very quickly</a:t>
            </a:r>
            <a:r>
              <a:rPr lang="en-US" sz="1800" dirty="0" smtClean="0"/>
              <a:t>!</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575049" y="635378"/>
            <a:ext cx="5442835" cy="5460621"/>
          </a:xfrm>
        </p:spPr>
      </p:pic>
    </p:spTree>
    <p:extLst>
      <p:ext uri="{BB962C8B-B14F-4D97-AF65-F5344CB8AC3E}">
        <p14:creationId xmlns:p14="http://schemas.microsoft.com/office/powerpoint/2010/main" val="42614250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AVOIDING KICKBACK</a:t>
            </a:r>
            <a:br>
              <a:rPr lang="en-US" dirty="0" smtClean="0"/>
            </a:br>
            <a:r>
              <a:rPr lang="en-US" dirty="0" smtClean="0"/>
              <a:t/>
            </a:r>
            <a:br>
              <a:rPr lang="en-US" dirty="0" smtClean="0"/>
            </a:br>
            <a:endParaRPr lang="en-US" dirty="0" smtClean="0"/>
          </a:p>
        </p:txBody>
      </p:sp>
      <p:sp>
        <p:nvSpPr>
          <p:cNvPr id="6" name="Content Placeholder 5"/>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sz="2400" dirty="0" smtClean="0"/>
              <a:t>KICKBACK PREVENTION:</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Do your chainsaw cuts at high engine speeds.</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AVOID dangerous acts like overreaching and cutting above shoulder height.</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Follow the chainsaw manufacturer’s instructions for these critical items:</a:t>
            </a:r>
          </a:p>
          <a:p>
            <a:pPr eaLnBrk="1" fontAlgn="auto" hangingPunct="1">
              <a:spcAft>
                <a:spcPts val="0"/>
              </a:spcAft>
              <a:buFont typeface="Arial" pitchFamily="34" charset="0"/>
              <a:buChar char="•"/>
              <a:defRPr/>
            </a:pPr>
            <a:endParaRPr lang="en-US" sz="2400" dirty="0" smtClean="0"/>
          </a:p>
          <a:p>
            <a:pPr marL="457200" indent="-457200" eaLnBrk="1" fontAlgn="auto" hangingPunct="1">
              <a:spcAft>
                <a:spcPts val="0"/>
              </a:spcAft>
              <a:buAutoNum type="arabicParenR"/>
              <a:defRPr/>
            </a:pPr>
            <a:r>
              <a:rPr lang="en-US" sz="2400" dirty="0" smtClean="0"/>
              <a:t>Chain maintenance and sharpening.</a:t>
            </a:r>
          </a:p>
          <a:p>
            <a:pPr marL="457200" indent="-457200" eaLnBrk="1" fontAlgn="auto" hangingPunct="1">
              <a:spcAft>
                <a:spcPts val="0"/>
              </a:spcAft>
              <a:buAutoNum type="arabicParenR"/>
              <a:defRPr/>
            </a:pPr>
            <a:endParaRPr lang="en-US" sz="2400" dirty="0" smtClean="0"/>
          </a:p>
          <a:p>
            <a:pPr marL="457200" indent="-457200" eaLnBrk="1" fontAlgn="auto" hangingPunct="1">
              <a:spcAft>
                <a:spcPts val="0"/>
              </a:spcAft>
              <a:buAutoNum type="arabicParenR"/>
              <a:defRPr/>
            </a:pPr>
            <a:r>
              <a:rPr lang="en-US" sz="2400" dirty="0" smtClean="0"/>
              <a:t>Correct replacement of guide bars and chains.</a:t>
            </a:r>
          </a:p>
          <a:p>
            <a:pPr marL="457200" indent="-457200" eaLnBrk="1" fontAlgn="auto" hangingPunct="1">
              <a:spcAft>
                <a:spcPts val="0"/>
              </a:spcAft>
              <a:buAutoNum type="arabicParenR"/>
              <a:defRPr/>
            </a:pPr>
            <a:endParaRPr lang="en-US" sz="2400" dirty="0"/>
          </a:p>
          <a:p>
            <a:pPr marL="457200" indent="-457200" eaLnBrk="1" fontAlgn="auto" hangingPunct="1">
              <a:spcAft>
                <a:spcPts val="0"/>
              </a:spcAft>
              <a:buAutoNum type="arabicParenR"/>
              <a:defRPr/>
            </a:pPr>
            <a:r>
              <a:rPr lang="en-US" sz="2400" dirty="0" smtClean="0"/>
              <a:t>Many manufacturers require reduced kickback bars and chains.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12548339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8"/>
          <p:cNvSpPr>
            <a:spLocks noGrp="1"/>
          </p:cNvSpPr>
          <p:nvPr>
            <p:ph type="title" idx="4294967295"/>
          </p:nvPr>
        </p:nvSpPr>
        <p:spPr>
          <a:xfrm>
            <a:off x="0" y="273050"/>
            <a:ext cx="9144000" cy="1162050"/>
          </a:xfrm>
        </p:spPr>
        <p:txBody>
          <a:bodyPr/>
          <a:lstStyle/>
          <a:p>
            <a:r>
              <a:rPr lang="en-US" dirty="0" smtClean="0"/>
              <a:t>AVOIDING KICKBACK</a:t>
            </a:r>
            <a:br>
              <a:rPr lang="en-US" dirty="0" smtClean="0"/>
            </a:br>
            <a:endParaRPr lang="en-US" dirty="0" smtClean="0"/>
          </a:p>
        </p:txBody>
      </p:sp>
      <p:sp>
        <p:nvSpPr>
          <p:cNvPr id="54276" name="Text Placeholder 4"/>
          <p:cNvSpPr>
            <a:spLocks noGrp="1"/>
          </p:cNvSpPr>
          <p:nvPr>
            <p:ph type="body" sz="half" idx="4294967295"/>
          </p:nvPr>
        </p:nvSpPr>
        <p:spPr>
          <a:xfrm>
            <a:off x="762000" y="1435100"/>
            <a:ext cx="8382000" cy="4691063"/>
          </a:xfrm>
        </p:spPr>
        <p:txBody>
          <a:bodyPr/>
          <a:lstStyle/>
          <a:p>
            <a:pPr eaLnBrk="1" hangingPunct="1">
              <a:buFont typeface="Arial" charset="0"/>
              <a:buChar char="•"/>
            </a:pPr>
            <a:r>
              <a:rPr lang="en-US" sz="2400" dirty="0" smtClean="0"/>
              <a:t>Do your chainsaw cuts at high engine speeds! A typical </a:t>
            </a:r>
            <a:endParaRPr lang="en-US" sz="2400" dirty="0"/>
          </a:p>
          <a:p>
            <a:pPr eaLnBrk="1" hangingPunct="1"/>
            <a:r>
              <a:rPr lang="en-US" sz="2400" dirty="0" smtClean="0"/>
              <a:t>chain may operate </a:t>
            </a:r>
          </a:p>
          <a:p>
            <a:pPr eaLnBrk="1" hangingPunct="1"/>
            <a:r>
              <a:rPr lang="en-US" sz="2400" dirty="0" smtClean="0"/>
              <a:t>at or above </a:t>
            </a:r>
          </a:p>
          <a:p>
            <a:pPr eaLnBrk="1" hangingPunct="1"/>
            <a:r>
              <a:rPr lang="en-US" sz="2400" dirty="0" smtClean="0"/>
              <a:t>40 miles per </a:t>
            </a:r>
          </a:p>
          <a:p>
            <a:pPr eaLnBrk="1" hangingPunct="1"/>
            <a:r>
              <a:rPr lang="en-US" sz="2400" dirty="0" smtClean="0"/>
              <a:t>hour →</a:t>
            </a:r>
          </a:p>
        </p:txBody>
      </p:sp>
      <p:sp>
        <p:nvSpPr>
          <p:cNvPr id="3" name="Rectangle 2"/>
          <p:cNvSpPr/>
          <p:nvPr/>
        </p:nvSpPr>
        <p:spPr>
          <a:xfrm>
            <a:off x="457200" y="5257800"/>
            <a:ext cx="2286000" cy="261610"/>
          </a:xfrm>
          <a:prstGeom prst="rect">
            <a:avLst/>
          </a:prstGeom>
        </p:spPr>
        <p:txBody>
          <a:bodyPr wrap="square">
            <a:spAutoFit/>
          </a:bodyPr>
          <a:lstStyle/>
          <a:p>
            <a:r>
              <a:rPr lang="en-US" sz="1100" b="1" dirty="0" smtClean="0">
                <a:solidFill>
                  <a:srgbClr val="FF0000"/>
                </a:solidFill>
              </a:rPr>
              <a:t>→  </a:t>
            </a:r>
            <a:r>
              <a:rPr lang="en-US" sz="1100" b="1" dirty="0">
                <a:solidFill>
                  <a:srgbClr val="FF0000"/>
                </a:solidFill>
              </a:rPr>
              <a:t>→   →</a:t>
            </a:r>
          </a:p>
        </p:txBody>
      </p:sp>
    </p:spTree>
    <p:extLst>
      <p:ext uri="{BB962C8B-B14F-4D97-AF65-F5344CB8AC3E}">
        <p14:creationId xmlns:p14="http://schemas.microsoft.com/office/powerpoint/2010/main" val="1775144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8"/>
          <p:cNvSpPr>
            <a:spLocks noGrp="1"/>
          </p:cNvSpPr>
          <p:nvPr>
            <p:ph type="title"/>
          </p:nvPr>
        </p:nvSpPr>
        <p:spPr/>
        <p:txBody>
          <a:bodyPr/>
          <a:lstStyle/>
          <a:p>
            <a:pPr algn="ctr"/>
            <a:r>
              <a:rPr lang="en-US" dirty="0" smtClean="0"/>
              <a:t>AVOIDING KICKBACK</a:t>
            </a:r>
            <a:br>
              <a:rPr lang="en-US" dirty="0" smtClean="0"/>
            </a:br>
            <a:endParaRPr lang="en-US" dirty="0" smtClean="0"/>
          </a:p>
        </p:txBody>
      </p:sp>
      <p:sp>
        <p:nvSpPr>
          <p:cNvPr id="55300" name="Text Placeholder 4"/>
          <p:cNvSpPr>
            <a:spLocks noGrp="1"/>
          </p:cNvSpPr>
          <p:nvPr>
            <p:ph type="body" sz="half" idx="2"/>
          </p:nvPr>
        </p:nvSpPr>
        <p:spPr>
          <a:xfrm>
            <a:off x="457201" y="1435100"/>
            <a:ext cx="2514600" cy="4691063"/>
          </a:xfrm>
        </p:spPr>
        <p:txBody>
          <a:bodyPr/>
          <a:lstStyle/>
          <a:p>
            <a:pPr eaLnBrk="1" hangingPunct="1">
              <a:buFont typeface="Arial" charset="0"/>
              <a:buChar char="•"/>
            </a:pPr>
            <a:r>
              <a:rPr lang="en-US" sz="2400" dirty="0" smtClean="0"/>
              <a:t>AVOID </a:t>
            </a:r>
          </a:p>
          <a:p>
            <a:pPr eaLnBrk="1" hangingPunct="1"/>
            <a:r>
              <a:rPr lang="en-US" sz="2400" dirty="0" smtClean="0"/>
              <a:t>dangerous acts </a:t>
            </a:r>
          </a:p>
          <a:p>
            <a:pPr eaLnBrk="1" hangingPunct="1"/>
            <a:r>
              <a:rPr lang="en-US" sz="2400" dirty="0" smtClean="0"/>
              <a:t>like overreaching </a:t>
            </a:r>
          </a:p>
          <a:p>
            <a:pPr eaLnBrk="1" hangingPunct="1"/>
            <a:r>
              <a:rPr lang="en-US" sz="2400" dirty="0" smtClean="0"/>
              <a:t>and cutting </a:t>
            </a:r>
          </a:p>
          <a:p>
            <a:pPr eaLnBrk="1" hangingPunct="1"/>
            <a:r>
              <a:rPr lang="en-US" sz="2400" dirty="0" smtClean="0"/>
              <a:t>above </a:t>
            </a:r>
          </a:p>
          <a:p>
            <a:pPr eaLnBrk="1" hangingPunct="1"/>
            <a:r>
              <a:rPr lang="en-US" sz="2400" dirty="0" smtClean="0"/>
              <a:t>shoulder </a:t>
            </a:r>
          </a:p>
          <a:p>
            <a:pPr eaLnBrk="1" hangingPunct="1"/>
            <a:r>
              <a:rPr lang="en-US" sz="2400" dirty="0" smtClean="0"/>
              <a:t>height. →</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575049" y="1275380"/>
            <a:ext cx="5289693" cy="3982420"/>
          </a:xfrm>
        </p:spPr>
      </p:pic>
    </p:spTree>
    <p:extLst>
      <p:ext uri="{BB962C8B-B14F-4D97-AF65-F5344CB8AC3E}">
        <p14:creationId xmlns:p14="http://schemas.microsoft.com/office/powerpoint/2010/main" val="38384450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8"/>
          <p:cNvSpPr>
            <a:spLocks noGrp="1"/>
          </p:cNvSpPr>
          <p:nvPr>
            <p:ph type="title"/>
          </p:nvPr>
        </p:nvSpPr>
        <p:spPr/>
        <p:txBody>
          <a:bodyPr/>
          <a:lstStyle/>
          <a:p>
            <a:pPr algn="ctr"/>
            <a:r>
              <a:rPr lang="en-US" dirty="0" smtClean="0"/>
              <a:t>AVOIDING KICKBACK</a:t>
            </a:r>
            <a:br>
              <a:rPr lang="en-US" dirty="0" smtClean="0"/>
            </a:br>
            <a:endParaRPr lang="en-US" dirty="0" smtClean="0"/>
          </a:p>
        </p:txBody>
      </p:sp>
      <p:sp>
        <p:nvSpPr>
          <p:cNvPr id="56323" name="Text Placeholder 4"/>
          <p:cNvSpPr>
            <a:spLocks noGrp="1"/>
          </p:cNvSpPr>
          <p:nvPr>
            <p:ph type="body" sz="half" idx="2"/>
          </p:nvPr>
        </p:nvSpPr>
        <p:spPr/>
        <p:txBody>
          <a:bodyPr/>
          <a:lstStyle/>
          <a:p>
            <a:pPr eaLnBrk="1" hangingPunct="1">
              <a:buFont typeface="Arial" charset="0"/>
              <a:buChar char="•"/>
            </a:pPr>
            <a:r>
              <a:rPr lang="en-US" sz="2000" dirty="0" smtClean="0"/>
              <a:t>Follow the chainsaw manufacturer’s instructions for these critical items:</a:t>
            </a:r>
          </a:p>
          <a:p>
            <a:pPr eaLnBrk="1" hangingPunct="1">
              <a:buFont typeface="Arial" charset="0"/>
              <a:buChar char="•"/>
            </a:pPr>
            <a:endParaRPr lang="en-US" sz="2000" dirty="0" smtClean="0"/>
          </a:p>
          <a:p>
            <a:pPr eaLnBrk="1" hangingPunct="1">
              <a:buFont typeface="Arial" charset="0"/>
              <a:buChar char="•"/>
            </a:pPr>
            <a:r>
              <a:rPr lang="en-US" sz="2000" dirty="0" smtClean="0"/>
              <a:t>Chain maintenance and sharpening.</a:t>
            </a:r>
          </a:p>
          <a:p>
            <a:pPr eaLnBrk="1" hangingPunct="1">
              <a:buFont typeface="Arial" charset="0"/>
              <a:buChar char="•"/>
            </a:pPr>
            <a:endParaRPr lang="en-US" sz="2000" dirty="0" smtClean="0"/>
          </a:p>
          <a:p>
            <a:pPr eaLnBrk="1" hangingPunct="1">
              <a:buFont typeface="Arial" charset="0"/>
              <a:buChar char="•"/>
            </a:pPr>
            <a:r>
              <a:rPr lang="en-US" sz="2000" dirty="0" smtClean="0"/>
              <a:t>Correct replacement of guide bars and chains.</a:t>
            </a:r>
          </a:p>
          <a:p>
            <a:pPr eaLnBrk="1" hangingPunct="1">
              <a:buFont typeface="Arial" charset="0"/>
              <a:buChar char="•"/>
            </a:pPr>
            <a:endParaRPr lang="en-US" sz="2000" dirty="0" smtClean="0"/>
          </a:p>
          <a:p>
            <a:pPr eaLnBrk="1" hangingPunct="1">
              <a:buFont typeface="Arial" charset="0"/>
              <a:buChar char="•"/>
            </a:pPr>
            <a:r>
              <a:rPr lang="en-US" sz="2000" dirty="0" smtClean="0"/>
              <a:t>Many manufacturers require reduced kickback bars and chains. →</a:t>
            </a:r>
          </a:p>
        </p:txBody>
      </p:sp>
      <p:pic>
        <p:nvPicPr>
          <p:cNvPr id="56324" name="Picture 5"/>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3575050" y="1096963"/>
            <a:ext cx="5111750" cy="4205287"/>
          </a:xfrm>
          <a:noFill/>
        </p:spPr>
      </p:pic>
    </p:spTree>
    <p:extLst>
      <p:ext uri="{BB962C8B-B14F-4D97-AF65-F5344CB8AC3E}">
        <p14:creationId xmlns:p14="http://schemas.microsoft.com/office/powerpoint/2010/main" val="23158684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WHAT IS SPRINGBACK?</a:t>
            </a:r>
            <a:br>
              <a:rPr lang="en-US" dirty="0" smtClean="0"/>
            </a:br>
            <a:endParaRPr lang="en-US" dirty="0" smtClean="0"/>
          </a:p>
        </p:txBody>
      </p:sp>
      <p:sp>
        <p:nvSpPr>
          <p:cNvPr id="6" name="Content Placeholder 5"/>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SPRINGBACK happens when…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A limb or branch cut by a chainsaw is partially cut…and…</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The wood fibers are under tension and about ready to snap…</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When the wood is cut or the tension is too much, the limb or branch snaps and can move in your direction, </a:t>
            </a:r>
            <a:r>
              <a:rPr lang="en-US" i="1" dirty="0" smtClean="0">
                <a:solidFill>
                  <a:srgbClr val="FF0000"/>
                </a:solidFill>
              </a:rPr>
              <a:t>with a lot of force!</a:t>
            </a:r>
            <a:endParaRPr lang="en-US" dirty="0" smtClean="0"/>
          </a:p>
        </p:txBody>
      </p:sp>
    </p:spTree>
    <p:extLst>
      <p:ext uri="{BB962C8B-B14F-4D97-AF65-F5344CB8AC3E}">
        <p14:creationId xmlns:p14="http://schemas.microsoft.com/office/powerpoint/2010/main" val="22447739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dirty="0" smtClean="0"/>
              <a:t>WHAT IS BINDING?</a:t>
            </a:r>
            <a:br>
              <a:rPr lang="en-US" dirty="0" smtClean="0"/>
            </a:br>
            <a:endParaRPr lang="en-US" dirty="0" smtClean="0"/>
          </a:p>
        </p:txBody>
      </p:sp>
      <p:sp>
        <p:nvSpPr>
          <p:cNvPr id="6" name="Content Placeholder 5"/>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BINDING happens when…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A log does not lay flat, and its fibers cause TENSION and COMPRESSION.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Wood fibers are under TENSION </a:t>
            </a:r>
            <a:r>
              <a:rPr lang="en-US" i="1" dirty="0" smtClean="0">
                <a:solidFill>
                  <a:srgbClr val="FF0000"/>
                </a:solidFill>
              </a:rPr>
              <a:t>occur</a:t>
            </a:r>
            <a:r>
              <a:rPr lang="en-US" dirty="0" smtClean="0"/>
              <a:t> </a:t>
            </a:r>
            <a:r>
              <a:rPr lang="en-US" i="1" dirty="0" smtClean="0">
                <a:solidFill>
                  <a:srgbClr val="FF0000"/>
                </a:solidFill>
              </a:rPr>
              <a:t>along the top</a:t>
            </a:r>
            <a:r>
              <a:rPr lang="en-US" dirty="0" smtClean="0"/>
              <a:t>. This is because every part of the log tries to be equal.</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Wood </a:t>
            </a:r>
            <a:r>
              <a:rPr lang="en-US" dirty="0"/>
              <a:t>fibers are under </a:t>
            </a:r>
            <a:r>
              <a:rPr lang="en-US" dirty="0" smtClean="0"/>
              <a:t>COMPRESSION </a:t>
            </a:r>
            <a:r>
              <a:rPr lang="en-US" i="1" dirty="0" smtClean="0">
                <a:solidFill>
                  <a:srgbClr val="FF0000"/>
                </a:solidFill>
              </a:rPr>
              <a:t>occur along </a:t>
            </a:r>
            <a:r>
              <a:rPr lang="en-US" i="1" dirty="0">
                <a:solidFill>
                  <a:srgbClr val="FF0000"/>
                </a:solidFill>
              </a:rPr>
              <a:t>the </a:t>
            </a:r>
            <a:r>
              <a:rPr lang="en-US" i="1" dirty="0" smtClean="0">
                <a:solidFill>
                  <a:srgbClr val="FF0000"/>
                </a:solidFill>
              </a:rPr>
              <a:t>bottom</a:t>
            </a:r>
            <a:r>
              <a:rPr lang="en-US" dirty="0" smtClean="0"/>
              <a:t>. </a:t>
            </a:r>
            <a:r>
              <a:rPr lang="en-US" dirty="0"/>
              <a:t>This is because every part of the log tries to be equal.</a:t>
            </a: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33599230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0" y="273050"/>
            <a:ext cx="9144000" cy="5137150"/>
          </a:xfrm>
        </p:spPr>
        <p:txBody>
          <a:bodyPr/>
          <a:lstStyle/>
          <a:p>
            <a:pPr eaLnBrk="1" hangingPunct="1"/>
            <a:r>
              <a:rPr lang="en-US" sz="2400" b="1" dirty="0" smtClean="0"/>
              <a:t>GRAVITY FLEXES LOGS</a:t>
            </a:r>
            <a:br>
              <a:rPr lang="en-US" sz="2400" b="1" dirty="0" smtClean="0"/>
            </a:br>
            <a:r>
              <a:rPr lang="en-US" sz="2400" b="1" dirty="0"/>
              <a:t/>
            </a:r>
            <a:br>
              <a:rPr lang="en-US" sz="2400" b="1" dirty="0"/>
            </a:br>
            <a:r>
              <a:rPr lang="en-US" sz="2400" b="1" dirty="0" smtClean="0"/>
              <a:t>WHAT YOU NEED TO KNOW:</a:t>
            </a:r>
            <a:br>
              <a:rPr lang="en-US" sz="2400" b="1" dirty="0" smtClean="0"/>
            </a:br>
            <a:r>
              <a:rPr lang="en-US" dirty="0"/>
              <a:t/>
            </a:r>
            <a:br>
              <a:rPr lang="en-US" dirty="0"/>
            </a:br>
            <a:r>
              <a:rPr lang="en-US" sz="1600" dirty="0" smtClean="0"/>
              <a:t>1- “Moving” wood fibers create STRESS in the wood.</a:t>
            </a:r>
            <a:br>
              <a:rPr lang="en-US" sz="1600" dirty="0" smtClean="0"/>
            </a:br>
            <a:r>
              <a:rPr lang="en-US" sz="1600" dirty="0"/>
              <a:t/>
            </a:r>
            <a:br>
              <a:rPr lang="en-US" sz="1600" dirty="0"/>
            </a:br>
            <a:r>
              <a:rPr lang="en-US" sz="1600" dirty="0" smtClean="0"/>
              <a:t>2- STRESSES in the wood create TENSION along the top &amp; COMPRESSION along the bottom.</a:t>
            </a:r>
            <a:br>
              <a:rPr lang="en-US" sz="1600" dirty="0" smtClean="0"/>
            </a:br>
            <a:r>
              <a:rPr lang="en-US" sz="1600" dirty="0"/>
              <a:t/>
            </a:r>
            <a:br>
              <a:rPr lang="en-US" sz="1600" dirty="0"/>
            </a:br>
            <a:r>
              <a:rPr lang="en-US" sz="1600" dirty="0" smtClean="0"/>
              <a:t>3-KNOW where these are, and use the correct cutting technique.</a:t>
            </a:r>
            <a:br>
              <a:rPr lang="en-US" sz="1600" dirty="0" smtClean="0"/>
            </a:br>
            <a:r>
              <a:rPr lang="en-US" sz="1600" dirty="0"/>
              <a:t/>
            </a:r>
            <a:br>
              <a:rPr lang="en-US" sz="1600" dirty="0"/>
            </a:br>
            <a:r>
              <a:rPr lang="en-US" sz="1600" dirty="0" smtClean="0"/>
              <a:t>4-AVOID explosive tension &amp; compression release.</a:t>
            </a:r>
          </a:p>
        </p:txBody>
      </p:sp>
    </p:spTree>
    <p:extLst>
      <p:ext uri="{BB962C8B-B14F-4D97-AF65-F5344CB8AC3E}">
        <p14:creationId xmlns:p14="http://schemas.microsoft.com/office/powerpoint/2010/main" val="2686723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dirty="0" smtClean="0"/>
              <a:t>CHAINSAW PARTS – a typical saw</a:t>
            </a:r>
          </a:p>
        </p:txBody>
      </p:sp>
      <p:sp>
        <p:nvSpPr>
          <p:cNvPr id="5123" name="Text Placeholder 4"/>
          <p:cNvSpPr>
            <a:spLocks noGrp="1"/>
          </p:cNvSpPr>
          <p:nvPr>
            <p:ph type="body" idx="1"/>
          </p:nvPr>
        </p:nvSpPr>
        <p:spPr/>
        <p:txBody>
          <a:bodyPr/>
          <a:lstStyle/>
          <a:p>
            <a:pPr algn="ctr"/>
            <a:r>
              <a:rPr lang="en-US" dirty="0" smtClean="0"/>
              <a:t>TOP VIEW</a:t>
            </a:r>
          </a:p>
        </p:txBody>
      </p:sp>
      <p:sp>
        <p:nvSpPr>
          <p:cNvPr id="5125" name="Text Placeholder 6"/>
          <p:cNvSpPr>
            <a:spLocks noGrp="1"/>
          </p:cNvSpPr>
          <p:nvPr>
            <p:ph type="body" sz="quarter" idx="3"/>
          </p:nvPr>
        </p:nvSpPr>
        <p:spPr/>
        <p:txBody>
          <a:bodyPr/>
          <a:lstStyle/>
          <a:p>
            <a:pPr algn="ctr"/>
            <a:r>
              <a:rPr lang="en-US" dirty="0" smtClean="0"/>
              <a:t>BOTTOM VIEW</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818015"/>
            <a:ext cx="4040188" cy="2665007"/>
          </a:xfrm>
        </p:spPr>
      </p:pic>
      <p:pic>
        <p:nvPicPr>
          <p:cNvPr id="7" name="Content Placeholder 6"/>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4645025" y="2819400"/>
            <a:ext cx="4103138" cy="2666999"/>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0" y="273050"/>
            <a:ext cx="9144000" cy="5137150"/>
          </a:xfrm>
        </p:spPr>
        <p:txBody>
          <a:bodyPr/>
          <a:lstStyle/>
          <a:p>
            <a:pPr eaLnBrk="1" hangingPunct="1"/>
            <a:r>
              <a:rPr lang="en-US" sz="2400" b="1" dirty="0" smtClean="0"/>
              <a:t>TENSION &amp; COMPRESSION</a:t>
            </a:r>
            <a:br>
              <a:rPr lang="en-US" sz="2400" b="1" dirty="0" smtClean="0"/>
            </a:br>
            <a:r>
              <a:rPr lang="en-US" sz="2400" b="1" dirty="0"/>
              <a:t/>
            </a:r>
            <a:br>
              <a:rPr lang="en-US" sz="2400" b="1" dirty="0"/>
            </a:br>
            <a:r>
              <a:rPr lang="en-US" sz="2400" b="1" dirty="0" smtClean="0"/>
              <a:t>WHAT YOU NEED TO KNOW:</a:t>
            </a:r>
            <a:br>
              <a:rPr lang="en-US" sz="2400" b="1" dirty="0" smtClean="0"/>
            </a:br>
            <a:r>
              <a:rPr lang="en-US" dirty="0"/>
              <a:t/>
            </a:r>
            <a:br>
              <a:rPr lang="en-US" dirty="0"/>
            </a:br>
            <a:r>
              <a:rPr lang="en-US" sz="1600" dirty="0" smtClean="0"/>
              <a:t>1- LOGS are not rigid – they’re stressed by gravity.</a:t>
            </a:r>
            <a:br>
              <a:rPr lang="en-US" sz="1600" dirty="0" smtClean="0"/>
            </a:br>
            <a:r>
              <a:rPr lang="en-US" sz="1600" dirty="0"/>
              <a:t/>
            </a:r>
            <a:br>
              <a:rPr lang="en-US" sz="1600" dirty="0"/>
            </a:br>
            <a:r>
              <a:rPr lang="en-US" sz="1600" dirty="0" smtClean="0"/>
              <a:t>2- TENSION occurs along the top, because wood fibers are trying to PULL APART.</a:t>
            </a:r>
            <a:br>
              <a:rPr lang="en-US" sz="1600" dirty="0" smtClean="0"/>
            </a:br>
            <a:r>
              <a:rPr lang="en-US" sz="1600" dirty="0"/>
              <a:t/>
            </a:r>
            <a:br>
              <a:rPr lang="en-US" sz="1600" dirty="0"/>
            </a:br>
            <a:r>
              <a:rPr lang="en-US" sz="1600" dirty="0" smtClean="0"/>
              <a:t>3-COMPRESSION occurs along the bottom, because wood fibers are trying to COME TOGETHER.</a:t>
            </a:r>
            <a:br>
              <a:rPr lang="en-US" sz="1600" dirty="0" smtClean="0"/>
            </a:br>
            <a:r>
              <a:rPr lang="en-US" sz="1600" dirty="0"/>
              <a:t/>
            </a:r>
            <a:br>
              <a:rPr lang="en-US" sz="1600" dirty="0"/>
            </a:br>
            <a:r>
              <a:rPr lang="en-US" sz="1600" dirty="0" smtClean="0"/>
              <a:t>4-UNSAFE SAWING will release explosive tension &amp; compression.</a:t>
            </a:r>
          </a:p>
        </p:txBody>
      </p:sp>
    </p:spTree>
    <p:extLst>
      <p:ext uri="{BB962C8B-B14F-4D97-AF65-F5344CB8AC3E}">
        <p14:creationId xmlns:p14="http://schemas.microsoft.com/office/powerpoint/2010/main" val="34929373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pPr eaLnBrk="1" hangingPunct="1"/>
            <a:r>
              <a:rPr lang="en-US" dirty="0" smtClean="0"/>
              <a:t>MORE ON SAFE CHAINSAW USE</a:t>
            </a:r>
          </a:p>
        </p:txBody>
      </p:sp>
      <p:sp>
        <p:nvSpPr>
          <p:cNvPr id="70659" name="Content Placeholder 5"/>
          <p:cNvSpPr>
            <a:spLocks noGrp="1"/>
          </p:cNvSpPr>
          <p:nvPr>
            <p:ph idx="1"/>
          </p:nvPr>
        </p:nvSpPr>
        <p:spPr/>
        <p:txBody>
          <a:bodyPr/>
          <a:lstStyle/>
          <a:p>
            <a:pPr eaLnBrk="1" hangingPunct="1"/>
            <a:r>
              <a:rPr lang="en-US" dirty="0" smtClean="0"/>
              <a:t>SEE the “Limbing &amp; Bucking” Log Safety Module!</a:t>
            </a:r>
          </a:p>
        </p:txBody>
      </p:sp>
    </p:spTree>
    <p:extLst>
      <p:ext uri="{BB962C8B-B14F-4D97-AF65-F5344CB8AC3E}">
        <p14:creationId xmlns:p14="http://schemas.microsoft.com/office/powerpoint/2010/main" val="42890195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4"/>
          <p:cNvSpPr>
            <a:spLocks noGrp="1"/>
          </p:cNvSpPr>
          <p:nvPr>
            <p:ph type="title"/>
          </p:nvPr>
        </p:nvSpPr>
        <p:spPr/>
        <p:txBody>
          <a:bodyPr/>
          <a:lstStyle/>
          <a:p>
            <a:pPr eaLnBrk="1" hangingPunct="1"/>
            <a:r>
              <a:rPr lang="en-US" dirty="0" smtClean="0"/>
              <a:t>SAFE OPERATION-Shut-Down</a:t>
            </a:r>
          </a:p>
        </p:txBody>
      </p:sp>
      <p:sp>
        <p:nvSpPr>
          <p:cNvPr id="66563" name="Content Placeholder 5"/>
          <p:cNvSpPr>
            <a:spLocks noGrp="1"/>
          </p:cNvSpPr>
          <p:nvPr>
            <p:ph idx="1"/>
          </p:nvPr>
        </p:nvSpPr>
        <p:spPr/>
        <p:txBody>
          <a:bodyPr/>
          <a:lstStyle/>
          <a:p>
            <a:pPr eaLnBrk="1" hangingPunct="1"/>
            <a:r>
              <a:rPr lang="en-US" sz="2400" b="1" i="1" dirty="0" smtClean="0"/>
              <a:t>FINALLY, when you’re ready to shut-down,</a:t>
            </a:r>
          </a:p>
          <a:p>
            <a:pPr eaLnBrk="1" hangingPunct="1"/>
            <a:endParaRPr lang="en-US" sz="2400" dirty="0" smtClean="0"/>
          </a:p>
          <a:p>
            <a:pPr eaLnBrk="1" hangingPunct="1"/>
            <a:r>
              <a:rPr lang="en-US" sz="2400" dirty="0" smtClean="0"/>
              <a:t>Shut the engine off before putting it down.</a:t>
            </a:r>
          </a:p>
          <a:p>
            <a:pPr eaLnBrk="1" hangingPunct="1"/>
            <a:endParaRPr lang="en-US" sz="2400" dirty="0" smtClean="0"/>
          </a:p>
          <a:p>
            <a:pPr eaLnBrk="1" hangingPunct="1"/>
            <a:r>
              <a:rPr lang="en-US" sz="2400" dirty="0" smtClean="0"/>
              <a:t>When stopped, cover the guide bar with a “scabbard” and pointed “bar back”, with its hot muffler AWAY from you…</a:t>
            </a:r>
          </a:p>
          <a:p>
            <a:pPr eaLnBrk="1" hangingPunct="1"/>
            <a:endParaRPr lang="en-US" sz="2400" dirty="0" smtClean="0"/>
          </a:p>
          <a:p>
            <a:pPr eaLnBrk="1" hangingPunct="1"/>
            <a:r>
              <a:rPr lang="en-US" sz="2400" dirty="0" smtClean="0"/>
              <a:t>OR, put the saw in a carry case.</a:t>
            </a:r>
          </a:p>
          <a:p>
            <a:pPr eaLnBrk="1" hangingPunct="1"/>
            <a:endParaRPr lang="en-US" sz="2400" dirty="0" smtClean="0"/>
          </a:p>
          <a:p>
            <a:pPr eaLnBrk="1" hangingPunct="1"/>
            <a:endParaRPr lang="en-US" sz="2400" dirty="0" smtClean="0"/>
          </a:p>
        </p:txBody>
      </p:sp>
    </p:spTree>
    <p:extLst>
      <p:ext uri="{BB962C8B-B14F-4D97-AF65-F5344CB8AC3E}">
        <p14:creationId xmlns:p14="http://schemas.microsoft.com/office/powerpoint/2010/main" val="2743953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8"/>
          <p:cNvSpPr>
            <a:spLocks noGrp="1"/>
          </p:cNvSpPr>
          <p:nvPr>
            <p:ph type="title"/>
          </p:nvPr>
        </p:nvSpPr>
        <p:spPr/>
        <p:txBody>
          <a:bodyPr/>
          <a:lstStyle/>
          <a:p>
            <a:pPr algn="ctr"/>
            <a:r>
              <a:rPr lang="en-US" dirty="0" smtClean="0"/>
              <a:t>SAFE OPERATION – Shut Down …</a:t>
            </a:r>
            <a:br>
              <a:rPr lang="en-US" dirty="0" smtClean="0"/>
            </a:br>
            <a:endParaRPr lang="en-US" dirty="0" smtClean="0"/>
          </a:p>
        </p:txBody>
      </p:sp>
      <p:sp>
        <p:nvSpPr>
          <p:cNvPr id="67588" name="Text Placeholder 4"/>
          <p:cNvSpPr>
            <a:spLocks noGrp="1"/>
          </p:cNvSpPr>
          <p:nvPr>
            <p:ph type="body" sz="half" idx="2"/>
          </p:nvPr>
        </p:nvSpPr>
        <p:spPr/>
        <p:txBody>
          <a:bodyPr/>
          <a:lstStyle/>
          <a:p>
            <a:pPr eaLnBrk="1" hangingPunct="1"/>
            <a:endParaRPr lang="en-US" sz="3600" dirty="0" smtClean="0"/>
          </a:p>
          <a:p>
            <a:pPr eaLnBrk="1" hangingPunct="1"/>
            <a:endParaRPr lang="en-US" sz="3600" dirty="0" smtClean="0"/>
          </a:p>
          <a:p>
            <a:pPr eaLnBrk="1" hangingPunct="1"/>
            <a:r>
              <a:rPr lang="en-US" sz="3600" dirty="0" smtClean="0"/>
              <a:t>Shut the engine off before putting it down.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1155597"/>
            <a:ext cx="5523327" cy="4407003"/>
          </a:xfrm>
        </p:spPr>
      </p:pic>
    </p:spTree>
    <p:extLst>
      <p:ext uri="{BB962C8B-B14F-4D97-AF65-F5344CB8AC3E}">
        <p14:creationId xmlns:p14="http://schemas.microsoft.com/office/powerpoint/2010/main" val="15759098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pPr eaLnBrk="1" hangingPunct="1"/>
            <a:r>
              <a:rPr lang="en-US" dirty="0" smtClean="0"/>
              <a:t>MAINTENANCE &amp; FUELING</a:t>
            </a:r>
          </a:p>
        </p:txBody>
      </p:sp>
      <p:sp>
        <p:nvSpPr>
          <p:cNvPr id="6" name="Content Placeholder 5"/>
          <p:cNvSpPr>
            <a:spLocks noGrp="1"/>
          </p:cNvSpPr>
          <p:nvPr>
            <p:ph idx="1"/>
          </p:nvPr>
        </p:nvSpPr>
        <p:spPr/>
        <p:txBody>
          <a:bodyPr rtlCol="0">
            <a:normAutofit fontScale="55000" lnSpcReduction="20000"/>
          </a:bodyPr>
          <a:lstStyle/>
          <a:p>
            <a:pPr eaLnBrk="1" fontAlgn="auto" hangingPunct="1">
              <a:spcAft>
                <a:spcPts val="0"/>
              </a:spcAft>
              <a:buFont typeface="Arial" pitchFamily="34" charset="0"/>
              <a:buChar char="•"/>
              <a:defRPr/>
            </a:pPr>
            <a:r>
              <a:rPr lang="en-US" dirty="0" smtClean="0"/>
              <a:t>WHEN should you have your saw REPAIRED?</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If you damage it…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Something critical doesn’t work – for example Your saw chain does not stop when the throttle trigger is released..</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The saw chain becomes dulled…</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The stop bar doesn’t work…</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ANY other potentially hazardous  condition develops!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Have it repaired BEFORE operating it.</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It’s critical to have correct repairs done – or parts like flywheels can shatter.</a:t>
            </a:r>
          </a:p>
        </p:txBody>
      </p:sp>
    </p:spTree>
    <p:extLst>
      <p:ext uri="{BB962C8B-B14F-4D97-AF65-F5344CB8AC3E}">
        <p14:creationId xmlns:p14="http://schemas.microsoft.com/office/powerpoint/2010/main" val="30065949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pPr eaLnBrk="1" hangingPunct="1"/>
            <a:r>
              <a:rPr lang="en-US" dirty="0" smtClean="0"/>
              <a:t>TAKE CARE OF YOUR CHAINSAW</a:t>
            </a:r>
          </a:p>
        </p:txBody>
      </p:sp>
      <p:sp>
        <p:nvSpPr>
          <p:cNvPr id="6" name="Content Placeholder 5"/>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en-US" sz="2400" b="1" i="1" dirty="0" smtClean="0"/>
              <a:t>Check the following every time before you begin chainsaw operation:</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ADD the correct fuel-oil mixture to the fuel tank…</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FILL the bar oil tank…</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CHECK that the chain is sharp and tensioned…</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CHECK that the chain cover is tight…</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REMOVE any debris from the chain bar…</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CHECK saw is in good condition and has been recently serviced…</a:t>
            </a:r>
          </a:p>
          <a:p>
            <a:pPr eaLnBrk="1" fontAlgn="auto" hangingPunct="1">
              <a:spcAft>
                <a:spcPts val="0"/>
              </a:spcAft>
              <a:buFont typeface="Arial" pitchFamily="34" charset="0"/>
              <a:buChar char="•"/>
              <a:defRPr/>
            </a:pPr>
            <a:endParaRPr lang="en-US" sz="2400" dirty="0" smtClean="0"/>
          </a:p>
        </p:txBody>
      </p:sp>
    </p:spTree>
    <p:extLst>
      <p:ext uri="{BB962C8B-B14F-4D97-AF65-F5344CB8AC3E}">
        <p14:creationId xmlns:p14="http://schemas.microsoft.com/office/powerpoint/2010/main" val="18760238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8"/>
          <p:cNvSpPr>
            <a:spLocks noGrp="1"/>
          </p:cNvSpPr>
          <p:nvPr>
            <p:ph type="title"/>
          </p:nvPr>
        </p:nvSpPr>
        <p:spPr/>
        <p:txBody>
          <a:bodyPr/>
          <a:lstStyle/>
          <a:p>
            <a:pPr algn="ctr"/>
            <a:r>
              <a:rPr lang="en-US" dirty="0" smtClean="0"/>
              <a:t>SAFE OPERATION – PREPARE YOUR SAW</a:t>
            </a:r>
            <a:br>
              <a:rPr lang="en-US" dirty="0" smtClean="0"/>
            </a:br>
            <a:endParaRPr lang="en-US" dirty="0" smtClean="0"/>
          </a:p>
        </p:txBody>
      </p:sp>
      <p:sp>
        <p:nvSpPr>
          <p:cNvPr id="28676" name="Text Placeholder 4"/>
          <p:cNvSpPr>
            <a:spLocks noGrp="1"/>
          </p:cNvSpPr>
          <p:nvPr>
            <p:ph type="body" sz="half" idx="2"/>
          </p:nvPr>
        </p:nvSpPr>
        <p:spPr/>
        <p:txBody>
          <a:bodyPr/>
          <a:lstStyle/>
          <a:p>
            <a:endParaRPr lang="en-US" sz="3600" dirty="0" smtClean="0"/>
          </a:p>
          <a:p>
            <a:r>
              <a:rPr lang="en-US" sz="3600" dirty="0" smtClean="0"/>
              <a:t>ADD the correct fuel-oil mixture to the fuel tank…→</a:t>
            </a:r>
          </a:p>
          <a:p>
            <a:endParaRPr lang="en-US"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1338625"/>
            <a:ext cx="5709504" cy="4157199"/>
          </a:xfrm>
        </p:spPr>
      </p:pic>
    </p:spTree>
    <p:extLst>
      <p:ext uri="{BB962C8B-B14F-4D97-AF65-F5344CB8AC3E}">
        <p14:creationId xmlns:p14="http://schemas.microsoft.com/office/powerpoint/2010/main" val="41633752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8"/>
          <p:cNvSpPr>
            <a:spLocks noGrp="1"/>
          </p:cNvSpPr>
          <p:nvPr>
            <p:ph type="title"/>
          </p:nvPr>
        </p:nvSpPr>
        <p:spPr/>
        <p:txBody>
          <a:bodyPr/>
          <a:lstStyle/>
          <a:p>
            <a:pPr algn="ctr"/>
            <a:r>
              <a:rPr lang="en-US" dirty="0" smtClean="0"/>
              <a:t>SAFE OPERATION – PREPARE YOUR SAW</a:t>
            </a:r>
            <a:br>
              <a:rPr lang="en-US" dirty="0" smtClean="0"/>
            </a:br>
            <a:endParaRPr lang="en-US" dirty="0" smtClean="0"/>
          </a:p>
        </p:txBody>
      </p:sp>
      <p:sp>
        <p:nvSpPr>
          <p:cNvPr id="29700" name="Text Placeholder 4"/>
          <p:cNvSpPr>
            <a:spLocks noGrp="1"/>
          </p:cNvSpPr>
          <p:nvPr>
            <p:ph type="body" sz="half" idx="2"/>
          </p:nvPr>
        </p:nvSpPr>
        <p:spPr/>
        <p:txBody>
          <a:bodyPr/>
          <a:lstStyle/>
          <a:p>
            <a:endParaRPr lang="en-US" sz="3600" dirty="0" smtClean="0"/>
          </a:p>
          <a:p>
            <a:endParaRPr lang="en-US" sz="3600" dirty="0" smtClean="0"/>
          </a:p>
          <a:p>
            <a:r>
              <a:rPr lang="en-US" sz="3600" dirty="0" smtClean="0"/>
              <a:t>FILL the bar oil tank…→</a:t>
            </a:r>
          </a:p>
          <a:p>
            <a:endParaRPr lang="en-US"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597" y="1285074"/>
            <a:ext cx="5608717" cy="4201326"/>
          </a:xfrm>
        </p:spPr>
      </p:pic>
    </p:spTree>
    <p:extLst>
      <p:ext uri="{BB962C8B-B14F-4D97-AF65-F5344CB8AC3E}">
        <p14:creationId xmlns:p14="http://schemas.microsoft.com/office/powerpoint/2010/main" val="3311350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8"/>
          <p:cNvSpPr>
            <a:spLocks noGrp="1"/>
          </p:cNvSpPr>
          <p:nvPr>
            <p:ph type="title"/>
          </p:nvPr>
        </p:nvSpPr>
        <p:spPr/>
        <p:txBody>
          <a:bodyPr/>
          <a:lstStyle/>
          <a:p>
            <a:pPr algn="ctr"/>
            <a:r>
              <a:rPr lang="en-US" dirty="0" smtClean="0"/>
              <a:t>SAFE OPERATION – PREPARE YOUR SAW</a:t>
            </a:r>
            <a:br>
              <a:rPr lang="en-US" dirty="0" smtClean="0"/>
            </a:br>
            <a:endParaRPr lang="en-US" dirty="0" smtClean="0"/>
          </a:p>
        </p:txBody>
      </p:sp>
      <p:sp>
        <p:nvSpPr>
          <p:cNvPr id="30724" name="Text Placeholder 4"/>
          <p:cNvSpPr>
            <a:spLocks noGrp="1"/>
          </p:cNvSpPr>
          <p:nvPr>
            <p:ph type="body" sz="half" idx="2"/>
          </p:nvPr>
        </p:nvSpPr>
        <p:spPr/>
        <p:txBody>
          <a:bodyPr/>
          <a:lstStyle/>
          <a:p>
            <a:endParaRPr lang="en-US" sz="3600" dirty="0" smtClean="0"/>
          </a:p>
          <a:p>
            <a:endParaRPr lang="en-US" sz="3600" dirty="0" smtClean="0"/>
          </a:p>
          <a:p>
            <a:r>
              <a:rPr lang="en-US" sz="3600" dirty="0" smtClean="0"/>
              <a:t>CHECK that the chain is sharp and tensioned…→</a:t>
            </a:r>
          </a:p>
          <a:p>
            <a:endParaRPr lang="en-US"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397691"/>
            <a:ext cx="5367176" cy="3783909"/>
          </a:xfrm>
        </p:spPr>
      </p:pic>
    </p:spTree>
    <p:extLst>
      <p:ext uri="{BB962C8B-B14F-4D97-AF65-F5344CB8AC3E}">
        <p14:creationId xmlns:p14="http://schemas.microsoft.com/office/powerpoint/2010/main" val="6479924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8"/>
          <p:cNvSpPr>
            <a:spLocks noGrp="1"/>
          </p:cNvSpPr>
          <p:nvPr>
            <p:ph type="title"/>
          </p:nvPr>
        </p:nvSpPr>
        <p:spPr/>
        <p:txBody>
          <a:bodyPr/>
          <a:lstStyle/>
          <a:p>
            <a:pPr algn="ctr"/>
            <a:r>
              <a:rPr lang="en-US" dirty="0" smtClean="0"/>
              <a:t>SAFE OPERATION – PREPARE YOUR SAW</a:t>
            </a:r>
            <a:br>
              <a:rPr lang="en-US" dirty="0" smtClean="0"/>
            </a:br>
            <a:endParaRPr lang="en-US" dirty="0" smtClean="0"/>
          </a:p>
        </p:txBody>
      </p:sp>
      <p:sp>
        <p:nvSpPr>
          <p:cNvPr id="31748" name="Text Placeholder 4"/>
          <p:cNvSpPr>
            <a:spLocks noGrp="1"/>
          </p:cNvSpPr>
          <p:nvPr>
            <p:ph type="body" sz="half" idx="2"/>
          </p:nvPr>
        </p:nvSpPr>
        <p:spPr/>
        <p:txBody>
          <a:bodyPr/>
          <a:lstStyle/>
          <a:p>
            <a:endParaRPr lang="en-US" sz="3600" dirty="0" smtClean="0"/>
          </a:p>
          <a:p>
            <a:endParaRPr lang="en-US" sz="3600" dirty="0" smtClean="0"/>
          </a:p>
          <a:p>
            <a:r>
              <a:rPr lang="en-US" sz="3600" dirty="0" smtClean="0"/>
              <a:t>CHECK that the chain cover is tight…→</a:t>
            </a:r>
          </a:p>
          <a:p>
            <a:endParaRPr lang="en-US"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3826" y="1275574"/>
            <a:ext cx="5492418" cy="4134626"/>
          </a:xfrm>
        </p:spPr>
      </p:pic>
    </p:spTree>
    <p:extLst>
      <p:ext uri="{BB962C8B-B14F-4D97-AF65-F5344CB8AC3E}">
        <p14:creationId xmlns:p14="http://schemas.microsoft.com/office/powerpoint/2010/main" val="522162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dirty="0" smtClean="0"/>
              <a:t>CHAINSAW PARTS – a typical saw</a:t>
            </a:r>
          </a:p>
        </p:txBody>
      </p:sp>
      <p:sp>
        <p:nvSpPr>
          <p:cNvPr id="6147" name="Text Placeholder 4"/>
          <p:cNvSpPr>
            <a:spLocks noGrp="1"/>
          </p:cNvSpPr>
          <p:nvPr>
            <p:ph type="body" idx="1"/>
          </p:nvPr>
        </p:nvSpPr>
        <p:spPr/>
        <p:txBody>
          <a:bodyPr/>
          <a:lstStyle/>
          <a:p>
            <a:pPr algn="ctr"/>
            <a:r>
              <a:rPr lang="en-US" dirty="0" smtClean="0"/>
              <a:t>FRONT VIEW</a:t>
            </a:r>
          </a:p>
        </p:txBody>
      </p:sp>
      <p:sp>
        <p:nvSpPr>
          <p:cNvPr id="6149" name="Text Placeholder 6"/>
          <p:cNvSpPr>
            <a:spLocks noGrp="1"/>
          </p:cNvSpPr>
          <p:nvPr>
            <p:ph type="body" sz="quarter" idx="3"/>
          </p:nvPr>
        </p:nvSpPr>
        <p:spPr/>
        <p:txBody>
          <a:bodyPr/>
          <a:lstStyle/>
          <a:p>
            <a:pPr algn="ctr"/>
            <a:r>
              <a:rPr lang="en-US" dirty="0" smtClean="0"/>
              <a:t>BACK VIEW</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3960" y="2226709"/>
            <a:ext cx="2866667" cy="3847619"/>
          </a:xfrm>
        </p:spPr>
      </p:pic>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37341" y="2209800"/>
            <a:ext cx="3057143" cy="38100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8"/>
          <p:cNvSpPr>
            <a:spLocks noGrp="1"/>
          </p:cNvSpPr>
          <p:nvPr>
            <p:ph type="title"/>
          </p:nvPr>
        </p:nvSpPr>
        <p:spPr/>
        <p:txBody>
          <a:bodyPr/>
          <a:lstStyle/>
          <a:p>
            <a:pPr algn="ctr"/>
            <a:r>
              <a:rPr lang="en-US" dirty="0" smtClean="0"/>
              <a:t>SAFE OPERATION – PREPARE YOUR SAW</a:t>
            </a:r>
            <a:br>
              <a:rPr lang="en-US" dirty="0" smtClean="0"/>
            </a:br>
            <a:endParaRPr lang="en-US" dirty="0" smtClean="0"/>
          </a:p>
        </p:txBody>
      </p:sp>
      <p:sp>
        <p:nvSpPr>
          <p:cNvPr id="32772" name="Text Placeholder 4"/>
          <p:cNvSpPr>
            <a:spLocks noGrp="1"/>
          </p:cNvSpPr>
          <p:nvPr>
            <p:ph type="body" sz="half" idx="2"/>
          </p:nvPr>
        </p:nvSpPr>
        <p:spPr/>
        <p:txBody>
          <a:bodyPr/>
          <a:lstStyle/>
          <a:p>
            <a:endParaRPr lang="en-US" sz="3600" dirty="0" smtClean="0"/>
          </a:p>
          <a:p>
            <a:endParaRPr lang="en-US" sz="3600" dirty="0" smtClean="0"/>
          </a:p>
          <a:p>
            <a:r>
              <a:rPr lang="en-US" sz="3600" dirty="0" smtClean="0"/>
              <a:t>REMOVE any debris from the chain bar…→</a:t>
            </a:r>
          </a:p>
          <a:p>
            <a:endParaRPr lang="en-US"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1" y="1288626"/>
            <a:ext cx="5937610" cy="4439437"/>
          </a:xfrm>
        </p:spPr>
      </p:pic>
    </p:spTree>
    <p:extLst>
      <p:ext uri="{BB962C8B-B14F-4D97-AF65-F5344CB8AC3E}">
        <p14:creationId xmlns:p14="http://schemas.microsoft.com/office/powerpoint/2010/main" val="16073702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8"/>
          <p:cNvSpPr>
            <a:spLocks noGrp="1"/>
          </p:cNvSpPr>
          <p:nvPr>
            <p:ph type="title"/>
          </p:nvPr>
        </p:nvSpPr>
        <p:spPr/>
        <p:txBody>
          <a:bodyPr/>
          <a:lstStyle/>
          <a:p>
            <a:pPr algn="ctr"/>
            <a:r>
              <a:rPr lang="en-US" dirty="0" smtClean="0"/>
              <a:t>SAFE OPERATION – PREPARE YOUR SAW</a:t>
            </a:r>
            <a:br>
              <a:rPr lang="en-US" dirty="0" smtClean="0"/>
            </a:br>
            <a:endParaRPr lang="en-US" dirty="0" smtClean="0"/>
          </a:p>
        </p:txBody>
      </p:sp>
      <p:sp>
        <p:nvSpPr>
          <p:cNvPr id="33796" name="Text Placeholder 4"/>
          <p:cNvSpPr>
            <a:spLocks noGrp="1"/>
          </p:cNvSpPr>
          <p:nvPr>
            <p:ph type="body" sz="half" idx="2"/>
          </p:nvPr>
        </p:nvSpPr>
        <p:spPr/>
        <p:txBody>
          <a:bodyPr/>
          <a:lstStyle/>
          <a:p>
            <a:endParaRPr lang="en-US" sz="3600" dirty="0" smtClean="0"/>
          </a:p>
          <a:p>
            <a:r>
              <a:rPr lang="en-US" sz="3600" dirty="0" smtClean="0"/>
              <a:t>CHECK saw is in good condition and has been recently serviced…→</a:t>
            </a:r>
          </a:p>
          <a:p>
            <a:endParaRPr lang="en-US" dirty="0" smtClean="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0400" y="2362200"/>
            <a:ext cx="5783612" cy="2590799"/>
          </a:xfrm>
        </p:spPr>
      </p:pic>
    </p:spTree>
    <p:extLst>
      <p:ext uri="{BB962C8B-B14F-4D97-AF65-F5344CB8AC3E}">
        <p14:creationId xmlns:p14="http://schemas.microsoft.com/office/powerpoint/2010/main" val="15586699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idx="4294967295"/>
          </p:nvPr>
        </p:nvSpPr>
        <p:spPr>
          <a:xfrm>
            <a:off x="0" y="273050"/>
            <a:ext cx="9144000" cy="5137150"/>
          </a:xfrm>
        </p:spPr>
        <p:txBody>
          <a:bodyPr/>
          <a:lstStyle/>
          <a:p>
            <a:pPr eaLnBrk="1" hangingPunct="1"/>
            <a:r>
              <a:rPr lang="en-US" dirty="0" smtClean="0"/>
              <a:t/>
            </a:r>
            <a:br>
              <a:rPr lang="en-US" dirty="0" smtClean="0"/>
            </a:br>
            <a:r>
              <a:rPr lang="en-US" dirty="0"/>
              <a:t/>
            </a:r>
            <a:br>
              <a:rPr lang="en-US" dirty="0"/>
            </a:br>
            <a:r>
              <a:rPr lang="en-US" dirty="0" smtClean="0"/>
              <a:t>SAFE FUELING</a:t>
            </a:r>
            <a:br>
              <a:rPr lang="en-US" dirty="0" smtClean="0"/>
            </a:br>
            <a:r>
              <a:rPr lang="en-US" dirty="0"/>
              <a:t/>
            </a:r>
            <a:br>
              <a:rPr lang="en-US" dirty="0"/>
            </a:br>
            <a:r>
              <a:rPr lang="en-US" dirty="0" smtClean="0"/>
              <a:t>WHAT YOU NEED TO KNOW</a:t>
            </a:r>
            <a:br>
              <a:rPr lang="en-US" dirty="0" smtClean="0"/>
            </a:br>
            <a:r>
              <a:rPr lang="en-US" dirty="0"/>
              <a:t/>
            </a:r>
            <a:br>
              <a:rPr lang="en-US" dirty="0"/>
            </a:br>
            <a:r>
              <a:rPr lang="en-US" sz="2000" dirty="0" smtClean="0"/>
              <a:t>1-don’t fuel up on the ground.</a:t>
            </a:r>
            <a:br>
              <a:rPr lang="en-US" sz="2000" dirty="0" smtClean="0"/>
            </a:br>
            <a:r>
              <a:rPr lang="en-US" sz="2000" dirty="0"/>
              <a:t/>
            </a:r>
            <a:br>
              <a:rPr lang="en-US" sz="2000" dirty="0"/>
            </a:br>
            <a:r>
              <a:rPr lang="en-US" sz="2000" dirty="0" smtClean="0"/>
              <a:t>2-use an approved fueling container.</a:t>
            </a:r>
            <a:br>
              <a:rPr lang="en-US" sz="2000" dirty="0" smtClean="0"/>
            </a:br>
            <a:r>
              <a:rPr lang="en-US" sz="2000" dirty="0"/>
              <a:t/>
            </a:r>
            <a:br>
              <a:rPr lang="en-US" sz="2000" dirty="0"/>
            </a:br>
            <a:r>
              <a:rPr lang="en-US" sz="2000" dirty="0" smtClean="0"/>
              <a:t>3-fuel up away from sources of heat.</a:t>
            </a:r>
            <a:br>
              <a:rPr lang="en-US" sz="2000" dirty="0" smtClean="0"/>
            </a:br>
            <a:r>
              <a:rPr lang="en-US" sz="2000" dirty="0" smtClean="0"/>
              <a:t/>
            </a:r>
            <a:br>
              <a:rPr lang="en-US" sz="2000" dirty="0" smtClean="0"/>
            </a:br>
            <a:r>
              <a:rPr lang="en-US" dirty="0"/>
              <a:t/>
            </a:r>
            <a:br>
              <a:rPr lang="en-US" dirty="0"/>
            </a:br>
            <a:endParaRPr lang="en-US" dirty="0" smtClean="0"/>
          </a:p>
        </p:txBody>
      </p:sp>
    </p:spTree>
    <p:extLst>
      <p:ext uri="{BB962C8B-B14F-4D97-AF65-F5344CB8AC3E}">
        <p14:creationId xmlns:p14="http://schemas.microsoft.com/office/powerpoint/2010/main" val="40255829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pPr eaLnBrk="1" hangingPunct="1"/>
            <a:r>
              <a:rPr lang="en-US" dirty="0" smtClean="0"/>
              <a:t>QUICK TEST</a:t>
            </a:r>
          </a:p>
        </p:txBody>
      </p:sp>
      <p:sp>
        <p:nvSpPr>
          <p:cNvPr id="70659" name="Content Placeholder 5"/>
          <p:cNvSpPr>
            <a:spLocks noGrp="1"/>
          </p:cNvSpPr>
          <p:nvPr>
            <p:ph idx="1"/>
          </p:nvPr>
        </p:nvSpPr>
        <p:spPr/>
        <p:txBody>
          <a:bodyPr/>
          <a:lstStyle/>
          <a:p>
            <a:pPr eaLnBrk="1" hangingPunct="1"/>
            <a:r>
              <a:rPr lang="en-US" sz="2400" b="1" i="1" dirty="0" smtClean="0">
                <a:solidFill>
                  <a:srgbClr val="FF0000"/>
                </a:solidFill>
              </a:rPr>
              <a:t>Answer this question: What are some safe operating rules for working with chainsaws?</a:t>
            </a:r>
          </a:p>
          <a:p>
            <a:pPr eaLnBrk="1" hangingPunct="1"/>
            <a:endParaRPr lang="en-US" sz="2400" dirty="0" smtClean="0"/>
          </a:p>
          <a:p>
            <a:pPr eaLnBrk="1" hangingPunct="1"/>
            <a:r>
              <a:rPr lang="en-US" sz="2400" dirty="0" smtClean="0"/>
              <a:t>A – check the chain.</a:t>
            </a:r>
            <a:r>
              <a:rPr lang="en-US" sz="2400" dirty="0"/>
              <a:t/>
            </a:r>
            <a:br>
              <a:rPr lang="en-US" sz="2400" dirty="0"/>
            </a:br>
            <a:r>
              <a:rPr lang="en-US" sz="2400" dirty="0"/>
              <a:t/>
            </a:r>
            <a:br>
              <a:rPr lang="en-US" sz="2400" dirty="0"/>
            </a:br>
            <a:r>
              <a:rPr lang="en-US" sz="2400" dirty="0" smtClean="0"/>
              <a:t>B – make sure it’s properly fueled and oiled.</a:t>
            </a:r>
          </a:p>
          <a:p>
            <a:pPr eaLnBrk="1" hangingPunct="1"/>
            <a:endParaRPr lang="en-US" sz="2400" dirty="0" smtClean="0"/>
          </a:p>
          <a:p>
            <a:pPr eaLnBrk="1" hangingPunct="1"/>
            <a:r>
              <a:rPr lang="en-US" sz="2400" dirty="0" smtClean="0"/>
              <a:t>C  – all the above.</a:t>
            </a:r>
          </a:p>
        </p:txBody>
      </p:sp>
    </p:spTree>
    <p:extLst>
      <p:ext uri="{BB962C8B-B14F-4D97-AF65-F5344CB8AC3E}">
        <p14:creationId xmlns:p14="http://schemas.microsoft.com/office/powerpoint/2010/main" val="27590530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4"/>
          <p:cNvSpPr>
            <a:spLocks noGrp="1"/>
          </p:cNvSpPr>
          <p:nvPr>
            <p:ph type="title"/>
          </p:nvPr>
        </p:nvSpPr>
        <p:spPr/>
        <p:txBody>
          <a:bodyPr/>
          <a:lstStyle/>
          <a:p>
            <a:pPr eaLnBrk="1" hangingPunct="1"/>
            <a:r>
              <a:rPr lang="en-US" dirty="0" smtClean="0"/>
              <a:t>CHAINSAW WRAP-UP</a:t>
            </a:r>
          </a:p>
        </p:txBody>
      </p:sp>
      <p:sp>
        <p:nvSpPr>
          <p:cNvPr id="70659" name="Content Placeholder 5"/>
          <p:cNvSpPr>
            <a:spLocks noGrp="1"/>
          </p:cNvSpPr>
          <p:nvPr>
            <p:ph idx="1"/>
          </p:nvPr>
        </p:nvSpPr>
        <p:spPr/>
        <p:txBody>
          <a:bodyPr/>
          <a:lstStyle/>
          <a:p>
            <a:pPr eaLnBrk="1" hangingPunct="1"/>
            <a:r>
              <a:rPr lang="en-US" dirty="0" smtClean="0"/>
              <a:t>Professional Loggers DON’T TAKE CHANCES!</a:t>
            </a:r>
          </a:p>
          <a:p>
            <a:pPr eaLnBrk="1" hangingPunct="1"/>
            <a:endParaRPr lang="en-US" dirty="0" smtClean="0"/>
          </a:p>
          <a:p>
            <a:pPr eaLnBrk="1" hangingPunct="1"/>
            <a:r>
              <a:rPr lang="en-US" dirty="0" smtClean="0"/>
              <a:t>FOLLOWING PROCEDURES means you come home safe…</a:t>
            </a:r>
          </a:p>
          <a:p>
            <a:pPr eaLnBrk="1" hangingPunct="1"/>
            <a:endParaRPr lang="en-US" dirty="0" smtClean="0"/>
          </a:p>
          <a:p>
            <a:pPr eaLnBrk="1" hangingPunct="1"/>
            <a:r>
              <a:rPr lang="en-US" dirty="0" smtClean="0"/>
              <a:t>You know the right way, and it’s UP TO YOU!</a:t>
            </a:r>
          </a:p>
          <a:p>
            <a:pPr eaLnBrk="1" hangingPunct="1"/>
            <a:endParaRPr lang="en-US" dirty="0" smtClean="0"/>
          </a:p>
        </p:txBody>
      </p:sp>
    </p:spTree>
    <p:extLst>
      <p:ext uri="{BB962C8B-B14F-4D97-AF65-F5344CB8AC3E}">
        <p14:creationId xmlns:p14="http://schemas.microsoft.com/office/powerpoint/2010/main" val="7660064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p:txBody>
          <a:bodyPr/>
          <a:lstStyle/>
          <a:p>
            <a:pPr eaLnBrk="1" hangingPunct="1"/>
            <a:r>
              <a:rPr lang="en-US" b="1" dirty="0" smtClean="0">
                <a:solidFill>
                  <a:srgbClr val="FF0000"/>
                </a:solidFill>
              </a:rPr>
              <a:t>OSHA NOTICE &amp; DISCLAIMER</a:t>
            </a:r>
          </a:p>
        </p:txBody>
      </p:sp>
      <p:sp>
        <p:nvSpPr>
          <p:cNvPr id="60419" name="Content Placeholder 5"/>
          <p:cNvSpPr>
            <a:spLocks noGrp="1"/>
          </p:cNvSpPr>
          <p:nvPr>
            <p:ph idx="1"/>
          </p:nvPr>
        </p:nvSpPr>
        <p:spPr>
          <a:xfrm>
            <a:off x="457200" y="1447800"/>
            <a:ext cx="8382000" cy="4678363"/>
          </a:xfrm>
        </p:spPr>
        <p:txBody>
          <a:bodyPr/>
          <a:lstStyle/>
          <a:p>
            <a:pPr marL="0" indent="0" eaLnBrk="1" hangingPunct="1">
              <a:buNone/>
            </a:pPr>
            <a:endParaRPr lang="en-US" dirty="0" smtClean="0">
              <a:solidFill>
                <a:srgbClr val="FF0000"/>
              </a:solidFill>
            </a:endParaRPr>
          </a:p>
          <a:p>
            <a:pPr marL="0" indent="0" eaLnBrk="1" hangingPunct="1">
              <a:buNone/>
            </a:pPr>
            <a:r>
              <a:rPr lang="en-US" dirty="0" smtClean="0">
                <a:solidFill>
                  <a:srgbClr val="FF0000"/>
                </a:solidFill>
              </a:rPr>
              <a:t>“This material was produced under grant </a:t>
            </a:r>
            <a:r>
              <a:rPr lang="en-US" dirty="0">
                <a:solidFill>
                  <a:srgbClr val="FF0000"/>
                </a:solidFill>
              </a:rPr>
              <a:t>SH20866SH0 </a:t>
            </a:r>
            <a:r>
              <a:rPr lang="en-US" dirty="0" smtClean="0">
                <a:solidFill>
                  <a:srgbClr val="FF0000"/>
                </a:solidFill>
              </a:rPr>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eaLnBrk="1" hangingPunct="1"/>
            <a:endParaRPr lang="en-US" dirty="0" smtClean="0"/>
          </a:p>
        </p:txBody>
      </p:sp>
    </p:spTree>
    <p:extLst>
      <p:ext uri="{BB962C8B-B14F-4D97-AF65-F5344CB8AC3E}">
        <p14:creationId xmlns:p14="http://schemas.microsoft.com/office/powerpoint/2010/main" val="3744454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dirty="0" smtClean="0"/>
              <a:t>CHAINSAW PARTS – a typical saw</a:t>
            </a:r>
          </a:p>
        </p:txBody>
      </p:sp>
      <p:sp>
        <p:nvSpPr>
          <p:cNvPr id="7171" name="Text Placeholder 4"/>
          <p:cNvSpPr>
            <a:spLocks noGrp="1"/>
          </p:cNvSpPr>
          <p:nvPr>
            <p:ph type="body" idx="1"/>
          </p:nvPr>
        </p:nvSpPr>
        <p:spPr/>
        <p:txBody>
          <a:bodyPr/>
          <a:lstStyle/>
          <a:p>
            <a:pPr algn="ctr"/>
            <a:r>
              <a:rPr lang="en-US" dirty="0" smtClean="0"/>
              <a:t>LEFT VIEW</a:t>
            </a:r>
          </a:p>
        </p:txBody>
      </p:sp>
      <p:sp>
        <p:nvSpPr>
          <p:cNvPr id="7173" name="Text Placeholder 6"/>
          <p:cNvSpPr>
            <a:spLocks noGrp="1"/>
          </p:cNvSpPr>
          <p:nvPr>
            <p:ph type="body" sz="quarter" idx="3"/>
          </p:nvPr>
        </p:nvSpPr>
        <p:spPr/>
        <p:txBody>
          <a:bodyPr/>
          <a:lstStyle/>
          <a:p>
            <a:pPr algn="ctr"/>
            <a:r>
              <a:rPr lang="en-US" dirty="0" smtClean="0"/>
              <a:t>RIGHT VIEW</a:t>
            </a:r>
          </a:p>
        </p:txBody>
      </p:sp>
      <p:pic>
        <p:nvPicPr>
          <p:cNvPr id="4" name="Content Placeholder 3"/>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57200" y="2971800"/>
            <a:ext cx="4040188" cy="2438400"/>
          </a:xfrm>
        </p:spPr>
      </p:pic>
      <p:pic>
        <p:nvPicPr>
          <p:cNvPr id="7" name="Content Placeholder 6"/>
          <p:cNvPicPr>
            <a:picLocks noGrp="1" noChangeAspect="1"/>
          </p:cNvPicPr>
          <p:nvPr>
            <p:ph sz="quarter" idx="4"/>
          </p:nvPr>
        </p:nvPicPr>
        <p:blipFill>
          <a:blip r:embed="rId3" cstate="email">
            <a:extLst>
              <a:ext uri="{28A0092B-C50C-407E-A947-70E740481C1C}">
                <a14:useLocalDpi xmlns:a14="http://schemas.microsoft.com/office/drawing/2010/main" val="0"/>
              </a:ext>
            </a:extLst>
          </a:blip>
          <a:stretch>
            <a:fillRect/>
          </a:stretch>
        </p:blipFill>
        <p:spPr>
          <a:xfrm>
            <a:off x="4645025" y="2950617"/>
            <a:ext cx="4041775" cy="239980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dirty="0" smtClean="0"/>
              <a:t>CHAINSAW PARTS – a typical saw</a:t>
            </a:r>
          </a:p>
        </p:txBody>
      </p:sp>
      <p:sp>
        <p:nvSpPr>
          <p:cNvPr id="8195" name="Text Placeholder 4"/>
          <p:cNvSpPr>
            <a:spLocks noGrp="1"/>
          </p:cNvSpPr>
          <p:nvPr>
            <p:ph type="body" idx="1"/>
          </p:nvPr>
        </p:nvSpPr>
        <p:spPr/>
        <p:txBody>
          <a:bodyPr/>
          <a:lstStyle/>
          <a:p>
            <a:pPr algn="ctr"/>
            <a:r>
              <a:rPr lang="en-US" dirty="0" smtClean="0"/>
              <a:t>CHAIN &amp; SPROCKET COVER</a:t>
            </a:r>
          </a:p>
        </p:txBody>
      </p:sp>
      <p:sp>
        <p:nvSpPr>
          <p:cNvPr id="8196" name="Text Placeholder 6"/>
          <p:cNvSpPr>
            <a:spLocks noGrp="1"/>
          </p:cNvSpPr>
          <p:nvPr>
            <p:ph type="body" sz="quarter" idx="3"/>
          </p:nvPr>
        </p:nvSpPr>
        <p:spPr/>
        <p:txBody>
          <a:bodyPr/>
          <a:lstStyle/>
          <a:p>
            <a:pPr algn="ctr"/>
            <a:r>
              <a:rPr lang="en-US" sz="2000" dirty="0" smtClean="0"/>
              <a:t>CHAIN &amp; SPROCKET  Properly seated</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24754"/>
            <a:ext cx="4040188" cy="3051530"/>
          </a:xfrm>
        </p:spPr>
      </p:pic>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51626" y="2590800"/>
            <a:ext cx="4028572" cy="31242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2170</Words>
  <Application>Microsoft Office PowerPoint</Application>
  <PresentationFormat>On-screen Show (4:3)</PresentationFormat>
  <Paragraphs>414</Paragraphs>
  <Slides>75</Slides>
  <Notes>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OSHA NOTICE &amp; DISCLAIMER</vt:lpstr>
      <vt:lpstr>CHAINSAW SAFETY  (Module #1)</vt:lpstr>
      <vt:lpstr>THE BASICS, &amp; USE in the FOREST  (Module #1)</vt:lpstr>
      <vt:lpstr>CHAINSAWS – MAJOR SAFETY ITEMS</vt:lpstr>
      <vt:lpstr>CHAINSAW PARTS – a typical saw</vt:lpstr>
      <vt:lpstr>CHAINSAW PARTS – a typical saw</vt:lpstr>
      <vt:lpstr>CHAINSAW PARTS – a typical saw</vt:lpstr>
      <vt:lpstr>CHAINSAW PARTS – a typical saw</vt:lpstr>
      <vt:lpstr>CHAINSAW PARTS – a typical saw</vt:lpstr>
      <vt:lpstr>GRIPPING THE CHAINSAW</vt:lpstr>
      <vt:lpstr>  GRIPPING THE CHAINSAW </vt:lpstr>
      <vt:lpstr>WHAT HAPPENS WHEN GRIP IS TOO TIGHT? </vt:lpstr>
      <vt:lpstr>YOU NEED PERSONAL PROTECTIVE EQUIPMENT</vt:lpstr>
      <vt:lpstr>PERSONAL PROTECTIVE EQUIPMENT (PPE)</vt:lpstr>
      <vt:lpstr>PPE-Footwear</vt:lpstr>
      <vt:lpstr>PPE - FOOTWEAR    WHAT YOU NEED TO KNOW  1- Your feet need to be protected by heavy boots  2- “CORKERS” have traction spikes for walking on ICY SURFACES, such as logs.  3-“CORKERS” are HIGHLY ADVISED in winter.  </vt:lpstr>
      <vt:lpstr>PUT ON YOUR CHAPS!  WHAT YOU NEED TO KNOW  1- TWO KINDS – External &amp; Internal  2- EXTERNAL is usually ORANGE, fits over pants  3-INTERNAL are usually GRAY, and worn underneath pants.  4-BOTH are made of KEVLAR fiber that resists cuts!</vt:lpstr>
      <vt:lpstr>ABOUT INTERNAL CHAPS!  WHAT YOU NEED TO KNOW  1- Some LOGGERS use internal CHAPS.  2-They can barely be seen.  3-INTERNAL CHAPS are usually GRAY, and worn underneath pants.  4-CHAPS are made of KEVLAR fiber that resists cuts!</vt:lpstr>
      <vt:lpstr>QUICK TEST</vt:lpstr>
      <vt:lpstr>START-UP METHODS</vt:lpstr>
      <vt:lpstr>METHOD #1 – Start-Up On The Ground…</vt:lpstr>
      <vt:lpstr>METHOD #1 – Start-Up On The Ground…</vt:lpstr>
      <vt:lpstr>METHOD #1 – Start-Up On The Ground…</vt:lpstr>
      <vt:lpstr>METHOD #1 – Start-Up On The Ground…</vt:lpstr>
      <vt:lpstr>METHOD #1 – Start-Up On The Ground…</vt:lpstr>
      <vt:lpstr>START-UP METHODS</vt:lpstr>
      <vt:lpstr>METHOD #2 – Between the Knees…</vt:lpstr>
      <vt:lpstr>METHOD #2 – Between the Knees…</vt:lpstr>
      <vt:lpstr>METHOD #2 – Between the Knees…</vt:lpstr>
      <vt:lpstr>METHOD #2 – Between the Knees…</vt:lpstr>
      <vt:lpstr>METHOD #2 – Between the Knees…</vt:lpstr>
      <vt:lpstr>QUICK TEST</vt:lpstr>
      <vt:lpstr>REVIEW OF SAFE STARTING OPERATIONS</vt:lpstr>
      <vt:lpstr>DROP STARTING IS DANGEROUS – DON’T DO IT!  WHAT YOU NEED TO KNOW   2- In a REAL SITUATION, ANYTHING can happen.  3-The chainsaw brake could fail, and the saw could cut ANY part of your body.</vt:lpstr>
      <vt:lpstr> SAFE STARTING METHOD #1 - ON THE GROUND!  WHAT YOU NEED TO KNOW  1- ENGAGE the chain brake.  2- BOOT through Handle, HAND on Grip.  3-PULL start ON GROUND. </vt:lpstr>
      <vt:lpstr>  SAFE STARTING METHOD #2 – BETWEEN THE KNEES!  WHAT YOU NEED TO KNOW  1- ENGAGE the chain brake.  2- HANDLE between the knees.  3-PULL start. </vt:lpstr>
      <vt:lpstr>CONTROLLING YOUR WORK ENVIRONMENT</vt:lpstr>
      <vt:lpstr>NEXT, PREPARE THE AREA!  </vt:lpstr>
      <vt:lpstr> CHECK YOUR SAW POSITION! </vt:lpstr>
      <vt:lpstr> CHECK YOUR SAW POSITION! </vt:lpstr>
      <vt:lpstr>SAFE &amp; UNSAFE OPERATIONS</vt:lpstr>
      <vt:lpstr>UNSAFE OPERATION </vt:lpstr>
      <vt:lpstr>SAFE OPERATION </vt:lpstr>
      <vt:lpstr>UNSAFE OPERATION </vt:lpstr>
      <vt:lpstr>UNSAFE OPERATION  </vt:lpstr>
      <vt:lpstr>UNSAFE OPERATION  </vt:lpstr>
      <vt:lpstr>UNSAFE OPERATION  </vt:lpstr>
      <vt:lpstr>UNSAFE OPERATION  </vt:lpstr>
      <vt:lpstr>UNSAFE OPERATION  </vt:lpstr>
      <vt:lpstr>QUICK TEST</vt:lpstr>
      <vt:lpstr>CHAINSAW OPERATION</vt:lpstr>
      <vt:lpstr>WHAT IS KICKBACK? </vt:lpstr>
      <vt:lpstr>  AVOIDING KICKBACK  </vt:lpstr>
      <vt:lpstr>AVOIDING KICKBACK </vt:lpstr>
      <vt:lpstr>AVOIDING KICKBACK </vt:lpstr>
      <vt:lpstr>AVOIDING KICKBACK </vt:lpstr>
      <vt:lpstr> WHAT IS SPRINGBACK? </vt:lpstr>
      <vt:lpstr> WHAT IS BINDING? </vt:lpstr>
      <vt:lpstr>GRAVITY FLEXES LOGS  WHAT YOU NEED TO KNOW:  1- “Moving” wood fibers create STRESS in the wood.  2- STRESSES in the wood create TENSION along the top &amp; COMPRESSION along the bottom.  3-KNOW where these are, and use the correct cutting technique.  4-AVOID explosive tension &amp; compression release.</vt:lpstr>
      <vt:lpstr>TENSION &amp; COMPRESSION  WHAT YOU NEED TO KNOW:  1- LOGS are not rigid – they’re stressed by gravity.  2- TENSION occurs along the top, because wood fibers are trying to PULL APART.  3-COMPRESSION occurs along the bottom, because wood fibers are trying to COME TOGETHER.  4-UNSAFE SAWING will release explosive tension &amp; compression.</vt:lpstr>
      <vt:lpstr>MORE ON SAFE CHAINSAW USE</vt:lpstr>
      <vt:lpstr>SAFE OPERATION-Shut-Down</vt:lpstr>
      <vt:lpstr>SAFE OPERATION – Shut Down … </vt:lpstr>
      <vt:lpstr>MAINTENANCE &amp; FUELING</vt:lpstr>
      <vt:lpstr>TAKE CARE OF YOUR CHAINSAW</vt:lpstr>
      <vt:lpstr>SAFE OPERATION – PREPARE YOUR SAW </vt:lpstr>
      <vt:lpstr>SAFE OPERATION – PREPARE YOUR SAW </vt:lpstr>
      <vt:lpstr>SAFE OPERATION – PREPARE YOUR SAW </vt:lpstr>
      <vt:lpstr>SAFE OPERATION – PREPARE YOUR SAW </vt:lpstr>
      <vt:lpstr>SAFE OPERATION – PREPARE YOUR SAW </vt:lpstr>
      <vt:lpstr>SAFE OPERATION – PREPARE YOUR SAW </vt:lpstr>
      <vt:lpstr>  SAFE FUELING  WHAT YOU NEED TO KNOW  1-don’t fuel up on the ground.  2-use an approved fueling container.  3-fuel up away from sources of heat.   </vt:lpstr>
      <vt:lpstr>QUICK TEST</vt:lpstr>
      <vt:lpstr>CHAINSAW WRAP-UP</vt:lpstr>
      <vt:lpstr>OSHA NOTICE &amp; DISCLAIMER</vt:lpstr>
    </vt:vector>
  </TitlesOfParts>
  <Company>TPM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CHAINSAW SAFETY</dc:title>
  <dc:creator>TPM</dc:creator>
  <cp:lastModifiedBy>Vosburgh, Linda - OSHA</cp:lastModifiedBy>
  <cp:revision>110</cp:revision>
  <dcterms:created xsi:type="dcterms:W3CDTF">2010-12-20T22:20:37Z</dcterms:created>
  <dcterms:modified xsi:type="dcterms:W3CDTF">2013-03-18T17:27:06Z</dcterms:modified>
</cp:coreProperties>
</file>