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av" ContentType="audio/wav"/>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1"/>
  </p:notesMasterIdLst>
  <p:sldIdLst>
    <p:sldId id="422" r:id="rId2"/>
    <p:sldId id="276" r:id="rId3"/>
    <p:sldId id="412" r:id="rId4"/>
    <p:sldId id="418" r:id="rId5"/>
    <p:sldId id="413" r:id="rId6"/>
    <p:sldId id="408" r:id="rId7"/>
    <p:sldId id="420" r:id="rId8"/>
    <p:sldId id="401" r:id="rId9"/>
    <p:sldId id="423" r:id="rId10"/>
    <p:sldId id="391" r:id="rId11"/>
    <p:sldId id="416" r:id="rId12"/>
    <p:sldId id="415" r:id="rId13"/>
    <p:sldId id="414" r:id="rId14"/>
    <p:sldId id="410" r:id="rId15"/>
    <p:sldId id="409" r:id="rId16"/>
    <p:sldId id="411" r:id="rId17"/>
    <p:sldId id="419" r:id="rId18"/>
    <p:sldId id="369" r:id="rId19"/>
    <p:sldId id="421" r:id="rId20"/>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8" d="100"/>
          <a:sy n="78" d="100"/>
        </p:scale>
        <p:origin x="-1626" y="-90"/>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F28D9D5-B19F-4984-8048-FFA358DA65DF}" type="datetimeFigureOut">
              <a:rPr lang="en-US" smtClean="0"/>
              <a:t>3/18/2013</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177BC54-8F55-4E91-864E-DA084CEB2969}" type="slidenum">
              <a:rPr lang="en-US" smtClean="0"/>
              <a:t>‹#›</a:t>
            </a:fld>
            <a:endParaRPr lang="en-US" dirty="0"/>
          </a:p>
        </p:txBody>
      </p:sp>
    </p:spTree>
    <p:extLst>
      <p:ext uri="{BB962C8B-B14F-4D97-AF65-F5344CB8AC3E}">
        <p14:creationId xmlns:p14="http://schemas.microsoft.com/office/powerpoint/2010/main" val="205058510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#1 amend to say skidders, loaders, &amp; processors (grapple is unnecessary to say)</a:t>
            </a:r>
            <a:endParaRPr lang="en-US" dirty="0"/>
          </a:p>
        </p:txBody>
      </p:sp>
      <p:sp>
        <p:nvSpPr>
          <p:cNvPr id="4" name="Slide Number Placeholder 3"/>
          <p:cNvSpPr>
            <a:spLocks noGrp="1"/>
          </p:cNvSpPr>
          <p:nvPr>
            <p:ph type="sldNum" sz="quarter" idx="10"/>
          </p:nvPr>
        </p:nvSpPr>
        <p:spPr/>
        <p:txBody>
          <a:bodyPr/>
          <a:lstStyle/>
          <a:p>
            <a:fld id="{4177BC54-8F55-4E91-864E-DA084CEB2969}" type="slidenum">
              <a:rPr lang="en-US" smtClean="0"/>
              <a:t>3</a:t>
            </a:fld>
            <a:endParaRPr lang="en-US" dirty="0"/>
          </a:p>
        </p:txBody>
      </p:sp>
    </p:spTree>
    <p:extLst>
      <p:ext uri="{BB962C8B-B14F-4D97-AF65-F5344CB8AC3E}">
        <p14:creationId xmlns:p14="http://schemas.microsoft.com/office/powerpoint/2010/main" val="235764918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177BC54-8F55-4E91-864E-DA084CEB2969}" type="slidenum">
              <a:rPr lang="en-US" smtClean="0"/>
              <a:t>15</a:t>
            </a:fld>
            <a:endParaRPr lang="en-US" dirty="0"/>
          </a:p>
        </p:txBody>
      </p:sp>
    </p:spTree>
    <p:extLst>
      <p:ext uri="{BB962C8B-B14F-4D97-AF65-F5344CB8AC3E}">
        <p14:creationId xmlns:p14="http://schemas.microsoft.com/office/powerpoint/2010/main" val="293145532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177BC54-8F55-4E91-864E-DA084CEB2969}" type="slidenum">
              <a:rPr lang="en-US" smtClean="0"/>
              <a:t>16</a:t>
            </a:fld>
            <a:endParaRPr lang="en-US" dirty="0"/>
          </a:p>
        </p:txBody>
      </p:sp>
    </p:spTree>
    <p:extLst>
      <p:ext uri="{BB962C8B-B14F-4D97-AF65-F5344CB8AC3E}">
        <p14:creationId xmlns:p14="http://schemas.microsoft.com/office/powerpoint/2010/main" val="248782526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In future mention cut to mill specs, computer screen,edits!</a:t>
            </a:r>
            <a:endParaRPr lang="en-US" dirty="0"/>
          </a:p>
        </p:txBody>
      </p:sp>
      <p:sp>
        <p:nvSpPr>
          <p:cNvPr id="4" name="Slide Number Placeholder 3"/>
          <p:cNvSpPr>
            <a:spLocks noGrp="1"/>
          </p:cNvSpPr>
          <p:nvPr>
            <p:ph type="sldNum" sz="quarter" idx="10"/>
          </p:nvPr>
        </p:nvSpPr>
        <p:spPr/>
        <p:txBody>
          <a:bodyPr/>
          <a:lstStyle/>
          <a:p>
            <a:fld id="{4177BC54-8F55-4E91-864E-DA084CEB2969}" type="slidenum">
              <a:rPr lang="en-US" smtClean="0"/>
              <a:t>4</a:t>
            </a:fld>
            <a:endParaRPr lang="en-US" dirty="0"/>
          </a:p>
        </p:txBody>
      </p:sp>
    </p:spTree>
    <p:extLst>
      <p:ext uri="{BB962C8B-B14F-4D97-AF65-F5344CB8AC3E}">
        <p14:creationId xmlns:p14="http://schemas.microsoft.com/office/powerpoint/2010/main" val="189046630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177BC54-8F55-4E91-864E-DA084CEB2969}" type="slidenum">
              <a:rPr lang="en-US" smtClean="0"/>
              <a:t>5</a:t>
            </a:fld>
            <a:endParaRPr lang="en-US" dirty="0"/>
          </a:p>
        </p:txBody>
      </p:sp>
    </p:spTree>
    <p:extLst>
      <p:ext uri="{BB962C8B-B14F-4D97-AF65-F5344CB8AC3E}">
        <p14:creationId xmlns:p14="http://schemas.microsoft.com/office/powerpoint/2010/main" val="34700555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177BC54-8F55-4E91-864E-DA084CEB2969}" type="slidenum">
              <a:rPr lang="en-US" smtClean="0"/>
              <a:t>9</a:t>
            </a:fld>
            <a:endParaRPr lang="en-US" dirty="0"/>
          </a:p>
        </p:txBody>
      </p:sp>
    </p:spTree>
    <p:extLst>
      <p:ext uri="{BB962C8B-B14F-4D97-AF65-F5344CB8AC3E}">
        <p14:creationId xmlns:p14="http://schemas.microsoft.com/office/powerpoint/2010/main" val="180718983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177BC54-8F55-4E91-864E-DA084CEB2969}" type="slidenum">
              <a:rPr lang="en-US" smtClean="0"/>
              <a:t>10</a:t>
            </a:fld>
            <a:endParaRPr lang="en-US" dirty="0"/>
          </a:p>
        </p:txBody>
      </p:sp>
    </p:spTree>
    <p:extLst>
      <p:ext uri="{BB962C8B-B14F-4D97-AF65-F5344CB8AC3E}">
        <p14:creationId xmlns:p14="http://schemas.microsoft.com/office/powerpoint/2010/main" val="423326418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177BC54-8F55-4E91-864E-DA084CEB2969}" type="slidenum">
              <a:rPr lang="en-US" smtClean="0"/>
              <a:t>11</a:t>
            </a:fld>
            <a:endParaRPr lang="en-US" dirty="0"/>
          </a:p>
        </p:txBody>
      </p:sp>
    </p:spTree>
    <p:extLst>
      <p:ext uri="{BB962C8B-B14F-4D97-AF65-F5344CB8AC3E}">
        <p14:creationId xmlns:p14="http://schemas.microsoft.com/office/powerpoint/2010/main" val="95595181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177BC54-8F55-4E91-864E-DA084CEB2969}" type="slidenum">
              <a:rPr lang="en-US" smtClean="0"/>
              <a:t>12</a:t>
            </a:fld>
            <a:endParaRPr lang="en-US" dirty="0"/>
          </a:p>
        </p:txBody>
      </p:sp>
    </p:spTree>
    <p:extLst>
      <p:ext uri="{BB962C8B-B14F-4D97-AF65-F5344CB8AC3E}">
        <p14:creationId xmlns:p14="http://schemas.microsoft.com/office/powerpoint/2010/main" val="225959202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177BC54-8F55-4E91-864E-DA084CEB2969}" type="slidenum">
              <a:rPr lang="en-US" smtClean="0"/>
              <a:t>13</a:t>
            </a:fld>
            <a:endParaRPr lang="en-US" dirty="0"/>
          </a:p>
        </p:txBody>
      </p:sp>
    </p:spTree>
    <p:extLst>
      <p:ext uri="{BB962C8B-B14F-4D97-AF65-F5344CB8AC3E}">
        <p14:creationId xmlns:p14="http://schemas.microsoft.com/office/powerpoint/2010/main" val="154941452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177BC54-8F55-4E91-864E-DA084CEB2969}" type="slidenum">
              <a:rPr lang="en-US" smtClean="0"/>
              <a:t>14</a:t>
            </a:fld>
            <a:endParaRPr lang="en-US" dirty="0"/>
          </a:p>
        </p:txBody>
      </p:sp>
    </p:spTree>
    <p:extLst>
      <p:ext uri="{BB962C8B-B14F-4D97-AF65-F5344CB8AC3E}">
        <p14:creationId xmlns:p14="http://schemas.microsoft.com/office/powerpoint/2010/main" val="357946892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fld id="{2E3555D1-5D95-484F-9EFA-393646B82140}" type="datetimeFigureOut">
              <a:rPr lang="en-US"/>
              <a:pPr>
                <a:defRPr/>
              </a:pPr>
              <a:t>3/18/2013</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852F8A04-9390-4354-83E0-CE438356DC9E}" type="slidenum">
              <a:rPr lang="en-US"/>
              <a:pPr>
                <a:defRPr/>
              </a:pPr>
              <a:t>‹#›</a:t>
            </a:fld>
            <a:endParaRPr lang="en-US" dirty="0"/>
          </a:p>
        </p:txBody>
      </p:sp>
    </p:spTree>
    <p:extLst>
      <p:ext uri="{BB962C8B-B14F-4D97-AF65-F5344CB8AC3E}">
        <p14:creationId xmlns:p14="http://schemas.microsoft.com/office/powerpoint/2010/main" val="129226975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9423F584-9C35-4EA0-B528-D2EFF2BF32EB}" type="datetimeFigureOut">
              <a:rPr lang="en-US"/>
              <a:pPr>
                <a:defRPr/>
              </a:pPr>
              <a:t>3/18/2013</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C80ED7A2-9978-493A-A04D-4BAB1A769BA8}" type="slidenum">
              <a:rPr lang="en-US"/>
              <a:pPr>
                <a:defRPr/>
              </a:pPr>
              <a:t>‹#›</a:t>
            </a:fld>
            <a:endParaRPr lang="en-US" dirty="0"/>
          </a:p>
        </p:txBody>
      </p:sp>
    </p:spTree>
    <p:extLst>
      <p:ext uri="{BB962C8B-B14F-4D97-AF65-F5344CB8AC3E}">
        <p14:creationId xmlns:p14="http://schemas.microsoft.com/office/powerpoint/2010/main" val="5775569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F8841A54-C925-4702-968D-BE47D7FDA5E4}" type="datetimeFigureOut">
              <a:rPr lang="en-US"/>
              <a:pPr>
                <a:defRPr/>
              </a:pPr>
              <a:t>3/18/2013</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47FE63A0-75B5-49C7-AD88-3E3E210CADD4}" type="slidenum">
              <a:rPr lang="en-US"/>
              <a:pPr>
                <a:defRPr/>
              </a:pPr>
              <a:t>‹#›</a:t>
            </a:fld>
            <a:endParaRPr lang="en-US" dirty="0"/>
          </a:p>
        </p:txBody>
      </p:sp>
    </p:spTree>
    <p:extLst>
      <p:ext uri="{BB962C8B-B14F-4D97-AF65-F5344CB8AC3E}">
        <p14:creationId xmlns:p14="http://schemas.microsoft.com/office/powerpoint/2010/main" val="38380841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250D91EF-BF70-4144-A0B1-035E4F6DEFEF}" type="datetimeFigureOut">
              <a:rPr lang="en-US"/>
              <a:pPr>
                <a:defRPr/>
              </a:pPr>
              <a:t>3/18/2013</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C79096A0-B48E-4142-A337-0A723272ADF0}" type="slidenum">
              <a:rPr lang="en-US"/>
              <a:pPr>
                <a:defRPr/>
              </a:pPr>
              <a:t>‹#›</a:t>
            </a:fld>
            <a:endParaRPr lang="en-US" dirty="0"/>
          </a:p>
        </p:txBody>
      </p:sp>
    </p:spTree>
    <p:extLst>
      <p:ext uri="{BB962C8B-B14F-4D97-AF65-F5344CB8AC3E}">
        <p14:creationId xmlns:p14="http://schemas.microsoft.com/office/powerpoint/2010/main" val="28916469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D2C08417-697B-4C0C-8D5A-AA0993192EF5}" type="datetimeFigureOut">
              <a:rPr lang="en-US"/>
              <a:pPr>
                <a:defRPr/>
              </a:pPr>
              <a:t>3/18/2013</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097F2B6F-8A0D-42C9-ACC8-D09BB48000D1}" type="slidenum">
              <a:rPr lang="en-US"/>
              <a:pPr>
                <a:defRPr/>
              </a:pPr>
              <a:t>‹#›</a:t>
            </a:fld>
            <a:endParaRPr lang="en-US" dirty="0"/>
          </a:p>
        </p:txBody>
      </p:sp>
    </p:spTree>
    <p:extLst>
      <p:ext uri="{BB962C8B-B14F-4D97-AF65-F5344CB8AC3E}">
        <p14:creationId xmlns:p14="http://schemas.microsoft.com/office/powerpoint/2010/main" val="57442908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fld id="{0B1D0DD3-6EB9-4CF7-B37D-45CE2738DE07}" type="datetimeFigureOut">
              <a:rPr lang="en-US"/>
              <a:pPr>
                <a:defRPr/>
              </a:pPr>
              <a:t>3/18/2013</a:t>
            </a:fld>
            <a:endParaRPr lang="en-US" dirty="0"/>
          </a:p>
        </p:txBody>
      </p:sp>
      <p:sp>
        <p:nvSpPr>
          <p:cNvPr id="6" name="Footer Placeholder 4"/>
          <p:cNvSpPr>
            <a:spLocks noGrp="1"/>
          </p:cNvSpPr>
          <p:nvPr>
            <p:ph type="ftr" sz="quarter" idx="11"/>
          </p:nvPr>
        </p:nvSpPr>
        <p:spPr/>
        <p:txBody>
          <a:bodyPr/>
          <a:lstStyle>
            <a:lvl1pPr>
              <a:defRPr/>
            </a:lvl1pPr>
          </a:lstStyle>
          <a:p>
            <a:pPr>
              <a:defRPr/>
            </a:pPr>
            <a:endParaRPr lang="en-US" dirty="0"/>
          </a:p>
        </p:txBody>
      </p:sp>
      <p:sp>
        <p:nvSpPr>
          <p:cNvPr id="7" name="Slide Number Placeholder 5"/>
          <p:cNvSpPr>
            <a:spLocks noGrp="1"/>
          </p:cNvSpPr>
          <p:nvPr>
            <p:ph type="sldNum" sz="quarter" idx="12"/>
          </p:nvPr>
        </p:nvSpPr>
        <p:spPr/>
        <p:txBody>
          <a:bodyPr/>
          <a:lstStyle>
            <a:lvl1pPr>
              <a:defRPr/>
            </a:lvl1pPr>
          </a:lstStyle>
          <a:p>
            <a:pPr>
              <a:defRPr/>
            </a:pPr>
            <a:fld id="{3B31D0D0-AE8C-4D97-8EB5-3BBFB603E433}" type="slidenum">
              <a:rPr lang="en-US"/>
              <a:pPr>
                <a:defRPr/>
              </a:pPr>
              <a:t>‹#›</a:t>
            </a:fld>
            <a:endParaRPr lang="en-US" dirty="0"/>
          </a:p>
        </p:txBody>
      </p:sp>
    </p:spTree>
    <p:extLst>
      <p:ext uri="{BB962C8B-B14F-4D97-AF65-F5344CB8AC3E}">
        <p14:creationId xmlns:p14="http://schemas.microsoft.com/office/powerpoint/2010/main" val="358557296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fld id="{D4FFD824-B7D0-4ADC-A402-6ED849B7586A}" type="datetimeFigureOut">
              <a:rPr lang="en-US"/>
              <a:pPr>
                <a:defRPr/>
              </a:pPr>
              <a:t>3/18/2013</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dirty="0"/>
          </a:p>
        </p:txBody>
      </p:sp>
      <p:sp>
        <p:nvSpPr>
          <p:cNvPr id="9" name="Slide Number Placeholder 5"/>
          <p:cNvSpPr>
            <a:spLocks noGrp="1"/>
          </p:cNvSpPr>
          <p:nvPr>
            <p:ph type="sldNum" sz="quarter" idx="12"/>
          </p:nvPr>
        </p:nvSpPr>
        <p:spPr/>
        <p:txBody>
          <a:bodyPr/>
          <a:lstStyle>
            <a:lvl1pPr>
              <a:defRPr/>
            </a:lvl1pPr>
          </a:lstStyle>
          <a:p>
            <a:pPr>
              <a:defRPr/>
            </a:pPr>
            <a:fld id="{330A85F5-0CCF-4C32-8461-729192F15BF4}" type="slidenum">
              <a:rPr lang="en-US"/>
              <a:pPr>
                <a:defRPr/>
              </a:pPr>
              <a:t>‹#›</a:t>
            </a:fld>
            <a:endParaRPr lang="en-US" dirty="0"/>
          </a:p>
        </p:txBody>
      </p:sp>
    </p:spTree>
    <p:extLst>
      <p:ext uri="{BB962C8B-B14F-4D97-AF65-F5344CB8AC3E}">
        <p14:creationId xmlns:p14="http://schemas.microsoft.com/office/powerpoint/2010/main" val="9645240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fld id="{D7EAEBF7-D793-40FD-B413-1840D452EA01}" type="datetimeFigureOut">
              <a:rPr lang="en-US"/>
              <a:pPr>
                <a:defRPr/>
              </a:pPr>
              <a:t>3/18/2013</a:t>
            </a:fld>
            <a:endParaRPr lang="en-US" dirty="0"/>
          </a:p>
        </p:txBody>
      </p:sp>
      <p:sp>
        <p:nvSpPr>
          <p:cNvPr id="4" name="Footer Placeholder 4"/>
          <p:cNvSpPr>
            <a:spLocks noGrp="1"/>
          </p:cNvSpPr>
          <p:nvPr>
            <p:ph type="ftr" sz="quarter" idx="11"/>
          </p:nvPr>
        </p:nvSpPr>
        <p:spPr/>
        <p:txBody>
          <a:bodyPr/>
          <a:lstStyle>
            <a:lvl1pPr>
              <a:defRPr/>
            </a:lvl1pPr>
          </a:lstStyle>
          <a:p>
            <a:pPr>
              <a:defRPr/>
            </a:pPr>
            <a:endParaRPr lang="en-US" dirty="0"/>
          </a:p>
        </p:txBody>
      </p:sp>
      <p:sp>
        <p:nvSpPr>
          <p:cNvPr id="5" name="Slide Number Placeholder 5"/>
          <p:cNvSpPr>
            <a:spLocks noGrp="1"/>
          </p:cNvSpPr>
          <p:nvPr>
            <p:ph type="sldNum" sz="quarter" idx="12"/>
          </p:nvPr>
        </p:nvSpPr>
        <p:spPr/>
        <p:txBody>
          <a:bodyPr/>
          <a:lstStyle>
            <a:lvl1pPr>
              <a:defRPr/>
            </a:lvl1pPr>
          </a:lstStyle>
          <a:p>
            <a:pPr>
              <a:defRPr/>
            </a:pPr>
            <a:fld id="{26F9F41B-7BBE-4865-A8EB-3E2C775A2927}" type="slidenum">
              <a:rPr lang="en-US"/>
              <a:pPr>
                <a:defRPr/>
              </a:pPr>
              <a:t>‹#›</a:t>
            </a:fld>
            <a:endParaRPr lang="en-US" dirty="0"/>
          </a:p>
        </p:txBody>
      </p:sp>
    </p:spTree>
    <p:extLst>
      <p:ext uri="{BB962C8B-B14F-4D97-AF65-F5344CB8AC3E}">
        <p14:creationId xmlns:p14="http://schemas.microsoft.com/office/powerpoint/2010/main" val="32843146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6518456D-D432-4385-BCD1-2E567244B99E}" type="datetimeFigureOut">
              <a:rPr lang="en-US"/>
              <a:pPr>
                <a:defRPr/>
              </a:pPr>
              <a:t>3/18/2013</a:t>
            </a:fld>
            <a:endParaRPr lang="en-US" dirty="0"/>
          </a:p>
        </p:txBody>
      </p:sp>
      <p:sp>
        <p:nvSpPr>
          <p:cNvPr id="3" name="Footer Placeholder 4"/>
          <p:cNvSpPr>
            <a:spLocks noGrp="1"/>
          </p:cNvSpPr>
          <p:nvPr>
            <p:ph type="ftr" sz="quarter" idx="11"/>
          </p:nvPr>
        </p:nvSpPr>
        <p:spPr/>
        <p:txBody>
          <a:bodyPr/>
          <a:lstStyle>
            <a:lvl1pPr>
              <a:defRPr/>
            </a:lvl1pPr>
          </a:lstStyle>
          <a:p>
            <a:pPr>
              <a:defRPr/>
            </a:pPr>
            <a:endParaRPr lang="en-US" dirty="0"/>
          </a:p>
        </p:txBody>
      </p:sp>
      <p:sp>
        <p:nvSpPr>
          <p:cNvPr id="4" name="Slide Number Placeholder 5"/>
          <p:cNvSpPr>
            <a:spLocks noGrp="1"/>
          </p:cNvSpPr>
          <p:nvPr>
            <p:ph type="sldNum" sz="quarter" idx="12"/>
          </p:nvPr>
        </p:nvSpPr>
        <p:spPr/>
        <p:txBody>
          <a:bodyPr/>
          <a:lstStyle>
            <a:lvl1pPr>
              <a:defRPr/>
            </a:lvl1pPr>
          </a:lstStyle>
          <a:p>
            <a:pPr>
              <a:defRPr/>
            </a:pPr>
            <a:fld id="{65F302A1-B73B-4D1F-8910-C53B417A3487}" type="slidenum">
              <a:rPr lang="en-US"/>
              <a:pPr>
                <a:defRPr/>
              </a:pPr>
              <a:t>‹#›</a:t>
            </a:fld>
            <a:endParaRPr lang="en-US" dirty="0"/>
          </a:p>
        </p:txBody>
      </p:sp>
    </p:spTree>
    <p:extLst>
      <p:ext uri="{BB962C8B-B14F-4D97-AF65-F5344CB8AC3E}">
        <p14:creationId xmlns:p14="http://schemas.microsoft.com/office/powerpoint/2010/main" val="38334052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EEA81B43-9B3E-4485-BD97-4189482B1416}" type="datetimeFigureOut">
              <a:rPr lang="en-US"/>
              <a:pPr>
                <a:defRPr/>
              </a:pPr>
              <a:t>3/18/2013</a:t>
            </a:fld>
            <a:endParaRPr lang="en-US" dirty="0"/>
          </a:p>
        </p:txBody>
      </p:sp>
      <p:sp>
        <p:nvSpPr>
          <p:cNvPr id="6" name="Footer Placeholder 4"/>
          <p:cNvSpPr>
            <a:spLocks noGrp="1"/>
          </p:cNvSpPr>
          <p:nvPr>
            <p:ph type="ftr" sz="quarter" idx="11"/>
          </p:nvPr>
        </p:nvSpPr>
        <p:spPr/>
        <p:txBody>
          <a:bodyPr/>
          <a:lstStyle>
            <a:lvl1pPr>
              <a:defRPr/>
            </a:lvl1pPr>
          </a:lstStyle>
          <a:p>
            <a:pPr>
              <a:defRPr/>
            </a:pPr>
            <a:endParaRPr lang="en-US" dirty="0"/>
          </a:p>
        </p:txBody>
      </p:sp>
      <p:sp>
        <p:nvSpPr>
          <p:cNvPr id="7" name="Slide Number Placeholder 5"/>
          <p:cNvSpPr>
            <a:spLocks noGrp="1"/>
          </p:cNvSpPr>
          <p:nvPr>
            <p:ph type="sldNum" sz="quarter" idx="12"/>
          </p:nvPr>
        </p:nvSpPr>
        <p:spPr/>
        <p:txBody>
          <a:bodyPr/>
          <a:lstStyle>
            <a:lvl1pPr>
              <a:defRPr/>
            </a:lvl1pPr>
          </a:lstStyle>
          <a:p>
            <a:pPr>
              <a:defRPr/>
            </a:pPr>
            <a:fld id="{90264EB2-5D93-43BE-A4A4-06D88CF4F38E}" type="slidenum">
              <a:rPr lang="en-US"/>
              <a:pPr>
                <a:defRPr/>
              </a:pPr>
              <a:t>‹#›</a:t>
            </a:fld>
            <a:endParaRPr lang="en-US" dirty="0"/>
          </a:p>
        </p:txBody>
      </p:sp>
    </p:spTree>
    <p:extLst>
      <p:ext uri="{BB962C8B-B14F-4D97-AF65-F5344CB8AC3E}">
        <p14:creationId xmlns:p14="http://schemas.microsoft.com/office/powerpoint/2010/main" val="4398922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557FDCA8-B6B8-4964-8AAE-947F4DD7858F}" type="datetimeFigureOut">
              <a:rPr lang="en-US"/>
              <a:pPr>
                <a:defRPr/>
              </a:pPr>
              <a:t>3/18/2013</a:t>
            </a:fld>
            <a:endParaRPr lang="en-US" dirty="0"/>
          </a:p>
        </p:txBody>
      </p:sp>
      <p:sp>
        <p:nvSpPr>
          <p:cNvPr id="6" name="Footer Placeholder 4"/>
          <p:cNvSpPr>
            <a:spLocks noGrp="1"/>
          </p:cNvSpPr>
          <p:nvPr>
            <p:ph type="ftr" sz="quarter" idx="11"/>
          </p:nvPr>
        </p:nvSpPr>
        <p:spPr/>
        <p:txBody>
          <a:bodyPr/>
          <a:lstStyle>
            <a:lvl1pPr>
              <a:defRPr/>
            </a:lvl1pPr>
          </a:lstStyle>
          <a:p>
            <a:pPr>
              <a:defRPr/>
            </a:pPr>
            <a:endParaRPr lang="en-US" dirty="0"/>
          </a:p>
        </p:txBody>
      </p:sp>
      <p:sp>
        <p:nvSpPr>
          <p:cNvPr id="7" name="Slide Number Placeholder 5"/>
          <p:cNvSpPr>
            <a:spLocks noGrp="1"/>
          </p:cNvSpPr>
          <p:nvPr>
            <p:ph type="sldNum" sz="quarter" idx="12"/>
          </p:nvPr>
        </p:nvSpPr>
        <p:spPr/>
        <p:txBody>
          <a:bodyPr/>
          <a:lstStyle>
            <a:lvl1pPr>
              <a:defRPr/>
            </a:lvl1pPr>
          </a:lstStyle>
          <a:p>
            <a:pPr>
              <a:defRPr/>
            </a:pPr>
            <a:fld id="{6CE5CDF7-7238-48F3-BC8B-CC655BEAD6E6}" type="slidenum">
              <a:rPr lang="en-US"/>
              <a:pPr>
                <a:defRPr/>
              </a:pPr>
              <a:t>‹#›</a:t>
            </a:fld>
            <a:endParaRPr lang="en-US" dirty="0"/>
          </a:p>
        </p:txBody>
      </p:sp>
    </p:spTree>
    <p:extLst>
      <p:ext uri="{BB962C8B-B14F-4D97-AF65-F5344CB8AC3E}">
        <p14:creationId xmlns:p14="http://schemas.microsoft.com/office/powerpoint/2010/main" val="285893683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alphaModFix amt="27000"/>
            <a:lum/>
          </a:blip>
          <a:srcRect/>
          <a:stretch>
            <a:fillRect l="-6000" r="-6000"/>
          </a:stretch>
        </a:blip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defRPr>
            </a:lvl1pPr>
          </a:lstStyle>
          <a:p>
            <a:pPr>
              <a:defRPr/>
            </a:pPr>
            <a:fld id="{759B2412-E078-48F8-99F7-E468089B7AE7}" type="datetimeFigureOut">
              <a:rPr lang="en-US"/>
              <a:pPr>
                <a:defRPr/>
              </a:pPr>
              <a:t>3/18/2013</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defRPr>
            </a:lvl1pPr>
          </a:lstStyle>
          <a:p>
            <a:pPr>
              <a:defRPr/>
            </a:pPr>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defRPr>
            </a:lvl1pPr>
          </a:lstStyle>
          <a:p>
            <a:pPr>
              <a:defRPr/>
            </a:pPr>
            <a:fld id="{E3FBDB4D-C09D-4DE8-BC61-47E5716CAFB5}" type="slidenum">
              <a:rPr lang="en-US"/>
              <a:pPr>
                <a:defRPr/>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audio" Target="../media/audio1.wav"/></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Title 4"/>
          <p:cNvSpPr>
            <a:spLocks noGrp="1"/>
          </p:cNvSpPr>
          <p:nvPr>
            <p:ph type="title"/>
          </p:nvPr>
        </p:nvSpPr>
        <p:spPr/>
        <p:txBody>
          <a:bodyPr/>
          <a:lstStyle/>
          <a:p>
            <a:pPr eaLnBrk="1" hangingPunct="1"/>
            <a:r>
              <a:rPr lang="en-US" b="1" dirty="0" smtClean="0">
                <a:solidFill>
                  <a:srgbClr val="FF0000"/>
                </a:solidFill>
              </a:rPr>
              <a:t>OSHA NOTICE &amp; DISCLAIMER</a:t>
            </a:r>
          </a:p>
        </p:txBody>
      </p:sp>
      <p:sp>
        <p:nvSpPr>
          <p:cNvPr id="60419" name="Content Placeholder 5"/>
          <p:cNvSpPr>
            <a:spLocks noGrp="1"/>
          </p:cNvSpPr>
          <p:nvPr>
            <p:ph idx="1"/>
          </p:nvPr>
        </p:nvSpPr>
        <p:spPr>
          <a:xfrm>
            <a:off x="457200" y="1447800"/>
            <a:ext cx="8382000" cy="4678363"/>
          </a:xfrm>
        </p:spPr>
        <p:txBody>
          <a:bodyPr/>
          <a:lstStyle/>
          <a:p>
            <a:pPr marL="0" indent="0" eaLnBrk="1" hangingPunct="1">
              <a:buNone/>
            </a:pPr>
            <a:endParaRPr lang="en-US" dirty="0" smtClean="0">
              <a:solidFill>
                <a:srgbClr val="FF0000"/>
              </a:solidFill>
            </a:endParaRPr>
          </a:p>
          <a:p>
            <a:pPr marL="0" indent="0" eaLnBrk="1" hangingPunct="1">
              <a:buNone/>
            </a:pPr>
            <a:r>
              <a:rPr lang="en-US" dirty="0" smtClean="0">
                <a:solidFill>
                  <a:srgbClr val="FF0000"/>
                </a:solidFill>
              </a:rPr>
              <a:t>“This material was produced under grant </a:t>
            </a:r>
            <a:r>
              <a:rPr lang="en-US" dirty="0">
                <a:solidFill>
                  <a:srgbClr val="FF0000"/>
                </a:solidFill>
              </a:rPr>
              <a:t>SH20866SH0 </a:t>
            </a:r>
            <a:r>
              <a:rPr lang="en-US" dirty="0" smtClean="0">
                <a:solidFill>
                  <a:srgbClr val="FF0000"/>
                </a:solidFill>
              </a:rPr>
              <a:t>from the Occupational Safety and Health Administration, U.S. Department of Labor. It does not necessarily reflect the views or policies of the U.S. Department of Labor, nor does mention of trade names, commercial products, or organizations imply endorsement by the U.S. Government”</a:t>
            </a:r>
          </a:p>
          <a:p>
            <a:pPr eaLnBrk="1" hangingPunct="1"/>
            <a:endParaRPr lang="en-US" dirty="0" smtClean="0"/>
          </a:p>
        </p:txBody>
      </p:sp>
    </p:spTree>
    <p:extLst>
      <p:ext uri="{BB962C8B-B14F-4D97-AF65-F5344CB8AC3E}">
        <p14:creationId xmlns:p14="http://schemas.microsoft.com/office/powerpoint/2010/main" val="67956653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Title 4"/>
          <p:cNvSpPr>
            <a:spLocks noGrp="1"/>
          </p:cNvSpPr>
          <p:nvPr>
            <p:ph type="title" idx="4294967295"/>
          </p:nvPr>
        </p:nvSpPr>
        <p:spPr>
          <a:xfrm>
            <a:off x="0" y="273050"/>
            <a:ext cx="9144000" cy="5137150"/>
          </a:xfrm>
        </p:spPr>
        <p:txBody>
          <a:bodyPr/>
          <a:lstStyle/>
          <a:p>
            <a:pPr eaLnBrk="1" hangingPunct="1"/>
            <a:r>
              <a:rPr lang="en-US" sz="2800" b="1" dirty="0" smtClean="0"/>
              <a:t>BEWARE OF FALLING LOGS</a:t>
            </a:r>
            <a:br>
              <a:rPr lang="en-US" sz="2800" b="1" dirty="0" smtClean="0"/>
            </a:br>
            <a:r>
              <a:rPr lang="en-US" sz="2800" b="1" dirty="0"/>
              <a:t/>
            </a:r>
            <a:br>
              <a:rPr lang="en-US" sz="2800" b="1" dirty="0"/>
            </a:br>
            <a:r>
              <a:rPr lang="en-US" sz="2800" b="1" dirty="0" smtClean="0"/>
              <a:t>WHAT YOU NEED TO KNOW</a:t>
            </a:r>
            <a:br>
              <a:rPr lang="en-US" sz="2800" b="1" dirty="0" smtClean="0"/>
            </a:br>
            <a:r>
              <a:rPr lang="en-US" sz="1800" dirty="0"/>
              <a:t/>
            </a:r>
            <a:br>
              <a:rPr lang="en-US" sz="1800" dirty="0"/>
            </a:br>
            <a:r>
              <a:rPr lang="en-US" sz="1800" dirty="0" smtClean="0"/>
              <a:t>1- the loader may load several logs at once.</a:t>
            </a:r>
            <a:br>
              <a:rPr lang="en-US" sz="1800" dirty="0" smtClean="0"/>
            </a:br>
            <a:r>
              <a:rPr lang="en-US" sz="1800" dirty="0"/>
              <a:t/>
            </a:r>
            <a:br>
              <a:rPr lang="en-US" sz="1800" dirty="0"/>
            </a:br>
            <a:r>
              <a:rPr lang="en-US" sz="1800" dirty="0" smtClean="0"/>
              <a:t>2- logs can still fall in any direction.</a:t>
            </a:r>
            <a:br>
              <a:rPr lang="en-US" sz="1800" dirty="0" smtClean="0"/>
            </a:br>
            <a:r>
              <a:rPr lang="en-US" sz="1800" dirty="0"/>
              <a:t/>
            </a:r>
            <a:br>
              <a:rPr lang="en-US" sz="1800" dirty="0"/>
            </a:br>
            <a:r>
              <a:rPr lang="en-US" sz="1800" dirty="0" smtClean="0"/>
              <a:t>3- STAY IN THE CLEAR – AWAY from Logs!</a:t>
            </a:r>
          </a:p>
        </p:txBody>
      </p:sp>
    </p:spTree>
    <p:extLst>
      <p:ext uri="{BB962C8B-B14F-4D97-AF65-F5344CB8AC3E}">
        <p14:creationId xmlns:p14="http://schemas.microsoft.com/office/powerpoint/2010/main" val="354789215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Title 4"/>
          <p:cNvSpPr>
            <a:spLocks noGrp="1"/>
          </p:cNvSpPr>
          <p:nvPr>
            <p:ph type="title" idx="4294967295"/>
          </p:nvPr>
        </p:nvSpPr>
        <p:spPr>
          <a:xfrm>
            <a:off x="0" y="273050"/>
            <a:ext cx="9144000" cy="5137150"/>
          </a:xfrm>
        </p:spPr>
        <p:txBody>
          <a:bodyPr/>
          <a:lstStyle/>
          <a:p>
            <a:pPr eaLnBrk="1" hangingPunct="1"/>
            <a:r>
              <a:rPr lang="en-US" sz="2800" b="1" dirty="0" smtClean="0"/>
              <a:t>LOADER EXIT &amp; REPOSITION</a:t>
            </a:r>
            <a:br>
              <a:rPr lang="en-US" sz="2800" b="1" dirty="0" smtClean="0"/>
            </a:br>
            <a:r>
              <a:rPr lang="en-US" sz="2800" b="1" dirty="0"/>
              <a:t/>
            </a:r>
            <a:br>
              <a:rPr lang="en-US" sz="2800" b="1" dirty="0"/>
            </a:br>
            <a:r>
              <a:rPr lang="en-US" sz="2800" b="1" dirty="0" smtClean="0"/>
              <a:t>WHAT YOU NEED TO KNOW</a:t>
            </a:r>
            <a:br>
              <a:rPr lang="en-US" sz="2800" b="1" dirty="0" smtClean="0"/>
            </a:br>
            <a:r>
              <a:rPr lang="en-US" sz="1800" dirty="0"/>
              <a:t/>
            </a:r>
            <a:br>
              <a:rPr lang="en-US" sz="1800" dirty="0"/>
            </a:br>
            <a:r>
              <a:rPr lang="en-US" sz="1800" dirty="0" smtClean="0"/>
              <a:t>1- this log loader is mounted on a tractor unit</a:t>
            </a:r>
            <a:br>
              <a:rPr lang="en-US" sz="1800" dirty="0" smtClean="0"/>
            </a:br>
            <a:r>
              <a:rPr lang="en-US" sz="1800" dirty="0"/>
              <a:t/>
            </a:r>
            <a:br>
              <a:rPr lang="en-US" sz="1800" dirty="0"/>
            </a:br>
            <a:r>
              <a:rPr lang="en-US" sz="1800" dirty="0" smtClean="0"/>
              <a:t>2- the tractor may backup at any time</a:t>
            </a:r>
            <a:br>
              <a:rPr lang="en-US" sz="1800" dirty="0" smtClean="0"/>
            </a:br>
            <a:r>
              <a:rPr lang="en-US" sz="1800" dirty="0"/>
              <a:t/>
            </a:r>
            <a:br>
              <a:rPr lang="en-US" sz="1800" dirty="0"/>
            </a:br>
            <a:r>
              <a:rPr lang="en-US" sz="1800" dirty="0" smtClean="0"/>
              <a:t>3- when backing the drivers visibility is limited</a:t>
            </a:r>
          </a:p>
        </p:txBody>
      </p:sp>
    </p:spTree>
    <p:extLst>
      <p:ext uri="{BB962C8B-B14F-4D97-AF65-F5344CB8AC3E}">
        <p14:creationId xmlns:p14="http://schemas.microsoft.com/office/powerpoint/2010/main" val="292295472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Title 4"/>
          <p:cNvSpPr>
            <a:spLocks noGrp="1"/>
          </p:cNvSpPr>
          <p:nvPr>
            <p:ph type="title" idx="4294967295"/>
          </p:nvPr>
        </p:nvSpPr>
        <p:spPr>
          <a:xfrm>
            <a:off x="228600" y="273050"/>
            <a:ext cx="8915400" cy="5137150"/>
          </a:xfrm>
        </p:spPr>
        <p:txBody>
          <a:bodyPr/>
          <a:lstStyle/>
          <a:p>
            <a:pPr eaLnBrk="1" hangingPunct="1"/>
            <a:r>
              <a:rPr lang="en-US" sz="2800" b="1" dirty="0" smtClean="0"/>
              <a:t>LOG LOADING IN BAD WEATHER</a:t>
            </a:r>
            <a:br>
              <a:rPr lang="en-US" sz="2800" b="1" dirty="0" smtClean="0"/>
            </a:br>
            <a:r>
              <a:rPr lang="en-US" sz="2800" b="1" dirty="0"/>
              <a:t/>
            </a:r>
            <a:br>
              <a:rPr lang="en-US" sz="2800" b="1" dirty="0"/>
            </a:br>
            <a:r>
              <a:rPr lang="en-US" sz="2800" b="1" dirty="0" smtClean="0"/>
              <a:t>WHAT YOU NEED TO KNOW</a:t>
            </a:r>
            <a:br>
              <a:rPr lang="en-US" sz="2800" b="1" dirty="0" smtClean="0"/>
            </a:br>
            <a:r>
              <a:rPr lang="en-US" sz="1800" dirty="0"/>
              <a:t/>
            </a:r>
            <a:br>
              <a:rPr lang="en-US" sz="1800" dirty="0"/>
            </a:br>
            <a:r>
              <a:rPr lang="en-US" sz="1800" dirty="0" smtClean="0"/>
              <a:t>1- this landing is icy</a:t>
            </a:r>
            <a:br>
              <a:rPr lang="en-US" sz="1800" dirty="0" smtClean="0"/>
            </a:br>
            <a:r>
              <a:rPr lang="en-US" sz="1800" dirty="0"/>
              <a:t/>
            </a:r>
            <a:br>
              <a:rPr lang="en-US" sz="1800" dirty="0"/>
            </a:br>
            <a:r>
              <a:rPr lang="en-US" sz="1800" dirty="0" smtClean="0"/>
              <a:t>2- the loader rotates in any direction and icy logs may slip</a:t>
            </a:r>
            <a:br>
              <a:rPr lang="en-US" sz="1800" dirty="0" smtClean="0"/>
            </a:br>
            <a:r>
              <a:rPr lang="en-US" sz="1800" dirty="0"/>
              <a:t/>
            </a:r>
            <a:br>
              <a:rPr lang="en-US" sz="1800" dirty="0"/>
            </a:br>
            <a:r>
              <a:rPr lang="en-US" sz="1800" dirty="0" smtClean="0"/>
              <a:t>3- any point around the log truck and loader is a hazard</a:t>
            </a:r>
          </a:p>
        </p:txBody>
      </p:sp>
    </p:spTree>
    <p:extLst>
      <p:ext uri="{BB962C8B-B14F-4D97-AF65-F5344CB8AC3E}">
        <p14:creationId xmlns:p14="http://schemas.microsoft.com/office/powerpoint/2010/main" val="292295472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Title 4"/>
          <p:cNvSpPr>
            <a:spLocks noGrp="1"/>
          </p:cNvSpPr>
          <p:nvPr>
            <p:ph type="title" idx="4294967295"/>
          </p:nvPr>
        </p:nvSpPr>
        <p:spPr>
          <a:xfrm>
            <a:off x="0" y="273050"/>
            <a:ext cx="9144000" cy="5137150"/>
          </a:xfrm>
        </p:spPr>
        <p:txBody>
          <a:bodyPr/>
          <a:lstStyle/>
          <a:p>
            <a:pPr eaLnBrk="1" hangingPunct="1"/>
            <a:r>
              <a:rPr lang="en-US" sz="2800" b="1" dirty="0" smtClean="0"/>
              <a:t>FINISH LOAD &amp; START BINDINGS</a:t>
            </a:r>
            <a:br>
              <a:rPr lang="en-US" sz="2800" b="1" dirty="0" smtClean="0"/>
            </a:br>
            <a:r>
              <a:rPr lang="en-US" sz="2800" b="1" dirty="0"/>
              <a:t/>
            </a:r>
            <a:br>
              <a:rPr lang="en-US" sz="2800" b="1" dirty="0"/>
            </a:br>
            <a:r>
              <a:rPr lang="en-US" sz="2800" b="1" dirty="0" smtClean="0"/>
              <a:t>WHAT YOU NEED TO KNOW</a:t>
            </a:r>
            <a:br>
              <a:rPr lang="en-US" sz="2800" b="1" dirty="0" smtClean="0"/>
            </a:br>
            <a:r>
              <a:rPr lang="en-US" sz="2000" dirty="0"/>
              <a:t/>
            </a:r>
            <a:br>
              <a:rPr lang="en-US" sz="2000" dirty="0"/>
            </a:br>
            <a:r>
              <a:rPr lang="en-US" sz="2000" dirty="0" smtClean="0"/>
              <a:t>1- stay out of the loading zone!</a:t>
            </a:r>
            <a:br>
              <a:rPr lang="en-US" sz="2000" dirty="0" smtClean="0"/>
            </a:br>
            <a:r>
              <a:rPr lang="en-US" sz="2000" dirty="0"/>
              <a:t/>
            </a:r>
            <a:br>
              <a:rPr lang="en-US" sz="2000" dirty="0"/>
            </a:br>
            <a:r>
              <a:rPr lang="en-US" sz="2000" dirty="0" smtClean="0"/>
              <a:t>2- the wrappers and binders wait for the loader to finish</a:t>
            </a:r>
            <a:br>
              <a:rPr lang="en-US" sz="2000" dirty="0" smtClean="0"/>
            </a:br>
            <a:r>
              <a:rPr lang="en-US" sz="2000" dirty="0"/>
              <a:t/>
            </a:r>
            <a:br>
              <a:rPr lang="en-US" sz="2000" dirty="0"/>
            </a:br>
            <a:r>
              <a:rPr lang="en-US" sz="2000" dirty="0" smtClean="0"/>
              <a:t>3- then they secure the load</a:t>
            </a:r>
            <a:br>
              <a:rPr lang="en-US" sz="2000" dirty="0" smtClean="0"/>
            </a:br>
            <a:endParaRPr lang="en-US" sz="2000" dirty="0" smtClean="0"/>
          </a:p>
        </p:txBody>
      </p:sp>
    </p:spTree>
    <p:extLst>
      <p:ext uri="{BB962C8B-B14F-4D97-AF65-F5344CB8AC3E}">
        <p14:creationId xmlns:p14="http://schemas.microsoft.com/office/powerpoint/2010/main" val="292295472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Title 4"/>
          <p:cNvSpPr>
            <a:spLocks noGrp="1"/>
          </p:cNvSpPr>
          <p:nvPr>
            <p:ph type="title" idx="4294967295"/>
          </p:nvPr>
        </p:nvSpPr>
        <p:spPr>
          <a:xfrm>
            <a:off x="0" y="273050"/>
            <a:ext cx="9144000" cy="5137150"/>
          </a:xfrm>
        </p:spPr>
        <p:txBody>
          <a:bodyPr/>
          <a:lstStyle/>
          <a:p>
            <a:pPr eaLnBrk="1" hangingPunct="1"/>
            <a:r>
              <a:rPr lang="en-US" sz="2800" b="1" dirty="0" smtClean="0"/>
              <a:t>SAFE BINDING PROCEDURE – You Need HARDHATS for This Operation!</a:t>
            </a:r>
            <a:br>
              <a:rPr lang="en-US" sz="2800" b="1" dirty="0" smtClean="0"/>
            </a:br>
            <a:r>
              <a:rPr lang="en-US" sz="2800" b="1" dirty="0"/>
              <a:t/>
            </a:r>
            <a:br>
              <a:rPr lang="en-US" sz="2800" b="1" dirty="0"/>
            </a:br>
            <a:r>
              <a:rPr lang="en-US" sz="2800" b="1" dirty="0" smtClean="0"/>
              <a:t>WHAT YOU NEED TO KNOW</a:t>
            </a:r>
            <a:br>
              <a:rPr lang="en-US" sz="2800" b="1" dirty="0" smtClean="0"/>
            </a:br>
            <a:r>
              <a:rPr lang="en-US" sz="1800" dirty="0"/>
              <a:t/>
            </a:r>
            <a:br>
              <a:rPr lang="en-US" sz="1800" dirty="0"/>
            </a:br>
            <a:r>
              <a:rPr lang="en-US" sz="1800" dirty="0" smtClean="0"/>
              <a:t>1- notice that crewmembers look under the truck to see others positions</a:t>
            </a:r>
            <a:br>
              <a:rPr lang="en-US" sz="1800" dirty="0" smtClean="0"/>
            </a:br>
            <a:r>
              <a:rPr lang="en-US" sz="1800" dirty="0"/>
              <a:t/>
            </a:r>
            <a:br>
              <a:rPr lang="en-US" sz="1800" dirty="0"/>
            </a:br>
            <a:r>
              <a:rPr lang="en-US" sz="1800" dirty="0" smtClean="0"/>
              <a:t>2- a chain is thrown over the log load</a:t>
            </a:r>
            <a:br>
              <a:rPr lang="en-US" sz="1800" dirty="0" smtClean="0"/>
            </a:br>
            <a:r>
              <a:rPr lang="en-US" sz="1800" dirty="0"/>
              <a:t/>
            </a:r>
            <a:br>
              <a:rPr lang="en-US" sz="1800" dirty="0"/>
            </a:br>
            <a:r>
              <a:rPr lang="en-US" sz="1800" dirty="0" smtClean="0"/>
              <a:t>3- the chain end  is thrown over the log and grabbed, then passed through the binding ring, and tightened. This is the Bind or Wrap.</a:t>
            </a:r>
          </a:p>
        </p:txBody>
      </p:sp>
      <p:sp>
        <p:nvSpPr>
          <p:cNvPr id="3" name="Rectangle 2"/>
          <p:cNvSpPr/>
          <p:nvPr/>
        </p:nvSpPr>
        <p:spPr>
          <a:xfrm>
            <a:off x="2895600" y="5715000"/>
            <a:ext cx="5867400" cy="830997"/>
          </a:xfrm>
          <a:prstGeom prst="rect">
            <a:avLst/>
          </a:prstGeom>
        </p:spPr>
        <p:txBody>
          <a:bodyPr wrap="square">
            <a:spAutoFit/>
          </a:bodyPr>
          <a:lstStyle/>
          <a:p>
            <a:r>
              <a:rPr lang="en-US" sz="1600" b="1" dirty="0">
                <a:solidFill>
                  <a:srgbClr val="FF0000"/>
                </a:solidFill>
              </a:rPr>
              <a:t>WASHINGTON STATE – 3 wraps if any log over 17 feet, at least 2 wraps if loaded on top or outside saddles. Loads 27 feet or less need 2 wraps.</a:t>
            </a:r>
            <a:endParaRPr lang="en-US" sz="1600" dirty="0"/>
          </a:p>
        </p:txBody>
      </p:sp>
    </p:spTree>
    <p:extLst>
      <p:ext uri="{BB962C8B-B14F-4D97-AF65-F5344CB8AC3E}">
        <p14:creationId xmlns:p14="http://schemas.microsoft.com/office/powerpoint/2010/main" val="292295472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Title 4"/>
          <p:cNvSpPr>
            <a:spLocks noGrp="1"/>
          </p:cNvSpPr>
          <p:nvPr>
            <p:ph type="title" idx="4294967295"/>
          </p:nvPr>
        </p:nvSpPr>
        <p:spPr>
          <a:xfrm>
            <a:off x="0" y="273050"/>
            <a:ext cx="9144000" cy="5137150"/>
          </a:xfrm>
        </p:spPr>
        <p:txBody>
          <a:bodyPr/>
          <a:lstStyle/>
          <a:p>
            <a:pPr eaLnBrk="1" hangingPunct="1"/>
            <a:r>
              <a:rPr lang="en-US" sz="2800" b="1" dirty="0" smtClean="0"/>
              <a:t>THE TRUCK MOUNTED SELF LOADER</a:t>
            </a:r>
            <a:br>
              <a:rPr lang="en-US" sz="2800" b="1" dirty="0" smtClean="0"/>
            </a:br>
            <a:r>
              <a:rPr lang="en-US" sz="2800" b="1" dirty="0"/>
              <a:t/>
            </a:r>
            <a:br>
              <a:rPr lang="en-US" sz="2800" b="1" dirty="0"/>
            </a:br>
            <a:r>
              <a:rPr lang="en-US" sz="2800" b="1" dirty="0" smtClean="0"/>
              <a:t>WHAT YOU NEED TO KNOW</a:t>
            </a:r>
            <a:br>
              <a:rPr lang="en-US" sz="2800" b="1" dirty="0" smtClean="0"/>
            </a:br>
            <a:r>
              <a:rPr lang="en-US" sz="1800" dirty="0"/>
              <a:t/>
            </a:r>
            <a:br>
              <a:rPr lang="en-US" sz="1800" dirty="0"/>
            </a:br>
            <a:r>
              <a:rPr lang="en-US" sz="1800" dirty="0" smtClean="0"/>
              <a:t>1- materials and logs may fall</a:t>
            </a:r>
            <a:br>
              <a:rPr lang="en-US" sz="1800" dirty="0" smtClean="0"/>
            </a:br>
            <a:r>
              <a:rPr lang="en-US" sz="1800" dirty="0"/>
              <a:t/>
            </a:r>
            <a:br>
              <a:rPr lang="en-US" sz="1800" dirty="0"/>
            </a:br>
            <a:r>
              <a:rPr lang="en-US" sz="1800" dirty="0" smtClean="0"/>
              <a:t>2- the loader’s field of vision is only 90° or one fourth of a circle</a:t>
            </a:r>
            <a:br>
              <a:rPr lang="en-US" sz="1800" dirty="0" smtClean="0"/>
            </a:br>
            <a:r>
              <a:rPr lang="en-US" sz="1800" dirty="0"/>
              <a:t/>
            </a:r>
            <a:br>
              <a:rPr lang="en-US" sz="1800" dirty="0"/>
            </a:br>
            <a:r>
              <a:rPr lang="en-US" sz="1800" dirty="0" smtClean="0"/>
              <a:t>3- STAY in the clear and away from this operation!</a:t>
            </a:r>
          </a:p>
        </p:txBody>
      </p:sp>
    </p:spTree>
    <p:extLst>
      <p:ext uri="{BB962C8B-B14F-4D97-AF65-F5344CB8AC3E}">
        <p14:creationId xmlns:p14="http://schemas.microsoft.com/office/powerpoint/2010/main" val="292295472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Title 4"/>
          <p:cNvSpPr>
            <a:spLocks noGrp="1"/>
          </p:cNvSpPr>
          <p:nvPr>
            <p:ph type="title" idx="4294967295"/>
          </p:nvPr>
        </p:nvSpPr>
        <p:spPr>
          <a:xfrm>
            <a:off x="0" y="273050"/>
            <a:ext cx="9144000" cy="5137150"/>
          </a:xfrm>
        </p:spPr>
        <p:txBody>
          <a:bodyPr/>
          <a:lstStyle/>
          <a:p>
            <a:pPr eaLnBrk="1" hangingPunct="1"/>
            <a:r>
              <a:rPr lang="en-US" sz="2800" b="1" dirty="0" smtClean="0"/>
              <a:t>LOG TRUCK DEPARTS</a:t>
            </a:r>
            <a:br>
              <a:rPr lang="en-US" sz="2800" b="1" dirty="0" smtClean="0"/>
            </a:br>
            <a:r>
              <a:rPr lang="en-US" sz="2800" b="1" dirty="0"/>
              <a:t/>
            </a:r>
            <a:br>
              <a:rPr lang="en-US" sz="2800" b="1" dirty="0"/>
            </a:br>
            <a:r>
              <a:rPr lang="en-US" sz="2800" b="1" dirty="0" smtClean="0"/>
              <a:t>WHAT YOU NEED TO KNOW</a:t>
            </a:r>
            <a:br>
              <a:rPr lang="en-US" sz="2800" b="1" dirty="0" smtClean="0"/>
            </a:br>
            <a:r>
              <a:rPr lang="en-US" sz="1800" dirty="0"/>
              <a:t/>
            </a:r>
            <a:br>
              <a:rPr lang="en-US" sz="1800" dirty="0"/>
            </a:br>
            <a:r>
              <a:rPr lang="en-US" sz="1800" dirty="0" smtClean="0"/>
              <a:t>1- logs must be marked</a:t>
            </a:r>
            <a:br>
              <a:rPr lang="en-US" sz="1800" dirty="0" smtClean="0"/>
            </a:br>
            <a:r>
              <a:rPr lang="en-US" sz="1800" dirty="0"/>
              <a:t/>
            </a:r>
            <a:br>
              <a:rPr lang="en-US" sz="1800" dirty="0"/>
            </a:br>
            <a:r>
              <a:rPr lang="en-US" sz="1800" dirty="0" smtClean="0"/>
              <a:t>2- bindings must be tight</a:t>
            </a:r>
            <a:br>
              <a:rPr lang="en-US" sz="1800" dirty="0" smtClean="0"/>
            </a:br>
            <a:r>
              <a:rPr lang="en-US" sz="1800" dirty="0"/>
              <a:t/>
            </a:r>
            <a:br>
              <a:rPr lang="en-US" sz="1800" dirty="0"/>
            </a:br>
            <a:r>
              <a:rPr lang="en-US" sz="1800" dirty="0" smtClean="0"/>
              <a:t>3- the correct number of bindings must be in place to meet each state’s requirements</a:t>
            </a:r>
            <a:br>
              <a:rPr lang="en-US" sz="1800" dirty="0" smtClean="0"/>
            </a:br>
            <a:endParaRPr lang="en-US" sz="1800" dirty="0" smtClean="0"/>
          </a:p>
        </p:txBody>
      </p:sp>
    </p:spTree>
    <p:extLst>
      <p:ext uri="{BB962C8B-B14F-4D97-AF65-F5344CB8AC3E}">
        <p14:creationId xmlns:p14="http://schemas.microsoft.com/office/powerpoint/2010/main" val="292295472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Title 4"/>
          <p:cNvSpPr>
            <a:spLocks noGrp="1"/>
          </p:cNvSpPr>
          <p:nvPr>
            <p:ph type="title"/>
          </p:nvPr>
        </p:nvSpPr>
        <p:spPr/>
        <p:txBody>
          <a:bodyPr/>
          <a:lstStyle/>
          <a:p>
            <a:pPr eaLnBrk="1" hangingPunct="1"/>
            <a:r>
              <a:rPr lang="en-US" dirty="0" smtClean="0"/>
              <a:t>QUICK TEST</a:t>
            </a:r>
          </a:p>
        </p:txBody>
      </p:sp>
      <p:sp>
        <p:nvSpPr>
          <p:cNvPr id="70659" name="Content Placeholder 5"/>
          <p:cNvSpPr>
            <a:spLocks noGrp="1"/>
          </p:cNvSpPr>
          <p:nvPr>
            <p:ph idx="1"/>
          </p:nvPr>
        </p:nvSpPr>
        <p:spPr/>
        <p:txBody>
          <a:bodyPr/>
          <a:lstStyle/>
          <a:p>
            <a:pPr eaLnBrk="1" hangingPunct="1"/>
            <a:r>
              <a:rPr lang="en-US" sz="2400" b="1" i="1" dirty="0" smtClean="0">
                <a:solidFill>
                  <a:srgbClr val="FF0000"/>
                </a:solidFill>
              </a:rPr>
              <a:t>Answer this question: What is important for log loading?</a:t>
            </a:r>
          </a:p>
          <a:p>
            <a:pPr eaLnBrk="1" hangingPunct="1"/>
            <a:endParaRPr lang="en-US" sz="2400" dirty="0" smtClean="0"/>
          </a:p>
          <a:p>
            <a:pPr eaLnBrk="1" hangingPunct="1"/>
            <a:r>
              <a:rPr lang="en-US" sz="2400" dirty="0" smtClean="0"/>
              <a:t>A – logs can fall or become loose.</a:t>
            </a:r>
            <a:r>
              <a:rPr lang="en-US" sz="2400" dirty="0"/>
              <a:t/>
            </a:r>
            <a:br>
              <a:rPr lang="en-US" sz="2400" dirty="0"/>
            </a:br>
            <a:r>
              <a:rPr lang="en-US" sz="2400" dirty="0"/>
              <a:t/>
            </a:r>
            <a:br>
              <a:rPr lang="en-US" sz="2400" dirty="0"/>
            </a:br>
            <a:r>
              <a:rPr lang="en-US" sz="2400" dirty="0" smtClean="0"/>
              <a:t>B – bindings must be set correctly.</a:t>
            </a:r>
            <a:r>
              <a:rPr lang="en-US" sz="2400" dirty="0"/>
              <a:t/>
            </a:r>
            <a:br>
              <a:rPr lang="en-US" sz="2400" dirty="0"/>
            </a:br>
            <a:r>
              <a:rPr lang="en-US" sz="2400" dirty="0"/>
              <a:t/>
            </a:r>
            <a:br>
              <a:rPr lang="en-US" sz="2400" dirty="0"/>
            </a:br>
            <a:r>
              <a:rPr lang="en-US" sz="2400" dirty="0" smtClean="0"/>
              <a:t>C – logs have barnacles on them.</a:t>
            </a:r>
          </a:p>
          <a:p>
            <a:pPr eaLnBrk="1" hangingPunct="1"/>
            <a:endParaRPr lang="en-US" sz="2400" dirty="0" smtClean="0"/>
          </a:p>
          <a:p>
            <a:pPr eaLnBrk="1" hangingPunct="1"/>
            <a:r>
              <a:rPr lang="en-US" sz="2400" dirty="0" smtClean="0"/>
              <a:t>D – only A and B.</a:t>
            </a:r>
          </a:p>
        </p:txBody>
      </p:sp>
    </p:spTree>
    <p:extLst>
      <p:ext uri="{BB962C8B-B14F-4D97-AF65-F5344CB8AC3E}">
        <p14:creationId xmlns:p14="http://schemas.microsoft.com/office/powerpoint/2010/main" val="3927983075"/>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Title 4"/>
          <p:cNvSpPr>
            <a:spLocks noGrp="1"/>
          </p:cNvSpPr>
          <p:nvPr>
            <p:ph type="title"/>
          </p:nvPr>
        </p:nvSpPr>
        <p:spPr/>
        <p:txBody>
          <a:bodyPr/>
          <a:lstStyle/>
          <a:p>
            <a:pPr eaLnBrk="1" hangingPunct="1"/>
            <a:r>
              <a:rPr lang="en-US" dirty="0" smtClean="0"/>
              <a:t>WRAP-UP</a:t>
            </a:r>
          </a:p>
        </p:txBody>
      </p:sp>
      <p:sp>
        <p:nvSpPr>
          <p:cNvPr id="60419" name="Content Placeholder 5"/>
          <p:cNvSpPr>
            <a:spLocks noGrp="1"/>
          </p:cNvSpPr>
          <p:nvPr>
            <p:ph idx="1"/>
          </p:nvPr>
        </p:nvSpPr>
        <p:spPr/>
        <p:txBody>
          <a:bodyPr/>
          <a:lstStyle/>
          <a:p>
            <a:pPr eaLnBrk="1" hangingPunct="1"/>
            <a:r>
              <a:rPr lang="en-US" sz="2800" dirty="0" smtClean="0"/>
              <a:t>Operations found in the landing can result in hazards.</a:t>
            </a:r>
          </a:p>
          <a:p>
            <a:pPr eaLnBrk="1" hangingPunct="1"/>
            <a:endParaRPr lang="en-US" sz="2800" dirty="0" smtClean="0"/>
          </a:p>
          <a:p>
            <a:pPr eaLnBrk="1" hangingPunct="1"/>
            <a:r>
              <a:rPr lang="en-US" sz="2800" dirty="0" smtClean="0"/>
              <a:t>Whenever logs are moved they may fall along with other material such as rocks and branches.</a:t>
            </a:r>
          </a:p>
          <a:p>
            <a:pPr eaLnBrk="1" hangingPunct="1"/>
            <a:endParaRPr lang="en-US" sz="2800" dirty="0" smtClean="0"/>
          </a:p>
          <a:p>
            <a:pPr eaLnBrk="1" hangingPunct="1"/>
            <a:r>
              <a:rPr lang="en-US" sz="2800" dirty="0" smtClean="0"/>
              <a:t>The operation of log moving equipment means their operators may not always have you in their field of view.</a:t>
            </a:r>
          </a:p>
          <a:p>
            <a:pPr eaLnBrk="1" hangingPunct="1"/>
            <a:endParaRPr lang="en-US" dirty="0" smtClean="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Title 4"/>
          <p:cNvSpPr>
            <a:spLocks noGrp="1"/>
          </p:cNvSpPr>
          <p:nvPr>
            <p:ph type="title"/>
          </p:nvPr>
        </p:nvSpPr>
        <p:spPr/>
        <p:txBody>
          <a:bodyPr/>
          <a:lstStyle/>
          <a:p>
            <a:pPr eaLnBrk="1" hangingPunct="1"/>
            <a:r>
              <a:rPr lang="en-US" b="1" dirty="0" smtClean="0">
                <a:solidFill>
                  <a:srgbClr val="FF0000"/>
                </a:solidFill>
              </a:rPr>
              <a:t>OSHA NOTICE &amp; DISCLAIMER</a:t>
            </a:r>
          </a:p>
        </p:txBody>
      </p:sp>
      <p:sp>
        <p:nvSpPr>
          <p:cNvPr id="60419" name="Content Placeholder 5"/>
          <p:cNvSpPr>
            <a:spLocks noGrp="1"/>
          </p:cNvSpPr>
          <p:nvPr>
            <p:ph idx="1"/>
          </p:nvPr>
        </p:nvSpPr>
        <p:spPr>
          <a:xfrm>
            <a:off x="457200" y="1447800"/>
            <a:ext cx="8382000" cy="4678363"/>
          </a:xfrm>
        </p:spPr>
        <p:txBody>
          <a:bodyPr/>
          <a:lstStyle/>
          <a:p>
            <a:pPr marL="0" indent="0" eaLnBrk="1" hangingPunct="1">
              <a:buNone/>
            </a:pPr>
            <a:endParaRPr lang="en-US" dirty="0" smtClean="0">
              <a:solidFill>
                <a:srgbClr val="FF0000"/>
              </a:solidFill>
            </a:endParaRPr>
          </a:p>
          <a:p>
            <a:pPr marL="0" indent="0" eaLnBrk="1" hangingPunct="1">
              <a:buNone/>
            </a:pPr>
            <a:r>
              <a:rPr lang="en-US" dirty="0" smtClean="0">
                <a:solidFill>
                  <a:srgbClr val="FF0000"/>
                </a:solidFill>
              </a:rPr>
              <a:t>“This material was produced under grant </a:t>
            </a:r>
            <a:r>
              <a:rPr lang="en-US" dirty="0">
                <a:solidFill>
                  <a:srgbClr val="FF0000"/>
                </a:solidFill>
              </a:rPr>
              <a:t>SH20866SH0 </a:t>
            </a:r>
            <a:r>
              <a:rPr lang="en-US" dirty="0" smtClean="0">
                <a:solidFill>
                  <a:srgbClr val="FF0000"/>
                </a:solidFill>
              </a:rPr>
              <a:t>from the Occupational Safety and Health Administration, U.S. Department of Labor. It does not necessarily reflect the views or policies of the U.S. Department of Labor, nor does mention of trade names, commercial products, or organizations imply endorsement by the U.S. Government”</a:t>
            </a:r>
          </a:p>
          <a:p>
            <a:pPr eaLnBrk="1" hangingPunct="1"/>
            <a:endParaRPr lang="en-US" dirty="0" smtClean="0"/>
          </a:p>
        </p:txBody>
      </p:sp>
    </p:spTree>
    <p:extLst>
      <p:ext uri="{BB962C8B-B14F-4D97-AF65-F5344CB8AC3E}">
        <p14:creationId xmlns:p14="http://schemas.microsoft.com/office/powerpoint/2010/main" val="374445458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Title 4"/>
          <p:cNvSpPr>
            <a:spLocks noGrp="1"/>
          </p:cNvSpPr>
          <p:nvPr>
            <p:ph type="title"/>
          </p:nvPr>
        </p:nvSpPr>
        <p:spPr/>
        <p:txBody>
          <a:bodyPr/>
          <a:lstStyle/>
          <a:p>
            <a:pPr eaLnBrk="1" hangingPunct="1"/>
            <a:r>
              <a:rPr lang="en-US" dirty="0" smtClean="0"/>
              <a:t>LANDING SAFETY</a:t>
            </a:r>
            <a:br>
              <a:rPr lang="en-US" dirty="0" smtClean="0"/>
            </a:br>
            <a:r>
              <a:rPr lang="en-US" sz="1000" dirty="0" smtClean="0">
                <a:solidFill>
                  <a:srgbClr val="FF0000"/>
                </a:solidFill>
              </a:rPr>
              <a:t>(Module #5)</a:t>
            </a:r>
          </a:p>
        </p:txBody>
      </p:sp>
      <p:sp>
        <p:nvSpPr>
          <p:cNvPr id="2051" name="Content Placeholder 5"/>
          <p:cNvSpPr>
            <a:spLocks noGrp="1"/>
          </p:cNvSpPr>
          <p:nvPr>
            <p:ph idx="1"/>
          </p:nvPr>
        </p:nvSpPr>
        <p:spPr/>
        <p:txBody>
          <a:bodyPr/>
          <a:lstStyle/>
          <a:p>
            <a:pPr eaLnBrk="1" hangingPunct="1"/>
            <a:endParaRPr lang="en-US" sz="2400" dirty="0" smtClean="0"/>
          </a:p>
          <a:p>
            <a:pPr eaLnBrk="1" hangingPunct="1"/>
            <a:r>
              <a:rPr lang="en-US" sz="2400" dirty="0" smtClean="0"/>
              <a:t>A landing is a collection point for logs.</a:t>
            </a:r>
          </a:p>
          <a:p>
            <a:pPr eaLnBrk="1" hangingPunct="1"/>
            <a:endParaRPr lang="en-US" sz="2400" dirty="0" smtClean="0"/>
          </a:p>
          <a:p>
            <a:pPr eaLnBrk="1" hangingPunct="1"/>
            <a:r>
              <a:rPr lang="en-US" sz="2400" dirty="0" smtClean="0"/>
              <a:t>Logs storage and truck loading are the main activities at this location.</a:t>
            </a:r>
          </a:p>
          <a:p>
            <a:pPr eaLnBrk="1" hangingPunct="1"/>
            <a:endParaRPr lang="en-US" sz="2400" dirty="0" smtClean="0"/>
          </a:p>
          <a:p>
            <a:pPr eaLnBrk="1" hangingPunct="1"/>
            <a:r>
              <a:rPr lang="en-US" sz="2400" dirty="0" smtClean="0"/>
              <a:t>Log loading to trucks involves grapple loaders and log trucks.</a:t>
            </a:r>
          </a:p>
          <a:p>
            <a:pPr eaLnBrk="1" hangingPunct="1"/>
            <a:endParaRPr lang="en-US" sz="2400" dirty="0" smtClean="0"/>
          </a:p>
          <a:p>
            <a:pPr eaLnBrk="1" hangingPunct="1"/>
            <a:r>
              <a:rPr lang="en-US" sz="2400" b="1" i="1" dirty="0" smtClean="0">
                <a:solidFill>
                  <a:srgbClr val="FF0000"/>
                </a:solidFill>
              </a:rPr>
              <a:t>The main hazards are being struck by falling logs, or moving equipment.</a:t>
            </a:r>
          </a:p>
        </p:txBody>
      </p:sp>
      <p:pic>
        <p:nvPicPr>
          <p:cNvPr id="4"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019800" y="5791200"/>
            <a:ext cx="2847975" cy="85335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Title 4"/>
          <p:cNvSpPr>
            <a:spLocks noGrp="1"/>
          </p:cNvSpPr>
          <p:nvPr>
            <p:ph type="title" idx="4294967295"/>
          </p:nvPr>
        </p:nvSpPr>
        <p:spPr>
          <a:xfrm>
            <a:off x="0" y="273050"/>
            <a:ext cx="9144000" cy="5137150"/>
          </a:xfrm>
        </p:spPr>
        <p:txBody>
          <a:bodyPr/>
          <a:lstStyle/>
          <a:p>
            <a:pPr eaLnBrk="1" hangingPunct="1"/>
            <a:r>
              <a:rPr lang="en-US" sz="1800" b="1" dirty="0" smtClean="0"/>
              <a:t>BUILDING A  LOG DECK AT THE LANDING</a:t>
            </a:r>
            <a:br>
              <a:rPr lang="en-US" sz="1800" b="1" dirty="0" smtClean="0"/>
            </a:br>
            <a:r>
              <a:rPr lang="en-US" sz="1800" b="1" dirty="0"/>
              <a:t/>
            </a:r>
            <a:br>
              <a:rPr lang="en-US" sz="1800" b="1" dirty="0"/>
            </a:br>
            <a:r>
              <a:rPr lang="en-US" sz="1800" b="1" dirty="0" smtClean="0"/>
              <a:t>WHAT YOU NEED TO KNOW</a:t>
            </a:r>
            <a:br>
              <a:rPr lang="en-US" sz="1800" b="1" dirty="0" smtClean="0"/>
            </a:br>
            <a:r>
              <a:rPr lang="en-US" sz="1800" dirty="0"/>
              <a:t/>
            </a:r>
            <a:br>
              <a:rPr lang="en-US" sz="1800" dirty="0"/>
            </a:br>
            <a:r>
              <a:rPr lang="en-US" sz="1800" dirty="0" smtClean="0"/>
              <a:t>1- involves skidders, loaders, and processors</a:t>
            </a:r>
            <a:br>
              <a:rPr lang="en-US" sz="1800" dirty="0" smtClean="0"/>
            </a:br>
            <a:r>
              <a:rPr lang="en-US" sz="1800" dirty="0"/>
              <a:t/>
            </a:r>
            <a:br>
              <a:rPr lang="en-US" sz="1800" dirty="0"/>
            </a:br>
            <a:r>
              <a:rPr lang="en-US" sz="1800" dirty="0" smtClean="0"/>
              <a:t>2- </a:t>
            </a:r>
            <a:r>
              <a:rPr lang="en-US" sz="1800" dirty="0"/>
              <a:t>l</a:t>
            </a:r>
            <a:r>
              <a:rPr lang="en-US" sz="1800" dirty="0" smtClean="0"/>
              <a:t>ogs are placed lengthwise so they can’t roll</a:t>
            </a:r>
            <a:br>
              <a:rPr lang="en-US" sz="1800" dirty="0" smtClean="0"/>
            </a:br>
            <a:r>
              <a:rPr lang="en-US" sz="1800" dirty="0"/>
              <a:t/>
            </a:r>
            <a:br>
              <a:rPr lang="en-US" sz="1800" dirty="0"/>
            </a:br>
            <a:r>
              <a:rPr lang="en-US" sz="1800" dirty="0" smtClean="0"/>
              <a:t>3- place close together</a:t>
            </a:r>
          </a:p>
        </p:txBody>
      </p:sp>
    </p:spTree>
    <p:extLst>
      <p:ext uri="{BB962C8B-B14F-4D97-AF65-F5344CB8AC3E}">
        <p14:creationId xmlns:p14="http://schemas.microsoft.com/office/powerpoint/2010/main" val="292295472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Title 4"/>
          <p:cNvSpPr>
            <a:spLocks noGrp="1"/>
          </p:cNvSpPr>
          <p:nvPr>
            <p:ph type="title" idx="4294967295"/>
          </p:nvPr>
        </p:nvSpPr>
        <p:spPr>
          <a:xfrm>
            <a:off x="0" y="273050"/>
            <a:ext cx="9220200" cy="5137150"/>
          </a:xfrm>
        </p:spPr>
        <p:txBody>
          <a:bodyPr/>
          <a:lstStyle/>
          <a:p>
            <a:pPr eaLnBrk="1" hangingPunct="1"/>
            <a:r>
              <a:rPr lang="en-US" sz="2800" b="1" dirty="0" smtClean="0"/>
              <a:t>BUILDING A SAFE LOG </a:t>
            </a:r>
            <a:r>
              <a:rPr lang="en-US" sz="2800" b="1" dirty="0" smtClean="0"/>
              <a:t>DECK</a:t>
            </a:r>
            <a:br>
              <a:rPr lang="en-US" sz="2800" b="1" dirty="0" smtClean="0"/>
            </a:br>
            <a:r>
              <a:rPr lang="en-US" sz="2800" b="1" dirty="0"/>
              <a:t/>
            </a:r>
            <a:br>
              <a:rPr lang="en-US" sz="2800" b="1" dirty="0"/>
            </a:br>
            <a:r>
              <a:rPr lang="en-US" sz="2800" b="1" dirty="0" smtClean="0"/>
              <a:t>WHAT </a:t>
            </a:r>
            <a:r>
              <a:rPr lang="en-US" sz="2800" b="1" dirty="0" smtClean="0"/>
              <a:t>YOU NEED TO KNOW</a:t>
            </a:r>
            <a:br>
              <a:rPr lang="en-US" sz="2800" b="1" dirty="0" smtClean="0"/>
            </a:br>
            <a:r>
              <a:rPr lang="en-US" sz="2800" dirty="0"/>
              <a:t/>
            </a:r>
            <a:br>
              <a:rPr lang="en-US" sz="2800" dirty="0"/>
            </a:br>
            <a:r>
              <a:rPr lang="en-US" sz="1800" dirty="0" smtClean="0"/>
              <a:t/>
            </a:r>
            <a:br>
              <a:rPr lang="en-US" sz="1800" dirty="0" smtClean="0"/>
            </a:br>
            <a:r>
              <a:rPr lang="en-US" sz="1800" dirty="0" smtClean="0"/>
              <a:t>1- </a:t>
            </a:r>
            <a:r>
              <a:rPr lang="en-US" sz="1800" dirty="0" smtClean="0"/>
              <a:t>know where everyone is</a:t>
            </a:r>
            <a:br>
              <a:rPr lang="en-US" sz="1800" dirty="0" smtClean="0"/>
            </a:br>
            <a:r>
              <a:rPr lang="en-US" sz="1800" dirty="0"/>
              <a:t/>
            </a:r>
            <a:br>
              <a:rPr lang="en-US" sz="1800" dirty="0"/>
            </a:br>
            <a:r>
              <a:rPr lang="en-US" sz="1800" dirty="0" smtClean="0"/>
              <a:t>2- know what others do</a:t>
            </a:r>
            <a:br>
              <a:rPr lang="en-US" sz="1800" dirty="0" smtClean="0"/>
            </a:br>
            <a:r>
              <a:rPr lang="en-US" sz="1800" dirty="0"/>
              <a:t/>
            </a:r>
            <a:br>
              <a:rPr lang="en-US" sz="1800" dirty="0"/>
            </a:br>
            <a:r>
              <a:rPr lang="en-US" sz="1800" dirty="0" smtClean="0"/>
              <a:t>3- coordinate activity</a:t>
            </a:r>
            <a:br>
              <a:rPr lang="en-US" sz="1800" dirty="0" smtClean="0"/>
            </a:br>
            <a:r>
              <a:rPr lang="en-US" sz="1800" dirty="0"/>
              <a:t/>
            </a:r>
            <a:br>
              <a:rPr lang="en-US" sz="1800" dirty="0"/>
            </a:br>
            <a:r>
              <a:rPr lang="en-US" sz="1800" dirty="0" smtClean="0"/>
              <a:t>4- communication is absolutely CRITICAL!</a:t>
            </a:r>
          </a:p>
        </p:txBody>
      </p:sp>
    </p:spTree>
    <p:extLst>
      <p:ext uri="{BB962C8B-B14F-4D97-AF65-F5344CB8AC3E}">
        <p14:creationId xmlns:p14="http://schemas.microsoft.com/office/powerpoint/2010/main" val="188877906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Title 4"/>
          <p:cNvSpPr>
            <a:spLocks noGrp="1"/>
          </p:cNvSpPr>
          <p:nvPr>
            <p:ph type="title" idx="4294967295"/>
          </p:nvPr>
        </p:nvSpPr>
        <p:spPr>
          <a:xfrm>
            <a:off x="0" y="273050"/>
            <a:ext cx="9144000" cy="5137150"/>
          </a:xfrm>
        </p:spPr>
        <p:txBody>
          <a:bodyPr/>
          <a:lstStyle/>
          <a:p>
            <a:pPr eaLnBrk="1" hangingPunct="1"/>
            <a:r>
              <a:rPr lang="en-US" sz="2800" b="1" dirty="0" smtClean="0"/>
              <a:t>LOG MARKING AT LOG DECK</a:t>
            </a:r>
            <a:br>
              <a:rPr lang="en-US" sz="2800" b="1" dirty="0" smtClean="0"/>
            </a:br>
            <a:r>
              <a:rPr lang="en-US" sz="2800" b="1" dirty="0"/>
              <a:t/>
            </a:r>
            <a:br>
              <a:rPr lang="en-US" sz="2800" b="1" dirty="0"/>
            </a:br>
            <a:r>
              <a:rPr lang="en-US" sz="2800" b="1" dirty="0" smtClean="0"/>
              <a:t>WHAT YOU NEED TO KNOW</a:t>
            </a:r>
            <a:br>
              <a:rPr lang="en-US" sz="2800" b="1" dirty="0" smtClean="0"/>
            </a:br>
            <a:r>
              <a:rPr lang="en-US" sz="1800" dirty="0"/>
              <a:t/>
            </a:r>
            <a:br>
              <a:rPr lang="en-US" sz="1800" dirty="0"/>
            </a:br>
            <a:r>
              <a:rPr lang="en-US" sz="1800" dirty="0" smtClean="0"/>
              <a:t>1- know where the mobile equipment is</a:t>
            </a:r>
            <a:br>
              <a:rPr lang="en-US" sz="1800" dirty="0" smtClean="0"/>
            </a:br>
            <a:r>
              <a:rPr lang="en-US" sz="1800" dirty="0"/>
              <a:t/>
            </a:r>
            <a:br>
              <a:rPr lang="en-US" sz="1800" dirty="0"/>
            </a:br>
            <a:r>
              <a:rPr lang="en-US" sz="1800" dirty="0" smtClean="0"/>
              <a:t>2- stay visible to the operators</a:t>
            </a:r>
            <a:br>
              <a:rPr lang="en-US" sz="1800" dirty="0" smtClean="0"/>
            </a:br>
            <a:r>
              <a:rPr lang="en-US" sz="1800" dirty="0"/>
              <a:t/>
            </a:r>
            <a:br>
              <a:rPr lang="en-US" sz="1800" dirty="0"/>
            </a:br>
            <a:r>
              <a:rPr lang="en-US" sz="1800" dirty="0" smtClean="0"/>
              <a:t>3- consider wearing HIGH VISIBILITY vests or garments </a:t>
            </a:r>
            <a:r>
              <a:rPr lang="en-US" sz="1800" i="1" dirty="0" smtClean="0">
                <a:solidFill>
                  <a:srgbClr val="FF0000"/>
                </a:solidFill>
              </a:rPr>
              <a:t>Some states require it.</a:t>
            </a:r>
          </a:p>
        </p:txBody>
      </p:sp>
      <p:sp>
        <p:nvSpPr>
          <p:cNvPr id="5" name="Title 4"/>
          <p:cNvSpPr txBox="1">
            <a:spLocks/>
          </p:cNvSpPr>
          <p:nvPr/>
        </p:nvSpPr>
        <p:spPr bwMode="auto">
          <a:xfrm>
            <a:off x="2895600" y="5791200"/>
            <a:ext cx="5867400"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l" rtl="0" eaLnBrk="0" fontAlgn="base" hangingPunct="0">
              <a:spcBef>
                <a:spcPct val="0"/>
              </a:spcBef>
              <a:spcAft>
                <a:spcPct val="0"/>
              </a:spcAft>
              <a:defRPr sz="2000" b="1"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a:lstStyle>
          <a:p>
            <a:pPr eaLnBrk="1" hangingPunct="1"/>
            <a:r>
              <a:rPr lang="en-US" sz="1800" dirty="0" smtClean="0">
                <a:solidFill>
                  <a:srgbClr val="FF0000"/>
                </a:solidFill>
              </a:rPr>
              <a:t>PERSONS WORKING ON THE GROUND are REQUIRED to wear HIGH VISIBILITY GARMENTS in WASHINGTON STATE!</a:t>
            </a:r>
          </a:p>
        </p:txBody>
      </p:sp>
    </p:spTree>
    <p:extLst>
      <p:ext uri="{BB962C8B-B14F-4D97-AF65-F5344CB8AC3E}">
        <p14:creationId xmlns:p14="http://schemas.microsoft.com/office/powerpoint/2010/main" val="292295472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Title 4"/>
          <p:cNvSpPr>
            <a:spLocks noGrp="1"/>
          </p:cNvSpPr>
          <p:nvPr>
            <p:ph type="title" idx="4294967295"/>
          </p:nvPr>
        </p:nvSpPr>
        <p:spPr>
          <a:xfrm>
            <a:off x="0" y="273050"/>
            <a:ext cx="9144000" cy="5137150"/>
          </a:xfrm>
        </p:spPr>
        <p:txBody>
          <a:bodyPr/>
          <a:lstStyle/>
          <a:p>
            <a:pPr eaLnBrk="1" hangingPunct="1"/>
            <a:r>
              <a:rPr lang="en-US" sz="2800" b="1" dirty="0" smtClean="0"/>
              <a:t>VIEWS OF SAFE LANDINGS</a:t>
            </a:r>
            <a:br>
              <a:rPr lang="en-US" sz="2800" b="1" dirty="0" smtClean="0"/>
            </a:br>
            <a:r>
              <a:rPr lang="en-US" sz="2800" b="1" dirty="0"/>
              <a:t/>
            </a:r>
            <a:br>
              <a:rPr lang="en-US" sz="2800" b="1" dirty="0"/>
            </a:br>
            <a:r>
              <a:rPr lang="en-US" sz="2800" b="1" dirty="0" smtClean="0"/>
              <a:t>WHAT YOU NEED TO KNOW</a:t>
            </a:r>
            <a:br>
              <a:rPr lang="en-US" sz="2800" b="1" dirty="0" smtClean="0"/>
            </a:br>
            <a:r>
              <a:rPr lang="en-US" sz="1800" dirty="0"/>
              <a:t/>
            </a:r>
            <a:br>
              <a:rPr lang="en-US" sz="1800" dirty="0"/>
            </a:br>
            <a:r>
              <a:rPr lang="en-US" sz="1800" dirty="0" smtClean="0"/>
              <a:t>1- on level or slightly sloped ground, logs are placed to prevent roll</a:t>
            </a:r>
            <a:br>
              <a:rPr lang="en-US" sz="1800" dirty="0" smtClean="0"/>
            </a:br>
            <a:r>
              <a:rPr lang="en-US" sz="1800" dirty="0"/>
              <a:t/>
            </a:r>
            <a:br>
              <a:rPr lang="en-US" sz="1800" dirty="0"/>
            </a:br>
            <a:r>
              <a:rPr lang="en-US" sz="1800" dirty="0" smtClean="0"/>
              <a:t>2- on sloped ground, logs are placed using standing timber as a backstop</a:t>
            </a:r>
          </a:p>
        </p:txBody>
      </p:sp>
    </p:spTree>
    <p:extLst>
      <p:ext uri="{BB962C8B-B14F-4D97-AF65-F5344CB8AC3E}">
        <p14:creationId xmlns:p14="http://schemas.microsoft.com/office/powerpoint/2010/main" val="292295472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Title 4"/>
          <p:cNvSpPr>
            <a:spLocks noGrp="1"/>
          </p:cNvSpPr>
          <p:nvPr>
            <p:ph type="title"/>
          </p:nvPr>
        </p:nvSpPr>
        <p:spPr/>
        <p:txBody>
          <a:bodyPr/>
          <a:lstStyle/>
          <a:p>
            <a:pPr eaLnBrk="1" hangingPunct="1"/>
            <a:r>
              <a:rPr lang="en-US" dirty="0" smtClean="0"/>
              <a:t>QUICK TEST</a:t>
            </a:r>
          </a:p>
        </p:txBody>
      </p:sp>
      <p:sp>
        <p:nvSpPr>
          <p:cNvPr id="70659" name="Content Placeholder 5"/>
          <p:cNvSpPr>
            <a:spLocks noGrp="1"/>
          </p:cNvSpPr>
          <p:nvPr>
            <p:ph idx="1"/>
          </p:nvPr>
        </p:nvSpPr>
        <p:spPr/>
        <p:txBody>
          <a:bodyPr/>
          <a:lstStyle/>
          <a:p>
            <a:pPr eaLnBrk="1" hangingPunct="1"/>
            <a:r>
              <a:rPr lang="en-US" sz="2400" b="1" dirty="0" smtClean="0">
                <a:solidFill>
                  <a:srgbClr val="FF0000"/>
                </a:solidFill>
              </a:rPr>
              <a:t>Answer this question: What is important for landing safety?</a:t>
            </a:r>
          </a:p>
          <a:p>
            <a:pPr eaLnBrk="1" hangingPunct="1"/>
            <a:endParaRPr lang="en-US" sz="2400" dirty="0" smtClean="0"/>
          </a:p>
          <a:p>
            <a:pPr eaLnBrk="1" hangingPunct="1"/>
            <a:r>
              <a:rPr lang="en-US" sz="2400" dirty="0" smtClean="0"/>
              <a:t>A - know </a:t>
            </a:r>
            <a:r>
              <a:rPr lang="en-US" sz="2400" dirty="0"/>
              <a:t>where everyone </a:t>
            </a:r>
            <a:r>
              <a:rPr lang="en-US" sz="2400" dirty="0" smtClean="0"/>
              <a:t>is.</a:t>
            </a:r>
            <a:r>
              <a:rPr lang="en-US" sz="2400" dirty="0"/>
              <a:t/>
            </a:r>
            <a:br>
              <a:rPr lang="en-US" sz="2400" dirty="0"/>
            </a:br>
            <a:r>
              <a:rPr lang="en-US" sz="2400" dirty="0"/>
              <a:t/>
            </a:r>
            <a:br>
              <a:rPr lang="en-US" sz="2400" dirty="0"/>
            </a:br>
            <a:r>
              <a:rPr lang="en-US" sz="2400" dirty="0" smtClean="0"/>
              <a:t>B - </a:t>
            </a:r>
            <a:r>
              <a:rPr lang="en-US" sz="2400" dirty="0"/>
              <a:t>know what others </a:t>
            </a:r>
            <a:r>
              <a:rPr lang="en-US" sz="2400" dirty="0" smtClean="0"/>
              <a:t>do.</a:t>
            </a:r>
            <a:r>
              <a:rPr lang="en-US" sz="2400" dirty="0"/>
              <a:t/>
            </a:r>
            <a:br>
              <a:rPr lang="en-US" sz="2400" dirty="0"/>
            </a:br>
            <a:r>
              <a:rPr lang="en-US" sz="2400" dirty="0"/>
              <a:t/>
            </a:r>
            <a:br>
              <a:rPr lang="en-US" sz="2400" dirty="0"/>
            </a:br>
            <a:r>
              <a:rPr lang="en-US" sz="2400" dirty="0" smtClean="0"/>
              <a:t>C - coordinate activity.</a:t>
            </a:r>
          </a:p>
          <a:p>
            <a:pPr eaLnBrk="1" hangingPunct="1"/>
            <a:endParaRPr lang="en-US" sz="2400" dirty="0" smtClean="0"/>
          </a:p>
          <a:p>
            <a:pPr eaLnBrk="1" hangingPunct="1"/>
            <a:r>
              <a:rPr lang="en-US" sz="2400" dirty="0" smtClean="0"/>
              <a:t>D – all the above.</a:t>
            </a:r>
          </a:p>
        </p:txBody>
      </p:sp>
    </p:spTree>
    <p:extLst>
      <p:ext uri="{BB962C8B-B14F-4D97-AF65-F5344CB8AC3E}">
        <p14:creationId xmlns:p14="http://schemas.microsoft.com/office/powerpoint/2010/main" val="70481947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Title 4"/>
          <p:cNvSpPr>
            <a:spLocks noGrp="1"/>
          </p:cNvSpPr>
          <p:nvPr>
            <p:ph type="title" idx="4294967295"/>
          </p:nvPr>
        </p:nvSpPr>
        <p:spPr>
          <a:xfrm>
            <a:off x="0" y="273050"/>
            <a:ext cx="9144000" cy="5137150"/>
          </a:xfrm>
        </p:spPr>
        <p:txBody>
          <a:bodyPr/>
          <a:lstStyle/>
          <a:p>
            <a:pPr eaLnBrk="1" hangingPunct="1"/>
            <a:r>
              <a:rPr lang="en-US" sz="2800" b="1" dirty="0" smtClean="0"/>
              <a:t>LOG TRUCK POSITION AND SET UP</a:t>
            </a:r>
            <a:br>
              <a:rPr lang="en-US" sz="2800" b="1" dirty="0" smtClean="0"/>
            </a:br>
            <a:r>
              <a:rPr lang="en-US" sz="2800" b="1" dirty="0"/>
              <a:t/>
            </a:r>
            <a:br>
              <a:rPr lang="en-US" sz="2800" b="1" dirty="0"/>
            </a:br>
            <a:r>
              <a:rPr lang="en-US" sz="2800" b="1" dirty="0" smtClean="0"/>
              <a:t>WHAT YOU NEED TO KNOW</a:t>
            </a:r>
            <a:br>
              <a:rPr lang="en-US" sz="2800" b="1" dirty="0" smtClean="0"/>
            </a:br>
            <a:r>
              <a:rPr lang="en-US" sz="1800" dirty="0"/>
              <a:t/>
            </a:r>
            <a:br>
              <a:rPr lang="en-US" sz="1800" dirty="0"/>
            </a:br>
            <a:r>
              <a:rPr lang="en-US" sz="1800" dirty="0" smtClean="0"/>
              <a:t>1- move slow on icy roads</a:t>
            </a:r>
            <a:br>
              <a:rPr lang="en-US" sz="1800" dirty="0" smtClean="0"/>
            </a:br>
            <a:r>
              <a:rPr lang="en-US" sz="1800" dirty="0"/>
              <a:t/>
            </a:r>
            <a:br>
              <a:rPr lang="en-US" sz="1800" dirty="0"/>
            </a:br>
            <a:r>
              <a:rPr lang="en-US" sz="1800" dirty="0" smtClean="0"/>
              <a:t>2- grapple removes and places trailer safely</a:t>
            </a:r>
            <a:br>
              <a:rPr lang="en-US" sz="1800" dirty="0" smtClean="0"/>
            </a:br>
            <a:r>
              <a:rPr lang="en-US" sz="1800" dirty="0"/>
              <a:t/>
            </a:r>
            <a:br>
              <a:rPr lang="en-US" sz="1800" dirty="0"/>
            </a:br>
            <a:r>
              <a:rPr lang="en-US" sz="1800" dirty="0" smtClean="0"/>
              <a:t>3- stay clear of equipment-notice no other persons are around</a:t>
            </a:r>
          </a:p>
        </p:txBody>
      </p:sp>
    </p:spTree>
    <p:extLst>
      <p:ext uri="{BB962C8B-B14F-4D97-AF65-F5344CB8AC3E}">
        <p14:creationId xmlns:p14="http://schemas.microsoft.com/office/powerpoint/2010/main" val="270804433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Title 4"/>
          <p:cNvSpPr>
            <a:spLocks noGrp="1"/>
          </p:cNvSpPr>
          <p:nvPr>
            <p:ph type="title"/>
          </p:nvPr>
        </p:nvSpPr>
        <p:spPr/>
        <p:txBody>
          <a:bodyPr/>
          <a:lstStyle/>
          <a:p>
            <a:pPr eaLnBrk="1" hangingPunct="1"/>
            <a:r>
              <a:rPr lang="en-US" dirty="0" smtClean="0"/>
              <a:t>TRUCK </a:t>
            </a:r>
            <a:r>
              <a:rPr lang="en-US" dirty="0" smtClean="0"/>
              <a:t>BACKING</a:t>
            </a:r>
            <a:endParaRPr lang="en-US" dirty="0" smtClean="0"/>
          </a:p>
        </p:txBody>
      </p:sp>
      <p:sp>
        <p:nvSpPr>
          <p:cNvPr id="70659" name="Content Placeholder 5"/>
          <p:cNvSpPr>
            <a:spLocks noGrp="1"/>
          </p:cNvSpPr>
          <p:nvPr>
            <p:ph idx="1"/>
          </p:nvPr>
        </p:nvSpPr>
        <p:spPr/>
        <p:txBody>
          <a:bodyPr/>
          <a:lstStyle/>
          <a:p>
            <a:pPr eaLnBrk="1" hangingPunct="1"/>
            <a:r>
              <a:rPr lang="en-US" sz="2400" i="1" dirty="0" smtClean="0">
                <a:solidFill>
                  <a:srgbClr val="FF0000"/>
                </a:solidFill>
              </a:rPr>
              <a:t>DOT - TRUCKS that BACKUP ARE REQUIRED TO HAVE BACKUP ALARMS!</a:t>
            </a:r>
          </a:p>
          <a:p>
            <a:pPr eaLnBrk="1" hangingPunct="1"/>
            <a:r>
              <a:rPr lang="en-US" sz="2400" dirty="0" smtClean="0"/>
              <a:t>Question: what are some of the causes for a NON-WORKING ALARM?</a:t>
            </a:r>
          </a:p>
          <a:p>
            <a:pPr eaLnBrk="1" hangingPunct="1"/>
            <a:endParaRPr lang="en-US" sz="2400" dirty="0" smtClean="0"/>
          </a:p>
          <a:p>
            <a:pPr lvl="1" eaLnBrk="1" hangingPunct="1"/>
            <a:r>
              <a:rPr lang="en-US" sz="2000" dirty="0" smtClean="0"/>
              <a:t>Damaged</a:t>
            </a:r>
          </a:p>
          <a:p>
            <a:pPr lvl="1" eaLnBrk="1" hangingPunct="1"/>
            <a:r>
              <a:rPr lang="en-US" sz="2000" dirty="0" smtClean="0"/>
              <a:t>Disconnected</a:t>
            </a:r>
          </a:p>
          <a:p>
            <a:pPr lvl="1" eaLnBrk="1" hangingPunct="1"/>
            <a:r>
              <a:rPr lang="en-US" sz="2000" dirty="0" smtClean="0"/>
              <a:t>Volume turned down</a:t>
            </a:r>
          </a:p>
          <a:p>
            <a:pPr lvl="1" eaLnBrk="1" hangingPunct="1"/>
            <a:r>
              <a:rPr lang="en-US" sz="2000" dirty="0" smtClean="0"/>
              <a:t>Not installed as original or retrofit equipment</a:t>
            </a:r>
          </a:p>
          <a:p>
            <a:pPr lvl="1" eaLnBrk="1" hangingPunct="1"/>
            <a:r>
              <a:rPr lang="en-US" sz="2000" dirty="0" smtClean="0"/>
              <a:t>Not replaced</a:t>
            </a:r>
          </a:p>
        </p:txBody>
      </p:sp>
    </p:spTree>
    <p:extLst>
      <p:ext uri="{BB962C8B-B14F-4D97-AF65-F5344CB8AC3E}">
        <p14:creationId xmlns:p14="http://schemas.microsoft.com/office/powerpoint/2010/main" val="1869621061"/>
      </p:ext>
    </p:extLst>
  </p:cSld>
  <p:clrMapOvr>
    <a:masterClrMapping/>
  </p:clrMapOvr>
  <mc:AlternateContent xmlns:mc="http://schemas.openxmlformats.org/markup-compatibility/2006" xmlns:p14="http://schemas.microsoft.com/office/powerpoint/2010/main">
    <mc:Choice Requires="p14">
      <p:transition spd="slow" p14:dur="10000">
        <p:sndAc>
          <p:stSnd>
            <p:snd r:embed="rId3" name="voltage.wav"/>
          </p:stSnd>
        </p:sndAc>
      </p:transition>
    </mc:Choice>
    <mc:Fallback xmlns="">
      <p:transition spd="slow">
        <p:sndAc>
          <p:stSnd>
            <p:snd r:embed="rId4" name="voltage.wav"/>
          </p:stSnd>
        </p:sndAc>
      </p:transition>
    </mc:Fallback>
  </mc:AlternateContent>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1339</TotalTime>
  <Words>459</Words>
  <Application>Microsoft Office PowerPoint</Application>
  <PresentationFormat>On-screen Show (4:3)</PresentationFormat>
  <Paragraphs>69</Paragraphs>
  <Slides>19</Slides>
  <Notes>11</Notes>
  <HiddenSlides>0</HiddenSlides>
  <MMClips>0</MMClips>
  <ScaleCrop>false</ScaleCrop>
  <HeadingPairs>
    <vt:vector size="4" baseType="variant">
      <vt:variant>
        <vt:lpstr>Theme</vt:lpstr>
      </vt:variant>
      <vt:variant>
        <vt:i4>1</vt:i4>
      </vt:variant>
      <vt:variant>
        <vt:lpstr>Slide Titles</vt:lpstr>
      </vt:variant>
      <vt:variant>
        <vt:i4>19</vt:i4>
      </vt:variant>
    </vt:vector>
  </HeadingPairs>
  <TitlesOfParts>
    <vt:vector size="20" baseType="lpstr">
      <vt:lpstr>Office Theme</vt:lpstr>
      <vt:lpstr>OSHA NOTICE &amp; DISCLAIMER</vt:lpstr>
      <vt:lpstr>LANDING SAFETY (Module #5)</vt:lpstr>
      <vt:lpstr>BUILDING A  LOG DECK AT THE LANDING  WHAT YOU NEED TO KNOW  1- involves skidders, loaders, and processors  2- logs are placed lengthwise so they can’t roll  3- place close together</vt:lpstr>
      <vt:lpstr>BUILDING A SAFE LOG DECK  WHAT YOU NEED TO KNOW   1- know where everyone is  2- know what others do  3- coordinate activity  4- communication is absolutely CRITICAL!</vt:lpstr>
      <vt:lpstr>LOG MARKING AT LOG DECK  WHAT YOU NEED TO KNOW  1- know where the mobile equipment is  2- stay visible to the operators  3- consider wearing HIGH VISIBILITY vests or garments Some states require it.</vt:lpstr>
      <vt:lpstr>VIEWS OF SAFE LANDINGS  WHAT YOU NEED TO KNOW  1- on level or slightly sloped ground, logs are placed to prevent roll  2- on sloped ground, logs are placed using standing timber as a backstop</vt:lpstr>
      <vt:lpstr>QUICK TEST</vt:lpstr>
      <vt:lpstr>LOG TRUCK POSITION AND SET UP  WHAT YOU NEED TO KNOW  1- move slow on icy roads  2- grapple removes and places trailer safely  3- stay clear of equipment-notice no other persons are around</vt:lpstr>
      <vt:lpstr>TRUCK BACKING</vt:lpstr>
      <vt:lpstr>BEWARE OF FALLING LOGS  WHAT YOU NEED TO KNOW  1- the loader may load several logs at once.  2- logs can still fall in any direction.  3- STAY IN THE CLEAR – AWAY from Logs!</vt:lpstr>
      <vt:lpstr>LOADER EXIT &amp; REPOSITION  WHAT YOU NEED TO KNOW  1- this log loader is mounted on a tractor unit  2- the tractor may backup at any time  3- when backing the drivers visibility is limited</vt:lpstr>
      <vt:lpstr>LOG LOADING IN BAD WEATHER  WHAT YOU NEED TO KNOW  1- this landing is icy  2- the loader rotates in any direction and icy logs may slip  3- any point around the log truck and loader is a hazard</vt:lpstr>
      <vt:lpstr>FINISH LOAD &amp; START BINDINGS  WHAT YOU NEED TO KNOW  1- stay out of the loading zone!  2- the wrappers and binders wait for the loader to finish  3- then they secure the load </vt:lpstr>
      <vt:lpstr>SAFE BINDING PROCEDURE – You Need HARDHATS for This Operation!  WHAT YOU NEED TO KNOW  1- notice that crewmembers look under the truck to see others positions  2- a chain is thrown over the log load  3- the chain end  is thrown over the log and grabbed, then passed through the binding ring, and tightened. This is the Bind or Wrap.</vt:lpstr>
      <vt:lpstr>THE TRUCK MOUNTED SELF LOADER  WHAT YOU NEED TO KNOW  1- materials and logs may fall  2- the loader’s field of vision is only 90° or one fourth of a circle  3- STAY in the clear and away from this operation!</vt:lpstr>
      <vt:lpstr>LOG TRUCK DEPARTS  WHAT YOU NEED TO KNOW  1- logs must be marked  2- bindings must be tight  3- the correct number of bindings must be in place to meet each state’s requirements </vt:lpstr>
      <vt:lpstr>QUICK TEST</vt:lpstr>
      <vt:lpstr>WRAP-UP</vt:lpstr>
      <vt:lpstr>OSHA NOTICE &amp; DISCLAIMER</vt:lpstr>
    </vt:vector>
  </TitlesOfParts>
  <Company>TPM</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CHAINSAW SAFETY</dc:title>
  <dc:creator>TPM</dc:creator>
  <cp:lastModifiedBy>Vosburgh, Linda - OSHA</cp:lastModifiedBy>
  <cp:revision>107</cp:revision>
  <dcterms:created xsi:type="dcterms:W3CDTF">2010-12-20T22:20:37Z</dcterms:created>
  <dcterms:modified xsi:type="dcterms:W3CDTF">2013-03-18T19:02:23Z</dcterms:modified>
</cp:coreProperties>
</file>