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5" r:id="rId2"/>
    <p:sldId id="276" r:id="rId3"/>
    <p:sldId id="384" r:id="rId4"/>
    <p:sldId id="390" r:id="rId5"/>
    <p:sldId id="393" r:id="rId6"/>
    <p:sldId id="373" r:id="rId7"/>
    <p:sldId id="383" r:id="rId8"/>
    <p:sldId id="382" r:id="rId9"/>
    <p:sldId id="385" r:id="rId10"/>
    <p:sldId id="386" r:id="rId11"/>
    <p:sldId id="387" r:id="rId12"/>
    <p:sldId id="392" r:id="rId13"/>
    <p:sldId id="369" r:id="rId14"/>
    <p:sldId id="394"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62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E3555D1-5D95-484F-9EFA-393646B82140}"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52F8A04-9390-4354-83E0-CE438356DC9E}" type="slidenum">
              <a:rPr lang="en-US"/>
              <a:pPr>
                <a:defRPr/>
              </a:pPr>
              <a:t>‹#›</a:t>
            </a:fld>
            <a:endParaRPr lang="en-US" dirty="0"/>
          </a:p>
        </p:txBody>
      </p:sp>
    </p:spTree>
    <p:extLst>
      <p:ext uri="{BB962C8B-B14F-4D97-AF65-F5344CB8AC3E}">
        <p14:creationId xmlns:p14="http://schemas.microsoft.com/office/powerpoint/2010/main" val="1292269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23F584-9C35-4EA0-B528-D2EFF2BF32EB}"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80ED7A2-9978-493A-A04D-4BAB1A769BA8}" type="slidenum">
              <a:rPr lang="en-US"/>
              <a:pPr>
                <a:defRPr/>
              </a:pPr>
              <a:t>‹#›</a:t>
            </a:fld>
            <a:endParaRPr lang="en-US" dirty="0"/>
          </a:p>
        </p:txBody>
      </p:sp>
    </p:spTree>
    <p:extLst>
      <p:ext uri="{BB962C8B-B14F-4D97-AF65-F5344CB8AC3E}">
        <p14:creationId xmlns:p14="http://schemas.microsoft.com/office/powerpoint/2010/main" val="577556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841A54-C925-4702-968D-BE47D7FDA5E4}"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7FE63A0-75B5-49C7-AD88-3E3E210CADD4}" type="slidenum">
              <a:rPr lang="en-US"/>
              <a:pPr>
                <a:defRPr/>
              </a:pPr>
              <a:t>‹#›</a:t>
            </a:fld>
            <a:endParaRPr lang="en-US" dirty="0"/>
          </a:p>
        </p:txBody>
      </p:sp>
    </p:spTree>
    <p:extLst>
      <p:ext uri="{BB962C8B-B14F-4D97-AF65-F5344CB8AC3E}">
        <p14:creationId xmlns:p14="http://schemas.microsoft.com/office/powerpoint/2010/main" val="383808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50D91EF-BF70-4144-A0B1-035E4F6DEFEF}"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79096A0-B48E-4142-A337-0A723272ADF0}" type="slidenum">
              <a:rPr lang="en-US"/>
              <a:pPr>
                <a:defRPr/>
              </a:pPr>
              <a:t>‹#›</a:t>
            </a:fld>
            <a:endParaRPr lang="en-US" dirty="0"/>
          </a:p>
        </p:txBody>
      </p:sp>
    </p:spTree>
    <p:extLst>
      <p:ext uri="{BB962C8B-B14F-4D97-AF65-F5344CB8AC3E}">
        <p14:creationId xmlns:p14="http://schemas.microsoft.com/office/powerpoint/2010/main" val="289164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C08417-697B-4C0C-8D5A-AA0993192EF5}"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7F2B6F-8A0D-42C9-ACC8-D09BB48000D1}" type="slidenum">
              <a:rPr lang="en-US"/>
              <a:pPr>
                <a:defRPr/>
              </a:pPr>
              <a:t>‹#›</a:t>
            </a:fld>
            <a:endParaRPr lang="en-US" dirty="0"/>
          </a:p>
        </p:txBody>
      </p:sp>
    </p:spTree>
    <p:extLst>
      <p:ext uri="{BB962C8B-B14F-4D97-AF65-F5344CB8AC3E}">
        <p14:creationId xmlns:p14="http://schemas.microsoft.com/office/powerpoint/2010/main" val="574429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B1D0DD3-6EB9-4CF7-B37D-45CE2738DE07}"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31D0D0-AE8C-4D97-8EB5-3BBFB603E433}" type="slidenum">
              <a:rPr lang="en-US"/>
              <a:pPr>
                <a:defRPr/>
              </a:pPr>
              <a:t>‹#›</a:t>
            </a:fld>
            <a:endParaRPr lang="en-US" dirty="0"/>
          </a:p>
        </p:txBody>
      </p:sp>
    </p:spTree>
    <p:extLst>
      <p:ext uri="{BB962C8B-B14F-4D97-AF65-F5344CB8AC3E}">
        <p14:creationId xmlns:p14="http://schemas.microsoft.com/office/powerpoint/2010/main" val="358557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4FFD824-B7D0-4ADC-A402-6ED849B7586A}" type="datetimeFigureOut">
              <a:rPr lang="en-US"/>
              <a:pPr>
                <a:defRPr/>
              </a:pPr>
              <a:t>3/18/2013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30A85F5-0CCF-4C32-8461-729192F15BF4}" type="slidenum">
              <a:rPr lang="en-US"/>
              <a:pPr>
                <a:defRPr/>
              </a:pPr>
              <a:t>‹#›</a:t>
            </a:fld>
            <a:endParaRPr lang="en-US" dirty="0"/>
          </a:p>
        </p:txBody>
      </p:sp>
    </p:spTree>
    <p:extLst>
      <p:ext uri="{BB962C8B-B14F-4D97-AF65-F5344CB8AC3E}">
        <p14:creationId xmlns:p14="http://schemas.microsoft.com/office/powerpoint/2010/main" val="96452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7EAEBF7-D793-40FD-B413-1840D452EA01}" type="datetimeFigureOut">
              <a:rPr lang="en-US"/>
              <a:pPr>
                <a:defRPr/>
              </a:pPr>
              <a:t>3/18/2013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6F9F41B-7BBE-4865-A8EB-3E2C775A2927}" type="slidenum">
              <a:rPr lang="en-US"/>
              <a:pPr>
                <a:defRPr/>
              </a:pPr>
              <a:t>‹#›</a:t>
            </a:fld>
            <a:endParaRPr lang="en-US" dirty="0"/>
          </a:p>
        </p:txBody>
      </p:sp>
    </p:spTree>
    <p:extLst>
      <p:ext uri="{BB962C8B-B14F-4D97-AF65-F5344CB8AC3E}">
        <p14:creationId xmlns:p14="http://schemas.microsoft.com/office/powerpoint/2010/main" val="328431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18456D-D432-4385-BCD1-2E567244B99E}" type="datetimeFigureOut">
              <a:rPr lang="en-US"/>
              <a:pPr>
                <a:defRPr/>
              </a:pPr>
              <a:t>3/18/2013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5F302A1-B73B-4D1F-8910-C53B417A3487}" type="slidenum">
              <a:rPr lang="en-US"/>
              <a:pPr>
                <a:defRPr/>
              </a:pPr>
              <a:t>‹#›</a:t>
            </a:fld>
            <a:endParaRPr lang="en-US" dirty="0"/>
          </a:p>
        </p:txBody>
      </p:sp>
    </p:spTree>
    <p:extLst>
      <p:ext uri="{BB962C8B-B14F-4D97-AF65-F5344CB8AC3E}">
        <p14:creationId xmlns:p14="http://schemas.microsoft.com/office/powerpoint/2010/main" val="38334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EA81B43-9B3E-4485-BD97-4189482B1416}"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264EB2-5D93-43BE-A4A4-06D88CF4F38E}" type="slidenum">
              <a:rPr lang="en-US"/>
              <a:pPr>
                <a:defRPr/>
              </a:pPr>
              <a:t>‹#›</a:t>
            </a:fld>
            <a:endParaRPr lang="en-US" dirty="0"/>
          </a:p>
        </p:txBody>
      </p:sp>
    </p:spTree>
    <p:extLst>
      <p:ext uri="{BB962C8B-B14F-4D97-AF65-F5344CB8AC3E}">
        <p14:creationId xmlns:p14="http://schemas.microsoft.com/office/powerpoint/2010/main" val="43989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7FDCA8-B6B8-4964-8AAE-947F4DD7858F}"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CE5CDF7-7238-48F3-BC8B-CC655BEAD6E6}" type="slidenum">
              <a:rPr lang="en-US"/>
              <a:pPr>
                <a:defRPr/>
              </a:pPr>
              <a:t>‹#›</a:t>
            </a:fld>
            <a:endParaRPr lang="en-US" dirty="0"/>
          </a:p>
        </p:txBody>
      </p:sp>
    </p:spTree>
    <p:extLst>
      <p:ext uri="{BB962C8B-B14F-4D97-AF65-F5344CB8AC3E}">
        <p14:creationId xmlns:p14="http://schemas.microsoft.com/office/powerpoint/2010/main" val="2858936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7000"/>
            <a:lum/>
          </a:blip>
          <a:srcRect/>
          <a:stretch>
            <a:fillRect l="-6000" r="-6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59B2412-E078-48F8-99F7-E468089B7AE7}" type="datetimeFigureOut">
              <a:rPr lang="en-US"/>
              <a:pPr>
                <a:defRPr/>
              </a:pPr>
              <a:t>3/18/2013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3FBDB4D-C09D-4DE8-BC61-47E5716CAFB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grant SH20866SH0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27314329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TENSION AND COMPRESSION EXIST EVEN ON LEVEL GROUND</a:t>
            </a:r>
            <a:br>
              <a:rPr lang="en-US" sz="2800" b="1" dirty="0" smtClean="0"/>
            </a:br>
            <a:r>
              <a:rPr lang="en-US" sz="2800" b="1" dirty="0"/>
              <a:t/>
            </a:r>
            <a:br>
              <a:rPr lang="en-US" sz="2800" b="1" dirty="0"/>
            </a:br>
            <a:r>
              <a:rPr lang="en-US" sz="2800" b="1" dirty="0" smtClean="0"/>
              <a:t>WHAT YOU NEED TO </a:t>
            </a:r>
            <a:r>
              <a:rPr lang="en-US" sz="2800" b="1" dirty="0" smtClean="0"/>
              <a:t>KNOW</a:t>
            </a:r>
            <a:br>
              <a:rPr lang="en-US" sz="2800" b="1" dirty="0" smtClean="0"/>
            </a:br>
            <a:r>
              <a:rPr lang="en-US" sz="2800" b="1" dirty="0"/>
              <a:t/>
            </a:r>
            <a:br>
              <a:rPr lang="en-US" sz="2800" b="1" dirty="0"/>
            </a:br>
            <a:r>
              <a:rPr lang="en-US" sz="2000" dirty="0"/>
              <a:t/>
            </a:r>
            <a:br>
              <a:rPr lang="en-US" sz="2000" dirty="0"/>
            </a:br>
            <a:r>
              <a:rPr lang="en-US" sz="2000" dirty="0" smtClean="0"/>
              <a:t>1- Figure out how it affects the log</a:t>
            </a:r>
            <a:br>
              <a:rPr lang="en-US" sz="2000" dirty="0" smtClean="0"/>
            </a:br>
            <a:r>
              <a:rPr lang="en-US" sz="2000" dirty="0"/>
              <a:t/>
            </a:r>
            <a:br>
              <a:rPr lang="en-US" sz="2000" dirty="0"/>
            </a:br>
            <a:r>
              <a:rPr lang="en-US" sz="2000" dirty="0" smtClean="0"/>
              <a:t>2- Tension and compression is also known as “BINDING”</a:t>
            </a:r>
            <a:br>
              <a:rPr lang="en-US" sz="2000" dirty="0" smtClean="0"/>
            </a:br>
            <a:r>
              <a:rPr lang="en-US" sz="2000" dirty="0"/>
              <a:t/>
            </a:r>
            <a:br>
              <a:rPr lang="en-US" sz="2000" dirty="0"/>
            </a:br>
            <a:r>
              <a:rPr lang="en-US" sz="2000" dirty="0" smtClean="0"/>
              <a:t>3- Cut to RELIEVE it</a:t>
            </a:r>
          </a:p>
        </p:txBody>
      </p:sp>
    </p:spTree>
    <p:extLst>
      <p:ext uri="{BB962C8B-B14F-4D97-AF65-F5344CB8AC3E}">
        <p14:creationId xmlns:p14="http://schemas.microsoft.com/office/powerpoint/2010/main" val="33011119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CUTTING ON A LOG DECK</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
            </a:r>
            <a:br>
              <a:rPr lang="en-US" sz="2000" dirty="0" smtClean="0"/>
            </a:br>
            <a:r>
              <a:rPr lang="en-US" sz="2000" dirty="0" smtClean="0"/>
              <a:t>1- </a:t>
            </a:r>
            <a:r>
              <a:rPr lang="en-US" sz="2000" dirty="0" smtClean="0"/>
              <a:t>Let GRAVITY work for you</a:t>
            </a:r>
            <a:br>
              <a:rPr lang="en-US" sz="2000" dirty="0" smtClean="0"/>
            </a:br>
            <a:r>
              <a:rPr lang="en-US" sz="2000" dirty="0"/>
              <a:t/>
            </a:r>
            <a:br>
              <a:rPr lang="en-US" sz="2000" dirty="0"/>
            </a:br>
            <a:r>
              <a:rPr lang="en-US" sz="2000" dirty="0" smtClean="0"/>
              <a:t>2- A professional logger cuts ONLY as necessary</a:t>
            </a:r>
            <a:br>
              <a:rPr lang="en-US" sz="2000" dirty="0" smtClean="0"/>
            </a:br>
            <a:r>
              <a:rPr lang="en-US" sz="2000" dirty="0"/>
              <a:t/>
            </a:r>
            <a:br>
              <a:rPr lang="en-US" sz="2000" dirty="0"/>
            </a:br>
            <a:r>
              <a:rPr lang="en-US" sz="2000" dirty="0" smtClean="0"/>
              <a:t>3- As soon as possible – MOVE AWAY!</a:t>
            </a:r>
            <a:br>
              <a:rPr lang="en-US" sz="2000" dirty="0" smtClean="0"/>
            </a:br>
            <a:endParaRPr lang="en-US" sz="2000" dirty="0" smtClean="0"/>
          </a:p>
        </p:txBody>
      </p:sp>
    </p:spTree>
    <p:extLst>
      <p:ext uri="{BB962C8B-B14F-4D97-AF65-F5344CB8AC3E}">
        <p14:creationId xmlns:p14="http://schemas.microsoft.com/office/powerpoint/2010/main" val="1347176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b="1" i="1" dirty="0" smtClean="0">
                <a:solidFill>
                  <a:srgbClr val="FF0000"/>
                </a:solidFill>
              </a:rPr>
              <a:t>Answer this question: What does the professional longer do?</a:t>
            </a:r>
          </a:p>
          <a:p>
            <a:pPr eaLnBrk="1" hangingPunct="1"/>
            <a:endParaRPr lang="en-US" dirty="0" smtClean="0"/>
          </a:p>
          <a:p>
            <a:pPr eaLnBrk="1" hangingPunct="1"/>
            <a:r>
              <a:rPr lang="en-US" dirty="0" smtClean="0"/>
              <a:t>A-makes gravity work for him.</a:t>
            </a:r>
          </a:p>
          <a:p>
            <a:pPr eaLnBrk="1" hangingPunct="1"/>
            <a:endParaRPr lang="en-US" dirty="0" smtClean="0"/>
          </a:p>
          <a:p>
            <a:pPr eaLnBrk="1" hangingPunct="1"/>
            <a:r>
              <a:rPr lang="en-US" dirty="0" smtClean="0"/>
              <a:t>B-figures out tension and compression.</a:t>
            </a:r>
          </a:p>
          <a:p>
            <a:pPr eaLnBrk="1" hangingPunct="1"/>
            <a:endParaRPr lang="en-US" dirty="0" smtClean="0"/>
          </a:p>
          <a:p>
            <a:pPr eaLnBrk="1" hangingPunct="1"/>
            <a:r>
              <a:rPr lang="en-US" dirty="0" smtClean="0"/>
              <a:t>C- all the above.</a:t>
            </a:r>
          </a:p>
        </p:txBody>
      </p:sp>
    </p:spTree>
    <p:extLst>
      <p:ext uri="{BB962C8B-B14F-4D97-AF65-F5344CB8AC3E}">
        <p14:creationId xmlns:p14="http://schemas.microsoft.com/office/powerpoint/2010/main" val="6685926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dirty="0" smtClean="0"/>
              <a:t>WRAP-UP</a:t>
            </a:r>
          </a:p>
        </p:txBody>
      </p:sp>
      <p:sp>
        <p:nvSpPr>
          <p:cNvPr id="60419" name="Content Placeholder 5"/>
          <p:cNvSpPr>
            <a:spLocks noGrp="1"/>
          </p:cNvSpPr>
          <p:nvPr>
            <p:ph idx="1"/>
          </p:nvPr>
        </p:nvSpPr>
        <p:spPr/>
        <p:txBody>
          <a:bodyPr/>
          <a:lstStyle/>
          <a:p>
            <a:pPr eaLnBrk="1" hangingPunct="1"/>
            <a:r>
              <a:rPr lang="en-US" dirty="0"/>
              <a:t>G</a:t>
            </a:r>
            <a:r>
              <a:rPr lang="en-US" dirty="0" smtClean="0"/>
              <a:t>ravity causes logs to bend.</a:t>
            </a:r>
          </a:p>
          <a:p>
            <a:pPr eaLnBrk="1" hangingPunct="1"/>
            <a:endParaRPr lang="en-US" dirty="0" smtClean="0"/>
          </a:p>
          <a:p>
            <a:pPr eaLnBrk="1" hangingPunct="1"/>
            <a:r>
              <a:rPr lang="en-US" dirty="0" smtClean="0"/>
              <a:t>Log bending results in compression and tension.</a:t>
            </a:r>
          </a:p>
          <a:p>
            <a:pPr eaLnBrk="1" hangingPunct="1"/>
            <a:endParaRPr lang="en-US" dirty="0" smtClean="0"/>
          </a:p>
          <a:p>
            <a:pPr eaLnBrk="1" hangingPunct="1"/>
            <a:r>
              <a:rPr lang="en-US" dirty="0" smtClean="0"/>
              <a:t>A professional logger figures how gravity works and cuts so that logs fall away.</a:t>
            </a:r>
          </a:p>
          <a:p>
            <a:pPr eaLnBrk="1" hangingPunct="1"/>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a:t>
            </a:r>
            <a:r>
              <a:rPr lang="en-US" smtClean="0">
                <a:solidFill>
                  <a:srgbClr val="FF0000"/>
                </a:solidFill>
              </a:rPr>
              <a:t>grant </a:t>
            </a:r>
            <a:r>
              <a:rPr lang="en-US">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37444545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4"/>
          <p:cNvSpPr>
            <a:spLocks noGrp="1"/>
          </p:cNvSpPr>
          <p:nvPr>
            <p:ph type="title"/>
          </p:nvPr>
        </p:nvSpPr>
        <p:spPr/>
        <p:txBody>
          <a:bodyPr/>
          <a:lstStyle/>
          <a:p>
            <a:pPr eaLnBrk="1" hangingPunct="1"/>
            <a:r>
              <a:rPr lang="en-US" dirty="0" smtClean="0"/>
              <a:t>LIMBING AND BUCKING </a:t>
            </a:r>
            <a:br>
              <a:rPr lang="en-US" dirty="0" smtClean="0"/>
            </a:br>
            <a:r>
              <a:rPr lang="en-US" sz="1000" dirty="0" smtClean="0"/>
              <a:t>(Module #4)</a:t>
            </a:r>
          </a:p>
        </p:txBody>
      </p:sp>
      <p:sp>
        <p:nvSpPr>
          <p:cNvPr id="2051" name="Content Placeholder 5"/>
          <p:cNvSpPr>
            <a:spLocks noGrp="1"/>
          </p:cNvSpPr>
          <p:nvPr>
            <p:ph idx="1"/>
          </p:nvPr>
        </p:nvSpPr>
        <p:spPr/>
        <p:txBody>
          <a:bodyPr/>
          <a:lstStyle/>
          <a:p>
            <a:pPr eaLnBrk="1" hangingPunct="1"/>
            <a:r>
              <a:rPr lang="en-US" sz="2400" dirty="0" smtClean="0"/>
              <a:t>Limbing involves removing branches from tree lengths.</a:t>
            </a:r>
          </a:p>
          <a:p>
            <a:pPr eaLnBrk="1" hangingPunct="1"/>
            <a:endParaRPr lang="en-US" sz="2400" dirty="0" smtClean="0"/>
          </a:p>
          <a:p>
            <a:pPr eaLnBrk="1" hangingPunct="1"/>
            <a:r>
              <a:rPr lang="en-US" sz="2400" dirty="0" smtClean="0"/>
              <a:t>Bucking involves cutting a tree length to a certain length so that they fit on the log truck.</a:t>
            </a:r>
          </a:p>
          <a:p>
            <a:pPr eaLnBrk="1" hangingPunct="1"/>
            <a:endParaRPr lang="en-US" sz="2400" dirty="0" smtClean="0"/>
          </a:p>
          <a:p>
            <a:pPr eaLnBrk="1" hangingPunct="1"/>
            <a:r>
              <a:rPr lang="en-US" sz="2400" dirty="0" smtClean="0"/>
              <a:t>Often, this work is done at a collection point called a landing. On the landing, trees will be stacked, and may be unstable.</a:t>
            </a:r>
          </a:p>
          <a:p>
            <a:pPr eaLnBrk="1" hangingPunct="1"/>
            <a:endParaRPr lang="en-US" sz="2400" dirty="0" smtClean="0"/>
          </a:p>
          <a:p>
            <a:pPr eaLnBrk="1" hangingPunct="1"/>
            <a:r>
              <a:rPr lang="en-US" sz="2400" dirty="0" smtClean="0"/>
              <a:t>A professional logger learns how to take advantage of gravity, so that work becomes easier and less hazardous.</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5867400"/>
            <a:ext cx="2847975" cy="853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EXAMPLE OF A GOOD “LIMBER”</a:t>
            </a:r>
            <a:br>
              <a:rPr lang="en-US" sz="2800" b="1" dirty="0" smtClean="0"/>
            </a:br>
            <a:r>
              <a:rPr lang="en-US" sz="2800" b="1" dirty="0"/>
              <a:t/>
            </a:r>
            <a:br>
              <a:rPr lang="en-US" sz="2800" b="1" dirty="0"/>
            </a:br>
            <a:r>
              <a:rPr lang="en-US" sz="2800" b="1" dirty="0" smtClean="0"/>
              <a:t>WHAT YOU NEED TO KNOW</a:t>
            </a: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smtClean="0"/>
              <a:t>1- </a:t>
            </a:r>
            <a:r>
              <a:rPr lang="en-US" sz="1800" dirty="0" smtClean="0"/>
              <a:t>moves around to make the safest cuts</a:t>
            </a:r>
            <a:br>
              <a:rPr lang="en-US" sz="1800" dirty="0" smtClean="0"/>
            </a:br>
            <a:r>
              <a:rPr lang="en-US" sz="1800" dirty="0"/>
              <a:t/>
            </a:r>
            <a:br>
              <a:rPr lang="en-US" sz="1800" dirty="0"/>
            </a:br>
            <a:r>
              <a:rPr lang="en-US" sz="1800" dirty="0" smtClean="0"/>
              <a:t>2- cuts so that log falls away from him</a:t>
            </a:r>
            <a:br>
              <a:rPr lang="en-US" sz="1800" dirty="0" smtClean="0"/>
            </a:br>
            <a:r>
              <a:rPr lang="en-US" sz="1800" dirty="0"/>
              <a:t/>
            </a:r>
            <a:br>
              <a:rPr lang="en-US" sz="1800" dirty="0"/>
            </a:br>
            <a:r>
              <a:rPr lang="en-US" sz="1800" dirty="0" smtClean="0"/>
              <a:t>3- wears protective chaps and other PPE</a:t>
            </a:r>
          </a:p>
        </p:txBody>
      </p:sp>
    </p:spTree>
    <p:extLst>
      <p:ext uri="{BB962C8B-B14F-4D97-AF65-F5344CB8AC3E}">
        <p14:creationId xmlns:p14="http://schemas.microsoft.com/office/powerpoint/2010/main" val="925506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GRAVITY FLEXES LOGS</a:t>
            </a:r>
            <a:br>
              <a:rPr lang="en-US" sz="2800" b="1" dirty="0" smtClean="0"/>
            </a:br>
            <a:r>
              <a:rPr lang="en-US" sz="2800" b="1" dirty="0"/>
              <a:t/>
            </a:r>
            <a:br>
              <a:rPr lang="en-US" sz="2800" b="1" dirty="0"/>
            </a:br>
            <a:r>
              <a:rPr lang="en-US" sz="2800" b="1" dirty="0" smtClean="0"/>
              <a:t>WHAT YOU NEED TO KNOW:</a:t>
            </a:r>
            <a:br>
              <a:rPr lang="en-US" sz="2800" b="1" dirty="0" smtClean="0"/>
            </a:br>
            <a:r>
              <a:rPr lang="en-US" dirty="0"/>
              <a:t/>
            </a:r>
            <a:br>
              <a:rPr lang="en-US" dirty="0"/>
            </a:br>
            <a:r>
              <a:rPr lang="en-US" sz="1600" dirty="0" smtClean="0"/>
              <a:t>1- “Moving” wood fibers create STRESS in the wood.</a:t>
            </a:r>
            <a:br>
              <a:rPr lang="en-US" sz="1600" dirty="0" smtClean="0"/>
            </a:br>
            <a:r>
              <a:rPr lang="en-US" sz="1600" dirty="0"/>
              <a:t/>
            </a:r>
            <a:br>
              <a:rPr lang="en-US" sz="1600" dirty="0"/>
            </a:br>
            <a:r>
              <a:rPr lang="en-US" sz="1600" dirty="0" smtClean="0"/>
              <a:t>2- STRESSES in the wood create TENSION along the top &amp; COMPRESSION along the bottom.</a:t>
            </a:r>
            <a:br>
              <a:rPr lang="en-US" sz="1600" dirty="0" smtClean="0"/>
            </a:br>
            <a:r>
              <a:rPr lang="en-US" sz="1600" dirty="0"/>
              <a:t/>
            </a:r>
            <a:br>
              <a:rPr lang="en-US" sz="1600" dirty="0"/>
            </a:br>
            <a:r>
              <a:rPr lang="en-US" sz="1600" dirty="0" smtClean="0"/>
              <a:t>3- KNOW where these are and use the correct cutting technique.</a:t>
            </a:r>
            <a:br>
              <a:rPr lang="en-US" sz="1600" dirty="0" smtClean="0"/>
            </a:br>
            <a:r>
              <a:rPr lang="en-US" sz="1600" dirty="0"/>
              <a:t/>
            </a:r>
            <a:br>
              <a:rPr lang="en-US" sz="1600" dirty="0"/>
            </a:br>
            <a:r>
              <a:rPr lang="en-US" sz="1600" dirty="0" smtClean="0"/>
              <a:t>4- AVOID explosive tension &amp; compression release</a:t>
            </a:r>
          </a:p>
        </p:txBody>
      </p:sp>
      <p:sp>
        <p:nvSpPr>
          <p:cNvPr id="3" name="Rectangle 2"/>
          <p:cNvSpPr/>
          <p:nvPr/>
        </p:nvSpPr>
        <p:spPr>
          <a:xfrm>
            <a:off x="2895600" y="5791200"/>
            <a:ext cx="5791200" cy="584775"/>
          </a:xfrm>
          <a:prstGeom prst="rect">
            <a:avLst/>
          </a:prstGeom>
        </p:spPr>
        <p:txBody>
          <a:bodyPr wrap="square">
            <a:spAutoFit/>
          </a:bodyPr>
          <a:lstStyle/>
          <a:p>
            <a:r>
              <a:rPr lang="en-US" sz="1600" b="1" dirty="0">
                <a:solidFill>
                  <a:srgbClr val="FF0000"/>
                </a:solidFill>
              </a:rPr>
              <a:t>NOTICE The “Bend” In The Log Caused by Gravity – There’s TENSION </a:t>
            </a:r>
            <a:r>
              <a:rPr lang="en-US" sz="1600" b="1" dirty="0" smtClean="0">
                <a:solidFill>
                  <a:srgbClr val="FF0000"/>
                </a:solidFill>
              </a:rPr>
              <a:t>ABOVE </a:t>
            </a:r>
            <a:r>
              <a:rPr lang="en-US" sz="1600" b="1" dirty="0">
                <a:solidFill>
                  <a:srgbClr val="FF0000"/>
                </a:solidFill>
              </a:rPr>
              <a:t>and COMPRESSION below</a:t>
            </a:r>
            <a:endParaRPr lang="en-US" sz="1600" dirty="0"/>
          </a:p>
        </p:txBody>
      </p:sp>
    </p:spTree>
    <p:extLst>
      <p:ext uri="{BB962C8B-B14F-4D97-AF65-F5344CB8AC3E}">
        <p14:creationId xmlns:p14="http://schemas.microsoft.com/office/powerpoint/2010/main" val="3942147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b="1" i="1" dirty="0" smtClean="0">
                <a:solidFill>
                  <a:srgbClr val="FF0000"/>
                </a:solidFill>
              </a:rPr>
              <a:t>Answer this question: What causes tension and compression?</a:t>
            </a:r>
          </a:p>
          <a:p>
            <a:pPr eaLnBrk="1" hangingPunct="1"/>
            <a:endParaRPr lang="en-US" b="1" i="1" dirty="0" smtClean="0">
              <a:solidFill>
                <a:srgbClr val="FF0000"/>
              </a:solidFill>
            </a:endParaRPr>
          </a:p>
          <a:p>
            <a:pPr eaLnBrk="1" hangingPunct="1"/>
            <a:r>
              <a:rPr lang="en-US" dirty="0" smtClean="0"/>
              <a:t>A-the moon.</a:t>
            </a:r>
          </a:p>
          <a:p>
            <a:pPr eaLnBrk="1" hangingPunct="1"/>
            <a:endParaRPr lang="en-US" dirty="0" smtClean="0"/>
          </a:p>
          <a:p>
            <a:pPr eaLnBrk="1" hangingPunct="1"/>
            <a:r>
              <a:rPr lang="en-US" dirty="0" smtClean="0"/>
              <a:t>B-gravity.</a:t>
            </a:r>
          </a:p>
          <a:p>
            <a:pPr eaLnBrk="1" hangingPunct="1"/>
            <a:endParaRPr lang="en-US" dirty="0" smtClean="0"/>
          </a:p>
          <a:p>
            <a:pPr eaLnBrk="1" hangingPunct="1"/>
            <a:r>
              <a:rPr lang="en-US" dirty="0" smtClean="0"/>
              <a:t>C- none of the above.</a:t>
            </a:r>
          </a:p>
        </p:txBody>
      </p:sp>
    </p:spTree>
    <p:extLst>
      <p:ext uri="{BB962C8B-B14F-4D97-AF65-F5344CB8AC3E}">
        <p14:creationId xmlns:p14="http://schemas.microsoft.com/office/powerpoint/2010/main" val="15389750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“BUCKING” on LEVEL GROUND</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
            </a:r>
            <a:br>
              <a:rPr lang="en-US" sz="1800" dirty="0" smtClean="0"/>
            </a:br>
            <a:r>
              <a:rPr lang="en-US" sz="1800" dirty="0" smtClean="0"/>
              <a:t>1- </a:t>
            </a:r>
            <a:r>
              <a:rPr lang="en-US" sz="1800" dirty="0" smtClean="0"/>
              <a:t>log length is measured</a:t>
            </a:r>
            <a:br>
              <a:rPr lang="en-US" sz="1800" dirty="0" smtClean="0"/>
            </a:br>
            <a:r>
              <a:rPr lang="en-US" sz="1800" dirty="0"/>
              <a:t/>
            </a:r>
            <a:br>
              <a:rPr lang="en-US" sz="1800" dirty="0"/>
            </a:br>
            <a:r>
              <a:rPr lang="en-US" sz="1800" dirty="0" smtClean="0"/>
              <a:t>2- tension and compression is assessed</a:t>
            </a:r>
            <a:br>
              <a:rPr lang="en-US" sz="1800" dirty="0" smtClean="0"/>
            </a:br>
            <a:r>
              <a:rPr lang="en-US" sz="1800" dirty="0"/>
              <a:t/>
            </a:r>
            <a:br>
              <a:rPr lang="en-US" sz="1800" dirty="0"/>
            </a:br>
            <a:r>
              <a:rPr lang="en-US" sz="1800" dirty="0" smtClean="0"/>
              <a:t>3- saw cutting over and under is made to relieve tension and compression</a:t>
            </a:r>
          </a:p>
        </p:txBody>
      </p:sp>
    </p:spTree>
    <p:extLst>
      <p:ext uri="{BB962C8B-B14F-4D97-AF65-F5344CB8AC3E}">
        <p14:creationId xmlns:p14="http://schemas.microsoft.com/office/powerpoint/2010/main" val="35037072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WATCH-OUT AND PREVENT KICKBACK!</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
            </a:r>
            <a:br>
              <a:rPr lang="en-US" sz="1800" dirty="0" smtClean="0"/>
            </a:br>
            <a:r>
              <a:rPr lang="en-US" sz="1800" dirty="0" smtClean="0"/>
              <a:t>1 </a:t>
            </a:r>
            <a:r>
              <a:rPr lang="en-US" sz="1800" dirty="0" smtClean="0"/>
              <a:t>– Kickback is caused by improper chainsaw handling</a:t>
            </a:r>
            <a:br>
              <a:rPr lang="en-US" sz="1800" dirty="0" smtClean="0"/>
            </a:br>
            <a:r>
              <a:rPr lang="en-US" sz="1800" dirty="0"/>
              <a:t/>
            </a:r>
            <a:br>
              <a:rPr lang="en-US" sz="1800" dirty="0"/>
            </a:br>
            <a:r>
              <a:rPr lang="en-US" sz="1800" dirty="0" smtClean="0"/>
              <a:t>2 - Contacting the tip of the guide bar with an object can cause kickback</a:t>
            </a:r>
            <a:br>
              <a:rPr lang="en-US" sz="1800" dirty="0" smtClean="0"/>
            </a:br>
            <a:r>
              <a:rPr lang="en-US" sz="1800" dirty="0" smtClean="0"/>
              <a:t/>
            </a:r>
            <a:br>
              <a:rPr lang="en-US" sz="1800" dirty="0" smtClean="0"/>
            </a:br>
            <a:endParaRPr lang="en-US" sz="1800" dirty="0" smtClean="0"/>
          </a:p>
        </p:txBody>
      </p:sp>
    </p:spTree>
    <p:extLst>
      <p:ext uri="{BB962C8B-B14F-4D97-AF65-F5344CB8AC3E}">
        <p14:creationId xmlns:p14="http://schemas.microsoft.com/office/powerpoint/2010/main" val="925506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GRAVITY &amp; POSITION AFFECTS LOG ROLL DIRECTION</a:t>
            </a:r>
            <a:br>
              <a:rPr lang="en-US" sz="2800" b="1" dirty="0" smtClean="0"/>
            </a:br>
            <a:r>
              <a:rPr lang="en-US" sz="2800" b="1" dirty="0"/>
              <a:t/>
            </a:r>
            <a:br>
              <a:rPr lang="en-US" sz="2800" b="1" dirty="0"/>
            </a:br>
            <a:r>
              <a:rPr lang="en-US" sz="2800" b="1" dirty="0" smtClean="0"/>
              <a:t>WHAT YOU NEED TO KNOW</a:t>
            </a:r>
            <a:r>
              <a:rPr lang="en-US" sz="1800" dirty="0" smtClean="0"/>
              <a:t/>
            </a:r>
            <a:br>
              <a:rPr lang="en-US" sz="1800" dirty="0" smtClean="0"/>
            </a:br>
            <a:r>
              <a:rPr lang="en-US" sz="1800" dirty="0"/>
              <a:t/>
            </a:r>
            <a:br>
              <a:rPr lang="en-US" sz="1800" dirty="0"/>
            </a:br>
            <a:r>
              <a:rPr lang="en-US" sz="1800" dirty="0" smtClean="0"/>
              <a:t/>
            </a:r>
            <a:br>
              <a:rPr lang="en-US" sz="1800" dirty="0" smtClean="0"/>
            </a:br>
            <a:r>
              <a:rPr lang="en-US" sz="1800" dirty="0" smtClean="0"/>
              <a:t>1- </a:t>
            </a:r>
            <a:r>
              <a:rPr lang="en-US" sz="1800" dirty="0" smtClean="0"/>
              <a:t>sometimes even the best logger can be surprised about the effects of gravity</a:t>
            </a:r>
            <a:br>
              <a:rPr lang="en-US" sz="1800" dirty="0" smtClean="0"/>
            </a:br>
            <a:r>
              <a:rPr lang="en-US" sz="1800" dirty="0"/>
              <a:t/>
            </a:r>
            <a:br>
              <a:rPr lang="en-US" sz="1800" dirty="0"/>
            </a:br>
            <a:r>
              <a:rPr lang="en-US" sz="1800" dirty="0" smtClean="0"/>
              <a:t>2- in this scene gravity pulled the log toward the logger!</a:t>
            </a:r>
          </a:p>
        </p:txBody>
      </p:sp>
    </p:spTree>
    <p:extLst>
      <p:ext uri="{BB962C8B-B14F-4D97-AF65-F5344CB8AC3E}">
        <p14:creationId xmlns:p14="http://schemas.microsoft.com/office/powerpoint/2010/main" val="925506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LOG ROLL AWAY</a:t>
            </a:r>
            <a:br>
              <a:rPr lang="en-US" sz="2800" b="1" dirty="0" smtClean="0"/>
            </a:br>
            <a:r>
              <a:rPr lang="en-US" sz="2800" b="1" dirty="0"/>
              <a:t/>
            </a:r>
            <a:br>
              <a:rPr lang="en-US" sz="2800" b="1" dirty="0"/>
            </a:br>
            <a:r>
              <a:rPr lang="en-US" sz="2800" b="1" dirty="0" smtClean="0"/>
              <a:t>WHAT YOU NEED TO KNOW</a:t>
            </a:r>
            <a:r>
              <a:rPr lang="en-US" sz="2000" dirty="0" smtClean="0"/>
              <a:t/>
            </a:r>
            <a:br>
              <a:rPr lang="en-US" sz="2000" dirty="0" smtClean="0"/>
            </a:br>
            <a:r>
              <a:rPr lang="en-US" sz="2000" dirty="0"/>
              <a:t/>
            </a:r>
            <a:br>
              <a:rPr lang="en-US" sz="2000" dirty="0"/>
            </a:br>
            <a:r>
              <a:rPr lang="en-US" sz="2000" dirty="0" smtClean="0"/>
              <a:t/>
            </a:r>
            <a:br>
              <a:rPr lang="en-US" sz="2000" dirty="0" smtClean="0"/>
            </a:br>
            <a:r>
              <a:rPr lang="en-US" sz="2000" dirty="0" smtClean="0"/>
              <a:t>1- </a:t>
            </a:r>
            <a:r>
              <a:rPr lang="en-US" sz="2000" dirty="0" smtClean="0"/>
              <a:t>Figure out how GRAVITY affects the log</a:t>
            </a:r>
            <a:br>
              <a:rPr lang="en-US" sz="2000" dirty="0" smtClean="0"/>
            </a:br>
            <a:r>
              <a:rPr lang="en-US" sz="2000" dirty="0"/>
              <a:t/>
            </a:r>
            <a:br>
              <a:rPr lang="en-US" sz="2000" dirty="0"/>
            </a:br>
            <a:r>
              <a:rPr lang="en-US" sz="2000" dirty="0" smtClean="0"/>
              <a:t>2- CUT so it FALLS or  ROLLS AWAY from You.</a:t>
            </a:r>
            <a:br>
              <a:rPr lang="en-US" sz="2000" dirty="0" smtClean="0"/>
            </a:br>
            <a:r>
              <a:rPr lang="en-US" sz="2000" dirty="0" smtClean="0"/>
              <a:t/>
            </a:r>
            <a:br>
              <a:rPr lang="en-US" sz="2000" dirty="0" smtClean="0"/>
            </a:br>
            <a:r>
              <a:rPr lang="en-US" sz="2000" dirty="0"/>
              <a:t/>
            </a:r>
            <a:br>
              <a:rPr lang="en-US" sz="2000" dirty="0"/>
            </a:br>
            <a:endParaRPr lang="en-US" sz="2000" dirty="0" smtClean="0"/>
          </a:p>
        </p:txBody>
      </p:sp>
    </p:spTree>
    <p:extLst>
      <p:ext uri="{BB962C8B-B14F-4D97-AF65-F5344CB8AC3E}">
        <p14:creationId xmlns:p14="http://schemas.microsoft.com/office/powerpoint/2010/main" val="2592567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1039</TotalTime>
  <Words>349</Words>
  <Application>Microsoft Office PowerPoint</Application>
  <PresentationFormat>On-screen Show (4:3)</PresentationFormat>
  <Paragraphs>45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OSHA NOTICE &amp; DISCLAIMER</vt:lpstr>
      <vt:lpstr>LIMBING AND BUCKING  (Module #4)</vt:lpstr>
      <vt:lpstr>EXAMPLE OF A GOOD “LIMBER”  WHAT YOU NEED TO KNOW   1- moves around to make the safest cuts  2- cuts so that log falls away from him  3- wears protective chaps and other PPE</vt:lpstr>
      <vt:lpstr>GRAVITY FLEXES LOGS  WHAT YOU NEED TO KNOW:  1- “Moving” wood fibers create STRESS in the wood.  2- STRESSES in the wood create TENSION along the top &amp; COMPRESSION along the bottom.  3- KNOW where these are and use the correct cutting technique.  4- AVOID explosive tension &amp; compression release</vt:lpstr>
      <vt:lpstr>QUICK TEST</vt:lpstr>
      <vt:lpstr>“BUCKING” on LEVEL GROUND  WHAT YOU NEED TO KNOW   1- log length is measured  2- tension and compression is assessed  3- saw cutting over and under is made to relieve tension and compression</vt:lpstr>
      <vt:lpstr>WATCH-OUT AND PREVENT KICKBACK!  WHAT YOU NEED TO KNOW   1 – Kickback is caused by improper chainsaw handling  2 - Contacting the tip of the guide bar with an object can cause kickback  </vt:lpstr>
      <vt:lpstr>GRAVITY &amp; POSITION AFFECTS LOG ROLL DIRECTION  WHAT YOU NEED TO KNOW   1- sometimes even the best logger can be surprised about the effects of gravity  2- in this scene gravity pulled the log toward the logger!</vt:lpstr>
      <vt:lpstr>LOG ROLL AWAY  WHAT YOU NEED TO KNOW   1- Figure out how GRAVITY affects the log  2- CUT so it FALLS or  ROLLS AWAY from You.   </vt:lpstr>
      <vt:lpstr>TENSION AND COMPRESSION EXIST EVEN ON LEVEL GROUND  WHAT YOU NEED TO KNOW   1- Figure out how it affects the log  2- Tension and compression is also known as “BINDING”  3- Cut to RELIEVE it</vt:lpstr>
      <vt:lpstr>CUTTING ON A LOG DECK  WHAT YOU NEED TO KNOW   1- Let GRAVITY work for you  2- A professional logger cuts ONLY as necessary  3- As soon as possible – MOVE AWAY! </vt:lpstr>
      <vt:lpstr>QUICK TEST</vt:lpstr>
      <vt:lpstr>WRAP-UP</vt:lpstr>
      <vt:lpstr>OSHA NOTICE &amp; DISCLAIMER</vt:lpstr>
    </vt:vector>
  </TitlesOfParts>
  <Company>TPM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CHAINSAW SAFETY</dc:title>
  <dc:creator>TPM</dc:creator>
  <cp:lastModifiedBy>Vosburgh, Linda - OSHA</cp:lastModifiedBy>
  <cp:revision>95</cp:revision>
  <dcterms:created xsi:type="dcterms:W3CDTF">2010-12-20T22:20:37Z</dcterms:created>
  <dcterms:modified xsi:type="dcterms:W3CDTF">2013-03-18T17:36:58Z</dcterms:modified>
</cp:coreProperties>
</file>