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86" r:id="rId2"/>
    <p:sldId id="276" r:id="rId3"/>
    <p:sldId id="324" r:id="rId4"/>
    <p:sldId id="266" r:id="rId5"/>
    <p:sldId id="373" r:id="rId6"/>
    <p:sldId id="382" r:id="rId7"/>
    <p:sldId id="381" r:id="rId8"/>
    <p:sldId id="379" r:id="rId9"/>
    <p:sldId id="378" r:id="rId10"/>
    <p:sldId id="377" r:id="rId11"/>
    <p:sldId id="369" r:id="rId12"/>
    <p:sldId id="384" r:id="rId13"/>
    <p:sldId id="383" r:id="rId14"/>
    <p:sldId id="385" r:id="rId15"/>
    <p:sldId id="38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9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9C042B-3127-47BD-AC6F-45795A92AD50}" type="datetimeFigureOut">
              <a:rPr lang="en-US" smtClean="0"/>
              <a:t>3/18/2013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5BCBCA-F199-4AE8-8A49-E3F5661D5D05}" type="slidenum">
              <a:rPr lang="en-US" smtClean="0"/>
              <a:t>‹#›</a:t>
            </a:fld>
            <a:endParaRPr lang="en-US" dirty="0"/>
          </a:p>
        </p:txBody>
      </p:sp>
    </p:spTree>
    <p:extLst>
      <p:ext uri="{BB962C8B-B14F-4D97-AF65-F5344CB8AC3E}">
        <p14:creationId xmlns:p14="http://schemas.microsoft.com/office/powerpoint/2010/main" val="2376959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3</a:t>
            </a:fld>
            <a:endParaRPr lang="en-US" dirty="0"/>
          </a:p>
        </p:txBody>
      </p:sp>
    </p:spTree>
    <p:extLst>
      <p:ext uri="{BB962C8B-B14F-4D97-AF65-F5344CB8AC3E}">
        <p14:creationId xmlns:p14="http://schemas.microsoft.com/office/powerpoint/2010/main" val="788658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5</a:t>
            </a:fld>
            <a:endParaRPr lang="en-US" dirty="0"/>
          </a:p>
        </p:txBody>
      </p:sp>
    </p:spTree>
    <p:extLst>
      <p:ext uri="{BB962C8B-B14F-4D97-AF65-F5344CB8AC3E}">
        <p14:creationId xmlns:p14="http://schemas.microsoft.com/office/powerpoint/2010/main" val="312996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6</a:t>
            </a:fld>
            <a:endParaRPr lang="en-US" dirty="0"/>
          </a:p>
        </p:txBody>
      </p:sp>
    </p:spTree>
    <p:extLst>
      <p:ext uri="{BB962C8B-B14F-4D97-AF65-F5344CB8AC3E}">
        <p14:creationId xmlns:p14="http://schemas.microsoft.com/office/powerpoint/2010/main" val="4152959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7</a:t>
            </a:fld>
            <a:endParaRPr lang="en-US" dirty="0"/>
          </a:p>
        </p:txBody>
      </p:sp>
    </p:spTree>
    <p:extLst>
      <p:ext uri="{BB962C8B-B14F-4D97-AF65-F5344CB8AC3E}">
        <p14:creationId xmlns:p14="http://schemas.microsoft.com/office/powerpoint/2010/main" val="2488650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8</a:t>
            </a:fld>
            <a:endParaRPr lang="en-US" dirty="0"/>
          </a:p>
        </p:txBody>
      </p:sp>
    </p:spTree>
    <p:extLst>
      <p:ext uri="{BB962C8B-B14F-4D97-AF65-F5344CB8AC3E}">
        <p14:creationId xmlns:p14="http://schemas.microsoft.com/office/powerpoint/2010/main" val="1059048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9</a:t>
            </a:fld>
            <a:endParaRPr lang="en-US" dirty="0"/>
          </a:p>
        </p:txBody>
      </p:sp>
    </p:spTree>
    <p:extLst>
      <p:ext uri="{BB962C8B-B14F-4D97-AF65-F5344CB8AC3E}">
        <p14:creationId xmlns:p14="http://schemas.microsoft.com/office/powerpoint/2010/main" val="2091402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BCBCA-F199-4AE8-8A49-E3F5661D5D05}" type="slidenum">
              <a:rPr lang="en-US" smtClean="0"/>
              <a:t>11</a:t>
            </a:fld>
            <a:endParaRPr lang="en-US" dirty="0"/>
          </a:p>
        </p:txBody>
      </p:sp>
    </p:spTree>
    <p:extLst>
      <p:ext uri="{BB962C8B-B14F-4D97-AF65-F5344CB8AC3E}">
        <p14:creationId xmlns:p14="http://schemas.microsoft.com/office/powerpoint/2010/main" val="2526238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SH20866SH0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2540638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1800" b="1" dirty="0" smtClean="0"/>
              <a:t>MAKE an ESCAPE PATH </a:t>
            </a:r>
            <a:br>
              <a:rPr lang="en-US" sz="1800" b="1" dirty="0" smtClean="0"/>
            </a:br>
            <a:r>
              <a:rPr lang="en-US" sz="1800" b="1" dirty="0"/>
              <a:t/>
            </a:r>
            <a:br>
              <a:rPr lang="en-US" sz="1800" b="1" dirty="0"/>
            </a:br>
            <a:r>
              <a:rPr lang="en-US" sz="1800" b="1" dirty="0" smtClean="0"/>
              <a:t>WHAT YOU NEED TO </a:t>
            </a:r>
            <a:r>
              <a:rPr lang="en-US" sz="1800" b="1" dirty="0" smtClean="0"/>
              <a:t>KNOW</a:t>
            </a:r>
            <a:br>
              <a:rPr lang="en-US" sz="1800" b="1" dirty="0" smtClean="0"/>
            </a:br>
            <a:r>
              <a:rPr lang="en-US" sz="1800" b="1" dirty="0" smtClean="0"/>
              <a:t/>
            </a:r>
            <a:br>
              <a:rPr lang="en-US" sz="1800" b="1" dirty="0" smtClean="0"/>
            </a:br>
            <a:r>
              <a:rPr lang="en-US" sz="1800" dirty="0"/>
              <a:t/>
            </a:r>
            <a:br>
              <a:rPr lang="en-US" sz="1800" dirty="0"/>
            </a:br>
            <a:r>
              <a:rPr lang="en-US" sz="1800" dirty="0" smtClean="0"/>
              <a:t>1- Assess the area and conditions.</a:t>
            </a:r>
            <a:br>
              <a:rPr lang="en-US" sz="1800" dirty="0" smtClean="0"/>
            </a:br>
            <a:r>
              <a:rPr lang="en-US" sz="1800" dirty="0"/>
              <a:t/>
            </a:r>
            <a:br>
              <a:rPr lang="en-US" sz="1800" dirty="0"/>
            </a:br>
            <a:r>
              <a:rPr lang="en-US" sz="1800" dirty="0" smtClean="0"/>
              <a:t>2- Plan an escape route – 45 degree angle AWAY from direction of fall -  if snow’s in the way, clear a path!</a:t>
            </a:r>
            <a:br>
              <a:rPr lang="en-US" sz="1800" dirty="0" smtClean="0"/>
            </a:br>
            <a:r>
              <a:rPr lang="en-US" sz="1800" dirty="0"/>
              <a:t/>
            </a:r>
            <a:br>
              <a:rPr lang="en-US" sz="1800" dirty="0"/>
            </a:br>
            <a:r>
              <a:rPr lang="en-US" sz="1800" dirty="0" smtClean="0"/>
              <a:t>3- USE IT every time.</a:t>
            </a:r>
            <a:br>
              <a:rPr lang="en-US" sz="1800" dirty="0" smtClean="0"/>
            </a:br>
            <a:endParaRPr lang="en-US" sz="1800" dirty="0" smtClean="0"/>
          </a:p>
        </p:txBody>
      </p:sp>
    </p:spTree>
    <p:extLst>
      <p:ext uri="{BB962C8B-B14F-4D97-AF65-F5344CB8AC3E}">
        <p14:creationId xmlns:p14="http://schemas.microsoft.com/office/powerpoint/2010/main" val="3227565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MINOR CORRECTIONS</a:t>
            </a:r>
          </a:p>
        </p:txBody>
      </p:sp>
      <p:sp>
        <p:nvSpPr>
          <p:cNvPr id="60419" name="Content Placeholder 5"/>
          <p:cNvSpPr>
            <a:spLocks noGrp="1"/>
          </p:cNvSpPr>
          <p:nvPr>
            <p:ph idx="1"/>
          </p:nvPr>
        </p:nvSpPr>
        <p:spPr/>
        <p:txBody>
          <a:bodyPr/>
          <a:lstStyle/>
          <a:p>
            <a:pPr eaLnBrk="1" hangingPunct="1"/>
            <a:r>
              <a:rPr lang="en-US" sz="2000" dirty="0" smtClean="0"/>
              <a:t>OSHA does not actually “approve” any cutting methods, because they’re not an approving agency.</a:t>
            </a:r>
          </a:p>
          <a:p>
            <a:pPr eaLnBrk="1" hangingPunct="1"/>
            <a:endParaRPr lang="en-US" sz="2000" dirty="0" smtClean="0"/>
          </a:p>
          <a:p>
            <a:pPr eaLnBrk="1" hangingPunct="1"/>
            <a:r>
              <a:rPr lang="en-US" sz="2000" dirty="0" smtClean="0"/>
              <a:t>The Humboldt cut, the conventional cut and the open face cut are the most common safe undercuts to use.</a:t>
            </a:r>
          </a:p>
          <a:p>
            <a:pPr eaLnBrk="1" hangingPunct="1"/>
            <a:endParaRPr lang="en-US" sz="2000" dirty="0" smtClean="0"/>
          </a:p>
          <a:p>
            <a:pPr eaLnBrk="1" hangingPunct="1"/>
            <a:r>
              <a:rPr lang="en-US" sz="2000" dirty="0" smtClean="0"/>
              <a:t>If a tree has a large diameter, wedges must be used.</a:t>
            </a:r>
          </a:p>
          <a:p>
            <a:pPr eaLnBrk="1" hangingPunct="1"/>
            <a:endParaRPr lang="en-US" sz="2000" dirty="0" smtClean="0"/>
          </a:p>
          <a:p>
            <a:pPr eaLnBrk="1" hangingPunct="1"/>
            <a:r>
              <a:rPr lang="en-US" sz="2000" dirty="0" smtClean="0"/>
              <a:t>If the direction of TREE lean is in question, or, if the TREE will fall into a headwind, USE WEDGES!</a:t>
            </a:r>
          </a:p>
          <a:p>
            <a:pPr eaLnBrk="1" hangingPunct="1"/>
            <a:endParaRPr lang="en-US" sz="2000" dirty="0" smtClean="0"/>
          </a:p>
          <a:p>
            <a:pPr eaLnBrk="1" hangingPunct="1"/>
            <a:r>
              <a:rPr lang="en-US" sz="2000" dirty="0" smtClean="0"/>
              <a:t>CHECK with your supervisor for any WEDGE requirements in your state.</a:t>
            </a:r>
          </a:p>
          <a:p>
            <a:pPr eaLnBrk="1" hangingPunct="1"/>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800" b="1" i="1" dirty="0" smtClean="0">
                <a:solidFill>
                  <a:srgbClr val="FF0000"/>
                </a:solidFill>
              </a:rPr>
              <a:t>Answer this question: Should you always plan an escape route and assess the danger of the tree?</a:t>
            </a:r>
          </a:p>
          <a:p>
            <a:pPr eaLnBrk="1" hangingPunct="1"/>
            <a:endParaRPr lang="en-US" sz="2800" dirty="0" smtClean="0"/>
          </a:p>
          <a:p>
            <a:pPr eaLnBrk="1" hangingPunct="1"/>
            <a:r>
              <a:rPr lang="en-US" sz="2800" dirty="0" smtClean="0"/>
              <a:t>A-YES</a:t>
            </a:r>
          </a:p>
          <a:p>
            <a:pPr eaLnBrk="1" hangingPunct="1"/>
            <a:endParaRPr lang="en-US" sz="2800" dirty="0" smtClean="0"/>
          </a:p>
          <a:p>
            <a:pPr eaLnBrk="1" hangingPunct="1"/>
            <a:r>
              <a:rPr lang="en-US" sz="2800" dirty="0" smtClean="0"/>
              <a:t>B-NO</a:t>
            </a:r>
          </a:p>
        </p:txBody>
      </p:sp>
    </p:spTree>
    <p:extLst>
      <p:ext uri="{BB962C8B-B14F-4D97-AF65-F5344CB8AC3E}">
        <p14:creationId xmlns:p14="http://schemas.microsoft.com/office/powerpoint/2010/main" val="29403085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dirty="0" smtClean="0"/>
              <a:t>ALWAYS wear your PPE</a:t>
            </a:r>
          </a:p>
          <a:p>
            <a:pPr eaLnBrk="1" hangingPunct="1"/>
            <a:endParaRPr lang="en-US" dirty="0" smtClean="0"/>
          </a:p>
          <a:p>
            <a:pPr eaLnBrk="1" hangingPunct="1"/>
            <a:r>
              <a:rPr lang="en-US" dirty="0" smtClean="0"/>
              <a:t>MAKE the Right CUT (leave good hinge wood)</a:t>
            </a:r>
          </a:p>
          <a:p>
            <a:pPr eaLnBrk="1" hangingPunct="1"/>
            <a:endParaRPr lang="en-US" dirty="0" smtClean="0"/>
          </a:p>
          <a:p>
            <a:pPr eaLnBrk="1" hangingPunct="1"/>
            <a:r>
              <a:rPr lang="en-US" dirty="0" smtClean="0"/>
              <a:t>PLAN your Escape Route</a:t>
            </a:r>
          </a:p>
          <a:p>
            <a:pPr eaLnBrk="1" hangingPunct="1"/>
            <a:endParaRPr lang="en-US" dirty="0" smtClean="0"/>
          </a:p>
          <a:p>
            <a:pPr eaLnBrk="1" hangingPunct="1"/>
            <a:r>
              <a:rPr lang="en-US" dirty="0" smtClean="0"/>
              <a:t>USE your Escape Route</a:t>
            </a:r>
          </a:p>
          <a:p>
            <a:pPr eaLnBrk="1" hangingPunct="1"/>
            <a:endParaRPr lang="en-US" dirty="0" smtClean="0"/>
          </a:p>
        </p:txBody>
      </p:sp>
    </p:spTree>
    <p:extLst>
      <p:ext uri="{BB962C8B-B14F-4D97-AF65-F5344CB8AC3E}">
        <p14:creationId xmlns:p14="http://schemas.microsoft.com/office/powerpoint/2010/main" val="3453148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a:xfrm>
            <a:off x="457200" y="914400"/>
            <a:ext cx="4191000" cy="503238"/>
          </a:xfrm>
        </p:spPr>
        <p:txBody>
          <a:bodyPr/>
          <a:lstStyle/>
          <a:p>
            <a:pPr eaLnBrk="1" hangingPunct="1"/>
            <a:r>
              <a:rPr lang="en-US" sz="1400" b="1" dirty="0" smtClean="0">
                <a:solidFill>
                  <a:srgbClr val="FF0000"/>
                </a:solidFill>
              </a:rPr>
              <a:t>HUMBOLDT CUT – Angle of UNDERCUT as close to 45* as possible.</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a:t>
            </a:r>
            <a:r>
              <a:rPr lang="en-US" smtClean="0">
                <a:solidFill>
                  <a:srgbClr val="FF0000"/>
                </a:solidFill>
              </a:rPr>
              <a:t>grant </a:t>
            </a:r>
            <a:r>
              <a:rPr lang="en-US">
                <a:solidFill>
                  <a:srgbClr val="FF0000"/>
                </a:solidFill>
              </a:rPr>
              <a:t>SH20866SH0 from </a:t>
            </a:r>
            <a:r>
              <a:rPr lang="en-US" dirty="0" smtClean="0">
                <a:solidFill>
                  <a:srgbClr val="FF0000"/>
                </a:solidFill>
              </a:rPr>
              <a:t>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664821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p:txBody>
          <a:bodyPr/>
          <a:lstStyle/>
          <a:p>
            <a:pPr eaLnBrk="1" hangingPunct="1"/>
            <a:r>
              <a:rPr lang="en-US" dirty="0" smtClean="0"/>
              <a:t>FELLING SAFELY </a:t>
            </a:r>
            <a:br>
              <a:rPr lang="en-US" dirty="0" smtClean="0"/>
            </a:br>
            <a:r>
              <a:rPr lang="en-US" sz="1000" dirty="0" smtClean="0">
                <a:solidFill>
                  <a:srgbClr val="FF0000"/>
                </a:solidFill>
              </a:rPr>
              <a:t>(Module #2)</a:t>
            </a:r>
          </a:p>
        </p:txBody>
      </p:sp>
      <p:sp>
        <p:nvSpPr>
          <p:cNvPr id="2051" name="Content Placeholder 5"/>
          <p:cNvSpPr>
            <a:spLocks noGrp="1"/>
          </p:cNvSpPr>
          <p:nvPr>
            <p:ph idx="1"/>
          </p:nvPr>
        </p:nvSpPr>
        <p:spPr/>
        <p:txBody>
          <a:bodyPr/>
          <a:lstStyle/>
          <a:p>
            <a:pPr eaLnBrk="1" hangingPunct="1"/>
            <a:endParaRPr lang="en-US" sz="2400" dirty="0" smtClean="0"/>
          </a:p>
          <a:p>
            <a:pPr eaLnBrk="1" hangingPunct="1"/>
            <a:r>
              <a:rPr lang="en-US" sz="2400" dirty="0" smtClean="0"/>
              <a:t>REAL Loggers don’t take short cuts!</a:t>
            </a:r>
          </a:p>
          <a:p>
            <a:pPr eaLnBrk="1" hangingPunct="1"/>
            <a:endParaRPr lang="en-US" sz="2400" dirty="0" smtClean="0"/>
          </a:p>
          <a:p>
            <a:pPr eaLnBrk="1" hangingPunct="1"/>
            <a:r>
              <a:rPr lang="en-US" sz="2400" dirty="0" smtClean="0"/>
              <a:t>Trees weigh several thousand pounds!</a:t>
            </a:r>
          </a:p>
          <a:p>
            <a:pPr eaLnBrk="1" hangingPunct="1"/>
            <a:endParaRPr lang="en-US" sz="2400" dirty="0" smtClean="0"/>
          </a:p>
          <a:p>
            <a:pPr eaLnBrk="1" hangingPunct="1"/>
            <a:r>
              <a:rPr lang="en-US" sz="2400" dirty="0" smtClean="0"/>
              <a:t>Directional falling takes advantage of gravity.</a:t>
            </a:r>
          </a:p>
          <a:p>
            <a:pPr eaLnBrk="1" hangingPunct="1"/>
            <a:endParaRPr lang="en-US" sz="2400" dirty="0" smtClean="0"/>
          </a:p>
          <a:p>
            <a:pPr eaLnBrk="1" hangingPunct="1"/>
            <a:r>
              <a:rPr lang="en-US" sz="2400" dirty="0" smtClean="0"/>
              <a:t>Use safe procedures every time!</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5552858"/>
            <a:ext cx="2847975" cy="853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8"/>
          <p:cNvSpPr>
            <a:spLocks noGrp="1"/>
          </p:cNvSpPr>
          <p:nvPr>
            <p:ph type="title"/>
          </p:nvPr>
        </p:nvSpPr>
        <p:spPr/>
        <p:txBody>
          <a:bodyPr/>
          <a:lstStyle/>
          <a:p>
            <a:r>
              <a:rPr lang="en-US" dirty="0" smtClean="0"/>
              <a:t>TREE FELLING</a:t>
            </a:r>
          </a:p>
        </p:txBody>
      </p:sp>
      <p:sp>
        <p:nvSpPr>
          <p:cNvPr id="13315" name="Content Placeholder 1"/>
          <p:cNvSpPr>
            <a:spLocks noGrp="1"/>
          </p:cNvSpPr>
          <p:nvPr>
            <p:ph idx="1"/>
          </p:nvPr>
        </p:nvSpPr>
        <p:spPr/>
        <p:txBody>
          <a:bodyPr/>
          <a:lstStyle/>
          <a:p>
            <a:r>
              <a:rPr lang="en-US" sz="2400" dirty="0" smtClean="0"/>
              <a:t>Most logging is mechanical.</a:t>
            </a:r>
          </a:p>
          <a:p>
            <a:endParaRPr lang="en-US" sz="2400" dirty="0" smtClean="0"/>
          </a:p>
          <a:p>
            <a:r>
              <a:rPr lang="en-US" sz="2400" dirty="0" smtClean="0"/>
              <a:t>But Cutters/Fallers/Sawyers are involved when needed.</a:t>
            </a:r>
          </a:p>
          <a:p>
            <a:endParaRPr lang="en-US" sz="2400" dirty="0" smtClean="0"/>
          </a:p>
          <a:p>
            <a:r>
              <a:rPr lang="en-US" sz="2400" dirty="0" smtClean="0"/>
              <a:t>Professional Cutters/Fallers/Sawyers:</a:t>
            </a:r>
          </a:p>
          <a:p>
            <a:r>
              <a:rPr lang="en-US" sz="2400" dirty="0" smtClean="0"/>
              <a:t>ALWAYS wear their Personal Protective Equipment PPE.</a:t>
            </a:r>
          </a:p>
          <a:p>
            <a:r>
              <a:rPr lang="en-US" sz="2400" dirty="0" smtClean="0"/>
              <a:t>Are properly equipped (Wedges, Saws, etc.).</a:t>
            </a:r>
          </a:p>
          <a:p>
            <a:r>
              <a:rPr lang="en-US" sz="2400" dirty="0" smtClean="0"/>
              <a:t>Assess Danger.</a:t>
            </a:r>
          </a:p>
          <a:p>
            <a:r>
              <a:rPr lang="en-US" sz="2400" dirty="0" smtClean="0"/>
              <a:t>Plan and use an Escape Route when needed.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STEP by STEP – EXAMPLES of PROFESSIONAL LOGGERS</a:t>
            </a:r>
          </a:p>
        </p:txBody>
      </p:sp>
      <p:sp>
        <p:nvSpPr>
          <p:cNvPr id="14339" name="Content Placeholder 5"/>
          <p:cNvSpPr>
            <a:spLocks noGrp="1"/>
          </p:cNvSpPr>
          <p:nvPr>
            <p:ph idx="1"/>
          </p:nvPr>
        </p:nvSpPr>
        <p:spPr/>
        <p:txBody>
          <a:bodyPr/>
          <a:lstStyle/>
          <a:p>
            <a:pPr marL="0" indent="0" eaLnBrk="1" hangingPunct="1">
              <a:buNone/>
            </a:pPr>
            <a:endParaRPr lang="en-US" sz="1800" b="1" i="1" dirty="0" smtClean="0"/>
          </a:p>
          <a:p>
            <a:pPr eaLnBrk="1" hangingPunct="1"/>
            <a:endParaRPr lang="en-US" sz="1800" dirty="0" smtClean="0"/>
          </a:p>
          <a:p>
            <a:pPr eaLnBrk="1" hangingPunct="1"/>
            <a:r>
              <a:rPr lang="en-US" sz="2800" b="1" dirty="0" smtClean="0"/>
              <a:t>In the next few slides, PROFESSIONAL TIPS will be explained.</a:t>
            </a:r>
          </a:p>
          <a:p>
            <a:pPr eaLnBrk="1" hangingPunct="1"/>
            <a:endParaRPr lang="en-US" sz="2800" b="1" dirty="0" smtClean="0"/>
          </a:p>
          <a:p>
            <a:pPr marL="0" indent="0" eaLnBrk="1" hangingPunct="1">
              <a:buNone/>
            </a:pPr>
            <a:endParaRPr lang="en-US" sz="2800" dirty="0" smtClean="0"/>
          </a:p>
          <a:p>
            <a:pPr eaLnBrk="1" hangingPunct="1"/>
            <a:endParaRPr lang="en-US" sz="2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213350"/>
          </a:xfrm>
        </p:spPr>
        <p:txBody>
          <a:bodyPr/>
          <a:lstStyle/>
          <a:p>
            <a:pPr eaLnBrk="1" hangingPunct="1"/>
            <a:r>
              <a:rPr lang="en-US" sz="2400" b="1" dirty="0" smtClean="0"/>
              <a:t>TREE </a:t>
            </a:r>
            <a:r>
              <a:rPr lang="en-US" sz="2400" b="1" dirty="0" smtClean="0"/>
              <a:t>CUTTING</a:t>
            </a:r>
            <a:r>
              <a:rPr lang="en-US" sz="2400" b="1" dirty="0" smtClean="0"/>
              <a:t/>
            </a:r>
            <a:br>
              <a:rPr lang="en-US" sz="2400" b="1" dirty="0" smtClean="0"/>
            </a:br>
            <a:r>
              <a:rPr lang="en-US" sz="2400" b="1" dirty="0"/>
              <a:t/>
            </a:r>
            <a:br>
              <a:rPr lang="en-US" sz="2400" b="1" dirty="0"/>
            </a:br>
            <a:r>
              <a:rPr lang="en-US" sz="2400" b="1" dirty="0" smtClean="0"/>
              <a:t>WHAT YOU NEED TO KNOW:</a:t>
            </a:r>
            <a:br>
              <a:rPr lang="en-US" sz="2400" b="1" dirty="0" smtClean="0"/>
            </a:br>
            <a:r>
              <a:rPr lang="en-US" sz="1800" dirty="0"/>
              <a:t/>
            </a:r>
            <a:br>
              <a:rPr lang="en-US" sz="1800" dirty="0"/>
            </a:br>
            <a:r>
              <a:rPr lang="en-US" sz="1800" dirty="0" smtClean="0"/>
              <a:t>1 - Have the RIGHT EQUIPMENT.</a:t>
            </a:r>
            <a:br>
              <a:rPr lang="en-US" sz="1800" dirty="0" smtClean="0"/>
            </a:br>
            <a:r>
              <a:rPr lang="en-US" sz="1800" dirty="0"/>
              <a:t/>
            </a:r>
            <a:br>
              <a:rPr lang="en-US" sz="1800" dirty="0"/>
            </a:br>
            <a:r>
              <a:rPr lang="en-US" sz="1800" dirty="0" smtClean="0"/>
              <a:t>2 - CHECK the TREE &amp; AREA.</a:t>
            </a:r>
            <a:br>
              <a:rPr lang="en-US" sz="1800" dirty="0" smtClean="0"/>
            </a:br>
            <a:r>
              <a:rPr lang="en-US" sz="1800" dirty="0"/>
              <a:t/>
            </a:r>
            <a:br>
              <a:rPr lang="en-US" sz="1800" dirty="0"/>
            </a:br>
            <a:r>
              <a:rPr lang="en-US" sz="1800" dirty="0" smtClean="0"/>
              <a:t>3 - Plan A Diagonal Escape Path, THEN Make the Cut!</a:t>
            </a:r>
            <a:br>
              <a:rPr lang="en-US" sz="1800" dirty="0" smtClean="0"/>
            </a:br>
            <a:r>
              <a:rPr lang="en-US" sz="1800" dirty="0" smtClean="0"/>
              <a:t/>
            </a:r>
            <a:br>
              <a:rPr lang="en-US" sz="1800" dirty="0" smtClean="0"/>
            </a:br>
            <a:r>
              <a:rPr lang="en-US" sz="1800" dirty="0" smtClean="0"/>
              <a:t>4 - Use Your Escape Path! It’s a SAFETY VIOLATION if you don’t move away!</a:t>
            </a:r>
          </a:p>
        </p:txBody>
      </p:sp>
      <p:sp>
        <p:nvSpPr>
          <p:cNvPr id="3" name="Rectangle 2"/>
          <p:cNvSpPr/>
          <p:nvPr/>
        </p:nvSpPr>
        <p:spPr>
          <a:xfrm>
            <a:off x="3276600" y="152400"/>
            <a:ext cx="5486400" cy="369332"/>
          </a:xfrm>
          <a:prstGeom prst="rect">
            <a:avLst/>
          </a:prstGeom>
        </p:spPr>
        <p:txBody>
          <a:bodyPr wrap="square">
            <a:spAutoFit/>
          </a:bodyPr>
          <a:lstStyle/>
          <a:p>
            <a:r>
              <a:rPr lang="en-US" b="1" dirty="0" smtClean="0">
                <a:solidFill>
                  <a:srgbClr val="FF0000"/>
                </a:solidFill>
              </a:rPr>
              <a:t>.</a:t>
            </a:r>
            <a:endParaRPr lang="en-US" dirty="0"/>
          </a:p>
        </p:txBody>
      </p:sp>
    </p:spTree>
    <p:extLst>
      <p:ext uri="{BB962C8B-B14F-4D97-AF65-F5344CB8AC3E}">
        <p14:creationId xmlns:p14="http://schemas.microsoft.com/office/powerpoint/2010/main" val="3503707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b="1" dirty="0" smtClean="0"/>
              <a:t>Tree Cutting</a:t>
            </a:r>
            <a:endParaRPr lang="en-US" sz="3200" b="1" dirty="0" smtClean="0"/>
          </a:p>
        </p:txBody>
      </p:sp>
      <p:sp>
        <p:nvSpPr>
          <p:cNvPr id="14339" name="Content Placeholder 5"/>
          <p:cNvSpPr>
            <a:spLocks noGrp="1"/>
          </p:cNvSpPr>
          <p:nvPr>
            <p:ph idx="1"/>
          </p:nvPr>
        </p:nvSpPr>
        <p:spPr>
          <a:xfrm>
            <a:off x="457200" y="1219200"/>
            <a:ext cx="8229600" cy="5257800"/>
          </a:xfrm>
        </p:spPr>
        <p:txBody>
          <a:bodyPr/>
          <a:lstStyle/>
          <a:p>
            <a:pPr eaLnBrk="1" hangingPunct="1"/>
            <a:endParaRPr lang="en-US" sz="1800" b="1" dirty="0"/>
          </a:p>
          <a:p>
            <a:pPr eaLnBrk="1" hangingPunct="1"/>
            <a:endParaRPr lang="en-US" sz="1800" b="1" dirty="0" smtClean="0"/>
          </a:p>
          <a:p>
            <a:pPr eaLnBrk="1" hangingPunct="1"/>
            <a:r>
              <a:rPr lang="en-US" sz="1800" b="1" dirty="0" smtClean="0"/>
              <a:t>Before </a:t>
            </a:r>
            <a:r>
              <a:rPr lang="en-US" sz="1800" b="1" dirty="0" smtClean="0"/>
              <a:t>felling is started, the Cutter/Faller/Sawyer shall plan and clear a retreat path.</a:t>
            </a:r>
          </a:p>
          <a:p>
            <a:pPr eaLnBrk="1" hangingPunct="1"/>
            <a:endParaRPr lang="en-US" sz="1800" b="1" dirty="0" smtClean="0"/>
          </a:p>
          <a:p>
            <a:pPr eaLnBrk="1" hangingPunct="1"/>
            <a:r>
              <a:rPr lang="en-US" sz="1800" b="1" dirty="0" smtClean="0"/>
              <a:t>The retreat path extends diagonally AWAY from the expected felling line (unless the retreat path poses a greater hazard than an alternate path).</a:t>
            </a:r>
          </a:p>
          <a:p>
            <a:pPr eaLnBrk="1" hangingPunct="1"/>
            <a:endParaRPr lang="en-US" sz="1800" b="1" dirty="0" smtClean="0"/>
          </a:p>
          <a:p>
            <a:pPr eaLnBrk="1" hangingPunct="1"/>
            <a:r>
              <a:rPr lang="en-US" sz="1800" b="1" dirty="0" smtClean="0"/>
              <a:t>Once the back cut has been made, IMMEDIATELY MOVE A SAFE DISTANCE AWAY from the tree on the retreat path.</a:t>
            </a:r>
          </a:p>
          <a:p>
            <a:pPr eaLnBrk="1" hangingPunct="1"/>
            <a:endParaRPr lang="en-US" sz="1800" b="1" dirty="0" smtClean="0"/>
          </a:p>
          <a:p>
            <a:pPr eaLnBrk="1" hangingPunct="1"/>
            <a:r>
              <a:rPr lang="en-US" sz="1800" b="1" dirty="0" smtClean="0"/>
              <a:t>USE AN ESCAPE PATH EVERY TIME – NO EXCEPTIONS!</a:t>
            </a:r>
          </a:p>
          <a:p>
            <a:pPr eaLnBrk="1" hangingPunct="1"/>
            <a:endParaRPr lang="en-US" sz="1800" b="1" dirty="0" smtClean="0"/>
          </a:p>
          <a:p>
            <a:pPr marL="0" indent="0" eaLnBrk="1" hangingPunct="1">
              <a:buNone/>
            </a:pPr>
            <a:endParaRPr lang="en-US" sz="2800" dirty="0" smtClean="0"/>
          </a:p>
          <a:p>
            <a:pPr eaLnBrk="1" hangingPunct="1"/>
            <a:endParaRPr lang="en-US" sz="2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3808279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400" b="1" i="1" dirty="0" smtClean="0"/>
              <a:t>SAFE TREE  CUTTING REQUIRES </a:t>
            </a:r>
            <a:r>
              <a:rPr lang="en-US" sz="2400" b="1" i="1" dirty="0" smtClean="0"/>
              <a:t/>
            </a:r>
            <a:br>
              <a:rPr lang="en-US" sz="2400" b="1" i="1" dirty="0" smtClean="0"/>
            </a:br>
            <a:r>
              <a:rPr lang="en-US" sz="2400" b="1" i="1" dirty="0" smtClean="0"/>
              <a:t>PLANNING </a:t>
            </a:r>
            <a:r>
              <a:rPr lang="en-US" sz="2400" b="1" i="1" dirty="0" smtClean="0"/>
              <a:t>AND USING AN ESCAPE PATH!</a:t>
            </a:r>
            <a:br>
              <a:rPr lang="en-US" sz="2400" b="1" i="1" dirty="0" smtClean="0"/>
            </a:br>
            <a:r>
              <a:rPr lang="en-US" sz="2400" b="1" dirty="0"/>
              <a:t/>
            </a:r>
            <a:br>
              <a:rPr lang="en-US" sz="2400" b="1" dirty="0"/>
            </a:br>
            <a:r>
              <a:rPr lang="en-US" sz="2400" b="1" dirty="0" smtClean="0"/>
              <a:t>WHAT YOU NEED TO KNOW</a:t>
            </a:r>
            <a:r>
              <a:rPr lang="en-US" sz="1600" b="1" dirty="0" smtClean="0"/>
              <a:t/>
            </a:r>
            <a:br>
              <a:rPr lang="en-US" sz="1600" b="1" dirty="0" smtClean="0"/>
            </a:br>
            <a:r>
              <a:rPr lang="en-US" sz="1600" dirty="0"/>
              <a:t/>
            </a:r>
            <a:br>
              <a:rPr lang="en-US" sz="1600" dirty="0"/>
            </a:br>
            <a:r>
              <a:rPr lang="en-US" sz="1600" dirty="0" smtClean="0"/>
              <a:t>1 - Determine where </a:t>
            </a:r>
            <a:r>
              <a:rPr lang="en-US" sz="1600" dirty="0"/>
              <a:t>the </a:t>
            </a:r>
            <a:r>
              <a:rPr lang="en-US" sz="1600" dirty="0" smtClean="0"/>
              <a:t>tree will fall.</a:t>
            </a:r>
            <a:r>
              <a:rPr lang="en-US" sz="1600" dirty="0"/>
              <a:t/>
            </a:r>
            <a:br>
              <a:rPr lang="en-US" sz="1600" dirty="0"/>
            </a:br>
            <a:r>
              <a:rPr lang="en-US" sz="1600" dirty="0"/>
              <a:t/>
            </a:r>
            <a:br>
              <a:rPr lang="en-US" sz="1600" dirty="0"/>
            </a:br>
            <a:r>
              <a:rPr lang="en-US" sz="1600" dirty="0" smtClean="0"/>
              <a:t>2 - Plan a Diagonal ESCAPE PATH (45 degrees) AWAY from the direction of Fall!</a:t>
            </a:r>
            <a:br>
              <a:rPr lang="en-US" sz="1600" dirty="0" smtClean="0"/>
            </a:br>
            <a:r>
              <a:rPr lang="en-US" sz="1600" dirty="0"/>
              <a:t/>
            </a:r>
            <a:br>
              <a:rPr lang="en-US" sz="1600" dirty="0"/>
            </a:br>
            <a:r>
              <a:rPr lang="en-US" sz="1600" dirty="0" smtClean="0"/>
              <a:t>3 - After making the back cut, IMMEDIATELY Move AWAY from the Stump!</a:t>
            </a:r>
          </a:p>
        </p:txBody>
      </p:sp>
    </p:spTree>
    <p:extLst>
      <p:ext uri="{BB962C8B-B14F-4D97-AF65-F5344CB8AC3E}">
        <p14:creationId xmlns:p14="http://schemas.microsoft.com/office/powerpoint/2010/main" val="3227565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400" b="1" dirty="0" smtClean="0"/>
              <a:t>THE FACE CUT</a:t>
            </a:r>
            <a:br>
              <a:rPr lang="en-US" sz="2400" b="1" dirty="0" smtClean="0"/>
            </a:br>
            <a:r>
              <a:rPr lang="en-US" sz="2400" b="1" dirty="0"/>
              <a:t/>
            </a:r>
            <a:br>
              <a:rPr lang="en-US" sz="2400" b="1" dirty="0"/>
            </a:br>
            <a:r>
              <a:rPr lang="en-US" sz="2400" b="1" dirty="0" smtClean="0"/>
              <a:t>WHAT YOU NEED TO KNOW</a:t>
            </a:r>
            <a:br>
              <a:rPr lang="en-US" sz="2400" b="1" dirty="0" smtClean="0"/>
            </a:br>
            <a:r>
              <a:rPr lang="en-US" sz="1800" dirty="0"/>
              <a:t/>
            </a:r>
            <a:br>
              <a:rPr lang="en-US" sz="1800" dirty="0"/>
            </a:br>
            <a:r>
              <a:rPr lang="en-US" sz="1600" dirty="0" smtClean="0"/>
              <a:t>1-FACE CUT - Take ¼ of the tree for SMALLER diameter trees, as close to 45 degrees as possible. Usually a Humboldt cut.</a:t>
            </a:r>
            <a:br>
              <a:rPr lang="en-US" sz="1600" dirty="0" smtClean="0"/>
            </a:br>
            <a:r>
              <a:rPr lang="en-US" sz="1600" dirty="0"/>
              <a:t/>
            </a:r>
            <a:br>
              <a:rPr lang="en-US" sz="1600" dirty="0"/>
            </a:br>
            <a:r>
              <a:rPr lang="en-US" sz="1600" dirty="0" smtClean="0"/>
              <a:t>2- Take 1/3 of the tree for LARGER diameter trees.</a:t>
            </a:r>
            <a:br>
              <a:rPr lang="en-US" sz="1600" dirty="0" smtClean="0"/>
            </a:br>
            <a:r>
              <a:rPr lang="en-US" sz="1600" dirty="0"/>
              <a:t/>
            </a:r>
            <a:br>
              <a:rPr lang="en-US" sz="1600" dirty="0"/>
            </a:br>
            <a:r>
              <a:rPr lang="en-US" sz="1600" dirty="0" smtClean="0"/>
              <a:t>3-Make BACK CUT ABOVE the face cut, a MINIMUM of  1 inch.</a:t>
            </a:r>
            <a:br>
              <a:rPr lang="en-US" sz="1600" dirty="0" smtClean="0"/>
            </a:br>
            <a:r>
              <a:rPr lang="en-US" sz="1600" dirty="0"/>
              <a:t/>
            </a:r>
            <a:br>
              <a:rPr lang="en-US" sz="1600" dirty="0"/>
            </a:br>
            <a:r>
              <a:rPr lang="en-US" sz="1600" dirty="0" smtClean="0"/>
              <a:t>4-Leave  good HINGEWOOD to avoid tree kick-back!</a:t>
            </a:r>
          </a:p>
        </p:txBody>
      </p:sp>
    </p:spTree>
    <p:extLst>
      <p:ext uri="{BB962C8B-B14F-4D97-AF65-F5344CB8AC3E}">
        <p14:creationId xmlns:p14="http://schemas.microsoft.com/office/powerpoint/2010/main" val="3227565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400" b="1" dirty="0" smtClean="0"/>
              <a:t>CONTROL YOUR AREA</a:t>
            </a:r>
            <a:br>
              <a:rPr lang="en-US" sz="2400" b="1" dirty="0" smtClean="0"/>
            </a:br>
            <a:r>
              <a:rPr lang="en-US" sz="2400" b="1" dirty="0"/>
              <a:t/>
            </a:r>
            <a:br>
              <a:rPr lang="en-US" sz="2400" b="1" dirty="0"/>
            </a:br>
            <a:r>
              <a:rPr lang="en-US" sz="2400" b="1" dirty="0" smtClean="0"/>
              <a:t>WHAT YOU NEED TO KNOW</a:t>
            </a:r>
            <a:br>
              <a:rPr lang="en-US" sz="2400" b="1" dirty="0" smtClean="0"/>
            </a:br>
            <a:r>
              <a:rPr lang="en-US" sz="2000" dirty="0"/>
              <a:t/>
            </a:r>
            <a:br>
              <a:rPr lang="en-US" sz="2000" dirty="0"/>
            </a:br>
            <a:r>
              <a:rPr lang="en-US" sz="2000" dirty="0" smtClean="0"/>
              <a:t/>
            </a:r>
            <a:br>
              <a:rPr lang="en-US" sz="2000" dirty="0" smtClean="0"/>
            </a:br>
            <a:r>
              <a:rPr lang="en-US" sz="2000" dirty="0" smtClean="0"/>
              <a:t>1- </a:t>
            </a:r>
            <a:r>
              <a:rPr lang="en-US" sz="2000" dirty="0" smtClean="0"/>
              <a:t>Assess OVERHEAD HAZARDS.</a:t>
            </a:r>
            <a:br>
              <a:rPr lang="en-US" sz="2000" dirty="0" smtClean="0"/>
            </a:br>
            <a:r>
              <a:rPr lang="en-US" sz="2000" dirty="0"/>
              <a:t/>
            </a:r>
            <a:br>
              <a:rPr lang="en-US" sz="2000" dirty="0"/>
            </a:br>
            <a:r>
              <a:rPr lang="en-US" sz="2000" dirty="0" smtClean="0"/>
              <a:t>2- Clear area as necessary.</a:t>
            </a:r>
            <a:br>
              <a:rPr lang="en-US" sz="2000" dirty="0" smtClean="0"/>
            </a:br>
            <a:r>
              <a:rPr lang="en-US" sz="2000" dirty="0"/>
              <a:t/>
            </a:r>
            <a:br>
              <a:rPr lang="en-US" sz="2000" dirty="0"/>
            </a:br>
            <a:r>
              <a:rPr lang="en-US" sz="2000" dirty="0" smtClean="0"/>
              <a:t>3- Check for and BINDING in each </a:t>
            </a:r>
            <a:r>
              <a:rPr lang="en-US" sz="2000" dirty="0"/>
              <a:t>Tree. (Tension &amp; Compression) </a:t>
            </a:r>
            <a:r>
              <a:rPr lang="en-US" sz="2000" dirty="0" smtClean="0"/>
              <a:t/>
            </a:r>
            <a:br>
              <a:rPr lang="en-US" sz="2000" dirty="0" smtClean="0"/>
            </a:br>
            <a:endParaRPr lang="en-US" sz="2000" dirty="0" smtClean="0"/>
          </a:p>
        </p:txBody>
      </p:sp>
    </p:spTree>
    <p:extLst>
      <p:ext uri="{BB962C8B-B14F-4D97-AF65-F5344CB8AC3E}">
        <p14:creationId xmlns:p14="http://schemas.microsoft.com/office/powerpoint/2010/main" val="3227565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1315</TotalTime>
  <Words>528</Words>
  <Application>Microsoft Office PowerPoint</Application>
  <PresentationFormat>On-screen Show (4:3)</PresentationFormat>
  <Paragraphs>93</Paragraphs>
  <Slides>15</Slides>
  <Notes>7</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OSHA NOTICE &amp; DISCLAIMER</vt:lpstr>
      <vt:lpstr>FELLING SAFELY  (Module #2)</vt:lpstr>
      <vt:lpstr>TREE FELLING</vt:lpstr>
      <vt:lpstr>STEP by STEP – EXAMPLES of PROFESSIONAL LOGGERS</vt:lpstr>
      <vt:lpstr>TREE CUTTING  WHAT YOU NEED TO KNOW:  1 - Have the RIGHT EQUIPMENT.  2 - CHECK the TREE &amp; AREA.  3 - Plan A Diagonal Escape Path, THEN Make the Cut!  4 - Use Your Escape Path! It’s a SAFETY VIOLATION if you don’t move away!</vt:lpstr>
      <vt:lpstr>Tree Cutting</vt:lpstr>
      <vt:lpstr>SAFE TREE  CUTTING REQUIRES  PLANNING AND USING AN ESCAPE PATH!  WHAT YOU NEED TO KNOW  1 - Determine where the tree will fall.  2 - Plan a Diagonal ESCAPE PATH (45 degrees) AWAY from the direction of Fall!  3 - After making the back cut, IMMEDIATELY Move AWAY from the Stump!</vt:lpstr>
      <vt:lpstr>THE FACE CUT  WHAT YOU NEED TO KNOW  1-FACE CUT - Take ¼ of the tree for SMALLER diameter trees, as close to 45 degrees as possible. Usually a Humboldt cut.  2- Take 1/3 of the tree for LARGER diameter trees.  3-Make BACK CUT ABOVE the face cut, a MINIMUM of  1 inch.  4-Leave  good HINGEWOOD to avoid tree kick-back!</vt:lpstr>
      <vt:lpstr>CONTROL YOUR AREA  WHAT YOU NEED TO KNOW   1- Assess OVERHEAD HAZARDS.  2- Clear area as necessary.  3- Check for and BINDING in each Tree. (Tension &amp; Compression)  </vt:lpstr>
      <vt:lpstr>MAKE an ESCAPE PATH   WHAT YOU NEED TO KNOW   1- Assess the area and conditions.  2- Plan an escape route – 45 degree angle AWAY from direction of fall -  if snow’s in the way, clear a path!  3- USE IT every time. </vt:lpstr>
      <vt:lpstr>MINOR CORRECTIONS</vt:lpstr>
      <vt:lpstr>QUICK TEST</vt:lpstr>
      <vt:lpstr>WRAP-UP</vt:lpstr>
      <vt:lpstr>OSHA NOTICE &amp; DISCLAIMER</vt:lpstr>
      <vt:lpstr>HUMBOLDT CUT – Angle of UNDERCUT as close to 45* as possible.</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116</cp:revision>
  <dcterms:created xsi:type="dcterms:W3CDTF">2010-12-20T22:20:37Z</dcterms:created>
  <dcterms:modified xsi:type="dcterms:W3CDTF">2013-03-18T16:38:00Z</dcterms:modified>
</cp:coreProperties>
</file>