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56" r:id="rId2"/>
    <p:sldId id="257" r:id="rId3"/>
    <p:sldId id="258" r:id="rId4"/>
    <p:sldId id="259" r:id="rId5"/>
    <p:sldId id="260" r:id="rId6"/>
    <p:sldId id="265" r:id="rId7"/>
    <p:sldId id="261" r:id="rId8"/>
    <p:sldId id="262" r:id="rId9"/>
    <p:sldId id="266" r:id="rId10"/>
    <p:sldId id="263" r:id="rId11"/>
    <p:sldId id="268" r:id="rId12"/>
    <p:sldId id="269" r:id="rId13"/>
    <p:sldId id="271" r:id="rId14"/>
    <p:sldId id="272" r:id="rId15"/>
    <p:sldId id="290" r:id="rId16"/>
    <p:sldId id="273" r:id="rId17"/>
    <p:sldId id="274" r:id="rId18"/>
    <p:sldId id="277" r:id="rId19"/>
    <p:sldId id="278" r:id="rId20"/>
    <p:sldId id="279" r:id="rId21"/>
    <p:sldId id="280" r:id="rId22"/>
    <p:sldId id="281" r:id="rId23"/>
    <p:sldId id="283" r:id="rId24"/>
    <p:sldId id="284" r:id="rId25"/>
    <p:sldId id="292" r:id="rId26"/>
    <p:sldId id="267" r:id="rId27"/>
    <p:sldId id="264" r:id="rId28"/>
    <p:sldId id="275" r:id="rId29"/>
    <p:sldId id="276" r:id="rId30"/>
    <p:sldId id="288" r:id="rId31"/>
    <p:sldId id="285" r:id="rId32"/>
  </p:sldIdLst>
  <p:sldSz cx="9144000" cy="6858000" type="screen4x3"/>
  <p:notesSz cx="7053263" cy="9356725"/>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4" autoAdjust="0"/>
    <p:restoredTop sz="87150" autoAdjust="0"/>
  </p:normalViewPr>
  <p:slideViewPr>
    <p:cSldViewPr>
      <p:cViewPr varScale="1">
        <p:scale>
          <a:sx n="73" d="100"/>
          <a:sy n="73" d="100"/>
        </p:scale>
        <p:origin x="-17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559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lvl1pPr defTabSz="938213">
              <a:defRPr sz="1200"/>
            </a:lvl1pPr>
          </a:lstStyle>
          <a:p>
            <a:pPr>
              <a:defRPr/>
            </a:pPr>
            <a:endParaRPr lang="en-US"/>
          </a:p>
        </p:txBody>
      </p:sp>
      <p:sp>
        <p:nvSpPr>
          <p:cNvPr id="3075" name="Rectangle 3"/>
          <p:cNvSpPr>
            <a:spLocks noGrp="1" noChangeArrowheads="1"/>
          </p:cNvSpPr>
          <p:nvPr>
            <p:ph type="dt" idx="1"/>
          </p:nvPr>
        </p:nvSpPr>
        <p:spPr bwMode="auto">
          <a:xfrm>
            <a:off x="3995738" y="0"/>
            <a:ext cx="30559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lvl1pPr algn="r" defTabSz="938213">
              <a:defRPr sz="1200"/>
            </a:lvl1pPr>
          </a:lstStyle>
          <a:p>
            <a:pPr>
              <a:defRPr/>
            </a:pPr>
            <a:endParaRPr lang="en-US"/>
          </a:p>
        </p:txBody>
      </p:sp>
      <p:sp>
        <p:nvSpPr>
          <p:cNvPr id="34820" name="Rectangle 4"/>
          <p:cNvSpPr>
            <a:spLocks noRot="1" noChangeArrowheads="1" noTextEdit="1"/>
          </p:cNvSpPr>
          <p:nvPr>
            <p:ph type="sldImg" idx="2"/>
          </p:nvPr>
        </p:nvSpPr>
        <p:spPr bwMode="auto">
          <a:xfrm>
            <a:off x="1187450" y="701675"/>
            <a:ext cx="4678363" cy="35083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4850" y="4445000"/>
            <a:ext cx="5643563"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86825"/>
            <a:ext cx="30559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b" anchorCtr="0" compatLnSpc="1">
            <a:prstTxWarp prst="textNoShape">
              <a:avLst/>
            </a:prstTxWarp>
          </a:bodyPr>
          <a:lstStyle>
            <a:lvl1pPr defTabSz="938213">
              <a:defRPr sz="1200"/>
            </a:lvl1pPr>
          </a:lstStyle>
          <a:p>
            <a:pPr>
              <a:defRPr/>
            </a:pPr>
            <a:endParaRPr lang="en-US"/>
          </a:p>
        </p:txBody>
      </p:sp>
      <p:sp>
        <p:nvSpPr>
          <p:cNvPr id="3079" name="Rectangle 7"/>
          <p:cNvSpPr>
            <a:spLocks noGrp="1" noChangeArrowheads="1"/>
          </p:cNvSpPr>
          <p:nvPr>
            <p:ph type="sldNum" sz="quarter" idx="5"/>
          </p:nvPr>
        </p:nvSpPr>
        <p:spPr bwMode="auto">
          <a:xfrm>
            <a:off x="3995738" y="8886825"/>
            <a:ext cx="30559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b" anchorCtr="0" compatLnSpc="1">
            <a:prstTxWarp prst="textNoShape">
              <a:avLst/>
            </a:prstTxWarp>
          </a:bodyPr>
          <a:lstStyle>
            <a:lvl1pPr algn="r" defTabSz="938213">
              <a:defRPr sz="1200"/>
            </a:lvl1pPr>
          </a:lstStyle>
          <a:p>
            <a:pPr>
              <a:defRPr/>
            </a:pPr>
            <a:fld id="{B4E93744-3DFA-41FD-B81E-F16ADC17EFCC}" type="slidenum">
              <a:rPr lang="en-US"/>
              <a:pPr>
                <a:defRPr/>
              </a:pPr>
              <a:t>‹#›</a:t>
            </a:fld>
            <a:endParaRPr lang="en-US"/>
          </a:p>
        </p:txBody>
      </p:sp>
    </p:spTree>
    <p:extLst>
      <p:ext uri="{BB962C8B-B14F-4D97-AF65-F5344CB8AC3E}">
        <p14:creationId xmlns:p14="http://schemas.microsoft.com/office/powerpoint/2010/main" val="3325372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112694BB-F0FD-47C6-95C0-5A8FAEA8F9F4}" type="slidenum">
              <a:rPr lang="en-US" sz="1200" smtClean="0"/>
              <a:pPr eaLnBrk="1" hangingPunct="1"/>
              <a:t>1</a:t>
            </a:fld>
            <a:endParaRPr lang="en-US" sz="1200"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smtClean="0"/>
              <a:t>Welcome.</a:t>
            </a:r>
          </a:p>
          <a:p>
            <a:pPr eaLnBrk="1" hangingPunct="1"/>
            <a:r>
              <a:rPr lang="en-US" smtClean="0"/>
              <a:t>Introductions.</a:t>
            </a:r>
          </a:p>
          <a:p>
            <a:pPr eaLnBrk="1" hangingPunct="1"/>
            <a:r>
              <a:rPr lang="en-US" smtClean="0"/>
              <a:t>I’d like to ask some questions to find out how you are affected by ergonomic issues in your workplaces, and what kind of background you have.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2C3F2A2B-7DD6-429C-9B2B-D77A9F83CD9B}" type="slidenum">
              <a:rPr lang="en-US" sz="1200" smtClean="0"/>
              <a:pPr eaLnBrk="1" hangingPunct="1"/>
              <a:t>10</a:t>
            </a:fld>
            <a:endParaRPr lang="en-US" sz="1200"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smtClean="0"/>
              <a:t>Our jobs are full of awkward postures that take us out of the safe neutral zone.</a:t>
            </a:r>
          </a:p>
          <a:p>
            <a:pPr eaLnBrk="1" hangingPunct="1"/>
            <a:r>
              <a:rPr lang="en-US" smtClean="0"/>
              <a:t>Posture is an important factor in preventing soft tissue injuries.</a:t>
            </a:r>
          </a:p>
          <a:p>
            <a:pPr eaLnBrk="1" hangingPunct="1"/>
            <a:r>
              <a:rPr lang="en-US" smtClean="0"/>
              <a:t>Let people sit down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7027C80A-0782-4BD3-907E-075F0DD02370}" type="slidenum">
              <a:rPr lang="en-US" sz="1200" smtClean="0"/>
              <a:pPr eaLnBrk="1" hangingPunct="1"/>
              <a:t>11</a:t>
            </a:fld>
            <a:endParaRPr lang="en-US" sz="1200"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smtClean="0"/>
              <a:t>Get suggestions for risk factors.</a:t>
            </a:r>
          </a:p>
          <a:p>
            <a:pPr eaLnBrk="1" hangingPunct="1"/>
            <a:r>
              <a:rPr lang="en-US" smtClean="0"/>
              <a:t>Write them on the flip chart.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4D6CAEC7-4397-4678-9D53-C1A35809A0C7}" type="slidenum">
              <a:rPr lang="en-US" sz="1200" smtClean="0"/>
              <a:pPr eaLnBrk="1" hangingPunct="1"/>
              <a:t>12</a:t>
            </a:fld>
            <a:endParaRPr lang="en-US" sz="1200"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4D05B734-A5D6-4C5D-83A0-9C5A338AD34B}" type="slidenum">
              <a:rPr lang="en-US" sz="1200" smtClean="0"/>
              <a:pPr eaLnBrk="1" hangingPunct="1"/>
              <a:t>13</a:t>
            </a:fld>
            <a:endParaRPr lang="en-US" sz="1200"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smtClean="0"/>
              <a:t>Force is not just how we use large muscles to move heavy weights. </a:t>
            </a:r>
          </a:p>
          <a:p>
            <a:pPr eaLnBrk="1" hangingPunct="1"/>
            <a:r>
              <a:rPr lang="en-US" smtClean="0"/>
              <a:t>Grip is another form of force. </a:t>
            </a:r>
          </a:p>
          <a:p>
            <a:pPr eaLnBrk="1" hangingPunct="1"/>
            <a:r>
              <a:rPr lang="en-US" smtClean="0"/>
              <a:t>Canadian guidelines advise against using a pinch grip to support 2.2 pounds for more than 2 hours a day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33912943-43EE-4B19-AB1C-024584019255}" type="slidenum">
              <a:rPr lang="en-US" sz="1200" smtClean="0"/>
              <a:pPr eaLnBrk="1" hangingPunct="1"/>
              <a:t>14</a:t>
            </a:fld>
            <a:endParaRPr lang="en-US" sz="1200"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smtClean="0"/>
              <a:t>Does repetition have any relationship to chain speed, under-staffing or production pressures?</a:t>
            </a:r>
          </a:p>
          <a:p>
            <a:pPr eaLnBrk="1" hangingPunct="1"/>
            <a:r>
              <a:rPr lang="en-US" smtClean="0"/>
              <a:t>Are these issues regulated by OSHA?</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smtClean="0"/>
              <a:t>All of these factors are influenced by duration.  We need to know how often a movement is repeated AND for how long.</a:t>
            </a:r>
          </a:p>
        </p:txBody>
      </p:sp>
      <p:sp>
        <p:nvSpPr>
          <p:cNvPr id="50180" name="Slide Number Placeholder 3"/>
          <p:cNvSpPr>
            <a:spLocks noGrp="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1B3B5D08-8451-4136-9061-01AF5B5B1AED}"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CF182EA1-F347-421E-91D2-63C3068E8900}" type="slidenum">
              <a:rPr lang="en-US" sz="1200" smtClean="0"/>
              <a:pPr eaLnBrk="1" hangingPunct="1"/>
              <a:t>16</a:t>
            </a:fld>
            <a:endParaRPr lang="en-US" sz="1200"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smtClean="0"/>
              <a:t>Cold environments compromise muscle efficiency</a:t>
            </a:r>
          </a:p>
          <a:p>
            <a:pPr eaLnBrk="1" hangingPunct="1"/>
            <a:r>
              <a:rPr lang="en-US" smtClean="0"/>
              <a:t>Possible vascular and neurological damage</a:t>
            </a:r>
          </a:p>
          <a:p>
            <a:pPr eaLnBrk="1" hangingPunct="1"/>
            <a:r>
              <a:rPr lang="en-US" smtClean="0"/>
              <a:t>Workers with cold-desensitized fingers may exert more force than necessary exposing muscles, soft tissues, and joints to increased forces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41047490-DA4A-4206-ABEE-BBFA96DE4218}" type="slidenum">
              <a:rPr lang="en-US" sz="1200" smtClean="0"/>
              <a:pPr eaLnBrk="1" hangingPunct="1"/>
              <a:t>17</a:t>
            </a:fld>
            <a:endParaRPr lang="en-US" sz="1200"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smtClean="0"/>
              <a:t>We mentioned that work-related musculoskeletal disorders affect not only the muscles, ligaments and tendons – but also the blood vessels and nerves.</a:t>
            </a:r>
          </a:p>
          <a:p>
            <a:pPr eaLnBrk="1" hangingPunct="1"/>
            <a:r>
              <a:rPr lang="en-US" smtClean="0"/>
              <a:t>Noise has an impact on the heart and blood vessels and can also be considered an ergonomic factor.</a:t>
            </a:r>
          </a:p>
          <a:p>
            <a:pPr eaLnBrk="1" hangingPunct="1"/>
            <a:endParaRPr lang="en-US" smtClean="0"/>
          </a:p>
          <a:p>
            <a:pPr eaLnBrk="1" hangingPunct="1"/>
            <a:r>
              <a:rPr lang="en-US" smtClean="0"/>
              <a:t>What does OSHA say about noise in the workplace. Is the employer required to do anything if noise levels are too high?</a:t>
            </a:r>
          </a:p>
          <a:p>
            <a:pPr eaLnBrk="1" hangingPunct="1"/>
            <a:r>
              <a:rPr lang="en-US" smtClean="0"/>
              <a:t>Many workers believe that the employer’s responsibility is to provide ear plugs or other hearing protection..</a:t>
            </a:r>
          </a:p>
          <a:p>
            <a:pPr eaLnBrk="1" hangingPunct="1"/>
            <a:r>
              <a:rPr lang="en-US" smtClean="0"/>
              <a:t>But the noise standard actually requires a far more important step before handing out earplugs. </a:t>
            </a:r>
          </a:p>
          <a:p>
            <a:pPr eaLnBrk="1" hangingPunct="1"/>
            <a:r>
              <a:rPr lang="en-US" smtClean="0"/>
              <a:t>The employer has to try to control the noise – quiet things down or isolate the source of noise from the worker.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42AFDE94-BFE7-42FD-8BFB-456FB59A979D}" type="slidenum">
              <a:rPr lang="en-US" sz="1200" smtClean="0"/>
              <a:pPr eaLnBrk="1" hangingPunct="1"/>
              <a:t>18</a:t>
            </a:fld>
            <a:endParaRPr lang="en-US" sz="1200"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80F4D764-BD24-44ED-ADBD-BE768C1740BE}" type="slidenum">
              <a:rPr lang="en-US" sz="1200" smtClean="0"/>
              <a:pPr eaLnBrk="1" hangingPunct="1"/>
              <a:t>19</a:t>
            </a:fld>
            <a:endParaRPr lang="en-US" sz="1200"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C61FF906-BAAA-4DE8-8E20-7360202E7551}" type="slidenum">
              <a:rPr lang="en-US" sz="1200" smtClean="0"/>
              <a:pPr eaLnBrk="1" hangingPunct="1"/>
              <a:t>2</a:t>
            </a:fld>
            <a:endParaRPr lang="en-US" sz="1200"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smtClean="0"/>
              <a:t>Please stand up if your job causes you pain.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EAD812C7-F5FA-418E-8AED-5686D51D1688}" type="slidenum">
              <a:rPr lang="en-US" sz="1200" smtClean="0"/>
              <a:pPr eaLnBrk="1" hangingPunct="1"/>
              <a:t>20</a:t>
            </a:fld>
            <a:endParaRPr lang="en-US" sz="1200"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smtClean="0"/>
              <a:t>While we’re on the subject – let’s mention the impact of PPE on ergonomics.</a:t>
            </a:r>
          </a:p>
          <a:p>
            <a:pPr eaLnBrk="1" hangingPunct="1"/>
            <a:r>
              <a:rPr lang="en-US" smtClean="0"/>
              <a:t>Is it easier to work with gloves or without them?</a:t>
            </a:r>
          </a:p>
          <a:p>
            <a:pPr eaLnBrk="1" hangingPunct="1"/>
            <a:r>
              <a:rPr lang="en-US" smtClean="0"/>
              <a:t>What about respirators?</a:t>
            </a:r>
          </a:p>
          <a:p>
            <a:pPr eaLnBrk="1" hangingPunct="1"/>
            <a:r>
              <a:rPr lang="en-US" smtClean="0"/>
              <a:t>When PPE interferes with people’s ability to work – what is the first thing you should investigate?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EA739DC8-91BD-4A83-B54D-4F9BE27E5117}" type="slidenum">
              <a:rPr lang="en-US" sz="1200" smtClean="0"/>
              <a:pPr eaLnBrk="1" hangingPunct="1"/>
              <a:t>21</a:t>
            </a:fld>
            <a:endParaRPr lang="en-US" sz="1200"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smtClean="0"/>
              <a:t>Is there a way to eliminate the need for PPE?</a:t>
            </a:r>
          </a:p>
          <a:p>
            <a:pPr eaLnBrk="1" hangingPunct="1"/>
            <a:r>
              <a:rPr lang="en-US" smtClean="0"/>
              <a:t>Maybe a less toxic chemical can be used, maybe the noise can be abated or isolated, maybe what ever is keeping the floor wet can be redirected?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6F7B177D-7873-4634-94AF-5D5AA50164A4}" type="slidenum">
              <a:rPr lang="en-US" sz="1200" smtClean="0"/>
              <a:pPr eaLnBrk="1" hangingPunct="1"/>
              <a:t>22</a:t>
            </a:fld>
            <a:endParaRPr lang="en-US" sz="1200"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smtClean="0"/>
              <a:t>If the job cannot be made safe without PPE – make sure the PPE fits and is comfortable.</a:t>
            </a:r>
          </a:p>
          <a:p>
            <a:pPr eaLnBrk="1" hangingPunct="1"/>
            <a:r>
              <a:rPr lang="en-US" smtClean="0"/>
              <a:t>Does anyone have a problem as a steward with employees who are being disciplined for failing to wear their PPE? </a:t>
            </a:r>
          </a:p>
          <a:p>
            <a:pPr eaLnBrk="1" hangingPunct="1"/>
            <a:r>
              <a:rPr lang="en-US" smtClean="0"/>
              <a:t>Is fit or comfort ever an issue in these situations? </a:t>
            </a:r>
          </a:p>
          <a:p>
            <a:pPr eaLnBrk="1" hangingPunct="1"/>
            <a:r>
              <a:rPr lang="en-US" smtClean="0"/>
              <a:t>One-size-fits-all visitor’s glasses are not appropriate for constant use.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7D95C211-D93E-464F-ACB3-80B3BC35AEF5}" type="slidenum">
              <a:rPr lang="en-US" sz="1200" smtClean="0"/>
              <a:pPr eaLnBrk="1" hangingPunct="1"/>
              <a:t>23</a:t>
            </a:fld>
            <a:endParaRPr lang="en-US" sz="1200"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A8E9FE72-49F7-4DE1-BE7E-65E6460F4ACA}" type="slidenum">
              <a:rPr lang="en-US" sz="1200" smtClean="0"/>
              <a:pPr eaLnBrk="1" hangingPunct="1"/>
              <a:t>24</a:t>
            </a:fld>
            <a:endParaRPr lang="en-US" sz="1200"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smtClean="0"/>
              <a:t>Risk factors interact to create stresses on the body. It is a good idea to learn to think about these factors working together. Often when you reduce one, you increase another. This might create unintended consequences. </a:t>
            </a:r>
          </a:p>
        </p:txBody>
      </p:sp>
      <p:sp>
        <p:nvSpPr>
          <p:cNvPr id="60420" name="Slide Number Placeholder 3"/>
          <p:cNvSpPr>
            <a:spLocks noGrp="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01A5B5F5-3E7A-482F-AB20-E021C087DC5E}" type="slidenum">
              <a:rPr lang="en-US" sz="1200" smtClean="0"/>
              <a:pPr eaLnBrk="1" hangingPunct="1"/>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08929F8E-9E41-45F5-ABDD-0E67181F912D}" type="slidenum">
              <a:rPr lang="en-US" sz="1200" smtClean="0"/>
              <a:pPr eaLnBrk="1" hangingPunct="1"/>
              <a:t>26</a:t>
            </a:fld>
            <a:endParaRPr lang="en-US" sz="1200"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1471EDB6-6E15-449E-9783-82BD73CEFB94}" type="slidenum">
              <a:rPr lang="en-US" sz="1200" smtClean="0"/>
              <a:pPr eaLnBrk="1" hangingPunct="1"/>
              <a:t>27</a:t>
            </a:fld>
            <a:endParaRPr lang="en-US" sz="1200"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smtClean="0"/>
              <a:t>Understanding risk factors helps us identify jobs that could hurt people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C6EE932F-EDD0-4340-A794-A790D0582072}" type="slidenum">
              <a:rPr lang="en-US" sz="1200" smtClean="0"/>
              <a:pPr eaLnBrk="1" hangingPunct="1"/>
              <a:t>28</a:t>
            </a:fld>
            <a:endParaRPr lang="en-US" sz="1200" smtClean="0"/>
          </a:p>
        </p:txBody>
      </p:sp>
      <p:sp>
        <p:nvSpPr>
          <p:cNvPr id="63491" name="Rectangle 2"/>
          <p:cNvSpPr>
            <a:spLocks noRot="1" noChangeArrowheads="1" noTextEdit="1"/>
          </p:cNvSpPr>
          <p:nvPr>
            <p:ph type="sldImg"/>
          </p:nvPr>
        </p:nvSpPr>
        <p:spPr>
          <a:ln/>
        </p:spPr>
      </p:sp>
      <p:sp>
        <p:nvSpPr>
          <p:cNvPr id="60420" name="Rectangle 3"/>
          <p:cNvSpPr>
            <a:spLocks noGrp="1" noChangeArrowheads="1"/>
          </p:cNvSpPr>
          <p:nvPr>
            <p:ph type="body" idx="1"/>
          </p:nvPr>
        </p:nvSpPr>
        <p:spPr/>
        <p:txBody>
          <a:bodyPr/>
          <a:lstStyle/>
          <a:p>
            <a:pPr eaLnBrk="1" hangingPunct="1">
              <a:defRPr/>
            </a:pPr>
            <a:r>
              <a:rPr lang="en-US" dirty="0" smtClean="0"/>
              <a:t>We want to intervene where we can do the most good.</a:t>
            </a:r>
          </a:p>
          <a:p>
            <a:pPr eaLnBrk="1" hangingPunct="1">
              <a:defRPr/>
            </a:pPr>
            <a:r>
              <a:rPr lang="en-US" dirty="0" smtClean="0"/>
              <a:t>Analysis of risk factors helps us figure out what to change.</a:t>
            </a:r>
          </a:p>
          <a:p>
            <a:pPr eaLnBrk="1" hangingPunct="1">
              <a:defRPr/>
            </a:pPr>
            <a:r>
              <a:rPr lang="en-US" dirty="0" smtClean="0"/>
              <a:t>Sometimes changing one risk factor will have an unintended effect on another one. </a:t>
            </a:r>
          </a:p>
          <a:p>
            <a:pPr eaLnBrk="1" hangingPunct="1">
              <a:defRPr/>
            </a:pPr>
            <a:endParaRPr lang="en-US" dirty="0" smtClean="0"/>
          </a:p>
          <a:p>
            <a:pPr>
              <a:spcBef>
                <a:spcPct val="0"/>
              </a:spcBef>
              <a:defRPr/>
            </a:pPr>
            <a:r>
              <a:rPr lang="en-US" dirty="0" smtClean="0"/>
              <a:t>Let’s practice with an example of a worker who faces a conveyor and who pulls a 50 pound container of stock from a shelf above shoulder height, about 12” away. This worker has to reach for new stock about once every 2 minutes all day long.</a:t>
            </a:r>
          </a:p>
          <a:p>
            <a:pPr>
              <a:spcBef>
                <a:spcPct val="0"/>
              </a:spcBef>
              <a:defRPr/>
            </a:pPr>
            <a:r>
              <a:rPr lang="en-US" dirty="0" smtClean="0"/>
              <a:t>If you put these numbers into your work sheet you should get:</a:t>
            </a:r>
          </a:p>
          <a:p>
            <a:pPr marL="228600" indent="-228600">
              <a:spcBef>
                <a:spcPct val="0"/>
              </a:spcBef>
              <a:buFontTx/>
              <a:buAutoNum type="arabicPeriod"/>
              <a:defRPr/>
            </a:pPr>
            <a:r>
              <a:rPr lang="en-US" dirty="0" smtClean="0"/>
              <a:t>50</a:t>
            </a:r>
          </a:p>
          <a:p>
            <a:pPr marL="228600" indent="-228600">
              <a:spcBef>
                <a:spcPct val="0"/>
              </a:spcBef>
              <a:buFontTx/>
              <a:buAutoNum type="arabicPeriod"/>
              <a:defRPr/>
            </a:pPr>
            <a:r>
              <a:rPr lang="en-US" dirty="0" smtClean="0"/>
              <a:t>Circle 30</a:t>
            </a:r>
          </a:p>
          <a:p>
            <a:pPr marL="228600" indent="-228600">
              <a:spcBef>
                <a:spcPct val="0"/>
              </a:spcBef>
              <a:buFontTx/>
              <a:buAutoNum type="arabicPeriod"/>
              <a:defRPr/>
            </a:pPr>
            <a:r>
              <a:rPr lang="en-US" dirty="0" smtClean="0"/>
              <a:t>Circle 0.85 (once every 2 minutes all day long)</a:t>
            </a:r>
          </a:p>
          <a:p>
            <a:pPr marL="228600" indent="-228600">
              <a:spcBef>
                <a:spcPct val="0"/>
              </a:spcBef>
              <a:buFontTx/>
              <a:buAutoNum type="arabicPeriod"/>
              <a:defRPr/>
            </a:pPr>
            <a:r>
              <a:rPr lang="en-US" dirty="0" smtClean="0"/>
              <a:t>Circle 1.0 (not twisting)</a:t>
            </a:r>
          </a:p>
          <a:p>
            <a:pPr marL="228600" indent="-228600">
              <a:spcBef>
                <a:spcPct val="0"/>
              </a:spcBef>
              <a:buFontTx/>
              <a:buAutoNum type="arabicPeriod"/>
              <a:defRPr/>
            </a:pPr>
            <a:r>
              <a:rPr lang="en-US" dirty="0" smtClean="0"/>
              <a:t> 30 x 0.85 x 1.0 = 25.5 pounds This is the safe weight that can be lifted in this job.</a:t>
            </a:r>
          </a:p>
          <a:p>
            <a:pPr marL="228600" indent="-228600">
              <a:spcBef>
                <a:spcPct val="0"/>
              </a:spcBef>
              <a:buFontTx/>
              <a:buAutoNum type="arabicPeriod"/>
              <a:defRPr/>
            </a:pPr>
            <a:r>
              <a:rPr lang="en-US" dirty="0" smtClean="0"/>
              <a:t>Compare your answer to the number you wrote in step 1</a:t>
            </a:r>
          </a:p>
          <a:p>
            <a:pPr marL="228600" indent="-228600">
              <a:spcBef>
                <a:spcPct val="0"/>
              </a:spcBef>
              <a:buFontTx/>
              <a:buAutoNum type="arabicPeriod"/>
              <a:defRPr/>
            </a:pPr>
            <a:endParaRPr lang="en-US" dirty="0" smtClean="0"/>
          </a:p>
          <a:p>
            <a:pPr>
              <a:spcBef>
                <a:spcPct val="0"/>
              </a:spcBef>
              <a:defRPr/>
            </a:pPr>
            <a:r>
              <a:rPr lang="en-US" dirty="0" smtClean="0"/>
              <a:t>So, let’s reduce the weight to 25 pounds and fill in a new worksheet.</a:t>
            </a:r>
          </a:p>
          <a:p>
            <a:pPr>
              <a:spcBef>
                <a:spcPct val="0"/>
              </a:spcBef>
              <a:defRPr/>
            </a:pPr>
            <a:endParaRPr lang="en-US" dirty="0" smtClean="0"/>
          </a:p>
          <a:p>
            <a:pPr marL="228600" indent="-228600">
              <a:spcBef>
                <a:spcPct val="0"/>
              </a:spcBef>
              <a:buFontTx/>
              <a:buAutoNum type="arabicPeriod"/>
              <a:defRPr/>
            </a:pPr>
            <a:r>
              <a:rPr lang="en-US" dirty="0" smtClean="0"/>
              <a:t>25 </a:t>
            </a:r>
          </a:p>
          <a:p>
            <a:pPr marL="228600" indent="-228600">
              <a:spcBef>
                <a:spcPct val="0"/>
              </a:spcBef>
              <a:buFontTx/>
              <a:buAutoNum type="arabicPeriod"/>
              <a:defRPr/>
            </a:pPr>
            <a:r>
              <a:rPr lang="en-US" dirty="0" smtClean="0"/>
              <a:t>30</a:t>
            </a:r>
          </a:p>
          <a:p>
            <a:pPr marL="228600" indent="-228600">
              <a:spcBef>
                <a:spcPct val="0"/>
              </a:spcBef>
              <a:buFontTx/>
              <a:buAutoNum type="arabicPeriod"/>
              <a:defRPr/>
            </a:pPr>
            <a:r>
              <a:rPr lang="en-US" dirty="0" smtClean="0"/>
              <a:t>0.75 our repetitions have gone up</a:t>
            </a:r>
          </a:p>
          <a:p>
            <a:pPr marL="228600" indent="-228600">
              <a:spcBef>
                <a:spcPct val="0"/>
              </a:spcBef>
              <a:buFontTx/>
              <a:buAutoNum type="arabicPeriod"/>
              <a:defRPr/>
            </a:pPr>
            <a:r>
              <a:rPr lang="en-US" dirty="0" smtClean="0"/>
              <a:t>1.0</a:t>
            </a:r>
          </a:p>
          <a:p>
            <a:pPr marL="228600" indent="-228600">
              <a:spcBef>
                <a:spcPct val="0"/>
              </a:spcBef>
              <a:buFontTx/>
              <a:buAutoNum type="arabicPeriod"/>
              <a:defRPr/>
            </a:pPr>
            <a:r>
              <a:rPr lang="en-US" dirty="0" smtClean="0"/>
              <a:t>30 x 0.75 x 1 = 22.5</a:t>
            </a:r>
          </a:p>
          <a:p>
            <a:pPr marL="228600" indent="-228600">
              <a:spcBef>
                <a:spcPct val="0"/>
              </a:spcBef>
              <a:buFontTx/>
              <a:buAutoNum type="arabicPeriod"/>
              <a:defRPr/>
            </a:pPr>
            <a:endParaRPr lang="en-US" dirty="0" smtClean="0"/>
          </a:p>
          <a:p>
            <a:pPr>
              <a:spcBef>
                <a:spcPct val="0"/>
              </a:spcBef>
              <a:defRPr/>
            </a:pPr>
            <a:r>
              <a:rPr lang="en-US" dirty="0" smtClean="0"/>
              <a:t>What happened?  When the repetitions went up the amount of weight that could safely be moved went down.</a:t>
            </a:r>
          </a:p>
          <a:p>
            <a:pPr>
              <a:spcBef>
                <a:spcPct val="0"/>
              </a:spcBef>
              <a:defRPr/>
            </a:pPr>
            <a:r>
              <a:rPr lang="en-US" dirty="0" smtClean="0"/>
              <a:t>You can experiment with this example by changing different things. The point is that just changing the weight, or just changing the reach does not necessarily solve the problem. The changes we made were improvements, but the risk of injury is still high. </a:t>
            </a:r>
          </a:p>
          <a:p>
            <a:pPr eaLnBrk="1" hangingPunct="1">
              <a:defRP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D6B31FD7-6B34-4E10-A1D0-FE8E733FE015}" type="slidenum">
              <a:rPr lang="en-US" sz="1200" smtClean="0"/>
              <a:pPr eaLnBrk="1" hangingPunct="1"/>
              <a:t>29</a:t>
            </a:fld>
            <a:endParaRPr lang="en-US" sz="1200"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smtClean="0"/>
              <a:t>Has anyone been told that their carpal tunnel is probably due to their knitting hobby or bowling?</a:t>
            </a:r>
          </a:p>
          <a:p>
            <a:pPr eaLnBrk="1" hangingPunct="1"/>
            <a:r>
              <a:rPr lang="en-US" smtClean="0"/>
              <a:t>What is the problem with focusing on things we can’t control such as age or gender?</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98FE6496-2BA3-4400-8C60-E973A578CCCA}" type="slidenum">
              <a:rPr lang="en-US" sz="1200" smtClean="0"/>
              <a:pPr eaLnBrk="1" hangingPunct="1"/>
              <a:t>3</a:t>
            </a:fld>
            <a:endParaRPr lang="en-US" sz="1200"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smtClean="0"/>
              <a:t>Please stand up if you represent people who work in pain.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AD464E9D-F6C0-4794-8A56-DCB61CD94A1D}" type="slidenum">
              <a:rPr lang="en-US" sz="1200" smtClean="0"/>
              <a:pPr eaLnBrk="1" hangingPunct="1"/>
              <a:t>30</a:t>
            </a:fld>
            <a:endParaRPr lang="en-US" sz="1200"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1FAE21B2-FCDE-4186-A176-D76969B05E1F}" type="slidenum">
              <a:rPr lang="en-US" sz="1200" smtClean="0"/>
              <a:pPr eaLnBrk="1" hangingPunct="1"/>
              <a:t>31</a:t>
            </a:fld>
            <a:endParaRPr lang="en-US" sz="1200"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E36710C4-E890-4C07-ADFB-124C6A7BD01C}" type="slidenum">
              <a:rPr lang="en-US" sz="1200" smtClean="0"/>
              <a:pPr eaLnBrk="1" hangingPunct="1"/>
              <a:t>4</a:t>
            </a:fld>
            <a:endParaRPr lang="en-US" sz="1200"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smtClean="0"/>
              <a:t>Should we accept that pain as a fact of life?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90B43FAA-D6EF-4BA9-BC14-F8F982C69D81}" type="slidenum">
              <a:rPr lang="en-US" sz="1200" smtClean="0"/>
              <a:pPr eaLnBrk="1" hangingPunct="1"/>
              <a:t>5</a:t>
            </a:fld>
            <a:endParaRPr lang="en-US" sz="1200"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1048D909-A8A7-4EE0-8A7B-7EDC85A1B7B8}" type="slidenum">
              <a:rPr lang="en-US" sz="1200" smtClean="0"/>
              <a:pPr eaLnBrk="1" hangingPunct="1"/>
              <a:t>6</a:t>
            </a:fld>
            <a:endParaRPr lang="en-US" sz="1200"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spcBef>
                <a:spcPct val="0"/>
              </a:spcBef>
            </a:pPr>
            <a:r>
              <a:rPr lang="en-US" sz="1600" smtClean="0"/>
              <a:t>Work-related musculoskeletal disorders, or WMSDs, are injuries that occur to the soft tissues of the body – the muscles, tendons (attach muscle to bone), ligaments (attach bone to bone), joints, blood vessels and nerves.</a:t>
            </a:r>
          </a:p>
          <a:p>
            <a:pPr eaLnBrk="1" hangingPunct="1">
              <a:spcBef>
                <a:spcPct val="0"/>
              </a:spcBef>
            </a:pPr>
            <a:endParaRPr lang="en-US" sz="1600" smtClean="0"/>
          </a:p>
          <a:p>
            <a:pPr eaLnBrk="1" hangingPunct="1">
              <a:spcBef>
                <a:spcPct val="0"/>
              </a:spcBef>
            </a:pPr>
            <a:r>
              <a:rPr lang="en-US" sz="1600" smtClean="0"/>
              <a:t>These injuries can include rotator cuff injuries and bursitis in the shoulder, epicondylitis (a form of tendinitis) in the elbow, carpal tunnel syndrome in the wrist, low back pain and bursitis of the knee.</a:t>
            </a:r>
          </a:p>
          <a:p>
            <a:pPr eaLnBrk="1" hangingPunct="1">
              <a:spcBef>
                <a:spcPct val="0"/>
              </a:spcBef>
            </a:pPr>
            <a:endParaRPr lang="en-US" sz="1600" smtClean="0"/>
          </a:p>
          <a:p>
            <a:pPr eaLnBrk="1" hangingPunct="1">
              <a:spcBef>
                <a:spcPct val="0"/>
              </a:spcBef>
            </a:pPr>
            <a:r>
              <a:rPr lang="en-US" sz="1600" smtClean="0"/>
              <a:t>WMSDs tend to occur gradually, accumulating from months or even years of work, as opposed to sudden injuries such as a broken bone due to a fall or a neck injury from a motor vehicle accident.</a:t>
            </a:r>
          </a:p>
          <a:p>
            <a:pPr eaLnBrk="1" hangingPunct="1">
              <a:spcBef>
                <a:spcPct val="0"/>
              </a:spcBef>
            </a:pPr>
            <a:r>
              <a:rPr lang="en-US" sz="1600" smtClean="0"/>
              <a:t>Work-related pain is an indication of conditions that could lead to – or have already resulted in work-related injury.</a:t>
            </a:r>
          </a:p>
          <a:p>
            <a:pPr eaLnBrk="1" hangingPunct="1">
              <a:spcBef>
                <a:spcPct val="0"/>
              </a:spcBef>
            </a:pPr>
            <a:r>
              <a:rPr lang="en-US" sz="1600" smtClean="0"/>
              <a:t>We take these injuries very seriously. They should never be accepted as part of the job.</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7C7AFA0E-9580-4DCA-B128-2E9610FFA351}" type="slidenum">
              <a:rPr lang="en-US" sz="1200" smtClean="0"/>
              <a:pPr eaLnBrk="1" hangingPunct="1"/>
              <a:t>7</a:t>
            </a:fld>
            <a:endParaRPr lang="en-US" sz="1200"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smtClean="0"/>
              <a:t>In order to understand where we need to start for this session, I’d like to find out how many of you have had ergonomics training already?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DA7D8C6E-D925-4882-9103-DF30870AE906}" type="slidenum">
              <a:rPr lang="en-US" sz="1200" smtClean="0"/>
              <a:pPr eaLnBrk="1" hangingPunct="1"/>
              <a:t>8</a:t>
            </a:fld>
            <a:endParaRPr lang="en-US" sz="1200"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smtClean="0"/>
              <a:t>Let’s quickly review a few basic principles of ergonomics.</a:t>
            </a:r>
          </a:p>
          <a:p>
            <a:pPr eaLnBrk="1" hangingPunct="1"/>
            <a:r>
              <a:rPr lang="en-US" smtClean="0"/>
              <a:t>Everyone please stand in a neutral posture.</a:t>
            </a:r>
          </a:p>
          <a:p>
            <a:pPr eaLnBrk="1" hangingPunct="1"/>
            <a:r>
              <a:rPr lang="en-US" smtClean="0"/>
              <a:t>What would happen if I ask you to stand like that for the rest of the hour?</a:t>
            </a:r>
          </a:p>
          <a:p>
            <a:pPr eaLnBrk="1" hangingPunct="1"/>
            <a:r>
              <a:rPr lang="en-US" smtClean="0"/>
              <a:t>We know that we can avoid stressing our body by spending as much time as possible in a neutral posture.</a:t>
            </a:r>
          </a:p>
          <a:p>
            <a:pPr eaLnBrk="1" hangingPunct="1"/>
            <a:r>
              <a:rPr lang="en-US" smtClean="0"/>
              <a:t>Except for…?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8213" eaLnBrk="0" hangingPunct="0">
              <a:defRPr sz="1600">
                <a:solidFill>
                  <a:schemeClr val="tx1"/>
                </a:solidFill>
                <a:latin typeface="Arial" charset="0"/>
              </a:defRPr>
            </a:lvl1pPr>
            <a:lvl2pPr marL="742950" indent="-285750" defTabSz="938213" eaLnBrk="0" hangingPunct="0">
              <a:defRPr sz="1600">
                <a:solidFill>
                  <a:schemeClr val="tx1"/>
                </a:solidFill>
                <a:latin typeface="Arial" charset="0"/>
              </a:defRPr>
            </a:lvl2pPr>
            <a:lvl3pPr marL="1143000" indent="-228600" defTabSz="938213" eaLnBrk="0" hangingPunct="0">
              <a:defRPr sz="1600">
                <a:solidFill>
                  <a:schemeClr val="tx1"/>
                </a:solidFill>
                <a:latin typeface="Arial" charset="0"/>
              </a:defRPr>
            </a:lvl3pPr>
            <a:lvl4pPr marL="1600200" indent="-228600" defTabSz="938213" eaLnBrk="0" hangingPunct="0">
              <a:defRPr sz="1600">
                <a:solidFill>
                  <a:schemeClr val="tx1"/>
                </a:solidFill>
                <a:latin typeface="Arial" charset="0"/>
              </a:defRPr>
            </a:lvl4pPr>
            <a:lvl5pPr marL="2057400" indent="-228600" defTabSz="938213" eaLnBrk="0" hangingPunct="0">
              <a:defRPr sz="1600">
                <a:solidFill>
                  <a:schemeClr val="tx1"/>
                </a:solidFill>
                <a:latin typeface="Arial" charset="0"/>
              </a:defRPr>
            </a:lvl5pPr>
            <a:lvl6pPr marL="2514600" indent="-228600" defTabSz="938213" eaLnBrk="0" fontAlgn="base" hangingPunct="0">
              <a:spcBef>
                <a:spcPct val="0"/>
              </a:spcBef>
              <a:spcAft>
                <a:spcPct val="0"/>
              </a:spcAft>
              <a:defRPr sz="1600">
                <a:solidFill>
                  <a:schemeClr val="tx1"/>
                </a:solidFill>
                <a:latin typeface="Arial" charset="0"/>
              </a:defRPr>
            </a:lvl6pPr>
            <a:lvl7pPr marL="2971800" indent="-228600" defTabSz="938213" eaLnBrk="0" fontAlgn="base" hangingPunct="0">
              <a:spcBef>
                <a:spcPct val="0"/>
              </a:spcBef>
              <a:spcAft>
                <a:spcPct val="0"/>
              </a:spcAft>
              <a:defRPr sz="1600">
                <a:solidFill>
                  <a:schemeClr val="tx1"/>
                </a:solidFill>
                <a:latin typeface="Arial" charset="0"/>
              </a:defRPr>
            </a:lvl7pPr>
            <a:lvl8pPr marL="3429000" indent="-228600" defTabSz="938213" eaLnBrk="0" fontAlgn="base" hangingPunct="0">
              <a:spcBef>
                <a:spcPct val="0"/>
              </a:spcBef>
              <a:spcAft>
                <a:spcPct val="0"/>
              </a:spcAft>
              <a:defRPr sz="1600">
                <a:solidFill>
                  <a:schemeClr val="tx1"/>
                </a:solidFill>
                <a:latin typeface="Arial" charset="0"/>
              </a:defRPr>
            </a:lvl8pPr>
            <a:lvl9pPr marL="3886200" indent="-228600" defTabSz="938213" eaLnBrk="0" fontAlgn="base" hangingPunct="0">
              <a:spcBef>
                <a:spcPct val="0"/>
              </a:spcBef>
              <a:spcAft>
                <a:spcPct val="0"/>
              </a:spcAft>
              <a:defRPr sz="1600">
                <a:solidFill>
                  <a:schemeClr val="tx1"/>
                </a:solidFill>
                <a:latin typeface="Arial" charset="0"/>
              </a:defRPr>
            </a:lvl9pPr>
          </a:lstStyle>
          <a:p>
            <a:pPr eaLnBrk="1" hangingPunct="1"/>
            <a:fld id="{891E8D82-774A-4F0A-B81A-7B5E27D425A6}" type="slidenum">
              <a:rPr lang="en-US" sz="1200" smtClean="0"/>
              <a:pPr eaLnBrk="1" hangingPunct="1"/>
              <a:t>9</a:t>
            </a:fld>
            <a:endParaRPr lang="en-US" sz="1200"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a:p>
            <a:pPr eaLnBrk="1" hangingPunct="1"/>
            <a:r>
              <a:rPr lang="en-US" smtClean="0"/>
              <a:t>Neutral is good – but static, meaning having to stay in the same position for a long time – is not good.</a:t>
            </a:r>
          </a:p>
          <a:p>
            <a:pPr eaLnBrk="1" hangingPunct="1"/>
            <a:r>
              <a:rPr lang="en-US" smtClean="0"/>
              <a:t>Another way to put this is – although moving too much can be fatiguing, not moving enough is also fatiguing!</a:t>
            </a:r>
          </a:p>
          <a:p>
            <a:pPr eaLnBrk="1" hangingPunct="1"/>
            <a:endParaRPr lang="en-US" smtClean="0"/>
          </a:p>
          <a:p>
            <a:pPr eaLnBrk="1" hangingPunct="1"/>
            <a:r>
              <a:rPr lang="en-US" smtClean="0"/>
              <a:t>Known Hazard</a:t>
            </a:r>
          </a:p>
          <a:p>
            <a:pPr eaLnBrk="1" hangingPunct="1"/>
            <a:r>
              <a:rPr lang="en-US" smtClean="0"/>
              <a:t>“Statically standing in one posture reduces the flow of nutrients to and the removal of wastes from the muscles, tendons, and</a:t>
            </a:r>
          </a:p>
          <a:p>
            <a:pPr eaLnBrk="1" hangingPunct="1"/>
            <a:r>
              <a:rPr lang="en-US" smtClean="0"/>
              <a:t>vertebra. This can lead to venous pooling of blood and an increase in pressure in the lower extremities. Additionally, it creates</a:t>
            </a:r>
          </a:p>
          <a:p>
            <a:pPr eaLnBrk="1" hangingPunct="1"/>
            <a:r>
              <a:rPr lang="en-US" smtClean="0"/>
              <a:t>a contact stress to the bottoms of the feet. Statically standing in one place for prolonged periods of time increase the risk of</a:t>
            </a:r>
          </a:p>
          <a:p>
            <a:pPr eaLnBrk="1" hangingPunct="1"/>
            <a:r>
              <a:rPr lang="en-US" smtClean="0"/>
              <a:t>development of MSDs of the legs and feet such as pain, fatigue, and varicose veins.”</a:t>
            </a:r>
          </a:p>
          <a:p>
            <a:pPr eaLnBrk="1" hangingPunct="1"/>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505200" y="2438400"/>
            <a:ext cx="5638800" cy="1470025"/>
          </a:xfrm>
        </p:spPr>
        <p:txBody>
          <a:bodyPr/>
          <a:lstStyle>
            <a:lvl1pPr>
              <a:defRPr sz="4800"/>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1981200" y="5105400"/>
            <a:ext cx="6400800" cy="1143000"/>
          </a:xfrm>
        </p:spPr>
        <p:txBody>
          <a:bodyPr/>
          <a:lstStyle>
            <a:lvl1pPr marL="0" indent="0" algn="ctr">
              <a:buFontTx/>
              <a:buNone/>
              <a:defRPr sz="2800">
                <a:latin typeface="Flexure" pitchFamily="82" charset="0"/>
              </a:defRPr>
            </a:lvl1pPr>
          </a:lstStyle>
          <a:p>
            <a:pPr lvl="0"/>
            <a:r>
              <a:rPr lang="en-US" noProof="0" smtClean="0"/>
              <a:t>Click to edit Master subtitle style</a:t>
            </a:r>
          </a:p>
        </p:txBody>
      </p:sp>
    </p:spTree>
    <p:extLst>
      <p:ext uri="{BB962C8B-B14F-4D97-AF65-F5344CB8AC3E}">
        <p14:creationId xmlns:p14="http://schemas.microsoft.com/office/powerpoint/2010/main" val="383020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515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14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282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738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711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171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337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811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81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539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024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Flexure" pitchFamily="82" charset="0"/>
        </a:defRPr>
      </a:lvl2pPr>
      <a:lvl3pPr algn="ctr" rtl="0" eaLnBrk="0" fontAlgn="base" hangingPunct="0">
        <a:spcBef>
          <a:spcPct val="0"/>
        </a:spcBef>
        <a:spcAft>
          <a:spcPct val="0"/>
        </a:spcAft>
        <a:defRPr sz="4000">
          <a:solidFill>
            <a:schemeClr val="bg1"/>
          </a:solidFill>
          <a:latin typeface="Flexure" pitchFamily="82" charset="0"/>
        </a:defRPr>
      </a:lvl3pPr>
      <a:lvl4pPr algn="ctr" rtl="0" eaLnBrk="0" fontAlgn="base" hangingPunct="0">
        <a:spcBef>
          <a:spcPct val="0"/>
        </a:spcBef>
        <a:spcAft>
          <a:spcPct val="0"/>
        </a:spcAft>
        <a:defRPr sz="4000">
          <a:solidFill>
            <a:schemeClr val="bg1"/>
          </a:solidFill>
          <a:latin typeface="Flexure" pitchFamily="82" charset="0"/>
        </a:defRPr>
      </a:lvl4pPr>
      <a:lvl5pPr algn="ctr" rtl="0" eaLnBrk="0" fontAlgn="base" hangingPunct="0">
        <a:spcBef>
          <a:spcPct val="0"/>
        </a:spcBef>
        <a:spcAft>
          <a:spcPct val="0"/>
        </a:spcAft>
        <a:defRPr sz="4000">
          <a:solidFill>
            <a:schemeClr val="bg1"/>
          </a:solidFill>
          <a:latin typeface="Flexure" pitchFamily="82" charset="0"/>
        </a:defRPr>
      </a:lvl5pPr>
      <a:lvl6pPr marL="457200" algn="ctr" rtl="0" fontAlgn="base">
        <a:spcBef>
          <a:spcPct val="0"/>
        </a:spcBef>
        <a:spcAft>
          <a:spcPct val="0"/>
        </a:spcAft>
        <a:defRPr sz="4000">
          <a:solidFill>
            <a:schemeClr val="bg1"/>
          </a:solidFill>
          <a:latin typeface="Flexure" pitchFamily="82" charset="0"/>
        </a:defRPr>
      </a:lvl6pPr>
      <a:lvl7pPr marL="914400" algn="ctr" rtl="0" fontAlgn="base">
        <a:spcBef>
          <a:spcPct val="0"/>
        </a:spcBef>
        <a:spcAft>
          <a:spcPct val="0"/>
        </a:spcAft>
        <a:defRPr sz="4000">
          <a:solidFill>
            <a:schemeClr val="bg1"/>
          </a:solidFill>
          <a:latin typeface="Flexure" pitchFamily="82" charset="0"/>
        </a:defRPr>
      </a:lvl7pPr>
      <a:lvl8pPr marL="1371600" algn="ctr" rtl="0" fontAlgn="base">
        <a:spcBef>
          <a:spcPct val="0"/>
        </a:spcBef>
        <a:spcAft>
          <a:spcPct val="0"/>
        </a:spcAft>
        <a:defRPr sz="4000">
          <a:solidFill>
            <a:schemeClr val="bg1"/>
          </a:solidFill>
          <a:latin typeface="Flexure" pitchFamily="82" charset="0"/>
        </a:defRPr>
      </a:lvl8pPr>
      <a:lvl9pPr marL="1828800" algn="ctr" rtl="0" fontAlgn="base">
        <a:spcBef>
          <a:spcPct val="0"/>
        </a:spcBef>
        <a:spcAft>
          <a:spcPct val="0"/>
        </a:spcAft>
        <a:defRPr sz="4000">
          <a:solidFill>
            <a:schemeClr val="bg1"/>
          </a:solidFill>
          <a:latin typeface="Flexure" pitchFamily="82"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C:\Documents%20and%20Settings\UFCWuser\My%20Documents\My%20Pictures\meatpacking%20plant%20Canada\MOV00748.MPG.wmv"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audio" Target="../media/audio1.wav"/><Relationship Id="rId5" Type="http://schemas.openxmlformats.org/officeDocument/2006/relationships/image" Target="../media/image1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osha.gov/pls/oshaweb/owaredirect.html?p_url=http://www.cdc.gov/niosh/backbelt.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file:///C:\Documents%20and%20Settings\UFCWuser\My%20Documents\My%20Pictures\meatpacking%20plant%20Canada\MOV00622.MPG.wmv" TargetMode="Externa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Ergonomic Risk Factors</a:t>
            </a:r>
          </a:p>
        </p:txBody>
      </p:sp>
      <p:sp>
        <p:nvSpPr>
          <p:cNvPr id="3075" name="Rectangle 1"/>
          <p:cNvSpPr>
            <a:spLocks noChangeArrowheads="1"/>
          </p:cNvSpPr>
          <p:nvPr/>
        </p:nvSpPr>
        <p:spPr bwMode="auto">
          <a:xfrm>
            <a:off x="838200" y="5257800"/>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bg1"/>
                </a:solidFill>
              </a:rPr>
              <a:t>"This material was produced under the grant SH-20867-SH0 from the</a:t>
            </a:r>
          </a:p>
          <a:p>
            <a:r>
              <a:rPr lang="en-US">
                <a:solidFill>
                  <a:schemeClr val="bg1"/>
                </a:solidFill>
              </a:rPr>
              <a:t>Occupational Safety and Health Administration, U.S. Department of Labor.</a:t>
            </a:r>
          </a:p>
          <a:p>
            <a:r>
              <a:rPr lang="en-US">
                <a:solidFill>
                  <a:schemeClr val="bg1"/>
                </a:solidFill>
              </a:rPr>
              <a:t>It does not necessarily reflect the views or policies of the U.S.</a:t>
            </a:r>
          </a:p>
          <a:p>
            <a:r>
              <a:rPr lang="en-US">
                <a:solidFill>
                  <a:schemeClr val="bg1"/>
                </a:solidFill>
              </a:rPr>
              <a:t>Department of Labor, nor does mention of trade names, commercial</a:t>
            </a:r>
          </a:p>
          <a:p>
            <a:r>
              <a:rPr lang="en-US">
                <a:solidFill>
                  <a:schemeClr val="bg1"/>
                </a:solidFill>
              </a:rPr>
              <a:t>products, or organizations imply endorsement by the U.S. Government."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5400" smtClean="0"/>
              <a:t>Stand in an Awkward Posture</a:t>
            </a:r>
          </a:p>
        </p:txBody>
      </p:sp>
      <p:pic>
        <p:nvPicPr>
          <p:cNvPr id="12291"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600200"/>
            <a:ext cx="3681413" cy="47847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4906962"/>
          </a:xfrm>
        </p:spPr>
        <p:txBody>
          <a:bodyPr/>
          <a:lstStyle/>
          <a:p>
            <a:pPr eaLnBrk="1" hangingPunct="1"/>
            <a:r>
              <a:rPr lang="en-US" smtClean="0"/>
              <a:t>What are other risk factors for musculo-skeletal injuries?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pPr eaLnBrk="1" hangingPunct="1"/>
            <a:r>
              <a:rPr lang="en-US" smtClean="0"/>
              <a:t>Force</a:t>
            </a:r>
          </a:p>
        </p:txBody>
      </p:sp>
      <p:pic>
        <p:nvPicPr>
          <p:cNvPr id="14339"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81200" y="1143000"/>
            <a:ext cx="5562600" cy="55626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p:txBody>
          <a:bodyPr/>
          <a:lstStyle/>
          <a:p>
            <a:pPr eaLnBrk="1" hangingPunct="1"/>
            <a:r>
              <a:rPr lang="en-US" smtClean="0"/>
              <a:t>Grip </a:t>
            </a:r>
          </a:p>
        </p:txBody>
      </p:sp>
      <p:pic>
        <p:nvPicPr>
          <p:cNvPr id="15363" name="Picture 2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212850"/>
            <a:ext cx="5257800" cy="5222875"/>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Repetition</a:t>
            </a:r>
          </a:p>
        </p:txBody>
      </p:sp>
      <p:pic>
        <p:nvPicPr>
          <p:cNvPr id="55301" name="MOV00748.MPG.wmv">
            <a:hlinkClick r:id="" action="ppaction://media"/>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2743200" y="1447800"/>
            <a:ext cx="3716338" cy="4953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03" fill="hold"/>
                                        <p:tgtEl>
                                          <p:spTgt spid="5530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5301"/>
                </p:tgtEl>
              </p:cMediaNode>
            </p:video>
            <p:seq concurrent="1" nextAc="seek">
              <p:cTn id="8" restart="whenNotActive" fill="hold" evtFilter="cancelBubble" nodeType="interactiveSeq">
                <p:stCondLst>
                  <p:cond evt="onClick" delay="0">
                    <p:tgtEl>
                      <p:spTgt spid="5530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5301"/>
                                        </p:tgtEl>
                                      </p:cBhvr>
                                    </p:cmd>
                                  </p:childTnLst>
                                </p:cTn>
                              </p:par>
                            </p:childTnLst>
                          </p:cTn>
                        </p:par>
                      </p:childTnLst>
                    </p:cTn>
                  </p:par>
                </p:childTnLst>
              </p:cTn>
              <p:nextCondLst>
                <p:cond evt="onClick" delay="0">
                  <p:tgtEl>
                    <p:spTgt spid="55301"/>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04800"/>
            <a:ext cx="8305800" cy="990600"/>
          </a:xfrm>
        </p:spPr>
        <p:txBody>
          <a:bodyPr/>
          <a:lstStyle/>
          <a:p>
            <a:r>
              <a:rPr lang="en-US" smtClean="0"/>
              <a:t>Repetitive motion</a:t>
            </a:r>
          </a:p>
        </p:txBody>
      </p:sp>
      <p:sp>
        <p:nvSpPr>
          <p:cNvPr id="17411" name="Rectangle 3"/>
          <p:cNvSpPr>
            <a:spLocks noGrp="1" noChangeArrowheads="1"/>
          </p:cNvSpPr>
          <p:nvPr>
            <p:ph type="body" idx="1"/>
          </p:nvPr>
        </p:nvSpPr>
        <p:spPr>
          <a:xfrm>
            <a:off x="211138" y="1600200"/>
            <a:ext cx="3495675" cy="4525963"/>
          </a:xfrm>
        </p:spPr>
        <p:txBody>
          <a:bodyPr/>
          <a:lstStyle/>
          <a:p>
            <a:pPr>
              <a:lnSpc>
                <a:spcPct val="90000"/>
              </a:lnSpc>
            </a:pPr>
            <a:r>
              <a:rPr lang="en-US" smtClean="0"/>
              <a:t>Repeating the same motion with the neck, shoulders, elbows, wrists or hands, every few seconds is </a:t>
            </a:r>
            <a:r>
              <a:rPr lang="en-US" b="1" smtClean="0"/>
              <a:t>repetitive motion</a:t>
            </a:r>
          </a:p>
          <a:p>
            <a:pPr>
              <a:lnSpc>
                <a:spcPct val="90000"/>
              </a:lnSpc>
            </a:pPr>
            <a:r>
              <a:rPr lang="en-US" sz="1200" b="1" smtClean="0"/>
              <a:t>WA State Dept. of Labor and Industries</a:t>
            </a:r>
          </a:p>
        </p:txBody>
      </p:sp>
      <p:pic>
        <p:nvPicPr>
          <p:cNvPr id="17412" name="Picture 8" descr="APPLE CHECK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7138" y="2287588"/>
            <a:ext cx="242252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RecLim2H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1630363"/>
            <a:ext cx="25336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7">
            <a:hlinkClick r:id="rId5" action="ppaction://hlinksldjump" highlightClick="1"/>
          </p:cNvPr>
          <p:cNvSpPr>
            <a:spLocks noChangeArrowheads="1"/>
          </p:cNvSpPr>
          <p:nvPr/>
        </p:nvSpPr>
        <p:spPr bwMode="auto">
          <a:xfrm>
            <a:off x="8269288" y="6162675"/>
            <a:ext cx="874712" cy="695325"/>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Cold</a:t>
            </a:r>
          </a:p>
        </p:txBody>
      </p:sp>
      <p:pic>
        <p:nvPicPr>
          <p:cNvPr id="18435"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1524000"/>
            <a:ext cx="6035675" cy="4525963"/>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09775"/>
            <a:ext cx="8101013"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5"/>
          <p:cNvSpPr>
            <a:spLocks noGrp="1" noChangeArrowheads="1"/>
          </p:cNvSpPr>
          <p:nvPr>
            <p:ph type="title"/>
          </p:nvPr>
        </p:nvSpPr>
        <p:spPr/>
        <p:txBody>
          <a:bodyPr/>
          <a:lstStyle/>
          <a:p>
            <a:pPr eaLnBrk="1" hangingPunct="1"/>
            <a:r>
              <a:rPr lang="en-US" smtClean="0"/>
              <a:t>NOISE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85800" y="762000"/>
            <a:ext cx="77724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600">
                <a:solidFill>
                  <a:schemeClr val="bg1"/>
                </a:solidFill>
              </a:rPr>
              <a:t>OSHA's noise standards specify that feasible administrative or engineering controls must be used to reduce noise to acceptable levels and that personal protective equipment, such as ear plugs and ear muffs, must be used only as supplements when administrative or engineering controls are not completely effective.</a:t>
            </a:r>
          </a:p>
        </p:txBody>
      </p:sp>
      <p:pic>
        <p:nvPicPr>
          <p:cNvPr id="70661" name="MS902611.wav">
            <a:hlinkClick r:id="" action="ppaction://media"/>
          </p:cNvPr>
          <p:cNvPicPr>
            <a:picLocks noRot="1" noChangeAspect="1" noChangeArrowheads="1"/>
          </p:cNvPicPr>
          <p:nvPr>
            <a:wavAudioFile r:embed="rId1" name="MS900388506[1].wav"/>
          </p:nvPr>
        </p:nvPicPr>
        <p:blipFill>
          <a:blip r:embed="rId5">
            <a:extLst>
              <a:ext uri="{28A0092B-C50C-407E-A947-70E740481C1C}">
                <a14:useLocalDpi xmlns:a14="http://schemas.microsoft.com/office/drawing/2010/main" val="0"/>
              </a:ext>
            </a:extLst>
          </a:blip>
          <a:srcRect/>
          <a:stretch>
            <a:fillRect/>
          </a:stretch>
        </p:blipFill>
        <p:spPr bwMode="auto">
          <a:xfrm>
            <a:off x="82296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MS902612.wav">
            <a:hlinkClick r:id="" action="ppaction://media"/>
          </p:cNvPr>
          <p:cNvPicPr>
            <a:picLocks noRot="1" noChangeAspect="1" noChangeArrowheads="1"/>
          </p:cNvPicPr>
          <p:nvPr>
            <a:wavAudioFile r:embed="rId2" name="MS900388507[1].wav"/>
          </p:nvPr>
        </p:nvPicPr>
        <p:blipFill>
          <a:blip r:embed="rId5">
            <a:extLst>
              <a:ext uri="{28A0092B-C50C-407E-A947-70E740481C1C}">
                <a14:useLocalDpi xmlns:a14="http://schemas.microsoft.com/office/drawing/2010/main" val="0"/>
              </a:ext>
            </a:extLst>
          </a:blip>
          <a:srcRect/>
          <a:stretch>
            <a:fillRect/>
          </a:stretch>
        </p:blipFill>
        <p:spPr bwMode="auto">
          <a:xfrm>
            <a:off x="685800" y="5791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13" fill="hold"/>
                                        <p:tgtEl>
                                          <p:spTgt spid="706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0661"/>
                </p:tgtEl>
              </p:cMediaNode>
            </p:audio>
            <p:seq concurrent="1" nextAc="seek">
              <p:cTn id="8" restart="whenNotActive" fill="hold" evtFilter="cancelBubble" nodeType="interactiveSeq">
                <p:stCondLst>
                  <p:cond evt="onClick" delay="0">
                    <p:tgtEl>
                      <p:spTgt spid="7066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813" fill="hold"/>
                                        <p:tgtEl>
                                          <p:spTgt spid="70662"/>
                                        </p:tgtEl>
                                      </p:cBhvr>
                                    </p:cmd>
                                  </p:childTnLst>
                                </p:cTn>
                              </p:par>
                            </p:childTnLst>
                          </p:cTn>
                        </p:par>
                      </p:childTnLst>
                    </p:cTn>
                  </p:par>
                </p:childTnLst>
              </p:cTn>
              <p:nextCondLst>
                <p:cond evt="onClick" delay="0">
                  <p:tgtEl>
                    <p:spTgt spid="7066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066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MS902627.wav">
            <a:hlinkClick r:id="" action="ppaction://media"/>
          </p:cNvPr>
          <p:cNvPicPr>
            <a:picLocks noRot="1" noChangeAspect="1" noChangeArrowheads="1"/>
          </p:cNvPicPr>
          <p:nvPr>
            <a:wavAudioFile r:embed="rId1" name="MS900388506[1].wav"/>
          </p:nvPr>
        </p:nvPicPr>
        <p:blipFill>
          <a:blip r:embed="rId4">
            <a:extLst>
              <a:ext uri="{28A0092B-C50C-407E-A947-70E740481C1C}">
                <a14:useLocalDpi xmlns:a14="http://schemas.microsoft.com/office/drawing/2010/main" val="0"/>
              </a:ext>
            </a:extLst>
          </a:blip>
          <a:srcRect/>
          <a:stretch>
            <a:fillRect/>
          </a:stretch>
        </p:blipFill>
        <p:spPr bwMode="auto">
          <a:xfrm>
            <a:off x="3810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09800"/>
            <a:ext cx="3871913"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AutoShape 6"/>
          <p:cNvSpPr>
            <a:spLocks noChangeArrowheads="1"/>
          </p:cNvSpPr>
          <p:nvPr/>
        </p:nvSpPr>
        <p:spPr bwMode="auto">
          <a:xfrm>
            <a:off x="4876800" y="228600"/>
            <a:ext cx="4267200" cy="3048000"/>
          </a:xfrm>
          <a:prstGeom prst="wedgeRoundRectCallout">
            <a:avLst>
              <a:gd name="adj1" fmla="val -95051"/>
              <a:gd name="adj2" fmla="val 654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a:t>You mean they have to find ways to reduce the noise – not just hand out earplugs?????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27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813" fill="hold"/>
                                        <p:tgtEl>
                                          <p:spTgt spid="72708"/>
                                        </p:tgtEl>
                                      </p:cBhvr>
                                    </p:cmd>
                                  </p:childTnLst>
                                </p:cTn>
                              </p:par>
                            </p:childTnLst>
                          </p:cTn>
                        </p:par>
                      </p:childTnLst>
                    </p:cTn>
                  </p:par>
                </p:childTnLst>
              </p:cTn>
              <p:nextCondLst>
                <p:cond evt="onClick" delay="0">
                  <p:tgtEl>
                    <p:spTgt spid="7270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270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00"/>
            <a:ext cx="8229600" cy="3886200"/>
          </a:xfrm>
        </p:spPr>
        <p:txBody>
          <a:bodyPr/>
          <a:lstStyle/>
          <a:p>
            <a:pPr eaLnBrk="1" hangingPunct="1"/>
            <a:r>
              <a:rPr lang="en-US" sz="8000" smtClean="0"/>
              <a:t>Does your job cause you pain?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9725"/>
            <a:ext cx="7391400" cy="624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5"/>
          <p:cNvSpPr>
            <a:spLocks noChangeArrowheads="1" noChangeShapeType="1" noTextEdit="1"/>
          </p:cNvSpPr>
          <p:nvPr/>
        </p:nvSpPr>
        <p:spPr bwMode="auto">
          <a:xfrm>
            <a:off x="219075" y="1524000"/>
            <a:ext cx="8924925" cy="2228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72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Change the workplace - </a:t>
            </a:r>
          </a:p>
          <a:p>
            <a:pPr algn="ctr"/>
            <a:r>
              <a:rPr lang="en-US" sz="72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NOT the worker!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830638"/>
            <a:ext cx="4819650"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74638"/>
            <a:ext cx="8229600" cy="1143000"/>
          </a:xfrm>
        </p:spPr>
        <p:txBody>
          <a:bodyPr/>
          <a:lstStyle/>
          <a:p>
            <a:pPr eaLnBrk="1" hangingPunct="1"/>
            <a:r>
              <a:rPr lang="en-US" smtClean="0"/>
              <a:t>What about back belts?</a:t>
            </a: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0"/>
            <a:ext cx="4894263"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762000" y="533400"/>
            <a:ext cx="6172200"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200">
                <a:solidFill>
                  <a:schemeClr val="bg1"/>
                </a:solidFill>
              </a:rPr>
              <a:t>Back belts: The effectiveness of back belts in reducing the risk of back injury among heal workers remains unproven. If workers falsely believe they are protected when wearing belts, they may attempt to lift more than they would without a belt. This poses a risk of injury to the worker (See </a:t>
            </a:r>
            <a:r>
              <a:rPr lang="en-US" sz="3200">
                <a:solidFill>
                  <a:schemeClr val="bg1"/>
                </a:solidFill>
                <a:hlinkClick r:id="rId3"/>
              </a:rPr>
              <a:t>Back belts: Do They Prevent Injury?</a:t>
            </a:r>
            <a:r>
              <a:rPr lang="en-US" sz="3200">
                <a:solidFill>
                  <a:schemeClr val="bg1"/>
                </a:solidFill>
              </a:rPr>
              <a:t> (DHHS) (NIOSH) Publication No. 94-127).</a:t>
            </a:r>
            <a:r>
              <a:rPr lang="en-US"/>
              <a:t> </a:t>
            </a:r>
          </a:p>
        </p:txBody>
      </p:sp>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676400"/>
            <a:ext cx="16954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457200" y="304800"/>
            <a:ext cx="7848600" cy="838200"/>
          </a:xfrm>
        </p:spPr>
        <p:txBody>
          <a:bodyPr/>
          <a:lstStyle/>
          <a:p>
            <a:pPr algn="ctr"/>
            <a:r>
              <a:rPr lang="en-US" sz="4000" smtClean="0"/>
              <a:t>Interaction of Factors</a:t>
            </a:r>
          </a:p>
        </p:txBody>
      </p:sp>
      <p:pic>
        <p:nvPicPr>
          <p:cNvPr id="27651"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22238" t="4381" r="9337" b="34866"/>
          <a:stretch>
            <a:fillRect/>
          </a:stretch>
        </p:blipFill>
        <p:spPr>
          <a:xfrm>
            <a:off x="1143000" y="1143000"/>
            <a:ext cx="6858000" cy="4468813"/>
          </a:xfrm>
        </p:spPr>
      </p:pic>
      <p:sp>
        <p:nvSpPr>
          <p:cNvPr id="27652" name="Text Placeholder 6"/>
          <p:cNvSpPr>
            <a:spLocks noGrp="1"/>
          </p:cNvSpPr>
          <p:nvPr>
            <p:ph type="body" sz="half" idx="2"/>
          </p:nvPr>
        </p:nvSpPr>
        <p:spPr>
          <a:xfrm>
            <a:off x="228600" y="5638800"/>
            <a:ext cx="8305800" cy="1003300"/>
          </a:xfrm>
        </p:spPr>
        <p:txBody>
          <a:bodyPr anchor="ctr"/>
          <a:lstStyle/>
          <a:p>
            <a:pPr algn="ctr"/>
            <a:r>
              <a:rPr lang="en-US" sz="2000" b="1" smtClean="0"/>
              <a:t>This figure shows the amount of stress that occurs on the lower back increases when the object is lifted further away from the body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457200" y="838200"/>
            <a:ext cx="8229600" cy="4724400"/>
          </a:xfrm>
        </p:spPr>
        <p:txBody>
          <a:bodyPr/>
          <a:lstStyle/>
          <a:p>
            <a:pPr eaLnBrk="1" hangingPunct="1"/>
            <a:r>
              <a:rPr lang="en-US" smtClean="0"/>
              <a:t>Why do we care about risk factors?</a:t>
            </a:r>
            <a:br>
              <a:rPr lang="en-US" smtClean="0"/>
            </a:br>
            <a:r>
              <a:rPr lang="en-US" smtClean="0"/>
              <a:t/>
            </a:r>
            <a:br>
              <a:rPr lang="en-US" smtClean="0"/>
            </a:br>
            <a:r>
              <a:rPr lang="en-US" smtClean="0"/>
              <a:t>Why not just focus on solutions?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MOV00622.MPG.wmv">
            <a:hlinkClick r:id="" action="ppaction://media"/>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2819400" y="1828800"/>
            <a:ext cx="3470275" cy="4625975"/>
          </a:xfrm>
        </p:spPr>
      </p:pic>
      <p:sp>
        <p:nvSpPr>
          <p:cNvPr id="29699" name="Rectangle 6"/>
          <p:cNvSpPr>
            <a:spLocks noGrp="1" noChangeArrowheads="1"/>
          </p:cNvSpPr>
          <p:nvPr>
            <p:ph type="title"/>
          </p:nvPr>
        </p:nvSpPr>
        <p:spPr>
          <a:xfrm>
            <a:off x="609600" y="274638"/>
            <a:ext cx="8077200" cy="1706562"/>
          </a:xfrm>
        </p:spPr>
        <p:txBody>
          <a:bodyPr/>
          <a:lstStyle/>
          <a:p>
            <a:pPr eaLnBrk="1" hangingPunct="1"/>
            <a:r>
              <a:rPr lang="en-US" sz="3200" smtClean="0"/>
              <a:t>To identify the jobs that hurt people, so we know which jobs to look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591" fill="hold"/>
                                        <p:tgtEl>
                                          <p:spTgt spid="276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7653"/>
                </p:tgtEl>
              </p:cMediaNode>
            </p:video>
            <p:seq concurrent="1" nextAc="seek">
              <p:cTn id="8" restart="whenNotActive" fill="hold" evtFilter="cancelBubble" nodeType="interactiveSeq">
                <p:stCondLst>
                  <p:cond evt="onClick" delay="0">
                    <p:tgtEl>
                      <p:spTgt spid="2765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7653"/>
                                        </p:tgtEl>
                                      </p:cBhvr>
                                    </p:cmd>
                                  </p:childTnLst>
                                </p:cTn>
                              </p:par>
                            </p:childTnLst>
                          </p:cTn>
                        </p:par>
                      </p:childTnLst>
                    </p:cTn>
                  </p:par>
                </p:childTnLst>
              </p:cTn>
              <p:nextCondLst>
                <p:cond evt="onClick" delay="0">
                  <p:tgtEl>
                    <p:spTgt spid="2765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868362"/>
          </a:xfrm>
        </p:spPr>
        <p:txBody>
          <a:bodyPr/>
          <a:lstStyle/>
          <a:p>
            <a:pPr eaLnBrk="1" hangingPunct="1"/>
            <a:r>
              <a:rPr lang="en-US" sz="3600" smtClean="0"/>
              <a:t>So our solutions can be effective</a:t>
            </a:r>
          </a:p>
        </p:txBody>
      </p:sp>
      <p:pic>
        <p:nvPicPr>
          <p:cNvPr id="30723" name="Picture 328"/>
          <p:cNvPicPr>
            <a:picLocks noChangeAspect="1" noChangeArrowheads="1"/>
          </p:cNvPicPr>
          <p:nvPr>
            <p:ph idx="1"/>
          </p:nvPr>
        </p:nvPicPr>
        <p:blipFill>
          <a:blip r:embed="rId3">
            <a:extLst>
              <a:ext uri="{28A0092B-C50C-407E-A947-70E740481C1C}">
                <a14:useLocalDpi xmlns:a14="http://schemas.microsoft.com/office/drawing/2010/main" val="0"/>
              </a:ext>
            </a:extLst>
          </a:blip>
          <a:srcRect l="23441" t="15251" r="20627" b="8250"/>
          <a:stretch>
            <a:fillRect/>
          </a:stretch>
        </p:blipFill>
        <p:spPr>
          <a:xfrm>
            <a:off x="1295400" y="1074738"/>
            <a:ext cx="6477000" cy="5576887"/>
          </a:xfrm>
          <a:noFill/>
          <a:ln>
            <a:solidFill>
              <a:srgbClr val="5A5A4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What about “personal risk factors”?</a:t>
            </a:r>
          </a:p>
        </p:txBody>
      </p:sp>
      <p:sp>
        <p:nvSpPr>
          <p:cNvPr id="31747" name="Rectangle 3"/>
          <p:cNvSpPr>
            <a:spLocks noGrp="1" noChangeArrowheads="1"/>
          </p:cNvSpPr>
          <p:nvPr>
            <p:ph type="body" sz="half" idx="1"/>
          </p:nvPr>
        </p:nvSpPr>
        <p:spPr/>
        <p:txBody>
          <a:bodyPr/>
          <a:lstStyle/>
          <a:p>
            <a:pPr eaLnBrk="1" hangingPunct="1"/>
            <a:r>
              <a:rPr lang="en-US" sz="4000" smtClean="0"/>
              <a:t>Weight</a:t>
            </a:r>
          </a:p>
          <a:p>
            <a:pPr eaLnBrk="1" hangingPunct="1"/>
            <a:r>
              <a:rPr lang="en-US" sz="4000" smtClean="0"/>
              <a:t>Fitness</a:t>
            </a:r>
          </a:p>
          <a:p>
            <a:pPr eaLnBrk="1" hangingPunct="1"/>
            <a:r>
              <a:rPr lang="en-US" sz="4000" smtClean="0"/>
              <a:t>Age</a:t>
            </a:r>
          </a:p>
          <a:p>
            <a:pPr eaLnBrk="1" hangingPunct="1"/>
            <a:r>
              <a:rPr lang="en-US" sz="4000" smtClean="0"/>
              <a:t>Nutrition</a:t>
            </a:r>
          </a:p>
          <a:p>
            <a:pPr eaLnBrk="1" hangingPunct="1"/>
            <a:r>
              <a:rPr lang="en-US" sz="4000" smtClean="0"/>
              <a:t>Gender</a:t>
            </a:r>
          </a:p>
          <a:p>
            <a:pPr eaLnBrk="1" hangingPunct="1"/>
            <a:r>
              <a:rPr lang="en-US" sz="4000" smtClean="0"/>
              <a:t>Hobbies</a:t>
            </a:r>
          </a:p>
          <a:p>
            <a:pPr eaLnBrk="1" hangingPunct="1">
              <a:buFontTx/>
              <a:buNone/>
            </a:pPr>
            <a:endParaRPr lang="en-US" sz="4000" smtClean="0"/>
          </a:p>
        </p:txBody>
      </p:sp>
      <p:pic>
        <p:nvPicPr>
          <p:cNvPr id="31748" name="Picture 5" descr="MC900292054[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52963" y="1600200"/>
            <a:ext cx="4000500" cy="4495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287962"/>
          </a:xfrm>
        </p:spPr>
        <p:txBody>
          <a:bodyPr/>
          <a:lstStyle/>
          <a:p>
            <a:pPr eaLnBrk="1" hangingPunct="1"/>
            <a:r>
              <a:rPr lang="en-US" sz="5400" smtClean="0"/>
              <a:t>Do you represent anyone who works in pain?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Small Group Assignment</a:t>
            </a:r>
          </a:p>
        </p:txBody>
      </p:sp>
      <p:sp>
        <p:nvSpPr>
          <p:cNvPr id="32771" name="Rectangle 3"/>
          <p:cNvSpPr>
            <a:spLocks noGrp="1" noChangeArrowheads="1"/>
          </p:cNvSpPr>
          <p:nvPr>
            <p:ph type="body" idx="1"/>
          </p:nvPr>
        </p:nvSpPr>
        <p:spPr>
          <a:xfrm>
            <a:off x="457200" y="1219200"/>
            <a:ext cx="8229600" cy="5105400"/>
          </a:xfrm>
        </p:spPr>
        <p:txBody>
          <a:bodyPr/>
          <a:lstStyle/>
          <a:p>
            <a:pPr eaLnBrk="1" hangingPunct="1">
              <a:lnSpc>
                <a:spcPct val="90000"/>
              </a:lnSpc>
            </a:pPr>
            <a:r>
              <a:rPr lang="en-US" sz="2800" smtClean="0"/>
              <a:t>Work as a group at your table</a:t>
            </a:r>
          </a:p>
          <a:p>
            <a:pPr eaLnBrk="1" hangingPunct="1">
              <a:lnSpc>
                <a:spcPct val="90000"/>
              </a:lnSpc>
            </a:pPr>
            <a:r>
              <a:rPr lang="en-US" sz="2800" smtClean="0"/>
              <a:t>Each person should describe a job in their workplace that has many ergo risk factors – act out the motions involved in the job</a:t>
            </a:r>
          </a:p>
          <a:p>
            <a:pPr eaLnBrk="1" hangingPunct="1">
              <a:lnSpc>
                <a:spcPct val="90000"/>
              </a:lnSpc>
            </a:pPr>
            <a:r>
              <a:rPr lang="en-US" sz="2800" smtClean="0"/>
              <a:t>Decide on the worst job at your table – based on the ergonomic risk factors. Make a list of the risk factors.</a:t>
            </a:r>
          </a:p>
          <a:p>
            <a:pPr eaLnBrk="1" hangingPunct="1">
              <a:lnSpc>
                <a:spcPct val="90000"/>
              </a:lnSpc>
            </a:pPr>
            <a:r>
              <a:rPr lang="en-US" sz="2800" smtClean="0"/>
              <a:t>Remember we are looking for jobs that are most likely to cause injury – not the smelliest or grossest job.</a:t>
            </a:r>
          </a:p>
          <a:p>
            <a:pPr eaLnBrk="1" hangingPunct="1">
              <a:lnSpc>
                <a:spcPct val="90000"/>
              </a:lnSpc>
            </a:pPr>
            <a:r>
              <a:rPr lang="en-US" sz="2800" smtClean="0"/>
              <a:t>Be prepared to present your table’s worst job to the rest of the group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Large Group Activity</a:t>
            </a:r>
          </a:p>
        </p:txBody>
      </p:sp>
      <p:sp>
        <p:nvSpPr>
          <p:cNvPr id="33795" name="Content Placeholder 2"/>
          <p:cNvSpPr>
            <a:spLocks noGrp="1"/>
          </p:cNvSpPr>
          <p:nvPr>
            <p:ph idx="1"/>
          </p:nvPr>
        </p:nvSpPr>
        <p:spPr/>
        <p:txBody>
          <a:bodyPr/>
          <a:lstStyle/>
          <a:p>
            <a:r>
              <a:rPr lang="en-US" smtClean="0"/>
              <a:t>Have each group act out and explain the worst job from their table.</a:t>
            </a:r>
          </a:p>
          <a:p>
            <a:r>
              <a:rPr lang="en-US" smtClean="0"/>
              <a:t>Ask other participants name the risk factors – if possible, use the  WA Dept of Labor &amp; Industries calculator to evaluate the jobs</a:t>
            </a:r>
          </a:p>
          <a:p>
            <a:r>
              <a:rPr lang="en-US" smtClean="0"/>
              <a:t>Decide on the worst job based on the Risk Factor Analysis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What does that pain mean?</a:t>
            </a:r>
          </a:p>
        </p:txBody>
      </p:sp>
      <p:pic>
        <p:nvPicPr>
          <p:cNvPr id="6147" name="Picture 4" descr="MC900141207[1]"/>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09600" y="3200400"/>
            <a:ext cx="1982788" cy="333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AutoShape 6"/>
          <p:cNvSpPr>
            <a:spLocks noChangeArrowheads="1"/>
          </p:cNvSpPr>
          <p:nvPr/>
        </p:nvSpPr>
        <p:spPr bwMode="auto">
          <a:xfrm>
            <a:off x="3733800" y="1371600"/>
            <a:ext cx="5181600" cy="1524000"/>
          </a:xfrm>
          <a:prstGeom prst="wedgeRoundRectCallout">
            <a:avLst>
              <a:gd name="adj1" fmla="val -80116"/>
              <a:gd name="adj2" fmla="val 1375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t>You have to expect a few aches and pains as you get older…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MC900141207[1]"/>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79425" y="1905000"/>
            <a:ext cx="2798763" cy="470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AutoShape 8"/>
          <p:cNvSpPr>
            <a:spLocks noChangeArrowheads="1"/>
          </p:cNvSpPr>
          <p:nvPr/>
        </p:nvSpPr>
        <p:spPr bwMode="auto">
          <a:xfrm>
            <a:off x="4191000" y="228600"/>
            <a:ext cx="4267200" cy="2286000"/>
          </a:xfrm>
          <a:prstGeom prst="wedgeRoundRectCallout">
            <a:avLst>
              <a:gd name="adj1" fmla="val -108931"/>
              <a:gd name="adj2" fmla="val 10097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b="1">
                <a:latin typeface="Comic Sans MS" pitchFamily="66" charset="0"/>
              </a:rPr>
              <a:t>I think it’s my job that’s wearing me down…and it doesn’t have to be this way!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6019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364162"/>
          </a:xfrm>
        </p:spPr>
        <p:txBody>
          <a:bodyPr/>
          <a:lstStyle/>
          <a:p>
            <a:pPr eaLnBrk="1" hangingPunct="1"/>
            <a:r>
              <a:rPr lang="en-US" sz="6000" smtClean="0"/>
              <a:t>Have you had ergonomics training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800" smtClean="0"/>
              <a:t>Stand in a Neutral Posture</a:t>
            </a:r>
          </a:p>
        </p:txBody>
      </p:sp>
      <p:pic>
        <p:nvPicPr>
          <p:cNvPr id="10243"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0" y="1752600"/>
            <a:ext cx="2863850" cy="46482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243013"/>
            <a:ext cx="58293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FCW Standard Presentation Template">
  <a:themeElements>
    <a:clrScheme name="UFCW Standar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FCW Standard Presentation Template">
      <a:majorFont>
        <a:latin typeface="Flexur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FCW Standar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FCW Standar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FCW Standar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FCW Standar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FCW Standar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FCW Standar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FCW Standard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FCW Standar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FCW Standar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FCW Standar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FCW Standar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FCW Standar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UFCW Standard Slides</Template>
  <TotalTime>394</TotalTime>
  <Words>1806</Words>
  <Application>Microsoft Office PowerPoint</Application>
  <PresentationFormat>On-screen Show (4:3)</PresentationFormat>
  <Paragraphs>169</Paragraphs>
  <Slides>31</Slides>
  <Notes>31</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Flexure</vt:lpstr>
      <vt:lpstr>Comic Sans MS</vt:lpstr>
      <vt:lpstr>UFCW Standard Presentation Template</vt:lpstr>
      <vt:lpstr>Ergonomic Risk Factors</vt:lpstr>
      <vt:lpstr>Does your job cause you pain?</vt:lpstr>
      <vt:lpstr>Do you represent anyone who works in pain?</vt:lpstr>
      <vt:lpstr>What does that pain mean?</vt:lpstr>
      <vt:lpstr>PowerPoint Presentation</vt:lpstr>
      <vt:lpstr>PowerPoint Presentation</vt:lpstr>
      <vt:lpstr>Have you had ergonomics training ?</vt:lpstr>
      <vt:lpstr>Stand in a Neutral Posture</vt:lpstr>
      <vt:lpstr>PowerPoint Presentation</vt:lpstr>
      <vt:lpstr>Stand in an Awkward Posture</vt:lpstr>
      <vt:lpstr>What are other risk factors for musculo-skeletal injuries?</vt:lpstr>
      <vt:lpstr>Force</vt:lpstr>
      <vt:lpstr>Grip </vt:lpstr>
      <vt:lpstr>Repetition</vt:lpstr>
      <vt:lpstr>Repetitive motion</vt:lpstr>
      <vt:lpstr>Cold</vt:lpstr>
      <vt:lpstr>NOISE</vt:lpstr>
      <vt:lpstr>PowerPoint Presentation</vt:lpstr>
      <vt:lpstr>PowerPoint Presentation</vt:lpstr>
      <vt:lpstr>PowerPoint Presentation</vt:lpstr>
      <vt:lpstr>PowerPoint Presentation</vt:lpstr>
      <vt:lpstr>PowerPoint Presentation</vt:lpstr>
      <vt:lpstr>What about back belts?</vt:lpstr>
      <vt:lpstr>PowerPoint Presentation</vt:lpstr>
      <vt:lpstr>Interaction of Factors</vt:lpstr>
      <vt:lpstr>Why do we care about risk factors?  Why not just focus on solutions?</vt:lpstr>
      <vt:lpstr>To identify the jobs that hurt people, so we know which jobs to look at</vt:lpstr>
      <vt:lpstr>So our solutions can be effective</vt:lpstr>
      <vt:lpstr>What about “personal risk factors”?</vt:lpstr>
      <vt:lpstr>Small Group Assignment</vt:lpstr>
      <vt:lpstr>Large Group Activity</vt:lpstr>
    </vt:vector>
  </TitlesOfParts>
  <Company>UFCW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dc:title>
  <dc:creator>UFCWuser</dc:creator>
  <cp:lastModifiedBy>Vosburgh, Linda - OSHA</cp:lastModifiedBy>
  <cp:revision>8</cp:revision>
  <dcterms:created xsi:type="dcterms:W3CDTF">2010-11-05T22:39:55Z</dcterms:created>
  <dcterms:modified xsi:type="dcterms:W3CDTF">2012-07-30T14:00:42Z</dcterms:modified>
</cp:coreProperties>
</file>