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465" autoAdjust="0"/>
  </p:normalViewPr>
  <p:slideViewPr>
    <p:cSldViewPr>
      <p:cViewPr varScale="1">
        <p:scale>
          <a:sx n="61" d="100"/>
          <a:sy n="61" d="100"/>
        </p:scale>
        <p:origin x="-2130" y="-84"/>
      </p:cViewPr>
      <p:guideLst>
        <p:guide orient="horz" pos="2160"/>
        <p:guide pos="2880"/>
      </p:guideLst>
    </p:cSldViewPr>
  </p:slideViewPr>
  <p:outlineViewPr>
    <p:cViewPr>
      <p:scale>
        <a:sx n="33" d="100"/>
        <a:sy n="33" d="100"/>
      </p:scale>
      <p:origin x="48" y="368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AAA699D-C9BE-4408-B746-F3CF35FA6BB0}" type="datetimeFigureOut">
              <a:rPr lang="en-US"/>
              <a:pPr>
                <a:defRPr/>
              </a:pPr>
              <a:t>7/30/2012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7D10181-E99B-4A35-82AA-3CC788953FB1}" type="slidenum">
              <a:rPr lang="en-US"/>
              <a:pPr>
                <a:defRPr/>
              </a:pPr>
              <a:t>‹#›</a:t>
            </a:fld>
            <a:endParaRPr lang="en-US"/>
          </a:p>
        </p:txBody>
      </p:sp>
    </p:spTree>
    <p:extLst>
      <p:ext uri="{BB962C8B-B14F-4D97-AF65-F5344CB8AC3E}">
        <p14:creationId xmlns:p14="http://schemas.microsoft.com/office/powerpoint/2010/main" val="128707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4941B1AE-6CB7-4656-B94B-30B17F35F91B}" type="slidenum">
              <a:rPr lang="en-US" smtClean="0">
                <a:solidFill>
                  <a:srgbClr val="000000"/>
                </a:solidFill>
              </a:rPr>
              <a:pPr eaLnBrk="1" fontAlgn="base" hangingPunct="1">
                <a:spcBef>
                  <a:spcPct val="0"/>
                </a:spcBef>
                <a:spcAft>
                  <a:spcPct val="0"/>
                </a:spcAft>
              </a:pPr>
              <a:t>1</a:t>
            </a:fld>
            <a:endParaRPr lang="en-US" smtClean="0">
              <a:solidFill>
                <a:srgbClr val="000000"/>
              </a:solidFill>
            </a:endParaRPr>
          </a:p>
        </p:txBody>
      </p:sp>
      <p:sp>
        <p:nvSpPr>
          <p:cNvPr id="119811"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Welcome</a:t>
            </a:r>
          </a:p>
          <a:p>
            <a:pPr eaLnBrk="1" hangingPunct="1">
              <a:spcBef>
                <a:spcPct val="0"/>
              </a:spcBef>
            </a:pPr>
            <a:r>
              <a:rPr lang="en-US" smtClean="0"/>
              <a:t>Intros</a:t>
            </a:r>
          </a:p>
          <a:p>
            <a:pPr eaLnBrk="1" hangingPunct="1">
              <a:spcBef>
                <a:spcPct val="0"/>
              </a:spcBef>
            </a:pPr>
            <a:r>
              <a:rPr lang="en-US" smtClean="0"/>
              <a:t>This workshop is a skill building workshop. The point of the exercises we’ll be doing is not to get all the right answers. The point is to develop your ability to ask more questions and to give you the confidence to keep asking those questions.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918CD0F-B12C-4CBF-A06C-8EF6077BE7DE}" type="slidenum">
              <a:rPr lang="en-US" smtClean="0">
                <a:solidFill>
                  <a:srgbClr val="000000"/>
                </a:solidFill>
              </a:rPr>
              <a:pPr eaLnBrk="1" fontAlgn="base" hangingPunct="1">
                <a:spcBef>
                  <a:spcPct val="0"/>
                </a:spcBef>
                <a:spcAft>
                  <a:spcPct val="0"/>
                </a:spcAft>
              </a:pPr>
              <a:t>10</a:t>
            </a:fld>
            <a:endParaRPr lang="en-US" smtClean="0">
              <a:solidFill>
                <a:srgbClr val="000000"/>
              </a:solidFill>
            </a:endParaRPr>
          </a:p>
        </p:txBody>
      </p:sp>
      <p:sp>
        <p:nvSpPr>
          <p:cNvPr id="12902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width of the aisle is about 127”</a:t>
            </a:r>
          </a:p>
          <a:p>
            <a:pPr eaLnBrk="1" hangingPunct="1">
              <a:spcBef>
                <a:spcPct val="0"/>
              </a:spcBef>
            </a:pPr>
            <a:r>
              <a:rPr lang="en-US" smtClean="0"/>
              <a:t>The extra 4” has to come from somewhere.</a:t>
            </a:r>
          </a:p>
          <a:p>
            <a:pPr eaLnBrk="1" hangingPunct="1">
              <a:spcBef>
                <a:spcPct val="0"/>
              </a:spcBef>
            </a:pPr>
            <a:r>
              <a:rPr lang="en-US" smtClean="0"/>
              <a:t>If the company had ordered the truck drivers to be more careful, would that have solved the problem?</a:t>
            </a:r>
          </a:p>
          <a:p>
            <a:pPr eaLnBrk="1" hangingPunct="1">
              <a:spcBef>
                <a:spcPct val="0"/>
              </a:spcBef>
            </a:pPr>
            <a:r>
              <a:rPr lang="en-US" smtClean="0"/>
              <a:t>If the welds on the stacks had been repaired, would that have solved the problem?</a:t>
            </a:r>
          </a:p>
          <a:p>
            <a:pPr eaLnBrk="1" hangingPunct="1">
              <a:spcBef>
                <a:spcPct val="0"/>
              </a:spcBef>
            </a:pPr>
            <a:r>
              <a:rPr lang="en-US" smtClean="0"/>
              <a:t>What if the company had disciplined drivers for careless driving?</a:t>
            </a:r>
          </a:p>
          <a:p>
            <a:pPr eaLnBrk="1" hangingPunct="1">
              <a:spcBef>
                <a:spcPct val="0"/>
              </a:spcBef>
            </a:pPr>
            <a:r>
              <a:rPr lang="en-US" smtClean="0"/>
              <a:t>The problem can only be fixed when the hazard is identified correctly.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EEC1651-E1F1-4262-AE26-4FA58A4D40B9}" type="slidenum">
              <a:rPr lang="en-US" smtClean="0">
                <a:solidFill>
                  <a:srgbClr val="000000"/>
                </a:solidFill>
              </a:rPr>
              <a:pPr eaLnBrk="1" fontAlgn="base" hangingPunct="1">
                <a:spcBef>
                  <a:spcPct val="0"/>
                </a:spcBef>
                <a:spcAft>
                  <a:spcPct val="0"/>
                </a:spcAft>
              </a:pPr>
              <a:t>100</a:t>
            </a:fld>
            <a:endParaRPr lang="en-US" smtClean="0">
              <a:solidFill>
                <a:srgbClr val="000000"/>
              </a:solidFill>
            </a:endParaRPr>
          </a:p>
        </p:txBody>
      </p:sp>
      <p:sp>
        <p:nvSpPr>
          <p:cNvPr id="2211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protruding pipes are the hazard (C).</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344C263-3E45-4002-ABFB-057269A7FA78}" type="slidenum">
              <a:rPr lang="en-US" smtClean="0">
                <a:solidFill>
                  <a:srgbClr val="000000"/>
                </a:solidFill>
              </a:rPr>
              <a:pPr eaLnBrk="1" fontAlgn="base" hangingPunct="1">
                <a:spcBef>
                  <a:spcPct val="0"/>
                </a:spcBef>
                <a:spcAft>
                  <a:spcPct val="0"/>
                </a:spcAft>
              </a:pPr>
              <a:t>101</a:t>
            </a:fld>
            <a:endParaRPr lang="en-US" smtClean="0">
              <a:solidFill>
                <a:srgbClr val="000000"/>
              </a:solidFill>
            </a:endParaRPr>
          </a:p>
        </p:txBody>
      </p:sp>
      <p:sp>
        <p:nvSpPr>
          <p:cNvPr id="22221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15CEDE5-2308-4AA3-9AC3-B56410033FF1}" type="slidenum">
              <a:rPr lang="en-US" smtClean="0">
                <a:solidFill>
                  <a:srgbClr val="000000"/>
                </a:solidFill>
              </a:rPr>
              <a:pPr eaLnBrk="1" fontAlgn="base" hangingPunct="1">
                <a:spcBef>
                  <a:spcPct val="0"/>
                </a:spcBef>
                <a:spcAft>
                  <a:spcPct val="0"/>
                </a:spcAft>
              </a:pPr>
              <a:t>102</a:t>
            </a:fld>
            <a:endParaRPr lang="en-US" smtClean="0">
              <a:solidFill>
                <a:srgbClr val="000000"/>
              </a:solidFill>
            </a:endParaRPr>
          </a:p>
        </p:txBody>
      </p:sp>
      <p:sp>
        <p:nvSpPr>
          <p:cNvPr id="2232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A0B7D64-E4F6-494B-9D0D-8034F8913C26}" type="slidenum">
              <a:rPr lang="en-US" smtClean="0">
                <a:solidFill>
                  <a:srgbClr val="000000"/>
                </a:solidFill>
              </a:rPr>
              <a:pPr eaLnBrk="1" fontAlgn="base" hangingPunct="1">
                <a:spcBef>
                  <a:spcPct val="0"/>
                </a:spcBef>
                <a:spcAft>
                  <a:spcPct val="0"/>
                </a:spcAft>
              </a:pPr>
              <a:t>103</a:t>
            </a:fld>
            <a:endParaRPr lang="en-US" smtClean="0">
              <a:solidFill>
                <a:srgbClr val="000000"/>
              </a:solidFill>
            </a:endParaRPr>
          </a:p>
        </p:txBody>
      </p:sp>
      <p:sp>
        <p:nvSpPr>
          <p:cNvPr id="22425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If the deadbolt was locked during a smoky fire when it was hard to see, do you think people could easily find the deadbolt on the top of the door?</a:t>
            </a:r>
          </a:p>
          <a:p>
            <a:pPr eaLnBrk="1" hangingPunct="1">
              <a:spcBef>
                <a:spcPct val="0"/>
              </a:spcBef>
            </a:pPr>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52D6857-A1EA-4B74-AB8C-6000EAB069B3}" type="slidenum">
              <a:rPr lang="en-US" smtClean="0">
                <a:solidFill>
                  <a:srgbClr val="000000"/>
                </a:solidFill>
              </a:rPr>
              <a:pPr eaLnBrk="1" fontAlgn="base" hangingPunct="1">
                <a:spcBef>
                  <a:spcPct val="0"/>
                </a:spcBef>
                <a:spcAft>
                  <a:spcPct val="0"/>
                </a:spcAft>
              </a:pPr>
              <a:t>104</a:t>
            </a:fld>
            <a:endParaRPr lang="en-US" smtClean="0">
              <a:solidFill>
                <a:srgbClr val="000000"/>
              </a:solidFill>
            </a:endParaRPr>
          </a:p>
        </p:txBody>
      </p:sp>
      <p:sp>
        <p:nvSpPr>
          <p:cNvPr id="2252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possibility of the door being locked during an emergency is the hazard (C).</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4890EF5-AD0D-4EAC-BD4A-06DBE13E3EDB}" type="slidenum">
              <a:rPr lang="en-US" smtClean="0">
                <a:solidFill>
                  <a:srgbClr val="000000"/>
                </a:solidFill>
              </a:rPr>
              <a:pPr eaLnBrk="1" fontAlgn="base" hangingPunct="1">
                <a:spcBef>
                  <a:spcPct val="0"/>
                </a:spcBef>
                <a:spcAft>
                  <a:spcPct val="0"/>
                </a:spcAft>
              </a:pPr>
              <a:t>105</a:t>
            </a:fld>
            <a:endParaRPr lang="en-US" smtClean="0">
              <a:solidFill>
                <a:srgbClr val="000000"/>
              </a:solidFill>
            </a:endParaRPr>
          </a:p>
        </p:txBody>
      </p:sp>
      <p:sp>
        <p:nvSpPr>
          <p:cNvPr id="22630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40669A70-A9C4-44F3-8F85-F0FD073B63AD}" type="slidenum">
              <a:rPr lang="en-US" smtClean="0">
                <a:solidFill>
                  <a:srgbClr val="000000"/>
                </a:solidFill>
              </a:rPr>
              <a:pPr eaLnBrk="1" fontAlgn="base" hangingPunct="1">
                <a:spcBef>
                  <a:spcPct val="0"/>
                </a:spcBef>
                <a:spcAft>
                  <a:spcPct val="0"/>
                </a:spcAft>
              </a:pPr>
              <a:t>106</a:t>
            </a:fld>
            <a:endParaRPr lang="en-US" smtClean="0">
              <a:solidFill>
                <a:srgbClr val="000000"/>
              </a:solidFill>
            </a:endParaRPr>
          </a:p>
        </p:txBody>
      </p:sp>
      <p:sp>
        <p:nvSpPr>
          <p:cNvPr id="2273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9A5E5DA-A3D1-4B20-AD25-F1202F0A7E6F}" type="slidenum">
              <a:rPr lang="en-US" smtClean="0">
                <a:solidFill>
                  <a:srgbClr val="000000"/>
                </a:solidFill>
              </a:rPr>
              <a:pPr eaLnBrk="1" fontAlgn="base" hangingPunct="1">
                <a:spcBef>
                  <a:spcPct val="0"/>
                </a:spcBef>
                <a:spcAft>
                  <a:spcPct val="0"/>
                </a:spcAft>
              </a:pPr>
              <a:t>107</a:t>
            </a:fld>
            <a:endParaRPr lang="en-US" smtClean="0">
              <a:solidFill>
                <a:srgbClr val="000000"/>
              </a:solidFill>
            </a:endParaRPr>
          </a:p>
        </p:txBody>
      </p:sp>
      <p:sp>
        <p:nvSpPr>
          <p:cNvPr id="22835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combination of the open pit and debris on the floor create the hazard (A).</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F67626B-C99C-4FA4-B46D-875997C3D120}" type="slidenum">
              <a:rPr lang="en-US" smtClean="0">
                <a:solidFill>
                  <a:srgbClr val="000000"/>
                </a:solidFill>
              </a:rPr>
              <a:pPr eaLnBrk="1" fontAlgn="base" hangingPunct="1">
                <a:spcBef>
                  <a:spcPct val="0"/>
                </a:spcBef>
                <a:spcAft>
                  <a:spcPct val="0"/>
                </a:spcAft>
              </a:pPr>
              <a:t>108</a:t>
            </a:fld>
            <a:endParaRPr lang="en-US" smtClean="0">
              <a:solidFill>
                <a:srgbClr val="000000"/>
              </a:solidFill>
            </a:endParaRPr>
          </a:p>
        </p:txBody>
      </p:sp>
      <p:sp>
        <p:nvSpPr>
          <p:cNvPr id="2293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95B6599-87D3-4329-A5AB-F1F8145AE838}" type="slidenum">
              <a:rPr lang="en-US" smtClean="0">
                <a:solidFill>
                  <a:srgbClr val="000000"/>
                </a:solidFill>
              </a:rPr>
              <a:pPr eaLnBrk="1" fontAlgn="base" hangingPunct="1">
                <a:spcBef>
                  <a:spcPct val="0"/>
                </a:spcBef>
                <a:spcAft>
                  <a:spcPct val="0"/>
                </a:spcAft>
              </a:pPr>
              <a:t>109</a:t>
            </a:fld>
            <a:endParaRPr lang="en-US" smtClean="0">
              <a:solidFill>
                <a:srgbClr val="000000"/>
              </a:solidFill>
            </a:endParaRPr>
          </a:p>
        </p:txBody>
      </p:sp>
      <p:sp>
        <p:nvSpPr>
          <p:cNvPr id="23040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EBE5E7A-2F7F-4F77-80BF-C1D5C2892B39}" type="slidenum">
              <a:rPr lang="en-US" smtClean="0">
                <a:solidFill>
                  <a:srgbClr val="000000"/>
                </a:solidFill>
              </a:rPr>
              <a:pPr eaLnBrk="1" fontAlgn="base" hangingPunct="1">
                <a:spcBef>
                  <a:spcPct val="0"/>
                </a:spcBef>
                <a:spcAft>
                  <a:spcPct val="0"/>
                </a:spcAft>
              </a:pPr>
              <a:t>11</a:t>
            </a:fld>
            <a:endParaRPr lang="en-US" smtClean="0">
              <a:solidFill>
                <a:srgbClr val="000000"/>
              </a:solidFill>
            </a:endParaRPr>
          </a:p>
        </p:txBody>
      </p:sp>
      <p:sp>
        <p:nvSpPr>
          <p:cNvPr id="13005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Can anyone explain what this means?</a:t>
            </a:r>
          </a:p>
          <a:p>
            <a:pPr eaLnBrk="1" hangingPunct="1">
              <a:spcBef>
                <a:spcPct val="0"/>
              </a:spcBef>
            </a:pPr>
            <a:r>
              <a:rPr lang="en-US" smtClean="0"/>
              <a:t>Who agrees with this statement?</a:t>
            </a:r>
          </a:p>
          <a:p>
            <a:pPr eaLnBrk="1" hangingPunct="1">
              <a:spcBef>
                <a:spcPct val="0"/>
              </a:spcBef>
            </a:pPr>
            <a:r>
              <a:rPr lang="en-US" smtClean="0"/>
              <a:t>Who disagrees?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78A6C32-54CF-415C-A071-21495B855C84}" type="slidenum">
              <a:rPr lang="en-US" smtClean="0">
                <a:solidFill>
                  <a:srgbClr val="000000"/>
                </a:solidFill>
              </a:rPr>
              <a:pPr eaLnBrk="1" fontAlgn="base" hangingPunct="1">
                <a:spcBef>
                  <a:spcPct val="0"/>
                </a:spcBef>
                <a:spcAft>
                  <a:spcPct val="0"/>
                </a:spcAft>
              </a:pPr>
              <a:t>110</a:t>
            </a:fld>
            <a:endParaRPr lang="en-US" smtClean="0">
              <a:solidFill>
                <a:srgbClr val="000000"/>
              </a:solidFill>
            </a:endParaRPr>
          </a:p>
        </p:txBody>
      </p:sp>
      <p:sp>
        <p:nvSpPr>
          <p:cNvPr id="23142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25493E6-F627-407B-8518-CE09552B9430}" type="slidenum">
              <a:rPr lang="en-US" smtClean="0">
                <a:solidFill>
                  <a:srgbClr val="000000"/>
                </a:solidFill>
              </a:rPr>
              <a:pPr eaLnBrk="1" fontAlgn="base" hangingPunct="1">
                <a:spcBef>
                  <a:spcPct val="0"/>
                </a:spcBef>
                <a:spcAft>
                  <a:spcPct val="0"/>
                </a:spcAft>
              </a:pPr>
              <a:t>111</a:t>
            </a:fld>
            <a:endParaRPr lang="en-US" smtClean="0">
              <a:solidFill>
                <a:srgbClr val="000000"/>
              </a:solidFill>
            </a:endParaRPr>
          </a:p>
        </p:txBody>
      </p:sp>
      <p:sp>
        <p:nvSpPr>
          <p:cNvPr id="23245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3BCB70B-AF7B-4CE1-9130-95CC79D19D29}" type="slidenum">
              <a:rPr lang="en-US" smtClean="0">
                <a:solidFill>
                  <a:srgbClr val="000000"/>
                </a:solidFill>
              </a:rPr>
              <a:pPr eaLnBrk="1" fontAlgn="base" hangingPunct="1">
                <a:spcBef>
                  <a:spcPct val="0"/>
                </a:spcBef>
                <a:spcAft>
                  <a:spcPct val="0"/>
                </a:spcAft>
              </a:pPr>
              <a:t>112</a:t>
            </a:fld>
            <a:endParaRPr lang="en-US" smtClean="0">
              <a:solidFill>
                <a:srgbClr val="000000"/>
              </a:solidFill>
            </a:endParaRPr>
          </a:p>
        </p:txBody>
      </p:sp>
      <p:sp>
        <p:nvSpPr>
          <p:cNvPr id="2334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420E04D-95B8-4FD6-A2E6-F13752BD52EA}" type="slidenum">
              <a:rPr lang="en-US" smtClean="0">
                <a:solidFill>
                  <a:srgbClr val="000000"/>
                </a:solidFill>
              </a:rPr>
              <a:pPr eaLnBrk="1" fontAlgn="base" hangingPunct="1">
                <a:spcBef>
                  <a:spcPct val="0"/>
                </a:spcBef>
                <a:spcAft>
                  <a:spcPct val="0"/>
                </a:spcAft>
              </a:pPr>
              <a:t>113</a:t>
            </a:fld>
            <a:endParaRPr lang="en-US" smtClean="0">
              <a:solidFill>
                <a:srgbClr val="000000"/>
              </a:solidFill>
            </a:endParaRPr>
          </a:p>
        </p:txBody>
      </p:sp>
      <p:sp>
        <p:nvSpPr>
          <p:cNvPr id="2344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90715B4-9DFA-459D-97DC-1033B8FADCA5}" type="slidenum">
              <a:rPr lang="en-US" smtClean="0">
                <a:solidFill>
                  <a:srgbClr val="000000"/>
                </a:solidFill>
              </a:rPr>
              <a:pPr eaLnBrk="1" fontAlgn="base" hangingPunct="1">
                <a:spcBef>
                  <a:spcPct val="0"/>
                </a:spcBef>
                <a:spcAft>
                  <a:spcPct val="0"/>
                </a:spcAft>
              </a:pPr>
              <a:t>12</a:t>
            </a:fld>
            <a:endParaRPr lang="en-US" smtClean="0">
              <a:solidFill>
                <a:srgbClr val="000000"/>
              </a:solidFill>
            </a:endParaRPr>
          </a:p>
        </p:txBody>
      </p:sp>
      <p:sp>
        <p:nvSpPr>
          <p:cNvPr id="1310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75C1359-C219-4D9D-B877-4ECA73E3E733}" type="slidenum">
              <a:rPr lang="en-US" smtClean="0">
                <a:solidFill>
                  <a:srgbClr val="000000"/>
                </a:solidFill>
              </a:rPr>
              <a:pPr eaLnBrk="1" fontAlgn="base" hangingPunct="1">
                <a:spcBef>
                  <a:spcPct val="0"/>
                </a:spcBef>
                <a:spcAft>
                  <a:spcPct val="0"/>
                </a:spcAft>
              </a:pPr>
              <a:t>13</a:t>
            </a:fld>
            <a:endParaRPr lang="en-US" smtClean="0">
              <a:solidFill>
                <a:srgbClr val="000000"/>
              </a:solidFill>
            </a:endParaRPr>
          </a:p>
        </p:txBody>
      </p:sp>
      <p:sp>
        <p:nvSpPr>
          <p:cNvPr id="132099"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is a very difficult question.</a:t>
            </a:r>
          </a:p>
          <a:p>
            <a:pPr eaLnBrk="1" hangingPunct="1">
              <a:spcBef>
                <a:spcPct val="0"/>
              </a:spcBef>
            </a:pPr>
            <a:r>
              <a:rPr lang="en-US" smtClean="0"/>
              <a:t>Ask your self: If I am exposed to </a:t>
            </a:r>
            <a:r>
              <a:rPr lang="en-US" i="1" u="sng" smtClean="0"/>
              <a:t>blank</a:t>
            </a:r>
            <a:r>
              <a:rPr lang="en-US" smtClean="0"/>
              <a:t>, could I be harmed?</a:t>
            </a:r>
          </a:p>
          <a:p>
            <a:pPr eaLnBrk="1" hangingPunct="1">
              <a:spcBef>
                <a:spcPct val="0"/>
              </a:spcBef>
            </a:pPr>
            <a:r>
              <a:rPr lang="en-US" smtClean="0"/>
              <a:t>If I am exposed to </a:t>
            </a:r>
            <a:r>
              <a:rPr lang="en-US" i="1" u="sng" smtClean="0"/>
              <a:t>a worker who is not wearing PPE</a:t>
            </a:r>
            <a:r>
              <a:rPr lang="en-US" smtClean="0"/>
              <a:t> could I be harmed? </a:t>
            </a:r>
          </a:p>
          <a:p>
            <a:pPr eaLnBrk="1" hangingPunct="1">
              <a:spcBef>
                <a:spcPct val="0"/>
              </a:spcBef>
            </a:pPr>
            <a:r>
              <a:rPr lang="en-US" smtClean="0"/>
              <a:t>No. A worker who is not wearing PPE is not a hazard. PPE is a way of trying to control exposure to a hazard. If there is no hazard you don’t need PPE. </a:t>
            </a:r>
          </a:p>
          <a:p>
            <a:pPr eaLnBrk="1" hangingPunct="1">
              <a:spcBef>
                <a:spcPct val="0"/>
              </a:spcBef>
            </a:pPr>
            <a:r>
              <a:rPr lang="en-US" smtClean="0"/>
              <a:t>If I am exposed to </a:t>
            </a:r>
            <a:r>
              <a:rPr lang="en-US" i="1" u="sng" smtClean="0"/>
              <a:t>silicosis</a:t>
            </a:r>
            <a:r>
              <a:rPr lang="en-US" smtClean="0"/>
              <a:t> could I be harmed?</a:t>
            </a:r>
          </a:p>
          <a:p>
            <a:pPr eaLnBrk="1" hangingPunct="1">
              <a:spcBef>
                <a:spcPct val="0"/>
              </a:spcBef>
            </a:pPr>
            <a:r>
              <a:rPr lang="en-US" smtClean="0"/>
              <a:t>No. Silicosis is a disease that results from exposure to a hazard. The hazard is exposure to silica.</a:t>
            </a:r>
          </a:p>
          <a:p>
            <a:pPr eaLnBrk="1" hangingPunct="1">
              <a:spcBef>
                <a:spcPct val="0"/>
              </a:spcBef>
            </a:pPr>
            <a:r>
              <a:rPr lang="en-US" smtClean="0"/>
              <a:t>If I am exposed to </a:t>
            </a:r>
            <a:r>
              <a:rPr lang="en-US" i="1" u="sng" smtClean="0"/>
              <a:t>rotating equipment</a:t>
            </a:r>
            <a:r>
              <a:rPr lang="en-US" smtClean="0"/>
              <a:t> could I be harmed?</a:t>
            </a:r>
          </a:p>
          <a:p>
            <a:pPr eaLnBrk="1" hangingPunct="1">
              <a:spcBef>
                <a:spcPct val="0"/>
              </a:spcBef>
            </a:pPr>
            <a:r>
              <a:rPr lang="en-US" smtClean="0"/>
              <a:t>Yes. Rotating equipment is a hazard. We can control this hazard by guarding it. Guards prevent exposure to the hazard of rotating equipment.</a:t>
            </a:r>
          </a:p>
          <a:p>
            <a:pPr eaLnBrk="1" hangingPunct="1">
              <a:spcBef>
                <a:spcPct val="0"/>
              </a:spcBef>
            </a:pPr>
            <a:r>
              <a:rPr lang="en-US" smtClean="0"/>
              <a:t>If I am exposed to </a:t>
            </a:r>
            <a:r>
              <a:rPr lang="en-US" i="1" u="sng" smtClean="0"/>
              <a:t>a missing guard</a:t>
            </a:r>
            <a:r>
              <a:rPr lang="en-US" smtClean="0"/>
              <a:t> could I be harmed?</a:t>
            </a:r>
          </a:p>
          <a:p>
            <a:pPr eaLnBrk="1" hangingPunct="1">
              <a:spcBef>
                <a:spcPct val="0"/>
              </a:spcBef>
            </a:pPr>
            <a:r>
              <a:rPr lang="en-US" smtClean="0"/>
              <a:t>No. A missing guard is only important if there is exposure to a hazard. A missing guard on a machine that is locked out or not functional is not a hazard.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F25162D-58FC-494B-82D4-5B3FC1C0ACE0}" type="slidenum">
              <a:rPr lang="en-US" smtClean="0">
                <a:solidFill>
                  <a:srgbClr val="000000"/>
                </a:solidFill>
              </a:rPr>
              <a:pPr eaLnBrk="1" fontAlgn="base" hangingPunct="1">
                <a:spcBef>
                  <a:spcPct val="0"/>
                </a:spcBef>
                <a:spcAft>
                  <a:spcPct val="0"/>
                </a:spcAft>
              </a:pPr>
              <a:t>14</a:t>
            </a:fld>
            <a:endParaRPr lang="en-US" smtClean="0">
              <a:solidFill>
                <a:srgbClr val="000000"/>
              </a:solidFill>
            </a:endParaRPr>
          </a:p>
        </p:txBody>
      </p:sp>
      <p:sp>
        <p:nvSpPr>
          <p:cNvPr id="133123"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We’ll be looking at a series of photographs, and we’ll be trying to focus on the work environment in these photos. We’re looking for possible hazards. Of course since these are just photos we won’t have all the information we need to determine whether or not a true hazard exists. Everything we identify as a possible hazard will require more investigation.</a:t>
            </a:r>
          </a:p>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AA4C3CA-E0DB-4FA5-8937-BECB308633AF}" type="slidenum">
              <a:rPr lang="en-US" smtClean="0">
                <a:solidFill>
                  <a:srgbClr val="000000"/>
                </a:solidFill>
              </a:rPr>
              <a:pPr eaLnBrk="1" fontAlgn="base" hangingPunct="1">
                <a:spcBef>
                  <a:spcPct val="0"/>
                </a:spcBef>
                <a:spcAft>
                  <a:spcPct val="0"/>
                </a:spcAft>
              </a:pPr>
              <a:t>15</a:t>
            </a:fld>
            <a:endParaRPr lang="en-US" smtClean="0">
              <a:solidFill>
                <a:srgbClr val="000000"/>
              </a:solidFill>
            </a:endParaRPr>
          </a:p>
        </p:txBody>
      </p:sp>
      <p:sp>
        <p:nvSpPr>
          <p:cNvPr id="134147"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slat conveyor presents a number of serious pinch points.</a:t>
            </a:r>
          </a:p>
          <a:p>
            <a:pPr eaLnBrk="1" hangingPunct="1">
              <a:spcBef>
                <a:spcPct val="0"/>
              </a:spcBef>
            </a:pPr>
            <a:r>
              <a:rPr lang="en-US" smtClean="0"/>
              <a:t>It’s possible that the guard was removed to make room for another work position.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A31FF60-D99A-4399-BD3C-F61431C0048B}" type="slidenum">
              <a:rPr lang="en-US" smtClean="0">
                <a:solidFill>
                  <a:srgbClr val="000000"/>
                </a:solidFill>
              </a:rPr>
              <a:pPr eaLnBrk="1" fontAlgn="base" hangingPunct="1">
                <a:spcBef>
                  <a:spcPct val="0"/>
                </a:spcBef>
                <a:spcAft>
                  <a:spcPct val="0"/>
                </a:spcAft>
              </a:pPr>
              <a:t>16</a:t>
            </a:fld>
            <a:endParaRPr lang="en-US" smtClean="0">
              <a:solidFill>
                <a:srgbClr val="000000"/>
              </a:solidFill>
            </a:endParaRPr>
          </a:p>
        </p:txBody>
      </p:sp>
      <p:sp>
        <p:nvSpPr>
          <p:cNvPr id="135171"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end of this conveyor shaft has a collar that is held in place with at least one set screw. This could snag a lock of hair or a piece of clothing and wind it up on the shaft.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09354CD-F0A9-47AC-9240-F3C6E31D6C35}" type="slidenum">
              <a:rPr lang="en-US" smtClean="0">
                <a:solidFill>
                  <a:srgbClr val="000000"/>
                </a:solidFill>
              </a:rPr>
              <a:pPr eaLnBrk="1" fontAlgn="base" hangingPunct="1">
                <a:spcBef>
                  <a:spcPct val="0"/>
                </a:spcBef>
                <a:spcAft>
                  <a:spcPct val="0"/>
                </a:spcAft>
              </a:pPr>
              <a:t>17</a:t>
            </a:fld>
            <a:endParaRPr lang="en-US" smtClean="0">
              <a:solidFill>
                <a:srgbClr val="000000"/>
              </a:solidFill>
            </a:endParaRPr>
          </a:p>
        </p:txBody>
      </p:sp>
      <p:sp>
        <p:nvSpPr>
          <p:cNvPr id="136195"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25F50D2-5C45-43E7-92E6-8836CCDC72E7}" type="slidenum">
              <a:rPr lang="en-US" smtClean="0">
                <a:solidFill>
                  <a:srgbClr val="000000"/>
                </a:solidFill>
              </a:rPr>
              <a:pPr eaLnBrk="1" fontAlgn="base" hangingPunct="1">
                <a:spcBef>
                  <a:spcPct val="0"/>
                </a:spcBef>
                <a:spcAft>
                  <a:spcPct val="0"/>
                </a:spcAft>
              </a:pPr>
              <a:t>18</a:t>
            </a:fld>
            <a:endParaRPr lang="en-US" smtClean="0">
              <a:solidFill>
                <a:srgbClr val="000000"/>
              </a:solidFill>
            </a:endParaRPr>
          </a:p>
        </p:txBody>
      </p:sp>
      <p:sp>
        <p:nvSpPr>
          <p:cNvPr id="13721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7632E1AB-80E1-4FF0-82A1-2A6A84FFEF8D}" type="slidenum">
              <a:rPr lang="en-US" smtClean="0">
                <a:solidFill>
                  <a:srgbClr val="000000"/>
                </a:solidFill>
              </a:rPr>
              <a:pPr eaLnBrk="1" fontAlgn="base" hangingPunct="1">
                <a:spcBef>
                  <a:spcPct val="0"/>
                </a:spcBef>
                <a:spcAft>
                  <a:spcPct val="0"/>
                </a:spcAft>
              </a:pPr>
              <a:t>19</a:t>
            </a:fld>
            <a:endParaRPr lang="en-US" smtClean="0">
              <a:solidFill>
                <a:srgbClr val="000000"/>
              </a:solidFill>
            </a:endParaRPr>
          </a:p>
        </p:txBody>
      </p:sp>
      <p:sp>
        <p:nvSpPr>
          <p:cNvPr id="138243"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43F2D95-FE8D-46E4-A63B-84BD046133AF}" type="slidenum">
              <a:rPr lang="en-US" smtClean="0">
                <a:solidFill>
                  <a:srgbClr val="000000"/>
                </a:solidFill>
              </a:rPr>
              <a:pPr eaLnBrk="1" fontAlgn="base" hangingPunct="1">
                <a:spcBef>
                  <a:spcPct val="0"/>
                </a:spcBef>
                <a:spcAft>
                  <a:spcPct val="0"/>
                </a:spcAft>
              </a:pPr>
              <a:t>2</a:t>
            </a:fld>
            <a:endParaRPr lang="en-US" smtClean="0">
              <a:solidFill>
                <a:srgbClr val="000000"/>
              </a:solidFill>
            </a:endParaRPr>
          </a:p>
        </p:txBody>
      </p:sp>
      <p:sp>
        <p:nvSpPr>
          <p:cNvPr id="120835"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Many of you are stewards and as stewards you are very tuned in to the workers you represent.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F988D3E-6270-4ECA-8923-3394B6972188}" type="slidenum">
              <a:rPr lang="en-US" smtClean="0">
                <a:solidFill>
                  <a:srgbClr val="000000"/>
                </a:solidFill>
              </a:rPr>
              <a:pPr eaLnBrk="1" fontAlgn="base" hangingPunct="1">
                <a:spcBef>
                  <a:spcPct val="0"/>
                </a:spcBef>
                <a:spcAft>
                  <a:spcPct val="0"/>
                </a:spcAft>
              </a:pPr>
              <a:t>20</a:t>
            </a:fld>
            <a:endParaRPr lang="en-US" smtClean="0">
              <a:solidFill>
                <a:srgbClr val="000000"/>
              </a:solidFill>
            </a:endParaRPr>
          </a:p>
        </p:txBody>
      </p:sp>
      <p:sp>
        <p:nvSpPr>
          <p:cNvPr id="13926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EE570BA-8460-4AD7-AC57-313E9F1DCD0B}" type="slidenum">
              <a:rPr lang="en-US" smtClean="0">
                <a:solidFill>
                  <a:srgbClr val="000000"/>
                </a:solidFill>
              </a:rPr>
              <a:pPr eaLnBrk="1" fontAlgn="base" hangingPunct="1">
                <a:spcBef>
                  <a:spcPct val="0"/>
                </a:spcBef>
                <a:spcAft>
                  <a:spcPct val="0"/>
                </a:spcAft>
              </a:pPr>
              <a:t>21</a:t>
            </a:fld>
            <a:endParaRPr lang="en-US" smtClean="0">
              <a:solidFill>
                <a:srgbClr val="000000"/>
              </a:solidFill>
            </a:endParaRPr>
          </a:p>
        </p:txBody>
      </p:sp>
      <p:sp>
        <p:nvSpPr>
          <p:cNvPr id="1402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Unguarded shaft ends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522BF89-5A4E-42A6-B072-633EFEC6D1AA}" type="slidenum">
              <a:rPr lang="en-US" smtClean="0">
                <a:solidFill>
                  <a:srgbClr val="000000"/>
                </a:solidFill>
              </a:rPr>
              <a:pPr eaLnBrk="1" fontAlgn="base" hangingPunct="1">
                <a:spcBef>
                  <a:spcPct val="0"/>
                </a:spcBef>
                <a:spcAft>
                  <a:spcPct val="0"/>
                </a:spcAft>
              </a:pPr>
              <a:t>22</a:t>
            </a:fld>
            <a:endParaRPr lang="en-US" smtClean="0">
              <a:solidFill>
                <a:srgbClr val="000000"/>
              </a:solidFill>
            </a:endParaRPr>
          </a:p>
        </p:txBody>
      </p:sp>
      <p:sp>
        <p:nvSpPr>
          <p:cNvPr id="141315"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2E8BC27-CAD0-4505-A3FA-FEC4DB1E1CA4}" type="slidenum">
              <a:rPr lang="en-US" smtClean="0">
                <a:solidFill>
                  <a:srgbClr val="000000"/>
                </a:solidFill>
              </a:rPr>
              <a:pPr eaLnBrk="1" fontAlgn="base" hangingPunct="1">
                <a:spcBef>
                  <a:spcPct val="0"/>
                </a:spcBef>
                <a:spcAft>
                  <a:spcPct val="0"/>
                </a:spcAft>
              </a:pPr>
              <a:t>23</a:t>
            </a:fld>
            <a:endParaRPr lang="en-US" smtClean="0">
              <a:solidFill>
                <a:srgbClr val="000000"/>
              </a:solidFill>
            </a:endParaRPr>
          </a:p>
        </p:txBody>
      </p:sp>
      <p:sp>
        <p:nvSpPr>
          <p:cNvPr id="142339"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exposed shaft might not need to be guarded. You would want to measure to be sure it is more than  7 feet above the work platform.</a:t>
            </a:r>
          </a:p>
          <a:p>
            <a:pPr eaLnBrk="1" hangingPunct="1">
              <a:spcBef>
                <a:spcPct val="0"/>
              </a:spcBef>
            </a:pPr>
            <a:r>
              <a:rPr lang="en-US" smtClean="0"/>
              <a:t>Would there be any reason to guard this shaft even if it is not required by OSHA to be guarded?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EAD3CCB-529F-47EE-AB29-606246DB7E36}" type="slidenum">
              <a:rPr lang="en-US" smtClean="0">
                <a:solidFill>
                  <a:srgbClr val="000000"/>
                </a:solidFill>
              </a:rPr>
              <a:pPr eaLnBrk="1" fontAlgn="base" hangingPunct="1">
                <a:spcBef>
                  <a:spcPct val="0"/>
                </a:spcBef>
                <a:spcAft>
                  <a:spcPct val="0"/>
                </a:spcAft>
              </a:pPr>
              <a:t>24</a:t>
            </a:fld>
            <a:endParaRPr lang="en-US" smtClean="0">
              <a:solidFill>
                <a:srgbClr val="000000"/>
              </a:solidFill>
            </a:endParaRPr>
          </a:p>
        </p:txBody>
      </p:sp>
      <p:sp>
        <p:nvSpPr>
          <p:cNvPr id="14336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Is there a hazard here?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B3F5A6D-E170-40E4-BE98-9EBB71AEC0BD}" type="slidenum">
              <a:rPr lang="en-US" smtClean="0">
                <a:solidFill>
                  <a:srgbClr val="000000"/>
                </a:solidFill>
              </a:rPr>
              <a:pPr eaLnBrk="1" fontAlgn="base" hangingPunct="1">
                <a:spcBef>
                  <a:spcPct val="0"/>
                </a:spcBef>
                <a:spcAft>
                  <a:spcPct val="0"/>
                </a:spcAft>
              </a:pPr>
              <a:t>25</a:t>
            </a:fld>
            <a:endParaRPr lang="en-US" smtClean="0">
              <a:solidFill>
                <a:srgbClr val="000000"/>
              </a:solidFill>
            </a:endParaRPr>
          </a:p>
        </p:txBody>
      </p:sp>
      <p:sp>
        <p:nvSpPr>
          <p:cNvPr id="1443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hazard is the spinning blade (D)</a:t>
            </a:r>
          </a:p>
          <a:p>
            <a:pPr eaLnBrk="1" hangingPunct="1">
              <a:spcBef>
                <a:spcPct val="0"/>
              </a:spcBef>
            </a:pPr>
            <a:r>
              <a:rPr lang="en-US" smtClean="0"/>
              <a:t>Statements A and C refer to possible ways to control the hazard.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E76D3AB-E8B4-4677-A3E4-E4E2B11ADEB1}" type="slidenum">
              <a:rPr lang="en-US" smtClean="0">
                <a:solidFill>
                  <a:srgbClr val="000000"/>
                </a:solidFill>
              </a:rPr>
              <a:pPr eaLnBrk="1" fontAlgn="base" hangingPunct="1">
                <a:spcBef>
                  <a:spcPct val="0"/>
                </a:spcBef>
                <a:spcAft>
                  <a:spcPct val="0"/>
                </a:spcAft>
              </a:pPr>
              <a:t>26</a:t>
            </a:fld>
            <a:endParaRPr lang="en-US" smtClean="0">
              <a:solidFill>
                <a:srgbClr val="000000"/>
              </a:solidFill>
            </a:endParaRPr>
          </a:p>
        </p:txBody>
      </p:sp>
      <p:sp>
        <p:nvSpPr>
          <p:cNvPr id="14541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5F33115-F827-4AB7-AA21-E04E3DDEA484}" type="slidenum">
              <a:rPr lang="en-US" smtClean="0">
                <a:solidFill>
                  <a:srgbClr val="000000"/>
                </a:solidFill>
              </a:rPr>
              <a:pPr eaLnBrk="1" fontAlgn="base" hangingPunct="1">
                <a:spcBef>
                  <a:spcPct val="0"/>
                </a:spcBef>
                <a:spcAft>
                  <a:spcPct val="0"/>
                </a:spcAft>
              </a:pPr>
              <a:t>27</a:t>
            </a:fld>
            <a:endParaRPr lang="en-US" smtClean="0">
              <a:solidFill>
                <a:srgbClr val="000000"/>
              </a:solidFill>
            </a:endParaRPr>
          </a:p>
        </p:txBody>
      </p:sp>
      <p:sp>
        <p:nvSpPr>
          <p:cNvPr id="146435"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Can you identify any hazards in these photos?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430D739-253C-408D-B07E-67579DF108FA}" type="slidenum">
              <a:rPr lang="en-US" smtClean="0">
                <a:solidFill>
                  <a:srgbClr val="000000"/>
                </a:solidFill>
              </a:rPr>
              <a:pPr eaLnBrk="1" fontAlgn="base" hangingPunct="1">
                <a:spcBef>
                  <a:spcPct val="0"/>
                </a:spcBef>
                <a:spcAft>
                  <a:spcPct val="0"/>
                </a:spcAft>
              </a:pPr>
              <a:t>28</a:t>
            </a:fld>
            <a:endParaRPr lang="en-US" smtClean="0">
              <a:solidFill>
                <a:srgbClr val="000000"/>
              </a:solidFill>
            </a:endParaRPr>
          </a:p>
        </p:txBody>
      </p:sp>
      <p:sp>
        <p:nvSpPr>
          <p:cNvPr id="147459"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Does 180 degrees present a hazard?</a:t>
            </a:r>
          </a:p>
          <a:p>
            <a:pPr eaLnBrk="1" hangingPunct="1">
              <a:spcBef>
                <a:spcPct val="0"/>
              </a:spcBef>
            </a:pPr>
            <a:r>
              <a:rPr lang="en-US" smtClean="0"/>
              <a:t>Skin burns at about 130 degrees.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F76373D-97F1-4B53-864C-3E1AF0BFA22C}" type="slidenum">
              <a:rPr lang="en-US" smtClean="0">
                <a:solidFill>
                  <a:srgbClr val="000000"/>
                </a:solidFill>
              </a:rPr>
              <a:pPr eaLnBrk="1" fontAlgn="base" hangingPunct="1">
                <a:spcBef>
                  <a:spcPct val="0"/>
                </a:spcBef>
                <a:spcAft>
                  <a:spcPct val="0"/>
                </a:spcAft>
              </a:pPr>
              <a:t>29</a:t>
            </a:fld>
            <a:endParaRPr lang="en-US" smtClean="0">
              <a:solidFill>
                <a:srgbClr val="000000"/>
              </a:solidFill>
            </a:endParaRPr>
          </a:p>
        </p:txBody>
      </p:sp>
      <p:sp>
        <p:nvSpPr>
          <p:cNvPr id="1484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hazard is the hot, uninsulated pipes (C).</a:t>
            </a:r>
          </a:p>
          <a:p>
            <a:pPr eaLnBrk="1" hangingPunct="1">
              <a:spcBef>
                <a:spcPct val="0"/>
              </a:spcBef>
            </a:pPr>
            <a:r>
              <a:rPr lang="en-US" smtClean="0"/>
              <a:t>Statements A and B refer to ways of controlling the hazard.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4B138FF-734F-4480-A057-BB0D1D49EF13}" type="slidenum">
              <a:rPr lang="en-US" smtClean="0">
                <a:solidFill>
                  <a:srgbClr val="000000"/>
                </a:solidFill>
              </a:rPr>
              <a:pPr eaLnBrk="1" fontAlgn="base" hangingPunct="1">
                <a:spcBef>
                  <a:spcPct val="0"/>
                </a:spcBef>
                <a:spcAft>
                  <a:spcPct val="0"/>
                </a:spcAft>
              </a:pPr>
              <a:t>3</a:t>
            </a:fld>
            <a:endParaRPr lang="en-US" smtClean="0">
              <a:solidFill>
                <a:srgbClr val="000000"/>
              </a:solidFill>
            </a:endParaRPr>
          </a:p>
        </p:txBody>
      </p:sp>
      <p:sp>
        <p:nvSpPr>
          <p:cNvPr id="121859"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 good steward is focused on the members.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662E9A85-1A75-4B20-A726-9C49ED00DC5F}" type="slidenum">
              <a:rPr lang="en-US" smtClean="0">
                <a:solidFill>
                  <a:srgbClr val="000000"/>
                </a:solidFill>
              </a:rPr>
              <a:pPr eaLnBrk="1" fontAlgn="base" hangingPunct="1">
                <a:spcBef>
                  <a:spcPct val="0"/>
                </a:spcBef>
                <a:spcAft>
                  <a:spcPct val="0"/>
                </a:spcAft>
              </a:pPr>
              <a:t>30</a:t>
            </a:fld>
            <a:endParaRPr lang="en-US" smtClean="0">
              <a:solidFill>
                <a:srgbClr val="000000"/>
              </a:solidFill>
            </a:endParaRPr>
          </a:p>
        </p:txBody>
      </p:sp>
      <p:sp>
        <p:nvSpPr>
          <p:cNvPr id="149507"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1293B16-BB62-4729-B15D-A79187D80177}" type="slidenum">
              <a:rPr lang="en-US" smtClean="0">
                <a:solidFill>
                  <a:srgbClr val="000000"/>
                </a:solidFill>
              </a:rPr>
              <a:pPr eaLnBrk="1" fontAlgn="base" hangingPunct="1">
                <a:spcBef>
                  <a:spcPct val="0"/>
                </a:spcBef>
                <a:spcAft>
                  <a:spcPct val="0"/>
                </a:spcAft>
              </a:pPr>
              <a:t>31</a:t>
            </a:fld>
            <a:endParaRPr lang="en-US" smtClean="0">
              <a:solidFill>
                <a:srgbClr val="000000"/>
              </a:solidFill>
            </a:endParaRPr>
          </a:p>
        </p:txBody>
      </p:sp>
      <p:sp>
        <p:nvSpPr>
          <p:cNvPr id="150531"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CE2B033-7760-4B90-AAC6-9DA60FF35D0B}" type="slidenum">
              <a:rPr lang="en-US" smtClean="0">
                <a:solidFill>
                  <a:srgbClr val="000000"/>
                </a:solidFill>
              </a:rPr>
              <a:pPr eaLnBrk="1" fontAlgn="base" hangingPunct="1">
                <a:spcBef>
                  <a:spcPct val="0"/>
                </a:spcBef>
                <a:spcAft>
                  <a:spcPct val="0"/>
                </a:spcAft>
              </a:pPr>
              <a:t>32</a:t>
            </a:fld>
            <a:endParaRPr lang="en-US" smtClean="0">
              <a:solidFill>
                <a:srgbClr val="000000"/>
              </a:solidFill>
            </a:endParaRPr>
          </a:p>
        </p:txBody>
      </p:sp>
      <p:sp>
        <p:nvSpPr>
          <p:cNvPr id="151555"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What if the company decided to solve the problem by requiring more protective equipment rather than insulating the pipes?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4AE56BB1-EE9C-484E-8A71-FC5427480579}" type="slidenum">
              <a:rPr lang="en-US" smtClean="0">
                <a:solidFill>
                  <a:srgbClr val="000000"/>
                </a:solidFill>
              </a:rPr>
              <a:pPr eaLnBrk="1" fontAlgn="base" hangingPunct="1">
                <a:spcBef>
                  <a:spcPct val="0"/>
                </a:spcBef>
                <a:spcAft>
                  <a:spcPct val="0"/>
                </a:spcAft>
              </a:pPr>
              <a:t>33</a:t>
            </a:fld>
            <a:endParaRPr lang="en-US" smtClean="0">
              <a:solidFill>
                <a:srgbClr val="000000"/>
              </a:solidFill>
            </a:endParaRPr>
          </a:p>
        </p:txBody>
      </p:sp>
      <p:sp>
        <p:nvSpPr>
          <p:cNvPr id="152579"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What hazards can you identify in this photo?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1BE73F6-4C5C-496A-85C1-313FCC761BB7}" type="slidenum">
              <a:rPr lang="en-US" smtClean="0">
                <a:solidFill>
                  <a:srgbClr val="000000"/>
                </a:solidFill>
              </a:rPr>
              <a:pPr eaLnBrk="1" fontAlgn="base" hangingPunct="1">
                <a:spcBef>
                  <a:spcPct val="0"/>
                </a:spcBef>
                <a:spcAft>
                  <a:spcPct val="0"/>
                </a:spcAft>
              </a:pPr>
              <a:t>34</a:t>
            </a:fld>
            <a:endParaRPr lang="en-US" smtClean="0">
              <a:solidFill>
                <a:srgbClr val="000000"/>
              </a:solidFill>
            </a:endParaRPr>
          </a:p>
        </p:txBody>
      </p:sp>
      <p:sp>
        <p:nvSpPr>
          <p:cNvPr id="153603"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Why would we care about sharp edges on sheet metal when we’re dealing with a shop full of really sharp knives?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F216787-C7E5-43D1-A589-E8C0026A00DE}" type="slidenum">
              <a:rPr lang="en-US" smtClean="0">
                <a:solidFill>
                  <a:srgbClr val="000000"/>
                </a:solidFill>
              </a:rPr>
              <a:pPr eaLnBrk="1" fontAlgn="base" hangingPunct="1">
                <a:spcBef>
                  <a:spcPct val="0"/>
                </a:spcBef>
                <a:spcAft>
                  <a:spcPct val="0"/>
                </a:spcAft>
              </a:pPr>
              <a:t>35</a:t>
            </a:fld>
            <a:endParaRPr lang="en-US" smtClean="0">
              <a:solidFill>
                <a:srgbClr val="000000"/>
              </a:solidFill>
            </a:endParaRPr>
          </a:p>
        </p:txBody>
      </p:sp>
      <p:sp>
        <p:nvSpPr>
          <p:cNvPr id="154627"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DE0898A-6850-4ED9-B66B-905A07BEDAAF}" type="slidenum">
              <a:rPr lang="en-US" smtClean="0">
                <a:solidFill>
                  <a:srgbClr val="000000"/>
                </a:solidFill>
              </a:rPr>
              <a:pPr eaLnBrk="1" fontAlgn="base" hangingPunct="1">
                <a:spcBef>
                  <a:spcPct val="0"/>
                </a:spcBef>
                <a:spcAft>
                  <a:spcPct val="0"/>
                </a:spcAft>
              </a:pPr>
              <a:t>36</a:t>
            </a:fld>
            <a:endParaRPr lang="en-US" smtClean="0">
              <a:solidFill>
                <a:srgbClr val="000000"/>
              </a:solidFill>
            </a:endParaRPr>
          </a:p>
        </p:txBody>
      </p:sp>
      <p:sp>
        <p:nvSpPr>
          <p:cNvPr id="15565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hazard is (C) – sharp edges.</a:t>
            </a:r>
          </a:p>
          <a:p>
            <a:pPr eaLnBrk="1" hangingPunct="1">
              <a:spcBef>
                <a:spcPct val="0"/>
              </a:spcBef>
            </a:pPr>
            <a:r>
              <a:rPr lang="en-US" smtClean="0"/>
              <a:t>A and B refer to ways of controlling the hazard.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41803560-C9DB-4002-838D-E2EBAE8C27EA}" type="slidenum">
              <a:rPr lang="en-US" smtClean="0">
                <a:solidFill>
                  <a:srgbClr val="000000"/>
                </a:solidFill>
              </a:rPr>
              <a:pPr eaLnBrk="1" fontAlgn="base" hangingPunct="1">
                <a:spcBef>
                  <a:spcPct val="0"/>
                </a:spcBef>
                <a:spcAft>
                  <a:spcPct val="0"/>
                </a:spcAft>
              </a:pPr>
              <a:t>37</a:t>
            </a:fld>
            <a:endParaRPr lang="en-US" smtClean="0">
              <a:solidFill>
                <a:srgbClr val="000000"/>
              </a:solidFill>
            </a:endParaRPr>
          </a:p>
        </p:txBody>
      </p:sp>
      <p:sp>
        <p:nvSpPr>
          <p:cNvPr id="156675"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Work stations and equipment can be designed to eliminate sharp edges.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88032B3-05F4-4544-91DE-7E430E684AA7}" type="slidenum">
              <a:rPr lang="en-US" smtClean="0">
                <a:solidFill>
                  <a:srgbClr val="000000"/>
                </a:solidFill>
              </a:rPr>
              <a:pPr eaLnBrk="1" fontAlgn="base" hangingPunct="1">
                <a:spcBef>
                  <a:spcPct val="0"/>
                </a:spcBef>
                <a:spcAft>
                  <a:spcPct val="0"/>
                </a:spcAft>
              </a:pPr>
              <a:t>38</a:t>
            </a:fld>
            <a:endParaRPr lang="en-US" smtClean="0">
              <a:solidFill>
                <a:srgbClr val="000000"/>
              </a:solidFill>
            </a:endParaRPr>
          </a:p>
        </p:txBody>
      </p:sp>
      <p:sp>
        <p:nvSpPr>
          <p:cNvPr id="1576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641CA2F-1C0C-4937-928C-04636563BC29}" type="slidenum">
              <a:rPr lang="en-US" smtClean="0">
                <a:solidFill>
                  <a:srgbClr val="000000"/>
                </a:solidFill>
              </a:rPr>
              <a:pPr eaLnBrk="1" fontAlgn="base" hangingPunct="1">
                <a:spcBef>
                  <a:spcPct val="0"/>
                </a:spcBef>
                <a:spcAft>
                  <a:spcPct val="0"/>
                </a:spcAft>
              </a:pPr>
              <a:t>39</a:t>
            </a:fld>
            <a:endParaRPr lang="en-US" smtClean="0">
              <a:solidFill>
                <a:srgbClr val="000000"/>
              </a:solidFill>
            </a:endParaRPr>
          </a:p>
        </p:txBody>
      </p:sp>
      <p:sp>
        <p:nvSpPr>
          <p:cNvPr id="1587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64CF861-EB67-4FF9-B202-DA5254F8ADE5}" type="slidenum">
              <a:rPr lang="en-US" smtClean="0">
                <a:solidFill>
                  <a:srgbClr val="000000"/>
                </a:solidFill>
              </a:rPr>
              <a:pPr eaLnBrk="1" fontAlgn="base" hangingPunct="1">
                <a:spcBef>
                  <a:spcPct val="0"/>
                </a:spcBef>
                <a:spcAft>
                  <a:spcPct val="0"/>
                </a:spcAft>
              </a:pPr>
              <a:t>4</a:t>
            </a:fld>
            <a:endParaRPr lang="en-US" smtClean="0">
              <a:solidFill>
                <a:srgbClr val="000000"/>
              </a:solidFill>
            </a:endParaRPr>
          </a:p>
        </p:txBody>
      </p:sp>
      <p:sp>
        <p:nvSpPr>
          <p:cNvPr id="122883"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 skillful safety detective looks at the environment where the union members work.</a:t>
            </a:r>
          </a:p>
          <a:p>
            <a:pPr eaLnBrk="1" hangingPunct="1">
              <a:spcBef>
                <a:spcPct val="0"/>
              </a:spcBef>
            </a:pPr>
            <a:r>
              <a:rPr lang="en-US" smtClean="0"/>
              <a:t>In this workshop we will practice the skill of looking with a safety detective’s perspective.</a:t>
            </a:r>
          </a:p>
          <a:p>
            <a:pPr eaLnBrk="1" hangingPunct="1">
              <a:spcBef>
                <a:spcPct val="0"/>
              </a:spcBef>
            </a:pPr>
            <a:r>
              <a:rPr lang="en-US" smtClean="0"/>
              <a:t>We will work on identifying the hazards in equipment, machines and systems.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252D753-AEEE-48B7-9CB8-6F568BE05E80}" type="slidenum">
              <a:rPr lang="en-US" smtClean="0">
                <a:solidFill>
                  <a:srgbClr val="000000"/>
                </a:solidFill>
              </a:rPr>
              <a:pPr eaLnBrk="1" fontAlgn="base" hangingPunct="1">
                <a:spcBef>
                  <a:spcPct val="0"/>
                </a:spcBef>
                <a:spcAft>
                  <a:spcPct val="0"/>
                </a:spcAft>
              </a:pPr>
              <a:t>40</a:t>
            </a:fld>
            <a:endParaRPr lang="en-US" smtClean="0">
              <a:solidFill>
                <a:srgbClr val="000000"/>
              </a:solidFill>
            </a:endParaRPr>
          </a:p>
        </p:txBody>
      </p:sp>
      <p:sp>
        <p:nvSpPr>
          <p:cNvPr id="15974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E1099F6-0D36-4677-902D-1635B8F8CB0D}" type="slidenum">
              <a:rPr lang="en-US" smtClean="0">
                <a:solidFill>
                  <a:srgbClr val="000000"/>
                </a:solidFill>
              </a:rPr>
              <a:pPr eaLnBrk="1" fontAlgn="base" hangingPunct="1">
                <a:spcBef>
                  <a:spcPct val="0"/>
                </a:spcBef>
                <a:spcAft>
                  <a:spcPct val="0"/>
                </a:spcAft>
              </a:pPr>
              <a:t>41</a:t>
            </a:fld>
            <a:endParaRPr lang="en-US" smtClean="0">
              <a:solidFill>
                <a:srgbClr val="000000"/>
              </a:solidFill>
            </a:endParaRPr>
          </a:p>
        </p:txBody>
      </p:sp>
      <p:sp>
        <p:nvSpPr>
          <p:cNvPr id="1607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9F7005C-7CB9-4BA2-ABF5-8FB8754F577E}" type="slidenum">
              <a:rPr lang="en-US" smtClean="0">
                <a:solidFill>
                  <a:srgbClr val="000000"/>
                </a:solidFill>
              </a:rPr>
              <a:pPr eaLnBrk="1" fontAlgn="base" hangingPunct="1">
                <a:spcBef>
                  <a:spcPct val="0"/>
                </a:spcBef>
                <a:spcAft>
                  <a:spcPct val="0"/>
                </a:spcAft>
              </a:pPr>
              <a:t>42</a:t>
            </a:fld>
            <a:endParaRPr lang="en-US" smtClean="0">
              <a:solidFill>
                <a:srgbClr val="000000"/>
              </a:solidFill>
            </a:endParaRPr>
          </a:p>
        </p:txBody>
      </p:sp>
      <p:sp>
        <p:nvSpPr>
          <p:cNvPr id="16179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8ACC1B4-F23A-40BB-BFFA-C4D19D778AAA}" type="slidenum">
              <a:rPr lang="en-US" smtClean="0">
                <a:solidFill>
                  <a:srgbClr val="000000"/>
                </a:solidFill>
              </a:rPr>
              <a:pPr eaLnBrk="1" fontAlgn="base" hangingPunct="1">
                <a:spcBef>
                  <a:spcPct val="0"/>
                </a:spcBef>
                <a:spcAft>
                  <a:spcPct val="0"/>
                </a:spcAft>
              </a:pPr>
              <a:t>43</a:t>
            </a:fld>
            <a:endParaRPr lang="en-US" smtClean="0">
              <a:solidFill>
                <a:srgbClr val="000000"/>
              </a:solidFill>
            </a:endParaRPr>
          </a:p>
        </p:txBody>
      </p:sp>
      <p:sp>
        <p:nvSpPr>
          <p:cNvPr id="16281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hazard is the obstructed path to the emergency exit.</a:t>
            </a:r>
          </a:p>
          <a:p>
            <a:pPr eaLnBrk="1" hangingPunct="1">
              <a:spcBef>
                <a:spcPct val="0"/>
              </a:spcBef>
            </a:pPr>
            <a:r>
              <a:rPr lang="en-US" smtClean="0"/>
              <a:t>Statements B and C might be true but they do not identify the hazard.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3ABF54E-DCD9-44A5-8FAA-7505F9144A66}" type="slidenum">
              <a:rPr lang="en-US" smtClean="0">
                <a:solidFill>
                  <a:srgbClr val="000000"/>
                </a:solidFill>
              </a:rPr>
              <a:pPr eaLnBrk="1" fontAlgn="base" hangingPunct="1">
                <a:spcBef>
                  <a:spcPct val="0"/>
                </a:spcBef>
                <a:spcAft>
                  <a:spcPct val="0"/>
                </a:spcAft>
              </a:pPr>
              <a:t>44</a:t>
            </a:fld>
            <a:endParaRPr lang="en-US" smtClean="0">
              <a:solidFill>
                <a:srgbClr val="000000"/>
              </a:solidFill>
            </a:endParaRPr>
          </a:p>
        </p:txBody>
      </p:sp>
      <p:sp>
        <p:nvSpPr>
          <p:cNvPr id="1638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FAA6388-0DEB-4D09-9131-DE7BDC6D1E29}" type="slidenum">
              <a:rPr lang="en-US" smtClean="0">
                <a:solidFill>
                  <a:srgbClr val="000000"/>
                </a:solidFill>
              </a:rPr>
              <a:pPr eaLnBrk="1" fontAlgn="base" hangingPunct="1">
                <a:spcBef>
                  <a:spcPct val="0"/>
                </a:spcBef>
                <a:spcAft>
                  <a:spcPct val="0"/>
                </a:spcAft>
              </a:pPr>
              <a:t>45</a:t>
            </a:fld>
            <a:endParaRPr lang="en-US" smtClean="0">
              <a:solidFill>
                <a:srgbClr val="000000"/>
              </a:solidFill>
            </a:endParaRPr>
          </a:p>
        </p:txBody>
      </p:sp>
      <p:sp>
        <p:nvSpPr>
          <p:cNvPr id="16486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8BC9DD4-6760-44E1-9C17-5A553F059988}" type="slidenum">
              <a:rPr lang="en-US" smtClean="0">
                <a:solidFill>
                  <a:srgbClr val="000000"/>
                </a:solidFill>
              </a:rPr>
              <a:pPr eaLnBrk="1" fontAlgn="base" hangingPunct="1">
                <a:spcBef>
                  <a:spcPct val="0"/>
                </a:spcBef>
                <a:spcAft>
                  <a:spcPct val="0"/>
                </a:spcAft>
              </a:pPr>
              <a:t>46</a:t>
            </a:fld>
            <a:endParaRPr lang="en-US" smtClean="0">
              <a:solidFill>
                <a:srgbClr val="000000"/>
              </a:solidFill>
            </a:endParaRPr>
          </a:p>
        </p:txBody>
      </p:sp>
      <p:sp>
        <p:nvSpPr>
          <p:cNvPr id="1658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2ED5BD4-B9BB-40F5-9827-8A707643B3C2}" type="slidenum">
              <a:rPr lang="en-US" smtClean="0">
                <a:solidFill>
                  <a:srgbClr val="000000"/>
                </a:solidFill>
              </a:rPr>
              <a:pPr eaLnBrk="1" fontAlgn="base" hangingPunct="1">
                <a:spcBef>
                  <a:spcPct val="0"/>
                </a:spcBef>
                <a:spcAft>
                  <a:spcPct val="0"/>
                </a:spcAft>
              </a:pPr>
              <a:t>47</a:t>
            </a:fld>
            <a:endParaRPr lang="en-US" smtClean="0">
              <a:solidFill>
                <a:srgbClr val="000000"/>
              </a:solidFill>
            </a:endParaRPr>
          </a:p>
        </p:txBody>
      </p:sp>
      <p:sp>
        <p:nvSpPr>
          <p:cNvPr id="16691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hazard is the location of the machine control.</a:t>
            </a:r>
          </a:p>
          <a:p>
            <a:pPr eaLnBrk="1" hangingPunct="1">
              <a:spcBef>
                <a:spcPct val="0"/>
              </a:spcBef>
            </a:pPr>
            <a:r>
              <a:rPr lang="en-US" smtClean="0"/>
              <a:t>Statements B and C might be true, but they do not describe the hazard.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5723FFC-77FE-4D8C-AFA1-9AC52FBEADDD}" type="slidenum">
              <a:rPr lang="en-US" smtClean="0">
                <a:solidFill>
                  <a:srgbClr val="000000"/>
                </a:solidFill>
              </a:rPr>
              <a:pPr eaLnBrk="1" fontAlgn="base" hangingPunct="1">
                <a:spcBef>
                  <a:spcPct val="0"/>
                </a:spcBef>
                <a:spcAft>
                  <a:spcPct val="0"/>
                </a:spcAft>
              </a:pPr>
              <a:t>48</a:t>
            </a:fld>
            <a:endParaRPr lang="en-US" smtClean="0">
              <a:solidFill>
                <a:srgbClr val="000000"/>
              </a:solidFill>
            </a:endParaRPr>
          </a:p>
        </p:txBody>
      </p:sp>
      <p:sp>
        <p:nvSpPr>
          <p:cNvPr id="16793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D3D8861-EA62-4E41-8C1D-AFD5B09B3349}" type="slidenum">
              <a:rPr lang="en-US" smtClean="0">
                <a:solidFill>
                  <a:srgbClr val="000000"/>
                </a:solidFill>
              </a:rPr>
              <a:pPr eaLnBrk="1" fontAlgn="base" hangingPunct="1">
                <a:spcBef>
                  <a:spcPct val="0"/>
                </a:spcBef>
                <a:spcAft>
                  <a:spcPct val="0"/>
                </a:spcAft>
              </a:pPr>
              <a:t>49</a:t>
            </a:fld>
            <a:endParaRPr lang="en-US" smtClean="0">
              <a:solidFill>
                <a:srgbClr val="000000"/>
              </a:solidFill>
            </a:endParaRPr>
          </a:p>
        </p:txBody>
      </p:sp>
      <p:sp>
        <p:nvSpPr>
          <p:cNvPr id="16896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smtClean="0"/>
              <a:t>Why is the underside of one section of the overhead conveyor guarded, and another section is not? Was the guarding removed and not replaced?</a:t>
            </a:r>
          </a:p>
          <a:p>
            <a:pPr eaLnBrk="1" hangingPunct="1">
              <a:spcBef>
                <a:spcPct val="0"/>
              </a:spcBef>
            </a:pPr>
            <a:r>
              <a:rPr lang="en-US" sz="1600" smtClean="0"/>
              <a:t>What ran into the ductwork?</a:t>
            </a:r>
          </a:p>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8858994-474F-4953-9A9A-6C4E546E11EC}" type="slidenum">
              <a:rPr lang="en-US" smtClean="0">
                <a:solidFill>
                  <a:srgbClr val="000000"/>
                </a:solidFill>
              </a:rPr>
              <a:pPr eaLnBrk="1" fontAlgn="base" hangingPunct="1">
                <a:spcBef>
                  <a:spcPct val="0"/>
                </a:spcBef>
                <a:spcAft>
                  <a:spcPct val="0"/>
                </a:spcAft>
              </a:pPr>
              <a:t>5</a:t>
            </a:fld>
            <a:endParaRPr lang="en-US" smtClean="0">
              <a:solidFill>
                <a:srgbClr val="000000"/>
              </a:solidFill>
            </a:endParaRPr>
          </a:p>
        </p:txBody>
      </p:sp>
      <p:sp>
        <p:nvSpPr>
          <p:cNvPr id="12390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Do you have any initial impressions of this warehouse?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2580BC3-5804-4959-BD86-42AF817F173E}" type="slidenum">
              <a:rPr lang="en-US" smtClean="0">
                <a:solidFill>
                  <a:srgbClr val="000000"/>
                </a:solidFill>
              </a:rPr>
              <a:pPr eaLnBrk="1" fontAlgn="base" hangingPunct="1">
                <a:spcBef>
                  <a:spcPct val="0"/>
                </a:spcBef>
                <a:spcAft>
                  <a:spcPct val="0"/>
                </a:spcAft>
              </a:pPr>
              <a:t>50</a:t>
            </a:fld>
            <a:endParaRPr lang="en-US" smtClean="0">
              <a:solidFill>
                <a:srgbClr val="000000"/>
              </a:solidFill>
            </a:endParaRPr>
          </a:p>
        </p:txBody>
      </p:sp>
      <p:sp>
        <p:nvSpPr>
          <p:cNvPr id="1699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height of the ductwork relative to the traffic in the area is the hazard.</a:t>
            </a:r>
          </a:p>
          <a:p>
            <a:pPr eaLnBrk="1" hangingPunct="1">
              <a:spcBef>
                <a:spcPct val="0"/>
              </a:spcBef>
            </a:pPr>
            <a:r>
              <a:rPr lang="en-US" smtClean="0"/>
              <a:t>A and B might be helpful for controlling the hazard, but they do not describe the hazard.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2E3204F-3091-49FE-87E8-1AAC350CFD4E}" type="slidenum">
              <a:rPr lang="en-US" smtClean="0">
                <a:solidFill>
                  <a:srgbClr val="000000"/>
                </a:solidFill>
              </a:rPr>
              <a:pPr eaLnBrk="1" fontAlgn="base" hangingPunct="1">
                <a:spcBef>
                  <a:spcPct val="0"/>
                </a:spcBef>
                <a:spcAft>
                  <a:spcPct val="0"/>
                </a:spcAft>
              </a:pPr>
              <a:t>51</a:t>
            </a:fld>
            <a:endParaRPr lang="en-US" smtClean="0">
              <a:solidFill>
                <a:srgbClr val="000000"/>
              </a:solidFill>
            </a:endParaRPr>
          </a:p>
        </p:txBody>
      </p:sp>
      <p:sp>
        <p:nvSpPr>
          <p:cNvPr id="17101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smtClean="0"/>
              <a:t>Why is the tallest worker on this line the only one standing on a platform?</a:t>
            </a:r>
          </a:p>
          <a:p>
            <a:pPr eaLnBrk="1" hangingPunct="1">
              <a:spcBef>
                <a:spcPct val="0"/>
              </a:spcBef>
            </a:pP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4F9E197-C7E2-4AFC-903B-FF6D60E26234}" type="slidenum">
              <a:rPr lang="en-US" smtClean="0">
                <a:solidFill>
                  <a:srgbClr val="000000"/>
                </a:solidFill>
              </a:rPr>
              <a:pPr eaLnBrk="1" fontAlgn="base" hangingPunct="1">
                <a:spcBef>
                  <a:spcPct val="0"/>
                </a:spcBef>
                <a:spcAft>
                  <a:spcPct val="0"/>
                </a:spcAft>
              </a:pPr>
              <a:t>52</a:t>
            </a:fld>
            <a:endParaRPr lang="en-US" smtClean="0">
              <a:solidFill>
                <a:srgbClr val="000000"/>
              </a:solidFill>
            </a:endParaRPr>
          </a:p>
        </p:txBody>
      </p:sp>
      <p:sp>
        <p:nvSpPr>
          <p:cNvPr id="1720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hazard is the mismatch between the height of the worker and the height of his work surface (C).</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06F8F06-A55B-4887-905E-4FD30868C74B}" type="slidenum">
              <a:rPr lang="en-US" smtClean="0">
                <a:solidFill>
                  <a:srgbClr val="000000"/>
                </a:solidFill>
              </a:rPr>
              <a:pPr eaLnBrk="1" fontAlgn="base" hangingPunct="1">
                <a:spcBef>
                  <a:spcPct val="0"/>
                </a:spcBef>
                <a:spcAft>
                  <a:spcPct val="0"/>
                </a:spcAft>
              </a:pPr>
              <a:t>53</a:t>
            </a:fld>
            <a:endParaRPr lang="en-US" smtClean="0">
              <a:solidFill>
                <a:srgbClr val="000000"/>
              </a:solidFill>
            </a:endParaRPr>
          </a:p>
        </p:txBody>
      </p:sp>
      <p:sp>
        <p:nvSpPr>
          <p:cNvPr id="17305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49692C3-2F27-473A-AB3A-190609225C34}" type="slidenum">
              <a:rPr lang="en-US" smtClean="0">
                <a:solidFill>
                  <a:srgbClr val="000000"/>
                </a:solidFill>
              </a:rPr>
              <a:pPr eaLnBrk="1" fontAlgn="base" hangingPunct="1">
                <a:spcBef>
                  <a:spcPct val="0"/>
                </a:spcBef>
                <a:spcAft>
                  <a:spcPct val="0"/>
                </a:spcAft>
              </a:pPr>
              <a:t>54</a:t>
            </a:fld>
            <a:endParaRPr lang="en-US" smtClean="0">
              <a:solidFill>
                <a:srgbClr val="000000"/>
              </a:solidFill>
            </a:endParaRPr>
          </a:p>
        </p:txBody>
      </p:sp>
      <p:sp>
        <p:nvSpPr>
          <p:cNvPr id="1740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5EA928D-E151-4A63-AD99-BCE2D5412EAA}" type="slidenum">
              <a:rPr lang="en-US" smtClean="0">
                <a:solidFill>
                  <a:srgbClr val="000000"/>
                </a:solidFill>
              </a:rPr>
              <a:pPr eaLnBrk="1" fontAlgn="base" hangingPunct="1">
                <a:spcBef>
                  <a:spcPct val="0"/>
                </a:spcBef>
                <a:spcAft>
                  <a:spcPct val="0"/>
                </a:spcAft>
              </a:pPr>
              <a:t>55</a:t>
            </a:fld>
            <a:endParaRPr lang="en-US" smtClean="0">
              <a:solidFill>
                <a:srgbClr val="000000"/>
              </a:solidFill>
            </a:endParaRPr>
          </a:p>
        </p:txBody>
      </p:sp>
      <p:sp>
        <p:nvSpPr>
          <p:cNvPr id="17510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fact that the platforms slip on the floor is the hazard (A).</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74AB6C0-8280-4213-8737-539F08B94B88}" type="slidenum">
              <a:rPr lang="en-US" smtClean="0">
                <a:solidFill>
                  <a:srgbClr val="000000"/>
                </a:solidFill>
              </a:rPr>
              <a:pPr eaLnBrk="1" fontAlgn="base" hangingPunct="1">
                <a:spcBef>
                  <a:spcPct val="0"/>
                </a:spcBef>
                <a:spcAft>
                  <a:spcPct val="0"/>
                </a:spcAft>
              </a:pPr>
              <a:t>56</a:t>
            </a:fld>
            <a:endParaRPr lang="en-US" smtClean="0">
              <a:solidFill>
                <a:srgbClr val="000000"/>
              </a:solidFill>
            </a:endParaRPr>
          </a:p>
        </p:txBody>
      </p:sp>
      <p:sp>
        <p:nvSpPr>
          <p:cNvPr id="1761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859D4A3-63DC-4570-B3E0-BAD9D683DD6B}" type="slidenum">
              <a:rPr lang="en-US" smtClean="0">
                <a:solidFill>
                  <a:srgbClr val="000000"/>
                </a:solidFill>
              </a:rPr>
              <a:pPr eaLnBrk="1" fontAlgn="base" hangingPunct="1">
                <a:spcBef>
                  <a:spcPct val="0"/>
                </a:spcBef>
                <a:spcAft>
                  <a:spcPct val="0"/>
                </a:spcAft>
              </a:pPr>
              <a:t>57</a:t>
            </a:fld>
            <a:endParaRPr lang="en-US" smtClean="0">
              <a:solidFill>
                <a:srgbClr val="000000"/>
              </a:solidFill>
            </a:endParaRPr>
          </a:p>
        </p:txBody>
      </p:sp>
      <p:sp>
        <p:nvSpPr>
          <p:cNvPr id="17715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E0C8A44-B4B3-473F-9761-41DF943E2CEF}" type="slidenum">
              <a:rPr lang="en-US" smtClean="0">
                <a:solidFill>
                  <a:srgbClr val="000000"/>
                </a:solidFill>
              </a:rPr>
              <a:pPr eaLnBrk="1" fontAlgn="base" hangingPunct="1">
                <a:spcBef>
                  <a:spcPct val="0"/>
                </a:spcBef>
                <a:spcAft>
                  <a:spcPct val="0"/>
                </a:spcAft>
              </a:pPr>
              <a:t>58</a:t>
            </a:fld>
            <a:endParaRPr lang="en-US" smtClean="0">
              <a:solidFill>
                <a:srgbClr val="000000"/>
              </a:solidFill>
            </a:endParaRPr>
          </a:p>
        </p:txBody>
      </p:sp>
      <p:sp>
        <p:nvSpPr>
          <p:cNvPr id="1781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protruding pipe is the hazard.</a:t>
            </a:r>
          </a:p>
          <a:p>
            <a:pPr eaLnBrk="1" hangingPunct="1">
              <a:spcBef>
                <a:spcPct val="0"/>
              </a:spcBef>
            </a:pPr>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79F7DC2-4D14-4D05-9BAD-1337F3C834E3}" type="slidenum">
              <a:rPr lang="en-US" smtClean="0">
                <a:solidFill>
                  <a:srgbClr val="000000"/>
                </a:solidFill>
              </a:rPr>
              <a:pPr eaLnBrk="1" fontAlgn="base" hangingPunct="1">
                <a:spcBef>
                  <a:spcPct val="0"/>
                </a:spcBef>
                <a:spcAft>
                  <a:spcPct val="0"/>
                </a:spcAft>
              </a:pPr>
              <a:t>59</a:t>
            </a:fld>
            <a:endParaRPr lang="en-US" smtClean="0">
              <a:solidFill>
                <a:srgbClr val="000000"/>
              </a:solidFill>
            </a:endParaRPr>
          </a:p>
        </p:txBody>
      </p:sp>
      <p:sp>
        <p:nvSpPr>
          <p:cNvPr id="17920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6721C359-C1F6-4DB4-B8AA-6C929ECA2E33}" type="slidenum">
              <a:rPr lang="en-US" smtClean="0">
                <a:solidFill>
                  <a:srgbClr val="000000"/>
                </a:solidFill>
              </a:rPr>
              <a:pPr eaLnBrk="1" fontAlgn="base" hangingPunct="1">
                <a:spcBef>
                  <a:spcPct val="0"/>
                </a:spcBef>
                <a:spcAft>
                  <a:spcPct val="0"/>
                </a:spcAft>
              </a:pPr>
              <a:t>6</a:t>
            </a:fld>
            <a:endParaRPr lang="en-US" smtClean="0">
              <a:solidFill>
                <a:srgbClr val="000000"/>
              </a:solidFill>
            </a:endParaRPr>
          </a:p>
        </p:txBody>
      </p:sp>
      <p:sp>
        <p:nvSpPr>
          <p:cNvPr id="1249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stacks look unstable.</a:t>
            </a:r>
          </a:p>
          <a:p>
            <a:pPr eaLnBrk="1" hangingPunct="1">
              <a:spcBef>
                <a:spcPct val="0"/>
              </a:spcBef>
            </a:pPr>
            <a:r>
              <a:rPr lang="en-US" smtClean="0"/>
              <a:t>Why are the stacks so unstable? – maybe the problem here is that the fork truck drivers are being careless?</a:t>
            </a:r>
          </a:p>
          <a:p>
            <a:pPr eaLnBrk="1" hangingPunct="1">
              <a:spcBef>
                <a:spcPct val="0"/>
              </a:spcBef>
            </a:pPr>
            <a:r>
              <a:rPr lang="en-US" smtClean="0"/>
              <a:t>Let’s look a little closer.</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922DDED-2F00-47BE-9867-4A3FAA2465F5}" type="slidenum">
              <a:rPr lang="en-US" smtClean="0">
                <a:solidFill>
                  <a:srgbClr val="000000"/>
                </a:solidFill>
              </a:rPr>
              <a:pPr eaLnBrk="1" fontAlgn="base" hangingPunct="1">
                <a:spcBef>
                  <a:spcPct val="0"/>
                </a:spcBef>
                <a:spcAft>
                  <a:spcPct val="0"/>
                </a:spcAft>
              </a:pPr>
              <a:t>60</a:t>
            </a:fld>
            <a:endParaRPr lang="en-US" smtClean="0">
              <a:solidFill>
                <a:srgbClr val="000000"/>
              </a:solidFill>
            </a:endParaRPr>
          </a:p>
        </p:txBody>
      </p:sp>
      <p:sp>
        <p:nvSpPr>
          <p:cNvPr id="18022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32AD0BB-5866-4F07-9E48-C53B6EE6BDEB}" type="slidenum">
              <a:rPr lang="en-US" smtClean="0">
                <a:solidFill>
                  <a:srgbClr val="000000"/>
                </a:solidFill>
              </a:rPr>
              <a:pPr eaLnBrk="1" fontAlgn="base" hangingPunct="1">
                <a:spcBef>
                  <a:spcPct val="0"/>
                </a:spcBef>
                <a:spcAft>
                  <a:spcPct val="0"/>
                </a:spcAft>
              </a:pPr>
              <a:t>61</a:t>
            </a:fld>
            <a:endParaRPr lang="en-US" smtClean="0">
              <a:solidFill>
                <a:srgbClr val="000000"/>
              </a:solidFill>
            </a:endParaRPr>
          </a:p>
        </p:txBody>
      </p:sp>
      <p:sp>
        <p:nvSpPr>
          <p:cNvPr id="18125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hazard is the spinning shaft.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3979E83-F180-4DDC-B28E-84592E942422}" type="slidenum">
              <a:rPr lang="en-US" smtClean="0">
                <a:solidFill>
                  <a:srgbClr val="000000"/>
                </a:solidFill>
              </a:rPr>
              <a:pPr eaLnBrk="1" fontAlgn="base" hangingPunct="1">
                <a:spcBef>
                  <a:spcPct val="0"/>
                </a:spcBef>
                <a:spcAft>
                  <a:spcPct val="0"/>
                </a:spcAft>
              </a:pPr>
              <a:t>62</a:t>
            </a:fld>
            <a:endParaRPr lang="en-US" smtClean="0">
              <a:solidFill>
                <a:srgbClr val="000000"/>
              </a:solidFill>
            </a:endParaRPr>
          </a:p>
        </p:txBody>
      </p:sp>
      <p:sp>
        <p:nvSpPr>
          <p:cNvPr id="1822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11DAAD7-4089-4908-AF4F-EAF9669A5EE4}" type="slidenum">
              <a:rPr lang="en-US" smtClean="0">
                <a:solidFill>
                  <a:srgbClr val="000000"/>
                </a:solidFill>
              </a:rPr>
              <a:pPr eaLnBrk="1" fontAlgn="base" hangingPunct="1">
                <a:spcBef>
                  <a:spcPct val="0"/>
                </a:spcBef>
                <a:spcAft>
                  <a:spcPct val="0"/>
                </a:spcAft>
              </a:pPr>
              <a:t>63</a:t>
            </a:fld>
            <a:endParaRPr lang="en-US" smtClean="0">
              <a:solidFill>
                <a:srgbClr val="000000"/>
              </a:solidFill>
            </a:endParaRPr>
          </a:p>
        </p:txBody>
      </p:sp>
      <p:sp>
        <p:nvSpPr>
          <p:cNvPr id="1832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1659432-B89B-41B5-B1AB-C1CCA8F4A5C6}" type="slidenum">
              <a:rPr lang="en-US" smtClean="0">
                <a:solidFill>
                  <a:srgbClr val="000000"/>
                </a:solidFill>
              </a:rPr>
              <a:pPr eaLnBrk="1" fontAlgn="base" hangingPunct="1">
                <a:spcBef>
                  <a:spcPct val="0"/>
                </a:spcBef>
                <a:spcAft>
                  <a:spcPct val="0"/>
                </a:spcAft>
              </a:pPr>
              <a:t>64</a:t>
            </a:fld>
            <a:endParaRPr lang="en-US" smtClean="0">
              <a:solidFill>
                <a:srgbClr val="000000"/>
              </a:solidFill>
            </a:endParaRPr>
          </a:p>
        </p:txBody>
      </p:sp>
      <p:sp>
        <p:nvSpPr>
          <p:cNvPr id="1843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40A5F77-FF4C-42FD-AFC4-AEA7231B90F1}" type="slidenum">
              <a:rPr lang="en-US" smtClean="0">
                <a:solidFill>
                  <a:srgbClr val="000000"/>
                </a:solidFill>
              </a:rPr>
              <a:pPr eaLnBrk="1" fontAlgn="base" hangingPunct="1">
                <a:spcBef>
                  <a:spcPct val="0"/>
                </a:spcBef>
                <a:spcAft>
                  <a:spcPct val="0"/>
                </a:spcAft>
              </a:pPr>
              <a:t>65</a:t>
            </a:fld>
            <a:endParaRPr lang="en-US" smtClean="0">
              <a:solidFill>
                <a:srgbClr val="000000"/>
              </a:solidFill>
            </a:endParaRPr>
          </a:p>
        </p:txBody>
      </p:sp>
      <p:sp>
        <p:nvSpPr>
          <p:cNvPr id="18534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7ADF3B6-D886-49C3-BD4F-5C7475728452}" type="slidenum">
              <a:rPr lang="en-US" smtClean="0">
                <a:solidFill>
                  <a:srgbClr val="000000"/>
                </a:solidFill>
              </a:rPr>
              <a:pPr eaLnBrk="1" fontAlgn="base" hangingPunct="1">
                <a:spcBef>
                  <a:spcPct val="0"/>
                </a:spcBef>
                <a:spcAft>
                  <a:spcPct val="0"/>
                </a:spcAft>
              </a:pPr>
              <a:t>66</a:t>
            </a:fld>
            <a:endParaRPr lang="en-US" smtClean="0">
              <a:solidFill>
                <a:srgbClr val="000000"/>
              </a:solidFill>
            </a:endParaRPr>
          </a:p>
        </p:txBody>
      </p:sp>
      <p:sp>
        <p:nvSpPr>
          <p:cNvPr id="1863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hazard is the blocked emergency exit.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2A2B9CC-69D7-4272-B3BE-46D6A395913E}" type="slidenum">
              <a:rPr lang="en-US" smtClean="0">
                <a:solidFill>
                  <a:srgbClr val="000000"/>
                </a:solidFill>
              </a:rPr>
              <a:pPr eaLnBrk="1" fontAlgn="base" hangingPunct="1">
                <a:spcBef>
                  <a:spcPct val="0"/>
                </a:spcBef>
                <a:spcAft>
                  <a:spcPct val="0"/>
                </a:spcAft>
              </a:pPr>
              <a:t>67</a:t>
            </a:fld>
            <a:endParaRPr lang="en-US" smtClean="0">
              <a:solidFill>
                <a:srgbClr val="000000"/>
              </a:solidFill>
            </a:endParaRPr>
          </a:p>
        </p:txBody>
      </p:sp>
      <p:sp>
        <p:nvSpPr>
          <p:cNvPr id="18739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0C3DAC8-3866-42B3-B621-345D986F9046}" type="slidenum">
              <a:rPr lang="en-US" smtClean="0">
                <a:solidFill>
                  <a:srgbClr val="000000"/>
                </a:solidFill>
              </a:rPr>
              <a:pPr eaLnBrk="1" fontAlgn="base" hangingPunct="1">
                <a:spcBef>
                  <a:spcPct val="0"/>
                </a:spcBef>
                <a:spcAft>
                  <a:spcPct val="0"/>
                </a:spcAft>
              </a:pPr>
              <a:t>68</a:t>
            </a:fld>
            <a:endParaRPr lang="en-US" smtClean="0">
              <a:solidFill>
                <a:srgbClr val="000000"/>
              </a:solidFill>
            </a:endParaRPr>
          </a:p>
        </p:txBody>
      </p:sp>
      <p:sp>
        <p:nvSpPr>
          <p:cNvPr id="188419"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20" name="Rectangle 3"/>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smtClean="0"/>
              <a:t>Watch for Falling Hogs!</a:t>
            </a:r>
          </a:p>
          <a:p>
            <a:pPr marL="228600" indent="-228600" eaLnBrk="1" hangingPunct="1">
              <a:spcBef>
                <a:spcPct val="0"/>
              </a:spcBef>
            </a:pPr>
            <a:endParaRPr lang="en-US" smtClean="0"/>
          </a:p>
          <a:p>
            <a:pPr marL="228600" indent="-228600" eaLnBrk="1" hangingPunct="1">
              <a:spcBef>
                <a:spcPct val="0"/>
              </a:spcBef>
            </a:pPr>
            <a:r>
              <a:rPr lang="en-US" smtClean="0"/>
              <a:t>This intersection combines a number of hazards:</a:t>
            </a:r>
          </a:p>
          <a:p>
            <a:pPr marL="228600" indent="-228600" eaLnBrk="1" hangingPunct="1">
              <a:spcBef>
                <a:spcPct val="0"/>
              </a:spcBef>
              <a:buFontTx/>
              <a:buAutoNum type="arabicPeriod"/>
            </a:pPr>
            <a:r>
              <a:rPr lang="en-US" smtClean="0"/>
              <a:t>Often the most dangerous locations on monorail systems is at corners or transitions – this corner has apparently been a problem in the past</a:t>
            </a:r>
          </a:p>
          <a:p>
            <a:pPr marL="228600" indent="-228600" eaLnBrk="1" hangingPunct="1">
              <a:spcBef>
                <a:spcPct val="0"/>
              </a:spcBef>
              <a:buFontTx/>
              <a:buAutoNum type="arabicPeriod"/>
            </a:pPr>
            <a:r>
              <a:rPr lang="en-US" smtClean="0"/>
              <a:t>In addition to falling hogs, the floor here slopes to the drain – so you have a slope and an especially slippery floor because of the concentration of blood, etc. going toward the drain.</a:t>
            </a:r>
          </a:p>
          <a:p>
            <a:pPr marL="228600" indent="-228600" eaLnBrk="1" hangingPunct="1">
              <a:spcBef>
                <a:spcPct val="0"/>
              </a:spcBef>
              <a:buFontTx/>
              <a:buAutoNum type="arabicPeriod"/>
            </a:pPr>
            <a:r>
              <a:rPr lang="en-US" smtClean="0"/>
              <a:t>In other words, you have an intersection where the floor is slippery and sloped, with a steady stream of hogs – some of which might fall as they turn the corner.</a:t>
            </a:r>
          </a:p>
          <a:p>
            <a:pPr marL="228600" indent="-228600" eaLnBrk="1" hangingPunct="1">
              <a:spcBef>
                <a:spcPct val="0"/>
              </a:spcBef>
            </a:pPr>
            <a:r>
              <a:rPr lang="en-US" smtClean="0"/>
              <a:t>What could you do to make this intersection safer?</a:t>
            </a:r>
          </a:p>
          <a:p>
            <a:pPr marL="228600" indent="-228600" eaLnBrk="1" hangingPunct="1">
              <a:spcBef>
                <a:spcPct val="0"/>
              </a:spcBef>
              <a:buFontTx/>
              <a:buAutoNum type="arabicPeriod"/>
            </a:pPr>
            <a:endParaRPr lang="en-US" smtClean="0"/>
          </a:p>
          <a:p>
            <a:pPr marL="228600" indent="-228600" eaLnBrk="1" hangingPunct="1">
              <a:spcBef>
                <a:spcPct val="0"/>
              </a:spcBef>
              <a:buFontTx/>
              <a:buAutoNum type="arabicPeriod"/>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416DA0C2-0162-4A29-B946-8014AE0C5446}" type="slidenum">
              <a:rPr lang="en-US" smtClean="0">
                <a:solidFill>
                  <a:srgbClr val="000000"/>
                </a:solidFill>
              </a:rPr>
              <a:pPr eaLnBrk="1" fontAlgn="base" hangingPunct="1">
                <a:spcBef>
                  <a:spcPct val="0"/>
                </a:spcBef>
                <a:spcAft>
                  <a:spcPct val="0"/>
                </a:spcAft>
              </a:pPr>
              <a:t>69</a:t>
            </a:fld>
            <a:endParaRPr lang="en-US" smtClean="0">
              <a:solidFill>
                <a:srgbClr val="000000"/>
              </a:solidFill>
            </a:endParaRPr>
          </a:p>
        </p:txBody>
      </p:sp>
      <p:sp>
        <p:nvSpPr>
          <p:cNvPr id="1894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Statement B describes the hazard.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E1D67E9-6FA6-4D66-AF36-41E523F6A917}" type="slidenum">
              <a:rPr lang="en-US" smtClean="0">
                <a:solidFill>
                  <a:srgbClr val="000000"/>
                </a:solidFill>
              </a:rPr>
              <a:pPr eaLnBrk="1" fontAlgn="base" hangingPunct="1">
                <a:spcBef>
                  <a:spcPct val="0"/>
                </a:spcBef>
                <a:spcAft>
                  <a:spcPct val="0"/>
                </a:spcAft>
              </a:pPr>
              <a:t>7</a:t>
            </a:fld>
            <a:endParaRPr lang="en-US" smtClean="0">
              <a:solidFill>
                <a:srgbClr val="000000"/>
              </a:solidFill>
            </a:endParaRPr>
          </a:p>
        </p:txBody>
      </p:sp>
      <p:sp>
        <p:nvSpPr>
          <p:cNvPr id="12595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It looks as though part of the problem could be that there are broken welds on the stacks.</a:t>
            </a:r>
          </a:p>
          <a:p>
            <a:pPr eaLnBrk="1" hangingPunct="1">
              <a:spcBef>
                <a:spcPct val="0"/>
              </a:spcBef>
            </a:pPr>
            <a:r>
              <a:rPr lang="en-US" smtClean="0"/>
              <a:t>But why?</a:t>
            </a:r>
          </a:p>
          <a:p>
            <a:pPr eaLnBrk="1" hangingPunct="1">
              <a:spcBef>
                <a:spcPct val="0"/>
              </a:spcBef>
            </a:pPr>
            <a:r>
              <a:rPr lang="en-US" smtClean="0"/>
              <a:t>Are the stacks coming apart because the welders did a poor job?</a:t>
            </a:r>
          </a:p>
          <a:p>
            <a:pPr eaLnBrk="1" hangingPunct="1">
              <a:spcBef>
                <a:spcPct val="0"/>
              </a:spcBef>
            </a:pPr>
            <a:r>
              <a:rPr lang="en-US" smtClean="0"/>
              <a:t>Are the stacks unstable because the fork truck drivers keep running into them?</a:t>
            </a:r>
          </a:p>
          <a:p>
            <a:pPr eaLnBrk="1" hangingPunct="1">
              <a:spcBef>
                <a:spcPct val="0"/>
              </a:spcBef>
            </a:pPr>
            <a:r>
              <a:rPr lang="en-US" smtClean="0"/>
              <a:t>Let’s look for more clues.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475AA1EF-B818-49C3-934D-694E6CE1458E}" type="slidenum">
              <a:rPr lang="en-US" smtClean="0">
                <a:solidFill>
                  <a:srgbClr val="000000"/>
                </a:solidFill>
              </a:rPr>
              <a:pPr eaLnBrk="1" fontAlgn="base" hangingPunct="1">
                <a:spcBef>
                  <a:spcPct val="0"/>
                </a:spcBef>
                <a:spcAft>
                  <a:spcPct val="0"/>
                </a:spcAft>
              </a:pPr>
              <a:t>70</a:t>
            </a:fld>
            <a:endParaRPr lang="en-US" smtClean="0">
              <a:solidFill>
                <a:srgbClr val="000000"/>
              </a:solidFill>
            </a:endParaRPr>
          </a:p>
        </p:txBody>
      </p:sp>
      <p:sp>
        <p:nvSpPr>
          <p:cNvPr id="19046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6DDDDC3-4571-429F-BDB2-411C82A817C9}" type="slidenum">
              <a:rPr lang="en-US" smtClean="0">
                <a:solidFill>
                  <a:srgbClr val="000000"/>
                </a:solidFill>
              </a:rPr>
              <a:pPr eaLnBrk="1" fontAlgn="base" hangingPunct="1">
                <a:spcBef>
                  <a:spcPct val="0"/>
                </a:spcBef>
                <a:spcAft>
                  <a:spcPct val="0"/>
                </a:spcAft>
              </a:pPr>
              <a:t>71</a:t>
            </a:fld>
            <a:endParaRPr lang="en-US" smtClean="0">
              <a:solidFill>
                <a:srgbClr val="000000"/>
              </a:solidFill>
            </a:endParaRPr>
          </a:p>
        </p:txBody>
      </p:sp>
      <p:sp>
        <p:nvSpPr>
          <p:cNvPr id="1914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EDCCF6B-961A-46D5-A72F-31509676BDE9}" type="slidenum">
              <a:rPr lang="en-US" smtClean="0">
                <a:solidFill>
                  <a:srgbClr val="000000"/>
                </a:solidFill>
              </a:rPr>
              <a:pPr eaLnBrk="1" fontAlgn="base" hangingPunct="1">
                <a:spcBef>
                  <a:spcPct val="0"/>
                </a:spcBef>
                <a:spcAft>
                  <a:spcPct val="0"/>
                </a:spcAft>
              </a:pPr>
              <a:t>72</a:t>
            </a:fld>
            <a:endParaRPr lang="en-US" smtClean="0">
              <a:solidFill>
                <a:srgbClr val="000000"/>
              </a:solidFill>
            </a:endParaRPr>
          </a:p>
        </p:txBody>
      </p:sp>
      <p:sp>
        <p:nvSpPr>
          <p:cNvPr id="19251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8B5277D-03BC-4F0E-B741-2C23602ABDC9}" type="slidenum">
              <a:rPr lang="en-US" smtClean="0">
                <a:solidFill>
                  <a:srgbClr val="000000"/>
                </a:solidFill>
              </a:rPr>
              <a:pPr eaLnBrk="1" fontAlgn="base" hangingPunct="1">
                <a:spcBef>
                  <a:spcPct val="0"/>
                </a:spcBef>
                <a:spcAft>
                  <a:spcPct val="0"/>
                </a:spcAft>
              </a:pPr>
              <a:t>73</a:t>
            </a:fld>
            <a:endParaRPr lang="en-US" smtClean="0">
              <a:solidFill>
                <a:srgbClr val="000000"/>
              </a:solidFill>
            </a:endParaRPr>
          </a:p>
        </p:txBody>
      </p:sp>
      <p:sp>
        <p:nvSpPr>
          <p:cNvPr id="19353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Statement C describes the hazard.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1A77D8E-2970-4AC0-B0C0-D699CB74CD73}" type="slidenum">
              <a:rPr lang="en-US" smtClean="0">
                <a:solidFill>
                  <a:srgbClr val="000000"/>
                </a:solidFill>
              </a:rPr>
              <a:pPr eaLnBrk="1" fontAlgn="base" hangingPunct="1">
                <a:spcBef>
                  <a:spcPct val="0"/>
                </a:spcBef>
                <a:spcAft>
                  <a:spcPct val="0"/>
                </a:spcAft>
              </a:pPr>
              <a:t>74</a:t>
            </a:fld>
            <a:endParaRPr lang="en-US" smtClean="0">
              <a:solidFill>
                <a:srgbClr val="000000"/>
              </a:solidFill>
            </a:endParaRPr>
          </a:p>
        </p:txBody>
      </p:sp>
      <p:sp>
        <p:nvSpPr>
          <p:cNvPr id="19456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18480EA-4893-4C38-8A7F-830666535A6A}" type="slidenum">
              <a:rPr lang="en-US" smtClean="0">
                <a:solidFill>
                  <a:srgbClr val="000000"/>
                </a:solidFill>
              </a:rPr>
              <a:pPr eaLnBrk="1" fontAlgn="base" hangingPunct="1">
                <a:spcBef>
                  <a:spcPct val="0"/>
                </a:spcBef>
                <a:spcAft>
                  <a:spcPct val="0"/>
                </a:spcAft>
              </a:pPr>
              <a:t>75</a:t>
            </a:fld>
            <a:endParaRPr lang="en-US" smtClean="0">
              <a:solidFill>
                <a:srgbClr val="000000"/>
              </a:solidFill>
            </a:endParaRPr>
          </a:p>
        </p:txBody>
      </p:sp>
      <p:sp>
        <p:nvSpPr>
          <p:cNvPr id="1955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F7FCCEC-662D-4451-900F-BE66E5946D9D}" type="slidenum">
              <a:rPr lang="en-US" smtClean="0">
                <a:solidFill>
                  <a:srgbClr val="000000"/>
                </a:solidFill>
              </a:rPr>
              <a:pPr eaLnBrk="1" fontAlgn="base" hangingPunct="1">
                <a:spcBef>
                  <a:spcPct val="0"/>
                </a:spcBef>
                <a:spcAft>
                  <a:spcPct val="0"/>
                </a:spcAft>
              </a:pPr>
              <a:t>76</a:t>
            </a:fld>
            <a:endParaRPr lang="en-US" smtClean="0">
              <a:solidFill>
                <a:srgbClr val="000000"/>
              </a:solidFill>
            </a:endParaRPr>
          </a:p>
        </p:txBody>
      </p:sp>
      <p:sp>
        <p:nvSpPr>
          <p:cNvPr id="19661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We do not know the rating for this motor, but we would want to investigate to see if it is rated for a wet environment (B).</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21A5AE2-FD0B-480E-8E27-E8E477835B0A}" type="slidenum">
              <a:rPr lang="en-US" smtClean="0">
                <a:solidFill>
                  <a:srgbClr val="000000"/>
                </a:solidFill>
              </a:rPr>
              <a:pPr eaLnBrk="1" fontAlgn="base" hangingPunct="1">
                <a:spcBef>
                  <a:spcPct val="0"/>
                </a:spcBef>
                <a:spcAft>
                  <a:spcPct val="0"/>
                </a:spcAft>
              </a:pPr>
              <a:t>77</a:t>
            </a:fld>
            <a:endParaRPr lang="en-US" smtClean="0">
              <a:solidFill>
                <a:srgbClr val="000000"/>
              </a:solidFill>
            </a:endParaRPr>
          </a:p>
        </p:txBody>
      </p:sp>
      <p:sp>
        <p:nvSpPr>
          <p:cNvPr id="1976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16809DD-A067-4EA8-8561-D8DD1595045B}" type="slidenum">
              <a:rPr lang="en-US" smtClean="0">
                <a:solidFill>
                  <a:srgbClr val="000000"/>
                </a:solidFill>
              </a:rPr>
              <a:pPr eaLnBrk="1" fontAlgn="base" hangingPunct="1">
                <a:spcBef>
                  <a:spcPct val="0"/>
                </a:spcBef>
                <a:spcAft>
                  <a:spcPct val="0"/>
                </a:spcAft>
              </a:pPr>
              <a:t>78</a:t>
            </a:fld>
            <a:endParaRPr lang="en-US" smtClean="0">
              <a:solidFill>
                <a:srgbClr val="000000"/>
              </a:solidFill>
            </a:endParaRPr>
          </a:p>
        </p:txBody>
      </p:sp>
      <p:sp>
        <p:nvSpPr>
          <p:cNvPr id="19865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482C51C-E855-433B-B9E5-C61EB89EE71C}" type="slidenum">
              <a:rPr lang="en-US" smtClean="0">
                <a:solidFill>
                  <a:srgbClr val="000000"/>
                </a:solidFill>
              </a:rPr>
              <a:pPr eaLnBrk="1" fontAlgn="base" hangingPunct="1">
                <a:spcBef>
                  <a:spcPct val="0"/>
                </a:spcBef>
                <a:spcAft>
                  <a:spcPct val="0"/>
                </a:spcAft>
              </a:pPr>
              <a:t>79</a:t>
            </a:fld>
            <a:endParaRPr lang="en-US" smtClean="0">
              <a:solidFill>
                <a:srgbClr val="000000"/>
              </a:solidFill>
            </a:endParaRPr>
          </a:p>
        </p:txBody>
      </p:sp>
      <p:sp>
        <p:nvSpPr>
          <p:cNvPr id="1996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1E05F47-19FC-47B7-BB3A-79D915FB9E28}" type="slidenum">
              <a:rPr lang="en-US" smtClean="0">
                <a:solidFill>
                  <a:srgbClr val="000000"/>
                </a:solidFill>
              </a:rPr>
              <a:pPr eaLnBrk="1" fontAlgn="base" hangingPunct="1">
                <a:spcBef>
                  <a:spcPct val="0"/>
                </a:spcBef>
                <a:spcAft>
                  <a:spcPct val="0"/>
                </a:spcAft>
              </a:pPr>
              <a:t>8</a:t>
            </a:fld>
            <a:endParaRPr lang="en-US" smtClean="0">
              <a:solidFill>
                <a:srgbClr val="000000"/>
              </a:solidFill>
            </a:endParaRPr>
          </a:p>
        </p:txBody>
      </p:sp>
      <p:sp>
        <p:nvSpPr>
          <p:cNvPr id="1269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Here’s another clue. </a:t>
            </a:r>
          </a:p>
          <a:p>
            <a:pPr eaLnBrk="1" hangingPunct="1">
              <a:spcBef>
                <a:spcPct val="0"/>
              </a:spcBef>
            </a:pPr>
            <a:r>
              <a:rPr lang="en-US" smtClean="0"/>
              <a:t>Fork trucks are obviously slamming into the stacks.</a:t>
            </a:r>
          </a:p>
          <a:p>
            <a:pPr eaLnBrk="1" hangingPunct="1">
              <a:spcBef>
                <a:spcPct val="0"/>
              </a:spcBef>
            </a:pPr>
            <a:r>
              <a:rPr lang="en-US" smtClean="0"/>
              <a:t>But why are the fork truck drivers slamming into the stacks?</a:t>
            </a:r>
          </a:p>
          <a:p>
            <a:pPr eaLnBrk="1" hangingPunct="1">
              <a:spcBef>
                <a:spcPct val="0"/>
              </a:spcBef>
            </a:pPr>
            <a:r>
              <a:rPr lang="en-US" smtClean="0"/>
              <a:t>Are they careless? Does the company need to discipline drivers who are running into the stacks?</a:t>
            </a:r>
          </a:p>
          <a:p>
            <a:pPr eaLnBrk="1" hangingPunct="1">
              <a:spcBef>
                <a:spcPct val="0"/>
              </a:spcBef>
            </a:pPr>
            <a:r>
              <a:rPr lang="en-US" smtClean="0"/>
              <a:t>Let’s look a little closer.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66144EE-80DE-4A7F-AA79-F7E1B30773DE}" type="slidenum">
              <a:rPr lang="en-US" smtClean="0">
                <a:solidFill>
                  <a:srgbClr val="000000"/>
                </a:solidFill>
              </a:rPr>
              <a:pPr eaLnBrk="1" fontAlgn="base" hangingPunct="1">
                <a:spcBef>
                  <a:spcPct val="0"/>
                </a:spcBef>
                <a:spcAft>
                  <a:spcPct val="0"/>
                </a:spcAft>
              </a:pPr>
              <a:t>80</a:t>
            </a:fld>
            <a:endParaRPr lang="en-US" smtClean="0">
              <a:solidFill>
                <a:srgbClr val="000000"/>
              </a:solidFill>
            </a:endParaRPr>
          </a:p>
        </p:txBody>
      </p:sp>
      <p:sp>
        <p:nvSpPr>
          <p:cNvPr id="20070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56993D1-74E4-4352-B505-7F6D62B5BF70}" type="slidenum">
              <a:rPr lang="en-US" smtClean="0">
                <a:solidFill>
                  <a:srgbClr val="000000"/>
                </a:solidFill>
              </a:rPr>
              <a:pPr eaLnBrk="1" fontAlgn="base" hangingPunct="1">
                <a:spcBef>
                  <a:spcPct val="0"/>
                </a:spcBef>
                <a:spcAft>
                  <a:spcPct val="0"/>
                </a:spcAft>
              </a:pPr>
              <a:t>81</a:t>
            </a:fld>
            <a:endParaRPr lang="en-US" smtClean="0">
              <a:solidFill>
                <a:srgbClr val="000000"/>
              </a:solidFill>
            </a:endParaRPr>
          </a:p>
        </p:txBody>
      </p:sp>
      <p:sp>
        <p:nvSpPr>
          <p:cNvPr id="2017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1624762-84BA-4C15-BD0B-BD78940A77D2}" type="slidenum">
              <a:rPr lang="en-US" smtClean="0">
                <a:solidFill>
                  <a:srgbClr val="000000"/>
                </a:solidFill>
              </a:rPr>
              <a:pPr eaLnBrk="1" fontAlgn="base" hangingPunct="1">
                <a:spcBef>
                  <a:spcPct val="0"/>
                </a:spcBef>
                <a:spcAft>
                  <a:spcPct val="0"/>
                </a:spcAft>
              </a:pPr>
              <a:t>82</a:t>
            </a:fld>
            <a:endParaRPr lang="en-US" smtClean="0">
              <a:solidFill>
                <a:srgbClr val="000000"/>
              </a:solidFill>
            </a:endParaRPr>
          </a:p>
        </p:txBody>
      </p:sp>
      <p:sp>
        <p:nvSpPr>
          <p:cNvPr id="20275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D68C9A69-8A84-4D7A-9472-5F909C88FA8D}" type="slidenum">
              <a:rPr lang="en-US" smtClean="0">
                <a:solidFill>
                  <a:srgbClr val="000000"/>
                </a:solidFill>
              </a:rPr>
              <a:pPr eaLnBrk="1" fontAlgn="base" hangingPunct="1">
                <a:spcBef>
                  <a:spcPct val="0"/>
                </a:spcBef>
                <a:spcAft>
                  <a:spcPct val="0"/>
                </a:spcAft>
              </a:pPr>
              <a:t>83</a:t>
            </a:fld>
            <a:endParaRPr lang="en-US" smtClean="0">
              <a:solidFill>
                <a:srgbClr val="000000"/>
              </a:solidFill>
            </a:endParaRPr>
          </a:p>
        </p:txBody>
      </p:sp>
      <p:sp>
        <p:nvSpPr>
          <p:cNvPr id="2037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unstable piping could create a hazard (A).</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500C40F-104E-456C-ACCE-9FE90E2C7552}" type="slidenum">
              <a:rPr lang="en-US" smtClean="0">
                <a:solidFill>
                  <a:srgbClr val="000000"/>
                </a:solidFill>
              </a:rPr>
              <a:pPr eaLnBrk="1" fontAlgn="base" hangingPunct="1">
                <a:spcBef>
                  <a:spcPct val="0"/>
                </a:spcBef>
                <a:spcAft>
                  <a:spcPct val="0"/>
                </a:spcAft>
              </a:pPr>
              <a:t>84</a:t>
            </a:fld>
            <a:endParaRPr lang="en-US" smtClean="0">
              <a:solidFill>
                <a:srgbClr val="000000"/>
              </a:solidFill>
            </a:endParaRPr>
          </a:p>
        </p:txBody>
      </p:sp>
      <p:sp>
        <p:nvSpPr>
          <p:cNvPr id="20480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6921D7B-5218-4BCD-9B97-43AF32070B14}" type="slidenum">
              <a:rPr lang="en-US" smtClean="0">
                <a:solidFill>
                  <a:srgbClr val="000000"/>
                </a:solidFill>
              </a:rPr>
              <a:pPr eaLnBrk="1" fontAlgn="base" hangingPunct="1">
                <a:spcBef>
                  <a:spcPct val="0"/>
                </a:spcBef>
                <a:spcAft>
                  <a:spcPct val="0"/>
                </a:spcAft>
              </a:pPr>
              <a:t>85</a:t>
            </a:fld>
            <a:endParaRPr lang="en-US" smtClean="0">
              <a:solidFill>
                <a:srgbClr val="000000"/>
              </a:solidFill>
            </a:endParaRPr>
          </a:p>
        </p:txBody>
      </p:sp>
      <p:sp>
        <p:nvSpPr>
          <p:cNvPr id="20582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E0954E6-0BFC-4671-A459-6CD009895D4B}" type="slidenum">
              <a:rPr lang="en-US" smtClean="0">
                <a:solidFill>
                  <a:srgbClr val="000000"/>
                </a:solidFill>
              </a:rPr>
              <a:pPr eaLnBrk="1" fontAlgn="base" hangingPunct="1">
                <a:spcBef>
                  <a:spcPct val="0"/>
                </a:spcBef>
                <a:spcAft>
                  <a:spcPct val="0"/>
                </a:spcAft>
              </a:pPr>
              <a:t>86</a:t>
            </a:fld>
            <a:endParaRPr lang="en-US" smtClean="0">
              <a:solidFill>
                <a:srgbClr val="000000"/>
              </a:solidFill>
            </a:endParaRPr>
          </a:p>
        </p:txBody>
      </p:sp>
      <p:sp>
        <p:nvSpPr>
          <p:cNvPr id="20685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272E62F-2E50-4CE5-9743-D6B481842D0F}" type="slidenum">
              <a:rPr lang="en-US" smtClean="0">
                <a:solidFill>
                  <a:srgbClr val="000000"/>
                </a:solidFill>
              </a:rPr>
              <a:pPr eaLnBrk="1" fontAlgn="base" hangingPunct="1">
                <a:spcBef>
                  <a:spcPct val="0"/>
                </a:spcBef>
                <a:spcAft>
                  <a:spcPct val="0"/>
                </a:spcAft>
              </a:pPr>
              <a:t>87</a:t>
            </a:fld>
            <a:endParaRPr lang="en-US" smtClean="0">
              <a:solidFill>
                <a:srgbClr val="000000"/>
              </a:solidFill>
            </a:endParaRPr>
          </a:p>
        </p:txBody>
      </p:sp>
      <p:sp>
        <p:nvSpPr>
          <p:cNvPr id="20787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OSHA standards help us identify hazards, but the actual hazard is the potential damage that can result from misusing extension cords (B).</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C952862-3F8B-4065-AC37-C0AF18471993}" type="slidenum">
              <a:rPr lang="en-US" smtClean="0">
                <a:solidFill>
                  <a:srgbClr val="000000"/>
                </a:solidFill>
              </a:rPr>
              <a:pPr eaLnBrk="1" fontAlgn="base" hangingPunct="1">
                <a:spcBef>
                  <a:spcPct val="0"/>
                </a:spcBef>
                <a:spcAft>
                  <a:spcPct val="0"/>
                </a:spcAft>
              </a:pPr>
              <a:t>88</a:t>
            </a:fld>
            <a:endParaRPr lang="en-US" smtClean="0">
              <a:solidFill>
                <a:srgbClr val="000000"/>
              </a:solidFill>
            </a:endParaRPr>
          </a:p>
        </p:txBody>
      </p:sp>
      <p:sp>
        <p:nvSpPr>
          <p:cNvPr id="2088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C4744A5-CF1B-4DD1-B6EF-A9E1F19CA77F}" type="slidenum">
              <a:rPr lang="en-US" smtClean="0">
                <a:solidFill>
                  <a:srgbClr val="000000"/>
                </a:solidFill>
              </a:rPr>
              <a:pPr eaLnBrk="1" fontAlgn="base" hangingPunct="1">
                <a:spcBef>
                  <a:spcPct val="0"/>
                </a:spcBef>
                <a:spcAft>
                  <a:spcPct val="0"/>
                </a:spcAft>
              </a:pPr>
              <a:t>89</a:t>
            </a:fld>
            <a:endParaRPr lang="en-US" smtClean="0">
              <a:solidFill>
                <a:srgbClr val="000000"/>
              </a:solidFill>
            </a:endParaRPr>
          </a:p>
        </p:txBody>
      </p:sp>
      <p:sp>
        <p:nvSpPr>
          <p:cNvPr id="2099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pinch points created by the spokes are the hazard (C).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6DA18F1-B579-41EA-B751-07F35F8E09DE}" type="slidenum">
              <a:rPr lang="en-US" smtClean="0">
                <a:solidFill>
                  <a:srgbClr val="000000"/>
                </a:solidFill>
              </a:rPr>
              <a:pPr eaLnBrk="1" fontAlgn="base" hangingPunct="1">
                <a:spcBef>
                  <a:spcPct val="0"/>
                </a:spcBef>
                <a:spcAft>
                  <a:spcPct val="0"/>
                </a:spcAft>
              </a:pPr>
              <a:t>9</a:t>
            </a:fld>
            <a:endParaRPr lang="en-US" smtClean="0">
              <a:solidFill>
                <a:srgbClr val="000000"/>
              </a:solidFill>
            </a:endParaRPr>
          </a:p>
        </p:txBody>
      </p:sp>
      <p:sp>
        <p:nvSpPr>
          <p:cNvPr id="12800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length of the truck with a pallet on its forks is around 132”</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2D0A789-1620-40A5-AE4D-41E04A2E15E9}" type="slidenum">
              <a:rPr lang="en-US" smtClean="0">
                <a:solidFill>
                  <a:srgbClr val="000000"/>
                </a:solidFill>
              </a:rPr>
              <a:pPr eaLnBrk="1" fontAlgn="base" hangingPunct="1">
                <a:spcBef>
                  <a:spcPct val="0"/>
                </a:spcBef>
                <a:spcAft>
                  <a:spcPct val="0"/>
                </a:spcAft>
              </a:pPr>
              <a:t>90</a:t>
            </a:fld>
            <a:endParaRPr lang="en-US" smtClean="0">
              <a:solidFill>
                <a:srgbClr val="000000"/>
              </a:solidFill>
            </a:endParaRPr>
          </a:p>
        </p:txBody>
      </p:sp>
      <p:sp>
        <p:nvSpPr>
          <p:cNvPr id="21094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2519DDC-D33F-4D31-AB98-551047031A00}" type="slidenum">
              <a:rPr lang="en-US" smtClean="0">
                <a:solidFill>
                  <a:srgbClr val="000000"/>
                </a:solidFill>
              </a:rPr>
              <a:pPr eaLnBrk="1" fontAlgn="base" hangingPunct="1">
                <a:spcBef>
                  <a:spcPct val="0"/>
                </a:spcBef>
                <a:spcAft>
                  <a:spcPct val="0"/>
                </a:spcAft>
              </a:pPr>
              <a:t>91</a:t>
            </a:fld>
            <a:endParaRPr lang="en-US" smtClean="0">
              <a:solidFill>
                <a:srgbClr val="000000"/>
              </a:solidFill>
            </a:endParaRPr>
          </a:p>
        </p:txBody>
      </p:sp>
      <p:sp>
        <p:nvSpPr>
          <p:cNvPr id="2119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462B1736-DA9B-4C13-AAAA-5765FAE807B0}" type="slidenum">
              <a:rPr lang="en-US" smtClean="0">
                <a:solidFill>
                  <a:srgbClr val="000000"/>
                </a:solidFill>
              </a:rPr>
              <a:pPr eaLnBrk="1" fontAlgn="base" hangingPunct="1">
                <a:spcBef>
                  <a:spcPct val="0"/>
                </a:spcBef>
                <a:spcAft>
                  <a:spcPct val="0"/>
                </a:spcAft>
              </a:pPr>
              <a:t>92</a:t>
            </a:fld>
            <a:endParaRPr lang="en-US" smtClean="0">
              <a:solidFill>
                <a:srgbClr val="000000"/>
              </a:solidFill>
            </a:endParaRPr>
          </a:p>
        </p:txBody>
      </p:sp>
      <p:sp>
        <p:nvSpPr>
          <p:cNvPr id="21299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pinch point created by the exposed chain and sprocket is the hazard (A).</a:t>
            </a:r>
          </a:p>
          <a:p>
            <a:pPr eaLnBrk="1" hangingPunct="1">
              <a:spcBef>
                <a:spcPct val="0"/>
              </a:spcBef>
            </a:pPr>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B86BB41-A20E-4093-9102-BF450FD2AAEE}" type="slidenum">
              <a:rPr lang="en-US" smtClean="0">
                <a:solidFill>
                  <a:srgbClr val="000000"/>
                </a:solidFill>
              </a:rPr>
              <a:pPr eaLnBrk="1" fontAlgn="base" hangingPunct="1">
                <a:spcBef>
                  <a:spcPct val="0"/>
                </a:spcBef>
                <a:spcAft>
                  <a:spcPct val="0"/>
                </a:spcAft>
              </a:pPr>
              <a:t>93</a:t>
            </a:fld>
            <a:endParaRPr lang="en-US" smtClean="0">
              <a:solidFill>
                <a:srgbClr val="000000"/>
              </a:solidFill>
            </a:endParaRPr>
          </a:p>
        </p:txBody>
      </p:sp>
      <p:sp>
        <p:nvSpPr>
          <p:cNvPr id="21401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6F06284-CA6D-455F-9E75-2AD018095780}" type="slidenum">
              <a:rPr lang="en-US" smtClean="0">
                <a:solidFill>
                  <a:srgbClr val="000000"/>
                </a:solidFill>
              </a:rPr>
              <a:pPr eaLnBrk="1" fontAlgn="base" hangingPunct="1">
                <a:spcBef>
                  <a:spcPct val="0"/>
                </a:spcBef>
                <a:spcAft>
                  <a:spcPct val="0"/>
                </a:spcAft>
              </a:pPr>
              <a:t>94</a:t>
            </a:fld>
            <a:endParaRPr lang="en-US" smtClean="0">
              <a:solidFill>
                <a:srgbClr val="000000"/>
              </a:solidFill>
            </a:endParaRPr>
          </a:p>
        </p:txBody>
      </p:sp>
      <p:sp>
        <p:nvSpPr>
          <p:cNvPr id="2150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77D0EFF1-CA32-46B3-A149-0DC95D03F7F5}" type="slidenum">
              <a:rPr lang="en-US" smtClean="0">
                <a:solidFill>
                  <a:srgbClr val="000000"/>
                </a:solidFill>
              </a:rPr>
              <a:pPr eaLnBrk="1" fontAlgn="base" hangingPunct="1">
                <a:spcBef>
                  <a:spcPct val="0"/>
                </a:spcBef>
                <a:spcAft>
                  <a:spcPct val="0"/>
                </a:spcAft>
              </a:pPr>
              <a:t>95</a:t>
            </a:fld>
            <a:endParaRPr lang="en-US" smtClean="0">
              <a:solidFill>
                <a:srgbClr val="000000"/>
              </a:solidFill>
            </a:endParaRPr>
          </a:p>
        </p:txBody>
      </p:sp>
      <p:sp>
        <p:nvSpPr>
          <p:cNvPr id="21606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7EE70D3-8ECB-48AC-BD56-2D1837C2E920}" type="slidenum">
              <a:rPr lang="en-US" smtClean="0">
                <a:solidFill>
                  <a:srgbClr val="000000"/>
                </a:solidFill>
              </a:rPr>
              <a:pPr eaLnBrk="1" fontAlgn="base" hangingPunct="1">
                <a:spcBef>
                  <a:spcPct val="0"/>
                </a:spcBef>
                <a:spcAft>
                  <a:spcPct val="0"/>
                </a:spcAft>
              </a:pPr>
              <a:t>96</a:t>
            </a:fld>
            <a:endParaRPr lang="en-US" smtClean="0">
              <a:solidFill>
                <a:srgbClr val="000000"/>
              </a:solidFill>
            </a:endParaRPr>
          </a:p>
        </p:txBody>
      </p:sp>
      <p:sp>
        <p:nvSpPr>
          <p:cNvPr id="2170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trip hazard is the hazard (C).</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9E944F6F-B7FC-4F30-8A41-AF562337D03C}" type="slidenum">
              <a:rPr lang="en-US" smtClean="0">
                <a:solidFill>
                  <a:srgbClr val="000000"/>
                </a:solidFill>
              </a:rPr>
              <a:pPr eaLnBrk="1" fontAlgn="base" hangingPunct="1">
                <a:spcBef>
                  <a:spcPct val="0"/>
                </a:spcBef>
                <a:spcAft>
                  <a:spcPct val="0"/>
                </a:spcAft>
              </a:pPr>
              <a:t>97</a:t>
            </a:fld>
            <a:endParaRPr lang="en-US" smtClean="0">
              <a:solidFill>
                <a:srgbClr val="000000"/>
              </a:solidFill>
            </a:endParaRPr>
          </a:p>
        </p:txBody>
      </p:sp>
      <p:sp>
        <p:nvSpPr>
          <p:cNvPr id="21811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What is the red cord that you can see above these workers’ heads?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9FE5977-650F-4C72-B8D7-77126482001F}" type="slidenum">
              <a:rPr lang="en-US" smtClean="0">
                <a:solidFill>
                  <a:srgbClr val="000000"/>
                </a:solidFill>
              </a:rPr>
              <a:pPr eaLnBrk="1" fontAlgn="base" hangingPunct="1">
                <a:spcBef>
                  <a:spcPct val="0"/>
                </a:spcBef>
                <a:spcAft>
                  <a:spcPct val="0"/>
                </a:spcAft>
              </a:pPr>
              <a:t>98</a:t>
            </a:fld>
            <a:endParaRPr lang="en-US" smtClean="0">
              <a:solidFill>
                <a:srgbClr val="000000"/>
              </a:solidFill>
            </a:endParaRPr>
          </a:p>
        </p:txBody>
      </p:sp>
      <p:sp>
        <p:nvSpPr>
          <p:cNvPr id="21913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4BC39672-5D85-4710-87C6-B65ADE27BB0C}" type="slidenum">
              <a:rPr lang="en-US" smtClean="0">
                <a:solidFill>
                  <a:srgbClr val="000000"/>
                </a:solidFill>
              </a:rPr>
              <a:pPr eaLnBrk="1" fontAlgn="base" hangingPunct="1">
                <a:spcBef>
                  <a:spcPct val="0"/>
                </a:spcBef>
                <a:spcAft>
                  <a:spcPct val="0"/>
                </a:spcAft>
              </a:pPr>
              <a:t>99</a:t>
            </a:fld>
            <a:endParaRPr lang="en-US" smtClean="0">
              <a:solidFill>
                <a:srgbClr val="000000"/>
              </a:solidFill>
            </a:endParaRPr>
          </a:p>
        </p:txBody>
      </p:sp>
      <p:sp>
        <p:nvSpPr>
          <p:cNvPr id="22016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3505200" y="2438400"/>
            <a:ext cx="5638800" cy="1470025"/>
          </a:xfrm>
        </p:spPr>
        <p:txBody>
          <a:bodyPr/>
          <a:lstStyle>
            <a:lvl1pPr>
              <a:defRPr sz="4800"/>
            </a:lvl1pPr>
          </a:lstStyle>
          <a:p>
            <a:pPr lvl="0"/>
            <a:r>
              <a:rPr lang="en-US" noProof="0" smtClean="0"/>
              <a:t>Click to edit Master title style</a:t>
            </a:r>
          </a:p>
        </p:txBody>
      </p:sp>
      <p:sp>
        <p:nvSpPr>
          <p:cNvPr id="150531" name="Rectangle 3"/>
          <p:cNvSpPr>
            <a:spLocks noGrp="1" noChangeArrowheads="1"/>
          </p:cNvSpPr>
          <p:nvPr>
            <p:ph type="subTitle" idx="1"/>
          </p:nvPr>
        </p:nvSpPr>
        <p:spPr>
          <a:xfrm>
            <a:off x="1981200" y="5105400"/>
            <a:ext cx="6400800" cy="1143000"/>
          </a:xfrm>
        </p:spPr>
        <p:txBody>
          <a:bodyPr/>
          <a:lstStyle>
            <a:lvl1pPr marL="0" indent="0" algn="ctr">
              <a:buFontTx/>
              <a:buNone/>
              <a:defRPr sz="2800">
                <a:latin typeface="Flexure" pitchFamily="82" charset="0"/>
              </a:defRPr>
            </a:lvl1pPr>
          </a:lstStyle>
          <a:p>
            <a:pPr lvl="0"/>
            <a:r>
              <a:rPr lang="en-US" noProof="0" smtClean="0"/>
              <a:t>Click to edit Master subtitle style</a:t>
            </a:r>
          </a:p>
        </p:txBody>
      </p:sp>
    </p:spTree>
    <p:extLst>
      <p:ext uri="{BB962C8B-B14F-4D97-AF65-F5344CB8AC3E}">
        <p14:creationId xmlns:p14="http://schemas.microsoft.com/office/powerpoint/2010/main" val="4191792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36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589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186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294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910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Tree>
    <p:extLst>
      <p:ext uri="{BB962C8B-B14F-4D97-AF65-F5344CB8AC3E}">
        <p14:creationId xmlns:p14="http://schemas.microsoft.com/office/powerpoint/2010/main" val="341982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2010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799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409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25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2900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47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664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7888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23"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Flexure" pitchFamily="82" charset="0"/>
        </a:defRPr>
      </a:lvl2pPr>
      <a:lvl3pPr algn="ctr" rtl="0" eaLnBrk="0" fontAlgn="base" hangingPunct="0">
        <a:spcBef>
          <a:spcPct val="0"/>
        </a:spcBef>
        <a:spcAft>
          <a:spcPct val="0"/>
        </a:spcAft>
        <a:defRPr sz="4000">
          <a:solidFill>
            <a:schemeClr val="bg1"/>
          </a:solidFill>
          <a:latin typeface="Flexure" pitchFamily="82" charset="0"/>
        </a:defRPr>
      </a:lvl3pPr>
      <a:lvl4pPr algn="ctr" rtl="0" eaLnBrk="0" fontAlgn="base" hangingPunct="0">
        <a:spcBef>
          <a:spcPct val="0"/>
        </a:spcBef>
        <a:spcAft>
          <a:spcPct val="0"/>
        </a:spcAft>
        <a:defRPr sz="4000">
          <a:solidFill>
            <a:schemeClr val="bg1"/>
          </a:solidFill>
          <a:latin typeface="Flexure" pitchFamily="82" charset="0"/>
        </a:defRPr>
      </a:lvl4pPr>
      <a:lvl5pPr algn="ctr" rtl="0" eaLnBrk="0" fontAlgn="base" hangingPunct="0">
        <a:spcBef>
          <a:spcPct val="0"/>
        </a:spcBef>
        <a:spcAft>
          <a:spcPct val="0"/>
        </a:spcAft>
        <a:defRPr sz="4000">
          <a:solidFill>
            <a:schemeClr val="bg1"/>
          </a:solidFill>
          <a:latin typeface="Flexure" pitchFamily="82" charset="0"/>
        </a:defRPr>
      </a:lvl5pPr>
      <a:lvl6pPr marL="457200" algn="ctr" rtl="0" fontAlgn="base">
        <a:spcBef>
          <a:spcPct val="0"/>
        </a:spcBef>
        <a:spcAft>
          <a:spcPct val="0"/>
        </a:spcAft>
        <a:defRPr sz="4000">
          <a:solidFill>
            <a:schemeClr val="bg1"/>
          </a:solidFill>
          <a:latin typeface="Flexure" pitchFamily="82" charset="0"/>
        </a:defRPr>
      </a:lvl6pPr>
      <a:lvl7pPr marL="914400" algn="ctr" rtl="0" fontAlgn="base">
        <a:spcBef>
          <a:spcPct val="0"/>
        </a:spcBef>
        <a:spcAft>
          <a:spcPct val="0"/>
        </a:spcAft>
        <a:defRPr sz="4000">
          <a:solidFill>
            <a:schemeClr val="bg1"/>
          </a:solidFill>
          <a:latin typeface="Flexure" pitchFamily="82" charset="0"/>
        </a:defRPr>
      </a:lvl7pPr>
      <a:lvl8pPr marL="1371600" algn="ctr" rtl="0" fontAlgn="base">
        <a:spcBef>
          <a:spcPct val="0"/>
        </a:spcBef>
        <a:spcAft>
          <a:spcPct val="0"/>
        </a:spcAft>
        <a:defRPr sz="4000">
          <a:solidFill>
            <a:schemeClr val="bg1"/>
          </a:solidFill>
          <a:latin typeface="Flexure" pitchFamily="82" charset="0"/>
        </a:defRPr>
      </a:lvl8pPr>
      <a:lvl9pPr marL="1828800" algn="ctr" rtl="0" fontAlgn="base">
        <a:spcBef>
          <a:spcPct val="0"/>
        </a:spcBef>
        <a:spcAft>
          <a:spcPct val="0"/>
        </a:spcAft>
        <a:defRPr sz="4000">
          <a:solidFill>
            <a:schemeClr val="bg1"/>
          </a:solidFill>
          <a:latin typeface="Flexure" pitchFamily="82"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osha.gov/pls/oshaweb/owalink.query_links?src_doc_type=STANDARDS&amp;src_unique_file=1910_0036&amp;src_anchor_name=1910.36%28g%29%281%29"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osha.gov/pls/oshaweb/owalink.query_links?src_doc_type=STANDARDS&amp;src_unique_file=1910_0036&amp;src_anchor_name=1910.36%28d%29%281%29"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osha.gov/pls/oshaweb/owalink.query_links?src_doc_type=STANDARDS&amp;src_unique_file=1910_0212&amp;src_anchor_name=1910.212%28a%29%281%2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z="6000" smtClean="0"/>
              <a:t>Hazard Recognition</a:t>
            </a:r>
          </a:p>
        </p:txBody>
      </p:sp>
      <p:sp>
        <p:nvSpPr>
          <p:cNvPr id="3075" name="Rectangle 5"/>
          <p:cNvSpPr>
            <a:spLocks noChangeArrowheads="1"/>
          </p:cNvSpPr>
          <p:nvPr/>
        </p:nvSpPr>
        <p:spPr bwMode="auto">
          <a:xfrm>
            <a:off x="2438400" y="4419600"/>
            <a:ext cx="6400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FFFFFF"/>
                </a:solidFill>
              </a:rPr>
              <a:t>This material was produced under grant SH20867SHO from the Occupational Safety and Health Administration, U.S. Department of Labor. It does not necessarily reflect the</a:t>
            </a:r>
          </a:p>
          <a:p>
            <a:r>
              <a:rPr lang="en-US">
                <a:solidFill>
                  <a:srgbClr val="FFFFFF"/>
                </a:solidFill>
              </a:rPr>
              <a:t>views or policies of the U.S. Department of Labor, nor does mention of trade names, commercial products, or organizations imply endorsement by the U.S. Government."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descr="warehouse turning radius 7"/>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0" y="381000"/>
            <a:ext cx="4975225" cy="3732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8" descr="warehouse turning radius 10"/>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638800" y="533400"/>
            <a:ext cx="2865438" cy="214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9" descr="warehouse turning radius 8DSC00061-1"/>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743200" y="3200400"/>
            <a:ext cx="4419600" cy="331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274638"/>
            <a:ext cx="8229600" cy="1554162"/>
          </a:xfrm>
        </p:spPr>
        <p:txBody>
          <a:bodyPr/>
          <a:lstStyle/>
          <a:p>
            <a:pPr eaLnBrk="1" hangingPunct="1"/>
            <a:r>
              <a:rPr lang="en-US" b="1" smtClean="0">
                <a:solidFill>
                  <a:srgbClr val="FFFF00"/>
                </a:solidFill>
              </a:rPr>
              <a:t>What is the Hazard?</a:t>
            </a:r>
          </a:p>
        </p:txBody>
      </p:sp>
      <p:sp>
        <p:nvSpPr>
          <p:cNvPr id="112643" name="Rectangle 3"/>
          <p:cNvSpPr>
            <a:spLocks noGrp="1" noChangeArrowheads="1"/>
          </p:cNvSpPr>
          <p:nvPr>
            <p:ph type="body" idx="1"/>
          </p:nvPr>
        </p:nvSpPr>
        <p:spPr>
          <a:xfrm>
            <a:off x="381000" y="1828800"/>
            <a:ext cx="8229600" cy="4068763"/>
          </a:xfrm>
        </p:spPr>
        <p:txBody>
          <a:bodyPr/>
          <a:lstStyle/>
          <a:p>
            <a:pPr marL="514350" indent="-514350" eaLnBrk="1" hangingPunct="1">
              <a:buFont typeface="+mj-lt"/>
              <a:buAutoNum type="alphaUcPeriod"/>
              <a:defRPr/>
            </a:pPr>
            <a:r>
              <a:rPr lang="en-US" b="1" dirty="0" smtClean="0">
                <a:solidFill>
                  <a:srgbClr val="FFFF00"/>
                </a:solidFill>
              </a:rPr>
              <a:t>People must be aware of their surroundings at all times</a:t>
            </a:r>
            <a:br>
              <a:rPr lang="en-US" b="1" dirty="0" smtClean="0">
                <a:solidFill>
                  <a:srgbClr val="FFFF00"/>
                </a:solidFill>
              </a:rPr>
            </a:br>
            <a:r>
              <a:rPr lang="en-US" b="1" dirty="0" smtClean="0">
                <a:solidFill>
                  <a:srgbClr val="FFFF00"/>
                </a:solidFill>
              </a:rPr>
              <a:t>OR</a:t>
            </a:r>
          </a:p>
          <a:p>
            <a:pPr marL="514350" indent="-514350" eaLnBrk="1" hangingPunct="1">
              <a:buFont typeface="+mj-lt"/>
              <a:buAutoNum type="alphaUcPeriod"/>
              <a:defRPr/>
            </a:pPr>
            <a:r>
              <a:rPr lang="en-US" b="1" dirty="0" smtClean="0">
                <a:solidFill>
                  <a:srgbClr val="FFFF00"/>
                </a:solidFill>
              </a:rPr>
              <a:t>Hard hats are necessary to avoid head injuries in this area</a:t>
            </a:r>
            <a:br>
              <a:rPr lang="en-US" b="1" dirty="0" smtClean="0">
                <a:solidFill>
                  <a:srgbClr val="FFFF00"/>
                </a:solidFill>
              </a:rPr>
            </a:br>
            <a:r>
              <a:rPr lang="en-US" b="1" dirty="0" smtClean="0">
                <a:solidFill>
                  <a:srgbClr val="FFFF00"/>
                </a:solidFill>
              </a:rPr>
              <a:t>OR</a:t>
            </a:r>
          </a:p>
          <a:p>
            <a:pPr marL="514350" indent="-514350" eaLnBrk="1" hangingPunct="1">
              <a:buFont typeface="+mj-lt"/>
              <a:buAutoNum type="alphaUcPeriod"/>
              <a:defRPr/>
            </a:pPr>
            <a:r>
              <a:rPr lang="en-US" b="1" dirty="0" smtClean="0">
                <a:solidFill>
                  <a:srgbClr val="FFFF00"/>
                </a:solidFill>
              </a:rPr>
              <a:t>Pipes are protruding into the work area</a:t>
            </a:r>
          </a:p>
          <a:p>
            <a:pPr eaLnBrk="1" hangingPunct="1">
              <a:buFontTx/>
              <a:buNone/>
              <a:defRPr/>
            </a:pPr>
            <a:r>
              <a:rPr lang="en-US" b="1" dirty="0" smtClean="0">
                <a:solidFill>
                  <a:srgbClr val="FFFF00"/>
                </a:solidFill>
              </a:rPr>
              <a:t>(choose one)</a:t>
            </a:r>
          </a:p>
          <a:p>
            <a:pPr eaLnBrk="1" hangingPunct="1">
              <a:buFontTx/>
              <a:buNone/>
              <a:defRPr/>
            </a:pPr>
            <a:endParaRPr lang="en-US" b="1" dirty="0" smtClean="0">
              <a:solidFill>
                <a:srgbClr val="FFFF00"/>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l" eaLnBrk="1" hangingPunct="1"/>
            <a:r>
              <a:rPr lang="en-US" b="1" smtClean="0">
                <a:hlinkClick r:id="rId3"/>
              </a:rPr>
              <a:t>1910.36(g)(1)</a:t>
            </a:r>
            <a:endParaRPr lang="en-US" b="1" smtClean="0"/>
          </a:p>
        </p:txBody>
      </p:sp>
      <p:sp>
        <p:nvSpPr>
          <p:cNvPr id="105475" name="Rectangle 3"/>
          <p:cNvSpPr>
            <a:spLocks noGrp="1" noChangeArrowheads="1"/>
          </p:cNvSpPr>
          <p:nvPr>
            <p:ph type="body" idx="1"/>
          </p:nvPr>
        </p:nvSpPr>
        <p:spPr/>
        <p:txBody>
          <a:bodyPr/>
          <a:lstStyle/>
          <a:p>
            <a:pPr eaLnBrk="1" hangingPunct="1"/>
            <a:r>
              <a:rPr lang="en-US" smtClean="0"/>
              <a:t>The ceiling of an exit route must be at least seven feet six inches (2.3 m) high. Any projection from the ceiling must not reach a point less than six feet eight inches (2.0 m) from the floor.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emergency exit dead bolt"/>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0" y="400050"/>
            <a:ext cx="7543800" cy="565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emergency exit dead bolt"/>
          <p:cNvPicPr>
            <a:picLocks noChangeAspect="1" noChangeArrowheads="1"/>
          </p:cNvPicPr>
          <p:nvPr>
            <p:ph/>
          </p:nvPr>
        </p:nvPicPr>
        <p:blipFill>
          <a:blip r:embed="rId3">
            <a:extLst>
              <a:ext uri="{28A0092B-C50C-407E-A947-70E740481C1C}">
                <a14:useLocalDpi xmlns:a14="http://schemas.microsoft.com/office/drawing/2010/main" val="0"/>
              </a:ext>
            </a:extLst>
          </a:blip>
          <a:srcRect l="18182" t="32324" r="41414" b="27272"/>
          <a:stretch>
            <a:fillRect/>
          </a:stretch>
        </p:blipFill>
        <p:spPr>
          <a:xfrm>
            <a:off x="457200" y="381000"/>
            <a:ext cx="7848600" cy="5886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What is the Hazard?</a:t>
            </a:r>
          </a:p>
        </p:txBody>
      </p:sp>
      <p:sp>
        <p:nvSpPr>
          <p:cNvPr id="108547" name="Rectangle 3"/>
          <p:cNvSpPr>
            <a:spLocks noGrp="1" noChangeArrowheads="1"/>
          </p:cNvSpPr>
          <p:nvPr>
            <p:ph type="body" idx="1"/>
          </p:nvPr>
        </p:nvSpPr>
        <p:spPr/>
        <p:txBody>
          <a:bodyPr/>
          <a:lstStyle/>
          <a:p>
            <a:pPr marL="514350" indent="-514350" eaLnBrk="1" hangingPunct="1">
              <a:buFont typeface="Flexure" pitchFamily="82" charset="0"/>
              <a:buAutoNum type="alphaUcPeriod"/>
            </a:pPr>
            <a:r>
              <a:rPr lang="en-US" sz="2800" smtClean="0"/>
              <a:t>There is no hazard. The door is not locked.</a:t>
            </a:r>
            <a:br>
              <a:rPr lang="en-US" sz="2800" smtClean="0"/>
            </a:br>
            <a:r>
              <a:rPr lang="en-US" sz="2800" smtClean="0"/>
              <a:t>OR</a:t>
            </a:r>
          </a:p>
          <a:p>
            <a:pPr marL="514350" indent="-514350" eaLnBrk="1" hangingPunct="1">
              <a:buFont typeface="Flexure" pitchFamily="82" charset="0"/>
              <a:buAutoNum type="alphaUcPeriod"/>
            </a:pPr>
            <a:r>
              <a:rPr lang="en-US" sz="2800" smtClean="0"/>
              <a:t>People have to be careful to keep the door unlocked during working hours</a:t>
            </a:r>
            <a:br>
              <a:rPr lang="en-US" sz="2800" smtClean="0"/>
            </a:br>
            <a:r>
              <a:rPr lang="en-US" sz="2800" smtClean="0"/>
              <a:t>OR</a:t>
            </a:r>
          </a:p>
          <a:p>
            <a:pPr marL="514350" indent="-514350" eaLnBrk="1" hangingPunct="1">
              <a:buFont typeface="Flexure" pitchFamily="82" charset="0"/>
              <a:buAutoNum type="alphaUcPeriod"/>
            </a:pPr>
            <a:r>
              <a:rPr lang="en-US" sz="2800" smtClean="0"/>
              <a:t>The door could be locked during an emergency. Workers might not know where to unlock the door.</a:t>
            </a:r>
            <a:br>
              <a:rPr lang="en-US" sz="2800" smtClean="0"/>
            </a:br>
            <a:r>
              <a:rPr lang="en-US" sz="2800" smtClean="0"/>
              <a:t>(choose one)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b="1" smtClean="0">
                <a:hlinkClick r:id="rId3"/>
              </a:rPr>
              <a:t>1910.36(d)(1)</a:t>
            </a:r>
            <a:endParaRPr lang="en-US" b="1" smtClean="0"/>
          </a:p>
        </p:txBody>
      </p:sp>
      <p:sp>
        <p:nvSpPr>
          <p:cNvPr id="109571" name="Rectangle 3"/>
          <p:cNvSpPr>
            <a:spLocks noGrp="1" noChangeArrowheads="1"/>
          </p:cNvSpPr>
          <p:nvPr>
            <p:ph type="body" idx="1"/>
          </p:nvPr>
        </p:nvSpPr>
        <p:spPr/>
        <p:txBody>
          <a:bodyPr/>
          <a:lstStyle/>
          <a:p>
            <a:pPr eaLnBrk="1" hangingPunct="1"/>
            <a:r>
              <a:rPr lang="en-US" b="1" i="1" smtClean="0"/>
              <a:t>An exit door must be unlocked.</a:t>
            </a:r>
            <a:r>
              <a:rPr lang="en-US" smtClean="0"/>
              <a:t> Employees must be able to open an exit route door from the inside at all times without keys, tools, or special knowledge. A device such as a panic bar that locks only from the outside is permitted on exit discharge doors </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walking working open pit 1"/>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66800" y="455613"/>
            <a:ext cx="7162800" cy="537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mtClean="0"/>
              <a:t>What is the Hazard?</a:t>
            </a:r>
          </a:p>
        </p:txBody>
      </p:sp>
      <p:sp>
        <p:nvSpPr>
          <p:cNvPr id="111619" name="Rectangle 3"/>
          <p:cNvSpPr>
            <a:spLocks noGrp="1" noChangeArrowheads="1"/>
          </p:cNvSpPr>
          <p:nvPr>
            <p:ph type="body" idx="1"/>
          </p:nvPr>
        </p:nvSpPr>
        <p:spPr/>
        <p:txBody>
          <a:bodyPr/>
          <a:lstStyle/>
          <a:p>
            <a:pPr marL="514350" indent="-514350" eaLnBrk="1" hangingPunct="1">
              <a:lnSpc>
                <a:spcPct val="90000"/>
              </a:lnSpc>
              <a:buFont typeface="Flexure" pitchFamily="82" charset="0"/>
              <a:buAutoNum type="alphaUcPeriod"/>
            </a:pPr>
            <a:r>
              <a:rPr lang="en-US" smtClean="0"/>
              <a:t>There is an open pit, a hose, and debris where people walk</a:t>
            </a:r>
            <a:br>
              <a:rPr lang="en-US" smtClean="0"/>
            </a:br>
            <a:r>
              <a:rPr lang="en-US" smtClean="0"/>
              <a:t>OR</a:t>
            </a:r>
          </a:p>
          <a:p>
            <a:pPr marL="514350" indent="-514350" eaLnBrk="1" hangingPunct="1">
              <a:lnSpc>
                <a:spcPct val="90000"/>
              </a:lnSpc>
              <a:buFont typeface="Flexure" pitchFamily="82" charset="0"/>
              <a:buAutoNum type="alphaUcPeriod"/>
            </a:pPr>
            <a:r>
              <a:rPr lang="en-US" smtClean="0"/>
              <a:t>Workers should not allow chickens to fall on the floor</a:t>
            </a:r>
            <a:br>
              <a:rPr lang="en-US" smtClean="0"/>
            </a:br>
            <a:r>
              <a:rPr lang="en-US" smtClean="0"/>
              <a:t>OR</a:t>
            </a:r>
          </a:p>
          <a:p>
            <a:pPr marL="514350" indent="-514350" eaLnBrk="1" hangingPunct="1">
              <a:lnSpc>
                <a:spcPct val="90000"/>
              </a:lnSpc>
              <a:buFont typeface="Flexure" pitchFamily="82" charset="0"/>
              <a:buAutoNum type="alphaUcPeriod"/>
            </a:pPr>
            <a:r>
              <a:rPr lang="en-US" smtClean="0"/>
              <a:t>There should be a sign warning people about the open pit, the slippery floor and the hose.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3600" b="1" smtClean="0"/>
              <a:t>1910.22(c)</a:t>
            </a:r>
            <a:r>
              <a:rPr lang="en-US" sz="3600" smtClean="0"/>
              <a:t/>
            </a:r>
            <a:br>
              <a:rPr lang="en-US" sz="3600" smtClean="0"/>
            </a:br>
            <a:endParaRPr lang="en-US" sz="3600" smtClean="0"/>
          </a:p>
        </p:txBody>
      </p:sp>
      <p:sp>
        <p:nvSpPr>
          <p:cNvPr id="112643" name="Rectangle 3"/>
          <p:cNvSpPr>
            <a:spLocks noGrp="1" noChangeArrowheads="1"/>
          </p:cNvSpPr>
          <p:nvPr>
            <p:ph type="body" idx="1"/>
          </p:nvPr>
        </p:nvSpPr>
        <p:spPr/>
        <p:txBody>
          <a:bodyPr/>
          <a:lstStyle/>
          <a:p>
            <a:pPr eaLnBrk="1" hangingPunct="1"/>
            <a:r>
              <a:rPr lang="en-US" sz="4000" smtClean="0"/>
              <a:t>"Covers and guardrails." Covers and/or guardrails shall be provided to protect personnel from the hazards of open pits, tanks, vats, ditches, etc.</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mtClean="0"/>
              <a:t>What Next?</a:t>
            </a:r>
          </a:p>
        </p:txBody>
      </p:sp>
      <p:sp>
        <p:nvSpPr>
          <p:cNvPr id="113667" name="Rectangle 3"/>
          <p:cNvSpPr>
            <a:spLocks noGrp="1" noChangeArrowheads="1"/>
          </p:cNvSpPr>
          <p:nvPr>
            <p:ph type="body" idx="1"/>
          </p:nvPr>
        </p:nvSpPr>
        <p:spPr/>
        <p:txBody>
          <a:bodyPr/>
          <a:lstStyle/>
          <a:p>
            <a:pPr eaLnBrk="1" hangingPunct="1"/>
            <a:r>
              <a:rPr lang="en-US" smtClean="0"/>
              <a:t>Set Priorities</a:t>
            </a:r>
          </a:p>
          <a:p>
            <a:pPr lvl="1" eaLnBrk="1" hangingPunct="1"/>
            <a:r>
              <a:rPr lang="en-US" smtClean="0"/>
              <a:t>Frequency of exposure</a:t>
            </a:r>
          </a:p>
          <a:p>
            <a:pPr lvl="2" eaLnBrk="1" hangingPunct="1"/>
            <a:r>
              <a:rPr lang="en-US" smtClean="0"/>
              <a:t>How many people are exposed for how often?</a:t>
            </a:r>
          </a:p>
          <a:p>
            <a:pPr lvl="1" eaLnBrk="1" hangingPunct="1"/>
            <a:r>
              <a:rPr lang="en-US" smtClean="0"/>
              <a:t>Severity</a:t>
            </a:r>
          </a:p>
          <a:p>
            <a:pPr lvl="2" eaLnBrk="1" hangingPunct="1"/>
            <a:r>
              <a:rPr lang="en-US" smtClean="0"/>
              <a:t>How badly could someone be hurt?</a:t>
            </a:r>
          </a:p>
          <a:p>
            <a:pPr lvl="1" eaLnBrk="1" hangingPunct="1"/>
            <a:r>
              <a:rPr lang="en-US" smtClean="0"/>
              <a:t>What other factors would you want to consider?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762000" y="609600"/>
            <a:ext cx="7924800" cy="56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5000"/>
              </a:lnSpc>
            </a:pPr>
            <a:r>
              <a:rPr lang="en-US" sz="2400" i="1">
                <a:solidFill>
                  <a:srgbClr val="FFFF00"/>
                </a:solidFill>
              </a:rPr>
              <a:t>“Everyone, and that includes you and me, is at some time careless, complacent, overconfident, and stubborn.  At times each of us becomes distracted, inattentive, bored, and fatigued.  We occasionally take chances, we misunderstand, we misinterpret, and we misread.  These are completely human characteristics …</a:t>
            </a:r>
            <a:endParaRPr lang="en-US" sz="2400">
              <a:solidFill>
                <a:srgbClr val="FFFF00"/>
              </a:solidFill>
            </a:endParaRPr>
          </a:p>
          <a:p>
            <a:pPr>
              <a:lnSpc>
                <a:spcPct val="125000"/>
              </a:lnSpc>
            </a:pPr>
            <a:r>
              <a:rPr lang="en-US" sz="2400" i="1">
                <a:solidFill>
                  <a:srgbClr val="FFFF00"/>
                </a:solidFill>
              </a:rPr>
              <a:t>Because we are human and because all these traits are fundamental and built into each of us, the equipment, machines and systems that we construct for our use have to be made to accommodate us the way we are, and not vice versa.”</a:t>
            </a:r>
          </a:p>
          <a:p>
            <a:r>
              <a:rPr lang="en-US" sz="1600">
                <a:solidFill>
                  <a:srgbClr val="FFFF00"/>
                </a:solidFill>
              </a:rPr>
              <a:t>retired professor from the Engineering Department of Johns Hopkins University, Al Chapanis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mtClean="0"/>
              <a:t>Choosing Issues</a:t>
            </a:r>
          </a:p>
        </p:txBody>
      </p:sp>
      <p:sp>
        <p:nvSpPr>
          <p:cNvPr id="114691" name="Rectangle 3"/>
          <p:cNvSpPr>
            <a:spLocks noGrp="1" noChangeArrowheads="1"/>
          </p:cNvSpPr>
          <p:nvPr>
            <p:ph type="body" idx="1"/>
          </p:nvPr>
        </p:nvSpPr>
        <p:spPr>
          <a:xfrm>
            <a:off x="457200" y="1219200"/>
            <a:ext cx="8229600" cy="4906963"/>
          </a:xfrm>
        </p:spPr>
        <p:txBody>
          <a:bodyPr/>
          <a:lstStyle/>
          <a:p>
            <a:pPr eaLnBrk="1" hangingPunct="1"/>
            <a:r>
              <a:rPr lang="en-US" smtClean="0"/>
              <a:t>Is there an obvious, achievable solution?</a:t>
            </a:r>
          </a:p>
          <a:p>
            <a:pPr lvl="1" eaLnBrk="1" hangingPunct="1"/>
            <a:r>
              <a:rPr lang="en-US" smtClean="0"/>
              <a:t>Be Careful!</a:t>
            </a:r>
          </a:p>
          <a:p>
            <a:pPr lvl="2" eaLnBrk="1" hangingPunct="1"/>
            <a:r>
              <a:rPr lang="en-US" smtClean="0"/>
              <a:t>If your proposed solution involves </a:t>
            </a:r>
            <a:r>
              <a:rPr lang="en-US" u="sng" smtClean="0"/>
              <a:t>putting more protective equipment on people</a:t>
            </a:r>
            <a:r>
              <a:rPr lang="en-US" smtClean="0"/>
              <a:t>, be sure to think it through carefully.</a:t>
            </a:r>
          </a:p>
          <a:p>
            <a:pPr lvl="2" eaLnBrk="1" hangingPunct="1"/>
            <a:r>
              <a:rPr lang="en-US" smtClean="0"/>
              <a:t>Is there a way to eliminate the hazard? </a:t>
            </a:r>
          </a:p>
          <a:p>
            <a:pPr lvl="2" eaLnBrk="1" hangingPunct="1"/>
            <a:r>
              <a:rPr lang="en-US" smtClean="0"/>
              <a:t>Is there an engineering control that would change the workplace – not the worker?</a:t>
            </a:r>
          </a:p>
          <a:p>
            <a:pPr lvl="1" eaLnBrk="1" hangingPunct="1">
              <a:buFontTx/>
              <a:buNone/>
            </a:pPr>
            <a:endParaRPr lang="en-US" smtClean="0"/>
          </a:p>
          <a:p>
            <a:pPr lvl="1" eaLnBrk="1" hangingPunct="1"/>
            <a:endParaRPr lang="en-US" smtClean="0"/>
          </a:p>
          <a:p>
            <a:pPr lvl="1" eaLnBrk="1" hangingPunct="1"/>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74638"/>
            <a:ext cx="8229600" cy="944562"/>
          </a:xfrm>
        </p:spPr>
        <p:txBody>
          <a:bodyPr/>
          <a:lstStyle/>
          <a:p>
            <a:pPr eaLnBrk="1" hangingPunct="1"/>
            <a:r>
              <a:rPr lang="en-US" smtClean="0"/>
              <a:t>Choosing Issues (continued)</a:t>
            </a:r>
          </a:p>
        </p:txBody>
      </p:sp>
      <p:sp>
        <p:nvSpPr>
          <p:cNvPr id="115715" name="Rectangle 3"/>
          <p:cNvSpPr>
            <a:spLocks noGrp="1" noChangeArrowheads="1"/>
          </p:cNvSpPr>
          <p:nvPr>
            <p:ph type="body" idx="1"/>
          </p:nvPr>
        </p:nvSpPr>
        <p:spPr>
          <a:xfrm>
            <a:off x="457200" y="1524000"/>
            <a:ext cx="8229600" cy="4602163"/>
          </a:xfrm>
        </p:spPr>
        <p:txBody>
          <a:bodyPr/>
          <a:lstStyle/>
          <a:p>
            <a:pPr eaLnBrk="1" hangingPunct="1">
              <a:buFontTx/>
              <a:buNone/>
            </a:pPr>
            <a:r>
              <a:rPr lang="en-US" smtClean="0"/>
              <a:t/>
            </a:r>
            <a:br>
              <a:rPr lang="en-US" smtClean="0"/>
            </a:br>
            <a:r>
              <a:rPr lang="en-US" smtClean="0"/>
              <a:t>Is there an obvious, achievable solution?</a:t>
            </a:r>
          </a:p>
          <a:p>
            <a:pPr lvl="1" eaLnBrk="1" hangingPunct="1"/>
            <a:r>
              <a:rPr lang="en-US" smtClean="0"/>
              <a:t>Be Careful!</a:t>
            </a:r>
          </a:p>
          <a:p>
            <a:pPr lvl="2" eaLnBrk="1" hangingPunct="1"/>
            <a:r>
              <a:rPr lang="en-US" smtClean="0"/>
              <a:t>If your proposed solution involves </a:t>
            </a:r>
            <a:r>
              <a:rPr lang="en-US" u="sng" smtClean="0"/>
              <a:t>making new rules</a:t>
            </a:r>
            <a:r>
              <a:rPr lang="en-US" smtClean="0"/>
              <a:t>, be sure to think it through carefully.</a:t>
            </a:r>
          </a:p>
          <a:p>
            <a:pPr lvl="2" eaLnBrk="1" hangingPunct="1"/>
            <a:r>
              <a:rPr lang="en-US" smtClean="0"/>
              <a:t>What could be the unintended consequences of the union pushing for new safety rules?</a:t>
            </a:r>
          </a:p>
          <a:p>
            <a:pPr lvl="2" eaLnBrk="1" hangingPunct="1"/>
            <a:r>
              <a:rPr lang="en-US" smtClean="0"/>
              <a:t>Is there a way to change the workplace instead of changing the worker?</a:t>
            </a:r>
          </a:p>
          <a:p>
            <a:pPr lvl="2" eaLnBrk="1" hangingPunct="1"/>
            <a:endParaRPr lang="en-US" smtClean="0"/>
          </a:p>
          <a:p>
            <a:pPr lvl="1" eaLnBrk="1" hangingPunct="1">
              <a:buFontTx/>
              <a:buNone/>
            </a:pPr>
            <a:endParaRPr lang="en-US" smtClean="0"/>
          </a:p>
          <a:p>
            <a:pPr lvl="1" eaLnBrk="1" hangingPunct="1"/>
            <a:endParaRPr lang="en-US" smtClean="0"/>
          </a:p>
          <a:p>
            <a:pPr lvl="1" eaLnBrk="1" hangingPunct="1"/>
            <a:endParaRPr 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mtClean="0"/>
              <a:t>Choosing Issues (continued)</a:t>
            </a:r>
          </a:p>
        </p:txBody>
      </p:sp>
      <p:sp>
        <p:nvSpPr>
          <p:cNvPr id="116739" name="Rectangle 3"/>
          <p:cNvSpPr>
            <a:spLocks noGrp="1" noChangeArrowheads="1"/>
          </p:cNvSpPr>
          <p:nvPr>
            <p:ph type="body" idx="1"/>
          </p:nvPr>
        </p:nvSpPr>
        <p:spPr/>
        <p:txBody>
          <a:bodyPr/>
          <a:lstStyle/>
          <a:p>
            <a:pPr eaLnBrk="1" hangingPunct="1"/>
            <a:r>
              <a:rPr lang="en-US" smtClean="0"/>
              <a:t>Is this an issue your co-workers care about?</a:t>
            </a:r>
          </a:p>
          <a:p>
            <a:pPr lvl="1" eaLnBrk="1" hangingPunct="1"/>
            <a:r>
              <a:rPr lang="en-US" smtClean="0"/>
              <a:t>Will co-workers get involved in pushing for change?</a:t>
            </a:r>
          </a:p>
          <a:p>
            <a:pPr lvl="1" eaLnBrk="1" hangingPunct="1"/>
            <a:r>
              <a:rPr lang="en-US" smtClean="0"/>
              <a:t>Is there general agreement about this issue across shifts and affected departments?</a:t>
            </a:r>
          </a:p>
          <a:p>
            <a:pPr eaLnBrk="1" hangingPunct="1"/>
            <a:endParaRPr 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Summary &amp; Evaluation</a:t>
            </a:r>
          </a:p>
        </p:txBody>
      </p:sp>
      <p:sp>
        <p:nvSpPr>
          <p:cNvPr id="117763" name="Rectangle 3"/>
          <p:cNvSpPr>
            <a:spLocks noGrp="1" noChangeArrowheads="1"/>
          </p:cNvSpPr>
          <p:nvPr>
            <p:ph type="body" idx="1"/>
          </p:nvPr>
        </p:nvSpPr>
        <p:spPr/>
        <p:txBody>
          <a:bodyPr/>
          <a:lstStyle/>
          <a:p>
            <a:pPr eaLnBrk="1" hangingPunct="1"/>
            <a:r>
              <a:rPr lang="en-US" smtClean="0"/>
              <a:t>What important points did you learn or have reinforced today?</a:t>
            </a:r>
          </a:p>
          <a:p>
            <a:pPr eaLnBrk="1" hangingPunct="1"/>
            <a:r>
              <a:rPr lang="en-US" smtClean="0"/>
              <a:t>Will you do anything differently when you return to your plant?</a:t>
            </a:r>
          </a:p>
          <a:p>
            <a:pPr eaLnBrk="1" hangingPunct="1"/>
            <a:r>
              <a:rPr lang="en-US" smtClean="0"/>
              <a:t>What questions were left unanswered by this workshop?</a:t>
            </a:r>
          </a:p>
          <a:p>
            <a:pPr eaLnBrk="1" hangingPunct="1"/>
            <a:r>
              <a:rPr lang="en-US" smtClean="0"/>
              <a:t>What would you like us to do differently?</a:t>
            </a:r>
          </a:p>
          <a:p>
            <a:pPr eaLnBrk="1" hangingPunct="1"/>
            <a:r>
              <a:rPr lang="en-US" smtClean="0"/>
              <a:t>What do you think worked well?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274638"/>
            <a:ext cx="8382000" cy="1706562"/>
          </a:xfrm>
        </p:spPr>
        <p:txBody>
          <a:bodyPr/>
          <a:lstStyle/>
          <a:p>
            <a:pPr eaLnBrk="1" hangingPunct="1"/>
            <a:r>
              <a:rPr lang="en-US" sz="3600" smtClean="0"/>
              <a:t>What is a Hazard?</a:t>
            </a:r>
            <a:br>
              <a:rPr lang="en-US" sz="3600" smtClean="0"/>
            </a:br>
            <a:r>
              <a:rPr lang="en-US" sz="900" smtClean="0"/>
              <a:t/>
            </a:r>
            <a:br>
              <a:rPr lang="en-US" sz="900" smtClean="0"/>
            </a:br>
            <a:r>
              <a:rPr lang="en-US" sz="3200" smtClean="0">
                <a:solidFill>
                  <a:srgbClr val="00FF00"/>
                </a:solidFill>
              </a:rPr>
              <a:t>A hazard is something that can cause harm</a:t>
            </a:r>
            <a:r>
              <a:rPr lang="en-US" sz="3200" smtClean="0">
                <a:solidFill>
                  <a:srgbClr val="FF0000"/>
                </a:solidFill>
              </a:rPr>
              <a:t>.</a:t>
            </a:r>
          </a:p>
        </p:txBody>
      </p:sp>
      <p:graphicFrame>
        <p:nvGraphicFramePr>
          <p:cNvPr id="17411" name="Group 3"/>
          <p:cNvGraphicFramePr>
            <a:graphicFrameLocks noGrp="1"/>
          </p:cNvGraphicFramePr>
          <p:nvPr>
            <p:ph idx="1"/>
          </p:nvPr>
        </p:nvGraphicFramePr>
        <p:xfrm>
          <a:off x="457200" y="2209800"/>
          <a:ext cx="8229600" cy="3886200"/>
        </p:xfrm>
        <a:graphic>
          <a:graphicData uri="http://schemas.openxmlformats.org/drawingml/2006/table">
            <a:tbl>
              <a:tblPr/>
              <a:tblGrid>
                <a:gridCol w="2743200"/>
                <a:gridCol w="2743200"/>
                <a:gridCol w="2743200"/>
              </a:tblGrid>
              <a:tr h="971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charset="0"/>
                        </a:rPr>
                        <a:t>Thing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Knife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3300"/>
                          </a:solidFill>
                          <a:effectLst/>
                          <a:latin typeface="Arial" charset="0"/>
                        </a:rPr>
                        <a:t>Cut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charset="0"/>
                        </a:rPr>
                        <a:t>Substance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Asbestos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3300"/>
                          </a:solidFill>
                          <a:effectLst/>
                          <a:latin typeface="Arial" charset="0"/>
                        </a:rPr>
                        <a:t>Mesothelioma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3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charset="0"/>
                        </a:rPr>
                        <a:t>Energy Source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Electricity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3300"/>
                          </a:solidFill>
                          <a:effectLst/>
                          <a:latin typeface="Arial" charset="0"/>
                        </a:rPr>
                        <a:t>Shock, electrocution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charset="0"/>
                        </a:rPr>
                        <a:t>Condition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Wet Floor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3300"/>
                          </a:solidFill>
                          <a:effectLst/>
                          <a:latin typeface="Arial" charset="0"/>
                        </a:rPr>
                        <a:t>Slips, falls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r>
              <a:rPr lang="en-US" sz="3600" smtClean="0"/>
              <a:t>Which of these things is a hazard?</a:t>
            </a:r>
          </a:p>
        </p:txBody>
      </p:sp>
      <p:sp>
        <p:nvSpPr>
          <p:cNvPr id="15363" name="Rectangle 3"/>
          <p:cNvSpPr>
            <a:spLocks noGrp="1" noChangeArrowheads="1"/>
          </p:cNvSpPr>
          <p:nvPr>
            <p:ph type="body" idx="1"/>
          </p:nvPr>
        </p:nvSpPr>
        <p:spPr/>
        <p:txBody>
          <a:bodyPr/>
          <a:lstStyle/>
          <a:p>
            <a:pPr eaLnBrk="1" hangingPunct="1"/>
            <a:r>
              <a:rPr lang="en-US" smtClean="0"/>
              <a:t>A worker who is not wearing PPE</a:t>
            </a:r>
          </a:p>
          <a:p>
            <a:pPr eaLnBrk="1" hangingPunct="1"/>
            <a:endParaRPr lang="en-US" smtClean="0"/>
          </a:p>
          <a:p>
            <a:pPr eaLnBrk="1" hangingPunct="1"/>
            <a:r>
              <a:rPr lang="en-US" smtClean="0"/>
              <a:t>Silicosis</a:t>
            </a:r>
            <a:br>
              <a:rPr lang="en-US" smtClean="0"/>
            </a:br>
            <a:endParaRPr lang="en-US" smtClean="0"/>
          </a:p>
          <a:p>
            <a:pPr eaLnBrk="1" hangingPunct="1"/>
            <a:r>
              <a:rPr lang="en-US" smtClean="0"/>
              <a:t>Rotating equipment</a:t>
            </a:r>
            <a:br>
              <a:rPr lang="en-US" smtClean="0"/>
            </a:br>
            <a:endParaRPr lang="en-US" smtClean="0"/>
          </a:p>
          <a:p>
            <a:pPr eaLnBrk="1" hangingPunct="1"/>
            <a:r>
              <a:rPr lang="en-US" smtClean="0"/>
              <a:t>A missing guard</a:t>
            </a:r>
          </a:p>
          <a:p>
            <a:pPr eaLnBrk="1" hangingPunct="1"/>
            <a:endParaRPr lang="en-US"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00487"/>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76488" y="274638"/>
            <a:ext cx="4389437" cy="585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Slat Conveyor Pinch Point</a:t>
            </a:r>
          </a:p>
        </p:txBody>
      </p:sp>
      <p:graphicFrame>
        <p:nvGraphicFramePr>
          <p:cNvPr id="17411" name="Object 3"/>
          <p:cNvGraphicFramePr>
            <a:graphicFrameLocks noChangeAspect="1"/>
          </p:cNvGraphicFramePr>
          <p:nvPr>
            <p:ph idx="1"/>
          </p:nvPr>
        </p:nvGraphicFramePr>
        <p:xfrm>
          <a:off x="1828800" y="1851025"/>
          <a:ext cx="5257800" cy="4205288"/>
        </p:xfrm>
        <a:graphic>
          <a:graphicData uri="http://schemas.openxmlformats.org/presentationml/2006/ole">
            <mc:AlternateContent xmlns:mc="http://schemas.openxmlformats.org/markup-compatibility/2006">
              <mc:Choice xmlns:v="urn:schemas-microsoft-com:vml" Requires="v">
                <p:oleObj spid="_x0000_s17412" name="Photo Editor Photo" r:id="rId4" imgW="1905266" imgH="1523810" progId="MSPhotoEd.3">
                  <p:embed/>
                </p:oleObj>
              </mc:Choice>
              <mc:Fallback>
                <p:oleObj name="Photo Editor Photo" r:id="rId4" imgW="1905266" imgH="1523810"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851025"/>
                        <a:ext cx="5257800" cy="420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3600" smtClean="0"/>
              <a:t>Guard the ends of spinning shafts</a:t>
            </a:r>
          </a:p>
        </p:txBody>
      </p:sp>
      <p:sp>
        <p:nvSpPr>
          <p:cNvPr id="19459" name="Rectangle 3"/>
          <p:cNvSpPr>
            <a:spLocks noGrp="1" noChangeArrowheads="1"/>
          </p:cNvSpPr>
          <p:nvPr>
            <p:ph type="body" idx="1"/>
          </p:nvPr>
        </p:nvSpPr>
        <p:spPr/>
        <p:txBody>
          <a:bodyPr/>
          <a:lstStyle/>
          <a:p>
            <a:pPr eaLnBrk="1" hangingPunct="1"/>
            <a:r>
              <a:rPr lang="en-US" smtClean="0"/>
              <a:t>OSHA standard, §1910.219(c)(2)(i) states, "All exposed parts of horizontal shafting seven (7) feet or less from floor or working platform, … shall be protected by a stationary casing enclosing shafting completely or by a trough enclosing sides and top or sides and bottom of shafting as location requires." </a:t>
            </a:r>
            <a:br>
              <a:rPr lang="en-US" smtClean="0"/>
            </a:b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3600" smtClean="0"/>
              <a:t>Guard the ends of spinning shafts</a:t>
            </a:r>
          </a:p>
        </p:txBody>
      </p:sp>
      <p:sp>
        <p:nvSpPr>
          <p:cNvPr id="20483" name="Rectangle 3"/>
          <p:cNvSpPr>
            <a:spLocks noGrp="1" noChangeArrowheads="1"/>
          </p:cNvSpPr>
          <p:nvPr>
            <p:ph type="body" idx="1"/>
          </p:nvPr>
        </p:nvSpPr>
        <p:spPr/>
        <p:txBody>
          <a:bodyPr/>
          <a:lstStyle/>
          <a:p>
            <a:pPr eaLnBrk="1" hangingPunct="1"/>
            <a:r>
              <a:rPr lang="en-US" b="1" smtClean="0"/>
              <a:t>1910.219(c)(4)(i)</a:t>
            </a:r>
            <a:r>
              <a:rPr lang="en-US" smtClean="0"/>
              <a:t> Projecting shaft ends shall present a smooth edge and end and shall not project more than one-half the diameter of the shaft unless guarded by nonrotating caps or safety sleeves.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40005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Rectangle 3"/>
          <p:cNvSpPr>
            <a:spLocks noGrp="1" noChangeArrowheads="1"/>
          </p:cNvSpPr>
          <p:nvPr>
            <p:ph type="title"/>
          </p:nvPr>
        </p:nvSpPr>
        <p:spPr/>
        <p:txBody>
          <a:bodyPr/>
          <a:lstStyle/>
          <a:p>
            <a:pPr eaLnBrk="1" hangingPunct="1"/>
            <a:r>
              <a:rPr lang="en-US" sz="3600" smtClean="0"/>
              <a:t>Shaft Ends Guarded on Both Sides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2800" smtClean="0"/>
              <a:t>How would a safety detective look at this photo differently than a steward?</a:t>
            </a:r>
          </a:p>
        </p:txBody>
      </p:sp>
      <p:pic>
        <p:nvPicPr>
          <p:cNvPr id="4099" name="Picture 3"/>
          <p:cNvPicPr>
            <a:picLocks noChangeAspect="1" noChangeArrowheads="1"/>
          </p:cNvPicPr>
          <p:nvPr>
            <p:ph type="body" idx="1"/>
          </p:nvPr>
        </p:nvPicPr>
        <p:blipFill>
          <a:blip r:embed="rId3" cstate="email">
            <a:extLst>
              <a:ext uri="{28A0092B-C50C-407E-A947-70E740481C1C}">
                <a14:useLocalDpi xmlns:a14="http://schemas.microsoft.com/office/drawing/2010/main"/>
              </a:ext>
            </a:extLst>
          </a:blip>
          <a:srcRect/>
          <a:stretch>
            <a:fillRect/>
          </a:stretch>
        </p:blipFill>
        <p:spPr>
          <a:xfrm>
            <a:off x="1600200" y="1600200"/>
            <a:ext cx="6019800" cy="4525963"/>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guarding conveyor shaft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533400"/>
            <a:ext cx="7359650" cy="551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guarding conveyor shafts"/>
          <p:cNvPicPr>
            <a:picLocks noChangeAspect="1" noChangeArrowheads="1"/>
          </p:cNvPicPr>
          <p:nvPr>
            <p:ph idx="1"/>
          </p:nvPr>
        </p:nvPicPr>
        <p:blipFill>
          <a:blip r:embed="rId3">
            <a:extLst>
              <a:ext uri="{28A0092B-C50C-407E-A947-70E740481C1C}">
                <a14:useLocalDpi xmlns:a14="http://schemas.microsoft.com/office/drawing/2010/main" val="0"/>
              </a:ext>
            </a:extLst>
          </a:blip>
          <a:srcRect l="6454" t="63977" r="44257"/>
          <a:stretch>
            <a:fillRect/>
          </a:stretch>
        </p:blipFill>
        <p:spPr>
          <a:xfrm>
            <a:off x="685800" y="1295400"/>
            <a:ext cx="7772400" cy="426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0010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Over 7 feet?</a:t>
            </a:r>
          </a:p>
        </p:txBody>
      </p:sp>
      <p:pic>
        <p:nvPicPr>
          <p:cNvPr id="25603"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guarding height dimension 3"/>
          <p:cNvPicPr>
            <a:picLocks noChangeAspect="1" noChangeArrowheads="1"/>
          </p:cNvPicPr>
          <p:nvPr>
            <p:ph idx="1"/>
          </p:nvPr>
        </p:nvPicPr>
        <p:blipFill>
          <a:blip r:embed="rId3">
            <a:extLst>
              <a:ext uri="{28A0092B-C50C-407E-A947-70E740481C1C}">
                <a14:useLocalDpi xmlns:a14="http://schemas.microsoft.com/office/drawing/2010/main" val="0"/>
              </a:ext>
            </a:extLst>
          </a:blip>
          <a:srcRect l="32941" t="11107" b="23032"/>
          <a:stretch>
            <a:fillRect/>
          </a:stretch>
        </p:blipFill>
        <p:spPr>
          <a:xfrm>
            <a:off x="381000" y="412750"/>
            <a:ext cx="7924800" cy="5840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Rectangle 7"/>
          <p:cNvSpPr>
            <a:spLocks noGrp="1" noChangeArrowheads="1"/>
          </p:cNvSpPr>
          <p:nvPr>
            <p:ph type="title"/>
          </p:nvPr>
        </p:nvSpPr>
        <p:spPr/>
        <p:txBody>
          <a:bodyPr/>
          <a:lstStyle/>
          <a:p>
            <a:pPr eaLnBrk="1" hangingPunct="1"/>
            <a:r>
              <a:rPr lang="en-US" smtClean="0"/>
              <a:t>What is the Hazard?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uarding height dimension 3"/>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l="32941" t="11107" b="23032"/>
          <a:stretch>
            <a:fillRect/>
          </a:stretch>
        </p:blipFill>
        <p:spPr>
          <a:xfrm>
            <a:off x="533400" y="381000"/>
            <a:ext cx="7924800" cy="5840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3"/>
          <p:cNvSpPr>
            <a:spLocks noGrp="1" noChangeArrowheads="1"/>
          </p:cNvSpPr>
          <p:nvPr>
            <p:ph type="title"/>
          </p:nvPr>
        </p:nvSpPr>
        <p:spPr/>
        <p:txBody>
          <a:bodyPr/>
          <a:lstStyle/>
          <a:p>
            <a:pPr eaLnBrk="1" hangingPunct="1"/>
            <a:r>
              <a:rPr lang="en-US" smtClean="0">
                <a:solidFill>
                  <a:srgbClr val="FFFF00"/>
                </a:solidFill>
              </a:rPr>
              <a:t>What is the Hazard?</a:t>
            </a:r>
          </a:p>
        </p:txBody>
      </p:sp>
      <p:sp>
        <p:nvSpPr>
          <p:cNvPr id="27652" name="Rectangle 4"/>
          <p:cNvSpPr>
            <a:spLocks noGrp="1" noChangeArrowheads="1"/>
          </p:cNvSpPr>
          <p:nvPr>
            <p:ph type="body" idx="1"/>
          </p:nvPr>
        </p:nvSpPr>
        <p:spPr/>
        <p:txBody>
          <a:bodyPr/>
          <a:lstStyle/>
          <a:p>
            <a:pPr marL="609600" indent="-609600" eaLnBrk="1" hangingPunct="1">
              <a:buFontTx/>
              <a:buAutoNum type="alphaUcPeriod"/>
            </a:pPr>
            <a:r>
              <a:rPr lang="en-US" smtClean="0">
                <a:solidFill>
                  <a:srgbClr val="FFFF00"/>
                </a:solidFill>
              </a:rPr>
              <a:t>People need to stay away from machinery?</a:t>
            </a:r>
          </a:p>
          <a:p>
            <a:pPr marL="609600" indent="-609600" eaLnBrk="1" hangingPunct="1">
              <a:buFontTx/>
              <a:buAutoNum type="alphaUcPeriod"/>
            </a:pPr>
            <a:r>
              <a:rPr lang="en-US" smtClean="0">
                <a:solidFill>
                  <a:srgbClr val="FFFF00"/>
                </a:solidFill>
              </a:rPr>
              <a:t>There is no hazard because this is an automatic machine.</a:t>
            </a:r>
          </a:p>
          <a:p>
            <a:pPr marL="609600" indent="-609600" eaLnBrk="1" hangingPunct="1">
              <a:buFontTx/>
              <a:buAutoNum type="alphaUcPeriod"/>
            </a:pPr>
            <a:r>
              <a:rPr lang="en-US" smtClean="0">
                <a:solidFill>
                  <a:srgbClr val="FFFF00"/>
                </a:solidFill>
              </a:rPr>
              <a:t>There should be a sign warning about the moving blade</a:t>
            </a:r>
          </a:p>
          <a:p>
            <a:pPr marL="609600" indent="-609600" eaLnBrk="1" hangingPunct="1">
              <a:buFontTx/>
              <a:buAutoNum type="alphaUcPeriod"/>
            </a:pPr>
            <a:r>
              <a:rPr lang="en-US" smtClean="0">
                <a:solidFill>
                  <a:srgbClr val="FFFF00"/>
                </a:solidFill>
              </a:rPr>
              <a:t>There is a spinning blade</a:t>
            </a:r>
          </a:p>
          <a:p>
            <a:pPr marL="609600" indent="-609600" eaLnBrk="1" hangingPunct="1">
              <a:buFontTx/>
              <a:buNone/>
            </a:pPr>
            <a:r>
              <a:rPr lang="en-US" smtClean="0">
                <a:solidFill>
                  <a:srgbClr val="FFFF00"/>
                </a:solidFill>
              </a:rPr>
              <a:t>(choose one)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Machines must be guarded</a:t>
            </a:r>
          </a:p>
        </p:txBody>
      </p:sp>
      <p:sp>
        <p:nvSpPr>
          <p:cNvPr id="28675" name="Rectangle 3"/>
          <p:cNvSpPr>
            <a:spLocks noGrp="1" noChangeArrowheads="1"/>
          </p:cNvSpPr>
          <p:nvPr>
            <p:ph type="body" idx="1"/>
          </p:nvPr>
        </p:nvSpPr>
        <p:spPr/>
        <p:txBody>
          <a:bodyPr/>
          <a:lstStyle/>
          <a:p>
            <a:pPr eaLnBrk="1" hangingPunct="1"/>
            <a:r>
              <a:rPr lang="en-US" b="1" smtClean="0">
                <a:hlinkClick r:id="rId3"/>
              </a:rPr>
              <a:t>1910.212(a)(1)</a:t>
            </a:r>
            <a:endParaRPr lang="en-US" smtClean="0"/>
          </a:p>
          <a:p>
            <a:pPr eaLnBrk="1" hangingPunct="1"/>
            <a:r>
              <a:rPr lang="en-US" smtClean="0"/>
              <a:t>Types of guarding. One or more methods of machine guarding shall be provided to protect the operator and other employees in the machine area from hazards such as those created by point of operation, ingoing nip points, rotating parts, flying chips and sparks.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38290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667000"/>
            <a:ext cx="43434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uninsulated pi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00400"/>
            <a:ext cx="35052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180 degr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1000"/>
            <a:ext cx="73152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more hot pip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276600"/>
            <a:ext cx="4495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5400" smtClean="0"/>
              <a:t>What is the Hazard?</a:t>
            </a:r>
          </a:p>
        </p:txBody>
      </p:sp>
      <p:sp>
        <p:nvSpPr>
          <p:cNvPr id="31747" name="Rectangle 3"/>
          <p:cNvSpPr>
            <a:spLocks noGrp="1" noChangeArrowheads="1"/>
          </p:cNvSpPr>
          <p:nvPr>
            <p:ph type="body" idx="1"/>
          </p:nvPr>
        </p:nvSpPr>
        <p:spPr/>
        <p:txBody>
          <a:bodyPr/>
          <a:lstStyle/>
          <a:p>
            <a:pPr marL="609600" indent="-609600" eaLnBrk="1" hangingPunct="1">
              <a:buFontTx/>
              <a:buAutoNum type="alphaUcPeriod"/>
            </a:pPr>
            <a:r>
              <a:rPr lang="en-US" sz="2800" smtClean="0"/>
              <a:t>There should be something covering the workers’ skin</a:t>
            </a:r>
            <a:br>
              <a:rPr lang="en-US" sz="2800" smtClean="0"/>
            </a:br>
            <a:r>
              <a:rPr lang="en-US" sz="2800" smtClean="0"/>
              <a:t>OR</a:t>
            </a:r>
          </a:p>
          <a:p>
            <a:pPr marL="609600" indent="-609600" eaLnBrk="1" hangingPunct="1">
              <a:buFontTx/>
              <a:buAutoNum type="alphaUcPeriod"/>
            </a:pPr>
            <a:r>
              <a:rPr lang="en-US" sz="2800" smtClean="0"/>
              <a:t>People should be careful around hot pipes</a:t>
            </a:r>
            <a:br>
              <a:rPr lang="en-US" sz="2800" smtClean="0"/>
            </a:br>
            <a:r>
              <a:rPr lang="en-US" sz="2800" smtClean="0"/>
              <a:t>OR</a:t>
            </a:r>
          </a:p>
          <a:p>
            <a:pPr marL="609600" indent="-609600" eaLnBrk="1" hangingPunct="1">
              <a:buFontTx/>
              <a:buAutoNum type="alphaUcPeriod"/>
            </a:pPr>
            <a:r>
              <a:rPr lang="en-US" sz="2800" smtClean="0"/>
              <a:t>There are uninsulated pipes carrying 180 degree water in the work area</a:t>
            </a:r>
            <a:br>
              <a:rPr lang="en-US" sz="2800" smtClean="0"/>
            </a:br>
            <a:r>
              <a:rPr lang="en-US" sz="2800" smtClean="0"/>
              <a:t/>
            </a:r>
            <a:br>
              <a:rPr lang="en-US" sz="2800" smtClean="0"/>
            </a:br>
            <a:r>
              <a:rPr lang="en-US" sz="2800" smtClean="0"/>
              <a:t>(choose one)</a:t>
            </a:r>
          </a:p>
          <a:p>
            <a:pPr marL="609600" indent="-609600" eaLnBrk="1" hangingPunct="1"/>
            <a:endParaRPr lang="en-US" sz="28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Steward’s Eye View</a:t>
            </a:r>
          </a:p>
        </p:txBody>
      </p:sp>
      <p:pic>
        <p:nvPicPr>
          <p:cNvPr id="5123" name="Picture 3"/>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447800" y="1338263"/>
            <a:ext cx="6248400" cy="504825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Insulate Hot Pipes</a:t>
            </a:r>
          </a:p>
        </p:txBody>
      </p:sp>
      <p:sp>
        <p:nvSpPr>
          <p:cNvPr id="32771" name="Rectangle 3"/>
          <p:cNvSpPr>
            <a:spLocks noGrp="1" noChangeArrowheads="1"/>
          </p:cNvSpPr>
          <p:nvPr>
            <p:ph type="body" idx="1"/>
          </p:nvPr>
        </p:nvSpPr>
        <p:spPr/>
        <p:txBody>
          <a:bodyPr/>
          <a:lstStyle/>
          <a:p>
            <a:pPr eaLnBrk="1" hangingPunct="1"/>
            <a:r>
              <a:rPr lang="en-US" b="1" smtClean="0"/>
              <a:t>1910.261(k)(11)</a:t>
            </a:r>
            <a:r>
              <a:rPr lang="en-US" smtClean="0"/>
              <a:t>: </a:t>
            </a:r>
            <a:r>
              <a:rPr lang="en-US" b="1" i="1" smtClean="0"/>
              <a:t>Steam and hot-water pipes</a:t>
            </a:r>
            <a:r>
              <a:rPr lang="en-US" smtClean="0"/>
              <a:t>. All exposed steam and hot-water pipes within 7 feet of the floor or working platform or within 15 inches measured horizontally from stairways, ramps, or fixed ladders shall be covered with an insulating material, or guarded in such manner as to prevent contact.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
            <a:ext cx="44577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Exposed Hot Pipes</a:t>
            </a:r>
          </a:p>
        </p:txBody>
      </p:sp>
      <p:pic>
        <p:nvPicPr>
          <p:cNvPr id="34819"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1600200"/>
            <a:ext cx="8229600" cy="40386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5148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mtClean="0"/>
              <a:t>Exposed shaft, sharp edges</a:t>
            </a:r>
          </a:p>
        </p:txBody>
      </p:sp>
      <p:pic>
        <p:nvPicPr>
          <p:cNvPr id="36867"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295400" y="1600200"/>
            <a:ext cx="6172200" cy="4525963"/>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5029200"/>
            <a:ext cx="8229600" cy="1143000"/>
          </a:xfrm>
        </p:spPr>
        <p:txBody>
          <a:bodyPr/>
          <a:lstStyle/>
          <a:p>
            <a:pPr algn="l" eaLnBrk="1" hangingPunct="1"/>
            <a:r>
              <a:rPr lang="en-US" sz="2400" smtClean="0"/>
              <a:t>A case-crossover study of occupational laceration injuries in pork processing: methods and preliminary findings. Lander, L. et al, March 21, 2008</a:t>
            </a:r>
          </a:p>
        </p:txBody>
      </p:sp>
      <p:sp>
        <p:nvSpPr>
          <p:cNvPr id="37891" name="Rectangle 3"/>
          <p:cNvSpPr>
            <a:spLocks noGrp="1" noChangeArrowheads="1"/>
          </p:cNvSpPr>
          <p:nvPr>
            <p:ph type="body" idx="1"/>
          </p:nvPr>
        </p:nvSpPr>
        <p:spPr>
          <a:xfrm>
            <a:off x="533400" y="609600"/>
            <a:ext cx="8229600" cy="3962400"/>
          </a:xfrm>
        </p:spPr>
        <p:txBody>
          <a:bodyPr/>
          <a:lstStyle/>
          <a:p>
            <a:pPr eaLnBrk="1" hangingPunct="1"/>
            <a:r>
              <a:rPr lang="en-US" sz="4800" smtClean="0"/>
              <a:t>“Sharp edges of doors and steel containers were an unexpected and preventable source of lacerations.”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6000" smtClean="0"/>
              <a:t>What is the Hazard?</a:t>
            </a:r>
          </a:p>
        </p:txBody>
      </p:sp>
      <p:sp>
        <p:nvSpPr>
          <p:cNvPr id="38915" name="Rectangle 3"/>
          <p:cNvSpPr>
            <a:spLocks noGrp="1" noChangeArrowheads="1"/>
          </p:cNvSpPr>
          <p:nvPr>
            <p:ph type="body" idx="1"/>
          </p:nvPr>
        </p:nvSpPr>
        <p:spPr/>
        <p:txBody>
          <a:bodyPr/>
          <a:lstStyle/>
          <a:p>
            <a:pPr marL="609600" indent="-609600" eaLnBrk="1" hangingPunct="1">
              <a:buFontTx/>
              <a:buAutoNum type="alphaUcPeriod"/>
            </a:pPr>
            <a:r>
              <a:rPr lang="en-US" sz="2800" smtClean="0"/>
              <a:t>Workers are not being careful around sharp edges on doors and steel containers</a:t>
            </a:r>
            <a:br>
              <a:rPr lang="en-US" sz="2800" smtClean="0"/>
            </a:br>
            <a:r>
              <a:rPr lang="en-US" sz="2800" smtClean="0"/>
              <a:t>OR</a:t>
            </a:r>
          </a:p>
          <a:p>
            <a:pPr marL="609600" indent="-609600" eaLnBrk="1" hangingPunct="1">
              <a:buFontTx/>
              <a:buAutoNum type="alphaUcPeriod"/>
            </a:pPr>
            <a:r>
              <a:rPr lang="en-US" sz="2800" smtClean="0"/>
              <a:t>Workers should wear their PPE at all times</a:t>
            </a:r>
            <a:br>
              <a:rPr lang="en-US" sz="2800" smtClean="0"/>
            </a:br>
            <a:r>
              <a:rPr lang="en-US" sz="2800" smtClean="0"/>
              <a:t>OR</a:t>
            </a:r>
          </a:p>
          <a:p>
            <a:pPr marL="609600" indent="-609600" eaLnBrk="1" hangingPunct="1">
              <a:buFontTx/>
              <a:buAutoNum type="alphaUcPeriod"/>
            </a:pPr>
            <a:r>
              <a:rPr lang="en-US" sz="2800" smtClean="0"/>
              <a:t>There are sharp edges on doors and steel containers in the work area</a:t>
            </a:r>
            <a:br>
              <a:rPr lang="en-US" sz="2800" smtClean="0"/>
            </a:br>
            <a:r>
              <a:rPr lang="en-US" sz="2800" smtClean="0"/>
              <a:t/>
            </a:r>
            <a:br>
              <a:rPr lang="en-US" sz="2800" smtClean="0"/>
            </a:br>
            <a:r>
              <a:rPr lang="en-US" sz="2800" smtClean="0"/>
              <a:t>(choose one)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Examples of Rounded Edges</a:t>
            </a:r>
          </a:p>
        </p:txBody>
      </p:sp>
      <p:pic>
        <p:nvPicPr>
          <p:cNvPr id="39939"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86000" y="1600200"/>
            <a:ext cx="4343400" cy="45259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emergency exit access 2"/>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0" y="398463"/>
            <a:ext cx="7543800" cy="5659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emerg exit dimension 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429000" y="2667000"/>
            <a:ext cx="4746625" cy="3560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7" name="Picture 3" descr="emerg exit dimension 2"/>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09600" y="457200"/>
            <a:ext cx="5257800" cy="3944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Safety Detective’s View</a:t>
            </a:r>
          </a:p>
        </p:txBody>
      </p:sp>
      <p:pic>
        <p:nvPicPr>
          <p:cNvPr id="6147" name="Picture 3"/>
          <p:cNvPicPr>
            <a:picLocks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p:txBody>
          <a:bodyPr/>
          <a:lstStyle/>
          <a:p>
            <a:pPr eaLnBrk="1" hangingPunct="1"/>
            <a:r>
              <a:rPr lang="en-US" smtClean="0"/>
              <a:t>An exit access must be at least 28 inches (71.1 cm) wide at all points. Where there is only one exit access leading to an exit or exit discharge, the width of the exit and exit discharge must be at least equal to the width of the exit access.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p:txBody>
          <a:bodyPr/>
          <a:lstStyle/>
          <a:p>
            <a:pPr eaLnBrk="1" hangingPunct="1"/>
            <a:r>
              <a:rPr lang="en-US" b="1" smtClean="0"/>
              <a:t>1910.36(g)(4)</a:t>
            </a:r>
            <a:r>
              <a:rPr lang="en-US" smtClean="0"/>
              <a:t> Objects that project into the exit route must not reduce the width of the exit route to less than the minimum width requirements for exit routes.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457200" y="2286000"/>
            <a:ext cx="8229600" cy="3840163"/>
          </a:xfrm>
        </p:spPr>
        <p:txBody>
          <a:bodyPr/>
          <a:lstStyle/>
          <a:p>
            <a:pPr eaLnBrk="1" hangingPunct="1"/>
            <a:r>
              <a:rPr lang="en-US" smtClean="0"/>
              <a:t>Exit routes must be free and unobstructed. No materials or equipment may be placed, either permanently or temporarily, within the exit route.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5400" smtClean="0"/>
              <a:t>What is the Hazard?</a:t>
            </a:r>
          </a:p>
        </p:txBody>
      </p:sp>
      <p:sp>
        <p:nvSpPr>
          <p:cNvPr id="46083"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mtClean="0"/>
              <a:t>The path to the emergency exit was obstructed</a:t>
            </a:r>
            <a:br>
              <a:rPr lang="en-US" smtClean="0"/>
            </a:br>
            <a:r>
              <a:rPr lang="en-US" smtClean="0"/>
              <a:t>OR</a:t>
            </a:r>
          </a:p>
          <a:p>
            <a:pPr marL="609600" indent="-609600" eaLnBrk="1" hangingPunct="1">
              <a:lnSpc>
                <a:spcPct val="90000"/>
              </a:lnSpc>
              <a:buFontTx/>
              <a:buAutoNum type="alphaUcPeriod"/>
            </a:pPr>
            <a:r>
              <a:rPr lang="en-US" smtClean="0"/>
              <a:t>The worker did not keep her area clean</a:t>
            </a:r>
            <a:br>
              <a:rPr lang="en-US" smtClean="0"/>
            </a:br>
            <a:r>
              <a:rPr lang="en-US" smtClean="0"/>
              <a:t>OR</a:t>
            </a:r>
          </a:p>
          <a:p>
            <a:pPr marL="609600" indent="-609600" eaLnBrk="1" hangingPunct="1">
              <a:lnSpc>
                <a:spcPct val="90000"/>
              </a:lnSpc>
              <a:buFontTx/>
              <a:buAutoNum type="alphaUcPeriod"/>
            </a:pPr>
            <a:r>
              <a:rPr lang="en-US" smtClean="0"/>
              <a:t>The workers stored more boxes than they need in the area</a:t>
            </a:r>
            <a:br>
              <a:rPr lang="en-US" smtClean="0"/>
            </a:br>
            <a:r>
              <a:rPr lang="en-US" smtClean="0"/>
              <a:t/>
            </a:r>
            <a:br>
              <a:rPr lang="en-US" smtClean="0"/>
            </a:br>
            <a:r>
              <a:rPr lang="en-US" smtClean="0"/>
              <a:t>(choose one)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80772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ctuato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8200" y="1066800"/>
            <a:ext cx="3290888" cy="4800600"/>
          </a:xfrm>
        </p:spPr>
      </p:pic>
      <p:pic>
        <p:nvPicPr>
          <p:cNvPr id="48131" name="Picture 3" descr="exposed shaf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1066800"/>
            <a:ext cx="2984500" cy="47244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mtClean="0"/>
              <a:t>General Safety </a:t>
            </a:r>
          </a:p>
        </p:txBody>
      </p:sp>
      <p:sp>
        <p:nvSpPr>
          <p:cNvPr id="49155" name="Rectangle 3"/>
          <p:cNvSpPr>
            <a:spLocks noGrp="1" noChangeArrowheads="1"/>
          </p:cNvSpPr>
          <p:nvPr>
            <p:ph type="body" idx="1"/>
          </p:nvPr>
        </p:nvSpPr>
        <p:spPr/>
        <p:txBody>
          <a:bodyPr/>
          <a:lstStyle/>
          <a:p>
            <a:pPr eaLnBrk="1" hangingPunct="1"/>
            <a:r>
              <a:rPr lang="en-US" smtClean="0"/>
              <a:t>Machine controls should be under the control of the operator – not hanging out in aisle-way</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5400" smtClean="0"/>
              <a:t>What is the Hazard?</a:t>
            </a:r>
          </a:p>
        </p:txBody>
      </p:sp>
      <p:sp>
        <p:nvSpPr>
          <p:cNvPr id="50179"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z="2800" smtClean="0"/>
              <a:t>The machine control is located where someone could accidentally hit it</a:t>
            </a:r>
            <a:br>
              <a:rPr lang="en-US" sz="2800" smtClean="0"/>
            </a:br>
            <a:r>
              <a:rPr lang="en-US" sz="2800" smtClean="0"/>
              <a:t>OR</a:t>
            </a:r>
          </a:p>
          <a:p>
            <a:pPr marL="609600" indent="-609600" eaLnBrk="1" hangingPunct="1">
              <a:lnSpc>
                <a:spcPct val="90000"/>
              </a:lnSpc>
              <a:buFontTx/>
              <a:buAutoNum type="alphaUcPeriod"/>
            </a:pPr>
            <a:r>
              <a:rPr lang="en-US" sz="2800" smtClean="0"/>
              <a:t>The operator must pay close attention to his surroundings</a:t>
            </a:r>
            <a:br>
              <a:rPr lang="en-US" sz="2800" smtClean="0"/>
            </a:br>
            <a:r>
              <a:rPr lang="en-US" sz="2800" smtClean="0"/>
              <a:t>OR</a:t>
            </a:r>
          </a:p>
          <a:p>
            <a:pPr marL="609600" indent="-609600" eaLnBrk="1" hangingPunct="1">
              <a:lnSpc>
                <a:spcPct val="90000"/>
              </a:lnSpc>
              <a:buFontTx/>
              <a:buAutoNum type="alphaUcPeriod"/>
            </a:pPr>
            <a:r>
              <a:rPr lang="en-US" sz="2800" smtClean="0"/>
              <a:t>People walking by should be careful not to hit the machine control</a:t>
            </a:r>
            <a:br>
              <a:rPr lang="en-US" sz="2800" smtClean="0"/>
            </a:br>
            <a:r>
              <a:rPr lang="en-US" sz="2800" smtClean="0"/>
              <a:t/>
            </a:r>
            <a:br>
              <a:rPr lang="en-US" sz="2800" smtClean="0"/>
            </a:br>
            <a:r>
              <a:rPr lang="en-US" sz="2800" smtClean="0"/>
              <a:t>(choose one)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4800"/>
            <a:ext cx="457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onveyor myst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8350"/>
            <a:ext cx="80772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warehouse stacks"/>
          <p:cNvPicPr>
            <a:picLocks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838200" y="400050"/>
            <a:ext cx="7620000" cy="571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4800" smtClean="0"/>
              <a:t>What is the Hazard?</a:t>
            </a:r>
          </a:p>
        </p:txBody>
      </p:sp>
      <p:sp>
        <p:nvSpPr>
          <p:cNvPr id="53251"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mtClean="0"/>
              <a:t>Fork truck drivers need to be more careful</a:t>
            </a:r>
            <a:br>
              <a:rPr lang="en-US" smtClean="0"/>
            </a:br>
            <a:r>
              <a:rPr lang="en-US" smtClean="0"/>
              <a:t>OR</a:t>
            </a:r>
          </a:p>
          <a:p>
            <a:pPr marL="609600" indent="-609600" eaLnBrk="1" hangingPunct="1">
              <a:lnSpc>
                <a:spcPct val="90000"/>
              </a:lnSpc>
              <a:buFontTx/>
              <a:buAutoNum type="alphaUcPeriod"/>
            </a:pPr>
            <a:r>
              <a:rPr lang="en-US" smtClean="0"/>
              <a:t>They need to put a sign on the ductwork</a:t>
            </a:r>
            <a:br>
              <a:rPr lang="en-US" smtClean="0"/>
            </a:br>
            <a:r>
              <a:rPr lang="en-US" smtClean="0"/>
              <a:t>OR</a:t>
            </a:r>
          </a:p>
          <a:p>
            <a:pPr marL="609600" indent="-609600" eaLnBrk="1" hangingPunct="1">
              <a:lnSpc>
                <a:spcPct val="90000"/>
              </a:lnSpc>
              <a:buFontTx/>
              <a:buAutoNum type="alphaUcPeriod"/>
            </a:pPr>
            <a:r>
              <a:rPr lang="en-US" smtClean="0"/>
              <a:t>The ductwork might be too low for the traffic in the area</a:t>
            </a:r>
            <a:br>
              <a:rPr lang="en-US" smtClean="0"/>
            </a:br>
            <a:r>
              <a:rPr lang="en-US" smtClean="0"/>
              <a:t/>
            </a:r>
            <a:br>
              <a:rPr lang="en-US" smtClean="0"/>
            </a:br>
            <a:r>
              <a:rPr lang="en-US" smtClean="0"/>
              <a:t>(choose one)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
            <a:ext cx="7391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4800" smtClean="0"/>
              <a:t>What is the Hazard?</a:t>
            </a:r>
          </a:p>
        </p:txBody>
      </p:sp>
      <p:sp>
        <p:nvSpPr>
          <p:cNvPr id="55299" name="Rectangle 3"/>
          <p:cNvSpPr>
            <a:spLocks noGrp="1" noChangeArrowheads="1"/>
          </p:cNvSpPr>
          <p:nvPr>
            <p:ph type="body" idx="1"/>
          </p:nvPr>
        </p:nvSpPr>
        <p:spPr/>
        <p:txBody>
          <a:bodyPr/>
          <a:lstStyle/>
          <a:p>
            <a:pPr marL="609600" indent="-609600" eaLnBrk="1" hangingPunct="1">
              <a:buFontTx/>
              <a:buAutoNum type="alphaUcPeriod"/>
            </a:pPr>
            <a:r>
              <a:rPr lang="en-US" sz="2800" smtClean="0"/>
              <a:t>People should pay attention to the ergonomics training</a:t>
            </a:r>
            <a:br>
              <a:rPr lang="en-US" sz="2800" smtClean="0"/>
            </a:br>
            <a:r>
              <a:rPr lang="en-US" sz="2800" smtClean="0"/>
              <a:t>OR</a:t>
            </a:r>
          </a:p>
          <a:p>
            <a:pPr marL="609600" indent="-609600" eaLnBrk="1" hangingPunct="1">
              <a:buFontTx/>
              <a:buAutoNum type="alphaUcPeriod"/>
            </a:pPr>
            <a:r>
              <a:rPr lang="en-US" sz="2800" smtClean="0"/>
              <a:t>There are not enough platforms to go around</a:t>
            </a:r>
            <a:br>
              <a:rPr lang="en-US" sz="2800" smtClean="0"/>
            </a:br>
            <a:r>
              <a:rPr lang="en-US" sz="2800" smtClean="0"/>
              <a:t>OR</a:t>
            </a:r>
          </a:p>
          <a:p>
            <a:pPr marL="609600" indent="-609600" eaLnBrk="1" hangingPunct="1">
              <a:buFontTx/>
              <a:buAutoNum type="alphaUcPeriod"/>
            </a:pPr>
            <a:r>
              <a:rPr lang="en-US" sz="2800" smtClean="0"/>
              <a:t>The height of the work surface is too low for this worker</a:t>
            </a:r>
            <a:br>
              <a:rPr lang="en-US" sz="2800" smtClean="0"/>
            </a:br>
            <a:r>
              <a:rPr lang="en-US" sz="2800" smtClean="0"/>
              <a:t/>
            </a:r>
            <a:br>
              <a:rPr lang="en-US" sz="2800" smtClean="0"/>
            </a:br>
            <a:r>
              <a:rPr lang="en-US" sz="2800" smtClean="0"/>
              <a:t>(choose one)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239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How stable is this platform?</a:t>
            </a:r>
          </a:p>
        </p:txBody>
      </p:sp>
      <p:pic>
        <p:nvPicPr>
          <p:cNvPr id="57347"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800" smtClean="0"/>
              <a:t>What is the Hazard?</a:t>
            </a:r>
          </a:p>
        </p:txBody>
      </p:sp>
      <p:sp>
        <p:nvSpPr>
          <p:cNvPr id="58371"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mtClean="0"/>
              <a:t>The work platforms slip on the floor</a:t>
            </a:r>
            <a:br>
              <a:rPr lang="en-US" smtClean="0"/>
            </a:br>
            <a:r>
              <a:rPr lang="en-US" smtClean="0"/>
              <a:t>OR</a:t>
            </a:r>
          </a:p>
          <a:p>
            <a:pPr marL="609600" indent="-609600" eaLnBrk="1" hangingPunct="1">
              <a:lnSpc>
                <a:spcPct val="90000"/>
              </a:lnSpc>
              <a:buFontTx/>
              <a:buAutoNum type="alphaUcPeriod"/>
            </a:pPr>
            <a:r>
              <a:rPr lang="en-US" smtClean="0"/>
              <a:t>The worker did not straighten out his platform</a:t>
            </a:r>
            <a:br>
              <a:rPr lang="en-US" smtClean="0"/>
            </a:br>
            <a:r>
              <a:rPr lang="en-US" smtClean="0"/>
              <a:t>OR</a:t>
            </a:r>
          </a:p>
          <a:p>
            <a:pPr marL="609600" indent="-609600" eaLnBrk="1" hangingPunct="1">
              <a:lnSpc>
                <a:spcPct val="90000"/>
              </a:lnSpc>
              <a:buFontTx/>
              <a:buAutoNum type="alphaUcPeriod"/>
            </a:pPr>
            <a:r>
              <a:rPr lang="en-US" smtClean="0"/>
              <a:t>There is no sign warning about slippery floors</a:t>
            </a:r>
            <a:br>
              <a:rPr lang="en-US" smtClean="0"/>
            </a:br>
            <a:r>
              <a:rPr lang="en-US" smtClean="0"/>
              <a:t/>
            </a:r>
            <a:br>
              <a:rPr lang="en-US" smtClean="0"/>
            </a:br>
            <a:r>
              <a:rPr lang="en-US" smtClean="0"/>
              <a:t>(choose one)</a:t>
            </a:r>
          </a:p>
          <a:p>
            <a:pPr marL="609600" indent="-609600" eaLnBrk="1" hangingPunct="1">
              <a:lnSpc>
                <a:spcPct val="90000"/>
              </a:lnSpc>
              <a:buFontTx/>
              <a:buNone/>
            </a:pPr>
            <a:endParaRPr lang="en-US"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1000"/>
            <a:ext cx="42862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Protruding Pipe Segment</a:t>
            </a:r>
          </a:p>
        </p:txBody>
      </p:sp>
      <p:pic>
        <p:nvPicPr>
          <p:cNvPr id="60419"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4800" smtClean="0"/>
              <a:t>What is the Hazard?</a:t>
            </a:r>
          </a:p>
        </p:txBody>
      </p:sp>
      <p:sp>
        <p:nvSpPr>
          <p:cNvPr id="61443"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mtClean="0"/>
              <a:t>The pipe is protruding into the work area</a:t>
            </a:r>
            <a:br>
              <a:rPr lang="en-US" smtClean="0"/>
            </a:br>
            <a:r>
              <a:rPr lang="en-US" smtClean="0"/>
              <a:t>OR</a:t>
            </a:r>
          </a:p>
          <a:p>
            <a:pPr marL="609600" indent="-609600" eaLnBrk="1" hangingPunct="1">
              <a:lnSpc>
                <a:spcPct val="90000"/>
              </a:lnSpc>
              <a:buFontTx/>
              <a:buAutoNum type="alphaUcPeriod"/>
            </a:pPr>
            <a:r>
              <a:rPr lang="en-US" smtClean="0"/>
              <a:t>The workers are not aware of their surroundings</a:t>
            </a:r>
            <a:br>
              <a:rPr lang="en-US" smtClean="0"/>
            </a:br>
            <a:r>
              <a:rPr lang="en-US" smtClean="0"/>
              <a:t>OR</a:t>
            </a:r>
          </a:p>
          <a:p>
            <a:pPr marL="609600" indent="-609600" eaLnBrk="1" hangingPunct="1">
              <a:lnSpc>
                <a:spcPct val="90000"/>
              </a:lnSpc>
              <a:buFontTx/>
              <a:buAutoNum type="alphaUcPeriod"/>
            </a:pPr>
            <a:r>
              <a:rPr lang="en-US" smtClean="0"/>
              <a:t>The company has not trained people to be aware of their surroundings</a:t>
            </a:r>
            <a:br>
              <a:rPr lang="en-US" smtClean="0"/>
            </a:br>
            <a:r>
              <a:rPr lang="en-US" smtClean="0"/>
              <a:t/>
            </a:r>
            <a:br>
              <a:rPr lang="en-US" smtClean="0"/>
            </a:br>
            <a:r>
              <a:rPr lang="en-US" smtClean="0"/>
              <a:t>(choose one)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7391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warehouse unstable stacks1"/>
          <p:cNvPicPr>
            <a:picLocks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953000" y="350520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8" descr="warehouse unstable stacks 3"/>
          <p:cNvPicPr>
            <a:picLocks noChangeAspect="1" noChangeArrowheads="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a:xfrm>
            <a:off x="4953000" y="381000"/>
            <a:ext cx="3703638" cy="2778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11" descr="warehouse unstable stacks 2"/>
          <p:cNvPicPr>
            <a:picLocks noChangeAspect="1" noChangeArrowheads="1"/>
          </p:cNvPicPr>
          <p:nvPr>
            <p:ph sz="quarter" idx="3"/>
          </p:nvPr>
        </p:nvPicPr>
        <p:blipFill>
          <a:blip r:embed="rId5" cstate="email">
            <a:extLst>
              <a:ext uri="{28A0092B-C50C-407E-A947-70E740481C1C}">
                <a14:useLocalDpi xmlns:a14="http://schemas.microsoft.com/office/drawing/2010/main"/>
              </a:ext>
            </a:extLst>
          </a:blip>
          <a:srcRect/>
          <a:stretch>
            <a:fillRect/>
          </a:stretch>
        </p:blipFill>
        <p:spPr>
          <a:xfrm>
            <a:off x="457200" y="609600"/>
            <a:ext cx="42291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mtClean="0"/>
              <a:t>Exposed shaft</a:t>
            </a:r>
          </a:p>
        </p:txBody>
      </p:sp>
      <p:pic>
        <p:nvPicPr>
          <p:cNvPr id="63491"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76400" y="1600200"/>
            <a:ext cx="5334000" cy="4525963"/>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z="4800" smtClean="0"/>
              <a:t>What is the Hazard?</a:t>
            </a:r>
          </a:p>
        </p:txBody>
      </p:sp>
      <p:sp>
        <p:nvSpPr>
          <p:cNvPr id="64515"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z="2800" smtClean="0"/>
              <a:t>There is no hazard because everyone is wearing hard hats </a:t>
            </a:r>
            <a:br>
              <a:rPr lang="en-US" sz="2800" smtClean="0"/>
            </a:br>
            <a:r>
              <a:rPr lang="en-US" sz="2800" smtClean="0"/>
              <a:t>OR</a:t>
            </a:r>
          </a:p>
          <a:p>
            <a:pPr marL="609600" indent="-609600" eaLnBrk="1" hangingPunct="1">
              <a:lnSpc>
                <a:spcPct val="90000"/>
              </a:lnSpc>
              <a:buFontTx/>
              <a:buAutoNum type="alphaUcPeriod"/>
            </a:pPr>
            <a:r>
              <a:rPr lang="en-US" sz="2800" smtClean="0"/>
              <a:t>OSHA says you have to guard spinning shaft ends</a:t>
            </a:r>
            <a:br>
              <a:rPr lang="en-US" sz="2800" smtClean="0"/>
            </a:br>
            <a:r>
              <a:rPr lang="en-US" sz="2800" smtClean="0"/>
              <a:t>OR</a:t>
            </a:r>
          </a:p>
          <a:p>
            <a:pPr marL="609600" indent="-609600" eaLnBrk="1" hangingPunct="1">
              <a:lnSpc>
                <a:spcPct val="90000"/>
              </a:lnSpc>
              <a:buFontTx/>
              <a:buAutoNum type="alphaUcPeriod"/>
            </a:pPr>
            <a:r>
              <a:rPr lang="en-US" sz="2800" smtClean="0"/>
              <a:t>There is an unguarded spinning shaft that could entangle loose clothing, hair or other objects</a:t>
            </a:r>
            <a:br>
              <a:rPr lang="en-US" sz="2800" smtClean="0"/>
            </a:br>
            <a:r>
              <a:rPr lang="en-US" sz="2800" smtClean="0"/>
              <a:t/>
            </a:r>
            <a:br>
              <a:rPr lang="en-US" sz="2800" smtClean="0"/>
            </a:br>
            <a:r>
              <a:rPr lang="en-US" sz="2800" smtClean="0"/>
              <a:t>(choose one)</a:t>
            </a:r>
          </a:p>
          <a:p>
            <a:pPr marL="609600" indent="-609600" eaLnBrk="1" hangingPunct="1">
              <a:lnSpc>
                <a:spcPct val="90000"/>
              </a:lnSpc>
              <a:buFontTx/>
              <a:buAutoNum type="alphaUcPeriod"/>
            </a:pPr>
            <a:endParaRPr lang="en-US" sz="280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4676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81200"/>
            <a:ext cx="59245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3" name="Rectangle 3"/>
          <p:cNvSpPr>
            <a:spLocks noGrp="1" noChangeArrowheads="1"/>
          </p:cNvSpPr>
          <p:nvPr>
            <p:ph type="title"/>
          </p:nvPr>
        </p:nvSpPr>
        <p:spPr/>
        <p:txBody>
          <a:bodyPr/>
          <a:lstStyle/>
          <a:p>
            <a:pPr eaLnBrk="1" hangingPunct="1"/>
            <a:r>
              <a:rPr lang="en-US" smtClean="0"/>
              <a:t>Sharp Edges on Bin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
            <a:ext cx="451485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smtClean="0"/>
              <a:t>Blocked Emergency Exit</a:t>
            </a:r>
          </a:p>
        </p:txBody>
      </p:sp>
      <p:pic>
        <p:nvPicPr>
          <p:cNvPr id="68611"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00200" y="1600200"/>
            <a:ext cx="6172200" cy="4525963"/>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5400" smtClean="0"/>
              <a:t>What is the Hazard?</a:t>
            </a:r>
          </a:p>
        </p:txBody>
      </p:sp>
      <p:sp>
        <p:nvSpPr>
          <p:cNvPr id="69635" name="Rectangle 3"/>
          <p:cNvSpPr>
            <a:spLocks noGrp="1" noChangeArrowheads="1"/>
          </p:cNvSpPr>
          <p:nvPr>
            <p:ph type="body" idx="1"/>
          </p:nvPr>
        </p:nvSpPr>
        <p:spPr/>
        <p:txBody>
          <a:bodyPr/>
          <a:lstStyle/>
          <a:p>
            <a:pPr marL="609600" indent="-609600" eaLnBrk="1" hangingPunct="1">
              <a:buFontTx/>
              <a:buAutoNum type="alphaUcPeriod"/>
            </a:pPr>
            <a:r>
              <a:rPr lang="en-US" smtClean="0"/>
              <a:t>The company should discipline people for blocking the exit</a:t>
            </a:r>
            <a:br>
              <a:rPr lang="en-US" smtClean="0"/>
            </a:br>
            <a:r>
              <a:rPr lang="en-US" smtClean="0"/>
              <a:t>OR</a:t>
            </a:r>
          </a:p>
          <a:p>
            <a:pPr marL="609600" indent="-609600" eaLnBrk="1" hangingPunct="1">
              <a:buFontTx/>
              <a:buAutoNum type="alphaUcPeriod"/>
            </a:pPr>
            <a:r>
              <a:rPr lang="en-US" smtClean="0"/>
              <a:t>There is no hazard because it is easy to move empty boxes to get out the exit</a:t>
            </a:r>
            <a:br>
              <a:rPr lang="en-US" smtClean="0"/>
            </a:br>
            <a:r>
              <a:rPr lang="en-US" smtClean="0"/>
              <a:t>OR</a:t>
            </a:r>
          </a:p>
          <a:p>
            <a:pPr marL="609600" indent="-609600" eaLnBrk="1" hangingPunct="1">
              <a:buFontTx/>
              <a:buAutoNum type="alphaUcPeriod"/>
            </a:pPr>
            <a:r>
              <a:rPr lang="en-US" smtClean="0"/>
              <a:t>The emergency exit is blocked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57200"/>
            <a:ext cx="462915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Bad Intersection</a:t>
            </a:r>
          </a:p>
        </p:txBody>
      </p:sp>
      <p:pic>
        <p:nvPicPr>
          <p:cNvPr id="71683"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71800" y="1447800"/>
            <a:ext cx="3124200" cy="4525963"/>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5400" smtClean="0"/>
              <a:t>What is the Hazard?</a:t>
            </a:r>
          </a:p>
        </p:txBody>
      </p:sp>
      <p:sp>
        <p:nvSpPr>
          <p:cNvPr id="72707" name="Rectangle 3"/>
          <p:cNvSpPr>
            <a:spLocks noGrp="1" noChangeArrowheads="1"/>
          </p:cNvSpPr>
          <p:nvPr>
            <p:ph type="body" idx="1"/>
          </p:nvPr>
        </p:nvSpPr>
        <p:spPr/>
        <p:txBody>
          <a:bodyPr/>
          <a:lstStyle/>
          <a:p>
            <a:pPr marL="609600" indent="-609600" eaLnBrk="1" hangingPunct="1">
              <a:buFontTx/>
              <a:buAutoNum type="alphaUcPeriod"/>
            </a:pPr>
            <a:r>
              <a:rPr lang="en-US" sz="2800" smtClean="0"/>
              <a:t>People need to be careful and watch for falling hogs when they walk through this area</a:t>
            </a:r>
            <a:br>
              <a:rPr lang="en-US" sz="2800" smtClean="0"/>
            </a:br>
            <a:r>
              <a:rPr lang="en-US" sz="2800" smtClean="0"/>
              <a:t>OR</a:t>
            </a:r>
          </a:p>
          <a:p>
            <a:pPr marL="609600" indent="-609600" eaLnBrk="1" hangingPunct="1">
              <a:buFontTx/>
              <a:buAutoNum type="alphaUcPeriod"/>
            </a:pPr>
            <a:r>
              <a:rPr lang="en-US" sz="2800" smtClean="0"/>
              <a:t>There is a pedestrian area with a number of dangerous conditions – the floor slopes to a drain, the floor is often slippery with blood, and hogs fall off the chain in this area.</a:t>
            </a:r>
            <a:br>
              <a:rPr lang="en-US" sz="2800" smtClean="0"/>
            </a:br>
            <a:r>
              <a:rPr lang="en-US" sz="2800" smtClean="0"/>
              <a:t/>
            </a:r>
            <a:br>
              <a:rPr lang="en-US" sz="2800" smtClean="0"/>
            </a:br>
            <a:r>
              <a:rPr lang="en-US" sz="2800" smtClean="0"/>
              <a:t>(choose one)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warehous broken weld 1"/>
          <p:cNvPicPr>
            <a:picLocks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627563" y="304800"/>
            <a:ext cx="4257675"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7" descr="warehouse stacks broken weld"/>
          <p:cNvPicPr>
            <a:picLocks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228600" y="2316163"/>
            <a:ext cx="4572000" cy="412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
            <a:ext cx="457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mtClean="0"/>
              <a:t>Gap at Steps</a:t>
            </a:r>
          </a:p>
        </p:txBody>
      </p:sp>
      <p:pic>
        <p:nvPicPr>
          <p:cNvPr id="74755"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90600" y="1600200"/>
            <a:ext cx="7086600" cy="4525963"/>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Fixed Industrial Stairs</a:t>
            </a:r>
          </a:p>
        </p:txBody>
      </p:sp>
      <p:sp>
        <p:nvSpPr>
          <p:cNvPr id="75779" name="Rectangle 3"/>
          <p:cNvSpPr>
            <a:spLocks noGrp="1" noChangeArrowheads="1"/>
          </p:cNvSpPr>
          <p:nvPr>
            <p:ph type="body" idx="1"/>
          </p:nvPr>
        </p:nvSpPr>
        <p:spPr/>
        <p:txBody>
          <a:bodyPr/>
          <a:lstStyle/>
          <a:p>
            <a:pPr eaLnBrk="1" hangingPunct="1"/>
            <a:r>
              <a:rPr lang="en-US" b="1" smtClean="0"/>
              <a:t>1910.24(f)</a:t>
            </a:r>
            <a:r>
              <a:rPr lang="en-US" smtClean="0"/>
              <a:t> </a:t>
            </a:r>
          </a:p>
          <a:p>
            <a:pPr eaLnBrk="1" hangingPunct="1"/>
            <a:r>
              <a:rPr lang="en-US" smtClean="0"/>
              <a:t>"Stair treads." …Rise height and tread width shall be uniform throughout any flight of stairs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z="5400" smtClean="0"/>
              <a:t>What is the Hazard?</a:t>
            </a:r>
          </a:p>
        </p:txBody>
      </p:sp>
      <p:sp>
        <p:nvSpPr>
          <p:cNvPr id="76803" name="Rectangle 3"/>
          <p:cNvSpPr>
            <a:spLocks noGrp="1" noChangeArrowheads="1"/>
          </p:cNvSpPr>
          <p:nvPr>
            <p:ph type="body" idx="1"/>
          </p:nvPr>
        </p:nvSpPr>
        <p:spPr/>
        <p:txBody>
          <a:bodyPr/>
          <a:lstStyle/>
          <a:p>
            <a:pPr marL="609600" indent="-609600" eaLnBrk="1" hangingPunct="1">
              <a:buFontTx/>
              <a:buAutoNum type="alphaUcPeriod"/>
            </a:pPr>
            <a:r>
              <a:rPr lang="en-US" sz="2800" smtClean="0"/>
              <a:t>Workers should be careful and watch their feet on this platform</a:t>
            </a:r>
            <a:br>
              <a:rPr lang="en-US" sz="2800" smtClean="0"/>
            </a:br>
            <a:r>
              <a:rPr lang="en-US" sz="2800" smtClean="0"/>
              <a:t>OR</a:t>
            </a:r>
          </a:p>
          <a:p>
            <a:pPr marL="609600" indent="-609600" eaLnBrk="1" hangingPunct="1">
              <a:buFontTx/>
              <a:buAutoNum type="alphaUcPeriod"/>
            </a:pPr>
            <a:r>
              <a:rPr lang="en-US" sz="2800" smtClean="0"/>
              <a:t>There should be a sign warning of the gap at the steps</a:t>
            </a:r>
            <a:br>
              <a:rPr lang="en-US" sz="2800" smtClean="0"/>
            </a:br>
            <a:r>
              <a:rPr lang="en-US" sz="2800" smtClean="0"/>
              <a:t>OR</a:t>
            </a:r>
          </a:p>
          <a:p>
            <a:pPr marL="609600" indent="-609600" eaLnBrk="1" hangingPunct="1">
              <a:buFontTx/>
              <a:buAutoNum type="alphaUcPeriod"/>
            </a:pPr>
            <a:r>
              <a:rPr lang="en-US" sz="2800" smtClean="0"/>
              <a:t>The step is not even with the work platform</a:t>
            </a:r>
            <a:br>
              <a:rPr lang="en-US" sz="2800" smtClean="0"/>
            </a:br>
            <a:r>
              <a:rPr lang="en-US" sz="2800" smtClean="0"/>
              <a:t/>
            </a:r>
            <a:br>
              <a:rPr lang="en-US" sz="2800" smtClean="0"/>
            </a:br>
            <a:r>
              <a:rPr lang="en-US" sz="2800" smtClean="0"/>
              <a:t>(choose one)</a:t>
            </a:r>
          </a:p>
          <a:p>
            <a:pPr marL="609600" indent="-609600" eaLnBrk="1" hangingPunct="1">
              <a:buFontTx/>
              <a:buAutoNum type="alphaUcPeriod"/>
            </a:pPr>
            <a:endParaRPr lang="en-US" sz="2800" smtClean="0"/>
          </a:p>
          <a:p>
            <a:pPr marL="609600" indent="-609600" eaLnBrk="1" hangingPunct="1">
              <a:buFontTx/>
              <a:buAutoNum type="alphaUcPeriod"/>
            </a:pPr>
            <a:endParaRPr lang="en-US" sz="2800"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z="2800" smtClean="0"/>
              <a:t>Rated for Wet Environment? Missing Piece on Angle Drive?</a:t>
            </a:r>
          </a:p>
        </p:txBody>
      </p:sp>
      <p:pic>
        <p:nvPicPr>
          <p:cNvPr id="78851"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09600" y="1600200"/>
            <a:ext cx="7848600" cy="4525963"/>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z="4400" smtClean="0"/>
              <a:t>What is the Hazard?</a:t>
            </a:r>
          </a:p>
        </p:txBody>
      </p:sp>
      <p:sp>
        <p:nvSpPr>
          <p:cNvPr id="79875" name="Rectangle 3"/>
          <p:cNvSpPr>
            <a:spLocks noGrp="1" noChangeArrowheads="1"/>
          </p:cNvSpPr>
          <p:nvPr>
            <p:ph type="body" idx="1"/>
          </p:nvPr>
        </p:nvSpPr>
        <p:spPr/>
        <p:txBody>
          <a:bodyPr/>
          <a:lstStyle/>
          <a:p>
            <a:pPr marL="609600" indent="-609600" eaLnBrk="1" hangingPunct="1">
              <a:buFontTx/>
              <a:buAutoNum type="alphaUcPeriod"/>
            </a:pPr>
            <a:r>
              <a:rPr lang="en-US" smtClean="0"/>
              <a:t>Maintenance did not install the right motor</a:t>
            </a:r>
            <a:br>
              <a:rPr lang="en-US" smtClean="0"/>
            </a:br>
            <a:r>
              <a:rPr lang="en-US" smtClean="0"/>
              <a:t>OR</a:t>
            </a:r>
          </a:p>
          <a:p>
            <a:pPr marL="609600" indent="-609600" eaLnBrk="1" hangingPunct="1">
              <a:buFontTx/>
              <a:buAutoNum type="alphaUcPeriod"/>
            </a:pPr>
            <a:r>
              <a:rPr lang="en-US" smtClean="0"/>
              <a:t>If the motor is not rated for a wet environment water could come into contact with the electrical components of the motor and cause a short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
            <a:ext cx="7239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mtClean="0"/>
              <a:t>Rated for Wet Environment?</a:t>
            </a:r>
          </a:p>
        </p:txBody>
      </p:sp>
      <p:pic>
        <p:nvPicPr>
          <p:cNvPr id="81923"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219200" y="1600200"/>
            <a:ext cx="6781800" cy="4525963"/>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t>Caulk on Motor?</a:t>
            </a:r>
          </a:p>
        </p:txBody>
      </p:sp>
      <p:pic>
        <p:nvPicPr>
          <p:cNvPr id="82947"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warehouse turning radius 2"/>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14400" y="609600"/>
            <a:ext cx="7467600" cy="5602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mtClean="0"/>
              <a:t>Hose Segment on Floor?</a:t>
            </a:r>
          </a:p>
        </p:txBody>
      </p:sp>
      <p:pic>
        <p:nvPicPr>
          <p:cNvPr id="83971"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mtClean="0"/>
              <a:t>How Stable is this Piping?</a:t>
            </a:r>
          </a:p>
        </p:txBody>
      </p:sp>
      <p:pic>
        <p:nvPicPr>
          <p:cNvPr id="84995"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447800" y="1600200"/>
            <a:ext cx="5867400" cy="4525963"/>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Stable?</a:t>
            </a:r>
          </a:p>
        </p:txBody>
      </p:sp>
      <p:pic>
        <p:nvPicPr>
          <p:cNvPr id="86019"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295400" y="1600200"/>
            <a:ext cx="6858000" cy="4525963"/>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5400" smtClean="0"/>
              <a:t>What is the Hazard?</a:t>
            </a:r>
          </a:p>
        </p:txBody>
      </p:sp>
      <p:sp>
        <p:nvSpPr>
          <p:cNvPr id="87043"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z="2800" smtClean="0"/>
              <a:t>The unstable piping could break and spill hot water on the workers and electrical components</a:t>
            </a:r>
            <a:br>
              <a:rPr lang="en-US" sz="2800" smtClean="0"/>
            </a:br>
            <a:r>
              <a:rPr lang="en-US" sz="2800" smtClean="0"/>
              <a:t>OR</a:t>
            </a:r>
          </a:p>
          <a:p>
            <a:pPr marL="609600" indent="-609600" eaLnBrk="1" hangingPunct="1">
              <a:lnSpc>
                <a:spcPct val="90000"/>
              </a:lnSpc>
              <a:buFontTx/>
              <a:buAutoNum type="alphaUcPeriod"/>
            </a:pPr>
            <a:r>
              <a:rPr lang="en-US" sz="2800" smtClean="0"/>
              <a:t>People need to be careful not to lean on the piping since there are no supports</a:t>
            </a:r>
            <a:br>
              <a:rPr lang="en-US" sz="2800" smtClean="0"/>
            </a:br>
            <a:r>
              <a:rPr lang="en-US" sz="2800" smtClean="0"/>
              <a:t>OR</a:t>
            </a:r>
          </a:p>
          <a:p>
            <a:pPr marL="609600" indent="-609600" eaLnBrk="1" hangingPunct="1">
              <a:lnSpc>
                <a:spcPct val="90000"/>
              </a:lnSpc>
              <a:buFontTx/>
              <a:buAutoNum type="alphaUcPeriod"/>
            </a:pPr>
            <a:r>
              <a:rPr lang="en-US" sz="2800" smtClean="0"/>
              <a:t>There are not enough pipefitters in this plant</a:t>
            </a:r>
            <a:br>
              <a:rPr lang="en-US" sz="2800" smtClean="0"/>
            </a:br>
            <a:r>
              <a:rPr lang="en-US" sz="2800" smtClean="0"/>
              <a:t/>
            </a:r>
            <a:br>
              <a:rPr lang="en-US" sz="2800" smtClean="0"/>
            </a:br>
            <a:r>
              <a:rPr lang="en-US" sz="2800" smtClean="0"/>
              <a:t>(choose one)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75438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mtClean="0"/>
              <a:t>Makeshift Wiring?</a:t>
            </a:r>
          </a:p>
        </p:txBody>
      </p:sp>
      <p:pic>
        <p:nvPicPr>
          <p:cNvPr id="89091"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00200" y="1600200"/>
            <a:ext cx="6477000" cy="4525963"/>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mtClean="0"/>
              <a:t>Protection of Flexible Cords</a:t>
            </a:r>
          </a:p>
        </p:txBody>
      </p:sp>
      <p:sp>
        <p:nvSpPr>
          <p:cNvPr id="90115" name="Rectangle 3"/>
          <p:cNvSpPr>
            <a:spLocks noGrp="1" noChangeArrowheads="1"/>
          </p:cNvSpPr>
          <p:nvPr>
            <p:ph type="body" idx="1"/>
          </p:nvPr>
        </p:nvSpPr>
        <p:spPr/>
        <p:txBody>
          <a:bodyPr/>
          <a:lstStyle/>
          <a:p>
            <a:pPr eaLnBrk="1" hangingPunct="1">
              <a:lnSpc>
                <a:spcPct val="90000"/>
              </a:lnSpc>
            </a:pPr>
            <a:r>
              <a:rPr lang="en-US" sz="2800" b="1" smtClean="0"/>
              <a:t>1910.305(a)(2)(x)</a:t>
            </a:r>
            <a:r>
              <a:rPr lang="en-US" sz="2800" smtClean="0"/>
              <a:t> Flexible cords and cables shall be protected from accidental damage, as might be caused, for example, by sharp corners, projections, and doorways or other pinch points.</a:t>
            </a:r>
            <a:r>
              <a:rPr lang="en-US" sz="2800" b="1" smtClean="0"/>
              <a:t>1910.305(a)(2)(xi)</a:t>
            </a:r>
            <a:r>
              <a:rPr lang="en-US" sz="2800" smtClean="0"/>
              <a:t> Cable assemblies and flexible cords and cables shall be supported in place at intervals that ensure that they will be protected from physical damage. Support shall be in the form of staples, cables ties, straps, or similar type fittings installed so as not to cause damage.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5400" smtClean="0"/>
              <a:t>What is the Hazard?</a:t>
            </a:r>
          </a:p>
        </p:txBody>
      </p:sp>
      <p:sp>
        <p:nvSpPr>
          <p:cNvPr id="91139" name="Rectangle 3"/>
          <p:cNvSpPr>
            <a:spLocks noGrp="1" noChangeArrowheads="1"/>
          </p:cNvSpPr>
          <p:nvPr>
            <p:ph type="body" idx="1"/>
          </p:nvPr>
        </p:nvSpPr>
        <p:spPr/>
        <p:txBody>
          <a:bodyPr/>
          <a:lstStyle/>
          <a:p>
            <a:pPr marL="609600" indent="-609600" eaLnBrk="1" hangingPunct="1">
              <a:lnSpc>
                <a:spcPct val="80000"/>
              </a:lnSpc>
              <a:buFontTx/>
              <a:buAutoNum type="alphaUcPeriod"/>
            </a:pPr>
            <a:r>
              <a:rPr lang="en-US" sz="2800" smtClean="0"/>
              <a:t>People should not use extension cords instead of permanent wiring</a:t>
            </a:r>
            <a:br>
              <a:rPr lang="en-US" sz="2800" smtClean="0"/>
            </a:br>
            <a:r>
              <a:rPr lang="en-US" sz="2800" smtClean="0"/>
              <a:t>OR</a:t>
            </a:r>
          </a:p>
          <a:p>
            <a:pPr marL="609600" indent="-609600" eaLnBrk="1" hangingPunct="1">
              <a:lnSpc>
                <a:spcPct val="80000"/>
              </a:lnSpc>
              <a:buFontTx/>
              <a:buAutoNum type="alphaUcPeriod"/>
            </a:pPr>
            <a:r>
              <a:rPr lang="en-US" sz="2800" smtClean="0"/>
              <a:t>Extension cords can be damaged when tied in knots or wrapped around sharp corners.</a:t>
            </a:r>
            <a:br>
              <a:rPr lang="en-US" sz="2800" smtClean="0"/>
            </a:br>
            <a:r>
              <a:rPr lang="en-US" sz="2800" smtClean="0"/>
              <a:t>OR</a:t>
            </a:r>
          </a:p>
          <a:p>
            <a:pPr marL="609600" indent="-609600" eaLnBrk="1" hangingPunct="1">
              <a:lnSpc>
                <a:spcPct val="80000"/>
              </a:lnSpc>
              <a:buFontTx/>
              <a:buAutoNum type="alphaUcPeriod"/>
            </a:pPr>
            <a:r>
              <a:rPr lang="en-US" sz="2800" smtClean="0"/>
              <a:t>OSHA prohibits wrapping extension cords around sharp corners</a:t>
            </a:r>
            <a:br>
              <a:rPr lang="en-US" sz="2800" smtClean="0"/>
            </a:br>
            <a:r>
              <a:rPr lang="en-US" sz="2800" smtClean="0"/>
              <a:t/>
            </a:r>
            <a:br>
              <a:rPr lang="en-US" sz="2800" smtClean="0"/>
            </a:br>
            <a:r>
              <a:rPr lang="en-US" sz="2800" smtClean="0"/>
              <a:t/>
            </a:r>
            <a:br>
              <a:rPr lang="en-US" sz="2800" smtClean="0"/>
            </a:br>
            <a:r>
              <a:rPr lang="en-US" sz="2800" smtClean="0"/>
              <a:t>(choose one)</a:t>
            </a:r>
            <a:br>
              <a:rPr lang="en-US" sz="2800" smtClean="0"/>
            </a:br>
            <a:endParaRPr lang="en-US" sz="2800"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mtClean="0"/>
              <a:t>Pulley With Spokes</a:t>
            </a:r>
          </a:p>
        </p:txBody>
      </p:sp>
      <p:pic>
        <p:nvPicPr>
          <p:cNvPr id="92163"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057400" y="1600200"/>
            <a:ext cx="4953000" cy="4525963"/>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5400" smtClean="0"/>
              <a:t>What is the Hazard?</a:t>
            </a:r>
          </a:p>
        </p:txBody>
      </p:sp>
      <p:sp>
        <p:nvSpPr>
          <p:cNvPr id="93187"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z="2800" smtClean="0"/>
              <a:t>There is no hazard – the machine came like that</a:t>
            </a:r>
            <a:br>
              <a:rPr lang="en-US" sz="2800" smtClean="0"/>
            </a:br>
            <a:r>
              <a:rPr lang="en-US" sz="2800" smtClean="0"/>
              <a:t>OR</a:t>
            </a:r>
          </a:p>
          <a:p>
            <a:pPr marL="609600" indent="-609600" eaLnBrk="1" hangingPunct="1">
              <a:lnSpc>
                <a:spcPct val="90000"/>
              </a:lnSpc>
              <a:buFontTx/>
              <a:buAutoNum type="alphaUcPeriod"/>
            </a:pPr>
            <a:r>
              <a:rPr lang="en-US" sz="2800" smtClean="0"/>
              <a:t>People should keep their hands away from the spokes</a:t>
            </a:r>
            <a:br>
              <a:rPr lang="en-US" sz="2800" smtClean="0"/>
            </a:br>
            <a:r>
              <a:rPr lang="en-US" sz="2800" smtClean="0"/>
              <a:t>OR</a:t>
            </a:r>
          </a:p>
          <a:p>
            <a:pPr marL="609600" indent="-609600" eaLnBrk="1" hangingPunct="1">
              <a:lnSpc>
                <a:spcPct val="90000"/>
              </a:lnSpc>
              <a:buFontTx/>
              <a:buAutoNum type="alphaUcPeriod"/>
            </a:pPr>
            <a:r>
              <a:rPr lang="en-US" sz="2800" smtClean="0"/>
              <a:t>Spokes create a pinch point where fingers can get caught</a:t>
            </a:r>
            <a:br>
              <a:rPr lang="en-US" sz="2800" smtClean="0"/>
            </a:br>
            <a:r>
              <a:rPr lang="en-US" sz="2800" smtClean="0"/>
              <a:t/>
            </a:r>
            <a:br>
              <a:rPr lang="en-US" sz="2800" smtClean="0"/>
            </a:br>
            <a:r>
              <a:rPr lang="en-US" sz="2800" smtClean="0"/>
              <a:t>(choose one)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warehouse turning radius 6"/>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l="11940" r="5971" b="15294"/>
          <a:stretch>
            <a:fillRect/>
          </a:stretch>
        </p:blipFill>
        <p:spPr>
          <a:xfrm>
            <a:off x="381000" y="304800"/>
            <a:ext cx="8229600" cy="6173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13" descr="warehouse turning radius 11"/>
          <p:cNvPicPr>
            <a:picLocks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762000" y="5638800"/>
            <a:ext cx="2743200" cy="1020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1000"/>
            <a:ext cx="457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How high is this sprocket?</a:t>
            </a:r>
          </a:p>
        </p:txBody>
      </p:sp>
      <p:pic>
        <p:nvPicPr>
          <p:cNvPr id="95235"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066800" y="1600200"/>
            <a:ext cx="7086600" cy="4525963"/>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z="5400" smtClean="0"/>
              <a:t>What is the Hazard?</a:t>
            </a:r>
          </a:p>
        </p:txBody>
      </p:sp>
      <p:sp>
        <p:nvSpPr>
          <p:cNvPr id="96259"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z="2800" smtClean="0"/>
              <a:t>The exposed chain and sprocket create a pinch point</a:t>
            </a:r>
            <a:br>
              <a:rPr lang="en-US" sz="2800" smtClean="0"/>
            </a:br>
            <a:r>
              <a:rPr lang="en-US" sz="2800" smtClean="0"/>
              <a:t>OR</a:t>
            </a:r>
          </a:p>
          <a:p>
            <a:pPr marL="609600" indent="-609600" eaLnBrk="1" hangingPunct="1">
              <a:lnSpc>
                <a:spcPct val="90000"/>
              </a:lnSpc>
              <a:buFontTx/>
              <a:buAutoNum type="alphaUcPeriod"/>
            </a:pPr>
            <a:r>
              <a:rPr lang="en-US" sz="2800" smtClean="0"/>
              <a:t>There is no hazard – the sprocket is over 7 ft. off the floor</a:t>
            </a:r>
            <a:br>
              <a:rPr lang="en-US" sz="2800" smtClean="0"/>
            </a:br>
            <a:r>
              <a:rPr lang="en-US" sz="2800" smtClean="0"/>
              <a:t>OR</a:t>
            </a:r>
          </a:p>
          <a:p>
            <a:pPr marL="609600" indent="-609600" eaLnBrk="1" hangingPunct="1">
              <a:lnSpc>
                <a:spcPct val="90000"/>
              </a:lnSpc>
              <a:buFontTx/>
              <a:buAutoNum type="alphaUcPeriod"/>
            </a:pPr>
            <a:r>
              <a:rPr lang="en-US" sz="2800" smtClean="0"/>
              <a:t>There is no hazard because the chain has always been like that</a:t>
            </a:r>
            <a:br>
              <a:rPr lang="en-US" sz="2800" smtClean="0"/>
            </a:br>
            <a:r>
              <a:rPr lang="en-US" sz="2800" smtClean="0"/>
              <a:t/>
            </a:r>
            <a:br>
              <a:rPr lang="en-US" sz="2800" smtClean="0"/>
            </a:br>
            <a:r>
              <a:rPr lang="en-US" sz="2800" smtClean="0"/>
              <a:t>(choose one)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33400"/>
            <a:ext cx="44005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Hoses on Floor</a:t>
            </a:r>
          </a:p>
        </p:txBody>
      </p:sp>
      <p:pic>
        <p:nvPicPr>
          <p:cNvPr id="98307"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1524000"/>
            <a:ext cx="6172200" cy="4525963"/>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ph type="body" idx="1"/>
          </p:nvPr>
        </p:nvSpPr>
        <p:spPr>
          <a:noFill/>
        </p:spPr>
        <p:txBody>
          <a:bodyPr/>
          <a:lstStyle/>
          <a:p>
            <a:pPr eaLnBrk="1" hangingPunct="1">
              <a:spcBef>
                <a:spcPct val="0"/>
              </a:spcBef>
              <a:buFontTx/>
              <a:buNone/>
            </a:pPr>
            <a:r>
              <a:rPr lang="en-US" smtClean="0"/>
              <a:t>All places of employment, passageways, storerooms, and service rooms shall be kept clean and orderly and in a sanitary condition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z="4800" smtClean="0"/>
              <a:t>What is the Hazard?</a:t>
            </a:r>
          </a:p>
        </p:txBody>
      </p:sp>
      <p:sp>
        <p:nvSpPr>
          <p:cNvPr id="100355" name="Rectangle 3"/>
          <p:cNvSpPr>
            <a:spLocks noGrp="1" noChangeArrowheads="1"/>
          </p:cNvSpPr>
          <p:nvPr>
            <p:ph type="body" idx="1"/>
          </p:nvPr>
        </p:nvSpPr>
        <p:spPr/>
        <p:txBody>
          <a:bodyPr/>
          <a:lstStyle/>
          <a:p>
            <a:pPr marL="609600" indent="-609600" eaLnBrk="1" hangingPunct="1">
              <a:lnSpc>
                <a:spcPct val="90000"/>
              </a:lnSpc>
              <a:buFontTx/>
              <a:buAutoNum type="alphaUcPeriod"/>
            </a:pPr>
            <a:r>
              <a:rPr lang="en-US" smtClean="0"/>
              <a:t>The worker did not pay attention to housekeeping</a:t>
            </a:r>
            <a:br>
              <a:rPr lang="en-US" smtClean="0"/>
            </a:br>
            <a:r>
              <a:rPr lang="en-US" smtClean="0"/>
              <a:t>OR</a:t>
            </a:r>
          </a:p>
          <a:p>
            <a:pPr marL="609600" indent="-609600" eaLnBrk="1" hangingPunct="1">
              <a:lnSpc>
                <a:spcPct val="90000"/>
              </a:lnSpc>
              <a:buFontTx/>
              <a:buAutoNum type="alphaUcPeriod"/>
            </a:pPr>
            <a:r>
              <a:rPr lang="en-US" smtClean="0"/>
              <a:t>Workers in this area must pay attention to objects on the floor</a:t>
            </a:r>
            <a:br>
              <a:rPr lang="en-US" smtClean="0"/>
            </a:br>
            <a:r>
              <a:rPr lang="en-US" smtClean="0"/>
              <a:t>OR</a:t>
            </a:r>
          </a:p>
          <a:p>
            <a:pPr marL="609600" indent="-609600" eaLnBrk="1" hangingPunct="1">
              <a:lnSpc>
                <a:spcPct val="90000"/>
              </a:lnSpc>
              <a:buFontTx/>
              <a:buAutoNum type="alphaUcPeriod"/>
            </a:pPr>
            <a:r>
              <a:rPr lang="en-US" smtClean="0"/>
              <a:t>The hose on the floor could trip someone</a:t>
            </a:r>
            <a:br>
              <a:rPr lang="en-US" smtClean="0"/>
            </a:br>
            <a:r>
              <a:rPr lang="en-US" smtClean="0"/>
              <a:t/>
            </a:r>
            <a:br>
              <a:rPr lang="en-US" smtClean="0"/>
            </a:br>
            <a:r>
              <a:rPr lang="en-US" smtClean="0"/>
              <a:t>(choose one).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SC00482"/>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274638"/>
            <a:ext cx="4403725" cy="585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Emergency Stops</a:t>
            </a:r>
          </a:p>
        </p:txBody>
      </p:sp>
      <p:sp>
        <p:nvSpPr>
          <p:cNvPr id="102403" name="Rectangle 3"/>
          <p:cNvSpPr>
            <a:spLocks noGrp="1" noChangeArrowheads="1"/>
          </p:cNvSpPr>
          <p:nvPr>
            <p:ph type="body" idx="1"/>
          </p:nvPr>
        </p:nvSpPr>
        <p:spPr/>
        <p:txBody>
          <a:bodyPr/>
          <a:lstStyle/>
          <a:p>
            <a:pPr eaLnBrk="1" hangingPunct="1">
              <a:lnSpc>
                <a:spcPct val="90000"/>
              </a:lnSpc>
            </a:pPr>
            <a:r>
              <a:rPr lang="en-US" sz="2800" smtClean="0"/>
              <a:t>Equip conveyors with emergency stop controls that require manual resetting before resuming conveyor operation. </a:t>
            </a:r>
          </a:p>
          <a:p>
            <a:pPr eaLnBrk="1" hangingPunct="1">
              <a:lnSpc>
                <a:spcPct val="90000"/>
              </a:lnSpc>
            </a:pPr>
            <a:r>
              <a:rPr lang="en-US" sz="2800" smtClean="0"/>
              <a:t>Install clearly marked, unobstructed emergency stop buttons or pull cords within easy reach of employees. </a:t>
            </a:r>
          </a:p>
          <a:p>
            <a:pPr eaLnBrk="1" hangingPunct="1">
              <a:lnSpc>
                <a:spcPct val="90000"/>
              </a:lnSpc>
            </a:pPr>
            <a:r>
              <a:rPr lang="en-US" sz="2800" smtClean="0"/>
              <a:t>Provide continuously accessible conveyor belts with emergency stop cables that extend the entire length of the conveyor belt to allow access to the cable from any point along the belt. </a:t>
            </a:r>
          </a:p>
          <a:p>
            <a:pPr eaLnBrk="1" hangingPunct="1">
              <a:lnSpc>
                <a:spcPct val="90000"/>
              </a:lnSpc>
            </a:pPr>
            <a:endParaRPr lang="en-US" sz="280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workspace low pip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457200"/>
            <a:ext cx="7772400" cy="5830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UFCW Standard Presentation Template">
  <a:themeElements>
    <a:clrScheme name="UFCW Standard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FCW Standard Presentation Template">
      <a:majorFont>
        <a:latin typeface="Flexur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FCW Standard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FCW Standard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FCW Standard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FCW Standard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FCW Standard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FCW Standard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FCW Standard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FCW Standard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FCW Standard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FCW Standard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FCW Standard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FCW Standard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3172</Words>
  <Application>Microsoft Office PowerPoint</Application>
  <PresentationFormat>On-screen Show (4:3)</PresentationFormat>
  <Paragraphs>415</Paragraphs>
  <Slides>113</Slides>
  <Notes>113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113</vt:i4>
      </vt:variant>
    </vt:vector>
  </HeadingPairs>
  <TitlesOfParts>
    <vt:vector size="118" baseType="lpstr">
      <vt:lpstr>Arial</vt:lpstr>
      <vt:lpstr>Flexure</vt:lpstr>
      <vt:lpstr>Calibri</vt:lpstr>
      <vt:lpstr>UFCW Standard Presentation Template</vt:lpstr>
      <vt:lpstr>Microsoft Photo Editor 3.0 Photo</vt:lpstr>
      <vt:lpstr>Hazard Recognition</vt:lpstr>
      <vt:lpstr>How would a safety detective look at this photo differently than a steward?</vt:lpstr>
      <vt:lpstr>Steward’s Eye View</vt:lpstr>
      <vt:lpstr>Safety Detective’s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Hazard?  A hazard is something that can cause harm.</vt:lpstr>
      <vt:lpstr>Which of these things is a hazard?</vt:lpstr>
      <vt:lpstr>PowerPoint Presentation</vt:lpstr>
      <vt:lpstr>Slat Conveyor Pinch Point</vt:lpstr>
      <vt:lpstr>PowerPoint Presentation</vt:lpstr>
      <vt:lpstr>Guard the ends of spinning shafts</vt:lpstr>
      <vt:lpstr>Guard the ends of spinning shafts</vt:lpstr>
      <vt:lpstr>Shaft Ends Guarded on Both Sides </vt:lpstr>
      <vt:lpstr>PowerPoint Presentation</vt:lpstr>
      <vt:lpstr>PowerPoint Presentation</vt:lpstr>
      <vt:lpstr>PowerPoint Presentation</vt:lpstr>
      <vt:lpstr>Over 7 feet?</vt:lpstr>
      <vt:lpstr>What is the Hazard?</vt:lpstr>
      <vt:lpstr>What is the Hazard?</vt:lpstr>
      <vt:lpstr>Machines must be guarded</vt:lpstr>
      <vt:lpstr>PowerPoint Presentation</vt:lpstr>
      <vt:lpstr>PowerPoint Presentation</vt:lpstr>
      <vt:lpstr>What is the Hazard?</vt:lpstr>
      <vt:lpstr>Insulate Hot Pipes</vt:lpstr>
      <vt:lpstr>PowerPoint Presentation</vt:lpstr>
      <vt:lpstr>Exposed Hot Pipes</vt:lpstr>
      <vt:lpstr>PowerPoint Presentation</vt:lpstr>
      <vt:lpstr>Exposed shaft, sharp edges</vt:lpstr>
      <vt:lpstr>A case-crossover study of occupational laceration injuries in pork processing: methods and preliminary findings. Lander, L. et al, March 21, 2008</vt:lpstr>
      <vt:lpstr>What is the Hazard?</vt:lpstr>
      <vt:lpstr>Examples of Rounded Edges</vt:lpstr>
      <vt:lpstr>PowerPoint Presentation</vt:lpstr>
      <vt:lpstr>PowerPoint Presentation</vt:lpstr>
      <vt:lpstr>PowerPoint Presentation</vt:lpstr>
      <vt:lpstr>PowerPoint Presentation</vt:lpstr>
      <vt:lpstr>PowerPoint Presentation</vt:lpstr>
      <vt:lpstr>What is the Hazard?</vt:lpstr>
      <vt:lpstr>PowerPoint Presentation</vt:lpstr>
      <vt:lpstr>PowerPoint Presentation</vt:lpstr>
      <vt:lpstr>General Safety </vt:lpstr>
      <vt:lpstr>What is the Hazard?</vt:lpstr>
      <vt:lpstr>PowerPoint Presentation</vt:lpstr>
      <vt:lpstr>PowerPoint Presentation</vt:lpstr>
      <vt:lpstr>What is the Hazard?</vt:lpstr>
      <vt:lpstr>PowerPoint Presentation</vt:lpstr>
      <vt:lpstr>What is the Hazard?</vt:lpstr>
      <vt:lpstr>PowerPoint Presentation</vt:lpstr>
      <vt:lpstr>How stable is this platform?</vt:lpstr>
      <vt:lpstr>What is the Hazard?</vt:lpstr>
      <vt:lpstr>PowerPoint Presentation</vt:lpstr>
      <vt:lpstr>Protruding Pipe Segment</vt:lpstr>
      <vt:lpstr>What is the Hazard?</vt:lpstr>
      <vt:lpstr>PowerPoint Presentation</vt:lpstr>
      <vt:lpstr>Exposed shaft</vt:lpstr>
      <vt:lpstr>What is the Hazard?</vt:lpstr>
      <vt:lpstr>PowerPoint Presentation</vt:lpstr>
      <vt:lpstr>Sharp Edges on Bin</vt:lpstr>
      <vt:lpstr>PowerPoint Presentation</vt:lpstr>
      <vt:lpstr>Blocked Emergency Exit</vt:lpstr>
      <vt:lpstr>What is the Hazard?</vt:lpstr>
      <vt:lpstr>PowerPoint Presentation</vt:lpstr>
      <vt:lpstr>Bad Intersection</vt:lpstr>
      <vt:lpstr>What is the Hazard?</vt:lpstr>
      <vt:lpstr>PowerPoint Presentation</vt:lpstr>
      <vt:lpstr>Gap at Steps</vt:lpstr>
      <vt:lpstr>Fixed Industrial Stairs</vt:lpstr>
      <vt:lpstr>What is the Hazard?</vt:lpstr>
      <vt:lpstr>PowerPoint Presentation</vt:lpstr>
      <vt:lpstr>Rated for Wet Environment? Missing Piece on Angle Drive?</vt:lpstr>
      <vt:lpstr>What is the Hazard?</vt:lpstr>
      <vt:lpstr>PowerPoint Presentation</vt:lpstr>
      <vt:lpstr>Rated for Wet Environment?</vt:lpstr>
      <vt:lpstr>Caulk on Motor?</vt:lpstr>
      <vt:lpstr>Hose Segment on Floor?</vt:lpstr>
      <vt:lpstr>How Stable is this Piping?</vt:lpstr>
      <vt:lpstr>Stable?</vt:lpstr>
      <vt:lpstr>What is the Hazard?</vt:lpstr>
      <vt:lpstr>PowerPoint Presentation</vt:lpstr>
      <vt:lpstr>Makeshift Wiring?</vt:lpstr>
      <vt:lpstr>Protection of Flexible Cords</vt:lpstr>
      <vt:lpstr>What is the Hazard?</vt:lpstr>
      <vt:lpstr>Pulley With Spokes</vt:lpstr>
      <vt:lpstr>What is the Hazard?</vt:lpstr>
      <vt:lpstr>PowerPoint Presentation</vt:lpstr>
      <vt:lpstr>How high is this sprocket?</vt:lpstr>
      <vt:lpstr>What is the Hazard?</vt:lpstr>
      <vt:lpstr>PowerPoint Presentation</vt:lpstr>
      <vt:lpstr>Hoses on Floor</vt:lpstr>
      <vt:lpstr>PowerPoint Presentation</vt:lpstr>
      <vt:lpstr>What is the Hazard?</vt:lpstr>
      <vt:lpstr>PowerPoint Presentation</vt:lpstr>
      <vt:lpstr>Emergency Stops</vt:lpstr>
      <vt:lpstr>PowerPoint Presentation</vt:lpstr>
      <vt:lpstr>What is the Hazard?</vt:lpstr>
      <vt:lpstr>1910.36(g)(1)</vt:lpstr>
      <vt:lpstr>PowerPoint Presentation</vt:lpstr>
      <vt:lpstr>PowerPoint Presentation</vt:lpstr>
      <vt:lpstr>What is the Hazard?</vt:lpstr>
      <vt:lpstr>1910.36(d)(1)</vt:lpstr>
      <vt:lpstr>PowerPoint Presentation</vt:lpstr>
      <vt:lpstr>What is the Hazard?</vt:lpstr>
      <vt:lpstr>1910.22(c) </vt:lpstr>
      <vt:lpstr>What Next?</vt:lpstr>
      <vt:lpstr>Choosing Issues</vt:lpstr>
      <vt:lpstr>Choosing Issues (continued)</vt:lpstr>
      <vt:lpstr>Choosing Issues (continued)</vt:lpstr>
      <vt:lpstr>Summary &amp; Evaluation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 Recognition</dc:title>
  <dc:creator>Belinda Thielen</dc:creator>
  <cp:lastModifiedBy>Vosburgh, Linda - OSHA</cp:lastModifiedBy>
  <cp:revision>8</cp:revision>
  <dcterms:created xsi:type="dcterms:W3CDTF">2011-11-14T20:15:21Z</dcterms:created>
  <dcterms:modified xsi:type="dcterms:W3CDTF">2012-07-30T14:05:16Z</dcterms:modified>
</cp:coreProperties>
</file>