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886" r:id="rId2"/>
  </p:sldMasterIdLst>
  <p:notesMasterIdLst>
    <p:notesMasterId r:id="rId19"/>
  </p:notesMasterIdLst>
  <p:handoutMasterIdLst>
    <p:handoutMasterId r:id="rId20"/>
  </p:handoutMasterIdLst>
  <p:sldIdLst>
    <p:sldId id="275" r:id="rId3"/>
    <p:sldId id="301" r:id="rId4"/>
    <p:sldId id="276" r:id="rId5"/>
    <p:sldId id="277" r:id="rId6"/>
    <p:sldId id="278" r:id="rId7"/>
    <p:sldId id="279" r:id="rId8"/>
    <p:sldId id="283" r:id="rId9"/>
    <p:sldId id="300" r:id="rId10"/>
    <p:sldId id="280" r:id="rId11"/>
    <p:sldId id="281" r:id="rId12"/>
    <p:sldId id="282" r:id="rId13"/>
    <p:sldId id="285" r:id="rId14"/>
    <p:sldId id="286" r:id="rId15"/>
    <p:sldId id="287" r:id="rId16"/>
    <p:sldId id="288" r:id="rId17"/>
    <p:sldId id="289"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5190" autoAdjust="0"/>
  </p:normalViewPr>
  <p:slideViewPr>
    <p:cSldViewPr>
      <p:cViewPr varScale="1">
        <p:scale>
          <a:sx n="84" d="100"/>
          <a:sy n="84" d="100"/>
        </p:scale>
        <p:origin x="-1734" y="-8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78" d="100"/>
          <a:sy n="78" d="100"/>
        </p:scale>
        <p:origin x="-25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6"/>
          <p:cNvSpPr>
            <a:spLocks noGrp="1"/>
          </p:cNvSpPr>
          <p:nvPr>
            <p:ph type="sldNum" sz="quarter" idx="3"/>
          </p:nvPr>
        </p:nvSpPr>
        <p:spPr>
          <a:xfrm>
            <a:off x="3886200" y="8763000"/>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A359BC25-CA58-4D1E-A3A7-E1234854210F}" type="slidenum">
              <a:rPr lang="en-US"/>
              <a:pPr>
                <a:defRPr/>
              </a:pPr>
              <a:t>‹#›</a:t>
            </a:fld>
            <a:endParaRPr lang="en-US" dirty="0"/>
          </a:p>
        </p:txBody>
      </p:sp>
    </p:spTree>
    <p:extLst>
      <p:ext uri="{BB962C8B-B14F-4D97-AF65-F5344CB8AC3E}">
        <p14:creationId xmlns:p14="http://schemas.microsoft.com/office/powerpoint/2010/main" val="30099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3886200" y="8763000"/>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98844BCD-903F-4D69-A5F5-8EE8C4CF6FB5}" type="slidenum">
              <a:rPr lang="en-US"/>
              <a:pPr>
                <a:defRPr/>
              </a:pPr>
              <a:t>‹#›</a:t>
            </a:fld>
            <a:endParaRPr lang="en-US" dirty="0"/>
          </a:p>
        </p:txBody>
      </p:sp>
    </p:spTree>
    <p:extLst>
      <p:ext uri="{BB962C8B-B14F-4D97-AF65-F5344CB8AC3E}">
        <p14:creationId xmlns:p14="http://schemas.microsoft.com/office/powerpoint/2010/main" val="1434243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E16228-48B8-48CC-A48E-B8525F75D848}" type="slidenum">
              <a:rPr lang="en-US" smtClean="0"/>
              <a:pPr fontAlgn="base">
                <a:spcBef>
                  <a:spcPct val="0"/>
                </a:spcBef>
                <a:spcAft>
                  <a:spcPct val="0"/>
                </a:spcAft>
                <a:defRPr/>
              </a:pPr>
              <a:t>1</a:t>
            </a:fld>
            <a:endParaRPr lang="en-US" dirty="0"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lesson provides basic knowledge of: OSHA’s history and mission, worker rights under OSHA, employer responsibilities under OSHA, OSHA standards, OSHA inspections, and safety and health resources, including how to file an OSHA complaint.</a:t>
            </a:r>
          </a:p>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Examples of PPE that employers must pay for include: metatarsal foot protection, rubber boots with steel toes, non-prescription eye protection, prescription eyewear inserts/lenses for full face respirators, goggles and face shields, fire fighting PPE (helmet, gloves, boots, proximity suits, full gear), hard hat, hearing protection, and welding PPE.</a:t>
            </a:r>
          </a:p>
          <a:p>
            <a:endParaRPr lang="en-US" smtClean="0"/>
          </a:p>
        </p:txBody>
      </p:sp>
      <p:sp>
        <p:nvSpPr>
          <p:cNvPr id="6" name="Slide Number Placeholder 5"/>
          <p:cNvSpPr>
            <a:spLocks noGrp="1"/>
          </p:cNvSpPr>
          <p:nvPr>
            <p:ph type="sldNum" sz="quarter" idx="5"/>
          </p:nvPr>
        </p:nvSpPr>
        <p:spPr/>
        <p:txBody>
          <a:bodyPr/>
          <a:lstStyle/>
          <a:p>
            <a:pPr>
              <a:defRPr/>
            </a:pPr>
            <a:fld id="{DC4090D5-71F0-4432-94D5-F2F8AC8398E7}"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Now, let’s talk briefly about the OSHA standards. OSHA standards fall into four categories: General Industry, Construction, Maritime, and Agriculture.</a:t>
            </a:r>
          </a:p>
          <a:p>
            <a:endParaRPr lang="en-US" smtClean="0"/>
          </a:p>
          <a:p>
            <a:r>
              <a:rPr lang="en-US" smtClean="0"/>
              <a:t>In addition, as we discussed previously, where there are no specific OSHA standards, employers must comply with the OSH Act's "general duty clause." The General Duty Clause, Section 5(a)(1), requires that each employer "furnish ... a place of employment which [is] free from recognized hazards that are causing or are likely to cause death or serious physical harm to his employees.</a:t>
            </a:r>
          </a:p>
        </p:txBody>
      </p:sp>
      <p:sp>
        <p:nvSpPr>
          <p:cNvPr id="6" name="Slide Number Placeholder 5"/>
          <p:cNvSpPr>
            <a:spLocks noGrp="1"/>
          </p:cNvSpPr>
          <p:nvPr>
            <p:ph type="sldNum" sz="quarter" idx="5"/>
          </p:nvPr>
        </p:nvSpPr>
        <p:spPr/>
        <p:txBody>
          <a:bodyPr/>
          <a:lstStyle/>
          <a:p>
            <a:pPr>
              <a:defRPr/>
            </a:pPr>
            <a:fld id="{F6518E37-86A9-4FD0-86B1-A322268E7E3E}"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Since not all eight million worksites covered by OSHA can be inspected, the agency has a system of inspection priorities.</a:t>
            </a:r>
          </a:p>
          <a:p>
            <a:endParaRPr lang="en-US" b="1" smtClean="0"/>
          </a:p>
          <a:p>
            <a:r>
              <a:rPr lang="en-US" b="1" smtClean="0"/>
              <a:t>1st</a:t>
            </a:r>
            <a:endParaRPr lang="en-US" smtClean="0"/>
          </a:p>
          <a:p>
            <a:r>
              <a:rPr lang="en-US" smtClean="0"/>
              <a:t>Imminent Danger</a:t>
            </a:r>
          </a:p>
          <a:p>
            <a:r>
              <a:rPr lang="en-US" b="1" smtClean="0"/>
              <a:t>2nd</a:t>
            </a:r>
            <a:endParaRPr lang="en-US" smtClean="0"/>
          </a:p>
          <a:p>
            <a:r>
              <a:rPr lang="en-US" smtClean="0"/>
              <a:t>Fatality/Catastrophe</a:t>
            </a:r>
          </a:p>
          <a:p>
            <a:r>
              <a:rPr lang="en-US" b="1" smtClean="0"/>
              <a:t>3rd</a:t>
            </a:r>
            <a:endParaRPr lang="en-US" smtClean="0"/>
          </a:p>
          <a:p>
            <a:r>
              <a:rPr lang="en-US" smtClean="0"/>
              <a:t>Complaints/Referrals</a:t>
            </a:r>
          </a:p>
          <a:p>
            <a:r>
              <a:rPr lang="en-US" b="1" smtClean="0"/>
              <a:t>4th</a:t>
            </a:r>
            <a:endParaRPr lang="en-US" smtClean="0"/>
          </a:p>
          <a:p>
            <a:r>
              <a:rPr lang="en-US" smtClean="0"/>
              <a:t>Programmed Inspections</a:t>
            </a:r>
          </a:p>
          <a:p>
            <a:endParaRPr lang="en-US" smtClean="0"/>
          </a:p>
        </p:txBody>
      </p:sp>
      <p:sp>
        <p:nvSpPr>
          <p:cNvPr id="4" name="Slide Number Placeholder 3"/>
          <p:cNvSpPr>
            <a:spLocks noGrp="1"/>
          </p:cNvSpPr>
          <p:nvPr>
            <p:ph type="sldNum" sz="quarter" idx="5"/>
          </p:nvPr>
        </p:nvSpPr>
        <p:spPr/>
        <p:txBody>
          <a:bodyPr/>
          <a:lstStyle/>
          <a:p>
            <a:pPr>
              <a:defRPr/>
            </a:pPr>
            <a:fld id="{ADB28434-6AD5-42A7-8E00-98E0D5616F77}"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dirty="0" smtClean="0"/>
              <a:t>There are many resources available to you if you want to find out more information about a safety or health issue in your workplace. Some sources are:</a:t>
            </a:r>
          </a:p>
          <a:p>
            <a:pPr>
              <a:defRPr/>
            </a:pPr>
            <a:endParaRPr lang="en-US" b="1" dirty="0" smtClean="0"/>
          </a:p>
          <a:p>
            <a:pPr>
              <a:defRPr/>
            </a:pPr>
            <a:r>
              <a:rPr lang="en-US" b="1" dirty="0" smtClean="0"/>
              <a:t>Employer or supervisor, co-workers and union representatives –</a:t>
            </a:r>
            <a:r>
              <a:rPr lang="en-US" dirty="0" smtClean="0"/>
              <a:t> OSHA encourages workers and employers to work together to reduce hazards. </a:t>
            </a:r>
            <a:endParaRPr lang="en-US" b="1" dirty="0" smtClean="0"/>
          </a:p>
          <a:p>
            <a:pPr>
              <a:defRPr/>
            </a:pPr>
            <a:endParaRPr lang="en-US" b="1" dirty="0" smtClean="0"/>
          </a:p>
          <a:p>
            <a:pPr>
              <a:defRPr/>
            </a:pPr>
            <a:r>
              <a:rPr lang="en-US" b="1" dirty="0" smtClean="0"/>
              <a:t>Material Safety Data Sheet (MSDS) for information on chemicals</a:t>
            </a:r>
            <a:r>
              <a:rPr lang="en-US" dirty="0" smtClean="0"/>
              <a:t> – Earlier in this session, we talked about the Material Safety Data Sheet, also called an MSDS, and what information it supplies. </a:t>
            </a:r>
            <a:endParaRPr lang="en-US" b="1" dirty="0" smtClean="0"/>
          </a:p>
          <a:p>
            <a:pPr>
              <a:defRPr/>
            </a:pPr>
            <a:endParaRPr lang="en-US" dirty="0" smtClean="0"/>
          </a:p>
          <a:p>
            <a:pPr>
              <a:defRPr/>
            </a:pPr>
            <a:r>
              <a:rPr lang="en-US" b="1" dirty="0" smtClean="0"/>
              <a:t>Labels and warning signs </a:t>
            </a:r>
            <a:r>
              <a:rPr lang="en-US" dirty="0" smtClean="0"/>
              <a:t>– Labels and signs can show hazard information to workers and can be useful in providing additional information and making you aware of a potential safety or health hazard. However, signs are not intended to take the place of actual hazard correction.</a:t>
            </a:r>
          </a:p>
          <a:p>
            <a:pPr>
              <a:defRPr/>
            </a:pPr>
            <a:endParaRPr lang="en-US" b="1" dirty="0" smtClean="0"/>
          </a:p>
          <a:p>
            <a:pPr>
              <a:defRPr/>
            </a:pPr>
            <a:r>
              <a:rPr lang="en-US" b="1" dirty="0" smtClean="0"/>
              <a:t>Employee orientation manuals or other training materials </a:t>
            </a:r>
            <a:r>
              <a:rPr lang="en-US" dirty="0" smtClean="0"/>
              <a:t>– Orientation manuals and training materials about your job should include information about how to work safely. </a:t>
            </a:r>
          </a:p>
          <a:p>
            <a:pPr>
              <a:defRPr/>
            </a:pPr>
            <a:endParaRPr lang="en-US" b="1" dirty="0" smtClean="0"/>
          </a:p>
          <a:p>
            <a:pPr>
              <a:defRPr/>
            </a:pPr>
            <a:r>
              <a:rPr lang="en-US" b="1" dirty="0" smtClean="0"/>
              <a:t>Work tasks and procedures instruction </a:t>
            </a:r>
            <a:r>
              <a:rPr lang="en-US" dirty="0" smtClean="0"/>
              <a:t>– A written job or task instruction can provide information about the proper and safe way to perform a job. </a:t>
            </a:r>
          </a:p>
          <a:p>
            <a:pPr>
              <a:defRPr/>
            </a:pPr>
            <a:r>
              <a:rPr lang="en-US" dirty="0" smtClean="0"/>
              <a:t> </a:t>
            </a:r>
          </a:p>
          <a:p>
            <a:pPr>
              <a:defRPr/>
            </a:pPr>
            <a:r>
              <a:rPr lang="en-US" dirty="0" smtClean="0"/>
              <a:t> </a:t>
            </a:r>
          </a:p>
          <a:p>
            <a:pPr>
              <a:defRPr/>
            </a:pPr>
            <a:r>
              <a:rPr lang="en-US" b="1" dirty="0" smtClean="0"/>
              <a:t> </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941C57B6-AEAF-4E8D-962B-903C0E0BE214}"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If you cannot find out the safety and health information you need in your workplace, there are many resources available outside the workplace. </a:t>
            </a:r>
          </a:p>
        </p:txBody>
      </p:sp>
      <p:sp>
        <p:nvSpPr>
          <p:cNvPr id="6" name="Slide Number Placeholder 5"/>
          <p:cNvSpPr>
            <a:spLocks noGrp="1"/>
          </p:cNvSpPr>
          <p:nvPr>
            <p:ph type="sldNum" sz="quarter" idx="5"/>
          </p:nvPr>
        </p:nvSpPr>
        <p:spPr/>
        <p:txBody>
          <a:bodyPr/>
          <a:lstStyle/>
          <a:p>
            <a:pPr>
              <a:defRPr/>
            </a:pPr>
            <a:fld id="{F8BBC46E-FF75-4780-8C91-0903F1DA54BC}"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If you have internet access, you will find that the OSHA website has a lot of safety and health information and links to resources that can help you. </a:t>
            </a:r>
          </a:p>
          <a:p>
            <a:endParaRPr lang="en-US" smtClean="0"/>
          </a:p>
          <a:p>
            <a:r>
              <a:rPr lang="en-US" smtClean="0"/>
              <a:t>For example, from the Home Page, you can:</a:t>
            </a:r>
            <a:endParaRPr lang="en-US" sz="1400" b="1" smtClean="0"/>
          </a:p>
          <a:p>
            <a:endParaRPr lang="en-US" smtClean="0"/>
          </a:p>
          <a:p>
            <a:r>
              <a:rPr lang="en-US" smtClean="0"/>
              <a:t>Find information in Spanish from the OSHA en Español page.</a:t>
            </a:r>
          </a:p>
          <a:p>
            <a:endParaRPr lang="en-US" sz="1400" b="1" smtClean="0"/>
          </a:p>
          <a:p>
            <a:r>
              <a:rPr lang="en-US" smtClean="0"/>
              <a:t>Locate Fact Sheets and QuickCards by going to the Publications page. </a:t>
            </a:r>
            <a:endParaRPr lang="en-US" sz="1400" b="1" smtClean="0"/>
          </a:p>
          <a:p>
            <a:pPr lvl="1"/>
            <a:r>
              <a:rPr lang="en-US" smtClean="0"/>
              <a:t>OSHA FactSheets provide basic background information on safety and health hazards, and </a:t>
            </a:r>
            <a:endParaRPr lang="en-US" sz="1400" b="1" smtClean="0"/>
          </a:p>
          <a:p>
            <a:pPr lvl="1"/>
            <a:r>
              <a:rPr lang="en-US" smtClean="0"/>
              <a:t>QuickCards are small, laminated cards that provide brief, plain language safety and health information for workers. For example, there are QuickCards on fall hazards, carbon monoxide, and pneumatic nail gun safety. </a:t>
            </a:r>
            <a:endParaRPr lang="en-US" sz="1400" b="1" smtClean="0"/>
          </a:p>
          <a:p>
            <a:endParaRPr lang="en-US" b="1" smtClean="0"/>
          </a:p>
          <a:p>
            <a:endParaRPr lang="en-US" smtClean="0"/>
          </a:p>
        </p:txBody>
      </p:sp>
      <p:sp>
        <p:nvSpPr>
          <p:cNvPr id="6" name="Slide Number Placeholder 5"/>
          <p:cNvSpPr>
            <a:spLocks noGrp="1"/>
          </p:cNvSpPr>
          <p:nvPr>
            <p:ph type="sldNum" sz="quarter" idx="5"/>
          </p:nvPr>
        </p:nvSpPr>
        <p:spPr/>
        <p:txBody>
          <a:bodyPr/>
          <a:lstStyle/>
          <a:p>
            <a:pPr>
              <a:defRPr/>
            </a:pPr>
            <a:fld id="{D18F8BA1-B1C0-45B2-93C6-412718AD3673}"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OSHA stands for the Occupational Safety and Health Administration, an agency of the U.S. Department of Labor. OSHA’s responsibility is worker safety and health protection. </a:t>
            </a:r>
          </a:p>
          <a:p>
            <a:endParaRPr lang="en-US" smtClean="0"/>
          </a:p>
          <a:p>
            <a:r>
              <a:rPr lang="en-US" smtClean="0"/>
              <a:t>The U.S. Congress created OSHA under the Occupational Safety and Health Act of 1970 (the OSH Act). Congress passed the law and established </a:t>
            </a:r>
            <a:r>
              <a:rPr lang="en-US" b="1" smtClean="0"/>
              <a:t>OSHA “to assure so far as possible every working man and woman in the nation safe and healthful working conditions and to preserve our human resources.”</a:t>
            </a:r>
          </a:p>
          <a:p>
            <a:endParaRPr lang="en-US" smtClean="0"/>
          </a:p>
          <a:p>
            <a:r>
              <a:rPr lang="en-US" smtClean="0"/>
              <a:t>OSHA began because, until 1970, there were no national laws for safety and health hazards.</a:t>
            </a:r>
          </a:p>
          <a:p>
            <a:r>
              <a:rPr lang="en-US" smtClean="0"/>
              <a:t>With the creation of OSHA, for the first time, all employers in the United States had the legal responsibility to provide a safe and healthful workplace for employees. And, there were now uniform regulations that applied to all workplaces.</a:t>
            </a:r>
          </a:p>
          <a:p>
            <a:endParaRPr lang="en-US" smtClean="0"/>
          </a:p>
        </p:txBody>
      </p:sp>
      <p:sp>
        <p:nvSpPr>
          <p:cNvPr id="6" name="Slide Number Placeholder 5"/>
          <p:cNvSpPr>
            <a:spLocks noGrp="1"/>
          </p:cNvSpPr>
          <p:nvPr>
            <p:ph type="sldNum" sz="quarter" idx="5"/>
          </p:nvPr>
        </p:nvSpPr>
        <p:spPr/>
        <p:txBody>
          <a:bodyPr/>
          <a:lstStyle/>
          <a:p>
            <a:pPr>
              <a:defRPr/>
            </a:pPr>
            <a:fld id="{21A374A9-63F7-42FA-B5B0-A8D81748BE69}"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Occupational Safety and Health Act of 1970 gave workers many new rights related to safety and health. OSHA standards which have been issued since then, such as</a:t>
            </a:r>
          </a:p>
          <a:p>
            <a:r>
              <a:rPr lang="en-US" smtClean="0"/>
              <a:t>the Hazard Communication or “Right to Know” standard, provide additional rights.</a:t>
            </a:r>
          </a:p>
          <a:p>
            <a:endParaRPr lang="en-US" smtClean="0"/>
          </a:p>
          <a:p>
            <a:r>
              <a:rPr lang="en-US" smtClean="0"/>
              <a:t>Most importantly, the creation of OSHA provided workers the right to a safe and healthful workplace. </a:t>
            </a:r>
            <a:r>
              <a:rPr lang="en-US" b="1" smtClean="0"/>
              <a:t>Section 5(a)(1) of the OSH Act states: “Each employer shall furnish to each of his employees employment and a place of employment which are free from recognized hazards that are causing or are likely to cause death or serious physical harm to his employees."</a:t>
            </a:r>
            <a:r>
              <a:rPr lang="en-US" smtClean="0"/>
              <a:t> </a:t>
            </a:r>
          </a:p>
          <a:p>
            <a:endParaRPr lang="en-US" smtClean="0"/>
          </a:p>
          <a:p>
            <a:r>
              <a:rPr lang="en-US" smtClean="0"/>
              <a:t>A safe and healthful workplace means that hazards are removed and workers are trained.</a:t>
            </a:r>
          </a:p>
          <a:p>
            <a:endParaRPr lang="en-US" smtClean="0"/>
          </a:p>
          <a:p>
            <a:r>
              <a:rPr lang="en-US" smtClean="0"/>
              <a:t>If a hazard cannot be removed completely, protection (for example, respirators or earplugs) must be provided.</a:t>
            </a:r>
          </a:p>
        </p:txBody>
      </p:sp>
      <p:sp>
        <p:nvSpPr>
          <p:cNvPr id="6" name="Slide Number Placeholder 5"/>
          <p:cNvSpPr>
            <a:spLocks noGrp="1"/>
          </p:cNvSpPr>
          <p:nvPr>
            <p:ph type="sldNum" sz="quarter" idx="5"/>
          </p:nvPr>
        </p:nvSpPr>
        <p:spPr/>
        <p:txBody>
          <a:bodyPr/>
          <a:lstStyle/>
          <a:p>
            <a:pPr>
              <a:defRPr/>
            </a:pPr>
            <a:fld id="{F3B2B703-4890-440D-B409-CCCAFBED2BAE}"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Ask the class if they have seen the OSHA poster in their workplace. If so, ask where it is posted.</a:t>
            </a:r>
          </a:p>
          <a:p>
            <a:endParaRPr lang="en-US" smtClean="0"/>
          </a:p>
          <a:p>
            <a:r>
              <a:rPr lang="en-US" smtClean="0"/>
              <a:t>Tell the class that all employers covered by the OSHA Act must display the OSHA poster. (Employers in states operating OSHA-approved state plans should obtain and post the state’s equivalent poster.)</a:t>
            </a:r>
          </a:p>
          <a:p>
            <a:endParaRPr lang="en-US" smtClean="0"/>
          </a:p>
        </p:txBody>
      </p:sp>
      <p:sp>
        <p:nvSpPr>
          <p:cNvPr id="6" name="Slide Number Placeholder 5"/>
          <p:cNvSpPr>
            <a:spLocks noGrp="1"/>
          </p:cNvSpPr>
          <p:nvPr>
            <p:ph type="sldNum" sz="quarter" idx="5"/>
          </p:nvPr>
        </p:nvSpPr>
        <p:spPr/>
        <p:txBody>
          <a:bodyPr/>
          <a:lstStyle/>
          <a:p>
            <a:pPr>
              <a:defRPr/>
            </a:pPr>
            <a:fld id="{A6B0B69D-3B44-4EAE-9999-6D585A025BEE}"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dirty="0" smtClean="0"/>
              <a:t>Ask the class if they have ever reported a hazard to their supervisor. If so, what was the outcome?</a:t>
            </a:r>
          </a:p>
          <a:p>
            <a:pPr>
              <a:defRPr/>
            </a:pPr>
            <a:endParaRPr lang="en-US" dirty="0" smtClean="0"/>
          </a:p>
          <a:p>
            <a:pPr>
              <a:defRPr/>
            </a:pPr>
            <a:r>
              <a:rPr lang="en-US" dirty="0" smtClean="0"/>
              <a:t>Workers may bring up safety and health concerns in the workplace to their employers without fear of discharge or discrimination, as long as the complaint is made in good faith. OSHA regulations [29CFR 1977.9(c)] protect workers who complain to their employer about unsafe or unhealthful conditions in the workplace.</a:t>
            </a:r>
          </a:p>
          <a:p>
            <a:pPr>
              <a:defRPr/>
            </a:pPr>
            <a:endParaRPr lang="en-US" dirty="0" smtClean="0"/>
          </a:p>
          <a:p>
            <a:pPr>
              <a:defRPr/>
            </a:pPr>
            <a:r>
              <a:rPr lang="en-US" dirty="0" smtClean="0"/>
              <a:t>You cannot be transferred, denied a raise, have your hours reduced, be fired, or punished in any other way because you have exercised any right afforded to you under the OSH Act.</a:t>
            </a:r>
          </a:p>
          <a:p>
            <a:pPr>
              <a:defRPr/>
            </a:pPr>
            <a:endParaRPr lang="en-US" dirty="0" smtClean="0"/>
          </a:p>
          <a:p>
            <a:pPr>
              <a:defRPr/>
            </a:pPr>
            <a:r>
              <a:rPr lang="en-US" dirty="0" smtClean="0"/>
              <a:t>You may file a complaint with OSHA if you believe a violation of a safety or health standard, or an imminent danger situation, exists in your workplace. You may request that your name not be revealed to your employer. You can file a complaint on OSHA’s web site, in writing or by telephone to the nearest OSHA area office. You may also call the office and speak with an OSHA compliance officer about a hazard, violation, or the process for filing a complaint.</a:t>
            </a:r>
          </a:p>
          <a:p>
            <a:pPr>
              <a:defRPr/>
            </a:pPr>
            <a:r>
              <a:rPr lang="en-US" dirty="0" smtClean="0"/>
              <a:t> </a:t>
            </a:r>
          </a:p>
          <a:p>
            <a:pPr>
              <a:defRPr/>
            </a:pPr>
            <a:r>
              <a:rPr lang="en-US" dirty="0" smtClean="0"/>
              <a:t>If you file a complaint, you have the right to find out OSHA’s action on the complaint and request a review if an inspection is not made.</a:t>
            </a:r>
          </a:p>
          <a:p>
            <a:pPr>
              <a:defRPr/>
            </a:pPr>
            <a:endParaRPr lang="en-US" dirty="0" smtClean="0"/>
          </a:p>
        </p:txBody>
      </p:sp>
      <p:sp>
        <p:nvSpPr>
          <p:cNvPr id="6" name="Slide Number Placeholder 5"/>
          <p:cNvSpPr>
            <a:spLocks noGrp="1"/>
          </p:cNvSpPr>
          <p:nvPr>
            <p:ph type="sldNum" sz="quarter" idx="5"/>
          </p:nvPr>
        </p:nvSpPr>
        <p:spPr/>
        <p:txBody>
          <a:bodyPr/>
          <a:lstStyle/>
          <a:p>
            <a:pPr>
              <a:defRPr/>
            </a:pPr>
            <a:fld id="{D638F7AC-0686-4FE9-8ED4-DD770652430D}"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Workers also have the right to refuse to do a job if they believe in good faith that they are exposed to an imminent danger. "Good faith" means that even if an imminent danger is not found to exist, the worker had reasonable grounds to believe that it did exist.</a:t>
            </a:r>
          </a:p>
          <a:p>
            <a:endParaRPr lang="en-US" smtClean="0"/>
          </a:p>
          <a:p>
            <a:r>
              <a:rPr lang="en-US" smtClean="0"/>
              <a:t>Since the conditions necessary to justify a work refusal are very stringent, refusing work should be an action taken as a last resort.</a:t>
            </a:r>
          </a:p>
          <a:p>
            <a:endParaRPr lang="en-US" smtClean="0"/>
          </a:p>
          <a:p>
            <a:r>
              <a:rPr lang="en-US" smtClean="0"/>
              <a:t>If time permits, the condition should be reported to OSHA or the appropriate government agency.</a:t>
            </a:r>
          </a:p>
          <a:p>
            <a:endParaRPr lang="en-US" smtClean="0"/>
          </a:p>
        </p:txBody>
      </p:sp>
      <p:sp>
        <p:nvSpPr>
          <p:cNvPr id="6" name="Slide Number Placeholder 5"/>
          <p:cNvSpPr>
            <a:spLocks noGrp="1"/>
          </p:cNvSpPr>
          <p:nvPr>
            <p:ph type="sldNum" sz="quarter" idx="5"/>
          </p:nvPr>
        </p:nvSpPr>
        <p:spPr/>
        <p:txBody>
          <a:bodyPr/>
          <a:lstStyle/>
          <a:p>
            <a:pPr>
              <a:defRPr/>
            </a:pPr>
            <a:fld id="{381DB9F2-EE72-4A4F-AF61-A33EF8079DEB}"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Explain that the company they work for has many safety related responsibilities.</a:t>
            </a:r>
          </a:p>
          <a:p>
            <a:endParaRPr lang="en-US" smtClean="0"/>
          </a:p>
          <a:p>
            <a:r>
              <a:rPr lang="en-US" smtClean="0"/>
              <a:t>Remind them that they too have to do there part.</a:t>
            </a:r>
          </a:p>
          <a:p>
            <a:endParaRPr lang="en-US" smtClean="0"/>
          </a:p>
          <a:p>
            <a:r>
              <a:rPr lang="en-US" smtClean="0"/>
              <a:t>Ask them what they think their role is when it comes to job site safety and health.</a:t>
            </a:r>
          </a:p>
        </p:txBody>
      </p:sp>
      <p:sp>
        <p:nvSpPr>
          <p:cNvPr id="4" name="Slide Number Placeholder 3"/>
          <p:cNvSpPr>
            <a:spLocks noGrp="1"/>
          </p:cNvSpPr>
          <p:nvPr>
            <p:ph type="sldNum" sz="quarter" idx="5"/>
          </p:nvPr>
        </p:nvSpPr>
        <p:spPr/>
        <p:txBody>
          <a:bodyPr/>
          <a:lstStyle/>
          <a:p>
            <a:pPr>
              <a:defRPr/>
            </a:pPr>
            <a:fld id="{253031E5-DB8E-454F-B93F-EAB969476E92}"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Ask the class if anyone wears personal protective equipment on their job and discuss the requirement for employers to provide and pay for PPE.</a:t>
            </a:r>
          </a:p>
          <a:p>
            <a:endParaRPr lang="en-US" smtClean="0"/>
          </a:p>
          <a:p>
            <a:r>
              <a:rPr lang="en-US" smtClean="0"/>
              <a:t>The Employer Payment for Personal Protective Equipment rule was effective on February 13, 2008 and had to be implemented by May 15, 2008.</a:t>
            </a:r>
          </a:p>
          <a:p>
            <a:endParaRPr lang="en-US" smtClean="0"/>
          </a:p>
          <a:p>
            <a:r>
              <a:rPr lang="en-US" smtClean="0"/>
              <a:t>As we mentioned earlier, OSHA requires the use of personal protective equipment (PPE) to reduce employee exposure to hazards when engineering and administrative controls are not feasible or effective in reducing these exposures to acceptable levels.</a:t>
            </a:r>
          </a:p>
          <a:p>
            <a:endParaRPr lang="en-US" smtClean="0"/>
          </a:p>
        </p:txBody>
      </p:sp>
      <p:sp>
        <p:nvSpPr>
          <p:cNvPr id="6" name="Slide Number Placeholder 5"/>
          <p:cNvSpPr>
            <a:spLocks noGrp="1"/>
          </p:cNvSpPr>
          <p:nvPr>
            <p:ph type="sldNum" sz="quarter" idx="5"/>
          </p:nvPr>
        </p:nvSpPr>
        <p:spPr/>
        <p:txBody>
          <a:bodyPr/>
          <a:lstStyle/>
          <a:p>
            <a:pPr>
              <a:defRPr/>
            </a:pPr>
            <a:fld id="{EB2C2766-39B1-4DA2-B8C0-AB8787F93585}"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Employers are required to determine if PPE should be used to protect their workers.</a:t>
            </a:r>
          </a:p>
          <a:p>
            <a:endParaRPr lang="en-US" smtClean="0"/>
          </a:p>
          <a:p>
            <a:r>
              <a:rPr lang="en-US" smtClean="0"/>
              <a:t>OSHA also requires that employers pay for most required PPE, except for uniforms, items worn to keep clean, weather-related gear, logging boots, and non-specialty safety toe protective footwear (including steel-toe shoes or steel-toe boots) and non-specialty prescription safety eyewear, as long as the employer permits the items to be worn</a:t>
            </a:r>
          </a:p>
          <a:p>
            <a:r>
              <a:rPr lang="en-US" smtClean="0"/>
              <a:t>off the jobsite.</a:t>
            </a:r>
          </a:p>
          <a:p>
            <a:endParaRPr lang="en-US" smtClean="0"/>
          </a:p>
        </p:txBody>
      </p:sp>
      <p:sp>
        <p:nvSpPr>
          <p:cNvPr id="6" name="Slide Number Placeholder 5"/>
          <p:cNvSpPr>
            <a:spLocks noGrp="1"/>
          </p:cNvSpPr>
          <p:nvPr>
            <p:ph type="sldNum" sz="quarter" idx="5"/>
          </p:nvPr>
        </p:nvSpPr>
        <p:spPr/>
        <p:txBody>
          <a:bodyPr/>
          <a:lstStyle/>
          <a:p>
            <a:pPr>
              <a:defRPr/>
            </a:pPr>
            <a:fld id="{34AAB62A-E348-4903-9FFD-DA9A95558722}"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extBox 3"/>
          <p:cNvSpPr txBox="1"/>
          <p:nvPr userDrawn="1"/>
        </p:nvSpPr>
        <p:spPr>
          <a:xfrm>
            <a:off x="8686800" y="6505575"/>
            <a:ext cx="533400" cy="276225"/>
          </a:xfrm>
          <a:prstGeom prst="rect">
            <a:avLst/>
          </a:prstGeom>
          <a:noFill/>
        </p:spPr>
        <p:txBody>
          <a:bodyPr anchor="ctr">
            <a:spAutoFit/>
          </a:bodyPr>
          <a:lstStyle/>
          <a:p>
            <a:pPr algn="ctr">
              <a:defRPr/>
            </a:pPr>
            <a:fld id="{E183CE31-7F3A-4AB0-BC08-CFA8C252CE92}" type="slidenum">
              <a:rPr lang="en-US" sz="1200"/>
              <a:pPr algn="ctr">
                <a:defRPr/>
              </a:pPr>
              <a:t>‹#›</a:t>
            </a:fld>
            <a:endParaRPr lang="en-US" sz="1200" dirty="0"/>
          </a:p>
        </p:txBody>
      </p:sp>
      <p:sp>
        <p:nvSpPr>
          <p:cNvPr id="2" name="Title 1"/>
          <p:cNvSpPr>
            <a:spLocks noGrp="1"/>
          </p:cNvSpPr>
          <p:nvPr>
            <p:ph type="title"/>
          </p:nvPr>
        </p:nvSpPr>
        <p:spPr>
          <a:xfrm>
            <a:off x="1295400" y="0"/>
            <a:ext cx="7848600" cy="1143000"/>
          </a:xfrm>
          <a:prstGeom prst="rect">
            <a:avLst/>
          </a:prstGeom>
        </p:spPr>
        <p:txBody>
          <a:bodyPr anchor="ctr"/>
          <a:lstStyle>
            <a:lvl1pPr algn="ctr">
              <a:defRPr b="1" cap="none" spc="0">
                <a:ln>
                  <a:noFill/>
                </a:ln>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5400" y="1066800"/>
            <a:ext cx="7543800" cy="54864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25264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t>4/25/2012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386838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t>4/25/2012</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dirty="0"/>
          </a:p>
        </p:txBody>
      </p:sp>
    </p:spTree>
    <p:extLst>
      <p:ext uri="{BB962C8B-B14F-4D97-AF65-F5344CB8AC3E}">
        <p14:creationId xmlns:p14="http://schemas.microsoft.com/office/powerpoint/2010/main" val="697315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CF2E0-CCC4-4E1E-9902-C3C36AB3FDA4}" type="datetimeFigureOut">
              <a:rPr lang="en-US" smtClean="0"/>
              <a:t>4/25/2012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44106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CF2E0-CCC4-4E1E-9902-C3C36AB3FDA4}" type="datetimeFigureOut">
              <a:rPr lang="en-US" smtClean="0"/>
              <a:t>4/25/2012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94894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8686800" y="6505575"/>
            <a:ext cx="533400" cy="276225"/>
          </a:xfrm>
          <a:prstGeom prst="rect">
            <a:avLst/>
          </a:prstGeom>
          <a:noFill/>
        </p:spPr>
        <p:txBody>
          <a:bodyPr anchor="ctr">
            <a:spAutoFit/>
          </a:bodyPr>
          <a:lstStyle/>
          <a:p>
            <a:pPr algn="ctr">
              <a:defRPr/>
            </a:pPr>
            <a:fld id="{3284019D-281D-4A84-8D8B-19C5F31C4D2F}" type="slidenum">
              <a:rPr lang="en-US" sz="1200"/>
              <a:pPr algn="ctr">
                <a:defRPr/>
              </a:pPr>
              <a:t>‹#›</a:t>
            </a:fld>
            <a:endParaRPr lang="en-US" sz="1200" dirty="0"/>
          </a:p>
        </p:txBody>
      </p:sp>
    </p:spTree>
    <p:extLst>
      <p:ext uri="{BB962C8B-B14F-4D97-AF65-F5344CB8AC3E}">
        <p14:creationId xmlns:p14="http://schemas.microsoft.com/office/powerpoint/2010/main" val="351441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CF2E0-CCC4-4E1E-9902-C3C36AB3FDA4}" type="datetimeFigureOut">
              <a:rPr lang="en-US" smtClean="0"/>
              <a:t>4/25/2012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sz="1400" dirty="0">
              <a:solidFill>
                <a:srgbClr val="FFFFFF"/>
              </a:solidFill>
            </a:endParaRPr>
          </a:p>
        </p:txBody>
      </p:sp>
    </p:spTree>
    <p:extLst>
      <p:ext uri="{BB962C8B-B14F-4D97-AF65-F5344CB8AC3E}">
        <p14:creationId xmlns:p14="http://schemas.microsoft.com/office/powerpoint/2010/main" val="359073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CF2E0-CCC4-4E1E-9902-C3C36AB3FDA4}" type="datetimeFigureOut">
              <a:rPr lang="en-US" smtClean="0"/>
              <a:t>4/25/2012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67409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t>4/25/2012</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dirty="0"/>
          </a:p>
        </p:txBody>
      </p:sp>
    </p:spTree>
    <p:extLst>
      <p:ext uri="{BB962C8B-B14F-4D97-AF65-F5344CB8AC3E}">
        <p14:creationId xmlns:p14="http://schemas.microsoft.com/office/powerpoint/2010/main" val="124655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CF2E0-CCC4-4E1E-9902-C3C36AB3FDA4}" type="datetimeFigureOut">
              <a:rPr lang="en-US" smtClean="0"/>
              <a:t>4/25/2012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383454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CF2E0-CCC4-4E1E-9902-C3C36AB3FDA4}" type="datetimeFigureOut">
              <a:rPr lang="en-US" smtClean="0"/>
              <a:t>4/25/2012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218786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CF2E0-CCC4-4E1E-9902-C3C36AB3FDA4}" type="datetimeFigureOut">
              <a:rPr lang="en-US" smtClean="0"/>
              <a:t>4/25/2012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t>‹#›</a:t>
            </a:fld>
            <a:endParaRPr kumimoji="0" lang="en-US"/>
          </a:p>
        </p:txBody>
      </p:sp>
    </p:spTree>
    <p:extLst>
      <p:ext uri="{BB962C8B-B14F-4D97-AF65-F5344CB8AC3E}">
        <p14:creationId xmlns:p14="http://schemas.microsoft.com/office/powerpoint/2010/main" val="222109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t>4/25/2012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5" name="TextBox 4"/>
          <p:cNvSpPr txBox="1"/>
          <p:nvPr userDrawn="1"/>
        </p:nvSpPr>
        <p:spPr>
          <a:xfrm>
            <a:off x="8686800" y="6505575"/>
            <a:ext cx="533400" cy="276225"/>
          </a:xfrm>
          <a:prstGeom prst="rect">
            <a:avLst/>
          </a:prstGeom>
          <a:noFill/>
        </p:spPr>
        <p:txBody>
          <a:bodyPr anchor="ctr">
            <a:spAutoFit/>
          </a:bodyPr>
          <a:lstStyle/>
          <a:p>
            <a:pPr algn="ctr">
              <a:defRPr/>
            </a:pPr>
            <a:fld id="{3284019D-281D-4A84-8D8B-19C5F31C4D2F}" type="slidenum">
              <a:rPr lang="en-US" sz="1200"/>
              <a:pPr algn="ctr">
                <a:defRPr/>
              </a:pPr>
              <a:t>‹#›</a:t>
            </a:fld>
            <a:endParaRPr lang="en-US" sz="1200" dirty="0"/>
          </a:p>
        </p:txBody>
      </p:sp>
    </p:spTree>
    <p:extLst>
      <p:ext uri="{BB962C8B-B14F-4D97-AF65-F5344CB8AC3E}">
        <p14:creationId xmlns:p14="http://schemas.microsoft.com/office/powerpoint/2010/main" val="1658051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2" r:id="rId1"/>
    <p:sldLayoutId id="2147483873"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B597B-AF63-43D1-A294-138BB347C96A}" type="datetimeFigureOut">
              <a:rPr lang="en-US" smtClean="0"/>
              <a:t>4/25/2012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DFEC4-0F0C-43AB-8A53-6A1EEC865819}" type="slidenum">
              <a:rPr lang="en-US" smtClean="0"/>
              <a:t>‹#›</a:t>
            </a:fld>
            <a:endParaRPr lang="en-US"/>
          </a:p>
        </p:txBody>
      </p:sp>
    </p:spTree>
    <p:extLst>
      <p:ext uri="{BB962C8B-B14F-4D97-AF65-F5344CB8AC3E}">
        <p14:creationId xmlns:p14="http://schemas.microsoft.com/office/powerpoint/2010/main" val="423854851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osha.gov/SLTC/etools/oilandgas/index.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3">
            <a:extLst>
              <a:ext uri="{28A0092B-C50C-407E-A947-70E740481C1C}">
                <a14:useLocalDpi xmlns:a14="http://schemas.microsoft.com/office/drawing/2010/main" val="0"/>
              </a:ext>
            </a:extLst>
          </a:blip>
          <a:srcRect l="1665" t="2222" r="2846" b="222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idx="4294967295"/>
          </p:nvPr>
        </p:nvSpPr>
        <p:spPr bwMode="auto">
          <a:xfrm>
            <a:off x="0" y="0"/>
            <a:ext cx="8610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eaLnBrk="1" hangingPunct="1"/>
            <a:r>
              <a:rPr lang="en-US" sz="3600" b="1" dirty="0" smtClean="0">
                <a:solidFill>
                  <a:schemeClr val="bg1"/>
                </a:solidFill>
                <a:latin typeface="Times New Roman" pitchFamily="18" charset="0"/>
                <a:cs typeface="Times New Roman" pitchFamily="18" charset="0"/>
              </a:rPr>
              <a:t>Intro to OSHA</a:t>
            </a:r>
          </a:p>
        </p:txBody>
      </p:sp>
      <p:sp>
        <p:nvSpPr>
          <p:cNvPr id="12" name="Rectangle 2"/>
          <p:cNvSpPr txBox="1">
            <a:spLocks noChangeArrowheads="1"/>
          </p:cNvSpPr>
          <p:nvPr/>
        </p:nvSpPr>
        <p:spPr bwMode="auto">
          <a:xfrm>
            <a:off x="0" y="5334000"/>
            <a:ext cx="9144000" cy="1524000"/>
          </a:xfrm>
          <a:prstGeom prst="rect">
            <a:avLst/>
          </a:prstGeom>
          <a:noFill/>
          <a:ln w="9525">
            <a:noFill/>
            <a:miter lim="800000"/>
            <a:headEnd/>
            <a:tailEnd/>
          </a:ln>
        </p:spPr>
        <p:txBody>
          <a:bodyPr anchor="ctr"/>
          <a:lstStyle/>
          <a:p>
            <a:pPr algn="ctr" fontAlgn="auto">
              <a:spcBef>
                <a:spcPts val="0"/>
              </a:spcBef>
              <a:spcAft>
                <a:spcPts val="0"/>
              </a:spcAft>
              <a:defRPr/>
            </a:pPr>
            <a:endParaRPr lang="en-US" sz="4400" b="1"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0" y="274638"/>
            <a:ext cx="8686800" cy="792162"/>
          </a:xfrm>
        </p:spPr>
        <p:txBody>
          <a:bodyPr/>
          <a:lstStyle/>
          <a:p>
            <a:pPr>
              <a:defRPr/>
            </a:pPr>
            <a:r>
              <a:rPr lang="en-US" sz="3200" dirty="0" smtClean="0"/>
              <a:t>Employer Must Provide and Pay for PPE </a:t>
            </a:r>
          </a:p>
        </p:txBody>
      </p:sp>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5881" t="53030" r="7861" b="3728"/>
          <a:stretch>
            <a:fillRect/>
          </a:stretch>
        </p:blipFill>
        <p:spPr bwMode="auto">
          <a:xfrm>
            <a:off x="1828800" y="1371600"/>
            <a:ext cx="6705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0" y="274638"/>
            <a:ext cx="9144000" cy="1143000"/>
          </a:xfrm>
        </p:spPr>
        <p:txBody>
          <a:bodyPr/>
          <a:lstStyle/>
          <a:p>
            <a:pPr>
              <a:defRPr/>
            </a:pPr>
            <a:r>
              <a:rPr lang="en-US" sz="3200" dirty="0" smtClean="0"/>
              <a:t>Employer Must Provide and Pay for PPE </a:t>
            </a:r>
          </a:p>
        </p:txBody>
      </p:sp>
      <p:sp>
        <p:nvSpPr>
          <p:cNvPr id="12291" name="TextBox 8"/>
          <p:cNvSpPr txBox="1">
            <a:spLocks noChangeArrowheads="1"/>
          </p:cNvSpPr>
          <p:nvPr/>
        </p:nvSpPr>
        <p:spPr bwMode="auto">
          <a:xfrm>
            <a:off x="4800600" y="2057400"/>
            <a:ext cx="8382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200"/>
          </a:p>
        </p:txBody>
      </p:sp>
      <p:pic>
        <p:nvPicPr>
          <p:cNvPr id="12292" name="Picture 2" descr="C:\Documents and Settings\Wayne\Desktop\H07_ERpayPPE_v3_020310_Page_2.jpg"/>
          <p:cNvPicPr>
            <a:picLocks noChangeAspect="1" noChangeArrowheads="1"/>
          </p:cNvPicPr>
          <p:nvPr/>
        </p:nvPicPr>
        <p:blipFill>
          <a:blip r:embed="rId3" cstate="email">
            <a:extLst>
              <a:ext uri="{28A0092B-C50C-407E-A947-70E740481C1C}">
                <a14:useLocalDpi xmlns:a14="http://schemas.microsoft.com/office/drawing/2010/main" val="0"/>
              </a:ext>
            </a:extLst>
          </a:blip>
          <a:srcRect l="9804" r="8824" b="62878"/>
          <a:stretch>
            <a:fillRect/>
          </a:stretch>
        </p:blipFill>
        <p:spPr bwMode="auto">
          <a:xfrm>
            <a:off x="1981200" y="1676400"/>
            <a:ext cx="6324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7"/>
          <p:cNvSpPr txBox="1">
            <a:spLocks noChangeArrowheads="1"/>
          </p:cNvSpPr>
          <p:nvPr/>
        </p:nvSpPr>
        <p:spPr bwMode="auto">
          <a:xfrm>
            <a:off x="4724400" y="2057400"/>
            <a:ext cx="8382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2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pPr>
              <a:defRPr/>
            </a:pPr>
            <a:r>
              <a:rPr lang="en-US" sz="3200" dirty="0" smtClean="0"/>
              <a:t>What do the OSHA Standards Say?</a:t>
            </a:r>
          </a:p>
        </p:txBody>
      </p:sp>
      <p:sp>
        <p:nvSpPr>
          <p:cNvPr id="13315"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OSHA standards fall into four categories: General Industry, Construction, Maritime, and Agriculture</a:t>
            </a:r>
          </a:p>
          <a:p>
            <a:pPr eaLnBrk="1" hangingPunct="1"/>
            <a:r>
              <a:rPr lang="en-US" smtClean="0"/>
              <a:t>OSHA issues standards for a wide variety of workplace hazards</a:t>
            </a:r>
          </a:p>
          <a:p>
            <a:pPr eaLnBrk="1" hangingPunct="1"/>
            <a:r>
              <a:rPr lang="en-US" smtClean="0"/>
              <a:t>Where there are no specific OSHA standards, employers must comply with the General Duty Clause, Section 5(a)(1)</a:t>
            </a:r>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How Are OSHA Inspections Conducted?</a:t>
            </a:r>
            <a:endParaRPr lang="en-US" sz="3200" dirty="0"/>
          </a:p>
        </p:txBody>
      </p:sp>
      <p:sp>
        <p:nvSpPr>
          <p:cNvPr id="1433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smtClean="0"/>
              <a:t>The OSH Act authorizes OSHA compliance safety and health officers (CSHO’s) to conduct workplace inspections at reasonable times</a:t>
            </a:r>
          </a:p>
          <a:p>
            <a:pPr eaLnBrk="1" hangingPunct="1"/>
            <a:r>
              <a:rPr lang="en-US" smtClean="0"/>
              <a:t>OSHA conducts inspections without advance notice, except in rare circumstances (e.g. - imminent danger) </a:t>
            </a:r>
          </a:p>
          <a:p>
            <a:pPr eaLnBrk="1" hangingPunct="1"/>
            <a:r>
              <a:rPr lang="en-US" smtClean="0"/>
              <a:t>In fact, anyone who tells an employer about an OSHA inspection in advance can receive fines and a jail term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Where Can You Go For Help?</a:t>
            </a:r>
            <a:endParaRPr lang="en-US" sz="3200" dirty="0"/>
          </a:p>
        </p:txBody>
      </p:sp>
      <p:sp>
        <p:nvSpPr>
          <p:cNvPr id="1536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Sources within the workplace/worksite</a:t>
            </a:r>
            <a:endParaRPr lang="en-US" b="1" dirty="0" smtClean="0"/>
          </a:p>
          <a:p>
            <a:pPr eaLnBrk="1" hangingPunct="1"/>
            <a:r>
              <a:rPr lang="en-US" dirty="0" smtClean="0"/>
              <a:t>Sources outside the workplace/worksite</a:t>
            </a:r>
            <a:endParaRPr lang="en-US" b="1" dirty="0" smtClean="0"/>
          </a:p>
          <a:p>
            <a:pPr eaLnBrk="1" hangingPunct="1"/>
            <a:r>
              <a:rPr lang="en-US" dirty="0" smtClean="0"/>
              <a:t>How to file an OSHA complaint</a:t>
            </a:r>
            <a:endParaRPr lang="en-US" b="1"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914400" y="274638"/>
            <a:ext cx="7772400" cy="639762"/>
          </a:xfrm>
        </p:spPr>
        <p:txBody>
          <a:bodyPr/>
          <a:lstStyle/>
          <a:p>
            <a:pPr>
              <a:defRPr/>
            </a:pPr>
            <a:r>
              <a:rPr lang="en-US" sz="3200" dirty="0" smtClean="0"/>
              <a:t>Find Out More About Safety </a:t>
            </a:r>
          </a:p>
        </p:txBody>
      </p:sp>
      <p:pic>
        <p:nvPicPr>
          <p:cNvPr id="16387" name="Picture 2" descr="C:\Documents and Settings\Wayne\Desktop\H09_SH_Resources_02.09.10.jpg"/>
          <p:cNvPicPr>
            <a:picLocks noChangeAspect="1" noChangeArrowheads="1"/>
          </p:cNvPicPr>
          <p:nvPr/>
        </p:nvPicPr>
        <p:blipFill>
          <a:blip r:embed="rId3" cstate="email">
            <a:extLst>
              <a:ext uri="{28A0092B-C50C-407E-A947-70E740481C1C}">
                <a14:useLocalDpi xmlns:a14="http://schemas.microsoft.com/office/drawing/2010/main" val="0"/>
              </a:ext>
            </a:extLst>
          </a:blip>
          <a:srcRect l="1726" t="1334" r="1625" b="1334"/>
          <a:stretch>
            <a:fillRect/>
          </a:stretch>
        </p:blipFill>
        <p:spPr bwMode="auto">
          <a:xfrm>
            <a:off x="2971800" y="990600"/>
            <a:ext cx="426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p:cNvSpPr txBox="1">
            <a:spLocks noChangeArrowheads="1"/>
          </p:cNvSpPr>
          <p:nvPr/>
        </p:nvSpPr>
        <p:spPr bwMode="auto">
          <a:xfrm>
            <a:off x="4800600" y="1066800"/>
            <a:ext cx="533400" cy="18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200"/>
          </a:p>
        </p:txBody>
      </p:sp>
      <p:sp>
        <p:nvSpPr>
          <p:cNvPr id="16389" name="TextBox 4"/>
          <p:cNvSpPr txBox="1">
            <a:spLocks noChangeArrowheads="1"/>
          </p:cNvSpPr>
          <p:nvPr/>
        </p:nvSpPr>
        <p:spPr bwMode="auto">
          <a:xfrm>
            <a:off x="1447800" y="57150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4" tooltip="OSHA e-Tool"/>
              </a:rPr>
              <a:t>OSHA e-Tool</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914400" y="0"/>
            <a:ext cx="7772400" cy="762000"/>
          </a:xfrm>
        </p:spPr>
        <p:txBody>
          <a:bodyPr/>
          <a:lstStyle/>
          <a:p>
            <a:pPr>
              <a:defRPr/>
            </a:pPr>
            <a:r>
              <a:rPr lang="en-US" sz="3200" dirty="0" smtClean="0"/>
              <a:t>Check Out OSHA’s Web Site!  </a:t>
            </a:r>
          </a:p>
        </p:txBody>
      </p:sp>
      <p:pic>
        <p:nvPicPr>
          <p:cNvPr id="17411" name="Picture 2" descr="C:\Documents and Settings\Wayne\Desktop\H10_NavOSHAwebsite_v5_020910.jpg"/>
          <p:cNvPicPr>
            <a:picLocks noChangeAspect="1" noChangeArrowheads="1"/>
          </p:cNvPicPr>
          <p:nvPr/>
        </p:nvPicPr>
        <p:blipFill>
          <a:blip r:embed="rId3" cstate="email">
            <a:extLst>
              <a:ext uri="{28A0092B-C50C-407E-A947-70E740481C1C}">
                <a14:useLocalDpi xmlns:a14="http://schemas.microsoft.com/office/drawing/2010/main" val="0"/>
              </a:ext>
            </a:extLst>
          </a:blip>
          <a:srcRect l="4939" t="11365" r="6879" b="15909"/>
          <a:stretch>
            <a:fillRect/>
          </a:stretch>
        </p:blipFill>
        <p:spPr bwMode="auto">
          <a:xfrm>
            <a:off x="2438400" y="914400"/>
            <a:ext cx="5257800"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1295400"/>
          </a:xfrm>
        </p:spPr>
        <p:txBody>
          <a:bodyPr>
            <a:normAutofit/>
          </a:bodyPr>
          <a:lstStyle/>
          <a:p>
            <a:r>
              <a:rPr lang="en-US" sz="3600" dirty="0" smtClean="0">
                <a:latin typeface="Calibri" pitchFamily="34" charset="0"/>
                <a:ea typeface="Verdana" pitchFamily="34" charset="0"/>
                <a:cs typeface="Calibri" pitchFamily="34" charset="0"/>
              </a:rPr>
              <a:t>Susan Harwood Training Grant</a:t>
            </a:r>
            <a:endParaRPr lang="en-US" sz="3600" dirty="0">
              <a:latin typeface="Calibri" pitchFamily="34" charset="0"/>
              <a:ea typeface="Verdana" pitchFamily="34" charset="0"/>
              <a:cs typeface="Calibri" pitchFamily="34" charset="0"/>
            </a:endParaRPr>
          </a:p>
        </p:txBody>
      </p:sp>
      <p:sp>
        <p:nvSpPr>
          <p:cNvPr id="5" name="Content Placeholder 4"/>
          <p:cNvSpPr>
            <a:spLocks noGrp="1"/>
          </p:cNvSpPr>
          <p:nvPr>
            <p:ph idx="1"/>
          </p:nvPr>
        </p:nvSpPr>
        <p:spPr>
          <a:xfrm>
            <a:off x="457200" y="2209800"/>
            <a:ext cx="8229600" cy="3916363"/>
          </a:xfrm>
        </p:spPr>
        <p:txBody>
          <a:bodyPr>
            <a:normAutofit/>
          </a:bodyPr>
          <a:lstStyle/>
          <a:p>
            <a:pPr marL="0" indent="0">
              <a:buNone/>
            </a:pPr>
            <a:r>
              <a:rPr lang="en-US" sz="1800" dirty="0" smtClean="0">
                <a:latin typeface="Calibri" pitchFamily="34" charset="0"/>
                <a:ea typeface="Verdana" pitchFamily="34" charset="0"/>
                <a:cs typeface="Calibri" pitchFamily="34" charset="0"/>
              </a:rPr>
              <a:t>This material was produced under grant number SH-20868-SH0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800" dirty="0">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149288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ph type="title"/>
          </p:nvPr>
        </p:nvSpPr>
        <p:spPr/>
        <p:txBody>
          <a:bodyPr/>
          <a:lstStyle/>
          <a:p>
            <a:pPr>
              <a:defRPr/>
            </a:pPr>
            <a:r>
              <a:rPr lang="en-US" sz="3200" dirty="0" smtClean="0"/>
              <a:t>Why is OSHA Important to You?</a:t>
            </a:r>
          </a:p>
        </p:txBody>
      </p:sp>
      <p:sp>
        <p:nvSpPr>
          <p:cNvPr id="4099"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OSHA began because, until 1970, there were no national laws for safety and health hazards</a:t>
            </a:r>
          </a:p>
          <a:p>
            <a:pPr eaLnBrk="1" hangingPunct="1"/>
            <a:r>
              <a:rPr lang="en-US" dirty="0" smtClean="0"/>
              <a:t>On average, 15 workers die every day from job injuries</a:t>
            </a:r>
          </a:p>
          <a:p>
            <a:pPr eaLnBrk="1" hangingPunct="1"/>
            <a:r>
              <a:rPr lang="en-US" dirty="0" smtClean="0"/>
              <a:t>Over 5,600 Americans die from workplace injuries annually</a:t>
            </a:r>
          </a:p>
          <a:p>
            <a:pPr eaLnBrk="1" hangingPunct="1"/>
            <a:r>
              <a:rPr lang="en-US" dirty="0" smtClean="0"/>
              <a:t>Over 4 million non-fatal workplace injuries and illnesses are reported</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pPr>
              <a:defRPr/>
            </a:pPr>
            <a:r>
              <a:rPr lang="en-US" sz="3200" dirty="0" smtClean="0"/>
              <a:t>What Rights Do You Have Under OSHA?</a:t>
            </a:r>
          </a:p>
        </p:txBody>
      </p:sp>
      <p:sp>
        <p:nvSpPr>
          <p:cNvPr id="5123"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You have the right to</a:t>
            </a:r>
          </a:p>
          <a:p>
            <a:pPr lvl="1" eaLnBrk="1" hangingPunct="1"/>
            <a:r>
              <a:rPr lang="en-US" sz="2200" dirty="0" smtClean="0"/>
              <a:t>A safe and healthful workplace </a:t>
            </a:r>
            <a:endParaRPr lang="en-US" sz="2200" b="1" dirty="0" smtClean="0"/>
          </a:p>
          <a:p>
            <a:pPr lvl="1" eaLnBrk="1" hangingPunct="1"/>
            <a:r>
              <a:rPr lang="en-US" sz="2200" dirty="0" smtClean="0"/>
              <a:t>Know about hazardous chemicals</a:t>
            </a:r>
            <a:endParaRPr lang="en-US" sz="2200" b="1" dirty="0" smtClean="0"/>
          </a:p>
          <a:p>
            <a:pPr lvl="1" eaLnBrk="1" hangingPunct="1"/>
            <a:r>
              <a:rPr lang="en-US" sz="2200" dirty="0" smtClean="0"/>
              <a:t>Information about injuries and illnesses in your workplace </a:t>
            </a:r>
            <a:endParaRPr lang="en-US" sz="2200" b="1" dirty="0" smtClean="0"/>
          </a:p>
          <a:p>
            <a:pPr lvl="1" eaLnBrk="1" hangingPunct="1"/>
            <a:r>
              <a:rPr lang="en-US" sz="2200" dirty="0" smtClean="0"/>
              <a:t>Complain or request hazard correction from employer </a:t>
            </a:r>
            <a:endParaRPr lang="en-US" sz="2200" b="1" dirty="0" smtClean="0"/>
          </a:p>
          <a:p>
            <a:pPr lvl="1" eaLnBrk="1" hangingPunct="1"/>
            <a:r>
              <a:rPr lang="en-US" sz="2200" dirty="0" smtClean="0"/>
              <a:t>Training</a:t>
            </a:r>
            <a:endParaRPr lang="en-US" sz="2200" b="1" dirty="0" smtClean="0"/>
          </a:p>
          <a:p>
            <a:pPr lvl="1" eaLnBrk="1" hangingPunct="1"/>
            <a:r>
              <a:rPr lang="en-US" sz="2200" dirty="0" smtClean="0"/>
              <a:t>Hazard exposure and medical records</a:t>
            </a:r>
            <a:endParaRPr lang="en-US" sz="2200" b="1" dirty="0" smtClean="0"/>
          </a:p>
          <a:p>
            <a:pPr lvl="1" eaLnBrk="1" hangingPunct="1"/>
            <a:r>
              <a:rPr lang="en-US" sz="2200" dirty="0" smtClean="0"/>
              <a:t>File a complaint with OSHA</a:t>
            </a:r>
            <a:endParaRPr lang="en-US" sz="2200" b="1" dirty="0" smtClean="0"/>
          </a:p>
          <a:p>
            <a:pPr lvl="1" eaLnBrk="1" hangingPunct="1"/>
            <a:r>
              <a:rPr lang="en-US" sz="2200" dirty="0" smtClean="0"/>
              <a:t>Participate in an OSHA inspection</a:t>
            </a:r>
            <a:endParaRPr lang="en-US" sz="2200" b="1" dirty="0" smtClean="0"/>
          </a:p>
          <a:p>
            <a:pPr lvl="1" eaLnBrk="1" hangingPunct="1"/>
            <a:r>
              <a:rPr lang="en-US" sz="2200" dirty="0" smtClean="0"/>
              <a:t>Be free from retaliation for exercising safety and health rights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Documents and Settings\Wayne\Desktop\H02_OSHAPoster_02.09.10.jpg"/>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152400"/>
            <a:ext cx="4648200" cy="6496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C:\Documents and Settings\Wayne\Desktop\H04_WhistleblowerRights_02.09.10_Page_2.jpg"/>
          <p:cNvPicPr>
            <a:picLocks noChangeAspect="1" noChangeArrowheads="1"/>
          </p:cNvPicPr>
          <p:nvPr/>
        </p:nvPicPr>
        <p:blipFill>
          <a:blip r:embed="rId3" cstate="email">
            <a:extLst>
              <a:ext uri="{28A0092B-C50C-407E-A947-70E740481C1C}">
                <a14:useLocalDpi xmlns:a14="http://schemas.microsoft.com/office/drawing/2010/main" val="0"/>
              </a:ext>
            </a:extLst>
          </a:blip>
          <a:srcRect t="3030"/>
          <a:stretch>
            <a:fillRect/>
          </a:stretch>
        </p:blipFill>
        <p:spPr bwMode="auto">
          <a:xfrm>
            <a:off x="4648200" y="969963"/>
            <a:ext cx="42672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7" descr="C:\Documents and Settings\Wayne\Desktop\H04_WhistleblowerRights_02.09.10_Page_1.jpg"/>
          <p:cNvPicPr>
            <a:picLocks noChangeAspect="1" noChangeArrowheads="1"/>
          </p:cNvPicPr>
          <p:nvPr/>
        </p:nvPicPr>
        <p:blipFill>
          <a:blip r:embed="rId4" cstate="email">
            <a:extLst>
              <a:ext uri="{28A0092B-C50C-407E-A947-70E740481C1C}">
                <a14:useLocalDpi xmlns:a14="http://schemas.microsoft.com/office/drawing/2010/main" val="0"/>
              </a:ext>
            </a:extLst>
          </a:blip>
          <a:srcRect t="3030"/>
          <a:stretch>
            <a:fillRect/>
          </a:stretch>
        </p:blipFill>
        <p:spPr bwMode="auto">
          <a:xfrm>
            <a:off x="152400" y="969963"/>
            <a:ext cx="4327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4"/>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defRPr/>
            </a:pPr>
            <a:r>
              <a:rPr lang="en-US" sz="3200" b="1" dirty="0">
                <a:effectLst>
                  <a:outerShdw blurRad="38100" dist="38100" dir="2700000" algn="tl">
                    <a:srgbClr val="000000">
                      <a:alpha val="43137"/>
                    </a:srgbClr>
                  </a:outerShdw>
                </a:effectLst>
                <a:latin typeface="+mj-lt"/>
                <a:ea typeface="+mj-ea"/>
                <a:cs typeface="+mj-cs"/>
              </a:rPr>
              <a:t>Your Rights to Seek Safety and Health Assistance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0" y="0"/>
            <a:ext cx="9144000" cy="990600"/>
          </a:xfrm>
        </p:spPr>
        <p:txBody>
          <a:bodyPr/>
          <a:lstStyle/>
          <a:p>
            <a:pPr>
              <a:defRPr/>
            </a:pPr>
            <a:r>
              <a:rPr lang="en-US" sz="2400" dirty="0" smtClean="0"/>
              <a:t>Refusing to Work Because Conditions are Dangerous </a:t>
            </a:r>
          </a:p>
        </p:txBody>
      </p:sp>
      <p:pic>
        <p:nvPicPr>
          <p:cNvPr id="819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l="11710" t="26816" r="12431" b="16527"/>
          <a:stretch>
            <a:fillRect/>
          </a:stretch>
        </p:blipFill>
        <p:spPr bwMode="auto">
          <a:xfrm>
            <a:off x="2209800" y="1062038"/>
            <a:ext cx="57912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1066800"/>
          </a:xfrm>
        </p:spPr>
        <p:txBody>
          <a:bodyPr>
            <a:normAutofit/>
          </a:bodyPr>
          <a:lstStyle/>
          <a:p>
            <a:pPr>
              <a:defRPr/>
            </a:pPr>
            <a:r>
              <a:rPr lang="en-US" sz="2800" dirty="0" smtClean="0"/>
              <a:t>What Responsibilities Does Your Employer Have Under OSHA?</a:t>
            </a:r>
            <a:endParaRPr lang="en-US" sz="2800" dirty="0"/>
          </a:p>
        </p:txBody>
      </p:sp>
      <p:sp>
        <p:nvSpPr>
          <p:cNvPr id="921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smtClean="0"/>
              <a:t>Provide a workplace free from recognized hazards and comply with OSHA standards</a:t>
            </a:r>
            <a:endParaRPr lang="en-US" sz="2400" b="1" smtClean="0"/>
          </a:p>
          <a:p>
            <a:pPr eaLnBrk="1" hangingPunct="1"/>
            <a:r>
              <a:rPr lang="en-US" sz="2400" smtClean="0"/>
              <a:t>Provide training required by OSHA standards</a:t>
            </a:r>
            <a:endParaRPr lang="en-US" sz="2400" b="1" smtClean="0"/>
          </a:p>
          <a:p>
            <a:pPr eaLnBrk="1" hangingPunct="1"/>
            <a:r>
              <a:rPr lang="en-US" sz="2400" smtClean="0"/>
              <a:t>Keep records of injuries and illnesses</a:t>
            </a:r>
            <a:endParaRPr lang="en-US" sz="2400" b="1" smtClean="0"/>
          </a:p>
          <a:p>
            <a:pPr eaLnBrk="1" hangingPunct="1"/>
            <a:r>
              <a:rPr lang="en-US" sz="2400" smtClean="0"/>
              <a:t>Provide medical exams when required by OSHA standards and provide workers access to their exposure and medical records</a:t>
            </a:r>
            <a:endParaRPr lang="en-US" sz="2400" b="1" smtClean="0"/>
          </a:p>
          <a:p>
            <a:pPr eaLnBrk="1" hangingPunct="1"/>
            <a:r>
              <a:rPr lang="en-US" sz="2400" smtClean="0"/>
              <a:t>Not discriminate against workers who exercise their rights under the Act (Section 11(c))</a:t>
            </a:r>
            <a:endParaRPr lang="en-US" sz="2400" b="1" smtClean="0"/>
          </a:p>
          <a:p>
            <a:pPr eaLnBrk="1" hangingPunct="1"/>
            <a:r>
              <a:rPr lang="en-US" sz="2400" smtClean="0"/>
              <a:t>Post OSHA citations and abatement verification notices</a:t>
            </a:r>
            <a:endParaRPr lang="en-US" sz="2400" b="1" smtClean="0"/>
          </a:p>
          <a:p>
            <a:pPr eaLnBrk="1" hangingPunct="1"/>
            <a:r>
              <a:rPr lang="en-US" sz="2400" smtClean="0"/>
              <a:t>Provide and pay for PPE</a:t>
            </a:r>
            <a:endParaRPr lang="en-US" sz="24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0" y="274638"/>
            <a:ext cx="8686800" cy="715962"/>
          </a:xfrm>
        </p:spPr>
        <p:txBody>
          <a:bodyPr/>
          <a:lstStyle/>
          <a:p>
            <a:pPr>
              <a:defRPr/>
            </a:pPr>
            <a:r>
              <a:rPr lang="en-US" sz="3200" dirty="0" smtClean="0"/>
              <a:t>Employer Must Provide and Pay for PPE </a:t>
            </a:r>
          </a:p>
        </p:txBody>
      </p:sp>
      <p:pic>
        <p:nvPicPr>
          <p:cNvPr id="10243"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9802" t="3030" r="9822" b="46970"/>
          <a:stretch>
            <a:fillRect/>
          </a:stretch>
        </p:blipFill>
        <p:spPr bwMode="auto">
          <a:xfrm>
            <a:off x="2057400" y="1295400"/>
            <a:ext cx="6248400" cy="5029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244" name="TextBox 8"/>
          <p:cNvSpPr txBox="1">
            <a:spLocks noChangeArrowheads="1"/>
          </p:cNvSpPr>
          <p:nvPr/>
        </p:nvSpPr>
        <p:spPr bwMode="auto">
          <a:xfrm>
            <a:off x="4800600" y="1338263"/>
            <a:ext cx="76200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1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1893</Words>
  <Application>Microsoft Office PowerPoint</Application>
  <PresentationFormat>On-screen Show (4:3)</PresentationFormat>
  <Paragraphs>146</Paragraphs>
  <Slides>16</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Times New Roman</vt:lpstr>
      <vt:lpstr>1_Office Theme</vt:lpstr>
      <vt:lpstr>Office Theme</vt:lpstr>
      <vt:lpstr>Intro to OSHA</vt:lpstr>
      <vt:lpstr>Susan Harwood Training Grant</vt:lpstr>
      <vt:lpstr>Why is OSHA Important to You?</vt:lpstr>
      <vt:lpstr>What Rights Do You Have Under OSHA?</vt:lpstr>
      <vt:lpstr>PowerPoint Presentation</vt:lpstr>
      <vt:lpstr>PowerPoint Presentation</vt:lpstr>
      <vt:lpstr>Refusing to Work Because Conditions are Dangerous </vt:lpstr>
      <vt:lpstr>What Responsibilities Does Your Employer Have Under OSHA?</vt:lpstr>
      <vt:lpstr>Employer Must Provide and Pay for PPE </vt:lpstr>
      <vt:lpstr>Employer Must Provide and Pay for PPE </vt:lpstr>
      <vt:lpstr>Employer Must Provide and Pay for PPE </vt:lpstr>
      <vt:lpstr>What do the OSHA Standards Say?</vt:lpstr>
      <vt:lpstr>How Are OSHA Inspections Conducted?</vt:lpstr>
      <vt:lpstr>Where Can You Go For Help?</vt:lpstr>
      <vt:lpstr>Find Out More About Safety </vt:lpstr>
      <vt:lpstr>Check Out OSHA’s Web Site!  </vt:lpstr>
    </vt:vector>
  </TitlesOfParts>
  <Company>WVU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Awareness</dc:title>
  <dc:creator>CAWarnick</dc:creator>
  <cp:lastModifiedBy>Vosburgh, Linda - OSHA</cp:lastModifiedBy>
  <cp:revision>94</cp:revision>
  <dcterms:created xsi:type="dcterms:W3CDTF">2010-06-16T18:57:50Z</dcterms:created>
  <dcterms:modified xsi:type="dcterms:W3CDTF">2012-04-25T12:23:49Z</dcterms:modified>
</cp:coreProperties>
</file>