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3" r:id="rId1"/>
  </p:sldMasterIdLst>
  <p:notesMasterIdLst>
    <p:notesMasterId r:id="rId55"/>
  </p:notesMasterIdLst>
  <p:handoutMasterIdLst>
    <p:handoutMasterId r:id="rId56"/>
  </p:handoutMasterIdLst>
  <p:sldIdLst>
    <p:sldId id="280" r:id="rId2"/>
    <p:sldId id="363" r:id="rId3"/>
    <p:sldId id="312" r:id="rId4"/>
    <p:sldId id="313" r:id="rId5"/>
    <p:sldId id="314" r:id="rId6"/>
    <p:sldId id="315" r:id="rId7"/>
    <p:sldId id="316" r:id="rId8"/>
    <p:sldId id="317" r:id="rId9"/>
    <p:sldId id="318" r:id="rId10"/>
    <p:sldId id="319" r:id="rId11"/>
    <p:sldId id="320" r:id="rId12"/>
    <p:sldId id="321" r:id="rId13"/>
    <p:sldId id="322" r:id="rId14"/>
    <p:sldId id="323" r:id="rId15"/>
    <p:sldId id="329" r:id="rId16"/>
    <p:sldId id="325" r:id="rId17"/>
    <p:sldId id="327" r:id="rId18"/>
    <p:sldId id="328" r:id="rId19"/>
    <p:sldId id="324" r:id="rId20"/>
    <p:sldId id="330" r:id="rId21"/>
    <p:sldId id="331" r:id="rId22"/>
    <p:sldId id="332" r:id="rId23"/>
    <p:sldId id="333" r:id="rId24"/>
    <p:sldId id="334" r:id="rId25"/>
    <p:sldId id="335" r:id="rId26"/>
    <p:sldId id="336" r:id="rId27"/>
    <p:sldId id="338" r:id="rId28"/>
    <p:sldId id="339" r:id="rId29"/>
    <p:sldId id="337"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2" r:id="rId53"/>
    <p:sldId id="271" r:id="rId54"/>
  </p:sldIdLst>
  <p:sldSz cx="10058400" cy="6675438"/>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200"/>
    <a:srgbClr val="002C00"/>
    <a:srgbClr val="336600"/>
    <a:srgbClr val="003300"/>
    <a:srgbClr val="006600"/>
    <a:srgbClr val="333300"/>
    <a:srgbClr val="3333FF"/>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248" y="-78"/>
      </p:cViewPr>
      <p:guideLst>
        <p:guide orient="horz" pos="2103"/>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986" y="-1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5613"/>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103427" name="Rectangle 3"/>
          <p:cNvSpPr>
            <a:spLocks noGrp="1" noChangeArrowheads="1"/>
          </p:cNvSpPr>
          <p:nvPr>
            <p:ph type="dt" sz="quarter" idx="1"/>
          </p:nvPr>
        </p:nvSpPr>
        <p:spPr bwMode="auto">
          <a:xfrm>
            <a:off x="3886200" y="0"/>
            <a:ext cx="2971800" cy="455613"/>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03428" name="Rectangle 4"/>
          <p:cNvSpPr>
            <a:spLocks noGrp="1" noChangeArrowheads="1"/>
          </p:cNvSpPr>
          <p:nvPr>
            <p:ph type="ftr" sz="quarter" idx="2"/>
          </p:nvPr>
        </p:nvSpPr>
        <p:spPr bwMode="auto">
          <a:xfrm>
            <a:off x="0" y="8718550"/>
            <a:ext cx="2971800" cy="455613"/>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03429" name="Rectangle 5"/>
          <p:cNvSpPr>
            <a:spLocks noGrp="1" noChangeArrowheads="1"/>
          </p:cNvSpPr>
          <p:nvPr>
            <p:ph type="sldNum" sz="quarter" idx="3"/>
          </p:nvPr>
        </p:nvSpPr>
        <p:spPr bwMode="auto">
          <a:xfrm>
            <a:off x="3886200" y="8718550"/>
            <a:ext cx="2971800" cy="455613"/>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6611FCD8-2009-4A72-9386-896877FDBD0A}" type="slidenum">
              <a:rPr lang="en-US"/>
              <a:pPr>
                <a:defRPr/>
              </a:pPr>
              <a:t>‹#›</a:t>
            </a:fld>
            <a:endParaRPr lang="en-US"/>
          </a:p>
        </p:txBody>
      </p:sp>
    </p:spTree>
    <p:extLst>
      <p:ext uri="{BB962C8B-B14F-4D97-AF65-F5344CB8AC3E}">
        <p14:creationId xmlns:p14="http://schemas.microsoft.com/office/powerpoint/2010/main" val="3673511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846138" y="685800"/>
            <a:ext cx="5167312"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703A0E56-31E6-4E8B-BECA-9432B0164424}" type="slidenum">
              <a:rPr lang="en-US"/>
              <a:pPr>
                <a:defRPr/>
              </a:pPr>
              <a:t>‹#›</a:t>
            </a:fld>
            <a:endParaRPr lang="en-US"/>
          </a:p>
        </p:txBody>
      </p:sp>
    </p:spTree>
    <p:extLst>
      <p:ext uri="{BB962C8B-B14F-4D97-AF65-F5344CB8AC3E}">
        <p14:creationId xmlns:p14="http://schemas.microsoft.com/office/powerpoint/2010/main" val="2409474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AA9C61-2074-4915-B126-31C843F4B7D0}" type="slidenum">
              <a:rPr lang="en-US" sz="1200" smtClean="0"/>
              <a:pPr/>
              <a:t>1</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3824138-733A-422B-A104-26A810D9AC1D}" type="slidenum">
              <a:rPr lang="en-US" sz="1200" smtClean="0"/>
              <a:pPr/>
              <a:t>11</a:t>
            </a:fld>
            <a:endParaRPr 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370D22-05DD-4D46-9197-EAADD9819E10}" type="slidenum">
              <a:rPr lang="en-US" sz="1200" smtClean="0"/>
              <a:pPr/>
              <a:t>12</a:t>
            </a:fld>
            <a:endParaRPr 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FAD991-5CB8-4EED-954E-31FCD105FDCB}" type="slidenum">
              <a:rPr lang="en-US" sz="1200" smtClean="0"/>
              <a:pPr/>
              <a:t>13</a:t>
            </a:fld>
            <a:endParaRPr 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6B15AE-7AE9-4363-A60E-FCF5EA133A89}" type="slidenum">
              <a:rPr lang="en-US" sz="1200" smtClean="0"/>
              <a:pPr/>
              <a:t>14</a:t>
            </a:fld>
            <a:endParaRPr 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E25467-AF75-43B7-A889-1C838192C24D}" type="slidenum">
              <a:rPr lang="en-US" sz="1200" smtClean="0"/>
              <a:pPr/>
              <a:t>15</a:t>
            </a:fld>
            <a:endParaRPr 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6C5E623-F801-4292-A02F-A276A542DACF}" type="slidenum">
              <a:rPr lang="en-US" sz="1200" smtClean="0"/>
              <a:pPr/>
              <a:t>16</a:t>
            </a:fld>
            <a:endParaRPr 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D8AD84-BD52-467B-B8D9-4C857AADCA84}" type="slidenum">
              <a:rPr lang="en-US" sz="1200" smtClean="0"/>
              <a:pPr/>
              <a:t>17</a:t>
            </a:fld>
            <a:endParaRPr 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EA82316-2886-41F9-AABE-90D89818A899}" type="slidenum">
              <a:rPr lang="en-US" sz="1200" smtClean="0"/>
              <a:pPr/>
              <a:t>18</a:t>
            </a:fld>
            <a:endParaRPr 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D0AF805-CCC6-49B2-9083-BB3201070057}" type="slidenum">
              <a:rPr lang="en-US" sz="1200" smtClean="0"/>
              <a:pPr/>
              <a:t>19</a:t>
            </a:fld>
            <a:endParaRPr 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AE47EC-6E9E-4F9D-B4B7-703BF3EF38EC}" type="slidenum">
              <a:rPr lang="en-US" sz="1200" smtClean="0"/>
              <a:pPr/>
              <a:t>20</a:t>
            </a:fld>
            <a:endParaRPr 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F470F0-C339-4719-8941-50A3ED43ED21}" type="slidenum">
              <a:rPr lang="en-US" sz="1200" smtClean="0"/>
              <a:pPr/>
              <a:t>3</a:t>
            </a:fld>
            <a:endParaRPr 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C2A7E1-1688-4E0F-BD5C-70C6C01D5632}" type="slidenum">
              <a:rPr lang="en-US" sz="1200" smtClean="0"/>
              <a:pPr/>
              <a:t>21</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C53BD86-0171-41F3-9B72-2B2C77098E93}" type="slidenum">
              <a:rPr lang="en-US" sz="1200" smtClean="0"/>
              <a:pPr/>
              <a:t>22</a:t>
            </a:fld>
            <a:endParaRPr 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A651BE-FCB5-4176-8E6C-3092A5EEBD92}" type="slidenum">
              <a:rPr lang="en-US" sz="1200" smtClean="0"/>
              <a:pPr/>
              <a:t>23</a:t>
            </a:fld>
            <a:endParaRPr 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B088806-8604-400C-93F2-9733D45EA618}" type="slidenum">
              <a:rPr lang="en-US" sz="1200" smtClean="0"/>
              <a:pPr/>
              <a:t>24</a:t>
            </a:fld>
            <a:endParaRPr 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B2FB62-5981-4E5B-BA98-6088A02CF80D}" type="slidenum">
              <a:rPr lang="en-US" sz="1200" smtClean="0"/>
              <a:pPr/>
              <a:t>25</a:t>
            </a:fld>
            <a:endParaRPr lang="en-US" sz="12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72D075-6BD4-42EA-9BCE-9B23D53D704D}" type="slidenum">
              <a:rPr lang="en-US" sz="1200" smtClean="0"/>
              <a:pPr/>
              <a:t>26</a:t>
            </a:fld>
            <a:endParaRPr 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ECEB23-4A6B-4470-B8F2-CCEDC298BEC0}" type="slidenum">
              <a:rPr lang="en-US" sz="1200" smtClean="0"/>
              <a:pPr/>
              <a:t>29</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01016D-17E4-44C2-8665-5779B60A844B}" type="slidenum">
              <a:rPr lang="en-US" sz="1200" smtClean="0"/>
              <a:pPr/>
              <a:t>30</a:t>
            </a:fld>
            <a:endParaRPr 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684186D-8265-49EE-B6B6-E173787EBB13}" type="slidenum">
              <a:rPr lang="en-US" sz="1200" smtClean="0"/>
              <a:pPr/>
              <a:t>31</a:t>
            </a:fld>
            <a:endParaRPr 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65D095C-C146-45C3-A42A-70053E9D1FEE}" type="slidenum">
              <a:rPr lang="en-US" sz="1200" smtClean="0"/>
              <a:pPr/>
              <a:t>32</a:t>
            </a:fld>
            <a:endParaRPr 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8AF2E2-CB16-4396-BD8F-AE4DD8BBCBBE}" type="slidenum">
              <a:rPr lang="en-US" sz="1200" smtClean="0"/>
              <a:pPr/>
              <a:t>4</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9D9A4B2-0402-470F-ACD7-DC3870FFA16E}" type="slidenum">
              <a:rPr lang="en-US" sz="1200" smtClean="0"/>
              <a:pPr/>
              <a:t>33</a:t>
            </a:fld>
            <a:endParaRPr 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157DE18-0E3A-41A7-9506-096A2491B8B8}" type="slidenum">
              <a:rPr lang="en-US" sz="1200" smtClean="0"/>
              <a:pPr/>
              <a:t>34</a:t>
            </a:fld>
            <a:endParaRPr 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8FC58AD-4495-46BF-8AA6-927C81134445}" type="slidenum">
              <a:rPr lang="en-US" sz="1200" smtClean="0"/>
              <a:pPr/>
              <a:t>35</a:t>
            </a:fld>
            <a:endParaRPr 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3B4C71-FF72-4876-9EE6-8DD696A8A224}" type="slidenum">
              <a:rPr lang="en-US" sz="1200" smtClean="0"/>
              <a:pPr/>
              <a:t>36</a:t>
            </a:fld>
            <a:endParaRPr 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A8139E6-0AAC-4B0D-9B76-05648149287C}" type="slidenum">
              <a:rPr lang="en-US" sz="1200" smtClean="0"/>
              <a:pPr/>
              <a:t>38</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1DF9D05-171A-4475-8AED-F4AB6D75FC0E}" type="slidenum">
              <a:rPr lang="en-US" sz="1200" smtClean="0"/>
              <a:pPr/>
              <a:t>39</a:t>
            </a:fld>
            <a:endParaRPr 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0EC2329-6798-4611-8387-7E528392D942}" type="slidenum">
              <a:rPr lang="en-US" sz="1200" smtClean="0"/>
              <a:pPr/>
              <a:t>40</a:t>
            </a:fld>
            <a:endParaRPr 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862229-8F2B-4BD3-A7CE-B81404D92141}" type="slidenum">
              <a:rPr lang="en-US" sz="1200" smtClean="0"/>
              <a:pPr/>
              <a:t>41</a:t>
            </a:fld>
            <a:endParaRPr 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0B1D0D-7BE8-4037-B185-EAAC86D87213}" type="slidenum">
              <a:rPr lang="en-US" sz="1200" smtClean="0"/>
              <a:pPr/>
              <a:t>42</a:t>
            </a:fld>
            <a:endParaRPr lang="en-US" sz="12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1D16F2-E6C9-48FC-977B-40AFC4010CBB}" type="slidenum">
              <a:rPr lang="en-US" sz="1200" smtClean="0"/>
              <a:pPr/>
              <a:t>43</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9883F21-2D6C-478D-95A3-4084B07EB964}" type="slidenum">
              <a:rPr lang="en-US" sz="1200" smtClean="0"/>
              <a:pPr/>
              <a:t>5</a:t>
            </a:fld>
            <a:endParaRPr 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A67BA1E-A065-4D4A-99D5-9663EA6B6573}" type="slidenum">
              <a:rPr lang="en-US" sz="1200" smtClean="0"/>
              <a:pPr/>
              <a:t>44</a:t>
            </a:fld>
            <a:endParaRPr 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59DB0CC-49FD-4612-8C30-6F45AD5A836F}" type="slidenum">
              <a:rPr lang="en-US" sz="1200" smtClean="0"/>
              <a:pPr/>
              <a:t>45</a:t>
            </a:fld>
            <a:endParaRPr 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1B1A46-3231-46A3-AB94-DAD58D75F0DD}" type="slidenum">
              <a:rPr lang="en-US" sz="1200" smtClean="0"/>
              <a:pPr/>
              <a:t>46</a:t>
            </a:fld>
            <a:endParaRPr 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30D8E4B-2094-4CAB-83EA-BE9B34B22E12}" type="slidenum">
              <a:rPr lang="en-US" sz="1200" smtClean="0"/>
              <a:pPr/>
              <a:t>48</a:t>
            </a:fld>
            <a:endParaRPr 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D96609-E7B1-47D4-AC67-893BCB49AF47}" type="slidenum">
              <a:rPr lang="en-US" sz="1200" smtClean="0"/>
              <a:pPr/>
              <a:t>49</a:t>
            </a:fld>
            <a:endParaRPr 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F27DA06-E690-4DFA-B6F1-8C7A35B016E3}" type="slidenum">
              <a:rPr lang="en-US" sz="1200" smtClean="0"/>
              <a:pPr/>
              <a:t>50</a:t>
            </a:fld>
            <a:endParaRPr 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E239B19-42D2-4A41-A3F6-2B753DB62FCA}" type="slidenum">
              <a:rPr lang="en-US" sz="1200" smtClean="0"/>
              <a:pPr/>
              <a:t>53</a:t>
            </a:fld>
            <a:endParaRPr 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410BA8-7069-4412-BA03-1661DA5DE920}" type="slidenum">
              <a:rPr lang="en-US" sz="1200" smtClean="0"/>
              <a:pPr/>
              <a:t>6</a:t>
            </a:fld>
            <a:endParaRPr 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5F0905-2990-46D4-B6CF-64E392B94F26}" type="slidenum">
              <a:rPr lang="en-US" sz="1200" smtClean="0"/>
              <a:pPr/>
              <a:t>7</a:t>
            </a:fld>
            <a:endParaRPr 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E21AA7-34F4-4827-B4BA-1FF8E303D63A}" type="slidenum">
              <a:rPr lang="en-US" sz="1200" smtClean="0"/>
              <a:pPr/>
              <a:t>8</a:t>
            </a:fld>
            <a:endParaRPr 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94E1B0-10A1-4579-98C2-3A3D1195249E}" type="slidenum">
              <a:rPr lang="en-US" sz="1200" smtClean="0"/>
              <a:pPr/>
              <a:t>9</a:t>
            </a:fld>
            <a:endParaRPr 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2DE78E-4247-448C-95C1-8DF5261D01E0}" type="slidenum">
              <a:rPr lang="en-US" sz="1200" smtClean="0"/>
              <a:pPr/>
              <a:t>10</a:t>
            </a:fld>
            <a:endParaRPr 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2000" b="1" smtClean="0"/>
          </a:p>
          <a:p>
            <a:r>
              <a:rPr lang="en-US" sz="2000" b="1" smtClean="0"/>
              <a:t>Notes</a:t>
            </a:r>
            <a:endParaRPr lang="en-US" smtClean="0"/>
          </a:p>
          <a:p>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073275"/>
            <a:ext cx="8550275" cy="14319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3783013"/>
            <a:ext cx="7042150" cy="17049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AA736D-C139-41B6-83F7-4567EB5A72E7}" type="slidenum">
              <a:rPr lang="en-US"/>
              <a:pPr>
                <a:defRPr/>
              </a:pPr>
              <a:t>‹#›</a:t>
            </a:fld>
            <a:endParaRPr lang="en-US"/>
          </a:p>
        </p:txBody>
      </p:sp>
    </p:spTree>
    <p:extLst>
      <p:ext uri="{BB962C8B-B14F-4D97-AF65-F5344CB8AC3E}">
        <p14:creationId xmlns:p14="http://schemas.microsoft.com/office/powerpoint/2010/main" val="225637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93A8E-B250-4260-9852-A0DA9E24EC75}" type="slidenum">
              <a:rPr lang="en-US"/>
              <a:pPr>
                <a:defRPr/>
              </a:pPr>
              <a:t>‹#›</a:t>
            </a:fld>
            <a:endParaRPr lang="en-US"/>
          </a:p>
        </p:txBody>
      </p:sp>
    </p:spTree>
    <p:extLst>
      <p:ext uri="{BB962C8B-B14F-4D97-AF65-F5344CB8AC3E}">
        <p14:creationId xmlns:p14="http://schemas.microsoft.com/office/powerpoint/2010/main" val="424891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3913" y="593725"/>
            <a:ext cx="2138362" cy="5316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063" y="593725"/>
            <a:ext cx="6267450" cy="5316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31FEBC-765A-4BDA-814B-C2344294849C}" type="slidenum">
              <a:rPr lang="en-US"/>
              <a:pPr>
                <a:defRPr/>
              </a:pPr>
              <a:t>‹#›</a:t>
            </a:fld>
            <a:endParaRPr lang="en-US"/>
          </a:p>
        </p:txBody>
      </p:sp>
    </p:spTree>
    <p:extLst>
      <p:ext uri="{BB962C8B-B14F-4D97-AF65-F5344CB8AC3E}">
        <p14:creationId xmlns:p14="http://schemas.microsoft.com/office/powerpoint/2010/main" val="371225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54063" y="593725"/>
            <a:ext cx="8550275" cy="111283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905000"/>
            <a:ext cx="4198938" cy="4005263"/>
          </a:xfrm>
        </p:spPr>
        <p:txBody>
          <a:bodyPr/>
          <a:lstStyle/>
          <a:p>
            <a:pPr lvl="0"/>
            <a:endParaRPr lang="en-US" noProof="0"/>
          </a:p>
        </p:txBody>
      </p:sp>
      <p:sp>
        <p:nvSpPr>
          <p:cNvPr id="4" name="Text Placeholder 3"/>
          <p:cNvSpPr>
            <a:spLocks noGrp="1"/>
          </p:cNvSpPr>
          <p:nvPr>
            <p:ph type="body" sz="half" idx="2"/>
          </p:nvPr>
        </p:nvSpPr>
        <p:spPr>
          <a:xfrm>
            <a:off x="5113338" y="1905000"/>
            <a:ext cx="4198937"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C4D3A0-FABB-4D19-8895-52DE8EC82EE8}" type="slidenum">
              <a:rPr lang="en-US"/>
              <a:pPr>
                <a:defRPr/>
              </a:pPr>
              <a:t>‹#›</a:t>
            </a:fld>
            <a:endParaRPr lang="en-US"/>
          </a:p>
        </p:txBody>
      </p:sp>
    </p:spTree>
    <p:extLst>
      <p:ext uri="{BB962C8B-B14F-4D97-AF65-F5344CB8AC3E}">
        <p14:creationId xmlns:p14="http://schemas.microsoft.com/office/powerpoint/2010/main" val="162375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22B423-12AA-4D17-A977-82B7E07F9A9D}" type="slidenum">
              <a:rPr lang="en-US"/>
              <a:pPr>
                <a:defRPr/>
              </a:pPr>
              <a:t>‹#›</a:t>
            </a:fld>
            <a:endParaRPr lang="en-US"/>
          </a:p>
        </p:txBody>
      </p:sp>
    </p:spTree>
    <p:extLst>
      <p:ext uri="{BB962C8B-B14F-4D97-AF65-F5344CB8AC3E}">
        <p14:creationId xmlns:p14="http://schemas.microsoft.com/office/powerpoint/2010/main" val="346678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289425"/>
            <a:ext cx="8548687" cy="13255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2828925"/>
            <a:ext cx="8548687" cy="14605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DEB633-AF3E-474F-83E7-30DE11ACAE26}" type="slidenum">
              <a:rPr lang="en-US"/>
              <a:pPr>
                <a:defRPr/>
              </a:pPr>
              <a:t>‹#›</a:t>
            </a:fld>
            <a:endParaRPr lang="en-US"/>
          </a:p>
        </p:txBody>
      </p:sp>
    </p:spTree>
    <p:extLst>
      <p:ext uri="{BB962C8B-B14F-4D97-AF65-F5344CB8AC3E}">
        <p14:creationId xmlns:p14="http://schemas.microsoft.com/office/powerpoint/2010/main" val="171092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4198938" cy="400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905000"/>
            <a:ext cx="4198937" cy="400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12715F-3FDB-4CEB-84F7-C16FADE04B9B}" type="slidenum">
              <a:rPr lang="en-US"/>
              <a:pPr>
                <a:defRPr/>
              </a:pPr>
              <a:t>‹#›</a:t>
            </a:fld>
            <a:endParaRPr lang="en-US"/>
          </a:p>
        </p:txBody>
      </p:sp>
    </p:spTree>
    <p:extLst>
      <p:ext uri="{BB962C8B-B14F-4D97-AF65-F5344CB8AC3E}">
        <p14:creationId xmlns:p14="http://schemas.microsoft.com/office/powerpoint/2010/main" val="80416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6700"/>
            <a:ext cx="9051925" cy="11128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493838"/>
            <a:ext cx="4443412" cy="6238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117725"/>
            <a:ext cx="4443412"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493838"/>
            <a:ext cx="4445000" cy="6238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117725"/>
            <a:ext cx="4445000"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A804B8-FB93-4295-B16A-97468DC92A8E}" type="slidenum">
              <a:rPr lang="en-US"/>
              <a:pPr>
                <a:defRPr/>
              </a:pPr>
              <a:t>‹#›</a:t>
            </a:fld>
            <a:endParaRPr lang="en-US"/>
          </a:p>
        </p:txBody>
      </p:sp>
    </p:spTree>
    <p:extLst>
      <p:ext uri="{BB962C8B-B14F-4D97-AF65-F5344CB8AC3E}">
        <p14:creationId xmlns:p14="http://schemas.microsoft.com/office/powerpoint/2010/main" val="421353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80774D-DAE5-4802-A00C-AAC3B6FCED94}" type="slidenum">
              <a:rPr lang="en-US"/>
              <a:pPr>
                <a:defRPr/>
              </a:pPr>
              <a:t>‹#›</a:t>
            </a:fld>
            <a:endParaRPr lang="en-US"/>
          </a:p>
        </p:txBody>
      </p:sp>
    </p:spTree>
    <p:extLst>
      <p:ext uri="{BB962C8B-B14F-4D97-AF65-F5344CB8AC3E}">
        <p14:creationId xmlns:p14="http://schemas.microsoft.com/office/powerpoint/2010/main" val="279365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C7C881-8AF3-4C02-A584-5257DDCB591B}" type="slidenum">
              <a:rPr lang="en-US"/>
              <a:pPr>
                <a:defRPr/>
              </a:pPr>
              <a:t>‹#›</a:t>
            </a:fld>
            <a:endParaRPr lang="en-US"/>
          </a:p>
        </p:txBody>
      </p:sp>
    </p:spTree>
    <p:extLst>
      <p:ext uri="{BB962C8B-B14F-4D97-AF65-F5344CB8AC3E}">
        <p14:creationId xmlns:p14="http://schemas.microsoft.com/office/powerpoint/2010/main" val="140576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5113"/>
            <a:ext cx="3308350" cy="11318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265113"/>
            <a:ext cx="5622925" cy="56975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397000"/>
            <a:ext cx="3308350" cy="45656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19EAA-71EE-492B-ABBC-0C99381417E6}" type="slidenum">
              <a:rPr lang="en-US"/>
              <a:pPr>
                <a:defRPr/>
              </a:pPr>
              <a:t>‹#›</a:t>
            </a:fld>
            <a:endParaRPr lang="en-US"/>
          </a:p>
        </p:txBody>
      </p:sp>
    </p:spTree>
    <p:extLst>
      <p:ext uri="{BB962C8B-B14F-4D97-AF65-F5344CB8AC3E}">
        <p14:creationId xmlns:p14="http://schemas.microsoft.com/office/powerpoint/2010/main" val="372435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673600"/>
            <a:ext cx="6035675" cy="55086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596900"/>
            <a:ext cx="6035675" cy="40052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5224463"/>
            <a:ext cx="6035675" cy="784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7BF013-587B-4AB3-B11D-D4AFAC6CC755}" type="slidenum">
              <a:rPr lang="en-US"/>
              <a:pPr>
                <a:defRPr/>
              </a:pPr>
              <a:t>‹#›</a:t>
            </a:fld>
            <a:endParaRPr lang="en-US"/>
          </a:p>
        </p:txBody>
      </p:sp>
    </p:spTree>
    <p:extLst>
      <p:ext uri="{BB962C8B-B14F-4D97-AF65-F5344CB8AC3E}">
        <p14:creationId xmlns:p14="http://schemas.microsoft.com/office/powerpoint/2010/main" val="309424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2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4063" y="593725"/>
            <a:ext cx="855027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905000"/>
            <a:ext cx="8550275"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88" name="Rectangle 4"/>
          <p:cNvSpPr>
            <a:spLocks noGrp="1" noChangeArrowheads="1"/>
          </p:cNvSpPr>
          <p:nvPr>
            <p:ph type="dt" sz="half" idx="2"/>
          </p:nvPr>
        </p:nvSpPr>
        <p:spPr bwMode="auto">
          <a:xfrm>
            <a:off x="754063" y="6081713"/>
            <a:ext cx="2095500" cy="446087"/>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endParaRPr lang="en-US"/>
          </a:p>
        </p:txBody>
      </p:sp>
      <p:sp>
        <p:nvSpPr>
          <p:cNvPr id="67589" name="Rectangle 5"/>
          <p:cNvSpPr>
            <a:spLocks noGrp="1" noChangeArrowheads="1"/>
          </p:cNvSpPr>
          <p:nvPr>
            <p:ph type="ftr" sz="quarter" idx="3"/>
          </p:nvPr>
        </p:nvSpPr>
        <p:spPr bwMode="auto">
          <a:xfrm>
            <a:off x="3436938" y="6081713"/>
            <a:ext cx="3184525" cy="446087"/>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a:defRPr/>
            </a:pPr>
            <a:endParaRPr lang="en-US"/>
          </a:p>
        </p:txBody>
      </p:sp>
      <p:sp>
        <p:nvSpPr>
          <p:cNvPr id="67590" name="Rectangle 6"/>
          <p:cNvSpPr>
            <a:spLocks noGrp="1" noChangeArrowheads="1"/>
          </p:cNvSpPr>
          <p:nvPr>
            <p:ph type="sldNum" sz="quarter" idx="4"/>
          </p:nvPr>
        </p:nvSpPr>
        <p:spPr bwMode="auto">
          <a:xfrm>
            <a:off x="7208838" y="6081713"/>
            <a:ext cx="2095500" cy="446087"/>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cs typeface="+mn-cs"/>
              </a:defRPr>
            </a:lvl1pPr>
          </a:lstStyle>
          <a:p>
            <a:pPr>
              <a:defRPr/>
            </a:pPr>
            <a:fld id="{44868E94-A2FC-4278-83AF-796811FA7F7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914400" y="762000"/>
            <a:ext cx="83597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7200" b="1"/>
              <a:t>The Logger</a:t>
            </a:r>
            <a:endParaRPr lang="en-US"/>
          </a:p>
        </p:txBody>
      </p:sp>
      <p:pic>
        <p:nvPicPr>
          <p:cNvPr id="20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86000"/>
            <a:ext cx="17526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052" name="Rectangle 8"/>
          <p:cNvSpPr>
            <a:spLocks noChangeArrowheads="1"/>
          </p:cNvSpPr>
          <p:nvPr/>
        </p:nvSpPr>
        <p:spPr bwMode="auto">
          <a:xfrm>
            <a:off x="3771900" y="2209800"/>
            <a:ext cx="5248275"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lvl="3" eaLnBrk="0" hangingPunct="0">
              <a:spcBef>
                <a:spcPts val="500"/>
              </a:spcBef>
              <a:spcAft>
                <a:spcPts val="500"/>
              </a:spcAft>
              <a:buFont typeface="Wingdings" pitchFamily="2" charset="2"/>
              <a:buChar char="n"/>
            </a:pPr>
            <a:r>
              <a:rPr lang="en-US" sz="2000"/>
              <a:t>Training</a:t>
            </a:r>
          </a:p>
          <a:p>
            <a:pPr lvl="3" eaLnBrk="0" hangingPunct="0">
              <a:spcBef>
                <a:spcPts val="500"/>
              </a:spcBef>
              <a:spcAft>
                <a:spcPts val="500"/>
              </a:spcAft>
              <a:buFont typeface="Wingdings" pitchFamily="2" charset="2"/>
              <a:buChar char="n"/>
            </a:pPr>
            <a:r>
              <a:rPr lang="en-US" sz="2000"/>
              <a:t> Head Protection</a:t>
            </a:r>
          </a:p>
          <a:p>
            <a:pPr lvl="3" eaLnBrk="0" hangingPunct="0">
              <a:spcBef>
                <a:spcPts val="500"/>
              </a:spcBef>
              <a:spcAft>
                <a:spcPts val="500"/>
              </a:spcAft>
              <a:buFont typeface="Wingdings" pitchFamily="2" charset="2"/>
              <a:buChar char="n"/>
            </a:pPr>
            <a:r>
              <a:rPr lang="en-US" sz="2000"/>
              <a:t> Eye/Face Protection</a:t>
            </a:r>
          </a:p>
          <a:p>
            <a:pPr lvl="3" eaLnBrk="0" hangingPunct="0">
              <a:spcBef>
                <a:spcPts val="500"/>
              </a:spcBef>
              <a:spcAft>
                <a:spcPts val="500"/>
              </a:spcAft>
              <a:buFont typeface="Wingdings" pitchFamily="2" charset="2"/>
              <a:buChar char="n"/>
            </a:pPr>
            <a:r>
              <a:rPr lang="en-US" sz="2000"/>
              <a:t> Leg Protection</a:t>
            </a:r>
          </a:p>
          <a:p>
            <a:pPr lvl="3" eaLnBrk="0" hangingPunct="0">
              <a:spcBef>
                <a:spcPts val="500"/>
              </a:spcBef>
              <a:spcAft>
                <a:spcPts val="500"/>
              </a:spcAft>
              <a:buFont typeface="Wingdings" pitchFamily="2" charset="2"/>
              <a:buChar char="n"/>
            </a:pPr>
            <a:r>
              <a:rPr lang="en-US" sz="2000"/>
              <a:t> Foot Protection</a:t>
            </a:r>
          </a:p>
          <a:p>
            <a:pPr lvl="3" eaLnBrk="0" hangingPunct="0">
              <a:spcBef>
                <a:spcPts val="500"/>
              </a:spcBef>
              <a:spcAft>
                <a:spcPts val="500"/>
              </a:spcAft>
              <a:buFont typeface="Wingdings" pitchFamily="2" charset="2"/>
              <a:buChar char="n"/>
            </a:pPr>
            <a:r>
              <a:rPr lang="en-US" sz="2000"/>
              <a:t> Hand Protection</a:t>
            </a:r>
          </a:p>
          <a:p>
            <a:pPr lvl="3" eaLnBrk="0" hangingPunct="0">
              <a:spcBef>
                <a:spcPts val="500"/>
              </a:spcBef>
              <a:spcAft>
                <a:spcPts val="500"/>
              </a:spcAft>
              <a:buFont typeface="Wingdings" pitchFamily="2" charset="2"/>
              <a:buChar char="n"/>
            </a:pPr>
            <a:r>
              <a:rPr lang="en-US" sz="2000"/>
              <a:t>   Hand Tools and    		Equipment</a:t>
            </a:r>
            <a:endParaRPr lang="en-US" sz="2800"/>
          </a:p>
          <a:p>
            <a:pPr lvl="3" eaLnBrk="0" hangingPunct="0">
              <a:spcBef>
                <a:spcPts val="500"/>
              </a:spcBef>
              <a:spcAft>
                <a:spcPts val="500"/>
              </a:spcAft>
              <a:buFont typeface="Wingdings" pitchFamily="2" charset="2"/>
              <a:buChar char="n"/>
            </a:pPr>
            <a:endParaRPr lang="en-US"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Leg Protection</a:t>
            </a:r>
          </a:p>
        </p:txBody>
      </p:sp>
      <p:sp>
        <p:nvSpPr>
          <p:cNvPr id="11267" name="Rectangle 3"/>
          <p:cNvSpPr>
            <a:spLocks noGrp="1" noChangeArrowheads="1"/>
          </p:cNvSpPr>
          <p:nvPr>
            <p:ph type="body" sz="half" idx="2"/>
          </p:nvPr>
        </p:nvSpPr>
        <p:spPr/>
        <p:txBody>
          <a:bodyPr/>
          <a:lstStyle/>
          <a:p>
            <a:r>
              <a:rPr lang="en-US" sz="2400" smtClean="0"/>
              <a:t>Each worker who operates a chain saw must wear protection.</a:t>
            </a:r>
          </a:p>
          <a:p>
            <a:r>
              <a:rPr lang="en-US" sz="2400" smtClean="0"/>
              <a:t>Made of cut resistant material.</a:t>
            </a:r>
          </a:p>
          <a:p>
            <a:r>
              <a:rPr lang="en-US" sz="2400" smtClean="0"/>
              <a:t>Extend from upper thigh down to boot top.</a:t>
            </a:r>
          </a:p>
          <a:p>
            <a:r>
              <a:rPr lang="en-US" sz="2400" smtClean="0"/>
              <a:t>Must be UL approved.</a:t>
            </a:r>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Foot Protection</a:t>
            </a:r>
          </a:p>
        </p:txBody>
      </p:sp>
      <p:sp>
        <p:nvSpPr>
          <p:cNvPr id="12291" name="Rectangle 3"/>
          <p:cNvSpPr>
            <a:spLocks noGrp="1" noChangeArrowheads="1"/>
          </p:cNvSpPr>
          <p:nvPr>
            <p:ph type="body" sz="half" idx="2"/>
          </p:nvPr>
        </p:nvSpPr>
        <p:spPr>
          <a:xfrm>
            <a:off x="5113338" y="1752600"/>
            <a:ext cx="4198937" cy="4157663"/>
          </a:xfrm>
        </p:spPr>
        <p:txBody>
          <a:bodyPr/>
          <a:lstStyle/>
          <a:p>
            <a:r>
              <a:rPr lang="en-US" sz="2400" smtClean="0"/>
              <a:t>Employers must make sure that workers wear.</a:t>
            </a:r>
          </a:p>
          <a:p>
            <a:r>
              <a:rPr lang="en-US" sz="2400" smtClean="0"/>
              <a:t>Must be heavy duty and water repellant.</a:t>
            </a:r>
          </a:p>
          <a:p>
            <a:r>
              <a:rPr lang="en-US" sz="2400" smtClean="0"/>
              <a:t>Cover and support the ankle.</a:t>
            </a:r>
          </a:p>
          <a:p>
            <a:r>
              <a:rPr lang="en-US" sz="2400" smtClean="0"/>
              <a:t>If the worker uses a chain saw, boots must be cut resistant that will protect against chain saw contact.</a:t>
            </a:r>
          </a:p>
          <a:p>
            <a:r>
              <a:rPr lang="en-US" sz="2400" smtClean="0"/>
              <a:t>Cut resistant boots are UL approved.</a:t>
            </a: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2476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Hand Protection</a:t>
            </a:r>
          </a:p>
        </p:txBody>
      </p:sp>
      <p:sp>
        <p:nvSpPr>
          <p:cNvPr id="13315" name="Rectangle 3"/>
          <p:cNvSpPr>
            <a:spLocks noGrp="1" noChangeArrowheads="1"/>
          </p:cNvSpPr>
          <p:nvPr>
            <p:ph type="body" sz="half" idx="2"/>
          </p:nvPr>
        </p:nvSpPr>
        <p:spPr>
          <a:xfrm>
            <a:off x="5113338" y="1752600"/>
            <a:ext cx="4198937" cy="4157663"/>
          </a:xfrm>
        </p:spPr>
        <p:txBody>
          <a:bodyPr/>
          <a:lstStyle/>
          <a:p>
            <a:r>
              <a:rPr lang="en-US" sz="2400" smtClean="0"/>
              <a:t>Required of workers who handle wire rope.</a:t>
            </a:r>
          </a:p>
          <a:p>
            <a:r>
              <a:rPr lang="en-US" sz="2400" smtClean="0"/>
              <a:t>Must protect against puncture wounds and cuts.</a:t>
            </a: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30480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Hand Tools and Equipment</a:t>
            </a:r>
          </a:p>
        </p:txBody>
      </p:sp>
      <p:sp>
        <p:nvSpPr>
          <p:cNvPr id="14339" name="Rectangle 3"/>
          <p:cNvSpPr>
            <a:spLocks noGrp="1" noChangeArrowheads="1"/>
          </p:cNvSpPr>
          <p:nvPr>
            <p:ph type="body" sz="half" idx="2"/>
          </p:nvPr>
        </p:nvSpPr>
        <p:spPr/>
        <p:txBody>
          <a:bodyPr/>
          <a:lstStyle/>
          <a:p>
            <a:r>
              <a:rPr lang="en-US" sz="2000" smtClean="0"/>
              <a:t>In good condition.</a:t>
            </a:r>
          </a:p>
          <a:p>
            <a:r>
              <a:rPr lang="en-US" sz="2000" smtClean="0"/>
              <a:t>Inspected before each shift.</a:t>
            </a:r>
          </a:p>
          <a:p>
            <a:r>
              <a:rPr lang="en-US" sz="2000" smtClean="0"/>
              <a:t>Guards in place, handles tight, no splits, splinters or sharp edges.</a:t>
            </a:r>
          </a:p>
          <a:p>
            <a:r>
              <a:rPr lang="en-US" sz="2000" smtClean="0"/>
              <a:t>No mushroomed heads.</a:t>
            </a:r>
          </a:p>
          <a:p>
            <a:r>
              <a:rPr lang="en-US" sz="2000" smtClean="0"/>
              <a:t>Cutting edges sharp.</a:t>
            </a:r>
          </a:p>
          <a:p>
            <a:r>
              <a:rPr lang="en-US" sz="2000" smtClean="0"/>
              <a:t>Used only for purpose designed for.</a:t>
            </a:r>
          </a:p>
          <a:p>
            <a:r>
              <a:rPr lang="en-US" sz="2000" smtClean="0"/>
              <a:t>When transporting in vehicle, they must be secured to prevent causing a hazard to vehicle driver or passengers !</a:t>
            </a:r>
          </a:p>
          <a:p>
            <a:endParaRPr lang="en-US" sz="2400" smtClean="0"/>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14400" y="762000"/>
            <a:ext cx="83597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7200" b="1"/>
              <a:t>The Chain Saw</a:t>
            </a:r>
            <a:endParaRPr lang="en-US"/>
          </a:p>
        </p:txBody>
      </p:sp>
      <p:sp>
        <p:nvSpPr>
          <p:cNvPr id="15363" name="Rectangle 4"/>
          <p:cNvSpPr>
            <a:spLocks noChangeArrowheads="1"/>
          </p:cNvSpPr>
          <p:nvPr/>
        </p:nvSpPr>
        <p:spPr bwMode="auto">
          <a:xfrm>
            <a:off x="3771900" y="2209800"/>
            <a:ext cx="524827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lvl="3" eaLnBrk="0" hangingPunct="0">
              <a:spcBef>
                <a:spcPts val="500"/>
              </a:spcBef>
              <a:spcAft>
                <a:spcPts val="500"/>
              </a:spcAft>
              <a:buFont typeface="Wingdings" pitchFamily="2" charset="2"/>
              <a:buChar char="n"/>
            </a:pPr>
            <a:r>
              <a:rPr lang="en-US" sz="2800"/>
              <a:t>Learn the parts of your body most likely to be cut.</a:t>
            </a:r>
          </a:p>
          <a:p>
            <a:pPr lvl="3" eaLnBrk="0" hangingPunct="0">
              <a:spcBef>
                <a:spcPts val="500"/>
              </a:spcBef>
              <a:spcAft>
                <a:spcPts val="500"/>
              </a:spcAft>
              <a:buFont typeface="Wingdings" pitchFamily="2" charset="2"/>
              <a:buChar char="n"/>
            </a:pPr>
            <a:r>
              <a:rPr lang="en-US" sz="2800"/>
              <a:t>Learn about the tool and its parts.</a:t>
            </a:r>
          </a:p>
          <a:p>
            <a:pPr lvl="3" eaLnBrk="0" hangingPunct="0">
              <a:spcBef>
                <a:spcPts val="500"/>
              </a:spcBef>
              <a:spcAft>
                <a:spcPts val="500"/>
              </a:spcAft>
              <a:buFont typeface="Wingdings" pitchFamily="2" charset="2"/>
              <a:buChar char="n"/>
            </a:pPr>
            <a:r>
              <a:rPr lang="en-US" sz="2800"/>
              <a:t>Learn how to use a chain saw safely. </a:t>
            </a: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3622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Chain Saw Injury Locations</a:t>
            </a:r>
          </a:p>
        </p:txBody>
      </p:sp>
      <p:sp>
        <p:nvSpPr>
          <p:cNvPr id="16387" name="Rectangle 3"/>
          <p:cNvSpPr>
            <a:spLocks noGrp="1" noChangeArrowheads="1"/>
          </p:cNvSpPr>
          <p:nvPr>
            <p:ph type="body" idx="1"/>
          </p:nvPr>
        </p:nvSpPr>
        <p:spPr/>
        <p:txBody>
          <a:bodyPr/>
          <a:lstStyle/>
          <a:p>
            <a:endParaRPr lang="en-US" sz="2800" smtClean="0"/>
          </a:p>
          <a:p>
            <a:endParaRPr lang="en-US" smtClean="0"/>
          </a:p>
          <a:p>
            <a:endParaRPr lang="en-US" smtClean="0"/>
          </a:p>
          <a:p>
            <a:endParaRPr lang="en-US" smtClean="0"/>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6705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Parts is Parts</a:t>
            </a:r>
          </a:p>
        </p:txBody>
      </p:sp>
      <p:sp>
        <p:nvSpPr>
          <p:cNvPr id="17411" name="Rectangle 3"/>
          <p:cNvSpPr>
            <a:spLocks noGrp="1" noChangeArrowheads="1"/>
          </p:cNvSpPr>
          <p:nvPr>
            <p:ph type="body" sz="half" idx="2"/>
          </p:nvPr>
        </p:nvSpPr>
        <p:spPr>
          <a:xfrm>
            <a:off x="5113338" y="1676400"/>
            <a:ext cx="4198937" cy="4233863"/>
          </a:xfrm>
        </p:spPr>
        <p:txBody>
          <a:bodyPr/>
          <a:lstStyle/>
          <a:p>
            <a:pPr>
              <a:lnSpc>
                <a:spcPct val="90000"/>
              </a:lnSpc>
              <a:buFontTx/>
              <a:buNone/>
            </a:pPr>
            <a:r>
              <a:rPr lang="en-US" sz="2400" smtClean="0"/>
              <a:t>1.   Chain catcher</a:t>
            </a:r>
          </a:p>
          <a:p>
            <a:pPr>
              <a:lnSpc>
                <a:spcPct val="90000"/>
              </a:lnSpc>
              <a:buFontTx/>
              <a:buNone/>
            </a:pPr>
            <a:r>
              <a:rPr lang="en-US" sz="2400" smtClean="0"/>
              <a:t>2.    Flywheel</a:t>
            </a:r>
          </a:p>
          <a:p>
            <a:pPr>
              <a:lnSpc>
                <a:spcPct val="90000"/>
              </a:lnSpc>
              <a:buFontTx/>
              <a:buNone/>
            </a:pPr>
            <a:r>
              <a:rPr lang="en-US" sz="2400" smtClean="0"/>
              <a:t>3.    Clutch</a:t>
            </a:r>
          </a:p>
          <a:p>
            <a:pPr>
              <a:lnSpc>
                <a:spcPct val="90000"/>
              </a:lnSpc>
              <a:buFontTx/>
              <a:buNone/>
            </a:pPr>
            <a:r>
              <a:rPr lang="en-US" sz="2400" smtClean="0"/>
              <a:t>4.    Decompression valve</a:t>
            </a:r>
          </a:p>
          <a:p>
            <a:pPr>
              <a:lnSpc>
                <a:spcPct val="90000"/>
              </a:lnSpc>
              <a:buFontTx/>
              <a:buNone/>
            </a:pPr>
            <a:r>
              <a:rPr lang="en-US" sz="2400" smtClean="0"/>
              <a:t>5.    Anti-vibration</a:t>
            </a:r>
          </a:p>
          <a:p>
            <a:pPr>
              <a:lnSpc>
                <a:spcPct val="90000"/>
              </a:lnSpc>
              <a:buFontTx/>
              <a:buNone/>
            </a:pPr>
            <a:r>
              <a:rPr lang="en-US" sz="2400" smtClean="0"/>
              <a:t>6.    Hand guard</a:t>
            </a:r>
          </a:p>
          <a:p>
            <a:pPr>
              <a:lnSpc>
                <a:spcPct val="90000"/>
              </a:lnSpc>
              <a:buFontTx/>
              <a:buNone/>
            </a:pPr>
            <a:r>
              <a:rPr lang="en-US" sz="2400" smtClean="0"/>
              <a:t>7.    Anti-vibration</a:t>
            </a:r>
          </a:p>
          <a:p>
            <a:pPr>
              <a:lnSpc>
                <a:spcPct val="90000"/>
              </a:lnSpc>
              <a:buFontTx/>
              <a:buNone/>
            </a:pPr>
            <a:r>
              <a:rPr lang="en-US" sz="2400" smtClean="0"/>
              <a:t>8.    Muffler</a:t>
            </a:r>
          </a:p>
          <a:p>
            <a:pPr>
              <a:lnSpc>
                <a:spcPct val="90000"/>
              </a:lnSpc>
              <a:buFontTx/>
              <a:buNone/>
            </a:pPr>
            <a:r>
              <a:rPr lang="en-US" sz="2400" smtClean="0"/>
              <a:t>9.    Chain brake</a:t>
            </a:r>
          </a:p>
          <a:p>
            <a:pPr>
              <a:lnSpc>
                <a:spcPct val="90000"/>
              </a:lnSpc>
              <a:buFontTx/>
              <a:buNone/>
            </a:pPr>
            <a:r>
              <a:rPr lang="en-US" sz="2400" smtClean="0"/>
              <a:t>10.   Throttle</a:t>
            </a:r>
          </a:p>
          <a:p>
            <a:pPr>
              <a:lnSpc>
                <a:spcPct val="90000"/>
              </a:lnSpc>
              <a:buFontTx/>
              <a:buNone/>
            </a:pPr>
            <a:r>
              <a:rPr lang="en-US" sz="2400" smtClean="0"/>
              <a:t>11.   Throttle interlock</a:t>
            </a:r>
          </a:p>
        </p:txBody>
      </p:sp>
      <p:pic>
        <p:nvPicPr>
          <p:cNvPr id="174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1752600"/>
            <a:ext cx="3810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Safe Operation</a:t>
            </a:r>
            <a:r>
              <a:rPr lang="en-US" sz="2800" smtClean="0"/>
              <a:t>….before starting</a:t>
            </a:r>
            <a:endParaRPr lang="en-US" smtClean="0"/>
          </a:p>
        </p:txBody>
      </p:sp>
      <p:sp>
        <p:nvSpPr>
          <p:cNvPr id="18435" name="Rectangle 3"/>
          <p:cNvSpPr>
            <a:spLocks noGrp="1" noChangeArrowheads="1"/>
          </p:cNvSpPr>
          <p:nvPr>
            <p:ph type="body" sz="half" idx="2"/>
          </p:nvPr>
        </p:nvSpPr>
        <p:spPr>
          <a:xfrm>
            <a:off x="5113338" y="1752600"/>
            <a:ext cx="4198937" cy="4157663"/>
          </a:xfrm>
        </p:spPr>
        <p:txBody>
          <a:bodyPr/>
          <a:lstStyle/>
          <a:p>
            <a:pPr>
              <a:lnSpc>
                <a:spcPct val="90000"/>
              </a:lnSpc>
            </a:pPr>
            <a:r>
              <a:rPr lang="en-US" sz="2000" smtClean="0"/>
              <a:t>Check controls, chain tension, bolts, and handles.</a:t>
            </a:r>
          </a:p>
          <a:p>
            <a:pPr>
              <a:lnSpc>
                <a:spcPct val="90000"/>
              </a:lnSpc>
            </a:pPr>
            <a:r>
              <a:rPr lang="en-US" sz="2000" smtClean="0"/>
              <a:t>Adjust according to manufacturer’s instructions.</a:t>
            </a:r>
          </a:p>
          <a:p>
            <a:pPr>
              <a:lnSpc>
                <a:spcPct val="90000"/>
              </a:lnSpc>
            </a:pPr>
            <a:r>
              <a:rPr lang="en-US" sz="2000" smtClean="0"/>
              <a:t>Fuel at least 10 ft. from ignition sources.</a:t>
            </a:r>
          </a:p>
          <a:p>
            <a:pPr>
              <a:lnSpc>
                <a:spcPct val="90000"/>
              </a:lnSpc>
            </a:pPr>
            <a:r>
              <a:rPr lang="en-US" sz="2000" smtClean="0"/>
              <a:t>Start at least 10 ft. away from fuel.</a:t>
            </a:r>
          </a:p>
          <a:p>
            <a:pPr>
              <a:lnSpc>
                <a:spcPct val="90000"/>
              </a:lnSpc>
            </a:pPr>
            <a:r>
              <a:rPr lang="en-US" sz="2000" smtClean="0"/>
              <a:t>Start with chain brake on and on the ground or firmly supported.</a:t>
            </a:r>
          </a:p>
          <a:p>
            <a:pPr>
              <a:lnSpc>
                <a:spcPct val="90000"/>
              </a:lnSpc>
            </a:pPr>
            <a:r>
              <a:rPr lang="en-US" sz="2000" smtClean="0"/>
              <a:t>Fuel containers must be metal or plastic, not exceed 3 gallons, and be approved type. (metal safety cans best)</a:t>
            </a:r>
          </a:p>
          <a:p>
            <a:pPr>
              <a:lnSpc>
                <a:spcPct val="90000"/>
              </a:lnSpc>
            </a:pPr>
            <a:endParaRPr lang="en-US" sz="2400" smtClean="0"/>
          </a:p>
          <a:p>
            <a:pPr>
              <a:lnSpc>
                <a:spcPct val="90000"/>
              </a:lnSpc>
            </a:pPr>
            <a:endParaRPr lang="en-US" sz="2400" smtClean="0"/>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32766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Safe Operation</a:t>
            </a:r>
            <a:r>
              <a:rPr lang="en-US" sz="2800" smtClean="0"/>
              <a:t>….while running</a:t>
            </a:r>
            <a:endParaRPr lang="en-US" smtClean="0"/>
          </a:p>
        </p:txBody>
      </p:sp>
      <p:sp>
        <p:nvSpPr>
          <p:cNvPr id="19459" name="Rectangle 3"/>
          <p:cNvSpPr>
            <a:spLocks noGrp="1" noChangeArrowheads="1"/>
          </p:cNvSpPr>
          <p:nvPr>
            <p:ph type="body" sz="half" idx="2"/>
          </p:nvPr>
        </p:nvSpPr>
        <p:spPr>
          <a:xfrm>
            <a:off x="5113338" y="1752600"/>
            <a:ext cx="4198937" cy="4157663"/>
          </a:xfrm>
        </p:spPr>
        <p:txBody>
          <a:bodyPr/>
          <a:lstStyle/>
          <a:p>
            <a:pPr>
              <a:lnSpc>
                <a:spcPct val="90000"/>
              </a:lnSpc>
            </a:pPr>
            <a:r>
              <a:rPr lang="en-US" sz="2000" smtClean="0"/>
              <a:t>Keep hands on handles.</a:t>
            </a:r>
          </a:p>
          <a:p>
            <a:pPr>
              <a:lnSpc>
                <a:spcPct val="90000"/>
              </a:lnSpc>
            </a:pPr>
            <a:r>
              <a:rPr lang="en-US" sz="2000" smtClean="0"/>
              <a:t>Maintain secure footing.</a:t>
            </a:r>
          </a:p>
          <a:p>
            <a:pPr>
              <a:lnSpc>
                <a:spcPct val="90000"/>
              </a:lnSpc>
            </a:pPr>
            <a:r>
              <a:rPr lang="en-US" sz="2000" smtClean="0"/>
              <a:t>Clear area of things that get in the way of cutting and retreat path.</a:t>
            </a:r>
          </a:p>
          <a:p>
            <a:pPr>
              <a:lnSpc>
                <a:spcPct val="90000"/>
              </a:lnSpc>
            </a:pPr>
            <a:r>
              <a:rPr lang="en-US" sz="2000" smtClean="0"/>
              <a:t>Do not cut overhead.</a:t>
            </a:r>
          </a:p>
          <a:p>
            <a:pPr>
              <a:lnSpc>
                <a:spcPct val="90000"/>
              </a:lnSpc>
            </a:pPr>
            <a:r>
              <a:rPr lang="en-US" sz="2000" smtClean="0"/>
              <a:t>Shut off or throttle released prior to retreating.</a:t>
            </a:r>
          </a:p>
          <a:p>
            <a:pPr>
              <a:lnSpc>
                <a:spcPct val="90000"/>
              </a:lnSpc>
            </a:pPr>
            <a:r>
              <a:rPr lang="en-US" sz="2000" smtClean="0"/>
              <a:t>Shut off or chain brake engaged if terrain is hazardous or going more than50 ft.</a:t>
            </a:r>
          </a:p>
          <a:p>
            <a:pPr>
              <a:lnSpc>
                <a:spcPct val="90000"/>
              </a:lnSpc>
            </a:pPr>
            <a:endParaRPr lang="en-US" sz="2400" smtClean="0"/>
          </a:p>
          <a:p>
            <a:pPr>
              <a:lnSpc>
                <a:spcPct val="90000"/>
              </a:lnSpc>
            </a:pPr>
            <a:endParaRPr lang="en-US" sz="2400" smtClean="0"/>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Avoid Injury as well as be more productive….</a:t>
            </a:r>
          </a:p>
        </p:txBody>
      </p:sp>
      <p:sp>
        <p:nvSpPr>
          <p:cNvPr id="20483" name="Rectangle 3"/>
          <p:cNvSpPr>
            <a:spLocks noGrp="1" noChangeArrowheads="1"/>
          </p:cNvSpPr>
          <p:nvPr>
            <p:ph type="body" idx="1"/>
          </p:nvPr>
        </p:nvSpPr>
        <p:spPr/>
        <p:txBody>
          <a:bodyPr/>
          <a:lstStyle/>
          <a:p>
            <a:r>
              <a:rPr lang="en-US" sz="2800" smtClean="0"/>
              <a:t>The chain saw is one of the most efficient, productive and </a:t>
            </a:r>
            <a:r>
              <a:rPr lang="en-US" sz="2800" b="1" u="sng" smtClean="0"/>
              <a:t>dangerous</a:t>
            </a:r>
            <a:r>
              <a:rPr lang="en-US" sz="2800" smtClean="0"/>
              <a:t> portable power tools of any industry !</a:t>
            </a:r>
          </a:p>
          <a:p>
            <a:r>
              <a:rPr lang="en-US" sz="2800" smtClean="0"/>
              <a:t>Proper operation and maintainance will help.</a:t>
            </a:r>
          </a:p>
          <a:p>
            <a:r>
              <a:rPr lang="en-US" sz="2800" smtClean="0"/>
              <a:t>Learn as much as you can.</a:t>
            </a:r>
          </a:p>
          <a:p>
            <a:r>
              <a:rPr lang="en-US" sz="2800" smtClean="0"/>
              <a:t>Follow manufacturer’s instructions !</a:t>
            </a:r>
          </a:p>
          <a:p>
            <a:endParaRPr lang="en-US" smtClean="0"/>
          </a:p>
          <a:p>
            <a:endParaRPr lang="en-US" smtClean="0"/>
          </a:p>
          <a:p>
            <a:endParaRPr lang="en-US" smtClean="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495800"/>
            <a:ext cx="38290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4294967295"/>
          </p:nvPr>
        </p:nvSpPr>
        <p:spPr>
          <a:xfrm>
            <a:off x="609601" y="1433513"/>
            <a:ext cx="8839199" cy="4005262"/>
          </a:xfrm>
        </p:spPr>
        <p:txBody>
          <a:bodyPr/>
          <a:lstStyle/>
          <a:p>
            <a:pPr marL="0" indent="0">
              <a:buFontTx/>
              <a:buNone/>
            </a:pPr>
            <a:r>
              <a:rPr lang="en-US" dirty="0" smtClean="0"/>
              <a:t>This material was produced under grant number </a:t>
            </a:r>
            <a:endParaRPr lang="en-US" dirty="0" smtClean="0"/>
          </a:p>
          <a:p>
            <a:pPr marL="0" indent="0">
              <a:buFontTx/>
              <a:buNone/>
            </a:pPr>
            <a:r>
              <a:rPr lang="en-US" dirty="0" smtClean="0"/>
              <a:t>SH-20868-SHO </a:t>
            </a:r>
            <a:r>
              <a:rPr lang="en-US" dirty="0" smtClean="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14400" y="762000"/>
            <a:ext cx="8359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6600" b="1"/>
              <a:t>Limbing and Bucking</a:t>
            </a:r>
            <a:endParaRPr lang="en-US" sz="6600"/>
          </a:p>
        </p:txBody>
      </p:sp>
      <p:sp>
        <p:nvSpPr>
          <p:cNvPr id="21507" name="Rectangle 3"/>
          <p:cNvSpPr>
            <a:spLocks noChangeArrowheads="1"/>
          </p:cNvSpPr>
          <p:nvPr/>
        </p:nvSpPr>
        <p:spPr bwMode="auto">
          <a:xfrm>
            <a:off x="3771900" y="2209800"/>
            <a:ext cx="524827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lvl="3" eaLnBrk="0" hangingPunct="0">
              <a:spcBef>
                <a:spcPts val="500"/>
              </a:spcBef>
              <a:spcAft>
                <a:spcPts val="500"/>
              </a:spcAft>
              <a:buFont typeface="Wingdings" pitchFamily="2" charset="2"/>
              <a:buChar char="n"/>
            </a:pPr>
            <a:r>
              <a:rPr lang="en-US" sz="2800"/>
              <a:t>Learn the parts of your body most likely to be cut.</a:t>
            </a:r>
          </a:p>
          <a:p>
            <a:pPr lvl="3" eaLnBrk="0" hangingPunct="0">
              <a:spcBef>
                <a:spcPts val="500"/>
              </a:spcBef>
              <a:spcAft>
                <a:spcPts val="500"/>
              </a:spcAft>
              <a:buFont typeface="Wingdings" pitchFamily="2" charset="2"/>
              <a:buChar char="n"/>
            </a:pPr>
            <a:r>
              <a:rPr lang="en-US" sz="2800"/>
              <a:t>Learn about the tool and its parts.</a:t>
            </a:r>
          </a:p>
          <a:p>
            <a:pPr lvl="3" eaLnBrk="0" hangingPunct="0">
              <a:spcBef>
                <a:spcPts val="500"/>
              </a:spcBef>
              <a:spcAft>
                <a:spcPts val="500"/>
              </a:spcAft>
              <a:buFont typeface="Wingdings" pitchFamily="2" charset="2"/>
              <a:buChar char="n"/>
            </a:pPr>
            <a:r>
              <a:rPr lang="en-US" sz="2800"/>
              <a:t>Learn how to use a chain saw safely. </a:t>
            </a: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2200"/>
            <a:ext cx="28003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 Before Limbing look for ….</a:t>
            </a:r>
          </a:p>
        </p:txBody>
      </p:sp>
      <p:sp>
        <p:nvSpPr>
          <p:cNvPr id="22531" name="Rectangle 3"/>
          <p:cNvSpPr>
            <a:spLocks noGrp="1" noChangeArrowheads="1"/>
          </p:cNvSpPr>
          <p:nvPr>
            <p:ph type="body" idx="1"/>
          </p:nvPr>
        </p:nvSpPr>
        <p:spPr>
          <a:xfrm>
            <a:off x="762000" y="1676400"/>
            <a:ext cx="8550275" cy="4233863"/>
          </a:xfrm>
        </p:spPr>
        <p:txBody>
          <a:bodyPr/>
          <a:lstStyle/>
          <a:p>
            <a:r>
              <a:rPr lang="en-US" smtClean="0"/>
              <a:t>Overhead hazards</a:t>
            </a:r>
          </a:p>
          <a:p>
            <a:r>
              <a:rPr lang="en-US" smtClean="0"/>
              <a:t>Spring poles</a:t>
            </a:r>
          </a:p>
          <a:p>
            <a:r>
              <a:rPr lang="en-US" smtClean="0"/>
              <a:t>Butt Movement forward (creates back pressure on limbs)</a:t>
            </a:r>
          </a:p>
          <a:p>
            <a:r>
              <a:rPr lang="en-US" smtClean="0"/>
              <a:t>Butt twist (creates sideways pressure on limbs)</a:t>
            </a:r>
          </a:p>
          <a:p>
            <a:r>
              <a:rPr lang="en-US" smtClean="0"/>
              <a:t>Butt off the ground ( creates tension on the tree stem)</a:t>
            </a:r>
          </a:p>
          <a:p>
            <a:endParaRPr lang="en-US" smtClean="0"/>
          </a:p>
          <a:p>
            <a:endParaRPr lang="en-US" smtClean="0"/>
          </a:p>
          <a:p>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 Limbing and Bucking Requirements</a:t>
            </a:r>
          </a:p>
        </p:txBody>
      </p:sp>
      <p:sp>
        <p:nvSpPr>
          <p:cNvPr id="23555" name="Rectangle 3"/>
          <p:cNvSpPr>
            <a:spLocks noGrp="1" noChangeArrowheads="1"/>
          </p:cNvSpPr>
          <p:nvPr>
            <p:ph type="body" idx="1"/>
          </p:nvPr>
        </p:nvSpPr>
        <p:spPr>
          <a:xfrm>
            <a:off x="762000" y="1676400"/>
            <a:ext cx="8550275" cy="4233863"/>
          </a:xfrm>
        </p:spPr>
        <p:txBody>
          <a:bodyPr/>
          <a:lstStyle/>
          <a:p>
            <a:r>
              <a:rPr lang="en-US" smtClean="0"/>
              <a:t>Limbing and bucking must be done on uphill side of each tree or log.</a:t>
            </a:r>
          </a:p>
          <a:p>
            <a:r>
              <a:rPr lang="en-US" smtClean="0"/>
              <a:t>Precautions, such as chocking or moving log to stable spot if movement or butt could strike the logger.</a:t>
            </a:r>
          </a:p>
          <a:p>
            <a:endParaRPr lang="en-US" smtClean="0"/>
          </a:p>
          <a:p>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Top Bind</a:t>
            </a:r>
          </a:p>
        </p:txBody>
      </p:sp>
      <p:sp>
        <p:nvSpPr>
          <p:cNvPr id="24579" name="Rectangle 3"/>
          <p:cNvSpPr>
            <a:spLocks noGrp="1" noChangeArrowheads="1"/>
          </p:cNvSpPr>
          <p:nvPr>
            <p:ph type="body" sz="half" idx="2"/>
          </p:nvPr>
        </p:nvSpPr>
        <p:spPr>
          <a:xfrm>
            <a:off x="5113338" y="1752600"/>
            <a:ext cx="4198937" cy="4157663"/>
          </a:xfrm>
        </p:spPr>
        <p:txBody>
          <a:bodyPr/>
          <a:lstStyle/>
          <a:p>
            <a:pPr>
              <a:lnSpc>
                <a:spcPct val="90000"/>
              </a:lnSpc>
            </a:pPr>
            <a:r>
              <a:rPr lang="en-US" sz="2400" smtClean="0"/>
              <a:t>Arrows show saw travel.</a:t>
            </a:r>
          </a:p>
          <a:p>
            <a:pPr>
              <a:lnSpc>
                <a:spcPct val="90000"/>
              </a:lnSpc>
            </a:pPr>
            <a:r>
              <a:rPr lang="en-US" sz="2400" smtClean="0"/>
              <a:t>Center is heartwood that will break.</a:t>
            </a:r>
          </a:p>
          <a:p>
            <a:pPr>
              <a:lnSpc>
                <a:spcPct val="90000"/>
              </a:lnSpc>
            </a:pPr>
            <a:r>
              <a:rPr lang="en-US" sz="2400" smtClean="0"/>
              <a:t>May want to bore from point “C” to make cuts 1 &amp; 3, if there is danger of log slabbing.</a:t>
            </a:r>
          </a:p>
          <a:p>
            <a:pPr>
              <a:lnSpc>
                <a:spcPct val="90000"/>
              </a:lnSpc>
            </a:pPr>
            <a:endParaRPr lang="en-US" sz="2000" smtClean="0"/>
          </a:p>
          <a:p>
            <a:pPr>
              <a:lnSpc>
                <a:spcPct val="90000"/>
              </a:lnSpc>
            </a:pPr>
            <a:r>
              <a:rPr lang="en-US" sz="2000" smtClean="0"/>
              <a:t>Note: a wedge section could be removed when sawing cut (2) if the top bind is excessive, to allow the tree to close as cuts (4) and (5) are made.</a:t>
            </a:r>
          </a:p>
          <a:p>
            <a:pPr>
              <a:lnSpc>
                <a:spcPct val="90000"/>
              </a:lnSpc>
            </a:pPr>
            <a:endParaRPr lang="en-US" sz="2000" smtClean="0"/>
          </a:p>
          <a:p>
            <a:pPr>
              <a:lnSpc>
                <a:spcPct val="90000"/>
              </a:lnSpc>
            </a:pPr>
            <a:endParaRPr lang="en-US" sz="2400" smtClean="0"/>
          </a:p>
        </p:txBody>
      </p:sp>
      <p:pic>
        <p:nvPicPr>
          <p:cNvPr id="2458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676400"/>
            <a:ext cx="39497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Bottom Bind</a:t>
            </a:r>
          </a:p>
        </p:txBody>
      </p:sp>
      <p:sp>
        <p:nvSpPr>
          <p:cNvPr id="25603" name="Rectangle 3"/>
          <p:cNvSpPr>
            <a:spLocks noGrp="1" noChangeArrowheads="1"/>
          </p:cNvSpPr>
          <p:nvPr>
            <p:ph type="body" sz="half" idx="2"/>
          </p:nvPr>
        </p:nvSpPr>
        <p:spPr>
          <a:xfrm>
            <a:off x="5113338" y="1752600"/>
            <a:ext cx="4198937" cy="4157663"/>
          </a:xfrm>
        </p:spPr>
        <p:txBody>
          <a:bodyPr/>
          <a:lstStyle/>
          <a:p>
            <a:pPr>
              <a:lnSpc>
                <a:spcPct val="90000"/>
              </a:lnSpc>
            </a:pPr>
            <a:r>
              <a:rPr lang="en-US" sz="2400" smtClean="0"/>
              <a:t>Cuts similar to top bind, except top and bottom cuts are reversed.</a:t>
            </a:r>
          </a:p>
          <a:p>
            <a:pPr>
              <a:lnSpc>
                <a:spcPct val="90000"/>
              </a:lnSpc>
            </a:pPr>
            <a:endParaRPr lang="en-US" sz="2000" smtClean="0"/>
          </a:p>
          <a:p>
            <a:pPr>
              <a:lnSpc>
                <a:spcPct val="90000"/>
              </a:lnSpc>
            </a:pPr>
            <a:endParaRPr lang="en-US" sz="2400" smtClean="0"/>
          </a:p>
        </p:txBody>
      </p:sp>
      <p:pic>
        <p:nvPicPr>
          <p:cNvPr id="2560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905000"/>
            <a:ext cx="4262438"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Spring Poles</a:t>
            </a:r>
          </a:p>
        </p:txBody>
      </p:sp>
      <p:sp>
        <p:nvSpPr>
          <p:cNvPr id="26627" name="Rectangle 3"/>
          <p:cNvSpPr>
            <a:spLocks noGrp="1" noChangeArrowheads="1"/>
          </p:cNvSpPr>
          <p:nvPr>
            <p:ph type="body" sz="half" idx="2"/>
          </p:nvPr>
        </p:nvSpPr>
        <p:spPr>
          <a:xfrm>
            <a:off x="5113338" y="1752600"/>
            <a:ext cx="4198937" cy="4157663"/>
          </a:xfrm>
        </p:spPr>
        <p:txBody>
          <a:bodyPr/>
          <a:lstStyle/>
          <a:p>
            <a:pPr>
              <a:lnSpc>
                <a:spcPct val="90000"/>
              </a:lnSpc>
            </a:pPr>
            <a:r>
              <a:rPr lang="en-US" sz="2400" smtClean="0"/>
              <a:t>Safest way to release a spring pole is to shave wood from the underside.</a:t>
            </a:r>
          </a:p>
          <a:p>
            <a:pPr>
              <a:lnSpc>
                <a:spcPct val="90000"/>
              </a:lnSpc>
            </a:pPr>
            <a:r>
              <a:rPr lang="en-US" sz="2400" smtClean="0"/>
              <a:t>To find best point to shave, determine straight line up from stump.</a:t>
            </a:r>
          </a:p>
          <a:p>
            <a:pPr>
              <a:lnSpc>
                <a:spcPct val="90000"/>
              </a:lnSpc>
            </a:pPr>
            <a:r>
              <a:rPr lang="en-US" sz="2400" smtClean="0"/>
              <a:t>Find where it meets a horizontal line line over from highest point.</a:t>
            </a:r>
          </a:p>
          <a:p>
            <a:pPr>
              <a:lnSpc>
                <a:spcPct val="90000"/>
              </a:lnSpc>
            </a:pPr>
            <a:r>
              <a:rPr lang="en-US" sz="2400" smtClean="0"/>
              <a:t>Come down to pole at 45 degrees.</a:t>
            </a:r>
          </a:p>
          <a:p>
            <a:pPr>
              <a:lnSpc>
                <a:spcPct val="90000"/>
              </a:lnSpc>
            </a:pPr>
            <a:endParaRPr lang="en-US" sz="2000" smtClean="0"/>
          </a:p>
          <a:p>
            <a:pPr>
              <a:lnSpc>
                <a:spcPct val="90000"/>
              </a:lnSpc>
            </a:pPr>
            <a:endParaRPr lang="en-US" sz="2400" smtClean="0"/>
          </a:p>
        </p:txBody>
      </p:sp>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38862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6629" name="Text Box 6"/>
          <p:cNvSpPr txBox="1">
            <a:spLocks noChangeArrowheads="1"/>
          </p:cNvSpPr>
          <p:nvPr/>
        </p:nvSpPr>
        <p:spPr bwMode="auto">
          <a:xfrm>
            <a:off x="1905000" y="1905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chemeClr val="accent1"/>
                </a:solidFill>
              </a:rPr>
              <a:t>The Shave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Rolling Trees </a:t>
            </a:r>
          </a:p>
        </p:txBody>
      </p:sp>
      <p:sp>
        <p:nvSpPr>
          <p:cNvPr id="27651" name="Rectangle 3"/>
          <p:cNvSpPr>
            <a:spLocks noGrp="1" noChangeArrowheads="1"/>
          </p:cNvSpPr>
          <p:nvPr>
            <p:ph type="body" sz="half" idx="2"/>
          </p:nvPr>
        </p:nvSpPr>
        <p:spPr>
          <a:xfrm>
            <a:off x="5113338" y="1752600"/>
            <a:ext cx="4198937" cy="4157663"/>
          </a:xfrm>
        </p:spPr>
        <p:txBody>
          <a:bodyPr/>
          <a:lstStyle/>
          <a:p>
            <a:pPr>
              <a:lnSpc>
                <a:spcPct val="90000"/>
              </a:lnSpc>
            </a:pPr>
            <a:r>
              <a:rPr lang="en-US" sz="2400" smtClean="0"/>
              <a:t>If there is danger of tree or part of rolling on logging.</a:t>
            </a:r>
          </a:p>
          <a:p>
            <a:pPr>
              <a:lnSpc>
                <a:spcPct val="90000"/>
              </a:lnSpc>
            </a:pPr>
            <a:r>
              <a:rPr lang="en-US" sz="2400" smtClean="0"/>
              <a:t>Tongue and grove can be used.</a:t>
            </a:r>
          </a:p>
          <a:p>
            <a:pPr>
              <a:lnSpc>
                <a:spcPct val="90000"/>
              </a:lnSpc>
            </a:pPr>
            <a:r>
              <a:rPr lang="en-US" sz="2400" smtClean="0"/>
              <a:t>Bore cut stem first.</a:t>
            </a:r>
          </a:p>
          <a:p>
            <a:pPr>
              <a:lnSpc>
                <a:spcPct val="90000"/>
              </a:lnSpc>
            </a:pPr>
            <a:r>
              <a:rPr lang="en-US" sz="2400" smtClean="0"/>
              <a:t>Then up and down cuts are made so that each of them bypasses the bore cut.</a:t>
            </a:r>
          </a:p>
          <a:p>
            <a:pPr>
              <a:lnSpc>
                <a:spcPct val="90000"/>
              </a:lnSpc>
            </a:pPr>
            <a:r>
              <a:rPr lang="en-US" sz="2400" smtClean="0"/>
              <a:t>With all fibers cut, the tongue and grove will prevent movement.</a:t>
            </a:r>
          </a:p>
          <a:p>
            <a:pPr>
              <a:lnSpc>
                <a:spcPct val="90000"/>
              </a:lnSpc>
            </a:pPr>
            <a:endParaRPr lang="en-US" sz="2400" smtClean="0"/>
          </a:p>
          <a:p>
            <a:pPr>
              <a:lnSpc>
                <a:spcPct val="90000"/>
              </a:lnSpc>
            </a:pPr>
            <a:endParaRPr lang="en-US" sz="2000" smtClean="0"/>
          </a:p>
          <a:p>
            <a:pPr>
              <a:lnSpc>
                <a:spcPct val="90000"/>
              </a:lnSpc>
            </a:pPr>
            <a:endParaRPr lang="en-US" sz="2400" smtClean="0"/>
          </a:p>
        </p:txBody>
      </p:sp>
      <p:pic>
        <p:nvPicPr>
          <p:cNvPr id="27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35623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7653" name="Text Box 6"/>
          <p:cNvSpPr txBox="1">
            <a:spLocks noChangeArrowheads="1"/>
          </p:cNvSpPr>
          <p:nvPr/>
        </p:nvSpPr>
        <p:spPr bwMode="auto">
          <a:xfrm>
            <a:off x="1524000" y="18288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a:solidFill>
                  <a:schemeClr val="accent1"/>
                </a:solidFill>
              </a:rPr>
              <a:t>Tongue and Grove</a:t>
            </a:r>
            <a:endParaRPr lang="en-US">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Loggers using Tongue and Grove</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7818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Loggers using Tongue and Grove</a:t>
            </a: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64008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smtClean="0"/>
              <a:t>Twisting of trees and butts off ground</a:t>
            </a:r>
            <a:r>
              <a:rPr lang="en-US" smtClean="0"/>
              <a:t> </a:t>
            </a:r>
          </a:p>
        </p:txBody>
      </p:sp>
      <p:sp>
        <p:nvSpPr>
          <p:cNvPr id="30723" name="Rectangle 3"/>
          <p:cNvSpPr>
            <a:spLocks noGrp="1" noChangeArrowheads="1"/>
          </p:cNvSpPr>
          <p:nvPr>
            <p:ph type="body" sz="half" idx="2"/>
          </p:nvPr>
        </p:nvSpPr>
        <p:spPr>
          <a:xfrm>
            <a:off x="5113338" y="1752600"/>
            <a:ext cx="4198937" cy="4157663"/>
          </a:xfrm>
        </p:spPr>
        <p:txBody>
          <a:bodyPr/>
          <a:lstStyle/>
          <a:p>
            <a:pPr>
              <a:lnSpc>
                <a:spcPct val="90000"/>
              </a:lnSpc>
            </a:pPr>
            <a:r>
              <a:rPr lang="en-US" sz="2000" smtClean="0"/>
              <a:t>Twisting of trees and butts off the ground create pressure on stem.</a:t>
            </a:r>
          </a:p>
          <a:p>
            <a:pPr>
              <a:lnSpc>
                <a:spcPct val="90000"/>
              </a:lnSpc>
            </a:pPr>
            <a:r>
              <a:rPr lang="en-US" sz="2000" smtClean="0"/>
              <a:t>Top lock can be used to prevent the top from kicking up.</a:t>
            </a:r>
          </a:p>
          <a:p>
            <a:pPr>
              <a:lnSpc>
                <a:spcPct val="90000"/>
              </a:lnSpc>
            </a:pPr>
            <a:r>
              <a:rPr lang="en-US" sz="2000" smtClean="0"/>
              <a:t>First cut is made on side of tree in compression.</a:t>
            </a:r>
          </a:p>
          <a:p>
            <a:pPr>
              <a:lnSpc>
                <a:spcPct val="90000"/>
              </a:lnSpc>
            </a:pPr>
            <a:r>
              <a:rPr lang="en-US" sz="2000" smtClean="0"/>
              <a:t>Second cut on side in tension.</a:t>
            </a:r>
          </a:p>
          <a:p>
            <a:pPr>
              <a:lnSpc>
                <a:spcPct val="90000"/>
              </a:lnSpc>
            </a:pPr>
            <a:r>
              <a:rPr lang="en-US" sz="2000" smtClean="0"/>
              <a:t>Top cut always made closer to tree top.</a:t>
            </a:r>
          </a:p>
          <a:p>
            <a:pPr>
              <a:lnSpc>
                <a:spcPct val="90000"/>
              </a:lnSpc>
            </a:pPr>
            <a:r>
              <a:rPr lang="en-US" sz="2000" smtClean="0"/>
              <a:t>Both cuts must by-pass so that all fiber is severed.</a:t>
            </a:r>
          </a:p>
          <a:p>
            <a:pPr>
              <a:lnSpc>
                <a:spcPct val="90000"/>
              </a:lnSpc>
            </a:pPr>
            <a:endParaRPr lang="en-US" sz="2400" smtClean="0"/>
          </a:p>
          <a:p>
            <a:pPr>
              <a:lnSpc>
                <a:spcPct val="90000"/>
              </a:lnSpc>
            </a:pPr>
            <a:endParaRPr lang="en-US" sz="2400" smtClean="0"/>
          </a:p>
          <a:p>
            <a:pPr>
              <a:lnSpc>
                <a:spcPct val="90000"/>
              </a:lnSpc>
            </a:pPr>
            <a:endParaRPr lang="en-US" sz="2000" smtClean="0"/>
          </a:p>
          <a:p>
            <a:pPr>
              <a:lnSpc>
                <a:spcPct val="90000"/>
              </a:lnSpc>
            </a:pPr>
            <a:endParaRPr lang="en-US" sz="2400" smtClean="0"/>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62200"/>
            <a:ext cx="36576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0725" name="Text Box 6"/>
          <p:cNvSpPr txBox="1">
            <a:spLocks noChangeArrowheads="1"/>
          </p:cNvSpPr>
          <p:nvPr/>
        </p:nvSpPr>
        <p:spPr bwMode="auto">
          <a:xfrm>
            <a:off x="1600200" y="1752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a:solidFill>
                  <a:schemeClr val="accent1"/>
                </a:solidFill>
              </a:rPr>
              <a:t>The Top Lock</a:t>
            </a:r>
            <a:endParaRPr lang="en-US">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 Training</a:t>
            </a:r>
            <a:r>
              <a:rPr lang="en-US" sz="2800" smtClean="0"/>
              <a:t>…..Who must be trained and when ?</a:t>
            </a:r>
            <a:endParaRPr lang="en-US" smtClean="0"/>
          </a:p>
        </p:txBody>
      </p:sp>
      <p:sp>
        <p:nvSpPr>
          <p:cNvPr id="4099" name="Rectangle 3"/>
          <p:cNvSpPr>
            <a:spLocks noGrp="1" noChangeArrowheads="1"/>
          </p:cNvSpPr>
          <p:nvPr>
            <p:ph type="body" idx="1"/>
          </p:nvPr>
        </p:nvSpPr>
        <p:spPr>
          <a:xfrm>
            <a:off x="762000" y="1676400"/>
            <a:ext cx="8550275" cy="4233863"/>
          </a:xfrm>
        </p:spPr>
        <p:txBody>
          <a:bodyPr/>
          <a:lstStyle/>
          <a:p>
            <a:r>
              <a:rPr lang="en-US" sz="2400" smtClean="0"/>
              <a:t>All employees prior to working for company.</a:t>
            </a:r>
          </a:p>
          <a:p>
            <a:r>
              <a:rPr lang="en-US" sz="2400" smtClean="0"/>
              <a:t>When assigned new tasks or equipment.</a:t>
            </a:r>
          </a:p>
          <a:p>
            <a:r>
              <a:rPr lang="en-US" sz="2400" smtClean="0"/>
              <a:t>When unsafe work practices are identified by employer.</a:t>
            </a:r>
          </a:p>
          <a:p>
            <a:r>
              <a:rPr lang="en-US" sz="2400" smtClean="0"/>
              <a:t>New employees that have had prior training are not required  to be retrained if the employer determines that worker was adequately trained.</a:t>
            </a:r>
          </a:p>
          <a:p>
            <a:r>
              <a:rPr lang="en-US" sz="2400" smtClean="0"/>
              <a:t>Workers who need training must work under close supervision of designated person until they prove they can safely perform their duties.</a:t>
            </a:r>
          </a:p>
          <a:p>
            <a:r>
              <a:rPr lang="en-US" sz="2400" smtClean="0"/>
              <a:t>Safety meetings at least monthly</a:t>
            </a:r>
            <a:r>
              <a:rPr lang="en-US" sz="2800" smtClean="0"/>
              <a:t> !</a:t>
            </a:r>
            <a:endParaRPr lang="en-US" smtClean="0"/>
          </a:p>
          <a:p>
            <a:endParaRPr lang="en-US" smtClean="0"/>
          </a:p>
          <a:p>
            <a:endParaRPr lang="en-US" smtClean="0"/>
          </a:p>
          <a:p>
            <a:endParaRPr lang="en-US" smtClean="0"/>
          </a:p>
          <a:p>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Back and sideways pressure on limbs </a:t>
            </a:r>
          </a:p>
        </p:txBody>
      </p:sp>
      <p:sp>
        <p:nvSpPr>
          <p:cNvPr id="31747" name="Rectangle 3"/>
          <p:cNvSpPr>
            <a:spLocks noGrp="1" noChangeArrowheads="1"/>
          </p:cNvSpPr>
          <p:nvPr>
            <p:ph type="body" sz="half" idx="2"/>
          </p:nvPr>
        </p:nvSpPr>
        <p:spPr>
          <a:xfrm>
            <a:off x="5113338" y="1752600"/>
            <a:ext cx="4198937" cy="4157663"/>
          </a:xfrm>
        </p:spPr>
        <p:txBody>
          <a:bodyPr/>
          <a:lstStyle/>
          <a:p>
            <a:pPr>
              <a:lnSpc>
                <a:spcPct val="90000"/>
              </a:lnSpc>
            </a:pPr>
            <a:r>
              <a:rPr lang="en-US" sz="2000" smtClean="0"/>
              <a:t>Limbs with pressure can severely injure a logger when severed.</a:t>
            </a:r>
          </a:p>
          <a:p>
            <a:pPr>
              <a:lnSpc>
                <a:spcPct val="90000"/>
              </a:lnSpc>
            </a:pPr>
            <a:r>
              <a:rPr lang="en-US" sz="2000" smtClean="0"/>
              <a:t>A good precaution is the Limb Lock.</a:t>
            </a:r>
          </a:p>
          <a:p>
            <a:pPr>
              <a:lnSpc>
                <a:spcPct val="90000"/>
              </a:lnSpc>
            </a:pPr>
            <a:r>
              <a:rPr lang="en-US" sz="2000" smtClean="0"/>
              <a:t>First cut is made on top side or bottom side of limb.</a:t>
            </a:r>
          </a:p>
          <a:p>
            <a:pPr>
              <a:lnSpc>
                <a:spcPct val="90000"/>
              </a:lnSpc>
            </a:pPr>
            <a:r>
              <a:rPr lang="en-US" sz="2000" smtClean="0"/>
              <a:t>Best to make first cut side with compression pressure.</a:t>
            </a:r>
          </a:p>
          <a:p>
            <a:pPr>
              <a:lnSpc>
                <a:spcPct val="90000"/>
              </a:lnSpc>
            </a:pPr>
            <a:r>
              <a:rPr lang="en-US" sz="2000" smtClean="0"/>
              <a:t>Top cut is made closer to the trunk.</a:t>
            </a:r>
          </a:p>
          <a:p>
            <a:pPr>
              <a:lnSpc>
                <a:spcPct val="90000"/>
              </a:lnSpc>
            </a:pPr>
            <a:r>
              <a:rPr lang="en-US" sz="2000" smtClean="0"/>
              <a:t>Bottom cut further up on limb.</a:t>
            </a:r>
          </a:p>
          <a:p>
            <a:pPr>
              <a:lnSpc>
                <a:spcPct val="90000"/>
              </a:lnSpc>
            </a:pPr>
            <a:r>
              <a:rPr lang="en-US" sz="2000" smtClean="0"/>
              <a:t>The two cuts must by-pass.</a:t>
            </a:r>
          </a:p>
          <a:p>
            <a:pPr>
              <a:lnSpc>
                <a:spcPct val="90000"/>
              </a:lnSpc>
            </a:pPr>
            <a:r>
              <a:rPr lang="en-US" sz="2000" smtClean="0"/>
              <a:t>The step prevents limb from kicking back. </a:t>
            </a:r>
            <a:endParaRPr lang="en-US" sz="2400" smtClean="0"/>
          </a:p>
          <a:p>
            <a:pPr>
              <a:lnSpc>
                <a:spcPct val="90000"/>
              </a:lnSpc>
            </a:pPr>
            <a:endParaRPr lang="en-US" sz="2000" smtClean="0"/>
          </a:p>
          <a:p>
            <a:pPr>
              <a:lnSpc>
                <a:spcPct val="90000"/>
              </a:lnSpc>
            </a:pPr>
            <a:endParaRPr lang="en-US" sz="2400" smtClean="0"/>
          </a:p>
        </p:txBody>
      </p:sp>
      <p:sp>
        <p:nvSpPr>
          <p:cNvPr id="31748" name="Text Box 5"/>
          <p:cNvSpPr txBox="1">
            <a:spLocks noChangeArrowheads="1"/>
          </p:cNvSpPr>
          <p:nvPr/>
        </p:nvSpPr>
        <p:spPr bwMode="auto">
          <a:xfrm>
            <a:off x="1600200" y="1752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chemeClr val="accent1"/>
                </a:solidFill>
              </a:rPr>
              <a:t>The Limb Lock</a:t>
            </a:r>
          </a:p>
        </p:txBody>
      </p:sp>
      <p:pic>
        <p:nvPicPr>
          <p:cNvPr id="317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4038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914400" y="762000"/>
            <a:ext cx="83597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7200"/>
              <a:t>Yarding</a:t>
            </a:r>
          </a:p>
        </p:txBody>
      </p:sp>
      <p:sp>
        <p:nvSpPr>
          <p:cNvPr id="32771" name="Rectangle 3"/>
          <p:cNvSpPr>
            <a:spLocks noChangeArrowheads="1"/>
          </p:cNvSpPr>
          <p:nvPr/>
        </p:nvSpPr>
        <p:spPr bwMode="auto">
          <a:xfrm>
            <a:off x="3771900" y="2209800"/>
            <a:ext cx="524827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lvl="3" eaLnBrk="0" hangingPunct="0">
              <a:spcBef>
                <a:spcPts val="500"/>
              </a:spcBef>
              <a:spcAft>
                <a:spcPts val="500"/>
              </a:spcAft>
              <a:buFont typeface="Wingdings" pitchFamily="2" charset="2"/>
              <a:buChar char="n"/>
            </a:pPr>
            <a:r>
              <a:rPr lang="en-US" sz="2800"/>
              <a:t>Learn the parts of your body most likely to be cut.</a:t>
            </a:r>
          </a:p>
          <a:p>
            <a:pPr lvl="3" eaLnBrk="0" hangingPunct="0">
              <a:spcBef>
                <a:spcPts val="500"/>
              </a:spcBef>
              <a:spcAft>
                <a:spcPts val="500"/>
              </a:spcAft>
              <a:buFont typeface="Wingdings" pitchFamily="2" charset="2"/>
              <a:buChar char="n"/>
            </a:pPr>
            <a:r>
              <a:rPr lang="en-US" sz="2800"/>
              <a:t>Learn about the tool and its parts.</a:t>
            </a:r>
          </a:p>
          <a:p>
            <a:pPr lvl="3" eaLnBrk="0" hangingPunct="0">
              <a:spcBef>
                <a:spcPts val="500"/>
              </a:spcBef>
              <a:spcAft>
                <a:spcPts val="500"/>
              </a:spcAft>
              <a:buFont typeface="Wingdings" pitchFamily="2" charset="2"/>
              <a:buChar char="n"/>
            </a:pPr>
            <a:r>
              <a:rPr lang="en-US" sz="2800"/>
              <a:t>Learn how to use a chain saw safely. </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62200"/>
            <a:ext cx="396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Yarding Hazards</a:t>
            </a:r>
          </a:p>
        </p:txBody>
      </p:sp>
      <p:sp>
        <p:nvSpPr>
          <p:cNvPr id="33795" name="Rectangle 3"/>
          <p:cNvSpPr>
            <a:spLocks noGrp="1" noChangeArrowheads="1"/>
          </p:cNvSpPr>
          <p:nvPr>
            <p:ph type="body" sz="half" idx="2"/>
          </p:nvPr>
        </p:nvSpPr>
        <p:spPr>
          <a:xfrm>
            <a:off x="5113338" y="1828800"/>
            <a:ext cx="4198937" cy="4081463"/>
          </a:xfrm>
        </p:spPr>
        <p:txBody>
          <a:bodyPr/>
          <a:lstStyle/>
          <a:p>
            <a:pPr>
              <a:lnSpc>
                <a:spcPct val="90000"/>
              </a:lnSpc>
            </a:pPr>
            <a:r>
              <a:rPr lang="en-US" sz="2400" smtClean="0"/>
              <a:t>Moving equipment.</a:t>
            </a:r>
          </a:p>
          <a:p>
            <a:pPr>
              <a:lnSpc>
                <a:spcPct val="90000"/>
              </a:lnSpc>
            </a:pPr>
            <a:r>
              <a:rPr lang="en-US" sz="2400" smtClean="0"/>
              <a:t>Moving and rolling logs.</a:t>
            </a:r>
          </a:p>
          <a:p>
            <a:pPr>
              <a:lnSpc>
                <a:spcPct val="90000"/>
              </a:lnSpc>
            </a:pPr>
            <a:r>
              <a:rPr lang="en-US" sz="2400" smtClean="0"/>
              <a:t>Cable releases.</a:t>
            </a:r>
          </a:p>
          <a:p>
            <a:pPr>
              <a:lnSpc>
                <a:spcPct val="90000"/>
              </a:lnSpc>
            </a:pPr>
            <a:r>
              <a:rPr lang="en-US" sz="2400" smtClean="0"/>
              <a:t>Cable related cuts and punctures.</a:t>
            </a:r>
          </a:p>
          <a:p>
            <a:pPr>
              <a:lnSpc>
                <a:spcPct val="90000"/>
              </a:lnSpc>
            </a:pPr>
            <a:endParaRPr lang="en-US" sz="2400" smtClean="0"/>
          </a:p>
          <a:p>
            <a:pPr>
              <a:lnSpc>
                <a:spcPct val="90000"/>
              </a:lnSpc>
            </a:pPr>
            <a:endParaRPr lang="en-US" sz="2000" smtClean="0"/>
          </a:p>
          <a:p>
            <a:pPr>
              <a:lnSpc>
                <a:spcPct val="90000"/>
              </a:lnSpc>
            </a:pPr>
            <a:endParaRPr lang="en-US" sz="2400" smtClean="0"/>
          </a:p>
          <a:p>
            <a:pPr>
              <a:lnSpc>
                <a:spcPct val="90000"/>
              </a:lnSpc>
            </a:pPr>
            <a:endParaRPr lang="en-US" sz="2400" smtClean="0"/>
          </a:p>
        </p:txBody>
      </p:sp>
      <p:pic>
        <p:nvPicPr>
          <p:cNvPr id="3379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9050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 Yarding Requirements</a:t>
            </a:r>
          </a:p>
        </p:txBody>
      </p:sp>
      <p:sp>
        <p:nvSpPr>
          <p:cNvPr id="34819" name="Rectangle 3"/>
          <p:cNvSpPr>
            <a:spLocks noGrp="1" noChangeArrowheads="1"/>
          </p:cNvSpPr>
          <p:nvPr>
            <p:ph type="body" idx="1"/>
          </p:nvPr>
        </p:nvSpPr>
        <p:spPr>
          <a:xfrm>
            <a:off x="762000" y="1676400"/>
            <a:ext cx="8550275" cy="4233863"/>
          </a:xfrm>
        </p:spPr>
        <p:txBody>
          <a:bodyPr/>
          <a:lstStyle/>
          <a:p>
            <a:r>
              <a:rPr lang="en-US" sz="2800" smtClean="0"/>
              <a:t>Chokers must be hooked and unhooked from uphill side of log end. (unless log is securely chocked)</a:t>
            </a:r>
          </a:p>
          <a:p>
            <a:r>
              <a:rPr lang="en-US" sz="2800" smtClean="0"/>
              <a:t>Each worker must be in the clear, and the yarding machine operator must have clearly received and understood the signal to move the line.</a:t>
            </a:r>
          </a:p>
          <a:p>
            <a:r>
              <a:rPr lang="en-US" sz="2800" smtClean="0"/>
              <a:t>Winching done within stability limits of</a:t>
            </a:r>
            <a:r>
              <a:rPr lang="en-US" smtClean="0"/>
              <a:t> machine.</a:t>
            </a:r>
          </a:p>
          <a:p>
            <a:r>
              <a:rPr lang="en-US" smtClean="0"/>
              <a:t>Each yarded tree must be placed in a spot that doesn’t cause a hazard.</a:t>
            </a:r>
          </a:p>
          <a:p>
            <a:endParaRPr lang="en-US" smtClean="0"/>
          </a:p>
          <a:p>
            <a:endParaRPr lang="en-US" smtClean="0"/>
          </a:p>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914400" y="762000"/>
            <a:ext cx="8359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b="1"/>
              <a:t>Loading and Transporting</a:t>
            </a:r>
            <a:endParaRPr lang="en-US" sz="5400"/>
          </a:p>
        </p:txBody>
      </p:sp>
      <p:sp>
        <p:nvSpPr>
          <p:cNvPr id="35843" name="Rectangle 3"/>
          <p:cNvSpPr>
            <a:spLocks noChangeArrowheads="1"/>
          </p:cNvSpPr>
          <p:nvPr/>
        </p:nvSpPr>
        <p:spPr bwMode="auto">
          <a:xfrm>
            <a:off x="3771900" y="2209800"/>
            <a:ext cx="524827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lvl="3" eaLnBrk="0" hangingPunct="0">
              <a:spcBef>
                <a:spcPts val="500"/>
              </a:spcBef>
              <a:spcAft>
                <a:spcPts val="500"/>
              </a:spcAft>
              <a:buFont typeface="Wingdings" pitchFamily="2" charset="2"/>
              <a:buChar char="n"/>
            </a:pPr>
            <a:r>
              <a:rPr lang="en-US" sz="2800"/>
              <a:t>Learn the parts of your body most likely to be cut.</a:t>
            </a:r>
          </a:p>
          <a:p>
            <a:pPr lvl="3" eaLnBrk="0" hangingPunct="0">
              <a:spcBef>
                <a:spcPts val="500"/>
              </a:spcBef>
              <a:spcAft>
                <a:spcPts val="500"/>
              </a:spcAft>
              <a:buFont typeface="Wingdings" pitchFamily="2" charset="2"/>
              <a:buChar char="n"/>
            </a:pPr>
            <a:r>
              <a:rPr lang="en-US" sz="2800"/>
              <a:t>Learn about the tool and its parts.</a:t>
            </a:r>
          </a:p>
          <a:p>
            <a:pPr lvl="3" eaLnBrk="0" hangingPunct="0">
              <a:spcBef>
                <a:spcPts val="500"/>
              </a:spcBef>
              <a:spcAft>
                <a:spcPts val="500"/>
              </a:spcAft>
              <a:buFont typeface="Wingdings" pitchFamily="2" charset="2"/>
              <a:buChar char="n"/>
            </a:pPr>
            <a:r>
              <a:rPr lang="en-US" sz="2800"/>
              <a:t>Learn how to use a chain saw safely. </a:t>
            </a: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37338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 Loading and Transporting Requirements</a:t>
            </a:r>
          </a:p>
        </p:txBody>
      </p:sp>
      <p:sp>
        <p:nvSpPr>
          <p:cNvPr id="36867" name="Rectangle 3"/>
          <p:cNvSpPr>
            <a:spLocks noGrp="1" noChangeArrowheads="1"/>
          </p:cNvSpPr>
          <p:nvPr>
            <p:ph type="body" idx="1"/>
          </p:nvPr>
        </p:nvSpPr>
        <p:spPr>
          <a:xfrm>
            <a:off x="762000" y="1981200"/>
            <a:ext cx="8550275" cy="4233863"/>
          </a:xfrm>
        </p:spPr>
        <p:txBody>
          <a:bodyPr/>
          <a:lstStyle/>
          <a:p>
            <a:r>
              <a:rPr lang="en-US" smtClean="0"/>
              <a:t>Only machine operator and other necessary workers allowed in area.</a:t>
            </a:r>
          </a:p>
          <a:p>
            <a:r>
              <a:rPr lang="en-US" smtClean="0"/>
              <a:t>Log truck drivers out of cab if logs moved over the cab. (unless protected by effective means)</a:t>
            </a:r>
          </a:p>
          <a:p>
            <a:r>
              <a:rPr lang="en-US" smtClean="0"/>
              <a:t>Each tie down left in place over peak log until the unloading lines or stakes are put in place, and tie down is released only from the side on which the unloading machine operates.</a:t>
            </a:r>
          </a:p>
          <a:p>
            <a:endParaRPr lang="en-US" smtClean="0"/>
          </a:p>
          <a:p>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 Loading and Transporting Requirements (con’t)</a:t>
            </a:r>
          </a:p>
        </p:txBody>
      </p:sp>
      <p:sp>
        <p:nvSpPr>
          <p:cNvPr id="37891" name="Rectangle 3"/>
          <p:cNvSpPr>
            <a:spLocks noGrp="1" noChangeArrowheads="1"/>
          </p:cNvSpPr>
          <p:nvPr>
            <p:ph type="body" idx="1"/>
          </p:nvPr>
        </p:nvSpPr>
        <p:spPr>
          <a:xfrm>
            <a:off x="762000" y="1981200"/>
            <a:ext cx="8550275" cy="4233863"/>
          </a:xfrm>
        </p:spPr>
        <p:txBody>
          <a:bodyPr/>
          <a:lstStyle/>
          <a:p>
            <a:r>
              <a:rPr lang="en-US" smtClean="0"/>
              <a:t>The logging truck must be positioned to provide working clearance between truck and the deck.</a:t>
            </a:r>
          </a:p>
          <a:p>
            <a:r>
              <a:rPr lang="en-US" smtClean="0"/>
              <a:t>The load must be positioned to prevent slippage during handling and transport.</a:t>
            </a:r>
          </a:p>
          <a:p>
            <a:r>
              <a:rPr lang="en-US" smtClean="0"/>
              <a:t>The safest load is one whose logs never go above the stanchions !</a:t>
            </a:r>
          </a:p>
          <a:p>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The Danger Zone !</a:t>
            </a:r>
          </a:p>
        </p:txBody>
      </p:sp>
      <p:pic>
        <p:nvPicPr>
          <p:cNvPr id="3891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0600" y="1828800"/>
            <a:ext cx="36036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891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6400" y="1828800"/>
            <a:ext cx="3622675"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914400" y="762000"/>
            <a:ext cx="8359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b="1"/>
              <a:t>Machines and Vehicles</a:t>
            </a:r>
            <a:endParaRPr lang="en-US" sz="5400"/>
          </a:p>
        </p:txBody>
      </p:sp>
      <p:sp>
        <p:nvSpPr>
          <p:cNvPr id="39939" name="Rectangle 3"/>
          <p:cNvSpPr>
            <a:spLocks noChangeArrowheads="1"/>
          </p:cNvSpPr>
          <p:nvPr/>
        </p:nvSpPr>
        <p:spPr bwMode="auto">
          <a:xfrm>
            <a:off x="3771900" y="2209800"/>
            <a:ext cx="524827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lvl="3" eaLnBrk="0" hangingPunct="0">
              <a:spcBef>
                <a:spcPts val="500"/>
              </a:spcBef>
              <a:spcAft>
                <a:spcPts val="500"/>
              </a:spcAft>
              <a:buFont typeface="Wingdings" pitchFamily="2" charset="2"/>
              <a:buChar char="n"/>
            </a:pPr>
            <a:r>
              <a:rPr lang="en-US" sz="2800"/>
              <a:t>Learn the parts of your body most likely to be cut.</a:t>
            </a:r>
          </a:p>
          <a:p>
            <a:pPr lvl="3" eaLnBrk="0" hangingPunct="0">
              <a:spcBef>
                <a:spcPts val="500"/>
              </a:spcBef>
              <a:spcAft>
                <a:spcPts val="500"/>
              </a:spcAft>
              <a:buFont typeface="Wingdings" pitchFamily="2" charset="2"/>
              <a:buChar char="n"/>
            </a:pPr>
            <a:r>
              <a:rPr lang="en-US" sz="2800"/>
              <a:t>Learn about the tool and its parts.</a:t>
            </a:r>
          </a:p>
          <a:p>
            <a:pPr lvl="3" eaLnBrk="0" hangingPunct="0">
              <a:spcBef>
                <a:spcPts val="500"/>
              </a:spcBef>
              <a:spcAft>
                <a:spcPts val="500"/>
              </a:spcAft>
              <a:buFont typeface="Wingdings" pitchFamily="2" charset="2"/>
              <a:buChar char="n"/>
            </a:pPr>
            <a:r>
              <a:rPr lang="en-US" sz="2800"/>
              <a:t>Learn how to use a chain saw safely. </a:t>
            </a: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37338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54063" y="381000"/>
            <a:ext cx="8550275" cy="1325563"/>
          </a:xfrm>
        </p:spPr>
        <p:txBody>
          <a:bodyPr/>
          <a:lstStyle/>
          <a:p>
            <a:r>
              <a:rPr lang="en-US" smtClean="0"/>
              <a:t> General Safety for Machines </a:t>
            </a:r>
          </a:p>
        </p:txBody>
      </p:sp>
      <p:sp>
        <p:nvSpPr>
          <p:cNvPr id="40963" name="Rectangle 3"/>
          <p:cNvSpPr>
            <a:spLocks noGrp="1" noChangeArrowheads="1"/>
          </p:cNvSpPr>
          <p:nvPr>
            <p:ph type="body" idx="1"/>
          </p:nvPr>
        </p:nvSpPr>
        <p:spPr>
          <a:xfrm>
            <a:off x="762000" y="1524000"/>
            <a:ext cx="8550275" cy="4386263"/>
          </a:xfrm>
        </p:spPr>
        <p:txBody>
          <a:bodyPr/>
          <a:lstStyle/>
          <a:p>
            <a:r>
              <a:rPr lang="en-US" smtClean="0"/>
              <a:t>Must be maintained, inspected beginning each shift, not used if defect affects operation.</a:t>
            </a:r>
          </a:p>
          <a:p>
            <a:r>
              <a:rPr lang="en-US" smtClean="0"/>
              <a:t>Manufacturer’s instructions in each vehicle and followed by operators and mechanics.</a:t>
            </a:r>
          </a:p>
          <a:p>
            <a:r>
              <a:rPr lang="en-US" smtClean="0"/>
              <a:t>Started and operated by designated employees.</a:t>
            </a:r>
          </a:p>
          <a:p>
            <a:r>
              <a:rPr lang="en-US" smtClean="0"/>
              <a:t>Seats securely fastened and belts used.</a:t>
            </a:r>
          </a:p>
          <a:p>
            <a:r>
              <a:rPr lang="en-US" smtClean="0"/>
              <a:t>Tools being transported secured.</a:t>
            </a:r>
          </a:p>
          <a:p>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Training</a:t>
            </a:r>
            <a:r>
              <a:rPr lang="en-US" sz="2800" smtClean="0"/>
              <a:t>…..What must be included ?</a:t>
            </a:r>
            <a:endParaRPr lang="en-US" smtClean="0"/>
          </a:p>
        </p:txBody>
      </p:sp>
      <p:sp>
        <p:nvSpPr>
          <p:cNvPr id="5123" name="Rectangle 3"/>
          <p:cNvSpPr>
            <a:spLocks noGrp="1" noChangeArrowheads="1"/>
          </p:cNvSpPr>
          <p:nvPr>
            <p:ph type="body" idx="1"/>
          </p:nvPr>
        </p:nvSpPr>
        <p:spPr/>
        <p:txBody>
          <a:bodyPr/>
          <a:lstStyle/>
          <a:p>
            <a:r>
              <a:rPr lang="en-US" sz="2800" smtClean="0"/>
              <a:t>Work procedures,company and site requirements.</a:t>
            </a:r>
          </a:p>
          <a:p>
            <a:r>
              <a:rPr lang="en-US" sz="2800" smtClean="0"/>
              <a:t>Hazard recognition, prevention, and control.</a:t>
            </a:r>
          </a:p>
          <a:p>
            <a:r>
              <a:rPr lang="en-US" sz="2800" smtClean="0"/>
              <a:t>Requirements of OSHA Logging Standard.</a:t>
            </a:r>
          </a:p>
          <a:p>
            <a:r>
              <a:rPr lang="en-US" sz="2800" smtClean="0"/>
              <a:t>First Aid/CPR </a:t>
            </a:r>
          </a:p>
          <a:p>
            <a:r>
              <a:rPr lang="en-US" sz="2800" smtClean="0"/>
              <a:t>OSHA Bloodborne Pathogens Standard.</a:t>
            </a:r>
          </a:p>
          <a:p>
            <a:r>
              <a:rPr lang="en-US" sz="2800" smtClean="0"/>
              <a:t>How to safely perform assigned work tasks.</a:t>
            </a:r>
          </a:p>
          <a:p>
            <a:r>
              <a:rPr lang="en-US" sz="2800" smtClean="0"/>
              <a:t>How to safely use, operate, and maintain tools, machines and vehicles</a:t>
            </a:r>
            <a:r>
              <a:rPr lang="en-US" sz="2000" smtClean="0"/>
              <a:t>….according to the manufacturer</a:t>
            </a:r>
            <a:r>
              <a:rPr lang="en-US" sz="2800" smtClean="0"/>
              <a:t>.</a:t>
            </a:r>
          </a:p>
          <a:p>
            <a:endParaRPr lang="en-US" smtClean="0"/>
          </a:p>
          <a:p>
            <a:endParaRPr lang="en-US" smtClean="0"/>
          </a:p>
          <a:p>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 General Safety for Machines (con’t)</a:t>
            </a:r>
          </a:p>
        </p:txBody>
      </p:sp>
      <p:sp>
        <p:nvSpPr>
          <p:cNvPr id="41987" name="Rectangle 3"/>
          <p:cNvSpPr>
            <a:spLocks noGrp="1" noChangeArrowheads="1"/>
          </p:cNvSpPr>
          <p:nvPr>
            <p:ph type="body" idx="1"/>
          </p:nvPr>
        </p:nvSpPr>
        <p:spPr>
          <a:xfrm>
            <a:off x="762000" y="1676400"/>
            <a:ext cx="8550275" cy="4233863"/>
          </a:xfrm>
        </p:spPr>
        <p:txBody>
          <a:bodyPr/>
          <a:lstStyle/>
          <a:p>
            <a:r>
              <a:rPr lang="en-US" smtClean="0"/>
              <a:t>Vehicles used to transport employees must meet requirements.</a:t>
            </a:r>
          </a:p>
          <a:p>
            <a:r>
              <a:rPr lang="en-US" smtClean="0"/>
              <a:t>Operators of machines with ROPS, FOPS or overhead guards must wear seat belts.</a:t>
            </a:r>
          </a:p>
          <a:p>
            <a:r>
              <a:rPr lang="en-US" smtClean="0"/>
              <a:t>Must have a fire extinguisher.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 Machine Operation </a:t>
            </a:r>
          </a:p>
        </p:txBody>
      </p:sp>
      <p:sp>
        <p:nvSpPr>
          <p:cNvPr id="43011" name="Rectangle 3"/>
          <p:cNvSpPr>
            <a:spLocks noGrp="1" noChangeArrowheads="1"/>
          </p:cNvSpPr>
          <p:nvPr>
            <p:ph type="body" idx="1"/>
          </p:nvPr>
        </p:nvSpPr>
        <p:spPr>
          <a:xfrm>
            <a:off x="762000" y="1676400"/>
            <a:ext cx="8550275" cy="4233863"/>
          </a:xfrm>
        </p:spPr>
        <p:txBody>
          <a:bodyPr/>
          <a:lstStyle/>
          <a:p>
            <a:r>
              <a:rPr lang="en-US" smtClean="0"/>
              <a:t>Must be operated so no hazards are created for other workers while maintaining a two tree length safety distance. </a:t>
            </a:r>
          </a:p>
          <a:p>
            <a:r>
              <a:rPr lang="en-US" smtClean="0"/>
              <a:t>Before leaving a machine, operator must secure it by setting parking brake, placing transmission in park, placing each moving part to the ground, and discharging stored energy.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 Brake Systems </a:t>
            </a:r>
          </a:p>
        </p:txBody>
      </p:sp>
      <p:sp>
        <p:nvSpPr>
          <p:cNvPr id="44035" name="Rectangle 3"/>
          <p:cNvSpPr>
            <a:spLocks noGrp="1" noChangeArrowheads="1"/>
          </p:cNvSpPr>
          <p:nvPr>
            <p:ph type="body" idx="1"/>
          </p:nvPr>
        </p:nvSpPr>
        <p:spPr>
          <a:xfrm>
            <a:off x="762000" y="1676400"/>
            <a:ext cx="8550275" cy="4233863"/>
          </a:xfrm>
        </p:spPr>
        <p:txBody>
          <a:bodyPr/>
          <a:lstStyle/>
          <a:p>
            <a:r>
              <a:rPr lang="en-US" smtClean="0"/>
              <a:t>Each machine must have working primary and secondary brakes.</a:t>
            </a:r>
          </a:p>
          <a:p>
            <a:r>
              <a:rPr lang="en-US" smtClean="0"/>
              <a:t>Brakes must hold machine in all situations.</a:t>
            </a:r>
          </a:p>
          <a:p>
            <a:r>
              <a:rPr lang="en-US" smtClean="0"/>
              <a:t>Must have parking brakes.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 Getting In And Out </a:t>
            </a:r>
          </a:p>
        </p:txBody>
      </p:sp>
      <p:sp>
        <p:nvSpPr>
          <p:cNvPr id="45059" name="Rectangle 3"/>
          <p:cNvSpPr>
            <a:spLocks noGrp="1" noChangeArrowheads="1"/>
          </p:cNvSpPr>
          <p:nvPr>
            <p:ph type="body" idx="1"/>
          </p:nvPr>
        </p:nvSpPr>
        <p:spPr>
          <a:xfrm>
            <a:off x="762000" y="1676400"/>
            <a:ext cx="8550275" cy="4233863"/>
          </a:xfrm>
        </p:spPr>
        <p:txBody>
          <a:bodyPr/>
          <a:lstStyle/>
          <a:p>
            <a:r>
              <a:rPr lang="en-US" smtClean="0"/>
              <a:t>Each machine or vehicle must have two safe means of getting in and out of.</a:t>
            </a:r>
          </a:p>
          <a:p>
            <a:r>
              <a:rPr lang="en-US" smtClean="0"/>
              <a:t>With climbing and working surfaces that are slip resistant.</a:t>
            </a:r>
          </a:p>
          <a:p>
            <a:r>
              <a:rPr lang="en-US" smtClean="0"/>
              <a:t>Surfaces must be kept free of material that that could causes slipping and falling.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 Exhaust Systems </a:t>
            </a:r>
          </a:p>
        </p:txBody>
      </p:sp>
      <p:sp>
        <p:nvSpPr>
          <p:cNvPr id="46083" name="Rectangle 3"/>
          <p:cNvSpPr>
            <a:spLocks noGrp="1" noChangeArrowheads="1"/>
          </p:cNvSpPr>
          <p:nvPr>
            <p:ph type="body" idx="1"/>
          </p:nvPr>
        </p:nvSpPr>
        <p:spPr>
          <a:xfrm>
            <a:off x="762000" y="1676400"/>
            <a:ext cx="8550275" cy="4233863"/>
          </a:xfrm>
        </p:spPr>
        <p:txBody>
          <a:bodyPr/>
          <a:lstStyle/>
          <a:p>
            <a:r>
              <a:rPr lang="en-US" smtClean="0"/>
              <a:t>Engine pipes must be muffled.</a:t>
            </a:r>
          </a:p>
          <a:p>
            <a:r>
              <a:rPr lang="en-US" smtClean="0"/>
              <a:t>Pipes must be located to direct exhaust away from the operator.</a:t>
            </a:r>
          </a:p>
          <a:p>
            <a:r>
              <a:rPr lang="en-US" smtClean="0"/>
              <a:t>Mounted or guarded to protect worker burns.</a:t>
            </a:r>
          </a:p>
          <a:p>
            <a:r>
              <a:rPr lang="en-US" smtClean="0"/>
              <a:t>Equipped with spark arresters.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 Moving parts and flying debris </a:t>
            </a:r>
          </a:p>
        </p:txBody>
      </p:sp>
      <p:sp>
        <p:nvSpPr>
          <p:cNvPr id="47107" name="Rectangle 3"/>
          <p:cNvSpPr>
            <a:spLocks noGrp="1" noChangeArrowheads="1"/>
          </p:cNvSpPr>
          <p:nvPr>
            <p:ph type="body" idx="1"/>
          </p:nvPr>
        </p:nvSpPr>
        <p:spPr>
          <a:xfrm>
            <a:off x="762000" y="1676400"/>
            <a:ext cx="8550275" cy="4233863"/>
          </a:xfrm>
        </p:spPr>
        <p:txBody>
          <a:bodyPr/>
          <a:lstStyle/>
          <a:p>
            <a:r>
              <a:rPr lang="en-US" smtClean="0"/>
              <a:t>Factory guards in place at all times.</a:t>
            </a:r>
          </a:p>
          <a:p>
            <a:r>
              <a:rPr lang="en-US" smtClean="0"/>
              <a:t>Guards must protect worker from moving parts.</a:t>
            </a:r>
          </a:p>
          <a:p>
            <a:r>
              <a:rPr lang="en-US" smtClean="0"/>
              <a:t>Guards must protect the worker from flying debris.</a:t>
            </a:r>
          </a:p>
          <a:p>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 Protective Structures for Operators </a:t>
            </a:r>
          </a:p>
        </p:txBody>
      </p:sp>
      <p:sp>
        <p:nvSpPr>
          <p:cNvPr id="48131" name="Rectangle 3"/>
          <p:cNvSpPr>
            <a:spLocks noGrp="1" noChangeArrowheads="1"/>
          </p:cNvSpPr>
          <p:nvPr>
            <p:ph type="body" idx="1"/>
          </p:nvPr>
        </p:nvSpPr>
        <p:spPr>
          <a:xfrm>
            <a:off x="762000" y="1676400"/>
            <a:ext cx="8550275" cy="4233863"/>
          </a:xfrm>
        </p:spPr>
        <p:txBody>
          <a:bodyPr/>
          <a:lstStyle/>
          <a:p>
            <a:r>
              <a:rPr lang="en-US" smtClean="0"/>
              <a:t>Protective structures are cabs, FOPS, and ROPS.</a:t>
            </a:r>
          </a:p>
          <a:p>
            <a:r>
              <a:rPr lang="en-US" smtClean="0"/>
              <a:t>Must meet OSHA standards.</a:t>
            </a:r>
          </a:p>
          <a:p>
            <a:r>
              <a:rPr lang="en-US" smtClean="0"/>
              <a:t>Must be used to protect workers from roll overs and falling objects.</a:t>
            </a:r>
          </a:p>
          <a:p>
            <a:r>
              <a:rPr lang="en-US" smtClean="0"/>
              <a:t>Must provide maximum visibility.</a:t>
            </a:r>
          </a:p>
          <a:p>
            <a:r>
              <a:rPr lang="en-US" smtClean="0"/>
              <a:t>Must be used with seat belt.</a:t>
            </a:r>
          </a:p>
          <a:p>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54063" y="381000"/>
            <a:ext cx="8550275" cy="1325563"/>
          </a:xfrm>
        </p:spPr>
        <p:txBody>
          <a:bodyPr/>
          <a:lstStyle/>
          <a:p>
            <a:r>
              <a:rPr lang="en-US" smtClean="0"/>
              <a:t>Been There - Done that ! </a:t>
            </a:r>
          </a:p>
        </p:txBody>
      </p:sp>
      <p:pic>
        <p:nvPicPr>
          <p:cNvPr id="491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64008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914400" y="762000"/>
            <a:ext cx="8359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t>First Aid</a:t>
            </a:r>
          </a:p>
        </p:txBody>
      </p:sp>
      <p:pic>
        <p:nvPicPr>
          <p:cNvPr id="501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30146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0180" name="Text Box 7"/>
          <p:cNvSpPr txBox="1">
            <a:spLocks noChangeArrowheads="1"/>
          </p:cNvSpPr>
          <p:nvPr/>
        </p:nvSpPr>
        <p:spPr bwMode="auto">
          <a:xfrm>
            <a:off x="5257800" y="1981200"/>
            <a:ext cx="38100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Logging operations are often in remote areas far away from emergency care.</a:t>
            </a:r>
          </a:p>
          <a:p>
            <a:pPr>
              <a:spcBef>
                <a:spcPct val="50000"/>
              </a:spcBef>
            </a:pPr>
            <a:r>
              <a:rPr lang="en-US"/>
              <a:t>Properly given first aid can often save a life.</a:t>
            </a:r>
          </a:p>
          <a:p>
            <a:pPr>
              <a:spcBef>
                <a:spcPct val="50000"/>
              </a:spcBef>
            </a:pPr>
            <a:r>
              <a:rPr lang="en-US"/>
              <a:t>OSHA requires logging operations to be ready for emergency medical care situations.</a:t>
            </a:r>
          </a:p>
          <a:p>
            <a:pPr>
              <a:spcBef>
                <a:spcPct val="50000"/>
              </a:spcBef>
            </a:pP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54063" y="381000"/>
            <a:ext cx="8550275" cy="1325563"/>
          </a:xfrm>
        </p:spPr>
        <p:txBody>
          <a:bodyPr/>
          <a:lstStyle/>
          <a:p>
            <a:r>
              <a:rPr lang="en-US" smtClean="0"/>
              <a:t> First Aid Requirements </a:t>
            </a:r>
          </a:p>
        </p:txBody>
      </p:sp>
      <p:sp>
        <p:nvSpPr>
          <p:cNvPr id="51203" name="Rectangle 3"/>
          <p:cNvSpPr>
            <a:spLocks noGrp="1" noChangeArrowheads="1"/>
          </p:cNvSpPr>
          <p:nvPr>
            <p:ph type="body" idx="1"/>
          </p:nvPr>
        </p:nvSpPr>
        <p:spPr>
          <a:xfrm>
            <a:off x="762000" y="1524000"/>
            <a:ext cx="8550275" cy="4386263"/>
          </a:xfrm>
        </p:spPr>
        <p:txBody>
          <a:bodyPr/>
          <a:lstStyle/>
          <a:p>
            <a:r>
              <a:rPr lang="en-US" smtClean="0"/>
              <a:t>All employees, including supervisors, must be certified as trained in first aid and CPR.</a:t>
            </a:r>
          </a:p>
          <a:p>
            <a:r>
              <a:rPr lang="en-US" smtClean="0"/>
              <a:t>First aid kits are required at each work site where trees are being cut, at each active landing, and on each employee transport vehicle.</a:t>
            </a:r>
          </a:p>
          <a:p>
            <a:r>
              <a:rPr lang="en-US" smtClean="0"/>
              <a:t>The number of kits and content must reflect the degree of isolation, the number of employees, and the hazards anticipated.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Training</a:t>
            </a:r>
            <a:r>
              <a:rPr lang="en-US" sz="2800" smtClean="0"/>
              <a:t>….. </a:t>
            </a:r>
            <a:r>
              <a:rPr lang="en-US" sz="2400" smtClean="0"/>
              <a:t>Are training records needed ?</a:t>
            </a:r>
            <a:endParaRPr lang="en-US" smtClean="0"/>
          </a:p>
        </p:txBody>
      </p:sp>
      <p:sp>
        <p:nvSpPr>
          <p:cNvPr id="6147" name="Rectangle 3"/>
          <p:cNvSpPr>
            <a:spLocks noGrp="1" noChangeArrowheads="1"/>
          </p:cNvSpPr>
          <p:nvPr>
            <p:ph type="body" idx="1"/>
          </p:nvPr>
        </p:nvSpPr>
        <p:spPr/>
        <p:txBody>
          <a:bodyPr/>
          <a:lstStyle/>
          <a:p>
            <a:r>
              <a:rPr lang="en-US" sz="2800" smtClean="0"/>
              <a:t>Written training certification must be maintained.</a:t>
            </a:r>
          </a:p>
          <a:p>
            <a:r>
              <a:rPr lang="en-US" sz="2800" smtClean="0"/>
              <a:t>Must have names of employees trained, the dates, signature of employer/trainer.</a:t>
            </a:r>
          </a:p>
          <a:p>
            <a:r>
              <a:rPr lang="en-US" sz="2800" smtClean="0"/>
              <a:t>If accepting another employer’s training, employer must indicate and sign date of determining acceptable prior training.</a:t>
            </a:r>
          </a:p>
          <a:p>
            <a:endParaRPr lang="en-US" sz="2800" smtClean="0"/>
          </a:p>
          <a:p>
            <a:endParaRPr lang="en-US" smtClean="0"/>
          </a:p>
          <a:p>
            <a:endParaRPr lang="en-US" smtClean="0"/>
          </a:p>
          <a:p>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54063" y="381000"/>
            <a:ext cx="8550275" cy="1325563"/>
          </a:xfrm>
        </p:spPr>
        <p:txBody>
          <a:bodyPr/>
          <a:lstStyle/>
          <a:p>
            <a:r>
              <a:rPr lang="en-US" smtClean="0"/>
              <a:t> First Aid Requirements (con’t)</a:t>
            </a:r>
          </a:p>
        </p:txBody>
      </p:sp>
      <p:sp>
        <p:nvSpPr>
          <p:cNvPr id="52227" name="Rectangle 3"/>
          <p:cNvSpPr>
            <a:spLocks noGrp="1" noChangeArrowheads="1"/>
          </p:cNvSpPr>
          <p:nvPr>
            <p:ph type="body" idx="1"/>
          </p:nvPr>
        </p:nvSpPr>
        <p:spPr>
          <a:xfrm>
            <a:off x="762000" y="1524000"/>
            <a:ext cx="8550275" cy="4386263"/>
          </a:xfrm>
        </p:spPr>
        <p:txBody>
          <a:bodyPr/>
          <a:lstStyle/>
          <a:p>
            <a:r>
              <a:rPr lang="en-US" smtClean="0"/>
              <a:t>The minimum required contents of a first aid kit are provided by appendix “A” of the OSHA Logging Standard.</a:t>
            </a:r>
          </a:p>
          <a:p>
            <a:r>
              <a:rPr lang="en-US" smtClean="0"/>
              <a:t>Person responding to accidents may be exposed to bloodborne diseases.</a:t>
            </a:r>
          </a:p>
          <a:p>
            <a:r>
              <a:rPr lang="en-US" smtClean="0"/>
              <a:t>Workers should also be aware of first aid for insect bites, stings, tick related diseases, and snake bits.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33400" y="838200"/>
            <a:ext cx="89154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spcBef>
                <a:spcPts val="500"/>
              </a:spcBef>
              <a:spcAft>
                <a:spcPts val="500"/>
              </a:spcAft>
            </a:pPr>
            <a:r>
              <a:rPr lang="en-US" sz="1400" b="1">
                <a:solidFill>
                  <a:schemeClr val="tx2"/>
                </a:solidFill>
              </a:rPr>
              <a:t>1910.266 App A - First-aid Kits (Mandatory).</a:t>
            </a:r>
          </a:p>
          <a:p>
            <a:pPr eaLnBrk="0" hangingPunct="0">
              <a:spcBef>
                <a:spcPts val="500"/>
              </a:spcBef>
              <a:spcAft>
                <a:spcPts val="500"/>
              </a:spcAft>
            </a:pPr>
            <a:r>
              <a:rPr lang="en-US" sz="1400" b="1"/>
              <a:t>1. Gauze pads (at least 4 x 4 inches).</a:t>
            </a:r>
          </a:p>
          <a:p>
            <a:pPr eaLnBrk="0" hangingPunct="0">
              <a:spcBef>
                <a:spcPts val="500"/>
              </a:spcBef>
              <a:spcAft>
                <a:spcPts val="500"/>
              </a:spcAft>
            </a:pPr>
            <a:r>
              <a:rPr lang="en-US" sz="1400" b="1"/>
              <a:t>2. Two large gauze pads (at least 8 x 10 inches).</a:t>
            </a:r>
          </a:p>
          <a:p>
            <a:pPr eaLnBrk="0" hangingPunct="0">
              <a:spcBef>
                <a:spcPts val="500"/>
              </a:spcBef>
              <a:spcAft>
                <a:spcPts val="500"/>
              </a:spcAft>
            </a:pPr>
            <a:r>
              <a:rPr lang="en-US" sz="1400" b="1"/>
              <a:t>3. Box adhesive bandages (band-aids).</a:t>
            </a:r>
          </a:p>
          <a:p>
            <a:pPr eaLnBrk="0" hangingPunct="0">
              <a:spcBef>
                <a:spcPts val="500"/>
              </a:spcBef>
              <a:spcAft>
                <a:spcPts val="500"/>
              </a:spcAft>
            </a:pPr>
            <a:r>
              <a:rPr lang="en-US" sz="1400" b="1"/>
              <a:t>4. One package gauze roller bandage at least 2 inches wide.</a:t>
            </a:r>
          </a:p>
          <a:p>
            <a:pPr eaLnBrk="0" hangingPunct="0">
              <a:spcBef>
                <a:spcPts val="500"/>
              </a:spcBef>
              <a:spcAft>
                <a:spcPts val="500"/>
              </a:spcAft>
            </a:pPr>
            <a:r>
              <a:rPr lang="en-US" sz="1400" b="1"/>
              <a:t>5. Two triangular bandages.</a:t>
            </a:r>
          </a:p>
          <a:p>
            <a:pPr eaLnBrk="0" hangingPunct="0">
              <a:spcBef>
                <a:spcPts val="500"/>
              </a:spcBef>
              <a:spcAft>
                <a:spcPts val="500"/>
              </a:spcAft>
            </a:pPr>
            <a:r>
              <a:rPr lang="en-US" sz="1400" b="1"/>
              <a:t>6. Wound cleaning agent such as sealed moistened towelettes.</a:t>
            </a:r>
          </a:p>
          <a:p>
            <a:pPr eaLnBrk="0" hangingPunct="0">
              <a:spcBef>
                <a:spcPts val="500"/>
              </a:spcBef>
              <a:spcAft>
                <a:spcPts val="500"/>
              </a:spcAft>
            </a:pPr>
            <a:r>
              <a:rPr lang="en-US" sz="1400" b="1"/>
              <a:t>7. Scissors.</a:t>
            </a:r>
          </a:p>
          <a:p>
            <a:pPr eaLnBrk="0" hangingPunct="0">
              <a:spcBef>
                <a:spcPts val="500"/>
              </a:spcBef>
              <a:spcAft>
                <a:spcPts val="500"/>
              </a:spcAft>
            </a:pPr>
            <a:r>
              <a:rPr lang="en-US" sz="1400" b="1"/>
              <a:t>8. At least one blanket.</a:t>
            </a:r>
          </a:p>
          <a:p>
            <a:pPr eaLnBrk="0" hangingPunct="0">
              <a:spcBef>
                <a:spcPts val="500"/>
              </a:spcBef>
              <a:spcAft>
                <a:spcPts val="500"/>
              </a:spcAft>
            </a:pPr>
            <a:r>
              <a:rPr lang="en-US" sz="1400" b="1"/>
              <a:t>9. Tweezers.</a:t>
            </a:r>
          </a:p>
          <a:p>
            <a:pPr eaLnBrk="0" hangingPunct="0">
              <a:spcBef>
                <a:spcPts val="500"/>
              </a:spcBef>
              <a:spcAft>
                <a:spcPts val="500"/>
              </a:spcAft>
            </a:pPr>
            <a:r>
              <a:rPr lang="en-US" sz="1400" b="1"/>
              <a:t>10. Adhesive tape.</a:t>
            </a:r>
          </a:p>
          <a:p>
            <a:pPr eaLnBrk="0" hangingPunct="0">
              <a:spcBef>
                <a:spcPts val="500"/>
              </a:spcBef>
              <a:spcAft>
                <a:spcPts val="500"/>
              </a:spcAft>
            </a:pPr>
            <a:r>
              <a:rPr lang="en-US" sz="1400" b="1"/>
              <a:t>11. Latex gloves.</a:t>
            </a:r>
          </a:p>
          <a:p>
            <a:pPr eaLnBrk="0" hangingPunct="0">
              <a:spcBef>
                <a:spcPts val="500"/>
              </a:spcBef>
              <a:spcAft>
                <a:spcPts val="500"/>
              </a:spcAft>
            </a:pPr>
            <a:r>
              <a:rPr lang="en-US" sz="1400" b="1"/>
              <a:t>12. Resuscitation equipment such as resuscitation bag, airway, or pocket mask.</a:t>
            </a:r>
          </a:p>
          <a:p>
            <a:pPr eaLnBrk="0" hangingPunct="0">
              <a:spcBef>
                <a:spcPts val="500"/>
              </a:spcBef>
              <a:spcAft>
                <a:spcPts val="500"/>
              </a:spcAft>
            </a:pPr>
            <a:r>
              <a:rPr lang="en-US" sz="1400" b="1"/>
              <a:t>13. Two elastic wraps.</a:t>
            </a:r>
          </a:p>
          <a:p>
            <a:pPr eaLnBrk="0" hangingPunct="0">
              <a:spcBef>
                <a:spcPts val="500"/>
              </a:spcBef>
              <a:spcAft>
                <a:spcPts val="500"/>
              </a:spcAft>
            </a:pPr>
            <a:r>
              <a:rPr lang="en-US" sz="1400" b="1"/>
              <a:t>14. Splint.</a:t>
            </a:r>
          </a:p>
          <a:p>
            <a:pPr eaLnBrk="0" hangingPunct="0">
              <a:spcBef>
                <a:spcPts val="500"/>
              </a:spcBef>
              <a:spcAft>
                <a:spcPts val="500"/>
              </a:spcAft>
            </a:pPr>
            <a:r>
              <a:rPr lang="en-US" sz="1400" b="1"/>
              <a:t>15. Directions for requesting emergency assistance.</a:t>
            </a: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990600"/>
            <a:ext cx="24288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914400" y="228600"/>
            <a:ext cx="7620000" cy="654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spcBef>
                <a:spcPts val="500"/>
              </a:spcBef>
              <a:spcAft>
                <a:spcPts val="500"/>
              </a:spcAft>
            </a:pPr>
            <a:r>
              <a:rPr lang="en-US" sz="1200" b="1">
                <a:solidFill>
                  <a:schemeClr val="tx2"/>
                </a:solidFill>
              </a:rPr>
              <a:t>1910.266 App B - First-aid and CPR Training (Mandatory).</a:t>
            </a:r>
          </a:p>
          <a:p>
            <a:pPr eaLnBrk="0" hangingPunct="0">
              <a:spcBef>
                <a:spcPts val="500"/>
              </a:spcBef>
              <a:spcAft>
                <a:spcPts val="500"/>
              </a:spcAft>
            </a:pPr>
            <a:r>
              <a:rPr lang="en-US" sz="1400" b="1"/>
              <a:t>At a minimum, first-aid and CPR training shall consist of the following:</a:t>
            </a:r>
          </a:p>
          <a:p>
            <a:pPr eaLnBrk="0" hangingPunct="0"/>
            <a:r>
              <a:rPr lang="en-US" sz="1400" b="1"/>
              <a:t>   1. The definition of first aid.</a:t>
            </a:r>
          </a:p>
          <a:p>
            <a:pPr eaLnBrk="0" hangingPunct="0"/>
            <a:r>
              <a:rPr lang="en-US" sz="1400" b="1"/>
              <a:t>   2. Legal issues of applying first aid (Good Samaritan Laws).</a:t>
            </a:r>
          </a:p>
          <a:p>
            <a:pPr eaLnBrk="0" hangingPunct="0"/>
            <a:r>
              <a:rPr lang="en-US" sz="1400" b="1"/>
              <a:t>   3. Basic anatomy.</a:t>
            </a:r>
          </a:p>
          <a:p>
            <a:pPr eaLnBrk="0" hangingPunct="0"/>
            <a:r>
              <a:rPr lang="en-US" sz="1400" b="1"/>
              <a:t>   4. Patient assessment and first aid for the following:</a:t>
            </a:r>
          </a:p>
          <a:p>
            <a:pPr eaLnBrk="0" hangingPunct="0"/>
            <a:r>
              <a:rPr lang="en-US" sz="1400" b="1"/>
              <a:t>      a. Respiratory arrest.</a:t>
            </a:r>
          </a:p>
          <a:p>
            <a:pPr eaLnBrk="0" hangingPunct="0"/>
            <a:r>
              <a:rPr lang="en-US" sz="1400" b="1"/>
              <a:t>     b. Cardiac arrest.</a:t>
            </a:r>
          </a:p>
          <a:p>
            <a:pPr eaLnBrk="0" hangingPunct="0"/>
            <a:r>
              <a:rPr lang="en-US" sz="1400" b="1"/>
              <a:t>     c. Hemorrhage.</a:t>
            </a:r>
          </a:p>
          <a:p>
            <a:pPr eaLnBrk="0" hangingPunct="0"/>
            <a:r>
              <a:rPr lang="en-US" sz="1400" b="1"/>
              <a:t>     d. Lacerations/abrasions.</a:t>
            </a:r>
          </a:p>
          <a:p>
            <a:pPr eaLnBrk="0" hangingPunct="0"/>
            <a:r>
              <a:rPr lang="en-US" sz="1400" b="1"/>
              <a:t>     e. Amputations.</a:t>
            </a:r>
          </a:p>
          <a:p>
            <a:pPr eaLnBrk="0" hangingPunct="0"/>
            <a:r>
              <a:rPr lang="en-US" sz="1400" b="1"/>
              <a:t>     f. Musculoskeletal injuries.</a:t>
            </a:r>
          </a:p>
          <a:p>
            <a:pPr eaLnBrk="0" hangingPunct="0"/>
            <a:r>
              <a:rPr lang="en-US" sz="1400" b="1"/>
              <a:t>     g. Shock.</a:t>
            </a:r>
          </a:p>
          <a:p>
            <a:pPr eaLnBrk="0" hangingPunct="0"/>
            <a:r>
              <a:rPr lang="en-US" sz="1400" b="1"/>
              <a:t>     h. Eye injuries.</a:t>
            </a:r>
          </a:p>
          <a:p>
            <a:pPr eaLnBrk="0" hangingPunct="0"/>
            <a:r>
              <a:rPr lang="en-US" sz="1400" b="1"/>
              <a:t>     i. Burns.</a:t>
            </a:r>
          </a:p>
          <a:p>
            <a:pPr eaLnBrk="0" hangingPunct="0"/>
            <a:r>
              <a:rPr lang="en-US" sz="1400" b="1"/>
              <a:t>     j. Loss of consciousness.</a:t>
            </a:r>
          </a:p>
          <a:p>
            <a:pPr eaLnBrk="0" hangingPunct="0"/>
            <a:r>
              <a:rPr lang="en-US" sz="1400" b="1"/>
              <a:t>     k. Extreme temperature exposure (hypothermia/hyperthermia)</a:t>
            </a:r>
          </a:p>
          <a:p>
            <a:pPr eaLnBrk="0" hangingPunct="0"/>
            <a:r>
              <a:rPr lang="en-US" sz="1400" b="1"/>
              <a:t>     l. Paralysis</a:t>
            </a:r>
          </a:p>
          <a:p>
            <a:pPr eaLnBrk="0" hangingPunct="0"/>
            <a:r>
              <a:rPr lang="en-US" sz="1400" b="1"/>
              <a:t>     m. Poisoning.</a:t>
            </a:r>
          </a:p>
          <a:p>
            <a:pPr eaLnBrk="0" hangingPunct="0"/>
            <a:r>
              <a:rPr lang="en-US" sz="1400" b="1"/>
              <a:t>     n. Loss of mental functioning (psychosis/hallucinations, etc.).</a:t>
            </a:r>
          </a:p>
          <a:p>
            <a:pPr eaLnBrk="0" hangingPunct="0"/>
            <a:r>
              <a:rPr lang="en-US" sz="1400" b="1"/>
              <a:t>     o. Drug overdose.</a:t>
            </a:r>
          </a:p>
          <a:p>
            <a:pPr eaLnBrk="0" hangingPunct="0"/>
            <a:r>
              <a:rPr lang="en-US" sz="1400" b="1"/>
              <a:t>   5. CPR.</a:t>
            </a:r>
          </a:p>
          <a:p>
            <a:pPr eaLnBrk="0" hangingPunct="0"/>
            <a:r>
              <a:rPr lang="en-US" sz="1400" b="1"/>
              <a:t>   6. Application of dressings and slings.</a:t>
            </a:r>
          </a:p>
          <a:p>
            <a:pPr eaLnBrk="0" hangingPunct="0"/>
            <a:r>
              <a:rPr lang="en-US" sz="1400" b="1"/>
              <a:t>   7. Treatment of strains, sprains, and fractures.</a:t>
            </a:r>
          </a:p>
          <a:p>
            <a:pPr eaLnBrk="0" hangingPunct="0"/>
            <a:r>
              <a:rPr lang="en-US" sz="1400" b="1"/>
              <a:t>   8. Immobilization of injured persons.</a:t>
            </a:r>
          </a:p>
          <a:p>
            <a:pPr eaLnBrk="0" hangingPunct="0"/>
            <a:r>
              <a:rPr lang="en-US" sz="1400" b="1"/>
              <a:t>   9. Handling and transporting injured persons.</a:t>
            </a:r>
          </a:p>
          <a:p>
            <a:pPr eaLnBrk="0" hangingPunct="0"/>
            <a:r>
              <a:rPr lang="en-US" sz="1400" b="1"/>
              <a:t>   10. Treatment of bites, stings, or contact with poisonous plants or animals.</a:t>
            </a:r>
          </a:p>
          <a:p>
            <a:pPr eaLnBrk="0" hangingPunct="0"/>
            <a:r>
              <a:rPr lang="en-US" sz="1400"/>
              <a:t> </a:t>
            </a:r>
          </a:p>
          <a:p>
            <a:pPr eaLnBrk="0" hangingPunct="0">
              <a:spcBef>
                <a:spcPts val="500"/>
              </a:spcBef>
              <a:spcAft>
                <a:spcPts val="500"/>
              </a:spcAft>
            </a:pPr>
            <a:endParaRPr lang="en-US" sz="1400"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Victim, Environment, and Fatal Energy Source  </a:t>
            </a:r>
          </a:p>
        </p:txBody>
      </p:sp>
      <p:sp>
        <p:nvSpPr>
          <p:cNvPr id="55299" name="Rectangle 4"/>
          <p:cNvSpPr>
            <a:spLocks noGrp="1" noChangeArrowheads="1"/>
          </p:cNvSpPr>
          <p:nvPr>
            <p:ph type="body" sz="half" idx="2"/>
          </p:nvPr>
        </p:nvSpPr>
        <p:spPr/>
        <p:txBody>
          <a:bodyPr/>
          <a:lstStyle/>
          <a:p>
            <a:r>
              <a:rPr lang="en-US" sz="2800" smtClean="0"/>
              <a:t>This photo shows the final relationship between the truck, victim, and fatal energy source.  </a:t>
            </a:r>
          </a:p>
          <a:p>
            <a:r>
              <a:rPr lang="en-US" sz="2800" smtClean="0"/>
              <a:t>At the time of the incident, the load extended about one foot above the stakes.</a:t>
            </a:r>
          </a:p>
        </p:txBody>
      </p:sp>
      <p:pic>
        <p:nvPicPr>
          <p:cNvPr id="55300" name="Picture 9" descr="A:\98WV015.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b="621"/>
          <a:stretch>
            <a:fillRect/>
          </a:stretch>
        </p:blipFill>
        <p:spPr>
          <a:xfrm>
            <a:off x="838200" y="2057400"/>
            <a:ext cx="4198938" cy="3048000"/>
          </a:xfrm>
          <a:ln w="317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Personal Protective Equipment</a:t>
            </a:r>
          </a:p>
        </p:txBody>
      </p:sp>
      <p:sp>
        <p:nvSpPr>
          <p:cNvPr id="7171" name="Rectangle 4"/>
          <p:cNvSpPr>
            <a:spLocks noGrp="1" noChangeArrowheads="1"/>
          </p:cNvSpPr>
          <p:nvPr>
            <p:ph type="body" sz="half" idx="2"/>
          </p:nvPr>
        </p:nvSpPr>
        <p:spPr/>
        <p:txBody>
          <a:bodyPr/>
          <a:lstStyle/>
          <a:p>
            <a:r>
              <a:rPr lang="en-US" sz="2400" smtClean="0"/>
              <a:t>Head, ears, eyes, face, hands, and legs.</a:t>
            </a:r>
          </a:p>
          <a:p>
            <a:r>
              <a:rPr lang="en-US" sz="2400" smtClean="0"/>
              <a:t>Must be inspected before each shift.</a:t>
            </a:r>
          </a:p>
          <a:p>
            <a:r>
              <a:rPr lang="en-US" sz="2400" smtClean="0"/>
              <a:t>Provided by employer (except boots).</a:t>
            </a:r>
          </a:p>
          <a:p>
            <a:r>
              <a:rPr lang="en-US" sz="2400" smtClean="0"/>
              <a:t>At very best may prevent or lesson severity of injury !</a:t>
            </a:r>
          </a:p>
        </p:txBody>
      </p:sp>
      <p:pic>
        <p:nvPicPr>
          <p:cNvPr id="71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14382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Head Protection</a:t>
            </a:r>
          </a:p>
        </p:txBody>
      </p:sp>
      <p:sp>
        <p:nvSpPr>
          <p:cNvPr id="8195" name="Rectangle 3"/>
          <p:cNvSpPr>
            <a:spLocks noGrp="1" noChangeArrowheads="1"/>
          </p:cNvSpPr>
          <p:nvPr>
            <p:ph type="body" sz="half" idx="2"/>
          </p:nvPr>
        </p:nvSpPr>
        <p:spPr/>
        <p:txBody>
          <a:bodyPr/>
          <a:lstStyle/>
          <a:p>
            <a:r>
              <a:rPr lang="en-US" sz="2400" smtClean="0"/>
              <a:t>Most loggers are killed by being struck in the head.</a:t>
            </a:r>
          </a:p>
          <a:p>
            <a:r>
              <a:rPr lang="en-US" sz="2400" smtClean="0"/>
              <a:t>Without  a Hardhat , even the smallest piece of wood can be deadly.</a:t>
            </a:r>
          </a:p>
          <a:p>
            <a:r>
              <a:rPr lang="en-US" sz="2400" smtClean="0"/>
              <a:t>Designed to absorb energy.</a:t>
            </a:r>
          </a:p>
          <a:p>
            <a:r>
              <a:rPr lang="en-US" sz="2400" smtClean="0"/>
              <a:t>Must be ANSI approved.</a:t>
            </a:r>
          </a:p>
          <a:p>
            <a:r>
              <a:rPr lang="en-US" sz="2400" smtClean="0"/>
              <a:t>Must be worn !</a:t>
            </a: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81200"/>
            <a:ext cx="21526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Hearing Protection</a:t>
            </a:r>
          </a:p>
        </p:txBody>
      </p:sp>
      <p:sp>
        <p:nvSpPr>
          <p:cNvPr id="9219" name="Rectangle 3"/>
          <p:cNvSpPr>
            <a:spLocks noGrp="1" noChangeArrowheads="1"/>
          </p:cNvSpPr>
          <p:nvPr>
            <p:ph type="body" sz="half" idx="2"/>
          </p:nvPr>
        </p:nvSpPr>
        <p:spPr/>
        <p:txBody>
          <a:bodyPr/>
          <a:lstStyle/>
          <a:p>
            <a:r>
              <a:rPr lang="en-US" sz="2400" smtClean="0"/>
              <a:t>Requirements found in 1910.95</a:t>
            </a:r>
          </a:p>
          <a:p>
            <a:r>
              <a:rPr lang="en-US" sz="2400" smtClean="0"/>
              <a:t>Noise monitoring will determine if a hearing conservation program is needed, usually it is.</a:t>
            </a:r>
          </a:p>
          <a:p>
            <a:r>
              <a:rPr lang="en-US" sz="2400" smtClean="0"/>
              <a:t>Hearing Conservation Programs mean….providing audiograms, training, and providing hearing protection.</a:t>
            </a: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1200"/>
            <a:ext cx="23717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Eye and Face Protection</a:t>
            </a:r>
          </a:p>
        </p:txBody>
      </p:sp>
      <p:sp>
        <p:nvSpPr>
          <p:cNvPr id="10243" name="Rectangle 3"/>
          <p:cNvSpPr>
            <a:spLocks noGrp="1" noChangeArrowheads="1"/>
          </p:cNvSpPr>
          <p:nvPr>
            <p:ph type="body" sz="half" idx="2"/>
          </p:nvPr>
        </p:nvSpPr>
        <p:spPr/>
        <p:txBody>
          <a:bodyPr/>
          <a:lstStyle/>
          <a:p>
            <a:r>
              <a:rPr lang="en-US" sz="2400" smtClean="0"/>
              <a:t>Eye and Face protection must be worn.</a:t>
            </a:r>
          </a:p>
          <a:p>
            <a:r>
              <a:rPr lang="en-US" sz="2400" smtClean="0"/>
              <a:t>Equipment must comply with ANSI Standards.</a:t>
            </a:r>
          </a:p>
          <a:p>
            <a:r>
              <a:rPr lang="en-US" sz="2400" smtClean="0"/>
              <a:t>No sunglasses !</a:t>
            </a:r>
          </a:p>
          <a:p>
            <a:r>
              <a:rPr lang="en-US" sz="2400" smtClean="0"/>
              <a:t>Logger type mesh screens are considered to be best protection !</a:t>
            </a:r>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34290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C:\MSOFFICE\Templates\Office 95 Templates\Blank Presentation.pot</Template>
  <TotalTime>1680</TotalTime>
  <Words>2628</Words>
  <Application>Microsoft Office PowerPoint</Application>
  <PresentationFormat>Custom</PresentationFormat>
  <Paragraphs>403</Paragraphs>
  <Slides>53</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Times New Roman</vt:lpstr>
      <vt:lpstr>Arial</vt:lpstr>
      <vt:lpstr>Wingdings</vt:lpstr>
      <vt:lpstr>Blank Presentation</vt:lpstr>
      <vt:lpstr>PowerPoint Presentation</vt:lpstr>
      <vt:lpstr>PowerPoint Presentation</vt:lpstr>
      <vt:lpstr> Training…..Who must be trained and when ?</vt:lpstr>
      <vt:lpstr>Training…..What must be included ?</vt:lpstr>
      <vt:lpstr>Training….. Are training records needed ?</vt:lpstr>
      <vt:lpstr>Personal Protective Equipment</vt:lpstr>
      <vt:lpstr>Head Protection</vt:lpstr>
      <vt:lpstr>Hearing Protection</vt:lpstr>
      <vt:lpstr>Eye and Face Protection</vt:lpstr>
      <vt:lpstr>Leg Protection</vt:lpstr>
      <vt:lpstr>Foot Protection</vt:lpstr>
      <vt:lpstr>Hand Protection</vt:lpstr>
      <vt:lpstr>Hand Tools and Equipment</vt:lpstr>
      <vt:lpstr>PowerPoint Presentation</vt:lpstr>
      <vt:lpstr>Chain Saw Injury Locations</vt:lpstr>
      <vt:lpstr>Parts is Parts</vt:lpstr>
      <vt:lpstr>Safe Operation….before starting</vt:lpstr>
      <vt:lpstr>Safe Operation….while running</vt:lpstr>
      <vt:lpstr>Avoid Injury as well as be more productive….</vt:lpstr>
      <vt:lpstr>PowerPoint Presentation</vt:lpstr>
      <vt:lpstr> Before Limbing look for ….</vt:lpstr>
      <vt:lpstr> Limbing and Bucking Requirements</vt:lpstr>
      <vt:lpstr>Top Bind</vt:lpstr>
      <vt:lpstr>Bottom Bind</vt:lpstr>
      <vt:lpstr>Spring Poles</vt:lpstr>
      <vt:lpstr>Rolling Trees </vt:lpstr>
      <vt:lpstr>Loggers using Tongue and Grove</vt:lpstr>
      <vt:lpstr>Loggers using Tongue and Grove</vt:lpstr>
      <vt:lpstr>Twisting of trees and butts off ground </vt:lpstr>
      <vt:lpstr>Back and sideways pressure on limbs </vt:lpstr>
      <vt:lpstr>PowerPoint Presentation</vt:lpstr>
      <vt:lpstr>Yarding Hazards</vt:lpstr>
      <vt:lpstr> Yarding Requirements</vt:lpstr>
      <vt:lpstr>PowerPoint Presentation</vt:lpstr>
      <vt:lpstr> Loading and Transporting Requirements</vt:lpstr>
      <vt:lpstr> Loading and Transporting Requirements (con’t)</vt:lpstr>
      <vt:lpstr>The Danger Zone !</vt:lpstr>
      <vt:lpstr>PowerPoint Presentation</vt:lpstr>
      <vt:lpstr> General Safety for Machines </vt:lpstr>
      <vt:lpstr> General Safety for Machines (con’t)</vt:lpstr>
      <vt:lpstr> Machine Operation </vt:lpstr>
      <vt:lpstr> Brake Systems </vt:lpstr>
      <vt:lpstr> Getting In And Out </vt:lpstr>
      <vt:lpstr> Exhaust Systems </vt:lpstr>
      <vt:lpstr> Moving parts and flying debris </vt:lpstr>
      <vt:lpstr> Protective Structures for Operators </vt:lpstr>
      <vt:lpstr>Been There - Done that ! </vt:lpstr>
      <vt:lpstr>PowerPoint Presentation</vt:lpstr>
      <vt:lpstr> First Aid Requirements </vt:lpstr>
      <vt:lpstr> First Aid Requirements (con’t)</vt:lpstr>
      <vt:lpstr>PowerPoint Presentation</vt:lpstr>
      <vt:lpstr>PowerPoint Presentation</vt:lpstr>
      <vt:lpstr>Victim, Environment, and Fatal Energy Source  </vt:lpstr>
    </vt:vector>
  </TitlesOfParts>
  <Company>CREM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an Incident 98WV018</dc:title>
  <dc:creator>Valued Gateway Customer</dc:creator>
  <cp:lastModifiedBy>Vosburgh, Linda - OSHA</cp:lastModifiedBy>
  <cp:revision>31</cp:revision>
  <cp:lastPrinted>2000-01-26T15:13:57Z</cp:lastPrinted>
  <dcterms:created xsi:type="dcterms:W3CDTF">1999-01-22T15:50:18Z</dcterms:created>
  <dcterms:modified xsi:type="dcterms:W3CDTF">2012-04-24T19:02:53Z</dcterms:modified>
</cp:coreProperties>
</file>