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73"/>
  </p:notesMasterIdLst>
  <p:handoutMasterIdLst>
    <p:handoutMasterId r:id="rId74"/>
  </p:handoutMasterIdLst>
  <p:sldIdLst>
    <p:sldId id="256" r:id="rId2"/>
    <p:sldId id="269" r:id="rId3"/>
    <p:sldId id="353" r:id="rId4"/>
    <p:sldId id="272" r:id="rId5"/>
    <p:sldId id="287" r:id="rId6"/>
    <p:sldId id="273" r:id="rId7"/>
    <p:sldId id="275" r:id="rId8"/>
    <p:sldId id="274" r:id="rId9"/>
    <p:sldId id="276" r:id="rId10"/>
    <p:sldId id="277" r:id="rId11"/>
    <p:sldId id="278" r:id="rId12"/>
    <p:sldId id="279" r:id="rId13"/>
    <p:sldId id="280" r:id="rId14"/>
    <p:sldId id="298" r:id="rId15"/>
    <p:sldId id="282" r:id="rId16"/>
    <p:sldId id="286" r:id="rId17"/>
    <p:sldId id="284" r:id="rId18"/>
    <p:sldId id="285" r:id="rId19"/>
    <p:sldId id="283" r:id="rId20"/>
    <p:sldId id="354" r:id="rId21"/>
    <p:sldId id="290" r:id="rId22"/>
    <p:sldId id="291" r:id="rId23"/>
    <p:sldId id="292" r:id="rId24"/>
    <p:sldId id="293" r:id="rId25"/>
    <p:sldId id="304" r:id="rId26"/>
    <p:sldId id="352" r:id="rId27"/>
    <p:sldId id="294" r:id="rId28"/>
    <p:sldId id="295" r:id="rId29"/>
    <p:sldId id="296" r:id="rId30"/>
    <p:sldId id="301" r:id="rId31"/>
    <p:sldId id="302" r:id="rId32"/>
    <p:sldId id="358" r:id="rId33"/>
    <p:sldId id="305" r:id="rId34"/>
    <p:sldId id="357" r:id="rId35"/>
    <p:sldId id="307" r:id="rId36"/>
    <p:sldId id="308" r:id="rId37"/>
    <p:sldId id="309" r:id="rId38"/>
    <p:sldId id="310" r:id="rId39"/>
    <p:sldId id="311" r:id="rId40"/>
    <p:sldId id="312" r:id="rId41"/>
    <p:sldId id="313" r:id="rId42"/>
    <p:sldId id="314" r:id="rId43"/>
    <p:sldId id="315" r:id="rId44"/>
    <p:sldId id="317" r:id="rId45"/>
    <p:sldId id="316" r:id="rId46"/>
    <p:sldId id="318" r:id="rId47"/>
    <p:sldId id="319" r:id="rId48"/>
    <p:sldId id="320" r:id="rId49"/>
    <p:sldId id="330" r:id="rId50"/>
    <p:sldId id="336" r:id="rId51"/>
    <p:sldId id="356" r:id="rId52"/>
    <p:sldId id="322" r:id="rId53"/>
    <p:sldId id="331" r:id="rId54"/>
    <p:sldId id="337" r:id="rId55"/>
    <p:sldId id="323" r:id="rId56"/>
    <p:sldId id="345" r:id="rId57"/>
    <p:sldId id="333" r:id="rId58"/>
    <p:sldId id="338" r:id="rId59"/>
    <p:sldId id="324" r:id="rId60"/>
    <p:sldId id="346" r:id="rId61"/>
    <p:sldId id="351" r:id="rId62"/>
    <p:sldId id="349" r:id="rId63"/>
    <p:sldId id="334" r:id="rId64"/>
    <p:sldId id="339" r:id="rId65"/>
    <p:sldId id="335" r:id="rId66"/>
    <p:sldId id="340" r:id="rId67"/>
    <p:sldId id="341" r:id="rId68"/>
    <p:sldId id="342" r:id="rId69"/>
    <p:sldId id="343" r:id="rId70"/>
    <p:sldId id="347" r:id="rId71"/>
    <p:sldId id="344" r:id="rId72"/>
  </p:sldIdLst>
  <p:sldSz cx="9144000" cy="6858000" type="screen4x3"/>
  <p:notesSz cx="7010400" cy="9296400"/>
  <p:defaultTextStyle>
    <a:defPPr>
      <a:defRPr lang="en-US"/>
    </a:defPPr>
    <a:lvl1pPr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0000"/>
    <a:srgbClr val="808080"/>
    <a:srgbClr val="000000"/>
    <a:srgbClr val="FFFF66"/>
    <a:srgbClr val="893611"/>
    <a:srgbClr val="D9D9D9"/>
    <a:srgbClr val="008000"/>
    <a:srgbClr val="00FF00"/>
    <a:srgbClr val="CC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83558" autoAdjust="0"/>
  </p:normalViewPr>
  <p:slideViewPr>
    <p:cSldViewPr>
      <p:cViewPr varScale="1">
        <p:scale>
          <a:sx n="73" d="100"/>
          <a:sy n="73" d="100"/>
        </p:scale>
        <p:origin x="-19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60" d="100"/>
          <a:sy n="160" d="100"/>
        </p:scale>
        <p:origin x="-426" y="585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ln>
              <a:solidFill>
                <a:schemeClr val="tx1"/>
              </a:solidFill>
            </a:ln>
          </c:spPr>
          <c:invertIfNegative val="0"/>
          <c:dPt>
            <c:idx val="0"/>
            <c:invertIfNegative val="0"/>
            <c:bubble3D val="0"/>
            <c:spPr>
              <a:solidFill>
                <a:srgbClr val="C00000"/>
              </a:solidFill>
              <a:ln>
                <a:solidFill>
                  <a:schemeClr val="tx1"/>
                </a:solidFill>
              </a:ln>
            </c:spPr>
          </c:dPt>
          <c:dPt>
            <c:idx val="1"/>
            <c:invertIfNegative val="0"/>
            <c:bubble3D val="0"/>
            <c:spPr>
              <a:solidFill>
                <a:schemeClr val="bg1">
                  <a:lumMod val="75000"/>
                </a:schemeClr>
              </a:solidFill>
              <a:ln>
                <a:solidFill>
                  <a:schemeClr val="tx1"/>
                </a:solidFill>
              </a:ln>
            </c:spPr>
          </c:dPt>
          <c:dPt>
            <c:idx val="2"/>
            <c:invertIfNegative val="0"/>
            <c:bubble3D val="0"/>
            <c:spPr>
              <a:solidFill>
                <a:schemeClr val="bg1">
                  <a:lumMod val="75000"/>
                </a:schemeClr>
              </a:solidFill>
              <a:ln>
                <a:solidFill>
                  <a:schemeClr val="tx1"/>
                </a:solidFill>
              </a:ln>
            </c:spPr>
          </c:dPt>
          <c:dPt>
            <c:idx val="3"/>
            <c:invertIfNegative val="0"/>
            <c:bubble3D val="0"/>
            <c:spPr>
              <a:solidFill>
                <a:schemeClr val="bg1">
                  <a:lumMod val="75000"/>
                </a:schemeClr>
              </a:solidFill>
              <a:ln>
                <a:solidFill>
                  <a:schemeClr val="tx1"/>
                </a:solidFill>
              </a:ln>
            </c:spPr>
          </c:dPt>
          <c:dLbls>
            <c:numFmt formatCode="#,##0.0" sourceLinked="0"/>
            <c:txPr>
              <a:bodyPr/>
              <a:lstStyle/>
              <a:p>
                <a:pPr>
                  <a:defRPr sz="1400"/>
                </a:pPr>
                <a:endParaRPr lang="en-US"/>
              </a:p>
            </c:txPr>
            <c:showLegendKey val="0"/>
            <c:showVal val="1"/>
            <c:showCatName val="0"/>
            <c:showSerName val="0"/>
            <c:showPercent val="0"/>
            <c:showBubbleSize val="0"/>
            <c:showLeaderLines val="0"/>
          </c:dLbls>
          <c:cat>
            <c:strRef>
              <c:f>Sheet1!$A$2:$A$5</c:f>
              <c:strCache>
                <c:ptCount val="4"/>
                <c:pt idx="0">
                  <c:v>Housekeeper</c:v>
                </c:pt>
                <c:pt idx="1">
                  <c:v>Dishwasher</c:v>
                </c:pt>
                <c:pt idx="2">
                  <c:v>Cook/Kitchen</c:v>
                </c:pt>
                <c:pt idx="3">
                  <c:v>Server</c:v>
                </c:pt>
              </c:strCache>
            </c:strRef>
          </c:cat>
          <c:val>
            <c:numRef>
              <c:f>Sheet1!$B$2:$B$5</c:f>
              <c:numCache>
                <c:formatCode>General</c:formatCode>
                <c:ptCount val="4"/>
                <c:pt idx="0">
                  <c:v>3.16</c:v>
                </c:pt>
                <c:pt idx="1">
                  <c:v>1.990000000000002</c:v>
                </c:pt>
                <c:pt idx="2">
                  <c:v>1.7400000000000029</c:v>
                </c:pt>
                <c:pt idx="3">
                  <c:v>1.08</c:v>
                </c:pt>
              </c:numCache>
            </c:numRef>
          </c:val>
        </c:ser>
        <c:dLbls>
          <c:showLegendKey val="0"/>
          <c:showVal val="0"/>
          <c:showCatName val="0"/>
          <c:showSerName val="0"/>
          <c:showPercent val="0"/>
          <c:showBubbleSize val="0"/>
        </c:dLbls>
        <c:gapWidth val="150"/>
        <c:axId val="31295744"/>
        <c:axId val="31358976"/>
      </c:barChart>
      <c:catAx>
        <c:axId val="31295744"/>
        <c:scaling>
          <c:orientation val="minMax"/>
        </c:scaling>
        <c:delete val="0"/>
        <c:axPos val="b"/>
        <c:majorTickMark val="out"/>
        <c:minorTickMark val="none"/>
        <c:tickLblPos val="nextTo"/>
        <c:spPr>
          <a:ln>
            <a:solidFill>
              <a:schemeClr val="tx1"/>
            </a:solidFill>
          </a:ln>
        </c:spPr>
        <c:crossAx val="31358976"/>
        <c:crosses val="autoZero"/>
        <c:auto val="1"/>
        <c:lblAlgn val="ctr"/>
        <c:lblOffset val="100"/>
        <c:noMultiLvlLbl val="0"/>
      </c:catAx>
      <c:valAx>
        <c:axId val="31358976"/>
        <c:scaling>
          <c:orientation val="minMax"/>
          <c:max val="4"/>
          <c:min val="0"/>
        </c:scaling>
        <c:delete val="0"/>
        <c:axPos val="l"/>
        <c:majorGridlines>
          <c:spPr>
            <a:ln>
              <a:prstDash val="dash"/>
            </a:ln>
          </c:spPr>
        </c:majorGridlines>
        <c:title>
          <c:tx>
            <c:rich>
              <a:bodyPr rot="-5400000" vert="horz"/>
              <a:lstStyle/>
              <a:p>
                <a:pPr>
                  <a:defRPr/>
                </a:pPr>
                <a:r>
                  <a:rPr lang="en-US" dirty="0" smtClean="0"/>
                  <a:t>Rate, per 100 </a:t>
                </a:r>
                <a:r>
                  <a:rPr lang="en-US" dirty="0" err="1" smtClean="0"/>
                  <a:t>emps</a:t>
                </a:r>
                <a:r>
                  <a:rPr lang="en-US" dirty="0" smtClean="0"/>
                  <a:t>.</a:t>
                </a:r>
                <a:endParaRPr lang="en-US" dirty="0"/>
              </a:p>
            </c:rich>
          </c:tx>
          <c:layout/>
          <c:overlay val="0"/>
        </c:title>
        <c:numFmt formatCode="General" sourceLinked="1"/>
        <c:majorTickMark val="out"/>
        <c:minorTickMark val="none"/>
        <c:tickLblPos val="nextTo"/>
        <c:spPr>
          <a:ln>
            <a:solidFill>
              <a:schemeClr val="tx1"/>
            </a:solidFill>
          </a:ln>
        </c:spPr>
        <c:crossAx val="31295744"/>
        <c:crosses val="autoZero"/>
        <c:crossBetween val="between"/>
        <c:majorUnit val="1"/>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tx1"/>
              </a:solidFill>
            </a:ln>
          </c:spPr>
          <c:dPt>
            <c:idx val="0"/>
            <c:bubble3D val="0"/>
            <c:spPr>
              <a:solidFill>
                <a:schemeClr val="tx2"/>
              </a:solidFill>
              <a:ln>
                <a:solidFill>
                  <a:schemeClr val="tx1"/>
                </a:solidFill>
              </a:ln>
            </c:spPr>
          </c:dPt>
          <c:dPt>
            <c:idx val="1"/>
            <c:bubble3D val="0"/>
            <c:spPr>
              <a:gradFill flip="none" rotWithShape="1">
                <a:gsLst>
                  <a:gs pos="5000">
                    <a:srgbClr val="FFFFFF"/>
                  </a:gs>
                  <a:gs pos="20000">
                    <a:srgbClr val="000000"/>
                  </a:gs>
                  <a:gs pos="30000">
                    <a:srgbClr val="FFFFFF"/>
                  </a:gs>
                  <a:gs pos="40000">
                    <a:srgbClr val="000000"/>
                  </a:gs>
                  <a:gs pos="50000">
                    <a:srgbClr val="FFFFFF"/>
                  </a:gs>
                  <a:gs pos="60000">
                    <a:srgbClr val="000000"/>
                  </a:gs>
                  <a:gs pos="70000">
                    <a:srgbClr val="FFFFFF"/>
                  </a:gs>
                  <a:gs pos="80000">
                    <a:srgbClr val="000000"/>
                  </a:gs>
                  <a:gs pos="95000">
                    <a:srgbClr val="FFFFFF"/>
                  </a:gs>
                </a:gsLst>
                <a:lin ang="0" scaled="1"/>
                <a:tileRect/>
              </a:gradFill>
              <a:ln>
                <a:solidFill>
                  <a:schemeClr val="tx1"/>
                </a:solidFill>
              </a:ln>
            </c:spPr>
          </c:dPt>
          <c:dPt>
            <c:idx val="2"/>
            <c:bubble3D val="0"/>
            <c:spPr>
              <a:solidFill>
                <a:schemeClr val="bg1"/>
              </a:solidFill>
              <a:ln>
                <a:solidFill>
                  <a:schemeClr val="tx1"/>
                </a:solidFill>
              </a:ln>
            </c:spPr>
          </c:dPt>
          <c:dPt>
            <c:idx val="3"/>
            <c:bubble3D val="0"/>
            <c:spPr>
              <a:gradFill flip="none" rotWithShape="1">
                <a:gsLst>
                  <a:gs pos="0">
                    <a:srgbClr val="C00000"/>
                  </a:gs>
                  <a:gs pos="10000">
                    <a:srgbClr val="FFFFFF"/>
                  </a:gs>
                  <a:gs pos="20000">
                    <a:srgbClr val="C00000"/>
                  </a:gs>
                  <a:gs pos="30000">
                    <a:srgbClr val="FFFFFF"/>
                  </a:gs>
                  <a:gs pos="40000">
                    <a:srgbClr val="C00000"/>
                  </a:gs>
                  <a:gs pos="50000">
                    <a:srgbClr val="FFFFFF"/>
                  </a:gs>
                  <a:gs pos="60000">
                    <a:srgbClr val="C00000"/>
                  </a:gs>
                  <a:gs pos="70000">
                    <a:srgbClr val="FFFFFF"/>
                  </a:gs>
                  <a:gs pos="80000">
                    <a:srgbClr val="C00000"/>
                  </a:gs>
                  <a:gs pos="95000">
                    <a:srgbClr val="FFFFFF"/>
                  </a:gs>
                </a:gsLst>
                <a:lin ang="5400000" scaled="1"/>
                <a:tileRect/>
              </a:gradFill>
              <a:ln>
                <a:solidFill>
                  <a:schemeClr val="tx1"/>
                </a:solidFill>
              </a:ln>
            </c:spPr>
          </c:dPt>
          <c:dLbls>
            <c:dLbl>
              <c:idx val="0"/>
              <c:layout>
                <c:manualLayout>
                  <c:x val="-1.3213150987705485E-2"/>
                  <c:y val="0.11350306855025474"/>
                </c:manualLayout>
              </c:layout>
              <c:tx>
                <c:rich>
                  <a:bodyPr/>
                  <a:lstStyle/>
                  <a:p>
                    <a:r>
                      <a:rPr lang="en-US" sz="1100" dirty="0"/>
                      <a:t>Shoulder
13%</a:t>
                    </a:r>
                  </a:p>
                </c:rich>
              </c:tx>
              <c:dLblPos val="bestFit"/>
              <c:showLegendKey val="0"/>
              <c:showVal val="0"/>
              <c:showCatName val="1"/>
              <c:showSerName val="0"/>
              <c:showPercent val="1"/>
              <c:showBubbleSize val="0"/>
              <c:separator>
</c:separator>
            </c:dLbl>
            <c:dLbl>
              <c:idx val="1"/>
              <c:layout>
                <c:manualLayout>
                  <c:x val="-0.19917115623704917"/>
                  <c:y val="0.13686660490968017"/>
                </c:manualLayout>
              </c:layout>
              <c:dLblPos val="bestFit"/>
              <c:showLegendKey val="0"/>
              <c:showVal val="0"/>
              <c:showCatName val="1"/>
              <c:showSerName val="0"/>
              <c:showPercent val="1"/>
              <c:showBubbleSize val="0"/>
              <c:separator>
</c:separator>
            </c:dLbl>
            <c:dLbl>
              <c:idx val="2"/>
              <c:layout>
                <c:manualLayout>
                  <c:x val="-3.3705392089146816E-2"/>
                  <c:y val="-0.1874426817971318"/>
                </c:manualLayout>
              </c:layout>
              <c:tx>
                <c:rich>
                  <a:bodyPr/>
                  <a:lstStyle/>
                  <a:p>
                    <a:r>
                      <a:rPr lang="en-US" sz="1100" dirty="0" smtClean="0"/>
                      <a:t>Back</a:t>
                    </a:r>
                    <a:r>
                      <a:rPr lang="en-US" sz="1100" dirty="0"/>
                      <a:t>
</a:t>
                    </a:r>
                    <a:r>
                      <a:rPr lang="en-US" sz="1100" dirty="0" smtClean="0"/>
                      <a:t>40%</a:t>
                    </a:r>
                    <a:endParaRPr lang="en-US" sz="1100" dirty="0"/>
                  </a:p>
                </c:rich>
              </c:tx>
              <c:dLblPos val="bestFit"/>
              <c:showLegendKey val="0"/>
              <c:showVal val="0"/>
              <c:showCatName val="1"/>
              <c:showSerName val="0"/>
              <c:showPercent val="1"/>
              <c:showBubbleSize val="0"/>
              <c:separator>
</c:separator>
            </c:dLbl>
            <c:dLbl>
              <c:idx val="3"/>
              <c:layout>
                <c:manualLayout>
                  <c:x val="0.20371736427683546"/>
                  <c:y val="8.9251679018064065E-2"/>
                </c:manualLayout>
              </c:layout>
              <c:dLblPos val="bestFit"/>
              <c:showLegendKey val="0"/>
              <c:showVal val="0"/>
              <c:showCatName val="1"/>
              <c:showSerName val="0"/>
              <c:showPercent val="1"/>
              <c:showBubbleSize val="0"/>
              <c:separator>
</c:separator>
            </c:dLbl>
            <c:spPr>
              <a:solidFill>
                <a:schemeClr val="bg1"/>
              </a:solidFill>
            </c:spPr>
            <c:txPr>
              <a:bodyPr/>
              <a:lstStyle/>
              <a:p>
                <a:pPr>
                  <a:defRPr sz="1100" b="1"/>
                </a:pPr>
                <a:endParaRPr lang="en-US"/>
              </a:p>
            </c:txPr>
            <c:dLblPos val="inEnd"/>
            <c:showLegendKey val="0"/>
            <c:showVal val="0"/>
            <c:showCatName val="1"/>
            <c:showSerName val="0"/>
            <c:showPercent val="1"/>
            <c:showBubbleSize val="0"/>
            <c:separator>
</c:separator>
            <c:showLeaderLines val="1"/>
          </c:dLbls>
          <c:cat>
            <c:strRef>
              <c:f>Sheet1!$A$2:$A$5</c:f>
              <c:strCache>
                <c:ptCount val="4"/>
                <c:pt idx="0">
                  <c:v>Shoulder</c:v>
                </c:pt>
                <c:pt idx="1">
                  <c:v>Hand/Wrist</c:v>
                </c:pt>
                <c:pt idx="2">
                  <c:v>Back</c:v>
                </c:pt>
                <c:pt idx="3">
                  <c:v>Other</c:v>
                </c:pt>
              </c:strCache>
            </c:strRef>
          </c:cat>
          <c:val>
            <c:numRef>
              <c:f>Sheet1!$B$2:$B$5</c:f>
              <c:numCache>
                <c:formatCode>General</c:formatCode>
                <c:ptCount val="4"/>
                <c:pt idx="0">
                  <c:v>0.13</c:v>
                </c:pt>
                <c:pt idx="1">
                  <c:v>0.22000000000000003</c:v>
                </c:pt>
                <c:pt idx="2">
                  <c:v>0.4</c:v>
                </c:pt>
                <c:pt idx="3">
                  <c:v>0.25</c:v>
                </c:pt>
              </c:numCache>
            </c:numRef>
          </c:val>
        </c:ser>
        <c:dLbls>
          <c:showLegendKey val="0"/>
          <c:showVal val="1"/>
          <c:showCatName val="1"/>
          <c:showSerName val="0"/>
          <c:showPercent val="0"/>
          <c:showBubbleSize val="0"/>
          <c:showLeaderLines val="1"/>
        </c:dLbls>
        <c:firstSliceAng val="338"/>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C00000"/>
            </a:solidFill>
            <a:ln>
              <a:solidFill>
                <a:schemeClr val="tx1"/>
              </a:solidFill>
            </a:ln>
          </c:spPr>
          <c:invertIfNegative val="0"/>
          <c:cat>
            <c:strRef>
              <c:f>Sheet1!$A$2:$A$3</c:f>
              <c:strCache>
                <c:ptCount val="2"/>
                <c:pt idx="0">
                  <c:v>Muscle Injury</c:v>
                </c:pt>
                <c:pt idx="1">
                  <c:v>Tendon Injury</c:v>
                </c:pt>
              </c:strCache>
            </c:strRef>
          </c:cat>
          <c:val>
            <c:numRef>
              <c:f>Sheet1!$B$2:$B$3</c:f>
              <c:numCache>
                <c:formatCode>General</c:formatCode>
                <c:ptCount val="2"/>
                <c:pt idx="0">
                  <c:v>1</c:v>
                </c:pt>
                <c:pt idx="1">
                  <c:v>20</c:v>
                </c:pt>
              </c:numCache>
            </c:numRef>
          </c:val>
        </c:ser>
        <c:dLbls>
          <c:showLegendKey val="0"/>
          <c:showVal val="0"/>
          <c:showCatName val="0"/>
          <c:showSerName val="0"/>
          <c:showPercent val="0"/>
          <c:showBubbleSize val="0"/>
        </c:dLbls>
        <c:gapWidth val="100"/>
        <c:axId val="31706112"/>
        <c:axId val="31707904"/>
      </c:barChart>
      <c:catAx>
        <c:axId val="31706112"/>
        <c:scaling>
          <c:orientation val="minMax"/>
        </c:scaling>
        <c:delete val="0"/>
        <c:axPos val="l"/>
        <c:majorTickMark val="out"/>
        <c:minorTickMark val="none"/>
        <c:tickLblPos val="nextTo"/>
        <c:spPr>
          <a:ln>
            <a:solidFill>
              <a:srgbClr val="000000"/>
            </a:solidFill>
          </a:ln>
        </c:spPr>
        <c:crossAx val="31707904"/>
        <c:crosses val="autoZero"/>
        <c:auto val="1"/>
        <c:lblAlgn val="ctr"/>
        <c:lblOffset val="100"/>
        <c:noMultiLvlLbl val="0"/>
      </c:catAx>
      <c:valAx>
        <c:axId val="31707904"/>
        <c:scaling>
          <c:orientation val="minMax"/>
        </c:scaling>
        <c:delete val="0"/>
        <c:axPos val="b"/>
        <c:majorGridlines>
          <c:spPr>
            <a:ln>
              <a:prstDash val="sysDot"/>
            </a:ln>
          </c:spPr>
        </c:majorGridlines>
        <c:title>
          <c:tx>
            <c:rich>
              <a:bodyPr rot="0" vert="horz" anchor="t" anchorCtr="0"/>
              <a:lstStyle/>
              <a:p>
                <a:pPr>
                  <a:defRPr/>
                </a:pPr>
                <a:r>
                  <a:rPr lang="en-US" dirty="0" smtClean="0"/>
                  <a:t>Weeks</a:t>
                </a:r>
                <a:endParaRPr lang="en-US" dirty="0"/>
              </a:p>
            </c:rich>
          </c:tx>
          <c:layout/>
          <c:overlay val="0"/>
        </c:title>
        <c:numFmt formatCode="General" sourceLinked="1"/>
        <c:majorTickMark val="out"/>
        <c:minorTickMark val="none"/>
        <c:tickLblPos val="nextTo"/>
        <c:spPr>
          <a:ln>
            <a:solidFill>
              <a:srgbClr val="000000"/>
            </a:solidFill>
          </a:ln>
        </c:spPr>
        <c:crossAx val="31706112"/>
        <c:crosses val="autoZero"/>
        <c:crossBetween val="between"/>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94307016932768E-2"/>
          <c:y val="3.1944444444444442E-2"/>
          <c:w val="0.8767793185143935"/>
          <c:h val="0.83784971323029434"/>
        </c:manualLayout>
      </c:layout>
      <c:barChart>
        <c:barDir val="col"/>
        <c:grouping val="clustered"/>
        <c:varyColors val="0"/>
        <c:ser>
          <c:idx val="0"/>
          <c:order val="0"/>
          <c:tx>
            <c:strRef>
              <c:f>Sheet1!$B$1</c:f>
              <c:strCache>
                <c:ptCount val="1"/>
                <c:pt idx="0">
                  <c:v>Column1</c:v>
                </c:pt>
              </c:strCache>
            </c:strRef>
          </c:tx>
          <c:spPr>
            <a:ln>
              <a:solidFill>
                <a:srgbClr val="000000"/>
              </a:solidFill>
            </a:ln>
          </c:spPr>
          <c:invertIfNegative val="0"/>
          <c:cat>
            <c:strRef>
              <c:f>Sheet1!$A$2:$A$4</c:f>
              <c:strCache>
                <c:ptCount val="3"/>
                <c:pt idx="0">
                  <c:v>Standing Upright</c:v>
                </c:pt>
                <c:pt idx="1">
                  <c:v>Bending Knees</c:v>
                </c:pt>
                <c:pt idx="2">
                  <c:v>Bending at Waist</c:v>
                </c:pt>
              </c:strCache>
            </c:strRef>
          </c:cat>
          <c:val>
            <c:numRef>
              <c:f>Sheet1!$B$2:$B$4</c:f>
              <c:numCache>
                <c:formatCode>General</c:formatCode>
                <c:ptCount val="3"/>
                <c:pt idx="0">
                  <c:v>241.5</c:v>
                </c:pt>
                <c:pt idx="1">
                  <c:v>280.2</c:v>
                </c:pt>
                <c:pt idx="2">
                  <c:v>472</c:v>
                </c:pt>
              </c:numCache>
            </c:numRef>
          </c:val>
        </c:ser>
        <c:ser>
          <c:idx val="1"/>
          <c:order val="1"/>
          <c:tx>
            <c:strRef>
              <c:f>Sheet1!$C$1</c:f>
              <c:strCache>
                <c:ptCount val="1"/>
                <c:pt idx="0">
                  <c:v>Column2</c:v>
                </c:pt>
              </c:strCache>
            </c:strRef>
          </c:tx>
          <c:invertIfNegative val="0"/>
          <c:cat>
            <c:strRef>
              <c:f>Sheet1!$A$2:$A$4</c:f>
              <c:strCache>
                <c:ptCount val="3"/>
                <c:pt idx="0">
                  <c:v>Standing Upright</c:v>
                </c:pt>
                <c:pt idx="1">
                  <c:v>Bending Knees</c:v>
                </c:pt>
                <c:pt idx="2">
                  <c:v>Bending at Waist</c:v>
                </c:pt>
              </c:strCache>
            </c:strRef>
          </c:cat>
          <c:val>
            <c:numRef>
              <c:f>Sheet1!$C$2:$C$4</c:f>
              <c:numCache>
                <c:formatCode>General</c:formatCode>
                <c:ptCount val="3"/>
              </c:numCache>
            </c:numRef>
          </c:val>
        </c:ser>
        <c:dLbls>
          <c:showLegendKey val="0"/>
          <c:showVal val="0"/>
          <c:showCatName val="0"/>
          <c:showSerName val="0"/>
          <c:showPercent val="0"/>
          <c:showBubbleSize val="0"/>
        </c:dLbls>
        <c:gapWidth val="191"/>
        <c:overlap val="-31"/>
        <c:axId val="32046080"/>
        <c:axId val="32183040"/>
      </c:barChart>
      <c:catAx>
        <c:axId val="32046080"/>
        <c:scaling>
          <c:orientation val="minMax"/>
        </c:scaling>
        <c:delete val="0"/>
        <c:axPos val="b"/>
        <c:majorTickMark val="out"/>
        <c:minorTickMark val="none"/>
        <c:tickLblPos val="nextTo"/>
        <c:spPr>
          <a:ln>
            <a:solidFill>
              <a:srgbClr val="000000"/>
            </a:solidFill>
          </a:ln>
        </c:spPr>
        <c:crossAx val="32183040"/>
        <c:crosses val="autoZero"/>
        <c:auto val="1"/>
        <c:lblAlgn val="ctr"/>
        <c:lblOffset val="100"/>
        <c:noMultiLvlLbl val="0"/>
      </c:catAx>
      <c:valAx>
        <c:axId val="32183040"/>
        <c:scaling>
          <c:orientation val="minMax"/>
        </c:scaling>
        <c:delete val="0"/>
        <c:axPos val="l"/>
        <c:title>
          <c:tx>
            <c:rich>
              <a:bodyPr rot="-5400000" vert="horz"/>
              <a:lstStyle/>
              <a:p>
                <a:pPr>
                  <a:defRPr/>
                </a:pPr>
                <a:r>
                  <a:rPr lang="en-US" dirty="0" smtClean="0"/>
                  <a:t>Force (pounds)</a:t>
                </a:r>
                <a:endParaRPr lang="en-US" dirty="0"/>
              </a:p>
            </c:rich>
          </c:tx>
          <c:layout/>
          <c:overlay val="0"/>
        </c:title>
        <c:numFmt formatCode="General" sourceLinked="1"/>
        <c:majorTickMark val="out"/>
        <c:minorTickMark val="none"/>
        <c:tickLblPos val="nextTo"/>
        <c:spPr>
          <a:ln>
            <a:solidFill>
              <a:srgbClr val="000000"/>
            </a:solidFill>
          </a:ln>
        </c:spPr>
        <c:crossAx val="32046080"/>
        <c:crosses val="autoZero"/>
        <c:crossBetween val="between"/>
        <c:majorUnit val="100"/>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4"/>
          <p:cNvSpPr>
            <a:spLocks noGrp="1" noChangeArrowheads="1"/>
          </p:cNvSpPr>
          <p:nvPr>
            <p:ph type="ftr" sz="quarter" idx="2"/>
          </p:nvPr>
        </p:nvSpPr>
        <p:spPr bwMode="auto">
          <a:xfrm>
            <a:off x="0" y="8534400"/>
            <a:ext cx="36576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r>
              <a:rPr lang="en-US" dirty="0" smtClean="0"/>
              <a:t>Institute for Ergonomics, Ohio State University </a:t>
            </a:r>
            <a:r>
              <a:rPr lang="en-US" u="sng" dirty="0" smtClean="0"/>
              <a:t>www.ergonomics.osu.edu</a:t>
            </a:r>
            <a:r>
              <a:rPr lang="en-US" dirty="0" smtClean="0"/>
              <a:t> </a:t>
            </a:r>
            <a:endParaRPr lang="en-US" dirty="0"/>
          </a:p>
        </p:txBody>
      </p:sp>
      <p:sp>
        <p:nvSpPr>
          <p:cNvPr id="34821" name="Rectangle 5"/>
          <p:cNvSpPr>
            <a:spLocks noGrp="1" noChangeArrowheads="1"/>
          </p:cNvSpPr>
          <p:nvPr>
            <p:ph type="sldNum" sz="quarter" idx="3"/>
          </p:nvPr>
        </p:nvSpPr>
        <p:spPr bwMode="auto">
          <a:xfrm>
            <a:off x="3657600" y="85344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46BBC1E5-5CF1-491B-B5F5-C968A1B60FAD}" type="slidenum">
              <a:rPr lang="en-US"/>
              <a:pPr/>
              <a:t>‹#›</a:t>
            </a:fld>
            <a:endParaRPr lang="en-US"/>
          </a:p>
        </p:txBody>
      </p:sp>
    </p:spTree>
    <p:extLst>
      <p:ext uri="{BB962C8B-B14F-4D97-AF65-F5344CB8AC3E}">
        <p14:creationId xmlns:p14="http://schemas.microsoft.com/office/powerpoint/2010/main" val="183005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0D79E6F5-BE1D-4812-98EE-FFC1C9273834}" type="slidenum">
              <a:rPr lang="en-US"/>
              <a:pPr/>
              <a:t>‹#›</a:t>
            </a:fld>
            <a:endParaRPr lang="en-US"/>
          </a:p>
        </p:txBody>
      </p:sp>
    </p:spTree>
    <p:extLst>
      <p:ext uri="{BB962C8B-B14F-4D97-AF65-F5344CB8AC3E}">
        <p14:creationId xmlns:p14="http://schemas.microsoft.com/office/powerpoint/2010/main" val="42489839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3D180-C078-430B-A20D-937C52FBCC4B}" type="slidenum">
              <a:rPr lang="en-US"/>
              <a:pPr/>
              <a:t>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b="1" dirty="0" smtClean="0"/>
              <a:t>Dana Root’s comments</a:t>
            </a:r>
          </a:p>
          <a:p>
            <a:pPr marL="58738" indent="-58738">
              <a:buFont typeface="Arial" pitchFamily="34" charset="0"/>
              <a:buChar char="•"/>
            </a:pPr>
            <a:r>
              <a:rPr lang="en-US" dirty="0" smtClean="0"/>
              <a:t>Overall, good presentation</a:t>
            </a:r>
          </a:p>
          <a:p>
            <a:pPr marL="58738" indent="-58738">
              <a:buFont typeface="Arial" pitchFamily="34" charset="0"/>
              <a:buChar char="•"/>
            </a:pPr>
            <a:r>
              <a:rPr lang="en-US" dirty="0" smtClean="0"/>
              <a:t>Some info is too academic (e.g., injury development slides, disc degeneration); suggests dialing material down a notch.</a:t>
            </a:r>
          </a:p>
          <a:p>
            <a:pPr marL="58738" indent="-58738">
              <a:buFont typeface="Arial" pitchFamily="34" charset="0"/>
              <a:buChar char="•"/>
            </a:pPr>
            <a:r>
              <a:rPr lang="en-US" dirty="0" smtClean="0"/>
              <a:t>More best-practices (e.g., stripping off beds, putting on sheets)</a:t>
            </a:r>
          </a:p>
          <a:p>
            <a:pPr marL="58738" indent="-58738">
              <a:buFont typeface="Arial" pitchFamily="34" charset="0"/>
              <a:buChar char="•"/>
            </a:pPr>
            <a:r>
              <a:rPr lang="en-US" dirty="0" smtClean="0"/>
              <a:t>Keeping stuff in “power zone”</a:t>
            </a:r>
          </a:p>
          <a:p>
            <a:pPr marL="58738" indent="-58738">
              <a:buFont typeface="Arial" pitchFamily="34" charset="0"/>
              <a:buChar char="•"/>
            </a:pPr>
            <a:r>
              <a:rPr lang="en-US" dirty="0" smtClean="0"/>
              <a:t>Don’t carry too much at one time (sheets, wet towels)</a:t>
            </a:r>
          </a:p>
          <a:p>
            <a:pPr marL="58738" indent="-58738">
              <a:buFont typeface="Arial" pitchFamily="34" charset="0"/>
              <a:buChar char="•"/>
            </a:pPr>
            <a:r>
              <a:rPr lang="en-US" dirty="0" smtClean="0"/>
              <a:t>Not lifting mattress too much</a:t>
            </a:r>
          </a:p>
          <a:p>
            <a:pPr marL="58738" indent="-58738">
              <a:buFont typeface="Arial" pitchFamily="34" charset="0"/>
              <a:buChar char="•"/>
            </a:pPr>
            <a:r>
              <a:rPr lang="en-US" dirty="0" smtClean="0"/>
              <a:t>Space of mattress away from headboard – not as much lifting needed to make bed</a:t>
            </a:r>
          </a:p>
          <a:p>
            <a:pPr marL="58738" indent="-58738">
              <a:buFont typeface="Arial" pitchFamily="34" charset="0"/>
              <a:buChar cha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9E6F5-BE1D-4812-98EE-FFC1C927383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47107" name="Rectangle 3"/>
          <p:cNvSpPr>
            <a:spLocks noGrp="1" noChangeArrowheads="1"/>
          </p:cNvSpPr>
          <p:nvPr>
            <p:ph type="ctrTitle"/>
          </p:nvPr>
        </p:nvSpPr>
        <p:spPr>
          <a:xfrm>
            <a:off x="315913" y="466725"/>
            <a:ext cx="6781800" cy="2133600"/>
          </a:xfrm>
        </p:spPr>
        <p:txBody>
          <a:bodyPr/>
          <a:lstStyle>
            <a:lvl1pPr algn="r">
              <a:defRPr sz="4400"/>
            </a:lvl1pPr>
          </a:lstStyle>
          <a:p>
            <a:r>
              <a:rPr lang="en-US" altLang="en-US" smtClean="0"/>
              <a:t>Click to edit Master title style</a:t>
            </a:r>
            <a:endParaRPr lang="en-US" altLang="en-US"/>
          </a:p>
        </p:txBody>
      </p:sp>
      <p:sp>
        <p:nvSpPr>
          <p:cNvPr id="47108" name="Rectangle 4"/>
          <p:cNvSpPr>
            <a:spLocks noGrp="1" noChangeArrowheads="1"/>
          </p:cNvSpPr>
          <p:nvPr>
            <p:ph type="subTitle" idx="1"/>
          </p:nvPr>
        </p:nvSpPr>
        <p:spPr>
          <a:xfrm>
            <a:off x="849313" y="3049588"/>
            <a:ext cx="6248400" cy="2362200"/>
          </a:xfrm>
        </p:spPr>
        <p:txBody>
          <a:bodyPr/>
          <a:lstStyle>
            <a:lvl1pPr marL="0" indent="0" algn="r">
              <a:defRPr sz="2900"/>
            </a:lvl1pPr>
          </a:lstStyle>
          <a:p>
            <a:r>
              <a:rPr lang="en-US" altLang="en-US" smtClean="0"/>
              <a:t>Click to edit Master subtitle style</a:t>
            </a:r>
            <a:endParaRPr lang="en-US" altLang="en-US"/>
          </a:p>
        </p:txBody>
      </p:sp>
      <p:sp>
        <p:nvSpPr>
          <p:cNvPr id="47109" name="Rectangle 5"/>
          <p:cNvSpPr>
            <a:spLocks noGrp="1" noChangeArrowheads="1"/>
          </p:cNvSpPr>
          <p:nvPr>
            <p:ph type="dt" sz="half" idx="2"/>
          </p:nvPr>
        </p:nvSpPr>
        <p:spPr/>
        <p:txBody>
          <a:bodyPr/>
          <a:lstStyle>
            <a:lvl1pPr>
              <a:defRPr/>
            </a:lvl1pPr>
          </a:lstStyle>
          <a:p>
            <a:endParaRPr lang="en-US" altLang="en-US"/>
          </a:p>
        </p:txBody>
      </p:sp>
      <p:sp>
        <p:nvSpPr>
          <p:cNvPr id="47110" name="Rectangle 6"/>
          <p:cNvSpPr>
            <a:spLocks noGrp="1" noChangeArrowheads="1"/>
          </p:cNvSpPr>
          <p:nvPr>
            <p:ph type="ftr" sz="quarter" idx="3"/>
          </p:nvPr>
        </p:nvSpPr>
        <p:spPr/>
        <p:txBody>
          <a:bodyPr/>
          <a:lstStyle>
            <a:lvl1pPr>
              <a:defRPr/>
            </a:lvl1pPr>
          </a:lstStyle>
          <a:p>
            <a:endParaRPr lang="en-US" altLang="en-US"/>
          </a:p>
        </p:txBody>
      </p:sp>
      <p:sp>
        <p:nvSpPr>
          <p:cNvPr id="47111" name="Rectangle 7"/>
          <p:cNvSpPr>
            <a:spLocks noGrp="1" noChangeArrowheads="1"/>
          </p:cNvSpPr>
          <p:nvPr>
            <p:ph type="sldNum" sz="quarter" idx="4"/>
          </p:nvPr>
        </p:nvSpPr>
        <p:spPr/>
        <p:txBody>
          <a:bodyPr/>
          <a:lstStyle>
            <a:lvl1pPr>
              <a:defRPr/>
            </a:lvl1pPr>
          </a:lstStyle>
          <a:p>
            <a:fld id="{30E12A6A-A4C2-410A-B6E9-6394136FA156}" type="slidenum">
              <a:rPr lang="en-US" altLang="en-US"/>
              <a:pPr/>
              <a:t>‹#›</a:t>
            </a:fld>
            <a:endParaRPr lang="en-US" altLang="en-US"/>
          </a:p>
        </p:txBody>
      </p:sp>
      <p:grpSp>
        <p:nvGrpSpPr>
          <p:cNvPr id="47112" name="Group 8"/>
          <p:cNvGrpSpPr>
            <a:grpSpLocks/>
          </p:cNvGrpSpPr>
          <p:nvPr/>
        </p:nvGrpSpPr>
        <p:grpSpPr bwMode="auto">
          <a:xfrm>
            <a:off x="7493000" y="2992438"/>
            <a:ext cx="1338263" cy="2189162"/>
            <a:chOff x="4704" y="1885"/>
            <a:chExt cx="843" cy="1379"/>
          </a:xfrm>
        </p:grpSpPr>
        <p:sp>
          <p:nvSpPr>
            <p:cNvPr id="4711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4711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4711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4711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4711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4711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4711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4712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4712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4712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4712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4712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4712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4712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4712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4712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4712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4713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4713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4713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4713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4713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4713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4713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4713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3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4713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4714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4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4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4714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4714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7B59AD-F12D-4915-B1EC-FB482A196B1D}"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076950" cy="5707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DEE61B-D59A-4466-9054-51F046F63FF2}"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D2EB96-6868-4A0A-B482-0470E5FFCBF2}"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D3B631-BD13-45F8-B9EC-34B39FB08B9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C941773-36DA-4789-BBA2-7B73A705CB3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B9B5950-19FA-4E29-8F56-89BC7E366D74}"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BB35EA7-39DD-493B-8C9E-A877C7A9481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FB86920-E769-4630-95C7-A1EFD76B2E3C}"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5D9E46E-E417-4C9C-9A0F-C45B62438960}"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5869A6-0CA7-4265-8A90-85161B1D261E}"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46083" name="Rectangle 3"/>
          <p:cNvSpPr>
            <a:spLocks noGrp="1" noChangeArrowheads="1"/>
          </p:cNvSpPr>
          <p:nvPr>
            <p:ph type="title"/>
          </p:nvPr>
        </p:nvSpPr>
        <p:spPr bwMode="auto">
          <a:xfrm>
            <a:off x="228600" y="228600"/>
            <a:ext cx="76962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6084" name="Rectangle 4"/>
          <p:cNvSpPr>
            <a:spLocks noGrp="1" noChangeArrowheads="1"/>
          </p:cNvSpPr>
          <p:nvPr>
            <p:ph type="body" idx="1"/>
          </p:nvPr>
        </p:nvSpPr>
        <p:spPr bwMode="auto">
          <a:xfrm>
            <a:off x="1143000" y="1524000"/>
            <a:ext cx="7391400" cy="4411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vl1pPr>
          </a:lstStyle>
          <a:p>
            <a:endParaRPr lang="en-US" alt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vl1pPr>
          </a:lstStyle>
          <a:p>
            <a:endParaRPr lang="en-US" altLang="en-US"/>
          </a:p>
        </p:txBody>
      </p:sp>
      <p:sp>
        <p:nvSpPr>
          <p:cNvPr id="4608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fld id="{AAF40A11-59CE-4CCC-A7B3-94D1F715CE7B}" type="slidenum">
              <a:rPr lang="en-US" altLang="en-US"/>
              <a:pPr/>
              <a:t>‹#›</a:t>
            </a:fld>
            <a:endParaRPr lang="en-US" altLang="en-US"/>
          </a:p>
        </p:txBody>
      </p:sp>
      <p:grpSp>
        <p:nvGrpSpPr>
          <p:cNvPr id="46088"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4609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4609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4609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4609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4609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4609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4609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4609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4609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4609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4610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4610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4610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4610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4610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4610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4610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4610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4610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4610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4611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4611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4611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4611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4611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4611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4611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4611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4611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4611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45.emf"/><Relationship Id="rId5" Type="http://schemas.openxmlformats.org/officeDocument/2006/relationships/image" Target="../media/image26.emf"/><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hart" Target="../charts/chart4.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emf"/><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5" Type="http://schemas.openxmlformats.org/officeDocument/2006/relationships/image" Target="../media/image64.emf"/><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 Id="rId5" Type="http://schemas.openxmlformats.org/officeDocument/2006/relationships/image" Target="../media/image69.wmf"/><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4.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4.xml"/><Relationship Id="rId4" Type="http://schemas.openxmlformats.org/officeDocument/2006/relationships/image" Target="../media/image77.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4.xml"/><Relationship Id="rId4" Type="http://schemas.openxmlformats.org/officeDocument/2006/relationships/image" Target="../media/image81.jpeg"/></Relationships>
</file>

<file path=ppt/slides/_rels/slide41.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4.xml"/><Relationship Id="rId5" Type="http://schemas.openxmlformats.org/officeDocument/2006/relationships/image" Target="../media/image86.jpeg"/><Relationship Id="rId4" Type="http://schemas.openxmlformats.org/officeDocument/2006/relationships/image" Target="../media/image85.jpe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xml"/><Relationship Id="rId6" Type="http://schemas.openxmlformats.org/officeDocument/2006/relationships/image" Target="../media/image96.emf"/><Relationship Id="rId5" Type="http://schemas.openxmlformats.org/officeDocument/2006/relationships/image" Target="../media/image95.png"/><Relationship Id="rId4" Type="http://schemas.openxmlformats.org/officeDocument/2006/relationships/image" Target="../media/image94.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97.png"/><Relationship Id="rId1" Type="http://schemas.openxmlformats.org/officeDocument/2006/relationships/slideLayout" Target="../slideLayouts/slideLayout4.xml"/><Relationship Id="rId5" Type="http://schemas.openxmlformats.org/officeDocument/2006/relationships/image" Target="../media/image105.jpeg"/><Relationship Id="rId4" Type="http://schemas.openxmlformats.org/officeDocument/2006/relationships/image" Target="../media/image104.jpeg"/></Relationships>
</file>

<file path=ppt/slides/_rels/slide5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7.jpeg"/></Relationships>
</file>

<file path=ppt/slides/_rels/slide5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50.jpeg"/><Relationship Id="rId2" Type="http://schemas.openxmlformats.org/officeDocument/2006/relationships/image" Target="../media/image74.emf"/><Relationship Id="rId1" Type="http://schemas.openxmlformats.org/officeDocument/2006/relationships/slideLayout" Target="../slideLayouts/slideLayout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56.xml.rels><?xml version="1.0" encoding="UTF-8" standalone="yes"?>
<Relationships xmlns="http://schemas.openxmlformats.org/package/2006/relationships"><Relationship Id="rId8" Type="http://schemas.openxmlformats.org/officeDocument/2006/relationships/image" Target="../media/image114.emf"/><Relationship Id="rId3" Type="http://schemas.openxmlformats.org/officeDocument/2006/relationships/image" Target="../media/image111.jpeg"/><Relationship Id="rId7" Type="http://schemas.openxmlformats.org/officeDocument/2006/relationships/image" Target="../media/image113.emf"/><Relationship Id="rId2" Type="http://schemas.openxmlformats.org/officeDocument/2006/relationships/image" Target="../media/image74.emf"/><Relationship Id="rId1" Type="http://schemas.openxmlformats.org/officeDocument/2006/relationships/slideLayout" Target="../slideLayouts/slideLayout4.xml"/><Relationship Id="rId6" Type="http://schemas.openxmlformats.org/officeDocument/2006/relationships/image" Target="../media/image112.emf"/><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15.emf"/></Relationships>
</file>

<file path=ppt/slides/_rels/slide57.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18.jpeg"/><Relationship Id="rId2" Type="http://schemas.openxmlformats.org/officeDocument/2006/relationships/image" Target="../media/image74.emf"/><Relationship Id="rId1" Type="http://schemas.openxmlformats.org/officeDocument/2006/relationships/slideLayout" Target="../slideLayouts/slideLayout4.xml"/><Relationship Id="rId6" Type="http://schemas.openxmlformats.org/officeDocument/2006/relationships/image" Target="../media/image117.png"/><Relationship Id="rId5" Type="http://schemas.openxmlformats.org/officeDocument/2006/relationships/image" Target="../media/image116.jpeg"/><Relationship Id="rId4" Type="http://schemas.openxmlformats.org/officeDocument/2006/relationships/image" Target="../media/image101.png"/></Relationships>
</file>

<file path=ppt/slides/_rels/slide5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01.png"/><Relationship Id="rId1" Type="http://schemas.openxmlformats.org/officeDocument/2006/relationships/slideLayout" Target="../slideLayouts/slideLayout4.xml"/><Relationship Id="rId5" Type="http://schemas.openxmlformats.org/officeDocument/2006/relationships/image" Target="../media/image120.jpeg"/><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01.png"/><Relationship Id="rId1" Type="http://schemas.openxmlformats.org/officeDocument/2006/relationships/slideLayout" Target="../slideLayouts/slideLayout4.xml"/><Relationship Id="rId6" Type="http://schemas.openxmlformats.org/officeDocument/2006/relationships/image" Target="../media/image123.png"/><Relationship Id="rId5" Type="http://schemas.openxmlformats.org/officeDocument/2006/relationships/image" Target="../media/image100.png"/><Relationship Id="rId4" Type="http://schemas.openxmlformats.org/officeDocument/2006/relationships/image" Target="../media/image122.emf"/></Relationships>
</file>

<file path=ppt/slides/_rels/slide61.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0.png"/><Relationship Id="rId2" Type="http://schemas.openxmlformats.org/officeDocument/2006/relationships/image" Target="../media/image124.png"/><Relationship Id="rId1" Type="http://schemas.openxmlformats.org/officeDocument/2006/relationships/slideLayout" Target="../slideLayouts/slideLayout4.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emf"/></Relationships>
</file>

<file path=ppt/slides/_rels/slide6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01.png"/><Relationship Id="rId1" Type="http://schemas.openxmlformats.org/officeDocument/2006/relationships/slideLayout" Target="../slideLayouts/slideLayout4.xml"/><Relationship Id="rId5" Type="http://schemas.openxmlformats.org/officeDocument/2006/relationships/image" Target="../media/image129.png"/><Relationship Id="rId4" Type="http://schemas.openxmlformats.org/officeDocument/2006/relationships/image" Target="../media/image100.png"/></Relationships>
</file>

<file path=ppt/slides/_rels/slide63.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4.xml"/><Relationship Id="rId5" Type="http://schemas.openxmlformats.org/officeDocument/2006/relationships/image" Target="../media/image133.png"/><Relationship Id="rId4" Type="http://schemas.openxmlformats.org/officeDocument/2006/relationships/image" Target="../media/image13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00.png"/><Relationship Id="rId7" Type="http://schemas.openxmlformats.org/officeDocument/2006/relationships/image" Target="../media/image137.png"/><Relationship Id="rId2" Type="http://schemas.openxmlformats.org/officeDocument/2006/relationships/image" Target="../media/image134.png"/><Relationship Id="rId1" Type="http://schemas.openxmlformats.org/officeDocument/2006/relationships/slideLayout" Target="../slideLayouts/slideLayout4.xml"/><Relationship Id="rId6" Type="http://schemas.openxmlformats.org/officeDocument/2006/relationships/image" Target="../media/image136.png"/><Relationship Id="rId5" Type="http://schemas.openxmlformats.org/officeDocument/2006/relationships/image" Target="../media/image135.emf"/><Relationship Id="rId10" Type="http://schemas.openxmlformats.org/officeDocument/2006/relationships/image" Target="../media/image140.png"/><Relationship Id="rId4" Type="http://schemas.openxmlformats.org/officeDocument/2006/relationships/image" Target="../media/image101.png"/><Relationship Id="rId9" Type="http://schemas.openxmlformats.org/officeDocument/2006/relationships/image" Target="../media/image139.png"/></Relationships>
</file>

<file path=ppt/slides/_rels/slide67.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18.jpeg"/><Relationship Id="rId1" Type="http://schemas.openxmlformats.org/officeDocument/2006/relationships/slideLayout" Target="../slideLayouts/slideLayout4.xml"/><Relationship Id="rId6" Type="http://schemas.openxmlformats.org/officeDocument/2006/relationships/image" Target="../media/image144.jpeg"/><Relationship Id="rId5" Type="http://schemas.openxmlformats.org/officeDocument/2006/relationships/image" Target="../media/image143.jpeg"/><Relationship Id="rId4" Type="http://schemas.openxmlformats.org/officeDocument/2006/relationships/image" Target="../media/image142.jpeg"/></Relationships>
</file>

<file path=ppt/slides/_rels/slide68.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image" Target="../media/image118.jpeg"/><Relationship Id="rId1" Type="http://schemas.openxmlformats.org/officeDocument/2006/relationships/slideLayout" Target="../slideLayouts/slideLayout4.xml"/><Relationship Id="rId6" Type="http://schemas.openxmlformats.org/officeDocument/2006/relationships/image" Target="../media/image148.jpeg"/><Relationship Id="rId5" Type="http://schemas.openxmlformats.org/officeDocument/2006/relationships/image" Target="../media/image147.jpeg"/><Relationship Id="rId4" Type="http://schemas.openxmlformats.org/officeDocument/2006/relationships/image" Target="../media/image146.jpeg"/></Relationships>
</file>

<file path=ppt/slides/_rels/slide69.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emf"/><Relationship Id="rId7" Type="http://schemas.openxmlformats.org/officeDocument/2006/relationships/image" Target="../media/image153.emf"/><Relationship Id="rId2" Type="http://schemas.openxmlformats.org/officeDocument/2006/relationships/image" Target="../media/image100.png"/><Relationship Id="rId1" Type="http://schemas.openxmlformats.org/officeDocument/2006/relationships/slideLayout" Target="../slideLayouts/slideLayout4.xml"/><Relationship Id="rId6" Type="http://schemas.openxmlformats.org/officeDocument/2006/relationships/image" Target="../media/image152.emf"/><Relationship Id="rId5" Type="http://schemas.openxmlformats.org/officeDocument/2006/relationships/image" Target="../media/image151.emf"/><Relationship Id="rId4" Type="http://schemas.openxmlformats.org/officeDocument/2006/relationships/image" Target="../media/image150.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55.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0" y="1273175"/>
            <a:ext cx="7162800" cy="1470025"/>
          </a:xfrm>
        </p:spPr>
        <p:txBody>
          <a:bodyPr/>
          <a:lstStyle/>
          <a:p>
            <a:r>
              <a:rPr lang="en-US" sz="3800" dirty="0" smtClean="0">
                <a:solidFill>
                  <a:srgbClr val="C00000"/>
                </a:solidFill>
              </a:rPr>
              <a:t>Housekeepers:           </a:t>
            </a:r>
            <a:r>
              <a:rPr lang="en-US" sz="3800" dirty="0" smtClean="0">
                <a:solidFill>
                  <a:schemeClr val="bg2">
                    <a:lumMod val="75000"/>
                    <a:lumOff val="25000"/>
                  </a:schemeClr>
                </a:solidFill>
              </a:rPr>
              <a:t>Practices to Improve Health &amp; Safety using Ergonomics </a:t>
            </a:r>
            <a:endParaRPr lang="en-US" sz="3800" dirty="0">
              <a:solidFill>
                <a:schemeClr val="bg2">
                  <a:lumMod val="75000"/>
                  <a:lumOff val="25000"/>
                </a:schemeClr>
              </a:solidFill>
            </a:endParaRPr>
          </a:p>
        </p:txBody>
      </p:sp>
      <p:sp>
        <p:nvSpPr>
          <p:cNvPr id="2057" name="Rectangle 9"/>
          <p:cNvSpPr>
            <a:spLocks noGrp="1" noChangeArrowheads="1"/>
          </p:cNvSpPr>
          <p:nvPr>
            <p:ph type="subTitle" idx="1"/>
          </p:nvPr>
        </p:nvSpPr>
        <p:spPr>
          <a:xfrm>
            <a:off x="838200" y="3124200"/>
            <a:ext cx="6324600" cy="990600"/>
          </a:xfrm>
        </p:spPr>
        <p:txBody>
          <a:bodyPr/>
          <a:lstStyle/>
          <a:p>
            <a:r>
              <a:rPr lang="en-US" b="1" dirty="0" smtClean="0"/>
              <a:t>Presented by:                         </a:t>
            </a:r>
            <a:r>
              <a:rPr lang="en-US" b="1" dirty="0" smtClean="0">
                <a:solidFill>
                  <a:schemeClr val="bg2">
                    <a:lumMod val="75000"/>
                    <a:lumOff val="25000"/>
                  </a:schemeClr>
                </a:solidFill>
              </a:rPr>
              <a:t>Institute for Ergonomics</a:t>
            </a:r>
            <a:r>
              <a:rPr lang="en-US" b="1" dirty="0" smtClean="0"/>
              <a:t>             </a:t>
            </a:r>
            <a:r>
              <a:rPr lang="en-US" dirty="0" smtClean="0"/>
              <a:t>The Ohio State University</a:t>
            </a:r>
          </a:p>
          <a:p>
            <a:r>
              <a:rPr lang="en-US" sz="2800" dirty="0" smtClean="0">
                <a:solidFill>
                  <a:schemeClr val="bg2">
                    <a:lumMod val="75000"/>
                    <a:lumOff val="25000"/>
                  </a:schemeClr>
                </a:solidFill>
              </a:rPr>
              <a:t>Columbus, Ohio</a:t>
            </a:r>
          </a:p>
          <a:p>
            <a:endParaRPr lang="en-US" sz="2800" dirty="0" smtClean="0">
              <a:solidFill>
                <a:schemeClr val="bg2">
                  <a:lumMod val="75000"/>
                  <a:lumOff val="25000"/>
                </a:schemeClr>
              </a:solidFill>
            </a:endParaRPr>
          </a:p>
        </p:txBody>
      </p:sp>
      <p:pic>
        <p:nvPicPr>
          <p:cNvPr id="1026" name="Picture 2" descr="C:\Documents and Settings\W. Gary Allread\Local Settings\Temporary Internet Files\Content.IE5\QYPKUBL7\MC900156031[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4038600"/>
            <a:ext cx="2355143" cy="23311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Purpose of this training</a:t>
            </a:r>
          </a:p>
          <a:p>
            <a:pPr lvl="1"/>
            <a:r>
              <a:rPr lang="en-US" dirty="0" smtClean="0"/>
              <a:t>Apply ergonomics to housekeeping work</a:t>
            </a:r>
            <a:endParaRPr lang="en-US" dirty="0"/>
          </a:p>
        </p:txBody>
      </p:sp>
      <p:pic>
        <p:nvPicPr>
          <p:cNvPr id="14" name="Picture 2" descr="C:\Documents and Settings\W. Gary Allread\Local Settings\Temporary Internet Files\Content.IE5\QYPKUBL7\MC900156031[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10200" y="3048000"/>
            <a:ext cx="3200400" cy="3167809"/>
          </a:xfrm>
          <a:prstGeom prst="rect">
            <a:avLst/>
          </a:prstGeom>
          <a:noFill/>
        </p:spPr>
      </p:pic>
      <p:pic>
        <p:nvPicPr>
          <p:cNvPr id="15" name="Picture 13" descr="BS00953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3048000"/>
            <a:ext cx="3200400" cy="3200400"/>
          </a:xfrm>
          <a:prstGeom prst="rect">
            <a:avLst/>
          </a:prstGeom>
          <a:noFill/>
          <a:ln w="9525">
            <a:noFill/>
            <a:miter lim="800000"/>
            <a:headEnd/>
            <a:tailEnd/>
          </a:ln>
        </p:spPr>
      </p:pic>
      <p:sp>
        <p:nvSpPr>
          <p:cNvPr id="16" name="Text Box 14"/>
          <p:cNvSpPr txBox="1">
            <a:spLocks noChangeArrowheads="1"/>
          </p:cNvSpPr>
          <p:nvPr/>
        </p:nvSpPr>
        <p:spPr bwMode="auto">
          <a:xfrm>
            <a:off x="990600" y="5410200"/>
            <a:ext cx="1485900" cy="461665"/>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kumimoji="0" lang="en-US" sz="2400" b="1" dirty="0" smtClean="0">
                <a:solidFill>
                  <a:schemeClr val="bg2"/>
                </a:solidFill>
              </a:rPr>
              <a:t>Person</a:t>
            </a:r>
            <a:endParaRPr kumimoji="0" lang="en-US" sz="2400" b="1" dirty="0">
              <a:solidFill>
                <a:schemeClr val="bg2"/>
              </a:solidFill>
            </a:endParaRPr>
          </a:p>
        </p:txBody>
      </p:sp>
      <p:sp>
        <p:nvSpPr>
          <p:cNvPr id="17" name="Text Box 15"/>
          <p:cNvSpPr txBox="1">
            <a:spLocks noChangeArrowheads="1"/>
          </p:cNvSpPr>
          <p:nvPr/>
        </p:nvSpPr>
        <p:spPr bwMode="auto">
          <a:xfrm>
            <a:off x="2819400" y="3581400"/>
            <a:ext cx="990600" cy="461665"/>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kumimoji="0" lang="en-US" sz="2400" b="1" dirty="0" smtClean="0">
                <a:solidFill>
                  <a:schemeClr val="bg2"/>
                </a:solidFill>
              </a:rPr>
              <a:t>Job</a:t>
            </a:r>
            <a:endParaRPr kumimoji="0" lang="en-US" sz="2400" b="1" dirty="0">
              <a:solidFill>
                <a:schemeClr val="bg2"/>
              </a:solidFill>
            </a:endParaRPr>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Makes housekeeping work easier</a:t>
            </a:r>
            <a:endParaRPr lang="en-US" dirty="0"/>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15" name="Group 14"/>
          <p:cNvGrpSpPr/>
          <p:nvPr/>
        </p:nvGrpSpPr>
        <p:grpSpPr>
          <a:xfrm>
            <a:off x="4978400" y="2489916"/>
            <a:ext cx="3479800" cy="4139484"/>
            <a:chOff x="4978400" y="2489916"/>
            <a:chExt cx="3479800" cy="4139484"/>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4288" y="2489916"/>
              <a:ext cx="2903912" cy="4139484"/>
            </a:xfrm>
            <a:prstGeom prst="rect">
              <a:avLst/>
            </a:prstGeom>
            <a:noFill/>
            <a:ln w="9525">
              <a:noFill/>
              <a:miter lim="800000"/>
              <a:headEnd/>
              <a:tailEnd/>
            </a:ln>
          </p:spPr>
        </p:pic>
        <p:pic>
          <p:nvPicPr>
            <p:cNvPr id="19"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8400" y="2514600"/>
              <a:ext cx="1117600" cy="838200"/>
            </a:xfrm>
            <a:prstGeom prst="rect">
              <a:avLst/>
            </a:prstGeom>
            <a:noFill/>
            <a:ln w="9525">
              <a:noFill/>
              <a:miter lim="800000"/>
              <a:headEnd/>
              <a:tailEnd/>
            </a:ln>
            <a:effectLst/>
          </p:spPr>
        </p:pic>
      </p:grpSp>
      <p:grpSp>
        <p:nvGrpSpPr>
          <p:cNvPr id="14" name="Group 13"/>
          <p:cNvGrpSpPr/>
          <p:nvPr/>
        </p:nvGrpSpPr>
        <p:grpSpPr>
          <a:xfrm>
            <a:off x="330200" y="2514600"/>
            <a:ext cx="3632200" cy="4114800"/>
            <a:chOff x="330200" y="2514600"/>
            <a:chExt cx="3632200" cy="411480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2582243"/>
              <a:ext cx="3429000" cy="4047157"/>
            </a:xfrm>
            <a:prstGeom prst="rect">
              <a:avLst/>
            </a:prstGeom>
            <a:noFill/>
            <a:ln w="9525">
              <a:noFill/>
              <a:miter lim="800000"/>
              <a:headEnd/>
              <a:tailEnd/>
            </a:ln>
          </p:spPr>
        </p:pic>
        <p:pic>
          <p:nvPicPr>
            <p:cNvPr id="13"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200" y="2514600"/>
              <a:ext cx="1117600" cy="83820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Reduces discomfort or pain</a:t>
            </a:r>
            <a:endParaRPr lang="en-US" dirty="0"/>
          </a:p>
        </p:txBody>
      </p:sp>
      <p:sp>
        <p:nvSpPr>
          <p:cNvPr id="16" name="Text Box 14"/>
          <p:cNvSpPr txBox="1">
            <a:spLocks noChangeArrowheads="1"/>
          </p:cNvSpPr>
          <p:nvPr/>
        </p:nvSpPr>
        <p:spPr bwMode="auto">
          <a:xfrm>
            <a:off x="914400" y="5410200"/>
            <a:ext cx="1485900" cy="461665"/>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kumimoji="0" lang="en-US" sz="2400" b="1" dirty="0" smtClean="0">
                <a:solidFill>
                  <a:schemeClr val="bg2"/>
                </a:solidFill>
              </a:rPr>
              <a:t>Person</a:t>
            </a:r>
            <a:endParaRPr kumimoji="0" lang="en-US" sz="2400" b="1" dirty="0">
              <a:solidFill>
                <a:schemeClr val="bg2"/>
              </a:solidFill>
            </a:endParaRPr>
          </a:p>
        </p:txBody>
      </p:sp>
      <p:pic>
        <p:nvPicPr>
          <p:cNvPr id="6163"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0"/>
            <a:ext cx="3581400" cy="3191714"/>
          </a:xfrm>
          <a:prstGeom prst="rect">
            <a:avLst/>
          </a:prstGeom>
          <a:noFill/>
          <a:ln w="9525">
            <a:noFill/>
            <a:miter lim="800000"/>
            <a:headEnd/>
            <a:tailEnd/>
          </a:ln>
        </p:spPr>
      </p:pic>
      <p:sp>
        <p:nvSpPr>
          <p:cNvPr id="27" name="Lightning Bolt 26"/>
          <p:cNvSpPr/>
          <p:nvPr/>
        </p:nvSpPr>
        <p:spPr bwMode="auto">
          <a:xfrm rot="307312">
            <a:off x="1526491" y="3482514"/>
            <a:ext cx="289137" cy="408453"/>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8" name="Lightning Bolt 27"/>
          <p:cNvSpPr/>
          <p:nvPr/>
        </p:nvSpPr>
        <p:spPr bwMode="auto">
          <a:xfrm rot="20488289">
            <a:off x="1296398" y="3554241"/>
            <a:ext cx="290624" cy="476852"/>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9" name="Lightning Bolt 28"/>
          <p:cNvSpPr/>
          <p:nvPr/>
        </p:nvSpPr>
        <p:spPr bwMode="auto">
          <a:xfrm rot="19260000">
            <a:off x="1134582" y="3666544"/>
            <a:ext cx="325360" cy="559313"/>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35" name="Group 34"/>
          <p:cNvGrpSpPr/>
          <p:nvPr/>
        </p:nvGrpSpPr>
        <p:grpSpPr>
          <a:xfrm>
            <a:off x="5105400" y="3048000"/>
            <a:ext cx="3581400" cy="3191714"/>
            <a:chOff x="5105400" y="3048000"/>
            <a:chExt cx="3581400" cy="3191714"/>
          </a:xfrm>
        </p:grpSpPr>
        <p:pic>
          <p:nvPicPr>
            <p:cNvPr id="31"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48000"/>
              <a:ext cx="3581400" cy="3191714"/>
            </a:xfrm>
            <a:prstGeom prst="rect">
              <a:avLst/>
            </a:prstGeom>
            <a:noFill/>
            <a:ln w="9525">
              <a:noFill/>
              <a:miter lim="800000"/>
              <a:headEnd/>
              <a:tailEnd/>
            </a:ln>
          </p:spPr>
        </p:pic>
        <p:sp>
          <p:nvSpPr>
            <p:cNvPr id="33" name="Lightning Bolt 32"/>
            <p:cNvSpPr/>
            <p:nvPr/>
          </p:nvSpPr>
          <p:spPr bwMode="auto">
            <a:xfrm rot="20488289">
              <a:off x="5944598" y="3554241"/>
              <a:ext cx="290624" cy="476852"/>
            </a:xfrm>
            <a:prstGeom prst="lightningBol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Lowers risk of getting hurt</a:t>
            </a:r>
            <a:endParaRPr lang="en-US" dirty="0"/>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60" y="2895600"/>
            <a:ext cx="3349740" cy="3124200"/>
          </a:xfrm>
          <a:prstGeom prst="rect">
            <a:avLst/>
          </a:prstGeom>
          <a:noFill/>
          <a:ln w="9525">
            <a:noFill/>
            <a:miter lim="800000"/>
            <a:headEnd/>
            <a:tailEnd/>
          </a:ln>
        </p:spPr>
      </p:pic>
      <p:sp>
        <p:nvSpPr>
          <p:cNvPr id="13" name="TextBox 12"/>
          <p:cNvSpPr txBox="1"/>
          <p:nvPr/>
        </p:nvSpPr>
        <p:spPr>
          <a:xfrm>
            <a:off x="443753" y="4809564"/>
            <a:ext cx="1524000" cy="461665"/>
          </a:xfrm>
          <a:prstGeom prst="rect">
            <a:avLst/>
          </a:prstGeom>
          <a:noFill/>
        </p:spPr>
        <p:txBody>
          <a:bodyPr wrap="square" rtlCol="0">
            <a:spAutoFit/>
          </a:bodyPr>
          <a:lstStyle/>
          <a:p>
            <a:pPr algn="ctr">
              <a:buNone/>
            </a:pPr>
            <a:r>
              <a:rPr lang="en-US" sz="2400" b="1" dirty="0" smtClean="0"/>
              <a:t>Hurt</a:t>
            </a:r>
            <a:endParaRPr lang="en-US" b="1" dirty="0"/>
          </a:p>
        </p:txBody>
      </p:sp>
      <p:sp>
        <p:nvSpPr>
          <p:cNvPr id="19" name="TextBox 18"/>
          <p:cNvSpPr txBox="1"/>
          <p:nvPr/>
        </p:nvSpPr>
        <p:spPr>
          <a:xfrm>
            <a:off x="2527479" y="4420736"/>
            <a:ext cx="1524000" cy="461665"/>
          </a:xfrm>
          <a:prstGeom prst="rect">
            <a:avLst/>
          </a:prstGeom>
          <a:noFill/>
        </p:spPr>
        <p:txBody>
          <a:bodyPr wrap="square" rtlCol="0">
            <a:spAutoFit/>
          </a:bodyPr>
          <a:lstStyle/>
          <a:p>
            <a:pPr algn="ctr">
              <a:buNone/>
            </a:pPr>
            <a:r>
              <a:rPr lang="en-US" sz="2400" dirty="0" smtClean="0"/>
              <a:t>Healthy</a:t>
            </a:r>
            <a:endParaRPr lang="en-US" dirty="0"/>
          </a:p>
        </p:txBody>
      </p:sp>
      <p:grpSp>
        <p:nvGrpSpPr>
          <p:cNvPr id="12" name="Group 11"/>
          <p:cNvGrpSpPr/>
          <p:nvPr/>
        </p:nvGrpSpPr>
        <p:grpSpPr>
          <a:xfrm>
            <a:off x="5308180" y="2892552"/>
            <a:ext cx="3593773" cy="3127248"/>
            <a:chOff x="5308180" y="2892552"/>
            <a:chExt cx="3593773" cy="3127248"/>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3595" y="2892552"/>
              <a:ext cx="3365605" cy="3127248"/>
            </a:xfrm>
            <a:prstGeom prst="rect">
              <a:avLst/>
            </a:prstGeom>
            <a:noFill/>
            <a:ln w="9525">
              <a:noFill/>
              <a:miter lim="800000"/>
              <a:headEnd/>
              <a:tailEnd/>
            </a:ln>
            <a:effectLst/>
          </p:spPr>
        </p:pic>
        <p:sp>
          <p:nvSpPr>
            <p:cNvPr id="15" name="TextBox 14"/>
            <p:cNvSpPr txBox="1"/>
            <p:nvPr/>
          </p:nvSpPr>
          <p:spPr>
            <a:xfrm>
              <a:off x="5308180" y="4433553"/>
              <a:ext cx="1524000" cy="461665"/>
            </a:xfrm>
            <a:prstGeom prst="rect">
              <a:avLst/>
            </a:prstGeom>
            <a:noFill/>
          </p:spPr>
          <p:txBody>
            <a:bodyPr wrap="square" rtlCol="0">
              <a:spAutoFit/>
            </a:bodyPr>
            <a:lstStyle/>
            <a:p>
              <a:pPr algn="ctr">
                <a:buNone/>
              </a:pPr>
              <a:r>
                <a:rPr lang="en-US" sz="2400" dirty="0" smtClean="0"/>
                <a:t>Hurt</a:t>
              </a:r>
              <a:endParaRPr lang="en-US" dirty="0"/>
            </a:p>
          </p:txBody>
        </p:sp>
        <p:sp>
          <p:nvSpPr>
            <p:cNvPr id="16" name="TextBox 15"/>
            <p:cNvSpPr txBox="1"/>
            <p:nvPr/>
          </p:nvSpPr>
          <p:spPr>
            <a:xfrm>
              <a:off x="7377953" y="4770377"/>
              <a:ext cx="1524000" cy="461665"/>
            </a:xfrm>
            <a:prstGeom prst="rect">
              <a:avLst/>
            </a:prstGeom>
            <a:noFill/>
          </p:spPr>
          <p:txBody>
            <a:bodyPr wrap="square" rtlCol="0">
              <a:spAutoFit/>
            </a:bodyPr>
            <a:lstStyle/>
            <a:p>
              <a:pPr algn="ctr">
                <a:buNone/>
              </a:pPr>
              <a:r>
                <a:rPr lang="en-US" sz="2400" b="1" dirty="0" smtClean="0"/>
                <a:t>Healthy</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Helps get job done faster</a:t>
            </a:r>
            <a:endParaRPr lang="en-US" dirty="0"/>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7171" name="Picture 3" descr="C:\Documents and Settings\W. Gary Allread\Local Settings\Temporary Internet Files\Content.IE5\EXD0R7UE\MC900215177[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828" y="3200400"/>
            <a:ext cx="1797572" cy="1219200"/>
          </a:xfrm>
          <a:prstGeom prst="rect">
            <a:avLst/>
          </a:prstGeom>
          <a:noFill/>
        </p:spPr>
      </p:pic>
      <p:pic>
        <p:nvPicPr>
          <p:cNvPr id="7172" name="Picture 4" descr="C:\Documents and Settings\W. Gary Allread\Local Settings\Temporary Internet Files\Content.IE5\CVJ5LPHA\MC90000181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400" y="3200400"/>
            <a:ext cx="838200" cy="1169504"/>
          </a:xfrm>
          <a:prstGeom prst="rect">
            <a:avLst/>
          </a:prstGeom>
          <a:noFill/>
        </p:spPr>
      </p:pic>
      <p:pic>
        <p:nvPicPr>
          <p:cNvPr id="7179" name="Picture 11" descr="C:\Documents and Settings\W. Gary Allread\Local Settings\Temporary Internet Files\Content.IE5\MR959F7F\MC900356923[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1524000" y="5029200"/>
            <a:ext cx="1524000" cy="1231152"/>
          </a:xfrm>
          <a:prstGeom prst="rect">
            <a:avLst/>
          </a:prstGeom>
          <a:noFill/>
        </p:spPr>
      </p:pic>
      <p:sp>
        <p:nvSpPr>
          <p:cNvPr id="22" name="Circular Arrow 21"/>
          <p:cNvSpPr/>
          <p:nvPr/>
        </p:nvSpPr>
        <p:spPr>
          <a:xfrm rot="16200000">
            <a:off x="799874" y="3090244"/>
            <a:ext cx="2743200" cy="2743200"/>
          </a:xfrm>
          <a:prstGeom prst="circularArrow">
            <a:avLst>
              <a:gd name="adj1" fmla="val 3624"/>
              <a:gd name="adj2" fmla="val 664363"/>
              <a:gd name="adj3" fmla="val 20318253"/>
              <a:gd name="adj4" fmla="val 1417520"/>
              <a:gd name="adj5" fmla="val 14102"/>
            </a:avLst>
          </a:prstGeom>
          <a:solidFill>
            <a:srgbClr val="00000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3" name="Picture 3" descr="C:\Documents and Settings\W. Gary Allread\Local Settings\Temporary Internet Files\Content.IE5\EXD0R7UE\MC900215177[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41428" y="3188448"/>
            <a:ext cx="1797572" cy="1219200"/>
          </a:xfrm>
          <a:prstGeom prst="rect">
            <a:avLst/>
          </a:prstGeom>
          <a:noFill/>
        </p:spPr>
      </p:pic>
      <p:pic>
        <p:nvPicPr>
          <p:cNvPr id="24" name="Picture 4" descr="C:\Documents and Settings\W. Gary Allread\Local Settings\Temporary Internet Files\Content.IE5\CVJ5LPHA\MC90000181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01000" y="3188448"/>
            <a:ext cx="838200" cy="1169504"/>
          </a:xfrm>
          <a:prstGeom prst="rect">
            <a:avLst/>
          </a:prstGeom>
          <a:noFill/>
        </p:spPr>
      </p:pic>
      <p:pic>
        <p:nvPicPr>
          <p:cNvPr id="25" name="Picture 11" descr="C:\Documents and Settings\W. Gary Allread\Local Settings\Temporary Internet Files\Content.IE5\MR959F7F\MC900356923[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6705600" y="5017248"/>
            <a:ext cx="1524000" cy="1231152"/>
          </a:xfrm>
          <a:prstGeom prst="rect">
            <a:avLst/>
          </a:prstGeom>
          <a:noFill/>
        </p:spPr>
      </p:pic>
      <p:sp>
        <p:nvSpPr>
          <p:cNvPr id="27" name="Circular Arrow 26"/>
          <p:cNvSpPr/>
          <p:nvPr/>
        </p:nvSpPr>
        <p:spPr>
          <a:xfrm rot="16200000">
            <a:off x="5943600" y="3110753"/>
            <a:ext cx="2743200" cy="2743200"/>
          </a:xfrm>
          <a:prstGeom prst="circularArrow">
            <a:avLst>
              <a:gd name="adj1" fmla="val 3624"/>
              <a:gd name="adj2" fmla="val 664363"/>
              <a:gd name="adj3" fmla="val 20318253"/>
              <a:gd name="adj4" fmla="val 1417520"/>
              <a:gd name="adj5" fmla="val 14102"/>
            </a:avLst>
          </a:prstGeom>
          <a:solidFill>
            <a:srgbClr val="00000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9"/>
                                        </p:tgtEl>
                                        <p:attrNameLst>
                                          <p:attrName>style.visibility</p:attrName>
                                        </p:attrNameLst>
                                      </p:cBhvr>
                                      <p:to>
                                        <p:strVal val="visible"/>
                                      </p:to>
                                    </p:set>
                                    <p:animEffect transition="in" filter="fade">
                                      <p:cBhvr>
                                        <p:cTn id="11" dur="500"/>
                                        <p:tgtEl>
                                          <p:spTgt spid="717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childTnLst>
                          </p:cTn>
                        </p:par>
                        <p:par>
                          <p:cTn id="17" fill="hold">
                            <p:stCondLst>
                              <p:cond delay="2000"/>
                            </p:stCondLst>
                            <p:childTnLst>
                              <p:par>
                                <p:cTn id="18" presetID="8" presetClass="emph" presetSubtype="0" repeatCount="indefinite" fill="hold" nodeType="afterEffect">
                                  <p:stCondLst>
                                    <p:cond delay="1500"/>
                                  </p:stCondLst>
                                  <p:childTnLst>
                                    <p:animRot by="5400000">
                                      <p:cBhvr>
                                        <p:cTn id="19" dur="3000" fill="hold"/>
                                        <p:tgtEl>
                                          <p:spTgt spid="22"/>
                                        </p:tgtEl>
                                        <p:attrNameLst>
                                          <p:attrName>r</p:attrName>
                                        </p:attrNameLst>
                                      </p:cBhvr>
                                    </p:animRot>
                                  </p:childTnLst>
                                </p:cTn>
                              </p:par>
                              <p:par>
                                <p:cTn id="20" presetID="8" presetClass="emph" presetSubtype="0" repeatCount="indefinite" fill="hold" nodeType="withEffect">
                                  <p:stCondLst>
                                    <p:cond delay="1500"/>
                                  </p:stCondLst>
                                  <p:childTnLst>
                                    <p:animRot by="5400000">
                                      <p:cBhvr>
                                        <p:cTn id="21" dur="3000" fill="hold"/>
                                        <p:tgtEl>
                                          <p:spTgt spid="22"/>
                                        </p:tgtEl>
                                        <p:attrNameLst>
                                          <p:attrName>r</p:attrName>
                                        </p:attrNameLst>
                                      </p:cBhvr>
                                    </p:animRot>
                                  </p:childTnLst>
                                </p:cTn>
                              </p:par>
                              <p:par>
                                <p:cTn id="22" presetID="8" presetClass="emph" presetSubtype="0" repeatCount="indefinite" fill="hold" nodeType="withEffect">
                                  <p:stCondLst>
                                    <p:cond delay="1500"/>
                                  </p:stCondLst>
                                  <p:childTnLst>
                                    <p:animRot by="5400000">
                                      <p:cBhvr>
                                        <p:cTn id="23" dur="3000" fill="hold"/>
                                        <p:tgtEl>
                                          <p:spTgt spid="2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2000"/>
                                        <p:tgtEl>
                                          <p:spTgt spid="27"/>
                                        </p:tgtEl>
                                      </p:cBhvr>
                                    </p:animEffect>
                                  </p:childTnLst>
                                </p:cTn>
                              </p:par>
                            </p:childTnLst>
                          </p:cTn>
                        </p:par>
                        <p:par>
                          <p:cTn id="46" fill="hold">
                            <p:stCondLst>
                              <p:cond delay="5000"/>
                            </p:stCondLst>
                            <p:childTnLst>
                              <p:par>
                                <p:cTn id="47" presetID="8" presetClass="emph" presetSubtype="0" repeatCount="indefinite" fill="hold" nodeType="afterEffect">
                                  <p:stCondLst>
                                    <p:cond delay="1500"/>
                                  </p:stCondLst>
                                  <p:childTnLst>
                                    <p:animRot by="5400000">
                                      <p:cBhvr>
                                        <p:cTn id="48" dur="2000" fill="hold"/>
                                        <p:tgtEl>
                                          <p:spTgt spid="27"/>
                                        </p:tgtEl>
                                        <p:attrNameLst>
                                          <p:attrName>r</p:attrName>
                                        </p:attrNameLst>
                                      </p:cBhvr>
                                    </p:animRot>
                                  </p:childTnLst>
                                </p:cTn>
                              </p:par>
                              <p:par>
                                <p:cTn id="49" presetID="8" presetClass="emph" presetSubtype="0" repeatCount="indefinite" fill="hold" nodeType="withEffect">
                                  <p:stCondLst>
                                    <p:cond delay="1500"/>
                                  </p:stCondLst>
                                  <p:childTnLst>
                                    <p:animRot by="5400000">
                                      <p:cBhvr>
                                        <p:cTn id="50" dur="2000" fill="hold"/>
                                        <p:tgtEl>
                                          <p:spTgt spid="27"/>
                                        </p:tgtEl>
                                        <p:attrNameLst>
                                          <p:attrName>r</p:attrName>
                                        </p:attrNameLst>
                                      </p:cBhvr>
                                    </p:animRot>
                                  </p:childTnLst>
                                </p:cTn>
                              </p:par>
                              <p:par>
                                <p:cTn id="51" presetID="8" presetClass="emph" presetSubtype="0" repeatCount="indefinite" fill="hold" nodeType="withEffect">
                                  <p:stCondLst>
                                    <p:cond delay="1500"/>
                                  </p:stCondLst>
                                  <p:childTnLst>
                                    <p:animRot by="5400000">
                                      <p:cBhvr>
                                        <p:cTn id="52"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W. Gary Allread\Local Settings\Temporary Internet Files\Content.IE5\ZGRBL30O\MP90041174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3048000"/>
            <a:ext cx="3200400" cy="3200400"/>
          </a:xfrm>
          <a:prstGeom prst="rect">
            <a:avLst/>
          </a:prstGeom>
          <a:noFill/>
        </p:spPr>
      </p:pic>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Improves quality of the work</a:t>
            </a:r>
            <a:endParaRPr lang="en-US" dirty="0"/>
          </a:p>
        </p:txBody>
      </p:sp>
      <p:sp>
        <p:nvSpPr>
          <p:cNvPr id="18" name="Right Arrow 17"/>
          <p:cNvSpPr/>
          <p:nvPr/>
        </p:nvSpPr>
        <p:spPr bwMode="auto">
          <a:xfrm>
            <a:off x="4191000" y="4267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030"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a:off x="1066800" y="3276600"/>
            <a:ext cx="571500" cy="523875"/>
          </a:xfrm>
          <a:prstGeom prst="rect">
            <a:avLst/>
          </a:prstGeom>
          <a:noFill/>
          <a:ln w="9525">
            <a:noFill/>
            <a:miter lim="800000"/>
            <a:headEnd/>
            <a:tailEnd/>
          </a:ln>
          <a:effectLst/>
        </p:spPr>
      </p:pic>
      <p:pic>
        <p:nvPicPr>
          <p:cNvPr id="28"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1039906" y="5432612"/>
            <a:ext cx="405245" cy="371475"/>
          </a:xfrm>
          <a:prstGeom prst="rect">
            <a:avLst/>
          </a:prstGeom>
          <a:noFill/>
          <a:ln w="9525">
            <a:noFill/>
            <a:miter lim="800000"/>
            <a:headEnd/>
            <a:tailEnd/>
          </a:ln>
          <a:effectLst/>
        </p:spPr>
      </p:pic>
      <p:pic>
        <p:nvPicPr>
          <p:cNvPr id="29"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rot="20133439">
            <a:off x="3276600" y="5638800"/>
            <a:ext cx="571500" cy="523875"/>
          </a:xfrm>
          <a:prstGeom prst="rect">
            <a:avLst/>
          </a:prstGeom>
          <a:noFill/>
          <a:ln w="9525">
            <a:noFill/>
            <a:miter lim="800000"/>
            <a:headEnd/>
            <a:tailEnd/>
          </a:ln>
          <a:effectLst/>
        </p:spPr>
      </p:pic>
      <p:grpSp>
        <p:nvGrpSpPr>
          <p:cNvPr id="38" name="Group 37"/>
          <p:cNvGrpSpPr/>
          <p:nvPr/>
        </p:nvGrpSpPr>
        <p:grpSpPr>
          <a:xfrm>
            <a:off x="5486400" y="3016624"/>
            <a:ext cx="3200400" cy="3248439"/>
            <a:chOff x="5486400" y="3016624"/>
            <a:chExt cx="3200400" cy="3248439"/>
          </a:xfrm>
        </p:grpSpPr>
        <p:pic>
          <p:nvPicPr>
            <p:cNvPr id="30" name="Picture 4" descr="C:\Documents and Settings\W. Gary Allread\Local Settings\Temporary Internet Files\Content.IE5\ZGRBL30O\MP90041174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6400" y="3048000"/>
              <a:ext cx="3200400" cy="3200400"/>
            </a:xfrm>
            <a:prstGeom prst="rect">
              <a:avLst/>
            </a:prstGeom>
            <a:noFill/>
          </p:spPr>
        </p:pic>
        <p:pic>
          <p:nvPicPr>
            <p:cNvPr id="31"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a:off x="5791200" y="3276600"/>
              <a:ext cx="571500" cy="523875"/>
            </a:xfrm>
            <a:prstGeom prst="rect">
              <a:avLst/>
            </a:prstGeom>
            <a:noFill/>
            <a:ln w="9525">
              <a:noFill/>
              <a:miter lim="800000"/>
              <a:headEnd/>
              <a:tailEnd/>
            </a:ln>
            <a:effectLst/>
          </p:spPr>
        </p:pic>
        <p:pic>
          <p:nvPicPr>
            <p:cNvPr id="32"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5764306" y="5432612"/>
              <a:ext cx="405245" cy="371475"/>
            </a:xfrm>
            <a:prstGeom prst="rect">
              <a:avLst/>
            </a:prstGeom>
            <a:noFill/>
            <a:ln w="9525">
              <a:noFill/>
              <a:miter lim="800000"/>
              <a:headEnd/>
              <a:tailEnd/>
            </a:ln>
            <a:effectLst/>
          </p:spPr>
        </p:pic>
        <p:pic>
          <p:nvPicPr>
            <p:cNvPr id="33" name="Picture 6"/>
            <p:cNvPicPr>
              <a:picLocks noChangeAspect="1" noChangeArrowheads="1"/>
            </p:cNvPicPr>
            <p:nvPr/>
          </p:nvPicPr>
          <p:blipFill>
            <a:blip r:embed="rId3" cstate="print">
              <a:lum bright="46000" contrast="-11000"/>
              <a:extLst>
                <a:ext uri="{28A0092B-C50C-407E-A947-70E740481C1C}">
                  <a14:useLocalDpi xmlns:a14="http://schemas.microsoft.com/office/drawing/2010/main" val="0"/>
                </a:ext>
              </a:extLst>
            </a:blip>
            <a:srcRect/>
            <a:stretch>
              <a:fillRect/>
            </a:stretch>
          </p:blipFill>
          <p:spPr bwMode="auto">
            <a:xfrm rot="20133439">
              <a:off x="8001000" y="5638800"/>
              <a:ext cx="571500" cy="523875"/>
            </a:xfrm>
            <a:prstGeom prst="rect">
              <a:avLst/>
            </a:prstGeom>
            <a:noFill/>
            <a:ln w="9525">
              <a:noFill/>
              <a:miter lim="800000"/>
              <a:headEnd/>
              <a:tailEnd/>
            </a:ln>
            <a:effectLst/>
          </p:spPr>
        </p:pic>
        <p:pic>
          <p:nvPicPr>
            <p:cNvPr id="34"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6690761" y="4682408"/>
              <a:ext cx="354727" cy="325167"/>
            </a:xfrm>
            <a:prstGeom prst="rect">
              <a:avLst/>
            </a:prstGeom>
            <a:noFill/>
            <a:ln w="9525">
              <a:noFill/>
              <a:miter lim="800000"/>
              <a:headEnd/>
              <a:tailEnd/>
            </a:ln>
            <a:effectLst/>
          </p:spPr>
        </p:pic>
        <p:pic>
          <p:nvPicPr>
            <p:cNvPr id="35"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2120384">
              <a:off x="6614561" y="5178033"/>
              <a:ext cx="354727" cy="325167"/>
            </a:xfrm>
            <a:prstGeom prst="rect">
              <a:avLst/>
            </a:prstGeom>
            <a:noFill/>
            <a:ln w="9525">
              <a:noFill/>
              <a:miter lim="800000"/>
              <a:headEnd/>
              <a:tailEnd/>
            </a:ln>
            <a:effectLst/>
          </p:spPr>
        </p:pic>
        <p:pic>
          <p:nvPicPr>
            <p:cNvPr id="36"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1922496">
              <a:off x="6488613" y="3016624"/>
              <a:ext cx="405245" cy="371475"/>
            </a:xfrm>
            <a:prstGeom prst="rect">
              <a:avLst/>
            </a:prstGeom>
            <a:noFill/>
            <a:ln w="9525">
              <a:noFill/>
              <a:miter lim="800000"/>
              <a:headEnd/>
              <a:tailEnd/>
            </a:ln>
            <a:effectLst/>
          </p:spPr>
        </p:pic>
        <p:pic>
          <p:nvPicPr>
            <p:cNvPr id="37" name="Picture 6"/>
            <p:cNvPicPr>
              <a:picLocks noChangeAspect="1" noChangeArrowheads="1"/>
            </p:cNvPicPr>
            <p:nvPr/>
          </p:nvPicPr>
          <p:blipFill>
            <a:blip r:embed="rId3" cstate="email">
              <a:lum bright="46000" contrast="-11000"/>
              <a:extLst>
                <a:ext uri="{28A0092B-C50C-407E-A947-70E740481C1C}">
                  <a14:useLocalDpi xmlns:a14="http://schemas.microsoft.com/office/drawing/2010/main" val="0"/>
                </a:ext>
              </a:extLst>
            </a:blip>
            <a:srcRect/>
            <a:stretch>
              <a:fillRect/>
            </a:stretch>
          </p:blipFill>
          <p:spPr bwMode="auto">
            <a:xfrm rot="19052066">
              <a:off x="6913070" y="5799258"/>
              <a:ext cx="508151" cy="465805"/>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040687" cy="1362075"/>
          </a:xfrm>
        </p:spPr>
        <p:txBody>
          <a:bodyPr/>
          <a:lstStyle/>
          <a:p>
            <a:r>
              <a:rPr lang="en-US" dirty="0" smtClean="0"/>
              <a:t>OSHA</a:t>
            </a:r>
            <a:br>
              <a:rPr lang="en-US" dirty="0" smtClean="0"/>
            </a:br>
            <a:r>
              <a:rPr lang="en-US" cap="none" dirty="0" smtClean="0"/>
              <a:t>The Occupational Safety and Health Administration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a:t>
            </a:r>
            <a:endParaRPr lang="en-US" dirty="0"/>
          </a:p>
        </p:txBody>
      </p:sp>
      <p:sp>
        <p:nvSpPr>
          <p:cNvPr id="3" name="Content Placeholder 2"/>
          <p:cNvSpPr>
            <a:spLocks noGrp="1"/>
          </p:cNvSpPr>
          <p:nvPr>
            <p:ph idx="1"/>
          </p:nvPr>
        </p:nvSpPr>
        <p:spPr/>
        <p:txBody>
          <a:bodyPr/>
          <a:lstStyle/>
          <a:p>
            <a:pPr lvl="1"/>
            <a:r>
              <a:rPr lang="en-US" dirty="0" smtClean="0"/>
              <a:t>Created by U.S. Congress in 1970 </a:t>
            </a:r>
          </a:p>
          <a:p>
            <a:pPr lvl="1"/>
            <a:r>
              <a:rPr lang="en-US" dirty="0" smtClean="0"/>
              <a:t>Works to ensure safe and healthful working conditions for working men and women</a:t>
            </a:r>
          </a:p>
          <a:p>
            <a:pPr lvl="1"/>
            <a:r>
              <a:rPr lang="en-US" dirty="0" smtClean="0"/>
              <a:t>Sets and enforces standards</a:t>
            </a:r>
          </a:p>
          <a:p>
            <a:pPr lvl="1"/>
            <a:r>
              <a:rPr lang="en-US" dirty="0" smtClean="0"/>
              <a:t>Providing training, outreach, education and assistance</a:t>
            </a:r>
          </a:p>
          <a:p>
            <a:pPr lvl="1"/>
            <a:endParaRPr lang="en-US" dirty="0" smtClean="0"/>
          </a:p>
          <a:p>
            <a:pPr lvl="1"/>
            <a:r>
              <a:rPr lang="en-US" dirty="0" smtClean="0"/>
              <a:t>Funded this training</a:t>
            </a:r>
          </a:p>
          <a:p>
            <a:endParaRPr lang="en-US"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5257800"/>
            <a:ext cx="39814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a:t>
            </a:r>
            <a:endParaRPr lang="en-US" dirty="0"/>
          </a:p>
        </p:txBody>
      </p:sp>
      <p:sp>
        <p:nvSpPr>
          <p:cNvPr id="3" name="Content Placeholder 2"/>
          <p:cNvSpPr>
            <a:spLocks noGrp="1"/>
          </p:cNvSpPr>
          <p:nvPr>
            <p:ph idx="1"/>
          </p:nvPr>
        </p:nvSpPr>
        <p:spPr>
          <a:xfrm>
            <a:off x="1143000" y="1524000"/>
            <a:ext cx="7772400" cy="4411663"/>
          </a:xfrm>
        </p:spPr>
        <p:txBody>
          <a:bodyPr/>
          <a:lstStyle/>
          <a:p>
            <a:r>
              <a:rPr lang="en-US" dirty="0" smtClean="0"/>
              <a:t>Under OSHA, workers have the right to:</a:t>
            </a:r>
          </a:p>
          <a:p>
            <a:pPr lvl="1"/>
            <a:r>
              <a:rPr lang="en-US" dirty="0" smtClean="0"/>
              <a:t>A safe and healthful workplace </a:t>
            </a:r>
          </a:p>
          <a:p>
            <a:pPr lvl="1"/>
            <a:r>
              <a:rPr lang="en-US" dirty="0" smtClean="0"/>
              <a:t>Know about hazardous chemicals</a:t>
            </a:r>
          </a:p>
          <a:p>
            <a:pPr lvl="1"/>
            <a:r>
              <a:rPr lang="en-US" dirty="0" smtClean="0"/>
              <a:t>Info about injuries and illnesses in the workplace </a:t>
            </a:r>
          </a:p>
          <a:p>
            <a:pPr lvl="1"/>
            <a:r>
              <a:rPr lang="en-US" dirty="0" smtClean="0"/>
              <a:t>Request hazard correction from employer </a:t>
            </a:r>
          </a:p>
          <a:p>
            <a:pPr lvl="1"/>
            <a:r>
              <a:rPr lang="en-US" dirty="0" smtClean="0"/>
              <a:t>Training</a:t>
            </a:r>
          </a:p>
          <a:p>
            <a:pPr lvl="1"/>
            <a:r>
              <a:rPr lang="en-US" dirty="0" smtClean="0"/>
              <a:t>Hazard exposure information and medical records</a:t>
            </a:r>
          </a:p>
          <a:p>
            <a:pPr lvl="1"/>
            <a:r>
              <a:rPr lang="en-US" dirty="0" smtClean="0"/>
              <a:t>File a complaint with OSHA</a:t>
            </a:r>
          </a:p>
          <a:p>
            <a:pPr lvl="1"/>
            <a:r>
              <a:rPr lang="en-US" dirty="0" smtClean="0"/>
              <a:t>Participate in an OSHA inspection</a:t>
            </a:r>
          </a:p>
          <a:p>
            <a:pPr lvl="1"/>
            <a:r>
              <a:rPr lang="en-US" dirty="0" smtClean="0"/>
              <a:t>Be free from retaliation for exercising safety and health rights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How Injuries Develop in the Body</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b="0" cap="none" dirty="0" smtClean="0">
                <a:solidFill>
                  <a:schemeClr val="tx1"/>
                </a:solidFill>
              </a:rPr>
              <a:t>Disclaimer:  </a:t>
            </a:r>
            <a:r>
              <a:rPr lang="en-US" sz="2000" b="0" i="1" cap="none" dirty="0" smtClean="0">
                <a:solidFill>
                  <a:schemeClr val="tx1"/>
                </a:solidFill>
              </a:rPr>
              <a:t>This material was produced under grant number SH-20998-10-60-F-39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2000" b="0" cap="none" dirty="0">
              <a:solidFill>
                <a:schemeClr val="tx1"/>
              </a:solidFill>
            </a:endParaRPr>
          </a:p>
        </p:txBody>
      </p:sp>
      <p:sp>
        <p:nvSpPr>
          <p:cNvPr id="5" name="Text Placeholder 4"/>
          <p:cNvSpPr>
            <a:spLocks noGrp="1"/>
          </p:cNvSpPr>
          <p:nvPr>
            <p:ph type="body" idx="1"/>
          </p:nvPr>
        </p:nvSpPr>
        <p:spPr>
          <a:xfrm>
            <a:off x="722313" y="2743200"/>
            <a:ext cx="7772400" cy="1500187"/>
          </a:xfrm>
        </p:spPr>
        <p:txBody>
          <a:bodyPr/>
          <a:lstStyle/>
          <a:p>
            <a:r>
              <a:rPr lang="en-US" sz="3200" dirty="0" smtClean="0"/>
              <a:t>Hotel Housekeepers:</a:t>
            </a:r>
          </a:p>
          <a:p>
            <a:r>
              <a:rPr lang="en-US" sz="3200" dirty="0" smtClean="0">
                <a:solidFill>
                  <a:schemeClr val="bg2">
                    <a:lumMod val="75000"/>
                    <a:lumOff val="25000"/>
                  </a:schemeClr>
                </a:solidFill>
              </a:rPr>
              <a:t>Practices to Improve Health &amp; Safety using Ergonomics </a:t>
            </a:r>
            <a:endParaRPr lang="en-US" sz="3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 to the Body</a:t>
            </a:r>
            <a:endParaRPr lang="en-US" dirty="0"/>
          </a:p>
        </p:txBody>
      </p:sp>
      <p:sp>
        <p:nvSpPr>
          <p:cNvPr id="11" name="TextBox 10"/>
          <p:cNvSpPr txBox="1"/>
          <p:nvPr/>
        </p:nvSpPr>
        <p:spPr>
          <a:xfrm>
            <a:off x="661901" y="1828800"/>
            <a:ext cx="3200400" cy="1304973"/>
          </a:xfrm>
          <a:prstGeom prst="rect">
            <a:avLst/>
          </a:prstGeom>
          <a:noFill/>
        </p:spPr>
        <p:txBody>
          <a:bodyPr wrap="square" rtlCol="0">
            <a:spAutoFit/>
          </a:bodyPr>
          <a:lstStyle/>
          <a:p>
            <a:pPr algn="ctr">
              <a:buNone/>
            </a:pPr>
            <a:r>
              <a:rPr lang="en-US" b="1" dirty="0" smtClean="0"/>
              <a:t>Acute Injuries</a:t>
            </a:r>
          </a:p>
          <a:p>
            <a:pPr algn="ctr">
              <a:buNone/>
            </a:pPr>
            <a:r>
              <a:rPr lang="en-US" sz="2400" dirty="0" smtClean="0"/>
              <a:t>Occur after one-time incident</a:t>
            </a:r>
            <a:endParaRPr lang="en-US" sz="2400" dirty="0"/>
          </a:p>
        </p:txBody>
      </p:sp>
      <p:grpSp>
        <p:nvGrpSpPr>
          <p:cNvPr id="3" name="Group 35"/>
          <p:cNvGrpSpPr/>
          <p:nvPr/>
        </p:nvGrpSpPr>
        <p:grpSpPr>
          <a:xfrm>
            <a:off x="590204" y="3124200"/>
            <a:ext cx="3343794" cy="3382433"/>
            <a:chOff x="457200" y="3124200"/>
            <a:chExt cx="3343794" cy="3382433"/>
          </a:xfrm>
        </p:grpSpPr>
        <p:grpSp>
          <p:nvGrpSpPr>
            <p:cNvPr id="4" name="Group 28"/>
            <p:cNvGrpSpPr/>
            <p:nvPr/>
          </p:nvGrpSpPr>
          <p:grpSpPr>
            <a:xfrm>
              <a:off x="1570205" y="3124200"/>
              <a:ext cx="2230789" cy="1600200"/>
              <a:chOff x="973098" y="4810760"/>
              <a:chExt cx="2772734" cy="1813560"/>
            </a:xfrm>
          </p:grpSpPr>
          <p:pic>
            <p:nvPicPr>
              <p:cNvPr id="7176"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56300" y="4810760"/>
                <a:ext cx="1589532" cy="1813560"/>
              </a:xfrm>
              <a:prstGeom prst="rect">
                <a:avLst/>
              </a:prstGeom>
              <a:noFill/>
              <a:ln w="9525">
                <a:noFill/>
                <a:miter lim="800000"/>
                <a:headEnd/>
                <a:tailEnd/>
              </a:ln>
            </p:spPr>
          </p:pic>
          <p:pic>
            <p:nvPicPr>
              <p:cNvPr id="7177"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l="49911"/>
              <a:stretch>
                <a:fillRect/>
              </a:stretch>
            </p:blipFill>
            <p:spPr bwMode="auto">
              <a:xfrm flipH="1">
                <a:off x="973098" y="4963162"/>
                <a:ext cx="1298263" cy="1191260"/>
              </a:xfrm>
              <a:prstGeom prst="rect">
                <a:avLst/>
              </a:prstGeom>
              <a:noFill/>
              <a:ln w="9525">
                <a:noFill/>
                <a:miter lim="800000"/>
                <a:headEnd/>
                <a:tailEnd/>
              </a:ln>
              <a:effectLst/>
            </p:spPr>
          </p:pic>
        </p:grpSp>
        <p:pic>
          <p:nvPicPr>
            <p:cNvPr id="7178"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4953000"/>
              <a:ext cx="1598023" cy="1553633"/>
            </a:xfrm>
            <a:prstGeom prst="rect">
              <a:avLst/>
            </a:prstGeom>
            <a:noFill/>
            <a:ln w="9525">
              <a:noFill/>
              <a:miter lim="800000"/>
              <a:headEnd/>
              <a:tailEnd/>
            </a:ln>
            <a:effectLst/>
          </p:spPr>
        </p:pic>
      </p:grpSp>
      <p:sp>
        <p:nvSpPr>
          <p:cNvPr id="37" name="TextBox 36"/>
          <p:cNvSpPr txBox="1"/>
          <p:nvPr/>
        </p:nvSpPr>
        <p:spPr>
          <a:xfrm>
            <a:off x="457200" y="3810000"/>
            <a:ext cx="1600200" cy="646331"/>
          </a:xfrm>
          <a:prstGeom prst="rect">
            <a:avLst/>
          </a:prstGeom>
          <a:noFill/>
        </p:spPr>
        <p:txBody>
          <a:bodyPr wrap="square" rtlCol="0">
            <a:spAutoFit/>
          </a:bodyPr>
          <a:lstStyle/>
          <a:p>
            <a:pPr algn="r">
              <a:buNone/>
            </a:pPr>
            <a:r>
              <a:rPr lang="en-US" sz="1800" b="1" dirty="0" smtClean="0">
                <a:solidFill>
                  <a:schemeClr val="bg1">
                    <a:lumMod val="50000"/>
                  </a:schemeClr>
                </a:solidFill>
              </a:rPr>
              <a:t>Touching a hot surface</a:t>
            </a:r>
          </a:p>
        </p:txBody>
      </p:sp>
      <p:sp>
        <p:nvSpPr>
          <p:cNvPr id="38" name="TextBox 37"/>
          <p:cNvSpPr txBox="1"/>
          <p:nvPr/>
        </p:nvSpPr>
        <p:spPr>
          <a:xfrm>
            <a:off x="2209800" y="5906869"/>
            <a:ext cx="1600200" cy="646331"/>
          </a:xfrm>
          <a:prstGeom prst="rect">
            <a:avLst/>
          </a:prstGeom>
          <a:noFill/>
        </p:spPr>
        <p:txBody>
          <a:bodyPr wrap="square" rtlCol="0">
            <a:spAutoFit/>
          </a:bodyPr>
          <a:lstStyle/>
          <a:p>
            <a:pPr>
              <a:buNone/>
            </a:pPr>
            <a:r>
              <a:rPr lang="en-US" sz="1800" b="1" dirty="0" smtClean="0">
                <a:solidFill>
                  <a:schemeClr val="bg1">
                    <a:lumMod val="50000"/>
                  </a:schemeClr>
                </a:solidFill>
              </a:rPr>
              <a:t>Tripping and falling</a:t>
            </a:r>
          </a:p>
        </p:txBody>
      </p:sp>
      <p:sp>
        <p:nvSpPr>
          <p:cNvPr id="42" name="Rectangle 41"/>
          <p:cNvSpPr/>
          <p:nvPr/>
        </p:nvSpPr>
        <p:spPr bwMode="auto">
          <a:xfrm>
            <a:off x="4343400" y="1752600"/>
            <a:ext cx="4648200" cy="4953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5" name="Group 22"/>
          <p:cNvGrpSpPr/>
          <p:nvPr/>
        </p:nvGrpSpPr>
        <p:grpSpPr>
          <a:xfrm>
            <a:off x="4343400" y="1845833"/>
            <a:ext cx="4648200" cy="4707367"/>
            <a:chOff x="4343400" y="1845833"/>
            <a:chExt cx="4648200" cy="4707367"/>
          </a:xfrm>
        </p:grpSpPr>
        <p:sp>
          <p:nvSpPr>
            <p:cNvPr id="24" name="TextBox 23"/>
            <p:cNvSpPr txBox="1"/>
            <p:nvPr/>
          </p:nvSpPr>
          <p:spPr>
            <a:xfrm>
              <a:off x="4343400" y="1845833"/>
              <a:ext cx="4648200" cy="1372683"/>
            </a:xfrm>
            <a:prstGeom prst="rect">
              <a:avLst/>
            </a:prstGeom>
            <a:noFill/>
          </p:spPr>
          <p:txBody>
            <a:bodyPr wrap="square" rtlCol="0">
              <a:spAutoFit/>
            </a:bodyPr>
            <a:lstStyle/>
            <a:p>
              <a:pPr algn="ctr">
                <a:buNone/>
              </a:pPr>
              <a:r>
                <a:rPr lang="en-US" b="1" dirty="0" smtClean="0"/>
                <a:t>Cumulative Trauma Injuries</a:t>
              </a:r>
            </a:p>
            <a:p>
              <a:pPr algn="ctr">
                <a:buNone/>
              </a:pPr>
              <a:r>
                <a:rPr lang="en-US" dirty="0" smtClean="0"/>
                <a:t>Develop over a period of weeks, months, or years</a:t>
              </a:r>
              <a:endParaRPr lang="en-US" dirty="0"/>
            </a:p>
          </p:txBody>
        </p:sp>
        <p:sp>
          <p:nvSpPr>
            <p:cNvPr id="39" name="TextBox 38"/>
            <p:cNvSpPr txBox="1"/>
            <p:nvPr/>
          </p:nvSpPr>
          <p:spPr>
            <a:xfrm>
              <a:off x="6400800" y="3352800"/>
              <a:ext cx="1676400" cy="646331"/>
            </a:xfrm>
            <a:prstGeom prst="rect">
              <a:avLst/>
            </a:prstGeom>
            <a:noFill/>
          </p:spPr>
          <p:txBody>
            <a:bodyPr wrap="square" rtlCol="0">
              <a:spAutoFit/>
            </a:bodyPr>
            <a:lstStyle/>
            <a:p>
              <a:pPr>
                <a:buNone/>
              </a:pPr>
              <a:r>
                <a:rPr lang="en-US" sz="1800" b="1" dirty="0" smtClean="0">
                  <a:solidFill>
                    <a:schemeClr val="bg1">
                      <a:lumMod val="50000"/>
                    </a:schemeClr>
                  </a:solidFill>
                </a:rPr>
                <a:t>Shoulder and neck pain</a:t>
              </a:r>
            </a:p>
          </p:txBody>
        </p:sp>
        <p:sp>
          <p:nvSpPr>
            <p:cNvPr id="40" name="TextBox 39"/>
            <p:cNvSpPr txBox="1"/>
            <p:nvPr/>
          </p:nvSpPr>
          <p:spPr>
            <a:xfrm>
              <a:off x="7239000" y="5791200"/>
              <a:ext cx="1676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Wrist pain</a:t>
              </a:r>
            </a:p>
          </p:txBody>
        </p:sp>
        <p:sp>
          <p:nvSpPr>
            <p:cNvPr id="41" name="TextBox 40"/>
            <p:cNvSpPr txBox="1"/>
            <p:nvPr/>
          </p:nvSpPr>
          <p:spPr>
            <a:xfrm>
              <a:off x="4572000" y="5029200"/>
              <a:ext cx="1066800" cy="646331"/>
            </a:xfrm>
            <a:prstGeom prst="rect">
              <a:avLst/>
            </a:prstGeom>
            <a:noFill/>
          </p:spPr>
          <p:txBody>
            <a:bodyPr wrap="square" rtlCol="0">
              <a:spAutoFit/>
            </a:bodyPr>
            <a:lstStyle/>
            <a:p>
              <a:pPr>
                <a:buNone/>
              </a:pPr>
              <a:r>
                <a:rPr lang="en-US" sz="1800" b="1" dirty="0" smtClean="0">
                  <a:solidFill>
                    <a:schemeClr val="bg1">
                      <a:lumMod val="50000"/>
                    </a:schemeClr>
                  </a:solidFill>
                </a:rPr>
                <a:t>Back pain</a:t>
              </a:r>
            </a:p>
          </p:txBody>
        </p:sp>
        <p:pic>
          <p:nvPicPr>
            <p:cNvPr id="20" name="Picture 19" descr="Neck Pai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4876800" y="3352800"/>
              <a:ext cx="1550670" cy="1508760"/>
            </a:xfrm>
            <a:prstGeom prst="rect">
              <a:avLst/>
            </a:prstGeom>
          </p:spPr>
        </p:pic>
        <p:pic>
          <p:nvPicPr>
            <p:cNvPr id="21" name="Picture 20" descr="Wrist Soreness.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7467600" y="4034118"/>
              <a:ext cx="1066800" cy="1757082"/>
            </a:xfrm>
            <a:prstGeom prst="rect">
              <a:avLst/>
            </a:prstGeom>
          </p:spPr>
        </p:pic>
        <p:pic>
          <p:nvPicPr>
            <p:cNvPr id="22" name="Picture 21" descr="Pain - Back.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5297138" y="5029200"/>
              <a:ext cx="1134140" cy="1524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 Among Housekeepers</a:t>
            </a:r>
            <a:endParaRPr lang="en-US" dirty="0"/>
          </a:p>
        </p:txBody>
      </p:sp>
      <p:sp>
        <p:nvSpPr>
          <p:cNvPr id="11" name="TextBox 10"/>
          <p:cNvSpPr txBox="1"/>
          <p:nvPr/>
        </p:nvSpPr>
        <p:spPr>
          <a:xfrm>
            <a:off x="457200" y="1828800"/>
            <a:ext cx="4876800" cy="935641"/>
          </a:xfrm>
          <a:prstGeom prst="rect">
            <a:avLst/>
          </a:prstGeom>
          <a:noFill/>
        </p:spPr>
        <p:txBody>
          <a:bodyPr wrap="square" rtlCol="0">
            <a:spAutoFit/>
          </a:bodyPr>
          <a:lstStyle/>
          <a:p>
            <a:pPr>
              <a:buNone/>
            </a:pPr>
            <a:r>
              <a:rPr lang="en-US" b="1" dirty="0" smtClean="0"/>
              <a:t>Cumulative Trauma Injuries</a:t>
            </a:r>
          </a:p>
          <a:p>
            <a:pPr>
              <a:buNone/>
            </a:pPr>
            <a:r>
              <a:rPr lang="en-US" sz="2400" dirty="0" smtClean="0"/>
              <a:t>Comparison among hotel workers</a:t>
            </a:r>
            <a:endParaRPr lang="en-US" sz="2400" dirty="0"/>
          </a:p>
        </p:txBody>
      </p:sp>
      <p:graphicFrame>
        <p:nvGraphicFramePr>
          <p:cNvPr id="36" name="Chart 35"/>
          <p:cNvGraphicFramePr/>
          <p:nvPr/>
        </p:nvGraphicFramePr>
        <p:xfrm>
          <a:off x="685800" y="2743200"/>
          <a:ext cx="7391400" cy="28194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194" y="5486400"/>
            <a:ext cx="1337630" cy="12801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6794" y="5486400"/>
            <a:ext cx="1371606" cy="12801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81800" y="5486400"/>
            <a:ext cx="895216" cy="128016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47800" y="5486400"/>
            <a:ext cx="1484972" cy="12801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 Among Housekeepers</a:t>
            </a:r>
            <a:endParaRPr lang="en-US" dirty="0"/>
          </a:p>
        </p:txBody>
      </p:sp>
      <p:sp>
        <p:nvSpPr>
          <p:cNvPr id="11" name="TextBox 10"/>
          <p:cNvSpPr txBox="1"/>
          <p:nvPr/>
        </p:nvSpPr>
        <p:spPr>
          <a:xfrm>
            <a:off x="457200" y="1828800"/>
            <a:ext cx="4800600" cy="935641"/>
          </a:xfrm>
          <a:prstGeom prst="rect">
            <a:avLst/>
          </a:prstGeom>
          <a:noFill/>
        </p:spPr>
        <p:txBody>
          <a:bodyPr wrap="square" rtlCol="0">
            <a:spAutoFit/>
          </a:bodyPr>
          <a:lstStyle/>
          <a:p>
            <a:pPr>
              <a:buNone/>
            </a:pPr>
            <a:r>
              <a:rPr lang="en-US" b="1" dirty="0" smtClean="0"/>
              <a:t>Cumulative Trauma Injuries</a:t>
            </a:r>
          </a:p>
          <a:p>
            <a:pPr>
              <a:buNone/>
            </a:pPr>
            <a:r>
              <a:rPr lang="en-US" sz="2400" dirty="0" smtClean="0"/>
              <a:t>Body parts most affected</a:t>
            </a:r>
            <a:endParaRPr lang="en-US" sz="2400" dirty="0"/>
          </a:p>
        </p:txBody>
      </p:sp>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43671" y="1524000"/>
            <a:ext cx="3219329" cy="5219700"/>
          </a:xfrm>
          <a:prstGeom prst="rect">
            <a:avLst/>
          </a:prstGeom>
          <a:noFill/>
          <a:ln w="9525">
            <a:noFill/>
            <a:miter lim="800000"/>
            <a:headEnd/>
            <a:tailEnd/>
          </a:ln>
        </p:spPr>
      </p:pic>
      <p:graphicFrame>
        <p:nvGraphicFramePr>
          <p:cNvPr id="22" name="Chart 21"/>
          <p:cNvGraphicFramePr/>
          <p:nvPr/>
        </p:nvGraphicFramePr>
        <p:xfrm>
          <a:off x="228600" y="3124200"/>
          <a:ext cx="4343400" cy="3454400"/>
        </p:xfrm>
        <a:graphic>
          <a:graphicData uri="http://schemas.openxmlformats.org/drawingml/2006/chart">
            <c:chart xmlns:c="http://schemas.openxmlformats.org/drawingml/2006/chart" xmlns:r="http://schemas.openxmlformats.org/officeDocument/2006/relationships" r:id="rId3"/>
          </a:graphicData>
        </a:graphic>
      </p:graphicFrame>
      <p:sp>
        <p:nvSpPr>
          <p:cNvPr id="23" name="Oval 22"/>
          <p:cNvSpPr/>
          <p:nvPr/>
        </p:nvSpPr>
        <p:spPr bwMode="auto">
          <a:xfrm>
            <a:off x="6324600" y="2362200"/>
            <a:ext cx="274320" cy="27432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6019800" y="3337560"/>
            <a:ext cx="320040" cy="320040"/>
          </a:xfrm>
          <a:prstGeom prst="ellipse">
            <a:avLst/>
          </a:prstGeom>
          <a:gradFill flip="none" rotWithShape="1">
            <a:gsLst>
              <a:gs pos="0">
                <a:schemeClr val="tx1"/>
              </a:gs>
              <a:gs pos="10000">
                <a:srgbClr val="FFFFFF"/>
              </a:gs>
              <a:gs pos="20000">
                <a:schemeClr val="tx1"/>
              </a:gs>
              <a:gs pos="30000">
                <a:srgbClr val="FFFFFF"/>
              </a:gs>
              <a:gs pos="40000">
                <a:schemeClr val="tx1"/>
              </a:gs>
              <a:gs pos="50000">
                <a:srgbClr val="FFFFFF"/>
              </a:gs>
              <a:gs pos="60000">
                <a:schemeClr val="tx1"/>
              </a:gs>
              <a:gs pos="70000">
                <a:srgbClr val="FFFFFF"/>
              </a:gs>
              <a:gs pos="80000">
                <a:schemeClr val="tx1"/>
              </a:gs>
              <a:gs pos="95000">
                <a:srgbClr val="FFFFFF"/>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6781800" y="3525216"/>
            <a:ext cx="411480" cy="41148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cxnSp>
        <p:nvCxnSpPr>
          <p:cNvPr id="12" name="Straight Arrow Connector 11"/>
          <p:cNvCxnSpPr/>
          <p:nvPr/>
        </p:nvCxnSpPr>
        <p:spPr bwMode="auto">
          <a:xfrm rot="10800000">
            <a:off x="4800600" y="2513011"/>
            <a:ext cx="14478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4" name="Straight Arrow Connector 13"/>
          <p:cNvCxnSpPr/>
          <p:nvPr/>
        </p:nvCxnSpPr>
        <p:spPr bwMode="auto">
          <a:xfrm rot="10800000">
            <a:off x="4495800" y="3505200"/>
            <a:ext cx="14478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5" name="Straight Arrow Connector 14"/>
          <p:cNvCxnSpPr/>
          <p:nvPr/>
        </p:nvCxnSpPr>
        <p:spPr bwMode="auto">
          <a:xfrm rot="10800000" flipV="1">
            <a:off x="5334000" y="3733799"/>
            <a:ext cx="1371600" cy="1"/>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3" name="Straight Arrow Connector 12"/>
          <p:cNvCxnSpPr/>
          <p:nvPr/>
        </p:nvCxnSpPr>
        <p:spPr bwMode="auto">
          <a:xfrm rot="10800000" flipV="1">
            <a:off x="2514600" y="2514598"/>
            <a:ext cx="2286000" cy="685801"/>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19" name="Straight Arrow Connector 18"/>
          <p:cNvCxnSpPr/>
          <p:nvPr/>
        </p:nvCxnSpPr>
        <p:spPr bwMode="auto">
          <a:xfrm rot="10800000" flipV="1">
            <a:off x="3810000" y="3505202"/>
            <a:ext cx="685800" cy="53339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24" name="Straight Arrow Connector 23"/>
          <p:cNvCxnSpPr/>
          <p:nvPr/>
        </p:nvCxnSpPr>
        <p:spPr bwMode="auto">
          <a:xfrm rot="5400000">
            <a:off x="3543300" y="4305300"/>
            <a:ext cx="2362200" cy="1219200"/>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28" name="Straight Arrow Connector 27"/>
          <p:cNvCxnSpPr/>
          <p:nvPr/>
        </p:nvCxnSpPr>
        <p:spPr bwMode="auto">
          <a:xfrm rot="10800000">
            <a:off x="3429000" y="6096000"/>
            <a:ext cx="685800" cy="1588"/>
          </a:xfrm>
          <a:prstGeom prst="straightConnector1">
            <a:avLst/>
          </a:prstGeom>
          <a:noFill/>
          <a:ln w="2857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848600" cy="1295400"/>
          </a:xfrm>
        </p:spPr>
        <p:txBody>
          <a:bodyPr/>
          <a:lstStyle/>
          <a:p>
            <a:r>
              <a:rPr lang="en-US" dirty="0" smtClean="0"/>
              <a:t>Do You Ever Feel Discomfort when Doing Your Job?  If Yes, Where?</a:t>
            </a:r>
            <a:endParaRPr lang="en-US" dirty="0"/>
          </a:p>
        </p:txBody>
      </p:sp>
      <p:pic>
        <p:nvPicPr>
          <p:cNvPr id="4"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95600" y="2438400"/>
            <a:ext cx="3352800" cy="3352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3817642" y="1804583"/>
            <a:ext cx="4869158" cy="4139017"/>
            <a:chOff x="3817642" y="1804583"/>
            <a:chExt cx="4869158" cy="4139017"/>
          </a:xfrm>
        </p:grpSpPr>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7642" y="1804583"/>
              <a:ext cx="4792958" cy="4139017"/>
            </a:xfrm>
            <a:prstGeom prst="rect">
              <a:avLst/>
            </a:prstGeom>
            <a:noFill/>
            <a:ln w="9525">
              <a:noFill/>
              <a:miter lim="800000"/>
              <a:headEnd/>
              <a:tailEnd/>
            </a:ln>
          </p:spPr>
        </p:pic>
        <p:sp>
          <p:nvSpPr>
            <p:cNvPr id="35" name="TextBox 34"/>
            <p:cNvSpPr txBox="1"/>
            <p:nvPr/>
          </p:nvSpPr>
          <p:spPr>
            <a:xfrm>
              <a:off x="4038600" y="4953000"/>
              <a:ext cx="1547899" cy="369332"/>
            </a:xfrm>
            <a:prstGeom prst="rect">
              <a:avLst/>
            </a:prstGeom>
            <a:noFill/>
          </p:spPr>
          <p:txBody>
            <a:bodyPr wrap="square" rtlCol="0">
              <a:spAutoFit/>
            </a:bodyPr>
            <a:lstStyle/>
            <a:p>
              <a:pPr algn="ctr">
                <a:buNone/>
              </a:pPr>
              <a:r>
                <a:rPr lang="en-US" sz="1800" b="1" dirty="0" smtClean="0"/>
                <a:t>Muscles</a:t>
              </a:r>
              <a:endParaRPr lang="en-US" sz="2000" b="1" dirty="0" smtClean="0"/>
            </a:p>
          </p:txBody>
        </p:sp>
        <p:sp>
          <p:nvSpPr>
            <p:cNvPr id="40" name="TextBox 39"/>
            <p:cNvSpPr txBox="1"/>
            <p:nvPr/>
          </p:nvSpPr>
          <p:spPr>
            <a:xfrm>
              <a:off x="6808632" y="3973131"/>
              <a:ext cx="1547899" cy="369332"/>
            </a:xfrm>
            <a:prstGeom prst="rect">
              <a:avLst/>
            </a:prstGeom>
            <a:noFill/>
          </p:spPr>
          <p:txBody>
            <a:bodyPr wrap="square" rtlCol="0">
              <a:spAutoFit/>
            </a:bodyPr>
            <a:lstStyle/>
            <a:p>
              <a:pPr algn="ctr">
                <a:buNone/>
              </a:pPr>
              <a:r>
                <a:rPr lang="en-US" sz="1800" b="1" dirty="0" smtClean="0"/>
                <a:t>Tendons</a:t>
              </a:r>
              <a:endParaRPr lang="en-US" sz="2000" b="1" dirty="0" smtClean="0"/>
            </a:p>
          </p:txBody>
        </p:sp>
        <p:sp>
          <p:nvSpPr>
            <p:cNvPr id="41" name="TextBox 40"/>
            <p:cNvSpPr txBox="1"/>
            <p:nvPr/>
          </p:nvSpPr>
          <p:spPr>
            <a:xfrm>
              <a:off x="7467600" y="2362200"/>
              <a:ext cx="1219200" cy="369332"/>
            </a:xfrm>
            <a:prstGeom prst="rect">
              <a:avLst/>
            </a:prstGeom>
            <a:noFill/>
          </p:spPr>
          <p:txBody>
            <a:bodyPr wrap="square" rtlCol="0">
              <a:spAutoFit/>
            </a:bodyPr>
            <a:lstStyle/>
            <a:p>
              <a:pPr algn="ctr">
                <a:buNone/>
              </a:pPr>
              <a:r>
                <a:rPr lang="en-US" sz="1800" b="1" dirty="0" smtClean="0">
                  <a:solidFill>
                    <a:schemeClr val="tx1">
                      <a:lumMod val="65000"/>
                      <a:lumOff val="35000"/>
                    </a:schemeClr>
                  </a:solidFill>
                </a:rPr>
                <a:t>Bone</a:t>
              </a:r>
            </a:p>
          </p:txBody>
        </p:sp>
        <p:sp>
          <p:nvSpPr>
            <p:cNvPr id="74" name="TextBox 73"/>
            <p:cNvSpPr txBox="1"/>
            <p:nvPr/>
          </p:nvSpPr>
          <p:spPr>
            <a:xfrm>
              <a:off x="7073721" y="4990563"/>
              <a:ext cx="1219200" cy="369332"/>
            </a:xfrm>
            <a:prstGeom prst="rect">
              <a:avLst/>
            </a:prstGeom>
            <a:noFill/>
          </p:spPr>
          <p:txBody>
            <a:bodyPr wrap="square" rtlCol="0">
              <a:spAutoFit/>
            </a:bodyPr>
            <a:lstStyle/>
            <a:p>
              <a:pPr algn="ctr">
                <a:buNone/>
              </a:pPr>
              <a:r>
                <a:rPr lang="en-US" sz="1800" b="1" dirty="0" smtClean="0">
                  <a:solidFill>
                    <a:schemeClr val="tx1">
                      <a:lumMod val="65000"/>
                      <a:lumOff val="35000"/>
                    </a:schemeClr>
                  </a:solidFill>
                </a:rPr>
                <a:t>Bone</a:t>
              </a:r>
            </a:p>
          </p:txBody>
        </p:sp>
      </p:grpSp>
      <p:sp>
        <p:nvSpPr>
          <p:cNvPr id="2" name="Title 1"/>
          <p:cNvSpPr>
            <a:spLocks noGrp="1"/>
          </p:cNvSpPr>
          <p:nvPr>
            <p:ph type="title"/>
          </p:nvPr>
        </p:nvSpPr>
        <p:spPr/>
        <p:txBody>
          <a:bodyPr/>
          <a:lstStyle/>
          <a:p>
            <a:r>
              <a:rPr lang="en-US" dirty="0" smtClean="0"/>
              <a:t>How Cumulative Trauma Injuries Develop</a:t>
            </a:r>
            <a:endParaRPr lang="en-US" dirty="0"/>
          </a:p>
        </p:txBody>
      </p:sp>
      <p:pic>
        <p:nvPicPr>
          <p:cNvPr id="1026" name="Picture 2"/>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2895600"/>
            <a:ext cx="1600200" cy="1600200"/>
          </a:xfrm>
          <a:prstGeom prst="rect">
            <a:avLst/>
          </a:prstGeom>
          <a:noFill/>
          <a:ln w="9525">
            <a:noFill/>
            <a:miter lim="800000"/>
            <a:headEnd/>
            <a:tailEnd/>
          </a:ln>
          <a:effectLst/>
        </p:spPr>
      </p:pic>
      <p:pic>
        <p:nvPicPr>
          <p:cNvPr id="5" name="Picture 5"/>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4724400"/>
            <a:ext cx="1600200" cy="1600200"/>
          </a:xfrm>
          <a:prstGeom prst="rect">
            <a:avLst/>
          </a:prstGeom>
          <a:noFill/>
          <a:ln w="9525">
            <a:noFill/>
            <a:miter lim="800000"/>
            <a:headEnd/>
            <a:tailEnd/>
          </a:ln>
          <a:effectLst/>
        </p:spPr>
      </p:pic>
      <p:sp>
        <p:nvSpPr>
          <p:cNvPr id="44" name="Right Arrow 43"/>
          <p:cNvSpPr/>
          <p:nvPr/>
        </p:nvSpPr>
        <p:spPr bwMode="auto">
          <a:xfrm>
            <a:off x="2514600" y="3886200"/>
            <a:ext cx="990600" cy="914400"/>
          </a:xfrm>
          <a:prstGeom prst="rightArrow">
            <a:avLst>
              <a:gd name="adj1" fmla="val 44118"/>
              <a:gd name="adj2" fmla="val 50000"/>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cxnSp>
        <p:nvCxnSpPr>
          <p:cNvPr id="46" name="Straight Connector 45"/>
          <p:cNvCxnSpPr/>
          <p:nvPr/>
        </p:nvCxnSpPr>
        <p:spPr bwMode="auto">
          <a:xfrm flipV="1">
            <a:off x="3886200" y="3581400"/>
            <a:ext cx="2362200" cy="1524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47" name="Straight Connector 46"/>
          <p:cNvCxnSpPr/>
          <p:nvPr/>
        </p:nvCxnSpPr>
        <p:spPr bwMode="auto">
          <a:xfrm flipV="1">
            <a:off x="3886200" y="3505200"/>
            <a:ext cx="2209800" cy="126642"/>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48" name="Straight Connector 47"/>
          <p:cNvCxnSpPr/>
          <p:nvPr/>
        </p:nvCxnSpPr>
        <p:spPr bwMode="auto">
          <a:xfrm flipV="1">
            <a:off x="3962400" y="3733800"/>
            <a:ext cx="1752600" cy="1524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49" name="Straight Connector 48"/>
          <p:cNvCxnSpPr/>
          <p:nvPr/>
        </p:nvCxnSpPr>
        <p:spPr bwMode="auto">
          <a:xfrm flipV="1">
            <a:off x="3886200" y="4038600"/>
            <a:ext cx="2438400" cy="3048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50" name="Straight Connector 49"/>
          <p:cNvCxnSpPr/>
          <p:nvPr/>
        </p:nvCxnSpPr>
        <p:spPr bwMode="auto">
          <a:xfrm flipV="1">
            <a:off x="3962400" y="3886200"/>
            <a:ext cx="1828800" cy="1524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51" name="Straight Connector 50"/>
          <p:cNvCxnSpPr/>
          <p:nvPr/>
        </p:nvCxnSpPr>
        <p:spPr bwMode="auto">
          <a:xfrm flipV="1">
            <a:off x="3886200" y="3962400"/>
            <a:ext cx="2133600" cy="2286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52" name="Straight Connector 51"/>
          <p:cNvCxnSpPr/>
          <p:nvPr/>
        </p:nvCxnSpPr>
        <p:spPr bwMode="auto">
          <a:xfrm flipV="1">
            <a:off x="3962400" y="4114800"/>
            <a:ext cx="2667000" cy="381000"/>
          </a:xfrm>
          <a:prstGeom prst="line">
            <a:avLst/>
          </a:prstGeom>
          <a:noFill/>
          <a:ln w="28575" cap="flat" cmpd="sng" algn="ctr">
            <a:solidFill>
              <a:srgbClr val="FF0000">
                <a:alpha val="89804"/>
              </a:srgbClr>
            </a:solidFill>
            <a:prstDash val="sysDot"/>
            <a:round/>
            <a:headEnd type="none" w="med" len="med"/>
            <a:tailEnd type="none" w="med" len="med"/>
          </a:ln>
          <a:effectLst/>
        </p:spPr>
      </p:cxnSp>
      <p:cxnSp>
        <p:nvCxnSpPr>
          <p:cNvPr id="60" name="Straight Connector 59"/>
          <p:cNvCxnSpPr/>
          <p:nvPr/>
        </p:nvCxnSpPr>
        <p:spPr bwMode="auto">
          <a:xfrm flipV="1">
            <a:off x="6172200" y="3505200"/>
            <a:ext cx="1828800" cy="3048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62" name="Straight Connector 61"/>
          <p:cNvCxnSpPr/>
          <p:nvPr/>
        </p:nvCxnSpPr>
        <p:spPr bwMode="auto">
          <a:xfrm flipV="1">
            <a:off x="6324600" y="3657600"/>
            <a:ext cx="1676400" cy="2286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68" name="Straight Connector 67"/>
          <p:cNvCxnSpPr/>
          <p:nvPr/>
        </p:nvCxnSpPr>
        <p:spPr bwMode="auto">
          <a:xfrm flipV="1">
            <a:off x="6477000" y="3733800"/>
            <a:ext cx="1676400" cy="3048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69" name="Straight Connector 68"/>
          <p:cNvCxnSpPr/>
          <p:nvPr/>
        </p:nvCxnSpPr>
        <p:spPr bwMode="auto">
          <a:xfrm flipV="1">
            <a:off x="6705600" y="3429000"/>
            <a:ext cx="1219200" cy="152400"/>
          </a:xfrm>
          <a:prstGeom prst="line">
            <a:avLst/>
          </a:prstGeom>
          <a:noFill/>
          <a:ln w="28575" cap="flat" cmpd="sng" algn="ctr">
            <a:solidFill>
              <a:srgbClr val="808080">
                <a:alpha val="69804"/>
              </a:srgbClr>
            </a:solidFill>
            <a:prstDash val="sysDot"/>
            <a:round/>
            <a:headEnd type="none" w="med" len="med"/>
            <a:tailEnd type="none" w="med" len="med"/>
          </a:ln>
          <a:effectLst/>
        </p:spPr>
      </p:cxnSp>
      <p:cxnSp>
        <p:nvCxnSpPr>
          <p:cNvPr id="70" name="Straight Connector 69"/>
          <p:cNvCxnSpPr/>
          <p:nvPr/>
        </p:nvCxnSpPr>
        <p:spPr bwMode="auto">
          <a:xfrm flipV="1">
            <a:off x="6781800" y="4038600"/>
            <a:ext cx="1676400" cy="304800"/>
          </a:xfrm>
          <a:prstGeom prst="line">
            <a:avLst/>
          </a:prstGeom>
          <a:noFill/>
          <a:ln w="28575" cap="flat" cmpd="sng" algn="ctr">
            <a:solidFill>
              <a:srgbClr val="808080">
                <a:alpha val="69804"/>
              </a:srgbClr>
            </a:solidFill>
            <a:prstDash val="sysDot"/>
            <a:round/>
            <a:headEnd type="none" w="med" len="med"/>
            <a:tailEnd type="none" w="med" len="med"/>
          </a:ln>
          <a:effectLst/>
        </p:spPr>
      </p:cxnSp>
      <p:sp>
        <p:nvSpPr>
          <p:cNvPr id="73" name="TextBox 72"/>
          <p:cNvSpPr txBox="1"/>
          <p:nvPr/>
        </p:nvSpPr>
        <p:spPr>
          <a:xfrm>
            <a:off x="3962400" y="1828800"/>
            <a:ext cx="3581400" cy="892552"/>
          </a:xfrm>
          <a:prstGeom prst="rect">
            <a:avLst/>
          </a:prstGeom>
          <a:noFill/>
        </p:spPr>
        <p:txBody>
          <a:bodyPr wrap="square" rtlCol="0">
            <a:spAutoFit/>
          </a:bodyPr>
          <a:lstStyle/>
          <a:p>
            <a:pPr marL="347663" indent="-347663" algn="ctr">
              <a:buClrTx/>
              <a:buSzPct val="100000"/>
              <a:buNone/>
            </a:pPr>
            <a:r>
              <a:rPr lang="en-US" b="1" dirty="0" smtClean="0"/>
              <a:t>Irritation of muscles and tendons</a:t>
            </a:r>
            <a:endParaRPr lang="en-US" sz="2400" dirty="0"/>
          </a:p>
        </p:txBody>
      </p:sp>
      <p:sp>
        <p:nvSpPr>
          <p:cNvPr id="75" name="TextBox 74"/>
          <p:cNvSpPr txBox="1"/>
          <p:nvPr/>
        </p:nvSpPr>
        <p:spPr>
          <a:xfrm>
            <a:off x="228600" y="1945957"/>
            <a:ext cx="2362200" cy="492443"/>
          </a:xfrm>
          <a:prstGeom prst="rect">
            <a:avLst/>
          </a:prstGeom>
          <a:noFill/>
        </p:spPr>
        <p:txBody>
          <a:bodyPr wrap="square" rtlCol="0">
            <a:spAutoFit/>
          </a:bodyPr>
          <a:lstStyle/>
          <a:p>
            <a:pPr marL="347663" indent="-347663" algn="ctr">
              <a:buClrTx/>
              <a:buSzPct val="100000"/>
              <a:buNone/>
            </a:pPr>
            <a:r>
              <a:rPr lang="en-US" b="1" dirty="0" smtClean="0"/>
              <a:t>Overexertion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2000"/>
                                        <p:tgtEl>
                                          <p:spTgt spid="44"/>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par>
                          <p:cTn id="11" fill="hold">
                            <p:stCondLst>
                              <p:cond delay="3000"/>
                            </p:stCondLst>
                            <p:childTnLst>
                              <p:par>
                                <p:cTn id="12" presetID="1" presetClass="entr" presetSubtype="0" fill="hold" nodeType="afterEffect">
                                  <p:stCondLst>
                                    <p:cond delay="0"/>
                                  </p:stCondLst>
                                  <p:childTnLst>
                                    <p:set>
                                      <p:cBhvr>
                                        <p:cTn id="13" dur="1" fill="hold">
                                          <p:stCondLst>
                                            <p:cond delay="0"/>
                                          </p:stCondLst>
                                        </p:cTn>
                                        <p:tgtEl>
                                          <p:spTgt spid="77"/>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par>
                          <p:cTn id="17" fill="hold">
                            <p:stCondLst>
                              <p:cond delay="3000"/>
                            </p:stCondLst>
                            <p:childTnLst>
                              <p:par>
                                <p:cTn id="18" presetID="35" presetClass="emph" presetSubtype="0" repeatCount="indefinite" fill="hold" nodeType="afterEffect">
                                  <p:stCondLst>
                                    <p:cond delay="0"/>
                                  </p:stCondLst>
                                  <p:childTnLst>
                                    <p:anim calcmode="discrete" valueType="str">
                                      <p:cBhvr>
                                        <p:cTn id="19" dur="2000" fill="hold"/>
                                        <p:tgtEl>
                                          <p:spTgt spid="46"/>
                                        </p:tgtEl>
                                        <p:attrNameLst>
                                          <p:attrName>style.visibility</p:attrName>
                                        </p:attrNameLst>
                                      </p:cBhvr>
                                      <p:tavLst>
                                        <p:tav tm="0">
                                          <p:val>
                                            <p:strVal val="hidden"/>
                                          </p:val>
                                        </p:tav>
                                        <p:tav tm="50000">
                                          <p:val>
                                            <p:strVal val="visible"/>
                                          </p:val>
                                        </p:tav>
                                      </p:tavLst>
                                    </p:anim>
                                  </p:childTnLst>
                                </p:cTn>
                              </p:par>
                              <p:par>
                                <p:cTn id="20" presetID="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par>
                                <p:cTn id="22" presetID="35" presetClass="emph" presetSubtype="0" repeatCount="indefinite" fill="hold" nodeType="withEffect">
                                  <p:stCondLst>
                                    <p:cond delay="0"/>
                                  </p:stCondLst>
                                  <p:childTnLst>
                                    <p:anim calcmode="discrete" valueType="str">
                                      <p:cBhvr>
                                        <p:cTn id="23" dur="2000" fill="hold"/>
                                        <p:tgtEl>
                                          <p:spTgt spid="47"/>
                                        </p:tgtEl>
                                        <p:attrNameLst>
                                          <p:attrName>style.visibility</p:attrName>
                                        </p:attrNameLst>
                                      </p:cBhvr>
                                      <p:tavLst>
                                        <p:tav tm="0">
                                          <p:val>
                                            <p:strVal val="hidden"/>
                                          </p:val>
                                        </p:tav>
                                        <p:tav tm="50000">
                                          <p:val>
                                            <p:strVal val="visible"/>
                                          </p:val>
                                        </p:tav>
                                      </p:tavLst>
                                    </p:anim>
                                  </p:childTnLst>
                                </p:cTn>
                              </p:par>
                              <p:par>
                                <p:cTn id="24" presetID="1"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35" presetClass="emph" presetSubtype="0" repeatCount="indefinite" fill="hold" nodeType="withEffect">
                                  <p:stCondLst>
                                    <p:cond delay="0"/>
                                  </p:stCondLst>
                                  <p:childTnLst>
                                    <p:anim calcmode="discrete" valueType="str">
                                      <p:cBhvr>
                                        <p:cTn id="27" dur="2000" fill="hold"/>
                                        <p:tgtEl>
                                          <p:spTgt spid="48"/>
                                        </p:tgtEl>
                                        <p:attrNameLst>
                                          <p:attrName>style.visibility</p:attrName>
                                        </p:attrNameLst>
                                      </p:cBhvr>
                                      <p:tavLst>
                                        <p:tav tm="0">
                                          <p:val>
                                            <p:strVal val="hidden"/>
                                          </p:val>
                                        </p:tav>
                                        <p:tav tm="50000">
                                          <p:val>
                                            <p:strVal val="visible"/>
                                          </p:val>
                                        </p:tav>
                                      </p:tavLst>
                                    </p:anim>
                                  </p:childTnLst>
                                </p:cTn>
                              </p:par>
                              <p:par>
                                <p:cTn id="28" presetID="1"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par>
                                <p:cTn id="30" presetID="35" presetClass="emph" presetSubtype="0" repeatCount="indefinite" fill="hold" nodeType="withEffect">
                                  <p:stCondLst>
                                    <p:cond delay="0"/>
                                  </p:stCondLst>
                                  <p:childTnLst>
                                    <p:anim calcmode="discrete" valueType="str">
                                      <p:cBhvr>
                                        <p:cTn id="31" dur="2000" fill="hold"/>
                                        <p:tgtEl>
                                          <p:spTgt spid="49"/>
                                        </p:tgtEl>
                                        <p:attrNameLst>
                                          <p:attrName>style.visibility</p:attrName>
                                        </p:attrNameLst>
                                      </p:cBhvr>
                                      <p:tavLst>
                                        <p:tav tm="0">
                                          <p:val>
                                            <p:strVal val="hidden"/>
                                          </p:val>
                                        </p:tav>
                                        <p:tav tm="50000">
                                          <p:val>
                                            <p:strVal val="visible"/>
                                          </p:val>
                                        </p:tav>
                                      </p:tavLst>
                                    </p:anim>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35" presetClass="emph" presetSubtype="0" repeatCount="indefinite" fill="hold" nodeType="withEffect">
                                  <p:stCondLst>
                                    <p:cond delay="0"/>
                                  </p:stCondLst>
                                  <p:childTnLst>
                                    <p:anim calcmode="discrete" valueType="str">
                                      <p:cBhvr>
                                        <p:cTn id="35" dur="2000" fill="hold"/>
                                        <p:tgtEl>
                                          <p:spTgt spid="50"/>
                                        </p:tgtEl>
                                        <p:attrNameLst>
                                          <p:attrName>style.visibility</p:attrName>
                                        </p:attrNameLst>
                                      </p:cBhvr>
                                      <p:tavLst>
                                        <p:tav tm="0">
                                          <p:val>
                                            <p:strVal val="hidden"/>
                                          </p:val>
                                        </p:tav>
                                        <p:tav tm="50000">
                                          <p:val>
                                            <p:strVal val="visible"/>
                                          </p:val>
                                        </p:tav>
                                      </p:tavLst>
                                    </p:anim>
                                  </p:childTnLst>
                                </p:cTn>
                              </p:par>
                              <p:par>
                                <p:cTn id="36" presetID="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35" presetClass="emph" presetSubtype="0" repeatCount="indefinite" fill="hold" nodeType="withEffect">
                                  <p:stCondLst>
                                    <p:cond delay="0"/>
                                  </p:stCondLst>
                                  <p:childTnLst>
                                    <p:anim calcmode="discrete" valueType="str">
                                      <p:cBhvr>
                                        <p:cTn id="39" dur="2000" fill="hold"/>
                                        <p:tgtEl>
                                          <p:spTgt spid="51"/>
                                        </p:tgtEl>
                                        <p:attrNameLst>
                                          <p:attrName>style.visibility</p:attrName>
                                        </p:attrNameLst>
                                      </p:cBhvr>
                                      <p:tavLst>
                                        <p:tav tm="0">
                                          <p:val>
                                            <p:strVal val="hidden"/>
                                          </p:val>
                                        </p:tav>
                                        <p:tav tm="50000">
                                          <p:val>
                                            <p:strVal val="visible"/>
                                          </p:val>
                                        </p:tav>
                                      </p:tavLst>
                                    </p:anim>
                                  </p:childTnLst>
                                </p:cTn>
                              </p:par>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35" presetClass="emph" presetSubtype="0" repeatCount="indefinite" fill="hold" nodeType="withEffect">
                                  <p:stCondLst>
                                    <p:cond delay="0"/>
                                  </p:stCondLst>
                                  <p:childTnLst>
                                    <p:anim calcmode="discrete" valueType="str">
                                      <p:cBhvr>
                                        <p:cTn id="43" dur="2000" fill="hold"/>
                                        <p:tgtEl>
                                          <p:spTgt spid="52"/>
                                        </p:tgtEl>
                                        <p:attrNameLst>
                                          <p:attrName>style.visibility</p:attrName>
                                        </p:attrNameLst>
                                      </p:cBhvr>
                                      <p:tavLst>
                                        <p:tav tm="0">
                                          <p:val>
                                            <p:strVal val="hidden"/>
                                          </p:val>
                                        </p:tav>
                                        <p:tav tm="50000">
                                          <p:val>
                                            <p:strVal val="visible"/>
                                          </p:val>
                                        </p:tav>
                                      </p:tavLst>
                                    </p:anim>
                                  </p:childTnLst>
                                </p:cTn>
                              </p:par>
                              <p:par>
                                <p:cTn id="44" presetID="1"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childTnLst>
                                </p:cTn>
                              </p:par>
                              <p:par>
                                <p:cTn id="46" presetID="35" presetClass="emph" presetSubtype="0" repeatCount="indefinite" fill="hold" nodeType="withEffect">
                                  <p:stCondLst>
                                    <p:cond delay="0"/>
                                  </p:stCondLst>
                                  <p:childTnLst>
                                    <p:anim calcmode="discrete" valueType="str">
                                      <p:cBhvr>
                                        <p:cTn id="47" dur="2000" fill="hold"/>
                                        <p:tgtEl>
                                          <p:spTgt spid="60"/>
                                        </p:tgtEl>
                                        <p:attrNameLst>
                                          <p:attrName>style.visibility</p:attrName>
                                        </p:attrNameLst>
                                      </p:cBhvr>
                                      <p:tavLst>
                                        <p:tav tm="0">
                                          <p:val>
                                            <p:strVal val="hidden"/>
                                          </p:val>
                                        </p:tav>
                                        <p:tav tm="50000">
                                          <p:val>
                                            <p:strVal val="visible"/>
                                          </p:val>
                                        </p:tav>
                                      </p:tavLst>
                                    </p:anim>
                                  </p:childTnLst>
                                </p:cTn>
                              </p:par>
                              <p:par>
                                <p:cTn id="48" presetID="1" presetClass="entr" presetSubtype="0"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childTnLst>
                                </p:cTn>
                              </p:par>
                              <p:par>
                                <p:cTn id="50" presetID="35" presetClass="emph" presetSubtype="0" repeatCount="indefinite" fill="hold" nodeType="withEffect">
                                  <p:stCondLst>
                                    <p:cond delay="0"/>
                                  </p:stCondLst>
                                  <p:childTnLst>
                                    <p:anim calcmode="discrete" valueType="str">
                                      <p:cBhvr>
                                        <p:cTn id="51" dur="2000" fill="hold"/>
                                        <p:tgtEl>
                                          <p:spTgt spid="62"/>
                                        </p:tgtEl>
                                        <p:attrNameLst>
                                          <p:attrName>style.visibility</p:attrName>
                                        </p:attrNameLst>
                                      </p:cBhvr>
                                      <p:tavLst>
                                        <p:tav tm="0">
                                          <p:val>
                                            <p:strVal val="hidden"/>
                                          </p:val>
                                        </p:tav>
                                        <p:tav tm="50000">
                                          <p:val>
                                            <p:strVal val="visible"/>
                                          </p:val>
                                        </p:tav>
                                      </p:tavLst>
                                    </p:anim>
                                  </p:childTnLst>
                                </p:cTn>
                              </p:par>
                              <p:par>
                                <p:cTn id="52" presetID="1" presetClass="entr" presetSubtype="0"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childTnLst>
                                </p:cTn>
                              </p:par>
                              <p:par>
                                <p:cTn id="54" presetID="35" presetClass="emph" presetSubtype="0" repeatCount="indefinite" fill="hold" nodeType="withEffect">
                                  <p:stCondLst>
                                    <p:cond delay="0"/>
                                  </p:stCondLst>
                                  <p:childTnLst>
                                    <p:anim calcmode="discrete" valueType="str">
                                      <p:cBhvr>
                                        <p:cTn id="55" dur="2000" fill="hold"/>
                                        <p:tgtEl>
                                          <p:spTgt spid="68"/>
                                        </p:tgtEl>
                                        <p:attrNameLst>
                                          <p:attrName>style.visibility</p:attrName>
                                        </p:attrNameLst>
                                      </p:cBhvr>
                                      <p:tavLst>
                                        <p:tav tm="0">
                                          <p:val>
                                            <p:strVal val="hidden"/>
                                          </p:val>
                                        </p:tav>
                                        <p:tav tm="50000">
                                          <p:val>
                                            <p:strVal val="visible"/>
                                          </p:val>
                                        </p:tav>
                                      </p:tavLst>
                                    </p:anim>
                                  </p:childTnLst>
                                </p:cTn>
                              </p:par>
                              <p:par>
                                <p:cTn id="56" presetID="1"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childTnLst>
                                </p:cTn>
                              </p:par>
                              <p:par>
                                <p:cTn id="58" presetID="35" presetClass="emph" presetSubtype="0" repeatCount="indefinite" fill="hold" nodeType="withEffect">
                                  <p:stCondLst>
                                    <p:cond delay="0"/>
                                  </p:stCondLst>
                                  <p:childTnLst>
                                    <p:anim calcmode="discrete" valueType="str">
                                      <p:cBhvr>
                                        <p:cTn id="59" dur="2000" fill="hold"/>
                                        <p:tgtEl>
                                          <p:spTgt spid="69"/>
                                        </p:tgtEl>
                                        <p:attrNameLst>
                                          <p:attrName>style.visibility</p:attrName>
                                        </p:attrNameLst>
                                      </p:cBhvr>
                                      <p:tavLst>
                                        <p:tav tm="0">
                                          <p:val>
                                            <p:strVal val="hidden"/>
                                          </p:val>
                                        </p:tav>
                                        <p:tav tm="50000">
                                          <p:val>
                                            <p:strVal val="visible"/>
                                          </p:val>
                                        </p:tav>
                                      </p:tavLst>
                                    </p:anim>
                                  </p:childTnLst>
                                </p:cTn>
                              </p:par>
                              <p:par>
                                <p:cTn id="60" presetID="1" presetClass="entr" presetSubtype="0" fill="hold" nodeType="withEffect">
                                  <p:stCondLst>
                                    <p:cond delay="0"/>
                                  </p:stCondLst>
                                  <p:childTnLst>
                                    <p:set>
                                      <p:cBhvr>
                                        <p:cTn id="61" dur="1" fill="hold">
                                          <p:stCondLst>
                                            <p:cond delay="0"/>
                                          </p:stCondLst>
                                        </p:cTn>
                                        <p:tgtEl>
                                          <p:spTgt spid="70"/>
                                        </p:tgtEl>
                                        <p:attrNameLst>
                                          <p:attrName>style.visibility</p:attrName>
                                        </p:attrNameLst>
                                      </p:cBhvr>
                                      <p:to>
                                        <p:strVal val="visible"/>
                                      </p:to>
                                    </p:set>
                                  </p:childTnLst>
                                </p:cTn>
                              </p:par>
                              <p:par>
                                <p:cTn id="62" presetID="35" presetClass="emph" presetSubtype="0" repeatCount="indefinite" fill="hold" nodeType="withEffect">
                                  <p:stCondLst>
                                    <p:cond delay="0"/>
                                  </p:stCondLst>
                                  <p:childTnLst>
                                    <p:anim calcmode="discrete" valueType="str">
                                      <p:cBhvr>
                                        <p:cTn id="63" dur="2000" fill="hold"/>
                                        <p:tgtEl>
                                          <p:spTgt spid="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Cumulative Trauma Injuries Develop</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Comparing Time to Heal Injured Muscles vs. Tendons</a:t>
            </a:r>
          </a:p>
        </p:txBody>
      </p:sp>
      <p:graphicFrame>
        <p:nvGraphicFramePr>
          <p:cNvPr id="12" name="Chart 11"/>
          <p:cNvGraphicFramePr/>
          <p:nvPr/>
        </p:nvGraphicFramePr>
        <p:xfrm>
          <a:off x="533400" y="2667000"/>
          <a:ext cx="82296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609600" y="5525869"/>
            <a:ext cx="3276600" cy="646331"/>
          </a:xfrm>
          <a:prstGeom prst="rect">
            <a:avLst/>
          </a:prstGeom>
          <a:noFill/>
        </p:spPr>
        <p:txBody>
          <a:bodyPr wrap="square" rtlCol="0">
            <a:spAutoFit/>
          </a:bodyPr>
          <a:lstStyle/>
          <a:p>
            <a:pPr>
              <a:buNone/>
            </a:pPr>
            <a:r>
              <a:rPr lang="en-US" sz="1800" b="1" dirty="0" smtClean="0">
                <a:solidFill>
                  <a:schemeClr val="bg1">
                    <a:lumMod val="50000"/>
                  </a:schemeClr>
                </a:solidFill>
              </a:rPr>
              <a:t>For same level of injury to muscles as to tendons</a:t>
            </a:r>
          </a:p>
        </p:txBody>
      </p:sp>
      <p:cxnSp>
        <p:nvCxnSpPr>
          <p:cNvPr id="14" name="Straight Arrow Connector 13"/>
          <p:cNvCxnSpPr/>
          <p:nvPr/>
        </p:nvCxnSpPr>
        <p:spPr bwMode="auto">
          <a:xfrm rot="5400000">
            <a:off x="647306" y="4990704"/>
            <a:ext cx="838197" cy="793"/>
          </a:xfrm>
          <a:prstGeom prst="straightConnector1">
            <a:avLst/>
          </a:prstGeom>
          <a:noFill/>
          <a:ln w="57150" cap="flat" cmpd="sng" algn="ctr">
            <a:solidFill>
              <a:schemeClr val="tx1"/>
            </a:solidFill>
            <a:prstDash val="solid"/>
            <a:round/>
            <a:headEnd type="triangl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left)">
                                      <p:cBhvr>
                                        <p:cTn id="7" dur="1000"/>
                                        <p:tgtEl>
                                          <p:spTgt spid="12">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left)">
                                      <p:cBhvr>
                                        <p:cTn id="12" dur="1000"/>
                                        <p:tgtEl>
                                          <p:spTgt spid="12">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category" animBg="0"/>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2514600"/>
            <a:ext cx="1673352" cy="404164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Cumulative Trauma Injuries Develop – In the </a:t>
            </a:r>
            <a:r>
              <a:rPr lang="en-US" u="sng" dirty="0" smtClean="0"/>
              <a:t>Back</a:t>
            </a:r>
            <a:endParaRPr lang="en-US" u="sng" dirty="0"/>
          </a:p>
        </p:txBody>
      </p:sp>
      <p:sp>
        <p:nvSpPr>
          <p:cNvPr id="11" name="TextBox 10"/>
          <p:cNvSpPr txBox="1"/>
          <p:nvPr/>
        </p:nvSpPr>
        <p:spPr>
          <a:xfrm>
            <a:off x="357101" y="1828800"/>
            <a:ext cx="3200400" cy="492443"/>
          </a:xfrm>
          <a:prstGeom prst="rect">
            <a:avLst/>
          </a:prstGeom>
          <a:noFill/>
        </p:spPr>
        <p:txBody>
          <a:bodyPr wrap="square" rtlCol="0">
            <a:spAutoFit/>
          </a:bodyPr>
          <a:lstStyle/>
          <a:p>
            <a:pPr>
              <a:buNone/>
            </a:pPr>
            <a:r>
              <a:rPr lang="en-US" b="1" dirty="0" smtClean="0"/>
              <a:t>Entire Spine</a:t>
            </a:r>
          </a:p>
        </p:txBody>
      </p:sp>
      <p:sp>
        <p:nvSpPr>
          <p:cNvPr id="21" name="TextBox 20"/>
          <p:cNvSpPr txBox="1"/>
          <p:nvPr/>
        </p:nvSpPr>
        <p:spPr>
          <a:xfrm>
            <a:off x="1295400" y="2450068"/>
            <a:ext cx="9906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Head</a:t>
            </a:r>
          </a:p>
        </p:txBody>
      </p:sp>
      <p:sp>
        <p:nvSpPr>
          <p:cNvPr id="22" name="TextBox 21"/>
          <p:cNvSpPr txBox="1"/>
          <p:nvPr/>
        </p:nvSpPr>
        <p:spPr>
          <a:xfrm>
            <a:off x="76200" y="6172200"/>
            <a:ext cx="9906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Hips</a:t>
            </a:r>
          </a:p>
        </p:txBody>
      </p:sp>
      <p:sp>
        <p:nvSpPr>
          <p:cNvPr id="23" name="Rectangle 22"/>
          <p:cNvSpPr/>
          <p:nvPr/>
        </p:nvSpPr>
        <p:spPr bwMode="auto">
          <a:xfrm>
            <a:off x="609600" y="5029200"/>
            <a:ext cx="1752600" cy="10668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4" name="Group 32"/>
          <p:cNvGrpSpPr/>
          <p:nvPr/>
        </p:nvGrpSpPr>
        <p:grpSpPr>
          <a:xfrm>
            <a:off x="2743200" y="1828800"/>
            <a:ext cx="2438400" cy="3045828"/>
            <a:chOff x="2743200" y="1828800"/>
            <a:chExt cx="2438400" cy="3045828"/>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200" y="3048000"/>
              <a:ext cx="1901952" cy="1826628"/>
            </a:xfrm>
            <a:prstGeom prst="rect">
              <a:avLst/>
            </a:prstGeom>
            <a:noFill/>
            <a:ln w="9525">
              <a:noFill/>
              <a:miter lim="800000"/>
              <a:headEnd/>
              <a:tailEnd/>
            </a:ln>
          </p:spPr>
        </p:pic>
        <p:sp>
          <p:nvSpPr>
            <p:cNvPr id="24" name="TextBox 23"/>
            <p:cNvSpPr txBox="1"/>
            <p:nvPr/>
          </p:nvSpPr>
          <p:spPr>
            <a:xfrm>
              <a:off x="2743200" y="1828800"/>
              <a:ext cx="2438400" cy="492443"/>
            </a:xfrm>
            <a:prstGeom prst="rect">
              <a:avLst/>
            </a:prstGeom>
            <a:noFill/>
          </p:spPr>
          <p:txBody>
            <a:bodyPr wrap="square" rtlCol="0">
              <a:spAutoFit/>
            </a:bodyPr>
            <a:lstStyle/>
            <a:p>
              <a:pPr>
                <a:buNone/>
              </a:pPr>
              <a:r>
                <a:rPr lang="en-US" b="1" dirty="0" smtClean="0"/>
                <a:t>Lumbar Spine</a:t>
              </a:r>
            </a:p>
          </p:txBody>
        </p:sp>
      </p:grpSp>
      <p:cxnSp>
        <p:nvCxnSpPr>
          <p:cNvPr id="85" name="Elbow Connector 84"/>
          <p:cNvCxnSpPr/>
          <p:nvPr/>
        </p:nvCxnSpPr>
        <p:spPr bwMode="auto">
          <a:xfrm flipV="1">
            <a:off x="2362200" y="4495800"/>
            <a:ext cx="762000" cy="38100"/>
          </a:xfrm>
          <a:prstGeom prst="bentConnector3">
            <a:avLst>
              <a:gd name="adj1" fmla="val 50000"/>
            </a:avLst>
          </a:prstGeom>
          <a:noFill/>
          <a:ln w="9525" cap="flat" cmpd="sng" algn="ctr">
            <a:noFill/>
            <a:prstDash val="solid"/>
            <a:round/>
            <a:headEnd type="none" w="med" len="med"/>
            <a:tailEnd type="arrow"/>
          </a:ln>
          <a:effectLst/>
        </p:spPr>
      </p:cxnSp>
      <p:grpSp>
        <p:nvGrpSpPr>
          <p:cNvPr id="5" name="Group 152"/>
          <p:cNvGrpSpPr/>
          <p:nvPr/>
        </p:nvGrpSpPr>
        <p:grpSpPr>
          <a:xfrm>
            <a:off x="2362200" y="4038600"/>
            <a:ext cx="915194" cy="1525588"/>
            <a:chOff x="2362200" y="4038600"/>
            <a:chExt cx="915194" cy="1525588"/>
          </a:xfrm>
        </p:grpSpPr>
        <p:cxnSp>
          <p:nvCxnSpPr>
            <p:cNvPr id="86" name="Straight Arrow Connector 85"/>
            <p:cNvCxnSpPr/>
            <p:nvPr/>
          </p:nvCxnSpPr>
          <p:spPr bwMode="auto">
            <a:xfrm rot="10800000">
              <a:off x="2743994" y="4038600"/>
              <a:ext cx="5334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87" name="Straight Arrow Connector 86"/>
            <p:cNvCxnSpPr>
              <a:endCxn id="23" idx="3"/>
            </p:cNvCxnSpPr>
            <p:nvPr/>
          </p:nvCxnSpPr>
          <p:spPr bwMode="auto">
            <a:xfrm rot="10800000">
              <a:off x="2362200" y="5562600"/>
              <a:ext cx="381000" cy="158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91" name="Straight Arrow Connector 90"/>
            <p:cNvCxnSpPr/>
            <p:nvPr/>
          </p:nvCxnSpPr>
          <p:spPr bwMode="auto">
            <a:xfrm rot="5400000">
              <a:off x="1981200" y="4800600"/>
              <a:ext cx="1524794" cy="794"/>
            </a:xfrm>
            <a:prstGeom prst="straightConnector1">
              <a:avLst/>
            </a:prstGeom>
            <a:noFill/>
            <a:ln w="28575" cap="flat" cmpd="sng" algn="ctr">
              <a:solidFill>
                <a:schemeClr val="tx1"/>
              </a:solidFill>
              <a:prstDash val="solid"/>
              <a:round/>
              <a:headEnd type="none" w="med" len="med"/>
              <a:tailEnd type="none" w="med" len="med"/>
            </a:ln>
            <a:effectLst/>
          </p:spPr>
        </p:cxnSp>
      </p:grpSp>
      <p:sp>
        <p:nvSpPr>
          <p:cNvPr id="98" name="Rectangle 97"/>
          <p:cNvSpPr/>
          <p:nvPr/>
        </p:nvSpPr>
        <p:spPr bwMode="auto">
          <a:xfrm>
            <a:off x="3352800" y="3733800"/>
            <a:ext cx="1295400" cy="762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127" name="TextBox 126"/>
          <p:cNvSpPr txBox="1"/>
          <p:nvPr/>
        </p:nvSpPr>
        <p:spPr>
          <a:xfrm>
            <a:off x="3276600" y="5322094"/>
            <a:ext cx="2743200" cy="1231106"/>
          </a:xfrm>
          <a:prstGeom prst="rect">
            <a:avLst/>
          </a:prstGeom>
          <a:noFill/>
        </p:spPr>
        <p:txBody>
          <a:bodyPr wrap="square" rtlCol="0">
            <a:spAutoFit/>
          </a:bodyPr>
          <a:lstStyle/>
          <a:p>
            <a:pPr algn="ctr">
              <a:buNone/>
            </a:pPr>
            <a:r>
              <a:rPr lang="en-US" b="1" dirty="0" smtClean="0"/>
              <a:t>Discs</a:t>
            </a:r>
          </a:p>
          <a:p>
            <a:pPr algn="ctr">
              <a:spcBef>
                <a:spcPts val="0"/>
              </a:spcBef>
              <a:buNone/>
            </a:pPr>
            <a:r>
              <a:rPr lang="en-US" sz="2400" dirty="0" smtClean="0"/>
              <a:t>“Shock absorbers” between vertebrae</a:t>
            </a:r>
          </a:p>
        </p:txBody>
      </p:sp>
      <p:sp>
        <p:nvSpPr>
          <p:cNvPr id="126" name="TextBox 125"/>
          <p:cNvSpPr txBox="1"/>
          <p:nvPr/>
        </p:nvSpPr>
        <p:spPr>
          <a:xfrm>
            <a:off x="5181600" y="1828800"/>
            <a:ext cx="3886200" cy="861774"/>
          </a:xfrm>
          <a:prstGeom prst="rect">
            <a:avLst/>
          </a:prstGeom>
          <a:noFill/>
        </p:spPr>
        <p:txBody>
          <a:bodyPr wrap="square" rtlCol="0">
            <a:spAutoFit/>
          </a:bodyPr>
          <a:lstStyle/>
          <a:p>
            <a:pPr algn="ctr">
              <a:spcBef>
                <a:spcPts val="0"/>
              </a:spcBef>
              <a:buNone/>
            </a:pPr>
            <a:r>
              <a:rPr lang="en-US" b="1" dirty="0" smtClean="0"/>
              <a:t>Vertebrae</a:t>
            </a:r>
          </a:p>
          <a:p>
            <a:pPr algn="ctr">
              <a:spcBef>
                <a:spcPts val="0"/>
              </a:spcBef>
              <a:buNone/>
            </a:pPr>
            <a:r>
              <a:rPr lang="en-US" sz="2400" dirty="0" smtClean="0"/>
              <a:t>Bones providing support</a:t>
            </a:r>
          </a:p>
        </p:txBody>
      </p:sp>
      <p:grpSp>
        <p:nvGrpSpPr>
          <p:cNvPr id="6" name="Group 36"/>
          <p:cNvGrpSpPr/>
          <p:nvPr/>
        </p:nvGrpSpPr>
        <p:grpSpPr>
          <a:xfrm>
            <a:off x="4648200" y="2667000"/>
            <a:ext cx="3944112" cy="1673352"/>
            <a:chOff x="4648200" y="2667000"/>
            <a:chExt cx="3944112" cy="1673352"/>
          </a:xfrm>
        </p:grpSpPr>
        <p:pic>
          <p:nvPicPr>
            <p:cNvPr id="1029" name="Picture 5"/>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2667000"/>
              <a:ext cx="2496312" cy="1673352"/>
            </a:xfrm>
            <a:prstGeom prst="rect">
              <a:avLst/>
            </a:prstGeom>
            <a:noFill/>
            <a:ln w="9525">
              <a:noFill/>
              <a:miter lim="800000"/>
              <a:headEnd/>
              <a:tailEnd/>
            </a:ln>
          </p:spPr>
        </p:pic>
        <p:cxnSp>
          <p:nvCxnSpPr>
            <p:cNvPr id="99" name="Elbow Connector 98"/>
            <p:cNvCxnSpPr/>
            <p:nvPr/>
          </p:nvCxnSpPr>
          <p:spPr bwMode="auto">
            <a:xfrm flipV="1">
              <a:off x="5334000" y="2743200"/>
              <a:ext cx="762000" cy="38100"/>
            </a:xfrm>
            <a:prstGeom prst="bentConnector3">
              <a:avLst>
                <a:gd name="adj1" fmla="val 50000"/>
              </a:avLst>
            </a:prstGeom>
            <a:noFill/>
            <a:ln w="9525" cap="flat" cmpd="sng" algn="ctr">
              <a:noFill/>
              <a:prstDash val="solid"/>
              <a:round/>
              <a:headEnd type="none" w="med" len="med"/>
              <a:tailEnd type="arrow"/>
            </a:ln>
            <a:effectLst/>
          </p:spPr>
        </p:cxnSp>
        <p:grpSp>
          <p:nvGrpSpPr>
            <p:cNvPr id="7" name="Group 159"/>
            <p:cNvGrpSpPr/>
            <p:nvPr/>
          </p:nvGrpSpPr>
          <p:grpSpPr>
            <a:xfrm>
              <a:off x="4648200" y="2895600"/>
              <a:ext cx="2895600" cy="1371600"/>
              <a:chOff x="4648200" y="2895600"/>
              <a:chExt cx="2895600" cy="1371600"/>
            </a:xfrm>
          </p:grpSpPr>
          <p:cxnSp>
            <p:nvCxnSpPr>
              <p:cNvPr id="101" name="Straight Arrow Connector 100"/>
              <p:cNvCxnSpPr/>
              <p:nvPr/>
            </p:nvCxnSpPr>
            <p:spPr bwMode="auto">
              <a:xfrm rot="10800000">
                <a:off x="4648200" y="4038600"/>
                <a:ext cx="990600" cy="158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102" name="Straight Arrow Connector 101"/>
              <p:cNvCxnSpPr/>
              <p:nvPr/>
            </p:nvCxnSpPr>
            <p:spPr bwMode="auto">
              <a:xfrm rot="5400000">
                <a:off x="5372100" y="3771900"/>
                <a:ext cx="533400" cy="1588"/>
              </a:xfrm>
              <a:prstGeom prst="straightConnector1">
                <a:avLst/>
              </a:prstGeom>
              <a:noFill/>
              <a:ln w="28575" cap="flat" cmpd="sng" algn="ctr">
                <a:solidFill>
                  <a:schemeClr val="tx1"/>
                </a:solidFill>
                <a:prstDash val="solid"/>
                <a:round/>
                <a:headEnd type="none" w="med" len="med"/>
                <a:tailEnd type="none" w="med" len="med"/>
              </a:ln>
              <a:effectLst/>
            </p:spPr>
          </p:cxnSp>
          <p:cxnSp>
            <p:nvCxnSpPr>
              <p:cNvPr id="100" name="Straight Arrow Connector 99"/>
              <p:cNvCxnSpPr/>
              <p:nvPr/>
            </p:nvCxnSpPr>
            <p:spPr bwMode="auto">
              <a:xfrm rot="10800000">
                <a:off x="5638800" y="3505200"/>
                <a:ext cx="1676400" cy="1588"/>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29" name="Straight Arrow Connector 128"/>
              <p:cNvCxnSpPr/>
              <p:nvPr/>
            </p:nvCxnSpPr>
            <p:spPr bwMode="auto">
              <a:xfrm rot="10800000" flipV="1">
                <a:off x="5638800" y="2895600"/>
                <a:ext cx="1905000" cy="609600"/>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30" name="Straight Arrow Connector 129"/>
              <p:cNvCxnSpPr/>
              <p:nvPr/>
            </p:nvCxnSpPr>
            <p:spPr bwMode="auto">
              <a:xfrm rot="10800000">
                <a:off x="5638800" y="3505200"/>
                <a:ext cx="1600200" cy="762000"/>
              </a:xfrm>
              <a:prstGeom prst="straightConnector1">
                <a:avLst/>
              </a:prstGeom>
              <a:noFill/>
              <a:ln w="28575" cap="flat" cmpd="sng" algn="ctr">
                <a:solidFill>
                  <a:schemeClr val="tx1"/>
                </a:solidFill>
                <a:prstDash val="solid"/>
                <a:round/>
                <a:headEnd type="triangle" w="med" len="med"/>
                <a:tailEnd type="none" w="med" len="med"/>
              </a:ln>
              <a:effectLst/>
            </p:spPr>
          </p:cxnSp>
        </p:grpSp>
      </p:grpSp>
      <p:cxnSp>
        <p:nvCxnSpPr>
          <p:cNvPr id="137" name="Straight Arrow Connector 136"/>
          <p:cNvCxnSpPr/>
          <p:nvPr/>
        </p:nvCxnSpPr>
        <p:spPr bwMode="auto">
          <a:xfrm rot="5400000">
            <a:off x="4877594" y="4799806"/>
            <a:ext cx="1524000" cy="1588"/>
          </a:xfrm>
          <a:prstGeom prst="straightConnector1">
            <a:avLst/>
          </a:prstGeom>
          <a:noFill/>
          <a:ln w="28575" cap="flat" cmpd="sng" algn="ctr">
            <a:solidFill>
              <a:schemeClr val="tx1"/>
            </a:solidFill>
            <a:prstDash val="solid"/>
            <a:round/>
            <a:headEnd type="none" w="med" len="med"/>
            <a:tailEnd type="none" w="med" len="med"/>
          </a:ln>
          <a:effectLst/>
        </p:spPr>
      </p:cxnSp>
      <p:grpSp>
        <p:nvGrpSpPr>
          <p:cNvPr id="8" name="Group 38"/>
          <p:cNvGrpSpPr/>
          <p:nvPr/>
        </p:nvGrpSpPr>
        <p:grpSpPr>
          <a:xfrm>
            <a:off x="5638800" y="4800600"/>
            <a:ext cx="2953512" cy="1673352"/>
            <a:chOff x="5638800" y="4800600"/>
            <a:chExt cx="2953512" cy="1673352"/>
          </a:xfrm>
        </p:grpSpPr>
        <p:pic>
          <p:nvPicPr>
            <p:cNvPr id="38" name="Picture 5"/>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4800600"/>
              <a:ext cx="2496312" cy="1673352"/>
            </a:xfrm>
            <a:prstGeom prst="rect">
              <a:avLst/>
            </a:prstGeom>
            <a:noFill/>
            <a:ln w="9525">
              <a:noFill/>
              <a:miter lim="800000"/>
              <a:headEnd/>
              <a:tailEnd/>
            </a:ln>
          </p:spPr>
        </p:pic>
        <p:grpSp>
          <p:nvGrpSpPr>
            <p:cNvPr id="9" name="Group 161"/>
            <p:cNvGrpSpPr/>
            <p:nvPr/>
          </p:nvGrpSpPr>
          <p:grpSpPr>
            <a:xfrm>
              <a:off x="5638800" y="5334000"/>
              <a:ext cx="2057400" cy="762000"/>
              <a:chOff x="5638800" y="5334000"/>
              <a:chExt cx="2057400" cy="762000"/>
            </a:xfrm>
          </p:grpSpPr>
          <p:cxnSp>
            <p:nvCxnSpPr>
              <p:cNvPr id="139" name="Straight Arrow Connector 138"/>
              <p:cNvCxnSpPr/>
              <p:nvPr/>
            </p:nvCxnSpPr>
            <p:spPr bwMode="auto">
              <a:xfrm rot="10800000">
                <a:off x="5638800" y="5562600"/>
                <a:ext cx="1676400" cy="533400"/>
              </a:xfrm>
              <a:prstGeom prst="straightConnector1">
                <a:avLst/>
              </a:prstGeom>
              <a:noFill/>
              <a:ln w="28575" cap="flat" cmpd="sng" algn="ctr">
                <a:solidFill>
                  <a:schemeClr val="tx1"/>
                </a:solidFill>
                <a:prstDash val="solid"/>
                <a:round/>
                <a:headEnd type="triangle" w="med" len="med"/>
                <a:tailEnd type="none" w="med" len="med"/>
              </a:ln>
              <a:effectLst/>
            </p:spPr>
          </p:cxnSp>
          <p:cxnSp>
            <p:nvCxnSpPr>
              <p:cNvPr id="140" name="Straight Arrow Connector 139"/>
              <p:cNvCxnSpPr/>
              <p:nvPr/>
            </p:nvCxnSpPr>
            <p:spPr bwMode="auto">
              <a:xfrm rot="10800000" flipV="1">
                <a:off x="5638800" y="5334000"/>
                <a:ext cx="2057400" cy="228600"/>
              </a:xfrm>
              <a:prstGeom prst="straightConnector1">
                <a:avLst/>
              </a:prstGeom>
              <a:noFill/>
              <a:ln w="28575" cap="flat" cmpd="sng" algn="ctr">
                <a:solidFill>
                  <a:schemeClr val="tx1"/>
                </a:solidFill>
                <a:prstDash val="solid"/>
                <a:round/>
                <a:headEnd type="triangle" w="med" len="med"/>
                <a:tailEnd type="none" w="med" len="med"/>
              </a:ln>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2000"/>
                                        <p:tgtEl>
                                          <p:spTgt spid="5"/>
                                        </p:tgtEl>
                                      </p:cBhvr>
                                    </p:animEffec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8"/>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2000"/>
                                        <p:tgtEl>
                                          <p:spTgt spid="6"/>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wipe(up)">
                                      <p:cBhvr>
                                        <p:cTn id="29" dur="2000"/>
                                        <p:tgtEl>
                                          <p:spTgt spid="137"/>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2000"/>
                                        <p:tgtEl>
                                          <p:spTgt spid="8"/>
                                        </p:tgtEl>
                                      </p:cBhvr>
                                    </p:animEffec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8" grpId="0" animBg="1"/>
      <p:bldP spid="127" grpId="0"/>
      <p:bldP spid="1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Documents and Settings\W. Gary Allread\Local Settings\Temporary Internet Files\Content.IE5\38ENZSK1\MP90044860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24600" y="5029199"/>
            <a:ext cx="2236396" cy="1444752"/>
          </a:xfrm>
          <a:prstGeom prst="rect">
            <a:avLst/>
          </a:prstGeom>
          <a:noFill/>
        </p:spPr>
      </p:pic>
      <p:sp>
        <p:nvSpPr>
          <p:cNvPr id="2" name="Title 1"/>
          <p:cNvSpPr>
            <a:spLocks noGrp="1"/>
          </p:cNvSpPr>
          <p:nvPr>
            <p:ph type="title"/>
          </p:nvPr>
        </p:nvSpPr>
        <p:spPr/>
        <p:txBody>
          <a:bodyPr/>
          <a:lstStyle/>
          <a:p>
            <a:r>
              <a:rPr lang="en-US" dirty="0" smtClean="0"/>
              <a:t>How Cumulative Trauma Injuries Develop – In the </a:t>
            </a:r>
            <a:r>
              <a:rPr lang="en-US" u="sng" dirty="0" smtClean="0"/>
              <a:t>Back</a:t>
            </a:r>
            <a:endParaRPr lang="en-US" u="sng" dirty="0"/>
          </a:p>
        </p:txBody>
      </p:sp>
      <p:sp>
        <p:nvSpPr>
          <p:cNvPr id="11" name="TextBox 10"/>
          <p:cNvSpPr txBox="1"/>
          <p:nvPr/>
        </p:nvSpPr>
        <p:spPr>
          <a:xfrm>
            <a:off x="152400" y="1828800"/>
            <a:ext cx="3200400" cy="935641"/>
          </a:xfrm>
          <a:prstGeom prst="rect">
            <a:avLst/>
          </a:prstGeom>
          <a:noFill/>
        </p:spPr>
        <p:txBody>
          <a:bodyPr wrap="square" rtlCol="0">
            <a:spAutoFit/>
          </a:bodyPr>
          <a:lstStyle/>
          <a:p>
            <a:pPr algn="ctr">
              <a:buNone/>
            </a:pPr>
            <a:r>
              <a:rPr lang="en-US" b="1" dirty="0" smtClean="0"/>
              <a:t>Acute Injury</a:t>
            </a:r>
          </a:p>
          <a:p>
            <a:pPr algn="ctr">
              <a:buNone/>
            </a:pPr>
            <a:r>
              <a:rPr lang="en-US" sz="2400" dirty="0" smtClean="0"/>
              <a:t>Is felt immediately</a:t>
            </a:r>
            <a:endParaRPr lang="en-US" sz="2400" dirty="0"/>
          </a:p>
        </p:txBody>
      </p:sp>
      <p:sp>
        <p:nvSpPr>
          <p:cNvPr id="24" name="TextBox 23"/>
          <p:cNvSpPr txBox="1"/>
          <p:nvPr/>
        </p:nvSpPr>
        <p:spPr>
          <a:xfrm>
            <a:off x="3200400" y="1828800"/>
            <a:ext cx="5943600" cy="492443"/>
          </a:xfrm>
          <a:prstGeom prst="rect">
            <a:avLst/>
          </a:prstGeom>
          <a:noFill/>
        </p:spPr>
        <p:txBody>
          <a:bodyPr wrap="square" rtlCol="0">
            <a:spAutoFit/>
          </a:bodyPr>
          <a:lstStyle/>
          <a:p>
            <a:pPr algn="ctr">
              <a:buNone/>
            </a:pPr>
            <a:r>
              <a:rPr lang="en-US" b="1" dirty="0" smtClean="0"/>
              <a:t>Cumulative Back Injury</a:t>
            </a:r>
          </a:p>
        </p:txBody>
      </p:sp>
      <p:pic>
        <p:nvPicPr>
          <p:cNvPr id="39" name="Picture 5"/>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5029200"/>
            <a:ext cx="2157984" cy="1444752"/>
          </a:xfrm>
          <a:prstGeom prst="rect">
            <a:avLst/>
          </a:prstGeom>
          <a:noFill/>
          <a:ln w="9525">
            <a:noFill/>
            <a:miter lim="800000"/>
            <a:headEnd/>
            <a:tailEnd/>
          </a:ln>
        </p:spPr>
      </p:pic>
      <p:grpSp>
        <p:nvGrpSpPr>
          <p:cNvPr id="33" name="Group 32"/>
          <p:cNvGrpSpPr/>
          <p:nvPr/>
        </p:nvGrpSpPr>
        <p:grpSpPr>
          <a:xfrm>
            <a:off x="4126095" y="5105400"/>
            <a:ext cx="1185093" cy="1235369"/>
            <a:chOff x="6922798" y="5105400"/>
            <a:chExt cx="1185093" cy="1235369"/>
          </a:xfrm>
        </p:grpSpPr>
        <p:sp>
          <p:nvSpPr>
            <p:cNvPr id="31" name="Moon 30"/>
            <p:cNvSpPr/>
            <p:nvPr/>
          </p:nvSpPr>
          <p:spPr bwMode="auto">
            <a:xfrm rot="16355749">
              <a:off x="7243531" y="4850640"/>
              <a:ext cx="609600" cy="1119120"/>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32" name="Moon 31"/>
            <p:cNvSpPr/>
            <p:nvPr/>
          </p:nvSpPr>
          <p:spPr bwMode="auto">
            <a:xfrm rot="16355749">
              <a:off x="7183184" y="5470783"/>
              <a:ext cx="609600" cy="1130371"/>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flipH="1">
            <a:off x="611004" y="5011271"/>
            <a:ext cx="2184515" cy="1580029"/>
            <a:chOff x="1795877" y="5049371"/>
            <a:chExt cx="2184515" cy="1580029"/>
          </a:xfrm>
        </p:grpSpPr>
        <p:pic>
          <p:nvPicPr>
            <p:cNvPr id="5"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31991" y="5067300"/>
              <a:ext cx="1248401" cy="1562100"/>
            </a:xfrm>
            <a:prstGeom prst="rect">
              <a:avLst/>
            </a:prstGeom>
            <a:noFill/>
            <a:ln w="9525">
              <a:noFill/>
              <a:miter lim="800000"/>
              <a:headEnd/>
              <a:tailEnd/>
            </a:ln>
          </p:spPr>
        </p:pic>
        <p:pic>
          <p:nvPicPr>
            <p:cNvPr id="6"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l="49911"/>
            <a:stretch>
              <a:fillRect/>
            </a:stretch>
          </p:blipFill>
          <p:spPr bwMode="auto">
            <a:xfrm flipH="1">
              <a:off x="1795877" y="5049371"/>
              <a:ext cx="1119119" cy="1126191"/>
            </a:xfrm>
            <a:prstGeom prst="rect">
              <a:avLst/>
            </a:prstGeom>
            <a:noFill/>
            <a:ln w="9525">
              <a:noFill/>
              <a:miter lim="800000"/>
              <a:headEnd/>
              <a:tailEnd/>
            </a:ln>
            <a:effectLst/>
          </p:spPr>
        </p:pic>
      </p:grpSp>
      <p:sp>
        <p:nvSpPr>
          <p:cNvPr id="30" name="TextBox 29"/>
          <p:cNvSpPr txBox="1"/>
          <p:nvPr/>
        </p:nvSpPr>
        <p:spPr>
          <a:xfrm>
            <a:off x="3352800" y="2271998"/>
            <a:ext cx="2286000" cy="492443"/>
          </a:xfrm>
          <a:prstGeom prst="rect">
            <a:avLst/>
          </a:prstGeom>
          <a:noFill/>
        </p:spPr>
        <p:txBody>
          <a:bodyPr wrap="square" rtlCol="0">
            <a:spAutoFit/>
          </a:bodyPr>
          <a:lstStyle/>
          <a:p>
            <a:pPr algn="ctr">
              <a:buNone/>
            </a:pPr>
            <a:r>
              <a:rPr lang="en-US" spc="-70" dirty="0" smtClean="0"/>
              <a:t>Not felt at first</a:t>
            </a:r>
            <a:endParaRPr lang="en-US" spc="-70" dirty="0"/>
          </a:p>
        </p:txBody>
      </p:sp>
      <p:sp>
        <p:nvSpPr>
          <p:cNvPr id="36" name="TextBox 35"/>
          <p:cNvSpPr txBox="1"/>
          <p:nvPr/>
        </p:nvSpPr>
        <p:spPr>
          <a:xfrm>
            <a:off x="5638800" y="2271998"/>
            <a:ext cx="3505200" cy="492443"/>
          </a:xfrm>
          <a:prstGeom prst="rect">
            <a:avLst/>
          </a:prstGeom>
          <a:noFill/>
        </p:spPr>
        <p:txBody>
          <a:bodyPr wrap="square" rtlCol="0">
            <a:spAutoFit/>
          </a:bodyPr>
          <a:lstStyle/>
          <a:p>
            <a:pPr algn="ctr">
              <a:buNone/>
            </a:pPr>
            <a:r>
              <a:rPr lang="en-US" spc="-70" dirty="0" smtClean="0"/>
              <a:t>Felt only after damage</a:t>
            </a:r>
            <a:endParaRPr lang="en-US" spc="-70" dirty="0"/>
          </a:p>
        </p:txBody>
      </p:sp>
      <p:sp>
        <p:nvSpPr>
          <p:cNvPr id="22" name="&quot;No&quot; Symbol 21"/>
          <p:cNvSpPr/>
          <p:nvPr/>
        </p:nvSpPr>
        <p:spPr bwMode="auto">
          <a:xfrm>
            <a:off x="4495800" y="4495800"/>
            <a:ext cx="457200" cy="457200"/>
          </a:xfrm>
          <a:prstGeom prst="noSmoking">
            <a:avLst>
              <a:gd name="adj" fmla="val 11839"/>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nvGrpSpPr>
          <p:cNvPr id="69" name="Group 68"/>
          <p:cNvGrpSpPr/>
          <p:nvPr/>
        </p:nvGrpSpPr>
        <p:grpSpPr>
          <a:xfrm>
            <a:off x="6937893" y="5285398"/>
            <a:ext cx="1193074" cy="971046"/>
            <a:chOff x="7139897" y="5285398"/>
            <a:chExt cx="1193074" cy="971046"/>
          </a:xfrm>
        </p:grpSpPr>
        <p:pic>
          <p:nvPicPr>
            <p:cNvPr id="4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a:off x="7212959" y="5942174"/>
              <a:ext cx="179966" cy="120297"/>
            </a:xfrm>
            <a:prstGeom prst="rect">
              <a:avLst/>
            </a:prstGeom>
            <a:noFill/>
            <a:ln w="9525">
              <a:noFill/>
              <a:miter lim="800000"/>
              <a:headEnd/>
              <a:tailEnd/>
            </a:ln>
            <a:effectLst/>
          </p:spPr>
        </p:pic>
        <p:pic>
          <p:nvPicPr>
            <p:cNvPr id="5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774503">
              <a:off x="7300701" y="6012242"/>
              <a:ext cx="179966" cy="154267"/>
            </a:xfrm>
            <a:prstGeom prst="rect">
              <a:avLst/>
            </a:prstGeom>
            <a:noFill/>
            <a:ln w="9525">
              <a:noFill/>
              <a:miter lim="800000"/>
              <a:headEnd/>
              <a:tailEnd/>
            </a:ln>
            <a:effectLst/>
          </p:spPr>
        </p:pic>
        <p:pic>
          <p:nvPicPr>
            <p:cNvPr id="51"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5904686">
              <a:off x="7521366" y="6078177"/>
              <a:ext cx="213692" cy="142841"/>
            </a:xfrm>
            <a:prstGeom prst="rect">
              <a:avLst/>
            </a:prstGeom>
            <a:noFill/>
            <a:ln w="9525">
              <a:noFill/>
              <a:miter lim="800000"/>
              <a:headEnd/>
              <a:tailEnd/>
            </a:ln>
            <a:effectLst/>
          </p:spPr>
        </p:pic>
        <p:pic>
          <p:nvPicPr>
            <p:cNvPr id="52"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859509">
              <a:off x="7770523" y="6052867"/>
              <a:ext cx="179966" cy="189403"/>
            </a:xfrm>
            <a:prstGeom prst="rect">
              <a:avLst/>
            </a:prstGeom>
            <a:noFill/>
            <a:ln w="9525">
              <a:noFill/>
              <a:miter lim="800000"/>
              <a:headEnd/>
              <a:tailEnd/>
            </a:ln>
            <a:effectLst/>
          </p:spPr>
        </p:pic>
        <p:pic>
          <p:nvPicPr>
            <p:cNvPr id="5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4495375">
              <a:off x="8001940" y="6018574"/>
              <a:ext cx="160059" cy="106990"/>
            </a:xfrm>
            <a:prstGeom prst="rect">
              <a:avLst/>
            </a:prstGeom>
            <a:noFill/>
            <a:ln w="9525">
              <a:noFill/>
              <a:miter lim="800000"/>
              <a:headEnd/>
              <a:tailEnd/>
            </a:ln>
            <a:effectLst/>
          </p:spPr>
        </p:pic>
        <p:pic>
          <p:nvPicPr>
            <p:cNvPr id="5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7911525" y="6057678"/>
              <a:ext cx="150441" cy="158330"/>
            </a:xfrm>
            <a:prstGeom prst="rect">
              <a:avLst/>
            </a:prstGeom>
            <a:noFill/>
            <a:ln w="9525">
              <a:noFill/>
              <a:miter lim="800000"/>
              <a:headEnd/>
              <a:tailEnd/>
            </a:ln>
            <a:effectLst/>
          </p:spPr>
        </p:pic>
        <p:pic>
          <p:nvPicPr>
            <p:cNvPr id="55"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7664599" y="6067685"/>
              <a:ext cx="170157" cy="179080"/>
            </a:xfrm>
            <a:prstGeom prst="rect">
              <a:avLst/>
            </a:prstGeom>
            <a:noFill/>
            <a:ln w="9525">
              <a:noFill/>
              <a:miter lim="800000"/>
              <a:headEnd/>
              <a:tailEnd/>
            </a:ln>
            <a:effectLst/>
          </p:spPr>
        </p:pic>
        <p:pic>
          <p:nvPicPr>
            <p:cNvPr id="5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8524174">
              <a:off x="8112784" y="5991569"/>
              <a:ext cx="179966" cy="99637"/>
            </a:xfrm>
            <a:prstGeom prst="rect">
              <a:avLst/>
            </a:prstGeom>
            <a:noFill/>
            <a:ln w="9525">
              <a:noFill/>
              <a:miter lim="800000"/>
              <a:headEnd/>
              <a:tailEnd/>
            </a:ln>
            <a:effectLst/>
          </p:spPr>
        </p:pic>
        <p:pic>
          <p:nvPicPr>
            <p:cNvPr id="57"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6925168">
              <a:off x="7407745" y="6077860"/>
              <a:ext cx="213692" cy="142841"/>
            </a:xfrm>
            <a:prstGeom prst="rect">
              <a:avLst/>
            </a:prstGeom>
            <a:noFill/>
            <a:ln w="9525">
              <a:noFill/>
              <a:miter lim="800000"/>
              <a:headEnd/>
              <a:tailEnd/>
            </a:ln>
            <a:effectLst/>
          </p:spPr>
        </p:pic>
        <p:pic>
          <p:nvPicPr>
            <p:cNvPr id="5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563014">
              <a:off x="7139897" y="5820950"/>
              <a:ext cx="131863" cy="158330"/>
            </a:xfrm>
            <a:prstGeom prst="rect">
              <a:avLst/>
            </a:prstGeom>
            <a:noFill/>
            <a:ln w="9525">
              <a:noFill/>
              <a:miter lim="800000"/>
              <a:headEnd/>
              <a:tailEnd/>
            </a:ln>
            <a:effectLst/>
          </p:spPr>
        </p:pic>
        <p:pic>
          <p:nvPicPr>
            <p:cNvPr id="5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a:off x="7365359" y="5390941"/>
              <a:ext cx="158589" cy="106008"/>
            </a:xfrm>
            <a:prstGeom prst="rect">
              <a:avLst/>
            </a:prstGeom>
            <a:noFill/>
            <a:ln w="9525">
              <a:noFill/>
              <a:miter lim="800000"/>
              <a:headEnd/>
              <a:tailEnd/>
            </a:ln>
            <a:effectLst/>
          </p:spPr>
        </p:pic>
        <p:pic>
          <p:nvPicPr>
            <p:cNvPr id="6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774503">
              <a:off x="7467857" y="5433377"/>
              <a:ext cx="149056" cy="127771"/>
            </a:xfrm>
            <a:prstGeom prst="rect">
              <a:avLst/>
            </a:prstGeom>
            <a:noFill/>
            <a:ln w="9525">
              <a:noFill/>
              <a:miter lim="800000"/>
              <a:headEnd/>
              <a:tailEnd/>
            </a:ln>
            <a:effectLst/>
          </p:spPr>
        </p:pic>
        <p:pic>
          <p:nvPicPr>
            <p:cNvPr id="61"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5904686">
              <a:off x="7673766" y="5487535"/>
              <a:ext cx="213692" cy="142841"/>
            </a:xfrm>
            <a:prstGeom prst="rect">
              <a:avLst/>
            </a:prstGeom>
            <a:noFill/>
            <a:ln w="9525">
              <a:noFill/>
              <a:miter lim="800000"/>
              <a:headEnd/>
              <a:tailEnd/>
            </a:ln>
            <a:effectLst/>
          </p:spPr>
        </p:pic>
        <p:pic>
          <p:nvPicPr>
            <p:cNvPr id="62"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20859509">
              <a:off x="7915387" y="5446314"/>
              <a:ext cx="179966" cy="189403"/>
            </a:xfrm>
            <a:prstGeom prst="rect">
              <a:avLst/>
            </a:prstGeom>
            <a:noFill/>
            <a:ln w="9525">
              <a:noFill/>
              <a:miter lim="800000"/>
              <a:headEnd/>
              <a:tailEnd/>
            </a:ln>
            <a:effectLst/>
          </p:spPr>
        </p:pic>
        <p:pic>
          <p:nvPicPr>
            <p:cNvPr id="6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4495375">
              <a:off x="8109123" y="5407833"/>
              <a:ext cx="160059" cy="106990"/>
            </a:xfrm>
            <a:prstGeom prst="rect">
              <a:avLst/>
            </a:prstGeom>
            <a:noFill/>
            <a:ln w="9525">
              <a:noFill/>
              <a:miter lim="800000"/>
              <a:headEnd/>
              <a:tailEnd/>
            </a:ln>
            <a:effectLst/>
          </p:spPr>
        </p:pic>
        <p:pic>
          <p:nvPicPr>
            <p:cNvPr id="6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8034617" y="5440240"/>
              <a:ext cx="150441" cy="158330"/>
            </a:xfrm>
            <a:prstGeom prst="rect">
              <a:avLst/>
            </a:prstGeom>
            <a:noFill/>
            <a:ln w="9525">
              <a:noFill/>
              <a:miter lim="800000"/>
              <a:headEnd/>
              <a:tailEnd/>
            </a:ln>
            <a:effectLst/>
          </p:spPr>
        </p:pic>
        <p:pic>
          <p:nvPicPr>
            <p:cNvPr id="65"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9191946">
              <a:off x="7811974" y="5477042"/>
              <a:ext cx="170157" cy="179080"/>
            </a:xfrm>
            <a:prstGeom prst="rect">
              <a:avLst/>
            </a:prstGeom>
            <a:noFill/>
            <a:ln w="9525">
              <a:noFill/>
              <a:miter lim="800000"/>
              <a:headEnd/>
              <a:tailEnd/>
            </a:ln>
            <a:effectLst/>
          </p:spPr>
        </p:pic>
        <p:pic>
          <p:nvPicPr>
            <p:cNvPr id="6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7753325">
              <a:off x="8193170" y="5325562"/>
              <a:ext cx="179966" cy="99637"/>
            </a:xfrm>
            <a:prstGeom prst="rect">
              <a:avLst/>
            </a:prstGeom>
            <a:noFill/>
            <a:ln w="9525">
              <a:noFill/>
              <a:miter lim="800000"/>
              <a:headEnd/>
              <a:tailEnd/>
            </a:ln>
            <a:effectLst/>
          </p:spPr>
        </p:pic>
        <p:pic>
          <p:nvPicPr>
            <p:cNvPr id="67"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t="71209" r="39769"/>
            <a:stretch>
              <a:fillRect/>
            </a:stretch>
          </p:blipFill>
          <p:spPr bwMode="auto">
            <a:xfrm rot="16925168">
              <a:off x="7581143" y="5474817"/>
              <a:ext cx="190044" cy="142841"/>
            </a:xfrm>
            <a:prstGeom prst="rect">
              <a:avLst/>
            </a:prstGeom>
            <a:noFill/>
            <a:ln w="9525">
              <a:noFill/>
              <a:miter lim="800000"/>
              <a:headEnd/>
              <a:tailEnd/>
            </a:ln>
            <a:effectLst/>
          </p:spPr>
        </p:pic>
      </p:grpSp>
      <p:pic>
        <p:nvPicPr>
          <p:cNvPr id="205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2000" y="2743200"/>
            <a:ext cx="1524000" cy="1524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2400" y="2743200"/>
            <a:ext cx="1524000" cy="1524000"/>
          </a:xfrm>
          <a:prstGeom prst="rect">
            <a:avLst/>
          </a:prstGeom>
          <a:noFill/>
          <a:ln w="9525">
            <a:noFill/>
            <a:miter lim="800000"/>
            <a:headEnd/>
            <a:tailEnd/>
          </a:ln>
          <a:effectLst/>
        </p:spPr>
      </p:pic>
      <p:cxnSp>
        <p:nvCxnSpPr>
          <p:cNvPr id="84" name="Straight Connector 83"/>
          <p:cNvCxnSpPr/>
          <p:nvPr/>
        </p:nvCxnSpPr>
        <p:spPr bwMode="auto">
          <a:xfrm rot="5400000">
            <a:off x="4343400" y="4648200"/>
            <a:ext cx="762000" cy="0"/>
          </a:xfrm>
          <a:prstGeom prst="line">
            <a:avLst/>
          </a:prstGeom>
          <a:noFill/>
          <a:ln w="38100" cap="flat" cmpd="sng" algn="ctr">
            <a:solidFill>
              <a:schemeClr val="tx1">
                <a:lumMod val="75000"/>
                <a:lumOff val="25000"/>
              </a:schemeClr>
            </a:solidFill>
            <a:prstDash val="sysDot"/>
            <a:round/>
            <a:headEnd type="triangle" w="lg" len="med"/>
            <a:tailEnd type="none" w="med" len="med"/>
          </a:ln>
          <a:effectLst/>
        </p:spPr>
      </p:cxnSp>
      <p:cxnSp>
        <p:nvCxnSpPr>
          <p:cNvPr id="86" name="Straight Connector 85"/>
          <p:cNvCxnSpPr/>
          <p:nvPr/>
        </p:nvCxnSpPr>
        <p:spPr bwMode="auto">
          <a:xfrm rot="5400000">
            <a:off x="1143000" y="4648200"/>
            <a:ext cx="762000" cy="0"/>
          </a:xfrm>
          <a:prstGeom prst="line">
            <a:avLst/>
          </a:prstGeom>
          <a:noFill/>
          <a:ln w="38100" cap="flat" cmpd="sng" algn="ctr">
            <a:solidFill>
              <a:schemeClr val="tx1"/>
            </a:solidFill>
            <a:prstDash val="solid"/>
            <a:round/>
            <a:headEnd type="triangle" w="lg" len="med"/>
            <a:tailEnd type="none" w="med" len="med"/>
          </a:ln>
          <a:effectLst/>
        </p:spPr>
      </p:cxnSp>
      <p:pic>
        <p:nvPicPr>
          <p:cNvPr id="8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08396" y="2743200"/>
            <a:ext cx="1524000" cy="1524000"/>
          </a:xfrm>
          <a:prstGeom prst="rect">
            <a:avLst/>
          </a:prstGeom>
          <a:noFill/>
          <a:ln w="9525">
            <a:noFill/>
            <a:miter lim="800000"/>
            <a:headEnd/>
            <a:tailEnd/>
          </a:ln>
          <a:effectLst/>
        </p:spPr>
      </p:pic>
      <p:cxnSp>
        <p:nvCxnSpPr>
          <p:cNvPr id="88" name="Straight Connector 87"/>
          <p:cNvCxnSpPr/>
          <p:nvPr/>
        </p:nvCxnSpPr>
        <p:spPr bwMode="auto">
          <a:xfrm rot="5400000">
            <a:off x="7189396" y="4648200"/>
            <a:ext cx="762000" cy="0"/>
          </a:xfrm>
          <a:prstGeom prst="line">
            <a:avLst/>
          </a:prstGeom>
          <a:noFill/>
          <a:ln w="38100" cap="flat" cmpd="sng" algn="ctr">
            <a:solidFill>
              <a:schemeClr val="tx1"/>
            </a:solidFill>
            <a:prstDash val="solid"/>
            <a:round/>
            <a:headEnd type="triangle" w="lg"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down)">
                                      <p:cBhvr>
                                        <p:cTn id="12" dur="500"/>
                                        <p:tgtEl>
                                          <p:spTgt spid="86"/>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par>
                          <p:cTn id="32" fill="hold">
                            <p:stCondLst>
                              <p:cond delay="0"/>
                            </p:stCondLst>
                            <p:childTnLst>
                              <p:par>
                                <p:cTn id="33" presetID="26" presetClass="emph" presetSubtype="0" repeatCount="indefinite" fill="hold" nodeType="afterEffect">
                                  <p:stCondLst>
                                    <p:cond delay="0"/>
                                  </p:stCondLst>
                                  <p:childTnLst>
                                    <p:animEffect transition="out" filter="fade">
                                      <p:cBhvr>
                                        <p:cTn id="34" dur="2000" tmFilter="0, 0; .2, .5; .8, .5; 1, 0"/>
                                        <p:tgtEl>
                                          <p:spTgt spid="33"/>
                                        </p:tgtEl>
                                      </p:cBhvr>
                                    </p:animEffect>
                                    <p:animScale>
                                      <p:cBhvr>
                                        <p:cTn id="35" dur="1000" autoRev="1" fill="hold"/>
                                        <p:tgtEl>
                                          <p:spTgt spid="33"/>
                                        </p:tgtEl>
                                      </p:cBhvr>
                                      <p:by x="105000" y="105000"/>
                                    </p:animScale>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down)">
                                      <p:cBhvr>
                                        <p:cTn id="39" dur="1000"/>
                                        <p:tgtEl>
                                          <p:spTgt spid="84"/>
                                        </p:tgtEl>
                                      </p:cBhvr>
                                    </p:animEffect>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par>
                          <p:cTn id="43" fill="hold">
                            <p:stCondLst>
                              <p:cond delay="3000"/>
                            </p:stCondLst>
                            <p:childTnLst>
                              <p:par>
                                <p:cTn id="44" presetID="1" presetClass="entr" presetSubtype="0" fill="hold" nodeType="afterEffect">
                                  <p:stCondLst>
                                    <p:cond delay="0"/>
                                  </p:stCondLst>
                                  <p:childTnLst>
                                    <p:set>
                                      <p:cBhvr>
                                        <p:cTn id="45" dur="1" fill="hold">
                                          <p:stCondLst>
                                            <p:cond delay="0"/>
                                          </p:stCondLst>
                                        </p:cTn>
                                        <p:tgtEl>
                                          <p:spTgt spid="205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nodeType="afterEffect">
                                  <p:stCondLst>
                                    <p:cond delay="100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2000"/>
                                        <p:tgtEl>
                                          <p:spTgt spid="6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down)">
                                      <p:cBhvr>
                                        <p:cTn id="61" dur="1000"/>
                                        <p:tgtEl>
                                          <p:spTgt spid="88"/>
                                        </p:tgtEl>
                                      </p:cBhvr>
                                    </p:animEffect>
                                  </p:childTnLst>
                                </p:cTn>
                              </p:par>
                            </p:childTnLst>
                          </p:cTn>
                        </p:par>
                        <p:par>
                          <p:cTn id="62" fill="hold">
                            <p:stCondLst>
                              <p:cond delay="1000"/>
                            </p:stCondLst>
                            <p:childTnLst>
                              <p:par>
                                <p:cTn id="63" presetID="1" presetClass="entr" presetSubtype="0" fill="hold" nodeType="after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6" grpId="0"/>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05200" y="3429000"/>
            <a:ext cx="2496312" cy="167335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Cumulative Trauma Injuries Develop – In the </a:t>
            </a:r>
            <a:r>
              <a:rPr lang="en-US" u="sng" dirty="0" smtClean="0"/>
              <a:t>Back</a:t>
            </a:r>
            <a:endParaRPr lang="en-US" u="sng" dirty="0"/>
          </a:p>
        </p:txBody>
      </p:sp>
      <p:sp>
        <p:nvSpPr>
          <p:cNvPr id="11" name="TextBox 10"/>
          <p:cNvSpPr txBox="1"/>
          <p:nvPr/>
        </p:nvSpPr>
        <p:spPr>
          <a:xfrm>
            <a:off x="357100" y="1828800"/>
            <a:ext cx="8786900" cy="492443"/>
          </a:xfrm>
          <a:prstGeom prst="rect">
            <a:avLst/>
          </a:prstGeom>
          <a:noFill/>
        </p:spPr>
        <p:txBody>
          <a:bodyPr wrap="square" rtlCol="0">
            <a:spAutoFit/>
          </a:bodyPr>
          <a:lstStyle/>
          <a:p>
            <a:pPr>
              <a:buNone/>
            </a:pPr>
            <a:r>
              <a:rPr lang="en-US" b="1" dirty="0" smtClean="0"/>
              <a:t>Some Work Tasks Can Put a Lot of Pressure on Discs</a:t>
            </a:r>
          </a:p>
        </p:txBody>
      </p:sp>
      <p:sp>
        <p:nvSpPr>
          <p:cNvPr id="42" name="TextBox 41"/>
          <p:cNvSpPr txBox="1"/>
          <p:nvPr/>
        </p:nvSpPr>
        <p:spPr>
          <a:xfrm>
            <a:off x="4953000" y="5791200"/>
            <a:ext cx="1524000" cy="646331"/>
          </a:xfrm>
          <a:prstGeom prst="rect">
            <a:avLst/>
          </a:prstGeom>
          <a:noFill/>
        </p:spPr>
        <p:txBody>
          <a:bodyPr wrap="square" rtlCol="0">
            <a:spAutoFit/>
          </a:bodyPr>
          <a:lstStyle/>
          <a:p>
            <a:pPr algn="r">
              <a:buNone/>
            </a:pPr>
            <a:r>
              <a:rPr lang="en-US" sz="1800" b="1" dirty="0" smtClean="0">
                <a:solidFill>
                  <a:schemeClr val="bg1">
                    <a:lumMod val="50000"/>
                  </a:schemeClr>
                </a:solidFill>
              </a:rPr>
              <a:t>Bending at the Waist</a:t>
            </a:r>
          </a:p>
        </p:txBody>
      </p:sp>
      <p:sp>
        <p:nvSpPr>
          <p:cNvPr id="45" name="TextBox 44"/>
          <p:cNvSpPr txBox="1"/>
          <p:nvPr/>
        </p:nvSpPr>
        <p:spPr>
          <a:xfrm>
            <a:off x="5638800" y="2438400"/>
            <a:ext cx="1295400" cy="923330"/>
          </a:xfrm>
          <a:prstGeom prst="rect">
            <a:avLst/>
          </a:prstGeom>
          <a:noFill/>
        </p:spPr>
        <p:txBody>
          <a:bodyPr wrap="square" rtlCol="0">
            <a:spAutoFit/>
          </a:bodyPr>
          <a:lstStyle/>
          <a:p>
            <a:pPr algn="r">
              <a:buNone/>
            </a:pPr>
            <a:r>
              <a:rPr lang="en-US" sz="1800" b="1" dirty="0" smtClean="0">
                <a:solidFill>
                  <a:schemeClr val="bg1">
                    <a:lumMod val="50000"/>
                  </a:schemeClr>
                </a:solidFill>
              </a:rPr>
              <a:t>Twisting (to clean bathtub)</a:t>
            </a:r>
          </a:p>
        </p:txBody>
      </p:sp>
      <p:cxnSp>
        <p:nvCxnSpPr>
          <p:cNvPr id="46" name="Straight Arrow Connector 45"/>
          <p:cNvCxnSpPr/>
          <p:nvPr/>
        </p:nvCxnSpPr>
        <p:spPr bwMode="auto">
          <a:xfrm rot="5400000" flipH="1" flipV="1">
            <a:off x="4458494" y="4331802"/>
            <a:ext cx="381000"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0" name="Straight Arrow Connector 49"/>
          <p:cNvCxnSpPr/>
          <p:nvPr/>
        </p:nvCxnSpPr>
        <p:spPr bwMode="auto">
          <a:xfrm rot="5400000" flipH="1" flipV="1">
            <a:off x="4687094" y="3750292"/>
            <a:ext cx="228600"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1" name="Straight Arrow Connector 50"/>
          <p:cNvCxnSpPr/>
          <p:nvPr/>
        </p:nvCxnSpPr>
        <p:spPr bwMode="auto">
          <a:xfrm flipV="1">
            <a:off x="5562600" y="3810000"/>
            <a:ext cx="304800" cy="794"/>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2" name="Straight Arrow Connector 51"/>
          <p:cNvCxnSpPr/>
          <p:nvPr/>
        </p:nvCxnSpPr>
        <p:spPr bwMode="auto">
          <a:xfrm rot="5400000" flipH="1" flipV="1">
            <a:off x="5021582" y="3663630"/>
            <a:ext cx="318448"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5" name="Straight Arrow Connector 54"/>
          <p:cNvCxnSpPr/>
          <p:nvPr/>
        </p:nvCxnSpPr>
        <p:spPr bwMode="auto">
          <a:xfrm rot="5400000" flipH="1" flipV="1">
            <a:off x="5162264" y="4307350"/>
            <a:ext cx="304800" cy="1588"/>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8" name="Straight Arrow Connector 57"/>
          <p:cNvCxnSpPr/>
          <p:nvPr/>
        </p:nvCxnSpPr>
        <p:spPr bwMode="auto">
          <a:xfrm flipV="1">
            <a:off x="5382904" y="4648200"/>
            <a:ext cx="304800" cy="794"/>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59" name="Straight Arrow Connector 58"/>
          <p:cNvCxnSpPr/>
          <p:nvPr/>
        </p:nvCxnSpPr>
        <p:spPr bwMode="auto">
          <a:xfrm rot="10800000">
            <a:off x="3733800" y="4572000"/>
            <a:ext cx="533400" cy="794"/>
          </a:xfrm>
          <a:prstGeom prst="straightConnector1">
            <a:avLst/>
          </a:prstGeom>
          <a:noFill/>
          <a:ln w="38100" cap="flat" cmpd="sng" algn="ctr">
            <a:solidFill>
              <a:schemeClr val="tx1"/>
            </a:solidFill>
            <a:prstDash val="solid"/>
            <a:round/>
            <a:headEnd type="triangle" w="med" len="med"/>
            <a:tailEnd type="none" w="med" len="med"/>
          </a:ln>
          <a:effectLst/>
        </p:spPr>
      </p:cxnSp>
      <p:cxnSp>
        <p:nvCxnSpPr>
          <p:cNvPr id="61" name="Straight Arrow Connector 60"/>
          <p:cNvCxnSpPr/>
          <p:nvPr/>
        </p:nvCxnSpPr>
        <p:spPr bwMode="auto">
          <a:xfrm rot="10800000">
            <a:off x="4038600" y="3962400"/>
            <a:ext cx="533400" cy="794"/>
          </a:xfrm>
          <a:prstGeom prst="straightConnector1">
            <a:avLst/>
          </a:prstGeom>
          <a:noFill/>
          <a:ln w="38100" cap="flat" cmpd="sng" algn="ctr">
            <a:solidFill>
              <a:schemeClr val="tx1"/>
            </a:solidFill>
            <a:prstDash val="solid"/>
            <a:round/>
            <a:headEnd type="triangle" w="med" len="med"/>
            <a:tailEnd type="none" w="med" len="med"/>
          </a:ln>
          <a:effectLst/>
        </p:spPr>
      </p:cxnSp>
      <p:pic>
        <p:nvPicPr>
          <p:cNvPr id="23" name="Picture 22" descr="Lifting-Towel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400800" y="4648200"/>
            <a:ext cx="2260242" cy="1981200"/>
          </a:xfrm>
          <a:prstGeom prst="rect">
            <a:avLst/>
          </a:prstGeom>
        </p:spPr>
      </p:pic>
      <p:pic>
        <p:nvPicPr>
          <p:cNvPr id="24" name="Picture 23" descr="Lifting-Mattress.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228600" y="2319223"/>
            <a:ext cx="2590800" cy="1865376"/>
          </a:xfrm>
          <a:prstGeom prst="rect">
            <a:avLst/>
          </a:prstGeom>
        </p:spPr>
      </p:pic>
      <p:pic>
        <p:nvPicPr>
          <p:cNvPr id="25" name="Picture 24" descr="Pushing-Cart.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230124" y="4376623"/>
            <a:ext cx="2587752" cy="2328977"/>
          </a:xfrm>
          <a:prstGeom prst="rect">
            <a:avLst/>
          </a:prstGeom>
        </p:spPr>
      </p:pic>
      <p:sp>
        <p:nvSpPr>
          <p:cNvPr id="40" name="TextBox 39"/>
          <p:cNvSpPr txBox="1"/>
          <p:nvPr/>
        </p:nvSpPr>
        <p:spPr>
          <a:xfrm>
            <a:off x="1143000" y="4306669"/>
            <a:ext cx="2209800" cy="646331"/>
          </a:xfrm>
          <a:prstGeom prst="rect">
            <a:avLst/>
          </a:prstGeom>
          <a:noFill/>
        </p:spPr>
        <p:txBody>
          <a:bodyPr wrap="square" rtlCol="0">
            <a:spAutoFit/>
          </a:bodyPr>
          <a:lstStyle/>
          <a:p>
            <a:pPr>
              <a:buNone/>
            </a:pPr>
            <a:r>
              <a:rPr lang="en-US" sz="1800" b="1" dirty="0" smtClean="0">
                <a:solidFill>
                  <a:schemeClr val="bg1">
                    <a:lumMod val="50000"/>
                  </a:schemeClr>
                </a:solidFill>
              </a:rPr>
              <a:t>Lifting or Pushing Heavy Objects</a:t>
            </a:r>
          </a:p>
        </p:txBody>
      </p:sp>
      <p:pic>
        <p:nvPicPr>
          <p:cNvPr id="20" name="Picture 19" descr="Bent &amp; Twisted Over Tub.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6934200" y="2514600"/>
            <a:ext cx="1818894" cy="1984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2000"/>
                                        <p:tgtEl>
                                          <p:spTgt spid="50"/>
                                        </p:tgtEl>
                                      </p:cBhvr>
                                    </p:animEffect>
                                  </p:childTnLst>
                                </p:cTn>
                              </p:par>
                            </p:childTnLst>
                          </p:cTn>
                        </p:par>
                        <p:par>
                          <p:cTn id="8" fill="hold">
                            <p:stCondLst>
                              <p:cond delay="2000"/>
                            </p:stCondLst>
                            <p:childTnLst>
                              <p:par>
                                <p:cTn id="9" presetID="22" presetClass="entr" presetSubtype="1" repeatCount="indefinite" fill="hold"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wipe(up)">
                                      <p:cBhvr>
                                        <p:cTn id="11" dur="2000"/>
                                        <p:tgtEl>
                                          <p:spTgt spid="55"/>
                                        </p:tgtEl>
                                      </p:cBhvr>
                                    </p:animEffect>
                                  </p:childTnLst>
                                </p:cTn>
                              </p:par>
                            </p:childTnLst>
                          </p:cTn>
                        </p:par>
                        <p:par>
                          <p:cTn id="12" fill="hold">
                            <p:stCondLst>
                              <p:cond delay="4500"/>
                            </p:stCondLst>
                            <p:childTnLst>
                              <p:par>
                                <p:cTn id="13" presetID="22" presetClass="entr" presetSubtype="2" repeatCount="indefinite" fill="hold" nodeType="afterEffect">
                                  <p:stCondLst>
                                    <p:cond delay="500"/>
                                  </p:stCondLst>
                                  <p:childTnLst>
                                    <p:set>
                                      <p:cBhvr>
                                        <p:cTn id="14" dur="1" fill="hold">
                                          <p:stCondLst>
                                            <p:cond delay="0"/>
                                          </p:stCondLst>
                                        </p:cTn>
                                        <p:tgtEl>
                                          <p:spTgt spid="51"/>
                                        </p:tgtEl>
                                        <p:attrNameLst>
                                          <p:attrName>style.visibility</p:attrName>
                                        </p:attrNameLst>
                                      </p:cBhvr>
                                      <p:to>
                                        <p:strVal val="visible"/>
                                      </p:to>
                                    </p:set>
                                    <p:animEffect transition="in" filter="wipe(right)">
                                      <p:cBhvr>
                                        <p:cTn id="15" dur="1000"/>
                                        <p:tgtEl>
                                          <p:spTgt spid="51"/>
                                        </p:tgtEl>
                                      </p:cBhvr>
                                    </p:animEffect>
                                  </p:childTnLst>
                                </p:cTn>
                              </p:par>
                            </p:childTnLst>
                          </p:cTn>
                        </p:par>
                        <p:par>
                          <p:cTn id="16" fill="hold">
                            <p:stCondLst>
                              <p:cond delay="6000"/>
                            </p:stCondLst>
                            <p:childTnLst>
                              <p:par>
                                <p:cTn id="17" presetID="22" presetClass="entr" presetSubtype="8" repeatCount="indefinite" fill="hold" nodeType="afterEffect">
                                  <p:stCondLst>
                                    <p:cond delay="50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3000"/>
                                        <p:tgtEl>
                                          <p:spTgt spid="59"/>
                                        </p:tgtEl>
                                      </p:cBhvr>
                                    </p:animEffect>
                                  </p:childTnLst>
                                </p:cTn>
                              </p:par>
                            </p:childTnLst>
                          </p:cTn>
                        </p:par>
                        <p:par>
                          <p:cTn id="20" fill="hold">
                            <p:stCondLst>
                              <p:cond delay="9500"/>
                            </p:stCondLst>
                            <p:childTnLst>
                              <p:par>
                                <p:cTn id="21" presetID="22" presetClass="entr" presetSubtype="2" repeatCount="indefinite"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right)">
                                      <p:cBhvr>
                                        <p:cTn id="23" dur="2000"/>
                                        <p:tgtEl>
                                          <p:spTgt spid="58"/>
                                        </p:tgtEl>
                                      </p:cBhvr>
                                    </p:animEffect>
                                  </p:childTnLst>
                                </p:cTn>
                              </p:par>
                            </p:childTnLst>
                          </p:cTn>
                        </p:par>
                        <p:par>
                          <p:cTn id="24" fill="hold">
                            <p:stCondLst>
                              <p:cond delay="11500"/>
                            </p:stCondLst>
                            <p:childTnLst>
                              <p:par>
                                <p:cTn id="25" presetID="22" presetClass="entr" presetSubtype="8" repeatCount="indefinite" fill="hold" nodeType="afterEffect">
                                  <p:stCondLst>
                                    <p:cond delay="50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par>
                          <p:cTn id="28" fill="hold">
                            <p:stCondLst>
                              <p:cond delay="14000"/>
                            </p:stCondLst>
                            <p:childTnLst>
                              <p:par>
                                <p:cTn id="29" presetID="22" presetClass="entr" presetSubtype="1" repeatCount="indefinite" fill="hold" nodeType="afterEffect">
                                  <p:stCondLst>
                                    <p:cond delay="500"/>
                                  </p:stCondLst>
                                  <p:childTnLst>
                                    <p:set>
                                      <p:cBhvr>
                                        <p:cTn id="30" dur="1" fill="hold">
                                          <p:stCondLst>
                                            <p:cond delay="0"/>
                                          </p:stCondLst>
                                        </p:cTn>
                                        <p:tgtEl>
                                          <p:spTgt spid="52"/>
                                        </p:tgtEl>
                                        <p:attrNameLst>
                                          <p:attrName>style.visibility</p:attrName>
                                        </p:attrNameLst>
                                      </p:cBhvr>
                                      <p:to>
                                        <p:strVal val="visible"/>
                                      </p:to>
                                    </p:set>
                                    <p:animEffect transition="in" filter="wipe(up)">
                                      <p:cBhvr>
                                        <p:cTn id="31" dur="2000"/>
                                        <p:tgtEl>
                                          <p:spTgt spid="52"/>
                                        </p:tgtEl>
                                      </p:cBhvr>
                                    </p:animEffect>
                                  </p:childTnLst>
                                </p:cTn>
                              </p:par>
                            </p:childTnLst>
                          </p:cTn>
                        </p:par>
                        <p:par>
                          <p:cTn id="32" fill="hold">
                            <p:stCondLst>
                              <p:cond delay="16500"/>
                            </p:stCondLst>
                            <p:childTnLst>
                              <p:par>
                                <p:cTn id="33" presetID="22" presetClass="entr" presetSubtype="1" repeatCount="indefinite"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nvGraphicFramePr>
        <p:xfrm>
          <a:off x="228600" y="2514600"/>
          <a:ext cx="8610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How Cumulative Trauma Injuries Develop – In the </a:t>
            </a:r>
            <a:r>
              <a:rPr lang="en-US" u="sng" dirty="0" smtClean="0"/>
              <a:t>Back</a:t>
            </a:r>
            <a:endParaRPr lang="en-US" u="sng"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Some Work Postures Put More Pressure on Discs</a:t>
            </a:r>
          </a:p>
        </p:txBody>
      </p:sp>
      <p:sp>
        <p:nvSpPr>
          <p:cNvPr id="5" name="TextBox 4"/>
          <p:cNvSpPr txBox="1"/>
          <p:nvPr/>
        </p:nvSpPr>
        <p:spPr>
          <a:xfrm>
            <a:off x="1143000" y="2667000"/>
            <a:ext cx="3891888" cy="369332"/>
          </a:xfrm>
          <a:prstGeom prst="rect">
            <a:avLst/>
          </a:prstGeom>
          <a:noFill/>
        </p:spPr>
        <p:txBody>
          <a:bodyPr wrap="square" rtlCol="0">
            <a:spAutoFit/>
          </a:bodyPr>
          <a:lstStyle/>
          <a:p>
            <a:pPr>
              <a:buNone/>
            </a:pPr>
            <a:r>
              <a:rPr lang="en-US" sz="1800" b="1" dirty="0" smtClean="0">
                <a:solidFill>
                  <a:schemeClr val="bg1">
                    <a:lumMod val="50000"/>
                  </a:schemeClr>
                </a:solidFill>
              </a:rPr>
              <a:t>For Females of Average Height</a:t>
            </a: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3798195"/>
            <a:ext cx="1143000" cy="2286000"/>
          </a:xfrm>
          <a:prstGeom prst="rect">
            <a:avLst/>
          </a:prstGeom>
          <a:noFill/>
          <a:ln w="9525">
            <a:noFill/>
            <a:miter lim="800000"/>
            <a:headEnd/>
            <a:tailEnd/>
          </a:ln>
        </p:spPr>
      </p:pic>
      <p:grpSp>
        <p:nvGrpSpPr>
          <p:cNvPr id="15" name="Group 14"/>
          <p:cNvGrpSpPr/>
          <p:nvPr/>
        </p:nvGrpSpPr>
        <p:grpSpPr>
          <a:xfrm>
            <a:off x="7759467" y="5257800"/>
            <a:ext cx="622533" cy="838200"/>
            <a:chOff x="2806467" y="4970253"/>
            <a:chExt cx="622533" cy="838200"/>
          </a:xfrm>
        </p:grpSpPr>
        <p:pic>
          <p:nvPicPr>
            <p:cNvPr id="4" name="Picture 5" descr="C:\Documents and Settings\W. Gary Allread\Local Settings\Temporary Internet Files\Content.IE5\QOTKN8IA\MC90001309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06467" y="4970253"/>
              <a:ext cx="622533" cy="838200"/>
            </a:xfrm>
            <a:prstGeom prst="rect">
              <a:avLst/>
            </a:prstGeom>
            <a:noFill/>
          </p:spPr>
        </p:pic>
        <p:sp>
          <p:nvSpPr>
            <p:cNvPr id="13" name="TextBox 12"/>
            <p:cNvSpPr txBox="1"/>
            <p:nvPr/>
          </p:nvSpPr>
          <p:spPr>
            <a:xfrm>
              <a:off x="2853906" y="5334000"/>
              <a:ext cx="533400" cy="276999"/>
            </a:xfrm>
            <a:prstGeom prst="rect">
              <a:avLst/>
            </a:prstGeom>
            <a:noFill/>
          </p:spPr>
          <p:txBody>
            <a:bodyPr wrap="square" rtlCol="0">
              <a:spAutoFit/>
            </a:bodyPr>
            <a:lstStyle/>
            <a:p>
              <a:pPr algn="ctr">
                <a:buNone/>
              </a:pPr>
              <a:r>
                <a:rPr lang="en-US" sz="1200" b="1" dirty="0" smtClean="0"/>
                <a:t>25 lb</a:t>
              </a:r>
            </a:p>
          </p:txBody>
        </p:sp>
      </p:grpSp>
      <p:pic>
        <p:nvPicPr>
          <p:cNvPr id="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23903" y="3871347"/>
            <a:ext cx="872096" cy="2212848"/>
          </a:xfrm>
          <a:prstGeom prst="rect">
            <a:avLst/>
          </a:prstGeom>
          <a:noFill/>
          <a:ln w="9525">
            <a:noFill/>
            <a:miter lim="800000"/>
            <a:headEnd/>
            <a:tailEnd/>
          </a:ln>
        </p:spPr>
      </p:pic>
      <p:grpSp>
        <p:nvGrpSpPr>
          <p:cNvPr id="24" name="Group 23"/>
          <p:cNvGrpSpPr/>
          <p:nvPr/>
        </p:nvGrpSpPr>
        <p:grpSpPr>
          <a:xfrm>
            <a:off x="2362200" y="3569595"/>
            <a:ext cx="1024317" cy="2514600"/>
            <a:chOff x="2557083" y="3505200"/>
            <a:chExt cx="1024317" cy="2514600"/>
          </a:xfrm>
        </p:grpSpPr>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57083" y="3505200"/>
              <a:ext cx="864919" cy="2514600"/>
            </a:xfrm>
            <a:prstGeom prst="rect">
              <a:avLst/>
            </a:prstGeom>
            <a:noFill/>
            <a:ln w="9525">
              <a:noFill/>
              <a:miter lim="800000"/>
              <a:headEnd/>
              <a:tailEnd/>
            </a:ln>
          </p:spPr>
        </p:pic>
        <p:grpSp>
          <p:nvGrpSpPr>
            <p:cNvPr id="22" name="Group 21"/>
            <p:cNvGrpSpPr/>
            <p:nvPr/>
          </p:nvGrpSpPr>
          <p:grpSpPr>
            <a:xfrm>
              <a:off x="2958867" y="4800600"/>
              <a:ext cx="622533" cy="798134"/>
              <a:chOff x="-152400" y="4935747"/>
              <a:chExt cx="622533" cy="798134"/>
            </a:xfrm>
          </p:grpSpPr>
          <p:pic>
            <p:nvPicPr>
              <p:cNvPr id="20" name="Picture 5" descr="C:\Documents and Settings\W. Gary Allread\Local Settings\Temporary Internet Files\Content.IE5\QOTKN8IA\MC900013091[1].wmf"/>
              <p:cNvPicPr>
                <a:picLocks noChangeAspect="1" noChangeArrowheads="1"/>
              </p:cNvPicPr>
              <p:nvPr/>
            </p:nvPicPr>
            <p:blipFill>
              <a:blip r:embed="rId4" cstate="email">
                <a:extLst>
                  <a:ext uri="{28A0092B-C50C-407E-A947-70E740481C1C}">
                    <a14:useLocalDpi xmlns:a14="http://schemas.microsoft.com/office/drawing/2010/main" val="0"/>
                  </a:ext>
                </a:extLst>
              </a:blip>
              <a:srcRect b="4780"/>
              <a:stretch>
                <a:fillRect/>
              </a:stretch>
            </p:blipFill>
            <p:spPr bwMode="auto">
              <a:xfrm>
                <a:off x="-152400" y="4935747"/>
                <a:ext cx="622533" cy="798134"/>
              </a:xfrm>
              <a:prstGeom prst="rect">
                <a:avLst/>
              </a:prstGeom>
              <a:noFill/>
            </p:spPr>
          </p:pic>
          <p:sp>
            <p:nvSpPr>
              <p:cNvPr id="21" name="TextBox 20"/>
              <p:cNvSpPr txBox="1"/>
              <p:nvPr/>
            </p:nvSpPr>
            <p:spPr>
              <a:xfrm>
                <a:off x="-104961" y="5335234"/>
                <a:ext cx="533400" cy="276999"/>
              </a:xfrm>
              <a:prstGeom prst="rect">
                <a:avLst/>
              </a:prstGeom>
              <a:noFill/>
            </p:spPr>
            <p:txBody>
              <a:bodyPr wrap="square" rtlCol="0">
                <a:spAutoFit/>
              </a:bodyPr>
              <a:lstStyle/>
              <a:p>
                <a:pPr algn="ctr">
                  <a:buNone/>
                </a:pPr>
                <a:r>
                  <a:rPr lang="en-US" sz="1200" b="1" dirty="0" smtClean="0"/>
                  <a:t>25 lb</a:t>
                </a:r>
              </a:p>
            </p:txBody>
          </p:sp>
        </p:grpSp>
      </p:grpSp>
      <p:grpSp>
        <p:nvGrpSpPr>
          <p:cNvPr id="16" name="Group 15"/>
          <p:cNvGrpSpPr/>
          <p:nvPr/>
        </p:nvGrpSpPr>
        <p:grpSpPr>
          <a:xfrm>
            <a:off x="5244867" y="5229976"/>
            <a:ext cx="622533" cy="838200"/>
            <a:chOff x="3008767" y="4929793"/>
            <a:chExt cx="622533" cy="838200"/>
          </a:xfrm>
        </p:grpSpPr>
        <p:pic>
          <p:nvPicPr>
            <p:cNvPr id="17" name="Picture 5" descr="C:\Documents and Settings\W. Gary Allread\Local Settings\Temporary Internet Files\Content.IE5\QOTKN8IA\MC90001309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08767" y="4929793"/>
              <a:ext cx="622533" cy="838200"/>
            </a:xfrm>
            <a:prstGeom prst="rect">
              <a:avLst/>
            </a:prstGeom>
            <a:noFill/>
          </p:spPr>
        </p:pic>
        <p:sp>
          <p:nvSpPr>
            <p:cNvPr id="18" name="TextBox 17"/>
            <p:cNvSpPr txBox="1"/>
            <p:nvPr/>
          </p:nvSpPr>
          <p:spPr>
            <a:xfrm>
              <a:off x="3054623" y="5334000"/>
              <a:ext cx="533400" cy="276999"/>
            </a:xfrm>
            <a:prstGeom prst="rect">
              <a:avLst/>
            </a:prstGeom>
            <a:noFill/>
          </p:spPr>
          <p:txBody>
            <a:bodyPr wrap="square" rtlCol="0">
              <a:spAutoFit/>
            </a:bodyPr>
            <a:lstStyle/>
            <a:p>
              <a:pPr algn="ctr">
                <a:buNone/>
              </a:pPr>
              <a:r>
                <a:rPr lang="en-US" sz="1200" b="1" dirty="0" smtClean="0"/>
                <a:t>25 lb</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1143000" y="1524000"/>
            <a:ext cx="7772400" cy="4411663"/>
          </a:xfrm>
        </p:spPr>
        <p:txBody>
          <a:bodyPr/>
          <a:lstStyle/>
          <a:p>
            <a:pPr>
              <a:buSzPct val="100000"/>
              <a:buFont typeface="Arial" pitchFamily="34" charset="0"/>
              <a:buChar char="•"/>
            </a:pPr>
            <a:r>
              <a:rPr lang="en-US" dirty="0" smtClean="0"/>
              <a:t>Ergonomics and its benefits</a:t>
            </a:r>
          </a:p>
          <a:p>
            <a:pPr>
              <a:buSzPct val="100000"/>
              <a:buFont typeface="Arial" pitchFamily="34" charset="0"/>
              <a:buChar char="•"/>
            </a:pPr>
            <a:r>
              <a:rPr lang="en-US" dirty="0" smtClean="0"/>
              <a:t>The Occupational Safety and Health Administration (OSHA)</a:t>
            </a:r>
          </a:p>
          <a:p>
            <a:pPr>
              <a:buSzPct val="100000"/>
              <a:buFont typeface="Arial" pitchFamily="34" charset="0"/>
              <a:buChar char="•"/>
            </a:pPr>
            <a:r>
              <a:rPr lang="en-US" dirty="0" smtClean="0"/>
              <a:t>Cumulative trauma disorders and how they develop</a:t>
            </a:r>
          </a:p>
          <a:p>
            <a:pPr>
              <a:buSzPct val="100000"/>
              <a:buFont typeface="Arial" pitchFamily="34" charset="0"/>
              <a:buChar char="•"/>
            </a:pPr>
            <a:r>
              <a:rPr lang="en-US" dirty="0" smtClean="0"/>
              <a:t>Injury risk factors among housekeepers</a:t>
            </a:r>
          </a:p>
          <a:p>
            <a:pPr>
              <a:buSzPct val="100000"/>
              <a:buFont typeface="Arial" pitchFamily="34" charset="0"/>
              <a:buChar char="•"/>
            </a:pPr>
            <a:r>
              <a:rPr lang="en-US" dirty="0" smtClean="0"/>
              <a:t>Work methods to ease housekeeping demands</a:t>
            </a:r>
          </a:p>
          <a:p>
            <a:pPr>
              <a:buSzPct val="100000"/>
              <a:buFont typeface="Arial" pitchFamily="34" charset="0"/>
              <a:buChar char="•"/>
            </a:pPr>
            <a:r>
              <a:rPr lang="en-US" dirty="0" smtClean="0"/>
              <a:t>Housekeeper health</a:t>
            </a:r>
          </a:p>
          <a:p>
            <a:pPr>
              <a:buSzPct val="100000"/>
              <a:buFont typeface="Arial" pitchFamily="34" charset="0"/>
              <a:buChar char="•"/>
            </a:pPr>
            <a:endParaRPr lang="en-US" dirty="0" smtClean="0"/>
          </a:p>
          <a:p>
            <a:pPr>
              <a:buSzPct val="100000"/>
              <a:buFont typeface="Arial" pitchFamily="34" charset="0"/>
              <a:buChar char="•"/>
            </a:pPr>
            <a:endParaRPr lang="en-US" dirty="0" smtClean="0"/>
          </a:p>
          <a:p>
            <a:pPr>
              <a:buSzPct val="100000"/>
              <a:buFont typeface="Arial" pitchFamily="34" charset="0"/>
              <a:buChar char="•"/>
            </a:pPr>
            <a:endParaRPr lang="en-US" dirty="0" smtClean="0"/>
          </a:p>
          <a:p>
            <a:pPr>
              <a:buSzPct val="100000"/>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Cumulative Trauma Injuries Develop – In the </a:t>
            </a:r>
            <a:r>
              <a:rPr lang="en-US" u="sng" dirty="0" smtClean="0"/>
              <a:t>Shoulder</a:t>
            </a:r>
            <a:endParaRPr lang="en-US" u="sng"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Some Work Tasks Can Hurt the Shoulder and Neck</a:t>
            </a:r>
          </a:p>
        </p:txBody>
      </p:sp>
      <p:sp>
        <p:nvSpPr>
          <p:cNvPr id="10" name="TextBox 9"/>
          <p:cNvSpPr txBox="1"/>
          <p:nvPr/>
        </p:nvSpPr>
        <p:spPr>
          <a:xfrm>
            <a:off x="5181600" y="5602069"/>
            <a:ext cx="3733800" cy="701731"/>
          </a:xfrm>
          <a:prstGeom prst="rect">
            <a:avLst/>
          </a:prstGeom>
          <a:noFill/>
        </p:spPr>
        <p:txBody>
          <a:bodyPr wrap="square" rtlCol="0">
            <a:spAutoFit/>
          </a:bodyPr>
          <a:lstStyle/>
          <a:p>
            <a:pPr marL="231775" indent="-231775">
              <a:buClr>
                <a:schemeClr val="bg1">
                  <a:lumMod val="50000"/>
                </a:schemeClr>
              </a:buClr>
            </a:pPr>
            <a:r>
              <a:rPr lang="en-US" sz="1800" b="1" dirty="0" smtClean="0">
                <a:solidFill>
                  <a:schemeClr val="bg1">
                    <a:lumMod val="50000"/>
                  </a:schemeClr>
                </a:solidFill>
              </a:rPr>
              <a:t>Irritated or swollen tendons</a:t>
            </a:r>
          </a:p>
          <a:p>
            <a:pPr marL="231775" indent="-231775">
              <a:buClr>
                <a:schemeClr val="bg1">
                  <a:lumMod val="50000"/>
                </a:schemeClr>
              </a:buClr>
            </a:pPr>
            <a:r>
              <a:rPr lang="en-US" sz="1800" b="1" dirty="0" smtClean="0">
                <a:solidFill>
                  <a:schemeClr val="bg1">
                    <a:lumMod val="50000"/>
                  </a:schemeClr>
                </a:solidFill>
              </a:rPr>
              <a:t>Torn tendons</a:t>
            </a:r>
          </a:p>
        </p:txBody>
      </p:sp>
      <p:pic>
        <p:nvPicPr>
          <p:cNvPr id="12" name="Picture 11" descr="Dusting-Up-High.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19100" y="4846320"/>
            <a:ext cx="1943100" cy="1554480"/>
          </a:xfrm>
          <a:prstGeom prst="rect">
            <a:avLst/>
          </a:prstGeom>
        </p:spPr>
      </p:pic>
      <p:pic>
        <p:nvPicPr>
          <p:cNvPr id="13" name="Picture 12" descr="Lift-High-to-Clean-Mirro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43300" y="2971800"/>
            <a:ext cx="1894701" cy="1554480"/>
          </a:xfrm>
          <a:prstGeom prst="rect">
            <a:avLst/>
          </a:prstGeom>
        </p:spPr>
      </p:pic>
      <p:pic>
        <p:nvPicPr>
          <p:cNvPr id="14" name="Picture 13" descr="Vacuuming.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2667000" y="4846320"/>
            <a:ext cx="1727200" cy="1554480"/>
          </a:xfrm>
          <a:prstGeom prst="rect">
            <a:avLst/>
          </a:prstGeom>
        </p:spPr>
      </p:pic>
      <p:cxnSp>
        <p:nvCxnSpPr>
          <p:cNvPr id="19" name="Straight Arrow Connector 18"/>
          <p:cNvCxnSpPr/>
          <p:nvPr/>
        </p:nvCxnSpPr>
        <p:spPr bwMode="auto">
          <a:xfrm rot="10800000">
            <a:off x="4876800" y="4646611"/>
            <a:ext cx="685800" cy="1588"/>
          </a:xfrm>
          <a:prstGeom prst="straightConnector1">
            <a:avLst/>
          </a:prstGeom>
          <a:noFill/>
          <a:ln w="57150" cap="flat" cmpd="sng" algn="ctr">
            <a:solidFill>
              <a:schemeClr val="tx1"/>
            </a:solidFill>
            <a:prstDash val="solid"/>
            <a:round/>
            <a:headEnd type="triangle" w="med" len="med"/>
            <a:tailEnd type="none" w="med" len="med"/>
          </a:ln>
          <a:effectLst/>
        </p:spPr>
      </p:cxnSp>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l="34860" r="1332"/>
          <a:stretch>
            <a:fillRect/>
          </a:stretch>
        </p:blipFill>
        <p:spPr bwMode="auto">
          <a:xfrm>
            <a:off x="5739240" y="2967990"/>
            <a:ext cx="2862649" cy="2518410"/>
          </a:xfrm>
          <a:prstGeom prst="rect">
            <a:avLst/>
          </a:prstGeom>
          <a:noFill/>
          <a:ln w="9525">
            <a:noFill/>
            <a:miter lim="800000"/>
            <a:headEnd/>
            <a:tailEnd/>
          </a:ln>
          <a:effectLst/>
        </p:spPr>
      </p:pic>
      <p:sp>
        <p:nvSpPr>
          <p:cNvPr id="25" name="Pie 24"/>
          <p:cNvSpPr/>
          <p:nvPr/>
        </p:nvSpPr>
        <p:spPr bwMode="auto">
          <a:xfrm>
            <a:off x="7088190" y="3641434"/>
            <a:ext cx="698157" cy="475734"/>
          </a:xfrm>
          <a:prstGeom prst="pie">
            <a:avLst>
              <a:gd name="adj1" fmla="val 829682"/>
              <a:gd name="adj2" fmla="val 12956248"/>
            </a:avLst>
          </a:prstGeom>
          <a:gradFill>
            <a:gsLst>
              <a:gs pos="10000">
                <a:schemeClr val="tx2"/>
              </a:gs>
              <a:gs pos="20000">
                <a:schemeClr val="tx2">
                  <a:lumMod val="20000"/>
                  <a:lumOff val="80000"/>
                </a:schemeClr>
              </a:gs>
              <a:gs pos="30000">
                <a:schemeClr val="tx2"/>
              </a:gs>
              <a:gs pos="40000">
                <a:schemeClr val="tx2">
                  <a:lumMod val="20000"/>
                  <a:lumOff val="80000"/>
                </a:schemeClr>
              </a:gs>
              <a:gs pos="50000">
                <a:schemeClr val="tx2"/>
              </a:gs>
              <a:gs pos="60000">
                <a:schemeClr val="tx2">
                  <a:lumMod val="20000"/>
                  <a:lumOff val="80000"/>
                </a:schemeClr>
              </a:gs>
              <a:gs pos="70000">
                <a:schemeClr val="tx2"/>
              </a:gs>
              <a:gs pos="80000">
                <a:schemeClr val="tx2">
                  <a:lumMod val="20000"/>
                  <a:lumOff val="80000"/>
                </a:schemeClr>
              </a:gs>
              <a:gs pos="90000">
                <a:schemeClr val="tx2"/>
              </a:gs>
              <a:gs pos="100000">
                <a:schemeClr val="tx2">
                  <a:lumMod val="20000"/>
                  <a:lumOff val="80000"/>
                </a:schemeClr>
              </a:gs>
            </a:gsLst>
            <a:lin ang="72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6" name="Pie 25"/>
          <p:cNvSpPr/>
          <p:nvPr/>
        </p:nvSpPr>
        <p:spPr bwMode="auto">
          <a:xfrm rot="12644861">
            <a:off x="8031196" y="4077208"/>
            <a:ext cx="673915" cy="411751"/>
          </a:xfrm>
          <a:prstGeom prst="pie">
            <a:avLst>
              <a:gd name="adj1" fmla="val 21368720"/>
              <a:gd name="adj2" fmla="val 12162133"/>
            </a:avLst>
          </a:prstGeom>
          <a:gradFill>
            <a:gsLst>
              <a:gs pos="10000">
                <a:schemeClr val="tx2"/>
              </a:gs>
              <a:gs pos="20000">
                <a:schemeClr val="tx2">
                  <a:lumMod val="20000"/>
                  <a:lumOff val="80000"/>
                </a:schemeClr>
              </a:gs>
              <a:gs pos="30000">
                <a:schemeClr val="tx2"/>
              </a:gs>
              <a:gs pos="40000">
                <a:schemeClr val="tx2">
                  <a:lumMod val="20000"/>
                  <a:lumOff val="80000"/>
                </a:schemeClr>
              </a:gs>
              <a:gs pos="50000">
                <a:schemeClr val="tx2"/>
              </a:gs>
              <a:gs pos="60000">
                <a:schemeClr val="tx2">
                  <a:lumMod val="20000"/>
                  <a:lumOff val="80000"/>
                </a:schemeClr>
              </a:gs>
              <a:gs pos="70000">
                <a:schemeClr val="tx2"/>
              </a:gs>
              <a:gs pos="80000">
                <a:schemeClr val="tx2">
                  <a:lumMod val="20000"/>
                  <a:lumOff val="80000"/>
                </a:schemeClr>
              </a:gs>
              <a:gs pos="90000">
                <a:schemeClr val="tx2"/>
              </a:gs>
              <a:gs pos="100000">
                <a:schemeClr val="tx2">
                  <a:lumMod val="20000"/>
                  <a:lumOff val="80000"/>
                </a:schemeClr>
              </a:gs>
            </a:gsLst>
            <a:lin ang="72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5" name="Picture 14" descr="Cleaning Shower Tiles.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2514600" y="2971800"/>
            <a:ext cx="2133600" cy="1554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2000" fill="hold"/>
                                        <p:tgtEl>
                                          <p:spTgt spid="25"/>
                                        </p:tgtEl>
                                        <p:attrNameLst>
                                          <p:attrName>style.visibility</p:attrName>
                                        </p:attrNameLst>
                                      </p:cBhvr>
                                      <p:tavLst>
                                        <p:tav tm="0">
                                          <p:val>
                                            <p:strVal val="hidden"/>
                                          </p:val>
                                        </p:tav>
                                        <p:tav tm="50000">
                                          <p:val>
                                            <p:strVal val="visible"/>
                                          </p:val>
                                        </p:tav>
                                      </p:tavLst>
                                    </p:anim>
                                  </p:childTnLst>
                                </p:cTn>
                              </p:par>
                            </p:childTnLst>
                          </p:cTn>
                        </p:par>
                        <p:par>
                          <p:cTn id="7" fill="hold">
                            <p:stCondLst>
                              <p:cond delay="2000"/>
                            </p:stCondLst>
                            <p:childTnLst>
                              <p:par>
                                <p:cTn id="8" presetID="35" presetClass="emph" presetSubtype="0" repeatCount="indefinite" fill="hold" grpId="0" nodeType="afterEffect">
                                  <p:stCondLst>
                                    <p:cond delay="0"/>
                                  </p:stCondLst>
                                  <p:endCondLst>
                                    <p:cond evt="onNext" delay="0">
                                      <p:tgtEl>
                                        <p:sldTgt/>
                                      </p:tgtEl>
                                    </p:cond>
                                  </p:endCondLst>
                                  <p:childTnLst>
                                    <p:anim calcmode="discrete" valueType="str">
                                      <p:cBhvr>
                                        <p:cTn id="9" dur="2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Injury Risk Factors among Housekeepers</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Risk Factors among Housekeepers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smtClean="0"/>
              <a:t>Forceful Exertions</a:t>
            </a:r>
          </a:p>
          <a:p>
            <a:pPr>
              <a:buNone/>
            </a:pPr>
            <a:r>
              <a:rPr lang="en-US" b="1" dirty="0" smtClean="0">
                <a:solidFill>
                  <a:schemeClr val="bg1">
                    <a:lumMod val="50000"/>
                  </a:schemeClr>
                </a:solidFill>
              </a:rPr>
              <a:t>   Examples</a:t>
            </a:r>
          </a:p>
        </p:txBody>
      </p:sp>
      <p:sp>
        <p:nvSpPr>
          <p:cNvPr id="7" name="TextBox 6"/>
          <p:cNvSpPr txBox="1"/>
          <p:nvPr/>
        </p:nvSpPr>
        <p:spPr>
          <a:xfrm>
            <a:off x="374650" y="5562600"/>
            <a:ext cx="24511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Lifting heavy mattresses</a:t>
            </a:r>
          </a:p>
        </p:txBody>
      </p:sp>
      <p:sp>
        <p:nvSpPr>
          <p:cNvPr id="8" name="TextBox 7"/>
          <p:cNvSpPr txBox="1"/>
          <p:nvPr/>
        </p:nvSpPr>
        <p:spPr>
          <a:xfrm>
            <a:off x="6581104" y="5562600"/>
            <a:ext cx="21336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Moving supply carts</a:t>
            </a:r>
          </a:p>
        </p:txBody>
      </p:sp>
      <p:sp>
        <p:nvSpPr>
          <p:cNvPr id="9" name="TextBox 8"/>
          <p:cNvSpPr txBox="1"/>
          <p:nvPr/>
        </p:nvSpPr>
        <p:spPr>
          <a:xfrm>
            <a:off x="3403600" y="5562600"/>
            <a:ext cx="24384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Pushing heavy vacuum cleaners</a:t>
            </a:r>
          </a:p>
        </p:txBody>
      </p:sp>
      <p:pic>
        <p:nvPicPr>
          <p:cNvPr id="12" name="Picture 11" descr="Vacuuming.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flipH="1">
            <a:off x="3352800" y="3124200"/>
            <a:ext cx="2442693" cy="2286000"/>
          </a:xfrm>
          <a:prstGeom prst="rect">
            <a:avLst/>
          </a:prstGeom>
        </p:spPr>
      </p:pic>
      <p:pic>
        <p:nvPicPr>
          <p:cNvPr id="13" name="Picture 12" descr="Lifting-Mattres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28600" y="3124200"/>
            <a:ext cx="2743200" cy="2286000"/>
          </a:xfrm>
          <a:prstGeom prst="rect">
            <a:avLst/>
          </a:prstGeom>
        </p:spPr>
      </p:pic>
      <p:pic>
        <p:nvPicPr>
          <p:cNvPr id="14" name="Picture 13" descr="Pushing-Cart.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6172200" y="3022242"/>
            <a:ext cx="2147550" cy="2286000"/>
          </a:xfrm>
          <a:prstGeom prst="rect">
            <a:avLst/>
          </a:prstGeom>
        </p:spPr>
      </p:pic>
      <p:cxnSp>
        <p:nvCxnSpPr>
          <p:cNvPr id="20" name="Straight Connector 19"/>
          <p:cNvCxnSpPr/>
          <p:nvPr/>
        </p:nvCxnSpPr>
        <p:spPr bwMode="auto">
          <a:xfrm rot="10800000">
            <a:off x="7647904" y="3048000"/>
            <a:ext cx="838200" cy="457200"/>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36" name="Straight Connector 35"/>
          <p:cNvCxnSpPr/>
          <p:nvPr/>
        </p:nvCxnSpPr>
        <p:spPr bwMode="auto">
          <a:xfrm rot="10800000" flipV="1">
            <a:off x="7663144" y="2895600"/>
            <a:ext cx="289560" cy="152399"/>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38" name="Straight Connector 37"/>
          <p:cNvCxnSpPr/>
          <p:nvPr/>
        </p:nvCxnSpPr>
        <p:spPr bwMode="auto">
          <a:xfrm rot="10800000">
            <a:off x="8020355" y="5102798"/>
            <a:ext cx="460472" cy="296830"/>
          </a:xfrm>
          <a:prstGeom prst="line">
            <a:avLst/>
          </a:prstGeom>
          <a:noFill/>
          <a:ln w="76200" cap="flat" cmpd="sng" algn="ctr">
            <a:solidFill>
              <a:schemeClr val="bg2"/>
            </a:solidFill>
            <a:prstDash val="solid"/>
            <a:round/>
            <a:headEnd type="none" w="med" len="med"/>
            <a:tailEnd type="none" w="med" len="med"/>
          </a:ln>
          <a:effectLst/>
        </p:spPr>
      </p:cxnSp>
      <p:cxnSp>
        <p:nvCxnSpPr>
          <p:cNvPr id="47" name="Straight Connector 46"/>
          <p:cNvCxnSpPr/>
          <p:nvPr/>
        </p:nvCxnSpPr>
        <p:spPr bwMode="auto">
          <a:xfrm rot="10800000" flipV="1">
            <a:off x="8241525" y="4433725"/>
            <a:ext cx="256103" cy="138274"/>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pic>
        <p:nvPicPr>
          <p:cNvPr id="3075" name="Picture 3"/>
          <p:cNvPicPr>
            <a:picLocks noChangeAspect="1" noChangeArrowheads="1"/>
          </p:cNvPicPr>
          <p:nvPr/>
        </p:nvPicPr>
        <p:blipFill>
          <a:blip r:embed="rId5" cstate="email">
            <a:duotone>
              <a:prstClr val="black"/>
              <a:schemeClr val="tx2">
                <a:tint val="45000"/>
                <a:satMod val="400000"/>
              </a:schemeClr>
            </a:duotone>
            <a:extLst>
              <a:ext uri="{28A0092B-C50C-407E-A947-70E740481C1C}">
                <a14:useLocalDpi xmlns:a14="http://schemas.microsoft.com/office/drawing/2010/main" val="0"/>
              </a:ext>
            </a:extLst>
          </a:blip>
          <a:srcRect b="83425"/>
          <a:stretch>
            <a:fillRect/>
          </a:stretch>
        </p:blipFill>
        <p:spPr bwMode="auto">
          <a:xfrm rot="1740000">
            <a:off x="7513982" y="2970686"/>
            <a:ext cx="1243280" cy="380789"/>
          </a:xfrm>
          <a:prstGeom prst="rect">
            <a:avLst/>
          </a:prstGeom>
          <a:solidFill>
            <a:schemeClr val="bg1"/>
          </a:solidFill>
          <a:ln w="9525">
            <a:noFill/>
            <a:miter lim="800000"/>
            <a:headEnd/>
            <a:tailEnd/>
          </a:ln>
          <a:effectLst/>
        </p:spPr>
      </p:pic>
      <p:cxnSp>
        <p:nvCxnSpPr>
          <p:cNvPr id="18" name="Straight Connector 17"/>
          <p:cNvCxnSpPr/>
          <p:nvPr/>
        </p:nvCxnSpPr>
        <p:spPr bwMode="auto">
          <a:xfrm rot="5400000" flipH="1" flipV="1">
            <a:off x="7300884" y="3436208"/>
            <a:ext cx="739346" cy="8239"/>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27" name="Straight Connector 26"/>
          <p:cNvCxnSpPr/>
          <p:nvPr/>
        </p:nvCxnSpPr>
        <p:spPr bwMode="auto">
          <a:xfrm rot="5400000" flipH="1" flipV="1">
            <a:off x="7533603" y="4457700"/>
            <a:ext cx="1905000" cy="0"/>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53" name="Straight Connector 52"/>
          <p:cNvCxnSpPr/>
          <p:nvPr/>
        </p:nvCxnSpPr>
        <p:spPr bwMode="auto">
          <a:xfrm rot="10800000">
            <a:off x="8486106" y="3505202"/>
            <a:ext cx="380998" cy="228599"/>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cxnSp>
        <p:nvCxnSpPr>
          <p:cNvPr id="57" name="Straight Connector 56"/>
          <p:cNvCxnSpPr/>
          <p:nvPr/>
        </p:nvCxnSpPr>
        <p:spPr bwMode="auto">
          <a:xfrm rot="10800000">
            <a:off x="8486104" y="5410200"/>
            <a:ext cx="380998" cy="228599"/>
          </a:xfrm>
          <a:prstGeom prst="line">
            <a:avLst/>
          </a:prstGeom>
          <a:noFill/>
          <a:ln w="28575" cap="flat" cmpd="sng" algn="ctr">
            <a:solidFill>
              <a:schemeClr val="tx1">
                <a:lumMod val="65000"/>
                <a:lumOff val="35000"/>
              </a:schemeClr>
            </a:solidFill>
            <a:prstDash val="solid"/>
            <a:round/>
            <a:headEnd type="none" w="med" len="med"/>
            <a:tailEnd type="none" w="med" len="med"/>
          </a:ln>
          <a:effectLst/>
        </p:spPr>
      </p:cxnSp>
      <p:sp>
        <p:nvSpPr>
          <p:cNvPr id="58" name="Parallelogram 57"/>
          <p:cNvSpPr/>
          <p:nvPr/>
        </p:nvSpPr>
        <p:spPr bwMode="auto">
          <a:xfrm rot="980270" flipV="1">
            <a:off x="8491892" y="4366879"/>
            <a:ext cx="209463" cy="296309"/>
          </a:xfrm>
          <a:prstGeom prst="parallelogram">
            <a:avLst>
              <a:gd name="adj" fmla="val 38281"/>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59" name="Oval 58"/>
          <p:cNvSpPr>
            <a:spLocks noChangeAspect="1"/>
          </p:cNvSpPr>
          <p:nvPr/>
        </p:nvSpPr>
        <p:spPr bwMode="auto">
          <a:xfrm>
            <a:off x="8547064" y="4400452"/>
            <a:ext cx="91440" cy="9144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60" name="Oval 59"/>
          <p:cNvSpPr>
            <a:spLocks noChangeAspect="1"/>
          </p:cNvSpPr>
          <p:nvPr/>
        </p:nvSpPr>
        <p:spPr bwMode="auto">
          <a:xfrm>
            <a:off x="8547064" y="4537220"/>
            <a:ext cx="91440" cy="9144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lstStyle/>
          <a:p>
            <a:r>
              <a:rPr lang="en-US" dirty="0" smtClean="0"/>
              <a:t>What Other Tasks Require a Lot of Effort?</a:t>
            </a:r>
            <a:endParaRPr lang="en-US" dirty="0"/>
          </a:p>
        </p:txBody>
      </p:sp>
      <p:pic>
        <p:nvPicPr>
          <p:cNvPr id="2051"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2253557"/>
            <a:ext cx="3962400" cy="3766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Risk Factors among Housekeepers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smtClean="0"/>
              <a:t>Awkward Postures</a:t>
            </a:r>
          </a:p>
          <a:p>
            <a:pPr>
              <a:buNone/>
            </a:pPr>
            <a:r>
              <a:rPr lang="en-US" b="1" dirty="0" smtClean="0">
                <a:solidFill>
                  <a:schemeClr val="bg1">
                    <a:lumMod val="50000"/>
                  </a:schemeClr>
                </a:solidFill>
              </a:rPr>
              <a:t>   Examples</a:t>
            </a:r>
          </a:p>
        </p:txBody>
      </p:sp>
      <p:sp>
        <p:nvSpPr>
          <p:cNvPr id="7" name="TextBox 6"/>
          <p:cNvSpPr txBox="1"/>
          <p:nvPr/>
        </p:nvSpPr>
        <p:spPr>
          <a:xfrm>
            <a:off x="228600" y="5562600"/>
            <a:ext cx="29718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Cleaning Bathtubs</a:t>
            </a:r>
          </a:p>
        </p:txBody>
      </p:sp>
      <p:sp>
        <p:nvSpPr>
          <p:cNvPr id="8" name="TextBox 7"/>
          <p:cNvSpPr txBox="1"/>
          <p:nvPr/>
        </p:nvSpPr>
        <p:spPr>
          <a:xfrm>
            <a:off x="3352800" y="5562600"/>
            <a:ext cx="2057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Vacuuming</a:t>
            </a:r>
          </a:p>
        </p:txBody>
      </p:sp>
      <p:sp>
        <p:nvSpPr>
          <p:cNvPr id="9" name="TextBox 8"/>
          <p:cNvSpPr txBox="1"/>
          <p:nvPr/>
        </p:nvSpPr>
        <p:spPr>
          <a:xfrm>
            <a:off x="5715000" y="5562600"/>
            <a:ext cx="3200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Cleaning Bathroom Floors</a:t>
            </a:r>
          </a:p>
        </p:txBody>
      </p:sp>
      <p:pic>
        <p:nvPicPr>
          <p:cNvPr id="10" name="Picture 9" descr="Cleaning Bathroom Floo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5715000" y="3124200"/>
            <a:ext cx="3200400" cy="2286000"/>
          </a:xfrm>
          <a:prstGeom prst="rect">
            <a:avLst/>
          </a:prstGeom>
        </p:spPr>
      </p:pic>
      <p:pic>
        <p:nvPicPr>
          <p:cNvPr id="12" name="Picture 11" descr="Bent &amp; Twisted Over Tu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04800" y="3124200"/>
            <a:ext cx="2622820" cy="2286000"/>
          </a:xfrm>
          <a:prstGeom prst="rect">
            <a:avLst/>
          </a:prstGeom>
        </p:spPr>
      </p:pic>
      <p:pic>
        <p:nvPicPr>
          <p:cNvPr id="13" name="Picture 12" descr="Vacuuming - To Sid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352800" y="3124200"/>
            <a:ext cx="1794076" cy="2286000"/>
          </a:xfrm>
          <a:prstGeom prst="rect">
            <a:avLst/>
          </a:prstGeom>
        </p:spPr>
      </p:pic>
      <p:pic>
        <p:nvPicPr>
          <p:cNvPr id="1026" name="Picture 2" descr="C:\Users\Gary Allread\AppData\Local\Microsoft\Windows\Temporary Internet Files\Content.IE5\7FA8C079\MC900322414[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648200" y="3733800"/>
            <a:ext cx="838200" cy="1118109"/>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lstStyle/>
          <a:p>
            <a:r>
              <a:rPr lang="en-US" dirty="0" smtClean="0"/>
              <a:t>What Other Tasks Require You to Work in Awkward Postures?</a:t>
            </a:r>
            <a:endParaRPr lang="en-US" dirty="0"/>
          </a:p>
        </p:txBody>
      </p:sp>
      <p:pic>
        <p:nvPicPr>
          <p:cNvPr id="5"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934200" y="2895600"/>
            <a:ext cx="1828800" cy="1828800"/>
          </a:xfrm>
          <a:prstGeom prst="rect">
            <a:avLst/>
          </a:prstGeom>
          <a:noFill/>
        </p:spPr>
      </p:pic>
      <p:pic>
        <p:nvPicPr>
          <p:cNvPr id="8" name="Picture 7" descr="Awkward Pose - Dust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2284793" y="2438400"/>
            <a:ext cx="4649407" cy="3657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Risk Factors among Housekeepers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smtClean="0"/>
              <a:t>Repetitive Activities</a:t>
            </a:r>
          </a:p>
          <a:p>
            <a:pPr>
              <a:buNone/>
            </a:pPr>
            <a:r>
              <a:rPr lang="en-US" b="1" dirty="0" smtClean="0">
                <a:solidFill>
                  <a:schemeClr val="bg1">
                    <a:lumMod val="50000"/>
                  </a:schemeClr>
                </a:solidFill>
              </a:rPr>
              <a:t>   Examples</a:t>
            </a:r>
          </a:p>
        </p:txBody>
      </p:sp>
      <p:sp>
        <p:nvSpPr>
          <p:cNvPr id="7" name="TextBox 6"/>
          <p:cNvSpPr txBox="1"/>
          <p:nvPr/>
        </p:nvSpPr>
        <p:spPr>
          <a:xfrm>
            <a:off x="228600" y="5562600"/>
            <a:ext cx="2743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Cleaning mirrors</a:t>
            </a:r>
          </a:p>
        </p:txBody>
      </p:sp>
      <p:sp>
        <p:nvSpPr>
          <p:cNvPr id="8" name="TextBox 7"/>
          <p:cNvSpPr txBox="1"/>
          <p:nvPr/>
        </p:nvSpPr>
        <p:spPr>
          <a:xfrm>
            <a:off x="3048000" y="5562600"/>
            <a:ext cx="3200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Putting on pillow cases</a:t>
            </a:r>
          </a:p>
        </p:txBody>
      </p:sp>
      <p:sp>
        <p:nvSpPr>
          <p:cNvPr id="9" name="TextBox 8"/>
          <p:cNvSpPr txBox="1"/>
          <p:nvPr/>
        </p:nvSpPr>
        <p:spPr>
          <a:xfrm>
            <a:off x="6324600" y="5562600"/>
            <a:ext cx="25908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Vacuuming carpet</a:t>
            </a:r>
          </a:p>
        </p:txBody>
      </p:sp>
      <p:pic>
        <p:nvPicPr>
          <p:cNvPr id="13" name="Picture 12" descr="Putting on Pillow Cases.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200400" y="3124200"/>
            <a:ext cx="2874818" cy="2286000"/>
          </a:xfrm>
          <a:prstGeom prst="rect">
            <a:avLst/>
          </a:prstGeom>
        </p:spPr>
      </p:pic>
      <p:pic>
        <p:nvPicPr>
          <p:cNvPr id="14" name="Picture 13" descr="Vacuuming - Repetitiv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629400" y="3124200"/>
            <a:ext cx="2046767" cy="2286000"/>
          </a:xfrm>
          <a:prstGeom prst="rect">
            <a:avLst/>
          </a:prstGeom>
        </p:spPr>
      </p:pic>
      <p:pic>
        <p:nvPicPr>
          <p:cNvPr id="15" name="Picture 14" descr="Cleaning Mirror - Repetitiv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81000" y="3124200"/>
            <a:ext cx="2597727" cy="2286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lstStyle/>
          <a:p>
            <a:r>
              <a:rPr lang="en-US" dirty="0" smtClean="0"/>
              <a:t>What Other Tasks Require You to Do Similar Tasks Over and Over?</a:t>
            </a:r>
            <a:endParaRPr lang="en-US" dirty="0"/>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5599" y="3276600"/>
            <a:ext cx="2005263" cy="1905000"/>
          </a:xfrm>
          <a:prstGeom prst="rect">
            <a:avLst/>
          </a:prstGeom>
          <a:noFill/>
          <a:ln w="9525">
            <a:noFill/>
            <a:miter lim="800000"/>
            <a:headEnd/>
            <a:tailEnd/>
          </a:ln>
          <a:effectLst/>
        </p:spPr>
      </p:pic>
      <p:pic>
        <p:nvPicPr>
          <p:cNvPr id="9"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10"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03455 -0.00555 L 0.21545 -0.00555 " pathEditMode="relative" rAng="0" ptsTypes="AA">
                                      <p:cBhvr>
                                        <p:cTn id="6" dur="3000" fill="hold"/>
                                        <p:tgtEl>
                                          <p:spTgt spid="4099"/>
                                        </p:tgtEl>
                                        <p:attrNameLst>
                                          <p:attrName>ppt_x</p:attrName>
                                          <p:attrName>ppt_y</p:attrName>
                                        </p:attrNameLst>
                                      </p:cBhvr>
                                      <p:rCtr x="125" y="0"/>
                                    </p:animMotion>
                                  </p:childTnLst>
                                  <p:subTnLst>
                                    <p:set>
                                      <p:cBhvr override="childStyle">
                                        <p:cTn dur="1" fill="hold" display="0" masterRel="sameClick" afterEffect="1">
                                          <p:stCondLst>
                                            <p:cond evt="end" delay="0">
                                              <p:tn val="5"/>
                                            </p:cond>
                                          </p:stCondLst>
                                        </p:cTn>
                                        <p:tgtEl>
                                          <p:spTgt spid="40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Risk Factors among Housekeepers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smtClean="0"/>
              <a:t>Staying in the Same Posture for Long Periods</a:t>
            </a:r>
          </a:p>
          <a:p>
            <a:pPr>
              <a:buNone/>
            </a:pPr>
            <a:r>
              <a:rPr lang="en-US" b="1" dirty="0" smtClean="0">
                <a:solidFill>
                  <a:schemeClr val="bg1">
                    <a:lumMod val="50000"/>
                  </a:schemeClr>
                </a:solidFill>
              </a:rPr>
              <a:t>   Examples</a:t>
            </a:r>
          </a:p>
        </p:txBody>
      </p:sp>
      <p:sp>
        <p:nvSpPr>
          <p:cNvPr id="7" name="TextBox 6"/>
          <p:cNvSpPr txBox="1"/>
          <p:nvPr/>
        </p:nvSpPr>
        <p:spPr>
          <a:xfrm>
            <a:off x="228600" y="5562600"/>
            <a:ext cx="5410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Standing</a:t>
            </a:r>
          </a:p>
        </p:txBody>
      </p:sp>
      <p:pic>
        <p:nvPicPr>
          <p:cNvPr id="10" name="Picture 9" descr="Vacuuming.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04800" y="3124200"/>
            <a:ext cx="2539999" cy="2286000"/>
          </a:xfrm>
          <a:prstGeom prst="rect">
            <a:avLst/>
          </a:prstGeom>
        </p:spPr>
      </p:pic>
      <p:pic>
        <p:nvPicPr>
          <p:cNvPr id="13" name="Picture 12" descr="Pushing-Car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048000" y="3124200"/>
            <a:ext cx="2540000" cy="2286000"/>
          </a:xfrm>
          <a:prstGeom prst="rect">
            <a:avLst/>
          </a:prstGeom>
        </p:spPr>
      </p:pic>
      <p:pic>
        <p:nvPicPr>
          <p:cNvPr id="12" name="Picture 11" descr="Bent &amp; Twisted Over Tub.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6096000" y="3124200"/>
            <a:ext cx="2830286" cy="3581400"/>
          </a:xfrm>
          <a:prstGeom prst="rect">
            <a:avLst/>
          </a:prstGeom>
        </p:spPr>
      </p:pic>
      <p:sp>
        <p:nvSpPr>
          <p:cNvPr id="9" name="TextBox 8"/>
          <p:cNvSpPr txBox="1"/>
          <p:nvPr/>
        </p:nvSpPr>
        <p:spPr>
          <a:xfrm>
            <a:off x="7010400" y="6096000"/>
            <a:ext cx="1981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Kneeling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lstStyle/>
          <a:p>
            <a:r>
              <a:rPr lang="en-US" spc="-20" dirty="0" smtClean="0"/>
              <a:t>For What Other Tasks Do You Stay in the Same Posture for a Time?</a:t>
            </a:r>
            <a:endParaRPr lang="en-US" spc="-20" dirty="0"/>
          </a:p>
        </p:txBody>
      </p:sp>
      <p:pic>
        <p:nvPicPr>
          <p:cNvPr id="5122" name="Picture 2"/>
          <p:cNvPicPr>
            <a:picLocks noChangeAspect="1" noChangeArrowheads="1"/>
          </p:cNvPicPr>
          <p:nvPr/>
        </p:nvPicPr>
        <p:blipFill>
          <a:blip r:embed="rId2" cstate="email">
            <a:lum bright="20000"/>
            <a:extLst>
              <a:ext uri="{28A0092B-C50C-407E-A947-70E740481C1C}">
                <a14:useLocalDpi xmlns:a14="http://schemas.microsoft.com/office/drawing/2010/main" val="0"/>
              </a:ext>
            </a:extLst>
          </a:blip>
          <a:srcRect/>
          <a:stretch>
            <a:fillRect/>
          </a:stretch>
        </p:blipFill>
        <p:spPr bwMode="auto">
          <a:xfrm>
            <a:off x="2959101" y="2590800"/>
            <a:ext cx="3289299" cy="3157728"/>
          </a:xfrm>
          <a:prstGeom prst="rect">
            <a:avLst/>
          </a:prstGeom>
          <a:noFill/>
          <a:ln w="9525">
            <a:noFill/>
            <a:miter lim="800000"/>
            <a:headEnd/>
            <a:tailEnd/>
          </a:ln>
        </p:spPr>
      </p:pic>
      <p:pic>
        <p:nvPicPr>
          <p:cNvPr id="5"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Ergonomics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Risk Factors among Housekeepers</a:t>
            </a:r>
            <a:endParaRPr lang="en-US" dirty="0"/>
          </a:p>
        </p:txBody>
      </p:sp>
      <p:sp>
        <p:nvSpPr>
          <p:cNvPr id="11" name="TextBox 10"/>
          <p:cNvSpPr txBox="1"/>
          <p:nvPr/>
        </p:nvSpPr>
        <p:spPr>
          <a:xfrm>
            <a:off x="357100" y="1828800"/>
            <a:ext cx="8634500" cy="972574"/>
          </a:xfrm>
          <a:prstGeom prst="rect">
            <a:avLst/>
          </a:prstGeom>
          <a:noFill/>
        </p:spPr>
        <p:txBody>
          <a:bodyPr wrap="square" rtlCol="0">
            <a:spAutoFit/>
          </a:bodyPr>
          <a:lstStyle/>
          <a:p>
            <a:pPr>
              <a:buNone/>
            </a:pPr>
            <a:r>
              <a:rPr lang="en-US" b="1" dirty="0" smtClean="0"/>
              <a:t>Not Resting Your Muscles while Working</a:t>
            </a:r>
          </a:p>
          <a:p>
            <a:pPr>
              <a:buNone/>
            </a:pPr>
            <a:r>
              <a:rPr lang="en-US" b="1" dirty="0" smtClean="0">
                <a:solidFill>
                  <a:schemeClr val="bg1">
                    <a:lumMod val="50000"/>
                  </a:schemeClr>
                </a:solidFill>
              </a:rPr>
              <a:t>   Examples</a:t>
            </a:r>
          </a:p>
        </p:txBody>
      </p:sp>
      <p:sp>
        <p:nvSpPr>
          <p:cNvPr id="7" name="TextBox 6"/>
          <p:cNvSpPr txBox="1"/>
          <p:nvPr/>
        </p:nvSpPr>
        <p:spPr>
          <a:xfrm>
            <a:off x="457200" y="5562600"/>
            <a:ext cx="8458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Doing many tasks using the same hand or arm</a:t>
            </a:r>
          </a:p>
        </p:txBody>
      </p:sp>
      <p:pic>
        <p:nvPicPr>
          <p:cNvPr id="8" name="Picture 7" descr="Lift-High-to-Clean-Mirro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flipH="1">
            <a:off x="2971800" y="3124200"/>
            <a:ext cx="2786336" cy="2286000"/>
          </a:xfrm>
          <a:prstGeom prst="rect">
            <a:avLst/>
          </a:prstGeom>
        </p:spPr>
      </p:pic>
      <p:pic>
        <p:nvPicPr>
          <p:cNvPr id="9" name="Picture 8" descr="Bent &amp; Twisted Over Tu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flipH="1">
            <a:off x="6172200" y="3124200"/>
            <a:ext cx="2601686" cy="2286000"/>
          </a:xfrm>
          <a:prstGeom prst="rect">
            <a:avLst/>
          </a:prstGeom>
        </p:spPr>
      </p:pic>
      <p:pic>
        <p:nvPicPr>
          <p:cNvPr id="10" name="Picture 9" descr="Vacuuming - Right Han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533400" y="3124200"/>
            <a:ext cx="1981200" cy="2286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7696200" cy="1295400"/>
          </a:xfrm>
        </p:spPr>
        <p:txBody>
          <a:bodyPr/>
          <a:lstStyle/>
          <a:p>
            <a:r>
              <a:rPr lang="en-US" spc="-20" dirty="0" smtClean="0"/>
              <a:t>What Other Tasks Take a Long Time to do Before You Can Rest?</a:t>
            </a:r>
            <a:endParaRPr lang="en-US" spc="-20" dirty="0"/>
          </a:p>
        </p:txBody>
      </p:sp>
      <p:pic>
        <p:nvPicPr>
          <p:cNvPr id="5"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 y="2895600"/>
            <a:ext cx="1828800" cy="1828800"/>
          </a:xfrm>
          <a:prstGeom prst="rect">
            <a:avLst/>
          </a:prstGeom>
          <a:noFill/>
        </p:spPr>
      </p:pic>
      <p:pic>
        <p:nvPicPr>
          <p:cNvPr id="7" name="Picture 3" descr="C:\Documents and Settings\W. Gary Allread\Local Settings\Temporary Internet Files\Content.IE5\XXK05LM0\MC900431560[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05600" y="2895600"/>
            <a:ext cx="1828800" cy="1828800"/>
          </a:xfrm>
          <a:prstGeom prst="rect">
            <a:avLst/>
          </a:prstGeom>
          <a:noFill/>
        </p:spPr>
      </p:pic>
      <p:pic>
        <p:nvPicPr>
          <p:cNvPr id="2355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895600"/>
            <a:ext cx="2409825"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Symptoms of Possible Cumulative Trauma Injury</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Possible  Cumulative Trauma Injury</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Nagging Pain or Tenderness that Won’t Go Away</a:t>
            </a:r>
          </a:p>
        </p:txBody>
      </p:sp>
      <p:sp>
        <p:nvSpPr>
          <p:cNvPr id="27" name="TextBox 26"/>
          <p:cNvSpPr txBox="1"/>
          <p:nvPr/>
        </p:nvSpPr>
        <p:spPr>
          <a:xfrm>
            <a:off x="4876800" y="5726668"/>
            <a:ext cx="1981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shoulders</a:t>
            </a:r>
          </a:p>
        </p:txBody>
      </p:sp>
      <p:sp>
        <p:nvSpPr>
          <p:cNvPr id="29" name="TextBox 28"/>
          <p:cNvSpPr txBox="1"/>
          <p:nvPr/>
        </p:nvSpPr>
        <p:spPr>
          <a:xfrm>
            <a:off x="6934200" y="5726668"/>
            <a:ext cx="1981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elbows</a:t>
            </a:r>
          </a:p>
        </p:txBody>
      </p:sp>
      <p:pic>
        <p:nvPicPr>
          <p:cNvPr id="13" name="Picture 12" descr="Neck Pain.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2362200" y="2907268"/>
            <a:ext cx="2378291" cy="2743200"/>
          </a:xfrm>
          <a:prstGeom prst="rect">
            <a:avLst/>
          </a:prstGeom>
        </p:spPr>
      </p:pic>
      <p:pic>
        <p:nvPicPr>
          <p:cNvPr id="14" name="Picture 13" descr="Shoulder Pai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876800" y="2904220"/>
            <a:ext cx="1948322" cy="2743200"/>
          </a:xfrm>
          <a:prstGeom prst="rect">
            <a:avLst/>
          </a:prstGeom>
        </p:spPr>
      </p:pic>
      <p:pic>
        <p:nvPicPr>
          <p:cNvPr id="15" name="Picture 14" descr="Elbow Pain.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6959958" y="2904220"/>
            <a:ext cx="2010375" cy="2743200"/>
          </a:xfrm>
          <a:prstGeom prst="rect">
            <a:avLst/>
          </a:prstGeom>
        </p:spPr>
      </p:pic>
      <p:sp>
        <p:nvSpPr>
          <p:cNvPr id="16" name="TextBox 15"/>
          <p:cNvSpPr txBox="1"/>
          <p:nvPr/>
        </p:nvSpPr>
        <p:spPr>
          <a:xfrm>
            <a:off x="2362200" y="5726668"/>
            <a:ext cx="2362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neck</a:t>
            </a:r>
          </a:p>
        </p:txBody>
      </p:sp>
      <p:pic>
        <p:nvPicPr>
          <p:cNvPr id="10" name="Picture 9" descr="Pain - Back.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152400" y="2904220"/>
            <a:ext cx="2041453" cy="2743200"/>
          </a:xfrm>
          <a:prstGeom prst="rect">
            <a:avLst/>
          </a:prstGeom>
        </p:spPr>
      </p:pic>
      <p:sp>
        <p:nvSpPr>
          <p:cNvPr id="12" name="TextBox 11"/>
          <p:cNvSpPr txBox="1"/>
          <p:nvPr/>
        </p:nvSpPr>
        <p:spPr>
          <a:xfrm>
            <a:off x="152400" y="5726668"/>
            <a:ext cx="2057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back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Possible  Cumulative Trauma Injury</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Muscle Weakness or Fatigue</a:t>
            </a:r>
          </a:p>
        </p:txBody>
      </p:sp>
      <p:pic>
        <p:nvPicPr>
          <p:cNvPr id="8" name="Picture 7" descr="Tired Maid.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495801" y="2511552"/>
            <a:ext cx="3257012" cy="4023360"/>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2511552"/>
            <a:ext cx="3001548" cy="4023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Possible  Cumulative Trauma Injury</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Joint Stiffness / Reduced Flexibility</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8844" y="2365248"/>
            <a:ext cx="4917756" cy="4187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Possible  Cumulative Trauma Injury</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“Pins &amp; Needles” Feeling or Numbness in Hands</a:t>
            </a:r>
          </a:p>
        </p:txBody>
      </p:sp>
      <p:pic>
        <p:nvPicPr>
          <p:cNvPr id="5" name="Picture 4" descr="Wrist Soreness.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124200" y="2362200"/>
            <a:ext cx="2875221" cy="4191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Possible  Cumulative Trauma Injury</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No Symptoms at All</a:t>
            </a:r>
          </a:p>
        </p:txBody>
      </p:sp>
      <p:pic>
        <p:nvPicPr>
          <p:cNvPr id="12" name="Picture 5"/>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05200" y="5029200"/>
            <a:ext cx="2157984" cy="1444752"/>
          </a:xfrm>
          <a:prstGeom prst="rect">
            <a:avLst/>
          </a:prstGeom>
          <a:noFill/>
          <a:ln w="9525">
            <a:noFill/>
            <a:miter lim="800000"/>
            <a:headEnd/>
            <a:tailEnd/>
          </a:ln>
        </p:spPr>
      </p:pic>
      <p:grpSp>
        <p:nvGrpSpPr>
          <p:cNvPr id="13" name="Group 12"/>
          <p:cNvGrpSpPr/>
          <p:nvPr/>
        </p:nvGrpSpPr>
        <p:grpSpPr>
          <a:xfrm>
            <a:off x="4126095" y="5105400"/>
            <a:ext cx="1185093" cy="1235369"/>
            <a:chOff x="6922798" y="5105400"/>
            <a:chExt cx="1185093" cy="1235369"/>
          </a:xfrm>
        </p:grpSpPr>
        <p:sp>
          <p:nvSpPr>
            <p:cNvPr id="14" name="Moon 13"/>
            <p:cNvSpPr/>
            <p:nvPr/>
          </p:nvSpPr>
          <p:spPr bwMode="auto">
            <a:xfrm rot="16355749">
              <a:off x="7243531" y="4850640"/>
              <a:ext cx="609600" cy="1119120"/>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15" name="Moon 14"/>
            <p:cNvSpPr/>
            <p:nvPr/>
          </p:nvSpPr>
          <p:spPr bwMode="auto">
            <a:xfrm rot="16355749">
              <a:off x="7183184" y="5470783"/>
              <a:ext cx="609600" cy="1130371"/>
            </a:xfrm>
            <a:prstGeom prst="moon">
              <a:avLst>
                <a:gd name="adj" fmla="val 43283"/>
              </a:avLst>
            </a:prstGeom>
            <a:solidFill>
              <a:srgbClr val="C00000">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
        <p:nvSpPr>
          <p:cNvPr id="16" name="&quot;No&quot; Symbol 15"/>
          <p:cNvSpPr/>
          <p:nvPr/>
        </p:nvSpPr>
        <p:spPr bwMode="auto">
          <a:xfrm>
            <a:off x="4495800" y="4495800"/>
            <a:ext cx="457200" cy="457200"/>
          </a:xfrm>
          <a:prstGeom prst="noSmoking">
            <a:avLst>
              <a:gd name="adj" fmla="val 11839"/>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2400" y="2743200"/>
            <a:ext cx="1524000" cy="1524000"/>
          </a:xfrm>
          <a:prstGeom prst="rect">
            <a:avLst/>
          </a:prstGeom>
          <a:noFill/>
          <a:ln w="9525">
            <a:noFill/>
            <a:miter lim="800000"/>
            <a:headEnd/>
            <a:tailEnd/>
          </a:ln>
          <a:effectLst/>
        </p:spPr>
      </p:pic>
      <p:cxnSp>
        <p:nvCxnSpPr>
          <p:cNvPr id="18" name="Straight Connector 17"/>
          <p:cNvCxnSpPr/>
          <p:nvPr/>
        </p:nvCxnSpPr>
        <p:spPr bwMode="auto">
          <a:xfrm rot="5400000">
            <a:off x="4343400" y="4648200"/>
            <a:ext cx="762000" cy="0"/>
          </a:xfrm>
          <a:prstGeom prst="line">
            <a:avLst/>
          </a:prstGeom>
          <a:noFill/>
          <a:ln w="38100" cap="flat" cmpd="sng" algn="ctr">
            <a:solidFill>
              <a:schemeClr val="tx1">
                <a:lumMod val="75000"/>
                <a:lumOff val="25000"/>
              </a:schemeClr>
            </a:solidFill>
            <a:prstDash val="sysDot"/>
            <a:round/>
            <a:headEnd type="triangle" w="lg"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3"/>
                                        </p:tgtEl>
                                      </p:cBhvr>
                                    </p:animEffect>
                                    <p:animScale>
                                      <p:cBhvr>
                                        <p:cTn id="9" dur="1000" autoRev="1" fill="hold"/>
                                        <p:tgtEl>
                                          <p:spTgt spid="13"/>
                                        </p:tgtEl>
                                      </p:cBhvr>
                                      <p:by x="105000" y="105000"/>
                                    </p:animScale>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1000"/>
                                        <p:tgtEl>
                                          <p:spTgt spid="1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Making Housekeeping Tasks Easier</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aking Bed - Kneeling.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5334000" y="3200400"/>
            <a:ext cx="2407921" cy="2468880"/>
          </a:xfrm>
          <a:prstGeom prst="rect">
            <a:avLst/>
          </a:prstGeom>
        </p:spPr>
      </p:pic>
      <p:pic>
        <p:nvPicPr>
          <p:cNvPr id="14" name="Picture 13" descr="Making Bed - Bend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1066800" y="3200400"/>
            <a:ext cx="1969227" cy="2468880"/>
          </a:xfrm>
          <a:prstGeom prst="rect">
            <a:avLst/>
          </a:prstGeom>
        </p:spPr>
      </p:pic>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Making Beds</a:t>
            </a:r>
            <a:r>
              <a:rPr lang="en-US" dirty="0" smtClean="0"/>
              <a:t> </a:t>
            </a:r>
            <a:r>
              <a:rPr lang="en-US" spc="-150" dirty="0" smtClean="0"/>
              <a:t>(Lifting Mattress and Tucking in Sheets)</a:t>
            </a:r>
          </a:p>
        </p:txBody>
      </p:sp>
      <p:pic>
        <p:nvPicPr>
          <p:cNvPr id="15" name="Picture 5"/>
          <p:cNvPicPr>
            <a:picLocks noChangeAspect="1" noChangeArrowheads="1"/>
          </p:cNvPicPr>
          <p:nvPr/>
        </p:nvPicPr>
        <p:blipFill>
          <a:blip r:embed="rId4" cstate="email">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1828800"/>
            <a:ext cx="1524000" cy="1143000"/>
          </a:xfrm>
          <a:prstGeom prst="rect">
            <a:avLst/>
          </a:prstGeom>
          <a:noFill/>
          <a:ln w="9525">
            <a:noFill/>
            <a:miter lim="800000"/>
            <a:headEnd/>
            <a:tailEnd/>
          </a:ln>
          <a:effectLst/>
        </p:spPr>
      </p:pic>
      <p:sp>
        <p:nvSpPr>
          <p:cNvPr id="17" name="TextBox 16"/>
          <p:cNvSpPr txBox="1"/>
          <p:nvPr/>
        </p:nvSpPr>
        <p:spPr>
          <a:xfrm>
            <a:off x="533400" y="2743200"/>
            <a:ext cx="3200400" cy="369332"/>
          </a:xfrm>
          <a:prstGeom prst="rect">
            <a:avLst/>
          </a:prstGeom>
          <a:noFill/>
        </p:spPr>
        <p:txBody>
          <a:bodyPr wrap="square" rtlCol="0">
            <a:spAutoFit/>
          </a:bodyPr>
          <a:lstStyle/>
          <a:p>
            <a:pPr algn="ctr">
              <a:buNone/>
            </a:pPr>
            <a:r>
              <a:rPr lang="en-US" sz="1800" b="1" dirty="0" smtClean="0">
                <a:solidFill>
                  <a:srgbClr val="00B050"/>
                </a:solidFill>
              </a:rPr>
              <a:t>Good</a:t>
            </a:r>
            <a:r>
              <a:rPr lang="en-US" sz="1800" b="1" dirty="0" smtClean="0">
                <a:solidFill>
                  <a:schemeClr val="bg1">
                    <a:lumMod val="50000"/>
                  </a:schemeClr>
                </a:solidFill>
              </a:rPr>
              <a:t> or </a:t>
            </a:r>
            <a:r>
              <a:rPr lang="en-US" sz="1800" b="1" dirty="0" smtClean="0">
                <a:solidFill>
                  <a:srgbClr val="FF0000"/>
                </a:solidFill>
              </a:rPr>
              <a:t>Bad</a:t>
            </a:r>
            <a:r>
              <a:rPr lang="en-US" sz="1800" b="1" dirty="0" smtClean="0">
                <a:solidFill>
                  <a:schemeClr val="bg1">
                    <a:lumMod val="50000"/>
                  </a:schemeClr>
                </a:solidFill>
              </a:rPr>
              <a:t>?  Why?</a:t>
            </a:r>
          </a:p>
        </p:txBody>
      </p:sp>
      <p:sp>
        <p:nvSpPr>
          <p:cNvPr id="18" name="TextBox 17"/>
          <p:cNvSpPr txBox="1"/>
          <p:nvPr/>
        </p:nvSpPr>
        <p:spPr>
          <a:xfrm>
            <a:off x="3581400" y="4038600"/>
            <a:ext cx="1447800" cy="1015663"/>
          </a:xfrm>
          <a:prstGeom prst="rect">
            <a:avLst/>
          </a:prstGeom>
          <a:noFill/>
        </p:spPr>
        <p:txBody>
          <a:bodyPr wrap="square" rtlCol="0">
            <a:spAutoFit/>
          </a:bodyPr>
          <a:lstStyle/>
          <a:p>
            <a:pPr algn="ctr">
              <a:buNone/>
            </a:pPr>
            <a:r>
              <a:rPr lang="en-US" sz="2000" b="1" dirty="0" smtClean="0"/>
              <a:t>Ideas for Better Methods?</a:t>
            </a:r>
          </a:p>
        </p:txBody>
      </p:sp>
      <p:grpSp>
        <p:nvGrpSpPr>
          <p:cNvPr id="3" name="Group 25"/>
          <p:cNvGrpSpPr/>
          <p:nvPr/>
        </p:nvGrpSpPr>
        <p:grpSpPr>
          <a:xfrm>
            <a:off x="3810000" y="2743200"/>
            <a:ext cx="4556324" cy="1219200"/>
            <a:chOff x="3810000" y="2743200"/>
            <a:chExt cx="4556324" cy="1219200"/>
          </a:xfrm>
        </p:grpSpPr>
        <p:sp>
          <p:nvSpPr>
            <p:cNvPr id="20" name="TextBox 19"/>
            <p:cNvSpPr txBox="1"/>
            <p:nvPr/>
          </p:nvSpPr>
          <p:spPr>
            <a:xfrm>
              <a:off x="3810000" y="2743200"/>
              <a:ext cx="4556324" cy="369332"/>
            </a:xfrm>
            <a:prstGeom prst="rect">
              <a:avLst/>
            </a:prstGeom>
            <a:solidFill>
              <a:schemeClr val="bg1"/>
            </a:solidFill>
          </p:spPr>
          <p:txBody>
            <a:bodyPr wrap="square" rtlCol="0">
              <a:spAutoFit/>
            </a:bodyPr>
            <a:lstStyle/>
            <a:p>
              <a:pPr algn="ctr">
                <a:buNone/>
              </a:pPr>
              <a:r>
                <a:rPr lang="en-US" sz="1800" b="1" dirty="0" smtClean="0">
                  <a:solidFill>
                    <a:schemeClr val="bg1">
                      <a:lumMod val="50000"/>
                    </a:schemeClr>
                  </a:solidFill>
                </a:rPr>
                <a:t>Is This any Better?  Why or Why Not?</a:t>
              </a:r>
            </a:p>
          </p:txBody>
        </p:sp>
        <p:pic>
          <p:nvPicPr>
            <p:cNvPr id="21" name="Picture 3" descr="C:\Documents and Settings\W. Gary Allread\Local Settings\Temporary Internet Files\Content.IE5\XXK05LM0\MC900431560[1].PNG"/>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39000" y="3200400"/>
              <a:ext cx="762000" cy="762000"/>
            </a:xfrm>
            <a:prstGeom prst="rect">
              <a:avLst/>
            </a:prstGeom>
            <a:noFill/>
          </p:spPr>
        </p:pic>
      </p:grpSp>
      <p:sp>
        <p:nvSpPr>
          <p:cNvPr id="24" name="TextBox 23"/>
          <p:cNvSpPr txBox="1"/>
          <p:nvPr/>
        </p:nvSpPr>
        <p:spPr>
          <a:xfrm>
            <a:off x="762000" y="5715000"/>
            <a:ext cx="2743200" cy="701731"/>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Forward bending</a:t>
            </a:r>
          </a:p>
          <a:p>
            <a:pPr marL="168275" indent="-168275">
              <a:buFont typeface="Arial" pitchFamily="34" charset="0"/>
              <a:buChar char="•"/>
            </a:pPr>
            <a:r>
              <a:rPr lang="en-US" sz="1800" b="1" dirty="0" smtClean="0">
                <a:solidFill>
                  <a:srgbClr val="FF0000"/>
                </a:solidFill>
              </a:rPr>
              <a:t>Twisted back</a:t>
            </a:r>
            <a:endParaRPr lang="en-US" sz="1400" b="1" dirty="0">
              <a:solidFill>
                <a:srgbClr val="FF0000"/>
              </a:solidFill>
            </a:endParaRPr>
          </a:p>
        </p:txBody>
      </p:sp>
      <p:sp>
        <p:nvSpPr>
          <p:cNvPr id="25" name="TextBox 24"/>
          <p:cNvSpPr txBox="1"/>
          <p:nvPr/>
        </p:nvSpPr>
        <p:spPr>
          <a:xfrm>
            <a:off x="5362514" y="5715000"/>
            <a:ext cx="24384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No bending</a:t>
            </a:r>
          </a:p>
          <a:p>
            <a:pPr marL="168275" indent="-168275">
              <a:buClr>
                <a:srgbClr val="00B050"/>
              </a:buClr>
              <a:buFont typeface="Arial" pitchFamily="34" charset="0"/>
              <a:buChar char="•"/>
            </a:pPr>
            <a:r>
              <a:rPr lang="en-US" sz="1800" b="1" dirty="0" smtClean="0">
                <a:solidFill>
                  <a:srgbClr val="00B050"/>
                </a:solidFill>
              </a:rPr>
              <a:t>Closer to bed</a:t>
            </a:r>
            <a:endParaRPr lang="en-US" sz="1400" b="1" dirty="0">
              <a:solidFill>
                <a:srgbClr val="00B050"/>
              </a:solidFill>
            </a:endParaRP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2438400" y="4159916"/>
            <a:ext cx="901898" cy="1250284"/>
          </a:xfrm>
          <a:prstGeom prst="rect">
            <a:avLst/>
          </a:prstGeom>
          <a:noFill/>
          <a:ln w="9525">
            <a:noFill/>
            <a:miter lim="800000"/>
            <a:headEnd/>
            <a:tailEnd/>
          </a:ln>
          <a:effectLst/>
        </p:spPr>
      </p:pic>
      <p:pic>
        <p:nvPicPr>
          <p:cNvPr id="1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r="32409"/>
          <a:stretch>
            <a:fillRect/>
          </a:stretch>
        </p:blipFill>
        <p:spPr bwMode="auto">
          <a:xfrm flipH="1">
            <a:off x="7230800" y="4038600"/>
            <a:ext cx="609600" cy="12502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Ergonomics?</a:t>
            </a:r>
            <a:endParaRPr lang="en-US" dirty="0"/>
          </a:p>
        </p:txBody>
      </p:sp>
      <p:pic>
        <p:nvPicPr>
          <p:cNvPr id="4" name="Picture 3" descr="C:\Documents and Settings\W. Gary Allread\Local Settings\Temporary Internet Files\Content.IE5\XXK05LM0\MC900431560[1].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95600" y="2438400"/>
            <a:ext cx="3352800" cy="33528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Making Beds</a:t>
            </a:r>
            <a:r>
              <a:rPr lang="en-US" dirty="0" smtClean="0"/>
              <a:t> </a:t>
            </a:r>
            <a:r>
              <a:rPr lang="en-US" spc="-150" dirty="0" smtClean="0"/>
              <a:t>(Lifting Mattress and Tucking in Sheets)</a:t>
            </a:r>
          </a:p>
        </p:txBody>
      </p:sp>
      <p:pic>
        <p:nvPicPr>
          <p:cNvPr id="15" name="Picture 5"/>
          <p:cNvPicPr>
            <a:picLocks noChangeAspect="1" noChangeArrowheads="1"/>
          </p:cNvPicPr>
          <p:nvPr/>
        </p:nvPicPr>
        <p:blipFill>
          <a:blip r:embed="rId2" cstate="email">
            <a:duotone>
              <a:prstClr val="black"/>
              <a:schemeClr val="tx2">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7315200" y="1828800"/>
            <a:ext cx="1524000" cy="1143000"/>
          </a:xfrm>
          <a:prstGeom prst="rect">
            <a:avLst/>
          </a:prstGeom>
          <a:noFill/>
          <a:ln w="9525">
            <a:noFill/>
            <a:miter lim="800000"/>
            <a:headEnd/>
            <a:tailEnd/>
          </a:ln>
          <a:effectLst/>
        </p:spPr>
      </p:pic>
      <p:sp>
        <p:nvSpPr>
          <p:cNvPr id="18" name="TextBox 17"/>
          <p:cNvSpPr txBox="1"/>
          <p:nvPr/>
        </p:nvSpPr>
        <p:spPr>
          <a:xfrm>
            <a:off x="2133600" y="3886200"/>
            <a:ext cx="4800600" cy="954107"/>
          </a:xfrm>
          <a:prstGeom prst="rect">
            <a:avLst/>
          </a:prstGeom>
          <a:noFill/>
        </p:spPr>
        <p:txBody>
          <a:bodyPr wrap="square" rtlCol="0">
            <a:spAutoFit/>
          </a:bodyPr>
          <a:lstStyle/>
          <a:p>
            <a:pPr algn="ctr">
              <a:buNone/>
            </a:pPr>
            <a:r>
              <a:rPr lang="en-US" sz="2800" b="1" dirty="0" smtClean="0"/>
              <a:t>Demonstrations, if possible and time allows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Vacuuming</a:t>
            </a:r>
          </a:p>
        </p:txBody>
      </p:sp>
      <p:pic>
        <p:nvPicPr>
          <p:cNvPr id="819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grpSp>
        <p:nvGrpSpPr>
          <p:cNvPr id="3" name="Group 18"/>
          <p:cNvGrpSpPr/>
          <p:nvPr/>
        </p:nvGrpSpPr>
        <p:grpSpPr>
          <a:xfrm>
            <a:off x="304800" y="2743200"/>
            <a:ext cx="4038600" cy="3950529"/>
            <a:chOff x="4876800" y="2743200"/>
            <a:chExt cx="4038600" cy="3950529"/>
          </a:xfrm>
        </p:grpSpPr>
        <p:sp>
          <p:nvSpPr>
            <p:cNvPr id="18" name="TextBox 17"/>
            <p:cNvSpPr txBox="1"/>
            <p:nvPr/>
          </p:nvSpPr>
          <p:spPr>
            <a:xfrm>
              <a:off x="6781800" y="5715000"/>
              <a:ext cx="2057400" cy="978729"/>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Lower force to push vacuum</a:t>
              </a:r>
            </a:p>
            <a:p>
              <a:pPr marL="168275" indent="-168275">
                <a:buClr>
                  <a:srgbClr val="00B050"/>
                </a:buClr>
                <a:buFont typeface="Arial" pitchFamily="34" charset="0"/>
                <a:buChar char="•"/>
              </a:pPr>
              <a:r>
                <a:rPr lang="en-US" sz="1800" b="1" dirty="0" smtClean="0">
                  <a:solidFill>
                    <a:srgbClr val="00B050"/>
                  </a:solidFill>
                </a:rPr>
                <a:t>Less fatigue</a:t>
              </a:r>
              <a:endParaRPr lang="en-US" sz="1400" b="1" dirty="0">
                <a:solidFill>
                  <a:srgbClr val="00B050"/>
                </a:solidFill>
              </a:endParaRPr>
            </a:p>
          </p:txBody>
        </p:sp>
        <p:sp>
          <p:nvSpPr>
            <p:cNvPr id="23" name="TextBox 22"/>
            <p:cNvSpPr txBox="1"/>
            <p:nvPr/>
          </p:nvSpPr>
          <p:spPr>
            <a:xfrm>
              <a:off x="5257800" y="2743200"/>
              <a:ext cx="3429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Regularly empty vacuum bag</a:t>
              </a:r>
            </a:p>
          </p:txBody>
        </p:sp>
        <p:pic>
          <p:nvPicPr>
            <p:cNvPr id="819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276600"/>
              <a:ext cx="1807308" cy="2286000"/>
            </a:xfrm>
            <a:prstGeom prst="rect">
              <a:avLst/>
            </a:prstGeom>
            <a:noFill/>
            <a:ln w="9525">
              <a:noFill/>
              <a:miter lim="800000"/>
              <a:headEnd/>
              <a:tailEnd/>
            </a:ln>
          </p:spPr>
        </p:pic>
        <p:pic>
          <p:nvPicPr>
            <p:cNvPr id="820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1892" y="3276600"/>
              <a:ext cx="1807308" cy="2286000"/>
            </a:xfrm>
            <a:prstGeom prst="rect">
              <a:avLst/>
            </a:prstGeom>
            <a:noFill/>
            <a:ln w="9525">
              <a:noFill/>
              <a:miter lim="800000"/>
              <a:headEnd/>
              <a:tailEnd/>
            </a:ln>
          </p:spPr>
        </p:pic>
        <p:pic>
          <p:nvPicPr>
            <p:cNvPr id="26"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72400" y="3276600"/>
              <a:ext cx="670560" cy="548640"/>
            </a:xfrm>
            <a:prstGeom prst="rect">
              <a:avLst/>
            </a:prstGeom>
            <a:noFill/>
          </p:spPr>
        </p:pic>
        <p:pic>
          <p:nvPicPr>
            <p:cNvPr id="27"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62600" y="3276600"/>
              <a:ext cx="645867" cy="548640"/>
            </a:xfrm>
            <a:prstGeom prst="rect">
              <a:avLst/>
            </a:prstGeom>
            <a:noFill/>
            <a:ln w="9525">
              <a:noFill/>
              <a:miter lim="800000"/>
              <a:headEnd/>
              <a:tailEnd/>
            </a:ln>
          </p:spPr>
        </p:pic>
        <p:sp>
          <p:nvSpPr>
            <p:cNvPr id="28" name="TextBox 27"/>
            <p:cNvSpPr txBox="1"/>
            <p:nvPr/>
          </p:nvSpPr>
          <p:spPr>
            <a:xfrm>
              <a:off x="5638800" y="3810000"/>
              <a:ext cx="914400" cy="369332"/>
            </a:xfrm>
            <a:prstGeom prst="rect">
              <a:avLst/>
            </a:prstGeom>
            <a:noFill/>
          </p:spPr>
          <p:txBody>
            <a:bodyPr wrap="square" rtlCol="0">
              <a:spAutoFit/>
            </a:bodyPr>
            <a:lstStyle/>
            <a:p>
              <a:pPr algn="ctr">
                <a:buNone/>
              </a:pPr>
              <a:r>
                <a:rPr lang="en-US" sz="1800" b="1" dirty="0" smtClean="0">
                  <a:solidFill>
                    <a:srgbClr val="FF0000"/>
                  </a:solidFill>
                </a:rPr>
                <a:t>Heavy</a:t>
              </a:r>
            </a:p>
          </p:txBody>
        </p:sp>
        <p:sp>
          <p:nvSpPr>
            <p:cNvPr id="29" name="TextBox 28"/>
            <p:cNvSpPr txBox="1"/>
            <p:nvPr/>
          </p:nvSpPr>
          <p:spPr>
            <a:xfrm>
              <a:off x="8001000" y="3810000"/>
              <a:ext cx="914400" cy="369332"/>
            </a:xfrm>
            <a:prstGeom prst="rect">
              <a:avLst/>
            </a:prstGeom>
            <a:noFill/>
          </p:spPr>
          <p:txBody>
            <a:bodyPr wrap="square" rtlCol="0">
              <a:spAutoFit/>
            </a:bodyPr>
            <a:lstStyle/>
            <a:p>
              <a:pPr algn="ctr">
                <a:buNone/>
              </a:pPr>
              <a:r>
                <a:rPr lang="en-US" sz="1800" b="1" dirty="0" smtClean="0">
                  <a:solidFill>
                    <a:srgbClr val="00B050"/>
                  </a:solidFill>
                </a:rPr>
                <a:t>Light</a:t>
              </a:r>
            </a:p>
          </p:txBody>
        </p:sp>
      </p:grpSp>
      <p:grpSp>
        <p:nvGrpSpPr>
          <p:cNvPr id="4" name="Group 35"/>
          <p:cNvGrpSpPr/>
          <p:nvPr/>
        </p:nvGrpSpPr>
        <p:grpSpPr>
          <a:xfrm>
            <a:off x="5181600" y="2743200"/>
            <a:ext cx="3662810" cy="3950529"/>
            <a:chOff x="5181600" y="2743200"/>
            <a:chExt cx="3662810" cy="3950529"/>
          </a:xfrm>
        </p:grpSpPr>
        <p:sp>
          <p:nvSpPr>
            <p:cNvPr id="20" name="TextBox 19"/>
            <p:cNvSpPr txBox="1"/>
            <p:nvPr/>
          </p:nvSpPr>
          <p:spPr>
            <a:xfrm>
              <a:off x="6124514" y="5715000"/>
              <a:ext cx="2257486" cy="978729"/>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Lower force to push vacuum</a:t>
              </a:r>
            </a:p>
            <a:p>
              <a:pPr marL="168275" indent="-168275">
                <a:buClr>
                  <a:srgbClr val="00B050"/>
                </a:buClr>
                <a:buFont typeface="Arial" pitchFamily="34" charset="0"/>
                <a:buChar char="•"/>
              </a:pPr>
              <a:r>
                <a:rPr lang="en-US" sz="1800" b="1" dirty="0" smtClean="0">
                  <a:solidFill>
                    <a:srgbClr val="00B050"/>
                  </a:solidFill>
                </a:rPr>
                <a:t>Less fatigue</a:t>
              </a:r>
              <a:endParaRPr lang="en-US" sz="1400" b="1" dirty="0">
                <a:solidFill>
                  <a:srgbClr val="00B050"/>
                </a:solidFill>
              </a:endParaRPr>
            </a:p>
          </p:txBody>
        </p:sp>
        <p:sp>
          <p:nvSpPr>
            <p:cNvPr id="21" name="TextBox 20"/>
            <p:cNvSpPr txBox="1"/>
            <p:nvPr/>
          </p:nvSpPr>
          <p:spPr>
            <a:xfrm>
              <a:off x="5257800" y="2743200"/>
              <a:ext cx="3429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Choose proper height setting for carpet conditions</a:t>
              </a:r>
            </a:p>
          </p:txBody>
        </p:sp>
        <p:pic>
          <p:nvPicPr>
            <p:cNvPr id="32"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181600" y="3505200"/>
              <a:ext cx="3662810" cy="2209800"/>
            </a:xfrm>
            <a:prstGeom prst="rect">
              <a:avLst/>
            </a:prstGeom>
            <a:noFill/>
            <a:ln w="9525">
              <a:noFill/>
              <a:miter lim="800000"/>
              <a:headEnd/>
              <a:tailEnd/>
            </a:ln>
          </p:spPr>
        </p:pic>
        <p:sp>
          <p:nvSpPr>
            <p:cNvPr id="33" name="TextBox 32"/>
            <p:cNvSpPr txBox="1"/>
            <p:nvPr/>
          </p:nvSpPr>
          <p:spPr>
            <a:xfrm rot="20760000">
              <a:off x="6645376" y="4816980"/>
              <a:ext cx="1752600" cy="261610"/>
            </a:xfrm>
            <a:prstGeom prst="rect">
              <a:avLst/>
            </a:prstGeom>
            <a:noFill/>
          </p:spPr>
          <p:txBody>
            <a:bodyPr wrap="square" rtlCol="0">
              <a:spAutoFit/>
            </a:bodyPr>
            <a:lstStyle/>
            <a:p>
              <a:pPr algn="ctr">
                <a:buNone/>
              </a:pPr>
              <a:r>
                <a:rPr lang="en-US" sz="1050" b="1" dirty="0" smtClean="0">
                  <a:solidFill>
                    <a:schemeClr val="tx2"/>
                  </a:solidFill>
                </a:rPr>
                <a:t>Low     Med     High</a:t>
              </a:r>
              <a:endParaRPr lang="en-US" sz="1800" b="1" dirty="0" smtClean="0">
                <a:solidFill>
                  <a:schemeClr val="tx2"/>
                </a:solidFill>
              </a:endParaRPr>
            </a:p>
          </p:txBody>
        </p:sp>
        <p:cxnSp>
          <p:nvCxnSpPr>
            <p:cNvPr id="34" name="Straight Connector 33"/>
            <p:cNvCxnSpPr/>
            <p:nvPr/>
          </p:nvCxnSpPr>
          <p:spPr bwMode="auto">
            <a:xfrm flipV="1">
              <a:off x="6781800" y="4648200"/>
              <a:ext cx="1219200" cy="304800"/>
            </a:xfrm>
            <a:prstGeom prst="line">
              <a:avLst/>
            </a:prstGeom>
            <a:noFill/>
            <a:ln w="38100" cap="flat" cmpd="sng" algn="ctr">
              <a:solidFill>
                <a:schemeClr val="tx1"/>
              </a:solidFill>
              <a:prstDash val="solid"/>
              <a:round/>
              <a:headEnd type="none" w="med" len="med"/>
              <a:tailEnd type="none" w="med" len="med"/>
            </a:ln>
            <a:effectLst/>
          </p:spPr>
        </p:cxnSp>
        <p:sp>
          <p:nvSpPr>
            <p:cNvPr id="35" name="Rectangle 34"/>
            <p:cNvSpPr/>
            <p:nvPr/>
          </p:nvSpPr>
          <p:spPr bwMode="auto">
            <a:xfrm rot="20833349">
              <a:off x="7042491" y="4782808"/>
              <a:ext cx="148800" cy="177280"/>
            </a:xfrm>
            <a:prstGeom prst="rect">
              <a:avLst/>
            </a:prstGeom>
            <a:gradFill>
              <a:gsLst>
                <a:gs pos="0">
                  <a:schemeClr val="tx2"/>
                </a:gs>
                <a:gs pos="10000">
                  <a:schemeClr val="tx1"/>
                </a:gs>
                <a:gs pos="20000">
                  <a:schemeClr val="tx2"/>
                </a:gs>
                <a:gs pos="30000">
                  <a:schemeClr val="tx1"/>
                </a:gs>
                <a:gs pos="40000">
                  <a:schemeClr val="tx2"/>
                </a:gs>
                <a:gs pos="50000">
                  <a:schemeClr val="tx1"/>
                </a:gs>
                <a:gs pos="60000">
                  <a:schemeClr val="tx2"/>
                </a:gs>
                <a:gs pos="70000">
                  <a:srgbClr val="1F1F1F"/>
                </a:gs>
                <a:gs pos="80000">
                  <a:schemeClr val="tx2"/>
                </a:gs>
                <a:gs pos="90000">
                  <a:schemeClr val="tx1"/>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Vacuuming</a:t>
            </a:r>
          </a:p>
        </p:txBody>
      </p:sp>
      <p:sp>
        <p:nvSpPr>
          <p:cNvPr id="12" name="TextBox 11"/>
          <p:cNvSpPr txBox="1"/>
          <p:nvPr/>
        </p:nvSpPr>
        <p:spPr>
          <a:xfrm>
            <a:off x="4191000" y="4038600"/>
            <a:ext cx="1447800" cy="1015663"/>
          </a:xfrm>
          <a:prstGeom prst="rect">
            <a:avLst/>
          </a:prstGeom>
          <a:noFill/>
        </p:spPr>
        <p:txBody>
          <a:bodyPr wrap="square" rtlCol="0">
            <a:spAutoFit/>
          </a:bodyPr>
          <a:lstStyle/>
          <a:p>
            <a:pPr algn="ctr">
              <a:buNone/>
            </a:pPr>
            <a:r>
              <a:rPr lang="en-US" sz="2000" b="1" dirty="0" smtClean="0"/>
              <a:t>Ideas for Better Methods?</a:t>
            </a:r>
          </a:p>
        </p:txBody>
      </p:sp>
      <p:sp>
        <p:nvSpPr>
          <p:cNvPr id="17" name="TextBox 16"/>
          <p:cNvSpPr txBox="1"/>
          <p:nvPr/>
        </p:nvSpPr>
        <p:spPr>
          <a:xfrm>
            <a:off x="457200" y="5715000"/>
            <a:ext cx="1371600" cy="646331"/>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Stress to shoulder</a:t>
            </a:r>
          </a:p>
        </p:txBody>
      </p:sp>
      <p:sp>
        <p:nvSpPr>
          <p:cNvPr id="21" name="TextBox 20"/>
          <p:cNvSpPr txBox="1"/>
          <p:nvPr/>
        </p:nvSpPr>
        <p:spPr>
          <a:xfrm>
            <a:off x="2362200" y="5715000"/>
            <a:ext cx="1447800" cy="646331"/>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Twisted back</a:t>
            </a:r>
            <a:endParaRPr lang="en-US" sz="1400" b="1" dirty="0">
              <a:solidFill>
                <a:srgbClr val="FF0000"/>
              </a:solidFill>
            </a:endParaRPr>
          </a:p>
        </p:txBody>
      </p:sp>
      <p:pic>
        <p:nvPicPr>
          <p:cNvPr id="2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grpSp>
        <p:nvGrpSpPr>
          <p:cNvPr id="26" name="Group 25"/>
          <p:cNvGrpSpPr/>
          <p:nvPr/>
        </p:nvGrpSpPr>
        <p:grpSpPr>
          <a:xfrm>
            <a:off x="5362514" y="2743200"/>
            <a:ext cx="3324286" cy="3950529"/>
            <a:chOff x="5362514" y="2743200"/>
            <a:chExt cx="3324286" cy="3950529"/>
          </a:xfrm>
        </p:grpSpPr>
        <p:sp>
          <p:nvSpPr>
            <p:cNvPr id="18" name="TextBox 17"/>
            <p:cNvSpPr txBox="1"/>
            <p:nvPr/>
          </p:nvSpPr>
          <p:spPr>
            <a:xfrm>
              <a:off x="5362514" y="5715000"/>
              <a:ext cx="3324286" cy="978729"/>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awkward posture of shoulder</a:t>
              </a:r>
            </a:p>
            <a:p>
              <a:pPr marL="168275" indent="-168275">
                <a:buClr>
                  <a:srgbClr val="00B050"/>
                </a:buClr>
                <a:buFont typeface="Arial" pitchFamily="34" charset="0"/>
                <a:buChar char="•"/>
              </a:pPr>
              <a:r>
                <a:rPr lang="en-US" sz="1800" b="1" dirty="0" smtClean="0">
                  <a:solidFill>
                    <a:srgbClr val="00B050"/>
                  </a:solidFill>
                </a:rPr>
                <a:t>Back not twisted</a:t>
              </a:r>
              <a:endParaRPr lang="en-US" sz="1400" b="1" dirty="0">
                <a:solidFill>
                  <a:srgbClr val="00B050"/>
                </a:solidFill>
              </a:endParaRPr>
            </a:p>
          </p:txBody>
        </p:sp>
        <p:sp>
          <p:nvSpPr>
            <p:cNvPr id="24" name="TextBox 23"/>
            <p:cNvSpPr txBox="1"/>
            <p:nvPr/>
          </p:nvSpPr>
          <p:spPr>
            <a:xfrm>
              <a:off x="5410200" y="2743200"/>
              <a:ext cx="3048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Line up body                  with path of vacuum</a:t>
              </a:r>
            </a:p>
          </p:txBody>
        </p:sp>
        <p:pic>
          <p:nvPicPr>
            <p:cNvPr id="19" name="Picture 18" descr="Vacuum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172200" y="3429000"/>
              <a:ext cx="1744916" cy="2103120"/>
            </a:xfrm>
            <a:prstGeom prst="rect">
              <a:avLst/>
            </a:prstGeom>
          </p:spPr>
        </p:pic>
      </p:grpSp>
      <p:sp>
        <p:nvSpPr>
          <p:cNvPr id="20" name="TextBox 19"/>
          <p:cNvSpPr txBox="1"/>
          <p:nvPr/>
        </p:nvSpPr>
        <p:spPr>
          <a:xfrm>
            <a:off x="304800" y="2743200"/>
            <a:ext cx="3886200" cy="369332"/>
          </a:xfrm>
          <a:prstGeom prst="rect">
            <a:avLst/>
          </a:prstGeom>
          <a:noFill/>
        </p:spPr>
        <p:txBody>
          <a:bodyPr wrap="square" rtlCol="0">
            <a:spAutoFit/>
          </a:bodyPr>
          <a:lstStyle/>
          <a:p>
            <a:pPr algn="ctr">
              <a:buNone/>
            </a:pPr>
            <a:r>
              <a:rPr lang="en-US" sz="1800" b="1" dirty="0" smtClean="0">
                <a:solidFill>
                  <a:srgbClr val="00B050"/>
                </a:solidFill>
              </a:rPr>
              <a:t>Good</a:t>
            </a:r>
            <a:r>
              <a:rPr lang="en-US" sz="1800" b="1" dirty="0" smtClean="0">
                <a:solidFill>
                  <a:schemeClr val="bg1">
                    <a:lumMod val="50000"/>
                  </a:schemeClr>
                </a:solidFill>
              </a:rPr>
              <a:t> or </a:t>
            </a:r>
            <a:r>
              <a:rPr lang="en-US" sz="1800" b="1" dirty="0" smtClean="0">
                <a:solidFill>
                  <a:srgbClr val="FF0000"/>
                </a:solidFill>
              </a:rPr>
              <a:t>Bad</a:t>
            </a:r>
            <a:r>
              <a:rPr lang="en-US" sz="1800" b="1" dirty="0" smtClean="0">
                <a:solidFill>
                  <a:schemeClr val="bg1">
                    <a:lumMod val="50000"/>
                  </a:schemeClr>
                </a:solidFill>
              </a:rPr>
              <a:t>?  Why?</a:t>
            </a:r>
          </a:p>
        </p:txBody>
      </p:sp>
      <p:pic>
        <p:nvPicPr>
          <p:cNvPr id="22" name="Picture 21" descr="Vacuuming - To Sid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2400300" y="3276600"/>
            <a:ext cx="1714500" cy="2286000"/>
          </a:xfrm>
          <a:prstGeom prst="rect">
            <a:avLst/>
          </a:prstGeom>
        </p:spPr>
      </p:pic>
      <p:pic>
        <p:nvPicPr>
          <p:cNvPr id="25" name="Picture 24" descr="Vacuuming - Twisted.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381000" y="3276600"/>
            <a:ext cx="1762699"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1"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Vacuuming</a:t>
            </a:r>
          </a:p>
        </p:txBody>
      </p:sp>
      <p:sp>
        <p:nvSpPr>
          <p:cNvPr id="17" name="TextBox 16"/>
          <p:cNvSpPr txBox="1"/>
          <p:nvPr/>
        </p:nvSpPr>
        <p:spPr>
          <a:xfrm>
            <a:off x="457200" y="5715000"/>
            <a:ext cx="1371600" cy="646331"/>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Stress to shoulder</a:t>
            </a:r>
          </a:p>
        </p:txBody>
      </p:sp>
      <p:sp>
        <p:nvSpPr>
          <p:cNvPr id="21" name="TextBox 20"/>
          <p:cNvSpPr txBox="1"/>
          <p:nvPr/>
        </p:nvSpPr>
        <p:spPr>
          <a:xfrm>
            <a:off x="2362200" y="5715000"/>
            <a:ext cx="1447800" cy="646331"/>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Twisted back</a:t>
            </a:r>
            <a:endParaRPr lang="en-US" sz="1400" b="1" dirty="0">
              <a:solidFill>
                <a:srgbClr val="FF0000"/>
              </a:solidFill>
            </a:endParaRPr>
          </a:p>
        </p:txBody>
      </p:sp>
      <p:pic>
        <p:nvPicPr>
          <p:cNvPr id="1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grpSp>
        <p:nvGrpSpPr>
          <p:cNvPr id="26" name="Group 25"/>
          <p:cNvGrpSpPr/>
          <p:nvPr/>
        </p:nvGrpSpPr>
        <p:grpSpPr>
          <a:xfrm>
            <a:off x="5181600" y="2743200"/>
            <a:ext cx="3569972" cy="3895130"/>
            <a:chOff x="5181600" y="2743200"/>
            <a:chExt cx="3569972" cy="3895130"/>
          </a:xfrm>
        </p:grpSpPr>
        <p:sp>
          <p:nvSpPr>
            <p:cNvPr id="18" name="TextBox 17"/>
            <p:cNvSpPr txBox="1"/>
            <p:nvPr/>
          </p:nvSpPr>
          <p:spPr>
            <a:xfrm>
              <a:off x="5362514" y="5715000"/>
              <a:ext cx="3324286" cy="923330"/>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Chance to rest frequently used muscles and body parts</a:t>
              </a:r>
              <a:endParaRPr lang="en-US" sz="1400" b="1" dirty="0">
                <a:solidFill>
                  <a:srgbClr val="00B050"/>
                </a:solidFill>
              </a:endParaRPr>
            </a:p>
          </p:txBody>
        </p:sp>
        <p:sp>
          <p:nvSpPr>
            <p:cNvPr id="15" name="TextBox 14"/>
            <p:cNvSpPr txBox="1"/>
            <p:nvPr/>
          </p:nvSpPr>
          <p:spPr>
            <a:xfrm>
              <a:off x="5257800" y="2743200"/>
              <a:ext cx="3429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Alternate vacuuming between the right and left hands</a:t>
              </a:r>
            </a:p>
          </p:txBody>
        </p:sp>
        <p:pic>
          <p:nvPicPr>
            <p:cNvPr id="24" name="Picture 23" descr="Vacuuming - Left Han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086602" y="3505200"/>
              <a:ext cx="1664970" cy="2103120"/>
            </a:xfrm>
            <a:prstGeom prst="rect">
              <a:avLst/>
            </a:prstGeom>
          </p:spPr>
        </p:pic>
        <p:pic>
          <p:nvPicPr>
            <p:cNvPr id="25" name="Picture 24" descr="Vacuuming - Right Hand.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5181600" y="3505200"/>
              <a:ext cx="1716338" cy="2103120"/>
            </a:xfrm>
            <a:prstGeom prst="rect">
              <a:avLst/>
            </a:prstGeom>
          </p:spPr>
        </p:pic>
      </p:grpSp>
      <p:sp>
        <p:nvSpPr>
          <p:cNvPr id="19" name="TextBox 18"/>
          <p:cNvSpPr txBox="1"/>
          <p:nvPr/>
        </p:nvSpPr>
        <p:spPr>
          <a:xfrm>
            <a:off x="304800" y="2743200"/>
            <a:ext cx="3886200" cy="369332"/>
          </a:xfrm>
          <a:prstGeom prst="rect">
            <a:avLst/>
          </a:prstGeom>
          <a:noFill/>
        </p:spPr>
        <p:txBody>
          <a:bodyPr wrap="square" rtlCol="0">
            <a:spAutoFit/>
          </a:bodyPr>
          <a:lstStyle/>
          <a:p>
            <a:pPr algn="ctr">
              <a:buNone/>
            </a:pPr>
            <a:r>
              <a:rPr lang="en-US" sz="1800" b="1" dirty="0" smtClean="0">
                <a:solidFill>
                  <a:srgbClr val="00B050"/>
                </a:solidFill>
              </a:rPr>
              <a:t>Good</a:t>
            </a:r>
            <a:r>
              <a:rPr lang="en-US" sz="1800" b="1" dirty="0" smtClean="0">
                <a:solidFill>
                  <a:schemeClr val="bg1">
                    <a:lumMod val="50000"/>
                  </a:schemeClr>
                </a:solidFill>
              </a:rPr>
              <a:t> or </a:t>
            </a:r>
            <a:r>
              <a:rPr lang="en-US" sz="1800" b="1" dirty="0" smtClean="0">
                <a:solidFill>
                  <a:srgbClr val="FF0000"/>
                </a:solidFill>
              </a:rPr>
              <a:t>Bad</a:t>
            </a:r>
            <a:r>
              <a:rPr lang="en-US" sz="1800" b="1" dirty="0" smtClean="0">
                <a:solidFill>
                  <a:schemeClr val="bg1">
                    <a:lumMod val="50000"/>
                  </a:schemeClr>
                </a:solidFill>
              </a:rPr>
              <a:t>?  Why?</a:t>
            </a:r>
          </a:p>
        </p:txBody>
      </p:sp>
      <p:pic>
        <p:nvPicPr>
          <p:cNvPr id="20" name="Picture 19" descr="Vacuuming - To Side.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2400300" y="3276600"/>
            <a:ext cx="1714500" cy="2286000"/>
          </a:xfrm>
          <a:prstGeom prst="rect">
            <a:avLst/>
          </a:prstGeom>
        </p:spPr>
      </p:pic>
      <p:pic>
        <p:nvPicPr>
          <p:cNvPr id="22" name="Picture 21" descr="Vacuuming - Twisted.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381000" y="3276600"/>
            <a:ext cx="1762699"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Vacuuming</a:t>
            </a:r>
          </a:p>
        </p:txBody>
      </p:sp>
      <p:pic>
        <p:nvPicPr>
          <p:cNvPr id="2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3156" y="1676400"/>
            <a:ext cx="1189844" cy="1143000"/>
          </a:xfrm>
          <a:prstGeom prst="rect">
            <a:avLst/>
          </a:prstGeom>
          <a:noFill/>
          <a:ln w="9525">
            <a:noFill/>
            <a:miter lim="800000"/>
            <a:headEnd/>
            <a:tailEnd/>
          </a:ln>
        </p:spPr>
      </p:pic>
      <p:sp>
        <p:nvSpPr>
          <p:cNvPr id="14" name="TextBox 13"/>
          <p:cNvSpPr txBox="1"/>
          <p:nvPr/>
        </p:nvSpPr>
        <p:spPr>
          <a:xfrm>
            <a:off x="2133600" y="3886200"/>
            <a:ext cx="4800600" cy="954107"/>
          </a:xfrm>
          <a:prstGeom prst="rect">
            <a:avLst/>
          </a:prstGeom>
          <a:noFill/>
        </p:spPr>
        <p:txBody>
          <a:bodyPr wrap="square" rtlCol="0">
            <a:spAutoFit/>
          </a:bodyPr>
          <a:lstStyle/>
          <a:p>
            <a:pPr algn="ctr">
              <a:buNone/>
            </a:pPr>
            <a:r>
              <a:rPr lang="en-US" sz="2800" b="1" dirty="0" smtClean="0"/>
              <a:t>Demonstrations, if possible and time allows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Moving Supply Carts</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sp>
        <p:nvSpPr>
          <p:cNvPr id="20" name="TextBox 19"/>
          <p:cNvSpPr txBox="1"/>
          <p:nvPr/>
        </p:nvSpPr>
        <p:spPr>
          <a:xfrm>
            <a:off x="790514" y="5715000"/>
            <a:ext cx="3781486" cy="6463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More body strength at this part of the body</a:t>
            </a:r>
            <a:endParaRPr lang="en-US" sz="1400" b="1" dirty="0">
              <a:solidFill>
                <a:srgbClr val="00B050"/>
              </a:solidFill>
            </a:endParaRPr>
          </a:p>
        </p:txBody>
      </p:sp>
      <p:pic>
        <p:nvPicPr>
          <p:cNvPr id="50"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3844565"/>
            <a:ext cx="670560" cy="548640"/>
          </a:xfrm>
          <a:prstGeom prst="rect">
            <a:avLst/>
          </a:prstGeom>
          <a:noFill/>
        </p:spPr>
      </p:pic>
      <p:grpSp>
        <p:nvGrpSpPr>
          <p:cNvPr id="19" name="Group 18"/>
          <p:cNvGrpSpPr/>
          <p:nvPr/>
        </p:nvGrpSpPr>
        <p:grpSpPr>
          <a:xfrm>
            <a:off x="5029200" y="2743200"/>
            <a:ext cx="3886200" cy="3950529"/>
            <a:chOff x="5029200" y="2743200"/>
            <a:chExt cx="3886200" cy="3950529"/>
          </a:xfrm>
        </p:grpSpPr>
        <p:sp>
          <p:nvSpPr>
            <p:cNvPr id="10" name="TextBox 9"/>
            <p:cNvSpPr txBox="1"/>
            <p:nvPr/>
          </p:nvSpPr>
          <p:spPr>
            <a:xfrm>
              <a:off x="5029200" y="5715000"/>
              <a:ext cx="3886200" cy="978729"/>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Keeps the body from twisting </a:t>
              </a:r>
            </a:p>
            <a:p>
              <a:pPr marL="168275" indent="-168275">
                <a:buClr>
                  <a:srgbClr val="00B050"/>
                </a:buClr>
                <a:buFont typeface="Arial" pitchFamily="34" charset="0"/>
                <a:buChar char="•"/>
              </a:pPr>
              <a:r>
                <a:rPr lang="en-US" sz="1800" b="1" dirty="0" smtClean="0">
                  <a:solidFill>
                    <a:srgbClr val="00B050"/>
                  </a:solidFill>
                </a:rPr>
                <a:t>Distributes effort across both sides of body</a:t>
              </a:r>
              <a:endParaRPr lang="en-US" sz="1400" b="1" dirty="0">
                <a:solidFill>
                  <a:srgbClr val="00B050"/>
                </a:solidFill>
              </a:endParaRPr>
            </a:p>
          </p:txBody>
        </p:sp>
        <p:sp>
          <p:nvSpPr>
            <p:cNvPr id="12" name="TextBox 11"/>
            <p:cNvSpPr txBox="1"/>
            <p:nvPr/>
          </p:nvSpPr>
          <p:spPr>
            <a:xfrm>
              <a:off x="5257800" y="2743200"/>
              <a:ext cx="3429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Push cart using both hands</a:t>
              </a:r>
            </a:p>
          </p:txBody>
        </p:sp>
        <p:pic>
          <p:nvPicPr>
            <p:cNvPr id="26" name="Picture 25"/>
            <p:cNvPicPr>
              <a:picLocks noChangeAspect="1" noChangeArrowheads="1"/>
            </p:cNvPicPr>
            <p:nvPr/>
          </p:nvPicPr>
          <p:blipFill>
            <a:blip r:embed="rId4" cstate="email">
              <a:grayscl/>
              <a:lum bright="20000"/>
              <a:extLst>
                <a:ext uri="{28A0092B-C50C-407E-A947-70E740481C1C}">
                  <a14:useLocalDpi xmlns:a14="http://schemas.microsoft.com/office/drawing/2010/main" val="0"/>
                </a:ext>
              </a:extLst>
            </a:blip>
            <a:srcRect/>
            <a:stretch>
              <a:fillRect/>
            </a:stretch>
          </p:blipFill>
          <p:spPr bwMode="auto">
            <a:xfrm>
              <a:off x="5486400" y="3556832"/>
              <a:ext cx="2952218" cy="1827610"/>
            </a:xfrm>
            <a:prstGeom prst="rect">
              <a:avLst/>
            </a:prstGeom>
            <a:noFill/>
            <a:ln w="9525">
              <a:noFill/>
              <a:miter lim="800000"/>
              <a:headEnd/>
              <a:tailEnd/>
            </a:ln>
          </p:spPr>
        </p:pic>
        <p:pic>
          <p:nvPicPr>
            <p:cNvPr id="1028" name="Picture 4" descr="C:\Users\Gary Allread\AppData\Local\Microsoft\Windows\Temporary Internet Files\Low\Content.IE5\HDS1MYSZ\MC900441725[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15200" y="4623516"/>
              <a:ext cx="693683" cy="786684"/>
            </a:xfrm>
            <a:prstGeom prst="rect">
              <a:avLst/>
            </a:prstGeom>
            <a:noFill/>
          </p:spPr>
        </p:pic>
        <p:pic>
          <p:nvPicPr>
            <p:cNvPr id="29" name="Picture 4" descr="C:\Users\Gary Allread\AppData\Local\Microsoft\Windows\Temporary Internet Files\Low\Content.IE5\HDS1MYSZ\MC900441725[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5588358" y="4635321"/>
              <a:ext cx="693683" cy="774879"/>
            </a:xfrm>
            <a:prstGeom prst="rect">
              <a:avLst/>
            </a:prstGeom>
            <a:noFill/>
          </p:spPr>
        </p:pic>
      </p:grpSp>
      <p:pic>
        <p:nvPicPr>
          <p:cNvPr id="35" name="Picture 34" descr="Pushing-Cart.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914400" y="3276600"/>
            <a:ext cx="2587752" cy="2328977"/>
          </a:xfrm>
          <a:prstGeom prst="rect">
            <a:avLst/>
          </a:prstGeom>
        </p:spPr>
      </p:pic>
      <p:cxnSp>
        <p:nvCxnSpPr>
          <p:cNvPr id="27" name="Straight Connector 26"/>
          <p:cNvCxnSpPr/>
          <p:nvPr/>
        </p:nvCxnSpPr>
        <p:spPr bwMode="auto">
          <a:xfrm>
            <a:off x="381000" y="5520965"/>
            <a:ext cx="3962400" cy="0"/>
          </a:xfrm>
          <a:prstGeom prst="line">
            <a:avLst/>
          </a:prstGeom>
          <a:noFill/>
          <a:ln w="9525" cap="flat" cmpd="sng" algn="ctr">
            <a:solidFill>
              <a:schemeClr val="tx1"/>
            </a:solidFill>
            <a:prstDash val="solid"/>
            <a:round/>
            <a:headEnd type="none" w="med" len="med"/>
            <a:tailEnd type="none" w="med" len="med"/>
          </a:ln>
          <a:effectLst/>
        </p:spPr>
      </p:cxnSp>
      <p:sp>
        <p:nvSpPr>
          <p:cNvPr id="49" name="Rectangle 48"/>
          <p:cNvSpPr/>
          <p:nvPr/>
        </p:nvSpPr>
        <p:spPr bwMode="auto">
          <a:xfrm>
            <a:off x="1828800" y="4038600"/>
            <a:ext cx="1600200" cy="457200"/>
          </a:xfrm>
          <a:prstGeom prst="rect">
            <a:avLst/>
          </a:prstGeom>
          <a:solidFill>
            <a:srgbClr val="0080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457200" y="2743200"/>
            <a:ext cx="39624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Store heaviest or most used items between your hips and chest</a:t>
            </a:r>
          </a:p>
        </p:txBody>
      </p:sp>
      <p:sp>
        <p:nvSpPr>
          <p:cNvPr id="36" name="Rectangle 35"/>
          <p:cNvSpPr/>
          <p:nvPr/>
        </p:nvSpPr>
        <p:spPr bwMode="auto">
          <a:xfrm>
            <a:off x="1828800" y="4599497"/>
            <a:ext cx="1600200" cy="381000"/>
          </a:xfrm>
          <a:prstGeom prst="rect">
            <a:avLst/>
          </a:prstGeom>
          <a:solidFill>
            <a:srgbClr val="FFFF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1828800" y="4980497"/>
            <a:ext cx="1600200" cy="353503"/>
          </a:xfrm>
          <a:prstGeom prst="rect">
            <a:avLst/>
          </a:prstGeom>
          <a:solidFill>
            <a:srgbClr val="FF00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40"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800000">
            <a:off x="3581401" y="4724400"/>
            <a:ext cx="670560" cy="5486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Moving Supply Carts</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grpSp>
        <p:nvGrpSpPr>
          <p:cNvPr id="39" name="Group 38"/>
          <p:cNvGrpSpPr/>
          <p:nvPr/>
        </p:nvGrpSpPr>
        <p:grpSpPr>
          <a:xfrm>
            <a:off x="5257800" y="2743200"/>
            <a:ext cx="3886200" cy="3673531"/>
            <a:chOff x="5257800" y="2743200"/>
            <a:chExt cx="3886200" cy="3673531"/>
          </a:xfrm>
        </p:grpSpPr>
        <p:sp>
          <p:nvSpPr>
            <p:cNvPr id="10" name="TextBox 9"/>
            <p:cNvSpPr txBox="1"/>
            <p:nvPr/>
          </p:nvSpPr>
          <p:spPr>
            <a:xfrm>
              <a:off x="5362514" y="5715000"/>
              <a:ext cx="3781486"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effort to push lighter cart</a:t>
              </a:r>
            </a:p>
            <a:p>
              <a:pPr marL="168275" indent="-168275">
                <a:buClr>
                  <a:srgbClr val="00B050"/>
                </a:buClr>
                <a:buFont typeface="Arial" pitchFamily="34" charset="0"/>
                <a:buChar char="•"/>
              </a:pPr>
              <a:r>
                <a:rPr lang="en-US" sz="1800" b="1" dirty="0" smtClean="0">
                  <a:solidFill>
                    <a:srgbClr val="00B050"/>
                  </a:solidFill>
                </a:rPr>
                <a:t>A good, brief rest break</a:t>
              </a:r>
              <a:endParaRPr lang="en-US" sz="1400" b="1" dirty="0">
                <a:solidFill>
                  <a:srgbClr val="00B050"/>
                </a:solidFill>
              </a:endParaRPr>
            </a:p>
          </p:txBody>
        </p:sp>
        <p:sp>
          <p:nvSpPr>
            <p:cNvPr id="12" name="TextBox 11"/>
            <p:cNvSpPr txBox="1"/>
            <p:nvPr/>
          </p:nvSpPr>
          <p:spPr>
            <a:xfrm>
              <a:off x="5257800" y="2743200"/>
              <a:ext cx="3429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Replenish supply cart a few times over shift</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3505200"/>
              <a:ext cx="2237590" cy="1901952"/>
            </a:xfrm>
            <a:prstGeom prst="rect">
              <a:avLst/>
            </a:prstGeom>
            <a:noFill/>
            <a:ln w="9525">
              <a:solidFill>
                <a:schemeClr val="accent1"/>
              </a:solidFill>
              <a:miter lim="800000"/>
              <a:headEnd/>
              <a:tailEnd/>
            </a:ln>
            <a:effectLst/>
          </p:spPr>
        </p:pic>
      </p:grpSp>
      <p:sp>
        <p:nvSpPr>
          <p:cNvPr id="20" name="TextBox 19"/>
          <p:cNvSpPr txBox="1"/>
          <p:nvPr/>
        </p:nvSpPr>
        <p:spPr>
          <a:xfrm>
            <a:off x="2514600" y="5715000"/>
            <a:ext cx="2057400" cy="6463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Makes cart easier to push</a:t>
            </a:r>
            <a:endParaRPr lang="en-US" sz="1400" b="1" dirty="0">
              <a:solidFill>
                <a:srgbClr val="00B050"/>
              </a:solidFill>
            </a:endParaRPr>
          </a:p>
        </p:txBody>
      </p:sp>
      <p:sp>
        <p:nvSpPr>
          <p:cNvPr id="21" name="TextBox 20"/>
          <p:cNvSpPr txBox="1"/>
          <p:nvPr/>
        </p:nvSpPr>
        <p:spPr>
          <a:xfrm>
            <a:off x="457200" y="2743200"/>
            <a:ext cx="39624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Empty trash from cart as often as possible</a:t>
            </a:r>
          </a:p>
        </p:txBody>
      </p:sp>
      <p:pic>
        <p:nvPicPr>
          <p:cNvPr id="29"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0400" y="3276600"/>
            <a:ext cx="670560" cy="548640"/>
          </a:xfrm>
          <a:prstGeom prst="rect">
            <a:avLst/>
          </a:prstGeom>
          <a:noFill/>
        </p:spPr>
      </p:pic>
      <p:pic>
        <p:nvPicPr>
          <p:cNvPr id="30"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5800" y="3276600"/>
            <a:ext cx="645867" cy="548640"/>
          </a:xfrm>
          <a:prstGeom prst="rect">
            <a:avLst/>
          </a:prstGeom>
          <a:noFill/>
          <a:ln w="9525">
            <a:noFill/>
            <a:miter lim="800000"/>
            <a:headEnd/>
            <a:tailEnd/>
          </a:ln>
        </p:spPr>
      </p:pic>
      <p:sp>
        <p:nvSpPr>
          <p:cNvPr id="31" name="TextBox 30"/>
          <p:cNvSpPr txBox="1"/>
          <p:nvPr/>
        </p:nvSpPr>
        <p:spPr>
          <a:xfrm>
            <a:off x="762000" y="3810000"/>
            <a:ext cx="914400" cy="369332"/>
          </a:xfrm>
          <a:prstGeom prst="rect">
            <a:avLst/>
          </a:prstGeom>
          <a:noFill/>
        </p:spPr>
        <p:txBody>
          <a:bodyPr wrap="square" rtlCol="0">
            <a:spAutoFit/>
          </a:bodyPr>
          <a:lstStyle/>
          <a:p>
            <a:pPr algn="ctr">
              <a:buNone/>
            </a:pPr>
            <a:r>
              <a:rPr lang="en-US" sz="1800" b="1" dirty="0" smtClean="0">
                <a:solidFill>
                  <a:srgbClr val="FF0000"/>
                </a:solidFill>
              </a:rPr>
              <a:t>Heavy</a:t>
            </a:r>
          </a:p>
        </p:txBody>
      </p:sp>
      <p:sp>
        <p:nvSpPr>
          <p:cNvPr id="35" name="TextBox 34"/>
          <p:cNvSpPr txBox="1"/>
          <p:nvPr/>
        </p:nvSpPr>
        <p:spPr>
          <a:xfrm>
            <a:off x="3429000" y="3810000"/>
            <a:ext cx="914400" cy="369332"/>
          </a:xfrm>
          <a:prstGeom prst="rect">
            <a:avLst/>
          </a:prstGeom>
          <a:noFill/>
        </p:spPr>
        <p:txBody>
          <a:bodyPr wrap="square" rtlCol="0">
            <a:spAutoFit/>
          </a:bodyPr>
          <a:lstStyle/>
          <a:p>
            <a:pPr algn="ctr">
              <a:buNone/>
            </a:pPr>
            <a:r>
              <a:rPr lang="en-US" sz="1800" b="1" dirty="0" smtClean="0">
                <a:solidFill>
                  <a:srgbClr val="00B050"/>
                </a:solidFill>
              </a:rPr>
              <a:t>Light</a:t>
            </a:r>
          </a:p>
        </p:txBody>
      </p:sp>
      <p:cxnSp>
        <p:nvCxnSpPr>
          <p:cNvPr id="55" name="Straight Connector 54"/>
          <p:cNvCxnSpPr/>
          <p:nvPr/>
        </p:nvCxnSpPr>
        <p:spPr bwMode="auto">
          <a:xfrm>
            <a:off x="381000" y="5638800"/>
            <a:ext cx="3962400" cy="0"/>
          </a:xfrm>
          <a:prstGeom prst="line">
            <a:avLst/>
          </a:prstGeom>
          <a:noFill/>
          <a:ln w="9525" cap="flat" cmpd="sng" algn="ctr">
            <a:solidFill>
              <a:schemeClr val="tx1"/>
            </a:solidFill>
            <a:prstDash val="solid"/>
            <a:round/>
            <a:headEnd type="none" w="med" len="med"/>
            <a:tailEnd type="none" w="med" len="med"/>
          </a:ln>
          <a:effectLst/>
        </p:spPr>
      </p:cxnSp>
      <p:pic>
        <p:nvPicPr>
          <p:cNvPr id="56"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2667000" y="5410200"/>
            <a:ext cx="228600" cy="228600"/>
          </a:xfrm>
          <a:prstGeom prst="rect">
            <a:avLst/>
          </a:prstGeom>
          <a:noFill/>
          <a:ln w="9525">
            <a:noFill/>
            <a:miter lim="800000"/>
            <a:headEnd/>
            <a:tailEnd/>
          </a:ln>
          <a:effectLst/>
        </p:spPr>
      </p:pic>
      <p:sp>
        <p:nvSpPr>
          <p:cNvPr id="57" name="Rectangle 56"/>
          <p:cNvSpPr/>
          <p:nvPr/>
        </p:nvSpPr>
        <p:spPr bwMode="auto">
          <a:xfrm>
            <a:off x="2514600" y="4267200"/>
            <a:ext cx="1676400" cy="1143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58"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3810000" y="5410200"/>
            <a:ext cx="228600" cy="228600"/>
          </a:xfrm>
          <a:prstGeom prst="rect">
            <a:avLst/>
          </a:prstGeom>
          <a:noFill/>
          <a:ln w="9525">
            <a:noFill/>
            <a:miter lim="800000"/>
            <a:headEnd/>
            <a:tailEnd/>
          </a:ln>
          <a:effectLst/>
        </p:spPr>
      </p:pic>
      <p:cxnSp>
        <p:nvCxnSpPr>
          <p:cNvPr id="59" name="Straight Connector 58"/>
          <p:cNvCxnSpPr/>
          <p:nvPr/>
        </p:nvCxnSpPr>
        <p:spPr bwMode="auto">
          <a:xfrm rot="5400000">
            <a:off x="2324100"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rot="5400000">
            <a:off x="3009900"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2514600" y="45720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2514600" y="48768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2514600" y="51816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2895600" y="4724400"/>
            <a:ext cx="685800" cy="0"/>
          </a:xfrm>
          <a:prstGeom prst="line">
            <a:avLst/>
          </a:prstGeom>
          <a:noFill/>
          <a:ln w="9525" cap="flat" cmpd="sng" algn="ctr">
            <a:solidFill>
              <a:schemeClr val="tx1"/>
            </a:solidFill>
            <a:prstDash val="solid"/>
            <a:round/>
            <a:headEnd type="none" w="med" len="med"/>
            <a:tailEnd type="none" w="med" len="med"/>
          </a:ln>
          <a:effectLst/>
        </p:spPr>
      </p:cxnSp>
      <p:pic>
        <p:nvPicPr>
          <p:cNvPr id="65"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71800" y="4525506"/>
            <a:ext cx="609600" cy="338717"/>
          </a:xfrm>
          <a:prstGeom prst="rect">
            <a:avLst/>
          </a:prstGeom>
          <a:noFill/>
          <a:ln w="9525">
            <a:noFill/>
            <a:miter lim="800000"/>
            <a:headEnd/>
            <a:tailEnd/>
          </a:ln>
          <a:effectLst/>
        </p:spPr>
      </p:pic>
      <p:pic>
        <p:nvPicPr>
          <p:cNvPr id="66" name="Picture 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73933" y="4290765"/>
            <a:ext cx="169267" cy="285499"/>
          </a:xfrm>
          <a:prstGeom prst="rect">
            <a:avLst/>
          </a:prstGeom>
          <a:noFill/>
          <a:ln w="9525">
            <a:noFill/>
            <a:miter lim="800000"/>
            <a:headEnd/>
            <a:tailEnd/>
          </a:ln>
          <a:effectLst/>
        </p:spPr>
      </p:pic>
      <p:pic>
        <p:nvPicPr>
          <p:cNvPr id="2050"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b="50000"/>
          <a:stretch>
            <a:fillRect/>
          </a:stretch>
        </p:blipFill>
        <p:spPr bwMode="auto">
          <a:xfrm>
            <a:off x="3581400" y="4863084"/>
            <a:ext cx="629989" cy="533400"/>
          </a:xfrm>
          <a:prstGeom prst="rect">
            <a:avLst/>
          </a:prstGeom>
          <a:noFill/>
          <a:ln w="9525">
            <a:noFill/>
            <a:miter lim="800000"/>
            <a:headEnd/>
            <a:tailEnd/>
          </a:ln>
          <a:effectLst/>
        </p:spPr>
      </p:pic>
      <p:pic>
        <p:nvPicPr>
          <p:cNvPr id="68"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589211" y="5410200"/>
            <a:ext cx="228600" cy="228600"/>
          </a:xfrm>
          <a:prstGeom prst="rect">
            <a:avLst/>
          </a:prstGeom>
          <a:noFill/>
          <a:ln w="9525">
            <a:noFill/>
            <a:miter lim="800000"/>
            <a:headEnd/>
            <a:tailEnd/>
          </a:ln>
          <a:effectLst/>
        </p:spPr>
      </p:pic>
      <p:sp>
        <p:nvSpPr>
          <p:cNvPr id="69" name="Rectangle 68"/>
          <p:cNvSpPr/>
          <p:nvPr/>
        </p:nvSpPr>
        <p:spPr bwMode="auto">
          <a:xfrm>
            <a:off x="436811" y="4267200"/>
            <a:ext cx="1676400" cy="1143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70" name="Picture 7"/>
          <p:cNvPicPr>
            <a:picLocks noChangeArrowheads="1"/>
          </p:cNvPicPr>
          <p:nvPr/>
        </p:nvPicPr>
        <p:blipFill>
          <a:blip r:embed="rId6" cstate="email">
            <a:extLst>
              <a:ext uri="{28A0092B-C50C-407E-A947-70E740481C1C}">
                <a14:useLocalDpi xmlns:a14="http://schemas.microsoft.com/office/drawing/2010/main" val="0"/>
              </a:ext>
            </a:extLst>
          </a:blip>
          <a:srcRect l="8036" t="8939" r="9107" b="8952"/>
          <a:stretch>
            <a:fillRect/>
          </a:stretch>
        </p:blipFill>
        <p:spPr bwMode="auto">
          <a:xfrm>
            <a:off x="1732211" y="5410200"/>
            <a:ext cx="228600" cy="228600"/>
          </a:xfrm>
          <a:prstGeom prst="rect">
            <a:avLst/>
          </a:prstGeom>
          <a:noFill/>
          <a:ln w="9525">
            <a:noFill/>
            <a:miter lim="800000"/>
            <a:headEnd/>
            <a:tailEnd/>
          </a:ln>
          <a:effectLst/>
        </p:spPr>
      </p:pic>
      <p:cxnSp>
        <p:nvCxnSpPr>
          <p:cNvPr id="71" name="Straight Connector 70"/>
          <p:cNvCxnSpPr/>
          <p:nvPr/>
        </p:nvCxnSpPr>
        <p:spPr bwMode="auto">
          <a:xfrm rot="5400000">
            <a:off x="246311"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rot="5400000">
            <a:off x="932111" y="4838700"/>
            <a:ext cx="1143000" cy="0"/>
          </a:xfrm>
          <a:prstGeom prst="line">
            <a:avLst/>
          </a:prstGeom>
          <a:noFill/>
          <a:ln w="952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436811" y="45720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436811" y="48768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436811" y="5181600"/>
            <a:ext cx="381000" cy="0"/>
          </a:xfrm>
          <a:prstGeom prst="line">
            <a:avLst/>
          </a:prstGeom>
          <a:no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817811" y="4724400"/>
            <a:ext cx="685800" cy="0"/>
          </a:xfrm>
          <a:prstGeom prst="line">
            <a:avLst/>
          </a:prstGeom>
          <a:noFill/>
          <a:ln w="9525" cap="flat" cmpd="sng" algn="ctr">
            <a:solidFill>
              <a:schemeClr val="tx1"/>
            </a:solidFill>
            <a:prstDash val="solid"/>
            <a:round/>
            <a:headEnd type="none" w="med" len="med"/>
            <a:tailEnd type="none" w="med" len="med"/>
          </a:ln>
          <a:effectLst/>
        </p:spPr>
      </p:cxnSp>
      <p:pic>
        <p:nvPicPr>
          <p:cNvPr id="77"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94011" y="4525506"/>
            <a:ext cx="609600" cy="338717"/>
          </a:xfrm>
          <a:prstGeom prst="rect">
            <a:avLst/>
          </a:prstGeom>
          <a:noFill/>
          <a:ln w="9525">
            <a:noFill/>
            <a:miter lim="800000"/>
            <a:headEnd/>
            <a:tailEnd/>
          </a:ln>
          <a:effectLst/>
        </p:spPr>
      </p:pic>
      <p:pic>
        <p:nvPicPr>
          <p:cNvPr id="78" name="Picture 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6144" y="4290765"/>
            <a:ext cx="169267" cy="285499"/>
          </a:xfrm>
          <a:prstGeom prst="rect">
            <a:avLst/>
          </a:prstGeom>
          <a:noFill/>
          <a:ln w="9525">
            <a:noFill/>
            <a:miter lim="800000"/>
            <a:headEnd/>
            <a:tailEnd/>
          </a:ln>
          <a:effectLst/>
        </p:spPr>
      </p:pic>
      <p:pic>
        <p:nvPicPr>
          <p:cNvPr id="67"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503611" y="4354620"/>
            <a:ext cx="629989" cy="1066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Moving Supply Carts</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sp>
        <p:nvSpPr>
          <p:cNvPr id="20" name="TextBox 19"/>
          <p:cNvSpPr txBox="1"/>
          <p:nvPr/>
        </p:nvSpPr>
        <p:spPr>
          <a:xfrm>
            <a:off x="2362200" y="5715000"/>
            <a:ext cx="2590800" cy="923330"/>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Carts with aligned wheels are easier to push</a:t>
            </a:r>
            <a:endParaRPr lang="en-US" sz="1400" b="1" dirty="0">
              <a:solidFill>
                <a:srgbClr val="00B050"/>
              </a:solidFill>
            </a:endParaRPr>
          </a:p>
        </p:txBody>
      </p:sp>
      <p:sp>
        <p:nvSpPr>
          <p:cNvPr id="21" name="TextBox 20"/>
          <p:cNvSpPr txBox="1"/>
          <p:nvPr/>
        </p:nvSpPr>
        <p:spPr>
          <a:xfrm>
            <a:off x="457200" y="2743200"/>
            <a:ext cx="39624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Align cart wheels in the direction of movement</a:t>
            </a:r>
          </a:p>
        </p:txBody>
      </p:sp>
      <p:pic>
        <p:nvPicPr>
          <p:cNvPr id="25"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93720" y="3276600"/>
            <a:ext cx="670560" cy="548640"/>
          </a:xfrm>
          <a:prstGeom prst="rect">
            <a:avLst/>
          </a:prstGeom>
          <a:noFill/>
        </p:spPr>
      </p:pic>
      <p:pic>
        <p:nvPicPr>
          <p:cNvPr id="2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6767" y="3276600"/>
            <a:ext cx="645867" cy="548640"/>
          </a:xfrm>
          <a:prstGeom prst="rect">
            <a:avLst/>
          </a:prstGeom>
          <a:noFill/>
          <a:ln w="9525">
            <a:noFill/>
            <a:miter lim="800000"/>
            <a:headEnd/>
            <a:tailEnd/>
          </a:ln>
        </p:spPr>
      </p:pic>
      <p:sp>
        <p:nvSpPr>
          <p:cNvPr id="28" name="TextBox 27"/>
          <p:cNvSpPr txBox="1"/>
          <p:nvPr/>
        </p:nvSpPr>
        <p:spPr>
          <a:xfrm>
            <a:off x="609600" y="3810000"/>
            <a:ext cx="1600200" cy="369332"/>
          </a:xfrm>
          <a:prstGeom prst="rect">
            <a:avLst/>
          </a:prstGeom>
          <a:noFill/>
        </p:spPr>
        <p:txBody>
          <a:bodyPr wrap="square" rtlCol="0">
            <a:spAutoFit/>
          </a:bodyPr>
          <a:lstStyle/>
          <a:p>
            <a:pPr algn="ctr">
              <a:buNone/>
            </a:pPr>
            <a:r>
              <a:rPr lang="en-US" sz="1800" b="1" dirty="0" smtClean="0">
                <a:solidFill>
                  <a:srgbClr val="FF0000"/>
                </a:solidFill>
              </a:rPr>
              <a:t>Not aligned</a:t>
            </a:r>
          </a:p>
        </p:txBody>
      </p:sp>
      <p:sp>
        <p:nvSpPr>
          <p:cNvPr id="29" name="TextBox 28"/>
          <p:cNvSpPr txBox="1"/>
          <p:nvPr/>
        </p:nvSpPr>
        <p:spPr>
          <a:xfrm>
            <a:off x="2743200" y="3810000"/>
            <a:ext cx="1371600" cy="369332"/>
          </a:xfrm>
          <a:prstGeom prst="rect">
            <a:avLst/>
          </a:prstGeom>
          <a:noFill/>
        </p:spPr>
        <p:txBody>
          <a:bodyPr wrap="square" rtlCol="0">
            <a:spAutoFit/>
          </a:bodyPr>
          <a:lstStyle/>
          <a:p>
            <a:pPr algn="ctr">
              <a:buNone/>
            </a:pPr>
            <a:r>
              <a:rPr lang="en-US" sz="1800" b="1" dirty="0" smtClean="0">
                <a:solidFill>
                  <a:srgbClr val="00B050"/>
                </a:solidFill>
              </a:rPr>
              <a:t>Aligned</a:t>
            </a:r>
          </a:p>
        </p:txBody>
      </p:sp>
      <p:sp>
        <p:nvSpPr>
          <p:cNvPr id="30" name="Rectangle 29"/>
          <p:cNvSpPr/>
          <p:nvPr/>
        </p:nvSpPr>
        <p:spPr bwMode="auto">
          <a:xfrm rot="16200000">
            <a:off x="762000" y="4495800"/>
            <a:ext cx="1333500" cy="7239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07970" y="5044440"/>
            <a:ext cx="168275" cy="36576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86227" y="5044440"/>
            <a:ext cx="168275" cy="365760"/>
          </a:xfrm>
          <a:prstGeom prst="rect">
            <a:avLst/>
          </a:prstGeom>
          <a:noFill/>
          <a:ln w="9525">
            <a:noFill/>
            <a:miter lim="800000"/>
            <a:headEnd/>
            <a:tailEnd/>
          </a:ln>
          <a:effectLst/>
        </p:spPr>
      </p:pic>
      <p:pic>
        <p:nvPicPr>
          <p:cNvPr id="3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947867">
            <a:off x="990600" y="4278702"/>
            <a:ext cx="168275" cy="365760"/>
          </a:xfrm>
          <a:prstGeom prst="rect">
            <a:avLst/>
          </a:prstGeom>
          <a:noFill/>
          <a:ln w="9525">
            <a:noFill/>
            <a:miter lim="800000"/>
            <a:headEnd/>
            <a:tailEnd/>
          </a:ln>
          <a:effectLst/>
        </p:spPr>
      </p:pic>
      <p:sp>
        <p:nvSpPr>
          <p:cNvPr id="40" name="Rectangle 39"/>
          <p:cNvSpPr/>
          <p:nvPr/>
        </p:nvSpPr>
        <p:spPr bwMode="auto">
          <a:xfrm rot="16200000">
            <a:off x="2767582" y="4495800"/>
            <a:ext cx="1333500" cy="7239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41"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13552" y="5044440"/>
            <a:ext cx="168275" cy="365760"/>
          </a:xfrm>
          <a:prstGeom prst="rect">
            <a:avLst/>
          </a:prstGeom>
          <a:noFill/>
          <a:ln w="9525">
            <a:noFill/>
            <a:miter lim="800000"/>
            <a:headEnd/>
            <a:tailEnd/>
          </a:ln>
          <a:effectLst/>
        </p:spPr>
      </p:pic>
      <p:pic>
        <p:nvPicPr>
          <p:cNvPr id="4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91809" y="5044440"/>
            <a:ext cx="168275" cy="365760"/>
          </a:xfrm>
          <a:prstGeom prst="rect">
            <a:avLst/>
          </a:prstGeom>
          <a:noFill/>
          <a:ln w="9525">
            <a:noFill/>
            <a:miter lim="800000"/>
            <a:headEnd/>
            <a:tailEnd/>
          </a:ln>
          <a:effectLst/>
        </p:spPr>
      </p:pic>
      <p:pic>
        <p:nvPicPr>
          <p:cNvPr id="4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17925" y="4278702"/>
            <a:ext cx="168275" cy="365760"/>
          </a:xfrm>
          <a:prstGeom prst="rect">
            <a:avLst/>
          </a:prstGeom>
          <a:noFill/>
          <a:ln w="9525">
            <a:noFill/>
            <a:miter lim="800000"/>
            <a:headEnd/>
            <a:tailEnd/>
          </a:ln>
          <a:effectLst/>
        </p:spPr>
      </p:pic>
      <p:pic>
        <p:nvPicPr>
          <p:cNvPr id="4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96182" y="4278702"/>
            <a:ext cx="168275" cy="365760"/>
          </a:xfrm>
          <a:prstGeom prst="rect">
            <a:avLst/>
          </a:prstGeom>
          <a:noFill/>
          <a:ln w="9525">
            <a:noFill/>
            <a:miter lim="800000"/>
            <a:headEnd/>
            <a:tailEnd/>
          </a:ln>
          <a:effectLst/>
        </p:spPr>
      </p:pic>
      <p:pic>
        <p:nvPicPr>
          <p:cNvPr id="4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947867">
            <a:off x="1703713" y="4278702"/>
            <a:ext cx="168275" cy="365760"/>
          </a:xfrm>
          <a:prstGeom prst="rect">
            <a:avLst/>
          </a:prstGeom>
          <a:noFill/>
          <a:ln w="9525">
            <a:noFill/>
            <a:miter lim="800000"/>
            <a:headEnd/>
            <a:tailEnd/>
          </a:ln>
          <a:effectLst/>
        </p:spPr>
      </p:pic>
      <p:sp>
        <p:nvSpPr>
          <p:cNvPr id="51" name="Up Arrow 50"/>
          <p:cNvSpPr/>
          <p:nvPr/>
        </p:nvSpPr>
        <p:spPr bwMode="auto">
          <a:xfrm>
            <a:off x="1316340" y="4724400"/>
            <a:ext cx="228600" cy="9906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52" name="Up Arrow 51"/>
          <p:cNvSpPr/>
          <p:nvPr/>
        </p:nvSpPr>
        <p:spPr bwMode="auto">
          <a:xfrm>
            <a:off x="3331860" y="4724400"/>
            <a:ext cx="228600" cy="9906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grpSp>
        <p:nvGrpSpPr>
          <p:cNvPr id="32" name="Group 31"/>
          <p:cNvGrpSpPr/>
          <p:nvPr/>
        </p:nvGrpSpPr>
        <p:grpSpPr>
          <a:xfrm>
            <a:off x="5257800" y="2743200"/>
            <a:ext cx="3657600" cy="3341132"/>
            <a:chOff x="5257800" y="2743200"/>
            <a:chExt cx="3657600" cy="3341132"/>
          </a:xfrm>
        </p:grpSpPr>
        <p:pic>
          <p:nvPicPr>
            <p:cNvPr id="3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4648200"/>
              <a:ext cx="1092200" cy="927100"/>
            </a:xfrm>
            <a:prstGeom prst="rect">
              <a:avLst/>
            </a:prstGeom>
            <a:noFill/>
            <a:ln w="9525">
              <a:noFill/>
              <a:miter lim="800000"/>
              <a:headEnd/>
              <a:tailEnd/>
            </a:ln>
          </p:spPr>
        </p:pic>
        <p:sp>
          <p:nvSpPr>
            <p:cNvPr id="10" name="TextBox 9"/>
            <p:cNvSpPr txBox="1"/>
            <p:nvPr/>
          </p:nvSpPr>
          <p:spPr>
            <a:xfrm>
              <a:off x="5362514" y="5715000"/>
              <a:ext cx="3552886" cy="369332"/>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Repaired carts easier to use</a:t>
              </a:r>
              <a:endParaRPr lang="en-US" sz="1400" b="1" dirty="0">
                <a:solidFill>
                  <a:srgbClr val="00B050"/>
                </a:solidFill>
              </a:endParaRPr>
            </a:p>
          </p:txBody>
        </p:sp>
        <p:sp>
          <p:nvSpPr>
            <p:cNvPr id="12" name="TextBox 11"/>
            <p:cNvSpPr txBox="1"/>
            <p:nvPr/>
          </p:nvSpPr>
          <p:spPr>
            <a:xfrm>
              <a:off x="5257800" y="2743200"/>
              <a:ext cx="34290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Report cart problems to supervisor</a:t>
              </a:r>
            </a:p>
          </p:txBody>
        </p:sp>
        <p:pic>
          <p:nvPicPr>
            <p:cNvPr id="2052" name="Picture 4"/>
            <p:cNvPicPr>
              <a:picLocks noChangeAspect="1" noChangeArrowheads="1"/>
            </p:cNvPicPr>
            <p:nvPr/>
          </p:nvPicPr>
          <p:blipFill>
            <a:blip r:embed="rId7" cstate="email">
              <a:lum bright="20000"/>
              <a:extLst>
                <a:ext uri="{28A0092B-C50C-407E-A947-70E740481C1C}">
                  <a14:useLocalDpi xmlns:a14="http://schemas.microsoft.com/office/drawing/2010/main" val="0"/>
                </a:ext>
              </a:extLst>
            </a:blip>
            <a:srcRect/>
            <a:stretch>
              <a:fillRect/>
            </a:stretch>
          </p:blipFill>
          <p:spPr bwMode="auto">
            <a:xfrm>
              <a:off x="7239000" y="3429000"/>
              <a:ext cx="1349298" cy="2057400"/>
            </a:xfrm>
            <a:prstGeom prst="rect">
              <a:avLst/>
            </a:prstGeom>
            <a:noFill/>
            <a:ln w="9525">
              <a:noFill/>
              <a:miter lim="800000"/>
              <a:headEnd/>
              <a:tailEnd/>
            </a:ln>
            <a:effectLst/>
          </p:spPr>
        </p:pic>
        <p:sp>
          <p:nvSpPr>
            <p:cNvPr id="53" name="TextBox 52"/>
            <p:cNvSpPr txBox="1"/>
            <p:nvPr/>
          </p:nvSpPr>
          <p:spPr>
            <a:xfrm rot="1199136">
              <a:off x="7925626" y="4580133"/>
              <a:ext cx="316410" cy="144655"/>
            </a:xfrm>
            <a:prstGeom prst="rect">
              <a:avLst/>
            </a:prstGeom>
            <a:solidFill>
              <a:schemeClr val="bg1"/>
            </a:solidFill>
            <a:ln>
              <a:solidFill>
                <a:schemeClr val="tx1"/>
              </a:solidFill>
            </a:ln>
          </p:spPr>
          <p:txBody>
            <a:bodyPr wrap="square" lIns="18288" tIns="18288" rIns="18288" bIns="18288" rtlCol="0">
              <a:spAutoFit/>
            </a:bodyPr>
            <a:lstStyle/>
            <a:p>
              <a:pPr algn="ctr">
                <a:buNone/>
              </a:pPr>
              <a:r>
                <a:rPr lang="en-US" sz="700" b="1" dirty="0" smtClean="0"/>
                <a:t>Boss</a:t>
              </a:r>
              <a:endParaRPr lang="en-US" b="1" dirty="0"/>
            </a:p>
          </p:txBody>
        </p:sp>
        <p:sp>
          <p:nvSpPr>
            <p:cNvPr id="54" name="Up Arrow 53"/>
            <p:cNvSpPr/>
            <p:nvPr/>
          </p:nvSpPr>
          <p:spPr bwMode="auto">
            <a:xfrm rot="4132943">
              <a:off x="6699110" y="3897870"/>
              <a:ext cx="372986" cy="1222098"/>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Moving Supply Carts</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1828800"/>
            <a:ext cx="1513582" cy="990600"/>
          </a:xfrm>
          <a:prstGeom prst="rect">
            <a:avLst/>
          </a:prstGeom>
          <a:noFill/>
          <a:ln w="9525">
            <a:noFill/>
            <a:miter lim="800000"/>
            <a:headEnd/>
            <a:tailEnd/>
          </a:ln>
          <a:effectLst/>
        </p:spPr>
      </p:pic>
      <p:sp>
        <p:nvSpPr>
          <p:cNvPr id="25" name="TextBox 24"/>
          <p:cNvSpPr txBox="1"/>
          <p:nvPr/>
        </p:nvSpPr>
        <p:spPr>
          <a:xfrm>
            <a:off x="2133600" y="3886200"/>
            <a:ext cx="4800600" cy="2419124"/>
          </a:xfrm>
          <a:prstGeom prst="rect">
            <a:avLst/>
          </a:prstGeom>
          <a:noFill/>
        </p:spPr>
        <p:txBody>
          <a:bodyPr wrap="square" rtlCol="0">
            <a:spAutoFit/>
          </a:bodyPr>
          <a:lstStyle/>
          <a:p>
            <a:pPr algn="ctr">
              <a:buNone/>
            </a:pPr>
            <a:r>
              <a:rPr lang="en-US" sz="2800" b="1" dirty="0" smtClean="0"/>
              <a:t>Demonstrations, if possible and time allows</a:t>
            </a:r>
          </a:p>
          <a:p>
            <a:pPr algn="ctr">
              <a:buNone/>
            </a:pPr>
            <a:endParaRPr lang="en-US" sz="2800" b="1" dirty="0" smtClean="0"/>
          </a:p>
          <a:p>
            <a:pPr algn="ctr">
              <a:buNone/>
            </a:pPr>
            <a:r>
              <a:rPr lang="en-US" sz="2800" b="1" dirty="0" smtClean="0"/>
              <a:t>Possible Activity:     “Design your ideal cart”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3" name="TextBox 12"/>
          <p:cNvSpPr txBox="1"/>
          <p:nvPr/>
        </p:nvSpPr>
        <p:spPr>
          <a:xfrm>
            <a:off x="0" y="2743200"/>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Stand inside tub to clean wall tile (</a:t>
            </a:r>
            <a:r>
              <a:rPr lang="en-US" sz="1800" b="1" u="sng" dirty="0" smtClean="0">
                <a:solidFill>
                  <a:schemeClr val="bg1">
                    <a:lumMod val="50000"/>
                  </a:schemeClr>
                </a:solidFill>
              </a:rPr>
              <a:t>as long as there is no risk of slipping</a:t>
            </a:r>
            <a:r>
              <a:rPr lang="en-US" sz="1800" b="1" dirty="0" smtClean="0">
                <a:solidFill>
                  <a:schemeClr val="bg1">
                    <a:lumMod val="50000"/>
                  </a:schemeClr>
                </a:solidFill>
              </a:rPr>
              <a:t>)</a:t>
            </a:r>
          </a:p>
        </p:txBody>
      </p:sp>
      <p:pic>
        <p:nvPicPr>
          <p:cNvPr id="1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5367" y="3200400"/>
            <a:ext cx="645867" cy="548640"/>
          </a:xfrm>
          <a:prstGeom prst="rect">
            <a:avLst/>
          </a:prstGeom>
          <a:noFill/>
          <a:ln w="9525">
            <a:noFill/>
            <a:miter lim="800000"/>
            <a:headEnd/>
            <a:tailEnd/>
          </a:ln>
        </p:spPr>
      </p:pic>
      <p:sp>
        <p:nvSpPr>
          <p:cNvPr id="16" name="TextBox 15"/>
          <p:cNvSpPr txBox="1"/>
          <p:nvPr/>
        </p:nvSpPr>
        <p:spPr>
          <a:xfrm>
            <a:off x="762000" y="3733800"/>
            <a:ext cx="1752600" cy="369332"/>
          </a:xfrm>
          <a:prstGeom prst="rect">
            <a:avLst/>
          </a:prstGeom>
          <a:noFill/>
        </p:spPr>
        <p:txBody>
          <a:bodyPr wrap="square" rtlCol="0">
            <a:spAutoFit/>
          </a:bodyPr>
          <a:lstStyle/>
          <a:p>
            <a:pPr algn="ctr">
              <a:buNone/>
            </a:pPr>
            <a:r>
              <a:rPr lang="en-US" sz="1800" b="1" dirty="0" smtClean="0">
                <a:solidFill>
                  <a:srgbClr val="FF0000"/>
                </a:solidFill>
              </a:rPr>
              <a:t>Outside of tub</a:t>
            </a:r>
          </a:p>
        </p:txBody>
      </p:sp>
      <p:sp>
        <p:nvSpPr>
          <p:cNvPr id="18" name="TextBox 17"/>
          <p:cNvSpPr txBox="1"/>
          <p:nvPr/>
        </p:nvSpPr>
        <p:spPr>
          <a:xfrm>
            <a:off x="2667000" y="5358432"/>
            <a:ext cx="1447800" cy="1255728"/>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Extended reaching</a:t>
            </a:r>
          </a:p>
          <a:p>
            <a:pPr marL="168275" indent="-168275">
              <a:buFont typeface="Arial" pitchFamily="34" charset="0"/>
              <a:buChar char="•"/>
            </a:pPr>
            <a:r>
              <a:rPr lang="en-US" sz="1800" b="1" dirty="0" smtClean="0">
                <a:solidFill>
                  <a:srgbClr val="FF0000"/>
                </a:solidFill>
              </a:rPr>
              <a:t>Stress to shoulder</a:t>
            </a:r>
          </a:p>
        </p:txBody>
      </p:sp>
      <p:pic>
        <p:nvPicPr>
          <p:cNvPr id="20" name="Picture 19" descr="Cleaning Tub-Outsid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85800" y="4191000"/>
            <a:ext cx="1995544" cy="2423160"/>
          </a:xfrm>
          <a:prstGeom prst="rect">
            <a:avLst/>
          </a:prstGeom>
        </p:spPr>
      </p:pic>
      <p:grpSp>
        <p:nvGrpSpPr>
          <p:cNvPr id="22" name="Group 21"/>
          <p:cNvGrpSpPr/>
          <p:nvPr/>
        </p:nvGrpSpPr>
        <p:grpSpPr>
          <a:xfrm>
            <a:off x="4856480" y="3200400"/>
            <a:ext cx="3754120" cy="3413760"/>
            <a:chOff x="4856480" y="3200400"/>
            <a:chExt cx="3754120" cy="3413760"/>
          </a:xfrm>
        </p:grpSpPr>
        <p:pic>
          <p:nvPicPr>
            <p:cNvPr id="14"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55920" y="3200400"/>
              <a:ext cx="670560" cy="548640"/>
            </a:xfrm>
            <a:prstGeom prst="rect">
              <a:avLst/>
            </a:prstGeom>
            <a:noFill/>
          </p:spPr>
        </p:pic>
        <p:sp>
          <p:nvSpPr>
            <p:cNvPr id="17" name="TextBox 16"/>
            <p:cNvSpPr txBox="1"/>
            <p:nvPr/>
          </p:nvSpPr>
          <p:spPr>
            <a:xfrm>
              <a:off x="5105400" y="3733800"/>
              <a:ext cx="1371600" cy="369332"/>
            </a:xfrm>
            <a:prstGeom prst="rect">
              <a:avLst/>
            </a:prstGeom>
            <a:noFill/>
          </p:spPr>
          <p:txBody>
            <a:bodyPr wrap="square" rtlCol="0">
              <a:spAutoFit/>
            </a:bodyPr>
            <a:lstStyle/>
            <a:p>
              <a:pPr algn="ctr">
                <a:buNone/>
              </a:pPr>
              <a:r>
                <a:rPr lang="en-US" sz="1800" b="1" dirty="0" smtClean="0">
                  <a:solidFill>
                    <a:srgbClr val="00B050"/>
                  </a:solidFill>
                </a:rPr>
                <a:t>Inside tub</a:t>
              </a:r>
            </a:p>
          </p:txBody>
        </p:sp>
        <p:sp>
          <p:nvSpPr>
            <p:cNvPr id="19" name="TextBox 18"/>
            <p:cNvSpPr txBox="1"/>
            <p:nvPr/>
          </p:nvSpPr>
          <p:spPr>
            <a:xfrm>
              <a:off x="6934200" y="5358432"/>
              <a:ext cx="1676400" cy="1255728"/>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reaching</a:t>
              </a:r>
            </a:p>
            <a:p>
              <a:pPr marL="168275" indent="-168275">
                <a:buClr>
                  <a:srgbClr val="00B050"/>
                </a:buClr>
                <a:buFont typeface="Arial" pitchFamily="34" charset="0"/>
                <a:buChar char="•"/>
              </a:pPr>
              <a:r>
                <a:rPr lang="en-US" sz="1800" b="1" dirty="0" smtClean="0">
                  <a:solidFill>
                    <a:srgbClr val="00B050"/>
                  </a:solidFill>
                </a:rPr>
                <a:t>Less stress on shoulder</a:t>
              </a:r>
              <a:endParaRPr lang="en-US" sz="1400" b="1" dirty="0">
                <a:solidFill>
                  <a:srgbClr val="00B050"/>
                </a:solidFill>
              </a:endParaRPr>
            </a:p>
          </p:txBody>
        </p:sp>
        <p:pic>
          <p:nvPicPr>
            <p:cNvPr id="21" name="Picture 20" descr="Cleaning Tub-Inside.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4856480" y="4191000"/>
              <a:ext cx="2153920" cy="2423160"/>
            </a:xfrm>
            <a:prstGeom prst="rect">
              <a:avLst/>
            </a:prstGeom>
          </p:spPr>
        </p:pic>
        <p:cxnSp>
          <p:nvCxnSpPr>
            <p:cNvPr id="23" name="Straight Connector 22"/>
            <p:cNvCxnSpPr/>
            <p:nvPr/>
          </p:nvCxnSpPr>
          <p:spPr bwMode="auto">
            <a:xfrm>
              <a:off x="5029200" y="6400800"/>
              <a:ext cx="1371600" cy="0"/>
            </a:xfrm>
            <a:prstGeom prst="line">
              <a:avLst/>
            </a:prstGeom>
            <a:noFill/>
            <a:ln w="28575" cap="flat" cmpd="sng" algn="ctr">
              <a:solidFill>
                <a:schemeClr val="tx1">
                  <a:lumMod val="50000"/>
                  <a:lumOff val="50000"/>
                </a:schemeClr>
              </a:solidFill>
              <a:prstDash val="dash"/>
              <a:round/>
              <a:headEnd type="none" w="med" len="med"/>
              <a:tailEnd type="none" w="med" len="med"/>
            </a:ln>
            <a:effectLst/>
          </p:spPr>
        </p:cxnSp>
        <p:sp>
          <p:nvSpPr>
            <p:cNvPr id="24" name="TextBox 23"/>
            <p:cNvSpPr txBox="1"/>
            <p:nvPr/>
          </p:nvSpPr>
          <p:spPr>
            <a:xfrm>
              <a:off x="4876800" y="5969358"/>
              <a:ext cx="1676400" cy="461665"/>
            </a:xfrm>
            <a:prstGeom prst="rect">
              <a:avLst/>
            </a:prstGeom>
            <a:noFill/>
          </p:spPr>
          <p:txBody>
            <a:bodyPr wrap="square" rtlCol="0">
              <a:spAutoFit/>
            </a:bodyPr>
            <a:lstStyle/>
            <a:p>
              <a:pPr algn="ctr">
                <a:buNone/>
              </a:pPr>
              <a:r>
                <a:rPr lang="en-US" sz="1200" dirty="0" smtClean="0">
                  <a:solidFill>
                    <a:schemeClr val="bg1">
                      <a:lumMod val="50000"/>
                    </a:schemeClr>
                  </a:solidFill>
                </a:rPr>
                <a:t>Slip-resistant surface, like a dirty towel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descr="BS00953_"/>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438400"/>
            <a:ext cx="3962400" cy="396240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Ergonomics</a:t>
            </a:r>
            <a:endParaRPr lang="en-US" dirty="0"/>
          </a:p>
        </p:txBody>
      </p:sp>
      <p:sp>
        <p:nvSpPr>
          <p:cNvPr id="5" name="Content Placeholder 4"/>
          <p:cNvSpPr>
            <a:spLocks noGrp="1"/>
          </p:cNvSpPr>
          <p:nvPr>
            <p:ph idx="1"/>
          </p:nvPr>
        </p:nvSpPr>
        <p:spPr>
          <a:xfrm>
            <a:off x="1143000" y="1524000"/>
            <a:ext cx="4267200" cy="4411663"/>
          </a:xfrm>
        </p:spPr>
        <p:txBody>
          <a:bodyPr/>
          <a:lstStyle/>
          <a:p>
            <a:pPr marL="0" indent="0"/>
            <a:r>
              <a:rPr lang="en-US" dirty="0" smtClean="0"/>
              <a:t>The science of designing jobs, equipment, and workplaces to fit the person</a:t>
            </a:r>
            <a:endParaRPr lang="en-US" dirty="0"/>
          </a:p>
        </p:txBody>
      </p:sp>
      <p:sp>
        <p:nvSpPr>
          <p:cNvPr id="6" name="Text Box 14"/>
          <p:cNvSpPr txBox="1">
            <a:spLocks noChangeArrowheads="1"/>
          </p:cNvSpPr>
          <p:nvPr/>
        </p:nvSpPr>
        <p:spPr bwMode="auto">
          <a:xfrm>
            <a:off x="5029200" y="5334000"/>
            <a:ext cx="1485900" cy="523220"/>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kumimoji="0" lang="en-US" sz="2800" b="1" dirty="0" smtClean="0">
                <a:solidFill>
                  <a:schemeClr val="bg2"/>
                </a:solidFill>
              </a:rPr>
              <a:t>Person</a:t>
            </a:r>
            <a:endParaRPr kumimoji="0" lang="en-US" sz="2800" b="1" dirty="0">
              <a:solidFill>
                <a:schemeClr val="bg2"/>
              </a:solidFill>
            </a:endParaRPr>
          </a:p>
        </p:txBody>
      </p:sp>
      <p:sp>
        <p:nvSpPr>
          <p:cNvPr id="7" name="Text Box 15"/>
          <p:cNvSpPr txBox="1">
            <a:spLocks noChangeArrowheads="1"/>
          </p:cNvSpPr>
          <p:nvPr/>
        </p:nvSpPr>
        <p:spPr bwMode="auto">
          <a:xfrm>
            <a:off x="7315200" y="3236259"/>
            <a:ext cx="990600" cy="523220"/>
          </a:xfrm>
          <a:prstGeom prst="rect">
            <a:avLst/>
          </a:prstGeom>
          <a:noFill/>
          <a:ln w="9525">
            <a:noFill/>
            <a:miter lim="800000"/>
            <a:headEnd/>
            <a:tailEnd/>
          </a:ln>
        </p:spPr>
        <p:txBody>
          <a:bodyPr wrap="square">
            <a:spAutoFit/>
          </a:bodyPr>
          <a:lstStyle/>
          <a:p>
            <a:pPr algn="ctr" eaLnBrk="1" hangingPunct="1">
              <a:spcBef>
                <a:spcPct val="50000"/>
              </a:spcBef>
              <a:buClrTx/>
              <a:buSzTx/>
              <a:buFontTx/>
              <a:buNone/>
            </a:pPr>
            <a:r>
              <a:rPr kumimoji="0" lang="en-US" sz="2800" b="1" dirty="0" smtClean="0">
                <a:solidFill>
                  <a:schemeClr val="bg2"/>
                </a:solidFill>
              </a:rPr>
              <a:t>Job</a:t>
            </a:r>
            <a:endParaRPr kumimoji="0" lang="en-US" sz="2800" b="1" dirty="0">
              <a:solidFill>
                <a:schemeClr val="bg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3" name="TextBox 12"/>
          <p:cNvSpPr txBox="1"/>
          <p:nvPr/>
        </p:nvSpPr>
        <p:spPr>
          <a:xfrm>
            <a:off x="0" y="2743200"/>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Keep dirty towels off floor as much as possible</a:t>
            </a:r>
          </a:p>
        </p:txBody>
      </p:sp>
      <p:pic>
        <p:nvPicPr>
          <p:cNvPr id="2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5367" y="3200400"/>
            <a:ext cx="645867" cy="548640"/>
          </a:xfrm>
          <a:prstGeom prst="rect">
            <a:avLst/>
          </a:prstGeom>
          <a:noFill/>
          <a:ln w="9525">
            <a:noFill/>
            <a:miter lim="800000"/>
            <a:headEnd/>
            <a:tailEnd/>
          </a:ln>
        </p:spPr>
      </p:pic>
      <p:sp>
        <p:nvSpPr>
          <p:cNvPr id="25" name="TextBox 24"/>
          <p:cNvSpPr txBox="1"/>
          <p:nvPr/>
        </p:nvSpPr>
        <p:spPr>
          <a:xfrm>
            <a:off x="762000" y="3733800"/>
            <a:ext cx="1752600" cy="369332"/>
          </a:xfrm>
          <a:prstGeom prst="rect">
            <a:avLst/>
          </a:prstGeom>
          <a:noFill/>
        </p:spPr>
        <p:txBody>
          <a:bodyPr wrap="square" rtlCol="0">
            <a:spAutoFit/>
          </a:bodyPr>
          <a:lstStyle/>
          <a:p>
            <a:pPr algn="ctr">
              <a:buNone/>
            </a:pPr>
            <a:r>
              <a:rPr lang="en-US" sz="1800" b="1" dirty="0" smtClean="0">
                <a:solidFill>
                  <a:srgbClr val="FF0000"/>
                </a:solidFill>
              </a:rPr>
              <a:t>On floor</a:t>
            </a:r>
          </a:p>
        </p:txBody>
      </p:sp>
      <p:sp>
        <p:nvSpPr>
          <p:cNvPr id="27" name="TextBox 26"/>
          <p:cNvSpPr txBox="1"/>
          <p:nvPr/>
        </p:nvSpPr>
        <p:spPr>
          <a:xfrm>
            <a:off x="2667000" y="5358432"/>
            <a:ext cx="1447800" cy="1200329"/>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Repeated bending to pick up towels</a:t>
            </a:r>
          </a:p>
        </p:txBody>
      </p:sp>
      <p:grpSp>
        <p:nvGrpSpPr>
          <p:cNvPr id="20" name="Group 19"/>
          <p:cNvGrpSpPr/>
          <p:nvPr/>
        </p:nvGrpSpPr>
        <p:grpSpPr>
          <a:xfrm>
            <a:off x="4329947" y="3200400"/>
            <a:ext cx="4280653" cy="3429000"/>
            <a:chOff x="4329947" y="3200400"/>
            <a:chExt cx="4280653" cy="3429000"/>
          </a:xfrm>
        </p:grpSpPr>
        <p:pic>
          <p:nvPicPr>
            <p:cNvPr id="3075" name="Picture 3"/>
            <p:cNvPicPr>
              <a:picLocks noChangeAspect="1" noChangeArrowheads="1"/>
            </p:cNvPicPr>
            <p:nvPr/>
          </p:nvPicPr>
          <p:blipFill>
            <a:blip r:embed="rId3" cstate="email">
              <a:grayscl/>
              <a:lum bright="-10000"/>
              <a:extLst>
                <a:ext uri="{28A0092B-C50C-407E-A947-70E740481C1C}">
                  <a14:useLocalDpi xmlns:a14="http://schemas.microsoft.com/office/drawing/2010/main" val="0"/>
                </a:ext>
              </a:extLst>
            </a:blip>
            <a:srcRect/>
            <a:stretch>
              <a:fillRect/>
            </a:stretch>
          </p:blipFill>
          <p:spPr bwMode="auto">
            <a:xfrm>
              <a:off x="4329947" y="4876800"/>
              <a:ext cx="1461253" cy="174466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email">
              <a:grayscl/>
              <a:lum bright="-10000"/>
              <a:extLst>
                <a:ext uri="{28A0092B-C50C-407E-A947-70E740481C1C}">
                  <a14:useLocalDpi xmlns:a14="http://schemas.microsoft.com/office/drawing/2010/main" val="0"/>
                </a:ext>
              </a:extLst>
            </a:blip>
            <a:srcRect/>
            <a:stretch>
              <a:fillRect/>
            </a:stretch>
          </p:blipFill>
          <p:spPr bwMode="auto">
            <a:xfrm>
              <a:off x="5791201" y="4439029"/>
              <a:ext cx="1371600" cy="2190371"/>
            </a:xfrm>
            <a:prstGeom prst="rect">
              <a:avLst/>
            </a:prstGeom>
            <a:noFill/>
            <a:ln w="9525">
              <a:noFill/>
              <a:miter lim="800000"/>
              <a:headEnd/>
              <a:tailEnd/>
            </a:ln>
            <a:effectLst/>
          </p:spPr>
        </p:pic>
        <p:grpSp>
          <p:nvGrpSpPr>
            <p:cNvPr id="33" name="Group 32"/>
            <p:cNvGrpSpPr/>
            <p:nvPr/>
          </p:nvGrpSpPr>
          <p:grpSpPr>
            <a:xfrm>
              <a:off x="6248400" y="4800600"/>
              <a:ext cx="486309" cy="461665"/>
              <a:chOff x="5533491" y="4262735"/>
              <a:chExt cx="486309" cy="461665"/>
            </a:xfrm>
          </p:grpSpPr>
          <p:sp>
            <p:nvSpPr>
              <p:cNvPr id="31" name="Oval 30"/>
              <p:cNvSpPr>
                <a:spLocks noChangeAspect="1"/>
              </p:cNvSpPr>
              <p:nvPr/>
            </p:nvSpPr>
            <p:spPr bwMode="auto">
              <a:xfrm>
                <a:off x="5533491" y="4264968"/>
                <a:ext cx="486309" cy="45719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sp>
            <p:nvSpPr>
              <p:cNvPr id="32" name="TextBox 31"/>
              <p:cNvSpPr txBox="1"/>
              <p:nvPr/>
            </p:nvSpPr>
            <p:spPr>
              <a:xfrm>
                <a:off x="5548045" y="4262735"/>
                <a:ext cx="457200" cy="461665"/>
              </a:xfrm>
              <a:prstGeom prst="rect">
                <a:avLst/>
              </a:prstGeom>
              <a:noFill/>
            </p:spPr>
            <p:txBody>
              <a:bodyPr wrap="square" rtlCol="0">
                <a:spAutoFit/>
              </a:bodyPr>
              <a:lstStyle/>
              <a:p>
                <a:pPr algn="ctr">
                  <a:buNone/>
                </a:pPr>
                <a:r>
                  <a:rPr lang="en-US" sz="2400" b="1" dirty="0" smtClean="0">
                    <a:solidFill>
                      <a:srgbClr val="00B050"/>
                    </a:solidFill>
                    <a:sym typeface="WP IconicSymbolsA"/>
                  </a:rPr>
                  <a:t></a:t>
                </a:r>
                <a:endParaRPr lang="en-US" sz="1800" b="1" dirty="0" smtClean="0">
                  <a:solidFill>
                    <a:srgbClr val="00B050"/>
                  </a:solidFill>
                </a:endParaRPr>
              </a:p>
            </p:txBody>
          </p:sp>
        </p:grpSp>
        <p:grpSp>
          <p:nvGrpSpPr>
            <p:cNvPr id="34" name="Group 33"/>
            <p:cNvGrpSpPr/>
            <p:nvPr/>
          </p:nvGrpSpPr>
          <p:grpSpPr>
            <a:xfrm>
              <a:off x="4923891" y="4953000"/>
              <a:ext cx="486309" cy="461665"/>
              <a:chOff x="5533491" y="4262735"/>
              <a:chExt cx="486309" cy="461665"/>
            </a:xfrm>
          </p:grpSpPr>
          <p:sp>
            <p:nvSpPr>
              <p:cNvPr id="35" name="Oval 34"/>
              <p:cNvSpPr>
                <a:spLocks noChangeAspect="1"/>
              </p:cNvSpPr>
              <p:nvPr/>
            </p:nvSpPr>
            <p:spPr bwMode="auto">
              <a:xfrm>
                <a:off x="5533491" y="4264968"/>
                <a:ext cx="486309" cy="45719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sp>
            <p:nvSpPr>
              <p:cNvPr id="36" name="TextBox 35"/>
              <p:cNvSpPr txBox="1"/>
              <p:nvPr/>
            </p:nvSpPr>
            <p:spPr>
              <a:xfrm>
                <a:off x="5548045" y="4262735"/>
                <a:ext cx="457200" cy="461665"/>
              </a:xfrm>
              <a:prstGeom prst="rect">
                <a:avLst/>
              </a:prstGeom>
              <a:noFill/>
            </p:spPr>
            <p:txBody>
              <a:bodyPr wrap="square" rtlCol="0">
                <a:spAutoFit/>
              </a:bodyPr>
              <a:lstStyle/>
              <a:p>
                <a:pPr algn="ctr">
                  <a:buNone/>
                </a:pPr>
                <a:r>
                  <a:rPr lang="en-US" sz="2400" b="1" dirty="0" smtClean="0">
                    <a:solidFill>
                      <a:srgbClr val="00B050"/>
                    </a:solidFill>
                    <a:sym typeface="WP IconicSymbolsA"/>
                  </a:rPr>
                  <a:t></a:t>
                </a:r>
                <a:endParaRPr lang="en-US" sz="1800" b="1" dirty="0" smtClean="0">
                  <a:solidFill>
                    <a:srgbClr val="00B050"/>
                  </a:solidFill>
                </a:endParaRPr>
              </a:p>
            </p:txBody>
          </p:sp>
        </p:grpSp>
        <p:pic>
          <p:nvPicPr>
            <p:cNvPr id="23" name="Picture 2" descr="C:\Documents and Settings\W. Gary Allread\Local Settings\Temporary Internet Files\Content.IE5\RK40KXD1\MC90044132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55920" y="3200400"/>
              <a:ext cx="670560" cy="548640"/>
            </a:xfrm>
            <a:prstGeom prst="rect">
              <a:avLst/>
            </a:prstGeom>
            <a:noFill/>
          </p:spPr>
        </p:pic>
        <p:sp>
          <p:nvSpPr>
            <p:cNvPr id="26" name="TextBox 25"/>
            <p:cNvSpPr txBox="1"/>
            <p:nvPr/>
          </p:nvSpPr>
          <p:spPr>
            <a:xfrm>
              <a:off x="4876800" y="3733800"/>
              <a:ext cx="1752600" cy="369332"/>
            </a:xfrm>
            <a:prstGeom prst="rect">
              <a:avLst/>
            </a:prstGeom>
            <a:noFill/>
          </p:spPr>
          <p:txBody>
            <a:bodyPr wrap="square" rtlCol="0">
              <a:spAutoFit/>
            </a:bodyPr>
            <a:lstStyle/>
            <a:p>
              <a:pPr algn="ctr">
                <a:buNone/>
              </a:pPr>
              <a:r>
                <a:rPr lang="en-US" sz="1800" b="1" dirty="0" smtClean="0">
                  <a:solidFill>
                    <a:srgbClr val="00B050"/>
                  </a:solidFill>
                </a:rPr>
                <a:t>Above floor</a:t>
              </a:r>
            </a:p>
          </p:txBody>
        </p:sp>
        <p:sp>
          <p:nvSpPr>
            <p:cNvPr id="28" name="TextBox 27"/>
            <p:cNvSpPr txBox="1"/>
            <p:nvPr/>
          </p:nvSpPr>
          <p:spPr>
            <a:xfrm>
              <a:off x="6934200" y="5358432"/>
              <a:ext cx="1676400" cy="1200329"/>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Little or no bending to pick up towels</a:t>
              </a:r>
              <a:endParaRPr lang="en-US" sz="1800" b="1" dirty="0">
                <a:solidFill>
                  <a:srgbClr val="00B050"/>
                </a:solidFill>
              </a:endParaRPr>
            </a:p>
          </p:txBody>
        </p:sp>
      </p:grpSp>
      <p:pic>
        <p:nvPicPr>
          <p:cNvPr id="29" name="Picture 2"/>
          <p:cNvPicPr>
            <a:picLocks noChangeAspect="1" noChangeArrowheads="1"/>
          </p:cNvPicPr>
          <p:nvPr/>
        </p:nvPicPr>
        <p:blipFill>
          <a:blip r:embed="rId6" cstate="email">
            <a:lum bright="20000"/>
            <a:extLst>
              <a:ext uri="{28A0092B-C50C-407E-A947-70E740481C1C}">
                <a14:useLocalDpi xmlns:a14="http://schemas.microsoft.com/office/drawing/2010/main" val="0"/>
              </a:ext>
            </a:extLst>
          </a:blip>
          <a:srcRect/>
          <a:stretch>
            <a:fillRect/>
          </a:stretch>
        </p:blipFill>
        <p:spPr bwMode="auto">
          <a:xfrm>
            <a:off x="609600" y="4114800"/>
            <a:ext cx="2011465" cy="24688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038600"/>
            <a:ext cx="3124200" cy="2514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3" name="TextBox 12"/>
          <p:cNvSpPr txBox="1"/>
          <p:nvPr/>
        </p:nvSpPr>
        <p:spPr>
          <a:xfrm>
            <a:off x="0" y="2743200"/>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Do not carry large or heavy weight; make more trips if possible</a:t>
            </a:r>
          </a:p>
        </p:txBody>
      </p:sp>
      <p:pic>
        <p:nvPicPr>
          <p:cNvPr id="2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24967" y="3200400"/>
            <a:ext cx="645867" cy="548640"/>
          </a:xfrm>
          <a:prstGeom prst="rect">
            <a:avLst/>
          </a:prstGeom>
          <a:noFill/>
          <a:ln w="9525">
            <a:noFill/>
            <a:miter lim="800000"/>
            <a:headEnd/>
            <a:tailEnd/>
          </a:ln>
        </p:spPr>
      </p:pic>
      <p:sp>
        <p:nvSpPr>
          <p:cNvPr id="25" name="TextBox 24"/>
          <p:cNvSpPr txBox="1"/>
          <p:nvPr/>
        </p:nvSpPr>
        <p:spPr>
          <a:xfrm>
            <a:off x="152400" y="3733800"/>
            <a:ext cx="4191000" cy="369332"/>
          </a:xfrm>
          <a:prstGeom prst="rect">
            <a:avLst/>
          </a:prstGeom>
          <a:noFill/>
        </p:spPr>
        <p:txBody>
          <a:bodyPr wrap="square" rtlCol="0">
            <a:spAutoFit/>
          </a:bodyPr>
          <a:lstStyle/>
          <a:p>
            <a:pPr algn="ctr">
              <a:buNone/>
            </a:pPr>
            <a:r>
              <a:rPr lang="en-US" sz="1800" b="1" dirty="0" smtClean="0">
                <a:solidFill>
                  <a:srgbClr val="FF0000"/>
                </a:solidFill>
              </a:rPr>
              <a:t>One large pile of wet, dirty towels</a:t>
            </a:r>
          </a:p>
        </p:txBody>
      </p:sp>
      <p:sp>
        <p:nvSpPr>
          <p:cNvPr id="27" name="TextBox 26"/>
          <p:cNvSpPr txBox="1"/>
          <p:nvPr/>
        </p:nvSpPr>
        <p:spPr>
          <a:xfrm>
            <a:off x="152400" y="6412468"/>
            <a:ext cx="4191000" cy="369332"/>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More stress on back and shoulders</a:t>
            </a: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066800" y="4806696"/>
            <a:ext cx="203052" cy="285396"/>
          </a:xfrm>
          <a:prstGeom prst="rect">
            <a:avLst/>
          </a:prstGeom>
          <a:noFill/>
          <a:ln w="9525">
            <a:noFill/>
            <a:miter lim="800000"/>
            <a:headEnd/>
            <a:tailEnd/>
          </a:ln>
          <a:effectLst/>
        </p:spPr>
      </p:pic>
      <p:pic>
        <p:nvPicPr>
          <p:cNvPr id="1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371600" y="5263896"/>
            <a:ext cx="203052" cy="285396"/>
          </a:xfrm>
          <a:prstGeom prst="rect">
            <a:avLst/>
          </a:prstGeom>
          <a:noFill/>
          <a:ln w="9525">
            <a:noFill/>
            <a:miter lim="800000"/>
            <a:headEnd/>
            <a:tailEnd/>
          </a:ln>
          <a:effectLst/>
        </p:spPr>
      </p:pic>
      <p:pic>
        <p:nvPicPr>
          <p:cNvPr id="1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752600" y="4730496"/>
            <a:ext cx="203052" cy="285396"/>
          </a:xfrm>
          <a:prstGeom prst="rect">
            <a:avLst/>
          </a:prstGeom>
          <a:noFill/>
          <a:ln w="9525">
            <a:noFill/>
            <a:miter lim="800000"/>
            <a:headEnd/>
            <a:tailEnd/>
          </a:ln>
          <a:effectLst/>
        </p:spPr>
      </p:pic>
      <p:pic>
        <p:nvPicPr>
          <p:cNvPr id="1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524000" y="5797296"/>
            <a:ext cx="203052" cy="285396"/>
          </a:xfrm>
          <a:prstGeom prst="rect">
            <a:avLst/>
          </a:prstGeom>
          <a:noFill/>
          <a:ln w="9525">
            <a:noFill/>
            <a:miter lim="800000"/>
            <a:headEnd/>
            <a:tailEnd/>
          </a:ln>
          <a:effectLst/>
        </p:spPr>
      </p:pic>
      <p:pic>
        <p:nvPicPr>
          <p:cNvPr id="1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3200400" y="5797296"/>
            <a:ext cx="203052" cy="285396"/>
          </a:xfrm>
          <a:prstGeom prst="rect">
            <a:avLst/>
          </a:prstGeom>
          <a:noFill/>
          <a:ln w="9525">
            <a:noFill/>
            <a:miter lim="800000"/>
            <a:headEnd/>
            <a:tailEnd/>
          </a:ln>
          <a:effectLst/>
        </p:spPr>
      </p:pic>
      <p:pic>
        <p:nvPicPr>
          <p:cNvPr id="1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362200" y="5187696"/>
            <a:ext cx="203052" cy="285396"/>
          </a:xfrm>
          <a:prstGeom prst="rect">
            <a:avLst/>
          </a:prstGeom>
          <a:noFill/>
          <a:ln w="9525">
            <a:noFill/>
            <a:miter lim="800000"/>
            <a:headEnd/>
            <a:tailEnd/>
          </a:ln>
          <a:effectLst/>
        </p:spPr>
      </p:pic>
      <p:pic>
        <p:nvPicPr>
          <p:cNvPr id="1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3352800" y="4959096"/>
            <a:ext cx="203052" cy="285396"/>
          </a:xfrm>
          <a:prstGeom prst="rect">
            <a:avLst/>
          </a:prstGeom>
          <a:noFill/>
          <a:ln w="9525">
            <a:noFill/>
            <a:miter lim="800000"/>
            <a:headEnd/>
            <a:tailEnd/>
          </a:ln>
          <a:effectLst/>
        </p:spPr>
      </p:pic>
      <p:pic>
        <p:nvPicPr>
          <p:cNvPr id="2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1752600" y="5416296"/>
            <a:ext cx="203052" cy="285396"/>
          </a:xfrm>
          <a:prstGeom prst="rect">
            <a:avLst/>
          </a:prstGeom>
          <a:noFill/>
          <a:ln w="9525">
            <a:noFill/>
            <a:miter lim="800000"/>
            <a:headEnd/>
            <a:tailEnd/>
          </a:ln>
          <a:effectLst/>
        </p:spPr>
      </p:pic>
      <p:pic>
        <p:nvPicPr>
          <p:cNvPr id="2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743200" y="6025896"/>
            <a:ext cx="203052" cy="285396"/>
          </a:xfrm>
          <a:prstGeom prst="rect">
            <a:avLst/>
          </a:prstGeom>
          <a:noFill/>
          <a:ln w="9525">
            <a:noFill/>
            <a:miter lim="800000"/>
            <a:headEnd/>
            <a:tailEnd/>
          </a:ln>
          <a:effectLst/>
        </p:spPr>
      </p:pic>
      <p:pic>
        <p:nvPicPr>
          <p:cNvPr id="2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3200400" y="4654296"/>
            <a:ext cx="203052" cy="285396"/>
          </a:xfrm>
          <a:prstGeom prst="rect">
            <a:avLst/>
          </a:prstGeom>
          <a:noFill/>
          <a:ln w="9525">
            <a:noFill/>
            <a:miter lim="800000"/>
            <a:headEnd/>
            <a:tailEnd/>
          </a:ln>
          <a:effectLst/>
        </p:spPr>
      </p:pic>
      <p:pic>
        <p:nvPicPr>
          <p:cNvPr id="2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743200" y="5416296"/>
            <a:ext cx="203052" cy="285396"/>
          </a:xfrm>
          <a:prstGeom prst="rect">
            <a:avLst/>
          </a:prstGeom>
          <a:noFill/>
          <a:ln w="9525">
            <a:noFill/>
            <a:miter lim="800000"/>
            <a:headEnd/>
            <a:tailEnd/>
          </a:ln>
          <a:effectLst/>
        </p:spPr>
      </p:pic>
      <p:pic>
        <p:nvPicPr>
          <p:cNvPr id="3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590800" y="4882896"/>
            <a:ext cx="203052" cy="285396"/>
          </a:xfrm>
          <a:prstGeom prst="rect">
            <a:avLst/>
          </a:prstGeom>
          <a:noFill/>
          <a:ln w="9525">
            <a:noFill/>
            <a:miter lim="800000"/>
            <a:headEnd/>
            <a:tailEnd/>
          </a:ln>
          <a:effectLst/>
        </p:spPr>
      </p:pic>
      <p:pic>
        <p:nvPicPr>
          <p:cNvPr id="3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2209800" y="4730496"/>
            <a:ext cx="203052" cy="285396"/>
          </a:xfrm>
          <a:prstGeom prst="rect">
            <a:avLst/>
          </a:prstGeom>
          <a:noFill/>
          <a:ln w="9525">
            <a:noFill/>
            <a:miter lim="800000"/>
            <a:headEnd/>
            <a:tailEnd/>
          </a:ln>
          <a:effectLst/>
        </p:spPr>
      </p:pic>
      <p:sp>
        <p:nvSpPr>
          <p:cNvPr id="39" name="TextBox 38"/>
          <p:cNvSpPr txBox="1"/>
          <p:nvPr/>
        </p:nvSpPr>
        <p:spPr>
          <a:xfrm>
            <a:off x="609600" y="5146357"/>
            <a:ext cx="609600" cy="492443"/>
          </a:xfrm>
          <a:prstGeom prst="rect">
            <a:avLst/>
          </a:prstGeom>
          <a:noFill/>
        </p:spPr>
        <p:txBody>
          <a:bodyPr wrap="square" rtlCol="0">
            <a:spAutoFit/>
          </a:bodyPr>
          <a:lstStyle/>
          <a:p>
            <a:pPr>
              <a:buNone/>
            </a:pPr>
            <a:r>
              <a:rPr lang="en-US" b="1" dirty="0" smtClean="0"/>
              <a:t>1.</a:t>
            </a:r>
          </a:p>
        </p:txBody>
      </p:sp>
      <p:grpSp>
        <p:nvGrpSpPr>
          <p:cNvPr id="49" name="Group 48"/>
          <p:cNvGrpSpPr/>
          <p:nvPr/>
        </p:nvGrpSpPr>
        <p:grpSpPr>
          <a:xfrm>
            <a:off x="4392753" y="3200400"/>
            <a:ext cx="4446447" cy="3581400"/>
            <a:chOff x="4392753" y="3200400"/>
            <a:chExt cx="4446447" cy="3581400"/>
          </a:xfrm>
        </p:grpSpPr>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62600" y="4065917"/>
              <a:ext cx="3227247" cy="1219200"/>
            </a:xfrm>
            <a:prstGeom prst="rect">
              <a:avLst/>
            </a:prstGeom>
            <a:noFill/>
            <a:ln w="9525">
              <a:noFill/>
              <a:miter lim="800000"/>
              <a:headEnd/>
              <a:tailEnd/>
            </a:ln>
          </p:spPr>
        </p:pic>
        <p:pic>
          <p:nvPicPr>
            <p:cNvPr id="46"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92753" y="5217543"/>
              <a:ext cx="3227247" cy="1259457"/>
            </a:xfrm>
            <a:prstGeom prst="rect">
              <a:avLst/>
            </a:prstGeom>
            <a:noFill/>
            <a:ln w="9525">
              <a:noFill/>
              <a:miter lim="800000"/>
              <a:headEnd/>
              <a:tailEnd/>
            </a:ln>
          </p:spPr>
        </p:pic>
        <p:pic>
          <p:nvPicPr>
            <p:cNvPr id="23" name="Picture 2" descr="C:\Documents and Settings\W. Gary Allread\Local Settings\Temporary Internet Files\Content.IE5\RK40KXD1\MC900441322[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70320" y="3200400"/>
              <a:ext cx="670560" cy="548640"/>
            </a:xfrm>
            <a:prstGeom prst="rect">
              <a:avLst/>
            </a:prstGeom>
            <a:noFill/>
          </p:spPr>
        </p:pic>
        <p:sp>
          <p:nvSpPr>
            <p:cNvPr id="26" name="TextBox 25"/>
            <p:cNvSpPr txBox="1"/>
            <p:nvPr/>
          </p:nvSpPr>
          <p:spPr>
            <a:xfrm>
              <a:off x="4610100" y="3733800"/>
              <a:ext cx="4191000" cy="369332"/>
            </a:xfrm>
            <a:prstGeom prst="rect">
              <a:avLst/>
            </a:prstGeom>
            <a:noFill/>
          </p:spPr>
          <p:txBody>
            <a:bodyPr wrap="square" rtlCol="0">
              <a:spAutoFit/>
            </a:bodyPr>
            <a:lstStyle/>
            <a:p>
              <a:pPr algn="ctr">
                <a:buNone/>
              </a:pPr>
              <a:r>
                <a:rPr lang="en-US" sz="1800" b="1" dirty="0" smtClean="0">
                  <a:solidFill>
                    <a:srgbClr val="00B050"/>
                  </a:solidFill>
                </a:rPr>
                <a:t>Two small piles of wet, dirty towels</a:t>
              </a:r>
            </a:p>
          </p:txBody>
        </p:sp>
        <p:sp>
          <p:nvSpPr>
            <p:cNvPr id="28" name="TextBox 27"/>
            <p:cNvSpPr txBox="1"/>
            <p:nvPr/>
          </p:nvSpPr>
          <p:spPr>
            <a:xfrm>
              <a:off x="4572000" y="6412468"/>
              <a:ext cx="4267200" cy="369332"/>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Less stress on back and shoulders</a:t>
              </a:r>
            </a:p>
          </p:txBody>
        </p:sp>
        <p:pic>
          <p:nvPicPr>
            <p:cNvPr id="3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5290846" y="5340096"/>
              <a:ext cx="203052" cy="285396"/>
            </a:xfrm>
            <a:prstGeom prst="rect">
              <a:avLst/>
            </a:prstGeom>
            <a:noFill/>
            <a:ln w="9525">
              <a:noFill/>
              <a:miter lim="800000"/>
              <a:headEnd/>
              <a:tailEnd/>
            </a:ln>
            <a:effectLst/>
          </p:spPr>
        </p:pic>
        <p:pic>
          <p:nvPicPr>
            <p:cNvPr id="3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5443246" y="5873496"/>
              <a:ext cx="203052" cy="285396"/>
            </a:xfrm>
            <a:prstGeom prst="rect">
              <a:avLst/>
            </a:prstGeom>
            <a:noFill/>
            <a:ln w="9525">
              <a:noFill/>
              <a:miter lim="800000"/>
              <a:headEnd/>
              <a:tailEnd/>
            </a:ln>
            <a:effectLst/>
          </p:spPr>
        </p:pic>
        <p:pic>
          <p:nvPicPr>
            <p:cNvPr id="3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7119646" y="5873496"/>
              <a:ext cx="203052" cy="285396"/>
            </a:xfrm>
            <a:prstGeom prst="rect">
              <a:avLst/>
            </a:prstGeom>
            <a:noFill/>
            <a:ln w="9525">
              <a:noFill/>
              <a:miter lim="800000"/>
              <a:headEnd/>
              <a:tailEnd/>
            </a:ln>
            <a:effectLst/>
          </p:spPr>
        </p:pic>
        <p:pic>
          <p:nvPicPr>
            <p:cNvPr id="3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5671846" y="5492496"/>
              <a:ext cx="203052" cy="285396"/>
            </a:xfrm>
            <a:prstGeom prst="rect">
              <a:avLst/>
            </a:prstGeom>
            <a:noFill/>
            <a:ln w="9525">
              <a:noFill/>
              <a:miter lim="800000"/>
              <a:headEnd/>
              <a:tailEnd/>
            </a:ln>
            <a:effectLst/>
          </p:spPr>
        </p:pic>
        <p:pic>
          <p:nvPicPr>
            <p:cNvPr id="3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662446" y="6102096"/>
              <a:ext cx="203052" cy="285396"/>
            </a:xfrm>
            <a:prstGeom prst="rect">
              <a:avLst/>
            </a:prstGeom>
            <a:noFill/>
            <a:ln w="9525">
              <a:noFill/>
              <a:miter lim="800000"/>
              <a:headEnd/>
              <a:tailEnd/>
            </a:ln>
            <a:effectLst/>
          </p:spPr>
        </p:pic>
        <p:pic>
          <p:nvPicPr>
            <p:cNvPr id="3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662446" y="5492496"/>
              <a:ext cx="203052" cy="285396"/>
            </a:xfrm>
            <a:prstGeom prst="rect">
              <a:avLst/>
            </a:prstGeom>
            <a:noFill/>
            <a:ln w="9525">
              <a:noFill/>
              <a:miter lim="800000"/>
              <a:headEnd/>
              <a:tailEnd/>
            </a:ln>
            <a:effectLst/>
          </p:spPr>
        </p:pic>
        <p:pic>
          <p:nvPicPr>
            <p:cNvPr id="4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502548" y="4191000"/>
              <a:ext cx="203052" cy="285396"/>
            </a:xfrm>
            <a:prstGeom prst="rect">
              <a:avLst/>
            </a:prstGeom>
            <a:noFill/>
            <a:ln w="9525">
              <a:noFill/>
              <a:miter lim="800000"/>
              <a:headEnd/>
              <a:tailEnd/>
            </a:ln>
            <a:effectLst/>
          </p:spPr>
        </p:pic>
        <p:pic>
          <p:nvPicPr>
            <p:cNvPr id="4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654948" y="4724400"/>
              <a:ext cx="203052" cy="285396"/>
            </a:xfrm>
            <a:prstGeom prst="rect">
              <a:avLst/>
            </a:prstGeom>
            <a:noFill/>
            <a:ln w="9525">
              <a:noFill/>
              <a:miter lim="800000"/>
              <a:headEnd/>
              <a:tailEnd/>
            </a:ln>
            <a:effectLst/>
          </p:spPr>
        </p:pic>
        <p:pic>
          <p:nvPicPr>
            <p:cNvPr id="4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8331348" y="4724400"/>
              <a:ext cx="203052" cy="285396"/>
            </a:xfrm>
            <a:prstGeom prst="rect">
              <a:avLst/>
            </a:prstGeom>
            <a:noFill/>
            <a:ln w="9525">
              <a:noFill/>
              <a:miter lim="800000"/>
              <a:headEnd/>
              <a:tailEnd/>
            </a:ln>
            <a:effectLst/>
          </p:spPr>
        </p:pic>
        <p:pic>
          <p:nvPicPr>
            <p:cNvPr id="4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6883548" y="4343400"/>
              <a:ext cx="203052" cy="285396"/>
            </a:xfrm>
            <a:prstGeom prst="rect">
              <a:avLst/>
            </a:prstGeom>
            <a:noFill/>
            <a:ln w="9525">
              <a:noFill/>
              <a:miter lim="800000"/>
              <a:headEnd/>
              <a:tailEnd/>
            </a:ln>
            <a:effectLst/>
          </p:spPr>
        </p:pic>
        <p:pic>
          <p:nvPicPr>
            <p:cNvPr id="4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7874148" y="4953000"/>
              <a:ext cx="203052" cy="285396"/>
            </a:xfrm>
            <a:prstGeom prst="rect">
              <a:avLst/>
            </a:prstGeom>
            <a:noFill/>
            <a:ln w="9525">
              <a:noFill/>
              <a:miter lim="800000"/>
              <a:headEnd/>
              <a:tailEnd/>
            </a:ln>
            <a:effectLst/>
          </p:spPr>
        </p:pic>
        <p:pic>
          <p:nvPicPr>
            <p:cNvPr id="4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t="40200" r="69578" b="14070"/>
            <a:stretch>
              <a:fillRect/>
            </a:stretch>
          </p:blipFill>
          <p:spPr bwMode="auto">
            <a:xfrm>
              <a:off x="7874148" y="4343400"/>
              <a:ext cx="203052" cy="285396"/>
            </a:xfrm>
            <a:prstGeom prst="rect">
              <a:avLst/>
            </a:prstGeom>
            <a:noFill/>
            <a:ln w="9525">
              <a:noFill/>
              <a:miter lim="800000"/>
              <a:headEnd/>
              <a:tailEnd/>
            </a:ln>
            <a:effectLst/>
          </p:spPr>
        </p:pic>
        <p:sp>
          <p:nvSpPr>
            <p:cNvPr id="47" name="TextBox 46"/>
            <p:cNvSpPr txBox="1"/>
            <p:nvPr/>
          </p:nvSpPr>
          <p:spPr>
            <a:xfrm>
              <a:off x="5639874" y="4052553"/>
              <a:ext cx="609600" cy="492443"/>
            </a:xfrm>
            <a:prstGeom prst="rect">
              <a:avLst/>
            </a:prstGeom>
            <a:noFill/>
          </p:spPr>
          <p:txBody>
            <a:bodyPr wrap="square" rtlCol="0">
              <a:spAutoFit/>
            </a:bodyPr>
            <a:lstStyle/>
            <a:p>
              <a:pPr>
                <a:buNone/>
              </a:pPr>
              <a:r>
                <a:rPr lang="en-US" b="1" dirty="0" smtClean="0"/>
                <a:t>1.</a:t>
              </a:r>
            </a:p>
          </p:txBody>
        </p:sp>
        <p:sp>
          <p:nvSpPr>
            <p:cNvPr id="48" name="TextBox 47"/>
            <p:cNvSpPr txBox="1"/>
            <p:nvPr/>
          </p:nvSpPr>
          <p:spPr>
            <a:xfrm>
              <a:off x="4458237" y="5173189"/>
              <a:ext cx="609600" cy="492443"/>
            </a:xfrm>
            <a:prstGeom prst="rect">
              <a:avLst/>
            </a:prstGeom>
            <a:noFill/>
          </p:spPr>
          <p:txBody>
            <a:bodyPr wrap="square" rtlCol="0">
              <a:spAutoFit/>
            </a:bodyPr>
            <a:lstStyle/>
            <a:p>
              <a:pPr>
                <a:buNone/>
              </a:pPr>
              <a:r>
                <a:rPr lang="en-US" b="1" dirty="0" smtClean="0"/>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3" name="TextBox 12"/>
          <p:cNvSpPr txBox="1"/>
          <p:nvPr/>
        </p:nvSpPr>
        <p:spPr>
          <a:xfrm>
            <a:off x="0" y="2743200"/>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Do work at waist level as often as possible</a:t>
            </a:r>
          </a:p>
        </p:txBody>
      </p:sp>
      <p:pic>
        <p:nvPicPr>
          <p:cNvPr id="2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5367" y="3200400"/>
            <a:ext cx="645867" cy="548640"/>
          </a:xfrm>
          <a:prstGeom prst="rect">
            <a:avLst/>
          </a:prstGeom>
          <a:noFill/>
          <a:ln w="9525">
            <a:noFill/>
            <a:miter lim="800000"/>
            <a:headEnd/>
            <a:tailEnd/>
          </a:ln>
        </p:spPr>
      </p:pic>
      <p:sp>
        <p:nvSpPr>
          <p:cNvPr id="22" name="TextBox 21"/>
          <p:cNvSpPr txBox="1"/>
          <p:nvPr/>
        </p:nvSpPr>
        <p:spPr>
          <a:xfrm>
            <a:off x="762000" y="3733800"/>
            <a:ext cx="1752600" cy="369332"/>
          </a:xfrm>
          <a:prstGeom prst="rect">
            <a:avLst/>
          </a:prstGeom>
          <a:noFill/>
        </p:spPr>
        <p:txBody>
          <a:bodyPr wrap="square" rtlCol="0">
            <a:spAutoFit/>
          </a:bodyPr>
          <a:lstStyle/>
          <a:p>
            <a:pPr algn="ctr">
              <a:buNone/>
            </a:pPr>
            <a:r>
              <a:rPr lang="en-US" sz="1800" b="1" dirty="0" smtClean="0">
                <a:solidFill>
                  <a:srgbClr val="FF0000"/>
                </a:solidFill>
              </a:rPr>
              <a:t>On floor</a:t>
            </a:r>
          </a:p>
        </p:txBody>
      </p:sp>
      <p:sp>
        <p:nvSpPr>
          <p:cNvPr id="24" name="TextBox 23"/>
          <p:cNvSpPr txBox="1"/>
          <p:nvPr/>
        </p:nvSpPr>
        <p:spPr>
          <a:xfrm>
            <a:off x="2743200" y="5358432"/>
            <a:ext cx="2133600" cy="923330"/>
          </a:xfrm>
          <a:prstGeom prst="rect">
            <a:avLst/>
          </a:prstGeom>
          <a:noFill/>
        </p:spPr>
        <p:txBody>
          <a:bodyPr wrap="square" rtlCol="0">
            <a:spAutoFit/>
          </a:bodyPr>
          <a:lstStyle/>
          <a:p>
            <a:pPr marL="168275" indent="-168275">
              <a:buFont typeface="Arial" pitchFamily="34" charset="0"/>
              <a:buChar char="•"/>
            </a:pPr>
            <a:r>
              <a:rPr lang="en-US" sz="1800" b="1" dirty="0" smtClean="0">
                <a:solidFill>
                  <a:srgbClr val="FF0000"/>
                </a:solidFill>
              </a:rPr>
              <a:t>Removing trash and replacing liners from floor</a:t>
            </a:r>
          </a:p>
        </p:txBody>
      </p:sp>
      <p:grpSp>
        <p:nvGrpSpPr>
          <p:cNvPr id="26" name="Group 25"/>
          <p:cNvGrpSpPr/>
          <p:nvPr/>
        </p:nvGrpSpPr>
        <p:grpSpPr>
          <a:xfrm>
            <a:off x="5257800" y="3200400"/>
            <a:ext cx="3505200" cy="3337560"/>
            <a:chOff x="5257800" y="3200400"/>
            <a:chExt cx="3505200" cy="3337560"/>
          </a:xfrm>
        </p:grpSpPr>
        <p:pic>
          <p:nvPicPr>
            <p:cNvPr id="2051" name="Picture 3"/>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5380526" y="4114800"/>
              <a:ext cx="1553674" cy="2423160"/>
            </a:xfrm>
            <a:prstGeom prst="rect">
              <a:avLst/>
            </a:prstGeom>
            <a:noFill/>
            <a:ln w="9525">
              <a:noFill/>
              <a:miter lim="800000"/>
              <a:headEnd/>
              <a:tailEnd/>
            </a:ln>
          </p:spPr>
        </p:pic>
        <p:grpSp>
          <p:nvGrpSpPr>
            <p:cNvPr id="3" name="Group 32"/>
            <p:cNvGrpSpPr/>
            <p:nvPr/>
          </p:nvGrpSpPr>
          <p:grpSpPr>
            <a:xfrm>
              <a:off x="5580017" y="4953000"/>
              <a:ext cx="486309" cy="461665"/>
              <a:chOff x="5533491" y="4262735"/>
              <a:chExt cx="486309" cy="461665"/>
            </a:xfrm>
          </p:grpSpPr>
          <p:sp>
            <p:nvSpPr>
              <p:cNvPr id="31" name="Oval 30"/>
              <p:cNvSpPr>
                <a:spLocks noChangeAspect="1"/>
              </p:cNvSpPr>
              <p:nvPr/>
            </p:nvSpPr>
            <p:spPr bwMode="auto">
              <a:xfrm>
                <a:off x="5533491" y="4264968"/>
                <a:ext cx="486309" cy="457199"/>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sp>
            <p:nvSpPr>
              <p:cNvPr id="32" name="TextBox 31"/>
              <p:cNvSpPr txBox="1"/>
              <p:nvPr/>
            </p:nvSpPr>
            <p:spPr>
              <a:xfrm>
                <a:off x="5548045" y="4262735"/>
                <a:ext cx="457200" cy="461665"/>
              </a:xfrm>
              <a:prstGeom prst="rect">
                <a:avLst/>
              </a:prstGeom>
              <a:noFill/>
            </p:spPr>
            <p:txBody>
              <a:bodyPr wrap="square" rtlCol="0">
                <a:spAutoFit/>
              </a:bodyPr>
              <a:lstStyle/>
              <a:p>
                <a:pPr algn="ctr">
                  <a:buNone/>
                </a:pPr>
                <a:r>
                  <a:rPr lang="en-US" sz="2400" b="1" dirty="0" smtClean="0">
                    <a:solidFill>
                      <a:srgbClr val="00B050"/>
                    </a:solidFill>
                    <a:sym typeface="WP IconicSymbolsA"/>
                  </a:rPr>
                  <a:t></a:t>
                </a:r>
                <a:endParaRPr lang="en-US" sz="1800" b="1" dirty="0" smtClean="0">
                  <a:solidFill>
                    <a:srgbClr val="00B050"/>
                  </a:solidFill>
                </a:endParaRPr>
              </a:p>
            </p:txBody>
          </p:sp>
        </p:grpSp>
        <p:pic>
          <p:nvPicPr>
            <p:cNvPr id="20"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36920" y="3200400"/>
              <a:ext cx="670560" cy="548640"/>
            </a:xfrm>
            <a:prstGeom prst="rect">
              <a:avLst/>
            </a:prstGeom>
            <a:noFill/>
          </p:spPr>
        </p:pic>
        <p:sp>
          <p:nvSpPr>
            <p:cNvPr id="23" name="TextBox 22"/>
            <p:cNvSpPr txBox="1"/>
            <p:nvPr/>
          </p:nvSpPr>
          <p:spPr>
            <a:xfrm>
              <a:off x="5257800" y="3733800"/>
              <a:ext cx="1752600" cy="369332"/>
            </a:xfrm>
            <a:prstGeom prst="rect">
              <a:avLst/>
            </a:prstGeom>
            <a:noFill/>
          </p:spPr>
          <p:txBody>
            <a:bodyPr wrap="square" rtlCol="0">
              <a:spAutoFit/>
            </a:bodyPr>
            <a:lstStyle/>
            <a:p>
              <a:pPr algn="ctr">
                <a:buNone/>
              </a:pPr>
              <a:r>
                <a:rPr lang="en-US" sz="1800" b="1" dirty="0" smtClean="0">
                  <a:solidFill>
                    <a:srgbClr val="00B050"/>
                  </a:solidFill>
                </a:rPr>
                <a:t>Above floor</a:t>
              </a:r>
            </a:p>
          </p:txBody>
        </p:sp>
        <p:sp>
          <p:nvSpPr>
            <p:cNvPr id="25" name="TextBox 24"/>
            <p:cNvSpPr txBox="1"/>
            <p:nvPr/>
          </p:nvSpPr>
          <p:spPr>
            <a:xfrm>
              <a:off x="6934200" y="5358432"/>
              <a:ext cx="1828800" cy="923330"/>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Little or no bending to remove trash</a:t>
              </a:r>
              <a:endParaRPr lang="en-US" sz="1800" b="1" dirty="0">
                <a:solidFill>
                  <a:srgbClr val="00B050"/>
                </a:solidFill>
              </a:endParaRPr>
            </a:p>
          </p:txBody>
        </p:sp>
      </p:grpSp>
      <p:pic>
        <p:nvPicPr>
          <p:cNvPr id="18" name="Picture 2"/>
          <p:cNvPicPr>
            <a:picLocks noChangeAspect="1" noChangeArrowheads="1"/>
          </p:cNvPicPr>
          <p:nvPr/>
        </p:nvPicPr>
        <p:blipFill>
          <a:blip r:embed="rId5" cstate="print">
            <a:lum bright="20000"/>
            <a:extLst>
              <a:ext uri="{28A0092B-C50C-407E-A947-70E740481C1C}">
                <a14:useLocalDpi xmlns:a14="http://schemas.microsoft.com/office/drawing/2010/main" val="0"/>
              </a:ext>
            </a:extLst>
          </a:blip>
          <a:srcRect/>
          <a:stretch>
            <a:fillRect/>
          </a:stretch>
        </p:blipFill>
        <p:spPr bwMode="auto">
          <a:xfrm>
            <a:off x="762000" y="4114800"/>
            <a:ext cx="2009775" cy="242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3" name="TextBox 12"/>
          <p:cNvSpPr txBox="1"/>
          <p:nvPr/>
        </p:nvSpPr>
        <p:spPr>
          <a:xfrm>
            <a:off x="0" y="2743200"/>
            <a:ext cx="914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Alternate arms when cleaning surfaces</a:t>
            </a:r>
          </a:p>
        </p:txBody>
      </p:sp>
      <p:sp>
        <p:nvSpPr>
          <p:cNvPr id="19" name="TextBox 18"/>
          <p:cNvSpPr txBox="1"/>
          <p:nvPr/>
        </p:nvSpPr>
        <p:spPr>
          <a:xfrm>
            <a:off x="2057400" y="5906869"/>
            <a:ext cx="5029200" cy="701731"/>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Demands of task spread to both shoulders</a:t>
            </a:r>
          </a:p>
          <a:p>
            <a:pPr marL="168275" indent="-168275">
              <a:buClr>
                <a:srgbClr val="00B050"/>
              </a:buClr>
              <a:buFont typeface="Arial" pitchFamily="34" charset="0"/>
              <a:buChar char="•"/>
            </a:pPr>
            <a:r>
              <a:rPr lang="en-US" sz="1800" b="1" dirty="0" smtClean="0">
                <a:solidFill>
                  <a:srgbClr val="00B050"/>
                </a:solidFill>
              </a:rPr>
              <a:t>Gives each arm/shoulder time to rest</a:t>
            </a:r>
            <a:endParaRPr lang="en-US" sz="1400" b="1" dirty="0">
              <a:solidFill>
                <a:srgbClr val="00B050"/>
              </a:solidFill>
            </a:endParaRPr>
          </a:p>
        </p:txBody>
      </p:sp>
      <p:pic>
        <p:nvPicPr>
          <p:cNvPr id="16" name="Picture 15" descr="Lift-High-to-Clean-Mirror.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04800" y="3276600"/>
            <a:ext cx="1848901" cy="2359152"/>
          </a:xfrm>
          <a:prstGeom prst="rect">
            <a:avLst/>
          </a:prstGeom>
        </p:spPr>
      </p:pic>
      <p:pic>
        <p:nvPicPr>
          <p:cNvPr id="17" name="Picture 16" descr="Lift-High-to-Clean-Mirro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flipH="1">
            <a:off x="2306101" y="3276600"/>
            <a:ext cx="1884899" cy="2359152"/>
          </a:xfrm>
          <a:prstGeom prst="rect">
            <a:avLst/>
          </a:prstGeom>
        </p:spPr>
      </p:pic>
      <p:pic>
        <p:nvPicPr>
          <p:cNvPr id="21" name="Picture 20" descr="Bent &amp; Twisted Over Tub.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4876800" y="3276600"/>
            <a:ext cx="1981200" cy="2359152"/>
          </a:xfrm>
          <a:prstGeom prst="rect">
            <a:avLst/>
          </a:prstGeom>
        </p:spPr>
      </p:pic>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34200" y="3276600"/>
            <a:ext cx="1905000" cy="2359152"/>
          </a:xfrm>
          <a:prstGeom prst="rect">
            <a:avLst/>
          </a:prstGeom>
          <a:noFill/>
          <a:ln w="9525">
            <a:noFill/>
            <a:miter lim="800000"/>
            <a:headEnd/>
            <a:tailEnd/>
          </a:ln>
        </p:spPr>
      </p:pic>
      <p:sp>
        <p:nvSpPr>
          <p:cNvPr id="10" name="Rectangle 9"/>
          <p:cNvSpPr/>
          <p:nvPr/>
        </p:nvSpPr>
        <p:spPr bwMode="auto">
          <a:xfrm>
            <a:off x="4648200" y="3200400"/>
            <a:ext cx="4343400" cy="2667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76200" y="3200400"/>
            <a:ext cx="4343400" cy="26670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withEffect">
                                  <p:stCondLst>
                                    <p:cond delay="0"/>
                                  </p:stCondLst>
                                  <p:childTnLst>
                                    <p:anim calcmode="discrete" valueType="str">
                                      <p:cBhvr>
                                        <p:cTn id="6" dur="2000" fill="hold"/>
                                        <p:tgtEl>
                                          <p:spTgt spid="16"/>
                                        </p:tgtEl>
                                        <p:attrNameLst>
                                          <p:attrName>style.visibility</p:attrName>
                                        </p:attrNameLst>
                                      </p:cBhvr>
                                      <p:tavLst>
                                        <p:tav tm="0">
                                          <p:val>
                                            <p:strVal val="hidden"/>
                                          </p:val>
                                        </p:tav>
                                        <p:tav tm="50000">
                                          <p:val>
                                            <p:strVal val="visible"/>
                                          </p:val>
                                        </p:tav>
                                      </p:tavLst>
                                    </p:anim>
                                  </p:childTnLst>
                                </p:cTn>
                              </p:par>
                            </p:childTnLst>
                          </p:cTn>
                        </p:par>
                        <p:par>
                          <p:cTn id="7" fill="hold">
                            <p:stCondLst>
                              <p:cond delay="600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6000"/>
                            </p:stCondLst>
                            <p:childTnLst>
                              <p:par>
                                <p:cTn id="11" presetID="35" presetClass="emph" presetSubtype="0" repeatCount="3000" fill="hold" nodeType="afterEffect">
                                  <p:stCondLst>
                                    <p:cond delay="0"/>
                                  </p:stCondLst>
                                  <p:childTnLst>
                                    <p:anim calcmode="discrete" valueType="str">
                                      <p:cBhvr>
                                        <p:cTn id="12" dur="2000" fill="hold"/>
                                        <p:tgtEl>
                                          <p:spTgt spid="17"/>
                                        </p:tgtEl>
                                        <p:attrNameLst>
                                          <p:attrName>style.visibility</p:attrName>
                                        </p:attrNameLst>
                                      </p:cBhvr>
                                      <p:tavLst>
                                        <p:tav tm="0">
                                          <p:val>
                                            <p:strVal val="hidden"/>
                                          </p:val>
                                        </p:tav>
                                        <p:tav tm="50000">
                                          <p:val>
                                            <p:strVal val="visible"/>
                                          </p:val>
                                        </p:tav>
                                      </p:tavLst>
                                    </p:anim>
                                  </p:childTnLst>
                                </p:cTn>
                              </p:par>
                            </p:childTnLst>
                          </p:cTn>
                        </p:par>
                        <p:par>
                          <p:cTn id="13" fill="hold">
                            <p:stCondLst>
                              <p:cond delay="1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12000"/>
                            </p:stCondLst>
                            <p:childTnLst>
                              <p:par>
                                <p:cTn id="19" presetID="35" presetClass="emph" presetSubtype="0" repeatCount="3000" fill="hold" nodeType="afterEffect">
                                  <p:stCondLst>
                                    <p:cond delay="0"/>
                                  </p:stCondLst>
                                  <p:childTnLst>
                                    <p:anim calcmode="discrete" valueType="str">
                                      <p:cBhvr>
                                        <p:cTn id="20" dur="2000" fill="hold"/>
                                        <p:tgtEl>
                                          <p:spTgt spid="21"/>
                                        </p:tgtEl>
                                        <p:attrNameLst>
                                          <p:attrName>style.visibility</p:attrName>
                                        </p:attrNameLst>
                                      </p:cBhvr>
                                      <p:tavLst>
                                        <p:tav tm="0">
                                          <p:val>
                                            <p:strVal val="hidden"/>
                                          </p:val>
                                        </p:tav>
                                        <p:tav tm="50000">
                                          <p:val>
                                            <p:strVal val="visible"/>
                                          </p:val>
                                        </p:tav>
                                      </p:tavLst>
                                    </p:anim>
                                  </p:childTnLst>
                                </p:cTn>
                              </p:par>
                            </p:childTnLst>
                          </p:cTn>
                        </p:par>
                        <p:par>
                          <p:cTn id="21" fill="hold">
                            <p:stCondLst>
                              <p:cond delay="18000"/>
                            </p:stCondLst>
                            <p:childTnLst>
                              <p:par>
                                <p:cTn id="22" presetID="1"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childTnLst>
                                </p:cTn>
                              </p:par>
                            </p:childTnLst>
                          </p:cTn>
                        </p:par>
                        <p:par>
                          <p:cTn id="24" fill="hold">
                            <p:stCondLst>
                              <p:cond delay="18000"/>
                            </p:stCondLst>
                            <p:childTnLst>
                              <p:par>
                                <p:cTn id="25" presetID="35" presetClass="emph" presetSubtype="0" repeatCount="3000" fill="hold" nodeType="afterEffect">
                                  <p:stCondLst>
                                    <p:cond delay="0"/>
                                  </p:stCondLst>
                                  <p:childTnLst>
                                    <p:anim calcmode="discrete" valueType="str">
                                      <p:cBhvr>
                                        <p:cTn id="26" dur="2000" fill="hold"/>
                                        <p:tgtEl>
                                          <p:spTgt spid="307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Housekeeping Tasks Easier</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Cleaning Bathrooms</a:t>
            </a:r>
          </a:p>
        </p:txBody>
      </p:sp>
      <p:sp>
        <p:nvSpPr>
          <p:cNvPr id="12" name="TextBox 11"/>
          <p:cNvSpPr txBox="1"/>
          <p:nvPr/>
        </p:nvSpPr>
        <p:spPr>
          <a:xfrm>
            <a:off x="2133600" y="3886200"/>
            <a:ext cx="4800600" cy="954107"/>
          </a:xfrm>
          <a:prstGeom prst="rect">
            <a:avLst/>
          </a:prstGeom>
          <a:noFill/>
        </p:spPr>
        <p:txBody>
          <a:bodyPr wrap="square" rtlCol="0">
            <a:spAutoFit/>
          </a:bodyPr>
          <a:lstStyle/>
          <a:p>
            <a:pPr algn="ctr">
              <a:buNone/>
            </a:pPr>
            <a:r>
              <a:rPr lang="en-US" sz="2800" b="1" dirty="0" smtClean="0"/>
              <a:t>Demonstrations, if possible and time allows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Keeping Yourself Healthy and Injury-Free</a:t>
            </a:r>
            <a:endParaRPr lang="en-US" cap="none"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Yourself Healthy and Injury-Free</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Before Starting Work</a:t>
            </a:r>
          </a:p>
        </p:txBody>
      </p:sp>
      <p:sp>
        <p:nvSpPr>
          <p:cNvPr id="10" name="TextBox 9"/>
          <p:cNvSpPr txBox="1"/>
          <p:nvPr/>
        </p:nvSpPr>
        <p:spPr>
          <a:xfrm>
            <a:off x="76200" y="2743200"/>
            <a:ext cx="2819400" cy="646331"/>
          </a:xfrm>
          <a:prstGeom prst="rect">
            <a:avLst/>
          </a:prstGeom>
          <a:noFill/>
        </p:spPr>
        <p:txBody>
          <a:bodyPr wrap="square" rtlCol="0">
            <a:spAutoFit/>
          </a:bodyPr>
          <a:lstStyle/>
          <a:p>
            <a:pPr algn="ctr">
              <a:buNone/>
            </a:pPr>
            <a:r>
              <a:rPr lang="en-US" sz="1800" b="1" dirty="0" smtClean="0">
                <a:solidFill>
                  <a:schemeClr val="bg1">
                    <a:lumMod val="50000"/>
                  </a:schemeClr>
                </a:solidFill>
              </a:rPr>
              <a:t>Always wear comfortable shoes</a:t>
            </a:r>
          </a:p>
        </p:txBody>
      </p:sp>
      <p:sp>
        <p:nvSpPr>
          <p:cNvPr id="24" name="TextBox 23"/>
          <p:cNvSpPr txBox="1"/>
          <p:nvPr/>
        </p:nvSpPr>
        <p:spPr>
          <a:xfrm>
            <a:off x="3048000" y="2743200"/>
            <a:ext cx="59436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Warm up your body</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3733800"/>
            <a:ext cx="1326390" cy="1371600"/>
          </a:xfrm>
          <a:prstGeom prst="rect">
            <a:avLst/>
          </a:prstGeom>
          <a:noFill/>
          <a:ln w="9525">
            <a:noFill/>
            <a:miter lim="800000"/>
            <a:headEnd/>
            <a:tailEnd/>
          </a:ln>
        </p:spPr>
      </p:pic>
      <p:pic>
        <p:nvPicPr>
          <p:cNvPr id="25" name="Picture 2" descr="C:\Documents and Settings\W. Gary Allread\Local Settings\Temporary Internet Files\Content.IE5\RK40KXD1\MC900441322[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5410200"/>
            <a:ext cx="670560" cy="548640"/>
          </a:xfrm>
          <a:prstGeom prst="rect">
            <a:avLst/>
          </a:prstGeom>
          <a:noFill/>
        </p:spPr>
      </p:pic>
      <p:pic>
        <p:nvPicPr>
          <p:cNvPr id="2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886200"/>
            <a:ext cx="645867" cy="548640"/>
          </a:xfrm>
          <a:prstGeom prst="rect">
            <a:avLst/>
          </a:prstGeom>
          <a:noFill/>
          <a:ln w="9525">
            <a:noFill/>
            <a:miter lim="800000"/>
            <a:headEnd/>
            <a:tailEnd/>
          </a:ln>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19200" y="5257800"/>
            <a:ext cx="1431240" cy="1371600"/>
          </a:xfrm>
          <a:prstGeom prst="rect">
            <a:avLst/>
          </a:prstGeom>
          <a:noFill/>
          <a:ln w="9525">
            <a:noFill/>
            <a:miter lim="800000"/>
            <a:headEnd/>
            <a:tailEnd/>
          </a:ln>
          <a:effectLst/>
        </p:spPr>
      </p:pic>
      <p:sp>
        <p:nvSpPr>
          <p:cNvPr id="41" name="TextBox 40"/>
          <p:cNvSpPr txBox="1"/>
          <p:nvPr/>
        </p:nvSpPr>
        <p:spPr>
          <a:xfrm>
            <a:off x="3048000" y="5334000"/>
            <a:ext cx="2514600" cy="369332"/>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Gentle bends</a:t>
            </a:r>
          </a:p>
        </p:txBody>
      </p:sp>
      <p:sp>
        <p:nvSpPr>
          <p:cNvPr id="42" name="TextBox 41"/>
          <p:cNvSpPr txBox="1"/>
          <p:nvPr/>
        </p:nvSpPr>
        <p:spPr>
          <a:xfrm>
            <a:off x="5562600" y="5334000"/>
            <a:ext cx="2057400" cy="369332"/>
          </a:xfrm>
          <a:prstGeom prst="rect">
            <a:avLst/>
          </a:prstGeom>
          <a:noFill/>
        </p:spPr>
        <p:txBody>
          <a:bodyPr wrap="square" rtlCol="0">
            <a:spAutoFit/>
          </a:bodyPr>
          <a:lstStyle/>
          <a:p>
            <a:pPr marL="168275" indent="-168275">
              <a:buClr>
                <a:srgbClr val="00B050"/>
              </a:buClr>
              <a:buFont typeface="Arial" pitchFamily="34" charset="0"/>
              <a:buChar char="•"/>
            </a:pPr>
            <a:r>
              <a:rPr lang="en-US" sz="1800" b="1" dirty="0" smtClean="0">
                <a:solidFill>
                  <a:srgbClr val="00B050"/>
                </a:solidFill>
              </a:rPr>
              <a:t>Gentle swings</a:t>
            </a:r>
          </a:p>
        </p:txBody>
      </p:sp>
      <p:pic>
        <p:nvPicPr>
          <p:cNvPr id="1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91000" y="3505200"/>
            <a:ext cx="477520" cy="1701800"/>
          </a:xfrm>
          <a:prstGeom prst="rect">
            <a:avLst/>
          </a:prstGeom>
          <a:noFill/>
          <a:ln w="9525">
            <a:noFill/>
            <a:miter lim="800000"/>
            <a:headEnd/>
            <a:tailEnd/>
          </a:ln>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48000" y="3505200"/>
            <a:ext cx="477520" cy="1701800"/>
          </a:xfrm>
          <a:prstGeom prst="rect">
            <a:avLst/>
          </a:prstGeom>
          <a:noFill/>
          <a:ln w="9525">
            <a:noFill/>
            <a:miter lim="800000"/>
            <a:headEnd/>
            <a:tailEnd/>
          </a:ln>
        </p:spPr>
      </p:pic>
      <p:pic>
        <p:nvPicPr>
          <p:cNvPr id="3"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67430" y="3665038"/>
            <a:ext cx="775970" cy="1541962"/>
          </a:xfrm>
          <a:prstGeom prst="rect">
            <a:avLst/>
          </a:prstGeom>
          <a:noFill/>
          <a:ln w="9525">
            <a:noFill/>
            <a:miter lim="800000"/>
            <a:headEnd/>
            <a:tailEnd/>
          </a:ln>
        </p:spPr>
      </p:pic>
      <p:pic>
        <p:nvPicPr>
          <p:cNvPr id="1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24400" y="3665038"/>
            <a:ext cx="775970" cy="1541962"/>
          </a:xfrm>
          <a:prstGeom prst="rect">
            <a:avLst/>
          </a:prstGeom>
          <a:noFill/>
          <a:ln w="9525">
            <a:noFill/>
            <a:miter lim="800000"/>
            <a:headEnd/>
            <a:tailEnd/>
          </a:ln>
        </p:spPr>
      </p:pic>
      <p:pic>
        <p:nvPicPr>
          <p:cNvPr id="1030"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34637" y="3506216"/>
            <a:ext cx="731229" cy="1700784"/>
          </a:xfrm>
          <a:prstGeom prst="rect">
            <a:avLst/>
          </a:prstGeom>
          <a:noFill/>
          <a:ln w="9525">
            <a:noFill/>
            <a:miter lim="800000"/>
            <a:headEnd/>
            <a:tailEnd/>
          </a:ln>
        </p:spPr>
      </p:pic>
      <p:pic>
        <p:nvPicPr>
          <p:cNvPr id="1031"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896637" y="3506216"/>
            <a:ext cx="880665" cy="1700784"/>
          </a:xfrm>
          <a:prstGeom prst="rect">
            <a:avLst/>
          </a:prstGeom>
          <a:noFill/>
          <a:ln w="9525">
            <a:noFill/>
            <a:miter lim="800000"/>
            <a:headEnd/>
            <a:tailEnd/>
          </a:ln>
        </p:spPr>
      </p:pic>
      <p:pic>
        <p:nvPicPr>
          <p:cNvPr id="29"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782851" y="3506216"/>
            <a:ext cx="731229" cy="1700784"/>
          </a:xfrm>
          <a:prstGeom prst="rect">
            <a:avLst/>
          </a:prstGeom>
          <a:noFill/>
          <a:ln w="9525">
            <a:noFill/>
            <a:miter lim="800000"/>
            <a:headEnd/>
            <a:tailEnd/>
          </a:ln>
        </p:spPr>
      </p:pic>
      <p:sp>
        <p:nvSpPr>
          <p:cNvPr id="31" name="Rectangle 30"/>
          <p:cNvSpPr/>
          <p:nvPr/>
        </p:nvSpPr>
        <p:spPr bwMode="auto">
          <a:xfrm>
            <a:off x="3048000" y="3429000"/>
            <a:ext cx="2438400" cy="1828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5562600" y="3429000"/>
            <a:ext cx="3429000" cy="1828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noFill/>
              </a:ln>
              <a:solidFill>
                <a:schemeClr val="tx1"/>
              </a:solidFill>
              <a:effectLst/>
              <a:latin typeface="Arial" charset="0"/>
            </a:endParaRPr>
          </a:p>
        </p:txBody>
      </p:sp>
      <p:pic>
        <p:nvPicPr>
          <p:cNvPr id="1032" name="Picture 8"/>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625921" y="3505200"/>
            <a:ext cx="520761" cy="1700784"/>
          </a:xfrm>
          <a:prstGeom prst="rect">
            <a:avLst/>
          </a:prstGeom>
          <a:noFill/>
          <a:ln w="9525">
            <a:noFill/>
            <a:miter lim="800000"/>
            <a:headEnd/>
            <a:tailEnd/>
          </a:ln>
        </p:spPr>
      </p:pic>
      <p:pic>
        <p:nvPicPr>
          <p:cNvPr id="33" name="Picture 8"/>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470839" y="3505200"/>
            <a:ext cx="520761" cy="1700784"/>
          </a:xfrm>
          <a:prstGeom prst="rect">
            <a:avLst/>
          </a:prstGeom>
          <a:noFill/>
          <a:ln w="9525">
            <a:noFill/>
            <a:miter lim="800000"/>
            <a:headEnd/>
            <a:tailEnd/>
          </a:ln>
        </p:spPr>
      </p:pic>
      <p:sp>
        <p:nvSpPr>
          <p:cNvPr id="34" name="TextBox 33"/>
          <p:cNvSpPr txBox="1"/>
          <p:nvPr/>
        </p:nvSpPr>
        <p:spPr>
          <a:xfrm>
            <a:off x="3048000" y="3020199"/>
            <a:ext cx="24384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Back</a:t>
            </a:r>
          </a:p>
        </p:txBody>
      </p:sp>
      <p:sp>
        <p:nvSpPr>
          <p:cNvPr id="35" name="TextBox 34"/>
          <p:cNvSpPr txBox="1"/>
          <p:nvPr/>
        </p:nvSpPr>
        <p:spPr>
          <a:xfrm>
            <a:off x="5562600" y="3020199"/>
            <a:ext cx="3429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Arms &amp; Shoulders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100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100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nodeType="afterEffect">
                                  <p:stCondLst>
                                    <p:cond delay="100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1032"/>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1000"/>
                                  </p:stCondLst>
                                  <p:childTnLst>
                                    <p:set>
                                      <p:cBhvr>
                                        <p:cTn id="43" dur="1" fill="hold">
                                          <p:stCondLst>
                                            <p:cond delay="0"/>
                                          </p:stCondLst>
                                        </p:cTn>
                                        <p:tgtEl>
                                          <p:spTgt spid="1030"/>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nodeType="afterEffect">
                                  <p:stCondLst>
                                    <p:cond delay="1000"/>
                                  </p:stCondLst>
                                  <p:childTnLst>
                                    <p:set>
                                      <p:cBhvr>
                                        <p:cTn id="46" dur="1" fill="hold">
                                          <p:stCondLst>
                                            <p:cond delay="0"/>
                                          </p:stCondLst>
                                        </p:cTn>
                                        <p:tgtEl>
                                          <p:spTgt spid="1031"/>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1000"/>
                                  </p:stCondLst>
                                  <p:childTnLst>
                                    <p:set>
                                      <p:cBhvr>
                                        <p:cTn id="49" dur="1" fill="hold">
                                          <p:stCondLst>
                                            <p:cond delay="0"/>
                                          </p:stCondLst>
                                        </p:cTn>
                                        <p:tgtEl>
                                          <p:spTgt spid="29"/>
                                        </p:tgtEl>
                                        <p:attrNameLst>
                                          <p:attrName>style.visibility</p:attrName>
                                        </p:attrNameLst>
                                      </p:cBhvr>
                                      <p:to>
                                        <p:strVal val="visible"/>
                                      </p:to>
                                    </p:set>
                                  </p:childTnLst>
                                </p:cTn>
                              </p:par>
                            </p:childTnLst>
                          </p:cTn>
                        </p:par>
                        <p:par>
                          <p:cTn id="50" fill="hold">
                            <p:stCondLst>
                              <p:cond delay="3000"/>
                            </p:stCondLst>
                            <p:childTnLst>
                              <p:par>
                                <p:cTn id="51" presetID="1" presetClass="entr" presetSubtype="0" fill="hold" nodeType="afterEffect">
                                  <p:stCondLst>
                                    <p:cond delay="100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p:bldP spid="42" grpId="0"/>
      <p:bldP spid="31" grpId="0" animBg="1"/>
      <p:bldP spid="32" grpId="0" animBg="1"/>
      <p:bldP spid="34" grpId="0"/>
      <p:bldP spid="3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Yourself Healthy and Injury-Free</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At Any Time</a:t>
            </a:r>
          </a:p>
        </p:txBody>
      </p:sp>
      <p:sp>
        <p:nvSpPr>
          <p:cNvPr id="21" name="TextBox 20"/>
          <p:cNvSpPr txBox="1"/>
          <p:nvPr/>
        </p:nvSpPr>
        <p:spPr>
          <a:xfrm>
            <a:off x="304800" y="2743200"/>
            <a:ext cx="6096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Report any unusual aches or pains to your supervisor</a:t>
            </a:r>
          </a:p>
        </p:txBody>
      </p:sp>
      <p:grpSp>
        <p:nvGrpSpPr>
          <p:cNvPr id="20" name="Group 19"/>
          <p:cNvGrpSpPr/>
          <p:nvPr/>
        </p:nvGrpSpPr>
        <p:grpSpPr>
          <a:xfrm>
            <a:off x="7315200" y="3429000"/>
            <a:ext cx="1349298" cy="2057400"/>
            <a:chOff x="7239000" y="3429000"/>
            <a:chExt cx="1349298" cy="2057400"/>
          </a:xfrm>
        </p:grpSpPr>
        <p:pic>
          <p:nvPicPr>
            <p:cNvPr id="2052" name="Picture 4"/>
            <p:cNvPicPr>
              <a:picLocks noChangeAspect="1" noChangeArrowheads="1"/>
            </p:cNvPicPr>
            <p:nvPr/>
          </p:nvPicPr>
          <p:blipFill>
            <a:blip r:embed="rId2" cstate="email">
              <a:lum bright="20000"/>
              <a:extLst>
                <a:ext uri="{28A0092B-C50C-407E-A947-70E740481C1C}">
                  <a14:useLocalDpi xmlns:a14="http://schemas.microsoft.com/office/drawing/2010/main" val="0"/>
                </a:ext>
              </a:extLst>
            </a:blip>
            <a:srcRect/>
            <a:stretch>
              <a:fillRect/>
            </a:stretch>
          </p:blipFill>
          <p:spPr bwMode="auto">
            <a:xfrm>
              <a:off x="7239000" y="3429000"/>
              <a:ext cx="1349298" cy="2057400"/>
            </a:xfrm>
            <a:prstGeom prst="rect">
              <a:avLst/>
            </a:prstGeom>
            <a:noFill/>
            <a:ln w="9525">
              <a:noFill/>
              <a:miter lim="800000"/>
              <a:headEnd/>
              <a:tailEnd/>
            </a:ln>
            <a:effectLst/>
          </p:spPr>
        </p:pic>
        <p:sp>
          <p:nvSpPr>
            <p:cNvPr id="53" name="TextBox 52"/>
            <p:cNvSpPr txBox="1"/>
            <p:nvPr/>
          </p:nvSpPr>
          <p:spPr>
            <a:xfrm rot="1199136">
              <a:off x="7925626" y="4580133"/>
              <a:ext cx="316410" cy="144655"/>
            </a:xfrm>
            <a:prstGeom prst="rect">
              <a:avLst/>
            </a:prstGeom>
            <a:solidFill>
              <a:schemeClr val="bg1"/>
            </a:solidFill>
            <a:ln>
              <a:solidFill>
                <a:schemeClr val="tx1"/>
              </a:solidFill>
            </a:ln>
          </p:spPr>
          <p:txBody>
            <a:bodyPr wrap="square" lIns="18288" tIns="18288" rIns="18288" bIns="18288" rtlCol="0">
              <a:spAutoFit/>
            </a:bodyPr>
            <a:lstStyle/>
            <a:p>
              <a:pPr algn="ctr">
                <a:buNone/>
              </a:pPr>
              <a:r>
                <a:rPr lang="en-US" sz="700" b="1" dirty="0" smtClean="0"/>
                <a:t>Boss</a:t>
              </a:r>
              <a:endParaRPr lang="en-US" b="1" dirty="0"/>
            </a:p>
          </p:txBody>
        </p:sp>
      </p:grpSp>
      <p:sp>
        <p:nvSpPr>
          <p:cNvPr id="50" name="Up Arrow 49"/>
          <p:cNvSpPr/>
          <p:nvPr/>
        </p:nvSpPr>
        <p:spPr bwMode="auto">
          <a:xfrm rot="5400000">
            <a:off x="6785807" y="4242219"/>
            <a:ext cx="372986" cy="533400"/>
          </a:xfrm>
          <a:prstGeom prst="upArrow">
            <a:avLst>
              <a:gd name="adj1" fmla="val 43094"/>
              <a:gd name="adj2" fmla="val 50000"/>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sp>
        <p:nvSpPr>
          <p:cNvPr id="16" name="TextBox 15"/>
          <p:cNvSpPr txBox="1"/>
          <p:nvPr/>
        </p:nvSpPr>
        <p:spPr>
          <a:xfrm>
            <a:off x="5105400" y="5726668"/>
            <a:ext cx="1524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elbows</a:t>
            </a:r>
          </a:p>
        </p:txBody>
      </p:sp>
      <p:pic>
        <p:nvPicPr>
          <p:cNvPr id="22" name="Picture 21" descr="Neck Pai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1834241" y="3459480"/>
            <a:ext cx="1594759" cy="2103120"/>
          </a:xfrm>
          <a:prstGeom prst="rect">
            <a:avLst/>
          </a:prstGeom>
        </p:spPr>
      </p:pic>
      <p:pic>
        <p:nvPicPr>
          <p:cNvPr id="23" name="Picture 22" descr="Shoulder Pain.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505200" y="3456432"/>
            <a:ext cx="1493714" cy="2103120"/>
          </a:xfrm>
          <a:prstGeom prst="rect">
            <a:avLst/>
          </a:prstGeom>
        </p:spPr>
      </p:pic>
      <p:pic>
        <p:nvPicPr>
          <p:cNvPr id="24" name="Picture 23" descr="Elbow Pai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5105400" y="3456432"/>
            <a:ext cx="1541288" cy="2103120"/>
          </a:xfrm>
          <a:prstGeom prst="rect">
            <a:avLst/>
          </a:prstGeom>
        </p:spPr>
      </p:pic>
      <p:sp>
        <p:nvSpPr>
          <p:cNvPr id="25" name="TextBox 24"/>
          <p:cNvSpPr txBox="1"/>
          <p:nvPr/>
        </p:nvSpPr>
        <p:spPr>
          <a:xfrm>
            <a:off x="1828800" y="5726668"/>
            <a:ext cx="1600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neck</a:t>
            </a:r>
          </a:p>
        </p:txBody>
      </p:sp>
      <p:pic>
        <p:nvPicPr>
          <p:cNvPr id="26" name="Picture 25" descr="Pain - Back.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152400" y="3456432"/>
            <a:ext cx="1565116" cy="2103120"/>
          </a:xfrm>
          <a:prstGeom prst="rect">
            <a:avLst/>
          </a:prstGeom>
        </p:spPr>
      </p:pic>
      <p:sp>
        <p:nvSpPr>
          <p:cNvPr id="27" name="TextBox 26"/>
          <p:cNvSpPr txBox="1"/>
          <p:nvPr/>
        </p:nvSpPr>
        <p:spPr>
          <a:xfrm>
            <a:off x="152400" y="5726668"/>
            <a:ext cx="1600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back</a:t>
            </a:r>
          </a:p>
        </p:txBody>
      </p:sp>
      <p:sp>
        <p:nvSpPr>
          <p:cNvPr id="28" name="TextBox 27"/>
          <p:cNvSpPr txBox="1"/>
          <p:nvPr/>
        </p:nvSpPr>
        <p:spPr>
          <a:xfrm>
            <a:off x="3429000" y="5726668"/>
            <a:ext cx="1600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In shoulders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150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par>
                          <p:cTn id="8" fill="hold">
                            <p:stCondLst>
                              <p:cond delay="250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Yourself Healthy and Injury-Free</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At Any Time</a:t>
            </a:r>
          </a:p>
        </p:txBody>
      </p:sp>
      <p:sp>
        <p:nvSpPr>
          <p:cNvPr id="21" name="TextBox 20"/>
          <p:cNvSpPr txBox="1"/>
          <p:nvPr/>
        </p:nvSpPr>
        <p:spPr>
          <a:xfrm>
            <a:off x="685800" y="2743200"/>
            <a:ext cx="3048000" cy="1200329"/>
          </a:xfrm>
          <a:prstGeom prst="rect">
            <a:avLst/>
          </a:prstGeom>
          <a:noFill/>
        </p:spPr>
        <p:txBody>
          <a:bodyPr wrap="square" rtlCol="0">
            <a:spAutoFit/>
          </a:bodyPr>
          <a:lstStyle/>
          <a:p>
            <a:pPr algn="ctr">
              <a:buNone/>
            </a:pPr>
            <a:r>
              <a:rPr lang="en-US" sz="1800" b="1" dirty="0" smtClean="0">
                <a:solidFill>
                  <a:schemeClr val="bg1">
                    <a:lumMod val="50000"/>
                  </a:schemeClr>
                </a:solidFill>
              </a:rPr>
              <a:t>Talk to your coworkers and supervisor about ways you’ve found to make job easier</a:t>
            </a:r>
          </a:p>
        </p:txBody>
      </p:sp>
      <p:grpSp>
        <p:nvGrpSpPr>
          <p:cNvPr id="15" name="Group 14"/>
          <p:cNvGrpSpPr/>
          <p:nvPr/>
        </p:nvGrpSpPr>
        <p:grpSpPr>
          <a:xfrm>
            <a:off x="7261302" y="4648200"/>
            <a:ext cx="1349298" cy="2057400"/>
            <a:chOff x="7261302" y="4648200"/>
            <a:chExt cx="1349298" cy="2057400"/>
          </a:xfrm>
        </p:grpSpPr>
        <p:pic>
          <p:nvPicPr>
            <p:cNvPr id="2052" name="Picture 4"/>
            <p:cNvPicPr>
              <a:picLocks noChangeAspect="1" noChangeArrowheads="1"/>
            </p:cNvPicPr>
            <p:nvPr/>
          </p:nvPicPr>
          <p:blipFill>
            <a:blip r:embed="rId2" cstate="email">
              <a:lum bright="20000"/>
              <a:extLst>
                <a:ext uri="{28A0092B-C50C-407E-A947-70E740481C1C}">
                  <a14:useLocalDpi xmlns:a14="http://schemas.microsoft.com/office/drawing/2010/main" val="0"/>
                </a:ext>
              </a:extLst>
            </a:blip>
            <a:srcRect/>
            <a:stretch>
              <a:fillRect/>
            </a:stretch>
          </p:blipFill>
          <p:spPr bwMode="auto">
            <a:xfrm>
              <a:off x="7261302" y="4648200"/>
              <a:ext cx="1349298" cy="2057400"/>
            </a:xfrm>
            <a:prstGeom prst="rect">
              <a:avLst/>
            </a:prstGeom>
            <a:noFill/>
            <a:ln w="9525">
              <a:noFill/>
              <a:miter lim="800000"/>
              <a:headEnd/>
              <a:tailEnd/>
            </a:ln>
            <a:effectLst/>
          </p:spPr>
        </p:pic>
        <p:sp>
          <p:nvSpPr>
            <p:cNvPr id="53" name="TextBox 52"/>
            <p:cNvSpPr txBox="1"/>
            <p:nvPr/>
          </p:nvSpPr>
          <p:spPr>
            <a:xfrm rot="1199136">
              <a:off x="7947928" y="5799333"/>
              <a:ext cx="316410" cy="144655"/>
            </a:xfrm>
            <a:prstGeom prst="rect">
              <a:avLst/>
            </a:prstGeom>
            <a:solidFill>
              <a:schemeClr val="bg1"/>
            </a:solidFill>
            <a:ln>
              <a:solidFill>
                <a:schemeClr val="tx1"/>
              </a:solidFill>
            </a:ln>
          </p:spPr>
          <p:txBody>
            <a:bodyPr wrap="square" lIns="18288" tIns="18288" rIns="18288" bIns="18288" rtlCol="0">
              <a:spAutoFit/>
            </a:bodyPr>
            <a:lstStyle/>
            <a:p>
              <a:pPr algn="ctr">
                <a:buNone/>
              </a:pPr>
              <a:r>
                <a:rPr lang="en-US" sz="700" b="1" dirty="0" smtClean="0"/>
                <a:t>Boss</a:t>
              </a:r>
              <a:endParaRPr lang="en-US" b="1" dirty="0"/>
            </a:p>
          </p:txBody>
        </p:sp>
      </p:grpSp>
      <p:sp>
        <p:nvSpPr>
          <p:cNvPr id="50" name="Up Arrow 49"/>
          <p:cNvSpPr/>
          <p:nvPr/>
        </p:nvSpPr>
        <p:spPr bwMode="auto">
          <a:xfrm rot="5400000">
            <a:off x="4995107" y="3844093"/>
            <a:ext cx="372986" cy="36576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4191000"/>
            <a:ext cx="1933575" cy="2286000"/>
          </a:xfrm>
          <a:prstGeom prst="rect">
            <a:avLst/>
          </a:prstGeom>
          <a:noFill/>
          <a:ln w="9525">
            <a:noFill/>
            <a:miter lim="800000"/>
            <a:headEnd/>
            <a:tailEnd/>
          </a:ln>
          <a:effectLst/>
        </p:spPr>
      </p:pic>
      <p:sp>
        <p:nvSpPr>
          <p:cNvPr id="22" name="Up Arrow 21"/>
          <p:cNvSpPr/>
          <p:nvPr/>
        </p:nvSpPr>
        <p:spPr bwMode="auto">
          <a:xfrm rot="3933107">
            <a:off x="4509147" y="3630269"/>
            <a:ext cx="372986" cy="2909059"/>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dirty="0" smtClean="0">
              <a:ln>
                <a:noFill/>
              </a:ln>
              <a:solidFill>
                <a:sysClr val="windowText" lastClr="000000"/>
              </a:solidFill>
              <a:effectLst/>
              <a:latin typeface="Arial" charset="0"/>
            </a:endParaRPr>
          </a:p>
        </p:txBody>
      </p:sp>
      <p:grpSp>
        <p:nvGrpSpPr>
          <p:cNvPr id="14" name="Group 13"/>
          <p:cNvGrpSpPr/>
          <p:nvPr/>
        </p:nvGrpSpPr>
        <p:grpSpPr>
          <a:xfrm>
            <a:off x="4025721" y="2628363"/>
            <a:ext cx="4648200" cy="1828800"/>
            <a:chOff x="4025721" y="2628363"/>
            <a:chExt cx="4648200" cy="1828800"/>
          </a:xfrm>
        </p:grpSpPr>
        <p:pic>
          <p:nvPicPr>
            <p:cNvPr id="2051" name="Picture 3"/>
            <p:cNvPicPr>
              <a:picLocks noChangeAspect="1" noChangeArrowheads="1"/>
            </p:cNvPicPr>
            <p:nvPr/>
          </p:nvPicPr>
          <p:blipFill>
            <a:blip r:embed="rId4" cstate="email">
              <a:lum bright="20000"/>
              <a:extLst>
                <a:ext uri="{28A0092B-C50C-407E-A947-70E740481C1C}">
                  <a14:useLocalDpi xmlns:a14="http://schemas.microsoft.com/office/drawing/2010/main" val="0"/>
                </a:ext>
              </a:extLst>
            </a:blip>
            <a:srcRect/>
            <a:stretch>
              <a:fillRect/>
            </a:stretch>
          </p:blipFill>
          <p:spPr bwMode="auto">
            <a:xfrm>
              <a:off x="5334000" y="2743200"/>
              <a:ext cx="1600200" cy="1600200"/>
            </a:xfrm>
            <a:prstGeom prst="rect">
              <a:avLst/>
            </a:prstGeom>
            <a:noFill/>
            <a:ln w="9525">
              <a:noFill/>
              <a:miter lim="800000"/>
              <a:headEnd/>
              <a:tailEnd/>
            </a:ln>
            <a:effectLst/>
          </p:spPr>
        </p:pic>
        <p:pic>
          <p:nvPicPr>
            <p:cNvPr id="3"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0276" y="2743200"/>
              <a:ext cx="1117524" cy="16002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10400" y="2743200"/>
              <a:ext cx="1600200" cy="1600200"/>
            </a:xfrm>
            <a:prstGeom prst="rect">
              <a:avLst/>
            </a:prstGeom>
            <a:noFill/>
            <a:ln w="9525">
              <a:noFill/>
              <a:miter lim="800000"/>
              <a:headEnd/>
              <a:tailEnd/>
            </a:ln>
            <a:effectLst/>
          </p:spPr>
        </p:pic>
        <p:sp>
          <p:nvSpPr>
            <p:cNvPr id="23" name="Rectangle 22"/>
            <p:cNvSpPr/>
            <p:nvPr/>
          </p:nvSpPr>
          <p:spPr bwMode="auto">
            <a:xfrm>
              <a:off x="4025721" y="2628363"/>
              <a:ext cx="4648200" cy="1828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pPr>
              <a:endParaRPr kumimoji="0" lang="en-US" sz="2600" b="0" i="0" u="none" strike="noStrike" cap="none" normalizeH="0" baseline="0" smtClean="0">
                <a:ln>
                  <a:solidFill>
                    <a:schemeClr val="tx1"/>
                  </a:solid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2000"/>
                                        <p:tgtEl>
                                          <p:spTgt spid="22"/>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1000"/>
                                        <p:tgtEl>
                                          <p:spTgt spid="50"/>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Yourself Healthy and Injury-Free</a:t>
            </a:r>
            <a:endParaRPr lang="en-US" dirty="0"/>
          </a:p>
        </p:txBody>
      </p:sp>
      <p:sp>
        <p:nvSpPr>
          <p:cNvPr id="11" name="TextBox 10"/>
          <p:cNvSpPr txBox="1"/>
          <p:nvPr/>
        </p:nvSpPr>
        <p:spPr>
          <a:xfrm>
            <a:off x="357100" y="1828800"/>
            <a:ext cx="8634500" cy="492443"/>
          </a:xfrm>
          <a:prstGeom prst="rect">
            <a:avLst/>
          </a:prstGeom>
          <a:noFill/>
        </p:spPr>
        <p:txBody>
          <a:bodyPr wrap="square" rtlCol="0">
            <a:spAutoFit/>
          </a:bodyPr>
          <a:lstStyle/>
          <a:p>
            <a:pPr>
              <a:buNone/>
            </a:pPr>
            <a:r>
              <a:rPr lang="en-US" b="1" dirty="0" smtClean="0"/>
              <a:t>All the Time</a:t>
            </a:r>
          </a:p>
        </p:txBody>
      </p:sp>
      <p:sp>
        <p:nvSpPr>
          <p:cNvPr id="10" name="TextBox 9"/>
          <p:cNvSpPr txBox="1"/>
          <p:nvPr/>
        </p:nvSpPr>
        <p:spPr>
          <a:xfrm>
            <a:off x="342900" y="2743200"/>
            <a:ext cx="26670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Eat a Balanced Diet</a:t>
            </a:r>
          </a:p>
        </p:txBody>
      </p:sp>
      <p:pic>
        <p:nvPicPr>
          <p:cNvPr id="25" name="Picture 2" descr="C:\Documents and Settings\W. Gary Allread\Local Settings\Temporary Internet Files\Content.IE5\RK40KXD1\MC900441322[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5800" y="1828800"/>
            <a:ext cx="670560" cy="548640"/>
          </a:xfrm>
          <a:prstGeom prst="rect">
            <a:avLst/>
          </a:prstGeom>
          <a:noFill/>
        </p:spPr>
      </p:pic>
      <p:sp>
        <p:nvSpPr>
          <p:cNvPr id="17" name="TextBox 16"/>
          <p:cNvSpPr txBox="1"/>
          <p:nvPr/>
        </p:nvSpPr>
        <p:spPr>
          <a:xfrm>
            <a:off x="3607831" y="2743200"/>
            <a:ext cx="25146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Exercise Regularly</a:t>
            </a:r>
          </a:p>
        </p:txBody>
      </p:sp>
      <p:sp>
        <p:nvSpPr>
          <p:cNvPr id="18" name="TextBox 17"/>
          <p:cNvSpPr txBox="1"/>
          <p:nvPr/>
        </p:nvSpPr>
        <p:spPr>
          <a:xfrm>
            <a:off x="6400800" y="2743200"/>
            <a:ext cx="2362200" cy="369332"/>
          </a:xfrm>
          <a:prstGeom prst="rect">
            <a:avLst/>
          </a:prstGeom>
          <a:noFill/>
        </p:spPr>
        <p:txBody>
          <a:bodyPr wrap="square" rtlCol="0">
            <a:spAutoFit/>
          </a:bodyPr>
          <a:lstStyle/>
          <a:p>
            <a:pPr algn="ctr">
              <a:buNone/>
            </a:pPr>
            <a:r>
              <a:rPr lang="en-US" sz="1800" b="1" dirty="0" smtClean="0">
                <a:solidFill>
                  <a:schemeClr val="bg1">
                    <a:lumMod val="50000"/>
                  </a:schemeClr>
                </a:solidFill>
              </a:rPr>
              <a:t>Get Plenty of Sleep</a:t>
            </a:r>
          </a:p>
        </p:txBody>
      </p:sp>
      <p:grpSp>
        <p:nvGrpSpPr>
          <p:cNvPr id="27" name="Group 26"/>
          <p:cNvGrpSpPr/>
          <p:nvPr/>
        </p:nvGrpSpPr>
        <p:grpSpPr>
          <a:xfrm>
            <a:off x="3571160" y="3444240"/>
            <a:ext cx="2587942" cy="3108960"/>
            <a:chOff x="3619500" y="3444240"/>
            <a:chExt cx="2587942" cy="3108960"/>
          </a:xfrm>
        </p:grpSpPr>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0452" y="3444240"/>
              <a:ext cx="1165860" cy="1554480"/>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28677" y="3444240"/>
              <a:ext cx="1278765" cy="1554480"/>
            </a:xfrm>
            <a:prstGeom prst="rect">
              <a:avLst/>
            </a:prstGeom>
            <a:noFill/>
            <a:ln w="9525">
              <a:noFill/>
              <a:miter lim="800000"/>
              <a:headEnd/>
              <a:tailEnd/>
            </a:ln>
            <a:effectLst/>
          </p:spPr>
        </p:pic>
        <p:pic>
          <p:nvPicPr>
            <p:cNvPr id="3080"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3952" y="4998720"/>
              <a:ext cx="1101090" cy="1554480"/>
            </a:xfrm>
            <a:prstGeom prst="rect">
              <a:avLst/>
            </a:prstGeom>
            <a:noFill/>
            <a:ln w="9525">
              <a:noFill/>
              <a:miter lim="800000"/>
              <a:headEnd/>
              <a:tailEnd/>
            </a:ln>
            <a:effectLst/>
          </p:spPr>
        </p:pic>
        <p:pic>
          <p:nvPicPr>
            <p:cNvPr id="3081"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19500" y="4998720"/>
              <a:ext cx="1319212" cy="1554480"/>
            </a:xfrm>
            <a:prstGeom prst="rect">
              <a:avLst/>
            </a:prstGeom>
            <a:noFill/>
            <a:ln w="9525">
              <a:noFill/>
              <a:miter lim="800000"/>
              <a:headEnd/>
              <a:tailEnd/>
            </a:ln>
            <a:effectLst/>
          </p:spPr>
        </p:pic>
      </p:grpSp>
      <p:pic>
        <p:nvPicPr>
          <p:cNvPr id="3083"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36599" y="3581400"/>
            <a:ext cx="2290603" cy="2148840"/>
          </a:xfrm>
          <a:prstGeom prst="rect">
            <a:avLst/>
          </a:prstGeom>
          <a:noFill/>
          <a:ln w="9525">
            <a:noFill/>
            <a:miter lim="800000"/>
            <a:headEnd/>
            <a:tailEnd/>
          </a:ln>
          <a:effectLst/>
        </p:spPr>
      </p:pic>
      <p:pic>
        <p:nvPicPr>
          <p:cNvPr id="15"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8600" y="3505200"/>
            <a:ext cx="2816352" cy="2756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600200"/>
            <a:ext cx="990600" cy="914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Examples of ergonomics at home</a:t>
            </a:r>
            <a:endParaRPr lang="en-US" dirty="0"/>
          </a:p>
        </p:txBody>
      </p:sp>
      <p:sp>
        <p:nvSpPr>
          <p:cNvPr id="11" name="TextBox 10"/>
          <p:cNvSpPr txBox="1"/>
          <p:nvPr/>
        </p:nvSpPr>
        <p:spPr>
          <a:xfrm>
            <a:off x="1600200" y="2331720"/>
            <a:ext cx="5943600" cy="492443"/>
          </a:xfrm>
          <a:prstGeom prst="rect">
            <a:avLst/>
          </a:prstGeom>
          <a:noFill/>
        </p:spPr>
        <p:txBody>
          <a:bodyPr wrap="square" rtlCol="0">
            <a:spAutoFit/>
          </a:bodyPr>
          <a:lstStyle/>
          <a:p>
            <a:pPr algn="ctr">
              <a:buNone/>
            </a:pPr>
            <a:r>
              <a:rPr lang="en-US" b="1" dirty="0" smtClean="0"/>
              <a:t>Opening or Closing Doors</a:t>
            </a:r>
            <a:endParaRPr lang="en-US" b="1" dirty="0"/>
          </a:p>
        </p:txBody>
      </p:sp>
      <p:pic>
        <p:nvPicPr>
          <p:cNvPr id="1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3000" y="2971800"/>
            <a:ext cx="3270738" cy="2743200"/>
          </a:xfrm>
          <a:prstGeom prst="rect">
            <a:avLst/>
          </a:prstGeom>
          <a:noFill/>
          <a:ln w="9525">
            <a:noFill/>
            <a:miter lim="800000"/>
            <a:headEnd/>
            <a:tailEnd/>
          </a:ln>
        </p:spPr>
      </p:pic>
      <p:pic>
        <p:nvPicPr>
          <p:cNvPr id="1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0" y="2971800"/>
            <a:ext cx="3270738" cy="2743200"/>
          </a:xfrm>
          <a:prstGeom prst="rect">
            <a:avLst/>
          </a:prstGeom>
          <a:noFill/>
          <a:ln w="9525">
            <a:noFill/>
            <a:miter lim="800000"/>
            <a:headEnd/>
            <a:tailEnd/>
          </a:ln>
        </p:spPr>
      </p:pic>
      <p:pic>
        <p:nvPicPr>
          <p:cNvPr id="18" name="Picture 2" descr="C:\Documents and Settings\W. Gary Allread\Local Settings\Temporary Internet Files\Content.IE5\RK40KXD1\MC900441322[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00637" y="4761963"/>
            <a:ext cx="1117600" cy="914400"/>
          </a:xfrm>
          <a:prstGeom prst="rect">
            <a:avLst/>
          </a:prstGeom>
          <a:noFill/>
        </p:spPr>
      </p:pic>
      <p:pic>
        <p:nvPicPr>
          <p:cNvPr id="19" name="Picture 2" descr="C:\Documents and Settings\W. Gary Allread\Local Settings\Temporary Internet Files\Content.IE5\RK40KXD1\MC900441322[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0800000">
            <a:off x="7010401" y="4775916"/>
            <a:ext cx="1117600" cy="914400"/>
          </a:xfrm>
          <a:prstGeom prst="rect">
            <a:avLst/>
          </a:prstGeom>
          <a:noFill/>
        </p:spPr>
      </p:pic>
      <p:sp>
        <p:nvSpPr>
          <p:cNvPr id="20" name="TextBox 19"/>
          <p:cNvSpPr txBox="1"/>
          <p:nvPr/>
        </p:nvSpPr>
        <p:spPr>
          <a:xfrm>
            <a:off x="762000" y="5684520"/>
            <a:ext cx="3276600" cy="492443"/>
          </a:xfrm>
          <a:prstGeom prst="rect">
            <a:avLst/>
          </a:prstGeom>
          <a:noFill/>
        </p:spPr>
        <p:txBody>
          <a:bodyPr wrap="square" rtlCol="0">
            <a:spAutoFit/>
          </a:bodyPr>
          <a:lstStyle/>
          <a:p>
            <a:pPr algn="ctr">
              <a:buNone/>
            </a:pPr>
            <a:r>
              <a:rPr lang="en-US" dirty="0" smtClean="0">
                <a:solidFill>
                  <a:srgbClr val="00B050"/>
                </a:solidFill>
              </a:rPr>
              <a:t>Easy to Turn</a:t>
            </a:r>
            <a:endParaRPr lang="en-US" dirty="0">
              <a:solidFill>
                <a:srgbClr val="00B050"/>
              </a:solidFill>
            </a:endParaRPr>
          </a:p>
        </p:txBody>
      </p:sp>
      <p:sp>
        <p:nvSpPr>
          <p:cNvPr id="21" name="TextBox 20"/>
          <p:cNvSpPr txBox="1"/>
          <p:nvPr/>
        </p:nvSpPr>
        <p:spPr>
          <a:xfrm>
            <a:off x="4953000" y="5684520"/>
            <a:ext cx="3276600" cy="492443"/>
          </a:xfrm>
          <a:prstGeom prst="rect">
            <a:avLst/>
          </a:prstGeom>
          <a:noFill/>
        </p:spPr>
        <p:txBody>
          <a:bodyPr wrap="square" rtlCol="0">
            <a:spAutoFit/>
          </a:bodyPr>
          <a:lstStyle/>
          <a:p>
            <a:pPr algn="ctr">
              <a:buNone/>
            </a:pPr>
            <a:r>
              <a:rPr lang="en-US" dirty="0" smtClean="0">
                <a:solidFill>
                  <a:srgbClr val="C00000"/>
                </a:solidFill>
              </a:rPr>
              <a:t>Harder to Turn</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Messages</a:t>
            </a:r>
            <a:endParaRPr lang="en-US" u="sng" dirty="0"/>
          </a:p>
        </p:txBody>
      </p:sp>
      <p:sp>
        <p:nvSpPr>
          <p:cNvPr id="21" name="Content Placeholder 2"/>
          <p:cNvSpPr>
            <a:spLocks noGrp="1"/>
          </p:cNvSpPr>
          <p:nvPr>
            <p:ph idx="1"/>
          </p:nvPr>
        </p:nvSpPr>
        <p:spPr>
          <a:xfrm>
            <a:off x="1143000" y="2362200"/>
            <a:ext cx="7772400" cy="3573463"/>
          </a:xfrm>
        </p:spPr>
        <p:txBody>
          <a:bodyPr/>
          <a:lstStyle/>
          <a:p>
            <a:pPr lvl="1">
              <a:spcAft>
                <a:spcPts val="300"/>
              </a:spcAft>
            </a:pPr>
            <a:r>
              <a:rPr lang="en-US" dirty="0" smtClean="0"/>
              <a:t>Ergonomics can be used to make your jobs easier</a:t>
            </a:r>
          </a:p>
          <a:p>
            <a:pPr lvl="1">
              <a:spcAft>
                <a:spcPts val="300"/>
              </a:spcAft>
            </a:pPr>
            <a:r>
              <a:rPr lang="en-US" dirty="0" smtClean="0"/>
              <a:t>Specific tasks and work practices can put stress on your body</a:t>
            </a:r>
          </a:p>
          <a:p>
            <a:pPr lvl="1">
              <a:spcAft>
                <a:spcPts val="300"/>
              </a:spcAft>
            </a:pPr>
            <a:r>
              <a:rPr lang="en-US" dirty="0" smtClean="0"/>
              <a:t>Certain aches and pains may be a sign of cumulative trauma</a:t>
            </a:r>
          </a:p>
          <a:p>
            <a:pPr lvl="1">
              <a:spcAft>
                <a:spcPts val="300"/>
              </a:spcAft>
            </a:pPr>
            <a:r>
              <a:rPr lang="en-US" dirty="0" smtClean="0"/>
              <a:t>There are many ways that your jobs can be done differently to reduce the chances you will become hurt</a:t>
            </a:r>
          </a:p>
          <a:p>
            <a:pPr lvl="1">
              <a:spcAft>
                <a:spcPts val="300"/>
              </a:spcAft>
            </a:pPr>
            <a:r>
              <a:rPr lang="en-US" dirty="0" smtClean="0"/>
              <a:t>You should also take steps to keep yourself healthy</a:t>
            </a:r>
          </a:p>
        </p:txBody>
      </p:sp>
      <p:sp>
        <p:nvSpPr>
          <p:cNvPr id="5" name="TextBox 4"/>
          <p:cNvSpPr txBox="1"/>
          <p:nvPr/>
        </p:nvSpPr>
        <p:spPr>
          <a:xfrm>
            <a:off x="357100" y="1828800"/>
            <a:ext cx="8634500" cy="492443"/>
          </a:xfrm>
          <a:prstGeom prst="rect">
            <a:avLst/>
          </a:prstGeom>
          <a:noFill/>
        </p:spPr>
        <p:txBody>
          <a:bodyPr wrap="square" rtlCol="0">
            <a:spAutoFit/>
          </a:bodyPr>
          <a:lstStyle/>
          <a:p>
            <a:pPr>
              <a:buNone/>
            </a:pPr>
            <a:r>
              <a:rPr lang="en-US" b="1" dirty="0" smtClean="0"/>
              <a:t>Housekeeping Work and Ergonomics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Questions?</a:t>
            </a:r>
            <a:endParaRPr lang="en-US" cap="none" dirty="0"/>
          </a:p>
        </p:txBody>
      </p:sp>
      <p:sp>
        <p:nvSpPr>
          <p:cNvPr id="5" name="Text Placeholder 4"/>
          <p:cNvSpPr>
            <a:spLocks noGrp="1"/>
          </p:cNvSpPr>
          <p:nvPr>
            <p:ph type="body" idx="1"/>
          </p:nvPr>
        </p:nvSpPr>
        <p:spPr/>
        <p:txBody>
          <a:bodyPr/>
          <a:lstStyle/>
          <a:p>
            <a:r>
              <a:rPr lang="en-US" sz="4800" b="1" dirty="0" smtClean="0"/>
              <a:t>Thank You!</a:t>
            </a:r>
            <a:endParaRPr lang="en-US" b="1"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38800" y="2819400"/>
            <a:ext cx="2065862"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600200"/>
            <a:ext cx="990600" cy="914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Examples of ergonomics at home</a:t>
            </a:r>
            <a:endParaRPr lang="en-US" dirty="0"/>
          </a:p>
        </p:txBody>
      </p:sp>
      <p:sp>
        <p:nvSpPr>
          <p:cNvPr id="11" name="TextBox 10"/>
          <p:cNvSpPr txBox="1"/>
          <p:nvPr/>
        </p:nvSpPr>
        <p:spPr>
          <a:xfrm>
            <a:off x="3048000" y="2331720"/>
            <a:ext cx="3200400" cy="492443"/>
          </a:xfrm>
          <a:prstGeom prst="rect">
            <a:avLst/>
          </a:prstGeom>
          <a:noFill/>
        </p:spPr>
        <p:txBody>
          <a:bodyPr wrap="square" rtlCol="0">
            <a:spAutoFit/>
          </a:bodyPr>
          <a:lstStyle/>
          <a:p>
            <a:pPr algn="ctr">
              <a:buNone/>
            </a:pPr>
            <a:r>
              <a:rPr lang="en-US" b="1" dirty="0" smtClean="0"/>
              <a:t>Gardening</a:t>
            </a:r>
            <a:endParaRPr lang="en-US" b="1" dirty="0"/>
          </a:p>
        </p:txBody>
      </p:sp>
      <p:sp>
        <p:nvSpPr>
          <p:cNvPr id="12" name="TextBox 11"/>
          <p:cNvSpPr txBox="1"/>
          <p:nvPr/>
        </p:nvSpPr>
        <p:spPr>
          <a:xfrm>
            <a:off x="1524000" y="5684520"/>
            <a:ext cx="2743200" cy="492443"/>
          </a:xfrm>
          <a:prstGeom prst="rect">
            <a:avLst/>
          </a:prstGeom>
          <a:noFill/>
        </p:spPr>
        <p:txBody>
          <a:bodyPr wrap="square" rtlCol="0">
            <a:spAutoFit/>
          </a:bodyPr>
          <a:lstStyle/>
          <a:p>
            <a:pPr algn="ctr">
              <a:buNone/>
            </a:pPr>
            <a:r>
              <a:rPr lang="en-US" dirty="0" smtClean="0">
                <a:solidFill>
                  <a:srgbClr val="00B050"/>
                </a:solidFill>
              </a:rPr>
              <a:t>Better Posture</a:t>
            </a:r>
            <a:endParaRPr lang="en-US" dirty="0">
              <a:solidFill>
                <a:srgbClr val="00B050"/>
              </a:solidFill>
            </a:endParaRPr>
          </a:p>
        </p:txBody>
      </p:sp>
      <p:sp>
        <p:nvSpPr>
          <p:cNvPr id="13" name="TextBox 12"/>
          <p:cNvSpPr txBox="1"/>
          <p:nvPr/>
        </p:nvSpPr>
        <p:spPr>
          <a:xfrm>
            <a:off x="5029200" y="5684520"/>
            <a:ext cx="2514600" cy="492443"/>
          </a:xfrm>
          <a:prstGeom prst="rect">
            <a:avLst/>
          </a:prstGeom>
          <a:noFill/>
        </p:spPr>
        <p:txBody>
          <a:bodyPr wrap="square" rtlCol="0">
            <a:spAutoFit/>
          </a:bodyPr>
          <a:lstStyle/>
          <a:p>
            <a:pPr algn="ctr">
              <a:buNone/>
            </a:pPr>
            <a:r>
              <a:rPr lang="en-US" dirty="0" smtClean="0">
                <a:solidFill>
                  <a:srgbClr val="C00000"/>
                </a:solidFill>
              </a:rPr>
              <a:t>Poor Posture</a:t>
            </a:r>
            <a:endParaRPr lang="en-US" dirty="0">
              <a:solidFill>
                <a:srgbClr val="C00000"/>
              </a:solidFill>
            </a:endParaRPr>
          </a:p>
        </p:txBody>
      </p:sp>
      <p:pic>
        <p:nvPicPr>
          <p:cNvPr id="14"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5181600"/>
            <a:ext cx="1117600" cy="914400"/>
          </a:xfrm>
          <a:prstGeom prst="rect">
            <a:avLst/>
          </a:prstGeom>
          <a:noFill/>
        </p:spPr>
      </p:pic>
      <p:pic>
        <p:nvPicPr>
          <p:cNvPr id="1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10355" y="5181600"/>
            <a:ext cx="1076445" cy="914400"/>
          </a:xfrm>
          <a:prstGeom prst="rect">
            <a:avLst/>
          </a:prstGeom>
          <a:noFill/>
          <a:ln w="9525">
            <a:noFill/>
            <a:miter lim="800000"/>
            <a:headEnd/>
            <a:tailEnd/>
          </a:ln>
        </p:spPr>
      </p:pic>
      <p:pic>
        <p:nvPicPr>
          <p:cNvPr id="19"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19226" y="2971800"/>
            <a:ext cx="2847974" cy="2603863"/>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cstate="email">
            <a:lum bright="20000"/>
            <a:extLst>
              <a:ext uri="{28A0092B-C50C-407E-A947-70E740481C1C}">
                <a14:useLocalDpi xmlns:a14="http://schemas.microsoft.com/office/drawing/2010/main" val="0"/>
              </a:ext>
            </a:extLst>
          </a:blip>
          <a:srcRect/>
          <a:stretch>
            <a:fillRect/>
          </a:stretch>
        </p:blipFill>
        <p:spPr bwMode="auto">
          <a:xfrm>
            <a:off x="5181600" y="2971800"/>
            <a:ext cx="2143125"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600200"/>
            <a:ext cx="990600" cy="914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Examples of ergonomics at home</a:t>
            </a:r>
            <a:endParaRPr lang="en-US" dirty="0"/>
          </a:p>
        </p:txBody>
      </p:sp>
      <p:sp>
        <p:nvSpPr>
          <p:cNvPr id="11" name="TextBox 10"/>
          <p:cNvSpPr txBox="1"/>
          <p:nvPr/>
        </p:nvSpPr>
        <p:spPr>
          <a:xfrm>
            <a:off x="1447800" y="2331720"/>
            <a:ext cx="6019800" cy="492443"/>
          </a:xfrm>
          <a:prstGeom prst="rect">
            <a:avLst/>
          </a:prstGeom>
          <a:noFill/>
        </p:spPr>
        <p:txBody>
          <a:bodyPr wrap="square" rtlCol="0">
            <a:spAutoFit/>
          </a:bodyPr>
          <a:lstStyle/>
          <a:p>
            <a:pPr algn="ctr">
              <a:buNone/>
            </a:pPr>
            <a:r>
              <a:rPr lang="en-US" b="1" dirty="0" smtClean="0"/>
              <a:t>Opening Food Cans</a:t>
            </a:r>
            <a:endParaRPr lang="en-US" b="1" dirty="0"/>
          </a:p>
        </p:txBody>
      </p:sp>
      <p:sp>
        <p:nvSpPr>
          <p:cNvPr id="12" name="TextBox 11"/>
          <p:cNvSpPr txBox="1"/>
          <p:nvPr/>
        </p:nvSpPr>
        <p:spPr>
          <a:xfrm>
            <a:off x="1524000" y="5684520"/>
            <a:ext cx="2743200" cy="492443"/>
          </a:xfrm>
          <a:prstGeom prst="rect">
            <a:avLst/>
          </a:prstGeom>
          <a:noFill/>
        </p:spPr>
        <p:txBody>
          <a:bodyPr wrap="square" rtlCol="0">
            <a:spAutoFit/>
          </a:bodyPr>
          <a:lstStyle/>
          <a:p>
            <a:pPr algn="ctr">
              <a:buNone/>
            </a:pPr>
            <a:r>
              <a:rPr lang="en-US" dirty="0" smtClean="0">
                <a:solidFill>
                  <a:srgbClr val="00B050"/>
                </a:solidFill>
              </a:rPr>
              <a:t>Easy</a:t>
            </a:r>
            <a:endParaRPr lang="en-US" dirty="0">
              <a:solidFill>
                <a:srgbClr val="00B050"/>
              </a:solidFill>
            </a:endParaRPr>
          </a:p>
        </p:txBody>
      </p:sp>
      <p:sp>
        <p:nvSpPr>
          <p:cNvPr id="13" name="TextBox 12"/>
          <p:cNvSpPr txBox="1"/>
          <p:nvPr/>
        </p:nvSpPr>
        <p:spPr>
          <a:xfrm>
            <a:off x="5181600" y="5684520"/>
            <a:ext cx="2286000" cy="492443"/>
          </a:xfrm>
          <a:prstGeom prst="rect">
            <a:avLst/>
          </a:prstGeom>
          <a:noFill/>
        </p:spPr>
        <p:txBody>
          <a:bodyPr wrap="square" rtlCol="0">
            <a:spAutoFit/>
          </a:bodyPr>
          <a:lstStyle/>
          <a:p>
            <a:pPr algn="ctr">
              <a:buNone/>
            </a:pPr>
            <a:r>
              <a:rPr lang="en-US" dirty="0" smtClean="0">
                <a:solidFill>
                  <a:srgbClr val="C00000"/>
                </a:solidFill>
              </a:rPr>
              <a:t>Hard</a:t>
            </a:r>
            <a:endParaRPr lang="en-US" dirty="0">
              <a:solidFill>
                <a:srgbClr val="C00000"/>
              </a:solidFill>
            </a:endParaRPr>
          </a:p>
        </p:txBody>
      </p:sp>
      <p:pic>
        <p:nvPicPr>
          <p:cNvPr id="4098" name="Picture 2" descr="C:\Documents and Settings\W. Gary Allread\Local Settings\Temporary Internet Files\Content.IE5\RK40KXD1\MC900441322[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5181600"/>
            <a:ext cx="1117600" cy="914400"/>
          </a:xfrm>
          <a:prstGeom prst="rect">
            <a:avLst/>
          </a:prstGeom>
          <a:noFill/>
        </p:spPr>
      </p:pic>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10355" y="5181600"/>
            <a:ext cx="1076445" cy="914400"/>
          </a:xfrm>
          <a:prstGeom prst="rect">
            <a:avLst/>
          </a:prstGeom>
          <a:noFill/>
          <a:ln w="9525">
            <a:noFill/>
            <a:miter lim="800000"/>
            <a:headEnd/>
            <a:tailEnd/>
          </a:ln>
        </p:spPr>
      </p:pic>
      <p:pic>
        <p:nvPicPr>
          <p:cNvPr id="14" name="Picture 13" descr="Using Bad Can Opener.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4724400" y="2971800"/>
            <a:ext cx="2743200" cy="2743200"/>
          </a:xfrm>
          <a:prstGeom prst="rect">
            <a:avLst/>
          </a:prstGeom>
        </p:spPr>
      </p:pic>
      <p:pic>
        <p:nvPicPr>
          <p:cNvPr id="15" name="Picture 14" descr="Using Good Can Opener.jpg"/>
          <p:cNvPicPr>
            <a:picLocks noChangeAspect="1"/>
          </p:cNvPicPr>
          <p:nvPr/>
        </p:nvPicPr>
        <p:blipFill>
          <a:blip r:embed="rId7" cstate="email">
            <a:lum bright="10000"/>
            <a:extLst>
              <a:ext uri="{28A0092B-C50C-407E-A947-70E740481C1C}">
                <a14:useLocalDpi xmlns:a14="http://schemas.microsoft.com/office/drawing/2010/main" val="0"/>
              </a:ext>
            </a:extLst>
          </a:blip>
          <a:srcRect/>
          <a:stretch>
            <a:fillRect/>
          </a:stretch>
        </p:blipFill>
        <p:spPr>
          <a:xfrm>
            <a:off x="1562100" y="2971800"/>
            <a:ext cx="2677099" cy="2743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les training presentation">
  <a:themeElements>
    <a:clrScheme name="Custom 4">
      <a:dk1>
        <a:srgbClr val="000000"/>
      </a:dk1>
      <a:lt1>
        <a:srgbClr val="000000"/>
      </a:lt1>
      <a:dk2>
        <a:srgbClr val="FFFFFF"/>
      </a:dk2>
      <a:lt2>
        <a:srgbClr val="C00000"/>
      </a:lt2>
      <a:accent1>
        <a:srgbClr val="595959"/>
      </a:accent1>
      <a:accent2>
        <a:srgbClr val="FF4040"/>
      </a:accent2>
      <a:accent3>
        <a:srgbClr val="000000"/>
      </a:accent3>
      <a:accent4>
        <a:srgbClr val="595959"/>
      </a:accent4>
      <a:accent5>
        <a:srgbClr val="C00000"/>
      </a:accent5>
      <a:accent6>
        <a:srgbClr val="000000"/>
      </a:accent6>
      <a:hlink>
        <a:srgbClr val="000000"/>
      </a:hlink>
      <a:folHlink>
        <a:srgbClr val="000000"/>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 training presentation</Template>
  <TotalTime>17464</TotalTime>
  <Words>1631</Words>
  <Application>Microsoft Office PowerPoint</Application>
  <PresentationFormat>On-screen Show (4:3)</PresentationFormat>
  <Paragraphs>362</Paragraphs>
  <Slides>71</Slides>
  <Notes>8</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Sales training presentation</vt:lpstr>
      <vt:lpstr>Housekeepers:           Practices to Improve Health &amp; Safety using Ergonomics </vt:lpstr>
      <vt:lpstr>Disclaimer:  This material was produced under grant number SH-20998-10-60-F-39 from the Occupational Safety and Health Administration, U.S. Department of Labor.  It does not necessarily reflect the views or policies of the U.S. Department of Labor, nor does mention of trade names, commercial products, or organizations imply endorsement by the U.S. Government</vt:lpstr>
      <vt:lpstr>Topics</vt:lpstr>
      <vt:lpstr>Ergonomics</vt:lpstr>
      <vt:lpstr>What is Ergonomics?</vt:lpstr>
      <vt:lpstr>Ergonomics</vt:lpstr>
      <vt:lpstr>Ergonomics</vt:lpstr>
      <vt:lpstr>Ergonomics</vt:lpstr>
      <vt:lpstr>Ergonomics</vt:lpstr>
      <vt:lpstr>Ergonomics</vt:lpstr>
      <vt:lpstr>Ergonomics</vt:lpstr>
      <vt:lpstr>Ergonomics</vt:lpstr>
      <vt:lpstr>Ergonomics</vt:lpstr>
      <vt:lpstr>Ergonomics</vt:lpstr>
      <vt:lpstr>Ergonomics</vt:lpstr>
      <vt:lpstr>OSHA The Occupational Safety and Health Administration</vt:lpstr>
      <vt:lpstr>OSHA</vt:lpstr>
      <vt:lpstr>OSHA</vt:lpstr>
      <vt:lpstr>How Injuries Develop in the Body</vt:lpstr>
      <vt:lpstr>Injuries to the Body</vt:lpstr>
      <vt:lpstr>Injuries Among Housekeepers</vt:lpstr>
      <vt:lpstr>Injuries Among Housekeepers</vt:lpstr>
      <vt:lpstr>Do You Ever Feel Discomfort when Doing Your Job?  If Yes, Where?</vt:lpstr>
      <vt:lpstr>How Cumulative Trauma Injuries Develop</vt:lpstr>
      <vt:lpstr>How Cumulative Trauma Injuries Develop</vt:lpstr>
      <vt:lpstr>How Cumulative Trauma Injuries Develop – In the Back</vt:lpstr>
      <vt:lpstr>How Cumulative Trauma Injuries Develop – In the Back</vt:lpstr>
      <vt:lpstr>How Cumulative Trauma Injuries Develop – In the Back</vt:lpstr>
      <vt:lpstr>How Cumulative Trauma Injuries Develop – In the Back</vt:lpstr>
      <vt:lpstr>How Cumulative Trauma Injuries Develop – In the Shoulder</vt:lpstr>
      <vt:lpstr>Injury Risk Factors among Housekeepers</vt:lpstr>
      <vt:lpstr>Injury Risk Factors among Housekeepers</vt:lpstr>
      <vt:lpstr>What Other Tasks Require a Lot of Effort?</vt:lpstr>
      <vt:lpstr>Injury Risk Factors among Housekeepers</vt:lpstr>
      <vt:lpstr>What Other Tasks Require You to Work in Awkward Postures?</vt:lpstr>
      <vt:lpstr>Injury Risk Factors among Housekeepers</vt:lpstr>
      <vt:lpstr>What Other Tasks Require You to Do Similar Tasks Over and Over?</vt:lpstr>
      <vt:lpstr>Injury Risk Factors among Housekeepers</vt:lpstr>
      <vt:lpstr>For What Other Tasks Do You Stay in the Same Posture for a Time?</vt:lpstr>
      <vt:lpstr>Injury Risk Factors among Housekeepers</vt:lpstr>
      <vt:lpstr>What Other Tasks Take a Long Time to do Before You Can Rest?</vt:lpstr>
      <vt:lpstr>Symptoms of Possible Cumulative Trauma Injury</vt:lpstr>
      <vt:lpstr>Symptoms of Possible  Cumulative Trauma Injury</vt:lpstr>
      <vt:lpstr>Symptoms of Possible  Cumulative Trauma Injury</vt:lpstr>
      <vt:lpstr>Symptoms of Possible  Cumulative Trauma Injury</vt:lpstr>
      <vt:lpstr>Symptoms of Possible  Cumulative Trauma Injury</vt:lpstr>
      <vt:lpstr>Symptoms of Possible  Cumulative Trauma Injury</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Making Housekeeping Tasks Easier</vt:lpstr>
      <vt:lpstr>Keeping Yourself Healthy and Injury-Free</vt:lpstr>
      <vt:lpstr>Keeping Yourself Healthy and Injury-Free</vt:lpstr>
      <vt:lpstr>Keeping Yourself Healthy and Injury-Free</vt:lpstr>
      <vt:lpstr>Keeping Yourself Healthy and Injury-Free</vt:lpstr>
      <vt:lpstr>Keeping Yourself Healthy and Injury-Free</vt:lpstr>
      <vt:lpstr>Take-Home Messages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Housekeeper Training</dc:title>
  <dc:subject>Ergonomics</dc:subject>
  <dc:creator>W. Gary Allread</dc:creator>
  <cp:lastModifiedBy>Vosburgh, Linda - OSHA</cp:lastModifiedBy>
  <cp:revision>111</cp:revision>
  <dcterms:created xsi:type="dcterms:W3CDTF">2011-02-09T17:05:08Z</dcterms:created>
  <dcterms:modified xsi:type="dcterms:W3CDTF">2013-10-21T17:28:17Z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