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72"/>
  </p:notesMasterIdLst>
  <p:handoutMasterIdLst>
    <p:handoutMasterId r:id="rId73"/>
  </p:handoutMasterIdLst>
  <p:sldIdLst>
    <p:sldId id="256" r:id="rId2"/>
    <p:sldId id="269" r:id="rId3"/>
    <p:sldId id="287" r:id="rId4"/>
    <p:sldId id="273" r:id="rId5"/>
    <p:sldId id="275" r:id="rId6"/>
    <p:sldId id="274" r:id="rId7"/>
    <p:sldId id="276" r:id="rId8"/>
    <p:sldId id="277" r:id="rId9"/>
    <p:sldId id="278" r:id="rId10"/>
    <p:sldId id="279" r:id="rId11"/>
    <p:sldId id="280" r:id="rId12"/>
    <p:sldId id="298" r:id="rId13"/>
    <p:sldId id="282" r:id="rId14"/>
    <p:sldId id="286" r:id="rId15"/>
    <p:sldId id="284" r:id="rId16"/>
    <p:sldId id="285" r:id="rId17"/>
    <p:sldId id="283" r:id="rId18"/>
    <p:sldId id="289" r:id="rId19"/>
    <p:sldId id="290" r:id="rId20"/>
    <p:sldId id="291" r:id="rId21"/>
    <p:sldId id="292" r:id="rId22"/>
    <p:sldId id="352" r:id="rId23"/>
    <p:sldId id="304" r:id="rId24"/>
    <p:sldId id="293" r:id="rId25"/>
    <p:sldId id="294" r:id="rId26"/>
    <p:sldId id="295" r:id="rId27"/>
    <p:sldId id="296" r:id="rId28"/>
    <p:sldId id="297" r:id="rId29"/>
    <p:sldId id="301" r:id="rId30"/>
    <p:sldId id="302" r:id="rId31"/>
    <p:sldId id="303" r:id="rId32"/>
    <p:sldId id="305" r:id="rId33"/>
    <p:sldId id="306" r:id="rId34"/>
    <p:sldId id="307" r:id="rId35"/>
    <p:sldId id="308" r:id="rId36"/>
    <p:sldId id="309" r:id="rId37"/>
    <p:sldId id="310" r:id="rId38"/>
    <p:sldId id="311" r:id="rId39"/>
    <p:sldId id="312" r:id="rId40"/>
    <p:sldId id="313" r:id="rId41"/>
    <p:sldId id="314" r:id="rId42"/>
    <p:sldId id="315" r:id="rId43"/>
    <p:sldId id="317" r:id="rId44"/>
    <p:sldId id="316" r:id="rId45"/>
    <p:sldId id="318" r:id="rId46"/>
    <p:sldId id="319" r:id="rId47"/>
    <p:sldId id="320" r:id="rId48"/>
    <p:sldId id="330" r:id="rId49"/>
    <p:sldId id="336" r:id="rId50"/>
    <p:sldId id="332" r:id="rId51"/>
    <p:sldId id="322" r:id="rId52"/>
    <p:sldId id="331" r:id="rId53"/>
    <p:sldId id="337" r:id="rId54"/>
    <p:sldId id="323" r:id="rId55"/>
    <p:sldId id="345" r:id="rId56"/>
    <p:sldId id="333" r:id="rId57"/>
    <p:sldId id="338" r:id="rId58"/>
    <p:sldId id="324" r:id="rId59"/>
    <p:sldId id="346" r:id="rId60"/>
    <p:sldId id="353" r:id="rId61"/>
    <p:sldId id="349" r:id="rId62"/>
    <p:sldId id="334" r:id="rId63"/>
    <p:sldId id="339" r:id="rId64"/>
    <p:sldId id="335" r:id="rId65"/>
    <p:sldId id="340" r:id="rId66"/>
    <p:sldId id="341" r:id="rId67"/>
    <p:sldId id="342" r:id="rId68"/>
    <p:sldId id="343" r:id="rId69"/>
    <p:sldId id="350" r:id="rId70"/>
    <p:sldId id="344" r:id="rId71"/>
  </p:sldIdLst>
  <p:sldSz cx="9144000" cy="6858000" type="screen4x3"/>
  <p:notesSz cx="7010400" cy="9296400"/>
  <p:defaultTextStyle>
    <a:defPPr>
      <a:defRPr lang="en-US"/>
    </a:defPPr>
    <a:lvl1pPr algn="l" rtl="0" fontAlgn="base">
      <a:spcBef>
        <a:spcPct val="20000"/>
      </a:spcBef>
      <a:spcAft>
        <a:spcPct val="0"/>
      </a:spcAft>
      <a:buClr>
        <a:schemeClr val="accent2"/>
      </a:buClr>
      <a:buSzPct val="70000"/>
      <a:buFont typeface="Wingdings" pitchFamily="2" charset="2"/>
      <a:buChar char="l"/>
      <a:defRPr sz="2600" kern="1200">
        <a:solidFill>
          <a:schemeClr val="tx1"/>
        </a:solidFill>
        <a:latin typeface="Arial" charset="0"/>
        <a:ea typeface="+mn-ea"/>
        <a:cs typeface="+mn-cs"/>
      </a:defRPr>
    </a:lvl1pPr>
    <a:lvl2pPr marL="457200" algn="l" rtl="0" fontAlgn="base">
      <a:spcBef>
        <a:spcPct val="20000"/>
      </a:spcBef>
      <a:spcAft>
        <a:spcPct val="0"/>
      </a:spcAft>
      <a:buClr>
        <a:schemeClr val="accent2"/>
      </a:buClr>
      <a:buSzPct val="70000"/>
      <a:buFont typeface="Wingdings" pitchFamily="2" charset="2"/>
      <a:buChar char="l"/>
      <a:defRPr sz="2600" kern="1200">
        <a:solidFill>
          <a:schemeClr val="tx1"/>
        </a:solidFill>
        <a:latin typeface="Arial" charset="0"/>
        <a:ea typeface="+mn-ea"/>
        <a:cs typeface="+mn-cs"/>
      </a:defRPr>
    </a:lvl2pPr>
    <a:lvl3pPr marL="914400" algn="l" rtl="0" fontAlgn="base">
      <a:spcBef>
        <a:spcPct val="20000"/>
      </a:spcBef>
      <a:spcAft>
        <a:spcPct val="0"/>
      </a:spcAft>
      <a:buClr>
        <a:schemeClr val="accent2"/>
      </a:buClr>
      <a:buSzPct val="70000"/>
      <a:buFont typeface="Wingdings" pitchFamily="2" charset="2"/>
      <a:buChar char="l"/>
      <a:defRPr sz="2600" kern="1200">
        <a:solidFill>
          <a:schemeClr val="tx1"/>
        </a:solidFill>
        <a:latin typeface="Arial" charset="0"/>
        <a:ea typeface="+mn-ea"/>
        <a:cs typeface="+mn-cs"/>
      </a:defRPr>
    </a:lvl3pPr>
    <a:lvl4pPr marL="1371600" algn="l" rtl="0" fontAlgn="base">
      <a:spcBef>
        <a:spcPct val="20000"/>
      </a:spcBef>
      <a:spcAft>
        <a:spcPct val="0"/>
      </a:spcAft>
      <a:buClr>
        <a:schemeClr val="accent2"/>
      </a:buClr>
      <a:buSzPct val="70000"/>
      <a:buFont typeface="Wingdings" pitchFamily="2" charset="2"/>
      <a:buChar char="l"/>
      <a:defRPr sz="2600" kern="1200">
        <a:solidFill>
          <a:schemeClr val="tx1"/>
        </a:solidFill>
        <a:latin typeface="Arial" charset="0"/>
        <a:ea typeface="+mn-ea"/>
        <a:cs typeface="+mn-cs"/>
      </a:defRPr>
    </a:lvl4pPr>
    <a:lvl5pPr marL="1828800" algn="l" rtl="0" fontAlgn="base">
      <a:spcBef>
        <a:spcPct val="20000"/>
      </a:spcBef>
      <a:spcAft>
        <a:spcPct val="0"/>
      </a:spcAft>
      <a:buClr>
        <a:schemeClr val="accent2"/>
      </a:buClr>
      <a:buSzPct val="70000"/>
      <a:buFont typeface="Wingdings" pitchFamily="2" charset="2"/>
      <a:buChar char="l"/>
      <a:defRPr sz="2600" kern="1200">
        <a:solidFill>
          <a:schemeClr val="tx1"/>
        </a:solidFill>
        <a:latin typeface="Arial" charset="0"/>
        <a:ea typeface="+mn-ea"/>
        <a:cs typeface="+mn-cs"/>
      </a:defRPr>
    </a:lvl5pPr>
    <a:lvl6pPr marL="2286000" algn="l" defTabSz="914400" rtl="0" eaLnBrk="1" latinLnBrk="0" hangingPunct="1">
      <a:defRPr sz="2600" kern="1200">
        <a:solidFill>
          <a:schemeClr val="tx1"/>
        </a:solidFill>
        <a:latin typeface="Arial" charset="0"/>
        <a:ea typeface="+mn-ea"/>
        <a:cs typeface="+mn-cs"/>
      </a:defRPr>
    </a:lvl6pPr>
    <a:lvl7pPr marL="2743200" algn="l" defTabSz="914400" rtl="0" eaLnBrk="1" latinLnBrk="0" hangingPunct="1">
      <a:defRPr sz="2600" kern="1200">
        <a:solidFill>
          <a:schemeClr val="tx1"/>
        </a:solidFill>
        <a:latin typeface="Arial" charset="0"/>
        <a:ea typeface="+mn-ea"/>
        <a:cs typeface="+mn-cs"/>
      </a:defRPr>
    </a:lvl7pPr>
    <a:lvl8pPr marL="3200400" algn="l" defTabSz="914400" rtl="0" eaLnBrk="1" latinLnBrk="0" hangingPunct="1">
      <a:defRPr sz="2600" kern="1200">
        <a:solidFill>
          <a:schemeClr val="tx1"/>
        </a:solidFill>
        <a:latin typeface="Arial" charset="0"/>
        <a:ea typeface="+mn-ea"/>
        <a:cs typeface="+mn-cs"/>
      </a:defRPr>
    </a:lvl8pPr>
    <a:lvl9pPr marL="3657600" algn="l" defTabSz="914400" rtl="0" eaLnBrk="1" latinLnBrk="0" hangingPunct="1">
      <a:defRPr sz="2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C00000"/>
    <a:srgbClr val="893611"/>
    <a:srgbClr val="D9D9D9"/>
    <a:srgbClr val="008000"/>
    <a:srgbClr val="00FF00"/>
    <a:srgbClr val="CC0000"/>
    <a:srgbClr val="FFFFFF"/>
    <a:srgbClr val="00B0F0"/>
    <a:srgbClr val="FF00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04" autoAdjust="0"/>
    <p:restoredTop sz="99648" autoAdjust="0"/>
  </p:normalViewPr>
  <p:slideViewPr>
    <p:cSldViewPr>
      <p:cViewPr varScale="1">
        <p:scale>
          <a:sx n="88" d="100"/>
          <a:sy n="88" d="100"/>
        </p:scale>
        <p:origin x="-1680"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p:scale>
          <a:sx n="73" d="100"/>
          <a:sy n="73" d="100"/>
        </p:scale>
        <p:origin x="-2358" y="72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ln>
              <a:solidFill>
                <a:schemeClr val="tx1"/>
              </a:solidFill>
            </a:ln>
          </c:spPr>
          <c:invertIfNegative val="0"/>
          <c:dPt>
            <c:idx val="0"/>
            <c:invertIfNegative val="0"/>
            <c:bubble3D val="0"/>
            <c:spPr>
              <a:solidFill>
                <a:srgbClr val="C00000"/>
              </a:solidFill>
              <a:ln>
                <a:solidFill>
                  <a:schemeClr val="tx1"/>
                </a:solidFill>
              </a:ln>
            </c:spPr>
          </c:dPt>
          <c:dPt>
            <c:idx val="1"/>
            <c:invertIfNegative val="0"/>
            <c:bubble3D val="0"/>
            <c:spPr>
              <a:solidFill>
                <a:schemeClr val="bg1">
                  <a:lumMod val="75000"/>
                </a:schemeClr>
              </a:solidFill>
              <a:ln>
                <a:solidFill>
                  <a:schemeClr val="tx1"/>
                </a:solidFill>
              </a:ln>
            </c:spPr>
          </c:dPt>
          <c:dPt>
            <c:idx val="2"/>
            <c:invertIfNegative val="0"/>
            <c:bubble3D val="0"/>
            <c:spPr>
              <a:solidFill>
                <a:schemeClr val="bg1">
                  <a:lumMod val="75000"/>
                </a:schemeClr>
              </a:solidFill>
              <a:ln>
                <a:solidFill>
                  <a:schemeClr val="tx1"/>
                </a:solidFill>
              </a:ln>
            </c:spPr>
          </c:dPt>
          <c:dPt>
            <c:idx val="3"/>
            <c:invertIfNegative val="0"/>
            <c:bubble3D val="0"/>
            <c:spPr>
              <a:solidFill>
                <a:schemeClr val="bg1">
                  <a:lumMod val="75000"/>
                </a:schemeClr>
              </a:solidFill>
              <a:ln>
                <a:solidFill>
                  <a:schemeClr val="tx1"/>
                </a:solidFill>
              </a:ln>
            </c:spPr>
          </c:dPt>
          <c:dLbls>
            <c:numFmt formatCode="#,##0.0" sourceLinked="0"/>
            <c:txPr>
              <a:bodyPr/>
              <a:lstStyle/>
              <a:p>
                <a:pPr>
                  <a:defRPr sz="1400"/>
                </a:pPr>
                <a:endParaRPr lang="en-US"/>
              </a:p>
            </c:txPr>
            <c:showLegendKey val="0"/>
            <c:showVal val="1"/>
            <c:showCatName val="0"/>
            <c:showSerName val="0"/>
            <c:showPercent val="0"/>
            <c:showBubbleSize val="0"/>
            <c:showLeaderLines val="0"/>
          </c:dLbls>
          <c:cat>
            <c:strRef>
              <c:f>Sheet1!$A$2:$A$5</c:f>
              <c:strCache>
                <c:ptCount val="4"/>
                <c:pt idx="0">
                  <c:v>Limpiador de Cuarto</c:v>
                </c:pt>
                <c:pt idx="1">
                  <c:v>Lavaplato</c:v>
                </c:pt>
                <c:pt idx="2">
                  <c:v>Cocinador</c:v>
                </c:pt>
                <c:pt idx="3">
                  <c:v>Mesero</c:v>
                </c:pt>
              </c:strCache>
            </c:strRef>
          </c:cat>
          <c:val>
            <c:numRef>
              <c:f>Sheet1!$B$2:$B$5</c:f>
              <c:numCache>
                <c:formatCode>General</c:formatCode>
                <c:ptCount val="4"/>
                <c:pt idx="0">
                  <c:v>3.16</c:v>
                </c:pt>
                <c:pt idx="1">
                  <c:v>1.9900000000000015</c:v>
                </c:pt>
                <c:pt idx="2">
                  <c:v>1.7400000000000004</c:v>
                </c:pt>
                <c:pt idx="3">
                  <c:v>1.08</c:v>
                </c:pt>
              </c:numCache>
            </c:numRef>
          </c:val>
        </c:ser>
        <c:dLbls>
          <c:showLegendKey val="0"/>
          <c:showVal val="0"/>
          <c:showCatName val="0"/>
          <c:showSerName val="0"/>
          <c:showPercent val="0"/>
          <c:showBubbleSize val="0"/>
        </c:dLbls>
        <c:gapWidth val="150"/>
        <c:axId val="29931392"/>
        <c:axId val="29932928"/>
      </c:barChart>
      <c:catAx>
        <c:axId val="29931392"/>
        <c:scaling>
          <c:orientation val="minMax"/>
        </c:scaling>
        <c:delete val="0"/>
        <c:axPos val="b"/>
        <c:majorTickMark val="out"/>
        <c:minorTickMark val="none"/>
        <c:tickLblPos val="nextTo"/>
        <c:spPr>
          <a:ln>
            <a:solidFill>
              <a:schemeClr val="tx1"/>
            </a:solidFill>
          </a:ln>
        </c:spPr>
        <c:crossAx val="29932928"/>
        <c:crosses val="autoZero"/>
        <c:auto val="1"/>
        <c:lblAlgn val="ctr"/>
        <c:lblOffset val="100"/>
        <c:noMultiLvlLbl val="0"/>
      </c:catAx>
      <c:valAx>
        <c:axId val="29932928"/>
        <c:scaling>
          <c:orientation val="minMax"/>
          <c:max val="4"/>
          <c:min val="0"/>
        </c:scaling>
        <c:delete val="0"/>
        <c:axPos val="l"/>
        <c:majorGridlines>
          <c:spPr>
            <a:ln>
              <a:prstDash val="dash"/>
            </a:ln>
          </c:spPr>
        </c:majorGridlines>
        <c:title>
          <c:tx>
            <c:rich>
              <a:bodyPr rot="-5400000" vert="horz"/>
              <a:lstStyle/>
              <a:p>
                <a:pPr>
                  <a:defRPr/>
                </a:pPr>
                <a:r>
                  <a:rPr lang="es-ES" sz="1800" b="1" i="0" u="none" strike="noStrike" baseline="0" dirty="0" smtClean="0"/>
                  <a:t>ritmo por 100 empleados</a:t>
                </a:r>
                <a:endParaRPr lang="en-US" dirty="0"/>
              </a:p>
            </c:rich>
          </c:tx>
          <c:layout/>
          <c:overlay val="0"/>
        </c:title>
        <c:numFmt formatCode="General" sourceLinked="1"/>
        <c:majorTickMark val="out"/>
        <c:minorTickMark val="none"/>
        <c:tickLblPos val="nextTo"/>
        <c:spPr>
          <a:ln>
            <a:solidFill>
              <a:schemeClr val="tx1"/>
            </a:solidFill>
          </a:ln>
        </c:spPr>
        <c:crossAx val="29931392"/>
        <c:crosses val="autoZero"/>
        <c:crossBetween val="between"/>
        <c:majorUnit val="1"/>
      </c:valAx>
      <c:spPr>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ln>
              <a:solidFill>
                <a:schemeClr val="tx1"/>
              </a:solidFill>
            </a:ln>
          </c:spPr>
          <c:dPt>
            <c:idx val="0"/>
            <c:bubble3D val="0"/>
            <c:spPr>
              <a:solidFill>
                <a:schemeClr val="tx2"/>
              </a:solidFill>
              <a:ln>
                <a:solidFill>
                  <a:schemeClr val="tx1"/>
                </a:solidFill>
              </a:ln>
            </c:spPr>
          </c:dPt>
          <c:dPt>
            <c:idx val="1"/>
            <c:bubble3D val="0"/>
            <c:spPr>
              <a:gradFill flip="none" rotWithShape="1">
                <a:gsLst>
                  <a:gs pos="5000">
                    <a:srgbClr val="FFFFFF"/>
                  </a:gs>
                  <a:gs pos="20000">
                    <a:srgbClr val="000000"/>
                  </a:gs>
                  <a:gs pos="30000">
                    <a:srgbClr val="FFFFFF"/>
                  </a:gs>
                  <a:gs pos="40000">
                    <a:srgbClr val="000000"/>
                  </a:gs>
                  <a:gs pos="50000">
                    <a:srgbClr val="FFFFFF"/>
                  </a:gs>
                  <a:gs pos="60000">
                    <a:srgbClr val="000000"/>
                  </a:gs>
                  <a:gs pos="70000">
                    <a:srgbClr val="FFFFFF"/>
                  </a:gs>
                  <a:gs pos="80000">
                    <a:srgbClr val="000000"/>
                  </a:gs>
                  <a:gs pos="95000">
                    <a:srgbClr val="FFFFFF"/>
                  </a:gs>
                </a:gsLst>
                <a:lin ang="0" scaled="1"/>
                <a:tileRect/>
              </a:gradFill>
              <a:ln>
                <a:solidFill>
                  <a:schemeClr val="tx1"/>
                </a:solidFill>
              </a:ln>
            </c:spPr>
          </c:dPt>
          <c:dPt>
            <c:idx val="2"/>
            <c:bubble3D val="0"/>
            <c:spPr>
              <a:solidFill>
                <a:schemeClr val="bg1"/>
              </a:solidFill>
              <a:ln>
                <a:solidFill>
                  <a:schemeClr val="tx1"/>
                </a:solidFill>
              </a:ln>
            </c:spPr>
          </c:dPt>
          <c:dPt>
            <c:idx val="3"/>
            <c:bubble3D val="0"/>
            <c:spPr>
              <a:gradFill flip="none" rotWithShape="1">
                <a:gsLst>
                  <a:gs pos="0">
                    <a:srgbClr val="C00000"/>
                  </a:gs>
                  <a:gs pos="10000">
                    <a:srgbClr val="FFFFFF"/>
                  </a:gs>
                  <a:gs pos="20000">
                    <a:srgbClr val="C00000"/>
                  </a:gs>
                  <a:gs pos="30000">
                    <a:srgbClr val="FFFFFF"/>
                  </a:gs>
                  <a:gs pos="40000">
                    <a:srgbClr val="C00000"/>
                  </a:gs>
                  <a:gs pos="50000">
                    <a:srgbClr val="FFFFFF"/>
                  </a:gs>
                  <a:gs pos="60000">
                    <a:srgbClr val="C00000"/>
                  </a:gs>
                  <a:gs pos="70000">
                    <a:srgbClr val="FFFFFF"/>
                  </a:gs>
                  <a:gs pos="80000">
                    <a:srgbClr val="C00000"/>
                  </a:gs>
                  <a:gs pos="95000">
                    <a:srgbClr val="FFFFFF"/>
                  </a:gs>
                </a:gsLst>
                <a:lin ang="5400000" scaled="1"/>
                <a:tileRect/>
              </a:gradFill>
              <a:ln>
                <a:solidFill>
                  <a:schemeClr val="tx1"/>
                </a:solidFill>
              </a:ln>
            </c:spPr>
          </c:dPt>
          <c:dLbls>
            <c:dLbl>
              <c:idx val="0"/>
              <c:layout>
                <c:manualLayout>
                  <c:x val="-1.3213150987705485E-2"/>
                  <c:y val="0.11350306855025474"/>
                </c:manualLayout>
              </c:layout>
              <c:tx>
                <c:rich>
                  <a:bodyPr/>
                  <a:lstStyle/>
                  <a:p>
                    <a:pPr marL="0" marR="0" indent="0" algn="ctr" defTabSz="914400" rtl="0" eaLnBrk="1" fontAlgn="auto" latinLnBrk="0" hangingPunct="1">
                      <a:lnSpc>
                        <a:spcPct val="100000"/>
                      </a:lnSpc>
                      <a:spcBef>
                        <a:spcPts val="0"/>
                      </a:spcBef>
                      <a:spcAft>
                        <a:spcPts val="0"/>
                      </a:spcAft>
                      <a:buClrTx/>
                      <a:buSzTx/>
                      <a:buFontTx/>
                      <a:buNone/>
                      <a:tabLst/>
                      <a:defRPr sz="1100" b="1" i="0" u="none" strike="noStrike" kern="1200" baseline="0">
                        <a:solidFill>
                          <a:srgbClr val="000000"/>
                        </a:solidFill>
                        <a:latin typeface="+mn-lt"/>
                        <a:ea typeface="+mn-ea"/>
                        <a:cs typeface="+mn-cs"/>
                      </a:defRPr>
                    </a:pPr>
                    <a:r>
                      <a:rPr lang="en-US" sz="1100" dirty="0" err="1" smtClean="0"/>
                      <a:t>Hombros</a:t>
                    </a:r>
                    <a:endParaRPr lang="en-US" sz="1100" dirty="0" smtClean="0"/>
                  </a:p>
                  <a:p>
                    <a:pPr marL="0" marR="0" indent="0" algn="ctr" defTabSz="914400" rtl="0" eaLnBrk="1" fontAlgn="auto" latinLnBrk="0" hangingPunct="1">
                      <a:lnSpc>
                        <a:spcPct val="100000"/>
                      </a:lnSpc>
                      <a:spcBef>
                        <a:spcPts val="0"/>
                      </a:spcBef>
                      <a:spcAft>
                        <a:spcPts val="0"/>
                      </a:spcAft>
                      <a:buClrTx/>
                      <a:buSzTx/>
                      <a:buFontTx/>
                      <a:buNone/>
                      <a:tabLst/>
                      <a:defRPr sz="1100" b="1" i="0" u="none" strike="noStrike" kern="1200" baseline="0">
                        <a:solidFill>
                          <a:srgbClr val="000000"/>
                        </a:solidFill>
                        <a:latin typeface="+mn-lt"/>
                        <a:ea typeface="+mn-ea"/>
                        <a:cs typeface="+mn-cs"/>
                      </a:defRPr>
                    </a:pPr>
                    <a:r>
                      <a:rPr lang="en-US" sz="1100" dirty="0" smtClean="0"/>
                      <a:t>13</a:t>
                    </a:r>
                    <a:r>
                      <a:rPr lang="en-US" sz="1100" dirty="0"/>
                      <a:t>%</a:t>
                    </a:r>
                  </a:p>
                </c:rich>
              </c:tx>
              <c:spPr>
                <a:solidFill>
                  <a:schemeClr val="bg1"/>
                </a:solidFill>
              </c:spPr>
              <c:dLblPos val="bestFit"/>
              <c:showLegendKey val="0"/>
              <c:showVal val="0"/>
              <c:showCatName val="1"/>
              <c:showSerName val="0"/>
              <c:showPercent val="1"/>
              <c:showBubbleSize val="0"/>
              <c:separator>
</c:separator>
            </c:dLbl>
            <c:dLbl>
              <c:idx val="1"/>
              <c:layout>
                <c:manualLayout>
                  <c:x val="-0.19917115623704917"/>
                  <c:y val="0.13686660490968017"/>
                </c:manualLayout>
              </c:layout>
              <c:tx>
                <c:rich>
                  <a:bodyPr/>
                  <a:lstStyle/>
                  <a:p>
                    <a:r>
                      <a:rPr lang="en-US" dirty="0" smtClean="0"/>
                      <a:t>Manos/ </a:t>
                    </a:r>
                    <a:r>
                      <a:rPr lang="en-US" dirty="0" err="1" smtClean="0"/>
                      <a:t>Muñeca</a:t>
                    </a:r>
                    <a:r>
                      <a:rPr lang="en-US" dirty="0"/>
                      <a:t>
22%</a:t>
                    </a:r>
                  </a:p>
                </c:rich>
              </c:tx>
              <c:dLblPos val="bestFit"/>
              <c:showLegendKey val="0"/>
              <c:showVal val="0"/>
              <c:showCatName val="1"/>
              <c:showSerName val="0"/>
              <c:showPercent val="1"/>
              <c:showBubbleSize val="0"/>
              <c:separator>
</c:separator>
            </c:dLbl>
            <c:dLbl>
              <c:idx val="2"/>
              <c:layout>
                <c:manualLayout>
                  <c:x val="-3.3705392089146816E-2"/>
                  <c:y val="-0.18744268179713072"/>
                </c:manualLayout>
              </c:layout>
              <c:tx>
                <c:rich>
                  <a:bodyPr/>
                  <a:lstStyle/>
                  <a:p>
                    <a:pPr marL="0" marR="0" indent="0" algn="ctr" defTabSz="914400" rtl="0" eaLnBrk="1" fontAlgn="auto" latinLnBrk="0" hangingPunct="1">
                      <a:lnSpc>
                        <a:spcPct val="100000"/>
                      </a:lnSpc>
                      <a:spcBef>
                        <a:spcPts val="0"/>
                      </a:spcBef>
                      <a:spcAft>
                        <a:spcPts val="0"/>
                      </a:spcAft>
                      <a:buClrTx/>
                      <a:buSzTx/>
                      <a:buFontTx/>
                      <a:buNone/>
                      <a:tabLst/>
                      <a:defRPr sz="1100" b="1" i="0" u="none" strike="noStrike" kern="1200" baseline="0">
                        <a:solidFill>
                          <a:srgbClr val="000000"/>
                        </a:solidFill>
                        <a:latin typeface="+mn-lt"/>
                        <a:ea typeface="+mn-ea"/>
                        <a:cs typeface="+mn-cs"/>
                      </a:defRPr>
                    </a:pPr>
                    <a:r>
                      <a:rPr lang="en-US" sz="1100" dirty="0" err="1" smtClean="0"/>
                      <a:t>Espalda</a:t>
                    </a:r>
                    <a:endParaRPr lang="en-US" sz="1100" dirty="0" smtClean="0"/>
                  </a:p>
                  <a:p>
                    <a:pPr marL="0" marR="0" indent="0" algn="ctr" defTabSz="914400" rtl="0" eaLnBrk="1" fontAlgn="auto" latinLnBrk="0" hangingPunct="1">
                      <a:lnSpc>
                        <a:spcPct val="100000"/>
                      </a:lnSpc>
                      <a:spcBef>
                        <a:spcPts val="0"/>
                      </a:spcBef>
                      <a:spcAft>
                        <a:spcPts val="0"/>
                      </a:spcAft>
                      <a:buClrTx/>
                      <a:buSzTx/>
                      <a:buFontTx/>
                      <a:buNone/>
                      <a:tabLst/>
                      <a:defRPr sz="1100" b="1" i="0" u="none" strike="noStrike" kern="1200" baseline="0">
                        <a:solidFill>
                          <a:srgbClr val="000000"/>
                        </a:solidFill>
                        <a:latin typeface="+mn-lt"/>
                        <a:ea typeface="+mn-ea"/>
                        <a:cs typeface="+mn-cs"/>
                      </a:defRPr>
                    </a:pPr>
                    <a:r>
                      <a:rPr lang="en-US" sz="1100" dirty="0" smtClean="0"/>
                      <a:t>40%</a:t>
                    </a:r>
                    <a:endParaRPr lang="en-US" sz="1100" dirty="0"/>
                  </a:p>
                </c:rich>
              </c:tx>
              <c:spPr>
                <a:solidFill>
                  <a:schemeClr val="bg1"/>
                </a:solidFill>
              </c:spPr>
              <c:dLblPos val="bestFit"/>
              <c:showLegendKey val="0"/>
              <c:showVal val="0"/>
              <c:showCatName val="1"/>
              <c:showSerName val="0"/>
              <c:showPercent val="1"/>
              <c:showBubbleSize val="0"/>
              <c:separator>
</c:separator>
            </c:dLbl>
            <c:dLbl>
              <c:idx val="3"/>
              <c:layout>
                <c:manualLayout>
                  <c:x val="0.20371736427683496"/>
                  <c:y val="8.9251679018064065E-2"/>
                </c:manualLayout>
              </c:layout>
              <c:dLblPos val="bestFit"/>
              <c:showLegendKey val="0"/>
              <c:showVal val="0"/>
              <c:showCatName val="1"/>
              <c:showSerName val="0"/>
              <c:showPercent val="1"/>
              <c:showBubbleSize val="0"/>
              <c:separator>
</c:separator>
            </c:dLbl>
            <c:spPr>
              <a:solidFill>
                <a:schemeClr val="bg1"/>
              </a:solidFill>
            </c:spPr>
            <c:txPr>
              <a:bodyPr/>
              <a:lstStyle/>
              <a:p>
                <a:pPr>
                  <a:defRPr sz="1100" b="1"/>
                </a:pPr>
                <a:endParaRPr lang="en-US"/>
              </a:p>
            </c:txPr>
            <c:dLblPos val="inEnd"/>
            <c:showLegendKey val="0"/>
            <c:showVal val="0"/>
            <c:showCatName val="1"/>
            <c:showSerName val="0"/>
            <c:showPercent val="1"/>
            <c:showBubbleSize val="0"/>
            <c:separator>
</c:separator>
            <c:showLeaderLines val="1"/>
          </c:dLbls>
          <c:cat>
            <c:strRef>
              <c:f>Sheet1!$A$2:$A$5</c:f>
              <c:strCache>
                <c:ptCount val="4"/>
                <c:pt idx="0">
                  <c:v>Hombros</c:v>
                </c:pt>
                <c:pt idx="1">
                  <c:v>Manos/Muñeca</c:v>
                </c:pt>
                <c:pt idx="2">
                  <c:v>Espalda</c:v>
                </c:pt>
                <c:pt idx="3">
                  <c:v>Otros</c:v>
                </c:pt>
              </c:strCache>
            </c:strRef>
          </c:cat>
          <c:val>
            <c:numRef>
              <c:f>Sheet1!$B$2:$B$5</c:f>
              <c:numCache>
                <c:formatCode>General</c:formatCode>
                <c:ptCount val="4"/>
                <c:pt idx="0">
                  <c:v>0.13</c:v>
                </c:pt>
                <c:pt idx="1">
                  <c:v>0.22</c:v>
                </c:pt>
                <c:pt idx="2">
                  <c:v>0.4</c:v>
                </c:pt>
                <c:pt idx="3">
                  <c:v>0.25</c:v>
                </c:pt>
              </c:numCache>
            </c:numRef>
          </c:val>
        </c:ser>
        <c:dLbls>
          <c:showLegendKey val="0"/>
          <c:showVal val="1"/>
          <c:showCatName val="1"/>
          <c:showSerName val="0"/>
          <c:showPercent val="0"/>
          <c:showBubbleSize val="0"/>
          <c:showLeaderLines val="1"/>
        </c:dLbls>
        <c:firstSliceAng val="338"/>
      </c:pie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rgbClr val="C00000"/>
            </a:solidFill>
            <a:ln>
              <a:solidFill>
                <a:schemeClr val="tx1"/>
              </a:solidFill>
            </a:ln>
          </c:spPr>
          <c:invertIfNegative val="0"/>
          <c:cat>
            <c:strRef>
              <c:f>Sheet1!$A$2:$A$3</c:f>
              <c:strCache>
                <c:ptCount val="2"/>
                <c:pt idx="0">
                  <c:v>Lesión a Músculo</c:v>
                </c:pt>
                <c:pt idx="1">
                  <c:v>Lesión a Tendón</c:v>
                </c:pt>
              </c:strCache>
            </c:strRef>
          </c:cat>
          <c:val>
            <c:numRef>
              <c:f>Sheet1!$B$2:$B$3</c:f>
              <c:numCache>
                <c:formatCode>General</c:formatCode>
                <c:ptCount val="2"/>
                <c:pt idx="0">
                  <c:v>1</c:v>
                </c:pt>
                <c:pt idx="1">
                  <c:v>20</c:v>
                </c:pt>
              </c:numCache>
            </c:numRef>
          </c:val>
        </c:ser>
        <c:dLbls>
          <c:showLegendKey val="0"/>
          <c:showVal val="0"/>
          <c:showCatName val="0"/>
          <c:showSerName val="0"/>
          <c:showPercent val="0"/>
          <c:showBubbleSize val="0"/>
        </c:dLbls>
        <c:gapWidth val="100"/>
        <c:axId val="30743936"/>
        <c:axId val="30753920"/>
      </c:barChart>
      <c:catAx>
        <c:axId val="30743936"/>
        <c:scaling>
          <c:orientation val="minMax"/>
        </c:scaling>
        <c:delete val="0"/>
        <c:axPos val="l"/>
        <c:majorTickMark val="out"/>
        <c:minorTickMark val="none"/>
        <c:tickLblPos val="nextTo"/>
        <c:spPr>
          <a:ln>
            <a:solidFill>
              <a:srgbClr val="000000"/>
            </a:solidFill>
          </a:ln>
        </c:spPr>
        <c:crossAx val="30753920"/>
        <c:crosses val="autoZero"/>
        <c:auto val="1"/>
        <c:lblAlgn val="ctr"/>
        <c:lblOffset val="100"/>
        <c:noMultiLvlLbl val="0"/>
      </c:catAx>
      <c:valAx>
        <c:axId val="30753920"/>
        <c:scaling>
          <c:orientation val="minMax"/>
        </c:scaling>
        <c:delete val="0"/>
        <c:axPos val="b"/>
        <c:majorGridlines>
          <c:spPr>
            <a:ln>
              <a:prstDash val="sysDot"/>
            </a:ln>
          </c:spPr>
        </c:majorGridlines>
        <c:title>
          <c:tx>
            <c:rich>
              <a:bodyPr rot="0" vert="horz" anchor="t" anchorCtr="0"/>
              <a:lstStyle/>
              <a:p>
                <a:pPr>
                  <a:defRPr/>
                </a:pPr>
                <a:r>
                  <a:rPr lang="en-US" dirty="0" err="1" smtClean="0"/>
                  <a:t>Semanas</a:t>
                </a:r>
                <a:endParaRPr lang="en-US" dirty="0"/>
              </a:p>
            </c:rich>
          </c:tx>
          <c:layout/>
          <c:overlay val="0"/>
        </c:title>
        <c:numFmt formatCode="General" sourceLinked="1"/>
        <c:majorTickMark val="out"/>
        <c:minorTickMark val="none"/>
        <c:tickLblPos val="nextTo"/>
        <c:spPr>
          <a:ln>
            <a:solidFill>
              <a:srgbClr val="000000"/>
            </a:solidFill>
          </a:ln>
        </c:spPr>
        <c:crossAx val="30743936"/>
        <c:crosses val="autoZero"/>
        <c:crossBetween val="between"/>
      </c:valAx>
      <c:spPr>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694307016932768E-2"/>
          <c:y val="3.1944444444444442E-2"/>
          <c:w val="0.8767793185143915"/>
          <c:h val="0.83784971323029256"/>
        </c:manualLayout>
      </c:layout>
      <c:barChart>
        <c:barDir val="col"/>
        <c:grouping val="clustered"/>
        <c:varyColors val="0"/>
        <c:ser>
          <c:idx val="0"/>
          <c:order val="0"/>
          <c:tx>
            <c:strRef>
              <c:f>Sheet1!$B$1</c:f>
              <c:strCache>
                <c:ptCount val="1"/>
                <c:pt idx="0">
                  <c:v>Column1</c:v>
                </c:pt>
              </c:strCache>
            </c:strRef>
          </c:tx>
          <c:spPr>
            <a:ln>
              <a:solidFill>
                <a:srgbClr val="000000"/>
              </a:solidFill>
            </a:ln>
          </c:spPr>
          <c:invertIfNegative val="0"/>
          <c:cat>
            <c:strRef>
              <c:f>Sheet1!$A$2:$A$4</c:f>
              <c:strCache>
                <c:ptCount val="3"/>
                <c:pt idx="0">
                  <c:v>Standing Upright</c:v>
                </c:pt>
                <c:pt idx="1">
                  <c:v>Bending Knees</c:v>
                </c:pt>
                <c:pt idx="2">
                  <c:v>Bending at Waist</c:v>
                </c:pt>
              </c:strCache>
            </c:strRef>
          </c:cat>
          <c:val>
            <c:numRef>
              <c:f>Sheet1!$B$2:$B$4</c:f>
              <c:numCache>
                <c:formatCode>General</c:formatCode>
                <c:ptCount val="3"/>
                <c:pt idx="0">
                  <c:v>241.5</c:v>
                </c:pt>
                <c:pt idx="1">
                  <c:v>280.2</c:v>
                </c:pt>
                <c:pt idx="2">
                  <c:v>472</c:v>
                </c:pt>
              </c:numCache>
            </c:numRef>
          </c:val>
        </c:ser>
        <c:ser>
          <c:idx val="1"/>
          <c:order val="1"/>
          <c:tx>
            <c:strRef>
              <c:f>Sheet1!$C$1</c:f>
              <c:strCache>
                <c:ptCount val="1"/>
                <c:pt idx="0">
                  <c:v>Column2</c:v>
                </c:pt>
              </c:strCache>
            </c:strRef>
          </c:tx>
          <c:invertIfNegative val="0"/>
          <c:cat>
            <c:strRef>
              <c:f>Sheet1!$A$2:$A$4</c:f>
              <c:strCache>
                <c:ptCount val="3"/>
                <c:pt idx="0">
                  <c:v>Standing Upright</c:v>
                </c:pt>
                <c:pt idx="1">
                  <c:v>Bending Knees</c:v>
                </c:pt>
                <c:pt idx="2">
                  <c:v>Bending at Waist</c:v>
                </c:pt>
              </c:strCache>
            </c:strRef>
          </c:cat>
          <c:val>
            <c:numRef>
              <c:f>Sheet1!$C$2:$C$4</c:f>
              <c:numCache>
                <c:formatCode>General</c:formatCode>
                <c:ptCount val="3"/>
              </c:numCache>
            </c:numRef>
          </c:val>
        </c:ser>
        <c:dLbls>
          <c:showLegendKey val="0"/>
          <c:showVal val="0"/>
          <c:showCatName val="0"/>
          <c:showSerName val="0"/>
          <c:showPercent val="0"/>
          <c:showBubbleSize val="0"/>
        </c:dLbls>
        <c:gapWidth val="191"/>
        <c:overlap val="-31"/>
        <c:axId val="31657344"/>
        <c:axId val="31728768"/>
      </c:barChart>
      <c:catAx>
        <c:axId val="31657344"/>
        <c:scaling>
          <c:orientation val="minMax"/>
        </c:scaling>
        <c:delete val="0"/>
        <c:axPos val="b"/>
        <c:majorTickMark val="out"/>
        <c:minorTickMark val="none"/>
        <c:tickLblPos val="nextTo"/>
        <c:spPr>
          <a:ln>
            <a:solidFill>
              <a:srgbClr val="000000"/>
            </a:solidFill>
          </a:ln>
        </c:spPr>
        <c:crossAx val="31728768"/>
        <c:crosses val="autoZero"/>
        <c:auto val="1"/>
        <c:lblAlgn val="ctr"/>
        <c:lblOffset val="100"/>
        <c:noMultiLvlLbl val="0"/>
      </c:catAx>
      <c:valAx>
        <c:axId val="31728768"/>
        <c:scaling>
          <c:orientation val="minMax"/>
        </c:scaling>
        <c:delete val="0"/>
        <c:axPos val="l"/>
        <c:title>
          <c:tx>
            <c:rich>
              <a:bodyPr rot="-5400000" vert="horz"/>
              <a:lstStyle/>
              <a:p>
                <a:pPr>
                  <a:defRPr/>
                </a:pPr>
                <a:r>
                  <a:rPr lang="en-US" dirty="0" smtClean="0"/>
                  <a:t>Force (pounds)</a:t>
                </a:r>
                <a:endParaRPr lang="en-US" dirty="0"/>
              </a:p>
            </c:rich>
          </c:tx>
          <c:layout/>
          <c:overlay val="0"/>
        </c:title>
        <c:numFmt formatCode="General" sourceLinked="1"/>
        <c:majorTickMark val="out"/>
        <c:minorTickMark val="none"/>
        <c:tickLblPos val="nextTo"/>
        <c:spPr>
          <a:ln>
            <a:solidFill>
              <a:srgbClr val="000000"/>
            </a:solidFill>
          </a:ln>
        </c:spPr>
        <c:crossAx val="31657344"/>
        <c:crosses val="autoZero"/>
        <c:crossBetween val="between"/>
        <c:majorUnit val="100"/>
      </c:valAx>
      <c:spPr>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ln>
              <a:solidFill>
                <a:srgbClr val="000000"/>
              </a:solidFill>
            </a:ln>
          </c:spPr>
          <c:invertIfNegative val="0"/>
          <c:cat>
            <c:strRef>
              <c:f>Sheet1!$A$2:$A$4</c:f>
              <c:strCache>
                <c:ptCount val="3"/>
                <c:pt idx="0">
                  <c:v>Standing Upright</c:v>
                </c:pt>
                <c:pt idx="1">
                  <c:v>Bending Knees</c:v>
                </c:pt>
                <c:pt idx="2">
                  <c:v>Bending at Waist</c:v>
                </c:pt>
              </c:strCache>
            </c:strRef>
          </c:cat>
          <c:val>
            <c:numRef>
              <c:f>Sheet1!$B$2:$B$4</c:f>
              <c:numCache>
                <c:formatCode>General</c:formatCode>
                <c:ptCount val="3"/>
                <c:pt idx="0">
                  <c:v>73.3</c:v>
                </c:pt>
                <c:pt idx="1">
                  <c:v>154.80000000000001</c:v>
                </c:pt>
                <c:pt idx="2">
                  <c:v>472</c:v>
                </c:pt>
              </c:numCache>
            </c:numRef>
          </c:val>
        </c:ser>
        <c:dLbls>
          <c:showLegendKey val="0"/>
          <c:showVal val="0"/>
          <c:showCatName val="0"/>
          <c:showSerName val="0"/>
          <c:showPercent val="0"/>
          <c:showBubbleSize val="0"/>
        </c:dLbls>
        <c:gapWidth val="150"/>
        <c:axId val="31821824"/>
        <c:axId val="31823360"/>
      </c:barChart>
      <c:catAx>
        <c:axId val="31821824"/>
        <c:scaling>
          <c:orientation val="minMax"/>
        </c:scaling>
        <c:delete val="0"/>
        <c:axPos val="b"/>
        <c:majorTickMark val="out"/>
        <c:minorTickMark val="none"/>
        <c:tickLblPos val="nextTo"/>
        <c:spPr>
          <a:ln>
            <a:solidFill>
              <a:srgbClr val="000000"/>
            </a:solidFill>
          </a:ln>
        </c:spPr>
        <c:crossAx val="31823360"/>
        <c:crosses val="autoZero"/>
        <c:auto val="1"/>
        <c:lblAlgn val="ctr"/>
        <c:lblOffset val="100"/>
        <c:noMultiLvlLbl val="0"/>
      </c:catAx>
      <c:valAx>
        <c:axId val="31823360"/>
        <c:scaling>
          <c:orientation val="minMax"/>
        </c:scaling>
        <c:delete val="0"/>
        <c:axPos val="l"/>
        <c:majorGridlines>
          <c:spPr>
            <a:ln>
              <a:prstDash val="sysDot"/>
            </a:ln>
          </c:spPr>
        </c:majorGridlines>
        <c:title>
          <c:tx>
            <c:rich>
              <a:bodyPr rot="-5400000" vert="horz"/>
              <a:lstStyle/>
              <a:p>
                <a:pPr>
                  <a:defRPr/>
                </a:pPr>
                <a:r>
                  <a:rPr lang="en-US" dirty="0" smtClean="0"/>
                  <a:t>Force (pounds)</a:t>
                </a:r>
                <a:endParaRPr lang="en-US" dirty="0"/>
              </a:p>
            </c:rich>
          </c:tx>
          <c:layout/>
          <c:overlay val="0"/>
        </c:title>
        <c:numFmt formatCode="General" sourceLinked="1"/>
        <c:majorTickMark val="out"/>
        <c:minorTickMark val="none"/>
        <c:tickLblPos val="nextTo"/>
        <c:spPr>
          <a:ln>
            <a:solidFill>
              <a:srgbClr val="000000"/>
            </a:solidFill>
          </a:ln>
        </c:spPr>
        <c:crossAx val="31821824"/>
        <c:crosses val="autoZero"/>
        <c:crossBetween val="between"/>
      </c:valAx>
      <c:spPr>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20" name="Rectangle 4"/>
          <p:cNvSpPr>
            <a:spLocks noGrp="1" noChangeArrowheads="1"/>
          </p:cNvSpPr>
          <p:nvPr>
            <p:ph type="ftr" sz="quarter" idx="2"/>
          </p:nvPr>
        </p:nvSpPr>
        <p:spPr bwMode="auto">
          <a:xfrm>
            <a:off x="0" y="8534400"/>
            <a:ext cx="3657600"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spcBef>
                <a:spcPct val="0"/>
              </a:spcBef>
              <a:buClrTx/>
              <a:buSzTx/>
              <a:buFontTx/>
              <a:buNone/>
              <a:defRPr sz="1200"/>
            </a:lvl1pPr>
          </a:lstStyle>
          <a:p>
            <a:r>
              <a:rPr lang="en-US" dirty="0" err="1" smtClean="0"/>
              <a:t>Instituto</a:t>
            </a:r>
            <a:r>
              <a:rPr lang="en-US" dirty="0" smtClean="0"/>
              <a:t> de </a:t>
            </a:r>
            <a:r>
              <a:rPr lang="en-US" dirty="0" err="1" smtClean="0"/>
              <a:t>Ergonomía</a:t>
            </a:r>
            <a:r>
              <a:rPr lang="en-US" dirty="0" smtClean="0"/>
              <a:t>, Ohio State University</a:t>
            </a:r>
          </a:p>
          <a:p>
            <a:r>
              <a:rPr lang="en-US" dirty="0" smtClean="0"/>
              <a:t>04/19/11</a:t>
            </a:r>
            <a:endParaRPr lang="en-US" dirty="0"/>
          </a:p>
        </p:txBody>
      </p:sp>
      <p:sp>
        <p:nvSpPr>
          <p:cNvPr id="34821" name="Rectangle 5"/>
          <p:cNvSpPr>
            <a:spLocks noGrp="1" noChangeArrowheads="1"/>
          </p:cNvSpPr>
          <p:nvPr>
            <p:ph type="sldNum" sz="quarter" idx="3"/>
          </p:nvPr>
        </p:nvSpPr>
        <p:spPr bwMode="auto">
          <a:xfrm>
            <a:off x="3657600" y="8534400"/>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spcBef>
                <a:spcPct val="0"/>
              </a:spcBef>
              <a:buClrTx/>
              <a:buSzTx/>
              <a:buFontTx/>
              <a:buNone/>
              <a:defRPr sz="1200"/>
            </a:lvl1pPr>
          </a:lstStyle>
          <a:p>
            <a:fld id="{46BBC1E5-5CF1-491B-B5F5-C968A1B60FAD}" type="slidenum">
              <a:rPr lang="en-US"/>
              <a:pPr/>
              <a:t>‹#›</a:t>
            </a:fld>
            <a:endParaRPr lang="en-US"/>
          </a:p>
        </p:txBody>
      </p:sp>
    </p:spTree>
    <p:extLst>
      <p:ext uri="{BB962C8B-B14F-4D97-AF65-F5344CB8AC3E}">
        <p14:creationId xmlns:p14="http://schemas.microsoft.com/office/powerpoint/2010/main" val="3029044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spcBef>
                <a:spcPct val="0"/>
              </a:spcBef>
              <a:buClrTx/>
              <a:buSzTx/>
              <a:buFontTx/>
              <a:buNone/>
              <a:defRPr sz="1200"/>
            </a:lvl1pPr>
          </a:lstStyle>
          <a:p>
            <a:endParaRPr lang="en-US"/>
          </a:p>
        </p:txBody>
      </p:sp>
      <p:sp>
        <p:nvSpPr>
          <p:cNvPr id="26627"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spcBef>
                <a:spcPct val="0"/>
              </a:spcBef>
              <a:buClrTx/>
              <a:buSzTx/>
              <a:buFontTx/>
              <a:buNone/>
              <a:defRPr sz="1200"/>
            </a:lvl1pPr>
          </a:lstStyle>
          <a:p>
            <a:endParaRPr lang="en-US"/>
          </a:p>
        </p:txBody>
      </p:sp>
      <p:sp>
        <p:nvSpPr>
          <p:cNvPr id="2662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26629"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30"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spcBef>
                <a:spcPct val="0"/>
              </a:spcBef>
              <a:buClrTx/>
              <a:buSzTx/>
              <a:buFontTx/>
              <a:buNone/>
              <a:defRPr sz="1200"/>
            </a:lvl1pPr>
          </a:lstStyle>
          <a:p>
            <a:endParaRPr lang="en-US"/>
          </a:p>
        </p:txBody>
      </p:sp>
      <p:sp>
        <p:nvSpPr>
          <p:cNvPr id="26631"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spcBef>
                <a:spcPct val="0"/>
              </a:spcBef>
              <a:buClrTx/>
              <a:buSzTx/>
              <a:buFontTx/>
              <a:buNone/>
              <a:defRPr sz="1200"/>
            </a:lvl1pPr>
          </a:lstStyle>
          <a:p>
            <a:fld id="{0D79E6F5-BE1D-4812-98EE-FFC1C9273834}" type="slidenum">
              <a:rPr lang="en-US"/>
              <a:pPr/>
              <a:t>‹#›</a:t>
            </a:fld>
            <a:endParaRPr lang="en-US"/>
          </a:p>
        </p:txBody>
      </p:sp>
    </p:spTree>
    <p:extLst>
      <p:ext uri="{BB962C8B-B14F-4D97-AF65-F5344CB8AC3E}">
        <p14:creationId xmlns:p14="http://schemas.microsoft.com/office/powerpoint/2010/main" val="74438006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33D180-C078-430B-A20D-937C52FBCC4B}" type="slidenum">
              <a:rPr lang="en-US"/>
              <a:pPr/>
              <a:t>1</a:t>
            </a:fld>
            <a:endParaRPr lang="en-US"/>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r>
              <a:rPr lang="en-US" b="1" dirty="0" smtClean="0"/>
              <a:t>Dana Root’s comments</a:t>
            </a:r>
          </a:p>
          <a:p>
            <a:pPr marL="58738" indent="-58738">
              <a:buFont typeface="Arial" pitchFamily="34" charset="0"/>
              <a:buChar char="•"/>
            </a:pPr>
            <a:r>
              <a:rPr lang="en-US" dirty="0" smtClean="0"/>
              <a:t>Overall, good presentation</a:t>
            </a:r>
          </a:p>
          <a:p>
            <a:pPr marL="58738" indent="-58738">
              <a:buFont typeface="Arial" pitchFamily="34" charset="0"/>
              <a:buChar char="•"/>
            </a:pPr>
            <a:r>
              <a:rPr lang="en-US" dirty="0" smtClean="0"/>
              <a:t>Some info is too academic (e.g., injury development slides, disc degeneration); suggests dialing material down a notch.</a:t>
            </a:r>
          </a:p>
          <a:p>
            <a:pPr marL="58738" indent="-58738">
              <a:buFont typeface="Arial" pitchFamily="34" charset="0"/>
              <a:buChar char="•"/>
            </a:pPr>
            <a:r>
              <a:rPr lang="en-US" dirty="0" smtClean="0"/>
              <a:t>More best-practices (e.g., stripping off beds, putting on sheets)</a:t>
            </a:r>
          </a:p>
          <a:p>
            <a:pPr marL="58738" indent="-58738">
              <a:buFont typeface="Arial" pitchFamily="34" charset="0"/>
              <a:buChar char="•"/>
            </a:pPr>
            <a:r>
              <a:rPr lang="en-US" dirty="0" smtClean="0"/>
              <a:t>Keeping stuff in “power zone”</a:t>
            </a:r>
          </a:p>
          <a:p>
            <a:pPr marL="58738" indent="-58738">
              <a:buFont typeface="Arial" pitchFamily="34" charset="0"/>
              <a:buChar char="•"/>
            </a:pPr>
            <a:r>
              <a:rPr lang="en-US" dirty="0" smtClean="0"/>
              <a:t>Don’t carry too much at one time (sheets, wet towels)</a:t>
            </a:r>
          </a:p>
          <a:p>
            <a:pPr marL="58738" indent="-58738">
              <a:buFont typeface="Arial" pitchFamily="34" charset="0"/>
              <a:buChar char="•"/>
            </a:pPr>
            <a:r>
              <a:rPr lang="en-US" dirty="0" smtClean="0"/>
              <a:t>Not lifting mattress too much</a:t>
            </a:r>
          </a:p>
          <a:p>
            <a:pPr marL="58738" indent="-58738">
              <a:buFont typeface="Arial" pitchFamily="34" charset="0"/>
              <a:buChar char="•"/>
            </a:pPr>
            <a:r>
              <a:rPr lang="en-US" dirty="0" smtClean="0"/>
              <a:t>Space of mattress away from headboard – not as much lifting needed to make bed</a:t>
            </a:r>
          </a:p>
          <a:p>
            <a:pPr marL="58738" indent="-58738">
              <a:buFont typeface="Arial" pitchFamily="34" charset="0"/>
              <a:buChar char="•"/>
            </a:pP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D79E6F5-BE1D-4812-98EE-FFC1C9273834}"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D79E6F5-BE1D-4812-98EE-FFC1C927383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D79E6F5-BE1D-4812-98EE-FFC1C927383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D79E6F5-BE1D-4812-98EE-FFC1C927383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D79E6F5-BE1D-4812-98EE-FFC1C927383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D79E6F5-BE1D-4812-98EE-FFC1C9273834}"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7106"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endParaRPr lang="en-US"/>
          </a:p>
        </p:txBody>
      </p:sp>
      <p:sp>
        <p:nvSpPr>
          <p:cNvPr id="47107" name="Rectangle 3"/>
          <p:cNvSpPr>
            <a:spLocks noGrp="1" noChangeArrowheads="1"/>
          </p:cNvSpPr>
          <p:nvPr>
            <p:ph type="ctrTitle"/>
          </p:nvPr>
        </p:nvSpPr>
        <p:spPr>
          <a:xfrm>
            <a:off x="315913" y="466725"/>
            <a:ext cx="6781800" cy="2133600"/>
          </a:xfrm>
        </p:spPr>
        <p:txBody>
          <a:bodyPr/>
          <a:lstStyle>
            <a:lvl1pPr algn="r">
              <a:defRPr sz="4400"/>
            </a:lvl1pPr>
          </a:lstStyle>
          <a:p>
            <a:r>
              <a:rPr lang="en-US" altLang="en-US" smtClean="0"/>
              <a:t>Click to edit Master title style</a:t>
            </a:r>
            <a:endParaRPr lang="en-US" altLang="en-US"/>
          </a:p>
        </p:txBody>
      </p:sp>
      <p:sp>
        <p:nvSpPr>
          <p:cNvPr id="47108" name="Rectangle 4"/>
          <p:cNvSpPr>
            <a:spLocks noGrp="1" noChangeArrowheads="1"/>
          </p:cNvSpPr>
          <p:nvPr>
            <p:ph type="subTitle" idx="1"/>
          </p:nvPr>
        </p:nvSpPr>
        <p:spPr>
          <a:xfrm>
            <a:off x="849313" y="3049588"/>
            <a:ext cx="6248400" cy="2362200"/>
          </a:xfrm>
        </p:spPr>
        <p:txBody>
          <a:bodyPr/>
          <a:lstStyle>
            <a:lvl1pPr marL="0" indent="0" algn="r">
              <a:defRPr sz="2900"/>
            </a:lvl1pPr>
          </a:lstStyle>
          <a:p>
            <a:r>
              <a:rPr lang="en-US" altLang="en-US" smtClean="0"/>
              <a:t>Click to edit Master subtitle style</a:t>
            </a:r>
            <a:endParaRPr lang="en-US" altLang="en-US"/>
          </a:p>
        </p:txBody>
      </p:sp>
      <p:sp>
        <p:nvSpPr>
          <p:cNvPr id="47109" name="Rectangle 5"/>
          <p:cNvSpPr>
            <a:spLocks noGrp="1" noChangeArrowheads="1"/>
          </p:cNvSpPr>
          <p:nvPr>
            <p:ph type="dt" sz="half" idx="2"/>
          </p:nvPr>
        </p:nvSpPr>
        <p:spPr/>
        <p:txBody>
          <a:bodyPr/>
          <a:lstStyle>
            <a:lvl1pPr>
              <a:defRPr/>
            </a:lvl1pPr>
          </a:lstStyle>
          <a:p>
            <a:endParaRPr lang="en-US" altLang="en-US"/>
          </a:p>
        </p:txBody>
      </p:sp>
      <p:sp>
        <p:nvSpPr>
          <p:cNvPr id="47110" name="Rectangle 6"/>
          <p:cNvSpPr>
            <a:spLocks noGrp="1" noChangeArrowheads="1"/>
          </p:cNvSpPr>
          <p:nvPr>
            <p:ph type="ftr" sz="quarter" idx="3"/>
          </p:nvPr>
        </p:nvSpPr>
        <p:spPr/>
        <p:txBody>
          <a:bodyPr/>
          <a:lstStyle>
            <a:lvl1pPr>
              <a:defRPr/>
            </a:lvl1pPr>
          </a:lstStyle>
          <a:p>
            <a:endParaRPr lang="en-US" altLang="en-US"/>
          </a:p>
        </p:txBody>
      </p:sp>
      <p:sp>
        <p:nvSpPr>
          <p:cNvPr id="47111" name="Rectangle 7"/>
          <p:cNvSpPr>
            <a:spLocks noGrp="1" noChangeArrowheads="1"/>
          </p:cNvSpPr>
          <p:nvPr>
            <p:ph type="sldNum" sz="quarter" idx="4"/>
          </p:nvPr>
        </p:nvSpPr>
        <p:spPr/>
        <p:txBody>
          <a:bodyPr/>
          <a:lstStyle>
            <a:lvl1pPr>
              <a:defRPr/>
            </a:lvl1pPr>
          </a:lstStyle>
          <a:p>
            <a:fld id="{30E12A6A-A4C2-410A-B6E9-6394136FA156}" type="slidenum">
              <a:rPr lang="en-US" altLang="en-US"/>
              <a:pPr/>
              <a:t>‹#›</a:t>
            </a:fld>
            <a:endParaRPr lang="en-US" altLang="en-US"/>
          </a:p>
        </p:txBody>
      </p:sp>
      <p:grpSp>
        <p:nvGrpSpPr>
          <p:cNvPr id="47112" name="Group 8"/>
          <p:cNvGrpSpPr>
            <a:grpSpLocks/>
          </p:cNvGrpSpPr>
          <p:nvPr/>
        </p:nvGrpSpPr>
        <p:grpSpPr bwMode="auto">
          <a:xfrm>
            <a:off x="7493000" y="2992438"/>
            <a:ext cx="1338263" cy="2189162"/>
            <a:chOff x="4704" y="1885"/>
            <a:chExt cx="843" cy="1379"/>
          </a:xfrm>
        </p:grpSpPr>
        <p:sp>
          <p:nvSpPr>
            <p:cNvPr id="47113" name="Oval 9"/>
            <p:cNvSpPr>
              <a:spLocks noChangeArrowheads="1"/>
            </p:cNvSpPr>
            <p:nvPr/>
          </p:nvSpPr>
          <p:spPr bwMode="auto">
            <a:xfrm>
              <a:off x="4704" y="1885"/>
              <a:ext cx="127" cy="127"/>
            </a:xfrm>
            <a:prstGeom prst="ellipse">
              <a:avLst/>
            </a:prstGeom>
            <a:solidFill>
              <a:schemeClr val="tx2"/>
            </a:solidFill>
            <a:ln w="9525">
              <a:noFill/>
              <a:round/>
              <a:headEnd/>
              <a:tailEnd/>
            </a:ln>
            <a:effectLst/>
          </p:spPr>
          <p:txBody>
            <a:bodyPr wrap="none" anchor="ctr"/>
            <a:lstStyle/>
            <a:p>
              <a:endParaRPr lang="en-US"/>
            </a:p>
          </p:txBody>
        </p:sp>
        <p:sp>
          <p:nvSpPr>
            <p:cNvPr id="47114" name="Oval 10"/>
            <p:cNvSpPr>
              <a:spLocks noChangeArrowheads="1"/>
            </p:cNvSpPr>
            <p:nvPr/>
          </p:nvSpPr>
          <p:spPr bwMode="auto">
            <a:xfrm>
              <a:off x="4883" y="1885"/>
              <a:ext cx="127" cy="127"/>
            </a:xfrm>
            <a:prstGeom prst="ellipse">
              <a:avLst/>
            </a:prstGeom>
            <a:solidFill>
              <a:schemeClr val="tx2"/>
            </a:solidFill>
            <a:ln w="9525">
              <a:noFill/>
              <a:round/>
              <a:headEnd/>
              <a:tailEnd/>
            </a:ln>
            <a:effectLst/>
          </p:spPr>
          <p:txBody>
            <a:bodyPr wrap="none" anchor="ctr"/>
            <a:lstStyle/>
            <a:p>
              <a:endParaRPr lang="en-US"/>
            </a:p>
          </p:txBody>
        </p:sp>
        <p:sp>
          <p:nvSpPr>
            <p:cNvPr id="47115" name="Oval 11"/>
            <p:cNvSpPr>
              <a:spLocks noChangeArrowheads="1"/>
            </p:cNvSpPr>
            <p:nvPr/>
          </p:nvSpPr>
          <p:spPr bwMode="auto">
            <a:xfrm>
              <a:off x="5062" y="1885"/>
              <a:ext cx="127" cy="127"/>
            </a:xfrm>
            <a:prstGeom prst="ellipse">
              <a:avLst/>
            </a:prstGeom>
            <a:solidFill>
              <a:schemeClr val="tx2"/>
            </a:solidFill>
            <a:ln w="9525">
              <a:noFill/>
              <a:round/>
              <a:headEnd/>
              <a:tailEnd/>
            </a:ln>
            <a:effectLst/>
          </p:spPr>
          <p:txBody>
            <a:bodyPr wrap="none" anchor="ctr"/>
            <a:lstStyle/>
            <a:p>
              <a:endParaRPr lang="en-US"/>
            </a:p>
          </p:txBody>
        </p:sp>
        <p:sp>
          <p:nvSpPr>
            <p:cNvPr id="47116" name="Oval 12"/>
            <p:cNvSpPr>
              <a:spLocks noChangeArrowheads="1"/>
            </p:cNvSpPr>
            <p:nvPr/>
          </p:nvSpPr>
          <p:spPr bwMode="auto">
            <a:xfrm>
              <a:off x="4704" y="2064"/>
              <a:ext cx="127" cy="127"/>
            </a:xfrm>
            <a:prstGeom prst="ellipse">
              <a:avLst/>
            </a:prstGeom>
            <a:solidFill>
              <a:schemeClr val="tx2"/>
            </a:solidFill>
            <a:ln w="9525">
              <a:noFill/>
              <a:round/>
              <a:headEnd/>
              <a:tailEnd/>
            </a:ln>
            <a:effectLst/>
          </p:spPr>
          <p:txBody>
            <a:bodyPr wrap="none" anchor="ctr"/>
            <a:lstStyle/>
            <a:p>
              <a:endParaRPr lang="en-US"/>
            </a:p>
          </p:txBody>
        </p:sp>
        <p:sp>
          <p:nvSpPr>
            <p:cNvPr id="47117" name="Oval 13"/>
            <p:cNvSpPr>
              <a:spLocks noChangeArrowheads="1"/>
            </p:cNvSpPr>
            <p:nvPr/>
          </p:nvSpPr>
          <p:spPr bwMode="auto">
            <a:xfrm>
              <a:off x="4883" y="2064"/>
              <a:ext cx="127" cy="127"/>
            </a:xfrm>
            <a:prstGeom prst="ellipse">
              <a:avLst/>
            </a:prstGeom>
            <a:solidFill>
              <a:schemeClr val="tx2"/>
            </a:solidFill>
            <a:ln w="9525">
              <a:noFill/>
              <a:round/>
              <a:headEnd/>
              <a:tailEnd/>
            </a:ln>
            <a:effectLst/>
          </p:spPr>
          <p:txBody>
            <a:bodyPr wrap="none" anchor="ctr"/>
            <a:lstStyle/>
            <a:p>
              <a:endParaRPr lang="en-US"/>
            </a:p>
          </p:txBody>
        </p:sp>
        <p:sp>
          <p:nvSpPr>
            <p:cNvPr id="47118" name="Oval 14"/>
            <p:cNvSpPr>
              <a:spLocks noChangeArrowheads="1"/>
            </p:cNvSpPr>
            <p:nvPr/>
          </p:nvSpPr>
          <p:spPr bwMode="auto">
            <a:xfrm>
              <a:off x="5062" y="2064"/>
              <a:ext cx="127" cy="127"/>
            </a:xfrm>
            <a:prstGeom prst="ellipse">
              <a:avLst/>
            </a:prstGeom>
            <a:solidFill>
              <a:schemeClr val="tx2"/>
            </a:solidFill>
            <a:ln w="9525">
              <a:noFill/>
              <a:round/>
              <a:headEnd/>
              <a:tailEnd/>
            </a:ln>
            <a:effectLst/>
          </p:spPr>
          <p:txBody>
            <a:bodyPr wrap="none" anchor="ctr"/>
            <a:lstStyle/>
            <a:p>
              <a:endParaRPr lang="en-US"/>
            </a:p>
          </p:txBody>
        </p:sp>
        <p:sp>
          <p:nvSpPr>
            <p:cNvPr id="47119" name="Oval 15"/>
            <p:cNvSpPr>
              <a:spLocks noChangeArrowheads="1"/>
            </p:cNvSpPr>
            <p:nvPr/>
          </p:nvSpPr>
          <p:spPr bwMode="auto">
            <a:xfrm>
              <a:off x="5241" y="2064"/>
              <a:ext cx="127" cy="127"/>
            </a:xfrm>
            <a:prstGeom prst="ellipse">
              <a:avLst/>
            </a:prstGeom>
            <a:solidFill>
              <a:schemeClr val="accent2"/>
            </a:solidFill>
            <a:ln w="9525">
              <a:noFill/>
              <a:round/>
              <a:headEnd/>
              <a:tailEnd/>
            </a:ln>
            <a:effectLst/>
          </p:spPr>
          <p:txBody>
            <a:bodyPr wrap="none" anchor="ctr"/>
            <a:lstStyle/>
            <a:p>
              <a:endParaRPr lang="en-US"/>
            </a:p>
          </p:txBody>
        </p:sp>
        <p:sp>
          <p:nvSpPr>
            <p:cNvPr id="47120" name="Oval 16"/>
            <p:cNvSpPr>
              <a:spLocks noChangeArrowheads="1"/>
            </p:cNvSpPr>
            <p:nvPr/>
          </p:nvSpPr>
          <p:spPr bwMode="auto">
            <a:xfrm>
              <a:off x="4704" y="2243"/>
              <a:ext cx="127" cy="127"/>
            </a:xfrm>
            <a:prstGeom prst="ellipse">
              <a:avLst/>
            </a:prstGeom>
            <a:solidFill>
              <a:schemeClr val="tx2"/>
            </a:solidFill>
            <a:ln w="9525">
              <a:noFill/>
              <a:round/>
              <a:headEnd/>
              <a:tailEnd/>
            </a:ln>
            <a:effectLst/>
          </p:spPr>
          <p:txBody>
            <a:bodyPr wrap="none" anchor="ctr"/>
            <a:lstStyle/>
            <a:p>
              <a:endParaRPr lang="en-US"/>
            </a:p>
          </p:txBody>
        </p:sp>
        <p:sp>
          <p:nvSpPr>
            <p:cNvPr id="47121" name="Oval 17"/>
            <p:cNvSpPr>
              <a:spLocks noChangeArrowheads="1"/>
            </p:cNvSpPr>
            <p:nvPr/>
          </p:nvSpPr>
          <p:spPr bwMode="auto">
            <a:xfrm>
              <a:off x="4883" y="2243"/>
              <a:ext cx="127" cy="127"/>
            </a:xfrm>
            <a:prstGeom prst="ellipse">
              <a:avLst/>
            </a:prstGeom>
            <a:solidFill>
              <a:schemeClr val="tx2"/>
            </a:solidFill>
            <a:ln w="9525">
              <a:noFill/>
              <a:round/>
              <a:headEnd/>
              <a:tailEnd/>
            </a:ln>
            <a:effectLst/>
          </p:spPr>
          <p:txBody>
            <a:bodyPr wrap="none" anchor="ctr"/>
            <a:lstStyle/>
            <a:p>
              <a:endParaRPr lang="en-US"/>
            </a:p>
          </p:txBody>
        </p:sp>
        <p:sp>
          <p:nvSpPr>
            <p:cNvPr id="47122" name="Oval 18"/>
            <p:cNvSpPr>
              <a:spLocks noChangeArrowheads="1"/>
            </p:cNvSpPr>
            <p:nvPr/>
          </p:nvSpPr>
          <p:spPr bwMode="auto">
            <a:xfrm>
              <a:off x="5062" y="2243"/>
              <a:ext cx="127" cy="127"/>
            </a:xfrm>
            <a:prstGeom prst="ellipse">
              <a:avLst/>
            </a:prstGeom>
            <a:solidFill>
              <a:schemeClr val="accent2"/>
            </a:solidFill>
            <a:ln w="9525">
              <a:noFill/>
              <a:round/>
              <a:headEnd/>
              <a:tailEnd/>
            </a:ln>
            <a:effectLst/>
          </p:spPr>
          <p:txBody>
            <a:bodyPr wrap="none" anchor="ctr"/>
            <a:lstStyle/>
            <a:p>
              <a:endParaRPr lang="en-US"/>
            </a:p>
          </p:txBody>
        </p:sp>
        <p:sp>
          <p:nvSpPr>
            <p:cNvPr id="47123" name="Oval 19"/>
            <p:cNvSpPr>
              <a:spLocks noChangeArrowheads="1"/>
            </p:cNvSpPr>
            <p:nvPr/>
          </p:nvSpPr>
          <p:spPr bwMode="auto">
            <a:xfrm>
              <a:off x="5241" y="2243"/>
              <a:ext cx="127" cy="127"/>
            </a:xfrm>
            <a:prstGeom prst="ellipse">
              <a:avLst/>
            </a:prstGeom>
            <a:solidFill>
              <a:schemeClr val="accent2"/>
            </a:solidFill>
            <a:ln w="9525">
              <a:noFill/>
              <a:round/>
              <a:headEnd/>
              <a:tailEnd/>
            </a:ln>
            <a:effectLst/>
          </p:spPr>
          <p:txBody>
            <a:bodyPr wrap="none" anchor="ctr"/>
            <a:lstStyle/>
            <a:p>
              <a:endParaRPr lang="en-US"/>
            </a:p>
          </p:txBody>
        </p:sp>
        <p:sp>
          <p:nvSpPr>
            <p:cNvPr id="47124" name="Oval 20"/>
            <p:cNvSpPr>
              <a:spLocks noChangeArrowheads="1"/>
            </p:cNvSpPr>
            <p:nvPr/>
          </p:nvSpPr>
          <p:spPr bwMode="auto">
            <a:xfrm>
              <a:off x="5420" y="2243"/>
              <a:ext cx="127" cy="127"/>
            </a:xfrm>
            <a:prstGeom prst="ellipse">
              <a:avLst/>
            </a:prstGeom>
            <a:solidFill>
              <a:schemeClr val="accent1"/>
            </a:solidFill>
            <a:ln w="9525">
              <a:noFill/>
              <a:round/>
              <a:headEnd/>
              <a:tailEnd/>
            </a:ln>
            <a:effectLst/>
          </p:spPr>
          <p:txBody>
            <a:bodyPr wrap="none" anchor="ctr"/>
            <a:lstStyle/>
            <a:p>
              <a:endParaRPr lang="en-US"/>
            </a:p>
          </p:txBody>
        </p:sp>
        <p:sp>
          <p:nvSpPr>
            <p:cNvPr id="47125" name="Oval 21"/>
            <p:cNvSpPr>
              <a:spLocks noChangeArrowheads="1"/>
            </p:cNvSpPr>
            <p:nvPr/>
          </p:nvSpPr>
          <p:spPr bwMode="auto">
            <a:xfrm>
              <a:off x="4704" y="2421"/>
              <a:ext cx="127" cy="128"/>
            </a:xfrm>
            <a:prstGeom prst="ellipse">
              <a:avLst/>
            </a:prstGeom>
            <a:solidFill>
              <a:schemeClr val="tx2"/>
            </a:solidFill>
            <a:ln w="9525">
              <a:noFill/>
              <a:round/>
              <a:headEnd/>
              <a:tailEnd/>
            </a:ln>
            <a:effectLst/>
          </p:spPr>
          <p:txBody>
            <a:bodyPr wrap="none" anchor="ctr"/>
            <a:lstStyle/>
            <a:p>
              <a:endParaRPr lang="en-US"/>
            </a:p>
          </p:txBody>
        </p:sp>
        <p:sp>
          <p:nvSpPr>
            <p:cNvPr id="47126" name="Oval 22"/>
            <p:cNvSpPr>
              <a:spLocks noChangeArrowheads="1"/>
            </p:cNvSpPr>
            <p:nvPr/>
          </p:nvSpPr>
          <p:spPr bwMode="auto">
            <a:xfrm>
              <a:off x="4883" y="2421"/>
              <a:ext cx="127" cy="128"/>
            </a:xfrm>
            <a:prstGeom prst="ellipse">
              <a:avLst/>
            </a:prstGeom>
            <a:solidFill>
              <a:schemeClr val="accent2"/>
            </a:solidFill>
            <a:ln w="9525">
              <a:noFill/>
              <a:round/>
              <a:headEnd/>
              <a:tailEnd/>
            </a:ln>
            <a:effectLst/>
          </p:spPr>
          <p:txBody>
            <a:bodyPr wrap="none" anchor="ctr"/>
            <a:lstStyle/>
            <a:p>
              <a:endParaRPr lang="en-US"/>
            </a:p>
          </p:txBody>
        </p:sp>
        <p:sp>
          <p:nvSpPr>
            <p:cNvPr id="47127" name="Oval 23"/>
            <p:cNvSpPr>
              <a:spLocks noChangeArrowheads="1"/>
            </p:cNvSpPr>
            <p:nvPr/>
          </p:nvSpPr>
          <p:spPr bwMode="auto">
            <a:xfrm>
              <a:off x="5062" y="2421"/>
              <a:ext cx="127" cy="128"/>
            </a:xfrm>
            <a:prstGeom prst="ellipse">
              <a:avLst/>
            </a:prstGeom>
            <a:solidFill>
              <a:schemeClr val="accent2"/>
            </a:solidFill>
            <a:ln w="9525">
              <a:noFill/>
              <a:round/>
              <a:headEnd/>
              <a:tailEnd/>
            </a:ln>
            <a:effectLst/>
          </p:spPr>
          <p:txBody>
            <a:bodyPr wrap="none" anchor="ctr"/>
            <a:lstStyle/>
            <a:p>
              <a:endParaRPr lang="en-US"/>
            </a:p>
          </p:txBody>
        </p:sp>
        <p:sp>
          <p:nvSpPr>
            <p:cNvPr id="47128" name="Oval 24"/>
            <p:cNvSpPr>
              <a:spLocks noChangeArrowheads="1"/>
            </p:cNvSpPr>
            <p:nvPr/>
          </p:nvSpPr>
          <p:spPr bwMode="auto">
            <a:xfrm>
              <a:off x="5241" y="2421"/>
              <a:ext cx="127" cy="128"/>
            </a:xfrm>
            <a:prstGeom prst="ellipse">
              <a:avLst/>
            </a:prstGeom>
            <a:solidFill>
              <a:schemeClr val="accent1"/>
            </a:solidFill>
            <a:ln w="9525">
              <a:noFill/>
              <a:round/>
              <a:headEnd/>
              <a:tailEnd/>
            </a:ln>
            <a:effectLst/>
          </p:spPr>
          <p:txBody>
            <a:bodyPr wrap="none" anchor="ctr"/>
            <a:lstStyle/>
            <a:p>
              <a:endParaRPr lang="en-US"/>
            </a:p>
          </p:txBody>
        </p:sp>
        <p:sp>
          <p:nvSpPr>
            <p:cNvPr id="47129" name="Oval 25"/>
            <p:cNvSpPr>
              <a:spLocks noChangeArrowheads="1"/>
            </p:cNvSpPr>
            <p:nvPr/>
          </p:nvSpPr>
          <p:spPr bwMode="auto">
            <a:xfrm>
              <a:off x="4704" y="2600"/>
              <a:ext cx="127" cy="128"/>
            </a:xfrm>
            <a:prstGeom prst="ellipse">
              <a:avLst/>
            </a:prstGeom>
            <a:solidFill>
              <a:schemeClr val="accent2"/>
            </a:solidFill>
            <a:ln w="9525">
              <a:noFill/>
              <a:round/>
              <a:headEnd/>
              <a:tailEnd/>
            </a:ln>
            <a:effectLst/>
          </p:spPr>
          <p:txBody>
            <a:bodyPr wrap="none" anchor="ctr"/>
            <a:lstStyle/>
            <a:p>
              <a:endParaRPr lang="en-US"/>
            </a:p>
          </p:txBody>
        </p:sp>
        <p:sp>
          <p:nvSpPr>
            <p:cNvPr id="47130" name="Oval 26"/>
            <p:cNvSpPr>
              <a:spLocks noChangeArrowheads="1"/>
            </p:cNvSpPr>
            <p:nvPr/>
          </p:nvSpPr>
          <p:spPr bwMode="auto">
            <a:xfrm>
              <a:off x="4883" y="2600"/>
              <a:ext cx="127" cy="128"/>
            </a:xfrm>
            <a:prstGeom prst="ellipse">
              <a:avLst/>
            </a:prstGeom>
            <a:solidFill>
              <a:schemeClr val="accent2"/>
            </a:solidFill>
            <a:ln w="9525">
              <a:noFill/>
              <a:round/>
              <a:headEnd/>
              <a:tailEnd/>
            </a:ln>
            <a:effectLst/>
          </p:spPr>
          <p:txBody>
            <a:bodyPr wrap="none" anchor="ctr"/>
            <a:lstStyle/>
            <a:p>
              <a:endParaRPr lang="en-US"/>
            </a:p>
          </p:txBody>
        </p:sp>
        <p:sp>
          <p:nvSpPr>
            <p:cNvPr id="47131" name="Oval 27"/>
            <p:cNvSpPr>
              <a:spLocks noChangeArrowheads="1"/>
            </p:cNvSpPr>
            <p:nvPr/>
          </p:nvSpPr>
          <p:spPr bwMode="auto">
            <a:xfrm>
              <a:off x="5062" y="2600"/>
              <a:ext cx="127" cy="128"/>
            </a:xfrm>
            <a:prstGeom prst="ellipse">
              <a:avLst/>
            </a:prstGeom>
            <a:solidFill>
              <a:schemeClr val="accent1"/>
            </a:solidFill>
            <a:ln w="9525">
              <a:noFill/>
              <a:round/>
              <a:headEnd/>
              <a:tailEnd/>
            </a:ln>
            <a:effectLst/>
          </p:spPr>
          <p:txBody>
            <a:bodyPr wrap="none" anchor="ctr"/>
            <a:lstStyle/>
            <a:p>
              <a:endParaRPr lang="en-US"/>
            </a:p>
          </p:txBody>
        </p:sp>
        <p:sp>
          <p:nvSpPr>
            <p:cNvPr id="47132" name="Oval 28"/>
            <p:cNvSpPr>
              <a:spLocks noChangeArrowheads="1"/>
            </p:cNvSpPr>
            <p:nvPr/>
          </p:nvSpPr>
          <p:spPr bwMode="auto">
            <a:xfrm>
              <a:off x="5241" y="2600"/>
              <a:ext cx="127" cy="128"/>
            </a:xfrm>
            <a:prstGeom prst="ellipse">
              <a:avLst/>
            </a:prstGeom>
            <a:solidFill>
              <a:schemeClr val="accent1"/>
            </a:solidFill>
            <a:ln w="9525">
              <a:noFill/>
              <a:round/>
              <a:headEnd/>
              <a:tailEnd/>
            </a:ln>
            <a:effectLst/>
          </p:spPr>
          <p:txBody>
            <a:bodyPr wrap="none" anchor="ctr"/>
            <a:lstStyle/>
            <a:p>
              <a:endParaRPr lang="en-US"/>
            </a:p>
          </p:txBody>
        </p:sp>
        <p:sp>
          <p:nvSpPr>
            <p:cNvPr id="47133" name="Oval 29"/>
            <p:cNvSpPr>
              <a:spLocks noChangeArrowheads="1"/>
            </p:cNvSpPr>
            <p:nvPr/>
          </p:nvSpPr>
          <p:spPr bwMode="auto">
            <a:xfrm>
              <a:off x="5420" y="2600"/>
              <a:ext cx="127" cy="128"/>
            </a:xfrm>
            <a:prstGeom prst="ellipse">
              <a:avLst/>
            </a:prstGeom>
            <a:solidFill>
              <a:schemeClr val="folHlink"/>
            </a:solidFill>
            <a:ln w="9525">
              <a:noFill/>
              <a:round/>
              <a:headEnd/>
              <a:tailEnd/>
            </a:ln>
            <a:effectLst/>
          </p:spPr>
          <p:txBody>
            <a:bodyPr wrap="none" anchor="ctr"/>
            <a:lstStyle/>
            <a:p>
              <a:endParaRPr lang="en-US"/>
            </a:p>
          </p:txBody>
        </p:sp>
        <p:sp>
          <p:nvSpPr>
            <p:cNvPr id="47134" name="Oval 30"/>
            <p:cNvSpPr>
              <a:spLocks noChangeArrowheads="1"/>
            </p:cNvSpPr>
            <p:nvPr/>
          </p:nvSpPr>
          <p:spPr bwMode="auto">
            <a:xfrm>
              <a:off x="4704" y="2779"/>
              <a:ext cx="127" cy="127"/>
            </a:xfrm>
            <a:prstGeom prst="ellipse">
              <a:avLst/>
            </a:prstGeom>
            <a:solidFill>
              <a:schemeClr val="accent2"/>
            </a:solidFill>
            <a:ln w="9525">
              <a:noFill/>
              <a:round/>
              <a:headEnd/>
              <a:tailEnd/>
            </a:ln>
            <a:effectLst/>
          </p:spPr>
          <p:txBody>
            <a:bodyPr wrap="none" anchor="ctr"/>
            <a:lstStyle/>
            <a:p>
              <a:endParaRPr lang="en-US"/>
            </a:p>
          </p:txBody>
        </p:sp>
        <p:sp>
          <p:nvSpPr>
            <p:cNvPr id="47135" name="Oval 31"/>
            <p:cNvSpPr>
              <a:spLocks noChangeArrowheads="1"/>
            </p:cNvSpPr>
            <p:nvPr/>
          </p:nvSpPr>
          <p:spPr bwMode="auto">
            <a:xfrm>
              <a:off x="4883" y="2779"/>
              <a:ext cx="127" cy="127"/>
            </a:xfrm>
            <a:prstGeom prst="ellipse">
              <a:avLst/>
            </a:prstGeom>
            <a:solidFill>
              <a:schemeClr val="accent1"/>
            </a:solidFill>
            <a:ln w="9525">
              <a:noFill/>
              <a:round/>
              <a:headEnd/>
              <a:tailEnd/>
            </a:ln>
            <a:effectLst/>
          </p:spPr>
          <p:txBody>
            <a:bodyPr wrap="none" anchor="ctr"/>
            <a:lstStyle/>
            <a:p>
              <a:endParaRPr lang="en-US"/>
            </a:p>
          </p:txBody>
        </p:sp>
        <p:sp>
          <p:nvSpPr>
            <p:cNvPr id="47136" name="Oval 32"/>
            <p:cNvSpPr>
              <a:spLocks noChangeArrowheads="1"/>
            </p:cNvSpPr>
            <p:nvPr/>
          </p:nvSpPr>
          <p:spPr bwMode="auto">
            <a:xfrm>
              <a:off x="5062" y="2779"/>
              <a:ext cx="127" cy="127"/>
            </a:xfrm>
            <a:prstGeom prst="ellipse">
              <a:avLst/>
            </a:prstGeom>
            <a:solidFill>
              <a:schemeClr val="accent1"/>
            </a:solidFill>
            <a:ln w="9525">
              <a:noFill/>
              <a:round/>
              <a:headEnd/>
              <a:tailEnd/>
            </a:ln>
            <a:effectLst/>
          </p:spPr>
          <p:txBody>
            <a:bodyPr wrap="none" anchor="ctr"/>
            <a:lstStyle/>
            <a:p>
              <a:endParaRPr lang="en-US"/>
            </a:p>
          </p:txBody>
        </p:sp>
        <p:sp>
          <p:nvSpPr>
            <p:cNvPr id="47137" name="Oval 33"/>
            <p:cNvSpPr>
              <a:spLocks noChangeArrowheads="1"/>
            </p:cNvSpPr>
            <p:nvPr/>
          </p:nvSpPr>
          <p:spPr bwMode="auto">
            <a:xfrm>
              <a:off x="5241" y="2779"/>
              <a:ext cx="127" cy="127"/>
            </a:xfrm>
            <a:prstGeom prst="ellipse">
              <a:avLst/>
            </a:prstGeom>
            <a:solidFill>
              <a:schemeClr val="folHlink"/>
            </a:solidFill>
            <a:ln w="9525">
              <a:noFill/>
              <a:round/>
              <a:headEnd/>
              <a:tailEnd/>
            </a:ln>
            <a:effectLst/>
          </p:spPr>
          <p:txBody>
            <a:bodyPr wrap="none" anchor="ctr"/>
            <a:lstStyle/>
            <a:p>
              <a:endParaRPr lang="en-US"/>
            </a:p>
          </p:txBody>
        </p:sp>
        <p:sp>
          <p:nvSpPr>
            <p:cNvPr id="47138" name="Oval 34"/>
            <p:cNvSpPr>
              <a:spLocks noChangeArrowheads="1"/>
            </p:cNvSpPr>
            <p:nvPr/>
          </p:nvSpPr>
          <p:spPr bwMode="auto">
            <a:xfrm>
              <a:off x="4704" y="2958"/>
              <a:ext cx="127" cy="127"/>
            </a:xfrm>
            <a:prstGeom prst="ellipse">
              <a:avLst/>
            </a:prstGeom>
            <a:solidFill>
              <a:schemeClr val="accent1"/>
            </a:solidFill>
            <a:ln w="9525">
              <a:noFill/>
              <a:round/>
              <a:headEnd/>
              <a:tailEnd/>
            </a:ln>
            <a:effectLst/>
          </p:spPr>
          <p:txBody>
            <a:bodyPr wrap="none" anchor="ctr"/>
            <a:lstStyle/>
            <a:p>
              <a:endParaRPr lang="en-US"/>
            </a:p>
          </p:txBody>
        </p:sp>
        <p:sp>
          <p:nvSpPr>
            <p:cNvPr id="47139" name="Oval 35"/>
            <p:cNvSpPr>
              <a:spLocks noChangeArrowheads="1"/>
            </p:cNvSpPr>
            <p:nvPr/>
          </p:nvSpPr>
          <p:spPr bwMode="auto">
            <a:xfrm>
              <a:off x="4883" y="2958"/>
              <a:ext cx="127" cy="127"/>
            </a:xfrm>
            <a:prstGeom prst="ellipse">
              <a:avLst/>
            </a:prstGeom>
            <a:solidFill>
              <a:schemeClr val="accent1"/>
            </a:solidFill>
            <a:ln w="9525">
              <a:noFill/>
              <a:round/>
              <a:headEnd/>
              <a:tailEnd/>
            </a:ln>
            <a:effectLst/>
          </p:spPr>
          <p:txBody>
            <a:bodyPr wrap="none" anchor="ctr"/>
            <a:lstStyle/>
            <a:p>
              <a:endParaRPr lang="en-US"/>
            </a:p>
          </p:txBody>
        </p:sp>
        <p:sp>
          <p:nvSpPr>
            <p:cNvPr id="47140" name="Oval 36"/>
            <p:cNvSpPr>
              <a:spLocks noChangeArrowheads="1"/>
            </p:cNvSpPr>
            <p:nvPr/>
          </p:nvSpPr>
          <p:spPr bwMode="auto">
            <a:xfrm>
              <a:off x="5062" y="2958"/>
              <a:ext cx="127" cy="127"/>
            </a:xfrm>
            <a:prstGeom prst="ellipse">
              <a:avLst/>
            </a:prstGeom>
            <a:solidFill>
              <a:schemeClr val="folHlink"/>
            </a:solidFill>
            <a:ln w="9525">
              <a:noFill/>
              <a:round/>
              <a:headEnd/>
              <a:tailEnd/>
            </a:ln>
            <a:effectLst/>
          </p:spPr>
          <p:txBody>
            <a:bodyPr wrap="none" anchor="ctr"/>
            <a:lstStyle/>
            <a:p>
              <a:endParaRPr lang="en-US"/>
            </a:p>
          </p:txBody>
        </p:sp>
        <p:sp>
          <p:nvSpPr>
            <p:cNvPr id="47141" name="Oval 37"/>
            <p:cNvSpPr>
              <a:spLocks noChangeArrowheads="1"/>
            </p:cNvSpPr>
            <p:nvPr/>
          </p:nvSpPr>
          <p:spPr bwMode="auto">
            <a:xfrm>
              <a:off x="5241" y="2958"/>
              <a:ext cx="127" cy="127"/>
            </a:xfrm>
            <a:prstGeom prst="ellipse">
              <a:avLst/>
            </a:prstGeom>
            <a:solidFill>
              <a:schemeClr val="folHlink"/>
            </a:solidFill>
            <a:ln w="9525">
              <a:noFill/>
              <a:round/>
              <a:headEnd/>
              <a:tailEnd/>
            </a:ln>
            <a:effectLst/>
          </p:spPr>
          <p:txBody>
            <a:bodyPr wrap="none" anchor="ctr"/>
            <a:lstStyle/>
            <a:p>
              <a:endParaRPr lang="en-US"/>
            </a:p>
          </p:txBody>
        </p:sp>
        <p:sp>
          <p:nvSpPr>
            <p:cNvPr id="47142" name="Oval 38"/>
            <p:cNvSpPr>
              <a:spLocks noChangeArrowheads="1"/>
            </p:cNvSpPr>
            <p:nvPr/>
          </p:nvSpPr>
          <p:spPr bwMode="auto">
            <a:xfrm>
              <a:off x="4883" y="3137"/>
              <a:ext cx="127" cy="127"/>
            </a:xfrm>
            <a:prstGeom prst="ellipse">
              <a:avLst/>
            </a:prstGeom>
            <a:solidFill>
              <a:schemeClr val="folHlink"/>
            </a:solidFill>
            <a:ln w="9525">
              <a:noFill/>
              <a:round/>
              <a:headEnd/>
              <a:tailEnd/>
            </a:ln>
            <a:effectLst/>
          </p:spPr>
          <p:txBody>
            <a:bodyPr wrap="none" anchor="ctr"/>
            <a:lstStyle/>
            <a:p>
              <a:endParaRPr lang="en-US"/>
            </a:p>
          </p:txBody>
        </p:sp>
        <p:sp>
          <p:nvSpPr>
            <p:cNvPr id="47143" name="Oval 39"/>
            <p:cNvSpPr>
              <a:spLocks noChangeArrowheads="1"/>
            </p:cNvSpPr>
            <p:nvPr/>
          </p:nvSpPr>
          <p:spPr bwMode="auto">
            <a:xfrm>
              <a:off x="5241" y="3137"/>
              <a:ext cx="127" cy="127"/>
            </a:xfrm>
            <a:prstGeom prst="ellipse">
              <a:avLst/>
            </a:prstGeom>
            <a:solidFill>
              <a:schemeClr val="folHlink"/>
            </a:solidFill>
            <a:ln w="9525">
              <a:noFill/>
              <a:round/>
              <a:headEnd/>
              <a:tailEnd/>
            </a:ln>
            <a:effectLst/>
          </p:spPr>
          <p:txBody>
            <a:bodyPr wrap="none" anchor="ctr"/>
            <a:lstStyle/>
            <a:p>
              <a:endParaRPr lang="en-US"/>
            </a:p>
          </p:txBody>
        </p:sp>
      </p:grpSp>
      <p:sp>
        <p:nvSpPr>
          <p:cNvPr id="47144"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77B59AD-F12D-4915-B1EC-FB482A196B1D}"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228600"/>
            <a:ext cx="2076450" cy="57070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228600"/>
            <a:ext cx="6076950" cy="57070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BDEE61B-D59A-4466-9054-51F046F63FF2}"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DD2EB96-6868-4A0A-B482-0470E5FFCBF2}"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ED3B631-BD13-45F8-B9EC-34B39FB08B9C}"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43000" y="1524000"/>
            <a:ext cx="3619500" cy="4411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524000"/>
            <a:ext cx="3619500" cy="4411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AC941773-36DA-4789-BBA2-7B73A705CB33}"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BB9B5950-19FA-4E29-8F56-89BC7E366D74}"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DBB35EA7-39DD-493B-8C9E-A877C7A9481F}"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AFB86920-E769-4630-95C7-A1EFD76B2E3C}"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75D9E46E-E417-4C9C-9A0F-C45B62438960}"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AE5869A6-0CA7-4265-8A90-85161B1D261E}"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Line 2"/>
          <p:cNvSpPr>
            <a:spLocks noChangeShapeType="1"/>
          </p:cNvSpPr>
          <p:nvPr/>
        </p:nvSpPr>
        <p:spPr bwMode="auto">
          <a:xfrm>
            <a:off x="7962900" y="152400"/>
            <a:ext cx="0" cy="1524000"/>
          </a:xfrm>
          <a:prstGeom prst="line">
            <a:avLst/>
          </a:prstGeom>
          <a:noFill/>
          <a:ln w="9525">
            <a:solidFill>
              <a:schemeClr val="tx1"/>
            </a:solidFill>
            <a:round/>
            <a:headEnd/>
            <a:tailEnd/>
          </a:ln>
          <a:effectLst/>
        </p:spPr>
        <p:txBody>
          <a:bodyPr/>
          <a:lstStyle/>
          <a:p>
            <a:endParaRPr lang="en-US"/>
          </a:p>
        </p:txBody>
      </p:sp>
      <p:sp>
        <p:nvSpPr>
          <p:cNvPr id="46083" name="Rectangle 3"/>
          <p:cNvSpPr>
            <a:spLocks noGrp="1" noChangeArrowheads="1"/>
          </p:cNvSpPr>
          <p:nvPr>
            <p:ph type="title"/>
          </p:nvPr>
        </p:nvSpPr>
        <p:spPr bwMode="auto">
          <a:xfrm>
            <a:off x="228600" y="228600"/>
            <a:ext cx="7696200" cy="1295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46084" name="Rectangle 4"/>
          <p:cNvSpPr>
            <a:spLocks noGrp="1" noChangeArrowheads="1"/>
          </p:cNvSpPr>
          <p:nvPr>
            <p:ph type="body" idx="1"/>
          </p:nvPr>
        </p:nvSpPr>
        <p:spPr bwMode="auto">
          <a:xfrm>
            <a:off x="1143000" y="1524000"/>
            <a:ext cx="7391400" cy="4411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6085"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000"/>
            </a:lvl1pPr>
          </a:lstStyle>
          <a:p>
            <a:endParaRPr lang="en-US" altLang="en-US"/>
          </a:p>
        </p:txBody>
      </p:sp>
      <p:sp>
        <p:nvSpPr>
          <p:cNvPr id="46086"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ClrTx/>
              <a:buSzTx/>
              <a:buFontTx/>
              <a:buNone/>
              <a:defRPr sz="1000"/>
            </a:lvl1pPr>
          </a:lstStyle>
          <a:p>
            <a:endParaRPr lang="en-US" altLang="en-US"/>
          </a:p>
        </p:txBody>
      </p:sp>
      <p:sp>
        <p:nvSpPr>
          <p:cNvPr id="46087" name="Rectangle 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000"/>
            </a:lvl1pPr>
          </a:lstStyle>
          <a:p>
            <a:fld id="{AAF40A11-59CE-4CCC-A7B3-94D1F715CE7B}" type="slidenum">
              <a:rPr lang="en-US" altLang="en-US"/>
              <a:pPr/>
              <a:t>‹#›</a:t>
            </a:fld>
            <a:endParaRPr lang="en-US" altLang="en-US"/>
          </a:p>
        </p:txBody>
      </p:sp>
      <p:grpSp>
        <p:nvGrpSpPr>
          <p:cNvPr id="46088" name="Group 8"/>
          <p:cNvGrpSpPr>
            <a:grpSpLocks/>
          </p:cNvGrpSpPr>
          <p:nvPr/>
        </p:nvGrpSpPr>
        <p:grpSpPr bwMode="auto">
          <a:xfrm>
            <a:off x="8153400" y="152400"/>
            <a:ext cx="792163" cy="1295400"/>
            <a:chOff x="5136" y="960"/>
            <a:chExt cx="528" cy="864"/>
          </a:xfrm>
        </p:grpSpPr>
        <p:sp>
          <p:nvSpPr>
            <p:cNvPr id="46089" name="Oval 9"/>
            <p:cNvSpPr>
              <a:spLocks noChangeArrowheads="1"/>
            </p:cNvSpPr>
            <p:nvPr/>
          </p:nvSpPr>
          <p:spPr bwMode="auto">
            <a:xfrm>
              <a:off x="5136" y="960"/>
              <a:ext cx="80" cy="80"/>
            </a:xfrm>
            <a:prstGeom prst="ellipse">
              <a:avLst/>
            </a:prstGeom>
            <a:solidFill>
              <a:schemeClr val="tx2"/>
            </a:solidFill>
            <a:ln w="9525">
              <a:noFill/>
              <a:round/>
              <a:headEnd/>
              <a:tailEnd/>
            </a:ln>
            <a:effectLst/>
          </p:spPr>
          <p:txBody>
            <a:bodyPr wrap="none" anchor="ctr"/>
            <a:lstStyle/>
            <a:p>
              <a:endParaRPr lang="en-US"/>
            </a:p>
          </p:txBody>
        </p:sp>
        <p:sp>
          <p:nvSpPr>
            <p:cNvPr id="46090" name="Oval 10"/>
            <p:cNvSpPr>
              <a:spLocks noChangeArrowheads="1"/>
            </p:cNvSpPr>
            <p:nvPr/>
          </p:nvSpPr>
          <p:spPr bwMode="auto">
            <a:xfrm>
              <a:off x="5248" y="960"/>
              <a:ext cx="80" cy="80"/>
            </a:xfrm>
            <a:prstGeom prst="ellipse">
              <a:avLst/>
            </a:prstGeom>
            <a:solidFill>
              <a:schemeClr val="tx2"/>
            </a:solidFill>
            <a:ln w="9525">
              <a:noFill/>
              <a:round/>
              <a:headEnd/>
              <a:tailEnd/>
            </a:ln>
            <a:effectLst/>
          </p:spPr>
          <p:txBody>
            <a:bodyPr wrap="none" anchor="ctr"/>
            <a:lstStyle/>
            <a:p>
              <a:endParaRPr lang="en-US"/>
            </a:p>
          </p:txBody>
        </p:sp>
        <p:sp>
          <p:nvSpPr>
            <p:cNvPr id="46091" name="Oval 11"/>
            <p:cNvSpPr>
              <a:spLocks noChangeArrowheads="1"/>
            </p:cNvSpPr>
            <p:nvPr/>
          </p:nvSpPr>
          <p:spPr bwMode="auto">
            <a:xfrm>
              <a:off x="5360" y="960"/>
              <a:ext cx="80" cy="80"/>
            </a:xfrm>
            <a:prstGeom prst="ellipse">
              <a:avLst/>
            </a:prstGeom>
            <a:solidFill>
              <a:schemeClr val="tx2"/>
            </a:solidFill>
            <a:ln w="9525">
              <a:noFill/>
              <a:round/>
              <a:headEnd/>
              <a:tailEnd/>
            </a:ln>
            <a:effectLst/>
          </p:spPr>
          <p:txBody>
            <a:bodyPr wrap="none" anchor="ctr"/>
            <a:lstStyle/>
            <a:p>
              <a:endParaRPr lang="en-US"/>
            </a:p>
          </p:txBody>
        </p:sp>
        <p:sp>
          <p:nvSpPr>
            <p:cNvPr id="46092" name="Oval 12"/>
            <p:cNvSpPr>
              <a:spLocks noChangeArrowheads="1"/>
            </p:cNvSpPr>
            <p:nvPr/>
          </p:nvSpPr>
          <p:spPr bwMode="auto">
            <a:xfrm>
              <a:off x="5136" y="1072"/>
              <a:ext cx="80" cy="80"/>
            </a:xfrm>
            <a:prstGeom prst="ellipse">
              <a:avLst/>
            </a:prstGeom>
            <a:solidFill>
              <a:schemeClr val="tx2"/>
            </a:solidFill>
            <a:ln w="9525">
              <a:noFill/>
              <a:round/>
              <a:headEnd/>
              <a:tailEnd/>
            </a:ln>
            <a:effectLst/>
          </p:spPr>
          <p:txBody>
            <a:bodyPr wrap="none" anchor="ctr"/>
            <a:lstStyle/>
            <a:p>
              <a:endParaRPr lang="en-US"/>
            </a:p>
          </p:txBody>
        </p:sp>
        <p:sp>
          <p:nvSpPr>
            <p:cNvPr id="46093" name="Oval 13"/>
            <p:cNvSpPr>
              <a:spLocks noChangeArrowheads="1"/>
            </p:cNvSpPr>
            <p:nvPr/>
          </p:nvSpPr>
          <p:spPr bwMode="auto">
            <a:xfrm>
              <a:off x="5248" y="1072"/>
              <a:ext cx="80" cy="80"/>
            </a:xfrm>
            <a:prstGeom prst="ellipse">
              <a:avLst/>
            </a:prstGeom>
            <a:solidFill>
              <a:schemeClr val="tx2"/>
            </a:solidFill>
            <a:ln w="9525">
              <a:noFill/>
              <a:round/>
              <a:headEnd/>
              <a:tailEnd/>
            </a:ln>
            <a:effectLst/>
          </p:spPr>
          <p:txBody>
            <a:bodyPr wrap="none" anchor="ctr"/>
            <a:lstStyle/>
            <a:p>
              <a:endParaRPr lang="en-US"/>
            </a:p>
          </p:txBody>
        </p:sp>
        <p:sp>
          <p:nvSpPr>
            <p:cNvPr id="46094" name="Oval 14"/>
            <p:cNvSpPr>
              <a:spLocks noChangeArrowheads="1"/>
            </p:cNvSpPr>
            <p:nvPr/>
          </p:nvSpPr>
          <p:spPr bwMode="auto">
            <a:xfrm>
              <a:off x="5360" y="1072"/>
              <a:ext cx="80" cy="80"/>
            </a:xfrm>
            <a:prstGeom prst="ellipse">
              <a:avLst/>
            </a:prstGeom>
            <a:solidFill>
              <a:schemeClr val="tx2"/>
            </a:solidFill>
            <a:ln w="9525">
              <a:noFill/>
              <a:round/>
              <a:headEnd/>
              <a:tailEnd/>
            </a:ln>
            <a:effectLst/>
          </p:spPr>
          <p:txBody>
            <a:bodyPr wrap="none" anchor="ctr"/>
            <a:lstStyle/>
            <a:p>
              <a:endParaRPr lang="en-US"/>
            </a:p>
          </p:txBody>
        </p:sp>
        <p:sp>
          <p:nvSpPr>
            <p:cNvPr id="46095" name="Oval 15"/>
            <p:cNvSpPr>
              <a:spLocks noChangeArrowheads="1"/>
            </p:cNvSpPr>
            <p:nvPr/>
          </p:nvSpPr>
          <p:spPr bwMode="auto">
            <a:xfrm>
              <a:off x="5472" y="1072"/>
              <a:ext cx="80" cy="80"/>
            </a:xfrm>
            <a:prstGeom prst="ellipse">
              <a:avLst/>
            </a:prstGeom>
            <a:solidFill>
              <a:schemeClr val="accent2"/>
            </a:solidFill>
            <a:ln w="9525">
              <a:noFill/>
              <a:round/>
              <a:headEnd/>
              <a:tailEnd/>
            </a:ln>
            <a:effectLst/>
          </p:spPr>
          <p:txBody>
            <a:bodyPr wrap="none" anchor="ctr"/>
            <a:lstStyle/>
            <a:p>
              <a:endParaRPr lang="en-US"/>
            </a:p>
          </p:txBody>
        </p:sp>
        <p:sp>
          <p:nvSpPr>
            <p:cNvPr id="46096" name="Oval 16"/>
            <p:cNvSpPr>
              <a:spLocks noChangeArrowheads="1"/>
            </p:cNvSpPr>
            <p:nvPr/>
          </p:nvSpPr>
          <p:spPr bwMode="auto">
            <a:xfrm>
              <a:off x="5136" y="1184"/>
              <a:ext cx="80" cy="80"/>
            </a:xfrm>
            <a:prstGeom prst="ellipse">
              <a:avLst/>
            </a:prstGeom>
            <a:solidFill>
              <a:schemeClr val="tx2"/>
            </a:solidFill>
            <a:ln w="9525">
              <a:noFill/>
              <a:round/>
              <a:headEnd/>
              <a:tailEnd/>
            </a:ln>
            <a:effectLst/>
          </p:spPr>
          <p:txBody>
            <a:bodyPr wrap="none" anchor="ctr"/>
            <a:lstStyle/>
            <a:p>
              <a:endParaRPr lang="en-US"/>
            </a:p>
          </p:txBody>
        </p:sp>
        <p:sp>
          <p:nvSpPr>
            <p:cNvPr id="46097" name="Oval 17"/>
            <p:cNvSpPr>
              <a:spLocks noChangeArrowheads="1"/>
            </p:cNvSpPr>
            <p:nvPr/>
          </p:nvSpPr>
          <p:spPr bwMode="auto">
            <a:xfrm>
              <a:off x="5248" y="1184"/>
              <a:ext cx="80" cy="80"/>
            </a:xfrm>
            <a:prstGeom prst="ellipse">
              <a:avLst/>
            </a:prstGeom>
            <a:solidFill>
              <a:schemeClr val="tx2"/>
            </a:solidFill>
            <a:ln w="9525">
              <a:noFill/>
              <a:round/>
              <a:headEnd/>
              <a:tailEnd/>
            </a:ln>
            <a:effectLst/>
          </p:spPr>
          <p:txBody>
            <a:bodyPr wrap="none" anchor="ctr"/>
            <a:lstStyle/>
            <a:p>
              <a:endParaRPr lang="en-US"/>
            </a:p>
          </p:txBody>
        </p:sp>
        <p:sp>
          <p:nvSpPr>
            <p:cNvPr id="46098" name="Oval 18"/>
            <p:cNvSpPr>
              <a:spLocks noChangeArrowheads="1"/>
            </p:cNvSpPr>
            <p:nvPr/>
          </p:nvSpPr>
          <p:spPr bwMode="auto">
            <a:xfrm>
              <a:off x="5360" y="1184"/>
              <a:ext cx="80" cy="80"/>
            </a:xfrm>
            <a:prstGeom prst="ellipse">
              <a:avLst/>
            </a:prstGeom>
            <a:solidFill>
              <a:schemeClr val="accent2"/>
            </a:solidFill>
            <a:ln w="9525">
              <a:noFill/>
              <a:round/>
              <a:headEnd/>
              <a:tailEnd/>
            </a:ln>
            <a:effectLst/>
          </p:spPr>
          <p:txBody>
            <a:bodyPr wrap="none" anchor="ctr"/>
            <a:lstStyle/>
            <a:p>
              <a:endParaRPr lang="en-US"/>
            </a:p>
          </p:txBody>
        </p:sp>
        <p:sp>
          <p:nvSpPr>
            <p:cNvPr id="46099" name="Oval 19"/>
            <p:cNvSpPr>
              <a:spLocks noChangeArrowheads="1"/>
            </p:cNvSpPr>
            <p:nvPr/>
          </p:nvSpPr>
          <p:spPr bwMode="auto">
            <a:xfrm>
              <a:off x="5472" y="1184"/>
              <a:ext cx="80" cy="80"/>
            </a:xfrm>
            <a:prstGeom prst="ellipse">
              <a:avLst/>
            </a:prstGeom>
            <a:solidFill>
              <a:schemeClr val="accent2"/>
            </a:solidFill>
            <a:ln w="9525">
              <a:noFill/>
              <a:round/>
              <a:headEnd/>
              <a:tailEnd/>
            </a:ln>
            <a:effectLst/>
          </p:spPr>
          <p:txBody>
            <a:bodyPr wrap="none" anchor="ctr"/>
            <a:lstStyle/>
            <a:p>
              <a:endParaRPr lang="en-US"/>
            </a:p>
          </p:txBody>
        </p:sp>
        <p:sp>
          <p:nvSpPr>
            <p:cNvPr id="46100" name="Oval 20"/>
            <p:cNvSpPr>
              <a:spLocks noChangeArrowheads="1"/>
            </p:cNvSpPr>
            <p:nvPr/>
          </p:nvSpPr>
          <p:spPr bwMode="auto">
            <a:xfrm>
              <a:off x="5584" y="1184"/>
              <a:ext cx="80" cy="80"/>
            </a:xfrm>
            <a:prstGeom prst="ellipse">
              <a:avLst/>
            </a:prstGeom>
            <a:solidFill>
              <a:schemeClr val="accent1"/>
            </a:solidFill>
            <a:ln w="9525">
              <a:noFill/>
              <a:round/>
              <a:headEnd/>
              <a:tailEnd/>
            </a:ln>
            <a:effectLst/>
          </p:spPr>
          <p:txBody>
            <a:bodyPr wrap="none" anchor="ctr"/>
            <a:lstStyle/>
            <a:p>
              <a:endParaRPr lang="en-US"/>
            </a:p>
          </p:txBody>
        </p:sp>
        <p:sp>
          <p:nvSpPr>
            <p:cNvPr id="46101" name="Oval 21"/>
            <p:cNvSpPr>
              <a:spLocks noChangeArrowheads="1"/>
            </p:cNvSpPr>
            <p:nvPr/>
          </p:nvSpPr>
          <p:spPr bwMode="auto">
            <a:xfrm>
              <a:off x="5136" y="1296"/>
              <a:ext cx="80" cy="80"/>
            </a:xfrm>
            <a:prstGeom prst="ellipse">
              <a:avLst/>
            </a:prstGeom>
            <a:solidFill>
              <a:schemeClr val="tx2"/>
            </a:solidFill>
            <a:ln w="9525">
              <a:noFill/>
              <a:round/>
              <a:headEnd/>
              <a:tailEnd/>
            </a:ln>
            <a:effectLst/>
          </p:spPr>
          <p:txBody>
            <a:bodyPr wrap="none" anchor="ctr"/>
            <a:lstStyle/>
            <a:p>
              <a:endParaRPr lang="en-US"/>
            </a:p>
          </p:txBody>
        </p:sp>
        <p:sp>
          <p:nvSpPr>
            <p:cNvPr id="46102" name="Oval 22"/>
            <p:cNvSpPr>
              <a:spLocks noChangeArrowheads="1"/>
            </p:cNvSpPr>
            <p:nvPr/>
          </p:nvSpPr>
          <p:spPr bwMode="auto">
            <a:xfrm>
              <a:off x="5248" y="1296"/>
              <a:ext cx="80" cy="80"/>
            </a:xfrm>
            <a:prstGeom prst="ellipse">
              <a:avLst/>
            </a:prstGeom>
            <a:solidFill>
              <a:schemeClr val="accent2"/>
            </a:solidFill>
            <a:ln w="9525">
              <a:noFill/>
              <a:round/>
              <a:headEnd/>
              <a:tailEnd/>
            </a:ln>
            <a:effectLst/>
          </p:spPr>
          <p:txBody>
            <a:bodyPr wrap="none" anchor="ctr"/>
            <a:lstStyle/>
            <a:p>
              <a:endParaRPr lang="en-US"/>
            </a:p>
          </p:txBody>
        </p:sp>
        <p:sp>
          <p:nvSpPr>
            <p:cNvPr id="46103" name="Oval 23"/>
            <p:cNvSpPr>
              <a:spLocks noChangeArrowheads="1"/>
            </p:cNvSpPr>
            <p:nvPr/>
          </p:nvSpPr>
          <p:spPr bwMode="auto">
            <a:xfrm>
              <a:off x="5360" y="1296"/>
              <a:ext cx="80" cy="80"/>
            </a:xfrm>
            <a:prstGeom prst="ellipse">
              <a:avLst/>
            </a:prstGeom>
            <a:solidFill>
              <a:schemeClr val="accent2"/>
            </a:solidFill>
            <a:ln w="9525">
              <a:noFill/>
              <a:round/>
              <a:headEnd/>
              <a:tailEnd/>
            </a:ln>
            <a:effectLst/>
          </p:spPr>
          <p:txBody>
            <a:bodyPr wrap="none" anchor="ctr"/>
            <a:lstStyle/>
            <a:p>
              <a:endParaRPr lang="en-US"/>
            </a:p>
          </p:txBody>
        </p:sp>
        <p:sp>
          <p:nvSpPr>
            <p:cNvPr id="46104" name="Oval 24"/>
            <p:cNvSpPr>
              <a:spLocks noChangeArrowheads="1"/>
            </p:cNvSpPr>
            <p:nvPr/>
          </p:nvSpPr>
          <p:spPr bwMode="auto">
            <a:xfrm>
              <a:off x="5472" y="1296"/>
              <a:ext cx="80" cy="80"/>
            </a:xfrm>
            <a:prstGeom prst="ellipse">
              <a:avLst/>
            </a:prstGeom>
            <a:solidFill>
              <a:schemeClr val="accent1"/>
            </a:solidFill>
            <a:ln w="9525">
              <a:noFill/>
              <a:round/>
              <a:headEnd/>
              <a:tailEnd/>
            </a:ln>
            <a:effectLst/>
          </p:spPr>
          <p:txBody>
            <a:bodyPr wrap="none" anchor="ctr"/>
            <a:lstStyle/>
            <a:p>
              <a:endParaRPr lang="en-US"/>
            </a:p>
          </p:txBody>
        </p:sp>
        <p:sp>
          <p:nvSpPr>
            <p:cNvPr id="46105" name="Oval 25"/>
            <p:cNvSpPr>
              <a:spLocks noChangeArrowheads="1"/>
            </p:cNvSpPr>
            <p:nvPr/>
          </p:nvSpPr>
          <p:spPr bwMode="auto">
            <a:xfrm>
              <a:off x="5136" y="1408"/>
              <a:ext cx="80" cy="80"/>
            </a:xfrm>
            <a:prstGeom prst="ellipse">
              <a:avLst/>
            </a:prstGeom>
            <a:solidFill>
              <a:schemeClr val="accent2"/>
            </a:solidFill>
            <a:ln w="9525">
              <a:noFill/>
              <a:round/>
              <a:headEnd/>
              <a:tailEnd/>
            </a:ln>
            <a:effectLst/>
          </p:spPr>
          <p:txBody>
            <a:bodyPr wrap="none" anchor="ctr"/>
            <a:lstStyle/>
            <a:p>
              <a:endParaRPr lang="en-US"/>
            </a:p>
          </p:txBody>
        </p:sp>
        <p:sp>
          <p:nvSpPr>
            <p:cNvPr id="46106" name="Oval 26"/>
            <p:cNvSpPr>
              <a:spLocks noChangeArrowheads="1"/>
            </p:cNvSpPr>
            <p:nvPr/>
          </p:nvSpPr>
          <p:spPr bwMode="auto">
            <a:xfrm>
              <a:off x="5248" y="1408"/>
              <a:ext cx="80" cy="80"/>
            </a:xfrm>
            <a:prstGeom prst="ellipse">
              <a:avLst/>
            </a:prstGeom>
            <a:solidFill>
              <a:schemeClr val="accent2"/>
            </a:solidFill>
            <a:ln w="9525">
              <a:noFill/>
              <a:round/>
              <a:headEnd/>
              <a:tailEnd/>
            </a:ln>
            <a:effectLst/>
          </p:spPr>
          <p:txBody>
            <a:bodyPr wrap="none" anchor="ctr"/>
            <a:lstStyle/>
            <a:p>
              <a:endParaRPr lang="en-US"/>
            </a:p>
          </p:txBody>
        </p:sp>
        <p:sp>
          <p:nvSpPr>
            <p:cNvPr id="46107" name="Oval 27"/>
            <p:cNvSpPr>
              <a:spLocks noChangeArrowheads="1"/>
            </p:cNvSpPr>
            <p:nvPr/>
          </p:nvSpPr>
          <p:spPr bwMode="auto">
            <a:xfrm>
              <a:off x="5360" y="1408"/>
              <a:ext cx="80" cy="80"/>
            </a:xfrm>
            <a:prstGeom prst="ellipse">
              <a:avLst/>
            </a:prstGeom>
            <a:solidFill>
              <a:schemeClr val="accent1"/>
            </a:solidFill>
            <a:ln w="9525">
              <a:noFill/>
              <a:round/>
              <a:headEnd/>
              <a:tailEnd/>
            </a:ln>
            <a:effectLst/>
          </p:spPr>
          <p:txBody>
            <a:bodyPr wrap="none" anchor="ctr"/>
            <a:lstStyle/>
            <a:p>
              <a:endParaRPr lang="en-US"/>
            </a:p>
          </p:txBody>
        </p:sp>
        <p:sp>
          <p:nvSpPr>
            <p:cNvPr id="46108" name="Oval 28"/>
            <p:cNvSpPr>
              <a:spLocks noChangeArrowheads="1"/>
            </p:cNvSpPr>
            <p:nvPr/>
          </p:nvSpPr>
          <p:spPr bwMode="auto">
            <a:xfrm>
              <a:off x="5472" y="1408"/>
              <a:ext cx="80" cy="80"/>
            </a:xfrm>
            <a:prstGeom prst="ellipse">
              <a:avLst/>
            </a:prstGeom>
            <a:solidFill>
              <a:schemeClr val="accent1"/>
            </a:solidFill>
            <a:ln w="9525">
              <a:noFill/>
              <a:round/>
              <a:headEnd/>
              <a:tailEnd/>
            </a:ln>
            <a:effectLst/>
          </p:spPr>
          <p:txBody>
            <a:bodyPr wrap="none" anchor="ctr"/>
            <a:lstStyle/>
            <a:p>
              <a:endParaRPr lang="en-US"/>
            </a:p>
          </p:txBody>
        </p:sp>
        <p:sp>
          <p:nvSpPr>
            <p:cNvPr id="46109" name="Oval 29"/>
            <p:cNvSpPr>
              <a:spLocks noChangeArrowheads="1"/>
            </p:cNvSpPr>
            <p:nvPr/>
          </p:nvSpPr>
          <p:spPr bwMode="auto">
            <a:xfrm>
              <a:off x="5584" y="1408"/>
              <a:ext cx="80" cy="80"/>
            </a:xfrm>
            <a:prstGeom prst="ellipse">
              <a:avLst/>
            </a:prstGeom>
            <a:solidFill>
              <a:schemeClr val="folHlink"/>
            </a:solidFill>
            <a:ln w="9525">
              <a:noFill/>
              <a:round/>
              <a:headEnd/>
              <a:tailEnd/>
            </a:ln>
            <a:effectLst/>
          </p:spPr>
          <p:txBody>
            <a:bodyPr wrap="none" anchor="ctr"/>
            <a:lstStyle/>
            <a:p>
              <a:endParaRPr lang="en-US"/>
            </a:p>
          </p:txBody>
        </p:sp>
        <p:sp>
          <p:nvSpPr>
            <p:cNvPr id="46110" name="Oval 30"/>
            <p:cNvSpPr>
              <a:spLocks noChangeArrowheads="1"/>
            </p:cNvSpPr>
            <p:nvPr/>
          </p:nvSpPr>
          <p:spPr bwMode="auto">
            <a:xfrm>
              <a:off x="5136" y="1520"/>
              <a:ext cx="80" cy="80"/>
            </a:xfrm>
            <a:prstGeom prst="ellipse">
              <a:avLst/>
            </a:prstGeom>
            <a:solidFill>
              <a:schemeClr val="accent2"/>
            </a:solidFill>
            <a:ln w="9525">
              <a:noFill/>
              <a:round/>
              <a:headEnd/>
              <a:tailEnd/>
            </a:ln>
            <a:effectLst/>
          </p:spPr>
          <p:txBody>
            <a:bodyPr wrap="none" anchor="ctr"/>
            <a:lstStyle/>
            <a:p>
              <a:endParaRPr lang="en-US"/>
            </a:p>
          </p:txBody>
        </p:sp>
        <p:sp>
          <p:nvSpPr>
            <p:cNvPr id="46111" name="Oval 31"/>
            <p:cNvSpPr>
              <a:spLocks noChangeArrowheads="1"/>
            </p:cNvSpPr>
            <p:nvPr/>
          </p:nvSpPr>
          <p:spPr bwMode="auto">
            <a:xfrm>
              <a:off x="5248" y="1520"/>
              <a:ext cx="80" cy="80"/>
            </a:xfrm>
            <a:prstGeom prst="ellipse">
              <a:avLst/>
            </a:prstGeom>
            <a:solidFill>
              <a:schemeClr val="accent1"/>
            </a:solidFill>
            <a:ln w="9525">
              <a:noFill/>
              <a:round/>
              <a:headEnd/>
              <a:tailEnd/>
            </a:ln>
            <a:effectLst/>
          </p:spPr>
          <p:txBody>
            <a:bodyPr wrap="none" anchor="ctr"/>
            <a:lstStyle/>
            <a:p>
              <a:endParaRPr lang="en-US"/>
            </a:p>
          </p:txBody>
        </p:sp>
        <p:sp>
          <p:nvSpPr>
            <p:cNvPr id="46112" name="Oval 32"/>
            <p:cNvSpPr>
              <a:spLocks noChangeArrowheads="1"/>
            </p:cNvSpPr>
            <p:nvPr/>
          </p:nvSpPr>
          <p:spPr bwMode="auto">
            <a:xfrm>
              <a:off x="5360" y="1520"/>
              <a:ext cx="80" cy="80"/>
            </a:xfrm>
            <a:prstGeom prst="ellipse">
              <a:avLst/>
            </a:prstGeom>
            <a:solidFill>
              <a:schemeClr val="accent1"/>
            </a:solidFill>
            <a:ln w="9525">
              <a:noFill/>
              <a:round/>
              <a:headEnd/>
              <a:tailEnd/>
            </a:ln>
            <a:effectLst/>
          </p:spPr>
          <p:txBody>
            <a:bodyPr wrap="none" anchor="ctr"/>
            <a:lstStyle/>
            <a:p>
              <a:endParaRPr lang="en-US"/>
            </a:p>
          </p:txBody>
        </p:sp>
        <p:sp>
          <p:nvSpPr>
            <p:cNvPr id="46113" name="Oval 33"/>
            <p:cNvSpPr>
              <a:spLocks noChangeArrowheads="1"/>
            </p:cNvSpPr>
            <p:nvPr/>
          </p:nvSpPr>
          <p:spPr bwMode="auto">
            <a:xfrm>
              <a:off x="5472" y="1520"/>
              <a:ext cx="80" cy="80"/>
            </a:xfrm>
            <a:prstGeom prst="ellipse">
              <a:avLst/>
            </a:prstGeom>
            <a:solidFill>
              <a:schemeClr val="folHlink"/>
            </a:solidFill>
            <a:ln w="9525">
              <a:noFill/>
              <a:round/>
              <a:headEnd/>
              <a:tailEnd/>
            </a:ln>
            <a:effectLst/>
          </p:spPr>
          <p:txBody>
            <a:bodyPr wrap="none" anchor="ctr"/>
            <a:lstStyle/>
            <a:p>
              <a:endParaRPr lang="en-US"/>
            </a:p>
          </p:txBody>
        </p:sp>
        <p:sp>
          <p:nvSpPr>
            <p:cNvPr id="46114" name="Oval 34"/>
            <p:cNvSpPr>
              <a:spLocks noChangeArrowheads="1"/>
            </p:cNvSpPr>
            <p:nvPr/>
          </p:nvSpPr>
          <p:spPr bwMode="auto">
            <a:xfrm>
              <a:off x="5136" y="1632"/>
              <a:ext cx="80" cy="80"/>
            </a:xfrm>
            <a:prstGeom prst="ellipse">
              <a:avLst/>
            </a:prstGeom>
            <a:solidFill>
              <a:schemeClr val="accent1"/>
            </a:solidFill>
            <a:ln w="9525">
              <a:noFill/>
              <a:round/>
              <a:headEnd/>
              <a:tailEnd/>
            </a:ln>
            <a:effectLst/>
          </p:spPr>
          <p:txBody>
            <a:bodyPr wrap="none" anchor="ctr"/>
            <a:lstStyle/>
            <a:p>
              <a:endParaRPr lang="en-US"/>
            </a:p>
          </p:txBody>
        </p:sp>
        <p:sp>
          <p:nvSpPr>
            <p:cNvPr id="46115" name="Oval 35"/>
            <p:cNvSpPr>
              <a:spLocks noChangeArrowheads="1"/>
            </p:cNvSpPr>
            <p:nvPr/>
          </p:nvSpPr>
          <p:spPr bwMode="auto">
            <a:xfrm>
              <a:off x="5248" y="1632"/>
              <a:ext cx="80" cy="80"/>
            </a:xfrm>
            <a:prstGeom prst="ellipse">
              <a:avLst/>
            </a:prstGeom>
            <a:solidFill>
              <a:schemeClr val="accent1"/>
            </a:solidFill>
            <a:ln w="9525">
              <a:noFill/>
              <a:round/>
              <a:headEnd/>
              <a:tailEnd/>
            </a:ln>
            <a:effectLst/>
          </p:spPr>
          <p:txBody>
            <a:bodyPr wrap="none" anchor="ctr"/>
            <a:lstStyle/>
            <a:p>
              <a:endParaRPr lang="en-US"/>
            </a:p>
          </p:txBody>
        </p:sp>
        <p:sp>
          <p:nvSpPr>
            <p:cNvPr id="46116" name="Oval 36"/>
            <p:cNvSpPr>
              <a:spLocks noChangeArrowheads="1"/>
            </p:cNvSpPr>
            <p:nvPr/>
          </p:nvSpPr>
          <p:spPr bwMode="auto">
            <a:xfrm>
              <a:off x="5360" y="1632"/>
              <a:ext cx="80" cy="80"/>
            </a:xfrm>
            <a:prstGeom prst="ellipse">
              <a:avLst/>
            </a:prstGeom>
            <a:solidFill>
              <a:schemeClr val="folHlink"/>
            </a:solidFill>
            <a:ln w="9525">
              <a:noFill/>
              <a:round/>
              <a:headEnd/>
              <a:tailEnd/>
            </a:ln>
            <a:effectLst/>
          </p:spPr>
          <p:txBody>
            <a:bodyPr wrap="none" anchor="ctr"/>
            <a:lstStyle/>
            <a:p>
              <a:endParaRPr lang="en-US"/>
            </a:p>
          </p:txBody>
        </p:sp>
        <p:sp>
          <p:nvSpPr>
            <p:cNvPr id="46117" name="Oval 37"/>
            <p:cNvSpPr>
              <a:spLocks noChangeArrowheads="1"/>
            </p:cNvSpPr>
            <p:nvPr/>
          </p:nvSpPr>
          <p:spPr bwMode="auto">
            <a:xfrm>
              <a:off x="5472" y="1632"/>
              <a:ext cx="80" cy="80"/>
            </a:xfrm>
            <a:prstGeom prst="ellipse">
              <a:avLst/>
            </a:prstGeom>
            <a:solidFill>
              <a:schemeClr val="folHlink"/>
            </a:solidFill>
            <a:ln w="9525">
              <a:noFill/>
              <a:round/>
              <a:headEnd/>
              <a:tailEnd/>
            </a:ln>
            <a:effectLst/>
          </p:spPr>
          <p:txBody>
            <a:bodyPr wrap="none" anchor="ctr"/>
            <a:lstStyle/>
            <a:p>
              <a:endParaRPr lang="en-US"/>
            </a:p>
          </p:txBody>
        </p:sp>
        <p:sp>
          <p:nvSpPr>
            <p:cNvPr id="46118" name="Oval 38"/>
            <p:cNvSpPr>
              <a:spLocks noChangeArrowheads="1"/>
            </p:cNvSpPr>
            <p:nvPr/>
          </p:nvSpPr>
          <p:spPr bwMode="auto">
            <a:xfrm>
              <a:off x="5248" y="1744"/>
              <a:ext cx="80" cy="80"/>
            </a:xfrm>
            <a:prstGeom prst="ellipse">
              <a:avLst/>
            </a:prstGeom>
            <a:solidFill>
              <a:schemeClr val="folHlink"/>
            </a:solidFill>
            <a:ln w="9525">
              <a:noFill/>
              <a:round/>
              <a:headEnd/>
              <a:tailEnd/>
            </a:ln>
            <a:effectLst/>
          </p:spPr>
          <p:txBody>
            <a:bodyPr wrap="none" anchor="ctr"/>
            <a:lstStyle/>
            <a:p>
              <a:endParaRPr lang="en-US"/>
            </a:p>
          </p:txBody>
        </p:sp>
        <p:sp>
          <p:nvSpPr>
            <p:cNvPr id="46119" name="Oval 39"/>
            <p:cNvSpPr>
              <a:spLocks noChangeArrowheads="1"/>
            </p:cNvSpPr>
            <p:nvPr/>
          </p:nvSpPr>
          <p:spPr bwMode="auto">
            <a:xfrm>
              <a:off x="5472" y="1744"/>
              <a:ext cx="80" cy="80"/>
            </a:xfrm>
            <a:prstGeom prst="ellipse">
              <a:avLst/>
            </a:prstGeom>
            <a:solidFill>
              <a:schemeClr val="folHlink"/>
            </a:solidFill>
            <a:ln w="9525">
              <a:noFill/>
              <a:round/>
              <a:headEnd/>
              <a:tailEnd/>
            </a:ln>
            <a:effectLst/>
          </p:spPr>
          <p:txBody>
            <a:bodyPr wrap="none" anchor="ctr"/>
            <a:lstStyle/>
            <a:p>
              <a:endParaRPr lang="en-US"/>
            </a:p>
          </p:txBody>
        </p:sp>
      </p:grpSp>
    </p:spTree>
  </p:cSld>
  <p:clrMap bg1="dk2" tx1="lt1" bg2="dk1" tx2="lt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iming>
    <p:tnLst>
      <p:par>
        <p:cTn id="1" dur="indefinite" restart="never" nodeType="tmRoot"/>
      </p:par>
    </p:tnLst>
  </p:timing>
  <p:txStyles>
    <p:title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600" b="1">
          <a:solidFill>
            <a:schemeClr val="tx2"/>
          </a:solidFill>
          <a:latin typeface="Arial" charset="0"/>
        </a:defRPr>
      </a:lvl6pPr>
      <a:lvl7pPr marL="914400" algn="l" rtl="0" eaLnBrk="1" fontAlgn="base" hangingPunct="1">
        <a:spcBef>
          <a:spcPct val="0"/>
        </a:spcBef>
        <a:spcAft>
          <a:spcPct val="0"/>
        </a:spcAft>
        <a:defRPr sz="3600" b="1">
          <a:solidFill>
            <a:schemeClr val="tx2"/>
          </a:solidFill>
          <a:latin typeface="Arial" charset="0"/>
        </a:defRPr>
      </a:lvl7pPr>
      <a:lvl8pPr marL="1371600" algn="l" rtl="0" eaLnBrk="1" fontAlgn="base" hangingPunct="1">
        <a:spcBef>
          <a:spcPct val="0"/>
        </a:spcBef>
        <a:spcAft>
          <a:spcPct val="0"/>
        </a:spcAft>
        <a:defRPr sz="3600" b="1">
          <a:solidFill>
            <a:schemeClr val="tx2"/>
          </a:solidFill>
          <a:latin typeface="Arial" charset="0"/>
        </a:defRPr>
      </a:lvl8pPr>
      <a:lvl9pPr marL="1828800" algn="l" rtl="0" eaLnBrk="1" fontAlgn="base" hangingPunct="1">
        <a:spcBef>
          <a:spcPct val="0"/>
        </a:spcBef>
        <a:spcAft>
          <a:spcPct val="0"/>
        </a:spcAft>
        <a:defRPr sz="3600" b="1">
          <a:solidFill>
            <a:schemeClr val="tx2"/>
          </a:solidFill>
          <a:latin typeface="Arial" charset="0"/>
        </a:defRPr>
      </a:lvl9pPr>
    </p:titleStyle>
    <p:bodyStyle>
      <a:lvl1pPr marL="342900" indent="-342900" algn="l" rtl="0" eaLnBrk="1" fontAlgn="base" hangingPunct="1">
        <a:spcBef>
          <a:spcPct val="25000"/>
        </a:spcBef>
        <a:spcAft>
          <a:spcPct val="0"/>
        </a:spcAft>
        <a:buClr>
          <a:schemeClr val="tx2"/>
        </a:buClr>
        <a:buSzPct val="60000"/>
        <a:buFont typeface="Wingdings" pitchFamily="2" charset="2"/>
        <a:defRPr sz="2700">
          <a:solidFill>
            <a:schemeClr val="tx1"/>
          </a:solidFill>
          <a:latin typeface="+mn-lt"/>
          <a:ea typeface="+mn-ea"/>
          <a:cs typeface="+mn-cs"/>
        </a:defRPr>
      </a:lvl1pPr>
      <a:lvl2pPr marL="692150" indent="-347663" algn="l" rtl="0" eaLnBrk="1" fontAlgn="base" hangingPunct="1">
        <a:spcBef>
          <a:spcPct val="0"/>
        </a:spcBef>
        <a:spcAft>
          <a:spcPct val="25000"/>
        </a:spcAft>
        <a:buClr>
          <a:schemeClr val="accent2"/>
        </a:buClr>
        <a:buSzPct val="55000"/>
        <a:buFont typeface="Wingdings" pitchFamily="2" charset="2"/>
        <a:buChar char="l"/>
        <a:defRPr sz="2400">
          <a:solidFill>
            <a:schemeClr val="tx1"/>
          </a:solidFill>
          <a:latin typeface="+mn-lt"/>
        </a:defRPr>
      </a:lvl2pPr>
      <a:lvl3pPr marL="987425" indent="-293688" algn="l" rtl="0" eaLnBrk="1" fontAlgn="base" hangingPunct="1">
        <a:spcBef>
          <a:spcPct val="0"/>
        </a:spcBef>
        <a:spcAft>
          <a:spcPct val="25000"/>
        </a:spcAft>
        <a:buClr>
          <a:schemeClr val="accent1"/>
        </a:buClr>
        <a:buSzPct val="50000"/>
        <a:buFont typeface="Wingdings" pitchFamily="2" charset="2"/>
        <a:buChar char="l"/>
        <a:defRPr sz="22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slideLayout" Target="../slideLayouts/slideLayout2.xml"/><Relationship Id="rId4" Type="http://schemas.openxmlformats.org/officeDocument/2006/relationships/image" Target="../media/image21.wmf"/></Relationships>
</file>

<file path=ppt/slides/_rels/slide13.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6.emf"/><Relationship Id="rId7" Type="http://schemas.openxmlformats.org/officeDocument/2006/relationships/image" Target="../media/image30.jpeg"/><Relationship Id="rId2"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emf"/></Relationships>
</file>

<file path=ppt/slides/_rels/slide1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chart" Target="../charts/chart1.xml"/><Relationship Id="rId1" Type="http://schemas.openxmlformats.org/officeDocument/2006/relationships/slideLayout" Target="../slideLayouts/slideLayout4.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png"/><Relationship Id="rId1" Type="http://schemas.openxmlformats.org/officeDocument/2006/relationships/slideLayout" Target="../slideLayouts/slideLayout4.xml"/><Relationship Id="rId4" Type="http://schemas.openxmlformats.org/officeDocument/2006/relationships/image" Target="../media/image38.emf"/></Relationships>
</file>

<file path=ppt/slides/_rels/slide2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1.png"/><Relationship Id="rId7" Type="http://schemas.openxmlformats.org/officeDocument/2006/relationships/image" Target="../media/image45.jpeg"/><Relationship Id="rId2" Type="http://schemas.openxmlformats.org/officeDocument/2006/relationships/image" Target="../media/image42.jpeg"/><Relationship Id="rId1" Type="http://schemas.openxmlformats.org/officeDocument/2006/relationships/slideLayout" Target="../slideLayouts/slideLayout4.xml"/><Relationship Id="rId6" Type="http://schemas.openxmlformats.org/officeDocument/2006/relationships/image" Target="../media/image44.emf"/><Relationship Id="rId5" Type="http://schemas.openxmlformats.org/officeDocument/2006/relationships/image" Target="../media/image26.emf"/><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1.png"/><Relationship Id="rId1" Type="http://schemas.openxmlformats.org/officeDocument/2006/relationships/slideLayout" Target="../slideLayouts/slideLayout4.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chart" Target="../charts/chart4.xml"/><Relationship Id="rId1" Type="http://schemas.openxmlformats.org/officeDocument/2006/relationships/slideLayout" Target="../slideLayouts/slideLayout4.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wmf"/></Relationships>
</file>

<file path=ppt/slides/_rels/slide2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4.xml"/><Relationship Id="rId6" Type="http://schemas.openxmlformats.org/officeDocument/2006/relationships/image" Target="../media/image59.jpeg"/><Relationship Id="rId5" Type="http://schemas.openxmlformats.org/officeDocument/2006/relationships/image" Target="../media/image58.emf"/><Relationship Id="rId4" Type="http://schemas.openxmlformats.org/officeDocument/2006/relationships/image" Target="../media/image57.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4.xml"/><Relationship Id="rId5" Type="http://schemas.openxmlformats.org/officeDocument/2006/relationships/image" Target="../media/image63.emf"/><Relationship Id="rId4" Type="http://schemas.openxmlformats.org/officeDocument/2006/relationships/image" Target="../media/image62.jpeg"/></Relationships>
</file>

<file path=ppt/slides/_rels/slide32.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4.xml"/><Relationship Id="rId5" Type="http://schemas.openxmlformats.org/officeDocument/2006/relationships/image" Target="../media/image68.wmf"/><Relationship Id="rId4" Type="http://schemas.openxmlformats.org/officeDocument/2006/relationships/image" Target="../media/image67.jpeg"/></Relationships>
</file>

<file path=ppt/slides/_rels/slide34.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4.xml"/><Relationship Id="rId4" Type="http://schemas.openxmlformats.org/officeDocument/2006/relationships/image" Target="../media/image72.jpe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3.emf"/><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4.xml"/><Relationship Id="rId4" Type="http://schemas.openxmlformats.org/officeDocument/2006/relationships/image" Target="../media/image76.jpe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7.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4.xml"/><Relationship Id="rId4" Type="http://schemas.openxmlformats.org/officeDocument/2006/relationships/image" Target="../media/image80.jpeg"/></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1.gif"/><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4.xml"/><Relationship Id="rId5" Type="http://schemas.openxmlformats.org/officeDocument/2006/relationships/image" Target="../media/image85.jpeg"/><Relationship Id="rId4" Type="http://schemas.openxmlformats.org/officeDocument/2006/relationships/image" Target="../media/image84.jpeg"/></Relationships>
</file>

<file path=ppt/slides/_rels/slide43.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emf"/><Relationship Id="rId1" Type="http://schemas.openxmlformats.org/officeDocument/2006/relationships/slideLayout" Target="../slideLayouts/slideLayout4.xml"/><Relationship Id="rId5" Type="http://schemas.openxmlformats.org/officeDocument/2006/relationships/image" Target="../media/image93.png"/><Relationship Id="rId4" Type="http://schemas.openxmlformats.org/officeDocument/2006/relationships/image" Target="../media/image92.jpeg"/></Relationships>
</file>

<file path=ppt/slides/_rels/slide49.xml.rels><?xml version="1.0" encoding="UTF-8" standalone="yes"?>
<Relationships xmlns="http://schemas.openxmlformats.org/package/2006/relationships"><Relationship Id="rId2" Type="http://schemas.openxmlformats.org/officeDocument/2006/relationships/image" Target="../media/image90.e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99.png"/><Relationship Id="rId2" Type="http://schemas.openxmlformats.org/officeDocument/2006/relationships/image" Target="../media/image94.png"/><Relationship Id="rId1" Type="http://schemas.openxmlformats.org/officeDocument/2006/relationships/slideLayout" Target="../slideLayouts/slideLayout4.xml"/><Relationship Id="rId6" Type="http://schemas.openxmlformats.org/officeDocument/2006/relationships/image" Target="../media/image98.png"/><Relationship Id="rId5" Type="http://schemas.openxmlformats.org/officeDocument/2006/relationships/image" Target="../media/image97.png"/><Relationship Id="rId4" Type="http://schemas.openxmlformats.org/officeDocument/2006/relationships/image" Target="../media/image96.png"/></Relationships>
</file>

<file path=ppt/slides/_rels/slide51.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image" Target="../media/image94.png"/><Relationship Id="rId1" Type="http://schemas.openxmlformats.org/officeDocument/2006/relationships/slideLayout" Target="../slideLayouts/slideLayout4.xml"/><Relationship Id="rId5" Type="http://schemas.openxmlformats.org/officeDocument/2006/relationships/image" Target="../media/image102.jpeg"/><Relationship Id="rId4" Type="http://schemas.openxmlformats.org/officeDocument/2006/relationships/image" Target="../media/image101.jpeg"/></Relationships>
</file>

<file path=ppt/slides/_rels/slide52.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image" Target="../media/image94.png"/><Relationship Id="rId1" Type="http://schemas.openxmlformats.org/officeDocument/2006/relationships/slideLayout" Target="../slideLayouts/slideLayout4.xml"/><Relationship Id="rId6" Type="http://schemas.openxmlformats.org/officeDocument/2006/relationships/image" Target="../media/image104.jpeg"/><Relationship Id="rId5" Type="http://schemas.openxmlformats.org/officeDocument/2006/relationships/image" Target="../media/image103.jpeg"/><Relationship Id="rId4" Type="http://schemas.openxmlformats.org/officeDocument/2006/relationships/image" Target="../media/image101.jpeg"/></Relationships>
</file>

<file path=ppt/slides/_rels/slide53.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97.png"/><Relationship Id="rId7" Type="http://schemas.openxmlformats.org/officeDocument/2006/relationships/image" Target="../media/image49.jpeg"/><Relationship Id="rId2" Type="http://schemas.openxmlformats.org/officeDocument/2006/relationships/image" Target="../media/image73.emf"/><Relationship Id="rId1" Type="http://schemas.openxmlformats.org/officeDocument/2006/relationships/slideLayout" Target="../slideLayouts/slideLayout4.xml"/><Relationship Id="rId6" Type="http://schemas.openxmlformats.org/officeDocument/2006/relationships/image" Target="../media/image107.png"/><Relationship Id="rId5" Type="http://schemas.openxmlformats.org/officeDocument/2006/relationships/image" Target="../media/image106.png"/><Relationship Id="rId4" Type="http://schemas.openxmlformats.org/officeDocument/2006/relationships/image" Target="../media/image105.png"/></Relationships>
</file>

<file path=ppt/slides/_rels/slide55.xml.rels><?xml version="1.0" encoding="UTF-8" standalone="yes"?>
<Relationships xmlns="http://schemas.openxmlformats.org/package/2006/relationships"><Relationship Id="rId8" Type="http://schemas.openxmlformats.org/officeDocument/2006/relationships/image" Target="../media/image111.emf"/><Relationship Id="rId3" Type="http://schemas.openxmlformats.org/officeDocument/2006/relationships/image" Target="../media/image108.jpeg"/><Relationship Id="rId7" Type="http://schemas.openxmlformats.org/officeDocument/2006/relationships/image" Target="../media/image110.emf"/><Relationship Id="rId2" Type="http://schemas.openxmlformats.org/officeDocument/2006/relationships/image" Target="../media/image73.emf"/><Relationship Id="rId1" Type="http://schemas.openxmlformats.org/officeDocument/2006/relationships/slideLayout" Target="../slideLayouts/slideLayout4.xml"/><Relationship Id="rId6" Type="http://schemas.openxmlformats.org/officeDocument/2006/relationships/image" Target="../media/image109.emf"/><Relationship Id="rId5" Type="http://schemas.openxmlformats.org/officeDocument/2006/relationships/image" Target="../media/image98.png"/><Relationship Id="rId4" Type="http://schemas.openxmlformats.org/officeDocument/2006/relationships/image" Target="../media/image97.png"/><Relationship Id="rId9" Type="http://schemas.openxmlformats.org/officeDocument/2006/relationships/image" Target="../media/image112.emf"/></Relationships>
</file>

<file path=ppt/slides/_rels/slide56.xml.rels><?xml version="1.0" encoding="UTF-8" standalone="yes"?>
<Relationships xmlns="http://schemas.openxmlformats.org/package/2006/relationships"><Relationship Id="rId3" Type="http://schemas.openxmlformats.org/officeDocument/2006/relationships/image" Target="../media/image97.png"/><Relationship Id="rId7" Type="http://schemas.openxmlformats.org/officeDocument/2006/relationships/image" Target="../media/image115.jpeg"/><Relationship Id="rId2" Type="http://schemas.openxmlformats.org/officeDocument/2006/relationships/image" Target="../media/image73.emf"/><Relationship Id="rId1" Type="http://schemas.openxmlformats.org/officeDocument/2006/relationships/slideLayout" Target="../slideLayouts/slideLayout4.xml"/><Relationship Id="rId6" Type="http://schemas.openxmlformats.org/officeDocument/2006/relationships/image" Target="../media/image114.emf"/><Relationship Id="rId5" Type="http://schemas.openxmlformats.org/officeDocument/2006/relationships/image" Target="../media/image113.jpeg"/><Relationship Id="rId4" Type="http://schemas.openxmlformats.org/officeDocument/2006/relationships/image" Target="../media/image98.png"/></Relationships>
</file>

<file path=ppt/slides/_rels/slide57.xml.rels><?xml version="1.0" encoding="UTF-8" standalone="yes"?>
<Relationships xmlns="http://schemas.openxmlformats.org/package/2006/relationships"><Relationship Id="rId2" Type="http://schemas.openxmlformats.org/officeDocument/2006/relationships/image" Target="../media/image73.emf"/><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116.jpeg"/><Relationship Id="rId1" Type="http://schemas.openxmlformats.org/officeDocument/2006/relationships/slideLayout" Target="../slideLayouts/slideLayout4.xml"/><Relationship Id="rId5" Type="http://schemas.openxmlformats.org/officeDocument/2006/relationships/image" Target="../media/image117.jpeg"/><Relationship Id="rId4" Type="http://schemas.openxmlformats.org/officeDocument/2006/relationships/image" Target="../media/image98.png"/></Relationships>
</file>

<file path=ppt/slides/_rels/slide59.xml.rels><?xml version="1.0" encoding="UTF-8" standalone="yes"?>
<Relationships xmlns="http://schemas.openxmlformats.org/package/2006/relationships"><Relationship Id="rId3" Type="http://schemas.openxmlformats.org/officeDocument/2006/relationships/image" Target="../media/image119.emf"/><Relationship Id="rId2" Type="http://schemas.openxmlformats.org/officeDocument/2006/relationships/image" Target="../media/image118.emf"/><Relationship Id="rId1" Type="http://schemas.openxmlformats.org/officeDocument/2006/relationships/slideLayout" Target="../slideLayouts/slideLayout4.xml"/><Relationship Id="rId6" Type="http://schemas.openxmlformats.org/officeDocument/2006/relationships/image" Target="../media/image120.png"/><Relationship Id="rId5" Type="http://schemas.openxmlformats.org/officeDocument/2006/relationships/image" Target="../media/image98.png"/><Relationship Id="rId4" Type="http://schemas.openxmlformats.org/officeDocument/2006/relationships/image" Target="../media/image97.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8.png"/><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3" Type="http://schemas.openxmlformats.org/officeDocument/2006/relationships/image" Target="../media/image98.png"/><Relationship Id="rId7" Type="http://schemas.openxmlformats.org/officeDocument/2006/relationships/image" Target="../media/image97.png"/><Relationship Id="rId2" Type="http://schemas.openxmlformats.org/officeDocument/2006/relationships/image" Target="../media/image121.png"/><Relationship Id="rId1" Type="http://schemas.openxmlformats.org/officeDocument/2006/relationships/slideLayout" Target="../slideLayouts/slideLayout4.xml"/><Relationship Id="rId6" Type="http://schemas.openxmlformats.org/officeDocument/2006/relationships/image" Target="../media/image124.png"/><Relationship Id="rId5" Type="http://schemas.openxmlformats.org/officeDocument/2006/relationships/image" Target="../media/image123.png"/><Relationship Id="rId4" Type="http://schemas.openxmlformats.org/officeDocument/2006/relationships/image" Target="../media/image122.emf"/></Relationships>
</file>

<file path=ppt/slides/_rels/slide61.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4.xml"/><Relationship Id="rId5" Type="http://schemas.openxmlformats.org/officeDocument/2006/relationships/image" Target="../media/image126.png"/><Relationship Id="rId4" Type="http://schemas.openxmlformats.org/officeDocument/2006/relationships/image" Target="../media/image125.png"/></Relationships>
</file>

<file path=ppt/slides/_rels/slide62.xml.rels><?xml version="1.0" encoding="UTF-8" standalone="yes"?>
<Relationships xmlns="http://schemas.openxmlformats.org/package/2006/relationships"><Relationship Id="rId3" Type="http://schemas.openxmlformats.org/officeDocument/2006/relationships/image" Target="../media/image128.jpeg"/><Relationship Id="rId2" Type="http://schemas.openxmlformats.org/officeDocument/2006/relationships/image" Target="../media/image127.jpeg"/><Relationship Id="rId1" Type="http://schemas.openxmlformats.org/officeDocument/2006/relationships/slideLayout" Target="../slideLayouts/slideLayout4.xml"/><Relationship Id="rId5" Type="http://schemas.openxmlformats.org/officeDocument/2006/relationships/image" Target="../media/image130.png"/><Relationship Id="rId4" Type="http://schemas.openxmlformats.org/officeDocument/2006/relationships/image" Target="../media/image129.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8" Type="http://schemas.openxmlformats.org/officeDocument/2006/relationships/image" Target="../media/image135.png"/><Relationship Id="rId3" Type="http://schemas.openxmlformats.org/officeDocument/2006/relationships/image" Target="../media/image97.png"/><Relationship Id="rId7" Type="http://schemas.openxmlformats.org/officeDocument/2006/relationships/image" Target="../media/image134.png"/><Relationship Id="rId2" Type="http://schemas.openxmlformats.org/officeDocument/2006/relationships/image" Target="../media/image131.png"/><Relationship Id="rId1" Type="http://schemas.openxmlformats.org/officeDocument/2006/relationships/slideLayout" Target="../slideLayouts/slideLayout4.xml"/><Relationship Id="rId6" Type="http://schemas.openxmlformats.org/officeDocument/2006/relationships/image" Target="../media/image133.png"/><Relationship Id="rId5" Type="http://schemas.openxmlformats.org/officeDocument/2006/relationships/image" Target="../media/image132.emf"/><Relationship Id="rId10" Type="http://schemas.openxmlformats.org/officeDocument/2006/relationships/image" Target="../media/image137.png"/><Relationship Id="rId4" Type="http://schemas.openxmlformats.org/officeDocument/2006/relationships/image" Target="../media/image98.png"/><Relationship Id="rId9" Type="http://schemas.openxmlformats.org/officeDocument/2006/relationships/image" Target="../media/image136.png"/></Relationships>
</file>

<file path=ppt/slides/_rels/slide66.xml.rels><?xml version="1.0" encoding="UTF-8" standalone="yes"?>
<Relationships xmlns="http://schemas.openxmlformats.org/package/2006/relationships"><Relationship Id="rId3" Type="http://schemas.openxmlformats.org/officeDocument/2006/relationships/image" Target="../media/image138.jpeg"/><Relationship Id="rId2" Type="http://schemas.openxmlformats.org/officeDocument/2006/relationships/image" Target="../media/image115.jpeg"/><Relationship Id="rId1" Type="http://schemas.openxmlformats.org/officeDocument/2006/relationships/slideLayout" Target="../slideLayouts/slideLayout4.xml"/><Relationship Id="rId6" Type="http://schemas.openxmlformats.org/officeDocument/2006/relationships/image" Target="../media/image141.jpeg"/><Relationship Id="rId5" Type="http://schemas.openxmlformats.org/officeDocument/2006/relationships/image" Target="../media/image140.jpeg"/><Relationship Id="rId4" Type="http://schemas.openxmlformats.org/officeDocument/2006/relationships/image" Target="../media/image139.jpeg"/></Relationships>
</file>

<file path=ppt/slides/_rels/slide67.xml.rels><?xml version="1.0" encoding="UTF-8" standalone="yes"?>
<Relationships xmlns="http://schemas.openxmlformats.org/package/2006/relationships"><Relationship Id="rId3" Type="http://schemas.openxmlformats.org/officeDocument/2006/relationships/image" Target="../media/image142.emf"/><Relationship Id="rId2" Type="http://schemas.openxmlformats.org/officeDocument/2006/relationships/image" Target="../media/image115.jpeg"/><Relationship Id="rId1" Type="http://schemas.openxmlformats.org/officeDocument/2006/relationships/slideLayout" Target="../slideLayouts/slideLayout4.xml"/><Relationship Id="rId6" Type="http://schemas.openxmlformats.org/officeDocument/2006/relationships/image" Target="../media/image145.jpeg"/><Relationship Id="rId5" Type="http://schemas.openxmlformats.org/officeDocument/2006/relationships/image" Target="../media/image144.jpeg"/><Relationship Id="rId4" Type="http://schemas.openxmlformats.org/officeDocument/2006/relationships/image" Target="../media/image143.jpeg"/></Relationships>
</file>

<file path=ppt/slides/_rels/slide68.xml.rels><?xml version="1.0" encoding="UTF-8" standalone="yes"?>
<Relationships xmlns="http://schemas.openxmlformats.org/package/2006/relationships"><Relationship Id="rId8" Type="http://schemas.openxmlformats.org/officeDocument/2006/relationships/image" Target="../media/image151.png"/><Relationship Id="rId3" Type="http://schemas.openxmlformats.org/officeDocument/2006/relationships/image" Target="../media/image146.emf"/><Relationship Id="rId7" Type="http://schemas.openxmlformats.org/officeDocument/2006/relationships/image" Target="../media/image150.emf"/><Relationship Id="rId2" Type="http://schemas.openxmlformats.org/officeDocument/2006/relationships/image" Target="../media/image97.png"/><Relationship Id="rId1" Type="http://schemas.openxmlformats.org/officeDocument/2006/relationships/slideLayout" Target="../slideLayouts/slideLayout4.xml"/><Relationship Id="rId6" Type="http://schemas.openxmlformats.org/officeDocument/2006/relationships/image" Target="../media/image149.emf"/><Relationship Id="rId5" Type="http://schemas.openxmlformats.org/officeDocument/2006/relationships/image" Target="../media/image148.emf"/><Relationship Id="rId4" Type="http://schemas.openxmlformats.org/officeDocument/2006/relationships/image" Target="../media/image147.emf"/></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8.png"/><Relationship Id="rId4" Type="http://schemas.openxmlformats.org/officeDocument/2006/relationships/image" Target="../media/image7.png"/></Relationships>
</file>

<file path=ppt/slides/_rels/slide70.xml.rels><?xml version="1.0" encoding="UTF-8" standalone="yes"?>
<Relationships xmlns="http://schemas.openxmlformats.org/package/2006/relationships"><Relationship Id="rId2" Type="http://schemas.openxmlformats.org/officeDocument/2006/relationships/image" Target="../media/image152.em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Rectangle 8"/>
          <p:cNvSpPr>
            <a:spLocks noGrp="1" noChangeArrowheads="1"/>
          </p:cNvSpPr>
          <p:nvPr>
            <p:ph type="ctrTitle"/>
          </p:nvPr>
        </p:nvSpPr>
        <p:spPr>
          <a:xfrm>
            <a:off x="0" y="1273175"/>
            <a:ext cx="7162800" cy="1470025"/>
          </a:xfrm>
        </p:spPr>
        <p:txBody>
          <a:bodyPr/>
          <a:lstStyle/>
          <a:p>
            <a:r>
              <a:rPr lang="es-ES" sz="3600" spc="-100" dirty="0" smtClean="0">
                <a:solidFill>
                  <a:srgbClr val="C00000"/>
                </a:solidFill>
              </a:rPr>
              <a:t>Personal de Limpieza de Cuartos</a:t>
            </a:r>
            <a:r>
              <a:rPr lang="en-US" sz="3600" spc="-100" dirty="0" smtClean="0">
                <a:solidFill>
                  <a:srgbClr val="C00000"/>
                </a:solidFill>
              </a:rPr>
              <a:t>:</a:t>
            </a:r>
            <a:r>
              <a:rPr lang="en-US" sz="3800" spc="-100" dirty="0" smtClean="0">
                <a:solidFill>
                  <a:srgbClr val="C00000"/>
                </a:solidFill>
              </a:rPr>
              <a:t> </a:t>
            </a:r>
            <a:r>
              <a:rPr lang="es-ES" sz="3600" dirty="0" smtClean="0">
                <a:solidFill>
                  <a:schemeClr val="bg2">
                    <a:lumMod val="75000"/>
                    <a:lumOff val="25000"/>
                  </a:schemeClr>
                </a:solidFill>
              </a:rPr>
              <a:t>Métodos para Mejorar Salud y Seguridad Por Ergonomía</a:t>
            </a:r>
            <a:endParaRPr lang="en-US" sz="3600" dirty="0">
              <a:solidFill>
                <a:schemeClr val="bg2">
                  <a:lumMod val="75000"/>
                  <a:lumOff val="25000"/>
                </a:schemeClr>
              </a:solidFill>
            </a:endParaRPr>
          </a:p>
        </p:txBody>
      </p:sp>
      <p:sp>
        <p:nvSpPr>
          <p:cNvPr id="2057" name="Rectangle 9"/>
          <p:cNvSpPr>
            <a:spLocks noGrp="1" noChangeArrowheads="1"/>
          </p:cNvSpPr>
          <p:nvPr>
            <p:ph type="subTitle" idx="1"/>
          </p:nvPr>
        </p:nvSpPr>
        <p:spPr>
          <a:xfrm>
            <a:off x="838200" y="3124200"/>
            <a:ext cx="6324600" cy="990600"/>
          </a:xfrm>
        </p:spPr>
        <p:txBody>
          <a:bodyPr/>
          <a:lstStyle/>
          <a:p>
            <a:r>
              <a:rPr lang="en-US" b="1" dirty="0" err="1" smtClean="0"/>
              <a:t>Presentado</a:t>
            </a:r>
            <a:r>
              <a:rPr lang="en-US" b="1" dirty="0" smtClean="0"/>
              <a:t> </a:t>
            </a:r>
            <a:r>
              <a:rPr lang="en-US" b="1" dirty="0" err="1" smtClean="0"/>
              <a:t>por</a:t>
            </a:r>
            <a:r>
              <a:rPr lang="en-US" b="1" dirty="0" smtClean="0"/>
              <a:t>:                         </a:t>
            </a:r>
            <a:r>
              <a:rPr lang="en-US" b="1" dirty="0" err="1" smtClean="0">
                <a:solidFill>
                  <a:schemeClr val="bg2">
                    <a:lumMod val="75000"/>
                    <a:lumOff val="25000"/>
                  </a:schemeClr>
                </a:solidFill>
              </a:rPr>
              <a:t>Instituto</a:t>
            </a:r>
            <a:r>
              <a:rPr lang="en-US" b="1" dirty="0" smtClean="0">
                <a:solidFill>
                  <a:schemeClr val="bg2">
                    <a:lumMod val="75000"/>
                    <a:lumOff val="25000"/>
                  </a:schemeClr>
                </a:solidFill>
              </a:rPr>
              <a:t> de </a:t>
            </a:r>
            <a:r>
              <a:rPr lang="en-US" b="1" dirty="0" err="1" smtClean="0">
                <a:solidFill>
                  <a:schemeClr val="bg2">
                    <a:lumMod val="75000"/>
                    <a:lumOff val="25000"/>
                  </a:schemeClr>
                </a:solidFill>
              </a:rPr>
              <a:t>Ergonomía</a:t>
            </a:r>
            <a:r>
              <a:rPr lang="en-US" b="1" dirty="0" smtClean="0">
                <a:solidFill>
                  <a:schemeClr val="bg2">
                    <a:lumMod val="75000"/>
                    <a:lumOff val="25000"/>
                  </a:schemeClr>
                </a:solidFill>
              </a:rPr>
              <a:t>  </a:t>
            </a:r>
            <a:r>
              <a:rPr lang="en-US" b="1" dirty="0" smtClean="0"/>
              <a:t>             </a:t>
            </a:r>
            <a:r>
              <a:rPr lang="en-US" dirty="0" smtClean="0"/>
              <a:t>The Ohio State University</a:t>
            </a:r>
          </a:p>
          <a:p>
            <a:r>
              <a:rPr lang="en-US" sz="2800" dirty="0" smtClean="0">
                <a:solidFill>
                  <a:schemeClr val="bg2">
                    <a:lumMod val="75000"/>
                    <a:lumOff val="25000"/>
                  </a:schemeClr>
                </a:solidFill>
              </a:rPr>
              <a:t>Columbus, Ohio</a:t>
            </a:r>
            <a:endParaRPr lang="en-US" dirty="0">
              <a:solidFill>
                <a:schemeClr val="bg2">
                  <a:lumMod val="75000"/>
                  <a:lumOff val="25000"/>
                </a:schemeClr>
              </a:solidFill>
            </a:endParaRPr>
          </a:p>
        </p:txBody>
      </p:sp>
      <p:pic>
        <p:nvPicPr>
          <p:cNvPr id="1026" name="Picture 2" descr="C:\Documents and Settings\W. Gary Allread\Local Settings\Temporary Internet Files\Content.IE5\QYPKUBL7\MC900156031[1].wm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7200" y="4038600"/>
            <a:ext cx="2355143" cy="233116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Ergonomía</a:t>
            </a:r>
            <a:endParaRPr lang="en-US" dirty="0"/>
          </a:p>
        </p:txBody>
      </p:sp>
      <p:sp>
        <p:nvSpPr>
          <p:cNvPr id="3" name="Content Placeholder 2"/>
          <p:cNvSpPr>
            <a:spLocks noGrp="1"/>
          </p:cNvSpPr>
          <p:nvPr>
            <p:ph idx="1"/>
          </p:nvPr>
        </p:nvSpPr>
        <p:spPr/>
        <p:txBody>
          <a:bodyPr/>
          <a:lstStyle/>
          <a:p>
            <a:r>
              <a:rPr lang="en-US" dirty="0" err="1" smtClean="0"/>
              <a:t>Beneficios</a:t>
            </a:r>
            <a:endParaRPr lang="en-US" dirty="0" smtClean="0"/>
          </a:p>
          <a:p>
            <a:pPr lvl="1"/>
            <a:r>
              <a:rPr lang="es-ES" dirty="0" smtClean="0"/>
              <a:t>Reduce el dolor físico o incomodidad al hacer la tarea de limpieza</a:t>
            </a:r>
            <a:endParaRPr lang="en-US" dirty="0"/>
          </a:p>
        </p:txBody>
      </p:sp>
      <p:sp>
        <p:nvSpPr>
          <p:cNvPr id="16" name="Text Box 14"/>
          <p:cNvSpPr txBox="1">
            <a:spLocks noChangeArrowheads="1"/>
          </p:cNvSpPr>
          <p:nvPr/>
        </p:nvSpPr>
        <p:spPr bwMode="auto">
          <a:xfrm>
            <a:off x="914400" y="5410200"/>
            <a:ext cx="1485900" cy="461665"/>
          </a:xfrm>
          <a:prstGeom prst="rect">
            <a:avLst/>
          </a:prstGeom>
          <a:noFill/>
          <a:ln w="9525">
            <a:noFill/>
            <a:miter lim="800000"/>
            <a:headEnd/>
            <a:tailEnd/>
          </a:ln>
        </p:spPr>
        <p:txBody>
          <a:bodyPr wrap="square">
            <a:spAutoFit/>
          </a:bodyPr>
          <a:lstStyle/>
          <a:p>
            <a:pPr algn="ctr" eaLnBrk="1" hangingPunct="1">
              <a:spcBef>
                <a:spcPct val="50000"/>
              </a:spcBef>
              <a:buClrTx/>
              <a:buSzTx/>
              <a:buFontTx/>
              <a:buNone/>
            </a:pPr>
            <a:r>
              <a:rPr kumimoji="0" lang="en-US" sz="2400" b="1" dirty="0" smtClean="0">
                <a:solidFill>
                  <a:schemeClr val="bg2"/>
                </a:solidFill>
              </a:rPr>
              <a:t>Person</a:t>
            </a:r>
            <a:endParaRPr kumimoji="0" lang="en-US" sz="2400" b="1" dirty="0">
              <a:solidFill>
                <a:schemeClr val="bg2"/>
              </a:solidFill>
            </a:endParaRPr>
          </a:p>
        </p:txBody>
      </p:sp>
      <p:pic>
        <p:nvPicPr>
          <p:cNvPr id="6163" name="Picture 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3048000"/>
            <a:ext cx="3581400" cy="3191714"/>
          </a:xfrm>
          <a:prstGeom prst="rect">
            <a:avLst/>
          </a:prstGeom>
          <a:noFill/>
          <a:ln w="9525">
            <a:noFill/>
            <a:miter lim="800000"/>
            <a:headEnd/>
            <a:tailEnd/>
          </a:ln>
        </p:spPr>
      </p:pic>
      <p:sp>
        <p:nvSpPr>
          <p:cNvPr id="27" name="Lightning Bolt 26"/>
          <p:cNvSpPr/>
          <p:nvPr/>
        </p:nvSpPr>
        <p:spPr bwMode="auto">
          <a:xfrm rot="307312">
            <a:off x="1526491" y="3482514"/>
            <a:ext cx="289137" cy="408453"/>
          </a:xfrm>
          <a:prstGeom prst="lightningBol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noFill/>
              </a:ln>
              <a:solidFill>
                <a:schemeClr val="tx1"/>
              </a:solidFill>
              <a:effectLst/>
              <a:latin typeface="Arial" charset="0"/>
            </a:endParaRPr>
          </a:p>
        </p:txBody>
      </p:sp>
      <p:sp>
        <p:nvSpPr>
          <p:cNvPr id="28" name="Lightning Bolt 27"/>
          <p:cNvSpPr/>
          <p:nvPr/>
        </p:nvSpPr>
        <p:spPr bwMode="auto">
          <a:xfrm rot="20488289">
            <a:off x="1296398" y="3554241"/>
            <a:ext cx="290624" cy="476852"/>
          </a:xfrm>
          <a:prstGeom prst="lightningBol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noFill/>
              </a:ln>
              <a:solidFill>
                <a:schemeClr val="tx1"/>
              </a:solidFill>
              <a:effectLst/>
              <a:latin typeface="Arial" charset="0"/>
            </a:endParaRPr>
          </a:p>
        </p:txBody>
      </p:sp>
      <p:sp>
        <p:nvSpPr>
          <p:cNvPr id="29" name="Lightning Bolt 28"/>
          <p:cNvSpPr/>
          <p:nvPr/>
        </p:nvSpPr>
        <p:spPr bwMode="auto">
          <a:xfrm rot="19260000">
            <a:off x="1134582" y="3666544"/>
            <a:ext cx="325360" cy="559313"/>
          </a:xfrm>
          <a:prstGeom prst="lightningBol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noFill/>
              </a:ln>
              <a:solidFill>
                <a:schemeClr val="tx1"/>
              </a:solidFill>
              <a:effectLst/>
              <a:latin typeface="Arial" charset="0"/>
            </a:endParaRPr>
          </a:p>
        </p:txBody>
      </p:sp>
      <p:grpSp>
        <p:nvGrpSpPr>
          <p:cNvPr id="35" name="Group 34"/>
          <p:cNvGrpSpPr/>
          <p:nvPr/>
        </p:nvGrpSpPr>
        <p:grpSpPr>
          <a:xfrm>
            <a:off x="5105400" y="3048000"/>
            <a:ext cx="3581400" cy="3191714"/>
            <a:chOff x="5105400" y="3048000"/>
            <a:chExt cx="3581400" cy="3191714"/>
          </a:xfrm>
        </p:grpSpPr>
        <p:pic>
          <p:nvPicPr>
            <p:cNvPr id="31" name="Picture 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3048000"/>
              <a:ext cx="3581400" cy="3191714"/>
            </a:xfrm>
            <a:prstGeom prst="rect">
              <a:avLst/>
            </a:prstGeom>
            <a:noFill/>
            <a:ln w="9525">
              <a:noFill/>
              <a:miter lim="800000"/>
              <a:headEnd/>
              <a:tailEnd/>
            </a:ln>
          </p:spPr>
        </p:pic>
        <p:sp>
          <p:nvSpPr>
            <p:cNvPr id="33" name="Lightning Bolt 32"/>
            <p:cNvSpPr/>
            <p:nvPr/>
          </p:nvSpPr>
          <p:spPr bwMode="auto">
            <a:xfrm rot="20488289">
              <a:off x="5944598" y="3554241"/>
              <a:ext cx="290624" cy="476852"/>
            </a:xfrm>
            <a:prstGeom prst="lightningBol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noFill/>
                </a:ln>
                <a:solidFill>
                  <a:schemeClr val="tx1"/>
                </a:solidFill>
                <a:effectLst/>
                <a:latin typeface="Arial" charset="0"/>
              </a:endParaRPr>
            </a:p>
          </p:txBody>
        </p:sp>
      </p:grpSp>
      <p:sp>
        <p:nvSpPr>
          <p:cNvPr id="18" name="Right Arrow 17"/>
          <p:cNvSpPr/>
          <p:nvPr/>
        </p:nvSpPr>
        <p:spPr bwMode="auto">
          <a:xfrm>
            <a:off x="4191000" y="4267200"/>
            <a:ext cx="990600" cy="914400"/>
          </a:xfrm>
          <a:prstGeom prst="rightArrow">
            <a:avLst>
              <a:gd name="adj1" fmla="val 44118"/>
              <a:gd name="adj2" fmla="val 50000"/>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2000"/>
                                        <p:tgtEl>
                                          <p:spTgt spid="18"/>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Ergonomía</a:t>
            </a:r>
            <a:endParaRPr lang="en-US" dirty="0"/>
          </a:p>
        </p:txBody>
      </p:sp>
      <p:sp>
        <p:nvSpPr>
          <p:cNvPr id="3" name="Content Placeholder 2"/>
          <p:cNvSpPr>
            <a:spLocks noGrp="1"/>
          </p:cNvSpPr>
          <p:nvPr>
            <p:ph idx="1"/>
          </p:nvPr>
        </p:nvSpPr>
        <p:spPr/>
        <p:txBody>
          <a:bodyPr/>
          <a:lstStyle/>
          <a:p>
            <a:r>
              <a:rPr lang="en-US" dirty="0" err="1" smtClean="0"/>
              <a:t>Beneficios</a:t>
            </a:r>
            <a:endParaRPr lang="en-US" dirty="0" smtClean="0"/>
          </a:p>
          <a:p>
            <a:pPr lvl="1"/>
            <a:r>
              <a:rPr lang="es-ES" dirty="0" smtClean="0"/>
              <a:t>Reduce el riesgo de lesiones al hacer la tarea de limpieza</a:t>
            </a:r>
            <a:endParaRPr lang="en-US" dirty="0"/>
          </a:p>
        </p:txBody>
      </p:sp>
      <p:sp>
        <p:nvSpPr>
          <p:cNvPr id="18" name="Right Arrow 17"/>
          <p:cNvSpPr/>
          <p:nvPr/>
        </p:nvSpPr>
        <p:spPr bwMode="auto">
          <a:xfrm>
            <a:off x="4191000" y="4267200"/>
            <a:ext cx="990600" cy="914400"/>
          </a:xfrm>
          <a:prstGeom prst="rightArrow">
            <a:avLst>
              <a:gd name="adj1" fmla="val 44118"/>
              <a:gd name="adj2" fmla="val 50000"/>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noFill/>
              </a:ln>
              <a:solidFill>
                <a:schemeClr val="tx1"/>
              </a:solidFill>
              <a:effectLst/>
              <a:latin typeface="Arial" charset="0"/>
            </a:endParaRPr>
          </a:p>
        </p:txBody>
      </p:sp>
      <p:pic>
        <p:nvPicPr>
          <p:cNvPr id="307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60" y="2895600"/>
            <a:ext cx="3349740" cy="3124200"/>
          </a:xfrm>
          <a:prstGeom prst="rect">
            <a:avLst/>
          </a:prstGeom>
          <a:noFill/>
          <a:ln w="9525">
            <a:noFill/>
            <a:miter lim="800000"/>
            <a:headEnd/>
            <a:tailEnd/>
          </a:ln>
        </p:spPr>
      </p:pic>
      <p:sp>
        <p:nvSpPr>
          <p:cNvPr id="13" name="TextBox 12"/>
          <p:cNvSpPr txBox="1"/>
          <p:nvPr/>
        </p:nvSpPr>
        <p:spPr>
          <a:xfrm>
            <a:off x="443753" y="4809564"/>
            <a:ext cx="1524000" cy="461665"/>
          </a:xfrm>
          <a:prstGeom prst="rect">
            <a:avLst/>
          </a:prstGeom>
          <a:noFill/>
        </p:spPr>
        <p:txBody>
          <a:bodyPr wrap="square" rtlCol="0">
            <a:spAutoFit/>
          </a:bodyPr>
          <a:lstStyle/>
          <a:p>
            <a:pPr algn="ctr">
              <a:buNone/>
            </a:pPr>
            <a:r>
              <a:rPr lang="en-US" sz="2400" b="1" dirty="0" smtClean="0"/>
              <a:t>Doloroso </a:t>
            </a:r>
            <a:endParaRPr lang="en-US" b="1" dirty="0"/>
          </a:p>
        </p:txBody>
      </p:sp>
      <p:sp>
        <p:nvSpPr>
          <p:cNvPr id="19" name="TextBox 18"/>
          <p:cNvSpPr txBox="1"/>
          <p:nvPr/>
        </p:nvSpPr>
        <p:spPr>
          <a:xfrm>
            <a:off x="2413716" y="4446494"/>
            <a:ext cx="1676400" cy="461665"/>
          </a:xfrm>
          <a:prstGeom prst="rect">
            <a:avLst/>
          </a:prstGeom>
          <a:noFill/>
        </p:spPr>
        <p:txBody>
          <a:bodyPr wrap="square" rtlCol="0">
            <a:spAutoFit/>
          </a:bodyPr>
          <a:lstStyle/>
          <a:p>
            <a:pPr algn="ctr">
              <a:buNone/>
            </a:pPr>
            <a:r>
              <a:rPr lang="es-ES" sz="2400" b="1" dirty="0" smtClean="0"/>
              <a:t>Saludable</a:t>
            </a:r>
            <a:endParaRPr lang="en-US" b="1" dirty="0"/>
          </a:p>
        </p:txBody>
      </p:sp>
      <p:grpSp>
        <p:nvGrpSpPr>
          <p:cNvPr id="17" name="Group 16"/>
          <p:cNvGrpSpPr/>
          <p:nvPr/>
        </p:nvGrpSpPr>
        <p:grpSpPr>
          <a:xfrm>
            <a:off x="5321121" y="2892552"/>
            <a:ext cx="3580832" cy="3127248"/>
            <a:chOff x="5321121" y="2892552"/>
            <a:chExt cx="3580832" cy="3127248"/>
          </a:xfrm>
        </p:grpSpPr>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73595" y="2892552"/>
              <a:ext cx="3365605" cy="3127248"/>
            </a:xfrm>
            <a:prstGeom prst="rect">
              <a:avLst/>
            </a:prstGeom>
            <a:noFill/>
            <a:ln w="9525">
              <a:noFill/>
              <a:miter lim="800000"/>
              <a:headEnd/>
              <a:tailEnd/>
            </a:ln>
            <a:effectLst/>
          </p:spPr>
        </p:pic>
        <p:sp>
          <p:nvSpPr>
            <p:cNvPr id="20" name="TextBox 19"/>
            <p:cNvSpPr txBox="1"/>
            <p:nvPr/>
          </p:nvSpPr>
          <p:spPr>
            <a:xfrm>
              <a:off x="5321121" y="4420674"/>
              <a:ext cx="1524000" cy="461665"/>
            </a:xfrm>
            <a:prstGeom prst="rect">
              <a:avLst/>
            </a:prstGeom>
            <a:noFill/>
          </p:spPr>
          <p:txBody>
            <a:bodyPr wrap="square" rtlCol="0">
              <a:spAutoFit/>
            </a:bodyPr>
            <a:lstStyle/>
            <a:p>
              <a:pPr algn="ctr">
                <a:buNone/>
              </a:pPr>
              <a:r>
                <a:rPr lang="en-US" sz="2400" b="1" dirty="0" smtClean="0"/>
                <a:t>Doloroso </a:t>
              </a:r>
            </a:p>
          </p:txBody>
        </p:sp>
        <p:sp>
          <p:nvSpPr>
            <p:cNvPr id="21" name="TextBox 20"/>
            <p:cNvSpPr txBox="1"/>
            <p:nvPr/>
          </p:nvSpPr>
          <p:spPr>
            <a:xfrm>
              <a:off x="7377953" y="4770377"/>
              <a:ext cx="1524000" cy="461665"/>
            </a:xfrm>
            <a:prstGeom prst="rect">
              <a:avLst/>
            </a:prstGeom>
            <a:noFill/>
          </p:spPr>
          <p:txBody>
            <a:bodyPr wrap="square" rtlCol="0">
              <a:spAutoFit/>
            </a:bodyPr>
            <a:lstStyle/>
            <a:p>
              <a:pPr algn="ctr">
                <a:buNone/>
              </a:pPr>
              <a:r>
                <a:rPr lang="en-US" sz="2400" b="1" dirty="0" err="1" smtClean="0"/>
                <a:t>Salud</a:t>
              </a:r>
              <a:endParaRPr lang="en-US" b="1"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2000"/>
                                        <p:tgtEl>
                                          <p:spTgt spid="18"/>
                                        </p:tgtEl>
                                      </p:cBhvr>
                                    </p:animEffect>
                                  </p:childTnLst>
                                </p:cTn>
                              </p:par>
                            </p:childTnLst>
                          </p:cTn>
                        </p:par>
                        <p:par>
                          <p:cTn id="8" fill="hold">
                            <p:stCondLst>
                              <p:cond delay="3000"/>
                            </p:stCondLst>
                            <p:childTnLst>
                              <p:par>
                                <p:cTn id="9" presetID="1"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Ergonomía</a:t>
            </a:r>
            <a:endParaRPr lang="en-US" dirty="0"/>
          </a:p>
        </p:txBody>
      </p:sp>
      <p:sp>
        <p:nvSpPr>
          <p:cNvPr id="3" name="Content Placeholder 2"/>
          <p:cNvSpPr>
            <a:spLocks noGrp="1"/>
          </p:cNvSpPr>
          <p:nvPr>
            <p:ph idx="1"/>
          </p:nvPr>
        </p:nvSpPr>
        <p:spPr/>
        <p:txBody>
          <a:bodyPr/>
          <a:lstStyle/>
          <a:p>
            <a:r>
              <a:rPr lang="en-US" dirty="0" err="1" smtClean="0"/>
              <a:t>Beneficios</a:t>
            </a:r>
            <a:endParaRPr lang="en-US" dirty="0" smtClean="0"/>
          </a:p>
          <a:p>
            <a:pPr lvl="1"/>
            <a:r>
              <a:rPr lang="es-ES" dirty="0" smtClean="0"/>
              <a:t>Ayuda a hacer el trabajo más rápido</a:t>
            </a:r>
            <a:endParaRPr lang="en-US" dirty="0"/>
          </a:p>
        </p:txBody>
      </p:sp>
      <p:sp>
        <p:nvSpPr>
          <p:cNvPr id="18" name="Right Arrow 17"/>
          <p:cNvSpPr/>
          <p:nvPr/>
        </p:nvSpPr>
        <p:spPr bwMode="auto">
          <a:xfrm>
            <a:off x="4191000" y="4267200"/>
            <a:ext cx="990600" cy="914400"/>
          </a:xfrm>
          <a:prstGeom prst="rightArrow">
            <a:avLst>
              <a:gd name="adj1" fmla="val 44118"/>
              <a:gd name="adj2" fmla="val 50000"/>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noFill/>
              </a:ln>
              <a:solidFill>
                <a:schemeClr val="tx1"/>
              </a:solidFill>
              <a:effectLst/>
              <a:latin typeface="Arial" charset="0"/>
            </a:endParaRPr>
          </a:p>
        </p:txBody>
      </p:sp>
      <p:pic>
        <p:nvPicPr>
          <p:cNvPr id="7171" name="Picture 3" descr="C:\Documents and Settings\W. Gary Allread\Local Settings\Temporary Internet Files\Content.IE5\EXD0R7UE\MC900215177[1].wmf"/>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59828" y="3200400"/>
            <a:ext cx="1797572" cy="1219200"/>
          </a:xfrm>
          <a:prstGeom prst="rect">
            <a:avLst/>
          </a:prstGeom>
          <a:noFill/>
        </p:spPr>
      </p:pic>
      <p:pic>
        <p:nvPicPr>
          <p:cNvPr id="7172" name="Picture 4" descr="C:\Documents and Settings\W. Gary Allread\Local Settings\Temporary Internet Files\Content.IE5\CVJ5LPHA\MC900001812[1].wm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819400" y="3200400"/>
            <a:ext cx="838200" cy="1169504"/>
          </a:xfrm>
          <a:prstGeom prst="rect">
            <a:avLst/>
          </a:prstGeom>
          <a:noFill/>
        </p:spPr>
      </p:pic>
      <p:pic>
        <p:nvPicPr>
          <p:cNvPr id="7179" name="Picture 11" descr="C:\Documents and Settings\W. Gary Allread\Local Settings\Temporary Internet Files\Content.IE5\MR959F7F\MC900356923[1].wmf"/>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flipH="1">
            <a:off x="1524000" y="5029200"/>
            <a:ext cx="1524000" cy="1231152"/>
          </a:xfrm>
          <a:prstGeom prst="rect">
            <a:avLst/>
          </a:prstGeom>
          <a:noFill/>
        </p:spPr>
      </p:pic>
      <p:sp>
        <p:nvSpPr>
          <p:cNvPr id="22" name="Circular Arrow 21"/>
          <p:cNvSpPr/>
          <p:nvPr/>
        </p:nvSpPr>
        <p:spPr>
          <a:xfrm rot="16200000">
            <a:off x="799874" y="3090244"/>
            <a:ext cx="2743200" cy="2743200"/>
          </a:xfrm>
          <a:prstGeom prst="circularArrow">
            <a:avLst>
              <a:gd name="adj1" fmla="val 3624"/>
              <a:gd name="adj2" fmla="val 664363"/>
              <a:gd name="adj3" fmla="val 20318253"/>
              <a:gd name="adj4" fmla="val 1417520"/>
              <a:gd name="adj5" fmla="val 14102"/>
            </a:avLst>
          </a:prstGeom>
          <a:solidFill>
            <a:srgbClr val="000000">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pic>
        <p:nvPicPr>
          <p:cNvPr id="23" name="Picture 3" descr="C:\Documents and Settings\W. Gary Allread\Local Settings\Temporary Internet Files\Content.IE5\EXD0R7UE\MC900215177[1].wmf"/>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441428" y="3188448"/>
            <a:ext cx="1797572" cy="1219200"/>
          </a:xfrm>
          <a:prstGeom prst="rect">
            <a:avLst/>
          </a:prstGeom>
          <a:noFill/>
        </p:spPr>
      </p:pic>
      <p:pic>
        <p:nvPicPr>
          <p:cNvPr id="24" name="Picture 4" descr="C:\Documents and Settings\W. Gary Allread\Local Settings\Temporary Internet Files\Content.IE5\CVJ5LPHA\MC900001812[1].wm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001000" y="3188448"/>
            <a:ext cx="838200" cy="1169504"/>
          </a:xfrm>
          <a:prstGeom prst="rect">
            <a:avLst/>
          </a:prstGeom>
          <a:noFill/>
        </p:spPr>
      </p:pic>
      <p:pic>
        <p:nvPicPr>
          <p:cNvPr id="25" name="Picture 11" descr="C:\Documents and Settings\W. Gary Allread\Local Settings\Temporary Internet Files\Content.IE5\MR959F7F\MC900356923[1].wmf"/>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flipH="1">
            <a:off x="6705600" y="5017248"/>
            <a:ext cx="1524000" cy="1231152"/>
          </a:xfrm>
          <a:prstGeom prst="rect">
            <a:avLst/>
          </a:prstGeom>
          <a:noFill/>
        </p:spPr>
      </p:pic>
      <p:sp>
        <p:nvSpPr>
          <p:cNvPr id="27" name="Circular Arrow 26"/>
          <p:cNvSpPr/>
          <p:nvPr/>
        </p:nvSpPr>
        <p:spPr>
          <a:xfrm rot="16200000">
            <a:off x="5943600" y="3110753"/>
            <a:ext cx="2743200" cy="2743200"/>
          </a:xfrm>
          <a:prstGeom prst="circularArrow">
            <a:avLst>
              <a:gd name="adj1" fmla="val 3624"/>
              <a:gd name="adj2" fmla="val 664363"/>
              <a:gd name="adj3" fmla="val 20318253"/>
              <a:gd name="adj4" fmla="val 1417520"/>
              <a:gd name="adj5" fmla="val 14102"/>
            </a:avLst>
          </a:prstGeom>
          <a:solidFill>
            <a:srgbClr val="000000">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fade">
                                      <p:cBhvr>
                                        <p:cTn id="7" dur="500"/>
                                        <p:tgtEl>
                                          <p:spTgt spid="717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179"/>
                                        </p:tgtEl>
                                        <p:attrNameLst>
                                          <p:attrName>style.visibility</p:attrName>
                                        </p:attrNameLst>
                                      </p:cBhvr>
                                      <p:to>
                                        <p:strVal val="visible"/>
                                      </p:to>
                                    </p:set>
                                    <p:animEffect transition="in" filter="fade">
                                      <p:cBhvr>
                                        <p:cTn id="11" dur="500"/>
                                        <p:tgtEl>
                                          <p:spTgt spid="717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2000"/>
                                        <p:tgtEl>
                                          <p:spTgt spid="22"/>
                                        </p:tgtEl>
                                      </p:cBhvr>
                                    </p:animEffect>
                                  </p:childTnLst>
                                </p:cTn>
                              </p:par>
                            </p:childTnLst>
                          </p:cTn>
                        </p:par>
                        <p:par>
                          <p:cTn id="17" fill="hold">
                            <p:stCondLst>
                              <p:cond delay="2000"/>
                            </p:stCondLst>
                            <p:childTnLst>
                              <p:par>
                                <p:cTn id="18" presetID="8" presetClass="emph" presetSubtype="0" repeatCount="indefinite" fill="hold" nodeType="afterEffect">
                                  <p:stCondLst>
                                    <p:cond delay="1500"/>
                                  </p:stCondLst>
                                  <p:childTnLst>
                                    <p:animRot by="5400000">
                                      <p:cBhvr>
                                        <p:cTn id="19" dur="3000" fill="hold"/>
                                        <p:tgtEl>
                                          <p:spTgt spid="22"/>
                                        </p:tgtEl>
                                        <p:attrNameLst>
                                          <p:attrName>r</p:attrName>
                                        </p:attrNameLst>
                                      </p:cBhvr>
                                    </p:animRot>
                                  </p:childTnLst>
                                </p:cTn>
                              </p:par>
                              <p:par>
                                <p:cTn id="20" presetID="8" presetClass="emph" presetSubtype="0" repeatCount="indefinite" fill="hold" nodeType="withEffect">
                                  <p:stCondLst>
                                    <p:cond delay="1500"/>
                                  </p:stCondLst>
                                  <p:childTnLst>
                                    <p:animRot by="5400000">
                                      <p:cBhvr>
                                        <p:cTn id="21" dur="3000" fill="hold"/>
                                        <p:tgtEl>
                                          <p:spTgt spid="22"/>
                                        </p:tgtEl>
                                        <p:attrNameLst>
                                          <p:attrName>r</p:attrName>
                                        </p:attrNameLst>
                                      </p:cBhvr>
                                    </p:animRot>
                                  </p:childTnLst>
                                </p:cTn>
                              </p:par>
                              <p:par>
                                <p:cTn id="22" presetID="8" presetClass="emph" presetSubtype="0" repeatCount="indefinite" fill="hold" nodeType="withEffect">
                                  <p:stCondLst>
                                    <p:cond delay="1500"/>
                                  </p:stCondLst>
                                  <p:childTnLst>
                                    <p:animRot by="5400000">
                                      <p:cBhvr>
                                        <p:cTn id="23" dur="3000" fill="hold"/>
                                        <p:tgtEl>
                                          <p:spTgt spid="22"/>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left)">
                                      <p:cBhvr>
                                        <p:cTn id="28" dur="20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2000"/>
                                        <p:tgtEl>
                                          <p:spTgt spid="23"/>
                                        </p:tgtEl>
                                      </p:cBhvr>
                                    </p:animEffect>
                                  </p:childTnLst>
                                </p:cTn>
                              </p:par>
                            </p:childTnLst>
                          </p:cTn>
                        </p:par>
                        <p:par>
                          <p:cTn id="34" fill="hold">
                            <p:stCondLst>
                              <p:cond delay="2000"/>
                            </p:stCondLst>
                            <p:childTnLst>
                              <p:par>
                                <p:cTn id="35" presetID="10" presetClass="entr" presetSubtype="0" fill="hold" nodeType="after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par>
                          <p:cTn id="38" fill="hold">
                            <p:stCondLst>
                              <p:cond delay="2500"/>
                            </p:stCondLst>
                            <p:childTnLst>
                              <p:par>
                                <p:cTn id="39" presetID="10" presetClass="entr" presetSubtype="0" fill="hold" nodeType="after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500"/>
                                        <p:tgtEl>
                                          <p:spTgt spid="25"/>
                                        </p:tgtEl>
                                      </p:cBhvr>
                                    </p:animEffect>
                                  </p:childTnLst>
                                </p:cTn>
                              </p:par>
                            </p:childTnLst>
                          </p:cTn>
                        </p:par>
                        <p:par>
                          <p:cTn id="42" fill="hold">
                            <p:stCondLst>
                              <p:cond delay="3000"/>
                            </p:stCondLst>
                            <p:childTnLst>
                              <p:par>
                                <p:cTn id="43" presetID="10" presetClass="entr" presetSubtype="0" fill="hold" nodeType="after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2000"/>
                                        <p:tgtEl>
                                          <p:spTgt spid="27"/>
                                        </p:tgtEl>
                                      </p:cBhvr>
                                    </p:animEffect>
                                  </p:childTnLst>
                                </p:cTn>
                              </p:par>
                            </p:childTnLst>
                          </p:cTn>
                        </p:par>
                        <p:par>
                          <p:cTn id="46" fill="hold">
                            <p:stCondLst>
                              <p:cond delay="5000"/>
                            </p:stCondLst>
                            <p:childTnLst>
                              <p:par>
                                <p:cTn id="47" presetID="8" presetClass="emph" presetSubtype="0" repeatCount="indefinite" fill="hold" nodeType="afterEffect">
                                  <p:stCondLst>
                                    <p:cond delay="1500"/>
                                  </p:stCondLst>
                                  <p:childTnLst>
                                    <p:animRot by="5400000">
                                      <p:cBhvr>
                                        <p:cTn id="48" dur="2000" fill="hold"/>
                                        <p:tgtEl>
                                          <p:spTgt spid="27"/>
                                        </p:tgtEl>
                                        <p:attrNameLst>
                                          <p:attrName>r</p:attrName>
                                        </p:attrNameLst>
                                      </p:cBhvr>
                                    </p:animRot>
                                  </p:childTnLst>
                                </p:cTn>
                              </p:par>
                              <p:par>
                                <p:cTn id="49" presetID="8" presetClass="emph" presetSubtype="0" repeatCount="indefinite" fill="hold" nodeType="withEffect">
                                  <p:stCondLst>
                                    <p:cond delay="1500"/>
                                  </p:stCondLst>
                                  <p:childTnLst>
                                    <p:animRot by="5400000">
                                      <p:cBhvr>
                                        <p:cTn id="50" dur="2000" fill="hold"/>
                                        <p:tgtEl>
                                          <p:spTgt spid="27"/>
                                        </p:tgtEl>
                                        <p:attrNameLst>
                                          <p:attrName>r</p:attrName>
                                        </p:attrNameLst>
                                      </p:cBhvr>
                                    </p:animRot>
                                  </p:childTnLst>
                                </p:cTn>
                              </p:par>
                              <p:par>
                                <p:cTn id="51" presetID="8" presetClass="emph" presetSubtype="0" repeatCount="indefinite" fill="hold" nodeType="withEffect">
                                  <p:stCondLst>
                                    <p:cond delay="1500"/>
                                  </p:stCondLst>
                                  <p:childTnLst>
                                    <p:animRot by="5400000">
                                      <p:cBhvr>
                                        <p:cTn id="52" dur="2000" fill="hold"/>
                                        <p:tgtEl>
                                          <p:spTgt spid="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Documents and Settings\W. Gary Allread\Local Settings\Temporary Internet Files\Content.IE5\ZGRBL30O\MP900411745[1].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2000" y="3048000"/>
            <a:ext cx="3200400" cy="3200400"/>
          </a:xfrm>
          <a:prstGeom prst="rect">
            <a:avLst/>
          </a:prstGeom>
          <a:noFill/>
        </p:spPr>
      </p:pic>
      <p:sp>
        <p:nvSpPr>
          <p:cNvPr id="2" name="Title 1"/>
          <p:cNvSpPr>
            <a:spLocks noGrp="1"/>
          </p:cNvSpPr>
          <p:nvPr>
            <p:ph type="title"/>
          </p:nvPr>
        </p:nvSpPr>
        <p:spPr/>
        <p:txBody>
          <a:bodyPr/>
          <a:lstStyle/>
          <a:p>
            <a:r>
              <a:rPr lang="es-ES" dirty="0" smtClean="0"/>
              <a:t>Ergonomía</a:t>
            </a:r>
            <a:endParaRPr lang="en-US" dirty="0"/>
          </a:p>
        </p:txBody>
      </p:sp>
      <p:sp>
        <p:nvSpPr>
          <p:cNvPr id="3" name="Content Placeholder 2"/>
          <p:cNvSpPr>
            <a:spLocks noGrp="1"/>
          </p:cNvSpPr>
          <p:nvPr>
            <p:ph idx="1"/>
          </p:nvPr>
        </p:nvSpPr>
        <p:spPr/>
        <p:txBody>
          <a:bodyPr/>
          <a:lstStyle/>
          <a:p>
            <a:r>
              <a:rPr lang="en-US" dirty="0" err="1" smtClean="0"/>
              <a:t>Beneficios</a:t>
            </a:r>
            <a:endParaRPr lang="en-US" dirty="0" smtClean="0"/>
          </a:p>
          <a:p>
            <a:pPr lvl="1"/>
            <a:r>
              <a:rPr lang="es-ES" dirty="0" smtClean="0"/>
              <a:t>Mejora la calidad del trabajo</a:t>
            </a:r>
            <a:endParaRPr lang="en-US" dirty="0"/>
          </a:p>
        </p:txBody>
      </p:sp>
      <p:sp>
        <p:nvSpPr>
          <p:cNvPr id="18" name="Right Arrow 17"/>
          <p:cNvSpPr/>
          <p:nvPr/>
        </p:nvSpPr>
        <p:spPr bwMode="auto">
          <a:xfrm>
            <a:off x="4191000" y="4267200"/>
            <a:ext cx="990600" cy="914400"/>
          </a:xfrm>
          <a:prstGeom prst="rightArrow">
            <a:avLst>
              <a:gd name="adj1" fmla="val 44118"/>
              <a:gd name="adj2" fmla="val 50000"/>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noFill/>
              </a:ln>
              <a:solidFill>
                <a:schemeClr val="tx1"/>
              </a:solidFill>
              <a:effectLst/>
              <a:latin typeface="Arial" charset="0"/>
            </a:endParaRPr>
          </a:p>
        </p:txBody>
      </p:sp>
      <p:pic>
        <p:nvPicPr>
          <p:cNvPr id="1030" name="Picture 6"/>
          <p:cNvPicPr>
            <a:picLocks noChangeAspect="1" noChangeArrowheads="1"/>
          </p:cNvPicPr>
          <p:nvPr/>
        </p:nvPicPr>
        <p:blipFill>
          <a:blip r:embed="rId3" cstate="print">
            <a:lum bright="46000" contrast="-11000"/>
            <a:extLst>
              <a:ext uri="{28A0092B-C50C-407E-A947-70E740481C1C}">
                <a14:useLocalDpi xmlns:a14="http://schemas.microsoft.com/office/drawing/2010/main" val="0"/>
              </a:ext>
            </a:extLst>
          </a:blip>
          <a:srcRect/>
          <a:stretch>
            <a:fillRect/>
          </a:stretch>
        </p:blipFill>
        <p:spPr bwMode="auto">
          <a:xfrm>
            <a:off x="1066800" y="3276600"/>
            <a:ext cx="571500" cy="523875"/>
          </a:xfrm>
          <a:prstGeom prst="rect">
            <a:avLst/>
          </a:prstGeom>
          <a:noFill/>
          <a:ln w="9525">
            <a:noFill/>
            <a:miter lim="800000"/>
            <a:headEnd/>
            <a:tailEnd/>
          </a:ln>
          <a:effectLst/>
        </p:spPr>
      </p:pic>
      <p:pic>
        <p:nvPicPr>
          <p:cNvPr id="28" name="Picture 6"/>
          <p:cNvPicPr>
            <a:picLocks noChangeAspect="1" noChangeArrowheads="1"/>
          </p:cNvPicPr>
          <p:nvPr/>
        </p:nvPicPr>
        <p:blipFill>
          <a:blip r:embed="rId3" cstate="email">
            <a:lum bright="46000" contrast="-11000"/>
            <a:extLst>
              <a:ext uri="{28A0092B-C50C-407E-A947-70E740481C1C}">
                <a14:useLocalDpi xmlns:a14="http://schemas.microsoft.com/office/drawing/2010/main" val="0"/>
              </a:ext>
            </a:extLst>
          </a:blip>
          <a:srcRect/>
          <a:stretch>
            <a:fillRect/>
          </a:stretch>
        </p:blipFill>
        <p:spPr bwMode="auto">
          <a:xfrm rot="2120384">
            <a:off x="1039906" y="5432612"/>
            <a:ext cx="405245" cy="371475"/>
          </a:xfrm>
          <a:prstGeom prst="rect">
            <a:avLst/>
          </a:prstGeom>
          <a:noFill/>
          <a:ln w="9525">
            <a:noFill/>
            <a:miter lim="800000"/>
            <a:headEnd/>
            <a:tailEnd/>
          </a:ln>
          <a:effectLst/>
        </p:spPr>
      </p:pic>
      <p:pic>
        <p:nvPicPr>
          <p:cNvPr id="29" name="Picture 6"/>
          <p:cNvPicPr>
            <a:picLocks noChangeAspect="1" noChangeArrowheads="1"/>
          </p:cNvPicPr>
          <p:nvPr/>
        </p:nvPicPr>
        <p:blipFill>
          <a:blip r:embed="rId3" cstate="print">
            <a:lum bright="46000" contrast="-11000"/>
            <a:extLst>
              <a:ext uri="{28A0092B-C50C-407E-A947-70E740481C1C}">
                <a14:useLocalDpi xmlns:a14="http://schemas.microsoft.com/office/drawing/2010/main" val="0"/>
              </a:ext>
            </a:extLst>
          </a:blip>
          <a:srcRect/>
          <a:stretch>
            <a:fillRect/>
          </a:stretch>
        </p:blipFill>
        <p:spPr bwMode="auto">
          <a:xfrm rot="20133439">
            <a:off x="3276600" y="5638800"/>
            <a:ext cx="571500" cy="523875"/>
          </a:xfrm>
          <a:prstGeom prst="rect">
            <a:avLst/>
          </a:prstGeom>
          <a:noFill/>
          <a:ln w="9525">
            <a:noFill/>
            <a:miter lim="800000"/>
            <a:headEnd/>
            <a:tailEnd/>
          </a:ln>
          <a:effectLst/>
        </p:spPr>
      </p:pic>
      <p:grpSp>
        <p:nvGrpSpPr>
          <p:cNvPr id="38" name="Group 37"/>
          <p:cNvGrpSpPr/>
          <p:nvPr/>
        </p:nvGrpSpPr>
        <p:grpSpPr>
          <a:xfrm>
            <a:off x="5486400" y="3016624"/>
            <a:ext cx="3200400" cy="3248439"/>
            <a:chOff x="5486400" y="3016624"/>
            <a:chExt cx="3200400" cy="3248439"/>
          </a:xfrm>
        </p:grpSpPr>
        <p:pic>
          <p:nvPicPr>
            <p:cNvPr id="30" name="Picture 4" descr="C:\Documents and Settings\W. Gary Allread\Local Settings\Temporary Internet Files\Content.IE5\ZGRBL30O\MP900411745[1].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486400" y="3048000"/>
              <a:ext cx="3200400" cy="3200400"/>
            </a:xfrm>
            <a:prstGeom prst="rect">
              <a:avLst/>
            </a:prstGeom>
            <a:noFill/>
          </p:spPr>
        </p:pic>
        <p:pic>
          <p:nvPicPr>
            <p:cNvPr id="31" name="Picture 6"/>
            <p:cNvPicPr>
              <a:picLocks noChangeAspect="1" noChangeArrowheads="1"/>
            </p:cNvPicPr>
            <p:nvPr/>
          </p:nvPicPr>
          <p:blipFill>
            <a:blip r:embed="rId3" cstate="print">
              <a:lum bright="46000" contrast="-11000"/>
              <a:extLst>
                <a:ext uri="{28A0092B-C50C-407E-A947-70E740481C1C}">
                  <a14:useLocalDpi xmlns:a14="http://schemas.microsoft.com/office/drawing/2010/main" val="0"/>
                </a:ext>
              </a:extLst>
            </a:blip>
            <a:srcRect/>
            <a:stretch>
              <a:fillRect/>
            </a:stretch>
          </p:blipFill>
          <p:spPr bwMode="auto">
            <a:xfrm>
              <a:off x="5791200" y="3276600"/>
              <a:ext cx="571500" cy="523875"/>
            </a:xfrm>
            <a:prstGeom prst="rect">
              <a:avLst/>
            </a:prstGeom>
            <a:noFill/>
            <a:ln w="9525">
              <a:noFill/>
              <a:miter lim="800000"/>
              <a:headEnd/>
              <a:tailEnd/>
            </a:ln>
            <a:effectLst/>
          </p:spPr>
        </p:pic>
        <p:pic>
          <p:nvPicPr>
            <p:cNvPr id="32" name="Picture 6"/>
            <p:cNvPicPr>
              <a:picLocks noChangeAspect="1" noChangeArrowheads="1"/>
            </p:cNvPicPr>
            <p:nvPr/>
          </p:nvPicPr>
          <p:blipFill>
            <a:blip r:embed="rId3" cstate="email">
              <a:lum bright="46000" contrast="-11000"/>
              <a:extLst>
                <a:ext uri="{28A0092B-C50C-407E-A947-70E740481C1C}">
                  <a14:useLocalDpi xmlns:a14="http://schemas.microsoft.com/office/drawing/2010/main" val="0"/>
                </a:ext>
              </a:extLst>
            </a:blip>
            <a:srcRect/>
            <a:stretch>
              <a:fillRect/>
            </a:stretch>
          </p:blipFill>
          <p:spPr bwMode="auto">
            <a:xfrm rot="2120384">
              <a:off x="5764306" y="5432612"/>
              <a:ext cx="405245" cy="371475"/>
            </a:xfrm>
            <a:prstGeom prst="rect">
              <a:avLst/>
            </a:prstGeom>
            <a:noFill/>
            <a:ln w="9525">
              <a:noFill/>
              <a:miter lim="800000"/>
              <a:headEnd/>
              <a:tailEnd/>
            </a:ln>
            <a:effectLst/>
          </p:spPr>
        </p:pic>
        <p:pic>
          <p:nvPicPr>
            <p:cNvPr id="33" name="Picture 6"/>
            <p:cNvPicPr>
              <a:picLocks noChangeAspect="1" noChangeArrowheads="1"/>
            </p:cNvPicPr>
            <p:nvPr/>
          </p:nvPicPr>
          <p:blipFill>
            <a:blip r:embed="rId3" cstate="print">
              <a:lum bright="46000" contrast="-11000"/>
              <a:extLst>
                <a:ext uri="{28A0092B-C50C-407E-A947-70E740481C1C}">
                  <a14:useLocalDpi xmlns:a14="http://schemas.microsoft.com/office/drawing/2010/main" val="0"/>
                </a:ext>
              </a:extLst>
            </a:blip>
            <a:srcRect/>
            <a:stretch>
              <a:fillRect/>
            </a:stretch>
          </p:blipFill>
          <p:spPr bwMode="auto">
            <a:xfrm rot="20133439">
              <a:off x="8001000" y="5638800"/>
              <a:ext cx="571500" cy="523875"/>
            </a:xfrm>
            <a:prstGeom prst="rect">
              <a:avLst/>
            </a:prstGeom>
            <a:noFill/>
            <a:ln w="9525">
              <a:noFill/>
              <a:miter lim="800000"/>
              <a:headEnd/>
              <a:tailEnd/>
            </a:ln>
            <a:effectLst/>
          </p:spPr>
        </p:pic>
        <p:pic>
          <p:nvPicPr>
            <p:cNvPr id="34" name="Picture 6"/>
            <p:cNvPicPr>
              <a:picLocks noChangeAspect="1" noChangeArrowheads="1"/>
            </p:cNvPicPr>
            <p:nvPr/>
          </p:nvPicPr>
          <p:blipFill>
            <a:blip r:embed="rId3" cstate="email">
              <a:lum bright="46000" contrast="-11000"/>
              <a:extLst>
                <a:ext uri="{28A0092B-C50C-407E-A947-70E740481C1C}">
                  <a14:useLocalDpi xmlns:a14="http://schemas.microsoft.com/office/drawing/2010/main" val="0"/>
                </a:ext>
              </a:extLst>
            </a:blip>
            <a:srcRect/>
            <a:stretch>
              <a:fillRect/>
            </a:stretch>
          </p:blipFill>
          <p:spPr bwMode="auto">
            <a:xfrm rot="2120384">
              <a:off x="6690761" y="4682408"/>
              <a:ext cx="354727" cy="325167"/>
            </a:xfrm>
            <a:prstGeom prst="rect">
              <a:avLst/>
            </a:prstGeom>
            <a:noFill/>
            <a:ln w="9525">
              <a:noFill/>
              <a:miter lim="800000"/>
              <a:headEnd/>
              <a:tailEnd/>
            </a:ln>
            <a:effectLst/>
          </p:spPr>
        </p:pic>
        <p:pic>
          <p:nvPicPr>
            <p:cNvPr id="35" name="Picture 6"/>
            <p:cNvPicPr>
              <a:picLocks noChangeAspect="1" noChangeArrowheads="1"/>
            </p:cNvPicPr>
            <p:nvPr/>
          </p:nvPicPr>
          <p:blipFill>
            <a:blip r:embed="rId3" cstate="email">
              <a:lum bright="46000" contrast="-11000"/>
              <a:extLst>
                <a:ext uri="{28A0092B-C50C-407E-A947-70E740481C1C}">
                  <a14:useLocalDpi xmlns:a14="http://schemas.microsoft.com/office/drawing/2010/main" val="0"/>
                </a:ext>
              </a:extLst>
            </a:blip>
            <a:srcRect/>
            <a:stretch>
              <a:fillRect/>
            </a:stretch>
          </p:blipFill>
          <p:spPr bwMode="auto">
            <a:xfrm rot="2120384">
              <a:off x="6614561" y="5178033"/>
              <a:ext cx="354727" cy="325167"/>
            </a:xfrm>
            <a:prstGeom prst="rect">
              <a:avLst/>
            </a:prstGeom>
            <a:noFill/>
            <a:ln w="9525">
              <a:noFill/>
              <a:miter lim="800000"/>
              <a:headEnd/>
              <a:tailEnd/>
            </a:ln>
            <a:effectLst/>
          </p:spPr>
        </p:pic>
        <p:pic>
          <p:nvPicPr>
            <p:cNvPr id="36" name="Picture 6"/>
            <p:cNvPicPr>
              <a:picLocks noChangeAspect="1" noChangeArrowheads="1"/>
            </p:cNvPicPr>
            <p:nvPr/>
          </p:nvPicPr>
          <p:blipFill>
            <a:blip r:embed="rId3" cstate="email">
              <a:lum bright="46000" contrast="-11000"/>
              <a:extLst>
                <a:ext uri="{28A0092B-C50C-407E-A947-70E740481C1C}">
                  <a14:useLocalDpi xmlns:a14="http://schemas.microsoft.com/office/drawing/2010/main" val="0"/>
                </a:ext>
              </a:extLst>
            </a:blip>
            <a:srcRect/>
            <a:stretch>
              <a:fillRect/>
            </a:stretch>
          </p:blipFill>
          <p:spPr bwMode="auto">
            <a:xfrm rot="1922496">
              <a:off x="6488613" y="3016624"/>
              <a:ext cx="405245" cy="371475"/>
            </a:xfrm>
            <a:prstGeom prst="rect">
              <a:avLst/>
            </a:prstGeom>
            <a:noFill/>
            <a:ln w="9525">
              <a:noFill/>
              <a:miter lim="800000"/>
              <a:headEnd/>
              <a:tailEnd/>
            </a:ln>
            <a:effectLst/>
          </p:spPr>
        </p:pic>
        <p:pic>
          <p:nvPicPr>
            <p:cNvPr id="37" name="Picture 6"/>
            <p:cNvPicPr>
              <a:picLocks noChangeAspect="1" noChangeArrowheads="1"/>
            </p:cNvPicPr>
            <p:nvPr/>
          </p:nvPicPr>
          <p:blipFill>
            <a:blip r:embed="rId3" cstate="email">
              <a:lum bright="46000" contrast="-11000"/>
              <a:extLst>
                <a:ext uri="{28A0092B-C50C-407E-A947-70E740481C1C}">
                  <a14:useLocalDpi xmlns:a14="http://schemas.microsoft.com/office/drawing/2010/main" val="0"/>
                </a:ext>
              </a:extLst>
            </a:blip>
            <a:srcRect/>
            <a:stretch>
              <a:fillRect/>
            </a:stretch>
          </p:blipFill>
          <p:spPr bwMode="auto">
            <a:xfrm rot="19052066">
              <a:off x="6913070" y="5799258"/>
              <a:ext cx="508151" cy="465805"/>
            </a:xfrm>
            <a:prstGeom prst="rect">
              <a:avLst/>
            </a:prstGeom>
            <a:noFill/>
            <a:ln w="9525">
              <a:noFill/>
              <a:miter lim="800000"/>
              <a:headEnd/>
              <a:tailEnd/>
            </a:ln>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2000"/>
                                        <p:tgtEl>
                                          <p:spTgt spid="18"/>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fade">
                                      <p:cBhvr>
                                        <p:cTn id="11"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2" y="4406900"/>
            <a:ext cx="8040687" cy="1362075"/>
          </a:xfrm>
        </p:spPr>
        <p:txBody>
          <a:bodyPr/>
          <a:lstStyle/>
          <a:p>
            <a:r>
              <a:rPr lang="en-US" dirty="0" smtClean="0"/>
              <a:t>OSHA</a:t>
            </a:r>
            <a:br>
              <a:rPr lang="en-US" dirty="0" smtClean="0"/>
            </a:br>
            <a:r>
              <a:rPr lang="es-ES" cap="none" dirty="0" smtClean="0"/>
              <a:t>La Organización de Seguridad y Salud Ocupacional del Gobierno</a:t>
            </a:r>
            <a:br>
              <a:rPr lang="es-ES" cap="none" dirty="0" smtClean="0"/>
            </a:br>
            <a:endParaRPr lang="en-US" dirty="0"/>
          </a:p>
        </p:txBody>
      </p:sp>
      <p:sp>
        <p:nvSpPr>
          <p:cNvPr id="3" name="Text Placeholder 2"/>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OSHA</a:t>
            </a:r>
            <a:endParaRPr lang="en-US" dirty="0"/>
          </a:p>
        </p:txBody>
      </p:sp>
      <p:sp>
        <p:nvSpPr>
          <p:cNvPr id="3" name="Content Placeholder 2"/>
          <p:cNvSpPr>
            <a:spLocks noGrp="1"/>
          </p:cNvSpPr>
          <p:nvPr>
            <p:ph idx="1"/>
          </p:nvPr>
        </p:nvSpPr>
        <p:spPr/>
        <p:txBody>
          <a:bodyPr/>
          <a:lstStyle/>
          <a:p>
            <a:pPr lvl="1"/>
            <a:r>
              <a:rPr lang="es-ES" dirty="0" smtClean="0"/>
              <a:t>Creada por Congreso de U.S. en 1970</a:t>
            </a:r>
            <a:endParaRPr lang="en-US" dirty="0" smtClean="0"/>
          </a:p>
          <a:p>
            <a:pPr lvl="1"/>
            <a:r>
              <a:rPr lang="es-ES" dirty="0" smtClean="0"/>
              <a:t>Trabaja para asegurarse de las condiciones seguras y saludables para los hombres y las mujeres al trabajar </a:t>
            </a:r>
          </a:p>
          <a:p>
            <a:pPr lvl="1"/>
            <a:r>
              <a:rPr lang="es-ES" dirty="0" smtClean="0"/>
              <a:t>Establece y hace respetar las condiciones de trabajo</a:t>
            </a:r>
          </a:p>
          <a:p>
            <a:pPr lvl="1"/>
            <a:r>
              <a:rPr lang="es-ES" dirty="0" smtClean="0"/>
              <a:t>Provee entrenamiento, enlace, educación, y ayuda</a:t>
            </a:r>
          </a:p>
          <a:p>
            <a:pPr lvl="1"/>
            <a:endParaRPr lang="en-US" dirty="0" smtClean="0"/>
          </a:p>
          <a:p>
            <a:pPr lvl="1"/>
            <a:r>
              <a:rPr lang="en-US" dirty="0" smtClean="0"/>
              <a:t>OSHA </a:t>
            </a:r>
            <a:r>
              <a:rPr lang="en-US" dirty="0" err="1" smtClean="0"/>
              <a:t>financió</a:t>
            </a:r>
            <a:r>
              <a:rPr lang="en-US" dirty="0" smtClean="0"/>
              <a:t>                                                  </a:t>
            </a:r>
            <a:r>
              <a:rPr lang="en-US" dirty="0" err="1" smtClean="0"/>
              <a:t>este</a:t>
            </a:r>
            <a:r>
              <a:rPr lang="en-US" dirty="0" smtClean="0"/>
              <a:t> </a:t>
            </a:r>
            <a:r>
              <a:rPr lang="en-US" dirty="0" err="1" smtClean="0"/>
              <a:t>proyecto</a:t>
            </a:r>
            <a:endParaRPr lang="en-US" dirty="0" smtClean="0"/>
          </a:p>
          <a:p>
            <a:endParaRPr lang="en-US" dirty="0" smtClean="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5257800"/>
            <a:ext cx="398145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OSHA</a:t>
            </a:r>
            <a:endParaRPr lang="en-US" dirty="0"/>
          </a:p>
        </p:txBody>
      </p:sp>
      <p:sp>
        <p:nvSpPr>
          <p:cNvPr id="3" name="Content Placeholder 2"/>
          <p:cNvSpPr>
            <a:spLocks noGrp="1"/>
          </p:cNvSpPr>
          <p:nvPr>
            <p:ph idx="1"/>
          </p:nvPr>
        </p:nvSpPr>
        <p:spPr>
          <a:xfrm>
            <a:off x="1143000" y="1524000"/>
            <a:ext cx="7772400" cy="4411663"/>
          </a:xfrm>
        </p:spPr>
        <p:txBody>
          <a:bodyPr/>
          <a:lstStyle/>
          <a:p>
            <a:r>
              <a:rPr lang="es-ES" dirty="0" smtClean="0"/>
              <a:t>Bajo el OSHA, los trabajadores tienen los siguientes derechos</a:t>
            </a:r>
            <a:r>
              <a:rPr lang="en-US" dirty="0" smtClean="0"/>
              <a:t>:</a:t>
            </a:r>
          </a:p>
          <a:p>
            <a:pPr lvl="1"/>
            <a:r>
              <a:rPr lang="es-ES" dirty="0" smtClean="0"/>
              <a:t>Un lugar seguro y                                        saludable al trabajar</a:t>
            </a:r>
          </a:p>
          <a:p>
            <a:pPr lvl="1"/>
            <a:r>
              <a:rPr lang="es-ES" dirty="0" smtClean="0"/>
              <a:t>Ser consciente de                                                 los peligros químicos                                                  en el lugar de trabajo</a:t>
            </a:r>
          </a:p>
          <a:p>
            <a:pPr lvl="1"/>
            <a:r>
              <a:rPr lang="es-ES" dirty="0" smtClean="0"/>
              <a:t>Información acerca                                                 de las lesiones en los                                                     lugares de trabajo</a:t>
            </a:r>
          </a:p>
          <a:p>
            <a:pPr lvl="1"/>
            <a:r>
              <a:rPr lang="es-ES" dirty="0" smtClean="0"/>
              <a:t>Pedir al empleador                                                    que corrija los peligros </a:t>
            </a:r>
          </a:p>
        </p:txBody>
      </p:sp>
      <p:sp>
        <p:nvSpPr>
          <p:cNvPr id="4" name="Content Placeholder 2"/>
          <p:cNvSpPr txBox="1">
            <a:spLocks/>
          </p:cNvSpPr>
          <p:nvPr/>
        </p:nvSpPr>
        <p:spPr bwMode="auto">
          <a:xfrm>
            <a:off x="4724400" y="2345034"/>
            <a:ext cx="4267200" cy="4411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692150" marR="0" lvl="1" indent="-347663" algn="l" defTabSz="914400" rtl="0" eaLnBrk="1" fontAlgn="base" latinLnBrk="0" hangingPunct="1">
              <a:lnSpc>
                <a:spcPct val="100000"/>
              </a:lnSpc>
              <a:spcBef>
                <a:spcPct val="0"/>
              </a:spcBef>
              <a:spcAft>
                <a:spcPct val="25000"/>
              </a:spcAft>
              <a:buClr>
                <a:schemeClr val="accent2"/>
              </a:buClr>
              <a:buSzPct val="55000"/>
              <a:buFont typeface="Wingdings" pitchFamily="2" charset="2"/>
              <a:buChar char="l"/>
              <a:tabLst/>
              <a:defRPr/>
            </a:pPr>
            <a:r>
              <a:rPr kumimoji="0" lang="es-ES" sz="2400" b="0" i="0" u="none" strike="noStrike" kern="0" cap="none" spc="0" normalizeH="0" baseline="0" noProof="0" dirty="0" smtClean="0">
                <a:ln>
                  <a:noFill/>
                </a:ln>
                <a:solidFill>
                  <a:schemeClr val="tx1"/>
                </a:solidFill>
                <a:effectLst/>
                <a:uLnTx/>
                <a:uFillTx/>
                <a:latin typeface="+mn-lt"/>
              </a:rPr>
              <a:t>Exposición a riesgos y archivos médicos</a:t>
            </a:r>
          </a:p>
          <a:p>
            <a:pPr marL="692150" marR="0" lvl="1" indent="-347663" algn="l" defTabSz="914400" rtl="0" eaLnBrk="1" fontAlgn="base" latinLnBrk="0" hangingPunct="1">
              <a:lnSpc>
                <a:spcPct val="100000"/>
              </a:lnSpc>
              <a:spcBef>
                <a:spcPct val="0"/>
              </a:spcBef>
              <a:spcAft>
                <a:spcPct val="25000"/>
              </a:spcAft>
              <a:buClr>
                <a:schemeClr val="accent2"/>
              </a:buClr>
              <a:buSzPct val="55000"/>
              <a:buFont typeface="Wingdings" pitchFamily="2" charset="2"/>
              <a:buChar char="l"/>
              <a:tabLst/>
              <a:defRPr/>
            </a:pPr>
            <a:r>
              <a:rPr kumimoji="0" lang="es-ES" sz="2400" b="0" i="0" u="none" strike="noStrike" kern="0" cap="none" spc="0" normalizeH="0" baseline="0" noProof="0" dirty="0" smtClean="0">
                <a:ln>
                  <a:noFill/>
                </a:ln>
                <a:solidFill>
                  <a:schemeClr val="tx1"/>
                </a:solidFill>
                <a:effectLst/>
                <a:uLnTx/>
                <a:uFillTx/>
                <a:latin typeface="+mn-lt"/>
              </a:rPr>
              <a:t>Entrenamiento</a:t>
            </a:r>
          </a:p>
          <a:p>
            <a:pPr marL="692150" marR="0" lvl="1" indent="-347663" algn="l" defTabSz="914400" rtl="0" eaLnBrk="1" fontAlgn="base" latinLnBrk="0" hangingPunct="1">
              <a:lnSpc>
                <a:spcPct val="100000"/>
              </a:lnSpc>
              <a:spcBef>
                <a:spcPct val="0"/>
              </a:spcBef>
              <a:spcAft>
                <a:spcPct val="25000"/>
              </a:spcAft>
              <a:buClr>
                <a:schemeClr val="accent2"/>
              </a:buClr>
              <a:buSzPct val="55000"/>
              <a:buFont typeface="Wingdings" pitchFamily="2" charset="2"/>
              <a:buChar char="l"/>
              <a:tabLst/>
              <a:defRPr/>
            </a:pPr>
            <a:r>
              <a:rPr kumimoji="0" lang="es-ES" sz="2400" b="0" i="0" u="none" strike="noStrike" kern="0" cap="none" spc="0" normalizeH="0" baseline="0" noProof="0" dirty="0" smtClean="0">
                <a:ln>
                  <a:noFill/>
                </a:ln>
                <a:solidFill>
                  <a:schemeClr val="tx1"/>
                </a:solidFill>
                <a:effectLst/>
                <a:uLnTx/>
                <a:uFillTx/>
                <a:latin typeface="+mn-lt"/>
              </a:rPr>
              <a:t>Presentar una queja a OSHA</a:t>
            </a:r>
          </a:p>
          <a:p>
            <a:pPr marL="692150" marR="0" lvl="1" indent="-347663" algn="l" defTabSz="914400" rtl="0" eaLnBrk="1" fontAlgn="base" latinLnBrk="0" hangingPunct="1">
              <a:lnSpc>
                <a:spcPct val="100000"/>
              </a:lnSpc>
              <a:spcBef>
                <a:spcPct val="0"/>
              </a:spcBef>
              <a:spcAft>
                <a:spcPct val="25000"/>
              </a:spcAft>
              <a:buClr>
                <a:schemeClr val="accent2"/>
              </a:buClr>
              <a:buSzPct val="55000"/>
              <a:buFont typeface="Wingdings" pitchFamily="2" charset="2"/>
              <a:buChar char="l"/>
              <a:tabLst/>
              <a:defRPr/>
            </a:pPr>
            <a:r>
              <a:rPr kumimoji="0" lang="es-ES" sz="2400" b="0" i="0" u="none" strike="noStrike" kern="0" cap="none" spc="0" normalizeH="0" baseline="0" noProof="0" dirty="0" smtClean="0">
                <a:ln>
                  <a:noFill/>
                </a:ln>
                <a:solidFill>
                  <a:schemeClr val="tx1"/>
                </a:solidFill>
                <a:effectLst/>
                <a:uLnTx/>
                <a:uFillTx/>
                <a:latin typeface="+mn-lt"/>
              </a:rPr>
              <a:t>Participar en una inspección de OSHA</a:t>
            </a:r>
          </a:p>
          <a:p>
            <a:pPr marL="692150" marR="0" lvl="1" indent="-347663" algn="l" defTabSz="914400" rtl="0" eaLnBrk="1" fontAlgn="base" latinLnBrk="0" hangingPunct="1">
              <a:lnSpc>
                <a:spcPct val="100000"/>
              </a:lnSpc>
              <a:spcBef>
                <a:spcPct val="0"/>
              </a:spcBef>
              <a:spcAft>
                <a:spcPct val="25000"/>
              </a:spcAft>
              <a:buClr>
                <a:schemeClr val="accent2"/>
              </a:buClr>
              <a:buSzPct val="55000"/>
              <a:buFont typeface="Wingdings" pitchFamily="2" charset="2"/>
              <a:buChar char="l"/>
              <a:tabLst/>
              <a:defRPr/>
            </a:pPr>
            <a:r>
              <a:rPr kumimoji="0" lang="es-ES" sz="2400" b="0" i="0" u="none" strike="noStrike" kern="0" cap="none" spc="0" normalizeH="0" baseline="0" noProof="0" dirty="0" smtClean="0">
                <a:ln>
                  <a:noFill/>
                </a:ln>
                <a:solidFill>
                  <a:schemeClr val="tx1"/>
                </a:solidFill>
                <a:effectLst/>
                <a:uLnTx/>
                <a:uFillTx/>
                <a:latin typeface="+mn-lt"/>
              </a:rPr>
              <a:t>Ser libre de represalias por ejercer los derechos de seguridad y salud ocupacional</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ES" cap="none" dirty="0" smtClean="0"/>
              <a:t>Cómo las Lesiones se Desarrollan en el Cuerpo</a:t>
            </a:r>
          </a:p>
        </p:txBody>
      </p:sp>
      <p:sp>
        <p:nvSpPr>
          <p:cNvPr id="5" name="Text Placeholder 4"/>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Lesiones</a:t>
            </a:r>
            <a:r>
              <a:rPr lang="en-US" dirty="0" smtClean="0"/>
              <a:t> en el </a:t>
            </a:r>
            <a:r>
              <a:rPr lang="en-US" dirty="0" err="1" smtClean="0"/>
              <a:t>Cuerpo</a:t>
            </a:r>
            <a:endParaRPr lang="en-US" dirty="0"/>
          </a:p>
        </p:txBody>
      </p:sp>
      <p:sp>
        <p:nvSpPr>
          <p:cNvPr id="11" name="TextBox 10"/>
          <p:cNvSpPr txBox="1"/>
          <p:nvPr/>
        </p:nvSpPr>
        <p:spPr>
          <a:xfrm>
            <a:off x="661901" y="1828800"/>
            <a:ext cx="3200400" cy="1304973"/>
          </a:xfrm>
          <a:prstGeom prst="rect">
            <a:avLst/>
          </a:prstGeom>
          <a:noFill/>
        </p:spPr>
        <p:txBody>
          <a:bodyPr wrap="square" rtlCol="0">
            <a:spAutoFit/>
          </a:bodyPr>
          <a:lstStyle/>
          <a:p>
            <a:pPr algn="ctr">
              <a:buNone/>
            </a:pPr>
            <a:r>
              <a:rPr lang="en-US" b="1" dirty="0" err="1" smtClean="0"/>
              <a:t>Lesiones</a:t>
            </a:r>
            <a:r>
              <a:rPr lang="en-US" b="1" dirty="0" smtClean="0"/>
              <a:t> </a:t>
            </a:r>
            <a:r>
              <a:rPr lang="en-US" b="1" dirty="0" err="1" smtClean="0"/>
              <a:t>Agudas</a:t>
            </a:r>
            <a:endParaRPr lang="en-US" b="1" dirty="0" smtClean="0"/>
          </a:p>
          <a:p>
            <a:pPr algn="ctr">
              <a:buNone/>
            </a:pPr>
            <a:r>
              <a:rPr lang="en-US" sz="2400" dirty="0" err="1" smtClean="0"/>
              <a:t>Incidente</a:t>
            </a:r>
            <a:r>
              <a:rPr lang="en-US" sz="2400" dirty="0" smtClean="0"/>
              <a:t> </a:t>
            </a:r>
            <a:r>
              <a:rPr lang="en-US" sz="2400" dirty="0" err="1" smtClean="0"/>
              <a:t>que</a:t>
            </a:r>
            <a:r>
              <a:rPr lang="en-US" sz="2400" dirty="0" smtClean="0"/>
              <a:t> </a:t>
            </a:r>
            <a:r>
              <a:rPr lang="en-US" sz="2400" dirty="0" err="1" smtClean="0"/>
              <a:t>ocurre</a:t>
            </a:r>
            <a:r>
              <a:rPr lang="en-US" sz="2400" dirty="0" smtClean="0"/>
              <a:t> </a:t>
            </a:r>
            <a:r>
              <a:rPr lang="en-US" sz="2400" dirty="0" err="1" smtClean="0"/>
              <a:t>solamente</a:t>
            </a:r>
            <a:r>
              <a:rPr lang="en-US" sz="2400" dirty="0" smtClean="0"/>
              <a:t> </a:t>
            </a:r>
            <a:r>
              <a:rPr lang="en-US" sz="2400" dirty="0" err="1" smtClean="0"/>
              <a:t>una</a:t>
            </a:r>
            <a:r>
              <a:rPr lang="en-US" sz="2400" dirty="0" smtClean="0"/>
              <a:t> </a:t>
            </a:r>
            <a:r>
              <a:rPr lang="en-US" sz="2400" dirty="0" err="1" smtClean="0"/>
              <a:t>vez</a:t>
            </a:r>
            <a:r>
              <a:rPr lang="en-US" sz="2400" dirty="0" smtClean="0"/>
              <a:t> </a:t>
            </a:r>
            <a:endParaRPr lang="en-US" sz="2400" dirty="0"/>
          </a:p>
        </p:txBody>
      </p:sp>
      <p:grpSp>
        <p:nvGrpSpPr>
          <p:cNvPr id="36" name="Group 35"/>
          <p:cNvGrpSpPr/>
          <p:nvPr/>
        </p:nvGrpSpPr>
        <p:grpSpPr>
          <a:xfrm>
            <a:off x="590204" y="3124200"/>
            <a:ext cx="3343794" cy="3382433"/>
            <a:chOff x="457200" y="3124200"/>
            <a:chExt cx="3343794" cy="3382433"/>
          </a:xfrm>
        </p:grpSpPr>
        <p:grpSp>
          <p:nvGrpSpPr>
            <p:cNvPr id="29" name="Group 28"/>
            <p:cNvGrpSpPr/>
            <p:nvPr/>
          </p:nvGrpSpPr>
          <p:grpSpPr>
            <a:xfrm>
              <a:off x="1495598" y="3124200"/>
              <a:ext cx="2305396" cy="1714500"/>
              <a:chOff x="880366" y="4810760"/>
              <a:chExt cx="2865466" cy="1943100"/>
            </a:xfrm>
          </p:grpSpPr>
          <p:pic>
            <p:nvPicPr>
              <p:cNvPr id="7176" name="Picture 8"/>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042762" y="4810760"/>
                <a:ext cx="1703070" cy="1943100"/>
              </a:xfrm>
              <a:prstGeom prst="rect">
                <a:avLst/>
              </a:prstGeom>
              <a:noFill/>
              <a:ln w="9525">
                <a:noFill/>
                <a:miter lim="800000"/>
                <a:headEnd/>
                <a:tailEnd/>
              </a:ln>
            </p:spPr>
          </p:pic>
          <p:pic>
            <p:nvPicPr>
              <p:cNvPr id="7177" name="Picture 9"/>
              <p:cNvPicPr>
                <a:picLocks noChangeAspect="1" noChangeArrowheads="1"/>
              </p:cNvPicPr>
              <p:nvPr/>
            </p:nvPicPr>
            <p:blipFill>
              <a:blip r:embed="rId3" cstate="email">
                <a:extLst>
                  <a:ext uri="{28A0092B-C50C-407E-A947-70E740481C1C}">
                    <a14:useLocalDpi xmlns:a14="http://schemas.microsoft.com/office/drawing/2010/main" val="0"/>
                  </a:ext>
                </a:extLst>
              </a:blip>
              <a:srcRect l="49911"/>
              <a:stretch>
                <a:fillRect/>
              </a:stretch>
            </p:blipFill>
            <p:spPr bwMode="auto">
              <a:xfrm flipH="1">
                <a:off x="880366" y="4963160"/>
                <a:ext cx="1390996" cy="1276350"/>
              </a:xfrm>
              <a:prstGeom prst="rect">
                <a:avLst/>
              </a:prstGeom>
              <a:noFill/>
              <a:ln w="9525">
                <a:noFill/>
                <a:miter lim="800000"/>
                <a:headEnd/>
                <a:tailEnd/>
              </a:ln>
              <a:effectLst/>
            </p:spPr>
          </p:pic>
        </p:grpSp>
        <p:pic>
          <p:nvPicPr>
            <p:cNvPr id="7178" name="Picture 10"/>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57200" y="4724400"/>
              <a:ext cx="1833154" cy="1782233"/>
            </a:xfrm>
            <a:prstGeom prst="rect">
              <a:avLst/>
            </a:prstGeom>
            <a:noFill/>
            <a:ln w="9525">
              <a:noFill/>
              <a:miter lim="800000"/>
              <a:headEnd/>
              <a:tailEnd/>
            </a:ln>
            <a:effectLst/>
          </p:spPr>
        </p:pic>
      </p:grpSp>
      <p:sp>
        <p:nvSpPr>
          <p:cNvPr id="37" name="TextBox 36"/>
          <p:cNvSpPr txBox="1"/>
          <p:nvPr/>
        </p:nvSpPr>
        <p:spPr>
          <a:xfrm>
            <a:off x="304800" y="3505200"/>
            <a:ext cx="1371600" cy="923330"/>
          </a:xfrm>
          <a:prstGeom prst="rect">
            <a:avLst/>
          </a:prstGeom>
          <a:noFill/>
        </p:spPr>
        <p:txBody>
          <a:bodyPr wrap="square" rtlCol="0">
            <a:spAutoFit/>
          </a:bodyPr>
          <a:lstStyle/>
          <a:p>
            <a:pPr algn="r">
              <a:buNone/>
            </a:pPr>
            <a:r>
              <a:rPr lang="en-US" sz="1800" b="1" dirty="0" err="1" smtClean="0">
                <a:solidFill>
                  <a:schemeClr val="bg1">
                    <a:lumMod val="50000"/>
                  </a:schemeClr>
                </a:solidFill>
              </a:rPr>
              <a:t>Tocar</a:t>
            </a:r>
            <a:r>
              <a:rPr lang="en-US" sz="1800" b="1" dirty="0" smtClean="0">
                <a:solidFill>
                  <a:schemeClr val="bg1">
                    <a:lumMod val="50000"/>
                  </a:schemeClr>
                </a:solidFill>
              </a:rPr>
              <a:t> </a:t>
            </a:r>
            <a:r>
              <a:rPr lang="en-US" sz="1800" b="1" dirty="0" err="1" smtClean="0">
                <a:solidFill>
                  <a:schemeClr val="bg1">
                    <a:lumMod val="50000"/>
                  </a:schemeClr>
                </a:solidFill>
              </a:rPr>
              <a:t>una</a:t>
            </a:r>
            <a:r>
              <a:rPr lang="en-US" sz="1800" b="1" dirty="0" smtClean="0">
                <a:solidFill>
                  <a:schemeClr val="bg1">
                    <a:lumMod val="50000"/>
                  </a:schemeClr>
                </a:solidFill>
              </a:rPr>
              <a:t> </a:t>
            </a:r>
            <a:r>
              <a:rPr lang="en-US" sz="1800" b="1" dirty="0" err="1" smtClean="0">
                <a:solidFill>
                  <a:schemeClr val="bg1">
                    <a:lumMod val="50000"/>
                  </a:schemeClr>
                </a:solidFill>
              </a:rPr>
              <a:t>superficie</a:t>
            </a:r>
            <a:r>
              <a:rPr lang="en-US" sz="1800" b="1" dirty="0" smtClean="0">
                <a:solidFill>
                  <a:schemeClr val="bg1">
                    <a:lumMod val="50000"/>
                  </a:schemeClr>
                </a:solidFill>
              </a:rPr>
              <a:t> </a:t>
            </a:r>
            <a:r>
              <a:rPr lang="en-US" sz="1800" b="1" dirty="0" err="1" smtClean="0">
                <a:solidFill>
                  <a:schemeClr val="bg1">
                    <a:lumMod val="50000"/>
                  </a:schemeClr>
                </a:solidFill>
              </a:rPr>
              <a:t>caliente</a:t>
            </a:r>
            <a:endParaRPr lang="en-US" sz="1800" b="1" dirty="0" smtClean="0">
              <a:solidFill>
                <a:schemeClr val="bg1">
                  <a:lumMod val="50000"/>
                </a:schemeClr>
              </a:solidFill>
            </a:endParaRPr>
          </a:p>
        </p:txBody>
      </p:sp>
      <p:sp>
        <p:nvSpPr>
          <p:cNvPr id="38" name="TextBox 37"/>
          <p:cNvSpPr txBox="1"/>
          <p:nvPr/>
        </p:nvSpPr>
        <p:spPr>
          <a:xfrm>
            <a:off x="2438400" y="5906869"/>
            <a:ext cx="1600200" cy="646331"/>
          </a:xfrm>
          <a:prstGeom prst="rect">
            <a:avLst/>
          </a:prstGeom>
          <a:noFill/>
        </p:spPr>
        <p:txBody>
          <a:bodyPr wrap="square" rtlCol="0">
            <a:spAutoFit/>
          </a:bodyPr>
          <a:lstStyle/>
          <a:p>
            <a:pPr>
              <a:buNone/>
            </a:pPr>
            <a:r>
              <a:rPr lang="en-US" sz="1800" b="1" dirty="0" err="1" smtClean="0">
                <a:solidFill>
                  <a:schemeClr val="bg1">
                    <a:lumMod val="50000"/>
                  </a:schemeClr>
                </a:solidFill>
              </a:rPr>
              <a:t>Tropezar</a:t>
            </a:r>
            <a:r>
              <a:rPr lang="en-US" sz="1800" b="1" dirty="0" smtClean="0">
                <a:solidFill>
                  <a:schemeClr val="bg1">
                    <a:lumMod val="50000"/>
                  </a:schemeClr>
                </a:solidFill>
              </a:rPr>
              <a:t> y </a:t>
            </a:r>
            <a:r>
              <a:rPr lang="en-US" sz="1800" b="1" dirty="0" err="1" smtClean="0">
                <a:solidFill>
                  <a:schemeClr val="bg1">
                    <a:lumMod val="50000"/>
                  </a:schemeClr>
                </a:solidFill>
              </a:rPr>
              <a:t>caerse</a:t>
            </a:r>
            <a:endParaRPr lang="en-US" sz="1800" b="1" dirty="0" smtClean="0">
              <a:solidFill>
                <a:schemeClr val="bg1">
                  <a:lumMod val="50000"/>
                </a:schemeClr>
              </a:solidFill>
            </a:endParaRPr>
          </a:p>
        </p:txBody>
      </p:sp>
      <p:sp>
        <p:nvSpPr>
          <p:cNvPr id="42" name="Rectangle 41"/>
          <p:cNvSpPr/>
          <p:nvPr/>
        </p:nvSpPr>
        <p:spPr bwMode="auto">
          <a:xfrm>
            <a:off x="4343400" y="1752600"/>
            <a:ext cx="4648200" cy="4953000"/>
          </a:xfrm>
          <a:prstGeom prst="rect">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noFill/>
              </a:ln>
              <a:solidFill>
                <a:schemeClr val="tx1"/>
              </a:solidFill>
              <a:effectLst/>
              <a:latin typeface="Arial" charset="0"/>
            </a:endParaRPr>
          </a:p>
        </p:txBody>
      </p:sp>
      <p:grpSp>
        <p:nvGrpSpPr>
          <p:cNvPr id="28" name="Group 27"/>
          <p:cNvGrpSpPr/>
          <p:nvPr/>
        </p:nvGrpSpPr>
        <p:grpSpPr>
          <a:xfrm>
            <a:off x="4343400" y="1845833"/>
            <a:ext cx="4648200" cy="4707367"/>
            <a:chOff x="4343400" y="1845833"/>
            <a:chExt cx="4648200" cy="4707367"/>
          </a:xfrm>
        </p:grpSpPr>
        <p:sp>
          <p:nvSpPr>
            <p:cNvPr id="24" name="TextBox 23"/>
            <p:cNvSpPr txBox="1"/>
            <p:nvPr/>
          </p:nvSpPr>
          <p:spPr>
            <a:xfrm>
              <a:off x="4343400" y="1845833"/>
              <a:ext cx="4648200" cy="1372683"/>
            </a:xfrm>
            <a:prstGeom prst="rect">
              <a:avLst/>
            </a:prstGeom>
            <a:noFill/>
          </p:spPr>
          <p:txBody>
            <a:bodyPr wrap="square" rtlCol="0">
              <a:spAutoFit/>
            </a:bodyPr>
            <a:lstStyle/>
            <a:p>
              <a:pPr algn="ctr">
                <a:buNone/>
              </a:pPr>
              <a:r>
                <a:rPr lang="en-US" b="1" dirty="0" err="1" smtClean="0"/>
                <a:t>Lesiones</a:t>
              </a:r>
              <a:r>
                <a:rPr lang="en-US" b="1" dirty="0" smtClean="0"/>
                <a:t> </a:t>
              </a:r>
              <a:r>
                <a:rPr lang="en-US" b="1" dirty="0" err="1" smtClean="0"/>
                <a:t>Acumulativas</a:t>
              </a:r>
              <a:endParaRPr lang="en-US" b="1" dirty="0" smtClean="0"/>
            </a:p>
            <a:p>
              <a:pPr algn="ctr">
                <a:buNone/>
              </a:pPr>
              <a:r>
                <a:rPr lang="es-ES" spc="-140" dirty="0" smtClean="0"/>
                <a:t>Ocurren después de un largo tiempo–semanas, meses, o años</a:t>
              </a:r>
              <a:endParaRPr lang="en-US" spc="-140" dirty="0"/>
            </a:p>
          </p:txBody>
        </p:sp>
        <p:sp>
          <p:nvSpPr>
            <p:cNvPr id="39" name="TextBox 38"/>
            <p:cNvSpPr txBox="1"/>
            <p:nvPr/>
          </p:nvSpPr>
          <p:spPr>
            <a:xfrm>
              <a:off x="6400800" y="3352800"/>
              <a:ext cx="2438400" cy="646331"/>
            </a:xfrm>
            <a:prstGeom prst="rect">
              <a:avLst/>
            </a:prstGeom>
            <a:noFill/>
          </p:spPr>
          <p:txBody>
            <a:bodyPr wrap="square" rtlCol="0">
              <a:spAutoFit/>
            </a:bodyPr>
            <a:lstStyle/>
            <a:p>
              <a:pPr>
                <a:buNone/>
              </a:pPr>
              <a:r>
                <a:rPr lang="es-ES" sz="1800" b="1" dirty="0" smtClean="0">
                  <a:solidFill>
                    <a:schemeClr val="bg1">
                      <a:lumMod val="50000"/>
                    </a:schemeClr>
                  </a:solidFill>
                </a:rPr>
                <a:t>Dolor en los hombros o el cuello</a:t>
              </a:r>
              <a:endParaRPr lang="en-US" sz="1800" b="1" dirty="0" smtClean="0">
                <a:solidFill>
                  <a:schemeClr val="bg1">
                    <a:lumMod val="50000"/>
                  </a:schemeClr>
                </a:solidFill>
              </a:endParaRPr>
            </a:p>
          </p:txBody>
        </p:sp>
        <p:sp>
          <p:nvSpPr>
            <p:cNvPr id="40" name="TextBox 39"/>
            <p:cNvSpPr txBox="1"/>
            <p:nvPr/>
          </p:nvSpPr>
          <p:spPr>
            <a:xfrm>
              <a:off x="7239000" y="5791200"/>
              <a:ext cx="1676400" cy="646331"/>
            </a:xfrm>
            <a:prstGeom prst="rect">
              <a:avLst/>
            </a:prstGeom>
            <a:noFill/>
          </p:spPr>
          <p:txBody>
            <a:bodyPr wrap="square" rtlCol="0">
              <a:spAutoFit/>
            </a:bodyPr>
            <a:lstStyle/>
            <a:p>
              <a:pPr algn="ctr">
                <a:buNone/>
              </a:pPr>
              <a:r>
                <a:rPr lang="en-US" sz="1800" b="1" dirty="0" smtClean="0">
                  <a:solidFill>
                    <a:schemeClr val="bg1">
                      <a:lumMod val="50000"/>
                    </a:schemeClr>
                  </a:solidFill>
                </a:rPr>
                <a:t>Dolor en la </a:t>
              </a:r>
              <a:r>
                <a:rPr lang="en-US" sz="1800" b="1" dirty="0" err="1" smtClean="0">
                  <a:solidFill>
                    <a:schemeClr val="bg1">
                      <a:lumMod val="50000"/>
                    </a:schemeClr>
                  </a:solidFill>
                </a:rPr>
                <a:t>muñeca</a:t>
              </a:r>
              <a:endParaRPr lang="en-US" sz="1800" b="1" dirty="0" smtClean="0">
                <a:solidFill>
                  <a:schemeClr val="bg1">
                    <a:lumMod val="50000"/>
                  </a:schemeClr>
                </a:solidFill>
              </a:endParaRPr>
            </a:p>
          </p:txBody>
        </p:sp>
        <p:sp>
          <p:nvSpPr>
            <p:cNvPr id="41" name="TextBox 40"/>
            <p:cNvSpPr txBox="1"/>
            <p:nvPr/>
          </p:nvSpPr>
          <p:spPr>
            <a:xfrm>
              <a:off x="4419600" y="5029200"/>
              <a:ext cx="1295400" cy="646331"/>
            </a:xfrm>
            <a:prstGeom prst="rect">
              <a:avLst/>
            </a:prstGeom>
            <a:noFill/>
          </p:spPr>
          <p:txBody>
            <a:bodyPr wrap="square" rtlCol="0">
              <a:spAutoFit/>
            </a:bodyPr>
            <a:lstStyle/>
            <a:p>
              <a:pPr algn="ctr">
                <a:buNone/>
              </a:pPr>
              <a:r>
                <a:rPr lang="en-US" sz="1800" b="1" dirty="0" smtClean="0">
                  <a:solidFill>
                    <a:schemeClr val="bg1">
                      <a:lumMod val="50000"/>
                    </a:schemeClr>
                  </a:solidFill>
                </a:rPr>
                <a:t>Dolor en la </a:t>
              </a:r>
              <a:r>
                <a:rPr lang="en-US" sz="1800" b="1" dirty="0" err="1" smtClean="0">
                  <a:solidFill>
                    <a:schemeClr val="bg1">
                      <a:lumMod val="50000"/>
                    </a:schemeClr>
                  </a:solidFill>
                </a:rPr>
                <a:t>espalda</a:t>
              </a:r>
              <a:r>
                <a:rPr lang="en-US" sz="1800" b="1" dirty="0" smtClean="0">
                  <a:solidFill>
                    <a:schemeClr val="bg1">
                      <a:lumMod val="50000"/>
                    </a:schemeClr>
                  </a:solidFill>
                </a:rPr>
                <a:t> </a:t>
              </a:r>
            </a:p>
          </p:txBody>
        </p:sp>
        <p:pic>
          <p:nvPicPr>
            <p:cNvPr id="20" name="Picture 19" descr="Neck Pain.jp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a:xfrm>
              <a:off x="4876800" y="3352800"/>
              <a:ext cx="1550670" cy="1508760"/>
            </a:xfrm>
            <a:prstGeom prst="rect">
              <a:avLst/>
            </a:prstGeom>
          </p:spPr>
        </p:pic>
        <p:pic>
          <p:nvPicPr>
            <p:cNvPr id="21" name="Picture 20" descr="Wrist Soreness.jpg"/>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a:xfrm>
              <a:off x="7467600" y="4034118"/>
              <a:ext cx="1066800" cy="1757082"/>
            </a:xfrm>
            <a:prstGeom prst="rect">
              <a:avLst/>
            </a:prstGeom>
          </p:spPr>
        </p:pic>
        <p:pic>
          <p:nvPicPr>
            <p:cNvPr id="26" name="Picture 25" descr="Pain - Back.jpg"/>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a:xfrm>
              <a:off x="5715000" y="5029200"/>
              <a:ext cx="1134140" cy="1524000"/>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Lesiones del Personal de Limpieza de Cuartos</a:t>
            </a:r>
            <a:endParaRPr lang="en-US" dirty="0"/>
          </a:p>
        </p:txBody>
      </p:sp>
      <p:sp>
        <p:nvSpPr>
          <p:cNvPr id="11" name="TextBox 10"/>
          <p:cNvSpPr txBox="1"/>
          <p:nvPr/>
        </p:nvSpPr>
        <p:spPr>
          <a:xfrm>
            <a:off x="457200" y="1828800"/>
            <a:ext cx="6248400" cy="935641"/>
          </a:xfrm>
          <a:prstGeom prst="rect">
            <a:avLst/>
          </a:prstGeom>
          <a:noFill/>
        </p:spPr>
        <p:txBody>
          <a:bodyPr wrap="square" rtlCol="0">
            <a:spAutoFit/>
          </a:bodyPr>
          <a:lstStyle/>
          <a:p>
            <a:pPr>
              <a:buNone/>
            </a:pPr>
            <a:r>
              <a:rPr lang="en-US" b="1" dirty="0" err="1" smtClean="0"/>
              <a:t>Lesiones</a:t>
            </a:r>
            <a:r>
              <a:rPr lang="en-US" b="1" dirty="0" smtClean="0"/>
              <a:t> </a:t>
            </a:r>
            <a:r>
              <a:rPr lang="en-US" b="1" dirty="0" err="1" smtClean="0"/>
              <a:t>Acumulativas</a:t>
            </a:r>
            <a:endParaRPr lang="en-US" b="1" dirty="0" smtClean="0"/>
          </a:p>
          <a:p>
            <a:pPr>
              <a:buNone/>
            </a:pPr>
            <a:r>
              <a:rPr lang="es-ES" sz="2400" dirty="0" smtClean="0"/>
              <a:t>Comparación entre al personal de hoteles</a:t>
            </a:r>
            <a:endParaRPr lang="en-US" sz="2400" dirty="0"/>
          </a:p>
        </p:txBody>
      </p:sp>
      <p:graphicFrame>
        <p:nvGraphicFramePr>
          <p:cNvPr id="36" name="Chart 35"/>
          <p:cNvGraphicFramePr/>
          <p:nvPr/>
        </p:nvGraphicFramePr>
        <p:xfrm>
          <a:off x="685800" y="2743200"/>
          <a:ext cx="7391400" cy="2819400"/>
        </p:xfrm>
        <a:graphic>
          <a:graphicData uri="http://schemas.openxmlformats.org/drawingml/2006/chart">
            <c:chart xmlns:c="http://schemas.openxmlformats.org/drawingml/2006/chart" xmlns:r="http://schemas.openxmlformats.org/officeDocument/2006/relationships" r:id="rId2"/>
          </a:graphicData>
        </a:graphic>
      </p:graphicFrame>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276594" y="5486400"/>
            <a:ext cx="1337630" cy="1280160"/>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029194" y="5486400"/>
            <a:ext cx="1371606" cy="1280160"/>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781800" y="5486400"/>
            <a:ext cx="895216" cy="1280160"/>
          </a:xfrm>
          <a:prstGeom prst="rect">
            <a:avLst/>
          </a:prstGeom>
          <a:noFill/>
          <a:ln w="9525">
            <a:noFill/>
            <a:miter lim="800000"/>
            <a:headEnd/>
            <a:tailEnd/>
          </a:ln>
          <a:effectLst/>
        </p:spPr>
      </p:pic>
      <p:pic>
        <p:nvPicPr>
          <p:cNvPr id="1029" name="Picture 5"/>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447800" y="5486400"/>
            <a:ext cx="1484972" cy="128016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2" y="4406900"/>
            <a:ext cx="8269288" cy="1362075"/>
          </a:xfrm>
        </p:spPr>
        <p:txBody>
          <a:bodyPr/>
          <a:lstStyle/>
          <a:p>
            <a:r>
              <a:rPr lang="es-ES" sz="2000" b="0" cap="none" dirty="0" err="1" smtClean="0">
                <a:solidFill>
                  <a:schemeClr val="tx1"/>
                </a:solidFill>
              </a:rPr>
              <a:t>Aclaracion</a:t>
            </a:r>
            <a:r>
              <a:rPr lang="es-ES" sz="2000" b="0" cap="none" dirty="0" smtClean="0">
                <a:solidFill>
                  <a:schemeClr val="tx1"/>
                </a:solidFill>
              </a:rPr>
              <a:t>: Este material se produjo con contribución monetaria numero SH-20998-10-60-F-39 de OSHA (la organización de seguridad y salud ocupacional del gobierno), del departamento de trabajo de los estados unidos.  El contexto no representa necesariamente  el punto de vista ni la política del departamento de trabajo.  Además al mencionar los nombres comerciales, productos, o las organizaciones da a entender la aprobación del gobierno de los Estados Unidos. </a:t>
            </a:r>
            <a:endParaRPr lang="en-US" sz="2000" b="0" cap="none" dirty="0">
              <a:solidFill>
                <a:schemeClr val="tx1"/>
              </a:solidFill>
            </a:endParaRPr>
          </a:p>
        </p:txBody>
      </p:sp>
      <p:sp>
        <p:nvSpPr>
          <p:cNvPr id="5" name="Text Placeholder 4"/>
          <p:cNvSpPr>
            <a:spLocks noGrp="1"/>
          </p:cNvSpPr>
          <p:nvPr>
            <p:ph type="body" idx="1"/>
          </p:nvPr>
        </p:nvSpPr>
        <p:spPr>
          <a:xfrm>
            <a:off x="722313" y="2743200"/>
            <a:ext cx="7772400" cy="1500187"/>
          </a:xfrm>
        </p:spPr>
        <p:txBody>
          <a:bodyPr/>
          <a:lstStyle/>
          <a:p>
            <a:r>
              <a:rPr lang="es-ES" sz="3200" dirty="0" smtClean="0"/>
              <a:t>Personal de Limpieza de Cuartos</a:t>
            </a:r>
            <a:r>
              <a:rPr lang="en-US" sz="3200" dirty="0" smtClean="0"/>
              <a:t>:</a:t>
            </a:r>
          </a:p>
          <a:p>
            <a:r>
              <a:rPr lang="es-ES" sz="3200" dirty="0" smtClean="0">
                <a:solidFill>
                  <a:schemeClr val="bg2">
                    <a:lumMod val="75000"/>
                    <a:lumOff val="25000"/>
                  </a:schemeClr>
                </a:solidFill>
              </a:rPr>
              <a:t>Métodos para Mejorar Salud y Seguridad Por Ergonomía</a:t>
            </a:r>
            <a:endParaRPr lang="en-US" sz="32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Lesiones del Personal de Limpieza de Cuartos</a:t>
            </a:r>
            <a:endParaRPr lang="en-US" dirty="0"/>
          </a:p>
        </p:txBody>
      </p:sp>
      <p:sp>
        <p:nvSpPr>
          <p:cNvPr id="11" name="TextBox 10"/>
          <p:cNvSpPr txBox="1"/>
          <p:nvPr/>
        </p:nvSpPr>
        <p:spPr>
          <a:xfrm>
            <a:off x="457200" y="1828800"/>
            <a:ext cx="4038600" cy="1304973"/>
          </a:xfrm>
          <a:prstGeom prst="rect">
            <a:avLst/>
          </a:prstGeom>
          <a:noFill/>
        </p:spPr>
        <p:txBody>
          <a:bodyPr wrap="square" rtlCol="0">
            <a:spAutoFit/>
          </a:bodyPr>
          <a:lstStyle/>
          <a:p>
            <a:pPr>
              <a:buNone/>
            </a:pPr>
            <a:r>
              <a:rPr lang="en-US" b="1" dirty="0" err="1" smtClean="0"/>
              <a:t>Lesiones</a:t>
            </a:r>
            <a:r>
              <a:rPr lang="en-US" b="1" dirty="0" smtClean="0"/>
              <a:t> </a:t>
            </a:r>
            <a:r>
              <a:rPr lang="en-US" b="1" dirty="0" err="1" smtClean="0"/>
              <a:t>Acumulativas</a:t>
            </a:r>
            <a:endParaRPr lang="en-US" b="1" dirty="0" smtClean="0"/>
          </a:p>
          <a:p>
            <a:pPr>
              <a:buNone/>
            </a:pPr>
            <a:r>
              <a:rPr lang="es-ES" sz="2400" dirty="0" smtClean="0"/>
              <a:t>Partes del Cuerpo que son más afectadas</a:t>
            </a:r>
            <a:endParaRPr lang="en-US" sz="2400" dirty="0"/>
          </a:p>
        </p:txBody>
      </p:sp>
      <p:pic>
        <p:nvPicPr>
          <p:cNvPr id="8195"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543671" y="1524000"/>
            <a:ext cx="3219329" cy="5219700"/>
          </a:xfrm>
          <a:prstGeom prst="rect">
            <a:avLst/>
          </a:prstGeom>
          <a:noFill/>
          <a:ln w="9525">
            <a:noFill/>
            <a:miter lim="800000"/>
            <a:headEnd/>
            <a:tailEnd/>
          </a:ln>
        </p:spPr>
      </p:pic>
      <p:graphicFrame>
        <p:nvGraphicFramePr>
          <p:cNvPr id="22" name="Chart 21"/>
          <p:cNvGraphicFramePr/>
          <p:nvPr/>
        </p:nvGraphicFramePr>
        <p:xfrm>
          <a:off x="228600" y="3124200"/>
          <a:ext cx="4343400" cy="3454400"/>
        </p:xfrm>
        <a:graphic>
          <a:graphicData uri="http://schemas.openxmlformats.org/drawingml/2006/chart">
            <c:chart xmlns:c="http://schemas.openxmlformats.org/drawingml/2006/chart" xmlns:r="http://schemas.openxmlformats.org/officeDocument/2006/relationships" r:id="rId3"/>
          </a:graphicData>
        </a:graphic>
      </p:graphicFrame>
      <p:sp>
        <p:nvSpPr>
          <p:cNvPr id="23" name="Oval 22"/>
          <p:cNvSpPr/>
          <p:nvPr/>
        </p:nvSpPr>
        <p:spPr bwMode="auto">
          <a:xfrm>
            <a:off x="6324600" y="2362200"/>
            <a:ext cx="274320" cy="274320"/>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noFill/>
              </a:ln>
              <a:solidFill>
                <a:schemeClr val="tx1"/>
              </a:solidFill>
              <a:effectLst/>
              <a:latin typeface="Arial" charset="0"/>
            </a:endParaRPr>
          </a:p>
        </p:txBody>
      </p:sp>
      <p:sp>
        <p:nvSpPr>
          <p:cNvPr id="25" name="Oval 24"/>
          <p:cNvSpPr/>
          <p:nvPr/>
        </p:nvSpPr>
        <p:spPr bwMode="auto">
          <a:xfrm>
            <a:off x="6019800" y="3337560"/>
            <a:ext cx="320040" cy="320040"/>
          </a:xfrm>
          <a:prstGeom prst="ellipse">
            <a:avLst/>
          </a:prstGeom>
          <a:gradFill flip="none" rotWithShape="1">
            <a:gsLst>
              <a:gs pos="0">
                <a:schemeClr val="tx1"/>
              </a:gs>
              <a:gs pos="10000">
                <a:srgbClr val="FFFFFF"/>
              </a:gs>
              <a:gs pos="20000">
                <a:schemeClr val="tx1"/>
              </a:gs>
              <a:gs pos="30000">
                <a:srgbClr val="FFFFFF"/>
              </a:gs>
              <a:gs pos="40000">
                <a:schemeClr val="tx1"/>
              </a:gs>
              <a:gs pos="50000">
                <a:srgbClr val="FFFFFF"/>
              </a:gs>
              <a:gs pos="60000">
                <a:schemeClr val="tx1"/>
              </a:gs>
              <a:gs pos="70000">
                <a:srgbClr val="FFFFFF"/>
              </a:gs>
              <a:gs pos="80000">
                <a:schemeClr val="tx1"/>
              </a:gs>
              <a:gs pos="95000">
                <a:srgbClr val="FFFFFF"/>
              </a:gs>
            </a:gsLst>
            <a:lin ang="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noFill/>
              </a:ln>
              <a:solidFill>
                <a:schemeClr val="tx1"/>
              </a:solidFill>
              <a:effectLst/>
              <a:latin typeface="Arial" charset="0"/>
            </a:endParaRPr>
          </a:p>
        </p:txBody>
      </p:sp>
      <p:sp>
        <p:nvSpPr>
          <p:cNvPr id="9" name="Oval 8"/>
          <p:cNvSpPr/>
          <p:nvPr/>
        </p:nvSpPr>
        <p:spPr bwMode="auto">
          <a:xfrm>
            <a:off x="6781800" y="3525216"/>
            <a:ext cx="411480" cy="411480"/>
          </a:xfrm>
          <a:prstGeom prst="ellipse">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noFill/>
              </a:ln>
              <a:solidFill>
                <a:schemeClr val="tx1"/>
              </a:solidFill>
              <a:effectLst/>
              <a:latin typeface="Arial" charset="0"/>
            </a:endParaRPr>
          </a:p>
        </p:txBody>
      </p:sp>
      <p:cxnSp>
        <p:nvCxnSpPr>
          <p:cNvPr id="12" name="Straight Arrow Connector 11"/>
          <p:cNvCxnSpPr/>
          <p:nvPr/>
        </p:nvCxnSpPr>
        <p:spPr bwMode="auto">
          <a:xfrm rot="10800000">
            <a:off x="4800600" y="2513011"/>
            <a:ext cx="1447800" cy="1588"/>
          </a:xfrm>
          <a:prstGeom prst="straightConnector1">
            <a:avLst/>
          </a:prstGeom>
          <a:noFill/>
          <a:ln w="28575" cap="flat" cmpd="sng" algn="ctr">
            <a:solidFill>
              <a:schemeClr val="tx1"/>
            </a:solidFill>
            <a:prstDash val="solid"/>
            <a:round/>
            <a:headEnd type="triangle" w="med" len="med"/>
            <a:tailEnd type="none" w="med" len="med"/>
          </a:ln>
          <a:effectLst/>
        </p:spPr>
      </p:cxnSp>
      <p:cxnSp>
        <p:nvCxnSpPr>
          <p:cNvPr id="14" name="Straight Arrow Connector 13"/>
          <p:cNvCxnSpPr/>
          <p:nvPr/>
        </p:nvCxnSpPr>
        <p:spPr bwMode="auto">
          <a:xfrm rot="10800000">
            <a:off x="4495800" y="3505200"/>
            <a:ext cx="1447800" cy="1588"/>
          </a:xfrm>
          <a:prstGeom prst="straightConnector1">
            <a:avLst/>
          </a:prstGeom>
          <a:noFill/>
          <a:ln w="28575" cap="flat" cmpd="sng" algn="ctr">
            <a:solidFill>
              <a:schemeClr val="tx1"/>
            </a:solidFill>
            <a:prstDash val="solid"/>
            <a:round/>
            <a:headEnd type="triangle" w="med" len="med"/>
            <a:tailEnd type="none" w="med" len="med"/>
          </a:ln>
          <a:effectLst/>
        </p:spPr>
      </p:cxnSp>
      <p:cxnSp>
        <p:nvCxnSpPr>
          <p:cNvPr id="15" name="Straight Arrow Connector 14"/>
          <p:cNvCxnSpPr/>
          <p:nvPr/>
        </p:nvCxnSpPr>
        <p:spPr bwMode="auto">
          <a:xfrm rot="10800000" flipV="1">
            <a:off x="5334000" y="3733799"/>
            <a:ext cx="1371600" cy="1"/>
          </a:xfrm>
          <a:prstGeom prst="straightConnector1">
            <a:avLst/>
          </a:prstGeom>
          <a:noFill/>
          <a:ln w="28575" cap="flat" cmpd="sng" algn="ctr">
            <a:solidFill>
              <a:schemeClr val="tx1"/>
            </a:solidFill>
            <a:prstDash val="solid"/>
            <a:round/>
            <a:headEnd type="triangle" w="med" len="med"/>
            <a:tailEnd type="none" w="med" len="med"/>
          </a:ln>
          <a:effectLst/>
        </p:spPr>
      </p:cxnSp>
      <p:cxnSp>
        <p:nvCxnSpPr>
          <p:cNvPr id="13" name="Straight Arrow Connector 12"/>
          <p:cNvCxnSpPr/>
          <p:nvPr/>
        </p:nvCxnSpPr>
        <p:spPr bwMode="auto">
          <a:xfrm rot="10800000" flipV="1">
            <a:off x="2514600" y="2514598"/>
            <a:ext cx="2286000" cy="685801"/>
          </a:xfrm>
          <a:prstGeom prst="straightConnector1">
            <a:avLst/>
          </a:prstGeom>
          <a:noFill/>
          <a:ln w="28575" cap="flat" cmpd="sng" algn="ctr">
            <a:solidFill>
              <a:schemeClr val="tx1"/>
            </a:solidFill>
            <a:prstDash val="solid"/>
            <a:round/>
            <a:headEnd type="none" w="med" len="med"/>
            <a:tailEnd type="none" w="med" len="med"/>
          </a:ln>
          <a:effectLst/>
        </p:spPr>
      </p:cxnSp>
      <p:cxnSp>
        <p:nvCxnSpPr>
          <p:cNvPr id="19" name="Straight Arrow Connector 18"/>
          <p:cNvCxnSpPr/>
          <p:nvPr/>
        </p:nvCxnSpPr>
        <p:spPr bwMode="auto">
          <a:xfrm rot="10800000" flipV="1">
            <a:off x="3810000" y="3505202"/>
            <a:ext cx="685800" cy="533398"/>
          </a:xfrm>
          <a:prstGeom prst="straightConnector1">
            <a:avLst/>
          </a:prstGeom>
          <a:noFill/>
          <a:ln w="28575" cap="flat" cmpd="sng" algn="ctr">
            <a:solidFill>
              <a:schemeClr val="tx1"/>
            </a:solidFill>
            <a:prstDash val="solid"/>
            <a:round/>
            <a:headEnd type="none" w="med" len="med"/>
            <a:tailEnd type="none" w="med" len="med"/>
          </a:ln>
          <a:effectLst/>
        </p:spPr>
      </p:cxnSp>
      <p:cxnSp>
        <p:nvCxnSpPr>
          <p:cNvPr id="24" name="Straight Arrow Connector 23"/>
          <p:cNvCxnSpPr/>
          <p:nvPr/>
        </p:nvCxnSpPr>
        <p:spPr bwMode="auto">
          <a:xfrm rot="5400000">
            <a:off x="3543300" y="4305300"/>
            <a:ext cx="2362200" cy="1219200"/>
          </a:xfrm>
          <a:prstGeom prst="straightConnector1">
            <a:avLst/>
          </a:prstGeom>
          <a:noFill/>
          <a:ln w="28575" cap="flat" cmpd="sng" algn="ctr">
            <a:solidFill>
              <a:schemeClr val="tx1"/>
            </a:solidFill>
            <a:prstDash val="solid"/>
            <a:round/>
            <a:headEnd type="none" w="med" len="med"/>
            <a:tailEnd type="none" w="med" len="med"/>
          </a:ln>
          <a:effectLst/>
        </p:spPr>
      </p:cxnSp>
      <p:cxnSp>
        <p:nvCxnSpPr>
          <p:cNvPr id="28" name="Straight Arrow Connector 27"/>
          <p:cNvCxnSpPr/>
          <p:nvPr/>
        </p:nvCxnSpPr>
        <p:spPr bwMode="auto">
          <a:xfrm rot="10800000">
            <a:off x="3429000" y="6096000"/>
            <a:ext cx="685800" cy="1588"/>
          </a:xfrm>
          <a:prstGeom prst="straightConnector1">
            <a:avLst/>
          </a:prstGeom>
          <a:noFill/>
          <a:ln w="28575" cap="flat" cmpd="sng" algn="ctr">
            <a:solidFill>
              <a:schemeClr val="tx1"/>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8600" y="228600"/>
            <a:ext cx="7848600" cy="2362200"/>
          </a:xfrm>
        </p:spPr>
        <p:txBody>
          <a:bodyPr anchor="t" anchorCtr="0"/>
          <a:lstStyle/>
          <a:p>
            <a:r>
              <a:rPr lang="es-ES" dirty="0" smtClean="0"/>
              <a:t>¿Nunca has sentido incomodidad al hacer tu trabajo?  ¿Si la respuesta es positiva, entonces en que parte del cuerpo ocurre?</a:t>
            </a:r>
            <a:endParaRPr lang="en-US" dirty="0"/>
          </a:p>
        </p:txBody>
      </p:sp>
      <p:pic>
        <p:nvPicPr>
          <p:cNvPr id="4" name="Picture 3" descr="C:\Documents and Settings\W. Gary Allread\Local Settings\Temporary Internet Files\Content.IE5\XXK05LM0\MC900431560[1].PNG"/>
          <p:cNvPicPr>
            <a:picLocks noChangeAspect="1" noChangeArrowheads="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2895600" y="2971800"/>
            <a:ext cx="3352800" cy="33528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76"/>
          <p:cNvGrpSpPr/>
          <p:nvPr/>
        </p:nvGrpSpPr>
        <p:grpSpPr>
          <a:xfrm>
            <a:off x="3817642" y="1804583"/>
            <a:ext cx="4869158" cy="4139017"/>
            <a:chOff x="3817642" y="1804583"/>
            <a:chExt cx="4869158" cy="4139017"/>
          </a:xfrm>
        </p:grpSpPr>
        <p:pic>
          <p:nvPicPr>
            <p:cNvPr id="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7642" y="1804583"/>
              <a:ext cx="4792958" cy="4139017"/>
            </a:xfrm>
            <a:prstGeom prst="rect">
              <a:avLst/>
            </a:prstGeom>
            <a:noFill/>
            <a:ln w="9525">
              <a:noFill/>
              <a:miter lim="800000"/>
              <a:headEnd/>
              <a:tailEnd/>
            </a:ln>
          </p:spPr>
        </p:pic>
        <p:sp>
          <p:nvSpPr>
            <p:cNvPr id="35" name="TextBox 34"/>
            <p:cNvSpPr txBox="1"/>
            <p:nvPr/>
          </p:nvSpPr>
          <p:spPr>
            <a:xfrm>
              <a:off x="4038600" y="4953000"/>
              <a:ext cx="1547899" cy="369332"/>
            </a:xfrm>
            <a:prstGeom prst="rect">
              <a:avLst/>
            </a:prstGeom>
            <a:noFill/>
          </p:spPr>
          <p:txBody>
            <a:bodyPr wrap="square" rtlCol="0">
              <a:spAutoFit/>
            </a:bodyPr>
            <a:lstStyle/>
            <a:p>
              <a:pPr algn="ctr">
                <a:buNone/>
              </a:pPr>
              <a:r>
                <a:rPr lang="en-US" sz="1800" b="1" dirty="0" smtClean="0"/>
                <a:t>Muscles</a:t>
              </a:r>
              <a:endParaRPr lang="en-US" sz="2000" b="1" dirty="0" smtClean="0"/>
            </a:p>
          </p:txBody>
        </p:sp>
        <p:sp>
          <p:nvSpPr>
            <p:cNvPr id="40" name="TextBox 39"/>
            <p:cNvSpPr txBox="1"/>
            <p:nvPr/>
          </p:nvSpPr>
          <p:spPr>
            <a:xfrm>
              <a:off x="6808632" y="3973131"/>
              <a:ext cx="1547899" cy="369332"/>
            </a:xfrm>
            <a:prstGeom prst="rect">
              <a:avLst/>
            </a:prstGeom>
            <a:noFill/>
          </p:spPr>
          <p:txBody>
            <a:bodyPr wrap="square" rtlCol="0">
              <a:spAutoFit/>
            </a:bodyPr>
            <a:lstStyle/>
            <a:p>
              <a:pPr algn="ctr">
                <a:buNone/>
              </a:pPr>
              <a:r>
                <a:rPr lang="en-US" sz="1800" b="1" dirty="0" smtClean="0"/>
                <a:t>Tendons</a:t>
              </a:r>
              <a:endParaRPr lang="en-US" sz="2000" b="1" dirty="0" smtClean="0"/>
            </a:p>
          </p:txBody>
        </p:sp>
        <p:sp>
          <p:nvSpPr>
            <p:cNvPr id="41" name="TextBox 40"/>
            <p:cNvSpPr txBox="1"/>
            <p:nvPr/>
          </p:nvSpPr>
          <p:spPr>
            <a:xfrm>
              <a:off x="7467600" y="2362200"/>
              <a:ext cx="1219200" cy="369332"/>
            </a:xfrm>
            <a:prstGeom prst="rect">
              <a:avLst/>
            </a:prstGeom>
            <a:noFill/>
          </p:spPr>
          <p:txBody>
            <a:bodyPr wrap="square" rtlCol="0">
              <a:spAutoFit/>
            </a:bodyPr>
            <a:lstStyle/>
            <a:p>
              <a:pPr algn="ctr">
                <a:buNone/>
              </a:pPr>
              <a:r>
                <a:rPr lang="en-US" sz="1800" b="1" dirty="0" smtClean="0">
                  <a:solidFill>
                    <a:schemeClr val="tx1">
                      <a:lumMod val="65000"/>
                      <a:lumOff val="35000"/>
                    </a:schemeClr>
                  </a:solidFill>
                </a:rPr>
                <a:t>Bone</a:t>
              </a:r>
            </a:p>
          </p:txBody>
        </p:sp>
        <p:sp>
          <p:nvSpPr>
            <p:cNvPr id="74" name="TextBox 73"/>
            <p:cNvSpPr txBox="1"/>
            <p:nvPr/>
          </p:nvSpPr>
          <p:spPr>
            <a:xfrm>
              <a:off x="7073721" y="4990563"/>
              <a:ext cx="1219200" cy="369332"/>
            </a:xfrm>
            <a:prstGeom prst="rect">
              <a:avLst/>
            </a:prstGeom>
            <a:noFill/>
          </p:spPr>
          <p:txBody>
            <a:bodyPr wrap="square" rtlCol="0">
              <a:spAutoFit/>
            </a:bodyPr>
            <a:lstStyle/>
            <a:p>
              <a:pPr algn="ctr">
                <a:buNone/>
              </a:pPr>
              <a:r>
                <a:rPr lang="en-US" sz="1800" b="1" dirty="0" smtClean="0">
                  <a:solidFill>
                    <a:schemeClr val="tx1">
                      <a:lumMod val="65000"/>
                      <a:lumOff val="35000"/>
                    </a:schemeClr>
                  </a:solidFill>
                </a:rPr>
                <a:t>Bone</a:t>
              </a:r>
            </a:p>
          </p:txBody>
        </p:sp>
      </p:grpSp>
      <p:sp>
        <p:nvSpPr>
          <p:cNvPr id="2" name="Title 1"/>
          <p:cNvSpPr>
            <a:spLocks noGrp="1"/>
          </p:cNvSpPr>
          <p:nvPr>
            <p:ph type="title"/>
          </p:nvPr>
        </p:nvSpPr>
        <p:spPr/>
        <p:txBody>
          <a:bodyPr/>
          <a:lstStyle/>
          <a:p>
            <a:r>
              <a:rPr lang="es-ES" dirty="0" smtClean="0"/>
              <a:t>Como se desarrollan las Lesiones</a:t>
            </a:r>
            <a:endParaRPr lang="en-US" dirty="0"/>
          </a:p>
        </p:txBody>
      </p:sp>
      <p:pic>
        <p:nvPicPr>
          <p:cNvPr id="1026" name="Picture 2"/>
          <p:cNvPicPr>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9600" y="2895600"/>
            <a:ext cx="1600200" cy="1600200"/>
          </a:xfrm>
          <a:prstGeom prst="rect">
            <a:avLst/>
          </a:prstGeom>
          <a:noFill/>
          <a:ln w="9525">
            <a:noFill/>
            <a:miter lim="800000"/>
            <a:headEnd/>
            <a:tailEnd/>
          </a:ln>
          <a:effectLst/>
        </p:spPr>
      </p:pic>
      <p:pic>
        <p:nvPicPr>
          <p:cNvPr id="5" name="Picture 5"/>
          <p:cNvPicPr>
            <a:picLocks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09600" y="4724400"/>
            <a:ext cx="1600200" cy="1600200"/>
          </a:xfrm>
          <a:prstGeom prst="rect">
            <a:avLst/>
          </a:prstGeom>
          <a:noFill/>
          <a:ln w="9525">
            <a:noFill/>
            <a:miter lim="800000"/>
            <a:headEnd/>
            <a:tailEnd/>
          </a:ln>
          <a:effectLst/>
        </p:spPr>
      </p:pic>
      <p:sp>
        <p:nvSpPr>
          <p:cNvPr id="44" name="Right Arrow 43"/>
          <p:cNvSpPr/>
          <p:nvPr/>
        </p:nvSpPr>
        <p:spPr bwMode="auto">
          <a:xfrm>
            <a:off x="2514600" y="3886200"/>
            <a:ext cx="990600" cy="914400"/>
          </a:xfrm>
          <a:prstGeom prst="rightArrow">
            <a:avLst>
              <a:gd name="adj1" fmla="val 44118"/>
              <a:gd name="adj2" fmla="val 50000"/>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noFill/>
              </a:ln>
              <a:solidFill>
                <a:schemeClr val="tx1"/>
              </a:solidFill>
              <a:effectLst/>
              <a:latin typeface="Arial" charset="0"/>
            </a:endParaRPr>
          </a:p>
        </p:txBody>
      </p:sp>
      <p:cxnSp>
        <p:nvCxnSpPr>
          <p:cNvPr id="46" name="Straight Connector 45"/>
          <p:cNvCxnSpPr/>
          <p:nvPr/>
        </p:nvCxnSpPr>
        <p:spPr bwMode="auto">
          <a:xfrm flipV="1">
            <a:off x="3886200" y="3581400"/>
            <a:ext cx="2362200" cy="152400"/>
          </a:xfrm>
          <a:prstGeom prst="line">
            <a:avLst/>
          </a:prstGeom>
          <a:noFill/>
          <a:ln w="28575" cap="flat" cmpd="sng" algn="ctr">
            <a:solidFill>
              <a:srgbClr val="FF0000">
                <a:alpha val="89804"/>
              </a:srgbClr>
            </a:solidFill>
            <a:prstDash val="sysDot"/>
            <a:round/>
            <a:headEnd type="none" w="med" len="med"/>
            <a:tailEnd type="none" w="med" len="med"/>
          </a:ln>
          <a:effectLst/>
        </p:spPr>
      </p:cxnSp>
      <p:cxnSp>
        <p:nvCxnSpPr>
          <p:cNvPr id="47" name="Straight Connector 46"/>
          <p:cNvCxnSpPr/>
          <p:nvPr/>
        </p:nvCxnSpPr>
        <p:spPr bwMode="auto">
          <a:xfrm flipV="1">
            <a:off x="3886200" y="3505200"/>
            <a:ext cx="2209800" cy="126642"/>
          </a:xfrm>
          <a:prstGeom prst="line">
            <a:avLst/>
          </a:prstGeom>
          <a:noFill/>
          <a:ln w="28575" cap="flat" cmpd="sng" algn="ctr">
            <a:solidFill>
              <a:srgbClr val="FF0000">
                <a:alpha val="89804"/>
              </a:srgbClr>
            </a:solidFill>
            <a:prstDash val="sysDot"/>
            <a:round/>
            <a:headEnd type="none" w="med" len="med"/>
            <a:tailEnd type="none" w="med" len="med"/>
          </a:ln>
          <a:effectLst/>
        </p:spPr>
      </p:cxnSp>
      <p:cxnSp>
        <p:nvCxnSpPr>
          <p:cNvPr id="48" name="Straight Connector 47"/>
          <p:cNvCxnSpPr/>
          <p:nvPr/>
        </p:nvCxnSpPr>
        <p:spPr bwMode="auto">
          <a:xfrm flipV="1">
            <a:off x="3962400" y="3733800"/>
            <a:ext cx="1752600" cy="152400"/>
          </a:xfrm>
          <a:prstGeom prst="line">
            <a:avLst/>
          </a:prstGeom>
          <a:noFill/>
          <a:ln w="28575" cap="flat" cmpd="sng" algn="ctr">
            <a:solidFill>
              <a:srgbClr val="FF0000">
                <a:alpha val="89804"/>
              </a:srgbClr>
            </a:solidFill>
            <a:prstDash val="sysDot"/>
            <a:round/>
            <a:headEnd type="none" w="med" len="med"/>
            <a:tailEnd type="none" w="med" len="med"/>
          </a:ln>
          <a:effectLst/>
        </p:spPr>
      </p:cxnSp>
      <p:cxnSp>
        <p:nvCxnSpPr>
          <p:cNvPr id="49" name="Straight Connector 48"/>
          <p:cNvCxnSpPr/>
          <p:nvPr/>
        </p:nvCxnSpPr>
        <p:spPr bwMode="auto">
          <a:xfrm flipV="1">
            <a:off x="3886200" y="4038600"/>
            <a:ext cx="2438400" cy="304800"/>
          </a:xfrm>
          <a:prstGeom prst="line">
            <a:avLst/>
          </a:prstGeom>
          <a:noFill/>
          <a:ln w="28575" cap="flat" cmpd="sng" algn="ctr">
            <a:solidFill>
              <a:srgbClr val="FF0000">
                <a:alpha val="89804"/>
              </a:srgbClr>
            </a:solidFill>
            <a:prstDash val="sysDot"/>
            <a:round/>
            <a:headEnd type="none" w="med" len="med"/>
            <a:tailEnd type="none" w="med" len="med"/>
          </a:ln>
          <a:effectLst/>
        </p:spPr>
      </p:cxnSp>
      <p:cxnSp>
        <p:nvCxnSpPr>
          <p:cNvPr id="50" name="Straight Connector 49"/>
          <p:cNvCxnSpPr/>
          <p:nvPr/>
        </p:nvCxnSpPr>
        <p:spPr bwMode="auto">
          <a:xfrm flipV="1">
            <a:off x="3962400" y="3886200"/>
            <a:ext cx="1828800" cy="152400"/>
          </a:xfrm>
          <a:prstGeom prst="line">
            <a:avLst/>
          </a:prstGeom>
          <a:noFill/>
          <a:ln w="28575" cap="flat" cmpd="sng" algn="ctr">
            <a:solidFill>
              <a:srgbClr val="FF0000">
                <a:alpha val="89804"/>
              </a:srgbClr>
            </a:solidFill>
            <a:prstDash val="sysDot"/>
            <a:round/>
            <a:headEnd type="none" w="med" len="med"/>
            <a:tailEnd type="none" w="med" len="med"/>
          </a:ln>
          <a:effectLst/>
        </p:spPr>
      </p:cxnSp>
      <p:cxnSp>
        <p:nvCxnSpPr>
          <p:cNvPr id="51" name="Straight Connector 50"/>
          <p:cNvCxnSpPr/>
          <p:nvPr/>
        </p:nvCxnSpPr>
        <p:spPr bwMode="auto">
          <a:xfrm flipV="1">
            <a:off x="3886200" y="3962400"/>
            <a:ext cx="2133600" cy="228600"/>
          </a:xfrm>
          <a:prstGeom prst="line">
            <a:avLst/>
          </a:prstGeom>
          <a:noFill/>
          <a:ln w="28575" cap="flat" cmpd="sng" algn="ctr">
            <a:solidFill>
              <a:srgbClr val="FF0000">
                <a:alpha val="89804"/>
              </a:srgbClr>
            </a:solidFill>
            <a:prstDash val="sysDot"/>
            <a:round/>
            <a:headEnd type="none" w="med" len="med"/>
            <a:tailEnd type="none" w="med" len="med"/>
          </a:ln>
          <a:effectLst/>
        </p:spPr>
      </p:cxnSp>
      <p:cxnSp>
        <p:nvCxnSpPr>
          <p:cNvPr id="52" name="Straight Connector 51"/>
          <p:cNvCxnSpPr/>
          <p:nvPr/>
        </p:nvCxnSpPr>
        <p:spPr bwMode="auto">
          <a:xfrm flipV="1">
            <a:off x="3962400" y="4114800"/>
            <a:ext cx="2667000" cy="381000"/>
          </a:xfrm>
          <a:prstGeom prst="line">
            <a:avLst/>
          </a:prstGeom>
          <a:noFill/>
          <a:ln w="28575" cap="flat" cmpd="sng" algn="ctr">
            <a:solidFill>
              <a:srgbClr val="FF0000">
                <a:alpha val="89804"/>
              </a:srgbClr>
            </a:solidFill>
            <a:prstDash val="sysDot"/>
            <a:round/>
            <a:headEnd type="none" w="med" len="med"/>
            <a:tailEnd type="none" w="med" len="med"/>
          </a:ln>
          <a:effectLst/>
        </p:spPr>
      </p:cxnSp>
      <p:cxnSp>
        <p:nvCxnSpPr>
          <p:cNvPr id="60" name="Straight Connector 59"/>
          <p:cNvCxnSpPr/>
          <p:nvPr/>
        </p:nvCxnSpPr>
        <p:spPr bwMode="auto">
          <a:xfrm flipV="1">
            <a:off x="6172200" y="3505200"/>
            <a:ext cx="1828800" cy="304800"/>
          </a:xfrm>
          <a:prstGeom prst="line">
            <a:avLst/>
          </a:prstGeom>
          <a:noFill/>
          <a:ln w="28575" cap="flat" cmpd="sng" algn="ctr">
            <a:solidFill>
              <a:srgbClr val="808080">
                <a:alpha val="69804"/>
              </a:srgbClr>
            </a:solidFill>
            <a:prstDash val="sysDot"/>
            <a:round/>
            <a:headEnd type="none" w="med" len="med"/>
            <a:tailEnd type="none" w="med" len="med"/>
          </a:ln>
          <a:effectLst/>
        </p:spPr>
      </p:cxnSp>
      <p:cxnSp>
        <p:nvCxnSpPr>
          <p:cNvPr id="62" name="Straight Connector 61"/>
          <p:cNvCxnSpPr/>
          <p:nvPr/>
        </p:nvCxnSpPr>
        <p:spPr bwMode="auto">
          <a:xfrm flipV="1">
            <a:off x="6324600" y="3657600"/>
            <a:ext cx="1676400" cy="228600"/>
          </a:xfrm>
          <a:prstGeom prst="line">
            <a:avLst/>
          </a:prstGeom>
          <a:noFill/>
          <a:ln w="28575" cap="flat" cmpd="sng" algn="ctr">
            <a:solidFill>
              <a:srgbClr val="808080">
                <a:alpha val="69804"/>
              </a:srgbClr>
            </a:solidFill>
            <a:prstDash val="sysDot"/>
            <a:round/>
            <a:headEnd type="none" w="med" len="med"/>
            <a:tailEnd type="none" w="med" len="med"/>
          </a:ln>
          <a:effectLst/>
        </p:spPr>
      </p:cxnSp>
      <p:cxnSp>
        <p:nvCxnSpPr>
          <p:cNvPr id="68" name="Straight Connector 67"/>
          <p:cNvCxnSpPr/>
          <p:nvPr/>
        </p:nvCxnSpPr>
        <p:spPr bwMode="auto">
          <a:xfrm flipV="1">
            <a:off x="6477000" y="3733800"/>
            <a:ext cx="1676400" cy="304800"/>
          </a:xfrm>
          <a:prstGeom prst="line">
            <a:avLst/>
          </a:prstGeom>
          <a:noFill/>
          <a:ln w="28575" cap="flat" cmpd="sng" algn="ctr">
            <a:solidFill>
              <a:srgbClr val="808080">
                <a:alpha val="69804"/>
              </a:srgbClr>
            </a:solidFill>
            <a:prstDash val="sysDot"/>
            <a:round/>
            <a:headEnd type="none" w="med" len="med"/>
            <a:tailEnd type="none" w="med" len="med"/>
          </a:ln>
          <a:effectLst/>
        </p:spPr>
      </p:cxnSp>
      <p:cxnSp>
        <p:nvCxnSpPr>
          <p:cNvPr id="69" name="Straight Connector 68"/>
          <p:cNvCxnSpPr/>
          <p:nvPr/>
        </p:nvCxnSpPr>
        <p:spPr bwMode="auto">
          <a:xfrm flipV="1">
            <a:off x="6705600" y="3429000"/>
            <a:ext cx="1219200" cy="152400"/>
          </a:xfrm>
          <a:prstGeom prst="line">
            <a:avLst/>
          </a:prstGeom>
          <a:noFill/>
          <a:ln w="28575" cap="flat" cmpd="sng" algn="ctr">
            <a:solidFill>
              <a:srgbClr val="808080">
                <a:alpha val="69804"/>
              </a:srgbClr>
            </a:solidFill>
            <a:prstDash val="sysDot"/>
            <a:round/>
            <a:headEnd type="none" w="med" len="med"/>
            <a:tailEnd type="none" w="med" len="med"/>
          </a:ln>
          <a:effectLst/>
        </p:spPr>
      </p:cxnSp>
      <p:cxnSp>
        <p:nvCxnSpPr>
          <p:cNvPr id="70" name="Straight Connector 69"/>
          <p:cNvCxnSpPr/>
          <p:nvPr/>
        </p:nvCxnSpPr>
        <p:spPr bwMode="auto">
          <a:xfrm flipV="1">
            <a:off x="6781800" y="4038600"/>
            <a:ext cx="1676400" cy="304800"/>
          </a:xfrm>
          <a:prstGeom prst="line">
            <a:avLst/>
          </a:prstGeom>
          <a:noFill/>
          <a:ln w="28575" cap="flat" cmpd="sng" algn="ctr">
            <a:solidFill>
              <a:srgbClr val="808080">
                <a:alpha val="69804"/>
              </a:srgbClr>
            </a:solidFill>
            <a:prstDash val="sysDot"/>
            <a:round/>
            <a:headEnd type="none" w="med" len="med"/>
            <a:tailEnd type="none" w="med" len="med"/>
          </a:ln>
          <a:effectLst/>
        </p:spPr>
      </p:cxnSp>
      <p:sp>
        <p:nvSpPr>
          <p:cNvPr id="73" name="TextBox 72"/>
          <p:cNvSpPr txBox="1"/>
          <p:nvPr/>
        </p:nvSpPr>
        <p:spPr>
          <a:xfrm>
            <a:off x="3962400" y="1828800"/>
            <a:ext cx="3581400" cy="892552"/>
          </a:xfrm>
          <a:prstGeom prst="rect">
            <a:avLst/>
          </a:prstGeom>
          <a:noFill/>
        </p:spPr>
        <p:txBody>
          <a:bodyPr wrap="square" rtlCol="0">
            <a:spAutoFit/>
          </a:bodyPr>
          <a:lstStyle/>
          <a:p>
            <a:pPr marL="347663" indent="-347663" algn="ctr">
              <a:buClrTx/>
              <a:buSzPct val="100000"/>
              <a:buNone/>
            </a:pPr>
            <a:r>
              <a:rPr lang="en-US" b="1" dirty="0" smtClean="0"/>
              <a:t>Irritation of muscles and tendons</a:t>
            </a:r>
            <a:endParaRPr lang="en-US" sz="2400" dirty="0"/>
          </a:p>
        </p:txBody>
      </p:sp>
      <p:sp>
        <p:nvSpPr>
          <p:cNvPr id="75" name="TextBox 74"/>
          <p:cNvSpPr txBox="1"/>
          <p:nvPr/>
        </p:nvSpPr>
        <p:spPr>
          <a:xfrm>
            <a:off x="228600" y="1945957"/>
            <a:ext cx="2362200" cy="492443"/>
          </a:xfrm>
          <a:prstGeom prst="rect">
            <a:avLst/>
          </a:prstGeom>
          <a:noFill/>
        </p:spPr>
        <p:txBody>
          <a:bodyPr wrap="square" rtlCol="0">
            <a:spAutoFit/>
          </a:bodyPr>
          <a:lstStyle/>
          <a:p>
            <a:pPr marL="347663" indent="-347663" algn="ctr">
              <a:buClrTx/>
              <a:buSzPct val="100000"/>
              <a:buNone/>
            </a:pPr>
            <a:r>
              <a:rPr lang="en-US" b="1" dirty="0" smtClean="0"/>
              <a:t>Overexertion</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2000"/>
                                        <p:tgtEl>
                                          <p:spTgt spid="44"/>
                                        </p:tgtEl>
                                      </p:cBhvr>
                                    </p:animEffect>
                                  </p:childTnLst>
                                </p:cTn>
                              </p:par>
                            </p:childTnLst>
                          </p:cTn>
                        </p:par>
                        <p:par>
                          <p:cTn id="8" fill="hold">
                            <p:stCondLst>
                              <p:cond delay="3000"/>
                            </p:stCondLst>
                            <p:childTnLst>
                              <p:par>
                                <p:cTn id="9" presetID="1" presetClass="entr" presetSubtype="0"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childTnLst>
                                </p:cTn>
                              </p:par>
                            </p:childTnLst>
                          </p:cTn>
                        </p:par>
                        <p:par>
                          <p:cTn id="11" fill="hold">
                            <p:stCondLst>
                              <p:cond delay="3000"/>
                            </p:stCondLst>
                            <p:childTnLst>
                              <p:par>
                                <p:cTn id="12" presetID="1"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par>
                          <p:cTn id="14" fill="hold">
                            <p:stCondLst>
                              <p:cond delay="3000"/>
                            </p:stCondLst>
                            <p:childTnLst>
                              <p:par>
                                <p:cTn id="15" presetID="1"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childTnLst>
                          </p:cTn>
                        </p:par>
                        <p:par>
                          <p:cTn id="17" fill="hold">
                            <p:stCondLst>
                              <p:cond delay="3000"/>
                            </p:stCondLst>
                            <p:childTnLst>
                              <p:par>
                                <p:cTn id="18" presetID="35" presetClass="emph" presetSubtype="0" repeatCount="indefinite" fill="hold" nodeType="afterEffect">
                                  <p:stCondLst>
                                    <p:cond delay="0"/>
                                  </p:stCondLst>
                                  <p:childTnLst>
                                    <p:anim calcmode="discrete" valueType="str">
                                      <p:cBhvr>
                                        <p:cTn id="19" dur="2000" fill="hold"/>
                                        <p:tgtEl>
                                          <p:spTgt spid="46"/>
                                        </p:tgtEl>
                                        <p:attrNameLst>
                                          <p:attrName>style.visibility</p:attrName>
                                        </p:attrNameLst>
                                      </p:cBhvr>
                                      <p:tavLst>
                                        <p:tav tm="0">
                                          <p:val>
                                            <p:strVal val="hidden"/>
                                          </p:val>
                                        </p:tav>
                                        <p:tav tm="50000">
                                          <p:val>
                                            <p:strVal val="visible"/>
                                          </p:val>
                                        </p:tav>
                                      </p:tavLst>
                                    </p:anim>
                                  </p:childTnLst>
                                </p:cTn>
                              </p:par>
                              <p:par>
                                <p:cTn id="20" presetID="1" presetClass="entr" presetSubtype="0"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childTnLst>
                                </p:cTn>
                              </p:par>
                              <p:par>
                                <p:cTn id="22" presetID="35" presetClass="emph" presetSubtype="0" repeatCount="indefinite" fill="hold" nodeType="withEffect">
                                  <p:stCondLst>
                                    <p:cond delay="0"/>
                                  </p:stCondLst>
                                  <p:childTnLst>
                                    <p:anim calcmode="discrete" valueType="str">
                                      <p:cBhvr>
                                        <p:cTn id="23" dur="2000" fill="hold"/>
                                        <p:tgtEl>
                                          <p:spTgt spid="47"/>
                                        </p:tgtEl>
                                        <p:attrNameLst>
                                          <p:attrName>style.visibility</p:attrName>
                                        </p:attrNameLst>
                                      </p:cBhvr>
                                      <p:tavLst>
                                        <p:tav tm="0">
                                          <p:val>
                                            <p:strVal val="hidden"/>
                                          </p:val>
                                        </p:tav>
                                        <p:tav tm="50000">
                                          <p:val>
                                            <p:strVal val="visible"/>
                                          </p:val>
                                        </p:tav>
                                      </p:tavLst>
                                    </p:anim>
                                  </p:childTnLst>
                                </p:cTn>
                              </p:par>
                              <p:par>
                                <p:cTn id="24" presetID="1" presetClass="entr" presetSubtype="0" fill="hold" nodeType="withEffect">
                                  <p:stCondLst>
                                    <p:cond delay="0"/>
                                  </p:stCondLst>
                                  <p:childTnLst>
                                    <p:set>
                                      <p:cBhvr>
                                        <p:cTn id="25" dur="1" fill="hold">
                                          <p:stCondLst>
                                            <p:cond delay="0"/>
                                          </p:stCondLst>
                                        </p:cTn>
                                        <p:tgtEl>
                                          <p:spTgt spid="48"/>
                                        </p:tgtEl>
                                        <p:attrNameLst>
                                          <p:attrName>style.visibility</p:attrName>
                                        </p:attrNameLst>
                                      </p:cBhvr>
                                      <p:to>
                                        <p:strVal val="visible"/>
                                      </p:to>
                                    </p:set>
                                  </p:childTnLst>
                                </p:cTn>
                              </p:par>
                              <p:par>
                                <p:cTn id="26" presetID="35" presetClass="emph" presetSubtype="0" repeatCount="indefinite" fill="hold" nodeType="withEffect">
                                  <p:stCondLst>
                                    <p:cond delay="0"/>
                                  </p:stCondLst>
                                  <p:childTnLst>
                                    <p:anim calcmode="discrete" valueType="str">
                                      <p:cBhvr>
                                        <p:cTn id="27" dur="2000" fill="hold"/>
                                        <p:tgtEl>
                                          <p:spTgt spid="48"/>
                                        </p:tgtEl>
                                        <p:attrNameLst>
                                          <p:attrName>style.visibility</p:attrName>
                                        </p:attrNameLst>
                                      </p:cBhvr>
                                      <p:tavLst>
                                        <p:tav tm="0">
                                          <p:val>
                                            <p:strVal val="hidden"/>
                                          </p:val>
                                        </p:tav>
                                        <p:tav tm="50000">
                                          <p:val>
                                            <p:strVal val="visible"/>
                                          </p:val>
                                        </p:tav>
                                      </p:tavLst>
                                    </p:anim>
                                  </p:childTnLst>
                                </p:cTn>
                              </p:par>
                              <p:par>
                                <p:cTn id="28" presetID="1" presetClass="entr" presetSubtype="0" fill="hold" nodeType="withEffect">
                                  <p:stCondLst>
                                    <p:cond delay="0"/>
                                  </p:stCondLst>
                                  <p:childTnLst>
                                    <p:set>
                                      <p:cBhvr>
                                        <p:cTn id="29" dur="1" fill="hold">
                                          <p:stCondLst>
                                            <p:cond delay="0"/>
                                          </p:stCondLst>
                                        </p:cTn>
                                        <p:tgtEl>
                                          <p:spTgt spid="49"/>
                                        </p:tgtEl>
                                        <p:attrNameLst>
                                          <p:attrName>style.visibility</p:attrName>
                                        </p:attrNameLst>
                                      </p:cBhvr>
                                      <p:to>
                                        <p:strVal val="visible"/>
                                      </p:to>
                                    </p:set>
                                  </p:childTnLst>
                                </p:cTn>
                              </p:par>
                              <p:par>
                                <p:cTn id="30" presetID="35" presetClass="emph" presetSubtype="0" repeatCount="indefinite" fill="hold" nodeType="withEffect">
                                  <p:stCondLst>
                                    <p:cond delay="0"/>
                                  </p:stCondLst>
                                  <p:childTnLst>
                                    <p:anim calcmode="discrete" valueType="str">
                                      <p:cBhvr>
                                        <p:cTn id="31" dur="2000" fill="hold"/>
                                        <p:tgtEl>
                                          <p:spTgt spid="49"/>
                                        </p:tgtEl>
                                        <p:attrNameLst>
                                          <p:attrName>style.visibility</p:attrName>
                                        </p:attrNameLst>
                                      </p:cBhvr>
                                      <p:tavLst>
                                        <p:tav tm="0">
                                          <p:val>
                                            <p:strVal val="hidden"/>
                                          </p:val>
                                        </p:tav>
                                        <p:tav tm="50000">
                                          <p:val>
                                            <p:strVal val="visible"/>
                                          </p:val>
                                        </p:tav>
                                      </p:tavLst>
                                    </p:anim>
                                  </p:childTnLst>
                                </p:cTn>
                              </p:par>
                              <p:par>
                                <p:cTn id="32" presetID="1" presetClass="entr" presetSubtype="0" fill="hold" nodeType="withEffect">
                                  <p:stCondLst>
                                    <p:cond delay="0"/>
                                  </p:stCondLst>
                                  <p:childTnLst>
                                    <p:set>
                                      <p:cBhvr>
                                        <p:cTn id="33" dur="1" fill="hold">
                                          <p:stCondLst>
                                            <p:cond delay="0"/>
                                          </p:stCondLst>
                                        </p:cTn>
                                        <p:tgtEl>
                                          <p:spTgt spid="50"/>
                                        </p:tgtEl>
                                        <p:attrNameLst>
                                          <p:attrName>style.visibility</p:attrName>
                                        </p:attrNameLst>
                                      </p:cBhvr>
                                      <p:to>
                                        <p:strVal val="visible"/>
                                      </p:to>
                                    </p:set>
                                  </p:childTnLst>
                                </p:cTn>
                              </p:par>
                              <p:par>
                                <p:cTn id="34" presetID="35" presetClass="emph" presetSubtype="0" repeatCount="indefinite" fill="hold" nodeType="withEffect">
                                  <p:stCondLst>
                                    <p:cond delay="0"/>
                                  </p:stCondLst>
                                  <p:childTnLst>
                                    <p:anim calcmode="discrete" valueType="str">
                                      <p:cBhvr>
                                        <p:cTn id="35" dur="2000" fill="hold"/>
                                        <p:tgtEl>
                                          <p:spTgt spid="50"/>
                                        </p:tgtEl>
                                        <p:attrNameLst>
                                          <p:attrName>style.visibility</p:attrName>
                                        </p:attrNameLst>
                                      </p:cBhvr>
                                      <p:tavLst>
                                        <p:tav tm="0">
                                          <p:val>
                                            <p:strVal val="hidden"/>
                                          </p:val>
                                        </p:tav>
                                        <p:tav tm="50000">
                                          <p:val>
                                            <p:strVal val="visible"/>
                                          </p:val>
                                        </p:tav>
                                      </p:tavLst>
                                    </p:anim>
                                  </p:childTnLst>
                                </p:cTn>
                              </p:par>
                              <p:par>
                                <p:cTn id="36" presetID="1" presetClass="entr" presetSubtype="0" fill="hold" nodeType="withEffect">
                                  <p:stCondLst>
                                    <p:cond delay="0"/>
                                  </p:stCondLst>
                                  <p:childTnLst>
                                    <p:set>
                                      <p:cBhvr>
                                        <p:cTn id="37" dur="1" fill="hold">
                                          <p:stCondLst>
                                            <p:cond delay="0"/>
                                          </p:stCondLst>
                                        </p:cTn>
                                        <p:tgtEl>
                                          <p:spTgt spid="51"/>
                                        </p:tgtEl>
                                        <p:attrNameLst>
                                          <p:attrName>style.visibility</p:attrName>
                                        </p:attrNameLst>
                                      </p:cBhvr>
                                      <p:to>
                                        <p:strVal val="visible"/>
                                      </p:to>
                                    </p:set>
                                  </p:childTnLst>
                                </p:cTn>
                              </p:par>
                              <p:par>
                                <p:cTn id="38" presetID="35" presetClass="emph" presetSubtype="0" repeatCount="indefinite" fill="hold" nodeType="withEffect">
                                  <p:stCondLst>
                                    <p:cond delay="0"/>
                                  </p:stCondLst>
                                  <p:childTnLst>
                                    <p:anim calcmode="discrete" valueType="str">
                                      <p:cBhvr>
                                        <p:cTn id="39" dur="2000" fill="hold"/>
                                        <p:tgtEl>
                                          <p:spTgt spid="51"/>
                                        </p:tgtEl>
                                        <p:attrNameLst>
                                          <p:attrName>style.visibility</p:attrName>
                                        </p:attrNameLst>
                                      </p:cBhvr>
                                      <p:tavLst>
                                        <p:tav tm="0">
                                          <p:val>
                                            <p:strVal val="hidden"/>
                                          </p:val>
                                        </p:tav>
                                        <p:tav tm="50000">
                                          <p:val>
                                            <p:strVal val="visible"/>
                                          </p:val>
                                        </p:tav>
                                      </p:tavLst>
                                    </p:anim>
                                  </p:childTnLst>
                                </p:cTn>
                              </p:par>
                              <p:par>
                                <p:cTn id="40" presetID="1" presetClass="entr" presetSubtype="0" fill="hold" nodeType="withEffect">
                                  <p:stCondLst>
                                    <p:cond delay="0"/>
                                  </p:stCondLst>
                                  <p:childTnLst>
                                    <p:set>
                                      <p:cBhvr>
                                        <p:cTn id="41" dur="1" fill="hold">
                                          <p:stCondLst>
                                            <p:cond delay="0"/>
                                          </p:stCondLst>
                                        </p:cTn>
                                        <p:tgtEl>
                                          <p:spTgt spid="52"/>
                                        </p:tgtEl>
                                        <p:attrNameLst>
                                          <p:attrName>style.visibility</p:attrName>
                                        </p:attrNameLst>
                                      </p:cBhvr>
                                      <p:to>
                                        <p:strVal val="visible"/>
                                      </p:to>
                                    </p:set>
                                  </p:childTnLst>
                                </p:cTn>
                              </p:par>
                              <p:par>
                                <p:cTn id="42" presetID="35" presetClass="emph" presetSubtype="0" repeatCount="indefinite" fill="hold" nodeType="withEffect">
                                  <p:stCondLst>
                                    <p:cond delay="0"/>
                                  </p:stCondLst>
                                  <p:childTnLst>
                                    <p:anim calcmode="discrete" valueType="str">
                                      <p:cBhvr>
                                        <p:cTn id="43" dur="2000" fill="hold"/>
                                        <p:tgtEl>
                                          <p:spTgt spid="52"/>
                                        </p:tgtEl>
                                        <p:attrNameLst>
                                          <p:attrName>style.visibility</p:attrName>
                                        </p:attrNameLst>
                                      </p:cBhvr>
                                      <p:tavLst>
                                        <p:tav tm="0">
                                          <p:val>
                                            <p:strVal val="hidden"/>
                                          </p:val>
                                        </p:tav>
                                        <p:tav tm="50000">
                                          <p:val>
                                            <p:strVal val="visible"/>
                                          </p:val>
                                        </p:tav>
                                      </p:tavLst>
                                    </p:anim>
                                  </p:childTnLst>
                                </p:cTn>
                              </p:par>
                              <p:par>
                                <p:cTn id="44" presetID="1" presetClass="entr" presetSubtype="0" fill="hold" nodeType="withEffect">
                                  <p:stCondLst>
                                    <p:cond delay="0"/>
                                  </p:stCondLst>
                                  <p:childTnLst>
                                    <p:set>
                                      <p:cBhvr>
                                        <p:cTn id="45" dur="1" fill="hold">
                                          <p:stCondLst>
                                            <p:cond delay="0"/>
                                          </p:stCondLst>
                                        </p:cTn>
                                        <p:tgtEl>
                                          <p:spTgt spid="60"/>
                                        </p:tgtEl>
                                        <p:attrNameLst>
                                          <p:attrName>style.visibility</p:attrName>
                                        </p:attrNameLst>
                                      </p:cBhvr>
                                      <p:to>
                                        <p:strVal val="visible"/>
                                      </p:to>
                                    </p:set>
                                  </p:childTnLst>
                                </p:cTn>
                              </p:par>
                              <p:par>
                                <p:cTn id="46" presetID="35" presetClass="emph" presetSubtype="0" repeatCount="indefinite" fill="hold" nodeType="withEffect">
                                  <p:stCondLst>
                                    <p:cond delay="0"/>
                                  </p:stCondLst>
                                  <p:childTnLst>
                                    <p:anim calcmode="discrete" valueType="str">
                                      <p:cBhvr>
                                        <p:cTn id="47" dur="2000" fill="hold"/>
                                        <p:tgtEl>
                                          <p:spTgt spid="60"/>
                                        </p:tgtEl>
                                        <p:attrNameLst>
                                          <p:attrName>style.visibility</p:attrName>
                                        </p:attrNameLst>
                                      </p:cBhvr>
                                      <p:tavLst>
                                        <p:tav tm="0">
                                          <p:val>
                                            <p:strVal val="hidden"/>
                                          </p:val>
                                        </p:tav>
                                        <p:tav tm="50000">
                                          <p:val>
                                            <p:strVal val="visible"/>
                                          </p:val>
                                        </p:tav>
                                      </p:tavLst>
                                    </p:anim>
                                  </p:childTnLst>
                                </p:cTn>
                              </p:par>
                              <p:par>
                                <p:cTn id="48" presetID="1" presetClass="entr" presetSubtype="0" fill="hold" nodeType="withEffect">
                                  <p:stCondLst>
                                    <p:cond delay="0"/>
                                  </p:stCondLst>
                                  <p:childTnLst>
                                    <p:set>
                                      <p:cBhvr>
                                        <p:cTn id="49" dur="1" fill="hold">
                                          <p:stCondLst>
                                            <p:cond delay="0"/>
                                          </p:stCondLst>
                                        </p:cTn>
                                        <p:tgtEl>
                                          <p:spTgt spid="62"/>
                                        </p:tgtEl>
                                        <p:attrNameLst>
                                          <p:attrName>style.visibility</p:attrName>
                                        </p:attrNameLst>
                                      </p:cBhvr>
                                      <p:to>
                                        <p:strVal val="visible"/>
                                      </p:to>
                                    </p:set>
                                  </p:childTnLst>
                                </p:cTn>
                              </p:par>
                              <p:par>
                                <p:cTn id="50" presetID="35" presetClass="emph" presetSubtype="0" repeatCount="indefinite" fill="hold" nodeType="withEffect">
                                  <p:stCondLst>
                                    <p:cond delay="0"/>
                                  </p:stCondLst>
                                  <p:childTnLst>
                                    <p:anim calcmode="discrete" valueType="str">
                                      <p:cBhvr>
                                        <p:cTn id="51" dur="2000" fill="hold"/>
                                        <p:tgtEl>
                                          <p:spTgt spid="62"/>
                                        </p:tgtEl>
                                        <p:attrNameLst>
                                          <p:attrName>style.visibility</p:attrName>
                                        </p:attrNameLst>
                                      </p:cBhvr>
                                      <p:tavLst>
                                        <p:tav tm="0">
                                          <p:val>
                                            <p:strVal val="hidden"/>
                                          </p:val>
                                        </p:tav>
                                        <p:tav tm="50000">
                                          <p:val>
                                            <p:strVal val="visible"/>
                                          </p:val>
                                        </p:tav>
                                      </p:tavLst>
                                    </p:anim>
                                  </p:childTnLst>
                                </p:cTn>
                              </p:par>
                              <p:par>
                                <p:cTn id="52" presetID="1" presetClass="entr" presetSubtype="0" fill="hold" nodeType="withEffect">
                                  <p:stCondLst>
                                    <p:cond delay="0"/>
                                  </p:stCondLst>
                                  <p:childTnLst>
                                    <p:set>
                                      <p:cBhvr>
                                        <p:cTn id="53" dur="1" fill="hold">
                                          <p:stCondLst>
                                            <p:cond delay="0"/>
                                          </p:stCondLst>
                                        </p:cTn>
                                        <p:tgtEl>
                                          <p:spTgt spid="68"/>
                                        </p:tgtEl>
                                        <p:attrNameLst>
                                          <p:attrName>style.visibility</p:attrName>
                                        </p:attrNameLst>
                                      </p:cBhvr>
                                      <p:to>
                                        <p:strVal val="visible"/>
                                      </p:to>
                                    </p:set>
                                  </p:childTnLst>
                                </p:cTn>
                              </p:par>
                              <p:par>
                                <p:cTn id="54" presetID="35" presetClass="emph" presetSubtype="0" repeatCount="indefinite" fill="hold" nodeType="withEffect">
                                  <p:stCondLst>
                                    <p:cond delay="0"/>
                                  </p:stCondLst>
                                  <p:childTnLst>
                                    <p:anim calcmode="discrete" valueType="str">
                                      <p:cBhvr>
                                        <p:cTn id="55" dur="2000" fill="hold"/>
                                        <p:tgtEl>
                                          <p:spTgt spid="68"/>
                                        </p:tgtEl>
                                        <p:attrNameLst>
                                          <p:attrName>style.visibility</p:attrName>
                                        </p:attrNameLst>
                                      </p:cBhvr>
                                      <p:tavLst>
                                        <p:tav tm="0">
                                          <p:val>
                                            <p:strVal val="hidden"/>
                                          </p:val>
                                        </p:tav>
                                        <p:tav tm="50000">
                                          <p:val>
                                            <p:strVal val="visible"/>
                                          </p:val>
                                        </p:tav>
                                      </p:tavLst>
                                    </p:anim>
                                  </p:childTnLst>
                                </p:cTn>
                              </p:par>
                              <p:par>
                                <p:cTn id="56" presetID="1" presetClass="entr" presetSubtype="0" fill="hold" nodeType="withEffect">
                                  <p:stCondLst>
                                    <p:cond delay="0"/>
                                  </p:stCondLst>
                                  <p:childTnLst>
                                    <p:set>
                                      <p:cBhvr>
                                        <p:cTn id="57" dur="1" fill="hold">
                                          <p:stCondLst>
                                            <p:cond delay="0"/>
                                          </p:stCondLst>
                                        </p:cTn>
                                        <p:tgtEl>
                                          <p:spTgt spid="69"/>
                                        </p:tgtEl>
                                        <p:attrNameLst>
                                          <p:attrName>style.visibility</p:attrName>
                                        </p:attrNameLst>
                                      </p:cBhvr>
                                      <p:to>
                                        <p:strVal val="visible"/>
                                      </p:to>
                                    </p:set>
                                  </p:childTnLst>
                                </p:cTn>
                              </p:par>
                              <p:par>
                                <p:cTn id="58" presetID="35" presetClass="emph" presetSubtype="0" repeatCount="indefinite" fill="hold" nodeType="withEffect">
                                  <p:stCondLst>
                                    <p:cond delay="0"/>
                                  </p:stCondLst>
                                  <p:childTnLst>
                                    <p:anim calcmode="discrete" valueType="str">
                                      <p:cBhvr>
                                        <p:cTn id="59" dur="2000" fill="hold"/>
                                        <p:tgtEl>
                                          <p:spTgt spid="69"/>
                                        </p:tgtEl>
                                        <p:attrNameLst>
                                          <p:attrName>style.visibility</p:attrName>
                                        </p:attrNameLst>
                                      </p:cBhvr>
                                      <p:tavLst>
                                        <p:tav tm="0">
                                          <p:val>
                                            <p:strVal val="hidden"/>
                                          </p:val>
                                        </p:tav>
                                        <p:tav tm="50000">
                                          <p:val>
                                            <p:strVal val="visible"/>
                                          </p:val>
                                        </p:tav>
                                      </p:tavLst>
                                    </p:anim>
                                  </p:childTnLst>
                                </p:cTn>
                              </p:par>
                              <p:par>
                                <p:cTn id="60" presetID="1" presetClass="entr" presetSubtype="0" fill="hold" nodeType="withEffect">
                                  <p:stCondLst>
                                    <p:cond delay="0"/>
                                  </p:stCondLst>
                                  <p:childTnLst>
                                    <p:set>
                                      <p:cBhvr>
                                        <p:cTn id="61" dur="1" fill="hold">
                                          <p:stCondLst>
                                            <p:cond delay="0"/>
                                          </p:stCondLst>
                                        </p:cTn>
                                        <p:tgtEl>
                                          <p:spTgt spid="70"/>
                                        </p:tgtEl>
                                        <p:attrNameLst>
                                          <p:attrName>style.visibility</p:attrName>
                                        </p:attrNameLst>
                                      </p:cBhvr>
                                      <p:to>
                                        <p:strVal val="visible"/>
                                      </p:to>
                                    </p:set>
                                  </p:childTnLst>
                                </p:cTn>
                              </p:par>
                              <p:par>
                                <p:cTn id="62" presetID="35" presetClass="emph" presetSubtype="0" repeatCount="indefinite" fill="hold" nodeType="withEffect">
                                  <p:stCondLst>
                                    <p:cond delay="0"/>
                                  </p:stCondLst>
                                  <p:childTnLst>
                                    <p:anim calcmode="discrete" valueType="str">
                                      <p:cBhvr>
                                        <p:cTn id="63" dur="2000" fill="hold"/>
                                        <p:tgtEl>
                                          <p:spTgt spid="7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7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Como se desarrollan las Lesiones</a:t>
            </a:r>
            <a:endParaRPr lang="en-US" dirty="0"/>
          </a:p>
        </p:txBody>
      </p:sp>
      <p:sp>
        <p:nvSpPr>
          <p:cNvPr id="11" name="TextBox 10"/>
          <p:cNvSpPr txBox="1"/>
          <p:nvPr/>
        </p:nvSpPr>
        <p:spPr>
          <a:xfrm>
            <a:off x="357100" y="1828800"/>
            <a:ext cx="8634500" cy="892552"/>
          </a:xfrm>
          <a:prstGeom prst="rect">
            <a:avLst/>
          </a:prstGeom>
          <a:noFill/>
        </p:spPr>
        <p:txBody>
          <a:bodyPr wrap="square" rtlCol="0">
            <a:spAutoFit/>
          </a:bodyPr>
          <a:lstStyle/>
          <a:p>
            <a:pPr>
              <a:buNone/>
            </a:pPr>
            <a:r>
              <a:rPr lang="es-ES" b="1" dirty="0" smtClean="0"/>
              <a:t>Comparación entre el Tiempo Requerido Para Curar Músculos vs. Tendones</a:t>
            </a:r>
            <a:endParaRPr lang="en-US" b="1" dirty="0" smtClean="0"/>
          </a:p>
        </p:txBody>
      </p:sp>
      <p:graphicFrame>
        <p:nvGraphicFramePr>
          <p:cNvPr id="12" name="Chart 11"/>
          <p:cNvGraphicFramePr/>
          <p:nvPr/>
        </p:nvGraphicFramePr>
        <p:xfrm>
          <a:off x="533400" y="2819400"/>
          <a:ext cx="8229600" cy="2971800"/>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p:cNvSpPr txBox="1"/>
          <p:nvPr/>
        </p:nvSpPr>
        <p:spPr>
          <a:xfrm>
            <a:off x="609600" y="5678269"/>
            <a:ext cx="3276600" cy="646331"/>
          </a:xfrm>
          <a:prstGeom prst="rect">
            <a:avLst/>
          </a:prstGeom>
          <a:noFill/>
        </p:spPr>
        <p:txBody>
          <a:bodyPr wrap="square" rtlCol="0">
            <a:spAutoFit/>
          </a:bodyPr>
          <a:lstStyle/>
          <a:p>
            <a:pPr>
              <a:buNone/>
            </a:pPr>
            <a:r>
              <a:rPr lang="es-ES" sz="1800" b="1" dirty="0" smtClean="0">
                <a:solidFill>
                  <a:schemeClr val="bg1">
                    <a:lumMod val="50000"/>
                  </a:schemeClr>
                </a:solidFill>
              </a:rPr>
              <a:t>El mismo nivel de lesión a músculos y tendones</a:t>
            </a:r>
            <a:endParaRPr lang="en-US" sz="1800" b="1" dirty="0" smtClean="0">
              <a:solidFill>
                <a:schemeClr val="bg1">
                  <a:lumMod val="50000"/>
                </a:schemeClr>
              </a:solidFill>
            </a:endParaRPr>
          </a:p>
        </p:txBody>
      </p:sp>
      <p:cxnSp>
        <p:nvCxnSpPr>
          <p:cNvPr id="14" name="Straight Arrow Connector 13"/>
          <p:cNvCxnSpPr/>
          <p:nvPr/>
        </p:nvCxnSpPr>
        <p:spPr bwMode="auto">
          <a:xfrm rot="5400000">
            <a:off x="647306" y="5143104"/>
            <a:ext cx="838197" cy="793"/>
          </a:xfrm>
          <a:prstGeom prst="straightConnector1">
            <a:avLst/>
          </a:prstGeom>
          <a:noFill/>
          <a:ln w="57150" cap="flat" cmpd="sng" algn="ctr">
            <a:solidFill>
              <a:schemeClr val="tx1"/>
            </a:solidFill>
            <a:prstDash val="solid"/>
            <a:round/>
            <a:headEnd type="triangle" w="med"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graphicEl>
                                              <a:chart seriesIdx="-4" categoryIdx="0" bldStep="category"/>
                                            </p:graphicEl>
                                          </p:spTgt>
                                        </p:tgtEl>
                                        <p:attrNameLst>
                                          <p:attrName>style.visibility</p:attrName>
                                        </p:attrNameLst>
                                      </p:cBhvr>
                                      <p:to>
                                        <p:strVal val="visible"/>
                                      </p:to>
                                    </p:set>
                                    <p:animEffect transition="in" filter="wipe(left)">
                                      <p:cBhvr>
                                        <p:cTn id="7" dur="1000"/>
                                        <p:tgtEl>
                                          <p:spTgt spid="12">
                                            <p:graphicEl>
                                              <a:chart seriesIdx="-4" categoryIdx="0" bldStep="category"/>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graphicEl>
                                              <a:chart seriesIdx="-4" categoryIdx="1" bldStep="category"/>
                                            </p:graphicEl>
                                          </p:spTgt>
                                        </p:tgtEl>
                                        <p:attrNameLst>
                                          <p:attrName>style.visibility</p:attrName>
                                        </p:attrNameLst>
                                      </p:cBhvr>
                                      <p:to>
                                        <p:strVal val="visible"/>
                                      </p:to>
                                    </p:set>
                                    <p:animEffect transition="in" filter="wipe(left)">
                                      <p:cBhvr>
                                        <p:cTn id="12" dur="1000"/>
                                        <p:tgtEl>
                                          <p:spTgt spid="12">
                                            <p:graphicEl>
                                              <a:chart seriesIdx="-4" categoryIdx="1"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Sub>
          <a:bldChart bld="category" animBg="0"/>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85800" y="2514600"/>
            <a:ext cx="1673352" cy="4041648"/>
          </a:xfrm>
          <a:prstGeom prst="rect">
            <a:avLst/>
          </a:prstGeom>
          <a:noFill/>
          <a:ln w="9525">
            <a:noFill/>
            <a:miter lim="800000"/>
            <a:headEnd/>
            <a:tailEnd/>
          </a:ln>
        </p:spPr>
      </p:pic>
      <p:sp>
        <p:nvSpPr>
          <p:cNvPr id="2" name="Title 1"/>
          <p:cNvSpPr>
            <a:spLocks noGrp="1"/>
          </p:cNvSpPr>
          <p:nvPr>
            <p:ph type="title"/>
          </p:nvPr>
        </p:nvSpPr>
        <p:spPr/>
        <p:txBody>
          <a:bodyPr/>
          <a:lstStyle/>
          <a:p>
            <a:r>
              <a:rPr lang="es-ES" dirty="0" smtClean="0"/>
              <a:t>Como se desarrollan las Lesiones de </a:t>
            </a:r>
            <a:r>
              <a:rPr lang="es-ES" u="sng" dirty="0" smtClean="0"/>
              <a:t>la Espalda</a:t>
            </a:r>
            <a:endParaRPr lang="en-US" u="sng" dirty="0"/>
          </a:p>
        </p:txBody>
      </p:sp>
      <p:sp>
        <p:nvSpPr>
          <p:cNvPr id="11" name="TextBox 10"/>
          <p:cNvSpPr txBox="1"/>
          <p:nvPr/>
        </p:nvSpPr>
        <p:spPr>
          <a:xfrm>
            <a:off x="228600" y="1828800"/>
            <a:ext cx="2667000" cy="830997"/>
          </a:xfrm>
          <a:prstGeom prst="rect">
            <a:avLst/>
          </a:prstGeom>
          <a:noFill/>
        </p:spPr>
        <p:txBody>
          <a:bodyPr wrap="square" rtlCol="0">
            <a:spAutoFit/>
          </a:bodyPr>
          <a:lstStyle/>
          <a:p>
            <a:pPr algn="ctr">
              <a:buNone/>
            </a:pPr>
            <a:r>
              <a:rPr lang="en-US" sz="2400" b="1" dirty="0" smtClean="0"/>
              <a:t>Toda la </a:t>
            </a:r>
            <a:r>
              <a:rPr lang="en-US" sz="2400" b="1" dirty="0" err="1" smtClean="0"/>
              <a:t>Columna</a:t>
            </a:r>
            <a:r>
              <a:rPr lang="en-US" sz="2400" b="1" dirty="0" smtClean="0"/>
              <a:t> Vertebral </a:t>
            </a:r>
          </a:p>
        </p:txBody>
      </p:sp>
      <p:sp>
        <p:nvSpPr>
          <p:cNvPr id="21" name="TextBox 20"/>
          <p:cNvSpPr txBox="1"/>
          <p:nvPr/>
        </p:nvSpPr>
        <p:spPr>
          <a:xfrm>
            <a:off x="1447800" y="2602468"/>
            <a:ext cx="990600" cy="369332"/>
          </a:xfrm>
          <a:prstGeom prst="rect">
            <a:avLst/>
          </a:prstGeom>
          <a:noFill/>
        </p:spPr>
        <p:txBody>
          <a:bodyPr wrap="square" rtlCol="0">
            <a:spAutoFit/>
          </a:bodyPr>
          <a:lstStyle/>
          <a:p>
            <a:pPr algn="ctr">
              <a:buNone/>
            </a:pPr>
            <a:r>
              <a:rPr lang="en-US" sz="1800" b="1" dirty="0" err="1" smtClean="0">
                <a:solidFill>
                  <a:schemeClr val="bg1">
                    <a:lumMod val="50000"/>
                  </a:schemeClr>
                </a:solidFill>
              </a:rPr>
              <a:t>Cabeza</a:t>
            </a:r>
            <a:r>
              <a:rPr lang="en-US" sz="1800" b="1" dirty="0" smtClean="0">
                <a:solidFill>
                  <a:schemeClr val="bg1">
                    <a:lumMod val="50000"/>
                  </a:schemeClr>
                </a:solidFill>
              </a:rPr>
              <a:t> </a:t>
            </a:r>
          </a:p>
        </p:txBody>
      </p:sp>
      <p:sp>
        <p:nvSpPr>
          <p:cNvPr id="22" name="TextBox 21"/>
          <p:cNvSpPr txBox="1"/>
          <p:nvPr/>
        </p:nvSpPr>
        <p:spPr>
          <a:xfrm>
            <a:off x="76200" y="6260068"/>
            <a:ext cx="1143000" cy="369332"/>
          </a:xfrm>
          <a:prstGeom prst="rect">
            <a:avLst/>
          </a:prstGeom>
          <a:noFill/>
        </p:spPr>
        <p:txBody>
          <a:bodyPr wrap="square" rtlCol="0">
            <a:spAutoFit/>
          </a:bodyPr>
          <a:lstStyle/>
          <a:p>
            <a:pPr algn="ctr">
              <a:buNone/>
            </a:pPr>
            <a:r>
              <a:rPr lang="en-US" sz="1800" b="1" dirty="0" err="1" smtClean="0">
                <a:solidFill>
                  <a:schemeClr val="bg1">
                    <a:lumMod val="50000"/>
                  </a:schemeClr>
                </a:solidFill>
              </a:rPr>
              <a:t>Caderas</a:t>
            </a:r>
            <a:endParaRPr lang="en-US" sz="1800" b="1" dirty="0" smtClean="0">
              <a:solidFill>
                <a:schemeClr val="bg1">
                  <a:lumMod val="50000"/>
                </a:schemeClr>
              </a:solidFill>
            </a:endParaRPr>
          </a:p>
        </p:txBody>
      </p:sp>
      <p:sp>
        <p:nvSpPr>
          <p:cNvPr id="23" name="Rectangle 22"/>
          <p:cNvSpPr/>
          <p:nvPr/>
        </p:nvSpPr>
        <p:spPr bwMode="auto">
          <a:xfrm>
            <a:off x="609600" y="5029200"/>
            <a:ext cx="1752600" cy="1066800"/>
          </a:xfrm>
          <a:prstGeom prst="rect">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noFill/>
              </a:ln>
              <a:solidFill>
                <a:schemeClr val="tx1"/>
              </a:solidFill>
              <a:effectLst/>
              <a:latin typeface="Arial" charset="0"/>
            </a:endParaRPr>
          </a:p>
        </p:txBody>
      </p:sp>
      <p:grpSp>
        <p:nvGrpSpPr>
          <p:cNvPr id="33" name="Group 32"/>
          <p:cNvGrpSpPr/>
          <p:nvPr/>
        </p:nvGrpSpPr>
        <p:grpSpPr>
          <a:xfrm>
            <a:off x="2743200" y="1828800"/>
            <a:ext cx="2590800" cy="3045828"/>
            <a:chOff x="2743200" y="1828800"/>
            <a:chExt cx="2590800" cy="3045828"/>
          </a:xfrm>
        </p:grpSpPr>
        <p:pic>
          <p:nvPicPr>
            <p:cNvPr id="3"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124200" y="3048000"/>
              <a:ext cx="1901952" cy="1826628"/>
            </a:xfrm>
            <a:prstGeom prst="rect">
              <a:avLst/>
            </a:prstGeom>
            <a:noFill/>
            <a:ln w="9525">
              <a:noFill/>
              <a:miter lim="800000"/>
              <a:headEnd/>
              <a:tailEnd/>
            </a:ln>
          </p:spPr>
        </p:pic>
        <p:sp>
          <p:nvSpPr>
            <p:cNvPr id="24" name="TextBox 23"/>
            <p:cNvSpPr txBox="1"/>
            <p:nvPr/>
          </p:nvSpPr>
          <p:spPr>
            <a:xfrm>
              <a:off x="2743200" y="1828800"/>
              <a:ext cx="2590800" cy="1200329"/>
            </a:xfrm>
            <a:prstGeom prst="rect">
              <a:avLst/>
            </a:prstGeom>
            <a:noFill/>
          </p:spPr>
          <p:txBody>
            <a:bodyPr wrap="square" rtlCol="0">
              <a:spAutoFit/>
            </a:bodyPr>
            <a:lstStyle/>
            <a:p>
              <a:pPr algn="ctr">
                <a:buNone/>
              </a:pPr>
              <a:r>
                <a:rPr lang="en-US" sz="2400" b="1" dirty="0" err="1" smtClean="0"/>
                <a:t>Columna</a:t>
              </a:r>
              <a:r>
                <a:rPr lang="en-US" sz="2400" b="1" dirty="0" smtClean="0"/>
                <a:t> Vertebral Lumbar</a:t>
              </a:r>
            </a:p>
          </p:txBody>
        </p:sp>
      </p:grpSp>
      <p:cxnSp>
        <p:nvCxnSpPr>
          <p:cNvPr id="85" name="Elbow Connector 84"/>
          <p:cNvCxnSpPr/>
          <p:nvPr/>
        </p:nvCxnSpPr>
        <p:spPr bwMode="auto">
          <a:xfrm flipV="1">
            <a:off x="2362200" y="4495800"/>
            <a:ext cx="762000" cy="38100"/>
          </a:xfrm>
          <a:prstGeom prst="bentConnector3">
            <a:avLst>
              <a:gd name="adj1" fmla="val 50000"/>
            </a:avLst>
          </a:prstGeom>
          <a:noFill/>
          <a:ln w="9525" cap="flat" cmpd="sng" algn="ctr">
            <a:noFill/>
            <a:prstDash val="solid"/>
            <a:round/>
            <a:headEnd type="none" w="med" len="med"/>
            <a:tailEnd type="arrow"/>
          </a:ln>
          <a:effectLst/>
        </p:spPr>
      </p:cxnSp>
      <p:grpSp>
        <p:nvGrpSpPr>
          <p:cNvPr id="153" name="Group 152"/>
          <p:cNvGrpSpPr/>
          <p:nvPr/>
        </p:nvGrpSpPr>
        <p:grpSpPr>
          <a:xfrm>
            <a:off x="2362200" y="4038600"/>
            <a:ext cx="915194" cy="1525588"/>
            <a:chOff x="2362200" y="4038600"/>
            <a:chExt cx="915194" cy="1525588"/>
          </a:xfrm>
        </p:grpSpPr>
        <p:cxnSp>
          <p:nvCxnSpPr>
            <p:cNvPr id="86" name="Straight Arrow Connector 85"/>
            <p:cNvCxnSpPr/>
            <p:nvPr/>
          </p:nvCxnSpPr>
          <p:spPr bwMode="auto">
            <a:xfrm rot="10800000">
              <a:off x="2743994" y="4038600"/>
              <a:ext cx="533400" cy="1588"/>
            </a:xfrm>
            <a:prstGeom prst="straightConnector1">
              <a:avLst/>
            </a:prstGeom>
            <a:noFill/>
            <a:ln w="28575" cap="flat" cmpd="sng" algn="ctr">
              <a:solidFill>
                <a:schemeClr val="tx1"/>
              </a:solidFill>
              <a:prstDash val="solid"/>
              <a:round/>
              <a:headEnd type="triangle" w="med" len="med"/>
              <a:tailEnd type="none" w="med" len="med"/>
            </a:ln>
            <a:effectLst/>
          </p:spPr>
        </p:cxnSp>
        <p:cxnSp>
          <p:nvCxnSpPr>
            <p:cNvPr id="87" name="Straight Arrow Connector 86"/>
            <p:cNvCxnSpPr>
              <a:endCxn id="23" idx="3"/>
            </p:cNvCxnSpPr>
            <p:nvPr/>
          </p:nvCxnSpPr>
          <p:spPr bwMode="auto">
            <a:xfrm rot="10800000">
              <a:off x="2362200" y="5562600"/>
              <a:ext cx="381000" cy="1588"/>
            </a:xfrm>
            <a:prstGeom prst="straightConnector1">
              <a:avLst/>
            </a:prstGeom>
            <a:noFill/>
            <a:ln w="28575" cap="flat" cmpd="sng" algn="ctr">
              <a:solidFill>
                <a:schemeClr val="tx1"/>
              </a:solidFill>
              <a:prstDash val="solid"/>
              <a:round/>
              <a:headEnd type="none" w="med" len="med"/>
              <a:tailEnd type="none" w="med" len="med"/>
            </a:ln>
            <a:effectLst/>
          </p:spPr>
        </p:cxnSp>
        <p:cxnSp>
          <p:nvCxnSpPr>
            <p:cNvPr id="91" name="Straight Arrow Connector 90"/>
            <p:cNvCxnSpPr/>
            <p:nvPr/>
          </p:nvCxnSpPr>
          <p:spPr bwMode="auto">
            <a:xfrm rot="5400000">
              <a:off x="1981200" y="4800600"/>
              <a:ext cx="1524794" cy="794"/>
            </a:xfrm>
            <a:prstGeom prst="straightConnector1">
              <a:avLst/>
            </a:prstGeom>
            <a:noFill/>
            <a:ln w="28575" cap="flat" cmpd="sng" algn="ctr">
              <a:solidFill>
                <a:schemeClr val="tx1"/>
              </a:solidFill>
              <a:prstDash val="solid"/>
              <a:round/>
              <a:headEnd type="none" w="med" len="med"/>
              <a:tailEnd type="none" w="med" len="med"/>
            </a:ln>
            <a:effectLst/>
          </p:spPr>
        </p:cxnSp>
      </p:grpSp>
      <p:sp>
        <p:nvSpPr>
          <p:cNvPr id="98" name="Rectangle 97"/>
          <p:cNvSpPr/>
          <p:nvPr/>
        </p:nvSpPr>
        <p:spPr bwMode="auto">
          <a:xfrm>
            <a:off x="3352800" y="3733800"/>
            <a:ext cx="1295400" cy="762000"/>
          </a:xfrm>
          <a:prstGeom prst="rect">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noFill/>
              </a:ln>
              <a:solidFill>
                <a:schemeClr val="tx1"/>
              </a:solidFill>
              <a:effectLst/>
              <a:latin typeface="Arial" charset="0"/>
            </a:endParaRPr>
          </a:p>
        </p:txBody>
      </p:sp>
      <p:sp>
        <p:nvSpPr>
          <p:cNvPr id="127" name="TextBox 126"/>
          <p:cNvSpPr txBox="1"/>
          <p:nvPr/>
        </p:nvSpPr>
        <p:spPr>
          <a:xfrm>
            <a:off x="3276600" y="5322094"/>
            <a:ext cx="2743200" cy="1231106"/>
          </a:xfrm>
          <a:prstGeom prst="rect">
            <a:avLst/>
          </a:prstGeom>
          <a:noFill/>
        </p:spPr>
        <p:txBody>
          <a:bodyPr wrap="square" rtlCol="0">
            <a:spAutoFit/>
          </a:bodyPr>
          <a:lstStyle/>
          <a:p>
            <a:pPr algn="ctr">
              <a:buNone/>
            </a:pPr>
            <a:r>
              <a:rPr lang="en-US" b="1" dirty="0" smtClean="0"/>
              <a:t>Discos</a:t>
            </a:r>
          </a:p>
          <a:p>
            <a:pPr algn="ctr">
              <a:spcBef>
                <a:spcPts val="0"/>
              </a:spcBef>
              <a:buNone/>
            </a:pPr>
            <a:r>
              <a:rPr lang="en-US" sz="2400" dirty="0" smtClean="0"/>
              <a:t>“</a:t>
            </a:r>
            <a:r>
              <a:rPr lang="en-US" sz="2400" dirty="0" err="1" smtClean="0"/>
              <a:t>Amortiguadores</a:t>
            </a:r>
            <a:r>
              <a:rPr lang="en-US" sz="2400" dirty="0" smtClean="0"/>
              <a:t>” entre </a:t>
            </a:r>
            <a:r>
              <a:rPr lang="en-US" sz="2400" dirty="0" err="1" smtClean="0"/>
              <a:t>vértebras</a:t>
            </a:r>
            <a:endParaRPr lang="en-US" sz="2400" dirty="0" smtClean="0"/>
          </a:p>
        </p:txBody>
      </p:sp>
      <p:sp>
        <p:nvSpPr>
          <p:cNvPr id="126" name="TextBox 125"/>
          <p:cNvSpPr txBox="1"/>
          <p:nvPr/>
        </p:nvSpPr>
        <p:spPr>
          <a:xfrm>
            <a:off x="5181600" y="1828800"/>
            <a:ext cx="3886200" cy="861774"/>
          </a:xfrm>
          <a:prstGeom prst="rect">
            <a:avLst/>
          </a:prstGeom>
          <a:noFill/>
        </p:spPr>
        <p:txBody>
          <a:bodyPr wrap="square" rtlCol="0">
            <a:spAutoFit/>
          </a:bodyPr>
          <a:lstStyle/>
          <a:p>
            <a:pPr algn="ctr">
              <a:spcBef>
                <a:spcPts val="0"/>
              </a:spcBef>
              <a:buNone/>
            </a:pPr>
            <a:r>
              <a:rPr lang="en-US" sz="2400" b="1" dirty="0" err="1" smtClean="0"/>
              <a:t>Vértebra</a:t>
            </a:r>
            <a:endParaRPr lang="en-US" sz="2400" b="1" dirty="0" smtClean="0"/>
          </a:p>
          <a:p>
            <a:pPr algn="ctr">
              <a:spcBef>
                <a:spcPts val="0"/>
              </a:spcBef>
              <a:buNone/>
            </a:pPr>
            <a:r>
              <a:rPr lang="en-US" sz="2400" dirty="0" err="1" smtClean="0"/>
              <a:t>Huesos</a:t>
            </a:r>
            <a:r>
              <a:rPr lang="en-US" sz="2400" dirty="0" smtClean="0"/>
              <a:t> </a:t>
            </a:r>
            <a:r>
              <a:rPr lang="en-US" sz="2400" dirty="0" err="1" smtClean="0"/>
              <a:t>proveen</a:t>
            </a:r>
            <a:r>
              <a:rPr lang="en-US" sz="2400" dirty="0" smtClean="0"/>
              <a:t> </a:t>
            </a:r>
            <a:r>
              <a:rPr lang="en-US" sz="2400" dirty="0" err="1" smtClean="0"/>
              <a:t>soporte</a:t>
            </a:r>
            <a:endParaRPr lang="en-US" sz="2400" dirty="0" smtClean="0"/>
          </a:p>
        </p:txBody>
      </p:sp>
      <p:grpSp>
        <p:nvGrpSpPr>
          <p:cNvPr id="37" name="Group 36"/>
          <p:cNvGrpSpPr/>
          <p:nvPr/>
        </p:nvGrpSpPr>
        <p:grpSpPr>
          <a:xfrm>
            <a:off x="4648200" y="2667000"/>
            <a:ext cx="3944112" cy="1673352"/>
            <a:chOff x="4648200" y="2667000"/>
            <a:chExt cx="3944112" cy="1673352"/>
          </a:xfrm>
        </p:grpSpPr>
        <p:pic>
          <p:nvPicPr>
            <p:cNvPr id="1029" name="Picture 5"/>
            <p:cNvPicPr>
              <a:picLocks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096000" y="2667000"/>
              <a:ext cx="2496312" cy="1673352"/>
            </a:xfrm>
            <a:prstGeom prst="rect">
              <a:avLst/>
            </a:prstGeom>
            <a:noFill/>
            <a:ln w="9525">
              <a:noFill/>
              <a:miter lim="800000"/>
              <a:headEnd/>
              <a:tailEnd/>
            </a:ln>
          </p:spPr>
        </p:pic>
        <p:cxnSp>
          <p:nvCxnSpPr>
            <p:cNvPr id="99" name="Elbow Connector 98"/>
            <p:cNvCxnSpPr/>
            <p:nvPr/>
          </p:nvCxnSpPr>
          <p:spPr bwMode="auto">
            <a:xfrm flipV="1">
              <a:off x="5334000" y="2743200"/>
              <a:ext cx="762000" cy="38100"/>
            </a:xfrm>
            <a:prstGeom prst="bentConnector3">
              <a:avLst>
                <a:gd name="adj1" fmla="val 50000"/>
              </a:avLst>
            </a:prstGeom>
            <a:noFill/>
            <a:ln w="9525" cap="flat" cmpd="sng" algn="ctr">
              <a:noFill/>
              <a:prstDash val="solid"/>
              <a:round/>
              <a:headEnd type="none" w="med" len="med"/>
              <a:tailEnd type="arrow"/>
            </a:ln>
            <a:effectLst/>
          </p:spPr>
        </p:cxnSp>
        <p:grpSp>
          <p:nvGrpSpPr>
            <p:cNvPr id="160" name="Group 159"/>
            <p:cNvGrpSpPr/>
            <p:nvPr/>
          </p:nvGrpSpPr>
          <p:grpSpPr>
            <a:xfrm>
              <a:off x="4648200" y="2895600"/>
              <a:ext cx="2895600" cy="1371600"/>
              <a:chOff x="4648200" y="2895600"/>
              <a:chExt cx="2895600" cy="1371600"/>
            </a:xfrm>
          </p:grpSpPr>
          <p:cxnSp>
            <p:nvCxnSpPr>
              <p:cNvPr id="101" name="Straight Arrow Connector 100"/>
              <p:cNvCxnSpPr/>
              <p:nvPr/>
            </p:nvCxnSpPr>
            <p:spPr bwMode="auto">
              <a:xfrm rot="10800000">
                <a:off x="4648200" y="4038600"/>
                <a:ext cx="990600" cy="1588"/>
              </a:xfrm>
              <a:prstGeom prst="straightConnector1">
                <a:avLst/>
              </a:prstGeom>
              <a:noFill/>
              <a:ln w="28575" cap="flat" cmpd="sng" algn="ctr">
                <a:solidFill>
                  <a:schemeClr val="tx1"/>
                </a:solidFill>
                <a:prstDash val="solid"/>
                <a:round/>
                <a:headEnd type="none" w="med" len="med"/>
                <a:tailEnd type="none" w="med" len="med"/>
              </a:ln>
              <a:effectLst/>
            </p:spPr>
          </p:cxnSp>
          <p:cxnSp>
            <p:nvCxnSpPr>
              <p:cNvPr id="102" name="Straight Arrow Connector 101"/>
              <p:cNvCxnSpPr/>
              <p:nvPr/>
            </p:nvCxnSpPr>
            <p:spPr bwMode="auto">
              <a:xfrm rot="5400000">
                <a:off x="5372100" y="3771900"/>
                <a:ext cx="533400" cy="1588"/>
              </a:xfrm>
              <a:prstGeom prst="straightConnector1">
                <a:avLst/>
              </a:prstGeom>
              <a:noFill/>
              <a:ln w="28575" cap="flat" cmpd="sng" algn="ctr">
                <a:solidFill>
                  <a:schemeClr val="tx1"/>
                </a:solidFill>
                <a:prstDash val="solid"/>
                <a:round/>
                <a:headEnd type="none" w="med" len="med"/>
                <a:tailEnd type="none" w="med" len="med"/>
              </a:ln>
              <a:effectLst/>
            </p:spPr>
          </p:cxnSp>
          <p:cxnSp>
            <p:nvCxnSpPr>
              <p:cNvPr id="100" name="Straight Arrow Connector 99"/>
              <p:cNvCxnSpPr/>
              <p:nvPr/>
            </p:nvCxnSpPr>
            <p:spPr bwMode="auto">
              <a:xfrm rot="10800000">
                <a:off x="5638800" y="3505200"/>
                <a:ext cx="1676400" cy="1588"/>
              </a:xfrm>
              <a:prstGeom prst="straightConnector1">
                <a:avLst/>
              </a:prstGeom>
              <a:noFill/>
              <a:ln w="28575" cap="flat" cmpd="sng" algn="ctr">
                <a:solidFill>
                  <a:schemeClr val="tx1"/>
                </a:solidFill>
                <a:prstDash val="solid"/>
                <a:round/>
                <a:headEnd type="triangle" w="med" len="med"/>
                <a:tailEnd type="none" w="med" len="med"/>
              </a:ln>
              <a:effectLst/>
            </p:spPr>
          </p:cxnSp>
          <p:cxnSp>
            <p:nvCxnSpPr>
              <p:cNvPr id="129" name="Straight Arrow Connector 128"/>
              <p:cNvCxnSpPr/>
              <p:nvPr/>
            </p:nvCxnSpPr>
            <p:spPr bwMode="auto">
              <a:xfrm rot="10800000" flipV="1">
                <a:off x="5638800" y="2895600"/>
                <a:ext cx="1905000" cy="609600"/>
              </a:xfrm>
              <a:prstGeom prst="straightConnector1">
                <a:avLst/>
              </a:prstGeom>
              <a:noFill/>
              <a:ln w="28575" cap="flat" cmpd="sng" algn="ctr">
                <a:solidFill>
                  <a:schemeClr val="tx1"/>
                </a:solidFill>
                <a:prstDash val="solid"/>
                <a:round/>
                <a:headEnd type="triangle" w="med" len="med"/>
                <a:tailEnd type="none" w="med" len="med"/>
              </a:ln>
              <a:effectLst/>
            </p:spPr>
          </p:cxnSp>
          <p:cxnSp>
            <p:nvCxnSpPr>
              <p:cNvPr id="130" name="Straight Arrow Connector 129"/>
              <p:cNvCxnSpPr/>
              <p:nvPr/>
            </p:nvCxnSpPr>
            <p:spPr bwMode="auto">
              <a:xfrm rot="10800000">
                <a:off x="5638800" y="3505200"/>
                <a:ext cx="1600200" cy="762000"/>
              </a:xfrm>
              <a:prstGeom prst="straightConnector1">
                <a:avLst/>
              </a:prstGeom>
              <a:noFill/>
              <a:ln w="28575" cap="flat" cmpd="sng" algn="ctr">
                <a:solidFill>
                  <a:schemeClr val="tx1"/>
                </a:solidFill>
                <a:prstDash val="solid"/>
                <a:round/>
                <a:headEnd type="triangle" w="med" len="med"/>
                <a:tailEnd type="none" w="med" len="med"/>
              </a:ln>
              <a:effectLst/>
            </p:spPr>
          </p:cxnSp>
        </p:grpSp>
      </p:grpSp>
      <p:cxnSp>
        <p:nvCxnSpPr>
          <p:cNvPr id="137" name="Straight Arrow Connector 136"/>
          <p:cNvCxnSpPr/>
          <p:nvPr/>
        </p:nvCxnSpPr>
        <p:spPr bwMode="auto">
          <a:xfrm rot="5400000">
            <a:off x="4877594" y="4799806"/>
            <a:ext cx="1524000" cy="1588"/>
          </a:xfrm>
          <a:prstGeom prst="straightConnector1">
            <a:avLst/>
          </a:prstGeom>
          <a:noFill/>
          <a:ln w="28575" cap="flat" cmpd="sng" algn="ctr">
            <a:solidFill>
              <a:schemeClr val="tx1"/>
            </a:solidFill>
            <a:prstDash val="solid"/>
            <a:round/>
            <a:headEnd type="none" w="med" len="med"/>
            <a:tailEnd type="none" w="med" len="med"/>
          </a:ln>
          <a:effectLst/>
        </p:spPr>
      </p:cxnSp>
      <p:grpSp>
        <p:nvGrpSpPr>
          <p:cNvPr id="39" name="Group 38"/>
          <p:cNvGrpSpPr/>
          <p:nvPr/>
        </p:nvGrpSpPr>
        <p:grpSpPr>
          <a:xfrm>
            <a:off x="5638800" y="4800600"/>
            <a:ext cx="2953512" cy="1673352"/>
            <a:chOff x="5638800" y="4800600"/>
            <a:chExt cx="2953512" cy="1673352"/>
          </a:xfrm>
        </p:grpSpPr>
        <p:pic>
          <p:nvPicPr>
            <p:cNvPr id="38" name="Picture 5"/>
            <p:cNvPicPr>
              <a:picLocks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096000" y="4800600"/>
              <a:ext cx="2496312" cy="1673352"/>
            </a:xfrm>
            <a:prstGeom prst="rect">
              <a:avLst/>
            </a:prstGeom>
            <a:noFill/>
            <a:ln w="9525">
              <a:noFill/>
              <a:miter lim="800000"/>
              <a:headEnd/>
              <a:tailEnd/>
            </a:ln>
          </p:spPr>
        </p:pic>
        <p:grpSp>
          <p:nvGrpSpPr>
            <p:cNvPr id="162" name="Group 161"/>
            <p:cNvGrpSpPr/>
            <p:nvPr/>
          </p:nvGrpSpPr>
          <p:grpSpPr>
            <a:xfrm>
              <a:off x="5638800" y="5334000"/>
              <a:ext cx="2057400" cy="762000"/>
              <a:chOff x="5638800" y="5334000"/>
              <a:chExt cx="2057400" cy="762000"/>
            </a:xfrm>
          </p:grpSpPr>
          <p:cxnSp>
            <p:nvCxnSpPr>
              <p:cNvPr id="139" name="Straight Arrow Connector 138"/>
              <p:cNvCxnSpPr/>
              <p:nvPr/>
            </p:nvCxnSpPr>
            <p:spPr bwMode="auto">
              <a:xfrm rot="10800000">
                <a:off x="5638800" y="5562600"/>
                <a:ext cx="1676400" cy="533400"/>
              </a:xfrm>
              <a:prstGeom prst="straightConnector1">
                <a:avLst/>
              </a:prstGeom>
              <a:noFill/>
              <a:ln w="28575" cap="flat" cmpd="sng" algn="ctr">
                <a:solidFill>
                  <a:schemeClr val="tx1"/>
                </a:solidFill>
                <a:prstDash val="solid"/>
                <a:round/>
                <a:headEnd type="triangle" w="med" len="med"/>
                <a:tailEnd type="none" w="med" len="med"/>
              </a:ln>
              <a:effectLst/>
            </p:spPr>
          </p:cxnSp>
          <p:cxnSp>
            <p:nvCxnSpPr>
              <p:cNvPr id="140" name="Straight Arrow Connector 139"/>
              <p:cNvCxnSpPr/>
              <p:nvPr/>
            </p:nvCxnSpPr>
            <p:spPr bwMode="auto">
              <a:xfrm rot="10800000" flipV="1">
                <a:off x="5638800" y="5334000"/>
                <a:ext cx="2057400" cy="228600"/>
              </a:xfrm>
              <a:prstGeom prst="straightConnector1">
                <a:avLst/>
              </a:prstGeom>
              <a:noFill/>
              <a:ln w="28575" cap="flat" cmpd="sng" algn="ctr">
                <a:solidFill>
                  <a:schemeClr val="tx1"/>
                </a:solidFill>
                <a:prstDash val="solid"/>
                <a:round/>
                <a:headEnd type="triangle" w="med" len="med"/>
                <a:tailEnd type="none" w="med" len="med"/>
              </a:ln>
              <a:effectLst/>
            </p:spPr>
          </p:cxn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par>
                          <p:cTn id="7" fill="hold">
                            <p:stCondLst>
                              <p:cond delay="0"/>
                            </p:stCondLst>
                            <p:childTnLst>
                              <p:par>
                                <p:cTn id="8" presetID="22" presetClass="entr" presetSubtype="4" fill="hold" nodeType="afterEffect">
                                  <p:stCondLst>
                                    <p:cond delay="0"/>
                                  </p:stCondLst>
                                  <p:childTnLst>
                                    <p:set>
                                      <p:cBhvr>
                                        <p:cTn id="9" dur="1" fill="hold">
                                          <p:stCondLst>
                                            <p:cond delay="0"/>
                                          </p:stCondLst>
                                        </p:cTn>
                                        <p:tgtEl>
                                          <p:spTgt spid="153"/>
                                        </p:tgtEl>
                                        <p:attrNameLst>
                                          <p:attrName>style.visibility</p:attrName>
                                        </p:attrNameLst>
                                      </p:cBhvr>
                                      <p:to>
                                        <p:strVal val="visible"/>
                                      </p:to>
                                    </p:set>
                                    <p:animEffect transition="in" filter="wipe(down)">
                                      <p:cBhvr>
                                        <p:cTn id="10" dur="2000"/>
                                        <p:tgtEl>
                                          <p:spTgt spid="153"/>
                                        </p:tgtEl>
                                      </p:cBhvr>
                                    </p:animEffect>
                                  </p:childTnLst>
                                </p:cTn>
                              </p:par>
                            </p:childTnLst>
                          </p:cTn>
                        </p:par>
                        <p:par>
                          <p:cTn id="11" fill="hold">
                            <p:stCondLst>
                              <p:cond delay="2000"/>
                            </p:stCondLst>
                            <p:childTnLst>
                              <p:par>
                                <p:cTn id="12" presetID="1" presetClass="entr" presetSubtype="0" fill="hold" nodeType="afterEffect">
                                  <p:stCondLst>
                                    <p:cond delay="0"/>
                                  </p:stCondLst>
                                  <p:childTnLst>
                                    <p:set>
                                      <p:cBhvr>
                                        <p:cTn id="13" dur="1" fill="hold">
                                          <p:stCondLst>
                                            <p:cond delay="0"/>
                                          </p:stCondLst>
                                        </p:cTn>
                                        <p:tgtEl>
                                          <p:spTgt spid="3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98"/>
                                        </p:tgtEl>
                                        <p:attrNameLst>
                                          <p:attrName>style.visibility</p:attrName>
                                        </p:attrNameLst>
                                      </p:cBhvr>
                                      <p:to>
                                        <p:strVal val="visible"/>
                                      </p:to>
                                    </p:set>
                                  </p:childTnLst>
                                </p:cTn>
                              </p:par>
                            </p:childTnLst>
                          </p:cTn>
                        </p:par>
                        <p:par>
                          <p:cTn id="18" fill="hold">
                            <p:stCondLst>
                              <p:cond delay="0"/>
                            </p:stCondLst>
                            <p:childTnLst>
                              <p:par>
                                <p:cTn id="19" presetID="22" presetClass="entr" presetSubtype="8"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wipe(left)">
                                      <p:cBhvr>
                                        <p:cTn id="21" dur="2000"/>
                                        <p:tgtEl>
                                          <p:spTgt spid="37"/>
                                        </p:tgtEl>
                                      </p:cBhvr>
                                    </p:animEffect>
                                  </p:child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0"/>
                                          </p:stCondLst>
                                        </p:cTn>
                                        <p:tgtEl>
                                          <p:spTgt spid="1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137"/>
                                        </p:tgtEl>
                                        <p:attrNameLst>
                                          <p:attrName>style.visibility</p:attrName>
                                        </p:attrNameLst>
                                      </p:cBhvr>
                                      <p:to>
                                        <p:strVal val="visible"/>
                                      </p:to>
                                    </p:set>
                                    <p:animEffect transition="in" filter="wipe(up)">
                                      <p:cBhvr>
                                        <p:cTn id="29" dur="2000"/>
                                        <p:tgtEl>
                                          <p:spTgt spid="137"/>
                                        </p:tgtEl>
                                      </p:cBhvr>
                                    </p:animEffect>
                                  </p:childTnLst>
                                </p:cTn>
                              </p:par>
                            </p:childTnLst>
                          </p:cTn>
                        </p:par>
                        <p:par>
                          <p:cTn id="30" fill="hold">
                            <p:stCondLst>
                              <p:cond delay="2000"/>
                            </p:stCondLst>
                            <p:childTnLst>
                              <p:par>
                                <p:cTn id="31" presetID="22" presetClass="entr" presetSubtype="8" fill="hold" nodeType="after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wipe(left)">
                                      <p:cBhvr>
                                        <p:cTn id="33" dur="2000"/>
                                        <p:tgtEl>
                                          <p:spTgt spid="39"/>
                                        </p:tgtEl>
                                      </p:cBhvr>
                                    </p:animEffect>
                                  </p:childTnLst>
                                </p:cTn>
                              </p:par>
                            </p:childTnLst>
                          </p:cTn>
                        </p:par>
                        <p:par>
                          <p:cTn id="34" fill="hold">
                            <p:stCondLst>
                              <p:cond delay="4000"/>
                            </p:stCondLst>
                            <p:childTnLst>
                              <p:par>
                                <p:cTn id="35" presetID="1" presetClass="entr" presetSubtype="0" fill="hold" grpId="0" nodeType="afterEffect">
                                  <p:stCondLst>
                                    <p:cond delay="0"/>
                                  </p:stCondLst>
                                  <p:childTnLst>
                                    <p:set>
                                      <p:cBhvr>
                                        <p:cTn id="36" dur="1" fill="hold">
                                          <p:stCondLst>
                                            <p:cond delay="0"/>
                                          </p:stCondLst>
                                        </p:cTn>
                                        <p:tgtEl>
                                          <p:spTgt spid="1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98" grpId="0" animBg="1"/>
      <p:bldP spid="127" grpId="0"/>
      <p:bldP spid="12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Como se desarrollan las Lesiones de </a:t>
            </a:r>
            <a:r>
              <a:rPr lang="es-ES" u="sng" dirty="0" smtClean="0"/>
              <a:t>la Espalda</a:t>
            </a:r>
            <a:endParaRPr lang="en-US" u="sng" dirty="0"/>
          </a:p>
        </p:txBody>
      </p:sp>
      <p:sp>
        <p:nvSpPr>
          <p:cNvPr id="11" name="TextBox 10"/>
          <p:cNvSpPr txBox="1"/>
          <p:nvPr/>
        </p:nvSpPr>
        <p:spPr>
          <a:xfrm>
            <a:off x="152400" y="1828800"/>
            <a:ext cx="3200400" cy="1169551"/>
          </a:xfrm>
          <a:prstGeom prst="rect">
            <a:avLst/>
          </a:prstGeom>
          <a:noFill/>
        </p:spPr>
        <p:txBody>
          <a:bodyPr wrap="square" rtlCol="0">
            <a:spAutoFit/>
          </a:bodyPr>
          <a:lstStyle/>
          <a:p>
            <a:pPr algn="ctr">
              <a:buNone/>
            </a:pPr>
            <a:r>
              <a:rPr lang="en-US" b="1" dirty="0" smtClean="0"/>
              <a:t>Lesion </a:t>
            </a:r>
            <a:r>
              <a:rPr lang="en-US" b="1" dirty="0" err="1" smtClean="0"/>
              <a:t>Aguda</a:t>
            </a:r>
            <a:endParaRPr lang="en-US" b="1" dirty="0" smtClean="0"/>
          </a:p>
          <a:p>
            <a:pPr algn="ctr">
              <a:buNone/>
            </a:pPr>
            <a:r>
              <a:rPr lang="en-US" sz="2000" dirty="0" smtClean="0"/>
              <a:t>Se </a:t>
            </a:r>
            <a:r>
              <a:rPr lang="en-US" sz="2000" dirty="0" err="1" smtClean="0"/>
              <a:t>siente</a:t>
            </a:r>
            <a:r>
              <a:rPr lang="en-US" sz="2000" dirty="0" smtClean="0"/>
              <a:t>   </a:t>
            </a:r>
            <a:r>
              <a:rPr lang="en-US" sz="2000" dirty="0" err="1" smtClean="0"/>
              <a:t>inmediatamente</a:t>
            </a:r>
            <a:endParaRPr lang="en-US" sz="2000" dirty="0"/>
          </a:p>
        </p:txBody>
      </p:sp>
      <p:sp>
        <p:nvSpPr>
          <p:cNvPr id="24" name="TextBox 23"/>
          <p:cNvSpPr txBox="1"/>
          <p:nvPr/>
        </p:nvSpPr>
        <p:spPr>
          <a:xfrm>
            <a:off x="3200400" y="1828800"/>
            <a:ext cx="5943600" cy="492443"/>
          </a:xfrm>
          <a:prstGeom prst="rect">
            <a:avLst/>
          </a:prstGeom>
          <a:noFill/>
        </p:spPr>
        <p:txBody>
          <a:bodyPr wrap="square" rtlCol="0">
            <a:spAutoFit/>
          </a:bodyPr>
          <a:lstStyle/>
          <a:p>
            <a:pPr algn="ctr">
              <a:buNone/>
            </a:pPr>
            <a:r>
              <a:rPr lang="es-ES" b="1" dirty="0" err="1" smtClean="0"/>
              <a:t>Lesion</a:t>
            </a:r>
            <a:r>
              <a:rPr lang="es-ES" b="1" dirty="0" smtClean="0"/>
              <a:t> Acumulativa de la Espalda</a:t>
            </a:r>
            <a:endParaRPr lang="en-US" b="1" dirty="0" smtClean="0"/>
          </a:p>
        </p:txBody>
      </p:sp>
      <p:sp>
        <p:nvSpPr>
          <p:cNvPr id="30" name="TextBox 29"/>
          <p:cNvSpPr txBox="1"/>
          <p:nvPr/>
        </p:nvSpPr>
        <p:spPr>
          <a:xfrm>
            <a:off x="3124200" y="2271998"/>
            <a:ext cx="2895600" cy="707886"/>
          </a:xfrm>
          <a:prstGeom prst="rect">
            <a:avLst/>
          </a:prstGeom>
          <a:noFill/>
        </p:spPr>
        <p:txBody>
          <a:bodyPr wrap="square" rtlCol="0">
            <a:spAutoFit/>
          </a:bodyPr>
          <a:lstStyle/>
          <a:p>
            <a:pPr algn="ctr">
              <a:buNone/>
            </a:pPr>
            <a:r>
              <a:rPr lang="es-ES" sz="2000" spc="-70" dirty="0" smtClean="0"/>
              <a:t>No se siente la consecuencia al principio</a:t>
            </a:r>
            <a:endParaRPr lang="en-US" sz="2000" spc="-70" dirty="0"/>
          </a:p>
        </p:txBody>
      </p:sp>
      <p:sp>
        <p:nvSpPr>
          <p:cNvPr id="36" name="TextBox 35"/>
          <p:cNvSpPr txBox="1"/>
          <p:nvPr/>
        </p:nvSpPr>
        <p:spPr>
          <a:xfrm>
            <a:off x="5638800" y="2271998"/>
            <a:ext cx="3505200" cy="707886"/>
          </a:xfrm>
          <a:prstGeom prst="rect">
            <a:avLst/>
          </a:prstGeom>
          <a:noFill/>
        </p:spPr>
        <p:txBody>
          <a:bodyPr wrap="square" rtlCol="0">
            <a:spAutoFit/>
          </a:bodyPr>
          <a:lstStyle/>
          <a:p>
            <a:pPr algn="ctr">
              <a:buNone/>
            </a:pPr>
            <a:r>
              <a:rPr lang="es-ES" sz="2000" spc="-70" dirty="0" smtClean="0"/>
              <a:t>Se siente la consecuencia después del daño</a:t>
            </a:r>
            <a:endParaRPr lang="en-US" sz="2000" spc="-70" dirty="0"/>
          </a:p>
        </p:txBody>
      </p:sp>
      <p:pic>
        <p:nvPicPr>
          <p:cNvPr id="44" name="Picture 2" descr="C:\Documents and Settings\W. Gary Allread\Local Settings\Temporary Internet Files\Content.IE5\38ENZSK1\MP900448601[1].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324600" y="5181599"/>
            <a:ext cx="2236396" cy="1444752"/>
          </a:xfrm>
          <a:prstGeom prst="rect">
            <a:avLst/>
          </a:prstGeom>
          <a:noFill/>
        </p:spPr>
      </p:pic>
      <p:pic>
        <p:nvPicPr>
          <p:cNvPr id="45" name="Picture 5"/>
          <p:cNvPicPr>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505200" y="5181600"/>
            <a:ext cx="2157984" cy="1444752"/>
          </a:xfrm>
          <a:prstGeom prst="rect">
            <a:avLst/>
          </a:prstGeom>
          <a:noFill/>
          <a:ln w="9525">
            <a:noFill/>
            <a:miter lim="800000"/>
            <a:headEnd/>
            <a:tailEnd/>
          </a:ln>
        </p:spPr>
      </p:pic>
      <p:grpSp>
        <p:nvGrpSpPr>
          <p:cNvPr id="46" name="Group 45"/>
          <p:cNvGrpSpPr/>
          <p:nvPr/>
        </p:nvGrpSpPr>
        <p:grpSpPr>
          <a:xfrm>
            <a:off x="4126095" y="5257800"/>
            <a:ext cx="1185093" cy="1235369"/>
            <a:chOff x="6922798" y="5105400"/>
            <a:chExt cx="1185093" cy="1235369"/>
          </a:xfrm>
        </p:grpSpPr>
        <p:sp>
          <p:nvSpPr>
            <p:cNvPr id="47" name="Moon 46"/>
            <p:cNvSpPr/>
            <p:nvPr/>
          </p:nvSpPr>
          <p:spPr bwMode="auto">
            <a:xfrm rot="16355749">
              <a:off x="7243531" y="4850640"/>
              <a:ext cx="609600" cy="1119120"/>
            </a:xfrm>
            <a:prstGeom prst="moon">
              <a:avLst>
                <a:gd name="adj" fmla="val 43283"/>
              </a:avLst>
            </a:prstGeom>
            <a:solidFill>
              <a:srgbClr val="C00000">
                <a:alpha val="56863"/>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noFill/>
                </a:ln>
                <a:solidFill>
                  <a:schemeClr val="tx1"/>
                </a:solidFill>
                <a:effectLst/>
                <a:latin typeface="Arial" charset="0"/>
              </a:endParaRPr>
            </a:p>
          </p:txBody>
        </p:sp>
        <p:sp>
          <p:nvSpPr>
            <p:cNvPr id="49" name="Moon 48"/>
            <p:cNvSpPr/>
            <p:nvPr/>
          </p:nvSpPr>
          <p:spPr bwMode="auto">
            <a:xfrm rot="16355749">
              <a:off x="7183184" y="5470783"/>
              <a:ext cx="609600" cy="1130371"/>
            </a:xfrm>
            <a:prstGeom prst="moon">
              <a:avLst>
                <a:gd name="adj" fmla="val 43283"/>
              </a:avLst>
            </a:prstGeom>
            <a:solidFill>
              <a:srgbClr val="C00000">
                <a:alpha val="56863"/>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noFill/>
                </a:ln>
                <a:solidFill>
                  <a:schemeClr val="tx1"/>
                </a:solidFill>
                <a:effectLst/>
                <a:latin typeface="Arial" charset="0"/>
              </a:endParaRPr>
            </a:p>
          </p:txBody>
        </p:sp>
      </p:grpSp>
      <p:grpSp>
        <p:nvGrpSpPr>
          <p:cNvPr id="68" name="Group 67"/>
          <p:cNvGrpSpPr/>
          <p:nvPr/>
        </p:nvGrpSpPr>
        <p:grpSpPr>
          <a:xfrm flipH="1">
            <a:off x="611004" y="5163671"/>
            <a:ext cx="2184515" cy="1580029"/>
            <a:chOff x="1795877" y="5049371"/>
            <a:chExt cx="2184515" cy="1580029"/>
          </a:xfrm>
        </p:grpSpPr>
        <p:pic>
          <p:nvPicPr>
            <p:cNvPr id="71" name="Picture 8"/>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731991" y="5067300"/>
              <a:ext cx="1248401" cy="1562100"/>
            </a:xfrm>
            <a:prstGeom prst="rect">
              <a:avLst/>
            </a:prstGeom>
            <a:noFill/>
            <a:ln w="9525">
              <a:noFill/>
              <a:miter lim="800000"/>
              <a:headEnd/>
              <a:tailEnd/>
            </a:ln>
          </p:spPr>
        </p:pic>
        <p:pic>
          <p:nvPicPr>
            <p:cNvPr id="72" name="Picture 9"/>
            <p:cNvPicPr>
              <a:picLocks noChangeAspect="1" noChangeArrowheads="1"/>
            </p:cNvPicPr>
            <p:nvPr/>
          </p:nvPicPr>
          <p:blipFill>
            <a:blip r:embed="rId5" cstate="email">
              <a:extLst>
                <a:ext uri="{28A0092B-C50C-407E-A947-70E740481C1C}">
                  <a14:useLocalDpi xmlns:a14="http://schemas.microsoft.com/office/drawing/2010/main" val="0"/>
                </a:ext>
              </a:extLst>
            </a:blip>
            <a:srcRect l="49911"/>
            <a:stretch>
              <a:fillRect/>
            </a:stretch>
          </p:blipFill>
          <p:spPr bwMode="auto">
            <a:xfrm flipH="1">
              <a:off x="1795877" y="5049371"/>
              <a:ext cx="1119119" cy="1126191"/>
            </a:xfrm>
            <a:prstGeom prst="rect">
              <a:avLst/>
            </a:prstGeom>
            <a:noFill/>
            <a:ln w="9525">
              <a:noFill/>
              <a:miter lim="800000"/>
              <a:headEnd/>
              <a:tailEnd/>
            </a:ln>
            <a:effectLst/>
          </p:spPr>
        </p:pic>
      </p:grpSp>
      <p:sp>
        <p:nvSpPr>
          <p:cNvPr id="73" name="&quot;No&quot; Symbol 72"/>
          <p:cNvSpPr/>
          <p:nvPr/>
        </p:nvSpPr>
        <p:spPr bwMode="auto">
          <a:xfrm>
            <a:off x="4495800" y="4648200"/>
            <a:ext cx="457200" cy="457200"/>
          </a:xfrm>
          <a:prstGeom prst="noSmoking">
            <a:avLst>
              <a:gd name="adj" fmla="val 11839"/>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noFill/>
              </a:ln>
              <a:solidFill>
                <a:schemeClr val="tx1"/>
              </a:solidFill>
              <a:effectLst/>
              <a:latin typeface="Arial" charset="0"/>
            </a:endParaRPr>
          </a:p>
        </p:txBody>
      </p:sp>
      <p:grpSp>
        <p:nvGrpSpPr>
          <p:cNvPr id="74" name="Group 73"/>
          <p:cNvGrpSpPr/>
          <p:nvPr/>
        </p:nvGrpSpPr>
        <p:grpSpPr>
          <a:xfrm>
            <a:off x="6937893" y="5437798"/>
            <a:ext cx="1193074" cy="971046"/>
            <a:chOff x="7139897" y="5285398"/>
            <a:chExt cx="1193074" cy="971046"/>
          </a:xfrm>
        </p:grpSpPr>
        <p:pic>
          <p:nvPicPr>
            <p:cNvPr id="75"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t="71209" r="39769"/>
            <a:stretch>
              <a:fillRect/>
            </a:stretch>
          </p:blipFill>
          <p:spPr bwMode="auto">
            <a:xfrm>
              <a:off x="7212959" y="5942174"/>
              <a:ext cx="179966" cy="120297"/>
            </a:xfrm>
            <a:prstGeom prst="rect">
              <a:avLst/>
            </a:prstGeom>
            <a:noFill/>
            <a:ln w="9525">
              <a:noFill/>
              <a:miter lim="800000"/>
              <a:headEnd/>
              <a:tailEnd/>
            </a:ln>
            <a:effectLst/>
          </p:spPr>
        </p:pic>
        <p:pic>
          <p:nvPicPr>
            <p:cNvPr id="76"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t="71209" r="39769"/>
            <a:stretch>
              <a:fillRect/>
            </a:stretch>
          </p:blipFill>
          <p:spPr bwMode="auto">
            <a:xfrm rot="20774503">
              <a:off x="7300701" y="6012242"/>
              <a:ext cx="179966" cy="154267"/>
            </a:xfrm>
            <a:prstGeom prst="rect">
              <a:avLst/>
            </a:prstGeom>
            <a:noFill/>
            <a:ln w="9525">
              <a:noFill/>
              <a:miter lim="800000"/>
              <a:headEnd/>
              <a:tailEnd/>
            </a:ln>
            <a:effectLst/>
          </p:spPr>
        </p:pic>
        <p:pic>
          <p:nvPicPr>
            <p:cNvPr id="77"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t="71209" r="39769"/>
            <a:stretch>
              <a:fillRect/>
            </a:stretch>
          </p:blipFill>
          <p:spPr bwMode="auto">
            <a:xfrm rot="5904686">
              <a:off x="7521366" y="6078177"/>
              <a:ext cx="213692" cy="142841"/>
            </a:xfrm>
            <a:prstGeom prst="rect">
              <a:avLst/>
            </a:prstGeom>
            <a:noFill/>
            <a:ln w="9525">
              <a:noFill/>
              <a:miter lim="800000"/>
              <a:headEnd/>
              <a:tailEnd/>
            </a:ln>
            <a:effectLst/>
          </p:spPr>
        </p:pic>
        <p:pic>
          <p:nvPicPr>
            <p:cNvPr id="78"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t="71209" r="39769"/>
            <a:stretch>
              <a:fillRect/>
            </a:stretch>
          </p:blipFill>
          <p:spPr bwMode="auto">
            <a:xfrm rot="20859509">
              <a:off x="7770523" y="6052867"/>
              <a:ext cx="179966" cy="189403"/>
            </a:xfrm>
            <a:prstGeom prst="rect">
              <a:avLst/>
            </a:prstGeom>
            <a:noFill/>
            <a:ln w="9525">
              <a:noFill/>
              <a:miter lim="800000"/>
              <a:headEnd/>
              <a:tailEnd/>
            </a:ln>
            <a:effectLst/>
          </p:spPr>
        </p:pic>
        <p:pic>
          <p:nvPicPr>
            <p:cNvPr id="79"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t="71209" r="39769"/>
            <a:stretch>
              <a:fillRect/>
            </a:stretch>
          </p:blipFill>
          <p:spPr bwMode="auto">
            <a:xfrm rot="4495375">
              <a:off x="8001940" y="6018574"/>
              <a:ext cx="160059" cy="106990"/>
            </a:xfrm>
            <a:prstGeom prst="rect">
              <a:avLst/>
            </a:prstGeom>
            <a:noFill/>
            <a:ln w="9525">
              <a:noFill/>
              <a:miter lim="800000"/>
              <a:headEnd/>
              <a:tailEnd/>
            </a:ln>
            <a:effectLst/>
          </p:spPr>
        </p:pic>
        <p:pic>
          <p:nvPicPr>
            <p:cNvPr id="80"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t="71209" r="39769"/>
            <a:stretch>
              <a:fillRect/>
            </a:stretch>
          </p:blipFill>
          <p:spPr bwMode="auto">
            <a:xfrm rot="19191946">
              <a:off x="7911525" y="6057678"/>
              <a:ext cx="150441" cy="158330"/>
            </a:xfrm>
            <a:prstGeom prst="rect">
              <a:avLst/>
            </a:prstGeom>
            <a:noFill/>
            <a:ln w="9525">
              <a:noFill/>
              <a:miter lim="800000"/>
              <a:headEnd/>
              <a:tailEnd/>
            </a:ln>
            <a:effectLst/>
          </p:spPr>
        </p:pic>
        <p:pic>
          <p:nvPicPr>
            <p:cNvPr id="81"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t="71209" r="39769"/>
            <a:stretch>
              <a:fillRect/>
            </a:stretch>
          </p:blipFill>
          <p:spPr bwMode="auto">
            <a:xfrm rot="19191946">
              <a:off x="7664599" y="6067685"/>
              <a:ext cx="170157" cy="179080"/>
            </a:xfrm>
            <a:prstGeom prst="rect">
              <a:avLst/>
            </a:prstGeom>
            <a:noFill/>
            <a:ln w="9525">
              <a:noFill/>
              <a:miter lim="800000"/>
              <a:headEnd/>
              <a:tailEnd/>
            </a:ln>
            <a:effectLst/>
          </p:spPr>
        </p:pic>
        <p:pic>
          <p:nvPicPr>
            <p:cNvPr id="82"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t="71209" r="39769"/>
            <a:stretch>
              <a:fillRect/>
            </a:stretch>
          </p:blipFill>
          <p:spPr bwMode="auto">
            <a:xfrm rot="8524174">
              <a:off x="8112784" y="5991569"/>
              <a:ext cx="179966" cy="99637"/>
            </a:xfrm>
            <a:prstGeom prst="rect">
              <a:avLst/>
            </a:prstGeom>
            <a:noFill/>
            <a:ln w="9525">
              <a:noFill/>
              <a:miter lim="800000"/>
              <a:headEnd/>
              <a:tailEnd/>
            </a:ln>
            <a:effectLst/>
          </p:spPr>
        </p:pic>
        <p:pic>
          <p:nvPicPr>
            <p:cNvPr id="83"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t="71209" r="39769"/>
            <a:stretch>
              <a:fillRect/>
            </a:stretch>
          </p:blipFill>
          <p:spPr bwMode="auto">
            <a:xfrm rot="16925168">
              <a:off x="7407745" y="6077860"/>
              <a:ext cx="213692" cy="142841"/>
            </a:xfrm>
            <a:prstGeom prst="rect">
              <a:avLst/>
            </a:prstGeom>
            <a:noFill/>
            <a:ln w="9525">
              <a:noFill/>
              <a:miter lim="800000"/>
              <a:headEnd/>
              <a:tailEnd/>
            </a:ln>
            <a:effectLst/>
          </p:spPr>
        </p:pic>
        <p:pic>
          <p:nvPicPr>
            <p:cNvPr id="84"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t="71209" r="39769"/>
            <a:stretch>
              <a:fillRect/>
            </a:stretch>
          </p:blipFill>
          <p:spPr bwMode="auto">
            <a:xfrm rot="20563014">
              <a:off x="7139897" y="5820950"/>
              <a:ext cx="131863" cy="158330"/>
            </a:xfrm>
            <a:prstGeom prst="rect">
              <a:avLst/>
            </a:prstGeom>
            <a:noFill/>
            <a:ln w="9525">
              <a:noFill/>
              <a:miter lim="800000"/>
              <a:headEnd/>
              <a:tailEnd/>
            </a:ln>
            <a:effectLst/>
          </p:spPr>
        </p:pic>
        <p:pic>
          <p:nvPicPr>
            <p:cNvPr id="85"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t="71209" r="39769"/>
            <a:stretch>
              <a:fillRect/>
            </a:stretch>
          </p:blipFill>
          <p:spPr bwMode="auto">
            <a:xfrm>
              <a:off x="7365359" y="5390941"/>
              <a:ext cx="158589" cy="106008"/>
            </a:xfrm>
            <a:prstGeom prst="rect">
              <a:avLst/>
            </a:prstGeom>
            <a:noFill/>
            <a:ln w="9525">
              <a:noFill/>
              <a:miter lim="800000"/>
              <a:headEnd/>
              <a:tailEnd/>
            </a:ln>
            <a:effectLst/>
          </p:spPr>
        </p:pic>
        <p:pic>
          <p:nvPicPr>
            <p:cNvPr id="86"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t="71209" r="39769"/>
            <a:stretch>
              <a:fillRect/>
            </a:stretch>
          </p:blipFill>
          <p:spPr bwMode="auto">
            <a:xfrm rot="20774503">
              <a:off x="7467857" y="5433377"/>
              <a:ext cx="149056" cy="127771"/>
            </a:xfrm>
            <a:prstGeom prst="rect">
              <a:avLst/>
            </a:prstGeom>
            <a:noFill/>
            <a:ln w="9525">
              <a:noFill/>
              <a:miter lim="800000"/>
              <a:headEnd/>
              <a:tailEnd/>
            </a:ln>
            <a:effectLst/>
          </p:spPr>
        </p:pic>
        <p:pic>
          <p:nvPicPr>
            <p:cNvPr id="87"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t="71209" r="39769"/>
            <a:stretch>
              <a:fillRect/>
            </a:stretch>
          </p:blipFill>
          <p:spPr bwMode="auto">
            <a:xfrm rot="5904686">
              <a:off x="7673766" y="5487535"/>
              <a:ext cx="213692" cy="142841"/>
            </a:xfrm>
            <a:prstGeom prst="rect">
              <a:avLst/>
            </a:prstGeom>
            <a:noFill/>
            <a:ln w="9525">
              <a:noFill/>
              <a:miter lim="800000"/>
              <a:headEnd/>
              <a:tailEnd/>
            </a:ln>
            <a:effectLst/>
          </p:spPr>
        </p:pic>
        <p:pic>
          <p:nvPicPr>
            <p:cNvPr id="88"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t="71209" r="39769"/>
            <a:stretch>
              <a:fillRect/>
            </a:stretch>
          </p:blipFill>
          <p:spPr bwMode="auto">
            <a:xfrm rot="20859509">
              <a:off x="7915387" y="5446314"/>
              <a:ext cx="179966" cy="189403"/>
            </a:xfrm>
            <a:prstGeom prst="rect">
              <a:avLst/>
            </a:prstGeom>
            <a:noFill/>
            <a:ln w="9525">
              <a:noFill/>
              <a:miter lim="800000"/>
              <a:headEnd/>
              <a:tailEnd/>
            </a:ln>
            <a:effectLst/>
          </p:spPr>
        </p:pic>
        <p:pic>
          <p:nvPicPr>
            <p:cNvPr id="89"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t="71209" r="39769"/>
            <a:stretch>
              <a:fillRect/>
            </a:stretch>
          </p:blipFill>
          <p:spPr bwMode="auto">
            <a:xfrm rot="4495375">
              <a:off x="8109123" y="5407833"/>
              <a:ext cx="160059" cy="106990"/>
            </a:xfrm>
            <a:prstGeom prst="rect">
              <a:avLst/>
            </a:prstGeom>
            <a:noFill/>
            <a:ln w="9525">
              <a:noFill/>
              <a:miter lim="800000"/>
              <a:headEnd/>
              <a:tailEnd/>
            </a:ln>
            <a:effectLst/>
          </p:spPr>
        </p:pic>
        <p:pic>
          <p:nvPicPr>
            <p:cNvPr id="90"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t="71209" r="39769"/>
            <a:stretch>
              <a:fillRect/>
            </a:stretch>
          </p:blipFill>
          <p:spPr bwMode="auto">
            <a:xfrm rot="19191946">
              <a:off x="8034617" y="5440240"/>
              <a:ext cx="150441" cy="158330"/>
            </a:xfrm>
            <a:prstGeom prst="rect">
              <a:avLst/>
            </a:prstGeom>
            <a:noFill/>
            <a:ln w="9525">
              <a:noFill/>
              <a:miter lim="800000"/>
              <a:headEnd/>
              <a:tailEnd/>
            </a:ln>
            <a:effectLst/>
          </p:spPr>
        </p:pic>
        <p:pic>
          <p:nvPicPr>
            <p:cNvPr id="91"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t="71209" r="39769"/>
            <a:stretch>
              <a:fillRect/>
            </a:stretch>
          </p:blipFill>
          <p:spPr bwMode="auto">
            <a:xfrm rot="19191946">
              <a:off x="7811974" y="5477042"/>
              <a:ext cx="170157" cy="179080"/>
            </a:xfrm>
            <a:prstGeom prst="rect">
              <a:avLst/>
            </a:prstGeom>
            <a:noFill/>
            <a:ln w="9525">
              <a:noFill/>
              <a:miter lim="800000"/>
              <a:headEnd/>
              <a:tailEnd/>
            </a:ln>
            <a:effectLst/>
          </p:spPr>
        </p:pic>
        <p:pic>
          <p:nvPicPr>
            <p:cNvPr id="92"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t="71209" r="39769"/>
            <a:stretch>
              <a:fillRect/>
            </a:stretch>
          </p:blipFill>
          <p:spPr bwMode="auto">
            <a:xfrm rot="7753325">
              <a:off x="8193170" y="5325562"/>
              <a:ext cx="179966" cy="99637"/>
            </a:xfrm>
            <a:prstGeom prst="rect">
              <a:avLst/>
            </a:prstGeom>
            <a:noFill/>
            <a:ln w="9525">
              <a:noFill/>
              <a:miter lim="800000"/>
              <a:headEnd/>
              <a:tailEnd/>
            </a:ln>
            <a:effectLst/>
          </p:spPr>
        </p:pic>
        <p:pic>
          <p:nvPicPr>
            <p:cNvPr id="93"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t="71209" r="39769"/>
            <a:stretch>
              <a:fillRect/>
            </a:stretch>
          </p:blipFill>
          <p:spPr bwMode="auto">
            <a:xfrm rot="16925168">
              <a:off x="7581143" y="5474817"/>
              <a:ext cx="190044" cy="142841"/>
            </a:xfrm>
            <a:prstGeom prst="rect">
              <a:avLst/>
            </a:prstGeom>
            <a:noFill/>
            <a:ln w="9525">
              <a:noFill/>
              <a:miter lim="800000"/>
              <a:headEnd/>
              <a:tailEnd/>
            </a:ln>
            <a:effectLst/>
          </p:spPr>
        </p:pic>
      </p:grpSp>
      <p:pic>
        <p:nvPicPr>
          <p:cNvPr id="94" name="Picture 3"/>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762000" y="2895600"/>
            <a:ext cx="1524000" cy="1524000"/>
          </a:xfrm>
          <a:prstGeom prst="rect">
            <a:avLst/>
          </a:prstGeom>
          <a:noFill/>
          <a:ln w="9525">
            <a:noFill/>
            <a:miter lim="800000"/>
            <a:headEnd/>
            <a:tailEnd/>
          </a:ln>
          <a:effectLst/>
        </p:spPr>
      </p:pic>
      <p:pic>
        <p:nvPicPr>
          <p:cNvPr id="95" name="Picture 4"/>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3962400" y="2895600"/>
            <a:ext cx="1524000" cy="1524000"/>
          </a:xfrm>
          <a:prstGeom prst="rect">
            <a:avLst/>
          </a:prstGeom>
          <a:noFill/>
          <a:ln w="9525">
            <a:noFill/>
            <a:miter lim="800000"/>
            <a:headEnd/>
            <a:tailEnd/>
          </a:ln>
          <a:effectLst/>
        </p:spPr>
      </p:pic>
      <p:cxnSp>
        <p:nvCxnSpPr>
          <p:cNvPr id="96" name="Straight Connector 95"/>
          <p:cNvCxnSpPr/>
          <p:nvPr/>
        </p:nvCxnSpPr>
        <p:spPr bwMode="auto">
          <a:xfrm rot="5400000">
            <a:off x="4343400" y="4800600"/>
            <a:ext cx="762000" cy="0"/>
          </a:xfrm>
          <a:prstGeom prst="line">
            <a:avLst/>
          </a:prstGeom>
          <a:noFill/>
          <a:ln w="38100" cap="flat" cmpd="sng" algn="ctr">
            <a:solidFill>
              <a:schemeClr val="tx1">
                <a:lumMod val="75000"/>
                <a:lumOff val="25000"/>
              </a:schemeClr>
            </a:solidFill>
            <a:prstDash val="sysDot"/>
            <a:round/>
            <a:headEnd type="triangle" w="lg" len="med"/>
            <a:tailEnd type="none" w="med" len="med"/>
          </a:ln>
          <a:effectLst/>
        </p:spPr>
      </p:cxnSp>
      <p:cxnSp>
        <p:nvCxnSpPr>
          <p:cNvPr id="97" name="Straight Connector 96"/>
          <p:cNvCxnSpPr/>
          <p:nvPr/>
        </p:nvCxnSpPr>
        <p:spPr bwMode="auto">
          <a:xfrm rot="5400000">
            <a:off x="1143000" y="4800600"/>
            <a:ext cx="762000" cy="0"/>
          </a:xfrm>
          <a:prstGeom prst="line">
            <a:avLst/>
          </a:prstGeom>
          <a:noFill/>
          <a:ln w="38100" cap="flat" cmpd="sng" algn="ctr">
            <a:solidFill>
              <a:schemeClr val="tx1"/>
            </a:solidFill>
            <a:prstDash val="solid"/>
            <a:round/>
            <a:headEnd type="triangle" w="lg" len="med"/>
            <a:tailEnd type="none" w="med" len="med"/>
          </a:ln>
          <a:effectLst/>
        </p:spPr>
      </p:cxnSp>
      <p:pic>
        <p:nvPicPr>
          <p:cNvPr id="98" name="Picture 3"/>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808396" y="2895600"/>
            <a:ext cx="1524000" cy="1524000"/>
          </a:xfrm>
          <a:prstGeom prst="rect">
            <a:avLst/>
          </a:prstGeom>
          <a:noFill/>
          <a:ln w="9525">
            <a:noFill/>
            <a:miter lim="800000"/>
            <a:headEnd/>
            <a:tailEnd/>
          </a:ln>
          <a:effectLst/>
        </p:spPr>
      </p:pic>
      <p:cxnSp>
        <p:nvCxnSpPr>
          <p:cNvPr id="99" name="Straight Connector 98"/>
          <p:cNvCxnSpPr/>
          <p:nvPr/>
        </p:nvCxnSpPr>
        <p:spPr bwMode="auto">
          <a:xfrm rot="5400000">
            <a:off x="7189396" y="4800600"/>
            <a:ext cx="762000" cy="0"/>
          </a:xfrm>
          <a:prstGeom prst="line">
            <a:avLst/>
          </a:prstGeom>
          <a:noFill/>
          <a:ln w="38100" cap="flat" cmpd="sng" algn="ctr">
            <a:solidFill>
              <a:schemeClr val="tx1"/>
            </a:solidFill>
            <a:prstDash val="solid"/>
            <a:round/>
            <a:headEnd type="triangle" w="lg"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par>
                          <p:cTn id="15" fill="hold">
                            <p:stCondLst>
                              <p:cond delay="0"/>
                            </p:stCondLst>
                            <p:childTnLst>
                              <p:par>
                                <p:cTn id="16" presetID="10" presetClass="entr" presetSubtype="0" fill="hold" nodeType="afterEffect">
                                  <p:stCondLst>
                                    <p:cond delay="0"/>
                                  </p:stCondLst>
                                  <p:childTnLst>
                                    <p:set>
                                      <p:cBhvr>
                                        <p:cTn id="17" dur="1" fill="hold">
                                          <p:stCondLst>
                                            <p:cond delay="0"/>
                                          </p:stCondLst>
                                        </p:cTn>
                                        <p:tgtEl>
                                          <p:spTgt spid="68"/>
                                        </p:tgtEl>
                                        <p:attrNameLst>
                                          <p:attrName>style.visibility</p:attrName>
                                        </p:attrNameLst>
                                      </p:cBhvr>
                                      <p:to>
                                        <p:strVal val="visible"/>
                                      </p:to>
                                    </p:set>
                                    <p:animEffect transition="in" filter="fade">
                                      <p:cBhvr>
                                        <p:cTn id="18" dur="2000"/>
                                        <p:tgtEl>
                                          <p:spTgt spid="6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97"/>
                                        </p:tgtEl>
                                        <p:attrNameLst>
                                          <p:attrName>style.visibility</p:attrName>
                                        </p:attrNameLst>
                                      </p:cBhvr>
                                      <p:to>
                                        <p:strVal val="visible"/>
                                      </p:to>
                                    </p:set>
                                    <p:animEffect transition="in" filter="wipe(down)">
                                      <p:cBhvr>
                                        <p:cTn id="23" dur="500"/>
                                        <p:tgtEl>
                                          <p:spTgt spid="97"/>
                                        </p:tgtEl>
                                      </p:cBhvr>
                                    </p:animEffect>
                                  </p:childTnLst>
                                </p:cTn>
                              </p:par>
                            </p:childTnLst>
                          </p:cTn>
                        </p:par>
                        <p:par>
                          <p:cTn id="24" fill="hold">
                            <p:stCondLst>
                              <p:cond delay="500"/>
                            </p:stCondLst>
                            <p:childTnLst>
                              <p:par>
                                <p:cTn id="25" presetID="1" presetClass="entr" presetSubtype="0" fill="hold" nodeType="afterEffect">
                                  <p:stCondLst>
                                    <p:cond delay="0"/>
                                  </p:stCondLst>
                                  <p:childTnLst>
                                    <p:set>
                                      <p:cBhvr>
                                        <p:cTn id="26" dur="1" fill="hold">
                                          <p:stCondLst>
                                            <p:cond delay="0"/>
                                          </p:stCondLst>
                                        </p:cTn>
                                        <p:tgtEl>
                                          <p:spTgt spid="9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childTnLst>
                          </p:cTn>
                        </p:par>
                        <p:par>
                          <p:cTn id="35" fill="hold">
                            <p:stCondLst>
                              <p:cond delay="0"/>
                            </p:stCondLst>
                            <p:childTnLst>
                              <p:par>
                                <p:cTn id="36" presetID="26" presetClass="emph" presetSubtype="0" repeatCount="indefinite" fill="hold" nodeType="afterEffect">
                                  <p:stCondLst>
                                    <p:cond delay="0"/>
                                  </p:stCondLst>
                                  <p:childTnLst>
                                    <p:animEffect transition="out" filter="fade">
                                      <p:cBhvr>
                                        <p:cTn id="37" dur="2000" tmFilter="0, 0; .2, .5; .8, .5; 1, 0"/>
                                        <p:tgtEl>
                                          <p:spTgt spid="46"/>
                                        </p:tgtEl>
                                      </p:cBhvr>
                                    </p:animEffect>
                                    <p:animScale>
                                      <p:cBhvr>
                                        <p:cTn id="38" dur="1000" autoRev="1" fill="hold"/>
                                        <p:tgtEl>
                                          <p:spTgt spid="46"/>
                                        </p:tgtEl>
                                      </p:cBhvr>
                                      <p:by x="105000" y="105000"/>
                                    </p:animScale>
                                  </p:childTnLst>
                                </p:cTn>
                              </p:par>
                            </p:childTnLst>
                          </p:cTn>
                        </p:par>
                        <p:par>
                          <p:cTn id="39" fill="hold">
                            <p:stCondLst>
                              <p:cond delay="2000"/>
                            </p:stCondLst>
                            <p:childTnLst>
                              <p:par>
                                <p:cTn id="40" presetID="22" presetClass="entr" presetSubtype="4" fill="hold" nodeType="afterEffect">
                                  <p:stCondLst>
                                    <p:cond delay="0"/>
                                  </p:stCondLst>
                                  <p:childTnLst>
                                    <p:set>
                                      <p:cBhvr>
                                        <p:cTn id="41" dur="1" fill="hold">
                                          <p:stCondLst>
                                            <p:cond delay="0"/>
                                          </p:stCondLst>
                                        </p:cTn>
                                        <p:tgtEl>
                                          <p:spTgt spid="96"/>
                                        </p:tgtEl>
                                        <p:attrNameLst>
                                          <p:attrName>style.visibility</p:attrName>
                                        </p:attrNameLst>
                                      </p:cBhvr>
                                      <p:to>
                                        <p:strVal val="visible"/>
                                      </p:to>
                                    </p:set>
                                    <p:animEffect transition="in" filter="wipe(down)">
                                      <p:cBhvr>
                                        <p:cTn id="42" dur="1000"/>
                                        <p:tgtEl>
                                          <p:spTgt spid="96"/>
                                        </p:tgtEl>
                                      </p:cBhvr>
                                    </p:animEffect>
                                  </p:childTnLst>
                                </p:cTn>
                              </p:par>
                            </p:childTnLst>
                          </p:cTn>
                        </p:par>
                        <p:par>
                          <p:cTn id="43" fill="hold">
                            <p:stCondLst>
                              <p:cond delay="3000"/>
                            </p:stCondLst>
                            <p:childTnLst>
                              <p:par>
                                <p:cTn id="44" presetID="1" presetClass="entr" presetSubtype="0" fill="hold" grpId="0" nodeType="afterEffect">
                                  <p:stCondLst>
                                    <p:cond delay="0"/>
                                  </p:stCondLst>
                                  <p:childTnLst>
                                    <p:set>
                                      <p:cBhvr>
                                        <p:cTn id="45" dur="1" fill="hold">
                                          <p:stCondLst>
                                            <p:cond delay="0"/>
                                          </p:stCondLst>
                                        </p:cTn>
                                        <p:tgtEl>
                                          <p:spTgt spid="73"/>
                                        </p:tgtEl>
                                        <p:attrNameLst>
                                          <p:attrName>style.visibility</p:attrName>
                                        </p:attrNameLst>
                                      </p:cBhvr>
                                      <p:to>
                                        <p:strVal val="visible"/>
                                      </p:to>
                                    </p:set>
                                  </p:childTnLst>
                                </p:cTn>
                              </p:par>
                            </p:childTnLst>
                          </p:cTn>
                        </p:par>
                        <p:par>
                          <p:cTn id="46" fill="hold">
                            <p:stCondLst>
                              <p:cond delay="3000"/>
                            </p:stCondLst>
                            <p:childTnLst>
                              <p:par>
                                <p:cTn id="47" presetID="1" presetClass="entr" presetSubtype="0" fill="hold" nodeType="afterEffect">
                                  <p:stCondLst>
                                    <p:cond delay="0"/>
                                  </p:stCondLst>
                                  <p:childTnLst>
                                    <p:set>
                                      <p:cBhvr>
                                        <p:cTn id="48" dur="1" fill="hold">
                                          <p:stCondLst>
                                            <p:cond delay="0"/>
                                          </p:stCondLst>
                                        </p:cTn>
                                        <p:tgtEl>
                                          <p:spTgt spid="95"/>
                                        </p:tgtEl>
                                        <p:attrNameLst>
                                          <p:attrName>style.visibility</p:attrName>
                                        </p:attrNameLst>
                                      </p:cBhvr>
                                      <p:to>
                                        <p:strVal val="visible"/>
                                      </p:to>
                                    </p:set>
                                  </p:childTnLst>
                                </p:cTn>
                              </p:par>
                            </p:childTnLst>
                          </p:cTn>
                        </p:par>
                        <p:par>
                          <p:cTn id="49" fill="hold">
                            <p:stCondLst>
                              <p:cond delay="3000"/>
                            </p:stCondLst>
                            <p:childTnLst>
                              <p:par>
                                <p:cTn id="50" presetID="1" presetClass="entr" presetSubtype="0" fill="hold" nodeType="afterEffect">
                                  <p:stCondLst>
                                    <p:cond delay="0"/>
                                  </p:stCondLst>
                                  <p:childTnLst>
                                    <p:set>
                                      <p:cBhvr>
                                        <p:cTn id="51" dur="1" fill="hold">
                                          <p:stCondLst>
                                            <p:cond delay="0"/>
                                          </p:stCondLst>
                                        </p:cTn>
                                        <p:tgtEl>
                                          <p:spTgt spid="44"/>
                                        </p:tgtEl>
                                        <p:attrNameLst>
                                          <p:attrName>style.visibility</p:attrName>
                                        </p:attrNameLst>
                                      </p:cBhvr>
                                      <p:to>
                                        <p:strVal val="visible"/>
                                      </p:to>
                                    </p:set>
                                  </p:childTnLst>
                                </p:cTn>
                              </p:par>
                            </p:childTnLst>
                          </p:cTn>
                        </p:par>
                        <p:par>
                          <p:cTn id="52" fill="hold">
                            <p:stCondLst>
                              <p:cond delay="3000"/>
                            </p:stCondLst>
                            <p:childTnLst>
                              <p:par>
                                <p:cTn id="53" presetID="10" presetClass="entr" presetSubtype="0" fill="hold" nodeType="afterEffect">
                                  <p:stCondLst>
                                    <p:cond delay="1000"/>
                                  </p:stCondLst>
                                  <p:childTnLst>
                                    <p:set>
                                      <p:cBhvr>
                                        <p:cTn id="54" dur="1" fill="hold">
                                          <p:stCondLst>
                                            <p:cond delay="0"/>
                                          </p:stCondLst>
                                        </p:cTn>
                                        <p:tgtEl>
                                          <p:spTgt spid="74"/>
                                        </p:tgtEl>
                                        <p:attrNameLst>
                                          <p:attrName>style.visibility</p:attrName>
                                        </p:attrNameLst>
                                      </p:cBhvr>
                                      <p:to>
                                        <p:strVal val="visible"/>
                                      </p:to>
                                    </p:set>
                                    <p:animEffect transition="in" filter="fade">
                                      <p:cBhvr>
                                        <p:cTn id="55" dur="2000"/>
                                        <p:tgtEl>
                                          <p:spTgt spid="74"/>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99"/>
                                        </p:tgtEl>
                                        <p:attrNameLst>
                                          <p:attrName>style.visibility</p:attrName>
                                        </p:attrNameLst>
                                      </p:cBhvr>
                                      <p:to>
                                        <p:strVal val="visible"/>
                                      </p:to>
                                    </p:set>
                                    <p:animEffect transition="in" filter="wipe(down)">
                                      <p:cBhvr>
                                        <p:cTn id="60" dur="1000"/>
                                        <p:tgtEl>
                                          <p:spTgt spid="99"/>
                                        </p:tgtEl>
                                      </p:cBhvr>
                                    </p:animEffect>
                                  </p:childTnLst>
                                </p:cTn>
                              </p:par>
                            </p:childTnLst>
                          </p:cTn>
                        </p:par>
                        <p:par>
                          <p:cTn id="61" fill="hold">
                            <p:stCondLst>
                              <p:cond delay="1000"/>
                            </p:stCondLst>
                            <p:childTnLst>
                              <p:par>
                                <p:cTn id="62" presetID="1" presetClass="entr" presetSubtype="0" fill="hold" nodeType="afterEffect">
                                  <p:stCondLst>
                                    <p:cond delay="0"/>
                                  </p:stCondLst>
                                  <p:childTnLst>
                                    <p:set>
                                      <p:cBhvr>
                                        <p:cTn id="63" dur="1" fill="hold">
                                          <p:stCondLst>
                                            <p:cond delay="0"/>
                                          </p:stCondLst>
                                        </p:cTn>
                                        <p:tgtEl>
                                          <p:spTgt spid="99"/>
                                        </p:tgtEl>
                                        <p:attrNameLst>
                                          <p:attrName>style.visibility</p:attrName>
                                        </p:attrNameLst>
                                      </p:cBhvr>
                                      <p:to>
                                        <p:strVal val="visible"/>
                                      </p:to>
                                    </p:set>
                                  </p:childTnLst>
                                </p:cTn>
                              </p:par>
                            </p:childTnLst>
                          </p:cTn>
                        </p:par>
                        <p:par>
                          <p:cTn id="64" fill="hold">
                            <p:stCondLst>
                              <p:cond delay="1000"/>
                            </p:stCondLst>
                            <p:childTnLst>
                              <p:par>
                                <p:cTn id="65" presetID="1" presetClass="entr" presetSubtype="0" fill="hold" nodeType="afterEffect">
                                  <p:stCondLst>
                                    <p:cond delay="0"/>
                                  </p:stCondLst>
                                  <p:childTnLst>
                                    <p:set>
                                      <p:cBhvr>
                                        <p:cTn id="66"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0" grpId="0"/>
      <p:bldP spid="36" grpId="0"/>
      <p:bldP spid="7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5"/>
          <p:cNvPicPr>
            <a:picLocks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505200" y="3429000"/>
            <a:ext cx="2496312" cy="1673352"/>
          </a:xfrm>
          <a:prstGeom prst="rect">
            <a:avLst/>
          </a:prstGeom>
          <a:noFill/>
          <a:ln w="9525">
            <a:noFill/>
            <a:miter lim="800000"/>
            <a:headEnd/>
            <a:tailEnd/>
          </a:ln>
        </p:spPr>
      </p:pic>
      <p:sp>
        <p:nvSpPr>
          <p:cNvPr id="2" name="Title 1"/>
          <p:cNvSpPr>
            <a:spLocks noGrp="1"/>
          </p:cNvSpPr>
          <p:nvPr>
            <p:ph type="title"/>
          </p:nvPr>
        </p:nvSpPr>
        <p:spPr/>
        <p:txBody>
          <a:bodyPr/>
          <a:lstStyle/>
          <a:p>
            <a:r>
              <a:rPr lang="es-ES" dirty="0" smtClean="0"/>
              <a:t>Como se desarrollan las Lesiones de </a:t>
            </a:r>
            <a:r>
              <a:rPr lang="es-ES" u="sng" dirty="0" smtClean="0"/>
              <a:t>la Espalda</a:t>
            </a:r>
            <a:endParaRPr lang="en-US" u="sng" dirty="0"/>
          </a:p>
        </p:txBody>
      </p:sp>
      <p:sp>
        <p:nvSpPr>
          <p:cNvPr id="42" name="TextBox 41"/>
          <p:cNvSpPr txBox="1"/>
          <p:nvPr/>
        </p:nvSpPr>
        <p:spPr>
          <a:xfrm>
            <a:off x="4953000" y="5791200"/>
            <a:ext cx="1524000" cy="646331"/>
          </a:xfrm>
          <a:prstGeom prst="rect">
            <a:avLst/>
          </a:prstGeom>
          <a:noFill/>
        </p:spPr>
        <p:txBody>
          <a:bodyPr wrap="square" rtlCol="0">
            <a:spAutoFit/>
          </a:bodyPr>
          <a:lstStyle/>
          <a:p>
            <a:pPr algn="r">
              <a:buNone/>
            </a:pPr>
            <a:r>
              <a:rPr lang="en-US" sz="1800" b="1" dirty="0" err="1" smtClean="0">
                <a:solidFill>
                  <a:schemeClr val="bg1">
                    <a:lumMod val="50000"/>
                  </a:schemeClr>
                </a:solidFill>
              </a:rPr>
              <a:t>Doblar</a:t>
            </a:r>
            <a:r>
              <a:rPr lang="en-US" sz="1800" b="1" dirty="0" smtClean="0">
                <a:solidFill>
                  <a:schemeClr val="bg1">
                    <a:lumMod val="50000"/>
                  </a:schemeClr>
                </a:solidFill>
              </a:rPr>
              <a:t> la </a:t>
            </a:r>
            <a:r>
              <a:rPr lang="en-US" sz="1800" b="1" dirty="0" err="1" smtClean="0">
                <a:solidFill>
                  <a:schemeClr val="bg1">
                    <a:lumMod val="50000"/>
                  </a:schemeClr>
                </a:solidFill>
              </a:rPr>
              <a:t>Cintura</a:t>
            </a:r>
            <a:endParaRPr lang="en-US" sz="1800" b="1" dirty="0" smtClean="0">
              <a:solidFill>
                <a:schemeClr val="bg1">
                  <a:lumMod val="50000"/>
                </a:schemeClr>
              </a:solidFill>
            </a:endParaRPr>
          </a:p>
        </p:txBody>
      </p:sp>
      <p:sp>
        <p:nvSpPr>
          <p:cNvPr id="45" name="TextBox 44"/>
          <p:cNvSpPr txBox="1"/>
          <p:nvPr/>
        </p:nvSpPr>
        <p:spPr>
          <a:xfrm>
            <a:off x="4572000" y="2438400"/>
            <a:ext cx="2362200" cy="646331"/>
          </a:xfrm>
          <a:prstGeom prst="rect">
            <a:avLst/>
          </a:prstGeom>
          <a:noFill/>
        </p:spPr>
        <p:txBody>
          <a:bodyPr wrap="square" rtlCol="0">
            <a:spAutoFit/>
          </a:bodyPr>
          <a:lstStyle/>
          <a:p>
            <a:pPr algn="r">
              <a:buNone/>
            </a:pPr>
            <a:r>
              <a:rPr lang="es-ES" sz="1800" b="1" dirty="0" smtClean="0">
                <a:solidFill>
                  <a:schemeClr val="bg1">
                    <a:lumMod val="50000"/>
                  </a:schemeClr>
                </a:solidFill>
              </a:rPr>
              <a:t>Torcer el Tronco (al limpiar la bañera)</a:t>
            </a:r>
            <a:endParaRPr lang="en-US" sz="1800" b="1" dirty="0" smtClean="0">
              <a:solidFill>
                <a:schemeClr val="bg1">
                  <a:lumMod val="50000"/>
                </a:schemeClr>
              </a:solidFill>
            </a:endParaRPr>
          </a:p>
        </p:txBody>
      </p:sp>
      <p:cxnSp>
        <p:nvCxnSpPr>
          <p:cNvPr id="46" name="Straight Arrow Connector 45"/>
          <p:cNvCxnSpPr/>
          <p:nvPr/>
        </p:nvCxnSpPr>
        <p:spPr bwMode="auto">
          <a:xfrm rot="5400000" flipH="1" flipV="1">
            <a:off x="4458494" y="4331802"/>
            <a:ext cx="381000" cy="1588"/>
          </a:xfrm>
          <a:prstGeom prst="straightConnector1">
            <a:avLst/>
          </a:prstGeom>
          <a:noFill/>
          <a:ln w="38100" cap="flat" cmpd="sng" algn="ctr">
            <a:solidFill>
              <a:schemeClr val="tx1"/>
            </a:solidFill>
            <a:prstDash val="solid"/>
            <a:round/>
            <a:headEnd type="triangle" w="med" len="med"/>
            <a:tailEnd type="none" w="med" len="med"/>
          </a:ln>
          <a:effectLst/>
        </p:spPr>
      </p:cxnSp>
      <p:cxnSp>
        <p:nvCxnSpPr>
          <p:cNvPr id="50" name="Straight Arrow Connector 49"/>
          <p:cNvCxnSpPr/>
          <p:nvPr/>
        </p:nvCxnSpPr>
        <p:spPr bwMode="auto">
          <a:xfrm rot="5400000" flipH="1" flipV="1">
            <a:off x="4687094" y="3750292"/>
            <a:ext cx="228600" cy="1588"/>
          </a:xfrm>
          <a:prstGeom prst="straightConnector1">
            <a:avLst/>
          </a:prstGeom>
          <a:noFill/>
          <a:ln w="38100" cap="flat" cmpd="sng" algn="ctr">
            <a:solidFill>
              <a:schemeClr val="tx1"/>
            </a:solidFill>
            <a:prstDash val="solid"/>
            <a:round/>
            <a:headEnd type="triangle" w="med" len="med"/>
            <a:tailEnd type="none" w="med" len="med"/>
          </a:ln>
          <a:effectLst/>
        </p:spPr>
      </p:cxnSp>
      <p:cxnSp>
        <p:nvCxnSpPr>
          <p:cNvPr id="51" name="Straight Arrow Connector 50"/>
          <p:cNvCxnSpPr/>
          <p:nvPr/>
        </p:nvCxnSpPr>
        <p:spPr bwMode="auto">
          <a:xfrm flipV="1">
            <a:off x="5562600" y="3810000"/>
            <a:ext cx="304800" cy="794"/>
          </a:xfrm>
          <a:prstGeom prst="straightConnector1">
            <a:avLst/>
          </a:prstGeom>
          <a:noFill/>
          <a:ln w="38100" cap="flat" cmpd="sng" algn="ctr">
            <a:solidFill>
              <a:schemeClr val="tx1"/>
            </a:solidFill>
            <a:prstDash val="solid"/>
            <a:round/>
            <a:headEnd type="triangle" w="med" len="med"/>
            <a:tailEnd type="none" w="med" len="med"/>
          </a:ln>
          <a:effectLst/>
        </p:spPr>
      </p:cxnSp>
      <p:cxnSp>
        <p:nvCxnSpPr>
          <p:cNvPr id="52" name="Straight Arrow Connector 51"/>
          <p:cNvCxnSpPr/>
          <p:nvPr/>
        </p:nvCxnSpPr>
        <p:spPr bwMode="auto">
          <a:xfrm rot="5400000" flipH="1" flipV="1">
            <a:off x="5021582" y="3663630"/>
            <a:ext cx="318448" cy="1588"/>
          </a:xfrm>
          <a:prstGeom prst="straightConnector1">
            <a:avLst/>
          </a:prstGeom>
          <a:noFill/>
          <a:ln w="38100" cap="flat" cmpd="sng" algn="ctr">
            <a:solidFill>
              <a:schemeClr val="tx1"/>
            </a:solidFill>
            <a:prstDash val="solid"/>
            <a:round/>
            <a:headEnd type="triangle" w="med" len="med"/>
            <a:tailEnd type="none" w="med" len="med"/>
          </a:ln>
          <a:effectLst/>
        </p:spPr>
      </p:cxnSp>
      <p:cxnSp>
        <p:nvCxnSpPr>
          <p:cNvPr id="55" name="Straight Arrow Connector 54"/>
          <p:cNvCxnSpPr/>
          <p:nvPr/>
        </p:nvCxnSpPr>
        <p:spPr bwMode="auto">
          <a:xfrm rot="5400000" flipH="1" flipV="1">
            <a:off x="5162264" y="4307350"/>
            <a:ext cx="304800" cy="1588"/>
          </a:xfrm>
          <a:prstGeom prst="straightConnector1">
            <a:avLst/>
          </a:prstGeom>
          <a:noFill/>
          <a:ln w="38100" cap="flat" cmpd="sng" algn="ctr">
            <a:solidFill>
              <a:schemeClr val="tx1"/>
            </a:solidFill>
            <a:prstDash val="solid"/>
            <a:round/>
            <a:headEnd type="triangle" w="med" len="med"/>
            <a:tailEnd type="none" w="med" len="med"/>
          </a:ln>
          <a:effectLst/>
        </p:spPr>
      </p:cxnSp>
      <p:cxnSp>
        <p:nvCxnSpPr>
          <p:cNvPr id="58" name="Straight Arrow Connector 57"/>
          <p:cNvCxnSpPr/>
          <p:nvPr/>
        </p:nvCxnSpPr>
        <p:spPr bwMode="auto">
          <a:xfrm flipV="1">
            <a:off x="5382904" y="4648200"/>
            <a:ext cx="304800" cy="794"/>
          </a:xfrm>
          <a:prstGeom prst="straightConnector1">
            <a:avLst/>
          </a:prstGeom>
          <a:noFill/>
          <a:ln w="38100" cap="flat" cmpd="sng" algn="ctr">
            <a:solidFill>
              <a:schemeClr val="tx1"/>
            </a:solidFill>
            <a:prstDash val="solid"/>
            <a:round/>
            <a:headEnd type="triangle" w="med" len="med"/>
            <a:tailEnd type="none" w="med" len="med"/>
          </a:ln>
          <a:effectLst/>
        </p:spPr>
      </p:cxnSp>
      <p:cxnSp>
        <p:nvCxnSpPr>
          <p:cNvPr id="59" name="Straight Arrow Connector 58"/>
          <p:cNvCxnSpPr/>
          <p:nvPr/>
        </p:nvCxnSpPr>
        <p:spPr bwMode="auto">
          <a:xfrm rot="10800000">
            <a:off x="3733800" y="4572000"/>
            <a:ext cx="533400" cy="794"/>
          </a:xfrm>
          <a:prstGeom prst="straightConnector1">
            <a:avLst/>
          </a:prstGeom>
          <a:noFill/>
          <a:ln w="38100" cap="flat" cmpd="sng" algn="ctr">
            <a:solidFill>
              <a:schemeClr val="tx1"/>
            </a:solidFill>
            <a:prstDash val="solid"/>
            <a:round/>
            <a:headEnd type="triangle" w="med" len="med"/>
            <a:tailEnd type="none" w="med" len="med"/>
          </a:ln>
          <a:effectLst/>
        </p:spPr>
      </p:cxnSp>
      <p:cxnSp>
        <p:nvCxnSpPr>
          <p:cNvPr id="61" name="Straight Arrow Connector 60"/>
          <p:cNvCxnSpPr/>
          <p:nvPr/>
        </p:nvCxnSpPr>
        <p:spPr bwMode="auto">
          <a:xfrm rot="10800000">
            <a:off x="4038600" y="3962400"/>
            <a:ext cx="533400" cy="794"/>
          </a:xfrm>
          <a:prstGeom prst="straightConnector1">
            <a:avLst/>
          </a:prstGeom>
          <a:noFill/>
          <a:ln w="38100" cap="flat" cmpd="sng" algn="ctr">
            <a:solidFill>
              <a:schemeClr val="tx1"/>
            </a:solidFill>
            <a:prstDash val="solid"/>
            <a:round/>
            <a:headEnd type="triangle" w="med" len="med"/>
            <a:tailEnd type="none" w="med" len="med"/>
          </a:ln>
          <a:effectLst/>
        </p:spPr>
      </p:cxnSp>
      <p:pic>
        <p:nvPicPr>
          <p:cNvPr id="23" name="Picture 22" descr="Lifting-Towels.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a:xfrm>
            <a:off x="6400800" y="4648200"/>
            <a:ext cx="2260242" cy="1981200"/>
          </a:xfrm>
          <a:prstGeom prst="rect">
            <a:avLst/>
          </a:prstGeom>
        </p:spPr>
      </p:pic>
      <p:pic>
        <p:nvPicPr>
          <p:cNvPr id="24" name="Picture 23" descr="Lifting-Mattress.jp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a:xfrm>
            <a:off x="228600" y="2319223"/>
            <a:ext cx="2590800" cy="1865376"/>
          </a:xfrm>
          <a:prstGeom prst="rect">
            <a:avLst/>
          </a:prstGeom>
        </p:spPr>
      </p:pic>
      <p:pic>
        <p:nvPicPr>
          <p:cNvPr id="25" name="Picture 24" descr="Pushing-Cart.jp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a:xfrm>
            <a:off x="230124" y="4376623"/>
            <a:ext cx="2587752" cy="2328977"/>
          </a:xfrm>
          <a:prstGeom prst="rect">
            <a:avLst/>
          </a:prstGeom>
        </p:spPr>
      </p:pic>
      <p:sp>
        <p:nvSpPr>
          <p:cNvPr id="40" name="TextBox 39"/>
          <p:cNvSpPr txBox="1"/>
          <p:nvPr/>
        </p:nvSpPr>
        <p:spPr>
          <a:xfrm>
            <a:off x="1066800" y="4306669"/>
            <a:ext cx="2362200" cy="646331"/>
          </a:xfrm>
          <a:prstGeom prst="rect">
            <a:avLst/>
          </a:prstGeom>
          <a:noFill/>
        </p:spPr>
        <p:txBody>
          <a:bodyPr wrap="square" rtlCol="0">
            <a:spAutoFit/>
          </a:bodyPr>
          <a:lstStyle/>
          <a:p>
            <a:pPr>
              <a:buNone/>
            </a:pPr>
            <a:r>
              <a:rPr lang="en-US" sz="1800" b="1" dirty="0" err="1" smtClean="0">
                <a:solidFill>
                  <a:schemeClr val="bg1">
                    <a:lumMod val="50000"/>
                  </a:schemeClr>
                </a:solidFill>
              </a:rPr>
              <a:t>Levantar</a:t>
            </a:r>
            <a:r>
              <a:rPr lang="en-US" sz="1800" b="1" dirty="0" smtClean="0">
                <a:solidFill>
                  <a:schemeClr val="bg1">
                    <a:lumMod val="50000"/>
                  </a:schemeClr>
                </a:solidFill>
              </a:rPr>
              <a:t> o </a:t>
            </a:r>
            <a:r>
              <a:rPr lang="en-US" sz="1800" b="1" dirty="0" err="1" smtClean="0">
                <a:solidFill>
                  <a:schemeClr val="bg1">
                    <a:lumMod val="50000"/>
                  </a:schemeClr>
                </a:solidFill>
              </a:rPr>
              <a:t>Empujar</a:t>
            </a:r>
            <a:r>
              <a:rPr lang="en-US" sz="1800" b="1" dirty="0" smtClean="0">
                <a:solidFill>
                  <a:schemeClr val="bg1">
                    <a:lumMod val="50000"/>
                  </a:schemeClr>
                </a:solidFill>
              </a:rPr>
              <a:t> los </a:t>
            </a:r>
            <a:r>
              <a:rPr lang="en-US" sz="1800" b="1" dirty="0" err="1" smtClean="0">
                <a:solidFill>
                  <a:schemeClr val="bg1">
                    <a:lumMod val="50000"/>
                  </a:schemeClr>
                </a:solidFill>
              </a:rPr>
              <a:t>Objetos</a:t>
            </a:r>
            <a:r>
              <a:rPr lang="en-US" sz="1800" b="1" dirty="0" smtClean="0">
                <a:solidFill>
                  <a:schemeClr val="bg1">
                    <a:lumMod val="50000"/>
                  </a:schemeClr>
                </a:solidFill>
              </a:rPr>
              <a:t> Pesos</a:t>
            </a:r>
          </a:p>
        </p:txBody>
      </p:sp>
      <p:sp>
        <p:nvSpPr>
          <p:cNvPr id="11" name="TextBox 10"/>
          <p:cNvSpPr txBox="1"/>
          <p:nvPr/>
        </p:nvSpPr>
        <p:spPr>
          <a:xfrm>
            <a:off x="357100" y="1828800"/>
            <a:ext cx="8786900" cy="892552"/>
          </a:xfrm>
          <a:prstGeom prst="rect">
            <a:avLst/>
          </a:prstGeom>
          <a:noFill/>
        </p:spPr>
        <p:txBody>
          <a:bodyPr wrap="square" rtlCol="0">
            <a:spAutoFit/>
          </a:bodyPr>
          <a:lstStyle/>
          <a:p>
            <a:pPr>
              <a:buNone/>
            </a:pPr>
            <a:r>
              <a:rPr lang="es-ES" b="1" dirty="0" smtClean="0"/>
              <a:t>Algunas Tareas Pueden Causar Mucha Presión en los Discos</a:t>
            </a:r>
            <a:endParaRPr lang="en-US" b="1" dirty="0" smtClean="0"/>
          </a:p>
        </p:txBody>
      </p:sp>
      <p:sp>
        <p:nvSpPr>
          <p:cNvPr id="20" name="TextBox 19"/>
          <p:cNvSpPr txBox="1"/>
          <p:nvPr/>
        </p:nvSpPr>
        <p:spPr>
          <a:xfrm>
            <a:off x="3276600" y="5105400"/>
            <a:ext cx="3048000" cy="738664"/>
          </a:xfrm>
          <a:prstGeom prst="rect">
            <a:avLst/>
          </a:prstGeom>
          <a:noFill/>
        </p:spPr>
        <p:txBody>
          <a:bodyPr wrap="square" rtlCol="0">
            <a:spAutoFit/>
          </a:bodyPr>
          <a:lstStyle/>
          <a:p>
            <a:pPr>
              <a:buNone/>
            </a:pPr>
            <a:r>
              <a:rPr lang="en-US" sz="1400" b="1" dirty="0" smtClean="0"/>
              <a:t>Demonstration,  using a balloon being compressed, to simulate disc loading</a:t>
            </a:r>
            <a:endParaRPr lang="en-US" sz="1600" b="1" dirty="0" smtClean="0"/>
          </a:p>
        </p:txBody>
      </p:sp>
      <p:pic>
        <p:nvPicPr>
          <p:cNvPr id="26" name="Picture 25" descr="Bent &amp; Twisted Over Tub.jpg"/>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a:xfrm>
            <a:off x="6934200" y="2514600"/>
            <a:ext cx="1818894" cy="19842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repeatCount="indefinite"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up)">
                                      <p:cBhvr>
                                        <p:cTn id="7" dur="2000"/>
                                        <p:tgtEl>
                                          <p:spTgt spid="50"/>
                                        </p:tgtEl>
                                      </p:cBhvr>
                                    </p:animEffect>
                                  </p:childTnLst>
                                </p:cTn>
                              </p:par>
                            </p:childTnLst>
                          </p:cTn>
                        </p:par>
                        <p:par>
                          <p:cTn id="8" fill="hold">
                            <p:stCondLst>
                              <p:cond delay="2000"/>
                            </p:stCondLst>
                            <p:childTnLst>
                              <p:par>
                                <p:cTn id="9" presetID="22" presetClass="entr" presetSubtype="1" repeatCount="indefinite" fill="hold" nodeType="afterEffect">
                                  <p:stCondLst>
                                    <p:cond delay="500"/>
                                  </p:stCondLst>
                                  <p:childTnLst>
                                    <p:set>
                                      <p:cBhvr>
                                        <p:cTn id="10" dur="1" fill="hold">
                                          <p:stCondLst>
                                            <p:cond delay="0"/>
                                          </p:stCondLst>
                                        </p:cTn>
                                        <p:tgtEl>
                                          <p:spTgt spid="55"/>
                                        </p:tgtEl>
                                        <p:attrNameLst>
                                          <p:attrName>style.visibility</p:attrName>
                                        </p:attrNameLst>
                                      </p:cBhvr>
                                      <p:to>
                                        <p:strVal val="visible"/>
                                      </p:to>
                                    </p:set>
                                    <p:animEffect transition="in" filter="wipe(up)">
                                      <p:cBhvr>
                                        <p:cTn id="11" dur="2000"/>
                                        <p:tgtEl>
                                          <p:spTgt spid="55"/>
                                        </p:tgtEl>
                                      </p:cBhvr>
                                    </p:animEffect>
                                  </p:childTnLst>
                                </p:cTn>
                              </p:par>
                            </p:childTnLst>
                          </p:cTn>
                        </p:par>
                        <p:par>
                          <p:cTn id="12" fill="hold">
                            <p:stCondLst>
                              <p:cond delay="4500"/>
                            </p:stCondLst>
                            <p:childTnLst>
                              <p:par>
                                <p:cTn id="13" presetID="22" presetClass="entr" presetSubtype="2" repeatCount="indefinite" fill="hold" nodeType="afterEffect">
                                  <p:stCondLst>
                                    <p:cond delay="500"/>
                                  </p:stCondLst>
                                  <p:childTnLst>
                                    <p:set>
                                      <p:cBhvr>
                                        <p:cTn id="14" dur="1" fill="hold">
                                          <p:stCondLst>
                                            <p:cond delay="0"/>
                                          </p:stCondLst>
                                        </p:cTn>
                                        <p:tgtEl>
                                          <p:spTgt spid="51"/>
                                        </p:tgtEl>
                                        <p:attrNameLst>
                                          <p:attrName>style.visibility</p:attrName>
                                        </p:attrNameLst>
                                      </p:cBhvr>
                                      <p:to>
                                        <p:strVal val="visible"/>
                                      </p:to>
                                    </p:set>
                                    <p:animEffect transition="in" filter="wipe(right)">
                                      <p:cBhvr>
                                        <p:cTn id="15" dur="1000"/>
                                        <p:tgtEl>
                                          <p:spTgt spid="51"/>
                                        </p:tgtEl>
                                      </p:cBhvr>
                                    </p:animEffect>
                                  </p:childTnLst>
                                </p:cTn>
                              </p:par>
                            </p:childTnLst>
                          </p:cTn>
                        </p:par>
                        <p:par>
                          <p:cTn id="16" fill="hold">
                            <p:stCondLst>
                              <p:cond delay="6000"/>
                            </p:stCondLst>
                            <p:childTnLst>
                              <p:par>
                                <p:cTn id="17" presetID="22" presetClass="entr" presetSubtype="8" repeatCount="indefinite" fill="hold" nodeType="afterEffect">
                                  <p:stCondLst>
                                    <p:cond delay="500"/>
                                  </p:stCondLst>
                                  <p:childTnLst>
                                    <p:set>
                                      <p:cBhvr>
                                        <p:cTn id="18" dur="1" fill="hold">
                                          <p:stCondLst>
                                            <p:cond delay="0"/>
                                          </p:stCondLst>
                                        </p:cTn>
                                        <p:tgtEl>
                                          <p:spTgt spid="59"/>
                                        </p:tgtEl>
                                        <p:attrNameLst>
                                          <p:attrName>style.visibility</p:attrName>
                                        </p:attrNameLst>
                                      </p:cBhvr>
                                      <p:to>
                                        <p:strVal val="visible"/>
                                      </p:to>
                                    </p:set>
                                    <p:animEffect transition="in" filter="wipe(left)">
                                      <p:cBhvr>
                                        <p:cTn id="19" dur="3000"/>
                                        <p:tgtEl>
                                          <p:spTgt spid="59"/>
                                        </p:tgtEl>
                                      </p:cBhvr>
                                    </p:animEffect>
                                  </p:childTnLst>
                                </p:cTn>
                              </p:par>
                            </p:childTnLst>
                          </p:cTn>
                        </p:par>
                        <p:par>
                          <p:cTn id="20" fill="hold">
                            <p:stCondLst>
                              <p:cond delay="9500"/>
                            </p:stCondLst>
                            <p:childTnLst>
                              <p:par>
                                <p:cTn id="21" presetID="22" presetClass="entr" presetSubtype="2" repeatCount="indefinite" fill="hold" nodeType="afterEffect">
                                  <p:stCondLst>
                                    <p:cond delay="0"/>
                                  </p:stCondLst>
                                  <p:childTnLst>
                                    <p:set>
                                      <p:cBhvr>
                                        <p:cTn id="22" dur="1" fill="hold">
                                          <p:stCondLst>
                                            <p:cond delay="0"/>
                                          </p:stCondLst>
                                        </p:cTn>
                                        <p:tgtEl>
                                          <p:spTgt spid="58"/>
                                        </p:tgtEl>
                                        <p:attrNameLst>
                                          <p:attrName>style.visibility</p:attrName>
                                        </p:attrNameLst>
                                      </p:cBhvr>
                                      <p:to>
                                        <p:strVal val="visible"/>
                                      </p:to>
                                    </p:set>
                                    <p:animEffect transition="in" filter="wipe(right)">
                                      <p:cBhvr>
                                        <p:cTn id="23" dur="2000"/>
                                        <p:tgtEl>
                                          <p:spTgt spid="58"/>
                                        </p:tgtEl>
                                      </p:cBhvr>
                                    </p:animEffect>
                                  </p:childTnLst>
                                </p:cTn>
                              </p:par>
                            </p:childTnLst>
                          </p:cTn>
                        </p:par>
                        <p:par>
                          <p:cTn id="24" fill="hold">
                            <p:stCondLst>
                              <p:cond delay="11500"/>
                            </p:stCondLst>
                            <p:childTnLst>
                              <p:par>
                                <p:cTn id="25" presetID="22" presetClass="entr" presetSubtype="8" repeatCount="indefinite" fill="hold" nodeType="afterEffect">
                                  <p:stCondLst>
                                    <p:cond delay="500"/>
                                  </p:stCondLst>
                                  <p:childTnLst>
                                    <p:set>
                                      <p:cBhvr>
                                        <p:cTn id="26" dur="1" fill="hold">
                                          <p:stCondLst>
                                            <p:cond delay="0"/>
                                          </p:stCondLst>
                                        </p:cTn>
                                        <p:tgtEl>
                                          <p:spTgt spid="61"/>
                                        </p:tgtEl>
                                        <p:attrNameLst>
                                          <p:attrName>style.visibility</p:attrName>
                                        </p:attrNameLst>
                                      </p:cBhvr>
                                      <p:to>
                                        <p:strVal val="visible"/>
                                      </p:to>
                                    </p:set>
                                    <p:animEffect transition="in" filter="wipe(left)">
                                      <p:cBhvr>
                                        <p:cTn id="27" dur="2000"/>
                                        <p:tgtEl>
                                          <p:spTgt spid="61"/>
                                        </p:tgtEl>
                                      </p:cBhvr>
                                    </p:animEffect>
                                  </p:childTnLst>
                                </p:cTn>
                              </p:par>
                            </p:childTnLst>
                          </p:cTn>
                        </p:par>
                        <p:par>
                          <p:cTn id="28" fill="hold">
                            <p:stCondLst>
                              <p:cond delay="14000"/>
                            </p:stCondLst>
                            <p:childTnLst>
                              <p:par>
                                <p:cTn id="29" presetID="22" presetClass="entr" presetSubtype="1" repeatCount="indefinite" fill="hold" nodeType="afterEffect">
                                  <p:stCondLst>
                                    <p:cond delay="500"/>
                                  </p:stCondLst>
                                  <p:childTnLst>
                                    <p:set>
                                      <p:cBhvr>
                                        <p:cTn id="30" dur="1" fill="hold">
                                          <p:stCondLst>
                                            <p:cond delay="0"/>
                                          </p:stCondLst>
                                        </p:cTn>
                                        <p:tgtEl>
                                          <p:spTgt spid="52"/>
                                        </p:tgtEl>
                                        <p:attrNameLst>
                                          <p:attrName>style.visibility</p:attrName>
                                        </p:attrNameLst>
                                      </p:cBhvr>
                                      <p:to>
                                        <p:strVal val="visible"/>
                                      </p:to>
                                    </p:set>
                                    <p:animEffect transition="in" filter="wipe(up)">
                                      <p:cBhvr>
                                        <p:cTn id="31" dur="2000"/>
                                        <p:tgtEl>
                                          <p:spTgt spid="52"/>
                                        </p:tgtEl>
                                      </p:cBhvr>
                                    </p:animEffect>
                                  </p:childTnLst>
                                </p:cTn>
                              </p:par>
                            </p:childTnLst>
                          </p:cTn>
                        </p:par>
                        <p:par>
                          <p:cTn id="32" fill="hold">
                            <p:stCondLst>
                              <p:cond delay="16500"/>
                            </p:stCondLst>
                            <p:childTnLst>
                              <p:par>
                                <p:cTn id="33" presetID="22" presetClass="entr" presetSubtype="1" repeatCount="indefinite" fill="hold" nodeType="after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wipe(up)">
                                      <p:cBhvr>
                                        <p:cTn id="35" dur="2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Como se desarrollan las Lesiones de </a:t>
            </a:r>
            <a:r>
              <a:rPr lang="es-ES" u="sng" dirty="0" smtClean="0"/>
              <a:t>la Espalda</a:t>
            </a:r>
            <a:endParaRPr lang="en-US" u="sng" dirty="0"/>
          </a:p>
        </p:txBody>
      </p:sp>
      <p:sp>
        <p:nvSpPr>
          <p:cNvPr id="11" name="TextBox 10"/>
          <p:cNvSpPr txBox="1"/>
          <p:nvPr/>
        </p:nvSpPr>
        <p:spPr>
          <a:xfrm>
            <a:off x="357100" y="1828800"/>
            <a:ext cx="8634500" cy="892552"/>
          </a:xfrm>
          <a:prstGeom prst="rect">
            <a:avLst/>
          </a:prstGeom>
          <a:noFill/>
        </p:spPr>
        <p:txBody>
          <a:bodyPr wrap="square" rtlCol="0">
            <a:spAutoFit/>
          </a:bodyPr>
          <a:lstStyle/>
          <a:p>
            <a:pPr>
              <a:buNone/>
            </a:pPr>
            <a:r>
              <a:rPr lang="es-ES" b="1" dirty="0" smtClean="0"/>
              <a:t>Algunas Tareas Pueden Causar Mucha Presión en los Discos</a:t>
            </a:r>
          </a:p>
        </p:txBody>
      </p:sp>
      <p:graphicFrame>
        <p:nvGraphicFramePr>
          <p:cNvPr id="22" name="Chart 21"/>
          <p:cNvGraphicFramePr/>
          <p:nvPr/>
        </p:nvGraphicFramePr>
        <p:xfrm>
          <a:off x="228600" y="2667000"/>
          <a:ext cx="86106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23" name="TextBox 22"/>
          <p:cNvSpPr txBox="1"/>
          <p:nvPr/>
        </p:nvSpPr>
        <p:spPr>
          <a:xfrm>
            <a:off x="1143000" y="2819400"/>
            <a:ext cx="3891888" cy="369332"/>
          </a:xfrm>
          <a:prstGeom prst="rect">
            <a:avLst/>
          </a:prstGeom>
          <a:noFill/>
        </p:spPr>
        <p:txBody>
          <a:bodyPr wrap="square" rtlCol="0">
            <a:spAutoFit/>
          </a:bodyPr>
          <a:lstStyle/>
          <a:p>
            <a:pPr>
              <a:buNone/>
            </a:pPr>
            <a:r>
              <a:rPr lang="en-US" sz="1800" b="1" dirty="0" smtClean="0">
                <a:solidFill>
                  <a:schemeClr val="bg1">
                    <a:lumMod val="50000"/>
                  </a:schemeClr>
                </a:solidFill>
              </a:rPr>
              <a:t>For Females of Average Height</a:t>
            </a:r>
          </a:p>
        </p:txBody>
      </p:sp>
      <p:pic>
        <p:nvPicPr>
          <p:cNvPr id="24" name="Picture 2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315200" y="3950595"/>
            <a:ext cx="1143000" cy="2286000"/>
          </a:xfrm>
          <a:prstGeom prst="rect">
            <a:avLst/>
          </a:prstGeom>
          <a:noFill/>
          <a:ln w="9525">
            <a:noFill/>
            <a:miter lim="800000"/>
            <a:headEnd/>
            <a:tailEnd/>
          </a:ln>
        </p:spPr>
      </p:pic>
      <p:grpSp>
        <p:nvGrpSpPr>
          <p:cNvPr id="25" name="Group 24"/>
          <p:cNvGrpSpPr/>
          <p:nvPr/>
        </p:nvGrpSpPr>
        <p:grpSpPr>
          <a:xfrm>
            <a:off x="7759467" y="5410200"/>
            <a:ext cx="622533" cy="838200"/>
            <a:chOff x="2806467" y="4970253"/>
            <a:chExt cx="622533" cy="838200"/>
          </a:xfrm>
        </p:grpSpPr>
        <p:pic>
          <p:nvPicPr>
            <p:cNvPr id="26" name="Picture 5" descr="C:\Documents and Settings\W. Gary Allread\Local Settings\Temporary Internet Files\Content.IE5\QOTKN8IA\MC900013091[1].wmf"/>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806467" y="4970253"/>
              <a:ext cx="622533" cy="838200"/>
            </a:xfrm>
            <a:prstGeom prst="rect">
              <a:avLst/>
            </a:prstGeom>
            <a:noFill/>
          </p:spPr>
        </p:pic>
        <p:sp>
          <p:nvSpPr>
            <p:cNvPr id="27" name="TextBox 26"/>
            <p:cNvSpPr txBox="1"/>
            <p:nvPr/>
          </p:nvSpPr>
          <p:spPr>
            <a:xfrm>
              <a:off x="2853906" y="5334000"/>
              <a:ext cx="533400" cy="276999"/>
            </a:xfrm>
            <a:prstGeom prst="rect">
              <a:avLst/>
            </a:prstGeom>
            <a:noFill/>
          </p:spPr>
          <p:txBody>
            <a:bodyPr wrap="square" rtlCol="0">
              <a:spAutoFit/>
            </a:bodyPr>
            <a:lstStyle/>
            <a:p>
              <a:pPr algn="ctr">
                <a:buNone/>
              </a:pPr>
              <a:r>
                <a:rPr lang="en-US" sz="1200" b="1" dirty="0" smtClean="0"/>
                <a:t>25 lb</a:t>
              </a:r>
            </a:p>
          </p:txBody>
        </p:sp>
      </p:grpSp>
      <p:pic>
        <p:nvPicPr>
          <p:cNvPr id="28" name="Picture 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823903" y="4023747"/>
            <a:ext cx="872096" cy="2212848"/>
          </a:xfrm>
          <a:prstGeom prst="rect">
            <a:avLst/>
          </a:prstGeom>
          <a:noFill/>
          <a:ln w="9525">
            <a:noFill/>
            <a:miter lim="800000"/>
            <a:headEnd/>
            <a:tailEnd/>
          </a:ln>
        </p:spPr>
      </p:pic>
      <p:grpSp>
        <p:nvGrpSpPr>
          <p:cNvPr id="29" name="Group 28"/>
          <p:cNvGrpSpPr/>
          <p:nvPr/>
        </p:nvGrpSpPr>
        <p:grpSpPr>
          <a:xfrm>
            <a:off x="2362200" y="3721995"/>
            <a:ext cx="1024317" cy="2514600"/>
            <a:chOff x="2557083" y="3505200"/>
            <a:chExt cx="1024317" cy="2514600"/>
          </a:xfrm>
        </p:grpSpPr>
        <p:pic>
          <p:nvPicPr>
            <p:cNvPr id="30"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557083" y="3505200"/>
              <a:ext cx="864919" cy="2514600"/>
            </a:xfrm>
            <a:prstGeom prst="rect">
              <a:avLst/>
            </a:prstGeom>
            <a:noFill/>
            <a:ln w="9525">
              <a:noFill/>
              <a:miter lim="800000"/>
              <a:headEnd/>
              <a:tailEnd/>
            </a:ln>
          </p:spPr>
        </p:pic>
        <p:grpSp>
          <p:nvGrpSpPr>
            <p:cNvPr id="31" name="Group 21"/>
            <p:cNvGrpSpPr/>
            <p:nvPr/>
          </p:nvGrpSpPr>
          <p:grpSpPr>
            <a:xfrm>
              <a:off x="2958867" y="4800600"/>
              <a:ext cx="622533" cy="798134"/>
              <a:chOff x="-152400" y="4935747"/>
              <a:chExt cx="622533" cy="798134"/>
            </a:xfrm>
          </p:grpSpPr>
          <p:pic>
            <p:nvPicPr>
              <p:cNvPr id="32" name="Picture 5" descr="C:\Documents and Settings\W. Gary Allread\Local Settings\Temporary Internet Files\Content.IE5\QOTKN8IA\MC900013091[1].wmf"/>
              <p:cNvPicPr>
                <a:picLocks noChangeAspect="1" noChangeArrowheads="1"/>
              </p:cNvPicPr>
              <p:nvPr/>
            </p:nvPicPr>
            <p:blipFill>
              <a:blip r:embed="rId4" cstate="email">
                <a:extLst>
                  <a:ext uri="{28A0092B-C50C-407E-A947-70E740481C1C}">
                    <a14:useLocalDpi xmlns:a14="http://schemas.microsoft.com/office/drawing/2010/main" val="0"/>
                  </a:ext>
                </a:extLst>
              </a:blip>
              <a:srcRect b="4780"/>
              <a:stretch>
                <a:fillRect/>
              </a:stretch>
            </p:blipFill>
            <p:spPr bwMode="auto">
              <a:xfrm>
                <a:off x="-152400" y="4935747"/>
                <a:ext cx="622533" cy="798134"/>
              </a:xfrm>
              <a:prstGeom prst="rect">
                <a:avLst/>
              </a:prstGeom>
              <a:noFill/>
            </p:spPr>
          </p:pic>
          <p:sp>
            <p:nvSpPr>
              <p:cNvPr id="33" name="TextBox 32"/>
              <p:cNvSpPr txBox="1"/>
              <p:nvPr/>
            </p:nvSpPr>
            <p:spPr>
              <a:xfrm>
                <a:off x="-104961" y="5335234"/>
                <a:ext cx="533400" cy="276999"/>
              </a:xfrm>
              <a:prstGeom prst="rect">
                <a:avLst/>
              </a:prstGeom>
              <a:noFill/>
            </p:spPr>
            <p:txBody>
              <a:bodyPr wrap="square" rtlCol="0">
                <a:spAutoFit/>
              </a:bodyPr>
              <a:lstStyle/>
              <a:p>
                <a:pPr algn="ctr">
                  <a:buNone/>
                </a:pPr>
                <a:r>
                  <a:rPr lang="en-US" sz="1200" b="1" dirty="0" smtClean="0"/>
                  <a:t>25 lb</a:t>
                </a:r>
              </a:p>
            </p:txBody>
          </p:sp>
        </p:grpSp>
      </p:grpSp>
      <p:grpSp>
        <p:nvGrpSpPr>
          <p:cNvPr id="34" name="Group 33"/>
          <p:cNvGrpSpPr/>
          <p:nvPr/>
        </p:nvGrpSpPr>
        <p:grpSpPr>
          <a:xfrm>
            <a:off x="5244867" y="5382376"/>
            <a:ext cx="622533" cy="838200"/>
            <a:chOff x="3008767" y="4929793"/>
            <a:chExt cx="622533" cy="838200"/>
          </a:xfrm>
        </p:grpSpPr>
        <p:pic>
          <p:nvPicPr>
            <p:cNvPr id="35" name="Picture 5" descr="C:\Documents and Settings\W. Gary Allread\Local Settings\Temporary Internet Files\Content.IE5\QOTKN8IA\MC900013091[1].wmf"/>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008767" y="4929793"/>
              <a:ext cx="622533" cy="838200"/>
            </a:xfrm>
            <a:prstGeom prst="rect">
              <a:avLst/>
            </a:prstGeom>
            <a:noFill/>
          </p:spPr>
        </p:pic>
        <p:sp>
          <p:nvSpPr>
            <p:cNvPr id="36" name="TextBox 35"/>
            <p:cNvSpPr txBox="1"/>
            <p:nvPr/>
          </p:nvSpPr>
          <p:spPr>
            <a:xfrm>
              <a:off x="3054623" y="5334000"/>
              <a:ext cx="533400" cy="276999"/>
            </a:xfrm>
            <a:prstGeom prst="rect">
              <a:avLst/>
            </a:prstGeom>
            <a:noFill/>
          </p:spPr>
          <p:txBody>
            <a:bodyPr wrap="square" rtlCol="0">
              <a:spAutoFit/>
            </a:bodyPr>
            <a:lstStyle/>
            <a:p>
              <a:pPr algn="ctr">
                <a:buNone/>
              </a:pPr>
              <a:r>
                <a:rPr lang="en-US" sz="1200" b="1" dirty="0" smtClean="0"/>
                <a:t>25 lb</a:t>
              </a:r>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Chart 3"/>
          <p:cNvGraphicFramePr/>
          <p:nvPr/>
        </p:nvGraphicFramePr>
        <p:xfrm>
          <a:off x="533400" y="2438400"/>
          <a:ext cx="8229600" cy="2590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Como se desarrollan las Lesiones de </a:t>
            </a:r>
            <a:r>
              <a:rPr lang="es-ES" u="sng" dirty="0" smtClean="0"/>
              <a:t>los hombros</a:t>
            </a:r>
            <a:endParaRPr lang="en-US" u="sng" dirty="0"/>
          </a:p>
        </p:txBody>
      </p:sp>
      <p:sp>
        <p:nvSpPr>
          <p:cNvPr id="11" name="TextBox 10"/>
          <p:cNvSpPr txBox="1"/>
          <p:nvPr/>
        </p:nvSpPr>
        <p:spPr>
          <a:xfrm>
            <a:off x="357100" y="1828800"/>
            <a:ext cx="8634500" cy="492443"/>
          </a:xfrm>
          <a:prstGeom prst="rect">
            <a:avLst/>
          </a:prstGeom>
          <a:noFill/>
        </p:spPr>
        <p:txBody>
          <a:bodyPr wrap="square" rtlCol="0">
            <a:spAutoFit/>
          </a:bodyPr>
          <a:lstStyle/>
          <a:p>
            <a:pPr>
              <a:buNone/>
            </a:pPr>
            <a:r>
              <a:rPr lang="es-ES" b="1" dirty="0" smtClean="0"/>
              <a:t>Algunas Tareas Pueden Lesionar los Hombros</a:t>
            </a:r>
            <a:endParaRPr lang="en-US" b="1" dirty="0" smtClean="0"/>
          </a:p>
        </p:txBody>
      </p:sp>
      <p:sp>
        <p:nvSpPr>
          <p:cNvPr id="10" name="TextBox 9"/>
          <p:cNvSpPr txBox="1"/>
          <p:nvPr/>
        </p:nvSpPr>
        <p:spPr>
          <a:xfrm>
            <a:off x="4953000" y="5602069"/>
            <a:ext cx="3962400" cy="701731"/>
          </a:xfrm>
          <a:prstGeom prst="rect">
            <a:avLst/>
          </a:prstGeom>
          <a:noFill/>
        </p:spPr>
        <p:txBody>
          <a:bodyPr wrap="square" rtlCol="0">
            <a:spAutoFit/>
          </a:bodyPr>
          <a:lstStyle/>
          <a:p>
            <a:pPr marL="231775" indent="-231775">
              <a:buClr>
                <a:schemeClr val="bg1">
                  <a:lumMod val="50000"/>
                </a:schemeClr>
              </a:buClr>
            </a:pPr>
            <a:r>
              <a:rPr lang="en-US" sz="1800" b="1" dirty="0" err="1" smtClean="0">
                <a:solidFill>
                  <a:schemeClr val="bg1">
                    <a:lumMod val="50000"/>
                  </a:schemeClr>
                </a:solidFill>
              </a:rPr>
              <a:t>Tendones</a:t>
            </a:r>
            <a:r>
              <a:rPr lang="en-US" sz="1800" b="1" dirty="0" smtClean="0">
                <a:solidFill>
                  <a:schemeClr val="bg1">
                    <a:lumMod val="50000"/>
                  </a:schemeClr>
                </a:solidFill>
              </a:rPr>
              <a:t> </a:t>
            </a:r>
            <a:r>
              <a:rPr lang="en-US" sz="1800" b="1" dirty="0" err="1" smtClean="0">
                <a:solidFill>
                  <a:schemeClr val="bg1">
                    <a:lumMod val="50000"/>
                  </a:schemeClr>
                </a:solidFill>
              </a:rPr>
              <a:t>irritados</a:t>
            </a:r>
            <a:r>
              <a:rPr lang="en-US" sz="1800" b="1" dirty="0" smtClean="0">
                <a:solidFill>
                  <a:schemeClr val="bg1">
                    <a:lumMod val="50000"/>
                  </a:schemeClr>
                </a:solidFill>
              </a:rPr>
              <a:t> o </a:t>
            </a:r>
            <a:r>
              <a:rPr lang="en-US" sz="1800" b="1" dirty="0" err="1" smtClean="0">
                <a:solidFill>
                  <a:schemeClr val="bg1">
                    <a:lumMod val="50000"/>
                  </a:schemeClr>
                </a:solidFill>
              </a:rPr>
              <a:t>hinchados</a:t>
            </a:r>
            <a:endParaRPr lang="en-US" sz="1800" b="1" dirty="0" smtClean="0">
              <a:solidFill>
                <a:schemeClr val="bg1">
                  <a:lumMod val="50000"/>
                </a:schemeClr>
              </a:solidFill>
            </a:endParaRPr>
          </a:p>
          <a:p>
            <a:pPr marL="231775" indent="-231775">
              <a:buClr>
                <a:schemeClr val="bg1">
                  <a:lumMod val="50000"/>
                </a:schemeClr>
              </a:buClr>
            </a:pPr>
            <a:r>
              <a:rPr lang="en-US" sz="1800" b="1" dirty="0" err="1" smtClean="0">
                <a:solidFill>
                  <a:schemeClr val="bg1">
                    <a:lumMod val="50000"/>
                  </a:schemeClr>
                </a:solidFill>
              </a:rPr>
              <a:t>Tendones</a:t>
            </a:r>
            <a:r>
              <a:rPr lang="en-US" sz="1800" b="1" dirty="0" smtClean="0">
                <a:solidFill>
                  <a:schemeClr val="bg1">
                    <a:lumMod val="50000"/>
                  </a:schemeClr>
                </a:solidFill>
              </a:rPr>
              <a:t> </a:t>
            </a:r>
            <a:r>
              <a:rPr lang="en-US" sz="1800" b="1" dirty="0" err="1" smtClean="0">
                <a:solidFill>
                  <a:schemeClr val="bg1">
                    <a:lumMod val="50000"/>
                  </a:schemeClr>
                </a:solidFill>
              </a:rPr>
              <a:t>cortados</a:t>
            </a:r>
            <a:endParaRPr lang="en-US" sz="1800" b="1" dirty="0" smtClean="0">
              <a:solidFill>
                <a:schemeClr val="bg1">
                  <a:lumMod val="50000"/>
                </a:schemeClr>
              </a:solidFill>
            </a:endParaRPr>
          </a:p>
        </p:txBody>
      </p:sp>
      <p:pic>
        <p:nvPicPr>
          <p:cNvPr id="12" name="Picture 11" descr="Dusting-Up-High.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a:xfrm>
            <a:off x="419100" y="4846320"/>
            <a:ext cx="1943100" cy="1554480"/>
          </a:xfrm>
          <a:prstGeom prst="rect">
            <a:avLst/>
          </a:prstGeom>
        </p:spPr>
      </p:pic>
      <p:pic>
        <p:nvPicPr>
          <p:cNvPr id="13" name="Picture 12" descr="Lift-High-to-Clean-Mirror.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a:xfrm>
            <a:off x="443300" y="2971800"/>
            <a:ext cx="1894701" cy="1554480"/>
          </a:xfrm>
          <a:prstGeom prst="rect">
            <a:avLst/>
          </a:prstGeom>
        </p:spPr>
      </p:pic>
      <p:pic>
        <p:nvPicPr>
          <p:cNvPr id="14" name="Picture 13" descr="Vacuuming.jp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a:xfrm>
            <a:off x="2667000" y="4846320"/>
            <a:ext cx="1727200" cy="1554480"/>
          </a:xfrm>
          <a:prstGeom prst="rect">
            <a:avLst/>
          </a:prstGeom>
        </p:spPr>
      </p:pic>
      <p:cxnSp>
        <p:nvCxnSpPr>
          <p:cNvPr id="19" name="Straight Arrow Connector 18"/>
          <p:cNvCxnSpPr/>
          <p:nvPr/>
        </p:nvCxnSpPr>
        <p:spPr bwMode="auto">
          <a:xfrm rot="10800000">
            <a:off x="4876800" y="4646611"/>
            <a:ext cx="685800" cy="1588"/>
          </a:xfrm>
          <a:prstGeom prst="straightConnector1">
            <a:avLst/>
          </a:prstGeom>
          <a:noFill/>
          <a:ln w="57150" cap="flat" cmpd="sng" algn="ctr">
            <a:solidFill>
              <a:schemeClr val="tx1"/>
            </a:solidFill>
            <a:prstDash val="solid"/>
            <a:round/>
            <a:headEnd type="triangle" w="med" len="med"/>
            <a:tailEnd type="none" w="med" len="med"/>
          </a:ln>
          <a:effectLst/>
        </p:spPr>
      </p:cxnSp>
      <p:pic>
        <p:nvPicPr>
          <p:cNvPr id="2053" name="Picture 5"/>
          <p:cNvPicPr>
            <a:picLocks noChangeAspect="1" noChangeArrowheads="1"/>
          </p:cNvPicPr>
          <p:nvPr/>
        </p:nvPicPr>
        <p:blipFill>
          <a:blip r:embed="rId5" cstate="email">
            <a:extLst>
              <a:ext uri="{28A0092B-C50C-407E-A947-70E740481C1C}">
                <a14:useLocalDpi xmlns:a14="http://schemas.microsoft.com/office/drawing/2010/main" val="0"/>
              </a:ext>
            </a:extLst>
          </a:blip>
          <a:srcRect l="34860" r="1332"/>
          <a:stretch>
            <a:fillRect/>
          </a:stretch>
        </p:blipFill>
        <p:spPr bwMode="auto">
          <a:xfrm>
            <a:off x="5739240" y="2967990"/>
            <a:ext cx="2862649" cy="2518410"/>
          </a:xfrm>
          <a:prstGeom prst="rect">
            <a:avLst/>
          </a:prstGeom>
          <a:noFill/>
          <a:ln w="9525">
            <a:noFill/>
            <a:miter lim="800000"/>
            <a:headEnd/>
            <a:tailEnd/>
          </a:ln>
          <a:effectLst/>
        </p:spPr>
      </p:pic>
      <p:sp>
        <p:nvSpPr>
          <p:cNvPr id="25" name="Pie 24"/>
          <p:cNvSpPr/>
          <p:nvPr/>
        </p:nvSpPr>
        <p:spPr bwMode="auto">
          <a:xfrm>
            <a:off x="7088190" y="3641434"/>
            <a:ext cx="698157" cy="475734"/>
          </a:xfrm>
          <a:prstGeom prst="pie">
            <a:avLst>
              <a:gd name="adj1" fmla="val 829682"/>
              <a:gd name="adj2" fmla="val 12956248"/>
            </a:avLst>
          </a:prstGeom>
          <a:gradFill>
            <a:gsLst>
              <a:gs pos="10000">
                <a:schemeClr val="tx2"/>
              </a:gs>
              <a:gs pos="20000">
                <a:schemeClr val="tx2">
                  <a:lumMod val="20000"/>
                  <a:lumOff val="80000"/>
                </a:schemeClr>
              </a:gs>
              <a:gs pos="30000">
                <a:schemeClr val="tx2"/>
              </a:gs>
              <a:gs pos="40000">
                <a:schemeClr val="tx2">
                  <a:lumMod val="20000"/>
                  <a:lumOff val="80000"/>
                </a:schemeClr>
              </a:gs>
              <a:gs pos="50000">
                <a:schemeClr val="tx2"/>
              </a:gs>
              <a:gs pos="60000">
                <a:schemeClr val="tx2">
                  <a:lumMod val="20000"/>
                  <a:lumOff val="80000"/>
                </a:schemeClr>
              </a:gs>
              <a:gs pos="70000">
                <a:schemeClr val="tx2"/>
              </a:gs>
              <a:gs pos="80000">
                <a:schemeClr val="tx2">
                  <a:lumMod val="20000"/>
                  <a:lumOff val="80000"/>
                </a:schemeClr>
              </a:gs>
              <a:gs pos="90000">
                <a:schemeClr val="tx2"/>
              </a:gs>
              <a:gs pos="100000">
                <a:schemeClr val="tx2">
                  <a:lumMod val="20000"/>
                  <a:lumOff val="80000"/>
                </a:schemeClr>
              </a:gs>
            </a:gsLst>
            <a:lin ang="720000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noFill/>
              </a:ln>
              <a:solidFill>
                <a:schemeClr val="tx1"/>
              </a:solidFill>
              <a:effectLst/>
              <a:latin typeface="Arial" charset="0"/>
            </a:endParaRPr>
          </a:p>
        </p:txBody>
      </p:sp>
      <p:sp>
        <p:nvSpPr>
          <p:cNvPr id="26" name="Pie 25"/>
          <p:cNvSpPr/>
          <p:nvPr/>
        </p:nvSpPr>
        <p:spPr bwMode="auto">
          <a:xfrm rot="12644861">
            <a:off x="8031196" y="4077208"/>
            <a:ext cx="673915" cy="411751"/>
          </a:xfrm>
          <a:prstGeom prst="pie">
            <a:avLst>
              <a:gd name="adj1" fmla="val 21368720"/>
              <a:gd name="adj2" fmla="val 12162133"/>
            </a:avLst>
          </a:prstGeom>
          <a:gradFill>
            <a:gsLst>
              <a:gs pos="10000">
                <a:schemeClr val="tx2"/>
              </a:gs>
              <a:gs pos="20000">
                <a:schemeClr val="tx2">
                  <a:lumMod val="20000"/>
                  <a:lumOff val="80000"/>
                </a:schemeClr>
              </a:gs>
              <a:gs pos="30000">
                <a:schemeClr val="tx2"/>
              </a:gs>
              <a:gs pos="40000">
                <a:schemeClr val="tx2">
                  <a:lumMod val="20000"/>
                  <a:lumOff val="80000"/>
                </a:schemeClr>
              </a:gs>
              <a:gs pos="50000">
                <a:schemeClr val="tx2"/>
              </a:gs>
              <a:gs pos="60000">
                <a:schemeClr val="tx2">
                  <a:lumMod val="20000"/>
                  <a:lumOff val="80000"/>
                </a:schemeClr>
              </a:gs>
              <a:gs pos="70000">
                <a:schemeClr val="tx2"/>
              </a:gs>
              <a:gs pos="80000">
                <a:schemeClr val="tx2">
                  <a:lumMod val="20000"/>
                  <a:lumOff val="80000"/>
                </a:schemeClr>
              </a:gs>
              <a:gs pos="90000">
                <a:schemeClr val="tx2"/>
              </a:gs>
              <a:gs pos="100000">
                <a:schemeClr val="tx2">
                  <a:lumMod val="20000"/>
                  <a:lumOff val="80000"/>
                </a:schemeClr>
              </a:gs>
            </a:gsLst>
            <a:lin ang="720000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noFill/>
              </a:ln>
              <a:solidFill>
                <a:schemeClr val="tx1"/>
              </a:solidFill>
              <a:effectLst/>
              <a:latin typeface="Arial" charset="0"/>
            </a:endParaRPr>
          </a:p>
        </p:txBody>
      </p:sp>
      <p:pic>
        <p:nvPicPr>
          <p:cNvPr id="15" name="Picture 14" descr="Cleaning Shower Tiles.jpg"/>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a:xfrm>
            <a:off x="2514600" y="2971800"/>
            <a:ext cx="2133600" cy="15544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afterEffect">
                                  <p:stCondLst>
                                    <p:cond delay="0"/>
                                  </p:stCondLst>
                                  <p:endCondLst>
                                    <p:cond evt="onNext" delay="0">
                                      <p:tgtEl>
                                        <p:sldTgt/>
                                      </p:tgtEl>
                                    </p:cond>
                                  </p:endCondLst>
                                  <p:childTnLst>
                                    <p:anim calcmode="discrete" valueType="str">
                                      <p:cBhvr>
                                        <p:cTn id="6" dur="2000" fill="hold"/>
                                        <p:tgtEl>
                                          <p:spTgt spid="25"/>
                                        </p:tgtEl>
                                        <p:attrNameLst>
                                          <p:attrName>style.visibility</p:attrName>
                                        </p:attrNameLst>
                                      </p:cBhvr>
                                      <p:tavLst>
                                        <p:tav tm="0">
                                          <p:val>
                                            <p:strVal val="hidden"/>
                                          </p:val>
                                        </p:tav>
                                        <p:tav tm="50000">
                                          <p:val>
                                            <p:strVal val="visible"/>
                                          </p:val>
                                        </p:tav>
                                      </p:tavLst>
                                    </p:anim>
                                  </p:childTnLst>
                                </p:cTn>
                              </p:par>
                            </p:childTnLst>
                          </p:cTn>
                        </p:par>
                        <p:par>
                          <p:cTn id="7" fill="hold">
                            <p:stCondLst>
                              <p:cond delay="2000"/>
                            </p:stCondLst>
                            <p:childTnLst>
                              <p:par>
                                <p:cTn id="8" presetID="35" presetClass="emph" presetSubtype="0" repeatCount="indefinite" fill="hold" grpId="0" nodeType="afterEffect">
                                  <p:stCondLst>
                                    <p:cond delay="0"/>
                                  </p:stCondLst>
                                  <p:endCondLst>
                                    <p:cond evt="onNext" delay="0">
                                      <p:tgtEl>
                                        <p:sldTgt/>
                                      </p:tgtEl>
                                    </p:cond>
                                  </p:endCondLst>
                                  <p:childTnLst>
                                    <p:anim calcmode="discrete" valueType="str">
                                      <p:cBhvr>
                                        <p:cTn id="9" dur="2000" fill="hold"/>
                                        <p:tgtEl>
                                          <p:spTgt spid="2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t>
            </a:r>
            <a:r>
              <a:rPr lang="en-US" dirty="0" err="1" smtClean="0"/>
              <a:t>Que</a:t>
            </a:r>
            <a:r>
              <a:rPr lang="en-US" dirty="0" smtClean="0"/>
              <a:t> </a:t>
            </a:r>
            <a:r>
              <a:rPr lang="en-US" dirty="0" err="1" smtClean="0"/>
              <a:t>es</a:t>
            </a:r>
            <a:r>
              <a:rPr lang="en-US" dirty="0" smtClean="0"/>
              <a:t> </a:t>
            </a:r>
            <a:r>
              <a:rPr lang="en-US" dirty="0" err="1" smtClean="0"/>
              <a:t>Ergonomía</a:t>
            </a:r>
            <a:r>
              <a:rPr lang="en-US" dirty="0" smtClean="0"/>
              <a:t>?</a:t>
            </a:r>
            <a:endParaRPr lang="en-US" dirty="0"/>
          </a:p>
        </p:txBody>
      </p:sp>
      <p:pic>
        <p:nvPicPr>
          <p:cNvPr id="4" name="Picture 3" descr="C:\Documents and Settings\W. Gary Allread\Local Settings\Temporary Internet Files\Content.IE5\XXK05LM0\MC900431560[1].PNG"/>
          <p:cNvPicPr>
            <a:picLocks noChangeAspect="1" noChangeArrowheads="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2895600" y="2438400"/>
            <a:ext cx="3352800" cy="33528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ES" cap="none" dirty="0" smtClean="0"/>
              <a:t>Factores de Riesgo de Lesiones al Personal de Limpieza de Cuartos</a:t>
            </a:r>
            <a:endParaRPr lang="en-US" cap="none" dirty="0"/>
          </a:p>
        </p:txBody>
      </p:sp>
      <p:sp>
        <p:nvSpPr>
          <p:cNvPr id="5" name="Text Placeholder 4"/>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772400" cy="1295400"/>
          </a:xfrm>
        </p:spPr>
        <p:txBody>
          <a:bodyPr/>
          <a:lstStyle/>
          <a:p>
            <a:r>
              <a:rPr lang="es-ES" spc="-150" dirty="0" smtClean="0"/>
              <a:t>Factores de Riesgo de Lesiones entre el Personal de Limpieza de Cuartos</a:t>
            </a:r>
            <a:endParaRPr lang="en-US" spc="-150" dirty="0"/>
          </a:p>
        </p:txBody>
      </p:sp>
      <p:sp>
        <p:nvSpPr>
          <p:cNvPr id="11" name="TextBox 10"/>
          <p:cNvSpPr txBox="1"/>
          <p:nvPr/>
        </p:nvSpPr>
        <p:spPr>
          <a:xfrm>
            <a:off x="357100" y="1828800"/>
            <a:ext cx="8634500" cy="972574"/>
          </a:xfrm>
          <a:prstGeom prst="rect">
            <a:avLst/>
          </a:prstGeom>
          <a:noFill/>
        </p:spPr>
        <p:txBody>
          <a:bodyPr wrap="square" rtlCol="0">
            <a:spAutoFit/>
          </a:bodyPr>
          <a:lstStyle/>
          <a:p>
            <a:pPr>
              <a:buNone/>
            </a:pPr>
            <a:r>
              <a:rPr lang="en-US" b="1" dirty="0" smtClean="0"/>
              <a:t>Mucho </a:t>
            </a:r>
            <a:r>
              <a:rPr lang="en-US" b="1" dirty="0" err="1" smtClean="0"/>
              <a:t>Esfuerzo</a:t>
            </a:r>
            <a:endParaRPr lang="en-US" b="1" dirty="0" smtClean="0"/>
          </a:p>
          <a:p>
            <a:pPr>
              <a:buNone/>
            </a:pPr>
            <a:r>
              <a:rPr lang="en-US" b="1" dirty="0" smtClean="0">
                <a:solidFill>
                  <a:schemeClr val="bg1">
                    <a:lumMod val="50000"/>
                  </a:schemeClr>
                </a:solidFill>
              </a:rPr>
              <a:t>   </a:t>
            </a:r>
            <a:r>
              <a:rPr lang="en-US" b="1" dirty="0" err="1" smtClean="0">
                <a:solidFill>
                  <a:schemeClr val="bg1">
                    <a:lumMod val="50000"/>
                  </a:schemeClr>
                </a:solidFill>
              </a:rPr>
              <a:t>Ejemplos</a:t>
            </a:r>
            <a:endParaRPr lang="en-US" b="1" dirty="0" smtClean="0">
              <a:solidFill>
                <a:schemeClr val="bg1">
                  <a:lumMod val="50000"/>
                </a:schemeClr>
              </a:solidFill>
            </a:endParaRPr>
          </a:p>
        </p:txBody>
      </p:sp>
      <p:sp>
        <p:nvSpPr>
          <p:cNvPr id="7" name="TextBox 6"/>
          <p:cNvSpPr txBox="1"/>
          <p:nvPr/>
        </p:nvSpPr>
        <p:spPr>
          <a:xfrm>
            <a:off x="450850" y="5562600"/>
            <a:ext cx="2451100" cy="646331"/>
          </a:xfrm>
          <a:prstGeom prst="rect">
            <a:avLst/>
          </a:prstGeom>
          <a:noFill/>
        </p:spPr>
        <p:txBody>
          <a:bodyPr wrap="square" rtlCol="0">
            <a:spAutoFit/>
          </a:bodyPr>
          <a:lstStyle/>
          <a:p>
            <a:pPr algn="ctr">
              <a:buNone/>
            </a:pPr>
            <a:r>
              <a:rPr lang="en-US" sz="1800" b="1" dirty="0" err="1" smtClean="0">
                <a:solidFill>
                  <a:schemeClr val="bg1">
                    <a:lumMod val="50000"/>
                  </a:schemeClr>
                </a:solidFill>
              </a:rPr>
              <a:t>Levantar</a:t>
            </a:r>
            <a:r>
              <a:rPr lang="en-US" sz="1800" b="1" dirty="0" smtClean="0">
                <a:solidFill>
                  <a:schemeClr val="bg1">
                    <a:lumMod val="50000"/>
                  </a:schemeClr>
                </a:solidFill>
              </a:rPr>
              <a:t> </a:t>
            </a:r>
            <a:r>
              <a:rPr lang="en-US" sz="1800" b="1" dirty="0" err="1" smtClean="0">
                <a:solidFill>
                  <a:schemeClr val="bg1">
                    <a:lumMod val="50000"/>
                  </a:schemeClr>
                </a:solidFill>
              </a:rPr>
              <a:t>colchones</a:t>
            </a:r>
            <a:r>
              <a:rPr lang="en-US" sz="1800" b="1" dirty="0" smtClean="0">
                <a:solidFill>
                  <a:schemeClr val="bg1">
                    <a:lumMod val="50000"/>
                  </a:schemeClr>
                </a:solidFill>
              </a:rPr>
              <a:t> </a:t>
            </a:r>
            <a:r>
              <a:rPr lang="en-US" sz="1800" b="1" dirty="0" err="1" smtClean="0">
                <a:solidFill>
                  <a:schemeClr val="bg1">
                    <a:lumMod val="50000"/>
                  </a:schemeClr>
                </a:solidFill>
              </a:rPr>
              <a:t>pesados</a:t>
            </a:r>
            <a:endParaRPr lang="en-US" sz="1800" b="1" dirty="0" smtClean="0">
              <a:solidFill>
                <a:schemeClr val="bg1">
                  <a:lumMod val="50000"/>
                </a:schemeClr>
              </a:solidFill>
            </a:endParaRPr>
          </a:p>
        </p:txBody>
      </p:sp>
      <p:sp>
        <p:nvSpPr>
          <p:cNvPr id="8" name="TextBox 7"/>
          <p:cNvSpPr txBox="1"/>
          <p:nvPr/>
        </p:nvSpPr>
        <p:spPr>
          <a:xfrm>
            <a:off x="6019800" y="5562600"/>
            <a:ext cx="3124200" cy="646331"/>
          </a:xfrm>
          <a:prstGeom prst="rect">
            <a:avLst/>
          </a:prstGeom>
          <a:noFill/>
        </p:spPr>
        <p:txBody>
          <a:bodyPr wrap="square" rtlCol="0">
            <a:spAutoFit/>
          </a:bodyPr>
          <a:lstStyle/>
          <a:p>
            <a:pPr algn="ctr">
              <a:buNone/>
            </a:pPr>
            <a:r>
              <a:rPr lang="es-ES" sz="1800" b="1" dirty="0" smtClean="0">
                <a:solidFill>
                  <a:schemeClr val="bg1">
                    <a:lumMod val="50000"/>
                  </a:schemeClr>
                </a:solidFill>
              </a:rPr>
              <a:t>Empujar carros pesados con artículos </a:t>
            </a:r>
            <a:r>
              <a:rPr lang="es-ES" sz="1800" b="1" dirty="0" err="1" smtClean="0">
                <a:solidFill>
                  <a:schemeClr val="bg1">
                    <a:lumMod val="50000"/>
                  </a:schemeClr>
                </a:solidFill>
              </a:rPr>
              <a:t>delimpieza</a:t>
            </a:r>
            <a:endParaRPr lang="en-US" sz="1800" b="1" dirty="0" smtClean="0">
              <a:solidFill>
                <a:schemeClr val="bg1">
                  <a:lumMod val="50000"/>
                </a:schemeClr>
              </a:solidFill>
            </a:endParaRPr>
          </a:p>
        </p:txBody>
      </p:sp>
      <p:sp>
        <p:nvSpPr>
          <p:cNvPr id="9" name="TextBox 8"/>
          <p:cNvSpPr txBox="1"/>
          <p:nvPr/>
        </p:nvSpPr>
        <p:spPr>
          <a:xfrm>
            <a:off x="3276600" y="5562600"/>
            <a:ext cx="2667000" cy="646331"/>
          </a:xfrm>
          <a:prstGeom prst="rect">
            <a:avLst/>
          </a:prstGeom>
          <a:noFill/>
        </p:spPr>
        <p:txBody>
          <a:bodyPr wrap="square" rtlCol="0">
            <a:spAutoFit/>
          </a:bodyPr>
          <a:lstStyle/>
          <a:p>
            <a:pPr algn="ctr">
              <a:buNone/>
            </a:pPr>
            <a:r>
              <a:rPr lang="en-US" sz="1800" b="1" dirty="0" err="1" smtClean="0">
                <a:solidFill>
                  <a:schemeClr val="bg1">
                    <a:lumMod val="50000"/>
                  </a:schemeClr>
                </a:solidFill>
              </a:rPr>
              <a:t>Empujar</a:t>
            </a:r>
            <a:r>
              <a:rPr lang="en-US" sz="1800" b="1" dirty="0" smtClean="0">
                <a:solidFill>
                  <a:schemeClr val="bg1">
                    <a:lumMod val="50000"/>
                  </a:schemeClr>
                </a:solidFill>
              </a:rPr>
              <a:t> </a:t>
            </a:r>
            <a:r>
              <a:rPr lang="en-US" sz="1800" b="1" dirty="0" err="1" smtClean="0">
                <a:solidFill>
                  <a:schemeClr val="bg1">
                    <a:lumMod val="50000"/>
                  </a:schemeClr>
                </a:solidFill>
              </a:rPr>
              <a:t>aspiradoras</a:t>
            </a:r>
            <a:r>
              <a:rPr lang="en-US" sz="1800" b="1" dirty="0" smtClean="0">
                <a:solidFill>
                  <a:schemeClr val="bg1">
                    <a:lumMod val="50000"/>
                  </a:schemeClr>
                </a:solidFill>
              </a:rPr>
              <a:t> </a:t>
            </a:r>
            <a:r>
              <a:rPr lang="en-US" sz="1800" b="1" dirty="0" err="1" smtClean="0">
                <a:solidFill>
                  <a:schemeClr val="bg1">
                    <a:lumMod val="50000"/>
                  </a:schemeClr>
                </a:solidFill>
              </a:rPr>
              <a:t>pesadas</a:t>
            </a:r>
            <a:endParaRPr lang="en-US" sz="1800" b="1" dirty="0" smtClean="0">
              <a:solidFill>
                <a:schemeClr val="bg1">
                  <a:lumMod val="50000"/>
                </a:schemeClr>
              </a:solidFill>
            </a:endParaRPr>
          </a:p>
        </p:txBody>
      </p:sp>
      <p:pic>
        <p:nvPicPr>
          <p:cNvPr id="15" name="Picture 14" descr="Vacuuming.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a:xfrm flipH="1">
            <a:off x="3352800" y="3124200"/>
            <a:ext cx="2442693" cy="2286000"/>
          </a:xfrm>
          <a:prstGeom prst="rect">
            <a:avLst/>
          </a:prstGeom>
        </p:spPr>
      </p:pic>
      <p:pic>
        <p:nvPicPr>
          <p:cNvPr id="16" name="Picture 15" descr="Lifting-Mattress.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a:xfrm>
            <a:off x="228600" y="3124200"/>
            <a:ext cx="2743200" cy="2286000"/>
          </a:xfrm>
          <a:prstGeom prst="rect">
            <a:avLst/>
          </a:prstGeom>
        </p:spPr>
      </p:pic>
      <p:pic>
        <p:nvPicPr>
          <p:cNvPr id="17" name="Picture 16" descr="Pushing-Cart.jp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a:xfrm>
            <a:off x="6172200" y="3022242"/>
            <a:ext cx="2147550" cy="2286000"/>
          </a:xfrm>
          <a:prstGeom prst="rect">
            <a:avLst/>
          </a:prstGeom>
        </p:spPr>
      </p:pic>
      <p:cxnSp>
        <p:nvCxnSpPr>
          <p:cNvPr id="18" name="Straight Connector 17"/>
          <p:cNvCxnSpPr/>
          <p:nvPr/>
        </p:nvCxnSpPr>
        <p:spPr bwMode="auto">
          <a:xfrm rot="10800000">
            <a:off x="7647904" y="3048000"/>
            <a:ext cx="838200" cy="457200"/>
          </a:xfrm>
          <a:prstGeom prst="line">
            <a:avLst/>
          </a:prstGeom>
          <a:noFill/>
          <a:ln w="28575" cap="flat" cmpd="sng" algn="ctr">
            <a:solidFill>
              <a:schemeClr val="tx1">
                <a:lumMod val="65000"/>
                <a:lumOff val="35000"/>
              </a:schemeClr>
            </a:solidFill>
            <a:prstDash val="solid"/>
            <a:round/>
            <a:headEnd type="none" w="med" len="med"/>
            <a:tailEnd type="none" w="med" len="med"/>
          </a:ln>
          <a:effectLst/>
        </p:spPr>
      </p:cxnSp>
      <p:cxnSp>
        <p:nvCxnSpPr>
          <p:cNvPr id="19" name="Straight Connector 18"/>
          <p:cNvCxnSpPr/>
          <p:nvPr/>
        </p:nvCxnSpPr>
        <p:spPr bwMode="auto">
          <a:xfrm rot="10800000" flipV="1">
            <a:off x="7663144" y="2895600"/>
            <a:ext cx="289560" cy="152399"/>
          </a:xfrm>
          <a:prstGeom prst="line">
            <a:avLst/>
          </a:prstGeom>
          <a:noFill/>
          <a:ln w="28575" cap="flat" cmpd="sng" algn="ctr">
            <a:solidFill>
              <a:schemeClr val="tx1">
                <a:lumMod val="65000"/>
                <a:lumOff val="35000"/>
              </a:schemeClr>
            </a:solidFill>
            <a:prstDash val="solid"/>
            <a:round/>
            <a:headEnd type="none" w="med" len="med"/>
            <a:tailEnd type="none" w="med" len="med"/>
          </a:ln>
          <a:effectLst/>
        </p:spPr>
      </p:cxnSp>
      <p:cxnSp>
        <p:nvCxnSpPr>
          <p:cNvPr id="20" name="Straight Connector 19"/>
          <p:cNvCxnSpPr/>
          <p:nvPr/>
        </p:nvCxnSpPr>
        <p:spPr bwMode="auto">
          <a:xfrm rot="10800000">
            <a:off x="8020355" y="5102798"/>
            <a:ext cx="460472" cy="296830"/>
          </a:xfrm>
          <a:prstGeom prst="line">
            <a:avLst/>
          </a:prstGeom>
          <a:noFill/>
          <a:ln w="76200" cap="flat" cmpd="sng" algn="ctr">
            <a:solidFill>
              <a:schemeClr val="bg2"/>
            </a:solidFill>
            <a:prstDash val="solid"/>
            <a:round/>
            <a:headEnd type="none" w="med" len="med"/>
            <a:tailEnd type="none" w="med" len="med"/>
          </a:ln>
          <a:effectLst/>
        </p:spPr>
      </p:cxnSp>
      <p:cxnSp>
        <p:nvCxnSpPr>
          <p:cNvPr id="21" name="Straight Connector 20"/>
          <p:cNvCxnSpPr/>
          <p:nvPr/>
        </p:nvCxnSpPr>
        <p:spPr bwMode="auto">
          <a:xfrm rot="10800000" flipV="1">
            <a:off x="8241525" y="4433725"/>
            <a:ext cx="256103" cy="138274"/>
          </a:xfrm>
          <a:prstGeom prst="line">
            <a:avLst/>
          </a:prstGeom>
          <a:noFill/>
          <a:ln w="28575" cap="flat" cmpd="sng" algn="ctr">
            <a:solidFill>
              <a:schemeClr val="tx1">
                <a:lumMod val="65000"/>
                <a:lumOff val="35000"/>
              </a:schemeClr>
            </a:solidFill>
            <a:prstDash val="solid"/>
            <a:round/>
            <a:headEnd type="none" w="med" len="med"/>
            <a:tailEnd type="none" w="med" len="med"/>
          </a:ln>
          <a:effectLst/>
        </p:spPr>
      </p:cxnSp>
      <p:pic>
        <p:nvPicPr>
          <p:cNvPr id="22" name="Picture 3"/>
          <p:cNvPicPr>
            <a:picLocks noChangeAspect="1" noChangeArrowheads="1"/>
          </p:cNvPicPr>
          <p:nvPr/>
        </p:nvPicPr>
        <p:blipFill>
          <a:blip r:embed="rId5" cstate="email">
            <a:duotone>
              <a:prstClr val="black"/>
              <a:schemeClr val="tx2">
                <a:tint val="45000"/>
                <a:satMod val="400000"/>
              </a:schemeClr>
            </a:duotone>
            <a:extLst>
              <a:ext uri="{28A0092B-C50C-407E-A947-70E740481C1C}">
                <a14:useLocalDpi xmlns:a14="http://schemas.microsoft.com/office/drawing/2010/main" val="0"/>
              </a:ext>
            </a:extLst>
          </a:blip>
          <a:srcRect b="83425"/>
          <a:stretch>
            <a:fillRect/>
          </a:stretch>
        </p:blipFill>
        <p:spPr bwMode="auto">
          <a:xfrm rot="1740000">
            <a:off x="7513982" y="2970686"/>
            <a:ext cx="1243280" cy="380789"/>
          </a:xfrm>
          <a:prstGeom prst="rect">
            <a:avLst/>
          </a:prstGeom>
          <a:solidFill>
            <a:schemeClr val="bg1"/>
          </a:solidFill>
          <a:ln w="9525">
            <a:noFill/>
            <a:miter lim="800000"/>
            <a:headEnd/>
            <a:tailEnd/>
          </a:ln>
          <a:effectLst/>
        </p:spPr>
      </p:pic>
      <p:cxnSp>
        <p:nvCxnSpPr>
          <p:cNvPr id="23" name="Straight Connector 22"/>
          <p:cNvCxnSpPr/>
          <p:nvPr/>
        </p:nvCxnSpPr>
        <p:spPr bwMode="auto">
          <a:xfrm rot="5400000" flipH="1" flipV="1">
            <a:off x="7300884" y="3436208"/>
            <a:ext cx="739346" cy="8239"/>
          </a:xfrm>
          <a:prstGeom prst="line">
            <a:avLst/>
          </a:prstGeom>
          <a:noFill/>
          <a:ln w="28575" cap="flat" cmpd="sng" algn="ctr">
            <a:solidFill>
              <a:schemeClr val="tx1">
                <a:lumMod val="65000"/>
                <a:lumOff val="35000"/>
              </a:schemeClr>
            </a:solidFill>
            <a:prstDash val="solid"/>
            <a:round/>
            <a:headEnd type="none" w="med" len="med"/>
            <a:tailEnd type="none" w="med" len="med"/>
          </a:ln>
          <a:effectLst/>
        </p:spPr>
      </p:cxnSp>
      <p:cxnSp>
        <p:nvCxnSpPr>
          <p:cNvPr id="24" name="Straight Connector 23"/>
          <p:cNvCxnSpPr/>
          <p:nvPr/>
        </p:nvCxnSpPr>
        <p:spPr bwMode="auto">
          <a:xfrm rot="5400000" flipH="1" flipV="1">
            <a:off x="7533603" y="4457700"/>
            <a:ext cx="1905000" cy="0"/>
          </a:xfrm>
          <a:prstGeom prst="line">
            <a:avLst/>
          </a:prstGeom>
          <a:noFill/>
          <a:ln w="28575" cap="flat" cmpd="sng" algn="ctr">
            <a:solidFill>
              <a:schemeClr val="tx1">
                <a:lumMod val="65000"/>
                <a:lumOff val="35000"/>
              </a:schemeClr>
            </a:solidFill>
            <a:prstDash val="solid"/>
            <a:round/>
            <a:headEnd type="none" w="med" len="med"/>
            <a:tailEnd type="none" w="med" len="med"/>
          </a:ln>
          <a:effectLst/>
        </p:spPr>
      </p:cxnSp>
      <p:cxnSp>
        <p:nvCxnSpPr>
          <p:cNvPr id="25" name="Straight Connector 24"/>
          <p:cNvCxnSpPr/>
          <p:nvPr/>
        </p:nvCxnSpPr>
        <p:spPr bwMode="auto">
          <a:xfrm rot="10800000">
            <a:off x="8486106" y="3505202"/>
            <a:ext cx="380998" cy="228599"/>
          </a:xfrm>
          <a:prstGeom prst="line">
            <a:avLst/>
          </a:prstGeom>
          <a:noFill/>
          <a:ln w="28575" cap="flat" cmpd="sng" algn="ctr">
            <a:solidFill>
              <a:schemeClr val="tx1">
                <a:lumMod val="65000"/>
                <a:lumOff val="35000"/>
              </a:schemeClr>
            </a:solidFill>
            <a:prstDash val="solid"/>
            <a:round/>
            <a:headEnd type="none" w="med" len="med"/>
            <a:tailEnd type="none" w="med" len="med"/>
          </a:ln>
          <a:effectLst/>
        </p:spPr>
      </p:cxnSp>
      <p:cxnSp>
        <p:nvCxnSpPr>
          <p:cNvPr id="26" name="Straight Connector 25"/>
          <p:cNvCxnSpPr/>
          <p:nvPr/>
        </p:nvCxnSpPr>
        <p:spPr bwMode="auto">
          <a:xfrm rot="10800000">
            <a:off x="8486104" y="5410200"/>
            <a:ext cx="380998" cy="228599"/>
          </a:xfrm>
          <a:prstGeom prst="line">
            <a:avLst/>
          </a:prstGeom>
          <a:noFill/>
          <a:ln w="28575" cap="flat" cmpd="sng" algn="ctr">
            <a:solidFill>
              <a:schemeClr val="tx1">
                <a:lumMod val="65000"/>
                <a:lumOff val="35000"/>
              </a:schemeClr>
            </a:solidFill>
            <a:prstDash val="solid"/>
            <a:round/>
            <a:headEnd type="none" w="med" len="med"/>
            <a:tailEnd type="none" w="med" len="med"/>
          </a:ln>
          <a:effectLst/>
        </p:spPr>
      </p:cxnSp>
      <p:sp>
        <p:nvSpPr>
          <p:cNvPr id="27" name="Parallelogram 26"/>
          <p:cNvSpPr/>
          <p:nvPr/>
        </p:nvSpPr>
        <p:spPr bwMode="auto">
          <a:xfrm rot="980270" flipV="1">
            <a:off x="8491892" y="4366879"/>
            <a:ext cx="209463" cy="296309"/>
          </a:xfrm>
          <a:prstGeom prst="parallelogram">
            <a:avLst>
              <a:gd name="adj" fmla="val 38281"/>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noFill/>
              </a:ln>
              <a:solidFill>
                <a:schemeClr val="tx1"/>
              </a:solidFill>
              <a:effectLst/>
              <a:latin typeface="Arial" charset="0"/>
            </a:endParaRPr>
          </a:p>
        </p:txBody>
      </p:sp>
      <p:sp>
        <p:nvSpPr>
          <p:cNvPr id="28" name="Oval 27"/>
          <p:cNvSpPr>
            <a:spLocks noChangeAspect="1"/>
          </p:cNvSpPr>
          <p:nvPr/>
        </p:nvSpPr>
        <p:spPr bwMode="auto">
          <a:xfrm>
            <a:off x="8547064" y="4400452"/>
            <a:ext cx="91440" cy="9144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noFill/>
              </a:ln>
              <a:solidFill>
                <a:schemeClr val="tx1"/>
              </a:solidFill>
              <a:effectLst/>
              <a:latin typeface="Arial" charset="0"/>
            </a:endParaRPr>
          </a:p>
        </p:txBody>
      </p:sp>
      <p:sp>
        <p:nvSpPr>
          <p:cNvPr id="29" name="Oval 28"/>
          <p:cNvSpPr>
            <a:spLocks noChangeAspect="1"/>
          </p:cNvSpPr>
          <p:nvPr/>
        </p:nvSpPr>
        <p:spPr bwMode="auto">
          <a:xfrm>
            <a:off x="8547064" y="4537220"/>
            <a:ext cx="91440" cy="9144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8600" y="228600"/>
            <a:ext cx="7696200" cy="1295400"/>
          </a:xfrm>
        </p:spPr>
        <p:txBody>
          <a:bodyPr/>
          <a:lstStyle/>
          <a:p>
            <a:r>
              <a:rPr lang="es-ES" dirty="0" smtClean="0"/>
              <a:t>¿Cuáles Son Otras Tareas Que Requieren Mucha Esfuerza?</a:t>
            </a:r>
            <a:endParaRPr lang="en-US" dirty="0"/>
          </a:p>
        </p:txBody>
      </p:sp>
      <p:pic>
        <p:nvPicPr>
          <p:cNvPr id="2051" name="Picture 3" descr="C:\Documents and Settings\W. Gary Allread\Local Settings\Temporary Internet Files\Content.IE5\XXK05LM0\MC900431560[1].PNG"/>
          <p:cNvPicPr>
            <a:picLocks noChangeAspect="1" noChangeArrowheads="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457200" y="2895600"/>
            <a:ext cx="1828800" cy="1828800"/>
          </a:xfrm>
          <a:prstGeom prst="rect">
            <a:avLst/>
          </a:prstGeom>
          <a:noFill/>
        </p:spPr>
      </p:pic>
      <p:pic>
        <p:nvPicPr>
          <p:cNvPr id="7" name="Picture 3" descr="C:\Documents and Settings\W. Gary Allread\Local Settings\Temporary Internet Files\Content.IE5\XXK05LM0\MC900431560[1].PNG"/>
          <p:cNvPicPr>
            <a:picLocks noChangeAspect="1" noChangeArrowheads="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6705600" y="2895600"/>
            <a:ext cx="1828800" cy="1828800"/>
          </a:xfrm>
          <a:prstGeom prst="rect">
            <a:avLst/>
          </a:prstGeom>
          <a:noFill/>
        </p:spPr>
      </p:pic>
      <p:pic>
        <p:nvPicPr>
          <p:cNvPr id="8"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667000" y="2253557"/>
            <a:ext cx="3962400" cy="376624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772400" cy="1295400"/>
          </a:xfrm>
        </p:spPr>
        <p:txBody>
          <a:bodyPr/>
          <a:lstStyle/>
          <a:p>
            <a:r>
              <a:rPr lang="es-ES" spc="-150" dirty="0" smtClean="0"/>
              <a:t>Factores de Riesgo de Lesiones entre el Personal de Limpieza de Cuartos</a:t>
            </a:r>
            <a:endParaRPr lang="en-US" dirty="0"/>
          </a:p>
        </p:txBody>
      </p:sp>
      <p:sp>
        <p:nvSpPr>
          <p:cNvPr id="11" name="TextBox 10"/>
          <p:cNvSpPr txBox="1"/>
          <p:nvPr/>
        </p:nvSpPr>
        <p:spPr>
          <a:xfrm>
            <a:off x="357100" y="1828800"/>
            <a:ext cx="8634500" cy="972574"/>
          </a:xfrm>
          <a:prstGeom prst="rect">
            <a:avLst/>
          </a:prstGeom>
          <a:noFill/>
        </p:spPr>
        <p:txBody>
          <a:bodyPr wrap="square" rtlCol="0">
            <a:spAutoFit/>
          </a:bodyPr>
          <a:lstStyle/>
          <a:p>
            <a:pPr>
              <a:buNone/>
            </a:pPr>
            <a:r>
              <a:rPr lang="en-US" b="1" dirty="0" err="1" smtClean="0"/>
              <a:t>Posturas</a:t>
            </a:r>
            <a:r>
              <a:rPr lang="en-US" b="1" dirty="0" smtClean="0"/>
              <a:t> </a:t>
            </a:r>
            <a:r>
              <a:rPr lang="en-US" b="1" dirty="0" err="1" smtClean="0"/>
              <a:t>desviadas</a:t>
            </a:r>
            <a:r>
              <a:rPr lang="en-US" b="1" dirty="0" smtClean="0"/>
              <a:t> o </a:t>
            </a:r>
            <a:r>
              <a:rPr lang="en-US" b="1" dirty="0" err="1" smtClean="0"/>
              <a:t>incómodas</a:t>
            </a:r>
            <a:endParaRPr lang="en-US" b="1" dirty="0" smtClean="0"/>
          </a:p>
          <a:p>
            <a:pPr>
              <a:buNone/>
            </a:pPr>
            <a:r>
              <a:rPr lang="en-US" b="1" dirty="0" smtClean="0">
                <a:solidFill>
                  <a:schemeClr val="bg1">
                    <a:lumMod val="50000"/>
                  </a:schemeClr>
                </a:solidFill>
              </a:rPr>
              <a:t>   </a:t>
            </a:r>
            <a:r>
              <a:rPr lang="en-US" b="1" dirty="0" err="1" smtClean="0">
                <a:solidFill>
                  <a:schemeClr val="bg1">
                    <a:lumMod val="50000"/>
                  </a:schemeClr>
                </a:solidFill>
              </a:rPr>
              <a:t>Ejemplos</a:t>
            </a:r>
            <a:endParaRPr lang="en-US" b="1" dirty="0" smtClean="0">
              <a:solidFill>
                <a:schemeClr val="bg1">
                  <a:lumMod val="50000"/>
                </a:schemeClr>
              </a:solidFill>
            </a:endParaRPr>
          </a:p>
        </p:txBody>
      </p:sp>
      <p:sp>
        <p:nvSpPr>
          <p:cNvPr id="7" name="TextBox 6"/>
          <p:cNvSpPr txBox="1"/>
          <p:nvPr/>
        </p:nvSpPr>
        <p:spPr>
          <a:xfrm>
            <a:off x="228600" y="5562600"/>
            <a:ext cx="2743200" cy="369332"/>
          </a:xfrm>
          <a:prstGeom prst="rect">
            <a:avLst/>
          </a:prstGeom>
          <a:noFill/>
        </p:spPr>
        <p:txBody>
          <a:bodyPr wrap="square" rtlCol="0">
            <a:spAutoFit/>
          </a:bodyPr>
          <a:lstStyle/>
          <a:p>
            <a:pPr algn="ctr">
              <a:buNone/>
            </a:pPr>
            <a:r>
              <a:rPr lang="en-US" sz="1800" b="1" dirty="0" err="1" smtClean="0">
                <a:solidFill>
                  <a:schemeClr val="bg1">
                    <a:lumMod val="50000"/>
                  </a:schemeClr>
                </a:solidFill>
              </a:rPr>
              <a:t>Limpiar</a:t>
            </a:r>
            <a:r>
              <a:rPr lang="en-US" sz="1800" b="1" dirty="0" smtClean="0">
                <a:solidFill>
                  <a:schemeClr val="bg1">
                    <a:lumMod val="50000"/>
                  </a:schemeClr>
                </a:solidFill>
              </a:rPr>
              <a:t> </a:t>
            </a:r>
            <a:r>
              <a:rPr lang="en-US" sz="1800" b="1" dirty="0" err="1" smtClean="0">
                <a:solidFill>
                  <a:schemeClr val="bg1">
                    <a:lumMod val="50000"/>
                  </a:schemeClr>
                </a:solidFill>
              </a:rPr>
              <a:t>tina</a:t>
            </a:r>
            <a:r>
              <a:rPr lang="en-US" sz="1800" b="1" dirty="0" smtClean="0">
                <a:solidFill>
                  <a:schemeClr val="bg1">
                    <a:lumMod val="50000"/>
                  </a:schemeClr>
                </a:solidFill>
              </a:rPr>
              <a:t> de </a:t>
            </a:r>
            <a:r>
              <a:rPr lang="en-US" sz="1800" b="1" dirty="0" err="1" smtClean="0">
                <a:solidFill>
                  <a:schemeClr val="bg1">
                    <a:lumMod val="50000"/>
                  </a:schemeClr>
                </a:solidFill>
              </a:rPr>
              <a:t>baño</a:t>
            </a:r>
            <a:endParaRPr lang="en-US" sz="1800" b="1" dirty="0" smtClean="0">
              <a:solidFill>
                <a:schemeClr val="bg1">
                  <a:lumMod val="50000"/>
                </a:schemeClr>
              </a:solidFill>
            </a:endParaRPr>
          </a:p>
        </p:txBody>
      </p:sp>
      <p:sp>
        <p:nvSpPr>
          <p:cNvPr id="8" name="TextBox 7"/>
          <p:cNvSpPr txBox="1"/>
          <p:nvPr/>
        </p:nvSpPr>
        <p:spPr>
          <a:xfrm>
            <a:off x="3048000" y="5562600"/>
            <a:ext cx="2514600" cy="369332"/>
          </a:xfrm>
          <a:prstGeom prst="rect">
            <a:avLst/>
          </a:prstGeom>
          <a:noFill/>
        </p:spPr>
        <p:txBody>
          <a:bodyPr wrap="square" rtlCol="0">
            <a:spAutoFit/>
          </a:bodyPr>
          <a:lstStyle/>
          <a:p>
            <a:pPr algn="ctr">
              <a:buNone/>
            </a:pPr>
            <a:r>
              <a:rPr lang="en-US" sz="1800" b="1" dirty="0" err="1" smtClean="0">
                <a:solidFill>
                  <a:schemeClr val="bg1">
                    <a:lumMod val="50000"/>
                  </a:schemeClr>
                </a:solidFill>
              </a:rPr>
              <a:t>Aspirar</a:t>
            </a:r>
            <a:r>
              <a:rPr lang="en-US" sz="1800" b="1" dirty="0" smtClean="0">
                <a:solidFill>
                  <a:schemeClr val="bg1">
                    <a:lumMod val="50000"/>
                  </a:schemeClr>
                </a:solidFill>
              </a:rPr>
              <a:t> </a:t>
            </a:r>
            <a:r>
              <a:rPr lang="en-US" sz="1800" b="1" dirty="0" err="1" smtClean="0">
                <a:solidFill>
                  <a:schemeClr val="bg1">
                    <a:lumMod val="50000"/>
                  </a:schemeClr>
                </a:solidFill>
              </a:rPr>
              <a:t>alfombras</a:t>
            </a:r>
            <a:endParaRPr lang="en-US" sz="1800" b="1" dirty="0" smtClean="0">
              <a:solidFill>
                <a:schemeClr val="bg1">
                  <a:lumMod val="50000"/>
                </a:schemeClr>
              </a:solidFill>
            </a:endParaRPr>
          </a:p>
        </p:txBody>
      </p:sp>
      <p:sp>
        <p:nvSpPr>
          <p:cNvPr id="9" name="TextBox 8"/>
          <p:cNvSpPr txBox="1"/>
          <p:nvPr/>
        </p:nvSpPr>
        <p:spPr>
          <a:xfrm>
            <a:off x="5715000" y="5562600"/>
            <a:ext cx="3200400" cy="369332"/>
          </a:xfrm>
          <a:prstGeom prst="rect">
            <a:avLst/>
          </a:prstGeom>
          <a:noFill/>
        </p:spPr>
        <p:txBody>
          <a:bodyPr wrap="square" rtlCol="0">
            <a:spAutoFit/>
          </a:bodyPr>
          <a:lstStyle/>
          <a:p>
            <a:pPr algn="ctr">
              <a:buNone/>
            </a:pPr>
            <a:r>
              <a:rPr lang="en-US" sz="1800" b="1" dirty="0" err="1" smtClean="0">
                <a:solidFill>
                  <a:schemeClr val="bg1">
                    <a:lumMod val="50000"/>
                  </a:schemeClr>
                </a:solidFill>
              </a:rPr>
              <a:t>Limpiar</a:t>
            </a:r>
            <a:r>
              <a:rPr lang="en-US" sz="1800" b="1" dirty="0" smtClean="0">
                <a:solidFill>
                  <a:schemeClr val="bg1">
                    <a:lumMod val="50000"/>
                  </a:schemeClr>
                </a:solidFill>
              </a:rPr>
              <a:t> </a:t>
            </a:r>
            <a:r>
              <a:rPr lang="en-US" sz="1800" b="1" dirty="0" err="1" smtClean="0">
                <a:solidFill>
                  <a:schemeClr val="bg1">
                    <a:lumMod val="50000"/>
                  </a:schemeClr>
                </a:solidFill>
              </a:rPr>
              <a:t>pisos</a:t>
            </a:r>
            <a:r>
              <a:rPr lang="en-US" sz="1800" b="1" dirty="0" smtClean="0">
                <a:solidFill>
                  <a:schemeClr val="bg1">
                    <a:lumMod val="50000"/>
                  </a:schemeClr>
                </a:solidFill>
              </a:rPr>
              <a:t> del </a:t>
            </a:r>
            <a:r>
              <a:rPr lang="en-US" sz="1800" b="1" dirty="0" err="1" smtClean="0">
                <a:solidFill>
                  <a:schemeClr val="bg1">
                    <a:lumMod val="50000"/>
                  </a:schemeClr>
                </a:solidFill>
              </a:rPr>
              <a:t>baño</a:t>
            </a:r>
            <a:endParaRPr lang="en-US" sz="1800" b="1" dirty="0" smtClean="0">
              <a:solidFill>
                <a:schemeClr val="bg1">
                  <a:lumMod val="50000"/>
                </a:schemeClr>
              </a:solidFill>
            </a:endParaRPr>
          </a:p>
        </p:txBody>
      </p:sp>
      <p:pic>
        <p:nvPicPr>
          <p:cNvPr id="10" name="Picture 9" descr="Cleaning Bathroom Floor.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a:xfrm>
            <a:off x="5715000" y="3124200"/>
            <a:ext cx="3200400" cy="2286000"/>
          </a:xfrm>
          <a:prstGeom prst="rect">
            <a:avLst/>
          </a:prstGeom>
        </p:spPr>
      </p:pic>
      <p:pic>
        <p:nvPicPr>
          <p:cNvPr id="12" name="Picture 11" descr="Bent &amp; Twisted Over Tub.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a:xfrm>
            <a:off x="304800" y="3124200"/>
            <a:ext cx="2622820" cy="2286000"/>
          </a:xfrm>
          <a:prstGeom prst="rect">
            <a:avLst/>
          </a:prstGeom>
        </p:spPr>
      </p:pic>
      <p:pic>
        <p:nvPicPr>
          <p:cNvPr id="13" name="Picture 12" descr="Vacuuming - To Side.jp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a:xfrm>
            <a:off x="3352800" y="3124200"/>
            <a:ext cx="1794076" cy="2286000"/>
          </a:xfrm>
          <a:prstGeom prst="rect">
            <a:avLst/>
          </a:prstGeom>
        </p:spPr>
      </p:pic>
      <p:pic>
        <p:nvPicPr>
          <p:cNvPr id="14" name="Picture 2" descr="C:\Users\Gary Allread\AppData\Local\Microsoft\Windows\Temporary Internet Files\Content.IE5\7FA8C079\MC900322414[1].wmf"/>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flipH="1">
            <a:off x="4648200" y="3733800"/>
            <a:ext cx="838200" cy="1118109"/>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8600" y="228600"/>
            <a:ext cx="7696200" cy="1295400"/>
          </a:xfrm>
        </p:spPr>
        <p:txBody>
          <a:bodyPr anchor="t" anchorCtr="0"/>
          <a:lstStyle/>
          <a:p>
            <a:r>
              <a:rPr lang="es-ES" dirty="0" smtClean="0"/>
              <a:t>¿Cuáles Son Otras Tareas Que Requieren Trabajar en Posturas Desviadas o Incómodas?</a:t>
            </a:r>
            <a:endParaRPr lang="en-US" dirty="0"/>
          </a:p>
        </p:txBody>
      </p:sp>
      <p:pic>
        <p:nvPicPr>
          <p:cNvPr id="5" name="Picture 3" descr="C:\Documents and Settings\W. Gary Allread\Local Settings\Temporary Internet Files\Content.IE5\XXK05LM0\MC900431560[1].PNG"/>
          <p:cNvPicPr>
            <a:picLocks noChangeAspect="1" noChangeArrowheads="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457200" y="2895600"/>
            <a:ext cx="1828800" cy="1828800"/>
          </a:xfrm>
          <a:prstGeom prst="rect">
            <a:avLst/>
          </a:prstGeom>
          <a:noFill/>
        </p:spPr>
      </p:pic>
      <p:pic>
        <p:nvPicPr>
          <p:cNvPr id="7" name="Picture 3" descr="C:\Documents and Settings\W. Gary Allread\Local Settings\Temporary Internet Files\Content.IE5\XXK05LM0\MC900431560[1].PNG"/>
          <p:cNvPicPr>
            <a:picLocks noChangeAspect="1" noChangeArrowheads="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6705600" y="2895600"/>
            <a:ext cx="1828800" cy="1828800"/>
          </a:xfrm>
          <a:prstGeom prst="rect">
            <a:avLst/>
          </a:prstGeom>
          <a:noFill/>
        </p:spPr>
      </p:pic>
      <p:pic>
        <p:nvPicPr>
          <p:cNvPr id="8" name="Picture 7" descr="Awkward Pose - Dusting.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a:xfrm>
            <a:off x="2284793" y="2438400"/>
            <a:ext cx="4649407" cy="3657600"/>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772400" cy="1295400"/>
          </a:xfrm>
        </p:spPr>
        <p:txBody>
          <a:bodyPr/>
          <a:lstStyle/>
          <a:p>
            <a:r>
              <a:rPr lang="es-ES" spc="-150" dirty="0" smtClean="0"/>
              <a:t>Factores de Riesgo de Lesiones entre el Personal de Limpieza de Cuartos</a:t>
            </a:r>
            <a:endParaRPr lang="en-US" spc="-150" dirty="0"/>
          </a:p>
        </p:txBody>
      </p:sp>
      <p:sp>
        <p:nvSpPr>
          <p:cNvPr id="11" name="TextBox 10"/>
          <p:cNvSpPr txBox="1"/>
          <p:nvPr/>
        </p:nvSpPr>
        <p:spPr>
          <a:xfrm>
            <a:off x="357100" y="1828800"/>
            <a:ext cx="8634500" cy="972574"/>
          </a:xfrm>
          <a:prstGeom prst="rect">
            <a:avLst/>
          </a:prstGeom>
          <a:noFill/>
        </p:spPr>
        <p:txBody>
          <a:bodyPr wrap="square" rtlCol="0">
            <a:spAutoFit/>
          </a:bodyPr>
          <a:lstStyle/>
          <a:p>
            <a:pPr>
              <a:buNone/>
            </a:pPr>
            <a:r>
              <a:rPr lang="en-US" b="1" dirty="0" err="1" smtClean="0"/>
              <a:t>Actividades</a:t>
            </a:r>
            <a:r>
              <a:rPr lang="en-US" b="1" dirty="0" smtClean="0"/>
              <a:t> </a:t>
            </a:r>
            <a:r>
              <a:rPr lang="en-US" b="1" dirty="0" err="1" smtClean="0"/>
              <a:t>Repetitivas</a:t>
            </a:r>
            <a:endParaRPr lang="en-US" b="1" dirty="0" smtClean="0"/>
          </a:p>
          <a:p>
            <a:pPr>
              <a:buNone/>
            </a:pPr>
            <a:r>
              <a:rPr lang="en-US" b="1" dirty="0" smtClean="0">
                <a:solidFill>
                  <a:schemeClr val="bg1">
                    <a:lumMod val="50000"/>
                  </a:schemeClr>
                </a:solidFill>
              </a:rPr>
              <a:t>   </a:t>
            </a:r>
            <a:r>
              <a:rPr lang="en-US" b="1" dirty="0" err="1" smtClean="0">
                <a:solidFill>
                  <a:schemeClr val="bg1">
                    <a:lumMod val="50000"/>
                  </a:schemeClr>
                </a:solidFill>
              </a:rPr>
              <a:t>Ejemplos</a:t>
            </a:r>
            <a:endParaRPr lang="en-US" b="1" dirty="0" smtClean="0">
              <a:solidFill>
                <a:schemeClr val="bg1">
                  <a:lumMod val="50000"/>
                </a:schemeClr>
              </a:solidFill>
            </a:endParaRPr>
          </a:p>
        </p:txBody>
      </p:sp>
      <p:sp>
        <p:nvSpPr>
          <p:cNvPr id="7" name="TextBox 6"/>
          <p:cNvSpPr txBox="1"/>
          <p:nvPr/>
        </p:nvSpPr>
        <p:spPr>
          <a:xfrm>
            <a:off x="228600" y="5562600"/>
            <a:ext cx="2743200" cy="369332"/>
          </a:xfrm>
          <a:prstGeom prst="rect">
            <a:avLst/>
          </a:prstGeom>
          <a:noFill/>
        </p:spPr>
        <p:txBody>
          <a:bodyPr wrap="square" rtlCol="0">
            <a:spAutoFit/>
          </a:bodyPr>
          <a:lstStyle/>
          <a:p>
            <a:pPr algn="ctr">
              <a:buNone/>
            </a:pPr>
            <a:r>
              <a:rPr lang="en-US" sz="1800" b="1" dirty="0" err="1" smtClean="0">
                <a:solidFill>
                  <a:schemeClr val="bg1">
                    <a:lumMod val="50000"/>
                  </a:schemeClr>
                </a:solidFill>
              </a:rPr>
              <a:t>Limpiar</a:t>
            </a:r>
            <a:r>
              <a:rPr lang="en-US" sz="1800" b="1" dirty="0" smtClean="0">
                <a:solidFill>
                  <a:schemeClr val="bg1">
                    <a:lumMod val="50000"/>
                  </a:schemeClr>
                </a:solidFill>
              </a:rPr>
              <a:t> </a:t>
            </a:r>
            <a:r>
              <a:rPr lang="en-US" sz="1800" b="1" dirty="0" err="1" smtClean="0">
                <a:solidFill>
                  <a:schemeClr val="bg1">
                    <a:lumMod val="50000"/>
                  </a:schemeClr>
                </a:solidFill>
              </a:rPr>
              <a:t>Espejos</a:t>
            </a:r>
            <a:endParaRPr lang="en-US" sz="1800" b="1" dirty="0" smtClean="0">
              <a:solidFill>
                <a:schemeClr val="bg1">
                  <a:lumMod val="50000"/>
                </a:schemeClr>
              </a:solidFill>
            </a:endParaRPr>
          </a:p>
        </p:txBody>
      </p:sp>
      <p:sp>
        <p:nvSpPr>
          <p:cNvPr id="8" name="TextBox 7"/>
          <p:cNvSpPr txBox="1"/>
          <p:nvPr/>
        </p:nvSpPr>
        <p:spPr>
          <a:xfrm>
            <a:off x="2895600" y="5562600"/>
            <a:ext cx="3581400" cy="369332"/>
          </a:xfrm>
          <a:prstGeom prst="rect">
            <a:avLst/>
          </a:prstGeom>
          <a:noFill/>
        </p:spPr>
        <p:txBody>
          <a:bodyPr wrap="square" rtlCol="0">
            <a:spAutoFit/>
          </a:bodyPr>
          <a:lstStyle/>
          <a:p>
            <a:pPr algn="ctr">
              <a:buNone/>
            </a:pPr>
            <a:r>
              <a:rPr lang="es-ES" sz="1800" b="1" dirty="0" smtClean="0">
                <a:solidFill>
                  <a:schemeClr val="bg1">
                    <a:lumMod val="50000"/>
                  </a:schemeClr>
                </a:solidFill>
              </a:rPr>
              <a:t>Poner fundas en la </a:t>
            </a:r>
            <a:r>
              <a:rPr lang="es-ES" sz="1800" b="1" dirty="0" err="1" smtClean="0">
                <a:solidFill>
                  <a:schemeClr val="bg1">
                    <a:lumMod val="50000"/>
                  </a:schemeClr>
                </a:solidFill>
              </a:rPr>
              <a:t>almoadas</a:t>
            </a:r>
            <a:endParaRPr lang="en-US" sz="1800" b="1" dirty="0" smtClean="0">
              <a:solidFill>
                <a:schemeClr val="bg1">
                  <a:lumMod val="50000"/>
                </a:schemeClr>
              </a:solidFill>
            </a:endParaRPr>
          </a:p>
        </p:txBody>
      </p:sp>
      <p:sp>
        <p:nvSpPr>
          <p:cNvPr id="9" name="TextBox 8"/>
          <p:cNvSpPr txBox="1"/>
          <p:nvPr/>
        </p:nvSpPr>
        <p:spPr>
          <a:xfrm>
            <a:off x="6324600" y="5562600"/>
            <a:ext cx="2590800" cy="369332"/>
          </a:xfrm>
          <a:prstGeom prst="rect">
            <a:avLst/>
          </a:prstGeom>
          <a:noFill/>
        </p:spPr>
        <p:txBody>
          <a:bodyPr wrap="square" rtlCol="0">
            <a:spAutoFit/>
          </a:bodyPr>
          <a:lstStyle/>
          <a:p>
            <a:pPr algn="ctr">
              <a:buNone/>
            </a:pPr>
            <a:r>
              <a:rPr lang="en-US" sz="1800" b="1" dirty="0" err="1" smtClean="0">
                <a:solidFill>
                  <a:schemeClr val="bg1">
                    <a:lumMod val="50000"/>
                  </a:schemeClr>
                </a:solidFill>
              </a:rPr>
              <a:t>Aspirar</a:t>
            </a:r>
            <a:r>
              <a:rPr lang="en-US" sz="1800" b="1" dirty="0" smtClean="0">
                <a:solidFill>
                  <a:schemeClr val="bg1">
                    <a:lumMod val="50000"/>
                  </a:schemeClr>
                </a:solidFill>
              </a:rPr>
              <a:t> </a:t>
            </a:r>
            <a:r>
              <a:rPr lang="en-US" sz="1800" b="1" dirty="0" err="1" smtClean="0">
                <a:solidFill>
                  <a:schemeClr val="bg1">
                    <a:lumMod val="50000"/>
                  </a:schemeClr>
                </a:solidFill>
              </a:rPr>
              <a:t>alfombras</a:t>
            </a:r>
            <a:endParaRPr lang="en-US" sz="1800" b="1" dirty="0" smtClean="0">
              <a:solidFill>
                <a:schemeClr val="bg1">
                  <a:lumMod val="50000"/>
                </a:schemeClr>
              </a:solidFill>
            </a:endParaRPr>
          </a:p>
        </p:txBody>
      </p:sp>
      <p:pic>
        <p:nvPicPr>
          <p:cNvPr id="13" name="Picture 12" descr="Putting on Pillow Cases.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a:xfrm>
            <a:off x="3276600" y="3124200"/>
            <a:ext cx="2874818" cy="2286000"/>
          </a:xfrm>
          <a:prstGeom prst="rect">
            <a:avLst/>
          </a:prstGeom>
        </p:spPr>
      </p:pic>
      <p:pic>
        <p:nvPicPr>
          <p:cNvPr id="14" name="Picture 13" descr="Vacuuming - Repetitive.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a:xfrm>
            <a:off x="6629400" y="3124200"/>
            <a:ext cx="2046767" cy="2286000"/>
          </a:xfrm>
          <a:prstGeom prst="rect">
            <a:avLst/>
          </a:prstGeom>
        </p:spPr>
      </p:pic>
      <p:pic>
        <p:nvPicPr>
          <p:cNvPr id="15" name="Picture 14" descr="Cleaning Mirror - Repetitive.jp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a:xfrm>
            <a:off x="381000" y="3124200"/>
            <a:ext cx="2597727" cy="2286000"/>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8600" y="228600"/>
            <a:ext cx="7696200" cy="1295400"/>
          </a:xfrm>
        </p:spPr>
        <p:txBody>
          <a:bodyPr anchor="t" anchorCtr="0"/>
          <a:lstStyle/>
          <a:p>
            <a:r>
              <a:rPr lang="es-ES" dirty="0" smtClean="0"/>
              <a:t>¿Cuáles Son Otras Tareas Que Requieren Hacer Actividades Repetitivas?</a:t>
            </a:r>
            <a:endParaRPr lang="en-US" dirty="0"/>
          </a:p>
        </p:txBody>
      </p:sp>
      <p:pic>
        <p:nvPicPr>
          <p:cNvPr id="4099"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895599" y="3276600"/>
            <a:ext cx="2005263" cy="1905000"/>
          </a:xfrm>
          <a:prstGeom prst="rect">
            <a:avLst/>
          </a:prstGeom>
          <a:noFill/>
          <a:ln w="9525">
            <a:noFill/>
            <a:miter lim="800000"/>
            <a:headEnd/>
            <a:tailEnd/>
          </a:ln>
          <a:effectLst/>
        </p:spPr>
      </p:pic>
      <p:pic>
        <p:nvPicPr>
          <p:cNvPr id="9" name="Picture 3" descr="C:\Documents and Settings\W. Gary Allread\Local Settings\Temporary Internet Files\Content.IE5\XXK05LM0\MC900431560[1].PNG"/>
          <p:cNvPicPr>
            <a:picLocks noChangeAspect="1" noChangeArrowheads="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457200" y="2895600"/>
            <a:ext cx="1828800" cy="1828800"/>
          </a:xfrm>
          <a:prstGeom prst="rect">
            <a:avLst/>
          </a:prstGeom>
          <a:noFill/>
        </p:spPr>
      </p:pic>
      <p:pic>
        <p:nvPicPr>
          <p:cNvPr id="10" name="Picture 3" descr="C:\Documents and Settings\W. Gary Allread\Local Settings\Temporary Internet Files\Content.IE5\XXK05LM0\MC900431560[1].PNG"/>
          <p:cNvPicPr>
            <a:picLocks noChangeAspect="1" noChangeArrowheads="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6705600" y="2895600"/>
            <a:ext cx="1828800" cy="1828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accel="50000" decel="50000" fill="hold" nodeType="afterEffect">
                                  <p:stCondLst>
                                    <p:cond delay="0"/>
                                  </p:stCondLst>
                                  <p:childTnLst>
                                    <p:animMotion origin="layout" path="M -0.03455 -0.00555 L 0.21545 -0.00555 " pathEditMode="relative" rAng="0" ptsTypes="AA">
                                      <p:cBhvr>
                                        <p:cTn id="6" dur="3000" fill="hold"/>
                                        <p:tgtEl>
                                          <p:spTgt spid="4099"/>
                                        </p:tgtEl>
                                        <p:attrNameLst>
                                          <p:attrName>ppt_x</p:attrName>
                                          <p:attrName>ppt_y</p:attrName>
                                        </p:attrNameLst>
                                      </p:cBhvr>
                                      <p:rCtr x="125" y="0"/>
                                    </p:animMotion>
                                  </p:childTnLst>
                                  <p:subTnLst>
                                    <p:set>
                                      <p:cBhvr override="childStyle">
                                        <p:cTn dur="1" fill="hold" display="0" masterRel="sameClick" afterEffect="1">
                                          <p:stCondLst>
                                            <p:cond evt="end" delay="0">
                                              <p:tn val="5"/>
                                            </p:cond>
                                          </p:stCondLst>
                                        </p:cTn>
                                        <p:tgtEl>
                                          <p:spTgt spid="4099"/>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772400" cy="1295400"/>
          </a:xfrm>
        </p:spPr>
        <p:txBody>
          <a:bodyPr/>
          <a:lstStyle/>
          <a:p>
            <a:r>
              <a:rPr lang="es-ES" spc="-150" dirty="0" smtClean="0"/>
              <a:t>Factores de Riesgo de Lesiones entre el Personal de Limpieza de Cuartos</a:t>
            </a:r>
            <a:endParaRPr lang="en-US" spc="-150" dirty="0"/>
          </a:p>
        </p:txBody>
      </p:sp>
      <p:sp>
        <p:nvSpPr>
          <p:cNvPr id="11" name="TextBox 10"/>
          <p:cNvSpPr txBox="1"/>
          <p:nvPr/>
        </p:nvSpPr>
        <p:spPr>
          <a:xfrm>
            <a:off x="357100" y="1828800"/>
            <a:ext cx="8634500" cy="972574"/>
          </a:xfrm>
          <a:prstGeom prst="rect">
            <a:avLst/>
          </a:prstGeom>
          <a:noFill/>
        </p:spPr>
        <p:txBody>
          <a:bodyPr wrap="square" rtlCol="0">
            <a:spAutoFit/>
          </a:bodyPr>
          <a:lstStyle/>
          <a:p>
            <a:pPr>
              <a:buNone/>
            </a:pPr>
            <a:r>
              <a:rPr lang="es-ES" b="1" dirty="0" smtClean="0"/>
              <a:t>Quedarse en la Misma Postura por un Tiempo Largo</a:t>
            </a:r>
          </a:p>
          <a:p>
            <a:pPr>
              <a:buNone/>
            </a:pPr>
            <a:r>
              <a:rPr lang="en-US" b="1" dirty="0" smtClean="0">
                <a:solidFill>
                  <a:schemeClr val="bg1">
                    <a:lumMod val="50000"/>
                  </a:schemeClr>
                </a:solidFill>
              </a:rPr>
              <a:t>   </a:t>
            </a:r>
            <a:r>
              <a:rPr lang="en-US" b="1" dirty="0" err="1" smtClean="0">
                <a:solidFill>
                  <a:schemeClr val="bg1">
                    <a:lumMod val="50000"/>
                  </a:schemeClr>
                </a:solidFill>
              </a:rPr>
              <a:t>Ejemplos</a:t>
            </a:r>
            <a:endParaRPr lang="en-US" b="1" dirty="0" smtClean="0">
              <a:solidFill>
                <a:schemeClr val="bg1">
                  <a:lumMod val="50000"/>
                </a:schemeClr>
              </a:solidFill>
            </a:endParaRPr>
          </a:p>
        </p:txBody>
      </p:sp>
      <p:sp>
        <p:nvSpPr>
          <p:cNvPr id="7" name="TextBox 6"/>
          <p:cNvSpPr txBox="1"/>
          <p:nvPr/>
        </p:nvSpPr>
        <p:spPr>
          <a:xfrm>
            <a:off x="457200" y="5562600"/>
            <a:ext cx="5867400" cy="369332"/>
          </a:xfrm>
          <a:prstGeom prst="rect">
            <a:avLst/>
          </a:prstGeom>
          <a:noFill/>
        </p:spPr>
        <p:txBody>
          <a:bodyPr wrap="square" rtlCol="0">
            <a:spAutoFit/>
          </a:bodyPr>
          <a:lstStyle/>
          <a:p>
            <a:pPr algn="ctr">
              <a:buNone/>
            </a:pPr>
            <a:r>
              <a:rPr lang="en-US" sz="1800" b="1" dirty="0" err="1" smtClean="0">
                <a:solidFill>
                  <a:schemeClr val="bg1">
                    <a:lumMod val="50000"/>
                  </a:schemeClr>
                </a:solidFill>
              </a:rPr>
              <a:t>Estar</a:t>
            </a:r>
            <a:r>
              <a:rPr lang="en-US" sz="1800" b="1" dirty="0" smtClean="0">
                <a:solidFill>
                  <a:schemeClr val="bg1">
                    <a:lumMod val="50000"/>
                  </a:schemeClr>
                </a:solidFill>
              </a:rPr>
              <a:t> de pie</a:t>
            </a:r>
          </a:p>
        </p:txBody>
      </p:sp>
      <p:pic>
        <p:nvPicPr>
          <p:cNvPr id="10" name="Picture 9" descr="Vacuuming.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a:xfrm>
            <a:off x="533400" y="3124200"/>
            <a:ext cx="2539999" cy="2286000"/>
          </a:xfrm>
          <a:prstGeom prst="rect">
            <a:avLst/>
          </a:prstGeom>
        </p:spPr>
      </p:pic>
      <p:pic>
        <p:nvPicPr>
          <p:cNvPr id="13" name="Picture 12" descr="Pushing-Cart.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a:xfrm>
            <a:off x="3276600" y="3124200"/>
            <a:ext cx="2540000" cy="2286000"/>
          </a:xfrm>
          <a:prstGeom prst="rect">
            <a:avLst/>
          </a:prstGeom>
        </p:spPr>
      </p:pic>
      <p:pic>
        <p:nvPicPr>
          <p:cNvPr id="14" name="Picture 13" descr="Bent &amp; Twisted Over Tub.jp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a:xfrm>
            <a:off x="6096000" y="3124200"/>
            <a:ext cx="2830286" cy="3581400"/>
          </a:xfrm>
          <a:prstGeom prst="rect">
            <a:avLst/>
          </a:prstGeom>
        </p:spPr>
      </p:pic>
      <p:sp>
        <p:nvSpPr>
          <p:cNvPr id="15" name="TextBox 14"/>
          <p:cNvSpPr txBox="1"/>
          <p:nvPr/>
        </p:nvSpPr>
        <p:spPr>
          <a:xfrm>
            <a:off x="7010400" y="6096000"/>
            <a:ext cx="1981200" cy="369332"/>
          </a:xfrm>
          <a:prstGeom prst="rect">
            <a:avLst/>
          </a:prstGeom>
          <a:noFill/>
        </p:spPr>
        <p:txBody>
          <a:bodyPr wrap="square" rtlCol="0">
            <a:spAutoFit/>
          </a:bodyPr>
          <a:lstStyle/>
          <a:p>
            <a:pPr algn="ctr">
              <a:buNone/>
            </a:pPr>
            <a:r>
              <a:rPr lang="en-US" sz="1800" b="1" dirty="0" smtClean="0">
                <a:solidFill>
                  <a:schemeClr val="bg1">
                    <a:lumMod val="50000"/>
                  </a:schemeClr>
                </a:solidFill>
              </a:rPr>
              <a:t>Kneeling</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8600" y="228600"/>
            <a:ext cx="7696200" cy="1295400"/>
          </a:xfrm>
        </p:spPr>
        <p:txBody>
          <a:bodyPr anchor="t" anchorCtr="0"/>
          <a:lstStyle/>
          <a:p>
            <a:r>
              <a:rPr lang="es-ES" spc="-20" dirty="0" smtClean="0"/>
              <a:t>¿Cuáles Son Otras Tareas Que Requieren tener La Misma Postura Por un Tiempo Largo?</a:t>
            </a:r>
            <a:endParaRPr lang="en-US" spc="-20" dirty="0"/>
          </a:p>
        </p:txBody>
      </p:sp>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959101" y="2590800"/>
            <a:ext cx="3289299" cy="3157728"/>
          </a:xfrm>
          <a:prstGeom prst="rect">
            <a:avLst/>
          </a:prstGeom>
          <a:noFill/>
          <a:ln w="9525">
            <a:noFill/>
            <a:miter lim="800000"/>
            <a:headEnd/>
            <a:tailEnd/>
          </a:ln>
        </p:spPr>
      </p:pic>
      <p:pic>
        <p:nvPicPr>
          <p:cNvPr id="5" name="Picture 3" descr="C:\Documents and Settings\W. Gary Allread\Local Settings\Temporary Internet Files\Content.IE5\XXK05LM0\MC900431560[1].PNG"/>
          <p:cNvPicPr>
            <a:picLocks noChangeAspect="1" noChangeArrowheads="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457200" y="2895600"/>
            <a:ext cx="1828800" cy="1828800"/>
          </a:xfrm>
          <a:prstGeom prst="rect">
            <a:avLst/>
          </a:prstGeom>
          <a:noFill/>
        </p:spPr>
      </p:pic>
      <p:pic>
        <p:nvPicPr>
          <p:cNvPr id="7" name="Picture 3" descr="C:\Documents and Settings\W. Gary Allread\Local Settings\Temporary Internet Files\Content.IE5\XXK05LM0\MC900431560[1].PNG"/>
          <p:cNvPicPr>
            <a:picLocks noChangeAspect="1" noChangeArrowheads="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6705600" y="2895600"/>
            <a:ext cx="1828800" cy="182880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772400" cy="1295400"/>
          </a:xfrm>
        </p:spPr>
        <p:txBody>
          <a:bodyPr/>
          <a:lstStyle/>
          <a:p>
            <a:r>
              <a:rPr lang="es-ES" spc="-150" dirty="0" smtClean="0"/>
              <a:t>Factores de Riesgo de Lesiones entre el Personal de Limpieza de Cuartos</a:t>
            </a:r>
            <a:endParaRPr lang="en-US" dirty="0"/>
          </a:p>
        </p:txBody>
      </p:sp>
      <p:sp>
        <p:nvSpPr>
          <p:cNvPr id="11" name="TextBox 10"/>
          <p:cNvSpPr txBox="1"/>
          <p:nvPr/>
        </p:nvSpPr>
        <p:spPr>
          <a:xfrm>
            <a:off x="357100" y="1828800"/>
            <a:ext cx="8634500" cy="972574"/>
          </a:xfrm>
          <a:prstGeom prst="rect">
            <a:avLst/>
          </a:prstGeom>
          <a:noFill/>
        </p:spPr>
        <p:txBody>
          <a:bodyPr wrap="square" rtlCol="0">
            <a:spAutoFit/>
          </a:bodyPr>
          <a:lstStyle/>
          <a:p>
            <a:pPr>
              <a:buNone/>
            </a:pPr>
            <a:r>
              <a:rPr lang="es-ES" b="1" dirty="0" smtClean="0"/>
              <a:t>No Descansar los Músculos durante el Trabajo</a:t>
            </a:r>
          </a:p>
          <a:p>
            <a:pPr>
              <a:buNone/>
            </a:pPr>
            <a:r>
              <a:rPr lang="en-US" b="1" dirty="0" smtClean="0">
                <a:solidFill>
                  <a:schemeClr val="bg1">
                    <a:lumMod val="50000"/>
                  </a:schemeClr>
                </a:solidFill>
              </a:rPr>
              <a:t>   </a:t>
            </a:r>
            <a:r>
              <a:rPr lang="en-US" b="1" dirty="0" err="1" smtClean="0">
                <a:solidFill>
                  <a:schemeClr val="bg1">
                    <a:lumMod val="50000"/>
                  </a:schemeClr>
                </a:solidFill>
              </a:rPr>
              <a:t>Ejemplos</a:t>
            </a:r>
            <a:endParaRPr lang="en-US" b="1" dirty="0" smtClean="0">
              <a:solidFill>
                <a:schemeClr val="bg1">
                  <a:lumMod val="50000"/>
                </a:schemeClr>
              </a:solidFill>
            </a:endParaRPr>
          </a:p>
        </p:txBody>
      </p:sp>
      <p:sp>
        <p:nvSpPr>
          <p:cNvPr id="7" name="TextBox 6"/>
          <p:cNvSpPr txBox="1"/>
          <p:nvPr/>
        </p:nvSpPr>
        <p:spPr>
          <a:xfrm>
            <a:off x="457200" y="5562600"/>
            <a:ext cx="8458200" cy="369332"/>
          </a:xfrm>
          <a:prstGeom prst="rect">
            <a:avLst/>
          </a:prstGeom>
          <a:noFill/>
        </p:spPr>
        <p:txBody>
          <a:bodyPr wrap="square" rtlCol="0">
            <a:spAutoFit/>
          </a:bodyPr>
          <a:lstStyle/>
          <a:p>
            <a:pPr algn="ctr">
              <a:buNone/>
            </a:pPr>
            <a:r>
              <a:rPr lang="es-ES" sz="1800" b="1" dirty="0" smtClean="0">
                <a:solidFill>
                  <a:schemeClr val="bg1">
                    <a:lumMod val="50000"/>
                  </a:schemeClr>
                </a:solidFill>
              </a:rPr>
              <a:t>Hacer muchas tareas usando el mismo brazo o mano</a:t>
            </a:r>
            <a:endParaRPr lang="en-US" sz="1800" b="1" dirty="0" smtClean="0">
              <a:solidFill>
                <a:schemeClr val="bg1">
                  <a:lumMod val="50000"/>
                </a:schemeClr>
              </a:solidFill>
            </a:endParaRPr>
          </a:p>
        </p:txBody>
      </p:sp>
      <p:pic>
        <p:nvPicPr>
          <p:cNvPr id="9" name="Picture 8" descr="Lift-High-to-Clean-Mirror.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a:xfrm flipH="1">
            <a:off x="2971800" y="3124200"/>
            <a:ext cx="2786336" cy="2286000"/>
          </a:xfrm>
          <a:prstGeom prst="rect">
            <a:avLst/>
          </a:prstGeom>
        </p:spPr>
      </p:pic>
      <p:pic>
        <p:nvPicPr>
          <p:cNvPr id="10" name="Picture 9" descr="Bent &amp; Twisted Over Tub.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a:xfrm flipH="1">
            <a:off x="6172200" y="3124200"/>
            <a:ext cx="2601686" cy="2286000"/>
          </a:xfrm>
          <a:prstGeom prst="rect">
            <a:avLst/>
          </a:prstGeom>
        </p:spPr>
      </p:pic>
      <p:pic>
        <p:nvPicPr>
          <p:cNvPr id="13" name="Picture 12" descr="Vacuuming - Right Hand.jp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a:xfrm>
            <a:off x="533400" y="3124200"/>
            <a:ext cx="1981200" cy="22860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3" descr="BS00953_"/>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648200" y="2438400"/>
            <a:ext cx="3962400" cy="3962400"/>
          </a:xfrm>
          <a:prstGeom prst="rect">
            <a:avLst/>
          </a:prstGeom>
          <a:noFill/>
          <a:ln w="9525">
            <a:noFill/>
            <a:miter lim="800000"/>
            <a:headEnd/>
            <a:tailEnd/>
          </a:ln>
        </p:spPr>
      </p:pic>
      <p:sp>
        <p:nvSpPr>
          <p:cNvPr id="4" name="Title 3"/>
          <p:cNvSpPr>
            <a:spLocks noGrp="1"/>
          </p:cNvSpPr>
          <p:nvPr>
            <p:ph type="title"/>
          </p:nvPr>
        </p:nvSpPr>
        <p:spPr/>
        <p:txBody>
          <a:bodyPr/>
          <a:lstStyle/>
          <a:p>
            <a:r>
              <a:rPr lang="es-ES" dirty="0" smtClean="0"/>
              <a:t>Ergonomía</a:t>
            </a:r>
            <a:endParaRPr lang="en-US" dirty="0"/>
          </a:p>
        </p:txBody>
      </p:sp>
      <p:sp>
        <p:nvSpPr>
          <p:cNvPr id="5" name="Content Placeholder 4"/>
          <p:cNvSpPr>
            <a:spLocks noGrp="1"/>
          </p:cNvSpPr>
          <p:nvPr>
            <p:ph idx="1"/>
          </p:nvPr>
        </p:nvSpPr>
        <p:spPr>
          <a:xfrm>
            <a:off x="1143000" y="1524000"/>
            <a:ext cx="3352800" cy="4411663"/>
          </a:xfrm>
        </p:spPr>
        <p:txBody>
          <a:bodyPr/>
          <a:lstStyle/>
          <a:p>
            <a:pPr marL="0" indent="0"/>
            <a:r>
              <a:rPr lang="es-ES" dirty="0" smtClean="0"/>
              <a:t>La ciencia del diseñar las tareas de trabajo, el equipo, las máquinas, y los lugares de trabajo para que se ajusten al trabajador</a:t>
            </a:r>
            <a:endParaRPr lang="en-US" dirty="0"/>
          </a:p>
        </p:txBody>
      </p:sp>
      <p:sp>
        <p:nvSpPr>
          <p:cNvPr id="6" name="Text Box 14"/>
          <p:cNvSpPr txBox="1">
            <a:spLocks noChangeArrowheads="1"/>
          </p:cNvSpPr>
          <p:nvPr/>
        </p:nvSpPr>
        <p:spPr bwMode="auto">
          <a:xfrm>
            <a:off x="4900410" y="5447763"/>
            <a:ext cx="1981200" cy="523220"/>
          </a:xfrm>
          <a:prstGeom prst="rect">
            <a:avLst/>
          </a:prstGeom>
          <a:noFill/>
          <a:ln w="9525">
            <a:noFill/>
            <a:miter lim="800000"/>
            <a:headEnd/>
            <a:tailEnd/>
          </a:ln>
        </p:spPr>
        <p:txBody>
          <a:bodyPr wrap="square">
            <a:spAutoFit/>
          </a:bodyPr>
          <a:lstStyle/>
          <a:p>
            <a:pPr algn="ctr" eaLnBrk="1" hangingPunct="1">
              <a:spcBef>
                <a:spcPct val="50000"/>
              </a:spcBef>
              <a:buClrTx/>
              <a:buSzTx/>
              <a:buFontTx/>
              <a:buNone/>
            </a:pPr>
            <a:r>
              <a:rPr lang="en-US" sz="2800" b="1" dirty="0" err="1" smtClean="0">
                <a:solidFill>
                  <a:schemeClr val="bg2"/>
                </a:solidFill>
              </a:rPr>
              <a:t>Empleado</a:t>
            </a:r>
            <a:endParaRPr kumimoji="0" lang="en-US" sz="2800" b="1" dirty="0">
              <a:solidFill>
                <a:schemeClr val="bg2"/>
              </a:solidFill>
            </a:endParaRPr>
          </a:p>
        </p:txBody>
      </p:sp>
      <p:sp>
        <p:nvSpPr>
          <p:cNvPr id="7" name="Text Box 15"/>
          <p:cNvSpPr txBox="1">
            <a:spLocks noChangeArrowheads="1"/>
          </p:cNvSpPr>
          <p:nvPr/>
        </p:nvSpPr>
        <p:spPr bwMode="auto">
          <a:xfrm>
            <a:off x="7201437" y="3300654"/>
            <a:ext cx="1143000" cy="523220"/>
          </a:xfrm>
          <a:prstGeom prst="rect">
            <a:avLst/>
          </a:prstGeom>
          <a:noFill/>
          <a:ln w="9525">
            <a:noFill/>
            <a:miter lim="800000"/>
            <a:headEnd/>
            <a:tailEnd/>
          </a:ln>
        </p:spPr>
        <p:txBody>
          <a:bodyPr wrap="square">
            <a:spAutoFit/>
          </a:bodyPr>
          <a:lstStyle/>
          <a:p>
            <a:pPr algn="ctr" eaLnBrk="1" hangingPunct="1">
              <a:spcBef>
                <a:spcPct val="50000"/>
              </a:spcBef>
              <a:buClrTx/>
              <a:buSzTx/>
              <a:buFontTx/>
              <a:buNone/>
            </a:pPr>
            <a:r>
              <a:rPr lang="en-US" sz="2800" b="1" dirty="0" err="1" smtClean="0">
                <a:solidFill>
                  <a:schemeClr val="bg2"/>
                </a:solidFill>
              </a:rPr>
              <a:t>Tarea</a:t>
            </a:r>
            <a:endParaRPr kumimoji="0" lang="en-US" sz="2800" b="1" dirty="0">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2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8600" y="228600"/>
            <a:ext cx="7696200" cy="1295400"/>
          </a:xfrm>
        </p:spPr>
        <p:txBody>
          <a:bodyPr anchor="t" anchorCtr="0"/>
          <a:lstStyle/>
          <a:p>
            <a:r>
              <a:rPr lang="es-ES" spc="-20" dirty="0" smtClean="0"/>
              <a:t>¿Cuáles Son Otras Tareas Que Requieren Mucho Tiempo Antes de Descansar?</a:t>
            </a:r>
            <a:endParaRPr lang="en-US" spc="-20" dirty="0"/>
          </a:p>
        </p:txBody>
      </p:sp>
      <p:pic>
        <p:nvPicPr>
          <p:cNvPr id="5" name="Picture 3" descr="C:\Documents and Settings\W. Gary Allread\Local Settings\Temporary Internet Files\Content.IE5\XXK05LM0\MC900431560[1].PNG"/>
          <p:cNvPicPr>
            <a:picLocks noChangeAspect="1" noChangeArrowheads="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457200" y="2895600"/>
            <a:ext cx="1828800" cy="1828800"/>
          </a:xfrm>
          <a:prstGeom prst="rect">
            <a:avLst/>
          </a:prstGeom>
          <a:noFill/>
        </p:spPr>
      </p:pic>
      <p:pic>
        <p:nvPicPr>
          <p:cNvPr id="7" name="Picture 3" descr="C:\Documents and Settings\W. Gary Allread\Local Settings\Temporary Internet Files\Content.IE5\XXK05LM0\MC900431560[1].PNG"/>
          <p:cNvPicPr>
            <a:picLocks noChangeAspect="1" noChangeArrowheads="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6705600" y="2895600"/>
            <a:ext cx="1828800" cy="1828800"/>
          </a:xfrm>
          <a:prstGeom prst="rect">
            <a:avLst/>
          </a:prstGeom>
          <a:noFill/>
        </p:spPr>
      </p:pic>
      <p:pic>
        <p:nvPicPr>
          <p:cNvPr id="23553"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2895600"/>
            <a:ext cx="2409825" cy="24098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ES" cap="none" dirty="0" smtClean="0"/>
              <a:t>Síntomas de Posible Lesión Acumulativa</a:t>
            </a:r>
            <a:endParaRPr lang="en-US" cap="none" dirty="0"/>
          </a:p>
        </p:txBody>
      </p:sp>
      <p:sp>
        <p:nvSpPr>
          <p:cNvPr id="5" name="Text Placeholder 4"/>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Síntomas de Posible Lesión Acumulativa</a:t>
            </a:r>
            <a:endParaRPr lang="en-US" dirty="0"/>
          </a:p>
        </p:txBody>
      </p:sp>
      <p:sp>
        <p:nvSpPr>
          <p:cNvPr id="11" name="TextBox 10"/>
          <p:cNvSpPr txBox="1"/>
          <p:nvPr/>
        </p:nvSpPr>
        <p:spPr>
          <a:xfrm>
            <a:off x="357100" y="1828800"/>
            <a:ext cx="8634500" cy="492443"/>
          </a:xfrm>
          <a:prstGeom prst="rect">
            <a:avLst/>
          </a:prstGeom>
          <a:noFill/>
        </p:spPr>
        <p:txBody>
          <a:bodyPr wrap="square" rtlCol="0">
            <a:spAutoFit/>
          </a:bodyPr>
          <a:lstStyle/>
          <a:p>
            <a:pPr>
              <a:buNone/>
            </a:pPr>
            <a:r>
              <a:rPr lang="es-ES" b="1" dirty="0" smtClean="0"/>
              <a:t>Dolor en Los Músculos Que no se quita</a:t>
            </a:r>
            <a:endParaRPr lang="en-US" b="1" dirty="0" smtClean="0"/>
          </a:p>
        </p:txBody>
      </p:sp>
      <p:sp>
        <p:nvSpPr>
          <p:cNvPr id="27" name="TextBox 26"/>
          <p:cNvSpPr txBox="1"/>
          <p:nvPr/>
        </p:nvSpPr>
        <p:spPr>
          <a:xfrm>
            <a:off x="4876800" y="5726668"/>
            <a:ext cx="1981200" cy="369332"/>
          </a:xfrm>
          <a:prstGeom prst="rect">
            <a:avLst/>
          </a:prstGeom>
          <a:noFill/>
        </p:spPr>
        <p:txBody>
          <a:bodyPr wrap="square" rtlCol="0">
            <a:spAutoFit/>
          </a:bodyPr>
          <a:lstStyle/>
          <a:p>
            <a:pPr algn="ctr">
              <a:buNone/>
            </a:pPr>
            <a:r>
              <a:rPr lang="en-US" sz="1800" b="1" dirty="0" smtClean="0">
                <a:solidFill>
                  <a:schemeClr val="bg1">
                    <a:lumMod val="50000"/>
                  </a:schemeClr>
                </a:solidFill>
              </a:rPr>
              <a:t>En los </a:t>
            </a:r>
            <a:r>
              <a:rPr lang="en-US" sz="1800" b="1" dirty="0" err="1" smtClean="0">
                <a:solidFill>
                  <a:schemeClr val="bg1">
                    <a:lumMod val="50000"/>
                  </a:schemeClr>
                </a:solidFill>
              </a:rPr>
              <a:t>hombros</a:t>
            </a:r>
            <a:endParaRPr lang="en-US" sz="1800" b="1" dirty="0" smtClean="0">
              <a:solidFill>
                <a:schemeClr val="bg1">
                  <a:lumMod val="50000"/>
                </a:schemeClr>
              </a:solidFill>
            </a:endParaRPr>
          </a:p>
        </p:txBody>
      </p:sp>
      <p:sp>
        <p:nvSpPr>
          <p:cNvPr id="28" name="TextBox 27"/>
          <p:cNvSpPr txBox="1"/>
          <p:nvPr/>
        </p:nvSpPr>
        <p:spPr>
          <a:xfrm>
            <a:off x="2362200" y="5726668"/>
            <a:ext cx="2362200" cy="369332"/>
          </a:xfrm>
          <a:prstGeom prst="rect">
            <a:avLst/>
          </a:prstGeom>
          <a:noFill/>
        </p:spPr>
        <p:txBody>
          <a:bodyPr wrap="square" rtlCol="0">
            <a:spAutoFit/>
          </a:bodyPr>
          <a:lstStyle/>
          <a:p>
            <a:pPr algn="ctr">
              <a:buNone/>
            </a:pPr>
            <a:r>
              <a:rPr lang="en-US" sz="1800" b="1" dirty="0" smtClean="0">
                <a:solidFill>
                  <a:schemeClr val="bg1">
                    <a:lumMod val="50000"/>
                  </a:schemeClr>
                </a:solidFill>
              </a:rPr>
              <a:t>En el </a:t>
            </a:r>
            <a:r>
              <a:rPr lang="en-US" sz="1800" b="1" dirty="0" err="1" smtClean="0">
                <a:solidFill>
                  <a:schemeClr val="bg1">
                    <a:lumMod val="50000"/>
                  </a:schemeClr>
                </a:solidFill>
              </a:rPr>
              <a:t>cuello</a:t>
            </a:r>
            <a:endParaRPr lang="en-US" sz="1800" b="1" dirty="0" smtClean="0">
              <a:solidFill>
                <a:schemeClr val="bg1">
                  <a:lumMod val="50000"/>
                </a:schemeClr>
              </a:solidFill>
            </a:endParaRPr>
          </a:p>
        </p:txBody>
      </p:sp>
      <p:sp>
        <p:nvSpPr>
          <p:cNvPr id="29" name="TextBox 28"/>
          <p:cNvSpPr txBox="1"/>
          <p:nvPr/>
        </p:nvSpPr>
        <p:spPr>
          <a:xfrm>
            <a:off x="7010400" y="5726668"/>
            <a:ext cx="1981200" cy="369332"/>
          </a:xfrm>
          <a:prstGeom prst="rect">
            <a:avLst/>
          </a:prstGeom>
          <a:noFill/>
        </p:spPr>
        <p:txBody>
          <a:bodyPr wrap="square" rtlCol="0">
            <a:spAutoFit/>
          </a:bodyPr>
          <a:lstStyle/>
          <a:p>
            <a:pPr algn="ctr">
              <a:buNone/>
            </a:pPr>
            <a:r>
              <a:rPr lang="en-US" sz="1800" b="1" dirty="0" smtClean="0">
                <a:solidFill>
                  <a:schemeClr val="bg1">
                    <a:lumMod val="50000"/>
                  </a:schemeClr>
                </a:solidFill>
              </a:rPr>
              <a:t>En los </a:t>
            </a:r>
            <a:r>
              <a:rPr lang="en-US" sz="1800" b="1" dirty="0" err="1" smtClean="0">
                <a:solidFill>
                  <a:schemeClr val="bg1">
                    <a:lumMod val="50000"/>
                  </a:schemeClr>
                </a:solidFill>
              </a:rPr>
              <a:t>codos</a:t>
            </a:r>
            <a:endParaRPr lang="en-US" sz="1800" b="1" dirty="0" smtClean="0">
              <a:solidFill>
                <a:schemeClr val="bg1">
                  <a:lumMod val="50000"/>
                </a:schemeClr>
              </a:solidFill>
            </a:endParaRPr>
          </a:p>
        </p:txBody>
      </p:sp>
      <p:pic>
        <p:nvPicPr>
          <p:cNvPr id="10" name="Picture 9" descr="Neck Pain.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a:xfrm>
            <a:off x="2362200" y="2907268"/>
            <a:ext cx="2378291" cy="2743200"/>
          </a:xfrm>
          <a:prstGeom prst="rect">
            <a:avLst/>
          </a:prstGeom>
        </p:spPr>
      </p:pic>
      <p:pic>
        <p:nvPicPr>
          <p:cNvPr id="12" name="Picture 11" descr="Shoulder Pain.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a:xfrm>
            <a:off x="4876800" y="2904220"/>
            <a:ext cx="1948322" cy="2743200"/>
          </a:xfrm>
          <a:prstGeom prst="rect">
            <a:avLst/>
          </a:prstGeom>
        </p:spPr>
      </p:pic>
      <p:pic>
        <p:nvPicPr>
          <p:cNvPr id="13" name="Picture 12" descr="Elbow Pain.jp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a:xfrm>
            <a:off x="6959958" y="2904220"/>
            <a:ext cx="2010375" cy="2743200"/>
          </a:xfrm>
          <a:prstGeom prst="rect">
            <a:avLst/>
          </a:prstGeom>
        </p:spPr>
      </p:pic>
      <p:pic>
        <p:nvPicPr>
          <p:cNvPr id="17" name="Picture 16" descr="Pain - Back.jp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a:xfrm>
            <a:off x="152400" y="2904220"/>
            <a:ext cx="2041453" cy="2743200"/>
          </a:xfrm>
          <a:prstGeom prst="rect">
            <a:avLst/>
          </a:prstGeom>
        </p:spPr>
      </p:pic>
      <p:sp>
        <p:nvSpPr>
          <p:cNvPr id="18" name="TextBox 17"/>
          <p:cNvSpPr txBox="1"/>
          <p:nvPr/>
        </p:nvSpPr>
        <p:spPr>
          <a:xfrm>
            <a:off x="152400" y="5726668"/>
            <a:ext cx="2057400" cy="369332"/>
          </a:xfrm>
          <a:prstGeom prst="rect">
            <a:avLst/>
          </a:prstGeom>
          <a:noFill/>
        </p:spPr>
        <p:txBody>
          <a:bodyPr wrap="square" rtlCol="0">
            <a:spAutoFit/>
          </a:bodyPr>
          <a:lstStyle/>
          <a:p>
            <a:pPr algn="ctr">
              <a:buNone/>
            </a:pPr>
            <a:r>
              <a:rPr lang="en-US" sz="1800" b="1" dirty="0" smtClean="0">
                <a:solidFill>
                  <a:schemeClr val="bg1">
                    <a:lumMod val="50000"/>
                  </a:schemeClr>
                </a:solidFill>
              </a:rPr>
              <a:t>In back</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Síntomas de Posible Lesión Acumulativa</a:t>
            </a:r>
            <a:endParaRPr lang="en-US" dirty="0"/>
          </a:p>
        </p:txBody>
      </p:sp>
      <p:sp>
        <p:nvSpPr>
          <p:cNvPr id="11" name="TextBox 10"/>
          <p:cNvSpPr txBox="1"/>
          <p:nvPr/>
        </p:nvSpPr>
        <p:spPr>
          <a:xfrm>
            <a:off x="357100" y="1828800"/>
            <a:ext cx="8634500" cy="492443"/>
          </a:xfrm>
          <a:prstGeom prst="rect">
            <a:avLst/>
          </a:prstGeom>
          <a:noFill/>
        </p:spPr>
        <p:txBody>
          <a:bodyPr wrap="square" rtlCol="0">
            <a:spAutoFit/>
          </a:bodyPr>
          <a:lstStyle/>
          <a:p>
            <a:pPr>
              <a:buNone/>
            </a:pPr>
            <a:r>
              <a:rPr lang="es-ES" b="1" dirty="0" smtClean="0"/>
              <a:t>Debilidad o Fatiga en los Músculos</a:t>
            </a:r>
            <a:endParaRPr lang="en-US" b="1" dirty="0" smtClean="0"/>
          </a:p>
        </p:txBody>
      </p:sp>
      <p:pic>
        <p:nvPicPr>
          <p:cNvPr id="9" name="Picture 8" descr="Tired Maid.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a:xfrm>
            <a:off x="4495801" y="2511552"/>
            <a:ext cx="3257012" cy="4023360"/>
          </a:xfrm>
          <a:prstGeom prst="rect">
            <a:avLst/>
          </a:prstGeom>
        </p:spPr>
      </p:pic>
      <p:pic>
        <p:nvPicPr>
          <p:cNvPr id="1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219200" y="2511552"/>
            <a:ext cx="3001548" cy="40233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Síntomas de Posible Lesión Acumulativa</a:t>
            </a:r>
            <a:endParaRPr lang="en-US" dirty="0"/>
          </a:p>
        </p:txBody>
      </p:sp>
      <p:sp>
        <p:nvSpPr>
          <p:cNvPr id="11" name="TextBox 10"/>
          <p:cNvSpPr txBox="1"/>
          <p:nvPr/>
        </p:nvSpPr>
        <p:spPr>
          <a:xfrm>
            <a:off x="357100" y="1828800"/>
            <a:ext cx="8634500" cy="492443"/>
          </a:xfrm>
          <a:prstGeom prst="rect">
            <a:avLst/>
          </a:prstGeom>
          <a:noFill/>
        </p:spPr>
        <p:txBody>
          <a:bodyPr wrap="square" rtlCol="0">
            <a:spAutoFit/>
          </a:bodyPr>
          <a:lstStyle/>
          <a:p>
            <a:pPr>
              <a:buNone/>
            </a:pPr>
            <a:r>
              <a:rPr lang="es-ES" b="1" dirty="0" smtClean="0"/>
              <a:t>Flexibilidad Reducida y Articulaciones rígidas</a:t>
            </a:r>
            <a:endParaRPr lang="en-US" b="1" dirty="0" smtClean="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68844" y="2365248"/>
            <a:ext cx="4917756" cy="41879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Síntomas de Posible Lesión Acumulativa</a:t>
            </a:r>
            <a:endParaRPr lang="en-US" dirty="0"/>
          </a:p>
        </p:txBody>
      </p:sp>
      <p:sp>
        <p:nvSpPr>
          <p:cNvPr id="11" name="TextBox 10"/>
          <p:cNvSpPr txBox="1"/>
          <p:nvPr/>
        </p:nvSpPr>
        <p:spPr>
          <a:xfrm>
            <a:off x="357100" y="1828800"/>
            <a:ext cx="8634500" cy="972574"/>
          </a:xfrm>
          <a:prstGeom prst="rect">
            <a:avLst/>
          </a:prstGeom>
          <a:noFill/>
        </p:spPr>
        <p:txBody>
          <a:bodyPr wrap="square" rtlCol="0">
            <a:spAutoFit/>
          </a:bodyPr>
          <a:lstStyle/>
          <a:p>
            <a:pPr>
              <a:buNone/>
            </a:pPr>
            <a:r>
              <a:rPr lang="es-ES" b="1" dirty="0" smtClean="0"/>
              <a:t>Sentir un Hormigueo en Las Manos</a:t>
            </a:r>
          </a:p>
          <a:p>
            <a:pPr>
              <a:buNone/>
            </a:pPr>
            <a:r>
              <a:rPr lang="es-ES" b="1" dirty="0" smtClean="0"/>
              <a:t>Sentir los Dedos Dormidos</a:t>
            </a:r>
          </a:p>
        </p:txBody>
      </p:sp>
      <p:pic>
        <p:nvPicPr>
          <p:cNvPr id="5" name="Picture 4" descr="Wrist Soreness.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a:xfrm>
            <a:off x="5278179" y="2362200"/>
            <a:ext cx="2875221" cy="4191000"/>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Síntomas de Posible Lesión Acumulativa</a:t>
            </a:r>
            <a:endParaRPr lang="en-US" dirty="0"/>
          </a:p>
        </p:txBody>
      </p:sp>
      <p:sp>
        <p:nvSpPr>
          <p:cNvPr id="11" name="TextBox 10"/>
          <p:cNvSpPr txBox="1"/>
          <p:nvPr/>
        </p:nvSpPr>
        <p:spPr>
          <a:xfrm>
            <a:off x="357100" y="1828800"/>
            <a:ext cx="8634500" cy="492443"/>
          </a:xfrm>
          <a:prstGeom prst="rect">
            <a:avLst/>
          </a:prstGeom>
          <a:noFill/>
        </p:spPr>
        <p:txBody>
          <a:bodyPr wrap="square" rtlCol="0">
            <a:spAutoFit/>
          </a:bodyPr>
          <a:lstStyle/>
          <a:p>
            <a:pPr>
              <a:buNone/>
            </a:pPr>
            <a:r>
              <a:rPr lang="en-US" b="1" dirty="0" err="1" smtClean="0"/>
              <a:t>Ningún</a:t>
            </a:r>
            <a:r>
              <a:rPr lang="en-US" b="1" dirty="0" smtClean="0"/>
              <a:t> </a:t>
            </a:r>
            <a:r>
              <a:rPr lang="en-US" b="1" dirty="0" err="1" smtClean="0"/>
              <a:t>síntoma</a:t>
            </a:r>
            <a:endParaRPr lang="en-US" b="1" dirty="0" smtClean="0"/>
          </a:p>
        </p:txBody>
      </p:sp>
      <p:pic>
        <p:nvPicPr>
          <p:cNvPr id="12" name="Picture 5"/>
          <p:cNvPicPr>
            <a:picLocks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505200" y="5029200"/>
            <a:ext cx="2157984" cy="1444752"/>
          </a:xfrm>
          <a:prstGeom prst="rect">
            <a:avLst/>
          </a:prstGeom>
          <a:noFill/>
          <a:ln w="9525">
            <a:noFill/>
            <a:miter lim="800000"/>
            <a:headEnd/>
            <a:tailEnd/>
          </a:ln>
        </p:spPr>
      </p:pic>
      <p:grpSp>
        <p:nvGrpSpPr>
          <p:cNvPr id="13" name="Group 12"/>
          <p:cNvGrpSpPr/>
          <p:nvPr/>
        </p:nvGrpSpPr>
        <p:grpSpPr>
          <a:xfrm>
            <a:off x="4126095" y="5105400"/>
            <a:ext cx="1185093" cy="1235369"/>
            <a:chOff x="6922798" y="5105400"/>
            <a:chExt cx="1185093" cy="1235369"/>
          </a:xfrm>
        </p:grpSpPr>
        <p:sp>
          <p:nvSpPr>
            <p:cNvPr id="14" name="Moon 13"/>
            <p:cNvSpPr/>
            <p:nvPr/>
          </p:nvSpPr>
          <p:spPr bwMode="auto">
            <a:xfrm rot="16355749">
              <a:off x="7243531" y="4850640"/>
              <a:ext cx="609600" cy="1119120"/>
            </a:xfrm>
            <a:prstGeom prst="moon">
              <a:avLst>
                <a:gd name="adj" fmla="val 43283"/>
              </a:avLst>
            </a:prstGeom>
            <a:solidFill>
              <a:srgbClr val="C00000">
                <a:alpha val="56863"/>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noFill/>
                </a:ln>
                <a:solidFill>
                  <a:schemeClr val="tx1"/>
                </a:solidFill>
                <a:effectLst/>
                <a:latin typeface="Arial" charset="0"/>
              </a:endParaRPr>
            </a:p>
          </p:txBody>
        </p:sp>
        <p:sp>
          <p:nvSpPr>
            <p:cNvPr id="15" name="Moon 14"/>
            <p:cNvSpPr/>
            <p:nvPr/>
          </p:nvSpPr>
          <p:spPr bwMode="auto">
            <a:xfrm rot="16355749">
              <a:off x="7183184" y="5470783"/>
              <a:ext cx="609600" cy="1130371"/>
            </a:xfrm>
            <a:prstGeom prst="moon">
              <a:avLst>
                <a:gd name="adj" fmla="val 43283"/>
              </a:avLst>
            </a:prstGeom>
            <a:solidFill>
              <a:srgbClr val="C00000">
                <a:alpha val="56863"/>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noFill/>
                </a:ln>
                <a:solidFill>
                  <a:schemeClr val="tx1"/>
                </a:solidFill>
                <a:effectLst/>
                <a:latin typeface="Arial" charset="0"/>
              </a:endParaRPr>
            </a:p>
          </p:txBody>
        </p:sp>
      </p:grpSp>
      <p:sp>
        <p:nvSpPr>
          <p:cNvPr id="16" name="&quot;No&quot; Symbol 15"/>
          <p:cNvSpPr/>
          <p:nvPr/>
        </p:nvSpPr>
        <p:spPr bwMode="auto">
          <a:xfrm>
            <a:off x="4495800" y="4495800"/>
            <a:ext cx="457200" cy="457200"/>
          </a:xfrm>
          <a:prstGeom prst="noSmoking">
            <a:avLst>
              <a:gd name="adj" fmla="val 11839"/>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noFill/>
              </a:ln>
              <a:solidFill>
                <a:schemeClr val="tx1"/>
              </a:solidFill>
              <a:effectLst/>
              <a:latin typeface="Arial" charset="0"/>
            </a:endParaRPr>
          </a:p>
        </p:txBody>
      </p:sp>
      <p:pic>
        <p:nvPicPr>
          <p:cNvPr id="17"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962400" y="2743200"/>
            <a:ext cx="1524000" cy="1524000"/>
          </a:xfrm>
          <a:prstGeom prst="rect">
            <a:avLst/>
          </a:prstGeom>
          <a:noFill/>
          <a:ln w="9525">
            <a:noFill/>
            <a:miter lim="800000"/>
            <a:headEnd/>
            <a:tailEnd/>
          </a:ln>
          <a:effectLst/>
        </p:spPr>
      </p:pic>
      <p:cxnSp>
        <p:nvCxnSpPr>
          <p:cNvPr id="18" name="Straight Connector 17"/>
          <p:cNvCxnSpPr/>
          <p:nvPr/>
        </p:nvCxnSpPr>
        <p:spPr bwMode="auto">
          <a:xfrm rot="5400000">
            <a:off x="4343400" y="4648200"/>
            <a:ext cx="762000" cy="0"/>
          </a:xfrm>
          <a:prstGeom prst="line">
            <a:avLst/>
          </a:prstGeom>
          <a:noFill/>
          <a:ln w="38100" cap="flat" cmpd="sng" algn="ctr">
            <a:solidFill>
              <a:schemeClr val="tx1">
                <a:lumMod val="75000"/>
                <a:lumOff val="25000"/>
              </a:schemeClr>
            </a:solidFill>
            <a:prstDash val="sysDot"/>
            <a:round/>
            <a:headEnd type="triangle" w="lg"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26" presetClass="emph" presetSubtype="0" repeatCount="indefinite" fill="hold" nodeType="withEffect">
                                  <p:stCondLst>
                                    <p:cond delay="0"/>
                                  </p:stCondLst>
                                  <p:childTnLst>
                                    <p:animEffect transition="out" filter="fade">
                                      <p:cBhvr>
                                        <p:cTn id="8" dur="2000" tmFilter="0, 0; .2, .5; .8, .5; 1, 0"/>
                                        <p:tgtEl>
                                          <p:spTgt spid="13"/>
                                        </p:tgtEl>
                                      </p:cBhvr>
                                    </p:animEffect>
                                    <p:animScale>
                                      <p:cBhvr>
                                        <p:cTn id="9" dur="1000" autoRev="1" fill="hold"/>
                                        <p:tgtEl>
                                          <p:spTgt spid="13"/>
                                        </p:tgtEl>
                                      </p:cBhvr>
                                      <p:by x="105000" y="105000"/>
                                    </p:animScale>
                                  </p:childTnLst>
                                </p:cTn>
                              </p:par>
                              <p:par>
                                <p:cTn id="10" presetID="22" presetClass="entr" presetSubtype="4"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1000"/>
                                        <p:tgtEl>
                                          <p:spTgt spid="18"/>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ES" cap="none" dirty="0" smtClean="0"/>
              <a:t>Cómo Hacer Las Tareas de limpieza </a:t>
            </a:r>
            <a:r>
              <a:rPr lang="es-ES" cap="none" dirty="0" err="1" smtClean="0"/>
              <a:t>deCuartos</a:t>
            </a:r>
            <a:r>
              <a:rPr lang="es-ES" cap="none" dirty="0" smtClean="0"/>
              <a:t> Más Fácil</a:t>
            </a:r>
            <a:endParaRPr lang="en-US" cap="none" dirty="0"/>
          </a:p>
        </p:txBody>
      </p:sp>
      <p:sp>
        <p:nvSpPr>
          <p:cNvPr id="5" name="Text Placeholder 4"/>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Haciendo las Tareas de limpieza de Cuartos Más Fácil</a:t>
            </a:r>
            <a:endParaRPr lang="en-US" dirty="0"/>
          </a:p>
        </p:txBody>
      </p:sp>
      <p:sp>
        <p:nvSpPr>
          <p:cNvPr id="11" name="TextBox 10"/>
          <p:cNvSpPr txBox="1"/>
          <p:nvPr/>
        </p:nvSpPr>
        <p:spPr>
          <a:xfrm>
            <a:off x="357100" y="1828800"/>
            <a:ext cx="8634500" cy="892552"/>
          </a:xfrm>
          <a:prstGeom prst="rect">
            <a:avLst/>
          </a:prstGeom>
          <a:noFill/>
        </p:spPr>
        <p:txBody>
          <a:bodyPr wrap="square" rtlCol="0">
            <a:spAutoFit/>
          </a:bodyPr>
          <a:lstStyle/>
          <a:p>
            <a:pPr>
              <a:buNone/>
            </a:pPr>
            <a:r>
              <a:rPr lang="es-ES" b="1" dirty="0" smtClean="0"/>
              <a:t>Tender Las Camas</a:t>
            </a:r>
            <a:r>
              <a:rPr lang="es-ES" sz="2400" dirty="0" smtClean="0"/>
              <a:t> (Levantar el Colchón y Meter             Las Puntas de Las Sábanas Debajo del Colchón)</a:t>
            </a:r>
            <a:endParaRPr lang="en-US" sz="2400" spc="-150" dirty="0" smtClean="0"/>
          </a:p>
        </p:txBody>
      </p:sp>
      <p:pic>
        <p:nvPicPr>
          <p:cNvPr id="15" name="Picture 5"/>
          <p:cNvPicPr>
            <a:picLocks noChangeAspect="1" noChangeArrowheads="1"/>
          </p:cNvPicPr>
          <p:nvPr/>
        </p:nvPicPr>
        <p:blipFill>
          <a:blip r:embed="rId2" cstate="email">
            <a:duotone>
              <a:prstClr val="black"/>
              <a:schemeClr val="tx2">
                <a:lumMod val="60000"/>
                <a:lumOff val="40000"/>
                <a:tint val="45000"/>
                <a:satMod val="400000"/>
              </a:schemeClr>
            </a:duotone>
            <a:extLst>
              <a:ext uri="{28A0092B-C50C-407E-A947-70E740481C1C}">
                <a14:useLocalDpi xmlns:a14="http://schemas.microsoft.com/office/drawing/2010/main" val="0"/>
              </a:ext>
            </a:extLst>
          </a:blip>
          <a:srcRect/>
          <a:stretch>
            <a:fillRect/>
          </a:stretch>
        </p:blipFill>
        <p:spPr bwMode="auto">
          <a:xfrm>
            <a:off x="7315200" y="1828800"/>
            <a:ext cx="1524000" cy="1143000"/>
          </a:xfrm>
          <a:prstGeom prst="rect">
            <a:avLst/>
          </a:prstGeom>
          <a:noFill/>
          <a:ln w="9525">
            <a:noFill/>
            <a:miter lim="800000"/>
            <a:headEnd/>
            <a:tailEnd/>
          </a:ln>
          <a:effectLst/>
        </p:spPr>
      </p:pic>
      <p:sp>
        <p:nvSpPr>
          <p:cNvPr id="17" name="TextBox 16"/>
          <p:cNvSpPr txBox="1"/>
          <p:nvPr/>
        </p:nvSpPr>
        <p:spPr>
          <a:xfrm>
            <a:off x="76200" y="2743200"/>
            <a:ext cx="3657600" cy="701731"/>
          </a:xfrm>
          <a:prstGeom prst="rect">
            <a:avLst/>
          </a:prstGeom>
          <a:noFill/>
        </p:spPr>
        <p:txBody>
          <a:bodyPr wrap="square" rtlCol="0">
            <a:spAutoFit/>
          </a:bodyPr>
          <a:lstStyle/>
          <a:p>
            <a:pPr algn="ctr">
              <a:buNone/>
            </a:pPr>
            <a:r>
              <a:rPr lang="en-US" sz="1800" b="1" dirty="0" smtClean="0"/>
              <a:t>¿</a:t>
            </a:r>
            <a:r>
              <a:rPr lang="en-US" sz="1800" b="1" dirty="0" err="1" smtClean="0">
                <a:solidFill>
                  <a:srgbClr val="00B050"/>
                </a:solidFill>
              </a:rPr>
              <a:t>Bueno</a:t>
            </a:r>
            <a:r>
              <a:rPr lang="en-US" sz="1800" b="1" dirty="0" smtClean="0"/>
              <a:t> o </a:t>
            </a:r>
            <a:r>
              <a:rPr lang="en-US" sz="1800" b="1" dirty="0" err="1" smtClean="0">
                <a:solidFill>
                  <a:srgbClr val="FF0000"/>
                </a:solidFill>
              </a:rPr>
              <a:t>Malo</a:t>
            </a:r>
            <a:r>
              <a:rPr lang="en-US" sz="1800" b="1" dirty="0" smtClean="0"/>
              <a:t>?</a:t>
            </a:r>
          </a:p>
          <a:p>
            <a:pPr algn="ctr">
              <a:buNone/>
            </a:pPr>
            <a:r>
              <a:rPr lang="en-US" sz="1800" b="1" dirty="0" smtClean="0">
                <a:solidFill>
                  <a:schemeClr val="bg1">
                    <a:lumMod val="50000"/>
                  </a:schemeClr>
                </a:solidFill>
              </a:rPr>
              <a:t>¿</a:t>
            </a:r>
            <a:r>
              <a:rPr lang="en-US" sz="1800" b="1" dirty="0" err="1" smtClean="0">
                <a:solidFill>
                  <a:schemeClr val="bg1">
                    <a:lumMod val="50000"/>
                  </a:schemeClr>
                </a:solidFill>
              </a:rPr>
              <a:t>Por</a:t>
            </a:r>
            <a:r>
              <a:rPr lang="en-US" sz="1800" b="1" dirty="0" smtClean="0">
                <a:solidFill>
                  <a:schemeClr val="bg1">
                    <a:lumMod val="50000"/>
                  </a:schemeClr>
                </a:solidFill>
              </a:rPr>
              <a:t> </a:t>
            </a:r>
            <a:r>
              <a:rPr lang="en-US" sz="1800" b="1" dirty="0" err="1" smtClean="0">
                <a:solidFill>
                  <a:schemeClr val="bg1">
                    <a:lumMod val="50000"/>
                  </a:schemeClr>
                </a:solidFill>
              </a:rPr>
              <a:t>Qué</a:t>
            </a:r>
            <a:r>
              <a:rPr lang="en-US" sz="1800" b="1" dirty="0" smtClean="0">
                <a:solidFill>
                  <a:schemeClr val="bg1">
                    <a:lumMod val="50000"/>
                  </a:schemeClr>
                </a:solidFill>
              </a:rPr>
              <a:t>?</a:t>
            </a:r>
          </a:p>
        </p:txBody>
      </p:sp>
      <p:sp>
        <p:nvSpPr>
          <p:cNvPr id="18" name="TextBox 17"/>
          <p:cNvSpPr txBox="1"/>
          <p:nvPr/>
        </p:nvSpPr>
        <p:spPr>
          <a:xfrm>
            <a:off x="3276600" y="4038600"/>
            <a:ext cx="1905000" cy="1015663"/>
          </a:xfrm>
          <a:prstGeom prst="rect">
            <a:avLst/>
          </a:prstGeom>
          <a:noFill/>
        </p:spPr>
        <p:txBody>
          <a:bodyPr wrap="square" rtlCol="0">
            <a:spAutoFit/>
          </a:bodyPr>
          <a:lstStyle/>
          <a:p>
            <a:pPr algn="ctr">
              <a:buNone/>
            </a:pPr>
            <a:r>
              <a:rPr lang="es-ES" sz="2000" b="1" dirty="0" smtClean="0"/>
              <a:t>¿Ideas de cómo hacerlo Mejor?</a:t>
            </a:r>
            <a:endParaRPr lang="en-US" sz="2000" b="1" dirty="0" smtClean="0"/>
          </a:p>
        </p:txBody>
      </p:sp>
      <p:sp>
        <p:nvSpPr>
          <p:cNvPr id="24" name="TextBox 23"/>
          <p:cNvSpPr txBox="1"/>
          <p:nvPr/>
        </p:nvSpPr>
        <p:spPr>
          <a:xfrm>
            <a:off x="609600" y="5715000"/>
            <a:ext cx="2743200" cy="978729"/>
          </a:xfrm>
          <a:prstGeom prst="rect">
            <a:avLst/>
          </a:prstGeom>
          <a:noFill/>
        </p:spPr>
        <p:txBody>
          <a:bodyPr wrap="square" rtlCol="0">
            <a:spAutoFit/>
          </a:bodyPr>
          <a:lstStyle/>
          <a:p>
            <a:pPr marL="168275" indent="-168275">
              <a:buFont typeface="Arial" pitchFamily="34" charset="0"/>
              <a:buChar char="•"/>
            </a:pPr>
            <a:r>
              <a:rPr lang="es-ES" sz="1800" b="1" dirty="0" smtClean="0">
                <a:solidFill>
                  <a:srgbClr val="FF0000"/>
                </a:solidFill>
              </a:rPr>
              <a:t>Doblar el cuerpo hacia adelante</a:t>
            </a:r>
          </a:p>
          <a:p>
            <a:pPr marL="168275" indent="-168275">
              <a:buFont typeface="Arial" pitchFamily="34" charset="0"/>
              <a:buChar char="•"/>
            </a:pPr>
            <a:r>
              <a:rPr lang="es-ES" sz="1800" b="1" dirty="0" smtClean="0">
                <a:solidFill>
                  <a:srgbClr val="FF0000"/>
                </a:solidFill>
              </a:rPr>
              <a:t>Torcer la espalda </a:t>
            </a:r>
          </a:p>
        </p:txBody>
      </p:sp>
      <p:sp>
        <p:nvSpPr>
          <p:cNvPr id="25" name="TextBox 24"/>
          <p:cNvSpPr txBox="1"/>
          <p:nvPr/>
        </p:nvSpPr>
        <p:spPr>
          <a:xfrm>
            <a:off x="5362514" y="5715000"/>
            <a:ext cx="3171886" cy="978729"/>
          </a:xfrm>
          <a:prstGeom prst="rect">
            <a:avLst/>
          </a:prstGeom>
          <a:noFill/>
        </p:spPr>
        <p:txBody>
          <a:bodyPr wrap="square" rtlCol="0">
            <a:spAutoFit/>
          </a:bodyPr>
          <a:lstStyle/>
          <a:p>
            <a:pPr marL="168275" indent="-168275">
              <a:buClr>
                <a:srgbClr val="00B050"/>
              </a:buClr>
              <a:buFont typeface="Arial" pitchFamily="34" charset="0"/>
              <a:buChar char="•"/>
            </a:pPr>
            <a:r>
              <a:rPr lang="es-ES" sz="1800" b="1" dirty="0" smtClean="0">
                <a:solidFill>
                  <a:srgbClr val="00B050"/>
                </a:solidFill>
              </a:rPr>
              <a:t>No doblarse</a:t>
            </a:r>
          </a:p>
          <a:p>
            <a:pPr marL="168275" indent="-168275">
              <a:buClr>
                <a:srgbClr val="00B050"/>
              </a:buClr>
              <a:buFont typeface="Arial" pitchFamily="34" charset="0"/>
              <a:buChar char="•"/>
            </a:pPr>
            <a:r>
              <a:rPr lang="es-ES" sz="1800" b="1" dirty="0" smtClean="0">
                <a:solidFill>
                  <a:srgbClr val="00B050"/>
                </a:solidFill>
              </a:rPr>
              <a:t>Trabajador está más cerca de la cama</a:t>
            </a:r>
          </a:p>
        </p:txBody>
      </p:sp>
      <p:pic>
        <p:nvPicPr>
          <p:cNvPr id="14" name="Picture 13" descr="Making Bed - Kneeling.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a:xfrm>
            <a:off x="5288279" y="3474720"/>
            <a:ext cx="2140375" cy="2194560"/>
          </a:xfrm>
          <a:prstGeom prst="rect">
            <a:avLst/>
          </a:prstGeom>
        </p:spPr>
      </p:pic>
      <p:pic>
        <p:nvPicPr>
          <p:cNvPr id="16" name="Picture 15" descr="Making Bed - Bending.jp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a:xfrm>
            <a:off x="850173" y="3474720"/>
            <a:ext cx="1750425" cy="2194560"/>
          </a:xfrm>
          <a:prstGeom prst="rect">
            <a:avLst/>
          </a:prstGeom>
        </p:spPr>
      </p:pic>
      <p:grpSp>
        <p:nvGrpSpPr>
          <p:cNvPr id="19" name="Group 18"/>
          <p:cNvGrpSpPr/>
          <p:nvPr/>
        </p:nvGrpSpPr>
        <p:grpSpPr>
          <a:xfrm>
            <a:off x="4114800" y="2743200"/>
            <a:ext cx="3946724" cy="1447800"/>
            <a:chOff x="4114800" y="2743200"/>
            <a:chExt cx="3946724" cy="1447800"/>
          </a:xfrm>
        </p:grpSpPr>
        <p:sp>
          <p:nvSpPr>
            <p:cNvPr id="20" name="TextBox 19"/>
            <p:cNvSpPr txBox="1"/>
            <p:nvPr/>
          </p:nvSpPr>
          <p:spPr>
            <a:xfrm>
              <a:off x="4114800" y="2743200"/>
              <a:ext cx="3946724" cy="701731"/>
            </a:xfrm>
            <a:prstGeom prst="rect">
              <a:avLst/>
            </a:prstGeom>
            <a:solidFill>
              <a:schemeClr val="bg1"/>
            </a:solidFill>
          </p:spPr>
          <p:txBody>
            <a:bodyPr wrap="square" rtlCol="0">
              <a:spAutoFit/>
            </a:bodyPr>
            <a:lstStyle/>
            <a:p>
              <a:pPr algn="ctr">
                <a:buNone/>
              </a:pPr>
              <a:r>
                <a:rPr lang="es-ES" sz="1800" b="1" dirty="0" smtClean="0">
                  <a:solidFill>
                    <a:schemeClr val="bg1">
                      <a:lumMod val="50000"/>
                    </a:schemeClr>
                  </a:solidFill>
                </a:rPr>
                <a:t>¿Es este método mejor?</a:t>
              </a:r>
              <a:endParaRPr lang="en-US" sz="1800" b="1" dirty="0" smtClean="0">
                <a:solidFill>
                  <a:schemeClr val="bg1">
                    <a:lumMod val="50000"/>
                  </a:schemeClr>
                </a:solidFill>
              </a:endParaRPr>
            </a:p>
            <a:p>
              <a:pPr algn="ctr">
                <a:buNone/>
              </a:pPr>
              <a:r>
                <a:rPr lang="es-ES" sz="1800" b="1" dirty="0" smtClean="0">
                  <a:solidFill>
                    <a:schemeClr val="bg1">
                      <a:lumMod val="50000"/>
                    </a:schemeClr>
                  </a:solidFill>
                </a:rPr>
                <a:t>¿Por Qué? …  ¿ Por Qué no?</a:t>
              </a:r>
              <a:endParaRPr lang="en-US" sz="1800" b="1" dirty="0" smtClean="0">
                <a:solidFill>
                  <a:schemeClr val="bg1">
                    <a:lumMod val="50000"/>
                  </a:schemeClr>
                </a:solidFill>
              </a:endParaRPr>
            </a:p>
          </p:txBody>
        </p:sp>
        <p:pic>
          <p:nvPicPr>
            <p:cNvPr id="21" name="Picture 3" descr="C:\Documents and Settings\W. Gary Allread\Local Settings\Temporary Internet Files\Content.IE5\XXK05LM0\MC900431560[1].PNG"/>
            <p:cNvPicPr>
              <a:picLocks noChangeAspect="1" noChangeArrowheads="1"/>
            </p:cNvPicPr>
            <p:nvPr/>
          </p:nvPicPr>
          <p:blipFill>
            <a:blip r:embed="rId5" cstate="email">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7162800" y="3429000"/>
              <a:ext cx="762000" cy="762000"/>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4" grpId="0"/>
      <p:bldP spid="2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Haciendo las Tareas de limpieza de Cuartos Más Fácil</a:t>
            </a:r>
            <a:endParaRPr lang="en-US" dirty="0"/>
          </a:p>
        </p:txBody>
      </p:sp>
      <p:sp>
        <p:nvSpPr>
          <p:cNvPr id="11" name="TextBox 10"/>
          <p:cNvSpPr txBox="1"/>
          <p:nvPr/>
        </p:nvSpPr>
        <p:spPr>
          <a:xfrm>
            <a:off x="357100" y="1828800"/>
            <a:ext cx="8634500" cy="861774"/>
          </a:xfrm>
          <a:prstGeom prst="rect">
            <a:avLst/>
          </a:prstGeom>
          <a:noFill/>
        </p:spPr>
        <p:txBody>
          <a:bodyPr wrap="square" rtlCol="0">
            <a:spAutoFit/>
          </a:bodyPr>
          <a:lstStyle/>
          <a:p>
            <a:pPr>
              <a:buNone/>
            </a:pPr>
            <a:r>
              <a:rPr lang="es-ES" b="1" dirty="0" smtClean="0"/>
              <a:t>Tender Las Camas</a:t>
            </a:r>
            <a:r>
              <a:rPr lang="es-ES" sz="2400" dirty="0" smtClean="0"/>
              <a:t> (Levantar el Colchón y Meter             Las Puntas de Las Sábanas Debajo del Colchón)</a:t>
            </a:r>
            <a:endParaRPr lang="en-US" sz="2400" spc="-150" dirty="0" smtClean="0"/>
          </a:p>
        </p:txBody>
      </p:sp>
      <p:pic>
        <p:nvPicPr>
          <p:cNvPr id="15" name="Picture 5"/>
          <p:cNvPicPr>
            <a:picLocks noChangeAspect="1" noChangeArrowheads="1"/>
          </p:cNvPicPr>
          <p:nvPr/>
        </p:nvPicPr>
        <p:blipFill>
          <a:blip r:embed="rId2" cstate="email">
            <a:duotone>
              <a:prstClr val="black"/>
              <a:schemeClr val="tx2">
                <a:lumMod val="60000"/>
                <a:lumOff val="40000"/>
                <a:tint val="45000"/>
                <a:satMod val="400000"/>
              </a:schemeClr>
            </a:duotone>
            <a:extLst>
              <a:ext uri="{28A0092B-C50C-407E-A947-70E740481C1C}">
                <a14:useLocalDpi xmlns:a14="http://schemas.microsoft.com/office/drawing/2010/main" val="0"/>
              </a:ext>
            </a:extLst>
          </a:blip>
          <a:srcRect/>
          <a:stretch>
            <a:fillRect/>
          </a:stretch>
        </p:blipFill>
        <p:spPr bwMode="auto">
          <a:xfrm>
            <a:off x="7315200" y="1828800"/>
            <a:ext cx="1524000" cy="1143000"/>
          </a:xfrm>
          <a:prstGeom prst="rect">
            <a:avLst/>
          </a:prstGeom>
          <a:noFill/>
          <a:ln w="9525">
            <a:noFill/>
            <a:miter lim="800000"/>
            <a:headEnd/>
            <a:tailEnd/>
          </a:ln>
          <a:effectLst/>
        </p:spPr>
      </p:pic>
      <p:sp>
        <p:nvSpPr>
          <p:cNvPr id="18" name="TextBox 17"/>
          <p:cNvSpPr txBox="1"/>
          <p:nvPr/>
        </p:nvSpPr>
        <p:spPr>
          <a:xfrm>
            <a:off x="2133600" y="3886200"/>
            <a:ext cx="4800600" cy="954107"/>
          </a:xfrm>
          <a:prstGeom prst="rect">
            <a:avLst/>
          </a:prstGeom>
          <a:noFill/>
        </p:spPr>
        <p:txBody>
          <a:bodyPr wrap="square" rtlCol="0">
            <a:spAutoFit/>
          </a:bodyPr>
          <a:lstStyle/>
          <a:p>
            <a:pPr algn="ctr">
              <a:buNone/>
            </a:pPr>
            <a:r>
              <a:rPr lang="es-ES" sz="2800" b="1" dirty="0" smtClean="0"/>
              <a:t>Demostraciones si hay tiempo disponible</a:t>
            </a:r>
            <a:endParaRPr lang="en-US" sz="2800" b="1"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8600" y="1600200"/>
            <a:ext cx="990600" cy="914400"/>
          </a:xfrm>
          <a:prstGeom prst="rect">
            <a:avLst/>
          </a:prstGeom>
          <a:noFill/>
          <a:ln w="9525">
            <a:noFill/>
            <a:miter lim="800000"/>
            <a:headEnd/>
            <a:tailEnd/>
          </a:ln>
        </p:spPr>
      </p:pic>
      <p:sp>
        <p:nvSpPr>
          <p:cNvPr id="2" name="Title 1"/>
          <p:cNvSpPr>
            <a:spLocks noGrp="1"/>
          </p:cNvSpPr>
          <p:nvPr>
            <p:ph type="title"/>
          </p:nvPr>
        </p:nvSpPr>
        <p:spPr/>
        <p:txBody>
          <a:bodyPr/>
          <a:lstStyle/>
          <a:p>
            <a:r>
              <a:rPr lang="es-ES" dirty="0" smtClean="0"/>
              <a:t>Ergonomía</a:t>
            </a:r>
            <a:endParaRPr lang="en-US" dirty="0"/>
          </a:p>
        </p:txBody>
      </p:sp>
      <p:sp>
        <p:nvSpPr>
          <p:cNvPr id="3" name="Content Placeholder 2"/>
          <p:cNvSpPr>
            <a:spLocks noGrp="1"/>
          </p:cNvSpPr>
          <p:nvPr>
            <p:ph idx="1"/>
          </p:nvPr>
        </p:nvSpPr>
        <p:spPr/>
        <p:txBody>
          <a:bodyPr/>
          <a:lstStyle/>
          <a:p>
            <a:r>
              <a:rPr lang="es-ES" dirty="0" smtClean="0"/>
              <a:t>Ergonomía en la Casa</a:t>
            </a:r>
            <a:endParaRPr lang="en-US" dirty="0"/>
          </a:p>
        </p:txBody>
      </p:sp>
      <p:sp>
        <p:nvSpPr>
          <p:cNvPr id="11" name="TextBox 10"/>
          <p:cNvSpPr txBox="1"/>
          <p:nvPr/>
        </p:nvSpPr>
        <p:spPr>
          <a:xfrm>
            <a:off x="1600200" y="2331720"/>
            <a:ext cx="5943600" cy="492443"/>
          </a:xfrm>
          <a:prstGeom prst="rect">
            <a:avLst/>
          </a:prstGeom>
          <a:noFill/>
        </p:spPr>
        <p:txBody>
          <a:bodyPr wrap="square" rtlCol="0">
            <a:spAutoFit/>
          </a:bodyPr>
          <a:lstStyle/>
          <a:p>
            <a:pPr algn="ctr">
              <a:buNone/>
            </a:pPr>
            <a:r>
              <a:rPr lang="es-ES" b="1" dirty="0" smtClean="0"/>
              <a:t>Abrir o Cerrar Las Puertas</a:t>
            </a:r>
          </a:p>
        </p:txBody>
      </p:sp>
      <p:sp>
        <p:nvSpPr>
          <p:cNvPr id="12" name="TextBox 11"/>
          <p:cNvSpPr txBox="1"/>
          <p:nvPr/>
        </p:nvSpPr>
        <p:spPr>
          <a:xfrm>
            <a:off x="762000" y="5684520"/>
            <a:ext cx="3733800" cy="492443"/>
          </a:xfrm>
          <a:prstGeom prst="rect">
            <a:avLst/>
          </a:prstGeom>
          <a:noFill/>
        </p:spPr>
        <p:txBody>
          <a:bodyPr wrap="square" rtlCol="0">
            <a:spAutoFit/>
          </a:bodyPr>
          <a:lstStyle/>
          <a:p>
            <a:pPr algn="ctr">
              <a:buNone/>
            </a:pPr>
            <a:r>
              <a:rPr lang="en-US" dirty="0" err="1" smtClean="0">
                <a:solidFill>
                  <a:srgbClr val="00B050"/>
                </a:solidFill>
              </a:rPr>
              <a:t>Fácil</a:t>
            </a:r>
            <a:r>
              <a:rPr lang="en-US" dirty="0" smtClean="0">
                <a:solidFill>
                  <a:srgbClr val="00B050"/>
                </a:solidFill>
              </a:rPr>
              <a:t> de </a:t>
            </a:r>
            <a:r>
              <a:rPr lang="en-US" dirty="0" err="1" smtClean="0">
                <a:solidFill>
                  <a:srgbClr val="00B050"/>
                </a:solidFill>
              </a:rPr>
              <a:t>Girar</a:t>
            </a:r>
            <a:endParaRPr lang="en-US" dirty="0">
              <a:solidFill>
                <a:srgbClr val="00B050"/>
              </a:solidFill>
            </a:endParaRPr>
          </a:p>
        </p:txBody>
      </p:sp>
      <p:sp>
        <p:nvSpPr>
          <p:cNvPr id="13" name="TextBox 12"/>
          <p:cNvSpPr txBox="1"/>
          <p:nvPr/>
        </p:nvSpPr>
        <p:spPr>
          <a:xfrm>
            <a:off x="4953000" y="5684520"/>
            <a:ext cx="3276600" cy="492443"/>
          </a:xfrm>
          <a:prstGeom prst="rect">
            <a:avLst/>
          </a:prstGeom>
          <a:noFill/>
        </p:spPr>
        <p:txBody>
          <a:bodyPr wrap="square" rtlCol="0">
            <a:spAutoFit/>
          </a:bodyPr>
          <a:lstStyle/>
          <a:p>
            <a:pPr algn="ctr">
              <a:buNone/>
            </a:pPr>
            <a:r>
              <a:rPr lang="en-US" dirty="0" smtClean="0">
                <a:solidFill>
                  <a:srgbClr val="C00000"/>
                </a:solidFill>
              </a:rPr>
              <a:t> </a:t>
            </a:r>
            <a:r>
              <a:rPr lang="en-US" dirty="0" err="1" smtClean="0">
                <a:solidFill>
                  <a:srgbClr val="C00000"/>
                </a:solidFill>
              </a:rPr>
              <a:t>Difícil</a:t>
            </a:r>
            <a:r>
              <a:rPr lang="en-US" dirty="0" smtClean="0">
                <a:solidFill>
                  <a:srgbClr val="C00000"/>
                </a:solidFill>
              </a:rPr>
              <a:t> de </a:t>
            </a:r>
            <a:r>
              <a:rPr lang="en-US" dirty="0" err="1" smtClean="0">
                <a:solidFill>
                  <a:srgbClr val="C00000"/>
                </a:solidFill>
              </a:rPr>
              <a:t>Girar</a:t>
            </a:r>
            <a:endParaRPr lang="en-US" dirty="0">
              <a:solidFill>
                <a:srgbClr val="C00000"/>
              </a:solidFill>
            </a:endParaRPr>
          </a:p>
        </p:txBody>
      </p:sp>
      <p:pic>
        <p:nvPicPr>
          <p:cNvPr id="15"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105400" y="2971800"/>
            <a:ext cx="3270738" cy="2743200"/>
          </a:xfrm>
          <a:prstGeom prst="rect">
            <a:avLst/>
          </a:prstGeom>
          <a:noFill/>
          <a:ln w="9525">
            <a:noFill/>
            <a:miter lim="800000"/>
            <a:headEnd/>
            <a:tailEnd/>
          </a:ln>
        </p:spPr>
      </p:pic>
      <p:pic>
        <p:nvPicPr>
          <p:cNvPr id="16" name="Picture 4"/>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914400" y="2971800"/>
            <a:ext cx="3270738" cy="2743200"/>
          </a:xfrm>
          <a:prstGeom prst="rect">
            <a:avLst/>
          </a:prstGeom>
          <a:noFill/>
          <a:ln w="9525">
            <a:noFill/>
            <a:miter lim="800000"/>
            <a:headEnd/>
            <a:tailEnd/>
          </a:ln>
        </p:spPr>
      </p:pic>
      <p:pic>
        <p:nvPicPr>
          <p:cNvPr id="18" name="Picture 2" descr="C:\Documents and Settings\W. Gary Allread\Local Settings\Temporary Internet Files\Content.IE5\RK40KXD1\MC900441322[1].PN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953037" y="4749084"/>
            <a:ext cx="1117600" cy="914400"/>
          </a:xfrm>
          <a:prstGeom prst="rect">
            <a:avLst/>
          </a:prstGeom>
          <a:noFill/>
        </p:spPr>
      </p:pic>
      <p:pic>
        <p:nvPicPr>
          <p:cNvPr id="19" name="Picture 2" descr="C:\Documents and Settings\W. Gary Allread\Local Settings\Temporary Internet Files\Content.IE5\RK40KXD1\MC900441322[1].PN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rot="10800000">
            <a:off x="7162801" y="4724400"/>
            <a:ext cx="1117600" cy="914400"/>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Haciendo las Tareas de limpieza de Cuartos Más Fácil</a:t>
            </a:r>
            <a:endParaRPr lang="en-US" dirty="0"/>
          </a:p>
        </p:txBody>
      </p:sp>
      <p:sp>
        <p:nvSpPr>
          <p:cNvPr id="11" name="TextBox 10"/>
          <p:cNvSpPr txBox="1"/>
          <p:nvPr/>
        </p:nvSpPr>
        <p:spPr>
          <a:xfrm>
            <a:off x="357100" y="1828800"/>
            <a:ext cx="8634500" cy="492443"/>
          </a:xfrm>
          <a:prstGeom prst="rect">
            <a:avLst/>
          </a:prstGeom>
          <a:noFill/>
        </p:spPr>
        <p:txBody>
          <a:bodyPr wrap="square" rtlCol="0">
            <a:spAutoFit/>
          </a:bodyPr>
          <a:lstStyle/>
          <a:p>
            <a:pPr>
              <a:buNone/>
            </a:pPr>
            <a:r>
              <a:rPr lang="en-US" b="1" dirty="0" err="1" smtClean="0"/>
              <a:t>Aspirar</a:t>
            </a:r>
            <a:endParaRPr lang="en-US" b="1" dirty="0" smtClean="0"/>
          </a:p>
        </p:txBody>
      </p:sp>
      <p:sp>
        <p:nvSpPr>
          <p:cNvPr id="18" name="TextBox 17"/>
          <p:cNvSpPr txBox="1"/>
          <p:nvPr/>
        </p:nvSpPr>
        <p:spPr>
          <a:xfrm>
            <a:off x="790514" y="5715000"/>
            <a:ext cx="3476686" cy="978729"/>
          </a:xfrm>
          <a:prstGeom prst="rect">
            <a:avLst/>
          </a:prstGeom>
          <a:noFill/>
        </p:spPr>
        <p:txBody>
          <a:bodyPr wrap="square" rtlCol="0">
            <a:spAutoFit/>
          </a:bodyPr>
          <a:lstStyle/>
          <a:p>
            <a:pPr marL="168275" indent="-168275">
              <a:buClr>
                <a:srgbClr val="00B050"/>
              </a:buClr>
              <a:buFont typeface="Arial" pitchFamily="34" charset="0"/>
              <a:buChar char="•"/>
            </a:pPr>
            <a:r>
              <a:rPr lang="es-ES" sz="1800" b="1" dirty="0" smtClean="0">
                <a:solidFill>
                  <a:srgbClr val="00B050"/>
                </a:solidFill>
              </a:rPr>
              <a:t>Menos fuerza para empujar la aspiradora</a:t>
            </a:r>
          </a:p>
          <a:p>
            <a:pPr marL="168275" indent="-168275">
              <a:buClr>
                <a:srgbClr val="00B050"/>
              </a:buClr>
              <a:buFont typeface="Arial" pitchFamily="34" charset="0"/>
              <a:buChar char="•"/>
            </a:pPr>
            <a:r>
              <a:rPr lang="es-ES" sz="1800" b="1" dirty="0" smtClean="0">
                <a:solidFill>
                  <a:srgbClr val="00B050"/>
                </a:solidFill>
              </a:rPr>
              <a:t>Menos fatiga </a:t>
            </a:r>
          </a:p>
        </p:txBody>
      </p:sp>
      <p:pic>
        <p:nvPicPr>
          <p:cNvPr id="8196"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573156" y="1676400"/>
            <a:ext cx="1189844" cy="1143000"/>
          </a:xfrm>
          <a:prstGeom prst="rect">
            <a:avLst/>
          </a:prstGeom>
          <a:noFill/>
          <a:ln w="9525">
            <a:noFill/>
            <a:miter lim="800000"/>
            <a:headEnd/>
            <a:tailEnd/>
          </a:ln>
        </p:spPr>
      </p:pic>
      <p:pic>
        <p:nvPicPr>
          <p:cNvPr id="8199"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3352800"/>
            <a:ext cx="1807308" cy="2286000"/>
          </a:xfrm>
          <a:prstGeom prst="rect">
            <a:avLst/>
          </a:prstGeom>
          <a:noFill/>
          <a:ln w="9525">
            <a:noFill/>
            <a:miter lim="800000"/>
            <a:headEnd/>
            <a:tailEnd/>
          </a:ln>
        </p:spPr>
      </p:pic>
      <p:pic>
        <p:nvPicPr>
          <p:cNvPr id="8201"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59892" y="3352800"/>
            <a:ext cx="1807308" cy="2286000"/>
          </a:xfrm>
          <a:prstGeom prst="rect">
            <a:avLst/>
          </a:prstGeom>
          <a:noFill/>
          <a:ln w="9525">
            <a:noFill/>
            <a:miter lim="800000"/>
            <a:headEnd/>
            <a:tailEnd/>
          </a:ln>
        </p:spPr>
      </p:pic>
      <p:pic>
        <p:nvPicPr>
          <p:cNvPr id="26" name="Picture 2" descr="C:\Documents and Settings\W. Gary Allread\Local Settings\Temporary Internet Files\Content.IE5\RK40KXD1\MC900441322[1].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276600" y="3516868"/>
            <a:ext cx="670560" cy="548640"/>
          </a:xfrm>
          <a:prstGeom prst="rect">
            <a:avLst/>
          </a:prstGeom>
          <a:noFill/>
        </p:spPr>
      </p:pic>
      <p:pic>
        <p:nvPicPr>
          <p:cNvPr id="27" name="Picture 3"/>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219200" y="3516868"/>
            <a:ext cx="645867" cy="548640"/>
          </a:xfrm>
          <a:prstGeom prst="rect">
            <a:avLst/>
          </a:prstGeom>
          <a:noFill/>
          <a:ln w="9525">
            <a:noFill/>
            <a:miter lim="800000"/>
            <a:headEnd/>
            <a:tailEnd/>
          </a:ln>
        </p:spPr>
      </p:pic>
      <p:sp>
        <p:nvSpPr>
          <p:cNvPr id="28" name="TextBox 27"/>
          <p:cNvSpPr txBox="1"/>
          <p:nvPr/>
        </p:nvSpPr>
        <p:spPr>
          <a:xfrm>
            <a:off x="1295400" y="4050268"/>
            <a:ext cx="1066800" cy="369332"/>
          </a:xfrm>
          <a:prstGeom prst="rect">
            <a:avLst/>
          </a:prstGeom>
          <a:noFill/>
        </p:spPr>
        <p:txBody>
          <a:bodyPr wrap="square" rtlCol="0">
            <a:spAutoFit/>
          </a:bodyPr>
          <a:lstStyle/>
          <a:p>
            <a:pPr algn="ctr">
              <a:buNone/>
            </a:pPr>
            <a:r>
              <a:rPr lang="en-US" sz="1800" b="1" dirty="0" err="1" smtClean="0">
                <a:solidFill>
                  <a:srgbClr val="FF0000"/>
                </a:solidFill>
              </a:rPr>
              <a:t>Pesado</a:t>
            </a:r>
            <a:r>
              <a:rPr lang="en-US" sz="1800" b="1" dirty="0" smtClean="0">
                <a:solidFill>
                  <a:srgbClr val="FF0000"/>
                </a:solidFill>
              </a:rPr>
              <a:t> </a:t>
            </a:r>
          </a:p>
        </p:txBody>
      </p:sp>
      <p:sp>
        <p:nvSpPr>
          <p:cNvPr id="29" name="TextBox 28"/>
          <p:cNvSpPr txBox="1"/>
          <p:nvPr/>
        </p:nvSpPr>
        <p:spPr>
          <a:xfrm>
            <a:off x="3505200" y="4050268"/>
            <a:ext cx="914400" cy="369332"/>
          </a:xfrm>
          <a:prstGeom prst="rect">
            <a:avLst/>
          </a:prstGeom>
          <a:noFill/>
        </p:spPr>
        <p:txBody>
          <a:bodyPr wrap="square" rtlCol="0">
            <a:spAutoFit/>
          </a:bodyPr>
          <a:lstStyle/>
          <a:p>
            <a:pPr algn="ctr">
              <a:buNone/>
            </a:pPr>
            <a:r>
              <a:rPr lang="en-US" sz="1800" b="1" dirty="0" err="1" smtClean="0">
                <a:solidFill>
                  <a:srgbClr val="00B050"/>
                </a:solidFill>
              </a:rPr>
              <a:t>Ligero</a:t>
            </a:r>
            <a:r>
              <a:rPr lang="en-US" sz="1800" b="1" dirty="0" smtClean="0">
                <a:solidFill>
                  <a:srgbClr val="00B050"/>
                </a:solidFill>
              </a:rPr>
              <a:t> </a:t>
            </a:r>
          </a:p>
        </p:txBody>
      </p:sp>
      <p:sp>
        <p:nvSpPr>
          <p:cNvPr id="23" name="TextBox 22"/>
          <p:cNvSpPr txBox="1"/>
          <p:nvPr/>
        </p:nvSpPr>
        <p:spPr>
          <a:xfrm>
            <a:off x="152400" y="2743200"/>
            <a:ext cx="3962400" cy="646331"/>
          </a:xfrm>
          <a:prstGeom prst="rect">
            <a:avLst/>
          </a:prstGeom>
          <a:noFill/>
        </p:spPr>
        <p:txBody>
          <a:bodyPr wrap="square" rtlCol="0">
            <a:spAutoFit/>
          </a:bodyPr>
          <a:lstStyle/>
          <a:p>
            <a:pPr algn="ctr">
              <a:buNone/>
            </a:pPr>
            <a:r>
              <a:rPr lang="es-ES" sz="1800" b="1" dirty="0" smtClean="0">
                <a:solidFill>
                  <a:schemeClr val="bg1">
                    <a:lumMod val="50000"/>
                  </a:schemeClr>
                </a:solidFill>
              </a:rPr>
              <a:t>Vaciar la bolsa de la aspiradora con regularidad</a:t>
            </a:r>
            <a:endParaRPr lang="en-US" sz="1800" b="1" dirty="0" smtClean="0">
              <a:solidFill>
                <a:schemeClr val="bg1">
                  <a:lumMod val="50000"/>
                </a:schemeClr>
              </a:solidFill>
            </a:endParaRPr>
          </a:p>
        </p:txBody>
      </p:sp>
      <p:grpSp>
        <p:nvGrpSpPr>
          <p:cNvPr id="19" name="Group 18"/>
          <p:cNvGrpSpPr/>
          <p:nvPr/>
        </p:nvGrpSpPr>
        <p:grpSpPr>
          <a:xfrm>
            <a:off x="5181600" y="2743200"/>
            <a:ext cx="3662810" cy="2971800"/>
            <a:chOff x="5181600" y="2743200"/>
            <a:chExt cx="3662810" cy="2971800"/>
          </a:xfrm>
        </p:grpSpPr>
        <p:sp>
          <p:nvSpPr>
            <p:cNvPr id="31" name="TextBox 30"/>
            <p:cNvSpPr txBox="1"/>
            <p:nvPr/>
          </p:nvSpPr>
          <p:spPr>
            <a:xfrm>
              <a:off x="5257800" y="2743200"/>
              <a:ext cx="3429000" cy="646331"/>
            </a:xfrm>
            <a:prstGeom prst="rect">
              <a:avLst/>
            </a:prstGeom>
            <a:noFill/>
          </p:spPr>
          <p:txBody>
            <a:bodyPr wrap="square" rtlCol="0">
              <a:spAutoFit/>
            </a:bodyPr>
            <a:lstStyle/>
            <a:p>
              <a:pPr algn="ctr">
                <a:buNone/>
              </a:pPr>
              <a:r>
                <a:rPr lang="en-US" sz="1800" b="1" dirty="0" smtClean="0">
                  <a:solidFill>
                    <a:schemeClr val="bg1">
                      <a:lumMod val="50000"/>
                    </a:schemeClr>
                  </a:solidFill>
                </a:rPr>
                <a:t>Choose proper height setting for carpet conditions</a:t>
              </a:r>
            </a:p>
          </p:txBody>
        </p:sp>
        <p:pic>
          <p:nvPicPr>
            <p:cNvPr id="32" name="Picture 7"/>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5181600" y="3505200"/>
              <a:ext cx="3662810" cy="2209800"/>
            </a:xfrm>
            <a:prstGeom prst="rect">
              <a:avLst/>
            </a:prstGeom>
            <a:noFill/>
            <a:ln w="9525">
              <a:noFill/>
              <a:miter lim="800000"/>
              <a:headEnd/>
              <a:tailEnd/>
            </a:ln>
          </p:spPr>
        </p:pic>
        <p:sp>
          <p:nvSpPr>
            <p:cNvPr id="33" name="TextBox 32"/>
            <p:cNvSpPr txBox="1"/>
            <p:nvPr/>
          </p:nvSpPr>
          <p:spPr>
            <a:xfrm rot="20760000">
              <a:off x="6645376" y="4816980"/>
              <a:ext cx="1752600" cy="261610"/>
            </a:xfrm>
            <a:prstGeom prst="rect">
              <a:avLst/>
            </a:prstGeom>
            <a:noFill/>
          </p:spPr>
          <p:txBody>
            <a:bodyPr wrap="square" rtlCol="0">
              <a:spAutoFit/>
            </a:bodyPr>
            <a:lstStyle/>
            <a:p>
              <a:pPr algn="ctr">
                <a:buNone/>
              </a:pPr>
              <a:r>
                <a:rPr lang="en-US" sz="1050" b="1" dirty="0" smtClean="0">
                  <a:solidFill>
                    <a:schemeClr val="tx2"/>
                  </a:solidFill>
                </a:rPr>
                <a:t>Low     Med     High</a:t>
              </a:r>
              <a:endParaRPr lang="en-US" sz="1800" b="1" dirty="0" smtClean="0">
                <a:solidFill>
                  <a:schemeClr val="tx2"/>
                </a:solidFill>
              </a:endParaRPr>
            </a:p>
          </p:txBody>
        </p:sp>
        <p:cxnSp>
          <p:nvCxnSpPr>
            <p:cNvPr id="34" name="Straight Connector 33"/>
            <p:cNvCxnSpPr/>
            <p:nvPr/>
          </p:nvCxnSpPr>
          <p:spPr bwMode="auto">
            <a:xfrm flipV="1">
              <a:off x="6781800" y="4648200"/>
              <a:ext cx="1219200" cy="304800"/>
            </a:xfrm>
            <a:prstGeom prst="line">
              <a:avLst/>
            </a:prstGeom>
            <a:noFill/>
            <a:ln w="38100" cap="flat" cmpd="sng" algn="ctr">
              <a:solidFill>
                <a:schemeClr val="tx1"/>
              </a:solidFill>
              <a:prstDash val="solid"/>
              <a:round/>
              <a:headEnd type="none" w="med" len="med"/>
              <a:tailEnd type="none" w="med" len="med"/>
            </a:ln>
            <a:effectLst/>
          </p:spPr>
        </p:cxnSp>
        <p:sp>
          <p:nvSpPr>
            <p:cNvPr id="35" name="Rectangle 34"/>
            <p:cNvSpPr/>
            <p:nvPr/>
          </p:nvSpPr>
          <p:spPr bwMode="auto">
            <a:xfrm rot="20833349">
              <a:off x="7042491" y="4782808"/>
              <a:ext cx="148800" cy="177280"/>
            </a:xfrm>
            <a:prstGeom prst="rect">
              <a:avLst/>
            </a:prstGeom>
            <a:gradFill>
              <a:gsLst>
                <a:gs pos="0">
                  <a:schemeClr val="tx2"/>
                </a:gs>
                <a:gs pos="10000">
                  <a:schemeClr val="tx1"/>
                </a:gs>
                <a:gs pos="20000">
                  <a:schemeClr val="tx2"/>
                </a:gs>
                <a:gs pos="30000">
                  <a:schemeClr val="tx1"/>
                </a:gs>
                <a:gs pos="40000">
                  <a:schemeClr val="tx2"/>
                </a:gs>
                <a:gs pos="50000">
                  <a:schemeClr val="tx1"/>
                </a:gs>
                <a:gs pos="60000">
                  <a:schemeClr val="tx2"/>
                </a:gs>
                <a:gs pos="70000">
                  <a:srgbClr val="1F1F1F"/>
                </a:gs>
                <a:gs pos="80000">
                  <a:schemeClr val="tx2"/>
                </a:gs>
                <a:gs pos="90000">
                  <a:schemeClr val="tx1"/>
                </a:gs>
              </a:gsLst>
              <a:lin ang="1080000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noFill/>
                </a:ln>
                <a:solidFill>
                  <a:schemeClr val="tx1"/>
                </a:solidFill>
                <a:effectLst/>
                <a:latin typeface="Arial" charset="0"/>
              </a:endParaRPr>
            </a:p>
          </p:txBody>
        </p:sp>
      </p:grpSp>
      <p:sp>
        <p:nvSpPr>
          <p:cNvPr id="36" name="TextBox 35"/>
          <p:cNvSpPr txBox="1"/>
          <p:nvPr/>
        </p:nvSpPr>
        <p:spPr>
          <a:xfrm>
            <a:off x="5362514" y="5715000"/>
            <a:ext cx="3476686" cy="978729"/>
          </a:xfrm>
          <a:prstGeom prst="rect">
            <a:avLst/>
          </a:prstGeom>
          <a:noFill/>
        </p:spPr>
        <p:txBody>
          <a:bodyPr wrap="square" rtlCol="0">
            <a:spAutoFit/>
          </a:bodyPr>
          <a:lstStyle/>
          <a:p>
            <a:pPr marL="168275" indent="-168275">
              <a:buClr>
                <a:srgbClr val="00B050"/>
              </a:buClr>
              <a:buFont typeface="Arial" pitchFamily="34" charset="0"/>
              <a:buChar char="•"/>
            </a:pPr>
            <a:r>
              <a:rPr lang="es-ES" sz="1800" b="1" dirty="0" smtClean="0">
                <a:solidFill>
                  <a:srgbClr val="00B050"/>
                </a:solidFill>
              </a:rPr>
              <a:t>Menos fuerza para empujar la aspiradora</a:t>
            </a:r>
          </a:p>
          <a:p>
            <a:pPr marL="168275" indent="-168275">
              <a:buClr>
                <a:srgbClr val="00B050"/>
              </a:buClr>
              <a:buFont typeface="Arial" pitchFamily="34" charset="0"/>
              <a:buChar char="•"/>
            </a:pPr>
            <a:r>
              <a:rPr lang="es-ES" sz="1800" b="1" dirty="0" smtClean="0">
                <a:solidFill>
                  <a:srgbClr val="00B050"/>
                </a:solidFill>
              </a:rPr>
              <a:t>Menos fatiga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Haciendo las Tareas de limpieza de Cuartos Más Fácil</a:t>
            </a:r>
            <a:endParaRPr lang="en-US" dirty="0"/>
          </a:p>
        </p:txBody>
      </p:sp>
      <p:sp>
        <p:nvSpPr>
          <p:cNvPr id="11" name="TextBox 10"/>
          <p:cNvSpPr txBox="1"/>
          <p:nvPr/>
        </p:nvSpPr>
        <p:spPr>
          <a:xfrm>
            <a:off x="357100" y="1828800"/>
            <a:ext cx="8634500" cy="492443"/>
          </a:xfrm>
          <a:prstGeom prst="rect">
            <a:avLst/>
          </a:prstGeom>
          <a:noFill/>
        </p:spPr>
        <p:txBody>
          <a:bodyPr wrap="square" rtlCol="0">
            <a:spAutoFit/>
          </a:bodyPr>
          <a:lstStyle/>
          <a:p>
            <a:pPr>
              <a:buNone/>
            </a:pPr>
            <a:r>
              <a:rPr lang="en-US" b="1" dirty="0" err="1" smtClean="0"/>
              <a:t>Aspirar</a:t>
            </a:r>
            <a:endParaRPr lang="en-US" b="1" dirty="0" smtClean="0"/>
          </a:p>
        </p:txBody>
      </p:sp>
      <p:sp>
        <p:nvSpPr>
          <p:cNvPr id="10" name="TextBox 9"/>
          <p:cNvSpPr txBox="1"/>
          <p:nvPr/>
        </p:nvSpPr>
        <p:spPr>
          <a:xfrm>
            <a:off x="76200" y="2743200"/>
            <a:ext cx="3429000" cy="701731"/>
          </a:xfrm>
          <a:prstGeom prst="rect">
            <a:avLst/>
          </a:prstGeom>
          <a:noFill/>
        </p:spPr>
        <p:txBody>
          <a:bodyPr wrap="square" rtlCol="0">
            <a:spAutoFit/>
          </a:bodyPr>
          <a:lstStyle/>
          <a:p>
            <a:pPr algn="ctr">
              <a:buNone/>
            </a:pPr>
            <a:r>
              <a:rPr lang="en-US" sz="1800" b="1" dirty="0" smtClean="0"/>
              <a:t>¿</a:t>
            </a:r>
            <a:r>
              <a:rPr lang="en-US" sz="1800" b="1" dirty="0" err="1" smtClean="0">
                <a:solidFill>
                  <a:srgbClr val="00B050"/>
                </a:solidFill>
              </a:rPr>
              <a:t>Bueno</a:t>
            </a:r>
            <a:r>
              <a:rPr lang="en-US" sz="1800" b="1" dirty="0" smtClean="0"/>
              <a:t> o </a:t>
            </a:r>
            <a:r>
              <a:rPr lang="en-US" sz="1800" b="1" dirty="0" err="1" smtClean="0">
                <a:solidFill>
                  <a:srgbClr val="FF0000"/>
                </a:solidFill>
              </a:rPr>
              <a:t>Malo</a:t>
            </a:r>
            <a:r>
              <a:rPr lang="en-US" sz="1800" b="1" dirty="0" smtClean="0"/>
              <a:t>?</a:t>
            </a:r>
          </a:p>
          <a:p>
            <a:pPr algn="ctr">
              <a:buNone/>
            </a:pPr>
            <a:r>
              <a:rPr lang="en-US" sz="1800" b="1" dirty="0" smtClean="0">
                <a:solidFill>
                  <a:schemeClr val="bg1">
                    <a:lumMod val="50000"/>
                  </a:schemeClr>
                </a:solidFill>
              </a:rPr>
              <a:t>¿</a:t>
            </a:r>
            <a:r>
              <a:rPr lang="en-US" sz="1800" b="1" dirty="0" err="1" smtClean="0">
                <a:solidFill>
                  <a:schemeClr val="bg1">
                    <a:lumMod val="50000"/>
                  </a:schemeClr>
                </a:solidFill>
              </a:rPr>
              <a:t>Por</a:t>
            </a:r>
            <a:r>
              <a:rPr lang="en-US" sz="1800" b="1" dirty="0" smtClean="0">
                <a:solidFill>
                  <a:schemeClr val="bg1">
                    <a:lumMod val="50000"/>
                  </a:schemeClr>
                </a:solidFill>
              </a:rPr>
              <a:t> </a:t>
            </a:r>
            <a:r>
              <a:rPr lang="en-US" sz="1800" b="1" dirty="0" err="1" smtClean="0">
                <a:solidFill>
                  <a:schemeClr val="bg1">
                    <a:lumMod val="50000"/>
                  </a:schemeClr>
                </a:solidFill>
              </a:rPr>
              <a:t>Qué</a:t>
            </a:r>
            <a:r>
              <a:rPr lang="en-US" sz="1800" b="1" dirty="0" smtClean="0">
                <a:solidFill>
                  <a:schemeClr val="bg1">
                    <a:lumMod val="50000"/>
                  </a:schemeClr>
                </a:solidFill>
              </a:rPr>
              <a:t>?</a:t>
            </a:r>
          </a:p>
        </p:txBody>
      </p:sp>
      <p:sp>
        <p:nvSpPr>
          <p:cNvPr id="12" name="TextBox 11"/>
          <p:cNvSpPr txBox="1"/>
          <p:nvPr/>
        </p:nvSpPr>
        <p:spPr>
          <a:xfrm>
            <a:off x="3581400" y="4038600"/>
            <a:ext cx="1447800" cy="1323439"/>
          </a:xfrm>
          <a:prstGeom prst="rect">
            <a:avLst/>
          </a:prstGeom>
          <a:noFill/>
        </p:spPr>
        <p:txBody>
          <a:bodyPr wrap="square" rtlCol="0">
            <a:spAutoFit/>
          </a:bodyPr>
          <a:lstStyle/>
          <a:p>
            <a:pPr algn="ctr">
              <a:buNone/>
            </a:pPr>
            <a:r>
              <a:rPr lang="es-ES" sz="2000" b="1" dirty="0" smtClean="0"/>
              <a:t>¿Ideas de cómo hacerlo Mejor?</a:t>
            </a:r>
            <a:endParaRPr lang="en-US" sz="2000" b="1" dirty="0" smtClean="0"/>
          </a:p>
        </p:txBody>
      </p:sp>
      <p:sp>
        <p:nvSpPr>
          <p:cNvPr id="17" name="TextBox 16"/>
          <p:cNvSpPr txBox="1"/>
          <p:nvPr/>
        </p:nvSpPr>
        <p:spPr>
          <a:xfrm>
            <a:off x="304800" y="5715000"/>
            <a:ext cx="1371600" cy="923330"/>
          </a:xfrm>
          <a:prstGeom prst="rect">
            <a:avLst/>
          </a:prstGeom>
          <a:noFill/>
        </p:spPr>
        <p:txBody>
          <a:bodyPr wrap="square" rtlCol="0">
            <a:spAutoFit/>
          </a:bodyPr>
          <a:lstStyle/>
          <a:p>
            <a:pPr marL="168275" indent="-168275">
              <a:buFont typeface="Arial" pitchFamily="34" charset="0"/>
              <a:buChar char="•"/>
            </a:pPr>
            <a:r>
              <a:rPr lang="es-ES" sz="1800" b="1" dirty="0" smtClean="0">
                <a:solidFill>
                  <a:srgbClr val="FF0000"/>
                </a:solidFill>
              </a:rPr>
              <a:t>Estrés en los hombros</a:t>
            </a:r>
          </a:p>
        </p:txBody>
      </p:sp>
      <p:sp>
        <p:nvSpPr>
          <p:cNvPr id="18" name="TextBox 17"/>
          <p:cNvSpPr txBox="1"/>
          <p:nvPr/>
        </p:nvSpPr>
        <p:spPr>
          <a:xfrm>
            <a:off x="5362514" y="5715000"/>
            <a:ext cx="3324286" cy="978729"/>
          </a:xfrm>
          <a:prstGeom prst="rect">
            <a:avLst/>
          </a:prstGeom>
          <a:noFill/>
        </p:spPr>
        <p:txBody>
          <a:bodyPr wrap="square" rtlCol="0">
            <a:spAutoFit/>
          </a:bodyPr>
          <a:lstStyle/>
          <a:p>
            <a:pPr marL="168275" indent="-168275">
              <a:buClr>
                <a:srgbClr val="00B050"/>
              </a:buClr>
              <a:buFont typeface="Arial" pitchFamily="34" charset="0"/>
              <a:buChar char="•"/>
            </a:pPr>
            <a:r>
              <a:rPr lang="en-US" sz="1800" b="1" dirty="0" err="1" smtClean="0">
                <a:solidFill>
                  <a:srgbClr val="00B050"/>
                </a:solidFill>
              </a:rPr>
              <a:t>Menos</a:t>
            </a:r>
            <a:r>
              <a:rPr lang="en-US" sz="1800" b="1" dirty="0" smtClean="0">
                <a:solidFill>
                  <a:srgbClr val="00B050"/>
                </a:solidFill>
              </a:rPr>
              <a:t> </a:t>
            </a:r>
            <a:r>
              <a:rPr lang="en-US" sz="1800" b="1" dirty="0" err="1" smtClean="0">
                <a:solidFill>
                  <a:srgbClr val="00B050"/>
                </a:solidFill>
              </a:rPr>
              <a:t>postura</a:t>
            </a:r>
            <a:r>
              <a:rPr lang="en-US" sz="1800" b="1" dirty="0" smtClean="0">
                <a:solidFill>
                  <a:srgbClr val="00B050"/>
                </a:solidFill>
              </a:rPr>
              <a:t> </a:t>
            </a:r>
            <a:r>
              <a:rPr lang="en-US" sz="1800" b="1" dirty="0" err="1" smtClean="0">
                <a:solidFill>
                  <a:srgbClr val="00B050"/>
                </a:solidFill>
              </a:rPr>
              <a:t>incomoda</a:t>
            </a:r>
            <a:r>
              <a:rPr lang="en-US" sz="1800" b="1" dirty="0" smtClean="0">
                <a:solidFill>
                  <a:srgbClr val="00B050"/>
                </a:solidFill>
              </a:rPr>
              <a:t> de los </a:t>
            </a:r>
            <a:r>
              <a:rPr lang="en-US" sz="1800" b="1" dirty="0" err="1" smtClean="0">
                <a:solidFill>
                  <a:srgbClr val="00B050"/>
                </a:solidFill>
              </a:rPr>
              <a:t>hombros</a:t>
            </a:r>
            <a:endParaRPr lang="en-US" sz="1800" b="1" dirty="0" smtClean="0">
              <a:solidFill>
                <a:srgbClr val="00B050"/>
              </a:solidFill>
            </a:endParaRPr>
          </a:p>
          <a:p>
            <a:pPr marL="168275" indent="-168275">
              <a:buClr>
                <a:srgbClr val="00B050"/>
              </a:buClr>
              <a:buFont typeface="Arial" pitchFamily="34" charset="0"/>
              <a:buChar char="•"/>
            </a:pPr>
            <a:r>
              <a:rPr lang="en-US" sz="1800" b="1" dirty="0" err="1" smtClean="0">
                <a:solidFill>
                  <a:srgbClr val="00B050"/>
                </a:solidFill>
              </a:rPr>
              <a:t>Espalda</a:t>
            </a:r>
            <a:r>
              <a:rPr lang="en-US" sz="1800" b="1" dirty="0" smtClean="0">
                <a:solidFill>
                  <a:srgbClr val="00B050"/>
                </a:solidFill>
              </a:rPr>
              <a:t> no </a:t>
            </a:r>
            <a:r>
              <a:rPr lang="en-US" sz="1800" b="1" dirty="0" err="1" smtClean="0">
                <a:solidFill>
                  <a:srgbClr val="00B050"/>
                </a:solidFill>
              </a:rPr>
              <a:t>está</a:t>
            </a:r>
            <a:r>
              <a:rPr lang="en-US" sz="1800" b="1" dirty="0" smtClean="0">
                <a:solidFill>
                  <a:srgbClr val="00B050"/>
                </a:solidFill>
              </a:rPr>
              <a:t> </a:t>
            </a:r>
            <a:r>
              <a:rPr lang="en-US" sz="1800" b="1" dirty="0" err="1" smtClean="0">
                <a:solidFill>
                  <a:srgbClr val="00B050"/>
                </a:solidFill>
              </a:rPr>
              <a:t>torcida</a:t>
            </a:r>
            <a:endParaRPr lang="en-US" sz="1800" b="1" dirty="0" smtClean="0">
              <a:solidFill>
                <a:srgbClr val="00B050"/>
              </a:solidFill>
            </a:endParaRPr>
          </a:p>
        </p:txBody>
      </p:sp>
      <p:sp>
        <p:nvSpPr>
          <p:cNvPr id="21" name="TextBox 20"/>
          <p:cNvSpPr txBox="1"/>
          <p:nvPr/>
        </p:nvSpPr>
        <p:spPr>
          <a:xfrm>
            <a:off x="1752600" y="5715000"/>
            <a:ext cx="1447800" cy="646331"/>
          </a:xfrm>
          <a:prstGeom prst="rect">
            <a:avLst/>
          </a:prstGeom>
          <a:noFill/>
        </p:spPr>
        <p:txBody>
          <a:bodyPr wrap="square" rtlCol="0">
            <a:spAutoFit/>
          </a:bodyPr>
          <a:lstStyle/>
          <a:p>
            <a:pPr marL="168275" indent="-168275">
              <a:buFont typeface="Arial" pitchFamily="34" charset="0"/>
              <a:buChar char="•"/>
            </a:pPr>
            <a:r>
              <a:rPr lang="es-ES" sz="1800" b="1" dirty="0" smtClean="0">
                <a:solidFill>
                  <a:srgbClr val="FF0000"/>
                </a:solidFill>
              </a:rPr>
              <a:t>Espalda torcida</a:t>
            </a:r>
          </a:p>
        </p:txBody>
      </p:sp>
      <p:pic>
        <p:nvPicPr>
          <p:cNvPr id="23"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573156" y="1676400"/>
            <a:ext cx="1189844" cy="1143000"/>
          </a:xfrm>
          <a:prstGeom prst="rect">
            <a:avLst/>
          </a:prstGeom>
          <a:noFill/>
          <a:ln w="9525">
            <a:noFill/>
            <a:miter lim="800000"/>
            <a:headEnd/>
            <a:tailEnd/>
          </a:ln>
        </p:spPr>
      </p:pic>
      <p:sp>
        <p:nvSpPr>
          <p:cNvPr id="24" name="TextBox 23"/>
          <p:cNvSpPr txBox="1"/>
          <p:nvPr/>
        </p:nvSpPr>
        <p:spPr>
          <a:xfrm>
            <a:off x="5410200" y="2743200"/>
            <a:ext cx="3048000" cy="646331"/>
          </a:xfrm>
          <a:prstGeom prst="rect">
            <a:avLst/>
          </a:prstGeom>
          <a:noFill/>
        </p:spPr>
        <p:txBody>
          <a:bodyPr wrap="square" rtlCol="0">
            <a:spAutoFit/>
          </a:bodyPr>
          <a:lstStyle/>
          <a:p>
            <a:pPr algn="ctr">
              <a:buNone/>
            </a:pPr>
            <a:r>
              <a:rPr lang="es-ES" sz="1800" b="1" dirty="0" smtClean="0">
                <a:solidFill>
                  <a:schemeClr val="bg1">
                    <a:lumMod val="50000"/>
                  </a:schemeClr>
                </a:solidFill>
              </a:rPr>
              <a:t>Alinear el cuerpo con el camino de aspiradora</a:t>
            </a:r>
            <a:endParaRPr lang="en-US" sz="1800" b="1" dirty="0" smtClean="0">
              <a:solidFill>
                <a:schemeClr val="bg1">
                  <a:lumMod val="50000"/>
                </a:schemeClr>
              </a:solidFill>
            </a:endParaRPr>
          </a:p>
        </p:txBody>
      </p:sp>
      <p:pic>
        <p:nvPicPr>
          <p:cNvPr id="14" name="Picture 13" descr="Vacuuming - To Side.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a:xfrm>
            <a:off x="2057400" y="3581400"/>
            <a:ext cx="1371600" cy="1828800"/>
          </a:xfrm>
          <a:prstGeom prst="rect">
            <a:avLst/>
          </a:prstGeom>
        </p:spPr>
      </p:pic>
      <p:pic>
        <p:nvPicPr>
          <p:cNvPr id="15" name="Picture 14" descr="Vacuuming - Twisted.jp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a:xfrm>
            <a:off x="381000" y="3581400"/>
            <a:ext cx="1410159" cy="1828800"/>
          </a:xfrm>
          <a:prstGeom prst="rect">
            <a:avLst/>
          </a:prstGeom>
        </p:spPr>
      </p:pic>
      <p:pic>
        <p:nvPicPr>
          <p:cNvPr id="19" name="Picture 18" descr="Vacuuming.jp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a:xfrm>
            <a:off x="6172200" y="3429000"/>
            <a:ext cx="1744916" cy="21031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P spid="21" grpId="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Haciendo las Tareas de limpieza de Cuartos Más Fácil</a:t>
            </a:r>
            <a:endParaRPr lang="en-US" dirty="0"/>
          </a:p>
        </p:txBody>
      </p:sp>
      <p:sp>
        <p:nvSpPr>
          <p:cNvPr id="11" name="TextBox 10"/>
          <p:cNvSpPr txBox="1"/>
          <p:nvPr/>
        </p:nvSpPr>
        <p:spPr>
          <a:xfrm>
            <a:off x="357100" y="1828800"/>
            <a:ext cx="8634500" cy="492443"/>
          </a:xfrm>
          <a:prstGeom prst="rect">
            <a:avLst/>
          </a:prstGeom>
          <a:noFill/>
        </p:spPr>
        <p:txBody>
          <a:bodyPr wrap="square" rtlCol="0">
            <a:spAutoFit/>
          </a:bodyPr>
          <a:lstStyle/>
          <a:p>
            <a:pPr>
              <a:buNone/>
            </a:pPr>
            <a:r>
              <a:rPr lang="en-US" b="1" dirty="0" err="1" smtClean="0"/>
              <a:t>Aspirar</a:t>
            </a:r>
            <a:endParaRPr lang="en-US" b="1" dirty="0" smtClean="0"/>
          </a:p>
        </p:txBody>
      </p:sp>
      <p:sp>
        <p:nvSpPr>
          <p:cNvPr id="18" name="TextBox 17"/>
          <p:cNvSpPr txBox="1"/>
          <p:nvPr/>
        </p:nvSpPr>
        <p:spPr>
          <a:xfrm>
            <a:off x="4876800" y="5715000"/>
            <a:ext cx="3962400" cy="923330"/>
          </a:xfrm>
          <a:prstGeom prst="rect">
            <a:avLst/>
          </a:prstGeom>
          <a:noFill/>
        </p:spPr>
        <p:txBody>
          <a:bodyPr wrap="square" rtlCol="0">
            <a:spAutoFit/>
          </a:bodyPr>
          <a:lstStyle/>
          <a:p>
            <a:pPr marL="168275" indent="-168275">
              <a:buClr>
                <a:srgbClr val="00B050"/>
              </a:buClr>
              <a:buFont typeface="Arial" pitchFamily="34" charset="0"/>
              <a:buChar char="•"/>
            </a:pPr>
            <a:r>
              <a:rPr lang="es-ES" sz="1800" b="1" dirty="0" smtClean="0">
                <a:solidFill>
                  <a:srgbClr val="00B050"/>
                </a:solidFill>
              </a:rPr>
              <a:t>Oportunidad para descansar los músculos y las articulaciones que se usan frecuentemente</a:t>
            </a:r>
            <a:endParaRPr lang="en-US" sz="1400" b="1" dirty="0">
              <a:solidFill>
                <a:srgbClr val="00B050"/>
              </a:solidFill>
            </a:endParaRPr>
          </a:p>
        </p:txBody>
      </p:sp>
      <p:pic>
        <p:nvPicPr>
          <p:cNvPr id="14"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573156" y="1676400"/>
            <a:ext cx="1189844" cy="1143000"/>
          </a:xfrm>
          <a:prstGeom prst="rect">
            <a:avLst/>
          </a:prstGeom>
          <a:noFill/>
          <a:ln w="9525">
            <a:noFill/>
            <a:miter lim="800000"/>
            <a:headEnd/>
            <a:tailEnd/>
          </a:ln>
        </p:spPr>
      </p:pic>
      <p:sp>
        <p:nvSpPr>
          <p:cNvPr id="15" name="TextBox 14"/>
          <p:cNvSpPr txBox="1"/>
          <p:nvPr/>
        </p:nvSpPr>
        <p:spPr>
          <a:xfrm>
            <a:off x="5257800" y="2743200"/>
            <a:ext cx="3429000" cy="646331"/>
          </a:xfrm>
          <a:prstGeom prst="rect">
            <a:avLst/>
          </a:prstGeom>
          <a:noFill/>
        </p:spPr>
        <p:txBody>
          <a:bodyPr wrap="square" rtlCol="0">
            <a:spAutoFit/>
          </a:bodyPr>
          <a:lstStyle/>
          <a:p>
            <a:pPr algn="ctr">
              <a:buNone/>
            </a:pPr>
            <a:r>
              <a:rPr lang="es-ES" sz="1800" b="1" dirty="0" smtClean="0">
                <a:solidFill>
                  <a:schemeClr val="bg1">
                    <a:lumMod val="50000"/>
                  </a:schemeClr>
                </a:solidFill>
              </a:rPr>
              <a:t>Cambiar de manos al empujar la aspiradora </a:t>
            </a:r>
            <a:endParaRPr lang="en-US" sz="1800" b="1" dirty="0" smtClean="0">
              <a:solidFill>
                <a:schemeClr val="bg1">
                  <a:lumMod val="50000"/>
                </a:schemeClr>
              </a:solidFill>
            </a:endParaRPr>
          </a:p>
        </p:txBody>
      </p:sp>
      <p:sp>
        <p:nvSpPr>
          <p:cNvPr id="16" name="TextBox 15"/>
          <p:cNvSpPr txBox="1"/>
          <p:nvPr/>
        </p:nvSpPr>
        <p:spPr>
          <a:xfrm>
            <a:off x="76200" y="2743200"/>
            <a:ext cx="3429000" cy="701731"/>
          </a:xfrm>
          <a:prstGeom prst="rect">
            <a:avLst/>
          </a:prstGeom>
          <a:noFill/>
        </p:spPr>
        <p:txBody>
          <a:bodyPr wrap="square" rtlCol="0">
            <a:spAutoFit/>
          </a:bodyPr>
          <a:lstStyle/>
          <a:p>
            <a:pPr algn="ctr">
              <a:buNone/>
            </a:pPr>
            <a:r>
              <a:rPr lang="en-US" sz="1800" b="1" dirty="0" smtClean="0"/>
              <a:t>¿</a:t>
            </a:r>
            <a:r>
              <a:rPr lang="en-US" sz="1800" b="1" dirty="0" err="1" smtClean="0">
                <a:solidFill>
                  <a:srgbClr val="00B050"/>
                </a:solidFill>
              </a:rPr>
              <a:t>Bueno</a:t>
            </a:r>
            <a:r>
              <a:rPr lang="en-US" sz="1800" b="1" dirty="0" smtClean="0"/>
              <a:t> o </a:t>
            </a:r>
            <a:r>
              <a:rPr lang="en-US" sz="1800" b="1" dirty="0" err="1" smtClean="0">
                <a:solidFill>
                  <a:srgbClr val="FF0000"/>
                </a:solidFill>
              </a:rPr>
              <a:t>Malo</a:t>
            </a:r>
            <a:r>
              <a:rPr lang="en-US" sz="1800" b="1" dirty="0" smtClean="0"/>
              <a:t>?</a:t>
            </a:r>
          </a:p>
          <a:p>
            <a:pPr algn="ctr">
              <a:buNone/>
            </a:pPr>
            <a:r>
              <a:rPr lang="en-US" sz="1800" b="1" dirty="0" smtClean="0">
                <a:solidFill>
                  <a:schemeClr val="bg1">
                    <a:lumMod val="50000"/>
                  </a:schemeClr>
                </a:solidFill>
              </a:rPr>
              <a:t>¿</a:t>
            </a:r>
            <a:r>
              <a:rPr lang="en-US" sz="1800" b="1" dirty="0" err="1" smtClean="0">
                <a:solidFill>
                  <a:schemeClr val="bg1">
                    <a:lumMod val="50000"/>
                  </a:schemeClr>
                </a:solidFill>
              </a:rPr>
              <a:t>Por</a:t>
            </a:r>
            <a:r>
              <a:rPr lang="en-US" sz="1800" b="1" dirty="0" smtClean="0">
                <a:solidFill>
                  <a:schemeClr val="bg1">
                    <a:lumMod val="50000"/>
                  </a:schemeClr>
                </a:solidFill>
              </a:rPr>
              <a:t> </a:t>
            </a:r>
            <a:r>
              <a:rPr lang="en-US" sz="1800" b="1" dirty="0" err="1" smtClean="0">
                <a:solidFill>
                  <a:schemeClr val="bg1">
                    <a:lumMod val="50000"/>
                  </a:schemeClr>
                </a:solidFill>
              </a:rPr>
              <a:t>Qué</a:t>
            </a:r>
            <a:r>
              <a:rPr lang="en-US" sz="1800" b="1" dirty="0" smtClean="0">
                <a:solidFill>
                  <a:schemeClr val="bg1">
                    <a:lumMod val="50000"/>
                  </a:schemeClr>
                </a:solidFill>
              </a:rPr>
              <a:t>?</a:t>
            </a:r>
          </a:p>
        </p:txBody>
      </p:sp>
      <p:sp>
        <p:nvSpPr>
          <p:cNvPr id="24" name="TextBox 23"/>
          <p:cNvSpPr txBox="1"/>
          <p:nvPr/>
        </p:nvSpPr>
        <p:spPr>
          <a:xfrm>
            <a:off x="304800" y="5715000"/>
            <a:ext cx="1371600" cy="923330"/>
          </a:xfrm>
          <a:prstGeom prst="rect">
            <a:avLst/>
          </a:prstGeom>
          <a:noFill/>
        </p:spPr>
        <p:txBody>
          <a:bodyPr wrap="square" rtlCol="0">
            <a:spAutoFit/>
          </a:bodyPr>
          <a:lstStyle/>
          <a:p>
            <a:pPr marL="168275" indent="-168275">
              <a:buFont typeface="Arial" pitchFamily="34" charset="0"/>
              <a:buChar char="•"/>
            </a:pPr>
            <a:r>
              <a:rPr lang="es-ES" sz="1800" b="1" dirty="0" smtClean="0">
                <a:solidFill>
                  <a:srgbClr val="FF0000"/>
                </a:solidFill>
              </a:rPr>
              <a:t>Estrés en los hombros</a:t>
            </a:r>
          </a:p>
        </p:txBody>
      </p:sp>
      <p:sp>
        <p:nvSpPr>
          <p:cNvPr id="25" name="TextBox 24"/>
          <p:cNvSpPr txBox="1"/>
          <p:nvPr/>
        </p:nvSpPr>
        <p:spPr>
          <a:xfrm>
            <a:off x="1752600" y="5715000"/>
            <a:ext cx="1447800" cy="646331"/>
          </a:xfrm>
          <a:prstGeom prst="rect">
            <a:avLst/>
          </a:prstGeom>
          <a:noFill/>
        </p:spPr>
        <p:txBody>
          <a:bodyPr wrap="square" rtlCol="0">
            <a:spAutoFit/>
          </a:bodyPr>
          <a:lstStyle/>
          <a:p>
            <a:pPr marL="168275" indent="-168275">
              <a:buFont typeface="Arial" pitchFamily="34" charset="0"/>
              <a:buChar char="•"/>
            </a:pPr>
            <a:r>
              <a:rPr lang="es-ES" sz="1800" b="1" dirty="0" smtClean="0">
                <a:solidFill>
                  <a:srgbClr val="FF0000"/>
                </a:solidFill>
              </a:rPr>
              <a:t>Espalda torcida</a:t>
            </a:r>
          </a:p>
        </p:txBody>
      </p:sp>
      <p:pic>
        <p:nvPicPr>
          <p:cNvPr id="17" name="Picture 16" descr="Vacuuming - To Side.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a:xfrm>
            <a:off x="2057400" y="3581400"/>
            <a:ext cx="1371600" cy="1828800"/>
          </a:xfrm>
          <a:prstGeom prst="rect">
            <a:avLst/>
          </a:prstGeom>
        </p:spPr>
      </p:pic>
      <p:pic>
        <p:nvPicPr>
          <p:cNvPr id="21" name="Picture 20" descr="Vacuuming - Twisted.jp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a:xfrm>
            <a:off x="381000" y="3581400"/>
            <a:ext cx="1410159" cy="1828800"/>
          </a:xfrm>
          <a:prstGeom prst="rect">
            <a:avLst/>
          </a:prstGeom>
        </p:spPr>
      </p:pic>
      <p:pic>
        <p:nvPicPr>
          <p:cNvPr id="23" name="Picture 22" descr="Vacuuming - Left Hand.jp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a:xfrm>
            <a:off x="7239000" y="3581400"/>
            <a:ext cx="1447800" cy="1828800"/>
          </a:xfrm>
          <a:prstGeom prst="rect">
            <a:avLst/>
          </a:prstGeom>
        </p:spPr>
      </p:pic>
      <p:pic>
        <p:nvPicPr>
          <p:cNvPr id="26" name="Picture 25" descr="Vacuuming - Right Hand.jpg"/>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a:xfrm>
            <a:off x="5410200" y="3581400"/>
            <a:ext cx="1492469" cy="1828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Haciendo las Tareas de limpieza de Cuartos Más Fácil</a:t>
            </a:r>
            <a:endParaRPr lang="en-US" dirty="0"/>
          </a:p>
        </p:txBody>
      </p:sp>
      <p:sp>
        <p:nvSpPr>
          <p:cNvPr id="11" name="TextBox 10"/>
          <p:cNvSpPr txBox="1"/>
          <p:nvPr/>
        </p:nvSpPr>
        <p:spPr>
          <a:xfrm>
            <a:off x="357100" y="1828800"/>
            <a:ext cx="8634500" cy="492443"/>
          </a:xfrm>
          <a:prstGeom prst="rect">
            <a:avLst/>
          </a:prstGeom>
          <a:noFill/>
        </p:spPr>
        <p:txBody>
          <a:bodyPr wrap="square" rtlCol="0">
            <a:spAutoFit/>
          </a:bodyPr>
          <a:lstStyle/>
          <a:p>
            <a:pPr>
              <a:buNone/>
            </a:pPr>
            <a:r>
              <a:rPr lang="en-US" b="1" dirty="0" err="1" smtClean="0"/>
              <a:t>Aspirar</a:t>
            </a:r>
            <a:endParaRPr lang="en-US" b="1" dirty="0" smtClean="0"/>
          </a:p>
        </p:txBody>
      </p:sp>
      <p:pic>
        <p:nvPicPr>
          <p:cNvPr id="23"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573156" y="1676400"/>
            <a:ext cx="1189844" cy="1143000"/>
          </a:xfrm>
          <a:prstGeom prst="rect">
            <a:avLst/>
          </a:prstGeom>
          <a:noFill/>
          <a:ln w="9525">
            <a:noFill/>
            <a:miter lim="800000"/>
            <a:headEnd/>
            <a:tailEnd/>
          </a:ln>
        </p:spPr>
      </p:pic>
      <p:sp>
        <p:nvSpPr>
          <p:cNvPr id="14" name="TextBox 13"/>
          <p:cNvSpPr txBox="1"/>
          <p:nvPr/>
        </p:nvSpPr>
        <p:spPr>
          <a:xfrm>
            <a:off x="2133600" y="3886200"/>
            <a:ext cx="4800600" cy="954107"/>
          </a:xfrm>
          <a:prstGeom prst="rect">
            <a:avLst/>
          </a:prstGeom>
          <a:noFill/>
        </p:spPr>
        <p:txBody>
          <a:bodyPr wrap="square" rtlCol="0">
            <a:spAutoFit/>
          </a:bodyPr>
          <a:lstStyle/>
          <a:p>
            <a:pPr algn="ctr">
              <a:buNone/>
            </a:pPr>
            <a:r>
              <a:rPr lang="es-ES" sz="2800" b="1" dirty="0" smtClean="0"/>
              <a:t>Demostraciones si hay tiempo disponible</a:t>
            </a:r>
            <a:endParaRPr lang="en-US" sz="2800" b="1" dirty="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Haciendo las Tareas de limpieza de Cuartos Más Fácil</a:t>
            </a:r>
            <a:endParaRPr lang="en-US" dirty="0"/>
          </a:p>
        </p:txBody>
      </p:sp>
      <p:sp>
        <p:nvSpPr>
          <p:cNvPr id="11" name="TextBox 10"/>
          <p:cNvSpPr txBox="1"/>
          <p:nvPr/>
        </p:nvSpPr>
        <p:spPr>
          <a:xfrm>
            <a:off x="357100" y="1828800"/>
            <a:ext cx="8634500" cy="492443"/>
          </a:xfrm>
          <a:prstGeom prst="rect">
            <a:avLst/>
          </a:prstGeom>
          <a:noFill/>
        </p:spPr>
        <p:txBody>
          <a:bodyPr wrap="square" rtlCol="0">
            <a:spAutoFit/>
          </a:bodyPr>
          <a:lstStyle/>
          <a:p>
            <a:pPr>
              <a:buNone/>
            </a:pPr>
            <a:r>
              <a:rPr lang="es-ES" b="1" spc="-70" dirty="0" smtClean="0"/>
              <a:t>Moviendo los Carros con Artículos de limpieza</a:t>
            </a:r>
            <a:endParaRPr lang="en-US" b="1" spc="-70" dirty="0" smtClean="0"/>
          </a:p>
        </p:txBody>
      </p:sp>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315200" y="1828800"/>
            <a:ext cx="1513582" cy="990600"/>
          </a:xfrm>
          <a:prstGeom prst="rect">
            <a:avLst/>
          </a:prstGeom>
          <a:noFill/>
          <a:ln w="9525">
            <a:noFill/>
            <a:miter lim="800000"/>
            <a:headEnd/>
            <a:tailEnd/>
          </a:ln>
          <a:effectLst/>
        </p:spPr>
      </p:pic>
      <p:sp>
        <p:nvSpPr>
          <p:cNvPr id="10" name="TextBox 9"/>
          <p:cNvSpPr txBox="1"/>
          <p:nvPr/>
        </p:nvSpPr>
        <p:spPr>
          <a:xfrm>
            <a:off x="5029200" y="5715000"/>
            <a:ext cx="3886200" cy="978729"/>
          </a:xfrm>
          <a:prstGeom prst="rect">
            <a:avLst/>
          </a:prstGeom>
          <a:noFill/>
        </p:spPr>
        <p:txBody>
          <a:bodyPr wrap="square" rtlCol="0">
            <a:spAutoFit/>
          </a:bodyPr>
          <a:lstStyle/>
          <a:p>
            <a:pPr marL="168275" indent="-168275">
              <a:buClr>
                <a:srgbClr val="00B050"/>
              </a:buClr>
              <a:buFont typeface="Arial" pitchFamily="34" charset="0"/>
              <a:buChar char="•"/>
            </a:pPr>
            <a:r>
              <a:rPr lang="es-ES" sz="1800" b="1" dirty="0" smtClean="0">
                <a:solidFill>
                  <a:srgbClr val="00B050"/>
                </a:solidFill>
              </a:rPr>
              <a:t>No se tiene que torcer el cuerpo</a:t>
            </a:r>
            <a:endParaRPr lang="en-US" sz="1800" b="1" dirty="0" smtClean="0">
              <a:solidFill>
                <a:srgbClr val="00B050"/>
              </a:solidFill>
            </a:endParaRPr>
          </a:p>
          <a:p>
            <a:pPr marL="168275" indent="-168275">
              <a:buClr>
                <a:srgbClr val="00B050"/>
              </a:buClr>
              <a:buFont typeface="Arial" pitchFamily="34" charset="0"/>
              <a:buChar char="•"/>
            </a:pPr>
            <a:r>
              <a:rPr lang="en-US" sz="1800" b="1" dirty="0" smtClean="0">
                <a:solidFill>
                  <a:srgbClr val="00B050"/>
                </a:solidFill>
              </a:rPr>
              <a:t>Distributes effort across both sides of body</a:t>
            </a:r>
            <a:endParaRPr lang="en-US" sz="1400" b="1" dirty="0">
              <a:solidFill>
                <a:srgbClr val="00B050"/>
              </a:solidFill>
            </a:endParaRPr>
          </a:p>
        </p:txBody>
      </p:sp>
      <p:sp>
        <p:nvSpPr>
          <p:cNvPr id="12" name="TextBox 11"/>
          <p:cNvSpPr txBox="1"/>
          <p:nvPr/>
        </p:nvSpPr>
        <p:spPr>
          <a:xfrm>
            <a:off x="4876800" y="3068598"/>
            <a:ext cx="4114800" cy="369332"/>
          </a:xfrm>
          <a:prstGeom prst="rect">
            <a:avLst/>
          </a:prstGeom>
          <a:noFill/>
        </p:spPr>
        <p:txBody>
          <a:bodyPr wrap="square" rtlCol="0">
            <a:spAutoFit/>
          </a:bodyPr>
          <a:lstStyle/>
          <a:p>
            <a:pPr algn="ctr">
              <a:buNone/>
            </a:pPr>
            <a:r>
              <a:rPr lang="es-ES" sz="1800" b="1" dirty="0" smtClean="0">
                <a:solidFill>
                  <a:schemeClr val="bg1">
                    <a:lumMod val="50000"/>
                  </a:schemeClr>
                </a:solidFill>
              </a:rPr>
              <a:t>Empujar el carro con ambas manos</a:t>
            </a:r>
            <a:endParaRPr lang="en-US" sz="1800" b="1" dirty="0" smtClean="0">
              <a:solidFill>
                <a:schemeClr val="bg1">
                  <a:lumMod val="50000"/>
                </a:schemeClr>
              </a:solidFill>
            </a:endParaRPr>
          </a:p>
        </p:txBody>
      </p:sp>
      <p:sp>
        <p:nvSpPr>
          <p:cNvPr id="20" name="TextBox 19"/>
          <p:cNvSpPr txBox="1"/>
          <p:nvPr/>
        </p:nvSpPr>
        <p:spPr>
          <a:xfrm>
            <a:off x="790514" y="5715000"/>
            <a:ext cx="3781486" cy="646331"/>
          </a:xfrm>
          <a:prstGeom prst="rect">
            <a:avLst/>
          </a:prstGeom>
          <a:noFill/>
        </p:spPr>
        <p:txBody>
          <a:bodyPr wrap="square" rtlCol="0">
            <a:spAutoFit/>
          </a:bodyPr>
          <a:lstStyle/>
          <a:p>
            <a:pPr marL="168275" indent="-168275">
              <a:buClr>
                <a:srgbClr val="00B050"/>
              </a:buClr>
              <a:buFont typeface="Arial" pitchFamily="34" charset="0"/>
              <a:buChar char="•"/>
            </a:pPr>
            <a:r>
              <a:rPr lang="es-ES" sz="1800" b="1" dirty="0" smtClean="0">
                <a:solidFill>
                  <a:srgbClr val="00B050"/>
                </a:solidFill>
              </a:rPr>
              <a:t>Más fuerza en esta parte del cuerpo</a:t>
            </a:r>
            <a:endParaRPr lang="en-US" sz="1400" b="1" dirty="0">
              <a:solidFill>
                <a:srgbClr val="00B050"/>
              </a:solidFill>
            </a:endParaRPr>
          </a:p>
        </p:txBody>
      </p:sp>
      <p:pic>
        <p:nvPicPr>
          <p:cNvPr id="50" name="Picture 2" descr="C:\Documents and Settings\W. Gary Allread\Local Settings\Temporary Internet Files\Content.IE5\RK40KXD1\MC900441322[1].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581400" y="3844565"/>
            <a:ext cx="670560" cy="548640"/>
          </a:xfrm>
          <a:prstGeom prst="rect">
            <a:avLst/>
          </a:prstGeom>
          <a:noFill/>
        </p:spPr>
      </p:pic>
      <p:pic>
        <p:nvPicPr>
          <p:cNvPr id="26" name="Picture 25"/>
          <p:cNvPicPr>
            <a:picLocks noChangeAspect="1" noChangeArrowheads="1"/>
          </p:cNvPicPr>
          <p:nvPr/>
        </p:nvPicPr>
        <p:blipFill>
          <a:blip r:embed="rId4" cstate="email">
            <a:grayscl/>
            <a:extLst>
              <a:ext uri="{28A0092B-C50C-407E-A947-70E740481C1C}">
                <a14:useLocalDpi xmlns:a14="http://schemas.microsoft.com/office/drawing/2010/main" val="0"/>
              </a:ext>
            </a:extLst>
          </a:blip>
          <a:srcRect/>
          <a:stretch>
            <a:fillRect/>
          </a:stretch>
        </p:blipFill>
        <p:spPr bwMode="auto">
          <a:xfrm>
            <a:off x="5486400" y="3556832"/>
            <a:ext cx="2952218" cy="1827610"/>
          </a:xfrm>
          <a:prstGeom prst="rect">
            <a:avLst/>
          </a:prstGeom>
          <a:noFill/>
          <a:ln w="9525">
            <a:noFill/>
            <a:miter lim="800000"/>
            <a:headEnd/>
            <a:tailEnd/>
          </a:ln>
        </p:spPr>
      </p:pic>
      <p:pic>
        <p:nvPicPr>
          <p:cNvPr id="1028" name="Picture 4" descr="C:\Users\Gary Allread\AppData\Local\Microsoft\Windows\Temporary Internet Files\Low\Content.IE5\HDS1MYSZ\MC900441725[1].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315200" y="4623516"/>
            <a:ext cx="693683" cy="786684"/>
          </a:xfrm>
          <a:prstGeom prst="rect">
            <a:avLst/>
          </a:prstGeom>
          <a:noFill/>
        </p:spPr>
      </p:pic>
      <p:pic>
        <p:nvPicPr>
          <p:cNvPr id="29" name="Picture 4" descr="C:\Users\Gary Allread\AppData\Local\Microsoft\Windows\Temporary Internet Files\Low\Content.IE5\HDS1MYSZ\MC900441725[1].PN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flipH="1">
            <a:off x="5588358" y="4635321"/>
            <a:ext cx="693683" cy="774879"/>
          </a:xfrm>
          <a:prstGeom prst="rect">
            <a:avLst/>
          </a:prstGeom>
          <a:noFill/>
        </p:spPr>
      </p:pic>
      <p:pic>
        <p:nvPicPr>
          <p:cNvPr id="35" name="Picture 34" descr="Pushing-Cart.jpg"/>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a:xfrm>
            <a:off x="914400" y="3276600"/>
            <a:ext cx="2587752" cy="2328977"/>
          </a:xfrm>
          <a:prstGeom prst="rect">
            <a:avLst/>
          </a:prstGeom>
        </p:spPr>
      </p:pic>
      <p:cxnSp>
        <p:nvCxnSpPr>
          <p:cNvPr id="27" name="Straight Connector 26"/>
          <p:cNvCxnSpPr/>
          <p:nvPr/>
        </p:nvCxnSpPr>
        <p:spPr bwMode="auto">
          <a:xfrm>
            <a:off x="381000" y="5520965"/>
            <a:ext cx="3962400" cy="0"/>
          </a:xfrm>
          <a:prstGeom prst="line">
            <a:avLst/>
          </a:prstGeom>
          <a:noFill/>
          <a:ln w="9525" cap="flat" cmpd="sng" algn="ctr">
            <a:solidFill>
              <a:schemeClr val="tx1"/>
            </a:solidFill>
            <a:prstDash val="solid"/>
            <a:round/>
            <a:headEnd type="none" w="med" len="med"/>
            <a:tailEnd type="none" w="med" len="med"/>
          </a:ln>
          <a:effectLst/>
        </p:spPr>
      </p:cxnSp>
      <p:sp>
        <p:nvSpPr>
          <p:cNvPr id="49" name="Rectangle 48"/>
          <p:cNvSpPr/>
          <p:nvPr/>
        </p:nvSpPr>
        <p:spPr bwMode="auto">
          <a:xfrm>
            <a:off x="1828800" y="4038600"/>
            <a:ext cx="1600200" cy="457200"/>
          </a:xfrm>
          <a:prstGeom prst="rect">
            <a:avLst/>
          </a:prstGeom>
          <a:solidFill>
            <a:srgbClr val="008000">
              <a:alpha val="4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noFill/>
              </a:ln>
              <a:solidFill>
                <a:schemeClr val="tx1"/>
              </a:solidFill>
              <a:effectLst/>
              <a:latin typeface="Arial" charset="0"/>
            </a:endParaRPr>
          </a:p>
        </p:txBody>
      </p:sp>
      <p:sp>
        <p:nvSpPr>
          <p:cNvPr id="21" name="TextBox 20"/>
          <p:cNvSpPr txBox="1"/>
          <p:nvPr/>
        </p:nvSpPr>
        <p:spPr>
          <a:xfrm>
            <a:off x="228600" y="2514600"/>
            <a:ext cx="4724400" cy="923330"/>
          </a:xfrm>
          <a:prstGeom prst="rect">
            <a:avLst/>
          </a:prstGeom>
          <a:noFill/>
        </p:spPr>
        <p:txBody>
          <a:bodyPr wrap="square" rtlCol="0">
            <a:spAutoFit/>
          </a:bodyPr>
          <a:lstStyle/>
          <a:p>
            <a:pPr algn="ctr">
              <a:buNone/>
            </a:pPr>
            <a:r>
              <a:rPr lang="es-ES" sz="1800" b="1" dirty="0" smtClean="0">
                <a:solidFill>
                  <a:schemeClr val="bg1">
                    <a:lumMod val="50000"/>
                  </a:schemeClr>
                </a:solidFill>
              </a:rPr>
              <a:t>Almacenar los artículos más pesados o que se usan más frecuente a una altura entre las caderas y el pecho</a:t>
            </a:r>
            <a:endParaRPr lang="en-US" sz="1800" b="1" dirty="0" smtClean="0">
              <a:solidFill>
                <a:schemeClr val="bg1">
                  <a:lumMod val="50000"/>
                </a:schemeClr>
              </a:solidFill>
            </a:endParaRPr>
          </a:p>
        </p:txBody>
      </p:sp>
      <p:sp>
        <p:nvSpPr>
          <p:cNvPr id="36" name="Rectangle 35"/>
          <p:cNvSpPr/>
          <p:nvPr/>
        </p:nvSpPr>
        <p:spPr bwMode="auto">
          <a:xfrm>
            <a:off x="1828800" y="4599497"/>
            <a:ext cx="1600200" cy="381000"/>
          </a:xfrm>
          <a:prstGeom prst="rect">
            <a:avLst/>
          </a:prstGeom>
          <a:solidFill>
            <a:srgbClr val="FFFF00">
              <a:alpha val="4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noFill/>
              </a:ln>
              <a:solidFill>
                <a:schemeClr val="tx1"/>
              </a:solidFill>
              <a:effectLst/>
              <a:latin typeface="Arial" charset="0"/>
            </a:endParaRPr>
          </a:p>
        </p:txBody>
      </p:sp>
      <p:sp>
        <p:nvSpPr>
          <p:cNvPr id="37" name="Rectangle 36"/>
          <p:cNvSpPr/>
          <p:nvPr/>
        </p:nvSpPr>
        <p:spPr bwMode="auto">
          <a:xfrm>
            <a:off x="1828800" y="4980497"/>
            <a:ext cx="1600200" cy="353503"/>
          </a:xfrm>
          <a:prstGeom prst="rect">
            <a:avLst/>
          </a:prstGeom>
          <a:solidFill>
            <a:srgbClr val="FF0000">
              <a:alpha val="4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noFill/>
              </a:ln>
              <a:solidFill>
                <a:schemeClr val="tx1"/>
              </a:solidFill>
              <a:effectLst/>
              <a:latin typeface="Arial" charset="0"/>
            </a:endParaRPr>
          </a:p>
        </p:txBody>
      </p:sp>
      <p:pic>
        <p:nvPicPr>
          <p:cNvPr id="40" name="Picture 2" descr="C:\Documents and Settings\W. Gary Allread\Local Settings\Temporary Internet Files\Content.IE5\RK40KXD1\MC900441322[1].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0800000">
            <a:off x="3581401" y="4724400"/>
            <a:ext cx="670560" cy="548640"/>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Haciendo las Tareas de limpieza de Cuartos Más Fácil</a:t>
            </a:r>
            <a:endParaRPr lang="en-US" dirty="0"/>
          </a:p>
        </p:txBody>
      </p:sp>
      <p:sp>
        <p:nvSpPr>
          <p:cNvPr id="11" name="TextBox 10"/>
          <p:cNvSpPr txBox="1"/>
          <p:nvPr/>
        </p:nvSpPr>
        <p:spPr>
          <a:xfrm>
            <a:off x="357100" y="1828800"/>
            <a:ext cx="8634500" cy="492443"/>
          </a:xfrm>
          <a:prstGeom prst="rect">
            <a:avLst/>
          </a:prstGeom>
          <a:noFill/>
        </p:spPr>
        <p:txBody>
          <a:bodyPr wrap="square" rtlCol="0">
            <a:spAutoFit/>
          </a:bodyPr>
          <a:lstStyle/>
          <a:p>
            <a:pPr>
              <a:buNone/>
            </a:pPr>
            <a:r>
              <a:rPr lang="es-ES" b="1" spc="-70" dirty="0" smtClean="0"/>
              <a:t>Moviendo los Carros con Artículos de limpieza</a:t>
            </a:r>
            <a:endParaRPr lang="en-US" b="1" spc="-70" dirty="0" smtClean="0"/>
          </a:p>
        </p:txBody>
      </p:sp>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315200" y="1828800"/>
            <a:ext cx="1513582" cy="990600"/>
          </a:xfrm>
          <a:prstGeom prst="rect">
            <a:avLst/>
          </a:prstGeom>
          <a:noFill/>
          <a:ln w="9525">
            <a:noFill/>
            <a:miter lim="800000"/>
            <a:headEnd/>
            <a:tailEnd/>
          </a:ln>
          <a:effectLst/>
        </p:spPr>
      </p:pic>
      <p:sp>
        <p:nvSpPr>
          <p:cNvPr id="10" name="TextBox 9"/>
          <p:cNvSpPr txBox="1"/>
          <p:nvPr/>
        </p:nvSpPr>
        <p:spPr>
          <a:xfrm>
            <a:off x="5029200" y="5715000"/>
            <a:ext cx="3781486" cy="978729"/>
          </a:xfrm>
          <a:prstGeom prst="rect">
            <a:avLst/>
          </a:prstGeom>
          <a:noFill/>
        </p:spPr>
        <p:txBody>
          <a:bodyPr wrap="square" rtlCol="0">
            <a:spAutoFit/>
          </a:bodyPr>
          <a:lstStyle/>
          <a:p>
            <a:pPr marL="168275" indent="-168275">
              <a:buClr>
                <a:srgbClr val="00B050"/>
              </a:buClr>
              <a:buFont typeface="Arial" pitchFamily="34" charset="0"/>
              <a:buChar char="•"/>
            </a:pPr>
            <a:r>
              <a:rPr lang="es-ES" sz="1800" b="1" dirty="0" smtClean="0">
                <a:solidFill>
                  <a:srgbClr val="00B050"/>
                </a:solidFill>
              </a:rPr>
              <a:t>Menos esfuerzo para empujar el carro con menos peso</a:t>
            </a:r>
          </a:p>
          <a:p>
            <a:pPr marL="168275" indent="-168275">
              <a:buClr>
                <a:srgbClr val="00B050"/>
              </a:buClr>
              <a:buFont typeface="Arial" pitchFamily="34" charset="0"/>
              <a:buChar char="•"/>
            </a:pPr>
            <a:r>
              <a:rPr lang="es-ES" sz="1800" b="1" dirty="0" smtClean="0">
                <a:solidFill>
                  <a:srgbClr val="00B050"/>
                </a:solidFill>
              </a:rPr>
              <a:t>Tomar descansos breves</a:t>
            </a:r>
          </a:p>
        </p:txBody>
      </p:sp>
      <p:sp>
        <p:nvSpPr>
          <p:cNvPr id="12" name="TextBox 11"/>
          <p:cNvSpPr txBox="1"/>
          <p:nvPr/>
        </p:nvSpPr>
        <p:spPr>
          <a:xfrm>
            <a:off x="4724400" y="2743200"/>
            <a:ext cx="4191000" cy="646331"/>
          </a:xfrm>
          <a:prstGeom prst="rect">
            <a:avLst/>
          </a:prstGeom>
          <a:noFill/>
        </p:spPr>
        <p:txBody>
          <a:bodyPr wrap="square" rtlCol="0">
            <a:spAutoFit/>
          </a:bodyPr>
          <a:lstStyle/>
          <a:p>
            <a:pPr algn="ctr">
              <a:buNone/>
            </a:pPr>
            <a:r>
              <a:rPr lang="es-ES" sz="1800" b="1" dirty="0" smtClean="0">
                <a:solidFill>
                  <a:schemeClr val="bg1">
                    <a:lumMod val="50000"/>
                  </a:schemeClr>
                </a:solidFill>
              </a:rPr>
              <a:t>Rellenar el carro con artículos tres veces o más durante el turno </a:t>
            </a:r>
            <a:endParaRPr lang="en-US" sz="1800" b="1" dirty="0" smtClean="0">
              <a:solidFill>
                <a:schemeClr val="bg1">
                  <a:lumMod val="50000"/>
                </a:schemeClr>
              </a:solidFill>
            </a:endParaRP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686486" y="3505200"/>
            <a:ext cx="2237590" cy="1901952"/>
          </a:xfrm>
          <a:prstGeom prst="rect">
            <a:avLst/>
          </a:prstGeom>
          <a:noFill/>
          <a:ln w="9525">
            <a:solidFill>
              <a:schemeClr val="accent1"/>
            </a:solidFill>
            <a:miter lim="800000"/>
            <a:headEnd/>
            <a:tailEnd/>
          </a:ln>
          <a:effectLst/>
        </p:spPr>
      </p:pic>
      <p:sp>
        <p:nvSpPr>
          <p:cNvPr id="20" name="TextBox 19"/>
          <p:cNvSpPr txBox="1"/>
          <p:nvPr/>
        </p:nvSpPr>
        <p:spPr>
          <a:xfrm>
            <a:off x="790514" y="5715000"/>
            <a:ext cx="3781486" cy="646331"/>
          </a:xfrm>
          <a:prstGeom prst="rect">
            <a:avLst/>
          </a:prstGeom>
          <a:noFill/>
        </p:spPr>
        <p:txBody>
          <a:bodyPr wrap="square" rtlCol="0">
            <a:spAutoFit/>
          </a:bodyPr>
          <a:lstStyle/>
          <a:p>
            <a:pPr marL="168275" indent="-168275">
              <a:buClr>
                <a:srgbClr val="00B050"/>
              </a:buClr>
              <a:buFont typeface="Arial" pitchFamily="34" charset="0"/>
              <a:buChar char="•"/>
            </a:pPr>
            <a:r>
              <a:rPr lang="es-ES" sz="1800" b="1" dirty="0" smtClean="0">
                <a:solidFill>
                  <a:srgbClr val="00B050"/>
                </a:solidFill>
              </a:rPr>
              <a:t>Hace el carro más fácil de empujar</a:t>
            </a:r>
            <a:endParaRPr lang="en-US" sz="1400" b="1" dirty="0">
              <a:solidFill>
                <a:srgbClr val="00B050"/>
              </a:solidFill>
            </a:endParaRPr>
          </a:p>
        </p:txBody>
      </p:sp>
      <p:sp>
        <p:nvSpPr>
          <p:cNvPr id="21" name="TextBox 20"/>
          <p:cNvSpPr txBox="1"/>
          <p:nvPr/>
        </p:nvSpPr>
        <p:spPr>
          <a:xfrm>
            <a:off x="457200" y="2743200"/>
            <a:ext cx="3962400" cy="646331"/>
          </a:xfrm>
          <a:prstGeom prst="rect">
            <a:avLst/>
          </a:prstGeom>
          <a:noFill/>
        </p:spPr>
        <p:txBody>
          <a:bodyPr wrap="square" rtlCol="0">
            <a:spAutoFit/>
          </a:bodyPr>
          <a:lstStyle/>
          <a:p>
            <a:pPr algn="ctr">
              <a:buNone/>
            </a:pPr>
            <a:r>
              <a:rPr lang="es-ES" sz="1800" b="1" dirty="0" smtClean="0">
                <a:solidFill>
                  <a:schemeClr val="bg1">
                    <a:lumMod val="50000"/>
                  </a:schemeClr>
                </a:solidFill>
              </a:rPr>
              <a:t>Vaciar la basura del carro con mucha frecuencia</a:t>
            </a:r>
            <a:endParaRPr lang="en-US" sz="1800" b="1" dirty="0" smtClean="0">
              <a:solidFill>
                <a:schemeClr val="bg1">
                  <a:lumMod val="50000"/>
                </a:schemeClr>
              </a:solidFill>
            </a:endParaRPr>
          </a:p>
        </p:txBody>
      </p:sp>
      <p:pic>
        <p:nvPicPr>
          <p:cNvPr id="29" name="Picture 2" descr="C:\Documents and Settings\W. Gary Allread\Local Settings\Temporary Internet Files\Content.IE5\RK40KXD1\MC900441322[1].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200400" y="3276600"/>
            <a:ext cx="670560" cy="548640"/>
          </a:xfrm>
          <a:prstGeom prst="rect">
            <a:avLst/>
          </a:prstGeom>
          <a:noFill/>
        </p:spPr>
      </p:pic>
      <p:pic>
        <p:nvPicPr>
          <p:cNvPr id="30" name="Picture 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85800" y="3276600"/>
            <a:ext cx="645867" cy="548640"/>
          </a:xfrm>
          <a:prstGeom prst="rect">
            <a:avLst/>
          </a:prstGeom>
          <a:noFill/>
          <a:ln w="9525">
            <a:noFill/>
            <a:miter lim="800000"/>
            <a:headEnd/>
            <a:tailEnd/>
          </a:ln>
        </p:spPr>
      </p:pic>
      <p:sp>
        <p:nvSpPr>
          <p:cNvPr id="31" name="TextBox 30"/>
          <p:cNvSpPr txBox="1"/>
          <p:nvPr/>
        </p:nvSpPr>
        <p:spPr>
          <a:xfrm>
            <a:off x="381000" y="3810000"/>
            <a:ext cx="1752600" cy="369332"/>
          </a:xfrm>
          <a:prstGeom prst="rect">
            <a:avLst/>
          </a:prstGeom>
          <a:noFill/>
        </p:spPr>
        <p:txBody>
          <a:bodyPr wrap="square" rtlCol="0">
            <a:spAutoFit/>
          </a:bodyPr>
          <a:lstStyle/>
          <a:p>
            <a:pPr algn="ctr">
              <a:buNone/>
            </a:pPr>
            <a:r>
              <a:rPr lang="en-US" sz="1800" b="1" dirty="0" err="1" smtClean="0">
                <a:solidFill>
                  <a:srgbClr val="FF0000"/>
                </a:solidFill>
              </a:rPr>
              <a:t>Pescado</a:t>
            </a:r>
            <a:r>
              <a:rPr lang="en-US" sz="1800" b="1" dirty="0" smtClean="0">
                <a:solidFill>
                  <a:srgbClr val="FF0000"/>
                </a:solidFill>
              </a:rPr>
              <a:t> </a:t>
            </a:r>
          </a:p>
        </p:txBody>
      </p:sp>
      <p:sp>
        <p:nvSpPr>
          <p:cNvPr id="35" name="TextBox 34"/>
          <p:cNvSpPr txBox="1"/>
          <p:nvPr/>
        </p:nvSpPr>
        <p:spPr>
          <a:xfrm>
            <a:off x="2514600" y="3810000"/>
            <a:ext cx="1676400" cy="369332"/>
          </a:xfrm>
          <a:prstGeom prst="rect">
            <a:avLst/>
          </a:prstGeom>
          <a:noFill/>
        </p:spPr>
        <p:txBody>
          <a:bodyPr wrap="square" rtlCol="0">
            <a:spAutoFit/>
          </a:bodyPr>
          <a:lstStyle/>
          <a:p>
            <a:pPr algn="ctr">
              <a:buNone/>
            </a:pPr>
            <a:r>
              <a:rPr lang="en-US" sz="1800" b="1" dirty="0" err="1" smtClean="0">
                <a:solidFill>
                  <a:srgbClr val="00B050"/>
                </a:solidFill>
              </a:rPr>
              <a:t>Ligero</a:t>
            </a:r>
            <a:endParaRPr lang="en-US" sz="1800" b="1" dirty="0" smtClean="0">
              <a:solidFill>
                <a:srgbClr val="00B050"/>
              </a:solidFill>
            </a:endParaRPr>
          </a:p>
        </p:txBody>
      </p:sp>
      <p:cxnSp>
        <p:nvCxnSpPr>
          <p:cNvPr id="55" name="Straight Connector 54"/>
          <p:cNvCxnSpPr/>
          <p:nvPr/>
        </p:nvCxnSpPr>
        <p:spPr bwMode="auto">
          <a:xfrm>
            <a:off x="381000" y="5638800"/>
            <a:ext cx="3962400" cy="0"/>
          </a:xfrm>
          <a:prstGeom prst="line">
            <a:avLst/>
          </a:prstGeom>
          <a:noFill/>
          <a:ln w="9525" cap="flat" cmpd="sng" algn="ctr">
            <a:solidFill>
              <a:schemeClr val="tx1"/>
            </a:solidFill>
            <a:prstDash val="solid"/>
            <a:round/>
            <a:headEnd type="none" w="med" len="med"/>
            <a:tailEnd type="none" w="med" len="med"/>
          </a:ln>
          <a:effectLst/>
        </p:spPr>
      </p:cxnSp>
      <p:pic>
        <p:nvPicPr>
          <p:cNvPr id="56" name="Picture 7"/>
          <p:cNvPicPr>
            <a:picLocks noChangeArrowheads="1"/>
          </p:cNvPicPr>
          <p:nvPr/>
        </p:nvPicPr>
        <p:blipFill>
          <a:blip r:embed="rId6" cstate="email">
            <a:extLst>
              <a:ext uri="{28A0092B-C50C-407E-A947-70E740481C1C}">
                <a14:useLocalDpi xmlns:a14="http://schemas.microsoft.com/office/drawing/2010/main" val="0"/>
              </a:ext>
            </a:extLst>
          </a:blip>
          <a:srcRect l="8036" t="8939" r="9107" b="8952"/>
          <a:stretch>
            <a:fillRect/>
          </a:stretch>
        </p:blipFill>
        <p:spPr bwMode="auto">
          <a:xfrm>
            <a:off x="2667000" y="5410200"/>
            <a:ext cx="228600" cy="228600"/>
          </a:xfrm>
          <a:prstGeom prst="rect">
            <a:avLst/>
          </a:prstGeom>
          <a:noFill/>
          <a:ln w="9525">
            <a:noFill/>
            <a:miter lim="800000"/>
            <a:headEnd/>
            <a:tailEnd/>
          </a:ln>
          <a:effectLst/>
        </p:spPr>
      </p:pic>
      <p:sp>
        <p:nvSpPr>
          <p:cNvPr id="57" name="Rectangle 56"/>
          <p:cNvSpPr/>
          <p:nvPr/>
        </p:nvSpPr>
        <p:spPr bwMode="auto">
          <a:xfrm>
            <a:off x="2514600" y="4267200"/>
            <a:ext cx="1676400" cy="11430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noFill/>
              </a:ln>
              <a:solidFill>
                <a:schemeClr val="tx1"/>
              </a:solidFill>
              <a:effectLst/>
              <a:latin typeface="Arial" charset="0"/>
            </a:endParaRPr>
          </a:p>
        </p:txBody>
      </p:sp>
      <p:pic>
        <p:nvPicPr>
          <p:cNvPr id="58" name="Picture 7"/>
          <p:cNvPicPr>
            <a:picLocks noChangeArrowheads="1"/>
          </p:cNvPicPr>
          <p:nvPr/>
        </p:nvPicPr>
        <p:blipFill>
          <a:blip r:embed="rId6" cstate="email">
            <a:extLst>
              <a:ext uri="{28A0092B-C50C-407E-A947-70E740481C1C}">
                <a14:useLocalDpi xmlns:a14="http://schemas.microsoft.com/office/drawing/2010/main" val="0"/>
              </a:ext>
            </a:extLst>
          </a:blip>
          <a:srcRect l="8036" t="8939" r="9107" b="8952"/>
          <a:stretch>
            <a:fillRect/>
          </a:stretch>
        </p:blipFill>
        <p:spPr bwMode="auto">
          <a:xfrm>
            <a:off x="3810000" y="5410200"/>
            <a:ext cx="228600" cy="228600"/>
          </a:xfrm>
          <a:prstGeom prst="rect">
            <a:avLst/>
          </a:prstGeom>
          <a:noFill/>
          <a:ln w="9525">
            <a:noFill/>
            <a:miter lim="800000"/>
            <a:headEnd/>
            <a:tailEnd/>
          </a:ln>
          <a:effectLst/>
        </p:spPr>
      </p:pic>
      <p:cxnSp>
        <p:nvCxnSpPr>
          <p:cNvPr id="59" name="Straight Connector 58"/>
          <p:cNvCxnSpPr/>
          <p:nvPr/>
        </p:nvCxnSpPr>
        <p:spPr bwMode="auto">
          <a:xfrm rot="5400000">
            <a:off x="2324100" y="4838700"/>
            <a:ext cx="1143000" cy="0"/>
          </a:xfrm>
          <a:prstGeom prst="line">
            <a:avLst/>
          </a:prstGeom>
          <a:noFill/>
          <a:ln w="9525" cap="flat" cmpd="sng" algn="ctr">
            <a:solidFill>
              <a:schemeClr val="tx1"/>
            </a:solidFill>
            <a:prstDash val="solid"/>
            <a:round/>
            <a:headEnd type="none" w="med" len="med"/>
            <a:tailEnd type="none" w="med" len="med"/>
          </a:ln>
          <a:effectLst/>
        </p:spPr>
      </p:cxnSp>
      <p:cxnSp>
        <p:nvCxnSpPr>
          <p:cNvPr id="60" name="Straight Connector 59"/>
          <p:cNvCxnSpPr/>
          <p:nvPr/>
        </p:nvCxnSpPr>
        <p:spPr bwMode="auto">
          <a:xfrm rot="5400000">
            <a:off x="3009900" y="4838700"/>
            <a:ext cx="1143000" cy="0"/>
          </a:xfrm>
          <a:prstGeom prst="line">
            <a:avLst/>
          </a:prstGeom>
          <a:noFill/>
          <a:ln w="9525" cap="flat" cmpd="sng" algn="ctr">
            <a:solidFill>
              <a:schemeClr val="tx1"/>
            </a:solidFill>
            <a:prstDash val="solid"/>
            <a:round/>
            <a:headEnd type="none" w="med" len="med"/>
            <a:tailEnd type="none" w="med" len="med"/>
          </a:ln>
          <a:effectLst/>
        </p:spPr>
      </p:cxnSp>
      <p:cxnSp>
        <p:nvCxnSpPr>
          <p:cNvPr id="61" name="Straight Connector 60"/>
          <p:cNvCxnSpPr/>
          <p:nvPr/>
        </p:nvCxnSpPr>
        <p:spPr bwMode="auto">
          <a:xfrm>
            <a:off x="2514600" y="4572000"/>
            <a:ext cx="381000" cy="0"/>
          </a:xfrm>
          <a:prstGeom prst="line">
            <a:avLst/>
          </a:prstGeom>
          <a:noFill/>
          <a:ln w="9525" cap="flat" cmpd="sng" algn="ctr">
            <a:solidFill>
              <a:schemeClr val="tx1"/>
            </a:solidFill>
            <a:prstDash val="solid"/>
            <a:round/>
            <a:headEnd type="none" w="med" len="med"/>
            <a:tailEnd type="none" w="med" len="med"/>
          </a:ln>
          <a:effectLst/>
        </p:spPr>
      </p:cxnSp>
      <p:cxnSp>
        <p:nvCxnSpPr>
          <p:cNvPr id="62" name="Straight Connector 61"/>
          <p:cNvCxnSpPr/>
          <p:nvPr/>
        </p:nvCxnSpPr>
        <p:spPr bwMode="auto">
          <a:xfrm>
            <a:off x="2514600" y="4876800"/>
            <a:ext cx="381000" cy="0"/>
          </a:xfrm>
          <a:prstGeom prst="line">
            <a:avLst/>
          </a:prstGeom>
          <a:noFill/>
          <a:ln w="9525" cap="flat" cmpd="sng" algn="ctr">
            <a:solidFill>
              <a:schemeClr val="tx1"/>
            </a:solidFill>
            <a:prstDash val="solid"/>
            <a:round/>
            <a:headEnd type="none" w="med" len="med"/>
            <a:tailEnd type="none" w="med" len="med"/>
          </a:ln>
          <a:effectLst/>
        </p:spPr>
      </p:cxnSp>
      <p:cxnSp>
        <p:nvCxnSpPr>
          <p:cNvPr id="63" name="Straight Connector 62"/>
          <p:cNvCxnSpPr/>
          <p:nvPr/>
        </p:nvCxnSpPr>
        <p:spPr bwMode="auto">
          <a:xfrm>
            <a:off x="2514600" y="5181600"/>
            <a:ext cx="381000" cy="0"/>
          </a:xfrm>
          <a:prstGeom prst="line">
            <a:avLst/>
          </a:prstGeom>
          <a:noFill/>
          <a:ln w="9525" cap="flat" cmpd="sng" algn="ctr">
            <a:solidFill>
              <a:schemeClr val="tx1"/>
            </a:solidFill>
            <a:prstDash val="solid"/>
            <a:round/>
            <a:headEnd type="none" w="med" len="med"/>
            <a:tailEnd type="none" w="med" len="med"/>
          </a:ln>
          <a:effectLst/>
        </p:spPr>
      </p:cxnSp>
      <p:cxnSp>
        <p:nvCxnSpPr>
          <p:cNvPr id="64" name="Straight Connector 63"/>
          <p:cNvCxnSpPr/>
          <p:nvPr/>
        </p:nvCxnSpPr>
        <p:spPr bwMode="auto">
          <a:xfrm>
            <a:off x="2895600" y="4724400"/>
            <a:ext cx="685800" cy="0"/>
          </a:xfrm>
          <a:prstGeom prst="line">
            <a:avLst/>
          </a:prstGeom>
          <a:noFill/>
          <a:ln w="9525" cap="flat" cmpd="sng" algn="ctr">
            <a:solidFill>
              <a:schemeClr val="tx1"/>
            </a:solidFill>
            <a:prstDash val="solid"/>
            <a:round/>
            <a:headEnd type="none" w="med" len="med"/>
            <a:tailEnd type="none" w="med" len="med"/>
          </a:ln>
          <a:effectLst/>
        </p:spPr>
      </p:cxnSp>
      <p:pic>
        <p:nvPicPr>
          <p:cNvPr id="65" name="Picture 8"/>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2971800" y="4525506"/>
            <a:ext cx="609600" cy="338717"/>
          </a:xfrm>
          <a:prstGeom prst="rect">
            <a:avLst/>
          </a:prstGeom>
          <a:noFill/>
          <a:ln w="9525">
            <a:noFill/>
            <a:miter lim="800000"/>
            <a:headEnd/>
            <a:tailEnd/>
          </a:ln>
          <a:effectLst/>
        </p:spPr>
      </p:pic>
      <p:pic>
        <p:nvPicPr>
          <p:cNvPr id="66" name="Picture 9"/>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2573933" y="4290765"/>
            <a:ext cx="169267" cy="285499"/>
          </a:xfrm>
          <a:prstGeom prst="rect">
            <a:avLst/>
          </a:prstGeom>
          <a:noFill/>
          <a:ln w="9525">
            <a:noFill/>
            <a:miter lim="800000"/>
            <a:headEnd/>
            <a:tailEnd/>
          </a:ln>
          <a:effectLst/>
        </p:spPr>
      </p:pic>
      <p:pic>
        <p:nvPicPr>
          <p:cNvPr id="2050" name="Picture 2"/>
          <p:cNvPicPr>
            <a:picLocks noChangeAspect="1" noChangeArrowheads="1"/>
          </p:cNvPicPr>
          <p:nvPr/>
        </p:nvPicPr>
        <p:blipFill>
          <a:blip r:embed="rId9" cstate="email">
            <a:extLst>
              <a:ext uri="{28A0092B-C50C-407E-A947-70E740481C1C}">
                <a14:useLocalDpi xmlns:a14="http://schemas.microsoft.com/office/drawing/2010/main" val="0"/>
              </a:ext>
            </a:extLst>
          </a:blip>
          <a:srcRect b="50000"/>
          <a:stretch>
            <a:fillRect/>
          </a:stretch>
        </p:blipFill>
        <p:spPr bwMode="auto">
          <a:xfrm>
            <a:off x="3581400" y="4863084"/>
            <a:ext cx="629989" cy="533400"/>
          </a:xfrm>
          <a:prstGeom prst="rect">
            <a:avLst/>
          </a:prstGeom>
          <a:noFill/>
          <a:ln w="9525">
            <a:noFill/>
            <a:miter lim="800000"/>
            <a:headEnd/>
            <a:tailEnd/>
          </a:ln>
          <a:effectLst/>
        </p:spPr>
      </p:pic>
      <p:pic>
        <p:nvPicPr>
          <p:cNvPr id="68" name="Picture 7"/>
          <p:cNvPicPr>
            <a:picLocks noChangeArrowheads="1"/>
          </p:cNvPicPr>
          <p:nvPr/>
        </p:nvPicPr>
        <p:blipFill>
          <a:blip r:embed="rId6" cstate="email">
            <a:extLst>
              <a:ext uri="{28A0092B-C50C-407E-A947-70E740481C1C}">
                <a14:useLocalDpi xmlns:a14="http://schemas.microsoft.com/office/drawing/2010/main" val="0"/>
              </a:ext>
            </a:extLst>
          </a:blip>
          <a:srcRect l="8036" t="8939" r="9107" b="8952"/>
          <a:stretch>
            <a:fillRect/>
          </a:stretch>
        </p:blipFill>
        <p:spPr bwMode="auto">
          <a:xfrm>
            <a:off x="589211" y="5410200"/>
            <a:ext cx="228600" cy="228600"/>
          </a:xfrm>
          <a:prstGeom prst="rect">
            <a:avLst/>
          </a:prstGeom>
          <a:noFill/>
          <a:ln w="9525">
            <a:noFill/>
            <a:miter lim="800000"/>
            <a:headEnd/>
            <a:tailEnd/>
          </a:ln>
          <a:effectLst/>
        </p:spPr>
      </p:pic>
      <p:sp>
        <p:nvSpPr>
          <p:cNvPr id="69" name="Rectangle 68"/>
          <p:cNvSpPr/>
          <p:nvPr/>
        </p:nvSpPr>
        <p:spPr bwMode="auto">
          <a:xfrm>
            <a:off x="436811" y="4267200"/>
            <a:ext cx="1676400" cy="11430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noFill/>
              </a:ln>
              <a:solidFill>
                <a:schemeClr val="tx1"/>
              </a:solidFill>
              <a:effectLst/>
              <a:latin typeface="Arial" charset="0"/>
            </a:endParaRPr>
          </a:p>
        </p:txBody>
      </p:sp>
      <p:pic>
        <p:nvPicPr>
          <p:cNvPr id="70" name="Picture 7"/>
          <p:cNvPicPr>
            <a:picLocks noChangeArrowheads="1"/>
          </p:cNvPicPr>
          <p:nvPr/>
        </p:nvPicPr>
        <p:blipFill>
          <a:blip r:embed="rId6" cstate="email">
            <a:extLst>
              <a:ext uri="{28A0092B-C50C-407E-A947-70E740481C1C}">
                <a14:useLocalDpi xmlns:a14="http://schemas.microsoft.com/office/drawing/2010/main" val="0"/>
              </a:ext>
            </a:extLst>
          </a:blip>
          <a:srcRect l="8036" t="8939" r="9107" b="8952"/>
          <a:stretch>
            <a:fillRect/>
          </a:stretch>
        </p:blipFill>
        <p:spPr bwMode="auto">
          <a:xfrm>
            <a:off x="1732211" y="5410200"/>
            <a:ext cx="228600" cy="228600"/>
          </a:xfrm>
          <a:prstGeom prst="rect">
            <a:avLst/>
          </a:prstGeom>
          <a:noFill/>
          <a:ln w="9525">
            <a:noFill/>
            <a:miter lim="800000"/>
            <a:headEnd/>
            <a:tailEnd/>
          </a:ln>
          <a:effectLst/>
        </p:spPr>
      </p:pic>
      <p:cxnSp>
        <p:nvCxnSpPr>
          <p:cNvPr id="71" name="Straight Connector 70"/>
          <p:cNvCxnSpPr/>
          <p:nvPr/>
        </p:nvCxnSpPr>
        <p:spPr bwMode="auto">
          <a:xfrm rot="5400000">
            <a:off x="246311" y="4838700"/>
            <a:ext cx="1143000" cy="0"/>
          </a:xfrm>
          <a:prstGeom prst="line">
            <a:avLst/>
          </a:prstGeom>
          <a:noFill/>
          <a:ln w="9525" cap="flat" cmpd="sng" algn="ctr">
            <a:solidFill>
              <a:schemeClr val="tx1"/>
            </a:solidFill>
            <a:prstDash val="solid"/>
            <a:round/>
            <a:headEnd type="none" w="med" len="med"/>
            <a:tailEnd type="none" w="med" len="med"/>
          </a:ln>
          <a:effectLst/>
        </p:spPr>
      </p:cxnSp>
      <p:cxnSp>
        <p:nvCxnSpPr>
          <p:cNvPr id="72" name="Straight Connector 71"/>
          <p:cNvCxnSpPr/>
          <p:nvPr/>
        </p:nvCxnSpPr>
        <p:spPr bwMode="auto">
          <a:xfrm rot="5400000">
            <a:off x="932111" y="4838700"/>
            <a:ext cx="1143000" cy="0"/>
          </a:xfrm>
          <a:prstGeom prst="line">
            <a:avLst/>
          </a:prstGeom>
          <a:noFill/>
          <a:ln w="9525" cap="flat" cmpd="sng" algn="ctr">
            <a:solidFill>
              <a:schemeClr val="tx1"/>
            </a:solidFill>
            <a:prstDash val="solid"/>
            <a:round/>
            <a:headEnd type="none" w="med" len="med"/>
            <a:tailEnd type="none" w="med" len="med"/>
          </a:ln>
          <a:effectLst/>
        </p:spPr>
      </p:cxnSp>
      <p:cxnSp>
        <p:nvCxnSpPr>
          <p:cNvPr id="73" name="Straight Connector 72"/>
          <p:cNvCxnSpPr/>
          <p:nvPr/>
        </p:nvCxnSpPr>
        <p:spPr bwMode="auto">
          <a:xfrm>
            <a:off x="436811" y="4572000"/>
            <a:ext cx="381000" cy="0"/>
          </a:xfrm>
          <a:prstGeom prst="line">
            <a:avLst/>
          </a:prstGeom>
          <a:noFill/>
          <a:ln w="9525" cap="flat" cmpd="sng" algn="ctr">
            <a:solidFill>
              <a:schemeClr val="tx1"/>
            </a:solidFill>
            <a:prstDash val="solid"/>
            <a:round/>
            <a:headEnd type="none" w="med" len="med"/>
            <a:tailEnd type="none" w="med" len="med"/>
          </a:ln>
          <a:effectLst/>
        </p:spPr>
      </p:cxnSp>
      <p:cxnSp>
        <p:nvCxnSpPr>
          <p:cNvPr id="74" name="Straight Connector 73"/>
          <p:cNvCxnSpPr/>
          <p:nvPr/>
        </p:nvCxnSpPr>
        <p:spPr bwMode="auto">
          <a:xfrm>
            <a:off x="436811" y="4876800"/>
            <a:ext cx="381000" cy="0"/>
          </a:xfrm>
          <a:prstGeom prst="line">
            <a:avLst/>
          </a:prstGeom>
          <a:noFill/>
          <a:ln w="9525" cap="flat" cmpd="sng" algn="ctr">
            <a:solidFill>
              <a:schemeClr val="tx1"/>
            </a:solidFill>
            <a:prstDash val="solid"/>
            <a:round/>
            <a:headEnd type="none" w="med" len="med"/>
            <a:tailEnd type="none" w="med" len="med"/>
          </a:ln>
          <a:effectLst/>
        </p:spPr>
      </p:cxnSp>
      <p:cxnSp>
        <p:nvCxnSpPr>
          <p:cNvPr id="75" name="Straight Connector 74"/>
          <p:cNvCxnSpPr/>
          <p:nvPr/>
        </p:nvCxnSpPr>
        <p:spPr bwMode="auto">
          <a:xfrm>
            <a:off x="436811" y="5181600"/>
            <a:ext cx="381000" cy="0"/>
          </a:xfrm>
          <a:prstGeom prst="line">
            <a:avLst/>
          </a:prstGeom>
          <a:noFill/>
          <a:ln w="9525" cap="flat" cmpd="sng" algn="ctr">
            <a:solidFill>
              <a:schemeClr val="tx1"/>
            </a:solidFill>
            <a:prstDash val="solid"/>
            <a:round/>
            <a:headEnd type="none" w="med" len="med"/>
            <a:tailEnd type="none" w="med" len="med"/>
          </a:ln>
          <a:effectLst/>
        </p:spPr>
      </p:cxnSp>
      <p:cxnSp>
        <p:nvCxnSpPr>
          <p:cNvPr id="76" name="Straight Connector 75"/>
          <p:cNvCxnSpPr/>
          <p:nvPr/>
        </p:nvCxnSpPr>
        <p:spPr bwMode="auto">
          <a:xfrm>
            <a:off x="817811" y="4724400"/>
            <a:ext cx="685800" cy="0"/>
          </a:xfrm>
          <a:prstGeom prst="line">
            <a:avLst/>
          </a:prstGeom>
          <a:noFill/>
          <a:ln w="9525" cap="flat" cmpd="sng" algn="ctr">
            <a:solidFill>
              <a:schemeClr val="tx1"/>
            </a:solidFill>
            <a:prstDash val="solid"/>
            <a:round/>
            <a:headEnd type="none" w="med" len="med"/>
            <a:tailEnd type="none" w="med" len="med"/>
          </a:ln>
          <a:effectLst/>
        </p:spPr>
      </p:cxnSp>
      <p:pic>
        <p:nvPicPr>
          <p:cNvPr id="77" name="Picture 8"/>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894011" y="4525506"/>
            <a:ext cx="609600" cy="338717"/>
          </a:xfrm>
          <a:prstGeom prst="rect">
            <a:avLst/>
          </a:prstGeom>
          <a:noFill/>
          <a:ln w="9525">
            <a:noFill/>
            <a:miter lim="800000"/>
            <a:headEnd/>
            <a:tailEnd/>
          </a:ln>
          <a:effectLst/>
        </p:spPr>
      </p:pic>
      <p:pic>
        <p:nvPicPr>
          <p:cNvPr id="78" name="Picture 9"/>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496144" y="4290765"/>
            <a:ext cx="169267" cy="285499"/>
          </a:xfrm>
          <a:prstGeom prst="rect">
            <a:avLst/>
          </a:prstGeom>
          <a:noFill/>
          <a:ln w="9525">
            <a:noFill/>
            <a:miter lim="800000"/>
            <a:headEnd/>
            <a:tailEnd/>
          </a:ln>
          <a:effectLst/>
        </p:spPr>
      </p:pic>
      <p:pic>
        <p:nvPicPr>
          <p:cNvPr id="67" name="Picture 2"/>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1503611" y="4354620"/>
            <a:ext cx="629989" cy="1066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Haciendo las Tareas de limpieza de Cuartos Más Fácil</a:t>
            </a:r>
            <a:endParaRPr lang="en-US" dirty="0"/>
          </a:p>
        </p:txBody>
      </p:sp>
      <p:sp>
        <p:nvSpPr>
          <p:cNvPr id="11" name="TextBox 10"/>
          <p:cNvSpPr txBox="1"/>
          <p:nvPr/>
        </p:nvSpPr>
        <p:spPr>
          <a:xfrm>
            <a:off x="357100" y="1828800"/>
            <a:ext cx="8634500" cy="492443"/>
          </a:xfrm>
          <a:prstGeom prst="rect">
            <a:avLst/>
          </a:prstGeom>
          <a:noFill/>
        </p:spPr>
        <p:txBody>
          <a:bodyPr wrap="square" rtlCol="0">
            <a:spAutoFit/>
          </a:bodyPr>
          <a:lstStyle/>
          <a:p>
            <a:pPr>
              <a:buNone/>
            </a:pPr>
            <a:r>
              <a:rPr lang="es-ES" b="1" spc="-70" dirty="0" smtClean="0"/>
              <a:t>Moviendo los Carros con Artículos de limpieza</a:t>
            </a:r>
            <a:endParaRPr lang="en-US" b="1" dirty="0" smtClean="0"/>
          </a:p>
        </p:txBody>
      </p:sp>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315200" y="1828800"/>
            <a:ext cx="1513582" cy="990600"/>
          </a:xfrm>
          <a:prstGeom prst="rect">
            <a:avLst/>
          </a:prstGeom>
          <a:noFill/>
          <a:ln w="9525">
            <a:noFill/>
            <a:miter lim="800000"/>
            <a:headEnd/>
            <a:tailEnd/>
          </a:ln>
          <a:effectLst/>
        </p:spPr>
      </p:pic>
      <p:sp>
        <p:nvSpPr>
          <p:cNvPr id="10" name="TextBox 9"/>
          <p:cNvSpPr txBox="1"/>
          <p:nvPr/>
        </p:nvSpPr>
        <p:spPr>
          <a:xfrm>
            <a:off x="5362514" y="5906869"/>
            <a:ext cx="3552886" cy="646331"/>
          </a:xfrm>
          <a:prstGeom prst="rect">
            <a:avLst/>
          </a:prstGeom>
          <a:noFill/>
        </p:spPr>
        <p:txBody>
          <a:bodyPr wrap="square" rtlCol="0">
            <a:spAutoFit/>
          </a:bodyPr>
          <a:lstStyle/>
          <a:p>
            <a:pPr marL="168275" indent="-168275">
              <a:buClr>
                <a:srgbClr val="00B050"/>
              </a:buClr>
              <a:buFont typeface="Arial" pitchFamily="34" charset="0"/>
              <a:buChar char="•"/>
            </a:pPr>
            <a:r>
              <a:rPr lang="es-ES" sz="1800" b="1" dirty="0" smtClean="0">
                <a:solidFill>
                  <a:srgbClr val="00B050"/>
                </a:solidFill>
              </a:rPr>
              <a:t>Carros arreglados son más fáciles de usar</a:t>
            </a:r>
            <a:endParaRPr lang="en-US" sz="1400" b="1" dirty="0">
              <a:solidFill>
                <a:srgbClr val="00B050"/>
              </a:solidFill>
            </a:endParaRPr>
          </a:p>
        </p:txBody>
      </p:sp>
      <p:sp>
        <p:nvSpPr>
          <p:cNvPr id="12" name="TextBox 11"/>
          <p:cNvSpPr txBox="1"/>
          <p:nvPr/>
        </p:nvSpPr>
        <p:spPr>
          <a:xfrm>
            <a:off x="5257800" y="2743200"/>
            <a:ext cx="3429000" cy="646331"/>
          </a:xfrm>
          <a:prstGeom prst="rect">
            <a:avLst/>
          </a:prstGeom>
          <a:noFill/>
        </p:spPr>
        <p:txBody>
          <a:bodyPr wrap="square" rtlCol="0">
            <a:spAutoFit/>
          </a:bodyPr>
          <a:lstStyle/>
          <a:p>
            <a:pPr algn="ctr">
              <a:buNone/>
            </a:pPr>
            <a:r>
              <a:rPr lang="es-ES" sz="1800" b="1" dirty="0" smtClean="0">
                <a:solidFill>
                  <a:schemeClr val="bg1">
                    <a:lumMod val="50000"/>
                  </a:schemeClr>
                </a:solidFill>
              </a:rPr>
              <a:t>Informar problemas con el carro al supervisor</a:t>
            </a:r>
            <a:endParaRPr lang="en-US" sz="1800" b="1" dirty="0" smtClean="0">
              <a:solidFill>
                <a:schemeClr val="bg1">
                  <a:lumMod val="50000"/>
                </a:schemeClr>
              </a:solidFill>
            </a:endParaRPr>
          </a:p>
        </p:txBody>
      </p:sp>
      <p:sp>
        <p:nvSpPr>
          <p:cNvPr id="20" name="TextBox 19"/>
          <p:cNvSpPr txBox="1"/>
          <p:nvPr/>
        </p:nvSpPr>
        <p:spPr>
          <a:xfrm>
            <a:off x="790514" y="5906869"/>
            <a:ext cx="3781486" cy="646331"/>
          </a:xfrm>
          <a:prstGeom prst="rect">
            <a:avLst/>
          </a:prstGeom>
          <a:noFill/>
        </p:spPr>
        <p:txBody>
          <a:bodyPr wrap="square" rtlCol="0">
            <a:spAutoFit/>
          </a:bodyPr>
          <a:lstStyle/>
          <a:p>
            <a:pPr marL="168275" indent="-168275">
              <a:buClr>
                <a:srgbClr val="00B050"/>
              </a:buClr>
              <a:buFont typeface="Arial" pitchFamily="34" charset="0"/>
              <a:buChar char="•"/>
            </a:pPr>
            <a:r>
              <a:rPr lang="es-ES" sz="1800" b="1" dirty="0" smtClean="0">
                <a:solidFill>
                  <a:srgbClr val="00B050"/>
                </a:solidFill>
              </a:rPr>
              <a:t>Carros con ruedas alineadas es más fácil de empujar</a:t>
            </a:r>
            <a:endParaRPr lang="en-US" sz="1400" b="1" dirty="0">
              <a:solidFill>
                <a:srgbClr val="00B050"/>
              </a:solidFill>
            </a:endParaRPr>
          </a:p>
        </p:txBody>
      </p:sp>
      <p:sp>
        <p:nvSpPr>
          <p:cNvPr id="21" name="TextBox 20"/>
          <p:cNvSpPr txBox="1"/>
          <p:nvPr/>
        </p:nvSpPr>
        <p:spPr>
          <a:xfrm>
            <a:off x="457200" y="2743200"/>
            <a:ext cx="3962400" cy="646331"/>
          </a:xfrm>
          <a:prstGeom prst="rect">
            <a:avLst/>
          </a:prstGeom>
          <a:noFill/>
        </p:spPr>
        <p:txBody>
          <a:bodyPr wrap="square" rtlCol="0">
            <a:spAutoFit/>
          </a:bodyPr>
          <a:lstStyle/>
          <a:p>
            <a:pPr algn="ctr">
              <a:buNone/>
            </a:pPr>
            <a:r>
              <a:rPr lang="es-ES" sz="1800" b="1" dirty="0" smtClean="0">
                <a:solidFill>
                  <a:schemeClr val="bg1">
                    <a:lumMod val="50000"/>
                  </a:schemeClr>
                </a:solidFill>
              </a:rPr>
              <a:t>Alinear ruedas del carro en la dirección de movimiento</a:t>
            </a:r>
            <a:endParaRPr lang="en-US" sz="1800" b="1" dirty="0" smtClean="0">
              <a:solidFill>
                <a:schemeClr val="bg1">
                  <a:lumMod val="50000"/>
                </a:schemeClr>
              </a:solidFill>
            </a:endParaRPr>
          </a:p>
        </p:txBody>
      </p:sp>
      <p:pic>
        <p:nvPicPr>
          <p:cNvPr id="25" name="Picture 2" descr="C:\Documents and Settings\W. Gary Allread\Local Settings\Temporary Internet Files\Content.IE5\RK40KXD1\MC900441322[1].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93720" y="3468469"/>
            <a:ext cx="670560" cy="548640"/>
          </a:xfrm>
          <a:prstGeom prst="rect">
            <a:avLst/>
          </a:prstGeom>
          <a:noFill/>
        </p:spPr>
      </p:pic>
      <p:pic>
        <p:nvPicPr>
          <p:cNvPr id="26"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086767" y="3468469"/>
            <a:ext cx="645867" cy="548640"/>
          </a:xfrm>
          <a:prstGeom prst="rect">
            <a:avLst/>
          </a:prstGeom>
          <a:noFill/>
          <a:ln w="9525">
            <a:noFill/>
            <a:miter lim="800000"/>
            <a:headEnd/>
            <a:tailEnd/>
          </a:ln>
        </p:spPr>
      </p:pic>
      <p:sp>
        <p:nvSpPr>
          <p:cNvPr id="28" name="TextBox 27"/>
          <p:cNvSpPr txBox="1"/>
          <p:nvPr/>
        </p:nvSpPr>
        <p:spPr>
          <a:xfrm>
            <a:off x="609600" y="4001869"/>
            <a:ext cx="1600200" cy="369332"/>
          </a:xfrm>
          <a:prstGeom prst="rect">
            <a:avLst/>
          </a:prstGeom>
          <a:noFill/>
        </p:spPr>
        <p:txBody>
          <a:bodyPr wrap="square" rtlCol="0">
            <a:spAutoFit/>
          </a:bodyPr>
          <a:lstStyle/>
          <a:p>
            <a:pPr algn="ctr">
              <a:buNone/>
            </a:pPr>
            <a:r>
              <a:rPr lang="en-US" sz="1800" b="1" dirty="0" smtClean="0">
                <a:solidFill>
                  <a:srgbClr val="FF0000"/>
                </a:solidFill>
              </a:rPr>
              <a:t>No </a:t>
            </a:r>
            <a:r>
              <a:rPr lang="en-US" sz="1800" b="1" dirty="0" err="1" smtClean="0">
                <a:solidFill>
                  <a:srgbClr val="FF0000"/>
                </a:solidFill>
              </a:rPr>
              <a:t>alineado</a:t>
            </a:r>
            <a:endParaRPr lang="en-US" sz="1800" b="1" dirty="0" smtClean="0">
              <a:solidFill>
                <a:srgbClr val="FF0000"/>
              </a:solidFill>
            </a:endParaRPr>
          </a:p>
        </p:txBody>
      </p:sp>
      <p:sp>
        <p:nvSpPr>
          <p:cNvPr id="29" name="TextBox 28"/>
          <p:cNvSpPr txBox="1"/>
          <p:nvPr/>
        </p:nvSpPr>
        <p:spPr>
          <a:xfrm>
            <a:off x="2743200" y="4001869"/>
            <a:ext cx="1371600" cy="369332"/>
          </a:xfrm>
          <a:prstGeom prst="rect">
            <a:avLst/>
          </a:prstGeom>
          <a:noFill/>
        </p:spPr>
        <p:txBody>
          <a:bodyPr wrap="square" rtlCol="0">
            <a:spAutoFit/>
          </a:bodyPr>
          <a:lstStyle/>
          <a:p>
            <a:pPr algn="ctr">
              <a:buNone/>
            </a:pPr>
            <a:r>
              <a:rPr lang="en-US" sz="1800" b="1" dirty="0" err="1" smtClean="0">
                <a:solidFill>
                  <a:srgbClr val="00B050"/>
                </a:solidFill>
              </a:rPr>
              <a:t>Alineado</a:t>
            </a:r>
            <a:endParaRPr lang="en-US" sz="1800" b="1" dirty="0" smtClean="0">
              <a:solidFill>
                <a:srgbClr val="00B050"/>
              </a:solidFill>
            </a:endParaRPr>
          </a:p>
        </p:txBody>
      </p:sp>
      <p:sp>
        <p:nvSpPr>
          <p:cNvPr id="30" name="Rectangle 29"/>
          <p:cNvSpPr/>
          <p:nvPr/>
        </p:nvSpPr>
        <p:spPr bwMode="auto">
          <a:xfrm rot="16200000">
            <a:off x="762000" y="4687669"/>
            <a:ext cx="1333500" cy="7239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noFill/>
              </a:ln>
              <a:solidFill>
                <a:schemeClr val="tx1"/>
              </a:solidFill>
              <a:effectLst/>
              <a:latin typeface="Arial" charset="0"/>
            </a:endParaRPr>
          </a:p>
        </p:txBody>
      </p:sp>
      <p:pic>
        <p:nvPicPr>
          <p:cNvPr id="2050"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707970" y="5236309"/>
            <a:ext cx="168275" cy="365760"/>
          </a:xfrm>
          <a:prstGeom prst="rect">
            <a:avLst/>
          </a:prstGeom>
          <a:noFill/>
          <a:ln w="9525">
            <a:noFill/>
            <a:miter lim="800000"/>
            <a:headEnd/>
            <a:tailEnd/>
          </a:ln>
          <a:effectLst/>
        </p:spPr>
      </p:pic>
      <p:pic>
        <p:nvPicPr>
          <p:cNvPr id="35"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986227" y="5236309"/>
            <a:ext cx="168275" cy="365760"/>
          </a:xfrm>
          <a:prstGeom prst="rect">
            <a:avLst/>
          </a:prstGeom>
          <a:noFill/>
          <a:ln w="9525">
            <a:noFill/>
            <a:miter lim="800000"/>
            <a:headEnd/>
            <a:tailEnd/>
          </a:ln>
          <a:effectLst/>
        </p:spPr>
      </p:pic>
      <p:pic>
        <p:nvPicPr>
          <p:cNvPr id="37"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rot="2947867">
            <a:off x="990600" y="4470571"/>
            <a:ext cx="168275" cy="365760"/>
          </a:xfrm>
          <a:prstGeom prst="rect">
            <a:avLst/>
          </a:prstGeom>
          <a:noFill/>
          <a:ln w="9525">
            <a:noFill/>
            <a:miter lim="800000"/>
            <a:headEnd/>
            <a:tailEnd/>
          </a:ln>
          <a:effectLst/>
        </p:spPr>
      </p:pic>
      <p:sp>
        <p:nvSpPr>
          <p:cNvPr id="40" name="Rectangle 39"/>
          <p:cNvSpPr/>
          <p:nvPr/>
        </p:nvSpPr>
        <p:spPr bwMode="auto">
          <a:xfrm rot="16200000">
            <a:off x="2767582" y="4687669"/>
            <a:ext cx="1333500" cy="7239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noFill/>
              </a:ln>
              <a:solidFill>
                <a:schemeClr val="tx1"/>
              </a:solidFill>
              <a:effectLst/>
              <a:latin typeface="Arial" charset="0"/>
            </a:endParaRPr>
          </a:p>
        </p:txBody>
      </p:sp>
      <p:pic>
        <p:nvPicPr>
          <p:cNvPr id="41"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713552" y="5236309"/>
            <a:ext cx="168275" cy="365760"/>
          </a:xfrm>
          <a:prstGeom prst="rect">
            <a:avLst/>
          </a:prstGeom>
          <a:noFill/>
          <a:ln w="9525">
            <a:noFill/>
            <a:miter lim="800000"/>
            <a:headEnd/>
            <a:tailEnd/>
          </a:ln>
          <a:effectLst/>
        </p:spPr>
      </p:pic>
      <p:pic>
        <p:nvPicPr>
          <p:cNvPr id="45"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991809" y="5236309"/>
            <a:ext cx="168275" cy="365760"/>
          </a:xfrm>
          <a:prstGeom prst="rect">
            <a:avLst/>
          </a:prstGeom>
          <a:noFill/>
          <a:ln w="9525">
            <a:noFill/>
            <a:miter lim="800000"/>
            <a:headEnd/>
            <a:tailEnd/>
          </a:ln>
          <a:effectLst/>
        </p:spPr>
      </p:pic>
      <p:pic>
        <p:nvPicPr>
          <p:cNvPr id="46"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717925" y="4470571"/>
            <a:ext cx="168275" cy="365760"/>
          </a:xfrm>
          <a:prstGeom prst="rect">
            <a:avLst/>
          </a:prstGeom>
          <a:noFill/>
          <a:ln w="9525">
            <a:noFill/>
            <a:miter lim="800000"/>
            <a:headEnd/>
            <a:tailEnd/>
          </a:ln>
          <a:effectLst/>
        </p:spPr>
      </p:pic>
      <p:pic>
        <p:nvPicPr>
          <p:cNvPr id="47"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996182" y="4470571"/>
            <a:ext cx="168275" cy="365760"/>
          </a:xfrm>
          <a:prstGeom prst="rect">
            <a:avLst/>
          </a:prstGeom>
          <a:noFill/>
          <a:ln w="9525">
            <a:noFill/>
            <a:miter lim="800000"/>
            <a:headEnd/>
            <a:tailEnd/>
          </a:ln>
          <a:effectLst/>
        </p:spPr>
      </p:pic>
      <p:pic>
        <p:nvPicPr>
          <p:cNvPr id="48"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rot="2947867">
            <a:off x="1703713" y="4470571"/>
            <a:ext cx="168275" cy="365760"/>
          </a:xfrm>
          <a:prstGeom prst="rect">
            <a:avLst/>
          </a:prstGeom>
          <a:noFill/>
          <a:ln w="9525">
            <a:noFill/>
            <a:miter lim="800000"/>
            <a:headEnd/>
            <a:tailEnd/>
          </a:ln>
          <a:effectLst/>
        </p:spPr>
      </p:pic>
      <p:sp>
        <p:nvSpPr>
          <p:cNvPr id="51" name="Up Arrow 50"/>
          <p:cNvSpPr/>
          <p:nvPr/>
        </p:nvSpPr>
        <p:spPr bwMode="auto">
          <a:xfrm>
            <a:off x="1316340" y="4916269"/>
            <a:ext cx="228600" cy="990600"/>
          </a:xfrm>
          <a:prstGeom prst="up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dirty="0" smtClean="0">
              <a:ln>
                <a:noFill/>
              </a:ln>
              <a:solidFill>
                <a:sysClr val="windowText" lastClr="000000"/>
              </a:solidFill>
              <a:effectLst/>
              <a:latin typeface="Arial" charset="0"/>
            </a:endParaRPr>
          </a:p>
        </p:txBody>
      </p:sp>
      <p:sp>
        <p:nvSpPr>
          <p:cNvPr id="52" name="Up Arrow 51"/>
          <p:cNvSpPr/>
          <p:nvPr/>
        </p:nvSpPr>
        <p:spPr bwMode="auto">
          <a:xfrm>
            <a:off x="3331860" y="4916269"/>
            <a:ext cx="228600" cy="990600"/>
          </a:xfrm>
          <a:prstGeom prst="up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dirty="0" smtClean="0">
              <a:ln>
                <a:noFill/>
              </a:ln>
              <a:solidFill>
                <a:sysClr val="windowText" lastClr="000000"/>
              </a:solidFill>
              <a:effectLst/>
              <a:latin typeface="Arial" charset="0"/>
            </a:endParaRPr>
          </a:p>
        </p:txBody>
      </p:sp>
      <p:pic>
        <p:nvPicPr>
          <p:cNvPr id="2051" name="Picture 3"/>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486400" y="4916269"/>
            <a:ext cx="1066800" cy="851306"/>
          </a:xfrm>
          <a:prstGeom prst="rect">
            <a:avLst/>
          </a:prstGeom>
          <a:noFill/>
          <a:ln w="9525">
            <a:noFill/>
            <a:miter lim="800000"/>
            <a:headEnd/>
            <a:tailEnd/>
          </a:ln>
          <a:effectLst/>
        </p:spPr>
      </p:pic>
      <p:pic>
        <p:nvPicPr>
          <p:cNvPr id="2052" name="Picture 4"/>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7239000" y="3620869"/>
            <a:ext cx="1349298" cy="2057400"/>
          </a:xfrm>
          <a:prstGeom prst="rect">
            <a:avLst/>
          </a:prstGeom>
          <a:noFill/>
          <a:ln w="9525">
            <a:noFill/>
            <a:miter lim="800000"/>
            <a:headEnd/>
            <a:tailEnd/>
          </a:ln>
          <a:effectLst/>
        </p:spPr>
      </p:pic>
      <p:sp>
        <p:nvSpPr>
          <p:cNvPr id="53" name="TextBox 52"/>
          <p:cNvSpPr txBox="1"/>
          <p:nvPr/>
        </p:nvSpPr>
        <p:spPr>
          <a:xfrm rot="1199136">
            <a:off x="7925626" y="4772002"/>
            <a:ext cx="316410" cy="144655"/>
          </a:xfrm>
          <a:prstGeom prst="rect">
            <a:avLst/>
          </a:prstGeom>
          <a:solidFill>
            <a:schemeClr val="bg1"/>
          </a:solidFill>
          <a:ln>
            <a:solidFill>
              <a:schemeClr val="tx1"/>
            </a:solidFill>
          </a:ln>
        </p:spPr>
        <p:txBody>
          <a:bodyPr wrap="square" lIns="18288" tIns="18288" rIns="18288" bIns="18288" rtlCol="0">
            <a:spAutoFit/>
          </a:bodyPr>
          <a:lstStyle/>
          <a:p>
            <a:pPr algn="ctr">
              <a:buNone/>
            </a:pPr>
            <a:r>
              <a:rPr lang="en-US" sz="700" b="1" dirty="0" smtClean="0"/>
              <a:t>Boss</a:t>
            </a:r>
            <a:endParaRPr lang="en-US" b="1" dirty="0"/>
          </a:p>
        </p:txBody>
      </p:sp>
      <p:sp>
        <p:nvSpPr>
          <p:cNvPr id="54" name="Up Arrow 53"/>
          <p:cNvSpPr/>
          <p:nvPr/>
        </p:nvSpPr>
        <p:spPr bwMode="auto">
          <a:xfrm rot="4132943">
            <a:off x="6699110" y="4089739"/>
            <a:ext cx="372986" cy="1222098"/>
          </a:xfrm>
          <a:prstGeom prst="up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dirty="0" smtClean="0">
              <a:ln>
                <a:noFill/>
              </a:ln>
              <a:solidFill>
                <a:sysClr val="windowText" lastClr="000000"/>
              </a:solidFill>
              <a:effectLst/>
              <a:latin typeface="Arial"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Haciendo las Tareas de limpieza de Cuartos Más Fácil</a:t>
            </a:r>
            <a:endParaRPr lang="en-US" dirty="0"/>
          </a:p>
        </p:txBody>
      </p:sp>
      <p:sp>
        <p:nvSpPr>
          <p:cNvPr id="11" name="TextBox 10"/>
          <p:cNvSpPr txBox="1"/>
          <p:nvPr/>
        </p:nvSpPr>
        <p:spPr>
          <a:xfrm>
            <a:off x="357100" y="1828800"/>
            <a:ext cx="8634500" cy="492443"/>
          </a:xfrm>
          <a:prstGeom prst="rect">
            <a:avLst/>
          </a:prstGeom>
          <a:noFill/>
        </p:spPr>
        <p:txBody>
          <a:bodyPr wrap="square" rtlCol="0">
            <a:spAutoFit/>
          </a:bodyPr>
          <a:lstStyle/>
          <a:p>
            <a:pPr>
              <a:buNone/>
            </a:pPr>
            <a:r>
              <a:rPr lang="es-ES" b="1" spc="-70" dirty="0" smtClean="0"/>
              <a:t>Moviendo los Carros con Artículos de limpieza</a:t>
            </a:r>
            <a:endParaRPr lang="en-US" b="1" dirty="0" smtClean="0"/>
          </a:p>
        </p:txBody>
      </p:sp>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315200" y="1828800"/>
            <a:ext cx="1513582" cy="990600"/>
          </a:xfrm>
          <a:prstGeom prst="rect">
            <a:avLst/>
          </a:prstGeom>
          <a:noFill/>
          <a:ln w="9525">
            <a:noFill/>
            <a:miter lim="800000"/>
            <a:headEnd/>
            <a:tailEnd/>
          </a:ln>
          <a:effectLst/>
        </p:spPr>
      </p:pic>
      <p:sp>
        <p:nvSpPr>
          <p:cNvPr id="25" name="TextBox 24"/>
          <p:cNvSpPr txBox="1"/>
          <p:nvPr/>
        </p:nvSpPr>
        <p:spPr>
          <a:xfrm>
            <a:off x="2133600" y="3886200"/>
            <a:ext cx="4800600" cy="2505301"/>
          </a:xfrm>
          <a:prstGeom prst="rect">
            <a:avLst/>
          </a:prstGeom>
          <a:noFill/>
        </p:spPr>
        <p:txBody>
          <a:bodyPr wrap="square" rtlCol="0">
            <a:spAutoFit/>
          </a:bodyPr>
          <a:lstStyle/>
          <a:p>
            <a:pPr algn="ctr">
              <a:buNone/>
            </a:pPr>
            <a:r>
              <a:rPr lang="es-ES" sz="2800" b="1" dirty="0" smtClean="0"/>
              <a:t>Mover los Carros con Artículos de limpieza</a:t>
            </a:r>
            <a:endParaRPr lang="en-US" sz="2800" b="1" dirty="0" smtClean="0"/>
          </a:p>
          <a:p>
            <a:pPr algn="ctr">
              <a:buNone/>
            </a:pPr>
            <a:endParaRPr lang="en-US" sz="2800" b="1" dirty="0" smtClean="0"/>
          </a:p>
          <a:p>
            <a:pPr algn="ctr">
              <a:buNone/>
            </a:pPr>
            <a:r>
              <a:rPr lang="es-ES" sz="2800" b="1" dirty="0" smtClean="0"/>
              <a:t>Posible Actividad:</a:t>
            </a:r>
          </a:p>
          <a:p>
            <a:pPr algn="ctr">
              <a:buNone/>
            </a:pPr>
            <a:r>
              <a:rPr lang="es-ES" sz="2800" b="1" dirty="0" smtClean="0"/>
              <a:t>¡Diseñar su carro ideal!</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Cleaning Tub-Inside.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a:xfrm>
            <a:off x="4932680" y="4191000"/>
            <a:ext cx="2153920" cy="2423160"/>
          </a:xfrm>
          <a:prstGeom prst="rect">
            <a:avLst/>
          </a:prstGeom>
        </p:spPr>
      </p:pic>
      <p:sp>
        <p:nvSpPr>
          <p:cNvPr id="2" name="Title 1"/>
          <p:cNvSpPr>
            <a:spLocks noGrp="1"/>
          </p:cNvSpPr>
          <p:nvPr>
            <p:ph type="title"/>
          </p:nvPr>
        </p:nvSpPr>
        <p:spPr/>
        <p:txBody>
          <a:bodyPr/>
          <a:lstStyle/>
          <a:p>
            <a:r>
              <a:rPr lang="es-ES" dirty="0" smtClean="0"/>
              <a:t>Haciendo las Tareas de limpieza de Cuartos Más Fácil</a:t>
            </a:r>
            <a:endParaRPr lang="en-US" dirty="0"/>
          </a:p>
        </p:txBody>
      </p:sp>
      <p:sp>
        <p:nvSpPr>
          <p:cNvPr id="11" name="TextBox 10"/>
          <p:cNvSpPr txBox="1"/>
          <p:nvPr/>
        </p:nvSpPr>
        <p:spPr>
          <a:xfrm>
            <a:off x="357100" y="1828800"/>
            <a:ext cx="8634500" cy="492443"/>
          </a:xfrm>
          <a:prstGeom prst="rect">
            <a:avLst/>
          </a:prstGeom>
          <a:noFill/>
        </p:spPr>
        <p:txBody>
          <a:bodyPr wrap="square" rtlCol="0">
            <a:spAutoFit/>
          </a:bodyPr>
          <a:lstStyle/>
          <a:p>
            <a:pPr>
              <a:buNone/>
            </a:pPr>
            <a:r>
              <a:rPr lang="en-US" b="1" dirty="0" err="1" smtClean="0"/>
              <a:t>Limpiar</a:t>
            </a:r>
            <a:r>
              <a:rPr lang="en-US" b="1" dirty="0" smtClean="0"/>
              <a:t> los </a:t>
            </a:r>
            <a:r>
              <a:rPr lang="en-US" b="1" dirty="0" err="1" smtClean="0"/>
              <a:t>Baños</a:t>
            </a:r>
            <a:endParaRPr lang="en-US" b="1" dirty="0" smtClean="0"/>
          </a:p>
        </p:txBody>
      </p:sp>
      <p:sp>
        <p:nvSpPr>
          <p:cNvPr id="13" name="TextBox 12"/>
          <p:cNvSpPr txBox="1"/>
          <p:nvPr/>
        </p:nvSpPr>
        <p:spPr>
          <a:xfrm>
            <a:off x="457200" y="2514600"/>
            <a:ext cx="6324600" cy="646331"/>
          </a:xfrm>
          <a:prstGeom prst="rect">
            <a:avLst/>
          </a:prstGeom>
          <a:noFill/>
        </p:spPr>
        <p:txBody>
          <a:bodyPr wrap="square" rtlCol="0">
            <a:spAutoFit/>
          </a:bodyPr>
          <a:lstStyle/>
          <a:p>
            <a:pPr algn="ctr">
              <a:buNone/>
            </a:pPr>
            <a:r>
              <a:rPr lang="es-ES" sz="1800" b="1" dirty="0" smtClean="0">
                <a:solidFill>
                  <a:schemeClr val="bg1">
                    <a:lumMod val="50000"/>
                  </a:schemeClr>
                </a:solidFill>
              </a:rPr>
              <a:t>Si es permitido por el gerente, póngase de pie dentro de la bañera para limpiar los azulejos de pared</a:t>
            </a:r>
            <a:endParaRPr lang="en-US" sz="1800" b="1" dirty="0" smtClean="0">
              <a:solidFill>
                <a:schemeClr val="bg1">
                  <a:lumMod val="50000"/>
                </a:schemeClr>
              </a:solidFill>
            </a:endParaRPr>
          </a:p>
        </p:txBody>
      </p:sp>
      <p:pic>
        <p:nvPicPr>
          <p:cNvPr id="14" name="Picture 2" descr="C:\Documents and Settings\W. Gary Allread\Local Settings\Temporary Internet Files\Content.IE5\RK40KXD1\MC900441322[1].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03520" y="3200400"/>
            <a:ext cx="670560" cy="548640"/>
          </a:xfrm>
          <a:prstGeom prst="rect">
            <a:avLst/>
          </a:prstGeom>
          <a:noFill/>
        </p:spPr>
      </p:pic>
      <p:pic>
        <p:nvPicPr>
          <p:cNvPr id="15"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315367" y="3200400"/>
            <a:ext cx="645867" cy="548640"/>
          </a:xfrm>
          <a:prstGeom prst="rect">
            <a:avLst/>
          </a:prstGeom>
          <a:noFill/>
          <a:ln w="9525">
            <a:noFill/>
            <a:miter lim="800000"/>
            <a:headEnd/>
            <a:tailEnd/>
          </a:ln>
        </p:spPr>
      </p:pic>
      <p:sp>
        <p:nvSpPr>
          <p:cNvPr id="16" name="TextBox 15"/>
          <p:cNvSpPr txBox="1"/>
          <p:nvPr/>
        </p:nvSpPr>
        <p:spPr>
          <a:xfrm>
            <a:off x="381000" y="3733800"/>
            <a:ext cx="2438400" cy="369332"/>
          </a:xfrm>
          <a:prstGeom prst="rect">
            <a:avLst/>
          </a:prstGeom>
          <a:noFill/>
        </p:spPr>
        <p:txBody>
          <a:bodyPr wrap="square" rtlCol="0">
            <a:spAutoFit/>
          </a:bodyPr>
          <a:lstStyle/>
          <a:p>
            <a:pPr algn="ctr">
              <a:buNone/>
            </a:pPr>
            <a:r>
              <a:rPr lang="en-US" sz="1800" b="1" dirty="0" err="1" smtClean="0">
                <a:solidFill>
                  <a:srgbClr val="FF0000"/>
                </a:solidFill>
              </a:rPr>
              <a:t>Fuera</a:t>
            </a:r>
            <a:r>
              <a:rPr lang="en-US" sz="1800" b="1" dirty="0" smtClean="0">
                <a:solidFill>
                  <a:srgbClr val="FF0000"/>
                </a:solidFill>
              </a:rPr>
              <a:t> de </a:t>
            </a:r>
            <a:r>
              <a:rPr lang="en-US" sz="1800" b="1" dirty="0" err="1" smtClean="0">
                <a:solidFill>
                  <a:srgbClr val="FF0000"/>
                </a:solidFill>
              </a:rPr>
              <a:t>bañera</a:t>
            </a:r>
            <a:r>
              <a:rPr lang="en-US" sz="1800" b="1" dirty="0" smtClean="0">
                <a:solidFill>
                  <a:srgbClr val="FF0000"/>
                </a:solidFill>
              </a:rPr>
              <a:t> </a:t>
            </a:r>
          </a:p>
        </p:txBody>
      </p:sp>
      <p:sp>
        <p:nvSpPr>
          <p:cNvPr id="17" name="TextBox 16"/>
          <p:cNvSpPr txBox="1"/>
          <p:nvPr/>
        </p:nvSpPr>
        <p:spPr>
          <a:xfrm>
            <a:off x="4572000" y="3733800"/>
            <a:ext cx="2209800" cy="369332"/>
          </a:xfrm>
          <a:prstGeom prst="rect">
            <a:avLst/>
          </a:prstGeom>
          <a:noFill/>
        </p:spPr>
        <p:txBody>
          <a:bodyPr wrap="square" rtlCol="0">
            <a:spAutoFit/>
          </a:bodyPr>
          <a:lstStyle/>
          <a:p>
            <a:pPr algn="ctr">
              <a:buNone/>
            </a:pPr>
            <a:r>
              <a:rPr lang="en-US" sz="1800" b="1" dirty="0" err="1" smtClean="0">
                <a:solidFill>
                  <a:srgbClr val="00B050"/>
                </a:solidFill>
              </a:rPr>
              <a:t>Dentro</a:t>
            </a:r>
            <a:r>
              <a:rPr lang="en-US" sz="1800" b="1" dirty="0" smtClean="0">
                <a:solidFill>
                  <a:srgbClr val="00B050"/>
                </a:solidFill>
              </a:rPr>
              <a:t> de </a:t>
            </a:r>
            <a:r>
              <a:rPr lang="en-US" sz="1800" b="1" dirty="0" err="1" smtClean="0">
                <a:solidFill>
                  <a:srgbClr val="00B050"/>
                </a:solidFill>
              </a:rPr>
              <a:t>bañera</a:t>
            </a:r>
            <a:endParaRPr lang="en-US" sz="1800" b="1" dirty="0" smtClean="0">
              <a:solidFill>
                <a:srgbClr val="00B050"/>
              </a:solidFill>
            </a:endParaRPr>
          </a:p>
        </p:txBody>
      </p:sp>
      <p:sp>
        <p:nvSpPr>
          <p:cNvPr id="18" name="TextBox 17"/>
          <p:cNvSpPr txBox="1"/>
          <p:nvPr/>
        </p:nvSpPr>
        <p:spPr>
          <a:xfrm>
            <a:off x="2667000" y="4804434"/>
            <a:ext cx="1828800" cy="1809726"/>
          </a:xfrm>
          <a:prstGeom prst="rect">
            <a:avLst/>
          </a:prstGeom>
          <a:noFill/>
        </p:spPr>
        <p:txBody>
          <a:bodyPr wrap="square" rtlCol="0">
            <a:spAutoFit/>
          </a:bodyPr>
          <a:lstStyle/>
          <a:p>
            <a:pPr marL="168275" indent="-168275">
              <a:buFont typeface="Arial" pitchFamily="34" charset="0"/>
              <a:buChar char="•"/>
            </a:pPr>
            <a:r>
              <a:rPr lang="es-ES" sz="1800" b="1" dirty="0" smtClean="0">
                <a:solidFill>
                  <a:srgbClr val="FF0000"/>
                </a:solidFill>
              </a:rPr>
              <a:t>Mucho alcance con los brazos</a:t>
            </a:r>
          </a:p>
          <a:p>
            <a:pPr marL="168275" indent="-168275">
              <a:buFont typeface="Arial" pitchFamily="34" charset="0"/>
              <a:buChar char="•"/>
            </a:pPr>
            <a:r>
              <a:rPr lang="es-ES" sz="1800" b="1" dirty="0" smtClean="0">
                <a:solidFill>
                  <a:srgbClr val="FF0000"/>
                </a:solidFill>
              </a:rPr>
              <a:t>Estrés físicas a los hombros</a:t>
            </a:r>
          </a:p>
        </p:txBody>
      </p:sp>
      <p:sp>
        <p:nvSpPr>
          <p:cNvPr id="19" name="TextBox 18"/>
          <p:cNvSpPr txBox="1"/>
          <p:nvPr/>
        </p:nvSpPr>
        <p:spPr>
          <a:xfrm>
            <a:off x="6934200" y="4804434"/>
            <a:ext cx="1828800" cy="1809726"/>
          </a:xfrm>
          <a:prstGeom prst="rect">
            <a:avLst/>
          </a:prstGeom>
          <a:noFill/>
        </p:spPr>
        <p:txBody>
          <a:bodyPr wrap="square" rtlCol="0">
            <a:spAutoFit/>
          </a:bodyPr>
          <a:lstStyle/>
          <a:p>
            <a:pPr marL="168275" indent="-168275">
              <a:buClr>
                <a:srgbClr val="00B050"/>
              </a:buClr>
              <a:buFont typeface="Arial" pitchFamily="34" charset="0"/>
              <a:buChar char="•"/>
            </a:pPr>
            <a:r>
              <a:rPr lang="es-ES" sz="1800" b="1" dirty="0" smtClean="0">
                <a:solidFill>
                  <a:srgbClr val="00B050"/>
                </a:solidFill>
              </a:rPr>
              <a:t>Menos alcance con los brazos</a:t>
            </a:r>
          </a:p>
          <a:p>
            <a:pPr marL="168275" indent="-168275">
              <a:buClr>
                <a:srgbClr val="00B050"/>
              </a:buClr>
              <a:buFont typeface="Arial" pitchFamily="34" charset="0"/>
              <a:buChar char="•"/>
            </a:pPr>
            <a:r>
              <a:rPr lang="es-ES" sz="1800" b="1" dirty="0" smtClean="0">
                <a:solidFill>
                  <a:srgbClr val="00B050"/>
                </a:solidFill>
              </a:rPr>
              <a:t>Menos estrés físicas a los hombros</a:t>
            </a:r>
          </a:p>
        </p:txBody>
      </p:sp>
      <p:pic>
        <p:nvPicPr>
          <p:cNvPr id="20" name="Picture 19" descr="Cleaning Tub-Outside.jp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a:xfrm>
            <a:off x="685800" y="4191000"/>
            <a:ext cx="1995544" cy="2423160"/>
          </a:xfrm>
          <a:prstGeom prst="rect">
            <a:avLst/>
          </a:prstGeom>
        </p:spPr>
      </p:pic>
      <p:cxnSp>
        <p:nvCxnSpPr>
          <p:cNvPr id="22" name="Straight Connector 21"/>
          <p:cNvCxnSpPr/>
          <p:nvPr/>
        </p:nvCxnSpPr>
        <p:spPr bwMode="auto">
          <a:xfrm>
            <a:off x="5029200" y="6400800"/>
            <a:ext cx="1371600" cy="0"/>
          </a:xfrm>
          <a:prstGeom prst="line">
            <a:avLst/>
          </a:prstGeom>
          <a:noFill/>
          <a:ln w="28575" cap="flat" cmpd="sng" algn="ctr">
            <a:solidFill>
              <a:schemeClr val="tx1">
                <a:lumMod val="50000"/>
                <a:lumOff val="50000"/>
              </a:schemeClr>
            </a:solidFill>
            <a:prstDash val="dash"/>
            <a:round/>
            <a:headEnd type="none" w="med" len="med"/>
            <a:tailEnd type="none" w="med" len="med"/>
          </a:ln>
          <a:effectLst/>
        </p:spPr>
      </p:cxnSp>
      <p:sp>
        <p:nvSpPr>
          <p:cNvPr id="23" name="TextBox 22"/>
          <p:cNvSpPr txBox="1"/>
          <p:nvPr/>
        </p:nvSpPr>
        <p:spPr>
          <a:xfrm>
            <a:off x="4876800" y="5969358"/>
            <a:ext cx="1676400" cy="461665"/>
          </a:xfrm>
          <a:prstGeom prst="rect">
            <a:avLst/>
          </a:prstGeom>
          <a:noFill/>
        </p:spPr>
        <p:txBody>
          <a:bodyPr wrap="square" rtlCol="0">
            <a:spAutoFit/>
          </a:bodyPr>
          <a:lstStyle/>
          <a:p>
            <a:pPr algn="ctr">
              <a:buNone/>
            </a:pPr>
            <a:r>
              <a:rPr lang="en-US" sz="1200" dirty="0" smtClean="0">
                <a:solidFill>
                  <a:schemeClr val="bg1">
                    <a:lumMod val="50000"/>
                  </a:schemeClr>
                </a:solidFill>
              </a:rPr>
              <a:t>Slip-resistant surface, like a dirty towel</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Haciendo las Tareas de limpieza de Cuartos Más Fácil</a:t>
            </a:r>
            <a:endParaRPr lang="en-US" dirty="0"/>
          </a:p>
        </p:txBody>
      </p:sp>
      <p:sp>
        <p:nvSpPr>
          <p:cNvPr id="11" name="TextBox 10"/>
          <p:cNvSpPr txBox="1"/>
          <p:nvPr/>
        </p:nvSpPr>
        <p:spPr>
          <a:xfrm>
            <a:off x="357100" y="1828800"/>
            <a:ext cx="8634500" cy="492443"/>
          </a:xfrm>
          <a:prstGeom prst="rect">
            <a:avLst/>
          </a:prstGeom>
          <a:noFill/>
        </p:spPr>
        <p:txBody>
          <a:bodyPr wrap="square" rtlCol="0">
            <a:spAutoFit/>
          </a:bodyPr>
          <a:lstStyle/>
          <a:p>
            <a:pPr>
              <a:buNone/>
            </a:pPr>
            <a:r>
              <a:rPr lang="en-US" b="1" dirty="0" err="1" smtClean="0"/>
              <a:t>Limpiar</a:t>
            </a:r>
            <a:r>
              <a:rPr lang="en-US" b="1" dirty="0" smtClean="0"/>
              <a:t> los </a:t>
            </a:r>
            <a:r>
              <a:rPr lang="en-US" b="1" dirty="0" err="1" smtClean="0"/>
              <a:t>Baños</a:t>
            </a:r>
            <a:endParaRPr lang="en-US" b="1" dirty="0" smtClean="0"/>
          </a:p>
        </p:txBody>
      </p:sp>
      <p:sp>
        <p:nvSpPr>
          <p:cNvPr id="13" name="TextBox 12"/>
          <p:cNvSpPr txBox="1"/>
          <p:nvPr/>
        </p:nvSpPr>
        <p:spPr>
          <a:xfrm>
            <a:off x="304800" y="2743200"/>
            <a:ext cx="6705600" cy="369332"/>
          </a:xfrm>
          <a:prstGeom prst="rect">
            <a:avLst/>
          </a:prstGeom>
          <a:noFill/>
        </p:spPr>
        <p:txBody>
          <a:bodyPr wrap="square" rtlCol="0">
            <a:spAutoFit/>
          </a:bodyPr>
          <a:lstStyle/>
          <a:p>
            <a:pPr algn="ctr">
              <a:buNone/>
            </a:pPr>
            <a:r>
              <a:rPr lang="es-ES" sz="1800" b="1" dirty="0" smtClean="0">
                <a:solidFill>
                  <a:schemeClr val="bg1">
                    <a:lumMod val="50000"/>
                  </a:schemeClr>
                </a:solidFill>
              </a:rPr>
              <a:t>No poner las toallas sucias en el piso mientras sea posible</a:t>
            </a:r>
            <a:endParaRPr lang="en-US" sz="1800" b="1" dirty="0" smtClean="0">
              <a:solidFill>
                <a:schemeClr val="bg1">
                  <a:lumMod val="50000"/>
                </a:schemeClr>
              </a:solidFill>
            </a:endParaRPr>
          </a:p>
        </p:txBody>
      </p:sp>
      <p:pic>
        <p:nvPicPr>
          <p:cNvPr id="23" name="Picture 3"/>
          <p:cNvPicPr>
            <a:picLocks noChangeAspect="1" noChangeArrowheads="1"/>
          </p:cNvPicPr>
          <p:nvPr/>
        </p:nvPicPr>
        <p:blipFill>
          <a:blip r:embed="rId2" cstate="email">
            <a:grayscl/>
            <a:lum bright="-10000"/>
            <a:extLst>
              <a:ext uri="{28A0092B-C50C-407E-A947-70E740481C1C}">
                <a14:useLocalDpi xmlns:a14="http://schemas.microsoft.com/office/drawing/2010/main" val="0"/>
              </a:ext>
            </a:extLst>
          </a:blip>
          <a:srcRect/>
          <a:stretch>
            <a:fillRect/>
          </a:stretch>
        </p:blipFill>
        <p:spPr bwMode="auto">
          <a:xfrm>
            <a:off x="4863346" y="4876800"/>
            <a:ext cx="1461253" cy="1744662"/>
          </a:xfrm>
          <a:prstGeom prst="rect">
            <a:avLst/>
          </a:prstGeom>
          <a:noFill/>
          <a:ln w="9525">
            <a:noFill/>
            <a:miter lim="800000"/>
            <a:headEnd/>
            <a:tailEnd/>
          </a:ln>
          <a:effectLst/>
        </p:spPr>
      </p:pic>
      <p:pic>
        <p:nvPicPr>
          <p:cNvPr id="24" name="Picture 4"/>
          <p:cNvPicPr>
            <a:picLocks noChangeAspect="1" noChangeArrowheads="1"/>
          </p:cNvPicPr>
          <p:nvPr/>
        </p:nvPicPr>
        <p:blipFill>
          <a:blip r:embed="rId3" cstate="email">
            <a:grayscl/>
            <a:lum bright="-10000"/>
            <a:extLst>
              <a:ext uri="{28A0092B-C50C-407E-A947-70E740481C1C}">
                <a14:useLocalDpi xmlns:a14="http://schemas.microsoft.com/office/drawing/2010/main" val="0"/>
              </a:ext>
            </a:extLst>
          </a:blip>
          <a:srcRect/>
          <a:stretch>
            <a:fillRect/>
          </a:stretch>
        </p:blipFill>
        <p:spPr bwMode="auto">
          <a:xfrm>
            <a:off x="6324600" y="4439029"/>
            <a:ext cx="1371600" cy="2190371"/>
          </a:xfrm>
          <a:prstGeom prst="rect">
            <a:avLst/>
          </a:prstGeom>
          <a:noFill/>
          <a:ln w="9525">
            <a:noFill/>
            <a:miter lim="800000"/>
            <a:headEnd/>
            <a:tailEnd/>
          </a:ln>
          <a:effectLst/>
        </p:spPr>
      </p:pic>
      <p:grpSp>
        <p:nvGrpSpPr>
          <p:cNvPr id="25" name="Group 24"/>
          <p:cNvGrpSpPr/>
          <p:nvPr/>
        </p:nvGrpSpPr>
        <p:grpSpPr>
          <a:xfrm>
            <a:off x="6781799" y="4800600"/>
            <a:ext cx="486309" cy="461665"/>
            <a:chOff x="5533491" y="4262735"/>
            <a:chExt cx="486309" cy="461665"/>
          </a:xfrm>
        </p:grpSpPr>
        <p:sp>
          <p:nvSpPr>
            <p:cNvPr id="26" name="Oval 25"/>
            <p:cNvSpPr>
              <a:spLocks noChangeAspect="1"/>
            </p:cNvSpPr>
            <p:nvPr/>
          </p:nvSpPr>
          <p:spPr bwMode="auto">
            <a:xfrm>
              <a:off x="5533491" y="4264968"/>
              <a:ext cx="486309" cy="457199"/>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solidFill>
                    <a:schemeClr val="tx1"/>
                  </a:solidFill>
                </a:ln>
                <a:solidFill>
                  <a:schemeClr val="tx1"/>
                </a:solidFill>
                <a:effectLst/>
                <a:latin typeface="Arial" charset="0"/>
              </a:endParaRPr>
            </a:p>
          </p:txBody>
        </p:sp>
        <p:sp>
          <p:nvSpPr>
            <p:cNvPr id="27" name="TextBox 26"/>
            <p:cNvSpPr txBox="1"/>
            <p:nvPr/>
          </p:nvSpPr>
          <p:spPr>
            <a:xfrm>
              <a:off x="5548045" y="4262735"/>
              <a:ext cx="457200" cy="461665"/>
            </a:xfrm>
            <a:prstGeom prst="rect">
              <a:avLst/>
            </a:prstGeom>
            <a:noFill/>
          </p:spPr>
          <p:txBody>
            <a:bodyPr wrap="square" rtlCol="0">
              <a:spAutoFit/>
            </a:bodyPr>
            <a:lstStyle/>
            <a:p>
              <a:pPr algn="ctr">
                <a:buNone/>
              </a:pPr>
              <a:r>
                <a:rPr lang="en-US" sz="2400" b="1" dirty="0" smtClean="0">
                  <a:solidFill>
                    <a:srgbClr val="00B050"/>
                  </a:solidFill>
                  <a:sym typeface="WP IconicSymbolsA"/>
                </a:rPr>
                <a:t></a:t>
              </a:r>
              <a:endParaRPr lang="en-US" sz="1800" b="1" dirty="0" smtClean="0">
                <a:solidFill>
                  <a:srgbClr val="00B050"/>
                </a:solidFill>
              </a:endParaRPr>
            </a:p>
          </p:txBody>
        </p:sp>
      </p:grpSp>
      <p:grpSp>
        <p:nvGrpSpPr>
          <p:cNvPr id="28" name="Group 27"/>
          <p:cNvGrpSpPr/>
          <p:nvPr/>
        </p:nvGrpSpPr>
        <p:grpSpPr>
          <a:xfrm>
            <a:off x="5457290" y="4953000"/>
            <a:ext cx="486309" cy="461665"/>
            <a:chOff x="5533491" y="4262735"/>
            <a:chExt cx="486309" cy="461665"/>
          </a:xfrm>
        </p:grpSpPr>
        <p:sp>
          <p:nvSpPr>
            <p:cNvPr id="29" name="Oval 28"/>
            <p:cNvSpPr>
              <a:spLocks noChangeAspect="1"/>
            </p:cNvSpPr>
            <p:nvPr/>
          </p:nvSpPr>
          <p:spPr bwMode="auto">
            <a:xfrm>
              <a:off x="5533491" y="4264968"/>
              <a:ext cx="486309" cy="457199"/>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solidFill>
                    <a:schemeClr val="tx1"/>
                  </a:solidFill>
                </a:ln>
                <a:solidFill>
                  <a:schemeClr val="tx1"/>
                </a:solidFill>
                <a:effectLst/>
                <a:latin typeface="Arial" charset="0"/>
              </a:endParaRPr>
            </a:p>
          </p:txBody>
        </p:sp>
        <p:sp>
          <p:nvSpPr>
            <p:cNvPr id="30" name="TextBox 29"/>
            <p:cNvSpPr txBox="1"/>
            <p:nvPr/>
          </p:nvSpPr>
          <p:spPr>
            <a:xfrm>
              <a:off x="5548045" y="4262735"/>
              <a:ext cx="457200" cy="461665"/>
            </a:xfrm>
            <a:prstGeom prst="rect">
              <a:avLst/>
            </a:prstGeom>
            <a:noFill/>
          </p:spPr>
          <p:txBody>
            <a:bodyPr wrap="square" rtlCol="0">
              <a:spAutoFit/>
            </a:bodyPr>
            <a:lstStyle/>
            <a:p>
              <a:pPr algn="ctr">
                <a:buNone/>
              </a:pPr>
              <a:r>
                <a:rPr lang="en-US" sz="2400" b="1" dirty="0" smtClean="0">
                  <a:solidFill>
                    <a:srgbClr val="00B050"/>
                  </a:solidFill>
                  <a:sym typeface="WP IconicSymbolsA"/>
                </a:rPr>
                <a:t></a:t>
              </a:r>
              <a:endParaRPr lang="en-US" sz="1800" b="1" dirty="0" smtClean="0">
                <a:solidFill>
                  <a:srgbClr val="00B050"/>
                </a:solidFill>
              </a:endParaRPr>
            </a:p>
          </p:txBody>
        </p:sp>
      </p:grpSp>
      <p:pic>
        <p:nvPicPr>
          <p:cNvPr id="40" name="Picture 2" descr="C:\Documents and Settings\W. Gary Allread\Local Settings\Temporary Internet Files\Content.IE5\RK40KXD1\MC900441322[1].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111240" y="3200400"/>
            <a:ext cx="670560" cy="548640"/>
          </a:xfrm>
          <a:prstGeom prst="rect">
            <a:avLst/>
          </a:prstGeom>
          <a:noFill/>
        </p:spPr>
      </p:pic>
      <p:pic>
        <p:nvPicPr>
          <p:cNvPr id="41" name="Picture 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086767" y="3200400"/>
            <a:ext cx="645867" cy="548640"/>
          </a:xfrm>
          <a:prstGeom prst="rect">
            <a:avLst/>
          </a:prstGeom>
          <a:noFill/>
          <a:ln w="9525">
            <a:noFill/>
            <a:miter lim="800000"/>
            <a:headEnd/>
            <a:tailEnd/>
          </a:ln>
        </p:spPr>
      </p:pic>
      <p:sp>
        <p:nvSpPr>
          <p:cNvPr id="42" name="TextBox 41"/>
          <p:cNvSpPr txBox="1"/>
          <p:nvPr/>
        </p:nvSpPr>
        <p:spPr>
          <a:xfrm>
            <a:off x="533400" y="3733800"/>
            <a:ext cx="1752600" cy="369332"/>
          </a:xfrm>
          <a:prstGeom prst="rect">
            <a:avLst/>
          </a:prstGeom>
          <a:noFill/>
        </p:spPr>
        <p:txBody>
          <a:bodyPr wrap="square" rtlCol="0">
            <a:spAutoFit/>
          </a:bodyPr>
          <a:lstStyle/>
          <a:p>
            <a:pPr algn="ctr">
              <a:buNone/>
            </a:pPr>
            <a:r>
              <a:rPr lang="en-US" sz="1800" b="1" dirty="0" smtClean="0">
                <a:solidFill>
                  <a:srgbClr val="FF0000"/>
                </a:solidFill>
              </a:rPr>
              <a:t>En el </a:t>
            </a:r>
            <a:r>
              <a:rPr lang="en-US" sz="1800" b="1" dirty="0" err="1" smtClean="0">
                <a:solidFill>
                  <a:srgbClr val="FF0000"/>
                </a:solidFill>
              </a:rPr>
              <a:t>piso</a:t>
            </a:r>
            <a:endParaRPr lang="en-US" sz="1800" b="1" dirty="0" smtClean="0">
              <a:solidFill>
                <a:srgbClr val="FF0000"/>
              </a:solidFill>
            </a:endParaRPr>
          </a:p>
        </p:txBody>
      </p:sp>
      <p:sp>
        <p:nvSpPr>
          <p:cNvPr id="43" name="TextBox 42"/>
          <p:cNvSpPr txBox="1"/>
          <p:nvPr/>
        </p:nvSpPr>
        <p:spPr>
          <a:xfrm>
            <a:off x="4876800" y="3733800"/>
            <a:ext cx="3200400" cy="369332"/>
          </a:xfrm>
          <a:prstGeom prst="rect">
            <a:avLst/>
          </a:prstGeom>
          <a:noFill/>
        </p:spPr>
        <p:txBody>
          <a:bodyPr wrap="square" rtlCol="0">
            <a:spAutoFit/>
          </a:bodyPr>
          <a:lstStyle/>
          <a:p>
            <a:pPr algn="ctr">
              <a:buNone/>
            </a:pPr>
            <a:r>
              <a:rPr lang="es-ES" sz="1800" b="1" dirty="0" smtClean="0">
                <a:solidFill>
                  <a:srgbClr val="00B050"/>
                </a:solidFill>
              </a:rPr>
              <a:t>En los muebles del baño</a:t>
            </a:r>
            <a:endParaRPr lang="en-US" sz="1800" b="1" dirty="0" smtClean="0">
              <a:solidFill>
                <a:srgbClr val="00B050"/>
              </a:solidFill>
            </a:endParaRPr>
          </a:p>
        </p:txBody>
      </p:sp>
      <p:sp>
        <p:nvSpPr>
          <p:cNvPr id="44" name="TextBox 43"/>
          <p:cNvSpPr txBox="1"/>
          <p:nvPr/>
        </p:nvSpPr>
        <p:spPr>
          <a:xfrm>
            <a:off x="2438400" y="5358432"/>
            <a:ext cx="2514600" cy="1477328"/>
          </a:xfrm>
          <a:prstGeom prst="rect">
            <a:avLst/>
          </a:prstGeom>
          <a:noFill/>
        </p:spPr>
        <p:txBody>
          <a:bodyPr wrap="square" rtlCol="0">
            <a:spAutoFit/>
          </a:bodyPr>
          <a:lstStyle/>
          <a:p>
            <a:pPr marL="168275" indent="-168275">
              <a:buFont typeface="Arial" pitchFamily="34" charset="0"/>
              <a:buChar char="•"/>
            </a:pPr>
            <a:r>
              <a:rPr lang="es-ES" sz="1800" b="1" dirty="0" smtClean="0">
                <a:solidFill>
                  <a:srgbClr val="FF0000"/>
                </a:solidFill>
              </a:rPr>
              <a:t>Es necesario doblar la espalda repetidas veces para recoger las toallas </a:t>
            </a:r>
            <a:endParaRPr lang="en-US" sz="1800" b="1" dirty="0" smtClean="0">
              <a:solidFill>
                <a:srgbClr val="FF0000"/>
              </a:solidFill>
            </a:endParaRPr>
          </a:p>
        </p:txBody>
      </p:sp>
      <p:sp>
        <p:nvSpPr>
          <p:cNvPr id="45" name="TextBox 44"/>
          <p:cNvSpPr txBox="1"/>
          <p:nvPr/>
        </p:nvSpPr>
        <p:spPr>
          <a:xfrm>
            <a:off x="7315200" y="5358432"/>
            <a:ext cx="1828800" cy="1477328"/>
          </a:xfrm>
          <a:prstGeom prst="rect">
            <a:avLst/>
          </a:prstGeom>
          <a:noFill/>
        </p:spPr>
        <p:txBody>
          <a:bodyPr wrap="square" rtlCol="0">
            <a:spAutoFit/>
          </a:bodyPr>
          <a:lstStyle/>
          <a:p>
            <a:pPr marL="168275" indent="-168275">
              <a:buClr>
                <a:srgbClr val="00B050"/>
              </a:buClr>
              <a:buFont typeface="Arial" pitchFamily="34" charset="0"/>
              <a:buChar char="•"/>
            </a:pPr>
            <a:r>
              <a:rPr lang="es-ES" sz="1800" b="1" dirty="0" smtClean="0">
                <a:solidFill>
                  <a:srgbClr val="00B050"/>
                </a:solidFill>
              </a:rPr>
              <a:t>Doblar la espalda es mínimo para recoger las toallas</a:t>
            </a:r>
            <a:endParaRPr lang="en-US" sz="1800" b="1" dirty="0">
              <a:solidFill>
                <a:srgbClr val="00B050"/>
              </a:solidFill>
            </a:endParaRPr>
          </a:p>
        </p:txBody>
      </p:sp>
      <p:pic>
        <p:nvPicPr>
          <p:cNvPr id="46"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57200" y="4191000"/>
            <a:ext cx="1974216" cy="24231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8600" y="1600200"/>
            <a:ext cx="990600" cy="914400"/>
          </a:xfrm>
          <a:prstGeom prst="rect">
            <a:avLst/>
          </a:prstGeom>
          <a:noFill/>
          <a:ln w="9525">
            <a:noFill/>
            <a:miter lim="800000"/>
            <a:headEnd/>
            <a:tailEnd/>
          </a:ln>
        </p:spPr>
      </p:pic>
      <p:sp>
        <p:nvSpPr>
          <p:cNvPr id="2" name="Title 1"/>
          <p:cNvSpPr>
            <a:spLocks noGrp="1"/>
          </p:cNvSpPr>
          <p:nvPr>
            <p:ph type="title"/>
          </p:nvPr>
        </p:nvSpPr>
        <p:spPr/>
        <p:txBody>
          <a:bodyPr/>
          <a:lstStyle/>
          <a:p>
            <a:r>
              <a:rPr lang="es-ES" dirty="0" smtClean="0"/>
              <a:t>Ergonomía</a:t>
            </a:r>
            <a:endParaRPr lang="en-US" dirty="0"/>
          </a:p>
        </p:txBody>
      </p:sp>
      <p:sp>
        <p:nvSpPr>
          <p:cNvPr id="3" name="Content Placeholder 2"/>
          <p:cNvSpPr>
            <a:spLocks noGrp="1"/>
          </p:cNvSpPr>
          <p:nvPr>
            <p:ph idx="1"/>
          </p:nvPr>
        </p:nvSpPr>
        <p:spPr/>
        <p:txBody>
          <a:bodyPr/>
          <a:lstStyle/>
          <a:p>
            <a:r>
              <a:rPr lang="es-ES" dirty="0" smtClean="0"/>
              <a:t>Ergonomía en la Casa</a:t>
            </a:r>
            <a:endParaRPr lang="en-US" dirty="0"/>
          </a:p>
        </p:txBody>
      </p:sp>
      <p:sp>
        <p:nvSpPr>
          <p:cNvPr id="11" name="TextBox 10"/>
          <p:cNvSpPr txBox="1"/>
          <p:nvPr/>
        </p:nvSpPr>
        <p:spPr>
          <a:xfrm>
            <a:off x="3048000" y="2331720"/>
            <a:ext cx="3200400" cy="492443"/>
          </a:xfrm>
          <a:prstGeom prst="rect">
            <a:avLst/>
          </a:prstGeom>
          <a:noFill/>
        </p:spPr>
        <p:txBody>
          <a:bodyPr wrap="square" rtlCol="0">
            <a:spAutoFit/>
          </a:bodyPr>
          <a:lstStyle/>
          <a:p>
            <a:pPr algn="ctr">
              <a:buNone/>
            </a:pPr>
            <a:r>
              <a:rPr lang="en-US" b="1" dirty="0" err="1" smtClean="0"/>
              <a:t>Jardinería</a:t>
            </a:r>
            <a:endParaRPr lang="en-US" b="1" dirty="0" smtClean="0"/>
          </a:p>
        </p:txBody>
      </p:sp>
      <p:sp>
        <p:nvSpPr>
          <p:cNvPr id="12" name="TextBox 11"/>
          <p:cNvSpPr txBox="1"/>
          <p:nvPr/>
        </p:nvSpPr>
        <p:spPr>
          <a:xfrm>
            <a:off x="1524000" y="5684520"/>
            <a:ext cx="2743200" cy="492443"/>
          </a:xfrm>
          <a:prstGeom prst="rect">
            <a:avLst/>
          </a:prstGeom>
          <a:noFill/>
        </p:spPr>
        <p:txBody>
          <a:bodyPr wrap="square" rtlCol="0">
            <a:spAutoFit/>
          </a:bodyPr>
          <a:lstStyle/>
          <a:p>
            <a:pPr algn="ctr">
              <a:buNone/>
            </a:pPr>
            <a:r>
              <a:rPr lang="en-US" dirty="0" smtClean="0">
                <a:solidFill>
                  <a:srgbClr val="00B050"/>
                </a:solidFill>
              </a:rPr>
              <a:t>Buena </a:t>
            </a:r>
            <a:r>
              <a:rPr lang="en-US" dirty="0" err="1" smtClean="0">
                <a:solidFill>
                  <a:srgbClr val="00B050"/>
                </a:solidFill>
              </a:rPr>
              <a:t>postura</a:t>
            </a:r>
            <a:endParaRPr lang="en-US" dirty="0">
              <a:solidFill>
                <a:srgbClr val="00B050"/>
              </a:solidFill>
            </a:endParaRPr>
          </a:p>
        </p:txBody>
      </p:sp>
      <p:sp>
        <p:nvSpPr>
          <p:cNvPr id="13" name="TextBox 12"/>
          <p:cNvSpPr txBox="1"/>
          <p:nvPr/>
        </p:nvSpPr>
        <p:spPr>
          <a:xfrm>
            <a:off x="5029200" y="5684520"/>
            <a:ext cx="2514600" cy="492443"/>
          </a:xfrm>
          <a:prstGeom prst="rect">
            <a:avLst/>
          </a:prstGeom>
          <a:noFill/>
        </p:spPr>
        <p:txBody>
          <a:bodyPr wrap="square" rtlCol="0">
            <a:spAutoFit/>
          </a:bodyPr>
          <a:lstStyle/>
          <a:p>
            <a:pPr algn="ctr">
              <a:buNone/>
            </a:pPr>
            <a:r>
              <a:rPr lang="en-US" dirty="0" smtClean="0">
                <a:solidFill>
                  <a:srgbClr val="C00000"/>
                </a:solidFill>
              </a:rPr>
              <a:t>Mala </a:t>
            </a:r>
            <a:r>
              <a:rPr lang="en-US" dirty="0" err="1" smtClean="0">
                <a:solidFill>
                  <a:srgbClr val="C00000"/>
                </a:solidFill>
              </a:rPr>
              <a:t>postura</a:t>
            </a:r>
            <a:endParaRPr lang="en-US" dirty="0">
              <a:solidFill>
                <a:srgbClr val="C00000"/>
              </a:solidFill>
            </a:endParaRPr>
          </a:p>
        </p:txBody>
      </p:sp>
      <p:pic>
        <p:nvPicPr>
          <p:cNvPr id="14" name="Picture 2" descr="C:\Documents and Settings\W. Gary Allread\Local Settings\Temporary Internet Files\Content.IE5\RK40KXD1\MC900441322[1].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28600" y="5181600"/>
            <a:ext cx="1117600" cy="914400"/>
          </a:xfrm>
          <a:prstGeom prst="rect">
            <a:avLst/>
          </a:prstGeom>
          <a:noFill/>
        </p:spPr>
      </p:pic>
      <p:pic>
        <p:nvPicPr>
          <p:cNvPr id="15" name="Picture 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610355" y="5181600"/>
            <a:ext cx="1076445" cy="914400"/>
          </a:xfrm>
          <a:prstGeom prst="rect">
            <a:avLst/>
          </a:prstGeom>
          <a:noFill/>
          <a:ln w="9525">
            <a:noFill/>
            <a:miter lim="800000"/>
            <a:headEnd/>
            <a:tailEnd/>
          </a:ln>
        </p:spPr>
      </p:pic>
      <p:pic>
        <p:nvPicPr>
          <p:cNvPr id="16" name="Picture 5"/>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419226" y="2971800"/>
            <a:ext cx="2847974" cy="2603863"/>
          </a:xfrm>
          <a:prstGeom prst="rect">
            <a:avLst/>
          </a:prstGeom>
          <a:noFill/>
          <a:ln w="9525">
            <a:noFill/>
            <a:miter lim="800000"/>
            <a:headEnd/>
            <a:tailEnd/>
          </a:ln>
          <a:effectLst/>
        </p:spPr>
      </p:pic>
      <p:pic>
        <p:nvPicPr>
          <p:cNvPr id="17" name="Picture 2"/>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5181600" y="2971800"/>
            <a:ext cx="2143125" cy="2743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4038600"/>
            <a:ext cx="3124200" cy="2514600"/>
          </a:xfrm>
          <a:prstGeom prst="rect">
            <a:avLst/>
          </a:prstGeom>
          <a:noFill/>
          <a:ln w="9525">
            <a:noFill/>
            <a:miter lim="800000"/>
            <a:headEnd/>
            <a:tailEnd/>
          </a:ln>
        </p:spPr>
      </p:pic>
      <p:sp>
        <p:nvSpPr>
          <p:cNvPr id="13" name="TextBox 12"/>
          <p:cNvSpPr txBox="1"/>
          <p:nvPr/>
        </p:nvSpPr>
        <p:spPr>
          <a:xfrm>
            <a:off x="0" y="2743200"/>
            <a:ext cx="9144000" cy="369332"/>
          </a:xfrm>
          <a:prstGeom prst="rect">
            <a:avLst/>
          </a:prstGeom>
          <a:noFill/>
        </p:spPr>
        <p:txBody>
          <a:bodyPr wrap="square" rtlCol="0">
            <a:spAutoFit/>
          </a:bodyPr>
          <a:lstStyle/>
          <a:p>
            <a:pPr algn="ctr">
              <a:buNone/>
            </a:pPr>
            <a:r>
              <a:rPr lang="en-US" sz="1800" b="1" dirty="0" smtClean="0">
                <a:solidFill>
                  <a:schemeClr val="bg1">
                    <a:lumMod val="50000"/>
                  </a:schemeClr>
                </a:solidFill>
              </a:rPr>
              <a:t>Do not carry large or heavy weight; make more trips if possible</a:t>
            </a:r>
          </a:p>
        </p:txBody>
      </p:sp>
      <p:pic>
        <p:nvPicPr>
          <p:cNvPr id="24"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924967" y="3200400"/>
            <a:ext cx="645867" cy="548640"/>
          </a:xfrm>
          <a:prstGeom prst="rect">
            <a:avLst/>
          </a:prstGeom>
          <a:noFill/>
          <a:ln w="9525">
            <a:noFill/>
            <a:miter lim="800000"/>
            <a:headEnd/>
            <a:tailEnd/>
          </a:ln>
        </p:spPr>
      </p:pic>
      <p:sp>
        <p:nvSpPr>
          <p:cNvPr id="25" name="TextBox 24"/>
          <p:cNvSpPr txBox="1"/>
          <p:nvPr/>
        </p:nvSpPr>
        <p:spPr>
          <a:xfrm>
            <a:off x="152400" y="3733800"/>
            <a:ext cx="4191000" cy="369332"/>
          </a:xfrm>
          <a:prstGeom prst="rect">
            <a:avLst/>
          </a:prstGeom>
          <a:noFill/>
        </p:spPr>
        <p:txBody>
          <a:bodyPr wrap="square" rtlCol="0">
            <a:spAutoFit/>
          </a:bodyPr>
          <a:lstStyle/>
          <a:p>
            <a:pPr algn="ctr">
              <a:buNone/>
            </a:pPr>
            <a:r>
              <a:rPr lang="en-US" sz="1800" b="1" dirty="0" smtClean="0">
                <a:solidFill>
                  <a:srgbClr val="FF0000"/>
                </a:solidFill>
              </a:rPr>
              <a:t>One large pile of wet, dirty towels</a:t>
            </a:r>
          </a:p>
        </p:txBody>
      </p:sp>
      <p:sp>
        <p:nvSpPr>
          <p:cNvPr id="27" name="TextBox 26"/>
          <p:cNvSpPr txBox="1"/>
          <p:nvPr/>
        </p:nvSpPr>
        <p:spPr>
          <a:xfrm>
            <a:off x="152400" y="6412468"/>
            <a:ext cx="4191000" cy="369332"/>
          </a:xfrm>
          <a:prstGeom prst="rect">
            <a:avLst/>
          </a:prstGeom>
          <a:noFill/>
        </p:spPr>
        <p:txBody>
          <a:bodyPr wrap="square" rtlCol="0">
            <a:spAutoFit/>
          </a:bodyPr>
          <a:lstStyle/>
          <a:p>
            <a:pPr marL="168275" indent="-168275">
              <a:buFont typeface="Arial" pitchFamily="34" charset="0"/>
              <a:buChar char="•"/>
            </a:pPr>
            <a:r>
              <a:rPr lang="en-US" sz="1800" b="1" dirty="0" smtClean="0">
                <a:solidFill>
                  <a:srgbClr val="FF0000"/>
                </a:solidFill>
              </a:rPr>
              <a:t>More stress on back and shoulders</a:t>
            </a:r>
          </a:p>
        </p:txBody>
      </p:sp>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t="40200" r="69578" b="14070"/>
          <a:stretch>
            <a:fillRect/>
          </a:stretch>
        </p:blipFill>
        <p:spPr bwMode="auto">
          <a:xfrm>
            <a:off x="1066800" y="4806696"/>
            <a:ext cx="203052" cy="285396"/>
          </a:xfrm>
          <a:prstGeom prst="rect">
            <a:avLst/>
          </a:prstGeom>
          <a:noFill/>
          <a:ln w="9525">
            <a:noFill/>
            <a:miter lim="800000"/>
            <a:headEnd/>
            <a:tailEnd/>
          </a:ln>
          <a:effectLst/>
        </p:spPr>
      </p:pic>
      <p:pic>
        <p:nvPicPr>
          <p:cNvPr id="14"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t="40200" r="69578" b="14070"/>
          <a:stretch>
            <a:fillRect/>
          </a:stretch>
        </p:blipFill>
        <p:spPr bwMode="auto">
          <a:xfrm>
            <a:off x="1371600" y="5263896"/>
            <a:ext cx="203052" cy="285396"/>
          </a:xfrm>
          <a:prstGeom prst="rect">
            <a:avLst/>
          </a:prstGeom>
          <a:noFill/>
          <a:ln w="9525">
            <a:noFill/>
            <a:miter lim="800000"/>
            <a:headEnd/>
            <a:tailEnd/>
          </a:ln>
          <a:effectLst/>
        </p:spPr>
      </p:pic>
      <p:pic>
        <p:nvPicPr>
          <p:cNvPr id="15"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t="40200" r="69578" b="14070"/>
          <a:stretch>
            <a:fillRect/>
          </a:stretch>
        </p:blipFill>
        <p:spPr bwMode="auto">
          <a:xfrm>
            <a:off x="1752600" y="4730496"/>
            <a:ext cx="203052" cy="285396"/>
          </a:xfrm>
          <a:prstGeom prst="rect">
            <a:avLst/>
          </a:prstGeom>
          <a:noFill/>
          <a:ln w="9525">
            <a:noFill/>
            <a:miter lim="800000"/>
            <a:headEnd/>
            <a:tailEnd/>
          </a:ln>
          <a:effectLst/>
        </p:spPr>
      </p:pic>
      <p:pic>
        <p:nvPicPr>
          <p:cNvPr id="16"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t="40200" r="69578" b="14070"/>
          <a:stretch>
            <a:fillRect/>
          </a:stretch>
        </p:blipFill>
        <p:spPr bwMode="auto">
          <a:xfrm>
            <a:off x="1524000" y="5797296"/>
            <a:ext cx="203052" cy="285396"/>
          </a:xfrm>
          <a:prstGeom prst="rect">
            <a:avLst/>
          </a:prstGeom>
          <a:noFill/>
          <a:ln w="9525">
            <a:noFill/>
            <a:miter lim="800000"/>
            <a:headEnd/>
            <a:tailEnd/>
          </a:ln>
          <a:effectLst/>
        </p:spPr>
      </p:pic>
      <p:pic>
        <p:nvPicPr>
          <p:cNvPr id="17"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t="40200" r="69578" b="14070"/>
          <a:stretch>
            <a:fillRect/>
          </a:stretch>
        </p:blipFill>
        <p:spPr bwMode="auto">
          <a:xfrm>
            <a:off x="3200400" y="5797296"/>
            <a:ext cx="203052" cy="285396"/>
          </a:xfrm>
          <a:prstGeom prst="rect">
            <a:avLst/>
          </a:prstGeom>
          <a:noFill/>
          <a:ln w="9525">
            <a:noFill/>
            <a:miter lim="800000"/>
            <a:headEnd/>
            <a:tailEnd/>
          </a:ln>
          <a:effectLst/>
        </p:spPr>
      </p:pic>
      <p:pic>
        <p:nvPicPr>
          <p:cNvPr id="18"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t="40200" r="69578" b="14070"/>
          <a:stretch>
            <a:fillRect/>
          </a:stretch>
        </p:blipFill>
        <p:spPr bwMode="auto">
          <a:xfrm>
            <a:off x="2362200" y="5187696"/>
            <a:ext cx="203052" cy="285396"/>
          </a:xfrm>
          <a:prstGeom prst="rect">
            <a:avLst/>
          </a:prstGeom>
          <a:noFill/>
          <a:ln w="9525">
            <a:noFill/>
            <a:miter lim="800000"/>
            <a:headEnd/>
            <a:tailEnd/>
          </a:ln>
          <a:effectLst/>
        </p:spPr>
      </p:pic>
      <p:pic>
        <p:nvPicPr>
          <p:cNvPr id="19"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t="40200" r="69578" b="14070"/>
          <a:stretch>
            <a:fillRect/>
          </a:stretch>
        </p:blipFill>
        <p:spPr bwMode="auto">
          <a:xfrm>
            <a:off x="3352800" y="4959096"/>
            <a:ext cx="203052" cy="285396"/>
          </a:xfrm>
          <a:prstGeom prst="rect">
            <a:avLst/>
          </a:prstGeom>
          <a:noFill/>
          <a:ln w="9525">
            <a:noFill/>
            <a:miter lim="800000"/>
            <a:headEnd/>
            <a:tailEnd/>
          </a:ln>
          <a:effectLst/>
        </p:spPr>
      </p:pic>
      <p:pic>
        <p:nvPicPr>
          <p:cNvPr id="20"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t="40200" r="69578" b="14070"/>
          <a:stretch>
            <a:fillRect/>
          </a:stretch>
        </p:blipFill>
        <p:spPr bwMode="auto">
          <a:xfrm>
            <a:off x="1752600" y="5416296"/>
            <a:ext cx="203052" cy="285396"/>
          </a:xfrm>
          <a:prstGeom prst="rect">
            <a:avLst/>
          </a:prstGeom>
          <a:noFill/>
          <a:ln w="9525">
            <a:noFill/>
            <a:miter lim="800000"/>
            <a:headEnd/>
            <a:tailEnd/>
          </a:ln>
          <a:effectLst/>
        </p:spPr>
      </p:pic>
      <p:pic>
        <p:nvPicPr>
          <p:cNvPr id="21"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t="40200" r="69578" b="14070"/>
          <a:stretch>
            <a:fillRect/>
          </a:stretch>
        </p:blipFill>
        <p:spPr bwMode="auto">
          <a:xfrm>
            <a:off x="2743200" y="6025896"/>
            <a:ext cx="203052" cy="285396"/>
          </a:xfrm>
          <a:prstGeom prst="rect">
            <a:avLst/>
          </a:prstGeom>
          <a:noFill/>
          <a:ln w="9525">
            <a:noFill/>
            <a:miter lim="800000"/>
            <a:headEnd/>
            <a:tailEnd/>
          </a:ln>
          <a:effectLst/>
        </p:spPr>
      </p:pic>
      <p:pic>
        <p:nvPicPr>
          <p:cNvPr id="22"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t="40200" r="69578" b="14070"/>
          <a:stretch>
            <a:fillRect/>
          </a:stretch>
        </p:blipFill>
        <p:spPr bwMode="auto">
          <a:xfrm>
            <a:off x="3200400" y="4654296"/>
            <a:ext cx="203052" cy="285396"/>
          </a:xfrm>
          <a:prstGeom prst="rect">
            <a:avLst/>
          </a:prstGeom>
          <a:noFill/>
          <a:ln w="9525">
            <a:noFill/>
            <a:miter lim="800000"/>
            <a:headEnd/>
            <a:tailEnd/>
          </a:ln>
          <a:effectLst/>
        </p:spPr>
      </p:pic>
      <p:pic>
        <p:nvPicPr>
          <p:cNvPr id="29"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t="40200" r="69578" b="14070"/>
          <a:stretch>
            <a:fillRect/>
          </a:stretch>
        </p:blipFill>
        <p:spPr bwMode="auto">
          <a:xfrm>
            <a:off x="2743200" y="5416296"/>
            <a:ext cx="203052" cy="285396"/>
          </a:xfrm>
          <a:prstGeom prst="rect">
            <a:avLst/>
          </a:prstGeom>
          <a:noFill/>
          <a:ln w="9525">
            <a:noFill/>
            <a:miter lim="800000"/>
            <a:headEnd/>
            <a:tailEnd/>
          </a:ln>
          <a:effectLst/>
        </p:spPr>
      </p:pic>
      <p:pic>
        <p:nvPicPr>
          <p:cNvPr id="30"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t="40200" r="69578" b="14070"/>
          <a:stretch>
            <a:fillRect/>
          </a:stretch>
        </p:blipFill>
        <p:spPr bwMode="auto">
          <a:xfrm>
            <a:off x="2590800" y="4882896"/>
            <a:ext cx="203052" cy="285396"/>
          </a:xfrm>
          <a:prstGeom prst="rect">
            <a:avLst/>
          </a:prstGeom>
          <a:noFill/>
          <a:ln w="9525">
            <a:noFill/>
            <a:miter lim="800000"/>
            <a:headEnd/>
            <a:tailEnd/>
          </a:ln>
          <a:effectLst/>
        </p:spPr>
      </p:pic>
      <p:pic>
        <p:nvPicPr>
          <p:cNvPr id="31"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t="40200" r="69578" b="14070"/>
          <a:stretch>
            <a:fillRect/>
          </a:stretch>
        </p:blipFill>
        <p:spPr bwMode="auto">
          <a:xfrm>
            <a:off x="2209800" y="4730496"/>
            <a:ext cx="203052" cy="285396"/>
          </a:xfrm>
          <a:prstGeom prst="rect">
            <a:avLst/>
          </a:prstGeom>
          <a:noFill/>
          <a:ln w="9525">
            <a:noFill/>
            <a:miter lim="800000"/>
            <a:headEnd/>
            <a:tailEnd/>
          </a:ln>
          <a:effectLst/>
        </p:spPr>
      </p:pic>
      <p:sp>
        <p:nvSpPr>
          <p:cNvPr id="39" name="TextBox 38"/>
          <p:cNvSpPr txBox="1"/>
          <p:nvPr/>
        </p:nvSpPr>
        <p:spPr>
          <a:xfrm>
            <a:off x="609600" y="5146357"/>
            <a:ext cx="609600" cy="492443"/>
          </a:xfrm>
          <a:prstGeom prst="rect">
            <a:avLst/>
          </a:prstGeom>
          <a:noFill/>
        </p:spPr>
        <p:txBody>
          <a:bodyPr wrap="square" rtlCol="0">
            <a:spAutoFit/>
          </a:bodyPr>
          <a:lstStyle/>
          <a:p>
            <a:pPr>
              <a:buNone/>
            </a:pPr>
            <a:r>
              <a:rPr lang="en-US" b="1" dirty="0" smtClean="0"/>
              <a:t>1.</a:t>
            </a:r>
          </a:p>
        </p:txBody>
      </p:sp>
      <p:grpSp>
        <p:nvGrpSpPr>
          <p:cNvPr id="3" name="Group 48"/>
          <p:cNvGrpSpPr/>
          <p:nvPr/>
        </p:nvGrpSpPr>
        <p:grpSpPr>
          <a:xfrm>
            <a:off x="4392753" y="3200400"/>
            <a:ext cx="4446447" cy="3581400"/>
            <a:chOff x="4392753" y="3200400"/>
            <a:chExt cx="4446447" cy="3581400"/>
          </a:xfrm>
        </p:grpSpPr>
        <p:pic>
          <p:nvPicPr>
            <p:cNvPr id="1029" name="Picture 5"/>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562600" y="4065917"/>
              <a:ext cx="3227247" cy="1219200"/>
            </a:xfrm>
            <a:prstGeom prst="rect">
              <a:avLst/>
            </a:prstGeom>
            <a:noFill/>
            <a:ln w="9525">
              <a:noFill/>
              <a:miter lim="800000"/>
              <a:headEnd/>
              <a:tailEnd/>
            </a:ln>
          </p:spPr>
        </p:pic>
        <p:pic>
          <p:nvPicPr>
            <p:cNvPr id="46" name="Picture 5"/>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392753" y="5217543"/>
              <a:ext cx="3227247" cy="1259457"/>
            </a:xfrm>
            <a:prstGeom prst="rect">
              <a:avLst/>
            </a:prstGeom>
            <a:noFill/>
            <a:ln w="9525">
              <a:noFill/>
              <a:miter lim="800000"/>
              <a:headEnd/>
              <a:tailEnd/>
            </a:ln>
          </p:spPr>
        </p:pic>
        <p:pic>
          <p:nvPicPr>
            <p:cNvPr id="23" name="Picture 2" descr="C:\Documents and Settings\W. Gary Allread\Local Settings\Temporary Internet Files\Content.IE5\RK40KXD1\MC900441322[1].PN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370320" y="3200400"/>
              <a:ext cx="670560" cy="548640"/>
            </a:xfrm>
            <a:prstGeom prst="rect">
              <a:avLst/>
            </a:prstGeom>
            <a:noFill/>
          </p:spPr>
        </p:pic>
        <p:sp>
          <p:nvSpPr>
            <p:cNvPr id="26" name="TextBox 25"/>
            <p:cNvSpPr txBox="1"/>
            <p:nvPr/>
          </p:nvSpPr>
          <p:spPr>
            <a:xfrm>
              <a:off x="4610100" y="3733800"/>
              <a:ext cx="4191000" cy="369332"/>
            </a:xfrm>
            <a:prstGeom prst="rect">
              <a:avLst/>
            </a:prstGeom>
            <a:noFill/>
          </p:spPr>
          <p:txBody>
            <a:bodyPr wrap="square" rtlCol="0">
              <a:spAutoFit/>
            </a:bodyPr>
            <a:lstStyle/>
            <a:p>
              <a:pPr algn="ctr">
                <a:buNone/>
              </a:pPr>
              <a:r>
                <a:rPr lang="en-US" sz="1800" b="1" dirty="0" smtClean="0">
                  <a:solidFill>
                    <a:srgbClr val="00B050"/>
                  </a:solidFill>
                </a:rPr>
                <a:t>Two small piles of wet, dirty towels</a:t>
              </a:r>
            </a:p>
          </p:txBody>
        </p:sp>
        <p:sp>
          <p:nvSpPr>
            <p:cNvPr id="28" name="TextBox 27"/>
            <p:cNvSpPr txBox="1"/>
            <p:nvPr/>
          </p:nvSpPr>
          <p:spPr>
            <a:xfrm>
              <a:off x="4572000" y="6412468"/>
              <a:ext cx="4267200" cy="369332"/>
            </a:xfrm>
            <a:prstGeom prst="rect">
              <a:avLst/>
            </a:prstGeom>
            <a:noFill/>
          </p:spPr>
          <p:txBody>
            <a:bodyPr wrap="square" rtlCol="0">
              <a:spAutoFit/>
            </a:bodyPr>
            <a:lstStyle/>
            <a:p>
              <a:pPr marL="168275" indent="-168275">
                <a:buClr>
                  <a:srgbClr val="00B050"/>
                </a:buClr>
                <a:buFont typeface="Arial" pitchFamily="34" charset="0"/>
                <a:buChar char="•"/>
              </a:pPr>
              <a:r>
                <a:rPr lang="en-US" sz="1800" b="1" dirty="0" smtClean="0">
                  <a:solidFill>
                    <a:srgbClr val="00B050"/>
                  </a:solidFill>
                </a:rPr>
                <a:t>Less stress on back and shoulders</a:t>
              </a:r>
            </a:p>
          </p:txBody>
        </p:sp>
        <p:pic>
          <p:nvPicPr>
            <p:cNvPr id="32"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t="40200" r="69578" b="14070"/>
            <a:stretch>
              <a:fillRect/>
            </a:stretch>
          </p:blipFill>
          <p:spPr bwMode="auto">
            <a:xfrm>
              <a:off x="5290846" y="5340096"/>
              <a:ext cx="203052" cy="285396"/>
            </a:xfrm>
            <a:prstGeom prst="rect">
              <a:avLst/>
            </a:prstGeom>
            <a:noFill/>
            <a:ln w="9525">
              <a:noFill/>
              <a:miter lim="800000"/>
              <a:headEnd/>
              <a:tailEnd/>
            </a:ln>
            <a:effectLst/>
          </p:spPr>
        </p:pic>
        <p:pic>
          <p:nvPicPr>
            <p:cNvPr id="33"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t="40200" r="69578" b="14070"/>
            <a:stretch>
              <a:fillRect/>
            </a:stretch>
          </p:blipFill>
          <p:spPr bwMode="auto">
            <a:xfrm>
              <a:off x="5443246" y="5873496"/>
              <a:ext cx="203052" cy="285396"/>
            </a:xfrm>
            <a:prstGeom prst="rect">
              <a:avLst/>
            </a:prstGeom>
            <a:noFill/>
            <a:ln w="9525">
              <a:noFill/>
              <a:miter lim="800000"/>
              <a:headEnd/>
              <a:tailEnd/>
            </a:ln>
            <a:effectLst/>
          </p:spPr>
        </p:pic>
        <p:pic>
          <p:nvPicPr>
            <p:cNvPr id="34"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t="40200" r="69578" b="14070"/>
            <a:stretch>
              <a:fillRect/>
            </a:stretch>
          </p:blipFill>
          <p:spPr bwMode="auto">
            <a:xfrm>
              <a:off x="7119646" y="5873496"/>
              <a:ext cx="203052" cy="285396"/>
            </a:xfrm>
            <a:prstGeom prst="rect">
              <a:avLst/>
            </a:prstGeom>
            <a:noFill/>
            <a:ln w="9525">
              <a:noFill/>
              <a:miter lim="800000"/>
              <a:headEnd/>
              <a:tailEnd/>
            </a:ln>
            <a:effectLst/>
          </p:spPr>
        </p:pic>
        <p:pic>
          <p:nvPicPr>
            <p:cNvPr id="36"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t="40200" r="69578" b="14070"/>
            <a:stretch>
              <a:fillRect/>
            </a:stretch>
          </p:blipFill>
          <p:spPr bwMode="auto">
            <a:xfrm>
              <a:off x="5671846" y="5492496"/>
              <a:ext cx="203052" cy="285396"/>
            </a:xfrm>
            <a:prstGeom prst="rect">
              <a:avLst/>
            </a:prstGeom>
            <a:noFill/>
            <a:ln w="9525">
              <a:noFill/>
              <a:miter lim="800000"/>
              <a:headEnd/>
              <a:tailEnd/>
            </a:ln>
            <a:effectLst/>
          </p:spPr>
        </p:pic>
        <p:pic>
          <p:nvPicPr>
            <p:cNvPr id="37"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t="40200" r="69578" b="14070"/>
            <a:stretch>
              <a:fillRect/>
            </a:stretch>
          </p:blipFill>
          <p:spPr bwMode="auto">
            <a:xfrm>
              <a:off x="6662446" y="6102096"/>
              <a:ext cx="203052" cy="285396"/>
            </a:xfrm>
            <a:prstGeom prst="rect">
              <a:avLst/>
            </a:prstGeom>
            <a:noFill/>
            <a:ln w="9525">
              <a:noFill/>
              <a:miter lim="800000"/>
              <a:headEnd/>
              <a:tailEnd/>
            </a:ln>
            <a:effectLst/>
          </p:spPr>
        </p:pic>
        <p:pic>
          <p:nvPicPr>
            <p:cNvPr id="38"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t="40200" r="69578" b="14070"/>
            <a:stretch>
              <a:fillRect/>
            </a:stretch>
          </p:blipFill>
          <p:spPr bwMode="auto">
            <a:xfrm>
              <a:off x="6662446" y="5492496"/>
              <a:ext cx="203052" cy="285396"/>
            </a:xfrm>
            <a:prstGeom prst="rect">
              <a:avLst/>
            </a:prstGeom>
            <a:noFill/>
            <a:ln w="9525">
              <a:noFill/>
              <a:miter lim="800000"/>
              <a:headEnd/>
              <a:tailEnd/>
            </a:ln>
            <a:effectLst/>
          </p:spPr>
        </p:pic>
        <p:pic>
          <p:nvPicPr>
            <p:cNvPr id="40"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t="40200" r="69578" b="14070"/>
            <a:stretch>
              <a:fillRect/>
            </a:stretch>
          </p:blipFill>
          <p:spPr bwMode="auto">
            <a:xfrm>
              <a:off x="6502548" y="4191000"/>
              <a:ext cx="203052" cy="285396"/>
            </a:xfrm>
            <a:prstGeom prst="rect">
              <a:avLst/>
            </a:prstGeom>
            <a:noFill/>
            <a:ln w="9525">
              <a:noFill/>
              <a:miter lim="800000"/>
              <a:headEnd/>
              <a:tailEnd/>
            </a:ln>
            <a:effectLst/>
          </p:spPr>
        </p:pic>
        <p:pic>
          <p:nvPicPr>
            <p:cNvPr id="41"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t="40200" r="69578" b="14070"/>
            <a:stretch>
              <a:fillRect/>
            </a:stretch>
          </p:blipFill>
          <p:spPr bwMode="auto">
            <a:xfrm>
              <a:off x="6654948" y="4724400"/>
              <a:ext cx="203052" cy="285396"/>
            </a:xfrm>
            <a:prstGeom prst="rect">
              <a:avLst/>
            </a:prstGeom>
            <a:noFill/>
            <a:ln w="9525">
              <a:noFill/>
              <a:miter lim="800000"/>
              <a:headEnd/>
              <a:tailEnd/>
            </a:ln>
            <a:effectLst/>
          </p:spPr>
        </p:pic>
        <p:pic>
          <p:nvPicPr>
            <p:cNvPr id="42"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t="40200" r="69578" b="14070"/>
            <a:stretch>
              <a:fillRect/>
            </a:stretch>
          </p:blipFill>
          <p:spPr bwMode="auto">
            <a:xfrm>
              <a:off x="8331348" y="4724400"/>
              <a:ext cx="203052" cy="285396"/>
            </a:xfrm>
            <a:prstGeom prst="rect">
              <a:avLst/>
            </a:prstGeom>
            <a:noFill/>
            <a:ln w="9525">
              <a:noFill/>
              <a:miter lim="800000"/>
              <a:headEnd/>
              <a:tailEnd/>
            </a:ln>
            <a:effectLst/>
          </p:spPr>
        </p:pic>
        <p:pic>
          <p:nvPicPr>
            <p:cNvPr id="43"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t="40200" r="69578" b="14070"/>
            <a:stretch>
              <a:fillRect/>
            </a:stretch>
          </p:blipFill>
          <p:spPr bwMode="auto">
            <a:xfrm>
              <a:off x="6883548" y="4343400"/>
              <a:ext cx="203052" cy="285396"/>
            </a:xfrm>
            <a:prstGeom prst="rect">
              <a:avLst/>
            </a:prstGeom>
            <a:noFill/>
            <a:ln w="9525">
              <a:noFill/>
              <a:miter lim="800000"/>
              <a:headEnd/>
              <a:tailEnd/>
            </a:ln>
            <a:effectLst/>
          </p:spPr>
        </p:pic>
        <p:pic>
          <p:nvPicPr>
            <p:cNvPr id="44"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t="40200" r="69578" b="14070"/>
            <a:stretch>
              <a:fillRect/>
            </a:stretch>
          </p:blipFill>
          <p:spPr bwMode="auto">
            <a:xfrm>
              <a:off x="7874148" y="4953000"/>
              <a:ext cx="203052" cy="285396"/>
            </a:xfrm>
            <a:prstGeom prst="rect">
              <a:avLst/>
            </a:prstGeom>
            <a:noFill/>
            <a:ln w="9525">
              <a:noFill/>
              <a:miter lim="800000"/>
              <a:headEnd/>
              <a:tailEnd/>
            </a:ln>
            <a:effectLst/>
          </p:spPr>
        </p:pic>
        <p:pic>
          <p:nvPicPr>
            <p:cNvPr id="45"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t="40200" r="69578" b="14070"/>
            <a:stretch>
              <a:fillRect/>
            </a:stretch>
          </p:blipFill>
          <p:spPr bwMode="auto">
            <a:xfrm>
              <a:off x="7874148" y="4343400"/>
              <a:ext cx="203052" cy="285396"/>
            </a:xfrm>
            <a:prstGeom prst="rect">
              <a:avLst/>
            </a:prstGeom>
            <a:noFill/>
            <a:ln w="9525">
              <a:noFill/>
              <a:miter lim="800000"/>
              <a:headEnd/>
              <a:tailEnd/>
            </a:ln>
            <a:effectLst/>
          </p:spPr>
        </p:pic>
        <p:sp>
          <p:nvSpPr>
            <p:cNvPr id="47" name="TextBox 46"/>
            <p:cNvSpPr txBox="1"/>
            <p:nvPr/>
          </p:nvSpPr>
          <p:spPr>
            <a:xfrm>
              <a:off x="5639874" y="4052553"/>
              <a:ext cx="609600" cy="492443"/>
            </a:xfrm>
            <a:prstGeom prst="rect">
              <a:avLst/>
            </a:prstGeom>
            <a:noFill/>
          </p:spPr>
          <p:txBody>
            <a:bodyPr wrap="square" rtlCol="0">
              <a:spAutoFit/>
            </a:bodyPr>
            <a:lstStyle/>
            <a:p>
              <a:pPr>
                <a:buNone/>
              </a:pPr>
              <a:r>
                <a:rPr lang="en-US" b="1" dirty="0" smtClean="0"/>
                <a:t>1.</a:t>
              </a:r>
            </a:p>
          </p:txBody>
        </p:sp>
        <p:sp>
          <p:nvSpPr>
            <p:cNvPr id="48" name="TextBox 47"/>
            <p:cNvSpPr txBox="1"/>
            <p:nvPr/>
          </p:nvSpPr>
          <p:spPr>
            <a:xfrm>
              <a:off x="4458237" y="5173189"/>
              <a:ext cx="609600" cy="492443"/>
            </a:xfrm>
            <a:prstGeom prst="rect">
              <a:avLst/>
            </a:prstGeom>
            <a:noFill/>
          </p:spPr>
          <p:txBody>
            <a:bodyPr wrap="square" rtlCol="0">
              <a:spAutoFit/>
            </a:bodyPr>
            <a:lstStyle/>
            <a:p>
              <a:pPr>
                <a:buNone/>
              </a:pPr>
              <a:r>
                <a:rPr lang="en-US" b="1" dirty="0" smtClean="0"/>
                <a:t>2.</a:t>
              </a:r>
            </a:p>
          </p:txBody>
        </p:sp>
      </p:grpSp>
      <p:sp>
        <p:nvSpPr>
          <p:cNvPr id="52" name="Title 1"/>
          <p:cNvSpPr>
            <a:spLocks noGrp="1"/>
          </p:cNvSpPr>
          <p:nvPr>
            <p:ph type="title"/>
          </p:nvPr>
        </p:nvSpPr>
        <p:spPr>
          <a:xfrm>
            <a:off x="228600" y="228600"/>
            <a:ext cx="7696200" cy="1295400"/>
          </a:xfrm>
        </p:spPr>
        <p:txBody>
          <a:bodyPr/>
          <a:lstStyle/>
          <a:p>
            <a:r>
              <a:rPr lang="es-ES" dirty="0" smtClean="0"/>
              <a:t>Haciendo las Tareas de limpieza de Cuartos Más Fácil</a:t>
            </a:r>
            <a:endParaRPr lang="en-US" dirty="0"/>
          </a:p>
        </p:txBody>
      </p:sp>
      <p:sp>
        <p:nvSpPr>
          <p:cNvPr id="53" name="TextBox 52"/>
          <p:cNvSpPr txBox="1"/>
          <p:nvPr/>
        </p:nvSpPr>
        <p:spPr>
          <a:xfrm>
            <a:off x="357100" y="1828800"/>
            <a:ext cx="8634500" cy="492443"/>
          </a:xfrm>
          <a:prstGeom prst="rect">
            <a:avLst/>
          </a:prstGeom>
          <a:noFill/>
        </p:spPr>
        <p:txBody>
          <a:bodyPr wrap="square" rtlCol="0">
            <a:spAutoFit/>
          </a:bodyPr>
          <a:lstStyle/>
          <a:p>
            <a:pPr>
              <a:buNone/>
            </a:pPr>
            <a:r>
              <a:rPr lang="en-US" b="1" dirty="0" err="1" smtClean="0"/>
              <a:t>Limpiar</a:t>
            </a:r>
            <a:r>
              <a:rPr lang="en-US" b="1" dirty="0" smtClean="0"/>
              <a:t> los </a:t>
            </a:r>
            <a:r>
              <a:rPr lang="en-US" b="1" dirty="0" err="1" smtClean="0"/>
              <a:t>Baños</a:t>
            </a:r>
            <a:endParaRPr lang="en-US"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Haciendo las Tareas de limpieza de Cuartos Más Fácil</a:t>
            </a:r>
            <a:endParaRPr lang="en-US" dirty="0"/>
          </a:p>
        </p:txBody>
      </p:sp>
      <p:sp>
        <p:nvSpPr>
          <p:cNvPr id="11" name="TextBox 10"/>
          <p:cNvSpPr txBox="1"/>
          <p:nvPr/>
        </p:nvSpPr>
        <p:spPr>
          <a:xfrm>
            <a:off x="357100" y="1828800"/>
            <a:ext cx="8634500" cy="492443"/>
          </a:xfrm>
          <a:prstGeom prst="rect">
            <a:avLst/>
          </a:prstGeom>
          <a:noFill/>
        </p:spPr>
        <p:txBody>
          <a:bodyPr wrap="square" rtlCol="0">
            <a:spAutoFit/>
          </a:bodyPr>
          <a:lstStyle/>
          <a:p>
            <a:pPr>
              <a:buNone/>
            </a:pPr>
            <a:r>
              <a:rPr lang="en-US" b="1" dirty="0" err="1" smtClean="0"/>
              <a:t>Limpiar</a:t>
            </a:r>
            <a:r>
              <a:rPr lang="en-US" b="1" dirty="0" smtClean="0"/>
              <a:t> los </a:t>
            </a:r>
            <a:r>
              <a:rPr lang="en-US" b="1" dirty="0" err="1" smtClean="0"/>
              <a:t>Baños</a:t>
            </a:r>
            <a:endParaRPr lang="en-US" b="1" dirty="0" smtClean="0"/>
          </a:p>
        </p:txBody>
      </p:sp>
      <p:sp>
        <p:nvSpPr>
          <p:cNvPr id="13" name="TextBox 12"/>
          <p:cNvSpPr txBox="1"/>
          <p:nvPr/>
        </p:nvSpPr>
        <p:spPr>
          <a:xfrm>
            <a:off x="304800" y="2743200"/>
            <a:ext cx="6705600" cy="369332"/>
          </a:xfrm>
          <a:prstGeom prst="rect">
            <a:avLst/>
          </a:prstGeom>
          <a:noFill/>
        </p:spPr>
        <p:txBody>
          <a:bodyPr wrap="square" rtlCol="0">
            <a:spAutoFit/>
          </a:bodyPr>
          <a:lstStyle/>
          <a:p>
            <a:pPr algn="ctr">
              <a:buNone/>
            </a:pPr>
            <a:r>
              <a:rPr lang="en-US" sz="1800" b="1" dirty="0" smtClean="0">
                <a:solidFill>
                  <a:schemeClr val="bg1">
                    <a:lumMod val="50000"/>
                  </a:schemeClr>
                </a:solidFill>
              </a:rPr>
              <a:t>Do work at waist level as often as possible</a:t>
            </a:r>
          </a:p>
        </p:txBody>
      </p:sp>
      <p:pic>
        <p:nvPicPr>
          <p:cNvPr id="14" name="Picture 2" descr="C:\Documents and Settings\W. Gary Allread\Local Settings\Temporary Internet Files\Content.IE5\RK40KXD1\MC900441322[1].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913120" y="3200400"/>
            <a:ext cx="670560" cy="548640"/>
          </a:xfrm>
          <a:prstGeom prst="rect">
            <a:avLst/>
          </a:prstGeom>
          <a:noFill/>
        </p:spPr>
      </p:pic>
      <p:pic>
        <p:nvPicPr>
          <p:cNvPr id="15"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391567" y="3200400"/>
            <a:ext cx="645867" cy="548640"/>
          </a:xfrm>
          <a:prstGeom prst="rect">
            <a:avLst/>
          </a:prstGeom>
          <a:noFill/>
          <a:ln w="9525">
            <a:noFill/>
            <a:miter lim="800000"/>
            <a:headEnd/>
            <a:tailEnd/>
          </a:ln>
        </p:spPr>
      </p:pic>
      <p:sp>
        <p:nvSpPr>
          <p:cNvPr id="16" name="TextBox 15"/>
          <p:cNvSpPr txBox="1"/>
          <p:nvPr/>
        </p:nvSpPr>
        <p:spPr>
          <a:xfrm>
            <a:off x="838200" y="3733800"/>
            <a:ext cx="1752600" cy="369332"/>
          </a:xfrm>
          <a:prstGeom prst="rect">
            <a:avLst/>
          </a:prstGeom>
          <a:noFill/>
        </p:spPr>
        <p:txBody>
          <a:bodyPr wrap="square" rtlCol="0">
            <a:spAutoFit/>
          </a:bodyPr>
          <a:lstStyle/>
          <a:p>
            <a:pPr algn="ctr">
              <a:buNone/>
            </a:pPr>
            <a:r>
              <a:rPr lang="en-US" sz="1800" b="1" dirty="0" smtClean="0">
                <a:solidFill>
                  <a:srgbClr val="FF0000"/>
                </a:solidFill>
              </a:rPr>
              <a:t>En el </a:t>
            </a:r>
            <a:r>
              <a:rPr lang="en-US" sz="1800" b="1" dirty="0" err="1" smtClean="0">
                <a:solidFill>
                  <a:srgbClr val="FF0000"/>
                </a:solidFill>
              </a:rPr>
              <a:t>piso</a:t>
            </a:r>
            <a:endParaRPr lang="en-US" sz="1800" b="1" dirty="0" smtClean="0">
              <a:solidFill>
                <a:srgbClr val="FF0000"/>
              </a:solidFill>
            </a:endParaRPr>
          </a:p>
        </p:txBody>
      </p:sp>
      <p:sp>
        <p:nvSpPr>
          <p:cNvPr id="17" name="TextBox 16"/>
          <p:cNvSpPr txBox="1"/>
          <p:nvPr/>
        </p:nvSpPr>
        <p:spPr>
          <a:xfrm>
            <a:off x="4724400" y="3733800"/>
            <a:ext cx="3048000" cy="369332"/>
          </a:xfrm>
          <a:prstGeom prst="rect">
            <a:avLst/>
          </a:prstGeom>
          <a:noFill/>
        </p:spPr>
        <p:txBody>
          <a:bodyPr wrap="square" rtlCol="0">
            <a:spAutoFit/>
          </a:bodyPr>
          <a:lstStyle/>
          <a:p>
            <a:pPr algn="ctr">
              <a:buNone/>
            </a:pPr>
            <a:r>
              <a:rPr lang="es-ES" sz="1800" b="1" dirty="0" smtClean="0">
                <a:solidFill>
                  <a:srgbClr val="00B050"/>
                </a:solidFill>
              </a:rPr>
              <a:t>En los muebles del baño</a:t>
            </a:r>
            <a:endParaRPr lang="en-US" sz="1800" b="1" dirty="0" smtClean="0">
              <a:solidFill>
                <a:srgbClr val="00B050"/>
              </a:solidFill>
            </a:endParaRPr>
          </a:p>
        </p:txBody>
      </p:sp>
      <p:pic>
        <p:nvPicPr>
          <p:cNvPr id="1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4114800"/>
            <a:ext cx="2009076" cy="2423160"/>
          </a:xfrm>
          <a:prstGeom prst="rect">
            <a:avLst/>
          </a:prstGeom>
          <a:noFill/>
          <a:ln w="9525">
            <a:noFill/>
            <a:miter lim="800000"/>
            <a:headEnd/>
            <a:tailEnd/>
          </a:ln>
        </p:spPr>
      </p:pic>
      <p:pic>
        <p:nvPicPr>
          <p:cNvPr id="20"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80526" y="4114800"/>
            <a:ext cx="1553674" cy="2423160"/>
          </a:xfrm>
          <a:prstGeom prst="rect">
            <a:avLst/>
          </a:prstGeom>
          <a:noFill/>
          <a:ln w="9525">
            <a:noFill/>
            <a:miter lim="800000"/>
            <a:headEnd/>
            <a:tailEnd/>
          </a:ln>
        </p:spPr>
      </p:pic>
      <p:grpSp>
        <p:nvGrpSpPr>
          <p:cNvPr id="21" name="Group 32"/>
          <p:cNvGrpSpPr/>
          <p:nvPr/>
        </p:nvGrpSpPr>
        <p:grpSpPr>
          <a:xfrm>
            <a:off x="5580017" y="4953000"/>
            <a:ext cx="486309" cy="461665"/>
            <a:chOff x="5533491" y="4262735"/>
            <a:chExt cx="486309" cy="461665"/>
          </a:xfrm>
        </p:grpSpPr>
        <p:sp>
          <p:nvSpPr>
            <p:cNvPr id="22" name="Oval 21"/>
            <p:cNvSpPr>
              <a:spLocks noChangeAspect="1"/>
            </p:cNvSpPr>
            <p:nvPr/>
          </p:nvSpPr>
          <p:spPr bwMode="auto">
            <a:xfrm>
              <a:off x="5533491" y="4264968"/>
              <a:ext cx="486309" cy="457199"/>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solidFill>
                    <a:schemeClr val="tx1"/>
                  </a:solidFill>
                </a:ln>
                <a:solidFill>
                  <a:schemeClr val="tx1"/>
                </a:solidFill>
                <a:effectLst/>
                <a:latin typeface="Arial" charset="0"/>
              </a:endParaRPr>
            </a:p>
          </p:txBody>
        </p:sp>
        <p:sp>
          <p:nvSpPr>
            <p:cNvPr id="30" name="TextBox 29"/>
            <p:cNvSpPr txBox="1"/>
            <p:nvPr/>
          </p:nvSpPr>
          <p:spPr>
            <a:xfrm>
              <a:off x="5548045" y="4262735"/>
              <a:ext cx="457200" cy="461665"/>
            </a:xfrm>
            <a:prstGeom prst="rect">
              <a:avLst/>
            </a:prstGeom>
            <a:noFill/>
          </p:spPr>
          <p:txBody>
            <a:bodyPr wrap="square" rtlCol="0">
              <a:spAutoFit/>
            </a:bodyPr>
            <a:lstStyle/>
            <a:p>
              <a:pPr algn="ctr">
                <a:buNone/>
              </a:pPr>
              <a:r>
                <a:rPr lang="en-US" sz="2400" b="1" dirty="0" smtClean="0">
                  <a:solidFill>
                    <a:srgbClr val="00B050"/>
                  </a:solidFill>
                  <a:sym typeface="WP IconicSymbolsA"/>
                </a:rPr>
                <a:t></a:t>
              </a:r>
              <a:endParaRPr lang="en-US" sz="1800" b="1" dirty="0" smtClean="0">
                <a:solidFill>
                  <a:srgbClr val="00B050"/>
                </a:solidFill>
              </a:endParaRPr>
            </a:p>
          </p:txBody>
        </p:sp>
      </p:grpSp>
      <p:sp>
        <p:nvSpPr>
          <p:cNvPr id="31" name="TextBox 30"/>
          <p:cNvSpPr txBox="1"/>
          <p:nvPr/>
        </p:nvSpPr>
        <p:spPr>
          <a:xfrm>
            <a:off x="2743200" y="5358432"/>
            <a:ext cx="2133600" cy="923330"/>
          </a:xfrm>
          <a:prstGeom prst="rect">
            <a:avLst/>
          </a:prstGeom>
          <a:noFill/>
        </p:spPr>
        <p:txBody>
          <a:bodyPr wrap="square" rtlCol="0">
            <a:spAutoFit/>
          </a:bodyPr>
          <a:lstStyle/>
          <a:p>
            <a:pPr marL="168275" indent="-168275">
              <a:buFont typeface="Arial" pitchFamily="34" charset="0"/>
              <a:buChar char="•"/>
            </a:pPr>
            <a:r>
              <a:rPr lang="en-US" sz="1800" b="1" dirty="0" smtClean="0">
                <a:solidFill>
                  <a:srgbClr val="FF0000"/>
                </a:solidFill>
              </a:rPr>
              <a:t>Removing trash and replacing liners from floor</a:t>
            </a:r>
          </a:p>
        </p:txBody>
      </p:sp>
      <p:sp>
        <p:nvSpPr>
          <p:cNvPr id="32" name="TextBox 31"/>
          <p:cNvSpPr txBox="1"/>
          <p:nvPr/>
        </p:nvSpPr>
        <p:spPr>
          <a:xfrm>
            <a:off x="6934200" y="5358432"/>
            <a:ext cx="1828800" cy="923330"/>
          </a:xfrm>
          <a:prstGeom prst="rect">
            <a:avLst/>
          </a:prstGeom>
          <a:noFill/>
        </p:spPr>
        <p:txBody>
          <a:bodyPr wrap="square" rtlCol="0">
            <a:spAutoFit/>
          </a:bodyPr>
          <a:lstStyle/>
          <a:p>
            <a:pPr marL="168275" indent="-168275">
              <a:buClr>
                <a:srgbClr val="00B050"/>
              </a:buClr>
              <a:buFont typeface="Arial" pitchFamily="34" charset="0"/>
              <a:buChar char="•"/>
            </a:pPr>
            <a:r>
              <a:rPr lang="en-US" sz="1800" b="1" dirty="0" smtClean="0">
                <a:solidFill>
                  <a:srgbClr val="00B050"/>
                </a:solidFill>
              </a:rPr>
              <a:t>Little or no bending to remove trash</a:t>
            </a:r>
            <a:endParaRPr lang="en-US" sz="1800" b="1" dirty="0">
              <a:solidFill>
                <a:srgbClr val="00B050"/>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Haciendo las Tareas de limpieza de Cuartos Más Fácil</a:t>
            </a:r>
            <a:endParaRPr lang="en-US" dirty="0"/>
          </a:p>
        </p:txBody>
      </p:sp>
      <p:sp>
        <p:nvSpPr>
          <p:cNvPr id="11" name="TextBox 10"/>
          <p:cNvSpPr txBox="1"/>
          <p:nvPr/>
        </p:nvSpPr>
        <p:spPr>
          <a:xfrm>
            <a:off x="357100" y="1828800"/>
            <a:ext cx="8634500" cy="492443"/>
          </a:xfrm>
          <a:prstGeom prst="rect">
            <a:avLst/>
          </a:prstGeom>
          <a:noFill/>
        </p:spPr>
        <p:txBody>
          <a:bodyPr wrap="square" rtlCol="0">
            <a:spAutoFit/>
          </a:bodyPr>
          <a:lstStyle/>
          <a:p>
            <a:pPr>
              <a:buNone/>
            </a:pPr>
            <a:r>
              <a:rPr lang="en-US" b="1" dirty="0" err="1" smtClean="0"/>
              <a:t>Limpiar</a:t>
            </a:r>
            <a:r>
              <a:rPr lang="en-US" b="1" dirty="0" smtClean="0"/>
              <a:t> los </a:t>
            </a:r>
            <a:r>
              <a:rPr lang="en-US" b="1" dirty="0" err="1" smtClean="0"/>
              <a:t>Baños</a:t>
            </a:r>
            <a:endParaRPr lang="en-US" b="1" dirty="0" smtClean="0"/>
          </a:p>
        </p:txBody>
      </p:sp>
      <p:sp>
        <p:nvSpPr>
          <p:cNvPr id="13" name="TextBox 12"/>
          <p:cNvSpPr txBox="1"/>
          <p:nvPr/>
        </p:nvSpPr>
        <p:spPr>
          <a:xfrm>
            <a:off x="304800" y="2743200"/>
            <a:ext cx="6629400" cy="369332"/>
          </a:xfrm>
          <a:prstGeom prst="rect">
            <a:avLst/>
          </a:prstGeom>
          <a:noFill/>
        </p:spPr>
        <p:txBody>
          <a:bodyPr wrap="square" rtlCol="0">
            <a:spAutoFit/>
          </a:bodyPr>
          <a:lstStyle/>
          <a:p>
            <a:pPr algn="ctr">
              <a:buNone/>
            </a:pPr>
            <a:r>
              <a:rPr lang="es-ES" sz="1800" b="1" dirty="0" smtClean="0">
                <a:solidFill>
                  <a:schemeClr val="bg1">
                    <a:lumMod val="50000"/>
                  </a:schemeClr>
                </a:solidFill>
              </a:rPr>
              <a:t>Alternar los brazos al limpiar espejos y otras superficies</a:t>
            </a:r>
            <a:endParaRPr lang="en-US" sz="1800" b="1" dirty="0" smtClean="0">
              <a:solidFill>
                <a:schemeClr val="bg1">
                  <a:lumMod val="50000"/>
                </a:schemeClr>
              </a:solidFill>
            </a:endParaRPr>
          </a:p>
        </p:txBody>
      </p:sp>
      <p:sp>
        <p:nvSpPr>
          <p:cNvPr id="19" name="TextBox 18"/>
          <p:cNvSpPr txBox="1"/>
          <p:nvPr/>
        </p:nvSpPr>
        <p:spPr>
          <a:xfrm>
            <a:off x="838200" y="5906869"/>
            <a:ext cx="7239000" cy="701731"/>
          </a:xfrm>
          <a:prstGeom prst="rect">
            <a:avLst/>
          </a:prstGeom>
          <a:noFill/>
        </p:spPr>
        <p:txBody>
          <a:bodyPr wrap="square" rtlCol="0">
            <a:spAutoFit/>
          </a:bodyPr>
          <a:lstStyle/>
          <a:p>
            <a:pPr marL="168275" indent="-168275">
              <a:buClr>
                <a:srgbClr val="00B050"/>
              </a:buClr>
              <a:buFont typeface="Arial" pitchFamily="34" charset="0"/>
              <a:buChar char="•"/>
            </a:pPr>
            <a:r>
              <a:rPr lang="es-ES" sz="1800" b="1" dirty="0" smtClean="0">
                <a:solidFill>
                  <a:srgbClr val="00B050"/>
                </a:solidFill>
              </a:rPr>
              <a:t>Demandas físicas de tarea es distribuida en ambos hombros</a:t>
            </a:r>
          </a:p>
          <a:p>
            <a:pPr marL="168275" indent="-168275">
              <a:buClr>
                <a:srgbClr val="00B050"/>
              </a:buClr>
              <a:buFont typeface="Arial" pitchFamily="34" charset="0"/>
              <a:buChar char="•"/>
            </a:pPr>
            <a:r>
              <a:rPr lang="es-ES" sz="1800" b="1" dirty="0" smtClean="0">
                <a:solidFill>
                  <a:srgbClr val="00B050"/>
                </a:solidFill>
              </a:rPr>
              <a:t>Tiempo para cada brazo/hombro de descansar</a:t>
            </a:r>
          </a:p>
        </p:txBody>
      </p:sp>
      <p:pic>
        <p:nvPicPr>
          <p:cNvPr id="16" name="Picture 15" descr="Lift-High-to-Clean-Mirror.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a:xfrm>
            <a:off x="304800" y="3276600"/>
            <a:ext cx="1848901" cy="2359152"/>
          </a:xfrm>
          <a:prstGeom prst="rect">
            <a:avLst/>
          </a:prstGeom>
        </p:spPr>
      </p:pic>
      <p:pic>
        <p:nvPicPr>
          <p:cNvPr id="17" name="Picture 16" descr="Lift-High-to-Clean-Mirror.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a:xfrm flipH="1">
            <a:off x="2306101" y="3276600"/>
            <a:ext cx="1884899" cy="2359152"/>
          </a:xfrm>
          <a:prstGeom prst="rect">
            <a:avLst/>
          </a:prstGeom>
        </p:spPr>
      </p:pic>
      <p:pic>
        <p:nvPicPr>
          <p:cNvPr id="18" name="Picture 17" descr="Bent &amp; Twisted Over Tub.jp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a:xfrm>
            <a:off x="4876800" y="3276600"/>
            <a:ext cx="1981200" cy="2359152"/>
          </a:xfrm>
          <a:prstGeom prst="rect">
            <a:avLst/>
          </a:prstGeom>
        </p:spPr>
      </p:pic>
      <p:pic>
        <p:nvPicPr>
          <p:cNvPr id="21"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934200" y="3276600"/>
            <a:ext cx="1905000" cy="23591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Haciendo las Tareas de limpieza de Cuartos Más Fácil</a:t>
            </a:r>
            <a:endParaRPr lang="en-US" dirty="0"/>
          </a:p>
        </p:txBody>
      </p:sp>
      <p:sp>
        <p:nvSpPr>
          <p:cNvPr id="11" name="TextBox 10"/>
          <p:cNvSpPr txBox="1"/>
          <p:nvPr/>
        </p:nvSpPr>
        <p:spPr>
          <a:xfrm>
            <a:off x="357100" y="1828800"/>
            <a:ext cx="8634500" cy="492443"/>
          </a:xfrm>
          <a:prstGeom prst="rect">
            <a:avLst/>
          </a:prstGeom>
          <a:noFill/>
        </p:spPr>
        <p:txBody>
          <a:bodyPr wrap="square" rtlCol="0">
            <a:spAutoFit/>
          </a:bodyPr>
          <a:lstStyle/>
          <a:p>
            <a:pPr>
              <a:buNone/>
            </a:pPr>
            <a:r>
              <a:rPr lang="en-US" b="1" dirty="0" err="1" smtClean="0"/>
              <a:t>Limpiando</a:t>
            </a:r>
            <a:r>
              <a:rPr lang="en-US" b="1" dirty="0" smtClean="0"/>
              <a:t> los </a:t>
            </a:r>
            <a:r>
              <a:rPr lang="en-US" b="1" dirty="0" err="1" smtClean="0"/>
              <a:t>Baños</a:t>
            </a:r>
            <a:endParaRPr lang="en-US" b="1" dirty="0" smtClean="0"/>
          </a:p>
        </p:txBody>
      </p:sp>
      <p:sp>
        <p:nvSpPr>
          <p:cNvPr id="12" name="TextBox 11"/>
          <p:cNvSpPr txBox="1"/>
          <p:nvPr/>
        </p:nvSpPr>
        <p:spPr>
          <a:xfrm>
            <a:off x="2133600" y="3886200"/>
            <a:ext cx="4800600" cy="954107"/>
          </a:xfrm>
          <a:prstGeom prst="rect">
            <a:avLst/>
          </a:prstGeom>
          <a:noFill/>
        </p:spPr>
        <p:txBody>
          <a:bodyPr wrap="square" rtlCol="0">
            <a:spAutoFit/>
          </a:bodyPr>
          <a:lstStyle/>
          <a:p>
            <a:pPr algn="ctr">
              <a:buNone/>
            </a:pPr>
            <a:r>
              <a:rPr lang="es-ES" sz="2800" b="1" dirty="0" smtClean="0"/>
              <a:t>Demostraciones si hay tiempo disponible</a:t>
            </a:r>
            <a:endParaRPr lang="en-US" sz="2800" b="1" dirty="0"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ES" cap="none" dirty="0" smtClean="0"/>
              <a:t>Mantenerse Saludable y sin Lesiones</a:t>
            </a:r>
            <a:endParaRPr lang="en-US" cap="none" dirty="0"/>
          </a:p>
        </p:txBody>
      </p:sp>
      <p:sp>
        <p:nvSpPr>
          <p:cNvPr id="5" name="Text Placeholder 4"/>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Mantenerse Saludable y sin Lesiones</a:t>
            </a:r>
            <a:endParaRPr lang="en-US" dirty="0"/>
          </a:p>
        </p:txBody>
      </p:sp>
      <p:sp>
        <p:nvSpPr>
          <p:cNvPr id="11" name="TextBox 10"/>
          <p:cNvSpPr txBox="1"/>
          <p:nvPr/>
        </p:nvSpPr>
        <p:spPr>
          <a:xfrm>
            <a:off x="357100" y="1828800"/>
            <a:ext cx="8634500" cy="492443"/>
          </a:xfrm>
          <a:prstGeom prst="rect">
            <a:avLst/>
          </a:prstGeom>
          <a:noFill/>
        </p:spPr>
        <p:txBody>
          <a:bodyPr wrap="square" rtlCol="0">
            <a:spAutoFit/>
          </a:bodyPr>
          <a:lstStyle/>
          <a:p>
            <a:pPr>
              <a:buNone/>
            </a:pPr>
            <a:r>
              <a:rPr lang="es-ES" b="1" dirty="0" smtClean="0"/>
              <a:t>Antes de Comenzar a Trabajo</a:t>
            </a:r>
            <a:endParaRPr lang="en-US" b="1" dirty="0" smtClean="0"/>
          </a:p>
        </p:txBody>
      </p:sp>
      <p:sp>
        <p:nvSpPr>
          <p:cNvPr id="10" name="TextBox 9"/>
          <p:cNvSpPr txBox="1"/>
          <p:nvPr/>
        </p:nvSpPr>
        <p:spPr>
          <a:xfrm>
            <a:off x="228600" y="2743200"/>
            <a:ext cx="2362200" cy="646331"/>
          </a:xfrm>
          <a:prstGeom prst="rect">
            <a:avLst/>
          </a:prstGeom>
          <a:noFill/>
        </p:spPr>
        <p:txBody>
          <a:bodyPr wrap="square" rtlCol="0">
            <a:spAutoFit/>
          </a:bodyPr>
          <a:lstStyle/>
          <a:p>
            <a:pPr algn="ctr">
              <a:buNone/>
            </a:pPr>
            <a:r>
              <a:rPr lang="en-US" sz="1800" b="1" dirty="0" err="1" smtClean="0">
                <a:solidFill>
                  <a:schemeClr val="bg1">
                    <a:lumMod val="50000"/>
                  </a:schemeClr>
                </a:solidFill>
              </a:rPr>
              <a:t>Usar</a:t>
            </a:r>
            <a:r>
              <a:rPr lang="en-US" sz="1800" b="1" dirty="0" smtClean="0">
                <a:solidFill>
                  <a:schemeClr val="bg1">
                    <a:lumMod val="50000"/>
                  </a:schemeClr>
                </a:solidFill>
              </a:rPr>
              <a:t> </a:t>
            </a:r>
            <a:r>
              <a:rPr lang="en-US" sz="1800" b="1" dirty="0" err="1" smtClean="0">
                <a:solidFill>
                  <a:schemeClr val="bg1">
                    <a:lumMod val="50000"/>
                  </a:schemeClr>
                </a:solidFill>
              </a:rPr>
              <a:t>siempre</a:t>
            </a:r>
            <a:r>
              <a:rPr lang="en-US" sz="1800" b="1" dirty="0" smtClean="0">
                <a:solidFill>
                  <a:schemeClr val="bg1">
                    <a:lumMod val="50000"/>
                  </a:schemeClr>
                </a:solidFill>
              </a:rPr>
              <a:t> </a:t>
            </a:r>
            <a:r>
              <a:rPr lang="en-US" sz="1800" b="1" dirty="0" err="1" smtClean="0">
                <a:solidFill>
                  <a:schemeClr val="bg1">
                    <a:lumMod val="50000"/>
                  </a:schemeClr>
                </a:solidFill>
              </a:rPr>
              <a:t>zapatos</a:t>
            </a:r>
            <a:r>
              <a:rPr lang="en-US" sz="1800" b="1" dirty="0" smtClean="0">
                <a:solidFill>
                  <a:schemeClr val="bg1">
                    <a:lumMod val="50000"/>
                  </a:schemeClr>
                </a:solidFill>
              </a:rPr>
              <a:t> </a:t>
            </a:r>
            <a:r>
              <a:rPr lang="en-US" sz="1800" b="1" dirty="0" err="1" smtClean="0">
                <a:solidFill>
                  <a:schemeClr val="bg1">
                    <a:lumMod val="50000"/>
                  </a:schemeClr>
                </a:solidFill>
              </a:rPr>
              <a:t>cómodos</a:t>
            </a:r>
            <a:endParaRPr lang="en-US" sz="1800" b="1" dirty="0" smtClean="0">
              <a:solidFill>
                <a:schemeClr val="bg1">
                  <a:lumMod val="50000"/>
                </a:schemeClr>
              </a:solidFill>
            </a:endParaRPr>
          </a:p>
        </p:txBody>
      </p:sp>
      <p:sp>
        <p:nvSpPr>
          <p:cNvPr id="24" name="TextBox 23"/>
          <p:cNvSpPr txBox="1"/>
          <p:nvPr/>
        </p:nvSpPr>
        <p:spPr>
          <a:xfrm>
            <a:off x="3048000" y="2743200"/>
            <a:ext cx="5943600" cy="369332"/>
          </a:xfrm>
          <a:prstGeom prst="rect">
            <a:avLst/>
          </a:prstGeom>
          <a:noFill/>
        </p:spPr>
        <p:txBody>
          <a:bodyPr wrap="square" rtlCol="0">
            <a:spAutoFit/>
          </a:bodyPr>
          <a:lstStyle/>
          <a:p>
            <a:pPr algn="ctr">
              <a:buNone/>
            </a:pPr>
            <a:r>
              <a:rPr lang="en-US" sz="1800" b="1" dirty="0" err="1" smtClean="0">
                <a:solidFill>
                  <a:schemeClr val="bg1">
                    <a:lumMod val="50000"/>
                  </a:schemeClr>
                </a:solidFill>
              </a:rPr>
              <a:t>Hacer</a:t>
            </a:r>
            <a:r>
              <a:rPr lang="en-US" sz="1800" b="1" dirty="0" smtClean="0">
                <a:solidFill>
                  <a:schemeClr val="bg1">
                    <a:lumMod val="50000"/>
                  </a:schemeClr>
                </a:solidFill>
              </a:rPr>
              <a:t> </a:t>
            </a:r>
            <a:r>
              <a:rPr lang="en-US" sz="1800" b="1" dirty="0" err="1" smtClean="0">
                <a:solidFill>
                  <a:schemeClr val="bg1">
                    <a:lumMod val="50000"/>
                  </a:schemeClr>
                </a:solidFill>
              </a:rPr>
              <a:t>ejercicios</a:t>
            </a:r>
            <a:r>
              <a:rPr lang="en-US" sz="1800" b="1" dirty="0" smtClean="0">
                <a:solidFill>
                  <a:schemeClr val="bg1">
                    <a:lumMod val="50000"/>
                  </a:schemeClr>
                </a:solidFill>
              </a:rPr>
              <a:t> de </a:t>
            </a:r>
            <a:r>
              <a:rPr lang="en-US" sz="1800" b="1" dirty="0" err="1" smtClean="0">
                <a:solidFill>
                  <a:schemeClr val="bg1">
                    <a:lumMod val="50000"/>
                  </a:schemeClr>
                </a:solidFill>
              </a:rPr>
              <a:t>calentamiento</a:t>
            </a:r>
            <a:endParaRPr lang="en-US" sz="1800" b="1" dirty="0" smtClean="0">
              <a:solidFill>
                <a:schemeClr val="bg1">
                  <a:lumMod val="50000"/>
                </a:schemeClr>
              </a:solidFill>
            </a:endParaRPr>
          </a:p>
        </p:txBody>
      </p:sp>
      <p:sp>
        <p:nvSpPr>
          <p:cNvPr id="41" name="TextBox 40"/>
          <p:cNvSpPr txBox="1"/>
          <p:nvPr/>
        </p:nvSpPr>
        <p:spPr>
          <a:xfrm>
            <a:off x="3124200" y="5715000"/>
            <a:ext cx="2362200" cy="646331"/>
          </a:xfrm>
          <a:prstGeom prst="rect">
            <a:avLst/>
          </a:prstGeom>
          <a:noFill/>
        </p:spPr>
        <p:txBody>
          <a:bodyPr wrap="square" rtlCol="0">
            <a:spAutoFit/>
          </a:bodyPr>
          <a:lstStyle/>
          <a:p>
            <a:pPr marL="168275" indent="-168275">
              <a:buClr>
                <a:srgbClr val="00B050"/>
              </a:buClr>
              <a:buFont typeface="Arial" pitchFamily="34" charset="0"/>
              <a:buChar char="•"/>
            </a:pPr>
            <a:r>
              <a:rPr lang="en-US" sz="1800" b="1" dirty="0" err="1" smtClean="0">
                <a:solidFill>
                  <a:srgbClr val="00B050"/>
                </a:solidFill>
              </a:rPr>
              <a:t>Doblar</a:t>
            </a:r>
            <a:r>
              <a:rPr lang="en-US" sz="1800" b="1" dirty="0" smtClean="0">
                <a:solidFill>
                  <a:srgbClr val="00B050"/>
                </a:solidFill>
              </a:rPr>
              <a:t> la </a:t>
            </a:r>
            <a:r>
              <a:rPr lang="en-US" sz="1800" b="1" dirty="0" err="1" smtClean="0">
                <a:solidFill>
                  <a:srgbClr val="00B050"/>
                </a:solidFill>
              </a:rPr>
              <a:t>espalda</a:t>
            </a:r>
            <a:r>
              <a:rPr lang="en-US" sz="1800" b="1" dirty="0" smtClean="0">
                <a:solidFill>
                  <a:srgbClr val="00B050"/>
                </a:solidFill>
              </a:rPr>
              <a:t> </a:t>
            </a:r>
            <a:r>
              <a:rPr lang="en-US" sz="1800" b="1" dirty="0" err="1" smtClean="0">
                <a:solidFill>
                  <a:srgbClr val="00B050"/>
                </a:solidFill>
              </a:rPr>
              <a:t>suavamente</a:t>
            </a:r>
            <a:endParaRPr lang="en-US" sz="1800" b="1" dirty="0" smtClean="0">
              <a:solidFill>
                <a:srgbClr val="00B050"/>
              </a:solidFill>
            </a:endParaRPr>
          </a:p>
        </p:txBody>
      </p:sp>
      <p:sp>
        <p:nvSpPr>
          <p:cNvPr id="42" name="TextBox 41"/>
          <p:cNvSpPr txBox="1"/>
          <p:nvPr/>
        </p:nvSpPr>
        <p:spPr>
          <a:xfrm>
            <a:off x="5791200" y="5715000"/>
            <a:ext cx="3048000" cy="646331"/>
          </a:xfrm>
          <a:prstGeom prst="rect">
            <a:avLst/>
          </a:prstGeom>
          <a:noFill/>
        </p:spPr>
        <p:txBody>
          <a:bodyPr wrap="square" rtlCol="0">
            <a:spAutoFit/>
          </a:bodyPr>
          <a:lstStyle/>
          <a:p>
            <a:pPr marL="168275" indent="-168275">
              <a:buClr>
                <a:srgbClr val="00B050"/>
              </a:buClr>
              <a:buFont typeface="Arial" pitchFamily="34" charset="0"/>
              <a:buChar char="•"/>
            </a:pPr>
            <a:r>
              <a:rPr lang="es-ES" sz="1800" b="1" dirty="0" smtClean="0">
                <a:solidFill>
                  <a:srgbClr val="00B050"/>
                </a:solidFill>
              </a:rPr>
              <a:t>Movimientos de rotación de los brazos</a:t>
            </a:r>
            <a:endParaRPr lang="en-US" sz="1800" b="1" dirty="0" smtClean="0">
              <a:solidFill>
                <a:srgbClr val="00B050"/>
              </a:solidFill>
            </a:endParaRPr>
          </a:p>
        </p:txBody>
      </p:sp>
      <p:pic>
        <p:nvPicPr>
          <p:cNvPr id="14"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219200" y="3733800"/>
            <a:ext cx="1326390" cy="1371600"/>
          </a:xfrm>
          <a:prstGeom prst="rect">
            <a:avLst/>
          </a:prstGeom>
          <a:noFill/>
          <a:ln w="9525">
            <a:noFill/>
            <a:miter lim="800000"/>
            <a:headEnd/>
            <a:tailEnd/>
          </a:ln>
        </p:spPr>
      </p:pic>
      <p:pic>
        <p:nvPicPr>
          <p:cNvPr id="15" name="Picture 2" descr="C:\Documents and Settings\W. Gary Allread\Local Settings\Temporary Internet Files\Content.IE5\RK40KXD1\MC900441322[1].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1000" y="5410200"/>
            <a:ext cx="670560" cy="548640"/>
          </a:xfrm>
          <a:prstGeom prst="rect">
            <a:avLst/>
          </a:prstGeom>
          <a:noFill/>
        </p:spPr>
      </p:pic>
      <p:pic>
        <p:nvPicPr>
          <p:cNvPr id="16"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81000" y="3886200"/>
            <a:ext cx="645867" cy="548640"/>
          </a:xfrm>
          <a:prstGeom prst="rect">
            <a:avLst/>
          </a:prstGeom>
          <a:noFill/>
          <a:ln w="9525">
            <a:noFill/>
            <a:miter lim="800000"/>
            <a:headEnd/>
            <a:tailEnd/>
          </a:ln>
        </p:spPr>
      </p:pic>
      <p:pic>
        <p:nvPicPr>
          <p:cNvPr id="17" name="Picture 4"/>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219200" y="5257800"/>
            <a:ext cx="1431240" cy="1371600"/>
          </a:xfrm>
          <a:prstGeom prst="rect">
            <a:avLst/>
          </a:prstGeom>
          <a:noFill/>
          <a:ln w="9525">
            <a:noFill/>
            <a:miter lim="800000"/>
            <a:headEnd/>
            <a:tailEnd/>
          </a:ln>
          <a:effectLst/>
        </p:spPr>
      </p:pic>
      <p:grpSp>
        <p:nvGrpSpPr>
          <p:cNvPr id="18" name="Group 17"/>
          <p:cNvGrpSpPr/>
          <p:nvPr/>
        </p:nvGrpSpPr>
        <p:grpSpPr>
          <a:xfrm>
            <a:off x="3048000" y="3505200"/>
            <a:ext cx="2452370" cy="1701800"/>
            <a:chOff x="3505200" y="3505200"/>
            <a:chExt cx="2452370" cy="1701800"/>
          </a:xfrm>
        </p:grpSpPr>
        <p:pic>
          <p:nvPicPr>
            <p:cNvPr id="19"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648200" y="3505200"/>
              <a:ext cx="477520" cy="1701800"/>
            </a:xfrm>
            <a:prstGeom prst="rect">
              <a:avLst/>
            </a:prstGeom>
            <a:noFill/>
            <a:ln w="9525">
              <a:noFill/>
              <a:miter lim="800000"/>
              <a:headEnd/>
              <a:tailEnd/>
            </a:ln>
          </p:spPr>
        </p:pic>
        <p:pic>
          <p:nvPicPr>
            <p:cNvPr id="20"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505200" y="3505200"/>
              <a:ext cx="477520" cy="1701800"/>
            </a:xfrm>
            <a:prstGeom prst="rect">
              <a:avLst/>
            </a:prstGeom>
            <a:noFill/>
            <a:ln w="9525">
              <a:noFill/>
              <a:miter lim="800000"/>
              <a:headEnd/>
              <a:tailEnd/>
            </a:ln>
          </p:spPr>
        </p:pic>
        <p:pic>
          <p:nvPicPr>
            <p:cNvPr id="21" name="Picture 3"/>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4024630" y="3665038"/>
              <a:ext cx="775970" cy="1541962"/>
            </a:xfrm>
            <a:prstGeom prst="rect">
              <a:avLst/>
            </a:prstGeom>
            <a:noFill/>
            <a:ln w="9525">
              <a:noFill/>
              <a:miter lim="800000"/>
              <a:headEnd/>
              <a:tailEnd/>
            </a:ln>
          </p:spPr>
        </p:pic>
        <p:pic>
          <p:nvPicPr>
            <p:cNvPr id="22" name="Picture 3"/>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5181600" y="3665038"/>
              <a:ext cx="775970" cy="1541962"/>
            </a:xfrm>
            <a:prstGeom prst="rect">
              <a:avLst/>
            </a:prstGeom>
            <a:noFill/>
            <a:ln w="9525">
              <a:noFill/>
              <a:miter lim="800000"/>
              <a:headEnd/>
              <a:tailEnd/>
            </a:ln>
          </p:spPr>
        </p:pic>
      </p:grpSp>
      <p:pic>
        <p:nvPicPr>
          <p:cNvPr id="23" name="Picture 6"/>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6134637" y="3506216"/>
            <a:ext cx="731229" cy="1700784"/>
          </a:xfrm>
          <a:prstGeom prst="rect">
            <a:avLst/>
          </a:prstGeom>
          <a:noFill/>
          <a:ln w="9525">
            <a:noFill/>
            <a:miter lim="800000"/>
            <a:headEnd/>
            <a:tailEnd/>
          </a:ln>
        </p:spPr>
      </p:pic>
      <p:pic>
        <p:nvPicPr>
          <p:cNvPr id="27" name="Picture 7"/>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6896637" y="3506216"/>
            <a:ext cx="880665" cy="1700784"/>
          </a:xfrm>
          <a:prstGeom prst="rect">
            <a:avLst/>
          </a:prstGeom>
          <a:noFill/>
          <a:ln w="9525">
            <a:noFill/>
            <a:miter lim="800000"/>
            <a:headEnd/>
            <a:tailEnd/>
          </a:ln>
        </p:spPr>
      </p:pic>
      <p:pic>
        <p:nvPicPr>
          <p:cNvPr id="28" name="Picture 6"/>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7782851" y="3506216"/>
            <a:ext cx="731229" cy="1700784"/>
          </a:xfrm>
          <a:prstGeom prst="rect">
            <a:avLst/>
          </a:prstGeom>
          <a:noFill/>
          <a:ln w="9525">
            <a:noFill/>
            <a:miter lim="800000"/>
            <a:headEnd/>
            <a:tailEnd/>
          </a:ln>
        </p:spPr>
      </p:pic>
      <p:sp>
        <p:nvSpPr>
          <p:cNvPr id="29" name="Rectangle 28"/>
          <p:cNvSpPr/>
          <p:nvPr/>
        </p:nvSpPr>
        <p:spPr bwMode="auto">
          <a:xfrm>
            <a:off x="3048000" y="3429000"/>
            <a:ext cx="2438400" cy="18288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noFill/>
              </a:ln>
              <a:solidFill>
                <a:schemeClr val="tx1"/>
              </a:solidFill>
              <a:effectLst/>
              <a:latin typeface="Arial" charset="0"/>
            </a:endParaRPr>
          </a:p>
        </p:txBody>
      </p:sp>
      <p:sp>
        <p:nvSpPr>
          <p:cNvPr id="30" name="Rectangle 29"/>
          <p:cNvSpPr/>
          <p:nvPr/>
        </p:nvSpPr>
        <p:spPr bwMode="auto">
          <a:xfrm>
            <a:off x="5562600" y="3429000"/>
            <a:ext cx="3429000" cy="18288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noFill/>
              </a:ln>
              <a:solidFill>
                <a:schemeClr val="tx1"/>
              </a:solidFill>
              <a:effectLst/>
              <a:latin typeface="Arial" charset="0"/>
            </a:endParaRPr>
          </a:p>
        </p:txBody>
      </p:sp>
      <p:pic>
        <p:nvPicPr>
          <p:cNvPr id="31" name="Picture 8"/>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5625921" y="3505200"/>
            <a:ext cx="520761" cy="1700784"/>
          </a:xfrm>
          <a:prstGeom prst="rect">
            <a:avLst/>
          </a:prstGeom>
          <a:noFill/>
          <a:ln w="9525">
            <a:noFill/>
            <a:miter lim="800000"/>
            <a:headEnd/>
            <a:tailEnd/>
          </a:ln>
        </p:spPr>
      </p:pic>
      <p:pic>
        <p:nvPicPr>
          <p:cNvPr id="32" name="Picture 8"/>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8470839" y="3505200"/>
            <a:ext cx="520761" cy="1700784"/>
          </a:xfrm>
          <a:prstGeom prst="rect">
            <a:avLst/>
          </a:prstGeom>
          <a:noFill/>
          <a:ln w="9525">
            <a:noFill/>
            <a:miter lim="800000"/>
            <a:headEnd/>
            <a:tailEnd/>
          </a:ln>
        </p:spPr>
      </p:pic>
      <p:sp>
        <p:nvSpPr>
          <p:cNvPr id="33" name="TextBox 32"/>
          <p:cNvSpPr txBox="1"/>
          <p:nvPr/>
        </p:nvSpPr>
        <p:spPr>
          <a:xfrm>
            <a:off x="3048000" y="3020199"/>
            <a:ext cx="2438400" cy="369332"/>
          </a:xfrm>
          <a:prstGeom prst="rect">
            <a:avLst/>
          </a:prstGeom>
          <a:noFill/>
        </p:spPr>
        <p:txBody>
          <a:bodyPr wrap="square" rtlCol="0">
            <a:spAutoFit/>
          </a:bodyPr>
          <a:lstStyle/>
          <a:p>
            <a:pPr algn="ctr">
              <a:buNone/>
            </a:pPr>
            <a:r>
              <a:rPr lang="en-US" sz="1800" b="1" dirty="0" smtClean="0">
                <a:solidFill>
                  <a:schemeClr val="bg1">
                    <a:lumMod val="50000"/>
                  </a:schemeClr>
                </a:solidFill>
              </a:rPr>
              <a:t>Back</a:t>
            </a:r>
          </a:p>
        </p:txBody>
      </p:sp>
      <p:sp>
        <p:nvSpPr>
          <p:cNvPr id="34" name="TextBox 33"/>
          <p:cNvSpPr txBox="1"/>
          <p:nvPr/>
        </p:nvSpPr>
        <p:spPr>
          <a:xfrm>
            <a:off x="5562600" y="3020199"/>
            <a:ext cx="3429000" cy="369332"/>
          </a:xfrm>
          <a:prstGeom prst="rect">
            <a:avLst/>
          </a:prstGeom>
          <a:noFill/>
        </p:spPr>
        <p:txBody>
          <a:bodyPr wrap="square" rtlCol="0">
            <a:spAutoFit/>
          </a:bodyPr>
          <a:lstStyle/>
          <a:p>
            <a:pPr algn="ctr">
              <a:buNone/>
            </a:pPr>
            <a:r>
              <a:rPr lang="en-US" sz="1800" b="1" dirty="0" smtClean="0">
                <a:solidFill>
                  <a:schemeClr val="bg1">
                    <a:lumMod val="50000"/>
                  </a:schemeClr>
                </a:solidFill>
              </a:rPr>
              <a:t>Arms &amp; Shoulders </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Mantenerse Saludable y sin Lesiones</a:t>
            </a:r>
            <a:endParaRPr lang="en-US" dirty="0"/>
          </a:p>
        </p:txBody>
      </p:sp>
      <p:sp>
        <p:nvSpPr>
          <p:cNvPr id="11" name="TextBox 10"/>
          <p:cNvSpPr txBox="1"/>
          <p:nvPr/>
        </p:nvSpPr>
        <p:spPr>
          <a:xfrm>
            <a:off x="357100" y="1828800"/>
            <a:ext cx="8634500" cy="492443"/>
          </a:xfrm>
          <a:prstGeom prst="rect">
            <a:avLst/>
          </a:prstGeom>
          <a:noFill/>
        </p:spPr>
        <p:txBody>
          <a:bodyPr wrap="square" rtlCol="0">
            <a:spAutoFit/>
          </a:bodyPr>
          <a:lstStyle/>
          <a:p>
            <a:pPr>
              <a:buNone/>
            </a:pPr>
            <a:r>
              <a:rPr lang="en-US" b="1" dirty="0" err="1" smtClean="0"/>
              <a:t>Todo</a:t>
            </a:r>
            <a:r>
              <a:rPr lang="en-US" b="1" dirty="0" smtClean="0"/>
              <a:t> el </a:t>
            </a:r>
            <a:r>
              <a:rPr lang="en-US" b="1" dirty="0" err="1" smtClean="0"/>
              <a:t>tiempo</a:t>
            </a:r>
            <a:endParaRPr lang="en-US" b="1" dirty="0" smtClean="0"/>
          </a:p>
        </p:txBody>
      </p:sp>
      <p:grpSp>
        <p:nvGrpSpPr>
          <p:cNvPr id="20" name="Group 19"/>
          <p:cNvGrpSpPr/>
          <p:nvPr/>
        </p:nvGrpSpPr>
        <p:grpSpPr>
          <a:xfrm>
            <a:off x="7239000" y="3429000"/>
            <a:ext cx="1349298" cy="2057400"/>
            <a:chOff x="7239000" y="3429000"/>
            <a:chExt cx="1349298" cy="2057400"/>
          </a:xfrm>
        </p:grpSpPr>
        <p:pic>
          <p:nvPicPr>
            <p:cNvPr id="22"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239000" y="3429000"/>
              <a:ext cx="1349298" cy="2057400"/>
            </a:xfrm>
            <a:prstGeom prst="rect">
              <a:avLst/>
            </a:prstGeom>
            <a:noFill/>
            <a:ln w="9525">
              <a:noFill/>
              <a:miter lim="800000"/>
              <a:headEnd/>
              <a:tailEnd/>
            </a:ln>
            <a:effectLst/>
          </p:spPr>
        </p:pic>
        <p:sp>
          <p:nvSpPr>
            <p:cNvPr id="23" name="TextBox 22"/>
            <p:cNvSpPr txBox="1"/>
            <p:nvPr/>
          </p:nvSpPr>
          <p:spPr>
            <a:xfrm rot="1199136">
              <a:off x="7925626" y="4580133"/>
              <a:ext cx="316410" cy="144655"/>
            </a:xfrm>
            <a:prstGeom prst="rect">
              <a:avLst/>
            </a:prstGeom>
            <a:solidFill>
              <a:schemeClr val="bg1"/>
            </a:solidFill>
            <a:ln>
              <a:solidFill>
                <a:schemeClr val="tx1"/>
              </a:solidFill>
            </a:ln>
          </p:spPr>
          <p:txBody>
            <a:bodyPr wrap="square" lIns="18288" tIns="18288" rIns="18288" bIns="18288" rtlCol="0">
              <a:spAutoFit/>
            </a:bodyPr>
            <a:lstStyle/>
            <a:p>
              <a:pPr algn="ctr">
                <a:buNone/>
              </a:pPr>
              <a:r>
                <a:rPr lang="en-US" sz="700" b="1" dirty="0" smtClean="0"/>
                <a:t>el </a:t>
              </a:r>
              <a:r>
                <a:rPr lang="en-US" sz="700" b="1" dirty="0" err="1" smtClean="0"/>
                <a:t>jefe</a:t>
              </a:r>
              <a:endParaRPr lang="en-US" sz="800" b="1" dirty="0" smtClean="0"/>
            </a:p>
          </p:txBody>
        </p:sp>
      </p:grpSp>
      <p:sp>
        <p:nvSpPr>
          <p:cNvPr id="24" name="Up Arrow 23"/>
          <p:cNvSpPr/>
          <p:nvPr/>
        </p:nvSpPr>
        <p:spPr bwMode="auto">
          <a:xfrm rot="5400000">
            <a:off x="6633407" y="4242219"/>
            <a:ext cx="372986" cy="533400"/>
          </a:xfrm>
          <a:prstGeom prst="upArrow">
            <a:avLst>
              <a:gd name="adj1" fmla="val 43094"/>
              <a:gd name="adj2" fmla="val 50000"/>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dirty="0" smtClean="0">
              <a:ln>
                <a:noFill/>
              </a:ln>
              <a:solidFill>
                <a:sysClr val="windowText" lastClr="000000"/>
              </a:solidFill>
              <a:effectLst/>
              <a:latin typeface="Arial" charset="0"/>
            </a:endParaRPr>
          </a:p>
        </p:txBody>
      </p:sp>
      <p:sp>
        <p:nvSpPr>
          <p:cNvPr id="15" name="TextBox 14"/>
          <p:cNvSpPr txBox="1"/>
          <p:nvPr/>
        </p:nvSpPr>
        <p:spPr>
          <a:xfrm>
            <a:off x="0" y="2743200"/>
            <a:ext cx="7010400" cy="369332"/>
          </a:xfrm>
          <a:prstGeom prst="rect">
            <a:avLst/>
          </a:prstGeom>
          <a:noFill/>
        </p:spPr>
        <p:txBody>
          <a:bodyPr wrap="square" rtlCol="0">
            <a:spAutoFit/>
          </a:bodyPr>
          <a:lstStyle/>
          <a:p>
            <a:pPr algn="ctr">
              <a:buNone/>
            </a:pPr>
            <a:r>
              <a:rPr lang="es-ES" sz="1800" b="1" dirty="0" smtClean="0">
                <a:solidFill>
                  <a:schemeClr val="bg1">
                    <a:lumMod val="50000"/>
                  </a:schemeClr>
                </a:solidFill>
              </a:rPr>
              <a:t>Informar a su supervisor de cualquier inusual dolor o molestia</a:t>
            </a:r>
          </a:p>
        </p:txBody>
      </p:sp>
      <p:sp>
        <p:nvSpPr>
          <p:cNvPr id="16" name="TextBox 15"/>
          <p:cNvSpPr txBox="1"/>
          <p:nvPr/>
        </p:nvSpPr>
        <p:spPr>
          <a:xfrm>
            <a:off x="5105400" y="5726668"/>
            <a:ext cx="1524000" cy="646331"/>
          </a:xfrm>
          <a:prstGeom prst="rect">
            <a:avLst/>
          </a:prstGeom>
          <a:noFill/>
        </p:spPr>
        <p:txBody>
          <a:bodyPr wrap="square" rtlCol="0">
            <a:spAutoFit/>
          </a:bodyPr>
          <a:lstStyle/>
          <a:p>
            <a:pPr algn="ctr">
              <a:buNone/>
            </a:pPr>
            <a:r>
              <a:rPr lang="es-ES" sz="1800" b="1" dirty="0" smtClean="0">
                <a:solidFill>
                  <a:schemeClr val="bg1">
                    <a:lumMod val="50000"/>
                  </a:schemeClr>
                </a:solidFill>
              </a:rPr>
              <a:t>En los codos</a:t>
            </a:r>
          </a:p>
        </p:txBody>
      </p:sp>
      <p:pic>
        <p:nvPicPr>
          <p:cNvPr id="25" name="Picture 24" descr="Neck Pain.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a:xfrm>
            <a:off x="1834241" y="3459480"/>
            <a:ext cx="1594759" cy="2103120"/>
          </a:xfrm>
          <a:prstGeom prst="rect">
            <a:avLst/>
          </a:prstGeom>
        </p:spPr>
      </p:pic>
      <p:pic>
        <p:nvPicPr>
          <p:cNvPr id="26" name="Picture 25" descr="Shoulder Pain.jp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a:xfrm>
            <a:off x="3505200" y="3456432"/>
            <a:ext cx="1493714" cy="2103120"/>
          </a:xfrm>
          <a:prstGeom prst="rect">
            <a:avLst/>
          </a:prstGeom>
        </p:spPr>
      </p:pic>
      <p:pic>
        <p:nvPicPr>
          <p:cNvPr id="27" name="Picture 26" descr="Elbow Pain.jp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a:xfrm>
            <a:off x="5105400" y="3456432"/>
            <a:ext cx="1541288" cy="2103120"/>
          </a:xfrm>
          <a:prstGeom prst="rect">
            <a:avLst/>
          </a:prstGeom>
        </p:spPr>
      </p:pic>
      <p:sp>
        <p:nvSpPr>
          <p:cNvPr id="28" name="TextBox 27"/>
          <p:cNvSpPr txBox="1"/>
          <p:nvPr/>
        </p:nvSpPr>
        <p:spPr>
          <a:xfrm>
            <a:off x="1905000" y="5726668"/>
            <a:ext cx="1371600" cy="646331"/>
          </a:xfrm>
          <a:prstGeom prst="rect">
            <a:avLst/>
          </a:prstGeom>
          <a:noFill/>
        </p:spPr>
        <p:txBody>
          <a:bodyPr wrap="square" rtlCol="0">
            <a:spAutoFit/>
          </a:bodyPr>
          <a:lstStyle/>
          <a:p>
            <a:pPr algn="ctr">
              <a:buNone/>
            </a:pPr>
            <a:r>
              <a:rPr lang="es-ES" sz="1800" b="1" dirty="0" smtClean="0">
                <a:solidFill>
                  <a:schemeClr val="bg1">
                    <a:lumMod val="50000"/>
                  </a:schemeClr>
                </a:solidFill>
              </a:rPr>
              <a:t>En el cuello</a:t>
            </a:r>
          </a:p>
        </p:txBody>
      </p:sp>
      <p:pic>
        <p:nvPicPr>
          <p:cNvPr id="29" name="Picture 28" descr="Pain - Back.jpg"/>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a:xfrm>
            <a:off x="152400" y="3456432"/>
            <a:ext cx="1565116" cy="2103120"/>
          </a:xfrm>
          <a:prstGeom prst="rect">
            <a:avLst/>
          </a:prstGeom>
        </p:spPr>
      </p:pic>
      <p:sp>
        <p:nvSpPr>
          <p:cNvPr id="30" name="TextBox 29"/>
          <p:cNvSpPr txBox="1"/>
          <p:nvPr/>
        </p:nvSpPr>
        <p:spPr>
          <a:xfrm>
            <a:off x="152400" y="5726668"/>
            <a:ext cx="1600200" cy="369332"/>
          </a:xfrm>
          <a:prstGeom prst="rect">
            <a:avLst/>
          </a:prstGeom>
          <a:noFill/>
        </p:spPr>
        <p:txBody>
          <a:bodyPr wrap="square" rtlCol="0">
            <a:spAutoFit/>
          </a:bodyPr>
          <a:lstStyle/>
          <a:p>
            <a:pPr algn="ctr">
              <a:buNone/>
            </a:pPr>
            <a:r>
              <a:rPr lang="en-US" sz="1800" b="1" dirty="0" smtClean="0">
                <a:solidFill>
                  <a:schemeClr val="bg1">
                    <a:lumMod val="50000"/>
                  </a:schemeClr>
                </a:solidFill>
              </a:rPr>
              <a:t>In back</a:t>
            </a:r>
          </a:p>
        </p:txBody>
      </p:sp>
      <p:sp>
        <p:nvSpPr>
          <p:cNvPr id="31" name="TextBox 30"/>
          <p:cNvSpPr txBox="1"/>
          <p:nvPr/>
        </p:nvSpPr>
        <p:spPr>
          <a:xfrm>
            <a:off x="3429000" y="5726668"/>
            <a:ext cx="1600200" cy="646331"/>
          </a:xfrm>
          <a:prstGeom prst="rect">
            <a:avLst/>
          </a:prstGeom>
          <a:noFill/>
        </p:spPr>
        <p:txBody>
          <a:bodyPr wrap="square" rtlCol="0">
            <a:spAutoFit/>
          </a:bodyPr>
          <a:lstStyle/>
          <a:p>
            <a:pPr algn="ctr">
              <a:buNone/>
            </a:pPr>
            <a:r>
              <a:rPr lang="es-ES" sz="1800" b="1" dirty="0" smtClean="0">
                <a:solidFill>
                  <a:schemeClr val="bg1">
                    <a:lumMod val="50000"/>
                  </a:schemeClr>
                </a:solidFill>
              </a:rPr>
              <a:t>En los hombros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50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1000"/>
                                        <p:tgtEl>
                                          <p:spTgt spid="24"/>
                                        </p:tgtEl>
                                      </p:cBhvr>
                                    </p:animEffect>
                                  </p:childTnLst>
                                </p:cTn>
                              </p:par>
                            </p:childTnLst>
                          </p:cTn>
                        </p:par>
                        <p:par>
                          <p:cTn id="8" fill="hold">
                            <p:stCondLst>
                              <p:cond delay="2500"/>
                            </p:stCondLst>
                            <p:childTnLst>
                              <p:par>
                                <p:cTn id="9" presetID="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Mantenerse Saludable y sin Lesiones</a:t>
            </a:r>
            <a:endParaRPr lang="en-US" dirty="0"/>
          </a:p>
        </p:txBody>
      </p:sp>
      <p:sp>
        <p:nvSpPr>
          <p:cNvPr id="11" name="TextBox 10"/>
          <p:cNvSpPr txBox="1"/>
          <p:nvPr/>
        </p:nvSpPr>
        <p:spPr>
          <a:xfrm>
            <a:off x="357100" y="1828800"/>
            <a:ext cx="8634500" cy="492443"/>
          </a:xfrm>
          <a:prstGeom prst="rect">
            <a:avLst/>
          </a:prstGeom>
          <a:noFill/>
        </p:spPr>
        <p:txBody>
          <a:bodyPr wrap="square" rtlCol="0">
            <a:spAutoFit/>
          </a:bodyPr>
          <a:lstStyle/>
          <a:p>
            <a:pPr>
              <a:buNone/>
            </a:pPr>
            <a:r>
              <a:rPr lang="en-US" b="1" dirty="0" err="1" smtClean="0"/>
              <a:t>Todo</a:t>
            </a:r>
            <a:r>
              <a:rPr lang="en-US" b="1" dirty="0" smtClean="0"/>
              <a:t> el </a:t>
            </a:r>
            <a:r>
              <a:rPr lang="en-US" b="1" dirty="0" err="1" smtClean="0"/>
              <a:t>tiempo</a:t>
            </a:r>
            <a:endParaRPr lang="en-US" b="1" dirty="0" smtClean="0"/>
          </a:p>
        </p:txBody>
      </p:sp>
      <p:sp>
        <p:nvSpPr>
          <p:cNvPr id="21" name="TextBox 20"/>
          <p:cNvSpPr txBox="1"/>
          <p:nvPr/>
        </p:nvSpPr>
        <p:spPr>
          <a:xfrm>
            <a:off x="304800" y="2838271"/>
            <a:ext cx="3581400" cy="1200329"/>
          </a:xfrm>
          <a:prstGeom prst="rect">
            <a:avLst/>
          </a:prstGeom>
          <a:noFill/>
        </p:spPr>
        <p:txBody>
          <a:bodyPr wrap="square" rtlCol="0">
            <a:spAutoFit/>
          </a:bodyPr>
          <a:lstStyle/>
          <a:p>
            <a:pPr algn="ctr">
              <a:buNone/>
            </a:pPr>
            <a:r>
              <a:rPr lang="es-ES" sz="1800" b="1" dirty="0" smtClean="0">
                <a:solidFill>
                  <a:schemeClr val="bg1">
                    <a:lumMod val="50000"/>
                  </a:schemeClr>
                </a:solidFill>
              </a:rPr>
              <a:t>Hablar con sus compañeros de trabajo y tu supervisor si encontraste maneras de hacer el trabajo más fácil</a:t>
            </a:r>
            <a:endParaRPr lang="en-US" sz="1800" b="1" dirty="0" smtClean="0">
              <a:solidFill>
                <a:schemeClr val="bg1">
                  <a:lumMod val="50000"/>
                </a:schemeClr>
              </a:solidFill>
            </a:endParaRPr>
          </a:p>
        </p:txBody>
      </p:sp>
      <p:grpSp>
        <p:nvGrpSpPr>
          <p:cNvPr id="14" name="Group 13"/>
          <p:cNvGrpSpPr/>
          <p:nvPr/>
        </p:nvGrpSpPr>
        <p:grpSpPr>
          <a:xfrm>
            <a:off x="7261302" y="4648200"/>
            <a:ext cx="1349298" cy="2057400"/>
            <a:chOff x="7261302" y="4648200"/>
            <a:chExt cx="1349298" cy="2057400"/>
          </a:xfrm>
        </p:grpSpPr>
        <p:pic>
          <p:nvPicPr>
            <p:cNvPr id="15"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261302" y="4648200"/>
              <a:ext cx="1349298" cy="2057400"/>
            </a:xfrm>
            <a:prstGeom prst="rect">
              <a:avLst/>
            </a:prstGeom>
            <a:noFill/>
            <a:ln w="9525">
              <a:noFill/>
              <a:miter lim="800000"/>
              <a:headEnd/>
              <a:tailEnd/>
            </a:ln>
            <a:effectLst/>
          </p:spPr>
        </p:pic>
        <p:sp>
          <p:nvSpPr>
            <p:cNvPr id="16" name="TextBox 15"/>
            <p:cNvSpPr txBox="1"/>
            <p:nvPr/>
          </p:nvSpPr>
          <p:spPr>
            <a:xfrm rot="1199136">
              <a:off x="7947928" y="5799333"/>
              <a:ext cx="316410" cy="144655"/>
            </a:xfrm>
            <a:prstGeom prst="rect">
              <a:avLst/>
            </a:prstGeom>
            <a:solidFill>
              <a:schemeClr val="bg1"/>
            </a:solidFill>
            <a:ln>
              <a:solidFill>
                <a:schemeClr val="tx1"/>
              </a:solidFill>
            </a:ln>
          </p:spPr>
          <p:txBody>
            <a:bodyPr wrap="square" lIns="18288" tIns="18288" rIns="18288" bIns="18288" rtlCol="0">
              <a:spAutoFit/>
            </a:bodyPr>
            <a:lstStyle/>
            <a:p>
              <a:pPr algn="ctr">
                <a:buNone/>
              </a:pPr>
              <a:r>
                <a:rPr lang="en-US" sz="700" b="1" dirty="0" smtClean="0"/>
                <a:t>el </a:t>
              </a:r>
              <a:r>
                <a:rPr lang="en-US" sz="700" b="1" dirty="0" err="1" smtClean="0"/>
                <a:t>jefe</a:t>
              </a:r>
              <a:endParaRPr lang="en-US" sz="800" b="1" dirty="0" smtClean="0"/>
            </a:p>
          </p:txBody>
        </p:sp>
      </p:grpSp>
      <p:sp>
        <p:nvSpPr>
          <p:cNvPr id="17" name="Up Arrow 16"/>
          <p:cNvSpPr/>
          <p:nvPr/>
        </p:nvSpPr>
        <p:spPr bwMode="auto">
          <a:xfrm rot="5400000">
            <a:off x="4995107" y="3844093"/>
            <a:ext cx="372986" cy="3657600"/>
          </a:xfrm>
          <a:prstGeom prst="up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dirty="0" smtClean="0">
              <a:ln>
                <a:noFill/>
              </a:ln>
              <a:solidFill>
                <a:sysClr val="windowText" lastClr="000000"/>
              </a:solidFill>
              <a:effectLst/>
              <a:latin typeface="Arial" charset="0"/>
            </a:endParaRPr>
          </a:p>
        </p:txBody>
      </p:sp>
      <p:pic>
        <p:nvPicPr>
          <p:cNvPr id="18"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219200" y="4191000"/>
            <a:ext cx="1933575" cy="2286000"/>
          </a:xfrm>
          <a:prstGeom prst="rect">
            <a:avLst/>
          </a:prstGeom>
          <a:noFill/>
          <a:ln w="9525">
            <a:noFill/>
            <a:miter lim="800000"/>
            <a:headEnd/>
            <a:tailEnd/>
          </a:ln>
          <a:effectLst/>
        </p:spPr>
      </p:pic>
      <p:sp>
        <p:nvSpPr>
          <p:cNvPr id="19" name="Up Arrow 18"/>
          <p:cNvSpPr/>
          <p:nvPr/>
        </p:nvSpPr>
        <p:spPr bwMode="auto">
          <a:xfrm rot="3933107">
            <a:off x="4509147" y="3630269"/>
            <a:ext cx="372986" cy="2909059"/>
          </a:xfrm>
          <a:prstGeom prst="up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dirty="0" smtClean="0">
              <a:ln>
                <a:noFill/>
              </a:ln>
              <a:solidFill>
                <a:sysClr val="windowText" lastClr="000000"/>
              </a:solidFill>
              <a:effectLst/>
              <a:latin typeface="Arial" charset="0"/>
            </a:endParaRPr>
          </a:p>
        </p:txBody>
      </p:sp>
      <p:grpSp>
        <p:nvGrpSpPr>
          <p:cNvPr id="20" name="Group 19"/>
          <p:cNvGrpSpPr/>
          <p:nvPr/>
        </p:nvGrpSpPr>
        <p:grpSpPr>
          <a:xfrm>
            <a:off x="4025721" y="2628363"/>
            <a:ext cx="4648200" cy="1828800"/>
            <a:chOff x="4025721" y="2628363"/>
            <a:chExt cx="4648200" cy="1828800"/>
          </a:xfrm>
        </p:grpSpPr>
        <p:pic>
          <p:nvPicPr>
            <p:cNvPr id="24"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334000" y="2743200"/>
              <a:ext cx="1600200" cy="1600200"/>
            </a:xfrm>
            <a:prstGeom prst="rect">
              <a:avLst/>
            </a:prstGeom>
            <a:noFill/>
            <a:ln w="9525">
              <a:noFill/>
              <a:miter lim="800000"/>
              <a:headEnd/>
              <a:tailEnd/>
            </a:ln>
            <a:effectLst/>
          </p:spPr>
        </p:pic>
        <p:pic>
          <p:nvPicPr>
            <p:cNvPr id="25" name="Picture 4"/>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140276" y="2743200"/>
              <a:ext cx="1117524" cy="1600200"/>
            </a:xfrm>
            <a:prstGeom prst="rect">
              <a:avLst/>
            </a:prstGeom>
            <a:noFill/>
            <a:ln w="9525">
              <a:noFill/>
              <a:miter lim="800000"/>
              <a:headEnd/>
              <a:tailEnd/>
            </a:ln>
            <a:effectLst/>
          </p:spPr>
        </p:pic>
        <p:pic>
          <p:nvPicPr>
            <p:cNvPr id="26" name="Picture 5"/>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010400" y="2743200"/>
              <a:ext cx="1600200" cy="1600200"/>
            </a:xfrm>
            <a:prstGeom prst="rect">
              <a:avLst/>
            </a:prstGeom>
            <a:noFill/>
            <a:ln w="9525">
              <a:noFill/>
              <a:miter lim="800000"/>
              <a:headEnd/>
              <a:tailEnd/>
            </a:ln>
            <a:effectLst/>
          </p:spPr>
        </p:pic>
        <p:sp>
          <p:nvSpPr>
            <p:cNvPr id="27" name="Rectangle 26"/>
            <p:cNvSpPr/>
            <p:nvPr/>
          </p:nvSpPr>
          <p:spPr bwMode="auto">
            <a:xfrm>
              <a:off x="4025721" y="2628363"/>
              <a:ext cx="4648200" cy="18288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solidFill>
                    <a:schemeClr val="tx1"/>
                  </a:solidFill>
                </a:ln>
                <a:solidFill>
                  <a:schemeClr val="tx1"/>
                </a:solidFill>
                <a:effectLst/>
                <a:latin typeface="Arial"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2000"/>
                                        <p:tgtEl>
                                          <p:spTgt spid="19"/>
                                        </p:tgtEl>
                                      </p:cBhvr>
                                    </p:animEffect>
                                  </p:childTnLst>
                                </p:cTn>
                              </p:par>
                            </p:childTnLst>
                          </p:cTn>
                        </p:par>
                        <p:par>
                          <p:cTn id="8" fill="hold">
                            <p:stCondLst>
                              <p:cond delay="2000"/>
                            </p:stCondLst>
                            <p:childTnLst>
                              <p:par>
                                <p:cTn id="9" presetID="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1000"/>
                                        <p:tgtEl>
                                          <p:spTgt spid="17"/>
                                        </p:tgtEl>
                                      </p:cBhvr>
                                    </p:animEffect>
                                  </p:childTnLst>
                                </p:cTn>
                              </p:par>
                            </p:childTnLst>
                          </p:cTn>
                        </p:par>
                        <p:par>
                          <p:cTn id="16" fill="hold">
                            <p:stCondLst>
                              <p:cond delay="1000"/>
                            </p:stCondLst>
                            <p:childTnLst>
                              <p:par>
                                <p:cTn id="17" presetID="1"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Mantenerse Saludable y sin Lesiones</a:t>
            </a:r>
            <a:endParaRPr lang="en-US" dirty="0"/>
          </a:p>
        </p:txBody>
      </p:sp>
      <p:sp>
        <p:nvSpPr>
          <p:cNvPr id="11" name="TextBox 10"/>
          <p:cNvSpPr txBox="1"/>
          <p:nvPr/>
        </p:nvSpPr>
        <p:spPr>
          <a:xfrm>
            <a:off x="357100" y="1828800"/>
            <a:ext cx="8634500" cy="492443"/>
          </a:xfrm>
          <a:prstGeom prst="rect">
            <a:avLst/>
          </a:prstGeom>
          <a:noFill/>
        </p:spPr>
        <p:txBody>
          <a:bodyPr wrap="square" rtlCol="0">
            <a:spAutoFit/>
          </a:bodyPr>
          <a:lstStyle/>
          <a:p>
            <a:pPr>
              <a:buNone/>
            </a:pPr>
            <a:r>
              <a:rPr lang="en-US" b="1" dirty="0" err="1" smtClean="0"/>
              <a:t>Todo</a:t>
            </a:r>
            <a:r>
              <a:rPr lang="en-US" b="1" dirty="0" smtClean="0"/>
              <a:t> el </a:t>
            </a:r>
            <a:r>
              <a:rPr lang="en-US" b="1" dirty="0" err="1" smtClean="0"/>
              <a:t>tiempo</a:t>
            </a:r>
            <a:endParaRPr lang="en-US" b="1" dirty="0" smtClean="0"/>
          </a:p>
        </p:txBody>
      </p:sp>
      <p:sp>
        <p:nvSpPr>
          <p:cNvPr id="10" name="TextBox 9"/>
          <p:cNvSpPr txBox="1"/>
          <p:nvPr/>
        </p:nvSpPr>
        <p:spPr>
          <a:xfrm>
            <a:off x="342900" y="2743200"/>
            <a:ext cx="2667000" cy="646331"/>
          </a:xfrm>
          <a:prstGeom prst="rect">
            <a:avLst/>
          </a:prstGeom>
          <a:noFill/>
        </p:spPr>
        <p:txBody>
          <a:bodyPr wrap="square" rtlCol="0">
            <a:spAutoFit/>
          </a:bodyPr>
          <a:lstStyle/>
          <a:p>
            <a:pPr algn="ctr">
              <a:buNone/>
            </a:pPr>
            <a:r>
              <a:rPr lang="en-US" sz="1800" b="1" dirty="0" smtClean="0">
                <a:solidFill>
                  <a:schemeClr val="bg1">
                    <a:lumMod val="50000"/>
                  </a:schemeClr>
                </a:solidFill>
              </a:rPr>
              <a:t>Coma </a:t>
            </a:r>
            <a:r>
              <a:rPr lang="en-US" sz="1800" b="1" dirty="0" err="1" smtClean="0">
                <a:solidFill>
                  <a:schemeClr val="bg1">
                    <a:lumMod val="50000"/>
                  </a:schemeClr>
                </a:solidFill>
              </a:rPr>
              <a:t>una</a:t>
            </a:r>
            <a:r>
              <a:rPr lang="en-US" sz="1800" b="1" dirty="0" smtClean="0">
                <a:solidFill>
                  <a:schemeClr val="bg1">
                    <a:lumMod val="50000"/>
                  </a:schemeClr>
                </a:solidFill>
              </a:rPr>
              <a:t> </a:t>
            </a:r>
            <a:r>
              <a:rPr lang="en-US" sz="1800" b="1" dirty="0" err="1" smtClean="0">
                <a:solidFill>
                  <a:schemeClr val="bg1">
                    <a:lumMod val="50000"/>
                  </a:schemeClr>
                </a:solidFill>
              </a:rPr>
              <a:t>dieta</a:t>
            </a:r>
            <a:r>
              <a:rPr lang="en-US" sz="1800" b="1" dirty="0" smtClean="0">
                <a:solidFill>
                  <a:schemeClr val="bg1">
                    <a:lumMod val="50000"/>
                  </a:schemeClr>
                </a:solidFill>
              </a:rPr>
              <a:t> </a:t>
            </a:r>
            <a:r>
              <a:rPr lang="en-US" sz="1800" b="1" dirty="0" err="1" smtClean="0">
                <a:solidFill>
                  <a:schemeClr val="bg1">
                    <a:lumMod val="50000"/>
                  </a:schemeClr>
                </a:solidFill>
              </a:rPr>
              <a:t>equilibrada</a:t>
            </a:r>
            <a:endParaRPr lang="en-US" sz="1800" b="1" dirty="0" smtClean="0">
              <a:solidFill>
                <a:schemeClr val="bg1">
                  <a:lumMod val="50000"/>
                </a:schemeClr>
              </a:solidFill>
            </a:endParaRPr>
          </a:p>
        </p:txBody>
      </p:sp>
      <p:pic>
        <p:nvPicPr>
          <p:cNvPr id="25" name="Picture 2" descr="C:\Documents and Settings\W. Gary Allread\Local Settings\Temporary Internet Files\Content.IE5\RK40KXD1\MC900441322[1].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495800" y="1828800"/>
            <a:ext cx="670560" cy="548640"/>
          </a:xfrm>
          <a:prstGeom prst="rect">
            <a:avLst/>
          </a:prstGeom>
          <a:noFill/>
        </p:spPr>
      </p:pic>
      <p:sp>
        <p:nvSpPr>
          <p:cNvPr id="17" name="TextBox 16"/>
          <p:cNvSpPr txBox="1"/>
          <p:nvPr/>
        </p:nvSpPr>
        <p:spPr>
          <a:xfrm>
            <a:off x="3607831" y="2743200"/>
            <a:ext cx="2514600" cy="646331"/>
          </a:xfrm>
          <a:prstGeom prst="rect">
            <a:avLst/>
          </a:prstGeom>
          <a:noFill/>
        </p:spPr>
        <p:txBody>
          <a:bodyPr wrap="square" rtlCol="0">
            <a:spAutoFit/>
          </a:bodyPr>
          <a:lstStyle/>
          <a:p>
            <a:pPr algn="ctr">
              <a:buNone/>
            </a:pPr>
            <a:r>
              <a:rPr lang="en-US" sz="1800" b="1" dirty="0" err="1" smtClean="0">
                <a:solidFill>
                  <a:schemeClr val="bg1">
                    <a:lumMod val="50000"/>
                  </a:schemeClr>
                </a:solidFill>
              </a:rPr>
              <a:t>Hacer</a:t>
            </a:r>
            <a:r>
              <a:rPr lang="en-US" sz="1800" b="1" dirty="0" smtClean="0">
                <a:solidFill>
                  <a:schemeClr val="bg1">
                    <a:lumMod val="50000"/>
                  </a:schemeClr>
                </a:solidFill>
              </a:rPr>
              <a:t> </a:t>
            </a:r>
            <a:r>
              <a:rPr lang="en-US" sz="1800" b="1" dirty="0" err="1" smtClean="0">
                <a:solidFill>
                  <a:schemeClr val="bg1">
                    <a:lumMod val="50000"/>
                  </a:schemeClr>
                </a:solidFill>
              </a:rPr>
              <a:t>ejercicio</a:t>
            </a:r>
            <a:r>
              <a:rPr lang="en-US" sz="1800" b="1" dirty="0" smtClean="0">
                <a:solidFill>
                  <a:schemeClr val="bg1">
                    <a:lumMod val="50000"/>
                  </a:schemeClr>
                </a:solidFill>
              </a:rPr>
              <a:t> </a:t>
            </a:r>
            <a:r>
              <a:rPr lang="en-US" sz="1800" b="1" dirty="0" err="1" smtClean="0">
                <a:solidFill>
                  <a:schemeClr val="bg1">
                    <a:lumMod val="50000"/>
                  </a:schemeClr>
                </a:solidFill>
              </a:rPr>
              <a:t>regularmente</a:t>
            </a:r>
            <a:endParaRPr lang="en-US" sz="1800" b="1" dirty="0" smtClean="0">
              <a:solidFill>
                <a:schemeClr val="bg1">
                  <a:lumMod val="50000"/>
                </a:schemeClr>
              </a:solidFill>
            </a:endParaRPr>
          </a:p>
        </p:txBody>
      </p:sp>
      <p:sp>
        <p:nvSpPr>
          <p:cNvPr id="18" name="TextBox 17"/>
          <p:cNvSpPr txBox="1"/>
          <p:nvPr/>
        </p:nvSpPr>
        <p:spPr>
          <a:xfrm>
            <a:off x="6817598" y="2743200"/>
            <a:ext cx="1600200" cy="369332"/>
          </a:xfrm>
          <a:prstGeom prst="rect">
            <a:avLst/>
          </a:prstGeom>
          <a:noFill/>
        </p:spPr>
        <p:txBody>
          <a:bodyPr wrap="square" rtlCol="0">
            <a:spAutoFit/>
          </a:bodyPr>
          <a:lstStyle/>
          <a:p>
            <a:pPr algn="ctr">
              <a:buNone/>
            </a:pPr>
            <a:r>
              <a:rPr lang="en-US" sz="1800" b="1" dirty="0" err="1" smtClean="0">
                <a:solidFill>
                  <a:schemeClr val="bg1">
                    <a:lumMod val="50000"/>
                  </a:schemeClr>
                </a:solidFill>
              </a:rPr>
              <a:t>Dormir</a:t>
            </a:r>
            <a:r>
              <a:rPr lang="en-US" sz="1800" b="1" dirty="0" smtClean="0">
                <a:solidFill>
                  <a:schemeClr val="bg1">
                    <a:lumMod val="50000"/>
                  </a:schemeClr>
                </a:solidFill>
              </a:rPr>
              <a:t> </a:t>
            </a:r>
            <a:r>
              <a:rPr lang="en-US" sz="1800" b="1" dirty="0" err="1" smtClean="0">
                <a:solidFill>
                  <a:schemeClr val="bg1">
                    <a:lumMod val="50000"/>
                  </a:schemeClr>
                </a:solidFill>
              </a:rPr>
              <a:t>bien</a:t>
            </a:r>
            <a:endParaRPr lang="en-US" sz="1800" b="1" dirty="0" smtClean="0">
              <a:solidFill>
                <a:schemeClr val="bg1">
                  <a:lumMod val="50000"/>
                </a:schemeClr>
              </a:solidFill>
            </a:endParaRPr>
          </a:p>
        </p:txBody>
      </p:sp>
      <p:grpSp>
        <p:nvGrpSpPr>
          <p:cNvPr id="27" name="Group 26"/>
          <p:cNvGrpSpPr/>
          <p:nvPr/>
        </p:nvGrpSpPr>
        <p:grpSpPr>
          <a:xfrm>
            <a:off x="3571160" y="3444240"/>
            <a:ext cx="2587942" cy="3108960"/>
            <a:chOff x="3619500" y="3444240"/>
            <a:chExt cx="2587942" cy="3108960"/>
          </a:xfrm>
        </p:grpSpPr>
        <p:pic>
          <p:nvPicPr>
            <p:cNvPr id="3077"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620452" y="3444240"/>
              <a:ext cx="1165860" cy="1554480"/>
            </a:xfrm>
            <a:prstGeom prst="rect">
              <a:avLst/>
            </a:prstGeom>
            <a:noFill/>
            <a:ln w="9525">
              <a:noFill/>
              <a:miter lim="800000"/>
              <a:headEnd/>
              <a:tailEnd/>
            </a:ln>
            <a:effectLst/>
          </p:spPr>
        </p:pic>
        <p:pic>
          <p:nvPicPr>
            <p:cNvPr id="3079" name="Picture 7"/>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928677" y="3444240"/>
              <a:ext cx="1278765" cy="1554480"/>
            </a:xfrm>
            <a:prstGeom prst="rect">
              <a:avLst/>
            </a:prstGeom>
            <a:noFill/>
            <a:ln w="9525">
              <a:noFill/>
              <a:miter lim="800000"/>
              <a:headEnd/>
              <a:tailEnd/>
            </a:ln>
            <a:effectLst/>
          </p:spPr>
        </p:pic>
        <p:pic>
          <p:nvPicPr>
            <p:cNvPr id="3080" name="Picture 8"/>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953952" y="4998720"/>
              <a:ext cx="1101090" cy="1554480"/>
            </a:xfrm>
            <a:prstGeom prst="rect">
              <a:avLst/>
            </a:prstGeom>
            <a:noFill/>
            <a:ln w="9525">
              <a:noFill/>
              <a:miter lim="800000"/>
              <a:headEnd/>
              <a:tailEnd/>
            </a:ln>
            <a:effectLst/>
          </p:spPr>
        </p:pic>
        <p:pic>
          <p:nvPicPr>
            <p:cNvPr id="3081" name="Picture 9"/>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619500" y="4998720"/>
              <a:ext cx="1319212" cy="1554480"/>
            </a:xfrm>
            <a:prstGeom prst="rect">
              <a:avLst/>
            </a:prstGeom>
            <a:noFill/>
            <a:ln w="9525">
              <a:noFill/>
              <a:miter lim="800000"/>
              <a:headEnd/>
              <a:tailEnd/>
            </a:ln>
            <a:effectLst/>
          </p:spPr>
        </p:pic>
      </p:grpSp>
      <p:pic>
        <p:nvPicPr>
          <p:cNvPr id="3083" name="Picture 11"/>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472397" y="3581400"/>
            <a:ext cx="2290603" cy="2148840"/>
          </a:xfrm>
          <a:prstGeom prst="rect">
            <a:avLst/>
          </a:prstGeom>
          <a:noFill/>
          <a:ln w="9525">
            <a:noFill/>
            <a:miter lim="800000"/>
            <a:headEnd/>
            <a:tailEnd/>
          </a:ln>
          <a:effectLst/>
        </p:spPr>
      </p:pic>
      <p:pic>
        <p:nvPicPr>
          <p:cNvPr id="15" name="Picture 2"/>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228600" y="3505200"/>
            <a:ext cx="2816352" cy="27562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Take-Home Messages</a:t>
            </a:r>
            <a:endParaRPr lang="en-US" u="sng" dirty="0"/>
          </a:p>
        </p:txBody>
      </p:sp>
      <p:sp>
        <p:nvSpPr>
          <p:cNvPr id="21" name="Content Placeholder 2"/>
          <p:cNvSpPr>
            <a:spLocks noGrp="1"/>
          </p:cNvSpPr>
          <p:nvPr>
            <p:ph idx="1"/>
          </p:nvPr>
        </p:nvSpPr>
        <p:spPr>
          <a:xfrm>
            <a:off x="1143000" y="2362200"/>
            <a:ext cx="7772400" cy="3573463"/>
          </a:xfrm>
        </p:spPr>
        <p:txBody>
          <a:bodyPr/>
          <a:lstStyle/>
          <a:p>
            <a:pPr lvl="1">
              <a:spcAft>
                <a:spcPts val="300"/>
              </a:spcAft>
            </a:pPr>
            <a:r>
              <a:rPr lang="en-US" dirty="0" smtClean="0"/>
              <a:t>Ergonomics can be used to make your jobs easier</a:t>
            </a:r>
          </a:p>
          <a:p>
            <a:pPr lvl="1">
              <a:spcAft>
                <a:spcPts val="300"/>
              </a:spcAft>
            </a:pPr>
            <a:r>
              <a:rPr lang="en-US" dirty="0" smtClean="0"/>
              <a:t>Specific tasks and work practices can put stress on your body</a:t>
            </a:r>
          </a:p>
          <a:p>
            <a:pPr lvl="1">
              <a:spcAft>
                <a:spcPts val="300"/>
              </a:spcAft>
            </a:pPr>
            <a:r>
              <a:rPr lang="en-US" dirty="0" smtClean="0"/>
              <a:t>Certain aches and pains may be a sign of cumulative trauma</a:t>
            </a:r>
          </a:p>
          <a:p>
            <a:pPr lvl="1">
              <a:spcAft>
                <a:spcPts val="300"/>
              </a:spcAft>
            </a:pPr>
            <a:r>
              <a:rPr lang="en-US" dirty="0" smtClean="0"/>
              <a:t>There are many ways that your jobs can be done differently to reduce the chances you will become hurt</a:t>
            </a:r>
          </a:p>
          <a:p>
            <a:pPr lvl="1">
              <a:spcAft>
                <a:spcPts val="300"/>
              </a:spcAft>
            </a:pPr>
            <a:r>
              <a:rPr lang="en-US" dirty="0" smtClean="0"/>
              <a:t>You should also take steps to keep yourself healthy</a:t>
            </a:r>
          </a:p>
        </p:txBody>
      </p:sp>
      <p:sp>
        <p:nvSpPr>
          <p:cNvPr id="5" name="TextBox 4"/>
          <p:cNvSpPr txBox="1"/>
          <p:nvPr/>
        </p:nvSpPr>
        <p:spPr>
          <a:xfrm>
            <a:off x="357100" y="1828800"/>
            <a:ext cx="8634500" cy="492443"/>
          </a:xfrm>
          <a:prstGeom prst="rect">
            <a:avLst/>
          </a:prstGeom>
          <a:noFill/>
        </p:spPr>
        <p:txBody>
          <a:bodyPr wrap="square" rtlCol="0">
            <a:spAutoFit/>
          </a:bodyPr>
          <a:lstStyle/>
          <a:p>
            <a:pPr>
              <a:buNone/>
            </a:pPr>
            <a:r>
              <a:rPr lang="en-US" b="1" dirty="0" smtClean="0"/>
              <a:t>Housekeeping Work and Ergonomics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8600" y="1600200"/>
            <a:ext cx="990600" cy="914400"/>
          </a:xfrm>
          <a:prstGeom prst="rect">
            <a:avLst/>
          </a:prstGeom>
          <a:noFill/>
          <a:ln w="9525">
            <a:noFill/>
            <a:miter lim="800000"/>
            <a:headEnd/>
            <a:tailEnd/>
          </a:ln>
        </p:spPr>
      </p:pic>
      <p:sp>
        <p:nvSpPr>
          <p:cNvPr id="2" name="Title 1"/>
          <p:cNvSpPr>
            <a:spLocks noGrp="1"/>
          </p:cNvSpPr>
          <p:nvPr>
            <p:ph type="title"/>
          </p:nvPr>
        </p:nvSpPr>
        <p:spPr/>
        <p:txBody>
          <a:bodyPr/>
          <a:lstStyle/>
          <a:p>
            <a:r>
              <a:rPr lang="es-ES" dirty="0" smtClean="0"/>
              <a:t>Ergonomía</a:t>
            </a:r>
            <a:endParaRPr lang="en-US" dirty="0"/>
          </a:p>
        </p:txBody>
      </p:sp>
      <p:sp>
        <p:nvSpPr>
          <p:cNvPr id="3" name="Content Placeholder 2"/>
          <p:cNvSpPr>
            <a:spLocks noGrp="1"/>
          </p:cNvSpPr>
          <p:nvPr>
            <p:ph idx="1"/>
          </p:nvPr>
        </p:nvSpPr>
        <p:spPr/>
        <p:txBody>
          <a:bodyPr/>
          <a:lstStyle/>
          <a:p>
            <a:r>
              <a:rPr lang="es-ES" dirty="0" smtClean="0"/>
              <a:t>Ergonomía en la Casa</a:t>
            </a:r>
            <a:endParaRPr lang="en-US" dirty="0"/>
          </a:p>
        </p:txBody>
      </p:sp>
      <p:sp>
        <p:nvSpPr>
          <p:cNvPr id="11" name="TextBox 10"/>
          <p:cNvSpPr txBox="1"/>
          <p:nvPr/>
        </p:nvSpPr>
        <p:spPr>
          <a:xfrm>
            <a:off x="1447800" y="2331720"/>
            <a:ext cx="6019800" cy="492443"/>
          </a:xfrm>
          <a:prstGeom prst="rect">
            <a:avLst/>
          </a:prstGeom>
          <a:noFill/>
        </p:spPr>
        <p:txBody>
          <a:bodyPr wrap="square" rtlCol="0">
            <a:spAutoFit/>
          </a:bodyPr>
          <a:lstStyle/>
          <a:p>
            <a:pPr algn="ctr">
              <a:buNone/>
            </a:pPr>
            <a:r>
              <a:rPr lang="es-ES" b="1" dirty="0" smtClean="0"/>
              <a:t>Abrir las Latas de Comida</a:t>
            </a:r>
            <a:endParaRPr lang="en-US" b="1" dirty="0"/>
          </a:p>
        </p:txBody>
      </p:sp>
      <p:sp>
        <p:nvSpPr>
          <p:cNvPr id="12" name="TextBox 11"/>
          <p:cNvSpPr txBox="1"/>
          <p:nvPr/>
        </p:nvSpPr>
        <p:spPr>
          <a:xfrm>
            <a:off x="1524000" y="5684520"/>
            <a:ext cx="2743200" cy="492443"/>
          </a:xfrm>
          <a:prstGeom prst="rect">
            <a:avLst/>
          </a:prstGeom>
          <a:noFill/>
        </p:spPr>
        <p:txBody>
          <a:bodyPr wrap="square" rtlCol="0">
            <a:spAutoFit/>
          </a:bodyPr>
          <a:lstStyle/>
          <a:p>
            <a:pPr algn="ctr">
              <a:buNone/>
            </a:pPr>
            <a:r>
              <a:rPr lang="en-US" dirty="0" err="1" smtClean="0">
                <a:solidFill>
                  <a:srgbClr val="00B050"/>
                </a:solidFill>
              </a:rPr>
              <a:t>Fácil</a:t>
            </a:r>
            <a:endParaRPr lang="en-US" dirty="0">
              <a:solidFill>
                <a:srgbClr val="00B050"/>
              </a:solidFill>
            </a:endParaRPr>
          </a:p>
        </p:txBody>
      </p:sp>
      <p:sp>
        <p:nvSpPr>
          <p:cNvPr id="13" name="TextBox 12"/>
          <p:cNvSpPr txBox="1"/>
          <p:nvPr/>
        </p:nvSpPr>
        <p:spPr>
          <a:xfrm>
            <a:off x="5181600" y="5684520"/>
            <a:ext cx="2286000" cy="492443"/>
          </a:xfrm>
          <a:prstGeom prst="rect">
            <a:avLst/>
          </a:prstGeom>
          <a:noFill/>
        </p:spPr>
        <p:txBody>
          <a:bodyPr wrap="square" rtlCol="0">
            <a:spAutoFit/>
          </a:bodyPr>
          <a:lstStyle/>
          <a:p>
            <a:pPr algn="ctr">
              <a:buNone/>
            </a:pPr>
            <a:r>
              <a:rPr lang="en-US" dirty="0" err="1" smtClean="0">
                <a:solidFill>
                  <a:srgbClr val="C00000"/>
                </a:solidFill>
              </a:rPr>
              <a:t>Difícil</a:t>
            </a:r>
            <a:endParaRPr lang="en-US" dirty="0">
              <a:solidFill>
                <a:srgbClr val="C00000"/>
              </a:solidFill>
            </a:endParaRPr>
          </a:p>
        </p:txBody>
      </p:sp>
      <p:pic>
        <p:nvPicPr>
          <p:cNvPr id="4098" name="Picture 2" descr="C:\Documents and Settings\W. Gary Allread\Local Settings\Temporary Internet Files\Content.IE5\RK40KXD1\MC900441322[1].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28600" y="5181600"/>
            <a:ext cx="1117600" cy="914400"/>
          </a:xfrm>
          <a:prstGeom prst="rect">
            <a:avLst/>
          </a:prstGeom>
          <a:noFill/>
        </p:spPr>
      </p:pic>
      <p:pic>
        <p:nvPicPr>
          <p:cNvPr id="4099" name="Picture 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610355" y="5181600"/>
            <a:ext cx="1076445" cy="914400"/>
          </a:xfrm>
          <a:prstGeom prst="rect">
            <a:avLst/>
          </a:prstGeom>
          <a:noFill/>
          <a:ln w="9525">
            <a:noFill/>
            <a:miter lim="800000"/>
            <a:headEnd/>
            <a:tailEnd/>
          </a:ln>
        </p:spPr>
      </p:pic>
      <p:pic>
        <p:nvPicPr>
          <p:cNvPr id="14" name="Picture 13" descr="Using Bad Can Opener.jpg"/>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a:xfrm>
            <a:off x="4724400" y="2971800"/>
            <a:ext cx="2743200" cy="2743200"/>
          </a:xfrm>
          <a:prstGeom prst="rect">
            <a:avLst/>
          </a:prstGeom>
        </p:spPr>
      </p:pic>
      <p:pic>
        <p:nvPicPr>
          <p:cNvPr id="15" name="Picture 14" descr="Using Good Can Opener.jpg"/>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a:xfrm>
            <a:off x="1562100" y="2971800"/>
            <a:ext cx="2677099" cy="2743200"/>
          </a:xfrm>
          <a:prstGeom prst="rect">
            <a:avLst/>
          </a:prstGeom>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cap="none" dirty="0" smtClean="0"/>
              <a:t>¿</a:t>
            </a:r>
            <a:r>
              <a:rPr lang="en-US" cap="none" dirty="0" err="1" smtClean="0"/>
              <a:t>Preguntas</a:t>
            </a:r>
            <a:r>
              <a:rPr lang="en-US" cap="none" dirty="0" smtClean="0"/>
              <a:t>?</a:t>
            </a:r>
            <a:endParaRPr lang="en-US" cap="none" dirty="0"/>
          </a:p>
        </p:txBody>
      </p:sp>
      <p:sp>
        <p:nvSpPr>
          <p:cNvPr id="5" name="Text Placeholder 4"/>
          <p:cNvSpPr>
            <a:spLocks noGrp="1"/>
          </p:cNvSpPr>
          <p:nvPr>
            <p:ph type="body" idx="1"/>
          </p:nvPr>
        </p:nvSpPr>
        <p:spPr/>
        <p:txBody>
          <a:bodyPr/>
          <a:lstStyle/>
          <a:p>
            <a:r>
              <a:rPr lang="en-US" sz="4800" b="1" dirty="0" smtClean="0"/>
              <a:t>¡</a:t>
            </a:r>
            <a:r>
              <a:rPr lang="en-US" sz="4800" b="1" dirty="0" err="1" smtClean="0"/>
              <a:t>Muchas</a:t>
            </a:r>
            <a:r>
              <a:rPr lang="en-US" sz="4800" b="1" dirty="0" smtClean="0"/>
              <a:t> Gracias!</a:t>
            </a:r>
            <a:endParaRPr lang="en-US" b="1" dirty="0"/>
          </a:p>
        </p:txBody>
      </p:sp>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239938" y="2819400"/>
            <a:ext cx="2065862" cy="3657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Ergonomía</a:t>
            </a:r>
            <a:endParaRPr lang="en-US" dirty="0"/>
          </a:p>
        </p:txBody>
      </p:sp>
      <p:sp>
        <p:nvSpPr>
          <p:cNvPr id="3" name="Content Placeholder 2"/>
          <p:cNvSpPr>
            <a:spLocks noGrp="1"/>
          </p:cNvSpPr>
          <p:nvPr>
            <p:ph idx="1"/>
          </p:nvPr>
        </p:nvSpPr>
        <p:spPr>
          <a:xfrm>
            <a:off x="1143000" y="1524000"/>
            <a:ext cx="8001000" cy="4411663"/>
          </a:xfrm>
        </p:spPr>
        <p:txBody>
          <a:bodyPr/>
          <a:lstStyle/>
          <a:p>
            <a:r>
              <a:rPr lang="en-US" dirty="0" err="1" smtClean="0"/>
              <a:t>Propósito</a:t>
            </a:r>
            <a:r>
              <a:rPr lang="en-US" dirty="0" smtClean="0"/>
              <a:t> de </a:t>
            </a:r>
            <a:r>
              <a:rPr lang="en-US" dirty="0" err="1" smtClean="0"/>
              <a:t>este</a:t>
            </a:r>
            <a:r>
              <a:rPr lang="en-US" dirty="0" smtClean="0"/>
              <a:t> </a:t>
            </a:r>
            <a:r>
              <a:rPr lang="en-US" dirty="0" err="1" smtClean="0"/>
              <a:t>Entrenamiento</a:t>
            </a:r>
            <a:endParaRPr lang="en-US" dirty="0" smtClean="0"/>
          </a:p>
          <a:p>
            <a:pPr lvl="1"/>
            <a:r>
              <a:rPr lang="es-ES" dirty="0" smtClean="0"/>
              <a:t>Aplicar Ergonomía al trabajo de limpieza de cuartos </a:t>
            </a:r>
            <a:endParaRPr lang="en-US" dirty="0"/>
          </a:p>
        </p:txBody>
      </p:sp>
      <p:pic>
        <p:nvPicPr>
          <p:cNvPr id="14" name="Picture 2" descr="C:\Documents and Settings\W. Gary Allread\Local Settings\Temporary Internet Files\Content.IE5\QYPKUBL7\MC900156031[1].wmf"/>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410200" y="3048000"/>
            <a:ext cx="3200400" cy="3167809"/>
          </a:xfrm>
          <a:prstGeom prst="rect">
            <a:avLst/>
          </a:prstGeom>
          <a:noFill/>
        </p:spPr>
      </p:pic>
      <p:pic>
        <p:nvPicPr>
          <p:cNvPr id="15" name="Picture 13" descr="BS00953_"/>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2000" y="3048000"/>
            <a:ext cx="3200400" cy="3200400"/>
          </a:xfrm>
          <a:prstGeom prst="rect">
            <a:avLst/>
          </a:prstGeom>
          <a:noFill/>
          <a:ln w="9525">
            <a:noFill/>
            <a:miter lim="800000"/>
            <a:headEnd/>
            <a:tailEnd/>
          </a:ln>
        </p:spPr>
      </p:pic>
      <p:sp>
        <p:nvSpPr>
          <p:cNvPr id="16" name="Text Box 14"/>
          <p:cNvSpPr txBox="1">
            <a:spLocks noChangeArrowheads="1"/>
          </p:cNvSpPr>
          <p:nvPr/>
        </p:nvSpPr>
        <p:spPr bwMode="auto">
          <a:xfrm>
            <a:off x="990600" y="5486400"/>
            <a:ext cx="1676400" cy="461665"/>
          </a:xfrm>
          <a:prstGeom prst="rect">
            <a:avLst/>
          </a:prstGeom>
          <a:noFill/>
          <a:ln w="9525">
            <a:noFill/>
            <a:miter lim="800000"/>
            <a:headEnd/>
            <a:tailEnd/>
          </a:ln>
        </p:spPr>
        <p:txBody>
          <a:bodyPr wrap="square">
            <a:spAutoFit/>
          </a:bodyPr>
          <a:lstStyle/>
          <a:p>
            <a:pPr algn="ctr">
              <a:spcBef>
                <a:spcPct val="50000"/>
              </a:spcBef>
              <a:buClrTx/>
              <a:buSzTx/>
              <a:buNone/>
            </a:pPr>
            <a:r>
              <a:rPr lang="en-US" sz="2400" b="1" dirty="0" err="1" smtClean="0">
                <a:solidFill>
                  <a:schemeClr val="bg2"/>
                </a:solidFill>
              </a:rPr>
              <a:t>Empleado</a:t>
            </a:r>
            <a:endParaRPr lang="en-US" sz="2400" b="1" dirty="0" smtClean="0">
              <a:solidFill>
                <a:schemeClr val="bg2"/>
              </a:solidFill>
            </a:endParaRPr>
          </a:p>
        </p:txBody>
      </p:sp>
      <p:sp>
        <p:nvSpPr>
          <p:cNvPr id="17" name="Text Box 15"/>
          <p:cNvSpPr txBox="1">
            <a:spLocks noChangeArrowheads="1"/>
          </p:cNvSpPr>
          <p:nvPr/>
        </p:nvSpPr>
        <p:spPr bwMode="auto">
          <a:xfrm>
            <a:off x="2819400" y="3581400"/>
            <a:ext cx="990600" cy="461665"/>
          </a:xfrm>
          <a:prstGeom prst="rect">
            <a:avLst/>
          </a:prstGeom>
          <a:noFill/>
          <a:ln w="9525">
            <a:noFill/>
            <a:miter lim="800000"/>
            <a:headEnd/>
            <a:tailEnd/>
          </a:ln>
        </p:spPr>
        <p:txBody>
          <a:bodyPr wrap="square">
            <a:spAutoFit/>
          </a:bodyPr>
          <a:lstStyle/>
          <a:p>
            <a:pPr algn="ctr">
              <a:spcBef>
                <a:spcPct val="50000"/>
              </a:spcBef>
              <a:buClrTx/>
              <a:buSzTx/>
              <a:buNone/>
            </a:pPr>
            <a:r>
              <a:rPr lang="en-US" sz="2400" b="1" dirty="0" err="1" smtClean="0">
                <a:solidFill>
                  <a:schemeClr val="bg2"/>
                </a:solidFill>
              </a:rPr>
              <a:t>Tarea</a:t>
            </a:r>
            <a:endParaRPr lang="en-US" sz="2400" b="1" dirty="0" smtClean="0">
              <a:solidFill>
                <a:schemeClr val="bg2"/>
              </a:solidFill>
            </a:endParaRPr>
          </a:p>
        </p:txBody>
      </p:sp>
      <p:sp>
        <p:nvSpPr>
          <p:cNvPr id="18" name="Right Arrow 17"/>
          <p:cNvSpPr/>
          <p:nvPr/>
        </p:nvSpPr>
        <p:spPr bwMode="auto">
          <a:xfrm>
            <a:off x="4191000" y="4267200"/>
            <a:ext cx="990600" cy="914400"/>
          </a:xfrm>
          <a:prstGeom prst="rightArrow">
            <a:avLst>
              <a:gd name="adj1" fmla="val 44118"/>
              <a:gd name="adj2" fmla="val 50000"/>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2000"/>
                                        <p:tgtEl>
                                          <p:spTgt spid="18"/>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Ergonomía</a:t>
            </a:r>
            <a:endParaRPr lang="en-US" dirty="0"/>
          </a:p>
        </p:txBody>
      </p:sp>
      <p:sp>
        <p:nvSpPr>
          <p:cNvPr id="3" name="Content Placeholder 2"/>
          <p:cNvSpPr>
            <a:spLocks noGrp="1"/>
          </p:cNvSpPr>
          <p:nvPr>
            <p:ph idx="1"/>
          </p:nvPr>
        </p:nvSpPr>
        <p:spPr/>
        <p:txBody>
          <a:bodyPr/>
          <a:lstStyle/>
          <a:p>
            <a:r>
              <a:rPr lang="en-US" dirty="0" err="1" smtClean="0"/>
              <a:t>Beneficios</a:t>
            </a:r>
            <a:endParaRPr lang="en-US" dirty="0" smtClean="0"/>
          </a:p>
          <a:p>
            <a:pPr lvl="1"/>
            <a:r>
              <a:rPr lang="es-ES" dirty="0" smtClean="0"/>
              <a:t>Hace la tarea de limpieza de cuartos más fácil</a:t>
            </a:r>
            <a:endParaRPr lang="en-US" dirty="0"/>
          </a:p>
        </p:txBody>
      </p:sp>
      <p:sp>
        <p:nvSpPr>
          <p:cNvPr id="13" name="Right Arrow 12"/>
          <p:cNvSpPr/>
          <p:nvPr/>
        </p:nvSpPr>
        <p:spPr bwMode="auto">
          <a:xfrm>
            <a:off x="4191000" y="4267200"/>
            <a:ext cx="990600" cy="914400"/>
          </a:xfrm>
          <a:prstGeom prst="rightArrow">
            <a:avLst>
              <a:gd name="adj1" fmla="val 44118"/>
              <a:gd name="adj2" fmla="val 50000"/>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noFill/>
              </a:ln>
              <a:solidFill>
                <a:schemeClr val="tx1"/>
              </a:solidFill>
              <a:effectLst/>
              <a:latin typeface="Arial" charset="0"/>
            </a:endParaRPr>
          </a:p>
        </p:txBody>
      </p:sp>
      <p:grpSp>
        <p:nvGrpSpPr>
          <p:cNvPr id="14" name="Group 13"/>
          <p:cNvGrpSpPr/>
          <p:nvPr/>
        </p:nvGrpSpPr>
        <p:grpSpPr>
          <a:xfrm>
            <a:off x="4978400" y="2489916"/>
            <a:ext cx="3479800" cy="4139484"/>
            <a:chOff x="4978400" y="2489916"/>
            <a:chExt cx="3479800" cy="4139484"/>
          </a:xfrm>
        </p:grpSpPr>
        <p:pic>
          <p:nvPicPr>
            <p:cNvPr id="1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54288" y="2489916"/>
              <a:ext cx="2903912" cy="4139484"/>
            </a:xfrm>
            <a:prstGeom prst="rect">
              <a:avLst/>
            </a:prstGeom>
            <a:noFill/>
            <a:ln w="9525">
              <a:noFill/>
              <a:miter lim="800000"/>
              <a:headEnd/>
              <a:tailEnd/>
            </a:ln>
          </p:spPr>
        </p:pic>
        <p:pic>
          <p:nvPicPr>
            <p:cNvPr id="16" name="Picture 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978400" y="2514600"/>
              <a:ext cx="1117600" cy="838200"/>
            </a:xfrm>
            <a:prstGeom prst="rect">
              <a:avLst/>
            </a:prstGeom>
            <a:noFill/>
            <a:ln w="9525">
              <a:noFill/>
              <a:miter lim="800000"/>
              <a:headEnd/>
              <a:tailEnd/>
            </a:ln>
            <a:effectLst/>
          </p:spPr>
        </p:pic>
      </p:grpSp>
      <p:grpSp>
        <p:nvGrpSpPr>
          <p:cNvPr id="17" name="Group 16"/>
          <p:cNvGrpSpPr/>
          <p:nvPr/>
        </p:nvGrpSpPr>
        <p:grpSpPr>
          <a:xfrm>
            <a:off x="330200" y="2514600"/>
            <a:ext cx="3632200" cy="4114800"/>
            <a:chOff x="330200" y="2514600"/>
            <a:chExt cx="3632200" cy="4114800"/>
          </a:xfrm>
        </p:grpSpPr>
        <p:pic>
          <p:nvPicPr>
            <p:cNvPr id="20"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33400" y="2582243"/>
              <a:ext cx="3429000" cy="4047157"/>
            </a:xfrm>
            <a:prstGeom prst="rect">
              <a:avLst/>
            </a:prstGeom>
            <a:noFill/>
            <a:ln w="9525">
              <a:noFill/>
              <a:miter lim="800000"/>
              <a:headEnd/>
              <a:tailEnd/>
            </a:ln>
          </p:spPr>
        </p:pic>
        <p:pic>
          <p:nvPicPr>
            <p:cNvPr id="21" name="Picture 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30200" y="2514600"/>
              <a:ext cx="1117600" cy="838200"/>
            </a:xfrm>
            <a:prstGeom prst="rect">
              <a:avLst/>
            </a:prstGeom>
            <a:noFill/>
            <a:ln w="9525">
              <a:noFill/>
              <a:miter lim="800000"/>
              <a:headEnd/>
              <a:tailEnd/>
            </a:ln>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2000"/>
                                        <p:tgtEl>
                                          <p:spTgt spid="13"/>
                                        </p:tgtEl>
                                      </p:cBhvr>
                                    </p:animEffect>
                                  </p:childTnLst>
                                </p:cTn>
                              </p:par>
                            </p:childTnLst>
                          </p:cTn>
                        </p:par>
                        <p:par>
                          <p:cTn id="8" fill="hold">
                            <p:stCondLst>
                              <p:cond delay="3000"/>
                            </p:stCondLst>
                            <p:childTnLst>
                              <p:par>
                                <p:cTn id="9" presetID="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heme/theme1.xml><?xml version="1.0" encoding="utf-8"?>
<a:theme xmlns:a="http://schemas.openxmlformats.org/drawingml/2006/main" name="Sales training presentation">
  <a:themeElements>
    <a:clrScheme name="Custom 4">
      <a:dk1>
        <a:srgbClr val="000000"/>
      </a:dk1>
      <a:lt1>
        <a:srgbClr val="000000"/>
      </a:lt1>
      <a:dk2>
        <a:srgbClr val="FFFFFF"/>
      </a:dk2>
      <a:lt2>
        <a:srgbClr val="C00000"/>
      </a:lt2>
      <a:accent1>
        <a:srgbClr val="595959"/>
      </a:accent1>
      <a:accent2>
        <a:srgbClr val="FF4040"/>
      </a:accent2>
      <a:accent3>
        <a:srgbClr val="000000"/>
      </a:accent3>
      <a:accent4>
        <a:srgbClr val="595959"/>
      </a:accent4>
      <a:accent5>
        <a:srgbClr val="C00000"/>
      </a:accent5>
      <a:accent6>
        <a:srgbClr val="000000"/>
      </a:accent6>
      <a:hlink>
        <a:srgbClr val="000000"/>
      </a:hlink>
      <a:folHlink>
        <a:srgbClr val="000000"/>
      </a:folHlink>
    </a:clrScheme>
    <a:fontScheme name="Sales Training_final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defRPr kumimoji="0" lang="en-US" sz="2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defRPr kumimoji="0" lang="en-US" sz="2600" b="0" i="0" u="none" strike="noStrike" cap="none" normalizeH="0" baseline="0" smtClean="0">
            <a:ln>
              <a:noFill/>
            </a:ln>
            <a:solidFill>
              <a:schemeClr val="tx1"/>
            </a:solidFill>
            <a:effectLst/>
            <a:latin typeface="Arial" charset="0"/>
          </a:defRPr>
        </a:defPPr>
      </a:lstStyle>
    </a:lnDef>
  </a:objectDefaults>
  <a:extraClrSchemeLst>
    <a:extraClrScheme>
      <a:clrScheme name="Sales Training_final2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Sales Training_final2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Sales Training_final2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Sales Training_final2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Sales Training_final2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Sales Training_final2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Sales Training_final2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Sales Training_final2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Sales Training_final2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Sales Training_final2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Sales training presentation</Template>
  <TotalTime>8474</TotalTime>
  <Words>2026</Words>
  <Application>Microsoft Office PowerPoint</Application>
  <PresentationFormat>On-screen Show (4:3)</PresentationFormat>
  <Paragraphs>361</Paragraphs>
  <Slides>70</Slides>
  <Notes>7</Notes>
  <HiddenSlides>1</HiddenSlides>
  <MMClips>0</MMClips>
  <ScaleCrop>false</ScaleCrop>
  <HeadingPairs>
    <vt:vector size="4" baseType="variant">
      <vt:variant>
        <vt:lpstr>Theme</vt:lpstr>
      </vt:variant>
      <vt:variant>
        <vt:i4>1</vt:i4>
      </vt:variant>
      <vt:variant>
        <vt:lpstr>Slide Titles</vt:lpstr>
      </vt:variant>
      <vt:variant>
        <vt:i4>70</vt:i4>
      </vt:variant>
    </vt:vector>
  </HeadingPairs>
  <TitlesOfParts>
    <vt:vector size="71" baseType="lpstr">
      <vt:lpstr>Sales training presentation</vt:lpstr>
      <vt:lpstr>Personal de Limpieza de Cuartos: Métodos para Mejorar Salud y Seguridad Por Ergonomía</vt:lpstr>
      <vt:lpstr>Aclaracion: Este material se produjo con contribución monetaria numero SH-20998-10-60-F-39 de OSHA (la organización de seguridad y salud ocupacional del gobierno), del departamento de trabajo de los estados unidos.  El contexto no representa necesariamente  el punto de vista ni la política del departamento de trabajo.  Además al mencionar los nombres comerciales, productos, o las organizaciones da a entender la aprobación del gobierno de los Estados Unidos. </vt:lpstr>
      <vt:lpstr>¿Que es Ergonomía?</vt:lpstr>
      <vt:lpstr>Ergonomía</vt:lpstr>
      <vt:lpstr>Ergonomía</vt:lpstr>
      <vt:lpstr>Ergonomía</vt:lpstr>
      <vt:lpstr>Ergonomía</vt:lpstr>
      <vt:lpstr>Ergonomía</vt:lpstr>
      <vt:lpstr>Ergonomía</vt:lpstr>
      <vt:lpstr>Ergonomía</vt:lpstr>
      <vt:lpstr>Ergonomía</vt:lpstr>
      <vt:lpstr>Ergonomía</vt:lpstr>
      <vt:lpstr>Ergonomía</vt:lpstr>
      <vt:lpstr>OSHA La Organización de Seguridad y Salud Ocupacional del Gobierno </vt:lpstr>
      <vt:lpstr>OSHA</vt:lpstr>
      <vt:lpstr>OSHA</vt:lpstr>
      <vt:lpstr>Cómo las Lesiones se Desarrollan en el Cuerpo</vt:lpstr>
      <vt:lpstr>Lesiones en el Cuerpo</vt:lpstr>
      <vt:lpstr>Lesiones del Personal de Limpieza de Cuartos</vt:lpstr>
      <vt:lpstr>Lesiones del Personal de Limpieza de Cuartos</vt:lpstr>
      <vt:lpstr>¿Nunca has sentido incomodidad al hacer tu trabajo?  ¿Si la respuesta es positiva, entonces en que parte del cuerpo ocurre?</vt:lpstr>
      <vt:lpstr>Como se desarrollan las Lesiones</vt:lpstr>
      <vt:lpstr>Como se desarrollan las Lesiones</vt:lpstr>
      <vt:lpstr>Como se desarrollan las Lesiones de la Espalda</vt:lpstr>
      <vt:lpstr>Como se desarrollan las Lesiones de la Espalda</vt:lpstr>
      <vt:lpstr>Como se desarrollan las Lesiones de la Espalda</vt:lpstr>
      <vt:lpstr>Como se desarrollan las Lesiones de la Espalda</vt:lpstr>
      <vt:lpstr>PowerPoint Presentation</vt:lpstr>
      <vt:lpstr>Como se desarrollan las Lesiones de los hombros</vt:lpstr>
      <vt:lpstr>Factores de Riesgo de Lesiones al Personal de Limpieza de Cuartos</vt:lpstr>
      <vt:lpstr>Factores de Riesgo de Lesiones entre el Personal de Limpieza de Cuartos</vt:lpstr>
      <vt:lpstr>¿Cuáles Son Otras Tareas Que Requieren Mucha Esfuerza?</vt:lpstr>
      <vt:lpstr>Factores de Riesgo de Lesiones entre el Personal de Limpieza de Cuartos</vt:lpstr>
      <vt:lpstr>¿Cuáles Son Otras Tareas Que Requieren Trabajar en Posturas Desviadas o Incómodas?</vt:lpstr>
      <vt:lpstr>Factores de Riesgo de Lesiones entre el Personal de Limpieza de Cuartos</vt:lpstr>
      <vt:lpstr>¿Cuáles Son Otras Tareas Que Requieren Hacer Actividades Repetitivas?</vt:lpstr>
      <vt:lpstr>Factores de Riesgo de Lesiones entre el Personal de Limpieza de Cuartos</vt:lpstr>
      <vt:lpstr>¿Cuáles Son Otras Tareas Que Requieren tener La Misma Postura Por un Tiempo Largo?</vt:lpstr>
      <vt:lpstr>Factores de Riesgo de Lesiones entre el Personal de Limpieza de Cuartos</vt:lpstr>
      <vt:lpstr>¿Cuáles Son Otras Tareas Que Requieren Mucho Tiempo Antes de Descansar?</vt:lpstr>
      <vt:lpstr>Síntomas de Posible Lesión Acumulativa</vt:lpstr>
      <vt:lpstr>Síntomas de Posible Lesión Acumulativa</vt:lpstr>
      <vt:lpstr>Síntomas de Posible Lesión Acumulativa</vt:lpstr>
      <vt:lpstr>Síntomas de Posible Lesión Acumulativa</vt:lpstr>
      <vt:lpstr>Síntomas de Posible Lesión Acumulativa</vt:lpstr>
      <vt:lpstr>Síntomas de Posible Lesión Acumulativa</vt:lpstr>
      <vt:lpstr>Cómo Hacer Las Tareas de limpieza deCuartos Más Fácil</vt:lpstr>
      <vt:lpstr>Haciendo las Tareas de limpieza de Cuartos Más Fácil</vt:lpstr>
      <vt:lpstr>Haciendo las Tareas de limpieza de Cuartos Más Fácil</vt:lpstr>
      <vt:lpstr>Haciendo las Tareas de limpieza de Cuartos Más Fácil</vt:lpstr>
      <vt:lpstr>Haciendo las Tareas de limpieza de Cuartos Más Fácil</vt:lpstr>
      <vt:lpstr>Haciendo las Tareas de limpieza de Cuartos Más Fácil</vt:lpstr>
      <vt:lpstr>Haciendo las Tareas de limpieza de Cuartos Más Fácil</vt:lpstr>
      <vt:lpstr>Haciendo las Tareas de limpieza de Cuartos Más Fácil</vt:lpstr>
      <vt:lpstr>Haciendo las Tareas de limpieza de Cuartos Más Fácil</vt:lpstr>
      <vt:lpstr>Haciendo las Tareas de limpieza de Cuartos Más Fácil</vt:lpstr>
      <vt:lpstr>Haciendo las Tareas de limpieza de Cuartos Más Fácil</vt:lpstr>
      <vt:lpstr>Haciendo las Tareas de limpieza de Cuartos Más Fácil</vt:lpstr>
      <vt:lpstr>Haciendo las Tareas de limpieza de Cuartos Más Fácil</vt:lpstr>
      <vt:lpstr>Haciendo las Tareas de limpieza de Cuartos Más Fácil</vt:lpstr>
      <vt:lpstr>Haciendo las Tareas de limpieza de Cuartos Más Fácil</vt:lpstr>
      <vt:lpstr>Haciendo las Tareas de limpieza de Cuartos Más Fácil</vt:lpstr>
      <vt:lpstr>Haciendo las Tareas de limpieza de Cuartos Más Fácil</vt:lpstr>
      <vt:lpstr>Mantenerse Saludable y sin Lesiones</vt:lpstr>
      <vt:lpstr>Mantenerse Saludable y sin Lesiones</vt:lpstr>
      <vt:lpstr>Mantenerse Saludable y sin Lesiones</vt:lpstr>
      <vt:lpstr>Mantenerse Saludable y sin Lesiones</vt:lpstr>
      <vt:lpstr>Mantenerse Saludable y sin Lesiones</vt:lpstr>
      <vt:lpstr>Take-Home Messages</vt:lpstr>
      <vt:lpstr>¿Preguntas?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Housekeeper Training</dc:title>
  <dc:subject>Ergonomics</dc:subject>
  <dc:creator>W. Gary Allread</dc:creator>
  <cp:lastModifiedBy>Vosburgh, Linda - OSHA</cp:lastModifiedBy>
  <cp:revision>90</cp:revision>
  <dcterms:created xsi:type="dcterms:W3CDTF">2011-02-09T17:05:08Z</dcterms:created>
  <dcterms:modified xsi:type="dcterms:W3CDTF">2013-10-21T18:47:28Z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TC012137211033</vt:lpwstr>
  </property>
</Properties>
</file>