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01"/>
  </p:notesMasterIdLst>
  <p:handoutMasterIdLst>
    <p:handoutMasterId r:id="rId102"/>
  </p:handoutMasterIdLst>
  <p:sldIdLst>
    <p:sldId id="256" r:id="rId2"/>
    <p:sldId id="269" r:id="rId3"/>
    <p:sldId id="424" r:id="rId4"/>
    <p:sldId id="272" r:id="rId5"/>
    <p:sldId id="287" r:id="rId6"/>
    <p:sldId id="273" r:id="rId7"/>
    <p:sldId id="275" r:id="rId8"/>
    <p:sldId id="274" r:id="rId9"/>
    <p:sldId id="276" r:id="rId10"/>
    <p:sldId id="277" r:id="rId11"/>
    <p:sldId id="281" r:id="rId12"/>
    <p:sldId id="282" r:id="rId13"/>
    <p:sldId id="279" r:id="rId14"/>
    <p:sldId id="280" r:id="rId15"/>
    <p:sldId id="278" r:id="rId16"/>
    <p:sldId id="286" r:id="rId17"/>
    <p:sldId id="284" r:id="rId18"/>
    <p:sldId id="285" r:id="rId19"/>
    <p:sldId id="283" r:id="rId20"/>
    <p:sldId id="289" r:id="rId21"/>
    <p:sldId id="290" r:id="rId22"/>
    <p:sldId id="291" r:id="rId23"/>
    <p:sldId id="292" r:id="rId24"/>
    <p:sldId id="397" r:id="rId25"/>
    <p:sldId id="398" r:id="rId26"/>
    <p:sldId id="399" r:id="rId27"/>
    <p:sldId id="400" r:id="rId28"/>
    <p:sldId id="401" r:id="rId29"/>
    <p:sldId id="402" r:id="rId30"/>
    <p:sldId id="405" r:id="rId31"/>
    <p:sldId id="302" r:id="rId32"/>
    <p:sldId id="303" r:id="rId33"/>
    <p:sldId id="305" r:id="rId34"/>
    <p:sldId id="306" r:id="rId35"/>
    <p:sldId id="307" r:id="rId36"/>
    <p:sldId id="384" r:id="rId37"/>
    <p:sldId id="309" r:id="rId38"/>
    <p:sldId id="385" r:id="rId39"/>
    <p:sldId id="311" r:id="rId40"/>
    <p:sldId id="386" r:id="rId41"/>
    <p:sldId id="313" r:id="rId42"/>
    <p:sldId id="314" r:id="rId43"/>
    <p:sldId id="315" r:id="rId44"/>
    <p:sldId id="317" r:id="rId45"/>
    <p:sldId id="316" r:id="rId46"/>
    <p:sldId id="318" r:id="rId47"/>
    <p:sldId id="319" r:id="rId48"/>
    <p:sldId id="347" r:id="rId49"/>
    <p:sldId id="348" r:id="rId50"/>
    <p:sldId id="349" r:id="rId51"/>
    <p:sldId id="351" r:id="rId52"/>
    <p:sldId id="352" r:id="rId53"/>
    <p:sldId id="353" r:id="rId54"/>
    <p:sldId id="354" r:id="rId55"/>
    <p:sldId id="357" r:id="rId56"/>
    <p:sldId id="358" r:id="rId57"/>
    <p:sldId id="359" r:id="rId58"/>
    <p:sldId id="360" r:id="rId59"/>
    <p:sldId id="361" r:id="rId60"/>
    <p:sldId id="363" r:id="rId61"/>
    <p:sldId id="379" r:id="rId62"/>
    <p:sldId id="364" r:id="rId63"/>
    <p:sldId id="375" r:id="rId64"/>
    <p:sldId id="368" r:id="rId65"/>
    <p:sldId id="369" r:id="rId66"/>
    <p:sldId id="370" r:id="rId67"/>
    <p:sldId id="371" r:id="rId68"/>
    <p:sldId id="372" r:id="rId69"/>
    <p:sldId id="373" r:id="rId70"/>
    <p:sldId id="374" r:id="rId71"/>
    <p:sldId id="376" r:id="rId72"/>
    <p:sldId id="378" r:id="rId73"/>
    <p:sldId id="367" r:id="rId74"/>
    <p:sldId id="365" r:id="rId75"/>
    <p:sldId id="366" r:id="rId76"/>
    <p:sldId id="406" r:id="rId77"/>
    <p:sldId id="407" r:id="rId78"/>
    <p:sldId id="408" r:id="rId79"/>
    <p:sldId id="409" r:id="rId80"/>
    <p:sldId id="410" r:id="rId81"/>
    <p:sldId id="411" r:id="rId82"/>
    <p:sldId id="412" r:id="rId83"/>
    <p:sldId id="413" r:id="rId84"/>
    <p:sldId id="415" r:id="rId85"/>
    <p:sldId id="416" r:id="rId86"/>
    <p:sldId id="417" r:id="rId87"/>
    <p:sldId id="418" r:id="rId88"/>
    <p:sldId id="419" r:id="rId89"/>
    <p:sldId id="420" r:id="rId90"/>
    <p:sldId id="421" r:id="rId91"/>
    <p:sldId id="422" r:id="rId92"/>
    <p:sldId id="423" r:id="rId93"/>
    <p:sldId id="335" r:id="rId94"/>
    <p:sldId id="340" r:id="rId95"/>
    <p:sldId id="341" r:id="rId96"/>
    <p:sldId id="342" r:id="rId97"/>
    <p:sldId id="343" r:id="rId98"/>
    <p:sldId id="390" r:id="rId99"/>
    <p:sldId id="344" r:id="rId100"/>
  </p:sldIdLst>
  <p:sldSz cx="9144000" cy="6858000" type="screen4x3"/>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8000"/>
    <a:srgbClr val="BFBFBF"/>
    <a:srgbClr val="D9D9D9"/>
    <a:srgbClr val="00FF00"/>
    <a:srgbClr val="C00000"/>
    <a:srgbClr val="CC0000"/>
    <a:srgbClr val="FFFFFF"/>
    <a:srgbClr val="00B0F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99330" autoAdjust="0"/>
  </p:normalViewPr>
  <p:slideViewPr>
    <p:cSldViewPr>
      <p:cViewPr>
        <p:scale>
          <a:sx n="75" d="100"/>
          <a:sy n="75" d="100"/>
        </p:scale>
        <p:origin x="-1872" y="-3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2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rgbClr val="C00000"/>
              </a:solidFill>
              <a:ln>
                <a:solidFill>
                  <a:schemeClr val="tx1"/>
                </a:solidFill>
              </a:ln>
            </c:spPr>
          </c:dPt>
          <c:dPt>
            <c:idx val="1"/>
            <c:invertIfNegative val="0"/>
            <c:bubble3D val="0"/>
            <c:spPr>
              <a:solidFill>
                <a:schemeClr val="bg1">
                  <a:lumMod val="75000"/>
                </a:schemeClr>
              </a:solidFill>
              <a:ln>
                <a:solidFill>
                  <a:schemeClr val="tx1"/>
                </a:solidFill>
              </a:ln>
            </c:spPr>
          </c:dPt>
          <c:dPt>
            <c:idx val="2"/>
            <c:invertIfNegative val="0"/>
            <c:bubble3D val="0"/>
            <c:spPr>
              <a:solidFill>
                <a:schemeClr val="bg1">
                  <a:lumMod val="75000"/>
                </a:schemeClr>
              </a:solidFill>
              <a:ln>
                <a:solidFill>
                  <a:schemeClr val="tx1"/>
                </a:solidFill>
              </a:ln>
            </c:spPr>
          </c:dPt>
          <c:dPt>
            <c:idx val="3"/>
            <c:invertIfNegative val="0"/>
            <c:bubble3D val="0"/>
            <c:spPr>
              <a:solidFill>
                <a:schemeClr val="bg1">
                  <a:lumMod val="75000"/>
                </a:schemeClr>
              </a:solidFill>
              <a:ln>
                <a:solidFill>
                  <a:schemeClr val="tx1"/>
                </a:solidFill>
              </a:ln>
            </c:spPr>
          </c:dPt>
          <c:dLbls>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Housekeeper</c:v>
                </c:pt>
                <c:pt idx="1">
                  <c:v>Dishwasher</c:v>
                </c:pt>
                <c:pt idx="2">
                  <c:v>Cook/Kitchen</c:v>
                </c:pt>
                <c:pt idx="3">
                  <c:v>Server</c:v>
                </c:pt>
              </c:strCache>
            </c:strRef>
          </c:cat>
          <c:val>
            <c:numRef>
              <c:f>Sheet1!$B$2:$B$5</c:f>
              <c:numCache>
                <c:formatCode>General</c:formatCode>
                <c:ptCount val="4"/>
                <c:pt idx="0">
                  <c:v>3.16</c:v>
                </c:pt>
                <c:pt idx="1">
                  <c:v>1.9900000000000029</c:v>
                </c:pt>
                <c:pt idx="2">
                  <c:v>1.7400000000000062</c:v>
                </c:pt>
                <c:pt idx="3">
                  <c:v>1.08</c:v>
                </c:pt>
              </c:numCache>
            </c:numRef>
          </c:val>
        </c:ser>
        <c:dLbls>
          <c:showLegendKey val="0"/>
          <c:showVal val="0"/>
          <c:showCatName val="0"/>
          <c:showSerName val="0"/>
          <c:showPercent val="0"/>
          <c:showBubbleSize val="0"/>
        </c:dLbls>
        <c:gapWidth val="150"/>
        <c:axId val="31392896"/>
        <c:axId val="31394432"/>
      </c:barChart>
      <c:catAx>
        <c:axId val="31392896"/>
        <c:scaling>
          <c:orientation val="minMax"/>
        </c:scaling>
        <c:delete val="0"/>
        <c:axPos val="b"/>
        <c:majorTickMark val="out"/>
        <c:minorTickMark val="none"/>
        <c:tickLblPos val="nextTo"/>
        <c:spPr>
          <a:ln>
            <a:solidFill>
              <a:schemeClr val="tx1"/>
            </a:solidFill>
          </a:ln>
        </c:spPr>
        <c:crossAx val="31394432"/>
        <c:crosses val="autoZero"/>
        <c:auto val="1"/>
        <c:lblAlgn val="ctr"/>
        <c:lblOffset val="100"/>
        <c:noMultiLvlLbl val="0"/>
      </c:catAx>
      <c:valAx>
        <c:axId val="31394432"/>
        <c:scaling>
          <c:orientation val="minMax"/>
          <c:max val="4"/>
          <c:min val="0"/>
        </c:scaling>
        <c:delete val="0"/>
        <c:axPos val="l"/>
        <c:majorGridlines>
          <c:spPr>
            <a:ln>
              <a:prstDash val="dash"/>
            </a:ln>
          </c:spPr>
        </c:majorGridlines>
        <c:title>
          <c:tx>
            <c:rich>
              <a:bodyPr rot="-5400000" vert="horz"/>
              <a:lstStyle/>
              <a:p>
                <a:pPr>
                  <a:defRPr/>
                </a:pPr>
                <a:r>
                  <a:rPr lang="en-US" dirty="0" smtClean="0"/>
                  <a:t>Rate, per 100 </a:t>
                </a:r>
                <a:r>
                  <a:rPr lang="en-US" dirty="0" err="1" smtClean="0"/>
                  <a:t>emps</a:t>
                </a:r>
                <a:r>
                  <a:rPr lang="en-US" dirty="0" smtClean="0"/>
                  <a:t>.</a:t>
                </a:r>
                <a:endParaRPr lang="en-US" dirty="0"/>
              </a:p>
            </c:rich>
          </c:tx>
          <c:layout/>
          <c:overlay val="0"/>
        </c:title>
        <c:numFmt formatCode="General" sourceLinked="1"/>
        <c:majorTickMark val="out"/>
        <c:minorTickMark val="none"/>
        <c:tickLblPos val="nextTo"/>
        <c:spPr>
          <a:ln>
            <a:solidFill>
              <a:schemeClr val="tx1"/>
            </a:solidFill>
          </a:ln>
        </c:spPr>
        <c:crossAx val="31392896"/>
        <c:crosses val="autoZero"/>
        <c:crossBetween val="between"/>
        <c:majorUnit val="1"/>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tx2"/>
              </a:solidFill>
              <a:ln>
                <a:solidFill>
                  <a:schemeClr val="tx1"/>
                </a:solidFill>
              </a:ln>
            </c:spPr>
          </c:dPt>
          <c:dPt>
            <c:idx val="1"/>
            <c:bubble3D val="0"/>
            <c:spPr>
              <a:gradFill flip="none" rotWithShape="1">
                <a:gsLst>
                  <a:gs pos="5000">
                    <a:srgbClr val="FFFFFF"/>
                  </a:gs>
                  <a:gs pos="20000">
                    <a:srgbClr val="000000"/>
                  </a:gs>
                  <a:gs pos="30000">
                    <a:srgbClr val="FFFFFF"/>
                  </a:gs>
                  <a:gs pos="40000">
                    <a:srgbClr val="000000"/>
                  </a:gs>
                  <a:gs pos="50000">
                    <a:srgbClr val="FFFFFF"/>
                  </a:gs>
                  <a:gs pos="60000">
                    <a:srgbClr val="000000"/>
                  </a:gs>
                  <a:gs pos="70000">
                    <a:srgbClr val="FFFFFF"/>
                  </a:gs>
                  <a:gs pos="80000">
                    <a:srgbClr val="000000"/>
                  </a:gs>
                  <a:gs pos="95000">
                    <a:srgbClr val="FFFFFF"/>
                  </a:gs>
                </a:gsLst>
                <a:lin ang="0" scaled="1"/>
                <a:tileRect/>
              </a:gradFill>
              <a:ln>
                <a:solidFill>
                  <a:schemeClr val="tx1"/>
                </a:solidFill>
              </a:ln>
            </c:spPr>
          </c:dPt>
          <c:dPt>
            <c:idx val="2"/>
            <c:bubble3D val="0"/>
            <c:spPr>
              <a:solidFill>
                <a:schemeClr val="bg1"/>
              </a:solidFill>
              <a:ln>
                <a:solidFill>
                  <a:schemeClr val="tx1"/>
                </a:solidFill>
              </a:ln>
            </c:spPr>
          </c:dPt>
          <c:dPt>
            <c:idx val="3"/>
            <c:bubble3D val="0"/>
            <c:spPr>
              <a:gradFill flip="none" rotWithShape="1">
                <a:gsLst>
                  <a:gs pos="0">
                    <a:srgbClr val="C00000"/>
                  </a:gs>
                  <a:gs pos="10000">
                    <a:srgbClr val="FFFFFF"/>
                  </a:gs>
                  <a:gs pos="20000">
                    <a:srgbClr val="C00000"/>
                  </a:gs>
                  <a:gs pos="30000">
                    <a:srgbClr val="FFFFFF"/>
                  </a:gs>
                  <a:gs pos="40000">
                    <a:srgbClr val="C00000"/>
                  </a:gs>
                  <a:gs pos="50000">
                    <a:srgbClr val="FFFFFF"/>
                  </a:gs>
                  <a:gs pos="60000">
                    <a:srgbClr val="C00000"/>
                  </a:gs>
                  <a:gs pos="70000">
                    <a:srgbClr val="FFFFFF"/>
                  </a:gs>
                  <a:gs pos="80000">
                    <a:srgbClr val="C00000"/>
                  </a:gs>
                  <a:gs pos="95000">
                    <a:srgbClr val="FFFFFF"/>
                  </a:gs>
                </a:gsLst>
                <a:lin ang="5400000" scaled="1"/>
                <a:tileRect/>
              </a:gradFill>
              <a:ln>
                <a:solidFill>
                  <a:schemeClr val="tx1"/>
                </a:solidFill>
              </a:ln>
            </c:spPr>
          </c:dPt>
          <c:dLbls>
            <c:dLbl>
              <c:idx val="0"/>
              <c:layout>
                <c:manualLayout>
                  <c:x val="-1.3213150987705485E-2"/>
                  <c:y val="0.11350306855025474"/>
                </c:manualLayout>
              </c:layout>
              <c:tx>
                <c:rich>
                  <a:bodyPr/>
                  <a:lstStyle/>
                  <a:p>
                    <a:r>
                      <a:rPr lang="en-US" sz="1100" dirty="0"/>
                      <a:t>Shoulder
13%</a:t>
                    </a:r>
                  </a:p>
                </c:rich>
              </c:tx>
              <c:dLblPos val="bestFit"/>
              <c:showLegendKey val="0"/>
              <c:showVal val="0"/>
              <c:showCatName val="1"/>
              <c:showSerName val="0"/>
              <c:showPercent val="1"/>
              <c:showBubbleSize val="0"/>
              <c:separator>
</c:separator>
            </c:dLbl>
            <c:dLbl>
              <c:idx val="1"/>
              <c:layout>
                <c:manualLayout>
                  <c:x val="-0.19917115623704917"/>
                  <c:y val="0.13686660490968017"/>
                </c:manualLayout>
              </c:layout>
              <c:dLblPos val="bestFit"/>
              <c:showLegendKey val="0"/>
              <c:showVal val="0"/>
              <c:showCatName val="1"/>
              <c:showSerName val="0"/>
              <c:showPercent val="1"/>
              <c:showBubbleSize val="0"/>
              <c:separator>
</c:separator>
            </c:dLbl>
            <c:dLbl>
              <c:idx val="2"/>
              <c:layout>
                <c:manualLayout>
                  <c:x val="-3.3705392089146816E-2"/>
                  <c:y val="-0.18744268179713156"/>
                </c:manualLayout>
              </c:layout>
              <c:tx>
                <c:rich>
                  <a:bodyPr/>
                  <a:lstStyle/>
                  <a:p>
                    <a:r>
                      <a:rPr lang="en-US" sz="1100" dirty="0" smtClean="0"/>
                      <a:t>Back</a:t>
                    </a:r>
                    <a:r>
                      <a:rPr lang="en-US" sz="1100" dirty="0"/>
                      <a:t>
</a:t>
                    </a:r>
                    <a:r>
                      <a:rPr lang="en-US" sz="1100" dirty="0" smtClean="0"/>
                      <a:t>40%</a:t>
                    </a:r>
                    <a:endParaRPr lang="en-US" sz="1100" dirty="0"/>
                  </a:p>
                </c:rich>
              </c:tx>
              <c:dLblPos val="bestFit"/>
              <c:showLegendKey val="0"/>
              <c:showVal val="0"/>
              <c:showCatName val="1"/>
              <c:showSerName val="0"/>
              <c:showPercent val="1"/>
              <c:showBubbleSize val="0"/>
              <c:separator>
</c:separator>
            </c:dLbl>
            <c:dLbl>
              <c:idx val="3"/>
              <c:layout>
                <c:manualLayout>
                  <c:x val="0.20371736427683532"/>
                  <c:y val="8.9251679018064065E-2"/>
                </c:manualLayout>
              </c:layout>
              <c:dLblPos val="bestFit"/>
              <c:showLegendKey val="0"/>
              <c:showVal val="0"/>
              <c:showCatName val="1"/>
              <c:showSerName val="0"/>
              <c:showPercent val="1"/>
              <c:showBubbleSize val="0"/>
              <c:separator>
</c:separator>
            </c:dLbl>
            <c:spPr>
              <a:solidFill>
                <a:schemeClr val="bg1"/>
              </a:solidFill>
            </c:spPr>
            <c:txPr>
              <a:bodyPr/>
              <a:lstStyle/>
              <a:p>
                <a:pPr>
                  <a:defRPr sz="1100" b="1"/>
                </a:pPr>
                <a:endParaRPr lang="en-US"/>
              </a:p>
            </c:txPr>
            <c:dLblPos val="inEnd"/>
            <c:showLegendKey val="0"/>
            <c:showVal val="0"/>
            <c:showCatName val="1"/>
            <c:showSerName val="0"/>
            <c:showPercent val="1"/>
            <c:showBubbleSize val="0"/>
            <c:separator>
</c:separator>
            <c:showLeaderLines val="1"/>
          </c:dLbls>
          <c:cat>
            <c:strRef>
              <c:f>Sheet1!$A$2:$A$5</c:f>
              <c:strCache>
                <c:ptCount val="4"/>
                <c:pt idx="0">
                  <c:v>Shoulder</c:v>
                </c:pt>
                <c:pt idx="1">
                  <c:v>Hand/Wrist</c:v>
                </c:pt>
                <c:pt idx="2">
                  <c:v>Back</c:v>
                </c:pt>
                <c:pt idx="3">
                  <c:v>Other</c:v>
                </c:pt>
              </c:strCache>
            </c:strRef>
          </c:cat>
          <c:val>
            <c:numRef>
              <c:f>Sheet1!$B$2:$B$5</c:f>
              <c:numCache>
                <c:formatCode>General</c:formatCode>
                <c:ptCount val="4"/>
                <c:pt idx="0">
                  <c:v>0.13</c:v>
                </c:pt>
                <c:pt idx="1">
                  <c:v>0.22000000000000003</c:v>
                </c:pt>
                <c:pt idx="2">
                  <c:v>0.4</c:v>
                </c:pt>
                <c:pt idx="3">
                  <c:v>0.25</c:v>
                </c:pt>
              </c:numCache>
            </c:numRef>
          </c:val>
        </c:ser>
        <c:dLbls>
          <c:showLegendKey val="0"/>
          <c:showVal val="1"/>
          <c:showCatName val="1"/>
          <c:showSerName val="0"/>
          <c:showPercent val="0"/>
          <c:showBubbleSize val="0"/>
          <c:showLeaderLines val="1"/>
        </c:dLbls>
        <c:firstSliceAng val="338"/>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C00000"/>
            </a:solidFill>
            <a:ln>
              <a:solidFill>
                <a:schemeClr val="tx1"/>
              </a:solidFill>
            </a:ln>
          </c:spPr>
          <c:invertIfNegative val="0"/>
          <c:cat>
            <c:strRef>
              <c:f>Sheet1!$A$2:$A$3</c:f>
              <c:strCache>
                <c:ptCount val="2"/>
                <c:pt idx="0">
                  <c:v>Muscle Injury</c:v>
                </c:pt>
                <c:pt idx="1">
                  <c:v>Tendon Injury</c:v>
                </c:pt>
              </c:strCache>
            </c:strRef>
          </c:cat>
          <c:val>
            <c:numRef>
              <c:f>Sheet1!$B$2:$B$3</c:f>
              <c:numCache>
                <c:formatCode>General</c:formatCode>
                <c:ptCount val="2"/>
                <c:pt idx="0">
                  <c:v>1</c:v>
                </c:pt>
                <c:pt idx="1">
                  <c:v>20</c:v>
                </c:pt>
              </c:numCache>
            </c:numRef>
          </c:val>
        </c:ser>
        <c:dLbls>
          <c:showLegendKey val="0"/>
          <c:showVal val="0"/>
          <c:showCatName val="0"/>
          <c:showSerName val="0"/>
          <c:showPercent val="0"/>
          <c:showBubbleSize val="0"/>
        </c:dLbls>
        <c:gapWidth val="100"/>
        <c:axId val="31819648"/>
        <c:axId val="31821184"/>
      </c:barChart>
      <c:catAx>
        <c:axId val="31819648"/>
        <c:scaling>
          <c:orientation val="minMax"/>
        </c:scaling>
        <c:delete val="0"/>
        <c:axPos val="l"/>
        <c:majorTickMark val="out"/>
        <c:minorTickMark val="none"/>
        <c:tickLblPos val="nextTo"/>
        <c:spPr>
          <a:ln>
            <a:solidFill>
              <a:srgbClr val="000000"/>
            </a:solidFill>
          </a:ln>
        </c:spPr>
        <c:crossAx val="31821184"/>
        <c:crosses val="autoZero"/>
        <c:auto val="1"/>
        <c:lblAlgn val="ctr"/>
        <c:lblOffset val="100"/>
        <c:noMultiLvlLbl val="0"/>
      </c:catAx>
      <c:valAx>
        <c:axId val="31821184"/>
        <c:scaling>
          <c:orientation val="minMax"/>
        </c:scaling>
        <c:delete val="0"/>
        <c:axPos val="b"/>
        <c:majorGridlines>
          <c:spPr>
            <a:ln>
              <a:prstDash val="sysDot"/>
            </a:ln>
          </c:spPr>
        </c:majorGridlines>
        <c:title>
          <c:tx>
            <c:rich>
              <a:bodyPr rot="0" vert="horz" anchor="t" anchorCtr="0"/>
              <a:lstStyle/>
              <a:p>
                <a:pPr>
                  <a:defRPr/>
                </a:pPr>
                <a:r>
                  <a:rPr lang="en-US" dirty="0" smtClean="0"/>
                  <a:t>Weeks</a:t>
                </a:r>
                <a:endParaRPr lang="en-US" dirty="0"/>
              </a:p>
            </c:rich>
          </c:tx>
          <c:layout/>
          <c:overlay val="0"/>
        </c:title>
        <c:numFmt formatCode="General" sourceLinked="1"/>
        <c:majorTickMark val="out"/>
        <c:minorTickMark val="none"/>
        <c:tickLblPos val="nextTo"/>
        <c:spPr>
          <a:ln>
            <a:solidFill>
              <a:srgbClr val="000000"/>
            </a:solidFill>
          </a:ln>
        </c:spPr>
        <c:crossAx val="31819648"/>
        <c:crosses val="autoZero"/>
        <c:crossBetween val="between"/>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94307016932768E-2"/>
          <c:y val="3.1944444444444442E-2"/>
          <c:w val="0.87677931851439272"/>
          <c:h val="0.83784971323029356"/>
        </c:manualLayout>
      </c:layout>
      <c:barChart>
        <c:barDir val="col"/>
        <c:grouping val="clustered"/>
        <c:varyColors val="0"/>
        <c:ser>
          <c:idx val="0"/>
          <c:order val="0"/>
          <c:tx>
            <c:strRef>
              <c:f>Sheet1!$B$1</c:f>
              <c:strCache>
                <c:ptCount val="1"/>
                <c:pt idx="0">
                  <c:v>Column1</c:v>
                </c:pt>
              </c:strCache>
            </c:strRef>
          </c:tx>
          <c:spPr>
            <a:ln>
              <a:solidFill>
                <a:srgbClr val="000000"/>
              </a:solidFill>
            </a:ln>
          </c:spPr>
          <c:invertIfNegative val="0"/>
          <c:cat>
            <c:strRef>
              <c:f>Sheet1!$A$2:$A$4</c:f>
              <c:strCache>
                <c:ptCount val="3"/>
                <c:pt idx="0">
                  <c:v>Standing Upright</c:v>
                </c:pt>
                <c:pt idx="1">
                  <c:v>Bending Knees</c:v>
                </c:pt>
                <c:pt idx="2">
                  <c:v>Bending at Waist</c:v>
                </c:pt>
              </c:strCache>
            </c:strRef>
          </c:cat>
          <c:val>
            <c:numRef>
              <c:f>Sheet1!$B$2:$B$4</c:f>
              <c:numCache>
                <c:formatCode>General</c:formatCode>
                <c:ptCount val="3"/>
                <c:pt idx="0">
                  <c:v>241.5</c:v>
                </c:pt>
                <c:pt idx="1">
                  <c:v>280.2</c:v>
                </c:pt>
                <c:pt idx="2">
                  <c:v>472</c:v>
                </c:pt>
              </c:numCache>
            </c:numRef>
          </c:val>
        </c:ser>
        <c:ser>
          <c:idx val="1"/>
          <c:order val="1"/>
          <c:tx>
            <c:strRef>
              <c:f>Sheet1!$C$1</c:f>
              <c:strCache>
                <c:ptCount val="1"/>
                <c:pt idx="0">
                  <c:v>Column2</c:v>
                </c:pt>
              </c:strCache>
            </c:strRef>
          </c:tx>
          <c:invertIfNegative val="0"/>
          <c:cat>
            <c:strRef>
              <c:f>Sheet1!$A$2:$A$4</c:f>
              <c:strCache>
                <c:ptCount val="3"/>
                <c:pt idx="0">
                  <c:v>Standing Upright</c:v>
                </c:pt>
                <c:pt idx="1">
                  <c:v>Bending Knees</c:v>
                </c:pt>
                <c:pt idx="2">
                  <c:v>Bending at Waist</c:v>
                </c:pt>
              </c:strCache>
            </c:strRef>
          </c:cat>
          <c:val>
            <c:numRef>
              <c:f>Sheet1!$C$2:$C$4</c:f>
              <c:numCache>
                <c:formatCode>General</c:formatCode>
                <c:ptCount val="3"/>
              </c:numCache>
            </c:numRef>
          </c:val>
        </c:ser>
        <c:dLbls>
          <c:showLegendKey val="0"/>
          <c:showVal val="0"/>
          <c:showCatName val="0"/>
          <c:showSerName val="0"/>
          <c:showPercent val="0"/>
          <c:showBubbleSize val="0"/>
        </c:dLbls>
        <c:gapWidth val="191"/>
        <c:overlap val="-31"/>
        <c:axId val="32003968"/>
        <c:axId val="32005504"/>
      </c:barChart>
      <c:catAx>
        <c:axId val="32003968"/>
        <c:scaling>
          <c:orientation val="minMax"/>
        </c:scaling>
        <c:delete val="0"/>
        <c:axPos val="b"/>
        <c:majorTickMark val="out"/>
        <c:minorTickMark val="none"/>
        <c:tickLblPos val="nextTo"/>
        <c:spPr>
          <a:ln>
            <a:solidFill>
              <a:srgbClr val="000000"/>
            </a:solidFill>
          </a:ln>
        </c:spPr>
        <c:crossAx val="32005504"/>
        <c:crosses val="autoZero"/>
        <c:auto val="1"/>
        <c:lblAlgn val="ctr"/>
        <c:lblOffset val="100"/>
        <c:noMultiLvlLbl val="0"/>
      </c:catAx>
      <c:valAx>
        <c:axId val="32005504"/>
        <c:scaling>
          <c:orientation val="minMax"/>
        </c:scaling>
        <c:delete val="0"/>
        <c:axPos val="l"/>
        <c:title>
          <c:tx>
            <c:rich>
              <a:bodyPr rot="-5400000" vert="horz"/>
              <a:lstStyle/>
              <a:p>
                <a:pPr>
                  <a:defRPr/>
                </a:pPr>
                <a:r>
                  <a:rPr lang="en-US" dirty="0" smtClean="0"/>
                  <a:t>Force (pounds)</a:t>
                </a:r>
                <a:endParaRPr lang="en-US" dirty="0"/>
              </a:p>
            </c:rich>
          </c:tx>
          <c:layout/>
          <c:overlay val="0"/>
        </c:title>
        <c:numFmt formatCode="General" sourceLinked="1"/>
        <c:majorTickMark val="out"/>
        <c:minorTickMark val="none"/>
        <c:tickLblPos val="nextTo"/>
        <c:spPr>
          <a:ln>
            <a:solidFill>
              <a:srgbClr val="000000"/>
            </a:solidFill>
          </a:ln>
        </c:spPr>
        <c:crossAx val="32003968"/>
        <c:crosses val="autoZero"/>
        <c:crossBetween val="between"/>
        <c:majorUnit val="100"/>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p>
        </p:txBody>
      </p:sp>
      <p:sp>
        <p:nvSpPr>
          <p:cNvPr id="34820" name="Rectangle 4"/>
          <p:cNvSpPr>
            <a:spLocks noGrp="1" noChangeArrowheads="1"/>
          </p:cNvSpPr>
          <p:nvPr>
            <p:ph type="ftr" sz="quarter" idx="2"/>
          </p:nvPr>
        </p:nvSpPr>
        <p:spPr bwMode="auto">
          <a:xfrm>
            <a:off x="0" y="8829675"/>
            <a:ext cx="35052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r>
              <a:rPr lang="en-US" dirty="0" smtClean="0"/>
              <a:t>Institute for Ergonomics, Ohio State University</a:t>
            </a:r>
          </a:p>
          <a:p>
            <a:r>
              <a:rPr lang="en-US" u="sng" dirty="0" smtClean="0"/>
              <a:t> www.ergonomics.osu.edu</a:t>
            </a:r>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46BBC1E5-5CF1-491B-B5F5-C968A1B60FAD}" type="slidenum">
              <a:rPr lang="en-US"/>
              <a:pPr/>
              <a:t>‹#›</a:t>
            </a:fld>
            <a:endParaRPr lang="en-US"/>
          </a:p>
        </p:txBody>
      </p:sp>
    </p:spTree>
    <p:extLst>
      <p:ext uri="{BB962C8B-B14F-4D97-AF65-F5344CB8AC3E}">
        <p14:creationId xmlns:p14="http://schemas.microsoft.com/office/powerpoint/2010/main" val="380371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0D79E6F5-BE1D-4812-98EE-FFC1C9273834}" type="slidenum">
              <a:rPr lang="en-US"/>
              <a:pPr/>
              <a:t>‹#›</a:t>
            </a:fld>
            <a:endParaRPr lang="en-US"/>
          </a:p>
        </p:txBody>
      </p:sp>
    </p:spTree>
    <p:extLst>
      <p:ext uri="{BB962C8B-B14F-4D97-AF65-F5344CB8AC3E}">
        <p14:creationId xmlns:p14="http://schemas.microsoft.com/office/powerpoint/2010/main" val="1108923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3D180-C078-430B-A20D-937C52FBCC4B}" type="slidenum">
              <a:rPr lang="en-US"/>
              <a:pPr/>
              <a:t>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r>
              <a:rPr lang="en-US" altLang="en-US" smtClean="0"/>
              <a:t>Click to edit Master title style</a:t>
            </a:r>
            <a:endParaRPr lang="en-US" altLang="en-US"/>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r>
              <a:rPr lang="en-US" altLang="en-US" smtClean="0"/>
              <a:t>Click to edit Master subtitle style</a:t>
            </a:r>
            <a:endParaRPr lang="en-US" altLang="en-US"/>
          </a:p>
        </p:txBody>
      </p:sp>
      <p:sp>
        <p:nvSpPr>
          <p:cNvPr id="47109" name="Rectangle 5"/>
          <p:cNvSpPr>
            <a:spLocks noGrp="1" noChangeArrowheads="1"/>
          </p:cNvSpPr>
          <p:nvPr>
            <p:ph type="dt" sz="half" idx="2"/>
          </p:nvPr>
        </p:nvSpPr>
        <p:spPr/>
        <p:txBody>
          <a:bodyPr/>
          <a:lstStyle>
            <a:lvl1pPr>
              <a:defRPr/>
            </a:lvl1pPr>
          </a:lstStyle>
          <a:p>
            <a:endParaRPr lang="en-US" altLang="en-US"/>
          </a:p>
        </p:txBody>
      </p:sp>
      <p:sp>
        <p:nvSpPr>
          <p:cNvPr id="47110" name="Rectangle 6"/>
          <p:cNvSpPr>
            <a:spLocks noGrp="1" noChangeArrowheads="1"/>
          </p:cNvSpPr>
          <p:nvPr>
            <p:ph type="ftr" sz="quarter" idx="3"/>
          </p:nvPr>
        </p:nvSpPr>
        <p:spPr/>
        <p:txBody>
          <a:bodyPr/>
          <a:lstStyle>
            <a:lvl1pPr>
              <a:defRPr/>
            </a:lvl1pPr>
          </a:lstStyle>
          <a:p>
            <a:endParaRPr lang="en-US" altLang="en-US"/>
          </a:p>
        </p:txBody>
      </p:sp>
      <p:sp>
        <p:nvSpPr>
          <p:cNvPr id="47111" name="Rectangle 7"/>
          <p:cNvSpPr>
            <a:spLocks noGrp="1" noChangeArrowheads="1"/>
          </p:cNvSpPr>
          <p:nvPr>
            <p:ph type="sldNum" sz="quarter" idx="4"/>
          </p:nvPr>
        </p:nvSpPr>
        <p:spPr/>
        <p:txBody>
          <a:bodyPr/>
          <a:lstStyle>
            <a:lvl1pPr>
              <a:defRPr/>
            </a:lvl1pPr>
          </a:lstStyle>
          <a:p>
            <a:fld id="{30E12A6A-A4C2-410A-B6E9-6394136FA156}" type="slidenum">
              <a:rPr lang="en-US" altLang="en-US"/>
              <a:pPr/>
              <a:t>‹#›</a:t>
            </a:fld>
            <a:endParaRPr lang="en-US" altLang="en-US"/>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4712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4712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4712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4712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4712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4712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4712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4713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4713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4713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4713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4713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4713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3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4714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7B59AD-F12D-4915-B1EC-FB482A196B1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DEE61B-D59A-4466-9054-51F046F63FF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C0000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D2EB96-6868-4A0A-B482-0470E5FFCBF2}"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D3B631-BD13-45F8-B9EC-34B39FB08B9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941773-36DA-4789-BBA2-7B73A705CB3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B9B5950-19FA-4E29-8F56-89BC7E366D7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BB35EA7-39DD-493B-8C9E-A877C7A9481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FB86920-E769-4630-95C7-A1EFD76B2E3C}"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D9E46E-E417-4C9C-9A0F-C45B62438960}"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5869A6-0CA7-4265-8A90-85161B1D261E}"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46083" name="Rectangle 3"/>
          <p:cNvSpPr>
            <a:spLocks noGrp="1" noChangeArrowheads="1"/>
          </p:cNvSpPr>
          <p:nvPr>
            <p:ph type="title"/>
          </p:nvPr>
        </p:nvSpPr>
        <p:spPr bwMode="auto">
          <a:xfrm>
            <a:off x="228600" y="228600"/>
            <a:ext cx="76962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6084" name="Rectangle 4"/>
          <p:cNvSpPr>
            <a:spLocks noGrp="1" noChangeArrowheads="1"/>
          </p:cNvSpPr>
          <p:nvPr>
            <p:ph type="body" idx="1"/>
          </p:nvPr>
        </p:nvSpPr>
        <p:spPr bwMode="auto">
          <a:xfrm>
            <a:off x="1143000" y="1524000"/>
            <a:ext cx="7391400" cy="4411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AAF40A11-59CE-4CCC-A7B3-94D1F715CE7B}" type="slidenum">
              <a:rPr lang="en-US" altLang="en-US"/>
              <a:pPr/>
              <a:t>‹#›</a:t>
            </a:fld>
            <a:endParaRPr lang="en-US" altLang="en-US"/>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4609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4609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4609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4609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4609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4609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4609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4610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4610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4610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4610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4610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4610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4610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4610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4610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4610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4611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4611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4611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4611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4611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4611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4611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4611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4611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4611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rgbClr val="C00000"/>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4.emf"/><Relationship Id="rId5" Type="http://schemas.openxmlformats.org/officeDocument/2006/relationships/image" Target="../media/image26.emf"/><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emf"/><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 Id="rId5" Type="http://schemas.openxmlformats.org/officeDocument/2006/relationships/image" Target="../media/image67.wmf"/><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 Id="rId4" Type="http://schemas.openxmlformats.org/officeDocument/2006/relationships/image" Target="../media/image75.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4.xml"/><Relationship Id="rId4" Type="http://schemas.openxmlformats.org/officeDocument/2006/relationships/image" Target="../media/image79.jpeg"/></Relationships>
</file>

<file path=ppt/slides/_rels/slide41.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 Id="rId5" Type="http://schemas.openxmlformats.org/officeDocument/2006/relationships/image" Target="../media/image84.jpeg"/><Relationship Id="rId4" Type="http://schemas.openxmlformats.org/officeDocument/2006/relationships/image" Target="../media/image83.jpe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emf"/><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 Id="rId5" Type="http://schemas.openxmlformats.org/officeDocument/2006/relationships/image" Target="../media/image95.emf"/><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4.xml"/><Relationship Id="rId6" Type="http://schemas.openxmlformats.org/officeDocument/2006/relationships/image" Target="../media/image99.gif"/><Relationship Id="rId5" Type="http://schemas.openxmlformats.org/officeDocument/2006/relationships/image" Target="../media/image98.emf"/><Relationship Id="rId4" Type="http://schemas.openxmlformats.org/officeDocument/2006/relationships/image" Target="../media/image97.emf"/></Relationships>
</file>

<file path=ppt/slides/_rels/slide5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100.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4.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4.png"/><Relationship Id="rId1" Type="http://schemas.openxmlformats.org/officeDocument/2006/relationships/slideLayout" Target="../slideLayouts/slideLayout4.xml"/><Relationship Id="rId5" Type="http://schemas.openxmlformats.org/officeDocument/2006/relationships/image" Target="../media/image111.png"/><Relationship Id="rId4" Type="http://schemas.openxmlformats.org/officeDocument/2006/relationships/image" Target="../media/image107.png"/></Relationships>
</file>

<file path=ppt/slides/_rels/slide56.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114.png"/><Relationship Id="rId5" Type="http://schemas.openxmlformats.org/officeDocument/2006/relationships/image" Target="../media/image107.png"/><Relationship Id="rId4" Type="http://schemas.openxmlformats.org/officeDocument/2006/relationships/image" Target="../media/image113.png"/></Relationships>
</file>

<file path=ppt/slides/_rels/slide5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png"/><Relationship Id="rId7" Type="http://schemas.openxmlformats.org/officeDocument/2006/relationships/image" Target="../media/image119.png"/><Relationship Id="rId2"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107.png"/><Relationship Id="rId11" Type="http://schemas.openxmlformats.org/officeDocument/2006/relationships/image" Target="../media/image123.png"/><Relationship Id="rId5" Type="http://schemas.openxmlformats.org/officeDocument/2006/relationships/image" Target="../media/image118.png"/><Relationship Id="rId10" Type="http://schemas.openxmlformats.org/officeDocument/2006/relationships/image" Target="../media/image122.jpeg"/><Relationship Id="rId4" Type="http://schemas.openxmlformats.org/officeDocument/2006/relationships/image" Target="../media/image117.png"/><Relationship Id="rId9" Type="http://schemas.openxmlformats.org/officeDocument/2006/relationships/image" Target="../media/image121.png"/></Relationships>
</file>

<file path=ppt/slides/_rels/slide58.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4.png"/><Relationship Id="rId7" Type="http://schemas.openxmlformats.org/officeDocument/2006/relationships/image" Target="../media/image127.png"/><Relationship Id="rId2"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26.png"/><Relationship Id="rId4" Type="http://schemas.openxmlformats.org/officeDocument/2006/relationships/image" Target="../media/image1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61.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image" Target="../media/image135.png"/><Relationship Id="rId7" Type="http://schemas.openxmlformats.org/officeDocument/2006/relationships/image" Target="../media/image137.png"/><Relationship Id="rId2" Type="http://schemas.openxmlformats.org/officeDocument/2006/relationships/image" Target="../media/image134.png"/><Relationship Id="rId1" Type="http://schemas.openxmlformats.org/officeDocument/2006/relationships/slideLayout" Target="../slideLayouts/slideLayout4.xml"/><Relationship Id="rId6" Type="http://schemas.openxmlformats.org/officeDocument/2006/relationships/image" Target="../media/image136.png"/><Relationship Id="rId5" Type="http://schemas.openxmlformats.org/officeDocument/2006/relationships/image" Target="../media/image107.png"/><Relationship Id="rId4" Type="http://schemas.openxmlformats.org/officeDocument/2006/relationships/image" Target="../media/image104.png"/><Relationship Id="rId9" Type="http://schemas.openxmlformats.org/officeDocument/2006/relationships/image" Target="../media/image1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4.xml"/><Relationship Id="rId6" Type="http://schemas.openxmlformats.org/officeDocument/2006/relationships/image" Target="../media/image146.emf"/><Relationship Id="rId5" Type="http://schemas.openxmlformats.org/officeDocument/2006/relationships/image" Target="../media/image145.png"/><Relationship Id="rId4" Type="http://schemas.openxmlformats.org/officeDocument/2006/relationships/image" Target="../media/image144.emf"/></Relationships>
</file>

<file path=ppt/slides/_rels/slide78.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107.png"/><Relationship Id="rId4" Type="http://schemas.openxmlformats.org/officeDocument/2006/relationships/image" Target="../media/image14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47.png"/><Relationship Id="rId1" Type="http://schemas.openxmlformats.org/officeDocument/2006/relationships/slideLayout" Target="../slideLayouts/slideLayout4.xml"/><Relationship Id="rId5" Type="http://schemas.openxmlformats.org/officeDocument/2006/relationships/image" Target="../media/image153.jpeg"/><Relationship Id="rId4" Type="http://schemas.openxmlformats.org/officeDocument/2006/relationships/image" Target="../media/image152.jpeg"/></Relationships>
</file>

<file path=ppt/slides/_rels/slide81.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47.png"/><Relationship Id="rId1" Type="http://schemas.openxmlformats.org/officeDocument/2006/relationships/slideLayout" Target="../slideLayouts/slideLayout4.xml"/><Relationship Id="rId6" Type="http://schemas.openxmlformats.org/officeDocument/2006/relationships/image" Target="../media/image153.jpeg"/><Relationship Id="rId5" Type="http://schemas.openxmlformats.org/officeDocument/2006/relationships/image" Target="../media/image152.jpeg"/><Relationship Id="rId4" Type="http://schemas.openxmlformats.org/officeDocument/2006/relationships/image" Target="../media/image155.jpeg"/></Relationships>
</file>

<file path=ppt/slides/_rels/slide8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49.jpeg"/><Relationship Id="rId2" Type="http://schemas.openxmlformats.org/officeDocument/2006/relationships/image" Target="../media/image72.emf"/><Relationship Id="rId1" Type="http://schemas.openxmlformats.org/officeDocument/2006/relationships/slideLayout" Target="../slideLayouts/slideLayout4.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jpeg"/></Relationships>
</file>

<file path=ppt/slides/_rels/slide84.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159.jpeg"/><Relationship Id="rId7" Type="http://schemas.openxmlformats.org/officeDocument/2006/relationships/image" Target="../media/image96.emf"/><Relationship Id="rId2" Type="http://schemas.openxmlformats.org/officeDocument/2006/relationships/image" Target="../media/image72.emf"/><Relationship Id="rId1" Type="http://schemas.openxmlformats.org/officeDocument/2006/relationships/slideLayout" Target="../slideLayouts/slideLayout4.xml"/><Relationship Id="rId6" Type="http://schemas.openxmlformats.org/officeDocument/2006/relationships/image" Target="../media/image95.emf"/><Relationship Id="rId5" Type="http://schemas.openxmlformats.org/officeDocument/2006/relationships/image" Target="../media/image104.png"/><Relationship Id="rId4" Type="http://schemas.openxmlformats.org/officeDocument/2006/relationships/image" Target="../media/image107.png"/><Relationship Id="rId9" Type="http://schemas.openxmlformats.org/officeDocument/2006/relationships/image" Target="../media/image98.emf"/></Relationships>
</file>

<file path=ppt/slides/_rels/slide85.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61.jpeg"/><Relationship Id="rId2" Type="http://schemas.openxmlformats.org/officeDocument/2006/relationships/image" Target="../media/image72.emf"/><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160.jpeg"/><Relationship Id="rId4" Type="http://schemas.openxmlformats.org/officeDocument/2006/relationships/image" Target="../media/image104.png"/></Relationships>
</file>

<file path=ppt/slides/_rels/slide8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04.png"/><Relationship Id="rId1" Type="http://schemas.openxmlformats.org/officeDocument/2006/relationships/slideLayout" Target="../slideLayouts/slideLayout4.xml"/><Relationship Id="rId5" Type="http://schemas.openxmlformats.org/officeDocument/2006/relationships/image" Target="../media/image163.jpeg"/><Relationship Id="rId4" Type="http://schemas.openxmlformats.org/officeDocument/2006/relationships/image" Target="../media/image107.png"/></Relationships>
</file>

<file path=ppt/slides/_rels/slide88.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166.jpeg"/><Relationship Id="rId5" Type="http://schemas.openxmlformats.org/officeDocument/2006/relationships/image" Target="../media/image107.png"/><Relationship Id="rId4" Type="http://schemas.openxmlformats.org/officeDocument/2006/relationships/image" Target="../media/image165.emf"/></Relationships>
</file>

<file path=ppt/slides/_rels/slide89.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7.png"/><Relationship Id="rId2" Type="http://schemas.openxmlformats.org/officeDocument/2006/relationships/image" Target="../media/image167.png"/><Relationship Id="rId1" Type="http://schemas.openxmlformats.org/officeDocument/2006/relationships/slideLayout" Target="../slideLayouts/slideLayout4.xml"/><Relationship Id="rId6" Type="http://schemas.openxmlformats.org/officeDocument/2006/relationships/image" Target="../media/image170.jpeg"/><Relationship Id="rId5" Type="http://schemas.openxmlformats.org/officeDocument/2006/relationships/image" Target="../media/image169.jpeg"/><Relationship Id="rId4" Type="http://schemas.openxmlformats.org/officeDocument/2006/relationships/image" Target="../media/image168.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71.png"/><Relationship Id="rId1" Type="http://schemas.openxmlformats.org/officeDocument/2006/relationships/slideLayout" Target="../slideLayouts/slideLayout4.xml"/><Relationship Id="rId5" Type="http://schemas.openxmlformats.org/officeDocument/2006/relationships/image" Target="../media/image107.png"/><Relationship Id="rId4" Type="http://schemas.openxmlformats.org/officeDocument/2006/relationships/image" Target="../media/image172.png"/></Relationships>
</file>

<file path=ppt/slides/_rels/slide91.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4.xml"/><Relationship Id="rId5" Type="http://schemas.openxmlformats.org/officeDocument/2006/relationships/image" Target="../media/image176.png"/><Relationship Id="rId4" Type="http://schemas.openxmlformats.org/officeDocument/2006/relationships/image" Target="../media/image175.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07.png"/><Relationship Id="rId7" Type="http://schemas.openxmlformats.org/officeDocument/2006/relationships/image" Target="../media/image180.png"/><Relationship Id="rId2" Type="http://schemas.openxmlformats.org/officeDocument/2006/relationships/image" Target="../media/image177.png"/><Relationship Id="rId1" Type="http://schemas.openxmlformats.org/officeDocument/2006/relationships/slideLayout" Target="../slideLayouts/slideLayout4.xml"/><Relationship Id="rId6" Type="http://schemas.openxmlformats.org/officeDocument/2006/relationships/image" Target="../media/image179.png"/><Relationship Id="rId5" Type="http://schemas.openxmlformats.org/officeDocument/2006/relationships/image" Target="../media/image178.emf"/><Relationship Id="rId10" Type="http://schemas.openxmlformats.org/officeDocument/2006/relationships/image" Target="../media/image183.png"/><Relationship Id="rId4" Type="http://schemas.openxmlformats.org/officeDocument/2006/relationships/image" Target="../media/image104.png"/><Relationship Id="rId9" Type="http://schemas.openxmlformats.org/officeDocument/2006/relationships/image" Target="../media/image182.png"/></Relationships>
</file>

<file path=ppt/slides/_rels/slide95.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61.jpeg"/><Relationship Id="rId1" Type="http://schemas.openxmlformats.org/officeDocument/2006/relationships/slideLayout" Target="../slideLayouts/slideLayout4.xml"/><Relationship Id="rId6" Type="http://schemas.openxmlformats.org/officeDocument/2006/relationships/image" Target="../media/image187.jpeg"/><Relationship Id="rId5" Type="http://schemas.openxmlformats.org/officeDocument/2006/relationships/image" Target="../media/image186.jpeg"/><Relationship Id="rId4" Type="http://schemas.openxmlformats.org/officeDocument/2006/relationships/image" Target="../media/image185.jpeg"/></Relationships>
</file>

<file path=ppt/slides/_rels/slide96.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image" Target="../media/image161.jpeg"/><Relationship Id="rId1" Type="http://schemas.openxmlformats.org/officeDocument/2006/relationships/slideLayout" Target="../slideLayouts/slideLayout4.xml"/><Relationship Id="rId6" Type="http://schemas.openxmlformats.org/officeDocument/2006/relationships/image" Target="../media/image191.jpeg"/><Relationship Id="rId5" Type="http://schemas.openxmlformats.org/officeDocument/2006/relationships/image" Target="../media/image190.jpeg"/><Relationship Id="rId4" Type="http://schemas.openxmlformats.org/officeDocument/2006/relationships/image" Target="../media/image189.jpeg"/></Relationships>
</file>

<file path=ppt/slides/_rels/slide97.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2.emf"/><Relationship Id="rId7" Type="http://schemas.openxmlformats.org/officeDocument/2006/relationships/image" Target="../media/image196.emf"/><Relationship Id="rId2" Type="http://schemas.openxmlformats.org/officeDocument/2006/relationships/image" Target="../media/image107.png"/><Relationship Id="rId1" Type="http://schemas.openxmlformats.org/officeDocument/2006/relationships/slideLayout" Target="../slideLayouts/slideLayout4.xml"/><Relationship Id="rId6" Type="http://schemas.openxmlformats.org/officeDocument/2006/relationships/image" Target="../media/image195.emf"/><Relationship Id="rId5" Type="http://schemas.openxmlformats.org/officeDocument/2006/relationships/image" Target="../media/image194.emf"/><Relationship Id="rId4" Type="http://schemas.openxmlformats.org/officeDocument/2006/relationships/image" Target="../media/image193.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9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195626"/>
            <a:ext cx="3200400" cy="3174694"/>
          </a:xfrm>
          <a:prstGeom prst="rect">
            <a:avLst/>
          </a:prstGeom>
          <a:noFill/>
          <a:ln w="9525">
            <a:noFill/>
            <a:miter lim="800000"/>
            <a:headEnd/>
            <a:tailEnd/>
          </a:ln>
        </p:spPr>
      </p:pic>
      <p:sp>
        <p:nvSpPr>
          <p:cNvPr id="2056" name="Rectangle 8"/>
          <p:cNvSpPr>
            <a:spLocks noGrp="1" noChangeArrowheads="1"/>
          </p:cNvSpPr>
          <p:nvPr>
            <p:ph type="ctrTitle"/>
          </p:nvPr>
        </p:nvSpPr>
        <p:spPr>
          <a:xfrm>
            <a:off x="0" y="1273175"/>
            <a:ext cx="7162800" cy="1470025"/>
          </a:xfrm>
        </p:spPr>
        <p:txBody>
          <a:bodyPr/>
          <a:lstStyle/>
          <a:p>
            <a:r>
              <a:rPr lang="en-US" sz="3800" dirty="0" smtClean="0">
                <a:solidFill>
                  <a:srgbClr val="C00000"/>
                </a:solidFill>
              </a:rPr>
              <a:t>Housekeeper Managers: </a:t>
            </a:r>
            <a:r>
              <a:rPr lang="en-US" sz="3800" dirty="0" smtClean="0">
                <a:solidFill>
                  <a:schemeClr val="bg2">
                    <a:lumMod val="75000"/>
                    <a:lumOff val="25000"/>
                  </a:schemeClr>
                </a:solidFill>
              </a:rPr>
              <a:t>Improving Housekeeping Work using Ergonomics </a:t>
            </a:r>
            <a:endParaRPr lang="en-US" sz="3800" dirty="0">
              <a:solidFill>
                <a:schemeClr val="bg2">
                  <a:lumMod val="75000"/>
                  <a:lumOff val="25000"/>
                </a:schemeClr>
              </a:solidFill>
            </a:endParaRPr>
          </a:p>
        </p:txBody>
      </p:sp>
      <p:sp>
        <p:nvSpPr>
          <p:cNvPr id="2057" name="Rectangle 9"/>
          <p:cNvSpPr>
            <a:spLocks noGrp="1" noChangeArrowheads="1"/>
          </p:cNvSpPr>
          <p:nvPr>
            <p:ph type="subTitle" idx="1"/>
          </p:nvPr>
        </p:nvSpPr>
        <p:spPr>
          <a:xfrm>
            <a:off x="838200" y="3124200"/>
            <a:ext cx="6324600" cy="990600"/>
          </a:xfrm>
        </p:spPr>
        <p:txBody>
          <a:bodyPr/>
          <a:lstStyle/>
          <a:p>
            <a:r>
              <a:rPr lang="en-US" b="1" dirty="0" smtClean="0"/>
              <a:t>Presented by:                         </a:t>
            </a:r>
            <a:r>
              <a:rPr lang="en-US" b="1" dirty="0" smtClean="0">
                <a:solidFill>
                  <a:schemeClr val="bg2">
                    <a:lumMod val="75000"/>
                    <a:lumOff val="25000"/>
                  </a:schemeClr>
                </a:solidFill>
              </a:rPr>
              <a:t>Institute for Ergonomics</a:t>
            </a:r>
            <a:r>
              <a:rPr lang="en-US" b="1" dirty="0" smtClean="0"/>
              <a:t>             </a:t>
            </a:r>
            <a:r>
              <a:rPr lang="en-US" dirty="0" smtClean="0"/>
              <a:t>The Ohio State University</a:t>
            </a:r>
          </a:p>
          <a:p>
            <a:r>
              <a:rPr lang="en-US" sz="2800" dirty="0" smtClean="0">
                <a:solidFill>
                  <a:schemeClr val="bg2">
                    <a:lumMod val="75000"/>
                    <a:lumOff val="25000"/>
                  </a:schemeClr>
                </a:solidFill>
              </a:rPr>
              <a:t>Columbus, Ohio</a:t>
            </a:r>
            <a:endParaRPr lang="en-US" dirty="0">
              <a:solidFill>
                <a:schemeClr val="bg2">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Purpose of this training</a:t>
            </a:r>
          </a:p>
          <a:p>
            <a:pPr lvl="1"/>
            <a:r>
              <a:rPr lang="en-US" dirty="0" smtClean="0"/>
              <a:t>Apply ergonomics to housekeeping work</a:t>
            </a:r>
            <a:endParaRPr lang="en-US" dirty="0"/>
          </a:p>
        </p:txBody>
      </p:sp>
      <p:pic>
        <p:nvPicPr>
          <p:cNvPr id="15" name="Picture 13" descr="BS00953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3048000"/>
            <a:ext cx="3200400" cy="3200400"/>
          </a:xfrm>
          <a:prstGeom prst="rect">
            <a:avLst/>
          </a:prstGeom>
          <a:noFill/>
          <a:ln w="9525">
            <a:noFill/>
            <a:miter lim="800000"/>
            <a:headEnd/>
            <a:tailEnd/>
          </a:ln>
        </p:spPr>
      </p:pic>
      <p:sp>
        <p:nvSpPr>
          <p:cNvPr id="16" name="Text Box 14"/>
          <p:cNvSpPr txBox="1">
            <a:spLocks noChangeArrowheads="1"/>
          </p:cNvSpPr>
          <p:nvPr/>
        </p:nvSpPr>
        <p:spPr bwMode="auto">
          <a:xfrm>
            <a:off x="990600" y="5410200"/>
            <a:ext cx="1485900" cy="461665"/>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400" b="1" dirty="0" smtClean="0">
                <a:solidFill>
                  <a:schemeClr val="bg2"/>
                </a:solidFill>
              </a:rPr>
              <a:t>Person</a:t>
            </a:r>
            <a:endParaRPr kumimoji="0" lang="en-US" sz="2400" b="1" dirty="0">
              <a:solidFill>
                <a:schemeClr val="bg2"/>
              </a:solidFill>
            </a:endParaRPr>
          </a:p>
        </p:txBody>
      </p:sp>
      <p:sp>
        <p:nvSpPr>
          <p:cNvPr id="17" name="Text Box 15"/>
          <p:cNvSpPr txBox="1">
            <a:spLocks noChangeArrowheads="1"/>
          </p:cNvSpPr>
          <p:nvPr/>
        </p:nvSpPr>
        <p:spPr bwMode="auto">
          <a:xfrm>
            <a:off x="2819400" y="3581400"/>
            <a:ext cx="990600" cy="461665"/>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400" b="1" dirty="0" smtClean="0">
                <a:solidFill>
                  <a:schemeClr val="bg2"/>
                </a:solidFill>
              </a:rPr>
              <a:t>Job</a:t>
            </a:r>
            <a:endParaRPr kumimoji="0" lang="en-US" sz="2400" b="1" dirty="0">
              <a:solidFill>
                <a:schemeClr val="bg2"/>
              </a:solidFill>
            </a:endParaRPr>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048000"/>
            <a:ext cx="3200400" cy="31746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Improves </a:t>
            </a:r>
            <a:r>
              <a:rPr lang="en-US" b="1" dirty="0" smtClean="0"/>
              <a:t>efficiency</a:t>
            </a:r>
            <a:r>
              <a:rPr lang="en-US" dirty="0" smtClean="0"/>
              <a:t> of housekeeping work</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7171" name="Picture 3" descr="C:\Documents and Settings\W. Gary Allread\Local Settings\Temporary Internet Files\Content.IE5\EXD0R7UE\MC900215177[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828" y="3352800"/>
            <a:ext cx="1685224" cy="1143000"/>
          </a:xfrm>
          <a:prstGeom prst="rect">
            <a:avLst/>
          </a:prstGeom>
          <a:noFill/>
        </p:spPr>
      </p:pic>
      <p:pic>
        <p:nvPicPr>
          <p:cNvPr id="7172" name="Picture 4" descr="C:\Documents and Settings\W. Gary Allread\Local Settings\Temporary Internet Files\Content.IE5\CVJ5LPHA\MC90000181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3429000"/>
            <a:ext cx="674359" cy="940904"/>
          </a:xfrm>
          <a:prstGeom prst="rect">
            <a:avLst/>
          </a:prstGeom>
          <a:noFill/>
        </p:spPr>
      </p:pic>
      <p:pic>
        <p:nvPicPr>
          <p:cNvPr id="7179" name="Picture 11" descr="C:\Documents and Settings\W. Gary Allread\Local Settings\Temporary Internet Files\Content.IE5\MR959F7F\MC900356923[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1447800" y="5105400"/>
            <a:ext cx="1320554" cy="1066800"/>
          </a:xfrm>
          <a:prstGeom prst="rect">
            <a:avLst/>
          </a:prstGeom>
          <a:noFill/>
        </p:spPr>
      </p:pic>
      <p:grpSp>
        <p:nvGrpSpPr>
          <p:cNvPr id="16" name="Group 15"/>
          <p:cNvGrpSpPr/>
          <p:nvPr/>
        </p:nvGrpSpPr>
        <p:grpSpPr>
          <a:xfrm>
            <a:off x="1143000" y="3352800"/>
            <a:ext cx="2021553" cy="1793096"/>
            <a:chOff x="1339151" y="3837296"/>
            <a:chExt cx="2021553" cy="1793096"/>
          </a:xfrm>
        </p:grpSpPr>
        <p:sp>
          <p:nvSpPr>
            <p:cNvPr id="13" name="Right Arrow 12"/>
            <p:cNvSpPr/>
            <p:nvPr/>
          </p:nvSpPr>
          <p:spPr bwMode="auto">
            <a:xfrm>
              <a:off x="1981200" y="3837296"/>
              <a:ext cx="609600" cy="381000"/>
            </a:xfrm>
            <a:prstGeom prst="rightArrow">
              <a:avLst>
                <a:gd name="adj1" fmla="val 44118"/>
                <a:gd name="adj2" fmla="val 50000"/>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4" name="Right Arrow 13"/>
            <p:cNvSpPr/>
            <p:nvPr/>
          </p:nvSpPr>
          <p:spPr bwMode="auto">
            <a:xfrm rot="8100000">
              <a:off x="2751104" y="5184750"/>
              <a:ext cx="609600" cy="381000"/>
            </a:xfrm>
            <a:prstGeom prst="rightArrow">
              <a:avLst>
                <a:gd name="adj1" fmla="val 44118"/>
                <a:gd name="adj2" fmla="val 50000"/>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5" name="Right Arrow 14"/>
            <p:cNvSpPr/>
            <p:nvPr/>
          </p:nvSpPr>
          <p:spPr bwMode="auto">
            <a:xfrm rot="14100000">
              <a:off x="1224851" y="5135092"/>
              <a:ext cx="609600" cy="381000"/>
            </a:xfrm>
            <a:prstGeom prst="rightArrow">
              <a:avLst>
                <a:gd name="adj1" fmla="val 44118"/>
                <a:gd name="adj2" fmla="val 50000"/>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36" name="Group 35"/>
          <p:cNvGrpSpPr/>
          <p:nvPr/>
        </p:nvGrpSpPr>
        <p:grpSpPr>
          <a:xfrm>
            <a:off x="5605269" y="3352800"/>
            <a:ext cx="3233931" cy="2819400"/>
            <a:chOff x="5605269" y="3352800"/>
            <a:chExt cx="3233931" cy="2819400"/>
          </a:xfrm>
        </p:grpSpPr>
        <p:pic>
          <p:nvPicPr>
            <p:cNvPr id="29" name="Picture 3" descr="C:\Documents and Settings\W. Gary Allread\Local Settings\Temporary Internet Files\Content.IE5\EXD0R7UE\MC900215177[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5269" y="3352800"/>
              <a:ext cx="1685224" cy="1143000"/>
            </a:xfrm>
            <a:prstGeom prst="rect">
              <a:avLst/>
            </a:prstGeom>
            <a:noFill/>
          </p:spPr>
        </p:pic>
        <p:pic>
          <p:nvPicPr>
            <p:cNvPr id="30" name="Picture 4" descr="C:\Documents and Settings\W. Gary Allread\Local Settings\Temporary Internet Files\Content.IE5\CVJ5LPHA\MC90000181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4841" y="3429000"/>
              <a:ext cx="674359" cy="940904"/>
            </a:xfrm>
            <a:prstGeom prst="rect">
              <a:avLst/>
            </a:prstGeom>
            <a:noFill/>
          </p:spPr>
        </p:pic>
        <p:pic>
          <p:nvPicPr>
            <p:cNvPr id="31" name="Picture 11" descr="C:\Documents and Settings\W. Gary Allread\Local Settings\Temporary Internet Files\Content.IE5\MR959F7F\MC900356923[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793241" y="5105400"/>
              <a:ext cx="1320554" cy="1066800"/>
            </a:xfrm>
            <a:prstGeom prst="rect">
              <a:avLst/>
            </a:prstGeom>
            <a:noFill/>
          </p:spPr>
        </p:pic>
      </p:grpSp>
      <p:grpSp>
        <p:nvGrpSpPr>
          <p:cNvPr id="32" name="Group 31"/>
          <p:cNvGrpSpPr/>
          <p:nvPr/>
        </p:nvGrpSpPr>
        <p:grpSpPr>
          <a:xfrm>
            <a:off x="6488441" y="3352800"/>
            <a:ext cx="2021553" cy="1793096"/>
            <a:chOff x="1339151" y="3837296"/>
            <a:chExt cx="2021553" cy="1793096"/>
          </a:xfrm>
        </p:grpSpPr>
        <p:sp>
          <p:nvSpPr>
            <p:cNvPr id="33" name="Right Arrow 32"/>
            <p:cNvSpPr/>
            <p:nvPr/>
          </p:nvSpPr>
          <p:spPr bwMode="auto">
            <a:xfrm>
              <a:off x="1981200" y="3837296"/>
              <a:ext cx="609600" cy="381000"/>
            </a:xfrm>
            <a:prstGeom prst="rightArrow">
              <a:avLst>
                <a:gd name="adj1" fmla="val 44118"/>
                <a:gd name="adj2" fmla="val 50000"/>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4" name="Right Arrow 33"/>
            <p:cNvSpPr/>
            <p:nvPr/>
          </p:nvSpPr>
          <p:spPr bwMode="auto">
            <a:xfrm rot="8100000">
              <a:off x="2751104" y="5184750"/>
              <a:ext cx="609600" cy="381000"/>
            </a:xfrm>
            <a:prstGeom prst="rightArrow">
              <a:avLst>
                <a:gd name="adj1" fmla="val 44118"/>
                <a:gd name="adj2" fmla="val 50000"/>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5" name="Right Arrow 34"/>
            <p:cNvSpPr/>
            <p:nvPr/>
          </p:nvSpPr>
          <p:spPr bwMode="auto">
            <a:xfrm rot="14100000">
              <a:off x="1224851" y="5135092"/>
              <a:ext cx="609600" cy="381000"/>
            </a:xfrm>
            <a:prstGeom prst="rightArrow">
              <a:avLst>
                <a:gd name="adj1" fmla="val 44118"/>
                <a:gd name="adj2" fmla="val 50000"/>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5000" fill="hold"/>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8" presetClass="emph" presetSubtype="0" repeatCount="indefinite" fill="hold" nodeType="clickEffect">
                                  <p:stCondLst>
                                    <p:cond delay="0"/>
                                  </p:stCondLst>
                                  <p:childTnLst>
                                    <p:animRot by="21600000">
                                      <p:cBhvr>
                                        <p:cTn id="27"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W. Gary Allread\Local Settings\Temporary Internet Files\Content.IE5\ZGRBL30O\MP90041174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3048000"/>
            <a:ext cx="3200400" cy="3200400"/>
          </a:xfrm>
          <a:prstGeom prst="rect">
            <a:avLst/>
          </a:prstGeom>
          <a:noFill/>
        </p:spPr>
      </p:pic>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Increases work </a:t>
            </a:r>
            <a:r>
              <a:rPr lang="en-US" b="1" dirty="0" smtClean="0"/>
              <a:t>quality</a:t>
            </a:r>
            <a:endParaRPr lang="en-US" b="1"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030"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a:off x="1066800" y="3276600"/>
            <a:ext cx="571500" cy="523875"/>
          </a:xfrm>
          <a:prstGeom prst="rect">
            <a:avLst/>
          </a:prstGeom>
          <a:noFill/>
          <a:ln w="9525">
            <a:noFill/>
            <a:miter lim="800000"/>
            <a:headEnd/>
            <a:tailEnd/>
          </a:ln>
          <a:effectLst/>
        </p:spPr>
      </p:pic>
      <p:pic>
        <p:nvPicPr>
          <p:cNvPr id="28"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1039906" y="5432612"/>
            <a:ext cx="405245" cy="371475"/>
          </a:xfrm>
          <a:prstGeom prst="rect">
            <a:avLst/>
          </a:prstGeom>
          <a:noFill/>
          <a:ln w="9525">
            <a:noFill/>
            <a:miter lim="800000"/>
            <a:headEnd/>
            <a:tailEnd/>
          </a:ln>
          <a:effectLst/>
        </p:spPr>
      </p:pic>
      <p:pic>
        <p:nvPicPr>
          <p:cNvPr id="29"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rot="20133439">
            <a:off x="3276600" y="5638800"/>
            <a:ext cx="571500" cy="523875"/>
          </a:xfrm>
          <a:prstGeom prst="rect">
            <a:avLst/>
          </a:prstGeom>
          <a:noFill/>
          <a:ln w="9525">
            <a:noFill/>
            <a:miter lim="800000"/>
            <a:headEnd/>
            <a:tailEnd/>
          </a:ln>
          <a:effectLst/>
        </p:spPr>
      </p:pic>
      <p:grpSp>
        <p:nvGrpSpPr>
          <p:cNvPr id="38" name="Group 37"/>
          <p:cNvGrpSpPr/>
          <p:nvPr/>
        </p:nvGrpSpPr>
        <p:grpSpPr>
          <a:xfrm>
            <a:off x="5486400" y="3016624"/>
            <a:ext cx="3200400" cy="3248439"/>
            <a:chOff x="5486400" y="3016624"/>
            <a:chExt cx="3200400" cy="3248439"/>
          </a:xfrm>
        </p:grpSpPr>
        <p:pic>
          <p:nvPicPr>
            <p:cNvPr id="30" name="Picture 4" descr="C:\Documents and Settings\W. Gary Allread\Local Settings\Temporary Internet Files\Content.IE5\ZGRBL30O\MP90041174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6400" y="3048000"/>
              <a:ext cx="3200400" cy="3200400"/>
            </a:xfrm>
            <a:prstGeom prst="rect">
              <a:avLst/>
            </a:prstGeom>
            <a:noFill/>
          </p:spPr>
        </p:pic>
        <p:pic>
          <p:nvPicPr>
            <p:cNvPr id="31"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a:off x="5791200" y="3276600"/>
              <a:ext cx="571500" cy="523875"/>
            </a:xfrm>
            <a:prstGeom prst="rect">
              <a:avLst/>
            </a:prstGeom>
            <a:noFill/>
            <a:ln w="9525">
              <a:noFill/>
              <a:miter lim="800000"/>
              <a:headEnd/>
              <a:tailEnd/>
            </a:ln>
            <a:effectLst/>
          </p:spPr>
        </p:pic>
        <p:pic>
          <p:nvPicPr>
            <p:cNvPr id="32"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5764306" y="5432612"/>
              <a:ext cx="405245" cy="371475"/>
            </a:xfrm>
            <a:prstGeom prst="rect">
              <a:avLst/>
            </a:prstGeom>
            <a:noFill/>
            <a:ln w="9525">
              <a:noFill/>
              <a:miter lim="800000"/>
              <a:headEnd/>
              <a:tailEnd/>
            </a:ln>
            <a:effectLst/>
          </p:spPr>
        </p:pic>
        <p:pic>
          <p:nvPicPr>
            <p:cNvPr id="33"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rot="20133439">
              <a:off x="8001000" y="5638800"/>
              <a:ext cx="571500" cy="523875"/>
            </a:xfrm>
            <a:prstGeom prst="rect">
              <a:avLst/>
            </a:prstGeom>
            <a:noFill/>
            <a:ln w="9525">
              <a:noFill/>
              <a:miter lim="800000"/>
              <a:headEnd/>
              <a:tailEnd/>
            </a:ln>
            <a:effectLst/>
          </p:spPr>
        </p:pic>
        <p:pic>
          <p:nvPicPr>
            <p:cNvPr id="34"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6690761" y="4682408"/>
              <a:ext cx="354727" cy="325167"/>
            </a:xfrm>
            <a:prstGeom prst="rect">
              <a:avLst/>
            </a:prstGeom>
            <a:noFill/>
            <a:ln w="9525">
              <a:noFill/>
              <a:miter lim="800000"/>
              <a:headEnd/>
              <a:tailEnd/>
            </a:ln>
            <a:effectLst/>
          </p:spPr>
        </p:pic>
        <p:pic>
          <p:nvPicPr>
            <p:cNvPr id="35"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6614561" y="5178033"/>
              <a:ext cx="354727" cy="325167"/>
            </a:xfrm>
            <a:prstGeom prst="rect">
              <a:avLst/>
            </a:prstGeom>
            <a:noFill/>
            <a:ln w="9525">
              <a:noFill/>
              <a:miter lim="800000"/>
              <a:headEnd/>
              <a:tailEnd/>
            </a:ln>
            <a:effectLst/>
          </p:spPr>
        </p:pic>
        <p:pic>
          <p:nvPicPr>
            <p:cNvPr id="36"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1922496">
              <a:off x="6488613" y="3016624"/>
              <a:ext cx="405245" cy="371475"/>
            </a:xfrm>
            <a:prstGeom prst="rect">
              <a:avLst/>
            </a:prstGeom>
            <a:noFill/>
            <a:ln w="9525">
              <a:noFill/>
              <a:miter lim="800000"/>
              <a:headEnd/>
              <a:tailEnd/>
            </a:ln>
            <a:effectLst/>
          </p:spPr>
        </p:pic>
        <p:pic>
          <p:nvPicPr>
            <p:cNvPr id="37"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19052066">
              <a:off x="6913070" y="5799258"/>
              <a:ext cx="508151" cy="46580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Reduces discomfort or pain in housekeepers</a:t>
            </a:r>
            <a:endParaRPr lang="en-US" dirty="0"/>
          </a:p>
        </p:txBody>
      </p:sp>
      <p:sp>
        <p:nvSpPr>
          <p:cNvPr id="16" name="Text Box 14"/>
          <p:cNvSpPr txBox="1">
            <a:spLocks noChangeArrowheads="1"/>
          </p:cNvSpPr>
          <p:nvPr/>
        </p:nvSpPr>
        <p:spPr bwMode="auto">
          <a:xfrm>
            <a:off x="914400" y="5410200"/>
            <a:ext cx="1485900" cy="461665"/>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400" b="1" dirty="0" smtClean="0">
                <a:solidFill>
                  <a:schemeClr val="bg2"/>
                </a:solidFill>
              </a:rPr>
              <a:t>Person</a:t>
            </a:r>
            <a:endParaRPr kumimoji="0" lang="en-US" sz="2400" b="1" dirty="0">
              <a:solidFill>
                <a:schemeClr val="bg2"/>
              </a:solidFill>
            </a:endParaRPr>
          </a:p>
        </p:txBody>
      </p:sp>
      <p:pic>
        <p:nvPicPr>
          <p:cNvPr id="616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0"/>
            <a:ext cx="3581400" cy="3191714"/>
          </a:xfrm>
          <a:prstGeom prst="rect">
            <a:avLst/>
          </a:prstGeom>
          <a:noFill/>
          <a:ln w="9525">
            <a:noFill/>
            <a:miter lim="800000"/>
            <a:headEnd/>
            <a:tailEnd/>
          </a:ln>
        </p:spPr>
      </p:pic>
      <p:sp>
        <p:nvSpPr>
          <p:cNvPr id="27" name="Lightning Bolt 26"/>
          <p:cNvSpPr/>
          <p:nvPr/>
        </p:nvSpPr>
        <p:spPr bwMode="auto">
          <a:xfrm rot="307312">
            <a:off x="1526491" y="3482514"/>
            <a:ext cx="289137" cy="408453"/>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8" name="Lightning Bolt 27"/>
          <p:cNvSpPr/>
          <p:nvPr/>
        </p:nvSpPr>
        <p:spPr bwMode="auto">
          <a:xfrm rot="20488289">
            <a:off x="1296398" y="3554241"/>
            <a:ext cx="290624" cy="476852"/>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9" name="Lightning Bolt 28"/>
          <p:cNvSpPr/>
          <p:nvPr/>
        </p:nvSpPr>
        <p:spPr bwMode="auto">
          <a:xfrm rot="19260000">
            <a:off x="1134582" y="3666544"/>
            <a:ext cx="325360" cy="559313"/>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35" name="Group 34"/>
          <p:cNvGrpSpPr/>
          <p:nvPr/>
        </p:nvGrpSpPr>
        <p:grpSpPr>
          <a:xfrm>
            <a:off x="5105400" y="3048000"/>
            <a:ext cx="3581400" cy="3191714"/>
            <a:chOff x="5105400" y="3048000"/>
            <a:chExt cx="3581400" cy="3191714"/>
          </a:xfrm>
        </p:grpSpPr>
        <p:pic>
          <p:nvPicPr>
            <p:cNvPr id="31"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0"/>
              <a:ext cx="3581400" cy="3191714"/>
            </a:xfrm>
            <a:prstGeom prst="rect">
              <a:avLst/>
            </a:prstGeom>
            <a:noFill/>
            <a:ln w="9525">
              <a:noFill/>
              <a:miter lim="800000"/>
              <a:headEnd/>
              <a:tailEnd/>
            </a:ln>
          </p:spPr>
        </p:pic>
        <p:sp>
          <p:nvSpPr>
            <p:cNvPr id="33" name="Lightning Bolt 32"/>
            <p:cNvSpPr/>
            <p:nvPr/>
          </p:nvSpPr>
          <p:spPr bwMode="auto">
            <a:xfrm rot="20488289">
              <a:off x="5944598" y="3554241"/>
              <a:ext cx="290624" cy="476852"/>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Lowers housekeeper injury risk</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60" y="2895600"/>
            <a:ext cx="3349740" cy="3124200"/>
          </a:xfrm>
          <a:prstGeom prst="rect">
            <a:avLst/>
          </a:prstGeom>
          <a:noFill/>
          <a:ln w="9525">
            <a:noFill/>
            <a:miter lim="800000"/>
            <a:headEnd/>
            <a:tailEnd/>
          </a:ln>
        </p:spPr>
      </p:pic>
      <p:sp>
        <p:nvSpPr>
          <p:cNvPr id="13" name="TextBox 12"/>
          <p:cNvSpPr txBox="1"/>
          <p:nvPr/>
        </p:nvSpPr>
        <p:spPr>
          <a:xfrm>
            <a:off x="443753" y="4809564"/>
            <a:ext cx="1524000" cy="461665"/>
          </a:xfrm>
          <a:prstGeom prst="rect">
            <a:avLst/>
          </a:prstGeom>
          <a:noFill/>
        </p:spPr>
        <p:txBody>
          <a:bodyPr wrap="square" rtlCol="0">
            <a:spAutoFit/>
          </a:bodyPr>
          <a:lstStyle/>
          <a:p>
            <a:pPr algn="ctr">
              <a:buNone/>
            </a:pPr>
            <a:r>
              <a:rPr lang="en-US" sz="2400" b="1" dirty="0" smtClean="0"/>
              <a:t>Hurt</a:t>
            </a:r>
            <a:endParaRPr lang="en-US" b="1" dirty="0"/>
          </a:p>
        </p:txBody>
      </p:sp>
      <p:sp>
        <p:nvSpPr>
          <p:cNvPr id="19" name="TextBox 18"/>
          <p:cNvSpPr txBox="1"/>
          <p:nvPr/>
        </p:nvSpPr>
        <p:spPr>
          <a:xfrm>
            <a:off x="2514600" y="4446494"/>
            <a:ext cx="1524000" cy="461665"/>
          </a:xfrm>
          <a:prstGeom prst="rect">
            <a:avLst/>
          </a:prstGeom>
          <a:noFill/>
        </p:spPr>
        <p:txBody>
          <a:bodyPr wrap="square" rtlCol="0">
            <a:spAutoFit/>
          </a:bodyPr>
          <a:lstStyle/>
          <a:p>
            <a:pPr algn="ctr">
              <a:buNone/>
            </a:pPr>
            <a:r>
              <a:rPr lang="en-US" sz="2400" dirty="0" smtClean="0"/>
              <a:t>Healthy</a:t>
            </a:r>
            <a:endParaRPr lang="en-US" dirty="0"/>
          </a:p>
        </p:txBody>
      </p:sp>
      <p:grpSp>
        <p:nvGrpSpPr>
          <p:cNvPr id="14" name="Group 13"/>
          <p:cNvGrpSpPr/>
          <p:nvPr/>
        </p:nvGrpSpPr>
        <p:grpSpPr>
          <a:xfrm>
            <a:off x="5308180" y="2892552"/>
            <a:ext cx="3593773" cy="3127248"/>
            <a:chOff x="5308180" y="2892552"/>
            <a:chExt cx="3593773" cy="3127248"/>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595" y="2892552"/>
              <a:ext cx="3365605" cy="3127248"/>
            </a:xfrm>
            <a:prstGeom prst="rect">
              <a:avLst/>
            </a:prstGeom>
            <a:noFill/>
            <a:ln w="9525">
              <a:noFill/>
              <a:miter lim="800000"/>
              <a:headEnd/>
              <a:tailEnd/>
            </a:ln>
            <a:effectLst/>
          </p:spPr>
        </p:pic>
        <p:sp>
          <p:nvSpPr>
            <p:cNvPr id="20" name="TextBox 19"/>
            <p:cNvSpPr txBox="1"/>
            <p:nvPr/>
          </p:nvSpPr>
          <p:spPr>
            <a:xfrm>
              <a:off x="5308180" y="4433553"/>
              <a:ext cx="1524000" cy="461665"/>
            </a:xfrm>
            <a:prstGeom prst="rect">
              <a:avLst/>
            </a:prstGeom>
            <a:noFill/>
          </p:spPr>
          <p:txBody>
            <a:bodyPr wrap="square" rtlCol="0">
              <a:spAutoFit/>
            </a:bodyPr>
            <a:lstStyle/>
            <a:p>
              <a:pPr algn="ctr">
                <a:buNone/>
              </a:pPr>
              <a:r>
                <a:rPr lang="en-US" sz="2400" dirty="0" smtClean="0"/>
                <a:t>Hurt</a:t>
              </a:r>
              <a:endParaRPr lang="en-US" dirty="0"/>
            </a:p>
          </p:txBody>
        </p:sp>
        <p:sp>
          <p:nvSpPr>
            <p:cNvPr id="21" name="TextBox 20"/>
            <p:cNvSpPr txBox="1"/>
            <p:nvPr/>
          </p:nvSpPr>
          <p:spPr>
            <a:xfrm>
              <a:off x="7377953" y="4770377"/>
              <a:ext cx="1524000" cy="461665"/>
            </a:xfrm>
            <a:prstGeom prst="rect">
              <a:avLst/>
            </a:prstGeom>
            <a:noFill/>
          </p:spPr>
          <p:txBody>
            <a:bodyPr wrap="square" rtlCol="0">
              <a:spAutoFit/>
            </a:bodyPr>
            <a:lstStyle/>
            <a:p>
              <a:pPr algn="ctr">
                <a:buNone/>
              </a:pPr>
              <a:r>
                <a:rPr lang="en-US" sz="2400" b="1" dirty="0" smtClean="0"/>
                <a:t>Healthy</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Allows housekeepers to work more easily</a:t>
            </a:r>
            <a:endParaRPr lang="en-US" dirty="0"/>
          </a:p>
        </p:txBody>
      </p:sp>
      <p:sp>
        <p:nvSpPr>
          <p:cNvPr id="13" name="Right Arrow 12"/>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14" name="Group 13"/>
          <p:cNvGrpSpPr/>
          <p:nvPr/>
        </p:nvGrpSpPr>
        <p:grpSpPr>
          <a:xfrm>
            <a:off x="4978400" y="2489916"/>
            <a:ext cx="3479800" cy="4139484"/>
            <a:chOff x="4978400" y="2489916"/>
            <a:chExt cx="3479800" cy="4139484"/>
          </a:xfrm>
        </p:grpSpPr>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4288" y="2489916"/>
              <a:ext cx="2903912" cy="4139484"/>
            </a:xfrm>
            <a:prstGeom prst="rect">
              <a:avLst/>
            </a:prstGeom>
            <a:noFill/>
            <a:ln w="9525">
              <a:noFill/>
              <a:miter lim="800000"/>
              <a:headEnd/>
              <a:tailEnd/>
            </a:ln>
          </p:spPr>
        </p:pic>
        <p:pic>
          <p:nvPicPr>
            <p:cNvPr id="16"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8400" y="2514600"/>
              <a:ext cx="1117600" cy="838200"/>
            </a:xfrm>
            <a:prstGeom prst="rect">
              <a:avLst/>
            </a:prstGeom>
            <a:noFill/>
            <a:ln w="9525">
              <a:noFill/>
              <a:miter lim="800000"/>
              <a:headEnd/>
              <a:tailEnd/>
            </a:ln>
            <a:effectLst/>
          </p:spPr>
        </p:pic>
      </p:grpSp>
      <p:grpSp>
        <p:nvGrpSpPr>
          <p:cNvPr id="17" name="Group 16"/>
          <p:cNvGrpSpPr/>
          <p:nvPr/>
        </p:nvGrpSpPr>
        <p:grpSpPr>
          <a:xfrm>
            <a:off x="330200" y="2514600"/>
            <a:ext cx="3632200" cy="4114800"/>
            <a:chOff x="330200" y="2514600"/>
            <a:chExt cx="3632200" cy="4114800"/>
          </a:xfrm>
        </p:grpSpPr>
        <p:pic>
          <p:nvPicPr>
            <p:cNvPr id="2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2582243"/>
              <a:ext cx="3429000" cy="4047157"/>
            </a:xfrm>
            <a:prstGeom prst="rect">
              <a:avLst/>
            </a:prstGeom>
            <a:noFill/>
            <a:ln w="9525">
              <a:noFill/>
              <a:miter lim="800000"/>
              <a:headEnd/>
              <a:tailEnd/>
            </a:ln>
          </p:spPr>
        </p:pic>
        <p:pic>
          <p:nvPicPr>
            <p:cNvPr id="2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200" y="2514600"/>
              <a:ext cx="1117600" cy="8382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040687" cy="1362075"/>
          </a:xfrm>
        </p:spPr>
        <p:txBody>
          <a:bodyPr/>
          <a:lstStyle/>
          <a:p>
            <a:r>
              <a:rPr lang="en-US" dirty="0" smtClean="0"/>
              <a:t>OSHA</a:t>
            </a:r>
            <a:br>
              <a:rPr lang="en-US" dirty="0" smtClean="0"/>
            </a:br>
            <a:r>
              <a:rPr lang="en-US" cap="none" dirty="0" smtClean="0"/>
              <a:t>The Occupational Safety and Health Administration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p:txBody>
          <a:bodyPr/>
          <a:lstStyle/>
          <a:p>
            <a:pPr lvl="1"/>
            <a:r>
              <a:rPr lang="en-US" dirty="0" smtClean="0"/>
              <a:t>Created by U.S. Congress in 1970 </a:t>
            </a:r>
          </a:p>
          <a:p>
            <a:pPr lvl="1"/>
            <a:r>
              <a:rPr lang="en-US" dirty="0" smtClean="0"/>
              <a:t>Works to ensure safe and healthful working conditions for working men and women</a:t>
            </a:r>
          </a:p>
          <a:p>
            <a:pPr lvl="1"/>
            <a:r>
              <a:rPr lang="en-US" dirty="0" smtClean="0"/>
              <a:t>Sets and enforces standards</a:t>
            </a:r>
          </a:p>
          <a:p>
            <a:pPr lvl="1"/>
            <a:r>
              <a:rPr lang="en-US" dirty="0" smtClean="0"/>
              <a:t>Providing training, outreach, education and assistance</a:t>
            </a:r>
          </a:p>
          <a:p>
            <a:pPr lvl="1"/>
            <a:endParaRPr lang="en-US" dirty="0" smtClean="0"/>
          </a:p>
          <a:p>
            <a:pPr lvl="1"/>
            <a:r>
              <a:rPr lang="en-US" dirty="0" smtClean="0"/>
              <a:t>Funded this training</a:t>
            </a:r>
          </a:p>
          <a:p>
            <a:endParaRPr lang="en-US"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5257800"/>
            <a:ext cx="39814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a:xfrm>
            <a:off x="1143000" y="1524000"/>
            <a:ext cx="7772400" cy="4411663"/>
          </a:xfrm>
        </p:spPr>
        <p:txBody>
          <a:bodyPr/>
          <a:lstStyle/>
          <a:p>
            <a:r>
              <a:rPr lang="en-US" dirty="0" smtClean="0"/>
              <a:t>Under OSHA, workers have the right to:</a:t>
            </a:r>
          </a:p>
          <a:p>
            <a:pPr lvl="1"/>
            <a:r>
              <a:rPr lang="en-US" dirty="0" smtClean="0"/>
              <a:t>A safe and healthful workplace </a:t>
            </a:r>
          </a:p>
          <a:p>
            <a:pPr lvl="1"/>
            <a:r>
              <a:rPr lang="en-US" dirty="0" smtClean="0"/>
              <a:t>Know about hazardous chemicals</a:t>
            </a:r>
          </a:p>
          <a:p>
            <a:pPr lvl="1"/>
            <a:r>
              <a:rPr lang="en-US" dirty="0" smtClean="0"/>
              <a:t>Info about injuries and illnesses in the workplace </a:t>
            </a:r>
          </a:p>
          <a:p>
            <a:pPr lvl="1"/>
            <a:r>
              <a:rPr lang="en-US" dirty="0" smtClean="0"/>
              <a:t>Request hazard correction from employer </a:t>
            </a:r>
          </a:p>
          <a:p>
            <a:pPr lvl="1"/>
            <a:r>
              <a:rPr lang="en-US" dirty="0" smtClean="0"/>
              <a:t>Training</a:t>
            </a:r>
          </a:p>
          <a:p>
            <a:pPr lvl="1"/>
            <a:r>
              <a:rPr lang="en-US" dirty="0" smtClean="0"/>
              <a:t>Hazard exposure and medical records</a:t>
            </a:r>
          </a:p>
          <a:p>
            <a:pPr lvl="1"/>
            <a:r>
              <a:rPr lang="en-US" dirty="0" smtClean="0"/>
              <a:t>File a complaint with OSHA</a:t>
            </a:r>
          </a:p>
          <a:p>
            <a:pPr lvl="1"/>
            <a:r>
              <a:rPr lang="en-US" dirty="0" smtClean="0"/>
              <a:t>Participate in an OSHA inspection</a:t>
            </a:r>
          </a:p>
          <a:p>
            <a:pPr lvl="1"/>
            <a:r>
              <a:rPr lang="en-US" dirty="0" smtClean="0"/>
              <a:t>Be free from retaliation for exercising safety and health rights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How Injuries Develop in the Body</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b="0" cap="none" dirty="0" smtClean="0">
                <a:solidFill>
                  <a:schemeClr val="tx1"/>
                </a:solidFill>
              </a:rPr>
              <a:t>Disclaimer:  </a:t>
            </a:r>
            <a:r>
              <a:rPr lang="en-US" sz="2000" b="0" i="1" cap="none" dirty="0" smtClean="0">
                <a:solidFill>
                  <a:schemeClr val="tx1"/>
                </a:solidFill>
              </a:rPr>
              <a:t>This material was produced under grant number SH-20998-10-60-F-39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2000" b="0" cap="none" dirty="0">
              <a:solidFill>
                <a:schemeClr val="tx1"/>
              </a:solidFill>
            </a:endParaRPr>
          </a:p>
        </p:txBody>
      </p:sp>
      <p:sp>
        <p:nvSpPr>
          <p:cNvPr id="5" name="Text Placeholder 4"/>
          <p:cNvSpPr>
            <a:spLocks noGrp="1"/>
          </p:cNvSpPr>
          <p:nvPr>
            <p:ph type="body" idx="1"/>
          </p:nvPr>
        </p:nvSpPr>
        <p:spPr>
          <a:xfrm>
            <a:off x="722313" y="2743200"/>
            <a:ext cx="7772400" cy="1500187"/>
          </a:xfrm>
        </p:spPr>
        <p:txBody>
          <a:bodyPr/>
          <a:lstStyle/>
          <a:p>
            <a:r>
              <a:rPr lang="en-US" sz="3200" dirty="0" smtClean="0"/>
              <a:t>Hotel Housekeepers:</a:t>
            </a:r>
          </a:p>
          <a:p>
            <a:r>
              <a:rPr lang="en-US" sz="3200" dirty="0" smtClean="0">
                <a:solidFill>
                  <a:schemeClr val="bg2">
                    <a:lumMod val="75000"/>
                    <a:lumOff val="25000"/>
                  </a:schemeClr>
                </a:solidFill>
              </a:rPr>
              <a:t>Practices to Improve Health &amp; Safety using Ergonomics </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 to the Body</a:t>
            </a:r>
            <a:endParaRPr lang="en-US" dirty="0"/>
          </a:p>
        </p:txBody>
      </p:sp>
      <p:sp>
        <p:nvSpPr>
          <p:cNvPr id="11" name="TextBox 10"/>
          <p:cNvSpPr txBox="1"/>
          <p:nvPr/>
        </p:nvSpPr>
        <p:spPr>
          <a:xfrm>
            <a:off x="661901" y="1828800"/>
            <a:ext cx="3200400" cy="1304973"/>
          </a:xfrm>
          <a:prstGeom prst="rect">
            <a:avLst/>
          </a:prstGeom>
          <a:noFill/>
        </p:spPr>
        <p:txBody>
          <a:bodyPr wrap="square" rtlCol="0">
            <a:spAutoFit/>
          </a:bodyPr>
          <a:lstStyle/>
          <a:p>
            <a:pPr algn="ctr">
              <a:buNone/>
            </a:pPr>
            <a:r>
              <a:rPr lang="en-US" b="1" dirty="0" smtClean="0"/>
              <a:t>Acute Injuries</a:t>
            </a:r>
          </a:p>
          <a:p>
            <a:pPr algn="ctr">
              <a:buNone/>
            </a:pPr>
            <a:r>
              <a:rPr lang="en-US" sz="2400" dirty="0" smtClean="0"/>
              <a:t>Occur after one-time incident</a:t>
            </a:r>
            <a:endParaRPr lang="en-US" sz="2400" dirty="0"/>
          </a:p>
        </p:txBody>
      </p:sp>
      <p:grpSp>
        <p:nvGrpSpPr>
          <p:cNvPr id="36" name="Group 35"/>
          <p:cNvGrpSpPr/>
          <p:nvPr/>
        </p:nvGrpSpPr>
        <p:grpSpPr>
          <a:xfrm>
            <a:off x="590204" y="3124200"/>
            <a:ext cx="3343794" cy="3382433"/>
            <a:chOff x="457200" y="3124200"/>
            <a:chExt cx="3343794" cy="3382433"/>
          </a:xfrm>
        </p:grpSpPr>
        <p:grpSp>
          <p:nvGrpSpPr>
            <p:cNvPr id="29" name="Group 28"/>
            <p:cNvGrpSpPr/>
            <p:nvPr/>
          </p:nvGrpSpPr>
          <p:grpSpPr>
            <a:xfrm>
              <a:off x="1570205" y="3124200"/>
              <a:ext cx="2230789" cy="1600200"/>
              <a:chOff x="973098" y="4810760"/>
              <a:chExt cx="2772734" cy="1813560"/>
            </a:xfrm>
          </p:grpSpPr>
          <p:pic>
            <p:nvPicPr>
              <p:cNvPr id="7176"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6300" y="4810760"/>
                <a:ext cx="1589532" cy="1813560"/>
              </a:xfrm>
              <a:prstGeom prst="rect">
                <a:avLst/>
              </a:prstGeom>
              <a:noFill/>
              <a:ln w="9525">
                <a:noFill/>
                <a:miter lim="800000"/>
                <a:headEnd/>
                <a:tailEnd/>
              </a:ln>
            </p:spPr>
          </p:pic>
          <p:pic>
            <p:nvPicPr>
              <p:cNvPr id="7177"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l="49911"/>
              <a:stretch>
                <a:fillRect/>
              </a:stretch>
            </p:blipFill>
            <p:spPr bwMode="auto">
              <a:xfrm flipH="1">
                <a:off x="973098" y="4963162"/>
                <a:ext cx="1298263" cy="1191260"/>
              </a:xfrm>
              <a:prstGeom prst="rect">
                <a:avLst/>
              </a:prstGeom>
              <a:noFill/>
              <a:ln w="9525">
                <a:noFill/>
                <a:miter lim="800000"/>
                <a:headEnd/>
                <a:tailEnd/>
              </a:ln>
              <a:effectLst/>
            </p:spPr>
          </p:pic>
        </p:grpSp>
        <p:pic>
          <p:nvPicPr>
            <p:cNvPr id="7178"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4953000"/>
              <a:ext cx="1598023" cy="1553633"/>
            </a:xfrm>
            <a:prstGeom prst="rect">
              <a:avLst/>
            </a:prstGeom>
            <a:noFill/>
            <a:ln w="9525">
              <a:noFill/>
              <a:miter lim="800000"/>
              <a:headEnd/>
              <a:tailEnd/>
            </a:ln>
            <a:effectLst/>
          </p:spPr>
        </p:pic>
      </p:grpSp>
      <p:sp>
        <p:nvSpPr>
          <p:cNvPr id="37" name="TextBox 36"/>
          <p:cNvSpPr txBox="1"/>
          <p:nvPr/>
        </p:nvSpPr>
        <p:spPr>
          <a:xfrm>
            <a:off x="457200" y="3810000"/>
            <a:ext cx="1600200" cy="646331"/>
          </a:xfrm>
          <a:prstGeom prst="rect">
            <a:avLst/>
          </a:prstGeom>
          <a:noFill/>
        </p:spPr>
        <p:txBody>
          <a:bodyPr wrap="square" rtlCol="0">
            <a:spAutoFit/>
          </a:bodyPr>
          <a:lstStyle/>
          <a:p>
            <a:pPr algn="r">
              <a:buNone/>
            </a:pPr>
            <a:r>
              <a:rPr lang="en-US" sz="1800" b="1" dirty="0" smtClean="0">
                <a:solidFill>
                  <a:schemeClr val="bg1">
                    <a:lumMod val="50000"/>
                  </a:schemeClr>
                </a:solidFill>
              </a:rPr>
              <a:t>Touching a hot surface</a:t>
            </a:r>
          </a:p>
        </p:txBody>
      </p:sp>
      <p:sp>
        <p:nvSpPr>
          <p:cNvPr id="38" name="TextBox 37"/>
          <p:cNvSpPr txBox="1"/>
          <p:nvPr/>
        </p:nvSpPr>
        <p:spPr>
          <a:xfrm>
            <a:off x="2209800" y="5906869"/>
            <a:ext cx="1600200" cy="646331"/>
          </a:xfrm>
          <a:prstGeom prst="rect">
            <a:avLst/>
          </a:prstGeom>
          <a:noFill/>
        </p:spPr>
        <p:txBody>
          <a:bodyPr wrap="square" rtlCol="0">
            <a:spAutoFit/>
          </a:bodyPr>
          <a:lstStyle/>
          <a:p>
            <a:pPr>
              <a:buNone/>
            </a:pPr>
            <a:r>
              <a:rPr lang="en-US" sz="1800" b="1" dirty="0" smtClean="0">
                <a:solidFill>
                  <a:schemeClr val="bg1">
                    <a:lumMod val="50000"/>
                  </a:schemeClr>
                </a:solidFill>
              </a:rPr>
              <a:t>Tripping and falling</a:t>
            </a:r>
          </a:p>
        </p:txBody>
      </p:sp>
      <p:sp>
        <p:nvSpPr>
          <p:cNvPr id="42" name="Rectangle 41"/>
          <p:cNvSpPr/>
          <p:nvPr/>
        </p:nvSpPr>
        <p:spPr bwMode="auto">
          <a:xfrm>
            <a:off x="4343400" y="1752600"/>
            <a:ext cx="4648200" cy="4953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23" name="Group 22"/>
          <p:cNvGrpSpPr/>
          <p:nvPr/>
        </p:nvGrpSpPr>
        <p:grpSpPr>
          <a:xfrm>
            <a:off x="4343400" y="1845833"/>
            <a:ext cx="4648200" cy="4707367"/>
            <a:chOff x="4343400" y="1845833"/>
            <a:chExt cx="4648200" cy="4707367"/>
          </a:xfrm>
        </p:grpSpPr>
        <p:sp>
          <p:nvSpPr>
            <p:cNvPr id="24" name="TextBox 23"/>
            <p:cNvSpPr txBox="1"/>
            <p:nvPr/>
          </p:nvSpPr>
          <p:spPr>
            <a:xfrm>
              <a:off x="4343400" y="1845833"/>
              <a:ext cx="4648200" cy="1372683"/>
            </a:xfrm>
            <a:prstGeom prst="rect">
              <a:avLst/>
            </a:prstGeom>
            <a:noFill/>
          </p:spPr>
          <p:txBody>
            <a:bodyPr wrap="square" rtlCol="0">
              <a:spAutoFit/>
            </a:bodyPr>
            <a:lstStyle/>
            <a:p>
              <a:pPr algn="ctr">
                <a:buNone/>
              </a:pPr>
              <a:r>
                <a:rPr lang="en-US" b="1" dirty="0" smtClean="0"/>
                <a:t>Cumulative Trauma Injuries</a:t>
              </a:r>
            </a:p>
            <a:p>
              <a:pPr algn="ctr">
                <a:buNone/>
              </a:pPr>
              <a:r>
                <a:rPr lang="en-US" dirty="0" smtClean="0"/>
                <a:t>Develop over a period of weeks, months, or years</a:t>
              </a:r>
              <a:endParaRPr lang="en-US" dirty="0"/>
            </a:p>
          </p:txBody>
        </p:sp>
        <p:sp>
          <p:nvSpPr>
            <p:cNvPr id="39" name="TextBox 38"/>
            <p:cNvSpPr txBox="1"/>
            <p:nvPr/>
          </p:nvSpPr>
          <p:spPr>
            <a:xfrm>
              <a:off x="6400800" y="3352800"/>
              <a:ext cx="1676400" cy="646331"/>
            </a:xfrm>
            <a:prstGeom prst="rect">
              <a:avLst/>
            </a:prstGeom>
            <a:noFill/>
          </p:spPr>
          <p:txBody>
            <a:bodyPr wrap="square" rtlCol="0">
              <a:spAutoFit/>
            </a:bodyPr>
            <a:lstStyle/>
            <a:p>
              <a:pPr>
                <a:buNone/>
              </a:pPr>
              <a:r>
                <a:rPr lang="en-US" sz="1800" b="1" dirty="0" smtClean="0">
                  <a:solidFill>
                    <a:schemeClr val="bg1">
                      <a:lumMod val="50000"/>
                    </a:schemeClr>
                  </a:solidFill>
                </a:rPr>
                <a:t>Shoulder and neck pain</a:t>
              </a:r>
            </a:p>
          </p:txBody>
        </p:sp>
        <p:sp>
          <p:nvSpPr>
            <p:cNvPr id="40" name="TextBox 39"/>
            <p:cNvSpPr txBox="1"/>
            <p:nvPr/>
          </p:nvSpPr>
          <p:spPr>
            <a:xfrm>
              <a:off x="7239000" y="5791200"/>
              <a:ext cx="1676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Wrist pain</a:t>
              </a:r>
            </a:p>
          </p:txBody>
        </p:sp>
        <p:sp>
          <p:nvSpPr>
            <p:cNvPr id="41" name="TextBox 40"/>
            <p:cNvSpPr txBox="1"/>
            <p:nvPr/>
          </p:nvSpPr>
          <p:spPr>
            <a:xfrm>
              <a:off x="4572000" y="5029200"/>
              <a:ext cx="1066800" cy="646331"/>
            </a:xfrm>
            <a:prstGeom prst="rect">
              <a:avLst/>
            </a:prstGeom>
            <a:noFill/>
          </p:spPr>
          <p:txBody>
            <a:bodyPr wrap="square" rtlCol="0">
              <a:spAutoFit/>
            </a:bodyPr>
            <a:lstStyle/>
            <a:p>
              <a:pPr>
                <a:buNone/>
              </a:pPr>
              <a:r>
                <a:rPr lang="en-US" sz="1800" b="1" dirty="0" smtClean="0">
                  <a:solidFill>
                    <a:schemeClr val="bg1">
                      <a:lumMod val="50000"/>
                    </a:schemeClr>
                  </a:solidFill>
                </a:rPr>
                <a:t>Back pain</a:t>
              </a:r>
            </a:p>
          </p:txBody>
        </p:sp>
        <p:pic>
          <p:nvPicPr>
            <p:cNvPr id="20" name="Picture 19" descr="Neck Pai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876800" y="3352800"/>
              <a:ext cx="1550670" cy="1508760"/>
            </a:xfrm>
            <a:prstGeom prst="rect">
              <a:avLst/>
            </a:prstGeom>
          </p:spPr>
        </p:pic>
        <p:pic>
          <p:nvPicPr>
            <p:cNvPr id="21" name="Picture 20" descr="Wrist Soreness.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7467600" y="4034118"/>
              <a:ext cx="1066800" cy="1757082"/>
            </a:xfrm>
            <a:prstGeom prst="rect">
              <a:avLst/>
            </a:prstGeom>
          </p:spPr>
        </p:pic>
        <p:pic>
          <p:nvPicPr>
            <p:cNvPr id="22" name="Picture 21" descr="Pain - Back.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5297138" y="5029200"/>
              <a:ext cx="1134140" cy="1524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 Among Housekeepers</a:t>
            </a:r>
            <a:endParaRPr lang="en-US" dirty="0"/>
          </a:p>
        </p:txBody>
      </p:sp>
      <p:sp>
        <p:nvSpPr>
          <p:cNvPr id="11" name="TextBox 10"/>
          <p:cNvSpPr txBox="1"/>
          <p:nvPr/>
        </p:nvSpPr>
        <p:spPr>
          <a:xfrm>
            <a:off x="457200" y="1828800"/>
            <a:ext cx="4876800" cy="935641"/>
          </a:xfrm>
          <a:prstGeom prst="rect">
            <a:avLst/>
          </a:prstGeom>
          <a:noFill/>
        </p:spPr>
        <p:txBody>
          <a:bodyPr wrap="square" rtlCol="0">
            <a:spAutoFit/>
          </a:bodyPr>
          <a:lstStyle/>
          <a:p>
            <a:pPr>
              <a:buNone/>
            </a:pPr>
            <a:r>
              <a:rPr lang="en-US" b="1" dirty="0" smtClean="0"/>
              <a:t>Cumulative Trauma Injuries</a:t>
            </a:r>
          </a:p>
          <a:p>
            <a:pPr>
              <a:buNone/>
            </a:pPr>
            <a:r>
              <a:rPr lang="en-US" sz="2400" dirty="0" smtClean="0"/>
              <a:t>Comparison among hotel workers</a:t>
            </a:r>
            <a:endParaRPr lang="en-US" sz="2400" dirty="0"/>
          </a:p>
        </p:txBody>
      </p:sp>
      <p:graphicFrame>
        <p:nvGraphicFramePr>
          <p:cNvPr id="36" name="Chart 35"/>
          <p:cNvGraphicFramePr/>
          <p:nvPr/>
        </p:nvGraphicFramePr>
        <p:xfrm>
          <a:off x="685800" y="2743200"/>
          <a:ext cx="7391400" cy="28194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194" y="5486400"/>
            <a:ext cx="1337630" cy="12801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6794" y="5486400"/>
            <a:ext cx="1371606" cy="12801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81800" y="5486400"/>
            <a:ext cx="895216" cy="128016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47800" y="5486400"/>
            <a:ext cx="1484972" cy="1280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 Among Housekeepers</a:t>
            </a:r>
            <a:endParaRPr lang="en-US" dirty="0"/>
          </a:p>
        </p:txBody>
      </p:sp>
      <p:sp>
        <p:nvSpPr>
          <p:cNvPr id="11" name="TextBox 10"/>
          <p:cNvSpPr txBox="1"/>
          <p:nvPr/>
        </p:nvSpPr>
        <p:spPr>
          <a:xfrm>
            <a:off x="457200" y="1828800"/>
            <a:ext cx="4800600" cy="935641"/>
          </a:xfrm>
          <a:prstGeom prst="rect">
            <a:avLst/>
          </a:prstGeom>
          <a:noFill/>
        </p:spPr>
        <p:txBody>
          <a:bodyPr wrap="square" rtlCol="0">
            <a:spAutoFit/>
          </a:bodyPr>
          <a:lstStyle/>
          <a:p>
            <a:pPr>
              <a:buNone/>
            </a:pPr>
            <a:r>
              <a:rPr lang="en-US" b="1" dirty="0" smtClean="0"/>
              <a:t>Cumulative Trauma Injuries</a:t>
            </a:r>
          </a:p>
          <a:p>
            <a:pPr>
              <a:buNone/>
            </a:pPr>
            <a:r>
              <a:rPr lang="en-US" sz="2400" dirty="0" smtClean="0"/>
              <a:t>Body parts most affected</a:t>
            </a:r>
            <a:endParaRPr lang="en-US" sz="2400" dirty="0"/>
          </a:p>
        </p:txBody>
      </p:sp>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43671" y="1524000"/>
            <a:ext cx="3219329" cy="5219700"/>
          </a:xfrm>
          <a:prstGeom prst="rect">
            <a:avLst/>
          </a:prstGeom>
          <a:noFill/>
          <a:ln w="9525">
            <a:noFill/>
            <a:miter lim="800000"/>
            <a:headEnd/>
            <a:tailEnd/>
          </a:ln>
        </p:spPr>
      </p:pic>
      <p:graphicFrame>
        <p:nvGraphicFramePr>
          <p:cNvPr id="22" name="Chart 21"/>
          <p:cNvGraphicFramePr/>
          <p:nvPr/>
        </p:nvGraphicFramePr>
        <p:xfrm>
          <a:off x="228600" y="3124200"/>
          <a:ext cx="4343400" cy="3454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Oval 22"/>
          <p:cNvSpPr/>
          <p:nvPr/>
        </p:nvSpPr>
        <p:spPr bwMode="auto">
          <a:xfrm>
            <a:off x="6324600" y="2362200"/>
            <a:ext cx="274320" cy="27432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6019800" y="3337560"/>
            <a:ext cx="320040" cy="320040"/>
          </a:xfrm>
          <a:prstGeom prst="ellipse">
            <a:avLst/>
          </a:prstGeom>
          <a:gradFill flip="none" rotWithShape="1">
            <a:gsLst>
              <a:gs pos="0">
                <a:schemeClr val="tx1"/>
              </a:gs>
              <a:gs pos="10000">
                <a:srgbClr val="FFFFFF"/>
              </a:gs>
              <a:gs pos="20000">
                <a:schemeClr val="tx1"/>
              </a:gs>
              <a:gs pos="30000">
                <a:srgbClr val="FFFFFF"/>
              </a:gs>
              <a:gs pos="40000">
                <a:schemeClr val="tx1"/>
              </a:gs>
              <a:gs pos="50000">
                <a:srgbClr val="FFFFFF"/>
              </a:gs>
              <a:gs pos="60000">
                <a:schemeClr val="tx1"/>
              </a:gs>
              <a:gs pos="70000">
                <a:srgbClr val="FFFFFF"/>
              </a:gs>
              <a:gs pos="80000">
                <a:schemeClr val="tx1"/>
              </a:gs>
              <a:gs pos="95000">
                <a:srgbClr val="FFFFFF"/>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6781800" y="3525216"/>
            <a:ext cx="411480" cy="411480"/>
          </a:xfrm>
          <a:prstGeom prst="ellipse">
            <a:avLst/>
          </a:prstGeom>
          <a:solidFill>
            <a:srgbClr val="FFFFFF"/>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cxnSp>
        <p:nvCxnSpPr>
          <p:cNvPr id="12" name="Straight Arrow Connector 11"/>
          <p:cNvCxnSpPr/>
          <p:nvPr/>
        </p:nvCxnSpPr>
        <p:spPr bwMode="auto">
          <a:xfrm rot="10800000">
            <a:off x="4800600" y="2513011"/>
            <a:ext cx="14478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4" name="Straight Arrow Connector 13"/>
          <p:cNvCxnSpPr/>
          <p:nvPr/>
        </p:nvCxnSpPr>
        <p:spPr bwMode="auto">
          <a:xfrm rot="10800000">
            <a:off x="4495800" y="3505200"/>
            <a:ext cx="14478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5" name="Straight Arrow Connector 14"/>
          <p:cNvCxnSpPr/>
          <p:nvPr/>
        </p:nvCxnSpPr>
        <p:spPr bwMode="auto">
          <a:xfrm rot="10800000" flipV="1">
            <a:off x="5334000" y="3733799"/>
            <a:ext cx="1371600" cy="1"/>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3" name="Straight Arrow Connector 12"/>
          <p:cNvCxnSpPr/>
          <p:nvPr/>
        </p:nvCxnSpPr>
        <p:spPr bwMode="auto">
          <a:xfrm rot="10800000" flipV="1">
            <a:off x="2514600" y="2514598"/>
            <a:ext cx="2286000" cy="685801"/>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rot="10800000" flipV="1">
            <a:off x="3810000" y="3505202"/>
            <a:ext cx="685800" cy="53339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24" name="Straight Arrow Connector 23"/>
          <p:cNvCxnSpPr/>
          <p:nvPr/>
        </p:nvCxnSpPr>
        <p:spPr bwMode="auto">
          <a:xfrm rot="5400000">
            <a:off x="3543300" y="4305300"/>
            <a:ext cx="2362200" cy="1219200"/>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28" name="Straight Arrow Connector 27"/>
          <p:cNvCxnSpPr/>
          <p:nvPr/>
        </p:nvCxnSpPr>
        <p:spPr bwMode="auto">
          <a:xfrm rot="10800000">
            <a:off x="3429000" y="6096000"/>
            <a:ext cx="685800" cy="1588"/>
          </a:xfrm>
          <a:prstGeom prst="straightConnector1">
            <a:avLst/>
          </a:prstGeom>
          <a:noFill/>
          <a:ln w="2857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848600" cy="1295400"/>
          </a:xfrm>
        </p:spPr>
        <p:txBody>
          <a:bodyPr anchor="t" anchorCtr="0"/>
          <a:lstStyle/>
          <a:p>
            <a:r>
              <a:rPr lang="en-US" dirty="0" smtClean="0"/>
              <a:t>Do Your Housekeepers Report Discomfort from their Jobs?          If Yes, in What Body Parts?</a:t>
            </a:r>
            <a:endParaRPr lang="en-US" dirty="0"/>
          </a:p>
        </p:txBody>
      </p:sp>
      <p:pic>
        <p:nvPicPr>
          <p:cNvPr id="4"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95600" y="2438400"/>
            <a:ext cx="3352800" cy="3352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6"/>
          <p:cNvGrpSpPr/>
          <p:nvPr/>
        </p:nvGrpSpPr>
        <p:grpSpPr>
          <a:xfrm>
            <a:off x="3817642" y="1804583"/>
            <a:ext cx="4869158" cy="4139017"/>
            <a:chOff x="3817642" y="1804583"/>
            <a:chExt cx="4869158" cy="4139017"/>
          </a:xfrm>
        </p:grpSpPr>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7642" y="1804583"/>
              <a:ext cx="4792958" cy="4139017"/>
            </a:xfrm>
            <a:prstGeom prst="rect">
              <a:avLst/>
            </a:prstGeom>
            <a:noFill/>
            <a:ln w="9525">
              <a:noFill/>
              <a:miter lim="800000"/>
              <a:headEnd/>
              <a:tailEnd/>
            </a:ln>
          </p:spPr>
        </p:pic>
        <p:sp>
          <p:nvSpPr>
            <p:cNvPr id="35" name="TextBox 34"/>
            <p:cNvSpPr txBox="1"/>
            <p:nvPr/>
          </p:nvSpPr>
          <p:spPr>
            <a:xfrm>
              <a:off x="4038600" y="4953000"/>
              <a:ext cx="1547899" cy="369332"/>
            </a:xfrm>
            <a:prstGeom prst="rect">
              <a:avLst/>
            </a:prstGeom>
            <a:noFill/>
          </p:spPr>
          <p:txBody>
            <a:bodyPr wrap="square" rtlCol="0">
              <a:spAutoFit/>
            </a:bodyPr>
            <a:lstStyle/>
            <a:p>
              <a:pPr algn="ctr">
                <a:buNone/>
              </a:pPr>
              <a:r>
                <a:rPr lang="en-US" sz="1800" b="1" dirty="0" smtClean="0"/>
                <a:t>Muscles</a:t>
              </a:r>
              <a:endParaRPr lang="en-US" sz="2000" b="1" dirty="0" smtClean="0"/>
            </a:p>
          </p:txBody>
        </p:sp>
        <p:sp>
          <p:nvSpPr>
            <p:cNvPr id="40" name="TextBox 39"/>
            <p:cNvSpPr txBox="1"/>
            <p:nvPr/>
          </p:nvSpPr>
          <p:spPr>
            <a:xfrm>
              <a:off x="6808632" y="3973131"/>
              <a:ext cx="1547899" cy="369332"/>
            </a:xfrm>
            <a:prstGeom prst="rect">
              <a:avLst/>
            </a:prstGeom>
            <a:noFill/>
          </p:spPr>
          <p:txBody>
            <a:bodyPr wrap="square" rtlCol="0">
              <a:spAutoFit/>
            </a:bodyPr>
            <a:lstStyle/>
            <a:p>
              <a:pPr algn="ctr">
                <a:buNone/>
              </a:pPr>
              <a:r>
                <a:rPr lang="en-US" sz="1800" b="1" dirty="0" smtClean="0"/>
                <a:t>Tendons</a:t>
              </a:r>
              <a:endParaRPr lang="en-US" sz="2000" b="1" dirty="0" smtClean="0"/>
            </a:p>
          </p:txBody>
        </p:sp>
        <p:sp>
          <p:nvSpPr>
            <p:cNvPr id="41" name="TextBox 40"/>
            <p:cNvSpPr txBox="1"/>
            <p:nvPr/>
          </p:nvSpPr>
          <p:spPr>
            <a:xfrm>
              <a:off x="7467600" y="2362200"/>
              <a:ext cx="1219200" cy="369332"/>
            </a:xfrm>
            <a:prstGeom prst="rect">
              <a:avLst/>
            </a:prstGeom>
            <a:noFill/>
          </p:spPr>
          <p:txBody>
            <a:bodyPr wrap="square" rtlCol="0">
              <a:spAutoFit/>
            </a:bodyPr>
            <a:lstStyle/>
            <a:p>
              <a:pPr algn="ctr">
                <a:buNone/>
              </a:pPr>
              <a:r>
                <a:rPr lang="en-US" sz="1800" b="1" dirty="0" smtClean="0">
                  <a:solidFill>
                    <a:schemeClr val="tx1">
                      <a:lumMod val="65000"/>
                      <a:lumOff val="35000"/>
                    </a:schemeClr>
                  </a:solidFill>
                </a:rPr>
                <a:t>Bone</a:t>
              </a:r>
            </a:p>
          </p:txBody>
        </p:sp>
        <p:sp>
          <p:nvSpPr>
            <p:cNvPr id="74" name="TextBox 73"/>
            <p:cNvSpPr txBox="1"/>
            <p:nvPr/>
          </p:nvSpPr>
          <p:spPr>
            <a:xfrm>
              <a:off x="7073721" y="4990563"/>
              <a:ext cx="1219200" cy="369332"/>
            </a:xfrm>
            <a:prstGeom prst="rect">
              <a:avLst/>
            </a:prstGeom>
            <a:noFill/>
          </p:spPr>
          <p:txBody>
            <a:bodyPr wrap="square" rtlCol="0">
              <a:spAutoFit/>
            </a:bodyPr>
            <a:lstStyle/>
            <a:p>
              <a:pPr algn="ctr">
                <a:buNone/>
              </a:pPr>
              <a:r>
                <a:rPr lang="en-US" sz="1800" b="1" dirty="0" smtClean="0">
                  <a:solidFill>
                    <a:schemeClr val="tx1">
                      <a:lumMod val="65000"/>
                      <a:lumOff val="35000"/>
                    </a:schemeClr>
                  </a:solidFill>
                </a:rPr>
                <a:t>Bone</a:t>
              </a:r>
            </a:p>
          </p:txBody>
        </p:sp>
      </p:grpSp>
      <p:sp>
        <p:nvSpPr>
          <p:cNvPr id="2" name="Title 1"/>
          <p:cNvSpPr>
            <a:spLocks noGrp="1"/>
          </p:cNvSpPr>
          <p:nvPr>
            <p:ph type="title"/>
          </p:nvPr>
        </p:nvSpPr>
        <p:spPr/>
        <p:txBody>
          <a:bodyPr/>
          <a:lstStyle/>
          <a:p>
            <a:r>
              <a:rPr lang="en-US" dirty="0" smtClean="0"/>
              <a:t>How Cumulative Trauma Injuries Develop</a:t>
            </a:r>
            <a:endParaRPr lang="en-US" dirty="0"/>
          </a:p>
        </p:txBody>
      </p:sp>
      <p:pic>
        <p:nvPicPr>
          <p:cNvPr id="102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895600"/>
            <a:ext cx="1600200" cy="1600200"/>
          </a:xfrm>
          <a:prstGeom prst="rect">
            <a:avLst/>
          </a:prstGeom>
          <a:noFill/>
          <a:ln w="9525">
            <a:noFill/>
            <a:miter lim="800000"/>
            <a:headEnd/>
            <a:tailEnd/>
          </a:ln>
          <a:effectLst/>
        </p:spPr>
      </p:pic>
      <p:pic>
        <p:nvPicPr>
          <p:cNvPr id="5"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4724400"/>
            <a:ext cx="1600200" cy="1600200"/>
          </a:xfrm>
          <a:prstGeom prst="rect">
            <a:avLst/>
          </a:prstGeom>
          <a:noFill/>
          <a:ln w="9525">
            <a:noFill/>
            <a:miter lim="800000"/>
            <a:headEnd/>
            <a:tailEnd/>
          </a:ln>
          <a:effectLst/>
        </p:spPr>
      </p:pic>
      <p:sp>
        <p:nvSpPr>
          <p:cNvPr id="44" name="Right Arrow 43"/>
          <p:cNvSpPr/>
          <p:nvPr/>
        </p:nvSpPr>
        <p:spPr bwMode="auto">
          <a:xfrm>
            <a:off x="2514600" y="3886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cxnSp>
        <p:nvCxnSpPr>
          <p:cNvPr id="46" name="Straight Connector 45"/>
          <p:cNvCxnSpPr/>
          <p:nvPr/>
        </p:nvCxnSpPr>
        <p:spPr bwMode="auto">
          <a:xfrm flipV="1">
            <a:off x="3886200" y="3581400"/>
            <a:ext cx="23622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7" name="Straight Connector 46"/>
          <p:cNvCxnSpPr/>
          <p:nvPr/>
        </p:nvCxnSpPr>
        <p:spPr bwMode="auto">
          <a:xfrm flipV="1">
            <a:off x="3886200" y="3505200"/>
            <a:ext cx="2209800" cy="126642"/>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8" name="Straight Connector 47"/>
          <p:cNvCxnSpPr/>
          <p:nvPr/>
        </p:nvCxnSpPr>
        <p:spPr bwMode="auto">
          <a:xfrm flipV="1">
            <a:off x="3962400" y="3733800"/>
            <a:ext cx="17526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9" name="Straight Connector 48"/>
          <p:cNvCxnSpPr/>
          <p:nvPr/>
        </p:nvCxnSpPr>
        <p:spPr bwMode="auto">
          <a:xfrm flipV="1">
            <a:off x="3886200" y="4038600"/>
            <a:ext cx="2438400" cy="3048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0" name="Straight Connector 49"/>
          <p:cNvCxnSpPr/>
          <p:nvPr/>
        </p:nvCxnSpPr>
        <p:spPr bwMode="auto">
          <a:xfrm flipV="1">
            <a:off x="3962400" y="3886200"/>
            <a:ext cx="18288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1" name="Straight Connector 50"/>
          <p:cNvCxnSpPr/>
          <p:nvPr/>
        </p:nvCxnSpPr>
        <p:spPr bwMode="auto">
          <a:xfrm flipV="1">
            <a:off x="3886200" y="3962400"/>
            <a:ext cx="2133600" cy="2286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2" name="Straight Connector 51"/>
          <p:cNvCxnSpPr/>
          <p:nvPr/>
        </p:nvCxnSpPr>
        <p:spPr bwMode="auto">
          <a:xfrm flipV="1">
            <a:off x="3962400" y="4114800"/>
            <a:ext cx="2667000" cy="3810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60" name="Straight Connector 59"/>
          <p:cNvCxnSpPr/>
          <p:nvPr/>
        </p:nvCxnSpPr>
        <p:spPr bwMode="auto">
          <a:xfrm flipV="1">
            <a:off x="6172200" y="3505200"/>
            <a:ext cx="1828800" cy="3048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2" name="Straight Connector 61"/>
          <p:cNvCxnSpPr/>
          <p:nvPr/>
        </p:nvCxnSpPr>
        <p:spPr bwMode="auto">
          <a:xfrm flipV="1">
            <a:off x="6324600" y="3657600"/>
            <a:ext cx="1676400" cy="2286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8" name="Straight Connector 67"/>
          <p:cNvCxnSpPr/>
          <p:nvPr/>
        </p:nvCxnSpPr>
        <p:spPr bwMode="auto">
          <a:xfrm flipV="1">
            <a:off x="6477000" y="3733800"/>
            <a:ext cx="1676400" cy="3048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9" name="Straight Connector 68"/>
          <p:cNvCxnSpPr/>
          <p:nvPr/>
        </p:nvCxnSpPr>
        <p:spPr bwMode="auto">
          <a:xfrm flipV="1">
            <a:off x="6705600" y="3429000"/>
            <a:ext cx="1219200" cy="1524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70" name="Straight Connector 69"/>
          <p:cNvCxnSpPr/>
          <p:nvPr/>
        </p:nvCxnSpPr>
        <p:spPr bwMode="auto">
          <a:xfrm flipV="1">
            <a:off x="6781800" y="4038600"/>
            <a:ext cx="1676400" cy="304800"/>
          </a:xfrm>
          <a:prstGeom prst="line">
            <a:avLst/>
          </a:prstGeom>
          <a:noFill/>
          <a:ln w="28575" cap="flat" cmpd="sng" algn="ctr">
            <a:solidFill>
              <a:srgbClr val="808080">
                <a:alpha val="69804"/>
              </a:srgbClr>
            </a:solidFill>
            <a:prstDash val="sysDot"/>
            <a:round/>
            <a:headEnd type="none" w="med" len="med"/>
            <a:tailEnd type="none" w="med" len="med"/>
          </a:ln>
          <a:effectLst/>
        </p:spPr>
      </p:cxnSp>
      <p:sp>
        <p:nvSpPr>
          <p:cNvPr id="73" name="TextBox 72"/>
          <p:cNvSpPr txBox="1"/>
          <p:nvPr/>
        </p:nvSpPr>
        <p:spPr>
          <a:xfrm>
            <a:off x="3962400" y="1828800"/>
            <a:ext cx="3581400" cy="892552"/>
          </a:xfrm>
          <a:prstGeom prst="rect">
            <a:avLst/>
          </a:prstGeom>
          <a:noFill/>
        </p:spPr>
        <p:txBody>
          <a:bodyPr wrap="square" rtlCol="0">
            <a:spAutoFit/>
          </a:bodyPr>
          <a:lstStyle/>
          <a:p>
            <a:pPr marL="347663" indent="-347663" algn="ctr">
              <a:buClrTx/>
              <a:buSzPct val="100000"/>
              <a:buNone/>
            </a:pPr>
            <a:r>
              <a:rPr lang="en-US" b="1" dirty="0" smtClean="0"/>
              <a:t>Irritation of muscles and tendons</a:t>
            </a:r>
            <a:endParaRPr lang="en-US" sz="2400" dirty="0"/>
          </a:p>
        </p:txBody>
      </p:sp>
      <p:sp>
        <p:nvSpPr>
          <p:cNvPr id="75" name="TextBox 74"/>
          <p:cNvSpPr txBox="1"/>
          <p:nvPr/>
        </p:nvSpPr>
        <p:spPr>
          <a:xfrm>
            <a:off x="228600" y="1945957"/>
            <a:ext cx="2362200" cy="492443"/>
          </a:xfrm>
          <a:prstGeom prst="rect">
            <a:avLst/>
          </a:prstGeom>
          <a:noFill/>
        </p:spPr>
        <p:txBody>
          <a:bodyPr wrap="square" rtlCol="0">
            <a:spAutoFit/>
          </a:bodyPr>
          <a:lstStyle/>
          <a:p>
            <a:pPr marL="347663" indent="-347663" algn="ctr">
              <a:buClrTx/>
              <a:buSzPct val="100000"/>
              <a:buNone/>
            </a:pPr>
            <a:r>
              <a:rPr lang="en-US" b="1" dirty="0" smtClean="0"/>
              <a:t>Overexertion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2000"/>
                                        <p:tgtEl>
                                          <p:spTgt spid="44"/>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par>
                          <p:cTn id="17" fill="hold">
                            <p:stCondLst>
                              <p:cond delay="3000"/>
                            </p:stCondLst>
                            <p:childTnLst>
                              <p:par>
                                <p:cTn id="18" presetID="35" presetClass="emph" presetSubtype="0" repeatCount="indefinite" fill="hold" nodeType="afterEffect">
                                  <p:stCondLst>
                                    <p:cond delay="0"/>
                                  </p:stCondLst>
                                  <p:childTnLst>
                                    <p:anim calcmode="discrete" valueType="str">
                                      <p:cBhvr>
                                        <p:cTn id="19" dur="2000" fill="hold"/>
                                        <p:tgtEl>
                                          <p:spTgt spid="46"/>
                                        </p:tgtEl>
                                        <p:attrNameLst>
                                          <p:attrName>style.visibility</p:attrName>
                                        </p:attrNameLst>
                                      </p:cBhvr>
                                      <p:tavLst>
                                        <p:tav tm="0">
                                          <p:val>
                                            <p:strVal val="hidden"/>
                                          </p:val>
                                        </p:tav>
                                        <p:tav tm="50000">
                                          <p:val>
                                            <p:strVal val="visible"/>
                                          </p:val>
                                        </p:tav>
                                      </p:tavLst>
                                    </p:anim>
                                  </p:childTnLst>
                                </p:cTn>
                              </p:par>
                              <p:par>
                                <p:cTn id="20" presetID="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35" presetClass="emph" presetSubtype="0" repeatCount="indefinite" fill="hold" nodeType="withEffect">
                                  <p:stCondLst>
                                    <p:cond delay="0"/>
                                  </p:stCondLst>
                                  <p:childTnLst>
                                    <p:anim calcmode="discrete" valueType="str">
                                      <p:cBhvr>
                                        <p:cTn id="23" dur="2000" fill="hold"/>
                                        <p:tgtEl>
                                          <p:spTgt spid="47"/>
                                        </p:tgtEl>
                                        <p:attrNameLst>
                                          <p:attrName>style.visibility</p:attrName>
                                        </p:attrNameLst>
                                      </p:cBhvr>
                                      <p:tavLst>
                                        <p:tav tm="0">
                                          <p:val>
                                            <p:strVal val="hidden"/>
                                          </p:val>
                                        </p:tav>
                                        <p:tav tm="50000">
                                          <p:val>
                                            <p:strVal val="visible"/>
                                          </p:val>
                                        </p:tav>
                                      </p:tavLst>
                                    </p:anim>
                                  </p:childTnLst>
                                </p:cTn>
                              </p:par>
                              <p:par>
                                <p:cTn id="24" presetID="1"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35" presetClass="emph" presetSubtype="0" repeatCount="indefinite" fill="hold" nodeType="withEffect">
                                  <p:stCondLst>
                                    <p:cond delay="0"/>
                                  </p:stCondLst>
                                  <p:childTnLst>
                                    <p:anim calcmode="discrete" valueType="str">
                                      <p:cBhvr>
                                        <p:cTn id="27" dur="2000" fill="hold"/>
                                        <p:tgtEl>
                                          <p:spTgt spid="48"/>
                                        </p:tgtEl>
                                        <p:attrNameLst>
                                          <p:attrName>style.visibility</p:attrName>
                                        </p:attrNameLst>
                                      </p:cBhvr>
                                      <p:tavLst>
                                        <p:tav tm="0">
                                          <p:val>
                                            <p:strVal val="hidden"/>
                                          </p:val>
                                        </p:tav>
                                        <p:tav tm="50000">
                                          <p:val>
                                            <p:strVal val="visible"/>
                                          </p:val>
                                        </p:tav>
                                      </p:tavLst>
                                    </p:anim>
                                  </p:childTnLst>
                                </p:cTn>
                              </p:par>
                              <p:par>
                                <p:cTn id="28" presetID="1"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par>
                                <p:cTn id="30" presetID="35" presetClass="emph" presetSubtype="0" repeatCount="indefinite" fill="hold" nodeType="withEffect">
                                  <p:stCondLst>
                                    <p:cond delay="0"/>
                                  </p:stCondLst>
                                  <p:childTnLst>
                                    <p:anim calcmode="discrete" valueType="str">
                                      <p:cBhvr>
                                        <p:cTn id="31" dur="2000" fill="hold"/>
                                        <p:tgtEl>
                                          <p:spTgt spid="49"/>
                                        </p:tgtEl>
                                        <p:attrNameLst>
                                          <p:attrName>style.visibility</p:attrName>
                                        </p:attrNameLst>
                                      </p:cBhvr>
                                      <p:tavLst>
                                        <p:tav tm="0">
                                          <p:val>
                                            <p:strVal val="hidden"/>
                                          </p:val>
                                        </p:tav>
                                        <p:tav tm="50000">
                                          <p:val>
                                            <p:strVal val="visible"/>
                                          </p:val>
                                        </p:tav>
                                      </p:tavLst>
                                    </p:anim>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35" presetClass="emph" presetSubtype="0" repeatCount="indefinite" fill="hold" nodeType="withEffect">
                                  <p:stCondLst>
                                    <p:cond delay="0"/>
                                  </p:stCondLst>
                                  <p:childTnLst>
                                    <p:anim calcmode="discrete" valueType="str">
                                      <p:cBhvr>
                                        <p:cTn id="35" dur="2000" fill="hold"/>
                                        <p:tgtEl>
                                          <p:spTgt spid="50"/>
                                        </p:tgtEl>
                                        <p:attrNameLst>
                                          <p:attrName>style.visibility</p:attrName>
                                        </p:attrNameLst>
                                      </p:cBhvr>
                                      <p:tavLst>
                                        <p:tav tm="0">
                                          <p:val>
                                            <p:strVal val="hidden"/>
                                          </p:val>
                                        </p:tav>
                                        <p:tav tm="50000">
                                          <p:val>
                                            <p:strVal val="visible"/>
                                          </p:val>
                                        </p:tav>
                                      </p:tavLst>
                                    </p:anim>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35" presetClass="emph" presetSubtype="0" repeatCount="indefinite" fill="hold" nodeType="withEffect">
                                  <p:stCondLst>
                                    <p:cond delay="0"/>
                                  </p:stCondLst>
                                  <p:childTnLst>
                                    <p:anim calcmode="discrete" valueType="str">
                                      <p:cBhvr>
                                        <p:cTn id="39" dur="2000" fill="hold"/>
                                        <p:tgtEl>
                                          <p:spTgt spid="51"/>
                                        </p:tgtEl>
                                        <p:attrNameLst>
                                          <p:attrName>style.visibility</p:attrName>
                                        </p:attrNameLst>
                                      </p:cBhvr>
                                      <p:tavLst>
                                        <p:tav tm="0">
                                          <p:val>
                                            <p:strVal val="hidden"/>
                                          </p:val>
                                        </p:tav>
                                        <p:tav tm="50000">
                                          <p:val>
                                            <p:strVal val="visible"/>
                                          </p:val>
                                        </p:tav>
                                      </p:tavLst>
                                    </p:anim>
                                  </p:childTnLst>
                                </p:cTn>
                              </p:par>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35" presetClass="emph" presetSubtype="0" repeatCount="indefinite" fill="hold" nodeType="withEffect">
                                  <p:stCondLst>
                                    <p:cond delay="0"/>
                                  </p:stCondLst>
                                  <p:childTnLst>
                                    <p:anim calcmode="discrete" valueType="str">
                                      <p:cBhvr>
                                        <p:cTn id="43" dur="2000" fill="hold"/>
                                        <p:tgtEl>
                                          <p:spTgt spid="52"/>
                                        </p:tgtEl>
                                        <p:attrNameLst>
                                          <p:attrName>style.visibility</p:attrName>
                                        </p:attrNameLst>
                                      </p:cBhvr>
                                      <p:tavLst>
                                        <p:tav tm="0">
                                          <p:val>
                                            <p:strVal val="hidden"/>
                                          </p:val>
                                        </p:tav>
                                        <p:tav tm="50000">
                                          <p:val>
                                            <p:strVal val="visible"/>
                                          </p:val>
                                        </p:tav>
                                      </p:tavLst>
                                    </p:anim>
                                  </p:childTnLst>
                                </p:cTn>
                              </p:par>
                              <p:par>
                                <p:cTn id="44" presetID="1"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par>
                                <p:cTn id="46" presetID="35" presetClass="emph" presetSubtype="0" repeatCount="indefinite" fill="hold" nodeType="withEffect">
                                  <p:stCondLst>
                                    <p:cond delay="0"/>
                                  </p:stCondLst>
                                  <p:childTnLst>
                                    <p:anim calcmode="discrete" valueType="str">
                                      <p:cBhvr>
                                        <p:cTn id="47" dur="2000" fill="hold"/>
                                        <p:tgtEl>
                                          <p:spTgt spid="60"/>
                                        </p:tgtEl>
                                        <p:attrNameLst>
                                          <p:attrName>style.visibility</p:attrName>
                                        </p:attrNameLst>
                                      </p:cBhvr>
                                      <p:tavLst>
                                        <p:tav tm="0">
                                          <p:val>
                                            <p:strVal val="hidden"/>
                                          </p:val>
                                        </p:tav>
                                        <p:tav tm="50000">
                                          <p:val>
                                            <p:strVal val="visible"/>
                                          </p:val>
                                        </p:tav>
                                      </p:tavLst>
                                    </p:anim>
                                  </p:childTnLst>
                                </p:cTn>
                              </p:par>
                              <p:par>
                                <p:cTn id="48" presetID="1"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35" presetClass="emph" presetSubtype="0" repeatCount="indefinite" fill="hold" nodeType="withEffect">
                                  <p:stCondLst>
                                    <p:cond delay="0"/>
                                  </p:stCondLst>
                                  <p:childTnLst>
                                    <p:anim calcmode="discrete" valueType="str">
                                      <p:cBhvr>
                                        <p:cTn id="51" dur="2000" fill="hold"/>
                                        <p:tgtEl>
                                          <p:spTgt spid="62"/>
                                        </p:tgtEl>
                                        <p:attrNameLst>
                                          <p:attrName>style.visibility</p:attrName>
                                        </p:attrNameLst>
                                      </p:cBhvr>
                                      <p:tavLst>
                                        <p:tav tm="0">
                                          <p:val>
                                            <p:strVal val="hidden"/>
                                          </p:val>
                                        </p:tav>
                                        <p:tav tm="50000">
                                          <p:val>
                                            <p:strVal val="visible"/>
                                          </p:val>
                                        </p:tav>
                                      </p:tavLst>
                                    </p:anim>
                                  </p:childTnLst>
                                </p:cTn>
                              </p:par>
                              <p:par>
                                <p:cTn id="52" presetID="1" presetClass="entr" presetSubtype="0"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par>
                                <p:cTn id="54" presetID="35" presetClass="emph" presetSubtype="0" repeatCount="indefinite" fill="hold" nodeType="withEffect">
                                  <p:stCondLst>
                                    <p:cond delay="0"/>
                                  </p:stCondLst>
                                  <p:childTnLst>
                                    <p:anim calcmode="discrete" valueType="str">
                                      <p:cBhvr>
                                        <p:cTn id="55" dur="2000" fill="hold"/>
                                        <p:tgtEl>
                                          <p:spTgt spid="68"/>
                                        </p:tgtEl>
                                        <p:attrNameLst>
                                          <p:attrName>style.visibility</p:attrName>
                                        </p:attrNameLst>
                                      </p:cBhvr>
                                      <p:tavLst>
                                        <p:tav tm="0">
                                          <p:val>
                                            <p:strVal val="hidden"/>
                                          </p:val>
                                        </p:tav>
                                        <p:tav tm="50000">
                                          <p:val>
                                            <p:strVal val="visible"/>
                                          </p:val>
                                        </p:tav>
                                      </p:tavLst>
                                    </p:anim>
                                  </p:childTnLst>
                                </p:cTn>
                              </p:par>
                              <p:par>
                                <p:cTn id="56" presetID="1"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childTnLst>
                                </p:cTn>
                              </p:par>
                              <p:par>
                                <p:cTn id="58" presetID="35" presetClass="emph" presetSubtype="0" repeatCount="indefinite" fill="hold" nodeType="withEffect">
                                  <p:stCondLst>
                                    <p:cond delay="0"/>
                                  </p:stCondLst>
                                  <p:childTnLst>
                                    <p:anim calcmode="discrete" valueType="str">
                                      <p:cBhvr>
                                        <p:cTn id="59" dur="2000" fill="hold"/>
                                        <p:tgtEl>
                                          <p:spTgt spid="69"/>
                                        </p:tgtEl>
                                        <p:attrNameLst>
                                          <p:attrName>style.visibility</p:attrName>
                                        </p:attrNameLst>
                                      </p:cBhvr>
                                      <p:tavLst>
                                        <p:tav tm="0">
                                          <p:val>
                                            <p:strVal val="hidden"/>
                                          </p:val>
                                        </p:tav>
                                        <p:tav tm="50000">
                                          <p:val>
                                            <p:strVal val="visible"/>
                                          </p:val>
                                        </p:tav>
                                      </p:tavLst>
                                    </p:anim>
                                  </p:childTnLst>
                                </p:cTn>
                              </p:par>
                              <p:par>
                                <p:cTn id="60" presetID="1" presetClass="entr" presetSubtype="0" fill="hold" nodeType="withEffect">
                                  <p:stCondLst>
                                    <p:cond delay="0"/>
                                  </p:stCondLst>
                                  <p:childTnLst>
                                    <p:set>
                                      <p:cBhvr>
                                        <p:cTn id="61" dur="1" fill="hold">
                                          <p:stCondLst>
                                            <p:cond delay="0"/>
                                          </p:stCondLst>
                                        </p:cTn>
                                        <p:tgtEl>
                                          <p:spTgt spid="70"/>
                                        </p:tgtEl>
                                        <p:attrNameLst>
                                          <p:attrName>style.visibility</p:attrName>
                                        </p:attrNameLst>
                                      </p:cBhvr>
                                      <p:to>
                                        <p:strVal val="visible"/>
                                      </p:to>
                                    </p:set>
                                  </p:childTnLst>
                                </p:cTn>
                              </p:par>
                              <p:par>
                                <p:cTn id="62" presetID="35" presetClass="emph" presetSubtype="0" repeatCount="indefinite" fill="hold" nodeType="withEffect">
                                  <p:stCondLst>
                                    <p:cond delay="0"/>
                                  </p:stCondLst>
                                  <p:childTnLst>
                                    <p:anim calcmode="discrete" valueType="str">
                                      <p:cBhvr>
                                        <p:cTn id="63" dur="20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Cumulative Trauma Injuries Develop</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Comparing Time to Heal Injured Muscles vs. Tendons</a:t>
            </a:r>
          </a:p>
        </p:txBody>
      </p:sp>
      <p:graphicFrame>
        <p:nvGraphicFramePr>
          <p:cNvPr id="12" name="Chart 11"/>
          <p:cNvGraphicFramePr/>
          <p:nvPr/>
        </p:nvGraphicFramePr>
        <p:xfrm>
          <a:off x="533400" y="2667000"/>
          <a:ext cx="82296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609600" y="5525869"/>
            <a:ext cx="3276600" cy="646331"/>
          </a:xfrm>
          <a:prstGeom prst="rect">
            <a:avLst/>
          </a:prstGeom>
          <a:noFill/>
        </p:spPr>
        <p:txBody>
          <a:bodyPr wrap="square" rtlCol="0">
            <a:spAutoFit/>
          </a:bodyPr>
          <a:lstStyle/>
          <a:p>
            <a:pPr>
              <a:buNone/>
            </a:pPr>
            <a:r>
              <a:rPr lang="en-US" sz="1800" b="1" dirty="0" smtClean="0">
                <a:solidFill>
                  <a:schemeClr val="bg1">
                    <a:lumMod val="50000"/>
                  </a:schemeClr>
                </a:solidFill>
              </a:rPr>
              <a:t>For same level of injury to muscles as to tendons</a:t>
            </a:r>
          </a:p>
        </p:txBody>
      </p:sp>
      <p:cxnSp>
        <p:nvCxnSpPr>
          <p:cNvPr id="14" name="Straight Arrow Connector 13"/>
          <p:cNvCxnSpPr/>
          <p:nvPr/>
        </p:nvCxnSpPr>
        <p:spPr bwMode="auto">
          <a:xfrm rot="5400000">
            <a:off x="647306" y="4990704"/>
            <a:ext cx="838197" cy="793"/>
          </a:xfrm>
          <a:prstGeom prst="straightConnector1">
            <a:avLst/>
          </a:prstGeom>
          <a:noFill/>
          <a:ln w="57150" cap="flat" cmpd="sng" algn="ctr">
            <a:solidFill>
              <a:schemeClr val="tx1"/>
            </a:solidFill>
            <a:prstDash val="solid"/>
            <a:round/>
            <a:headEnd type="triangl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left)">
                                      <p:cBhvr>
                                        <p:cTn id="7" dur="1000"/>
                                        <p:tgtEl>
                                          <p:spTgt spid="12">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left)">
                                      <p:cBhvr>
                                        <p:cTn id="12" dur="1000"/>
                                        <p:tgtEl>
                                          <p:spTgt spid="12">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2514600"/>
            <a:ext cx="1673352" cy="404164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Cumulative Trauma Injuries Develop – In the </a:t>
            </a:r>
            <a:r>
              <a:rPr lang="en-US" u="sng" dirty="0" smtClean="0"/>
              <a:t>Back</a:t>
            </a:r>
            <a:endParaRPr lang="en-US" u="sng" dirty="0"/>
          </a:p>
        </p:txBody>
      </p:sp>
      <p:sp>
        <p:nvSpPr>
          <p:cNvPr id="11" name="TextBox 10"/>
          <p:cNvSpPr txBox="1"/>
          <p:nvPr/>
        </p:nvSpPr>
        <p:spPr>
          <a:xfrm>
            <a:off x="357101" y="1828800"/>
            <a:ext cx="3200400" cy="492443"/>
          </a:xfrm>
          <a:prstGeom prst="rect">
            <a:avLst/>
          </a:prstGeom>
          <a:noFill/>
        </p:spPr>
        <p:txBody>
          <a:bodyPr wrap="square" rtlCol="0">
            <a:spAutoFit/>
          </a:bodyPr>
          <a:lstStyle/>
          <a:p>
            <a:pPr>
              <a:buNone/>
            </a:pPr>
            <a:r>
              <a:rPr lang="en-US" b="1" dirty="0" smtClean="0"/>
              <a:t>Entire Spine</a:t>
            </a:r>
          </a:p>
        </p:txBody>
      </p:sp>
      <p:sp>
        <p:nvSpPr>
          <p:cNvPr id="21" name="TextBox 20"/>
          <p:cNvSpPr txBox="1"/>
          <p:nvPr/>
        </p:nvSpPr>
        <p:spPr>
          <a:xfrm>
            <a:off x="1295400" y="2450068"/>
            <a:ext cx="990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Head</a:t>
            </a:r>
          </a:p>
        </p:txBody>
      </p:sp>
      <p:sp>
        <p:nvSpPr>
          <p:cNvPr id="22" name="TextBox 21"/>
          <p:cNvSpPr txBox="1"/>
          <p:nvPr/>
        </p:nvSpPr>
        <p:spPr>
          <a:xfrm>
            <a:off x="76200" y="6172200"/>
            <a:ext cx="990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Hips</a:t>
            </a:r>
          </a:p>
        </p:txBody>
      </p:sp>
      <p:sp>
        <p:nvSpPr>
          <p:cNvPr id="23" name="Rectangle 22"/>
          <p:cNvSpPr/>
          <p:nvPr/>
        </p:nvSpPr>
        <p:spPr bwMode="auto">
          <a:xfrm>
            <a:off x="609600" y="5029200"/>
            <a:ext cx="1752600" cy="10668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4" name="Group 32"/>
          <p:cNvGrpSpPr/>
          <p:nvPr/>
        </p:nvGrpSpPr>
        <p:grpSpPr>
          <a:xfrm>
            <a:off x="2743200" y="1828800"/>
            <a:ext cx="2438400" cy="3045828"/>
            <a:chOff x="2743200" y="1828800"/>
            <a:chExt cx="2438400" cy="3045828"/>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3048000"/>
              <a:ext cx="1901952" cy="1826628"/>
            </a:xfrm>
            <a:prstGeom prst="rect">
              <a:avLst/>
            </a:prstGeom>
            <a:noFill/>
            <a:ln w="9525">
              <a:noFill/>
              <a:miter lim="800000"/>
              <a:headEnd/>
              <a:tailEnd/>
            </a:ln>
          </p:spPr>
        </p:pic>
        <p:sp>
          <p:nvSpPr>
            <p:cNvPr id="24" name="TextBox 23"/>
            <p:cNvSpPr txBox="1"/>
            <p:nvPr/>
          </p:nvSpPr>
          <p:spPr>
            <a:xfrm>
              <a:off x="2743200" y="1828800"/>
              <a:ext cx="2438400" cy="492443"/>
            </a:xfrm>
            <a:prstGeom prst="rect">
              <a:avLst/>
            </a:prstGeom>
            <a:noFill/>
          </p:spPr>
          <p:txBody>
            <a:bodyPr wrap="square" rtlCol="0">
              <a:spAutoFit/>
            </a:bodyPr>
            <a:lstStyle/>
            <a:p>
              <a:pPr>
                <a:buNone/>
              </a:pPr>
              <a:r>
                <a:rPr lang="en-US" b="1" dirty="0" smtClean="0"/>
                <a:t>Lumbar Spine</a:t>
              </a:r>
            </a:p>
          </p:txBody>
        </p:sp>
      </p:grpSp>
      <p:cxnSp>
        <p:nvCxnSpPr>
          <p:cNvPr id="85" name="Elbow Connector 84"/>
          <p:cNvCxnSpPr/>
          <p:nvPr/>
        </p:nvCxnSpPr>
        <p:spPr bwMode="auto">
          <a:xfrm flipV="1">
            <a:off x="2362200" y="4495800"/>
            <a:ext cx="762000" cy="38100"/>
          </a:xfrm>
          <a:prstGeom prst="bentConnector3">
            <a:avLst>
              <a:gd name="adj1" fmla="val 50000"/>
            </a:avLst>
          </a:prstGeom>
          <a:noFill/>
          <a:ln w="9525" cap="flat" cmpd="sng" algn="ctr">
            <a:noFill/>
            <a:prstDash val="solid"/>
            <a:round/>
            <a:headEnd type="none" w="med" len="med"/>
            <a:tailEnd type="arrow"/>
          </a:ln>
          <a:effectLst/>
        </p:spPr>
      </p:cxnSp>
      <p:grpSp>
        <p:nvGrpSpPr>
          <p:cNvPr id="5" name="Group 152"/>
          <p:cNvGrpSpPr/>
          <p:nvPr/>
        </p:nvGrpSpPr>
        <p:grpSpPr>
          <a:xfrm>
            <a:off x="2362200" y="4038600"/>
            <a:ext cx="915194" cy="1525588"/>
            <a:chOff x="2362200" y="4038600"/>
            <a:chExt cx="915194" cy="1525588"/>
          </a:xfrm>
        </p:grpSpPr>
        <p:cxnSp>
          <p:nvCxnSpPr>
            <p:cNvPr id="86" name="Straight Arrow Connector 85"/>
            <p:cNvCxnSpPr/>
            <p:nvPr/>
          </p:nvCxnSpPr>
          <p:spPr bwMode="auto">
            <a:xfrm rot="10800000">
              <a:off x="2743994" y="4038600"/>
              <a:ext cx="5334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87" name="Straight Arrow Connector 86"/>
            <p:cNvCxnSpPr>
              <a:endCxn id="23" idx="3"/>
            </p:cNvCxnSpPr>
            <p:nvPr/>
          </p:nvCxnSpPr>
          <p:spPr bwMode="auto">
            <a:xfrm rot="10800000">
              <a:off x="2362200" y="5562600"/>
              <a:ext cx="3810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91" name="Straight Arrow Connector 90"/>
            <p:cNvCxnSpPr/>
            <p:nvPr/>
          </p:nvCxnSpPr>
          <p:spPr bwMode="auto">
            <a:xfrm rot="5400000">
              <a:off x="1981200" y="4800600"/>
              <a:ext cx="1524794" cy="794"/>
            </a:xfrm>
            <a:prstGeom prst="straightConnector1">
              <a:avLst/>
            </a:prstGeom>
            <a:noFill/>
            <a:ln w="28575" cap="flat" cmpd="sng" algn="ctr">
              <a:solidFill>
                <a:schemeClr val="tx1"/>
              </a:solidFill>
              <a:prstDash val="solid"/>
              <a:round/>
              <a:headEnd type="none" w="med" len="med"/>
              <a:tailEnd type="none" w="med" len="med"/>
            </a:ln>
            <a:effectLst/>
          </p:spPr>
        </p:cxnSp>
      </p:grpSp>
      <p:sp>
        <p:nvSpPr>
          <p:cNvPr id="98" name="Rectangle 97"/>
          <p:cNvSpPr/>
          <p:nvPr/>
        </p:nvSpPr>
        <p:spPr bwMode="auto">
          <a:xfrm>
            <a:off x="3352800" y="3733800"/>
            <a:ext cx="1295400" cy="762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3276600" y="5322094"/>
            <a:ext cx="2743200" cy="1231106"/>
          </a:xfrm>
          <a:prstGeom prst="rect">
            <a:avLst/>
          </a:prstGeom>
          <a:noFill/>
        </p:spPr>
        <p:txBody>
          <a:bodyPr wrap="square" rtlCol="0">
            <a:spAutoFit/>
          </a:bodyPr>
          <a:lstStyle/>
          <a:p>
            <a:pPr algn="ctr">
              <a:buNone/>
            </a:pPr>
            <a:r>
              <a:rPr lang="en-US" b="1" dirty="0" smtClean="0"/>
              <a:t>Discs</a:t>
            </a:r>
          </a:p>
          <a:p>
            <a:pPr algn="ctr">
              <a:spcBef>
                <a:spcPts val="0"/>
              </a:spcBef>
              <a:buNone/>
            </a:pPr>
            <a:r>
              <a:rPr lang="en-US" sz="2400" dirty="0" smtClean="0"/>
              <a:t>“Shock absorbers” between vertebrae</a:t>
            </a:r>
          </a:p>
        </p:txBody>
      </p:sp>
      <p:sp>
        <p:nvSpPr>
          <p:cNvPr id="126" name="TextBox 125"/>
          <p:cNvSpPr txBox="1"/>
          <p:nvPr/>
        </p:nvSpPr>
        <p:spPr>
          <a:xfrm>
            <a:off x="5181600" y="1828800"/>
            <a:ext cx="3886200" cy="861774"/>
          </a:xfrm>
          <a:prstGeom prst="rect">
            <a:avLst/>
          </a:prstGeom>
          <a:noFill/>
        </p:spPr>
        <p:txBody>
          <a:bodyPr wrap="square" rtlCol="0">
            <a:spAutoFit/>
          </a:bodyPr>
          <a:lstStyle/>
          <a:p>
            <a:pPr algn="ctr">
              <a:spcBef>
                <a:spcPts val="0"/>
              </a:spcBef>
              <a:buNone/>
            </a:pPr>
            <a:r>
              <a:rPr lang="en-US" b="1" dirty="0" smtClean="0"/>
              <a:t>Vertebrae</a:t>
            </a:r>
          </a:p>
          <a:p>
            <a:pPr algn="ctr">
              <a:spcBef>
                <a:spcPts val="0"/>
              </a:spcBef>
              <a:buNone/>
            </a:pPr>
            <a:r>
              <a:rPr lang="en-US" sz="2400" dirty="0" smtClean="0"/>
              <a:t>Bones providing support</a:t>
            </a:r>
          </a:p>
        </p:txBody>
      </p:sp>
      <p:grpSp>
        <p:nvGrpSpPr>
          <p:cNvPr id="6" name="Group 36"/>
          <p:cNvGrpSpPr/>
          <p:nvPr/>
        </p:nvGrpSpPr>
        <p:grpSpPr>
          <a:xfrm>
            <a:off x="4648200" y="2667000"/>
            <a:ext cx="3944112" cy="1673352"/>
            <a:chOff x="4648200" y="2667000"/>
            <a:chExt cx="3944112" cy="1673352"/>
          </a:xfrm>
        </p:grpSpPr>
        <p:pic>
          <p:nvPicPr>
            <p:cNvPr id="1029"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2667000"/>
              <a:ext cx="2496312" cy="1673352"/>
            </a:xfrm>
            <a:prstGeom prst="rect">
              <a:avLst/>
            </a:prstGeom>
            <a:noFill/>
            <a:ln w="9525">
              <a:noFill/>
              <a:miter lim="800000"/>
              <a:headEnd/>
              <a:tailEnd/>
            </a:ln>
          </p:spPr>
        </p:pic>
        <p:cxnSp>
          <p:nvCxnSpPr>
            <p:cNvPr id="99" name="Elbow Connector 98"/>
            <p:cNvCxnSpPr/>
            <p:nvPr/>
          </p:nvCxnSpPr>
          <p:spPr bwMode="auto">
            <a:xfrm flipV="1">
              <a:off x="5334000" y="2743200"/>
              <a:ext cx="762000" cy="38100"/>
            </a:xfrm>
            <a:prstGeom prst="bentConnector3">
              <a:avLst>
                <a:gd name="adj1" fmla="val 50000"/>
              </a:avLst>
            </a:prstGeom>
            <a:noFill/>
            <a:ln w="9525" cap="flat" cmpd="sng" algn="ctr">
              <a:noFill/>
              <a:prstDash val="solid"/>
              <a:round/>
              <a:headEnd type="none" w="med" len="med"/>
              <a:tailEnd type="arrow"/>
            </a:ln>
            <a:effectLst/>
          </p:spPr>
        </p:cxnSp>
        <p:grpSp>
          <p:nvGrpSpPr>
            <p:cNvPr id="7" name="Group 159"/>
            <p:cNvGrpSpPr/>
            <p:nvPr/>
          </p:nvGrpSpPr>
          <p:grpSpPr>
            <a:xfrm>
              <a:off x="4648200" y="2895600"/>
              <a:ext cx="2895600" cy="1371600"/>
              <a:chOff x="4648200" y="2895600"/>
              <a:chExt cx="2895600" cy="1371600"/>
            </a:xfrm>
          </p:grpSpPr>
          <p:cxnSp>
            <p:nvCxnSpPr>
              <p:cNvPr id="101" name="Straight Arrow Connector 100"/>
              <p:cNvCxnSpPr/>
              <p:nvPr/>
            </p:nvCxnSpPr>
            <p:spPr bwMode="auto">
              <a:xfrm rot="10800000">
                <a:off x="4648200" y="4038600"/>
                <a:ext cx="9906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02" name="Straight Arrow Connector 101"/>
              <p:cNvCxnSpPr/>
              <p:nvPr/>
            </p:nvCxnSpPr>
            <p:spPr bwMode="auto">
              <a:xfrm rot="5400000">
                <a:off x="5372100" y="3771900"/>
                <a:ext cx="5334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00" name="Straight Arrow Connector 99"/>
              <p:cNvCxnSpPr/>
              <p:nvPr/>
            </p:nvCxnSpPr>
            <p:spPr bwMode="auto">
              <a:xfrm rot="10800000">
                <a:off x="5638800" y="3505200"/>
                <a:ext cx="16764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29" name="Straight Arrow Connector 128"/>
              <p:cNvCxnSpPr/>
              <p:nvPr/>
            </p:nvCxnSpPr>
            <p:spPr bwMode="auto">
              <a:xfrm rot="10800000" flipV="1">
                <a:off x="5638800" y="2895600"/>
                <a:ext cx="1905000" cy="609600"/>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30" name="Straight Arrow Connector 129"/>
              <p:cNvCxnSpPr/>
              <p:nvPr/>
            </p:nvCxnSpPr>
            <p:spPr bwMode="auto">
              <a:xfrm rot="10800000">
                <a:off x="5638800" y="3505200"/>
                <a:ext cx="1600200" cy="762000"/>
              </a:xfrm>
              <a:prstGeom prst="straightConnector1">
                <a:avLst/>
              </a:prstGeom>
              <a:noFill/>
              <a:ln w="28575" cap="flat" cmpd="sng" algn="ctr">
                <a:solidFill>
                  <a:schemeClr val="tx1"/>
                </a:solidFill>
                <a:prstDash val="solid"/>
                <a:round/>
                <a:headEnd type="triangle" w="med" len="med"/>
                <a:tailEnd type="none" w="med" len="med"/>
              </a:ln>
              <a:effectLst/>
            </p:spPr>
          </p:cxnSp>
        </p:grpSp>
      </p:grpSp>
      <p:cxnSp>
        <p:nvCxnSpPr>
          <p:cNvPr id="137" name="Straight Arrow Connector 136"/>
          <p:cNvCxnSpPr/>
          <p:nvPr/>
        </p:nvCxnSpPr>
        <p:spPr bwMode="auto">
          <a:xfrm rot="5400000">
            <a:off x="4877594" y="4799806"/>
            <a:ext cx="1524000" cy="1588"/>
          </a:xfrm>
          <a:prstGeom prst="straightConnector1">
            <a:avLst/>
          </a:prstGeom>
          <a:noFill/>
          <a:ln w="28575" cap="flat" cmpd="sng" algn="ctr">
            <a:solidFill>
              <a:schemeClr val="tx1"/>
            </a:solidFill>
            <a:prstDash val="solid"/>
            <a:round/>
            <a:headEnd type="none" w="med" len="med"/>
            <a:tailEnd type="none" w="med" len="med"/>
          </a:ln>
          <a:effectLst/>
        </p:spPr>
      </p:cxnSp>
      <p:grpSp>
        <p:nvGrpSpPr>
          <p:cNvPr id="8" name="Group 38"/>
          <p:cNvGrpSpPr/>
          <p:nvPr/>
        </p:nvGrpSpPr>
        <p:grpSpPr>
          <a:xfrm>
            <a:off x="5638800" y="4800600"/>
            <a:ext cx="2953512" cy="1673352"/>
            <a:chOff x="5638800" y="4800600"/>
            <a:chExt cx="2953512" cy="1673352"/>
          </a:xfrm>
        </p:grpSpPr>
        <p:pic>
          <p:nvPicPr>
            <p:cNvPr id="38"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4800600"/>
              <a:ext cx="2496312" cy="1673352"/>
            </a:xfrm>
            <a:prstGeom prst="rect">
              <a:avLst/>
            </a:prstGeom>
            <a:noFill/>
            <a:ln w="9525">
              <a:noFill/>
              <a:miter lim="800000"/>
              <a:headEnd/>
              <a:tailEnd/>
            </a:ln>
          </p:spPr>
        </p:pic>
        <p:grpSp>
          <p:nvGrpSpPr>
            <p:cNvPr id="9" name="Group 161"/>
            <p:cNvGrpSpPr/>
            <p:nvPr/>
          </p:nvGrpSpPr>
          <p:grpSpPr>
            <a:xfrm>
              <a:off x="5638800" y="5334000"/>
              <a:ext cx="2057400" cy="762000"/>
              <a:chOff x="5638800" y="5334000"/>
              <a:chExt cx="2057400" cy="762000"/>
            </a:xfrm>
          </p:grpSpPr>
          <p:cxnSp>
            <p:nvCxnSpPr>
              <p:cNvPr id="139" name="Straight Arrow Connector 138"/>
              <p:cNvCxnSpPr/>
              <p:nvPr/>
            </p:nvCxnSpPr>
            <p:spPr bwMode="auto">
              <a:xfrm rot="10800000">
                <a:off x="5638800" y="5562600"/>
                <a:ext cx="1676400" cy="533400"/>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rot="10800000" flipV="1">
                <a:off x="5638800" y="5334000"/>
                <a:ext cx="2057400" cy="228600"/>
              </a:xfrm>
              <a:prstGeom prst="straightConnector1">
                <a:avLst/>
              </a:prstGeom>
              <a:noFill/>
              <a:ln w="28575" cap="flat" cmpd="sng" algn="ctr">
                <a:solidFill>
                  <a:schemeClr val="tx1"/>
                </a:solidFill>
                <a:prstDash val="solid"/>
                <a:round/>
                <a:headEnd type="triangle" w="med" len="med"/>
                <a:tailEnd type="none" w="med" len="med"/>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000"/>
                                        <p:tgtEl>
                                          <p:spTgt spid="5"/>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2000"/>
                                        <p:tgtEl>
                                          <p:spTgt spid="6"/>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wipe(up)">
                                      <p:cBhvr>
                                        <p:cTn id="29" dur="2000"/>
                                        <p:tgtEl>
                                          <p:spTgt spid="137"/>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2000"/>
                                        <p:tgtEl>
                                          <p:spTgt spid="8"/>
                                        </p:tgtEl>
                                      </p:cBhvr>
                                    </p:animEffec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8" grpId="0" animBg="1"/>
      <p:bldP spid="127" grpId="0"/>
      <p:bldP spid="1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Documents and Settings\W. Gary Allread\Local Settings\Temporary Internet Files\Content.IE5\38ENZSK1\MP90044860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4600" y="5029199"/>
            <a:ext cx="2236396" cy="1444752"/>
          </a:xfrm>
          <a:prstGeom prst="rect">
            <a:avLst/>
          </a:prstGeom>
          <a:noFill/>
        </p:spPr>
      </p:pic>
      <p:sp>
        <p:nvSpPr>
          <p:cNvPr id="2" name="Title 1"/>
          <p:cNvSpPr>
            <a:spLocks noGrp="1"/>
          </p:cNvSpPr>
          <p:nvPr>
            <p:ph type="title"/>
          </p:nvPr>
        </p:nvSpPr>
        <p:spPr/>
        <p:txBody>
          <a:bodyPr/>
          <a:lstStyle/>
          <a:p>
            <a:r>
              <a:rPr lang="en-US" dirty="0" smtClean="0"/>
              <a:t>How Cumulative Trauma Injuries Develop – In the </a:t>
            </a:r>
            <a:r>
              <a:rPr lang="en-US" u="sng" dirty="0" smtClean="0"/>
              <a:t>Back</a:t>
            </a:r>
            <a:endParaRPr lang="en-US" u="sng" dirty="0"/>
          </a:p>
        </p:txBody>
      </p:sp>
      <p:sp>
        <p:nvSpPr>
          <p:cNvPr id="11" name="TextBox 10"/>
          <p:cNvSpPr txBox="1"/>
          <p:nvPr/>
        </p:nvSpPr>
        <p:spPr>
          <a:xfrm>
            <a:off x="152400" y="1828800"/>
            <a:ext cx="3200400" cy="935641"/>
          </a:xfrm>
          <a:prstGeom prst="rect">
            <a:avLst/>
          </a:prstGeom>
          <a:noFill/>
        </p:spPr>
        <p:txBody>
          <a:bodyPr wrap="square" rtlCol="0">
            <a:spAutoFit/>
          </a:bodyPr>
          <a:lstStyle/>
          <a:p>
            <a:pPr algn="ctr">
              <a:buNone/>
            </a:pPr>
            <a:r>
              <a:rPr lang="en-US" b="1" dirty="0" smtClean="0"/>
              <a:t>Acute Injury</a:t>
            </a:r>
          </a:p>
          <a:p>
            <a:pPr algn="ctr">
              <a:buNone/>
            </a:pPr>
            <a:r>
              <a:rPr lang="en-US" sz="2400" dirty="0" smtClean="0"/>
              <a:t>Is felt immediately</a:t>
            </a:r>
            <a:endParaRPr lang="en-US" sz="2400" dirty="0"/>
          </a:p>
        </p:txBody>
      </p:sp>
      <p:sp>
        <p:nvSpPr>
          <p:cNvPr id="24" name="TextBox 23"/>
          <p:cNvSpPr txBox="1"/>
          <p:nvPr/>
        </p:nvSpPr>
        <p:spPr>
          <a:xfrm>
            <a:off x="3200400" y="1828800"/>
            <a:ext cx="5943600" cy="492443"/>
          </a:xfrm>
          <a:prstGeom prst="rect">
            <a:avLst/>
          </a:prstGeom>
          <a:noFill/>
        </p:spPr>
        <p:txBody>
          <a:bodyPr wrap="square" rtlCol="0">
            <a:spAutoFit/>
          </a:bodyPr>
          <a:lstStyle/>
          <a:p>
            <a:pPr algn="ctr">
              <a:buNone/>
            </a:pPr>
            <a:r>
              <a:rPr lang="en-US" b="1" dirty="0" smtClean="0"/>
              <a:t>Cumulative Back Injury</a:t>
            </a:r>
          </a:p>
        </p:txBody>
      </p:sp>
      <p:pic>
        <p:nvPicPr>
          <p:cNvPr id="39" name="Picture 5"/>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5029200"/>
            <a:ext cx="2157984" cy="1444752"/>
          </a:xfrm>
          <a:prstGeom prst="rect">
            <a:avLst/>
          </a:prstGeom>
          <a:noFill/>
          <a:ln w="9525">
            <a:noFill/>
            <a:miter lim="800000"/>
            <a:headEnd/>
            <a:tailEnd/>
          </a:ln>
        </p:spPr>
      </p:pic>
      <p:grpSp>
        <p:nvGrpSpPr>
          <p:cNvPr id="3" name="Group 32"/>
          <p:cNvGrpSpPr/>
          <p:nvPr/>
        </p:nvGrpSpPr>
        <p:grpSpPr>
          <a:xfrm>
            <a:off x="4126095" y="5105400"/>
            <a:ext cx="1185093" cy="1235369"/>
            <a:chOff x="6922798" y="5105400"/>
            <a:chExt cx="1185093" cy="1235369"/>
          </a:xfrm>
        </p:grpSpPr>
        <p:sp>
          <p:nvSpPr>
            <p:cNvPr id="31" name="Moon 30"/>
            <p:cNvSpPr/>
            <p:nvPr/>
          </p:nvSpPr>
          <p:spPr bwMode="auto">
            <a:xfrm rot="16355749">
              <a:off x="7243531" y="4850640"/>
              <a:ext cx="609600" cy="1119120"/>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2" name="Moon 31"/>
            <p:cNvSpPr/>
            <p:nvPr/>
          </p:nvSpPr>
          <p:spPr bwMode="auto">
            <a:xfrm rot="16355749">
              <a:off x="7183184" y="5470783"/>
              <a:ext cx="609600" cy="1130371"/>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4" name="Group 34"/>
          <p:cNvGrpSpPr/>
          <p:nvPr/>
        </p:nvGrpSpPr>
        <p:grpSpPr>
          <a:xfrm flipH="1">
            <a:off x="611004" y="5011271"/>
            <a:ext cx="2184515" cy="1580029"/>
            <a:chOff x="1795877" y="5049371"/>
            <a:chExt cx="2184515" cy="1580029"/>
          </a:xfrm>
        </p:grpSpPr>
        <p:pic>
          <p:nvPicPr>
            <p:cNvPr id="5"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31991" y="5067300"/>
              <a:ext cx="1248401" cy="1562100"/>
            </a:xfrm>
            <a:prstGeom prst="rect">
              <a:avLst/>
            </a:prstGeom>
            <a:noFill/>
            <a:ln w="9525">
              <a:noFill/>
              <a:miter lim="800000"/>
              <a:headEnd/>
              <a:tailEnd/>
            </a:ln>
          </p:spPr>
        </p:pic>
        <p:pic>
          <p:nvPicPr>
            <p:cNvPr id="6"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l="49911"/>
            <a:stretch>
              <a:fillRect/>
            </a:stretch>
          </p:blipFill>
          <p:spPr bwMode="auto">
            <a:xfrm flipH="1">
              <a:off x="1795877" y="5049371"/>
              <a:ext cx="1119119" cy="1126191"/>
            </a:xfrm>
            <a:prstGeom prst="rect">
              <a:avLst/>
            </a:prstGeom>
            <a:noFill/>
            <a:ln w="9525">
              <a:noFill/>
              <a:miter lim="800000"/>
              <a:headEnd/>
              <a:tailEnd/>
            </a:ln>
            <a:effectLst/>
          </p:spPr>
        </p:pic>
      </p:grpSp>
      <p:sp>
        <p:nvSpPr>
          <p:cNvPr id="30" name="TextBox 29"/>
          <p:cNvSpPr txBox="1"/>
          <p:nvPr/>
        </p:nvSpPr>
        <p:spPr>
          <a:xfrm>
            <a:off x="3352800" y="2271998"/>
            <a:ext cx="2286000" cy="492443"/>
          </a:xfrm>
          <a:prstGeom prst="rect">
            <a:avLst/>
          </a:prstGeom>
          <a:noFill/>
        </p:spPr>
        <p:txBody>
          <a:bodyPr wrap="square" rtlCol="0">
            <a:spAutoFit/>
          </a:bodyPr>
          <a:lstStyle/>
          <a:p>
            <a:pPr algn="ctr">
              <a:buNone/>
            </a:pPr>
            <a:r>
              <a:rPr lang="en-US" spc="-70" dirty="0" smtClean="0"/>
              <a:t>Not felt at first</a:t>
            </a:r>
            <a:endParaRPr lang="en-US" spc="-70" dirty="0"/>
          </a:p>
        </p:txBody>
      </p:sp>
      <p:sp>
        <p:nvSpPr>
          <p:cNvPr id="36" name="TextBox 35"/>
          <p:cNvSpPr txBox="1"/>
          <p:nvPr/>
        </p:nvSpPr>
        <p:spPr>
          <a:xfrm>
            <a:off x="5638800" y="2271998"/>
            <a:ext cx="3505200" cy="492443"/>
          </a:xfrm>
          <a:prstGeom prst="rect">
            <a:avLst/>
          </a:prstGeom>
          <a:noFill/>
        </p:spPr>
        <p:txBody>
          <a:bodyPr wrap="square" rtlCol="0">
            <a:spAutoFit/>
          </a:bodyPr>
          <a:lstStyle/>
          <a:p>
            <a:pPr algn="ctr">
              <a:buNone/>
            </a:pPr>
            <a:r>
              <a:rPr lang="en-US" spc="-70" dirty="0" smtClean="0"/>
              <a:t>Felt only after damage</a:t>
            </a:r>
            <a:endParaRPr lang="en-US" spc="-70" dirty="0"/>
          </a:p>
        </p:txBody>
      </p:sp>
      <p:sp>
        <p:nvSpPr>
          <p:cNvPr id="22" name="&quot;No&quot; Symbol 21"/>
          <p:cNvSpPr/>
          <p:nvPr/>
        </p:nvSpPr>
        <p:spPr bwMode="auto">
          <a:xfrm>
            <a:off x="4495800" y="4495800"/>
            <a:ext cx="457200" cy="457200"/>
          </a:xfrm>
          <a:prstGeom prst="noSmoking">
            <a:avLst>
              <a:gd name="adj" fmla="val 11839"/>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7" name="Group 68"/>
          <p:cNvGrpSpPr/>
          <p:nvPr/>
        </p:nvGrpSpPr>
        <p:grpSpPr>
          <a:xfrm>
            <a:off x="6937893" y="5285398"/>
            <a:ext cx="1193074" cy="971046"/>
            <a:chOff x="7139897" y="5285398"/>
            <a:chExt cx="1193074" cy="971046"/>
          </a:xfrm>
        </p:grpSpPr>
        <p:pic>
          <p:nvPicPr>
            <p:cNvPr id="4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a:off x="7212959" y="5942174"/>
              <a:ext cx="179966" cy="120297"/>
            </a:xfrm>
            <a:prstGeom prst="rect">
              <a:avLst/>
            </a:prstGeom>
            <a:noFill/>
            <a:ln w="9525">
              <a:noFill/>
              <a:miter lim="800000"/>
              <a:headEnd/>
              <a:tailEnd/>
            </a:ln>
            <a:effectLst/>
          </p:spPr>
        </p:pic>
        <p:pic>
          <p:nvPicPr>
            <p:cNvPr id="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774503">
              <a:off x="7300701" y="6012242"/>
              <a:ext cx="179966" cy="154267"/>
            </a:xfrm>
            <a:prstGeom prst="rect">
              <a:avLst/>
            </a:prstGeom>
            <a:noFill/>
            <a:ln w="9525">
              <a:noFill/>
              <a:miter lim="800000"/>
              <a:headEnd/>
              <a:tailEnd/>
            </a:ln>
            <a:effectLst/>
          </p:spPr>
        </p:pic>
        <p:pic>
          <p:nvPicPr>
            <p:cNvPr id="5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5904686">
              <a:off x="7521366" y="6078177"/>
              <a:ext cx="213692" cy="142841"/>
            </a:xfrm>
            <a:prstGeom prst="rect">
              <a:avLst/>
            </a:prstGeom>
            <a:noFill/>
            <a:ln w="9525">
              <a:noFill/>
              <a:miter lim="800000"/>
              <a:headEnd/>
              <a:tailEnd/>
            </a:ln>
            <a:effectLst/>
          </p:spPr>
        </p:pic>
        <p:pic>
          <p:nvPicPr>
            <p:cNvPr id="5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859509">
              <a:off x="7770523" y="6052867"/>
              <a:ext cx="179966" cy="189403"/>
            </a:xfrm>
            <a:prstGeom prst="rect">
              <a:avLst/>
            </a:prstGeom>
            <a:noFill/>
            <a:ln w="9525">
              <a:noFill/>
              <a:miter lim="800000"/>
              <a:headEnd/>
              <a:tailEnd/>
            </a:ln>
            <a:effectLst/>
          </p:spPr>
        </p:pic>
        <p:pic>
          <p:nvPicPr>
            <p:cNvPr id="5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4495375">
              <a:off x="8001940" y="6018574"/>
              <a:ext cx="160059" cy="106990"/>
            </a:xfrm>
            <a:prstGeom prst="rect">
              <a:avLst/>
            </a:prstGeom>
            <a:noFill/>
            <a:ln w="9525">
              <a:noFill/>
              <a:miter lim="800000"/>
              <a:headEnd/>
              <a:tailEnd/>
            </a:ln>
            <a:effectLst/>
          </p:spPr>
        </p:pic>
        <p:pic>
          <p:nvPicPr>
            <p:cNvPr id="5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911525" y="6057678"/>
              <a:ext cx="150441" cy="158330"/>
            </a:xfrm>
            <a:prstGeom prst="rect">
              <a:avLst/>
            </a:prstGeom>
            <a:noFill/>
            <a:ln w="9525">
              <a:noFill/>
              <a:miter lim="800000"/>
              <a:headEnd/>
              <a:tailEnd/>
            </a:ln>
            <a:effectLst/>
          </p:spPr>
        </p:pic>
        <p:pic>
          <p:nvPicPr>
            <p:cNvPr id="5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664599" y="6067685"/>
              <a:ext cx="170157" cy="179080"/>
            </a:xfrm>
            <a:prstGeom prst="rect">
              <a:avLst/>
            </a:prstGeom>
            <a:noFill/>
            <a:ln w="9525">
              <a:noFill/>
              <a:miter lim="800000"/>
              <a:headEnd/>
              <a:tailEnd/>
            </a:ln>
            <a:effectLst/>
          </p:spPr>
        </p:pic>
        <p:pic>
          <p:nvPicPr>
            <p:cNvPr id="5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8524174">
              <a:off x="8112784" y="5991569"/>
              <a:ext cx="179966" cy="99637"/>
            </a:xfrm>
            <a:prstGeom prst="rect">
              <a:avLst/>
            </a:prstGeom>
            <a:noFill/>
            <a:ln w="9525">
              <a:noFill/>
              <a:miter lim="800000"/>
              <a:headEnd/>
              <a:tailEnd/>
            </a:ln>
            <a:effectLst/>
          </p:spPr>
        </p:pic>
        <p:pic>
          <p:nvPicPr>
            <p:cNvPr id="5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6925168">
              <a:off x="7407745" y="6077860"/>
              <a:ext cx="213692" cy="142841"/>
            </a:xfrm>
            <a:prstGeom prst="rect">
              <a:avLst/>
            </a:prstGeom>
            <a:noFill/>
            <a:ln w="9525">
              <a:noFill/>
              <a:miter lim="800000"/>
              <a:headEnd/>
              <a:tailEnd/>
            </a:ln>
            <a:effectLst/>
          </p:spPr>
        </p:pic>
        <p:pic>
          <p:nvPicPr>
            <p:cNvPr id="5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563014">
              <a:off x="7139897" y="5820950"/>
              <a:ext cx="131863" cy="158330"/>
            </a:xfrm>
            <a:prstGeom prst="rect">
              <a:avLst/>
            </a:prstGeom>
            <a:noFill/>
            <a:ln w="9525">
              <a:noFill/>
              <a:miter lim="800000"/>
              <a:headEnd/>
              <a:tailEnd/>
            </a:ln>
            <a:effectLst/>
          </p:spPr>
        </p:pic>
        <p:pic>
          <p:nvPicPr>
            <p:cNvPr id="5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a:off x="7365359" y="5390941"/>
              <a:ext cx="158589" cy="106008"/>
            </a:xfrm>
            <a:prstGeom prst="rect">
              <a:avLst/>
            </a:prstGeom>
            <a:noFill/>
            <a:ln w="9525">
              <a:noFill/>
              <a:miter lim="800000"/>
              <a:headEnd/>
              <a:tailEnd/>
            </a:ln>
            <a:effectLst/>
          </p:spPr>
        </p:pic>
        <p:pic>
          <p:nvPicPr>
            <p:cNvPr id="6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774503">
              <a:off x="7467857" y="5433377"/>
              <a:ext cx="149056" cy="127771"/>
            </a:xfrm>
            <a:prstGeom prst="rect">
              <a:avLst/>
            </a:prstGeom>
            <a:noFill/>
            <a:ln w="9525">
              <a:noFill/>
              <a:miter lim="800000"/>
              <a:headEnd/>
              <a:tailEnd/>
            </a:ln>
            <a:effectLst/>
          </p:spPr>
        </p:pic>
        <p:pic>
          <p:nvPicPr>
            <p:cNvPr id="6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5904686">
              <a:off x="7673766" y="5487535"/>
              <a:ext cx="213692" cy="142841"/>
            </a:xfrm>
            <a:prstGeom prst="rect">
              <a:avLst/>
            </a:prstGeom>
            <a:noFill/>
            <a:ln w="9525">
              <a:noFill/>
              <a:miter lim="800000"/>
              <a:headEnd/>
              <a:tailEnd/>
            </a:ln>
            <a:effectLst/>
          </p:spPr>
        </p:pic>
        <p:pic>
          <p:nvPicPr>
            <p:cNvPr id="6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859509">
              <a:off x="7915387" y="5446314"/>
              <a:ext cx="179966" cy="189403"/>
            </a:xfrm>
            <a:prstGeom prst="rect">
              <a:avLst/>
            </a:prstGeom>
            <a:noFill/>
            <a:ln w="9525">
              <a:noFill/>
              <a:miter lim="800000"/>
              <a:headEnd/>
              <a:tailEnd/>
            </a:ln>
            <a:effectLst/>
          </p:spPr>
        </p:pic>
        <p:pic>
          <p:nvPicPr>
            <p:cNvPr id="6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4495375">
              <a:off x="8109123" y="5407833"/>
              <a:ext cx="160059" cy="106990"/>
            </a:xfrm>
            <a:prstGeom prst="rect">
              <a:avLst/>
            </a:prstGeom>
            <a:noFill/>
            <a:ln w="9525">
              <a:noFill/>
              <a:miter lim="800000"/>
              <a:headEnd/>
              <a:tailEnd/>
            </a:ln>
            <a:effectLst/>
          </p:spPr>
        </p:pic>
        <p:pic>
          <p:nvPicPr>
            <p:cNvPr id="6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8034617" y="5440240"/>
              <a:ext cx="150441" cy="158330"/>
            </a:xfrm>
            <a:prstGeom prst="rect">
              <a:avLst/>
            </a:prstGeom>
            <a:noFill/>
            <a:ln w="9525">
              <a:noFill/>
              <a:miter lim="800000"/>
              <a:headEnd/>
              <a:tailEnd/>
            </a:ln>
            <a:effectLst/>
          </p:spPr>
        </p:pic>
        <p:pic>
          <p:nvPicPr>
            <p:cNvPr id="6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811974" y="5477042"/>
              <a:ext cx="170157" cy="179080"/>
            </a:xfrm>
            <a:prstGeom prst="rect">
              <a:avLst/>
            </a:prstGeom>
            <a:noFill/>
            <a:ln w="9525">
              <a:noFill/>
              <a:miter lim="800000"/>
              <a:headEnd/>
              <a:tailEnd/>
            </a:ln>
            <a:effectLst/>
          </p:spPr>
        </p:pic>
        <p:pic>
          <p:nvPicPr>
            <p:cNvPr id="6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7753325">
              <a:off x="8193170" y="5325562"/>
              <a:ext cx="179966" cy="99637"/>
            </a:xfrm>
            <a:prstGeom prst="rect">
              <a:avLst/>
            </a:prstGeom>
            <a:noFill/>
            <a:ln w="9525">
              <a:noFill/>
              <a:miter lim="800000"/>
              <a:headEnd/>
              <a:tailEnd/>
            </a:ln>
            <a:effectLst/>
          </p:spPr>
        </p:pic>
        <p:pic>
          <p:nvPicPr>
            <p:cNvPr id="6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6925168">
              <a:off x="7581143" y="5474817"/>
              <a:ext cx="190044" cy="142841"/>
            </a:xfrm>
            <a:prstGeom prst="rect">
              <a:avLst/>
            </a:prstGeom>
            <a:noFill/>
            <a:ln w="9525">
              <a:noFill/>
              <a:miter lim="800000"/>
              <a:headEnd/>
              <a:tailEnd/>
            </a:ln>
            <a:effectLst/>
          </p:spPr>
        </p:pic>
      </p:grpSp>
      <p:pic>
        <p:nvPicPr>
          <p:cNvPr id="205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2000" y="2743200"/>
            <a:ext cx="1524000" cy="1524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2400" y="2743200"/>
            <a:ext cx="1524000" cy="1524000"/>
          </a:xfrm>
          <a:prstGeom prst="rect">
            <a:avLst/>
          </a:prstGeom>
          <a:noFill/>
          <a:ln w="9525">
            <a:noFill/>
            <a:miter lim="800000"/>
            <a:headEnd/>
            <a:tailEnd/>
          </a:ln>
          <a:effectLst/>
        </p:spPr>
      </p:pic>
      <p:cxnSp>
        <p:nvCxnSpPr>
          <p:cNvPr id="84" name="Straight Connector 83"/>
          <p:cNvCxnSpPr/>
          <p:nvPr/>
        </p:nvCxnSpPr>
        <p:spPr bwMode="auto">
          <a:xfrm rot="5400000">
            <a:off x="4343400" y="4648200"/>
            <a:ext cx="762000" cy="0"/>
          </a:xfrm>
          <a:prstGeom prst="line">
            <a:avLst/>
          </a:prstGeom>
          <a:noFill/>
          <a:ln w="38100" cap="flat" cmpd="sng" algn="ctr">
            <a:solidFill>
              <a:schemeClr val="tx1">
                <a:lumMod val="75000"/>
                <a:lumOff val="25000"/>
              </a:schemeClr>
            </a:solidFill>
            <a:prstDash val="sysDot"/>
            <a:round/>
            <a:headEnd type="triangle" w="lg" len="med"/>
            <a:tailEnd type="none" w="med" len="med"/>
          </a:ln>
          <a:effectLst/>
        </p:spPr>
      </p:cxnSp>
      <p:cxnSp>
        <p:nvCxnSpPr>
          <p:cNvPr id="86" name="Straight Connector 85"/>
          <p:cNvCxnSpPr/>
          <p:nvPr/>
        </p:nvCxnSpPr>
        <p:spPr bwMode="auto">
          <a:xfrm rot="5400000">
            <a:off x="1143000" y="4648200"/>
            <a:ext cx="762000" cy="0"/>
          </a:xfrm>
          <a:prstGeom prst="line">
            <a:avLst/>
          </a:prstGeom>
          <a:noFill/>
          <a:ln w="38100" cap="flat" cmpd="sng" algn="ctr">
            <a:solidFill>
              <a:schemeClr val="tx1"/>
            </a:solidFill>
            <a:prstDash val="solid"/>
            <a:round/>
            <a:headEnd type="triangle" w="lg" len="med"/>
            <a:tailEnd type="none" w="med" len="med"/>
          </a:ln>
          <a:effectLst/>
        </p:spPr>
      </p:cxnSp>
      <p:pic>
        <p:nvPicPr>
          <p:cNvPr id="8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08396" y="2743200"/>
            <a:ext cx="1524000" cy="1524000"/>
          </a:xfrm>
          <a:prstGeom prst="rect">
            <a:avLst/>
          </a:prstGeom>
          <a:noFill/>
          <a:ln w="9525">
            <a:noFill/>
            <a:miter lim="800000"/>
            <a:headEnd/>
            <a:tailEnd/>
          </a:ln>
          <a:effectLst/>
        </p:spPr>
      </p:pic>
      <p:cxnSp>
        <p:nvCxnSpPr>
          <p:cNvPr id="88" name="Straight Connector 87"/>
          <p:cNvCxnSpPr/>
          <p:nvPr/>
        </p:nvCxnSpPr>
        <p:spPr bwMode="auto">
          <a:xfrm rot="5400000">
            <a:off x="7189396" y="4648200"/>
            <a:ext cx="762000" cy="0"/>
          </a:xfrm>
          <a:prstGeom prst="line">
            <a:avLst/>
          </a:prstGeom>
          <a:noFill/>
          <a:ln w="38100" cap="flat" cmpd="sng" algn="ctr">
            <a:solidFill>
              <a:schemeClr val="tx1"/>
            </a:solidFill>
            <a:prstDash val="solid"/>
            <a:round/>
            <a:headEnd type="triangle" w="lg"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down)">
                                      <p:cBhvr>
                                        <p:cTn id="12" dur="500"/>
                                        <p:tgtEl>
                                          <p:spTgt spid="8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par>
                          <p:cTn id="32" fill="hold">
                            <p:stCondLst>
                              <p:cond delay="0"/>
                            </p:stCondLst>
                            <p:childTnLst>
                              <p:par>
                                <p:cTn id="33" presetID="26" presetClass="emph" presetSubtype="0" repeatCount="indefinite" fill="hold" nodeType="afterEffect">
                                  <p:stCondLst>
                                    <p:cond delay="0"/>
                                  </p:stCondLst>
                                  <p:childTnLst>
                                    <p:animEffect transition="out" filter="fade">
                                      <p:cBhvr>
                                        <p:cTn id="34" dur="2000" tmFilter="0, 0; .2, .5; .8, .5; 1, 0"/>
                                        <p:tgtEl>
                                          <p:spTgt spid="3"/>
                                        </p:tgtEl>
                                      </p:cBhvr>
                                    </p:animEffect>
                                    <p:animScale>
                                      <p:cBhvr>
                                        <p:cTn id="35" dur="1000" autoRev="1" fill="hold"/>
                                        <p:tgtEl>
                                          <p:spTgt spid="3"/>
                                        </p:tgtEl>
                                      </p:cBhvr>
                                      <p:by x="105000" y="105000"/>
                                    </p:animScale>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down)">
                                      <p:cBhvr>
                                        <p:cTn id="39" dur="1000"/>
                                        <p:tgtEl>
                                          <p:spTgt spid="84"/>
                                        </p:tgtEl>
                                      </p:cBhvr>
                                    </p:animEffec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nodeType="afterEffect">
                                  <p:stCondLst>
                                    <p:cond delay="0"/>
                                  </p:stCondLst>
                                  <p:childTnLst>
                                    <p:set>
                                      <p:cBhvr>
                                        <p:cTn id="45" dur="1" fill="hold">
                                          <p:stCondLst>
                                            <p:cond delay="0"/>
                                          </p:stCondLst>
                                        </p:cTn>
                                        <p:tgtEl>
                                          <p:spTgt spid="20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nodeType="afterEffect">
                                  <p:stCondLst>
                                    <p:cond delay="100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down)">
                                      <p:cBhvr>
                                        <p:cTn id="61" dur="1000"/>
                                        <p:tgtEl>
                                          <p:spTgt spid="88"/>
                                        </p:tgtEl>
                                      </p:cBhvr>
                                    </p:animEffect>
                                  </p:childTnLst>
                                </p:cTn>
                              </p:par>
                            </p:childTnLst>
                          </p:cTn>
                        </p:par>
                        <p:par>
                          <p:cTn id="62" fill="hold">
                            <p:stCondLst>
                              <p:cond delay="1000"/>
                            </p:stCondLst>
                            <p:childTnLst>
                              <p:par>
                                <p:cTn id="63" presetID="1" presetClass="entr" presetSubtype="0" fill="hold" nodeType="after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6" grpId="0"/>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05200" y="3429000"/>
            <a:ext cx="2496312" cy="167335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Cumulative Trauma Injuries Develop – In the </a:t>
            </a:r>
            <a:r>
              <a:rPr lang="en-US" u="sng" dirty="0" smtClean="0"/>
              <a:t>Back</a:t>
            </a:r>
            <a:endParaRPr lang="en-US" u="sng" dirty="0"/>
          </a:p>
        </p:txBody>
      </p:sp>
      <p:sp>
        <p:nvSpPr>
          <p:cNvPr id="11" name="TextBox 10"/>
          <p:cNvSpPr txBox="1"/>
          <p:nvPr/>
        </p:nvSpPr>
        <p:spPr>
          <a:xfrm>
            <a:off x="357100" y="1828800"/>
            <a:ext cx="8786900" cy="492443"/>
          </a:xfrm>
          <a:prstGeom prst="rect">
            <a:avLst/>
          </a:prstGeom>
          <a:noFill/>
        </p:spPr>
        <p:txBody>
          <a:bodyPr wrap="square" rtlCol="0">
            <a:spAutoFit/>
          </a:bodyPr>
          <a:lstStyle/>
          <a:p>
            <a:pPr>
              <a:buNone/>
            </a:pPr>
            <a:r>
              <a:rPr lang="en-US" b="1" dirty="0" smtClean="0"/>
              <a:t>Some Work Tasks Can Put a Lot of Pressure on Discs</a:t>
            </a:r>
          </a:p>
        </p:txBody>
      </p:sp>
      <p:sp>
        <p:nvSpPr>
          <p:cNvPr id="42" name="TextBox 41"/>
          <p:cNvSpPr txBox="1"/>
          <p:nvPr/>
        </p:nvSpPr>
        <p:spPr>
          <a:xfrm>
            <a:off x="4953000" y="5791200"/>
            <a:ext cx="1524000" cy="646331"/>
          </a:xfrm>
          <a:prstGeom prst="rect">
            <a:avLst/>
          </a:prstGeom>
          <a:noFill/>
        </p:spPr>
        <p:txBody>
          <a:bodyPr wrap="square" rtlCol="0">
            <a:spAutoFit/>
          </a:bodyPr>
          <a:lstStyle/>
          <a:p>
            <a:pPr algn="r">
              <a:buNone/>
            </a:pPr>
            <a:r>
              <a:rPr lang="en-US" sz="1800" b="1" dirty="0" smtClean="0">
                <a:solidFill>
                  <a:schemeClr val="bg1">
                    <a:lumMod val="50000"/>
                  </a:schemeClr>
                </a:solidFill>
              </a:rPr>
              <a:t>Bending at the Waist</a:t>
            </a:r>
          </a:p>
        </p:txBody>
      </p:sp>
      <p:sp>
        <p:nvSpPr>
          <p:cNvPr id="45" name="TextBox 44"/>
          <p:cNvSpPr txBox="1"/>
          <p:nvPr/>
        </p:nvSpPr>
        <p:spPr>
          <a:xfrm>
            <a:off x="5257800" y="2438400"/>
            <a:ext cx="1676400" cy="923330"/>
          </a:xfrm>
          <a:prstGeom prst="rect">
            <a:avLst/>
          </a:prstGeom>
          <a:noFill/>
          <a:ln>
            <a:noFill/>
          </a:ln>
        </p:spPr>
        <p:txBody>
          <a:bodyPr wrap="square" rtlCol="0">
            <a:spAutoFit/>
          </a:bodyPr>
          <a:lstStyle/>
          <a:p>
            <a:pPr algn="r">
              <a:buNone/>
            </a:pPr>
            <a:r>
              <a:rPr lang="en-US" sz="1800" b="1" dirty="0" smtClean="0">
                <a:solidFill>
                  <a:schemeClr val="bg1">
                    <a:lumMod val="50000"/>
                  </a:schemeClr>
                </a:solidFill>
              </a:rPr>
              <a:t>Twisting </a:t>
            </a:r>
            <a:r>
              <a:rPr lang="en-US" sz="1800" dirty="0" smtClean="0">
                <a:solidFill>
                  <a:schemeClr val="bg1">
                    <a:lumMod val="50000"/>
                  </a:schemeClr>
                </a:solidFill>
              </a:rPr>
              <a:t>(e.g., to clean bathtub)</a:t>
            </a:r>
          </a:p>
        </p:txBody>
      </p:sp>
      <p:cxnSp>
        <p:nvCxnSpPr>
          <p:cNvPr id="46" name="Straight Arrow Connector 45"/>
          <p:cNvCxnSpPr/>
          <p:nvPr/>
        </p:nvCxnSpPr>
        <p:spPr bwMode="auto">
          <a:xfrm rot="5400000" flipH="1" flipV="1">
            <a:off x="4458494" y="4331802"/>
            <a:ext cx="3810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0" name="Straight Arrow Connector 49"/>
          <p:cNvCxnSpPr/>
          <p:nvPr/>
        </p:nvCxnSpPr>
        <p:spPr bwMode="auto">
          <a:xfrm rot="5400000" flipH="1" flipV="1">
            <a:off x="4687094" y="3750292"/>
            <a:ext cx="2286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1" name="Straight Arrow Connector 50"/>
          <p:cNvCxnSpPr/>
          <p:nvPr/>
        </p:nvCxnSpPr>
        <p:spPr bwMode="auto">
          <a:xfrm flipV="1">
            <a:off x="5562600" y="3810000"/>
            <a:ext cx="3048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2" name="Straight Arrow Connector 51"/>
          <p:cNvCxnSpPr/>
          <p:nvPr/>
        </p:nvCxnSpPr>
        <p:spPr bwMode="auto">
          <a:xfrm rot="5400000" flipH="1" flipV="1">
            <a:off x="5021582" y="3663630"/>
            <a:ext cx="318448"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5" name="Straight Arrow Connector 54"/>
          <p:cNvCxnSpPr/>
          <p:nvPr/>
        </p:nvCxnSpPr>
        <p:spPr bwMode="auto">
          <a:xfrm rot="5400000" flipH="1" flipV="1">
            <a:off x="5162264" y="4307350"/>
            <a:ext cx="3048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8" name="Straight Arrow Connector 57"/>
          <p:cNvCxnSpPr/>
          <p:nvPr/>
        </p:nvCxnSpPr>
        <p:spPr bwMode="auto">
          <a:xfrm flipV="1">
            <a:off x="5382904" y="4648200"/>
            <a:ext cx="3048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9" name="Straight Arrow Connector 58"/>
          <p:cNvCxnSpPr/>
          <p:nvPr/>
        </p:nvCxnSpPr>
        <p:spPr bwMode="auto">
          <a:xfrm rot="10800000">
            <a:off x="3733800" y="4572000"/>
            <a:ext cx="5334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61" name="Straight Arrow Connector 60"/>
          <p:cNvCxnSpPr/>
          <p:nvPr/>
        </p:nvCxnSpPr>
        <p:spPr bwMode="auto">
          <a:xfrm rot="10800000">
            <a:off x="4038600" y="3962400"/>
            <a:ext cx="533400" cy="794"/>
          </a:xfrm>
          <a:prstGeom prst="straightConnector1">
            <a:avLst/>
          </a:prstGeom>
          <a:noFill/>
          <a:ln w="38100" cap="flat" cmpd="sng" algn="ctr">
            <a:solidFill>
              <a:schemeClr val="tx1"/>
            </a:solidFill>
            <a:prstDash val="solid"/>
            <a:round/>
            <a:headEnd type="triangle" w="med" len="med"/>
            <a:tailEnd type="none" w="med" len="med"/>
          </a:ln>
          <a:effectLst/>
        </p:spPr>
      </p:cxnSp>
      <p:pic>
        <p:nvPicPr>
          <p:cNvPr id="23" name="Picture 22" descr="Lifting-Towel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400800" y="4648200"/>
            <a:ext cx="2260242" cy="1981200"/>
          </a:xfrm>
          <a:prstGeom prst="rect">
            <a:avLst/>
          </a:prstGeom>
        </p:spPr>
      </p:pic>
      <p:pic>
        <p:nvPicPr>
          <p:cNvPr id="24" name="Picture 23" descr="Lifting-Mattres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28600" y="2319223"/>
            <a:ext cx="2590800" cy="1865376"/>
          </a:xfrm>
          <a:prstGeom prst="rect">
            <a:avLst/>
          </a:prstGeom>
        </p:spPr>
      </p:pic>
      <p:pic>
        <p:nvPicPr>
          <p:cNvPr id="25" name="Picture 24" descr="Pushing-Cart.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230124" y="4376623"/>
            <a:ext cx="2587752" cy="2328977"/>
          </a:xfrm>
          <a:prstGeom prst="rect">
            <a:avLst/>
          </a:prstGeom>
        </p:spPr>
      </p:pic>
      <p:sp>
        <p:nvSpPr>
          <p:cNvPr id="40" name="TextBox 39"/>
          <p:cNvSpPr txBox="1"/>
          <p:nvPr/>
        </p:nvSpPr>
        <p:spPr>
          <a:xfrm>
            <a:off x="1143000" y="4306669"/>
            <a:ext cx="2209800" cy="646331"/>
          </a:xfrm>
          <a:prstGeom prst="rect">
            <a:avLst/>
          </a:prstGeom>
          <a:noFill/>
        </p:spPr>
        <p:txBody>
          <a:bodyPr wrap="square" rtlCol="0">
            <a:spAutoFit/>
          </a:bodyPr>
          <a:lstStyle/>
          <a:p>
            <a:pPr>
              <a:buNone/>
            </a:pPr>
            <a:r>
              <a:rPr lang="en-US" sz="1800" b="1" dirty="0" smtClean="0">
                <a:solidFill>
                  <a:schemeClr val="bg1">
                    <a:lumMod val="50000"/>
                  </a:schemeClr>
                </a:solidFill>
              </a:rPr>
              <a:t>Lifting or Pushing Heavy Objects</a:t>
            </a:r>
          </a:p>
        </p:txBody>
      </p:sp>
      <p:pic>
        <p:nvPicPr>
          <p:cNvPr id="20" name="Picture 19" descr="Bent &amp; Twisted Over Tub.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6934200" y="2514600"/>
            <a:ext cx="1818894" cy="1984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2000"/>
                                        <p:tgtEl>
                                          <p:spTgt spid="50"/>
                                        </p:tgtEl>
                                      </p:cBhvr>
                                    </p:animEffect>
                                  </p:childTnLst>
                                </p:cTn>
                              </p:par>
                            </p:childTnLst>
                          </p:cTn>
                        </p:par>
                        <p:par>
                          <p:cTn id="8" fill="hold">
                            <p:stCondLst>
                              <p:cond delay="2000"/>
                            </p:stCondLst>
                            <p:childTnLst>
                              <p:par>
                                <p:cTn id="9" presetID="22" presetClass="entr" presetSubtype="1" repeatCount="indefinite" fill="hold"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wipe(up)">
                                      <p:cBhvr>
                                        <p:cTn id="11" dur="2000"/>
                                        <p:tgtEl>
                                          <p:spTgt spid="55"/>
                                        </p:tgtEl>
                                      </p:cBhvr>
                                    </p:animEffect>
                                  </p:childTnLst>
                                </p:cTn>
                              </p:par>
                            </p:childTnLst>
                          </p:cTn>
                        </p:par>
                        <p:par>
                          <p:cTn id="12" fill="hold">
                            <p:stCondLst>
                              <p:cond delay="4500"/>
                            </p:stCondLst>
                            <p:childTnLst>
                              <p:par>
                                <p:cTn id="13" presetID="22" presetClass="entr" presetSubtype="2" repeatCount="indefinite" fill="hold" nodeType="afterEffect">
                                  <p:stCondLst>
                                    <p:cond delay="500"/>
                                  </p:stCondLst>
                                  <p:childTnLst>
                                    <p:set>
                                      <p:cBhvr>
                                        <p:cTn id="14" dur="1" fill="hold">
                                          <p:stCondLst>
                                            <p:cond delay="0"/>
                                          </p:stCondLst>
                                        </p:cTn>
                                        <p:tgtEl>
                                          <p:spTgt spid="51"/>
                                        </p:tgtEl>
                                        <p:attrNameLst>
                                          <p:attrName>style.visibility</p:attrName>
                                        </p:attrNameLst>
                                      </p:cBhvr>
                                      <p:to>
                                        <p:strVal val="visible"/>
                                      </p:to>
                                    </p:set>
                                    <p:animEffect transition="in" filter="wipe(right)">
                                      <p:cBhvr>
                                        <p:cTn id="15" dur="1000"/>
                                        <p:tgtEl>
                                          <p:spTgt spid="51"/>
                                        </p:tgtEl>
                                      </p:cBhvr>
                                    </p:animEffect>
                                  </p:childTnLst>
                                </p:cTn>
                              </p:par>
                            </p:childTnLst>
                          </p:cTn>
                        </p:par>
                        <p:par>
                          <p:cTn id="16" fill="hold">
                            <p:stCondLst>
                              <p:cond delay="6000"/>
                            </p:stCondLst>
                            <p:childTnLst>
                              <p:par>
                                <p:cTn id="17" presetID="22" presetClass="entr" presetSubtype="8" repeatCount="indefinite" fill="hold" nodeType="afterEffect">
                                  <p:stCondLst>
                                    <p:cond delay="50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3000"/>
                                        <p:tgtEl>
                                          <p:spTgt spid="59"/>
                                        </p:tgtEl>
                                      </p:cBhvr>
                                    </p:animEffect>
                                  </p:childTnLst>
                                </p:cTn>
                              </p:par>
                            </p:childTnLst>
                          </p:cTn>
                        </p:par>
                        <p:par>
                          <p:cTn id="20" fill="hold">
                            <p:stCondLst>
                              <p:cond delay="9500"/>
                            </p:stCondLst>
                            <p:childTnLst>
                              <p:par>
                                <p:cTn id="21" presetID="22" presetClass="entr" presetSubtype="2" repeatCount="indefinite"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right)">
                                      <p:cBhvr>
                                        <p:cTn id="23" dur="2000"/>
                                        <p:tgtEl>
                                          <p:spTgt spid="58"/>
                                        </p:tgtEl>
                                      </p:cBhvr>
                                    </p:animEffect>
                                  </p:childTnLst>
                                </p:cTn>
                              </p:par>
                            </p:childTnLst>
                          </p:cTn>
                        </p:par>
                        <p:par>
                          <p:cTn id="24" fill="hold">
                            <p:stCondLst>
                              <p:cond delay="11500"/>
                            </p:stCondLst>
                            <p:childTnLst>
                              <p:par>
                                <p:cTn id="25" presetID="22" presetClass="entr" presetSubtype="8" repeatCount="indefinite" fill="hold" nodeType="afterEffect">
                                  <p:stCondLst>
                                    <p:cond delay="50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par>
                          <p:cTn id="28" fill="hold">
                            <p:stCondLst>
                              <p:cond delay="14000"/>
                            </p:stCondLst>
                            <p:childTnLst>
                              <p:par>
                                <p:cTn id="29" presetID="22" presetClass="entr" presetSubtype="1" repeatCount="indefinite" fill="hold" nodeType="afterEffect">
                                  <p:stCondLst>
                                    <p:cond delay="50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2000"/>
                                        <p:tgtEl>
                                          <p:spTgt spid="52"/>
                                        </p:tgtEl>
                                      </p:cBhvr>
                                    </p:animEffect>
                                  </p:childTnLst>
                                </p:cTn>
                              </p:par>
                            </p:childTnLst>
                          </p:cTn>
                        </p:par>
                        <p:par>
                          <p:cTn id="32" fill="hold">
                            <p:stCondLst>
                              <p:cond delay="16500"/>
                            </p:stCondLst>
                            <p:childTnLst>
                              <p:par>
                                <p:cTn id="33" presetID="22" presetClass="entr" presetSubtype="1" repeatCount="indefinite"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nvGraphicFramePr>
        <p:xfrm>
          <a:off x="228600" y="2514600"/>
          <a:ext cx="8610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How Cumulative Trauma Injuries Develop – In the </a:t>
            </a:r>
            <a:r>
              <a:rPr lang="en-US" u="sng" dirty="0" smtClean="0"/>
              <a:t>Back</a:t>
            </a:r>
            <a:endParaRPr lang="en-US" u="sng"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Some Work Postures Put More Pressure on Discs</a:t>
            </a:r>
          </a:p>
        </p:txBody>
      </p:sp>
      <p:sp>
        <p:nvSpPr>
          <p:cNvPr id="5" name="TextBox 4"/>
          <p:cNvSpPr txBox="1"/>
          <p:nvPr/>
        </p:nvSpPr>
        <p:spPr>
          <a:xfrm>
            <a:off x="1143000" y="2667000"/>
            <a:ext cx="3891888" cy="369332"/>
          </a:xfrm>
          <a:prstGeom prst="rect">
            <a:avLst/>
          </a:prstGeom>
          <a:noFill/>
        </p:spPr>
        <p:txBody>
          <a:bodyPr wrap="square" rtlCol="0">
            <a:spAutoFit/>
          </a:bodyPr>
          <a:lstStyle/>
          <a:p>
            <a:pPr>
              <a:buNone/>
            </a:pPr>
            <a:r>
              <a:rPr lang="en-US" sz="1800" b="1" dirty="0" smtClean="0">
                <a:solidFill>
                  <a:schemeClr val="bg1">
                    <a:lumMod val="50000"/>
                  </a:schemeClr>
                </a:solidFill>
              </a:rPr>
              <a:t>For Females of Average Height</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3798195"/>
            <a:ext cx="1143000" cy="2286000"/>
          </a:xfrm>
          <a:prstGeom prst="rect">
            <a:avLst/>
          </a:prstGeom>
          <a:noFill/>
          <a:ln w="9525">
            <a:noFill/>
            <a:miter lim="800000"/>
            <a:headEnd/>
            <a:tailEnd/>
          </a:ln>
        </p:spPr>
      </p:pic>
      <p:grpSp>
        <p:nvGrpSpPr>
          <p:cNvPr id="7" name="Group 14"/>
          <p:cNvGrpSpPr/>
          <p:nvPr/>
        </p:nvGrpSpPr>
        <p:grpSpPr>
          <a:xfrm>
            <a:off x="7759467" y="5257800"/>
            <a:ext cx="622533" cy="838200"/>
            <a:chOff x="2806467" y="4970253"/>
            <a:chExt cx="622533" cy="838200"/>
          </a:xfrm>
        </p:grpSpPr>
        <p:pic>
          <p:nvPicPr>
            <p:cNvPr id="4"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06467" y="4970253"/>
              <a:ext cx="622533" cy="838200"/>
            </a:xfrm>
            <a:prstGeom prst="rect">
              <a:avLst/>
            </a:prstGeom>
            <a:noFill/>
          </p:spPr>
        </p:pic>
        <p:sp>
          <p:nvSpPr>
            <p:cNvPr id="13" name="TextBox 12"/>
            <p:cNvSpPr txBox="1"/>
            <p:nvPr/>
          </p:nvSpPr>
          <p:spPr>
            <a:xfrm>
              <a:off x="2853906" y="5334000"/>
              <a:ext cx="533400" cy="276999"/>
            </a:xfrm>
            <a:prstGeom prst="rect">
              <a:avLst/>
            </a:prstGeom>
            <a:noFill/>
          </p:spPr>
          <p:txBody>
            <a:bodyPr wrap="square" rtlCol="0">
              <a:spAutoFit/>
            </a:bodyPr>
            <a:lstStyle/>
            <a:p>
              <a:pPr algn="ctr">
                <a:buNone/>
              </a:pPr>
              <a:r>
                <a:rPr lang="en-US" sz="1200" b="1" dirty="0" smtClean="0"/>
                <a:t>25 lb</a:t>
              </a:r>
            </a:p>
          </p:txBody>
        </p:sp>
      </p:grpSp>
      <p:pic>
        <p:nvPicPr>
          <p:cNvPr id="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23903" y="3871347"/>
            <a:ext cx="872096" cy="2212848"/>
          </a:xfrm>
          <a:prstGeom prst="rect">
            <a:avLst/>
          </a:prstGeom>
          <a:noFill/>
          <a:ln w="9525">
            <a:noFill/>
            <a:miter lim="800000"/>
            <a:headEnd/>
            <a:tailEnd/>
          </a:ln>
        </p:spPr>
      </p:pic>
      <p:grpSp>
        <p:nvGrpSpPr>
          <p:cNvPr id="8" name="Group 23"/>
          <p:cNvGrpSpPr/>
          <p:nvPr/>
        </p:nvGrpSpPr>
        <p:grpSpPr>
          <a:xfrm>
            <a:off x="2362200" y="3569595"/>
            <a:ext cx="1024317" cy="2514600"/>
            <a:chOff x="2557083" y="3505200"/>
            <a:chExt cx="1024317" cy="2514600"/>
          </a:xfrm>
        </p:grpSpPr>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57083" y="3505200"/>
              <a:ext cx="864919" cy="2514600"/>
            </a:xfrm>
            <a:prstGeom prst="rect">
              <a:avLst/>
            </a:prstGeom>
            <a:noFill/>
            <a:ln w="9525">
              <a:noFill/>
              <a:miter lim="800000"/>
              <a:headEnd/>
              <a:tailEnd/>
            </a:ln>
          </p:spPr>
        </p:pic>
        <p:grpSp>
          <p:nvGrpSpPr>
            <p:cNvPr id="9" name="Group 21"/>
            <p:cNvGrpSpPr/>
            <p:nvPr/>
          </p:nvGrpSpPr>
          <p:grpSpPr>
            <a:xfrm>
              <a:off x="2958867" y="4800600"/>
              <a:ext cx="622533" cy="798134"/>
              <a:chOff x="-152400" y="4935747"/>
              <a:chExt cx="622533" cy="798134"/>
            </a:xfrm>
          </p:grpSpPr>
          <p:pic>
            <p:nvPicPr>
              <p:cNvPr id="20"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b="4780"/>
              <a:stretch>
                <a:fillRect/>
              </a:stretch>
            </p:blipFill>
            <p:spPr bwMode="auto">
              <a:xfrm>
                <a:off x="-152400" y="4935747"/>
                <a:ext cx="622533" cy="798134"/>
              </a:xfrm>
              <a:prstGeom prst="rect">
                <a:avLst/>
              </a:prstGeom>
              <a:noFill/>
            </p:spPr>
          </p:pic>
          <p:sp>
            <p:nvSpPr>
              <p:cNvPr id="21" name="TextBox 20"/>
              <p:cNvSpPr txBox="1"/>
              <p:nvPr/>
            </p:nvSpPr>
            <p:spPr>
              <a:xfrm>
                <a:off x="-104961" y="5335234"/>
                <a:ext cx="533400" cy="276999"/>
              </a:xfrm>
              <a:prstGeom prst="rect">
                <a:avLst/>
              </a:prstGeom>
              <a:noFill/>
            </p:spPr>
            <p:txBody>
              <a:bodyPr wrap="square" rtlCol="0">
                <a:spAutoFit/>
              </a:bodyPr>
              <a:lstStyle/>
              <a:p>
                <a:pPr algn="ctr">
                  <a:buNone/>
                </a:pPr>
                <a:r>
                  <a:rPr lang="en-US" sz="1200" b="1" dirty="0" smtClean="0"/>
                  <a:t>25 lb</a:t>
                </a:r>
              </a:p>
            </p:txBody>
          </p:sp>
        </p:grpSp>
      </p:grpSp>
      <p:grpSp>
        <p:nvGrpSpPr>
          <p:cNvPr id="10" name="Group 15"/>
          <p:cNvGrpSpPr/>
          <p:nvPr/>
        </p:nvGrpSpPr>
        <p:grpSpPr>
          <a:xfrm>
            <a:off x="5244867" y="5229976"/>
            <a:ext cx="622533" cy="838200"/>
            <a:chOff x="3008767" y="4929793"/>
            <a:chExt cx="622533" cy="838200"/>
          </a:xfrm>
        </p:grpSpPr>
        <p:pic>
          <p:nvPicPr>
            <p:cNvPr id="17"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08767" y="4929793"/>
              <a:ext cx="622533" cy="838200"/>
            </a:xfrm>
            <a:prstGeom prst="rect">
              <a:avLst/>
            </a:prstGeom>
            <a:noFill/>
          </p:spPr>
        </p:pic>
        <p:sp>
          <p:nvSpPr>
            <p:cNvPr id="18" name="TextBox 17"/>
            <p:cNvSpPr txBox="1"/>
            <p:nvPr/>
          </p:nvSpPr>
          <p:spPr>
            <a:xfrm>
              <a:off x="3054623" y="5334000"/>
              <a:ext cx="533400" cy="276999"/>
            </a:xfrm>
            <a:prstGeom prst="rect">
              <a:avLst/>
            </a:prstGeom>
            <a:noFill/>
          </p:spPr>
          <p:txBody>
            <a:bodyPr wrap="square" rtlCol="0">
              <a:spAutoFit/>
            </a:bodyPr>
            <a:lstStyle/>
            <a:p>
              <a:pPr algn="ctr">
                <a:buNone/>
              </a:pPr>
              <a:r>
                <a:rPr lang="en-US" sz="1200" b="1" dirty="0" smtClean="0"/>
                <a:t>25 lb</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1143000" y="1524000"/>
            <a:ext cx="7772400" cy="4411663"/>
          </a:xfrm>
        </p:spPr>
        <p:txBody>
          <a:bodyPr/>
          <a:lstStyle/>
          <a:p>
            <a:pPr>
              <a:buSzPct val="100000"/>
              <a:buFont typeface="Arial" pitchFamily="34" charset="0"/>
              <a:buChar char="•"/>
            </a:pPr>
            <a:r>
              <a:rPr lang="en-US" dirty="0" smtClean="0"/>
              <a:t>Ergonomics and its benefits</a:t>
            </a:r>
          </a:p>
          <a:p>
            <a:pPr>
              <a:buSzPct val="100000"/>
              <a:buFont typeface="Arial" pitchFamily="34" charset="0"/>
              <a:buChar char="•"/>
            </a:pPr>
            <a:r>
              <a:rPr lang="en-US" dirty="0" smtClean="0"/>
              <a:t>The Occupational Safety and Health Administration (OSHA)</a:t>
            </a:r>
          </a:p>
          <a:p>
            <a:pPr>
              <a:buSzPct val="100000"/>
              <a:buFont typeface="Arial" pitchFamily="34" charset="0"/>
              <a:buChar char="•"/>
            </a:pPr>
            <a:r>
              <a:rPr lang="en-US" dirty="0" smtClean="0"/>
              <a:t>Cumulative trauma disorders and how they develop</a:t>
            </a:r>
          </a:p>
          <a:p>
            <a:pPr>
              <a:buSzPct val="100000"/>
              <a:buFont typeface="Arial" pitchFamily="34" charset="0"/>
              <a:buChar char="•"/>
            </a:pPr>
            <a:r>
              <a:rPr lang="en-US" dirty="0" smtClean="0"/>
              <a:t>Injury risk factors among housekeepers</a:t>
            </a:r>
          </a:p>
          <a:p>
            <a:pPr>
              <a:buSzPct val="100000"/>
              <a:buFont typeface="Arial" pitchFamily="34" charset="0"/>
              <a:buChar char="•"/>
            </a:pPr>
            <a:r>
              <a:rPr lang="en-US" dirty="0" smtClean="0"/>
              <a:t>Products to make housekeeping easier</a:t>
            </a:r>
          </a:p>
          <a:p>
            <a:pPr>
              <a:buSzPct val="100000"/>
              <a:buFont typeface="Arial" pitchFamily="34" charset="0"/>
              <a:buChar char="•"/>
            </a:pPr>
            <a:r>
              <a:rPr lang="en-US" dirty="0" smtClean="0"/>
              <a:t>Improving the housekeeping “system”</a:t>
            </a:r>
          </a:p>
          <a:p>
            <a:pPr>
              <a:buSzPct val="100000"/>
              <a:buFont typeface="Arial" pitchFamily="34" charset="0"/>
              <a:buChar char="•"/>
            </a:pPr>
            <a:r>
              <a:rPr lang="en-US" dirty="0" smtClean="0"/>
              <a:t>Work methods to ease housekeeping demands</a:t>
            </a:r>
          </a:p>
          <a:p>
            <a:pPr>
              <a:buSzPct val="100000"/>
              <a:buFont typeface="Arial" pitchFamily="34" charset="0"/>
              <a:buChar char="•"/>
            </a:pPr>
            <a:r>
              <a:rPr lang="en-US" dirty="0" smtClean="0"/>
              <a:t>Housekeeper health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Cumulative Trauma Injuries Develop – In the </a:t>
            </a:r>
            <a:r>
              <a:rPr lang="en-US" u="sng" dirty="0" smtClean="0"/>
              <a:t>Shoulder</a:t>
            </a:r>
            <a:endParaRPr lang="en-US" u="sng"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Some Work Tasks Can Hurt the Shoulder and Neck</a:t>
            </a:r>
          </a:p>
        </p:txBody>
      </p:sp>
      <p:sp>
        <p:nvSpPr>
          <p:cNvPr id="10" name="TextBox 9"/>
          <p:cNvSpPr txBox="1"/>
          <p:nvPr/>
        </p:nvSpPr>
        <p:spPr>
          <a:xfrm>
            <a:off x="5181600" y="5602069"/>
            <a:ext cx="3733800" cy="701731"/>
          </a:xfrm>
          <a:prstGeom prst="rect">
            <a:avLst/>
          </a:prstGeom>
          <a:noFill/>
        </p:spPr>
        <p:txBody>
          <a:bodyPr wrap="square" rtlCol="0">
            <a:spAutoFit/>
          </a:bodyPr>
          <a:lstStyle/>
          <a:p>
            <a:pPr marL="231775" indent="-231775">
              <a:buClr>
                <a:schemeClr val="bg1">
                  <a:lumMod val="50000"/>
                </a:schemeClr>
              </a:buClr>
            </a:pPr>
            <a:r>
              <a:rPr lang="en-US" sz="1800" b="1" dirty="0" smtClean="0">
                <a:solidFill>
                  <a:schemeClr val="bg1">
                    <a:lumMod val="50000"/>
                  </a:schemeClr>
                </a:solidFill>
              </a:rPr>
              <a:t>Irritated or swollen tendons</a:t>
            </a:r>
          </a:p>
          <a:p>
            <a:pPr marL="231775" indent="-231775">
              <a:buClr>
                <a:schemeClr val="bg1">
                  <a:lumMod val="50000"/>
                </a:schemeClr>
              </a:buClr>
            </a:pPr>
            <a:r>
              <a:rPr lang="en-US" sz="1800" b="1" dirty="0" smtClean="0">
                <a:solidFill>
                  <a:schemeClr val="bg1">
                    <a:lumMod val="50000"/>
                  </a:schemeClr>
                </a:solidFill>
              </a:rPr>
              <a:t>Torn tendons</a:t>
            </a:r>
          </a:p>
        </p:txBody>
      </p:sp>
      <p:pic>
        <p:nvPicPr>
          <p:cNvPr id="12" name="Picture 11" descr="Dusting-Up-High.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19100" y="4846320"/>
            <a:ext cx="1943100" cy="1554480"/>
          </a:xfrm>
          <a:prstGeom prst="rect">
            <a:avLst/>
          </a:prstGeom>
        </p:spPr>
      </p:pic>
      <p:pic>
        <p:nvPicPr>
          <p:cNvPr id="13" name="Picture 12" descr="Lift-High-to-Clean-Mirr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43300" y="2971800"/>
            <a:ext cx="1894701" cy="1554480"/>
          </a:xfrm>
          <a:prstGeom prst="rect">
            <a:avLst/>
          </a:prstGeom>
        </p:spPr>
      </p:pic>
      <p:pic>
        <p:nvPicPr>
          <p:cNvPr id="14" name="Picture 13" descr="Vacuuming.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667000" y="4846320"/>
            <a:ext cx="1727200" cy="1554480"/>
          </a:xfrm>
          <a:prstGeom prst="rect">
            <a:avLst/>
          </a:prstGeom>
        </p:spPr>
      </p:pic>
      <p:cxnSp>
        <p:nvCxnSpPr>
          <p:cNvPr id="19" name="Straight Arrow Connector 18"/>
          <p:cNvCxnSpPr/>
          <p:nvPr/>
        </p:nvCxnSpPr>
        <p:spPr bwMode="auto">
          <a:xfrm rot="10800000">
            <a:off x="4876800" y="4646611"/>
            <a:ext cx="685800" cy="1588"/>
          </a:xfrm>
          <a:prstGeom prst="straightConnector1">
            <a:avLst/>
          </a:prstGeom>
          <a:noFill/>
          <a:ln w="57150" cap="flat" cmpd="sng" algn="ctr">
            <a:solidFill>
              <a:schemeClr val="tx1"/>
            </a:solidFill>
            <a:prstDash val="solid"/>
            <a:round/>
            <a:headEnd type="triangle" w="med" len="med"/>
            <a:tailEnd type="none" w="med" len="med"/>
          </a:ln>
          <a:effectLst/>
        </p:spPr>
      </p:cxnSp>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l="34860" r="1332"/>
          <a:stretch>
            <a:fillRect/>
          </a:stretch>
        </p:blipFill>
        <p:spPr bwMode="auto">
          <a:xfrm>
            <a:off x="5739240" y="2967990"/>
            <a:ext cx="2862649" cy="2518410"/>
          </a:xfrm>
          <a:prstGeom prst="rect">
            <a:avLst/>
          </a:prstGeom>
          <a:noFill/>
          <a:ln w="9525">
            <a:noFill/>
            <a:miter lim="800000"/>
            <a:headEnd/>
            <a:tailEnd/>
          </a:ln>
          <a:effectLst/>
        </p:spPr>
      </p:pic>
      <p:sp>
        <p:nvSpPr>
          <p:cNvPr id="25" name="Pie 24"/>
          <p:cNvSpPr/>
          <p:nvPr/>
        </p:nvSpPr>
        <p:spPr bwMode="auto">
          <a:xfrm>
            <a:off x="7088190" y="3641434"/>
            <a:ext cx="698157" cy="475734"/>
          </a:xfrm>
          <a:prstGeom prst="pie">
            <a:avLst>
              <a:gd name="adj1" fmla="val 829682"/>
              <a:gd name="adj2" fmla="val 12956248"/>
            </a:avLst>
          </a:prstGeom>
          <a:gradFill>
            <a:gsLst>
              <a:gs pos="10000">
                <a:schemeClr val="tx2"/>
              </a:gs>
              <a:gs pos="20000">
                <a:schemeClr val="tx2">
                  <a:lumMod val="20000"/>
                  <a:lumOff val="80000"/>
                </a:schemeClr>
              </a:gs>
              <a:gs pos="30000">
                <a:schemeClr val="tx2"/>
              </a:gs>
              <a:gs pos="40000">
                <a:schemeClr val="tx2">
                  <a:lumMod val="20000"/>
                  <a:lumOff val="80000"/>
                </a:schemeClr>
              </a:gs>
              <a:gs pos="50000">
                <a:schemeClr val="tx2"/>
              </a:gs>
              <a:gs pos="60000">
                <a:schemeClr val="tx2">
                  <a:lumMod val="20000"/>
                  <a:lumOff val="80000"/>
                </a:schemeClr>
              </a:gs>
              <a:gs pos="70000">
                <a:schemeClr val="tx2"/>
              </a:gs>
              <a:gs pos="80000">
                <a:schemeClr val="tx2">
                  <a:lumMod val="20000"/>
                  <a:lumOff val="80000"/>
                </a:schemeClr>
              </a:gs>
              <a:gs pos="90000">
                <a:schemeClr val="tx2"/>
              </a:gs>
              <a:gs pos="100000">
                <a:schemeClr val="tx2">
                  <a:lumMod val="20000"/>
                  <a:lumOff val="80000"/>
                </a:schemeClr>
              </a:gs>
            </a:gsLst>
            <a:lin ang="7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6" name="Pie 25"/>
          <p:cNvSpPr/>
          <p:nvPr/>
        </p:nvSpPr>
        <p:spPr bwMode="auto">
          <a:xfrm rot="12644861">
            <a:off x="8031196" y="4077208"/>
            <a:ext cx="673915" cy="411751"/>
          </a:xfrm>
          <a:prstGeom prst="pie">
            <a:avLst>
              <a:gd name="adj1" fmla="val 21368720"/>
              <a:gd name="adj2" fmla="val 12162133"/>
            </a:avLst>
          </a:prstGeom>
          <a:gradFill>
            <a:gsLst>
              <a:gs pos="10000">
                <a:schemeClr val="tx2"/>
              </a:gs>
              <a:gs pos="20000">
                <a:schemeClr val="tx2">
                  <a:lumMod val="20000"/>
                  <a:lumOff val="80000"/>
                </a:schemeClr>
              </a:gs>
              <a:gs pos="30000">
                <a:schemeClr val="tx2"/>
              </a:gs>
              <a:gs pos="40000">
                <a:schemeClr val="tx2">
                  <a:lumMod val="20000"/>
                  <a:lumOff val="80000"/>
                </a:schemeClr>
              </a:gs>
              <a:gs pos="50000">
                <a:schemeClr val="tx2"/>
              </a:gs>
              <a:gs pos="60000">
                <a:schemeClr val="tx2">
                  <a:lumMod val="20000"/>
                  <a:lumOff val="80000"/>
                </a:schemeClr>
              </a:gs>
              <a:gs pos="70000">
                <a:schemeClr val="tx2"/>
              </a:gs>
              <a:gs pos="80000">
                <a:schemeClr val="tx2">
                  <a:lumMod val="20000"/>
                  <a:lumOff val="80000"/>
                </a:schemeClr>
              </a:gs>
              <a:gs pos="90000">
                <a:schemeClr val="tx2"/>
              </a:gs>
              <a:gs pos="100000">
                <a:schemeClr val="tx2">
                  <a:lumMod val="20000"/>
                  <a:lumOff val="80000"/>
                </a:schemeClr>
              </a:gs>
            </a:gsLst>
            <a:lin ang="7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5" name="Picture 14" descr="Cleaning Shower Tiles.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2514600" y="2971800"/>
            <a:ext cx="2133600" cy="1554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2000" fill="hold"/>
                                        <p:tgtEl>
                                          <p:spTgt spid="25"/>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35" presetClass="emph" presetSubtype="0" repeatCount="indefinite" fill="hold" grpId="0" nodeType="afterEffect">
                                  <p:stCondLst>
                                    <p:cond delay="0"/>
                                  </p:stCondLst>
                                  <p:endCondLst>
                                    <p:cond evt="onNext" delay="0">
                                      <p:tgtEl>
                                        <p:sldTgt/>
                                      </p:tgtEl>
                                    </p:cond>
                                  </p:endCondLst>
                                  <p:childTnLst>
                                    <p:anim calcmode="discrete" valueType="str">
                                      <p:cBhvr>
                                        <p:cTn id="9" dur="2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Injury Risk Factors among Housekeepers</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Forceful Exertions</a:t>
            </a:r>
          </a:p>
          <a:p>
            <a:pPr>
              <a:buNone/>
            </a:pPr>
            <a:r>
              <a:rPr lang="en-US" b="1" dirty="0" smtClean="0">
                <a:solidFill>
                  <a:schemeClr val="bg1">
                    <a:lumMod val="50000"/>
                  </a:schemeClr>
                </a:solidFill>
              </a:rPr>
              <a:t>   Examples</a:t>
            </a:r>
          </a:p>
        </p:txBody>
      </p:sp>
      <p:sp>
        <p:nvSpPr>
          <p:cNvPr id="7" name="TextBox 6"/>
          <p:cNvSpPr txBox="1"/>
          <p:nvPr/>
        </p:nvSpPr>
        <p:spPr>
          <a:xfrm>
            <a:off x="152400" y="5562600"/>
            <a:ext cx="3048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Lifting heavy mattresses</a:t>
            </a:r>
          </a:p>
        </p:txBody>
      </p:sp>
      <p:sp>
        <p:nvSpPr>
          <p:cNvPr id="8" name="TextBox 7"/>
          <p:cNvSpPr txBox="1"/>
          <p:nvPr/>
        </p:nvSpPr>
        <p:spPr>
          <a:xfrm>
            <a:off x="3276600" y="5562600"/>
            <a:ext cx="25908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Pushing heavy supply carts</a:t>
            </a:r>
          </a:p>
        </p:txBody>
      </p:sp>
      <p:sp>
        <p:nvSpPr>
          <p:cNvPr id="9" name="TextBox 8"/>
          <p:cNvSpPr txBox="1"/>
          <p:nvPr/>
        </p:nvSpPr>
        <p:spPr>
          <a:xfrm>
            <a:off x="5943600" y="5562600"/>
            <a:ext cx="29718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Pushing heavy vacuum cleaners</a:t>
            </a:r>
          </a:p>
        </p:txBody>
      </p:sp>
      <p:cxnSp>
        <p:nvCxnSpPr>
          <p:cNvPr id="10" name="Straight Arrow Connector 9"/>
          <p:cNvCxnSpPr/>
          <p:nvPr/>
        </p:nvCxnSpPr>
        <p:spPr bwMode="auto">
          <a:xfrm>
            <a:off x="5029200" y="4114800"/>
            <a:ext cx="685800" cy="1588"/>
          </a:xfrm>
          <a:prstGeom prst="straightConnector1">
            <a:avLst/>
          </a:prstGeom>
          <a:noFill/>
          <a:ln w="57150" cap="flat" cmpd="sng" algn="ctr">
            <a:solidFill>
              <a:srgbClr val="FF0000"/>
            </a:solidFill>
            <a:prstDash val="solid"/>
            <a:round/>
            <a:headEnd type="triangle" w="med" len="med"/>
            <a:tailEnd type="none" w="med" len="med"/>
          </a:ln>
          <a:effectLst/>
        </p:spPr>
      </p:cxnSp>
      <p:pic>
        <p:nvPicPr>
          <p:cNvPr id="12" name="Picture 11" descr="Vacuum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flipH="1">
            <a:off x="6299200" y="3124200"/>
            <a:ext cx="2540000" cy="2286000"/>
          </a:xfrm>
          <a:prstGeom prst="rect">
            <a:avLst/>
          </a:prstGeom>
        </p:spPr>
      </p:pic>
      <p:pic>
        <p:nvPicPr>
          <p:cNvPr id="13" name="Picture 12" descr="Lifting-Mattres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28600" y="3124200"/>
            <a:ext cx="2743200" cy="2286000"/>
          </a:xfrm>
          <a:prstGeom prst="rect">
            <a:avLst/>
          </a:prstGeom>
        </p:spPr>
      </p:pic>
      <p:pic>
        <p:nvPicPr>
          <p:cNvPr id="14" name="Picture 13" descr="Pushing-Car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378200" y="3124200"/>
            <a:ext cx="2540000" cy="2286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b" anchorCtr="0"/>
          <a:lstStyle/>
          <a:p>
            <a:r>
              <a:rPr lang="en-US" dirty="0" smtClean="0"/>
              <a:t>What Other Tasks Require House-keepers to Exert a Lot of Effort?</a:t>
            </a:r>
            <a:endParaRPr lang="en-US" dirty="0"/>
          </a:p>
        </p:txBody>
      </p:sp>
      <p:pic>
        <p:nvPicPr>
          <p:cNvPr id="2051"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2253557"/>
            <a:ext cx="3962400" cy="3766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Awkward Postures</a:t>
            </a:r>
          </a:p>
          <a:p>
            <a:pPr>
              <a:buNone/>
            </a:pPr>
            <a:r>
              <a:rPr lang="en-US" b="1" dirty="0" smtClean="0">
                <a:solidFill>
                  <a:schemeClr val="bg1">
                    <a:lumMod val="50000"/>
                  </a:schemeClr>
                </a:solidFill>
              </a:rPr>
              <a:t>   Examples</a:t>
            </a:r>
          </a:p>
        </p:txBody>
      </p:sp>
      <p:sp>
        <p:nvSpPr>
          <p:cNvPr id="7" name="TextBox 6"/>
          <p:cNvSpPr txBox="1"/>
          <p:nvPr/>
        </p:nvSpPr>
        <p:spPr>
          <a:xfrm>
            <a:off x="228600" y="5562600"/>
            <a:ext cx="2743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Cleaning Bathtubs</a:t>
            </a:r>
          </a:p>
        </p:txBody>
      </p:sp>
      <p:sp>
        <p:nvSpPr>
          <p:cNvPr id="8" name="TextBox 7"/>
          <p:cNvSpPr txBox="1"/>
          <p:nvPr/>
        </p:nvSpPr>
        <p:spPr>
          <a:xfrm>
            <a:off x="3048000" y="5562600"/>
            <a:ext cx="2514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Vacuuming</a:t>
            </a:r>
          </a:p>
        </p:txBody>
      </p:sp>
      <p:sp>
        <p:nvSpPr>
          <p:cNvPr id="9" name="TextBox 8"/>
          <p:cNvSpPr txBox="1"/>
          <p:nvPr/>
        </p:nvSpPr>
        <p:spPr>
          <a:xfrm>
            <a:off x="5715000" y="5562600"/>
            <a:ext cx="3200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Cleaning Bathroom Floors</a:t>
            </a:r>
          </a:p>
        </p:txBody>
      </p:sp>
      <p:pic>
        <p:nvPicPr>
          <p:cNvPr id="10" name="Picture 9" descr="Cleaning Bathroom Flo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715000" y="3124200"/>
            <a:ext cx="3200400" cy="2286000"/>
          </a:xfrm>
          <a:prstGeom prst="rect">
            <a:avLst/>
          </a:prstGeom>
        </p:spPr>
      </p:pic>
      <p:pic>
        <p:nvPicPr>
          <p:cNvPr id="12" name="Picture 11" descr="Bent &amp; Twisted Over Tu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04800" y="3124200"/>
            <a:ext cx="2622820" cy="2286000"/>
          </a:xfrm>
          <a:prstGeom prst="rect">
            <a:avLst/>
          </a:prstGeom>
        </p:spPr>
      </p:pic>
      <p:pic>
        <p:nvPicPr>
          <p:cNvPr id="13" name="Picture 12" descr="Vacuuming - To Sid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352800" y="3124200"/>
            <a:ext cx="1794076" cy="2286000"/>
          </a:xfrm>
          <a:prstGeom prst="rect">
            <a:avLst/>
          </a:prstGeom>
        </p:spPr>
      </p:pic>
      <p:pic>
        <p:nvPicPr>
          <p:cNvPr id="14" name="Picture 2" descr="C:\Users\Gary Allread\AppData\Local\Microsoft\Windows\Temporary Internet Files\Content.IE5\7FA8C079\MC900322414[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648200" y="3733800"/>
            <a:ext cx="838200" cy="111810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t" anchorCtr="0"/>
          <a:lstStyle/>
          <a:p>
            <a:r>
              <a:rPr lang="en-US" dirty="0" smtClean="0"/>
              <a:t>What Other Tasks Require House-keepers to Work in Awkward Postures?</a:t>
            </a:r>
            <a:endParaRPr lang="en-US" dirty="0"/>
          </a:p>
        </p:txBody>
      </p:sp>
      <p:pic>
        <p:nvPicPr>
          <p:cNvPr id="5"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pic>
        <p:nvPicPr>
          <p:cNvPr id="8" name="Picture 7" descr="Awkward Pose - Dust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209800" y="2438400"/>
            <a:ext cx="4649407" cy="3657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Repetitive Activities</a:t>
            </a:r>
          </a:p>
          <a:p>
            <a:pPr>
              <a:buNone/>
            </a:pPr>
            <a:r>
              <a:rPr lang="en-US" b="1" dirty="0" smtClean="0">
                <a:solidFill>
                  <a:schemeClr val="bg1">
                    <a:lumMod val="50000"/>
                  </a:schemeClr>
                </a:solidFill>
              </a:rPr>
              <a:t>   Examples</a:t>
            </a:r>
          </a:p>
        </p:txBody>
      </p:sp>
      <p:sp>
        <p:nvSpPr>
          <p:cNvPr id="7" name="TextBox 6"/>
          <p:cNvSpPr txBox="1"/>
          <p:nvPr/>
        </p:nvSpPr>
        <p:spPr>
          <a:xfrm>
            <a:off x="228600" y="5562600"/>
            <a:ext cx="2743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Cleaning mirrors</a:t>
            </a:r>
          </a:p>
        </p:txBody>
      </p:sp>
      <p:sp>
        <p:nvSpPr>
          <p:cNvPr id="8" name="TextBox 7"/>
          <p:cNvSpPr txBox="1"/>
          <p:nvPr/>
        </p:nvSpPr>
        <p:spPr>
          <a:xfrm>
            <a:off x="3048000" y="5562600"/>
            <a:ext cx="3200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Putting on pillow cases</a:t>
            </a:r>
          </a:p>
        </p:txBody>
      </p:sp>
      <p:sp>
        <p:nvSpPr>
          <p:cNvPr id="9" name="TextBox 8"/>
          <p:cNvSpPr txBox="1"/>
          <p:nvPr/>
        </p:nvSpPr>
        <p:spPr>
          <a:xfrm>
            <a:off x="6324600" y="5562600"/>
            <a:ext cx="25908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Vacuuming carpet</a:t>
            </a:r>
          </a:p>
        </p:txBody>
      </p:sp>
      <p:pic>
        <p:nvPicPr>
          <p:cNvPr id="13" name="Picture 12" descr="Putting on Pillow Cases.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200400" y="3124200"/>
            <a:ext cx="2874818" cy="2286000"/>
          </a:xfrm>
          <a:prstGeom prst="rect">
            <a:avLst/>
          </a:prstGeom>
        </p:spPr>
      </p:pic>
      <p:pic>
        <p:nvPicPr>
          <p:cNvPr id="14" name="Picture 13" descr="Vacuuming - Repetitiv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629400" y="3124200"/>
            <a:ext cx="2046767" cy="2286000"/>
          </a:xfrm>
          <a:prstGeom prst="rect">
            <a:avLst/>
          </a:prstGeom>
        </p:spPr>
      </p:pic>
      <p:pic>
        <p:nvPicPr>
          <p:cNvPr id="15" name="Picture 14" descr="Cleaning Mirror - Repetitiv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81000" y="3124200"/>
            <a:ext cx="2597727" cy="2286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t" anchorCtr="0"/>
          <a:lstStyle/>
          <a:p>
            <a:r>
              <a:rPr lang="en-US" dirty="0" smtClean="0"/>
              <a:t>What Other Tasks Require House-keepers to Perform Repetitive Tasks?</a:t>
            </a:r>
            <a:endParaRPr lang="en-US"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5599" y="3276600"/>
            <a:ext cx="2005263" cy="1905000"/>
          </a:xfrm>
          <a:prstGeom prst="rect">
            <a:avLst/>
          </a:prstGeom>
          <a:noFill/>
          <a:ln w="9525">
            <a:noFill/>
            <a:miter lim="800000"/>
            <a:headEnd/>
            <a:tailEnd/>
          </a:ln>
          <a:effectLst/>
        </p:spPr>
      </p:pic>
      <p:pic>
        <p:nvPicPr>
          <p:cNvPr id="9"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10"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03455 -0.00555 L 0.21545 -0.00555 " pathEditMode="relative" rAng="0" ptsTypes="AA">
                                      <p:cBhvr>
                                        <p:cTn id="6" dur="3000" fill="hold"/>
                                        <p:tgtEl>
                                          <p:spTgt spid="4099"/>
                                        </p:tgtEl>
                                        <p:attrNameLst>
                                          <p:attrName>ppt_x</p:attrName>
                                          <p:attrName>ppt_y</p:attrName>
                                        </p:attrNameLst>
                                      </p:cBhvr>
                                      <p:rCtr x="125" y="0"/>
                                    </p:animMotion>
                                  </p:childTnLst>
                                  <p:subTnLst>
                                    <p:set>
                                      <p:cBhvr override="childStyle">
                                        <p:cTn dur="1" fill="hold" display="0" masterRel="sameClick" afterEffect="1">
                                          <p:stCondLst>
                                            <p:cond evt="end" delay="0">
                                              <p:tn val="5"/>
                                            </p:cond>
                                          </p:stCondLst>
                                        </p:cTn>
                                        <p:tgtEl>
                                          <p:spTgt spid="40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Staying in the Same Posture for Long Periods</a:t>
            </a:r>
          </a:p>
          <a:p>
            <a:pPr>
              <a:buNone/>
            </a:pPr>
            <a:r>
              <a:rPr lang="en-US" b="1" dirty="0" smtClean="0">
                <a:solidFill>
                  <a:schemeClr val="bg1">
                    <a:lumMod val="50000"/>
                  </a:schemeClr>
                </a:solidFill>
              </a:rPr>
              <a:t>   Examples</a:t>
            </a:r>
          </a:p>
        </p:txBody>
      </p:sp>
      <p:sp>
        <p:nvSpPr>
          <p:cNvPr id="13" name="TextBox 12"/>
          <p:cNvSpPr txBox="1"/>
          <p:nvPr/>
        </p:nvSpPr>
        <p:spPr>
          <a:xfrm>
            <a:off x="228600" y="5562600"/>
            <a:ext cx="541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Standing</a:t>
            </a:r>
          </a:p>
        </p:txBody>
      </p:sp>
      <p:pic>
        <p:nvPicPr>
          <p:cNvPr id="15" name="Picture 14" descr="Vacuum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04800" y="3124200"/>
            <a:ext cx="2539999" cy="2286000"/>
          </a:xfrm>
          <a:prstGeom prst="rect">
            <a:avLst/>
          </a:prstGeom>
        </p:spPr>
      </p:pic>
      <p:pic>
        <p:nvPicPr>
          <p:cNvPr id="16" name="Picture 15" descr="Pushing-Car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048000" y="3124200"/>
            <a:ext cx="2540000" cy="2286000"/>
          </a:xfrm>
          <a:prstGeom prst="rect">
            <a:avLst/>
          </a:prstGeom>
        </p:spPr>
      </p:pic>
      <p:pic>
        <p:nvPicPr>
          <p:cNvPr id="17" name="Picture 16" descr="Bent &amp; Twisted Over Tub.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096000" y="3124200"/>
            <a:ext cx="2830286" cy="3581400"/>
          </a:xfrm>
          <a:prstGeom prst="rect">
            <a:avLst/>
          </a:prstGeom>
        </p:spPr>
      </p:pic>
      <p:sp>
        <p:nvSpPr>
          <p:cNvPr id="18" name="TextBox 17"/>
          <p:cNvSpPr txBox="1"/>
          <p:nvPr/>
        </p:nvSpPr>
        <p:spPr>
          <a:xfrm>
            <a:off x="7010400" y="6096000"/>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Kneeling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t" anchorCtr="0"/>
          <a:lstStyle/>
          <a:p>
            <a:r>
              <a:rPr lang="en-US" spc="-20" dirty="0" smtClean="0"/>
              <a:t>What Other Tasks Require House-keepers to do Work in One Posture for a Period of Time?</a:t>
            </a:r>
            <a:endParaRPr lang="en-US" spc="-2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59101" y="2590800"/>
            <a:ext cx="3289299" cy="3157728"/>
          </a:xfrm>
          <a:prstGeom prst="rect">
            <a:avLst/>
          </a:prstGeom>
          <a:noFill/>
          <a:ln w="9525">
            <a:noFill/>
            <a:miter lim="800000"/>
            <a:headEnd/>
            <a:tailEnd/>
          </a:ln>
        </p:spPr>
      </p:pic>
      <p:pic>
        <p:nvPicPr>
          <p:cNvPr id="5"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Ergonomics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Not Allowing Muscles to Rest while Working</a:t>
            </a:r>
          </a:p>
          <a:p>
            <a:pPr>
              <a:buNone/>
            </a:pPr>
            <a:r>
              <a:rPr lang="en-US" b="1" dirty="0" smtClean="0">
                <a:solidFill>
                  <a:schemeClr val="bg1">
                    <a:lumMod val="50000"/>
                  </a:schemeClr>
                </a:solidFill>
              </a:rPr>
              <a:t>   Examples</a:t>
            </a:r>
          </a:p>
        </p:txBody>
      </p:sp>
      <p:sp>
        <p:nvSpPr>
          <p:cNvPr id="7" name="TextBox 6"/>
          <p:cNvSpPr txBox="1"/>
          <p:nvPr/>
        </p:nvSpPr>
        <p:spPr>
          <a:xfrm>
            <a:off x="457200" y="5562600"/>
            <a:ext cx="8458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Doing many tasks using the same hand or arm</a:t>
            </a:r>
          </a:p>
        </p:txBody>
      </p:sp>
      <p:pic>
        <p:nvPicPr>
          <p:cNvPr id="9" name="Picture 8" descr="Lift-High-to-Clean-Mirr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flipH="1">
            <a:off x="2971800" y="3124200"/>
            <a:ext cx="2786336" cy="2286000"/>
          </a:xfrm>
          <a:prstGeom prst="rect">
            <a:avLst/>
          </a:prstGeom>
        </p:spPr>
      </p:pic>
      <p:pic>
        <p:nvPicPr>
          <p:cNvPr id="10" name="Picture 9" descr="Bent &amp; Twisted Over Tu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flipH="1">
            <a:off x="6172200" y="3124200"/>
            <a:ext cx="2601686" cy="2286000"/>
          </a:xfrm>
          <a:prstGeom prst="rect">
            <a:avLst/>
          </a:prstGeom>
        </p:spPr>
      </p:pic>
      <p:pic>
        <p:nvPicPr>
          <p:cNvPr id="13" name="Picture 12" descr="Vacuuming - Right Han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533400" y="3124200"/>
            <a:ext cx="1981200" cy="2286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t" anchorCtr="0"/>
          <a:lstStyle/>
          <a:p>
            <a:r>
              <a:rPr lang="en-US" spc="-20" dirty="0" smtClean="0"/>
              <a:t>What Other Tasks Take a Long Time for Housekeepers to Do Before They Can Rest?</a:t>
            </a:r>
            <a:endParaRPr lang="en-US" spc="-20" dirty="0"/>
          </a:p>
        </p:txBody>
      </p:sp>
      <p:pic>
        <p:nvPicPr>
          <p:cNvPr id="5"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pic>
        <p:nvPicPr>
          <p:cNvPr id="235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895600"/>
            <a:ext cx="240982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Symptoms of Possible Cumulative Trauma Injury</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Chronic, Nagging Pain or Tenderness</a:t>
            </a:r>
          </a:p>
        </p:txBody>
      </p:sp>
      <p:sp>
        <p:nvSpPr>
          <p:cNvPr id="13" name="TextBox 12"/>
          <p:cNvSpPr txBox="1"/>
          <p:nvPr/>
        </p:nvSpPr>
        <p:spPr>
          <a:xfrm>
            <a:off x="4876800" y="5726668"/>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shoulders</a:t>
            </a:r>
          </a:p>
        </p:txBody>
      </p:sp>
      <p:sp>
        <p:nvSpPr>
          <p:cNvPr id="14" name="TextBox 13"/>
          <p:cNvSpPr txBox="1"/>
          <p:nvPr/>
        </p:nvSpPr>
        <p:spPr>
          <a:xfrm>
            <a:off x="6934200" y="5726668"/>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elbows</a:t>
            </a:r>
          </a:p>
        </p:txBody>
      </p:sp>
      <p:pic>
        <p:nvPicPr>
          <p:cNvPr id="15" name="Picture 14" descr="Neck Pai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2362200" y="2907268"/>
            <a:ext cx="2378291" cy="2743200"/>
          </a:xfrm>
          <a:prstGeom prst="rect">
            <a:avLst/>
          </a:prstGeom>
        </p:spPr>
      </p:pic>
      <p:pic>
        <p:nvPicPr>
          <p:cNvPr id="16" name="Picture 15" descr="Shoulder Pai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876800" y="2904220"/>
            <a:ext cx="1948322" cy="2743200"/>
          </a:xfrm>
          <a:prstGeom prst="rect">
            <a:avLst/>
          </a:prstGeom>
        </p:spPr>
      </p:pic>
      <p:pic>
        <p:nvPicPr>
          <p:cNvPr id="17" name="Picture 16" descr="Elbow Pai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959958" y="2904220"/>
            <a:ext cx="2010375" cy="2743200"/>
          </a:xfrm>
          <a:prstGeom prst="rect">
            <a:avLst/>
          </a:prstGeom>
        </p:spPr>
      </p:pic>
      <p:sp>
        <p:nvSpPr>
          <p:cNvPr id="18" name="TextBox 17"/>
          <p:cNvSpPr txBox="1"/>
          <p:nvPr/>
        </p:nvSpPr>
        <p:spPr>
          <a:xfrm>
            <a:off x="2362200" y="5726668"/>
            <a:ext cx="2362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neck</a:t>
            </a:r>
          </a:p>
        </p:txBody>
      </p:sp>
      <p:pic>
        <p:nvPicPr>
          <p:cNvPr id="19" name="Picture 18" descr="Pain - Back.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152400" y="2904220"/>
            <a:ext cx="2041453" cy="2743200"/>
          </a:xfrm>
          <a:prstGeom prst="rect">
            <a:avLst/>
          </a:prstGeom>
        </p:spPr>
      </p:pic>
      <p:sp>
        <p:nvSpPr>
          <p:cNvPr id="20" name="TextBox 19"/>
          <p:cNvSpPr txBox="1"/>
          <p:nvPr/>
        </p:nvSpPr>
        <p:spPr>
          <a:xfrm>
            <a:off x="152400" y="5726668"/>
            <a:ext cx="2057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back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Muscle Weakness or Fatigue</a:t>
            </a:r>
          </a:p>
        </p:txBody>
      </p:sp>
      <p:pic>
        <p:nvPicPr>
          <p:cNvPr id="9" name="Picture 8" descr="Tired Maid.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495801" y="2511552"/>
            <a:ext cx="3257012" cy="4023360"/>
          </a:xfrm>
          <a:prstGeom prst="rect">
            <a:avLst/>
          </a:prstGeom>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2511552"/>
            <a:ext cx="3001548"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Joint Stiffness / Reduced Flexibility</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8844" y="2365248"/>
            <a:ext cx="4917756" cy="4187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“Pins &amp; Needles” Feeling or Numbness in Hands</a:t>
            </a:r>
          </a:p>
        </p:txBody>
      </p:sp>
      <p:pic>
        <p:nvPicPr>
          <p:cNvPr id="5" name="Picture 4" descr="Wrist Soreness.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124200" y="2362200"/>
            <a:ext cx="2875221" cy="4191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No Symptoms at All</a:t>
            </a:r>
          </a:p>
        </p:txBody>
      </p:sp>
      <p:pic>
        <p:nvPicPr>
          <p:cNvPr id="12" name="Picture 5"/>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05200" y="5029200"/>
            <a:ext cx="2157984" cy="1444752"/>
          </a:xfrm>
          <a:prstGeom prst="rect">
            <a:avLst/>
          </a:prstGeom>
          <a:noFill/>
          <a:ln w="9525">
            <a:noFill/>
            <a:miter lim="800000"/>
            <a:headEnd/>
            <a:tailEnd/>
          </a:ln>
        </p:spPr>
      </p:pic>
      <p:grpSp>
        <p:nvGrpSpPr>
          <p:cNvPr id="13" name="Group 12"/>
          <p:cNvGrpSpPr/>
          <p:nvPr/>
        </p:nvGrpSpPr>
        <p:grpSpPr>
          <a:xfrm>
            <a:off x="4126095" y="5105400"/>
            <a:ext cx="1185093" cy="1235369"/>
            <a:chOff x="6922798" y="5105400"/>
            <a:chExt cx="1185093" cy="1235369"/>
          </a:xfrm>
        </p:grpSpPr>
        <p:sp>
          <p:nvSpPr>
            <p:cNvPr id="14" name="Moon 13"/>
            <p:cNvSpPr/>
            <p:nvPr/>
          </p:nvSpPr>
          <p:spPr bwMode="auto">
            <a:xfrm rot="16355749">
              <a:off x="7243531" y="4850640"/>
              <a:ext cx="609600" cy="1119120"/>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5" name="Moon 14"/>
            <p:cNvSpPr/>
            <p:nvPr/>
          </p:nvSpPr>
          <p:spPr bwMode="auto">
            <a:xfrm rot="16355749">
              <a:off x="7183184" y="5470783"/>
              <a:ext cx="609600" cy="1130371"/>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
        <p:nvSpPr>
          <p:cNvPr id="16" name="&quot;No&quot; Symbol 15"/>
          <p:cNvSpPr/>
          <p:nvPr/>
        </p:nvSpPr>
        <p:spPr bwMode="auto">
          <a:xfrm>
            <a:off x="4495800" y="4495800"/>
            <a:ext cx="457200" cy="457200"/>
          </a:xfrm>
          <a:prstGeom prst="noSmoking">
            <a:avLst>
              <a:gd name="adj" fmla="val 11839"/>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2743200"/>
            <a:ext cx="1524000" cy="1524000"/>
          </a:xfrm>
          <a:prstGeom prst="rect">
            <a:avLst/>
          </a:prstGeom>
          <a:noFill/>
          <a:ln w="9525">
            <a:noFill/>
            <a:miter lim="800000"/>
            <a:headEnd/>
            <a:tailEnd/>
          </a:ln>
          <a:effectLst/>
        </p:spPr>
      </p:pic>
      <p:cxnSp>
        <p:nvCxnSpPr>
          <p:cNvPr id="18" name="Straight Connector 17"/>
          <p:cNvCxnSpPr/>
          <p:nvPr/>
        </p:nvCxnSpPr>
        <p:spPr bwMode="auto">
          <a:xfrm rot="5400000">
            <a:off x="4343400" y="4648200"/>
            <a:ext cx="762000" cy="0"/>
          </a:xfrm>
          <a:prstGeom prst="line">
            <a:avLst/>
          </a:prstGeom>
          <a:noFill/>
          <a:ln w="38100" cap="flat" cmpd="sng" algn="ctr">
            <a:solidFill>
              <a:schemeClr val="tx1">
                <a:lumMod val="75000"/>
                <a:lumOff val="25000"/>
              </a:schemeClr>
            </a:solidFill>
            <a:prstDash val="sysDot"/>
            <a:round/>
            <a:headEnd type="triangle" w="lg"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3"/>
                                        </p:tgtEl>
                                      </p:cBhvr>
                                    </p:animEffect>
                                    <p:animScale>
                                      <p:cBhvr>
                                        <p:cTn id="9" dur="1000" autoRev="1" fill="hold"/>
                                        <p:tgtEl>
                                          <p:spTgt spid="13"/>
                                        </p:tgtEl>
                                      </p:cBhvr>
                                      <p:by x="105000" y="105000"/>
                                    </p:animScale>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1000"/>
                                        <p:tgtEl>
                                          <p:spTgt spid="1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Products to Make Housekeeping Work Easier</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Making Beds</a:t>
            </a:r>
            <a:endParaRPr lang="en-US" spc="-150" dirty="0" smtClean="0"/>
          </a:p>
        </p:txBody>
      </p:sp>
      <p:sp>
        <p:nvSpPr>
          <p:cNvPr id="17" name="TextBox 16"/>
          <p:cNvSpPr txBox="1"/>
          <p:nvPr/>
        </p:nvSpPr>
        <p:spPr>
          <a:xfrm>
            <a:off x="495300" y="2782669"/>
            <a:ext cx="32766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Consider using fitted sheets instead of flat sheets</a:t>
            </a:r>
          </a:p>
        </p:txBody>
      </p:sp>
      <p:sp>
        <p:nvSpPr>
          <p:cNvPr id="24" name="TextBox 23"/>
          <p:cNvSpPr txBox="1"/>
          <p:nvPr/>
        </p:nvSpPr>
        <p:spPr>
          <a:xfrm>
            <a:off x="304800" y="5715000"/>
            <a:ext cx="45720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time to make beds</a:t>
            </a:r>
          </a:p>
          <a:p>
            <a:pPr marL="168275" indent="-168275">
              <a:buClr>
                <a:srgbClr val="00B050"/>
              </a:buClr>
              <a:buFont typeface="Arial" pitchFamily="34" charset="0"/>
              <a:buChar char="•"/>
            </a:pPr>
            <a:r>
              <a:rPr lang="en-US" sz="1800" b="1" dirty="0" smtClean="0">
                <a:solidFill>
                  <a:srgbClr val="00B050"/>
                </a:solidFill>
              </a:rPr>
              <a:t>Reduces straightening &amp; re-tucking</a:t>
            </a:r>
          </a:p>
        </p:txBody>
      </p:sp>
      <p:sp>
        <p:nvSpPr>
          <p:cNvPr id="25" name="TextBox 24"/>
          <p:cNvSpPr txBox="1"/>
          <p:nvPr/>
        </p:nvSpPr>
        <p:spPr>
          <a:xfrm>
            <a:off x="4648200" y="5715000"/>
            <a:ext cx="44196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Reduces need to raise mattress</a:t>
            </a:r>
          </a:p>
          <a:p>
            <a:pPr marL="168275" indent="-168275">
              <a:buClr>
                <a:srgbClr val="00B050"/>
              </a:buClr>
              <a:buFont typeface="Arial" pitchFamily="34" charset="0"/>
              <a:buChar char="•"/>
            </a:pPr>
            <a:r>
              <a:rPr lang="en-US" sz="1800" b="1" dirty="0" smtClean="0">
                <a:solidFill>
                  <a:srgbClr val="00B050"/>
                </a:solidFill>
              </a:rPr>
              <a:t>Provides another bed-making option</a:t>
            </a:r>
            <a:endParaRPr lang="en-US" sz="1400" b="1" dirty="0">
              <a:solidFill>
                <a:srgbClr val="00B05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5178" y="3657600"/>
            <a:ext cx="3316845" cy="1828800"/>
          </a:xfrm>
          <a:prstGeom prst="rect">
            <a:avLst/>
          </a:prstGeom>
          <a:noFill/>
          <a:ln w="9525">
            <a:noFill/>
            <a:miter lim="800000"/>
            <a:headEnd/>
            <a:tailEnd/>
          </a:ln>
          <a:effectLst/>
        </p:spPr>
      </p:pic>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grpSp>
        <p:nvGrpSpPr>
          <p:cNvPr id="12" name="Group 11"/>
          <p:cNvGrpSpPr/>
          <p:nvPr/>
        </p:nvGrpSpPr>
        <p:grpSpPr>
          <a:xfrm>
            <a:off x="4206676" y="2782669"/>
            <a:ext cx="4480124" cy="2551331"/>
            <a:chOff x="4206676" y="2782669"/>
            <a:chExt cx="4480124" cy="2551331"/>
          </a:xfrm>
        </p:grpSpPr>
        <p:sp>
          <p:nvSpPr>
            <p:cNvPr id="20" name="TextBox 19"/>
            <p:cNvSpPr txBox="1"/>
            <p:nvPr/>
          </p:nvSpPr>
          <p:spPr>
            <a:xfrm>
              <a:off x="4206676" y="2782669"/>
              <a:ext cx="4480124" cy="646331"/>
            </a:xfrm>
            <a:prstGeom prst="rect">
              <a:avLst/>
            </a:prstGeom>
            <a:noFill/>
          </p:spPr>
          <p:txBody>
            <a:bodyPr wrap="square" rtlCol="0">
              <a:spAutoFit/>
            </a:bodyPr>
            <a:lstStyle/>
            <a:p>
              <a:pPr algn="ctr">
                <a:buNone/>
              </a:pPr>
              <a:r>
                <a:rPr lang="en-US" sz="1800" b="1" dirty="0" smtClean="0">
                  <a:solidFill>
                    <a:schemeClr val="bg1">
                      <a:lumMod val="50000"/>
                    </a:schemeClr>
                  </a:solidFill>
                </a:rPr>
                <a:t>Have staff try using bed-making assistive devices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733800"/>
              <a:ext cx="2136852" cy="16002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733800"/>
              <a:ext cx="2033989" cy="16002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Ergonomics?</a:t>
            </a:r>
            <a:endParaRPr lang="en-US" dirty="0"/>
          </a:p>
        </p:txBody>
      </p:sp>
      <p:pic>
        <p:nvPicPr>
          <p:cNvPr id="4"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95600" y="2438400"/>
            <a:ext cx="3352800" cy="3352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Pushing Supply Carts and Vacuum Cleaners</a:t>
            </a:r>
            <a:endParaRPr lang="en-US" spc="-150" dirty="0" smtClean="0"/>
          </a:p>
        </p:txBody>
      </p:sp>
      <p:sp>
        <p:nvSpPr>
          <p:cNvPr id="17" name="TextBox 16"/>
          <p:cNvSpPr txBox="1"/>
          <p:nvPr/>
        </p:nvSpPr>
        <p:spPr>
          <a:xfrm>
            <a:off x="495300" y="2782669"/>
            <a:ext cx="32766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Implement an equipment maintenance program</a:t>
            </a:r>
          </a:p>
        </p:txBody>
      </p:sp>
      <p:sp>
        <p:nvSpPr>
          <p:cNvPr id="24" name="TextBox 23"/>
          <p:cNvSpPr txBox="1"/>
          <p:nvPr/>
        </p:nvSpPr>
        <p:spPr>
          <a:xfrm>
            <a:off x="304800" y="5715000"/>
            <a:ext cx="40386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Reduces effort to move carts</a:t>
            </a:r>
          </a:p>
          <a:p>
            <a:pPr marL="168275" indent="-168275">
              <a:buClr>
                <a:srgbClr val="00B050"/>
              </a:buClr>
              <a:buFont typeface="Arial" pitchFamily="34" charset="0"/>
              <a:buChar char="•"/>
            </a:pPr>
            <a:r>
              <a:rPr lang="en-US" sz="1800" b="1" dirty="0" smtClean="0">
                <a:solidFill>
                  <a:srgbClr val="00B050"/>
                </a:solidFill>
              </a:rPr>
              <a:t>Demonstrates care for employees</a:t>
            </a:r>
          </a:p>
        </p:txBody>
      </p:sp>
      <p:sp>
        <p:nvSpPr>
          <p:cNvPr id="25" name="TextBox 24"/>
          <p:cNvSpPr txBox="1"/>
          <p:nvPr/>
        </p:nvSpPr>
        <p:spPr>
          <a:xfrm>
            <a:off x="4648200" y="5715000"/>
            <a:ext cx="44196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Requires less force to push</a:t>
            </a:r>
          </a:p>
          <a:p>
            <a:pPr marL="168275" indent="-168275">
              <a:buClr>
                <a:srgbClr val="00B050"/>
              </a:buClr>
              <a:buFont typeface="Arial" pitchFamily="34" charset="0"/>
              <a:buChar char="•"/>
            </a:pPr>
            <a:r>
              <a:rPr lang="en-US" sz="1800" b="1" dirty="0" smtClean="0">
                <a:solidFill>
                  <a:srgbClr val="00B050"/>
                </a:solidFill>
              </a:rPr>
              <a:t>Can reduce overall daily fatigue</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grpSp>
        <p:nvGrpSpPr>
          <p:cNvPr id="14" name="Group 13"/>
          <p:cNvGrpSpPr/>
          <p:nvPr/>
        </p:nvGrpSpPr>
        <p:grpSpPr>
          <a:xfrm>
            <a:off x="3847956" y="2782669"/>
            <a:ext cx="5143644" cy="2856131"/>
            <a:chOff x="3847956" y="2782669"/>
            <a:chExt cx="5143644" cy="2856131"/>
          </a:xfrm>
        </p:grpSpPr>
        <p:sp>
          <p:nvSpPr>
            <p:cNvPr id="20" name="TextBox 19"/>
            <p:cNvSpPr txBox="1"/>
            <p:nvPr/>
          </p:nvSpPr>
          <p:spPr>
            <a:xfrm>
              <a:off x="4206676" y="2782669"/>
              <a:ext cx="4480124" cy="646331"/>
            </a:xfrm>
            <a:prstGeom prst="rect">
              <a:avLst/>
            </a:prstGeom>
            <a:noFill/>
          </p:spPr>
          <p:txBody>
            <a:bodyPr wrap="square" rtlCol="0">
              <a:spAutoFit/>
            </a:bodyPr>
            <a:lstStyle/>
            <a:p>
              <a:pPr algn="ctr">
                <a:buNone/>
              </a:pPr>
              <a:r>
                <a:rPr lang="en-US" sz="1800" b="1" dirty="0" smtClean="0">
                  <a:solidFill>
                    <a:schemeClr val="bg1">
                      <a:lumMod val="50000"/>
                    </a:schemeClr>
                  </a:solidFill>
                </a:rPr>
                <a:t>If necessary, modify carts to have larger, harder wheels</a:t>
              </a: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t="3285" r="6649"/>
            <a:stretch>
              <a:fillRect/>
            </a:stretch>
          </p:blipFill>
          <p:spPr bwMode="auto">
            <a:xfrm>
              <a:off x="3847956" y="3657600"/>
              <a:ext cx="5143644" cy="1981200"/>
            </a:xfrm>
            <a:prstGeom prst="rect">
              <a:avLst/>
            </a:prstGeom>
            <a:noFill/>
            <a:ln w="9525">
              <a:noFill/>
              <a:miter lim="800000"/>
              <a:headEnd/>
              <a:tailEnd/>
            </a:ln>
          </p:spPr>
        </p:pic>
      </p:gr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0"/>
            <a:ext cx="1092200" cy="927100"/>
          </a:xfrm>
          <a:prstGeom prst="rect">
            <a:avLst/>
          </a:prstGeom>
          <a:noFill/>
          <a:ln w="9525">
            <a:noFill/>
            <a:miter lim="800000"/>
            <a:headEnd/>
            <a:tailEnd/>
          </a:ln>
        </p:spPr>
      </p:pic>
      <p:sp>
        <p:nvSpPr>
          <p:cNvPr id="36" name="Up Arrow 35"/>
          <p:cNvSpPr/>
          <p:nvPr/>
        </p:nvSpPr>
        <p:spPr bwMode="auto">
          <a:xfrm rot="6393073">
            <a:off x="1728759" y="4322552"/>
            <a:ext cx="372986" cy="821687"/>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pic>
        <p:nvPicPr>
          <p:cNvPr id="37" name="Picture 3" descr="C:\Documents and Settings\W. Gary Allread\Local Settings\Temporary Internet Files\Content.IE5\XXK05LM0\MC900431560[1].PNG"/>
          <p:cNvPicPr>
            <a:picLocks noChangeAspect="1" noChangeArrowheads="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66800" y="3657600"/>
            <a:ext cx="381000" cy="381000"/>
          </a:xfrm>
          <a:prstGeom prst="rect">
            <a:avLst/>
          </a:prstGeom>
          <a:noFill/>
        </p:spPr>
      </p:pic>
      <p:pic>
        <p:nvPicPr>
          <p:cNvPr id="38" name="Picture 7"/>
          <p:cNvPicPr>
            <a:picLocks noChangeArrowheads="1"/>
          </p:cNvPicPr>
          <p:nvPr/>
        </p:nvPicPr>
        <p:blipFill>
          <a:blip r:embed="rId5" cstate="email">
            <a:extLst>
              <a:ext uri="{28A0092B-C50C-407E-A947-70E740481C1C}">
                <a14:useLocalDpi xmlns:a14="http://schemas.microsoft.com/office/drawing/2010/main" val="0"/>
              </a:ext>
            </a:extLst>
          </a:blip>
          <a:srcRect l="8036" t="8939" r="9107" b="8952"/>
          <a:stretch>
            <a:fillRect/>
          </a:stretch>
        </p:blipFill>
        <p:spPr bwMode="auto">
          <a:xfrm>
            <a:off x="2286000" y="4648200"/>
            <a:ext cx="923544" cy="923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4191000" y="5257800"/>
            <a:ext cx="762000" cy="23137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Pushing Supply Carts</a:t>
            </a:r>
            <a:endParaRPr lang="en-US" spc="-150" dirty="0" smtClean="0"/>
          </a:p>
        </p:txBody>
      </p:sp>
      <p:sp>
        <p:nvSpPr>
          <p:cNvPr id="17" name="TextBox 16"/>
          <p:cNvSpPr txBox="1"/>
          <p:nvPr/>
        </p:nvSpPr>
        <p:spPr>
          <a:xfrm>
            <a:off x="1828800" y="2782669"/>
            <a:ext cx="5486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Consider using motorized carts</a:t>
            </a:r>
          </a:p>
        </p:txBody>
      </p:sp>
      <p:sp>
        <p:nvSpPr>
          <p:cNvPr id="24" name="TextBox 23"/>
          <p:cNvSpPr txBox="1"/>
          <p:nvPr/>
        </p:nvSpPr>
        <p:spPr>
          <a:xfrm>
            <a:off x="2819400" y="5715000"/>
            <a:ext cx="35814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Reduces physical demands</a:t>
            </a:r>
          </a:p>
          <a:p>
            <a:pPr marL="168275" indent="-168275">
              <a:buClr>
                <a:srgbClr val="00B050"/>
              </a:buClr>
              <a:buFont typeface="Arial" pitchFamily="34" charset="0"/>
              <a:buChar char="•"/>
            </a:pPr>
            <a:r>
              <a:rPr lang="en-US" sz="1800" b="1" dirty="0" smtClean="0">
                <a:solidFill>
                  <a:srgbClr val="00B050"/>
                </a:solidFill>
              </a:rPr>
              <a:t>Can increase productivity</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grpSp>
        <p:nvGrpSpPr>
          <p:cNvPr id="3" name="Group 32"/>
          <p:cNvGrpSpPr/>
          <p:nvPr/>
        </p:nvGrpSpPr>
        <p:grpSpPr>
          <a:xfrm>
            <a:off x="3048000" y="3276600"/>
            <a:ext cx="3124200" cy="2362200"/>
            <a:chOff x="1295400" y="3886200"/>
            <a:chExt cx="1696789" cy="1371600"/>
          </a:xfrm>
        </p:grpSpPr>
        <p:pic>
          <p:nvPicPr>
            <p:cNvPr id="14" name="Picture 7"/>
            <p:cNvPicPr>
              <a:picLocks noChangeArrowheads="1"/>
            </p:cNvPicPr>
            <p:nvPr/>
          </p:nvPicPr>
          <p:blipFill>
            <a:blip r:embed="rId2" cstate="email">
              <a:lum bright="70000" contrast="-70000"/>
              <a:extLst>
                <a:ext uri="{28A0092B-C50C-407E-A947-70E740481C1C}">
                  <a14:useLocalDpi xmlns:a14="http://schemas.microsoft.com/office/drawing/2010/main" val="0"/>
                </a:ext>
              </a:extLst>
            </a:blip>
            <a:srcRect l="8036" t="8939" r="9107" b="8952"/>
            <a:stretch>
              <a:fillRect/>
            </a:stretch>
          </p:blipFill>
          <p:spPr bwMode="auto">
            <a:xfrm>
              <a:off x="1447800" y="5029200"/>
              <a:ext cx="228600" cy="228600"/>
            </a:xfrm>
            <a:prstGeom prst="rect">
              <a:avLst/>
            </a:prstGeom>
            <a:noFill/>
            <a:ln w="9525">
              <a:noFill/>
              <a:miter lim="800000"/>
              <a:headEnd/>
              <a:tailEnd/>
            </a:ln>
            <a:effectLst/>
          </p:spPr>
        </p:pic>
        <p:sp>
          <p:nvSpPr>
            <p:cNvPr id="16" name="Rectangle 15"/>
            <p:cNvSpPr/>
            <p:nvPr/>
          </p:nvSpPr>
          <p:spPr bwMode="auto">
            <a:xfrm>
              <a:off x="1295400" y="3886200"/>
              <a:ext cx="1676400" cy="1143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8" name="Picture 7"/>
            <p:cNvPicPr>
              <a:picLocks noChangeArrowheads="1"/>
            </p:cNvPicPr>
            <p:nvPr/>
          </p:nvPicPr>
          <p:blipFill>
            <a:blip r:embed="rId2" cstate="email">
              <a:lum bright="70000" contrast="-70000"/>
              <a:extLst>
                <a:ext uri="{28A0092B-C50C-407E-A947-70E740481C1C}">
                  <a14:useLocalDpi xmlns:a14="http://schemas.microsoft.com/office/drawing/2010/main" val="0"/>
                </a:ext>
              </a:extLst>
            </a:blip>
            <a:srcRect l="8036" t="8939" r="9107" b="8952"/>
            <a:stretch>
              <a:fillRect/>
            </a:stretch>
          </p:blipFill>
          <p:spPr bwMode="auto">
            <a:xfrm>
              <a:off x="2590800" y="5029200"/>
              <a:ext cx="228600" cy="228600"/>
            </a:xfrm>
            <a:prstGeom prst="rect">
              <a:avLst/>
            </a:prstGeom>
            <a:noFill/>
            <a:ln w="9525">
              <a:noFill/>
              <a:miter lim="800000"/>
              <a:headEnd/>
              <a:tailEnd/>
            </a:ln>
            <a:effectLst/>
          </p:spPr>
        </p:pic>
        <p:cxnSp>
          <p:nvCxnSpPr>
            <p:cNvPr id="21" name="Straight Connector 20"/>
            <p:cNvCxnSpPr/>
            <p:nvPr/>
          </p:nvCxnSpPr>
          <p:spPr bwMode="auto">
            <a:xfrm rot="5400000">
              <a:off x="1104900" y="4457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a:off x="1790700" y="4457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295400" y="41910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1295400" y="44958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295400" y="48006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676400" y="4343400"/>
              <a:ext cx="685800" cy="0"/>
            </a:xfrm>
            <a:prstGeom prst="line">
              <a:avLst/>
            </a:prstGeom>
            <a:noFill/>
            <a:ln w="9525" cap="flat" cmpd="sng" algn="ctr">
              <a:solidFill>
                <a:schemeClr val="tx1"/>
              </a:solidFill>
              <a:prstDash val="solid"/>
              <a:round/>
              <a:headEnd type="none" w="med" len="med"/>
              <a:tailEnd type="none" w="med" len="med"/>
            </a:ln>
            <a:effectLst/>
          </p:spPr>
        </p:cxnSp>
        <p:pic>
          <p:nvPicPr>
            <p:cNvPr id="29" name="Picture 8"/>
            <p:cNvPicPr>
              <a:picLocks noChangeAspect="1" noChangeArrowheads="1"/>
            </p:cNvPicPr>
            <p:nvPr/>
          </p:nvPicPr>
          <p:blipFill>
            <a:blip r:embed="rId3" cstate="email">
              <a:grayscl/>
              <a:extLst>
                <a:ext uri="{28A0092B-C50C-407E-A947-70E740481C1C}">
                  <a14:useLocalDpi xmlns:a14="http://schemas.microsoft.com/office/drawing/2010/main" val="0"/>
                </a:ext>
              </a:extLst>
            </a:blip>
            <a:srcRect/>
            <a:stretch>
              <a:fillRect/>
            </a:stretch>
          </p:blipFill>
          <p:spPr bwMode="auto">
            <a:xfrm>
              <a:off x="1752600" y="4144506"/>
              <a:ext cx="609600" cy="338717"/>
            </a:xfrm>
            <a:prstGeom prst="rect">
              <a:avLst/>
            </a:prstGeom>
            <a:noFill/>
            <a:ln w="9525">
              <a:noFill/>
              <a:miter lim="800000"/>
              <a:headEnd/>
              <a:tailEnd/>
            </a:ln>
            <a:effectLst/>
          </p:spPr>
        </p:pic>
        <p:pic>
          <p:nvPicPr>
            <p:cNvPr id="30" name="Picture 9"/>
            <p:cNvPicPr>
              <a:picLocks noChangeAspect="1" noChangeArrowheads="1"/>
            </p:cNvPicPr>
            <p:nvPr/>
          </p:nvPicPr>
          <p:blipFill>
            <a:blip r:embed="rId4" cstate="email">
              <a:grayscl/>
              <a:extLst>
                <a:ext uri="{28A0092B-C50C-407E-A947-70E740481C1C}">
                  <a14:useLocalDpi xmlns:a14="http://schemas.microsoft.com/office/drawing/2010/main" val="0"/>
                </a:ext>
              </a:extLst>
            </a:blip>
            <a:srcRect/>
            <a:stretch>
              <a:fillRect/>
            </a:stretch>
          </p:blipFill>
          <p:spPr bwMode="auto">
            <a:xfrm>
              <a:off x="1354733" y="3909765"/>
              <a:ext cx="169267" cy="285499"/>
            </a:xfrm>
            <a:prstGeom prst="rect">
              <a:avLst/>
            </a:prstGeom>
            <a:noFill/>
            <a:ln w="9525">
              <a:noFill/>
              <a:miter lim="800000"/>
              <a:headEnd/>
              <a:tailEnd/>
            </a:ln>
            <a:effectLst/>
          </p:spPr>
        </p:pic>
        <p:pic>
          <p:nvPicPr>
            <p:cNvPr id="31" name="Picture 2"/>
            <p:cNvPicPr>
              <a:picLocks noChangeAspect="1" noChangeArrowheads="1"/>
            </p:cNvPicPr>
            <p:nvPr/>
          </p:nvPicPr>
          <p:blipFill>
            <a:blip r:embed="rId5" cstate="email">
              <a:grayscl/>
              <a:extLst>
                <a:ext uri="{28A0092B-C50C-407E-A947-70E740481C1C}">
                  <a14:useLocalDpi xmlns:a14="http://schemas.microsoft.com/office/drawing/2010/main" val="0"/>
                </a:ext>
              </a:extLst>
            </a:blip>
            <a:srcRect b="33611"/>
            <a:stretch>
              <a:fillRect/>
            </a:stretch>
          </p:blipFill>
          <p:spPr bwMode="auto">
            <a:xfrm>
              <a:off x="2362200" y="4297615"/>
              <a:ext cx="629989" cy="708240"/>
            </a:xfrm>
            <a:prstGeom prst="rect">
              <a:avLst/>
            </a:prstGeom>
            <a:noFill/>
            <a:ln w="9525">
              <a:noFill/>
              <a:miter lim="800000"/>
              <a:headEnd/>
              <a:tailEnd/>
            </a:ln>
            <a:effectLst/>
          </p:spPr>
        </p:pic>
        <p:sp>
          <p:nvSpPr>
            <p:cNvPr id="32" name="Rectangle 31"/>
            <p:cNvSpPr/>
            <p:nvPr/>
          </p:nvSpPr>
          <p:spPr bwMode="auto">
            <a:xfrm>
              <a:off x="2362200" y="4251805"/>
              <a:ext cx="609600" cy="762000"/>
            </a:xfrm>
            <a:prstGeom prst="rect">
              <a:avLst/>
            </a:prstGeom>
            <a:solidFill>
              <a:srgbClr val="D9D9D9">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33948" y="5257800"/>
            <a:ext cx="685800" cy="2008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an 33"/>
          <p:cNvSpPr/>
          <p:nvPr/>
        </p:nvSpPr>
        <p:spPr bwMode="auto">
          <a:xfrm rot="4200000">
            <a:off x="8203267" y="4732794"/>
            <a:ext cx="142613" cy="1097280"/>
          </a:xfrm>
          <a:prstGeom prst="can">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28" name="Picture 2"/>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rcRect t="47743"/>
          <a:stretch>
            <a:fillRect/>
          </a:stretch>
        </p:blipFill>
        <p:spPr bwMode="auto">
          <a:xfrm>
            <a:off x="4495800" y="3529019"/>
            <a:ext cx="2194560" cy="196596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r>
              <a:rPr lang="en-US" dirty="0" smtClean="0"/>
              <a:t> – Weight</a:t>
            </a:r>
          </a:p>
        </p:txBody>
      </p:sp>
      <p:sp>
        <p:nvSpPr>
          <p:cNvPr id="17" name="TextBox 16"/>
          <p:cNvSpPr txBox="1"/>
          <p:nvPr/>
        </p:nvSpPr>
        <p:spPr>
          <a:xfrm>
            <a:off x="495300" y="2782669"/>
            <a:ext cx="32766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Purchase light-weight vacuums </a:t>
            </a:r>
          </a:p>
        </p:txBody>
      </p:sp>
      <p:sp>
        <p:nvSpPr>
          <p:cNvPr id="20" name="TextBox 19"/>
          <p:cNvSpPr txBox="1"/>
          <p:nvPr/>
        </p:nvSpPr>
        <p:spPr>
          <a:xfrm>
            <a:off x="4206676" y="2782669"/>
            <a:ext cx="4632524" cy="646331"/>
          </a:xfrm>
          <a:prstGeom prst="rect">
            <a:avLst/>
          </a:prstGeom>
          <a:noFill/>
        </p:spPr>
        <p:txBody>
          <a:bodyPr wrap="square" rtlCol="0">
            <a:spAutoFit/>
          </a:bodyPr>
          <a:lstStyle/>
          <a:p>
            <a:pPr algn="ctr">
              <a:buNone/>
            </a:pPr>
            <a:r>
              <a:rPr lang="en-US" sz="1800" b="1" dirty="0" smtClean="0">
                <a:solidFill>
                  <a:schemeClr val="bg1">
                    <a:lumMod val="50000"/>
                  </a:schemeClr>
                </a:solidFill>
              </a:rPr>
              <a:t>Consider self-propelled vacuums or those with brush-assisted movement</a:t>
            </a:r>
          </a:p>
        </p:txBody>
      </p:sp>
      <p:sp>
        <p:nvSpPr>
          <p:cNvPr id="24" name="TextBox 23"/>
          <p:cNvSpPr txBox="1"/>
          <p:nvPr/>
        </p:nvSpPr>
        <p:spPr>
          <a:xfrm>
            <a:off x="304800" y="5715000"/>
            <a:ext cx="42672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effort to move and lift</a:t>
            </a:r>
          </a:p>
          <a:p>
            <a:pPr marL="168275" indent="-168275">
              <a:buClr>
                <a:srgbClr val="00B050"/>
              </a:buClr>
              <a:buFont typeface="Arial" pitchFamily="34" charset="0"/>
              <a:buChar char="•"/>
            </a:pPr>
            <a:r>
              <a:rPr lang="en-US" sz="1800" b="1" dirty="0" smtClean="0">
                <a:solidFill>
                  <a:srgbClr val="00B050"/>
                </a:solidFill>
              </a:rPr>
              <a:t>Reduced stress on shoulders, back</a:t>
            </a:r>
          </a:p>
        </p:txBody>
      </p:sp>
      <p:sp>
        <p:nvSpPr>
          <p:cNvPr id="25" name="TextBox 24"/>
          <p:cNvSpPr txBox="1"/>
          <p:nvPr/>
        </p:nvSpPr>
        <p:spPr>
          <a:xfrm>
            <a:off x="4648200" y="5715000"/>
            <a:ext cx="43434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force needed when vacuuming</a:t>
            </a:r>
          </a:p>
          <a:p>
            <a:pPr marL="168275" indent="-168275">
              <a:buClr>
                <a:srgbClr val="00B050"/>
              </a:buClr>
              <a:buFont typeface="Arial" pitchFamily="34" charset="0"/>
              <a:buChar char="•"/>
            </a:pPr>
            <a:r>
              <a:rPr lang="en-US" sz="1800" b="1" dirty="0" smtClean="0">
                <a:solidFill>
                  <a:srgbClr val="00B050"/>
                </a:solidFill>
              </a:rPr>
              <a:t>Reduced fatigue across shift</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sp>
        <p:nvSpPr>
          <p:cNvPr id="21" name="Isosceles Triangle 20"/>
          <p:cNvSpPr/>
          <p:nvPr/>
        </p:nvSpPr>
        <p:spPr bwMode="auto">
          <a:xfrm rot="16200000">
            <a:off x="1371600" y="2895600"/>
            <a:ext cx="1905000" cy="3276600"/>
          </a:xfrm>
          <a:prstGeom prst="triangle">
            <a:avLst/>
          </a:prstGeom>
          <a:gradFill flip="none" rotWithShape="0">
            <a:gsLst>
              <a:gs pos="0">
                <a:srgbClr val="008000"/>
              </a:gs>
              <a:gs pos="25000">
                <a:srgbClr val="66FF33"/>
              </a:gs>
              <a:gs pos="75000">
                <a:schemeClr val="tx2">
                  <a:lumMod val="60000"/>
                  <a:lumOff val="40000"/>
                </a:schemeClr>
              </a:gs>
              <a:gs pos="100000">
                <a:schemeClr val="tx2">
                  <a:lumMod val="75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8400" y="3581400"/>
            <a:ext cx="1752600" cy="1828800"/>
          </a:xfrm>
          <a:prstGeom prst="rect">
            <a:avLst/>
          </a:prstGeom>
          <a:noFill/>
          <a:ln w="9525">
            <a:noFill/>
            <a:miter lim="800000"/>
            <a:headEnd/>
            <a:tailEnd/>
          </a:ln>
          <a:effectLst/>
        </p:spPr>
      </p:pic>
      <p:pic>
        <p:nvPicPr>
          <p:cNvPr id="1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3581400"/>
            <a:ext cx="1066800" cy="1828800"/>
          </a:xfrm>
          <a:prstGeom prst="rect">
            <a:avLst/>
          </a:prstGeom>
          <a:noFill/>
          <a:ln w="9525">
            <a:noFill/>
            <a:miter lim="800000"/>
            <a:headEnd/>
            <a:tailEnd/>
          </a:ln>
          <a:effectLst/>
        </p:spPr>
      </p:pic>
      <p:sp>
        <p:nvSpPr>
          <p:cNvPr id="22" name="TextBox 21"/>
          <p:cNvSpPr txBox="1"/>
          <p:nvPr/>
        </p:nvSpPr>
        <p:spPr>
          <a:xfrm>
            <a:off x="457200" y="5410200"/>
            <a:ext cx="914400" cy="276999"/>
          </a:xfrm>
          <a:prstGeom prst="rect">
            <a:avLst/>
          </a:prstGeom>
          <a:noFill/>
        </p:spPr>
        <p:txBody>
          <a:bodyPr wrap="square" rtlCol="0">
            <a:spAutoFit/>
          </a:bodyPr>
          <a:lstStyle/>
          <a:p>
            <a:pPr marL="168275" indent="-168275" algn="ctr">
              <a:buClrTx/>
              <a:buNone/>
            </a:pPr>
            <a:r>
              <a:rPr lang="en-US" sz="1200" b="1" u="sng" dirty="0" smtClean="0"/>
              <a:t>~8 lbs</a:t>
            </a:r>
            <a:endParaRPr lang="en-US" sz="1200" u="sng" dirty="0" smtClean="0"/>
          </a:p>
        </p:txBody>
      </p:sp>
      <p:sp>
        <p:nvSpPr>
          <p:cNvPr id="23" name="TextBox 22"/>
          <p:cNvSpPr txBox="1"/>
          <p:nvPr/>
        </p:nvSpPr>
        <p:spPr>
          <a:xfrm>
            <a:off x="2971800" y="5410200"/>
            <a:ext cx="914400" cy="276999"/>
          </a:xfrm>
          <a:prstGeom prst="rect">
            <a:avLst/>
          </a:prstGeom>
          <a:noFill/>
        </p:spPr>
        <p:txBody>
          <a:bodyPr wrap="square" rtlCol="0">
            <a:spAutoFit/>
          </a:bodyPr>
          <a:lstStyle/>
          <a:p>
            <a:pPr marL="168275" indent="-168275" algn="ctr">
              <a:buClrTx/>
              <a:buNone/>
            </a:pPr>
            <a:r>
              <a:rPr lang="en-US" sz="1200" b="1" u="sng" dirty="0" smtClean="0"/>
              <a:t>15+ lbs</a:t>
            </a:r>
            <a:endParaRPr lang="en-US" sz="1200" u="sng" dirty="0" smtClean="0"/>
          </a:p>
        </p:txBody>
      </p:sp>
      <p:sp>
        <p:nvSpPr>
          <p:cNvPr id="26" name="TextBox 25"/>
          <p:cNvSpPr txBox="1"/>
          <p:nvPr/>
        </p:nvSpPr>
        <p:spPr>
          <a:xfrm>
            <a:off x="762000" y="5410200"/>
            <a:ext cx="2819400" cy="276999"/>
          </a:xfrm>
          <a:prstGeom prst="rect">
            <a:avLst/>
          </a:prstGeom>
          <a:noFill/>
        </p:spPr>
        <p:txBody>
          <a:bodyPr wrap="square" rtlCol="0">
            <a:spAutoFit/>
          </a:bodyPr>
          <a:lstStyle/>
          <a:p>
            <a:pPr marL="168275" indent="-168275" algn="ctr">
              <a:buClrTx/>
              <a:buNone/>
            </a:pPr>
            <a:r>
              <a:rPr lang="en-US" sz="1200" b="1" dirty="0" smtClean="0"/>
              <a:t>Vacuum weight range</a:t>
            </a:r>
            <a:endParaRPr lang="en-US" sz="1200" dirty="0" smtClean="0"/>
          </a:p>
        </p:txBody>
      </p:sp>
      <p:grpSp>
        <p:nvGrpSpPr>
          <p:cNvPr id="30" name="Group 29"/>
          <p:cNvGrpSpPr/>
          <p:nvPr/>
        </p:nvGrpSpPr>
        <p:grpSpPr>
          <a:xfrm>
            <a:off x="4836489" y="4641539"/>
            <a:ext cx="365760" cy="365760"/>
            <a:chOff x="5105400" y="4800600"/>
            <a:chExt cx="228600" cy="228600"/>
          </a:xfrm>
        </p:grpSpPr>
        <p:sp>
          <p:nvSpPr>
            <p:cNvPr id="29" name="Oval 28"/>
            <p:cNvSpPr/>
            <p:nvPr/>
          </p:nvSpPr>
          <p:spPr bwMode="auto">
            <a:xfrm>
              <a:off x="5156524" y="4856711"/>
              <a:ext cx="126353" cy="11637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27" name="Picture 7"/>
            <p:cNvPicPr>
              <a:picLocks noChangeArrowheads="1"/>
            </p:cNvPicPr>
            <p:nvPr/>
          </p:nvPicPr>
          <p:blipFill>
            <a:blip r:embed="rId3" cstate="email">
              <a:extLst>
                <a:ext uri="{28A0092B-C50C-407E-A947-70E740481C1C}">
                  <a14:useLocalDpi xmlns:a14="http://schemas.microsoft.com/office/drawing/2010/main" val="0"/>
                </a:ext>
              </a:extLst>
            </a:blip>
            <a:srcRect l="8036" t="8939" r="9107" b="8952"/>
            <a:stretch>
              <a:fillRect/>
            </a:stretch>
          </p:blipFill>
          <p:spPr bwMode="auto">
            <a:xfrm>
              <a:off x="5105400" y="4800600"/>
              <a:ext cx="228600" cy="228600"/>
            </a:xfrm>
            <a:prstGeom prst="rect">
              <a:avLst/>
            </a:prstGeom>
            <a:noFill/>
            <a:ln w="9525">
              <a:noFill/>
              <a:miter lim="800000"/>
              <a:headEnd/>
              <a:tailEnd/>
            </a:ln>
            <a:effectLst/>
          </p:spPr>
        </p:pic>
      </p:grpSp>
      <p:pic>
        <p:nvPicPr>
          <p:cNvPr id="31" name="Picture 2"/>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rcRect t="49235"/>
          <a:stretch>
            <a:fillRect/>
          </a:stretch>
        </p:blipFill>
        <p:spPr bwMode="auto">
          <a:xfrm>
            <a:off x="6619064" y="3529019"/>
            <a:ext cx="2259072" cy="19659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30"/>
                                        </p:tgtEl>
                                        <p:attrNameLst>
                                          <p:attrName>r</p:attrName>
                                        </p:attrNameLst>
                                      </p:cBhvr>
                                    </p:animRot>
                                  </p:childTnLst>
                                </p:cTn>
                              </p:par>
                            </p:childTnLst>
                          </p:cTn>
                        </p:par>
                        <p:par>
                          <p:cTn id="7" fill="hold">
                            <p:stCondLst>
                              <p:cond delay="2000"/>
                            </p:stCondLst>
                            <p:childTnLst>
                              <p:par>
                                <p:cTn id="8" presetID="32" presetClass="emph" presetSubtype="0" repeatCount="indefinite" fill="hold" grpId="1" nodeType="afterEffect">
                                  <p:stCondLst>
                                    <p:cond delay="0"/>
                                  </p:stCondLst>
                                  <p:childTnLst>
                                    <p:animClr clrSpc="rgb" dir="cw">
                                      <p:cBhvr override="childStyle">
                                        <p:cTn id="9" dur="100" fill="hold"/>
                                        <p:tgtEl>
                                          <p:spTgt spid="34"/>
                                        </p:tgtEl>
                                        <p:attrNameLst>
                                          <p:attrName>style.color</p:attrName>
                                        </p:attrNameLst>
                                      </p:cBhvr>
                                      <p:to>
                                        <a:srgbClr val="FF0000"/>
                                      </p:to>
                                    </p:animClr>
                                    <p:animClr clrSpc="rgb" dir="cw">
                                      <p:cBhvr>
                                        <p:cTn id="10" dur="100" fill="hold"/>
                                        <p:tgtEl>
                                          <p:spTgt spid="34"/>
                                        </p:tgtEl>
                                        <p:attrNameLst>
                                          <p:attrName>fillcolor</p:attrName>
                                        </p:attrNameLst>
                                      </p:cBhvr>
                                      <p:to>
                                        <a:srgbClr val="FF0000"/>
                                      </p:to>
                                    </p:animClr>
                                    <p:set>
                                      <p:cBhvr>
                                        <p:cTn id="11" dur="100" fill="hold"/>
                                        <p:tgtEl>
                                          <p:spTgt spid="34"/>
                                        </p:tgtEl>
                                        <p:attrNameLst>
                                          <p:attrName>fill.type</p:attrName>
                                        </p:attrNameLst>
                                      </p:cBhvr>
                                      <p:to>
                                        <p:strVal val="solid"/>
                                      </p:to>
                                    </p:set>
                                    <p:set>
                                      <p:cBhvr>
                                        <p:cTn id="12" dur="100" fill="hold"/>
                                        <p:tgtEl>
                                          <p:spTgt spid="34"/>
                                        </p:tgtEl>
                                        <p:attrNameLst>
                                          <p:attrName>fill.on</p:attrName>
                                        </p:attrNameLst>
                                      </p:cBhvr>
                                      <p:to>
                                        <p:strVal val="true"/>
                                      </p:to>
                                    </p:set>
                                    <p:animRot by="120000">
                                      <p:cBhvr>
                                        <p:cTn id="13" dur="100" fill="hold">
                                          <p:stCondLst>
                                            <p:cond delay="0"/>
                                          </p:stCondLst>
                                        </p:cTn>
                                        <p:tgtEl>
                                          <p:spTgt spid="34"/>
                                        </p:tgtEl>
                                        <p:attrNameLst>
                                          <p:attrName>r</p:attrName>
                                        </p:attrNameLst>
                                      </p:cBhvr>
                                    </p:animRot>
                                    <p:animRot by="-240000">
                                      <p:cBhvr>
                                        <p:cTn id="14" dur="200" fill="hold">
                                          <p:stCondLst>
                                            <p:cond delay="200"/>
                                          </p:stCondLst>
                                        </p:cTn>
                                        <p:tgtEl>
                                          <p:spTgt spid="34"/>
                                        </p:tgtEl>
                                        <p:attrNameLst>
                                          <p:attrName>r</p:attrName>
                                        </p:attrNameLst>
                                      </p:cBhvr>
                                    </p:animRot>
                                    <p:animRot by="240000">
                                      <p:cBhvr>
                                        <p:cTn id="15" dur="200" fill="hold">
                                          <p:stCondLst>
                                            <p:cond delay="400"/>
                                          </p:stCondLst>
                                        </p:cTn>
                                        <p:tgtEl>
                                          <p:spTgt spid="34"/>
                                        </p:tgtEl>
                                        <p:attrNameLst>
                                          <p:attrName>r</p:attrName>
                                        </p:attrNameLst>
                                      </p:cBhvr>
                                    </p:animRot>
                                    <p:animRot by="-240000">
                                      <p:cBhvr>
                                        <p:cTn id="16" dur="200" fill="hold">
                                          <p:stCondLst>
                                            <p:cond delay="600"/>
                                          </p:stCondLst>
                                        </p:cTn>
                                        <p:tgtEl>
                                          <p:spTgt spid="34"/>
                                        </p:tgtEl>
                                        <p:attrNameLst>
                                          <p:attrName>r</p:attrName>
                                        </p:attrNameLst>
                                      </p:cBhvr>
                                    </p:animRot>
                                    <p:animRot by="120000">
                                      <p:cBhvr>
                                        <p:cTn id="17"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r>
              <a:rPr lang="en-US" dirty="0" smtClean="0"/>
              <a:t> – Handle Design</a:t>
            </a:r>
            <a:endParaRPr lang="en-US" spc="-150" dirty="0" smtClean="0"/>
          </a:p>
        </p:txBody>
      </p:sp>
      <p:sp>
        <p:nvSpPr>
          <p:cNvPr id="17" name="TextBox 16"/>
          <p:cNvSpPr txBox="1"/>
          <p:nvPr/>
        </p:nvSpPr>
        <p:spPr>
          <a:xfrm>
            <a:off x="495300" y="2782669"/>
            <a:ext cx="80391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Look for vacuums with “ergonomic” handles</a:t>
            </a:r>
          </a:p>
        </p:txBody>
      </p:sp>
      <p:sp>
        <p:nvSpPr>
          <p:cNvPr id="24" name="TextBox 23"/>
          <p:cNvSpPr txBox="1"/>
          <p:nvPr/>
        </p:nvSpPr>
        <p:spPr>
          <a:xfrm>
            <a:off x="304800" y="5715000"/>
            <a:ext cx="4343400" cy="701731"/>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High grip force to prevent slipping</a:t>
            </a:r>
          </a:p>
          <a:p>
            <a:pPr marL="168275" indent="-168275">
              <a:buClr>
                <a:srgbClr val="FF0000"/>
              </a:buClr>
              <a:buFont typeface="Arial" pitchFamily="34" charset="0"/>
              <a:buChar char="•"/>
            </a:pPr>
            <a:r>
              <a:rPr lang="en-US" sz="1800" b="1" dirty="0" smtClean="0">
                <a:solidFill>
                  <a:srgbClr val="FF0000"/>
                </a:solidFill>
              </a:rPr>
              <a:t>Constant grip needed to vacuum</a:t>
            </a:r>
          </a:p>
        </p:txBody>
      </p:sp>
      <p:sp>
        <p:nvSpPr>
          <p:cNvPr id="25" name="TextBox 24"/>
          <p:cNvSpPr txBox="1"/>
          <p:nvPr/>
        </p:nvSpPr>
        <p:spPr>
          <a:xfrm>
            <a:off x="4648200" y="5715000"/>
            <a:ext cx="43434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grip force needed</a:t>
            </a:r>
          </a:p>
          <a:p>
            <a:pPr marL="168275" indent="-168275">
              <a:buClr>
                <a:srgbClr val="00B050"/>
              </a:buClr>
              <a:buFont typeface="Arial" pitchFamily="34" charset="0"/>
              <a:buChar char="•"/>
            </a:pPr>
            <a:r>
              <a:rPr lang="en-US" sz="1800" b="1" dirty="0" smtClean="0">
                <a:solidFill>
                  <a:srgbClr val="00B050"/>
                </a:solidFill>
              </a:rPr>
              <a:t>Design allows for hand to rest</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pic>
        <p:nvPicPr>
          <p:cNvPr id="307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3352800"/>
            <a:ext cx="1253075" cy="2286000"/>
          </a:xfrm>
          <a:prstGeom prst="rect">
            <a:avLst/>
          </a:prstGeom>
          <a:noFill/>
          <a:ln w="9525">
            <a:noFill/>
            <a:miter lim="800000"/>
            <a:headEnd/>
            <a:tailEnd/>
          </a:ln>
        </p:spPr>
      </p:pic>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975" y="3352800"/>
            <a:ext cx="1552425" cy="2286000"/>
          </a:xfrm>
          <a:prstGeom prst="rect">
            <a:avLst/>
          </a:prstGeom>
          <a:noFill/>
          <a:ln w="9525">
            <a:noFill/>
            <a:miter lim="800000"/>
            <a:headEnd/>
            <a:tailEnd/>
          </a:ln>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43400" y="3352800"/>
            <a:ext cx="1089975" cy="2286000"/>
          </a:xfrm>
          <a:prstGeom prst="rect">
            <a:avLst/>
          </a:prstGeom>
          <a:noFill/>
          <a:ln w="9525">
            <a:noFill/>
            <a:miter lim="800000"/>
            <a:headEnd/>
            <a:tailEnd/>
          </a:ln>
        </p:spPr>
      </p:pic>
      <p:pic>
        <p:nvPicPr>
          <p:cNvPr id="32"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1967" y="3352800"/>
            <a:ext cx="645867" cy="548640"/>
          </a:xfrm>
          <a:prstGeom prst="rect">
            <a:avLst/>
          </a:prstGeom>
          <a:noFill/>
          <a:ln w="9525">
            <a:noFill/>
            <a:miter lim="800000"/>
            <a:headEnd/>
            <a:tailEnd/>
          </a:ln>
        </p:spPr>
      </p:pic>
      <p:sp>
        <p:nvSpPr>
          <p:cNvPr id="33" name="Rectangle 32"/>
          <p:cNvSpPr/>
          <p:nvPr/>
        </p:nvSpPr>
        <p:spPr bwMode="auto">
          <a:xfrm>
            <a:off x="4343400" y="3200400"/>
            <a:ext cx="4648200" cy="2514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3081"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870013" y="3352800"/>
            <a:ext cx="1095829" cy="2286000"/>
          </a:xfrm>
          <a:prstGeom prst="rect">
            <a:avLst/>
          </a:prstGeom>
          <a:noFill/>
          <a:ln w="9525">
            <a:noFill/>
            <a:miter lim="800000"/>
            <a:headEnd/>
            <a:tailEnd/>
          </a:ln>
        </p:spPr>
      </p:pic>
      <p:pic>
        <p:nvPicPr>
          <p:cNvPr id="3079"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352800"/>
            <a:ext cx="1313150" cy="2286000"/>
          </a:xfrm>
          <a:prstGeom prst="rect">
            <a:avLst/>
          </a:prstGeom>
          <a:noFill/>
          <a:ln w="9525">
            <a:noFill/>
            <a:miter lim="800000"/>
            <a:headEnd/>
            <a:tailEnd/>
          </a:ln>
        </p:spPr>
      </p:pic>
      <p:pic>
        <p:nvPicPr>
          <p:cNvPr id="30" name="Picture 2" descr="C:\Documents and Settings\W. Gary Allread\Local Settings\Temporary Internet Files\Content.IE5\RK40KXD1\MC900441322[1].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019800" y="3352800"/>
            <a:ext cx="670560" cy="54864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r>
              <a:rPr lang="en-US" dirty="0" smtClean="0"/>
              <a:t> –Alternative Methods</a:t>
            </a:r>
            <a:endParaRPr lang="en-US" spc="-150" dirty="0" smtClean="0"/>
          </a:p>
        </p:txBody>
      </p:sp>
      <p:sp>
        <p:nvSpPr>
          <p:cNvPr id="17" name="TextBox 16"/>
          <p:cNvSpPr txBox="1"/>
          <p:nvPr/>
        </p:nvSpPr>
        <p:spPr>
          <a:xfrm>
            <a:off x="495300" y="2782669"/>
            <a:ext cx="38481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Consider replacing uprights with canister vacuums </a:t>
            </a:r>
          </a:p>
        </p:txBody>
      </p:sp>
      <p:sp>
        <p:nvSpPr>
          <p:cNvPr id="24" name="TextBox 23"/>
          <p:cNvSpPr txBox="1"/>
          <p:nvPr/>
        </p:nvSpPr>
        <p:spPr>
          <a:xfrm>
            <a:off x="533400" y="3676876"/>
            <a:ext cx="3810000" cy="2142125"/>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Easier to push/pull lightweight wand</a:t>
            </a:r>
          </a:p>
          <a:p>
            <a:pPr marL="168275" indent="-168275">
              <a:buClr>
                <a:srgbClr val="00B050"/>
              </a:buClr>
              <a:buFont typeface="Arial" pitchFamily="34" charset="0"/>
              <a:buChar char="•"/>
            </a:pPr>
            <a:r>
              <a:rPr lang="en-US" sz="1800" b="1" dirty="0" smtClean="0">
                <a:solidFill>
                  <a:srgbClr val="00B050"/>
                </a:solidFill>
              </a:rPr>
              <a:t>Flexible hose is easier to maneuver</a:t>
            </a:r>
          </a:p>
          <a:p>
            <a:pPr marL="168275" indent="-168275">
              <a:buClr>
                <a:srgbClr val="00B050"/>
              </a:buClr>
              <a:buFont typeface="Arial" pitchFamily="34" charset="0"/>
              <a:buChar char="•"/>
            </a:pPr>
            <a:r>
              <a:rPr lang="en-US" sz="1800" b="1" dirty="0" smtClean="0">
                <a:solidFill>
                  <a:srgbClr val="00B050"/>
                </a:solidFill>
              </a:rPr>
              <a:t>Retractable cord                    reduces cord                      handling</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3600" y="4724400"/>
            <a:ext cx="2286000" cy="1524000"/>
          </a:xfrm>
          <a:prstGeom prst="rect">
            <a:avLst/>
          </a:prstGeom>
          <a:noFill/>
          <a:ln w="9525">
            <a:noFill/>
            <a:miter lim="800000"/>
            <a:headEnd/>
            <a:tailEnd/>
          </a:ln>
          <a:effectLst/>
        </p:spPr>
      </p:pic>
      <p:grpSp>
        <p:nvGrpSpPr>
          <p:cNvPr id="12" name="Group 11"/>
          <p:cNvGrpSpPr/>
          <p:nvPr/>
        </p:nvGrpSpPr>
        <p:grpSpPr>
          <a:xfrm>
            <a:off x="4648200" y="2743200"/>
            <a:ext cx="4343400" cy="3075801"/>
            <a:chOff x="4648200" y="2743200"/>
            <a:chExt cx="4343400" cy="3075801"/>
          </a:xfrm>
        </p:grpSpPr>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7162800" y="2743200"/>
              <a:ext cx="1631486" cy="2438400"/>
            </a:xfrm>
            <a:prstGeom prst="rect">
              <a:avLst/>
            </a:prstGeom>
            <a:noFill/>
            <a:ln w="9525">
              <a:noFill/>
              <a:miter lim="800000"/>
              <a:headEnd/>
              <a:tailEnd/>
            </a:ln>
          </p:spPr>
        </p:pic>
        <p:sp>
          <p:nvSpPr>
            <p:cNvPr id="20" name="TextBox 19"/>
            <p:cNvSpPr txBox="1"/>
            <p:nvPr/>
          </p:nvSpPr>
          <p:spPr>
            <a:xfrm>
              <a:off x="4648200" y="2782669"/>
              <a:ext cx="33528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Consider replacing uprights with backpack vacuums</a:t>
              </a:r>
            </a:p>
          </p:txBody>
        </p:sp>
        <p:sp>
          <p:nvSpPr>
            <p:cNvPr id="25" name="TextBox 24"/>
            <p:cNvSpPr txBox="1"/>
            <p:nvPr/>
          </p:nvSpPr>
          <p:spPr>
            <a:xfrm>
              <a:off x="4800600" y="3676876"/>
              <a:ext cx="4191000" cy="2142125"/>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Faster vacuuming time</a:t>
              </a:r>
            </a:p>
            <a:p>
              <a:pPr marL="168275" indent="-168275">
                <a:buClr>
                  <a:srgbClr val="00B050"/>
                </a:buClr>
                <a:buFont typeface="Arial" pitchFamily="34" charset="0"/>
                <a:buChar char="•"/>
              </a:pPr>
              <a:r>
                <a:rPr lang="en-US" sz="1800" b="1" dirty="0" smtClean="0">
                  <a:solidFill>
                    <a:srgbClr val="00B050"/>
                  </a:solidFill>
                </a:rPr>
                <a:t>Only the wand and                           hose need to be                           moved</a:t>
              </a:r>
            </a:p>
            <a:p>
              <a:pPr marL="168275" indent="-168275">
                <a:buClr>
                  <a:srgbClr val="00B050"/>
                </a:buClr>
                <a:buFont typeface="Arial" pitchFamily="34" charset="0"/>
                <a:buChar char="•"/>
              </a:pPr>
              <a:r>
                <a:rPr lang="en-US" sz="1800" b="1" dirty="0" smtClean="0">
                  <a:solidFill>
                    <a:srgbClr val="00B050"/>
                  </a:solidFill>
                </a:rPr>
                <a:t>Can easily change                between forward-backward and side-to-side movements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r>
              <a:rPr lang="en-US" dirty="0" smtClean="0"/>
              <a:t> – Toilets</a:t>
            </a:r>
          </a:p>
        </p:txBody>
      </p:sp>
      <p:sp>
        <p:nvSpPr>
          <p:cNvPr id="17" name="TextBox 16"/>
          <p:cNvSpPr txBox="1"/>
          <p:nvPr/>
        </p:nvSpPr>
        <p:spPr>
          <a:xfrm>
            <a:off x="495300" y="2782669"/>
            <a:ext cx="80391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Use toilet brushes with long handles</a:t>
            </a:r>
          </a:p>
        </p:txBody>
      </p:sp>
      <p:sp>
        <p:nvSpPr>
          <p:cNvPr id="24" name="TextBox 23"/>
          <p:cNvSpPr txBox="1"/>
          <p:nvPr/>
        </p:nvSpPr>
        <p:spPr>
          <a:xfrm>
            <a:off x="304800" y="5715000"/>
            <a:ext cx="4343400" cy="646331"/>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Forward bending or kneeling required to clean toilet</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pic>
        <p:nvPicPr>
          <p:cNvPr id="3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3352800"/>
            <a:ext cx="645867" cy="548640"/>
          </a:xfrm>
          <a:prstGeom prst="rect">
            <a:avLst/>
          </a:prstGeom>
          <a:noFill/>
          <a:ln w="9525">
            <a:noFill/>
            <a:miter lim="800000"/>
            <a:headEnd/>
            <a:tailEnd/>
          </a:ln>
        </p:spPr>
      </p:pic>
      <p:pic>
        <p:nvPicPr>
          <p:cNvPr id="16" name="Picture 2"/>
          <p:cNvPicPr>
            <a:picLocks noChangeAspect="1" noChangeArrowheads="1"/>
          </p:cNvPicPr>
          <p:nvPr/>
        </p:nvPicPr>
        <p:blipFill>
          <a:blip r:embed="rId3" cstate="email">
            <a:grayscl/>
            <a:lum bright="10000"/>
            <a:extLst>
              <a:ext uri="{28A0092B-C50C-407E-A947-70E740481C1C}">
                <a14:useLocalDpi xmlns:a14="http://schemas.microsoft.com/office/drawing/2010/main" val="0"/>
              </a:ext>
            </a:extLst>
          </a:blip>
          <a:srcRect/>
          <a:stretch>
            <a:fillRect/>
          </a:stretch>
        </p:blipFill>
        <p:spPr bwMode="auto">
          <a:xfrm>
            <a:off x="1351633" y="3352800"/>
            <a:ext cx="2231756" cy="2286000"/>
          </a:xfrm>
          <a:prstGeom prst="rect">
            <a:avLst/>
          </a:prstGeom>
          <a:noFill/>
          <a:ln w="9525">
            <a:noFill/>
            <a:miter lim="800000"/>
            <a:headEnd/>
            <a:tailEnd/>
          </a:ln>
        </p:spPr>
      </p:pic>
      <p:grpSp>
        <p:nvGrpSpPr>
          <p:cNvPr id="12" name="Group 11"/>
          <p:cNvGrpSpPr/>
          <p:nvPr/>
        </p:nvGrpSpPr>
        <p:grpSpPr>
          <a:xfrm>
            <a:off x="3962400" y="3352800"/>
            <a:ext cx="5029200" cy="3063931"/>
            <a:chOff x="3962400" y="3352800"/>
            <a:chExt cx="5029200" cy="3063931"/>
          </a:xfrm>
        </p:grpSpPr>
        <p:sp>
          <p:nvSpPr>
            <p:cNvPr id="25" name="TextBox 24"/>
            <p:cNvSpPr txBox="1"/>
            <p:nvPr/>
          </p:nvSpPr>
          <p:spPr>
            <a:xfrm>
              <a:off x="3962400" y="5715000"/>
              <a:ext cx="50292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Toilet can be cleaned in an upright posture</a:t>
              </a:r>
            </a:p>
            <a:p>
              <a:pPr marL="168275" indent="-168275">
                <a:buClr>
                  <a:srgbClr val="00B050"/>
                </a:buClr>
                <a:buFont typeface="Arial" pitchFamily="34" charset="0"/>
                <a:buChar char="•"/>
              </a:pPr>
              <a:r>
                <a:rPr lang="en-US" sz="1800" b="1" dirty="0" smtClean="0">
                  <a:solidFill>
                    <a:srgbClr val="00B050"/>
                  </a:solidFill>
                </a:rPr>
                <a:t>Less exposure to backsplash</a:t>
              </a:r>
            </a:p>
          </p:txBody>
        </p:sp>
        <p:pic>
          <p:nvPicPr>
            <p:cNvPr id="30"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3352800"/>
              <a:ext cx="670560" cy="548640"/>
            </a:xfrm>
            <a:prstGeom prst="rect">
              <a:avLst/>
            </a:prstGeom>
            <a:noFill/>
          </p:spPr>
        </p:pic>
        <p:pic>
          <p:nvPicPr>
            <p:cNvPr id="1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5278" y="3352800"/>
              <a:ext cx="2094722" cy="2286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r>
              <a:rPr lang="en-US" dirty="0" smtClean="0"/>
              <a:t> – Bathtubs and Showers</a:t>
            </a:r>
          </a:p>
        </p:txBody>
      </p:sp>
      <p:sp>
        <p:nvSpPr>
          <p:cNvPr id="17" name="TextBox 16"/>
          <p:cNvSpPr txBox="1"/>
          <p:nvPr/>
        </p:nvSpPr>
        <p:spPr>
          <a:xfrm>
            <a:off x="495300" y="2782669"/>
            <a:ext cx="80391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Use scrub brushes with long handles</a:t>
            </a:r>
          </a:p>
        </p:txBody>
      </p:sp>
      <p:sp>
        <p:nvSpPr>
          <p:cNvPr id="24" name="TextBox 23"/>
          <p:cNvSpPr txBox="1"/>
          <p:nvPr/>
        </p:nvSpPr>
        <p:spPr>
          <a:xfrm>
            <a:off x="152400" y="5715000"/>
            <a:ext cx="4953000" cy="646331"/>
          </a:xfrm>
          <a:prstGeom prst="rect">
            <a:avLst/>
          </a:prstGeom>
          <a:noFill/>
        </p:spPr>
        <p:txBody>
          <a:bodyPr wrap="square" rtlCol="0">
            <a:spAutoFit/>
          </a:bodyPr>
          <a:lstStyle/>
          <a:p>
            <a:pPr marL="168275" indent="-168275">
              <a:buClr>
                <a:srgbClr val="FF0000"/>
              </a:buClr>
              <a:buFont typeface="Arial" pitchFamily="34" charset="0"/>
              <a:buChar char="•"/>
            </a:pPr>
            <a:r>
              <a:rPr lang="en-US" sz="1800" b="1" spc="-60" dirty="0" smtClean="0">
                <a:solidFill>
                  <a:srgbClr val="FF0000"/>
                </a:solidFill>
              </a:rPr>
              <a:t>Using rags / sponges / brushes with short handles requires more reaching &amp; bending</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pic>
        <p:nvPicPr>
          <p:cNvPr id="3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967" y="3352800"/>
            <a:ext cx="645867" cy="54864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352800"/>
            <a:ext cx="2185639" cy="2286000"/>
          </a:xfrm>
          <a:prstGeom prst="rect">
            <a:avLst/>
          </a:prstGeom>
          <a:noFill/>
          <a:ln w="9525">
            <a:noFill/>
            <a:miter lim="800000"/>
            <a:headEnd/>
            <a:tailEnd/>
          </a:ln>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0279" y="4406900"/>
            <a:ext cx="1620921" cy="1231900"/>
          </a:xfrm>
          <a:prstGeom prst="rect">
            <a:avLst/>
          </a:prstGeom>
          <a:noFill/>
          <a:ln w="9525">
            <a:noFill/>
            <a:miter lim="800000"/>
            <a:headEnd/>
            <a:tailEnd/>
          </a:ln>
        </p:spPr>
      </p:pic>
      <p:sp>
        <p:nvSpPr>
          <p:cNvPr id="20" name="Rectangle 19"/>
          <p:cNvSpPr/>
          <p:nvPr/>
        </p:nvSpPr>
        <p:spPr bwMode="auto">
          <a:xfrm>
            <a:off x="152400" y="3200400"/>
            <a:ext cx="4343400" cy="2514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16" name="Group 15"/>
          <p:cNvGrpSpPr/>
          <p:nvPr/>
        </p:nvGrpSpPr>
        <p:grpSpPr>
          <a:xfrm>
            <a:off x="4724400" y="3200400"/>
            <a:ext cx="4419600" cy="3160931"/>
            <a:chOff x="4724400" y="3200400"/>
            <a:chExt cx="4419600" cy="3160931"/>
          </a:xfrm>
        </p:grpSpPr>
        <p:sp>
          <p:nvSpPr>
            <p:cNvPr id="25" name="TextBox 24"/>
            <p:cNvSpPr txBox="1"/>
            <p:nvPr/>
          </p:nvSpPr>
          <p:spPr>
            <a:xfrm>
              <a:off x="4876800" y="5715000"/>
              <a:ext cx="4267200" cy="646331"/>
            </a:xfrm>
            <a:prstGeom prst="rect">
              <a:avLst/>
            </a:prstGeom>
            <a:noFill/>
          </p:spPr>
          <p:txBody>
            <a:bodyPr wrap="square" rtlCol="0">
              <a:spAutoFit/>
            </a:bodyPr>
            <a:lstStyle/>
            <a:p>
              <a:pPr marL="168275" indent="-168275">
                <a:buClr>
                  <a:srgbClr val="00B050"/>
                </a:buClr>
                <a:buFont typeface="Arial" pitchFamily="34" charset="0"/>
                <a:buChar char="•"/>
              </a:pPr>
              <a:r>
                <a:rPr lang="en-US" sz="1800" b="1" spc="-60" dirty="0" smtClean="0">
                  <a:solidFill>
                    <a:srgbClr val="00B050"/>
                  </a:solidFill>
                </a:rPr>
                <a:t>Brushes with telescoping handles reduce reaching &amp; bending; save time</a:t>
              </a:r>
            </a:p>
          </p:txBody>
        </p:sp>
        <p:pic>
          <p:nvPicPr>
            <p:cNvPr id="30"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5890" y="3352800"/>
              <a:ext cx="670560" cy="548640"/>
            </a:xfrm>
            <a:prstGeom prst="rect">
              <a:avLst/>
            </a:prstGeom>
            <a:noFill/>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19890" y="3352800"/>
              <a:ext cx="1519310" cy="2286000"/>
            </a:xfrm>
            <a:prstGeom prst="rect">
              <a:avLst/>
            </a:prstGeom>
            <a:noFill/>
            <a:ln w="9525">
              <a:noFill/>
              <a:miter lim="800000"/>
              <a:headEnd/>
              <a:tailEnd/>
            </a:ln>
          </p:spPr>
        </p:pic>
        <p:pic>
          <p:nvPicPr>
            <p:cNvPr id="3077"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910782" y="4267200"/>
              <a:ext cx="2252018" cy="1371600"/>
            </a:xfrm>
            <a:prstGeom prst="rect">
              <a:avLst/>
            </a:prstGeom>
            <a:noFill/>
            <a:ln w="9525">
              <a:noFill/>
              <a:miter lim="800000"/>
              <a:headEnd/>
              <a:tailEnd/>
            </a:ln>
            <a:effectLst/>
          </p:spPr>
        </p:pic>
        <p:sp>
          <p:nvSpPr>
            <p:cNvPr id="21" name="Rectangle 20"/>
            <p:cNvSpPr/>
            <p:nvPr/>
          </p:nvSpPr>
          <p:spPr bwMode="auto">
            <a:xfrm>
              <a:off x="4724400" y="3200400"/>
              <a:ext cx="4267200" cy="2514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 </a:t>
            </a:r>
            <a:r>
              <a:rPr lang="en-US" dirty="0" smtClean="0"/>
              <a:t>– Multiple Areas</a:t>
            </a:r>
            <a:endParaRPr lang="en-US" spc="-150" dirty="0" smtClean="0"/>
          </a:p>
        </p:txBody>
      </p:sp>
      <p:sp>
        <p:nvSpPr>
          <p:cNvPr id="17" name="TextBox 16"/>
          <p:cNvSpPr txBox="1"/>
          <p:nvPr/>
        </p:nvSpPr>
        <p:spPr>
          <a:xfrm>
            <a:off x="495300" y="2782669"/>
            <a:ext cx="80391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Provide tool handles that are comfortable and improve gripping</a:t>
            </a:r>
          </a:p>
        </p:txBody>
      </p:sp>
      <p:sp>
        <p:nvSpPr>
          <p:cNvPr id="24" name="TextBox 23"/>
          <p:cNvSpPr txBox="1"/>
          <p:nvPr/>
        </p:nvSpPr>
        <p:spPr>
          <a:xfrm>
            <a:off x="152400" y="5715000"/>
            <a:ext cx="4572000" cy="646331"/>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Smooth or small-diameter handles are hard to hold, more so with wet hands</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pic>
        <p:nvPicPr>
          <p:cNvPr id="3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0533" y="3352800"/>
            <a:ext cx="645867" cy="548640"/>
          </a:xfrm>
          <a:prstGeom prst="rect">
            <a:avLst/>
          </a:prstGeom>
          <a:noFill/>
          <a:ln w="9525">
            <a:noFill/>
            <a:miter lim="800000"/>
            <a:headEnd/>
            <a:tailEnd/>
          </a:ln>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4085211"/>
            <a:ext cx="1549021" cy="1477389"/>
          </a:xfrm>
          <a:prstGeom prst="rect">
            <a:avLst/>
          </a:prstGeom>
          <a:noFill/>
          <a:ln w="9525">
            <a:noFill/>
            <a:miter lim="800000"/>
            <a:headEnd/>
            <a:tailEnd/>
          </a:ln>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00" y="4081272"/>
            <a:ext cx="591537" cy="1481328"/>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3276600"/>
            <a:ext cx="990600" cy="2449286"/>
          </a:xfrm>
          <a:prstGeom prst="rect">
            <a:avLst/>
          </a:prstGeom>
          <a:noFill/>
          <a:ln w="9525">
            <a:noFill/>
            <a:miter lim="800000"/>
            <a:headEnd/>
            <a:tailEnd/>
          </a:ln>
        </p:spPr>
      </p:pic>
      <p:sp>
        <p:nvSpPr>
          <p:cNvPr id="20" name="Rectangle 19"/>
          <p:cNvSpPr/>
          <p:nvPr/>
        </p:nvSpPr>
        <p:spPr bwMode="auto">
          <a:xfrm>
            <a:off x="152400" y="3200400"/>
            <a:ext cx="4343400" cy="2514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22" name="Group 21"/>
          <p:cNvGrpSpPr/>
          <p:nvPr/>
        </p:nvGrpSpPr>
        <p:grpSpPr>
          <a:xfrm>
            <a:off x="4654185" y="3200400"/>
            <a:ext cx="4337415" cy="3216331"/>
            <a:chOff x="4654185" y="3200400"/>
            <a:chExt cx="4337415" cy="3216331"/>
          </a:xfrm>
        </p:grpSpPr>
        <p:sp>
          <p:nvSpPr>
            <p:cNvPr id="25" name="TextBox 24"/>
            <p:cNvSpPr txBox="1"/>
            <p:nvPr/>
          </p:nvSpPr>
          <p:spPr>
            <a:xfrm>
              <a:off x="4724400" y="5715000"/>
              <a:ext cx="42672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Larger handles fit better in the hand</a:t>
              </a:r>
            </a:p>
            <a:p>
              <a:pPr marL="168275" indent="-168275">
                <a:buClr>
                  <a:srgbClr val="00B050"/>
                </a:buClr>
                <a:buFont typeface="Arial" pitchFamily="34" charset="0"/>
                <a:buChar char="•"/>
              </a:pPr>
              <a:r>
                <a:rPr lang="en-US" sz="1800" b="1" dirty="0" smtClean="0">
                  <a:solidFill>
                    <a:srgbClr val="00B050"/>
                  </a:solidFill>
                </a:rPr>
                <a:t>Textured surface resists slippage</a:t>
              </a:r>
            </a:p>
          </p:txBody>
        </p:sp>
        <p:pic>
          <p:nvPicPr>
            <p:cNvPr id="30" name="Picture 2" descr="C:\Documents and Settings\W. Gary Allread\Local Settings\Temporary Internet Files\Content.IE5\RK40KXD1\MC900441322[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273040" y="3352800"/>
              <a:ext cx="670560" cy="548640"/>
            </a:xfrm>
            <a:prstGeom prst="rect">
              <a:avLst/>
            </a:prstGeom>
            <a:noFill/>
          </p:spPr>
        </p:pic>
        <p:pic>
          <p:nvPicPr>
            <p:cNvPr id="5128"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7543800" y="3250842"/>
              <a:ext cx="1422617" cy="2450592"/>
            </a:xfrm>
            <a:prstGeom prst="rect">
              <a:avLst/>
            </a:prstGeom>
            <a:noFill/>
            <a:ln w="9525">
              <a:noFill/>
              <a:miter lim="800000"/>
              <a:headEnd/>
              <a:tailEnd/>
            </a:ln>
          </p:spPr>
        </p:pic>
        <p:pic>
          <p:nvPicPr>
            <p:cNvPr id="5129"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b="10288"/>
            <a:stretch>
              <a:fillRect/>
            </a:stretch>
          </p:blipFill>
          <p:spPr bwMode="auto">
            <a:xfrm rot="587652">
              <a:off x="4654185" y="4507925"/>
              <a:ext cx="1750887" cy="1116272"/>
            </a:xfrm>
            <a:prstGeom prst="rect">
              <a:avLst/>
            </a:prstGeom>
            <a:noFill/>
            <a:ln w="9525">
              <a:noFill/>
              <a:miter lim="800000"/>
              <a:headEnd/>
              <a:tailEnd/>
            </a:ln>
          </p:spPr>
        </p:pic>
        <p:sp>
          <p:nvSpPr>
            <p:cNvPr id="33" name="Rectangle 32"/>
            <p:cNvSpPr/>
            <p:nvPr/>
          </p:nvSpPr>
          <p:spPr bwMode="auto">
            <a:xfrm>
              <a:off x="4724400" y="3200400"/>
              <a:ext cx="4267200" cy="2514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5127"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7344770">
              <a:off x="5811766" y="3913029"/>
              <a:ext cx="680586" cy="1657078"/>
            </a:xfrm>
            <a:prstGeom prst="rect">
              <a:avLst/>
            </a:prstGeom>
            <a:noFill/>
            <a:ln w="9525">
              <a:noFill/>
              <a:miter lim="800000"/>
              <a:headEnd/>
              <a:tailEnd/>
            </a:ln>
          </p:spPr>
        </p:pic>
        <p:pic>
          <p:nvPicPr>
            <p:cNvPr id="21"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934200" y="3337560"/>
              <a:ext cx="1345997" cy="1463040"/>
            </a:xfrm>
            <a:prstGeom prst="rect">
              <a:avLst/>
            </a:prstGeom>
            <a:noFill/>
            <a:ln w="9525">
              <a:noFill/>
              <a:miter lim="800000"/>
              <a:headEnd/>
              <a:tailEnd/>
            </a:ln>
            <a:effectLst/>
          </p:spPr>
        </p:pic>
      </p:grpSp>
      <p:pic>
        <p:nvPicPr>
          <p:cNvPr id="3074"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590800" y="3337560"/>
            <a:ext cx="1330518" cy="1463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Systems to Make Housekeeping Work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Dusting</a:t>
            </a:r>
            <a:endParaRPr lang="en-US" dirty="0" smtClean="0"/>
          </a:p>
        </p:txBody>
      </p:sp>
      <p:sp>
        <p:nvSpPr>
          <p:cNvPr id="17" name="TextBox 16"/>
          <p:cNvSpPr txBox="1"/>
          <p:nvPr/>
        </p:nvSpPr>
        <p:spPr>
          <a:xfrm>
            <a:off x="0" y="2782669"/>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Replace mops and lambs-wool / feather dusters with microfiber products</a:t>
            </a:r>
          </a:p>
        </p:txBody>
      </p:sp>
      <p:sp>
        <p:nvSpPr>
          <p:cNvPr id="24" name="TextBox 23"/>
          <p:cNvSpPr txBox="1"/>
          <p:nvPr/>
        </p:nvSpPr>
        <p:spPr>
          <a:xfrm>
            <a:off x="304800" y="5715000"/>
            <a:ext cx="4343400" cy="701731"/>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Picks up less dust</a:t>
            </a:r>
          </a:p>
          <a:p>
            <a:pPr marL="168275" indent="-168275">
              <a:buClr>
                <a:srgbClr val="FF0000"/>
              </a:buClr>
              <a:buFont typeface="Arial" pitchFamily="34" charset="0"/>
              <a:buChar char="•"/>
            </a:pPr>
            <a:r>
              <a:rPr lang="en-US" sz="1800" b="1" dirty="0" smtClean="0">
                <a:solidFill>
                  <a:srgbClr val="FF0000"/>
                </a:solidFill>
              </a:rPr>
              <a:t>Tends to push dirt around</a:t>
            </a:r>
          </a:p>
        </p:txBody>
      </p:sp>
      <p:sp>
        <p:nvSpPr>
          <p:cNvPr id="19" name="TextBox 18"/>
          <p:cNvSpPr txBox="1"/>
          <p:nvPr/>
        </p:nvSpPr>
        <p:spPr>
          <a:xfrm>
            <a:off x="76200" y="6455051"/>
            <a:ext cx="8458200" cy="338554"/>
          </a:xfrm>
          <a:prstGeom prst="rect">
            <a:avLst/>
          </a:prstGeom>
          <a:noFill/>
        </p:spPr>
        <p:txBody>
          <a:bodyPr wrap="square" rtlCol="0">
            <a:spAutoFit/>
          </a:bodyPr>
          <a:lstStyle/>
          <a:p>
            <a:pPr marL="168275" indent="-168275">
              <a:buClrTx/>
              <a:buNone/>
            </a:pPr>
            <a:r>
              <a:rPr lang="en-US" sz="1600" b="1" dirty="0" smtClean="0"/>
              <a:t>Note</a:t>
            </a:r>
            <a:r>
              <a:rPr lang="en-US" sz="1600" dirty="0" smtClean="0"/>
              <a:t>: Products identified here do not indicate an endorsement by Ohio State or by OSHA</a:t>
            </a:r>
          </a:p>
        </p:txBody>
      </p:sp>
      <p:pic>
        <p:nvPicPr>
          <p:cNvPr id="3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3352800"/>
            <a:ext cx="645867" cy="548640"/>
          </a:xfrm>
          <a:prstGeom prst="rect">
            <a:avLst/>
          </a:prstGeom>
          <a:noFill/>
          <a:ln w="9525">
            <a:noFill/>
            <a:miter lim="800000"/>
            <a:headEnd/>
            <a:tailEnd/>
          </a:ln>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799828">
            <a:off x="1803545" y="3866262"/>
            <a:ext cx="1391143" cy="1637674"/>
          </a:xfrm>
          <a:prstGeom prst="rect">
            <a:avLst/>
          </a:prstGeom>
          <a:noFill/>
          <a:ln w="9525">
            <a:noFill/>
            <a:miter lim="800000"/>
            <a:headEnd/>
            <a:tailEnd/>
          </a:ln>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613151">
            <a:off x="275898" y="3977915"/>
            <a:ext cx="1667100" cy="1458210"/>
          </a:xfrm>
          <a:prstGeom prst="rect">
            <a:avLst/>
          </a:prstGeom>
          <a:noFill/>
          <a:ln w="9525">
            <a:noFill/>
            <a:miter lim="800000"/>
            <a:headEnd/>
            <a:tailEnd/>
          </a:ln>
        </p:spPr>
      </p:pic>
      <p:sp>
        <p:nvSpPr>
          <p:cNvPr id="20" name="Rectangle 19"/>
          <p:cNvSpPr/>
          <p:nvPr/>
        </p:nvSpPr>
        <p:spPr bwMode="auto">
          <a:xfrm>
            <a:off x="152400" y="3200400"/>
            <a:ext cx="4343400" cy="2514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615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3352800"/>
            <a:ext cx="1369955" cy="2286000"/>
          </a:xfrm>
          <a:prstGeom prst="rect">
            <a:avLst/>
          </a:prstGeom>
          <a:noFill/>
          <a:ln w="9525">
            <a:noFill/>
            <a:miter lim="800000"/>
            <a:headEnd/>
            <a:tailEnd/>
          </a:ln>
        </p:spPr>
      </p:pic>
      <p:grpSp>
        <p:nvGrpSpPr>
          <p:cNvPr id="18" name="Group 17"/>
          <p:cNvGrpSpPr/>
          <p:nvPr/>
        </p:nvGrpSpPr>
        <p:grpSpPr>
          <a:xfrm>
            <a:off x="4572000" y="3200400"/>
            <a:ext cx="4419600" cy="3216331"/>
            <a:chOff x="4572000" y="3200400"/>
            <a:chExt cx="4419600" cy="3216331"/>
          </a:xfrm>
        </p:grpSpPr>
        <p:sp>
          <p:nvSpPr>
            <p:cNvPr id="25" name="TextBox 24"/>
            <p:cNvSpPr txBox="1"/>
            <p:nvPr/>
          </p:nvSpPr>
          <p:spPr>
            <a:xfrm>
              <a:off x="4572000" y="5715000"/>
              <a:ext cx="44196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Removes significantly more particles</a:t>
              </a:r>
            </a:p>
            <a:p>
              <a:pPr marL="168275" indent="-168275">
                <a:buClr>
                  <a:srgbClr val="00B050"/>
                </a:buClr>
                <a:buFont typeface="Arial" pitchFamily="34" charset="0"/>
                <a:buChar char="•"/>
              </a:pPr>
              <a:r>
                <a:rPr lang="en-US" sz="1800" b="1" dirty="0" smtClean="0">
                  <a:solidFill>
                    <a:srgbClr val="00B050"/>
                  </a:solidFill>
                </a:rPr>
                <a:t>Tasks can be done faster</a:t>
              </a:r>
            </a:p>
          </p:txBody>
        </p:sp>
        <p:pic>
          <p:nvPicPr>
            <p:cNvPr id="30" name="Picture 2" descr="C:\Documents and Settings\W. Gary Allread\Local Settings\Temporary Internet Files\Content.IE5\RK40KXD1\MC900441322[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53000" y="3352800"/>
              <a:ext cx="670560" cy="548640"/>
            </a:xfrm>
            <a:prstGeom prst="rect">
              <a:avLst/>
            </a:prstGeom>
            <a:noFill/>
          </p:spPr>
        </p:pic>
        <p:sp>
          <p:nvSpPr>
            <p:cNvPr id="21" name="Rectangle 20"/>
            <p:cNvSpPr/>
            <p:nvPr/>
          </p:nvSpPr>
          <p:spPr bwMode="auto">
            <a:xfrm>
              <a:off x="4724400" y="3200400"/>
              <a:ext cx="4267200" cy="2514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4099"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53200" y="3273006"/>
              <a:ext cx="1982025" cy="2430189"/>
            </a:xfrm>
            <a:prstGeom prst="rect">
              <a:avLst/>
            </a:prstGeom>
            <a:noFill/>
            <a:ln w="9525">
              <a:noFill/>
              <a:miter lim="800000"/>
              <a:headEnd/>
              <a:tailEnd/>
            </a:ln>
          </p:spPr>
        </p:pic>
        <p:pic>
          <p:nvPicPr>
            <p:cNvPr id="4098"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340550">
              <a:off x="5751159" y="3657339"/>
              <a:ext cx="876715" cy="205169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Ergonomics in Housekeeping: Consider the Entire “System”</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BS00953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2438400"/>
            <a:ext cx="3962400" cy="396240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Ergonomics</a:t>
            </a:r>
            <a:endParaRPr lang="en-US" dirty="0"/>
          </a:p>
        </p:txBody>
      </p:sp>
      <p:sp>
        <p:nvSpPr>
          <p:cNvPr id="5" name="Content Placeholder 4"/>
          <p:cNvSpPr>
            <a:spLocks noGrp="1"/>
          </p:cNvSpPr>
          <p:nvPr>
            <p:ph idx="1"/>
          </p:nvPr>
        </p:nvSpPr>
        <p:spPr>
          <a:xfrm>
            <a:off x="1143000" y="1524000"/>
            <a:ext cx="4267200" cy="4411663"/>
          </a:xfrm>
        </p:spPr>
        <p:txBody>
          <a:bodyPr/>
          <a:lstStyle/>
          <a:p>
            <a:pPr marL="0" indent="0"/>
            <a:r>
              <a:rPr lang="en-US" dirty="0" smtClean="0"/>
              <a:t>The science of designing jobs, equipment, and workplaces to fit the person</a:t>
            </a:r>
            <a:endParaRPr lang="en-US" dirty="0"/>
          </a:p>
        </p:txBody>
      </p:sp>
      <p:sp>
        <p:nvSpPr>
          <p:cNvPr id="6" name="Text Box 14"/>
          <p:cNvSpPr txBox="1">
            <a:spLocks noChangeArrowheads="1"/>
          </p:cNvSpPr>
          <p:nvPr/>
        </p:nvSpPr>
        <p:spPr bwMode="auto">
          <a:xfrm>
            <a:off x="5029200" y="5334000"/>
            <a:ext cx="1485900" cy="523220"/>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800" b="1" dirty="0" smtClean="0">
                <a:solidFill>
                  <a:schemeClr val="bg2"/>
                </a:solidFill>
              </a:rPr>
              <a:t>Person</a:t>
            </a:r>
            <a:endParaRPr kumimoji="0" lang="en-US" sz="2800" b="1" dirty="0">
              <a:solidFill>
                <a:schemeClr val="bg2"/>
              </a:solidFill>
            </a:endParaRPr>
          </a:p>
        </p:txBody>
      </p:sp>
      <p:sp>
        <p:nvSpPr>
          <p:cNvPr id="7" name="Text Box 15"/>
          <p:cNvSpPr txBox="1">
            <a:spLocks noChangeArrowheads="1"/>
          </p:cNvSpPr>
          <p:nvPr/>
        </p:nvSpPr>
        <p:spPr bwMode="auto">
          <a:xfrm>
            <a:off x="7315200" y="3236259"/>
            <a:ext cx="990600" cy="523220"/>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800" b="1" dirty="0" smtClean="0">
                <a:solidFill>
                  <a:schemeClr val="bg2"/>
                </a:solidFill>
              </a:rPr>
              <a:t>Job</a:t>
            </a:r>
            <a:endParaRPr kumimoji="0" lang="en-US" sz="2800"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Features that Make Housekeeping Work </a:t>
            </a:r>
            <a:r>
              <a:rPr lang="en-US" u="sng" dirty="0" smtClean="0"/>
              <a:t>Harder</a:t>
            </a:r>
            <a:endParaRPr lang="en-US" u="sng" dirty="0"/>
          </a:p>
        </p:txBody>
      </p:sp>
      <p:sp>
        <p:nvSpPr>
          <p:cNvPr id="24" name="TextBox 23"/>
          <p:cNvSpPr txBox="1"/>
          <p:nvPr/>
        </p:nvSpPr>
        <p:spPr>
          <a:xfrm>
            <a:off x="152400" y="5562600"/>
            <a:ext cx="1752600" cy="923330"/>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Hard to reach entire surface</a:t>
            </a:r>
          </a:p>
        </p:txBody>
      </p:sp>
      <p:pic>
        <p:nvPicPr>
          <p:cNvPr id="3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3600" y="1828800"/>
            <a:ext cx="645867" cy="548640"/>
          </a:xfrm>
          <a:prstGeom prst="rect">
            <a:avLst/>
          </a:prstGeom>
          <a:noFill/>
          <a:ln w="9525">
            <a:noFill/>
            <a:miter lim="800000"/>
            <a:headEnd/>
            <a:tailEnd/>
          </a:ln>
        </p:spPr>
      </p:pic>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Examples</a:t>
            </a:r>
            <a:endParaRPr lang="en-US" spc="-150" dirty="0" smtClean="0"/>
          </a:p>
        </p:txBody>
      </p:sp>
      <p:grpSp>
        <p:nvGrpSpPr>
          <p:cNvPr id="41" name="Group 40"/>
          <p:cNvGrpSpPr/>
          <p:nvPr/>
        </p:nvGrpSpPr>
        <p:grpSpPr>
          <a:xfrm>
            <a:off x="188827" y="2438400"/>
            <a:ext cx="1627094" cy="4267200"/>
            <a:chOff x="201706" y="2438400"/>
            <a:chExt cx="1627094" cy="4267200"/>
          </a:xfrm>
        </p:grpSpPr>
        <p:pic>
          <p:nvPicPr>
            <p:cNvPr id="1029" name="Picture 5"/>
            <p:cNvPicPr>
              <a:picLocks noChangeAspect="1" noChangeArrowheads="1"/>
            </p:cNvPicPr>
            <p:nvPr/>
          </p:nvPicPr>
          <p:blipFill>
            <a:blip r:embed="rId3" cstate="email">
              <a:lum bright="20000"/>
              <a:extLst>
                <a:ext uri="{28A0092B-C50C-407E-A947-70E740481C1C}">
                  <a14:useLocalDpi xmlns:a14="http://schemas.microsoft.com/office/drawing/2010/main" val="0"/>
                </a:ext>
              </a:extLst>
            </a:blip>
            <a:srcRect/>
            <a:stretch>
              <a:fillRect/>
            </a:stretch>
          </p:blipFill>
          <p:spPr bwMode="auto">
            <a:xfrm>
              <a:off x="266700" y="3200400"/>
              <a:ext cx="1524000" cy="2286000"/>
            </a:xfrm>
            <a:prstGeom prst="rect">
              <a:avLst/>
            </a:prstGeom>
            <a:noFill/>
            <a:ln w="9525">
              <a:noFill/>
              <a:miter lim="800000"/>
              <a:headEnd/>
              <a:tailEnd/>
            </a:ln>
          </p:spPr>
        </p:pic>
        <p:sp>
          <p:nvSpPr>
            <p:cNvPr id="23" name="TextBox 22"/>
            <p:cNvSpPr txBox="1"/>
            <p:nvPr/>
          </p:nvSpPr>
          <p:spPr>
            <a:xfrm>
              <a:off x="266700" y="2514600"/>
              <a:ext cx="1524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Oversized mirrors</a:t>
              </a:r>
            </a:p>
          </p:txBody>
        </p:sp>
        <p:sp>
          <p:nvSpPr>
            <p:cNvPr id="21" name="Rectangle 20"/>
            <p:cNvSpPr/>
            <p:nvPr/>
          </p:nvSpPr>
          <p:spPr bwMode="auto">
            <a:xfrm>
              <a:off x="201706" y="2438400"/>
              <a:ext cx="1627094"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39" name="Group 38"/>
          <p:cNvGrpSpPr/>
          <p:nvPr/>
        </p:nvGrpSpPr>
        <p:grpSpPr>
          <a:xfrm>
            <a:off x="3429000" y="2438400"/>
            <a:ext cx="3825688" cy="4267200"/>
            <a:chOff x="3429000" y="2438400"/>
            <a:chExt cx="3825688" cy="4267200"/>
          </a:xfrm>
        </p:grpSpPr>
        <p:pic>
          <p:nvPicPr>
            <p:cNvPr id="1030" name="Picture 6"/>
            <p:cNvPicPr>
              <a:picLocks noChangeAspect="1" noChangeArrowheads="1"/>
            </p:cNvPicPr>
            <p:nvPr/>
          </p:nvPicPr>
          <p:blipFill>
            <a:blip r:embed="rId4" cstate="email">
              <a:lum bright="20000"/>
              <a:extLst>
                <a:ext uri="{28A0092B-C50C-407E-A947-70E740481C1C}">
                  <a14:useLocalDpi xmlns:a14="http://schemas.microsoft.com/office/drawing/2010/main" val="0"/>
                </a:ext>
              </a:extLst>
            </a:blip>
            <a:srcRect/>
            <a:stretch>
              <a:fillRect/>
            </a:stretch>
          </p:blipFill>
          <p:spPr bwMode="auto">
            <a:xfrm flipH="1">
              <a:off x="5562600" y="3200400"/>
              <a:ext cx="1644828" cy="2286000"/>
            </a:xfrm>
            <a:prstGeom prst="rect">
              <a:avLst/>
            </a:prstGeom>
            <a:noFill/>
            <a:ln w="9525">
              <a:noFill/>
              <a:miter lim="800000"/>
              <a:headEnd/>
              <a:tailEnd/>
            </a:ln>
          </p:spPr>
        </p:pic>
        <p:pic>
          <p:nvPicPr>
            <p:cNvPr id="1031" name="Picture 7"/>
            <p:cNvPicPr>
              <a:picLocks noChangeAspect="1" noChangeArrowheads="1"/>
            </p:cNvPicPr>
            <p:nvPr/>
          </p:nvPicPr>
          <p:blipFill>
            <a:blip r:embed="rId5" cstate="email">
              <a:lum bright="20000"/>
              <a:extLst>
                <a:ext uri="{28A0092B-C50C-407E-A947-70E740481C1C}">
                  <a14:useLocalDpi xmlns:a14="http://schemas.microsoft.com/office/drawing/2010/main" val="0"/>
                </a:ext>
              </a:extLst>
            </a:blip>
            <a:srcRect/>
            <a:stretch>
              <a:fillRect/>
            </a:stretch>
          </p:blipFill>
          <p:spPr bwMode="auto">
            <a:xfrm flipH="1">
              <a:off x="3673386" y="3200400"/>
              <a:ext cx="1644828" cy="2286000"/>
            </a:xfrm>
            <a:prstGeom prst="rect">
              <a:avLst/>
            </a:prstGeom>
            <a:noFill/>
            <a:ln w="9525">
              <a:noFill/>
              <a:miter lim="800000"/>
              <a:headEnd/>
              <a:tailEnd/>
            </a:ln>
          </p:spPr>
        </p:pic>
        <p:sp>
          <p:nvSpPr>
            <p:cNvPr id="27" name="TextBox 26"/>
            <p:cNvSpPr txBox="1"/>
            <p:nvPr/>
          </p:nvSpPr>
          <p:spPr>
            <a:xfrm>
              <a:off x="3429000" y="2791599"/>
              <a:ext cx="2133600" cy="369332"/>
            </a:xfrm>
            <a:prstGeom prst="rect">
              <a:avLst/>
            </a:prstGeom>
            <a:noFill/>
          </p:spPr>
          <p:txBody>
            <a:bodyPr wrap="square" rtlCol="0">
              <a:spAutoFit/>
            </a:bodyPr>
            <a:lstStyle/>
            <a:p>
              <a:pPr algn="ctr">
                <a:buNone/>
              </a:pPr>
              <a:r>
                <a:rPr lang="en-US" sz="1800" dirty="0" smtClean="0">
                  <a:solidFill>
                    <a:schemeClr val="bg1">
                      <a:lumMod val="50000"/>
                    </a:schemeClr>
                  </a:solidFill>
                </a:rPr>
                <a:t>Lots of Furniture</a:t>
              </a:r>
            </a:p>
          </p:txBody>
        </p:sp>
        <p:sp>
          <p:nvSpPr>
            <p:cNvPr id="28" name="TextBox 27"/>
            <p:cNvSpPr txBox="1"/>
            <p:nvPr/>
          </p:nvSpPr>
          <p:spPr>
            <a:xfrm>
              <a:off x="5623014" y="2791599"/>
              <a:ext cx="1524000" cy="369332"/>
            </a:xfrm>
            <a:prstGeom prst="rect">
              <a:avLst/>
            </a:prstGeom>
            <a:noFill/>
          </p:spPr>
          <p:txBody>
            <a:bodyPr wrap="square" rtlCol="0">
              <a:spAutoFit/>
            </a:bodyPr>
            <a:lstStyle/>
            <a:p>
              <a:pPr algn="ctr">
                <a:buNone/>
              </a:pPr>
              <a:r>
                <a:rPr lang="en-US" sz="1800" dirty="0" smtClean="0">
                  <a:solidFill>
                    <a:schemeClr val="bg1">
                      <a:lumMod val="50000"/>
                    </a:schemeClr>
                  </a:solidFill>
                </a:rPr>
                <a:t>Nightstands</a:t>
              </a:r>
            </a:p>
          </p:txBody>
        </p:sp>
        <p:sp>
          <p:nvSpPr>
            <p:cNvPr id="31" name="TextBox 30"/>
            <p:cNvSpPr txBox="1"/>
            <p:nvPr/>
          </p:nvSpPr>
          <p:spPr>
            <a:xfrm>
              <a:off x="3657600" y="2514600"/>
              <a:ext cx="3505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Crowded Rooms</a:t>
              </a:r>
            </a:p>
          </p:txBody>
        </p:sp>
        <p:sp>
          <p:nvSpPr>
            <p:cNvPr id="35" name="TextBox 34"/>
            <p:cNvSpPr txBox="1"/>
            <p:nvPr/>
          </p:nvSpPr>
          <p:spPr>
            <a:xfrm>
              <a:off x="3733800" y="5562600"/>
              <a:ext cx="1524000" cy="923330"/>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Difficult to vacuum around</a:t>
              </a:r>
            </a:p>
          </p:txBody>
        </p:sp>
        <p:sp>
          <p:nvSpPr>
            <p:cNvPr id="36" name="TextBox 35"/>
            <p:cNvSpPr txBox="1"/>
            <p:nvPr/>
          </p:nvSpPr>
          <p:spPr>
            <a:xfrm>
              <a:off x="5623014" y="5562600"/>
              <a:ext cx="1524000" cy="923330"/>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Difficult to make beds</a:t>
              </a:r>
            </a:p>
          </p:txBody>
        </p:sp>
        <p:sp>
          <p:nvSpPr>
            <p:cNvPr id="25" name="Rectangle 24"/>
            <p:cNvSpPr/>
            <p:nvPr/>
          </p:nvSpPr>
          <p:spPr bwMode="auto">
            <a:xfrm>
              <a:off x="3623982" y="2438400"/>
              <a:ext cx="3630706"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40" name="Group 39"/>
          <p:cNvGrpSpPr/>
          <p:nvPr/>
        </p:nvGrpSpPr>
        <p:grpSpPr>
          <a:xfrm>
            <a:off x="1828800" y="2438400"/>
            <a:ext cx="1752600" cy="4267200"/>
            <a:chOff x="1828800" y="2438400"/>
            <a:chExt cx="1752600" cy="4267200"/>
          </a:xfrm>
        </p:grpSpPr>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1942608" y="3200400"/>
              <a:ext cx="1524985" cy="2286000"/>
            </a:xfrm>
            <a:prstGeom prst="rect">
              <a:avLst/>
            </a:prstGeom>
            <a:noFill/>
            <a:ln w="9525">
              <a:noFill/>
              <a:miter lim="800000"/>
              <a:headEnd/>
              <a:tailEnd/>
            </a:ln>
          </p:spPr>
        </p:pic>
        <p:sp>
          <p:nvSpPr>
            <p:cNvPr id="26" name="TextBox 25"/>
            <p:cNvSpPr txBox="1"/>
            <p:nvPr/>
          </p:nvSpPr>
          <p:spPr>
            <a:xfrm>
              <a:off x="1943100" y="2514600"/>
              <a:ext cx="1524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Porous surfaces</a:t>
              </a:r>
            </a:p>
          </p:txBody>
        </p:sp>
        <p:sp>
          <p:nvSpPr>
            <p:cNvPr id="34" name="TextBox 33"/>
            <p:cNvSpPr txBox="1"/>
            <p:nvPr/>
          </p:nvSpPr>
          <p:spPr>
            <a:xfrm>
              <a:off x="1828800" y="5562600"/>
              <a:ext cx="1752600" cy="923330"/>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Pick up stains more easily</a:t>
              </a:r>
            </a:p>
          </p:txBody>
        </p:sp>
        <p:sp>
          <p:nvSpPr>
            <p:cNvPr id="30" name="Rectangle 29"/>
            <p:cNvSpPr/>
            <p:nvPr/>
          </p:nvSpPr>
          <p:spPr bwMode="auto">
            <a:xfrm>
              <a:off x="1896035" y="2438400"/>
              <a:ext cx="1622044"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38" name="Group 37"/>
          <p:cNvGrpSpPr/>
          <p:nvPr/>
        </p:nvGrpSpPr>
        <p:grpSpPr>
          <a:xfrm>
            <a:off x="7356677" y="2438400"/>
            <a:ext cx="1656694" cy="4267200"/>
            <a:chOff x="7356677" y="2438400"/>
            <a:chExt cx="1656694" cy="4267200"/>
          </a:xfrm>
        </p:grpSpPr>
        <p:pic>
          <p:nvPicPr>
            <p:cNvPr id="1028" name="Picture 4"/>
            <p:cNvPicPr>
              <a:picLocks noChangeAspect="1" noChangeArrowheads="1"/>
            </p:cNvPicPr>
            <p:nvPr/>
          </p:nvPicPr>
          <p:blipFill>
            <a:blip r:embed="rId7" cstate="email">
              <a:lum bright="20000"/>
              <a:extLst>
                <a:ext uri="{28A0092B-C50C-407E-A947-70E740481C1C}">
                  <a14:useLocalDpi xmlns:a14="http://schemas.microsoft.com/office/drawing/2010/main" val="0"/>
                </a:ext>
              </a:extLst>
            </a:blip>
            <a:srcRect/>
            <a:stretch>
              <a:fillRect/>
            </a:stretch>
          </p:blipFill>
          <p:spPr bwMode="auto">
            <a:xfrm flipH="1">
              <a:off x="7391400" y="3200400"/>
              <a:ext cx="1600200" cy="2286000"/>
            </a:xfrm>
            <a:prstGeom prst="rect">
              <a:avLst/>
            </a:prstGeom>
            <a:noFill/>
            <a:ln w="9525">
              <a:noFill/>
              <a:miter lim="800000"/>
              <a:headEnd/>
              <a:tailEnd/>
            </a:ln>
          </p:spPr>
        </p:pic>
        <p:sp>
          <p:nvSpPr>
            <p:cNvPr id="29" name="TextBox 28"/>
            <p:cNvSpPr txBox="1"/>
            <p:nvPr/>
          </p:nvSpPr>
          <p:spPr>
            <a:xfrm>
              <a:off x="7429500" y="2514600"/>
              <a:ext cx="1524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Dark furniture</a:t>
              </a:r>
            </a:p>
          </p:txBody>
        </p:sp>
        <p:sp>
          <p:nvSpPr>
            <p:cNvPr id="37" name="TextBox 36"/>
            <p:cNvSpPr txBox="1"/>
            <p:nvPr/>
          </p:nvSpPr>
          <p:spPr>
            <a:xfrm>
              <a:off x="7429500" y="5562600"/>
              <a:ext cx="1524000" cy="923330"/>
            </a:xfrm>
            <a:prstGeom prst="rect">
              <a:avLst/>
            </a:prstGeom>
            <a:noFill/>
          </p:spPr>
          <p:txBody>
            <a:bodyPr wrap="square" rtlCol="0">
              <a:spAutoFit/>
            </a:bodyPr>
            <a:lstStyle/>
            <a:p>
              <a:pPr marL="168275" indent="-168275">
                <a:buClr>
                  <a:srgbClr val="FF0000"/>
                </a:buClr>
                <a:buFont typeface="Arial" pitchFamily="34" charset="0"/>
                <a:buChar char="•"/>
              </a:pPr>
              <a:r>
                <a:rPr lang="en-US" sz="1800" b="1" dirty="0" smtClean="0">
                  <a:solidFill>
                    <a:srgbClr val="FF0000"/>
                  </a:solidFill>
                </a:rPr>
                <a:t>Shows dust more easily</a:t>
              </a:r>
            </a:p>
          </p:txBody>
        </p:sp>
        <p:sp>
          <p:nvSpPr>
            <p:cNvPr id="33" name="Rectangle 32"/>
            <p:cNvSpPr/>
            <p:nvPr/>
          </p:nvSpPr>
          <p:spPr bwMode="auto">
            <a:xfrm>
              <a:off x="7356677" y="2438400"/>
              <a:ext cx="1656694"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Design Features – Consider during Selection and Renovation</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Examples – Which area would be easier to clean?</a:t>
            </a:r>
            <a:endParaRPr lang="en-US" spc="-150" dirty="0" smtClean="0"/>
          </a:p>
        </p:txBody>
      </p:sp>
      <p:grpSp>
        <p:nvGrpSpPr>
          <p:cNvPr id="52" name="Group 51"/>
          <p:cNvGrpSpPr/>
          <p:nvPr/>
        </p:nvGrpSpPr>
        <p:grpSpPr>
          <a:xfrm>
            <a:off x="115909" y="2438400"/>
            <a:ext cx="3142445" cy="4267200"/>
            <a:chOff x="154546" y="2438400"/>
            <a:chExt cx="3142445" cy="4267200"/>
          </a:xfrm>
        </p:grpSpPr>
        <p:sp>
          <p:nvSpPr>
            <p:cNvPr id="27" name="TextBox 26"/>
            <p:cNvSpPr txBox="1"/>
            <p:nvPr/>
          </p:nvSpPr>
          <p:spPr>
            <a:xfrm>
              <a:off x="228600" y="2791599"/>
              <a:ext cx="1524000" cy="369332"/>
            </a:xfrm>
            <a:prstGeom prst="rect">
              <a:avLst/>
            </a:prstGeom>
            <a:noFill/>
          </p:spPr>
          <p:txBody>
            <a:bodyPr wrap="square" rtlCol="0">
              <a:spAutoFit/>
            </a:bodyPr>
            <a:lstStyle/>
            <a:p>
              <a:pPr algn="ctr">
                <a:buNone/>
              </a:pPr>
              <a:r>
                <a:rPr lang="en-US" sz="1800" dirty="0" smtClean="0">
                  <a:solidFill>
                    <a:schemeClr val="bg1">
                      <a:lumMod val="50000"/>
                    </a:schemeClr>
                  </a:solidFill>
                </a:rPr>
                <a:t>Floor-Mount</a:t>
              </a:r>
            </a:p>
          </p:txBody>
        </p:sp>
        <p:sp>
          <p:nvSpPr>
            <p:cNvPr id="28" name="TextBox 27"/>
            <p:cNvSpPr txBox="1"/>
            <p:nvPr/>
          </p:nvSpPr>
          <p:spPr>
            <a:xfrm>
              <a:off x="1752600" y="2791599"/>
              <a:ext cx="1447800" cy="369332"/>
            </a:xfrm>
            <a:prstGeom prst="rect">
              <a:avLst/>
            </a:prstGeom>
            <a:noFill/>
          </p:spPr>
          <p:txBody>
            <a:bodyPr wrap="square" rtlCol="0">
              <a:spAutoFit/>
            </a:bodyPr>
            <a:lstStyle/>
            <a:p>
              <a:pPr algn="ctr">
                <a:buNone/>
              </a:pPr>
              <a:r>
                <a:rPr lang="en-US" sz="1800" dirty="0" smtClean="0">
                  <a:solidFill>
                    <a:schemeClr val="bg1">
                      <a:lumMod val="50000"/>
                    </a:schemeClr>
                  </a:solidFill>
                </a:rPr>
                <a:t>Wall-Mount</a:t>
              </a:r>
            </a:p>
          </p:txBody>
        </p:sp>
        <p:sp>
          <p:nvSpPr>
            <p:cNvPr id="31" name="TextBox 30"/>
            <p:cNvSpPr txBox="1"/>
            <p:nvPr/>
          </p:nvSpPr>
          <p:spPr>
            <a:xfrm>
              <a:off x="228600" y="2514600"/>
              <a:ext cx="29718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Toilet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78358" y="3200400"/>
              <a:ext cx="1447800" cy="2286000"/>
            </a:xfrm>
            <a:prstGeom prst="rect">
              <a:avLst/>
            </a:prstGeom>
            <a:noFill/>
            <a:ln w="9525">
              <a:noFill/>
              <a:miter lim="800000"/>
              <a:headEnd/>
              <a:tailEnd/>
            </a:ln>
          </p:spPr>
        </p:pic>
        <p:pic>
          <p:nvPicPr>
            <p:cNvPr id="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200400"/>
              <a:ext cx="1502298" cy="2286000"/>
            </a:xfrm>
            <a:prstGeom prst="rect">
              <a:avLst/>
            </a:prstGeom>
            <a:noFill/>
            <a:ln w="9525">
              <a:noFill/>
              <a:miter lim="800000"/>
              <a:headEnd/>
              <a:tailEnd/>
            </a:ln>
          </p:spPr>
        </p:pic>
        <p:pic>
          <p:nvPicPr>
            <p:cNvPr id="4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 y="5699760"/>
              <a:ext cx="645867" cy="548640"/>
            </a:xfrm>
            <a:prstGeom prst="rect">
              <a:avLst/>
            </a:prstGeom>
            <a:noFill/>
            <a:ln w="9525">
              <a:noFill/>
              <a:miter lim="800000"/>
              <a:headEnd/>
              <a:tailEnd/>
            </a:ln>
          </p:spPr>
        </p:pic>
        <p:pic>
          <p:nvPicPr>
            <p:cNvPr id="42"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48840" y="5699760"/>
              <a:ext cx="670560" cy="548640"/>
            </a:xfrm>
            <a:prstGeom prst="rect">
              <a:avLst/>
            </a:prstGeom>
            <a:noFill/>
          </p:spPr>
        </p:pic>
        <p:sp>
          <p:nvSpPr>
            <p:cNvPr id="47" name="Rectangle 46"/>
            <p:cNvSpPr/>
            <p:nvPr/>
          </p:nvSpPr>
          <p:spPr bwMode="auto">
            <a:xfrm>
              <a:off x="154546" y="2438400"/>
              <a:ext cx="3142445"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51" name="Group 50"/>
          <p:cNvGrpSpPr/>
          <p:nvPr/>
        </p:nvGrpSpPr>
        <p:grpSpPr>
          <a:xfrm>
            <a:off x="3328116" y="2438400"/>
            <a:ext cx="2881647" cy="4267200"/>
            <a:chOff x="3276600" y="2438400"/>
            <a:chExt cx="2881647" cy="4267200"/>
          </a:xfrm>
        </p:grpSpPr>
        <p:pic>
          <p:nvPicPr>
            <p:cNvPr id="4"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36205" y="3200400"/>
              <a:ext cx="1295400" cy="2286000"/>
            </a:xfrm>
            <a:prstGeom prst="rect">
              <a:avLst/>
            </a:prstGeom>
            <a:noFill/>
            <a:ln w="9525">
              <a:noFill/>
              <a:miter lim="800000"/>
              <a:headEnd/>
              <a:tailEnd/>
            </a:ln>
          </p:spPr>
        </p:pic>
        <p:pic>
          <p:nvPicPr>
            <p:cNvPr id="5"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77484" y="3200400"/>
              <a:ext cx="1295400" cy="2286000"/>
            </a:xfrm>
            <a:prstGeom prst="rect">
              <a:avLst/>
            </a:prstGeom>
            <a:noFill/>
            <a:ln w="9525">
              <a:noFill/>
              <a:miter lim="800000"/>
              <a:headEnd/>
              <a:tailEnd/>
            </a:ln>
          </p:spPr>
        </p:pic>
        <p:sp>
          <p:nvSpPr>
            <p:cNvPr id="25" name="TextBox 24"/>
            <p:cNvSpPr txBox="1"/>
            <p:nvPr/>
          </p:nvSpPr>
          <p:spPr>
            <a:xfrm>
              <a:off x="3352800" y="2791599"/>
              <a:ext cx="1295400" cy="369332"/>
            </a:xfrm>
            <a:prstGeom prst="rect">
              <a:avLst/>
            </a:prstGeom>
            <a:noFill/>
          </p:spPr>
          <p:txBody>
            <a:bodyPr wrap="square" rtlCol="0">
              <a:spAutoFit/>
            </a:bodyPr>
            <a:lstStyle/>
            <a:p>
              <a:pPr algn="ctr">
                <a:buNone/>
              </a:pPr>
              <a:r>
                <a:rPr lang="en-US" sz="1800" dirty="0" smtClean="0">
                  <a:solidFill>
                    <a:schemeClr val="bg1">
                      <a:lumMod val="50000"/>
                    </a:schemeClr>
                  </a:solidFill>
                </a:rPr>
                <a:t>With Tub</a:t>
              </a:r>
            </a:p>
          </p:txBody>
        </p:sp>
        <p:sp>
          <p:nvSpPr>
            <p:cNvPr id="30" name="TextBox 29"/>
            <p:cNvSpPr txBox="1"/>
            <p:nvPr/>
          </p:nvSpPr>
          <p:spPr>
            <a:xfrm>
              <a:off x="4634247" y="2791599"/>
              <a:ext cx="1524000" cy="369332"/>
            </a:xfrm>
            <a:prstGeom prst="rect">
              <a:avLst/>
            </a:prstGeom>
            <a:noFill/>
          </p:spPr>
          <p:txBody>
            <a:bodyPr wrap="square" rtlCol="0">
              <a:spAutoFit/>
            </a:bodyPr>
            <a:lstStyle/>
            <a:p>
              <a:pPr algn="ctr">
                <a:buNone/>
              </a:pPr>
              <a:r>
                <a:rPr lang="en-US" sz="1800" dirty="0" smtClean="0">
                  <a:solidFill>
                    <a:schemeClr val="bg1">
                      <a:lumMod val="50000"/>
                    </a:schemeClr>
                  </a:solidFill>
                </a:rPr>
                <a:t>Without Tub</a:t>
              </a:r>
            </a:p>
          </p:txBody>
        </p:sp>
        <p:sp>
          <p:nvSpPr>
            <p:cNvPr id="33" name="TextBox 32"/>
            <p:cNvSpPr txBox="1"/>
            <p:nvPr/>
          </p:nvSpPr>
          <p:spPr>
            <a:xfrm>
              <a:off x="3276600" y="2514600"/>
              <a:ext cx="2743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Shower</a:t>
              </a:r>
            </a:p>
          </p:txBody>
        </p:sp>
        <p:pic>
          <p:nvPicPr>
            <p:cNvPr id="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97533" y="5715000"/>
              <a:ext cx="645867" cy="548640"/>
            </a:xfrm>
            <a:prstGeom prst="rect">
              <a:avLst/>
            </a:prstGeom>
            <a:noFill/>
            <a:ln w="9525">
              <a:noFill/>
              <a:miter lim="800000"/>
              <a:headEnd/>
              <a:tailEnd/>
            </a:ln>
          </p:spPr>
        </p:pic>
        <p:pic>
          <p:nvPicPr>
            <p:cNvPr id="44"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29200" y="5715000"/>
              <a:ext cx="670560" cy="548640"/>
            </a:xfrm>
            <a:prstGeom prst="rect">
              <a:avLst/>
            </a:prstGeom>
            <a:noFill/>
          </p:spPr>
        </p:pic>
        <p:sp>
          <p:nvSpPr>
            <p:cNvPr id="48" name="Rectangle 47"/>
            <p:cNvSpPr/>
            <p:nvPr/>
          </p:nvSpPr>
          <p:spPr bwMode="auto">
            <a:xfrm>
              <a:off x="3276600" y="2438400"/>
              <a:ext cx="2815107"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6239814" y="2438400"/>
            <a:ext cx="2815107" cy="4267200"/>
            <a:chOff x="6239814" y="2438400"/>
            <a:chExt cx="2815107" cy="4267200"/>
          </a:xfrm>
        </p:grpSpPr>
        <p:pic>
          <p:nvPicPr>
            <p:cNvPr id="7"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311721" y="3200400"/>
              <a:ext cx="1295400" cy="2286000"/>
            </a:xfrm>
            <a:prstGeom prst="rect">
              <a:avLst/>
            </a:prstGeom>
            <a:noFill/>
            <a:ln w="9525">
              <a:noFill/>
              <a:miter lim="800000"/>
              <a:headEnd/>
              <a:tailEnd/>
            </a:ln>
          </p:spPr>
        </p:pic>
        <p:sp>
          <p:nvSpPr>
            <p:cNvPr id="38" name="TextBox 37"/>
            <p:cNvSpPr txBox="1"/>
            <p:nvPr/>
          </p:nvSpPr>
          <p:spPr>
            <a:xfrm>
              <a:off x="6311720" y="2791599"/>
              <a:ext cx="1295401" cy="369332"/>
            </a:xfrm>
            <a:prstGeom prst="rect">
              <a:avLst/>
            </a:prstGeom>
            <a:noFill/>
          </p:spPr>
          <p:txBody>
            <a:bodyPr wrap="square" rtlCol="0">
              <a:spAutoFit/>
            </a:bodyPr>
            <a:lstStyle/>
            <a:p>
              <a:pPr algn="ctr">
                <a:buNone/>
              </a:pPr>
              <a:r>
                <a:rPr lang="en-US" sz="1800" dirty="0" smtClean="0">
                  <a:solidFill>
                    <a:schemeClr val="bg1">
                      <a:lumMod val="50000"/>
                    </a:schemeClr>
                  </a:solidFill>
                </a:rPr>
                <a:t>On Floor</a:t>
              </a:r>
            </a:p>
          </p:txBody>
        </p:sp>
        <p:sp>
          <p:nvSpPr>
            <p:cNvPr id="39" name="TextBox 38"/>
            <p:cNvSpPr txBox="1"/>
            <p:nvPr/>
          </p:nvSpPr>
          <p:spPr>
            <a:xfrm>
              <a:off x="7530921" y="2791599"/>
              <a:ext cx="1524000" cy="369332"/>
            </a:xfrm>
            <a:prstGeom prst="rect">
              <a:avLst/>
            </a:prstGeom>
            <a:noFill/>
          </p:spPr>
          <p:txBody>
            <a:bodyPr wrap="square" rtlCol="0">
              <a:spAutoFit/>
            </a:bodyPr>
            <a:lstStyle/>
            <a:p>
              <a:pPr algn="ctr">
                <a:buNone/>
              </a:pPr>
              <a:r>
                <a:rPr lang="en-US" sz="1800" dirty="0" smtClean="0">
                  <a:solidFill>
                    <a:schemeClr val="bg1">
                      <a:lumMod val="50000"/>
                    </a:schemeClr>
                  </a:solidFill>
                </a:rPr>
                <a:t>Wall-Mount</a:t>
              </a:r>
            </a:p>
          </p:txBody>
        </p:sp>
        <p:sp>
          <p:nvSpPr>
            <p:cNvPr id="40" name="TextBox 39"/>
            <p:cNvSpPr txBox="1"/>
            <p:nvPr/>
          </p:nvSpPr>
          <p:spPr>
            <a:xfrm>
              <a:off x="6311720" y="2514600"/>
              <a:ext cx="2604753" cy="369332"/>
            </a:xfrm>
            <a:prstGeom prst="rect">
              <a:avLst/>
            </a:prstGeom>
            <a:noFill/>
          </p:spPr>
          <p:txBody>
            <a:bodyPr wrap="square" rtlCol="0">
              <a:spAutoFit/>
            </a:bodyPr>
            <a:lstStyle/>
            <a:p>
              <a:pPr algn="ctr">
                <a:buNone/>
              </a:pPr>
              <a:r>
                <a:rPr lang="en-US" sz="1800" b="1" dirty="0" smtClean="0">
                  <a:solidFill>
                    <a:schemeClr val="bg1">
                      <a:lumMod val="50000"/>
                    </a:schemeClr>
                  </a:solidFill>
                </a:rPr>
                <a:t>Under Nightstand</a:t>
              </a:r>
            </a:p>
          </p:txBody>
        </p:sp>
        <p:pic>
          <p:nvPicPr>
            <p:cNvPr id="4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16521" y="5699760"/>
              <a:ext cx="645867" cy="548640"/>
            </a:xfrm>
            <a:prstGeom prst="rect">
              <a:avLst/>
            </a:prstGeom>
            <a:noFill/>
            <a:ln w="9525">
              <a:noFill/>
              <a:miter lim="800000"/>
              <a:headEnd/>
              <a:tailEnd/>
            </a:ln>
          </p:spPr>
        </p:pic>
        <p:pic>
          <p:nvPicPr>
            <p:cNvPr id="46"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64321" y="5699760"/>
              <a:ext cx="670560" cy="548640"/>
            </a:xfrm>
            <a:prstGeom prst="rect">
              <a:avLst/>
            </a:prstGeom>
            <a:noFill/>
          </p:spPr>
        </p:pic>
        <p:sp>
          <p:nvSpPr>
            <p:cNvPr id="49" name="Rectangle 48"/>
            <p:cNvSpPr/>
            <p:nvPr/>
          </p:nvSpPr>
          <p:spPr bwMode="auto">
            <a:xfrm>
              <a:off x="6239814" y="2438400"/>
              <a:ext cx="2815107" cy="426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8"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696200" y="3200400"/>
              <a:ext cx="1280007" cy="2286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a:t>
            </a:r>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Components</a:t>
            </a:r>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14" name="TextBox 13"/>
          <p:cNvSpPr txBox="1"/>
          <p:nvPr/>
        </p:nvSpPr>
        <p:spPr>
          <a:xfrm>
            <a:off x="3352800" y="2590800"/>
            <a:ext cx="2286000" cy="400110"/>
          </a:xfrm>
          <a:prstGeom prst="rect">
            <a:avLst/>
          </a:prstGeom>
          <a:noFill/>
          <a:ln>
            <a:solidFill>
              <a:schemeClr val="tx1"/>
            </a:solidFill>
          </a:ln>
        </p:spPr>
        <p:txBody>
          <a:bodyPr wrap="square" rtlCol="0">
            <a:spAutoFit/>
          </a:bodyPr>
          <a:lstStyle/>
          <a:p>
            <a:pPr algn="ctr">
              <a:buNone/>
            </a:pPr>
            <a:r>
              <a:rPr lang="en-US" sz="2000" dirty="0" smtClean="0"/>
              <a:t>Work Environment</a:t>
            </a:r>
            <a:endParaRPr lang="en-US" sz="2000" dirty="0"/>
          </a:p>
        </p:txBody>
      </p:sp>
      <p:sp>
        <p:nvSpPr>
          <p:cNvPr id="18" name="Up Arrow 17"/>
          <p:cNvSpPr/>
          <p:nvPr/>
        </p:nvSpPr>
        <p:spPr bwMode="auto">
          <a:xfrm rot="10800000">
            <a:off x="4358641" y="3078479"/>
            <a:ext cx="274320" cy="731520"/>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27" name="TextBox 26"/>
          <p:cNvSpPr txBox="1"/>
          <p:nvPr/>
        </p:nvSpPr>
        <p:spPr>
          <a:xfrm>
            <a:off x="5105400" y="2743200"/>
            <a:ext cx="2743200" cy="929485"/>
          </a:xfrm>
          <a:prstGeom prst="rect">
            <a:avLst/>
          </a:prstGeom>
          <a:noFill/>
          <a:ln>
            <a:noFill/>
          </a:ln>
        </p:spPr>
        <p:txBody>
          <a:bodyPr wrap="square" rtlCol="0">
            <a:spAutoFit/>
          </a:bodyPr>
          <a:lstStyle/>
          <a:p>
            <a:pPr algn="ctr">
              <a:buNone/>
            </a:pPr>
            <a:r>
              <a:rPr lang="en-US" sz="1600" u="sng" dirty="0" smtClean="0"/>
              <a:t>Examples</a:t>
            </a:r>
          </a:p>
          <a:p>
            <a:pPr marL="166688" indent="-166688"/>
            <a:r>
              <a:rPr lang="en-US" sz="1600" dirty="0" smtClean="0"/>
              <a:t>Number of beds in room</a:t>
            </a:r>
          </a:p>
          <a:p>
            <a:pPr marL="166688" indent="-166688"/>
            <a:r>
              <a:rPr lang="en-US" sz="1600" dirty="0" smtClean="0"/>
              <a:t>High-end or budget hotel</a:t>
            </a:r>
            <a:endParaRPr lang="en-US" sz="1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Components</a:t>
            </a:r>
            <a:endParaRPr lang="en-US" spc="-150" dirty="0" smtClean="0"/>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12" name="TextBox 11"/>
          <p:cNvSpPr txBox="1"/>
          <p:nvPr/>
        </p:nvSpPr>
        <p:spPr>
          <a:xfrm>
            <a:off x="6537960" y="4245554"/>
            <a:ext cx="1463040" cy="707886"/>
          </a:xfrm>
          <a:prstGeom prst="rect">
            <a:avLst/>
          </a:prstGeom>
          <a:noFill/>
          <a:ln>
            <a:solidFill>
              <a:schemeClr val="tx1"/>
            </a:solidFill>
          </a:ln>
        </p:spPr>
        <p:txBody>
          <a:bodyPr wrap="square" rtlCol="0">
            <a:spAutoFit/>
          </a:bodyPr>
          <a:lstStyle/>
          <a:p>
            <a:pPr algn="ctr">
              <a:buNone/>
            </a:pPr>
            <a:r>
              <a:rPr lang="en-US" sz="2000" dirty="0" smtClean="0"/>
              <a:t>Tools &amp; Equipment</a:t>
            </a:r>
            <a:endParaRPr lang="en-US" sz="2000" dirty="0"/>
          </a:p>
        </p:txBody>
      </p:sp>
      <p:sp>
        <p:nvSpPr>
          <p:cNvPr id="14" name="TextBox 13"/>
          <p:cNvSpPr txBox="1"/>
          <p:nvPr/>
        </p:nvSpPr>
        <p:spPr>
          <a:xfrm>
            <a:off x="3352800" y="2590800"/>
            <a:ext cx="2286000" cy="400110"/>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Work Environment</a:t>
            </a:r>
            <a:endParaRPr lang="en-US" sz="2000" dirty="0">
              <a:solidFill>
                <a:schemeClr val="bg1">
                  <a:lumMod val="50000"/>
                </a:schemeClr>
              </a:solidFill>
            </a:endParaRPr>
          </a:p>
        </p:txBody>
      </p:sp>
      <p:sp>
        <p:nvSpPr>
          <p:cNvPr id="16" name="Up Arrow 15"/>
          <p:cNvSpPr/>
          <p:nvPr/>
        </p:nvSpPr>
        <p:spPr bwMode="auto">
          <a:xfrm rot="16200000">
            <a:off x="5974080" y="4233738"/>
            <a:ext cx="274320" cy="731520"/>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8" name="Up Arrow 17"/>
          <p:cNvSpPr/>
          <p:nvPr/>
        </p:nvSpPr>
        <p:spPr bwMode="auto">
          <a:xfrm rot="10800000">
            <a:off x="4358641" y="3078479"/>
            <a:ext cx="274320" cy="731520"/>
          </a:xfrm>
          <a:prstGeom prst="up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chemeClr val="bg1">
                  <a:lumMod val="50000"/>
                </a:schemeClr>
              </a:solidFill>
              <a:effectLst/>
              <a:latin typeface="Arial" charset="0"/>
            </a:endParaRPr>
          </a:p>
        </p:txBody>
      </p:sp>
      <p:sp>
        <p:nvSpPr>
          <p:cNvPr id="19" name="TextBox 18"/>
          <p:cNvSpPr txBox="1"/>
          <p:nvPr/>
        </p:nvSpPr>
        <p:spPr>
          <a:xfrm>
            <a:off x="5943600" y="5105400"/>
            <a:ext cx="2895600" cy="929485"/>
          </a:xfrm>
          <a:prstGeom prst="rect">
            <a:avLst/>
          </a:prstGeom>
          <a:noFill/>
          <a:ln>
            <a:noFill/>
          </a:ln>
        </p:spPr>
        <p:txBody>
          <a:bodyPr wrap="square" rtlCol="0">
            <a:spAutoFit/>
          </a:bodyPr>
          <a:lstStyle/>
          <a:p>
            <a:pPr algn="ctr">
              <a:buNone/>
            </a:pPr>
            <a:r>
              <a:rPr lang="en-US" sz="1600" u="sng" dirty="0" smtClean="0"/>
              <a:t>Examples</a:t>
            </a:r>
          </a:p>
          <a:p>
            <a:pPr marL="166688" indent="-166688"/>
            <a:r>
              <a:rPr lang="en-US" sz="1600" dirty="0" smtClean="0"/>
              <a:t>Style &amp; condition of vacuum</a:t>
            </a:r>
          </a:p>
          <a:p>
            <a:pPr marL="166688" indent="-166688"/>
            <a:r>
              <a:rPr lang="en-US" sz="1600" dirty="0" smtClean="0"/>
              <a:t>Length of brush handles</a:t>
            </a:r>
            <a:endParaRPr lang="en-US"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Components</a:t>
            </a:r>
            <a:endParaRPr lang="en-US" spc="-150" dirty="0" smtClean="0"/>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11" name="TextBox 10"/>
          <p:cNvSpPr txBox="1"/>
          <p:nvPr/>
        </p:nvSpPr>
        <p:spPr>
          <a:xfrm>
            <a:off x="3352800" y="6153090"/>
            <a:ext cx="2286000" cy="400110"/>
          </a:xfrm>
          <a:prstGeom prst="rect">
            <a:avLst/>
          </a:prstGeom>
          <a:noFill/>
          <a:ln>
            <a:solidFill>
              <a:schemeClr val="tx1"/>
            </a:solidFill>
          </a:ln>
        </p:spPr>
        <p:txBody>
          <a:bodyPr wrap="square" rtlCol="0">
            <a:spAutoFit/>
          </a:bodyPr>
          <a:lstStyle/>
          <a:p>
            <a:pPr algn="ctr">
              <a:buNone/>
            </a:pPr>
            <a:r>
              <a:rPr lang="en-US" sz="2000" dirty="0" smtClean="0"/>
              <a:t>Employees</a:t>
            </a:r>
            <a:endParaRPr lang="en-US" sz="2000" dirty="0"/>
          </a:p>
        </p:txBody>
      </p:sp>
      <p:sp>
        <p:nvSpPr>
          <p:cNvPr id="12" name="TextBox 11"/>
          <p:cNvSpPr txBox="1"/>
          <p:nvPr/>
        </p:nvSpPr>
        <p:spPr>
          <a:xfrm>
            <a:off x="6537960" y="4245554"/>
            <a:ext cx="1463040" cy="707886"/>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Tools &amp; Equipment</a:t>
            </a:r>
            <a:endParaRPr lang="en-US" sz="2000" dirty="0">
              <a:solidFill>
                <a:schemeClr val="bg1">
                  <a:lumMod val="50000"/>
                </a:schemeClr>
              </a:solidFill>
            </a:endParaRPr>
          </a:p>
        </p:txBody>
      </p:sp>
      <p:sp>
        <p:nvSpPr>
          <p:cNvPr id="14" name="TextBox 13"/>
          <p:cNvSpPr txBox="1"/>
          <p:nvPr/>
        </p:nvSpPr>
        <p:spPr>
          <a:xfrm>
            <a:off x="3352800" y="2590800"/>
            <a:ext cx="2286000" cy="400110"/>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Work Environment</a:t>
            </a:r>
            <a:endParaRPr lang="en-US" sz="2000" dirty="0">
              <a:solidFill>
                <a:schemeClr val="bg1">
                  <a:lumMod val="50000"/>
                </a:schemeClr>
              </a:solidFill>
            </a:endParaRPr>
          </a:p>
        </p:txBody>
      </p:sp>
      <p:sp>
        <p:nvSpPr>
          <p:cNvPr id="16" name="Up Arrow 15"/>
          <p:cNvSpPr/>
          <p:nvPr/>
        </p:nvSpPr>
        <p:spPr bwMode="auto">
          <a:xfrm rot="16200000">
            <a:off x="5974080" y="4233738"/>
            <a:ext cx="274320" cy="731520"/>
          </a:xfrm>
          <a:prstGeom prst="up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chemeClr val="bg1">
                  <a:lumMod val="50000"/>
                </a:schemeClr>
              </a:solidFill>
              <a:effectLst/>
              <a:latin typeface="Arial" charset="0"/>
            </a:endParaRPr>
          </a:p>
        </p:txBody>
      </p:sp>
      <p:sp>
        <p:nvSpPr>
          <p:cNvPr id="17" name="Up Arrow 16"/>
          <p:cNvSpPr/>
          <p:nvPr/>
        </p:nvSpPr>
        <p:spPr bwMode="auto">
          <a:xfrm>
            <a:off x="4358640" y="5364480"/>
            <a:ext cx="274320" cy="731520"/>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8" name="Up Arrow 17"/>
          <p:cNvSpPr/>
          <p:nvPr/>
        </p:nvSpPr>
        <p:spPr bwMode="auto">
          <a:xfrm rot="10800000">
            <a:off x="4358641" y="3078479"/>
            <a:ext cx="274320" cy="731520"/>
          </a:xfrm>
          <a:prstGeom prst="up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9" name="TextBox 18"/>
          <p:cNvSpPr txBox="1"/>
          <p:nvPr/>
        </p:nvSpPr>
        <p:spPr>
          <a:xfrm>
            <a:off x="381000" y="5715000"/>
            <a:ext cx="2895600" cy="929485"/>
          </a:xfrm>
          <a:prstGeom prst="rect">
            <a:avLst/>
          </a:prstGeom>
          <a:noFill/>
          <a:ln>
            <a:noFill/>
          </a:ln>
        </p:spPr>
        <p:txBody>
          <a:bodyPr wrap="square" rtlCol="0">
            <a:spAutoFit/>
          </a:bodyPr>
          <a:lstStyle/>
          <a:p>
            <a:pPr algn="ctr">
              <a:buNone/>
            </a:pPr>
            <a:r>
              <a:rPr lang="en-US" sz="1600" u="sng" dirty="0" smtClean="0"/>
              <a:t>Examples</a:t>
            </a:r>
          </a:p>
          <a:p>
            <a:pPr marL="166688" indent="-166688"/>
            <a:r>
              <a:rPr lang="en-US" sz="1600" dirty="0" smtClean="0"/>
              <a:t>Size and physical condition</a:t>
            </a:r>
          </a:p>
          <a:p>
            <a:pPr marL="166688" indent="-166688"/>
            <a:r>
              <a:rPr lang="en-US" sz="1600" dirty="0" smtClean="0"/>
              <a:t>Attitude towards job</a:t>
            </a:r>
            <a:endParaRPr lang="en-US" sz="1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Components</a:t>
            </a:r>
            <a:endParaRPr lang="en-US" spc="-150" dirty="0" smtClean="0"/>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11" name="TextBox 10"/>
          <p:cNvSpPr txBox="1"/>
          <p:nvPr/>
        </p:nvSpPr>
        <p:spPr>
          <a:xfrm>
            <a:off x="3352800" y="6153090"/>
            <a:ext cx="2286000" cy="400110"/>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Employees</a:t>
            </a:r>
            <a:endParaRPr lang="en-US" sz="2000" dirty="0">
              <a:solidFill>
                <a:schemeClr val="bg1">
                  <a:lumMod val="50000"/>
                </a:schemeClr>
              </a:solidFill>
            </a:endParaRPr>
          </a:p>
        </p:txBody>
      </p:sp>
      <p:sp>
        <p:nvSpPr>
          <p:cNvPr id="12" name="TextBox 11"/>
          <p:cNvSpPr txBox="1"/>
          <p:nvPr/>
        </p:nvSpPr>
        <p:spPr>
          <a:xfrm>
            <a:off x="6537960" y="4245554"/>
            <a:ext cx="1463040" cy="707886"/>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Tools &amp; Equipment</a:t>
            </a:r>
            <a:endParaRPr lang="en-US" sz="2000" dirty="0">
              <a:solidFill>
                <a:schemeClr val="bg1">
                  <a:lumMod val="50000"/>
                </a:schemeClr>
              </a:solidFill>
            </a:endParaRPr>
          </a:p>
        </p:txBody>
      </p:sp>
      <p:sp>
        <p:nvSpPr>
          <p:cNvPr id="13" name="TextBox 12"/>
          <p:cNvSpPr txBox="1"/>
          <p:nvPr/>
        </p:nvSpPr>
        <p:spPr>
          <a:xfrm>
            <a:off x="990600" y="4245554"/>
            <a:ext cx="1463040" cy="707886"/>
          </a:xfrm>
          <a:prstGeom prst="rect">
            <a:avLst/>
          </a:prstGeom>
          <a:noFill/>
          <a:ln>
            <a:solidFill>
              <a:schemeClr val="tx1"/>
            </a:solidFill>
          </a:ln>
        </p:spPr>
        <p:txBody>
          <a:bodyPr wrap="square" rtlCol="0">
            <a:spAutoFit/>
          </a:bodyPr>
          <a:lstStyle/>
          <a:p>
            <a:pPr algn="ctr">
              <a:buNone/>
            </a:pPr>
            <a:r>
              <a:rPr lang="en-US" sz="2000" dirty="0" smtClean="0"/>
              <a:t>Job    Tasks</a:t>
            </a:r>
            <a:endParaRPr lang="en-US" sz="2000" dirty="0"/>
          </a:p>
        </p:txBody>
      </p:sp>
      <p:sp>
        <p:nvSpPr>
          <p:cNvPr id="14" name="TextBox 13"/>
          <p:cNvSpPr txBox="1"/>
          <p:nvPr/>
        </p:nvSpPr>
        <p:spPr>
          <a:xfrm>
            <a:off x="3352800" y="2590800"/>
            <a:ext cx="2286000" cy="400110"/>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Work Environment</a:t>
            </a:r>
            <a:endParaRPr lang="en-US" sz="2000" dirty="0">
              <a:solidFill>
                <a:schemeClr val="bg1">
                  <a:lumMod val="50000"/>
                </a:schemeClr>
              </a:solidFill>
            </a:endParaRPr>
          </a:p>
        </p:txBody>
      </p:sp>
      <p:sp>
        <p:nvSpPr>
          <p:cNvPr id="15" name="Up Arrow 14"/>
          <p:cNvSpPr/>
          <p:nvPr/>
        </p:nvSpPr>
        <p:spPr bwMode="auto">
          <a:xfrm rot="5400000">
            <a:off x="2743200" y="4233737"/>
            <a:ext cx="274320" cy="731520"/>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6" name="Up Arrow 15"/>
          <p:cNvSpPr/>
          <p:nvPr/>
        </p:nvSpPr>
        <p:spPr bwMode="auto">
          <a:xfrm rot="16200000">
            <a:off x="5974080" y="4233738"/>
            <a:ext cx="274320" cy="731520"/>
          </a:xfrm>
          <a:prstGeom prst="up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7" name="Up Arrow 16"/>
          <p:cNvSpPr/>
          <p:nvPr/>
        </p:nvSpPr>
        <p:spPr bwMode="auto">
          <a:xfrm>
            <a:off x="4358640" y="5364480"/>
            <a:ext cx="274320" cy="731520"/>
          </a:xfrm>
          <a:prstGeom prst="up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8" name="Up Arrow 17"/>
          <p:cNvSpPr/>
          <p:nvPr/>
        </p:nvSpPr>
        <p:spPr bwMode="auto">
          <a:xfrm rot="10800000">
            <a:off x="4358641" y="3078479"/>
            <a:ext cx="274320" cy="731520"/>
          </a:xfrm>
          <a:prstGeom prst="up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9" name="TextBox 18"/>
          <p:cNvSpPr txBox="1"/>
          <p:nvPr/>
        </p:nvSpPr>
        <p:spPr>
          <a:xfrm>
            <a:off x="304800" y="3109115"/>
            <a:ext cx="3276600" cy="929485"/>
          </a:xfrm>
          <a:prstGeom prst="rect">
            <a:avLst/>
          </a:prstGeom>
          <a:noFill/>
          <a:ln>
            <a:noFill/>
          </a:ln>
        </p:spPr>
        <p:txBody>
          <a:bodyPr wrap="square" rtlCol="0">
            <a:spAutoFit/>
          </a:bodyPr>
          <a:lstStyle/>
          <a:p>
            <a:pPr algn="ctr">
              <a:buNone/>
            </a:pPr>
            <a:r>
              <a:rPr lang="en-US" sz="1600" u="sng" dirty="0" smtClean="0"/>
              <a:t>Examples</a:t>
            </a:r>
          </a:p>
          <a:p>
            <a:pPr marL="166688" indent="-166688"/>
            <a:r>
              <a:rPr lang="en-US" sz="1600" dirty="0" smtClean="0"/>
              <a:t>Cleaning walk-in shower vs. tub</a:t>
            </a:r>
          </a:p>
          <a:p>
            <a:pPr marL="166688" indent="-166688"/>
            <a:r>
              <a:rPr lang="en-US" sz="1600" dirty="0" smtClean="0"/>
              <a:t>Method of mopping floor</a:t>
            </a:r>
            <a:endParaRPr lang="en-US" sz="1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Interactions</a:t>
            </a:r>
            <a:endParaRPr lang="en-US" spc="-150" dirty="0" smtClean="0"/>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11" name="TextBox 10"/>
          <p:cNvSpPr txBox="1"/>
          <p:nvPr/>
        </p:nvSpPr>
        <p:spPr>
          <a:xfrm>
            <a:off x="3352800" y="6153090"/>
            <a:ext cx="2286000" cy="400110"/>
          </a:xfrm>
          <a:prstGeom prst="rect">
            <a:avLst/>
          </a:prstGeom>
          <a:noFill/>
          <a:ln>
            <a:solidFill>
              <a:schemeClr val="tx1"/>
            </a:solidFill>
          </a:ln>
        </p:spPr>
        <p:txBody>
          <a:bodyPr wrap="square" rtlCol="0">
            <a:spAutoFit/>
          </a:bodyPr>
          <a:lstStyle/>
          <a:p>
            <a:pPr algn="ctr">
              <a:buNone/>
            </a:pPr>
            <a:r>
              <a:rPr lang="en-US" sz="2000" dirty="0" smtClean="0"/>
              <a:t>Employees</a:t>
            </a:r>
            <a:endParaRPr lang="en-US" sz="2000" dirty="0"/>
          </a:p>
        </p:txBody>
      </p:sp>
      <p:sp>
        <p:nvSpPr>
          <p:cNvPr id="12" name="TextBox 11"/>
          <p:cNvSpPr txBox="1"/>
          <p:nvPr/>
        </p:nvSpPr>
        <p:spPr>
          <a:xfrm>
            <a:off x="6537960" y="4245554"/>
            <a:ext cx="1463040" cy="707886"/>
          </a:xfrm>
          <a:prstGeom prst="rect">
            <a:avLst/>
          </a:prstGeom>
          <a:noFill/>
          <a:ln>
            <a:solidFill>
              <a:schemeClr val="tx1"/>
            </a:solidFill>
          </a:ln>
        </p:spPr>
        <p:txBody>
          <a:bodyPr wrap="square" rtlCol="0">
            <a:spAutoFit/>
          </a:bodyPr>
          <a:lstStyle/>
          <a:p>
            <a:pPr algn="ctr">
              <a:buNone/>
            </a:pPr>
            <a:r>
              <a:rPr lang="en-US" sz="2000" dirty="0" smtClean="0"/>
              <a:t>Tools &amp; Equipment</a:t>
            </a:r>
            <a:endParaRPr lang="en-US" sz="2000" dirty="0"/>
          </a:p>
        </p:txBody>
      </p:sp>
      <p:sp>
        <p:nvSpPr>
          <p:cNvPr id="13" name="TextBox 12"/>
          <p:cNvSpPr txBox="1"/>
          <p:nvPr/>
        </p:nvSpPr>
        <p:spPr>
          <a:xfrm>
            <a:off x="990600" y="4245554"/>
            <a:ext cx="1463040" cy="707886"/>
          </a:xfrm>
          <a:prstGeom prst="rect">
            <a:avLst/>
          </a:prstGeom>
          <a:noFill/>
          <a:ln>
            <a:solidFill>
              <a:schemeClr val="tx1"/>
            </a:solidFill>
          </a:ln>
        </p:spPr>
        <p:txBody>
          <a:bodyPr wrap="square" rtlCol="0">
            <a:spAutoFit/>
          </a:bodyPr>
          <a:lstStyle/>
          <a:p>
            <a:pPr algn="ctr">
              <a:buNone/>
            </a:pPr>
            <a:r>
              <a:rPr lang="en-US" sz="2000" dirty="0" smtClean="0"/>
              <a:t>Job    Tasks</a:t>
            </a:r>
            <a:endParaRPr lang="en-US" sz="2000" dirty="0"/>
          </a:p>
        </p:txBody>
      </p:sp>
      <p:sp>
        <p:nvSpPr>
          <p:cNvPr id="14" name="TextBox 13"/>
          <p:cNvSpPr txBox="1"/>
          <p:nvPr/>
        </p:nvSpPr>
        <p:spPr>
          <a:xfrm>
            <a:off x="3352800" y="2590800"/>
            <a:ext cx="2286000" cy="400110"/>
          </a:xfrm>
          <a:prstGeom prst="rect">
            <a:avLst/>
          </a:prstGeom>
          <a:noFill/>
          <a:ln>
            <a:solidFill>
              <a:schemeClr val="tx1"/>
            </a:solidFill>
          </a:ln>
        </p:spPr>
        <p:txBody>
          <a:bodyPr wrap="square" rtlCol="0">
            <a:spAutoFit/>
          </a:bodyPr>
          <a:lstStyle/>
          <a:p>
            <a:pPr algn="ctr">
              <a:buNone/>
            </a:pPr>
            <a:r>
              <a:rPr lang="en-US" sz="2000" dirty="0" smtClean="0"/>
              <a:t>Work Environment</a:t>
            </a:r>
            <a:endParaRPr lang="en-US" sz="2000" dirty="0"/>
          </a:p>
        </p:txBody>
      </p:sp>
      <p:sp>
        <p:nvSpPr>
          <p:cNvPr id="16" name="Up Arrow 15"/>
          <p:cNvSpPr/>
          <p:nvPr/>
        </p:nvSpPr>
        <p:spPr bwMode="auto">
          <a:xfrm rot="13500000">
            <a:off x="6060421" y="3393421"/>
            <a:ext cx="274320" cy="73152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9" name="TextBox 18"/>
          <p:cNvSpPr txBox="1"/>
          <p:nvPr/>
        </p:nvSpPr>
        <p:spPr>
          <a:xfrm>
            <a:off x="6781800" y="2513517"/>
            <a:ext cx="2286000" cy="1372683"/>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The vacuum used easily in one room type may be difficult to use in another</a:t>
            </a:r>
          </a:p>
        </p:txBody>
      </p:sp>
      <p:cxnSp>
        <p:nvCxnSpPr>
          <p:cNvPr id="20" name="Straight Arrow Connector 19"/>
          <p:cNvCxnSpPr/>
          <p:nvPr/>
        </p:nvCxnSpPr>
        <p:spPr bwMode="auto">
          <a:xfrm rot="10800000">
            <a:off x="5715000" y="2743201"/>
            <a:ext cx="1554480" cy="1426155"/>
          </a:xfrm>
          <a:prstGeom prst="straightConnector1">
            <a:avLst/>
          </a:prstGeom>
          <a:noFill/>
          <a:ln w="38100" cap="flat" cmpd="sng" algn="ctr">
            <a:solidFill>
              <a:schemeClr val="tx1">
                <a:lumMod val="50000"/>
                <a:lumOff val="50000"/>
              </a:schemeClr>
            </a:solidFill>
            <a:prstDash val="solid"/>
            <a:round/>
            <a:headEnd type="triangle" w="med" len="med"/>
            <a:tailEnd type="triangle" w="med" len="med"/>
          </a:ln>
          <a:effectLst/>
        </p:spPr>
      </p:cxnSp>
      <p:sp>
        <p:nvSpPr>
          <p:cNvPr id="18" name="TextBox 17"/>
          <p:cNvSpPr txBox="1"/>
          <p:nvPr/>
        </p:nvSpPr>
        <p:spPr>
          <a:xfrm>
            <a:off x="6553200" y="5256717"/>
            <a:ext cx="2438400" cy="1372683"/>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Employee input on equipment purchases influences its likelihood of use</a:t>
            </a:r>
          </a:p>
        </p:txBody>
      </p:sp>
      <p:cxnSp>
        <p:nvCxnSpPr>
          <p:cNvPr id="21" name="Straight Arrow Connector 20"/>
          <p:cNvCxnSpPr/>
          <p:nvPr/>
        </p:nvCxnSpPr>
        <p:spPr bwMode="auto">
          <a:xfrm rot="10800000" flipV="1">
            <a:off x="5715000" y="5050844"/>
            <a:ext cx="1554480" cy="1426155"/>
          </a:xfrm>
          <a:prstGeom prst="straightConnector1">
            <a:avLst/>
          </a:prstGeom>
          <a:noFill/>
          <a:ln w="38100" cap="flat" cmpd="sng" algn="ctr">
            <a:solidFill>
              <a:schemeClr val="tx1">
                <a:lumMod val="50000"/>
                <a:lumOff val="50000"/>
              </a:schemeClr>
            </a:solidFill>
            <a:prstDash val="solid"/>
            <a:round/>
            <a:headEnd type="triangle" w="med" len="med"/>
            <a:tailEnd type="triangle" w="med" len="med"/>
          </a:ln>
          <a:effectLst/>
        </p:spPr>
      </p:cxnSp>
      <p:sp>
        <p:nvSpPr>
          <p:cNvPr id="23" name="Up Arrow 22"/>
          <p:cNvSpPr/>
          <p:nvPr/>
        </p:nvSpPr>
        <p:spPr bwMode="auto">
          <a:xfrm rot="18900000">
            <a:off x="6085859" y="5069821"/>
            <a:ext cx="274320" cy="73152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24" name="TextBox 23"/>
          <p:cNvSpPr txBox="1"/>
          <p:nvPr/>
        </p:nvSpPr>
        <p:spPr>
          <a:xfrm>
            <a:off x="152400" y="5410200"/>
            <a:ext cx="2743200" cy="1126462"/>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A housekeeper may be better at some cleaning tasks than others</a:t>
            </a:r>
          </a:p>
        </p:txBody>
      </p:sp>
      <p:cxnSp>
        <p:nvCxnSpPr>
          <p:cNvPr id="25" name="Straight Arrow Connector 24"/>
          <p:cNvCxnSpPr/>
          <p:nvPr/>
        </p:nvCxnSpPr>
        <p:spPr bwMode="auto">
          <a:xfrm rot="10800000">
            <a:off x="1676400" y="5029200"/>
            <a:ext cx="1554480" cy="1426155"/>
          </a:xfrm>
          <a:prstGeom prst="straightConnector1">
            <a:avLst/>
          </a:prstGeom>
          <a:noFill/>
          <a:ln w="38100" cap="flat" cmpd="sng" algn="ctr">
            <a:solidFill>
              <a:schemeClr val="tx1">
                <a:lumMod val="50000"/>
                <a:lumOff val="50000"/>
              </a:schemeClr>
            </a:solidFill>
            <a:prstDash val="solid"/>
            <a:round/>
            <a:headEnd type="triangle" w="med" len="med"/>
            <a:tailEnd type="triangle" w="med" len="med"/>
          </a:ln>
          <a:effectLst/>
        </p:spPr>
      </p:cxnSp>
      <p:sp>
        <p:nvSpPr>
          <p:cNvPr id="26" name="Up Arrow 25"/>
          <p:cNvSpPr/>
          <p:nvPr/>
        </p:nvSpPr>
        <p:spPr bwMode="auto">
          <a:xfrm rot="2700000">
            <a:off x="2656859" y="5146021"/>
            <a:ext cx="274320" cy="73152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27" name="TextBox 26"/>
          <p:cNvSpPr txBox="1"/>
          <p:nvPr/>
        </p:nvSpPr>
        <p:spPr>
          <a:xfrm>
            <a:off x="381000" y="2683538"/>
            <a:ext cx="2362200" cy="1126462"/>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Amount of cleaning required impacts speed of work </a:t>
            </a:r>
          </a:p>
        </p:txBody>
      </p:sp>
      <p:cxnSp>
        <p:nvCxnSpPr>
          <p:cNvPr id="28" name="Straight Arrow Connector 27"/>
          <p:cNvCxnSpPr/>
          <p:nvPr/>
        </p:nvCxnSpPr>
        <p:spPr bwMode="auto">
          <a:xfrm rot="10800000" flipV="1">
            <a:off x="1752600" y="2743200"/>
            <a:ext cx="1554480" cy="1426155"/>
          </a:xfrm>
          <a:prstGeom prst="straightConnector1">
            <a:avLst/>
          </a:prstGeom>
          <a:noFill/>
          <a:ln w="38100" cap="flat" cmpd="sng" algn="ctr">
            <a:solidFill>
              <a:schemeClr val="tx1">
                <a:lumMod val="50000"/>
                <a:lumOff val="50000"/>
              </a:schemeClr>
            </a:solidFill>
            <a:prstDash val="solid"/>
            <a:round/>
            <a:headEnd type="triangle" w="med" len="med"/>
            <a:tailEnd type="triangle" w="med" len="med"/>
          </a:ln>
          <a:effectLst/>
        </p:spPr>
      </p:cxnSp>
      <p:sp>
        <p:nvSpPr>
          <p:cNvPr id="29" name="Up Arrow 28"/>
          <p:cNvSpPr/>
          <p:nvPr/>
        </p:nvSpPr>
        <p:spPr bwMode="auto">
          <a:xfrm rot="8100000">
            <a:off x="2733058" y="3393421"/>
            <a:ext cx="274320" cy="73152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Interactions</a:t>
            </a:r>
            <a:endParaRPr lang="en-US" spc="-150" dirty="0" smtClean="0"/>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11" name="TextBox 10"/>
          <p:cNvSpPr txBox="1"/>
          <p:nvPr/>
        </p:nvSpPr>
        <p:spPr>
          <a:xfrm>
            <a:off x="3352800" y="6153090"/>
            <a:ext cx="2286000" cy="400110"/>
          </a:xfrm>
          <a:prstGeom prst="rect">
            <a:avLst/>
          </a:prstGeom>
          <a:noFill/>
          <a:ln>
            <a:solidFill>
              <a:schemeClr val="tx1"/>
            </a:solidFill>
          </a:ln>
        </p:spPr>
        <p:txBody>
          <a:bodyPr wrap="square" rtlCol="0">
            <a:spAutoFit/>
          </a:bodyPr>
          <a:lstStyle/>
          <a:p>
            <a:pPr algn="ctr">
              <a:buNone/>
            </a:pPr>
            <a:r>
              <a:rPr lang="en-US" sz="2000" dirty="0" smtClean="0"/>
              <a:t>Employees</a:t>
            </a:r>
            <a:endParaRPr lang="en-US" sz="2000" dirty="0"/>
          </a:p>
        </p:txBody>
      </p:sp>
      <p:sp>
        <p:nvSpPr>
          <p:cNvPr id="12" name="TextBox 11"/>
          <p:cNvSpPr txBox="1"/>
          <p:nvPr/>
        </p:nvSpPr>
        <p:spPr>
          <a:xfrm>
            <a:off x="6537960" y="4245554"/>
            <a:ext cx="1463040" cy="707886"/>
          </a:xfrm>
          <a:prstGeom prst="rect">
            <a:avLst/>
          </a:prstGeom>
          <a:noFill/>
          <a:ln>
            <a:solidFill>
              <a:schemeClr val="tx1"/>
            </a:solidFill>
          </a:ln>
        </p:spPr>
        <p:txBody>
          <a:bodyPr wrap="square" rtlCol="0">
            <a:spAutoFit/>
          </a:bodyPr>
          <a:lstStyle/>
          <a:p>
            <a:pPr algn="ctr">
              <a:buNone/>
            </a:pPr>
            <a:r>
              <a:rPr lang="en-US" sz="2000" dirty="0" smtClean="0"/>
              <a:t>Tools &amp; Equipment</a:t>
            </a:r>
            <a:endParaRPr lang="en-US" sz="2000" dirty="0"/>
          </a:p>
        </p:txBody>
      </p:sp>
      <p:sp>
        <p:nvSpPr>
          <p:cNvPr id="13" name="TextBox 12"/>
          <p:cNvSpPr txBox="1"/>
          <p:nvPr/>
        </p:nvSpPr>
        <p:spPr>
          <a:xfrm>
            <a:off x="990600" y="4245554"/>
            <a:ext cx="1463040" cy="707886"/>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Job    Tasks</a:t>
            </a:r>
            <a:endParaRPr lang="en-US" sz="2000" dirty="0">
              <a:solidFill>
                <a:schemeClr val="bg1">
                  <a:lumMod val="50000"/>
                </a:schemeClr>
              </a:solidFill>
            </a:endParaRPr>
          </a:p>
        </p:txBody>
      </p:sp>
      <p:sp>
        <p:nvSpPr>
          <p:cNvPr id="14" name="TextBox 13"/>
          <p:cNvSpPr txBox="1"/>
          <p:nvPr/>
        </p:nvSpPr>
        <p:spPr>
          <a:xfrm>
            <a:off x="3352800" y="2590800"/>
            <a:ext cx="2286000" cy="400110"/>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Work Environment</a:t>
            </a:r>
            <a:endParaRPr lang="en-US" sz="2000" dirty="0">
              <a:solidFill>
                <a:schemeClr val="bg1">
                  <a:lumMod val="50000"/>
                </a:schemeClr>
              </a:solidFill>
            </a:endParaRPr>
          </a:p>
        </p:txBody>
      </p:sp>
      <p:sp>
        <p:nvSpPr>
          <p:cNvPr id="19" name="TextBox 18"/>
          <p:cNvSpPr txBox="1"/>
          <p:nvPr/>
        </p:nvSpPr>
        <p:spPr>
          <a:xfrm>
            <a:off x="6553200" y="5256717"/>
            <a:ext cx="2438400" cy="1372683"/>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Employee input on equipment purchases influences its likelihood of use</a:t>
            </a:r>
          </a:p>
        </p:txBody>
      </p:sp>
      <p:cxnSp>
        <p:nvCxnSpPr>
          <p:cNvPr id="20" name="Straight Arrow Connector 19"/>
          <p:cNvCxnSpPr/>
          <p:nvPr/>
        </p:nvCxnSpPr>
        <p:spPr bwMode="auto">
          <a:xfrm rot="10800000" flipV="1">
            <a:off x="5715000" y="5050844"/>
            <a:ext cx="1554480" cy="1426155"/>
          </a:xfrm>
          <a:prstGeom prst="straightConnector1">
            <a:avLst/>
          </a:prstGeom>
          <a:noFill/>
          <a:ln w="38100" cap="flat" cmpd="sng" algn="ctr">
            <a:solidFill>
              <a:schemeClr val="tx1">
                <a:lumMod val="50000"/>
                <a:lumOff val="50000"/>
              </a:schemeClr>
            </a:solidFill>
            <a:prstDash val="solid"/>
            <a:round/>
            <a:headEnd type="triangle" w="med" len="med"/>
            <a:tailEnd type="triangle" w="med" len="med"/>
          </a:ln>
          <a:effectLst/>
        </p:spPr>
      </p:cxnSp>
      <p:sp>
        <p:nvSpPr>
          <p:cNvPr id="21" name="Up Arrow 20"/>
          <p:cNvSpPr/>
          <p:nvPr/>
        </p:nvSpPr>
        <p:spPr bwMode="auto">
          <a:xfrm rot="18900000">
            <a:off x="6085859" y="5069821"/>
            <a:ext cx="274320" cy="73152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Interactions</a:t>
            </a:r>
            <a:endParaRPr lang="en-US" spc="-150" dirty="0" smtClean="0"/>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19" name="TextBox 18"/>
          <p:cNvSpPr txBox="1"/>
          <p:nvPr/>
        </p:nvSpPr>
        <p:spPr>
          <a:xfrm>
            <a:off x="152400" y="5410200"/>
            <a:ext cx="2743200" cy="1126462"/>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A housekeeper may be better at some cleaning tasks than others</a:t>
            </a:r>
          </a:p>
        </p:txBody>
      </p:sp>
      <p:cxnSp>
        <p:nvCxnSpPr>
          <p:cNvPr id="20" name="Straight Arrow Connector 19"/>
          <p:cNvCxnSpPr/>
          <p:nvPr/>
        </p:nvCxnSpPr>
        <p:spPr bwMode="auto">
          <a:xfrm rot="10800000">
            <a:off x="1676400" y="5029200"/>
            <a:ext cx="1554480" cy="1426155"/>
          </a:xfrm>
          <a:prstGeom prst="straightConnector1">
            <a:avLst/>
          </a:prstGeom>
          <a:noFill/>
          <a:ln w="38100" cap="flat" cmpd="sng" algn="ctr">
            <a:solidFill>
              <a:schemeClr val="tx1">
                <a:lumMod val="50000"/>
                <a:lumOff val="50000"/>
              </a:schemeClr>
            </a:solidFill>
            <a:prstDash val="solid"/>
            <a:round/>
            <a:headEnd type="triangle" w="med" len="med"/>
            <a:tailEnd type="triangle" w="med" len="med"/>
          </a:ln>
          <a:effectLst/>
        </p:spPr>
      </p:cxnSp>
      <p:sp>
        <p:nvSpPr>
          <p:cNvPr id="21" name="TextBox 20"/>
          <p:cNvSpPr txBox="1"/>
          <p:nvPr/>
        </p:nvSpPr>
        <p:spPr>
          <a:xfrm>
            <a:off x="3352800" y="6153090"/>
            <a:ext cx="2286000" cy="400110"/>
          </a:xfrm>
          <a:prstGeom prst="rect">
            <a:avLst/>
          </a:prstGeom>
          <a:noFill/>
          <a:ln>
            <a:solidFill>
              <a:schemeClr val="tx1"/>
            </a:solidFill>
          </a:ln>
        </p:spPr>
        <p:txBody>
          <a:bodyPr wrap="square" rtlCol="0">
            <a:spAutoFit/>
          </a:bodyPr>
          <a:lstStyle/>
          <a:p>
            <a:pPr algn="ctr">
              <a:buNone/>
            </a:pPr>
            <a:r>
              <a:rPr lang="en-US" sz="2000" dirty="0" smtClean="0"/>
              <a:t>Employees</a:t>
            </a:r>
            <a:endParaRPr lang="en-US" sz="2000" dirty="0"/>
          </a:p>
        </p:txBody>
      </p:sp>
      <p:sp>
        <p:nvSpPr>
          <p:cNvPr id="24" name="TextBox 23"/>
          <p:cNvSpPr txBox="1"/>
          <p:nvPr/>
        </p:nvSpPr>
        <p:spPr>
          <a:xfrm>
            <a:off x="990600" y="4245554"/>
            <a:ext cx="1463040" cy="707886"/>
          </a:xfrm>
          <a:prstGeom prst="rect">
            <a:avLst/>
          </a:prstGeom>
          <a:noFill/>
          <a:ln>
            <a:solidFill>
              <a:schemeClr val="tx1"/>
            </a:solidFill>
          </a:ln>
        </p:spPr>
        <p:txBody>
          <a:bodyPr wrap="square" rtlCol="0">
            <a:spAutoFit/>
          </a:bodyPr>
          <a:lstStyle/>
          <a:p>
            <a:pPr algn="ctr">
              <a:buNone/>
            </a:pPr>
            <a:r>
              <a:rPr lang="en-US" sz="2000" dirty="0" smtClean="0"/>
              <a:t>Job    Tasks</a:t>
            </a:r>
            <a:endParaRPr lang="en-US" sz="2000" dirty="0"/>
          </a:p>
        </p:txBody>
      </p:sp>
      <p:sp>
        <p:nvSpPr>
          <p:cNvPr id="26" name="TextBox 25"/>
          <p:cNvSpPr txBox="1"/>
          <p:nvPr/>
        </p:nvSpPr>
        <p:spPr>
          <a:xfrm>
            <a:off x="6537960" y="4245554"/>
            <a:ext cx="1463040" cy="707886"/>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Tools &amp; Equipment</a:t>
            </a:r>
            <a:endParaRPr lang="en-US" sz="2000" dirty="0">
              <a:solidFill>
                <a:schemeClr val="bg1">
                  <a:lumMod val="50000"/>
                </a:schemeClr>
              </a:solidFill>
            </a:endParaRPr>
          </a:p>
        </p:txBody>
      </p:sp>
      <p:sp>
        <p:nvSpPr>
          <p:cNvPr id="27" name="TextBox 26"/>
          <p:cNvSpPr txBox="1"/>
          <p:nvPr/>
        </p:nvSpPr>
        <p:spPr>
          <a:xfrm>
            <a:off x="3352800" y="2590800"/>
            <a:ext cx="2286000" cy="400110"/>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Work Environment</a:t>
            </a:r>
            <a:endParaRPr lang="en-US" sz="2000" dirty="0">
              <a:solidFill>
                <a:schemeClr val="bg1">
                  <a:lumMod val="50000"/>
                </a:schemeClr>
              </a:solidFill>
            </a:endParaRPr>
          </a:p>
        </p:txBody>
      </p:sp>
      <p:sp>
        <p:nvSpPr>
          <p:cNvPr id="15" name="Up Arrow 14"/>
          <p:cNvSpPr/>
          <p:nvPr/>
        </p:nvSpPr>
        <p:spPr bwMode="auto">
          <a:xfrm rot="2700000">
            <a:off x="2656859" y="5146021"/>
            <a:ext cx="274320" cy="73152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2971800"/>
            <a:ext cx="3270738" cy="2743200"/>
          </a:xfrm>
          <a:prstGeom prst="rect">
            <a:avLst/>
          </a:prstGeom>
          <a:noFill/>
          <a:ln w="9525">
            <a:noFill/>
            <a:miter lim="800000"/>
            <a:headEnd/>
            <a:tailEnd/>
          </a:ln>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2971800"/>
            <a:ext cx="3270738" cy="2743200"/>
          </a:xfrm>
          <a:prstGeom prst="rect">
            <a:avLst/>
          </a:prstGeom>
          <a:noFill/>
          <a:ln w="9525">
            <a:noFill/>
            <a:miter lim="800000"/>
            <a:headEnd/>
            <a:tailEnd/>
          </a:ln>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Ergonomics at home</a:t>
            </a:r>
            <a:endParaRPr lang="en-US" dirty="0"/>
          </a:p>
        </p:txBody>
      </p:sp>
      <p:sp>
        <p:nvSpPr>
          <p:cNvPr id="11" name="TextBox 10"/>
          <p:cNvSpPr txBox="1"/>
          <p:nvPr/>
        </p:nvSpPr>
        <p:spPr>
          <a:xfrm>
            <a:off x="1600200" y="2331720"/>
            <a:ext cx="5943600" cy="492443"/>
          </a:xfrm>
          <a:prstGeom prst="rect">
            <a:avLst/>
          </a:prstGeom>
          <a:noFill/>
        </p:spPr>
        <p:txBody>
          <a:bodyPr wrap="square" rtlCol="0">
            <a:spAutoFit/>
          </a:bodyPr>
          <a:lstStyle/>
          <a:p>
            <a:pPr algn="ctr">
              <a:buNone/>
            </a:pPr>
            <a:r>
              <a:rPr lang="en-US" b="1" dirty="0" smtClean="0"/>
              <a:t>Opening or Closing Doors</a:t>
            </a:r>
            <a:endParaRPr lang="en-US" b="1" dirty="0"/>
          </a:p>
        </p:txBody>
      </p:sp>
      <p:pic>
        <p:nvPicPr>
          <p:cNvPr id="19"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0637" y="4761963"/>
            <a:ext cx="1117600" cy="914400"/>
          </a:xfrm>
          <a:prstGeom prst="rect">
            <a:avLst/>
          </a:prstGeom>
          <a:noFill/>
        </p:spPr>
      </p:pic>
      <p:pic>
        <p:nvPicPr>
          <p:cNvPr id="20"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0800000">
            <a:off x="7010401" y="4775916"/>
            <a:ext cx="1117600" cy="914400"/>
          </a:xfrm>
          <a:prstGeom prst="rect">
            <a:avLst/>
          </a:prstGeom>
          <a:noFill/>
        </p:spPr>
      </p:pic>
      <p:sp>
        <p:nvSpPr>
          <p:cNvPr id="21" name="TextBox 20"/>
          <p:cNvSpPr txBox="1"/>
          <p:nvPr/>
        </p:nvSpPr>
        <p:spPr>
          <a:xfrm>
            <a:off x="762000" y="5684520"/>
            <a:ext cx="3276600" cy="492443"/>
          </a:xfrm>
          <a:prstGeom prst="rect">
            <a:avLst/>
          </a:prstGeom>
          <a:noFill/>
        </p:spPr>
        <p:txBody>
          <a:bodyPr wrap="square" rtlCol="0">
            <a:spAutoFit/>
          </a:bodyPr>
          <a:lstStyle/>
          <a:p>
            <a:pPr algn="ctr">
              <a:buNone/>
            </a:pPr>
            <a:r>
              <a:rPr lang="en-US" dirty="0" smtClean="0">
                <a:solidFill>
                  <a:srgbClr val="00B050"/>
                </a:solidFill>
              </a:rPr>
              <a:t>Easy to Turn</a:t>
            </a:r>
            <a:endParaRPr lang="en-US" dirty="0">
              <a:solidFill>
                <a:srgbClr val="00B050"/>
              </a:solidFill>
            </a:endParaRPr>
          </a:p>
        </p:txBody>
      </p:sp>
      <p:sp>
        <p:nvSpPr>
          <p:cNvPr id="22" name="TextBox 21"/>
          <p:cNvSpPr txBox="1"/>
          <p:nvPr/>
        </p:nvSpPr>
        <p:spPr>
          <a:xfrm>
            <a:off x="4953000" y="5684520"/>
            <a:ext cx="3276600" cy="492443"/>
          </a:xfrm>
          <a:prstGeom prst="rect">
            <a:avLst/>
          </a:prstGeom>
          <a:noFill/>
        </p:spPr>
        <p:txBody>
          <a:bodyPr wrap="square" rtlCol="0">
            <a:spAutoFit/>
          </a:bodyPr>
          <a:lstStyle/>
          <a:p>
            <a:pPr algn="ctr">
              <a:buNone/>
            </a:pPr>
            <a:r>
              <a:rPr lang="en-US" dirty="0" smtClean="0">
                <a:solidFill>
                  <a:srgbClr val="C00000"/>
                </a:solidFill>
              </a:rPr>
              <a:t>Harder to Turn</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Interactions</a:t>
            </a:r>
            <a:endParaRPr lang="en-US" spc="-150" dirty="0" smtClean="0"/>
          </a:p>
        </p:txBody>
      </p:sp>
      <p:sp>
        <p:nvSpPr>
          <p:cNvPr id="10" name="TextBox 9"/>
          <p:cNvSpPr txBox="1"/>
          <p:nvPr/>
        </p:nvSpPr>
        <p:spPr>
          <a:xfrm>
            <a:off x="3352800" y="3962400"/>
            <a:ext cx="2286000" cy="1274195"/>
          </a:xfrm>
          <a:prstGeom prst="rect">
            <a:avLst/>
          </a:prstGeom>
          <a:no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11" name="TextBox 10"/>
          <p:cNvSpPr txBox="1"/>
          <p:nvPr/>
        </p:nvSpPr>
        <p:spPr>
          <a:xfrm>
            <a:off x="3352800" y="6153090"/>
            <a:ext cx="2286000" cy="400110"/>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Employees</a:t>
            </a:r>
            <a:endParaRPr lang="en-US" sz="2000" dirty="0">
              <a:solidFill>
                <a:schemeClr val="bg1">
                  <a:lumMod val="50000"/>
                </a:schemeClr>
              </a:solidFill>
            </a:endParaRPr>
          </a:p>
        </p:txBody>
      </p:sp>
      <p:sp>
        <p:nvSpPr>
          <p:cNvPr id="14" name="TextBox 13"/>
          <p:cNvSpPr txBox="1"/>
          <p:nvPr/>
        </p:nvSpPr>
        <p:spPr>
          <a:xfrm>
            <a:off x="3352800" y="2590800"/>
            <a:ext cx="2286000" cy="400110"/>
          </a:xfrm>
          <a:prstGeom prst="rect">
            <a:avLst/>
          </a:prstGeom>
          <a:noFill/>
          <a:ln>
            <a:solidFill>
              <a:schemeClr val="tx1"/>
            </a:solidFill>
          </a:ln>
        </p:spPr>
        <p:txBody>
          <a:bodyPr wrap="square" rtlCol="0">
            <a:spAutoFit/>
          </a:bodyPr>
          <a:lstStyle/>
          <a:p>
            <a:pPr algn="ctr">
              <a:buNone/>
            </a:pPr>
            <a:r>
              <a:rPr lang="en-US" sz="2000" dirty="0" smtClean="0"/>
              <a:t>Work Environment</a:t>
            </a:r>
            <a:endParaRPr lang="en-US" sz="2000" dirty="0"/>
          </a:p>
        </p:txBody>
      </p:sp>
      <p:sp>
        <p:nvSpPr>
          <p:cNvPr id="19" name="TextBox 18"/>
          <p:cNvSpPr txBox="1"/>
          <p:nvPr/>
        </p:nvSpPr>
        <p:spPr>
          <a:xfrm>
            <a:off x="381000" y="2683538"/>
            <a:ext cx="2362200" cy="1126462"/>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Amount of cleaning required impacts speed of work </a:t>
            </a:r>
          </a:p>
        </p:txBody>
      </p:sp>
      <p:cxnSp>
        <p:nvCxnSpPr>
          <p:cNvPr id="21" name="Straight Arrow Connector 20"/>
          <p:cNvCxnSpPr/>
          <p:nvPr/>
        </p:nvCxnSpPr>
        <p:spPr bwMode="auto">
          <a:xfrm rot="10800000" flipV="1">
            <a:off x="1752600" y="2743200"/>
            <a:ext cx="1554480" cy="1426155"/>
          </a:xfrm>
          <a:prstGeom prst="straightConnector1">
            <a:avLst/>
          </a:prstGeom>
          <a:noFill/>
          <a:ln w="38100" cap="flat" cmpd="sng" algn="ctr">
            <a:solidFill>
              <a:schemeClr val="tx1">
                <a:lumMod val="50000"/>
                <a:lumOff val="50000"/>
              </a:schemeClr>
            </a:solidFill>
            <a:prstDash val="solid"/>
            <a:round/>
            <a:headEnd type="triangle" w="med" len="med"/>
            <a:tailEnd type="triangle" w="med" len="med"/>
          </a:ln>
          <a:effectLst/>
        </p:spPr>
      </p:cxnSp>
      <p:sp>
        <p:nvSpPr>
          <p:cNvPr id="23" name="TextBox 22"/>
          <p:cNvSpPr txBox="1"/>
          <p:nvPr/>
        </p:nvSpPr>
        <p:spPr>
          <a:xfrm>
            <a:off x="990600" y="4245554"/>
            <a:ext cx="1463040" cy="707886"/>
          </a:xfrm>
          <a:prstGeom prst="rect">
            <a:avLst/>
          </a:prstGeom>
          <a:noFill/>
          <a:ln>
            <a:solidFill>
              <a:schemeClr val="tx1"/>
            </a:solidFill>
          </a:ln>
        </p:spPr>
        <p:txBody>
          <a:bodyPr wrap="square" rtlCol="0">
            <a:spAutoFit/>
          </a:bodyPr>
          <a:lstStyle/>
          <a:p>
            <a:pPr algn="ctr">
              <a:buNone/>
            </a:pPr>
            <a:r>
              <a:rPr lang="en-US" sz="2000" dirty="0" smtClean="0"/>
              <a:t>Job    Tasks</a:t>
            </a:r>
            <a:endParaRPr lang="en-US" sz="2000" dirty="0"/>
          </a:p>
        </p:txBody>
      </p:sp>
      <p:sp>
        <p:nvSpPr>
          <p:cNvPr id="25" name="TextBox 24"/>
          <p:cNvSpPr txBox="1"/>
          <p:nvPr/>
        </p:nvSpPr>
        <p:spPr>
          <a:xfrm>
            <a:off x="6537960" y="4245554"/>
            <a:ext cx="1463040" cy="707886"/>
          </a:xfrm>
          <a:prstGeom prst="rect">
            <a:avLst/>
          </a:prstGeom>
          <a:noFill/>
          <a:ln>
            <a:solidFill>
              <a:schemeClr val="bg1">
                <a:lumMod val="50000"/>
              </a:schemeClr>
            </a:solidFill>
          </a:ln>
        </p:spPr>
        <p:txBody>
          <a:bodyPr wrap="square" rtlCol="0">
            <a:spAutoFit/>
          </a:bodyPr>
          <a:lstStyle/>
          <a:p>
            <a:pPr algn="ctr">
              <a:buNone/>
            </a:pPr>
            <a:r>
              <a:rPr lang="en-US" sz="2000" dirty="0" smtClean="0">
                <a:solidFill>
                  <a:schemeClr val="bg1">
                    <a:lumMod val="50000"/>
                  </a:schemeClr>
                </a:solidFill>
              </a:rPr>
              <a:t>Tools &amp; Equipment</a:t>
            </a:r>
            <a:endParaRPr lang="en-US" sz="2000" dirty="0">
              <a:solidFill>
                <a:schemeClr val="bg1">
                  <a:lumMod val="50000"/>
                </a:schemeClr>
              </a:solidFill>
            </a:endParaRPr>
          </a:p>
        </p:txBody>
      </p:sp>
      <p:sp>
        <p:nvSpPr>
          <p:cNvPr id="15" name="Up Arrow 14"/>
          <p:cNvSpPr/>
          <p:nvPr/>
        </p:nvSpPr>
        <p:spPr bwMode="auto">
          <a:xfrm rot="8100000">
            <a:off x="2733058" y="3393421"/>
            <a:ext cx="274320" cy="73152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The Housekeeping “System” – Interactions</a:t>
            </a:r>
            <a:endParaRPr lang="en-US" spc="-150" dirty="0" smtClean="0"/>
          </a:p>
        </p:txBody>
      </p:sp>
      <p:sp>
        <p:nvSpPr>
          <p:cNvPr id="11" name="TextBox 10"/>
          <p:cNvSpPr txBox="1"/>
          <p:nvPr/>
        </p:nvSpPr>
        <p:spPr>
          <a:xfrm>
            <a:off x="3352800" y="6153090"/>
            <a:ext cx="2286000" cy="400110"/>
          </a:xfrm>
          <a:prstGeom prst="rect">
            <a:avLst/>
          </a:prstGeom>
          <a:noFill/>
          <a:ln>
            <a:solidFill>
              <a:schemeClr val="tx1"/>
            </a:solidFill>
          </a:ln>
        </p:spPr>
        <p:txBody>
          <a:bodyPr wrap="square" rtlCol="0">
            <a:spAutoFit/>
          </a:bodyPr>
          <a:lstStyle/>
          <a:p>
            <a:pPr algn="ctr">
              <a:buNone/>
            </a:pPr>
            <a:r>
              <a:rPr lang="en-US" sz="2000" dirty="0" smtClean="0"/>
              <a:t>Employees</a:t>
            </a:r>
            <a:endParaRPr lang="en-US" sz="2000" dirty="0"/>
          </a:p>
        </p:txBody>
      </p:sp>
      <p:sp>
        <p:nvSpPr>
          <p:cNvPr id="14" name="TextBox 13"/>
          <p:cNvSpPr txBox="1"/>
          <p:nvPr/>
        </p:nvSpPr>
        <p:spPr>
          <a:xfrm>
            <a:off x="3352800" y="2590800"/>
            <a:ext cx="2286000" cy="400110"/>
          </a:xfrm>
          <a:prstGeom prst="rect">
            <a:avLst/>
          </a:prstGeom>
          <a:noFill/>
          <a:ln>
            <a:solidFill>
              <a:schemeClr val="tx1"/>
            </a:solidFill>
          </a:ln>
        </p:spPr>
        <p:txBody>
          <a:bodyPr wrap="square" rtlCol="0">
            <a:spAutoFit/>
          </a:bodyPr>
          <a:lstStyle/>
          <a:p>
            <a:pPr algn="ctr">
              <a:buNone/>
            </a:pPr>
            <a:r>
              <a:rPr lang="en-US" sz="2000" dirty="0" smtClean="0"/>
              <a:t>Work Environment</a:t>
            </a:r>
            <a:endParaRPr lang="en-US" sz="2000" dirty="0"/>
          </a:p>
        </p:txBody>
      </p:sp>
      <p:sp>
        <p:nvSpPr>
          <p:cNvPr id="23" name="TextBox 22"/>
          <p:cNvSpPr txBox="1"/>
          <p:nvPr/>
        </p:nvSpPr>
        <p:spPr>
          <a:xfrm>
            <a:off x="990600" y="4245554"/>
            <a:ext cx="1463040" cy="707886"/>
          </a:xfrm>
          <a:prstGeom prst="rect">
            <a:avLst/>
          </a:prstGeom>
          <a:noFill/>
          <a:ln>
            <a:solidFill>
              <a:schemeClr val="tx1"/>
            </a:solidFill>
          </a:ln>
        </p:spPr>
        <p:txBody>
          <a:bodyPr wrap="square" rtlCol="0">
            <a:spAutoFit/>
          </a:bodyPr>
          <a:lstStyle/>
          <a:p>
            <a:pPr algn="ctr">
              <a:buNone/>
            </a:pPr>
            <a:r>
              <a:rPr lang="en-US" sz="2000" dirty="0" smtClean="0"/>
              <a:t>Job    Tasks</a:t>
            </a:r>
            <a:endParaRPr lang="en-US" sz="2000" dirty="0"/>
          </a:p>
        </p:txBody>
      </p:sp>
      <p:sp>
        <p:nvSpPr>
          <p:cNvPr id="25" name="TextBox 24"/>
          <p:cNvSpPr txBox="1"/>
          <p:nvPr/>
        </p:nvSpPr>
        <p:spPr>
          <a:xfrm>
            <a:off x="6537960" y="4245554"/>
            <a:ext cx="1463040" cy="707886"/>
          </a:xfrm>
          <a:prstGeom prst="rect">
            <a:avLst/>
          </a:prstGeom>
          <a:noFill/>
          <a:ln>
            <a:solidFill>
              <a:schemeClr val="tx1"/>
            </a:solidFill>
          </a:ln>
        </p:spPr>
        <p:txBody>
          <a:bodyPr wrap="square" rtlCol="0">
            <a:spAutoFit/>
          </a:bodyPr>
          <a:lstStyle/>
          <a:p>
            <a:pPr algn="ctr">
              <a:buNone/>
            </a:pPr>
            <a:r>
              <a:rPr lang="en-US" sz="2000" dirty="0" smtClean="0"/>
              <a:t>Tools &amp; Equipment</a:t>
            </a:r>
            <a:endParaRPr lang="en-US" sz="2000" dirty="0"/>
          </a:p>
        </p:txBody>
      </p:sp>
      <p:sp>
        <p:nvSpPr>
          <p:cNvPr id="10" name="TextBox 9"/>
          <p:cNvSpPr txBox="1"/>
          <p:nvPr/>
        </p:nvSpPr>
        <p:spPr>
          <a:xfrm>
            <a:off x="3352800" y="3962400"/>
            <a:ext cx="2286000" cy="1274195"/>
          </a:xfrm>
          <a:prstGeom prst="rect">
            <a:avLst/>
          </a:prstGeom>
          <a:solidFill>
            <a:schemeClr val="bg1"/>
          </a:solidFill>
          <a:ln w="28575">
            <a:solidFill>
              <a:schemeClr val="tx1"/>
            </a:solidFill>
          </a:ln>
        </p:spPr>
        <p:txBody>
          <a:bodyPr wrap="square" rtlCol="0">
            <a:spAutoFit/>
          </a:bodyPr>
          <a:lstStyle/>
          <a:p>
            <a:pPr algn="ctr">
              <a:buNone/>
            </a:pPr>
            <a:r>
              <a:rPr lang="en-US" sz="2400" u="sng" dirty="0" smtClean="0"/>
              <a:t>Goal</a:t>
            </a:r>
          </a:p>
          <a:p>
            <a:pPr algn="ctr">
              <a:buNone/>
            </a:pPr>
            <a:r>
              <a:rPr lang="en-US" sz="2400" dirty="0" smtClean="0"/>
              <a:t>Safe and Efficient Work</a:t>
            </a:r>
            <a:endParaRPr lang="en-US" sz="2400" dirty="0"/>
          </a:p>
        </p:txBody>
      </p:sp>
      <p:sp>
        <p:nvSpPr>
          <p:cNvPr id="26" name="Arc 25"/>
          <p:cNvSpPr/>
          <p:nvPr/>
        </p:nvSpPr>
        <p:spPr bwMode="auto">
          <a:xfrm>
            <a:off x="4826358" y="2819400"/>
            <a:ext cx="1524000" cy="3505200"/>
          </a:xfrm>
          <a:prstGeom prst="arc">
            <a:avLst>
              <a:gd name="adj1" fmla="val 16403359"/>
              <a:gd name="adj2" fmla="val 5285465"/>
            </a:avLst>
          </a:prstGeom>
          <a:noFill/>
          <a:ln w="38100" cap="flat" cmpd="sng" algn="ctr">
            <a:solidFill>
              <a:schemeClr val="tx1">
                <a:lumMod val="50000"/>
                <a:lumOff val="50000"/>
              </a:schemeClr>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bg1">
                    <a:lumMod val="50000"/>
                  </a:schemeClr>
                </a:solidFill>
              </a:ln>
              <a:solidFill>
                <a:schemeClr val="tx1"/>
              </a:solidFill>
              <a:effectLst/>
              <a:latin typeface="Arial" charset="0"/>
            </a:endParaRPr>
          </a:p>
        </p:txBody>
      </p:sp>
      <p:sp>
        <p:nvSpPr>
          <p:cNvPr id="27" name="Up Arrow 26"/>
          <p:cNvSpPr/>
          <p:nvPr/>
        </p:nvSpPr>
        <p:spPr bwMode="auto">
          <a:xfrm rot="16200000">
            <a:off x="5840805" y="4204716"/>
            <a:ext cx="274320" cy="612648"/>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28" name="TextBox 27"/>
          <p:cNvSpPr txBox="1"/>
          <p:nvPr/>
        </p:nvSpPr>
        <p:spPr>
          <a:xfrm>
            <a:off x="6248400" y="2590800"/>
            <a:ext cx="2362200" cy="1126462"/>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A housekeeper may prefer working in a particular room set-up</a:t>
            </a:r>
          </a:p>
        </p:txBody>
      </p:sp>
      <p:sp>
        <p:nvSpPr>
          <p:cNvPr id="12" name="Arc 11"/>
          <p:cNvSpPr/>
          <p:nvPr/>
        </p:nvSpPr>
        <p:spPr bwMode="auto">
          <a:xfrm rot="5400000">
            <a:off x="3619501" y="2019302"/>
            <a:ext cx="1828798" cy="5867400"/>
          </a:xfrm>
          <a:prstGeom prst="arc">
            <a:avLst>
              <a:gd name="adj1" fmla="val 16262861"/>
              <a:gd name="adj2" fmla="val 5285465"/>
            </a:avLst>
          </a:prstGeom>
          <a:noFill/>
          <a:ln w="38100" cap="flat" cmpd="sng" algn="ctr">
            <a:solidFill>
              <a:schemeClr val="tx1">
                <a:lumMod val="50000"/>
                <a:lumOff val="50000"/>
              </a:schemeClr>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bg1">
                    <a:lumMod val="50000"/>
                  </a:schemeClr>
                </a:solidFill>
              </a:ln>
              <a:solidFill>
                <a:schemeClr val="tx1"/>
              </a:solidFill>
              <a:effectLst/>
              <a:latin typeface="Arial" charset="0"/>
            </a:endParaRPr>
          </a:p>
        </p:txBody>
      </p:sp>
      <p:sp>
        <p:nvSpPr>
          <p:cNvPr id="13" name="Up Arrow 12"/>
          <p:cNvSpPr/>
          <p:nvPr/>
        </p:nvSpPr>
        <p:spPr bwMode="auto">
          <a:xfrm>
            <a:off x="4373880" y="5257800"/>
            <a:ext cx="274320" cy="54864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5" name="TextBox 14"/>
          <p:cNvSpPr txBox="1"/>
          <p:nvPr/>
        </p:nvSpPr>
        <p:spPr>
          <a:xfrm>
            <a:off x="6400800" y="5486400"/>
            <a:ext cx="2438400" cy="880241"/>
          </a:xfrm>
          <a:prstGeom prst="rect">
            <a:avLst/>
          </a:prstGeom>
          <a:noFill/>
          <a:ln>
            <a:noFill/>
          </a:ln>
        </p:spPr>
        <p:txBody>
          <a:bodyPr wrap="square" rtlCol="0">
            <a:spAutoFit/>
          </a:bodyPr>
          <a:lstStyle/>
          <a:p>
            <a:pPr algn="ctr">
              <a:buNone/>
            </a:pPr>
            <a:r>
              <a:rPr lang="en-US" sz="1600" u="sng" dirty="0" smtClean="0"/>
              <a:t>Example</a:t>
            </a:r>
          </a:p>
          <a:p>
            <a:pPr marL="166688" indent="-166688"/>
            <a:r>
              <a:rPr lang="en-US" sz="1600" dirty="0" smtClean="0"/>
              <a:t>Type of brushes used impacts work postures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492443"/>
          </a:xfrm>
          <a:prstGeom prst="rect">
            <a:avLst/>
          </a:prstGeom>
          <a:noFill/>
        </p:spPr>
        <p:txBody>
          <a:bodyPr wrap="square" rtlCol="0">
            <a:spAutoFit/>
          </a:bodyPr>
          <a:lstStyle/>
          <a:p>
            <a:pPr>
              <a:buNone/>
            </a:pPr>
            <a:r>
              <a:rPr lang="en-US" b="1" dirty="0" smtClean="0"/>
              <a:t>Keys to a Successful System</a:t>
            </a:r>
            <a:endParaRPr lang="en-US" spc="-150" dirty="0" smtClean="0"/>
          </a:p>
        </p:txBody>
      </p:sp>
      <p:sp>
        <p:nvSpPr>
          <p:cNvPr id="21" name="Content Placeholder 2"/>
          <p:cNvSpPr>
            <a:spLocks noGrp="1"/>
          </p:cNvSpPr>
          <p:nvPr>
            <p:ph idx="1"/>
          </p:nvPr>
        </p:nvSpPr>
        <p:spPr>
          <a:xfrm>
            <a:off x="1143000" y="2362200"/>
            <a:ext cx="8001000" cy="3573463"/>
          </a:xfrm>
        </p:spPr>
        <p:txBody>
          <a:bodyPr/>
          <a:lstStyle/>
          <a:p>
            <a:pPr lvl="1">
              <a:spcAft>
                <a:spcPts val="300"/>
              </a:spcAft>
            </a:pPr>
            <a:r>
              <a:rPr lang="en-US" dirty="0" smtClean="0"/>
              <a:t>Management must:</a:t>
            </a:r>
          </a:p>
          <a:p>
            <a:pPr lvl="2"/>
            <a:r>
              <a:rPr lang="en-US" dirty="0" smtClean="0"/>
              <a:t>Be committed to improvements in the system</a:t>
            </a:r>
          </a:p>
          <a:p>
            <a:pPr lvl="2"/>
            <a:r>
              <a:rPr lang="en-US" dirty="0" smtClean="0"/>
              <a:t>Communicate this commitment</a:t>
            </a:r>
          </a:p>
          <a:p>
            <a:pPr lvl="2"/>
            <a:r>
              <a:rPr lang="en-US" dirty="0" smtClean="0"/>
              <a:t>Provide resources</a:t>
            </a:r>
          </a:p>
          <a:p>
            <a:pPr lvl="1">
              <a:spcAft>
                <a:spcPts val="300"/>
              </a:spcAft>
            </a:pPr>
            <a:r>
              <a:rPr lang="en-US" dirty="0" smtClean="0"/>
              <a:t>Supervisors must:</a:t>
            </a:r>
          </a:p>
          <a:p>
            <a:pPr lvl="2"/>
            <a:r>
              <a:rPr lang="en-US" dirty="0" smtClean="0"/>
              <a:t>Empower employees to take part in identifying problems (e.g., difficult tasks, worn equipment) and finding solutions </a:t>
            </a:r>
          </a:p>
          <a:p>
            <a:pPr lvl="2"/>
            <a:r>
              <a:rPr lang="en-US" dirty="0" smtClean="0"/>
              <a:t>Be proactive in seeking positive changes</a:t>
            </a:r>
          </a:p>
          <a:p>
            <a:pPr lvl="1">
              <a:spcAft>
                <a:spcPts val="300"/>
              </a:spcAft>
            </a:pPr>
            <a:r>
              <a:rPr lang="en-US" dirty="0" smtClean="0"/>
              <a:t>Employees must:</a:t>
            </a:r>
          </a:p>
          <a:p>
            <a:pPr lvl="2"/>
            <a:r>
              <a:rPr lang="en-US" dirty="0" smtClean="0"/>
              <a:t>Have basic understanding of injury risks and symptoms</a:t>
            </a:r>
          </a:p>
          <a:p>
            <a:pPr lvl="2"/>
            <a:r>
              <a:rPr lang="en-US" dirty="0" smtClean="0"/>
              <a:t>Take responsibility for their own health and safety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972574"/>
          </a:xfrm>
          <a:prstGeom prst="rect">
            <a:avLst/>
          </a:prstGeom>
          <a:noFill/>
        </p:spPr>
        <p:txBody>
          <a:bodyPr wrap="square" rtlCol="0">
            <a:spAutoFit/>
          </a:bodyPr>
          <a:lstStyle/>
          <a:p>
            <a:pPr>
              <a:buNone/>
            </a:pPr>
            <a:r>
              <a:rPr lang="en-US" b="1" dirty="0" smtClean="0"/>
              <a:t>Consider a “Team Cleaning” Style Approach</a:t>
            </a:r>
          </a:p>
          <a:p>
            <a:pPr>
              <a:buNone/>
            </a:pPr>
            <a:r>
              <a:rPr lang="en-US" dirty="0" smtClean="0"/>
              <a:t>(individuals working together to do job)</a:t>
            </a:r>
          </a:p>
        </p:txBody>
      </p:sp>
      <p:sp>
        <p:nvSpPr>
          <p:cNvPr id="21" name="Content Placeholder 2"/>
          <p:cNvSpPr>
            <a:spLocks noGrp="1"/>
          </p:cNvSpPr>
          <p:nvPr>
            <p:ph idx="1"/>
          </p:nvPr>
        </p:nvSpPr>
        <p:spPr>
          <a:xfrm>
            <a:off x="1143000" y="2895600"/>
            <a:ext cx="7772400" cy="3040063"/>
          </a:xfrm>
        </p:spPr>
        <p:txBody>
          <a:bodyPr/>
          <a:lstStyle/>
          <a:p>
            <a:pPr lvl="1">
              <a:buNone/>
            </a:pPr>
            <a:r>
              <a:rPr lang="en-US" u="sng" dirty="0" smtClean="0"/>
              <a:t>Benefits to Housekeepers</a:t>
            </a:r>
          </a:p>
          <a:p>
            <a:pPr lvl="1"/>
            <a:r>
              <a:rPr lang="en-US" dirty="0" smtClean="0"/>
              <a:t>Reduces amount of isolated work</a:t>
            </a:r>
          </a:p>
          <a:p>
            <a:pPr lvl="1"/>
            <a:r>
              <a:rPr lang="en-US" dirty="0" smtClean="0"/>
              <a:t>Improves employees’                                       occupational skills</a:t>
            </a:r>
          </a:p>
          <a:p>
            <a:pPr lvl="1"/>
            <a:r>
              <a:rPr lang="en-US" dirty="0" smtClean="0"/>
              <a:t>Improves employees’ communication skills</a:t>
            </a:r>
          </a:p>
          <a:p>
            <a:pPr lvl="1"/>
            <a:r>
              <a:rPr lang="en-US" dirty="0" smtClean="0"/>
              <a:t>Empowers workers</a:t>
            </a:r>
          </a:p>
          <a:p>
            <a:pPr lvl="1"/>
            <a:r>
              <a:rPr lang="en-US" dirty="0" smtClean="0"/>
              <a:t>Helps to build a social support network at work</a:t>
            </a:r>
          </a:p>
          <a:p>
            <a:pPr lvl="1"/>
            <a:r>
              <a:rPr lang="en-US" dirty="0" smtClean="0"/>
              <a:t>Increases morale</a:t>
            </a:r>
          </a:p>
        </p:txBody>
      </p:sp>
      <p:pic>
        <p:nvPicPr>
          <p:cNvPr id="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3352800"/>
            <a:ext cx="1143000" cy="1143000"/>
          </a:xfrm>
          <a:prstGeom prst="rect">
            <a:avLst/>
          </a:prstGeom>
          <a:noFill/>
          <a:ln w="9525">
            <a:noFill/>
            <a:miter lim="800000"/>
            <a:headEnd/>
            <a:tailEnd/>
          </a:ln>
        </p:spPr>
      </p:pic>
      <p:pic>
        <p:nvPicPr>
          <p:cNvPr id="1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5602" y="3352800"/>
            <a:ext cx="1123156"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1452705"/>
          </a:xfrm>
          <a:prstGeom prst="rect">
            <a:avLst/>
          </a:prstGeom>
          <a:noFill/>
        </p:spPr>
        <p:txBody>
          <a:bodyPr wrap="square" rtlCol="0">
            <a:spAutoFit/>
          </a:bodyPr>
          <a:lstStyle/>
          <a:p>
            <a:pPr>
              <a:buNone/>
            </a:pPr>
            <a:r>
              <a:rPr lang="en-US" b="1" dirty="0" smtClean="0"/>
              <a:t>Consider a “Team Cleaning” Style Approach</a:t>
            </a:r>
          </a:p>
          <a:p>
            <a:pPr>
              <a:buNone/>
            </a:pPr>
            <a:r>
              <a:rPr lang="en-US" dirty="0" smtClean="0"/>
              <a:t>(individuals working together to do job)</a:t>
            </a:r>
          </a:p>
          <a:p>
            <a:pPr>
              <a:buNone/>
            </a:pPr>
            <a:endParaRPr lang="en-US" spc="-150" dirty="0" smtClean="0"/>
          </a:p>
        </p:txBody>
      </p:sp>
      <p:sp>
        <p:nvSpPr>
          <p:cNvPr id="21" name="Content Placeholder 2"/>
          <p:cNvSpPr>
            <a:spLocks noGrp="1"/>
          </p:cNvSpPr>
          <p:nvPr>
            <p:ph idx="1"/>
          </p:nvPr>
        </p:nvSpPr>
        <p:spPr>
          <a:xfrm>
            <a:off x="1143000" y="2895600"/>
            <a:ext cx="7772400" cy="3040063"/>
          </a:xfrm>
        </p:spPr>
        <p:txBody>
          <a:bodyPr/>
          <a:lstStyle/>
          <a:p>
            <a:pPr lvl="1">
              <a:buNone/>
            </a:pPr>
            <a:r>
              <a:rPr lang="en-US" u="sng" dirty="0" smtClean="0"/>
              <a:t>Benefits to Company and Management</a:t>
            </a:r>
          </a:p>
          <a:p>
            <a:pPr lvl="1"/>
            <a:r>
              <a:rPr lang="en-US" dirty="0" smtClean="0"/>
              <a:t>Helps to retain employees</a:t>
            </a:r>
          </a:p>
          <a:p>
            <a:pPr lvl="1"/>
            <a:r>
              <a:rPr lang="en-US" dirty="0" smtClean="0"/>
              <a:t>Reduces equipment costs</a:t>
            </a:r>
          </a:p>
          <a:p>
            <a:pPr lvl="1"/>
            <a:r>
              <a:rPr lang="en-US" dirty="0" smtClean="0"/>
              <a:t>Has been shown to:</a:t>
            </a:r>
          </a:p>
          <a:p>
            <a:pPr lvl="2"/>
            <a:r>
              <a:rPr lang="en-US" dirty="0" smtClean="0"/>
              <a:t>Increase work quality</a:t>
            </a:r>
          </a:p>
          <a:p>
            <a:pPr lvl="2"/>
            <a:r>
              <a:rPr lang="en-US" dirty="0" smtClean="0"/>
              <a:t>Improve productivity (e.g., a two-person team can make beds more quickly) and cut labor costs</a:t>
            </a:r>
          </a:p>
          <a:p>
            <a:pPr lvl="2"/>
            <a:r>
              <a:rPr lang="en-US" dirty="0" smtClean="0"/>
              <a:t>Reduce a supervisor’s quality-check time</a:t>
            </a:r>
          </a:p>
          <a:p>
            <a:pPr lvl="2"/>
            <a:r>
              <a:rPr lang="en-US" dirty="0" smtClean="0"/>
              <a:t>Reduce an employee’s temptation to steal</a:t>
            </a:r>
          </a:p>
        </p:txBody>
      </p:sp>
      <p:pic>
        <p:nvPicPr>
          <p:cNvPr id="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3352800"/>
            <a:ext cx="1143000" cy="1143000"/>
          </a:xfrm>
          <a:prstGeom prst="rect">
            <a:avLst/>
          </a:prstGeom>
          <a:noFill/>
          <a:ln w="9525">
            <a:noFill/>
            <a:miter lim="800000"/>
            <a:headEnd/>
            <a:tailEnd/>
          </a:ln>
        </p:spPr>
      </p:pic>
      <p:pic>
        <p:nvPicPr>
          <p:cNvPr id="1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5602" y="3352800"/>
            <a:ext cx="1123156"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in Housekeeping: Consider the Entire “System”</a:t>
            </a:r>
            <a:endParaRPr lang="en-US" u="sng" dirty="0"/>
          </a:p>
        </p:txBody>
      </p:sp>
      <p:sp>
        <p:nvSpPr>
          <p:cNvPr id="22" name="TextBox 21"/>
          <p:cNvSpPr txBox="1"/>
          <p:nvPr/>
        </p:nvSpPr>
        <p:spPr>
          <a:xfrm>
            <a:off x="357100" y="1828800"/>
            <a:ext cx="8634500" cy="1452705"/>
          </a:xfrm>
          <a:prstGeom prst="rect">
            <a:avLst/>
          </a:prstGeom>
          <a:noFill/>
        </p:spPr>
        <p:txBody>
          <a:bodyPr wrap="square" rtlCol="0">
            <a:spAutoFit/>
          </a:bodyPr>
          <a:lstStyle/>
          <a:p>
            <a:pPr>
              <a:buNone/>
            </a:pPr>
            <a:r>
              <a:rPr lang="en-US" b="1" dirty="0" smtClean="0"/>
              <a:t>Consider a “Team Cleaning” Style Approach</a:t>
            </a:r>
          </a:p>
          <a:p>
            <a:pPr>
              <a:buNone/>
            </a:pPr>
            <a:r>
              <a:rPr lang="en-US" dirty="0" smtClean="0"/>
              <a:t>(individuals working together to do job)</a:t>
            </a:r>
          </a:p>
          <a:p>
            <a:pPr>
              <a:buNone/>
            </a:pPr>
            <a:endParaRPr lang="en-US" spc="-150" dirty="0" smtClean="0"/>
          </a:p>
        </p:txBody>
      </p:sp>
      <p:sp>
        <p:nvSpPr>
          <p:cNvPr id="21" name="Content Placeholder 2"/>
          <p:cNvSpPr>
            <a:spLocks noGrp="1"/>
          </p:cNvSpPr>
          <p:nvPr>
            <p:ph idx="1"/>
          </p:nvPr>
        </p:nvSpPr>
        <p:spPr>
          <a:xfrm>
            <a:off x="1143000" y="2895600"/>
            <a:ext cx="7772400" cy="3040063"/>
          </a:xfrm>
        </p:spPr>
        <p:txBody>
          <a:bodyPr/>
          <a:lstStyle/>
          <a:p>
            <a:pPr lvl="1">
              <a:buNone/>
            </a:pPr>
            <a:r>
              <a:rPr lang="en-US" u="sng" dirty="0" smtClean="0"/>
              <a:t>Challenges</a:t>
            </a:r>
          </a:p>
          <a:p>
            <a:pPr lvl="1"/>
            <a:r>
              <a:rPr lang="en-US" dirty="0" smtClean="0"/>
              <a:t>Management may be resistance                            to change</a:t>
            </a:r>
          </a:p>
          <a:p>
            <a:pPr lvl="1"/>
            <a:r>
              <a:rPr lang="en-US" dirty="0" smtClean="0"/>
              <a:t>Implementation:</a:t>
            </a:r>
          </a:p>
          <a:p>
            <a:pPr lvl="2"/>
            <a:r>
              <a:rPr lang="en-US" dirty="0" smtClean="0"/>
              <a:t>Can be time-consuming</a:t>
            </a:r>
          </a:p>
          <a:p>
            <a:pPr lvl="2"/>
            <a:r>
              <a:rPr lang="en-US" dirty="0" smtClean="0"/>
              <a:t>Involves some trial-and-error</a:t>
            </a:r>
          </a:p>
          <a:p>
            <a:pPr lvl="1"/>
            <a:r>
              <a:rPr lang="en-US" dirty="0" smtClean="0"/>
              <a:t>Incorrectly paired teams may create problems</a:t>
            </a:r>
          </a:p>
          <a:p>
            <a:pPr lvl="1"/>
            <a:r>
              <a:rPr lang="en-US" dirty="0" smtClean="0"/>
              <a:t>Stay-over guests may not want more than one housekeeper in their rooms</a:t>
            </a:r>
          </a:p>
        </p:txBody>
      </p:sp>
      <p:pic>
        <p:nvPicPr>
          <p:cNvPr id="13"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3352800"/>
            <a:ext cx="1143000" cy="1143000"/>
          </a:xfrm>
          <a:prstGeom prst="rect">
            <a:avLst/>
          </a:prstGeom>
          <a:noFill/>
          <a:ln w="9525">
            <a:noFill/>
            <a:miter lim="800000"/>
            <a:headEnd/>
            <a:tailEnd/>
          </a:ln>
        </p:spPr>
      </p:pic>
      <p:pic>
        <p:nvPicPr>
          <p:cNvPr id="1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5602" y="3352800"/>
            <a:ext cx="1123156"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Making Housekeeping Tasks Easier</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king Bed - Kneel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334000" y="3200400"/>
            <a:ext cx="2407921" cy="2468880"/>
          </a:xfrm>
          <a:prstGeom prst="rect">
            <a:avLst/>
          </a:prstGeom>
        </p:spPr>
      </p:pic>
      <p:pic>
        <p:nvPicPr>
          <p:cNvPr id="14" name="Picture 13" descr="Making Bed - Bend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066800" y="3200400"/>
            <a:ext cx="1969227" cy="2468880"/>
          </a:xfrm>
          <a:prstGeom prst="rect">
            <a:avLst/>
          </a:prstGeom>
        </p:spPr>
      </p:pic>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Making Beds</a:t>
            </a:r>
            <a:r>
              <a:rPr lang="en-US" dirty="0" smtClean="0"/>
              <a:t> </a:t>
            </a:r>
            <a:r>
              <a:rPr lang="en-US" spc="-150" dirty="0" smtClean="0"/>
              <a:t>(Lifting Mattress and Tucking in Sheets)</a:t>
            </a:r>
          </a:p>
        </p:txBody>
      </p:sp>
      <p:pic>
        <p:nvPicPr>
          <p:cNvPr id="15" name="Picture 5"/>
          <p:cNvPicPr>
            <a:picLocks noChangeAspect="1" noChangeArrowheads="1"/>
          </p:cNvPicPr>
          <p:nvPr/>
        </p:nvPicPr>
        <p:blipFill>
          <a:blip r:embed="rId4" cstate="email">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828800"/>
            <a:ext cx="1524000" cy="1143000"/>
          </a:xfrm>
          <a:prstGeom prst="rect">
            <a:avLst/>
          </a:prstGeom>
          <a:noFill/>
          <a:ln w="9525">
            <a:noFill/>
            <a:miter lim="800000"/>
            <a:headEnd/>
            <a:tailEnd/>
          </a:ln>
          <a:effectLst/>
        </p:spPr>
      </p:pic>
      <p:sp>
        <p:nvSpPr>
          <p:cNvPr id="17" name="TextBox 16"/>
          <p:cNvSpPr txBox="1"/>
          <p:nvPr/>
        </p:nvSpPr>
        <p:spPr>
          <a:xfrm>
            <a:off x="533400" y="2743200"/>
            <a:ext cx="3200400" cy="369332"/>
          </a:xfrm>
          <a:prstGeom prst="rect">
            <a:avLst/>
          </a:prstGeom>
          <a:noFill/>
        </p:spPr>
        <p:txBody>
          <a:bodyPr wrap="square" rtlCol="0">
            <a:spAutoFit/>
          </a:bodyPr>
          <a:lstStyle/>
          <a:p>
            <a:pPr algn="ctr">
              <a:buNone/>
            </a:pPr>
            <a:r>
              <a:rPr lang="en-US" sz="1800" b="1" dirty="0" smtClean="0">
                <a:solidFill>
                  <a:srgbClr val="00B050"/>
                </a:solidFill>
              </a:rPr>
              <a:t>Good</a:t>
            </a:r>
            <a:r>
              <a:rPr lang="en-US" sz="1800" b="1" dirty="0" smtClean="0">
                <a:solidFill>
                  <a:schemeClr val="bg1">
                    <a:lumMod val="50000"/>
                  </a:schemeClr>
                </a:solidFill>
              </a:rPr>
              <a:t> or </a:t>
            </a:r>
            <a:r>
              <a:rPr lang="en-US" sz="1800" b="1" dirty="0" smtClean="0">
                <a:solidFill>
                  <a:srgbClr val="FF0000"/>
                </a:solidFill>
              </a:rPr>
              <a:t>Bad</a:t>
            </a:r>
            <a:r>
              <a:rPr lang="en-US" sz="1800" b="1" dirty="0" smtClean="0">
                <a:solidFill>
                  <a:schemeClr val="bg1">
                    <a:lumMod val="50000"/>
                  </a:schemeClr>
                </a:solidFill>
              </a:rPr>
              <a:t>?  Why?</a:t>
            </a:r>
          </a:p>
        </p:txBody>
      </p:sp>
      <p:sp>
        <p:nvSpPr>
          <p:cNvPr id="18" name="TextBox 17"/>
          <p:cNvSpPr txBox="1"/>
          <p:nvPr/>
        </p:nvSpPr>
        <p:spPr>
          <a:xfrm>
            <a:off x="3581400" y="4038600"/>
            <a:ext cx="1447800" cy="1015663"/>
          </a:xfrm>
          <a:prstGeom prst="rect">
            <a:avLst/>
          </a:prstGeom>
          <a:noFill/>
        </p:spPr>
        <p:txBody>
          <a:bodyPr wrap="square" rtlCol="0">
            <a:spAutoFit/>
          </a:bodyPr>
          <a:lstStyle/>
          <a:p>
            <a:pPr algn="ctr">
              <a:buNone/>
            </a:pPr>
            <a:r>
              <a:rPr lang="en-US" sz="2000" b="1" dirty="0" smtClean="0"/>
              <a:t>Ideas for Better Methods?</a:t>
            </a:r>
          </a:p>
        </p:txBody>
      </p:sp>
      <p:grpSp>
        <p:nvGrpSpPr>
          <p:cNvPr id="3" name="Group 25"/>
          <p:cNvGrpSpPr/>
          <p:nvPr/>
        </p:nvGrpSpPr>
        <p:grpSpPr>
          <a:xfrm>
            <a:off x="3810000" y="2743200"/>
            <a:ext cx="4556324" cy="1219200"/>
            <a:chOff x="3810000" y="2743200"/>
            <a:chExt cx="4556324" cy="1219200"/>
          </a:xfrm>
        </p:grpSpPr>
        <p:sp>
          <p:nvSpPr>
            <p:cNvPr id="20" name="TextBox 19"/>
            <p:cNvSpPr txBox="1"/>
            <p:nvPr/>
          </p:nvSpPr>
          <p:spPr>
            <a:xfrm>
              <a:off x="3810000" y="2743200"/>
              <a:ext cx="4556324" cy="369332"/>
            </a:xfrm>
            <a:prstGeom prst="rect">
              <a:avLst/>
            </a:prstGeom>
            <a:solidFill>
              <a:schemeClr val="bg1"/>
            </a:solidFill>
          </p:spPr>
          <p:txBody>
            <a:bodyPr wrap="square" rtlCol="0">
              <a:spAutoFit/>
            </a:bodyPr>
            <a:lstStyle/>
            <a:p>
              <a:pPr algn="ctr">
                <a:buNone/>
              </a:pPr>
              <a:r>
                <a:rPr lang="en-US" sz="1800" b="1" dirty="0" smtClean="0">
                  <a:solidFill>
                    <a:schemeClr val="bg1">
                      <a:lumMod val="50000"/>
                    </a:schemeClr>
                  </a:solidFill>
                </a:rPr>
                <a:t>Is This any Better?  Why or Why Not?</a:t>
              </a:r>
            </a:p>
          </p:txBody>
        </p:sp>
        <p:pic>
          <p:nvPicPr>
            <p:cNvPr id="21" name="Picture 3" descr="C:\Documents and Settings\W. Gary Allread\Local Settings\Temporary Internet Files\Content.IE5\XXK05LM0\MC900431560[1].PNG"/>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3200400"/>
              <a:ext cx="762000" cy="762000"/>
            </a:xfrm>
            <a:prstGeom prst="rect">
              <a:avLst/>
            </a:prstGeom>
            <a:noFill/>
          </p:spPr>
        </p:pic>
      </p:grpSp>
      <p:sp>
        <p:nvSpPr>
          <p:cNvPr id="24" name="TextBox 23"/>
          <p:cNvSpPr txBox="1"/>
          <p:nvPr/>
        </p:nvSpPr>
        <p:spPr>
          <a:xfrm>
            <a:off x="762000" y="5715000"/>
            <a:ext cx="2743200" cy="7017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Forward bending</a:t>
            </a:r>
          </a:p>
          <a:p>
            <a:pPr marL="168275" indent="-168275">
              <a:buFont typeface="Arial" pitchFamily="34" charset="0"/>
              <a:buChar char="•"/>
            </a:pPr>
            <a:r>
              <a:rPr lang="en-US" sz="1800" b="1" dirty="0" smtClean="0">
                <a:solidFill>
                  <a:srgbClr val="FF0000"/>
                </a:solidFill>
              </a:rPr>
              <a:t>Twisted back</a:t>
            </a:r>
            <a:endParaRPr lang="en-US" sz="1400" b="1" dirty="0">
              <a:solidFill>
                <a:srgbClr val="FF0000"/>
              </a:solidFill>
            </a:endParaRPr>
          </a:p>
        </p:txBody>
      </p:sp>
      <p:sp>
        <p:nvSpPr>
          <p:cNvPr id="25" name="TextBox 24"/>
          <p:cNvSpPr txBox="1"/>
          <p:nvPr/>
        </p:nvSpPr>
        <p:spPr>
          <a:xfrm>
            <a:off x="5362514" y="5715000"/>
            <a:ext cx="24384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No bending</a:t>
            </a:r>
          </a:p>
          <a:p>
            <a:pPr marL="168275" indent="-168275">
              <a:buClr>
                <a:srgbClr val="00B050"/>
              </a:buClr>
              <a:buFont typeface="Arial" pitchFamily="34" charset="0"/>
              <a:buChar char="•"/>
            </a:pPr>
            <a:r>
              <a:rPr lang="en-US" sz="1800" b="1" dirty="0" smtClean="0">
                <a:solidFill>
                  <a:srgbClr val="00B050"/>
                </a:solidFill>
              </a:rPr>
              <a:t>Closer to bed</a:t>
            </a:r>
            <a:endParaRPr lang="en-US" sz="1400" b="1" dirty="0">
              <a:solidFill>
                <a:srgbClr val="00B050"/>
              </a:solidFill>
            </a:endParaRPr>
          </a:p>
        </p:txBody>
      </p:sp>
      <p:pic>
        <p:nvPicPr>
          <p:cNvPr id="1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2438400" y="4159916"/>
            <a:ext cx="901898" cy="1250284"/>
          </a:xfrm>
          <a:prstGeom prst="rect">
            <a:avLst/>
          </a:prstGeom>
          <a:noFill/>
          <a:ln w="9525">
            <a:noFill/>
            <a:miter lim="800000"/>
            <a:headEnd/>
            <a:tailEnd/>
          </a:ln>
          <a:effectLst/>
        </p:spPr>
      </p:pic>
      <p:pic>
        <p:nvPicPr>
          <p:cNvPr id="2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r="32409"/>
          <a:stretch>
            <a:fillRect/>
          </a:stretch>
        </p:blipFill>
        <p:spPr bwMode="auto">
          <a:xfrm flipH="1">
            <a:off x="7230800" y="4038600"/>
            <a:ext cx="609600" cy="12502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Making Beds</a:t>
            </a:r>
            <a:r>
              <a:rPr lang="en-US" dirty="0" smtClean="0"/>
              <a:t> </a:t>
            </a:r>
            <a:r>
              <a:rPr lang="en-US" spc="-150" dirty="0" smtClean="0"/>
              <a:t>(Lifting Mattress and Tucking in Sheets)</a:t>
            </a:r>
          </a:p>
        </p:txBody>
      </p:sp>
      <p:pic>
        <p:nvPicPr>
          <p:cNvPr id="15" name="Picture 5"/>
          <p:cNvPicPr>
            <a:picLocks noChangeAspect="1" noChangeArrowheads="1"/>
          </p:cNvPicPr>
          <p:nvPr/>
        </p:nvPicPr>
        <p:blipFill>
          <a:blip r:embed="rId2" cstate="email">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828800"/>
            <a:ext cx="1524000" cy="1143000"/>
          </a:xfrm>
          <a:prstGeom prst="rect">
            <a:avLst/>
          </a:prstGeom>
          <a:noFill/>
          <a:ln w="9525">
            <a:noFill/>
            <a:miter lim="800000"/>
            <a:headEnd/>
            <a:tailEnd/>
          </a:ln>
          <a:effectLst/>
        </p:spPr>
      </p:pic>
      <p:sp>
        <p:nvSpPr>
          <p:cNvPr id="18" name="TextBox 17"/>
          <p:cNvSpPr txBox="1"/>
          <p:nvPr/>
        </p:nvSpPr>
        <p:spPr>
          <a:xfrm>
            <a:off x="2133600" y="3886200"/>
            <a:ext cx="4800600" cy="954107"/>
          </a:xfrm>
          <a:prstGeom prst="rect">
            <a:avLst/>
          </a:prstGeom>
          <a:noFill/>
        </p:spPr>
        <p:txBody>
          <a:bodyPr wrap="square" rtlCol="0">
            <a:spAutoFit/>
          </a:bodyPr>
          <a:lstStyle/>
          <a:p>
            <a:pPr algn="ctr">
              <a:buNone/>
            </a:pPr>
            <a:r>
              <a:rPr lang="en-US" sz="2800" b="1" dirty="0" smtClean="0"/>
              <a:t>Demonstrations, if possible and time allows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p>
        </p:txBody>
      </p:sp>
      <p:pic>
        <p:nvPicPr>
          <p:cNvPr id="819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grpSp>
        <p:nvGrpSpPr>
          <p:cNvPr id="3" name="Group 18"/>
          <p:cNvGrpSpPr/>
          <p:nvPr/>
        </p:nvGrpSpPr>
        <p:grpSpPr>
          <a:xfrm>
            <a:off x="304800" y="2743200"/>
            <a:ext cx="4038600" cy="3950529"/>
            <a:chOff x="4876800" y="2743200"/>
            <a:chExt cx="4038600" cy="3950529"/>
          </a:xfrm>
        </p:grpSpPr>
        <p:sp>
          <p:nvSpPr>
            <p:cNvPr id="18" name="TextBox 17"/>
            <p:cNvSpPr txBox="1"/>
            <p:nvPr/>
          </p:nvSpPr>
          <p:spPr>
            <a:xfrm>
              <a:off x="6781800" y="5715000"/>
              <a:ext cx="2057400"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Lower force to push vacuum</a:t>
              </a:r>
            </a:p>
            <a:p>
              <a:pPr marL="168275" indent="-168275">
                <a:buClr>
                  <a:srgbClr val="00B050"/>
                </a:buClr>
                <a:buFont typeface="Arial" pitchFamily="34" charset="0"/>
                <a:buChar char="•"/>
              </a:pPr>
              <a:r>
                <a:rPr lang="en-US" sz="1800" b="1" dirty="0" smtClean="0">
                  <a:solidFill>
                    <a:srgbClr val="00B050"/>
                  </a:solidFill>
                </a:rPr>
                <a:t>Less fatigue</a:t>
              </a:r>
              <a:endParaRPr lang="en-US" sz="1400" b="1" dirty="0">
                <a:solidFill>
                  <a:srgbClr val="00B050"/>
                </a:solidFill>
              </a:endParaRPr>
            </a:p>
          </p:txBody>
        </p:sp>
        <p:sp>
          <p:nvSpPr>
            <p:cNvPr id="23" name="TextBox 22"/>
            <p:cNvSpPr txBox="1"/>
            <p:nvPr/>
          </p:nvSpPr>
          <p:spPr>
            <a:xfrm>
              <a:off x="5257800" y="2743200"/>
              <a:ext cx="3429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Regularly empty vacuum bag</a:t>
              </a:r>
            </a:p>
          </p:txBody>
        </p:sp>
        <p:pic>
          <p:nvPicPr>
            <p:cNvPr id="81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276600"/>
              <a:ext cx="1807308" cy="2286000"/>
            </a:xfrm>
            <a:prstGeom prst="rect">
              <a:avLst/>
            </a:prstGeom>
            <a:noFill/>
            <a:ln w="9525">
              <a:noFill/>
              <a:miter lim="800000"/>
              <a:headEnd/>
              <a:tailEnd/>
            </a:ln>
          </p:spPr>
        </p:pic>
        <p:pic>
          <p:nvPicPr>
            <p:cNvPr id="820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1892" y="3276600"/>
              <a:ext cx="1807308" cy="2286000"/>
            </a:xfrm>
            <a:prstGeom prst="rect">
              <a:avLst/>
            </a:prstGeom>
            <a:noFill/>
            <a:ln w="9525">
              <a:noFill/>
              <a:miter lim="800000"/>
              <a:headEnd/>
              <a:tailEnd/>
            </a:ln>
          </p:spPr>
        </p:pic>
        <p:pic>
          <p:nvPicPr>
            <p:cNvPr id="26"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72400" y="3276600"/>
              <a:ext cx="670560" cy="548640"/>
            </a:xfrm>
            <a:prstGeom prst="rect">
              <a:avLst/>
            </a:prstGeom>
            <a:noFill/>
          </p:spPr>
        </p:pic>
        <p:pic>
          <p:nvPicPr>
            <p:cNvPr id="27"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62600" y="3276600"/>
              <a:ext cx="645867" cy="548640"/>
            </a:xfrm>
            <a:prstGeom prst="rect">
              <a:avLst/>
            </a:prstGeom>
            <a:noFill/>
            <a:ln w="9525">
              <a:noFill/>
              <a:miter lim="800000"/>
              <a:headEnd/>
              <a:tailEnd/>
            </a:ln>
          </p:spPr>
        </p:pic>
        <p:sp>
          <p:nvSpPr>
            <p:cNvPr id="28" name="TextBox 27"/>
            <p:cNvSpPr txBox="1"/>
            <p:nvPr/>
          </p:nvSpPr>
          <p:spPr>
            <a:xfrm>
              <a:off x="5638800" y="3810000"/>
              <a:ext cx="914400" cy="369332"/>
            </a:xfrm>
            <a:prstGeom prst="rect">
              <a:avLst/>
            </a:prstGeom>
            <a:noFill/>
          </p:spPr>
          <p:txBody>
            <a:bodyPr wrap="square" rtlCol="0">
              <a:spAutoFit/>
            </a:bodyPr>
            <a:lstStyle/>
            <a:p>
              <a:pPr algn="ctr">
                <a:buNone/>
              </a:pPr>
              <a:r>
                <a:rPr lang="en-US" sz="1800" b="1" dirty="0" smtClean="0">
                  <a:solidFill>
                    <a:srgbClr val="FF0000"/>
                  </a:solidFill>
                </a:rPr>
                <a:t>Heavy</a:t>
              </a:r>
            </a:p>
          </p:txBody>
        </p:sp>
        <p:sp>
          <p:nvSpPr>
            <p:cNvPr id="29" name="TextBox 28"/>
            <p:cNvSpPr txBox="1"/>
            <p:nvPr/>
          </p:nvSpPr>
          <p:spPr>
            <a:xfrm>
              <a:off x="8001000" y="3810000"/>
              <a:ext cx="914400" cy="369332"/>
            </a:xfrm>
            <a:prstGeom prst="rect">
              <a:avLst/>
            </a:prstGeom>
            <a:noFill/>
          </p:spPr>
          <p:txBody>
            <a:bodyPr wrap="square" rtlCol="0">
              <a:spAutoFit/>
            </a:bodyPr>
            <a:lstStyle/>
            <a:p>
              <a:pPr algn="ctr">
                <a:buNone/>
              </a:pPr>
              <a:r>
                <a:rPr lang="en-US" sz="1800" b="1" dirty="0" smtClean="0">
                  <a:solidFill>
                    <a:srgbClr val="00B050"/>
                  </a:solidFill>
                </a:rPr>
                <a:t>Light</a:t>
              </a:r>
            </a:p>
          </p:txBody>
        </p:sp>
      </p:grpSp>
      <p:grpSp>
        <p:nvGrpSpPr>
          <p:cNvPr id="4" name="Group 35"/>
          <p:cNvGrpSpPr/>
          <p:nvPr/>
        </p:nvGrpSpPr>
        <p:grpSpPr>
          <a:xfrm>
            <a:off x="5181600" y="2743200"/>
            <a:ext cx="3662810" cy="3950529"/>
            <a:chOff x="5181600" y="2743200"/>
            <a:chExt cx="3662810" cy="3950529"/>
          </a:xfrm>
        </p:grpSpPr>
        <p:sp>
          <p:nvSpPr>
            <p:cNvPr id="20" name="TextBox 19"/>
            <p:cNvSpPr txBox="1"/>
            <p:nvPr/>
          </p:nvSpPr>
          <p:spPr>
            <a:xfrm>
              <a:off x="6124514" y="5715000"/>
              <a:ext cx="2257486"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Lower force to push vacuum</a:t>
              </a:r>
            </a:p>
            <a:p>
              <a:pPr marL="168275" indent="-168275">
                <a:buClr>
                  <a:srgbClr val="00B050"/>
                </a:buClr>
                <a:buFont typeface="Arial" pitchFamily="34" charset="0"/>
                <a:buChar char="•"/>
              </a:pPr>
              <a:r>
                <a:rPr lang="en-US" sz="1800" b="1" dirty="0" smtClean="0">
                  <a:solidFill>
                    <a:srgbClr val="00B050"/>
                  </a:solidFill>
                </a:rPr>
                <a:t>Less fatigue</a:t>
              </a:r>
              <a:endParaRPr lang="en-US" sz="1400" b="1" dirty="0">
                <a:solidFill>
                  <a:srgbClr val="00B050"/>
                </a:solidFill>
              </a:endParaRPr>
            </a:p>
          </p:txBody>
        </p:sp>
        <p:sp>
          <p:nvSpPr>
            <p:cNvPr id="21" name="TextBox 20"/>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Choose proper height setting for carpet conditions</a:t>
              </a:r>
            </a:p>
          </p:txBody>
        </p:sp>
        <p:pic>
          <p:nvPicPr>
            <p:cNvPr id="32"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81600" y="3505200"/>
              <a:ext cx="3662810" cy="2209800"/>
            </a:xfrm>
            <a:prstGeom prst="rect">
              <a:avLst/>
            </a:prstGeom>
            <a:noFill/>
            <a:ln w="9525">
              <a:noFill/>
              <a:miter lim="800000"/>
              <a:headEnd/>
              <a:tailEnd/>
            </a:ln>
          </p:spPr>
        </p:pic>
        <p:sp>
          <p:nvSpPr>
            <p:cNvPr id="33" name="TextBox 32"/>
            <p:cNvSpPr txBox="1"/>
            <p:nvPr/>
          </p:nvSpPr>
          <p:spPr>
            <a:xfrm rot="20760000">
              <a:off x="6645376" y="4816980"/>
              <a:ext cx="1752600" cy="261610"/>
            </a:xfrm>
            <a:prstGeom prst="rect">
              <a:avLst/>
            </a:prstGeom>
            <a:noFill/>
          </p:spPr>
          <p:txBody>
            <a:bodyPr wrap="square" rtlCol="0">
              <a:spAutoFit/>
            </a:bodyPr>
            <a:lstStyle/>
            <a:p>
              <a:pPr algn="ctr">
                <a:buNone/>
              </a:pPr>
              <a:r>
                <a:rPr lang="en-US" sz="1050" b="1" dirty="0" smtClean="0">
                  <a:solidFill>
                    <a:schemeClr val="tx2"/>
                  </a:solidFill>
                </a:rPr>
                <a:t>Low     Med     High</a:t>
              </a:r>
              <a:endParaRPr lang="en-US" sz="1800" b="1" dirty="0" smtClean="0">
                <a:solidFill>
                  <a:schemeClr val="tx2"/>
                </a:solidFill>
              </a:endParaRPr>
            </a:p>
          </p:txBody>
        </p:sp>
        <p:cxnSp>
          <p:nvCxnSpPr>
            <p:cNvPr id="34" name="Straight Connector 33"/>
            <p:cNvCxnSpPr/>
            <p:nvPr/>
          </p:nvCxnSpPr>
          <p:spPr bwMode="auto">
            <a:xfrm flipV="1">
              <a:off x="6781800" y="4648200"/>
              <a:ext cx="1219200" cy="304800"/>
            </a:xfrm>
            <a:prstGeom prst="line">
              <a:avLst/>
            </a:prstGeom>
            <a:noFill/>
            <a:ln w="38100" cap="flat" cmpd="sng" algn="ctr">
              <a:solidFill>
                <a:schemeClr val="tx1"/>
              </a:solidFill>
              <a:prstDash val="solid"/>
              <a:round/>
              <a:headEnd type="none" w="med" len="med"/>
              <a:tailEnd type="none" w="med" len="med"/>
            </a:ln>
            <a:effectLst/>
          </p:spPr>
        </p:cxnSp>
        <p:sp>
          <p:nvSpPr>
            <p:cNvPr id="35" name="Rectangle 34"/>
            <p:cNvSpPr/>
            <p:nvPr/>
          </p:nvSpPr>
          <p:spPr bwMode="auto">
            <a:xfrm rot="20833349">
              <a:off x="7042491" y="4782808"/>
              <a:ext cx="148800" cy="177280"/>
            </a:xfrm>
            <a:prstGeom prst="rect">
              <a:avLst/>
            </a:prstGeom>
            <a:gradFill>
              <a:gsLst>
                <a:gs pos="0">
                  <a:schemeClr val="tx2"/>
                </a:gs>
                <a:gs pos="10000">
                  <a:schemeClr val="tx1"/>
                </a:gs>
                <a:gs pos="20000">
                  <a:schemeClr val="tx2"/>
                </a:gs>
                <a:gs pos="30000">
                  <a:schemeClr val="tx1"/>
                </a:gs>
                <a:gs pos="40000">
                  <a:schemeClr val="tx2"/>
                </a:gs>
                <a:gs pos="50000">
                  <a:schemeClr val="tx1"/>
                </a:gs>
                <a:gs pos="60000">
                  <a:schemeClr val="tx2"/>
                </a:gs>
                <a:gs pos="70000">
                  <a:srgbClr val="1F1F1F"/>
                </a:gs>
                <a:gs pos="80000">
                  <a:schemeClr val="tx2"/>
                </a:gs>
                <a:gs pos="90000">
                  <a:schemeClr val="tx1"/>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Ergonomics at home</a:t>
            </a:r>
            <a:endParaRPr lang="en-US" dirty="0"/>
          </a:p>
        </p:txBody>
      </p:sp>
      <p:sp>
        <p:nvSpPr>
          <p:cNvPr id="11" name="TextBox 10"/>
          <p:cNvSpPr txBox="1"/>
          <p:nvPr/>
        </p:nvSpPr>
        <p:spPr>
          <a:xfrm>
            <a:off x="3048000" y="2331720"/>
            <a:ext cx="3200400" cy="492443"/>
          </a:xfrm>
          <a:prstGeom prst="rect">
            <a:avLst/>
          </a:prstGeom>
          <a:noFill/>
        </p:spPr>
        <p:txBody>
          <a:bodyPr wrap="square" rtlCol="0">
            <a:spAutoFit/>
          </a:bodyPr>
          <a:lstStyle/>
          <a:p>
            <a:pPr algn="ctr">
              <a:buNone/>
            </a:pPr>
            <a:r>
              <a:rPr lang="en-US" b="1" dirty="0" smtClean="0"/>
              <a:t>Gardening</a:t>
            </a:r>
            <a:endParaRPr lang="en-US" b="1" dirty="0"/>
          </a:p>
        </p:txBody>
      </p:sp>
      <p:pic>
        <p:nvPicPr>
          <p:cNvPr id="14"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181600"/>
            <a:ext cx="1117600" cy="914400"/>
          </a:xfrm>
          <a:prstGeom prst="rect">
            <a:avLst/>
          </a:prstGeom>
          <a:noFill/>
        </p:spPr>
      </p:pic>
      <p:pic>
        <p:nvPicPr>
          <p:cNvPr id="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10355" y="5181600"/>
            <a:ext cx="1076445" cy="914400"/>
          </a:xfrm>
          <a:prstGeom prst="rect">
            <a:avLst/>
          </a:prstGeom>
          <a:noFill/>
          <a:ln w="9525">
            <a:noFill/>
            <a:miter lim="800000"/>
            <a:headEnd/>
            <a:tailEnd/>
          </a:ln>
        </p:spPr>
      </p:pic>
      <p:sp>
        <p:nvSpPr>
          <p:cNvPr id="20" name="TextBox 19"/>
          <p:cNvSpPr txBox="1"/>
          <p:nvPr/>
        </p:nvSpPr>
        <p:spPr>
          <a:xfrm>
            <a:off x="1524000" y="5684520"/>
            <a:ext cx="2743200" cy="492443"/>
          </a:xfrm>
          <a:prstGeom prst="rect">
            <a:avLst/>
          </a:prstGeom>
          <a:noFill/>
        </p:spPr>
        <p:txBody>
          <a:bodyPr wrap="square" rtlCol="0">
            <a:spAutoFit/>
          </a:bodyPr>
          <a:lstStyle/>
          <a:p>
            <a:pPr algn="ctr">
              <a:buNone/>
            </a:pPr>
            <a:r>
              <a:rPr lang="en-US" dirty="0" smtClean="0">
                <a:solidFill>
                  <a:srgbClr val="00B050"/>
                </a:solidFill>
              </a:rPr>
              <a:t>Better Posture</a:t>
            </a:r>
            <a:endParaRPr lang="en-US" dirty="0">
              <a:solidFill>
                <a:srgbClr val="00B050"/>
              </a:solidFill>
            </a:endParaRPr>
          </a:p>
        </p:txBody>
      </p:sp>
      <p:sp>
        <p:nvSpPr>
          <p:cNvPr id="21" name="TextBox 20"/>
          <p:cNvSpPr txBox="1"/>
          <p:nvPr/>
        </p:nvSpPr>
        <p:spPr>
          <a:xfrm>
            <a:off x="5029200" y="5684520"/>
            <a:ext cx="2514600" cy="492443"/>
          </a:xfrm>
          <a:prstGeom prst="rect">
            <a:avLst/>
          </a:prstGeom>
          <a:noFill/>
        </p:spPr>
        <p:txBody>
          <a:bodyPr wrap="square" rtlCol="0">
            <a:spAutoFit/>
          </a:bodyPr>
          <a:lstStyle/>
          <a:p>
            <a:pPr algn="ctr">
              <a:buNone/>
            </a:pPr>
            <a:r>
              <a:rPr lang="en-US" dirty="0" smtClean="0">
                <a:solidFill>
                  <a:srgbClr val="C00000"/>
                </a:solidFill>
              </a:rPr>
              <a:t>Poor Posture</a:t>
            </a:r>
            <a:endParaRPr lang="en-US" dirty="0">
              <a:solidFill>
                <a:srgbClr val="C00000"/>
              </a:solidFill>
            </a:endParaRPr>
          </a:p>
        </p:txBody>
      </p:sp>
      <p:pic>
        <p:nvPicPr>
          <p:cNvPr id="22"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19226" y="2971800"/>
            <a:ext cx="2847974" cy="2603863"/>
          </a:xfrm>
          <a:prstGeom prst="rect">
            <a:avLst/>
          </a:prstGeom>
          <a:noFill/>
          <a:ln w="9525">
            <a:noFill/>
            <a:miter lim="800000"/>
            <a:headEnd/>
            <a:tailEnd/>
          </a:ln>
          <a:effectLst/>
        </p:spPr>
      </p:pic>
      <p:pic>
        <p:nvPicPr>
          <p:cNvPr id="23" name="Picture 2"/>
          <p:cNvPicPr>
            <a:picLocks noChangeAspect="1" noChangeArrowheads="1"/>
          </p:cNvPicPr>
          <p:nvPr/>
        </p:nvPicPr>
        <p:blipFill>
          <a:blip r:embed="rId6" cstate="email">
            <a:lum bright="20000"/>
            <a:extLst>
              <a:ext uri="{28A0092B-C50C-407E-A947-70E740481C1C}">
                <a14:useLocalDpi xmlns:a14="http://schemas.microsoft.com/office/drawing/2010/main" val="0"/>
              </a:ext>
            </a:extLst>
          </a:blip>
          <a:srcRect/>
          <a:stretch>
            <a:fillRect/>
          </a:stretch>
        </p:blipFill>
        <p:spPr bwMode="auto">
          <a:xfrm>
            <a:off x="5181600" y="2971800"/>
            <a:ext cx="2143125"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p>
        </p:txBody>
      </p:sp>
      <p:sp>
        <p:nvSpPr>
          <p:cNvPr id="12" name="TextBox 11"/>
          <p:cNvSpPr txBox="1"/>
          <p:nvPr/>
        </p:nvSpPr>
        <p:spPr>
          <a:xfrm>
            <a:off x="4191000" y="4038600"/>
            <a:ext cx="1447800" cy="1015663"/>
          </a:xfrm>
          <a:prstGeom prst="rect">
            <a:avLst/>
          </a:prstGeom>
          <a:noFill/>
        </p:spPr>
        <p:txBody>
          <a:bodyPr wrap="square" rtlCol="0">
            <a:spAutoFit/>
          </a:bodyPr>
          <a:lstStyle/>
          <a:p>
            <a:pPr algn="ctr">
              <a:buNone/>
            </a:pPr>
            <a:r>
              <a:rPr lang="en-US" sz="2000" b="1" dirty="0" smtClean="0"/>
              <a:t>Ideas for Better Methods?</a:t>
            </a:r>
          </a:p>
        </p:txBody>
      </p:sp>
      <p:sp>
        <p:nvSpPr>
          <p:cNvPr id="17" name="TextBox 16"/>
          <p:cNvSpPr txBox="1"/>
          <p:nvPr/>
        </p:nvSpPr>
        <p:spPr>
          <a:xfrm>
            <a:off x="457200" y="5715000"/>
            <a:ext cx="1371600" cy="6463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Stress to shoulder</a:t>
            </a:r>
          </a:p>
        </p:txBody>
      </p:sp>
      <p:sp>
        <p:nvSpPr>
          <p:cNvPr id="21" name="TextBox 20"/>
          <p:cNvSpPr txBox="1"/>
          <p:nvPr/>
        </p:nvSpPr>
        <p:spPr>
          <a:xfrm>
            <a:off x="2362200" y="5715000"/>
            <a:ext cx="1447800" cy="6463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Twisted back</a:t>
            </a:r>
            <a:endParaRPr lang="en-US" sz="1400" b="1" dirty="0">
              <a:solidFill>
                <a:srgbClr val="FF0000"/>
              </a:solidFill>
            </a:endParaRPr>
          </a:p>
        </p:txBody>
      </p:sp>
      <p:pic>
        <p:nvPicPr>
          <p:cNvPr id="2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grpSp>
        <p:nvGrpSpPr>
          <p:cNvPr id="3" name="Group 25"/>
          <p:cNvGrpSpPr/>
          <p:nvPr/>
        </p:nvGrpSpPr>
        <p:grpSpPr>
          <a:xfrm>
            <a:off x="5362514" y="2743200"/>
            <a:ext cx="3324286" cy="3950529"/>
            <a:chOff x="5362514" y="2743200"/>
            <a:chExt cx="3324286" cy="3950529"/>
          </a:xfrm>
        </p:grpSpPr>
        <p:sp>
          <p:nvSpPr>
            <p:cNvPr id="18" name="TextBox 17"/>
            <p:cNvSpPr txBox="1"/>
            <p:nvPr/>
          </p:nvSpPr>
          <p:spPr>
            <a:xfrm>
              <a:off x="5362514" y="5715000"/>
              <a:ext cx="3324286"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awkward posture of shoulder</a:t>
              </a:r>
            </a:p>
            <a:p>
              <a:pPr marL="168275" indent="-168275">
                <a:buClr>
                  <a:srgbClr val="00B050"/>
                </a:buClr>
                <a:buFont typeface="Arial" pitchFamily="34" charset="0"/>
                <a:buChar char="•"/>
              </a:pPr>
              <a:r>
                <a:rPr lang="en-US" sz="1800" b="1" dirty="0" smtClean="0">
                  <a:solidFill>
                    <a:srgbClr val="00B050"/>
                  </a:solidFill>
                </a:rPr>
                <a:t>Back not twisted</a:t>
              </a:r>
              <a:endParaRPr lang="en-US" sz="1400" b="1" dirty="0">
                <a:solidFill>
                  <a:srgbClr val="00B050"/>
                </a:solidFill>
              </a:endParaRPr>
            </a:p>
          </p:txBody>
        </p:sp>
        <p:sp>
          <p:nvSpPr>
            <p:cNvPr id="24" name="TextBox 23"/>
            <p:cNvSpPr txBox="1"/>
            <p:nvPr/>
          </p:nvSpPr>
          <p:spPr>
            <a:xfrm>
              <a:off x="5410200" y="2743200"/>
              <a:ext cx="3048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Line up body                  with path of vacuum</a:t>
              </a:r>
            </a:p>
          </p:txBody>
        </p:sp>
        <p:pic>
          <p:nvPicPr>
            <p:cNvPr id="19" name="Picture 18" descr="Vacuum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172200" y="3429000"/>
              <a:ext cx="1744916" cy="2103120"/>
            </a:xfrm>
            <a:prstGeom prst="rect">
              <a:avLst/>
            </a:prstGeom>
          </p:spPr>
        </p:pic>
      </p:grpSp>
      <p:sp>
        <p:nvSpPr>
          <p:cNvPr id="20" name="TextBox 19"/>
          <p:cNvSpPr txBox="1"/>
          <p:nvPr/>
        </p:nvSpPr>
        <p:spPr>
          <a:xfrm>
            <a:off x="304800" y="2743200"/>
            <a:ext cx="3886200" cy="369332"/>
          </a:xfrm>
          <a:prstGeom prst="rect">
            <a:avLst/>
          </a:prstGeom>
          <a:noFill/>
        </p:spPr>
        <p:txBody>
          <a:bodyPr wrap="square" rtlCol="0">
            <a:spAutoFit/>
          </a:bodyPr>
          <a:lstStyle/>
          <a:p>
            <a:pPr algn="ctr">
              <a:buNone/>
            </a:pPr>
            <a:r>
              <a:rPr lang="en-US" sz="1800" b="1" dirty="0" smtClean="0">
                <a:solidFill>
                  <a:srgbClr val="00B050"/>
                </a:solidFill>
              </a:rPr>
              <a:t>Good</a:t>
            </a:r>
            <a:r>
              <a:rPr lang="en-US" sz="1800" b="1" dirty="0" smtClean="0">
                <a:solidFill>
                  <a:schemeClr val="bg1">
                    <a:lumMod val="50000"/>
                  </a:schemeClr>
                </a:solidFill>
              </a:rPr>
              <a:t> or </a:t>
            </a:r>
            <a:r>
              <a:rPr lang="en-US" sz="1800" b="1" dirty="0" smtClean="0">
                <a:solidFill>
                  <a:srgbClr val="FF0000"/>
                </a:solidFill>
              </a:rPr>
              <a:t>Bad</a:t>
            </a:r>
            <a:r>
              <a:rPr lang="en-US" sz="1800" b="1" dirty="0" smtClean="0">
                <a:solidFill>
                  <a:schemeClr val="bg1">
                    <a:lumMod val="50000"/>
                  </a:schemeClr>
                </a:solidFill>
              </a:rPr>
              <a:t>?  Why?</a:t>
            </a:r>
          </a:p>
        </p:txBody>
      </p:sp>
      <p:pic>
        <p:nvPicPr>
          <p:cNvPr id="22" name="Picture 21" descr="Vacuuming - To Sid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400300" y="3276600"/>
            <a:ext cx="1714500" cy="2286000"/>
          </a:xfrm>
          <a:prstGeom prst="rect">
            <a:avLst/>
          </a:prstGeom>
        </p:spPr>
      </p:pic>
      <p:pic>
        <p:nvPicPr>
          <p:cNvPr id="25" name="Picture 24" descr="Vacuuming - Twisted.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381000" y="3276600"/>
            <a:ext cx="1762699"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p>
        </p:txBody>
      </p:sp>
      <p:sp>
        <p:nvSpPr>
          <p:cNvPr id="17" name="TextBox 16"/>
          <p:cNvSpPr txBox="1"/>
          <p:nvPr/>
        </p:nvSpPr>
        <p:spPr>
          <a:xfrm>
            <a:off x="457200" y="5715000"/>
            <a:ext cx="1371600" cy="6463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Stress to shoulder</a:t>
            </a:r>
          </a:p>
        </p:txBody>
      </p:sp>
      <p:sp>
        <p:nvSpPr>
          <p:cNvPr id="21" name="TextBox 20"/>
          <p:cNvSpPr txBox="1"/>
          <p:nvPr/>
        </p:nvSpPr>
        <p:spPr>
          <a:xfrm>
            <a:off x="2362200" y="5715000"/>
            <a:ext cx="1447800" cy="6463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Twisted back</a:t>
            </a:r>
            <a:endParaRPr lang="en-US" sz="1400" b="1" dirty="0">
              <a:solidFill>
                <a:srgbClr val="FF0000"/>
              </a:solidFill>
            </a:endParaRPr>
          </a:p>
        </p:txBody>
      </p:sp>
      <p:pic>
        <p:nvPicPr>
          <p:cNvPr id="1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grpSp>
        <p:nvGrpSpPr>
          <p:cNvPr id="3" name="Group 25"/>
          <p:cNvGrpSpPr/>
          <p:nvPr/>
        </p:nvGrpSpPr>
        <p:grpSpPr>
          <a:xfrm>
            <a:off x="5181600" y="2743200"/>
            <a:ext cx="3569972" cy="3895130"/>
            <a:chOff x="5181600" y="2743200"/>
            <a:chExt cx="3569972" cy="3895130"/>
          </a:xfrm>
        </p:grpSpPr>
        <p:sp>
          <p:nvSpPr>
            <p:cNvPr id="18" name="TextBox 17"/>
            <p:cNvSpPr txBox="1"/>
            <p:nvPr/>
          </p:nvSpPr>
          <p:spPr>
            <a:xfrm>
              <a:off x="5362514" y="5715000"/>
              <a:ext cx="3324286" cy="923330"/>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Chance to rest frequently used muscles and body parts</a:t>
              </a:r>
              <a:endParaRPr lang="en-US" sz="1400" b="1" dirty="0">
                <a:solidFill>
                  <a:srgbClr val="00B050"/>
                </a:solidFill>
              </a:endParaRPr>
            </a:p>
          </p:txBody>
        </p:sp>
        <p:sp>
          <p:nvSpPr>
            <p:cNvPr id="15" name="TextBox 14"/>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Alternate vacuuming between the right and left hands</a:t>
              </a:r>
            </a:p>
          </p:txBody>
        </p:sp>
        <p:pic>
          <p:nvPicPr>
            <p:cNvPr id="24" name="Picture 23" descr="Vacuuming - Left Ha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086602" y="3505200"/>
              <a:ext cx="1664970" cy="2103120"/>
            </a:xfrm>
            <a:prstGeom prst="rect">
              <a:avLst/>
            </a:prstGeom>
          </p:spPr>
        </p:pic>
        <p:pic>
          <p:nvPicPr>
            <p:cNvPr id="25" name="Picture 24" descr="Vacuuming - Right Han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5181600" y="3505200"/>
              <a:ext cx="1716338" cy="2103120"/>
            </a:xfrm>
            <a:prstGeom prst="rect">
              <a:avLst/>
            </a:prstGeom>
          </p:spPr>
        </p:pic>
      </p:grpSp>
      <p:sp>
        <p:nvSpPr>
          <p:cNvPr id="19" name="TextBox 18"/>
          <p:cNvSpPr txBox="1"/>
          <p:nvPr/>
        </p:nvSpPr>
        <p:spPr>
          <a:xfrm>
            <a:off x="304800" y="2743200"/>
            <a:ext cx="3886200" cy="369332"/>
          </a:xfrm>
          <a:prstGeom prst="rect">
            <a:avLst/>
          </a:prstGeom>
          <a:noFill/>
        </p:spPr>
        <p:txBody>
          <a:bodyPr wrap="square" rtlCol="0">
            <a:spAutoFit/>
          </a:bodyPr>
          <a:lstStyle/>
          <a:p>
            <a:pPr algn="ctr">
              <a:buNone/>
            </a:pPr>
            <a:r>
              <a:rPr lang="en-US" sz="1800" b="1" dirty="0" smtClean="0">
                <a:solidFill>
                  <a:srgbClr val="00B050"/>
                </a:solidFill>
              </a:rPr>
              <a:t>Good</a:t>
            </a:r>
            <a:r>
              <a:rPr lang="en-US" sz="1800" b="1" dirty="0" smtClean="0">
                <a:solidFill>
                  <a:schemeClr val="bg1">
                    <a:lumMod val="50000"/>
                  </a:schemeClr>
                </a:solidFill>
              </a:rPr>
              <a:t> or </a:t>
            </a:r>
            <a:r>
              <a:rPr lang="en-US" sz="1800" b="1" dirty="0" smtClean="0">
                <a:solidFill>
                  <a:srgbClr val="FF0000"/>
                </a:solidFill>
              </a:rPr>
              <a:t>Bad</a:t>
            </a:r>
            <a:r>
              <a:rPr lang="en-US" sz="1800" b="1" dirty="0" smtClean="0">
                <a:solidFill>
                  <a:schemeClr val="bg1">
                    <a:lumMod val="50000"/>
                  </a:schemeClr>
                </a:solidFill>
              </a:rPr>
              <a:t>?  Why?</a:t>
            </a:r>
          </a:p>
        </p:txBody>
      </p:sp>
      <p:pic>
        <p:nvPicPr>
          <p:cNvPr id="20" name="Picture 19" descr="Vacuuming - To Side.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2400300" y="3276600"/>
            <a:ext cx="1714500" cy="2286000"/>
          </a:xfrm>
          <a:prstGeom prst="rect">
            <a:avLst/>
          </a:prstGeom>
        </p:spPr>
      </p:pic>
      <p:pic>
        <p:nvPicPr>
          <p:cNvPr id="22" name="Picture 21" descr="Vacuuming - Twisted.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381000" y="3276600"/>
            <a:ext cx="1762699"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p>
        </p:txBody>
      </p:sp>
      <p:pic>
        <p:nvPicPr>
          <p:cNvPr id="2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sp>
        <p:nvSpPr>
          <p:cNvPr id="14" name="TextBox 13"/>
          <p:cNvSpPr txBox="1"/>
          <p:nvPr/>
        </p:nvSpPr>
        <p:spPr>
          <a:xfrm>
            <a:off x="2133600" y="3886200"/>
            <a:ext cx="4800600" cy="954107"/>
          </a:xfrm>
          <a:prstGeom prst="rect">
            <a:avLst/>
          </a:prstGeom>
          <a:noFill/>
        </p:spPr>
        <p:txBody>
          <a:bodyPr wrap="square" rtlCol="0">
            <a:spAutoFit/>
          </a:bodyPr>
          <a:lstStyle/>
          <a:p>
            <a:pPr algn="ctr">
              <a:buNone/>
            </a:pPr>
            <a:r>
              <a:rPr lang="en-US" sz="2800" b="1" dirty="0" smtClean="0"/>
              <a:t>Demonstrations, if possible and time allows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Moving Supply Carts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20" name="TextBox 19"/>
          <p:cNvSpPr txBox="1"/>
          <p:nvPr/>
        </p:nvSpPr>
        <p:spPr>
          <a:xfrm>
            <a:off x="790514" y="5715000"/>
            <a:ext cx="3781486" cy="6463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More body strength at this part of the body</a:t>
            </a:r>
            <a:endParaRPr lang="en-US" sz="1400" b="1" dirty="0">
              <a:solidFill>
                <a:srgbClr val="00B050"/>
              </a:solidFill>
            </a:endParaRPr>
          </a:p>
        </p:txBody>
      </p:sp>
      <p:pic>
        <p:nvPicPr>
          <p:cNvPr id="50"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3844565"/>
            <a:ext cx="670560" cy="548640"/>
          </a:xfrm>
          <a:prstGeom prst="rect">
            <a:avLst/>
          </a:prstGeom>
          <a:noFill/>
        </p:spPr>
      </p:pic>
      <p:grpSp>
        <p:nvGrpSpPr>
          <p:cNvPr id="3" name="Group 18"/>
          <p:cNvGrpSpPr/>
          <p:nvPr/>
        </p:nvGrpSpPr>
        <p:grpSpPr>
          <a:xfrm>
            <a:off x="5029200" y="2743200"/>
            <a:ext cx="3886200" cy="3950529"/>
            <a:chOff x="5029200" y="2743200"/>
            <a:chExt cx="3886200" cy="3950529"/>
          </a:xfrm>
        </p:grpSpPr>
        <p:sp>
          <p:nvSpPr>
            <p:cNvPr id="10" name="TextBox 9"/>
            <p:cNvSpPr txBox="1"/>
            <p:nvPr/>
          </p:nvSpPr>
          <p:spPr>
            <a:xfrm>
              <a:off x="5029200" y="5715000"/>
              <a:ext cx="3886200"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Keeps the body from twisting </a:t>
              </a:r>
            </a:p>
            <a:p>
              <a:pPr marL="168275" indent="-168275">
                <a:buClr>
                  <a:srgbClr val="00B050"/>
                </a:buClr>
                <a:buFont typeface="Arial" pitchFamily="34" charset="0"/>
                <a:buChar char="•"/>
              </a:pPr>
              <a:r>
                <a:rPr lang="en-US" sz="1800" b="1" dirty="0" smtClean="0">
                  <a:solidFill>
                    <a:srgbClr val="00B050"/>
                  </a:solidFill>
                </a:rPr>
                <a:t>Distributes effort across both sides of body</a:t>
              </a:r>
              <a:endParaRPr lang="en-US" sz="1400" b="1" dirty="0">
                <a:solidFill>
                  <a:srgbClr val="00B050"/>
                </a:solidFill>
              </a:endParaRPr>
            </a:p>
          </p:txBody>
        </p:sp>
        <p:sp>
          <p:nvSpPr>
            <p:cNvPr id="12" name="TextBox 11"/>
            <p:cNvSpPr txBox="1"/>
            <p:nvPr/>
          </p:nvSpPr>
          <p:spPr>
            <a:xfrm>
              <a:off x="5257800" y="2743200"/>
              <a:ext cx="3429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Push cart using both hands</a:t>
              </a:r>
            </a:p>
          </p:txBody>
        </p:sp>
        <p:pic>
          <p:nvPicPr>
            <p:cNvPr id="26" name="Picture 25"/>
            <p:cNvPicPr>
              <a:picLocks noChangeAspect="1" noChangeArrowheads="1"/>
            </p:cNvPicPr>
            <p:nvPr/>
          </p:nvPicPr>
          <p:blipFill>
            <a:blip r:embed="rId4" cstate="email">
              <a:grayscl/>
              <a:lum bright="20000"/>
              <a:extLst>
                <a:ext uri="{28A0092B-C50C-407E-A947-70E740481C1C}">
                  <a14:useLocalDpi xmlns:a14="http://schemas.microsoft.com/office/drawing/2010/main" val="0"/>
                </a:ext>
              </a:extLst>
            </a:blip>
            <a:srcRect/>
            <a:stretch>
              <a:fillRect/>
            </a:stretch>
          </p:blipFill>
          <p:spPr bwMode="auto">
            <a:xfrm>
              <a:off x="5486400" y="3556832"/>
              <a:ext cx="2952218" cy="1827610"/>
            </a:xfrm>
            <a:prstGeom prst="rect">
              <a:avLst/>
            </a:prstGeom>
            <a:noFill/>
            <a:ln w="9525">
              <a:noFill/>
              <a:miter lim="800000"/>
              <a:headEnd/>
              <a:tailEnd/>
            </a:ln>
          </p:spPr>
        </p:pic>
        <p:pic>
          <p:nvPicPr>
            <p:cNvPr id="1028" name="Picture 4" descr="C:\Users\Gary Allread\AppData\Local\Microsoft\Windows\Temporary Internet Files\Low\Content.IE5\HDS1MYSZ\MC900441725[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15200" y="4623516"/>
              <a:ext cx="693683" cy="786684"/>
            </a:xfrm>
            <a:prstGeom prst="rect">
              <a:avLst/>
            </a:prstGeom>
            <a:noFill/>
          </p:spPr>
        </p:pic>
        <p:pic>
          <p:nvPicPr>
            <p:cNvPr id="29" name="Picture 4" descr="C:\Users\Gary Allread\AppData\Local\Microsoft\Windows\Temporary Internet Files\Low\Content.IE5\HDS1MYSZ\MC900441725[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5588358" y="4635321"/>
              <a:ext cx="693683" cy="774879"/>
            </a:xfrm>
            <a:prstGeom prst="rect">
              <a:avLst/>
            </a:prstGeom>
            <a:noFill/>
          </p:spPr>
        </p:pic>
      </p:grpSp>
      <p:pic>
        <p:nvPicPr>
          <p:cNvPr id="35" name="Picture 34" descr="Pushing-Cart.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914400" y="3276600"/>
            <a:ext cx="2587752" cy="2328977"/>
          </a:xfrm>
          <a:prstGeom prst="rect">
            <a:avLst/>
          </a:prstGeom>
        </p:spPr>
      </p:pic>
      <p:cxnSp>
        <p:nvCxnSpPr>
          <p:cNvPr id="27" name="Straight Connector 26"/>
          <p:cNvCxnSpPr/>
          <p:nvPr/>
        </p:nvCxnSpPr>
        <p:spPr bwMode="auto">
          <a:xfrm>
            <a:off x="381000" y="5520965"/>
            <a:ext cx="3962400" cy="0"/>
          </a:xfrm>
          <a:prstGeom prst="line">
            <a:avLst/>
          </a:prstGeom>
          <a:noFill/>
          <a:ln w="9525" cap="flat" cmpd="sng" algn="ctr">
            <a:solidFill>
              <a:schemeClr val="tx1"/>
            </a:solidFill>
            <a:prstDash val="solid"/>
            <a:round/>
            <a:headEnd type="none" w="med" len="med"/>
            <a:tailEnd type="none" w="med" len="med"/>
          </a:ln>
          <a:effectLst/>
        </p:spPr>
      </p:cxnSp>
      <p:sp>
        <p:nvSpPr>
          <p:cNvPr id="49" name="Rectangle 48"/>
          <p:cNvSpPr/>
          <p:nvPr/>
        </p:nvSpPr>
        <p:spPr bwMode="auto">
          <a:xfrm>
            <a:off x="1828800" y="4038600"/>
            <a:ext cx="1600200" cy="457200"/>
          </a:xfrm>
          <a:prstGeom prst="rect">
            <a:avLst/>
          </a:prstGeom>
          <a:solidFill>
            <a:srgbClr val="008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457200" y="2743200"/>
            <a:ext cx="3962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Store heaviest or most used items between your hips and chest</a:t>
            </a:r>
          </a:p>
        </p:txBody>
      </p:sp>
      <p:sp>
        <p:nvSpPr>
          <p:cNvPr id="36" name="Rectangle 35"/>
          <p:cNvSpPr/>
          <p:nvPr/>
        </p:nvSpPr>
        <p:spPr bwMode="auto">
          <a:xfrm>
            <a:off x="1828800" y="4599497"/>
            <a:ext cx="1600200" cy="3810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1828800" y="4980497"/>
            <a:ext cx="1600200" cy="353503"/>
          </a:xfrm>
          <a:prstGeom prst="rect">
            <a:avLst/>
          </a:prstGeom>
          <a:solidFill>
            <a:srgbClr val="FF0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40"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800000">
            <a:off x="3581401" y="4724400"/>
            <a:ext cx="670560" cy="5486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Moving Supply Carts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grpSp>
        <p:nvGrpSpPr>
          <p:cNvPr id="3" name="Group 38"/>
          <p:cNvGrpSpPr/>
          <p:nvPr/>
        </p:nvGrpSpPr>
        <p:grpSpPr>
          <a:xfrm>
            <a:off x="5257800" y="2743200"/>
            <a:ext cx="3886200" cy="3673531"/>
            <a:chOff x="5257800" y="2743200"/>
            <a:chExt cx="3886200" cy="3673531"/>
          </a:xfrm>
        </p:grpSpPr>
        <p:sp>
          <p:nvSpPr>
            <p:cNvPr id="10" name="TextBox 9"/>
            <p:cNvSpPr txBox="1"/>
            <p:nvPr/>
          </p:nvSpPr>
          <p:spPr>
            <a:xfrm>
              <a:off x="5362514" y="5715000"/>
              <a:ext cx="3781486"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effort to push lighter cart</a:t>
              </a:r>
            </a:p>
            <a:p>
              <a:pPr marL="168275" indent="-168275">
                <a:buClr>
                  <a:srgbClr val="00B050"/>
                </a:buClr>
                <a:buFont typeface="Arial" pitchFamily="34" charset="0"/>
                <a:buChar char="•"/>
              </a:pPr>
              <a:r>
                <a:rPr lang="en-US" sz="1800" b="1" dirty="0" smtClean="0">
                  <a:solidFill>
                    <a:srgbClr val="00B050"/>
                  </a:solidFill>
                </a:rPr>
                <a:t>A good, brief rest break</a:t>
              </a:r>
              <a:endParaRPr lang="en-US" sz="1400" b="1" dirty="0">
                <a:solidFill>
                  <a:srgbClr val="00B050"/>
                </a:solidFill>
              </a:endParaRPr>
            </a:p>
          </p:txBody>
        </p:sp>
        <p:sp>
          <p:nvSpPr>
            <p:cNvPr id="12" name="TextBox 11"/>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Replenish supply cart a few times over shift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505200"/>
              <a:ext cx="2237590" cy="1901952"/>
            </a:xfrm>
            <a:prstGeom prst="rect">
              <a:avLst/>
            </a:prstGeom>
            <a:noFill/>
            <a:ln w="9525">
              <a:solidFill>
                <a:schemeClr val="accent1"/>
              </a:solidFill>
              <a:miter lim="800000"/>
              <a:headEnd/>
              <a:tailEnd/>
            </a:ln>
            <a:effectLst/>
          </p:spPr>
        </p:pic>
      </p:grpSp>
      <p:sp>
        <p:nvSpPr>
          <p:cNvPr id="20" name="TextBox 19"/>
          <p:cNvSpPr txBox="1"/>
          <p:nvPr/>
        </p:nvSpPr>
        <p:spPr>
          <a:xfrm>
            <a:off x="2514600" y="5715000"/>
            <a:ext cx="2057400" cy="6463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Makes cart easier to push</a:t>
            </a:r>
            <a:endParaRPr lang="en-US" sz="1400" b="1" dirty="0">
              <a:solidFill>
                <a:srgbClr val="00B050"/>
              </a:solidFill>
            </a:endParaRPr>
          </a:p>
        </p:txBody>
      </p:sp>
      <p:sp>
        <p:nvSpPr>
          <p:cNvPr id="21" name="TextBox 20"/>
          <p:cNvSpPr txBox="1"/>
          <p:nvPr/>
        </p:nvSpPr>
        <p:spPr>
          <a:xfrm>
            <a:off x="457200" y="2743200"/>
            <a:ext cx="3962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Empty trash from cart as often as possible</a:t>
            </a:r>
          </a:p>
        </p:txBody>
      </p:sp>
      <p:pic>
        <p:nvPicPr>
          <p:cNvPr id="29"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3276600"/>
            <a:ext cx="670560" cy="548640"/>
          </a:xfrm>
          <a:prstGeom prst="rect">
            <a:avLst/>
          </a:prstGeom>
          <a:noFill/>
        </p:spPr>
      </p:pic>
      <p:pic>
        <p:nvPicPr>
          <p:cNvPr id="30"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800" y="3276600"/>
            <a:ext cx="645867" cy="548640"/>
          </a:xfrm>
          <a:prstGeom prst="rect">
            <a:avLst/>
          </a:prstGeom>
          <a:noFill/>
          <a:ln w="9525">
            <a:noFill/>
            <a:miter lim="800000"/>
            <a:headEnd/>
            <a:tailEnd/>
          </a:ln>
        </p:spPr>
      </p:pic>
      <p:sp>
        <p:nvSpPr>
          <p:cNvPr id="31" name="TextBox 30"/>
          <p:cNvSpPr txBox="1"/>
          <p:nvPr/>
        </p:nvSpPr>
        <p:spPr>
          <a:xfrm>
            <a:off x="762000" y="3810000"/>
            <a:ext cx="914400" cy="369332"/>
          </a:xfrm>
          <a:prstGeom prst="rect">
            <a:avLst/>
          </a:prstGeom>
          <a:noFill/>
        </p:spPr>
        <p:txBody>
          <a:bodyPr wrap="square" rtlCol="0">
            <a:spAutoFit/>
          </a:bodyPr>
          <a:lstStyle/>
          <a:p>
            <a:pPr algn="ctr">
              <a:buNone/>
            </a:pPr>
            <a:r>
              <a:rPr lang="en-US" sz="1800" b="1" dirty="0" smtClean="0">
                <a:solidFill>
                  <a:srgbClr val="FF0000"/>
                </a:solidFill>
              </a:rPr>
              <a:t>Heavy</a:t>
            </a:r>
          </a:p>
        </p:txBody>
      </p:sp>
      <p:sp>
        <p:nvSpPr>
          <p:cNvPr id="35" name="TextBox 34"/>
          <p:cNvSpPr txBox="1"/>
          <p:nvPr/>
        </p:nvSpPr>
        <p:spPr>
          <a:xfrm>
            <a:off x="3429000" y="3810000"/>
            <a:ext cx="914400" cy="369332"/>
          </a:xfrm>
          <a:prstGeom prst="rect">
            <a:avLst/>
          </a:prstGeom>
          <a:noFill/>
        </p:spPr>
        <p:txBody>
          <a:bodyPr wrap="square" rtlCol="0">
            <a:spAutoFit/>
          </a:bodyPr>
          <a:lstStyle/>
          <a:p>
            <a:pPr algn="ctr">
              <a:buNone/>
            </a:pPr>
            <a:r>
              <a:rPr lang="en-US" sz="1800" b="1" dirty="0" smtClean="0">
                <a:solidFill>
                  <a:srgbClr val="00B050"/>
                </a:solidFill>
              </a:rPr>
              <a:t>Light</a:t>
            </a:r>
          </a:p>
        </p:txBody>
      </p:sp>
      <p:cxnSp>
        <p:nvCxnSpPr>
          <p:cNvPr id="55" name="Straight Connector 54"/>
          <p:cNvCxnSpPr/>
          <p:nvPr/>
        </p:nvCxnSpPr>
        <p:spPr bwMode="auto">
          <a:xfrm>
            <a:off x="381000" y="5638800"/>
            <a:ext cx="3962400" cy="0"/>
          </a:xfrm>
          <a:prstGeom prst="line">
            <a:avLst/>
          </a:prstGeom>
          <a:noFill/>
          <a:ln w="9525" cap="flat" cmpd="sng" algn="ctr">
            <a:solidFill>
              <a:schemeClr val="tx1"/>
            </a:solidFill>
            <a:prstDash val="solid"/>
            <a:round/>
            <a:headEnd type="none" w="med" len="med"/>
            <a:tailEnd type="none" w="med" len="med"/>
          </a:ln>
          <a:effectLst/>
        </p:spPr>
      </p:cxnSp>
      <p:pic>
        <p:nvPicPr>
          <p:cNvPr id="56"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2667000" y="5410200"/>
            <a:ext cx="228600" cy="228600"/>
          </a:xfrm>
          <a:prstGeom prst="rect">
            <a:avLst/>
          </a:prstGeom>
          <a:noFill/>
          <a:ln w="9525">
            <a:noFill/>
            <a:miter lim="800000"/>
            <a:headEnd/>
            <a:tailEnd/>
          </a:ln>
          <a:effectLst/>
        </p:spPr>
      </p:pic>
      <p:sp>
        <p:nvSpPr>
          <p:cNvPr id="57" name="Rectangle 56"/>
          <p:cNvSpPr/>
          <p:nvPr/>
        </p:nvSpPr>
        <p:spPr bwMode="auto">
          <a:xfrm>
            <a:off x="2514600" y="4267200"/>
            <a:ext cx="1676400" cy="1143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58"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3810000" y="5410200"/>
            <a:ext cx="228600" cy="228600"/>
          </a:xfrm>
          <a:prstGeom prst="rect">
            <a:avLst/>
          </a:prstGeom>
          <a:noFill/>
          <a:ln w="9525">
            <a:noFill/>
            <a:miter lim="800000"/>
            <a:headEnd/>
            <a:tailEnd/>
          </a:ln>
          <a:effectLst/>
        </p:spPr>
      </p:pic>
      <p:cxnSp>
        <p:nvCxnSpPr>
          <p:cNvPr id="59" name="Straight Connector 58"/>
          <p:cNvCxnSpPr/>
          <p:nvPr/>
        </p:nvCxnSpPr>
        <p:spPr bwMode="auto">
          <a:xfrm rot="5400000">
            <a:off x="2324100"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5400000">
            <a:off x="3009900"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514600" y="45720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2514600" y="48768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514600" y="51816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2895600" y="4724400"/>
            <a:ext cx="685800" cy="0"/>
          </a:xfrm>
          <a:prstGeom prst="line">
            <a:avLst/>
          </a:prstGeom>
          <a:noFill/>
          <a:ln w="9525" cap="flat" cmpd="sng" algn="ctr">
            <a:solidFill>
              <a:schemeClr val="tx1"/>
            </a:solidFill>
            <a:prstDash val="solid"/>
            <a:round/>
            <a:headEnd type="none" w="med" len="med"/>
            <a:tailEnd type="none" w="med" len="med"/>
          </a:ln>
          <a:effectLst/>
        </p:spPr>
      </p:cxnSp>
      <p:pic>
        <p:nvPicPr>
          <p:cNvPr id="65"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71800" y="4525506"/>
            <a:ext cx="609600" cy="338717"/>
          </a:xfrm>
          <a:prstGeom prst="rect">
            <a:avLst/>
          </a:prstGeom>
          <a:noFill/>
          <a:ln w="9525">
            <a:noFill/>
            <a:miter lim="800000"/>
            <a:headEnd/>
            <a:tailEnd/>
          </a:ln>
          <a:effectLst/>
        </p:spPr>
      </p:pic>
      <p:pic>
        <p:nvPicPr>
          <p:cNvPr id="66"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73933" y="4290765"/>
            <a:ext cx="169267" cy="285499"/>
          </a:xfrm>
          <a:prstGeom prst="rect">
            <a:avLst/>
          </a:prstGeom>
          <a:noFill/>
          <a:ln w="9525">
            <a:noFill/>
            <a:miter lim="800000"/>
            <a:headEnd/>
            <a:tailEnd/>
          </a:ln>
          <a:effectLst/>
        </p:spPr>
      </p:pic>
      <p:pic>
        <p:nvPicPr>
          <p:cNvPr id="205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b="50000"/>
          <a:stretch>
            <a:fillRect/>
          </a:stretch>
        </p:blipFill>
        <p:spPr bwMode="auto">
          <a:xfrm>
            <a:off x="3581400" y="4863084"/>
            <a:ext cx="629989" cy="533400"/>
          </a:xfrm>
          <a:prstGeom prst="rect">
            <a:avLst/>
          </a:prstGeom>
          <a:noFill/>
          <a:ln w="9525">
            <a:noFill/>
            <a:miter lim="800000"/>
            <a:headEnd/>
            <a:tailEnd/>
          </a:ln>
          <a:effectLst/>
        </p:spPr>
      </p:pic>
      <p:pic>
        <p:nvPicPr>
          <p:cNvPr id="68"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589211" y="5410200"/>
            <a:ext cx="228600" cy="228600"/>
          </a:xfrm>
          <a:prstGeom prst="rect">
            <a:avLst/>
          </a:prstGeom>
          <a:noFill/>
          <a:ln w="9525">
            <a:noFill/>
            <a:miter lim="800000"/>
            <a:headEnd/>
            <a:tailEnd/>
          </a:ln>
          <a:effectLst/>
        </p:spPr>
      </p:pic>
      <p:sp>
        <p:nvSpPr>
          <p:cNvPr id="69" name="Rectangle 68"/>
          <p:cNvSpPr/>
          <p:nvPr/>
        </p:nvSpPr>
        <p:spPr bwMode="auto">
          <a:xfrm>
            <a:off x="436811" y="4267200"/>
            <a:ext cx="1676400" cy="1143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70"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1732211" y="5410200"/>
            <a:ext cx="228600" cy="228600"/>
          </a:xfrm>
          <a:prstGeom prst="rect">
            <a:avLst/>
          </a:prstGeom>
          <a:noFill/>
          <a:ln w="9525">
            <a:noFill/>
            <a:miter lim="800000"/>
            <a:headEnd/>
            <a:tailEnd/>
          </a:ln>
          <a:effectLst/>
        </p:spPr>
      </p:pic>
      <p:cxnSp>
        <p:nvCxnSpPr>
          <p:cNvPr id="71" name="Straight Connector 70"/>
          <p:cNvCxnSpPr/>
          <p:nvPr/>
        </p:nvCxnSpPr>
        <p:spPr bwMode="auto">
          <a:xfrm rot="5400000">
            <a:off x="246311"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rot="5400000">
            <a:off x="932111"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436811" y="45720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436811" y="48768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436811" y="51816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817811" y="4724400"/>
            <a:ext cx="685800" cy="0"/>
          </a:xfrm>
          <a:prstGeom prst="line">
            <a:avLst/>
          </a:prstGeom>
          <a:noFill/>
          <a:ln w="9525" cap="flat" cmpd="sng" algn="ctr">
            <a:solidFill>
              <a:schemeClr val="tx1"/>
            </a:solidFill>
            <a:prstDash val="solid"/>
            <a:round/>
            <a:headEnd type="none" w="med" len="med"/>
            <a:tailEnd type="none" w="med" len="med"/>
          </a:ln>
          <a:effectLst/>
        </p:spPr>
      </p:cxnSp>
      <p:pic>
        <p:nvPicPr>
          <p:cNvPr id="77"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94011" y="4525506"/>
            <a:ext cx="609600" cy="338717"/>
          </a:xfrm>
          <a:prstGeom prst="rect">
            <a:avLst/>
          </a:prstGeom>
          <a:noFill/>
          <a:ln w="9525">
            <a:noFill/>
            <a:miter lim="800000"/>
            <a:headEnd/>
            <a:tailEnd/>
          </a:ln>
          <a:effectLst/>
        </p:spPr>
      </p:pic>
      <p:pic>
        <p:nvPicPr>
          <p:cNvPr id="78"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6144" y="4290765"/>
            <a:ext cx="169267" cy="285499"/>
          </a:xfrm>
          <a:prstGeom prst="rect">
            <a:avLst/>
          </a:prstGeom>
          <a:noFill/>
          <a:ln w="9525">
            <a:noFill/>
            <a:miter lim="800000"/>
            <a:headEnd/>
            <a:tailEnd/>
          </a:ln>
          <a:effectLst/>
        </p:spPr>
      </p:pic>
      <p:pic>
        <p:nvPicPr>
          <p:cNvPr id="67"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503611" y="4354620"/>
            <a:ext cx="629989" cy="1066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Moving Supply Carts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20" name="TextBox 19"/>
          <p:cNvSpPr txBox="1"/>
          <p:nvPr/>
        </p:nvSpPr>
        <p:spPr>
          <a:xfrm>
            <a:off x="2362200" y="5715000"/>
            <a:ext cx="2590800" cy="923330"/>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Carts with aligned wheels are easier to push</a:t>
            </a:r>
            <a:endParaRPr lang="en-US" sz="1400" b="1" dirty="0">
              <a:solidFill>
                <a:srgbClr val="00B050"/>
              </a:solidFill>
            </a:endParaRPr>
          </a:p>
        </p:txBody>
      </p:sp>
      <p:sp>
        <p:nvSpPr>
          <p:cNvPr id="21" name="TextBox 20"/>
          <p:cNvSpPr txBox="1"/>
          <p:nvPr/>
        </p:nvSpPr>
        <p:spPr>
          <a:xfrm>
            <a:off x="457200" y="2743200"/>
            <a:ext cx="3962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Align cart wheels in the direction of movement</a:t>
            </a:r>
          </a:p>
        </p:txBody>
      </p:sp>
      <p:pic>
        <p:nvPicPr>
          <p:cNvPr id="25"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93720" y="3276600"/>
            <a:ext cx="670560" cy="548640"/>
          </a:xfrm>
          <a:prstGeom prst="rect">
            <a:avLst/>
          </a:prstGeom>
          <a:noFill/>
        </p:spPr>
      </p:pic>
      <p:pic>
        <p:nvPicPr>
          <p:cNvPr id="2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6767" y="3276600"/>
            <a:ext cx="645867" cy="548640"/>
          </a:xfrm>
          <a:prstGeom prst="rect">
            <a:avLst/>
          </a:prstGeom>
          <a:noFill/>
          <a:ln w="9525">
            <a:noFill/>
            <a:miter lim="800000"/>
            <a:headEnd/>
            <a:tailEnd/>
          </a:ln>
        </p:spPr>
      </p:pic>
      <p:sp>
        <p:nvSpPr>
          <p:cNvPr id="28" name="TextBox 27"/>
          <p:cNvSpPr txBox="1"/>
          <p:nvPr/>
        </p:nvSpPr>
        <p:spPr>
          <a:xfrm>
            <a:off x="609600" y="3810000"/>
            <a:ext cx="1600200" cy="369332"/>
          </a:xfrm>
          <a:prstGeom prst="rect">
            <a:avLst/>
          </a:prstGeom>
          <a:noFill/>
        </p:spPr>
        <p:txBody>
          <a:bodyPr wrap="square" rtlCol="0">
            <a:spAutoFit/>
          </a:bodyPr>
          <a:lstStyle/>
          <a:p>
            <a:pPr algn="ctr">
              <a:buNone/>
            </a:pPr>
            <a:r>
              <a:rPr lang="en-US" sz="1800" b="1" dirty="0" smtClean="0">
                <a:solidFill>
                  <a:srgbClr val="FF0000"/>
                </a:solidFill>
              </a:rPr>
              <a:t>Not aligned</a:t>
            </a:r>
          </a:p>
        </p:txBody>
      </p:sp>
      <p:sp>
        <p:nvSpPr>
          <p:cNvPr id="29" name="TextBox 28"/>
          <p:cNvSpPr txBox="1"/>
          <p:nvPr/>
        </p:nvSpPr>
        <p:spPr>
          <a:xfrm>
            <a:off x="2743200" y="3810000"/>
            <a:ext cx="1371600" cy="369332"/>
          </a:xfrm>
          <a:prstGeom prst="rect">
            <a:avLst/>
          </a:prstGeom>
          <a:noFill/>
        </p:spPr>
        <p:txBody>
          <a:bodyPr wrap="square" rtlCol="0">
            <a:spAutoFit/>
          </a:bodyPr>
          <a:lstStyle/>
          <a:p>
            <a:pPr algn="ctr">
              <a:buNone/>
            </a:pPr>
            <a:r>
              <a:rPr lang="en-US" sz="1800" b="1" dirty="0" smtClean="0">
                <a:solidFill>
                  <a:srgbClr val="00B050"/>
                </a:solidFill>
              </a:rPr>
              <a:t>Aligned</a:t>
            </a:r>
          </a:p>
        </p:txBody>
      </p:sp>
      <p:sp>
        <p:nvSpPr>
          <p:cNvPr id="30" name="Rectangle 29"/>
          <p:cNvSpPr/>
          <p:nvPr/>
        </p:nvSpPr>
        <p:spPr bwMode="auto">
          <a:xfrm rot="16200000">
            <a:off x="762000" y="4495800"/>
            <a:ext cx="1333500" cy="7239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07970" y="5044440"/>
            <a:ext cx="168275" cy="36576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86227" y="5044440"/>
            <a:ext cx="168275" cy="365760"/>
          </a:xfrm>
          <a:prstGeom prst="rect">
            <a:avLst/>
          </a:prstGeom>
          <a:noFill/>
          <a:ln w="9525">
            <a:noFill/>
            <a:miter lim="800000"/>
            <a:headEnd/>
            <a:tailEnd/>
          </a:ln>
          <a:effectLst/>
        </p:spPr>
      </p:pic>
      <p:pic>
        <p:nvPicPr>
          <p:cNvPr id="3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947867">
            <a:off x="990600" y="4278702"/>
            <a:ext cx="168275" cy="365760"/>
          </a:xfrm>
          <a:prstGeom prst="rect">
            <a:avLst/>
          </a:prstGeom>
          <a:noFill/>
          <a:ln w="9525">
            <a:noFill/>
            <a:miter lim="800000"/>
            <a:headEnd/>
            <a:tailEnd/>
          </a:ln>
          <a:effectLst/>
        </p:spPr>
      </p:pic>
      <p:sp>
        <p:nvSpPr>
          <p:cNvPr id="40" name="Rectangle 39"/>
          <p:cNvSpPr/>
          <p:nvPr/>
        </p:nvSpPr>
        <p:spPr bwMode="auto">
          <a:xfrm rot="16200000">
            <a:off x="2767582" y="4495800"/>
            <a:ext cx="1333500" cy="7239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41"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13552" y="5044440"/>
            <a:ext cx="168275" cy="365760"/>
          </a:xfrm>
          <a:prstGeom prst="rect">
            <a:avLst/>
          </a:prstGeom>
          <a:noFill/>
          <a:ln w="9525">
            <a:noFill/>
            <a:miter lim="800000"/>
            <a:headEnd/>
            <a:tailEnd/>
          </a:ln>
          <a:effectLst/>
        </p:spPr>
      </p:pic>
      <p:pic>
        <p:nvPicPr>
          <p:cNvPr id="4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1809" y="5044440"/>
            <a:ext cx="168275" cy="365760"/>
          </a:xfrm>
          <a:prstGeom prst="rect">
            <a:avLst/>
          </a:prstGeom>
          <a:noFill/>
          <a:ln w="9525">
            <a:noFill/>
            <a:miter lim="800000"/>
            <a:headEnd/>
            <a:tailEnd/>
          </a:ln>
          <a:effectLst/>
        </p:spPr>
      </p:pic>
      <p:pic>
        <p:nvPicPr>
          <p:cNvPr id="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17925" y="4278702"/>
            <a:ext cx="168275" cy="365760"/>
          </a:xfrm>
          <a:prstGeom prst="rect">
            <a:avLst/>
          </a:prstGeom>
          <a:noFill/>
          <a:ln w="9525">
            <a:noFill/>
            <a:miter lim="800000"/>
            <a:headEnd/>
            <a:tailEnd/>
          </a:ln>
          <a:effectLst/>
        </p:spPr>
      </p:pic>
      <p:pic>
        <p:nvPicPr>
          <p:cNvPr id="4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6182" y="4278702"/>
            <a:ext cx="168275" cy="365760"/>
          </a:xfrm>
          <a:prstGeom prst="rect">
            <a:avLst/>
          </a:prstGeom>
          <a:noFill/>
          <a:ln w="9525">
            <a:noFill/>
            <a:miter lim="800000"/>
            <a:headEnd/>
            <a:tailEnd/>
          </a:ln>
          <a:effectLst/>
        </p:spPr>
      </p:pic>
      <p:pic>
        <p:nvPicPr>
          <p:cNvPr id="4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947867">
            <a:off x="1703713" y="4278702"/>
            <a:ext cx="168275" cy="365760"/>
          </a:xfrm>
          <a:prstGeom prst="rect">
            <a:avLst/>
          </a:prstGeom>
          <a:noFill/>
          <a:ln w="9525">
            <a:noFill/>
            <a:miter lim="800000"/>
            <a:headEnd/>
            <a:tailEnd/>
          </a:ln>
          <a:effectLst/>
        </p:spPr>
      </p:pic>
      <p:sp>
        <p:nvSpPr>
          <p:cNvPr id="51" name="Up Arrow 50"/>
          <p:cNvSpPr/>
          <p:nvPr/>
        </p:nvSpPr>
        <p:spPr bwMode="auto">
          <a:xfrm>
            <a:off x="1316340" y="4724400"/>
            <a:ext cx="228600" cy="990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52" name="Up Arrow 51"/>
          <p:cNvSpPr/>
          <p:nvPr/>
        </p:nvSpPr>
        <p:spPr bwMode="auto">
          <a:xfrm>
            <a:off x="3331860" y="4724400"/>
            <a:ext cx="228600" cy="990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grpSp>
        <p:nvGrpSpPr>
          <p:cNvPr id="3" name="Group 31"/>
          <p:cNvGrpSpPr/>
          <p:nvPr/>
        </p:nvGrpSpPr>
        <p:grpSpPr>
          <a:xfrm>
            <a:off x="5257800" y="2743200"/>
            <a:ext cx="3657600" cy="3341132"/>
            <a:chOff x="5257800" y="2743200"/>
            <a:chExt cx="3657600" cy="3341132"/>
          </a:xfrm>
        </p:grpSpPr>
        <p:pic>
          <p:nvPicPr>
            <p:cNvPr id="3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4648200"/>
              <a:ext cx="1092200" cy="927100"/>
            </a:xfrm>
            <a:prstGeom prst="rect">
              <a:avLst/>
            </a:prstGeom>
            <a:noFill/>
            <a:ln w="9525">
              <a:noFill/>
              <a:miter lim="800000"/>
              <a:headEnd/>
              <a:tailEnd/>
            </a:ln>
          </p:spPr>
        </p:pic>
        <p:sp>
          <p:nvSpPr>
            <p:cNvPr id="10" name="TextBox 9"/>
            <p:cNvSpPr txBox="1"/>
            <p:nvPr/>
          </p:nvSpPr>
          <p:spPr>
            <a:xfrm>
              <a:off x="5362514" y="5715000"/>
              <a:ext cx="3552886"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Repaired carts easier to use</a:t>
              </a:r>
              <a:endParaRPr lang="en-US" sz="1400" b="1" dirty="0">
                <a:solidFill>
                  <a:srgbClr val="00B050"/>
                </a:solidFill>
              </a:endParaRPr>
            </a:p>
          </p:txBody>
        </p:sp>
        <p:sp>
          <p:nvSpPr>
            <p:cNvPr id="12" name="TextBox 11"/>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Report cart problems to supervisor</a:t>
              </a:r>
            </a:p>
          </p:txBody>
        </p:sp>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9000" y="3429000"/>
              <a:ext cx="1349298" cy="2057400"/>
            </a:xfrm>
            <a:prstGeom prst="rect">
              <a:avLst/>
            </a:prstGeom>
            <a:noFill/>
            <a:ln w="9525">
              <a:noFill/>
              <a:miter lim="800000"/>
              <a:headEnd/>
              <a:tailEnd/>
            </a:ln>
            <a:effectLst/>
          </p:spPr>
        </p:pic>
        <p:sp>
          <p:nvSpPr>
            <p:cNvPr id="53" name="TextBox 52"/>
            <p:cNvSpPr txBox="1"/>
            <p:nvPr/>
          </p:nvSpPr>
          <p:spPr>
            <a:xfrm rot="1199136">
              <a:off x="7925626" y="4580133"/>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Boss</a:t>
              </a:r>
              <a:endParaRPr lang="en-US" b="1" dirty="0"/>
            </a:p>
          </p:txBody>
        </p:sp>
        <p:sp>
          <p:nvSpPr>
            <p:cNvPr id="54" name="Up Arrow 53"/>
            <p:cNvSpPr/>
            <p:nvPr/>
          </p:nvSpPr>
          <p:spPr bwMode="auto">
            <a:xfrm rot="4132943">
              <a:off x="6699110" y="3897870"/>
              <a:ext cx="372986" cy="1222098"/>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Moving Supply Carts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25" name="TextBox 24"/>
          <p:cNvSpPr txBox="1"/>
          <p:nvPr/>
        </p:nvSpPr>
        <p:spPr>
          <a:xfrm>
            <a:off x="2133600" y="3886200"/>
            <a:ext cx="4800600" cy="2419124"/>
          </a:xfrm>
          <a:prstGeom prst="rect">
            <a:avLst/>
          </a:prstGeom>
          <a:noFill/>
        </p:spPr>
        <p:txBody>
          <a:bodyPr wrap="square" rtlCol="0">
            <a:spAutoFit/>
          </a:bodyPr>
          <a:lstStyle/>
          <a:p>
            <a:pPr algn="ctr">
              <a:buNone/>
            </a:pPr>
            <a:r>
              <a:rPr lang="en-US" sz="2800" b="1" dirty="0" smtClean="0"/>
              <a:t>Demonstrations, if possible and time allows</a:t>
            </a:r>
          </a:p>
          <a:p>
            <a:pPr algn="ctr">
              <a:buNone/>
            </a:pPr>
            <a:endParaRPr lang="en-US" sz="2800" b="1" dirty="0" smtClean="0"/>
          </a:p>
          <a:p>
            <a:pPr algn="ctr">
              <a:buNone/>
            </a:pPr>
            <a:r>
              <a:rPr lang="en-US" sz="2800" b="1" dirty="0" smtClean="0"/>
              <a:t>Possible Activity:     “Design your ideal cart”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Stand inside tub to clean wall tile (</a:t>
            </a:r>
            <a:r>
              <a:rPr lang="en-US" sz="1800" b="1" u="sng" dirty="0" smtClean="0">
                <a:solidFill>
                  <a:schemeClr val="bg1">
                    <a:lumMod val="50000"/>
                  </a:schemeClr>
                </a:solidFill>
              </a:rPr>
              <a:t>as long as there is no risk of slipping</a:t>
            </a:r>
            <a:r>
              <a:rPr lang="en-US" sz="1800" b="1" dirty="0" smtClean="0">
                <a:solidFill>
                  <a:schemeClr val="bg1">
                    <a:lumMod val="50000"/>
                  </a:schemeClr>
                </a:solidFill>
              </a:rPr>
              <a:t>)</a:t>
            </a:r>
          </a:p>
        </p:txBody>
      </p:sp>
      <p:pic>
        <p:nvPicPr>
          <p:cNvPr id="1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5367" y="3200400"/>
            <a:ext cx="645867" cy="548640"/>
          </a:xfrm>
          <a:prstGeom prst="rect">
            <a:avLst/>
          </a:prstGeom>
          <a:noFill/>
          <a:ln w="9525">
            <a:noFill/>
            <a:miter lim="800000"/>
            <a:headEnd/>
            <a:tailEnd/>
          </a:ln>
        </p:spPr>
      </p:pic>
      <p:sp>
        <p:nvSpPr>
          <p:cNvPr id="16" name="TextBox 15"/>
          <p:cNvSpPr txBox="1"/>
          <p:nvPr/>
        </p:nvSpPr>
        <p:spPr>
          <a:xfrm>
            <a:off x="762000" y="3733800"/>
            <a:ext cx="1752600" cy="369332"/>
          </a:xfrm>
          <a:prstGeom prst="rect">
            <a:avLst/>
          </a:prstGeom>
          <a:noFill/>
        </p:spPr>
        <p:txBody>
          <a:bodyPr wrap="square" rtlCol="0">
            <a:spAutoFit/>
          </a:bodyPr>
          <a:lstStyle/>
          <a:p>
            <a:pPr algn="ctr">
              <a:buNone/>
            </a:pPr>
            <a:r>
              <a:rPr lang="en-US" sz="1800" b="1" dirty="0" smtClean="0">
                <a:solidFill>
                  <a:srgbClr val="FF0000"/>
                </a:solidFill>
              </a:rPr>
              <a:t>Outside of tub</a:t>
            </a:r>
          </a:p>
        </p:txBody>
      </p:sp>
      <p:sp>
        <p:nvSpPr>
          <p:cNvPr id="18" name="TextBox 17"/>
          <p:cNvSpPr txBox="1"/>
          <p:nvPr/>
        </p:nvSpPr>
        <p:spPr>
          <a:xfrm>
            <a:off x="2667000" y="5358432"/>
            <a:ext cx="1447800" cy="1255728"/>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Extended reaching</a:t>
            </a:r>
          </a:p>
          <a:p>
            <a:pPr marL="168275" indent="-168275">
              <a:buFont typeface="Arial" pitchFamily="34" charset="0"/>
              <a:buChar char="•"/>
            </a:pPr>
            <a:r>
              <a:rPr lang="en-US" sz="1800" b="1" dirty="0" smtClean="0">
                <a:solidFill>
                  <a:srgbClr val="FF0000"/>
                </a:solidFill>
              </a:rPr>
              <a:t>Stress to shoulder</a:t>
            </a:r>
          </a:p>
        </p:txBody>
      </p:sp>
      <p:pic>
        <p:nvPicPr>
          <p:cNvPr id="20" name="Picture 19" descr="Cleaning Tub-Outsid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85800" y="4191000"/>
            <a:ext cx="1995544" cy="2423160"/>
          </a:xfrm>
          <a:prstGeom prst="rect">
            <a:avLst/>
          </a:prstGeom>
        </p:spPr>
      </p:pic>
      <p:grpSp>
        <p:nvGrpSpPr>
          <p:cNvPr id="3" name="Group 21"/>
          <p:cNvGrpSpPr/>
          <p:nvPr/>
        </p:nvGrpSpPr>
        <p:grpSpPr>
          <a:xfrm>
            <a:off x="4856480" y="3200400"/>
            <a:ext cx="3754120" cy="3413760"/>
            <a:chOff x="4856480" y="3200400"/>
            <a:chExt cx="3754120" cy="3413760"/>
          </a:xfrm>
        </p:grpSpPr>
        <p:pic>
          <p:nvPicPr>
            <p:cNvPr id="14"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55920" y="3200400"/>
              <a:ext cx="670560" cy="548640"/>
            </a:xfrm>
            <a:prstGeom prst="rect">
              <a:avLst/>
            </a:prstGeom>
            <a:noFill/>
          </p:spPr>
        </p:pic>
        <p:sp>
          <p:nvSpPr>
            <p:cNvPr id="17" name="TextBox 16"/>
            <p:cNvSpPr txBox="1"/>
            <p:nvPr/>
          </p:nvSpPr>
          <p:spPr>
            <a:xfrm>
              <a:off x="5105400" y="3733800"/>
              <a:ext cx="1371600" cy="369332"/>
            </a:xfrm>
            <a:prstGeom prst="rect">
              <a:avLst/>
            </a:prstGeom>
            <a:noFill/>
          </p:spPr>
          <p:txBody>
            <a:bodyPr wrap="square" rtlCol="0">
              <a:spAutoFit/>
            </a:bodyPr>
            <a:lstStyle/>
            <a:p>
              <a:pPr algn="ctr">
                <a:buNone/>
              </a:pPr>
              <a:r>
                <a:rPr lang="en-US" sz="1800" b="1" dirty="0" smtClean="0">
                  <a:solidFill>
                    <a:srgbClr val="00B050"/>
                  </a:solidFill>
                </a:rPr>
                <a:t>Inside tub</a:t>
              </a:r>
            </a:p>
          </p:txBody>
        </p:sp>
        <p:sp>
          <p:nvSpPr>
            <p:cNvPr id="19" name="TextBox 18"/>
            <p:cNvSpPr txBox="1"/>
            <p:nvPr/>
          </p:nvSpPr>
          <p:spPr>
            <a:xfrm>
              <a:off x="6934200" y="5358432"/>
              <a:ext cx="1676400" cy="1255728"/>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reaching</a:t>
              </a:r>
            </a:p>
            <a:p>
              <a:pPr marL="168275" indent="-168275">
                <a:buClr>
                  <a:srgbClr val="00B050"/>
                </a:buClr>
                <a:buFont typeface="Arial" pitchFamily="34" charset="0"/>
                <a:buChar char="•"/>
              </a:pPr>
              <a:r>
                <a:rPr lang="en-US" sz="1800" b="1" dirty="0" smtClean="0">
                  <a:solidFill>
                    <a:srgbClr val="00B050"/>
                  </a:solidFill>
                </a:rPr>
                <a:t>Less stress on shoulder</a:t>
              </a:r>
              <a:endParaRPr lang="en-US" sz="1400" b="1" dirty="0">
                <a:solidFill>
                  <a:srgbClr val="00B050"/>
                </a:solidFill>
              </a:endParaRPr>
            </a:p>
          </p:txBody>
        </p:sp>
        <p:pic>
          <p:nvPicPr>
            <p:cNvPr id="21" name="Picture 20" descr="Cleaning Tub-Inside.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856480" y="4191000"/>
              <a:ext cx="2153920" cy="2423160"/>
            </a:xfrm>
            <a:prstGeom prst="rect">
              <a:avLst/>
            </a:prstGeom>
          </p:spPr>
        </p:pic>
        <p:cxnSp>
          <p:nvCxnSpPr>
            <p:cNvPr id="23" name="Straight Connector 22"/>
            <p:cNvCxnSpPr/>
            <p:nvPr/>
          </p:nvCxnSpPr>
          <p:spPr bwMode="auto">
            <a:xfrm>
              <a:off x="5029200" y="6400800"/>
              <a:ext cx="1371600" cy="0"/>
            </a:xfrm>
            <a:prstGeom prst="line">
              <a:avLst/>
            </a:prstGeom>
            <a:noFill/>
            <a:ln w="28575" cap="flat" cmpd="sng" algn="ctr">
              <a:solidFill>
                <a:schemeClr val="tx1">
                  <a:lumMod val="50000"/>
                  <a:lumOff val="50000"/>
                </a:schemeClr>
              </a:solidFill>
              <a:prstDash val="dash"/>
              <a:round/>
              <a:headEnd type="none" w="med" len="med"/>
              <a:tailEnd type="none" w="med" len="med"/>
            </a:ln>
            <a:effectLst/>
          </p:spPr>
        </p:cxnSp>
        <p:sp>
          <p:nvSpPr>
            <p:cNvPr id="24" name="TextBox 23"/>
            <p:cNvSpPr txBox="1"/>
            <p:nvPr/>
          </p:nvSpPr>
          <p:spPr>
            <a:xfrm>
              <a:off x="4876800" y="5969358"/>
              <a:ext cx="1676400" cy="461665"/>
            </a:xfrm>
            <a:prstGeom prst="rect">
              <a:avLst/>
            </a:prstGeom>
            <a:noFill/>
          </p:spPr>
          <p:txBody>
            <a:bodyPr wrap="square" rtlCol="0">
              <a:spAutoFit/>
            </a:bodyPr>
            <a:lstStyle/>
            <a:p>
              <a:pPr algn="ctr">
                <a:buNone/>
              </a:pPr>
              <a:r>
                <a:rPr lang="en-US" sz="1200" dirty="0" smtClean="0">
                  <a:solidFill>
                    <a:schemeClr val="bg1">
                      <a:lumMod val="50000"/>
                    </a:schemeClr>
                  </a:solidFill>
                </a:rPr>
                <a:t>Slip-resistant surface, like a dirty towel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Keep dirty towels off floor as much as possible</a:t>
            </a:r>
          </a:p>
        </p:txBody>
      </p:sp>
      <p:pic>
        <p:nvPicPr>
          <p:cNvPr id="2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5367" y="3200400"/>
            <a:ext cx="645867" cy="548640"/>
          </a:xfrm>
          <a:prstGeom prst="rect">
            <a:avLst/>
          </a:prstGeom>
          <a:noFill/>
          <a:ln w="9525">
            <a:noFill/>
            <a:miter lim="800000"/>
            <a:headEnd/>
            <a:tailEnd/>
          </a:ln>
        </p:spPr>
      </p:pic>
      <p:sp>
        <p:nvSpPr>
          <p:cNvPr id="25" name="TextBox 24"/>
          <p:cNvSpPr txBox="1"/>
          <p:nvPr/>
        </p:nvSpPr>
        <p:spPr>
          <a:xfrm>
            <a:off x="762000" y="3733800"/>
            <a:ext cx="1752600" cy="369332"/>
          </a:xfrm>
          <a:prstGeom prst="rect">
            <a:avLst/>
          </a:prstGeom>
          <a:noFill/>
        </p:spPr>
        <p:txBody>
          <a:bodyPr wrap="square" rtlCol="0">
            <a:spAutoFit/>
          </a:bodyPr>
          <a:lstStyle/>
          <a:p>
            <a:pPr algn="ctr">
              <a:buNone/>
            </a:pPr>
            <a:r>
              <a:rPr lang="en-US" sz="1800" b="1" dirty="0" smtClean="0">
                <a:solidFill>
                  <a:srgbClr val="FF0000"/>
                </a:solidFill>
              </a:rPr>
              <a:t>On floor</a:t>
            </a:r>
          </a:p>
        </p:txBody>
      </p:sp>
      <p:sp>
        <p:nvSpPr>
          <p:cNvPr id="27" name="TextBox 26"/>
          <p:cNvSpPr txBox="1"/>
          <p:nvPr/>
        </p:nvSpPr>
        <p:spPr>
          <a:xfrm>
            <a:off x="2667000" y="5358432"/>
            <a:ext cx="1447800" cy="1200329"/>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Repeated bending to pick up towels</a:t>
            </a:r>
          </a:p>
        </p:txBody>
      </p:sp>
      <p:grpSp>
        <p:nvGrpSpPr>
          <p:cNvPr id="3" name="Group 19"/>
          <p:cNvGrpSpPr/>
          <p:nvPr/>
        </p:nvGrpSpPr>
        <p:grpSpPr>
          <a:xfrm>
            <a:off x="4329947" y="3200400"/>
            <a:ext cx="4280653" cy="3429000"/>
            <a:chOff x="4329947" y="3200400"/>
            <a:chExt cx="4280653" cy="3429000"/>
          </a:xfrm>
        </p:grpSpPr>
        <p:pic>
          <p:nvPicPr>
            <p:cNvPr id="3075" name="Picture 3"/>
            <p:cNvPicPr>
              <a:picLocks noChangeAspect="1" noChangeArrowheads="1"/>
            </p:cNvPicPr>
            <p:nvPr/>
          </p:nvPicPr>
          <p:blipFill>
            <a:blip r:embed="rId3" cstate="email">
              <a:grayscl/>
              <a:lum bright="-10000"/>
              <a:extLst>
                <a:ext uri="{28A0092B-C50C-407E-A947-70E740481C1C}">
                  <a14:useLocalDpi xmlns:a14="http://schemas.microsoft.com/office/drawing/2010/main" val="0"/>
                </a:ext>
              </a:extLst>
            </a:blip>
            <a:srcRect/>
            <a:stretch>
              <a:fillRect/>
            </a:stretch>
          </p:blipFill>
          <p:spPr bwMode="auto">
            <a:xfrm>
              <a:off x="4329947" y="4876800"/>
              <a:ext cx="1461253" cy="174466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email">
              <a:grayscl/>
              <a:lum bright="-10000"/>
              <a:extLst>
                <a:ext uri="{28A0092B-C50C-407E-A947-70E740481C1C}">
                  <a14:useLocalDpi xmlns:a14="http://schemas.microsoft.com/office/drawing/2010/main" val="0"/>
                </a:ext>
              </a:extLst>
            </a:blip>
            <a:srcRect/>
            <a:stretch>
              <a:fillRect/>
            </a:stretch>
          </p:blipFill>
          <p:spPr bwMode="auto">
            <a:xfrm>
              <a:off x="5791201" y="4439029"/>
              <a:ext cx="1371600" cy="2190371"/>
            </a:xfrm>
            <a:prstGeom prst="rect">
              <a:avLst/>
            </a:prstGeom>
            <a:noFill/>
            <a:ln w="9525">
              <a:noFill/>
              <a:miter lim="800000"/>
              <a:headEnd/>
              <a:tailEnd/>
            </a:ln>
            <a:effectLst/>
          </p:spPr>
        </p:pic>
        <p:grpSp>
          <p:nvGrpSpPr>
            <p:cNvPr id="4" name="Group 32"/>
            <p:cNvGrpSpPr/>
            <p:nvPr/>
          </p:nvGrpSpPr>
          <p:grpSpPr>
            <a:xfrm>
              <a:off x="6248400" y="4800600"/>
              <a:ext cx="486309" cy="461665"/>
              <a:chOff x="5533491" y="4262735"/>
              <a:chExt cx="486309" cy="461665"/>
            </a:xfrm>
          </p:grpSpPr>
          <p:sp>
            <p:nvSpPr>
              <p:cNvPr id="31" name="Oval 30"/>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32" name="TextBox 31"/>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grpSp>
          <p:nvGrpSpPr>
            <p:cNvPr id="5" name="Group 33"/>
            <p:cNvGrpSpPr/>
            <p:nvPr/>
          </p:nvGrpSpPr>
          <p:grpSpPr>
            <a:xfrm>
              <a:off x="4923891" y="4953000"/>
              <a:ext cx="486309" cy="461665"/>
              <a:chOff x="5533491" y="4262735"/>
              <a:chExt cx="486309" cy="461665"/>
            </a:xfrm>
          </p:grpSpPr>
          <p:sp>
            <p:nvSpPr>
              <p:cNvPr id="35" name="Oval 34"/>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36" name="TextBox 35"/>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pic>
          <p:nvPicPr>
            <p:cNvPr id="23"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55920" y="3200400"/>
              <a:ext cx="670560" cy="548640"/>
            </a:xfrm>
            <a:prstGeom prst="rect">
              <a:avLst/>
            </a:prstGeom>
            <a:noFill/>
          </p:spPr>
        </p:pic>
        <p:sp>
          <p:nvSpPr>
            <p:cNvPr id="26" name="TextBox 25"/>
            <p:cNvSpPr txBox="1"/>
            <p:nvPr/>
          </p:nvSpPr>
          <p:spPr>
            <a:xfrm>
              <a:off x="4876800" y="3733800"/>
              <a:ext cx="1752600" cy="369332"/>
            </a:xfrm>
            <a:prstGeom prst="rect">
              <a:avLst/>
            </a:prstGeom>
            <a:noFill/>
          </p:spPr>
          <p:txBody>
            <a:bodyPr wrap="square" rtlCol="0">
              <a:spAutoFit/>
            </a:bodyPr>
            <a:lstStyle/>
            <a:p>
              <a:pPr algn="ctr">
                <a:buNone/>
              </a:pPr>
              <a:r>
                <a:rPr lang="en-US" sz="1800" b="1" dirty="0" smtClean="0">
                  <a:solidFill>
                    <a:srgbClr val="00B050"/>
                  </a:solidFill>
                </a:rPr>
                <a:t>Above floor</a:t>
              </a:r>
            </a:p>
          </p:txBody>
        </p:sp>
        <p:sp>
          <p:nvSpPr>
            <p:cNvPr id="28" name="TextBox 27"/>
            <p:cNvSpPr txBox="1"/>
            <p:nvPr/>
          </p:nvSpPr>
          <p:spPr>
            <a:xfrm>
              <a:off x="6934200" y="5358432"/>
              <a:ext cx="1676400" cy="12003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Little or no bending to pick up towels</a:t>
              </a:r>
              <a:endParaRPr lang="en-US" sz="1800" b="1" dirty="0">
                <a:solidFill>
                  <a:srgbClr val="00B050"/>
                </a:solidFill>
              </a:endParaRPr>
            </a:p>
          </p:txBody>
        </p:sp>
      </p:grpSp>
      <p:pic>
        <p:nvPicPr>
          <p:cNvPr id="2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9600" y="4114800"/>
            <a:ext cx="2011465" cy="24688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038600"/>
            <a:ext cx="3124200" cy="2514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Do not carry large or heavy weight; make more trips if possible</a:t>
            </a:r>
          </a:p>
        </p:txBody>
      </p:sp>
      <p:pic>
        <p:nvPicPr>
          <p:cNvPr id="2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24967" y="3200400"/>
            <a:ext cx="645867" cy="548640"/>
          </a:xfrm>
          <a:prstGeom prst="rect">
            <a:avLst/>
          </a:prstGeom>
          <a:noFill/>
          <a:ln w="9525">
            <a:noFill/>
            <a:miter lim="800000"/>
            <a:headEnd/>
            <a:tailEnd/>
          </a:ln>
        </p:spPr>
      </p:pic>
      <p:sp>
        <p:nvSpPr>
          <p:cNvPr id="25" name="TextBox 24"/>
          <p:cNvSpPr txBox="1"/>
          <p:nvPr/>
        </p:nvSpPr>
        <p:spPr>
          <a:xfrm>
            <a:off x="152400" y="3733800"/>
            <a:ext cx="4191000" cy="369332"/>
          </a:xfrm>
          <a:prstGeom prst="rect">
            <a:avLst/>
          </a:prstGeom>
          <a:noFill/>
        </p:spPr>
        <p:txBody>
          <a:bodyPr wrap="square" rtlCol="0">
            <a:spAutoFit/>
          </a:bodyPr>
          <a:lstStyle/>
          <a:p>
            <a:pPr algn="ctr">
              <a:buNone/>
            </a:pPr>
            <a:r>
              <a:rPr lang="en-US" sz="1800" b="1" dirty="0" smtClean="0">
                <a:solidFill>
                  <a:srgbClr val="FF0000"/>
                </a:solidFill>
              </a:rPr>
              <a:t>One large pile of wet, dirty towels</a:t>
            </a:r>
          </a:p>
        </p:txBody>
      </p:sp>
      <p:sp>
        <p:nvSpPr>
          <p:cNvPr id="27" name="TextBox 26"/>
          <p:cNvSpPr txBox="1"/>
          <p:nvPr/>
        </p:nvSpPr>
        <p:spPr>
          <a:xfrm>
            <a:off x="152400" y="6412468"/>
            <a:ext cx="4191000" cy="369332"/>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More stress on back and shoulders</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066800" y="4806696"/>
            <a:ext cx="203052" cy="285396"/>
          </a:xfrm>
          <a:prstGeom prst="rect">
            <a:avLst/>
          </a:prstGeom>
          <a:noFill/>
          <a:ln w="9525">
            <a:noFill/>
            <a:miter lim="800000"/>
            <a:headEnd/>
            <a:tailEnd/>
          </a:ln>
          <a:effectLst/>
        </p:spPr>
      </p:pic>
      <p:pic>
        <p:nvPicPr>
          <p:cNvPr id="1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371600" y="5263896"/>
            <a:ext cx="203052" cy="285396"/>
          </a:xfrm>
          <a:prstGeom prst="rect">
            <a:avLst/>
          </a:prstGeom>
          <a:noFill/>
          <a:ln w="9525">
            <a:noFill/>
            <a:miter lim="800000"/>
            <a:headEnd/>
            <a:tailEnd/>
          </a:ln>
          <a:effectLst/>
        </p:spPr>
      </p:pic>
      <p:pic>
        <p:nvPicPr>
          <p:cNvPr id="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752600" y="4730496"/>
            <a:ext cx="203052" cy="285396"/>
          </a:xfrm>
          <a:prstGeom prst="rect">
            <a:avLst/>
          </a:prstGeom>
          <a:noFill/>
          <a:ln w="9525">
            <a:noFill/>
            <a:miter lim="800000"/>
            <a:headEnd/>
            <a:tailEnd/>
          </a:ln>
          <a:effectLst/>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524000" y="5797296"/>
            <a:ext cx="203052" cy="285396"/>
          </a:xfrm>
          <a:prstGeom prst="rect">
            <a:avLst/>
          </a:prstGeom>
          <a:noFill/>
          <a:ln w="9525">
            <a:noFill/>
            <a:miter lim="800000"/>
            <a:headEnd/>
            <a:tailEnd/>
          </a:ln>
          <a:effectLst/>
        </p:spPr>
      </p:pic>
      <p:pic>
        <p:nvPicPr>
          <p:cNvPr id="1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200400" y="5797296"/>
            <a:ext cx="203052" cy="285396"/>
          </a:xfrm>
          <a:prstGeom prst="rect">
            <a:avLst/>
          </a:prstGeom>
          <a:noFill/>
          <a:ln w="9525">
            <a:noFill/>
            <a:miter lim="800000"/>
            <a:headEnd/>
            <a:tailEnd/>
          </a:ln>
          <a:effectLst/>
        </p:spPr>
      </p:pic>
      <p:pic>
        <p:nvPicPr>
          <p:cNvPr id="1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362200" y="5187696"/>
            <a:ext cx="203052" cy="285396"/>
          </a:xfrm>
          <a:prstGeom prst="rect">
            <a:avLst/>
          </a:prstGeom>
          <a:noFill/>
          <a:ln w="9525">
            <a:noFill/>
            <a:miter lim="800000"/>
            <a:headEnd/>
            <a:tailEnd/>
          </a:ln>
          <a:effectLst/>
        </p:spPr>
      </p:pic>
      <p:pic>
        <p:nvPicPr>
          <p:cNvPr id="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352800" y="4959096"/>
            <a:ext cx="203052" cy="285396"/>
          </a:xfrm>
          <a:prstGeom prst="rect">
            <a:avLst/>
          </a:prstGeom>
          <a:noFill/>
          <a:ln w="9525">
            <a:noFill/>
            <a:miter lim="800000"/>
            <a:headEnd/>
            <a:tailEnd/>
          </a:ln>
          <a:effectLst/>
        </p:spPr>
      </p:pic>
      <p:pic>
        <p:nvPicPr>
          <p:cNvPr id="2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752600" y="5416296"/>
            <a:ext cx="203052" cy="285396"/>
          </a:xfrm>
          <a:prstGeom prst="rect">
            <a:avLst/>
          </a:prstGeom>
          <a:noFill/>
          <a:ln w="9525">
            <a:noFill/>
            <a:miter lim="800000"/>
            <a:headEnd/>
            <a:tailEnd/>
          </a:ln>
          <a:effectLst/>
        </p:spPr>
      </p:pic>
      <p:pic>
        <p:nvPicPr>
          <p:cNvPr id="2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743200" y="6025896"/>
            <a:ext cx="203052" cy="285396"/>
          </a:xfrm>
          <a:prstGeom prst="rect">
            <a:avLst/>
          </a:prstGeom>
          <a:noFill/>
          <a:ln w="9525">
            <a:noFill/>
            <a:miter lim="800000"/>
            <a:headEnd/>
            <a:tailEnd/>
          </a:ln>
          <a:effectLst/>
        </p:spPr>
      </p:pic>
      <p:pic>
        <p:nvPicPr>
          <p:cNvPr id="2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200400" y="4654296"/>
            <a:ext cx="203052" cy="285396"/>
          </a:xfrm>
          <a:prstGeom prst="rect">
            <a:avLst/>
          </a:prstGeom>
          <a:noFill/>
          <a:ln w="9525">
            <a:noFill/>
            <a:miter lim="800000"/>
            <a:headEnd/>
            <a:tailEnd/>
          </a:ln>
          <a:effectLst/>
        </p:spPr>
      </p:pic>
      <p:pic>
        <p:nvPicPr>
          <p:cNvPr id="2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743200" y="5416296"/>
            <a:ext cx="203052" cy="285396"/>
          </a:xfrm>
          <a:prstGeom prst="rect">
            <a:avLst/>
          </a:prstGeom>
          <a:noFill/>
          <a:ln w="9525">
            <a:noFill/>
            <a:miter lim="800000"/>
            <a:headEnd/>
            <a:tailEnd/>
          </a:ln>
          <a:effectLst/>
        </p:spPr>
      </p:pic>
      <p:pic>
        <p:nvPicPr>
          <p:cNvPr id="3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590800" y="4882896"/>
            <a:ext cx="203052" cy="285396"/>
          </a:xfrm>
          <a:prstGeom prst="rect">
            <a:avLst/>
          </a:prstGeom>
          <a:noFill/>
          <a:ln w="9525">
            <a:noFill/>
            <a:miter lim="800000"/>
            <a:headEnd/>
            <a:tailEnd/>
          </a:ln>
          <a:effectLst/>
        </p:spPr>
      </p:pic>
      <p:pic>
        <p:nvPicPr>
          <p:cNvPr id="3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209800" y="4730496"/>
            <a:ext cx="203052" cy="285396"/>
          </a:xfrm>
          <a:prstGeom prst="rect">
            <a:avLst/>
          </a:prstGeom>
          <a:noFill/>
          <a:ln w="9525">
            <a:noFill/>
            <a:miter lim="800000"/>
            <a:headEnd/>
            <a:tailEnd/>
          </a:ln>
          <a:effectLst/>
        </p:spPr>
      </p:pic>
      <p:sp>
        <p:nvSpPr>
          <p:cNvPr id="39" name="TextBox 38"/>
          <p:cNvSpPr txBox="1"/>
          <p:nvPr/>
        </p:nvSpPr>
        <p:spPr>
          <a:xfrm>
            <a:off x="609600" y="5146357"/>
            <a:ext cx="609600" cy="492443"/>
          </a:xfrm>
          <a:prstGeom prst="rect">
            <a:avLst/>
          </a:prstGeom>
          <a:noFill/>
        </p:spPr>
        <p:txBody>
          <a:bodyPr wrap="square" rtlCol="0">
            <a:spAutoFit/>
          </a:bodyPr>
          <a:lstStyle/>
          <a:p>
            <a:pPr>
              <a:buNone/>
            </a:pPr>
            <a:r>
              <a:rPr lang="en-US" b="1" dirty="0" smtClean="0"/>
              <a:t>1.</a:t>
            </a:r>
          </a:p>
        </p:txBody>
      </p:sp>
      <p:grpSp>
        <p:nvGrpSpPr>
          <p:cNvPr id="3" name="Group 48"/>
          <p:cNvGrpSpPr/>
          <p:nvPr/>
        </p:nvGrpSpPr>
        <p:grpSpPr>
          <a:xfrm>
            <a:off x="4392753" y="3200400"/>
            <a:ext cx="4446447" cy="3581400"/>
            <a:chOff x="4392753" y="3200400"/>
            <a:chExt cx="4446447" cy="3581400"/>
          </a:xfrm>
        </p:grpSpPr>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2600" y="4065917"/>
              <a:ext cx="3227247" cy="1219200"/>
            </a:xfrm>
            <a:prstGeom prst="rect">
              <a:avLst/>
            </a:prstGeom>
            <a:noFill/>
            <a:ln w="9525">
              <a:noFill/>
              <a:miter lim="800000"/>
              <a:headEnd/>
              <a:tailEnd/>
            </a:ln>
          </p:spPr>
        </p:pic>
        <p:pic>
          <p:nvPicPr>
            <p:cNvPr id="4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92753" y="5217543"/>
              <a:ext cx="3227247" cy="1259457"/>
            </a:xfrm>
            <a:prstGeom prst="rect">
              <a:avLst/>
            </a:prstGeom>
            <a:noFill/>
            <a:ln w="9525">
              <a:noFill/>
              <a:miter lim="800000"/>
              <a:headEnd/>
              <a:tailEnd/>
            </a:ln>
          </p:spPr>
        </p:pic>
        <p:pic>
          <p:nvPicPr>
            <p:cNvPr id="23" name="Picture 2" descr="C:\Documents and Settings\W. Gary Allread\Local Settings\Temporary Internet Files\Content.IE5\RK40KXD1\MC900441322[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70320" y="3200400"/>
              <a:ext cx="670560" cy="548640"/>
            </a:xfrm>
            <a:prstGeom prst="rect">
              <a:avLst/>
            </a:prstGeom>
            <a:noFill/>
          </p:spPr>
        </p:pic>
        <p:sp>
          <p:nvSpPr>
            <p:cNvPr id="26" name="TextBox 25"/>
            <p:cNvSpPr txBox="1"/>
            <p:nvPr/>
          </p:nvSpPr>
          <p:spPr>
            <a:xfrm>
              <a:off x="4610100" y="3733800"/>
              <a:ext cx="4191000" cy="369332"/>
            </a:xfrm>
            <a:prstGeom prst="rect">
              <a:avLst/>
            </a:prstGeom>
            <a:noFill/>
          </p:spPr>
          <p:txBody>
            <a:bodyPr wrap="square" rtlCol="0">
              <a:spAutoFit/>
            </a:bodyPr>
            <a:lstStyle/>
            <a:p>
              <a:pPr algn="ctr">
                <a:buNone/>
              </a:pPr>
              <a:r>
                <a:rPr lang="en-US" sz="1800" b="1" dirty="0" smtClean="0">
                  <a:solidFill>
                    <a:srgbClr val="00B050"/>
                  </a:solidFill>
                </a:rPr>
                <a:t>Two small piles of wet, dirty towels</a:t>
              </a:r>
            </a:p>
          </p:txBody>
        </p:sp>
        <p:sp>
          <p:nvSpPr>
            <p:cNvPr id="28" name="TextBox 27"/>
            <p:cNvSpPr txBox="1"/>
            <p:nvPr/>
          </p:nvSpPr>
          <p:spPr>
            <a:xfrm>
              <a:off x="4572000" y="6412468"/>
              <a:ext cx="4267200"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stress on back and shoulders</a:t>
              </a:r>
            </a:p>
          </p:txBody>
        </p:sp>
        <p:pic>
          <p:nvPicPr>
            <p:cNvPr id="3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290846" y="5340096"/>
              <a:ext cx="203052" cy="285396"/>
            </a:xfrm>
            <a:prstGeom prst="rect">
              <a:avLst/>
            </a:prstGeom>
            <a:noFill/>
            <a:ln w="9525">
              <a:noFill/>
              <a:miter lim="800000"/>
              <a:headEnd/>
              <a:tailEnd/>
            </a:ln>
            <a:effectLst/>
          </p:spPr>
        </p:pic>
        <p:pic>
          <p:nvPicPr>
            <p:cNvPr id="3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443246" y="5873496"/>
              <a:ext cx="203052" cy="285396"/>
            </a:xfrm>
            <a:prstGeom prst="rect">
              <a:avLst/>
            </a:prstGeom>
            <a:noFill/>
            <a:ln w="9525">
              <a:noFill/>
              <a:miter lim="800000"/>
              <a:headEnd/>
              <a:tailEnd/>
            </a:ln>
            <a:effectLst/>
          </p:spPr>
        </p:pic>
        <p:pic>
          <p:nvPicPr>
            <p:cNvPr id="3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119646" y="5873496"/>
              <a:ext cx="203052" cy="285396"/>
            </a:xfrm>
            <a:prstGeom prst="rect">
              <a:avLst/>
            </a:prstGeom>
            <a:noFill/>
            <a:ln w="9525">
              <a:noFill/>
              <a:miter lim="800000"/>
              <a:headEnd/>
              <a:tailEnd/>
            </a:ln>
            <a:effectLst/>
          </p:spPr>
        </p:pic>
        <p:pic>
          <p:nvPicPr>
            <p:cNvPr id="3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671846" y="5492496"/>
              <a:ext cx="203052" cy="285396"/>
            </a:xfrm>
            <a:prstGeom prst="rect">
              <a:avLst/>
            </a:prstGeom>
            <a:noFill/>
            <a:ln w="9525">
              <a:noFill/>
              <a:miter lim="800000"/>
              <a:headEnd/>
              <a:tailEnd/>
            </a:ln>
            <a:effectLst/>
          </p:spPr>
        </p:pic>
        <p:pic>
          <p:nvPicPr>
            <p:cNvPr id="3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62446" y="6102096"/>
              <a:ext cx="203052" cy="285396"/>
            </a:xfrm>
            <a:prstGeom prst="rect">
              <a:avLst/>
            </a:prstGeom>
            <a:noFill/>
            <a:ln w="9525">
              <a:noFill/>
              <a:miter lim="800000"/>
              <a:headEnd/>
              <a:tailEnd/>
            </a:ln>
            <a:effectLst/>
          </p:spPr>
        </p:pic>
        <p:pic>
          <p:nvPicPr>
            <p:cNvPr id="3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62446" y="5492496"/>
              <a:ext cx="203052" cy="285396"/>
            </a:xfrm>
            <a:prstGeom prst="rect">
              <a:avLst/>
            </a:prstGeom>
            <a:noFill/>
            <a:ln w="9525">
              <a:noFill/>
              <a:miter lim="800000"/>
              <a:headEnd/>
              <a:tailEnd/>
            </a:ln>
            <a:effectLst/>
          </p:spPr>
        </p:pic>
        <p:pic>
          <p:nvPicPr>
            <p:cNvPr id="4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502548" y="4191000"/>
              <a:ext cx="203052" cy="285396"/>
            </a:xfrm>
            <a:prstGeom prst="rect">
              <a:avLst/>
            </a:prstGeom>
            <a:noFill/>
            <a:ln w="9525">
              <a:noFill/>
              <a:miter lim="800000"/>
              <a:headEnd/>
              <a:tailEnd/>
            </a:ln>
            <a:effectLst/>
          </p:spPr>
        </p:pic>
        <p:pic>
          <p:nvPicPr>
            <p:cNvPr id="4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54948" y="4724400"/>
              <a:ext cx="203052" cy="285396"/>
            </a:xfrm>
            <a:prstGeom prst="rect">
              <a:avLst/>
            </a:prstGeom>
            <a:noFill/>
            <a:ln w="9525">
              <a:noFill/>
              <a:miter lim="800000"/>
              <a:headEnd/>
              <a:tailEnd/>
            </a:ln>
            <a:effectLst/>
          </p:spPr>
        </p:pic>
        <p:pic>
          <p:nvPicPr>
            <p:cNvPr id="4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8331348" y="4724400"/>
              <a:ext cx="203052" cy="285396"/>
            </a:xfrm>
            <a:prstGeom prst="rect">
              <a:avLst/>
            </a:prstGeom>
            <a:noFill/>
            <a:ln w="9525">
              <a:noFill/>
              <a:miter lim="800000"/>
              <a:headEnd/>
              <a:tailEnd/>
            </a:ln>
            <a:effectLst/>
          </p:spPr>
        </p:pic>
        <p:pic>
          <p:nvPicPr>
            <p:cNvPr id="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883548" y="4343400"/>
              <a:ext cx="203052" cy="285396"/>
            </a:xfrm>
            <a:prstGeom prst="rect">
              <a:avLst/>
            </a:prstGeom>
            <a:noFill/>
            <a:ln w="9525">
              <a:noFill/>
              <a:miter lim="800000"/>
              <a:headEnd/>
              <a:tailEnd/>
            </a:ln>
            <a:effectLst/>
          </p:spPr>
        </p:pic>
        <p:pic>
          <p:nvPicPr>
            <p:cNvPr id="4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874148" y="4953000"/>
              <a:ext cx="203052" cy="285396"/>
            </a:xfrm>
            <a:prstGeom prst="rect">
              <a:avLst/>
            </a:prstGeom>
            <a:noFill/>
            <a:ln w="9525">
              <a:noFill/>
              <a:miter lim="800000"/>
              <a:headEnd/>
              <a:tailEnd/>
            </a:ln>
            <a:effectLst/>
          </p:spPr>
        </p:pic>
        <p:pic>
          <p:nvPicPr>
            <p:cNvPr id="4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874148" y="4343400"/>
              <a:ext cx="203052" cy="285396"/>
            </a:xfrm>
            <a:prstGeom prst="rect">
              <a:avLst/>
            </a:prstGeom>
            <a:noFill/>
            <a:ln w="9525">
              <a:noFill/>
              <a:miter lim="800000"/>
              <a:headEnd/>
              <a:tailEnd/>
            </a:ln>
            <a:effectLst/>
          </p:spPr>
        </p:pic>
        <p:sp>
          <p:nvSpPr>
            <p:cNvPr id="47" name="TextBox 46"/>
            <p:cNvSpPr txBox="1"/>
            <p:nvPr/>
          </p:nvSpPr>
          <p:spPr>
            <a:xfrm>
              <a:off x="5639874" y="4052553"/>
              <a:ext cx="609600" cy="492443"/>
            </a:xfrm>
            <a:prstGeom prst="rect">
              <a:avLst/>
            </a:prstGeom>
            <a:noFill/>
          </p:spPr>
          <p:txBody>
            <a:bodyPr wrap="square" rtlCol="0">
              <a:spAutoFit/>
            </a:bodyPr>
            <a:lstStyle/>
            <a:p>
              <a:pPr>
                <a:buNone/>
              </a:pPr>
              <a:r>
                <a:rPr lang="en-US" b="1" dirty="0" smtClean="0"/>
                <a:t>1.</a:t>
              </a:r>
            </a:p>
          </p:txBody>
        </p:sp>
        <p:sp>
          <p:nvSpPr>
            <p:cNvPr id="48" name="TextBox 47"/>
            <p:cNvSpPr txBox="1"/>
            <p:nvPr/>
          </p:nvSpPr>
          <p:spPr>
            <a:xfrm>
              <a:off x="4458237" y="5173189"/>
              <a:ext cx="609600" cy="492443"/>
            </a:xfrm>
            <a:prstGeom prst="rect">
              <a:avLst/>
            </a:prstGeom>
            <a:noFill/>
          </p:spPr>
          <p:txBody>
            <a:bodyPr wrap="square" rtlCol="0">
              <a:spAutoFit/>
            </a:bodyPr>
            <a:lstStyle/>
            <a:p>
              <a:pPr>
                <a:buNone/>
              </a:pPr>
              <a:r>
                <a:rPr lang="en-US" b="1" dirty="0" smtClean="0"/>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Ergonomics at home</a:t>
            </a:r>
            <a:endParaRPr lang="en-US" dirty="0"/>
          </a:p>
        </p:txBody>
      </p:sp>
      <p:sp>
        <p:nvSpPr>
          <p:cNvPr id="11" name="TextBox 10"/>
          <p:cNvSpPr txBox="1"/>
          <p:nvPr/>
        </p:nvSpPr>
        <p:spPr>
          <a:xfrm>
            <a:off x="1447800" y="2331720"/>
            <a:ext cx="6019800" cy="492443"/>
          </a:xfrm>
          <a:prstGeom prst="rect">
            <a:avLst/>
          </a:prstGeom>
          <a:noFill/>
        </p:spPr>
        <p:txBody>
          <a:bodyPr wrap="square" rtlCol="0">
            <a:spAutoFit/>
          </a:bodyPr>
          <a:lstStyle/>
          <a:p>
            <a:pPr algn="ctr">
              <a:buNone/>
            </a:pPr>
            <a:r>
              <a:rPr lang="en-US" b="1" dirty="0" smtClean="0"/>
              <a:t>Opening Food Cans</a:t>
            </a:r>
            <a:endParaRPr lang="en-US" b="1" dirty="0"/>
          </a:p>
        </p:txBody>
      </p:sp>
      <p:sp>
        <p:nvSpPr>
          <p:cNvPr id="12" name="TextBox 11"/>
          <p:cNvSpPr txBox="1"/>
          <p:nvPr/>
        </p:nvSpPr>
        <p:spPr>
          <a:xfrm>
            <a:off x="1529049" y="5684520"/>
            <a:ext cx="2743200" cy="492443"/>
          </a:xfrm>
          <a:prstGeom prst="rect">
            <a:avLst/>
          </a:prstGeom>
          <a:noFill/>
        </p:spPr>
        <p:txBody>
          <a:bodyPr wrap="square" rtlCol="0">
            <a:spAutoFit/>
          </a:bodyPr>
          <a:lstStyle/>
          <a:p>
            <a:pPr algn="ctr">
              <a:buNone/>
            </a:pPr>
            <a:r>
              <a:rPr lang="en-US" dirty="0" smtClean="0">
                <a:solidFill>
                  <a:srgbClr val="00B050"/>
                </a:solidFill>
              </a:rPr>
              <a:t>Easy</a:t>
            </a:r>
            <a:endParaRPr lang="en-US" dirty="0">
              <a:solidFill>
                <a:srgbClr val="00B050"/>
              </a:solidFill>
            </a:endParaRPr>
          </a:p>
        </p:txBody>
      </p:sp>
      <p:sp>
        <p:nvSpPr>
          <p:cNvPr id="13" name="TextBox 12"/>
          <p:cNvSpPr txBox="1"/>
          <p:nvPr/>
        </p:nvSpPr>
        <p:spPr>
          <a:xfrm>
            <a:off x="4953000" y="5684520"/>
            <a:ext cx="2286000" cy="492443"/>
          </a:xfrm>
          <a:prstGeom prst="rect">
            <a:avLst/>
          </a:prstGeom>
          <a:noFill/>
        </p:spPr>
        <p:txBody>
          <a:bodyPr wrap="square" rtlCol="0">
            <a:spAutoFit/>
          </a:bodyPr>
          <a:lstStyle/>
          <a:p>
            <a:pPr algn="ctr">
              <a:buNone/>
            </a:pPr>
            <a:r>
              <a:rPr lang="en-US" dirty="0" smtClean="0">
                <a:solidFill>
                  <a:srgbClr val="C00000"/>
                </a:solidFill>
              </a:rPr>
              <a:t>Hard</a:t>
            </a:r>
            <a:endParaRPr lang="en-US" dirty="0">
              <a:solidFill>
                <a:srgbClr val="C00000"/>
              </a:solidFill>
            </a:endParaRPr>
          </a:p>
        </p:txBody>
      </p:sp>
      <p:pic>
        <p:nvPicPr>
          <p:cNvPr id="4098"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181600"/>
            <a:ext cx="1117600" cy="914400"/>
          </a:xfrm>
          <a:prstGeom prst="rect">
            <a:avLst/>
          </a:prstGeom>
          <a:noFill/>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10355" y="5181600"/>
            <a:ext cx="1076445" cy="914400"/>
          </a:xfrm>
          <a:prstGeom prst="rect">
            <a:avLst/>
          </a:prstGeom>
          <a:noFill/>
          <a:ln w="9525">
            <a:noFill/>
            <a:miter lim="800000"/>
            <a:headEnd/>
            <a:tailEnd/>
          </a:ln>
        </p:spPr>
      </p:pic>
      <p:pic>
        <p:nvPicPr>
          <p:cNvPr id="15" name="Picture 14" descr="Using Bad Can Opener.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724400" y="2971800"/>
            <a:ext cx="2743200" cy="2743200"/>
          </a:xfrm>
          <a:prstGeom prst="rect">
            <a:avLst/>
          </a:prstGeom>
        </p:spPr>
      </p:pic>
      <p:pic>
        <p:nvPicPr>
          <p:cNvPr id="16" name="Picture 15" descr="Using Good Can Opener.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1562100" y="2971800"/>
            <a:ext cx="2677099" cy="27432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Do work at waist level as often as possible</a:t>
            </a:r>
          </a:p>
        </p:txBody>
      </p:sp>
      <p:pic>
        <p:nvPicPr>
          <p:cNvPr id="2050" name="Picture 2"/>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762000" y="4114800"/>
            <a:ext cx="2009076" cy="2423160"/>
          </a:xfrm>
          <a:prstGeom prst="rect">
            <a:avLst/>
          </a:prstGeom>
          <a:noFill/>
          <a:ln w="9525">
            <a:noFill/>
            <a:miter lim="800000"/>
            <a:headEnd/>
            <a:tailEnd/>
          </a:ln>
        </p:spPr>
      </p:pic>
      <p:pic>
        <p:nvPicPr>
          <p:cNvPr id="2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15367" y="3200400"/>
            <a:ext cx="645867" cy="548640"/>
          </a:xfrm>
          <a:prstGeom prst="rect">
            <a:avLst/>
          </a:prstGeom>
          <a:noFill/>
          <a:ln w="9525">
            <a:noFill/>
            <a:miter lim="800000"/>
            <a:headEnd/>
            <a:tailEnd/>
          </a:ln>
        </p:spPr>
      </p:pic>
      <p:sp>
        <p:nvSpPr>
          <p:cNvPr id="22" name="TextBox 21"/>
          <p:cNvSpPr txBox="1"/>
          <p:nvPr/>
        </p:nvSpPr>
        <p:spPr>
          <a:xfrm>
            <a:off x="762000" y="3733800"/>
            <a:ext cx="1752600" cy="369332"/>
          </a:xfrm>
          <a:prstGeom prst="rect">
            <a:avLst/>
          </a:prstGeom>
          <a:noFill/>
        </p:spPr>
        <p:txBody>
          <a:bodyPr wrap="square" rtlCol="0">
            <a:spAutoFit/>
          </a:bodyPr>
          <a:lstStyle/>
          <a:p>
            <a:pPr algn="ctr">
              <a:buNone/>
            </a:pPr>
            <a:r>
              <a:rPr lang="en-US" sz="1800" b="1" dirty="0" smtClean="0">
                <a:solidFill>
                  <a:srgbClr val="FF0000"/>
                </a:solidFill>
              </a:rPr>
              <a:t>On floor</a:t>
            </a:r>
          </a:p>
        </p:txBody>
      </p:sp>
      <p:sp>
        <p:nvSpPr>
          <p:cNvPr id="24" name="TextBox 23"/>
          <p:cNvSpPr txBox="1"/>
          <p:nvPr/>
        </p:nvSpPr>
        <p:spPr>
          <a:xfrm>
            <a:off x="2743200" y="5358432"/>
            <a:ext cx="2133600" cy="923330"/>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Removing trash and replacing liners from floor</a:t>
            </a:r>
          </a:p>
        </p:txBody>
      </p:sp>
      <p:grpSp>
        <p:nvGrpSpPr>
          <p:cNvPr id="3" name="Group 25"/>
          <p:cNvGrpSpPr/>
          <p:nvPr/>
        </p:nvGrpSpPr>
        <p:grpSpPr>
          <a:xfrm>
            <a:off x="5257800" y="3200400"/>
            <a:ext cx="3505200" cy="3337560"/>
            <a:chOff x="5257800" y="3200400"/>
            <a:chExt cx="3505200" cy="3337560"/>
          </a:xfrm>
        </p:grpSpPr>
        <p:pic>
          <p:nvPicPr>
            <p:cNvPr id="2051" name="Picture 3"/>
            <p:cNvPicPr>
              <a:picLocks noChangeAspect="1" noChangeArrowheads="1"/>
            </p:cNvPicPr>
            <p:nvPr/>
          </p:nvPicPr>
          <p:blipFill>
            <a:blip r:embed="rId4" cstate="print">
              <a:lum bright="20000"/>
              <a:extLst>
                <a:ext uri="{28A0092B-C50C-407E-A947-70E740481C1C}">
                  <a14:useLocalDpi xmlns:a14="http://schemas.microsoft.com/office/drawing/2010/main" val="0"/>
                </a:ext>
              </a:extLst>
            </a:blip>
            <a:srcRect/>
            <a:stretch>
              <a:fillRect/>
            </a:stretch>
          </p:blipFill>
          <p:spPr bwMode="auto">
            <a:xfrm>
              <a:off x="5380526" y="4114800"/>
              <a:ext cx="1553674" cy="2423160"/>
            </a:xfrm>
            <a:prstGeom prst="rect">
              <a:avLst/>
            </a:prstGeom>
            <a:noFill/>
            <a:ln w="9525">
              <a:noFill/>
              <a:miter lim="800000"/>
              <a:headEnd/>
              <a:tailEnd/>
            </a:ln>
          </p:spPr>
        </p:pic>
        <p:grpSp>
          <p:nvGrpSpPr>
            <p:cNvPr id="4" name="Group 32"/>
            <p:cNvGrpSpPr/>
            <p:nvPr/>
          </p:nvGrpSpPr>
          <p:grpSpPr>
            <a:xfrm>
              <a:off x="5580017" y="4953000"/>
              <a:ext cx="486309" cy="461665"/>
              <a:chOff x="5533491" y="4262735"/>
              <a:chExt cx="486309" cy="461665"/>
            </a:xfrm>
          </p:grpSpPr>
          <p:sp>
            <p:nvSpPr>
              <p:cNvPr id="31" name="Oval 30"/>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32" name="TextBox 31"/>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pic>
          <p:nvPicPr>
            <p:cNvPr id="20"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36920" y="3200400"/>
              <a:ext cx="670560" cy="548640"/>
            </a:xfrm>
            <a:prstGeom prst="rect">
              <a:avLst/>
            </a:prstGeom>
            <a:noFill/>
          </p:spPr>
        </p:pic>
        <p:sp>
          <p:nvSpPr>
            <p:cNvPr id="23" name="TextBox 22"/>
            <p:cNvSpPr txBox="1"/>
            <p:nvPr/>
          </p:nvSpPr>
          <p:spPr>
            <a:xfrm>
              <a:off x="5257800" y="3733800"/>
              <a:ext cx="1752600" cy="369332"/>
            </a:xfrm>
            <a:prstGeom prst="rect">
              <a:avLst/>
            </a:prstGeom>
            <a:noFill/>
          </p:spPr>
          <p:txBody>
            <a:bodyPr wrap="square" rtlCol="0">
              <a:spAutoFit/>
            </a:bodyPr>
            <a:lstStyle/>
            <a:p>
              <a:pPr algn="ctr">
                <a:buNone/>
              </a:pPr>
              <a:r>
                <a:rPr lang="en-US" sz="1800" b="1" dirty="0" smtClean="0">
                  <a:solidFill>
                    <a:srgbClr val="00B050"/>
                  </a:solidFill>
                </a:rPr>
                <a:t>Above floor</a:t>
              </a:r>
            </a:p>
          </p:txBody>
        </p:sp>
        <p:sp>
          <p:nvSpPr>
            <p:cNvPr id="25" name="TextBox 24"/>
            <p:cNvSpPr txBox="1"/>
            <p:nvPr/>
          </p:nvSpPr>
          <p:spPr>
            <a:xfrm>
              <a:off x="6934200" y="5358432"/>
              <a:ext cx="1828800" cy="923330"/>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Little or no bending to remove trash</a:t>
              </a:r>
              <a:endParaRPr lang="en-US" sz="1800" b="1" dirty="0">
                <a:solidFill>
                  <a:srgbClr val="00B05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Alternate arms when cleaning surfaces</a:t>
            </a:r>
          </a:p>
        </p:txBody>
      </p:sp>
      <p:sp>
        <p:nvSpPr>
          <p:cNvPr id="19" name="TextBox 18"/>
          <p:cNvSpPr txBox="1"/>
          <p:nvPr/>
        </p:nvSpPr>
        <p:spPr>
          <a:xfrm>
            <a:off x="2057400" y="5906869"/>
            <a:ext cx="50292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Demands of task spread to both shoulders</a:t>
            </a:r>
          </a:p>
          <a:p>
            <a:pPr marL="168275" indent="-168275">
              <a:buClr>
                <a:srgbClr val="00B050"/>
              </a:buClr>
              <a:buFont typeface="Arial" pitchFamily="34" charset="0"/>
              <a:buChar char="•"/>
            </a:pPr>
            <a:r>
              <a:rPr lang="en-US" sz="1800" b="1" dirty="0" smtClean="0">
                <a:solidFill>
                  <a:srgbClr val="00B050"/>
                </a:solidFill>
              </a:rPr>
              <a:t>Gives each arm/shoulder time to rest</a:t>
            </a:r>
            <a:endParaRPr lang="en-US" sz="1400" b="1" dirty="0">
              <a:solidFill>
                <a:srgbClr val="00B050"/>
              </a:solidFill>
            </a:endParaRPr>
          </a:p>
        </p:txBody>
      </p:sp>
      <p:pic>
        <p:nvPicPr>
          <p:cNvPr id="16" name="Picture 15" descr="Lift-High-to-Clean-Mirr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04800" y="3276600"/>
            <a:ext cx="1848901" cy="2359152"/>
          </a:xfrm>
          <a:prstGeom prst="rect">
            <a:avLst/>
          </a:prstGeom>
        </p:spPr>
      </p:pic>
      <p:pic>
        <p:nvPicPr>
          <p:cNvPr id="17" name="Picture 16" descr="Lift-High-to-Clean-Mirr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flipH="1">
            <a:off x="2306101" y="3276600"/>
            <a:ext cx="1884899" cy="2359152"/>
          </a:xfrm>
          <a:prstGeom prst="rect">
            <a:avLst/>
          </a:prstGeom>
        </p:spPr>
      </p:pic>
      <p:pic>
        <p:nvPicPr>
          <p:cNvPr id="21" name="Picture 20" descr="Bent &amp; Twisted Over Tub.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4876800" y="3276600"/>
            <a:ext cx="1981200" cy="2359152"/>
          </a:xfrm>
          <a:prstGeom prst="rect">
            <a:avLst/>
          </a:prstGeom>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34200" y="3276600"/>
            <a:ext cx="1905000" cy="2359152"/>
          </a:xfrm>
          <a:prstGeom prst="rect">
            <a:avLst/>
          </a:prstGeom>
          <a:noFill/>
          <a:ln w="9525">
            <a:noFill/>
            <a:miter lim="800000"/>
            <a:headEnd/>
            <a:tailEnd/>
          </a:ln>
        </p:spPr>
      </p:pic>
      <p:sp>
        <p:nvSpPr>
          <p:cNvPr id="10" name="Rectangle 9"/>
          <p:cNvSpPr/>
          <p:nvPr/>
        </p:nvSpPr>
        <p:spPr bwMode="auto">
          <a:xfrm>
            <a:off x="4648200" y="3200400"/>
            <a:ext cx="4343400" cy="2667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76200" y="3200400"/>
            <a:ext cx="4343400" cy="2667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withEffect">
                                  <p:stCondLst>
                                    <p:cond delay="0"/>
                                  </p:st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par>
                          <p:cTn id="7" fill="hold">
                            <p:stCondLst>
                              <p:cond delay="60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6000"/>
                            </p:stCondLst>
                            <p:childTnLst>
                              <p:par>
                                <p:cTn id="11" presetID="35" presetClass="emph" presetSubtype="0" repeatCount="3000" fill="hold" nodeType="afterEffect">
                                  <p:stCondLst>
                                    <p:cond delay="0"/>
                                  </p:stCondLst>
                                  <p:childTnLst>
                                    <p:anim calcmode="discrete" valueType="str">
                                      <p:cBhvr>
                                        <p:cTn id="12" dur="2000" fill="hold"/>
                                        <p:tgtEl>
                                          <p:spTgt spid="17"/>
                                        </p:tgtEl>
                                        <p:attrNameLst>
                                          <p:attrName>style.visibility</p:attrName>
                                        </p:attrNameLst>
                                      </p:cBhvr>
                                      <p:tavLst>
                                        <p:tav tm="0">
                                          <p:val>
                                            <p:strVal val="hidden"/>
                                          </p:val>
                                        </p:tav>
                                        <p:tav tm="50000">
                                          <p:val>
                                            <p:strVal val="visible"/>
                                          </p:val>
                                        </p:tav>
                                      </p:tavLst>
                                    </p:anim>
                                  </p:childTnLst>
                                </p:cTn>
                              </p:par>
                            </p:childTnLst>
                          </p:cTn>
                        </p:par>
                        <p:par>
                          <p:cTn id="13" fill="hold">
                            <p:stCondLst>
                              <p:cond delay="1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12000"/>
                            </p:stCondLst>
                            <p:childTnLst>
                              <p:par>
                                <p:cTn id="19" presetID="35" presetClass="emph" presetSubtype="0" repeatCount="3000" fill="hold" nodeType="afterEffect">
                                  <p:stCondLst>
                                    <p:cond delay="0"/>
                                  </p:stCondLst>
                                  <p:childTnLst>
                                    <p:anim calcmode="discrete" valueType="str">
                                      <p:cBhvr>
                                        <p:cTn id="20" dur="2000" fill="hold"/>
                                        <p:tgtEl>
                                          <p:spTgt spid="21"/>
                                        </p:tgtEl>
                                        <p:attrNameLst>
                                          <p:attrName>style.visibility</p:attrName>
                                        </p:attrNameLst>
                                      </p:cBhvr>
                                      <p:tavLst>
                                        <p:tav tm="0">
                                          <p:val>
                                            <p:strVal val="hidden"/>
                                          </p:val>
                                        </p:tav>
                                        <p:tav tm="50000">
                                          <p:val>
                                            <p:strVal val="visible"/>
                                          </p:val>
                                        </p:tav>
                                      </p:tavLst>
                                    </p:anim>
                                  </p:childTnLst>
                                </p:cTn>
                              </p:par>
                            </p:childTnLst>
                          </p:cTn>
                        </p:par>
                        <p:par>
                          <p:cTn id="21" fill="hold">
                            <p:stCondLst>
                              <p:cond delay="18000"/>
                            </p:stCondLst>
                            <p:childTnLst>
                              <p:par>
                                <p:cTn id="22" presetID="1"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childTnLst>
                                </p:cTn>
                              </p:par>
                            </p:childTnLst>
                          </p:cTn>
                        </p:par>
                        <p:par>
                          <p:cTn id="24" fill="hold">
                            <p:stCondLst>
                              <p:cond delay="18000"/>
                            </p:stCondLst>
                            <p:childTnLst>
                              <p:par>
                                <p:cTn id="25" presetID="35" presetClass="emph" presetSubtype="0" repeatCount="3000" fill="hold" nodeType="afterEffect">
                                  <p:stCondLst>
                                    <p:cond delay="0"/>
                                  </p:stCondLst>
                                  <p:childTnLst>
                                    <p:anim calcmode="discrete" valueType="str">
                                      <p:cBhvr>
                                        <p:cTn id="26" dur="2000" fill="hold"/>
                                        <p:tgtEl>
                                          <p:spTgt spid="30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2" name="TextBox 11"/>
          <p:cNvSpPr txBox="1"/>
          <p:nvPr/>
        </p:nvSpPr>
        <p:spPr>
          <a:xfrm>
            <a:off x="2133600" y="3886200"/>
            <a:ext cx="4800600" cy="954107"/>
          </a:xfrm>
          <a:prstGeom prst="rect">
            <a:avLst/>
          </a:prstGeom>
          <a:noFill/>
        </p:spPr>
        <p:txBody>
          <a:bodyPr wrap="square" rtlCol="0">
            <a:spAutoFit/>
          </a:bodyPr>
          <a:lstStyle/>
          <a:p>
            <a:pPr algn="ctr">
              <a:buNone/>
            </a:pPr>
            <a:r>
              <a:rPr lang="en-US" sz="2800" b="1" dirty="0" smtClean="0"/>
              <a:t>Demonstrations, if possible and time allows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Keeping Housekeepers Healthy and Injury-Free</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Housekeepers Healthy and Injury-Free</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Before Starting Work</a:t>
            </a:r>
          </a:p>
        </p:txBody>
      </p:sp>
      <p:sp>
        <p:nvSpPr>
          <p:cNvPr id="55" name="TextBox 54"/>
          <p:cNvSpPr txBox="1"/>
          <p:nvPr/>
        </p:nvSpPr>
        <p:spPr>
          <a:xfrm>
            <a:off x="0" y="2743200"/>
            <a:ext cx="3200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Encourage housekeepers to wear comfortable shoes</a:t>
            </a:r>
          </a:p>
        </p:txBody>
      </p:sp>
      <p:sp>
        <p:nvSpPr>
          <p:cNvPr id="56" name="TextBox 55"/>
          <p:cNvSpPr txBox="1"/>
          <p:nvPr/>
        </p:nvSpPr>
        <p:spPr>
          <a:xfrm>
            <a:off x="3048000" y="2743200"/>
            <a:ext cx="5943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Have housekeepers warm up their bodies</a:t>
            </a:r>
          </a:p>
        </p:txBody>
      </p:sp>
      <p:pic>
        <p:nvPicPr>
          <p:cNvPr id="5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3733800"/>
            <a:ext cx="1326390" cy="1371600"/>
          </a:xfrm>
          <a:prstGeom prst="rect">
            <a:avLst/>
          </a:prstGeom>
          <a:noFill/>
          <a:ln w="9525">
            <a:noFill/>
            <a:miter lim="800000"/>
            <a:headEnd/>
            <a:tailEnd/>
          </a:ln>
        </p:spPr>
      </p:pic>
      <p:pic>
        <p:nvPicPr>
          <p:cNvPr id="58"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5410200"/>
            <a:ext cx="670560" cy="548640"/>
          </a:xfrm>
          <a:prstGeom prst="rect">
            <a:avLst/>
          </a:prstGeom>
          <a:noFill/>
        </p:spPr>
      </p:pic>
      <p:pic>
        <p:nvPicPr>
          <p:cNvPr id="5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886200"/>
            <a:ext cx="645867" cy="548640"/>
          </a:xfrm>
          <a:prstGeom prst="rect">
            <a:avLst/>
          </a:prstGeom>
          <a:noFill/>
          <a:ln w="9525">
            <a:noFill/>
            <a:miter lim="800000"/>
            <a:headEnd/>
            <a:tailEnd/>
          </a:ln>
        </p:spPr>
      </p:pic>
      <p:pic>
        <p:nvPicPr>
          <p:cNvPr id="6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19200" y="5257800"/>
            <a:ext cx="1431240" cy="1371600"/>
          </a:xfrm>
          <a:prstGeom prst="rect">
            <a:avLst/>
          </a:prstGeom>
          <a:noFill/>
          <a:ln w="9525">
            <a:noFill/>
            <a:miter lim="800000"/>
            <a:headEnd/>
            <a:tailEnd/>
          </a:ln>
          <a:effectLst/>
        </p:spPr>
      </p:pic>
      <p:sp>
        <p:nvSpPr>
          <p:cNvPr id="61" name="TextBox 60"/>
          <p:cNvSpPr txBox="1"/>
          <p:nvPr/>
        </p:nvSpPr>
        <p:spPr>
          <a:xfrm>
            <a:off x="3048000" y="5334000"/>
            <a:ext cx="2514600"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Gentle bends</a:t>
            </a:r>
          </a:p>
        </p:txBody>
      </p:sp>
      <p:sp>
        <p:nvSpPr>
          <p:cNvPr id="62" name="TextBox 61"/>
          <p:cNvSpPr txBox="1"/>
          <p:nvPr/>
        </p:nvSpPr>
        <p:spPr>
          <a:xfrm>
            <a:off x="5562600" y="5334000"/>
            <a:ext cx="2057400"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Gentle swings</a:t>
            </a:r>
          </a:p>
        </p:txBody>
      </p:sp>
      <p:pic>
        <p:nvPicPr>
          <p:cNvPr id="6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91000" y="3505200"/>
            <a:ext cx="477520" cy="1701800"/>
          </a:xfrm>
          <a:prstGeom prst="rect">
            <a:avLst/>
          </a:prstGeom>
          <a:noFill/>
          <a:ln w="9525">
            <a:noFill/>
            <a:miter lim="800000"/>
            <a:headEnd/>
            <a:tailEnd/>
          </a:ln>
        </p:spPr>
      </p:pic>
      <p:pic>
        <p:nvPicPr>
          <p:cNvPr id="6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48000" y="3505200"/>
            <a:ext cx="477520" cy="1701800"/>
          </a:xfrm>
          <a:prstGeom prst="rect">
            <a:avLst/>
          </a:prstGeom>
          <a:noFill/>
          <a:ln w="9525">
            <a:noFill/>
            <a:miter lim="800000"/>
            <a:headEnd/>
            <a:tailEnd/>
          </a:ln>
        </p:spPr>
      </p:pic>
      <p:pic>
        <p:nvPicPr>
          <p:cNvPr id="65"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67430" y="3665038"/>
            <a:ext cx="775970" cy="1541962"/>
          </a:xfrm>
          <a:prstGeom prst="rect">
            <a:avLst/>
          </a:prstGeom>
          <a:noFill/>
          <a:ln w="9525">
            <a:noFill/>
            <a:miter lim="800000"/>
            <a:headEnd/>
            <a:tailEnd/>
          </a:ln>
        </p:spPr>
      </p:pic>
      <p:pic>
        <p:nvPicPr>
          <p:cNvPr id="66"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24400" y="3665038"/>
            <a:ext cx="775970" cy="1541962"/>
          </a:xfrm>
          <a:prstGeom prst="rect">
            <a:avLst/>
          </a:prstGeom>
          <a:noFill/>
          <a:ln w="9525">
            <a:noFill/>
            <a:miter lim="800000"/>
            <a:headEnd/>
            <a:tailEnd/>
          </a:ln>
        </p:spPr>
      </p:pic>
      <p:pic>
        <p:nvPicPr>
          <p:cNvPr id="67"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34637" y="3506216"/>
            <a:ext cx="731229" cy="1700784"/>
          </a:xfrm>
          <a:prstGeom prst="rect">
            <a:avLst/>
          </a:prstGeom>
          <a:noFill/>
          <a:ln w="9525">
            <a:noFill/>
            <a:miter lim="800000"/>
            <a:headEnd/>
            <a:tailEnd/>
          </a:ln>
        </p:spPr>
      </p:pic>
      <p:pic>
        <p:nvPicPr>
          <p:cNvPr id="68"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896637" y="3506216"/>
            <a:ext cx="880665" cy="1700784"/>
          </a:xfrm>
          <a:prstGeom prst="rect">
            <a:avLst/>
          </a:prstGeom>
          <a:noFill/>
          <a:ln w="9525">
            <a:noFill/>
            <a:miter lim="800000"/>
            <a:headEnd/>
            <a:tailEnd/>
          </a:ln>
        </p:spPr>
      </p:pic>
      <p:pic>
        <p:nvPicPr>
          <p:cNvPr id="69"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782851" y="3506216"/>
            <a:ext cx="731229" cy="1700784"/>
          </a:xfrm>
          <a:prstGeom prst="rect">
            <a:avLst/>
          </a:prstGeom>
          <a:noFill/>
          <a:ln w="9525">
            <a:noFill/>
            <a:miter lim="800000"/>
            <a:headEnd/>
            <a:tailEnd/>
          </a:ln>
        </p:spPr>
      </p:pic>
      <p:sp>
        <p:nvSpPr>
          <p:cNvPr id="70" name="Rectangle 69"/>
          <p:cNvSpPr/>
          <p:nvPr/>
        </p:nvSpPr>
        <p:spPr bwMode="auto">
          <a:xfrm>
            <a:off x="3048000" y="3429000"/>
            <a:ext cx="24384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71" name="Rectangle 70"/>
          <p:cNvSpPr/>
          <p:nvPr/>
        </p:nvSpPr>
        <p:spPr bwMode="auto">
          <a:xfrm>
            <a:off x="5562600" y="3429000"/>
            <a:ext cx="34290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72"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625921" y="3505200"/>
            <a:ext cx="520761" cy="1700784"/>
          </a:xfrm>
          <a:prstGeom prst="rect">
            <a:avLst/>
          </a:prstGeom>
          <a:noFill/>
          <a:ln w="9525">
            <a:noFill/>
            <a:miter lim="800000"/>
            <a:headEnd/>
            <a:tailEnd/>
          </a:ln>
        </p:spPr>
      </p:pic>
      <p:pic>
        <p:nvPicPr>
          <p:cNvPr id="73"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470839" y="3505200"/>
            <a:ext cx="520761" cy="1700784"/>
          </a:xfrm>
          <a:prstGeom prst="rect">
            <a:avLst/>
          </a:prstGeom>
          <a:noFill/>
          <a:ln w="9525">
            <a:noFill/>
            <a:miter lim="800000"/>
            <a:headEnd/>
            <a:tailEnd/>
          </a:ln>
        </p:spPr>
      </p:pic>
      <p:sp>
        <p:nvSpPr>
          <p:cNvPr id="74" name="TextBox 73"/>
          <p:cNvSpPr txBox="1"/>
          <p:nvPr/>
        </p:nvSpPr>
        <p:spPr>
          <a:xfrm>
            <a:off x="3048000" y="3020199"/>
            <a:ext cx="2438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Back</a:t>
            </a:r>
          </a:p>
        </p:txBody>
      </p:sp>
      <p:sp>
        <p:nvSpPr>
          <p:cNvPr id="75" name="TextBox 74"/>
          <p:cNvSpPr txBox="1"/>
          <p:nvPr/>
        </p:nvSpPr>
        <p:spPr>
          <a:xfrm>
            <a:off x="5562600" y="3020199"/>
            <a:ext cx="3429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Arms &amp; Shoulders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10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1000"/>
                                  </p:stCondLst>
                                  <p:childTnLst>
                                    <p:set>
                                      <p:cBhvr>
                                        <p:cTn id="24" dur="1" fill="hold">
                                          <p:stCondLst>
                                            <p:cond delay="0"/>
                                          </p:stCondLst>
                                        </p:cTn>
                                        <p:tgtEl>
                                          <p:spTgt spid="63"/>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nodeType="afterEffect">
                                  <p:stCondLst>
                                    <p:cond delay="1000"/>
                                  </p:stCondLst>
                                  <p:childTnLst>
                                    <p:set>
                                      <p:cBhvr>
                                        <p:cTn id="27" dur="1" fill="hold">
                                          <p:stCondLst>
                                            <p:cond delay="0"/>
                                          </p:stCondLst>
                                        </p:cTn>
                                        <p:tgtEl>
                                          <p:spTgt spid="6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1000"/>
                                  </p:stCondLst>
                                  <p:childTnLst>
                                    <p:set>
                                      <p:cBhvr>
                                        <p:cTn id="46" dur="1" fill="hold">
                                          <p:stCondLst>
                                            <p:cond delay="0"/>
                                          </p:stCondLst>
                                        </p:cTn>
                                        <p:tgtEl>
                                          <p:spTgt spid="68"/>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1000"/>
                                  </p:stCondLst>
                                  <p:childTnLst>
                                    <p:set>
                                      <p:cBhvr>
                                        <p:cTn id="49" dur="1" fill="hold">
                                          <p:stCondLst>
                                            <p:cond delay="0"/>
                                          </p:stCondLst>
                                        </p:cTn>
                                        <p:tgtEl>
                                          <p:spTgt spid="69"/>
                                        </p:tgtEl>
                                        <p:attrNameLst>
                                          <p:attrName>style.visibility</p:attrName>
                                        </p:attrNameLst>
                                      </p:cBhvr>
                                      <p:to>
                                        <p:strVal val="visible"/>
                                      </p:to>
                                    </p:set>
                                  </p:childTnLst>
                                </p:cTn>
                              </p:par>
                            </p:childTnLst>
                          </p:cTn>
                        </p:par>
                        <p:par>
                          <p:cTn id="50" fill="hold">
                            <p:stCondLst>
                              <p:cond delay="3000"/>
                            </p:stCondLst>
                            <p:childTnLst>
                              <p:par>
                                <p:cTn id="51" presetID="1" presetClass="entr" presetSubtype="0" fill="hold" nodeType="afterEffect">
                                  <p:stCondLst>
                                    <p:cond delay="1000"/>
                                  </p:stCondLst>
                                  <p:childTnLst>
                                    <p:set>
                                      <p:cBhvr>
                                        <p:cTn id="5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1" grpId="0"/>
      <p:bldP spid="62" grpId="0"/>
      <p:bldP spid="70" grpId="0" animBg="1"/>
      <p:bldP spid="71" grpId="0" animBg="1"/>
      <p:bldP spid="74" grpId="0"/>
      <p:bldP spid="7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Housekeepers Healthy and Injury-Free</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At Any Time</a:t>
            </a:r>
          </a:p>
        </p:txBody>
      </p:sp>
      <p:sp>
        <p:nvSpPr>
          <p:cNvPr id="17" name="TextBox 16"/>
          <p:cNvSpPr txBox="1"/>
          <p:nvPr/>
        </p:nvSpPr>
        <p:spPr>
          <a:xfrm>
            <a:off x="76200" y="2743200"/>
            <a:ext cx="71628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Encourage housekeepers to report any unusual aches or pains</a:t>
            </a:r>
          </a:p>
        </p:txBody>
      </p:sp>
      <p:grpSp>
        <p:nvGrpSpPr>
          <p:cNvPr id="18" name="Group 17"/>
          <p:cNvGrpSpPr/>
          <p:nvPr/>
        </p:nvGrpSpPr>
        <p:grpSpPr>
          <a:xfrm>
            <a:off x="7315200" y="3429000"/>
            <a:ext cx="1349298" cy="2057400"/>
            <a:chOff x="7239000" y="3429000"/>
            <a:chExt cx="1349298" cy="2057400"/>
          </a:xfrm>
        </p:grpSpPr>
        <p:pic>
          <p:nvPicPr>
            <p:cNvPr id="19"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3429000"/>
              <a:ext cx="1349298" cy="2057400"/>
            </a:xfrm>
            <a:prstGeom prst="rect">
              <a:avLst/>
            </a:prstGeom>
            <a:noFill/>
            <a:ln w="9525">
              <a:noFill/>
              <a:miter lim="800000"/>
              <a:headEnd/>
              <a:tailEnd/>
            </a:ln>
            <a:effectLst/>
          </p:spPr>
        </p:pic>
        <p:sp>
          <p:nvSpPr>
            <p:cNvPr id="20" name="TextBox 19"/>
            <p:cNvSpPr txBox="1"/>
            <p:nvPr/>
          </p:nvSpPr>
          <p:spPr>
            <a:xfrm rot="1199136">
              <a:off x="7925626" y="4580133"/>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Boss</a:t>
              </a:r>
              <a:endParaRPr lang="en-US" b="1" dirty="0"/>
            </a:p>
          </p:txBody>
        </p:sp>
      </p:grpSp>
      <p:sp>
        <p:nvSpPr>
          <p:cNvPr id="22" name="Up Arrow 21"/>
          <p:cNvSpPr/>
          <p:nvPr/>
        </p:nvSpPr>
        <p:spPr bwMode="auto">
          <a:xfrm rot="5400000">
            <a:off x="6785807" y="4242219"/>
            <a:ext cx="372986" cy="533400"/>
          </a:xfrm>
          <a:prstGeom prst="upArrow">
            <a:avLst>
              <a:gd name="adj1" fmla="val 43094"/>
              <a:gd name="adj2" fmla="val 50000"/>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23" name="TextBox 22"/>
          <p:cNvSpPr txBox="1"/>
          <p:nvPr/>
        </p:nvSpPr>
        <p:spPr>
          <a:xfrm>
            <a:off x="5105400" y="5726668"/>
            <a:ext cx="152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elbows</a:t>
            </a:r>
          </a:p>
        </p:txBody>
      </p:sp>
      <p:pic>
        <p:nvPicPr>
          <p:cNvPr id="24" name="Picture 23" descr="Neck Pai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834241" y="3459480"/>
            <a:ext cx="1594759" cy="2103120"/>
          </a:xfrm>
          <a:prstGeom prst="rect">
            <a:avLst/>
          </a:prstGeom>
        </p:spPr>
      </p:pic>
      <p:pic>
        <p:nvPicPr>
          <p:cNvPr id="25" name="Picture 24" descr="Shoulder Pai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505200" y="3456432"/>
            <a:ext cx="1493714" cy="2103120"/>
          </a:xfrm>
          <a:prstGeom prst="rect">
            <a:avLst/>
          </a:prstGeom>
        </p:spPr>
      </p:pic>
      <p:pic>
        <p:nvPicPr>
          <p:cNvPr id="26" name="Picture 25" descr="Elbow Pai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5105400" y="3456432"/>
            <a:ext cx="1541288" cy="2103120"/>
          </a:xfrm>
          <a:prstGeom prst="rect">
            <a:avLst/>
          </a:prstGeom>
        </p:spPr>
      </p:pic>
      <p:sp>
        <p:nvSpPr>
          <p:cNvPr id="27" name="TextBox 26"/>
          <p:cNvSpPr txBox="1"/>
          <p:nvPr/>
        </p:nvSpPr>
        <p:spPr>
          <a:xfrm>
            <a:off x="1828800" y="5726668"/>
            <a:ext cx="160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neck</a:t>
            </a:r>
          </a:p>
        </p:txBody>
      </p:sp>
      <p:pic>
        <p:nvPicPr>
          <p:cNvPr id="28" name="Picture 27" descr="Pain - Back.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152400" y="3456432"/>
            <a:ext cx="1565116" cy="2103120"/>
          </a:xfrm>
          <a:prstGeom prst="rect">
            <a:avLst/>
          </a:prstGeom>
        </p:spPr>
      </p:pic>
      <p:sp>
        <p:nvSpPr>
          <p:cNvPr id="29" name="TextBox 28"/>
          <p:cNvSpPr txBox="1"/>
          <p:nvPr/>
        </p:nvSpPr>
        <p:spPr>
          <a:xfrm>
            <a:off x="152400" y="5726668"/>
            <a:ext cx="160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back</a:t>
            </a:r>
          </a:p>
        </p:txBody>
      </p:sp>
      <p:sp>
        <p:nvSpPr>
          <p:cNvPr id="30" name="TextBox 29"/>
          <p:cNvSpPr txBox="1"/>
          <p:nvPr/>
        </p:nvSpPr>
        <p:spPr>
          <a:xfrm>
            <a:off x="3429000" y="5726668"/>
            <a:ext cx="160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shoulders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2500"/>
                            </p:stCondLst>
                            <p:childTnLst>
                              <p:par>
                                <p:cTn id="9" presetID="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Housekeepers Healthy and Injury-Free</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At Any Time</a:t>
            </a:r>
          </a:p>
        </p:txBody>
      </p:sp>
      <p:sp>
        <p:nvSpPr>
          <p:cNvPr id="14" name="TextBox 13"/>
          <p:cNvSpPr txBox="1"/>
          <p:nvPr/>
        </p:nvSpPr>
        <p:spPr>
          <a:xfrm>
            <a:off x="685800" y="2743200"/>
            <a:ext cx="3048000" cy="1200329"/>
          </a:xfrm>
          <a:prstGeom prst="rect">
            <a:avLst/>
          </a:prstGeom>
          <a:noFill/>
        </p:spPr>
        <p:txBody>
          <a:bodyPr wrap="square" rtlCol="0">
            <a:spAutoFit/>
          </a:bodyPr>
          <a:lstStyle/>
          <a:p>
            <a:pPr algn="ctr">
              <a:buNone/>
            </a:pPr>
            <a:r>
              <a:rPr lang="en-US" sz="1800" b="1" dirty="0" smtClean="0">
                <a:solidFill>
                  <a:schemeClr val="bg1">
                    <a:lumMod val="50000"/>
                  </a:schemeClr>
                </a:solidFill>
              </a:rPr>
              <a:t>Encourage housekeepers to communicate ways they have found to make the job easier</a:t>
            </a:r>
          </a:p>
        </p:txBody>
      </p:sp>
      <p:grpSp>
        <p:nvGrpSpPr>
          <p:cNvPr id="15" name="Group 14"/>
          <p:cNvGrpSpPr/>
          <p:nvPr/>
        </p:nvGrpSpPr>
        <p:grpSpPr>
          <a:xfrm>
            <a:off x="7261302" y="4648200"/>
            <a:ext cx="1349298" cy="2057400"/>
            <a:chOff x="7261302" y="4648200"/>
            <a:chExt cx="1349298" cy="2057400"/>
          </a:xfrm>
        </p:grpSpPr>
        <p:pic>
          <p:nvPicPr>
            <p:cNvPr id="1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61302" y="4648200"/>
              <a:ext cx="1349298" cy="2057400"/>
            </a:xfrm>
            <a:prstGeom prst="rect">
              <a:avLst/>
            </a:prstGeom>
            <a:noFill/>
            <a:ln w="9525">
              <a:noFill/>
              <a:miter lim="800000"/>
              <a:headEnd/>
              <a:tailEnd/>
            </a:ln>
            <a:effectLst/>
          </p:spPr>
        </p:pic>
        <p:sp>
          <p:nvSpPr>
            <p:cNvPr id="17" name="TextBox 16"/>
            <p:cNvSpPr txBox="1"/>
            <p:nvPr/>
          </p:nvSpPr>
          <p:spPr>
            <a:xfrm rot="1199136">
              <a:off x="7947928" y="5799333"/>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Boss</a:t>
              </a:r>
              <a:endParaRPr lang="en-US" b="1" dirty="0"/>
            </a:p>
          </p:txBody>
        </p:sp>
      </p:grpSp>
      <p:sp>
        <p:nvSpPr>
          <p:cNvPr id="18" name="Up Arrow 17"/>
          <p:cNvSpPr/>
          <p:nvPr/>
        </p:nvSpPr>
        <p:spPr bwMode="auto">
          <a:xfrm rot="5400000">
            <a:off x="4995107" y="3844093"/>
            <a:ext cx="372986" cy="3657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pic>
        <p:nvPicPr>
          <p:cNvPr id="1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4191000"/>
            <a:ext cx="1933575" cy="2286000"/>
          </a:xfrm>
          <a:prstGeom prst="rect">
            <a:avLst/>
          </a:prstGeom>
          <a:noFill/>
          <a:ln w="9525">
            <a:noFill/>
            <a:miter lim="800000"/>
            <a:headEnd/>
            <a:tailEnd/>
          </a:ln>
          <a:effectLst/>
        </p:spPr>
      </p:pic>
      <p:sp>
        <p:nvSpPr>
          <p:cNvPr id="20" name="Up Arrow 19"/>
          <p:cNvSpPr/>
          <p:nvPr/>
        </p:nvSpPr>
        <p:spPr bwMode="auto">
          <a:xfrm rot="3933107">
            <a:off x="4509147" y="3630269"/>
            <a:ext cx="372986" cy="2909059"/>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grpSp>
        <p:nvGrpSpPr>
          <p:cNvPr id="24" name="Group 23"/>
          <p:cNvGrpSpPr/>
          <p:nvPr/>
        </p:nvGrpSpPr>
        <p:grpSpPr>
          <a:xfrm>
            <a:off x="4025721" y="2628363"/>
            <a:ext cx="4648200" cy="1828800"/>
            <a:chOff x="4025721" y="2628363"/>
            <a:chExt cx="4648200" cy="1828800"/>
          </a:xfrm>
        </p:grpSpPr>
        <p:pic>
          <p:nvPicPr>
            <p:cNvPr id="2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2743200"/>
              <a:ext cx="1600200" cy="1600200"/>
            </a:xfrm>
            <a:prstGeom prst="rect">
              <a:avLst/>
            </a:prstGeom>
            <a:noFill/>
            <a:ln w="9525">
              <a:noFill/>
              <a:miter lim="800000"/>
              <a:headEnd/>
              <a:tailEnd/>
            </a:ln>
            <a:effectLst/>
          </p:spPr>
        </p:pic>
        <p:pic>
          <p:nvPicPr>
            <p:cNvPr id="2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0276" y="2743200"/>
              <a:ext cx="1117524" cy="1600200"/>
            </a:xfrm>
            <a:prstGeom prst="rect">
              <a:avLst/>
            </a:prstGeom>
            <a:noFill/>
            <a:ln w="9525">
              <a:noFill/>
              <a:miter lim="800000"/>
              <a:headEnd/>
              <a:tailEnd/>
            </a:ln>
            <a:effectLst/>
          </p:spPr>
        </p:pic>
        <p:pic>
          <p:nvPicPr>
            <p:cNvPr id="27"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10400" y="2743200"/>
              <a:ext cx="1600200" cy="1600200"/>
            </a:xfrm>
            <a:prstGeom prst="rect">
              <a:avLst/>
            </a:prstGeom>
            <a:noFill/>
            <a:ln w="9525">
              <a:noFill/>
              <a:miter lim="800000"/>
              <a:headEnd/>
              <a:tailEnd/>
            </a:ln>
            <a:effectLst/>
          </p:spPr>
        </p:pic>
        <p:sp>
          <p:nvSpPr>
            <p:cNvPr id="28" name="Rectangle 27"/>
            <p:cNvSpPr/>
            <p:nvPr/>
          </p:nvSpPr>
          <p:spPr bwMode="auto">
            <a:xfrm>
              <a:off x="4025721" y="2628363"/>
              <a:ext cx="46482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Housekeepers Healthy and Injury-Free</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All the Time</a:t>
            </a:r>
          </a:p>
        </p:txBody>
      </p:sp>
      <p:sp>
        <p:nvSpPr>
          <p:cNvPr id="10" name="TextBox 9"/>
          <p:cNvSpPr txBox="1"/>
          <p:nvPr/>
        </p:nvSpPr>
        <p:spPr>
          <a:xfrm>
            <a:off x="342900" y="2831068"/>
            <a:ext cx="2667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Balanced Diets</a:t>
            </a:r>
          </a:p>
        </p:txBody>
      </p:sp>
      <p:pic>
        <p:nvPicPr>
          <p:cNvPr id="25" name="Picture 2" descr="C:\Documents and Settings\W. Gary Allread\Local Settings\Temporary Internet Files\Content.IE5\RK40KXD1\MC900441322[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1752600"/>
            <a:ext cx="670560" cy="548640"/>
          </a:xfrm>
          <a:prstGeom prst="rect">
            <a:avLst/>
          </a:prstGeom>
          <a:noFill/>
        </p:spPr>
      </p:pic>
      <p:sp>
        <p:nvSpPr>
          <p:cNvPr id="17" name="TextBox 16"/>
          <p:cNvSpPr txBox="1"/>
          <p:nvPr/>
        </p:nvSpPr>
        <p:spPr>
          <a:xfrm>
            <a:off x="3607831" y="2831068"/>
            <a:ext cx="2514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Regular Exercise</a:t>
            </a:r>
          </a:p>
        </p:txBody>
      </p:sp>
      <p:sp>
        <p:nvSpPr>
          <p:cNvPr id="18" name="TextBox 17"/>
          <p:cNvSpPr txBox="1"/>
          <p:nvPr/>
        </p:nvSpPr>
        <p:spPr>
          <a:xfrm>
            <a:off x="6248400" y="2831068"/>
            <a:ext cx="2743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Getting Plenty of Sleep</a:t>
            </a:r>
          </a:p>
        </p:txBody>
      </p:sp>
      <p:grpSp>
        <p:nvGrpSpPr>
          <p:cNvPr id="27" name="Group 26"/>
          <p:cNvGrpSpPr/>
          <p:nvPr/>
        </p:nvGrpSpPr>
        <p:grpSpPr>
          <a:xfrm>
            <a:off x="3571160" y="3444240"/>
            <a:ext cx="2587942" cy="3108960"/>
            <a:chOff x="3619500" y="3444240"/>
            <a:chExt cx="2587942" cy="3108960"/>
          </a:xfrm>
        </p:grpSpPr>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0452" y="3444240"/>
              <a:ext cx="1165860" cy="155448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28677" y="3444240"/>
              <a:ext cx="1278765" cy="1554480"/>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952" y="4998720"/>
              <a:ext cx="1101090" cy="1554480"/>
            </a:xfrm>
            <a:prstGeom prst="rect">
              <a:avLst/>
            </a:prstGeom>
            <a:noFill/>
            <a:ln w="9525">
              <a:noFill/>
              <a:miter lim="800000"/>
              <a:headEnd/>
              <a:tailEnd/>
            </a:ln>
            <a:effectLst/>
          </p:spPr>
        </p:pic>
        <p:pic>
          <p:nvPicPr>
            <p:cNvPr id="3081"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19500" y="4998720"/>
              <a:ext cx="1319212" cy="1554480"/>
            </a:xfrm>
            <a:prstGeom prst="rect">
              <a:avLst/>
            </a:prstGeom>
            <a:noFill/>
            <a:ln w="9525">
              <a:noFill/>
              <a:miter lim="800000"/>
              <a:headEnd/>
              <a:tailEnd/>
            </a:ln>
            <a:effectLst/>
          </p:spPr>
        </p:pic>
      </p:grpSp>
      <p:pic>
        <p:nvPicPr>
          <p:cNvPr id="3083"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36599" y="3581400"/>
            <a:ext cx="2290603" cy="2148840"/>
          </a:xfrm>
          <a:prstGeom prst="rect">
            <a:avLst/>
          </a:prstGeom>
          <a:noFill/>
          <a:ln w="9525">
            <a:noFill/>
            <a:miter lim="800000"/>
            <a:headEnd/>
            <a:tailEnd/>
          </a:ln>
          <a:effectLst/>
        </p:spPr>
      </p:pic>
      <p:sp>
        <p:nvSpPr>
          <p:cNvPr id="15" name="TextBox 14"/>
          <p:cNvSpPr txBox="1"/>
          <p:nvPr/>
        </p:nvSpPr>
        <p:spPr>
          <a:xfrm>
            <a:off x="3429000" y="2438400"/>
            <a:ext cx="2667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Encourage:</a:t>
            </a:r>
          </a:p>
        </p:txBody>
      </p:sp>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8600" y="3505200"/>
            <a:ext cx="2816352" cy="27562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Messages</a:t>
            </a:r>
            <a:endParaRPr lang="en-US" u="sng" dirty="0"/>
          </a:p>
        </p:txBody>
      </p:sp>
      <p:sp>
        <p:nvSpPr>
          <p:cNvPr id="21" name="Content Placeholder 2"/>
          <p:cNvSpPr>
            <a:spLocks noGrp="1"/>
          </p:cNvSpPr>
          <p:nvPr>
            <p:ph idx="1"/>
          </p:nvPr>
        </p:nvSpPr>
        <p:spPr>
          <a:xfrm>
            <a:off x="1143000" y="2362200"/>
            <a:ext cx="7848600" cy="4267200"/>
          </a:xfrm>
        </p:spPr>
        <p:txBody>
          <a:bodyPr/>
          <a:lstStyle/>
          <a:p>
            <a:pPr lvl="1">
              <a:spcAft>
                <a:spcPts val="300"/>
              </a:spcAft>
            </a:pPr>
            <a:r>
              <a:rPr lang="en-US" dirty="0" smtClean="0"/>
              <a:t>Using ergonomics principles, housekeepers can work more efficiently and produce higher quality </a:t>
            </a:r>
          </a:p>
          <a:p>
            <a:pPr lvl="1">
              <a:spcAft>
                <a:spcPts val="300"/>
              </a:spcAft>
            </a:pPr>
            <a:r>
              <a:rPr lang="en-US" dirty="0" smtClean="0"/>
              <a:t>Certain housekeeping tasks and work practices are more likely to cause pain, discomfort, and injury</a:t>
            </a:r>
          </a:p>
          <a:p>
            <a:pPr lvl="1">
              <a:spcAft>
                <a:spcPts val="300"/>
              </a:spcAft>
            </a:pPr>
            <a:r>
              <a:rPr lang="en-US" dirty="0" smtClean="0"/>
              <a:t>Supervisors should ask about housekeepers’ aches and pains, which indicate cumulative trauma</a:t>
            </a:r>
          </a:p>
          <a:p>
            <a:pPr lvl="1">
              <a:spcAft>
                <a:spcPts val="300"/>
              </a:spcAft>
            </a:pPr>
            <a:r>
              <a:rPr lang="en-US" dirty="0" smtClean="0"/>
              <a:t>Injuries among housekeepers can be reduced by:</a:t>
            </a:r>
          </a:p>
          <a:p>
            <a:pPr lvl="2">
              <a:spcAft>
                <a:spcPts val="300"/>
              </a:spcAft>
            </a:pPr>
            <a:r>
              <a:rPr lang="en-US" dirty="0" smtClean="0"/>
              <a:t>Using equipment that reduces stress on one’s body</a:t>
            </a:r>
          </a:p>
          <a:p>
            <a:pPr lvl="2">
              <a:spcAft>
                <a:spcPts val="300"/>
              </a:spcAft>
            </a:pPr>
            <a:r>
              <a:rPr lang="en-US" dirty="0" smtClean="0"/>
              <a:t>Considering how the cleaning “system” can be improved</a:t>
            </a:r>
          </a:p>
          <a:p>
            <a:pPr lvl="2">
              <a:spcAft>
                <a:spcPts val="300"/>
              </a:spcAft>
            </a:pPr>
            <a:r>
              <a:rPr lang="en-US" dirty="0" smtClean="0"/>
              <a:t>Modifying work practices</a:t>
            </a:r>
          </a:p>
        </p:txBody>
      </p:sp>
      <p:sp>
        <p:nvSpPr>
          <p:cNvPr id="5" name="TextBox 4"/>
          <p:cNvSpPr txBox="1"/>
          <p:nvPr/>
        </p:nvSpPr>
        <p:spPr>
          <a:xfrm>
            <a:off x="357100" y="1828800"/>
            <a:ext cx="8634500" cy="492443"/>
          </a:xfrm>
          <a:prstGeom prst="rect">
            <a:avLst/>
          </a:prstGeom>
          <a:noFill/>
        </p:spPr>
        <p:txBody>
          <a:bodyPr wrap="square" rtlCol="0">
            <a:spAutoFit/>
          </a:bodyPr>
          <a:lstStyle/>
          <a:p>
            <a:pPr>
              <a:buNone/>
            </a:pPr>
            <a:r>
              <a:rPr lang="en-US" b="1" dirty="0" smtClean="0"/>
              <a:t>Housekeeping Work and Ergonomics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1">
                                            <p:txEl>
                                              <p:pRg st="3" end="3"/>
                                            </p:txEl>
                                          </p:spTgt>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1">
                                            <p:txEl>
                                              <p:pRg st="4" end="4"/>
                                            </p:txEl>
                                          </p:spTgt>
                                        </p:tgtEl>
                                        <p:attrNameLst>
                                          <p:attrName>ppt_c</p:attrName>
                                        </p:attrNameLst>
                                      </p:cBhvr>
                                      <p:to>
                                        <a:srgbClr val="B2B2B2"/>
                                      </p:to>
                                    </p:animClr>
                                  </p:subTnLst>
                                </p:cTn>
                              </p:par>
                              <p:par>
                                <p:cTn id="21" presetID="1" presetClass="entr" presetSubtype="0" fill="hold" grpId="0" nodeType="with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1">
                                            <p:txEl>
                                              <p:pRg st="5" end="5"/>
                                            </p:txEl>
                                          </p:spTgt>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1">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bldLvl="2"/>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Questions?</a:t>
            </a:r>
            <a:endParaRPr lang="en-US" cap="none" dirty="0"/>
          </a:p>
        </p:txBody>
      </p:sp>
      <p:sp>
        <p:nvSpPr>
          <p:cNvPr id="5" name="Text Placeholder 4"/>
          <p:cNvSpPr>
            <a:spLocks noGrp="1"/>
          </p:cNvSpPr>
          <p:nvPr>
            <p:ph type="body" idx="1"/>
          </p:nvPr>
        </p:nvSpPr>
        <p:spPr/>
        <p:txBody>
          <a:bodyPr/>
          <a:lstStyle/>
          <a:p>
            <a:r>
              <a:rPr lang="en-US" sz="4800" b="1" dirty="0" smtClean="0"/>
              <a:t>Thank You!</a:t>
            </a:r>
            <a:endParaRPr lang="en-US" b="1"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8800" y="2819400"/>
            <a:ext cx="2065862"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les training presentation">
  <a:themeElements>
    <a:clrScheme name="Custom 4">
      <a:dk1>
        <a:srgbClr val="000000"/>
      </a:dk1>
      <a:lt1>
        <a:srgbClr val="000000"/>
      </a:lt1>
      <a:dk2>
        <a:srgbClr val="FFFFFF"/>
      </a:dk2>
      <a:lt2>
        <a:srgbClr val="C00000"/>
      </a:lt2>
      <a:accent1>
        <a:srgbClr val="595959"/>
      </a:accent1>
      <a:accent2>
        <a:srgbClr val="FF4040"/>
      </a:accent2>
      <a:accent3>
        <a:srgbClr val="000000"/>
      </a:accent3>
      <a:accent4>
        <a:srgbClr val="595959"/>
      </a:accent4>
      <a:accent5>
        <a:srgbClr val="C00000"/>
      </a:accent5>
      <a:accent6>
        <a:srgbClr val="000000"/>
      </a:accent6>
      <a:hlink>
        <a:srgbClr val="000000"/>
      </a:hlink>
      <a:folHlink>
        <a:srgbClr val="000000"/>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training presentation</Template>
  <TotalTime>16409</TotalTime>
  <Words>2939</Words>
  <Application>Microsoft Office PowerPoint</Application>
  <PresentationFormat>On-screen Show (4:3)</PresentationFormat>
  <Paragraphs>602</Paragraphs>
  <Slides>99</Slides>
  <Notes>1</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Sales training presentation</vt:lpstr>
      <vt:lpstr>Housekeeper Managers: Improving Housekeeping Work using Ergonomics </vt:lpstr>
      <vt:lpstr>Disclaimer:  This material was produced under grant number SH-20998-10-60-F-39 from the Occupational Safety and Health Administration, U.S. Department of Labor.  It does not necessarily reflect the views or policies of the U.S. Department of Labor, nor does mention of trade names, commercial products, or organizations imply endorsement by the U.S. Government</vt:lpstr>
      <vt:lpstr>Topics</vt:lpstr>
      <vt:lpstr>Ergonomics</vt:lpstr>
      <vt:lpstr>What is Ergonomics?</vt:lpstr>
      <vt:lpstr>Ergonomics</vt:lpstr>
      <vt:lpstr>Ergonomics</vt:lpstr>
      <vt:lpstr>Ergonomics</vt:lpstr>
      <vt:lpstr>Ergonomics</vt:lpstr>
      <vt:lpstr>Ergonomics</vt:lpstr>
      <vt:lpstr>Ergonomics</vt:lpstr>
      <vt:lpstr>Ergonomics</vt:lpstr>
      <vt:lpstr>Ergonomics</vt:lpstr>
      <vt:lpstr>Ergonomics</vt:lpstr>
      <vt:lpstr>Ergonomics</vt:lpstr>
      <vt:lpstr>OSHA The Occupational Safety and Health Administration</vt:lpstr>
      <vt:lpstr>OSHA</vt:lpstr>
      <vt:lpstr>OSHA</vt:lpstr>
      <vt:lpstr>How Injuries Develop in the Body</vt:lpstr>
      <vt:lpstr>Injuries to the Body</vt:lpstr>
      <vt:lpstr>Injuries Among Housekeepers</vt:lpstr>
      <vt:lpstr>Injuries Among Housekeepers</vt:lpstr>
      <vt:lpstr>Do Your Housekeepers Report Discomfort from their Jobs?          If Yes, in What Body Parts?</vt:lpstr>
      <vt:lpstr>How Cumulative Trauma Injuries Develop</vt:lpstr>
      <vt:lpstr>How Cumulative Trauma Injuries Develop</vt:lpstr>
      <vt:lpstr>How Cumulative Trauma Injuries Develop – In the Back</vt:lpstr>
      <vt:lpstr>How Cumulative Trauma Injuries Develop – In the Back</vt:lpstr>
      <vt:lpstr>How Cumulative Trauma Injuries Develop – In the Back</vt:lpstr>
      <vt:lpstr>How Cumulative Trauma Injuries Develop – In the Back</vt:lpstr>
      <vt:lpstr>How Cumulative Trauma Injuries Develop – In the Shoulder</vt:lpstr>
      <vt:lpstr>Injury Risk Factors among Housekeepers</vt:lpstr>
      <vt:lpstr>Injury Risk Factors among Housekeepers</vt:lpstr>
      <vt:lpstr>What Other Tasks Require House-keepers to Exert a Lot of Effort?</vt:lpstr>
      <vt:lpstr>Injury Risk Factors among Housekeepers</vt:lpstr>
      <vt:lpstr>What Other Tasks Require House-keepers to Work in Awkward Postures?</vt:lpstr>
      <vt:lpstr>Injury Risk Factors among Housekeepers</vt:lpstr>
      <vt:lpstr>What Other Tasks Require House-keepers to Perform Repetitive Tasks?</vt:lpstr>
      <vt:lpstr>Injury Risk Factors among Housekeepers</vt:lpstr>
      <vt:lpstr>What Other Tasks Require House-keepers to do Work in One Posture for a Period of Time?</vt:lpstr>
      <vt:lpstr>Injury Risk Factors among Housekeepers</vt:lpstr>
      <vt:lpstr>What Other Tasks Take a Long Time for Housekeepers to Do Before They Can Rest?</vt:lpstr>
      <vt:lpstr>Symptoms of Possible Cumulative Trauma Injury</vt:lpstr>
      <vt:lpstr>Symptoms of Possible  Cumulative Trauma Injury</vt:lpstr>
      <vt:lpstr>Symptoms of Possible  Cumulative Trauma Injury</vt:lpstr>
      <vt:lpstr>Symptoms of Possible  Cumulative Trauma Injury</vt:lpstr>
      <vt:lpstr>Symptoms of Possible  Cumulative Trauma Injury</vt:lpstr>
      <vt:lpstr>Symptoms of Possible  Cumulative Trauma Injury</vt:lpstr>
      <vt:lpstr>Products to Make Housekeeping Work Easier</vt:lpstr>
      <vt:lpstr>Products and Systems to Make Housekeeping Work Easier</vt:lpstr>
      <vt:lpstr>Products and Systems to Make Housekeeping Work Easier</vt:lpstr>
      <vt:lpstr>Products and Systems to Make Housekeeping Work Easier</vt:lpstr>
      <vt:lpstr>Products and Systems to Make Housekeeping Work Easier</vt:lpstr>
      <vt:lpstr>Products and Systems to Make Housekeeping Work Easier</vt:lpstr>
      <vt:lpstr>Products and Systems to Make Housekeeping Work Easier</vt:lpstr>
      <vt:lpstr>Products and Systems to Make Housekeeping Work Easier</vt:lpstr>
      <vt:lpstr>Products and Systems to Make Housekeeping Work Easier</vt:lpstr>
      <vt:lpstr>Products and Systems to Make Housekeeping Work Easier</vt:lpstr>
      <vt:lpstr>Products and Systems to Make Housekeeping Work Easier</vt:lpstr>
      <vt:lpstr>Ergonomics in Housekeeping: Consider the Entire “System”</vt:lpstr>
      <vt:lpstr>Room Features that Make Housekeeping Work Harder</vt:lpstr>
      <vt:lpstr>Room Design Features – Consider during Selection and Renovation</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Ergonomics in Housekeeping: Consider the Entire “System”</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Keeping Housekeepers Healthy and Injury-Free</vt:lpstr>
      <vt:lpstr>Keeping Housekeepers Healthy and Injury-Free</vt:lpstr>
      <vt:lpstr>Keeping Housekeepers Healthy and Injury-Free</vt:lpstr>
      <vt:lpstr>Keeping Housekeepers Healthy and Injury-Free</vt:lpstr>
      <vt:lpstr>Keeping Housekeepers Healthy and Injury-Free</vt:lpstr>
      <vt:lpstr>Take-Home Messages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Housekeeper Training</dc:title>
  <dc:subject>Ergonomics</dc:subject>
  <dc:creator>W. Gary Allread</dc:creator>
  <cp:lastModifiedBy>Vosburgh, Linda - OSHA</cp:lastModifiedBy>
  <cp:revision>120</cp:revision>
  <dcterms:created xsi:type="dcterms:W3CDTF">2011-02-09T17:05:08Z</dcterms:created>
  <dcterms:modified xsi:type="dcterms:W3CDTF">2013-10-21T19:29:00Z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