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49" r:id="rId1"/>
  </p:sldMasterIdLst>
  <p:notesMasterIdLst>
    <p:notesMasterId r:id="rId63"/>
  </p:notesMasterIdLst>
  <p:handoutMasterIdLst>
    <p:handoutMasterId r:id="rId64"/>
  </p:handoutMasterIdLst>
  <p:sldIdLst>
    <p:sldId id="293" r:id="rId2"/>
    <p:sldId id="310" r:id="rId3"/>
    <p:sldId id="311" r:id="rId4"/>
    <p:sldId id="316" r:id="rId5"/>
    <p:sldId id="361" r:id="rId6"/>
    <p:sldId id="362" r:id="rId7"/>
    <p:sldId id="299" r:id="rId8"/>
    <p:sldId id="300" r:id="rId9"/>
    <p:sldId id="309" r:id="rId10"/>
    <p:sldId id="304" r:id="rId11"/>
    <p:sldId id="301" r:id="rId12"/>
    <p:sldId id="323" r:id="rId13"/>
    <p:sldId id="339" r:id="rId14"/>
    <p:sldId id="340" r:id="rId15"/>
    <p:sldId id="313" r:id="rId16"/>
    <p:sldId id="341" r:id="rId17"/>
    <p:sldId id="342" r:id="rId18"/>
    <p:sldId id="343" r:id="rId19"/>
    <p:sldId id="302" r:id="rId20"/>
    <p:sldId id="344" r:id="rId21"/>
    <p:sldId id="345" r:id="rId22"/>
    <p:sldId id="346" r:id="rId23"/>
    <p:sldId id="347" r:id="rId24"/>
    <p:sldId id="348" r:id="rId25"/>
    <p:sldId id="349" r:id="rId26"/>
    <p:sldId id="350" r:id="rId27"/>
    <p:sldId id="351" r:id="rId28"/>
    <p:sldId id="352" r:id="rId29"/>
    <p:sldId id="327" r:id="rId30"/>
    <p:sldId id="328" r:id="rId31"/>
    <p:sldId id="329" r:id="rId32"/>
    <p:sldId id="330" r:id="rId33"/>
    <p:sldId id="331" r:id="rId34"/>
    <p:sldId id="353" r:id="rId35"/>
    <p:sldId id="324" r:id="rId36"/>
    <p:sldId id="325" r:id="rId37"/>
    <p:sldId id="336" r:id="rId38"/>
    <p:sldId id="337" r:id="rId39"/>
    <p:sldId id="338" r:id="rId40"/>
    <p:sldId id="319" r:id="rId41"/>
    <p:sldId id="320" r:id="rId42"/>
    <p:sldId id="326" r:id="rId43"/>
    <p:sldId id="354" r:id="rId44"/>
    <p:sldId id="355" r:id="rId45"/>
    <p:sldId id="356" r:id="rId46"/>
    <p:sldId id="357" r:id="rId47"/>
    <p:sldId id="358" r:id="rId48"/>
    <p:sldId id="359" r:id="rId49"/>
    <p:sldId id="360" r:id="rId50"/>
    <p:sldId id="294" r:id="rId51"/>
    <p:sldId id="295" r:id="rId52"/>
    <p:sldId id="298" r:id="rId53"/>
    <p:sldId id="296" r:id="rId54"/>
    <p:sldId id="297" r:id="rId55"/>
    <p:sldId id="288" r:id="rId56"/>
    <p:sldId id="317" r:id="rId57"/>
    <p:sldId id="318" r:id="rId58"/>
    <p:sldId id="332" r:id="rId59"/>
    <p:sldId id="333" r:id="rId60"/>
    <p:sldId id="334" r:id="rId61"/>
    <p:sldId id="335" r:id="rId62"/>
  </p:sldIdLst>
  <p:sldSz cx="9144000" cy="6858000" type="screen4x3"/>
  <p:notesSz cx="7010400" cy="9296400"/>
  <p:defaultTextStyle>
    <a:defPPr>
      <a:defRPr lang="en-GB"/>
    </a:defPPr>
    <a:lvl1pPr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1pPr>
    <a:lvl2pPr marL="742950" indent="-28575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2pPr>
    <a:lvl3pPr marL="1143000" indent="-22860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3pPr>
    <a:lvl4pPr marL="1600200" indent="-22860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4pPr>
    <a:lvl5pPr marL="2057400" indent="-228600" algn="l" defTabSz="457200" rtl="0" eaLnBrk="0" fontAlgn="base" hangingPunct="0">
      <a:lnSpc>
        <a:spcPct val="61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charset="-128"/>
        <a:cs typeface="+mn-cs"/>
      </a:defRPr>
    </a:lvl5pPr>
    <a:lvl6pPr marL="2286000" algn="l" defTabSz="914400" rtl="0" eaLnBrk="1" latinLnBrk="0" hangingPunct="1">
      <a:defRPr sz="2400" kern="1200">
        <a:solidFill>
          <a:schemeClr val="bg1"/>
        </a:solidFill>
        <a:latin typeface="Times New Roman" pitchFamily="18" charset="0"/>
        <a:ea typeface="MS Gothic" charset="-128"/>
        <a:cs typeface="+mn-cs"/>
      </a:defRPr>
    </a:lvl6pPr>
    <a:lvl7pPr marL="2743200" algn="l" defTabSz="914400" rtl="0" eaLnBrk="1" latinLnBrk="0" hangingPunct="1">
      <a:defRPr sz="2400" kern="1200">
        <a:solidFill>
          <a:schemeClr val="bg1"/>
        </a:solidFill>
        <a:latin typeface="Times New Roman" pitchFamily="18" charset="0"/>
        <a:ea typeface="MS Gothic" charset="-128"/>
        <a:cs typeface="+mn-cs"/>
      </a:defRPr>
    </a:lvl7pPr>
    <a:lvl8pPr marL="3200400" algn="l" defTabSz="914400" rtl="0" eaLnBrk="1" latinLnBrk="0" hangingPunct="1">
      <a:defRPr sz="2400" kern="1200">
        <a:solidFill>
          <a:schemeClr val="bg1"/>
        </a:solidFill>
        <a:latin typeface="Times New Roman" pitchFamily="18" charset="0"/>
        <a:ea typeface="MS Gothic" charset="-128"/>
        <a:cs typeface="+mn-cs"/>
      </a:defRPr>
    </a:lvl8pPr>
    <a:lvl9pPr marL="3657600" algn="l" defTabSz="914400" rtl="0" eaLnBrk="1" latinLnBrk="0" hangingPunct="1">
      <a:defRPr sz="2400" kern="1200">
        <a:solidFill>
          <a:schemeClr val="bg1"/>
        </a:solidFill>
        <a:latin typeface="Times New Roman" pitchFamily="18" charset="0"/>
        <a:ea typeface="MS Gothic"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16165D"/>
    <a:srgbClr val="1EE1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6192" autoAdjust="0"/>
  </p:normalViewPr>
  <p:slideViewPr>
    <p:cSldViewPr>
      <p:cViewPr varScale="1">
        <p:scale>
          <a:sx n="89" d="100"/>
          <a:sy n="89" d="100"/>
        </p:scale>
        <p:origin x="-1404"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912"/>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945" cy="46546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883" y="1"/>
            <a:ext cx="3037945" cy="465462"/>
          </a:xfrm>
          <a:prstGeom prst="rect">
            <a:avLst/>
          </a:prstGeom>
        </p:spPr>
        <p:txBody>
          <a:bodyPr vert="horz" lIns="91440" tIns="45720" rIns="91440" bIns="45720" rtlCol="0"/>
          <a:lstStyle>
            <a:lvl1pPr algn="r">
              <a:defRPr sz="1200"/>
            </a:lvl1pPr>
          </a:lstStyle>
          <a:p>
            <a:fld id="{841876DA-124D-49D1-A0DB-B86806A3D73A}" type="datetimeFigureOut">
              <a:rPr lang="en-US" smtClean="0"/>
              <a:pPr/>
              <a:t>3/20/2013</a:t>
            </a:fld>
            <a:endParaRPr lang="en-US" dirty="0"/>
          </a:p>
        </p:txBody>
      </p:sp>
      <p:sp>
        <p:nvSpPr>
          <p:cNvPr id="4" name="Footer Placeholder 3"/>
          <p:cNvSpPr>
            <a:spLocks noGrp="1"/>
          </p:cNvSpPr>
          <p:nvPr>
            <p:ph type="ftr" sz="quarter" idx="2"/>
          </p:nvPr>
        </p:nvSpPr>
        <p:spPr>
          <a:xfrm>
            <a:off x="1" y="8829334"/>
            <a:ext cx="3037945" cy="46546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883" y="8829334"/>
            <a:ext cx="3037945" cy="465462"/>
          </a:xfrm>
          <a:prstGeom prst="rect">
            <a:avLst/>
          </a:prstGeom>
        </p:spPr>
        <p:txBody>
          <a:bodyPr vert="horz" lIns="91440" tIns="45720" rIns="91440" bIns="45720" rtlCol="0" anchor="b"/>
          <a:lstStyle>
            <a:lvl1pPr algn="r">
              <a:defRPr sz="1200"/>
            </a:lvl1pPr>
          </a:lstStyle>
          <a:p>
            <a:fld id="{CD60E3B7-205A-4037-99EE-8C9334A27FBD}" type="slidenum">
              <a:rPr lang="en-US" smtClean="0"/>
              <a:pPr/>
              <a:t>‹#›</a:t>
            </a:fld>
            <a:endParaRPr lang="en-US" dirty="0"/>
          </a:p>
        </p:txBody>
      </p:sp>
    </p:spTree>
    <p:extLst>
      <p:ext uri="{BB962C8B-B14F-4D97-AF65-F5344CB8AC3E}">
        <p14:creationId xmlns:p14="http://schemas.microsoft.com/office/powerpoint/2010/main" val="38350782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7010400" cy="9296400"/>
          </a:xfrm>
          <a:prstGeom prst="roundRect">
            <a:avLst>
              <a:gd name="adj" fmla="val 19"/>
            </a:avLst>
          </a:prstGeom>
          <a:solidFill>
            <a:srgbClr val="FFFFFF"/>
          </a:solidFill>
          <a:ln w="9360">
            <a:noFill/>
            <a:miter lim="800000"/>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4" name="AutoShape 2"/>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5" name="AutoShape 3"/>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6" name="AutoShape 4"/>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7" name="AutoShape 5"/>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8" name="AutoShape 6"/>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79" name="AutoShape 7"/>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0" name="AutoShape 8"/>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1" name="AutoShape 9"/>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2" name="AutoShape 10"/>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3" name="AutoShape 11"/>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3084" name="AutoShape 12"/>
          <p:cNvSpPr>
            <a:spLocks noChangeArrowheads="1"/>
          </p:cNvSpPr>
          <p:nvPr/>
        </p:nvSpPr>
        <p:spPr bwMode="auto">
          <a:xfrm>
            <a:off x="0" y="0"/>
            <a:ext cx="7010400" cy="9296400"/>
          </a:xfrm>
          <a:prstGeom prst="roundRect">
            <a:avLst>
              <a:gd name="adj" fmla="val 19"/>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Times New Roman" pitchFamily="16" charset="0"/>
            </a:endParaRPr>
          </a:p>
        </p:txBody>
      </p:sp>
      <p:sp>
        <p:nvSpPr>
          <p:cNvPr id="64526" name="Rectangle 13"/>
          <p:cNvSpPr>
            <a:spLocks noGrp="1" noRot="1" noChangeAspect="1" noChangeArrowheads="1"/>
          </p:cNvSpPr>
          <p:nvPr>
            <p:ph type="sldImg"/>
          </p:nvPr>
        </p:nvSpPr>
        <p:spPr bwMode="auto">
          <a:xfrm>
            <a:off x="-14266863" y="-11928475"/>
            <a:ext cx="16822738" cy="12617450"/>
          </a:xfrm>
          <a:prstGeom prst="rect">
            <a:avLst/>
          </a:prstGeom>
          <a:noFill/>
          <a:ln w="9525">
            <a:noFill/>
            <a:round/>
            <a:headEnd/>
            <a:tailEnd/>
          </a:ln>
        </p:spPr>
      </p:sp>
      <p:sp>
        <p:nvSpPr>
          <p:cNvPr id="3086" name="Rectangle 14"/>
          <p:cNvSpPr>
            <a:spLocks noGrp="1" noChangeArrowheads="1"/>
          </p:cNvSpPr>
          <p:nvPr>
            <p:ph type="body"/>
          </p:nvPr>
        </p:nvSpPr>
        <p:spPr bwMode="auto">
          <a:xfrm>
            <a:off x="701669" y="4415469"/>
            <a:ext cx="5589756" cy="416668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59034789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66863" y="-11928475"/>
            <a:ext cx="16822738" cy="1261745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Text Box 1"/>
          <p:cNvSpPr txBox="1">
            <a:spLocks noChangeArrowheads="1"/>
          </p:cNvSpPr>
          <p:nvPr/>
        </p:nvSpPr>
        <p:spPr bwMode="auto">
          <a:xfrm>
            <a:off x="-11692390" y="-11928667"/>
            <a:ext cx="11689244" cy="12631676"/>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98307"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Text Box 1"/>
          <p:cNvSpPr txBox="1">
            <a:spLocks noChangeArrowheads="1"/>
          </p:cNvSpPr>
          <p:nvPr/>
        </p:nvSpPr>
        <p:spPr bwMode="auto">
          <a:xfrm>
            <a:off x="-11692390" y="-11928667"/>
            <a:ext cx="11689244" cy="12631676"/>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99331"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Text Box 1"/>
          <p:cNvSpPr txBox="1">
            <a:spLocks noChangeArrowheads="1"/>
          </p:cNvSpPr>
          <p:nvPr/>
        </p:nvSpPr>
        <p:spPr bwMode="auto">
          <a:xfrm>
            <a:off x="-11692390" y="-11928667"/>
            <a:ext cx="11689244" cy="12631676"/>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100355"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2299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75779"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1812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80899"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Text Box 1"/>
          <p:cNvSpPr txBox="1">
            <a:spLocks noChangeArrowheads="1"/>
          </p:cNvSpPr>
          <p:nvPr/>
        </p:nvSpPr>
        <p:spPr bwMode="auto">
          <a:xfrm>
            <a:off x="1227135" y="706218"/>
            <a:ext cx="4554558" cy="3486150"/>
          </a:xfrm>
          <a:prstGeom prst="rect">
            <a:avLst/>
          </a:prstGeom>
          <a:solidFill>
            <a:srgbClr val="FFFFFF"/>
          </a:solidFill>
          <a:ln w="9360">
            <a:solidFill>
              <a:srgbClr val="000000"/>
            </a:solidFill>
            <a:miter lim="800000"/>
            <a:headEnd/>
            <a:tailEnd/>
          </a:ln>
        </p:spPr>
        <p:txBody>
          <a:bodyPr wrap="none" anchor="ctr"/>
          <a:lstStyle/>
          <a:p>
            <a:endParaRPr lang="en-US" dirty="0"/>
          </a:p>
        </p:txBody>
      </p:sp>
      <p:sp>
        <p:nvSpPr>
          <p:cNvPr id="91139" name="Rectangle 2"/>
          <p:cNvSpPr>
            <a:spLocks noGrp="1" noChangeArrowheads="1"/>
          </p:cNvSpPr>
          <p:nvPr>
            <p:ph type="body"/>
          </p:nvPr>
        </p:nvSpPr>
        <p:spPr>
          <a:xfrm>
            <a:off x="701670" y="4415470"/>
            <a:ext cx="5591329" cy="4168292"/>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42293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66863" y="-11928475"/>
            <a:ext cx="16822738" cy="1261745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66863" y="-11928475"/>
            <a:ext cx="16822738" cy="1261745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GB"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GB"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F9764E5B-A745-476D-A7A1-151D3EF31477}" type="slidenum">
              <a:rPr lang="en-GB" smtClean="0"/>
              <a:pPr>
                <a:defRPr/>
              </a:pPr>
              <a:t>‹#›</a:t>
            </a:fld>
            <a:endParaRPr lang="en-GB" dirty="0"/>
          </a:p>
        </p:txBody>
      </p:sp>
    </p:spTree>
  </p:cSld>
  <p:clrMapOvr>
    <a:masterClrMapping/>
  </p:clrMapOvr>
  <p:transition spd="med">
    <p:strips dir="l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dirty="0"/>
          </a:p>
        </p:txBody>
      </p:sp>
      <p:sp>
        <p:nvSpPr>
          <p:cNvPr id="5" name="Footer Placeholder 4"/>
          <p:cNvSpPr>
            <a:spLocks noGrp="1"/>
          </p:cNvSpPr>
          <p:nvPr>
            <p:ph type="ftr" sz="quarter" idx="11"/>
          </p:nvPr>
        </p:nvSpPr>
        <p:spPr/>
        <p:txBody>
          <a:bodyPr/>
          <a:lstStyle>
            <a:extLst/>
          </a:lstStyle>
          <a:p>
            <a:pPr>
              <a:defRPr/>
            </a:pPr>
            <a:endParaRPr lang="en-GB" dirty="0"/>
          </a:p>
        </p:txBody>
      </p:sp>
      <p:sp>
        <p:nvSpPr>
          <p:cNvPr id="6" name="Slide Number Placeholder 5"/>
          <p:cNvSpPr>
            <a:spLocks noGrp="1"/>
          </p:cNvSpPr>
          <p:nvPr>
            <p:ph type="sldNum" sz="quarter" idx="12"/>
          </p:nvPr>
        </p:nvSpPr>
        <p:spPr/>
        <p:txBody>
          <a:bodyPr/>
          <a:lstStyle>
            <a:extLst/>
          </a:lstStyle>
          <a:p>
            <a:pPr>
              <a:defRPr/>
            </a:pPr>
            <a:fld id="{B9020BB9-A6B9-4AE2-B021-97546213ED6C}" type="slidenum">
              <a:rPr lang="en-GB" smtClean="0"/>
              <a:pPr>
                <a:defRPr/>
              </a:pPr>
              <a:t>‹#›</a:t>
            </a:fld>
            <a:endParaRPr lang="en-GB" dirty="0"/>
          </a:p>
        </p:txBody>
      </p:sp>
    </p:spTree>
  </p:cSld>
  <p:clrMapOvr>
    <a:masterClrMapping/>
  </p:clrMapOvr>
  <p:transition spd="med">
    <p:strips dir="l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dirty="0"/>
          </a:p>
        </p:txBody>
      </p:sp>
      <p:sp>
        <p:nvSpPr>
          <p:cNvPr id="5" name="Footer Placeholder 4"/>
          <p:cNvSpPr>
            <a:spLocks noGrp="1"/>
          </p:cNvSpPr>
          <p:nvPr>
            <p:ph type="ftr" sz="quarter" idx="11"/>
          </p:nvPr>
        </p:nvSpPr>
        <p:spPr/>
        <p:txBody>
          <a:bodyPr/>
          <a:lstStyle>
            <a:extLst/>
          </a:lstStyle>
          <a:p>
            <a:pPr>
              <a:defRPr/>
            </a:pPr>
            <a:endParaRPr lang="en-GB" dirty="0"/>
          </a:p>
        </p:txBody>
      </p:sp>
      <p:sp>
        <p:nvSpPr>
          <p:cNvPr id="6" name="Slide Number Placeholder 5"/>
          <p:cNvSpPr>
            <a:spLocks noGrp="1"/>
          </p:cNvSpPr>
          <p:nvPr>
            <p:ph type="sldNum" sz="quarter" idx="12"/>
          </p:nvPr>
        </p:nvSpPr>
        <p:spPr/>
        <p:txBody>
          <a:bodyPr/>
          <a:lstStyle>
            <a:extLst/>
          </a:lstStyle>
          <a:p>
            <a:pPr>
              <a:defRPr/>
            </a:pPr>
            <a:fld id="{451A62D0-1138-4581-96AF-B6856A22FC14}" type="slidenum">
              <a:rPr lang="en-GB" smtClean="0"/>
              <a:pPr>
                <a:defRPr/>
              </a:pPr>
              <a:t>‹#›</a:t>
            </a:fld>
            <a:endParaRPr lang="en-GB" dirty="0"/>
          </a:p>
        </p:txBody>
      </p:sp>
    </p:spTree>
  </p:cSld>
  <p:clrMapOvr>
    <a:masterClrMapping/>
  </p:clrMapOvr>
  <p:transition spd="med">
    <p:strips dir="l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dirty="0"/>
          </a:p>
        </p:txBody>
      </p:sp>
      <p:sp>
        <p:nvSpPr>
          <p:cNvPr id="5" name="Footer Placeholder 4"/>
          <p:cNvSpPr>
            <a:spLocks noGrp="1"/>
          </p:cNvSpPr>
          <p:nvPr>
            <p:ph type="ftr" sz="quarter" idx="11"/>
          </p:nvPr>
        </p:nvSpPr>
        <p:spPr/>
        <p:txBody>
          <a:bodyPr/>
          <a:lstStyle>
            <a:extLst/>
          </a:lstStyle>
          <a:p>
            <a:pPr>
              <a:defRPr/>
            </a:pPr>
            <a:endParaRPr lang="en-GB" dirty="0"/>
          </a:p>
        </p:txBody>
      </p:sp>
      <p:sp>
        <p:nvSpPr>
          <p:cNvPr id="6" name="Slide Number Placeholder 5"/>
          <p:cNvSpPr>
            <a:spLocks noGrp="1"/>
          </p:cNvSpPr>
          <p:nvPr>
            <p:ph type="sldNum" sz="quarter" idx="12"/>
          </p:nvPr>
        </p:nvSpPr>
        <p:spPr/>
        <p:txBody>
          <a:bodyPr/>
          <a:lstStyle>
            <a:extLst/>
          </a:lstStyle>
          <a:p>
            <a:pPr>
              <a:defRPr/>
            </a:pPr>
            <a:fld id="{4FFCA879-96E6-41C3-9449-A5EF63E2D752}" type="slidenum">
              <a:rPr lang="en-GB" smtClean="0"/>
              <a:pPr>
                <a:defRPr/>
              </a:pPr>
              <a:t>‹#›</a:t>
            </a:fld>
            <a:endParaRPr lang="en-GB"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med">
    <p:strips dir="l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GB" dirty="0"/>
          </a:p>
        </p:txBody>
      </p:sp>
      <p:sp>
        <p:nvSpPr>
          <p:cNvPr id="5" name="Footer Placeholder 4"/>
          <p:cNvSpPr>
            <a:spLocks noGrp="1"/>
          </p:cNvSpPr>
          <p:nvPr>
            <p:ph type="ftr" sz="quarter" idx="11"/>
          </p:nvPr>
        </p:nvSpPr>
        <p:spPr/>
        <p:txBody>
          <a:bodyPr/>
          <a:lstStyle>
            <a:extLst/>
          </a:lstStyle>
          <a:p>
            <a:pPr>
              <a:defRPr/>
            </a:pPr>
            <a:endParaRPr lang="en-GB" dirty="0"/>
          </a:p>
        </p:txBody>
      </p:sp>
      <p:sp>
        <p:nvSpPr>
          <p:cNvPr id="6" name="Slide Number Placeholder 5"/>
          <p:cNvSpPr>
            <a:spLocks noGrp="1"/>
          </p:cNvSpPr>
          <p:nvPr>
            <p:ph type="sldNum" sz="quarter" idx="12"/>
          </p:nvPr>
        </p:nvSpPr>
        <p:spPr/>
        <p:txBody>
          <a:bodyPr/>
          <a:lstStyle>
            <a:extLst/>
          </a:lstStyle>
          <a:p>
            <a:pPr>
              <a:defRPr/>
            </a:pPr>
            <a:fld id="{6B231AB1-6F79-4B26-AABA-6566C0B1263B}" type="slidenum">
              <a:rPr lang="en-GB" smtClean="0"/>
              <a:pPr>
                <a:defRPr/>
              </a:pPr>
              <a:t>‹#›</a:t>
            </a:fld>
            <a:endParaRPr lang="en-GB"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GB" dirty="0"/>
          </a:p>
        </p:txBody>
      </p:sp>
      <p:sp>
        <p:nvSpPr>
          <p:cNvPr id="6" name="Footer Placeholder 5"/>
          <p:cNvSpPr>
            <a:spLocks noGrp="1"/>
          </p:cNvSpPr>
          <p:nvPr>
            <p:ph type="ftr" sz="quarter" idx="11"/>
          </p:nvPr>
        </p:nvSpPr>
        <p:spPr/>
        <p:txBody>
          <a:bodyPr/>
          <a:lstStyle>
            <a:extLst/>
          </a:lstStyle>
          <a:p>
            <a:pPr>
              <a:defRPr/>
            </a:pPr>
            <a:endParaRPr lang="en-GB" dirty="0"/>
          </a:p>
        </p:txBody>
      </p:sp>
      <p:sp>
        <p:nvSpPr>
          <p:cNvPr id="7" name="Slide Number Placeholder 6"/>
          <p:cNvSpPr>
            <a:spLocks noGrp="1"/>
          </p:cNvSpPr>
          <p:nvPr>
            <p:ph type="sldNum" sz="quarter" idx="12"/>
          </p:nvPr>
        </p:nvSpPr>
        <p:spPr/>
        <p:txBody>
          <a:bodyPr/>
          <a:lstStyle>
            <a:extLst/>
          </a:lstStyle>
          <a:p>
            <a:pPr>
              <a:defRPr/>
            </a:pPr>
            <a:fld id="{2DA5BB0E-DAE9-48F5-A6F6-E772319ED958}" type="slidenum">
              <a:rPr lang="en-GB" smtClean="0"/>
              <a:pPr>
                <a:defRPr/>
              </a:pPr>
              <a:t>‹#›</a:t>
            </a:fld>
            <a:endParaRPr lang="en-GB"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GB" dirty="0"/>
          </a:p>
        </p:txBody>
      </p:sp>
      <p:sp>
        <p:nvSpPr>
          <p:cNvPr id="8" name="Footer Placeholder 7"/>
          <p:cNvSpPr>
            <a:spLocks noGrp="1"/>
          </p:cNvSpPr>
          <p:nvPr>
            <p:ph type="ftr" sz="quarter" idx="11"/>
          </p:nvPr>
        </p:nvSpPr>
        <p:spPr/>
        <p:txBody>
          <a:bodyPr/>
          <a:lstStyle>
            <a:extLst/>
          </a:lstStyle>
          <a:p>
            <a:pPr>
              <a:defRPr/>
            </a:pPr>
            <a:endParaRPr lang="en-GB" dirty="0"/>
          </a:p>
        </p:txBody>
      </p:sp>
      <p:sp>
        <p:nvSpPr>
          <p:cNvPr id="9" name="Slide Number Placeholder 8"/>
          <p:cNvSpPr>
            <a:spLocks noGrp="1"/>
          </p:cNvSpPr>
          <p:nvPr>
            <p:ph type="sldNum" sz="quarter" idx="12"/>
          </p:nvPr>
        </p:nvSpPr>
        <p:spPr/>
        <p:txBody>
          <a:bodyPr/>
          <a:lstStyle>
            <a:extLst/>
          </a:lstStyle>
          <a:p>
            <a:pPr>
              <a:defRPr/>
            </a:pPr>
            <a:fld id="{E8CFD92C-C0AA-4B48-AAFA-A7E658ACFFBC}" type="slidenum">
              <a:rPr lang="en-GB" smtClean="0"/>
              <a:pPr>
                <a:defRPr/>
              </a:pPr>
              <a:t>‹#›</a:t>
            </a:fld>
            <a:endParaRPr lang="en-GB" dirty="0"/>
          </a:p>
        </p:txBody>
      </p:sp>
    </p:spTree>
  </p:cSld>
  <p:clrMapOvr>
    <a:overrideClrMapping bg1="lt1" tx1="dk1" bg2="lt2" tx2="dk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GB" dirty="0"/>
          </a:p>
        </p:txBody>
      </p:sp>
      <p:sp>
        <p:nvSpPr>
          <p:cNvPr id="4" name="Footer Placeholder 3"/>
          <p:cNvSpPr>
            <a:spLocks noGrp="1"/>
          </p:cNvSpPr>
          <p:nvPr>
            <p:ph type="ftr" sz="quarter" idx="11"/>
          </p:nvPr>
        </p:nvSpPr>
        <p:spPr/>
        <p:txBody>
          <a:bodyPr/>
          <a:lstStyle>
            <a:extLst/>
          </a:lstStyle>
          <a:p>
            <a:pPr>
              <a:defRPr/>
            </a:pPr>
            <a:endParaRPr lang="en-GB" dirty="0"/>
          </a:p>
        </p:txBody>
      </p:sp>
      <p:sp>
        <p:nvSpPr>
          <p:cNvPr id="5" name="Slide Number Placeholder 4"/>
          <p:cNvSpPr>
            <a:spLocks noGrp="1"/>
          </p:cNvSpPr>
          <p:nvPr>
            <p:ph type="sldNum" sz="quarter" idx="12"/>
          </p:nvPr>
        </p:nvSpPr>
        <p:spPr/>
        <p:txBody>
          <a:bodyPr/>
          <a:lstStyle>
            <a:extLst/>
          </a:lstStyle>
          <a:p>
            <a:pPr>
              <a:defRPr/>
            </a:pPr>
            <a:fld id="{A22834D7-81AC-4D02-8393-E1004AAA5983}" type="slidenum">
              <a:rPr lang="en-GB" smtClean="0"/>
              <a:pPr>
                <a:defRPr/>
              </a:pPr>
              <a:t>‹#›</a:t>
            </a:fld>
            <a:endParaRPr lang="en-GB"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GB" dirty="0"/>
          </a:p>
        </p:txBody>
      </p:sp>
      <p:sp>
        <p:nvSpPr>
          <p:cNvPr id="3" name="Footer Placeholder 2"/>
          <p:cNvSpPr>
            <a:spLocks noGrp="1"/>
          </p:cNvSpPr>
          <p:nvPr>
            <p:ph type="ftr" sz="quarter" idx="11"/>
          </p:nvPr>
        </p:nvSpPr>
        <p:spPr/>
        <p:txBody>
          <a:bodyPr/>
          <a:lstStyle>
            <a:extLst/>
          </a:lstStyle>
          <a:p>
            <a:pPr>
              <a:defRPr/>
            </a:pPr>
            <a:endParaRPr lang="en-GB" dirty="0"/>
          </a:p>
        </p:txBody>
      </p:sp>
      <p:sp>
        <p:nvSpPr>
          <p:cNvPr id="4" name="Slide Number Placeholder 3"/>
          <p:cNvSpPr>
            <a:spLocks noGrp="1"/>
          </p:cNvSpPr>
          <p:nvPr>
            <p:ph type="sldNum" sz="quarter" idx="12"/>
          </p:nvPr>
        </p:nvSpPr>
        <p:spPr/>
        <p:txBody>
          <a:bodyPr/>
          <a:lstStyle>
            <a:extLst/>
          </a:lstStyle>
          <a:p>
            <a:pPr>
              <a:defRPr/>
            </a:pPr>
            <a:fld id="{7F68FA05-170E-432B-9C7F-F1525EB89008}" type="slidenum">
              <a:rPr lang="en-GB" smtClean="0"/>
              <a:pPr>
                <a:defRPr/>
              </a:pPr>
              <a:t>‹#›</a:t>
            </a:fld>
            <a:endParaRPr lang="en-GB" dirty="0"/>
          </a:p>
        </p:txBody>
      </p:sp>
    </p:spTree>
  </p:cSld>
  <p:clrMapOvr>
    <a:masterClrMapping/>
  </p:clrMapOvr>
  <p:transition spd="med">
    <p:strips dir="l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GB" dirty="0"/>
          </a:p>
        </p:txBody>
      </p:sp>
      <p:sp>
        <p:nvSpPr>
          <p:cNvPr id="6" name="Footer Placeholder 5"/>
          <p:cNvSpPr>
            <a:spLocks noGrp="1"/>
          </p:cNvSpPr>
          <p:nvPr>
            <p:ph type="ftr" sz="quarter" idx="11"/>
          </p:nvPr>
        </p:nvSpPr>
        <p:spPr/>
        <p:txBody>
          <a:bodyPr/>
          <a:lstStyle>
            <a:extLst/>
          </a:lstStyle>
          <a:p>
            <a:pPr>
              <a:defRPr/>
            </a:pPr>
            <a:endParaRPr lang="en-GB" dirty="0"/>
          </a:p>
        </p:txBody>
      </p:sp>
      <p:sp>
        <p:nvSpPr>
          <p:cNvPr id="7" name="Slide Number Placeholder 6"/>
          <p:cNvSpPr>
            <a:spLocks noGrp="1"/>
          </p:cNvSpPr>
          <p:nvPr>
            <p:ph type="sldNum" sz="quarter" idx="12"/>
          </p:nvPr>
        </p:nvSpPr>
        <p:spPr/>
        <p:txBody>
          <a:bodyPr/>
          <a:lstStyle>
            <a:extLst/>
          </a:lstStyle>
          <a:p>
            <a:pPr>
              <a:defRPr/>
            </a:pPr>
            <a:fld id="{677EA8BE-999D-4BF0-B2E0-6D9E3E006248}" type="slidenum">
              <a:rPr lang="en-GB" smtClean="0"/>
              <a:pPr>
                <a:defRPr/>
              </a:pPr>
              <a:t>‹#›</a:t>
            </a:fld>
            <a:endParaRPr lang="en-GB" dirty="0"/>
          </a:p>
        </p:txBody>
      </p:sp>
    </p:spTree>
  </p:cSld>
  <p:clrMapOvr>
    <a:overrideClrMapping bg1="lt1" tx1="dk1" bg2="lt2" tx2="dk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GB"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GB"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E856757A-8764-46EB-8B77-4A91B0BEAC4D}" type="slidenum">
              <a:rPr lang="en-GB" smtClean="0"/>
              <a:pPr>
                <a:defRPr/>
              </a:pPr>
              <a:t>‹#›</a:t>
            </a:fld>
            <a:endParaRPr lang="en-GB"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GB"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GB"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6E56643A-A38F-4E57-9B7F-7F543BA8246D}"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53" r:id="rId4"/>
    <p:sldLayoutId id="2147484054" r:id="rId5"/>
    <p:sldLayoutId id="2147484055" r:id="rId6"/>
    <p:sldLayoutId id="2147484056" r:id="rId7"/>
    <p:sldLayoutId id="2147484057" r:id="rId8"/>
    <p:sldLayoutId id="2147484058" r:id="rId9"/>
    <p:sldLayoutId id="2147484059" r:id="rId10"/>
    <p:sldLayoutId id="2147484060" r:id="rId11"/>
  </p:sldLayoutIdLst>
  <p:transition spd="med">
    <p:strips dir="ld"/>
  </p:transition>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730376"/>
            <a:ext cx="7315200" cy="1165225"/>
          </a:xfrm>
        </p:spPr>
        <p:txBody>
          <a:bodyPr/>
          <a:lstStyle/>
          <a:p>
            <a:pPr>
              <a:lnSpc>
                <a:spcPct val="100000"/>
              </a:lnSpc>
            </a:pPr>
            <a:r>
              <a:rPr lang="en-US" b="1" dirty="0" smtClean="0">
                <a:solidFill>
                  <a:srgbClr val="002060"/>
                </a:solidFill>
                <a:effectLst/>
              </a:rPr>
              <a:t>Confined Space Entry</a:t>
            </a:r>
            <a:endParaRPr lang="en-US" b="1" dirty="0">
              <a:solidFill>
                <a:srgbClr val="002060"/>
              </a:solidFill>
              <a:effectLst/>
            </a:endParaRPr>
          </a:p>
        </p:txBody>
      </p:sp>
      <p:sp>
        <p:nvSpPr>
          <p:cNvPr id="5" name="Slide Number Placeholder 4"/>
          <p:cNvSpPr>
            <a:spLocks noGrp="1"/>
          </p:cNvSpPr>
          <p:nvPr>
            <p:ph type="sldNum" sz="quarter" idx="12"/>
          </p:nvPr>
        </p:nvSpPr>
        <p:spPr/>
        <p:txBody>
          <a:bodyPr/>
          <a:lstStyle/>
          <a:p>
            <a:pPr>
              <a:defRPr/>
            </a:pPr>
            <a:fld id="{F9764E5B-A745-476D-A7A1-151D3EF31477}" type="slidenum">
              <a:rPr lang="en-GB" b="1" smtClean="0">
                <a:solidFill>
                  <a:schemeClr val="tx1"/>
                </a:solidFill>
              </a:rPr>
              <a:pPr>
                <a:defRPr/>
              </a:pPr>
              <a:t>1</a:t>
            </a:fld>
            <a:endParaRPr lang="en-GB" b="1" dirty="0">
              <a:solidFill>
                <a:schemeClr val="tx1"/>
              </a:solidFill>
            </a:endParaRPr>
          </a:p>
        </p:txBody>
      </p:sp>
      <p:sp>
        <p:nvSpPr>
          <p:cNvPr id="6" name="TextBox 5"/>
          <p:cNvSpPr txBox="1"/>
          <p:nvPr/>
        </p:nvSpPr>
        <p:spPr>
          <a:xfrm>
            <a:off x="381000" y="2895601"/>
            <a:ext cx="8382000" cy="646331"/>
          </a:xfrm>
          <a:prstGeom prst="rect">
            <a:avLst/>
          </a:prstGeom>
          <a:noFill/>
        </p:spPr>
        <p:txBody>
          <a:bodyPr wrap="square" rtlCol="0">
            <a:spAutoFit/>
          </a:bodyPr>
          <a:lstStyle/>
          <a:p>
            <a:pPr algn="ctr">
              <a:lnSpc>
                <a:spcPct val="100000"/>
              </a:lnSpc>
            </a:pPr>
            <a:r>
              <a:rPr lang="en-US" sz="3600" b="1" dirty="0" smtClean="0">
                <a:solidFill>
                  <a:srgbClr val="002060"/>
                </a:solidFill>
              </a:rPr>
              <a:t>Entrant / Attendant / Supervisor Training</a:t>
            </a:r>
          </a:p>
        </p:txBody>
      </p:sp>
      <p:pic>
        <p:nvPicPr>
          <p:cNvPr id="11" name="Picture 10" descr="CWD-Horizontal logo-blue.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8200" y="609600"/>
            <a:ext cx="7620000" cy="812800"/>
          </a:xfrm>
          <a:prstGeom prst="rect">
            <a:avLst/>
          </a:prstGeom>
          <a:ln>
            <a:solidFill>
              <a:schemeClr val="accent6">
                <a:lumMod val="75000"/>
              </a:schemeClr>
            </a:solidFill>
          </a:ln>
        </p:spPr>
      </p:pic>
      <p:sp>
        <p:nvSpPr>
          <p:cNvPr id="3" name="TextBox 2"/>
          <p:cNvSpPr txBox="1"/>
          <p:nvPr/>
        </p:nvSpPr>
        <p:spPr>
          <a:xfrm>
            <a:off x="2874693" y="3941068"/>
            <a:ext cx="2611707" cy="204993"/>
          </a:xfrm>
          <a:prstGeom prst="rect">
            <a:avLst/>
          </a:prstGeom>
          <a:noFill/>
        </p:spPr>
        <p:txBody>
          <a:bodyPr wrap="square" rtlCol="0">
            <a:spAutoFit/>
          </a:bodyPr>
          <a:lstStyle/>
          <a:p>
            <a:pPr algn="ctr"/>
            <a:r>
              <a:rPr lang="en-US" sz="1200" dirty="0" smtClean="0">
                <a:solidFill>
                  <a:schemeClr val="tx1"/>
                </a:solidFill>
              </a:rPr>
              <a:t>Updated: 03/15/12</a:t>
            </a:r>
            <a:endParaRPr lang="en-US" sz="1200" dirty="0">
              <a:solidFill>
                <a:schemeClr val="tx1"/>
              </a:solidFill>
            </a:endParaRPr>
          </a:p>
        </p:txBody>
      </p:sp>
      <p:pic>
        <p:nvPicPr>
          <p:cNvPr id="10" name="Picture 2"/>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6311" y="4572000"/>
            <a:ext cx="3067291" cy="2002312"/>
          </a:xfrm>
          <a:prstGeom prst="rect">
            <a:avLst/>
          </a:prstGeom>
          <a:noFill/>
          <a:ln w="9525">
            <a:noFill/>
            <a:round/>
            <a:headEnd/>
            <a:tailEnd/>
          </a:ln>
        </p:spPr>
      </p:pic>
      <p:pic>
        <p:nvPicPr>
          <p:cNvPr id="12" name="Picture 2" descr="http://www.stsosha.com/photos/var/albums/confined-space-down-shaft2.jpg?m=1289784147"/>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313325" y="4572000"/>
            <a:ext cx="2669750" cy="200231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http://www.usmra.com/repository/PHOTOS/Confined_Space/031.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096000" y="4578776"/>
            <a:ext cx="2667000" cy="2000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1"/>
            <a:ext cx="8153400" cy="2362200"/>
          </a:xfrm>
        </p:spPr>
        <p:txBody>
          <a:bodyPr/>
          <a:lstStyle/>
          <a:p>
            <a:pPr marL="109728" indent="0">
              <a:lnSpc>
                <a:spcPct val="100000"/>
              </a:lnSpc>
              <a:spcBef>
                <a:spcPts val="0"/>
              </a:spcBef>
              <a:buNone/>
            </a:pPr>
            <a:r>
              <a:rPr lang="en-US" sz="2400" b="1" dirty="0" smtClean="0">
                <a:solidFill>
                  <a:schemeClr val="tx1"/>
                </a:solidFill>
              </a:rPr>
              <a:t>According to a report from the Canadian Centre for Occupational Health and Safety (</a:t>
            </a:r>
            <a:r>
              <a:rPr lang="en-US" sz="2400" dirty="0" smtClean="0">
                <a:solidFill>
                  <a:schemeClr val="tx1"/>
                </a:solidFill>
              </a:rPr>
              <a:t>www.ccohs.ca):</a:t>
            </a:r>
          </a:p>
          <a:p>
            <a:pPr lvl="1">
              <a:lnSpc>
                <a:spcPct val="100000"/>
              </a:lnSpc>
              <a:spcBef>
                <a:spcPts val="0"/>
              </a:spcBef>
              <a:buFont typeface="Arial" pitchFamily="34" charset="0"/>
              <a:buChar char="•"/>
            </a:pPr>
            <a:r>
              <a:rPr lang="en-US" sz="2400" dirty="0" smtClean="0">
                <a:solidFill>
                  <a:schemeClr val="tx1"/>
                </a:solidFill>
              </a:rPr>
              <a:t>Many workers are injured and killed each year while working in confined spaces. An estimated 60% of the fatalities have been among the would-be rescuers. </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10</a:t>
            </a:fld>
            <a:endParaRPr lang="en-GB" dirty="0"/>
          </a:p>
        </p:txBody>
      </p:sp>
      <p:sp>
        <p:nvSpPr>
          <p:cNvPr id="2" name="Title 1"/>
          <p:cNvSpPr>
            <a:spLocks noGrp="1"/>
          </p:cNvSpPr>
          <p:nvPr>
            <p:ph type="title"/>
          </p:nvPr>
        </p:nvSpPr>
        <p:spPr/>
        <p:txBody>
          <a:bodyPr>
            <a:normAutofit fontScale="90000"/>
          </a:bodyPr>
          <a:lstStyle/>
          <a:p>
            <a:pPr>
              <a:lnSpc>
                <a:spcPct val="100000"/>
              </a:lnSpc>
            </a:pPr>
            <a:r>
              <a:rPr lang="en-US" dirty="0" smtClean="0">
                <a:solidFill>
                  <a:srgbClr val="C00000"/>
                </a:solidFill>
              </a:rPr>
              <a:t>Are Confined Spaces Dangerous?</a:t>
            </a:r>
            <a:endParaRPr lang="en-US" dirty="0">
              <a:solidFill>
                <a:srgbClr val="C00000"/>
              </a:solidFill>
            </a:endParaRPr>
          </a:p>
        </p:txBody>
      </p:sp>
    </p:spTree>
  </p:cSld>
  <p:clrMapOvr>
    <a:masterClrMapping/>
  </p:clrMapOvr>
  <p:transition spd="med">
    <p:strips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100000"/>
              </a:lnSpc>
              <a:spcBef>
                <a:spcPts val="0"/>
              </a:spcBef>
            </a:pPr>
            <a:r>
              <a:rPr lang="en-US" dirty="0" smtClean="0">
                <a:solidFill>
                  <a:schemeClr val="tx2"/>
                </a:solidFill>
              </a:rPr>
              <a:t>Confined spaces are dangerous because:</a:t>
            </a:r>
          </a:p>
          <a:p>
            <a:pPr marL="911225">
              <a:lnSpc>
                <a:spcPct val="100000"/>
              </a:lnSpc>
              <a:spcBef>
                <a:spcPts val="0"/>
              </a:spcBef>
              <a:buFont typeface="Arial" pitchFamily="34" charset="0"/>
              <a:buChar char="•"/>
            </a:pPr>
            <a:r>
              <a:rPr lang="en-US" dirty="0" smtClean="0">
                <a:solidFill>
                  <a:schemeClr val="tx2"/>
                </a:solidFill>
              </a:rPr>
              <a:t>They may contain hazards in the air</a:t>
            </a:r>
          </a:p>
          <a:p>
            <a:pPr marL="911225">
              <a:lnSpc>
                <a:spcPct val="100000"/>
              </a:lnSpc>
              <a:spcBef>
                <a:spcPts val="0"/>
              </a:spcBef>
              <a:buFont typeface="Arial" pitchFamily="34" charset="0"/>
              <a:buChar char="•"/>
            </a:pPr>
            <a:r>
              <a:rPr lang="en-US" dirty="0" smtClean="0">
                <a:solidFill>
                  <a:schemeClr val="tx2"/>
                </a:solidFill>
              </a:rPr>
              <a:t>Can trap you inside the space</a:t>
            </a:r>
          </a:p>
          <a:p>
            <a:pPr marL="911225">
              <a:lnSpc>
                <a:spcPct val="100000"/>
              </a:lnSpc>
              <a:spcBef>
                <a:spcPts val="0"/>
              </a:spcBef>
              <a:buFont typeface="Arial" pitchFamily="34" charset="0"/>
              <a:buChar char="•"/>
            </a:pPr>
            <a:r>
              <a:rPr lang="en-US" dirty="0" smtClean="0">
                <a:solidFill>
                  <a:schemeClr val="tx2"/>
                </a:solidFill>
              </a:rPr>
              <a:t>Can contain slip and fall hazards</a:t>
            </a:r>
          </a:p>
          <a:p>
            <a:pPr marL="911225">
              <a:lnSpc>
                <a:spcPct val="100000"/>
              </a:lnSpc>
              <a:spcBef>
                <a:spcPts val="0"/>
              </a:spcBef>
              <a:buFont typeface="Arial" pitchFamily="34" charset="0"/>
              <a:buChar char="•"/>
            </a:pPr>
            <a:r>
              <a:rPr lang="en-US" dirty="0" smtClean="0">
                <a:solidFill>
                  <a:schemeClr val="tx2"/>
                </a:solidFill>
              </a:rPr>
              <a:t>Can contain hazards that you might be unable to see</a:t>
            </a:r>
            <a:endParaRPr lang="en-US" dirty="0">
              <a:solidFill>
                <a:schemeClr val="tx2"/>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11</a:t>
            </a:fld>
            <a:endParaRPr lang="en-GB" dirty="0"/>
          </a:p>
        </p:txBody>
      </p:sp>
      <p:sp>
        <p:nvSpPr>
          <p:cNvPr id="2" name="Title 1"/>
          <p:cNvSpPr>
            <a:spLocks noGrp="1"/>
          </p:cNvSpPr>
          <p:nvPr>
            <p:ph type="title"/>
          </p:nvPr>
        </p:nvSpPr>
        <p:spPr/>
        <p:txBody>
          <a:bodyPr>
            <a:normAutofit/>
          </a:bodyPr>
          <a:lstStyle/>
          <a:p>
            <a:pPr>
              <a:lnSpc>
                <a:spcPct val="100000"/>
              </a:lnSpc>
            </a:pPr>
            <a:r>
              <a:rPr lang="en-US" dirty="0" smtClean="0">
                <a:solidFill>
                  <a:srgbClr val="C00000"/>
                </a:solidFill>
              </a:rPr>
              <a:t>Confined Spaces are Dangerous</a:t>
            </a:r>
            <a:endParaRPr lang="en-US" dirty="0">
              <a:solidFill>
                <a:srgbClr val="C00000"/>
              </a:solidFill>
            </a:endParaRPr>
          </a:p>
        </p:txBody>
      </p:sp>
      <p:pic>
        <p:nvPicPr>
          <p:cNvPr id="9218" name="Picture 2" descr="http://www.stsosha.com/photos/var/albums/confined-space-down-shaft2.jpg?m=1289784147"/>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029200" y="3635309"/>
            <a:ext cx="3661921" cy="27464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trips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5181600"/>
          </a:xfrm>
          <a:solidFill>
            <a:schemeClr val="bg1"/>
          </a:solidFill>
        </p:spPr>
        <p:txBody>
          <a:bodyPr>
            <a:normAutofit fontScale="85000" lnSpcReduction="10000"/>
          </a:bodyPr>
          <a:lstStyle/>
          <a:p>
            <a:pPr marL="568325" indent="-568325">
              <a:lnSpc>
                <a:spcPct val="100000"/>
              </a:lnSpc>
              <a:spcBef>
                <a:spcPts val="0"/>
              </a:spcBef>
              <a:buFont typeface="Wingdings" pitchFamily="2" charset="2"/>
              <a:buChar char="q"/>
            </a:pPr>
            <a:r>
              <a:rPr lang="en-US" sz="2600" dirty="0" smtClean="0">
                <a:solidFill>
                  <a:schemeClr val="tx1"/>
                </a:solidFill>
              </a:rPr>
              <a:t>The employer shall provide training so that all employees whose work is regulated by this section acquire the understanding, knowledge, and skills necessary for the safe performance of the duties assigned under this section. </a:t>
            </a:r>
          </a:p>
          <a:p>
            <a:pPr marL="568325" indent="-568325">
              <a:lnSpc>
                <a:spcPct val="100000"/>
              </a:lnSpc>
              <a:spcBef>
                <a:spcPts val="0"/>
              </a:spcBef>
              <a:buFont typeface="Wingdings" pitchFamily="2" charset="2"/>
              <a:buChar char="q"/>
            </a:pPr>
            <a:r>
              <a:rPr lang="en-US" sz="2600" dirty="0" smtClean="0">
                <a:solidFill>
                  <a:schemeClr val="tx1"/>
                </a:solidFill>
              </a:rPr>
              <a:t>Training shall be provided to each affected employee:</a:t>
            </a:r>
          </a:p>
          <a:p>
            <a:pPr marL="1147763" lvl="1" indent="-233363">
              <a:lnSpc>
                <a:spcPct val="120000"/>
              </a:lnSpc>
              <a:spcBef>
                <a:spcPts val="0"/>
              </a:spcBef>
              <a:buFont typeface="Wingdings" pitchFamily="2" charset="2"/>
              <a:buChar char="ü"/>
            </a:pPr>
            <a:r>
              <a:rPr lang="en-US" sz="2100" dirty="0" smtClean="0">
                <a:solidFill>
                  <a:schemeClr val="tx1"/>
                </a:solidFill>
              </a:rPr>
              <a:t>Before the employee is first assigned duties under this section;</a:t>
            </a:r>
          </a:p>
          <a:p>
            <a:pPr marL="1147763" lvl="1" indent="-233363">
              <a:lnSpc>
                <a:spcPct val="120000"/>
              </a:lnSpc>
              <a:spcBef>
                <a:spcPts val="0"/>
              </a:spcBef>
              <a:buFont typeface="Wingdings" pitchFamily="2" charset="2"/>
              <a:buChar char="ü"/>
            </a:pPr>
            <a:r>
              <a:rPr lang="en-US" sz="2100" dirty="0" smtClean="0">
                <a:solidFill>
                  <a:schemeClr val="tx1"/>
                </a:solidFill>
              </a:rPr>
              <a:t>Before there is a change in assigned duties;</a:t>
            </a:r>
          </a:p>
          <a:p>
            <a:pPr marL="1147763" lvl="1" indent="-233363">
              <a:lnSpc>
                <a:spcPct val="120000"/>
              </a:lnSpc>
              <a:spcBef>
                <a:spcPts val="0"/>
              </a:spcBef>
              <a:buFont typeface="Wingdings" pitchFamily="2" charset="2"/>
              <a:buChar char="ü"/>
            </a:pPr>
            <a:r>
              <a:rPr lang="en-US" sz="2100" dirty="0" smtClean="0">
                <a:solidFill>
                  <a:schemeClr val="tx1"/>
                </a:solidFill>
              </a:rPr>
              <a:t>Whenever there is a change in permit space operations that presents a hazard about which an employee has not previously been trained;</a:t>
            </a:r>
          </a:p>
          <a:p>
            <a:pPr marL="1147763" lvl="1" indent="-233363">
              <a:lnSpc>
                <a:spcPct val="120000"/>
              </a:lnSpc>
              <a:spcBef>
                <a:spcPts val="0"/>
              </a:spcBef>
              <a:buFont typeface="Wingdings" pitchFamily="2" charset="2"/>
              <a:buChar char="ü"/>
            </a:pPr>
            <a:r>
              <a:rPr lang="en-US" sz="2100" dirty="0" smtClean="0">
                <a:solidFill>
                  <a:schemeClr val="tx1"/>
                </a:solidFill>
              </a:rPr>
              <a:t>Whenever the employer has reason to believe either that there are deviations from the permit space entry procedures required by paragraph (d)(3) of this section or that there are inadequacies in the employee's knowledge or use of these procedures.</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12</a:t>
            </a:fld>
            <a:endParaRPr lang="en-GB" dirty="0"/>
          </a:p>
        </p:txBody>
      </p:sp>
      <p:sp>
        <p:nvSpPr>
          <p:cNvPr id="2" name="Title 1"/>
          <p:cNvSpPr>
            <a:spLocks noGrp="1"/>
          </p:cNvSpPr>
          <p:nvPr>
            <p:ph type="title"/>
          </p:nvPr>
        </p:nvSpPr>
        <p:spPr>
          <a:xfrm>
            <a:off x="685801" y="304800"/>
            <a:ext cx="7753351" cy="982662"/>
          </a:xfrm>
        </p:spPr>
        <p:txBody>
          <a:bodyPr/>
          <a:lstStyle/>
          <a:p>
            <a:r>
              <a:rPr lang="en-US" sz="4000" dirty="0" smtClean="0"/>
              <a:t>1910.146(g) Training</a:t>
            </a:r>
            <a:endParaRPr lang="en-US" sz="4000" dirty="0"/>
          </a:p>
        </p:txBody>
      </p:sp>
    </p:spTree>
  </p:cSld>
  <p:clrMapOvr>
    <a:masterClrMapping/>
  </p:clrMapOvr>
  <p:transition spd="med">
    <p:strips dir="l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rgbClr val="16165D"/>
                </a:solidFill>
              </a:rPr>
              <a:t>A Space that is …..</a:t>
            </a:r>
          </a:p>
          <a:p>
            <a:pPr marL="579882" lvl="1" indent="-323850">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16165D"/>
                </a:solidFill>
              </a:rPr>
              <a:t>Is </a:t>
            </a:r>
            <a:r>
              <a:rPr lang="en-GB" sz="2400" dirty="0">
                <a:solidFill>
                  <a:srgbClr val="16165D"/>
                </a:solidFill>
              </a:rPr>
              <a:t>large enough, and so configured that, an employee can enter bodily and perform work;</a:t>
            </a:r>
          </a:p>
          <a:p>
            <a:pPr marL="579882" lvl="1" indent="-323850">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Has limited or restricted means of entry or exit; and</a:t>
            </a:r>
          </a:p>
          <a:p>
            <a:pPr marL="579882" lvl="1" indent="-323850">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Is not designed for continuous human occupancy.</a:t>
            </a:r>
          </a:p>
          <a:p>
            <a:pPr marL="109728" indent="0">
              <a:buNone/>
            </a:pPr>
            <a:endParaRPr lang="en-US"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13</a:t>
            </a:fld>
            <a:endParaRPr lang="en-GB" dirty="0"/>
          </a:p>
        </p:txBody>
      </p:sp>
      <p:sp>
        <p:nvSpPr>
          <p:cNvPr id="4" name="Title 3"/>
          <p:cNvSpPr>
            <a:spLocks noGrp="1"/>
          </p:cNvSpPr>
          <p:nvPr>
            <p:ph type="title"/>
          </p:nvPr>
        </p:nvSpPr>
        <p:spPr/>
        <p:txBody>
          <a:bodyPr/>
          <a:lstStyle/>
          <a:p>
            <a:r>
              <a:rPr lang="en-US" dirty="0" smtClean="0">
                <a:effectLst/>
              </a:rPr>
              <a:t>What is a Confined Space?</a:t>
            </a:r>
            <a:endParaRPr lang="en-US" dirty="0">
              <a:effectLst/>
            </a:endParaRPr>
          </a:p>
        </p:txBody>
      </p:sp>
      <p:sp>
        <p:nvSpPr>
          <p:cNvPr id="5" name="TextBox 4"/>
          <p:cNvSpPr txBox="1"/>
          <p:nvPr/>
        </p:nvSpPr>
        <p:spPr>
          <a:xfrm>
            <a:off x="914400" y="4191000"/>
            <a:ext cx="7391400" cy="1794979"/>
          </a:xfrm>
          <a:prstGeom prst="rect">
            <a:avLst/>
          </a:prstGeom>
          <a:solidFill>
            <a:schemeClr val="bg1"/>
          </a:solidFill>
          <a:ln>
            <a:solidFill>
              <a:srgbClr val="FF0000"/>
            </a:solidFill>
          </a:ln>
        </p:spPr>
        <p:txBody>
          <a:bodyPr wrap="square" rtlCol="0">
            <a:spAutoFit/>
          </a:bodyPr>
          <a:lstStyle/>
          <a:p>
            <a:pPr algn="ctr">
              <a:lnSpc>
                <a:spcPct val="100000"/>
              </a:lnSpc>
            </a:pPr>
            <a:r>
              <a:rPr lang="en-GB" sz="3200" b="1" dirty="0" smtClean="0">
                <a:solidFill>
                  <a:srgbClr val="FF0000"/>
                </a:solidFill>
              </a:rPr>
              <a:t>Remember:  If you break the plane of a confined space, you have entered the confined space!</a:t>
            </a:r>
          </a:p>
          <a:p>
            <a:endParaRPr lang="en-US" dirty="0"/>
          </a:p>
        </p:txBody>
      </p:sp>
    </p:spTree>
    <p:extLst>
      <p:ext uri="{BB962C8B-B14F-4D97-AF65-F5344CB8AC3E}">
        <p14:creationId xmlns:p14="http://schemas.microsoft.com/office/powerpoint/2010/main" val="1586742279"/>
      </p:ext>
    </p:extLst>
  </p:cSld>
  <p:clrMapOvr>
    <a:masterClrMapping/>
  </p:clrMapOvr>
  <p:transition spd="med">
    <p:strips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normAutofit/>
          </a:bodyPr>
          <a:lstStyle/>
          <a:p>
            <a:r>
              <a:rPr lang="en-GB" sz="2400" dirty="0">
                <a:solidFill>
                  <a:schemeClr val="accent6">
                    <a:lumMod val="50000"/>
                  </a:schemeClr>
                </a:solidFill>
              </a:rPr>
              <a:t>A Permit-Required Confined Space is confined space that has one or more of the following characteristics:</a:t>
            </a:r>
          </a:p>
          <a:p>
            <a:pPr marL="817626" lvl="2" indent="-323850">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chemeClr val="accent6">
                    <a:lumMod val="50000"/>
                  </a:schemeClr>
                </a:solidFill>
              </a:rPr>
              <a:t>Contains or has the potential to contain a hazardous atmosphere;</a:t>
            </a:r>
          </a:p>
          <a:p>
            <a:pPr marL="817626" lvl="2" indent="-323850">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chemeClr val="accent6">
                    <a:lumMod val="50000"/>
                  </a:schemeClr>
                </a:solidFill>
              </a:rPr>
              <a:t>Contains a material that has the potential for engulfing an entrant;</a:t>
            </a:r>
          </a:p>
          <a:p>
            <a:pPr marL="817626" lvl="2" indent="-323850">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chemeClr val="accent6">
                    <a:lumMod val="50000"/>
                  </a:schemeClr>
                </a:solidFill>
              </a:rPr>
              <a:t>Has an internal configuration such that an entrant could become trapped or asphyxiated; or</a:t>
            </a:r>
          </a:p>
          <a:p>
            <a:pPr marL="817626" lvl="2" indent="-323850">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chemeClr val="accent6">
                    <a:lumMod val="50000"/>
                  </a:schemeClr>
                </a:solidFill>
              </a:rPr>
              <a:t>Contains any other serious safety or health hazard.</a:t>
            </a:r>
          </a:p>
          <a:p>
            <a:endParaRPr lang="en-US"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14</a:t>
            </a:fld>
            <a:endParaRPr lang="en-GB" dirty="0"/>
          </a:p>
        </p:txBody>
      </p:sp>
      <p:sp>
        <p:nvSpPr>
          <p:cNvPr id="4" name="Title 3"/>
          <p:cNvSpPr>
            <a:spLocks noGrp="1"/>
          </p:cNvSpPr>
          <p:nvPr>
            <p:ph type="title"/>
          </p:nvPr>
        </p:nvSpPr>
        <p:spPr/>
        <p:txBody>
          <a:bodyPr>
            <a:normAutofit fontScale="90000"/>
          </a:bodyPr>
          <a:lstStyle/>
          <a:p>
            <a:r>
              <a:rPr lang="en-US" dirty="0" smtClean="0">
                <a:effectLst/>
              </a:rPr>
              <a:t>Permit Required Confined Space</a:t>
            </a:r>
            <a:endParaRPr lang="en-US" dirty="0">
              <a:effectLst/>
            </a:endParaRPr>
          </a:p>
        </p:txBody>
      </p:sp>
      <p:sp>
        <p:nvSpPr>
          <p:cNvPr id="5" name="TextBox 4"/>
          <p:cNvSpPr txBox="1"/>
          <p:nvPr/>
        </p:nvSpPr>
        <p:spPr>
          <a:xfrm>
            <a:off x="1143000" y="4876800"/>
            <a:ext cx="6781800" cy="1569660"/>
          </a:xfrm>
          <a:prstGeom prst="rect">
            <a:avLst/>
          </a:prstGeom>
          <a:solidFill>
            <a:schemeClr val="bg1"/>
          </a:solidFill>
          <a:ln>
            <a:solidFill>
              <a:srgbClr val="C00000"/>
            </a:solidFill>
          </a:ln>
        </p:spPr>
        <p:txBody>
          <a:bodyPr wrap="square" rtlCol="0">
            <a:spAutoFit/>
          </a:bodyPr>
          <a:lstStyle/>
          <a:p>
            <a:pPr>
              <a:lnSpc>
                <a:spcPct val="100000"/>
              </a:lnSpc>
            </a:pPr>
            <a:r>
              <a:rPr lang="en-US" b="1" u="sng" dirty="0" smtClean="0">
                <a:solidFill>
                  <a:schemeClr val="tx1"/>
                </a:solidFill>
              </a:rPr>
              <a:t>Examples of Permit Required Confined Spaces:</a:t>
            </a:r>
          </a:p>
          <a:p>
            <a:pPr marL="461963" indent="-231775">
              <a:lnSpc>
                <a:spcPct val="100000"/>
              </a:lnSpc>
              <a:buFont typeface="Arial" pitchFamily="34" charset="0"/>
              <a:buChar char="•"/>
            </a:pPr>
            <a:r>
              <a:rPr lang="en-US" dirty="0" smtClean="0">
                <a:solidFill>
                  <a:schemeClr val="tx1"/>
                </a:solidFill>
              </a:rPr>
              <a:t>Manholes going into sewers</a:t>
            </a:r>
          </a:p>
          <a:p>
            <a:pPr marL="461963" indent="-231775">
              <a:lnSpc>
                <a:spcPct val="100000"/>
              </a:lnSpc>
              <a:buFont typeface="Arial" pitchFamily="34" charset="0"/>
              <a:buChar char="•"/>
            </a:pPr>
            <a:r>
              <a:rPr lang="en-US" dirty="0" smtClean="0">
                <a:solidFill>
                  <a:schemeClr val="tx1"/>
                </a:solidFill>
              </a:rPr>
              <a:t>Grain Silos</a:t>
            </a:r>
          </a:p>
          <a:p>
            <a:pPr marL="461963" indent="-231775">
              <a:lnSpc>
                <a:spcPct val="100000"/>
              </a:lnSpc>
              <a:buFont typeface="Arial" pitchFamily="34" charset="0"/>
              <a:buChar char="•"/>
            </a:pPr>
            <a:r>
              <a:rPr lang="en-US" dirty="0" smtClean="0">
                <a:solidFill>
                  <a:schemeClr val="tx1"/>
                </a:solidFill>
              </a:rPr>
              <a:t>Trenches</a:t>
            </a:r>
            <a:endParaRPr lang="en-US" dirty="0">
              <a:solidFill>
                <a:schemeClr val="tx1"/>
              </a:solidFill>
            </a:endParaRPr>
          </a:p>
        </p:txBody>
      </p:sp>
    </p:spTree>
    <p:extLst>
      <p:ext uri="{BB962C8B-B14F-4D97-AF65-F5344CB8AC3E}">
        <p14:creationId xmlns:p14="http://schemas.microsoft.com/office/powerpoint/2010/main" val="3330311791"/>
      </p:ext>
    </p:extLst>
  </p:cSld>
  <p:clrMapOvr>
    <a:masterClrMapping/>
  </p:clrMapOvr>
  <p:transition spd="med">
    <p:strips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5562600" y="1447801"/>
            <a:ext cx="3200400" cy="3352800"/>
          </a:xfrm>
        </p:spPr>
        <p:txBody>
          <a:bodyPr>
            <a:normAutofit lnSpcReduction="10000"/>
          </a:bodyPr>
          <a:lstStyle/>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tx1"/>
                </a:solidFill>
                <a:latin typeface="+mj-lt"/>
              </a:rPr>
              <a:t>A confined space that does not contain or have the potential to contain any hazard capable of causing death of serious physical harm.</a:t>
            </a:r>
          </a:p>
        </p:txBody>
      </p:sp>
      <p:sp>
        <p:nvSpPr>
          <p:cNvPr id="36866" name="Slide Number Placeholder 5"/>
          <p:cNvSpPr>
            <a:spLocks noGrp="1"/>
          </p:cNvSpPr>
          <p:nvPr>
            <p:ph type="sldNum" sz="quarter" idx="12"/>
          </p:nvPr>
        </p:nvSpPr>
        <p:spPr>
          <a:noFill/>
        </p:spPr>
        <p:txBody>
          <a:bodyPr/>
          <a:lstStyle/>
          <a:p>
            <a:pPr>
              <a:buFont typeface="Times New Roman" pitchFamily="18" charset="0"/>
              <a:buNone/>
            </a:pPr>
            <a:fld id="{7CF4411E-0085-4B21-96B3-C57D16CCED80}" type="slidenum">
              <a:rPr lang="en-GB" smtClean="0">
                <a:latin typeface="Times New Roman" pitchFamily="18" charset="0"/>
              </a:rPr>
              <a:pPr>
                <a:buFont typeface="Times New Roman" pitchFamily="18" charset="0"/>
                <a:buNone/>
              </a:pPr>
              <a:t>15</a:t>
            </a:fld>
            <a:endParaRPr lang="en-GB" dirty="0" smtClean="0">
              <a:latin typeface="Times New Roman" pitchFamily="18" charset="0"/>
            </a:endParaRPr>
          </a:p>
        </p:txBody>
      </p:sp>
      <p:sp>
        <p:nvSpPr>
          <p:cNvPr id="14338" name="Rectangle 2"/>
          <p:cNvSpPr>
            <a:spLocks noGrp="1" noChangeArrowheads="1"/>
          </p:cNvSpPr>
          <p:nvPr>
            <p:ph type="title"/>
          </p:nvPr>
        </p:nvSpPr>
        <p:spPr>
          <a:xfrm>
            <a:off x="0" y="304800"/>
            <a:ext cx="9144000" cy="914400"/>
          </a:xfrm>
        </p:spPr>
        <p:txBody>
          <a:bodyPr/>
          <a:lstStyle/>
          <a:p>
            <a:pPr>
              <a:lnSpc>
                <a:spcPct val="100000"/>
              </a:lnSpc>
              <a:buFont typeface="Times New Roman" pitchFamily="16" charset="0"/>
              <a:buNone/>
              <a:defRPr/>
            </a:pPr>
            <a:r>
              <a:rPr lang="en-GB" sz="3500" b="1" dirty="0" smtClean="0">
                <a:solidFill>
                  <a:schemeClr val="tx1"/>
                </a:solidFill>
                <a:effectLst/>
                <a:latin typeface="+mn-lt"/>
              </a:rPr>
              <a:t>Non-Permit Confined Space</a:t>
            </a:r>
          </a:p>
        </p:txBody>
      </p:sp>
      <p:sp>
        <p:nvSpPr>
          <p:cNvPr id="7" name="TextBox 6"/>
          <p:cNvSpPr txBox="1"/>
          <p:nvPr/>
        </p:nvSpPr>
        <p:spPr>
          <a:xfrm>
            <a:off x="609600" y="5105401"/>
            <a:ext cx="7848600" cy="1200329"/>
          </a:xfrm>
          <a:prstGeom prst="rect">
            <a:avLst/>
          </a:prstGeom>
          <a:solidFill>
            <a:schemeClr val="bg1"/>
          </a:solidFill>
          <a:ln>
            <a:solidFill>
              <a:srgbClr val="C00000"/>
            </a:solidFill>
          </a:ln>
        </p:spPr>
        <p:txBody>
          <a:bodyPr wrap="square" rtlCol="0">
            <a:spAutoFit/>
          </a:bodyPr>
          <a:lstStyle/>
          <a:p>
            <a:pPr>
              <a:lnSpc>
                <a:spcPct val="100000"/>
              </a:lnSpc>
            </a:pPr>
            <a:r>
              <a:rPr lang="en-US" b="1" u="sng" dirty="0" smtClean="0">
                <a:solidFill>
                  <a:schemeClr val="tx1"/>
                </a:solidFill>
              </a:rPr>
              <a:t>Examples of a Non-Permit Required Confined Space:</a:t>
            </a:r>
          </a:p>
          <a:p>
            <a:pPr marL="461963" indent="-231775">
              <a:lnSpc>
                <a:spcPct val="100000"/>
              </a:lnSpc>
              <a:buFont typeface="Arial" pitchFamily="34" charset="0"/>
              <a:buChar char="•"/>
            </a:pPr>
            <a:r>
              <a:rPr lang="en-US" dirty="0" smtClean="0">
                <a:solidFill>
                  <a:schemeClr val="tx1"/>
                </a:solidFill>
              </a:rPr>
              <a:t>Drop ceiling</a:t>
            </a:r>
          </a:p>
          <a:p>
            <a:pPr marL="461963" indent="-231775">
              <a:lnSpc>
                <a:spcPct val="100000"/>
              </a:lnSpc>
              <a:buFont typeface="Arial" pitchFamily="34" charset="0"/>
              <a:buChar char="•"/>
            </a:pPr>
            <a:r>
              <a:rPr lang="en-US" dirty="0" smtClean="0">
                <a:solidFill>
                  <a:schemeClr val="tx1"/>
                </a:solidFill>
              </a:rPr>
              <a:t>Motor control cabinets</a:t>
            </a:r>
            <a:endParaRPr lang="en-US" dirty="0">
              <a:solidFill>
                <a:schemeClr val="tx1"/>
              </a:solidFill>
            </a:endParaRPr>
          </a:p>
        </p:txBody>
      </p:sp>
      <p:pic>
        <p:nvPicPr>
          <p:cNvPr id="1026" name="Picture 2" descr="http://t1.gstatic.com/images?q=tbn:ANd9GcS-J9ZePCYR7h5brzn1TMUPcFGum6qEgmViPr2L_vNakufPQku2L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38200" y="1234263"/>
            <a:ext cx="4343400" cy="329963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16</a:t>
            </a:fld>
            <a:endParaRPr lang="en-GB" dirty="0"/>
          </a:p>
        </p:txBody>
      </p:sp>
      <p:sp>
        <p:nvSpPr>
          <p:cNvPr id="4" name="Title 3"/>
          <p:cNvSpPr>
            <a:spLocks noGrp="1"/>
          </p:cNvSpPr>
          <p:nvPr>
            <p:ph type="title"/>
          </p:nvPr>
        </p:nvSpPr>
        <p:spPr/>
        <p:txBody>
          <a:bodyPr/>
          <a:lstStyle/>
          <a:p>
            <a:r>
              <a:rPr lang="en-US" dirty="0" smtClean="0">
                <a:effectLst/>
              </a:rPr>
              <a:t>Examples of Confined Spaces</a:t>
            </a:r>
            <a:endParaRPr lang="en-US" dirty="0">
              <a:effectLst/>
            </a:endParaRPr>
          </a:p>
        </p:txBody>
      </p:sp>
      <p:sp>
        <p:nvSpPr>
          <p:cNvPr id="5" name="Rectangle 2"/>
          <p:cNvSpPr>
            <a:spLocks noGrp="1" noChangeArrowheads="1"/>
          </p:cNvSpPr>
          <p:nvPr>
            <p:ph sz="half" idx="1"/>
          </p:nvPr>
        </p:nvSpPr>
        <p:spPr>
          <a:xfrm>
            <a:off x="1219200" y="1625337"/>
            <a:ext cx="2514600" cy="3735388"/>
          </a:xfrm>
        </p:spPr>
        <p:txBody>
          <a:bodyPr>
            <a:normAutofit/>
          </a:bodyPr>
          <a:lstStyle/>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Tanks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Manholes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Boilers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Furnaces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Sewers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Silos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Hoppers</a:t>
            </a:r>
          </a:p>
        </p:txBody>
      </p:sp>
      <p:sp>
        <p:nvSpPr>
          <p:cNvPr id="6" name="Rectangle 3"/>
          <p:cNvSpPr txBox="1">
            <a:spLocks noChangeArrowheads="1"/>
          </p:cNvSpPr>
          <p:nvPr/>
        </p:nvSpPr>
        <p:spPr>
          <a:xfrm>
            <a:off x="5181600" y="1447800"/>
            <a:ext cx="2189163" cy="3963987"/>
          </a:xfrm>
          <a:prstGeom prst="rect">
            <a:avLst/>
          </a:prstGeom>
        </p:spPr>
        <p:txBody>
          <a:bodyPr>
            <a:normAutofit fontScale="92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23850" indent="-323850">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endParaRPr lang="en-GB" sz="2800" dirty="0" smtClean="0">
              <a:solidFill>
                <a:schemeClr val="accent6">
                  <a:lumMod val="50000"/>
                </a:schemeClr>
              </a:solidFill>
              <a:latin typeface="+mj-lt"/>
            </a:endParaRPr>
          </a:p>
          <a:p>
            <a:pPr marL="323850" indent="-323850">
              <a:lnSpc>
                <a:spcPct val="15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Vaults</a:t>
            </a:r>
          </a:p>
          <a:p>
            <a:pPr marL="323850" indent="-323850">
              <a:lnSpc>
                <a:spcPct val="15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Pipes</a:t>
            </a:r>
          </a:p>
          <a:p>
            <a:pPr marL="323850" indent="-323850">
              <a:lnSpc>
                <a:spcPct val="15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Trenches</a:t>
            </a:r>
          </a:p>
          <a:p>
            <a:pPr marL="323850" indent="-323850">
              <a:lnSpc>
                <a:spcPct val="15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Tunnels</a:t>
            </a:r>
          </a:p>
          <a:p>
            <a:pPr marL="323850" indent="-323850">
              <a:lnSpc>
                <a:spcPct val="15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Ducts</a:t>
            </a:r>
          </a:p>
          <a:p>
            <a:pPr marL="323850" indent="-323850">
              <a:lnSpc>
                <a:spcPct val="15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Bins</a:t>
            </a:r>
          </a:p>
          <a:p>
            <a:pPr marL="323850" indent="-323850">
              <a:lnSpc>
                <a:spcPct val="15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Pits</a:t>
            </a:r>
          </a:p>
        </p:txBody>
      </p:sp>
    </p:spTree>
    <p:extLst>
      <p:ext uri="{BB962C8B-B14F-4D97-AF65-F5344CB8AC3E}">
        <p14:creationId xmlns:p14="http://schemas.microsoft.com/office/powerpoint/2010/main" val="2137706715"/>
      </p:ext>
    </p:extLst>
  </p:cSld>
  <p:clrMapOvr>
    <a:masterClrMapping/>
  </p:clrMapOvr>
  <p:transition spd="med">
    <p:strips dir="l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17</a:t>
            </a:fld>
            <a:endParaRPr lang="en-GB" dirty="0"/>
          </a:p>
        </p:txBody>
      </p:sp>
      <p:sp>
        <p:nvSpPr>
          <p:cNvPr id="4" name="Title 3"/>
          <p:cNvSpPr>
            <a:spLocks noGrp="1"/>
          </p:cNvSpPr>
          <p:nvPr>
            <p:ph type="title"/>
          </p:nvPr>
        </p:nvSpPr>
        <p:spPr>
          <a:xfrm>
            <a:off x="304800" y="274638"/>
            <a:ext cx="8534400" cy="1143000"/>
          </a:xfrm>
        </p:spPr>
        <p:txBody>
          <a:bodyPr>
            <a:noAutofit/>
          </a:bodyPr>
          <a:lstStyle/>
          <a:p>
            <a:r>
              <a:rPr lang="en-GB" sz="3600" dirty="0">
                <a:solidFill>
                  <a:schemeClr val="accent6">
                    <a:lumMod val="50000"/>
                  </a:schemeClr>
                </a:solidFill>
                <a:effectLst/>
              </a:rPr>
              <a:t>Potential Hazards in Confined Spaces</a:t>
            </a:r>
            <a:endParaRPr lang="en-US" sz="3600" dirty="0"/>
          </a:p>
        </p:txBody>
      </p:sp>
      <p:sp>
        <p:nvSpPr>
          <p:cNvPr id="5" name="Rectangle 2"/>
          <p:cNvSpPr>
            <a:spLocks noGrp="1" noChangeArrowheads="1"/>
          </p:cNvSpPr>
          <p:nvPr>
            <p:ph sz="half" idx="1"/>
          </p:nvPr>
        </p:nvSpPr>
        <p:spPr>
          <a:xfrm>
            <a:off x="533400" y="1447800"/>
            <a:ext cx="3810000" cy="4953000"/>
          </a:xfrm>
          <a:solidFill>
            <a:schemeClr val="bg1"/>
          </a:solidFill>
          <a:ln w="9525">
            <a:solidFill>
              <a:srgbClr val="C00000"/>
            </a:solidFill>
            <a:round/>
            <a:headEnd/>
            <a:tailEnd/>
          </a:ln>
        </p:spPr>
        <p:txBody>
          <a:bodyPr vert="horz" wrap="square" lIns="92160" tIns="46080" rIns="92160" bIns="46080" numCol="1" anchor="t" anchorCtr="0" compatLnSpc="1">
            <a:prstTxWarp prst="textNoShape">
              <a:avLst/>
            </a:prstTxWarp>
            <a:normAutofit fontScale="92500"/>
          </a:bodyPr>
          <a:lstStyle/>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Asphyxiating - Oxygen Deficiency</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dirty="0" smtClean="0">
                <a:solidFill>
                  <a:srgbClr val="002060"/>
                </a:solidFill>
                <a:latin typeface="+mj-lt"/>
                <a:cs typeface="+mn-cs"/>
              </a:rPr>
              <a:t>&lt;19.5% or &gt;23.5% oxygen concentration</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CO2</a:t>
            </a:r>
          </a:p>
          <a:p>
            <a:pPr marL="723900" lvl="1" indent="-323850">
              <a:lnSpc>
                <a:spcPct val="100000"/>
              </a:lnSpc>
              <a:buClrTx/>
              <a:buSzPct val="75000"/>
              <a:buFont typeface="Monotype Sorts" charset="2"/>
              <a:buChar char=""/>
              <a:defRPr/>
            </a:pPr>
            <a:r>
              <a:rPr lang="en-US" sz="2000" dirty="0" smtClean="0">
                <a:solidFill>
                  <a:srgbClr val="002060"/>
                </a:solidFill>
              </a:rPr>
              <a:t>CO</a:t>
            </a:r>
            <a:r>
              <a:rPr lang="en-US" sz="2000" baseline="-25000" dirty="0" smtClean="0">
                <a:solidFill>
                  <a:srgbClr val="002060"/>
                </a:solidFill>
              </a:rPr>
              <a:t>2</a:t>
            </a:r>
            <a:r>
              <a:rPr lang="en-US" sz="2000" dirty="0" smtClean="0">
                <a:solidFill>
                  <a:srgbClr val="002060"/>
                </a:solidFill>
              </a:rPr>
              <a:t> is toxic in higher concentrations:</a:t>
            </a:r>
          </a:p>
          <a:p>
            <a:pPr marL="1123950" lvl="2" indent="-323850">
              <a:lnSpc>
                <a:spcPct val="100000"/>
              </a:lnSpc>
              <a:buClrTx/>
              <a:buSzPct val="75000"/>
              <a:buFont typeface="Monotype Sorts" charset="2"/>
              <a:buChar char=""/>
              <a:defRPr/>
            </a:pPr>
            <a:r>
              <a:rPr lang="en-US" sz="1600" dirty="0" smtClean="0">
                <a:solidFill>
                  <a:srgbClr val="002060"/>
                </a:solidFill>
              </a:rPr>
              <a:t>1% (10,000 ppm) will make some people feel drowsy.</a:t>
            </a:r>
          </a:p>
          <a:p>
            <a:pPr marL="1123950" lvl="2" indent="-323850">
              <a:lnSpc>
                <a:spcPct val="100000"/>
              </a:lnSpc>
              <a:buClrTx/>
              <a:buSzPct val="75000"/>
              <a:buFont typeface="Monotype Sorts" charset="2"/>
              <a:buChar char=""/>
              <a:defRPr/>
            </a:pPr>
            <a:r>
              <a:rPr lang="en-US" sz="1600" dirty="0" smtClean="0">
                <a:solidFill>
                  <a:srgbClr val="002060"/>
                </a:solidFill>
              </a:rPr>
              <a:t>Concentrations of 7% to 10% cause dizziness, headache, visual and hearing dysfunction, and unconsciousness within a few minutes to an hour.</a:t>
            </a:r>
            <a:endParaRPr lang="en-GB" sz="2000" dirty="0" smtClean="0">
              <a:solidFill>
                <a:srgbClr val="C00000"/>
              </a:solidFill>
              <a:latin typeface="+mj-lt"/>
            </a:endParaRPr>
          </a:p>
        </p:txBody>
      </p:sp>
      <p:sp>
        <p:nvSpPr>
          <p:cNvPr id="6" name="Rectangle 3"/>
          <p:cNvSpPr txBox="1">
            <a:spLocks noChangeArrowheads="1"/>
          </p:cNvSpPr>
          <p:nvPr/>
        </p:nvSpPr>
        <p:spPr>
          <a:xfrm>
            <a:off x="4800600" y="1447800"/>
            <a:ext cx="4114800" cy="4953000"/>
          </a:xfrm>
          <a:prstGeom prst="rect">
            <a:avLst/>
          </a:prstGeom>
          <a:solidFill>
            <a:schemeClr val="bg1"/>
          </a:solidFill>
          <a:ln>
            <a:solidFill>
              <a:srgbClr val="C00000"/>
            </a:solidFill>
          </a:ln>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23850" indent="-323850">
              <a:lnSpc>
                <a:spcPct val="10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Toxic Materials</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Carbon Monoxide</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Hydrogen Sulphide</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Welding fumes</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Corrosives</a:t>
            </a:r>
          </a:p>
          <a:p>
            <a:pPr marL="323850" indent="-323850">
              <a:lnSpc>
                <a:spcPct val="10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Mechanical </a:t>
            </a:r>
            <a:r>
              <a:rPr lang="en-GB" sz="2400" dirty="0" smtClean="0">
                <a:solidFill>
                  <a:schemeClr val="accent6">
                    <a:lumMod val="50000"/>
                  </a:schemeClr>
                </a:solidFill>
                <a:latin typeface="+mj-lt"/>
              </a:rPr>
              <a:t>Hazards</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Mixers</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Crushers</a:t>
            </a:r>
          </a:p>
          <a:p>
            <a:pPr marL="323850" indent="-266700">
              <a:lnSpc>
                <a:spcPct val="100000"/>
              </a:lnSpc>
              <a:spcBef>
                <a:spcPts val="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C00000"/>
                </a:solidFill>
                <a:latin typeface="+mj-lt"/>
              </a:rPr>
              <a:t>Engulfment</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Soil around an excavation</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Grain in a silo</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Powdered material in a bin</a:t>
            </a:r>
          </a:p>
        </p:txBody>
      </p:sp>
    </p:spTree>
    <p:extLst>
      <p:ext uri="{BB962C8B-B14F-4D97-AF65-F5344CB8AC3E}">
        <p14:creationId xmlns:p14="http://schemas.microsoft.com/office/powerpoint/2010/main" val="33268540"/>
      </p:ext>
    </p:extLst>
  </p:cSld>
  <p:clrMapOvr>
    <a:masterClrMapping/>
  </p:clrMapOvr>
  <p:transition spd="med">
    <p:strips dir="l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038600" cy="4525963"/>
          </a:xfrm>
        </p:spPr>
        <p:txBody>
          <a:bodyPr>
            <a:normAutofit/>
          </a:bodyPr>
          <a:lstStyle/>
          <a:p>
            <a:pPr marL="323850" indent="-323850">
              <a:lnSpc>
                <a:spcPct val="100000"/>
              </a:lnSpc>
              <a:spcBef>
                <a:spcPts val="0"/>
              </a:spcBef>
              <a:buClrTx/>
              <a:buSzPct val="75000"/>
              <a:buFont typeface="Monotype Sorts" charset="2"/>
              <a:buChar char=""/>
              <a:tabLst>
                <a:tab pos="7294563" algn="l"/>
                <a:tab pos="7751763" algn="l"/>
                <a:tab pos="8208963" algn="l"/>
                <a:tab pos="8666163" algn="l"/>
                <a:tab pos="9123363" algn="l"/>
              </a:tabLst>
              <a:defRPr/>
            </a:pPr>
            <a:r>
              <a:rPr lang="en-GB" sz="3200" dirty="0">
                <a:solidFill>
                  <a:srgbClr val="C00000"/>
                </a:solidFill>
              </a:rPr>
              <a:t>Electricity</a:t>
            </a:r>
          </a:p>
          <a:p>
            <a:pPr marL="323850" indent="-323850">
              <a:lnSpc>
                <a:spcPct val="100000"/>
              </a:lnSpc>
              <a:spcBef>
                <a:spcPts val="0"/>
              </a:spcBef>
              <a:buClrTx/>
              <a:buSzPct val="75000"/>
              <a:buFont typeface="Monotype Sorts" charset="2"/>
              <a:buChar char=""/>
              <a:tabLst>
                <a:tab pos="7294563" algn="l"/>
                <a:tab pos="7751763" algn="l"/>
                <a:tab pos="8208963" algn="l"/>
                <a:tab pos="8666163" algn="l"/>
                <a:tab pos="9123363" algn="l"/>
              </a:tabLst>
              <a:defRPr/>
            </a:pPr>
            <a:r>
              <a:rPr lang="en-GB" sz="3200" dirty="0" smtClean="0">
                <a:solidFill>
                  <a:srgbClr val="C00000"/>
                </a:solidFill>
              </a:rPr>
              <a:t>Flammable </a:t>
            </a:r>
            <a:r>
              <a:rPr lang="en-GB" sz="3200" dirty="0">
                <a:solidFill>
                  <a:srgbClr val="C00000"/>
                </a:solidFill>
              </a:rPr>
              <a:t>-Combustibles</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sz="3200" dirty="0">
                <a:solidFill>
                  <a:srgbClr val="002060"/>
                </a:solidFill>
              </a:rPr>
              <a:t>Methane</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sz="3200" dirty="0">
                <a:solidFill>
                  <a:srgbClr val="002060"/>
                </a:solidFill>
              </a:rPr>
              <a:t>Hydrogen</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sz="3200" dirty="0">
                <a:solidFill>
                  <a:srgbClr val="002060"/>
                </a:solidFill>
              </a:rPr>
              <a:t>Acetylene</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sz="3200" dirty="0">
                <a:solidFill>
                  <a:srgbClr val="002060"/>
                </a:solidFill>
              </a:rPr>
              <a:t>Propane</a:t>
            </a:r>
          </a:p>
          <a:p>
            <a:pPr marL="723900" lvl="1" indent="-266700">
              <a:lnSpc>
                <a:spcPct val="100000"/>
              </a:lnSpc>
              <a:spcBef>
                <a:spcPts val="0"/>
              </a:spcBef>
              <a:buClrTx/>
              <a:buFont typeface="Times New Roman" pitchFamily="16" charset="0"/>
              <a:buChar char="–"/>
              <a:tabLst>
                <a:tab pos="7294563" algn="l"/>
                <a:tab pos="7751763" algn="l"/>
                <a:tab pos="8208963" algn="l"/>
                <a:tab pos="8666163" algn="l"/>
                <a:tab pos="9123363" algn="l"/>
              </a:tabLst>
              <a:defRPr/>
            </a:pPr>
            <a:r>
              <a:rPr lang="en-GB" sz="3200" dirty="0">
                <a:solidFill>
                  <a:srgbClr val="002060"/>
                </a:solidFill>
              </a:rPr>
              <a:t>Gasoline </a:t>
            </a:r>
            <a:r>
              <a:rPr lang="en-GB" sz="3200" dirty="0" smtClean="0">
                <a:solidFill>
                  <a:srgbClr val="002060"/>
                </a:solidFill>
              </a:rPr>
              <a:t>fumes</a:t>
            </a:r>
            <a:endParaRPr lang="en-GB" sz="3200" dirty="0">
              <a:solidFill>
                <a:srgbClr val="002060"/>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18</a:t>
            </a:fld>
            <a:endParaRPr lang="en-GB" dirty="0"/>
          </a:p>
        </p:txBody>
      </p:sp>
      <p:sp>
        <p:nvSpPr>
          <p:cNvPr id="4" name="Title 3"/>
          <p:cNvSpPr>
            <a:spLocks noGrp="1"/>
          </p:cNvSpPr>
          <p:nvPr>
            <p:ph type="title"/>
          </p:nvPr>
        </p:nvSpPr>
        <p:spPr/>
        <p:txBody>
          <a:bodyPr>
            <a:normAutofit fontScale="90000"/>
          </a:bodyPr>
          <a:lstStyle/>
          <a:p>
            <a:pPr algn="ctr"/>
            <a:r>
              <a:rPr lang="en-GB" sz="4400" dirty="0">
                <a:solidFill>
                  <a:schemeClr val="accent6">
                    <a:lumMod val="50000"/>
                  </a:schemeClr>
                </a:solidFill>
                <a:effectLst/>
              </a:rPr>
              <a:t>Potential Hazards in Confined Spaces</a:t>
            </a:r>
            <a:endParaRPr lang="en-US" dirty="0"/>
          </a:p>
        </p:txBody>
      </p:sp>
      <p:pic>
        <p:nvPicPr>
          <p:cNvPr id="5" name="Picture 4" descr="http://t2.gstatic.com/images?q=tbn:ANd9GcQ2LYA1syOnP1DHOQooxyqOIs-F9eZf0OT_qPdZWBMvwPgveRQh"/>
          <p:cNvPicPr>
            <a:picLocks noChangeAspect="1" noChangeArrowheads="1"/>
          </p:cNvPicPr>
          <p:nvPr/>
        </p:nvPicPr>
        <p:blipFill>
          <a:blip r:embed="rId2" cstate="print"/>
          <a:srcRect/>
          <a:stretch>
            <a:fillRect/>
          </a:stretch>
        </p:blipFill>
        <p:spPr bwMode="auto">
          <a:xfrm>
            <a:off x="4374603" y="1981200"/>
            <a:ext cx="4146150" cy="3486150"/>
          </a:xfrm>
          <a:prstGeom prst="rect">
            <a:avLst/>
          </a:prstGeom>
          <a:noFill/>
        </p:spPr>
      </p:pic>
    </p:spTree>
    <p:extLst>
      <p:ext uri="{BB962C8B-B14F-4D97-AF65-F5344CB8AC3E}">
        <p14:creationId xmlns:p14="http://schemas.microsoft.com/office/powerpoint/2010/main" val="187780660"/>
      </p:ext>
    </p:extLst>
  </p:cSld>
  <p:clrMapOvr>
    <a:masterClrMapping/>
  </p:clrMapOvr>
  <p:transition spd="med">
    <p:strips dir="l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1000" y="1981201"/>
            <a:ext cx="8382000" cy="4098925"/>
          </a:xfrm>
          <a:solidFill>
            <a:schemeClr val="bg1"/>
          </a:solidFill>
          <a:ln>
            <a:solidFill>
              <a:schemeClr val="tx1"/>
            </a:solidFill>
          </a:ln>
        </p:spPr>
        <p:txBody>
          <a:bodyPr/>
          <a:lstStyle/>
          <a:p>
            <a:pPr marL="109728" indent="0">
              <a:lnSpc>
                <a:spcPct val="100000"/>
              </a:lnSpc>
              <a:spcBef>
                <a:spcPts val="0"/>
              </a:spcBef>
              <a:buNone/>
            </a:pPr>
            <a:r>
              <a:rPr lang="en-US" dirty="0" smtClean="0">
                <a:solidFill>
                  <a:schemeClr val="tx1"/>
                </a:solidFill>
              </a:rPr>
              <a:t>Oxygen could be removed from the air in a confined space by:</a:t>
            </a:r>
          </a:p>
          <a:p>
            <a:pPr lvl="1">
              <a:lnSpc>
                <a:spcPct val="100000"/>
              </a:lnSpc>
              <a:spcBef>
                <a:spcPts val="0"/>
              </a:spcBef>
              <a:buFont typeface="Wingdings" pitchFamily="2" charset="2"/>
              <a:buChar char="Ø"/>
            </a:pPr>
            <a:r>
              <a:rPr lang="en-US" dirty="0" smtClean="0">
                <a:solidFill>
                  <a:schemeClr val="tx1"/>
                </a:solidFill>
              </a:rPr>
              <a:t>Material in the space could displace the oxygen</a:t>
            </a:r>
          </a:p>
          <a:p>
            <a:pPr lvl="1">
              <a:lnSpc>
                <a:spcPct val="100000"/>
              </a:lnSpc>
              <a:spcBef>
                <a:spcPts val="0"/>
              </a:spcBef>
              <a:buFont typeface="Wingdings" pitchFamily="2" charset="2"/>
              <a:buChar char="Ø"/>
            </a:pPr>
            <a:r>
              <a:rPr lang="en-US" dirty="0" smtClean="0">
                <a:solidFill>
                  <a:schemeClr val="tx1"/>
                </a:solidFill>
              </a:rPr>
              <a:t>Rusting could create a chemical reaction that uses up the oxygen</a:t>
            </a:r>
          </a:p>
          <a:p>
            <a:pPr lvl="1">
              <a:lnSpc>
                <a:spcPct val="100000"/>
              </a:lnSpc>
              <a:spcBef>
                <a:spcPts val="0"/>
              </a:spcBef>
              <a:buFont typeface="Wingdings" pitchFamily="2" charset="2"/>
              <a:buChar char="Ø"/>
            </a:pPr>
            <a:r>
              <a:rPr lang="en-US" dirty="0" smtClean="0">
                <a:solidFill>
                  <a:schemeClr val="tx1"/>
                </a:solidFill>
              </a:rPr>
              <a:t>The space could be purged with a gas to prevent explosions.</a:t>
            </a:r>
            <a:endParaRPr lang="en-US" dirty="0">
              <a:solidFill>
                <a:schemeClr val="tx1"/>
              </a:solidFill>
            </a:endParaRPr>
          </a:p>
        </p:txBody>
      </p:sp>
      <p:sp>
        <p:nvSpPr>
          <p:cNvPr id="5" name="Slide Number Placeholder 4"/>
          <p:cNvSpPr>
            <a:spLocks noGrp="1"/>
          </p:cNvSpPr>
          <p:nvPr>
            <p:ph type="sldNum" sz="quarter" idx="12"/>
          </p:nvPr>
        </p:nvSpPr>
        <p:spPr/>
        <p:txBody>
          <a:bodyPr/>
          <a:lstStyle/>
          <a:p>
            <a:pPr>
              <a:defRPr/>
            </a:pPr>
            <a:fld id="{2DA5BB0E-DAE9-48F5-A6F6-E772319ED958}" type="slidenum">
              <a:rPr lang="en-GB" smtClean="0"/>
              <a:pPr>
                <a:defRPr/>
              </a:pPr>
              <a:t>19</a:t>
            </a:fld>
            <a:endParaRPr lang="en-GB" dirty="0"/>
          </a:p>
        </p:txBody>
      </p:sp>
      <p:sp>
        <p:nvSpPr>
          <p:cNvPr id="2" name="Title 1"/>
          <p:cNvSpPr>
            <a:spLocks noGrp="1"/>
          </p:cNvSpPr>
          <p:nvPr>
            <p:ph type="title"/>
          </p:nvPr>
        </p:nvSpPr>
        <p:spPr/>
        <p:txBody>
          <a:bodyPr/>
          <a:lstStyle/>
          <a:p>
            <a:r>
              <a:rPr lang="en-US" dirty="0" smtClean="0">
                <a:solidFill>
                  <a:schemeClr val="tx1"/>
                </a:solidFill>
              </a:rPr>
              <a:t>Oxygen Deficiency</a:t>
            </a:r>
            <a:endParaRPr lang="en-US" dirty="0">
              <a:solidFill>
                <a:schemeClr val="tx1"/>
              </a:solidFill>
            </a:endParaRPr>
          </a:p>
        </p:txBody>
      </p:sp>
    </p:spTree>
  </p:cSld>
  <p:clrMapOvr>
    <a:masterClrMapping/>
  </p:clrMapOvr>
  <p:transition spd="med">
    <p:strips dir="l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7924800" cy="4724400"/>
          </a:xfrm>
          <a:solidFill>
            <a:schemeClr val="bg1"/>
          </a:solidFill>
        </p:spPr>
        <p:txBody>
          <a:bodyPr>
            <a:normAutofit/>
          </a:bodyPr>
          <a:lstStyle/>
          <a:p>
            <a:pPr algn="ctr">
              <a:lnSpc>
                <a:spcPct val="100000"/>
              </a:lnSpc>
              <a:spcBef>
                <a:spcPts val="0"/>
              </a:spcBef>
            </a:pPr>
            <a:r>
              <a:rPr lang="en-US" sz="2800" b="1" dirty="0" smtClean="0">
                <a:solidFill>
                  <a:schemeClr val="tx1"/>
                </a:solidFill>
              </a:rPr>
              <a:t>“This material was produced under Grant </a:t>
            </a:r>
          </a:p>
          <a:p>
            <a:pPr algn="ctr">
              <a:lnSpc>
                <a:spcPct val="100000"/>
              </a:lnSpc>
              <a:spcBef>
                <a:spcPts val="0"/>
              </a:spcBef>
            </a:pPr>
            <a:r>
              <a:rPr lang="en-US" sz="2800" b="1" dirty="0" smtClean="0">
                <a:solidFill>
                  <a:schemeClr val="tx1"/>
                </a:solidFill>
              </a:rPr>
              <a:t>SH-21000-10-60-F-29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2800" b="1" dirty="0">
              <a:solidFill>
                <a:schemeClr val="tx1"/>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2</a:t>
            </a:fld>
            <a:endParaRPr lang="en-GB" dirty="0"/>
          </a:p>
        </p:txBody>
      </p:sp>
      <p:sp>
        <p:nvSpPr>
          <p:cNvPr id="2" name="Title 1"/>
          <p:cNvSpPr>
            <a:spLocks noGrp="1"/>
          </p:cNvSpPr>
          <p:nvPr>
            <p:ph type="title"/>
          </p:nvPr>
        </p:nvSpPr>
        <p:spPr/>
        <p:txBody>
          <a:bodyPr/>
          <a:lstStyle/>
          <a:p>
            <a:r>
              <a:rPr lang="en-US" dirty="0" smtClean="0">
                <a:solidFill>
                  <a:schemeClr val="tx1"/>
                </a:solidFill>
              </a:rPr>
              <a:t>Disclaimer</a:t>
            </a:r>
            <a:endParaRPr lang="en-US"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2176272"/>
          </a:xfrm>
        </p:spPr>
        <p:txBody>
          <a:bodyPr/>
          <a:lstStyle/>
          <a:p>
            <a:pPr marL="323850" indent="-323850">
              <a:lnSpc>
                <a:spcPct val="100000"/>
              </a:lnSpc>
              <a:buClrTx/>
              <a:buSzPct val="75000"/>
              <a:buFont typeface="Monotype Sorts" charset="2"/>
              <a:buChar char=""/>
              <a:defRPr/>
            </a:pPr>
            <a:r>
              <a:rPr lang="en-GB" sz="2400" dirty="0">
                <a:solidFill>
                  <a:srgbClr val="16165D"/>
                </a:solidFill>
              </a:rPr>
              <a:t>The act by which a person intentionally passes through an opening into a confined space.</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Any part of the body passing through the opening is considered entry</a:t>
            </a:r>
            <a:r>
              <a:rPr lang="en-GB" sz="2400" dirty="0" smtClean="0">
                <a:solidFill>
                  <a:srgbClr val="16165D"/>
                </a:solidFill>
              </a:rPr>
              <a:t>.</a:t>
            </a:r>
            <a:endParaRPr lang="en-GB" sz="2400" dirty="0">
              <a:solidFill>
                <a:srgbClr val="16165D"/>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20</a:t>
            </a:fld>
            <a:endParaRPr lang="en-GB" dirty="0"/>
          </a:p>
        </p:txBody>
      </p:sp>
      <p:sp>
        <p:nvSpPr>
          <p:cNvPr id="4" name="Title 3"/>
          <p:cNvSpPr>
            <a:spLocks noGrp="1"/>
          </p:cNvSpPr>
          <p:nvPr>
            <p:ph type="title"/>
          </p:nvPr>
        </p:nvSpPr>
        <p:spPr/>
        <p:txBody>
          <a:bodyPr/>
          <a:lstStyle/>
          <a:p>
            <a:r>
              <a:rPr lang="en-US" dirty="0" smtClean="0">
                <a:effectLst/>
              </a:rPr>
              <a:t>Entry</a:t>
            </a:r>
            <a:endParaRPr lang="en-US" dirty="0">
              <a:effectLst/>
            </a:endParaRPr>
          </a:p>
        </p:txBody>
      </p:sp>
    </p:spTree>
    <p:extLst>
      <p:ext uri="{BB962C8B-B14F-4D97-AF65-F5344CB8AC3E}">
        <p14:creationId xmlns:p14="http://schemas.microsoft.com/office/powerpoint/2010/main" val="3488263638"/>
      </p:ext>
    </p:extLst>
  </p:cSld>
  <p:clrMapOvr>
    <a:masterClrMapping/>
  </p:clrMapOvr>
  <p:transition spd="med">
    <p:strips dir="l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2209800"/>
            <a:ext cx="8229600" cy="3166872"/>
          </a:xfrm>
        </p:spPr>
        <p:txBody>
          <a:bodyPr>
            <a:normAutofit/>
          </a:bodyPr>
          <a:lstStyle/>
          <a:p>
            <a:pPr marL="323850" indent="-323850">
              <a:lnSpc>
                <a:spcPct val="100000"/>
              </a:lnSpc>
              <a:buClrTx/>
              <a:buFont typeface="Arial" pitchFamily="34"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chemeClr val="accent6">
                    <a:lumMod val="50000"/>
                  </a:schemeClr>
                </a:solidFill>
              </a:rPr>
              <a:t>Any condition which poses an immediate threat to the health </a:t>
            </a:r>
            <a:r>
              <a:rPr lang="en-GB" sz="2800" dirty="0" smtClean="0">
                <a:solidFill>
                  <a:schemeClr val="accent6">
                    <a:lumMod val="50000"/>
                  </a:schemeClr>
                </a:solidFill>
              </a:rPr>
              <a:t>or </a:t>
            </a:r>
            <a:r>
              <a:rPr lang="en-GB" sz="2800" dirty="0">
                <a:solidFill>
                  <a:schemeClr val="accent6">
                    <a:lumMod val="50000"/>
                  </a:schemeClr>
                </a:solidFill>
              </a:rPr>
              <a:t>life on an entrant, or;</a:t>
            </a:r>
          </a:p>
          <a:p>
            <a:pPr marL="323850" indent="-323850">
              <a:lnSpc>
                <a:spcPct val="100000"/>
              </a:lnSpc>
              <a:buClrTx/>
              <a:buFont typeface="Arial" pitchFamily="34"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chemeClr val="accent6">
                    <a:lumMod val="50000"/>
                  </a:schemeClr>
                </a:solidFill>
              </a:rPr>
              <a:t>Would cause irreversible adverse health effects, or;</a:t>
            </a:r>
          </a:p>
          <a:p>
            <a:pPr marL="323850" indent="-323850">
              <a:lnSpc>
                <a:spcPct val="100000"/>
              </a:lnSpc>
              <a:buClrTx/>
              <a:buFont typeface="Arial" pitchFamily="34"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chemeClr val="accent6">
                    <a:lumMod val="50000"/>
                  </a:schemeClr>
                </a:solidFill>
              </a:rPr>
              <a:t>Would interfere with an individual’s ability to escape unaided from a permit space.</a:t>
            </a:r>
          </a:p>
          <a:p>
            <a:pPr marL="109728" indent="0">
              <a:buNone/>
            </a:pPr>
            <a:endParaRPr lang="en-US"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21</a:t>
            </a:fld>
            <a:endParaRPr lang="en-GB" dirty="0"/>
          </a:p>
        </p:txBody>
      </p:sp>
      <p:sp>
        <p:nvSpPr>
          <p:cNvPr id="4" name="Title 3"/>
          <p:cNvSpPr>
            <a:spLocks noGrp="1"/>
          </p:cNvSpPr>
          <p:nvPr>
            <p:ph type="title"/>
          </p:nvPr>
        </p:nvSpPr>
        <p:spPr>
          <a:xfrm>
            <a:off x="457200" y="228600"/>
            <a:ext cx="8229600" cy="1676400"/>
          </a:xfrm>
        </p:spPr>
        <p:txBody>
          <a:bodyPr>
            <a:normAutofit fontScale="90000"/>
          </a:bodyPr>
          <a:lstStyle/>
          <a:p>
            <a:r>
              <a:rPr lang="en-US" dirty="0" smtClean="0">
                <a:effectLst/>
              </a:rPr>
              <a:t>IDLH – </a:t>
            </a:r>
            <a:br>
              <a:rPr lang="en-US" dirty="0" smtClean="0">
                <a:effectLst/>
              </a:rPr>
            </a:br>
            <a:r>
              <a:rPr lang="en-US" sz="3600" u="sng" dirty="0" smtClean="0">
                <a:solidFill>
                  <a:srgbClr val="FF0000"/>
                </a:solidFill>
                <a:effectLst/>
              </a:rPr>
              <a:t>I</a:t>
            </a:r>
            <a:r>
              <a:rPr lang="en-US" sz="3600" dirty="0" smtClean="0">
                <a:solidFill>
                  <a:srgbClr val="FF0000"/>
                </a:solidFill>
                <a:effectLst/>
              </a:rPr>
              <a:t>mmediately </a:t>
            </a:r>
            <a:r>
              <a:rPr lang="en-US" sz="3600" u="sng" dirty="0" smtClean="0">
                <a:solidFill>
                  <a:srgbClr val="FF0000"/>
                </a:solidFill>
                <a:effectLst/>
              </a:rPr>
              <a:t>D</a:t>
            </a:r>
            <a:r>
              <a:rPr lang="en-US" sz="3600" dirty="0" smtClean="0">
                <a:solidFill>
                  <a:srgbClr val="FF0000"/>
                </a:solidFill>
                <a:effectLst/>
              </a:rPr>
              <a:t>angerous to </a:t>
            </a:r>
            <a:r>
              <a:rPr lang="en-US" sz="3600" u="sng" dirty="0" smtClean="0">
                <a:solidFill>
                  <a:srgbClr val="FF0000"/>
                </a:solidFill>
                <a:effectLst/>
              </a:rPr>
              <a:t>L</a:t>
            </a:r>
            <a:r>
              <a:rPr lang="en-US" sz="3600" dirty="0" smtClean="0">
                <a:solidFill>
                  <a:srgbClr val="FF0000"/>
                </a:solidFill>
                <a:effectLst/>
              </a:rPr>
              <a:t>ife or </a:t>
            </a:r>
            <a:r>
              <a:rPr lang="en-US" sz="3600" u="sng" dirty="0" smtClean="0">
                <a:solidFill>
                  <a:srgbClr val="FF0000"/>
                </a:solidFill>
                <a:effectLst/>
              </a:rPr>
              <a:t>H</a:t>
            </a:r>
            <a:r>
              <a:rPr lang="en-US" sz="3600" dirty="0" smtClean="0">
                <a:solidFill>
                  <a:srgbClr val="FF0000"/>
                </a:solidFill>
                <a:effectLst/>
              </a:rPr>
              <a:t>ealth</a:t>
            </a:r>
            <a:endParaRPr lang="en-US" sz="3600" dirty="0">
              <a:solidFill>
                <a:srgbClr val="FF0000"/>
              </a:solidFill>
              <a:effectLst/>
            </a:endParaRPr>
          </a:p>
        </p:txBody>
      </p:sp>
    </p:spTree>
    <p:extLst>
      <p:ext uri="{BB962C8B-B14F-4D97-AF65-F5344CB8AC3E}">
        <p14:creationId xmlns:p14="http://schemas.microsoft.com/office/powerpoint/2010/main" val="3641697983"/>
      </p:ext>
    </p:extLst>
  </p:cSld>
  <p:clrMapOvr>
    <a:masterClrMapping/>
  </p:clrMapOvr>
  <p:transition spd="med">
    <p:strips dir="l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91200" y="1481328"/>
            <a:ext cx="2895600" cy="4525963"/>
          </a:xfrm>
        </p:spPr>
        <p:txBody>
          <a:bodyPr/>
          <a:lstStyle/>
          <a:p>
            <a:r>
              <a:rPr lang="en-GB" sz="2400" b="1" dirty="0">
                <a:solidFill>
                  <a:schemeClr val="accent6">
                    <a:lumMod val="50000"/>
                  </a:schemeClr>
                </a:solidFill>
              </a:rPr>
              <a:t>The employee who will physically enter the confined space to perform the work</a:t>
            </a:r>
            <a:r>
              <a:rPr lang="en-GB" sz="2400" b="1" dirty="0" smtClean="0">
                <a:solidFill>
                  <a:schemeClr val="accent6">
                    <a:lumMod val="50000"/>
                  </a:schemeClr>
                </a:solidFill>
              </a:rPr>
              <a:t>.</a:t>
            </a:r>
            <a:endParaRPr lang="en-GB" sz="2400" b="1" dirty="0">
              <a:solidFill>
                <a:schemeClr val="accent6">
                  <a:lumMod val="50000"/>
                </a:schemeClr>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22</a:t>
            </a:fld>
            <a:endParaRPr lang="en-GB" dirty="0"/>
          </a:p>
        </p:txBody>
      </p:sp>
      <p:sp>
        <p:nvSpPr>
          <p:cNvPr id="4" name="Title 3"/>
          <p:cNvSpPr>
            <a:spLocks noGrp="1"/>
          </p:cNvSpPr>
          <p:nvPr>
            <p:ph type="title"/>
          </p:nvPr>
        </p:nvSpPr>
        <p:spPr/>
        <p:txBody>
          <a:bodyPr/>
          <a:lstStyle/>
          <a:p>
            <a:r>
              <a:rPr lang="en-US" dirty="0" smtClean="0">
                <a:effectLst/>
              </a:rPr>
              <a:t>Entrant</a:t>
            </a:r>
            <a:endParaRPr lang="en-US" dirty="0">
              <a:effectLst/>
            </a:endParaRPr>
          </a:p>
        </p:txBody>
      </p:sp>
      <p:pic>
        <p:nvPicPr>
          <p:cNvPr id="5" name="Picture 2" descr="http://www.usmra.com/repository/PHOTOS/Confined_Space/03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3400" y="1752600"/>
            <a:ext cx="4800600" cy="360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6584628"/>
      </p:ext>
    </p:extLst>
  </p:cSld>
  <p:clrMapOvr>
    <a:masterClrMapping/>
  </p:clrMapOvr>
  <p:transition spd="med">
    <p:strips dir="l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23</a:t>
            </a:fld>
            <a:endParaRPr lang="en-GB" dirty="0"/>
          </a:p>
        </p:txBody>
      </p:sp>
      <p:sp>
        <p:nvSpPr>
          <p:cNvPr id="4" name="Title 3"/>
          <p:cNvSpPr>
            <a:spLocks noGrp="1"/>
          </p:cNvSpPr>
          <p:nvPr>
            <p:ph type="title"/>
          </p:nvPr>
        </p:nvSpPr>
        <p:spPr/>
        <p:txBody>
          <a:bodyPr/>
          <a:lstStyle/>
          <a:p>
            <a:r>
              <a:rPr lang="en-US" dirty="0" smtClean="0">
                <a:effectLst/>
              </a:rPr>
              <a:t>Attendant</a:t>
            </a:r>
            <a:endParaRPr lang="en-US" dirty="0">
              <a:effectLst/>
            </a:endParaRPr>
          </a:p>
        </p:txBody>
      </p:sp>
      <p:pic>
        <p:nvPicPr>
          <p:cNvPr id="5" name="Picture 2" descr="http://www.msha.gov/Illness_Prevention/Tips/images/confinedspace1.jpg"/>
          <p:cNvPicPr>
            <a:picLocks noGrp="1" noChangeAspect="1" noChangeArrowheads="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304800" y="1905000"/>
            <a:ext cx="3920750" cy="28956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267200" y="1600200"/>
            <a:ext cx="4572000" cy="3785652"/>
          </a:xfrm>
          <a:prstGeom prst="rect">
            <a:avLst/>
          </a:prstGeom>
          <a:ln>
            <a:solidFill>
              <a:schemeClr val="tx1"/>
            </a:solidFill>
          </a:ln>
        </p:spPr>
        <p:txBody>
          <a:bodyPr>
            <a:spAutoFit/>
          </a:bodyPr>
          <a:lstStyle/>
          <a:p>
            <a:pPr marL="742950" indent="-285750">
              <a:lnSpc>
                <a:spcPct val="100000"/>
              </a:lnSpc>
              <a:spcBef>
                <a:spcPts val="0"/>
              </a:spcBef>
              <a:buFont typeface="Arial" pitchFamily="34" charset="0"/>
              <a:buChar char="•"/>
            </a:pPr>
            <a:r>
              <a:rPr lang="en-GB" dirty="0">
                <a:solidFill>
                  <a:schemeClr val="tx1"/>
                </a:solidFill>
              </a:rPr>
              <a:t>The employee who remains outside the confined space and;</a:t>
            </a:r>
          </a:p>
          <a:p>
            <a:pPr lvl="1">
              <a:lnSpc>
                <a:spcPct val="100000"/>
              </a:lnSpc>
              <a:spcBef>
                <a:spcPts val="0"/>
              </a:spcBef>
              <a:buFont typeface="Arial" pitchFamily="34" charset="0"/>
              <a:buChar char="•"/>
            </a:pPr>
            <a:r>
              <a:rPr lang="en-GB" dirty="0">
                <a:solidFill>
                  <a:schemeClr val="tx1"/>
                </a:solidFill>
              </a:rPr>
              <a:t>monitors the entrant(s)</a:t>
            </a:r>
          </a:p>
          <a:p>
            <a:pPr lvl="1">
              <a:lnSpc>
                <a:spcPct val="100000"/>
              </a:lnSpc>
              <a:spcBef>
                <a:spcPts val="0"/>
              </a:spcBef>
              <a:buFont typeface="Arial" pitchFamily="34" charset="0"/>
              <a:buChar char="•"/>
            </a:pPr>
            <a:r>
              <a:rPr lang="en-GB" dirty="0">
                <a:solidFill>
                  <a:schemeClr val="tx1"/>
                </a:solidFill>
              </a:rPr>
              <a:t>guards the space against unauthorized entry</a:t>
            </a:r>
          </a:p>
          <a:p>
            <a:pPr lvl="1">
              <a:lnSpc>
                <a:spcPct val="100000"/>
              </a:lnSpc>
              <a:spcBef>
                <a:spcPts val="0"/>
              </a:spcBef>
              <a:buFont typeface="Arial" pitchFamily="34" charset="0"/>
              <a:buChar char="•"/>
            </a:pPr>
            <a:r>
              <a:rPr lang="en-GB" dirty="0">
                <a:solidFill>
                  <a:schemeClr val="tx1"/>
                </a:solidFill>
              </a:rPr>
              <a:t>warns the entrants of any unusual conditions</a:t>
            </a:r>
          </a:p>
          <a:p>
            <a:pPr lvl="1">
              <a:lnSpc>
                <a:spcPct val="100000"/>
              </a:lnSpc>
              <a:spcBef>
                <a:spcPts val="0"/>
              </a:spcBef>
              <a:buFont typeface="Arial" pitchFamily="34" charset="0"/>
              <a:buChar char="•"/>
            </a:pPr>
            <a:r>
              <a:rPr lang="en-GB" dirty="0">
                <a:solidFill>
                  <a:schemeClr val="tx1"/>
                </a:solidFill>
              </a:rPr>
              <a:t>and summons the rescue personnel if needed.</a:t>
            </a:r>
          </a:p>
        </p:txBody>
      </p:sp>
    </p:spTree>
    <p:extLst>
      <p:ext uri="{BB962C8B-B14F-4D97-AF65-F5344CB8AC3E}">
        <p14:creationId xmlns:p14="http://schemas.microsoft.com/office/powerpoint/2010/main" val="3690892867"/>
      </p:ext>
    </p:extLst>
  </p:cSld>
  <p:clrMapOvr>
    <a:masterClrMapping/>
  </p:clrMapOvr>
  <p:transition spd="med">
    <p:strips dir="l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23850" indent="-323850">
              <a:lnSpc>
                <a:spcPct val="100000"/>
              </a:lnSpc>
              <a:spcBef>
                <a:spcPts val="700"/>
              </a:spcBef>
              <a:buClrTx/>
              <a:buSzPct val="75000"/>
              <a:buFont typeface="Monotype Sorts" charset="2"/>
              <a:buChar char=""/>
              <a:defRPr/>
            </a:pPr>
            <a:r>
              <a:rPr lang="en-GB" sz="2800" dirty="0">
                <a:solidFill>
                  <a:schemeClr val="accent6">
                    <a:lumMod val="50000"/>
                  </a:schemeClr>
                </a:solidFill>
              </a:rPr>
              <a:t>The employee responsible for coordinating the entry into the confined space. </a:t>
            </a:r>
          </a:p>
          <a:p>
            <a:pPr marL="323850" indent="-323850">
              <a:lnSpc>
                <a:spcPct val="100000"/>
              </a:lnSpc>
              <a:spcBef>
                <a:spcPts val="700"/>
              </a:spcBef>
              <a:buClrTx/>
              <a:buSzPct val="75000"/>
              <a:buFont typeface="Monotype Sorts" charset="2"/>
              <a:buChar char=""/>
              <a:defRPr/>
            </a:pPr>
            <a:r>
              <a:rPr lang="en-GB" sz="2800" dirty="0">
                <a:solidFill>
                  <a:schemeClr val="accent6">
                    <a:lumMod val="50000"/>
                  </a:schemeClr>
                </a:solidFill>
              </a:rPr>
              <a:t>The “Supervisor” does not necessarily mean “management”. The supervisor can refer to anyone acting as the supervisor for the entry, whether Hourly or Management depending on company specific terminology</a:t>
            </a:r>
            <a:r>
              <a:rPr lang="en-GB" sz="2800" dirty="0" smtClean="0">
                <a:solidFill>
                  <a:schemeClr val="accent6">
                    <a:lumMod val="50000"/>
                  </a:schemeClr>
                </a:solidFill>
              </a:rPr>
              <a:t>.</a:t>
            </a:r>
            <a:endParaRPr lang="en-GB" sz="2800" dirty="0">
              <a:solidFill>
                <a:schemeClr val="accent6">
                  <a:lumMod val="50000"/>
                </a:schemeClr>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24</a:t>
            </a:fld>
            <a:endParaRPr lang="en-GB" dirty="0"/>
          </a:p>
        </p:txBody>
      </p:sp>
      <p:sp>
        <p:nvSpPr>
          <p:cNvPr id="4" name="Title 3"/>
          <p:cNvSpPr>
            <a:spLocks noGrp="1"/>
          </p:cNvSpPr>
          <p:nvPr>
            <p:ph type="title"/>
          </p:nvPr>
        </p:nvSpPr>
        <p:spPr/>
        <p:txBody>
          <a:bodyPr/>
          <a:lstStyle/>
          <a:p>
            <a:r>
              <a:rPr lang="en-US" dirty="0" smtClean="0">
                <a:effectLst/>
              </a:rPr>
              <a:t>Entry Supervisor</a:t>
            </a:r>
            <a:endParaRPr lang="en-US" dirty="0">
              <a:effectLst/>
            </a:endParaRPr>
          </a:p>
        </p:txBody>
      </p:sp>
      <p:pic>
        <p:nvPicPr>
          <p:cNvPr id="5" name="Picture 2" descr="http://t0.gstatic.com/images?q=tbn:ANd9GcSdPv0_W90olzPBNGO0F9Fa2ZJoWyoLcveMCOA3xA-_-ZEmUuF1Mw"/>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638800" y="4572000"/>
            <a:ext cx="2505075" cy="187627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9062073"/>
      </p:ext>
    </p:extLst>
  </p:cSld>
  <p:clrMapOvr>
    <a:masterClrMapping/>
  </p:clrMapOvr>
  <p:transition spd="med">
    <p:strips dir="l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25</a:t>
            </a:fld>
            <a:endParaRPr lang="en-GB" dirty="0"/>
          </a:p>
        </p:txBody>
      </p:sp>
      <p:sp>
        <p:nvSpPr>
          <p:cNvPr id="4" name="Title 3"/>
          <p:cNvSpPr>
            <a:spLocks noGrp="1"/>
          </p:cNvSpPr>
          <p:nvPr>
            <p:ph type="title"/>
          </p:nvPr>
        </p:nvSpPr>
        <p:spPr/>
        <p:txBody>
          <a:bodyPr>
            <a:normAutofit/>
          </a:bodyPr>
          <a:lstStyle/>
          <a:p>
            <a:r>
              <a:rPr lang="en-US" sz="3200" dirty="0" smtClean="0">
                <a:effectLst/>
              </a:rPr>
              <a:t>Two Options for Entering Confined Spaces</a:t>
            </a:r>
            <a:endParaRPr lang="en-US" sz="3200" dirty="0">
              <a:effectLst/>
            </a:endParaRPr>
          </a:p>
        </p:txBody>
      </p:sp>
      <p:sp>
        <p:nvSpPr>
          <p:cNvPr id="5" name="Rectangle 2"/>
          <p:cNvSpPr>
            <a:spLocks noGrp="1" noChangeArrowheads="1"/>
          </p:cNvSpPr>
          <p:nvPr>
            <p:ph sz="half" idx="1"/>
          </p:nvPr>
        </p:nvSpPr>
        <p:spPr>
          <a:xfrm>
            <a:off x="381000" y="1752600"/>
            <a:ext cx="3886200" cy="3200400"/>
          </a:xfrm>
          <a:ln>
            <a:solidFill>
              <a:srgbClr val="C00000"/>
            </a:solidFill>
          </a:ln>
        </p:spPr>
        <p:txBody>
          <a:bodyPr>
            <a:normAutofit/>
          </a:bodyPr>
          <a:lstStyle/>
          <a:p>
            <a:pPr marL="323850" indent="-323850">
              <a:lnSpc>
                <a:spcPct val="100000"/>
              </a:lnSpc>
              <a:spcBef>
                <a:spcPts val="700"/>
              </a:spcBef>
              <a:buClrTx/>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b="1" dirty="0" smtClean="0">
                <a:solidFill>
                  <a:srgbClr val="FF0000"/>
                </a:solidFill>
                <a:latin typeface="+mj-lt"/>
              </a:rPr>
              <a:t>Permit-required confined space entry</a:t>
            </a:r>
          </a:p>
          <a:p>
            <a:pPr marL="723900" lvl="1" indent="-266700">
              <a:lnSpc>
                <a:spcPct val="100000"/>
              </a:lnSpc>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b="1" dirty="0" smtClean="0">
                <a:solidFill>
                  <a:srgbClr val="FF0000"/>
                </a:solidFill>
                <a:latin typeface="+mj-lt"/>
              </a:rPr>
              <a:t>For hazardous or potentially hazardous confined space work</a:t>
            </a:r>
          </a:p>
        </p:txBody>
      </p:sp>
      <p:sp>
        <p:nvSpPr>
          <p:cNvPr id="6" name="Rectangle 3"/>
          <p:cNvSpPr txBox="1">
            <a:spLocks noChangeArrowheads="1"/>
          </p:cNvSpPr>
          <p:nvPr/>
        </p:nvSpPr>
        <p:spPr>
          <a:xfrm>
            <a:off x="4648200" y="1752600"/>
            <a:ext cx="4114800" cy="2286000"/>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23850" indent="-323850">
              <a:lnSpc>
                <a:spcPct val="100000"/>
              </a:lnSpc>
              <a:spcBef>
                <a:spcPts val="0"/>
              </a:spcBef>
              <a:buClrTx/>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smtClean="0">
                <a:solidFill>
                  <a:schemeClr val="accent6">
                    <a:lumMod val="50000"/>
                  </a:schemeClr>
                </a:solidFill>
                <a:latin typeface="+mj-lt"/>
              </a:rPr>
              <a:t>Non-permit confined space entry</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For non-hazardous confined space work</a:t>
            </a:r>
          </a:p>
        </p:txBody>
      </p:sp>
      <p:sp>
        <p:nvSpPr>
          <p:cNvPr id="7" name="TextBox 6"/>
          <p:cNvSpPr txBox="1"/>
          <p:nvPr/>
        </p:nvSpPr>
        <p:spPr>
          <a:xfrm>
            <a:off x="381000" y="5257801"/>
            <a:ext cx="8153400" cy="830997"/>
          </a:xfrm>
          <a:prstGeom prst="rect">
            <a:avLst/>
          </a:prstGeom>
          <a:solidFill>
            <a:schemeClr val="bg1"/>
          </a:solidFill>
          <a:ln>
            <a:solidFill>
              <a:schemeClr val="tx1"/>
            </a:solidFill>
          </a:ln>
        </p:spPr>
        <p:txBody>
          <a:bodyPr wrap="square" rtlCol="0">
            <a:spAutoFit/>
          </a:bodyPr>
          <a:lstStyle/>
          <a:p>
            <a:pPr>
              <a:lnSpc>
                <a:spcPct val="100000"/>
              </a:lnSpc>
            </a:pPr>
            <a:r>
              <a:rPr lang="en-US" b="1" dirty="0" smtClean="0">
                <a:solidFill>
                  <a:srgbClr val="FF0000"/>
                </a:solidFill>
              </a:rPr>
              <a:t>For purposes of this training we will focus on the permit required entry.</a:t>
            </a:r>
            <a:endParaRPr lang="en-US" b="1" dirty="0">
              <a:solidFill>
                <a:srgbClr val="FF0000"/>
              </a:solidFill>
            </a:endParaRPr>
          </a:p>
        </p:txBody>
      </p:sp>
    </p:spTree>
    <p:extLst>
      <p:ext uri="{BB962C8B-B14F-4D97-AF65-F5344CB8AC3E}">
        <p14:creationId xmlns:p14="http://schemas.microsoft.com/office/powerpoint/2010/main" val="3660891121"/>
      </p:ext>
    </p:extLst>
  </p:cSld>
  <p:clrMapOvr>
    <a:masterClrMapping/>
  </p:clrMapOvr>
  <p:transition spd="med">
    <p:strips dir="l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26</a:t>
            </a:fld>
            <a:endParaRPr lang="en-GB" dirty="0"/>
          </a:p>
        </p:txBody>
      </p:sp>
      <p:sp>
        <p:nvSpPr>
          <p:cNvPr id="4" name="Title 3"/>
          <p:cNvSpPr>
            <a:spLocks noGrp="1"/>
          </p:cNvSpPr>
          <p:nvPr>
            <p:ph type="title"/>
          </p:nvPr>
        </p:nvSpPr>
        <p:spPr/>
        <p:txBody>
          <a:bodyPr>
            <a:noAutofit/>
          </a:bodyPr>
          <a:lstStyle/>
          <a:p>
            <a:r>
              <a:rPr lang="en-GB" sz="3600" dirty="0">
                <a:solidFill>
                  <a:srgbClr val="16165D"/>
                </a:solidFill>
                <a:effectLst/>
              </a:rPr>
              <a:t>Permit-Required Confined Space Entry Procedure</a:t>
            </a:r>
            <a:endParaRPr lang="en-US" sz="3600" dirty="0"/>
          </a:p>
        </p:txBody>
      </p:sp>
      <p:pic>
        <p:nvPicPr>
          <p:cNvPr id="5" name="Picture 2" descr="http://www.udel.edu/ehs/confinedspace2.jpg"/>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xfrm>
            <a:off x="533400" y="1981200"/>
            <a:ext cx="3657600" cy="2743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2"/>
          <p:cNvSpPr txBox="1">
            <a:spLocks noChangeArrowheads="1"/>
          </p:cNvSpPr>
          <p:nvPr/>
        </p:nvSpPr>
        <p:spPr>
          <a:xfrm>
            <a:off x="5029200" y="1981201"/>
            <a:ext cx="3886200" cy="4016375"/>
          </a:xfrm>
          <a:prstGeom prst="rect">
            <a:avLst/>
          </a:prstGeom>
          <a:ln>
            <a:solidFill>
              <a:schemeClr val="tx1"/>
            </a:solidFill>
          </a:ln>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514350" indent="-514350">
              <a:lnSpc>
                <a:spcPct val="100000"/>
              </a:lnSpc>
              <a:spcBef>
                <a:spcPts val="0"/>
              </a:spcBef>
              <a:buClrTx/>
              <a:buSzPct val="75000"/>
              <a:buFont typeface="+mj-lt"/>
              <a:buAutoNum type="arabicPeriod"/>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3000" dirty="0" smtClean="0">
                <a:solidFill>
                  <a:srgbClr val="16165D"/>
                </a:solidFill>
                <a:latin typeface="+mj-lt"/>
              </a:rPr>
              <a:t>Isolate the space</a:t>
            </a:r>
          </a:p>
          <a:p>
            <a:pPr marL="514350" indent="-514350">
              <a:lnSpc>
                <a:spcPct val="100000"/>
              </a:lnSpc>
              <a:spcBef>
                <a:spcPts val="0"/>
              </a:spcBef>
              <a:buClrTx/>
              <a:buSzPct val="75000"/>
              <a:buFont typeface="+mj-lt"/>
              <a:buAutoNum type="arabicPeriod"/>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3000" dirty="0" smtClean="0">
                <a:solidFill>
                  <a:srgbClr val="16165D"/>
                </a:solidFill>
                <a:latin typeface="+mj-lt"/>
              </a:rPr>
              <a:t>Ventilate the space</a:t>
            </a:r>
          </a:p>
          <a:p>
            <a:pPr marL="514350" indent="-514350">
              <a:lnSpc>
                <a:spcPct val="100000"/>
              </a:lnSpc>
              <a:spcBef>
                <a:spcPts val="0"/>
              </a:spcBef>
              <a:buClrTx/>
              <a:buSzPct val="75000"/>
              <a:buFont typeface="+mj-lt"/>
              <a:buAutoNum type="arabicPeriod"/>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3000" dirty="0" smtClean="0">
                <a:solidFill>
                  <a:srgbClr val="16165D"/>
                </a:solidFill>
                <a:latin typeface="+mj-lt"/>
              </a:rPr>
              <a:t>Complete permit</a:t>
            </a:r>
          </a:p>
          <a:p>
            <a:pPr marL="514350" indent="-514350">
              <a:lnSpc>
                <a:spcPct val="100000"/>
              </a:lnSpc>
              <a:spcBef>
                <a:spcPts val="0"/>
              </a:spcBef>
              <a:buClrTx/>
              <a:buSzPct val="75000"/>
              <a:buFont typeface="+mj-lt"/>
              <a:buAutoNum type="arabicPeriod"/>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3000" dirty="0" smtClean="0">
                <a:solidFill>
                  <a:srgbClr val="16165D"/>
                </a:solidFill>
                <a:latin typeface="+mj-lt"/>
              </a:rPr>
              <a:t>Test the atmosphere</a:t>
            </a:r>
          </a:p>
          <a:p>
            <a:pPr marL="514350" indent="-514350">
              <a:lnSpc>
                <a:spcPct val="100000"/>
              </a:lnSpc>
              <a:spcBef>
                <a:spcPts val="0"/>
              </a:spcBef>
              <a:buClrTx/>
              <a:buSzPct val="75000"/>
              <a:buFont typeface="+mj-lt"/>
              <a:buAutoNum type="arabicPeriod"/>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3000" dirty="0" smtClean="0">
                <a:solidFill>
                  <a:srgbClr val="16165D"/>
                </a:solidFill>
                <a:latin typeface="+mj-lt"/>
              </a:rPr>
              <a:t>Enter the space</a:t>
            </a:r>
          </a:p>
          <a:p>
            <a:pPr marL="323850" indent="-323850">
              <a:buClrTx/>
              <a:buSzTx/>
              <a:buFontTx/>
              <a:buNone/>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endParaRPr lang="en-GB" sz="3000" dirty="0" smtClean="0">
              <a:solidFill>
                <a:srgbClr val="16165D"/>
              </a:solidFill>
              <a:latin typeface="+mj-lt"/>
            </a:endParaRPr>
          </a:p>
        </p:txBody>
      </p:sp>
    </p:spTree>
    <p:extLst>
      <p:ext uri="{BB962C8B-B14F-4D97-AF65-F5344CB8AC3E}">
        <p14:creationId xmlns:p14="http://schemas.microsoft.com/office/powerpoint/2010/main" val="540279939"/>
      </p:ext>
    </p:extLst>
  </p:cSld>
  <p:clrMapOvr>
    <a:masterClrMapping/>
  </p:clrMapOvr>
  <p:transition spd="med">
    <p:strips dir="l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27</a:t>
            </a:fld>
            <a:endParaRPr lang="en-GB" dirty="0"/>
          </a:p>
        </p:txBody>
      </p:sp>
      <p:sp>
        <p:nvSpPr>
          <p:cNvPr id="4" name="Title 3"/>
          <p:cNvSpPr>
            <a:spLocks noGrp="1"/>
          </p:cNvSpPr>
          <p:nvPr>
            <p:ph type="title"/>
          </p:nvPr>
        </p:nvSpPr>
        <p:spPr/>
        <p:txBody>
          <a:bodyPr>
            <a:normAutofit/>
          </a:bodyPr>
          <a:lstStyle/>
          <a:p>
            <a:r>
              <a:rPr lang="en-GB" sz="3200" dirty="0">
                <a:solidFill>
                  <a:schemeClr val="tx1"/>
                </a:solidFill>
                <a:effectLst/>
              </a:rPr>
              <a:t>1. Isolate the Space from all hazards</a:t>
            </a:r>
            <a:endParaRPr lang="en-US" sz="3200" dirty="0"/>
          </a:p>
        </p:txBody>
      </p:sp>
      <p:pic>
        <p:nvPicPr>
          <p:cNvPr id="5" name="Picture 1"/>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xfrm>
            <a:off x="381000" y="1371600"/>
            <a:ext cx="3774634" cy="2514600"/>
          </a:xfrm>
          <a:prstGeom prst="rect">
            <a:avLst/>
          </a:prstGeom>
          <a:noFill/>
          <a:ln w="9525">
            <a:noFill/>
            <a:round/>
            <a:headEnd/>
            <a:tailEnd/>
          </a:ln>
        </p:spPr>
      </p:pic>
      <p:sp>
        <p:nvSpPr>
          <p:cNvPr id="6" name="Rectangle 3"/>
          <p:cNvSpPr txBox="1">
            <a:spLocks noChangeArrowheads="1"/>
          </p:cNvSpPr>
          <p:nvPr/>
        </p:nvSpPr>
        <p:spPr>
          <a:xfrm>
            <a:off x="5334000" y="1066800"/>
            <a:ext cx="3429000" cy="5486400"/>
          </a:xfrm>
          <a:prstGeom prst="rect">
            <a:avLst/>
          </a:prstGeom>
          <a:ln>
            <a:solidFill>
              <a:schemeClr val="tx1"/>
            </a:solidFill>
          </a:ln>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23850" indent="-323850">
              <a:lnSpc>
                <a:spcPct val="10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latin typeface="+mj-lt"/>
              </a:rPr>
              <a:t>Close Valves</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latin typeface="+mj-lt"/>
              </a:rPr>
              <a:t>Double block &amp; bleed, or</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latin typeface="+mj-lt"/>
              </a:rPr>
              <a:t>Blank flange</a:t>
            </a:r>
          </a:p>
          <a:p>
            <a:pPr marL="323850" indent="-323850">
              <a:lnSpc>
                <a:spcPct val="10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latin typeface="+mj-lt"/>
              </a:rPr>
              <a:t>Empty the Space</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latin typeface="+mj-lt"/>
              </a:rPr>
              <a:t>De-pressurize, vent &amp; drain</a:t>
            </a:r>
          </a:p>
          <a:p>
            <a:pPr marL="323850" indent="-323850">
              <a:lnSpc>
                <a:spcPct val="10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latin typeface="+mj-lt"/>
              </a:rPr>
              <a:t>Lockout/Tagout Equipment</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latin typeface="+mj-lt"/>
              </a:rPr>
              <a:t>Electrical sources</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latin typeface="+mj-lt"/>
              </a:rPr>
              <a:t>Rotating/reciprocating parts</a:t>
            </a:r>
          </a:p>
          <a:p>
            <a:pPr marL="723900" lvl="1" indent="-266700">
              <a:lnSpc>
                <a:spcPct val="100000"/>
              </a:lnSpc>
              <a:spcBef>
                <a:spcPts val="0"/>
              </a:spcBef>
              <a:spcAft>
                <a:spcPts val="0"/>
              </a:spcAft>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latin typeface="+mj-lt"/>
              </a:rPr>
              <a:t>Hazardous materials</a:t>
            </a:r>
          </a:p>
          <a:p>
            <a:pPr marL="323850" indent="-323850">
              <a:lnSpc>
                <a:spcPct val="100000"/>
              </a:lnSpc>
              <a:spcBef>
                <a:spcPts val="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latin typeface="+mj-lt"/>
              </a:rPr>
              <a:t>Clean residue from the space</a:t>
            </a:r>
          </a:p>
        </p:txBody>
      </p:sp>
      <p:sp>
        <p:nvSpPr>
          <p:cNvPr id="7" name="TextBox 6"/>
          <p:cNvSpPr txBox="1"/>
          <p:nvPr/>
        </p:nvSpPr>
        <p:spPr>
          <a:xfrm>
            <a:off x="381000" y="4191000"/>
            <a:ext cx="4419600" cy="1862048"/>
          </a:xfrm>
          <a:prstGeom prst="rect">
            <a:avLst/>
          </a:prstGeom>
          <a:solidFill>
            <a:schemeClr val="bg1"/>
          </a:solidFill>
          <a:ln>
            <a:solidFill>
              <a:schemeClr val="tx1"/>
            </a:solidFill>
          </a:ln>
        </p:spPr>
        <p:txBody>
          <a:bodyPr wrap="square" rtlCol="0">
            <a:spAutoFit/>
          </a:bodyPr>
          <a:lstStyle/>
          <a:p>
            <a:pPr marL="323850" indent="-266700">
              <a:lnSpc>
                <a:spcPct val="100000"/>
              </a:lnSpc>
              <a:spcBef>
                <a:spcPts val="600"/>
              </a:spcBef>
              <a:buClrTx/>
              <a:buFont typeface="Wingdings" pitchFamily="2" charset="2"/>
              <a:buChar char="q"/>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cs typeface="Arial" pitchFamily="34" charset="0"/>
              </a:rPr>
              <a:t>Lockout/Tagout or Block other Sources of Potential Hazards</a:t>
            </a:r>
          </a:p>
          <a:p>
            <a:pPr marL="723900" lvl="1" indent="-266700">
              <a:lnSpc>
                <a:spcPct val="100000"/>
              </a:lnSpc>
              <a:spcBef>
                <a:spcPts val="600"/>
              </a:spcBef>
              <a:buClrTx/>
              <a:buFont typeface="Wingdings" pitchFamily="2" charset="2"/>
              <a:buChar char="q"/>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rPr>
              <a:t>Water</a:t>
            </a:r>
          </a:p>
          <a:p>
            <a:pPr marL="723900" lvl="1" indent="-266700">
              <a:lnSpc>
                <a:spcPct val="100000"/>
              </a:lnSpc>
              <a:spcBef>
                <a:spcPts val="600"/>
              </a:spcBef>
              <a:buClrTx/>
              <a:buFont typeface="Wingdings" pitchFamily="2" charset="2"/>
              <a:buChar char="q"/>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rPr>
              <a:t>Steam</a:t>
            </a:r>
          </a:p>
          <a:p>
            <a:pPr marL="723900" lvl="1" indent="-266700">
              <a:lnSpc>
                <a:spcPct val="100000"/>
              </a:lnSpc>
              <a:spcBef>
                <a:spcPts val="600"/>
              </a:spcBef>
              <a:buClrTx/>
              <a:buFont typeface="Wingdings" pitchFamily="2" charset="2"/>
              <a:buChar char="q"/>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rPr>
              <a:t>Hydraulics</a:t>
            </a:r>
            <a:endParaRPr lang="en-US" dirty="0"/>
          </a:p>
        </p:txBody>
      </p:sp>
    </p:spTree>
    <p:extLst>
      <p:ext uri="{BB962C8B-B14F-4D97-AF65-F5344CB8AC3E}">
        <p14:creationId xmlns:p14="http://schemas.microsoft.com/office/powerpoint/2010/main" val="3776692993"/>
      </p:ext>
    </p:extLst>
  </p:cSld>
  <p:clrMapOvr>
    <a:masterClrMapping/>
  </p:clrMapOvr>
  <p:transition spd="med">
    <p:strips dir="l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28</a:t>
            </a:fld>
            <a:endParaRPr lang="en-GB" dirty="0"/>
          </a:p>
        </p:txBody>
      </p:sp>
      <p:sp>
        <p:nvSpPr>
          <p:cNvPr id="4" name="Title 3"/>
          <p:cNvSpPr>
            <a:spLocks noGrp="1"/>
          </p:cNvSpPr>
          <p:nvPr>
            <p:ph type="title"/>
          </p:nvPr>
        </p:nvSpPr>
        <p:spPr/>
        <p:txBody>
          <a:bodyPr/>
          <a:lstStyle/>
          <a:p>
            <a:r>
              <a:rPr lang="en-US" dirty="0" smtClean="0">
                <a:effectLst/>
              </a:rPr>
              <a:t>2.  Isolate the Space</a:t>
            </a:r>
            <a:endParaRPr lang="en-US" dirty="0">
              <a:effectLst/>
            </a:endParaRPr>
          </a:p>
        </p:txBody>
      </p:sp>
      <p:sp>
        <p:nvSpPr>
          <p:cNvPr id="5" name="Rectangle 3"/>
          <p:cNvSpPr>
            <a:spLocks noGrp="1" noChangeArrowheads="1"/>
          </p:cNvSpPr>
          <p:nvPr>
            <p:ph idx="1"/>
          </p:nvPr>
        </p:nvSpPr>
        <p:spPr>
          <a:xfrm>
            <a:off x="381000" y="1905000"/>
            <a:ext cx="8229600" cy="4525963"/>
          </a:xfrm>
          <a:solidFill>
            <a:schemeClr val="bg1"/>
          </a:solidFill>
          <a:ln>
            <a:noFill/>
          </a:ln>
        </p:spPr>
        <p:txBody>
          <a:bodyPr>
            <a:normAutofit/>
          </a:bodyPr>
          <a:lstStyle/>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latin typeface="+mj-lt"/>
              </a:rPr>
              <a:t>Use mechanical ventilation</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rgbClr val="16165D"/>
                </a:solidFill>
                <a:latin typeface="+mj-lt"/>
              </a:rPr>
              <a:t>Fans</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rgbClr val="16165D"/>
                </a:solidFill>
                <a:latin typeface="+mj-lt"/>
              </a:rPr>
              <a:t>Air horns</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latin typeface="+mj-lt"/>
              </a:rPr>
              <a:t>According to the AIHA (American Industrial Hygiene Association), an acceptable practice is 20 complete air changes per hour or one every 3 minutes for a confined space.</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latin typeface="+mj-lt"/>
              </a:rPr>
              <a:t>Ventilation of a space will also vary depending on the type of material that is being ventilated from the space.</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b="1" dirty="0" smtClean="0">
                <a:solidFill>
                  <a:srgbClr val="16165D"/>
                </a:solidFill>
                <a:latin typeface="+mj-lt"/>
              </a:rPr>
              <a:t>Make sure air supply is not contaminated</a:t>
            </a:r>
          </a:p>
          <a:p>
            <a:pPr marL="723900" lvl="1" indent="-266700">
              <a:lnSpc>
                <a:spcPct val="100000"/>
              </a:lnSpc>
              <a:spcBef>
                <a:spcPts val="60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rgbClr val="16165D"/>
                </a:solidFill>
                <a:latin typeface="+mj-lt"/>
              </a:rPr>
              <a:t>Ventilation air supply must be from fresh air uncontaminated with flammables, toxins, etc.</a:t>
            </a:r>
          </a:p>
        </p:txBody>
      </p:sp>
      <p:pic>
        <p:nvPicPr>
          <p:cNvPr id="6" name="Picture 2" descr="http://www.envisupply.com/rentals/Safety_images/ConfinedSpaceBlower.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010400" y="0"/>
            <a:ext cx="1525288" cy="1781175"/>
          </a:xfrm>
          <a:prstGeom prst="rect">
            <a:avLst/>
          </a:prstGeom>
          <a:noFill/>
        </p:spPr>
      </p:pic>
      <p:pic>
        <p:nvPicPr>
          <p:cNvPr id="7" name="Picture 10" descr="http://t1.gstatic.com/images?q=tbn:ANd9GcSkls4kCnM8w81rKBUSKJwVHQ-D3IRQwYrhDvifDwbIPurYf6T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212237" y="1295400"/>
            <a:ext cx="1685925" cy="1685925"/>
          </a:xfrm>
          <a:prstGeom prst="rect">
            <a:avLst/>
          </a:prstGeom>
          <a:noFill/>
        </p:spPr>
      </p:pic>
    </p:spTree>
    <p:extLst>
      <p:ext uri="{BB962C8B-B14F-4D97-AF65-F5344CB8AC3E}">
        <p14:creationId xmlns:p14="http://schemas.microsoft.com/office/powerpoint/2010/main" val="182055241"/>
      </p:ext>
    </p:extLst>
  </p:cSld>
  <p:clrMapOvr>
    <a:masterClrMapping/>
  </p:clrMapOvr>
  <p:transition spd="med">
    <p:strips dir="l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idx="1"/>
          </p:nvPr>
        </p:nvSpPr>
        <p:spPr>
          <a:xfrm>
            <a:off x="152400" y="1371600"/>
            <a:ext cx="8763000" cy="5181600"/>
          </a:xfrm>
          <a:solidFill>
            <a:schemeClr val="bg1"/>
          </a:solidFill>
          <a:ln>
            <a:solidFill>
              <a:schemeClr val="tx1"/>
            </a:solidFill>
          </a:ln>
        </p:spPr>
        <p:txBody>
          <a:bodyPr>
            <a:normAutofit/>
          </a:bodyPr>
          <a:lstStyle/>
          <a:p>
            <a:pPr marL="323850" indent="-323850">
              <a:lnSpc>
                <a:spcPct val="100000"/>
              </a:lnSpc>
              <a:spcBef>
                <a:spcPts val="600"/>
              </a:spcBef>
              <a:buClrTx/>
              <a:buSzPct val="75000"/>
              <a:buFont typeface="Monotype Sorts" charset="2"/>
              <a:buChar char=""/>
              <a:defRPr/>
            </a:pPr>
            <a:r>
              <a:rPr lang="en-GB" sz="2400" dirty="0" smtClean="0">
                <a:solidFill>
                  <a:srgbClr val="16165D"/>
                </a:solidFill>
                <a:latin typeface="+mj-lt"/>
              </a:rPr>
              <a:t>The permit must be correctly and completely filled out prior to entry.</a:t>
            </a:r>
          </a:p>
          <a:p>
            <a:pPr marL="323850" indent="-323850">
              <a:lnSpc>
                <a:spcPct val="100000"/>
              </a:lnSpc>
              <a:spcBef>
                <a:spcPts val="600"/>
              </a:spcBef>
              <a:buClrTx/>
              <a:buSzPct val="75000"/>
              <a:buFont typeface="Monotype Sorts" charset="2"/>
              <a:buChar char=""/>
              <a:defRPr/>
            </a:pPr>
            <a:r>
              <a:rPr lang="en-GB" sz="2400" dirty="0" smtClean="0">
                <a:solidFill>
                  <a:srgbClr val="16165D"/>
                </a:solidFill>
                <a:latin typeface="+mj-lt"/>
              </a:rPr>
              <a:t>The permit must be activated by Entry Supervisor’s signature to be valid.</a:t>
            </a:r>
          </a:p>
          <a:p>
            <a:pPr marL="323850" indent="-323850">
              <a:lnSpc>
                <a:spcPct val="100000"/>
              </a:lnSpc>
              <a:spcBef>
                <a:spcPts val="600"/>
              </a:spcBef>
              <a:buClrTx/>
              <a:buSzPct val="75000"/>
              <a:buFont typeface="Monotype Sorts" charset="2"/>
              <a:buChar char=""/>
              <a:defRPr/>
            </a:pPr>
            <a:r>
              <a:rPr lang="en-GB" sz="2400" dirty="0" smtClean="0">
                <a:solidFill>
                  <a:srgbClr val="16165D"/>
                </a:solidFill>
                <a:latin typeface="+mj-lt"/>
              </a:rPr>
              <a:t>The entry permit shall identify:</a:t>
            </a:r>
          </a:p>
          <a:p>
            <a:pPr marL="914400" lvl="1" indent="-457200">
              <a:lnSpc>
                <a:spcPct val="100000"/>
              </a:lnSpc>
              <a:spcBef>
                <a:spcPts val="600"/>
              </a:spcBef>
              <a:buClrTx/>
              <a:buFont typeface="+mj-lt"/>
              <a:buAutoNum type="arabicPeriod"/>
              <a:defRPr/>
            </a:pPr>
            <a:r>
              <a:rPr lang="en-GB" sz="2400" dirty="0" smtClean="0">
                <a:solidFill>
                  <a:srgbClr val="16165D"/>
                </a:solidFill>
                <a:latin typeface="+mj-lt"/>
              </a:rPr>
              <a:t>The permit space to be entered;</a:t>
            </a:r>
          </a:p>
          <a:p>
            <a:pPr marL="914400" lvl="1" indent="-457200">
              <a:lnSpc>
                <a:spcPct val="100000"/>
              </a:lnSpc>
              <a:spcBef>
                <a:spcPts val="600"/>
              </a:spcBef>
              <a:buClrTx/>
              <a:buFont typeface="+mj-lt"/>
              <a:buAutoNum type="arabicPeriod"/>
              <a:defRPr/>
            </a:pPr>
            <a:r>
              <a:rPr lang="en-GB" sz="2400" dirty="0" smtClean="0">
                <a:solidFill>
                  <a:srgbClr val="16165D"/>
                </a:solidFill>
                <a:latin typeface="+mj-lt"/>
              </a:rPr>
              <a:t>The purpose of the entry;</a:t>
            </a:r>
          </a:p>
          <a:p>
            <a:pPr marL="914400" lvl="1" indent="-457200">
              <a:lnSpc>
                <a:spcPct val="100000"/>
              </a:lnSpc>
              <a:spcBef>
                <a:spcPts val="0"/>
              </a:spcBef>
              <a:buClrTx/>
              <a:buFont typeface="+mj-lt"/>
              <a:buAutoNum type="arabicPeriod"/>
              <a:defRPr/>
            </a:pPr>
            <a:r>
              <a:rPr lang="en-GB" sz="2400" dirty="0" smtClean="0">
                <a:solidFill>
                  <a:srgbClr val="16165D"/>
                </a:solidFill>
                <a:latin typeface="+mj-lt"/>
              </a:rPr>
              <a:t>The date and the authorized duration of the entry permit;</a:t>
            </a:r>
          </a:p>
          <a:p>
            <a:pPr marL="1258888" lvl="2" indent="-323850">
              <a:lnSpc>
                <a:spcPct val="100000"/>
              </a:lnSpc>
              <a:spcBef>
                <a:spcPts val="0"/>
              </a:spcBef>
              <a:buClrTx/>
              <a:buSzPct val="75000"/>
              <a:buFont typeface="Monotype Sorts" charset="2"/>
              <a:buChar char=""/>
              <a:defRPr/>
            </a:pPr>
            <a:r>
              <a:rPr lang="en-GB" sz="2000" dirty="0" smtClean="0">
                <a:solidFill>
                  <a:srgbClr val="16165D"/>
                </a:solidFill>
                <a:latin typeface="+mj-lt"/>
              </a:rPr>
              <a:t>The OSHA Standard does not indicate exact times that a permit is good for. Company standards may require exact times be placed on a permit - as an example; end of shift, etc.</a:t>
            </a:r>
          </a:p>
        </p:txBody>
      </p:sp>
      <p:sp>
        <p:nvSpPr>
          <p:cNvPr id="41986" name="Slide Number Placeholder 5"/>
          <p:cNvSpPr>
            <a:spLocks noGrp="1"/>
          </p:cNvSpPr>
          <p:nvPr>
            <p:ph type="sldNum" sz="quarter" idx="12"/>
          </p:nvPr>
        </p:nvSpPr>
        <p:spPr>
          <a:noFill/>
        </p:spPr>
        <p:txBody>
          <a:bodyPr/>
          <a:lstStyle/>
          <a:p>
            <a:pPr>
              <a:buFont typeface="Times New Roman" pitchFamily="18" charset="0"/>
              <a:buNone/>
            </a:pPr>
            <a:fld id="{EF70907A-D039-4D20-A843-A44DCFCF66DF}" type="slidenum">
              <a:rPr lang="en-GB" smtClean="0">
                <a:solidFill>
                  <a:schemeClr val="tx1"/>
                </a:solidFill>
                <a:latin typeface="Times New Roman" pitchFamily="18" charset="0"/>
              </a:rPr>
              <a:pPr>
                <a:buFont typeface="Times New Roman" pitchFamily="18" charset="0"/>
                <a:buNone/>
              </a:pPr>
              <a:t>29</a:t>
            </a:fld>
            <a:endParaRPr lang="en-GB" dirty="0" smtClean="0">
              <a:solidFill>
                <a:schemeClr val="tx1"/>
              </a:solidFill>
              <a:latin typeface="Times New Roman" pitchFamily="18" charset="0"/>
            </a:endParaRPr>
          </a:p>
        </p:txBody>
      </p:sp>
      <p:sp>
        <p:nvSpPr>
          <p:cNvPr id="19457" name="Rectangle 1"/>
          <p:cNvSpPr>
            <a:spLocks noGrp="1" noChangeArrowheads="1"/>
          </p:cNvSpPr>
          <p:nvPr>
            <p:ph type="title"/>
          </p:nvPr>
        </p:nvSpPr>
        <p:spPr>
          <a:xfrm>
            <a:off x="228600" y="304800"/>
            <a:ext cx="8610600" cy="914400"/>
          </a:xfrm>
        </p:spPr>
        <p:txBody>
          <a:bodyPr/>
          <a:lstStyle/>
          <a:p>
            <a:pPr>
              <a:lnSpc>
                <a:spcPct val="100000"/>
              </a:lnSpc>
              <a:buFont typeface="Times New Roman" pitchFamily="16" charset="0"/>
              <a:buNone/>
              <a:defRPr/>
            </a:pPr>
            <a:r>
              <a:rPr lang="en-GB" sz="3500" b="1" dirty="0" smtClean="0">
                <a:solidFill>
                  <a:srgbClr val="16165D"/>
                </a:solidFill>
                <a:effectLst>
                  <a:outerShdw blurRad="38100" dist="38100" dir="2700000" algn="tl">
                    <a:srgbClr val="000000">
                      <a:alpha val="43137"/>
                    </a:srgbClr>
                  </a:outerShdw>
                </a:effectLst>
                <a:latin typeface="+mn-lt"/>
              </a:rPr>
              <a:t>3.  Complete Entry Permit Form</a:t>
            </a: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7924800" cy="4724400"/>
          </a:xfrm>
          <a:solidFill>
            <a:schemeClr val="bg1"/>
          </a:solidFill>
        </p:spPr>
        <p:txBody>
          <a:bodyPr>
            <a:normAutofit fontScale="85000" lnSpcReduction="10000"/>
          </a:bodyPr>
          <a:lstStyle/>
          <a:p>
            <a:pPr marL="109728" indent="0">
              <a:lnSpc>
                <a:spcPct val="100000"/>
              </a:lnSpc>
              <a:spcBef>
                <a:spcPts val="0"/>
              </a:spcBef>
              <a:buNone/>
            </a:pPr>
            <a:r>
              <a:rPr lang="en-US" sz="2600" b="1" dirty="0" smtClean="0">
                <a:solidFill>
                  <a:schemeClr val="tx1"/>
                </a:solidFill>
              </a:rPr>
              <a:t>As a result of this training Participants will be able to:</a:t>
            </a:r>
          </a:p>
          <a:p>
            <a:pPr marL="914400" lvl="1" indent="-457200">
              <a:lnSpc>
                <a:spcPct val="120000"/>
              </a:lnSpc>
              <a:spcBef>
                <a:spcPts val="0"/>
              </a:spcBef>
              <a:buClr>
                <a:srgbClr val="C00000"/>
              </a:buClr>
              <a:buFont typeface="+mj-lt"/>
              <a:buAutoNum type="arabicPeriod"/>
            </a:pPr>
            <a:r>
              <a:rPr lang="en-US" sz="2400" dirty="0" smtClean="0">
                <a:solidFill>
                  <a:schemeClr val="tx1"/>
                </a:solidFill>
              </a:rPr>
              <a:t>Know what a confined space is.</a:t>
            </a:r>
          </a:p>
          <a:p>
            <a:pPr marL="914400" lvl="1" indent="-457200">
              <a:lnSpc>
                <a:spcPct val="120000"/>
              </a:lnSpc>
              <a:spcBef>
                <a:spcPts val="0"/>
              </a:spcBef>
              <a:buClr>
                <a:srgbClr val="C00000"/>
              </a:buClr>
              <a:buFont typeface="+mj-lt"/>
              <a:buAutoNum type="arabicPeriod"/>
            </a:pPr>
            <a:r>
              <a:rPr lang="en-US" sz="2400" dirty="0" smtClean="0">
                <a:solidFill>
                  <a:schemeClr val="tx1"/>
                </a:solidFill>
              </a:rPr>
              <a:t>Identify and understand Permit-Required Confined Spaces.</a:t>
            </a:r>
          </a:p>
          <a:p>
            <a:pPr marL="914400" lvl="1" indent="-457200">
              <a:lnSpc>
                <a:spcPct val="120000"/>
              </a:lnSpc>
              <a:spcBef>
                <a:spcPts val="0"/>
              </a:spcBef>
              <a:buClr>
                <a:srgbClr val="C00000"/>
              </a:buClr>
              <a:buFont typeface="+mj-lt"/>
              <a:buAutoNum type="arabicPeriod"/>
            </a:pPr>
            <a:r>
              <a:rPr lang="en-US" sz="2400" dirty="0" smtClean="0">
                <a:solidFill>
                  <a:schemeClr val="tx1"/>
                </a:solidFill>
              </a:rPr>
              <a:t>Identify and understand non-Permit Confined Spaces.</a:t>
            </a:r>
          </a:p>
          <a:p>
            <a:pPr marL="914400" lvl="1" indent="-457200">
              <a:lnSpc>
                <a:spcPct val="120000"/>
              </a:lnSpc>
              <a:spcBef>
                <a:spcPts val="0"/>
              </a:spcBef>
              <a:buClr>
                <a:srgbClr val="C00000"/>
              </a:buClr>
              <a:buFont typeface="+mj-lt"/>
              <a:buAutoNum type="arabicPeriod"/>
            </a:pPr>
            <a:r>
              <a:rPr lang="en-US" sz="2400" dirty="0" smtClean="0">
                <a:solidFill>
                  <a:schemeClr val="tx1"/>
                </a:solidFill>
              </a:rPr>
              <a:t>Understand the hazards associated with Confined Spaces.</a:t>
            </a:r>
          </a:p>
          <a:p>
            <a:pPr marL="914400" lvl="1" indent="-457200">
              <a:lnSpc>
                <a:spcPct val="120000"/>
              </a:lnSpc>
              <a:spcBef>
                <a:spcPts val="0"/>
              </a:spcBef>
              <a:buClr>
                <a:srgbClr val="C00000"/>
              </a:buClr>
              <a:buFont typeface="+mj-lt"/>
              <a:buAutoNum type="arabicPeriod"/>
            </a:pPr>
            <a:r>
              <a:rPr lang="en-US" sz="2400" dirty="0" smtClean="0">
                <a:solidFill>
                  <a:schemeClr val="tx1"/>
                </a:solidFill>
              </a:rPr>
              <a:t>Understand the roles associated with confined space entry.</a:t>
            </a:r>
          </a:p>
          <a:p>
            <a:pPr marL="914400" lvl="1" indent="-457200">
              <a:lnSpc>
                <a:spcPct val="120000"/>
              </a:lnSpc>
              <a:spcBef>
                <a:spcPts val="0"/>
              </a:spcBef>
              <a:buClr>
                <a:srgbClr val="C00000"/>
              </a:buClr>
              <a:buFont typeface="+mj-lt"/>
              <a:buAutoNum type="arabicPeriod"/>
            </a:pPr>
            <a:r>
              <a:rPr lang="en-US" sz="2400" dirty="0" smtClean="0">
                <a:solidFill>
                  <a:schemeClr val="tx1"/>
                </a:solidFill>
              </a:rPr>
              <a:t>Have an awareness understanding of emergency rescue.</a:t>
            </a:r>
          </a:p>
          <a:p>
            <a:pPr marL="914400" lvl="1" indent="-457200">
              <a:lnSpc>
                <a:spcPct val="120000"/>
              </a:lnSpc>
              <a:spcBef>
                <a:spcPts val="0"/>
              </a:spcBef>
              <a:buClr>
                <a:srgbClr val="C00000"/>
              </a:buClr>
              <a:buFont typeface="+mj-lt"/>
              <a:buAutoNum type="arabicPeriod"/>
            </a:pPr>
            <a:r>
              <a:rPr lang="en-US" sz="2400" dirty="0" smtClean="0">
                <a:solidFill>
                  <a:schemeClr val="tx1"/>
                </a:solidFill>
              </a:rPr>
              <a:t>Have an awareness understanding of the types of PPE that may be required for entry into confined spaces.</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3</a:t>
            </a:fld>
            <a:endParaRPr lang="en-GB" dirty="0"/>
          </a:p>
        </p:txBody>
      </p:sp>
      <p:sp>
        <p:nvSpPr>
          <p:cNvPr id="2" name="Title 1"/>
          <p:cNvSpPr>
            <a:spLocks noGrp="1"/>
          </p:cNvSpPr>
          <p:nvPr>
            <p:ph type="title"/>
          </p:nvPr>
        </p:nvSpPr>
        <p:spPr>
          <a:xfrm>
            <a:off x="685801" y="304800"/>
            <a:ext cx="7753351" cy="1058862"/>
          </a:xfrm>
        </p:spPr>
        <p:txBody>
          <a:bodyPr/>
          <a:lstStyle/>
          <a:p>
            <a:pPr>
              <a:lnSpc>
                <a:spcPct val="100000"/>
              </a:lnSpc>
            </a:pPr>
            <a:r>
              <a:rPr lang="en-US" dirty="0" smtClean="0">
                <a:solidFill>
                  <a:srgbClr val="002060"/>
                </a:solidFill>
              </a:rPr>
              <a:t>Course Objectives</a:t>
            </a:r>
            <a:endParaRPr lang="en-US" dirty="0">
              <a:solidFill>
                <a:srgbClr val="002060"/>
              </a:solidFill>
            </a:endParaRPr>
          </a:p>
        </p:txBody>
      </p:sp>
    </p:spTree>
  </p:cSld>
  <p:clrMapOvr>
    <a:masterClrMapping/>
  </p:clrMapOvr>
  <p:transition spd="med">
    <p:strips dir="l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752600"/>
            <a:ext cx="8458200" cy="4800600"/>
          </a:xfrm>
          <a:solidFill>
            <a:schemeClr val="bg1"/>
          </a:solidFill>
          <a:ln>
            <a:solidFill>
              <a:schemeClr val="tx1"/>
            </a:solidFill>
          </a:ln>
        </p:spPr>
        <p:txBody>
          <a:bodyPr>
            <a:normAutofit lnSpcReduction="10000"/>
          </a:bodyPr>
          <a:lstStyle/>
          <a:p>
            <a:pPr marL="914400" lvl="1" indent="-457200">
              <a:lnSpc>
                <a:spcPct val="100000"/>
              </a:lnSpc>
              <a:spcBef>
                <a:spcPts val="0"/>
              </a:spcBef>
              <a:buClrTx/>
              <a:buFont typeface="+mj-lt"/>
              <a:buAutoNum type="arabicPeriod" startAt="4"/>
              <a:defRPr/>
            </a:pPr>
            <a:r>
              <a:rPr lang="en-GB" sz="2400" dirty="0" smtClean="0">
                <a:solidFill>
                  <a:srgbClr val="16165D"/>
                </a:solidFill>
              </a:rPr>
              <a:t>The authorized entrants within the permit space;</a:t>
            </a:r>
          </a:p>
          <a:p>
            <a:pPr marL="1123950" lvl="2" indent="-323850">
              <a:lnSpc>
                <a:spcPct val="100000"/>
              </a:lnSpc>
              <a:spcBef>
                <a:spcPts val="0"/>
              </a:spcBef>
              <a:buClrTx/>
              <a:buSzPct val="75000"/>
              <a:buFont typeface="Monotype Sorts" charset="2"/>
              <a:buChar char=""/>
              <a:defRPr/>
            </a:pPr>
            <a:r>
              <a:rPr lang="en-US" sz="2200" dirty="0" smtClean="0">
                <a:solidFill>
                  <a:srgbClr val="002060"/>
                </a:solidFill>
              </a:rPr>
              <a:t>According to 1910.146(f)(4):  </a:t>
            </a:r>
            <a:r>
              <a:rPr lang="en-US" sz="2200" b="1" i="1" dirty="0" smtClean="0">
                <a:solidFill>
                  <a:srgbClr val="002060"/>
                </a:solidFill>
              </a:rPr>
              <a:t>“The authorized entrants within the permit space, by name or by such other means (for example, through the use of rosters or tracking systems) as will enable the attendant to determine quickly and accurately, for the duration of the permit, which authorized entrants are inside the permit space;   NOTE: This requirement may be met by inserting a reference on the entry permit as to the means used, such as a roster or tracking system, to keep track of the authorized entrants within the permit space.”</a:t>
            </a:r>
          </a:p>
          <a:p>
            <a:pPr marL="914400" lvl="1" indent="-452438">
              <a:lnSpc>
                <a:spcPct val="100000"/>
              </a:lnSpc>
              <a:spcBef>
                <a:spcPts val="0"/>
              </a:spcBef>
              <a:buClrTx/>
              <a:buFont typeface="+mj-lt"/>
              <a:buAutoNum type="arabicPeriod" startAt="5"/>
              <a:defRPr/>
            </a:pPr>
            <a:r>
              <a:rPr lang="en-US" sz="2400" dirty="0" smtClean="0">
                <a:solidFill>
                  <a:srgbClr val="002060"/>
                </a:solidFill>
              </a:rPr>
              <a:t>The personnel, by name, currently serving as attendants;</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30</a:t>
            </a:fld>
            <a:endParaRPr lang="en-GB" dirty="0"/>
          </a:p>
        </p:txBody>
      </p:sp>
      <p:sp>
        <p:nvSpPr>
          <p:cNvPr id="2" name="Title 1"/>
          <p:cNvSpPr>
            <a:spLocks noGrp="1"/>
          </p:cNvSpPr>
          <p:nvPr>
            <p:ph type="title"/>
          </p:nvPr>
        </p:nvSpPr>
        <p:spPr>
          <a:xfrm>
            <a:off x="152400" y="304801"/>
            <a:ext cx="8763000" cy="1417637"/>
          </a:xfrm>
        </p:spPr>
        <p:txBody>
          <a:bodyPr/>
          <a:lstStyle/>
          <a:p>
            <a:r>
              <a:rPr lang="en-GB" sz="3600" dirty="0" smtClean="0">
                <a:solidFill>
                  <a:srgbClr val="16165D"/>
                </a:solidFill>
                <a:effectLst>
                  <a:outerShdw blurRad="38100" dist="38100" dir="2700000" algn="tl">
                    <a:srgbClr val="000000">
                      <a:alpha val="43137"/>
                    </a:srgbClr>
                  </a:outerShdw>
                </a:effectLst>
              </a:rPr>
              <a:t>3.  Complete Entry Permit Form – cont.</a:t>
            </a:r>
            <a:endParaRPr lang="en-US" sz="3600" dirty="0"/>
          </a:p>
        </p:txBody>
      </p:sp>
    </p:spTree>
  </p:cSld>
  <p:clrMapOvr>
    <a:masterClrMapping/>
  </p:clrMapOvr>
  <p:transition spd="med">
    <p:strips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981201"/>
            <a:ext cx="8686800" cy="4098925"/>
          </a:xfrm>
          <a:solidFill>
            <a:schemeClr val="bg1"/>
          </a:solidFill>
          <a:ln>
            <a:solidFill>
              <a:schemeClr val="tx1"/>
            </a:solidFill>
          </a:ln>
        </p:spPr>
        <p:txBody>
          <a:bodyPr>
            <a:normAutofit fontScale="92500" lnSpcReduction="20000"/>
          </a:bodyPr>
          <a:lstStyle/>
          <a:p>
            <a:pPr marL="914400" lvl="1" indent="-452438">
              <a:lnSpc>
                <a:spcPct val="110000"/>
              </a:lnSpc>
              <a:spcBef>
                <a:spcPts val="0"/>
              </a:spcBef>
              <a:buClrTx/>
              <a:buFont typeface="+mj-lt"/>
              <a:buAutoNum type="arabicPeriod" startAt="6"/>
              <a:defRPr/>
            </a:pPr>
            <a:r>
              <a:rPr lang="en-US" sz="2400" dirty="0" smtClean="0">
                <a:solidFill>
                  <a:srgbClr val="002060"/>
                </a:solidFill>
              </a:rPr>
              <a:t>The individual, by name, currently serving as entry supervisor, with a space for the signature or initials of the entry supervisor who originally authorized the entry;</a:t>
            </a:r>
          </a:p>
          <a:p>
            <a:pPr marL="914400" lvl="1" indent="-452438">
              <a:lnSpc>
                <a:spcPct val="110000"/>
              </a:lnSpc>
              <a:spcBef>
                <a:spcPts val="0"/>
              </a:spcBef>
              <a:buClrTx/>
              <a:buFont typeface="+mj-lt"/>
              <a:buAutoNum type="arabicPeriod" startAt="6"/>
              <a:defRPr/>
            </a:pPr>
            <a:r>
              <a:rPr lang="en-US" sz="2400" dirty="0" smtClean="0">
                <a:solidFill>
                  <a:srgbClr val="002060"/>
                </a:solidFill>
              </a:rPr>
              <a:t>The hazards of the permit space to be entered;</a:t>
            </a:r>
          </a:p>
          <a:p>
            <a:pPr marL="914400" lvl="1" indent="-452438">
              <a:lnSpc>
                <a:spcPct val="110000"/>
              </a:lnSpc>
              <a:spcBef>
                <a:spcPts val="0"/>
              </a:spcBef>
              <a:buClrTx/>
              <a:buFont typeface="+mj-lt"/>
              <a:buAutoNum type="arabicPeriod" startAt="6"/>
              <a:defRPr/>
            </a:pPr>
            <a:r>
              <a:rPr lang="en-US" sz="2400" dirty="0" smtClean="0">
                <a:solidFill>
                  <a:srgbClr val="002060"/>
                </a:solidFill>
              </a:rPr>
              <a:t>The measures used to isolate the permit space and to eliminate or control permit space hazards before entry;</a:t>
            </a:r>
          </a:p>
          <a:p>
            <a:pPr marL="914400" lvl="1" indent="-452438">
              <a:lnSpc>
                <a:spcPct val="110000"/>
              </a:lnSpc>
              <a:spcBef>
                <a:spcPts val="0"/>
              </a:spcBef>
              <a:buClrTx/>
              <a:buFont typeface="+mj-lt"/>
              <a:buAutoNum type="arabicPeriod" startAt="6"/>
              <a:defRPr/>
            </a:pPr>
            <a:r>
              <a:rPr lang="en-US" sz="2400" dirty="0" smtClean="0">
                <a:solidFill>
                  <a:srgbClr val="002060"/>
                </a:solidFill>
              </a:rPr>
              <a:t>The acceptable entry conditions;</a:t>
            </a:r>
          </a:p>
          <a:p>
            <a:pPr marL="914400" lvl="1" indent="-452438">
              <a:lnSpc>
                <a:spcPct val="110000"/>
              </a:lnSpc>
              <a:spcBef>
                <a:spcPts val="0"/>
              </a:spcBef>
              <a:buClrTx/>
              <a:buFont typeface="+mj-lt"/>
              <a:buAutoNum type="arabicPeriod" startAt="6"/>
              <a:defRPr/>
            </a:pPr>
            <a:r>
              <a:rPr lang="en-US" sz="2400" dirty="0" smtClean="0">
                <a:solidFill>
                  <a:srgbClr val="002060"/>
                </a:solidFill>
              </a:rPr>
              <a:t>The results of initial periodic tests performed;</a:t>
            </a:r>
          </a:p>
          <a:p>
            <a:pPr marL="914400" lvl="1" indent="-452438">
              <a:lnSpc>
                <a:spcPct val="110000"/>
              </a:lnSpc>
              <a:spcBef>
                <a:spcPts val="0"/>
              </a:spcBef>
              <a:buClrTx/>
              <a:buFont typeface="+mj-lt"/>
              <a:buAutoNum type="arabicPeriod" startAt="6"/>
              <a:defRPr/>
            </a:pPr>
            <a:r>
              <a:rPr lang="en-US" sz="2400" dirty="0" smtClean="0">
                <a:solidFill>
                  <a:srgbClr val="002060"/>
                </a:solidFill>
              </a:rPr>
              <a:t>The rescue &amp; emergency services that can be summoned and the means for summoning those services;</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31</a:t>
            </a:fld>
            <a:endParaRPr lang="en-GB" dirty="0"/>
          </a:p>
        </p:txBody>
      </p:sp>
      <p:sp>
        <p:nvSpPr>
          <p:cNvPr id="2" name="Title 1"/>
          <p:cNvSpPr>
            <a:spLocks noGrp="1"/>
          </p:cNvSpPr>
          <p:nvPr>
            <p:ph type="title"/>
          </p:nvPr>
        </p:nvSpPr>
        <p:spPr>
          <a:xfrm>
            <a:off x="228600" y="465139"/>
            <a:ext cx="8839200" cy="1417637"/>
          </a:xfrm>
        </p:spPr>
        <p:txBody>
          <a:bodyPr/>
          <a:lstStyle/>
          <a:p>
            <a:r>
              <a:rPr lang="en-GB" sz="3600" dirty="0" smtClean="0">
                <a:solidFill>
                  <a:srgbClr val="16165D"/>
                </a:solidFill>
                <a:effectLst/>
              </a:rPr>
              <a:t>3.  Complete Entry Permit Form – cont.</a:t>
            </a:r>
            <a:endParaRPr lang="en-US" sz="3600" dirty="0">
              <a:effectLst/>
            </a:endParaRPr>
          </a:p>
        </p:txBody>
      </p:sp>
    </p:spTree>
  </p:cSld>
  <p:clrMapOvr>
    <a:masterClrMapping/>
  </p:clrMapOvr>
  <p:transition spd="med">
    <p:strips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28800"/>
            <a:ext cx="8610600" cy="4495800"/>
          </a:xfrm>
          <a:solidFill>
            <a:schemeClr val="bg1"/>
          </a:solidFill>
          <a:ln>
            <a:solidFill>
              <a:schemeClr val="tx1"/>
            </a:solidFill>
          </a:ln>
        </p:spPr>
        <p:txBody>
          <a:bodyPr>
            <a:normAutofit lnSpcReduction="10000"/>
          </a:bodyPr>
          <a:lstStyle/>
          <a:p>
            <a:pPr marL="914400" lvl="1" indent="-454025">
              <a:lnSpc>
                <a:spcPct val="100000"/>
              </a:lnSpc>
              <a:spcBef>
                <a:spcPts val="0"/>
              </a:spcBef>
              <a:buClrTx/>
              <a:buFont typeface="+mj-lt"/>
              <a:buAutoNum type="arabicPeriod" startAt="12"/>
              <a:defRPr/>
            </a:pPr>
            <a:r>
              <a:rPr lang="en-US" sz="2400" dirty="0" smtClean="0">
                <a:solidFill>
                  <a:srgbClr val="002060"/>
                </a:solidFill>
                <a:latin typeface="+mj-lt"/>
              </a:rPr>
              <a:t>The communication procedures used by authorized entrants &amp; attendants to maintain contact during the entry;</a:t>
            </a:r>
          </a:p>
          <a:p>
            <a:pPr marL="914400" lvl="1" indent="-454025">
              <a:lnSpc>
                <a:spcPct val="100000"/>
              </a:lnSpc>
              <a:spcBef>
                <a:spcPts val="0"/>
              </a:spcBef>
              <a:buClrTx/>
              <a:buFont typeface="+mj-lt"/>
              <a:buAutoNum type="arabicPeriod" startAt="12"/>
              <a:defRPr/>
            </a:pPr>
            <a:r>
              <a:rPr lang="en-US" sz="2400" dirty="0" smtClean="0">
                <a:solidFill>
                  <a:srgbClr val="002060"/>
                </a:solidFill>
                <a:latin typeface="+mj-lt"/>
              </a:rPr>
              <a:t>Equipment, such as personal protective equipment, testing equipment, communications equipment, alarm systems, and rescue equipment to be provided;</a:t>
            </a:r>
          </a:p>
          <a:p>
            <a:pPr marL="914400" lvl="1" indent="-454025">
              <a:lnSpc>
                <a:spcPct val="100000"/>
              </a:lnSpc>
              <a:spcBef>
                <a:spcPts val="0"/>
              </a:spcBef>
              <a:buClrTx/>
              <a:buFont typeface="+mj-lt"/>
              <a:buAutoNum type="arabicPeriod" startAt="12"/>
              <a:defRPr/>
            </a:pPr>
            <a:r>
              <a:rPr lang="en-US" sz="2400" dirty="0" smtClean="0">
                <a:solidFill>
                  <a:srgbClr val="002060"/>
                </a:solidFill>
                <a:latin typeface="+mj-lt"/>
              </a:rPr>
              <a:t>Any other information whose inclusion is necessary, given the circumstances of the particular confined space, in order to ensure employee safety; and any additional permits, such as, for hot work, that have been issued to authorize work in the permit space.</a:t>
            </a:r>
            <a:endParaRPr lang="en-GB" sz="2400" dirty="0" smtClean="0">
              <a:solidFill>
                <a:srgbClr val="16165D"/>
              </a:solidFill>
              <a:latin typeface="+mj-lt"/>
            </a:endParaRPr>
          </a:p>
          <a:p>
            <a:endParaRPr lang="en-US" sz="2400" dirty="0">
              <a:latin typeface="+mj-lt"/>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32</a:t>
            </a:fld>
            <a:endParaRPr lang="en-GB" dirty="0"/>
          </a:p>
        </p:txBody>
      </p:sp>
      <p:sp>
        <p:nvSpPr>
          <p:cNvPr id="2" name="Title 1"/>
          <p:cNvSpPr>
            <a:spLocks noGrp="1"/>
          </p:cNvSpPr>
          <p:nvPr>
            <p:ph type="title"/>
          </p:nvPr>
        </p:nvSpPr>
        <p:spPr>
          <a:xfrm>
            <a:off x="152400" y="465139"/>
            <a:ext cx="8839200" cy="1417637"/>
          </a:xfrm>
        </p:spPr>
        <p:txBody>
          <a:bodyPr/>
          <a:lstStyle/>
          <a:p>
            <a:r>
              <a:rPr lang="en-GB" sz="3600" dirty="0" smtClean="0">
                <a:solidFill>
                  <a:srgbClr val="16165D"/>
                </a:solidFill>
                <a:effectLst>
                  <a:outerShdw blurRad="38100" dist="38100" dir="2700000" algn="tl">
                    <a:srgbClr val="000000">
                      <a:alpha val="43137"/>
                    </a:srgbClr>
                  </a:outerShdw>
                </a:effectLst>
              </a:rPr>
              <a:t>3.  Complete Entry Permit Form – cont.</a:t>
            </a:r>
            <a:endParaRPr lang="en-US" sz="3600" dirty="0"/>
          </a:p>
        </p:txBody>
      </p:sp>
    </p:spTree>
  </p:cSld>
  <p:clrMapOvr>
    <a:masterClrMapping/>
  </p:clrMapOvr>
  <p:transition spd="med">
    <p:strips dir="l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1201"/>
            <a:ext cx="8686800" cy="2743200"/>
          </a:xfrm>
          <a:solidFill>
            <a:schemeClr val="bg1"/>
          </a:solidFill>
          <a:ln>
            <a:solidFill>
              <a:schemeClr val="tx1"/>
            </a:solidFill>
          </a:ln>
        </p:spPr>
        <p:txBody>
          <a:bodyPr>
            <a:normAutofit/>
          </a:bodyPr>
          <a:lstStyle/>
          <a:p>
            <a:pPr marL="323850" indent="-323850">
              <a:lnSpc>
                <a:spcPct val="100000"/>
              </a:lnSpc>
              <a:spcBef>
                <a:spcPts val="600"/>
              </a:spcBef>
              <a:buClrTx/>
              <a:buSzPct val="75000"/>
              <a:buFont typeface="Monotype Sorts" charset="2"/>
              <a:buChar char=""/>
              <a:defRPr/>
            </a:pPr>
            <a:r>
              <a:rPr lang="en-GB" sz="2800" dirty="0" smtClean="0">
                <a:solidFill>
                  <a:srgbClr val="16165D"/>
                </a:solidFill>
              </a:rPr>
              <a:t>When work is completed, the permit form should be returned to the safety department or department responsible for maintaining the completed and closed permits.</a:t>
            </a:r>
          </a:p>
          <a:p>
            <a:pPr marL="323850" indent="-323850">
              <a:lnSpc>
                <a:spcPct val="100000"/>
              </a:lnSpc>
              <a:spcBef>
                <a:spcPts val="600"/>
              </a:spcBef>
              <a:buClrTx/>
              <a:buSzPct val="75000"/>
              <a:buFont typeface="Monotype Sorts" charset="2"/>
              <a:buChar char=""/>
              <a:defRPr/>
            </a:pPr>
            <a:r>
              <a:rPr lang="en-GB" sz="2800" b="1" dirty="0" smtClean="0">
                <a:solidFill>
                  <a:srgbClr val="C00000"/>
                </a:solidFill>
              </a:rPr>
              <a:t>Cancelled permits must be kept on file for at  least one year.</a:t>
            </a:r>
            <a:endParaRPr lang="en-US" sz="2800" b="1" dirty="0">
              <a:solidFill>
                <a:srgbClr val="C00000"/>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33</a:t>
            </a:fld>
            <a:endParaRPr lang="en-GB" dirty="0"/>
          </a:p>
        </p:txBody>
      </p:sp>
      <p:sp>
        <p:nvSpPr>
          <p:cNvPr id="2" name="Title 1"/>
          <p:cNvSpPr>
            <a:spLocks noGrp="1"/>
          </p:cNvSpPr>
          <p:nvPr>
            <p:ph type="title"/>
          </p:nvPr>
        </p:nvSpPr>
        <p:spPr>
          <a:xfrm>
            <a:off x="152400" y="465139"/>
            <a:ext cx="8686800" cy="1417637"/>
          </a:xfrm>
        </p:spPr>
        <p:txBody>
          <a:bodyPr/>
          <a:lstStyle/>
          <a:p>
            <a:r>
              <a:rPr lang="en-GB" sz="3600" dirty="0" smtClean="0">
                <a:solidFill>
                  <a:srgbClr val="16165D"/>
                </a:solidFill>
                <a:effectLst>
                  <a:outerShdw blurRad="38100" dist="38100" dir="2700000" algn="tl">
                    <a:srgbClr val="000000">
                      <a:alpha val="43137"/>
                    </a:srgbClr>
                  </a:outerShdw>
                </a:effectLst>
              </a:rPr>
              <a:t>3.  Complete Entry Permit Form – cont.</a:t>
            </a:r>
            <a:endParaRPr lang="en-US" sz="3600" dirty="0"/>
          </a:p>
        </p:txBody>
      </p:sp>
      <p:sp>
        <p:nvSpPr>
          <p:cNvPr id="5" name="TextBox 4"/>
          <p:cNvSpPr txBox="1"/>
          <p:nvPr/>
        </p:nvSpPr>
        <p:spPr>
          <a:xfrm>
            <a:off x="457200" y="5257800"/>
            <a:ext cx="8077200" cy="707886"/>
          </a:xfrm>
          <a:prstGeom prst="rect">
            <a:avLst/>
          </a:prstGeom>
          <a:solidFill>
            <a:schemeClr val="bg1"/>
          </a:solidFill>
          <a:ln>
            <a:solidFill>
              <a:srgbClr val="FF0000"/>
            </a:solidFill>
          </a:ln>
        </p:spPr>
        <p:txBody>
          <a:bodyPr wrap="square" rtlCol="0">
            <a:spAutoFit/>
          </a:bodyPr>
          <a:lstStyle/>
          <a:p>
            <a:pPr algn="ctr">
              <a:lnSpc>
                <a:spcPct val="100000"/>
              </a:lnSpc>
            </a:pPr>
            <a:r>
              <a:rPr lang="en-US" sz="4000" b="1" dirty="0" smtClean="0">
                <a:solidFill>
                  <a:srgbClr val="C00000"/>
                </a:solidFill>
              </a:rPr>
              <a:t>Exercise:  Sample Permit Review</a:t>
            </a:r>
            <a:endParaRPr lang="en-US" sz="4000" b="1" dirty="0">
              <a:solidFill>
                <a:srgbClr val="C00000"/>
              </a:solidFill>
            </a:endParaRPr>
          </a:p>
        </p:txBody>
      </p:sp>
    </p:spTree>
  </p:cSld>
  <p:clrMapOvr>
    <a:masterClrMapping/>
  </p:clrMapOvr>
  <p:transition spd="med">
    <p:strips dir="l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nSpc>
                <a:spcPct val="100000"/>
              </a:lnSpc>
              <a:spcBef>
                <a:spcPts val="700"/>
              </a:spcBef>
              <a:buClrTx/>
              <a:buSzPct val="75000"/>
              <a:buNone/>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b="1" dirty="0" smtClean="0">
                <a:solidFill>
                  <a:srgbClr val="16165D"/>
                </a:solidFill>
              </a:rPr>
              <a:t>Oxygen</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rgbClr val="16165D"/>
                </a:solidFill>
              </a:rPr>
              <a:t>Content</a:t>
            </a:r>
            <a:r>
              <a:rPr lang="en-GB" sz="2400" dirty="0">
                <a:solidFill>
                  <a:srgbClr val="16165D"/>
                </a:solidFill>
              </a:rPr>
              <a:t>:</a:t>
            </a:r>
          </a:p>
          <a:p>
            <a:pPr marL="723900" lvl="1" indent="-266700">
              <a:lnSpc>
                <a:spcPct val="100000"/>
              </a:lnSpc>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At least 19.5% and less than 23.5%</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Check for Combustibles:</a:t>
            </a:r>
          </a:p>
          <a:p>
            <a:pPr marL="723900" lvl="1" indent="-266700">
              <a:lnSpc>
                <a:spcPct val="100000"/>
              </a:lnSpc>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Less than 10% of the LEL </a:t>
            </a:r>
            <a:r>
              <a:rPr lang="en-GB" sz="1800" dirty="0">
                <a:solidFill>
                  <a:srgbClr val="16165D"/>
                </a:solidFill>
              </a:rPr>
              <a:t>(Lower Explosive Limit)</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Check for Toxic Gasses:</a:t>
            </a:r>
          </a:p>
          <a:p>
            <a:pPr marL="723900" lvl="1" indent="-266700">
              <a:lnSpc>
                <a:spcPct val="100000"/>
              </a:lnSpc>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a:solidFill>
                  <a:srgbClr val="16165D"/>
                </a:solidFill>
              </a:rPr>
              <a:t>or any other hazardous materials as determined by the use of the space.</a:t>
            </a:r>
          </a:p>
          <a:p>
            <a:endParaRPr lang="en-US"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34</a:t>
            </a:fld>
            <a:endParaRPr lang="en-GB" dirty="0"/>
          </a:p>
        </p:txBody>
      </p:sp>
      <p:sp>
        <p:nvSpPr>
          <p:cNvPr id="4" name="Title 3"/>
          <p:cNvSpPr>
            <a:spLocks noGrp="1"/>
          </p:cNvSpPr>
          <p:nvPr>
            <p:ph type="title"/>
          </p:nvPr>
        </p:nvSpPr>
        <p:spPr/>
        <p:txBody>
          <a:bodyPr/>
          <a:lstStyle/>
          <a:p>
            <a:r>
              <a:rPr lang="en-US" dirty="0" smtClean="0"/>
              <a:t>4.  Test the Atmosphere</a:t>
            </a:r>
            <a:endParaRPr lang="en-US" dirty="0"/>
          </a:p>
        </p:txBody>
      </p:sp>
      <p:sp>
        <p:nvSpPr>
          <p:cNvPr id="5" name="TextBox 4"/>
          <p:cNvSpPr txBox="1"/>
          <p:nvPr/>
        </p:nvSpPr>
        <p:spPr>
          <a:xfrm>
            <a:off x="609600" y="5181601"/>
            <a:ext cx="7848600" cy="1200329"/>
          </a:xfrm>
          <a:prstGeom prst="rect">
            <a:avLst/>
          </a:prstGeom>
          <a:solidFill>
            <a:schemeClr val="bg1"/>
          </a:solidFill>
          <a:ln>
            <a:solidFill>
              <a:srgbClr val="FF0000"/>
            </a:solidFill>
          </a:ln>
        </p:spPr>
        <p:txBody>
          <a:bodyPr wrap="square" rtlCol="0">
            <a:spAutoFit/>
          </a:bodyPr>
          <a:lstStyle/>
          <a:p>
            <a:pPr>
              <a:lnSpc>
                <a:spcPct val="100000"/>
              </a:lnSpc>
            </a:pPr>
            <a:r>
              <a:rPr lang="en-US" b="1" dirty="0" smtClean="0">
                <a:solidFill>
                  <a:schemeClr val="accent6">
                    <a:lumMod val="75000"/>
                  </a:schemeClr>
                </a:solidFill>
              </a:rPr>
              <a:t>Remember:</a:t>
            </a:r>
          </a:p>
          <a:p>
            <a:pPr>
              <a:lnSpc>
                <a:spcPct val="100000"/>
              </a:lnSpc>
            </a:pPr>
            <a:r>
              <a:rPr lang="en-US" b="1" dirty="0" smtClean="0">
                <a:solidFill>
                  <a:schemeClr val="accent6">
                    <a:lumMod val="75000"/>
                  </a:schemeClr>
                </a:solidFill>
              </a:rPr>
              <a:t>All confined space atmospheres must be tested for oxygen, flammability agents and other toxic agents.</a:t>
            </a:r>
            <a:endParaRPr lang="en-US" b="1" dirty="0">
              <a:solidFill>
                <a:schemeClr val="accent6">
                  <a:lumMod val="75000"/>
                </a:schemeClr>
              </a:solidFill>
            </a:endParaRPr>
          </a:p>
        </p:txBody>
      </p:sp>
    </p:spTree>
    <p:extLst>
      <p:ext uri="{BB962C8B-B14F-4D97-AF65-F5344CB8AC3E}">
        <p14:creationId xmlns:p14="http://schemas.microsoft.com/office/powerpoint/2010/main" val="1884274202"/>
      </p:ext>
    </p:extLst>
  </p:cSld>
  <p:clrMapOvr>
    <a:masterClrMapping/>
  </p:clrMapOvr>
  <p:transition spd="med">
    <p:strips dir="l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382000" cy="4876800"/>
          </a:xfrm>
          <a:solidFill>
            <a:schemeClr val="bg1"/>
          </a:solidFill>
        </p:spPr>
        <p:txBody>
          <a:bodyPr>
            <a:normAutofit lnSpcReduction="10000"/>
          </a:bodyPr>
          <a:lstStyle/>
          <a:p>
            <a:pPr>
              <a:lnSpc>
                <a:spcPct val="100000"/>
              </a:lnSpc>
              <a:spcBef>
                <a:spcPts val="0"/>
              </a:spcBef>
              <a:buFont typeface="Wingdings" pitchFamily="2" charset="2"/>
              <a:buChar char="q"/>
            </a:pPr>
            <a:r>
              <a:rPr lang="en-US" sz="2400" dirty="0" smtClean="0">
                <a:solidFill>
                  <a:schemeClr val="tx1"/>
                </a:solidFill>
                <a:latin typeface="+mj-lt"/>
              </a:rPr>
              <a:t>The atmosphere within the space shall be periodically tested as necessary to ensure that the continuous forced air ventilation is preventing the accumulation of a hazardous atmosphere. Any employee who enters the space, or that employee's authorized representative, shall be provided with an opportunity to observe the periodic testing.</a:t>
            </a:r>
          </a:p>
          <a:p>
            <a:pPr>
              <a:buFont typeface="Wingdings" pitchFamily="2" charset="2"/>
              <a:buChar char="q"/>
            </a:pPr>
            <a:r>
              <a:rPr lang="en-US" sz="2400" dirty="0" smtClean="0">
                <a:solidFill>
                  <a:schemeClr val="tx1"/>
                </a:solidFill>
                <a:latin typeface="+mj-lt"/>
              </a:rPr>
              <a:t>If a hazardous atmosphere is detected during entry:</a:t>
            </a:r>
          </a:p>
          <a:p>
            <a:pPr lvl="1">
              <a:lnSpc>
                <a:spcPct val="100000"/>
              </a:lnSpc>
              <a:spcBef>
                <a:spcPts val="0"/>
              </a:spcBef>
              <a:buFont typeface="Wingdings" pitchFamily="2" charset="2"/>
              <a:buChar char="ü"/>
            </a:pPr>
            <a:r>
              <a:rPr lang="en-US" sz="2000" dirty="0" smtClean="0">
                <a:solidFill>
                  <a:schemeClr val="tx1"/>
                </a:solidFill>
                <a:latin typeface="+mj-lt"/>
              </a:rPr>
              <a:t>Each employee shall leave the space immediately;</a:t>
            </a:r>
          </a:p>
          <a:p>
            <a:pPr lvl="1">
              <a:lnSpc>
                <a:spcPct val="100000"/>
              </a:lnSpc>
              <a:spcBef>
                <a:spcPts val="0"/>
              </a:spcBef>
              <a:buFont typeface="Wingdings" pitchFamily="2" charset="2"/>
              <a:buChar char="ü"/>
            </a:pPr>
            <a:r>
              <a:rPr lang="en-US" sz="2000" dirty="0" smtClean="0">
                <a:solidFill>
                  <a:schemeClr val="tx1"/>
                </a:solidFill>
                <a:latin typeface="+mj-lt"/>
              </a:rPr>
              <a:t>The space shall be evaluated to determine how the hazardous atmosphere developed; and</a:t>
            </a:r>
          </a:p>
          <a:p>
            <a:pPr lvl="1">
              <a:lnSpc>
                <a:spcPct val="100000"/>
              </a:lnSpc>
              <a:spcBef>
                <a:spcPts val="0"/>
              </a:spcBef>
              <a:buFont typeface="Wingdings" pitchFamily="2" charset="2"/>
              <a:buChar char="ü"/>
            </a:pPr>
            <a:r>
              <a:rPr lang="en-US" sz="2000" dirty="0" smtClean="0">
                <a:solidFill>
                  <a:schemeClr val="tx1"/>
                </a:solidFill>
                <a:latin typeface="+mj-lt"/>
              </a:rPr>
              <a:t>Measures shall be implemented to protect employees from the hazardous atmosphere before any subsequent entry takes place.</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35</a:t>
            </a:fld>
            <a:endParaRPr lang="en-GB" dirty="0"/>
          </a:p>
        </p:txBody>
      </p:sp>
      <p:sp>
        <p:nvSpPr>
          <p:cNvPr id="2" name="Title 1"/>
          <p:cNvSpPr>
            <a:spLocks noGrp="1"/>
          </p:cNvSpPr>
          <p:nvPr>
            <p:ph type="title"/>
          </p:nvPr>
        </p:nvSpPr>
        <p:spPr>
          <a:xfrm>
            <a:off x="762001" y="381000"/>
            <a:ext cx="7753351" cy="1058862"/>
          </a:xfrm>
        </p:spPr>
        <p:txBody>
          <a:bodyPr/>
          <a:lstStyle/>
          <a:p>
            <a:pPr>
              <a:lnSpc>
                <a:spcPct val="100000"/>
              </a:lnSpc>
            </a:pPr>
            <a:r>
              <a:rPr lang="en-US" dirty="0" smtClean="0">
                <a:solidFill>
                  <a:schemeClr val="tx1"/>
                </a:solidFill>
              </a:rPr>
              <a:t>Testing the Atmosphere</a:t>
            </a:r>
            <a:endParaRPr lang="en-US"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1"/>
            <a:ext cx="8382000" cy="4098925"/>
          </a:xfrm>
        </p:spPr>
        <p:txBody>
          <a:bodyPr/>
          <a:lstStyle/>
          <a:p>
            <a:pPr>
              <a:lnSpc>
                <a:spcPct val="100000"/>
              </a:lnSpc>
              <a:spcBef>
                <a:spcPts val="0"/>
              </a:spcBef>
              <a:buFont typeface="Wingdings" pitchFamily="2" charset="2"/>
              <a:buChar char="q"/>
            </a:pPr>
            <a:r>
              <a:rPr lang="en-US" sz="2400" dirty="0" smtClean="0">
                <a:solidFill>
                  <a:schemeClr val="tx1"/>
                </a:solidFill>
                <a:latin typeface="+mj-lt"/>
              </a:rPr>
              <a:t>The employer shall verify that the space is safe for entry and that the pre-entry measures required by paragraph (c)(5)(ii) have been taken, through a written certification that contains the date, the location of the space, and the signature of the person providing the certification. The certification shall be made before entry and shall be made available to each employee entering the space or to that employee's authorized representative.</a:t>
            </a:r>
          </a:p>
          <a:p>
            <a:pPr>
              <a:lnSpc>
                <a:spcPct val="100000"/>
              </a:lnSpc>
              <a:spcBef>
                <a:spcPts val="0"/>
              </a:spcBef>
              <a:buFont typeface="Wingdings" pitchFamily="2" charset="2"/>
              <a:buChar char="q"/>
            </a:pPr>
            <a:endParaRPr lang="en-US" sz="2400" dirty="0"/>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36</a:t>
            </a:fld>
            <a:endParaRPr lang="en-GB" dirty="0"/>
          </a:p>
        </p:txBody>
      </p:sp>
      <p:sp>
        <p:nvSpPr>
          <p:cNvPr id="2" name="Title 1"/>
          <p:cNvSpPr>
            <a:spLocks noGrp="1"/>
          </p:cNvSpPr>
          <p:nvPr>
            <p:ph type="title"/>
          </p:nvPr>
        </p:nvSpPr>
        <p:spPr>
          <a:xfrm>
            <a:off x="762001" y="381000"/>
            <a:ext cx="7753351" cy="1058862"/>
          </a:xfrm>
        </p:spPr>
        <p:txBody>
          <a:bodyPr/>
          <a:lstStyle/>
          <a:p>
            <a:pPr>
              <a:lnSpc>
                <a:spcPct val="100000"/>
              </a:lnSpc>
            </a:pPr>
            <a:r>
              <a:rPr lang="en-US" dirty="0" smtClean="0">
                <a:solidFill>
                  <a:schemeClr val="tx1"/>
                </a:solidFill>
              </a:rPr>
              <a:t>Testing the Atmosphere</a:t>
            </a:r>
            <a:endParaRPr lang="en-US"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buNone/>
            </a:pPr>
            <a:r>
              <a:rPr lang="en-GB" sz="3200" dirty="0">
                <a:solidFill>
                  <a:srgbClr val="16165D"/>
                </a:solidFill>
              </a:rPr>
              <a:t>Any time a limit is exceeded, no matter what the reason, all personnel shall immediately exit the space, and no others shall enter until atmospheric conditions are returned to safe levels.</a:t>
            </a:r>
          </a:p>
          <a:p>
            <a:pPr marL="109728" indent="0">
              <a:buNone/>
            </a:pPr>
            <a:endParaRPr lang="en-GB" dirty="0" smtClean="0">
              <a:solidFill>
                <a:srgbClr val="FF0000"/>
              </a:solidFill>
              <a:latin typeface="Arial" charset="0"/>
            </a:endParaRPr>
          </a:p>
          <a:p>
            <a:pPr marL="109728" indent="0">
              <a:buNone/>
            </a:pPr>
            <a:endParaRPr lang="en-GB" dirty="0">
              <a:solidFill>
                <a:srgbClr val="FF0000"/>
              </a:solidFill>
              <a:latin typeface="Arial" charset="0"/>
            </a:endParaRPr>
          </a:p>
          <a:p>
            <a:pPr marL="109728" indent="0">
              <a:buNone/>
            </a:pPr>
            <a:endParaRPr lang="en-GB" dirty="0" smtClean="0">
              <a:solidFill>
                <a:srgbClr val="FF0000"/>
              </a:solidFill>
              <a:latin typeface="Arial" charset="0"/>
            </a:endParaRPr>
          </a:p>
          <a:p>
            <a:pPr marL="109728" indent="0">
              <a:buNone/>
            </a:pPr>
            <a:r>
              <a:rPr lang="en-GB" dirty="0" smtClean="0">
                <a:solidFill>
                  <a:srgbClr val="FF0000"/>
                </a:solidFill>
                <a:latin typeface="Arial" charset="0"/>
              </a:rPr>
              <a:t>THERE </a:t>
            </a:r>
            <a:r>
              <a:rPr lang="en-GB" dirty="0">
                <a:solidFill>
                  <a:srgbClr val="FF0000"/>
                </a:solidFill>
                <a:latin typeface="Arial" charset="0"/>
              </a:rPr>
              <a:t>ARE NO EXCEPTIONS TO THIS RULE!</a:t>
            </a:r>
          </a:p>
          <a:p>
            <a:pPr marL="109728" indent="0">
              <a:buNone/>
            </a:pPr>
            <a:endParaRPr lang="en-US"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37</a:t>
            </a:fld>
            <a:endParaRPr lang="en-GB" dirty="0"/>
          </a:p>
        </p:txBody>
      </p:sp>
      <p:sp>
        <p:nvSpPr>
          <p:cNvPr id="4" name="Title 3"/>
          <p:cNvSpPr>
            <a:spLocks noGrp="1"/>
          </p:cNvSpPr>
          <p:nvPr>
            <p:ph type="title"/>
          </p:nvPr>
        </p:nvSpPr>
        <p:spPr/>
        <p:txBody>
          <a:bodyPr/>
          <a:lstStyle/>
          <a:p>
            <a:r>
              <a:rPr lang="en-US" dirty="0" smtClean="0">
                <a:solidFill>
                  <a:srgbClr val="FF0000"/>
                </a:solidFill>
                <a:effectLst/>
              </a:rPr>
              <a:t>Notice</a:t>
            </a:r>
            <a:endParaRPr lang="en-US" dirty="0">
              <a:solidFill>
                <a:srgbClr val="FF0000"/>
              </a:solidFill>
              <a:effectLst/>
            </a:endParaRPr>
          </a:p>
        </p:txBody>
      </p:sp>
    </p:spTree>
    <p:extLst>
      <p:ext uri="{BB962C8B-B14F-4D97-AF65-F5344CB8AC3E}">
        <p14:creationId xmlns:p14="http://schemas.microsoft.com/office/powerpoint/2010/main" val="3432119810"/>
      </p:ext>
    </p:extLst>
  </p:cSld>
  <p:clrMapOvr>
    <a:masterClrMapping/>
  </p:clrMapOvr>
  <p:transition spd="med">
    <p:strips dir="l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Prior to every entry when the space is vacant;</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After a 10 minute ventilation period (if ventilation is necessary);</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At least hourly for permit-required confined spaces. NOTE:  A good practice is to re-test the atmosphere after breaks or having been out of the confined space for a period of time.</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More frequently, if conditions or suspicions warrant</a:t>
            </a:r>
            <a:r>
              <a:rPr lang="en-GB" sz="2800" dirty="0" smtClean="0">
                <a:solidFill>
                  <a:srgbClr val="16165D"/>
                </a:solidFill>
              </a:rPr>
              <a:t>.</a:t>
            </a:r>
            <a:endParaRPr lang="en-GB" sz="2800" dirty="0">
              <a:solidFill>
                <a:srgbClr val="16165D"/>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38</a:t>
            </a:fld>
            <a:endParaRPr lang="en-GB" dirty="0"/>
          </a:p>
        </p:txBody>
      </p:sp>
      <p:sp>
        <p:nvSpPr>
          <p:cNvPr id="4" name="Title 3"/>
          <p:cNvSpPr>
            <a:spLocks noGrp="1"/>
          </p:cNvSpPr>
          <p:nvPr>
            <p:ph type="title"/>
          </p:nvPr>
        </p:nvSpPr>
        <p:spPr/>
        <p:txBody>
          <a:bodyPr>
            <a:noAutofit/>
          </a:bodyPr>
          <a:lstStyle/>
          <a:p>
            <a:pPr algn="ctr"/>
            <a:r>
              <a:rPr lang="en-US" sz="4000" dirty="0" smtClean="0">
                <a:effectLst/>
              </a:rPr>
              <a:t>Atmosphere Testing Must Be Performed</a:t>
            </a:r>
            <a:endParaRPr lang="en-US" sz="4000" dirty="0">
              <a:effectLst/>
            </a:endParaRPr>
          </a:p>
        </p:txBody>
      </p:sp>
    </p:spTree>
    <p:extLst>
      <p:ext uri="{BB962C8B-B14F-4D97-AF65-F5344CB8AC3E}">
        <p14:creationId xmlns:p14="http://schemas.microsoft.com/office/powerpoint/2010/main" val="3544048142"/>
      </p:ext>
    </p:extLst>
  </p:cSld>
  <p:clrMapOvr>
    <a:masterClrMapping/>
  </p:clrMapOvr>
  <p:transition spd="med">
    <p:strips dir="l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39</a:t>
            </a:fld>
            <a:endParaRPr lang="en-GB" dirty="0"/>
          </a:p>
        </p:txBody>
      </p:sp>
      <p:grpSp>
        <p:nvGrpSpPr>
          <p:cNvPr id="5" name="Group 4"/>
          <p:cNvGrpSpPr/>
          <p:nvPr/>
        </p:nvGrpSpPr>
        <p:grpSpPr>
          <a:xfrm>
            <a:off x="3581400" y="685800"/>
            <a:ext cx="5181600" cy="5676900"/>
            <a:chOff x="3657600" y="685800"/>
            <a:chExt cx="5181600" cy="5676900"/>
          </a:xfrm>
        </p:grpSpPr>
        <p:sp>
          <p:nvSpPr>
            <p:cNvPr id="6" name="Rectangle 14"/>
            <p:cNvSpPr>
              <a:spLocks noChangeArrowheads="1"/>
            </p:cNvSpPr>
            <p:nvPr/>
          </p:nvSpPr>
          <p:spPr bwMode="auto">
            <a:xfrm>
              <a:off x="6781800" y="2057400"/>
              <a:ext cx="1981200" cy="462392"/>
            </a:xfrm>
            <a:prstGeom prst="rect">
              <a:avLst/>
            </a:prstGeom>
            <a:noFill/>
            <a:ln w="9525">
              <a:noFill/>
              <a:round/>
              <a:headEnd/>
              <a:tailEnd/>
            </a:ln>
            <a:effectLst/>
          </p:spPr>
          <p:txBody>
            <a:bodyPr lIns="92160" tIns="46080" rIns="92160" bIns="46080">
              <a:spAutoFit/>
            </a:bodyPr>
            <a:lstStyle/>
            <a:p>
              <a:pPr>
                <a:lnSpc>
                  <a:spcPct val="100000"/>
                </a:lnSpc>
                <a:spcBef>
                  <a:spcPts val="1500"/>
                </a:spcBef>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accent6">
                      <a:lumMod val="50000"/>
                    </a:schemeClr>
                  </a:solidFill>
                  <a:latin typeface="Arial" charset="0"/>
                </a:rPr>
                <a:t>Good Air</a:t>
              </a:r>
            </a:p>
          </p:txBody>
        </p:sp>
        <p:sp>
          <p:nvSpPr>
            <p:cNvPr id="7" name="Rectangle 15"/>
            <p:cNvSpPr>
              <a:spLocks noChangeArrowheads="1"/>
            </p:cNvSpPr>
            <p:nvPr/>
          </p:nvSpPr>
          <p:spPr bwMode="auto">
            <a:xfrm>
              <a:off x="6781800" y="3478749"/>
              <a:ext cx="1752600" cy="462392"/>
            </a:xfrm>
            <a:prstGeom prst="rect">
              <a:avLst/>
            </a:prstGeom>
            <a:solidFill>
              <a:schemeClr val="bg1"/>
            </a:solidFill>
            <a:ln w="9525">
              <a:noFill/>
              <a:round/>
              <a:headEnd/>
              <a:tailEnd/>
            </a:ln>
          </p:spPr>
          <p:txBody>
            <a:bodyPr lIns="92160" tIns="46080" rIns="92160" bIns="46080">
              <a:spAutoFit/>
            </a:bodyPr>
            <a:lstStyle/>
            <a:p>
              <a:pPr>
                <a:lnSpc>
                  <a:spcPct val="100000"/>
                </a:lnSpc>
                <a:spcBef>
                  <a:spcPts val="15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dirty="0">
                  <a:solidFill>
                    <a:schemeClr val="accent3"/>
                  </a:solidFill>
                  <a:latin typeface="Arial" charset="0"/>
                </a:rPr>
                <a:t>Poor Air</a:t>
              </a:r>
            </a:p>
          </p:txBody>
        </p:sp>
        <p:sp>
          <p:nvSpPr>
            <p:cNvPr id="8" name="Rectangle 16"/>
            <p:cNvSpPr>
              <a:spLocks noChangeArrowheads="1"/>
            </p:cNvSpPr>
            <p:nvPr/>
          </p:nvSpPr>
          <p:spPr bwMode="auto">
            <a:xfrm>
              <a:off x="6858000" y="5181600"/>
              <a:ext cx="1981200" cy="462392"/>
            </a:xfrm>
            <a:prstGeom prst="rect">
              <a:avLst/>
            </a:prstGeom>
            <a:noFill/>
            <a:ln w="9525">
              <a:noFill/>
              <a:round/>
              <a:headEnd/>
              <a:tailEnd/>
            </a:ln>
          </p:spPr>
          <p:txBody>
            <a:bodyPr lIns="92160" tIns="46080" rIns="92160" bIns="46080">
              <a:spAutoFit/>
            </a:bodyPr>
            <a:lstStyle/>
            <a:p>
              <a:pPr>
                <a:lnSpc>
                  <a:spcPct val="100000"/>
                </a:lnSpc>
                <a:spcBef>
                  <a:spcPts val="15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dirty="0">
                  <a:solidFill>
                    <a:srgbClr val="FF0033"/>
                  </a:solidFill>
                  <a:latin typeface="Arial" charset="0"/>
                </a:rPr>
                <a:t>Deadly Air</a:t>
              </a:r>
            </a:p>
          </p:txBody>
        </p:sp>
        <p:grpSp>
          <p:nvGrpSpPr>
            <p:cNvPr id="9" name="Group 8"/>
            <p:cNvGrpSpPr/>
            <p:nvPr/>
          </p:nvGrpSpPr>
          <p:grpSpPr>
            <a:xfrm>
              <a:off x="3657600" y="685800"/>
              <a:ext cx="2819400" cy="5676900"/>
              <a:chOff x="3657600" y="685800"/>
              <a:chExt cx="2819400" cy="5676900"/>
            </a:xfrm>
          </p:grpSpPr>
          <p:sp>
            <p:nvSpPr>
              <p:cNvPr id="10" name="Rounded Rectangle 9"/>
              <p:cNvSpPr/>
              <p:nvPr/>
            </p:nvSpPr>
            <p:spPr>
              <a:xfrm>
                <a:off x="3657600" y="1054029"/>
                <a:ext cx="2819400" cy="5308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p:cNvSpPr/>
              <p:nvPr/>
            </p:nvSpPr>
            <p:spPr>
              <a:xfrm>
                <a:off x="4419600" y="685800"/>
                <a:ext cx="1295400" cy="3682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788120" y="1322176"/>
                <a:ext cx="2590800" cy="16002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3791894" y="2931429"/>
                <a:ext cx="2590800" cy="1600200"/>
              </a:xfrm>
              <a:prstGeom prst="rect">
                <a:avLst/>
              </a:prstGeom>
              <a:solidFill>
                <a:schemeClr val="accent1">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3797174" y="4549198"/>
                <a:ext cx="2590800" cy="1527681"/>
              </a:xfrm>
              <a:prstGeom prst="rect">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5087294" y="1441379"/>
                <a:ext cx="5280" cy="442602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ounded Rectangle 15"/>
              <p:cNvSpPr/>
              <p:nvPr/>
            </p:nvSpPr>
            <p:spPr>
              <a:xfrm>
                <a:off x="4980159" y="2044629"/>
                <a:ext cx="228600" cy="5461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4976006" y="3394970"/>
                <a:ext cx="228600" cy="5461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ounded Rectangle 17"/>
              <p:cNvSpPr/>
              <p:nvPr/>
            </p:nvSpPr>
            <p:spPr>
              <a:xfrm>
                <a:off x="4982047" y="5303985"/>
                <a:ext cx="228600" cy="5461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9" name="Group 18"/>
          <p:cNvGrpSpPr/>
          <p:nvPr/>
        </p:nvGrpSpPr>
        <p:grpSpPr>
          <a:xfrm>
            <a:off x="237243" y="533400"/>
            <a:ext cx="3127631" cy="5457661"/>
            <a:chOff x="228600" y="845249"/>
            <a:chExt cx="3127631" cy="5457661"/>
          </a:xfrm>
        </p:grpSpPr>
        <p:sp>
          <p:nvSpPr>
            <p:cNvPr id="20" name="Rectangle 1"/>
            <p:cNvSpPr>
              <a:spLocks noChangeArrowheads="1"/>
            </p:cNvSpPr>
            <p:nvPr/>
          </p:nvSpPr>
          <p:spPr bwMode="auto">
            <a:xfrm>
              <a:off x="228600" y="845249"/>
              <a:ext cx="3127631" cy="1570388"/>
            </a:xfrm>
            <a:prstGeom prst="rect">
              <a:avLst/>
            </a:prstGeom>
            <a:noFill/>
            <a:ln w="9525">
              <a:noFill/>
              <a:round/>
              <a:headEnd/>
              <a:tailEnd/>
            </a:ln>
            <a:effectLst/>
          </p:spPr>
          <p:txBody>
            <a:bodyPr wrap="none" lIns="92160" tIns="46080" rIns="92160" bIns="46080">
              <a:spAutoFit/>
            </a:bodyPr>
            <a:lstStyle/>
            <a:p>
              <a:pPr>
                <a:lnSpc>
                  <a:spcPct val="100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accent6">
                      <a:lumMod val="50000"/>
                    </a:schemeClr>
                  </a:solidFill>
                  <a:latin typeface="Arial" charset="0"/>
                </a:rPr>
                <a:t>Always test the</a:t>
              </a:r>
            </a:p>
            <a:p>
              <a:pPr>
                <a:lnSpc>
                  <a:spcPct val="100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accent6">
                      <a:lumMod val="50000"/>
                    </a:schemeClr>
                  </a:solidFill>
                  <a:latin typeface="Arial" charset="0"/>
                </a:rPr>
                <a:t>air at various levels </a:t>
              </a:r>
            </a:p>
            <a:p>
              <a:pPr>
                <a:lnSpc>
                  <a:spcPct val="100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accent6">
                      <a:lumMod val="50000"/>
                    </a:schemeClr>
                  </a:solidFill>
                  <a:latin typeface="Arial" charset="0"/>
                </a:rPr>
                <a:t>to be sure that the</a:t>
              </a:r>
            </a:p>
            <a:p>
              <a:pPr>
                <a:lnSpc>
                  <a:spcPct val="100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accent6">
                      <a:lumMod val="50000"/>
                    </a:schemeClr>
                  </a:solidFill>
                  <a:latin typeface="Arial" charset="0"/>
                </a:rPr>
                <a:t>entire space is safe.</a:t>
              </a:r>
            </a:p>
          </p:txBody>
        </p:sp>
        <p:sp>
          <p:nvSpPr>
            <p:cNvPr id="21" name="Rectangle 17"/>
            <p:cNvSpPr>
              <a:spLocks noChangeArrowheads="1"/>
            </p:cNvSpPr>
            <p:nvPr/>
          </p:nvSpPr>
          <p:spPr bwMode="auto">
            <a:xfrm>
              <a:off x="497015" y="4363191"/>
              <a:ext cx="2590800" cy="1939719"/>
            </a:xfrm>
            <a:prstGeom prst="rect">
              <a:avLst/>
            </a:prstGeom>
            <a:noFill/>
            <a:ln w="9525">
              <a:noFill/>
              <a:round/>
              <a:headEnd/>
              <a:tailEnd/>
            </a:ln>
          </p:spPr>
          <p:txBody>
            <a:bodyPr lIns="92160" tIns="46080" rIns="92160" bIns="46080">
              <a:spAutoFit/>
            </a:bodyPr>
            <a:lstStyle/>
            <a:p>
              <a:pPr>
                <a:lnSpc>
                  <a:spcPct val="100000"/>
                </a:lnSpc>
                <a:spcBef>
                  <a:spcPts val="15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dirty="0">
                  <a:solidFill>
                    <a:srgbClr val="FF0033"/>
                  </a:solidFill>
                  <a:latin typeface="Arial" charset="0"/>
                </a:rPr>
                <a:t>Good air near the opening does NOT mean there is good air at the other end!</a:t>
              </a:r>
            </a:p>
          </p:txBody>
        </p:sp>
        <p:sp>
          <p:nvSpPr>
            <p:cNvPr id="22" name="Down Arrow 21"/>
            <p:cNvSpPr/>
            <p:nvPr/>
          </p:nvSpPr>
          <p:spPr>
            <a:xfrm>
              <a:off x="1031362" y="2519792"/>
              <a:ext cx="1143000" cy="184339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40147840"/>
      </p:ext>
    </p:extLst>
  </p:cSld>
  <p:clrMapOvr>
    <a:masterClrMapping/>
  </p:clrMapOvr>
  <p:transition spd="med">
    <p:strips dir="l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1" y="2362201"/>
            <a:ext cx="7753351" cy="4098925"/>
          </a:xfrm>
          <a:solidFill>
            <a:schemeClr val="bg1"/>
          </a:solidFill>
        </p:spPr>
        <p:txBody>
          <a:bodyPr>
            <a:normAutofit/>
          </a:bodyPr>
          <a:lstStyle/>
          <a:p>
            <a:pPr marL="857250" lvl="1" indent="-457200">
              <a:lnSpc>
                <a:spcPct val="100000"/>
              </a:lnSpc>
              <a:spcBef>
                <a:spcPts val="0"/>
              </a:spcBef>
              <a:buFont typeface="+mj-lt"/>
              <a:buAutoNum type="arabicPeriod" startAt="8"/>
            </a:pPr>
            <a:r>
              <a:rPr lang="en-US" sz="2400" dirty="0" smtClean="0">
                <a:solidFill>
                  <a:schemeClr val="tx1"/>
                </a:solidFill>
              </a:rPr>
              <a:t>Understand the roles and responsibilities of:</a:t>
            </a:r>
          </a:p>
          <a:p>
            <a:pPr marL="1601788" lvl="2" indent="-457200">
              <a:spcBef>
                <a:spcPts val="0"/>
              </a:spcBef>
            </a:pPr>
            <a:r>
              <a:rPr lang="en-US" dirty="0" smtClean="0">
                <a:solidFill>
                  <a:schemeClr val="tx1"/>
                </a:solidFill>
              </a:rPr>
              <a:t>Attendant</a:t>
            </a:r>
          </a:p>
          <a:p>
            <a:pPr marL="1601788" lvl="2" indent="-457200">
              <a:spcBef>
                <a:spcPts val="0"/>
              </a:spcBef>
            </a:pPr>
            <a:r>
              <a:rPr lang="en-US" dirty="0" smtClean="0">
                <a:solidFill>
                  <a:schemeClr val="tx1"/>
                </a:solidFill>
              </a:rPr>
              <a:t>Entrant</a:t>
            </a:r>
          </a:p>
          <a:p>
            <a:pPr marL="1601788" lvl="2" indent="-457200">
              <a:spcBef>
                <a:spcPts val="0"/>
              </a:spcBef>
            </a:pPr>
            <a:r>
              <a:rPr lang="en-US" dirty="0" smtClean="0">
                <a:solidFill>
                  <a:schemeClr val="tx1"/>
                </a:solidFill>
              </a:rPr>
              <a:t>Supervisor</a:t>
            </a:r>
          </a:p>
          <a:p>
            <a:pPr marL="857250" lvl="1" indent="-457200">
              <a:lnSpc>
                <a:spcPct val="100000"/>
              </a:lnSpc>
              <a:spcBef>
                <a:spcPts val="0"/>
              </a:spcBef>
              <a:buFont typeface="+mj-lt"/>
              <a:buAutoNum type="arabicPeriod" startAt="8"/>
            </a:pPr>
            <a:r>
              <a:rPr lang="en-US" sz="2400" dirty="0" smtClean="0">
                <a:solidFill>
                  <a:schemeClr val="tx1"/>
                </a:solidFill>
              </a:rPr>
              <a:t>Understand the process for testing the Atmosphere in a confined space.</a:t>
            </a:r>
          </a:p>
          <a:p>
            <a:pPr marL="857250" lvl="1" indent="-457200">
              <a:lnSpc>
                <a:spcPct val="100000"/>
              </a:lnSpc>
              <a:spcBef>
                <a:spcPts val="0"/>
              </a:spcBef>
              <a:buFont typeface="+mj-lt"/>
              <a:buAutoNum type="arabicPeriod" startAt="8"/>
            </a:pPr>
            <a:r>
              <a:rPr lang="en-US" sz="2400" dirty="0" smtClean="0">
                <a:solidFill>
                  <a:schemeClr val="tx1"/>
                </a:solidFill>
              </a:rPr>
              <a:t>How to isolate, ventilate and evaluate the space in preparation for entry.</a:t>
            </a:r>
          </a:p>
          <a:p>
            <a:pPr marL="857250" lvl="1" indent="-457200">
              <a:lnSpc>
                <a:spcPct val="100000"/>
              </a:lnSpc>
              <a:spcBef>
                <a:spcPts val="0"/>
              </a:spcBef>
              <a:buFont typeface="+mj-lt"/>
              <a:buAutoNum type="arabicPeriod" startAt="8"/>
            </a:pPr>
            <a:r>
              <a:rPr lang="en-US" sz="2400" dirty="0" smtClean="0">
                <a:solidFill>
                  <a:schemeClr val="tx1"/>
                </a:solidFill>
              </a:rPr>
              <a:t>Understand the 3 types of rescue techniques.</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4</a:t>
            </a:fld>
            <a:endParaRPr lang="en-GB" dirty="0"/>
          </a:p>
        </p:txBody>
      </p:sp>
      <p:sp>
        <p:nvSpPr>
          <p:cNvPr id="2" name="Title 1"/>
          <p:cNvSpPr>
            <a:spLocks noGrp="1"/>
          </p:cNvSpPr>
          <p:nvPr>
            <p:ph type="title"/>
          </p:nvPr>
        </p:nvSpPr>
        <p:spPr>
          <a:xfrm>
            <a:off x="685801" y="465139"/>
            <a:ext cx="7753351" cy="1058862"/>
          </a:xfrm>
        </p:spPr>
        <p:txBody>
          <a:bodyPr/>
          <a:lstStyle/>
          <a:p>
            <a:r>
              <a:rPr lang="en-US" dirty="0" smtClean="0">
                <a:solidFill>
                  <a:srgbClr val="002060"/>
                </a:solidFill>
              </a:rPr>
              <a:t>Course Objectives</a:t>
            </a:r>
            <a:endParaRPr lang="en-US" dirty="0"/>
          </a:p>
        </p:txBody>
      </p:sp>
      <p:sp>
        <p:nvSpPr>
          <p:cNvPr id="6" name="TextBox 5"/>
          <p:cNvSpPr txBox="1"/>
          <p:nvPr/>
        </p:nvSpPr>
        <p:spPr>
          <a:xfrm>
            <a:off x="533400" y="1295400"/>
            <a:ext cx="7848600" cy="1077218"/>
          </a:xfrm>
          <a:prstGeom prst="rect">
            <a:avLst/>
          </a:prstGeom>
          <a:noFill/>
        </p:spPr>
        <p:txBody>
          <a:bodyPr wrap="square" rtlCol="0">
            <a:spAutoFit/>
          </a:bodyPr>
          <a:lstStyle/>
          <a:p>
            <a:pPr marL="231775" indent="-231775">
              <a:lnSpc>
                <a:spcPct val="100000"/>
              </a:lnSpc>
              <a:buFont typeface="Arial" pitchFamily="34" charset="0"/>
              <a:buChar char="•"/>
            </a:pPr>
            <a:r>
              <a:rPr lang="en-US" sz="3200" dirty="0" smtClean="0">
                <a:solidFill>
                  <a:schemeClr val="tx1"/>
                </a:solidFill>
              </a:rPr>
              <a:t>As a result of this training Participants will be able to:</a:t>
            </a:r>
            <a:endParaRPr lang="en-US" sz="3200" dirty="0"/>
          </a:p>
        </p:txBody>
      </p:sp>
    </p:spTree>
  </p:cSld>
  <p:clrMapOvr>
    <a:masterClrMapping/>
  </p:clrMapOvr>
  <p:transition spd="med">
    <p:strips dir="l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40</a:t>
            </a:fld>
            <a:endParaRPr lang="en-GB" dirty="0"/>
          </a:p>
        </p:txBody>
      </p:sp>
      <p:sp>
        <p:nvSpPr>
          <p:cNvPr id="2" name="Title 1"/>
          <p:cNvSpPr>
            <a:spLocks noGrp="1"/>
          </p:cNvSpPr>
          <p:nvPr>
            <p:ph type="title"/>
          </p:nvPr>
        </p:nvSpPr>
        <p:spPr>
          <a:xfrm>
            <a:off x="609601" y="228601"/>
            <a:ext cx="7753351" cy="892175"/>
          </a:xfrm>
        </p:spPr>
        <p:txBody>
          <a:bodyPr/>
          <a:lstStyle/>
          <a:p>
            <a:pPr>
              <a:lnSpc>
                <a:spcPct val="100000"/>
              </a:lnSpc>
            </a:pPr>
            <a:r>
              <a:rPr lang="en-US" dirty="0" smtClean="0">
                <a:solidFill>
                  <a:srgbClr val="002060"/>
                </a:solidFill>
                <a:effectLst/>
              </a:rPr>
              <a:t>Tanker Cars</a:t>
            </a:r>
            <a:endParaRPr lang="en-US" dirty="0">
              <a:solidFill>
                <a:srgbClr val="002060"/>
              </a:solidFill>
              <a:effectLst/>
            </a:endParaRPr>
          </a:p>
        </p:txBody>
      </p:sp>
      <p:pic>
        <p:nvPicPr>
          <p:cNvPr id="1026" name="Picture 2" descr="http://t3.gstatic.com/images?q=tbn:ANd9GcSfBDF2nAyI4ShaDNBD9OyzfkCdmGqdXxlKuhm4xt6F7zDKNMs&amp;t=1&amp;usg=__86Vp2SvJ-gNKlBUtIQFWWH45EVk="/>
          <p:cNvPicPr>
            <a:picLocks noChangeAspect="1" noChangeArrowheads="1"/>
          </p:cNvPicPr>
          <p:nvPr/>
        </p:nvPicPr>
        <p:blipFill>
          <a:blip r:embed="rId2" cstate="print"/>
          <a:srcRect/>
          <a:stretch>
            <a:fillRect/>
          </a:stretch>
        </p:blipFill>
        <p:spPr bwMode="auto">
          <a:xfrm>
            <a:off x="381000" y="990601"/>
            <a:ext cx="8382000" cy="3623006"/>
          </a:xfrm>
          <a:prstGeom prst="rect">
            <a:avLst/>
          </a:prstGeom>
          <a:noFill/>
          <a:ln w="38100">
            <a:solidFill>
              <a:schemeClr val="accent6"/>
            </a:solidFill>
          </a:ln>
        </p:spPr>
      </p:pic>
      <p:cxnSp>
        <p:nvCxnSpPr>
          <p:cNvPr id="8" name="Straight Connector 7"/>
          <p:cNvCxnSpPr/>
          <p:nvPr/>
        </p:nvCxnSpPr>
        <p:spPr bwMode="auto">
          <a:xfrm rot="5400000">
            <a:off x="1562100" y="2857500"/>
            <a:ext cx="1447800" cy="0"/>
          </a:xfrm>
          <a:prstGeom prst="line">
            <a:avLst/>
          </a:prstGeom>
          <a:solidFill>
            <a:srgbClr val="00B8FF"/>
          </a:solidFill>
          <a:ln w="57150" cap="flat" cmpd="sng" algn="ctr">
            <a:solidFill>
              <a:srgbClr val="C00000"/>
            </a:solidFill>
            <a:prstDash val="solid"/>
            <a:round/>
            <a:headEnd type="none" w="med" len="med"/>
            <a:tailEnd type="none" w="med" len="med"/>
          </a:ln>
          <a:effectLst/>
        </p:spPr>
      </p:cxnSp>
      <p:cxnSp>
        <p:nvCxnSpPr>
          <p:cNvPr id="9" name="Straight Connector 8"/>
          <p:cNvCxnSpPr/>
          <p:nvPr/>
        </p:nvCxnSpPr>
        <p:spPr bwMode="auto">
          <a:xfrm rot="5400000">
            <a:off x="6134100" y="2400300"/>
            <a:ext cx="1600200" cy="0"/>
          </a:xfrm>
          <a:prstGeom prst="line">
            <a:avLst/>
          </a:prstGeom>
          <a:solidFill>
            <a:srgbClr val="00B8FF"/>
          </a:solidFill>
          <a:ln w="57150" cap="flat" cmpd="sng" algn="ctr">
            <a:solidFill>
              <a:srgbClr val="C00000"/>
            </a:solidFill>
            <a:prstDash val="solid"/>
            <a:round/>
            <a:headEnd type="none" w="med" len="med"/>
            <a:tailEnd type="none" w="med" len="med"/>
          </a:ln>
          <a:effectLst/>
        </p:spPr>
      </p:cxnSp>
      <p:cxnSp>
        <p:nvCxnSpPr>
          <p:cNvPr id="10" name="Straight Connector 9"/>
          <p:cNvCxnSpPr/>
          <p:nvPr/>
        </p:nvCxnSpPr>
        <p:spPr bwMode="auto">
          <a:xfrm flipV="1">
            <a:off x="1981200" y="1905000"/>
            <a:ext cx="5715000" cy="609600"/>
          </a:xfrm>
          <a:prstGeom prst="line">
            <a:avLst/>
          </a:prstGeom>
          <a:solidFill>
            <a:srgbClr val="00B8FF"/>
          </a:solidFill>
          <a:ln w="57150" cap="flat" cmpd="sng" algn="ctr">
            <a:solidFill>
              <a:srgbClr val="C00000"/>
            </a:solidFill>
            <a:prstDash val="solid"/>
            <a:round/>
            <a:headEnd type="none" w="med" len="med"/>
            <a:tailEnd type="none" w="med" len="med"/>
          </a:ln>
          <a:effectLst/>
        </p:spPr>
      </p:cxnSp>
      <p:cxnSp>
        <p:nvCxnSpPr>
          <p:cNvPr id="13" name="Straight Connector 12"/>
          <p:cNvCxnSpPr/>
          <p:nvPr/>
        </p:nvCxnSpPr>
        <p:spPr bwMode="auto">
          <a:xfrm flipV="1">
            <a:off x="2057400" y="2438400"/>
            <a:ext cx="5867400" cy="533400"/>
          </a:xfrm>
          <a:prstGeom prst="line">
            <a:avLst/>
          </a:prstGeom>
          <a:solidFill>
            <a:srgbClr val="00B8FF"/>
          </a:solidFill>
          <a:ln w="57150" cap="flat" cmpd="sng" algn="ctr">
            <a:solidFill>
              <a:srgbClr val="C00000"/>
            </a:solidFill>
            <a:prstDash val="solid"/>
            <a:round/>
            <a:headEnd type="none" w="med" len="med"/>
            <a:tailEnd type="none" w="med" len="med"/>
          </a:ln>
          <a:effectLst/>
        </p:spPr>
      </p:cxnSp>
      <p:cxnSp>
        <p:nvCxnSpPr>
          <p:cNvPr id="14" name="Straight Connector 13"/>
          <p:cNvCxnSpPr/>
          <p:nvPr/>
        </p:nvCxnSpPr>
        <p:spPr bwMode="auto">
          <a:xfrm flipV="1">
            <a:off x="2133600" y="2895600"/>
            <a:ext cx="5715000" cy="533400"/>
          </a:xfrm>
          <a:prstGeom prst="line">
            <a:avLst/>
          </a:prstGeom>
          <a:solidFill>
            <a:srgbClr val="00B8FF"/>
          </a:solidFill>
          <a:ln w="57150" cap="flat" cmpd="sng" algn="ctr">
            <a:solidFill>
              <a:srgbClr val="C00000"/>
            </a:solidFill>
            <a:prstDash val="solid"/>
            <a:round/>
            <a:headEnd type="none" w="med" len="med"/>
            <a:tailEnd type="none" w="med" len="med"/>
          </a:ln>
          <a:effectLst/>
        </p:spPr>
      </p:cxnSp>
      <p:sp>
        <p:nvSpPr>
          <p:cNvPr id="22" name="TextBox 21"/>
          <p:cNvSpPr txBox="1"/>
          <p:nvPr/>
        </p:nvSpPr>
        <p:spPr>
          <a:xfrm>
            <a:off x="1847251" y="1828801"/>
            <a:ext cx="875900" cy="307777"/>
          </a:xfrm>
          <a:prstGeom prst="rect">
            <a:avLst/>
          </a:prstGeom>
          <a:solidFill>
            <a:schemeClr val="bg1">
              <a:lumMod val="85000"/>
            </a:schemeClr>
          </a:solidFill>
          <a:ln w="38100">
            <a:solidFill>
              <a:srgbClr val="C00000"/>
            </a:solidFill>
          </a:ln>
        </p:spPr>
        <p:txBody>
          <a:bodyPr wrap="square" rtlCol="0">
            <a:spAutoFit/>
          </a:bodyPr>
          <a:lstStyle/>
          <a:p>
            <a:pPr algn="ctr">
              <a:lnSpc>
                <a:spcPct val="100000"/>
              </a:lnSpc>
            </a:pPr>
            <a:r>
              <a:rPr lang="en-US" sz="1400" dirty="0" smtClean="0">
                <a:solidFill>
                  <a:srgbClr val="C00000"/>
                </a:solidFill>
              </a:rPr>
              <a:t>Test</a:t>
            </a:r>
            <a:endParaRPr lang="en-US" sz="1400" dirty="0">
              <a:solidFill>
                <a:srgbClr val="C00000"/>
              </a:solidFill>
            </a:endParaRPr>
          </a:p>
        </p:txBody>
      </p:sp>
      <p:sp>
        <p:nvSpPr>
          <p:cNvPr id="26" name="TextBox 25"/>
          <p:cNvSpPr txBox="1"/>
          <p:nvPr/>
        </p:nvSpPr>
        <p:spPr>
          <a:xfrm>
            <a:off x="3657601" y="3048001"/>
            <a:ext cx="875900" cy="307777"/>
          </a:xfrm>
          <a:prstGeom prst="rect">
            <a:avLst/>
          </a:prstGeom>
          <a:solidFill>
            <a:schemeClr val="bg1">
              <a:lumMod val="85000"/>
            </a:schemeClr>
          </a:solidFill>
          <a:ln w="38100">
            <a:solidFill>
              <a:srgbClr val="C00000"/>
            </a:solidFill>
          </a:ln>
        </p:spPr>
        <p:txBody>
          <a:bodyPr wrap="square" rtlCol="0">
            <a:spAutoFit/>
          </a:bodyPr>
          <a:lstStyle/>
          <a:p>
            <a:pPr algn="ctr">
              <a:lnSpc>
                <a:spcPct val="100000"/>
              </a:lnSpc>
            </a:pPr>
            <a:r>
              <a:rPr lang="en-US" sz="1400" dirty="0" smtClean="0">
                <a:solidFill>
                  <a:srgbClr val="C00000"/>
                </a:solidFill>
              </a:rPr>
              <a:t>Test</a:t>
            </a:r>
            <a:endParaRPr lang="en-US" sz="1400" dirty="0">
              <a:solidFill>
                <a:srgbClr val="C00000"/>
              </a:solidFill>
            </a:endParaRPr>
          </a:p>
        </p:txBody>
      </p:sp>
      <p:sp>
        <p:nvSpPr>
          <p:cNvPr id="27" name="TextBox 26"/>
          <p:cNvSpPr txBox="1"/>
          <p:nvPr/>
        </p:nvSpPr>
        <p:spPr>
          <a:xfrm>
            <a:off x="3505201" y="2590801"/>
            <a:ext cx="875900" cy="307777"/>
          </a:xfrm>
          <a:prstGeom prst="rect">
            <a:avLst/>
          </a:prstGeom>
          <a:solidFill>
            <a:schemeClr val="bg1">
              <a:lumMod val="85000"/>
            </a:schemeClr>
          </a:solidFill>
          <a:ln w="38100">
            <a:solidFill>
              <a:srgbClr val="C00000"/>
            </a:solidFill>
          </a:ln>
        </p:spPr>
        <p:txBody>
          <a:bodyPr wrap="square" rtlCol="0">
            <a:spAutoFit/>
          </a:bodyPr>
          <a:lstStyle/>
          <a:p>
            <a:pPr algn="ctr">
              <a:lnSpc>
                <a:spcPct val="100000"/>
              </a:lnSpc>
            </a:pPr>
            <a:r>
              <a:rPr lang="en-US" sz="1400" dirty="0" smtClean="0">
                <a:solidFill>
                  <a:srgbClr val="C00000"/>
                </a:solidFill>
              </a:rPr>
              <a:t>Test</a:t>
            </a:r>
            <a:endParaRPr lang="en-US" sz="1400" dirty="0">
              <a:solidFill>
                <a:srgbClr val="C00000"/>
              </a:solidFill>
            </a:endParaRPr>
          </a:p>
        </p:txBody>
      </p:sp>
      <p:sp>
        <p:nvSpPr>
          <p:cNvPr id="28" name="TextBox 27"/>
          <p:cNvSpPr txBox="1"/>
          <p:nvPr/>
        </p:nvSpPr>
        <p:spPr>
          <a:xfrm>
            <a:off x="3200401" y="2141809"/>
            <a:ext cx="875900" cy="307777"/>
          </a:xfrm>
          <a:prstGeom prst="rect">
            <a:avLst/>
          </a:prstGeom>
          <a:solidFill>
            <a:schemeClr val="bg1">
              <a:lumMod val="85000"/>
            </a:schemeClr>
          </a:solidFill>
          <a:ln w="38100">
            <a:solidFill>
              <a:srgbClr val="C00000"/>
            </a:solidFill>
          </a:ln>
        </p:spPr>
        <p:txBody>
          <a:bodyPr wrap="square" rtlCol="0">
            <a:spAutoFit/>
          </a:bodyPr>
          <a:lstStyle/>
          <a:p>
            <a:pPr algn="ctr">
              <a:lnSpc>
                <a:spcPct val="100000"/>
              </a:lnSpc>
            </a:pPr>
            <a:r>
              <a:rPr lang="en-US" sz="1400" dirty="0" smtClean="0">
                <a:solidFill>
                  <a:srgbClr val="C00000"/>
                </a:solidFill>
              </a:rPr>
              <a:t>Test</a:t>
            </a:r>
            <a:endParaRPr lang="en-US" sz="1400" dirty="0">
              <a:solidFill>
                <a:srgbClr val="C00000"/>
              </a:solidFill>
            </a:endParaRPr>
          </a:p>
        </p:txBody>
      </p:sp>
      <p:sp>
        <p:nvSpPr>
          <p:cNvPr id="29" name="TextBox 28"/>
          <p:cNvSpPr txBox="1"/>
          <p:nvPr/>
        </p:nvSpPr>
        <p:spPr>
          <a:xfrm>
            <a:off x="6487426" y="1295401"/>
            <a:ext cx="875900" cy="307777"/>
          </a:xfrm>
          <a:prstGeom prst="rect">
            <a:avLst/>
          </a:prstGeom>
          <a:solidFill>
            <a:schemeClr val="bg1">
              <a:lumMod val="85000"/>
            </a:schemeClr>
          </a:solidFill>
          <a:ln w="38100">
            <a:solidFill>
              <a:srgbClr val="C00000"/>
            </a:solidFill>
          </a:ln>
        </p:spPr>
        <p:txBody>
          <a:bodyPr wrap="square" rtlCol="0">
            <a:spAutoFit/>
          </a:bodyPr>
          <a:lstStyle/>
          <a:p>
            <a:pPr algn="ctr">
              <a:lnSpc>
                <a:spcPct val="100000"/>
              </a:lnSpc>
            </a:pPr>
            <a:r>
              <a:rPr lang="en-US" sz="1400" dirty="0" smtClean="0">
                <a:solidFill>
                  <a:srgbClr val="C00000"/>
                </a:solidFill>
              </a:rPr>
              <a:t>Test</a:t>
            </a:r>
            <a:endParaRPr lang="en-US" sz="1400" dirty="0">
              <a:solidFill>
                <a:srgbClr val="C00000"/>
              </a:solidFill>
            </a:endParaRPr>
          </a:p>
        </p:txBody>
      </p:sp>
      <p:sp>
        <p:nvSpPr>
          <p:cNvPr id="30" name="TextBox 29"/>
          <p:cNvSpPr txBox="1"/>
          <p:nvPr/>
        </p:nvSpPr>
        <p:spPr>
          <a:xfrm>
            <a:off x="381000" y="4800601"/>
            <a:ext cx="8382000" cy="1794979"/>
          </a:xfrm>
          <a:prstGeom prst="rect">
            <a:avLst/>
          </a:prstGeom>
          <a:solidFill>
            <a:schemeClr val="bg1"/>
          </a:solidFill>
          <a:ln w="28575">
            <a:solidFill>
              <a:srgbClr val="C00000"/>
            </a:solidFill>
          </a:ln>
        </p:spPr>
        <p:txBody>
          <a:bodyPr wrap="square" rtlCol="0">
            <a:spAutoFit/>
          </a:bodyPr>
          <a:lstStyle/>
          <a:p>
            <a:pPr marL="231775" indent="-231775">
              <a:lnSpc>
                <a:spcPct val="100000"/>
              </a:lnSpc>
              <a:buFont typeface="Arial" pitchFamily="34" charset="0"/>
              <a:buChar char="•"/>
            </a:pPr>
            <a:r>
              <a:rPr lang="en-US" dirty="0" smtClean="0">
                <a:solidFill>
                  <a:schemeClr val="tx1"/>
                </a:solidFill>
              </a:rPr>
              <a:t>Atmospheric testing for tanker cars MUST be tested in </a:t>
            </a:r>
            <a:r>
              <a:rPr lang="en-US" dirty="0" smtClean="0">
                <a:solidFill>
                  <a:srgbClr val="FF0000"/>
                </a:solidFill>
              </a:rPr>
              <a:t>9 </a:t>
            </a:r>
            <a:r>
              <a:rPr lang="en-US" dirty="0" smtClean="0">
                <a:solidFill>
                  <a:schemeClr val="tx1"/>
                </a:solidFill>
              </a:rPr>
              <a:t>locations prior to entry. Testing must be conducted on each end of the car (</a:t>
            </a:r>
            <a:r>
              <a:rPr lang="en-US" dirty="0" smtClean="0">
                <a:solidFill>
                  <a:srgbClr val="FF0000"/>
                </a:solidFill>
              </a:rPr>
              <a:t>1 - 6</a:t>
            </a:r>
            <a:r>
              <a:rPr lang="en-US" dirty="0" smtClean="0">
                <a:solidFill>
                  <a:schemeClr val="tx1"/>
                </a:solidFill>
              </a:rPr>
              <a:t>) and in the middle – top (</a:t>
            </a:r>
            <a:r>
              <a:rPr lang="en-US" dirty="0" smtClean="0">
                <a:solidFill>
                  <a:srgbClr val="FF0000"/>
                </a:solidFill>
              </a:rPr>
              <a:t>7</a:t>
            </a:r>
            <a:r>
              <a:rPr lang="en-US" dirty="0" smtClean="0">
                <a:solidFill>
                  <a:schemeClr val="tx1"/>
                </a:solidFill>
              </a:rPr>
              <a:t>) middle (</a:t>
            </a:r>
            <a:r>
              <a:rPr lang="en-US" dirty="0" smtClean="0">
                <a:solidFill>
                  <a:srgbClr val="FF0000"/>
                </a:solidFill>
              </a:rPr>
              <a:t>8</a:t>
            </a:r>
            <a:r>
              <a:rPr lang="en-US" dirty="0" smtClean="0">
                <a:solidFill>
                  <a:schemeClr val="tx1"/>
                </a:solidFill>
              </a:rPr>
              <a:t>) and bottom (</a:t>
            </a:r>
            <a:r>
              <a:rPr lang="en-US" dirty="0" smtClean="0">
                <a:solidFill>
                  <a:srgbClr val="FF0000"/>
                </a:solidFill>
              </a:rPr>
              <a:t>9</a:t>
            </a:r>
            <a:r>
              <a:rPr lang="en-US" dirty="0" smtClean="0">
                <a:solidFill>
                  <a:schemeClr val="tx1"/>
                </a:solidFill>
              </a:rPr>
              <a:t>).</a:t>
            </a:r>
          </a:p>
          <a:p>
            <a:endParaRPr lang="en-US"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41</a:t>
            </a:fld>
            <a:endParaRPr lang="en-GB" dirty="0"/>
          </a:p>
        </p:txBody>
      </p:sp>
      <p:sp>
        <p:nvSpPr>
          <p:cNvPr id="2" name="Title 1"/>
          <p:cNvSpPr>
            <a:spLocks noGrp="1"/>
          </p:cNvSpPr>
          <p:nvPr>
            <p:ph type="title"/>
          </p:nvPr>
        </p:nvSpPr>
        <p:spPr>
          <a:xfrm>
            <a:off x="685801" y="381001"/>
            <a:ext cx="7753351" cy="990600"/>
          </a:xfrm>
        </p:spPr>
        <p:txBody>
          <a:bodyPr/>
          <a:lstStyle/>
          <a:p>
            <a:pPr>
              <a:lnSpc>
                <a:spcPct val="100000"/>
              </a:lnSpc>
            </a:pPr>
            <a:r>
              <a:rPr lang="en-US" dirty="0" smtClean="0">
                <a:solidFill>
                  <a:srgbClr val="C00000"/>
                </a:solidFill>
                <a:effectLst/>
              </a:rPr>
              <a:t>What Can Happen??? !!!!</a:t>
            </a:r>
            <a:endParaRPr lang="en-US" dirty="0">
              <a:solidFill>
                <a:srgbClr val="C00000"/>
              </a:solidFill>
              <a:effectLst/>
            </a:endParaRPr>
          </a:p>
        </p:txBody>
      </p:sp>
      <p:pic>
        <p:nvPicPr>
          <p:cNvPr id="111618" name="Picture 2" descr="http://t3.gstatic.com/images?q=tbn:ANd9GcQATZfFuhDgPgVG0gyeGt9MaFmfN1rcO_pX3PzkkaRMVg4OZvQ&amp;t=1&amp;usg=__gC5fGCQv9YKPch71pMc1wOjzlMw="/>
          <p:cNvPicPr>
            <a:picLocks noChangeAspect="1" noChangeArrowheads="1"/>
          </p:cNvPicPr>
          <p:nvPr/>
        </p:nvPicPr>
        <p:blipFill>
          <a:blip r:embed="rId2" cstate="print"/>
          <a:srcRect/>
          <a:stretch>
            <a:fillRect/>
          </a:stretch>
        </p:blipFill>
        <p:spPr bwMode="auto">
          <a:xfrm>
            <a:off x="1447801" y="1524000"/>
            <a:ext cx="5977324" cy="3963228"/>
          </a:xfrm>
          <a:prstGeom prst="rect">
            <a:avLst/>
          </a:prstGeom>
          <a:noFill/>
          <a:ln>
            <a:solidFill>
              <a:srgbClr val="C00000"/>
            </a:solidFill>
          </a:ln>
        </p:spPr>
      </p:pic>
      <p:sp>
        <p:nvSpPr>
          <p:cNvPr id="6" name="TextBox 5"/>
          <p:cNvSpPr txBox="1"/>
          <p:nvPr/>
        </p:nvSpPr>
        <p:spPr>
          <a:xfrm>
            <a:off x="533400" y="5638801"/>
            <a:ext cx="7086600" cy="830997"/>
          </a:xfrm>
          <a:prstGeom prst="rect">
            <a:avLst/>
          </a:prstGeom>
          <a:solidFill>
            <a:schemeClr val="bg1"/>
          </a:solidFill>
          <a:ln>
            <a:solidFill>
              <a:srgbClr val="C00000"/>
            </a:solidFill>
          </a:ln>
        </p:spPr>
        <p:txBody>
          <a:bodyPr wrap="square" rtlCol="0">
            <a:spAutoFit/>
          </a:bodyPr>
          <a:lstStyle/>
          <a:p>
            <a:pPr>
              <a:lnSpc>
                <a:spcPct val="100000"/>
              </a:lnSpc>
            </a:pPr>
            <a:r>
              <a:rPr lang="en-US" dirty="0" smtClean="0">
                <a:solidFill>
                  <a:schemeClr val="tx1"/>
                </a:solidFill>
              </a:rPr>
              <a:t>Would you want to be inside this tanker car when this happened??? What would be your chances of survival?</a:t>
            </a:r>
            <a:endParaRPr lang="en-US"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idx="1"/>
          </p:nvPr>
        </p:nvSpPr>
        <p:spPr>
          <a:xfrm>
            <a:off x="381000" y="1219200"/>
            <a:ext cx="8534400" cy="5029200"/>
          </a:xfrm>
          <a:solidFill>
            <a:schemeClr val="bg1"/>
          </a:solidFill>
        </p:spPr>
        <p:txBody>
          <a:bodyPr>
            <a:normAutofit/>
          </a:bodyPr>
          <a:lstStyle/>
          <a:p>
            <a:pPr marL="323850" indent="-323850">
              <a:lnSpc>
                <a:spcPct val="100000"/>
              </a:lnSpc>
              <a:spcBef>
                <a:spcPts val="65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Determine that the space meets all the conditions set forth in the non-permit justifications</a:t>
            </a:r>
          </a:p>
          <a:p>
            <a:pPr marL="323850" indent="-323850">
              <a:lnSpc>
                <a:spcPct val="100000"/>
              </a:lnSpc>
              <a:spcBef>
                <a:spcPts val="65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Conduct atmospheric testing</a:t>
            </a:r>
          </a:p>
          <a:p>
            <a:pPr marL="323850" indent="-323850">
              <a:lnSpc>
                <a:spcPct val="100000"/>
              </a:lnSpc>
              <a:spcBef>
                <a:spcPts val="65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Evaluation must be certified by Entry Supervisor’s signature</a:t>
            </a:r>
          </a:p>
          <a:p>
            <a:pPr marL="323850" indent="-323850">
              <a:lnSpc>
                <a:spcPct val="100000"/>
              </a:lnSpc>
              <a:spcBef>
                <a:spcPts val="65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400" dirty="0" smtClean="0">
                <a:solidFill>
                  <a:schemeClr val="accent6">
                    <a:lumMod val="50000"/>
                  </a:schemeClr>
                </a:solidFill>
                <a:latin typeface="+mj-lt"/>
              </a:rPr>
              <a:t>Determine that the confined space does not:</a:t>
            </a:r>
          </a:p>
          <a:p>
            <a:pPr marL="723900" lvl="1" indent="-266700">
              <a:lnSpc>
                <a:spcPct val="100000"/>
              </a:lnSpc>
              <a:spcBef>
                <a:spcPts val="55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contain or have the potential to contain a hazardous atmosphere</a:t>
            </a:r>
          </a:p>
          <a:p>
            <a:pPr marL="723900" lvl="1" indent="-266700">
              <a:lnSpc>
                <a:spcPct val="100000"/>
              </a:lnSpc>
              <a:spcBef>
                <a:spcPts val="55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contain a material with the potential for engulfment</a:t>
            </a:r>
          </a:p>
          <a:p>
            <a:pPr marL="1123950" lvl="2" indent="-266700">
              <a:lnSpc>
                <a:spcPct val="100000"/>
              </a:lnSpc>
              <a:spcBef>
                <a:spcPts val="550"/>
              </a:spcBef>
              <a:buClrTx/>
              <a:buFont typeface="Times New Roman" pitchFamily="16"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smtClean="0">
                <a:solidFill>
                  <a:schemeClr val="accent6">
                    <a:lumMod val="50000"/>
                  </a:schemeClr>
                </a:solidFill>
                <a:latin typeface="+mj-lt"/>
              </a:rPr>
              <a:t>Has an internal configuration which could trap or asphyxiate, or contain any recognized serious safety or health hazard.</a:t>
            </a:r>
          </a:p>
        </p:txBody>
      </p:sp>
      <p:sp>
        <p:nvSpPr>
          <p:cNvPr id="52226" name="Slide Number Placeholder 5"/>
          <p:cNvSpPr>
            <a:spLocks noGrp="1"/>
          </p:cNvSpPr>
          <p:nvPr>
            <p:ph type="sldNum" sz="quarter" idx="12"/>
          </p:nvPr>
        </p:nvSpPr>
        <p:spPr>
          <a:noFill/>
        </p:spPr>
        <p:txBody>
          <a:bodyPr/>
          <a:lstStyle/>
          <a:p>
            <a:pPr>
              <a:buFont typeface="Times New Roman" pitchFamily="18" charset="0"/>
              <a:buNone/>
            </a:pPr>
            <a:fld id="{6FB182B4-32BB-4A93-8E8A-2F1482166236}" type="slidenum">
              <a:rPr lang="en-GB" smtClean="0">
                <a:solidFill>
                  <a:schemeClr val="tx1"/>
                </a:solidFill>
                <a:latin typeface="Times New Roman" pitchFamily="18" charset="0"/>
              </a:rPr>
              <a:pPr>
                <a:buFont typeface="Times New Roman" pitchFamily="18" charset="0"/>
                <a:buNone/>
              </a:pPr>
              <a:t>42</a:t>
            </a:fld>
            <a:endParaRPr lang="en-GB" dirty="0" smtClean="0">
              <a:solidFill>
                <a:schemeClr val="tx1"/>
              </a:solidFill>
              <a:latin typeface="Times New Roman" pitchFamily="18" charset="0"/>
            </a:endParaRPr>
          </a:p>
        </p:txBody>
      </p:sp>
      <p:sp>
        <p:nvSpPr>
          <p:cNvPr id="29697" name="Rectangle 1"/>
          <p:cNvSpPr>
            <a:spLocks noGrp="1" noChangeArrowheads="1"/>
          </p:cNvSpPr>
          <p:nvPr>
            <p:ph type="title"/>
          </p:nvPr>
        </p:nvSpPr>
        <p:spPr>
          <a:xfrm>
            <a:off x="533400" y="304800"/>
            <a:ext cx="8458200" cy="914400"/>
          </a:xfrm>
        </p:spPr>
        <p:txBody>
          <a:bodyPr/>
          <a:lstStyle/>
          <a:p>
            <a:pPr>
              <a:lnSpc>
                <a:spcPct val="100000"/>
              </a:lnSpc>
              <a:buFont typeface="Times New Roman" pitchFamily="16" charset="0"/>
              <a:buNone/>
              <a:defRPr/>
            </a:pPr>
            <a:r>
              <a:rPr lang="en-GB" sz="3500" b="1" dirty="0" smtClean="0">
                <a:solidFill>
                  <a:srgbClr val="16165D"/>
                </a:solidFill>
                <a:effectLst/>
                <a:latin typeface="+mn-lt"/>
              </a:rPr>
              <a:t>Remember! Evaluate the Space</a:t>
            </a:r>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323850" indent="-323850">
              <a:lnSpc>
                <a:spcPct val="100000"/>
              </a:lnSpc>
              <a:spcBef>
                <a:spcPts val="700"/>
              </a:spcBef>
              <a:buClrTx/>
              <a:buSzPct val="75000"/>
              <a:buFont typeface="Monotype Sorts" charset="2"/>
              <a:buChar char=""/>
              <a:defRPr/>
            </a:pPr>
            <a:r>
              <a:rPr lang="en-GB" sz="2200" dirty="0">
                <a:solidFill>
                  <a:srgbClr val="16165D"/>
                </a:solidFill>
              </a:rPr>
              <a:t>An attendant will be posted near the entrance for the duration of the work. He shall be in constant communication with the entrants while the job is in progress.</a:t>
            </a:r>
          </a:p>
          <a:p>
            <a:pPr marL="344488" lvl="2" indent="-323850">
              <a:lnSpc>
                <a:spcPct val="100000"/>
              </a:lnSpc>
              <a:spcBef>
                <a:spcPts val="0"/>
              </a:spcBef>
              <a:buClrTx/>
              <a:buSzPct val="75000"/>
              <a:buFont typeface="Monotype Sorts" charset="2"/>
              <a:buChar char=""/>
              <a:defRPr/>
            </a:pPr>
            <a:r>
              <a:rPr lang="en-US" sz="2200" dirty="0">
                <a:solidFill>
                  <a:srgbClr val="002060"/>
                </a:solidFill>
              </a:rPr>
              <a:t>The authorized entrants within the permit space, by name or by such other means (for example, through the use of rosters or tracking systems) as will enable the attendant to determine quickly and accurately, for the duration of the permit, which authorized entrants are inside the permit space;  This may be done by inserting a reference on the entry permit as to the means used, such as a roster or tracking system, to keep track of the authorized entrants within the permit space.</a:t>
            </a:r>
          </a:p>
          <a:p>
            <a:pPr marL="323850" indent="-323850">
              <a:lnSpc>
                <a:spcPct val="100000"/>
              </a:lnSpc>
              <a:spcBef>
                <a:spcPts val="7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200" dirty="0">
                <a:solidFill>
                  <a:srgbClr val="16165D"/>
                </a:solidFill>
              </a:rPr>
              <a:t>The attendant must maintain the permit and sign in log for </a:t>
            </a:r>
            <a:br>
              <a:rPr lang="en-GB" sz="2200" dirty="0">
                <a:solidFill>
                  <a:srgbClr val="16165D"/>
                </a:solidFill>
              </a:rPr>
            </a:br>
            <a:r>
              <a:rPr lang="en-GB" sz="2200" dirty="0">
                <a:solidFill>
                  <a:srgbClr val="16165D"/>
                </a:solidFill>
              </a:rPr>
              <a:t>  the duration of the work</a:t>
            </a:r>
            <a:r>
              <a:rPr lang="en-GB" sz="2200" dirty="0" smtClean="0">
                <a:solidFill>
                  <a:srgbClr val="16165D"/>
                </a:solidFill>
              </a:rPr>
              <a:t>.</a:t>
            </a:r>
            <a:endParaRPr lang="en-GB" sz="2200" dirty="0">
              <a:solidFill>
                <a:srgbClr val="16165D"/>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43</a:t>
            </a:fld>
            <a:endParaRPr lang="en-GB" dirty="0"/>
          </a:p>
        </p:txBody>
      </p:sp>
      <p:sp>
        <p:nvSpPr>
          <p:cNvPr id="4" name="Title 3"/>
          <p:cNvSpPr>
            <a:spLocks noGrp="1"/>
          </p:cNvSpPr>
          <p:nvPr>
            <p:ph type="title"/>
          </p:nvPr>
        </p:nvSpPr>
        <p:spPr/>
        <p:txBody>
          <a:bodyPr>
            <a:normAutofit/>
          </a:bodyPr>
          <a:lstStyle/>
          <a:p>
            <a:r>
              <a:rPr lang="en-GB" sz="3200" dirty="0" smtClean="0">
                <a:solidFill>
                  <a:schemeClr val="accent6">
                    <a:lumMod val="50000"/>
                  </a:schemeClr>
                </a:solidFill>
                <a:effectLst/>
              </a:rPr>
              <a:t>5.  Enter </a:t>
            </a:r>
            <a:r>
              <a:rPr lang="en-GB" sz="3200" dirty="0">
                <a:solidFill>
                  <a:schemeClr val="accent6">
                    <a:lumMod val="50000"/>
                  </a:schemeClr>
                </a:solidFill>
                <a:effectLst/>
              </a:rPr>
              <a:t>the Space and Proceed with Work:  And remember ......</a:t>
            </a:r>
            <a:endParaRPr lang="en-US" sz="3200" dirty="0"/>
          </a:p>
        </p:txBody>
      </p:sp>
    </p:spTree>
    <p:extLst>
      <p:ext uri="{BB962C8B-B14F-4D97-AF65-F5344CB8AC3E}">
        <p14:creationId xmlns:p14="http://schemas.microsoft.com/office/powerpoint/2010/main" val="1618490678"/>
      </p:ext>
    </p:extLst>
  </p:cSld>
  <p:clrMapOvr>
    <a:masterClrMapping/>
  </p:clrMapOvr>
  <p:transition spd="med">
    <p:strips dir="l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23850" indent="-323850">
              <a:lnSpc>
                <a:spcPct val="100000"/>
              </a:lnSpc>
              <a:buClrTx/>
              <a:buSzPct val="75000"/>
              <a:buFont typeface="Monotype Sorts" charset="2"/>
              <a:buChar char=""/>
              <a:defRPr/>
            </a:pPr>
            <a:r>
              <a:rPr lang="en-GB" sz="2800" dirty="0">
                <a:solidFill>
                  <a:srgbClr val="16165D"/>
                </a:solidFill>
              </a:rPr>
              <a:t>Remove all personnel, tools, and debris from the space</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Close the space</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Cancel the permit</a:t>
            </a:r>
          </a:p>
          <a:p>
            <a:pPr marL="323850" indent="-323850">
              <a:lnSpc>
                <a:spcPct val="100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Review the job with the employer (hazards, problems, etc.)</a:t>
            </a:r>
            <a:r>
              <a:rPr lang="ar-SA" sz="2800" dirty="0" smtClean="0">
                <a:solidFill>
                  <a:srgbClr val="16165D"/>
                </a:solidFill>
                <a:cs typeface="Arial" charset="0"/>
              </a:rPr>
              <a:t>‏</a:t>
            </a:r>
            <a:endParaRPr lang="en-GB" sz="2800" dirty="0">
              <a:solidFill>
                <a:srgbClr val="16165D"/>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44</a:t>
            </a:fld>
            <a:endParaRPr lang="en-GB" dirty="0"/>
          </a:p>
        </p:txBody>
      </p:sp>
      <p:sp>
        <p:nvSpPr>
          <p:cNvPr id="4" name="Title 3"/>
          <p:cNvSpPr>
            <a:spLocks noGrp="1"/>
          </p:cNvSpPr>
          <p:nvPr>
            <p:ph type="title"/>
          </p:nvPr>
        </p:nvSpPr>
        <p:spPr/>
        <p:txBody>
          <a:bodyPr/>
          <a:lstStyle/>
          <a:p>
            <a:r>
              <a:rPr lang="en-US" dirty="0" smtClean="0"/>
              <a:t>When the Job is Done</a:t>
            </a:r>
            <a:endParaRPr lang="en-US" dirty="0"/>
          </a:p>
        </p:txBody>
      </p:sp>
    </p:spTree>
    <p:extLst>
      <p:ext uri="{BB962C8B-B14F-4D97-AF65-F5344CB8AC3E}">
        <p14:creationId xmlns:p14="http://schemas.microsoft.com/office/powerpoint/2010/main" val="3947869945"/>
      </p:ext>
    </p:extLst>
  </p:cSld>
  <p:clrMapOvr>
    <a:masterClrMapping/>
  </p:clrMapOvr>
  <p:transition spd="med">
    <p:strips dir="l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323850" indent="-323850">
              <a:lnSpc>
                <a:spcPct val="100000"/>
              </a:lnSpc>
              <a:spcBef>
                <a:spcPts val="650"/>
              </a:spcBef>
              <a:buClrTx/>
              <a:buSzPct val="75000"/>
              <a:buFont typeface="Monotype Sorts" charset="2"/>
              <a:buChar char=""/>
              <a:defRPr/>
            </a:pPr>
            <a:r>
              <a:rPr lang="en-GB" sz="2000" dirty="0">
                <a:solidFill>
                  <a:srgbClr val="16165D"/>
                </a:solidFill>
              </a:rPr>
              <a:t>Contractors must be informed of the hazards within the space</a:t>
            </a:r>
          </a:p>
          <a:p>
            <a:pPr marL="323850" indent="-323850">
              <a:lnSpc>
                <a:spcPct val="100000"/>
              </a:lnSpc>
              <a:spcBef>
                <a:spcPts val="650"/>
              </a:spcBef>
              <a:buClrTx/>
              <a:buSzPct val="75000"/>
              <a:buFont typeface="Monotype Sorts" charset="2"/>
              <a:buChar char=""/>
              <a:defRPr/>
            </a:pPr>
            <a:r>
              <a:rPr lang="en-GB" sz="2000" dirty="0">
                <a:solidFill>
                  <a:srgbClr val="16165D"/>
                </a:solidFill>
              </a:rPr>
              <a:t>Contractors must coordinate their own established confined space entry procedures and the use their permit forms with those of the host site.</a:t>
            </a:r>
          </a:p>
          <a:p>
            <a:pPr marL="323850" indent="-323850">
              <a:lnSpc>
                <a:spcPct val="100000"/>
              </a:lnSpc>
              <a:spcBef>
                <a:spcPts val="650"/>
              </a:spcBef>
              <a:buClrTx/>
              <a:buSzPct val="75000"/>
              <a:buFont typeface="Monotype Sorts" charset="2"/>
              <a:buChar char=""/>
              <a:defRPr/>
            </a:pPr>
            <a:r>
              <a:rPr lang="en-GB" sz="2000" dirty="0">
                <a:solidFill>
                  <a:srgbClr val="16165D"/>
                </a:solidFill>
              </a:rPr>
              <a:t>Contractors must coordinate the use of their attendants with those of the host site.</a:t>
            </a:r>
          </a:p>
          <a:p>
            <a:pPr marL="723900" lvl="1" indent="-266700">
              <a:lnSpc>
                <a:spcPct val="100000"/>
              </a:lnSpc>
              <a:spcBef>
                <a:spcPts val="650"/>
              </a:spcBef>
              <a:buClrTx/>
              <a:buFont typeface="Times New Roman" pitchFamily="16" charset="0"/>
              <a:buChar char="–"/>
              <a:defRPr/>
            </a:pPr>
            <a:r>
              <a:rPr lang="en-GB" sz="2000" dirty="0">
                <a:solidFill>
                  <a:srgbClr val="16165D"/>
                </a:solidFill>
              </a:rPr>
              <a:t>One attendant is acceptable for multiple companies’ entrants</a:t>
            </a:r>
          </a:p>
          <a:p>
            <a:pPr marL="323850" indent="-323850">
              <a:lnSpc>
                <a:spcPct val="100000"/>
              </a:lnSpc>
              <a:spcBef>
                <a:spcPts val="650"/>
              </a:spcBef>
              <a:buClrTx/>
              <a:buSzPct val="75000"/>
              <a:buFont typeface="Monotype Sorts" charset="2"/>
              <a:buChar char=""/>
              <a:defRPr/>
            </a:pPr>
            <a:r>
              <a:rPr lang="en-GB" sz="2000" dirty="0">
                <a:solidFill>
                  <a:srgbClr val="16165D"/>
                </a:solidFill>
              </a:rPr>
              <a:t>Contractors must coordinate the use of air monitors with the host site.</a:t>
            </a:r>
          </a:p>
          <a:p>
            <a:pPr marL="323850" indent="-323850">
              <a:lnSpc>
                <a:spcPct val="100000"/>
              </a:lnSpc>
              <a:spcBef>
                <a:spcPts val="650"/>
              </a:spcBef>
              <a:buClrTx/>
              <a:buSzPct val="75000"/>
              <a:buFont typeface="Monotype Sorts" charset="2"/>
              <a:buChar char=""/>
              <a:defRPr/>
            </a:pPr>
            <a:r>
              <a:rPr lang="en-GB" sz="2000" dirty="0">
                <a:solidFill>
                  <a:srgbClr val="16165D"/>
                </a:solidFill>
              </a:rPr>
              <a:t>Contractors must review entry after completion of job</a:t>
            </a:r>
          </a:p>
          <a:p>
            <a:pPr marL="323850" indent="-323850">
              <a:lnSpc>
                <a:spcPct val="100000"/>
              </a:lnSpc>
              <a:spcBef>
                <a:spcPts val="650"/>
              </a:spcBef>
              <a:buClrTx/>
              <a:buSzPct val="75000"/>
              <a:buFont typeface="Monotype Sorts" charset="2"/>
              <a:buChar char=""/>
              <a:defRPr/>
            </a:pPr>
            <a:endParaRPr lang="en-GB" sz="2000" dirty="0">
              <a:solidFill>
                <a:srgbClr val="16165D"/>
              </a:solidFill>
            </a:endParaRPr>
          </a:p>
          <a:p>
            <a:pPr marL="0" indent="0" algn="ctr">
              <a:lnSpc>
                <a:spcPct val="100000"/>
              </a:lnSpc>
              <a:spcBef>
                <a:spcPts val="650"/>
              </a:spcBef>
              <a:buClrTx/>
              <a:buSzPct val="75000"/>
              <a:buNone/>
              <a:defRPr/>
            </a:pPr>
            <a:r>
              <a:rPr lang="en-GB" sz="2000" b="1" i="1" dirty="0">
                <a:solidFill>
                  <a:srgbClr val="FF0000"/>
                </a:solidFill>
              </a:rPr>
              <a:t>Remember – Coordination between the contractor and the host site is critical for the safety of all involved!</a:t>
            </a:r>
          </a:p>
          <a:p>
            <a:endParaRPr lang="en-US"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45</a:t>
            </a:fld>
            <a:endParaRPr lang="en-GB" dirty="0"/>
          </a:p>
        </p:txBody>
      </p:sp>
      <p:sp>
        <p:nvSpPr>
          <p:cNvPr id="4" name="Title 3"/>
          <p:cNvSpPr>
            <a:spLocks noGrp="1"/>
          </p:cNvSpPr>
          <p:nvPr>
            <p:ph type="title"/>
          </p:nvPr>
        </p:nvSpPr>
        <p:spPr/>
        <p:txBody>
          <a:bodyPr>
            <a:normAutofit fontScale="90000"/>
          </a:bodyPr>
          <a:lstStyle/>
          <a:p>
            <a:r>
              <a:rPr lang="en-GB" sz="4400" dirty="0">
                <a:solidFill>
                  <a:srgbClr val="16165D"/>
                </a:solidFill>
                <a:effectLst/>
              </a:rPr>
              <a:t>Contractor Confined Space Entry</a:t>
            </a:r>
            <a:endParaRPr lang="en-US" dirty="0"/>
          </a:p>
        </p:txBody>
      </p:sp>
    </p:spTree>
    <p:extLst>
      <p:ext uri="{BB962C8B-B14F-4D97-AF65-F5344CB8AC3E}">
        <p14:creationId xmlns:p14="http://schemas.microsoft.com/office/powerpoint/2010/main" val="673025964"/>
      </p:ext>
    </p:extLst>
  </p:cSld>
  <p:clrMapOvr>
    <a:masterClrMapping/>
  </p:clrMapOvr>
  <p:transition spd="med">
    <p:strips dir="l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23850" indent="-323850">
              <a:lnSpc>
                <a:spcPct val="100000"/>
              </a:lnSpc>
              <a:spcBef>
                <a:spcPts val="600"/>
              </a:spcBef>
              <a:buClrTx/>
              <a:buSzPct val="75000"/>
              <a:buFont typeface="Monotype Sorts" charset="2"/>
              <a:buChar char=""/>
              <a:defRPr/>
            </a:pPr>
            <a:r>
              <a:rPr lang="en-GB" sz="2000" dirty="0">
                <a:solidFill>
                  <a:srgbClr val="16165D"/>
                </a:solidFill>
              </a:rPr>
              <a:t>To monitor entrants during the job and during entry &amp; exit to help insure their safety.</a:t>
            </a:r>
          </a:p>
          <a:p>
            <a:pPr marL="723900" lvl="1" indent="-266700">
              <a:lnSpc>
                <a:spcPct val="100000"/>
              </a:lnSpc>
              <a:spcBef>
                <a:spcPts val="500"/>
              </a:spcBef>
              <a:buClrTx/>
              <a:buFont typeface="Times New Roman" pitchFamily="16" charset="0"/>
              <a:buChar char="–"/>
              <a:defRPr/>
            </a:pPr>
            <a:r>
              <a:rPr lang="en-GB" sz="1800" dirty="0">
                <a:solidFill>
                  <a:srgbClr val="16165D"/>
                </a:solidFill>
              </a:rPr>
              <a:t>The attendant may not abandon his post for any reason while personnel are in the space unless relieved by another qualified attendant.</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rgbClr val="16165D"/>
                </a:solidFill>
              </a:rPr>
              <a:t>To monitor atmospheric conditions in the space prior to and during entry.</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rgbClr val="16165D"/>
                </a:solidFill>
              </a:rPr>
              <a:t>To control access to the confined space.</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rgbClr val="16165D"/>
                </a:solidFill>
              </a:rPr>
              <a:t>To summon emergency assistance as needed.</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000" dirty="0">
                <a:solidFill>
                  <a:srgbClr val="16165D"/>
                </a:solidFill>
              </a:rPr>
              <a:t>To assess hazards in and around the space, and take action on the same.</a:t>
            </a:r>
          </a:p>
          <a:p>
            <a:pPr marL="323850" lvl="1" indent="-323850">
              <a:lnSpc>
                <a:spcPct val="100000"/>
              </a:lnSpc>
              <a:spcBef>
                <a:spcPts val="600"/>
              </a:spcBef>
              <a:buClrTx/>
              <a:buSzPct val="75000"/>
              <a:buFont typeface="Monotype Sorts" charset="2"/>
              <a:buChar char=""/>
              <a:defRPr/>
            </a:pPr>
            <a:r>
              <a:rPr lang="en-GB" sz="2000" dirty="0">
                <a:solidFill>
                  <a:srgbClr val="16165D"/>
                </a:solidFill>
              </a:rPr>
              <a:t>To keep records of confined space work, such as air test results, </a:t>
            </a:r>
            <a:br>
              <a:rPr lang="en-GB" sz="2000" dirty="0">
                <a:solidFill>
                  <a:srgbClr val="16165D"/>
                </a:solidFill>
              </a:rPr>
            </a:br>
            <a:r>
              <a:rPr lang="en-GB" sz="2000" dirty="0">
                <a:solidFill>
                  <a:srgbClr val="16165D"/>
                </a:solidFill>
              </a:rPr>
              <a:t>  personnel entry/exit, etc</a:t>
            </a:r>
            <a:r>
              <a:rPr lang="en-GB" sz="2000" dirty="0" smtClean="0">
                <a:solidFill>
                  <a:srgbClr val="16165D"/>
                </a:solidFill>
              </a:rPr>
              <a:t>.</a:t>
            </a:r>
            <a:endParaRPr lang="en-GB" sz="2000" dirty="0">
              <a:solidFill>
                <a:srgbClr val="16165D"/>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46</a:t>
            </a:fld>
            <a:endParaRPr lang="en-GB" dirty="0"/>
          </a:p>
        </p:txBody>
      </p:sp>
      <p:sp>
        <p:nvSpPr>
          <p:cNvPr id="4" name="Title 3"/>
          <p:cNvSpPr>
            <a:spLocks noGrp="1"/>
          </p:cNvSpPr>
          <p:nvPr>
            <p:ph type="title"/>
          </p:nvPr>
        </p:nvSpPr>
        <p:spPr/>
        <p:txBody>
          <a:bodyPr/>
          <a:lstStyle/>
          <a:p>
            <a:r>
              <a:rPr lang="en-US" dirty="0" smtClean="0"/>
              <a:t>Attendant Responsibilities</a:t>
            </a:r>
            <a:endParaRPr lang="en-US" dirty="0"/>
          </a:p>
        </p:txBody>
      </p:sp>
    </p:spTree>
    <p:extLst>
      <p:ext uri="{BB962C8B-B14F-4D97-AF65-F5344CB8AC3E}">
        <p14:creationId xmlns:p14="http://schemas.microsoft.com/office/powerpoint/2010/main" val="1180197016"/>
      </p:ext>
    </p:extLst>
  </p:cSld>
  <p:clrMapOvr>
    <a:masterClrMapping/>
  </p:clrMapOvr>
  <p:transition spd="med">
    <p:strips dir="l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23850" indent="-323850">
              <a:lnSpc>
                <a:spcPct val="100000"/>
              </a:lnSpc>
              <a:spcBef>
                <a:spcPts val="600"/>
              </a:spcBef>
              <a:buClrTx/>
              <a:buSzPct val="75000"/>
              <a:buFont typeface="Monotype Sorts" charset="2"/>
              <a:buChar char=""/>
              <a:defRPr/>
            </a:pPr>
            <a:r>
              <a:rPr lang="en-GB" sz="2800" dirty="0">
                <a:solidFill>
                  <a:srgbClr val="16165D"/>
                </a:solidFill>
              </a:rPr>
              <a:t>To assure that the space has been adequately ventilated, isolated, emptied, or otherwise made safe for entry.</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To immediately exit a space, without question, upon word of the attendant, no matter what the reason.</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To follow all safety rules and procedures that apply to the job.</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To be familiar with the work to be performed and the procedures that apply to the job.</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To use the appropriate PPE whenever necessary.</a:t>
            </a:r>
            <a:endParaRPr lang="en-US"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47</a:t>
            </a:fld>
            <a:endParaRPr lang="en-GB" dirty="0"/>
          </a:p>
        </p:txBody>
      </p:sp>
      <p:sp>
        <p:nvSpPr>
          <p:cNvPr id="4" name="Title 3"/>
          <p:cNvSpPr>
            <a:spLocks noGrp="1"/>
          </p:cNvSpPr>
          <p:nvPr>
            <p:ph type="title"/>
          </p:nvPr>
        </p:nvSpPr>
        <p:spPr/>
        <p:txBody>
          <a:bodyPr/>
          <a:lstStyle/>
          <a:p>
            <a:r>
              <a:rPr lang="en-US" dirty="0" smtClean="0"/>
              <a:t>Entrant Responsibilities</a:t>
            </a:r>
            <a:endParaRPr lang="en-US" dirty="0"/>
          </a:p>
        </p:txBody>
      </p:sp>
    </p:spTree>
    <p:extLst>
      <p:ext uri="{BB962C8B-B14F-4D97-AF65-F5344CB8AC3E}">
        <p14:creationId xmlns:p14="http://schemas.microsoft.com/office/powerpoint/2010/main" val="772622835"/>
      </p:ext>
    </p:extLst>
  </p:cSld>
  <p:clrMapOvr>
    <a:masterClrMapping/>
  </p:clrMapOvr>
  <p:transition spd="med">
    <p:strips dir="l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323850" indent="-323850">
              <a:lnSpc>
                <a:spcPct val="100000"/>
              </a:lnSpc>
              <a:spcBef>
                <a:spcPts val="600"/>
              </a:spcBef>
              <a:buClrTx/>
              <a:buSzPct val="75000"/>
              <a:buFont typeface="Monotype Sorts" charset="2"/>
              <a:buChar char=""/>
              <a:defRPr/>
            </a:pPr>
            <a:r>
              <a:rPr lang="en-GB" sz="2800" dirty="0">
                <a:solidFill>
                  <a:srgbClr val="16165D"/>
                </a:solidFill>
              </a:rPr>
              <a:t>To assure adequate protection is provided to the entrants by verifying adequate lockout/tagout and that all hazards are isolated, controlled or eliminated.</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To support the attendant’s authority in controlling access to a confined space.</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To verify that all personnel have exited prior to closing the space.</a:t>
            </a:r>
          </a:p>
          <a:p>
            <a:pPr marL="323850" indent="-323850">
              <a:lnSpc>
                <a:spcPct val="100000"/>
              </a:lnSpc>
              <a:spcBef>
                <a:spcPts val="600"/>
              </a:spcBef>
              <a:buClrTx/>
              <a:buSzPct val="75000"/>
              <a:buFont typeface="Monotype Sorts" charset="2"/>
              <a:buChar char=""/>
              <a:defRPr/>
            </a:pPr>
            <a:r>
              <a:rPr lang="en-GB" sz="2800" dirty="0">
                <a:solidFill>
                  <a:srgbClr val="16165D"/>
                </a:solidFill>
              </a:rPr>
              <a:t>To assure that all personnel involved are aware of the hazards associated with the space.</a:t>
            </a:r>
          </a:p>
          <a:p>
            <a:pPr marL="323850" indent="-323850">
              <a:lnSpc>
                <a:spcPct val="100000"/>
              </a:lnSpc>
              <a:spcBef>
                <a:spcPts val="600"/>
              </a:spcBef>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To assure that rescue services are available prior to entry</a:t>
            </a:r>
            <a:r>
              <a:rPr lang="en-GB" sz="2800" dirty="0" smtClean="0">
                <a:solidFill>
                  <a:srgbClr val="16165D"/>
                </a:solidFill>
              </a:rPr>
              <a:t>.</a:t>
            </a:r>
            <a:endParaRPr lang="en-GB" sz="2800" dirty="0">
              <a:solidFill>
                <a:srgbClr val="16165D"/>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48</a:t>
            </a:fld>
            <a:endParaRPr lang="en-GB" dirty="0"/>
          </a:p>
        </p:txBody>
      </p:sp>
      <p:sp>
        <p:nvSpPr>
          <p:cNvPr id="4" name="Title 3"/>
          <p:cNvSpPr>
            <a:spLocks noGrp="1"/>
          </p:cNvSpPr>
          <p:nvPr>
            <p:ph type="title"/>
          </p:nvPr>
        </p:nvSpPr>
        <p:spPr/>
        <p:txBody>
          <a:bodyPr/>
          <a:lstStyle/>
          <a:p>
            <a:r>
              <a:rPr lang="en-US" dirty="0" smtClean="0"/>
              <a:t>Supervisor Responsibilities</a:t>
            </a:r>
            <a:endParaRPr lang="en-US" dirty="0"/>
          </a:p>
        </p:txBody>
      </p:sp>
    </p:spTree>
    <p:extLst>
      <p:ext uri="{BB962C8B-B14F-4D97-AF65-F5344CB8AC3E}">
        <p14:creationId xmlns:p14="http://schemas.microsoft.com/office/powerpoint/2010/main" val="3038231347"/>
      </p:ext>
    </p:extLst>
  </p:cSld>
  <p:clrMapOvr>
    <a:masterClrMapping/>
  </p:clrMapOvr>
  <p:transition spd="med">
    <p:strips dir="l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648200" cy="4525963"/>
          </a:xfrm>
        </p:spPr>
        <p:txBody>
          <a:bodyPr>
            <a:normAutofit fontScale="92500"/>
          </a:bodyPr>
          <a:lstStyle/>
          <a:p>
            <a:pPr marL="323850" indent="-323850">
              <a:lnSpc>
                <a:spcPct val="82000"/>
              </a:lnSpc>
              <a:buClrTx/>
              <a:buSzPct val="75000"/>
              <a:buFont typeface="Monotype Sorts"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defRPr/>
            </a:pPr>
            <a:r>
              <a:rPr lang="en-GB" sz="2800" dirty="0">
                <a:solidFill>
                  <a:srgbClr val="16165D"/>
                </a:solidFill>
              </a:rPr>
              <a:t>Emergency rescue teams must be available while authorized entrants are in the confined space.</a:t>
            </a:r>
          </a:p>
          <a:p>
            <a:pPr marL="323850" indent="-323850">
              <a:lnSpc>
                <a:spcPct val="100000"/>
              </a:lnSpc>
              <a:buClrTx/>
              <a:buSzPct val="75000"/>
              <a:buFont typeface="Monotype Sorts" charset="2"/>
              <a:buChar char=""/>
              <a:defRPr/>
            </a:pPr>
            <a:r>
              <a:rPr lang="en-GB" sz="2800" dirty="0">
                <a:solidFill>
                  <a:srgbClr val="16165D"/>
                </a:solidFill>
              </a:rPr>
              <a:t>Deaths often occur during rescue. Employees attempt to rescue an entrant without the proper training and then get caught themselves in the confined space</a:t>
            </a:r>
            <a:r>
              <a:rPr lang="en-GB" sz="2800" dirty="0" smtClean="0">
                <a:solidFill>
                  <a:srgbClr val="16165D"/>
                </a:solidFill>
              </a:rPr>
              <a:t>.</a:t>
            </a:r>
            <a:endParaRPr lang="en-GB" sz="2800" dirty="0">
              <a:solidFill>
                <a:srgbClr val="16165D"/>
              </a:solidFill>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49</a:t>
            </a:fld>
            <a:endParaRPr lang="en-GB" dirty="0"/>
          </a:p>
        </p:txBody>
      </p:sp>
      <p:sp>
        <p:nvSpPr>
          <p:cNvPr id="4" name="Title 3"/>
          <p:cNvSpPr>
            <a:spLocks noGrp="1"/>
          </p:cNvSpPr>
          <p:nvPr>
            <p:ph type="title"/>
          </p:nvPr>
        </p:nvSpPr>
        <p:spPr/>
        <p:txBody>
          <a:bodyPr/>
          <a:lstStyle/>
          <a:p>
            <a:r>
              <a:rPr lang="en-US" dirty="0" smtClean="0"/>
              <a:t>Emergency Rescue</a:t>
            </a:r>
            <a:endParaRPr lang="en-US" dirty="0"/>
          </a:p>
        </p:txBody>
      </p:sp>
      <p:pic>
        <p:nvPicPr>
          <p:cNvPr id="5" name="Picture 2" descr="http://www.sbvfd.com/services/rescue/confined_space_rescue/confined_space_training.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410200" y="1600200"/>
            <a:ext cx="2914650" cy="4371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514838"/>
      </p:ext>
    </p:extLst>
  </p:cSld>
  <p:clrMapOvr>
    <a:masterClrMapping/>
  </p:clrMapOvr>
  <p:transition spd="med">
    <p:strips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nSpc>
                <a:spcPct val="120000"/>
              </a:lnSpc>
              <a:spcBef>
                <a:spcPts val="0"/>
              </a:spcBef>
            </a:pPr>
            <a:r>
              <a:rPr lang="en-US" sz="2800" dirty="0"/>
              <a:t>You have the right to a safe workplace. The Occupational Safety and Health Act of 1970 (OSH Act) was passed to prevent workers from being killed or seriously harmed at work. </a:t>
            </a:r>
          </a:p>
          <a:p>
            <a:pPr>
              <a:lnSpc>
                <a:spcPct val="120000"/>
              </a:lnSpc>
              <a:spcBef>
                <a:spcPts val="0"/>
              </a:spcBef>
            </a:pPr>
            <a:r>
              <a:rPr lang="en-US" sz="2800" dirty="0"/>
              <a:t>The law requires that employers provide their employees with working conditions that are free of known dangers. The Act created the Occupational Safety and Health Administration (OSHA), which sets and enforces protective workplace safety and health standards. OSHA also provides information, training and assistance to workers and employers. </a:t>
            </a:r>
          </a:p>
          <a:p>
            <a:pPr>
              <a:lnSpc>
                <a:spcPct val="120000"/>
              </a:lnSpc>
              <a:spcBef>
                <a:spcPts val="0"/>
              </a:spcBef>
            </a:pPr>
            <a:r>
              <a:rPr lang="en-US" sz="2800" dirty="0"/>
              <a:t>Workers may file a complaint to have OSHA inspect their workplace if they believe that their employer is not following OSHA standards or there are serious hazards</a:t>
            </a:r>
            <a:r>
              <a:rPr lang="en-US" sz="2800" dirty="0" smtClean="0"/>
              <a:t>.</a:t>
            </a:r>
            <a:endParaRPr lang="en-US" sz="2800" dirty="0"/>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5</a:t>
            </a:fld>
            <a:endParaRPr lang="en-GB" dirty="0"/>
          </a:p>
        </p:txBody>
      </p:sp>
      <p:sp>
        <p:nvSpPr>
          <p:cNvPr id="4" name="Title 3"/>
          <p:cNvSpPr>
            <a:spLocks noGrp="1"/>
          </p:cNvSpPr>
          <p:nvPr>
            <p:ph type="title"/>
          </p:nvPr>
        </p:nvSpPr>
        <p:spPr/>
        <p:txBody>
          <a:bodyPr>
            <a:normAutofit fontScale="90000"/>
          </a:bodyPr>
          <a:lstStyle/>
          <a:p>
            <a:r>
              <a:rPr lang="en-US" dirty="0">
                <a:solidFill>
                  <a:schemeClr val="tx1"/>
                </a:solidFill>
              </a:rPr>
              <a:t>You have the right to a safe workplace </a:t>
            </a:r>
            <a:endParaRPr lang="en-US" dirty="0"/>
          </a:p>
        </p:txBody>
      </p:sp>
    </p:spTree>
    <p:extLst>
      <p:ext uri="{BB962C8B-B14F-4D97-AF65-F5344CB8AC3E}">
        <p14:creationId xmlns:p14="http://schemas.microsoft.com/office/powerpoint/2010/main" val="2197915350"/>
      </p:ext>
    </p:extLst>
  </p:cSld>
  <p:clrMapOvr>
    <a:masterClrMapping/>
  </p:clrMapOvr>
  <p:transition spd="med">
    <p:strips dir="l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nSpc>
                <a:spcPct val="100000"/>
              </a:lnSpc>
              <a:spcBef>
                <a:spcPts val="0"/>
              </a:spcBef>
              <a:spcAft>
                <a:spcPts val="1200"/>
              </a:spcAft>
              <a:buNone/>
            </a:pPr>
            <a:r>
              <a:rPr lang="en-US" dirty="0" smtClean="0">
                <a:solidFill>
                  <a:schemeClr val="tx1"/>
                </a:solidFill>
                <a:effectLst>
                  <a:outerShdw blurRad="38100" dist="38100" dir="2700000" algn="tl">
                    <a:srgbClr val="000000">
                      <a:alpha val="43137"/>
                    </a:srgbClr>
                  </a:outerShdw>
                </a:effectLst>
              </a:rPr>
              <a:t>There are 3 types of rescue techniques:</a:t>
            </a:r>
          </a:p>
          <a:p>
            <a:pPr marL="1314450" lvl="4" indent="-514350">
              <a:lnSpc>
                <a:spcPct val="100000"/>
              </a:lnSpc>
              <a:spcBef>
                <a:spcPts val="0"/>
              </a:spcBef>
              <a:spcAft>
                <a:spcPts val="1200"/>
              </a:spcAft>
              <a:buClrTx/>
              <a:buFont typeface="+mj-lt"/>
              <a:buAutoNum type="arabicPeriod"/>
            </a:pPr>
            <a:r>
              <a:rPr lang="en-US" sz="2800" dirty="0" smtClean="0">
                <a:solidFill>
                  <a:schemeClr val="tx1"/>
                </a:solidFill>
                <a:effectLst>
                  <a:outerShdw blurRad="38100" dist="38100" dir="2700000" algn="tl">
                    <a:srgbClr val="000000">
                      <a:alpha val="43137"/>
                    </a:srgbClr>
                  </a:outerShdw>
                </a:effectLst>
              </a:rPr>
              <a:t>Non-entry</a:t>
            </a:r>
          </a:p>
          <a:p>
            <a:pPr marL="1314450" lvl="4" indent="-514350">
              <a:lnSpc>
                <a:spcPct val="100000"/>
              </a:lnSpc>
              <a:spcBef>
                <a:spcPts val="0"/>
              </a:spcBef>
              <a:spcAft>
                <a:spcPts val="1200"/>
              </a:spcAft>
              <a:buClrTx/>
              <a:buFont typeface="+mj-lt"/>
              <a:buAutoNum type="arabicPeriod"/>
            </a:pPr>
            <a:r>
              <a:rPr lang="en-US" sz="2800" dirty="0" smtClean="0">
                <a:solidFill>
                  <a:schemeClr val="tx1"/>
                </a:solidFill>
                <a:effectLst>
                  <a:outerShdw blurRad="38100" dist="38100" dir="2700000" algn="tl">
                    <a:srgbClr val="000000">
                      <a:alpha val="43137"/>
                    </a:srgbClr>
                  </a:outerShdw>
                </a:effectLst>
              </a:rPr>
              <a:t>Entry by others</a:t>
            </a:r>
          </a:p>
          <a:p>
            <a:pPr marL="1314450" lvl="4" indent="-514350">
              <a:lnSpc>
                <a:spcPct val="100000"/>
              </a:lnSpc>
              <a:spcBef>
                <a:spcPts val="0"/>
              </a:spcBef>
              <a:spcAft>
                <a:spcPts val="1200"/>
              </a:spcAft>
              <a:buClrTx/>
              <a:buFont typeface="+mj-lt"/>
              <a:buAutoNum type="arabicPeriod"/>
            </a:pPr>
            <a:r>
              <a:rPr lang="en-US" sz="2800" dirty="0" smtClean="0">
                <a:solidFill>
                  <a:schemeClr val="tx1"/>
                </a:solidFill>
                <a:effectLst>
                  <a:outerShdw blurRad="38100" dist="38100" dir="2700000" algn="tl">
                    <a:srgbClr val="000000">
                      <a:alpha val="43137"/>
                    </a:srgbClr>
                  </a:outerShdw>
                </a:effectLst>
              </a:rPr>
              <a:t>Entry by Trained employees from the company</a:t>
            </a:r>
            <a:endParaRPr lang="en-US" sz="2800" dirty="0">
              <a:solidFill>
                <a:schemeClr val="tx1"/>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50</a:t>
            </a:fld>
            <a:endParaRPr lang="en-GB" dirty="0"/>
          </a:p>
        </p:txBody>
      </p:sp>
      <p:sp>
        <p:nvSpPr>
          <p:cNvPr id="2" name="Title 1"/>
          <p:cNvSpPr>
            <a:spLocks noGrp="1"/>
          </p:cNvSpPr>
          <p:nvPr>
            <p:ph type="title"/>
          </p:nvPr>
        </p:nvSpPr>
        <p:spPr>
          <a:xfrm>
            <a:off x="685801" y="465139"/>
            <a:ext cx="7753351" cy="1135062"/>
          </a:xfrm>
        </p:spPr>
        <p:txBody>
          <a:bodyPr/>
          <a:lstStyle/>
          <a:p>
            <a:r>
              <a:rPr lang="en-US" dirty="0" smtClean="0">
                <a:solidFill>
                  <a:schemeClr val="tx1"/>
                </a:solidFill>
                <a:effectLst>
                  <a:outerShdw blurRad="38100" dist="38100" dir="2700000" algn="tl">
                    <a:srgbClr val="000000">
                      <a:alpha val="43137"/>
                    </a:srgbClr>
                  </a:outerShdw>
                </a:effectLst>
              </a:rPr>
              <a:t>Rescue Techniques</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spd="med">
    <p:strips dir="l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76401"/>
            <a:ext cx="3962400" cy="4098925"/>
          </a:xfrm>
          <a:solidFill>
            <a:schemeClr val="bg1"/>
          </a:solidFill>
        </p:spPr>
        <p:txBody>
          <a:bodyPr/>
          <a:lstStyle/>
          <a:p>
            <a:pPr marL="0" lvl="2" indent="0">
              <a:lnSpc>
                <a:spcPct val="100000"/>
              </a:lnSpc>
              <a:spcBef>
                <a:spcPts val="0"/>
              </a:spcBef>
              <a:spcAft>
                <a:spcPts val="1200"/>
              </a:spcAft>
              <a:buClrTx/>
              <a:buNone/>
            </a:pPr>
            <a:r>
              <a:rPr lang="en-US" sz="3200" dirty="0" smtClean="0">
                <a:solidFill>
                  <a:srgbClr val="C00000"/>
                </a:solidFill>
              </a:rPr>
              <a:t>1.  Non-entry</a:t>
            </a:r>
            <a:r>
              <a:rPr lang="en-US" sz="2800" dirty="0" smtClean="0">
                <a:solidFill>
                  <a:srgbClr val="C00000"/>
                </a:solidFill>
              </a:rPr>
              <a:t> </a:t>
            </a:r>
            <a:r>
              <a:rPr lang="en-US" sz="2800" dirty="0" smtClean="0">
                <a:solidFill>
                  <a:schemeClr val="tx1"/>
                </a:solidFill>
              </a:rPr>
              <a:t>– Rescue that is conducted without entry into the confined space. This can be conducted by such means as a rope or winch.</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51</a:t>
            </a:fld>
            <a:endParaRPr lang="en-GB" dirty="0"/>
          </a:p>
        </p:txBody>
      </p:sp>
      <p:sp>
        <p:nvSpPr>
          <p:cNvPr id="2" name="Title 1"/>
          <p:cNvSpPr>
            <a:spLocks noGrp="1"/>
          </p:cNvSpPr>
          <p:nvPr>
            <p:ph type="title"/>
          </p:nvPr>
        </p:nvSpPr>
        <p:spPr>
          <a:xfrm>
            <a:off x="685801" y="465139"/>
            <a:ext cx="7753351" cy="1135062"/>
          </a:xfrm>
        </p:spPr>
        <p:txBody>
          <a:bodyPr/>
          <a:lstStyle/>
          <a:p>
            <a:r>
              <a:rPr lang="en-US" dirty="0" smtClean="0">
                <a:solidFill>
                  <a:schemeClr val="tx1"/>
                </a:solidFill>
                <a:effectLst>
                  <a:outerShdw blurRad="38100" dist="38100" dir="2700000" algn="tl">
                    <a:srgbClr val="000000">
                      <a:alpha val="43137"/>
                    </a:srgbClr>
                  </a:outerShdw>
                </a:effectLst>
              </a:rPr>
              <a:t>Rescue Techniques</a:t>
            </a:r>
            <a:endParaRPr lang="en-US" dirty="0">
              <a:solidFill>
                <a:schemeClr val="tx1"/>
              </a:solidFill>
              <a:effectLst>
                <a:outerShdw blurRad="38100" dist="38100" dir="2700000" algn="tl">
                  <a:srgbClr val="000000">
                    <a:alpha val="43137"/>
                  </a:srgbClr>
                </a:outerShdw>
              </a:effectLst>
            </a:endParaRPr>
          </a:p>
        </p:txBody>
      </p:sp>
      <p:pic>
        <p:nvPicPr>
          <p:cNvPr id="3074" name="Picture 2" descr="Miller® MightEvac Confined Space Rescue Three-Way Winch, 50'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648200" y="1447800"/>
            <a:ext cx="3600451" cy="4800600"/>
          </a:xfrm>
          <a:prstGeom prst="rect">
            <a:avLst/>
          </a:prstGeom>
          <a:noFill/>
        </p:spPr>
      </p:pic>
    </p:spTree>
  </p:cSld>
  <p:clrMapOvr>
    <a:masterClrMapping/>
  </p:clrMapOvr>
  <p:transition spd="med">
    <p:strips dir="l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1"/>
            <a:ext cx="4114800" cy="4098925"/>
          </a:xfrm>
          <a:noFill/>
        </p:spPr>
        <p:txBody>
          <a:bodyPr>
            <a:normAutofit lnSpcReduction="10000"/>
          </a:bodyPr>
          <a:lstStyle/>
          <a:p>
            <a:pPr marL="514350" lvl="4" indent="-514350">
              <a:lnSpc>
                <a:spcPct val="100000"/>
              </a:lnSpc>
              <a:spcBef>
                <a:spcPts val="0"/>
              </a:spcBef>
              <a:spcAft>
                <a:spcPts val="1200"/>
              </a:spcAft>
              <a:buClrTx/>
              <a:buAutoNum type="arabicPeriod" startAt="2"/>
            </a:pPr>
            <a:r>
              <a:rPr lang="en-US" sz="2800" dirty="0" smtClean="0">
                <a:solidFill>
                  <a:srgbClr val="C00000"/>
                </a:solidFill>
              </a:rPr>
              <a:t>Entry by others – </a:t>
            </a:r>
          </a:p>
          <a:p>
            <a:pPr marL="0" lvl="4" indent="0">
              <a:lnSpc>
                <a:spcPct val="100000"/>
              </a:lnSpc>
              <a:spcBef>
                <a:spcPts val="0"/>
              </a:spcBef>
              <a:spcAft>
                <a:spcPts val="1200"/>
              </a:spcAft>
              <a:buClrTx/>
              <a:buNone/>
            </a:pPr>
            <a:r>
              <a:rPr lang="en-US" sz="2800" dirty="0" smtClean="0"/>
              <a:t>S</a:t>
            </a:r>
            <a:r>
              <a:rPr lang="en-US" sz="2800" dirty="0" smtClean="0">
                <a:solidFill>
                  <a:schemeClr val="tx1"/>
                </a:solidFill>
              </a:rPr>
              <a:t>ome companies do not have trained personnel for emergency rescue. They depend on others to conduct emergency rescues such as the Fire Department.</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52</a:t>
            </a:fld>
            <a:endParaRPr lang="en-GB" dirty="0"/>
          </a:p>
        </p:txBody>
      </p:sp>
      <p:sp>
        <p:nvSpPr>
          <p:cNvPr id="2" name="Title 1"/>
          <p:cNvSpPr>
            <a:spLocks noGrp="1"/>
          </p:cNvSpPr>
          <p:nvPr>
            <p:ph type="title"/>
          </p:nvPr>
        </p:nvSpPr>
        <p:spPr>
          <a:xfrm>
            <a:off x="762001" y="304800"/>
            <a:ext cx="7753351" cy="1135062"/>
          </a:xfrm>
        </p:spPr>
        <p:txBody>
          <a:bodyPr/>
          <a:lstStyle/>
          <a:p>
            <a:r>
              <a:rPr lang="en-US" dirty="0" smtClean="0">
                <a:solidFill>
                  <a:schemeClr val="tx1"/>
                </a:solidFill>
                <a:effectLst>
                  <a:outerShdw blurRad="38100" dist="38100" dir="2700000" algn="tl">
                    <a:srgbClr val="000000">
                      <a:alpha val="43137"/>
                    </a:srgbClr>
                  </a:outerShdw>
                </a:effectLst>
              </a:rPr>
              <a:t>Rescue Techniques</a:t>
            </a:r>
            <a:endParaRPr lang="en-US" dirty="0">
              <a:solidFill>
                <a:schemeClr val="tx1"/>
              </a:solidFill>
              <a:effectLst>
                <a:outerShdw blurRad="38100" dist="38100" dir="2700000" algn="tl">
                  <a:srgbClr val="000000">
                    <a:alpha val="43137"/>
                  </a:srgbClr>
                </a:outerShdw>
              </a:effectLst>
            </a:endParaRPr>
          </a:p>
        </p:txBody>
      </p:sp>
      <p:pic>
        <p:nvPicPr>
          <p:cNvPr id="2050" name="Picture 2" descr="http://www.burnham-on-sea.com/fire-engine.jpg"/>
          <p:cNvPicPr>
            <a:picLocks noChangeAspect="1" noChangeArrowheads="1"/>
          </p:cNvPicPr>
          <p:nvPr/>
        </p:nvPicPr>
        <p:blipFill>
          <a:blip r:embed="rId3" cstate="print"/>
          <a:srcRect/>
          <a:stretch>
            <a:fillRect/>
          </a:stretch>
        </p:blipFill>
        <p:spPr bwMode="auto">
          <a:xfrm>
            <a:off x="4572000" y="1676400"/>
            <a:ext cx="3885928" cy="3124200"/>
          </a:xfrm>
          <a:prstGeom prst="rect">
            <a:avLst/>
          </a:prstGeom>
          <a:noFill/>
        </p:spPr>
      </p:pic>
    </p:spTree>
  </p:cSld>
  <p:clrMapOvr>
    <a:masterClrMapping/>
  </p:clrMapOvr>
  <p:transition spd="med">
    <p:strips dir="l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193" y="1447800"/>
            <a:ext cx="4114800" cy="1981200"/>
          </a:xfrm>
          <a:noFill/>
        </p:spPr>
        <p:txBody>
          <a:bodyPr>
            <a:normAutofit fontScale="92500" lnSpcReduction="10000"/>
          </a:bodyPr>
          <a:lstStyle/>
          <a:p>
            <a:pPr marL="457200" lvl="5" indent="-457200">
              <a:lnSpc>
                <a:spcPct val="100000"/>
              </a:lnSpc>
              <a:spcBef>
                <a:spcPts val="0"/>
              </a:spcBef>
              <a:spcAft>
                <a:spcPts val="1200"/>
              </a:spcAft>
              <a:buClrTx/>
              <a:buAutoNum type="arabicPeriod" startAt="2"/>
            </a:pPr>
            <a:r>
              <a:rPr lang="en-US" sz="2800" dirty="0" smtClean="0">
                <a:solidFill>
                  <a:srgbClr val="C00000"/>
                </a:solidFill>
              </a:rPr>
              <a:t>Entry by others continued – </a:t>
            </a:r>
            <a:r>
              <a:rPr lang="en-US" sz="2800" dirty="0" smtClean="0">
                <a:solidFill>
                  <a:schemeClr val="tx1"/>
                </a:solidFill>
              </a:rPr>
              <a:t>in this case the Fire Department would need:</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53</a:t>
            </a:fld>
            <a:endParaRPr lang="en-GB" dirty="0"/>
          </a:p>
        </p:txBody>
      </p:sp>
      <p:sp>
        <p:nvSpPr>
          <p:cNvPr id="2" name="Title 1"/>
          <p:cNvSpPr>
            <a:spLocks noGrp="1"/>
          </p:cNvSpPr>
          <p:nvPr>
            <p:ph type="title"/>
          </p:nvPr>
        </p:nvSpPr>
        <p:spPr>
          <a:xfrm>
            <a:off x="762001" y="304800"/>
            <a:ext cx="7753351" cy="1135062"/>
          </a:xfrm>
        </p:spPr>
        <p:txBody>
          <a:bodyPr/>
          <a:lstStyle/>
          <a:p>
            <a:r>
              <a:rPr lang="en-US" dirty="0" smtClean="0">
                <a:solidFill>
                  <a:schemeClr val="tx1"/>
                </a:solidFill>
                <a:effectLst>
                  <a:outerShdw blurRad="38100" dist="38100" dir="2700000" algn="tl">
                    <a:srgbClr val="000000">
                      <a:alpha val="43137"/>
                    </a:srgbClr>
                  </a:outerShdw>
                </a:effectLst>
              </a:rPr>
              <a:t>Rescue Techniques</a:t>
            </a:r>
            <a:endParaRPr lang="en-US" dirty="0">
              <a:solidFill>
                <a:schemeClr val="tx1"/>
              </a:solidFill>
              <a:effectLst>
                <a:outerShdw blurRad="38100" dist="38100" dir="2700000" algn="tl">
                  <a:srgbClr val="000000">
                    <a:alpha val="43137"/>
                  </a:srgbClr>
                </a:outerShdw>
              </a:effectLst>
            </a:endParaRPr>
          </a:p>
        </p:txBody>
      </p:sp>
      <p:pic>
        <p:nvPicPr>
          <p:cNvPr id="2052" name="Picture 4" descr="http://www.twisia.com/mtp/pictures/Fireman%20I.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42278" y="1295400"/>
            <a:ext cx="4006399" cy="2667000"/>
          </a:xfrm>
          <a:prstGeom prst="rect">
            <a:avLst/>
          </a:prstGeom>
          <a:noFill/>
        </p:spPr>
      </p:pic>
      <p:sp>
        <p:nvSpPr>
          <p:cNvPr id="7" name="TextBox 6"/>
          <p:cNvSpPr txBox="1"/>
          <p:nvPr/>
        </p:nvSpPr>
        <p:spPr>
          <a:xfrm>
            <a:off x="304800" y="4114801"/>
            <a:ext cx="8305800" cy="2487925"/>
          </a:xfrm>
          <a:prstGeom prst="rect">
            <a:avLst/>
          </a:prstGeom>
          <a:solidFill>
            <a:schemeClr val="bg1"/>
          </a:solidFill>
          <a:ln>
            <a:solidFill>
              <a:srgbClr val="C00000"/>
            </a:solidFill>
          </a:ln>
        </p:spPr>
        <p:txBody>
          <a:bodyPr wrap="square" rtlCol="0">
            <a:spAutoFit/>
          </a:bodyPr>
          <a:lstStyle/>
          <a:p>
            <a:pPr marL="346075" lvl="4" indent="-346075">
              <a:lnSpc>
                <a:spcPct val="100000"/>
              </a:lnSpc>
              <a:spcAft>
                <a:spcPts val="600"/>
              </a:spcAft>
              <a:buFont typeface="Arial" pitchFamily="34" charset="0"/>
              <a:buChar char="•"/>
            </a:pPr>
            <a:r>
              <a:rPr lang="en-US" dirty="0" smtClean="0">
                <a:solidFill>
                  <a:schemeClr val="tx1"/>
                </a:solidFill>
              </a:rPr>
              <a:t>to be familiar with the types of confined spaces located in the facility,</a:t>
            </a:r>
          </a:p>
          <a:p>
            <a:pPr marL="346075" lvl="4" indent="-346075">
              <a:lnSpc>
                <a:spcPct val="100000"/>
              </a:lnSpc>
              <a:spcAft>
                <a:spcPts val="600"/>
              </a:spcAft>
              <a:buFont typeface="Arial" pitchFamily="34" charset="0"/>
              <a:buChar char="•"/>
            </a:pPr>
            <a:r>
              <a:rPr lang="en-US" dirty="0" smtClean="0">
                <a:solidFill>
                  <a:schemeClr val="tx1"/>
                </a:solidFill>
              </a:rPr>
              <a:t>the entry means into the confined spaces,</a:t>
            </a:r>
          </a:p>
          <a:p>
            <a:pPr marL="346075" lvl="4" indent="-346075">
              <a:lnSpc>
                <a:spcPct val="100000"/>
              </a:lnSpc>
              <a:spcAft>
                <a:spcPts val="600"/>
              </a:spcAft>
              <a:buFont typeface="Arial" pitchFamily="34" charset="0"/>
              <a:buChar char="•"/>
            </a:pPr>
            <a:r>
              <a:rPr lang="en-US" dirty="0" smtClean="0">
                <a:solidFill>
                  <a:schemeClr val="tx1"/>
                </a:solidFill>
              </a:rPr>
              <a:t>the types of rescue equipment to effect a rescue,</a:t>
            </a:r>
          </a:p>
          <a:p>
            <a:pPr marL="346075" lvl="4" indent="-346075">
              <a:lnSpc>
                <a:spcPct val="100000"/>
              </a:lnSpc>
              <a:spcAft>
                <a:spcPts val="600"/>
              </a:spcAft>
              <a:buFont typeface="Arial" pitchFamily="34" charset="0"/>
              <a:buChar char="•"/>
            </a:pPr>
            <a:r>
              <a:rPr lang="en-US" dirty="0" smtClean="0">
                <a:solidFill>
                  <a:schemeClr val="tx1"/>
                </a:solidFill>
              </a:rPr>
              <a:t>the types of PPE required for any potential rescue.</a:t>
            </a:r>
          </a:p>
          <a:p>
            <a:endParaRPr lang="en-US" dirty="0"/>
          </a:p>
        </p:txBody>
      </p:sp>
    </p:spTree>
  </p:cSld>
  <p:clrMapOvr>
    <a:masterClrMapping/>
  </p:clrMapOvr>
  <p:transition spd="med">
    <p:strips dir="l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066800"/>
            <a:ext cx="8058151" cy="2438400"/>
          </a:xfrm>
          <a:solidFill>
            <a:schemeClr val="bg1"/>
          </a:solidFill>
        </p:spPr>
        <p:txBody>
          <a:bodyPr/>
          <a:lstStyle/>
          <a:p>
            <a:pPr marL="461963" lvl="4" indent="-460375">
              <a:lnSpc>
                <a:spcPct val="100000"/>
              </a:lnSpc>
              <a:spcBef>
                <a:spcPts val="0"/>
              </a:spcBef>
              <a:spcAft>
                <a:spcPts val="1200"/>
              </a:spcAft>
              <a:buClrTx/>
              <a:buAutoNum type="arabicPeriod" startAt="3"/>
            </a:pPr>
            <a:r>
              <a:rPr lang="en-US" sz="2400" dirty="0" smtClean="0">
                <a:solidFill>
                  <a:srgbClr val="C00000"/>
                </a:solidFill>
              </a:rPr>
              <a:t>Entry by Trained employees from the company – </a:t>
            </a:r>
            <a:r>
              <a:rPr lang="en-US" sz="2400" dirty="0" smtClean="0">
                <a:solidFill>
                  <a:schemeClr val="tx1"/>
                </a:solidFill>
              </a:rPr>
              <a:t>some companies have trained personnel within the company to conduct rescues. In this case:</a:t>
            </a:r>
          </a:p>
          <a:p>
            <a:pPr marL="682625" lvl="5" indent="-223838">
              <a:lnSpc>
                <a:spcPct val="100000"/>
              </a:lnSpc>
              <a:spcBef>
                <a:spcPts val="0"/>
              </a:spcBef>
              <a:spcAft>
                <a:spcPts val="1200"/>
              </a:spcAft>
              <a:buClrTx/>
              <a:buFont typeface="Arial" pitchFamily="34" charset="0"/>
              <a:buChar char="•"/>
            </a:pPr>
            <a:r>
              <a:rPr lang="en-US" dirty="0" smtClean="0">
                <a:solidFill>
                  <a:schemeClr val="tx1"/>
                </a:solidFill>
              </a:rPr>
              <a:t>All members of the team must be specially trained in confined space rescue work,</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54</a:t>
            </a:fld>
            <a:endParaRPr lang="en-GB" dirty="0"/>
          </a:p>
        </p:txBody>
      </p:sp>
      <p:sp>
        <p:nvSpPr>
          <p:cNvPr id="2" name="Title 1"/>
          <p:cNvSpPr>
            <a:spLocks noGrp="1"/>
          </p:cNvSpPr>
          <p:nvPr>
            <p:ph type="title"/>
          </p:nvPr>
        </p:nvSpPr>
        <p:spPr>
          <a:xfrm>
            <a:off x="685801" y="304800"/>
            <a:ext cx="7753351" cy="914400"/>
          </a:xfrm>
        </p:spPr>
        <p:txBody>
          <a:bodyPr/>
          <a:lstStyle/>
          <a:p>
            <a:r>
              <a:rPr lang="en-US" dirty="0" smtClean="0">
                <a:solidFill>
                  <a:schemeClr val="tx1"/>
                </a:solidFill>
                <a:effectLst>
                  <a:outerShdw blurRad="38100" dist="38100" dir="2700000" algn="tl">
                    <a:srgbClr val="000000">
                      <a:alpha val="43137"/>
                    </a:srgbClr>
                  </a:outerShdw>
                </a:effectLst>
              </a:rPr>
              <a:t>Rescue Techniques</a:t>
            </a:r>
            <a:endParaRPr lang="en-US" dirty="0">
              <a:solidFill>
                <a:schemeClr val="tx1"/>
              </a:solidFill>
              <a:effectLst>
                <a:outerShdw blurRad="38100" dist="38100" dir="2700000" algn="tl">
                  <a:srgbClr val="000000">
                    <a:alpha val="43137"/>
                  </a:srgbClr>
                </a:outerShdw>
              </a:effectLst>
            </a:endParaRPr>
          </a:p>
        </p:txBody>
      </p:sp>
      <p:sp>
        <p:nvSpPr>
          <p:cNvPr id="6" name="TextBox 5"/>
          <p:cNvSpPr txBox="1"/>
          <p:nvPr/>
        </p:nvSpPr>
        <p:spPr>
          <a:xfrm>
            <a:off x="428325" y="3048000"/>
            <a:ext cx="4677075" cy="3477875"/>
          </a:xfrm>
          <a:prstGeom prst="rect">
            <a:avLst/>
          </a:prstGeom>
          <a:solidFill>
            <a:schemeClr val="bg1"/>
          </a:solidFill>
        </p:spPr>
        <p:txBody>
          <a:bodyPr wrap="square" rtlCol="0">
            <a:spAutoFit/>
          </a:bodyPr>
          <a:lstStyle/>
          <a:p>
            <a:pPr marL="682625" lvl="5" indent="-223838">
              <a:lnSpc>
                <a:spcPct val="100000"/>
              </a:lnSpc>
              <a:spcBef>
                <a:spcPts val="0"/>
              </a:spcBef>
              <a:spcAft>
                <a:spcPts val="1200"/>
              </a:spcAft>
              <a:buClrTx/>
              <a:buFont typeface="Arial" pitchFamily="34" charset="0"/>
              <a:buChar char="•"/>
            </a:pPr>
            <a:r>
              <a:rPr lang="en-US" sz="2000" dirty="0" smtClean="0">
                <a:solidFill>
                  <a:schemeClr val="tx1"/>
                </a:solidFill>
              </a:rPr>
              <a:t>The team must have at least one member certified in CPR and first aid,</a:t>
            </a:r>
          </a:p>
          <a:p>
            <a:pPr marL="682625" lvl="5" indent="-223838">
              <a:lnSpc>
                <a:spcPct val="100000"/>
              </a:lnSpc>
              <a:spcBef>
                <a:spcPts val="0"/>
              </a:spcBef>
              <a:spcAft>
                <a:spcPts val="1200"/>
              </a:spcAft>
              <a:buClrTx/>
              <a:buFont typeface="Arial" pitchFamily="34" charset="0"/>
              <a:buChar char="•"/>
            </a:pPr>
            <a:r>
              <a:rPr lang="en-US" sz="2000" dirty="0" smtClean="0">
                <a:solidFill>
                  <a:schemeClr val="tx1"/>
                </a:solidFill>
              </a:rPr>
              <a:t>All members of the team must be trained in the techniques and equipment for specific confined spaces.</a:t>
            </a:r>
          </a:p>
          <a:p>
            <a:pPr marL="682625" lvl="5" indent="-223838">
              <a:lnSpc>
                <a:spcPct val="100000"/>
              </a:lnSpc>
              <a:spcBef>
                <a:spcPts val="0"/>
              </a:spcBef>
              <a:spcAft>
                <a:spcPts val="1200"/>
              </a:spcAft>
              <a:buClrTx/>
              <a:buFont typeface="Arial" pitchFamily="34" charset="0"/>
              <a:buChar char="•"/>
            </a:pPr>
            <a:r>
              <a:rPr lang="en-US" sz="2000" dirty="0" smtClean="0">
                <a:solidFill>
                  <a:schemeClr val="tx1"/>
                </a:solidFill>
              </a:rPr>
              <a:t>The rescue team must practice in all types of spaces in which a rescue could be required.</a:t>
            </a:r>
          </a:p>
        </p:txBody>
      </p:sp>
      <p:pic>
        <p:nvPicPr>
          <p:cNvPr id="6146" name="Picture 2" descr="http://www.piquaoh.org/images/fire/confined_space_3.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81600" y="3200400"/>
            <a:ext cx="3457875" cy="259340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trips dir="ld"/>
  </p:transition>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457200" y="1143001"/>
            <a:ext cx="8305800" cy="2667000"/>
          </a:xfrm>
        </p:spPr>
        <p:txBody>
          <a:bodyPr lIns="0" tIns="0" rIns="0" bIns="0">
            <a:normAutofit/>
          </a:bodyPr>
          <a:lstStyle/>
          <a:p>
            <a:pPr marL="323850" indent="-323850">
              <a:lnSpc>
                <a:spcPct val="82000"/>
              </a:lnSpc>
              <a:buClrTx/>
              <a:buSzPct val="75000"/>
              <a:buFont typeface="Monotype Sorts" charset="2"/>
              <a:buChar char=""/>
              <a:defRPr/>
            </a:pPr>
            <a:r>
              <a:rPr lang="en-GB" sz="2000" b="1" dirty="0" smtClean="0">
                <a:solidFill>
                  <a:srgbClr val="16165D"/>
                </a:solidFill>
                <a:latin typeface="+mj-lt"/>
              </a:rPr>
              <a:t>If a rescue is required, the rescue service must close off the area, get authorized entrants out of the space and perform first aid when needed.</a:t>
            </a:r>
          </a:p>
          <a:p>
            <a:pPr marL="323850" indent="-323850">
              <a:lnSpc>
                <a:spcPct val="100000"/>
              </a:lnSpc>
              <a:buClrTx/>
              <a:buSzPct val="75000"/>
              <a:buFont typeface="Monotype Sorts" charset="2"/>
              <a:buChar char=""/>
              <a:defRPr/>
            </a:pPr>
            <a:r>
              <a:rPr lang="en-GB" sz="2000" b="1" dirty="0" smtClean="0">
                <a:solidFill>
                  <a:srgbClr val="16165D"/>
                </a:solidFill>
                <a:latin typeface="+mj-lt"/>
              </a:rPr>
              <a:t>It is best to use a retrieval system to bring the employee out of the space. Never enter the space without proper training and unless it is necessary.</a:t>
            </a:r>
          </a:p>
          <a:p>
            <a:pPr marL="323850" indent="-323850">
              <a:lnSpc>
                <a:spcPct val="82000"/>
              </a:lnSpc>
              <a:buClrTx/>
              <a:buSzPct val="75000"/>
              <a:buFont typeface="Monotype Sorts" charset="2"/>
              <a:buChar char=""/>
              <a:defRPr/>
            </a:pPr>
            <a:r>
              <a:rPr lang="en-GB" sz="2000" b="1" dirty="0" smtClean="0">
                <a:solidFill>
                  <a:srgbClr val="16165D"/>
                </a:solidFill>
                <a:latin typeface="+mj-lt"/>
              </a:rPr>
              <a:t>Authorized entrants should wear harnesses connected to the retrieval line. The retrieval equipment must be in place before employees enter the permit space. </a:t>
            </a:r>
          </a:p>
        </p:txBody>
      </p:sp>
      <p:sp>
        <p:nvSpPr>
          <p:cNvPr id="59394" name="Slide Number Placeholder 5"/>
          <p:cNvSpPr>
            <a:spLocks noGrp="1"/>
          </p:cNvSpPr>
          <p:nvPr>
            <p:ph type="sldNum" sz="quarter" idx="12"/>
          </p:nvPr>
        </p:nvSpPr>
        <p:spPr>
          <a:noFill/>
        </p:spPr>
        <p:txBody>
          <a:bodyPr/>
          <a:lstStyle/>
          <a:p>
            <a:pPr>
              <a:buFont typeface="Times New Roman" pitchFamily="18" charset="0"/>
              <a:buNone/>
            </a:pPr>
            <a:fld id="{B702CD94-A360-4927-845B-75DC58903293}" type="slidenum">
              <a:rPr lang="en-GB" smtClean="0">
                <a:solidFill>
                  <a:schemeClr val="tx1"/>
                </a:solidFill>
                <a:latin typeface="Times New Roman" pitchFamily="18" charset="0"/>
              </a:rPr>
              <a:pPr>
                <a:buFont typeface="Times New Roman" pitchFamily="18" charset="0"/>
                <a:buNone/>
              </a:pPr>
              <a:t>55</a:t>
            </a:fld>
            <a:endParaRPr lang="en-GB" dirty="0" smtClean="0">
              <a:solidFill>
                <a:schemeClr val="tx1"/>
              </a:solidFill>
              <a:latin typeface="Times New Roman" pitchFamily="18" charset="0"/>
            </a:endParaRPr>
          </a:p>
        </p:txBody>
      </p:sp>
      <p:sp>
        <p:nvSpPr>
          <p:cNvPr id="36865" name="Rectangle 1"/>
          <p:cNvSpPr>
            <a:spLocks noGrp="1" noChangeArrowheads="1"/>
          </p:cNvSpPr>
          <p:nvPr>
            <p:ph type="title"/>
          </p:nvPr>
        </p:nvSpPr>
        <p:spPr>
          <a:xfrm>
            <a:off x="533400" y="228600"/>
            <a:ext cx="8001000" cy="914400"/>
          </a:xfrm>
        </p:spPr>
        <p:txBody>
          <a:bodyPr lIns="0" tIns="0" rIns="0" bIns="0"/>
          <a:lstStyle/>
          <a:p>
            <a:pPr>
              <a:lnSpc>
                <a:spcPct val="100000"/>
              </a:lnSpc>
              <a:buFont typeface="Times New Roman" pitchFamily="16" charset="0"/>
              <a:buNone/>
              <a:defRPr/>
            </a:pPr>
            <a:r>
              <a:rPr lang="en-GB" sz="3500" b="1" dirty="0" smtClean="0">
                <a:solidFill>
                  <a:srgbClr val="16165D"/>
                </a:solidFill>
                <a:effectLst/>
                <a:latin typeface="+mn-lt"/>
              </a:rPr>
              <a:t>Emergency Rescue</a:t>
            </a:r>
          </a:p>
        </p:txBody>
      </p:sp>
      <p:pic>
        <p:nvPicPr>
          <p:cNvPr id="59396"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286000" y="3886200"/>
            <a:ext cx="4267200" cy="2785606"/>
          </a:xfrm>
          <a:prstGeom prst="rect">
            <a:avLst/>
          </a:prstGeom>
          <a:noFill/>
          <a:ln w="9525">
            <a:noFill/>
            <a:round/>
            <a:headEnd/>
            <a:tailEnd/>
          </a:ln>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457200" y="3048000"/>
            <a:ext cx="3921125" cy="3505200"/>
          </a:xfrm>
          <a:solidFill>
            <a:schemeClr val="bg1"/>
          </a:solidFill>
        </p:spPr>
        <p:txBody>
          <a:bodyPr lIns="0" tIns="0" rIns="0" bIns="0"/>
          <a:lstStyle/>
          <a:p>
            <a:pPr marL="461963" indent="-461963">
              <a:lnSpc>
                <a:spcPct val="82000"/>
              </a:lnSpc>
              <a:buClr>
                <a:schemeClr val="tx1"/>
              </a:buClr>
              <a:buFont typeface="Wingdings" pitchFamily="2" charset="2"/>
              <a:buChar char="Ø"/>
              <a:tabLst>
                <a:tab pos="8799513" algn="l"/>
              </a:tabLst>
              <a:defRPr/>
            </a:pPr>
            <a:r>
              <a:rPr lang="en-GB" sz="2400" dirty="0" smtClean="0">
                <a:solidFill>
                  <a:schemeClr val="tx1"/>
                </a:solidFill>
              </a:rPr>
              <a:t>Other PPE that may be required are:</a:t>
            </a:r>
          </a:p>
          <a:p>
            <a:pPr marL="1146175" lvl="1" indent="-220663">
              <a:lnSpc>
                <a:spcPct val="82000"/>
              </a:lnSpc>
              <a:buClr>
                <a:schemeClr val="tx1"/>
              </a:buClr>
              <a:buFont typeface="Wingdings" pitchFamily="2" charset="2"/>
              <a:buChar char="Ø"/>
              <a:tabLst>
                <a:tab pos="8799513" algn="l"/>
              </a:tabLst>
              <a:defRPr/>
            </a:pPr>
            <a:r>
              <a:rPr lang="en-GB" sz="2000" dirty="0" smtClean="0">
                <a:solidFill>
                  <a:schemeClr val="tx1"/>
                </a:solidFill>
              </a:rPr>
              <a:t>Safety Harnesses</a:t>
            </a:r>
          </a:p>
          <a:p>
            <a:pPr marL="1146175" lvl="1" indent="-220663">
              <a:lnSpc>
                <a:spcPct val="82000"/>
              </a:lnSpc>
              <a:buClr>
                <a:schemeClr val="tx1"/>
              </a:buClr>
              <a:buFont typeface="Wingdings" pitchFamily="2" charset="2"/>
              <a:buChar char="Ø"/>
              <a:tabLst>
                <a:tab pos="8799513" algn="l"/>
              </a:tabLst>
              <a:defRPr/>
            </a:pPr>
            <a:r>
              <a:rPr lang="en-GB" sz="2000" dirty="0" smtClean="0">
                <a:solidFill>
                  <a:schemeClr val="tx1"/>
                </a:solidFill>
              </a:rPr>
              <a:t>Ropes and or cables for retrieval in case of emergencies.</a:t>
            </a:r>
          </a:p>
          <a:p>
            <a:pPr marL="1146175" lvl="1" indent="-220663">
              <a:lnSpc>
                <a:spcPct val="82000"/>
              </a:lnSpc>
              <a:buClr>
                <a:schemeClr val="tx1"/>
              </a:buClr>
              <a:buFont typeface="Wingdings" pitchFamily="2" charset="2"/>
              <a:buChar char="Ø"/>
              <a:tabLst>
                <a:tab pos="8799513" algn="l"/>
              </a:tabLst>
              <a:defRPr/>
            </a:pPr>
            <a:r>
              <a:rPr lang="en-GB" sz="2000" dirty="0" smtClean="0">
                <a:solidFill>
                  <a:schemeClr val="tx1"/>
                </a:solidFill>
              </a:rPr>
              <a:t>Hearing protection, depending on the type of work being preformed in the confined space.</a:t>
            </a:r>
          </a:p>
        </p:txBody>
      </p:sp>
      <p:sp>
        <p:nvSpPr>
          <p:cNvPr id="60418" name="Slide Number Placeholder 5"/>
          <p:cNvSpPr>
            <a:spLocks noGrp="1"/>
          </p:cNvSpPr>
          <p:nvPr>
            <p:ph type="sldNum" sz="quarter" idx="12"/>
          </p:nvPr>
        </p:nvSpPr>
        <p:spPr>
          <a:noFill/>
        </p:spPr>
        <p:txBody>
          <a:bodyPr/>
          <a:lstStyle/>
          <a:p>
            <a:pPr>
              <a:buFont typeface="Times New Roman" pitchFamily="18" charset="0"/>
              <a:buNone/>
            </a:pPr>
            <a:fld id="{40D72DDB-3939-41EA-8678-479146F4ED17}" type="slidenum">
              <a:rPr lang="en-GB" smtClean="0">
                <a:latin typeface="Times New Roman" pitchFamily="18" charset="0"/>
              </a:rPr>
              <a:pPr>
                <a:buFont typeface="Times New Roman" pitchFamily="18" charset="0"/>
                <a:buNone/>
              </a:pPr>
              <a:t>56</a:t>
            </a:fld>
            <a:endParaRPr lang="en-GB" dirty="0" smtClean="0">
              <a:latin typeface="Times New Roman" pitchFamily="18" charset="0"/>
            </a:endParaRPr>
          </a:p>
        </p:txBody>
      </p:sp>
      <p:sp>
        <p:nvSpPr>
          <p:cNvPr id="37890" name="Rectangle 2"/>
          <p:cNvSpPr>
            <a:spLocks noGrp="1" noChangeArrowheads="1"/>
          </p:cNvSpPr>
          <p:nvPr>
            <p:ph type="title"/>
          </p:nvPr>
        </p:nvSpPr>
        <p:spPr>
          <a:xfrm>
            <a:off x="838200" y="228600"/>
            <a:ext cx="7848600" cy="914400"/>
          </a:xfrm>
        </p:spPr>
        <p:txBody>
          <a:bodyPr lIns="0" tIns="0" rIns="0" bIns="0"/>
          <a:lstStyle/>
          <a:p>
            <a:pPr>
              <a:lnSpc>
                <a:spcPct val="76000"/>
              </a:lnSpc>
              <a:buFont typeface="Times New Roman" pitchFamily="16" charset="0"/>
              <a:buNone/>
              <a:defRPr/>
            </a:pPr>
            <a:r>
              <a:rPr lang="en-GB" sz="3500" b="1" dirty="0" smtClean="0">
                <a:solidFill>
                  <a:schemeClr val="tx1"/>
                </a:solidFill>
                <a:effectLst/>
                <a:latin typeface="+mn-lt"/>
              </a:rPr>
              <a:t>Personal Protective Equipment</a:t>
            </a:r>
          </a:p>
        </p:txBody>
      </p:sp>
      <p:pic>
        <p:nvPicPr>
          <p:cNvPr id="60419" name="Picture 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724400" y="2895600"/>
            <a:ext cx="4267200" cy="3200400"/>
          </a:xfrm>
          <a:prstGeom prst="rect">
            <a:avLst/>
          </a:prstGeom>
          <a:noFill/>
          <a:ln w="9525">
            <a:noFill/>
            <a:round/>
            <a:headEnd/>
            <a:tailEnd/>
          </a:ln>
        </p:spPr>
      </p:pic>
      <p:sp>
        <p:nvSpPr>
          <p:cNvPr id="6" name="TextBox 5"/>
          <p:cNvSpPr txBox="1"/>
          <p:nvPr/>
        </p:nvSpPr>
        <p:spPr>
          <a:xfrm>
            <a:off x="304800" y="990600"/>
            <a:ext cx="7772400" cy="1938992"/>
          </a:xfrm>
          <a:prstGeom prst="rect">
            <a:avLst/>
          </a:prstGeom>
          <a:noFill/>
        </p:spPr>
        <p:txBody>
          <a:bodyPr wrap="square" rtlCol="0">
            <a:spAutoFit/>
          </a:bodyPr>
          <a:lstStyle/>
          <a:p>
            <a:pPr marL="346075" indent="-346075">
              <a:lnSpc>
                <a:spcPct val="100000"/>
              </a:lnSpc>
              <a:buFont typeface="Wingdings" pitchFamily="2" charset="2"/>
              <a:buChar char="Ø"/>
            </a:pPr>
            <a:r>
              <a:rPr lang="en-GB" dirty="0" smtClean="0">
                <a:solidFill>
                  <a:schemeClr val="tx1"/>
                </a:solidFill>
              </a:rPr>
              <a:t>One of the most important components of PPE in a confined space is a Respirator.</a:t>
            </a:r>
          </a:p>
          <a:p>
            <a:pPr marL="1089025" lvl="1" indent="-346075">
              <a:lnSpc>
                <a:spcPct val="100000"/>
              </a:lnSpc>
              <a:buFont typeface="Wingdings" pitchFamily="2" charset="2"/>
              <a:buChar char="Ø"/>
            </a:pPr>
            <a:r>
              <a:rPr lang="en-GB" dirty="0" smtClean="0">
                <a:solidFill>
                  <a:schemeClr val="tx1"/>
                </a:solidFill>
              </a:rPr>
              <a:t>You will need a physician’s approval or clearance to wear a respirator.</a:t>
            </a:r>
          </a:p>
          <a:p>
            <a:pPr marL="1089025" lvl="1" indent="-346075">
              <a:lnSpc>
                <a:spcPct val="100000"/>
              </a:lnSpc>
              <a:buFont typeface="Wingdings" pitchFamily="2" charset="2"/>
              <a:buChar char="Ø"/>
            </a:pPr>
            <a:r>
              <a:rPr lang="en-GB" dirty="0" smtClean="0">
                <a:solidFill>
                  <a:schemeClr val="tx1"/>
                </a:solidFill>
              </a:rPr>
              <a:t>It is important to fit test the respirator.</a:t>
            </a:r>
            <a:endParaRPr lang="en-US" dirty="0"/>
          </a:p>
        </p:txBody>
      </p:sp>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609600" y="1295400"/>
            <a:ext cx="3733800" cy="5257800"/>
          </a:xfrm>
          <a:solidFill>
            <a:schemeClr val="bg1"/>
          </a:solidFill>
          <a:ln>
            <a:solidFill>
              <a:srgbClr val="C00000"/>
            </a:solidFill>
          </a:ln>
        </p:spPr>
        <p:txBody>
          <a:bodyPr>
            <a:normAutofit fontScale="92500"/>
          </a:bodyPr>
          <a:lstStyle/>
          <a:p>
            <a:pPr marL="0" indent="0">
              <a:lnSpc>
                <a:spcPct val="100000"/>
              </a:lnSpc>
              <a:spcBef>
                <a:spcPts val="0"/>
              </a:spcBef>
              <a:spcAft>
                <a:spcPts val="600"/>
              </a:spcAft>
              <a:buNone/>
            </a:pPr>
            <a:r>
              <a:rPr lang="en-GB" sz="2800" dirty="0" smtClean="0">
                <a:solidFill>
                  <a:schemeClr val="tx1"/>
                </a:solidFill>
              </a:rPr>
              <a:t>Other forms of PPE can include:</a:t>
            </a:r>
          </a:p>
          <a:p>
            <a:pPr marL="862013" lvl="1" indent="-461963">
              <a:lnSpc>
                <a:spcPct val="100000"/>
              </a:lnSpc>
              <a:spcBef>
                <a:spcPts val="0"/>
              </a:spcBef>
              <a:spcAft>
                <a:spcPts val="600"/>
              </a:spcAft>
              <a:buFont typeface="Wingdings" pitchFamily="2" charset="2"/>
              <a:buChar char="§"/>
            </a:pPr>
            <a:r>
              <a:rPr lang="en-GB" sz="2400" dirty="0" smtClean="0">
                <a:solidFill>
                  <a:srgbClr val="002060"/>
                </a:solidFill>
              </a:rPr>
              <a:t>Hard hats</a:t>
            </a:r>
          </a:p>
          <a:p>
            <a:pPr marL="862013" lvl="1" indent="-461963">
              <a:lnSpc>
                <a:spcPct val="100000"/>
              </a:lnSpc>
              <a:spcBef>
                <a:spcPts val="0"/>
              </a:spcBef>
              <a:spcAft>
                <a:spcPts val="600"/>
              </a:spcAft>
              <a:buFont typeface="Wingdings" pitchFamily="2" charset="2"/>
              <a:buChar char="§"/>
            </a:pPr>
            <a:r>
              <a:rPr lang="en-GB" sz="2400" dirty="0" smtClean="0">
                <a:solidFill>
                  <a:srgbClr val="002060"/>
                </a:solidFill>
              </a:rPr>
              <a:t>Safety glasses</a:t>
            </a:r>
          </a:p>
          <a:p>
            <a:pPr marL="862013" lvl="1" indent="-461963">
              <a:lnSpc>
                <a:spcPct val="100000"/>
              </a:lnSpc>
              <a:spcBef>
                <a:spcPts val="0"/>
              </a:spcBef>
              <a:spcAft>
                <a:spcPts val="600"/>
              </a:spcAft>
              <a:buFont typeface="Wingdings" pitchFamily="2" charset="2"/>
              <a:buChar char="§"/>
            </a:pPr>
            <a:r>
              <a:rPr lang="en-GB" sz="2400" dirty="0" smtClean="0">
                <a:solidFill>
                  <a:srgbClr val="002060"/>
                </a:solidFill>
              </a:rPr>
              <a:t>Clothing that protects the torso against chemicals, fires and other hazards</a:t>
            </a:r>
          </a:p>
          <a:p>
            <a:pPr marL="862013" lvl="1" indent="-461963">
              <a:lnSpc>
                <a:spcPct val="100000"/>
              </a:lnSpc>
              <a:spcBef>
                <a:spcPts val="0"/>
              </a:spcBef>
              <a:spcAft>
                <a:spcPts val="600"/>
              </a:spcAft>
              <a:buFont typeface="Wingdings" pitchFamily="2" charset="2"/>
              <a:buChar char="§"/>
            </a:pPr>
            <a:r>
              <a:rPr lang="en-GB" sz="2400" dirty="0" smtClean="0">
                <a:solidFill>
                  <a:srgbClr val="002060"/>
                </a:solidFill>
              </a:rPr>
              <a:t>Gloves &amp; safety shoes that protect the hands and feet from various hazards.</a:t>
            </a:r>
            <a:endParaRPr lang="en-US" sz="2400" dirty="0">
              <a:solidFill>
                <a:srgbClr val="002060"/>
              </a:solidFill>
            </a:endParaRPr>
          </a:p>
        </p:txBody>
      </p:sp>
      <p:sp>
        <p:nvSpPr>
          <p:cNvPr id="61442" name="Slide Number Placeholder 5"/>
          <p:cNvSpPr>
            <a:spLocks noGrp="1"/>
          </p:cNvSpPr>
          <p:nvPr>
            <p:ph type="sldNum" sz="quarter" idx="12"/>
          </p:nvPr>
        </p:nvSpPr>
        <p:spPr>
          <a:noFill/>
        </p:spPr>
        <p:txBody>
          <a:bodyPr/>
          <a:lstStyle/>
          <a:p>
            <a:pPr>
              <a:buFont typeface="Times New Roman" pitchFamily="18" charset="0"/>
              <a:buNone/>
            </a:pPr>
            <a:fld id="{EA4422B9-9A3C-4B58-A3F2-2817CFF9308B}" type="slidenum">
              <a:rPr lang="en-GB" smtClean="0">
                <a:latin typeface="Times New Roman" pitchFamily="18" charset="0"/>
              </a:rPr>
              <a:pPr>
                <a:buFont typeface="Times New Roman" pitchFamily="18" charset="0"/>
                <a:buNone/>
              </a:pPr>
              <a:t>57</a:t>
            </a:fld>
            <a:endParaRPr lang="en-GB" dirty="0" smtClean="0">
              <a:latin typeface="Times New Roman" pitchFamily="18" charset="0"/>
            </a:endParaRPr>
          </a:p>
        </p:txBody>
      </p:sp>
      <p:sp>
        <p:nvSpPr>
          <p:cNvPr id="38914" name="Rectangle 2"/>
          <p:cNvSpPr>
            <a:spLocks noGrp="1" noChangeArrowheads="1"/>
          </p:cNvSpPr>
          <p:nvPr>
            <p:ph type="title"/>
          </p:nvPr>
        </p:nvSpPr>
        <p:spPr>
          <a:xfrm>
            <a:off x="685800" y="152400"/>
            <a:ext cx="7620000" cy="914400"/>
          </a:xfrm>
        </p:spPr>
        <p:txBody>
          <a:bodyPr lIns="0" tIns="0" rIns="0" bIns="0"/>
          <a:lstStyle/>
          <a:p>
            <a:pPr>
              <a:lnSpc>
                <a:spcPct val="76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500" dirty="0" smtClean="0">
                <a:solidFill>
                  <a:schemeClr val="tx1"/>
                </a:solidFill>
                <a:effectLst/>
                <a:latin typeface="+mn-lt"/>
              </a:rPr>
              <a:t>Personal Protective Equipment</a:t>
            </a:r>
          </a:p>
        </p:txBody>
      </p:sp>
      <p:pic>
        <p:nvPicPr>
          <p:cNvPr id="7170" name="Picture 2" descr="http://www.rocknrescue.com/acatalog/Confined-Space-Entrant-Kit_300.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105400" y="1143000"/>
            <a:ext cx="2857500" cy="4848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trips dir="ld"/>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905000"/>
            <a:ext cx="8686800" cy="4495800"/>
          </a:xfrm>
          <a:solidFill>
            <a:schemeClr val="bg1"/>
          </a:solidFill>
          <a:ln w="28575">
            <a:solidFill>
              <a:srgbClr val="FF0000"/>
            </a:solidFill>
          </a:ln>
        </p:spPr>
        <p:txBody>
          <a:bodyPr>
            <a:normAutofit fontScale="92500"/>
          </a:bodyPr>
          <a:lstStyle/>
          <a:p>
            <a:pPr lvl="0">
              <a:lnSpc>
                <a:spcPct val="100000"/>
              </a:lnSpc>
              <a:spcBef>
                <a:spcPts val="0"/>
              </a:spcBef>
              <a:buFont typeface="Wingdings" pitchFamily="2" charset="2"/>
              <a:buChar char="q"/>
            </a:pPr>
            <a:r>
              <a:rPr lang="en-US" sz="2200" dirty="0" smtClean="0">
                <a:solidFill>
                  <a:schemeClr val="tx1"/>
                </a:solidFill>
              </a:rPr>
              <a:t>Site-specific confined spaces and hazards associated with the spaces;</a:t>
            </a:r>
          </a:p>
          <a:p>
            <a:pPr lvl="0">
              <a:lnSpc>
                <a:spcPct val="100000"/>
              </a:lnSpc>
              <a:spcBef>
                <a:spcPts val="0"/>
              </a:spcBef>
              <a:buFont typeface="Wingdings" pitchFamily="2" charset="2"/>
              <a:buChar char="q"/>
            </a:pPr>
            <a:r>
              <a:rPr lang="en-US" sz="2200" dirty="0" smtClean="0">
                <a:solidFill>
                  <a:schemeClr val="tx1"/>
                </a:solidFill>
              </a:rPr>
              <a:t>Site-specific methods to eliminate and/or control the hazards (what the employer wants employees to use);</a:t>
            </a:r>
          </a:p>
          <a:p>
            <a:pPr lvl="0">
              <a:lnSpc>
                <a:spcPct val="100000"/>
              </a:lnSpc>
              <a:spcBef>
                <a:spcPts val="0"/>
              </a:spcBef>
              <a:buFont typeface="Wingdings" pitchFamily="2" charset="2"/>
              <a:buChar char="q"/>
            </a:pPr>
            <a:r>
              <a:rPr lang="en-US" sz="2200" dirty="0" smtClean="0">
                <a:solidFill>
                  <a:schemeClr val="tx1"/>
                </a:solidFill>
              </a:rPr>
              <a:t>Site-specific PRCS program and procedures for entry into spaces, including the permit to be used;</a:t>
            </a:r>
          </a:p>
          <a:p>
            <a:pPr lvl="0">
              <a:lnSpc>
                <a:spcPct val="100000"/>
              </a:lnSpc>
              <a:spcBef>
                <a:spcPts val="0"/>
              </a:spcBef>
              <a:buFont typeface="Wingdings" pitchFamily="2" charset="2"/>
              <a:buChar char="q"/>
            </a:pPr>
            <a:r>
              <a:rPr lang="en-US" sz="2200" dirty="0" smtClean="0">
                <a:solidFill>
                  <a:schemeClr val="tx1"/>
                </a:solidFill>
              </a:rPr>
              <a:t>Site-specific equipment used;</a:t>
            </a:r>
          </a:p>
          <a:p>
            <a:pPr lvl="0">
              <a:lnSpc>
                <a:spcPct val="100000"/>
              </a:lnSpc>
              <a:spcBef>
                <a:spcPts val="0"/>
              </a:spcBef>
              <a:buFont typeface="Wingdings" pitchFamily="2" charset="2"/>
              <a:buChar char="q"/>
            </a:pPr>
            <a:r>
              <a:rPr lang="en-US" sz="2200" dirty="0" smtClean="0">
                <a:solidFill>
                  <a:schemeClr val="tx1"/>
                </a:solidFill>
              </a:rPr>
              <a:t>Site-specific personal protective equipment, including respirator and fall protection training;</a:t>
            </a:r>
          </a:p>
          <a:p>
            <a:pPr lvl="0">
              <a:lnSpc>
                <a:spcPct val="100000"/>
              </a:lnSpc>
              <a:spcBef>
                <a:spcPts val="0"/>
              </a:spcBef>
              <a:buFont typeface="Wingdings" pitchFamily="2" charset="2"/>
              <a:buChar char="q"/>
            </a:pPr>
            <a:r>
              <a:rPr lang="en-US" sz="2200" dirty="0" smtClean="0">
                <a:solidFill>
                  <a:schemeClr val="tx1"/>
                </a:solidFill>
              </a:rPr>
              <a:t>Respirator medical clearance and fit testing if workers are required to wear respirators;</a:t>
            </a:r>
          </a:p>
          <a:p>
            <a:pPr lvl="0">
              <a:lnSpc>
                <a:spcPct val="100000"/>
              </a:lnSpc>
              <a:spcBef>
                <a:spcPts val="0"/>
              </a:spcBef>
              <a:buFont typeface="Wingdings" pitchFamily="2" charset="2"/>
              <a:buChar char="q"/>
            </a:pPr>
            <a:r>
              <a:rPr lang="en-US" sz="2200" dirty="0" smtClean="0">
                <a:solidFill>
                  <a:schemeClr val="tx1"/>
                </a:solidFill>
              </a:rPr>
              <a:t>If you do welding - welding training including hot work permits;</a:t>
            </a:r>
          </a:p>
          <a:p>
            <a:pPr lvl="0">
              <a:lnSpc>
                <a:spcPct val="100000"/>
              </a:lnSpc>
              <a:spcBef>
                <a:spcPts val="0"/>
              </a:spcBef>
              <a:buFont typeface="Wingdings" pitchFamily="2" charset="2"/>
              <a:buChar char="q"/>
            </a:pPr>
            <a:r>
              <a:rPr lang="en-US" sz="2200" dirty="0" smtClean="0">
                <a:solidFill>
                  <a:schemeClr val="tx1"/>
                </a:solidFill>
              </a:rPr>
              <a:t>Emergency procedures - sites rescue plan or use of the fire department or service.</a:t>
            </a: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58</a:t>
            </a:fld>
            <a:endParaRPr lang="en-GB" dirty="0"/>
          </a:p>
        </p:txBody>
      </p:sp>
      <p:sp>
        <p:nvSpPr>
          <p:cNvPr id="2" name="Title 1"/>
          <p:cNvSpPr>
            <a:spLocks noGrp="1"/>
          </p:cNvSpPr>
          <p:nvPr>
            <p:ph type="title"/>
          </p:nvPr>
        </p:nvSpPr>
        <p:spPr>
          <a:xfrm>
            <a:off x="685801" y="304800"/>
            <a:ext cx="7753351" cy="1524000"/>
          </a:xfrm>
        </p:spPr>
        <p:txBody>
          <a:bodyPr>
            <a:normAutofit fontScale="90000"/>
          </a:bodyPr>
          <a:lstStyle/>
          <a:p>
            <a:r>
              <a:rPr lang="en-US" dirty="0" smtClean="0">
                <a:solidFill>
                  <a:schemeClr val="tx1"/>
                </a:solidFill>
                <a:effectLst/>
              </a:rPr>
              <a:t>Next Steps</a:t>
            </a:r>
            <a:br>
              <a:rPr lang="en-US" dirty="0" smtClean="0">
                <a:solidFill>
                  <a:schemeClr val="tx1"/>
                </a:solidFill>
                <a:effectLst/>
              </a:rPr>
            </a:br>
            <a:r>
              <a:rPr lang="en-US" sz="2800" dirty="0" smtClean="0">
                <a:solidFill>
                  <a:schemeClr val="tx1"/>
                </a:solidFill>
                <a:effectLst/>
              </a:rPr>
              <a:t>When you get back to your site be sure to review and further train on…..</a:t>
            </a:r>
            <a:endParaRPr lang="en-US" sz="2800" dirty="0">
              <a:solidFill>
                <a:schemeClr val="tx1"/>
              </a:solidFill>
              <a:effectLst/>
            </a:endParaRPr>
          </a:p>
        </p:txBody>
      </p:sp>
    </p:spTree>
  </p:cSld>
  <p:clrMapOvr>
    <a:masterClrMapping/>
  </p:clrMapOvr>
  <p:transition spd="med">
    <p:strips dir="l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305799" cy="4267199"/>
          </a:xfrm>
          <a:solidFill>
            <a:schemeClr val="bg1"/>
          </a:solidFill>
          <a:ln w="19050">
            <a:solidFill>
              <a:srgbClr val="FF0000"/>
            </a:solidFill>
          </a:ln>
        </p:spPr>
        <p:txBody>
          <a:bodyPr/>
          <a:lstStyle/>
          <a:p>
            <a:pPr marL="109728" indent="0">
              <a:lnSpc>
                <a:spcPct val="100000"/>
              </a:lnSpc>
              <a:spcBef>
                <a:spcPts val="0"/>
              </a:spcBef>
              <a:buNone/>
            </a:pPr>
            <a:r>
              <a:rPr lang="en-US" dirty="0" smtClean="0">
                <a:solidFill>
                  <a:schemeClr val="tx1"/>
                </a:solidFill>
              </a:rPr>
              <a:t>Some other OSHA standards to consider:</a:t>
            </a:r>
          </a:p>
          <a:p>
            <a:pPr lvl="1">
              <a:lnSpc>
                <a:spcPct val="100000"/>
              </a:lnSpc>
              <a:spcBef>
                <a:spcPts val="0"/>
              </a:spcBef>
              <a:buFont typeface="Arial" pitchFamily="34" charset="0"/>
              <a:buChar char="•"/>
            </a:pPr>
            <a:r>
              <a:rPr lang="en-US" dirty="0" smtClean="0">
                <a:solidFill>
                  <a:schemeClr val="tx1"/>
                </a:solidFill>
              </a:rPr>
              <a:t>Lockout/tagout (29 CFR 1910.147);</a:t>
            </a:r>
          </a:p>
          <a:p>
            <a:pPr lvl="1">
              <a:lnSpc>
                <a:spcPct val="100000"/>
              </a:lnSpc>
              <a:spcBef>
                <a:spcPts val="0"/>
              </a:spcBef>
              <a:buFont typeface="Arial" pitchFamily="34" charset="0"/>
              <a:buChar char="•"/>
            </a:pPr>
            <a:r>
              <a:rPr lang="en-US" dirty="0" smtClean="0">
                <a:solidFill>
                  <a:schemeClr val="tx1"/>
                </a:solidFill>
              </a:rPr>
              <a:t>Respirator (29 CFR 1910.134);</a:t>
            </a:r>
          </a:p>
          <a:p>
            <a:pPr lvl="1">
              <a:lnSpc>
                <a:spcPct val="100000"/>
              </a:lnSpc>
              <a:spcBef>
                <a:spcPts val="0"/>
              </a:spcBef>
              <a:buFont typeface="Arial" pitchFamily="34" charset="0"/>
              <a:buChar char="•"/>
            </a:pPr>
            <a:r>
              <a:rPr lang="en-US" dirty="0" smtClean="0">
                <a:solidFill>
                  <a:schemeClr val="tx1"/>
                </a:solidFill>
              </a:rPr>
              <a:t>Personal Protective Equipment (29 CFR 1910.132-138);</a:t>
            </a:r>
          </a:p>
          <a:p>
            <a:pPr lvl="1">
              <a:lnSpc>
                <a:spcPct val="100000"/>
              </a:lnSpc>
              <a:spcBef>
                <a:spcPts val="0"/>
              </a:spcBef>
              <a:buFont typeface="Arial" pitchFamily="34" charset="0"/>
              <a:buChar char="•"/>
            </a:pPr>
            <a:r>
              <a:rPr lang="en-US" dirty="0" smtClean="0">
                <a:solidFill>
                  <a:schemeClr val="tx1"/>
                </a:solidFill>
              </a:rPr>
              <a:t>Hazard Communication (29 CFR 1910.1200);</a:t>
            </a:r>
          </a:p>
          <a:p>
            <a:pPr lvl="1">
              <a:lnSpc>
                <a:spcPct val="100000"/>
              </a:lnSpc>
              <a:spcBef>
                <a:spcPts val="0"/>
              </a:spcBef>
              <a:buFont typeface="Arial" pitchFamily="34" charset="0"/>
              <a:buChar char="•"/>
            </a:pPr>
            <a:r>
              <a:rPr lang="en-US" dirty="0" smtClean="0">
                <a:solidFill>
                  <a:schemeClr val="tx1"/>
                </a:solidFill>
              </a:rPr>
              <a:t>And if you conduct rescue, you will need further training on First Aid and CPR.</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59</a:t>
            </a:fld>
            <a:endParaRPr lang="en-GB" dirty="0"/>
          </a:p>
        </p:txBody>
      </p:sp>
      <p:sp>
        <p:nvSpPr>
          <p:cNvPr id="2" name="Title 1"/>
          <p:cNvSpPr>
            <a:spLocks noGrp="1"/>
          </p:cNvSpPr>
          <p:nvPr>
            <p:ph type="title"/>
          </p:nvPr>
        </p:nvSpPr>
        <p:spPr>
          <a:xfrm>
            <a:off x="457200" y="304800"/>
            <a:ext cx="8229600" cy="1554162"/>
          </a:xfrm>
        </p:spPr>
        <p:txBody>
          <a:bodyPr>
            <a:normAutofit fontScale="90000"/>
          </a:bodyPr>
          <a:lstStyle/>
          <a:p>
            <a:r>
              <a:rPr lang="en-US" dirty="0" smtClean="0">
                <a:solidFill>
                  <a:schemeClr val="tx1"/>
                </a:solidFill>
                <a:effectLst/>
              </a:rPr>
              <a:t>Next Steps</a:t>
            </a:r>
            <a:br>
              <a:rPr lang="en-US" dirty="0" smtClean="0">
                <a:solidFill>
                  <a:schemeClr val="tx1"/>
                </a:solidFill>
                <a:effectLst/>
              </a:rPr>
            </a:br>
            <a:r>
              <a:rPr lang="en-US" sz="2800" dirty="0" smtClean="0">
                <a:solidFill>
                  <a:schemeClr val="tx1"/>
                </a:solidFill>
                <a:effectLst/>
              </a:rPr>
              <a:t>When you get back to your site be sure to review and further train on …..</a:t>
            </a:r>
            <a:endParaRPr lang="en-US" sz="2800" dirty="0">
              <a:solidFill>
                <a:schemeClr val="tx1"/>
              </a:solidFill>
              <a:effectLst/>
            </a:endParaRPr>
          </a:p>
        </p:txBody>
      </p:sp>
    </p:spTree>
  </p:cSld>
  <p:clrMapOvr>
    <a:masterClrMapping/>
  </p:clrMapOvr>
  <p:transition spd="med">
    <p:strips dir="l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109728" indent="0">
              <a:lnSpc>
                <a:spcPct val="110000"/>
              </a:lnSpc>
              <a:spcBef>
                <a:spcPts val="0"/>
              </a:spcBef>
              <a:buNone/>
            </a:pPr>
            <a:r>
              <a:rPr lang="en-US" dirty="0"/>
              <a:t>Workers are entitled to working conditions that do not pose a risk of serious harm. To help assure a safe and healthful workplace, OSHA also provides workers with the right to:</a:t>
            </a:r>
          </a:p>
          <a:p>
            <a:pPr lvl="1">
              <a:lnSpc>
                <a:spcPct val="110000"/>
              </a:lnSpc>
              <a:spcBef>
                <a:spcPts val="0"/>
              </a:spcBef>
              <a:buFont typeface="Arial" pitchFamily="34" charset="0"/>
              <a:buChar char="•"/>
            </a:pPr>
            <a:r>
              <a:rPr lang="en-US" dirty="0"/>
              <a:t>Receive information and training about hazards, methods to prevent harm, and the OSHA standards that apply to their workplace. The training must be in a language you can understand; </a:t>
            </a:r>
          </a:p>
          <a:p>
            <a:pPr lvl="1">
              <a:lnSpc>
                <a:spcPct val="110000"/>
              </a:lnSpc>
              <a:spcBef>
                <a:spcPts val="0"/>
              </a:spcBef>
              <a:buFont typeface="Arial" pitchFamily="34" charset="0"/>
              <a:buChar char="•"/>
            </a:pPr>
            <a:r>
              <a:rPr lang="en-US" dirty="0"/>
              <a:t>Observe testing that is done to find hazards in the workplace and get test results; </a:t>
            </a:r>
          </a:p>
          <a:p>
            <a:pPr lvl="1">
              <a:lnSpc>
                <a:spcPct val="110000"/>
              </a:lnSpc>
              <a:spcBef>
                <a:spcPts val="0"/>
              </a:spcBef>
              <a:buFont typeface="Arial" pitchFamily="34" charset="0"/>
              <a:buChar char="•"/>
            </a:pPr>
            <a:r>
              <a:rPr lang="en-US" dirty="0"/>
              <a:t>Review records of work-related injuries and illnesses; </a:t>
            </a:r>
          </a:p>
          <a:p>
            <a:pPr lvl="1">
              <a:lnSpc>
                <a:spcPct val="110000"/>
              </a:lnSpc>
              <a:spcBef>
                <a:spcPts val="0"/>
              </a:spcBef>
              <a:buFont typeface="Arial" pitchFamily="34" charset="0"/>
              <a:buChar char="•"/>
            </a:pPr>
            <a:r>
              <a:rPr lang="en-US" dirty="0"/>
              <a:t>Get copies of their medical records; </a:t>
            </a:r>
          </a:p>
          <a:p>
            <a:pPr lvl="1">
              <a:lnSpc>
                <a:spcPct val="110000"/>
              </a:lnSpc>
              <a:spcBef>
                <a:spcPts val="0"/>
              </a:spcBef>
              <a:buFont typeface="Arial" pitchFamily="34" charset="0"/>
              <a:buChar char="•"/>
            </a:pPr>
            <a:r>
              <a:rPr lang="en-US" dirty="0"/>
              <a:t>Request OSHA to inspect their workplace; and </a:t>
            </a:r>
          </a:p>
          <a:p>
            <a:pPr lvl="1">
              <a:lnSpc>
                <a:spcPct val="110000"/>
              </a:lnSpc>
              <a:spcBef>
                <a:spcPts val="0"/>
              </a:spcBef>
              <a:buFont typeface="Arial" pitchFamily="34" charset="0"/>
              <a:buChar char="•"/>
            </a:pPr>
            <a:r>
              <a:rPr lang="en-US" dirty="0"/>
              <a:t>Use their rights under the law free from retaliation and discrimination. </a:t>
            </a:r>
          </a:p>
          <a:p>
            <a:pPr lvl="1" algn="ctr">
              <a:lnSpc>
                <a:spcPct val="110000"/>
              </a:lnSpc>
              <a:spcBef>
                <a:spcPts val="0"/>
              </a:spcBef>
            </a:pPr>
            <a:endParaRPr lang="en-US" dirty="0"/>
          </a:p>
          <a:p>
            <a:pPr marL="393192" lvl="1" indent="0" algn="ctr">
              <a:lnSpc>
                <a:spcPct val="110000"/>
              </a:lnSpc>
              <a:spcBef>
                <a:spcPts val="0"/>
              </a:spcBef>
              <a:buNone/>
            </a:pPr>
            <a:r>
              <a:rPr lang="en-US" dirty="0"/>
              <a:t>http://www.osha.gov/workers.html</a:t>
            </a: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6</a:t>
            </a:fld>
            <a:endParaRPr lang="en-GB" dirty="0"/>
          </a:p>
        </p:txBody>
      </p:sp>
      <p:sp>
        <p:nvSpPr>
          <p:cNvPr id="4" name="Title 3"/>
          <p:cNvSpPr>
            <a:spLocks noGrp="1"/>
          </p:cNvSpPr>
          <p:nvPr>
            <p:ph type="title"/>
          </p:nvPr>
        </p:nvSpPr>
        <p:spPr/>
        <p:txBody>
          <a:bodyPr>
            <a:normAutofit fontScale="90000"/>
          </a:bodyPr>
          <a:lstStyle/>
          <a:p>
            <a:r>
              <a:rPr lang="en-US" dirty="0">
                <a:solidFill>
                  <a:schemeClr val="tx1"/>
                </a:solidFill>
              </a:rPr>
              <a:t>Workers' rights under the OSH Act</a:t>
            </a:r>
            <a:endParaRPr lang="en-US" dirty="0"/>
          </a:p>
        </p:txBody>
      </p:sp>
    </p:spTree>
    <p:extLst>
      <p:ext uri="{BB962C8B-B14F-4D97-AF65-F5344CB8AC3E}">
        <p14:creationId xmlns:p14="http://schemas.microsoft.com/office/powerpoint/2010/main" val="3190257870"/>
      </p:ext>
    </p:extLst>
  </p:cSld>
  <p:clrMapOvr>
    <a:masterClrMapping/>
  </p:clrMapOvr>
  <p:transition spd="med">
    <p:strips dir="ld"/>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Grp="1" noChangeArrowheads="1"/>
          </p:cNvSpPr>
          <p:nvPr>
            <p:ph idx="1"/>
          </p:nvPr>
        </p:nvSpPr>
        <p:spPr bwMode="auto">
          <a:prstGeom prst="rect">
            <a:avLst/>
          </a:prstGeom>
          <a:noFill/>
          <a:ln w="9525">
            <a:noFill/>
            <a:round/>
            <a:headEnd/>
            <a:tailEnd/>
          </a:ln>
          <a:effectLst/>
        </p:spPr>
        <p:txBody>
          <a:bodyPr lIns="90000" tIns="45000" rIns="90000" bIns="45000"/>
          <a:lstStyle/>
          <a:p>
            <a:pPr marL="346075" indent="-346075">
              <a:lnSpc>
                <a:spcPct val="100000"/>
              </a:lnSpc>
              <a:spcAft>
                <a:spcPts val="1200"/>
              </a:spcAft>
              <a:buClrTx/>
              <a:buFont typeface="Wingdings" charset="2"/>
              <a:buChar char=""/>
              <a:defRPr/>
            </a:pPr>
            <a:r>
              <a:rPr lang="en-US" sz="1800" b="1" dirty="0">
                <a:solidFill>
                  <a:srgbClr val="C00000"/>
                </a:solidFill>
                <a:latin typeface="+mj-lt"/>
              </a:rPr>
              <a:t>The employer is to mark confined spaces that are permit-required. They must identify the hazards of the space and post a permit before allowing authorized employees to enter. Employers posts permits near the entrance of each confined space displaying the necessary information</a:t>
            </a:r>
            <a:r>
              <a:rPr lang="en-US" sz="1800" b="1" dirty="0" smtClean="0">
                <a:solidFill>
                  <a:srgbClr val="C00000"/>
                </a:solidFill>
                <a:latin typeface="+mj-lt"/>
              </a:rPr>
              <a:t>.</a:t>
            </a:r>
            <a:endParaRPr lang="en-US" sz="1800" b="1" dirty="0">
              <a:solidFill>
                <a:srgbClr val="C00000"/>
              </a:solidFill>
              <a:latin typeface="+mj-lt"/>
            </a:endParaRPr>
          </a:p>
          <a:p>
            <a:pPr marL="346075" indent="-346075">
              <a:lnSpc>
                <a:spcPct val="100000"/>
              </a:lnSpc>
              <a:spcAft>
                <a:spcPts val="1200"/>
              </a:spcAft>
              <a:buClrTx/>
              <a:buFont typeface="Wingdings" charset="2"/>
              <a:buChar char=""/>
              <a:defRPr/>
            </a:pPr>
            <a:r>
              <a:rPr lang="en-US" sz="1800" b="1" dirty="0">
                <a:solidFill>
                  <a:srgbClr val="C00000"/>
                </a:solidFill>
                <a:latin typeface="+mj-lt"/>
              </a:rPr>
              <a:t>Authorized entrants should remember safety training and read the permit before entering the space. They should use proper PPE and be alert to potential hazards. Authorized entrants should immediately leave the space if in danger or hear an evacuation alarm</a:t>
            </a:r>
            <a:r>
              <a:rPr lang="en-US" sz="1800" b="1" dirty="0" smtClean="0">
                <a:solidFill>
                  <a:srgbClr val="C00000"/>
                </a:solidFill>
                <a:latin typeface="+mj-lt"/>
              </a:rPr>
              <a:t>.</a:t>
            </a:r>
            <a:endParaRPr lang="en-US" sz="1800" b="1" dirty="0">
              <a:solidFill>
                <a:srgbClr val="C00000"/>
              </a:solidFill>
              <a:latin typeface="+mj-lt"/>
            </a:endParaRPr>
          </a:p>
          <a:p>
            <a:pPr marL="346075" indent="-346075">
              <a:lnSpc>
                <a:spcPct val="100000"/>
              </a:lnSpc>
              <a:spcAft>
                <a:spcPts val="1200"/>
              </a:spcAft>
              <a:buClrTx/>
              <a:buFont typeface="Wingdings" charset="2"/>
              <a:buChar char=""/>
              <a:defRPr/>
            </a:pPr>
            <a:r>
              <a:rPr lang="en-US" sz="1800" b="1" dirty="0">
                <a:solidFill>
                  <a:srgbClr val="C00000"/>
                </a:solidFill>
                <a:latin typeface="+mj-lt"/>
              </a:rPr>
              <a:t>Attendants must understand the dangers in and around the confined space as </a:t>
            </a:r>
            <a:r>
              <a:rPr lang="en-US" sz="1800" b="1" dirty="0" smtClean="0">
                <a:solidFill>
                  <a:srgbClr val="C00000"/>
                </a:solidFill>
                <a:latin typeface="+mj-lt"/>
              </a:rPr>
              <a:t>well </a:t>
            </a:r>
            <a:r>
              <a:rPr lang="en-US" sz="1800" b="1" dirty="0">
                <a:solidFill>
                  <a:srgbClr val="C00000"/>
                </a:solidFill>
                <a:latin typeface="+mj-lt"/>
              </a:rPr>
              <a:t>as stay in contact with the authorized entrant and be prepared to order </a:t>
            </a:r>
            <a:r>
              <a:rPr lang="en-US" sz="1800" b="1" dirty="0" smtClean="0">
                <a:solidFill>
                  <a:srgbClr val="C00000"/>
                </a:solidFill>
                <a:latin typeface="+mj-lt"/>
              </a:rPr>
              <a:t>evacuation </a:t>
            </a:r>
            <a:r>
              <a:rPr lang="en-US" sz="1800" b="1" dirty="0">
                <a:solidFill>
                  <a:srgbClr val="C00000"/>
                </a:solidFill>
                <a:latin typeface="+mj-lt"/>
              </a:rPr>
              <a:t>and call the rescue team.</a:t>
            </a:r>
          </a:p>
          <a:p>
            <a:pPr>
              <a:lnSpc>
                <a:spcPct val="100000"/>
              </a:lnSpc>
              <a:buClrTx/>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800" dirty="0">
              <a:solidFill>
                <a:schemeClr val="accent6">
                  <a:lumMod val="50000"/>
                </a:schemeClr>
              </a:solidFill>
              <a:latin typeface="+mj-lt"/>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60</a:t>
            </a:fld>
            <a:endParaRPr lang="en-GB" dirty="0"/>
          </a:p>
        </p:txBody>
      </p:sp>
      <p:sp>
        <p:nvSpPr>
          <p:cNvPr id="4" name="Title 3"/>
          <p:cNvSpPr>
            <a:spLocks noGrp="1"/>
          </p:cNvSpPr>
          <p:nvPr>
            <p:ph type="title"/>
          </p:nvPr>
        </p:nvSpPr>
        <p:spPr/>
        <p:txBody>
          <a:bodyPr>
            <a:normAutofit/>
          </a:bodyPr>
          <a:lstStyle/>
          <a:p>
            <a:r>
              <a:rPr lang="en-US" sz="4000" dirty="0" smtClean="0">
                <a:effectLst/>
              </a:rPr>
              <a:t>Next Steps</a:t>
            </a:r>
            <a:endParaRPr lang="en-US" sz="4000" dirty="0">
              <a:effectLst/>
            </a:endParaRPr>
          </a:p>
        </p:txBody>
      </p:sp>
    </p:spTree>
    <p:extLst>
      <p:ext uri="{BB962C8B-B14F-4D97-AF65-F5344CB8AC3E}">
        <p14:creationId xmlns:p14="http://schemas.microsoft.com/office/powerpoint/2010/main" val="2020422288"/>
      </p:ext>
    </p:extLst>
  </p:cSld>
  <p:clrMapOvr>
    <a:masterClrMapping/>
  </p:clrMapOvr>
  <p:transition spd="med">
    <p:strips dir="ld"/>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Grp="1" noChangeArrowheads="1"/>
          </p:cNvSpPr>
          <p:nvPr>
            <p:ph idx="1"/>
          </p:nvPr>
        </p:nvSpPr>
        <p:spPr bwMode="auto">
          <a:xfrm>
            <a:off x="381000" y="1447800"/>
            <a:ext cx="8229600" cy="4525963"/>
          </a:xfrm>
          <a:prstGeom prst="rect">
            <a:avLst/>
          </a:prstGeom>
          <a:noFill/>
          <a:ln w="9525">
            <a:noFill/>
            <a:round/>
            <a:headEnd/>
            <a:tailEnd/>
          </a:ln>
          <a:effectLst/>
        </p:spPr>
        <p:txBody>
          <a:bodyPr lIns="90000" tIns="45000" rIns="90000" bIns="45000"/>
          <a:lstStyle/>
          <a:p>
            <a:pPr>
              <a:lnSpc>
                <a:spcPct val="100000"/>
              </a:lnSpc>
              <a:buClr>
                <a:srgbClr val="FFFF00"/>
              </a:buCl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800" b="1" dirty="0">
              <a:solidFill>
                <a:schemeClr val="accent6">
                  <a:lumMod val="50000"/>
                </a:schemeClr>
              </a:solidFill>
              <a:effectLst>
                <a:outerShdw blurRad="38100" dist="38100" dir="2700000" algn="tl">
                  <a:srgbClr val="808080"/>
                </a:outerShdw>
              </a:effectLst>
              <a:latin typeface="Times New Roman" pitchFamily="16" charset="0"/>
            </a:endParaRPr>
          </a:p>
          <a:p>
            <a:pPr marL="461963" indent="-461963">
              <a:lnSpc>
                <a:spcPct val="100000"/>
              </a:lnSpc>
              <a:spcAft>
                <a:spcPts val="1200"/>
              </a:spcAft>
              <a:buClrTx/>
              <a:buFont typeface="Wingdings" charset="2"/>
              <a:buChar char=""/>
              <a:defRPr/>
            </a:pPr>
            <a:r>
              <a:rPr lang="en-US" sz="2000" b="1" dirty="0">
                <a:solidFill>
                  <a:schemeClr val="accent2">
                    <a:lumMod val="75000"/>
                  </a:schemeClr>
                </a:solidFill>
                <a:latin typeface="+mj-lt"/>
              </a:rPr>
              <a:t>The entry supervisor needs to ensure that the confined space operations conform to the permit. They should remove unauthorized personnel from the area and  keep them from entering the space. The entry supervisor terminates and cancels the permit at the right time</a:t>
            </a:r>
            <a:r>
              <a:rPr lang="en-US" sz="2000" b="1" dirty="0" smtClean="0">
                <a:solidFill>
                  <a:schemeClr val="accent2">
                    <a:lumMod val="75000"/>
                  </a:schemeClr>
                </a:solidFill>
                <a:latin typeface="+mj-lt"/>
              </a:rPr>
              <a:t>.</a:t>
            </a:r>
            <a:endParaRPr lang="en-US" sz="2000" b="1" dirty="0">
              <a:solidFill>
                <a:schemeClr val="accent2">
                  <a:lumMod val="75000"/>
                </a:schemeClr>
              </a:solidFill>
              <a:latin typeface="+mj-lt"/>
            </a:endParaRPr>
          </a:p>
          <a:p>
            <a:pPr marL="461963" indent="-461963">
              <a:lnSpc>
                <a:spcPct val="100000"/>
              </a:lnSpc>
              <a:spcAft>
                <a:spcPts val="1200"/>
              </a:spcAft>
              <a:buClrTx/>
              <a:buFont typeface="Wingdings" charset="2"/>
              <a:buChar char=""/>
              <a:defRPr/>
            </a:pPr>
            <a:r>
              <a:rPr lang="en-US" sz="2000" b="1" dirty="0">
                <a:solidFill>
                  <a:schemeClr val="accent2">
                    <a:lumMod val="75000"/>
                  </a:schemeClr>
                </a:solidFill>
                <a:latin typeface="+mj-lt"/>
              </a:rPr>
              <a:t>Make sure each hazard is identified and controlled before entering a confined space</a:t>
            </a:r>
            <a:r>
              <a:rPr lang="en-US" sz="2000" b="1" dirty="0" smtClean="0">
                <a:solidFill>
                  <a:schemeClr val="accent2">
                    <a:lumMod val="75000"/>
                  </a:schemeClr>
                </a:solidFill>
                <a:latin typeface="+mj-lt"/>
              </a:rPr>
              <a:t>.</a:t>
            </a:r>
            <a:endParaRPr lang="en-US" sz="2000" b="1" dirty="0">
              <a:solidFill>
                <a:schemeClr val="accent2">
                  <a:lumMod val="75000"/>
                </a:schemeClr>
              </a:solidFill>
              <a:latin typeface="+mj-lt"/>
            </a:endParaRPr>
          </a:p>
          <a:p>
            <a:pPr marL="461963" indent="-461963">
              <a:lnSpc>
                <a:spcPct val="100000"/>
              </a:lnSpc>
              <a:spcAft>
                <a:spcPts val="1200"/>
              </a:spcAft>
              <a:buClrTx/>
              <a:buFont typeface="Wingdings" charset="2"/>
              <a:buChar char=""/>
              <a:defRPr/>
            </a:pPr>
            <a:r>
              <a:rPr lang="en-US" sz="2000" b="1" dirty="0">
                <a:solidFill>
                  <a:schemeClr val="accent2">
                    <a:lumMod val="75000"/>
                  </a:schemeClr>
                </a:solidFill>
                <a:latin typeface="+mj-lt"/>
              </a:rPr>
              <a:t>Emergency rescues should only be made by trained personnel or a rescue service</a:t>
            </a:r>
            <a:r>
              <a:rPr lang="en-US" sz="2000" b="1" dirty="0" smtClean="0">
                <a:solidFill>
                  <a:schemeClr val="accent2">
                    <a:lumMod val="75000"/>
                  </a:schemeClr>
                </a:solidFill>
                <a:latin typeface="+mj-lt"/>
              </a:rPr>
              <a:t>.</a:t>
            </a:r>
          </a:p>
          <a:p>
            <a:pPr marL="461963" indent="-461963">
              <a:lnSpc>
                <a:spcPct val="100000"/>
              </a:lnSpc>
              <a:spcAft>
                <a:spcPts val="1200"/>
              </a:spcAft>
              <a:buClrTx/>
              <a:buFont typeface="Wingdings" charset="2"/>
              <a:buChar char=""/>
              <a:defRPr/>
            </a:pPr>
            <a:r>
              <a:rPr lang="en-US" sz="2000" b="1" dirty="0" smtClean="0">
                <a:solidFill>
                  <a:schemeClr val="accent2">
                    <a:lumMod val="75000"/>
                  </a:schemeClr>
                </a:solidFill>
              </a:rPr>
              <a:t>Always report any concerns you may have regarding confined spaces.</a:t>
            </a:r>
            <a:endParaRPr lang="en-US" sz="2000" b="1" dirty="0" smtClean="0">
              <a:solidFill>
                <a:schemeClr val="accent2">
                  <a:lumMod val="75000"/>
                </a:schemeClr>
              </a:solidFill>
              <a:latin typeface="+mj-lt"/>
            </a:endParaRPr>
          </a:p>
        </p:txBody>
      </p:sp>
      <p:sp>
        <p:nvSpPr>
          <p:cNvPr id="3" name="Slide Number Placeholder 2"/>
          <p:cNvSpPr>
            <a:spLocks noGrp="1"/>
          </p:cNvSpPr>
          <p:nvPr>
            <p:ph type="sldNum" sz="quarter" idx="12"/>
          </p:nvPr>
        </p:nvSpPr>
        <p:spPr/>
        <p:txBody>
          <a:bodyPr/>
          <a:lstStyle/>
          <a:p>
            <a:pPr>
              <a:defRPr/>
            </a:pPr>
            <a:fld id="{4FFCA879-96E6-41C3-9449-A5EF63E2D752}" type="slidenum">
              <a:rPr lang="en-GB" smtClean="0"/>
              <a:pPr>
                <a:defRPr/>
              </a:pPr>
              <a:t>61</a:t>
            </a:fld>
            <a:endParaRPr lang="en-GB" dirty="0"/>
          </a:p>
        </p:txBody>
      </p:sp>
      <p:sp>
        <p:nvSpPr>
          <p:cNvPr id="4" name="Title 3"/>
          <p:cNvSpPr>
            <a:spLocks noGrp="1"/>
          </p:cNvSpPr>
          <p:nvPr>
            <p:ph type="title"/>
          </p:nvPr>
        </p:nvSpPr>
        <p:spPr/>
        <p:txBody>
          <a:bodyPr>
            <a:normAutofit/>
          </a:bodyPr>
          <a:lstStyle/>
          <a:p>
            <a:r>
              <a:rPr lang="en-US" sz="3600" dirty="0" smtClean="0">
                <a:effectLst/>
              </a:rPr>
              <a:t>Next Steps</a:t>
            </a:r>
            <a:endParaRPr lang="en-US" sz="3600" dirty="0">
              <a:effectLst/>
            </a:endParaRPr>
          </a:p>
        </p:txBody>
      </p:sp>
    </p:spTree>
    <p:extLst>
      <p:ext uri="{BB962C8B-B14F-4D97-AF65-F5344CB8AC3E}">
        <p14:creationId xmlns:p14="http://schemas.microsoft.com/office/powerpoint/2010/main" val="77215457"/>
      </p:ext>
    </p:extLst>
  </p:cSld>
  <p:clrMapOvr>
    <a:masterClrMapping/>
  </p:clrMapOvr>
  <p:transition spd="med">
    <p:strips dir="l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763000" cy="4648200"/>
          </a:xfrm>
          <a:ln/>
        </p:spPr>
        <p:style>
          <a:lnRef idx="2">
            <a:schemeClr val="accent2"/>
          </a:lnRef>
          <a:fillRef idx="1">
            <a:schemeClr val="lt1"/>
          </a:fillRef>
          <a:effectRef idx="0">
            <a:schemeClr val="accent2"/>
          </a:effectRef>
          <a:fontRef idx="minor">
            <a:schemeClr val="dk1"/>
          </a:fontRef>
        </p:style>
        <p:txBody>
          <a:bodyPr/>
          <a:lstStyle/>
          <a:p>
            <a:pPr>
              <a:lnSpc>
                <a:spcPct val="100000"/>
              </a:lnSpc>
              <a:spcBef>
                <a:spcPts val="0"/>
              </a:spcBef>
              <a:buFont typeface="Arial" pitchFamily="34" charset="0"/>
              <a:buChar char="•"/>
            </a:pPr>
            <a:r>
              <a:rPr lang="en-US" sz="2800" dirty="0" smtClean="0">
                <a:solidFill>
                  <a:srgbClr val="002060"/>
                </a:solidFill>
              </a:rPr>
              <a:t>OSHA estimates that about 224,000 establishments have permit spaces; 7.2 million production workers are employed at these establishments and about 2.1 million workers enter permit spaces annually.</a:t>
            </a:r>
          </a:p>
          <a:p>
            <a:pPr>
              <a:lnSpc>
                <a:spcPct val="100000"/>
              </a:lnSpc>
              <a:spcBef>
                <a:spcPts val="0"/>
              </a:spcBef>
              <a:buFont typeface="Arial" pitchFamily="34" charset="0"/>
              <a:buChar char="•"/>
            </a:pPr>
            <a:r>
              <a:rPr lang="en-US" sz="2800" dirty="0" smtClean="0">
                <a:solidFill>
                  <a:srgbClr val="002060"/>
                </a:solidFill>
              </a:rPr>
              <a:t>OSHA anticipates that compliance with these regulations will avoid 53 worker deaths and injuries, 4,900 lost workday cases and 5,700 non-lost time accident annually.</a:t>
            </a:r>
            <a:endParaRPr lang="en-US" sz="2800" dirty="0">
              <a:solidFill>
                <a:srgbClr val="002060"/>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7</a:t>
            </a:fld>
            <a:endParaRPr lang="en-GB" dirty="0"/>
          </a:p>
        </p:txBody>
      </p:sp>
      <p:sp>
        <p:nvSpPr>
          <p:cNvPr id="2" name="Title 1"/>
          <p:cNvSpPr>
            <a:spLocks noGrp="1"/>
          </p:cNvSpPr>
          <p:nvPr>
            <p:ph type="title"/>
          </p:nvPr>
        </p:nvSpPr>
        <p:spPr>
          <a:xfrm>
            <a:off x="685801" y="465139"/>
            <a:ext cx="7753351" cy="1058862"/>
          </a:xfrm>
        </p:spPr>
        <p:txBody>
          <a:bodyPr/>
          <a:lstStyle/>
          <a:p>
            <a:pPr>
              <a:lnSpc>
                <a:spcPct val="100000"/>
              </a:lnSpc>
            </a:pPr>
            <a:r>
              <a:rPr lang="en-US" dirty="0" smtClean="0">
                <a:solidFill>
                  <a:schemeClr val="tx2"/>
                </a:solidFill>
              </a:rPr>
              <a:t>Confined Spaces</a:t>
            </a:r>
            <a:endParaRPr lang="en-US" dirty="0">
              <a:solidFill>
                <a:schemeClr val="tx2"/>
              </a:solidFill>
            </a:endParaRPr>
          </a:p>
        </p:txBody>
      </p:sp>
    </p:spTree>
  </p:cSld>
  <p:clrMapOvr>
    <a:masterClrMapping/>
  </p:clrMapOvr>
  <p:transition spd="med">
    <p:strips dir="l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216" y="1524000"/>
            <a:ext cx="5867400" cy="4098925"/>
          </a:xfrm>
          <a:solidFill>
            <a:schemeClr val="bg1"/>
          </a:solidFill>
        </p:spPr>
        <p:txBody>
          <a:bodyPr>
            <a:normAutofit lnSpcReduction="10000"/>
          </a:bodyPr>
          <a:lstStyle/>
          <a:p>
            <a:pPr>
              <a:lnSpc>
                <a:spcPct val="100000"/>
              </a:lnSpc>
              <a:spcBef>
                <a:spcPts val="0"/>
              </a:spcBef>
              <a:buFont typeface="Arial" pitchFamily="34" charset="0"/>
              <a:buChar char="•"/>
            </a:pPr>
            <a:r>
              <a:rPr lang="en-US" sz="2400" dirty="0" smtClean="0">
                <a:solidFill>
                  <a:schemeClr val="tx1"/>
                </a:solidFill>
              </a:rPr>
              <a:t>According to NIOSH Publications on Confined Spaces regarding Worker Deaths in Confined Spaces </a:t>
            </a:r>
            <a:r>
              <a:rPr lang="en-US" sz="1800" i="1" dirty="0" smtClean="0">
                <a:solidFill>
                  <a:schemeClr val="tx1"/>
                </a:solidFill>
              </a:rPr>
              <a:t>(NIOSH Publication No. 94-103- January 1994)</a:t>
            </a:r>
          </a:p>
          <a:p>
            <a:pPr lvl="1">
              <a:lnSpc>
                <a:spcPct val="100000"/>
              </a:lnSpc>
              <a:spcBef>
                <a:spcPts val="0"/>
              </a:spcBef>
              <a:buFont typeface="Arial" pitchFamily="34" charset="0"/>
              <a:buChar char="•"/>
            </a:pPr>
            <a:r>
              <a:rPr lang="en-US" sz="2000" dirty="0" smtClean="0">
                <a:solidFill>
                  <a:schemeClr val="tx1"/>
                </a:solidFill>
              </a:rPr>
              <a:t>This publication provides a summary of surveillance findings in which 70 investigative case reports from 70 incidents in which 109 workers died. These incidents and investigations occurred between December 1983 and September 1993.</a:t>
            </a:r>
          </a:p>
          <a:p>
            <a:pPr marL="109728" indent="0">
              <a:lnSpc>
                <a:spcPct val="100000"/>
              </a:lnSpc>
              <a:spcBef>
                <a:spcPts val="0"/>
              </a:spcBef>
              <a:buNone/>
            </a:pPr>
            <a:r>
              <a:rPr lang="en-US" sz="1800" u="sng" dirty="0" smtClean="0">
                <a:solidFill>
                  <a:schemeClr val="tx1"/>
                </a:solidFill>
              </a:rPr>
              <a:t>http://www.cdc.gov/niosh/topics/confinedspace/#nioshpubs</a:t>
            </a:r>
            <a:endParaRPr lang="en-US" sz="1800" dirty="0" smtClean="0">
              <a:solidFill>
                <a:schemeClr val="tx1"/>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8</a:t>
            </a:fld>
            <a:endParaRPr lang="en-GB" dirty="0"/>
          </a:p>
        </p:txBody>
      </p:sp>
      <p:sp>
        <p:nvSpPr>
          <p:cNvPr id="2" name="Title 1"/>
          <p:cNvSpPr>
            <a:spLocks noGrp="1"/>
          </p:cNvSpPr>
          <p:nvPr>
            <p:ph type="title"/>
          </p:nvPr>
        </p:nvSpPr>
        <p:spPr/>
        <p:txBody>
          <a:bodyPr>
            <a:normAutofit fontScale="90000"/>
          </a:bodyPr>
          <a:lstStyle/>
          <a:p>
            <a:pPr>
              <a:lnSpc>
                <a:spcPct val="100000"/>
              </a:lnSpc>
            </a:pPr>
            <a:r>
              <a:rPr lang="en-US" dirty="0" smtClean="0">
                <a:solidFill>
                  <a:srgbClr val="C00000"/>
                </a:solidFill>
              </a:rPr>
              <a:t>Are Confined Spaces Dangerous?</a:t>
            </a:r>
            <a:endParaRPr lang="en-US" dirty="0">
              <a:solidFill>
                <a:srgbClr val="C00000"/>
              </a:solidFill>
            </a:endParaRPr>
          </a:p>
        </p:txBody>
      </p:sp>
      <p:pic>
        <p:nvPicPr>
          <p:cNvPr id="5" name="Picture 12" descr="http://t0.gstatic.com/images?q=tbn:ANd9GcRcTpNNbV8Tq_JBfi39ivVikxQX8YIj_dd81hqKaetL9x_g_lK3"/>
          <p:cNvPicPr>
            <a:picLocks noChangeAspect="1" noChangeArrowheads="1"/>
          </p:cNvPicPr>
          <p:nvPr/>
        </p:nvPicPr>
        <p:blipFill>
          <a:blip r:embed="rId2" cstate="print"/>
          <a:srcRect/>
          <a:stretch>
            <a:fillRect/>
          </a:stretch>
        </p:blipFill>
        <p:spPr bwMode="auto">
          <a:xfrm>
            <a:off x="6096000" y="1905001"/>
            <a:ext cx="2689179" cy="3833509"/>
          </a:xfrm>
          <a:prstGeom prst="rect">
            <a:avLst/>
          </a:prstGeom>
          <a:noFill/>
        </p:spPr>
      </p:pic>
    </p:spTree>
  </p:cSld>
  <p:clrMapOvr>
    <a:masterClrMapping/>
  </p:clrMapOvr>
  <p:transition spd="med">
    <p:strips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305800" cy="4572000"/>
          </a:xfrm>
          <a:gradFill flip="none" rotWithShape="1">
            <a:gsLst>
              <a:gs pos="60000">
                <a:srgbClr val="FFC000">
                  <a:shade val="30000"/>
                  <a:satMod val="115000"/>
                  <a:alpha val="0"/>
                </a:srgbClr>
              </a:gs>
              <a:gs pos="50000">
                <a:srgbClr val="FFC000">
                  <a:shade val="67500"/>
                  <a:satMod val="115000"/>
                </a:srgbClr>
              </a:gs>
              <a:gs pos="100000">
                <a:srgbClr val="FFC000">
                  <a:shade val="100000"/>
                  <a:satMod val="115000"/>
                </a:srgbClr>
              </a:gs>
            </a:gsLst>
            <a:lin ang="8100000" scaled="1"/>
            <a:tileRect/>
          </a:gradFill>
          <a:ln>
            <a:solidFill>
              <a:srgbClr val="C00000"/>
            </a:solidFill>
          </a:ln>
        </p:spPr>
        <p:txBody>
          <a:bodyPr>
            <a:normAutofit/>
          </a:bodyPr>
          <a:lstStyle/>
          <a:p>
            <a:pPr>
              <a:lnSpc>
                <a:spcPct val="100000"/>
              </a:lnSpc>
              <a:spcBef>
                <a:spcPts val="0"/>
              </a:spcBef>
            </a:pPr>
            <a:endParaRPr lang="en-US" sz="1100" dirty="0" smtClean="0">
              <a:solidFill>
                <a:schemeClr val="tx1"/>
              </a:solidFill>
            </a:endParaRPr>
          </a:p>
          <a:p>
            <a:pPr>
              <a:lnSpc>
                <a:spcPct val="100000"/>
              </a:lnSpc>
              <a:spcBef>
                <a:spcPts val="0"/>
              </a:spcBef>
              <a:buFont typeface="Arial" pitchFamily="34" charset="0"/>
              <a:buChar char="•"/>
            </a:pPr>
            <a:r>
              <a:rPr lang="en-US" sz="1800" dirty="0" smtClean="0">
                <a:solidFill>
                  <a:schemeClr val="tx1"/>
                </a:solidFill>
              </a:rPr>
              <a:t>A NIOSH publication provides a summary of [NIOSH] surveillance findings and the full text of investigative case reports from 423 incidents in which 480 workers died. These incidents and investigations occurred between December 1983 and September 1993</a:t>
            </a:r>
            <a:r>
              <a:rPr lang="en-US" sz="1400" i="1" dirty="0" smtClean="0">
                <a:solidFill>
                  <a:schemeClr val="tx1"/>
                </a:solidFill>
              </a:rPr>
              <a:t>.“ </a:t>
            </a:r>
            <a:r>
              <a:rPr lang="en-US" sz="1400" b="1" i="1" dirty="0" smtClean="0">
                <a:solidFill>
                  <a:schemeClr val="tx1"/>
                </a:solidFill>
              </a:rPr>
              <a:t>Source:</a:t>
            </a:r>
            <a:r>
              <a:rPr lang="en-US" sz="1400" i="1" dirty="0" smtClean="0">
                <a:solidFill>
                  <a:schemeClr val="tx1"/>
                </a:solidFill>
              </a:rPr>
              <a:t> NIOSH (National Institute for Occupational Safety and Health). </a:t>
            </a:r>
            <a:r>
              <a:rPr lang="en-US" sz="1800" dirty="0" smtClean="0">
                <a:solidFill>
                  <a:schemeClr val="tx1"/>
                </a:solidFill>
              </a:rPr>
              <a:t>The following hazards were noted in the statistics</a:t>
            </a:r>
          </a:p>
          <a:p>
            <a:pPr lvl="1">
              <a:lnSpc>
                <a:spcPct val="100000"/>
              </a:lnSpc>
              <a:spcBef>
                <a:spcPts val="0"/>
              </a:spcBef>
              <a:buFont typeface="Arial" pitchFamily="34" charset="0"/>
              <a:buChar char="•"/>
            </a:pPr>
            <a:r>
              <a:rPr lang="en-US" sz="1600" dirty="0" smtClean="0">
                <a:solidFill>
                  <a:schemeClr val="tx1"/>
                </a:solidFill>
              </a:rPr>
              <a:t>Atmospheric Hazards - Flammable/Explosive</a:t>
            </a:r>
          </a:p>
          <a:p>
            <a:pPr lvl="1">
              <a:lnSpc>
                <a:spcPct val="100000"/>
              </a:lnSpc>
              <a:spcBef>
                <a:spcPts val="0"/>
              </a:spcBef>
              <a:buFont typeface="Arial" pitchFamily="34" charset="0"/>
              <a:buChar char="•"/>
            </a:pPr>
            <a:r>
              <a:rPr lang="en-US" sz="1600" dirty="0" smtClean="0">
                <a:solidFill>
                  <a:schemeClr val="tx1"/>
                </a:solidFill>
              </a:rPr>
              <a:t>Atmospheric Hazards - Inert Gases and Simple Asphyxiants </a:t>
            </a:r>
          </a:p>
          <a:p>
            <a:pPr lvl="1">
              <a:lnSpc>
                <a:spcPct val="100000"/>
              </a:lnSpc>
              <a:spcBef>
                <a:spcPts val="0"/>
              </a:spcBef>
              <a:buFont typeface="Arial" pitchFamily="34" charset="0"/>
              <a:buChar char="•"/>
            </a:pPr>
            <a:r>
              <a:rPr lang="en-US" sz="1600" dirty="0" smtClean="0">
                <a:solidFill>
                  <a:schemeClr val="tx1"/>
                </a:solidFill>
              </a:rPr>
              <a:t>Atmospheric Hazards - Oxygen Deficient Air - Part 1 </a:t>
            </a:r>
          </a:p>
          <a:p>
            <a:pPr lvl="1">
              <a:lnSpc>
                <a:spcPct val="100000"/>
              </a:lnSpc>
              <a:spcBef>
                <a:spcPts val="0"/>
              </a:spcBef>
              <a:buFont typeface="Arial" pitchFamily="34" charset="0"/>
              <a:buChar char="•"/>
            </a:pPr>
            <a:r>
              <a:rPr lang="en-US" sz="1600" dirty="0" smtClean="0">
                <a:solidFill>
                  <a:schemeClr val="tx1"/>
                </a:solidFill>
              </a:rPr>
              <a:t>Atmospheric Hazards - Oxygen Deficient Air - Part 2 </a:t>
            </a:r>
          </a:p>
          <a:p>
            <a:pPr lvl="1">
              <a:lnSpc>
                <a:spcPct val="100000"/>
              </a:lnSpc>
              <a:spcBef>
                <a:spcPts val="0"/>
              </a:spcBef>
              <a:buFont typeface="Arial" pitchFamily="34" charset="0"/>
              <a:buChar char="•"/>
            </a:pPr>
            <a:r>
              <a:rPr lang="en-US" sz="1600" dirty="0" smtClean="0">
                <a:solidFill>
                  <a:schemeClr val="tx1"/>
                </a:solidFill>
              </a:rPr>
              <a:t>Atmospheric Hazards – Solvents </a:t>
            </a:r>
          </a:p>
          <a:p>
            <a:pPr lvl="1">
              <a:lnSpc>
                <a:spcPct val="100000"/>
              </a:lnSpc>
              <a:spcBef>
                <a:spcPts val="0"/>
              </a:spcBef>
              <a:buFont typeface="Arial" pitchFamily="34" charset="0"/>
              <a:buChar char="•"/>
            </a:pPr>
            <a:r>
              <a:rPr lang="en-US" sz="1600" dirty="0" smtClean="0">
                <a:solidFill>
                  <a:schemeClr val="tx1"/>
                </a:solidFill>
              </a:rPr>
              <a:t>Atmospheric Hazards - Toxic Gases - Part 1 </a:t>
            </a:r>
          </a:p>
          <a:p>
            <a:pPr lvl="1">
              <a:lnSpc>
                <a:spcPct val="100000"/>
              </a:lnSpc>
              <a:spcBef>
                <a:spcPts val="0"/>
              </a:spcBef>
              <a:buFont typeface="Arial" pitchFamily="34" charset="0"/>
              <a:buChar char="•"/>
            </a:pPr>
            <a:r>
              <a:rPr lang="en-US" sz="1600" dirty="0" smtClean="0">
                <a:solidFill>
                  <a:schemeClr val="tx1"/>
                </a:solidFill>
              </a:rPr>
              <a:t>Atmospheric Hazards - Toxic Gases - Part 2 </a:t>
            </a:r>
          </a:p>
          <a:p>
            <a:pPr lvl="1">
              <a:lnSpc>
                <a:spcPct val="100000"/>
              </a:lnSpc>
              <a:spcBef>
                <a:spcPts val="0"/>
              </a:spcBef>
              <a:buFont typeface="Arial" pitchFamily="34" charset="0"/>
              <a:buChar char="•"/>
            </a:pPr>
            <a:r>
              <a:rPr lang="en-US" sz="1600" dirty="0" smtClean="0">
                <a:solidFill>
                  <a:schemeClr val="tx1"/>
                </a:solidFill>
              </a:rPr>
              <a:t>Physical Hazards – Engulfment </a:t>
            </a:r>
          </a:p>
          <a:p>
            <a:pPr lvl="1">
              <a:lnSpc>
                <a:spcPct val="100000"/>
              </a:lnSpc>
              <a:spcBef>
                <a:spcPts val="0"/>
              </a:spcBef>
              <a:buFont typeface="Arial" pitchFamily="34" charset="0"/>
              <a:buChar char="•"/>
            </a:pPr>
            <a:r>
              <a:rPr lang="en-US" sz="1600" dirty="0" smtClean="0">
                <a:solidFill>
                  <a:schemeClr val="tx1"/>
                </a:solidFill>
              </a:rPr>
              <a:t>Physical Hazards – Falls </a:t>
            </a:r>
          </a:p>
          <a:p>
            <a:pPr lvl="1">
              <a:lnSpc>
                <a:spcPct val="100000"/>
              </a:lnSpc>
              <a:spcBef>
                <a:spcPts val="0"/>
              </a:spcBef>
              <a:buFont typeface="Arial" pitchFamily="34" charset="0"/>
              <a:buChar char="•"/>
            </a:pPr>
            <a:r>
              <a:rPr lang="en-US" sz="1600" dirty="0" smtClean="0">
                <a:solidFill>
                  <a:schemeClr val="tx1"/>
                </a:solidFill>
              </a:rPr>
              <a:t>Physical Hazards – Electrocution Physical Hazards - Drowning </a:t>
            </a:r>
            <a:endParaRPr lang="en-US" sz="1600" dirty="0">
              <a:solidFill>
                <a:schemeClr val="tx1"/>
              </a:solidFill>
            </a:endParaRPr>
          </a:p>
        </p:txBody>
      </p:sp>
      <p:sp>
        <p:nvSpPr>
          <p:cNvPr id="4" name="Slide Number Placeholder 3"/>
          <p:cNvSpPr>
            <a:spLocks noGrp="1"/>
          </p:cNvSpPr>
          <p:nvPr>
            <p:ph type="sldNum" sz="quarter" idx="12"/>
          </p:nvPr>
        </p:nvSpPr>
        <p:spPr/>
        <p:txBody>
          <a:bodyPr/>
          <a:lstStyle/>
          <a:p>
            <a:pPr>
              <a:defRPr/>
            </a:pPr>
            <a:fld id="{4FFCA879-96E6-41C3-9449-A5EF63E2D752}" type="slidenum">
              <a:rPr lang="en-GB" smtClean="0"/>
              <a:pPr>
                <a:defRPr/>
              </a:pPr>
              <a:t>9</a:t>
            </a:fld>
            <a:endParaRPr lang="en-GB" dirty="0"/>
          </a:p>
        </p:txBody>
      </p:sp>
      <p:sp>
        <p:nvSpPr>
          <p:cNvPr id="2" name="Title 1"/>
          <p:cNvSpPr>
            <a:spLocks noGrp="1"/>
          </p:cNvSpPr>
          <p:nvPr>
            <p:ph type="title"/>
          </p:nvPr>
        </p:nvSpPr>
        <p:spPr>
          <a:xfrm>
            <a:off x="762001" y="228601"/>
            <a:ext cx="7753351" cy="1417637"/>
          </a:xfrm>
        </p:spPr>
        <p:txBody>
          <a:bodyPr/>
          <a:lstStyle/>
          <a:p>
            <a:pPr>
              <a:lnSpc>
                <a:spcPct val="100000"/>
              </a:lnSpc>
            </a:pPr>
            <a:r>
              <a:rPr lang="en-US" sz="4000" dirty="0" smtClean="0">
                <a:solidFill>
                  <a:srgbClr val="C00000"/>
                </a:solidFill>
              </a:rPr>
              <a:t>Are Confined Spaces Dangerous?</a:t>
            </a:r>
            <a:endParaRPr lang="en-US" sz="4000" dirty="0"/>
          </a:p>
        </p:txBody>
      </p:sp>
    </p:spTree>
  </p:cSld>
  <p:clrMapOvr>
    <a:masterClrMapping/>
  </p:clrMapOvr>
  <p:transition spd="med">
    <p:strips dir="l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37136</TotalTime>
  <Words>4150</Words>
  <Application>Microsoft Office PowerPoint</Application>
  <PresentationFormat>On-screen Show (4:3)</PresentationFormat>
  <Paragraphs>445</Paragraphs>
  <Slides>61</Slides>
  <Notes>12</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Concourse</vt:lpstr>
      <vt:lpstr>Confined Space Entry</vt:lpstr>
      <vt:lpstr>Disclaimer</vt:lpstr>
      <vt:lpstr>Course Objectives</vt:lpstr>
      <vt:lpstr>Course Objectives</vt:lpstr>
      <vt:lpstr>You have the right to a safe workplace </vt:lpstr>
      <vt:lpstr>Workers' rights under the OSH Act</vt:lpstr>
      <vt:lpstr>Confined Spaces</vt:lpstr>
      <vt:lpstr>Are Confined Spaces Dangerous?</vt:lpstr>
      <vt:lpstr>Are Confined Spaces Dangerous?</vt:lpstr>
      <vt:lpstr>Are Confined Spaces Dangerous?</vt:lpstr>
      <vt:lpstr>Confined Spaces are Dangerous</vt:lpstr>
      <vt:lpstr>1910.146(g) Training</vt:lpstr>
      <vt:lpstr>What is a Confined Space?</vt:lpstr>
      <vt:lpstr>Permit Required Confined Space</vt:lpstr>
      <vt:lpstr>Non-Permit Confined Space</vt:lpstr>
      <vt:lpstr>Examples of Confined Spaces</vt:lpstr>
      <vt:lpstr>Potential Hazards in Confined Spaces</vt:lpstr>
      <vt:lpstr>Potential Hazards in Confined Spaces</vt:lpstr>
      <vt:lpstr>Oxygen Deficiency</vt:lpstr>
      <vt:lpstr>Entry</vt:lpstr>
      <vt:lpstr>IDLH –  Immediately Dangerous to Life or Health</vt:lpstr>
      <vt:lpstr>Entrant</vt:lpstr>
      <vt:lpstr>Attendant</vt:lpstr>
      <vt:lpstr>Entry Supervisor</vt:lpstr>
      <vt:lpstr>Two Options for Entering Confined Spaces</vt:lpstr>
      <vt:lpstr>Permit-Required Confined Space Entry Procedure</vt:lpstr>
      <vt:lpstr>1. Isolate the Space from all hazards</vt:lpstr>
      <vt:lpstr>2.  Isolate the Space</vt:lpstr>
      <vt:lpstr>3.  Complete Entry Permit Form</vt:lpstr>
      <vt:lpstr>3.  Complete Entry Permit Form – cont.</vt:lpstr>
      <vt:lpstr>3.  Complete Entry Permit Form – cont.</vt:lpstr>
      <vt:lpstr>3.  Complete Entry Permit Form – cont.</vt:lpstr>
      <vt:lpstr>3.  Complete Entry Permit Form – cont.</vt:lpstr>
      <vt:lpstr>4.  Test the Atmosphere</vt:lpstr>
      <vt:lpstr>Testing the Atmosphere</vt:lpstr>
      <vt:lpstr>Testing the Atmosphere</vt:lpstr>
      <vt:lpstr>Notice</vt:lpstr>
      <vt:lpstr>Atmosphere Testing Must Be Performed</vt:lpstr>
      <vt:lpstr>PowerPoint Presentation</vt:lpstr>
      <vt:lpstr>Tanker Cars</vt:lpstr>
      <vt:lpstr>What Can Happen??? !!!!</vt:lpstr>
      <vt:lpstr>Remember! Evaluate the Space</vt:lpstr>
      <vt:lpstr>5.  Enter the Space and Proceed with Work:  And remember ......</vt:lpstr>
      <vt:lpstr>When the Job is Done</vt:lpstr>
      <vt:lpstr>Contractor Confined Space Entry</vt:lpstr>
      <vt:lpstr>Attendant Responsibilities</vt:lpstr>
      <vt:lpstr>Entrant Responsibilities</vt:lpstr>
      <vt:lpstr>Supervisor Responsibilities</vt:lpstr>
      <vt:lpstr>Emergency Rescue</vt:lpstr>
      <vt:lpstr>Rescue Techniques</vt:lpstr>
      <vt:lpstr>Rescue Techniques</vt:lpstr>
      <vt:lpstr>Rescue Techniques</vt:lpstr>
      <vt:lpstr>Rescue Techniques</vt:lpstr>
      <vt:lpstr>Rescue Techniques</vt:lpstr>
      <vt:lpstr>Emergency Rescue</vt:lpstr>
      <vt:lpstr>Personal Protective Equipment</vt:lpstr>
      <vt:lpstr>Personal Protective Equipment</vt:lpstr>
      <vt:lpstr>Next Steps When you get back to your site be sure to review and further train on…..</vt:lpstr>
      <vt:lpstr>Next Steps When you get back to your site be sure to review and further train on …..</vt:lpstr>
      <vt:lpstr>Next Steps</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CONFINED SPACE ENTRY</dc:title>
  <dc:creator>HOSKINS, REGINAL L.</dc:creator>
  <cp:lastModifiedBy>Vosburgh, Linda - OSHA</cp:lastModifiedBy>
  <cp:revision>157</cp:revision>
  <cp:lastPrinted>2012-11-01T15:06:01Z</cp:lastPrinted>
  <dcterms:created xsi:type="dcterms:W3CDTF">1601-01-01T00:00:00Z</dcterms:created>
  <dcterms:modified xsi:type="dcterms:W3CDTF">2013-03-20T15:03:06Z</dcterms:modified>
</cp:coreProperties>
</file>