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742" r:id="rId2"/>
    <p:sldId id="743" r:id="rId3"/>
    <p:sldId id="548" r:id="rId4"/>
    <p:sldId id="951" r:id="rId5"/>
    <p:sldId id="952" r:id="rId6"/>
    <p:sldId id="953" r:id="rId7"/>
    <p:sldId id="536" r:id="rId8"/>
    <p:sldId id="1040" r:id="rId9"/>
    <p:sldId id="1041" r:id="rId10"/>
    <p:sldId id="1042" r:id="rId11"/>
    <p:sldId id="1043" r:id="rId12"/>
    <p:sldId id="1114" r:id="rId13"/>
    <p:sldId id="1045" r:id="rId14"/>
    <p:sldId id="1048" r:id="rId15"/>
    <p:sldId id="1049" r:id="rId16"/>
    <p:sldId id="1050" r:id="rId17"/>
    <p:sldId id="1055" r:id="rId18"/>
    <p:sldId id="1062" r:id="rId19"/>
    <p:sldId id="1066" r:id="rId20"/>
    <p:sldId id="1067" r:id="rId21"/>
    <p:sldId id="1068" r:id="rId22"/>
    <p:sldId id="1069" r:id="rId23"/>
    <p:sldId id="1070" r:id="rId24"/>
    <p:sldId id="1071" r:id="rId25"/>
    <p:sldId id="1072" r:id="rId26"/>
    <p:sldId id="1086" r:id="rId27"/>
    <p:sldId id="1073" r:id="rId28"/>
    <p:sldId id="1074" r:id="rId29"/>
    <p:sldId id="1076" r:id="rId30"/>
    <p:sldId id="1094" r:id="rId31"/>
    <p:sldId id="1098" r:id="rId32"/>
    <p:sldId id="1099" r:id="rId33"/>
    <p:sldId id="1103" r:id="rId34"/>
    <p:sldId id="1108" r:id="rId35"/>
    <p:sldId id="1110" r:id="rId36"/>
    <p:sldId id="1111" r:id="rId37"/>
    <p:sldId id="1112" r:id="rId38"/>
    <p:sldId id="1079" r:id="rId39"/>
    <p:sldId id="1115" r:id="rId40"/>
    <p:sldId id="1116" r:id="rId41"/>
    <p:sldId id="545" r:id="rId42"/>
    <p:sldId id="1117" r:id="rId43"/>
    <p:sldId id="1120" r:id="rId44"/>
    <p:sldId id="1121" r:id="rId45"/>
    <p:sldId id="1123" r:id="rId46"/>
    <p:sldId id="1124" r:id="rId47"/>
    <p:sldId id="1126" r:id="rId48"/>
    <p:sldId id="1122" r:id="rId49"/>
    <p:sldId id="955" r:id="rId50"/>
    <p:sldId id="966" r:id="rId51"/>
    <p:sldId id="975" r:id="rId52"/>
    <p:sldId id="981" r:id="rId53"/>
    <p:sldId id="982" r:id="rId54"/>
    <p:sldId id="983" r:id="rId55"/>
    <p:sldId id="985" r:id="rId56"/>
    <p:sldId id="986" r:id="rId57"/>
    <p:sldId id="987" r:id="rId58"/>
    <p:sldId id="988" r:id="rId59"/>
    <p:sldId id="989" r:id="rId60"/>
    <p:sldId id="991" r:id="rId61"/>
    <p:sldId id="992" r:id="rId62"/>
    <p:sldId id="996" r:id="rId63"/>
    <p:sldId id="1008" r:id="rId64"/>
    <p:sldId id="1118" r:id="rId65"/>
    <p:sldId id="1119"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F52B"/>
    <a:srgbClr val="DEB29E"/>
    <a:srgbClr val="BF974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5" autoAdjust="0"/>
    <p:restoredTop sz="89836" autoAdjust="0"/>
  </p:normalViewPr>
  <p:slideViewPr>
    <p:cSldViewPr>
      <p:cViewPr>
        <p:scale>
          <a:sx n="58" d="100"/>
          <a:sy n="58" d="100"/>
        </p:scale>
        <p:origin x="-1524" y="-54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564"/>
    </p:cViewPr>
  </p:sorterViewPr>
  <p:notesViewPr>
    <p:cSldViewPr>
      <p:cViewPr varScale="1">
        <p:scale>
          <a:sx n="53" d="100"/>
          <a:sy n="53" d="100"/>
        </p:scale>
        <p:origin x="-187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BCFC9DD-4CCB-4FED-BFD4-0A09DC36246E}" type="datetimeFigureOut">
              <a:rPr lang="en-US"/>
              <a:pPr>
                <a:defRPr/>
              </a:pPr>
              <a:t>4/27/2012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12F3382-02F6-4228-A5BB-8CED4BC1E6CE}" type="slidenum">
              <a:rPr lang="en-US"/>
              <a:pPr>
                <a:defRPr/>
              </a:pPr>
              <a:t>‹#›</a:t>
            </a:fld>
            <a:endParaRPr lang="en-US"/>
          </a:p>
        </p:txBody>
      </p:sp>
    </p:spTree>
    <p:extLst>
      <p:ext uri="{BB962C8B-B14F-4D97-AF65-F5344CB8AC3E}">
        <p14:creationId xmlns:p14="http://schemas.microsoft.com/office/powerpoint/2010/main" val="3378717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sha.gov/pls/oshaweb/owalink.query_links?src_doc_type=STANDARDS&amp;src_unique_file=1926_0652&amp;src_anchor_name=1926.652(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CFC581D-4EDC-4571-8F9F-C76B857F3355}"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36196" name="Slide Number Placeholder 3"/>
          <p:cNvSpPr>
            <a:spLocks noGrp="1"/>
          </p:cNvSpPr>
          <p:nvPr>
            <p:ph type="sldNum" sz="quarter" idx="5"/>
          </p:nvPr>
        </p:nvSpPr>
        <p:spPr/>
        <p:txBody>
          <a:bodyPr/>
          <a:lstStyle/>
          <a:p>
            <a:pPr>
              <a:defRPr/>
            </a:pPr>
            <a:fld id="{1C5669BB-DF2A-4B52-AF11-0644CE3486C2}" type="slidenum">
              <a:rPr lang="en-US"/>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37220" name="Slide Number Placeholder 3"/>
          <p:cNvSpPr>
            <a:spLocks noGrp="1"/>
          </p:cNvSpPr>
          <p:nvPr>
            <p:ph type="sldNum" sz="quarter" idx="5"/>
          </p:nvPr>
        </p:nvSpPr>
        <p:spPr/>
        <p:txBody>
          <a:bodyPr/>
          <a:lstStyle/>
          <a:p>
            <a:pPr>
              <a:defRPr/>
            </a:pPr>
            <a:fld id="{1E3B9A6A-55F9-4C05-8FB2-9344FFF3F25C}" type="slidenum">
              <a:rPr lang="en-US"/>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37FF98E-8BF4-44E1-9798-F0E39671E2C8}"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39268" name="Slide Number Placeholder 3"/>
          <p:cNvSpPr>
            <a:spLocks noGrp="1"/>
          </p:cNvSpPr>
          <p:nvPr>
            <p:ph type="sldNum" sz="quarter" idx="5"/>
          </p:nvPr>
        </p:nvSpPr>
        <p:spPr/>
        <p:txBody>
          <a:bodyPr/>
          <a:lstStyle/>
          <a:p>
            <a:pPr>
              <a:defRPr/>
            </a:pPr>
            <a:fld id="{720A9347-72C2-4808-BA60-B0514CD6235D}" type="slidenum">
              <a:rPr lang="en-US"/>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Undisturbed soils will typically appear to be layered.  These layers are called strata or horizons. </a:t>
            </a:r>
            <a:r>
              <a:rPr lang="en-US" smtClean="0"/>
              <a:t>A soil profile is the sequence of natural layers, or horizons, in a soil. Each soil series consists of soils having major horizons that are similar in color, texture, structure, reaction, consistency, mineral and chemical composition, and arrangement in the soil profile. The soil profile extends from the surface downward to unconsolidated material. Most soils have three major horizons called the surface horizon, the subsoil, and the substratum. </a:t>
            </a:r>
            <a:endParaRPr lang="en-US" smtClean="0">
              <a:latin typeface="Arial" pitchFamily="34" charset="0"/>
            </a:endParaRPr>
          </a:p>
        </p:txBody>
      </p:sp>
      <p:sp>
        <p:nvSpPr>
          <p:cNvPr id="142340" name="Slide Number Placeholder 3"/>
          <p:cNvSpPr>
            <a:spLocks noGrp="1"/>
          </p:cNvSpPr>
          <p:nvPr>
            <p:ph type="sldNum" sz="quarter" idx="5"/>
          </p:nvPr>
        </p:nvSpPr>
        <p:spPr/>
        <p:txBody>
          <a:bodyPr/>
          <a:lstStyle/>
          <a:p>
            <a:pPr>
              <a:defRPr/>
            </a:pPr>
            <a:fld id="{85FE5A89-4432-4092-ABBC-1C2222592B39}" type="slidenum">
              <a:rPr lang="en-US"/>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43364" name="Slide Number Placeholder 3"/>
          <p:cNvSpPr>
            <a:spLocks noGrp="1"/>
          </p:cNvSpPr>
          <p:nvPr>
            <p:ph type="sldNum" sz="quarter" idx="5"/>
          </p:nvPr>
        </p:nvSpPr>
        <p:spPr/>
        <p:txBody>
          <a:bodyPr/>
          <a:lstStyle/>
          <a:p>
            <a:pPr>
              <a:defRPr/>
            </a:pPr>
            <a:fld id="{F88AFEBB-0CA2-407D-96F6-6D975BC78476}" type="slidenum">
              <a:rPr lang="en-US"/>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44388" name="Slide Number Placeholder 3"/>
          <p:cNvSpPr>
            <a:spLocks noGrp="1"/>
          </p:cNvSpPr>
          <p:nvPr>
            <p:ph type="sldNum" sz="quarter" idx="5"/>
          </p:nvPr>
        </p:nvSpPr>
        <p:spPr/>
        <p:txBody>
          <a:bodyPr/>
          <a:lstStyle/>
          <a:p>
            <a:pPr>
              <a:defRPr/>
            </a:pPr>
            <a:fld id="{52E12CFB-6CFF-4275-A348-42A6E3866C6E}" type="slidenum">
              <a:rPr lang="en-US"/>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49508" name="Slide Number Placeholder 3"/>
          <p:cNvSpPr>
            <a:spLocks noGrp="1"/>
          </p:cNvSpPr>
          <p:nvPr>
            <p:ph type="sldNum" sz="quarter" idx="5"/>
          </p:nvPr>
        </p:nvSpPr>
        <p:spPr/>
        <p:txBody>
          <a:bodyPr/>
          <a:lstStyle/>
          <a:p>
            <a:pPr>
              <a:defRPr/>
            </a:pPr>
            <a:fld id="{2E6CFD9F-3E40-4A80-87B7-E7ED608B6F8A}" type="slidenum">
              <a:rPr lang="en-US"/>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56676" name="Slide Number Placeholder 3"/>
          <p:cNvSpPr>
            <a:spLocks noGrp="1"/>
          </p:cNvSpPr>
          <p:nvPr>
            <p:ph type="sldNum" sz="quarter" idx="5"/>
          </p:nvPr>
        </p:nvSpPr>
        <p:spPr/>
        <p:txBody>
          <a:bodyPr/>
          <a:lstStyle/>
          <a:p>
            <a:pPr>
              <a:defRPr/>
            </a:pPr>
            <a:fld id="{9260FA0B-C8D9-42F3-83F7-34E42CEF68F3}" type="slidenum">
              <a:rPr lang="en-US"/>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r>
              <a:rPr lang="en-US" smtClean="0">
                <a:latin typeface="Arial" pitchFamily="34" charset="0"/>
              </a:rPr>
              <a:t>Trench is deeper than five feet</a:t>
            </a:r>
          </a:p>
          <a:p>
            <a:pPr marL="228600" indent="-228600" eaLnBrk="1" hangingPunct="1">
              <a:buFontTx/>
              <a:buAutoNum type="arabicPeriod"/>
            </a:pPr>
            <a:r>
              <a:rPr lang="en-US" smtClean="0">
                <a:latin typeface="Arial" pitchFamily="34" charset="0"/>
              </a:rPr>
              <a:t>Spoil pile is closer than 2 feet from edge of trench </a:t>
            </a:r>
          </a:p>
        </p:txBody>
      </p:sp>
      <p:sp>
        <p:nvSpPr>
          <p:cNvPr id="160772" name="Slide Number Placeholder 3"/>
          <p:cNvSpPr>
            <a:spLocks noGrp="1"/>
          </p:cNvSpPr>
          <p:nvPr>
            <p:ph type="sldNum" sz="quarter" idx="5"/>
          </p:nvPr>
        </p:nvSpPr>
        <p:spPr/>
        <p:txBody>
          <a:bodyPr/>
          <a:lstStyle/>
          <a:p>
            <a:pPr>
              <a:defRPr/>
            </a:pPr>
            <a:fld id="{F1C17C12-5AB4-43CC-BCDB-EF6A50B7566A}" type="slidenum">
              <a:rPr lang="en-US"/>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6CAB5F1-5B1E-4F0F-A5FA-50C4294AE9C9}"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r>
              <a:rPr lang="en-US" smtClean="0">
                <a:latin typeface="Arial" pitchFamily="34" charset="0"/>
              </a:rPr>
              <a:t>Trench is deeper than five feet</a:t>
            </a:r>
          </a:p>
          <a:p>
            <a:pPr marL="228600" indent="-228600" eaLnBrk="1" hangingPunct="1">
              <a:buFontTx/>
              <a:buAutoNum type="arabicPeriod"/>
            </a:pPr>
            <a:r>
              <a:rPr lang="en-US" smtClean="0">
                <a:latin typeface="Arial" pitchFamily="34" charset="0"/>
              </a:rPr>
              <a:t>Excavator adds weight to banks of trench surcharge or superimposed load</a:t>
            </a:r>
          </a:p>
          <a:p>
            <a:pPr marL="228600" indent="-228600" eaLnBrk="1" hangingPunct="1">
              <a:buFontTx/>
              <a:buAutoNum type="arabicPeriod"/>
            </a:pPr>
            <a:r>
              <a:rPr lang="en-US" smtClean="0">
                <a:latin typeface="Arial" pitchFamily="34" charset="0"/>
              </a:rPr>
              <a:t>Spoil pile appears closer than 2 feet from edge of trench </a:t>
            </a:r>
          </a:p>
        </p:txBody>
      </p:sp>
      <p:sp>
        <p:nvSpPr>
          <p:cNvPr id="161796" name="Slide Number Placeholder 3"/>
          <p:cNvSpPr>
            <a:spLocks noGrp="1"/>
          </p:cNvSpPr>
          <p:nvPr>
            <p:ph type="sldNum" sz="quarter" idx="5"/>
          </p:nvPr>
        </p:nvSpPr>
        <p:spPr/>
        <p:txBody>
          <a:bodyPr/>
          <a:lstStyle/>
          <a:p>
            <a:pPr>
              <a:defRPr/>
            </a:pPr>
            <a:fld id="{9B4A92BC-16E2-43CA-BA71-65993683F5BD}" type="slidenum">
              <a:rPr lang="en-US"/>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7BE4675-ED47-415F-91F8-AE9DA2AE35C4}" type="slidenum">
              <a:rPr lang="en-US" sz="1100"/>
              <a:pPr algn="r" eaLnBrk="1" hangingPunct="1"/>
              <a:t>21</a:t>
            </a:fld>
            <a:endParaRPr lang="en-US" sz="1100"/>
          </a:p>
        </p:txBody>
      </p:sp>
      <p:sp>
        <p:nvSpPr>
          <p:cNvPr id="531459"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eaLnBrk="1" hangingPunct="1"/>
            <a:fld id="{3A189647-FB36-4175-B4F8-E6498F74F932}" type="slidenum">
              <a:rPr lang="en-US" sz="1200"/>
              <a:pPr algn="r" eaLnBrk="1" hangingPunct="1"/>
              <a:t>21</a:t>
            </a:fld>
            <a:endParaRPr lang="en-US" sz="1200"/>
          </a:p>
        </p:txBody>
      </p:sp>
      <p:sp>
        <p:nvSpPr>
          <p:cNvPr id="53146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14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r>
              <a:rPr lang="en-US" smtClean="0">
                <a:latin typeface="Arial" pitchFamily="34" charset="0"/>
              </a:rPr>
              <a:t>Trench is deeper than five feet</a:t>
            </a:r>
          </a:p>
          <a:p>
            <a:pPr marL="228600" indent="-228600" eaLnBrk="1" hangingPunct="1">
              <a:buFontTx/>
              <a:buAutoNum type="arabicPeriod"/>
            </a:pPr>
            <a:r>
              <a:rPr lang="en-US" smtClean="0">
                <a:latin typeface="Arial" pitchFamily="34" charset="0"/>
              </a:rPr>
              <a:t>Workers have no hardhats</a:t>
            </a:r>
          </a:p>
        </p:txBody>
      </p:sp>
      <p:sp>
        <p:nvSpPr>
          <p:cNvPr id="163844" name="Slide Number Placeholder 3"/>
          <p:cNvSpPr>
            <a:spLocks noGrp="1"/>
          </p:cNvSpPr>
          <p:nvPr>
            <p:ph type="sldNum" sz="quarter" idx="5"/>
          </p:nvPr>
        </p:nvSpPr>
        <p:spPr/>
        <p:txBody>
          <a:bodyPr/>
          <a:lstStyle/>
          <a:p>
            <a:pPr>
              <a:defRPr/>
            </a:pPr>
            <a:fld id="{3C854769-F207-4261-9EEF-904A6EF59D98}" type="slidenum">
              <a:rPr lang="en-US"/>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CC8E255B-2547-4C01-AE52-AE3584F85703}" type="slidenum">
              <a:rPr lang="en-US"/>
              <a:pPr>
                <a:defRPr/>
              </a:pPr>
              <a:t>23</a:t>
            </a:fld>
            <a:endParaRPr lang="en-US"/>
          </a:p>
        </p:txBody>
      </p:sp>
      <p:sp>
        <p:nvSpPr>
          <p:cNvPr id="533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Reference 1926.652(a) and (b) and (c)</a:t>
            </a:r>
          </a:p>
          <a:p>
            <a:pPr eaLnBrk="1" hangingPunct="1"/>
            <a:endParaRPr lang="en-US" smtClean="0">
              <a:latin typeface="Arial" pitchFamily="34" charset="0"/>
              <a:hlinkClick r:id="rId3"/>
            </a:endParaRPr>
          </a:p>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1. Means of egress not in place</a:t>
            </a:r>
          </a:p>
          <a:p>
            <a:pPr eaLnBrk="1" hangingPunct="1"/>
            <a:r>
              <a:rPr lang="en-US" smtClean="0">
                <a:latin typeface="Arial" pitchFamily="34" charset="0"/>
              </a:rPr>
              <a:t>2. Workers under load</a:t>
            </a:r>
          </a:p>
          <a:p>
            <a:pPr eaLnBrk="1" hangingPunct="1"/>
            <a:r>
              <a:rPr lang="en-US" smtClean="0">
                <a:latin typeface="Arial" pitchFamily="34" charset="0"/>
              </a:rPr>
              <a:t>3. Spoil pile closer than two feet from edge.</a:t>
            </a:r>
          </a:p>
        </p:txBody>
      </p:sp>
      <p:sp>
        <p:nvSpPr>
          <p:cNvPr id="165892" name="Slide Number Placeholder 3"/>
          <p:cNvSpPr>
            <a:spLocks noGrp="1"/>
          </p:cNvSpPr>
          <p:nvPr>
            <p:ph type="sldNum" sz="quarter" idx="5"/>
          </p:nvPr>
        </p:nvSpPr>
        <p:spPr/>
        <p:txBody>
          <a:bodyPr/>
          <a:lstStyle/>
          <a:p>
            <a:pPr>
              <a:defRPr/>
            </a:pPr>
            <a:fld id="{4974E021-3DDE-4EAA-B8C4-119245364DEB}" type="slidenum">
              <a:rPr lang="en-US"/>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r>
              <a:rPr lang="en-US" smtClean="0">
                <a:latin typeface="Arial" pitchFamily="34" charset="0"/>
              </a:rPr>
              <a:t>Trench is deeper than five feet and improperly benched</a:t>
            </a:r>
          </a:p>
          <a:p>
            <a:pPr marL="228600" indent="-228600" eaLnBrk="1" hangingPunct="1">
              <a:buFontTx/>
              <a:buAutoNum type="arabicPeriod"/>
            </a:pPr>
            <a:r>
              <a:rPr lang="en-US" smtClean="0">
                <a:latin typeface="Arial" pitchFamily="34" charset="0"/>
              </a:rPr>
              <a:t>Excavator adds weight to banks of trench surcharge or superimposed load</a:t>
            </a:r>
          </a:p>
          <a:p>
            <a:pPr marL="228600" indent="-228600" eaLnBrk="1" hangingPunct="1">
              <a:buFontTx/>
              <a:buAutoNum type="arabicPeriod"/>
            </a:pPr>
            <a:r>
              <a:rPr lang="en-US" smtClean="0">
                <a:latin typeface="Arial" pitchFamily="34" charset="0"/>
              </a:rPr>
              <a:t>Worker have no hardhats</a:t>
            </a:r>
          </a:p>
        </p:txBody>
      </p:sp>
      <p:sp>
        <p:nvSpPr>
          <p:cNvPr id="166916" name="Slide Number Placeholder 3"/>
          <p:cNvSpPr>
            <a:spLocks noGrp="1"/>
          </p:cNvSpPr>
          <p:nvPr>
            <p:ph type="sldNum" sz="quarter" idx="5"/>
          </p:nvPr>
        </p:nvSpPr>
        <p:spPr/>
        <p:txBody>
          <a:bodyPr/>
          <a:lstStyle/>
          <a:p>
            <a:pPr>
              <a:defRPr/>
            </a:pPr>
            <a:fld id="{2837D4C2-B0BC-4DB3-A815-3F29D2DEF285}" type="slidenum">
              <a:rPr lang="en-US"/>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AEBF2BD-819E-4B4E-9E06-0178D6B2913D}" type="slidenum">
              <a:rPr lang="en-US" sz="1100"/>
              <a:pPr algn="r" eaLnBrk="1" hangingPunct="1"/>
              <a:t>26</a:t>
            </a:fld>
            <a:endParaRPr lang="en-US" sz="1100"/>
          </a:p>
        </p:txBody>
      </p:sp>
      <p:sp>
        <p:nvSpPr>
          <p:cNvPr id="536579"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eaLnBrk="1" hangingPunct="1"/>
            <a:fld id="{E2589B09-4C85-4F09-B065-19E598494E9C}" type="slidenum">
              <a:rPr lang="en-US" sz="1200"/>
              <a:pPr algn="r" eaLnBrk="1" hangingPunct="1"/>
              <a:t>26</a:t>
            </a:fld>
            <a:endParaRPr lang="en-US" sz="1200"/>
          </a:p>
        </p:txBody>
      </p:sp>
      <p:sp>
        <p:nvSpPr>
          <p:cNvPr id="53658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8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numCol="1" anchor="t" anchorCtr="0" compatLnSpc="1">
            <a:prstTxWarp prst="textNoShape">
              <a:avLst/>
            </a:prstTxWarp>
          </a:bodyPr>
          <a:lstStyle/>
          <a:p>
            <a:pPr marL="228600" indent="-228600" eaLnBrk="1" hangingPunct="1">
              <a:buFontTx/>
              <a:buAutoNum type="arabicPeriod"/>
            </a:pPr>
            <a:r>
              <a:rPr lang="en-US" smtClean="0">
                <a:latin typeface="Arial" pitchFamily="34" charset="0"/>
              </a:rPr>
              <a:t>Trench is deeper than five feet</a:t>
            </a:r>
          </a:p>
          <a:p>
            <a:pPr marL="228600" indent="-228600" eaLnBrk="1" hangingPunct="1">
              <a:buFontTx/>
              <a:buAutoNum type="arabicPeriod"/>
            </a:pPr>
            <a:r>
              <a:rPr lang="en-US" smtClean="0">
                <a:latin typeface="Arial" pitchFamily="34" charset="0"/>
              </a:rPr>
              <a:t>Excavator adds weight to banks of trench surcharge or superimposed load</a:t>
            </a:r>
          </a:p>
          <a:p>
            <a:pPr marL="228600" indent="-228600" eaLnBrk="1" hangingPunct="1">
              <a:buFontTx/>
              <a:buAutoNum type="arabicPeriod"/>
            </a:pPr>
            <a:r>
              <a:rPr lang="en-US" smtClean="0">
                <a:latin typeface="Arial" pitchFamily="34" charset="0"/>
              </a:rPr>
              <a:t>Workers have no hardhats</a:t>
            </a:r>
          </a:p>
          <a:p>
            <a:pPr marL="228600" indent="-228600" eaLnBrk="1" hangingPunct="1">
              <a:buFontTx/>
              <a:buAutoNum type="arabicPeriod"/>
            </a:pPr>
            <a:r>
              <a:rPr lang="en-US" smtClean="0">
                <a:latin typeface="Arial" pitchFamily="34" charset="0"/>
              </a:rPr>
              <a:t>Spoil pile is closer than 2 feet from edge of trench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p:txBody>
          <a:bodyPr/>
          <a:lstStyle/>
          <a:p>
            <a:pPr>
              <a:defRPr/>
            </a:pPr>
            <a:endParaRPr lang="en-US" dirty="0"/>
          </a:p>
        </p:txBody>
      </p:sp>
      <p:sp>
        <p:nvSpPr>
          <p:cNvPr id="167939" name="Rectangle 7"/>
          <p:cNvSpPr>
            <a:spLocks noGrp="1" noChangeArrowheads="1"/>
          </p:cNvSpPr>
          <p:nvPr>
            <p:ph type="sldNum" sz="quarter" idx="5"/>
          </p:nvPr>
        </p:nvSpPr>
        <p:spPr/>
        <p:txBody>
          <a:bodyPr/>
          <a:lstStyle/>
          <a:p>
            <a:pPr>
              <a:defRPr/>
            </a:pPr>
            <a:endParaRPr lang="en-US" dirty="0"/>
          </a:p>
        </p:txBody>
      </p:sp>
      <p:sp>
        <p:nvSpPr>
          <p:cNvPr id="537604" name="Rectangle 2"/>
          <p:cNvSpPr>
            <a:spLocks noGrp="1" noRot="1" noChangeAspect="1" noChangeArrowheads="1" noTextEdit="1"/>
          </p:cNvSpPr>
          <p:nvPr>
            <p:ph type="sldImg"/>
          </p:nvPr>
        </p:nvSpPr>
        <p:spPr bwMode="auto">
          <a:xfrm>
            <a:off x="1152525" y="692150"/>
            <a:ext cx="4554538"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37605" name="Rectangle 3"/>
          <p:cNvSpPr>
            <a:spLocks noGrp="1" noChangeArrowheads="1"/>
          </p:cNvSpPr>
          <p:nvPr>
            <p:ph type="body" idx="1"/>
          </p:nvPr>
        </p:nvSpPr>
        <p:spPr bwMode="auto">
          <a:xfrm>
            <a:off x="915988" y="4343400"/>
            <a:ext cx="5026025"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0" tIns="46026" rIns="92050" bIns="46026" numCol="1" anchor="t" anchorCtr="0" compatLnSpc="1">
            <a:prstTxWarp prst="textNoShape">
              <a:avLst/>
            </a:prstTxWarp>
          </a:bodyPr>
          <a:lstStyle/>
          <a:p>
            <a:pPr eaLnBrk="1" hangingPunct="1">
              <a:spcBef>
                <a:spcPct val="0"/>
              </a:spcBef>
            </a:pPr>
            <a:r>
              <a:rPr lang="en-US" smtClean="0">
                <a:latin typeface="Arial" pitchFamily="34" charset="0"/>
              </a:rPr>
              <a:t>Discuss each Visual Test and ask if the students have any questions.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5" name="Notes Placeholder 2"/>
          <p:cNvSpPr>
            <a:spLocks noGrp="1"/>
          </p:cNvSpPr>
          <p:nvPr>
            <p:ph type="body" idx="1"/>
          </p:nvPr>
        </p:nvSpPr>
        <p:spPr bwMode="auto"/>
        <p:txBody>
          <a:bodyPr wrap="square" numCol="1" anchor="t" anchorCtr="0" compatLnSpc="1">
            <a:prstTxWarp prst="textNoShape">
              <a:avLst/>
            </a:prstTxWarp>
            <a:normAutofit fontScale="92500" lnSpcReduction="10000"/>
          </a:bodyPr>
          <a:lstStyle/>
          <a:p>
            <a:pPr eaLnBrk="1" hangingPunct="1">
              <a:lnSpc>
                <a:spcPct val="120000"/>
              </a:lnSpc>
              <a:buFont typeface="Arial" pitchFamily="34" charset="0"/>
              <a:buChar char="–"/>
              <a:defRPr/>
            </a:pPr>
            <a:r>
              <a:rPr lang="en-US" dirty="0" smtClean="0"/>
              <a:t>Designed to be used on saturated cohesive clay soil</a:t>
            </a:r>
          </a:p>
          <a:p>
            <a:pPr eaLnBrk="1" hangingPunct="1">
              <a:lnSpc>
                <a:spcPct val="110000"/>
              </a:lnSpc>
              <a:buFont typeface="Arial" pitchFamily="34" charset="0"/>
              <a:buChar char="–"/>
              <a:defRPr/>
            </a:pPr>
            <a:r>
              <a:rPr lang="en-US" dirty="0" smtClean="0"/>
              <a:t>Vanes are inserted into soil</a:t>
            </a:r>
          </a:p>
          <a:p>
            <a:pPr eaLnBrk="1" hangingPunct="1">
              <a:lnSpc>
                <a:spcPct val="110000"/>
              </a:lnSpc>
              <a:buFont typeface="Arial" pitchFamily="34" charset="0"/>
              <a:buChar char="–"/>
              <a:defRPr/>
            </a:pPr>
            <a:r>
              <a:rPr lang="en-US" dirty="0" smtClean="0"/>
              <a:t>Twist and shear soil at base and around circumference of vanes</a:t>
            </a:r>
          </a:p>
          <a:p>
            <a:pPr eaLnBrk="1" hangingPunct="1">
              <a:buFont typeface="Arial" pitchFamily="34" charset="0"/>
              <a:buChar char="–"/>
              <a:defRPr/>
            </a:pPr>
            <a:r>
              <a:rPr lang="en-US" dirty="0" smtClean="0"/>
              <a:t>Select fresh clod or block of undisturbed soil from spoil pile </a:t>
            </a:r>
          </a:p>
          <a:p>
            <a:pPr eaLnBrk="1" hangingPunct="1">
              <a:buFont typeface="Arial" pitchFamily="34" charset="0"/>
              <a:buChar char="–"/>
              <a:defRPr/>
            </a:pPr>
            <a:r>
              <a:rPr lang="en-US" dirty="0" smtClean="0"/>
              <a:t>Cut a smooth surface on the clod</a:t>
            </a:r>
          </a:p>
          <a:p>
            <a:pPr eaLnBrk="1" hangingPunct="1">
              <a:buFont typeface="Arial" pitchFamily="34" charset="0"/>
              <a:buChar char="–"/>
              <a:defRPr/>
            </a:pPr>
            <a:r>
              <a:rPr lang="en-US" dirty="0" smtClean="0"/>
              <a:t>Insert vanes of device into the soil</a:t>
            </a:r>
          </a:p>
          <a:p>
            <a:pPr eaLnBrk="1" hangingPunct="1">
              <a:buFont typeface="Arial" pitchFamily="34" charset="0"/>
              <a:buChar char="–"/>
              <a:defRPr/>
            </a:pPr>
            <a:r>
              <a:rPr lang="en-US" dirty="0" smtClean="0"/>
              <a:t>Retract vanes to show foot imprint </a:t>
            </a:r>
          </a:p>
          <a:p>
            <a:pPr eaLnBrk="1" hangingPunct="1">
              <a:buFont typeface="Arial" pitchFamily="34" charset="0"/>
              <a:buChar char="–"/>
              <a:defRPr/>
            </a:pPr>
            <a:r>
              <a:rPr lang="en-US" dirty="0" smtClean="0"/>
              <a:t>Set indicator at zero</a:t>
            </a:r>
          </a:p>
          <a:p>
            <a:pPr eaLnBrk="1" hangingPunct="1">
              <a:buFont typeface="Arial" pitchFamily="34" charset="0"/>
              <a:buChar char="–"/>
              <a:defRPr/>
            </a:pPr>
            <a:r>
              <a:rPr lang="en-US" dirty="0" smtClean="0"/>
              <a:t>Hold device firmly against soil and twist in clockwise manner until soil fails in shear</a:t>
            </a:r>
          </a:p>
          <a:p>
            <a:pPr eaLnBrk="1" hangingPunct="1">
              <a:lnSpc>
                <a:spcPct val="110000"/>
              </a:lnSpc>
              <a:buFont typeface="Arial" pitchFamily="34" charset="0"/>
              <a:buChar char="–"/>
              <a:defRPr/>
            </a:pPr>
            <a:endParaRPr lang="en-US" dirty="0" smtClean="0"/>
          </a:p>
          <a:p>
            <a:pPr eaLnBrk="1" hangingPunct="1">
              <a:lnSpc>
                <a:spcPct val="120000"/>
              </a:lnSpc>
              <a:buFont typeface="Arial" pitchFamily="34" charset="0"/>
              <a:buChar char="–"/>
              <a:defRPr/>
            </a:pPr>
            <a:r>
              <a:rPr lang="en-US" dirty="0" smtClean="0"/>
              <a:t>Designed to be used on saturated cohesive clay soil</a:t>
            </a:r>
          </a:p>
          <a:p>
            <a:pPr eaLnBrk="1" hangingPunct="1">
              <a:lnSpc>
                <a:spcPct val="110000"/>
              </a:lnSpc>
              <a:buFont typeface="Arial" pitchFamily="34" charset="0"/>
              <a:buChar char="–"/>
              <a:defRPr/>
            </a:pPr>
            <a:r>
              <a:rPr lang="en-US" dirty="0" smtClean="0"/>
              <a:t>Vanes are inserted into soil</a:t>
            </a:r>
          </a:p>
          <a:p>
            <a:pPr eaLnBrk="1" hangingPunct="1">
              <a:lnSpc>
                <a:spcPct val="110000"/>
              </a:lnSpc>
              <a:buFont typeface="Arial" pitchFamily="34" charset="0"/>
              <a:buChar char="–"/>
              <a:defRPr/>
            </a:pPr>
            <a:r>
              <a:rPr lang="en-US" dirty="0" smtClean="0"/>
              <a:t>Twist and shear soil at base and around circumference of vanes</a:t>
            </a:r>
          </a:p>
          <a:p>
            <a:pPr eaLnBrk="1" hangingPunct="1">
              <a:buFont typeface="Arial" pitchFamily="34" charset="0"/>
              <a:buChar char="–"/>
              <a:defRPr/>
            </a:pPr>
            <a:r>
              <a:rPr lang="en-US" dirty="0" smtClean="0"/>
              <a:t>Select fresh clod or block of undisturbed soil from spoil pile </a:t>
            </a:r>
          </a:p>
          <a:p>
            <a:pPr eaLnBrk="1" hangingPunct="1">
              <a:buFont typeface="Arial" pitchFamily="34" charset="0"/>
              <a:buChar char="–"/>
              <a:defRPr/>
            </a:pPr>
            <a:r>
              <a:rPr lang="en-US" dirty="0" smtClean="0"/>
              <a:t>Cut a smooth surface on the clod</a:t>
            </a:r>
          </a:p>
          <a:p>
            <a:pPr eaLnBrk="1" hangingPunct="1">
              <a:buFont typeface="Arial" pitchFamily="34" charset="0"/>
              <a:buChar char="–"/>
              <a:defRPr/>
            </a:pPr>
            <a:r>
              <a:rPr lang="en-US" dirty="0" smtClean="0"/>
              <a:t>Insert vanes of device into the soil</a:t>
            </a:r>
          </a:p>
          <a:p>
            <a:pPr eaLnBrk="1" hangingPunct="1">
              <a:buFont typeface="Arial" pitchFamily="34" charset="0"/>
              <a:buChar char="–"/>
              <a:defRPr/>
            </a:pPr>
            <a:r>
              <a:rPr lang="en-US" dirty="0" smtClean="0"/>
              <a:t>Retract vanes to show foot imprint </a:t>
            </a:r>
          </a:p>
          <a:p>
            <a:pPr eaLnBrk="1" hangingPunct="1">
              <a:buFont typeface="Arial" pitchFamily="34" charset="0"/>
              <a:buChar char="–"/>
              <a:defRPr/>
            </a:pPr>
            <a:r>
              <a:rPr lang="en-US" dirty="0" smtClean="0"/>
              <a:t>Set indicator at zero</a:t>
            </a:r>
          </a:p>
          <a:p>
            <a:pPr eaLnBrk="1" hangingPunct="1">
              <a:buFont typeface="Arial" pitchFamily="34" charset="0"/>
              <a:buChar char="–"/>
              <a:defRPr/>
            </a:pPr>
            <a:r>
              <a:rPr lang="en-US" dirty="0" smtClean="0"/>
              <a:t>Hold device firmly against soil and twist in clockwise manner until soil fails in shear</a:t>
            </a:r>
          </a:p>
          <a:p>
            <a:pPr eaLnBrk="1" hangingPunct="1">
              <a:lnSpc>
                <a:spcPct val="110000"/>
              </a:lnSpc>
              <a:buFont typeface="Arial" pitchFamily="34" charset="0"/>
              <a:buChar char="–"/>
              <a:defRPr/>
            </a:pPr>
            <a:endParaRPr lang="en-US" dirty="0" smtClean="0"/>
          </a:p>
          <a:p>
            <a:pPr eaLnBrk="1" hangingPunct="1">
              <a:defRPr/>
            </a:pPr>
            <a:endParaRPr lang="en-US" dirty="0" smtClean="0">
              <a:latin typeface="Arial" pitchFamily="34" charset="0"/>
            </a:endParaRPr>
          </a:p>
        </p:txBody>
      </p:sp>
      <p:sp>
        <p:nvSpPr>
          <p:cNvPr id="168964" name="Header Placeholder 3"/>
          <p:cNvSpPr>
            <a:spLocks noGrp="1"/>
          </p:cNvSpPr>
          <p:nvPr>
            <p:ph type="hdr" sz="quarter"/>
          </p:nvPr>
        </p:nvSpPr>
        <p:spPr/>
        <p:txBody>
          <a:bodyPr/>
          <a:lstStyle/>
          <a:p>
            <a:pPr>
              <a:defRPr/>
            </a:pPr>
            <a:r>
              <a:rPr lang="en-US"/>
              <a:t>#3010 Excavation, Trenching and Soil Mechanics</a:t>
            </a:r>
          </a:p>
          <a:p>
            <a:pPr>
              <a:defRPr/>
            </a:pPr>
            <a:r>
              <a:rPr lang="en-US"/>
              <a:t>PowerPoint Presentation with Instructor Notes</a:t>
            </a:r>
          </a:p>
        </p:txBody>
      </p:sp>
      <p:sp>
        <p:nvSpPr>
          <p:cNvPr id="168965" name="Slide Number Placeholder 4"/>
          <p:cNvSpPr>
            <a:spLocks noGrp="1"/>
          </p:cNvSpPr>
          <p:nvPr>
            <p:ph type="sldNum" sz="quarter" idx="5"/>
          </p:nvPr>
        </p:nvSpPr>
        <p:spPr/>
        <p:txBody>
          <a:bodyPr/>
          <a:lstStyle/>
          <a:p>
            <a:pPr>
              <a:defRPr/>
            </a:pPr>
            <a:fld id="{E90A5154-C326-4F00-BD3B-96074E633B50}" type="slidenum">
              <a:rPr lang="en-US"/>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pitchFamily="34" charset="0"/>
              <a:buChar char="–"/>
            </a:pPr>
            <a:r>
              <a:rPr lang="en-US" smtClean="0"/>
              <a:t>Device is designed to work on saturated clay soil</a:t>
            </a:r>
          </a:p>
          <a:p>
            <a:pPr eaLnBrk="1" hangingPunct="1">
              <a:buFont typeface="Arial" pitchFamily="34" charset="0"/>
              <a:buChar char="–"/>
            </a:pPr>
            <a:r>
              <a:rPr lang="en-US" smtClean="0"/>
              <a:t>Measures unconfined compressive strength of soil</a:t>
            </a:r>
          </a:p>
          <a:p>
            <a:pPr eaLnBrk="1" hangingPunct="1">
              <a:buFont typeface="Arial" pitchFamily="34" charset="0"/>
              <a:buChar char="–"/>
            </a:pPr>
            <a:r>
              <a:rPr lang="en-US" smtClean="0"/>
              <a:t>Twice the value of shear strength of same soil</a:t>
            </a:r>
          </a:p>
          <a:p>
            <a:pPr eaLnBrk="1" hangingPunct="1">
              <a:lnSpc>
                <a:spcPct val="90000"/>
              </a:lnSpc>
              <a:buFont typeface="Arial" pitchFamily="34" charset="0"/>
              <a:buChar char="–"/>
            </a:pPr>
            <a:r>
              <a:rPr lang="en-US" smtClean="0"/>
              <a:t>Note machine ring about a quarter of an inchPush red ring on the barrel all the way toward the handle</a:t>
            </a:r>
          </a:p>
          <a:p>
            <a:pPr eaLnBrk="1" hangingPunct="1">
              <a:lnSpc>
                <a:spcPct val="90000"/>
              </a:lnSpc>
              <a:buFont typeface="Arial" pitchFamily="34" charset="0"/>
              <a:buChar char="–"/>
            </a:pPr>
            <a:r>
              <a:rPr lang="en-US" smtClean="0"/>
              <a:t>Push shaft into the soil up to the red ring</a:t>
            </a:r>
          </a:p>
          <a:p>
            <a:pPr eaLnBrk="1" hangingPunct="1">
              <a:lnSpc>
                <a:spcPct val="90000"/>
              </a:lnSpc>
              <a:buFont typeface="Arial" pitchFamily="34" charset="0"/>
              <a:buChar char="–"/>
            </a:pPr>
            <a:r>
              <a:rPr lang="en-US" smtClean="0"/>
              <a:t>Hold barrel so as to not to interfere with the spring inside the barrel</a:t>
            </a:r>
          </a:p>
          <a:p>
            <a:pPr eaLnBrk="1" hangingPunct="1">
              <a:lnSpc>
                <a:spcPct val="90000"/>
              </a:lnSpc>
              <a:buFont typeface="Arial" pitchFamily="34" charset="0"/>
              <a:buChar char="–"/>
            </a:pPr>
            <a:r>
              <a:rPr lang="en-US" smtClean="0"/>
              <a:t>NOTE slip ring moved on the barrel as barrel was pushed back into the han</a:t>
            </a:r>
            <a:r>
              <a:rPr lang="en-US" sz="1100" smtClean="0"/>
              <a:t>dle</a:t>
            </a:r>
          </a:p>
          <a:p>
            <a:pPr eaLnBrk="1" hangingPunct="1">
              <a:buFont typeface="Arial" pitchFamily="34" charset="0"/>
              <a:buChar char="–"/>
            </a:pPr>
            <a:endParaRPr lang="en-US" smtClean="0"/>
          </a:p>
          <a:p>
            <a:pPr eaLnBrk="1" hangingPunct="1"/>
            <a:endParaRPr lang="en-US" smtClean="0">
              <a:latin typeface="Arial" pitchFamily="34" charset="0"/>
            </a:endParaRPr>
          </a:p>
        </p:txBody>
      </p:sp>
      <p:sp>
        <p:nvSpPr>
          <p:cNvPr id="171012" name="Header Placeholder 3"/>
          <p:cNvSpPr>
            <a:spLocks noGrp="1"/>
          </p:cNvSpPr>
          <p:nvPr>
            <p:ph type="hdr" sz="quarter"/>
          </p:nvPr>
        </p:nvSpPr>
        <p:spPr/>
        <p:txBody>
          <a:bodyPr/>
          <a:lstStyle/>
          <a:p>
            <a:pPr>
              <a:defRPr/>
            </a:pPr>
            <a:r>
              <a:rPr lang="en-US"/>
              <a:t>#3010 Excavation, Trenching and Soil Mechanics</a:t>
            </a:r>
          </a:p>
          <a:p>
            <a:pPr>
              <a:defRPr/>
            </a:pPr>
            <a:r>
              <a:rPr lang="en-US"/>
              <a:t>PowerPoint Presentation with Instructor Notes</a:t>
            </a:r>
          </a:p>
        </p:txBody>
      </p:sp>
      <p:sp>
        <p:nvSpPr>
          <p:cNvPr id="171013" name="Slide Number Placeholder 4"/>
          <p:cNvSpPr>
            <a:spLocks noGrp="1"/>
          </p:cNvSpPr>
          <p:nvPr>
            <p:ph type="sldNum" sz="quarter" idx="5"/>
          </p:nvPr>
        </p:nvSpPr>
        <p:spPr/>
        <p:txBody>
          <a:bodyPr/>
          <a:lstStyle/>
          <a:p>
            <a:pPr>
              <a:defRPr/>
            </a:pPr>
            <a:fld id="{AD60F19E-51D6-42BA-9E2A-CBA1F2ECA427}" type="slidenum">
              <a:rPr lang="en-US"/>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21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A9679F-E153-4D02-A20C-241E225ED57F}"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Photographs depict from left to right:  (left) actual emergency by qualified rescuers, (middle) a non-entry rescue device where a worker is climbing out on his on after determination that the entry is no longer habitable, and (right) another actual emergency by qualified rescuers.  </a:t>
            </a:r>
          </a:p>
        </p:txBody>
      </p:sp>
      <p:sp>
        <p:nvSpPr>
          <p:cNvPr id="189444" name="Slide Number Placeholder 3"/>
          <p:cNvSpPr>
            <a:spLocks noGrp="1"/>
          </p:cNvSpPr>
          <p:nvPr>
            <p:ph type="sldNum" sz="quarter" idx="5"/>
          </p:nvPr>
        </p:nvSpPr>
        <p:spPr/>
        <p:txBody>
          <a:bodyPr/>
          <a:lstStyle/>
          <a:p>
            <a:pPr>
              <a:defRPr/>
            </a:pPr>
            <a:fld id="{628DE442-DB01-461D-8CF2-09236C7DCEA3}" type="slidenum">
              <a:rPr lang="en-US"/>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p:txBody>
          <a:bodyPr/>
          <a:lstStyle/>
          <a:p>
            <a:pPr>
              <a:defRPr/>
            </a:pPr>
            <a:fld id="{C190E62F-66F8-42E7-AEC2-459C531647C8}" type="slidenum">
              <a:rPr lang="en-US"/>
              <a:pPr>
                <a:defRPr/>
              </a:pPr>
              <a:t>31</a:t>
            </a:fld>
            <a:endParaRPr lang="en-US"/>
          </a:p>
        </p:txBody>
      </p:sp>
      <p:sp>
        <p:nvSpPr>
          <p:cNvPr id="541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US" u="sng" smtClean="0">
                <a:latin typeface="Arial" pitchFamily="34" charset="0"/>
              </a:rPr>
              <a:t>Reference 1926.651(j)(2) </a:t>
            </a:r>
          </a:p>
          <a:p>
            <a:pPr eaLnBrk="1" hangingPunct="1">
              <a:spcBef>
                <a:spcPct val="50000"/>
              </a:spcBef>
            </a:pPr>
            <a:r>
              <a:rPr lang="en-US" smtClean="0">
                <a:latin typeface="Arial" pitchFamily="34" charset="0"/>
              </a:rPr>
              <a:t>Protect employees from materials or equipment that could fall or roll into excavations.  </a:t>
            </a:r>
          </a:p>
          <a:p>
            <a:pPr eaLnBrk="1" hangingPunct="1">
              <a:spcBef>
                <a:spcPct val="50000"/>
              </a:spcBef>
            </a:pPr>
            <a:endParaRPr lang="en-US" smtClean="0">
              <a:latin typeface="Arial" pitchFamily="34" charset="0"/>
            </a:endParaRPr>
          </a:p>
          <a:p>
            <a:pPr eaLnBrk="1" hangingPunct="1">
              <a:spcBef>
                <a:spcPct val="50000"/>
              </a:spcBef>
            </a:pPr>
            <a:r>
              <a:rPr lang="en-US" smtClean="0">
                <a:latin typeface="Arial" pitchFamily="34" charset="0"/>
              </a:rPr>
              <a:t>You may also use retaining devices that are sufficient to prevent materials or equipment from falling or rolling into excavations</a:t>
            </a:r>
          </a:p>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94564" name="Slide Number Placeholder 3"/>
          <p:cNvSpPr>
            <a:spLocks noGrp="1"/>
          </p:cNvSpPr>
          <p:nvPr>
            <p:ph type="sldNum" sz="quarter" idx="5"/>
          </p:nvPr>
        </p:nvSpPr>
        <p:spPr/>
        <p:txBody>
          <a:bodyPr/>
          <a:lstStyle/>
          <a:p>
            <a:pPr>
              <a:defRPr/>
            </a:pPr>
            <a:fld id="{DBD16009-A13F-4D2F-901D-13F01F4CC50D}" type="slidenum">
              <a:rPr lang="en-US"/>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Drawings are intended only for depiction purposes.  In the field you will notice that water pumped from a well point is clearer and hence does not lessen the strength of soils around a trench by removing smaller particles, while soil around a trench de-watered with sump-pumps is muddy and hence carries with it the cohesive parts of the soil, typically silts. </a:t>
            </a:r>
          </a:p>
        </p:txBody>
      </p:sp>
      <p:sp>
        <p:nvSpPr>
          <p:cNvPr id="198660" name="Slide Number Placeholder 3"/>
          <p:cNvSpPr>
            <a:spLocks noGrp="1"/>
          </p:cNvSpPr>
          <p:nvPr>
            <p:ph type="sldNum" sz="quarter" idx="5"/>
          </p:nvPr>
        </p:nvSpPr>
        <p:spPr/>
        <p:txBody>
          <a:bodyPr/>
          <a:lstStyle/>
          <a:p>
            <a:pPr>
              <a:defRPr/>
            </a:pPr>
            <a:fld id="{251FE022-E63F-4EDD-A731-042EA296F3D0}" type="slidenum">
              <a:rPr lang="en-US"/>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p:txBody>
          <a:bodyPr/>
          <a:lstStyle/>
          <a:p>
            <a:pPr>
              <a:defRPr/>
            </a:pPr>
            <a:fld id="{70F3362D-A57E-46E6-98C9-530B73DA37CC}" type="slidenum">
              <a:rPr lang="en-US"/>
              <a:pPr>
                <a:defRPr/>
              </a:pPr>
              <a:t>34</a:t>
            </a:fld>
            <a:endParaRPr lang="en-US"/>
          </a:p>
        </p:txBody>
      </p:sp>
      <p:sp>
        <p:nvSpPr>
          <p:cNvPr id="54477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44772" name="Rectangle 3"/>
          <p:cNvSpPr>
            <a:spLocks noGrp="1" noChangeArrowheads="1"/>
          </p:cNvSpPr>
          <p:nvPr>
            <p:ph type="body" idx="1"/>
          </p:nvPr>
        </p:nvSpPr>
        <p:spPr bwMode="auto">
          <a:xfrm>
            <a:off x="914400" y="4462463"/>
            <a:ext cx="5029200" cy="434022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pPr>
            <a:r>
              <a:rPr lang="en-US" u="sng" smtClean="0">
                <a:latin typeface="Arial" pitchFamily="34" charset="0"/>
              </a:rPr>
              <a:t>Reference 1926.650(b) "Competent person"</a:t>
            </a:r>
            <a:r>
              <a:rPr lang="en-US" smtClean="0">
                <a:latin typeface="Arial" pitchFamily="34" charset="0"/>
              </a:rPr>
              <a:t> </a:t>
            </a:r>
          </a:p>
          <a:p>
            <a:pPr eaLnBrk="1" hangingPunct="1">
              <a:lnSpc>
                <a:spcPct val="90000"/>
              </a:lnSpc>
            </a:pPr>
            <a:r>
              <a:rPr lang="en-US" smtClean="0">
                <a:latin typeface="Arial" pitchFamily="34" charset="0"/>
              </a:rPr>
              <a:t>One who is capable of identifying existing and predictable hazards in the surroundings, or working conditions which are unsanitary, hazardous, or dangerous to employees, and who has authorization to take prompt corrective measures to eliminate them.</a:t>
            </a:r>
          </a:p>
          <a:p>
            <a:pPr eaLnBrk="1" hangingPunct="1">
              <a:lnSpc>
                <a:spcPct val="90000"/>
              </a:lnSpc>
            </a:pPr>
            <a:endParaRPr lang="en-US" smtClean="0">
              <a:latin typeface="Arial" pitchFamily="34" charset="0"/>
            </a:endParaRPr>
          </a:p>
          <a:p>
            <a:pPr eaLnBrk="1" hangingPunct="1">
              <a:lnSpc>
                <a:spcPct val="90000"/>
              </a:lnSpc>
            </a:pPr>
            <a:r>
              <a:rPr lang="en-US" u="sng" smtClean="0">
                <a:latin typeface="Arial" pitchFamily="34" charset="0"/>
              </a:rPr>
              <a:t>Preamble Page 45909 – “Competent Person”</a:t>
            </a:r>
          </a:p>
          <a:p>
            <a:pPr eaLnBrk="1" hangingPunct="1">
              <a:lnSpc>
                <a:spcPct val="90000"/>
              </a:lnSpc>
            </a:pPr>
            <a:r>
              <a:rPr lang="en-US" smtClean="0">
                <a:latin typeface="Arial" pitchFamily="34" charset="0"/>
              </a:rPr>
              <a:t>The term is used throughout existing subpart P, but was not defined within the subpart, and there were no references to the existing definition in subpart C, in the proposal, OSHA added the definition to subpart P to help those using the standard.  </a:t>
            </a:r>
          </a:p>
          <a:p>
            <a:pPr eaLnBrk="1" hangingPunct="1">
              <a:lnSpc>
                <a:spcPct val="80000"/>
              </a:lnSpc>
              <a:spcBef>
                <a:spcPct val="40000"/>
              </a:spcBef>
            </a:pPr>
            <a:r>
              <a:rPr lang="en-US" b="1" smtClean="0"/>
              <a:t>A competent person must: </a:t>
            </a:r>
          </a:p>
          <a:p>
            <a:pPr eaLnBrk="1" hangingPunct="1">
              <a:lnSpc>
                <a:spcPct val="80000"/>
              </a:lnSpc>
              <a:spcBef>
                <a:spcPct val="40000"/>
              </a:spcBef>
            </a:pPr>
            <a:r>
              <a:rPr lang="en-US" b="1" smtClean="0"/>
              <a:t>Make daily inspections</a:t>
            </a:r>
          </a:p>
          <a:p>
            <a:pPr eaLnBrk="1" hangingPunct="1">
              <a:lnSpc>
                <a:spcPct val="80000"/>
              </a:lnSpc>
              <a:spcBef>
                <a:spcPct val="40000"/>
              </a:spcBef>
            </a:pPr>
            <a:r>
              <a:rPr lang="en-US" b="1" smtClean="0"/>
              <a:t>Before work starts and as needed after rainstorms, high winds  or other occurrence which may increase hazards. </a:t>
            </a:r>
          </a:p>
          <a:p>
            <a:pPr eaLnBrk="1" hangingPunct="1">
              <a:lnSpc>
                <a:spcPct val="80000"/>
              </a:lnSpc>
              <a:spcBef>
                <a:spcPct val="40000"/>
              </a:spcBef>
            </a:pPr>
            <a:r>
              <a:rPr lang="en-US" b="1" smtClean="0"/>
              <a:t>When you can reasonably anticipate an employee will be exposed to hazards.</a:t>
            </a:r>
          </a:p>
          <a:p>
            <a:pPr algn="ctr" eaLnBrk="1" hangingPunct="1">
              <a:lnSpc>
                <a:spcPct val="80000"/>
              </a:lnSpc>
              <a:spcBef>
                <a:spcPct val="40000"/>
              </a:spcBef>
            </a:pPr>
            <a:r>
              <a:rPr lang="en-US" b="1" smtClean="0">
                <a:solidFill>
                  <a:srgbClr val="FF0000"/>
                </a:solidFill>
              </a:rPr>
              <a:t>If there are problems</a:t>
            </a:r>
          </a:p>
          <a:p>
            <a:pPr eaLnBrk="1" hangingPunct="1">
              <a:lnSpc>
                <a:spcPct val="80000"/>
              </a:lnSpc>
              <a:spcBef>
                <a:spcPct val="40000"/>
              </a:spcBef>
            </a:pPr>
            <a:r>
              <a:rPr lang="en-US" b="1" smtClean="0"/>
              <a:t>Exposed employees must be removed from the hazardous area</a:t>
            </a:r>
          </a:p>
          <a:p>
            <a:pPr eaLnBrk="1" hangingPunct="1">
              <a:lnSpc>
                <a:spcPct val="80000"/>
              </a:lnSpc>
              <a:spcBef>
                <a:spcPct val="40000"/>
              </a:spcBef>
            </a:pPr>
            <a:r>
              <a:rPr lang="en-US" b="1" smtClean="0"/>
              <a:t>Employees may not return until the necessary precautions have been taken</a:t>
            </a:r>
          </a:p>
          <a:p>
            <a:pPr eaLnBrk="1" hangingPunct="1">
              <a:lnSpc>
                <a:spcPct val="90000"/>
              </a:lnSpc>
            </a:pPr>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p:txBody>
          <a:bodyPr/>
          <a:lstStyle/>
          <a:p>
            <a:pPr>
              <a:defRPr/>
            </a:pPr>
            <a:fld id="{CF82FC27-F27F-4DBA-A4BA-4B8B97180B03}" type="slidenum">
              <a:rPr lang="en-US"/>
              <a:pPr>
                <a:defRPr/>
              </a:pPr>
              <a:t>35</a:t>
            </a:fld>
            <a:endParaRPr lang="en-US"/>
          </a:p>
        </p:txBody>
      </p:sp>
      <p:sp>
        <p:nvSpPr>
          <p:cNvPr id="545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06852" name="Slide Number Placeholder 3"/>
          <p:cNvSpPr>
            <a:spLocks noGrp="1"/>
          </p:cNvSpPr>
          <p:nvPr>
            <p:ph type="sldNum" sz="quarter" idx="5"/>
          </p:nvPr>
        </p:nvSpPr>
        <p:spPr/>
        <p:txBody>
          <a:bodyPr/>
          <a:lstStyle/>
          <a:p>
            <a:pPr>
              <a:defRPr/>
            </a:pPr>
            <a:fld id="{1C5A12BF-AB5E-40B3-BF2D-CA5BE6A57847}" type="slidenum">
              <a:rPr lang="en-US"/>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1" name="Notes Placeholder 2"/>
          <p:cNvSpPr>
            <a:spLocks noGrp="1"/>
          </p:cNvSpPr>
          <p:nvPr>
            <p:ph type="body" idx="1"/>
          </p:nvPr>
        </p:nvSpPr>
        <p:spPr bwMode="auto"/>
        <p:txBody>
          <a:bodyPr wrap="square" numCol="1" anchor="t" anchorCtr="0" compatLnSpc="1">
            <a:prstTxWarp prst="textNoShape">
              <a:avLst/>
            </a:prstTxWarp>
          </a:bodyPr>
          <a:lstStyle/>
          <a:p>
            <a:pPr>
              <a:defRPr/>
            </a:pPr>
            <a:r>
              <a:rPr kumimoji="1" lang="en-US" dirty="0" smtClean="0">
                <a:solidFill>
                  <a:schemeClr val="accent1">
                    <a:lumMod val="50000"/>
                  </a:schemeClr>
                </a:solidFill>
              </a:rPr>
              <a:t>Anticipate a rescue; for instance, establish job responsibilities or find out who can supply a vacuum truck to remove soil if needed. </a:t>
            </a:r>
          </a:p>
          <a:p>
            <a:pPr>
              <a:buFontTx/>
              <a:buChar char="•"/>
              <a:defRPr/>
            </a:pPr>
            <a:endParaRPr kumimoji="1" lang="en-US" dirty="0" smtClean="0">
              <a:solidFill>
                <a:schemeClr val="accent1">
                  <a:lumMod val="50000"/>
                </a:schemeClr>
              </a:solidFill>
            </a:endParaRPr>
          </a:p>
          <a:p>
            <a:pPr>
              <a:defRPr/>
            </a:pPr>
            <a:r>
              <a:rPr kumimoji="1" lang="en-US" dirty="0" smtClean="0">
                <a:solidFill>
                  <a:schemeClr val="accent1">
                    <a:lumMod val="50000"/>
                  </a:schemeClr>
                </a:solidFill>
              </a:rPr>
              <a:t>Ladders, ramps, or stairs must be spaced no more than 50 feet on center when trench excavations exceed 4 feet in depth--29CFR 1926.651(c)</a:t>
            </a:r>
          </a:p>
          <a:p>
            <a:pPr>
              <a:defRPr/>
            </a:pPr>
            <a:endParaRPr kumimoji="1" lang="en-US" dirty="0" smtClean="0">
              <a:solidFill>
                <a:schemeClr val="accent1">
                  <a:lumMod val="50000"/>
                </a:schemeClr>
              </a:solidFill>
            </a:endParaRPr>
          </a:p>
          <a:p>
            <a:pPr>
              <a:defRPr/>
            </a:pPr>
            <a:r>
              <a:rPr kumimoji="1" lang="en-US" dirty="0" smtClean="0">
                <a:solidFill>
                  <a:schemeClr val="accent1">
                    <a:lumMod val="50000"/>
                  </a:schemeClr>
                </a:solidFill>
              </a:rPr>
              <a:t>Safety vests with vehicular traffic--29 CFR 1926.651(d).</a:t>
            </a:r>
          </a:p>
          <a:p>
            <a:pPr>
              <a:defRPr/>
            </a:pPr>
            <a:endParaRPr kumimoji="1" lang="en-US" dirty="0" smtClean="0">
              <a:solidFill>
                <a:schemeClr val="accent1">
                  <a:lumMod val="50000"/>
                </a:schemeClr>
              </a:solidFill>
            </a:endParaRPr>
          </a:p>
          <a:p>
            <a:pPr>
              <a:defRPr/>
            </a:pPr>
            <a:r>
              <a:rPr kumimoji="1" lang="en-US" dirty="0" smtClean="0">
                <a:solidFill>
                  <a:schemeClr val="accent1">
                    <a:lumMod val="50000"/>
                  </a:schemeClr>
                </a:solidFill>
              </a:rPr>
              <a:t>You must test for hazardous atmospheres--29CFR 1926.651(g).</a:t>
            </a:r>
          </a:p>
          <a:p>
            <a:pPr>
              <a:defRPr/>
            </a:pPr>
            <a:endParaRPr kumimoji="1" lang="en-US" dirty="0" smtClean="0">
              <a:solidFill>
                <a:schemeClr val="accent1">
                  <a:lumMod val="50000"/>
                </a:schemeClr>
              </a:solidFill>
            </a:endParaRPr>
          </a:p>
          <a:p>
            <a:pPr>
              <a:defRPr/>
            </a:pPr>
            <a:r>
              <a:rPr kumimoji="1" lang="en-US" dirty="0" smtClean="0">
                <a:solidFill>
                  <a:schemeClr val="accent1">
                    <a:lumMod val="50000"/>
                  </a:schemeClr>
                </a:solidFill>
              </a:rPr>
              <a:t>Spoils and equipment must be restrained or kept a minimum of 2 feet from the edge of a cut to prevent material from falling into an excavation--29 CFR 1926.651(j)(2).</a:t>
            </a:r>
          </a:p>
          <a:p>
            <a:pPr>
              <a:defRPr/>
            </a:pPr>
            <a:endParaRPr kumimoji="1" lang="en-US" dirty="0" smtClean="0">
              <a:solidFill>
                <a:schemeClr val="accent1">
                  <a:lumMod val="50000"/>
                </a:schemeClr>
              </a:solidFill>
            </a:endParaRPr>
          </a:p>
          <a:p>
            <a:pPr>
              <a:defRPr/>
            </a:pPr>
            <a:r>
              <a:rPr kumimoji="1" lang="en-US" dirty="0" smtClean="0">
                <a:solidFill>
                  <a:schemeClr val="accent1">
                    <a:lumMod val="50000"/>
                  </a:schemeClr>
                </a:solidFill>
              </a:rPr>
              <a:t>Competent Person daily inspect the excavation and surrounding areas. An inspection is also required after a hazardous occurrence such as a rainstorm or damage to the structural member of a shore or trench box--29 CFR 1926.651(k).</a:t>
            </a:r>
          </a:p>
          <a:p>
            <a:pPr>
              <a:defRPr/>
            </a:pPr>
            <a:endParaRPr kumimoji="1" lang="en-US" dirty="0" smtClean="0">
              <a:solidFill>
                <a:schemeClr val="accent1">
                  <a:lumMod val="50000"/>
                </a:schemeClr>
              </a:solidFill>
            </a:endParaRPr>
          </a:p>
          <a:p>
            <a:pPr>
              <a:defRPr/>
            </a:pPr>
            <a:r>
              <a:rPr kumimoji="1" lang="en-US" dirty="0" smtClean="0">
                <a:solidFill>
                  <a:schemeClr val="accent1">
                    <a:lumMod val="50000"/>
                  </a:schemeClr>
                </a:solidFill>
              </a:rPr>
              <a:t>As support systems are removed, the excavation must be immediately backfilled and the supports must be removed from the bottom up--29 CFR 1926.652(e).</a:t>
            </a:r>
            <a:endParaRPr kumimoji="1" lang="en-US" dirty="0">
              <a:solidFill>
                <a:schemeClr val="accent1">
                  <a:lumMod val="50000"/>
                </a:schemeClr>
              </a:solidFill>
            </a:endParaRPr>
          </a:p>
        </p:txBody>
      </p:sp>
      <p:sp>
        <p:nvSpPr>
          <p:cNvPr id="207876" name="Slide Number Placeholder 3"/>
          <p:cNvSpPr>
            <a:spLocks noGrp="1"/>
          </p:cNvSpPr>
          <p:nvPr>
            <p:ph type="sldNum" sz="quarter" idx="5"/>
          </p:nvPr>
        </p:nvSpPr>
        <p:spPr/>
        <p:txBody>
          <a:bodyPr/>
          <a:lstStyle/>
          <a:p>
            <a:pPr>
              <a:defRPr/>
            </a:pPr>
            <a:fld id="{2AE10302-E5CC-4248-B953-8A8F1968D775}" type="slidenum">
              <a:rPr lang="en-US"/>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C23F266-5350-4A27-A29E-22F7E81188E2}" type="slidenum">
              <a:rPr lang="en-US" sz="1100"/>
              <a:pPr algn="r" eaLnBrk="1" hangingPunct="1"/>
              <a:t>38</a:t>
            </a:fld>
            <a:endParaRPr lang="en-US" sz="1100"/>
          </a:p>
        </p:txBody>
      </p:sp>
      <p:sp>
        <p:nvSpPr>
          <p:cNvPr id="548867"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eaLnBrk="1" hangingPunct="1"/>
            <a:fld id="{0B0113A6-9ED6-4E98-A596-6BF0FDFF2823}" type="slidenum">
              <a:rPr lang="en-US" sz="1200"/>
              <a:pPr algn="r" eaLnBrk="1" hangingPunct="1"/>
              <a:t>38</a:t>
            </a:fld>
            <a:endParaRPr lang="en-US" sz="1200"/>
          </a:p>
        </p:txBody>
      </p:sp>
      <p:sp>
        <p:nvSpPr>
          <p:cNvPr id="54886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9BF67C4-49ED-42EB-A88C-5F99A302D069}"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845E1B7-F359-48BD-B4EA-BE4EBA62733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A094C5E-09E7-4605-8F45-81C5B4B9D3B6}"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12B983-712A-4683-9375-1734D65F04CD}" type="slidenum">
              <a:rPr lang="en-US"/>
              <a:pPr>
                <a:defRPr/>
              </a:pPr>
              <a:t>41</a:t>
            </a:fld>
            <a:endParaRPr lang="en-US"/>
          </a:p>
        </p:txBody>
      </p:sp>
      <p:sp>
        <p:nvSpPr>
          <p:cNvPr id="551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2A951F1-0BE1-42F2-B731-5CF5BBEE1012}"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D55E17E-ADC7-417B-B3AC-1C289F0947CB}"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22FCE81-139B-4F0D-9526-335BF4F5B545}"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is the actual scene of a fatal accident. Can we make recommendations?</a:t>
            </a:r>
          </a:p>
        </p:txBody>
      </p:sp>
      <p:sp>
        <p:nvSpPr>
          <p:cNvPr id="4" name="Slide Number Placeholder 3"/>
          <p:cNvSpPr>
            <a:spLocks noGrp="1"/>
          </p:cNvSpPr>
          <p:nvPr>
            <p:ph type="sldNum" sz="quarter" idx="5"/>
          </p:nvPr>
        </p:nvSpPr>
        <p:spPr/>
        <p:txBody>
          <a:bodyPr/>
          <a:lstStyle/>
          <a:p>
            <a:pPr>
              <a:defRPr/>
            </a:pPr>
            <a:fld id="{03149A43-4969-49B5-A2BF-A42515DC4F82}"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photograph is informative, taken at scene depicting two sources of potential caught-in-between sources the forklift and concrete truck and chute.  </a:t>
            </a:r>
          </a:p>
        </p:txBody>
      </p:sp>
      <p:sp>
        <p:nvSpPr>
          <p:cNvPr id="4" name="Slide Number Placeholder 3"/>
          <p:cNvSpPr>
            <a:spLocks noGrp="1"/>
          </p:cNvSpPr>
          <p:nvPr>
            <p:ph type="sldNum" sz="quarter" idx="5"/>
          </p:nvPr>
        </p:nvSpPr>
        <p:spPr/>
        <p:txBody>
          <a:bodyPr/>
          <a:lstStyle/>
          <a:p>
            <a:pPr>
              <a:defRPr/>
            </a:pPr>
            <a:fld id="{41465AD0-E718-476C-9F30-4BA6ADB11573}"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6ABBB03-6778-421E-8EB6-215F5C6D89A2}"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95C5BC2-8384-448E-A8EE-7B2503E298EA}"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532CDB-ADBD-4541-8151-93AB13749A18}" type="slidenum">
              <a:rPr lang="en-US"/>
              <a:pPr>
                <a:defRPr/>
              </a:pPr>
              <a:t>49</a:t>
            </a:fld>
            <a:endParaRPr lang="en-US"/>
          </a:p>
        </p:txBody>
      </p:sp>
      <p:sp>
        <p:nvSpPr>
          <p:cNvPr id="560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“This training is required by WISHA under their Lockout/tagout Rules.”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5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2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CD1E4D-83B0-4065-8FB3-A9F5970CE5A2}"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336E0D2-D697-4FD9-877E-307341A58986}"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79DF61-8013-4161-B11C-0D2B532B4310}" type="slidenum">
              <a:rPr lang="en-US"/>
              <a:pPr>
                <a:defRPr/>
              </a:pPr>
              <a:t>51</a:t>
            </a:fld>
            <a:endParaRPr lang="en-US"/>
          </a:p>
        </p:txBody>
      </p:sp>
      <p:sp>
        <p:nvSpPr>
          <p:cNvPr id="562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If your employees enter confined spaces that include hazardous energy sources, these must also be addressed in your confined space standard.  These workers must be trained in Confined Space entry and in the locking out and tagging of sources of hazardous energy.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E93E2B-92BC-47DA-9269-A172EF1509A7}" type="slidenum">
              <a:rPr lang="en-US"/>
              <a:pPr>
                <a:defRPr/>
              </a:pPr>
              <a:t>52</a:t>
            </a:fld>
            <a:endParaRPr lang="en-US"/>
          </a:p>
        </p:txBody>
      </p:sp>
      <p:sp>
        <p:nvSpPr>
          <p:cNvPr id="563203" name="Rectangle 2"/>
          <p:cNvSpPr>
            <a:spLocks noGrp="1" noRot="1" noChangeAspect="1" noChangeArrowheads="1" noTextEdit="1"/>
          </p:cNvSpPr>
          <p:nvPr>
            <p:ph type="sldImg"/>
          </p:nvPr>
        </p:nvSpPr>
        <p:spPr bwMode="auto">
          <a:xfrm>
            <a:off x="1157288" y="696913"/>
            <a:ext cx="4543425" cy="3408362"/>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632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a:lnSpc>
                <a:spcPct val="90000"/>
              </a:lnSpc>
            </a:pPr>
            <a:r>
              <a:rPr lang="en-US" smtClean="0"/>
              <a:t>“Service &amp; Maintenance -- when the machine isn’t being used for actual production and service, repair or maintenance work is being done.</a:t>
            </a:r>
          </a:p>
          <a:p>
            <a:pPr>
              <a:lnSpc>
                <a:spcPct val="90000"/>
              </a:lnSpc>
            </a:pPr>
            <a:r>
              <a:rPr lang="en-US" smtClean="0"/>
              <a:t>Setup - a particular type of service to a machine when it is being prepared for production use.</a:t>
            </a:r>
          </a:p>
          <a:p>
            <a:pPr lvl="1">
              <a:lnSpc>
                <a:spcPct val="90000"/>
              </a:lnSpc>
            </a:pPr>
            <a:r>
              <a:rPr lang="en-US" smtClean="0"/>
              <a:t>In the photo, the setup person is installing and adjusting the dies for production stamping of a composite material.</a:t>
            </a:r>
          </a:p>
          <a:p>
            <a:pPr lvl="1">
              <a:lnSpc>
                <a:spcPct val="90000"/>
              </a:lnSpc>
            </a:pPr>
            <a:r>
              <a:rPr lang="en-US" smtClean="0"/>
              <a:t>Problems:</a:t>
            </a:r>
          </a:p>
          <a:p>
            <a:pPr lvl="2">
              <a:lnSpc>
                <a:spcPct val="90000"/>
              </a:lnSpc>
            </a:pPr>
            <a:r>
              <a:rPr lang="en-US" smtClean="0"/>
              <a:t>There is no block under the upper die to positively prevent it from coming down.</a:t>
            </a:r>
          </a:p>
          <a:p>
            <a:pPr lvl="2">
              <a:lnSpc>
                <a:spcPct val="90000"/>
              </a:lnSpc>
            </a:pPr>
            <a:r>
              <a:rPr lang="en-US" smtClean="0"/>
              <a:t>A key in the computer control on the other side of the machine is all that prevents machine activation.”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B89077-6240-4B4B-ADE7-734338AF183E}" type="slidenum">
              <a:rPr lang="en-US"/>
              <a:pPr>
                <a:defRPr/>
              </a:pPr>
              <a:t>53</a:t>
            </a:fld>
            <a:endParaRPr lang="en-US"/>
          </a:p>
        </p:txBody>
      </p:sp>
      <p:sp>
        <p:nvSpPr>
          <p:cNvPr id="564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are also called “energy control devices”. Regular on-off switches (push buttons, selector switches, etc.)  are </a:t>
            </a:r>
            <a:r>
              <a:rPr lang="en-US" u="sng" smtClean="0"/>
              <a:t>not</a:t>
            </a:r>
            <a:r>
              <a:rPr lang="en-US" smtClean="0"/>
              <a:t> energy-isolating devices since they can fail – they are not designed for energy isolation.</a:t>
            </a:r>
          </a:p>
          <a:p>
            <a:r>
              <a:rPr lang="en-US" smtClean="0"/>
              <a:t>There is one exception:  On a motor vehicle such as a trucks and forklifts, WISHA will accept removal of the key from the ignition as electrical lockout even though a complete energy isolating measure would be to disconnect the battery.”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9BFBE7-E2BA-48BC-83B4-38BAC64858CA}" type="slidenum">
              <a:rPr lang="en-US"/>
              <a:pPr>
                <a:defRPr/>
              </a:pPr>
              <a:t>54</a:t>
            </a:fld>
            <a:endParaRPr lang="en-US"/>
          </a:p>
        </p:txBody>
      </p:sp>
      <p:sp>
        <p:nvSpPr>
          <p:cNvPr id="565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n-US" smtClean="0">
                <a:solidFill>
                  <a:schemeClr val="hlink"/>
                </a:solidFill>
              </a:rPr>
              <a:t>“A lockout device is a  usually a lock, key, valve or switch cover that holds an energy isolating or control device in the off or safe position </a:t>
            </a:r>
            <a:r>
              <a:rPr lang="en-US" smtClean="0"/>
              <a:t>until the lockout device is removed.  Lockout must be done according to an established procedure.”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93B2EA-D656-40CF-9F26-35DC7592A7FE}" type="slidenum">
              <a:rPr lang="en-US"/>
              <a:pPr>
                <a:defRPr/>
              </a:pPr>
              <a:t>55</a:t>
            </a:fld>
            <a:endParaRPr lang="en-US"/>
          </a:p>
        </p:txBody>
      </p:sp>
      <p:sp>
        <p:nvSpPr>
          <p:cNvPr id="566275" name="Rectangle 2"/>
          <p:cNvSpPr>
            <a:spLocks noGrp="1" noChangeArrowheads="1"/>
          </p:cNvSpPr>
          <p:nvPr>
            <p:ph type="body" idx="1"/>
          </p:nvPr>
        </p:nvSpPr>
        <p:spPr bwMode="auto">
          <a:xfrm>
            <a:off x="838200" y="3886200"/>
            <a:ext cx="5257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a:lnSpc>
                <a:spcPct val="90000"/>
              </a:lnSpc>
            </a:pPr>
            <a:r>
              <a:rPr lang="en-US" smtClean="0"/>
              <a:t>“These lockout devices prevent the valves in air, water, gas or steam lines from being opened.” </a:t>
            </a:r>
          </a:p>
          <a:p>
            <a:pPr>
              <a:lnSpc>
                <a:spcPct val="90000"/>
              </a:lnSpc>
            </a:pPr>
            <a:endParaRPr lang="en-US" smtClean="0"/>
          </a:p>
        </p:txBody>
      </p:sp>
      <p:sp>
        <p:nvSpPr>
          <p:cNvPr id="566276" name="Rectangle 3"/>
          <p:cNvSpPr>
            <a:spLocks noGrp="1" noRot="1" noChangeAspect="1" noChangeArrowheads="1" noTextEdit="1"/>
          </p:cNvSpPr>
          <p:nvPr>
            <p:ph type="sldImg"/>
          </p:nvPr>
        </p:nvSpPr>
        <p:spPr bwMode="auto">
          <a:xfrm>
            <a:off x="1157288" y="392113"/>
            <a:ext cx="4543425" cy="3408362"/>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90D624-348F-4428-8068-D2F7CD43C2C0}" type="slidenum">
              <a:rPr lang="en-US"/>
              <a:pPr>
                <a:defRPr/>
              </a:pPr>
              <a:t>56</a:t>
            </a:fld>
            <a:endParaRPr lang="en-US"/>
          </a:p>
        </p:txBody>
      </p:sp>
      <p:sp>
        <p:nvSpPr>
          <p:cNvPr id="567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 physical block or break in a pipeline prevents steam, gas or liquids from flowing through the pipe to the area where maintenance work is being done. For example, the pipe to a chemical tank must be blocked or disconnected before someone goes in to do repair or maintenance.”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A5353E-8F28-4222-890B-4622B92A6797}" type="slidenum">
              <a:rPr lang="en-US"/>
              <a:pPr>
                <a:defRPr/>
              </a:pPr>
              <a:t>57</a:t>
            </a:fld>
            <a:endParaRPr lang="en-US"/>
          </a:p>
        </p:txBody>
      </p:sp>
      <p:sp>
        <p:nvSpPr>
          <p:cNvPr id="568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devices prevent compressed air from flowing through lines and moving some part of the machinery.  The locks prevent anyone from hooking up the lines while maintenance is being done.”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D0D236-0D94-4D9B-9750-08BDA910277F}" type="slidenum">
              <a:rPr lang="en-US"/>
              <a:pPr>
                <a:defRPr/>
              </a:pPr>
              <a:t>58</a:t>
            </a:fld>
            <a:endParaRPr lang="en-US"/>
          </a:p>
        </p:txBody>
      </p:sp>
      <p:sp>
        <p:nvSpPr>
          <p:cNvPr id="569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“WISHA has a specific rule regarding the support for a dump truck body.  It has to be permanently mounted on the dump truck as shown in the photo of the truckbed.”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82DE67-DCF0-41D2-B8EB-34C2FDE8C6C4}" type="slidenum">
              <a:rPr lang="en-US"/>
              <a:pPr>
                <a:defRPr/>
              </a:pPr>
              <a:t>59</a:t>
            </a:fld>
            <a:endParaRPr lang="en-US"/>
          </a:p>
        </p:txBody>
      </p:sp>
      <p:sp>
        <p:nvSpPr>
          <p:cNvPr id="570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“Group or “gang”  locks are typically used when several people are doing maintenance and repair at the same time on a machine or piece of equipment. Each lock should have a clear identification (usually a name) showing who it belongs to. No one can remove another person’s lock.”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35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81D5F3-8475-4C39-B924-B45945F83281}"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CA12BF-B6A7-4A91-962D-CAC989C44C5E}" type="slidenum">
              <a:rPr lang="en-US"/>
              <a:pPr>
                <a:defRPr/>
              </a:pPr>
              <a:t>60</a:t>
            </a:fld>
            <a:endParaRPr lang="en-US"/>
          </a:p>
        </p:txBody>
      </p:sp>
      <p:sp>
        <p:nvSpPr>
          <p:cNvPr id="571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“Tags cannot be used as a substitute for lockout devices.  They can only be used alone if there is no other way to positively control hazardous energy.  However, they are often used along with lockout devices as an additional warning.   The separate sign can be used as further warning or information.”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84695B-0899-4D7B-8248-38175557FE31}" type="slidenum">
              <a:rPr lang="en-US"/>
              <a:pPr>
                <a:defRPr/>
              </a:pPr>
              <a:t>61</a:t>
            </a:fld>
            <a:endParaRPr lang="en-US"/>
          </a:p>
        </p:txBody>
      </p:sp>
      <p:sp>
        <p:nvSpPr>
          <p:cNvPr id="572419"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2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7162AD-A0F0-455C-AF79-A6185DA62D80}" type="slidenum">
              <a:rPr lang="en-US"/>
              <a:pPr>
                <a:defRPr/>
              </a:pPr>
              <a:t>62</a:t>
            </a:fld>
            <a:endParaRPr lang="en-US"/>
          </a:p>
        </p:txBody>
      </p:sp>
      <p:sp>
        <p:nvSpPr>
          <p:cNvPr id="573443"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F58D1F-F10E-4DDF-9DF5-548E10E6B31B}" type="slidenum">
              <a:rPr lang="en-US"/>
              <a:pPr>
                <a:defRPr/>
              </a:pPr>
              <a:t>63</a:t>
            </a:fld>
            <a:endParaRPr lang="en-US"/>
          </a:p>
        </p:txBody>
      </p:sp>
      <p:sp>
        <p:nvSpPr>
          <p:cNvPr id="574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 visual view of the two preceding slides.]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FFEF8FB-A2AE-4DAA-8D14-C2AE2C6143FB}"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54687DF-CAEB-4772-8CCF-5D004F819FFD}" type="slidenum">
              <a:rPr lang="en-US" smtClean="0"/>
              <a:pPr>
                <a:defRPr/>
              </a:pPr>
              <a:t>65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F12481-3FE0-4863-8B13-5960B9ED82E5}" type="slidenum">
              <a:rPr lang="en-US"/>
              <a:pPr>
                <a:defRPr/>
              </a:pPr>
              <a:t>7</a:t>
            </a:fld>
            <a:endParaRPr lang="en-US"/>
          </a:p>
        </p:txBody>
      </p:sp>
      <p:sp>
        <p:nvSpPr>
          <p:cNvPr id="517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34148" name="Slide Number Placeholder 3"/>
          <p:cNvSpPr>
            <a:spLocks noGrp="1"/>
          </p:cNvSpPr>
          <p:nvPr>
            <p:ph type="sldNum" sz="quarter" idx="5"/>
          </p:nvPr>
        </p:nvSpPr>
        <p:spPr/>
        <p:txBody>
          <a:bodyPr/>
          <a:lstStyle/>
          <a:p>
            <a:pPr>
              <a:defRPr/>
            </a:pPr>
            <a:fld id="{93AB7B30-073C-428D-9110-0012526409FF}" type="slidenum">
              <a:rPr lang="en-US"/>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35172" name="Slide Number Placeholder 3"/>
          <p:cNvSpPr>
            <a:spLocks noGrp="1"/>
          </p:cNvSpPr>
          <p:nvPr>
            <p:ph type="sldNum" sz="quarter" idx="5"/>
          </p:nvPr>
        </p:nvSpPr>
        <p:spPr/>
        <p:txBody>
          <a:bodyPr/>
          <a:lstStyle/>
          <a:p>
            <a:pPr>
              <a:defRPr/>
            </a:pPr>
            <a:fld id="{9FCE79CD-4003-4F76-A656-9F039440FD53}" type="slidenum">
              <a:rPr lang="en-US"/>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BCAF88-D9DA-4EEC-A568-3A1871B560E4}" type="datetimeFigureOut">
              <a:rPr lang="en-US"/>
              <a:pPr>
                <a:defRPr/>
              </a:pPr>
              <a:t>4/27/2012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BBE12E-3C66-4F35-846A-E382D058F791}" type="slidenum">
              <a:rPr lang="en-US"/>
              <a:pPr>
                <a:defRPr/>
              </a:pPr>
              <a:t>‹#›</a:t>
            </a:fld>
            <a:endParaRPr lang="en-US"/>
          </a:p>
        </p:txBody>
      </p:sp>
    </p:spTree>
    <p:extLst>
      <p:ext uri="{BB962C8B-B14F-4D97-AF65-F5344CB8AC3E}">
        <p14:creationId xmlns:p14="http://schemas.microsoft.com/office/powerpoint/2010/main" val="46306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7D8728-34DC-4E7F-A029-59CA705271F5}" type="datetimeFigureOut">
              <a:rPr lang="en-US"/>
              <a:pPr>
                <a:defRPr/>
              </a:pPr>
              <a:t>4/27/2012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0AA168-7A6F-485A-8D4E-2957B829F17B}" type="slidenum">
              <a:rPr lang="en-US"/>
              <a:pPr>
                <a:defRPr/>
              </a:pPr>
              <a:t>‹#›</a:t>
            </a:fld>
            <a:endParaRPr lang="en-US"/>
          </a:p>
        </p:txBody>
      </p:sp>
    </p:spTree>
    <p:extLst>
      <p:ext uri="{BB962C8B-B14F-4D97-AF65-F5344CB8AC3E}">
        <p14:creationId xmlns:p14="http://schemas.microsoft.com/office/powerpoint/2010/main" val="193704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8B3E57-7E47-4BF3-925A-AC94F45322D9}" type="datetimeFigureOut">
              <a:rPr lang="en-US"/>
              <a:pPr>
                <a:defRPr/>
              </a:pPr>
              <a:t>4/27/2012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4B0B6F-83EB-4DE0-9E36-7D44CE76C49E}" type="slidenum">
              <a:rPr lang="en-US"/>
              <a:pPr>
                <a:defRPr/>
              </a:pPr>
              <a:t>‹#›</a:t>
            </a:fld>
            <a:endParaRPr lang="en-US"/>
          </a:p>
        </p:txBody>
      </p:sp>
    </p:spTree>
    <p:extLst>
      <p:ext uri="{BB962C8B-B14F-4D97-AF65-F5344CB8AC3E}">
        <p14:creationId xmlns:p14="http://schemas.microsoft.com/office/powerpoint/2010/main" val="1197741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E59CB76A-2AF0-4D6B-8AEA-3DA99F304684}" type="slidenum">
              <a:rPr lang="en-US"/>
              <a:pPr>
                <a:defRPr/>
              </a:pPr>
              <a:t>‹#›</a:t>
            </a:fld>
            <a:endParaRPr lang="en-US"/>
          </a:p>
        </p:txBody>
      </p:sp>
    </p:spTree>
    <p:extLst>
      <p:ext uri="{BB962C8B-B14F-4D97-AF65-F5344CB8AC3E}">
        <p14:creationId xmlns:p14="http://schemas.microsoft.com/office/powerpoint/2010/main" val="247116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80010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95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95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29088"/>
            <a:ext cx="4038600" cy="199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29088"/>
            <a:ext cx="4038600" cy="199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419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Homeland Safety Mike Presutti</a:t>
            </a:r>
          </a:p>
        </p:txBody>
      </p:sp>
      <p:sp>
        <p:nvSpPr>
          <p:cNvPr id="7" name="Rectangle 6"/>
          <p:cNvSpPr>
            <a:spLocks noGrp="1" noChangeArrowheads="1"/>
          </p:cNvSpPr>
          <p:nvPr>
            <p:ph type="sldNum" sz="quarter" idx="12"/>
          </p:nvPr>
        </p:nvSpPr>
        <p:spPr/>
        <p:txBody>
          <a:bodyPr/>
          <a:lstStyle>
            <a:lvl1pPr>
              <a:defRPr/>
            </a:lvl1pPr>
          </a:lstStyle>
          <a:p>
            <a:pPr>
              <a:defRPr/>
            </a:pPr>
            <a:fld id="{DE2E6E4B-E25B-47E5-BC90-AC3FBD4D87A3}" type="slidenum">
              <a:rPr lang="en-US"/>
              <a:pPr>
                <a:defRPr/>
              </a:pPr>
              <a:t>‹#›</a:t>
            </a:fld>
            <a:endParaRPr lang="en-US"/>
          </a:p>
        </p:txBody>
      </p:sp>
    </p:spTree>
    <p:extLst>
      <p:ext uri="{BB962C8B-B14F-4D97-AF65-F5344CB8AC3E}">
        <p14:creationId xmlns:p14="http://schemas.microsoft.com/office/powerpoint/2010/main" val="138000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A7AE94-C108-4151-871B-7F0237937A22}" type="datetimeFigureOut">
              <a:rPr lang="en-US"/>
              <a:pPr>
                <a:defRPr/>
              </a:pPr>
              <a:t>4/27/2012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F05A96-F968-425E-8DE4-2A94F3FF1B0B}" type="slidenum">
              <a:rPr lang="en-US"/>
              <a:pPr>
                <a:defRPr/>
              </a:pPr>
              <a:t>‹#›</a:t>
            </a:fld>
            <a:endParaRPr lang="en-US"/>
          </a:p>
        </p:txBody>
      </p:sp>
    </p:spTree>
    <p:extLst>
      <p:ext uri="{BB962C8B-B14F-4D97-AF65-F5344CB8AC3E}">
        <p14:creationId xmlns:p14="http://schemas.microsoft.com/office/powerpoint/2010/main" val="151882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A8D10F4-7D35-4B8D-9A89-E292BEC14C67}" type="datetimeFigureOut">
              <a:rPr lang="en-US"/>
              <a:pPr>
                <a:defRPr/>
              </a:pPr>
              <a:t>4/27/2012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68BFED-CF96-4109-8BF6-0645C95A21AF}" type="slidenum">
              <a:rPr lang="en-US"/>
              <a:pPr>
                <a:defRPr/>
              </a:pPr>
              <a:t>‹#›</a:t>
            </a:fld>
            <a:endParaRPr lang="en-US"/>
          </a:p>
        </p:txBody>
      </p:sp>
    </p:spTree>
    <p:extLst>
      <p:ext uri="{BB962C8B-B14F-4D97-AF65-F5344CB8AC3E}">
        <p14:creationId xmlns:p14="http://schemas.microsoft.com/office/powerpoint/2010/main" val="69525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AFBA377-4708-4EB8-AE3B-FE70A639D620}" type="datetimeFigureOut">
              <a:rPr lang="en-US"/>
              <a:pPr>
                <a:defRPr/>
              </a:pPr>
              <a:t>4/27/2012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0B2D6E-7772-4574-8B66-F8D9DD268A99}" type="slidenum">
              <a:rPr lang="en-US"/>
              <a:pPr>
                <a:defRPr/>
              </a:pPr>
              <a:t>‹#›</a:t>
            </a:fld>
            <a:endParaRPr lang="en-US"/>
          </a:p>
        </p:txBody>
      </p:sp>
    </p:spTree>
    <p:extLst>
      <p:ext uri="{BB962C8B-B14F-4D97-AF65-F5344CB8AC3E}">
        <p14:creationId xmlns:p14="http://schemas.microsoft.com/office/powerpoint/2010/main" val="152735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CBBC9DD-26F6-454C-889A-481AC611C243}" type="datetimeFigureOut">
              <a:rPr lang="en-US"/>
              <a:pPr>
                <a:defRPr/>
              </a:pPr>
              <a:t>4/27/2012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95792E-AA62-4595-BA4E-F55E48081E70}" type="slidenum">
              <a:rPr lang="en-US"/>
              <a:pPr>
                <a:defRPr/>
              </a:pPr>
              <a:t>‹#›</a:t>
            </a:fld>
            <a:endParaRPr lang="en-US"/>
          </a:p>
        </p:txBody>
      </p:sp>
    </p:spTree>
    <p:extLst>
      <p:ext uri="{BB962C8B-B14F-4D97-AF65-F5344CB8AC3E}">
        <p14:creationId xmlns:p14="http://schemas.microsoft.com/office/powerpoint/2010/main" val="3121324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4CD958-162E-4B03-A333-09F466245B36}" type="datetimeFigureOut">
              <a:rPr lang="en-US"/>
              <a:pPr>
                <a:defRPr/>
              </a:pPr>
              <a:t>4/27/2012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7A67264-6EC1-4C2D-827F-C9DA1140645D}" type="slidenum">
              <a:rPr lang="en-US"/>
              <a:pPr>
                <a:defRPr/>
              </a:pPr>
              <a:t>‹#›</a:t>
            </a:fld>
            <a:endParaRPr lang="en-US"/>
          </a:p>
        </p:txBody>
      </p:sp>
    </p:spTree>
    <p:extLst>
      <p:ext uri="{BB962C8B-B14F-4D97-AF65-F5344CB8AC3E}">
        <p14:creationId xmlns:p14="http://schemas.microsoft.com/office/powerpoint/2010/main" val="4330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737FE2-E3B6-4D76-A94F-98D2A6E2E642}" type="datetimeFigureOut">
              <a:rPr lang="en-US"/>
              <a:pPr>
                <a:defRPr/>
              </a:pPr>
              <a:t>4/27/2012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CED2685-A3EC-40DC-9427-0D82262F030F}" type="slidenum">
              <a:rPr lang="en-US"/>
              <a:pPr>
                <a:defRPr/>
              </a:pPr>
              <a:t>‹#›</a:t>
            </a:fld>
            <a:endParaRPr lang="en-US"/>
          </a:p>
        </p:txBody>
      </p:sp>
    </p:spTree>
    <p:extLst>
      <p:ext uri="{BB962C8B-B14F-4D97-AF65-F5344CB8AC3E}">
        <p14:creationId xmlns:p14="http://schemas.microsoft.com/office/powerpoint/2010/main" val="2637037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B1C31F-1CA4-4EDA-BB04-047737256481}" type="datetimeFigureOut">
              <a:rPr lang="en-US"/>
              <a:pPr>
                <a:defRPr/>
              </a:pPr>
              <a:t>4/27/2012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6B4FEF-AE0F-4216-B626-397217EF7E8B}" type="slidenum">
              <a:rPr lang="en-US"/>
              <a:pPr>
                <a:defRPr/>
              </a:pPr>
              <a:t>‹#›</a:t>
            </a:fld>
            <a:endParaRPr lang="en-US"/>
          </a:p>
        </p:txBody>
      </p:sp>
    </p:spTree>
    <p:extLst>
      <p:ext uri="{BB962C8B-B14F-4D97-AF65-F5344CB8AC3E}">
        <p14:creationId xmlns:p14="http://schemas.microsoft.com/office/powerpoint/2010/main" val="351371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407586-ABEB-4FDD-8378-B13B89C19E37}" type="datetimeFigureOut">
              <a:rPr lang="en-US"/>
              <a:pPr>
                <a:defRPr/>
              </a:pPr>
              <a:t>4/27/2012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E713CE-2A92-484F-A3CF-1EC46AB66594}" type="slidenum">
              <a:rPr lang="en-US"/>
              <a:pPr>
                <a:defRPr/>
              </a:pPr>
              <a:t>‹#›</a:t>
            </a:fld>
            <a:endParaRPr lang="en-US"/>
          </a:p>
        </p:txBody>
      </p:sp>
    </p:spTree>
    <p:extLst>
      <p:ext uri="{BB962C8B-B14F-4D97-AF65-F5344CB8AC3E}">
        <p14:creationId xmlns:p14="http://schemas.microsoft.com/office/powerpoint/2010/main" val="105305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F0B67C7-695B-4DE2-9BBB-C20F8034BE00}" type="datetimeFigureOut">
              <a:rPr lang="en-US"/>
              <a:pPr>
                <a:defRPr/>
              </a:pPr>
              <a:t>4/27/2012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D62281-DB8D-4158-B6D9-DBC385E5B9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20" r:id="rId12"/>
    <p:sldLayoutId id="2147484122" r:id="rId13"/>
    <p:sldLayoutId id="2147484123"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w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762000"/>
            <a:ext cx="7848600" cy="762000"/>
          </a:xfrm>
        </p:spPr>
        <p:txBody>
          <a:bodyPr/>
          <a:lstStyle/>
          <a:p>
            <a:pPr>
              <a:defRPr/>
            </a:pPr>
            <a:r>
              <a:rPr lang="en-US" sz="4000" b="1" dirty="0">
                <a:solidFill>
                  <a:schemeClr val="tx2">
                    <a:lumMod val="50000"/>
                  </a:schemeClr>
                </a:solidFill>
              </a:rPr>
              <a:t>Systems of Safety Applied to Focus Four Hazards </a:t>
            </a:r>
          </a:p>
        </p:txBody>
      </p:sp>
      <p:sp>
        <p:nvSpPr>
          <p:cNvPr id="2051" name="Rectangle 3"/>
          <p:cNvSpPr>
            <a:spLocks noGrp="1" noChangeArrowheads="1"/>
          </p:cNvSpPr>
          <p:nvPr>
            <p:ph type="subTitle" idx="1"/>
          </p:nvPr>
        </p:nvSpPr>
        <p:spPr>
          <a:xfrm>
            <a:off x="1219200" y="2438400"/>
            <a:ext cx="6400800" cy="1752600"/>
          </a:xfrm>
        </p:spPr>
        <p:txBody>
          <a:bodyPr/>
          <a:lstStyle/>
          <a:p>
            <a:pPr>
              <a:defRPr/>
            </a:pPr>
            <a:r>
              <a:rPr lang="en-US" b="1" dirty="0">
                <a:solidFill>
                  <a:schemeClr val="tx2">
                    <a:lumMod val="50000"/>
                  </a:schemeClr>
                </a:solidFill>
              </a:rPr>
              <a:t>USDOL-OSHA</a:t>
            </a:r>
          </a:p>
          <a:p>
            <a:pPr>
              <a:defRPr/>
            </a:pPr>
            <a:r>
              <a:rPr lang="en-US" b="1" dirty="0">
                <a:solidFill>
                  <a:schemeClr val="tx2">
                    <a:lumMod val="50000"/>
                  </a:schemeClr>
                </a:solidFill>
              </a:rPr>
              <a:t>Susan Harwood Grant </a:t>
            </a:r>
          </a:p>
          <a:p>
            <a:pPr>
              <a:defRPr/>
            </a:pPr>
            <a:r>
              <a:rPr lang="en-US" b="1" dirty="0" smtClean="0">
                <a:solidFill>
                  <a:schemeClr val="tx2">
                    <a:lumMod val="50000"/>
                  </a:schemeClr>
                </a:solidFill>
              </a:rPr>
              <a:t>SHT21005SH0</a:t>
            </a:r>
            <a:endParaRPr lang="en-US" b="1" dirty="0">
              <a:solidFill>
                <a:schemeClr val="tx2">
                  <a:lumMod val="50000"/>
                </a:schemeClr>
              </a:solidFill>
            </a:endParaRPr>
          </a:p>
        </p:txBody>
      </p:sp>
      <p:pic>
        <p:nvPicPr>
          <p:cNvPr id="16388" name="Picture 4" descr="UMDNJ_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8525" y="4595813"/>
            <a:ext cx="43846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p:txBody>
          <a:bodyPr/>
          <a:lstStyle/>
          <a:p>
            <a:pPr>
              <a:defRPr/>
            </a:pPr>
            <a:fld id="{0E3611E9-3626-4DC7-B98F-871382E3ECFD}" type="slidenum">
              <a:rPr lang="en-US"/>
              <a:pPr>
                <a:defRPr/>
              </a:pPr>
              <a:t>10</a:t>
            </a:fld>
            <a:endParaRPr lang="en-US"/>
          </a:p>
        </p:txBody>
      </p:sp>
      <p:sp>
        <p:nvSpPr>
          <p:cNvPr id="38916" name="Rectangle 5"/>
          <p:cNvSpPr>
            <a:spLocks noGrp="1" noChangeArrowheads="1"/>
          </p:cNvSpPr>
          <p:nvPr>
            <p:ph type="title"/>
          </p:nvPr>
        </p:nvSpPr>
        <p:spPr>
          <a:xfrm>
            <a:off x="457200" y="-17463"/>
            <a:ext cx="8229600" cy="1143001"/>
          </a:xfrm>
        </p:spPr>
        <p:txBody>
          <a:bodyPr/>
          <a:lstStyle/>
          <a:p>
            <a:pPr eaLnBrk="1" hangingPunct="1">
              <a:defRPr/>
            </a:pPr>
            <a:r>
              <a:rPr lang="en-US" sz="3200" b="1" dirty="0" smtClean="0">
                <a:solidFill>
                  <a:schemeClr val="accent1">
                    <a:lumMod val="50000"/>
                  </a:schemeClr>
                </a:solidFill>
              </a:rPr>
              <a:t>Anatomy of a Trench Collapse</a:t>
            </a:r>
          </a:p>
        </p:txBody>
      </p:sp>
      <p:grpSp>
        <p:nvGrpSpPr>
          <p:cNvPr id="237572" name="Group 8"/>
          <p:cNvGrpSpPr>
            <a:grpSpLocks/>
          </p:cNvGrpSpPr>
          <p:nvPr/>
        </p:nvGrpSpPr>
        <p:grpSpPr bwMode="auto">
          <a:xfrm>
            <a:off x="304800" y="1155700"/>
            <a:ext cx="4360863" cy="5373688"/>
            <a:chOff x="457200" y="1155700"/>
            <a:chExt cx="4360862" cy="5373688"/>
          </a:xfrm>
        </p:grpSpPr>
        <p:pic>
          <p:nvPicPr>
            <p:cNvPr id="237574"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311275"/>
              <a:ext cx="4289425"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5" name="Rectangle 6"/>
            <p:cNvSpPr>
              <a:spLocks noChangeArrowheads="1"/>
            </p:cNvSpPr>
            <p:nvPr/>
          </p:nvSpPr>
          <p:spPr bwMode="auto">
            <a:xfrm>
              <a:off x="461962" y="1155700"/>
              <a:ext cx="4356100" cy="5359400"/>
            </a:xfrm>
            <a:prstGeom prst="rect">
              <a:avLst/>
            </a:prstGeom>
            <a:noFill/>
            <a:ln w="1143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7576" name="Rectangle 9"/>
            <p:cNvSpPr>
              <a:spLocks noChangeArrowheads="1"/>
            </p:cNvSpPr>
            <p:nvPr/>
          </p:nvSpPr>
          <p:spPr bwMode="auto">
            <a:xfrm>
              <a:off x="3967162" y="5600700"/>
              <a:ext cx="850900" cy="914400"/>
            </a:xfrm>
            <a:prstGeom prst="rect">
              <a:avLst/>
            </a:prstGeom>
            <a:solidFill>
              <a:srgbClr val="FFFF00"/>
            </a:solidFill>
            <a:ln w="114300">
              <a:solidFill>
                <a:srgbClr val="FF0000"/>
              </a:solidFill>
              <a:miter lim="800000"/>
              <a:headEnd/>
              <a:tailEnd/>
            </a:ln>
          </p:spPr>
          <p:txBody>
            <a:bodyPr wrap="none" anchor="ctr">
              <a:spAutoFit/>
            </a:bodyPr>
            <a:lstStyle/>
            <a:p>
              <a:endParaRPr lang="en-US"/>
            </a:p>
          </p:txBody>
        </p:sp>
        <p:sp>
          <p:nvSpPr>
            <p:cNvPr id="237577" name="Text Box 10"/>
            <p:cNvSpPr txBox="1">
              <a:spLocks noChangeArrowheads="1"/>
            </p:cNvSpPr>
            <p:nvPr/>
          </p:nvSpPr>
          <p:spPr bwMode="auto">
            <a:xfrm>
              <a:off x="4151312" y="5751513"/>
              <a:ext cx="628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600" b="1"/>
                <a:t>C</a:t>
              </a:r>
            </a:p>
          </p:txBody>
        </p:sp>
      </p:grpSp>
      <p:sp>
        <p:nvSpPr>
          <p:cNvPr id="14" name="Rectangle 3"/>
          <p:cNvSpPr txBox="1">
            <a:spLocks noChangeArrowheads="1"/>
          </p:cNvSpPr>
          <p:nvPr/>
        </p:nvSpPr>
        <p:spPr bwMode="auto">
          <a:xfrm>
            <a:off x="4800600" y="1295400"/>
            <a:ext cx="4191000" cy="5257800"/>
          </a:xfrm>
          <a:prstGeom prst="rect">
            <a:avLst/>
          </a:prstGeom>
          <a:noFill/>
          <a:ln w="9525">
            <a:noFill/>
            <a:miter lim="800000"/>
            <a:headEnd/>
            <a:tailEnd/>
          </a:ln>
        </p:spPr>
        <p:txBody>
          <a:bodyPr/>
          <a:lstStyle/>
          <a:p>
            <a:pPr marL="342900" indent="-342900" eaLnBrk="0" hangingPunct="0">
              <a:spcBef>
                <a:spcPts val="500"/>
              </a:spcBef>
              <a:spcAft>
                <a:spcPts val="500"/>
              </a:spcAft>
              <a:buFont typeface="Arial" pitchFamily="34" charset="0"/>
              <a:buChar char="•"/>
              <a:defRPr/>
            </a:pPr>
            <a:r>
              <a:rPr lang="en-US" sz="2800" b="1" dirty="0">
                <a:solidFill>
                  <a:schemeClr val="accent1">
                    <a:lumMod val="50000"/>
                  </a:schemeClr>
                </a:solidFill>
              </a:rPr>
              <a:t>Excavating is recognized as one of the most hazardous construction operations</a:t>
            </a:r>
          </a:p>
          <a:p>
            <a:pPr marL="342900" indent="-342900" eaLnBrk="0" hangingPunct="0">
              <a:spcBef>
                <a:spcPct val="20000"/>
              </a:spcBef>
              <a:buFont typeface="Arial" pitchFamily="34" charset="0"/>
              <a:buChar char="•"/>
              <a:defRPr/>
            </a:pPr>
            <a:r>
              <a:rPr lang="en-US" sz="2800" b="1" dirty="0">
                <a:solidFill>
                  <a:schemeClr val="accent1">
                    <a:lumMod val="50000"/>
                  </a:schemeClr>
                </a:solidFill>
              </a:rPr>
              <a:t>Fatality rate for excavations is twice that of construction as a whole</a:t>
            </a:r>
          </a:p>
          <a:p>
            <a:pPr marL="342900" indent="-342900" eaLnBrk="0" hangingPunct="0">
              <a:spcBef>
                <a:spcPct val="20000"/>
              </a:spcBef>
              <a:buFont typeface="Arial" pitchFamily="34" charset="0"/>
              <a:buChar char="•"/>
              <a:defRPr/>
            </a:pPr>
            <a:r>
              <a:rPr lang="en-US" sz="2800" b="1" dirty="0">
                <a:solidFill>
                  <a:schemeClr val="accent1">
                    <a:lumMod val="50000"/>
                  </a:schemeClr>
                </a:solidFill>
              </a:rPr>
              <a:t>Cave-ins number one hazard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1192213"/>
            <a:ext cx="4394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6"/>
          <p:cNvSpPr>
            <a:spLocks noGrp="1" noChangeArrowheads="1"/>
          </p:cNvSpPr>
          <p:nvPr>
            <p:ph type="title"/>
          </p:nvPr>
        </p:nvSpPr>
        <p:spPr>
          <a:xfrm>
            <a:off x="457200" y="-17463"/>
            <a:ext cx="8229600" cy="1143001"/>
          </a:xfrm>
        </p:spPr>
        <p:txBody>
          <a:bodyPr/>
          <a:lstStyle/>
          <a:p>
            <a:pPr eaLnBrk="1" hangingPunct="1">
              <a:defRPr/>
            </a:pPr>
            <a:r>
              <a:rPr lang="en-US" sz="3200" b="1" dirty="0" smtClean="0">
                <a:solidFill>
                  <a:schemeClr val="accent1">
                    <a:lumMod val="50000"/>
                  </a:schemeClr>
                </a:solidFill>
              </a:rPr>
              <a:t>Anatomy of a Trench Collapse</a:t>
            </a:r>
          </a:p>
        </p:txBody>
      </p:sp>
      <p:sp>
        <p:nvSpPr>
          <p:cNvPr id="238596" name="Rectangle 7"/>
          <p:cNvSpPr>
            <a:spLocks noChangeArrowheads="1"/>
          </p:cNvSpPr>
          <p:nvPr/>
        </p:nvSpPr>
        <p:spPr bwMode="auto">
          <a:xfrm>
            <a:off x="304800" y="1155700"/>
            <a:ext cx="4356100" cy="5359400"/>
          </a:xfrm>
          <a:prstGeom prst="rect">
            <a:avLst/>
          </a:prstGeom>
          <a:noFill/>
          <a:ln w="1143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8597" name="Rectangle 9"/>
          <p:cNvSpPr>
            <a:spLocks noChangeArrowheads="1"/>
          </p:cNvSpPr>
          <p:nvPr/>
        </p:nvSpPr>
        <p:spPr bwMode="auto">
          <a:xfrm>
            <a:off x="3810000" y="5600700"/>
            <a:ext cx="850900" cy="914400"/>
          </a:xfrm>
          <a:prstGeom prst="rect">
            <a:avLst/>
          </a:prstGeom>
          <a:solidFill>
            <a:srgbClr val="FFFF00"/>
          </a:solidFill>
          <a:ln w="114300">
            <a:solidFill>
              <a:srgbClr val="FF0000"/>
            </a:solidFill>
            <a:miter lim="800000"/>
            <a:headEnd/>
            <a:tailEnd/>
          </a:ln>
        </p:spPr>
        <p:txBody>
          <a:bodyPr wrap="none" anchor="ctr">
            <a:spAutoFit/>
          </a:bodyPr>
          <a:lstStyle/>
          <a:p>
            <a:endParaRPr lang="en-US"/>
          </a:p>
        </p:txBody>
      </p:sp>
      <p:sp>
        <p:nvSpPr>
          <p:cNvPr id="238598" name="Text Box 10"/>
          <p:cNvSpPr txBox="1">
            <a:spLocks noChangeArrowheads="1"/>
          </p:cNvSpPr>
          <p:nvPr/>
        </p:nvSpPr>
        <p:spPr bwMode="auto">
          <a:xfrm>
            <a:off x="3994150" y="5751513"/>
            <a:ext cx="628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600" b="1"/>
              <a:t>D</a:t>
            </a:r>
          </a:p>
        </p:txBody>
      </p:sp>
      <p:sp>
        <p:nvSpPr>
          <p:cNvPr id="8" name="Rectangle 3"/>
          <p:cNvSpPr txBox="1">
            <a:spLocks noChangeArrowheads="1"/>
          </p:cNvSpPr>
          <p:nvPr/>
        </p:nvSpPr>
        <p:spPr bwMode="auto">
          <a:xfrm>
            <a:off x="4800600" y="1295400"/>
            <a:ext cx="4191000" cy="5257800"/>
          </a:xfrm>
          <a:prstGeom prst="rect">
            <a:avLst/>
          </a:prstGeom>
          <a:noFill/>
          <a:ln w="9525">
            <a:noFill/>
            <a:miter lim="800000"/>
            <a:headEnd/>
            <a:tailEnd/>
          </a:ln>
        </p:spPr>
        <p:txBody>
          <a:bodyPr/>
          <a:lstStyle/>
          <a:p>
            <a:pPr marL="342900" indent="-342900" eaLnBrk="0" hangingPunct="0">
              <a:spcBef>
                <a:spcPts val="500"/>
              </a:spcBef>
              <a:spcAft>
                <a:spcPts val="500"/>
              </a:spcAft>
              <a:buFont typeface="Arial" pitchFamily="34" charset="0"/>
              <a:buChar char="•"/>
              <a:defRPr/>
            </a:pPr>
            <a:r>
              <a:rPr lang="en-US" sz="2800" b="1" dirty="0">
                <a:solidFill>
                  <a:schemeClr val="accent1">
                    <a:lumMod val="50000"/>
                  </a:schemeClr>
                </a:solidFill>
              </a:rPr>
              <a:t>Excavating is recognized as one of the most hazardous construction operations</a:t>
            </a:r>
          </a:p>
          <a:p>
            <a:pPr marL="342900" indent="-342900" eaLnBrk="0" hangingPunct="0">
              <a:spcBef>
                <a:spcPct val="20000"/>
              </a:spcBef>
              <a:buFont typeface="Arial" pitchFamily="34" charset="0"/>
              <a:buChar char="•"/>
              <a:defRPr/>
            </a:pPr>
            <a:r>
              <a:rPr lang="en-US" sz="2800" b="1" dirty="0">
                <a:solidFill>
                  <a:schemeClr val="accent1">
                    <a:lumMod val="50000"/>
                  </a:schemeClr>
                </a:solidFill>
              </a:rPr>
              <a:t>Fatality rate for excavations is twice that of construction as a whole</a:t>
            </a:r>
          </a:p>
          <a:p>
            <a:pPr marL="342900" indent="-342900" eaLnBrk="0" hangingPunct="0">
              <a:spcBef>
                <a:spcPct val="20000"/>
              </a:spcBef>
              <a:buFont typeface="Arial" pitchFamily="34" charset="0"/>
              <a:buChar char="•"/>
              <a:defRPr/>
            </a:pPr>
            <a:r>
              <a:rPr lang="en-US" sz="2800" b="1" dirty="0">
                <a:solidFill>
                  <a:schemeClr val="accent1">
                    <a:lumMod val="50000"/>
                  </a:schemeClr>
                </a:solidFill>
              </a:rPr>
              <a:t>Cave-ins number one hazard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609600"/>
            <a:ext cx="8229600" cy="1143000"/>
          </a:xfrm>
          <a:prstGeom prst="rect">
            <a:avLst/>
          </a:prstGeom>
          <a:noFill/>
          <a:ln w="9525">
            <a:noFill/>
            <a:miter lim="800000"/>
            <a:headEnd/>
            <a:tailEnd/>
          </a:ln>
        </p:spPr>
        <p:txBody>
          <a:bodyPr anchor="ctr"/>
          <a:lstStyle/>
          <a:p>
            <a:pPr algn="ctr" eaLnBrk="0" hangingPunct="0">
              <a:lnSpc>
                <a:spcPct val="90000"/>
              </a:lnSpc>
              <a:defRPr/>
            </a:pPr>
            <a:r>
              <a:rPr lang="en-US" sz="3200" b="1" dirty="0">
                <a:solidFill>
                  <a:schemeClr val="accent1">
                    <a:lumMod val="50000"/>
                  </a:schemeClr>
                </a:solidFill>
              </a:rPr>
              <a:t>Caught-in-Between</a:t>
            </a:r>
            <a:r>
              <a:rPr lang="en-US" sz="4400" b="1" dirty="0">
                <a:solidFill>
                  <a:schemeClr val="accent1">
                    <a:lumMod val="50000"/>
                  </a:schemeClr>
                </a:solidFill>
              </a:rPr>
              <a:t> </a:t>
            </a:r>
            <a:r>
              <a:rPr lang="en-US" sz="4400" b="1" dirty="0">
                <a:solidFill>
                  <a:schemeClr val="accent1">
                    <a:lumMod val="50000"/>
                  </a:schemeClr>
                </a:solidFill>
                <a:latin typeface="+mj-lt"/>
                <a:ea typeface="+mj-ea"/>
                <a:cs typeface="+mj-cs"/>
              </a:rPr>
              <a:t/>
            </a:r>
            <a:br>
              <a:rPr lang="en-US" sz="4400" b="1" dirty="0">
                <a:solidFill>
                  <a:schemeClr val="accent1">
                    <a:lumMod val="50000"/>
                  </a:schemeClr>
                </a:solidFill>
                <a:latin typeface="+mj-lt"/>
                <a:ea typeface="+mj-ea"/>
                <a:cs typeface="+mj-cs"/>
              </a:rPr>
            </a:br>
            <a:r>
              <a:rPr lang="en-US" sz="4400" b="1" dirty="0">
                <a:solidFill>
                  <a:schemeClr val="accent1">
                    <a:lumMod val="50000"/>
                  </a:schemeClr>
                </a:solidFill>
                <a:latin typeface="+mj-lt"/>
                <a:ea typeface="+mj-ea"/>
                <a:cs typeface="+mj-cs"/>
              </a:rPr>
              <a:t/>
            </a:r>
            <a:br>
              <a:rPr lang="en-US" sz="4400" b="1" dirty="0">
                <a:solidFill>
                  <a:schemeClr val="accent1">
                    <a:lumMod val="50000"/>
                  </a:schemeClr>
                </a:solidFill>
                <a:latin typeface="+mj-lt"/>
                <a:ea typeface="+mj-ea"/>
                <a:cs typeface="+mj-cs"/>
              </a:rPr>
            </a:br>
            <a:endParaRPr lang="en-US" sz="4400" b="1" dirty="0">
              <a:solidFill>
                <a:schemeClr val="accent1">
                  <a:lumMod val="50000"/>
                </a:schemeClr>
              </a:solidFill>
              <a:latin typeface="+mj-lt"/>
              <a:ea typeface="+mj-ea"/>
              <a:cs typeface="+mj-cs"/>
            </a:endParaRPr>
          </a:p>
        </p:txBody>
      </p:sp>
      <p:sp>
        <p:nvSpPr>
          <p:cNvPr id="6" name="Rectangle 3"/>
          <p:cNvSpPr txBox="1">
            <a:spLocks noChangeArrowheads="1"/>
          </p:cNvSpPr>
          <p:nvPr/>
        </p:nvSpPr>
        <p:spPr bwMode="auto">
          <a:xfrm>
            <a:off x="228600" y="5638800"/>
            <a:ext cx="8686800" cy="1371600"/>
          </a:xfrm>
          <a:prstGeom prst="rect">
            <a:avLst/>
          </a:prstGeom>
          <a:noFill/>
          <a:ln w="9525">
            <a:noFill/>
            <a:miter lim="800000"/>
            <a:headEnd/>
            <a:tailEnd/>
          </a:ln>
        </p:spPr>
        <p:txBody>
          <a:bodyPr/>
          <a:lstStyle/>
          <a:p>
            <a:pPr marL="342900" indent="-342900" algn="ctr" eaLnBrk="0" hangingPunct="0">
              <a:spcBef>
                <a:spcPct val="20000"/>
              </a:spcBef>
              <a:defRPr/>
            </a:pPr>
            <a:r>
              <a:rPr lang="en-US" sz="3200" b="1" dirty="0">
                <a:solidFill>
                  <a:schemeClr val="accent1">
                    <a:lumMod val="50000"/>
                  </a:schemeClr>
                </a:solidFill>
                <a:latin typeface="+mj-lt"/>
              </a:rPr>
              <a:t>Shoring, Sloping, Benching, Trench Boxes</a:t>
            </a:r>
            <a:endParaRPr lang="en-US" sz="3200" b="1" dirty="0">
              <a:solidFill>
                <a:schemeClr val="accent2">
                  <a:lumMod val="75000"/>
                </a:schemeClr>
              </a:solidFill>
              <a:latin typeface="+mn-lt"/>
            </a:endParaRPr>
          </a:p>
          <a:p>
            <a:pPr marL="342900" indent="-342900" algn="ctr" eaLnBrk="0" hangingPunct="0">
              <a:spcBef>
                <a:spcPct val="20000"/>
              </a:spcBef>
              <a:defRPr/>
            </a:pPr>
            <a:r>
              <a:rPr lang="en-US" sz="3200" b="1" dirty="0">
                <a:solidFill>
                  <a:schemeClr val="accent2">
                    <a:lumMod val="75000"/>
                  </a:schemeClr>
                </a:solidFill>
                <a:latin typeface="+mn-lt"/>
              </a:rPr>
              <a:t>Engineering  Controls</a:t>
            </a:r>
          </a:p>
        </p:txBody>
      </p:sp>
      <p:pic>
        <p:nvPicPr>
          <p:cNvPr id="23962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07213" y="1371600"/>
            <a:ext cx="1958975" cy="3581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9621" name="AutoShape 7" descr="mk:@MSITStore:C:\Program%20Files\MANCOMM\1926\SubpartP.chm::/images/AlumHydrShoring%20Fig%204.gif"/>
          <p:cNvSpPr>
            <a:spLocks noChangeAspect="1" noChangeArrowheads="1"/>
          </p:cNvSpPr>
          <p:nvPr/>
        </p:nvSpPr>
        <p:spPr bwMode="auto">
          <a:xfrm>
            <a:off x="0" y="-136525"/>
            <a:ext cx="31242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2" name="AutoShape 9" descr="mk:@MSITStore:C:\Program%20Files\MANCOMM\1926\SubpartP.chm::/images/AlumHydrShoring%20Fig%204.gif"/>
          <p:cNvSpPr>
            <a:spLocks noChangeAspect="1" noChangeArrowheads="1"/>
          </p:cNvSpPr>
          <p:nvPr/>
        </p:nvSpPr>
        <p:spPr bwMode="auto">
          <a:xfrm>
            <a:off x="0" y="-136525"/>
            <a:ext cx="31242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39623"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438" y="1371600"/>
            <a:ext cx="2487612" cy="3581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9624" name="Picture 2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6113" y="1371600"/>
            <a:ext cx="3357562" cy="3581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42900" y="-152400"/>
            <a:ext cx="8293100" cy="952500"/>
          </a:xfrm>
        </p:spPr>
        <p:txBody>
          <a:bodyPr/>
          <a:lstStyle/>
          <a:p>
            <a:pPr eaLnBrk="1" hangingPunct="1">
              <a:defRPr/>
            </a:pPr>
            <a:r>
              <a:rPr lang="en-US" sz="2800" b="1" dirty="0" smtClean="0">
                <a:solidFill>
                  <a:schemeClr val="accent1">
                    <a:lumMod val="50000"/>
                  </a:schemeClr>
                </a:solidFill>
              </a:rPr>
              <a:t>Some Rules Concerning Excavation</a:t>
            </a:r>
          </a:p>
        </p:txBody>
      </p:sp>
      <p:sp>
        <p:nvSpPr>
          <p:cNvPr id="4" name="TextBox 3"/>
          <p:cNvSpPr txBox="1"/>
          <p:nvPr/>
        </p:nvSpPr>
        <p:spPr>
          <a:xfrm>
            <a:off x="152400" y="609600"/>
            <a:ext cx="8763000" cy="7324725"/>
          </a:xfrm>
          <a:prstGeom prst="rect">
            <a:avLst/>
          </a:prstGeom>
          <a:noFill/>
        </p:spPr>
        <p:txBody>
          <a:bodyPr>
            <a:spAutoFit/>
          </a:bodyPr>
          <a:lstStyle/>
          <a:p>
            <a:pPr>
              <a:defRPr/>
            </a:pPr>
            <a:r>
              <a:rPr lang="en-US" sz="1600" b="1" dirty="0">
                <a:solidFill>
                  <a:schemeClr val="accent1">
                    <a:lumMod val="50000"/>
                  </a:schemeClr>
                </a:solidFill>
              </a:rPr>
              <a:t>All trenching operations will be performed under the supervision of a competent person.</a:t>
            </a:r>
          </a:p>
          <a:p>
            <a:pPr>
              <a:defRPr/>
            </a:pPr>
            <a:endParaRPr lang="en-US" sz="1600" b="1" dirty="0">
              <a:solidFill>
                <a:schemeClr val="accent1">
                  <a:lumMod val="50000"/>
                </a:schemeClr>
              </a:solidFill>
            </a:endParaRPr>
          </a:p>
          <a:p>
            <a:pPr>
              <a:defRPr/>
            </a:pPr>
            <a:r>
              <a:rPr lang="en-US" sz="1600" b="1" dirty="0">
                <a:solidFill>
                  <a:schemeClr val="accent1">
                    <a:lumMod val="50000"/>
                  </a:schemeClr>
                </a:solidFill>
              </a:rPr>
              <a:t>Establish locations of underground utilities before digging.</a:t>
            </a:r>
          </a:p>
          <a:p>
            <a:pPr>
              <a:defRPr/>
            </a:pPr>
            <a:endParaRPr lang="en-US" sz="1600" b="1" dirty="0">
              <a:solidFill>
                <a:schemeClr val="accent1">
                  <a:lumMod val="50000"/>
                </a:schemeClr>
              </a:solidFill>
            </a:endParaRPr>
          </a:p>
          <a:p>
            <a:pPr>
              <a:defRPr/>
            </a:pPr>
            <a:r>
              <a:rPr lang="en-US" sz="1600" b="1" dirty="0">
                <a:solidFill>
                  <a:schemeClr val="accent1">
                    <a:lumMod val="50000"/>
                  </a:schemeClr>
                </a:solidFill>
              </a:rPr>
              <a:t>Provide a means of egress/access when a trench reaches a depth of 4 feet that is not be more than 25 feet  lateral distance from a worker’s reach.  </a:t>
            </a:r>
          </a:p>
          <a:p>
            <a:pPr>
              <a:defRPr/>
            </a:pPr>
            <a:endParaRPr lang="en-US" sz="1600" b="1" dirty="0">
              <a:solidFill>
                <a:schemeClr val="accent1">
                  <a:lumMod val="50000"/>
                </a:schemeClr>
              </a:solidFill>
            </a:endParaRPr>
          </a:p>
          <a:p>
            <a:pPr>
              <a:defRPr/>
            </a:pPr>
            <a:r>
              <a:rPr lang="en-US" sz="1600" b="1" dirty="0">
                <a:solidFill>
                  <a:schemeClr val="accent1">
                    <a:lumMod val="50000"/>
                  </a:schemeClr>
                </a:solidFill>
              </a:rPr>
              <a:t>Ladder top rails must extend at least 3 feet above grade and be secured from displacement. </a:t>
            </a:r>
          </a:p>
          <a:p>
            <a:pPr>
              <a:defRPr/>
            </a:pPr>
            <a:endParaRPr lang="en-US" sz="1600" b="1" dirty="0">
              <a:solidFill>
                <a:schemeClr val="accent1">
                  <a:lumMod val="50000"/>
                </a:schemeClr>
              </a:solidFill>
            </a:endParaRPr>
          </a:p>
          <a:p>
            <a:pPr>
              <a:defRPr/>
            </a:pPr>
            <a:r>
              <a:rPr lang="en-US" sz="1600" b="1" dirty="0">
                <a:solidFill>
                  <a:schemeClr val="accent1">
                    <a:lumMod val="50000"/>
                  </a:schemeClr>
                </a:solidFill>
              </a:rPr>
              <a:t>All trenches where workers will enter 5 feet or more deep must be protected from collapse according to OSHA regulations.</a:t>
            </a:r>
          </a:p>
          <a:p>
            <a:pPr>
              <a:defRPr/>
            </a:pPr>
            <a:endParaRPr lang="en-US" sz="1600" b="1" dirty="0">
              <a:solidFill>
                <a:schemeClr val="accent1">
                  <a:lumMod val="50000"/>
                </a:schemeClr>
              </a:solidFill>
            </a:endParaRPr>
          </a:p>
          <a:p>
            <a:pPr>
              <a:defRPr/>
            </a:pPr>
            <a:r>
              <a:rPr lang="en-US" sz="1600" b="1" dirty="0">
                <a:solidFill>
                  <a:schemeClr val="accent1">
                    <a:lumMod val="50000"/>
                  </a:schemeClr>
                </a:solidFill>
              </a:rPr>
              <a:t>Documented soil classification must be performed by the competent person to determine type of soil and necessary protection. (Type A, Type B, Type C soil classification).</a:t>
            </a:r>
          </a:p>
          <a:p>
            <a:pPr>
              <a:defRPr/>
            </a:pPr>
            <a:endParaRPr lang="en-US" sz="1600" b="1" dirty="0">
              <a:solidFill>
                <a:schemeClr val="accent1">
                  <a:lumMod val="50000"/>
                </a:schemeClr>
              </a:solidFill>
            </a:endParaRPr>
          </a:p>
          <a:p>
            <a:pPr>
              <a:defRPr/>
            </a:pPr>
            <a:r>
              <a:rPr lang="en-US" sz="1600" b="1" dirty="0">
                <a:solidFill>
                  <a:schemeClr val="accent1">
                    <a:lumMod val="50000"/>
                  </a:schemeClr>
                </a:solidFill>
              </a:rPr>
              <a:t>Trenches must be inspected daily by a competent person and after the occurrence of rain or other changing conditions.</a:t>
            </a:r>
          </a:p>
          <a:p>
            <a:pPr>
              <a:defRPr/>
            </a:pPr>
            <a:endParaRPr lang="en-US" sz="1600" b="1" dirty="0">
              <a:solidFill>
                <a:schemeClr val="accent1">
                  <a:lumMod val="50000"/>
                </a:schemeClr>
              </a:solidFill>
            </a:endParaRPr>
          </a:p>
          <a:p>
            <a:pPr>
              <a:defRPr/>
            </a:pPr>
            <a:r>
              <a:rPr lang="en-US" sz="1600" b="1" dirty="0">
                <a:solidFill>
                  <a:schemeClr val="accent1">
                    <a:lumMod val="50000"/>
                  </a:schemeClr>
                </a:solidFill>
              </a:rPr>
              <a:t>Trenches greater than 20 feet must be designed by a professional engineer.</a:t>
            </a:r>
          </a:p>
          <a:p>
            <a:pPr>
              <a:defRPr/>
            </a:pPr>
            <a:endParaRPr lang="en-US" sz="1600" b="1" dirty="0">
              <a:solidFill>
                <a:schemeClr val="accent1">
                  <a:lumMod val="50000"/>
                </a:schemeClr>
              </a:solidFill>
            </a:endParaRPr>
          </a:p>
          <a:p>
            <a:pPr>
              <a:defRPr/>
            </a:pPr>
            <a:r>
              <a:rPr lang="en-US" sz="1600" b="1" dirty="0">
                <a:solidFill>
                  <a:schemeClr val="accent1">
                    <a:lumMod val="50000"/>
                  </a:schemeClr>
                </a:solidFill>
              </a:rPr>
              <a:t>Workers cannot be under loads nor allowed to stand alongside the loading of a vehicles to avoid being struck by spillage. The driver of a vehicle is allowed to be in the cab if the cab is designed to withstand impact of loads.  </a:t>
            </a:r>
          </a:p>
          <a:p>
            <a:pPr>
              <a:defRPr/>
            </a:pPr>
            <a:endParaRPr lang="en-US" sz="1400" dirty="0"/>
          </a:p>
          <a:p>
            <a:pPr>
              <a:defRPr/>
            </a:pPr>
            <a:endParaRPr lang="en-US" sz="1400" dirty="0"/>
          </a:p>
          <a:p>
            <a:pPr>
              <a:defRPr/>
            </a:pPr>
            <a:endParaRPr lang="en-US" sz="1400" dirty="0"/>
          </a:p>
          <a:p>
            <a:pPr>
              <a:defRPr/>
            </a:pPr>
            <a:endParaRPr lang="en-US" sz="1400" dirty="0"/>
          </a:p>
          <a:p>
            <a:pPr>
              <a:defRPr/>
            </a:pPr>
            <a:r>
              <a:rPr lang="en-US" sz="1400" dirty="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3"/>
          <p:cNvSpPr txBox="1">
            <a:spLocks noChangeArrowheads="1"/>
          </p:cNvSpPr>
          <p:nvPr/>
        </p:nvSpPr>
        <p:spPr bwMode="auto">
          <a:xfrm>
            <a:off x="1371600" y="228600"/>
            <a:ext cx="6781800" cy="584200"/>
          </a:xfrm>
          <a:prstGeom prst="rect">
            <a:avLst/>
          </a:prstGeom>
          <a:noFill/>
          <a:ln w="9525">
            <a:noFill/>
            <a:miter lim="800000"/>
            <a:headEnd/>
            <a:tailEnd/>
          </a:ln>
        </p:spPr>
        <p:txBody>
          <a:bodyPr>
            <a:spAutoFit/>
          </a:bodyPr>
          <a:lstStyle/>
          <a:p>
            <a:pPr>
              <a:spcBef>
                <a:spcPct val="50000"/>
              </a:spcBef>
              <a:defRPr/>
            </a:pPr>
            <a:r>
              <a:rPr lang="en-US" sz="3200" b="1" dirty="0">
                <a:solidFill>
                  <a:schemeClr val="accent1">
                    <a:lumMod val="50000"/>
                  </a:schemeClr>
                </a:solidFill>
                <a:latin typeface="+mj-lt"/>
              </a:rPr>
              <a:t>Soil Basics: Undisturbed Horizons</a:t>
            </a:r>
          </a:p>
        </p:txBody>
      </p:sp>
      <p:pic>
        <p:nvPicPr>
          <p:cNvPr id="241667" name="Picture 4" descr="humelg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9825" y="1219200"/>
            <a:ext cx="3378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838200"/>
            <a:ext cx="41148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p:txBody>
          <a:bodyPr/>
          <a:lstStyle/>
          <a:p>
            <a:pPr>
              <a:defRPr/>
            </a:pPr>
            <a:fld id="{0F7B938C-6E7C-4842-97DE-1F12813EF42C}" type="slidenum">
              <a:rPr lang="en-US"/>
              <a:pPr>
                <a:defRPr/>
              </a:pPr>
              <a:t>15</a:t>
            </a:fld>
            <a:endParaRPr lang="en-US"/>
          </a:p>
        </p:txBody>
      </p:sp>
      <p:sp>
        <p:nvSpPr>
          <p:cNvPr id="43012" name="Text Box 3"/>
          <p:cNvSpPr txBox="1">
            <a:spLocks noChangeArrowheads="1"/>
          </p:cNvSpPr>
          <p:nvPr/>
        </p:nvSpPr>
        <p:spPr bwMode="auto">
          <a:xfrm>
            <a:off x="457200" y="152400"/>
            <a:ext cx="8458200" cy="584200"/>
          </a:xfrm>
          <a:prstGeom prst="rect">
            <a:avLst/>
          </a:prstGeom>
          <a:noFill/>
          <a:ln w="9525">
            <a:noFill/>
            <a:miter lim="800000"/>
            <a:headEnd/>
            <a:tailEnd/>
          </a:ln>
        </p:spPr>
        <p:txBody>
          <a:bodyPr>
            <a:spAutoFit/>
          </a:bodyPr>
          <a:lstStyle/>
          <a:p>
            <a:pPr>
              <a:spcBef>
                <a:spcPct val="50000"/>
              </a:spcBef>
              <a:defRPr/>
            </a:pPr>
            <a:r>
              <a:rPr lang="en-US" sz="3200" b="1" dirty="0">
                <a:solidFill>
                  <a:schemeClr val="accent1">
                    <a:lumMod val="50000"/>
                  </a:schemeClr>
                </a:solidFill>
                <a:latin typeface="+mj-lt"/>
              </a:rPr>
              <a:t>Soil Basics: Textures of Different Types of Soils</a:t>
            </a:r>
          </a:p>
        </p:txBody>
      </p:sp>
      <p:sp>
        <p:nvSpPr>
          <p:cNvPr id="43013" name="Text Box 4"/>
          <p:cNvSpPr txBox="1">
            <a:spLocks noChangeArrowheads="1"/>
          </p:cNvSpPr>
          <p:nvPr/>
        </p:nvSpPr>
        <p:spPr bwMode="auto">
          <a:xfrm>
            <a:off x="381000" y="914400"/>
            <a:ext cx="6019800" cy="2678113"/>
          </a:xfrm>
          <a:prstGeom prst="rect">
            <a:avLst/>
          </a:prstGeom>
          <a:noFill/>
          <a:ln w="9525">
            <a:noFill/>
            <a:miter lim="800000"/>
            <a:headEnd/>
            <a:tailEnd/>
          </a:ln>
        </p:spPr>
        <p:txBody>
          <a:bodyPr>
            <a:spAutoFit/>
          </a:bodyPr>
          <a:lstStyle/>
          <a:p>
            <a:pPr algn="ctr">
              <a:spcBef>
                <a:spcPct val="50000"/>
              </a:spcBef>
              <a:defRPr/>
            </a:pPr>
            <a:r>
              <a:rPr lang="en-US" sz="2400" b="1" dirty="0">
                <a:solidFill>
                  <a:schemeClr val="accent1">
                    <a:lumMod val="50000"/>
                  </a:schemeClr>
                </a:solidFill>
                <a:latin typeface="+mj-lt"/>
              </a:rPr>
              <a:t>Textures of Soils</a:t>
            </a:r>
          </a:p>
          <a:p>
            <a:pPr>
              <a:buFont typeface="Arial" pitchFamily="34" charset="0"/>
              <a:buChar char="•"/>
              <a:defRPr/>
            </a:pPr>
            <a:r>
              <a:rPr lang="en-US" sz="2400" b="1" dirty="0">
                <a:solidFill>
                  <a:schemeClr val="accent1">
                    <a:lumMod val="50000"/>
                  </a:schemeClr>
                </a:solidFill>
                <a:latin typeface="+mj-lt"/>
              </a:rPr>
              <a:t>Sand are the largest particles and they feel "gritty.“</a:t>
            </a:r>
          </a:p>
          <a:p>
            <a:pPr>
              <a:buFont typeface="Arial" pitchFamily="34" charset="0"/>
              <a:buChar char="•"/>
              <a:defRPr/>
            </a:pPr>
            <a:r>
              <a:rPr lang="en-US" sz="2400" b="1" dirty="0">
                <a:solidFill>
                  <a:schemeClr val="accent1">
                    <a:lumMod val="50000"/>
                  </a:schemeClr>
                </a:solidFill>
                <a:latin typeface="+mj-lt"/>
              </a:rPr>
              <a:t>Silt are medium sized, and they feel soft, silky or "floury.“</a:t>
            </a:r>
          </a:p>
          <a:p>
            <a:pPr>
              <a:buFont typeface="Arial" pitchFamily="34" charset="0"/>
              <a:buChar char="•"/>
              <a:defRPr/>
            </a:pPr>
            <a:r>
              <a:rPr lang="en-US" sz="2400" b="1" dirty="0">
                <a:solidFill>
                  <a:schemeClr val="accent1">
                    <a:lumMod val="50000"/>
                  </a:schemeClr>
                </a:solidFill>
                <a:latin typeface="+mj-lt"/>
              </a:rPr>
              <a:t>Clay are the smallest sized particles, and they feel "sticky" and they are hard to squeeze</a:t>
            </a:r>
            <a:r>
              <a:rPr lang="en-US" dirty="0">
                <a:solidFill>
                  <a:srgbClr val="800000"/>
                </a:solidFill>
                <a:latin typeface="Rockwell" pitchFamily="18" charset="0"/>
              </a:rPr>
              <a:t>.</a:t>
            </a:r>
          </a:p>
        </p:txBody>
      </p:sp>
      <p:pic>
        <p:nvPicPr>
          <p:cNvPr id="242693" name="Picture 5" descr="3 c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0"/>
            <a:ext cx="54102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6" descr="loose soil in 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914400"/>
            <a:ext cx="20574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Picture 7" descr="hand squeezing soil pe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05600" y="2667000"/>
            <a:ext cx="2057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6" name="Picture 8" descr="hand popping soil pe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05600" y="4800600"/>
            <a:ext cx="20574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p:txBody>
          <a:bodyPr/>
          <a:lstStyle/>
          <a:p>
            <a:pPr>
              <a:defRPr/>
            </a:pPr>
            <a:endParaRPr lang="en-US" dirty="0">
              <a:solidFill>
                <a:schemeClr val="accent1">
                  <a:lumMod val="50000"/>
                </a:schemeClr>
              </a:solidFill>
            </a:endParaRPr>
          </a:p>
        </p:txBody>
      </p:sp>
      <p:sp>
        <p:nvSpPr>
          <p:cNvPr id="44035" name="Text Box 2"/>
          <p:cNvSpPr txBox="1">
            <a:spLocks noChangeArrowheads="1"/>
          </p:cNvSpPr>
          <p:nvPr/>
        </p:nvSpPr>
        <p:spPr bwMode="auto">
          <a:xfrm>
            <a:off x="609600" y="152400"/>
            <a:ext cx="9144000" cy="584200"/>
          </a:xfrm>
          <a:prstGeom prst="rect">
            <a:avLst/>
          </a:prstGeom>
          <a:noFill/>
          <a:ln w="9525">
            <a:noFill/>
            <a:miter lim="800000"/>
            <a:headEnd/>
            <a:tailEnd/>
          </a:ln>
        </p:spPr>
        <p:txBody>
          <a:bodyPr>
            <a:spAutoFit/>
          </a:bodyPr>
          <a:lstStyle/>
          <a:p>
            <a:pPr>
              <a:spcBef>
                <a:spcPct val="50000"/>
              </a:spcBef>
              <a:defRPr/>
            </a:pPr>
            <a:r>
              <a:rPr lang="en-US" sz="3200" b="1" dirty="0">
                <a:solidFill>
                  <a:schemeClr val="accent1">
                    <a:lumMod val="50000"/>
                  </a:schemeClr>
                </a:solidFill>
                <a:latin typeface="+mj-lt"/>
              </a:rPr>
              <a:t>Soil Basics : Characteristics and Appearance</a:t>
            </a:r>
          </a:p>
        </p:txBody>
      </p:sp>
      <p:sp>
        <p:nvSpPr>
          <p:cNvPr id="44036" name="Rectangle 3"/>
          <p:cNvSpPr>
            <a:spLocks noChangeArrowheads="1"/>
          </p:cNvSpPr>
          <p:nvPr/>
        </p:nvSpPr>
        <p:spPr bwMode="auto">
          <a:xfrm>
            <a:off x="5969000" y="4149725"/>
            <a:ext cx="2914650" cy="3025775"/>
          </a:xfrm>
          <a:prstGeom prst="rect">
            <a:avLst/>
          </a:prstGeom>
          <a:noFill/>
          <a:ln w="9525">
            <a:noFill/>
            <a:miter lim="800000"/>
            <a:headEnd/>
            <a:tailEnd/>
          </a:ln>
        </p:spPr>
        <p:txBody>
          <a:bodyPr anchor="ctr">
            <a:spAutoFit/>
          </a:bodyPr>
          <a:lstStyle/>
          <a:p>
            <a:pPr>
              <a:defRPr/>
            </a:pPr>
            <a:endParaRPr lang="en-US" sz="1600" dirty="0">
              <a:solidFill>
                <a:schemeClr val="accent1">
                  <a:lumMod val="50000"/>
                </a:schemeClr>
              </a:solidFill>
              <a:latin typeface="Rockwell" pitchFamily="18" charset="0"/>
            </a:endParaRPr>
          </a:p>
          <a:p>
            <a:pPr>
              <a:defRPr/>
            </a:pPr>
            <a:r>
              <a:rPr lang="en-US" sz="1600" dirty="0">
                <a:solidFill>
                  <a:schemeClr val="accent1">
                    <a:lumMod val="50000"/>
                  </a:schemeClr>
                </a:solidFill>
                <a:latin typeface="Rockwell" pitchFamily="18" charset="0"/>
              </a:rPr>
              <a:t>If the soil: </a:t>
            </a:r>
          </a:p>
          <a:p>
            <a:pPr>
              <a:defRPr/>
            </a:pPr>
            <a:r>
              <a:rPr lang="en-US" sz="1600" dirty="0">
                <a:solidFill>
                  <a:schemeClr val="accent1">
                    <a:lumMod val="50000"/>
                  </a:schemeClr>
                </a:solidFill>
                <a:latin typeface="Rockwell" pitchFamily="18" charset="0"/>
              </a:rPr>
              <a:t>Is somewhat to really sticky </a:t>
            </a:r>
          </a:p>
          <a:p>
            <a:pPr>
              <a:defRPr/>
            </a:pPr>
            <a:r>
              <a:rPr lang="en-US" sz="1600" dirty="0">
                <a:solidFill>
                  <a:schemeClr val="accent1">
                    <a:lumMod val="50000"/>
                  </a:schemeClr>
                </a:solidFill>
                <a:latin typeface="Rockwell" pitchFamily="18" charset="0"/>
              </a:rPr>
              <a:t>Hard to squeeze </a:t>
            </a:r>
          </a:p>
          <a:p>
            <a:pPr>
              <a:defRPr/>
            </a:pPr>
            <a:r>
              <a:rPr lang="en-US" sz="1600" dirty="0">
                <a:solidFill>
                  <a:schemeClr val="accent1">
                    <a:lumMod val="50000"/>
                  </a:schemeClr>
                </a:solidFill>
                <a:latin typeface="Rockwell" pitchFamily="18" charset="0"/>
              </a:rPr>
              <a:t>Stains your hands </a:t>
            </a:r>
          </a:p>
          <a:p>
            <a:pPr>
              <a:defRPr/>
            </a:pPr>
            <a:r>
              <a:rPr lang="en-US" sz="1600" dirty="0">
                <a:solidFill>
                  <a:schemeClr val="accent1">
                    <a:lumMod val="50000"/>
                  </a:schemeClr>
                </a:solidFill>
                <a:latin typeface="Rockwell" pitchFamily="18" charset="0"/>
              </a:rPr>
              <a:t>Has a shine when rubbed </a:t>
            </a:r>
          </a:p>
          <a:p>
            <a:pPr>
              <a:defRPr/>
            </a:pPr>
            <a:r>
              <a:rPr lang="en-US" sz="1600" dirty="0">
                <a:solidFill>
                  <a:schemeClr val="accent1">
                    <a:lumMod val="50000"/>
                  </a:schemeClr>
                </a:solidFill>
                <a:latin typeface="Rockwell" pitchFamily="18" charset="0"/>
              </a:rPr>
              <a:t>Forms a long ribbon (5+ cm) </a:t>
            </a:r>
          </a:p>
          <a:p>
            <a:pPr>
              <a:defRPr/>
            </a:pPr>
            <a:r>
              <a:rPr lang="en-US" sz="1600" dirty="0">
                <a:solidFill>
                  <a:schemeClr val="accent1">
                    <a:lumMod val="50000"/>
                  </a:schemeClr>
                </a:solidFill>
                <a:latin typeface="Rockwell" pitchFamily="18" charset="0"/>
              </a:rPr>
              <a:t>without breaking, </a:t>
            </a:r>
          </a:p>
          <a:p>
            <a:pPr>
              <a:defRPr/>
            </a:pPr>
            <a:r>
              <a:rPr lang="en-US" sz="1600" dirty="0">
                <a:solidFill>
                  <a:schemeClr val="accent1">
                    <a:lumMod val="50000"/>
                  </a:schemeClr>
                </a:solidFill>
                <a:latin typeface="Rockwell" pitchFamily="18" charset="0"/>
              </a:rPr>
              <a:t>Call it a clay</a:t>
            </a:r>
          </a:p>
          <a:p>
            <a:pPr>
              <a:defRPr/>
            </a:pPr>
            <a:endParaRPr lang="en-US" sz="1600" dirty="0">
              <a:solidFill>
                <a:schemeClr val="accent1">
                  <a:lumMod val="50000"/>
                </a:schemeClr>
              </a:solidFill>
              <a:latin typeface="Rockwell" pitchFamily="18" charset="0"/>
            </a:endParaRPr>
          </a:p>
          <a:p>
            <a:pPr>
              <a:defRPr/>
            </a:pPr>
            <a:endParaRPr lang="en-US" sz="1600" dirty="0">
              <a:solidFill>
                <a:schemeClr val="accent1">
                  <a:lumMod val="50000"/>
                </a:schemeClr>
              </a:solidFill>
              <a:latin typeface="Rockwell" pitchFamily="18" charset="0"/>
            </a:endParaRPr>
          </a:p>
          <a:p>
            <a:pPr>
              <a:defRPr/>
            </a:pPr>
            <a:endParaRPr lang="en-US" sz="1600" dirty="0">
              <a:solidFill>
                <a:schemeClr val="accent1">
                  <a:lumMod val="50000"/>
                </a:schemeClr>
              </a:solidFill>
              <a:latin typeface="Rockwell" pitchFamily="18" charset="0"/>
            </a:endParaRPr>
          </a:p>
        </p:txBody>
      </p:sp>
      <p:pic>
        <p:nvPicPr>
          <p:cNvPr id="24371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 y="927100"/>
            <a:ext cx="8597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5"/>
          <p:cNvSpPr txBox="1">
            <a:spLocks noChangeArrowheads="1"/>
          </p:cNvSpPr>
          <p:nvPr/>
        </p:nvSpPr>
        <p:spPr bwMode="auto">
          <a:xfrm>
            <a:off x="685800" y="4038600"/>
            <a:ext cx="7391400" cy="457200"/>
          </a:xfrm>
          <a:prstGeom prst="rect">
            <a:avLst/>
          </a:prstGeom>
          <a:noFill/>
          <a:ln w="9525">
            <a:noFill/>
            <a:miter lim="800000"/>
            <a:headEnd/>
            <a:tailEnd/>
          </a:ln>
        </p:spPr>
        <p:txBody>
          <a:bodyPr>
            <a:spAutoFit/>
          </a:bodyPr>
          <a:lstStyle/>
          <a:p>
            <a:pPr>
              <a:spcBef>
                <a:spcPct val="50000"/>
              </a:spcBef>
              <a:defRPr/>
            </a:pPr>
            <a:r>
              <a:rPr lang="en-US" sz="2400" dirty="0">
                <a:solidFill>
                  <a:schemeClr val="accent1">
                    <a:lumMod val="50000"/>
                  </a:schemeClr>
                </a:solidFill>
                <a:latin typeface="Rockwell" pitchFamily="18" charset="0"/>
              </a:rPr>
              <a:t>Sand                             Loam                      Clay    </a:t>
            </a:r>
            <a:r>
              <a:rPr lang="en-US" dirty="0">
                <a:solidFill>
                  <a:schemeClr val="accent1">
                    <a:lumMod val="50000"/>
                  </a:schemeClr>
                </a:solidFill>
                <a:latin typeface="Rockwell" pitchFamily="18" charset="0"/>
              </a:rPr>
              <a:t>           </a:t>
            </a:r>
          </a:p>
        </p:txBody>
      </p:sp>
      <p:sp>
        <p:nvSpPr>
          <p:cNvPr id="44039" name="Rectangle 6"/>
          <p:cNvSpPr>
            <a:spLocks noChangeArrowheads="1"/>
          </p:cNvSpPr>
          <p:nvPr/>
        </p:nvSpPr>
        <p:spPr bwMode="auto">
          <a:xfrm>
            <a:off x="660400" y="4613275"/>
            <a:ext cx="2311400" cy="1558925"/>
          </a:xfrm>
          <a:prstGeom prst="rect">
            <a:avLst/>
          </a:prstGeom>
          <a:noFill/>
          <a:ln w="9525">
            <a:noFill/>
            <a:miter lim="800000"/>
            <a:headEnd/>
            <a:tailEnd/>
          </a:ln>
        </p:spPr>
        <p:txBody>
          <a:bodyPr>
            <a:spAutoFit/>
          </a:bodyPr>
          <a:lstStyle/>
          <a:p>
            <a:pPr>
              <a:defRPr/>
            </a:pPr>
            <a:r>
              <a:rPr lang="en-US" sz="1600">
                <a:solidFill>
                  <a:schemeClr val="accent1">
                    <a:lumMod val="50000"/>
                  </a:schemeClr>
                </a:solidFill>
                <a:latin typeface="Rockwell" pitchFamily="18" charset="0"/>
              </a:rPr>
              <a:t>If the soil:  </a:t>
            </a:r>
          </a:p>
          <a:p>
            <a:pPr>
              <a:defRPr/>
            </a:pPr>
            <a:r>
              <a:rPr lang="en-US" sz="1600">
                <a:solidFill>
                  <a:schemeClr val="accent1">
                    <a:lumMod val="50000"/>
                  </a:schemeClr>
                </a:solidFill>
                <a:latin typeface="Rockwell" pitchFamily="18" charset="0"/>
              </a:rPr>
              <a:t>Does not cling together</a:t>
            </a:r>
          </a:p>
          <a:p>
            <a:pPr>
              <a:defRPr/>
            </a:pPr>
            <a:r>
              <a:rPr lang="en-US" sz="1600">
                <a:solidFill>
                  <a:schemeClr val="accent1">
                    <a:lumMod val="50000"/>
                  </a:schemeClr>
                </a:solidFill>
                <a:latin typeface="Rockwell" pitchFamily="18" charset="0"/>
              </a:rPr>
              <a:t>When squeezed and is </a:t>
            </a:r>
          </a:p>
          <a:p>
            <a:pPr>
              <a:defRPr/>
            </a:pPr>
            <a:r>
              <a:rPr lang="en-US" sz="1600">
                <a:solidFill>
                  <a:schemeClr val="accent1">
                    <a:lumMod val="50000"/>
                  </a:schemeClr>
                </a:solidFill>
                <a:latin typeface="Rockwell" pitchFamily="18" charset="0"/>
              </a:rPr>
              <a:t>granular </a:t>
            </a:r>
          </a:p>
          <a:p>
            <a:pPr>
              <a:defRPr/>
            </a:pPr>
            <a:r>
              <a:rPr lang="en-US" sz="1600">
                <a:solidFill>
                  <a:schemeClr val="accent1">
                    <a:lumMod val="50000"/>
                  </a:schemeClr>
                </a:solidFill>
                <a:latin typeface="Rockwell" pitchFamily="18" charset="0"/>
              </a:rPr>
              <a:t>Call it sandy</a:t>
            </a:r>
          </a:p>
        </p:txBody>
      </p:sp>
      <p:sp>
        <p:nvSpPr>
          <p:cNvPr id="44040" name="Rectangle 7"/>
          <p:cNvSpPr>
            <a:spLocks noChangeArrowheads="1"/>
          </p:cNvSpPr>
          <p:nvPr/>
        </p:nvSpPr>
        <p:spPr bwMode="auto">
          <a:xfrm>
            <a:off x="3479800" y="4495800"/>
            <a:ext cx="2895600" cy="1803400"/>
          </a:xfrm>
          <a:prstGeom prst="rect">
            <a:avLst/>
          </a:prstGeom>
          <a:noFill/>
          <a:ln w="9525">
            <a:noFill/>
            <a:miter lim="800000"/>
            <a:headEnd/>
            <a:tailEnd/>
          </a:ln>
        </p:spPr>
        <p:txBody>
          <a:bodyPr>
            <a:spAutoFit/>
          </a:bodyPr>
          <a:lstStyle/>
          <a:p>
            <a:pPr>
              <a:defRPr/>
            </a:pPr>
            <a:r>
              <a:rPr lang="en-US" sz="1600">
                <a:solidFill>
                  <a:schemeClr val="accent1">
                    <a:lumMod val="50000"/>
                  </a:schemeClr>
                </a:solidFill>
                <a:latin typeface="Rockwell" pitchFamily="18" charset="0"/>
              </a:rPr>
              <a:t>If the soil is: </a:t>
            </a:r>
          </a:p>
          <a:p>
            <a:pPr>
              <a:defRPr/>
            </a:pPr>
            <a:r>
              <a:rPr lang="en-US" sz="1600">
                <a:solidFill>
                  <a:schemeClr val="accent1">
                    <a:lumMod val="50000"/>
                  </a:schemeClr>
                </a:solidFill>
                <a:latin typeface="Rockwell" pitchFamily="18" charset="0"/>
              </a:rPr>
              <a:t>Soft Smooth </a:t>
            </a:r>
          </a:p>
          <a:p>
            <a:pPr>
              <a:defRPr/>
            </a:pPr>
            <a:r>
              <a:rPr lang="en-US" sz="1600">
                <a:solidFill>
                  <a:schemeClr val="accent1">
                    <a:lumMod val="50000"/>
                  </a:schemeClr>
                </a:solidFill>
                <a:latin typeface="Rockwell" pitchFamily="18" charset="0"/>
              </a:rPr>
              <a:t>Easy to squeeze,  </a:t>
            </a:r>
          </a:p>
          <a:p>
            <a:pPr>
              <a:defRPr/>
            </a:pPr>
            <a:r>
              <a:rPr lang="en-US" sz="1600">
                <a:solidFill>
                  <a:schemeClr val="accent1">
                    <a:lumMod val="50000"/>
                  </a:schemeClr>
                </a:solidFill>
                <a:latin typeface="Rockwell" pitchFamily="18" charset="0"/>
              </a:rPr>
              <a:t>At most slightly sticky, </a:t>
            </a:r>
          </a:p>
          <a:p>
            <a:pPr>
              <a:defRPr/>
            </a:pPr>
            <a:r>
              <a:rPr lang="en-US" sz="1600">
                <a:solidFill>
                  <a:schemeClr val="accent1">
                    <a:lumMod val="50000"/>
                  </a:schemeClr>
                </a:solidFill>
                <a:latin typeface="Rockwell" pitchFamily="18" charset="0"/>
              </a:rPr>
              <a:t>Forms a short ribbon </a:t>
            </a:r>
          </a:p>
          <a:p>
            <a:pPr>
              <a:defRPr/>
            </a:pPr>
            <a:r>
              <a:rPr lang="en-US" sz="1600">
                <a:solidFill>
                  <a:schemeClr val="accent1">
                    <a:lumMod val="50000"/>
                  </a:schemeClr>
                </a:solidFill>
                <a:latin typeface="Rockwell" pitchFamily="18" charset="0"/>
              </a:rPr>
              <a:t>(less than 2 cm)  </a:t>
            </a:r>
          </a:p>
          <a:p>
            <a:pPr>
              <a:defRPr/>
            </a:pPr>
            <a:r>
              <a:rPr lang="en-US" sz="1600">
                <a:solidFill>
                  <a:schemeClr val="accent1">
                    <a:lumMod val="50000"/>
                  </a:schemeClr>
                </a:solidFill>
                <a:latin typeface="Rockwell" pitchFamily="18" charset="0"/>
              </a:rPr>
              <a:t>Call it a loam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685800" y="203200"/>
            <a:ext cx="7772400" cy="457200"/>
          </a:xfrm>
        </p:spPr>
        <p:txBody>
          <a:bodyPr/>
          <a:lstStyle/>
          <a:p>
            <a:pPr eaLnBrk="1" hangingPunct="1">
              <a:defRPr/>
            </a:pPr>
            <a:r>
              <a:rPr lang="en-US" sz="3200" b="1" dirty="0" smtClean="0">
                <a:solidFill>
                  <a:schemeClr val="accent1">
                    <a:lumMod val="50000"/>
                  </a:schemeClr>
                </a:solidFill>
              </a:rPr>
              <a:t>OSHA Classification of Soil Types</a:t>
            </a:r>
          </a:p>
        </p:txBody>
      </p:sp>
      <p:sp>
        <p:nvSpPr>
          <p:cNvPr id="48132" name="Rectangle 3"/>
          <p:cNvSpPr>
            <a:spLocks noGrp="1" noChangeArrowheads="1"/>
          </p:cNvSpPr>
          <p:nvPr>
            <p:ph type="body" idx="1"/>
          </p:nvPr>
        </p:nvSpPr>
        <p:spPr>
          <a:xfrm>
            <a:off x="247650" y="838200"/>
            <a:ext cx="8521700" cy="5186363"/>
          </a:xfrm>
        </p:spPr>
        <p:txBody>
          <a:bodyPr/>
          <a:lstStyle/>
          <a:p>
            <a:pPr eaLnBrk="1" hangingPunct="1">
              <a:lnSpc>
                <a:spcPct val="90000"/>
              </a:lnSpc>
              <a:buFontTx/>
              <a:buNone/>
              <a:defRPr/>
            </a:pPr>
            <a:r>
              <a:rPr lang="en-US" sz="2400" b="1" dirty="0" smtClean="0">
                <a:solidFill>
                  <a:schemeClr val="accent1">
                    <a:lumMod val="50000"/>
                  </a:schemeClr>
                </a:solidFill>
              </a:rPr>
              <a:t>Soil Types </a:t>
            </a:r>
          </a:p>
          <a:p>
            <a:pPr eaLnBrk="1" hangingPunct="1">
              <a:lnSpc>
                <a:spcPct val="90000"/>
              </a:lnSpc>
              <a:defRPr/>
            </a:pPr>
            <a:endParaRPr lang="en-US" sz="2400" b="1" dirty="0" smtClean="0">
              <a:solidFill>
                <a:schemeClr val="accent1">
                  <a:lumMod val="50000"/>
                </a:schemeClr>
              </a:solidFill>
            </a:endParaRPr>
          </a:p>
          <a:p>
            <a:pPr lvl="1" eaLnBrk="1" hangingPunct="1">
              <a:lnSpc>
                <a:spcPct val="90000"/>
              </a:lnSpc>
              <a:buFontTx/>
              <a:buNone/>
              <a:defRPr/>
            </a:pPr>
            <a:r>
              <a:rPr lang="en-US" sz="2400" b="1" dirty="0" smtClean="0">
                <a:solidFill>
                  <a:schemeClr val="accent1">
                    <a:lumMod val="50000"/>
                  </a:schemeClr>
                </a:solidFill>
              </a:rPr>
              <a:t>Type A - Most stable (undisturbed) clay, </a:t>
            </a:r>
            <a:r>
              <a:rPr lang="en-US" sz="2400" b="1" dirty="0" err="1" smtClean="0">
                <a:solidFill>
                  <a:schemeClr val="accent1">
                    <a:lumMod val="50000"/>
                  </a:schemeClr>
                </a:solidFill>
              </a:rPr>
              <a:t>silty</a:t>
            </a:r>
            <a:r>
              <a:rPr lang="en-US" sz="2400" b="1" dirty="0" smtClean="0">
                <a:solidFill>
                  <a:schemeClr val="accent1">
                    <a:lumMod val="50000"/>
                  </a:schemeClr>
                </a:solidFill>
              </a:rPr>
              <a:t> clay, and hardpan (resists penetration). No soil is Type A if it is fissured, is subject to vibration of any type, has previously been disturbed, or has seeping water. </a:t>
            </a:r>
          </a:p>
          <a:p>
            <a:pPr lvl="1" eaLnBrk="1" hangingPunct="1">
              <a:lnSpc>
                <a:spcPct val="90000"/>
              </a:lnSpc>
              <a:buFontTx/>
              <a:buNone/>
              <a:defRPr/>
            </a:pPr>
            <a:endParaRPr lang="en-US" sz="2400" b="1" dirty="0" smtClean="0">
              <a:solidFill>
                <a:schemeClr val="accent1">
                  <a:lumMod val="50000"/>
                </a:schemeClr>
              </a:solidFill>
            </a:endParaRPr>
          </a:p>
          <a:p>
            <a:pPr lvl="1" eaLnBrk="1" hangingPunct="1">
              <a:lnSpc>
                <a:spcPct val="90000"/>
              </a:lnSpc>
              <a:buFontTx/>
              <a:buNone/>
              <a:defRPr/>
            </a:pPr>
            <a:r>
              <a:rPr lang="en-US" sz="2400" b="1" dirty="0" smtClean="0">
                <a:solidFill>
                  <a:schemeClr val="accent1">
                    <a:lumMod val="50000"/>
                  </a:schemeClr>
                </a:solidFill>
              </a:rPr>
              <a:t>Type B - Medium stability: silt, sandy loam, medium clay and unstable dry rock; previously disturbed soils unless otherwise classified as Type C; soils that meet the requirements of Type A soil but are fissured or subject to vibration. </a:t>
            </a:r>
          </a:p>
          <a:p>
            <a:pPr lvl="1" eaLnBrk="1" hangingPunct="1">
              <a:lnSpc>
                <a:spcPct val="90000"/>
              </a:lnSpc>
              <a:buFontTx/>
              <a:buNone/>
              <a:defRPr/>
            </a:pPr>
            <a:endParaRPr lang="en-US" sz="2400" b="1" dirty="0" smtClean="0">
              <a:solidFill>
                <a:schemeClr val="accent1">
                  <a:lumMod val="50000"/>
                </a:schemeClr>
              </a:solidFill>
            </a:endParaRPr>
          </a:p>
          <a:p>
            <a:pPr lvl="1" eaLnBrk="1" hangingPunct="1">
              <a:lnSpc>
                <a:spcPct val="90000"/>
              </a:lnSpc>
              <a:buFontTx/>
              <a:buNone/>
              <a:defRPr/>
            </a:pPr>
            <a:r>
              <a:rPr lang="en-US" sz="2400" b="1" dirty="0" smtClean="0">
                <a:solidFill>
                  <a:schemeClr val="accent1">
                    <a:lumMod val="50000"/>
                  </a:schemeClr>
                </a:solidFill>
              </a:rPr>
              <a:t>Type C - Least stable: gravel, loamy sand, soft clay, submerged soil or dense, heavy unstable rock, and soil from which water is freely seeping. </a:t>
            </a:r>
          </a:p>
          <a:p>
            <a:pPr lvl="1" eaLnBrk="1" hangingPunct="1">
              <a:lnSpc>
                <a:spcPct val="90000"/>
              </a:lnSpc>
              <a:buFontTx/>
              <a:buNone/>
              <a:defRPr/>
            </a:pPr>
            <a:endParaRPr lang="en-US" sz="2000" dirty="0" smtClean="0"/>
          </a:p>
          <a:p>
            <a:pPr eaLnBrk="1" hangingPunct="1">
              <a:lnSpc>
                <a:spcPct val="90000"/>
              </a:lnSpc>
              <a:defRPr/>
            </a:pPr>
            <a:endParaRPr lang="en-US" sz="24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9013" y="431800"/>
            <a:ext cx="5322887"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Rectangle 5"/>
          <p:cNvSpPr>
            <a:spLocks noGrp="1" noChangeArrowheads="1"/>
          </p:cNvSpPr>
          <p:nvPr>
            <p:ph type="title"/>
          </p:nvPr>
        </p:nvSpPr>
        <p:spPr>
          <a:xfrm>
            <a:off x="2794000" y="419100"/>
            <a:ext cx="4394200" cy="1143000"/>
          </a:xfrm>
          <a:noFill/>
        </p:spPr>
        <p:txBody>
          <a:bodyPr/>
          <a:lstStyle/>
          <a:p>
            <a:pPr eaLnBrk="1" hangingPunct="1"/>
            <a:r>
              <a:rPr lang="en-US" altLang="en-US" sz="2000" smtClean="0"/>
              <a:t>Sloping for Type “A” soil</a:t>
            </a:r>
            <a:br>
              <a:rPr lang="en-US" altLang="en-US" sz="2000" smtClean="0"/>
            </a:br>
            <a:r>
              <a:rPr lang="en-US" altLang="en-US" sz="2000" smtClean="0"/>
              <a:t>(53 degrees) </a:t>
            </a:r>
          </a:p>
        </p:txBody>
      </p:sp>
      <p:pic>
        <p:nvPicPr>
          <p:cNvPr id="24576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81300" y="2825750"/>
            <a:ext cx="415290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5" name="Rectangle 7"/>
          <p:cNvSpPr>
            <a:spLocks noChangeArrowheads="1"/>
          </p:cNvSpPr>
          <p:nvPr/>
        </p:nvSpPr>
        <p:spPr bwMode="auto">
          <a:xfrm>
            <a:off x="2654300" y="2679700"/>
            <a:ext cx="4406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a:t>Sloping for Type “B” soil </a:t>
            </a:r>
            <a:br>
              <a:rPr lang="en-US" altLang="en-US"/>
            </a:br>
            <a:r>
              <a:rPr lang="en-US" altLang="en-US"/>
              <a:t>(45 degrees)</a:t>
            </a:r>
          </a:p>
        </p:txBody>
      </p:sp>
      <p:pic>
        <p:nvPicPr>
          <p:cNvPr id="24576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60625" y="5041900"/>
            <a:ext cx="47783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7" name="Rectangle 9"/>
          <p:cNvSpPr>
            <a:spLocks noChangeArrowheads="1"/>
          </p:cNvSpPr>
          <p:nvPr/>
        </p:nvSpPr>
        <p:spPr bwMode="auto">
          <a:xfrm>
            <a:off x="2971800" y="4851400"/>
            <a:ext cx="378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a:t>Sloping for Type “C” soil </a:t>
            </a:r>
            <a:br>
              <a:rPr lang="en-US" altLang="en-US"/>
            </a:br>
            <a:r>
              <a:rPr lang="en-US" altLang="en-US"/>
              <a:t>(34 degrees)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p:txBody>
          <a:bodyPr/>
          <a:lstStyle/>
          <a:p>
            <a:pPr>
              <a:defRPr/>
            </a:pPr>
            <a:fld id="{4374668E-7B50-4560-9932-36985F0C04C8}" type="slidenum">
              <a:rPr lang="en-US"/>
              <a:pPr>
                <a:defRPr/>
              </a:pPr>
              <a:t>19</a:t>
            </a:fld>
            <a:endParaRPr lang="en-US"/>
          </a:p>
        </p:txBody>
      </p:sp>
      <p:pic>
        <p:nvPicPr>
          <p:cNvPr id="246787" name="Picture 4" descr="tren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7113" y="201613"/>
            <a:ext cx="446405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noChangeArrowheads="1"/>
          </p:cNvSpPr>
          <p:nvPr/>
        </p:nvSpPr>
        <p:spPr bwMode="auto">
          <a:xfrm>
            <a:off x="20574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defRPr/>
            </a:pPr>
            <a:r>
              <a:rPr lang="en-US" b="1" dirty="0" smtClean="0">
                <a:solidFill>
                  <a:schemeClr val="tx2">
                    <a:lumMod val="50000"/>
                  </a:schemeClr>
                </a:solidFill>
              </a:rPr>
              <a:t>Systems of Safety Applied to Focus Four Hazards </a:t>
            </a:r>
            <a:endParaRPr lang="en-US" dirty="0" smtClean="0">
              <a:solidFill>
                <a:schemeClr val="tx2">
                  <a:lumMod val="50000"/>
                </a:schemeClr>
              </a:solidFill>
            </a:endParaRPr>
          </a:p>
        </p:txBody>
      </p:sp>
      <p:sp>
        <p:nvSpPr>
          <p:cNvPr id="25603" name="Rectangle 3"/>
          <p:cNvSpPr>
            <a:spLocks noGrp="1" noChangeArrowheads="1"/>
          </p:cNvSpPr>
          <p:nvPr>
            <p:ph type="body" idx="1"/>
          </p:nvPr>
        </p:nvSpPr>
        <p:spPr>
          <a:xfrm>
            <a:off x="457200" y="1951038"/>
            <a:ext cx="8229600" cy="4525962"/>
          </a:xfrm>
        </p:spPr>
        <p:txBody>
          <a:bodyPr/>
          <a:lstStyle/>
          <a:p>
            <a:pPr>
              <a:lnSpc>
                <a:spcPct val="80000"/>
              </a:lnSpc>
              <a:buFont typeface="Arial" pitchFamily="34" charset="0"/>
              <a:buNone/>
              <a:defRPr/>
            </a:pPr>
            <a:r>
              <a:rPr lang="en-US" sz="3600" dirty="0" smtClean="0">
                <a:solidFill>
                  <a:schemeClr val="tx2">
                    <a:lumMod val="50000"/>
                  </a:schemeClr>
                </a:solidFill>
              </a:rPr>
              <a:t>This material was produced under grant number SHT21005SHO from the Occupational Safety and Health Administration, U.S. Department of Labor.  It does not necessarily reflect the view or policies of the U.S. Department of Labor, nor does mention of trade names, commercial products, or organizations imply endorsement by U.S. Government.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p:txBody>
          <a:bodyPr/>
          <a:lstStyle/>
          <a:p>
            <a:pPr>
              <a:defRPr/>
            </a:pPr>
            <a:fld id="{952A2B9C-4D69-4072-9858-765C4C5ECB9F}" type="slidenum">
              <a:rPr lang="en-US"/>
              <a:pPr>
                <a:defRPr/>
              </a:pPr>
              <a:t>20</a:t>
            </a:fld>
            <a:endParaRPr lang="en-US"/>
          </a:p>
        </p:txBody>
      </p:sp>
      <p:pic>
        <p:nvPicPr>
          <p:cNvPr id="2478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325" y="209550"/>
            <a:ext cx="8340725"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noChangeArrowheads="1"/>
          </p:cNvSpPr>
          <p:nvPr/>
        </p:nvSpPr>
        <p:spPr bwMode="auto">
          <a:xfrm>
            <a:off x="1371600" y="503238"/>
            <a:ext cx="5943600" cy="56689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6" descr="P1010091"/>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p:spPr>
      </p:pic>
      <p:sp>
        <p:nvSpPr>
          <p:cNvPr id="3"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p:txBody>
          <a:bodyPr/>
          <a:lstStyle/>
          <a:p>
            <a:pPr>
              <a:defRPr/>
            </a:pPr>
            <a:fld id="{6EBDD8DA-6EEA-4A53-A9FF-82CFA066290B}" type="slidenum">
              <a:rPr lang="en-US"/>
              <a:pPr>
                <a:defRPr/>
              </a:pPr>
              <a:t>22</a:t>
            </a:fld>
            <a:endParaRPr lang="en-US"/>
          </a:p>
        </p:txBody>
      </p:sp>
      <p:pic>
        <p:nvPicPr>
          <p:cNvPr id="249859" name="Picture 4" descr="Slide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0400" y="344488"/>
            <a:ext cx="5683250"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10" descr="90622665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7863" y="454025"/>
            <a:ext cx="7935912"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p:txBody>
          <a:bodyPr/>
          <a:lstStyle/>
          <a:p>
            <a:pPr>
              <a:defRPr/>
            </a:pPr>
            <a:fld id="{3B2972F0-F523-4FA3-9597-DF467AE2760C}" type="slidenum">
              <a:rPr lang="en-US"/>
              <a:pPr>
                <a:defRPr/>
              </a:pPr>
              <a:t>24</a:t>
            </a:fld>
            <a:endParaRPr lang="en-US"/>
          </a:p>
        </p:txBody>
      </p:sp>
      <p:pic>
        <p:nvPicPr>
          <p:cNvPr id="2519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8313" y="127000"/>
            <a:ext cx="5486400" cy="66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9" descr="P4060078"/>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0"/>
            <a:ext cx="9145588" cy="6858000"/>
          </a:xfrm>
        </p:spPr>
      </p:pic>
      <p:sp>
        <p:nvSpPr>
          <p:cNvPr id="4"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5" descr="P1010090"/>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p:spPr>
      </p:pic>
      <p:sp>
        <p:nvSpPr>
          <p:cNvPr id="3" name="AutoShape 5"/>
          <p:cNvSpPr>
            <a:spLocks noChangeArrowheads="1"/>
          </p:cNvSpPr>
          <p:nvPr/>
        </p:nvSpPr>
        <p:spPr bwMode="auto">
          <a:xfrm>
            <a:off x="2133600" y="1143000"/>
            <a:ext cx="4953000" cy="472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8"/>
          <p:cNvSpPr>
            <a:spLocks noGrp="1" noChangeArrowheads="1"/>
          </p:cNvSpPr>
          <p:nvPr>
            <p:ph type="body" idx="1"/>
          </p:nvPr>
        </p:nvSpPr>
        <p:spPr>
          <a:xfrm>
            <a:off x="457200" y="381000"/>
            <a:ext cx="8229600" cy="4525963"/>
          </a:xfrm>
        </p:spPr>
        <p:txBody>
          <a:bodyPr/>
          <a:lstStyle/>
          <a:p>
            <a:pPr eaLnBrk="1" hangingPunct="1">
              <a:lnSpc>
                <a:spcPct val="90000"/>
              </a:lnSpc>
              <a:buFontTx/>
              <a:buNone/>
              <a:defRPr/>
            </a:pPr>
            <a:r>
              <a:rPr lang="en-US" b="1" dirty="0" smtClean="0">
                <a:solidFill>
                  <a:schemeClr val="accent1">
                    <a:lumMod val="50000"/>
                  </a:schemeClr>
                </a:solidFill>
              </a:rPr>
              <a:t>The COMPETENT PERSON conducts the VISUAL TEST to look for: </a:t>
            </a:r>
          </a:p>
          <a:p>
            <a:pPr lvl="1" eaLnBrk="1" hangingPunct="1">
              <a:lnSpc>
                <a:spcPct val="90000"/>
              </a:lnSpc>
              <a:defRPr/>
            </a:pPr>
            <a:r>
              <a:rPr lang="en-US" b="1" dirty="0" smtClean="0">
                <a:solidFill>
                  <a:schemeClr val="accent1">
                    <a:lumMod val="50000"/>
                  </a:schemeClr>
                </a:solidFill>
              </a:rPr>
              <a:t>Fissured ground</a:t>
            </a:r>
          </a:p>
          <a:p>
            <a:pPr lvl="1" eaLnBrk="1" hangingPunct="1">
              <a:lnSpc>
                <a:spcPct val="90000"/>
              </a:lnSpc>
              <a:defRPr/>
            </a:pPr>
            <a:r>
              <a:rPr lang="en-US" b="1" dirty="0" smtClean="0">
                <a:solidFill>
                  <a:schemeClr val="accent1">
                    <a:lumMod val="50000"/>
                  </a:schemeClr>
                </a:solidFill>
              </a:rPr>
              <a:t>Layered soil</a:t>
            </a:r>
          </a:p>
          <a:p>
            <a:pPr lvl="1" eaLnBrk="1" hangingPunct="1">
              <a:lnSpc>
                <a:spcPct val="90000"/>
              </a:lnSpc>
              <a:defRPr/>
            </a:pPr>
            <a:r>
              <a:rPr lang="en-US" b="1" dirty="0" smtClean="0">
                <a:solidFill>
                  <a:schemeClr val="accent1">
                    <a:lumMod val="50000"/>
                  </a:schemeClr>
                </a:solidFill>
              </a:rPr>
              <a:t>Disturbed earth</a:t>
            </a:r>
          </a:p>
          <a:p>
            <a:pPr lvl="1" eaLnBrk="1" hangingPunct="1">
              <a:lnSpc>
                <a:spcPct val="90000"/>
              </a:lnSpc>
              <a:defRPr/>
            </a:pPr>
            <a:r>
              <a:rPr lang="en-US" b="1" dirty="0" smtClean="0">
                <a:solidFill>
                  <a:schemeClr val="accent1">
                    <a:lumMod val="50000"/>
                  </a:schemeClr>
                </a:solidFill>
              </a:rPr>
              <a:t>Seepage</a:t>
            </a:r>
          </a:p>
          <a:p>
            <a:pPr lvl="1" eaLnBrk="1" hangingPunct="1">
              <a:lnSpc>
                <a:spcPct val="90000"/>
              </a:lnSpc>
              <a:defRPr/>
            </a:pPr>
            <a:r>
              <a:rPr lang="en-US" b="1" dirty="0" smtClean="0">
                <a:solidFill>
                  <a:schemeClr val="accent1">
                    <a:lumMod val="50000"/>
                  </a:schemeClr>
                </a:solidFill>
              </a:rPr>
              <a:t>Vibration</a:t>
            </a:r>
          </a:p>
          <a:p>
            <a:pPr lvl="1" eaLnBrk="1" hangingPunct="1">
              <a:lnSpc>
                <a:spcPct val="90000"/>
              </a:lnSpc>
              <a:defRPr/>
            </a:pPr>
            <a:r>
              <a:rPr lang="en-US" b="1" dirty="0" smtClean="0">
                <a:solidFill>
                  <a:schemeClr val="accent1">
                    <a:lumMod val="50000"/>
                  </a:schemeClr>
                </a:solidFill>
              </a:rPr>
              <a:t>Poor drainage</a:t>
            </a:r>
          </a:p>
          <a:p>
            <a:pPr lvl="1" eaLnBrk="1" hangingPunct="1">
              <a:lnSpc>
                <a:spcPct val="90000"/>
              </a:lnSpc>
              <a:buFont typeface="Arial" pitchFamily="34" charset="0"/>
              <a:buNone/>
              <a:defRPr/>
            </a:pPr>
            <a:r>
              <a:rPr lang="en-US" b="1" dirty="0" smtClean="0">
                <a:solidFill>
                  <a:schemeClr val="accent1">
                    <a:lumMod val="50000"/>
                  </a:schemeClr>
                </a:solidFill>
              </a:rPr>
              <a:t>Also checks: </a:t>
            </a:r>
          </a:p>
          <a:p>
            <a:pPr lvl="1" eaLnBrk="1" hangingPunct="1">
              <a:lnSpc>
                <a:spcPct val="90000"/>
              </a:lnSpc>
              <a:defRPr/>
            </a:pPr>
            <a:r>
              <a:rPr lang="en-US" b="1" dirty="0" smtClean="0">
                <a:solidFill>
                  <a:schemeClr val="accent1">
                    <a:lumMod val="50000"/>
                  </a:schemeClr>
                </a:solidFill>
              </a:rPr>
              <a:t>Depth</a:t>
            </a:r>
          </a:p>
          <a:p>
            <a:pPr lvl="1" eaLnBrk="1" hangingPunct="1">
              <a:lnSpc>
                <a:spcPct val="90000"/>
              </a:lnSpc>
              <a:defRPr/>
            </a:pPr>
            <a:r>
              <a:rPr lang="en-US" b="1" dirty="0" smtClean="0">
                <a:solidFill>
                  <a:schemeClr val="accent1">
                    <a:lumMod val="50000"/>
                  </a:schemeClr>
                </a:solidFill>
              </a:rPr>
              <a:t>Loads adjacent to trench</a:t>
            </a:r>
          </a:p>
          <a:p>
            <a:pPr lvl="1" eaLnBrk="1" hangingPunct="1">
              <a:lnSpc>
                <a:spcPct val="90000"/>
              </a:lnSpc>
              <a:defRPr/>
            </a:pPr>
            <a:r>
              <a:rPr lang="en-US" b="1" dirty="0" smtClean="0">
                <a:solidFill>
                  <a:schemeClr val="accent1">
                    <a:lumMod val="50000"/>
                  </a:schemeClr>
                </a:solidFill>
              </a:rPr>
              <a:t>Adjacent structures that can be compromised by excavation </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en-US" b="1" dirty="0" err="1" smtClean="0">
                <a:solidFill>
                  <a:schemeClr val="accent1">
                    <a:lumMod val="50000"/>
                  </a:schemeClr>
                </a:solidFill>
              </a:rPr>
              <a:t>Torvane</a:t>
            </a:r>
            <a:r>
              <a:rPr lang="en-US" b="1" dirty="0" smtClean="0">
                <a:solidFill>
                  <a:schemeClr val="accent1">
                    <a:lumMod val="50000"/>
                  </a:schemeClr>
                </a:solidFill>
              </a:rPr>
              <a:t> Shear Test</a:t>
            </a:r>
          </a:p>
        </p:txBody>
      </p:sp>
      <p:pic>
        <p:nvPicPr>
          <p:cNvPr id="256003"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963" y="1295400"/>
            <a:ext cx="4287837"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56004"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1295400"/>
            <a:ext cx="42672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81000"/>
            <a:ext cx="8229600" cy="1143000"/>
          </a:xfrm>
        </p:spPr>
        <p:txBody>
          <a:bodyPr/>
          <a:lstStyle/>
          <a:p>
            <a:pPr eaLnBrk="1" hangingPunct="1">
              <a:defRPr/>
            </a:pPr>
            <a:r>
              <a:rPr lang="en-US" dirty="0" smtClean="0"/>
              <a:t/>
            </a:r>
            <a:br>
              <a:rPr lang="en-US" dirty="0" smtClean="0"/>
            </a:br>
            <a:r>
              <a:rPr lang="en-US" b="1" dirty="0" smtClean="0">
                <a:solidFill>
                  <a:schemeClr val="accent1">
                    <a:lumMod val="50000"/>
                  </a:schemeClr>
                </a:solidFill>
              </a:rPr>
              <a:t>Pocket </a:t>
            </a:r>
            <a:r>
              <a:rPr lang="en-US" b="1" dirty="0" err="1" smtClean="0">
                <a:solidFill>
                  <a:schemeClr val="accent1">
                    <a:lumMod val="50000"/>
                  </a:schemeClr>
                </a:solidFill>
              </a:rPr>
              <a:t>Penetrometer</a:t>
            </a:r>
            <a:r>
              <a:rPr lang="en-US" b="1" dirty="0" smtClean="0">
                <a:solidFill>
                  <a:schemeClr val="accent1">
                    <a:lumMod val="50000"/>
                  </a:schemeClr>
                </a:solidFill>
              </a:rPr>
              <a:t> Test</a:t>
            </a:r>
          </a:p>
        </p:txBody>
      </p:sp>
      <p:pic>
        <p:nvPicPr>
          <p:cNvPr id="257027"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938" y="1301750"/>
            <a:ext cx="4284662"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57028"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6313" y="1295400"/>
            <a:ext cx="42052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14400"/>
            <a:ext cx="9144000" cy="990600"/>
          </a:xfrm>
        </p:spPr>
        <p:txBody>
          <a:bodyPr rtlCol="0">
            <a:noAutofit/>
          </a:bodyPr>
          <a:lstStyle/>
          <a:p>
            <a:pPr algn="ctr" eaLnBrk="1" fontAlgn="auto" hangingPunct="1">
              <a:spcAft>
                <a:spcPts val="0"/>
              </a:spcAft>
              <a:buFont typeface="Arial" pitchFamily="34" charset="0"/>
              <a:buNone/>
              <a:defRPr/>
            </a:pPr>
            <a:r>
              <a:rPr lang="en-US" sz="12500" b="1" dirty="0" smtClean="0">
                <a:solidFill>
                  <a:schemeClr val="accent2">
                    <a:lumMod val="75000"/>
                  </a:schemeClr>
                </a:solidFill>
              </a:rPr>
              <a:t>CAUGHT</a:t>
            </a:r>
          </a:p>
          <a:p>
            <a:pPr algn="ctr" eaLnBrk="1" fontAlgn="auto" hangingPunct="1">
              <a:spcAft>
                <a:spcPts val="0"/>
              </a:spcAft>
              <a:buFont typeface="Arial" pitchFamily="34" charset="0"/>
              <a:buNone/>
              <a:defRPr/>
            </a:pPr>
            <a:r>
              <a:rPr lang="en-US" sz="12500" b="1" dirty="0" smtClean="0">
                <a:solidFill>
                  <a:schemeClr val="accent2">
                    <a:lumMod val="75000"/>
                  </a:schemeClr>
                </a:solidFill>
              </a:rPr>
              <a:t>IN-BETWEEN</a:t>
            </a:r>
            <a:endParaRPr lang="en-US" sz="12500" b="1"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repeatCount="indefinite" fill="hold" grpId="0" nodeType="withEffect">
                                  <p:stCondLst>
                                    <p:cond delay="0"/>
                                  </p:stCondLst>
                                  <p:childTnLst>
                                    <p:animEffect transition="out" filter="dissolve">
                                      <p:cBhvr>
                                        <p:cTn id="6" dur="5000"/>
                                        <p:tgtEl>
                                          <p:spTgt spid="3">
                                            <p:txEl>
                                              <p:pRg st="0" end="0"/>
                                            </p:txEl>
                                          </p:spTgt>
                                        </p:tgtEl>
                                      </p:cBhvr>
                                    </p:animEffect>
                                    <p:set>
                                      <p:cBhvr>
                                        <p:cTn id="7" dur="1" fill="hold">
                                          <p:stCondLst>
                                            <p:cond delay="4999"/>
                                          </p:stCondLst>
                                        </p:cTn>
                                        <p:tgtEl>
                                          <p:spTgt spid="3">
                                            <p:txEl>
                                              <p:pRg st="0" end="0"/>
                                            </p:txEl>
                                          </p:spTgt>
                                        </p:tgtEl>
                                        <p:attrNameLst>
                                          <p:attrName>style.visibility</p:attrName>
                                        </p:attrNameLst>
                                      </p:cBhvr>
                                      <p:to>
                                        <p:strVal val="hidden"/>
                                      </p:to>
                                    </p:set>
                                  </p:childTnLst>
                                </p:cTn>
                              </p:par>
                              <p:par>
                                <p:cTn id="8" presetID="9" presetClass="exit" presetSubtype="0" repeatCount="indefinite" fill="hold" grpId="0" nodeType="withEffect">
                                  <p:stCondLst>
                                    <p:cond delay="0"/>
                                  </p:stCondLst>
                                  <p:childTnLst>
                                    <p:animEffect transition="out" filter="dissolve">
                                      <p:cBhvr>
                                        <p:cTn id="9" dur="5000"/>
                                        <p:tgtEl>
                                          <p:spTgt spid="3">
                                            <p:txEl>
                                              <p:pRg st="1" end="1"/>
                                            </p:txEl>
                                          </p:spTgt>
                                        </p:tgtEl>
                                      </p:cBhvr>
                                    </p:animEffect>
                                    <p:set>
                                      <p:cBhvr>
                                        <p:cTn id="10" dur="1" fill="hold">
                                          <p:stCondLst>
                                            <p:cond delay="49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a:xfrm>
            <a:off x="457200" y="-76200"/>
            <a:ext cx="8229600" cy="1143000"/>
          </a:xfrm>
        </p:spPr>
        <p:txBody>
          <a:bodyPr/>
          <a:lstStyle/>
          <a:p>
            <a:pPr eaLnBrk="1" hangingPunct="1">
              <a:defRPr/>
            </a:pPr>
            <a:r>
              <a:rPr lang="en-US" sz="2400" b="1" dirty="0" smtClean="0">
                <a:solidFill>
                  <a:schemeClr val="accent1">
                    <a:lumMod val="50000"/>
                  </a:schemeClr>
                </a:solidFill>
              </a:rPr>
              <a:t>What do you do if a worker falls unconscious in a trench?   It May Contain a Hazardous Atmosphere!</a:t>
            </a:r>
          </a:p>
        </p:txBody>
      </p:sp>
      <p:sp>
        <p:nvSpPr>
          <p:cNvPr id="87045" name="Rectangle 8"/>
          <p:cNvSpPr>
            <a:spLocks noChangeArrowheads="1"/>
          </p:cNvSpPr>
          <p:nvPr/>
        </p:nvSpPr>
        <p:spPr bwMode="auto">
          <a:xfrm>
            <a:off x="228600" y="914400"/>
            <a:ext cx="8915400" cy="1938338"/>
          </a:xfrm>
          <a:prstGeom prst="rect">
            <a:avLst/>
          </a:prstGeom>
          <a:noFill/>
          <a:ln w="9525">
            <a:noFill/>
            <a:miter lim="800000"/>
            <a:headEnd/>
            <a:tailEnd/>
          </a:ln>
        </p:spPr>
        <p:txBody>
          <a:bodyPr>
            <a:spAutoFit/>
          </a:bodyPr>
          <a:lstStyle/>
          <a:p>
            <a:pPr>
              <a:defRPr/>
            </a:pPr>
            <a:r>
              <a:rPr kumimoji="1" lang="en-US" sz="2400" b="1" dirty="0">
                <a:solidFill>
                  <a:schemeClr val="accent1">
                    <a:lumMod val="50000"/>
                  </a:schemeClr>
                </a:solidFill>
                <a:latin typeface="+mj-lt"/>
              </a:rPr>
              <a:t>Always anticipate rescue have a plan:  Remember the best means of rescue go in this hierarchal order.</a:t>
            </a:r>
          </a:p>
          <a:p>
            <a:pPr marL="914400" lvl="1" indent="-457200">
              <a:buFont typeface="Arial" pitchFamily="34" charset="0"/>
              <a:buChar char="•"/>
              <a:defRPr/>
            </a:pPr>
            <a:r>
              <a:rPr kumimoji="1" lang="en-US" sz="2400" b="1" dirty="0">
                <a:solidFill>
                  <a:schemeClr val="accent1">
                    <a:lumMod val="50000"/>
                  </a:schemeClr>
                </a:solidFill>
                <a:latin typeface="+mj-lt"/>
              </a:rPr>
              <a:t>Self Rescue when a worker removes themselves </a:t>
            </a:r>
          </a:p>
          <a:p>
            <a:pPr marL="914400" lvl="1" indent="-457200">
              <a:buFont typeface="Arial" pitchFamily="34" charset="0"/>
              <a:buChar char="•"/>
              <a:defRPr/>
            </a:pPr>
            <a:r>
              <a:rPr kumimoji="1" lang="en-US" sz="2400" b="1" dirty="0">
                <a:solidFill>
                  <a:schemeClr val="accent1">
                    <a:lumMod val="50000"/>
                  </a:schemeClr>
                </a:solidFill>
                <a:latin typeface="+mj-lt"/>
              </a:rPr>
              <a:t>Non-entry rescue by a retrieval device</a:t>
            </a:r>
          </a:p>
          <a:p>
            <a:pPr marL="914400" lvl="1" indent="-457200">
              <a:buFont typeface="Arial" pitchFamily="34" charset="0"/>
              <a:buChar char="•"/>
              <a:defRPr/>
            </a:pPr>
            <a:r>
              <a:rPr kumimoji="1" lang="en-US" sz="2400" b="1" dirty="0">
                <a:solidFill>
                  <a:schemeClr val="accent1">
                    <a:lumMod val="50000"/>
                  </a:schemeClr>
                </a:solidFill>
                <a:latin typeface="+mj-lt"/>
              </a:rPr>
              <a:t>Entry rescue by a qualified persons</a:t>
            </a:r>
          </a:p>
        </p:txBody>
      </p:sp>
      <p:pic>
        <p:nvPicPr>
          <p:cNvPr id="258052"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2895600"/>
            <a:ext cx="2133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5200" y="2971800"/>
            <a:ext cx="2286000" cy="37020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805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971800"/>
            <a:ext cx="2514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0" y="101600"/>
            <a:ext cx="7772400" cy="685800"/>
          </a:xfrm>
        </p:spPr>
        <p:txBody>
          <a:bodyPr/>
          <a:lstStyle/>
          <a:p>
            <a:pPr eaLnBrk="1" hangingPunct="1">
              <a:defRPr/>
            </a:pPr>
            <a:r>
              <a:rPr lang="en-US" b="1" smtClean="0">
                <a:solidFill>
                  <a:schemeClr val="accent1">
                    <a:lumMod val="50000"/>
                  </a:schemeClr>
                </a:solidFill>
              </a:rPr>
              <a:t>Spoils</a:t>
            </a:r>
            <a:endParaRPr lang="en-US" b="1" smtClean="0">
              <a:solidFill>
                <a:schemeClr val="accent1">
                  <a:lumMod val="50000"/>
                </a:schemeClr>
              </a:solidFill>
              <a:latin typeface="Arial Rounded MT Bold" pitchFamily="34" charset="0"/>
            </a:endParaRPr>
          </a:p>
        </p:txBody>
      </p:sp>
      <p:sp>
        <p:nvSpPr>
          <p:cNvPr id="91140" name="Rectangle 8"/>
          <p:cNvSpPr>
            <a:spLocks noGrp="1" noChangeArrowheads="1"/>
          </p:cNvSpPr>
          <p:nvPr>
            <p:ph type="body" idx="1"/>
          </p:nvPr>
        </p:nvSpPr>
        <p:spPr>
          <a:xfrm>
            <a:off x="285750" y="1219200"/>
            <a:ext cx="4648200" cy="4876800"/>
          </a:xfrm>
        </p:spPr>
        <p:txBody>
          <a:bodyPr/>
          <a:lstStyle/>
          <a:p>
            <a:pPr eaLnBrk="1" hangingPunct="1">
              <a:lnSpc>
                <a:spcPct val="85000"/>
              </a:lnSpc>
              <a:spcBef>
                <a:spcPct val="40000"/>
              </a:spcBef>
              <a:defRPr/>
            </a:pPr>
            <a:r>
              <a:rPr lang="en-US" b="1" smtClean="0">
                <a:solidFill>
                  <a:schemeClr val="accent1">
                    <a:lumMod val="50000"/>
                  </a:schemeClr>
                </a:solidFill>
              </a:rPr>
              <a:t>Don’t place spoils within 2 feet from edge of excavation</a:t>
            </a:r>
          </a:p>
          <a:p>
            <a:pPr eaLnBrk="1" hangingPunct="1">
              <a:lnSpc>
                <a:spcPct val="85000"/>
              </a:lnSpc>
              <a:spcBef>
                <a:spcPct val="40000"/>
              </a:spcBef>
              <a:defRPr/>
            </a:pPr>
            <a:r>
              <a:rPr lang="en-US" b="1" smtClean="0">
                <a:solidFill>
                  <a:schemeClr val="accent1">
                    <a:lumMod val="50000"/>
                  </a:schemeClr>
                </a:solidFill>
              </a:rPr>
              <a:t>Measure from nearest part of the spoil to the excavation edge </a:t>
            </a:r>
          </a:p>
          <a:p>
            <a:pPr eaLnBrk="1" hangingPunct="1">
              <a:lnSpc>
                <a:spcPct val="85000"/>
              </a:lnSpc>
              <a:spcBef>
                <a:spcPct val="40000"/>
              </a:spcBef>
              <a:defRPr/>
            </a:pPr>
            <a:r>
              <a:rPr lang="en-US" b="1" smtClean="0">
                <a:solidFill>
                  <a:schemeClr val="accent1">
                    <a:lumMod val="50000"/>
                  </a:schemeClr>
                </a:solidFill>
              </a:rPr>
              <a:t>Place spoils so rainwater runs away from the excavation</a:t>
            </a:r>
          </a:p>
          <a:p>
            <a:pPr eaLnBrk="1" hangingPunct="1">
              <a:lnSpc>
                <a:spcPct val="85000"/>
              </a:lnSpc>
              <a:spcBef>
                <a:spcPct val="40000"/>
              </a:spcBef>
              <a:defRPr/>
            </a:pPr>
            <a:r>
              <a:rPr lang="en-US" b="1" smtClean="0">
                <a:solidFill>
                  <a:schemeClr val="accent1">
                    <a:lumMod val="50000"/>
                  </a:schemeClr>
                </a:solidFill>
              </a:rPr>
              <a:t>Place spoil well away from the excavation</a:t>
            </a:r>
          </a:p>
        </p:txBody>
      </p:sp>
      <p:pic>
        <p:nvPicPr>
          <p:cNvPr id="259076" name="Picture 9" descr="Slide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9025" y="1143000"/>
            <a:ext cx="4216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pPr eaLnBrk="1" hangingPunct="1">
              <a:defRPr/>
            </a:pPr>
            <a:r>
              <a:rPr lang="en-US" smtClean="0">
                <a:solidFill>
                  <a:schemeClr val="accent1">
                    <a:lumMod val="50000"/>
                  </a:schemeClr>
                </a:solidFill>
              </a:rPr>
              <a:t>Spoils</a:t>
            </a:r>
          </a:p>
        </p:txBody>
      </p:sp>
      <p:pic>
        <p:nvPicPr>
          <p:cNvPr id="26009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475" y="1552575"/>
            <a:ext cx="853122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1800225" y="4883150"/>
            <a:ext cx="3717925" cy="369888"/>
          </a:xfrm>
          <a:prstGeom prst="rect">
            <a:avLst/>
          </a:prstGeom>
          <a:noFill/>
          <a:ln w="9525">
            <a:noFill/>
            <a:miter lim="800000"/>
            <a:headEnd/>
            <a:tailEnd/>
          </a:ln>
        </p:spPr>
        <p:txBody>
          <a:bodyPr>
            <a:spAutoFit/>
          </a:bodyPr>
          <a:lstStyle/>
          <a:p>
            <a:pPr>
              <a:defRPr/>
            </a:pPr>
            <a:endParaRPr lang="en-US">
              <a:solidFill>
                <a:schemeClr val="accent1">
                  <a:lumMod val="50000"/>
                </a:schemeClr>
              </a:solidFill>
            </a:endParaRPr>
          </a:p>
        </p:txBody>
      </p:sp>
      <p:sp>
        <p:nvSpPr>
          <p:cNvPr id="92166" name="Text Box 6"/>
          <p:cNvSpPr txBox="1">
            <a:spLocks noChangeArrowheads="1"/>
          </p:cNvSpPr>
          <p:nvPr/>
        </p:nvSpPr>
        <p:spPr bwMode="auto">
          <a:xfrm>
            <a:off x="4932363" y="3216275"/>
            <a:ext cx="3508375" cy="1938338"/>
          </a:xfrm>
          <a:prstGeom prst="rect">
            <a:avLst/>
          </a:prstGeom>
          <a:solidFill>
            <a:srgbClr val="FFFF00"/>
          </a:solidFill>
          <a:ln w="9525">
            <a:noFill/>
            <a:miter lim="800000"/>
            <a:headEnd/>
            <a:tailEnd/>
          </a:ln>
        </p:spPr>
        <p:txBody>
          <a:bodyPr>
            <a:spAutoFit/>
          </a:bodyPr>
          <a:lstStyle/>
          <a:p>
            <a:pPr>
              <a:spcBef>
                <a:spcPct val="50000"/>
              </a:spcBef>
              <a:defRPr/>
            </a:pPr>
            <a:r>
              <a:rPr lang="en-US" sz="2400" b="1">
                <a:solidFill>
                  <a:schemeClr val="accent1">
                    <a:lumMod val="50000"/>
                  </a:schemeClr>
                </a:solidFill>
              </a:rPr>
              <a:t>These loads not only create force too heavy for the soil below to carry, they also hide signs of failure.</a:t>
            </a:r>
            <a:r>
              <a:rPr lang="en-US">
                <a:solidFill>
                  <a:schemeClr val="accent1">
                    <a:lumMod val="50000"/>
                  </a:schemeClr>
                </a:solidFill>
              </a:rPr>
              <a:t> </a:t>
            </a:r>
          </a:p>
        </p:txBody>
      </p:sp>
      <p:sp>
        <p:nvSpPr>
          <p:cNvPr id="92167" name="Rectangle 7"/>
          <p:cNvSpPr>
            <a:spLocks noChangeArrowheads="1"/>
          </p:cNvSpPr>
          <p:nvPr/>
        </p:nvSpPr>
        <p:spPr bwMode="auto">
          <a:xfrm>
            <a:off x="0" y="3027363"/>
            <a:ext cx="184150" cy="369887"/>
          </a:xfrm>
          <a:prstGeom prst="rect">
            <a:avLst/>
          </a:prstGeom>
          <a:solidFill>
            <a:schemeClr val="bg1"/>
          </a:solidFill>
          <a:ln w="9525">
            <a:solidFill>
              <a:schemeClr val="bg1"/>
            </a:solidFill>
            <a:miter lim="800000"/>
            <a:headEnd/>
            <a:tailEnd/>
          </a:ln>
        </p:spPr>
        <p:txBody>
          <a:bodyPr wrap="none" anchor="ctr">
            <a:spAutoFit/>
          </a:bodyPr>
          <a:lstStyle/>
          <a:p>
            <a:pPr>
              <a:defRPr/>
            </a:pPr>
            <a:endParaRPr lang="en-US">
              <a:solidFill>
                <a:schemeClr val="accent1">
                  <a:lumMod val="50000"/>
                </a:schemeClr>
              </a:solidFill>
            </a:endParaRPr>
          </a:p>
        </p:txBody>
      </p:sp>
      <p:sp>
        <p:nvSpPr>
          <p:cNvPr id="92168" name="Text Box 8"/>
          <p:cNvSpPr txBox="1">
            <a:spLocks noChangeArrowheads="1"/>
          </p:cNvSpPr>
          <p:nvPr/>
        </p:nvSpPr>
        <p:spPr bwMode="auto">
          <a:xfrm>
            <a:off x="542925" y="4175125"/>
            <a:ext cx="2595563" cy="457200"/>
          </a:xfrm>
          <a:prstGeom prst="rect">
            <a:avLst/>
          </a:prstGeom>
          <a:solidFill>
            <a:srgbClr val="FFFF00"/>
          </a:solidFill>
          <a:ln w="9525">
            <a:noFill/>
            <a:miter lim="800000"/>
            <a:headEnd/>
            <a:tailEnd/>
          </a:ln>
        </p:spPr>
        <p:txBody>
          <a:bodyPr>
            <a:spAutoFit/>
          </a:bodyPr>
          <a:lstStyle/>
          <a:p>
            <a:pPr>
              <a:spcBef>
                <a:spcPct val="50000"/>
              </a:spcBef>
              <a:defRPr/>
            </a:pPr>
            <a:r>
              <a:rPr lang="en-US" sz="2400" b="1">
                <a:solidFill>
                  <a:schemeClr val="accent1">
                    <a:lumMod val="50000"/>
                  </a:schemeClr>
                </a:solidFill>
              </a:rPr>
              <a:t>Tension Cracks</a:t>
            </a:r>
          </a:p>
        </p:txBody>
      </p:sp>
      <p:sp>
        <p:nvSpPr>
          <p:cNvPr id="92169" name="Line 9"/>
          <p:cNvSpPr>
            <a:spLocks noChangeShapeType="1"/>
          </p:cNvSpPr>
          <p:nvPr/>
        </p:nvSpPr>
        <p:spPr bwMode="auto">
          <a:xfrm flipV="1">
            <a:off x="1779588" y="3175000"/>
            <a:ext cx="803275" cy="841375"/>
          </a:xfrm>
          <a:prstGeom prst="line">
            <a:avLst/>
          </a:prstGeom>
          <a:noFill/>
          <a:ln w="57150">
            <a:solidFill>
              <a:srgbClr val="990000"/>
            </a:solidFill>
            <a:round/>
            <a:headEnd/>
            <a:tailEnd type="triangle" w="med" len="med"/>
          </a:ln>
        </p:spPr>
        <p:txBody>
          <a:bodyPr>
            <a:spAutoFit/>
          </a:bodyPr>
          <a:lstStyle/>
          <a:p>
            <a:pPr>
              <a:defRPr/>
            </a:pPr>
            <a:endParaRPr lang="en-US">
              <a:solidFill>
                <a:schemeClr val="accent1">
                  <a:lumMod val="5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a:xfrm>
            <a:off x="457200" y="-76200"/>
            <a:ext cx="8229600" cy="1143000"/>
          </a:xfrm>
        </p:spPr>
        <p:txBody>
          <a:bodyPr/>
          <a:lstStyle/>
          <a:p>
            <a:pPr eaLnBrk="1" hangingPunct="1">
              <a:defRPr/>
            </a:pPr>
            <a:r>
              <a:rPr lang="en-US" sz="3600" b="1" dirty="0" smtClean="0">
                <a:solidFill>
                  <a:schemeClr val="accent1">
                    <a:lumMod val="50000"/>
                  </a:schemeClr>
                </a:solidFill>
              </a:rPr>
              <a:t>Dewatering</a:t>
            </a:r>
          </a:p>
        </p:txBody>
      </p:sp>
      <p:pic>
        <p:nvPicPr>
          <p:cNvPr id="26112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6875" y="3733800"/>
            <a:ext cx="47085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3400" y="3200400"/>
            <a:ext cx="3048000" cy="1143000"/>
          </a:xfrm>
          <a:prstGeom prst="rect">
            <a:avLst/>
          </a:prstGeom>
          <a:noFill/>
          <a:ln w="9525">
            <a:noFill/>
            <a:miter lim="800000"/>
            <a:headEnd/>
            <a:tailEnd/>
          </a:ln>
        </p:spPr>
        <p:txBody>
          <a:bodyPr anchor="ctr"/>
          <a:lstStyle/>
          <a:p>
            <a:pPr algn="ctr">
              <a:defRPr/>
            </a:pPr>
            <a:r>
              <a:rPr lang="en-US" sz="2400" b="1" dirty="0">
                <a:solidFill>
                  <a:schemeClr val="accent1">
                    <a:lumMod val="50000"/>
                  </a:schemeClr>
                </a:solidFill>
                <a:latin typeface="+mj-lt"/>
                <a:ea typeface="+mj-ea"/>
                <a:cs typeface="+mj-cs"/>
              </a:rPr>
              <a:t>Dewatering Well Point</a:t>
            </a:r>
          </a:p>
        </p:txBody>
      </p:sp>
      <p:pic>
        <p:nvPicPr>
          <p:cNvPr id="26112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990600"/>
            <a:ext cx="3787775" cy="2562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bwMode="auto">
          <a:xfrm>
            <a:off x="4724400" y="6019800"/>
            <a:ext cx="3581400" cy="1143000"/>
          </a:xfrm>
          <a:prstGeom prst="rect">
            <a:avLst/>
          </a:prstGeom>
          <a:noFill/>
          <a:ln w="9525">
            <a:noFill/>
            <a:miter lim="800000"/>
            <a:headEnd/>
            <a:tailEnd/>
          </a:ln>
        </p:spPr>
        <p:txBody>
          <a:bodyPr anchor="ctr"/>
          <a:lstStyle/>
          <a:p>
            <a:pPr algn="ctr">
              <a:defRPr/>
            </a:pPr>
            <a:r>
              <a:rPr lang="en-US" sz="2400" b="1" dirty="0">
                <a:solidFill>
                  <a:schemeClr val="accent1">
                    <a:lumMod val="50000"/>
                  </a:schemeClr>
                </a:solidFill>
                <a:latin typeface="+mj-lt"/>
                <a:ea typeface="+mj-ea"/>
                <a:cs typeface="+mj-cs"/>
              </a:rPr>
              <a:t>Dewatering Sump-pump</a:t>
            </a:r>
          </a:p>
        </p:txBody>
      </p:sp>
      <p:pic>
        <p:nvPicPr>
          <p:cNvPr id="261127" name="Picture 5" descr="trench-haz-rec-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990600"/>
            <a:ext cx="2819400" cy="2500313"/>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9600" y="4343400"/>
            <a:ext cx="3276600" cy="2246313"/>
          </a:xfrm>
          <a:prstGeom prst="rect">
            <a:avLst/>
          </a:prstGeom>
        </p:spPr>
        <p:txBody>
          <a:bodyPr>
            <a:spAutoFit/>
          </a:bodyPr>
          <a:lstStyle/>
          <a:p>
            <a:pPr>
              <a:defRPr/>
            </a:pPr>
            <a:r>
              <a:rPr lang="en-US" sz="2800" b="1" dirty="0">
                <a:solidFill>
                  <a:schemeClr val="accent1">
                    <a:lumMod val="50000"/>
                  </a:schemeClr>
                </a:solidFill>
                <a:latin typeface="+mj-lt"/>
              </a:rPr>
              <a:t>When water is present in an excavation it is extremely hazardous to enter!</a:t>
            </a:r>
          </a:p>
        </p:txBody>
      </p:sp>
      <p:sp>
        <p:nvSpPr>
          <p:cNvPr id="10" name="Rectangle 2"/>
          <p:cNvSpPr txBox="1">
            <a:spLocks noChangeArrowheads="1"/>
          </p:cNvSpPr>
          <p:nvPr/>
        </p:nvSpPr>
        <p:spPr bwMode="auto">
          <a:xfrm>
            <a:off x="7315200" y="1524000"/>
            <a:ext cx="1828800" cy="1143000"/>
          </a:xfrm>
          <a:prstGeom prst="rect">
            <a:avLst/>
          </a:prstGeom>
          <a:noFill/>
          <a:ln w="9525">
            <a:noFill/>
            <a:miter lim="800000"/>
            <a:headEnd/>
            <a:tailEnd/>
          </a:ln>
        </p:spPr>
        <p:txBody>
          <a:bodyPr anchor="ctr"/>
          <a:lstStyle/>
          <a:p>
            <a:pPr algn="ctr">
              <a:defRPr/>
            </a:pPr>
            <a:r>
              <a:rPr lang="en-US" sz="2400" b="1" dirty="0">
                <a:solidFill>
                  <a:schemeClr val="accent1">
                    <a:lumMod val="50000"/>
                  </a:schemeClr>
                </a:solidFill>
                <a:latin typeface="+mj-lt"/>
                <a:ea typeface="+mj-ea"/>
                <a:cs typeface="+mj-cs"/>
              </a:rPr>
              <a:t>Worker should not be in excavation with water present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381000" y="457200"/>
            <a:ext cx="7772400" cy="533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lstStyle/>
          <a:p>
            <a:pPr algn="ctr"/>
            <a:r>
              <a:rPr lang="en-US" sz="3200"/>
              <a:t> </a:t>
            </a:r>
            <a:r>
              <a:rPr lang="en-US" sz="4400"/>
              <a:t>Competent Person</a:t>
            </a:r>
            <a:r>
              <a:rPr lang="en-US" sz="3200"/>
              <a:t> </a:t>
            </a:r>
          </a:p>
        </p:txBody>
      </p:sp>
      <p:sp>
        <p:nvSpPr>
          <p:cNvPr id="5124" name="Rectangle 3"/>
          <p:cNvSpPr>
            <a:spLocks noChangeArrowheads="1"/>
          </p:cNvSpPr>
          <p:nvPr/>
        </p:nvSpPr>
        <p:spPr bwMode="auto">
          <a:xfrm>
            <a:off x="457200" y="1295400"/>
            <a:ext cx="4572000" cy="52705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a:lnSpc>
                <a:spcPct val="90000"/>
              </a:lnSpc>
              <a:spcBef>
                <a:spcPct val="40000"/>
              </a:spcBef>
              <a:buFontTx/>
              <a:buChar char="•"/>
            </a:pPr>
            <a:r>
              <a:rPr lang="en-US" sz="2800"/>
              <a:t>Must have had specific training in and be knowledgeable about:</a:t>
            </a:r>
          </a:p>
          <a:p>
            <a:pPr marL="742950" lvl="1" indent="-285750">
              <a:lnSpc>
                <a:spcPct val="90000"/>
              </a:lnSpc>
              <a:spcBef>
                <a:spcPct val="40000"/>
              </a:spcBef>
              <a:buFontTx/>
              <a:buChar char="•"/>
            </a:pPr>
            <a:r>
              <a:rPr lang="en-US" sz="2400"/>
              <a:t>Soils classification</a:t>
            </a:r>
          </a:p>
          <a:p>
            <a:pPr marL="742950" lvl="1" indent="-285750">
              <a:lnSpc>
                <a:spcPct val="90000"/>
              </a:lnSpc>
              <a:spcBef>
                <a:spcPct val="40000"/>
              </a:spcBef>
              <a:buFontTx/>
              <a:buChar char="•"/>
            </a:pPr>
            <a:r>
              <a:rPr lang="en-US" sz="2400"/>
              <a:t>The use of protective systems</a:t>
            </a:r>
          </a:p>
          <a:p>
            <a:pPr marL="742950" lvl="1" indent="-285750">
              <a:lnSpc>
                <a:spcPct val="90000"/>
              </a:lnSpc>
              <a:spcBef>
                <a:spcPct val="40000"/>
              </a:spcBef>
              <a:buFontTx/>
              <a:buChar char="•"/>
            </a:pPr>
            <a:r>
              <a:rPr lang="en-US" sz="2400"/>
              <a:t>The requirements of the standard</a:t>
            </a:r>
          </a:p>
          <a:p>
            <a:pPr>
              <a:lnSpc>
                <a:spcPct val="90000"/>
              </a:lnSpc>
              <a:spcBef>
                <a:spcPct val="40000"/>
              </a:spcBef>
              <a:buClr>
                <a:schemeClr val="tx1"/>
              </a:buClr>
              <a:buFont typeface="Wingdings" pitchFamily="2" charset="2"/>
              <a:buChar char="Ø"/>
            </a:pPr>
            <a:r>
              <a:rPr lang="en-US" sz="2800"/>
              <a:t>Must be capable of identifying hazards, and authorized to immediately eliminate hazards</a:t>
            </a:r>
            <a:endParaRPr lang="en-US"/>
          </a:p>
        </p:txBody>
      </p:sp>
      <p:graphicFrame>
        <p:nvGraphicFramePr>
          <p:cNvPr id="5122" name="Object 5"/>
          <p:cNvGraphicFramePr>
            <a:graphicFrameLocks/>
          </p:cNvGraphicFramePr>
          <p:nvPr/>
        </p:nvGraphicFramePr>
        <p:xfrm>
          <a:off x="5943600" y="1524000"/>
          <a:ext cx="2568575" cy="3200400"/>
        </p:xfrm>
        <a:graphic>
          <a:graphicData uri="http://schemas.openxmlformats.org/presentationml/2006/ole">
            <mc:AlternateContent xmlns:mc="http://schemas.openxmlformats.org/markup-compatibility/2006">
              <mc:Choice xmlns:v="urn:schemas-microsoft-com:vml" Requires="v">
                <p:oleObj spid="_x0000_s5130" name="Clip" r:id="rId4" imgW="1806480" imgH="2354040" progId="MS_ClipArt_Gallery.5">
                  <p:embed/>
                </p:oleObj>
              </mc:Choice>
              <mc:Fallback>
                <p:oleObj name="Clip" r:id="rId4" imgW="1806480" imgH="2354040" progId="MS_ClipArt_Gallery.5">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524000"/>
                        <a:ext cx="2568575" cy="3200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3"/>
          <p:cNvSpPr txBox="1">
            <a:spLocks noChangeArrowheads="1"/>
          </p:cNvSpPr>
          <p:nvPr/>
        </p:nvSpPr>
        <p:spPr bwMode="auto">
          <a:xfrm>
            <a:off x="1371600" y="88900"/>
            <a:ext cx="6400800" cy="579438"/>
          </a:xfrm>
          <a:prstGeom prst="rect">
            <a:avLst/>
          </a:prstGeom>
          <a:noFill/>
          <a:ln w="9525">
            <a:noFill/>
            <a:miter lim="800000"/>
            <a:headEnd/>
            <a:tailEnd/>
          </a:ln>
        </p:spPr>
        <p:txBody>
          <a:bodyPr>
            <a:spAutoFit/>
          </a:bodyPr>
          <a:lstStyle/>
          <a:p>
            <a:pPr algn="ctr">
              <a:spcBef>
                <a:spcPct val="50000"/>
              </a:spcBef>
              <a:defRPr/>
            </a:pPr>
            <a:r>
              <a:rPr lang="en-US" sz="3200" b="1" dirty="0">
                <a:solidFill>
                  <a:schemeClr val="tx2"/>
                </a:solidFill>
                <a:latin typeface="+mj-lt"/>
              </a:rPr>
              <a:t>Excavation Reminders</a:t>
            </a:r>
          </a:p>
        </p:txBody>
      </p:sp>
      <p:sp>
        <p:nvSpPr>
          <p:cNvPr id="102403" name="Rectangle 5"/>
          <p:cNvSpPr>
            <a:spLocks noChangeArrowheads="1"/>
          </p:cNvSpPr>
          <p:nvPr/>
        </p:nvSpPr>
        <p:spPr bwMode="auto">
          <a:xfrm>
            <a:off x="368300" y="609600"/>
            <a:ext cx="8470900" cy="5105400"/>
          </a:xfrm>
          <a:prstGeom prst="rect">
            <a:avLst/>
          </a:prstGeom>
          <a:noFill/>
          <a:ln w="9525">
            <a:noFill/>
            <a:miter lim="800000"/>
            <a:headEnd/>
            <a:tailEnd/>
          </a:ln>
        </p:spPr>
        <p:txBody>
          <a:bodyPr/>
          <a:lstStyle/>
          <a:p>
            <a:pPr marL="342900" indent="-342900">
              <a:defRPr/>
            </a:pPr>
            <a:r>
              <a:rPr kumimoji="1" lang="en-US" sz="1600" b="1" dirty="0">
                <a:solidFill>
                  <a:schemeClr val="accent1">
                    <a:lumMod val="50000"/>
                  </a:schemeClr>
                </a:solidFill>
              </a:rPr>
              <a:t>Preplan.</a:t>
            </a:r>
          </a:p>
          <a:p>
            <a:pPr marL="342900" indent="-342900">
              <a:defRPr/>
            </a:pPr>
            <a:endParaRPr kumimoji="1" lang="en-US" sz="1600" b="1" dirty="0">
              <a:solidFill>
                <a:schemeClr val="accent1">
                  <a:lumMod val="50000"/>
                </a:schemeClr>
              </a:solidFill>
            </a:endParaRPr>
          </a:p>
          <a:p>
            <a:pPr marL="342900" indent="-342900">
              <a:defRPr/>
            </a:pPr>
            <a:r>
              <a:rPr kumimoji="1" lang="en-US" sz="1600" b="1" dirty="0">
                <a:solidFill>
                  <a:schemeClr val="accent1">
                    <a:lumMod val="50000"/>
                  </a:schemeClr>
                </a:solidFill>
              </a:rPr>
              <a:t>Call for mark out utilities.</a:t>
            </a:r>
          </a:p>
          <a:p>
            <a:pPr marL="342900" indent="-342900">
              <a:defRPr/>
            </a:pPr>
            <a:endParaRPr kumimoji="1" lang="en-US" sz="1600" b="1" dirty="0">
              <a:solidFill>
                <a:schemeClr val="accent1">
                  <a:lumMod val="50000"/>
                </a:schemeClr>
              </a:solidFill>
            </a:endParaRPr>
          </a:p>
          <a:p>
            <a:pPr marL="342900" indent="-342900">
              <a:defRPr/>
            </a:pPr>
            <a:r>
              <a:rPr kumimoji="1" lang="en-US" sz="1600" b="1" dirty="0">
                <a:solidFill>
                  <a:schemeClr val="accent1">
                    <a:lumMod val="50000"/>
                  </a:schemeClr>
                </a:solidFill>
              </a:rPr>
              <a:t>Remove or divert standing, running, or seeping water whenever possible.</a:t>
            </a:r>
          </a:p>
          <a:p>
            <a:pPr marL="342900" indent="-342900">
              <a:defRPr/>
            </a:pPr>
            <a:endParaRPr kumimoji="1" lang="en-US" sz="1600" b="1" dirty="0">
              <a:solidFill>
                <a:schemeClr val="accent1">
                  <a:lumMod val="50000"/>
                </a:schemeClr>
              </a:solidFill>
            </a:endParaRPr>
          </a:p>
          <a:p>
            <a:pPr marL="342900" indent="-342900">
              <a:defRPr/>
            </a:pPr>
            <a:r>
              <a:rPr kumimoji="1" lang="en-US" sz="1600" b="1" dirty="0">
                <a:solidFill>
                  <a:schemeClr val="accent1">
                    <a:lumMod val="50000"/>
                  </a:schemeClr>
                </a:solidFill>
              </a:rPr>
              <a:t>Never have anyone work alone in a trench.</a:t>
            </a:r>
          </a:p>
          <a:p>
            <a:pPr marL="342900" indent="-342900">
              <a:defRPr/>
            </a:pPr>
            <a:endParaRPr kumimoji="1" lang="en-US" sz="1600" b="1" dirty="0">
              <a:solidFill>
                <a:schemeClr val="accent1">
                  <a:lumMod val="50000"/>
                </a:schemeClr>
              </a:solidFill>
            </a:endParaRPr>
          </a:p>
          <a:p>
            <a:pPr marL="342900" indent="-342900">
              <a:defRPr/>
            </a:pPr>
            <a:r>
              <a:rPr kumimoji="1" lang="en-US" sz="1600" b="1" dirty="0">
                <a:solidFill>
                  <a:schemeClr val="accent1">
                    <a:lumMod val="50000"/>
                  </a:schemeClr>
                </a:solidFill>
              </a:rPr>
              <a:t>Use barricades, signs, and flag persons as necessary.</a:t>
            </a:r>
          </a:p>
          <a:p>
            <a:pPr marL="342900" indent="-342900">
              <a:defRPr/>
            </a:pPr>
            <a:endParaRPr kumimoji="1" lang="en-US" sz="1600" b="1" dirty="0">
              <a:solidFill>
                <a:schemeClr val="accent1">
                  <a:lumMod val="50000"/>
                </a:schemeClr>
              </a:solidFill>
            </a:endParaRPr>
          </a:p>
          <a:p>
            <a:pPr marL="342900" indent="-342900">
              <a:defRPr/>
            </a:pPr>
            <a:r>
              <a:rPr kumimoji="1" lang="en-US" sz="1600" b="1" dirty="0">
                <a:solidFill>
                  <a:schemeClr val="accent1">
                    <a:lumMod val="50000"/>
                  </a:schemeClr>
                </a:solidFill>
              </a:rPr>
              <a:t>Check to make sure that materials (especially pipe) cannot roll into the trench.</a:t>
            </a:r>
          </a:p>
          <a:p>
            <a:pPr marL="342900" indent="-342900">
              <a:defRPr/>
            </a:pPr>
            <a:endParaRPr kumimoji="1" lang="en-US" sz="1600" b="1" dirty="0">
              <a:solidFill>
                <a:schemeClr val="accent1">
                  <a:lumMod val="50000"/>
                </a:schemeClr>
              </a:solidFill>
            </a:endParaRPr>
          </a:p>
          <a:p>
            <a:pPr marL="342900" indent="-342900">
              <a:defRPr/>
            </a:pPr>
            <a:r>
              <a:rPr kumimoji="1" lang="en-US" sz="1600" b="1" dirty="0">
                <a:solidFill>
                  <a:schemeClr val="accent1">
                    <a:lumMod val="50000"/>
                  </a:schemeClr>
                </a:solidFill>
              </a:rPr>
              <a:t>Be sure that operators have ample means of communication with coworkers, including a single point of reference for responsible signaling.</a:t>
            </a:r>
          </a:p>
          <a:p>
            <a:pPr marL="342900" indent="-342900">
              <a:defRPr/>
            </a:pPr>
            <a:endParaRPr kumimoji="1" lang="en-US" sz="1600" b="1" dirty="0">
              <a:solidFill>
                <a:schemeClr val="accent1">
                  <a:lumMod val="50000"/>
                </a:schemeClr>
              </a:solidFill>
            </a:endParaRPr>
          </a:p>
          <a:p>
            <a:pPr marL="342900" indent="-342900">
              <a:defRPr/>
            </a:pPr>
            <a:r>
              <a:rPr kumimoji="1" lang="en-US" sz="1600" b="1" dirty="0">
                <a:solidFill>
                  <a:schemeClr val="accent1">
                    <a:lumMod val="50000"/>
                  </a:schemeClr>
                </a:solidFill>
              </a:rPr>
              <a:t>Reduce all sources of vibration where.</a:t>
            </a:r>
          </a:p>
          <a:p>
            <a:pPr marL="342900" indent="-342900">
              <a:defRPr/>
            </a:pPr>
            <a:endParaRPr kumimoji="1" lang="en-US" sz="1600" b="1" dirty="0">
              <a:solidFill>
                <a:schemeClr val="accent1">
                  <a:lumMod val="50000"/>
                </a:schemeClr>
              </a:solidFill>
            </a:endParaRPr>
          </a:p>
          <a:p>
            <a:pPr marL="342900" indent="-342900">
              <a:defRPr/>
            </a:pPr>
            <a:r>
              <a:rPr kumimoji="1" lang="en-US" sz="1600" b="1" dirty="0">
                <a:solidFill>
                  <a:schemeClr val="accent1">
                    <a:lumMod val="50000"/>
                  </a:schemeClr>
                </a:solidFill>
              </a:rPr>
              <a:t>When loading dirt or moving materials, do not move equipment over the head of any worker.</a:t>
            </a:r>
          </a:p>
          <a:p>
            <a:pPr marL="342900" indent="-342900">
              <a:defRPr/>
            </a:pPr>
            <a:endParaRPr kumimoji="1" lang="en-US" sz="1600" b="1" dirty="0">
              <a:solidFill>
                <a:schemeClr val="accent1">
                  <a:lumMod val="50000"/>
                </a:schemeClr>
              </a:solidFill>
            </a:endParaRPr>
          </a:p>
          <a:p>
            <a:pPr marL="342900" indent="-342900">
              <a:defRPr/>
            </a:pPr>
            <a:r>
              <a:rPr lang="en-US" sz="1600" b="1" dirty="0">
                <a:solidFill>
                  <a:schemeClr val="accent1">
                    <a:lumMod val="50000"/>
                  </a:schemeClr>
                </a:solidFill>
              </a:rPr>
              <a:t>Be aware of the weather's impact on an excavation.</a:t>
            </a:r>
          </a:p>
          <a:p>
            <a:pPr marL="342900" indent="-342900">
              <a:defRPr/>
            </a:pPr>
            <a:endParaRPr lang="en-US" sz="1600" b="1" dirty="0">
              <a:solidFill>
                <a:schemeClr val="accent1">
                  <a:lumMod val="50000"/>
                </a:schemeClr>
              </a:solidFill>
            </a:endParaRPr>
          </a:p>
          <a:p>
            <a:pPr marL="342900" indent="-342900">
              <a:defRPr/>
            </a:pPr>
            <a:r>
              <a:rPr lang="en-US" sz="1600" b="1" dirty="0">
                <a:solidFill>
                  <a:schemeClr val="accent1">
                    <a:lumMod val="50000"/>
                  </a:schemeClr>
                </a:solidFill>
              </a:rPr>
              <a:t>Make sure that excavation cuts are made vertically (no bell shapes)</a:t>
            </a:r>
          </a:p>
          <a:p>
            <a:pPr marL="342900" indent="-342900">
              <a:defRPr/>
            </a:pPr>
            <a:endParaRPr lang="en-US" sz="1600" b="1" dirty="0">
              <a:solidFill>
                <a:schemeClr val="accent1">
                  <a:lumMod val="50000"/>
                </a:schemeClr>
              </a:solidFill>
            </a:endParaRPr>
          </a:p>
          <a:p>
            <a:pPr marL="342900" indent="-342900">
              <a:defRPr/>
            </a:pPr>
            <a:r>
              <a:rPr lang="en-US" sz="1600" b="1" dirty="0">
                <a:solidFill>
                  <a:schemeClr val="accent1">
                    <a:lumMod val="50000"/>
                  </a:schemeClr>
                </a:solidFill>
              </a:rPr>
              <a:t>Do not undermine existing structures such as buildings, sidewalks, and walls.</a:t>
            </a:r>
          </a:p>
          <a:p>
            <a:pPr marL="342900" indent="-342900">
              <a:defRPr/>
            </a:pPr>
            <a:endParaRPr kumimoji="1" lang="en-US" sz="1600" b="1" dirty="0">
              <a:solidFill>
                <a:schemeClr val="accent1">
                  <a:lumMod val="50000"/>
                </a:schemeClr>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body" idx="1"/>
          </p:nvPr>
        </p:nvSpPr>
        <p:spPr>
          <a:xfrm>
            <a:off x="381000" y="685800"/>
            <a:ext cx="8534400" cy="4114800"/>
          </a:xfrm>
        </p:spPr>
        <p:txBody>
          <a:bodyPr/>
          <a:lstStyle/>
          <a:p>
            <a:pPr eaLnBrk="1" hangingPunct="1">
              <a:lnSpc>
                <a:spcPct val="80000"/>
              </a:lnSpc>
              <a:buFontTx/>
              <a:buNone/>
              <a:defRPr/>
            </a:pPr>
            <a:r>
              <a:rPr lang="en-US" sz="2000" b="1" dirty="0" smtClean="0">
                <a:solidFill>
                  <a:schemeClr val="accent1">
                    <a:lumMod val="50000"/>
                  </a:schemeClr>
                </a:solidFill>
              </a:rPr>
              <a:t>Dirt that is dramatically different in color, or flagging, may indicate utilities below. Sometimes seeping water indicates utilities because often the flow of water follows the gravel surrounding utilities.</a:t>
            </a:r>
          </a:p>
          <a:p>
            <a:pPr eaLnBrk="1" hangingPunct="1">
              <a:lnSpc>
                <a:spcPct val="80000"/>
              </a:lnSpc>
              <a:defRPr/>
            </a:pPr>
            <a:endParaRPr lang="en-US" sz="2000" b="1" dirty="0" smtClean="0">
              <a:solidFill>
                <a:schemeClr val="accent1">
                  <a:lumMod val="50000"/>
                </a:schemeClr>
              </a:solidFill>
            </a:endParaRPr>
          </a:p>
          <a:p>
            <a:pPr eaLnBrk="1" hangingPunct="1">
              <a:lnSpc>
                <a:spcPct val="80000"/>
              </a:lnSpc>
              <a:buFontTx/>
              <a:buNone/>
              <a:defRPr/>
            </a:pPr>
            <a:r>
              <a:rPr lang="en-US" sz="2000" b="1" dirty="0" smtClean="0">
                <a:solidFill>
                  <a:schemeClr val="accent1">
                    <a:lumMod val="50000"/>
                  </a:schemeClr>
                </a:solidFill>
              </a:rPr>
              <a:t>Hazardous atmospheres. Test for them when reasonable to do so and have the proper personal protective equipment (PPE) if a hazard cannot be eliminated administratively or through engineering means. You may have to treat the area as a "Permit-required confined space."</a:t>
            </a:r>
          </a:p>
          <a:p>
            <a:pPr eaLnBrk="1" hangingPunct="1">
              <a:lnSpc>
                <a:spcPct val="80000"/>
              </a:lnSpc>
              <a:buFontTx/>
              <a:buNone/>
              <a:defRPr/>
            </a:pPr>
            <a:endParaRPr lang="en-US" sz="2000" b="1" dirty="0" smtClean="0">
              <a:solidFill>
                <a:schemeClr val="accent1">
                  <a:lumMod val="50000"/>
                </a:schemeClr>
              </a:solidFill>
            </a:endParaRPr>
          </a:p>
          <a:p>
            <a:pPr eaLnBrk="1" hangingPunct="1">
              <a:lnSpc>
                <a:spcPct val="80000"/>
              </a:lnSpc>
              <a:buFontTx/>
              <a:buNone/>
              <a:defRPr/>
            </a:pPr>
            <a:r>
              <a:rPr lang="en-US" sz="2000" b="1" dirty="0" smtClean="0">
                <a:solidFill>
                  <a:schemeClr val="accent1">
                    <a:lumMod val="50000"/>
                  </a:schemeClr>
                </a:solidFill>
              </a:rPr>
              <a:t>Wear a hard hat to prevent being hit directly on the head by falling objects.</a:t>
            </a:r>
          </a:p>
          <a:p>
            <a:pPr eaLnBrk="1" hangingPunct="1">
              <a:lnSpc>
                <a:spcPct val="80000"/>
              </a:lnSpc>
              <a:buFontTx/>
              <a:buNone/>
              <a:defRPr/>
            </a:pPr>
            <a:endParaRPr lang="en-US" sz="2000" b="1" dirty="0" smtClean="0">
              <a:solidFill>
                <a:schemeClr val="accent1">
                  <a:lumMod val="50000"/>
                </a:schemeClr>
              </a:solidFill>
            </a:endParaRPr>
          </a:p>
          <a:p>
            <a:pPr eaLnBrk="1" hangingPunct="1">
              <a:lnSpc>
                <a:spcPct val="80000"/>
              </a:lnSpc>
              <a:buFontTx/>
              <a:buNone/>
              <a:defRPr/>
            </a:pPr>
            <a:r>
              <a:rPr lang="en-US" sz="2000" b="1" dirty="0" smtClean="0">
                <a:solidFill>
                  <a:schemeClr val="accent1">
                    <a:lumMod val="50000"/>
                  </a:schemeClr>
                </a:solidFill>
              </a:rPr>
              <a:t>Wear hearing protection to prevent hazards from noise.</a:t>
            </a:r>
          </a:p>
          <a:p>
            <a:pPr eaLnBrk="1" hangingPunct="1">
              <a:lnSpc>
                <a:spcPct val="80000"/>
              </a:lnSpc>
              <a:buFontTx/>
              <a:buNone/>
              <a:defRPr/>
            </a:pPr>
            <a:endParaRPr lang="en-US" sz="2000" b="1" dirty="0" smtClean="0">
              <a:solidFill>
                <a:schemeClr val="accent1">
                  <a:lumMod val="50000"/>
                </a:schemeClr>
              </a:solidFill>
            </a:endParaRPr>
          </a:p>
          <a:p>
            <a:pPr eaLnBrk="1" hangingPunct="1">
              <a:lnSpc>
                <a:spcPct val="80000"/>
              </a:lnSpc>
              <a:buFontTx/>
              <a:buNone/>
              <a:defRPr/>
            </a:pPr>
            <a:r>
              <a:rPr lang="en-US" sz="2000" b="1" dirty="0" smtClean="0">
                <a:solidFill>
                  <a:schemeClr val="accent1">
                    <a:lumMod val="50000"/>
                  </a:schemeClr>
                </a:solidFill>
              </a:rPr>
              <a:t>Inspect chokers, slings, and chains for excessive wear, knots, and kinks. Avoid shock loading of any rigging system. Do not lift with the teeth of the bucket.</a:t>
            </a:r>
          </a:p>
          <a:p>
            <a:pPr eaLnBrk="1" hangingPunct="1">
              <a:lnSpc>
                <a:spcPct val="80000"/>
              </a:lnSpc>
              <a:buFontTx/>
              <a:buNone/>
              <a:defRPr/>
            </a:pPr>
            <a:endParaRPr lang="en-US" sz="2000" b="1" dirty="0" smtClean="0">
              <a:solidFill>
                <a:schemeClr val="accent1">
                  <a:lumMod val="50000"/>
                </a:schemeClr>
              </a:solidFill>
            </a:endParaRPr>
          </a:p>
          <a:p>
            <a:pPr eaLnBrk="1" hangingPunct="1">
              <a:lnSpc>
                <a:spcPct val="80000"/>
              </a:lnSpc>
              <a:buFontTx/>
              <a:buNone/>
              <a:defRPr/>
            </a:pPr>
            <a:r>
              <a:rPr lang="en-US" sz="2000" b="1" dirty="0" smtClean="0">
                <a:solidFill>
                  <a:schemeClr val="accent1">
                    <a:lumMod val="50000"/>
                  </a:schemeClr>
                </a:solidFill>
              </a:rPr>
              <a:t>inspect, and watch for signs of failure or weakness: tension cracks, bulging, slip planes, and defective materials--and don't forget the running rats Subtle changes in site conditions can immediately impact a soil's stability.</a:t>
            </a:r>
          </a:p>
          <a:p>
            <a:pPr eaLnBrk="1" hangingPunct="1">
              <a:lnSpc>
                <a:spcPct val="80000"/>
              </a:lnSpc>
              <a:buFontTx/>
              <a:buNone/>
              <a:defRPr/>
            </a:pPr>
            <a:endParaRPr lang="en-US" sz="2000" b="1" dirty="0" smtClean="0">
              <a:solidFill>
                <a:schemeClr val="accent1">
                  <a:lumMod val="50000"/>
                </a:schemeClr>
              </a:solidFill>
            </a:endParaRPr>
          </a:p>
          <a:p>
            <a:pPr eaLnBrk="1" hangingPunct="1">
              <a:lnSpc>
                <a:spcPct val="80000"/>
              </a:lnSpc>
              <a:buFontTx/>
              <a:buNone/>
              <a:defRPr/>
            </a:pPr>
            <a:r>
              <a:rPr lang="en-US" sz="2000" b="1" dirty="0" smtClean="0">
                <a:solidFill>
                  <a:schemeClr val="accent1">
                    <a:lumMod val="50000"/>
                  </a:schemeClr>
                </a:solidFill>
              </a:rPr>
              <a:t> Train all your coworkers on how to spot signs of failure</a:t>
            </a:r>
            <a:r>
              <a:rPr lang="en-US" sz="1800" b="1" dirty="0" smtClean="0"/>
              <a:t>.</a:t>
            </a:r>
          </a:p>
        </p:txBody>
      </p:sp>
      <p:sp>
        <p:nvSpPr>
          <p:cNvPr id="4" name="Text Box 3"/>
          <p:cNvSpPr txBox="1">
            <a:spLocks noChangeArrowheads="1"/>
          </p:cNvSpPr>
          <p:nvPr/>
        </p:nvSpPr>
        <p:spPr bwMode="auto">
          <a:xfrm>
            <a:off x="1371600" y="88900"/>
            <a:ext cx="6400800" cy="579438"/>
          </a:xfrm>
          <a:prstGeom prst="rect">
            <a:avLst/>
          </a:prstGeom>
          <a:noFill/>
          <a:ln w="9525">
            <a:noFill/>
            <a:miter lim="800000"/>
            <a:headEnd/>
            <a:tailEnd/>
          </a:ln>
        </p:spPr>
        <p:txBody>
          <a:bodyPr>
            <a:spAutoFit/>
          </a:bodyPr>
          <a:lstStyle/>
          <a:p>
            <a:pPr algn="ctr">
              <a:spcBef>
                <a:spcPct val="50000"/>
              </a:spcBef>
              <a:defRPr/>
            </a:pPr>
            <a:r>
              <a:rPr lang="en-US" sz="3200" b="1" dirty="0">
                <a:solidFill>
                  <a:schemeClr val="tx2"/>
                </a:solidFill>
                <a:latin typeface="+mj-lt"/>
              </a:rPr>
              <a:t>Excavation Reminders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4"/>
          <p:cNvSpPr>
            <a:spLocks noChangeArrowheads="1"/>
          </p:cNvSpPr>
          <p:nvPr/>
        </p:nvSpPr>
        <p:spPr bwMode="auto">
          <a:xfrm>
            <a:off x="304800" y="838200"/>
            <a:ext cx="8712200" cy="6213475"/>
          </a:xfrm>
          <a:prstGeom prst="rect">
            <a:avLst/>
          </a:prstGeom>
          <a:noFill/>
          <a:ln w="9525">
            <a:noFill/>
            <a:miter lim="800000"/>
            <a:headEnd/>
            <a:tailEnd/>
          </a:ln>
        </p:spPr>
        <p:txBody>
          <a:bodyPr>
            <a:spAutoFit/>
          </a:bodyPr>
          <a:lstStyle/>
          <a:p>
            <a:pPr>
              <a:defRPr/>
            </a:pPr>
            <a:r>
              <a:rPr kumimoji="1" lang="en-US" sz="1900" b="1" dirty="0">
                <a:solidFill>
                  <a:schemeClr val="accent1">
                    <a:lumMod val="50000"/>
                  </a:schemeClr>
                </a:solidFill>
              </a:rPr>
              <a:t>Anticipate a rescue; for instance, establish job responsibilities or find out who can supply a vacuum truck to remove soil if needed. </a:t>
            </a:r>
          </a:p>
          <a:p>
            <a:pPr>
              <a:buFontTx/>
              <a:buChar char="•"/>
              <a:defRPr/>
            </a:pPr>
            <a:endParaRPr kumimoji="1" lang="en-US" sz="1900" b="1" dirty="0">
              <a:solidFill>
                <a:schemeClr val="accent1">
                  <a:lumMod val="50000"/>
                </a:schemeClr>
              </a:solidFill>
            </a:endParaRPr>
          </a:p>
          <a:p>
            <a:pPr>
              <a:defRPr/>
            </a:pPr>
            <a:r>
              <a:rPr kumimoji="1" lang="en-US" sz="1900" b="1" dirty="0">
                <a:solidFill>
                  <a:schemeClr val="accent1">
                    <a:lumMod val="50000"/>
                  </a:schemeClr>
                </a:solidFill>
              </a:rPr>
              <a:t>Ladders, ramps, or stairs must be spaced no more than 50 feet on center when trench excavations exceed 4 feet in depth.</a:t>
            </a:r>
          </a:p>
          <a:p>
            <a:pPr>
              <a:defRPr/>
            </a:pPr>
            <a:endParaRPr kumimoji="1" lang="en-US" sz="1900" b="1" dirty="0">
              <a:solidFill>
                <a:schemeClr val="accent1">
                  <a:lumMod val="50000"/>
                </a:schemeClr>
              </a:solidFill>
            </a:endParaRPr>
          </a:p>
          <a:p>
            <a:pPr>
              <a:defRPr/>
            </a:pPr>
            <a:r>
              <a:rPr kumimoji="1" lang="en-US" sz="1900" b="1" dirty="0">
                <a:solidFill>
                  <a:schemeClr val="accent1">
                    <a:lumMod val="50000"/>
                  </a:schemeClr>
                </a:solidFill>
              </a:rPr>
              <a:t>Safety vests with vehicular traffic.</a:t>
            </a:r>
          </a:p>
          <a:p>
            <a:pPr>
              <a:defRPr/>
            </a:pPr>
            <a:endParaRPr kumimoji="1" lang="en-US" sz="1900" b="1" dirty="0">
              <a:solidFill>
                <a:schemeClr val="accent1">
                  <a:lumMod val="50000"/>
                </a:schemeClr>
              </a:solidFill>
            </a:endParaRPr>
          </a:p>
          <a:p>
            <a:pPr>
              <a:defRPr/>
            </a:pPr>
            <a:r>
              <a:rPr kumimoji="1" lang="en-US" sz="1900" b="1" dirty="0">
                <a:solidFill>
                  <a:schemeClr val="accent1">
                    <a:lumMod val="50000"/>
                  </a:schemeClr>
                </a:solidFill>
              </a:rPr>
              <a:t>You must test for hazardous atmospheres.</a:t>
            </a:r>
          </a:p>
          <a:p>
            <a:pPr>
              <a:defRPr/>
            </a:pPr>
            <a:endParaRPr kumimoji="1" lang="en-US" sz="1900" b="1" dirty="0">
              <a:solidFill>
                <a:schemeClr val="accent1">
                  <a:lumMod val="50000"/>
                </a:schemeClr>
              </a:solidFill>
            </a:endParaRPr>
          </a:p>
          <a:p>
            <a:pPr>
              <a:defRPr/>
            </a:pPr>
            <a:r>
              <a:rPr kumimoji="1" lang="en-US" sz="1900" b="1" dirty="0">
                <a:solidFill>
                  <a:schemeClr val="accent1">
                    <a:lumMod val="50000"/>
                  </a:schemeClr>
                </a:solidFill>
              </a:rPr>
              <a:t>Spoils and equipment must be restrained or kept a minimum of 2 feet from the edge of a cut to prevent material from falling into an excavation.</a:t>
            </a:r>
          </a:p>
          <a:p>
            <a:pPr>
              <a:defRPr/>
            </a:pPr>
            <a:endParaRPr kumimoji="1" lang="en-US" sz="1900" b="1" dirty="0">
              <a:solidFill>
                <a:schemeClr val="accent1">
                  <a:lumMod val="50000"/>
                </a:schemeClr>
              </a:solidFill>
            </a:endParaRPr>
          </a:p>
          <a:p>
            <a:pPr>
              <a:defRPr/>
            </a:pPr>
            <a:r>
              <a:rPr kumimoji="1" lang="en-US" sz="1900" b="1" dirty="0">
                <a:solidFill>
                  <a:schemeClr val="accent1">
                    <a:lumMod val="50000"/>
                  </a:schemeClr>
                </a:solidFill>
              </a:rPr>
              <a:t>Competent Person daily inspect the excavation and surrounding areas. An inspection is also required after a hazardous occurrence such as a rainstorm or damage to the structural member of a shore or trench box.</a:t>
            </a:r>
          </a:p>
          <a:p>
            <a:pPr>
              <a:defRPr/>
            </a:pPr>
            <a:endParaRPr kumimoji="1" lang="en-US" sz="1900" b="1" dirty="0">
              <a:solidFill>
                <a:schemeClr val="accent1">
                  <a:lumMod val="50000"/>
                </a:schemeClr>
              </a:solidFill>
            </a:endParaRPr>
          </a:p>
          <a:p>
            <a:pPr>
              <a:defRPr/>
            </a:pPr>
            <a:r>
              <a:rPr kumimoji="1" lang="en-US" sz="1900" b="1" dirty="0">
                <a:solidFill>
                  <a:schemeClr val="accent1">
                    <a:lumMod val="50000"/>
                  </a:schemeClr>
                </a:solidFill>
              </a:rPr>
              <a:t>As support systems are removed, the excavation must be immediately backfilled and the supports must be removed from the bottom up.</a:t>
            </a:r>
          </a:p>
          <a:p>
            <a:pPr>
              <a:defRPr/>
            </a:pPr>
            <a:endParaRPr kumimoji="1" lang="en-US" sz="1600" b="1" dirty="0">
              <a:solidFill>
                <a:schemeClr val="tx2"/>
              </a:solidFill>
            </a:endParaRPr>
          </a:p>
          <a:p>
            <a:pPr>
              <a:lnSpc>
                <a:spcPct val="80000"/>
              </a:lnSpc>
              <a:spcBef>
                <a:spcPct val="50000"/>
              </a:spcBef>
              <a:buClr>
                <a:srgbClr val="FFFF00"/>
              </a:buClr>
              <a:buSzPct val="65000"/>
              <a:buFont typeface="Monotype Sorts" pitchFamily="2" charset="2"/>
              <a:buNone/>
              <a:defRPr/>
            </a:pPr>
            <a:endParaRPr kumimoji="1" lang="en-US" sz="1600" b="1" dirty="0">
              <a:solidFill>
                <a:schemeClr val="tx2"/>
              </a:solidFill>
            </a:endParaRPr>
          </a:p>
        </p:txBody>
      </p:sp>
      <p:sp>
        <p:nvSpPr>
          <p:cNvPr id="4" name="Text Box 3"/>
          <p:cNvSpPr txBox="1">
            <a:spLocks noChangeArrowheads="1"/>
          </p:cNvSpPr>
          <p:nvPr/>
        </p:nvSpPr>
        <p:spPr bwMode="auto">
          <a:xfrm>
            <a:off x="1371600" y="88900"/>
            <a:ext cx="6400800" cy="579438"/>
          </a:xfrm>
          <a:prstGeom prst="rect">
            <a:avLst/>
          </a:prstGeom>
          <a:noFill/>
          <a:ln w="9525">
            <a:noFill/>
            <a:miter lim="800000"/>
            <a:headEnd/>
            <a:tailEnd/>
          </a:ln>
        </p:spPr>
        <p:txBody>
          <a:bodyPr>
            <a:spAutoFit/>
          </a:bodyPr>
          <a:lstStyle/>
          <a:p>
            <a:pPr algn="ctr">
              <a:spcBef>
                <a:spcPct val="50000"/>
              </a:spcBef>
              <a:defRPr/>
            </a:pPr>
            <a:r>
              <a:rPr lang="en-US" sz="3200" b="1" dirty="0">
                <a:solidFill>
                  <a:schemeClr val="tx2"/>
                </a:solidFill>
                <a:latin typeface="+mj-lt"/>
              </a:rPr>
              <a:t>Excavation Reminders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nSpc>
                <a:spcPct val="90000"/>
              </a:lnSpc>
              <a:defRPr/>
            </a:pPr>
            <a:r>
              <a:rPr lang="en-US" b="1" dirty="0" smtClean="0">
                <a:solidFill>
                  <a:schemeClr val="accent1">
                    <a:lumMod val="50000"/>
                  </a:schemeClr>
                </a:solidFill>
              </a:rPr>
              <a:t>Caught-in-between </a:t>
            </a:r>
            <a:br>
              <a:rPr lang="en-US" b="1" dirty="0" smtClean="0">
                <a:solidFill>
                  <a:schemeClr val="accent1">
                    <a:lumMod val="50000"/>
                  </a:schemeClr>
                </a:solidFill>
              </a:rPr>
            </a:br>
            <a:endParaRPr lang="en-US" b="1" dirty="0" smtClean="0">
              <a:solidFill>
                <a:schemeClr val="accent1">
                  <a:lumMod val="50000"/>
                </a:schemeClr>
              </a:solidFill>
            </a:endParaRPr>
          </a:p>
        </p:txBody>
      </p:sp>
      <p:sp>
        <p:nvSpPr>
          <p:cNvPr id="7" name="Rectangle 2"/>
          <p:cNvSpPr txBox="1">
            <a:spLocks noChangeArrowheads="1"/>
          </p:cNvSpPr>
          <p:nvPr/>
        </p:nvSpPr>
        <p:spPr bwMode="auto">
          <a:xfrm>
            <a:off x="457200" y="1311275"/>
            <a:ext cx="8229600" cy="1143000"/>
          </a:xfrm>
          <a:prstGeom prst="rect">
            <a:avLst/>
          </a:prstGeom>
          <a:noFill/>
          <a:ln w="9525">
            <a:noFill/>
            <a:miter lim="800000"/>
            <a:headEnd/>
            <a:tailEnd/>
          </a:ln>
        </p:spPr>
        <p:txBody>
          <a:bodyPr anchor="ctr"/>
          <a:lstStyle/>
          <a:p>
            <a:pPr eaLnBrk="0" hangingPunct="0">
              <a:defRPr/>
            </a:pPr>
            <a:r>
              <a:rPr lang="en-US" sz="3200" b="1" dirty="0">
                <a:solidFill>
                  <a:schemeClr val="accent1">
                    <a:lumMod val="50000"/>
                  </a:schemeClr>
                </a:solidFill>
                <a:latin typeface="+mj-lt"/>
                <a:ea typeface="+mj-ea"/>
                <a:cs typeface="+mj-cs"/>
              </a:rPr>
              <a:t>Mechanical Crushing - case study</a:t>
            </a:r>
          </a:p>
        </p:txBody>
      </p:sp>
      <p:sp>
        <p:nvSpPr>
          <p:cNvPr id="8" name="Rectangle 3"/>
          <p:cNvSpPr txBox="1">
            <a:spLocks noChangeArrowheads="1"/>
          </p:cNvSpPr>
          <p:nvPr/>
        </p:nvSpPr>
        <p:spPr bwMode="auto">
          <a:xfrm>
            <a:off x="304800" y="2408238"/>
            <a:ext cx="8382000" cy="4525962"/>
          </a:xfrm>
          <a:prstGeom prst="rect">
            <a:avLst/>
          </a:prstGeom>
          <a:noFill/>
          <a:ln w="57150" cmpd="thinThick">
            <a:noFill/>
            <a:miter lim="800000"/>
            <a:headEnd/>
            <a:tailEnd/>
          </a:ln>
        </p:spPr>
        <p:txBody>
          <a:bodyPr/>
          <a:lstStyle/>
          <a:p>
            <a:pPr marL="342900" indent="-342900" algn="just" eaLnBrk="0" hangingPunct="0">
              <a:lnSpc>
                <a:spcPct val="80000"/>
              </a:lnSpc>
              <a:spcBef>
                <a:spcPct val="20000"/>
              </a:spcBef>
              <a:buFont typeface="Arial" pitchFamily="34" charset="0"/>
              <a:buNone/>
              <a:defRPr/>
            </a:pPr>
            <a:r>
              <a:rPr lang="en-US" sz="2800" b="1" dirty="0">
                <a:solidFill>
                  <a:schemeClr val="accent1">
                    <a:lumMod val="50000"/>
                  </a:schemeClr>
                </a:solidFill>
                <a:latin typeface="+mn-lt"/>
              </a:rPr>
              <a:t>This accident occurred when a 48-year old victim, a mechanic, was attempting to disconnect a wind row elevator from an asphalt lay down machine. The mechanic accessed the hitch pins from inside the hopper of the lay down machine, upon removal of the second of two pins, the front of the wind row elevator collapsed, pinning the victim between the hopper bed and the wind row elevator. Victim was not found until approximately 45 minutes later. He was pronounced dead at the scene.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0"/>
            <a:ext cx="8229600" cy="1143000"/>
          </a:xfrm>
        </p:spPr>
        <p:txBody>
          <a:bodyPr/>
          <a:lstStyle/>
          <a:p>
            <a:pPr>
              <a:defRPr/>
            </a:pPr>
            <a:r>
              <a:rPr lang="en-US" sz="3600" b="1" dirty="0" smtClean="0">
                <a:solidFill>
                  <a:schemeClr val="tx2">
                    <a:lumMod val="50000"/>
                  </a:schemeClr>
                </a:solidFill>
              </a:rPr>
              <a:t>Learning Objectives</a:t>
            </a:r>
          </a:p>
        </p:txBody>
      </p:sp>
      <p:sp>
        <p:nvSpPr>
          <p:cNvPr id="77827" name="Rectangle 3"/>
          <p:cNvSpPr>
            <a:spLocks noGrp="1" noChangeArrowheads="1"/>
          </p:cNvSpPr>
          <p:nvPr>
            <p:ph type="body" idx="1"/>
          </p:nvPr>
        </p:nvSpPr>
        <p:spPr>
          <a:xfrm>
            <a:off x="304800" y="990600"/>
            <a:ext cx="8686800" cy="4776788"/>
          </a:xfrm>
        </p:spPr>
        <p:txBody>
          <a:bodyPr/>
          <a:lstStyle/>
          <a:p>
            <a:pPr>
              <a:defRPr/>
            </a:pPr>
            <a:r>
              <a:rPr lang="en-US" b="1" dirty="0" smtClean="0">
                <a:solidFill>
                  <a:schemeClr val="tx2">
                    <a:lumMod val="50000"/>
                  </a:schemeClr>
                </a:solidFill>
              </a:rPr>
              <a:t>Identify the areas where a caught-in-between program applies and how it works inside of a system of safety</a:t>
            </a:r>
          </a:p>
          <a:p>
            <a:pPr>
              <a:defRPr/>
            </a:pPr>
            <a:r>
              <a:rPr lang="en-US" b="1" dirty="0" smtClean="0">
                <a:solidFill>
                  <a:schemeClr val="tx2">
                    <a:lumMod val="50000"/>
                  </a:schemeClr>
                </a:solidFill>
              </a:rPr>
              <a:t>Understand the different types of caught-in-between conditions occur. </a:t>
            </a:r>
          </a:p>
          <a:p>
            <a:pPr>
              <a:defRPr/>
            </a:pPr>
            <a:r>
              <a:rPr lang="en-US" b="1" dirty="0" smtClean="0">
                <a:solidFill>
                  <a:schemeClr val="tx2">
                    <a:lumMod val="50000"/>
                  </a:schemeClr>
                </a:solidFill>
              </a:rPr>
              <a:t>Understand what training OSHA requires and what safeguards must be in place during construction activities where there is a caught-in-between potential for hazards .</a:t>
            </a:r>
          </a:p>
          <a:p>
            <a:pPr>
              <a:defRPr/>
            </a:pPr>
            <a:r>
              <a:rPr lang="en-US" b="1" dirty="0" smtClean="0">
                <a:solidFill>
                  <a:schemeClr val="tx2">
                    <a:lumMod val="50000"/>
                  </a:schemeClr>
                </a:solidFill>
              </a:rPr>
              <a:t>Review a Sample Caught-in-Between Training Program.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nSpc>
                <a:spcPct val="90000"/>
              </a:lnSpc>
              <a:defRPr/>
            </a:pPr>
            <a:r>
              <a:rPr lang="en-US" b="1" dirty="0" smtClean="0">
                <a:solidFill>
                  <a:schemeClr val="accent1">
                    <a:lumMod val="50000"/>
                  </a:schemeClr>
                </a:solidFill>
              </a:rPr>
              <a:t>Caught-in-between </a:t>
            </a:r>
            <a:br>
              <a:rPr lang="en-US" b="1" dirty="0" smtClean="0">
                <a:solidFill>
                  <a:schemeClr val="accent1">
                    <a:lumMod val="50000"/>
                  </a:schemeClr>
                </a:solidFill>
              </a:rPr>
            </a:br>
            <a:endParaRPr lang="en-US" b="1" dirty="0" smtClean="0">
              <a:solidFill>
                <a:schemeClr val="accent1">
                  <a:lumMod val="50000"/>
                </a:schemeClr>
              </a:solidFill>
            </a:endParaRPr>
          </a:p>
        </p:txBody>
      </p:sp>
      <p:sp>
        <p:nvSpPr>
          <p:cNvPr id="6" name="Rectangle 3"/>
          <p:cNvSpPr txBox="1">
            <a:spLocks noChangeArrowheads="1"/>
          </p:cNvSpPr>
          <p:nvPr/>
        </p:nvSpPr>
        <p:spPr bwMode="auto">
          <a:xfrm>
            <a:off x="228600" y="5562600"/>
            <a:ext cx="8686800" cy="1295400"/>
          </a:xfrm>
          <a:prstGeom prst="rect">
            <a:avLst/>
          </a:prstGeom>
          <a:noFill/>
          <a:ln w="9525">
            <a:noFill/>
            <a:miter lim="800000"/>
            <a:headEnd/>
            <a:tailEnd/>
          </a:ln>
        </p:spPr>
        <p:txBody>
          <a:bodyPr/>
          <a:lstStyle/>
          <a:p>
            <a:pPr marL="342900" indent="-342900" algn="ctr" eaLnBrk="0" hangingPunct="0">
              <a:spcBef>
                <a:spcPct val="20000"/>
              </a:spcBef>
              <a:defRPr/>
            </a:pPr>
            <a:r>
              <a:rPr lang="en-US" sz="3200" b="1" dirty="0">
                <a:solidFill>
                  <a:schemeClr val="accent1">
                    <a:lumMod val="50000"/>
                  </a:schemeClr>
                </a:solidFill>
                <a:latin typeface="+mn-lt"/>
              </a:rPr>
              <a:t>Lock-Out Tag-Out Procedures Program</a:t>
            </a:r>
          </a:p>
          <a:p>
            <a:pPr marL="342900" indent="-342900" algn="ctr" eaLnBrk="0" hangingPunct="0">
              <a:spcBef>
                <a:spcPct val="20000"/>
              </a:spcBef>
              <a:defRPr/>
            </a:pPr>
            <a:r>
              <a:rPr lang="en-US" sz="3200" b="1" dirty="0">
                <a:solidFill>
                  <a:schemeClr val="accent2">
                    <a:lumMod val="75000"/>
                  </a:schemeClr>
                </a:solidFill>
                <a:latin typeface="+mn-lt"/>
              </a:rPr>
              <a:t>Engineering Controls</a:t>
            </a:r>
          </a:p>
        </p:txBody>
      </p:sp>
      <p:sp>
        <p:nvSpPr>
          <p:cNvPr id="4" name="Rectangle 3"/>
          <p:cNvSpPr/>
          <p:nvPr/>
        </p:nvSpPr>
        <p:spPr>
          <a:xfrm>
            <a:off x="533400" y="3808413"/>
            <a:ext cx="8153400" cy="1754187"/>
          </a:xfrm>
          <a:prstGeom prst="rect">
            <a:avLst/>
          </a:prstGeom>
        </p:spPr>
        <p:txBody>
          <a:bodyPr>
            <a:spAutoFit/>
          </a:bodyPr>
          <a:lstStyle/>
          <a:p>
            <a:pPr>
              <a:defRPr/>
            </a:pPr>
            <a:r>
              <a:rPr lang="en-US" b="1" dirty="0">
                <a:solidFill>
                  <a:schemeClr val="accent1">
                    <a:lumMod val="50000"/>
                  </a:schemeClr>
                </a:solidFill>
              </a:rPr>
              <a:t>To avoid crushing injuries, make sure that the bucket is on the ground or solidly blocked before working on the tractor or loader. Shut off the engine and take the key, unless otherwise specified by the manufacturer. With the engine off, rock the hydraulic control levers to relieve pressure in the hydraulic system so that high-pressure fluid isn't unexpectedly released.</a:t>
            </a:r>
          </a:p>
        </p:txBody>
      </p:sp>
      <p:pic>
        <p:nvPicPr>
          <p:cNvPr id="267269" name="Picture 1" descr="http://www.cdc.gov/niosh/images/fig4-11.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08585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457200" y="1524000"/>
            <a:ext cx="8229600" cy="1143000"/>
          </a:xfrm>
        </p:spPr>
        <p:txBody>
          <a:bodyPr/>
          <a:lstStyle/>
          <a:p>
            <a:pPr algn="l">
              <a:defRPr/>
            </a:pPr>
            <a:r>
              <a:rPr lang="en-US" sz="3200" b="1" dirty="0" smtClean="0">
                <a:solidFill>
                  <a:schemeClr val="accent1">
                    <a:lumMod val="50000"/>
                  </a:schemeClr>
                </a:solidFill>
              </a:rPr>
              <a:t>Demolition Crushing: Case Study</a:t>
            </a:r>
          </a:p>
        </p:txBody>
      </p:sp>
      <p:sp>
        <p:nvSpPr>
          <p:cNvPr id="245763" name="Rectangle 3"/>
          <p:cNvSpPr>
            <a:spLocks noGrp="1" noChangeArrowheads="1"/>
          </p:cNvSpPr>
          <p:nvPr>
            <p:ph type="body" idx="1"/>
          </p:nvPr>
        </p:nvSpPr>
        <p:spPr>
          <a:xfrm>
            <a:off x="457200" y="2514600"/>
            <a:ext cx="8229600" cy="4525963"/>
          </a:xfrm>
          <a:ln w="57150" cmpd="thinThick"/>
        </p:spPr>
        <p:txBody>
          <a:bodyPr/>
          <a:lstStyle/>
          <a:p>
            <a:pPr algn="just">
              <a:lnSpc>
                <a:spcPct val="90000"/>
              </a:lnSpc>
              <a:buFont typeface="Arial" pitchFamily="34" charset="0"/>
              <a:buNone/>
              <a:defRPr/>
            </a:pPr>
            <a:r>
              <a:rPr lang="en-US" b="1" dirty="0" smtClean="0">
                <a:solidFill>
                  <a:schemeClr val="accent1">
                    <a:lumMod val="50000"/>
                  </a:schemeClr>
                </a:solidFill>
              </a:rPr>
              <a:t>Employee was assigned by his employer to dismantle a 10' by 20' wooden building. The employee initially removed most all of the siding from the outside of the building and then went inside of the building to remove the wall paneling. During the removal of the wall paneling the building collapsed onto the employee causing fatal injuries. </a:t>
            </a:r>
          </a:p>
        </p:txBody>
      </p:sp>
      <p:sp>
        <p:nvSpPr>
          <p:cNvPr id="4" name="Title 1"/>
          <p:cNvSpPr txBox="1">
            <a:spLocks/>
          </p:cNvSpPr>
          <p:nvPr/>
        </p:nvSpPr>
        <p:spPr bwMode="auto">
          <a:xfrm>
            <a:off x="609600" y="457200"/>
            <a:ext cx="8229600" cy="1143000"/>
          </a:xfrm>
          <a:prstGeom prst="rect">
            <a:avLst/>
          </a:prstGeom>
          <a:noFill/>
          <a:ln w="9525">
            <a:noFill/>
            <a:miter lim="800000"/>
            <a:headEnd/>
            <a:tailEnd/>
          </a:ln>
        </p:spPr>
        <p:txBody>
          <a:bodyPr anchor="ctr"/>
          <a:lstStyle/>
          <a:p>
            <a:pPr algn="ctr" eaLnBrk="0" hangingPunct="0">
              <a:lnSpc>
                <a:spcPct val="90000"/>
              </a:lnSpc>
              <a:defRPr/>
            </a:pPr>
            <a:r>
              <a:rPr lang="en-US" sz="4400" b="1" dirty="0">
                <a:solidFill>
                  <a:schemeClr val="accent1">
                    <a:lumMod val="50000"/>
                  </a:schemeClr>
                </a:solidFill>
                <a:latin typeface="+mj-lt"/>
                <a:ea typeface="+mj-ea"/>
                <a:cs typeface="+mj-cs"/>
              </a:rPr>
              <a:t>Caught-in-between </a:t>
            </a:r>
            <a:br>
              <a:rPr lang="en-US" sz="4400" b="1" dirty="0">
                <a:solidFill>
                  <a:schemeClr val="accent1">
                    <a:lumMod val="50000"/>
                  </a:schemeClr>
                </a:solidFill>
                <a:latin typeface="+mj-lt"/>
                <a:ea typeface="+mj-ea"/>
                <a:cs typeface="+mj-cs"/>
              </a:rPr>
            </a:br>
            <a:endParaRPr lang="en-US" sz="4400" b="1" dirty="0">
              <a:solidFill>
                <a:schemeClr val="accent1">
                  <a:lumMod val="50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nSpc>
                <a:spcPct val="90000"/>
              </a:lnSpc>
              <a:defRPr/>
            </a:pPr>
            <a:r>
              <a:rPr lang="en-US" b="1" dirty="0" smtClean="0">
                <a:solidFill>
                  <a:schemeClr val="accent1">
                    <a:lumMod val="50000"/>
                  </a:schemeClr>
                </a:solidFill>
              </a:rPr>
              <a:t>Caught-in-between</a:t>
            </a:r>
            <a:br>
              <a:rPr lang="en-US" b="1" dirty="0" smtClean="0">
                <a:solidFill>
                  <a:schemeClr val="accent1">
                    <a:lumMod val="50000"/>
                  </a:schemeClr>
                </a:solidFill>
              </a:rPr>
            </a:br>
            <a:endParaRPr lang="en-US" b="1" dirty="0" smtClean="0">
              <a:solidFill>
                <a:schemeClr val="accent1">
                  <a:lumMod val="50000"/>
                </a:schemeClr>
              </a:solidFill>
            </a:endParaRPr>
          </a:p>
        </p:txBody>
      </p:sp>
      <p:sp>
        <p:nvSpPr>
          <p:cNvPr id="6" name="Rectangle 3"/>
          <p:cNvSpPr txBox="1">
            <a:spLocks noChangeArrowheads="1"/>
          </p:cNvSpPr>
          <p:nvPr/>
        </p:nvSpPr>
        <p:spPr bwMode="auto">
          <a:xfrm>
            <a:off x="228600" y="5562600"/>
            <a:ext cx="8686800" cy="1295400"/>
          </a:xfrm>
          <a:prstGeom prst="rect">
            <a:avLst/>
          </a:prstGeom>
          <a:noFill/>
          <a:ln w="9525">
            <a:noFill/>
            <a:miter lim="800000"/>
            <a:headEnd/>
            <a:tailEnd/>
          </a:ln>
        </p:spPr>
        <p:txBody>
          <a:bodyPr/>
          <a:lstStyle/>
          <a:p>
            <a:pPr marL="342900" indent="-342900" algn="ctr" eaLnBrk="0" hangingPunct="0">
              <a:spcBef>
                <a:spcPct val="20000"/>
              </a:spcBef>
              <a:defRPr/>
            </a:pPr>
            <a:r>
              <a:rPr lang="en-US" sz="3200" b="1" dirty="0">
                <a:solidFill>
                  <a:schemeClr val="accent1">
                    <a:lumMod val="50000"/>
                  </a:schemeClr>
                </a:solidFill>
                <a:latin typeface="+mn-lt"/>
              </a:rPr>
              <a:t>Demolition: Engineering Survey</a:t>
            </a:r>
          </a:p>
          <a:p>
            <a:pPr marL="342900" indent="-342900" algn="ctr" eaLnBrk="0" hangingPunct="0">
              <a:spcBef>
                <a:spcPct val="20000"/>
              </a:spcBef>
              <a:defRPr/>
            </a:pPr>
            <a:r>
              <a:rPr lang="en-US" sz="3200" b="1" dirty="0">
                <a:solidFill>
                  <a:schemeClr val="accent2">
                    <a:lumMod val="75000"/>
                  </a:schemeClr>
                </a:solidFill>
                <a:latin typeface="+mn-lt"/>
              </a:rPr>
              <a:t>Administrative  Control</a:t>
            </a:r>
          </a:p>
        </p:txBody>
      </p:sp>
      <p:sp>
        <p:nvSpPr>
          <p:cNvPr id="4" name="Rectangle 3"/>
          <p:cNvSpPr/>
          <p:nvPr/>
        </p:nvSpPr>
        <p:spPr>
          <a:xfrm>
            <a:off x="381000" y="1066800"/>
            <a:ext cx="8458200" cy="4400550"/>
          </a:xfrm>
          <a:prstGeom prst="rect">
            <a:avLst/>
          </a:prstGeom>
        </p:spPr>
        <p:txBody>
          <a:bodyPr>
            <a:spAutoFit/>
          </a:bodyPr>
          <a:lstStyle/>
          <a:p>
            <a:pPr>
              <a:defRPr/>
            </a:pPr>
            <a:r>
              <a:rPr lang="en-US" sz="2800" b="1" u="sng" dirty="0">
                <a:solidFill>
                  <a:schemeClr val="tx2">
                    <a:lumMod val="50000"/>
                  </a:schemeClr>
                </a:solidFill>
                <a:latin typeface="+mj-lt"/>
              </a:rPr>
              <a:t>Preparatory operations </a:t>
            </a:r>
          </a:p>
          <a:p>
            <a:pPr>
              <a:defRPr/>
            </a:pPr>
            <a:r>
              <a:rPr lang="en-US" sz="2800" b="1" dirty="0">
                <a:solidFill>
                  <a:schemeClr val="tx2">
                    <a:lumMod val="50000"/>
                  </a:schemeClr>
                </a:solidFill>
                <a:latin typeface="+mj-lt"/>
              </a:rPr>
              <a:t>Prior to permitting employees to start demolition operations, an </a:t>
            </a:r>
            <a:r>
              <a:rPr lang="en-US" sz="2800" b="1" dirty="0">
                <a:solidFill>
                  <a:schemeClr val="accent2">
                    <a:lumMod val="75000"/>
                  </a:schemeClr>
                </a:solidFill>
                <a:latin typeface="+mj-lt"/>
              </a:rPr>
              <a:t>engineering survey </a:t>
            </a:r>
            <a:r>
              <a:rPr lang="en-US" sz="2800" b="1" dirty="0">
                <a:solidFill>
                  <a:schemeClr val="tx2">
                    <a:lumMod val="50000"/>
                  </a:schemeClr>
                </a:solidFill>
                <a:latin typeface="+mj-lt"/>
              </a:rPr>
              <a:t>shall be made, by a competent person, of the structure to determine the condition of the framing, floors, and walls, and possibility of unplanned collapse of any portion of the structure. Any adjacent structure where employees may be exposed shall also be similarly checked. The employer shall have in writing evidence that such a survey has been performed.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nSpc>
                <a:spcPct val="90000"/>
              </a:lnSpc>
              <a:defRPr/>
            </a:pPr>
            <a:r>
              <a:rPr lang="en-US" b="1" dirty="0" smtClean="0">
                <a:solidFill>
                  <a:schemeClr val="accent1">
                    <a:lumMod val="50000"/>
                  </a:schemeClr>
                </a:solidFill>
              </a:rPr>
              <a:t>Caught-in-between </a:t>
            </a:r>
            <a:br>
              <a:rPr lang="en-US" b="1" dirty="0" smtClean="0">
                <a:solidFill>
                  <a:schemeClr val="accent1">
                    <a:lumMod val="50000"/>
                  </a:schemeClr>
                </a:solidFill>
              </a:rPr>
            </a:br>
            <a:endParaRPr lang="en-US" b="1" dirty="0" smtClean="0">
              <a:solidFill>
                <a:schemeClr val="accent1">
                  <a:lumMod val="50000"/>
                </a:schemeClr>
              </a:solidFill>
            </a:endParaRPr>
          </a:p>
        </p:txBody>
      </p:sp>
      <p:sp>
        <p:nvSpPr>
          <p:cNvPr id="6" name="Rectangle 3"/>
          <p:cNvSpPr txBox="1">
            <a:spLocks noChangeArrowheads="1"/>
          </p:cNvSpPr>
          <p:nvPr/>
        </p:nvSpPr>
        <p:spPr bwMode="auto">
          <a:xfrm>
            <a:off x="228600" y="5562600"/>
            <a:ext cx="8686800" cy="1295400"/>
          </a:xfrm>
          <a:prstGeom prst="rect">
            <a:avLst/>
          </a:prstGeom>
          <a:noFill/>
          <a:ln w="9525">
            <a:noFill/>
            <a:miter lim="800000"/>
            <a:headEnd/>
            <a:tailEnd/>
          </a:ln>
        </p:spPr>
        <p:txBody>
          <a:bodyPr/>
          <a:lstStyle/>
          <a:p>
            <a:pPr marL="342900" indent="-342900" algn="ctr" eaLnBrk="0" hangingPunct="0">
              <a:spcBef>
                <a:spcPct val="20000"/>
              </a:spcBef>
              <a:defRPr/>
            </a:pPr>
            <a:r>
              <a:rPr lang="en-US" sz="3200" b="1" dirty="0">
                <a:solidFill>
                  <a:schemeClr val="accent1">
                    <a:lumMod val="50000"/>
                  </a:schemeClr>
                </a:solidFill>
                <a:latin typeface="+mn-lt"/>
              </a:rPr>
              <a:t>Demolition: Shoring and Bracing </a:t>
            </a:r>
          </a:p>
          <a:p>
            <a:pPr marL="342900" indent="-342900" algn="ctr" eaLnBrk="0" hangingPunct="0">
              <a:spcBef>
                <a:spcPct val="20000"/>
              </a:spcBef>
              <a:defRPr/>
            </a:pPr>
            <a:r>
              <a:rPr lang="en-US" sz="3200" b="1" dirty="0">
                <a:solidFill>
                  <a:schemeClr val="accent2">
                    <a:lumMod val="75000"/>
                  </a:schemeClr>
                </a:solidFill>
                <a:latin typeface="+mn-lt"/>
              </a:rPr>
              <a:t>Administrative  Control</a:t>
            </a:r>
          </a:p>
        </p:txBody>
      </p:sp>
      <p:sp>
        <p:nvSpPr>
          <p:cNvPr id="4" name="Rectangle 3"/>
          <p:cNvSpPr/>
          <p:nvPr/>
        </p:nvSpPr>
        <p:spPr>
          <a:xfrm>
            <a:off x="609600" y="1584325"/>
            <a:ext cx="7772400" cy="3109913"/>
          </a:xfrm>
          <a:prstGeom prst="rect">
            <a:avLst/>
          </a:prstGeom>
        </p:spPr>
        <p:txBody>
          <a:bodyPr>
            <a:spAutoFit/>
          </a:bodyPr>
          <a:lstStyle/>
          <a:p>
            <a:pPr>
              <a:defRPr/>
            </a:pPr>
            <a:r>
              <a:rPr lang="en-US" sz="2800" b="1" u="sng" dirty="0"/>
              <a:t>Preparatory operations </a:t>
            </a:r>
          </a:p>
          <a:p>
            <a:pPr>
              <a:defRPr/>
            </a:pPr>
            <a:endParaRPr lang="en-US" sz="2800" b="1" dirty="0"/>
          </a:p>
          <a:p>
            <a:pPr>
              <a:defRPr/>
            </a:pPr>
            <a:r>
              <a:rPr lang="en-US" sz="2800" b="1" dirty="0"/>
              <a:t>When employees are required to work within a structure to be demolished which has been damaged by fire, flood, explosion, or other cause, the walls or floor shall be </a:t>
            </a:r>
            <a:r>
              <a:rPr lang="en-US" sz="2800" b="1" dirty="0">
                <a:solidFill>
                  <a:schemeClr val="accent2">
                    <a:lumMod val="75000"/>
                  </a:schemeClr>
                </a:solidFill>
              </a:rPr>
              <a:t>shored or braced</a:t>
            </a:r>
            <a:r>
              <a:rPr lang="en-US" sz="2800" b="1" dirty="0"/>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nSpc>
                <a:spcPct val="90000"/>
              </a:lnSpc>
              <a:defRPr/>
            </a:pPr>
            <a:r>
              <a:rPr lang="en-US" b="1" dirty="0" smtClean="0">
                <a:solidFill>
                  <a:schemeClr val="accent1">
                    <a:lumMod val="50000"/>
                  </a:schemeClr>
                </a:solidFill>
              </a:rPr>
              <a:t>Caught-in-between </a:t>
            </a:r>
            <a:br>
              <a:rPr lang="en-US" b="1" dirty="0" smtClean="0">
                <a:solidFill>
                  <a:schemeClr val="accent1">
                    <a:lumMod val="50000"/>
                  </a:schemeClr>
                </a:solidFill>
              </a:rPr>
            </a:br>
            <a:endParaRPr lang="en-US" b="1" dirty="0" smtClean="0">
              <a:solidFill>
                <a:schemeClr val="accent1">
                  <a:lumMod val="50000"/>
                </a:schemeClr>
              </a:solidFill>
            </a:endParaRPr>
          </a:p>
        </p:txBody>
      </p:sp>
      <p:sp>
        <p:nvSpPr>
          <p:cNvPr id="271363" name="Rectangle 3"/>
          <p:cNvSpPr>
            <a:spLocks noChangeArrowheads="1"/>
          </p:cNvSpPr>
          <p:nvPr/>
        </p:nvSpPr>
        <p:spPr bwMode="auto">
          <a:xfrm>
            <a:off x="228600" y="990600"/>
            <a:ext cx="8686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u="sng"/>
              <a:t>Machinery </a:t>
            </a:r>
          </a:p>
          <a:p>
            <a:endParaRPr lang="en-US" sz="2800" b="1"/>
          </a:p>
          <a:p>
            <a:r>
              <a:rPr lang="en-US" sz="2800" b="1"/>
              <a:t>Construction Worker Caught Between Forklift and Cement Truck</a:t>
            </a:r>
            <a:endParaRPr lang="en-US" sz="2800"/>
          </a:p>
          <a:p>
            <a:r>
              <a:rPr lang="en-US" sz="2800"/>
              <a:t>A construction worker was killed when the forklift he had been operating rolled forward, pinning him against the rear of a cement truck. He was standing between a forklift and a concrete truck to adjust the concrete chute on the rear of the truck. The forklift rolled forward, pinning him.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p:txBody>
          <a:bodyPr/>
          <a:lstStyle/>
          <a:p>
            <a:endParaRPr lang="en-US" smtClean="0"/>
          </a:p>
        </p:txBody>
      </p:sp>
      <p:sp>
        <p:nvSpPr>
          <p:cNvPr id="272387" name="Content Placeholder 2"/>
          <p:cNvSpPr>
            <a:spLocks noGrp="1"/>
          </p:cNvSpPr>
          <p:nvPr>
            <p:ph idx="1"/>
          </p:nvPr>
        </p:nvSpPr>
        <p:spPr/>
        <p:txBody>
          <a:bodyPr/>
          <a:lstStyle/>
          <a:p>
            <a:endParaRPr lang="en-US" smtClean="0"/>
          </a:p>
        </p:txBody>
      </p:sp>
      <p:pic>
        <p:nvPicPr>
          <p:cNvPr id="27238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18151451">
            <a:off x="2140744" y="4147344"/>
            <a:ext cx="1997075" cy="63023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57200" y="5486400"/>
            <a:ext cx="4876800" cy="137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Area between where worker was killed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p:nvPr>
        </p:nvSpPr>
        <p:spPr/>
        <p:txBody>
          <a:bodyPr/>
          <a:lstStyle/>
          <a:p>
            <a:endParaRPr lang="en-US" smtClean="0"/>
          </a:p>
        </p:txBody>
      </p:sp>
      <p:sp>
        <p:nvSpPr>
          <p:cNvPr id="273411" name="Content Placeholder 2"/>
          <p:cNvSpPr>
            <a:spLocks noGrp="1"/>
          </p:cNvSpPr>
          <p:nvPr>
            <p:ph idx="1"/>
          </p:nvPr>
        </p:nvSpPr>
        <p:spPr/>
        <p:txBody>
          <a:bodyPr/>
          <a:lstStyle/>
          <a:p>
            <a:endParaRPr lang="en-US" smtClean="0"/>
          </a:p>
        </p:txBody>
      </p:sp>
      <p:pic>
        <p:nvPicPr>
          <p:cNvPr id="2734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0"/>
            <a:ext cx="10056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nSpc>
                <a:spcPct val="90000"/>
              </a:lnSpc>
              <a:defRPr/>
            </a:pPr>
            <a:r>
              <a:rPr lang="en-US" b="1" dirty="0" smtClean="0">
                <a:solidFill>
                  <a:schemeClr val="accent1">
                    <a:lumMod val="50000"/>
                  </a:schemeClr>
                </a:solidFill>
              </a:rPr>
              <a:t>Caught-in-between </a:t>
            </a:r>
            <a:br>
              <a:rPr lang="en-US" b="1" dirty="0" smtClean="0">
                <a:solidFill>
                  <a:schemeClr val="accent1">
                    <a:lumMod val="50000"/>
                  </a:schemeClr>
                </a:solidFill>
              </a:rPr>
            </a:br>
            <a:endParaRPr lang="en-US" b="1" dirty="0" smtClean="0">
              <a:solidFill>
                <a:schemeClr val="accent1">
                  <a:lumMod val="50000"/>
                </a:schemeClr>
              </a:solidFill>
            </a:endParaRPr>
          </a:p>
        </p:txBody>
      </p:sp>
      <p:sp>
        <p:nvSpPr>
          <p:cNvPr id="274435" name="Rectangle 3"/>
          <p:cNvSpPr>
            <a:spLocks noChangeArrowheads="1"/>
          </p:cNvSpPr>
          <p:nvPr/>
        </p:nvSpPr>
        <p:spPr bwMode="auto">
          <a:xfrm>
            <a:off x="228600" y="609600"/>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u="sng"/>
              <a:t>Machinery: </a:t>
            </a:r>
          </a:p>
          <a:p>
            <a:endParaRPr lang="en-US" sz="2800" u="sng"/>
          </a:p>
        </p:txBody>
      </p:sp>
      <p:pic>
        <p:nvPicPr>
          <p:cNvPr id="274436" name="Picture 1" descr="Area of truck where victim was working. Note the grease gun's rubber hose. Shows approximate location of victim following incid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838" y="1143000"/>
            <a:ext cx="65579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7" name="Rectangle 6"/>
          <p:cNvSpPr>
            <a:spLocks noChangeArrowheads="1"/>
          </p:cNvSpPr>
          <p:nvPr/>
        </p:nvSpPr>
        <p:spPr bwMode="auto">
          <a:xfrm>
            <a:off x="6781800" y="1143000"/>
            <a:ext cx="2209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Fatal Accident:</a:t>
            </a:r>
          </a:p>
          <a:p>
            <a:r>
              <a:rPr lang="en-US" b="1"/>
              <a:t>This photo illustrates the area of a truck where a victim was working when he was caught in-between two parts of a lever mechanism. Note the grease gun's rubber hose. The “X” demonstrates the approximate location of the victim following the incident.</a:t>
            </a:r>
            <a:endParaRPr lang="en-US"/>
          </a:p>
        </p:txBody>
      </p:sp>
      <p:sp>
        <p:nvSpPr>
          <p:cNvPr id="8" name="Multiply 7"/>
          <p:cNvSpPr/>
          <p:nvPr/>
        </p:nvSpPr>
        <p:spPr>
          <a:xfrm>
            <a:off x="1676400" y="2286000"/>
            <a:ext cx="1447800" cy="1558925"/>
          </a:xfrm>
          <a:prstGeom prst="mathMultiply">
            <a:avLst>
              <a:gd name="adj1" fmla="val 6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rot="18900000">
            <a:off x="704850" y="3968750"/>
            <a:ext cx="1295400" cy="484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nSpc>
                <a:spcPct val="90000"/>
              </a:lnSpc>
              <a:defRPr/>
            </a:pPr>
            <a:r>
              <a:rPr lang="en-US" b="1" dirty="0" smtClean="0">
                <a:solidFill>
                  <a:schemeClr val="accent1">
                    <a:lumMod val="50000"/>
                  </a:schemeClr>
                </a:solidFill>
              </a:rPr>
              <a:t>Caught-in-between </a:t>
            </a:r>
            <a:br>
              <a:rPr lang="en-US" b="1" dirty="0" smtClean="0">
                <a:solidFill>
                  <a:schemeClr val="accent1">
                    <a:lumMod val="50000"/>
                  </a:schemeClr>
                </a:solidFill>
              </a:rPr>
            </a:br>
            <a:endParaRPr lang="en-US" b="1" dirty="0" smtClean="0">
              <a:solidFill>
                <a:schemeClr val="accent1">
                  <a:lumMod val="50000"/>
                </a:schemeClr>
              </a:solidFill>
            </a:endParaRPr>
          </a:p>
        </p:txBody>
      </p:sp>
      <p:sp>
        <p:nvSpPr>
          <p:cNvPr id="4" name="Rectangle 3"/>
          <p:cNvSpPr/>
          <p:nvPr/>
        </p:nvSpPr>
        <p:spPr>
          <a:xfrm>
            <a:off x="228600" y="914400"/>
            <a:ext cx="8686800" cy="5694363"/>
          </a:xfrm>
          <a:prstGeom prst="rect">
            <a:avLst/>
          </a:prstGeom>
        </p:spPr>
        <p:txBody>
          <a:bodyPr>
            <a:spAutoFit/>
          </a:bodyPr>
          <a:lstStyle/>
          <a:p>
            <a:pPr>
              <a:defRPr/>
            </a:pPr>
            <a:r>
              <a:rPr lang="en-US" sz="2800" u="sng" dirty="0"/>
              <a:t>Machinery Recommendations: </a:t>
            </a:r>
          </a:p>
          <a:p>
            <a:pPr>
              <a:defRPr/>
            </a:pPr>
            <a:endParaRPr lang="en-US" sz="2800" u="sng" dirty="0"/>
          </a:p>
          <a:p>
            <a:pPr marL="514350" indent="-514350">
              <a:buFontTx/>
              <a:buAutoNum type="arabicPeriod"/>
              <a:defRPr/>
            </a:pPr>
            <a:r>
              <a:rPr lang="en-US" sz="2800" dirty="0"/>
              <a:t>Employers should ensure that each powered truck operator is competent to operate a powered industrial truck safely.</a:t>
            </a:r>
          </a:p>
          <a:p>
            <a:pPr marL="514350" indent="-514350">
              <a:buFontTx/>
              <a:buAutoNum type="arabicPeriod"/>
              <a:defRPr/>
            </a:pPr>
            <a:r>
              <a:rPr lang="en-US" sz="2800" dirty="0"/>
              <a:t>Employers should establish a routine maintenance program for all equipment to meet or exceed regulatory requirements.</a:t>
            </a:r>
          </a:p>
          <a:p>
            <a:pPr marL="514350" indent="-514350">
              <a:buFontTx/>
              <a:buAutoNum type="arabicPeriod"/>
              <a:defRPr/>
            </a:pPr>
            <a:r>
              <a:rPr lang="en-US" sz="2800" dirty="0"/>
              <a:t>Employers should provide a safe and healthful workplace, free from recognized hazards by developing, implementing and enforcing formal safety programs that includes a Lock-out tag-out program.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727325" y="92075"/>
            <a:ext cx="5349875" cy="806450"/>
          </a:xfrm>
        </p:spPr>
        <p:txBody>
          <a:bodyPr/>
          <a:lstStyle/>
          <a:p>
            <a:pPr algn="l">
              <a:defRPr/>
            </a:pPr>
            <a:r>
              <a:rPr lang="en-US" b="1">
                <a:solidFill>
                  <a:schemeClr val="tx2">
                    <a:lumMod val="50000"/>
                  </a:schemeClr>
                </a:solidFill>
              </a:rPr>
              <a:t>Lockout/Tagout</a:t>
            </a:r>
          </a:p>
        </p:txBody>
      </p:sp>
      <p:pic>
        <p:nvPicPr>
          <p:cNvPr id="276483" name="Picture 9" descr="LOTOl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8025" y="1016000"/>
            <a:ext cx="4600575"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Text Box 10"/>
          <p:cNvSpPr txBox="1">
            <a:spLocks noChangeArrowheads="1"/>
          </p:cNvSpPr>
          <p:nvPr/>
        </p:nvSpPr>
        <p:spPr bwMode="auto">
          <a:xfrm>
            <a:off x="4300538" y="6467475"/>
            <a:ext cx="600075" cy="304800"/>
          </a:xfrm>
          <a:prstGeom prst="rect">
            <a:avLst/>
          </a:prstGeom>
          <a:noFill/>
          <a:ln w="9525">
            <a:noFill/>
            <a:miter lim="800000"/>
            <a:headEnd/>
            <a:tailEnd/>
          </a:ln>
          <a:effectLst/>
        </p:spPr>
        <p:txBody>
          <a:bodyPr>
            <a:spAutoFit/>
          </a:bodyPr>
          <a:lstStyle/>
          <a:p>
            <a:pPr>
              <a:spcBef>
                <a:spcPct val="50000"/>
              </a:spcBef>
              <a:defRPr/>
            </a:pPr>
            <a:r>
              <a:rPr lang="en-US" sz="1400" b="1">
                <a:solidFill>
                  <a:schemeClr val="tx2">
                    <a:lumMod val="50000"/>
                  </a:schemeClr>
                </a:solidFill>
              </a:rPr>
              <a:t>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76200" y="3962400"/>
            <a:ext cx="4953000" cy="1014413"/>
          </a:xfrm>
          <a:prstGeom prst="roundRect">
            <a:avLst/>
          </a:prstGeom>
          <a:solidFill>
            <a:srgbClr val="FFFFC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04" name="Rectangle 103"/>
          <p:cNvSpPr/>
          <p:nvPr/>
        </p:nvSpPr>
        <p:spPr>
          <a:xfrm>
            <a:off x="152400" y="3985499"/>
            <a:ext cx="4800600" cy="967501"/>
          </a:xfrm>
          <a:prstGeom prst="rect">
            <a:avLst/>
          </a:prstGeom>
          <a:noFill/>
          <a:ln w="38100">
            <a:noFill/>
          </a:ln>
        </p:spPr>
        <p:txBody>
          <a:bodyPr numCol="2">
            <a:spAutoFit/>
          </a:bodyPr>
          <a:lstStyle/>
          <a:p>
            <a:pPr fontAlgn="auto">
              <a:spcBef>
                <a:spcPts val="0"/>
              </a:spcBef>
              <a:spcAft>
                <a:spcPts val="0"/>
              </a:spcAft>
              <a:defRPr/>
            </a:pPr>
            <a:r>
              <a:rPr lang="en-US" sz="1400" b="1" dirty="0">
                <a:latin typeface="+mn-lt"/>
              </a:rPr>
              <a:t>Rigging Class</a:t>
            </a:r>
          </a:p>
          <a:p>
            <a:pPr fontAlgn="auto">
              <a:spcBef>
                <a:spcPts val="0"/>
              </a:spcBef>
              <a:spcAft>
                <a:spcPts val="0"/>
              </a:spcAft>
              <a:defRPr/>
            </a:pPr>
            <a:r>
              <a:rPr lang="en-US" sz="1400" b="1" dirty="0">
                <a:latin typeface="+mn-lt"/>
              </a:rPr>
              <a:t>Competent Person Training  </a:t>
            </a:r>
          </a:p>
          <a:p>
            <a:pPr fontAlgn="auto">
              <a:spcBef>
                <a:spcPts val="0"/>
              </a:spcBef>
              <a:spcAft>
                <a:spcPts val="0"/>
              </a:spcAft>
              <a:defRPr/>
            </a:pPr>
            <a:r>
              <a:rPr lang="en-US" sz="1400" b="1" dirty="0">
                <a:latin typeface="+mn-lt"/>
              </a:rPr>
              <a:t>LOTO training.</a:t>
            </a:r>
          </a:p>
          <a:p>
            <a:pPr fontAlgn="auto">
              <a:spcBef>
                <a:spcPts val="0"/>
              </a:spcBef>
              <a:spcAft>
                <a:spcPts val="0"/>
              </a:spcAft>
              <a:defRPr/>
            </a:pPr>
            <a:r>
              <a:rPr lang="en-US" sz="1400" b="1" dirty="0">
                <a:latin typeface="+mn-lt"/>
              </a:rPr>
              <a:t>Tool box talks</a:t>
            </a:r>
          </a:p>
          <a:p>
            <a:pPr fontAlgn="auto">
              <a:spcBef>
                <a:spcPts val="0"/>
              </a:spcBef>
              <a:spcAft>
                <a:spcPts val="0"/>
              </a:spcAft>
              <a:defRPr/>
            </a:pPr>
            <a:r>
              <a:rPr lang="en-US" sz="1400" b="1" dirty="0">
                <a:latin typeface="+mn-lt"/>
              </a:rPr>
              <a:t>Job site orientations for CAZ, LAZ, fall zones, swing zones..</a:t>
            </a:r>
          </a:p>
          <a:p>
            <a:pPr fontAlgn="auto">
              <a:spcBef>
                <a:spcPts val="0"/>
              </a:spcBef>
              <a:spcAft>
                <a:spcPts val="0"/>
              </a:spcAft>
              <a:defRPr/>
            </a:pPr>
            <a:r>
              <a:rPr lang="en-US" sz="1400" b="1" dirty="0">
                <a:latin typeface="+mn-lt"/>
              </a:rPr>
              <a:t>Trench Training.</a:t>
            </a:r>
          </a:p>
          <a:p>
            <a:pPr fontAlgn="auto">
              <a:spcBef>
                <a:spcPts val="0"/>
              </a:spcBef>
              <a:spcAft>
                <a:spcPts val="0"/>
              </a:spcAft>
              <a:defRPr/>
            </a:pPr>
            <a:r>
              <a:rPr lang="en-US" sz="1400" b="1" dirty="0">
                <a:latin typeface="+mn-lt"/>
              </a:rPr>
              <a:t>Rescue procedures </a:t>
            </a:r>
          </a:p>
        </p:txBody>
      </p:sp>
      <p:sp>
        <p:nvSpPr>
          <p:cNvPr id="175" name="Rectangle 174"/>
          <p:cNvSpPr/>
          <p:nvPr/>
        </p:nvSpPr>
        <p:spPr>
          <a:xfrm>
            <a:off x="5715000" y="4343400"/>
            <a:ext cx="990600" cy="838200"/>
          </a:xfrm>
          <a:prstGeom prst="rect">
            <a:avLst/>
          </a:prstGeom>
          <a:solidFill>
            <a:srgbClr val="FFFFC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Test Runs</a:t>
            </a:r>
          </a:p>
          <a:p>
            <a:pPr algn="ctr" fontAlgn="auto">
              <a:spcBef>
                <a:spcPts val="0"/>
              </a:spcBef>
              <a:spcAft>
                <a:spcPts val="0"/>
              </a:spcAft>
              <a:defRPr/>
            </a:pPr>
            <a:r>
              <a:rPr lang="en-US" sz="1200" b="1" dirty="0">
                <a:solidFill>
                  <a:schemeClr val="tx1"/>
                </a:solidFill>
              </a:rPr>
              <a:t>Competent </a:t>
            </a:r>
          </a:p>
          <a:p>
            <a:pPr algn="ctr" fontAlgn="auto">
              <a:spcBef>
                <a:spcPts val="0"/>
              </a:spcBef>
              <a:spcAft>
                <a:spcPts val="0"/>
              </a:spcAft>
              <a:defRPr/>
            </a:pPr>
            <a:r>
              <a:rPr lang="en-US" sz="1200" b="1" dirty="0">
                <a:solidFill>
                  <a:schemeClr val="tx1"/>
                </a:solidFill>
              </a:rPr>
              <a:t>Person</a:t>
            </a:r>
          </a:p>
          <a:p>
            <a:pPr algn="ctr" fontAlgn="auto">
              <a:spcBef>
                <a:spcPts val="0"/>
              </a:spcBef>
              <a:spcAft>
                <a:spcPts val="0"/>
              </a:spcAft>
              <a:defRPr/>
            </a:pPr>
            <a:r>
              <a:rPr lang="en-US" sz="1200" b="1" dirty="0">
                <a:solidFill>
                  <a:schemeClr val="tx1"/>
                </a:solidFill>
              </a:rPr>
              <a:t>Review </a:t>
            </a:r>
          </a:p>
        </p:txBody>
      </p:sp>
      <p:sp>
        <p:nvSpPr>
          <p:cNvPr id="65" name="Rounded Rectangle 64"/>
          <p:cNvSpPr/>
          <p:nvPr/>
        </p:nvSpPr>
        <p:spPr>
          <a:xfrm>
            <a:off x="76200" y="76200"/>
            <a:ext cx="4953000" cy="1828800"/>
          </a:xfrm>
          <a:prstGeom prst="roundRect">
            <a:avLst/>
          </a:prstGeom>
          <a:solidFill>
            <a:srgbClr val="FFFFC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2" name="Group 73"/>
          <p:cNvGrpSpPr>
            <a:grpSpLocks/>
          </p:cNvGrpSpPr>
          <p:nvPr/>
        </p:nvGrpSpPr>
        <p:grpSpPr bwMode="auto">
          <a:xfrm>
            <a:off x="7239000" y="914400"/>
            <a:ext cx="1676400" cy="457200"/>
            <a:chOff x="6506035" y="914400"/>
            <a:chExt cx="1676400" cy="457200"/>
          </a:xfrm>
        </p:grpSpPr>
        <p:sp>
          <p:nvSpPr>
            <p:cNvPr id="66" name="Rounded Rectangle 65"/>
            <p:cNvSpPr/>
            <p:nvPr/>
          </p:nvSpPr>
          <p:spPr>
            <a:xfrm>
              <a:off x="6810835" y="990600"/>
              <a:ext cx="1066800" cy="3810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 name="Title 1"/>
            <p:cNvSpPr txBox="1">
              <a:spLocks/>
            </p:cNvSpPr>
            <p:nvPr/>
          </p:nvSpPr>
          <p:spPr>
            <a:xfrm>
              <a:off x="6506035" y="914400"/>
              <a:ext cx="1676400" cy="457200"/>
            </a:xfrm>
            <a:prstGeom prst="rect">
              <a:avLst/>
            </a:prstGeom>
          </p:spPr>
          <p:txBody>
            <a:bodyPr anchor="ctr"/>
            <a:lstStyle/>
            <a:p>
              <a:pPr algn="ctr" fontAlgn="auto">
                <a:spcBef>
                  <a:spcPts val="0"/>
                </a:spcBef>
                <a:spcAft>
                  <a:spcPts val="0"/>
                </a:spcAft>
                <a:defRPr/>
              </a:pPr>
              <a:r>
                <a:rPr lang="en-US" sz="2400" b="1" dirty="0">
                  <a:latin typeface="+mj-lt"/>
                  <a:ea typeface="+mj-ea"/>
                  <a:cs typeface="+mj-cs"/>
                </a:rPr>
                <a:t>Assess</a:t>
              </a:r>
            </a:p>
          </p:txBody>
        </p:sp>
      </p:grpSp>
      <p:grpSp>
        <p:nvGrpSpPr>
          <p:cNvPr id="3" name="Group 74"/>
          <p:cNvGrpSpPr>
            <a:grpSpLocks/>
          </p:cNvGrpSpPr>
          <p:nvPr/>
        </p:nvGrpSpPr>
        <p:grpSpPr bwMode="auto">
          <a:xfrm>
            <a:off x="7391400" y="2362200"/>
            <a:ext cx="1447800" cy="381000"/>
            <a:chOff x="6582235" y="2362200"/>
            <a:chExt cx="1524000" cy="381000"/>
          </a:xfrm>
        </p:grpSpPr>
        <p:sp>
          <p:nvSpPr>
            <p:cNvPr id="68" name="Rounded Rectangle 67"/>
            <p:cNvSpPr/>
            <p:nvPr/>
          </p:nvSpPr>
          <p:spPr>
            <a:xfrm>
              <a:off x="6734301" y="2362200"/>
              <a:ext cx="1219868" cy="3810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 name="Title 1"/>
            <p:cNvSpPr txBox="1">
              <a:spLocks/>
            </p:cNvSpPr>
            <p:nvPr/>
          </p:nvSpPr>
          <p:spPr>
            <a:xfrm>
              <a:off x="6582235" y="2362200"/>
              <a:ext cx="1524000" cy="381000"/>
            </a:xfrm>
            <a:prstGeom prst="rect">
              <a:avLst/>
            </a:prstGeom>
          </p:spPr>
          <p:txBody>
            <a:bodyPr anchor="ctr"/>
            <a:lstStyle/>
            <a:p>
              <a:pPr algn="ctr" fontAlgn="auto">
                <a:spcBef>
                  <a:spcPts val="0"/>
                </a:spcBef>
                <a:spcAft>
                  <a:spcPts val="0"/>
                </a:spcAft>
                <a:defRPr/>
              </a:pPr>
              <a:r>
                <a:rPr lang="en-US" sz="2400" b="1" dirty="0">
                  <a:latin typeface="+mj-lt"/>
                  <a:ea typeface="+mj-ea"/>
                  <a:cs typeface="+mj-cs"/>
                </a:rPr>
                <a:t>Control</a:t>
              </a:r>
            </a:p>
          </p:txBody>
        </p:sp>
      </p:grpSp>
      <p:grpSp>
        <p:nvGrpSpPr>
          <p:cNvPr id="5" name="Group 75"/>
          <p:cNvGrpSpPr>
            <a:grpSpLocks/>
          </p:cNvGrpSpPr>
          <p:nvPr/>
        </p:nvGrpSpPr>
        <p:grpSpPr bwMode="auto">
          <a:xfrm>
            <a:off x="7543800" y="3962400"/>
            <a:ext cx="1066800" cy="304800"/>
            <a:chOff x="6647549" y="3886200"/>
            <a:chExt cx="1219200" cy="457200"/>
          </a:xfrm>
        </p:grpSpPr>
        <p:sp>
          <p:nvSpPr>
            <p:cNvPr id="71" name="Rounded Rectangle 70"/>
            <p:cNvSpPr/>
            <p:nvPr/>
          </p:nvSpPr>
          <p:spPr>
            <a:xfrm>
              <a:off x="6821720" y="3886200"/>
              <a:ext cx="914400" cy="4572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 name="Title 1"/>
            <p:cNvSpPr txBox="1">
              <a:spLocks/>
            </p:cNvSpPr>
            <p:nvPr/>
          </p:nvSpPr>
          <p:spPr>
            <a:xfrm>
              <a:off x="6647549" y="3886200"/>
              <a:ext cx="1219200" cy="457200"/>
            </a:xfrm>
            <a:prstGeom prst="rect">
              <a:avLst/>
            </a:prstGeom>
          </p:spPr>
          <p:txBody>
            <a:bodyPr anchor="ctr"/>
            <a:lstStyle/>
            <a:p>
              <a:pPr algn="ctr" fontAlgn="auto">
                <a:spcBef>
                  <a:spcPts val="0"/>
                </a:spcBef>
                <a:spcAft>
                  <a:spcPts val="0"/>
                </a:spcAft>
                <a:defRPr/>
              </a:pPr>
              <a:r>
                <a:rPr lang="en-US" sz="2000" b="1" dirty="0">
                  <a:latin typeface="+mj-lt"/>
                  <a:ea typeface="+mj-ea"/>
                  <a:cs typeface="+mj-cs"/>
                </a:rPr>
                <a:t>Train</a:t>
              </a:r>
            </a:p>
          </p:txBody>
        </p:sp>
      </p:grpSp>
      <p:grpSp>
        <p:nvGrpSpPr>
          <p:cNvPr id="10" name="Group 80"/>
          <p:cNvGrpSpPr>
            <a:grpSpLocks/>
          </p:cNvGrpSpPr>
          <p:nvPr/>
        </p:nvGrpSpPr>
        <p:grpSpPr bwMode="auto">
          <a:xfrm>
            <a:off x="7086600" y="4267200"/>
            <a:ext cx="1981200" cy="609600"/>
            <a:chOff x="6210410" y="4419600"/>
            <a:chExt cx="2368826" cy="609600"/>
          </a:xfrm>
        </p:grpSpPr>
        <p:sp>
          <p:nvSpPr>
            <p:cNvPr id="72" name="Rounded Rectangle 71"/>
            <p:cNvSpPr/>
            <p:nvPr/>
          </p:nvSpPr>
          <p:spPr>
            <a:xfrm>
              <a:off x="6574845" y="4572000"/>
              <a:ext cx="1639956" cy="3810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Title 1"/>
            <p:cNvSpPr txBox="1">
              <a:spLocks/>
            </p:cNvSpPr>
            <p:nvPr/>
          </p:nvSpPr>
          <p:spPr>
            <a:xfrm>
              <a:off x="6210410" y="4419600"/>
              <a:ext cx="2368826" cy="609600"/>
            </a:xfrm>
            <a:prstGeom prst="rect">
              <a:avLst/>
            </a:prstGeom>
          </p:spPr>
          <p:txBody>
            <a:bodyPr anchor="ctr">
              <a:normAutofit/>
            </a:bodyPr>
            <a:lstStyle/>
            <a:p>
              <a:pPr algn="ctr" fontAlgn="auto">
                <a:spcBef>
                  <a:spcPts val="0"/>
                </a:spcBef>
                <a:spcAft>
                  <a:spcPts val="0"/>
                </a:spcAft>
                <a:defRPr/>
              </a:pPr>
              <a:r>
                <a:rPr lang="en-US" sz="2000" b="1" dirty="0">
                  <a:latin typeface="+mj-lt"/>
                  <a:ea typeface="+mj-ea"/>
                  <a:cs typeface="+mj-cs"/>
                </a:rPr>
                <a:t>Implement</a:t>
              </a:r>
            </a:p>
          </p:txBody>
        </p:sp>
      </p:grpSp>
      <p:grpSp>
        <p:nvGrpSpPr>
          <p:cNvPr id="11" name="Group 78"/>
          <p:cNvGrpSpPr>
            <a:grpSpLocks/>
          </p:cNvGrpSpPr>
          <p:nvPr/>
        </p:nvGrpSpPr>
        <p:grpSpPr bwMode="auto">
          <a:xfrm>
            <a:off x="7315200" y="5486400"/>
            <a:ext cx="1571625" cy="457200"/>
            <a:chOff x="6375671" y="5867400"/>
            <a:chExt cx="1754188" cy="457200"/>
          </a:xfrm>
        </p:grpSpPr>
        <p:sp>
          <p:nvSpPr>
            <p:cNvPr id="73" name="Rounded Rectangle 72"/>
            <p:cNvSpPr/>
            <p:nvPr/>
          </p:nvSpPr>
          <p:spPr>
            <a:xfrm>
              <a:off x="6632598" y="5943600"/>
              <a:ext cx="1188949" cy="304800"/>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9" name="Title 1"/>
            <p:cNvSpPr txBox="1">
              <a:spLocks/>
            </p:cNvSpPr>
            <p:nvPr/>
          </p:nvSpPr>
          <p:spPr>
            <a:xfrm>
              <a:off x="6375671" y="5867400"/>
              <a:ext cx="1754188" cy="457200"/>
            </a:xfrm>
            <a:prstGeom prst="rect">
              <a:avLst/>
            </a:prstGeom>
          </p:spPr>
          <p:txBody>
            <a:bodyPr anchor="ctr"/>
            <a:lstStyle/>
            <a:p>
              <a:pPr algn="ctr" fontAlgn="auto">
                <a:spcBef>
                  <a:spcPts val="0"/>
                </a:spcBef>
                <a:spcAft>
                  <a:spcPts val="0"/>
                </a:spcAft>
                <a:defRPr/>
              </a:pPr>
              <a:r>
                <a:rPr lang="en-US" sz="2000" b="1" dirty="0">
                  <a:latin typeface="+mj-lt"/>
                  <a:ea typeface="+mj-ea"/>
                  <a:cs typeface="+mj-cs"/>
                </a:rPr>
                <a:t>Monitor</a:t>
              </a:r>
            </a:p>
          </p:txBody>
        </p:sp>
      </p:grpSp>
      <p:sp>
        <p:nvSpPr>
          <p:cNvPr id="22" name="Down Arrow 21"/>
          <p:cNvSpPr/>
          <p:nvPr/>
        </p:nvSpPr>
        <p:spPr>
          <a:xfrm rot="14339055">
            <a:off x="8594725" y="61055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27" name="Down Arrow 26"/>
          <p:cNvSpPr/>
          <p:nvPr/>
        </p:nvSpPr>
        <p:spPr>
          <a:xfrm rot="10800000">
            <a:off x="8829675" y="5181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42" name="Down Arrow 41"/>
          <p:cNvSpPr/>
          <p:nvPr/>
        </p:nvSpPr>
        <p:spPr>
          <a:xfrm rot="9533911">
            <a:off x="8780463" y="496888"/>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43" name="Down Arrow 42"/>
          <p:cNvSpPr/>
          <p:nvPr/>
        </p:nvSpPr>
        <p:spPr>
          <a:xfrm rot="7351671">
            <a:off x="8596313" y="23971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44" name="Down Arrow 43"/>
          <p:cNvSpPr/>
          <p:nvPr/>
        </p:nvSpPr>
        <p:spPr>
          <a:xfrm rot="3740156">
            <a:off x="8286750" y="22225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0" name="Down Arrow 49"/>
          <p:cNvSpPr/>
          <p:nvPr/>
        </p:nvSpPr>
        <p:spPr>
          <a:xfrm rot="10479702">
            <a:off x="8829675" y="86836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1" name="Down Arrow 50"/>
          <p:cNvSpPr/>
          <p:nvPr/>
        </p:nvSpPr>
        <p:spPr>
          <a:xfrm rot="10800000">
            <a:off x="8829675" y="4724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2" name="Down Arrow 51"/>
          <p:cNvSpPr/>
          <p:nvPr/>
        </p:nvSpPr>
        <p:spPr>
          <a:xfrm rot="10800000">
            <a:off x="8829675" y="42672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3" name="Down Arrow 52"/>
          <p:cNvSpPr/>
          <p:nvPr/>
        </p:nvSpPr>
        <p:spPr>
          <a:xfrm rot="10800000">
            <a:off x="8829675" y="38100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4" name="Down Arrow 53"/>
          <p:cNvSpPr/>
          <p:nvPr/>
        </p:nvSpPr>
        <p:spPr>
          <a:xfrm rot="10800000">
            <a:off x="8829675" y="33528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5" name="Down Arrow 54"/>
          <p:cNvSpPr/>
          <p:nvPr/>
        </p:nvSpPr>
        <p:spPr>
          <a:xfrm rot="10800000">
            <a:off x="8829675" y="2895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6" name="Down Arrow 55"/>
          <p:cNvSpPr/>
          <p:nvPr/>
        </p:nvSpPr>
        <p:spPr>
          <a:xfrm rot="10800000">
            <a:off x="8829675" y="2438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7" name="Down Arrow 56"/>
          <p:cNvSpPr/>
          <p:nvPr/>
        </p:nvSpPr>
        <p:spPr>
          <a:xfrm rot="10800000">
            <a:off x="8829675" y="2057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58" name="Down Arrow 57"/>
          <p:cNvSpPr/>
          <p:nvPr/>
        </p:nvSpPr>
        <p:spPr>
          <a:xfrm rot="10800000">
            <a:off x="8829675" y="12192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60" name="Rectangle 59"/>
          <p:cNvSpPr/>
          <p:nvPr/>
        </p:nvSpPr>
        <p:spPr>
          <a:xfrm>
            <a:off x="152400" y="118408"/>
            <a:ext cx="4724400" cy="1754326"/>
          </a:xfrm>
          <a:prstGeom prst="rect">
            <a:avLst/>
          </a:prstGeom>
          <a:noFill/>
          <a:ln w="38100">
            <a:noFill/>
          </a:ln>
        </p:spPr>
        <p:txBody>
          <a:bodyPr numCol="2">
            <a:spAutoFit/>
          </a:bodyPr>
          <a:lstStyle/>
          <a:p>
            <a:pPr fontAlgn="auto">
              <a:spcBef>
                <a:spcPts val="0"/>
              </a:spcBef>
              <a:spcAft>
                <a:spcPts val="0"/>
              </a:spcAft>
              <a:defRPr/>
            </a:pPr>
            <a:r>
              <a:rPr lang="en-US" sz="1200" b="1" dirty="0">
                <a:cs typeface="Arial" pitchFamily="34" charset="0"/>
              </a:rPr>
              <a:t>Are workers exposed to crushing-type hazards  ? </a:t>
            </a:r>
          </a:p>
          <a:p>
            <a:pPr fontAlgn="auto">
              <a:spcBef>
                <a:spcPts val="0"/>
              </a:spcBef>
              <a:spcAft>
                <a:spcPts val="0"/>
              </a:spcAft>
              <a:defRPr/>
            </a:pPr>
            <a:r>
              <a:rPr lang="en-US" sz="1200" b="1" dirty="0">
                <a:cs typeface="Arial" pitchFamily="34" charset="0"/>
              </a:rPr>
              <a:t>Does the company have an excavation program? </a:t>
            </a:r>
          </a:p>
          <a:p>
            <a:pPr fontAlgn="auto">
              <a:spcBef>
                <a:spcPts val="0"/>
              </a:spcBef>
              <a:spcAft>
                <a:spcPts val="0"/>
              </a:spcAft>
              <a:defRPr/>
            </a:pPr>
            <a:r>
              <a:rPr lang="en-US" sz="1200" b="1" dirty="0">
                <a:cs typeface="Arial" pitchFamily="34" charset="0"/>
              </a:rPr>
              <a:t>Does company have a Lock-out Tag-out program?</a:t>
            </a:r>
          </a:p>
          <a:p>
            <a:pPr fontAlgn="auto">
              <a:spcBef>
                <a:spcPts val="0"/>
              </a:spcBef>
              <a:spcAft>
                <a:spcPts val="0"/>
              </a:spcAft>
              <a:defRPr/>
            </a:pPr>
            <a:r>
              <a:rPr lang="en-US" sz="1200" b="1" dirty="0">
                <a:cs typeface="Arial" pitchFamily="34" charset="0"/>
              </a:rPr>
              <a:t>Are workers trained in how to rig materials to be lifted?</a:t>
            </a:r>
          </a:p>
          <a:p>
            <a:pPr fontAlgn="auto">
              <a:spcBef>
                <a:spcPts val="0"/>
              </a:spcBef>
              <a:spcAft>
                <a:spcPts val="0"/>
              </a:spcAft>
              <a:defRPr/>
            </a:pPr>
            <a:r>
              <a:rPr lang="en-US" sz="1200" b="1" dirty="0">
                <a:cs typeface="Arial" pitchFamily="34" charset="0"/>
              </a:rPr>
              <a:t>Is there an equipment maintenance program?</a:t>
            </a:r>
          </a:p>
          <a:p>
            <a:pPr fontAlgn="auto">
              <a:spcBef>
                <a:spcPts val="0"/>
              </a:spcBef>
              <a:spcAft>
                <a:spcPts val="0"/>
              </a:spcAft>
              <a:defRPr/>
            </a:pPr>
            <a:r>
              <a:rPr lang="en-US" sz="1200" b="1" dirty="0">
                <a:cs typeface="Arial" pitchFamily="34" charset="0"/>
              </a:rPr>
              <a:t>Assess  all potential stored sources of energy</a:t>
            </a:r>
          </a:p>
          <a:p>
            <a:pPr fontAlgn="auto">
              <a:spcBef>
                <a:spcPts val="0"/>
              </a:spcBef>
              <a:spcAft>
                <a:spcPts val="0"/>
              </a:spcAft>
              <a:defRPr/>
            </a:pPr>
            <a:r>
              <a:rPr lang="en-US" sz="1200" b="1" dirty="0">
                <a:cs typeface="Arial" pitchFamily="34" charset="0"/>
              </a:rPr>
              <a:t>Are workers familiar with  procedures  and do they regularly recognize caught-in-between conditions?</a:t>
            </a:r>
          </a:p>
          <a:p>
            <a:pPr fontAlgn="auto">
              <a:spcBef>
                <a:spcPts val="0"/>
              </a:spcBef>
              <a:spcAft>
                <a:spcPts val="0"/>
              </a:spcAft>
              <a:defRPr/>
            </a:pPr>
            <a:endParaRPr lang="en-US" sz="1200" b="1" dirty="0">
              <a:cs typeface="Arial" pitchFamily="34" charset="0"/>
            </a:endParaRPr>
          </a:p>
        </p:txBody>
      </p:sp>
      <p:sp>
        <p:nvSpPr>
          <p:cNvPr id="67" name="Rounded Rectangle 66"/>
          <p:cNvSpPr/>
          <p:nvPr/>
        </p:nvSpPr>
        <p:spPr>
          <a:xfrm>
            <a:off x="76200" y="2057400"/>
            <a:ext cx="4953000" cy="1676400"/>
          </a:xfrm>
          <a:prstGeom prst="roundRect">
            <a:avLst/>
          </a:prstGeom>
          <a:solidFill>
            <a:srgbClr val="FFFFC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69" name="Rectangle 68"/>
          <p:cNvSpPr/>
          <p:nvPr/>
        </p:nvSpPr>
        <p:spPr>
          <a:xfrm>
            <a:off x="152400" y="2133600"/>
            <a:ext cx="4876800" cy="1569660"/>
          </a:xfrm>
          <a:prstGeom prst="rect">
            <a:avLst/>
          </a:prstGeom>
          <a:noFill/>
          <a:ln w="38100">
            <a:noFill/>
          </a:ln>
        </p:spPr>
        <p:txBody>
          <a:bodyPr numCol="2">
            <a:spAutoFit/>
          </a:bodyPr>
          <a:lstStyle/>
          <a:p>
            <a:pPr fontAlgn="auto">
              <a:spcBef>
                <a:spcPts val="0"/>
              </a:spcBef>
              <a:spcAft>
                <a:spcPts val="0"/>
              </a:spcAft>
              <a:defRPr/>
            </a:pPr>
            <a:r>
              <a:rPr lang="en-US" sz="1200" b="1" dirty="0">
                <a:cs typeface="Arial" pitchFamily="34" charset="0"/>
              </a:rPr>
              <a:t>Write an excavation, lock-out Tag-out, rigging, and material handling program.</a:t>
            </a:r>
          </a:p>
          <a:p>
            <a:pPr fontAlgn="auto">
              <a:spcBef>
                <a:spcPts val="0"/>
              </a:spcBef>
              <a:spcAft>
                <a:spcPts val="0"/>
              </a:spcAft>
              <a:defRPr/>
            </a:pPr>
            <a:r>
              <a:rPr lang="en-US" sz="1200" b="1" dirty="0">
                <a:cs typeface="Arial" pitchFamily="34" charset="0"/>
              </a:rPr>
              <a:t>Purchase shoring, rigging and LOTO equipment, LOTO.</a:t>
            </a:r>
          </a:p>
          <a:p>
            <a:pPr fontAlgn="auto">
              <a:spcBef>
                <a:spcPts val="0"/>
              </a:spcBef>
              <a:spcAft>
                <a:spcPts val="0"/>
              </a:spcAft>
              <a:defRPr/>
            </a:pPr>
            <a:r>
              <a:rPr lang="en-US" sz="1200" b="1" dirty="0">
                <a:cs typeface="Arial" pitchFamily="34" charset="0"/>
              </a:rPr>
              <a:t>Establish written procedure to coordinate with Controlling Entity on their obligations when working with your employees to protect them.</a:t>
            </a:r>
          </a:p>
          <a:p>
            <a:pPr fontAlgn="auto">
              <a:spcBef>
                <a:spcPts val="0"/>
              </a:spcBef>
              <a:spcAft>
                <a:spcPts val="0"/>
              </a:spcAft>
              <a:defRPr/>
            </a:pPr>
            <a:r>
              <a:rPr lang="en-US" sz="1200" b="1" dirty="0">
                <a:cs typeface="Arial" pitchFamily="34" charset="0"/>
              </a:rPr>
              <a:t>Designate Competent Persons who understand how workers can become crushed and </a:t>
            </a:r>
            <a:r>
              <a:rPr lang="en-US" sz="1200" b="1" dirty="0" err="1">
                <a:cs typeface="Arial" pitchFamily="34" charset="0"/>
              </a:rPr>
              <a:t>caugt</a:t>
            </a:r>
            <a:r>
              <a:rPr lang="en-US" sz="1200" b="1" dirty="0">
                <a:cs typeface="Arial" pitchFamily="34" charset="0"/>
              </a:rPr>
              <a:t>-in-between/</a:t>
            </a:r>
          </a:p>
        </p:txBody>
      </p:sp>
      <p:sp>
        <p:nvSpPr>
          <p:cNvPr id="95" name="Down Arrow 94"/>
          <p:cNvSpPr/>
          <p:nvPr/>
        </p:nvSpPr>
        <p:spPr>
          <a:xfrm rot="5400000">
            <a:off x="69723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8" name="Down Arrow 97"/>
          <p:cNvSpPr/>
          <p:nvPr/>
        </p:nvSpPr>
        <p:spPr>
          <a:xfrm>
            <a:off x="8001000" y="6858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0" name="Down Arrow 109"/>
          <p:cNvSpPr/>
          <p:nvPr/>
        </p:nvSpPr>
        <p:spPr>
          <a:xfrm rot="17836860">
            <a:off x="7680325" y="153035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1" name="Down Arrow 110"/>
          <p:cNvSpPr/>
          <p:nvPr/>
        </p:nvSpPr>
        <p:spPr>
          <a:xfrm rot="19030235">
            <a:off x="7905750" y="173196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5" name="Rounded Rectangle 114"/>
          <p:cNvSpPr/>
          <p:nvPr/>
        </p:nvSpPr>
        <p:spPr>
          <a:xfrm>
            <a:off x="76200" y="5181600"/>
            <a:ext cx="4953000" cy="1447800"/>
          </a:xfrm>
          <a:prstGeom prst="roundRect">
            <a:avLst/>
          </a:prstGeom>
          <a:solidFill>
            <a:srgbClr val="FFFFC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16" name="Rectangle 115"/>
          <p:cNvSpPr/>
          <p:nvPr/>
        </p:nvSpPr>
        <p:spPr>
          <a:xfrm>
            <a:off x="152400" y="5194518"/>
            <a:ext cx="4724400" cy="1384995"/>
          </a:xfrm>
          <a:prstGeom prst="rect">
            <a:avLst/>
          </a:prstGeom>
          <a:noFill/>
          <a:ln w="38100">
            <a:noFill/>
          </a:ln>
        </p:spPr>
        <p:txBody>
          <a:bodyPr numCol="2">
            <a:spAutoFit/>
          </a:bodyPr>
          <a:lstStyle/>
          <a:p>
            <a:pPr fontAlgn="auto">
              <a:spcBef>
                <a:spcPts val="0"/>
              </a:spcBef>
              <a:spcAft>
                <a:spcPts val="0"/>
              </a:spcAft>
              <a:defRPr/>
            </a:pPr>
            <a:r>
              <a:rPr lang="en-US" sz="1400" b="1" dirty="0">
                <a:latin typeface="+mn-lt"/>
              </a:rPr>
              <a:t>Perform daily inspections of rigging equipment.</a:t>
            </a:r>
          </a:p>
          <a:p>
            <a:pPr fontAlgn="auto">
              <a:spcBef>
                <a:spcPts val="0"/>
              </a:spcBef>
              <a:spcAft>
                <a:spcPts val="0"/>
              </a:spcAft>
              <a:defRPr/>
            </a:pPr>
            <a:r>
              <a:rPr lang="en-US" sz="1400" b="1" dirty="0">
                <a:latin typeface="+mn-lt"/>
              </a:rPr>
              <a:t>Review Competent Person daily pre-task inspections of shoring, underpinning etc.</a:t>
            </a:r>
          </a:p>
          <a:p>
            <a:pPr fontAlgn="auto">
              <a:spcBef>
                <a:spcPts val="0"/>
              </a:spcBef>
              <a:spcAft>
                <a:spcPts val="0"/>
              </a:spcAft>
              <a:defRPr/>
            </a:pPr>
            <a:r>
              <a:rPr lang="en-US" sz="1400" b="1" dirty="0">
                <a:latin typeface="+mn-lt"/>
              </a:rPr>
              <a:t>Frequent communications with protection competent persons. </a:t>
            </a:r>
          </a:p>
          <a:p>
            <a:pPr fontAlgn="auto">
              <a:spcBef>
                <a:spcPts val="0"/>
              </a:spcBef>
              <a:spcAft>
                <a:spcPts val="0"/>
              </a:spcAft>
              <a:defRPr/>
            </a:pPr>
            <a:r>
              <a:rPr lang="en-US" sz="1400" b="1" dirty="0">
                <a:latin typeface="+mn-lt"/>
              </a:rPr>
              <a:t>End of week employee debriefings</a:t>
            </a:r>
          </a:p>
          <a:p>
            <a:pPr fontAlgn="auto">
              <a:spcBef>
                <a:spcPts val="0"/>
              </a:spcBef>
              <a:spcAft>
                <a:spcPts val="0"/>
              </a:spcAft>
              <a:defRPr/>
            </a:pPr>
            <a:r>
              <a:rPr lang="en-US" sz="1400" b="1" dirty="0">
                <a:latin typeface="+mn-lt"/>
              </a:rPr>
              <a:t>Accident or incident, near miss investigations  </a:t>
            </a:r>
          </a:p>
        </p:txBody>
      </p:sp>
      <p:sp>
        <p:nvSpPr>
          <p:cNvPr id="121" name="Down Arrow 120"/>
          <p:cNvSpPr/>
          <p:nvPr/>
        </p:nvSpPr>
        <p:spPr>
          <a:xfrm rot="10800000">
            <a:off x="8839200" y="1676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0" name="Down Arrow 129"/>
          <p:cNvSpPr/>
          <p:nvPr/>
        </p:nvSpPr>
        <p:spPr>
          <a:xfrm rot="16200000">
            <a:off x="82677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3" name="Down Arrow 132"/>
          <p:cNvSpPr/>
          <p:nvPr/>
        </p:nvSpPr>
        <p:spPr>
          <a:xfrm rot="11893586">
            <a:off x="8812213" y="5849938"/>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8" name="Down Arrow 137"/>
          <p:cNvSpPr/>
          <p:nvPr/>
        </p:nvSpPr>
        <p:spPr>
          <a:xfrm rot="1830103">
            <a:off x="8054975" y="4032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76" name="Down Arrow 75"/>
          <p:cNvSpPr/>
          <p:nvPr/>
        </p:nvSpPr>
        <p:spPr>
          <a:xfrm rot="10800000">
            <a:off x="8839200" y="5562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78" name="Down Arrow 77"/>
          <p:cNvSpPr/>
          <p:nvPr/>
        </p:nvSpPr>
        <p:spPr>
          <a:xfrm rot="5400000">
            <a:off x="6667500" y="266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79" name="Down Arrow 78"/>
          <p:cNvSpPr/>
          <p:nvPr/>
        </p:nvSpPr>
        <p:spPr>
          <a:xfrm rot="5400000">
            <a:off x="63627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0" name="Down Arrow 79"/>
          <p:cNvSpPr/>
          <p:nvPr/>
        </p:nvSpPr>
        <p:spPr>
          <a:xfrm rot="5400000">
            <a:off x="60579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1" name="Down Arrow 80"/>
          <p:cNvSpPr/>
          <p:nvPr/>
        </p:nvSpPr>
        <p:spPr>
          <a:xfrm rot="5400000">
            <a:off x="57531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2" name="Down Arrow 81"/>
          <p:cNvSpPr/>
          <p:nvPr/>
        </p:nvSpPr>
        <p:spPr>
          <a:xfrm rot="5400000">
            <a:off x="54483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4" name="Down Arrow 83"/>
          <p:cNvSpPr/>
          <p:nvPr/>
        </p:nvSpPr>
        <p:spPr>
          <a:xfrm rot="7258932">
            <a:off x="7559675" y="44767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5" name="Down Arrow 84"/>
          <p:cNvSpPr/>
          <p:nvPr/>
        </p:nvSpPr>
        <p:spPr>
          <a:xfrm rot="6313312">
            <a:off x="7261225" y="31591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6" name="Down Arrow 85"/>
          <p:cNvSpPr/>
          <p:nvPr/>
        </p:nvSpPr>
        <p:spPr>
          <a:xfrm rot="10800000">
            <a:off x="7696200" y="6858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89" name="Down Arrow 88"/>
          <p:cNvSpPr/>
          <p:nvPr/>
        </p:nvSpPr>
        <p:spPr>
          <a:xfrm rot="5400000">
            <a:off x="5143500" y="288925"/>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0" name="Down Arrow 89"/>
          <p:cNvSpPr/>
          <p:nvPr/>
        </p:nvSpPr>
        <p:spPr>
          <a:xfrm rot="16200000">
            <a:off x="52197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1" name="Down Arrow 90"/>
          <p:cNvSpPr/>
          <p:nvPr/>
        </p:nvSpPr>
        <p:spPr>
          <a:xfrm rot="16200000">
            <a:off x="55245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2" name="Down Arrow 91"/>
          <p:cNvSpPr/>
          <p:nvPr/>
        </p:nvSpPr>
        <p:spPr>
          <a:xfrm rot="16200000">
            <a:off x="58293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93" name="Down Arrow 92"/>
          <p:cNvSpPr/>
          <p:nvPr/>
        </p:nvSpPr>
        <p:spPr>
          <a:xfrm rot="16200000">
            <a:off x="61341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02" name="Down Arrow 101"/>
          <p:cNvSpPr/>
          <p:nvPr/>
        </p:nvSpPr>
        <p:spPr>
          <a:xfrm rot="16200000">
            <a:off x="64389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05" name="Down Arrow 104"/>
          <p:cNvSpPr/>
          <p:nvPr/>
        </p:nvSpPr>
        <p:spPr>
          <a:xfrm rot="16200000">
            <a:off x="67437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2" name="Down Arrow 111"/>
          <p:cNvSpPr/>
          <p:nvPr/>
        </p:nvSpPr>
        <p:spPr>
          <a:xfrm rot="16200000">
            <a:off x="70485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4" name="Down Arrow 113"/>
          <p:cNvSpPr/>
          <p:nvPr/>
        </p:nvSpPr>
        <p:spPr>
          <a:xfrm>
            <a:off x="8001000" y="20574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24" name="Down Arrow 123"/>
          <p:cNvSpPr/>
          <p:nvPr/>
        </p:nvSpPr>
        <p:spPr>
          <a:xfrm rot="16200000">
            <a:off x="7353300" y="1409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6" name="Down Arrow 135"/>
          <p:cNvSpPr/>
          <p:nvPr/>
        </p:nvSpPr>
        <p:spPr>
          <a:xfrm rot="5400000">
            <a:off x="66675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7" name="Down Arrow 136"/>
          <p:cNvSpPr/>
          <p:nvPr/>
        </p:nvSpPr>
        <p:spPr>
          <a:xfrm rot="5400000">
            <a:off x="63627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39" name="Down Arrow 138"/>
          <p:cNvSpPr/>
          <p:nvPr/>
        </p:nvSpPr>
        <p:spPr>
          <a:xfrm rot="5400000">
            <a:off x="60579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0" name="Down Arrow 139"/>
          <p:cNvSpPr/>
          <p:nvPr/>
        </p:nvSpPr>
        <p:spPr>
          <a:xfrm rot="5400000">
            <a:off x="57531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1" name="Down Arrow 140"/>
          <p:cNvSpPr/>
          <p:nvPr/>
        </p:nvSpPr>
        <p:spPr>
          <a:xfrm rot="5400000">
            <a:off x="54483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2" name="Down Arrow 141"/>
          <p:cNvSpPr/>
          <p:nvPr/>
        </p:nvSpPr>
        <p:spPr>
          <a:xfrm rot="5400000">
            <a:off x="51435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3" name="Down Arrow 142"/>
          <p:cNvSpPr/>
          <p:nvPr/>
        </p:nvSpPr>
        <p:spPr>
          <a:xfrm rot="5400000">
            <a:off x="72771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4" name="Down Arrow 143"/>
          <p:cNvSpPr/>
          <p:nvPr/>
        </p:nvSpPr>
        <p:spPr>
          <a:xfrm rot="5400000">
            <a:off x="6972300" y="240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5" name="Down Arrow 144"/>
          <p:cNvSpPr/>
          <p:nvPr/>
        </p:nvSpPr>
        <p:spPr>
          <a:xfrm rot="18822897">
            <a:off x="7789863" y="306705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6" name="Down Arrow 145"/>
          <p:cNvSpPr/>
          <p:nvPr/>
        </p:nvSpPr>
        <p:spPr>
          <a:xfrm rot="20304316">
            <a:off x="7953375" y="3332163"/>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7" name="Down Arrow 146"/>
          <p:cNvSpPr/>
          <p:nvPr/>
        </p:nvSpPr>
        <p:spPr>
          <a:xfrm rot="16200000">
            <a:off x="5143500" y="2857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48" name="Down Arrow 147"/>
          <p:cNvSpPr/>
          <p:nvPr/>
        </p:nvSpPr>
        <p:spPr>
          <a:xfrm rot="16200000">
            <a:off x="5448300" y="2857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2" name="Down Arrow 151"/>
          <p:cNvSpPr/>
          <p:nvPr/>
        </p:nvSpPr>
        <p:spPr>
          <a:xfrm rot="16200000">
            <a:off x="6819900" y="2857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3" name="Down Arrow 152"/>
          <p:cNvSpPr/>
          <p:nvPr/>
        </p:nvSpPr>
        <p:spPr>
          <a:xfrm rot="16200000">
            <a:off x="7124700" y="2857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4" name="Down Arrow 153"/>
          <p:cNvSpPr/>
          <p:nvPr/>
        </p:nvSpPr>
        <p:spPr>
          <a:xfrm>
            <a:off x="8001000" y="3657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5" name="Down Arrow 154"/>
          <p:cNvSpPr/>
          <p:nvPr/>
        </p:nvSpPr>
        <p:spPr>
          <a:xfrm rot="16966300">
            <a:off x="7489825" y="2909888"/>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6" name="Down Arrow 155"/>
          <p:cNvSpPr/>
          <p:nvPr/>
        </p:nvSpPr>
        <p:spPr>
          <a:xfrm rot="5400000">
            <a:off x="66675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7" name="Down Arrow 156"/>
          <p:cNvSpPr/>
          <p:nvPr/>
        </p:nvSpPr>
        <p:spPr>
          <a:xfrm rot="5400000">
            <a:off x="63627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8" name="Down Arrow 157"/>
          <p:cNvSpPr/>
          <p:nvPr/>
        </p:nvSpPr>
        <p:spPr>
          <a:xfrm rot="5400000">
            <a:off x="60579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59" name="Down Arrow 158"/>
          <p:cNvSpPr/>
          <p:nvPr/>
        </p:nvSpPr>
        <p:spPr>
          <a:xfrm rot="5400000">
            <a:off x="57531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0" name="Down Arrow 159"/>
          <p:cNvSpPr/>
          <p:nvPr/>
        </p:nvSpPr>
        <p:spPr>
          <a:xfrm rot="5400000">
            <a:off x="54483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1" name="Down Arrow 160"/>
          <p:cNvSpPr/>
          <p:nvPr/>
        </p:nvSpPr>
        <p:spPr>
          <a:xfrm rot="5400000">
            <a:off x="51435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2" name="Down Arrow 161"/>
          <p:cNvSpPr/>
          <p:nvPr/>
        </p:nvSpPr>
        <p:spPr>
          <a:xfrm rot="5400000">
            <a:off x="69723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3" name="Down Arrow 162"/>
          <p:cNvSpPr/>
          <p:nvPr/>
        </p:nvSpPr>
        <p:spPr>
          <a:xfrm rot="5400000">
            <a:off x="7277100" y="40005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6" name="Down Arrow 165"/>
          <p:cNvSpPr/>
          <p:nvPr/>
        </p:nvSpPr>
        <p:spPr>
          <a:xfrm rot="16200000">
            <a:off x="5143500" y="4457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67" name="Down Arrow 166"/>
          <p:cNvSpPr/>
          <p:nvPr/>
        </p:nvSpPr>
        <p:spPr>
          <a:xfrm rot="16200000">
            <a:off x="5448300" y="4457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71" name="Down Arrow 170"/>
          <p:cNvSpPr/>
          <p:nvPr/>
        </p:nvSpPr>
        <p:spPr>
          <a:xfrm rot="16200000">
            <a:off x="6819900" y="4457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72" name="Down Arrow 171"/>
          <p:cNvSpPr/>
          <p:nvPr/>
        </p:nvSpPr>
        <p:spPr>
          <a:xfrm rot="16200000">
            <a:off x="7124700" y="4457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74" name="Rectangle 173"/>
          <p:cNvSpPr/>
          <p:nvPr/>
        </p:nvSpPr>
        <p:spPr>
          <a:xfrm>
            <a:off x="5715000" y="2743200"/>
            <a:ext cx="990600" cy="1143000"/>
          </a:xfrm>
          <a:prstGeom prst="rect">
            <a:avLst/>
          </a:prstGeom>
          <a:solidFill>
            <a:srgbClr val="FFFFC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Consultant</a:t>
            </a:r>
          </a:p>
          <a:p>
            <a:pPr algn="ctr" fontAlgn="auto">
              <a:spcBef>
                <a:spcPts val="0"/>
              </a:spcBef>
              <a:spcAft>
                <a:spcPts val="0"/>
              </a:spcAft>
              <a:defRPr/>
            </a:pPr>
            <a:r>
              <a:rPr lang="en-US" sz="1200" b="1" dirty="0">
                <a:solidFill>
                  <a:schemeClr val="tx1"/>
                </a:solidFill>
              </a:rPr>
              <a:t>&amp; </a:t>
            </a:r>
          </a:p>
          <a:p>
            <a:pPr algn="ctr" fontAlgn="auto">
              <a:spcBef>
                <a:spcPts val="0"/>
              </a:spcBef>
              <a:spcAft>
                <a:spcPts val="0"/>
              </a:spcAft>
              <a:defRPr/>
            </a:pPr>
            <a:r>
              <a:rPr lang="en-US" sz="1200" b="1" dirty="0">
                <a:solidFill>
                  <a:schemeClr val="tx1"/>
                </a:solidFill>
              </a:rPr>
              <a:t>Committee</a:t>
            </a:r>
          </a:p>
          <a:p>
            <a:pPr algn="ctr" fontAlgn="auto">
              <a:spcBef>
                <a:spcPts val="0"/>
              </a:spcBef>
              <a:spcAft>
                <a:spcPts val="0"/>
              </a:spcAft>
              <a:defRPr/>
            </a:pPr>
            <a:r>
              <a:rPr lang="en-US" sz="1200" b="1" dirty="0">
                <a:solidFill>
                  <a:schemeClr val="tx1"/>
                </a:solidFill>
              </a:rPr>
              <a:t>Review</a:t>
            </a:r>
          </a:p>
          <a:p>
            <a:pPr algn="ctr" fontAlgn="auto">
              <a:spcBef>
                <a:spcPts val="0"/>
              </a:spcBef>
              <a:spcAft>
                <a:spcPts val="0"/>
              </a:spcAft>
              <a:defRPr/>
            </a:pPr>
            <a:r>
              <a:rPr lang="en-US" sz="1200" b="1" dirty="0">
                <a:solidFill>
                  <a:schemeClr val="tx1"/>
                </a:solidFill>
              </a:rPr>
              <a:t>Trials</a:t>
            </a:r>
          </a:p>
          <a:p>
            <a:pPr algn="ctr" fontAlgn="auto">
              <a:spcBef>
                <a:spcPts val="0"/>
              </a:spcBef>
              <a:spcAft>
                <a:spcPts val="0"/>
              </a:spcAft>
              <a:defRPr/>
            </a:pPr>
            <a:r>
              <a:rPr lang="en-US" sz="1200" b="1" dirty="0">
                <a:solidFill>
                  <a:schemeClr val="tx1"/>
                </a:solidFill>
              </a:rPr>
              <a:t>Benchmark </a:t>
            </a:r>
          </a:p>
        </p:txBody>
      </p:sp>
      <p:sp>
        <p:nvSpPr>
          <p:cNvPr id="184" name="Down Arrow 183"/>
          <p:cNvSpPr/>
          <p:nvPr/>
        </p:nvSpPr>
        <p:spPr>
          <a:xfrm rot="5400000">
            <a:off x="66675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5" name="Down Arrow 184"/>
          <p:cNvSpPr/>
          <p:nvPr/>
        </p:nvSpPr>
        <p:spPr>
          <a:xfrm rot="5400000">
            <a:off x="63627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6" name="Down Arrow 185"/>
          <p:cNvSpPr/>
          <p:nvPr/>
        </p:nvSpPr>
        <p:spPr>
          <a:xfrm rot="5400000">
            <a:off x="60579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7" name="Down Arrow 186"/>
          <p:cNvSpPr/>
          <p:nvPr/>
        </p:nvSpPr>
        <p:spPr>
          <a:xfrm rot="5400000">
            <a:off x="57531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8" name="Down Arrow 187"/>
          <p:cNvSpPr/>
          <p:nvPr/>
        </p:nvSpPr>
        <p:spPr>
          <a:xfrm rot="5400000">
            <a:off x="54483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89" name="Down Arrow 188"/>
          <p:cNvSpPr/>
          <p:nvPr/>
        </p:nvSpPr>
        <p:spPr>
          <a:xfrm rot="5400000">
            <a:off x="51435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1" name="Down Arrow 190"/>
          <p:cNvSpPr/>
          <p:nvPr/>
        </p:nvSpPr>
        <p:spPr>
          <a:xfrm rot="5400000">
            <a:off x="69723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2" name="Down Arrow 191"/>
          <p:cNvSpPr/>
          <p:nvPr/>
        </p:nvSpPr>
        <p:spPr>
          <a:xfrm rot="5400000">
            <a:off x="7277100" y="56007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3" name="Down Arrow 192"/>
          <p:cNvSpPr/>
          <p:nvPr/>
        </p:nvSpPr>
        <p:spPr>
          <a:xfrm rot="16200000">
            <a:off x="52197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4" name="Down Arrow 193"/>
          <p:cNvSpPr/>
          <p:nvPr/>
        </p:nvSpPr>
        <p:spPr>
          <a:xfrm rot="16200000">
            <a:off x="55245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5" name="Down Arrow 194"/>
          <p:cNvSpPr/>
          <p:nvPr/>
        </p:nvSpPr>
        <p:spPr>
          <a:xfrm rot="16200000">
            <a:off x="58293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6" name="Down Arrow 195"/>
          <p:cNvSpPr/>
          <p:nvPr/>
        </p:nvSpPr>
        <p:spPr>
          <a:xfrm rot="16200000">
            <a:off x="61341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7" name="Down Arrow 196"/>
          <p:cNvSpPr/>
          <p:nvPr/>
        </p:nvSpPr>
        <p:spPr>
          <a:xfrm rot="16200000">
            <a:off x="64389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8" name="Down Arrow 197"/>
          <p:cNvSpPr/>
          <p:nvPr/>
        </p:nvSpPr>
        <p:spPr>
          <a:xfrm rot="16200000">
            <a:off x="67437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99" name="Down Arrow 198"/>
          <p:cNvSpPr/>
          <p:nvPr/>
        </p:nvSpPr>
        <p:spPr>
          <a:xfrm rot="16200000">
            <a:off x="70485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200" name="Down Arrow 199"/>
          <p:cNvSpPr/>
          <p:nvPr/>
        </p:nvSpPr>
        <p:spPr>
          <a:xfrm rot="16200000">
            <a:off x="73533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202" name="Down Arrow 201"/>
          <p:cNvSpPr/>
          <p:nvPr/>
        </p:nvSpPr>
        <p:spPr>
          <a:xfrm rot="16200000">
            <a:off x="76581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203" name="Down Arrow 202"/>
          <p:cNvSpPr/>
          <p:nvPr/>
        </p:nvSpPr>
        <p:spPr>
          <a:xfrm rot="16200000">
            <a:off x="7962900" y="62103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22" name="Down Arrow 121"/>
          <p:cNvSpPr/>
          <p:nvPr/>
        </p:nvSpPr>
        <p:spPr>
          <a:xfrm>
            <a:off x="8001000" y="48768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23" name="Down Arrow 122"/>
          <p:cNvSpPr/>
          <p:nvPr/>
        </p:nvSpPr>
        <p:spPr>
          <a:xfrm>
            <a:off x="8001000" y="5181600"/>
            <a:ext cx="152400" cy="2286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chemeClr val="tx1"/>
              </a:solidFill>
            </a:endParaRPr>
          </a:p>
        </p:txBody>
      </p:sp>
      <p:sp>
        <p:nvSpPr>
          <p:cNvPr id="117" name="TextBox 116"/>
          <p:cNvSpPr txBox="1"/>
          <p:nvPr/>
        </p:nvSpPr>
        <p:spPr>
          <a:xfrm>
            <a:off x="5029200" y="6400800"/>
            <a:ext cx="4191000" cy="369888"/>
          </a:xfrm>
          <a:prstGeom prst="rect">
            <a:avLst/>
          </a:prstGeom>
          <a:noFill/>
        </p:spPr>
        <p:txBody>
          <a:bodyPr>
            <a:spAutoFit/>
          </a:bodyPr>
          <a:lstStyle/>
          <a:p>
            <a:pPr fontAlgn="auto">
              <a:spcBef>
                <a:spcPts val="0"/>
              </a:spcBef>
              <a:spcAft>
                <a:spcPts val="0"/>
              </a:spcAft>
              <a:defRPr/>
            </a:pPr>
            <a:r>
              <a:rPr lang="en-US" b="1" dirty="0">
                <a:latin typeface="+mn-lt"/>
              </a:rPr>
              <a:t>Sample Caught-in-Between Safety System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P113002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2286000"/>
            <a:ext cx="128524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6" name="Rectangle 4"/>
          <p:cNvSpPr>
            <a:spLocks noGrp="1" noChangeArrowheads="1"/>
          </p:cNvSpPr>
          <p:nvPr>
            <p:ph type="title"/>
          </p:nvPr>
        </p:nvSpPr>
        <p:spPr>
          <a:xfrm>
            <a:off x="0" y="274638"/>
            <a:ext cx="8942388" cy="647700"/>
          </a:xfrm>
        </p:spPr>
        <p:txBody>
          <a:bodyPr/>
          <a:lstStyle/>
          <a:p>
            <a:pPr>
              <a:defRPr/>
            </a:pPr>
            <a:r>
              <a:rPr lang="en-US" b="1">
                <a:solidFill>
                  <a:schemeClr val="tx2">
                    <a:lumMod val="50000"/>
                  </a:schemeClr>
                </a:solidFill>
              </a:rPr>
              <a:t>Lockout/Tagout and Confined Spaces</a:t>
            </a:r>
          </a:p>
        </p:txBody>
      </p:sp>
      <p:pic>
        <p:nvPicPr>
          <p:cNvPr id="278531" name="Picture 5" descr="LOTOconfinedspace"/>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5988050" y="2733675"/>
            <a:ext cx="293846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 Box 6"/>
          <p:cNvSpPr txBox="1">
            <a:spLocks noChangeArrowheads="1"/>
          </p:cNvSpPr>
          <p:nvPr/>
        </p:nvSpPr>
        <p:spPr bwMode="auto">
          <a:xfrm>
            <a:off x="434975" y="1379538"/>
            <a:ext cx="5437188" cy="5540375"/>
          </a:xfrm>
          <a:prstGeom prst="rect">
            <a:avLst/>
          </a:prstGeom>
          <a:noFill/>
          <a:ln w="9525">
            <a:noFill/>
            <a:miter lim="800000"/>
            <a:headEnd/>
            <a:tailEnd/>
          </a:ln>
          <a:effectLst/>
        </p:spPr>
        <p:txBody>
          <a:bodyPr>
            <a:spAutoFit/>
          </a:bodyPr>
          <a:lstStyle/>
          <a:p>
            <a:pPr eaLnBrk="0" hangingPunct="0">
              <a:spcBef>
                <a:spcPct val="50000"/>
              </a:spcBef>
              <a:defRPr/>
            </a:pPr>
            <a:r>
              <a:rPr lang="en-US" sz="2400" b="1">
                <a:solidFill>
                  <a:schemeClr val="tx2">
                    <a:lumMod val="50000"/>
                  </a:schemeClr>
                </a:solidFill>
                <a:latin typeface="Verdana" pitchFamily="34" charset="0"/>
              </a:rPr>
              <a:t>Lockout/Tagout is important in confined spaces since it is easy to get trapped and hard to escape.</a:t>
            </a:r>
          </a:p>
          <a:p>
            <a:pPr eaLnBrk="0" hangingPunct="0">
              <a:spcBef>
                <a:spcPct val="50000"/>
              </a:spcBef>
              <a:defRPr/>
            </a:pPr>
            <a:endParaRPr lang="en-US" sz="1000" b="1">
              <a:solidFill>
                <a:schemeClr val="tx2">
                  <a:lumMod val="50000"/>
                </a:schemeClr>
              </a:solidFill>
              <a:latin typeface="Verdana" pitchFamily="34" charset="0"/>
            </a:endParaRPr>
          </a:p>
          <a:p>
            <a:pPr eaLnBrk="0" hangingPunct="0">
              <a:spcBef>
                <a:spcPct val="50000"/>
              </a:spcBef>
              <a:defRPr/>
            </a:pPr>
            <a:r>
              <a:rPr lang="en-US" sz="2400" b="1">
                <a:solidFill>
                  <a:schemeClr val="tx2">
                    <a:lumMod val="50000"/>
                  </a:schemeClr>
                </a:solidFill>
                <a:latin typeface="Verdana" pitchFamily="34" charset="0"/>
              </a:rPr>
              <a:t>Pipelines leading into tanks must be blanked off before entering the space.</a:t>
            </a:r>
          </a:p>
          <a:p>
            <a:pPr eaLnBrk="0" hangingPunct="0">
              <a:spcBef>
                <a:spcPct val="50000"/>
              </a:spcBef>
              <a:defRPr/>
            </a:pPr>
            <a:endParaRPr lang="en-US" sz="1000" b="1">
              <a:solidFill>
                <a:schemeClr val="tx2">
                  <a:lumMod val="50000"/>
                </a:schemeClr>
              </a:solidFill>
              <a:latin typeface="Verdana" pitchFamily="34" charset="0"/>
            </a:endParaRPr>
          </a:p>
          <a:p>
            <a:pPr eaLnBrk="0" hangingPunct="0">
              <a:spcBef>
                <a:spcPct val="50000"/>
              </a:spcBef>
              <a:defRPr/>
            </a:pPr>
            <a:r>
              <a:rPr lang="en-US" sz="2400" b="1">
                <a:solidFill>
                  <a:schemeClr val="tx2">
                    <a:lumMod val="50000"/>
                  </a:schemeClr>
                </a:solidFill>
                <a:latin typeface="Verdana" pitchFamily="34" charset="0"/>
              </a:rPr>
              <a:t>All electrical and mechanical hazardous energy must be addressed and locked out or tagged as needed.</a:t>
            </a:r>
          </a:p>
          <a:p>
            <a:pPr eaLnBrk="0" hangingPunct="0">
              <a:spcBef>
                <a:spcPct val="50000"/>
              </a:spcBef>
              <a:defRPr/>
            </a:pPr>
            <a:endParaRPr lang="en-US" sz="2400" b="1">
              <a:solidFill>
                <a:schemeClr val="tx2">
                  <a:lumMod val="50000"/>
                </a:schemeClr>
              </a:solidFill>
              <a:latin typeface="Verdana"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533400" y="350838"/>
            <a:ext cx="8313738" cy="481012"/>
          </a:xfrm>
          <a:noFill/>
        </p:spPr>
        <p:txBody>
          <a:bodyPr lIns="90488" tIns="44450" rIns="90488" bIns="44450"/>
          <a:lstStyle/>
          <a:p>
            <a:pPr algn="l">
              <a:lnSpc>
                <a:spcPct val="90000"/>
              </a:lnSpc>
            </a:pPr>
            <a:r>
              <a:rPr lang="en-US" smtClean="0"/>
              <a:t>Service and Maintenance Examples</a:t>
            </a:r>
          </a:p>
        </p:txBody>
      </p:sp>
      <p:sp>
        <p:nvSpPr>
          <p:cNvPr id="28675" name="Rectangle 3"/>
          <p:cNvSpPr>
            <a:spLocks noGrp="1" noChangeArrowheads="1"/>
          </p:cNvSpPr>
          <p:nvPr>
            <p:ph type="body" idx="1"/>
          </p:nvPr>
        </p:nvSpPr>
        <p:spPr>
          <a:xfrm>
            <a:off x="273050" y="1411288"/>
            <a:ext cx="4443413" cy="4764087"/>
          </a:xfrm>
          <a:noFill/>
        </p:spPr>
        <p:txBody>
          <a:bodyPr lIns="90488" tIns="44450" rIns="90488" bIns="44450"/>
          <a:lstStyle/>
          <a:p>
            <a:pPr>
              <a:lnSpc>
                <a:spcPct val="105000"/>
              </a:lnSpc>
              <a:buFontTx/>
              <a:buNone/>
            </a:pPr>
            <a:r>
              <a:rPr lang="en-US" sz="2400" i="1" smtClean="0"/>
              <a:t>	</a:t>
            </a:r>
            <a:r>
              <a:rPr lang="en-US" sz="2400" smtClean="0"/>
              <a:t>Installing, constructing,</a:t>
            </a:r>
          </a:p>
          <a:p>
            <a:pPr>
              <a:lnSpc>
                <a:spcPct val="105000"/>
              </a:lnSpc>
              <a:buFontTx/>
              <a:buNone/>
            </a:pPr>
            <a:endParaRPr lang="en-US" sz="1000" smtClean="0"/>
          </a:p>
          <a:p>
            <a:pPr>
              <a:lnSpc>
                <a:spcPct val="105000"/>
              </a:lnSpc>
              <a:buFontTx/>
              <a:buNone/>
            </a:pPr>
            <a:r>
              <a:rPr lang="en-US" sz="2400" smtClean="0"/>
              <a:t> 	adjusting, modifying, </a:t>
            </a:r>
          </a:p>
          <a:p>
            <a:pPr>
              <a:lnSpc>
                <a:spcPct val="105000"/>
              </a:lnSpc>
              <a:buFontTx/>
              <a:buNone/>
            </a:pPr>
            <a:endParaRPr lang="en-US" sz="1000" smtClean="0"/>
          </a:p>
          <a:p>
            <a:pPr>
              <a:lnSpc>
                <a:spcPct val="105000"/>
              </a:lnSpc>
              <a:buFontTx/>
              <a:buNone/>
            </a:pPr>
            <a:r>
              <a:rPr lang="en-US" sz="2400" smtClean="0"/>
              <a:t>	unjamming, cleaning, </a:t>
            </a:r>
          </a:p>
          <a:p>
            <a:pPr>
              <a:lnSpc>
                <a:spcPct val="105000"/>
              </a:lnSpc>
              <a:buFontTx/>
              <a:buNone/>
            </a:pPr>
            <a:endParaRPr lang="en-US" sz="1000" smtClean="0"/>
          </a:p>
          <a:p>
            <a:pPr>
              <a:lnSpc>
                <a:spcPct val="105000"/>
              </a:lnSpc>
              <a:buFontTx/>
              <a:buNone/>
            </a:pPr>
            <a:r>
              <a:rPr lang="en-US" sz="2400" smtClean="0"/>
              <a:t>	lubrication, inspecting, </a:t>
            </a:r>
          </a:p>
          <a:p>
            <a:pPr>
              <a:lnSpc>
                <a:spcPct val="105000"/>
              </a:lnSpc>
              <a:buFontTx/>
              <a:buNone/>
            </a:pPr>
            <a:endParaRPr lang="en-US" sz="1000" smtClean="0"/>
          </a:p>
          <a:p>
            <a:pPr>
              <a:lnSpc>
                <a:spcPct val="90000"/>
              </a:lnSpc>
              <a:spcBef>
                <a:spcPct val="50000"/>
              </a:spcBef>
              <a:buFontTx/>
              <a:buNone/>
            </a:pPr>
            <a:r>
              <a:rPr lang="en-US" sz="2400" smtClean="0"/>
              <a:t>	setup - preparing for normal function</a:t>
            </a:r>
          </a:p>
        </p:txBody>
      </p:sp>
      <p:sp>
        <p:nvSpPr>
          <p:cNvPr id="279556" name="Text Box 7"/>
          <p:cNvSpPr txBox="1">
            <a:spLocks noChangeArrowheads="1"/>
          </p:cNvSpPr>
          <p:nvPr/>
        </p:nvSpPr>
        <p:spPr bwMode="auto">
          <a:xfrm>
            <a:off x="355600" y="5359400"/>
            <a:ext cx="84597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Verdana" pitchFamily="34" charset="0"/>
              </a:rPr>
              <a:t>These activities often require a worker to place all or part of their body into the machine’s hazard zone.</a:t>
            </a:r>
          </a:p>
        </p:txBody>
      </p:sp>
      <p:pic>
        <p:nvPicPr>
          <p:cNvPr id="279557" name="Picture 30" descr="LOTOmaintain"/>
          <p:cNvPicPr>
            <a:picLocks noChangeAspect="1" noChangeArrowheads="1"/>
          </p:cNvPicPr>
          <p:nvPr/>
        </p:nvPicPr>
        <p:blipFill>
          <a:blip r:embed="rId3" cstate="email">
            <a:extLst>
              <a:ext uri="{28A0092B-C50C-407E-A947-70E740481C1C}">
                <a14:useLocalDpi xmlns:a14="http://schemas.microsoft.com/office/drawing/2010/main"/>
              </a:ext>
            </a:extLst>
          </a:blip>
          <a:srcRect r="5479" b="3107"/>
          <a:stretch>
            <a:fillRect/>
          </a:stretch>
        </p:blipFill>
        <p:spPr bwMode="auto">
          <a:xfrm>
            <a:off x="5553075" y="1414463"/>
            <a:ext cx="26289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273050" y="0"/>
            <a:ext cx="8686800" cy="898525"/>
          </a:xfrm>
        </p:spPr>
        <p:txBody>
          <a:bodyPr/>
          <a:lstStyle/>
          <a:p>
            <a:r>
              <a:rPr lang="en-US" smtClean="0"/>
              <a:t>What is an energy-isolating device?</a:t>
            </a:r>
          </a:p>
        </p:txBody>
      </p:sp>
      <p:sp>
        <p:nvSpPr>
          <p:cNvPr id="280579" name="Text Box 4"/>
          <p:cNvSpPr txBox="1">
            <a:spLocks noChangeArrowheads="1"/>
          </p:cNvSpPr>
          <p:nvPr/>
        </p:nvSpPr>
        <p:spPr bwMode="auto">
          <a:xfrm>
            <a:off x="609600" y="2514600"/>
            <a:ext cx="46053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Verdana" pitchFamily="34" charset="0"/>
              </a:rPr>
              <a:t>An electrical circuit breaker,</a:t>
            </a:r>
            <a:endParaRPr lang="en-US" sz="1000">
              <a:latin typeface="Verdana" pitchFamily="34" charset="0"/>
            </a:endParaRPr>
          </a:p>
          <a:p>
            <a:pPr eaLnBrk="1" hangingPunct="1">
              <a:spcBef>
                <a:spcPct val="50000"/>
              </a:spcBef>
            </a:pPr>
            <a:endParaRPr lang="en-US" sz="1000">
              <a:latin typeface="Verdana" pitchFamily="34" charset="0"/>
            </a:endParaRPr>
          </a:p>
        </p:txBody>
      </p:sp>
      <p:sp>
        <p:nvSpPr>
          <p:cNvPr id="280580" name="Text Box 6"/>
          <p:cNvSpPr txBox="1">
            <a:spLocks noChangeArrowheads="1"/>
          </p:cNvSpPr>
          <p:nvPr/>
        </p:nvSpPr>
        <p:spPr bwMode="auto">
          <a:xfrm>
            <a:off x="350838" y="1069975"/>
            <a:ext cx="8566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a:solidFill>
                  <a:srgbClr val="FF0000"/>
                </a:solidFill>
                <a:latin typeface="Verdana" pitchFamily="34" charset="0"/>
              </a:rPr>
              <a:t>A device that physically prevents transmission or release of energy such as:</a:t>
            </a:r>
          </a:p>
        </p:txBody>
      </p:sp>
      <p:pic>
        <p:nvPicPr>
          <p:cNvPr id="280581" name="Picture 7" descr="j03202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0375" y="3414713"/>
            <a:ext cx="182721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2" name="Picture 9" descr="j030582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07025" y="2028825"/>
            <a:ext cx="1531938"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3" name="Picture 10" descr="LOTOblocks"/>
          <p:cNvPicPr>
            <a:picLocks noChangeAspect="1" noChangeArrowheads="1"/>
          </p:cNvPicPr>
          <p:nvPr/>
        </p:nvPicPr>
        <p:blipFill>
          <a:blip r:embed="rId5" cstate="email">
            <a:lum bright="-12000" contrast="6000"/>
            <a:extLst>
              <a:ext uri="{28A0092B-C50C-407E-A947-70E740481C1C}">
                <a14:useLocalDpi xmlns:a14="http://schemas.microsoft.com/office/drawing/2010/main"/>
              </a:ext>
            </a:extLst>
          </a:blip>
          <a:srcRect/>
          <a:stretch>
            <a:fillRect/>
          </a:stretch>
        </p:blipFill>
        <p:spPr bwMode="auto">
          <a:xfrm>
            <a:off x="7304088" y="2660650"/>
            <a:ext cx="1331912"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Text Box 11"/>
          <p:cNvSpPr txBox="1">
            <a:spLocks noChangeArrowheads="1"/>
          </p:cNvSpPr>
          <p:nvPr/>
        </p:nvSpPr>
        <p:spPr bwMode="auto">
          <a:xfrm>
            <a:off x="3852863" y="4557713"/>
            <a:ext cx="3687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2400">
                <a:latin typeface="Verdana" pitchFamily="34" charset="0"/>
              </a:rPr>
              <a:t>A machine block,</a:t>
            </a:r>
          </a:p>
        </p:txBody>
      </p:sp>
      <p:sp>
        <p:nvSpPr>
          <p:cNvPr id="280585" name="Text Box 12"/>
          <p:cNvSpPr txBox="1">
            <a:spLocks noChangeArrowheads="1"/>
          </p:cNvSpPr>
          <p:nvPr/>
        </p:nvSpPr>
        <p:spPr bwMode="auto">
          <a:xfrm>
            <a:off x="239713" y="3746500"/>
            <a:ext cx="2817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a:latin typeface="Verdana" pitchFamily="34" charset="0"/>
              </a:rPr>
              <a:t>A pipeline valve,</a:t>
            </a:r>
          </a:p>
        </p:txBody>
      </p:sp>
      <p:sp>
        <p:nvSpPr>
          <p:cNvPr id="280586" name="Text Box 13"/>
          <p:cNvSpPr txBox="1">
            <a:spLocks noChangeArrowheads="1"/>
          </p:cNvSpPr>
          <p:nvPr/>
        </p:nvSpPr>
        <p:spPr bwMode="auto">
          <a:xfrm>
            <a:off x="1112838" y="5419725"/>
            <a:ext cx="4962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a:latin typeface="Verdana" pitchFamily="34" charset="0"/>
              </a:rPr>
              <a:t>Anything else that positively blocks or isolates energy.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76200"/>
            <a:ext cx="8229600" cy="857250"/>
          </a:xfrm>
        </p:spPr>
        <p:txBody>
          <a:bodyPr/>
          <a:lstStyle/>
          <a:p>
            <a:r>
              <a:rPr lang="en-US" smtClean="0"/>
              <a:t>What is a Lockout Device?</a:t>
            </a:r>
          </a:p>
        </p:txBody>
      </p:sp>
      <p:sp>
        <p:nvSpPr>
          <p:cNvPr id="281603" name="Text Box 4"/>
          <p:cNvSpPr txBox="1">
            <a:spLocks noChangeArrowheads="1"/>
          </p:cNvSpPr>
          <p:nvPr/>
        </p:nvSpPr>
        <p:spPr bwMode="auto">
          <a:xfrm>
            <a:off x="304800" y="1616075"/>
            <a:ext cx="6618288"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a:solidFill>
                  <a:schemeClr val="hlink"/>
                </a:solidFill>
                <a:latin typeface="Verdana" pitchFamily="34" charset="0"/>
              </a:rPr>
              <a:t>A device that positively:</a:t>
            </a:r>
          </a:p>
          <a:p>
            <a:pPr eaLnBrk="1" hangingPunct="1">
              <a:spcBef>
                <a:spcPct val="50000"/>
              </a:spcBef>
            </a:pPr>
            <a:endParaRPr lang="en-US" sz="1200">
              <a:solidFill>
                <a:schemeClr val="hlink"/>
              </a:solidFill>
              <a:latin typeface="Verdana" pitchFamily="34" charset="0"/>
            </a:endParaRPr>
          </a:p>
          <a:p>
            <a:pPr eaLnBrk="1" hangingPunct="1">
              <a:spcBef>
                <a:spcPct val="50000"/>
              </a:spcBef>
            </a:pPr>
            <a:r>
              <a:rPr lang="en-US" sz="2400">
                <a:latin typeface="Verdana" pitchFamily="34" charset="0"/>
              </a:rPr>
              <a:t>prevents a machine from being started up or turned on,</a:t>
            </a:r>
          </a:p>
          <a:p>
            <a:pPr eaLnBrk="1" hangingPunct="1">
              <a:spcBef>
                <a:spcPct val="50000"/>
              </a:spcBef>
            </a:pPr>
            <a:endParaRPr lang="en-US" sz="1200">
              <a:latin typeface="Verdana" pitchFamily="34" charset="0"/>
            </a:endParaRPr>
          </a:p>
          <a:p>
            <a:pPr eaLnBrk="1" hangingPunct="1">
              <a:spcBef>
                <a:spcPct val="50000"/>
              </a:spcBef>
            </a:pPr>
            <a:r>
              <a:rPr lang="en-US" sz="2400">
                <a:latin typeface="Verdana" pitchFamily="34" charset="0"/>
              </a:rPr>
              <a:t>prevents a machinery part from moving,</a:t>
            </a:r>
          </a:p>
          <a:p>
            <a:pPr eaLnBrk="1" hangingPunct="1">
              <a:spcBef>
                <a:spcPct val="50000"/>
              </a:spcBef>
            </a:pPr>
            <a:endParaRPr lang="en-US" sz="1400">
              <a:latin typeface="Verdana" pitchFamily="34" charset="0"/>
            </a:endParaRPr>
          </a:p>
          <a:p>
            <a:pPr eaLnBrk="1" hangingPunct="1">
              <a:spcBef>
                <a:spcPct val="50000"/>
              </a:spcBef>
            </a:pPr>
            <a:r>
              <a:rPr lang="en-US" sz="2400">
                <a:latin typeface="Verdana" pitchFamily="34" charset="0"/>
              </a:rPr>
              <a:t>prevents electrical energizing,</a:t>
            </a:r>
          </a:p>
          <a:p>
            <a:pPr eaLnBrk="1" hangingPunct="1">
              <a:spcBef>
                <a:spcPct val="50000"/>
              </a:spcBef>
            </a:pPr>
            <a:endParaRPr lang="en-US" sz="1200">
              <a:latin typeface="Verdana" pitchFamily="34" charset="0"/>
            </a:endParaRPr>
          </a:p>
          <a:p>
            <a:pPr eaLnBrk="1" hangingPunct="1">
              <a:spcBef>
                <a:spcPct val="50000"/>
              </a:spcBef>
            </a:pPr>
            <a:r>
              <a:rPr lang="en-US" sz="2400">
                <a:latin typeface="Verdana" pitchFamily="34" charset="0"/>
              </a:rPr>
              <a:t>blocks a pipeline, steam line or air line</a:t>
            </a:r>
          </a:p>
        </p:txBody>
      </p:sp>
      <p:pic>
        <p:nvPicPr>
          <p:cNvPr id="281604" name="Picture 5" descr="LOTOta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7825" y="2197100"/>
            <a:ext cx="208915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noFill/>
        </p:spPr>
        <p:txBody>
          <a:bodyPr lIns="90488" tIns="44450" rIns="90488" bIns="44450"/>
          <a:lstStyle/>
          <a:p>
            <a:pPr>
              <a:lnSpc>
                <a:spcPct val="90000"/>
              </a:lnSpc>
            </a:pPr>
            <a:r>
              <a:rPr lang="en-US" smtClean="0"/>
              <a:t>Fluid &amp; Gas Lockout Devices</a:t>
            </a:r>
          </a:p>
        </p:txBody>
      </p:sp>
      <p:pic>
        <p:nvPicPr>
          <p:cNvPr id="282627" name="Picture 5" descr="LOTOvalve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288" y="1684338"/>
            <a:ext cx="3922712"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8" name="Picture 6" descr="LOTOvalve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2513" y="1733550"/>
            <a:ext cx="34131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t>Pipe Lockout Examples</a:t>
            </a:r>
          </a:p>
        </p:txBody>
      </p:sp>
      <p:pic>
        <p:nvPicPr>
          <p:cNvPr id="283651" name="Picture 4" descr="Blanking flange"/>
          <p:cNvPicPr>
            <a:picLocks noChangeAspect="1" noChangeArrowheads="1"/>
          </p:cNvPicPr>
          <p:nvPr/>
        </p:nvPicPr>
        <p:blipFill>
          <a:blip r:embed="rId3" cstate="email">
            <a:lum bright="6000" contrast="-24000"/>
            <a:extLst>
              <a:ext uri="{28A0092B-C50C-407E-A947-70E740481C1C}">
                <a14:useLocalDpi xmlns:a14="http://schemas.microsoft.com/office/drawing/2010/main"/>
              </a:ext>
            </a:extLst>
          </a:blip>
          <a:srcRect/>
          <a:stretch>
            <a:fillRect/>
          </a:stretch>
        </p:blipFill>
        <p:spPr bwMode="auto">
          <a:xfrm>
            <a:off x="5357813" y="2403475"/>
            <a:ext cx="3265487"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2" name="Picture 5" descr="BlankingFlange"/>
          <p:cNvPicPr>
            <a:picLocks noChangeAspect="1" noChangeArrowheads="1"/>
          </p:cNvPicPr>
          <p:nvPr/>
        </p:nvPicPr>
        <p:blipFill>
          <a:blip r:embed="rId4" cstate="email">
            <a:lum bright="-30000" contrast="36000"/>
            <a:extLst>
              <a:ext uri="{28A0092B-C50C-407E-A947-70E740481C1C}">
                <a14:useLocalDpi xmlns:a14="http://schemas.microsoft.com/office/drawing/2010/main"/>
              </a:ext>
            </a:extLst>
          </a:blip>
          <a:srcRect/>
          <a:stretch>
            <a:fillRect/>
          </a:stretch>
        </p:blipFill>
        <p:spPr bwMode="auto">
          <a:xfrm>
            <a:off x="1411288" y="2243138"/>
            <a:ext cx="3062287"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4674" name="Rectangle 4"/>
          <p:cNvSpPr>
            <a:spLocks noGrp="1" noChangeArrowheads="1"/>
          </p:cNvSpPr>
          <p:nvPr>
            <p:ph type="title"/>
          </p:nvPr>
        </p:nvSpPr>
        <p:spPr>
          <a:xfrm>
            <a:off x="442913" y="217488"/>
            <a:ext cx="8229600" cy="795337"/>
          </a:xfrm>
        </p:spPr>
        <p:txBody>
          <a:bodyPr/>
          <a:lstStyle/>
          <a:p>
            <a:r>
              <a:rPr lang="en-US" smtClean="0"/>
              <a:t>Pneumatic Lockout Examples</a:t>
            </a:r>
          </a:p>
        </p:txBody>
      </p:sp>
      <p:pic>
        <p:nvPicPr>
          <p:cNvPr id="284675" name="Picture 5" descr="LOTOpneumati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6775" y="1169988"/>
            <a:ext cx="2271713"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18"/>
          <p:cNvSpPr>
            <a:spLocks noGrp="1" noChangeArrowheads="1"/>
          </p:cNvSpPr>
          <p:nvPr>
            <p:ph type="title"/>
          </p:nvPr>
        </p:nvSpPr>
        <p:spPr>
          <a:xfrm>
            <a:off x="457200" y="76200"/>
            <a:ext cx="8229600" cy="1008063"/>
          </a:xfrm>
        </p:spPr>
        <p:txBody>
          <a:bodyPr/>
          <a:lstStyle/>
          <a:p>
            <a:r>
              <a:rPr lang="en-US" smtClean="0"/>
              <a:t>Physical Blocks</a:t>
            </a:r>
          </a:p>
        </p:txBody>
      </p:sp>
      <p:sp>
        <p:nvSpPr>
          <p:cNvPr id="285699" name="Text Box 26"/>
          <p:cNvSpPr txBox="1">
            <a:spLocks noChangeArrowheads="1"/>
          </p:cNvSpPr>
          <p:nvPr/>
        </p:nvSpPr>
        <p:spPr bwMode="auto">
          <a:xfrm>
            <a:off x="711200" y="5119688"/>
            <a:ext cx="3779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a:latin typeface="Verdana" pitchFamily="34" charset="0"/>
              </a:rPr>
              <a:t>Truck bed lockout</a:t>
            </a:r>
          </a:p>
        </p:txBody>
      </p:sp>
      <p:pic>
        <p:nvPicPr>
          <p:cNvPr id="285700" name="Picture 27" descr="LOTOblocks"/>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4884738" y="1414463"/>
            <a:ext cx="3929062"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Text Box 28"/>
          <p:cNvSpPr txBox="1">
            <a:spLocks noChangeArrowheads="1"/>
          </p:cNvSpPr>
          <p:nvPr/>
        </p:nvSpPr>
        <p:spPr bwMode="auto">
          <a:xfrm>
            <a:off x="5051425" y="5065713"/>
            <a:ext cx="353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a:latin typeface="Verdana" pitchFamily="34" charset="0"/>
              </a:rPr>
              <a:t>Punch press blocks</a:t>
            </a:r>
          </a:p>
        </p:txBody>
      </p:sp>
      <p:pic>
        <p:nvPicPr>
          <p:cNvPr id="285702" name="Picture 29" descr="LOTOdumptruck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288" y="1581150"/>
            <a:ext cx="405923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3" name="Oval 31"/>
          <p:cNvSpPr>
            <a:spLocks noChangeArrowheads="1"/>
          </p:cNvSpPr>
          <p:nvPr/>
        </p:nvSpPr>
        <p:spPr bwMode="auto">
          <a:xfrm>
            <a:off x="2176463" y="3092450"/>
            <a:ext cx="639762" cy="11017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Rectangle 20"/>
          <p:cNvSpPr>
            <a:spLocks noGrp="1" noChangeArrowheads="1"/>
          </p:cNvSpPr>
          <p:nvPr>
            <p:ph type="title"/>
          </p:nvPr>
        </p:nvSpPr>
        <p:spPr>
          <a:xfrm>
            <a:off x="457200" y="76200"/>
            <a:ext cx="8229600" cy="1008063"/>
          </a:xfrm>
        </p:spPr>
        <p:txBody>
          <a:bodyPr/>
          <a:lstStyle/>
          <a:p>
            <a:r>
              <a:rPr lang="en-US" smtClean="0"/>
              <a:t>Group Lockout Devices</a:t>
            </a:r>
          </a:p>
        </p:txBody>
      </p:sp>
      <p:pic>
        <p:nvPicPr>
          <p:cNvPr id="286723" name="Picture 26" descr="MultipleLock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99150" y="2743200"/>
            <a:ext cx="294322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Text Box 27"/>
          <p:cNvSpPr txBox="1">
            <a:spLocks noChangeArrowheads="1"/>
          </p:cNvSpPr>
          <p:nvPr/>
        </p:nvSpPr>
        <p:spPr bwMode="auto">
          <a:xfrm>
            <a:off x="306388" y="1814513"/>
            <a:ext cx="547052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a:latin typeface="Verdana" pitchFamily="34" charset="0"/>
              </a:rPr>
              <a:t>Used when more than one person doing maintenance or repair on same machine or equipment.</a:t>
            </a:r>
          </a:p>
          <a:p>
            <a:pPr>
              <a:spcBef>
                <a:spcPct val="50000"/>
              </a:spcBef>
            </a:pPr>
            <a:endParaRPr lang="en-US" sz="2400">
              <a:latin typeface="Verdana" pitchFamily="34" charset="0"/>
            </a:endParaRPr>
          </a:p>
          <a:p>
            <a:pPr>
              <a:spcBef>
                <a:spcPct val="50000"/>
              </a:spcBef>
            </a:pPr>
            <a:r>
              <a:rPr lang="en-US" sz="2400">
                <a:latin typeface="Verdana" pitchFamily="34" charset="0"/>
              </a:rPr>
              <a:t>Machinery or equipment can’t be started up until all locks are removed.</a:t>
            </a:r>
          </a:p>
          <a:p>
            <a:pPr>
              <a:spcBef>
                <a:spcPct val="50000"/>
              </a:spcBef>
            </a:pPr>
            <a:endParaRPr lang="en-US" sz="2400">
              <a:latin typeface="Verdana" pitchFamily="34" charset="0"/>
            </a:endParaRPr>
          </a:p>
          <a:p>
            <a:pPr>
              <a:spcBef>
                <a:spcPct val="50000"/>
              </a:spcBef>
            </a:pPr>
            <a:r>
              <a:rPr lang="en-US" sz="2400">
                <a:latin typeface="Verdana" pitchFamily="34" charset="0"/>
              </a:rPr>
              <a:t>Each person places and removes their own lock.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fontScale="90000"/>
          </a:bodyPr>
          <a:lstStyle/>
          <a:p>
            <a:pPr eaLnBrk="1" fontAlgn="auto" hangingPunct="1">
              <a:spcAft>
                <a:spcPts val="0"/>
              </a:spcAft>
              <a:defRPr/>
            </a:pPr>
            <a:r>
              <a:rPr lang="en-US" sz="3600" b="1" dirty="0" smtClean="0">
                <a:solidFill>
                  <a:schemeClr val="accent1">
                    <a:lumMod val="50000"/>
                  </a:schemeClr>
                </a:solidFill>
              </a:rPr>
              <a:t>Caught-in-Between Assessment  of Hazards</a:t>
            </a:r>
            <a:endParaRPr lang="en-US" sz="3600" b="1" dirty="0">
              <a:solidFill>
                <a:schemeClr val="accent1">
                  <a:lumMod val="50000"/>
                </a:schemeClr>
              </a:solidFill>
            </a:endParaRPr>
          </a:p>
        </p:txBody>
      </p:sp>
      <p:graphicFrame>
        <p:nvGraphicFramePr>
          <p:cNvPr id="4" name="Table 3"/>
          <p:cNvGraphicFramePr>
            <a:graphicFrameLocks noGrp="1"/>
          </p:cNvGraphicFramePr>
          <p:nvPr/>
        </p:nvGraphicFramePr>
        <p:xfrm>
          <a:off x="228600" y="1066800"/>
          <a:ext cx="8763000" cy="5410322"/>
        </p:xfrm>
        <a:graphic>
          <a:graphicData uri="http://schemas.openxmlformats.org/drawingml/2006/table">
            <a:tbl>
              <a:tblPr/>
              <a:tblGrid>
                <a:gridCol w="1460500"/>
                <a:gridCol w="1622778"/>
                <a:gridCol w="1866194"/>
                <a:gridCol w="3813528"/>
              </a:tblGrid>
              <a:tr h="4571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lumMod val="50000"/>
                            </a:schemeClr>
                          </a:solidFill>
                          <a:effectLst/>
                          <a:latin typeface="Calibri" pitchFamily="34" charset="0"/>
                        </a:rPr>
                        <a:t>Task</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lumMod val="50000"/>
                            </a:schemeClr>
                          </a:solidFill>
                          <a:effectLst/>
                          <a:latin typeface="Calibri" pitchFamily="34" charset="0"/>
                        </a:rPr>
                        <a:t>Hazard</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smtClean="0">
                          <a:ln>
                            <a:noFill/>
                          </a:ln>
                          <a:solidFill>
                            <a:schemeClr val="tx2">
                              <a:lumMod val="50000"/>
                            </a:schemeClr>
                          </a:solidFill>
                          <a:effectLst/>
                          <a:latin typeface="Calibri" pitchFamily="34" charset="0"/>
                        </a:rPr>
                        <a:t>Control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lumMod val="50000"/>
                            </a:schemeClr>
                          </a:solidFill>
                          <a:effectLst/>
                          <a:latin typeface="Calibri" pitchFamily="34" charset="0"/>
                        </a:rPr>
                        <a:t>Means of Implementation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60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2">
                              <a:lumMod val="50000"/>
                            </a:schemeClr>
                          </a:solidFill>
                          <a:effectLst/>
                          <a:latin typeface="Calibri" pitchFamily="34" charset="0"/>
                        </a:rPr>
                        <a:t>Working in a trench</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sz="1800" b="0" i="0" u="none" strike="noStrike" cap="none" normalizeH="0" baseline="0" dirty="0" smtClean="0">
                          <a:ln>
                            <a:noFill/>
                          </a:ln>
                          <a:solidFill>
                            <a:schemeClr val="tx2">
                              <a:lumMod val="50000"/>
                            </a:schemeClr>
                          </a:solidFill>
                          <a:effectLst/>
                          <a:latin typeface="Calibri" pitchFamily="34" charset="0"/>
                        </a:rPr>
                        <a:t>Trench collapse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endParaRPr kumimoji="0" lang="en-US" sz="1800" b="0" i="0" u="none" strike="noStrike" cap="none" normalizeH="0" baseline="0" dirty="0" smtClean="0">
                        <a:ln>
                          <a:noFill/>
                        </a:ln>
                        <a:solidFill>
                          <a:schemeClr val="tx2">
                            <a:lumMod val="50000"/>
                          </a:schemeClr>
                        </a:solidFill>
                        <a:effectLst/>
                        <a:latin typeface="Calibri"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sz="1800" b="0" i="0" u="none" strike="noStrike" cap="none" normalizeH="0" baseline="0" dirty="0" smtClean="0">
                          <a:ln>
                            <a:noFill/>
                          </a:ln>
                          <a:solidFill>
                            <a:schemeClr val="tx2">
                              <a:lumMod val="50000"/>
                            </a:schemeClr>
                          </a:solidFill>
                          <a:effectLst/>
                          <a:latin typeface="Calibri" pitchFamily="34" charset="0"/>
                        </a:rPr>
                        <a:t>Shoring, benching, sloping</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sz="1800" b="0" i="0" u="none" strike="noStrike" cap="none" normalizeH="0" baseline="0" dirty="0" smtClean="0">
                          <a:ln>
                            <a:noFill/>
                          </a:ln>
                          <a:solidFill>
                            <a:schemeClr val="tx2">
                              <a:lumMod val="50000"/>
                            </a:schemeClr>
                          </a:solidFill>
                          <a:effectLst/>
                          <a:latin typeface="Calibri" pitchFamily="34" charset="0"/>
                        </a:rPr>
                        <a:t>Purchase PPE and train workers when and how to wear and maintain them.</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29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2">
                              <a:lumMod val="50000"/>
                            </a:schemeClr>
                          </a:solidFill>
                          <a:effectLst/>
                          <a:latin typeface="Calibri" pitchFamily="34" charset="0"/>
                        </a:rPr>
                        <a:t>Working  with a jammed piece of equipment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2">
                              <a:lumMod val="50000"/>
                            </a:schemeClr>
                          </a:solidFill>
                          <a:effectLst/>
                          <a:latin typeface="Calibri" pitchFamily="34" charset="0"/>
                        </a:rPr>
                        <a:t>1. Crushing</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2">
                            <a:lumMod val="50000"/>
                          </a:schemeClr>
                        </a:solidFill>
                        <a:effectLst/>
                        <a:latin typeface="Calibri"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sz="1800" b="0" i="0" u="none" strike="noStrike" cap="none" normalizeH="0" baseline="0" dirty="0" smtClean="0">
                          <a:ln>
                            <a:noFill/>
                          </a:ln>
                          <a:solidFill>
                            <a:schemeClr val="tx2">
                              <a:lumMod val="50000"/>
                            </a:schemeClr>
                          </a:solidFill>
                          <a:effectLst/>
                          <a:latin typeface="Calibri" pitchFamily="34" charset="0"/>
                        </a:rPr>
                        <a:t>Lock-out Tag-out Procedures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sz="1800" b="0" i="0" u="none" strike="noStrike" cap="none" normalizeH="0" baseline="0" dirty="0" smtClean="0">
                          <a:ln>
                            <a:noFill/>
                          </a:ln>
                          <a:solidFill>
                            <a:schemeClr val="tx2">
                              <a:lumMod val="50000"/>
                            </a:schemeClr>
                          </a:solidFill>
                          <a:effectLst/>
                          <a:latin typeface="Calibri" pitchFamily="34" charset="0"/>
                        </a:rPr>
                        <a:t>Training for designated Authorized persons and workers affected by operations.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16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2">
                              <a:lumMod val="50000"/>
                            </a:schemeClr>
                          </a:solidFill>
                          <a:effectLst/>
                          <a:latin typeface="Calibri" pitchFamily="34" charset="0"/>
                        </a:rPr>
                        <a:t>Working around a mobile crane</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2">
                              <a:lumMod val="50000"/>
                            </a:schemeClr>
                          </a:solidFill>
                          <a:effectLst/>
                          <a:latin typeface="Calibri" pitchFamily="34" charset="0"/>
                        </a:rPr>
                        <a:t>1. Crushing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2">
                              <a:lumMod val="50000"/>
                            </a:schemeClr>
                          </a:solidFill>
                          <a:effectLst/>
                          <a:latin typeface="Calibri" pitchFamily="34" charset="0"/>
                        </a:rPr>
                        <a:t>1.  Barricade swing radius.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2">
                              <a:lumMod val="50000"/>
                            </a:schemeClr>
                          </a:solidFill>
                          <a:effectLst/>
                          <a:latin typeface="Calibri" pitchFamily="34" charset="0"/>
                        </a:rPr>
                        <a:t>2. Training for workers to recognize caught-in-between hazards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sz="1800" b="0" i="0" u="none" strike="noStrike" cap="none" normalizeH="0" baseline="0" dirty="0" smtClean="0">
                          <a:ln>
                            <a:noFill/>
                          </a:ln>
                          <a:solidFill>
                            <a:schemeClr val="tx2">
                              <a:lumMod val="50000"/>
                            </a:schemeClr>
                          </a:solidFill>
                          <a:effectLst/>
                          <a:latin typeface="Calibri" pitchFamily="34" charset="0"/>
                        </a:rPr>
                        <a:t>Training through toolbox talk to warn workers of danger of swing radius of mobile crane and fall zones.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sz="1800" b="0" i="0" u="none" strike="noStrike" cap="none" normalizeH="0" baseline="0" dirty="0" smtClean="0">
                          <a:ln>
                            <a:noFill/>
                          </a:ln>
                          <a:solidFill>
                            <a:schemeClr val="tx2">
                              <a:lumMod val="50000"/>
                            </a:schemeClr>
                          </a:solidFill>
                          <a:effectLst/>
                          <a:latin typeface="Calibri" pitchFamily="34" charset="0"/>
                        </a:rPr>
                        <a:t>Controlling Entity performs jobsite notification of Controlled Access Zones.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2">
                            <a:lumMod val="50000"/>
                          </a:schemeClr>
                        </a:solidFill>
                        <a:effectLst/>
                        <a:latin typeface="Calibri"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2">
                            <a:lumMod val="50000"/>
                          </a:schemeClr>
                        </a:solidFill>
                        <a:effectLst/>
                        <a:latin typeface="Calibri"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2">
                            <a:lumMod val="50000"/>
                          </a:schemeClr>
                        </a:solidFill>
                        <a:effectLst/>
                        <a:latin typeface="Calibri"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2">
                            <a:lumMod val="50000"/>
                          </a:schemeClr>
                        </a:solidFill>
                        <a:effectLst/>
                        <a:latin typeface="Calibri"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0"/>
            <a:ext cx="8229600" cy="884238"/>
          </a:xfrm>
        </p:spPr>
        <p:txBody>
          <a:bodyPr/>
          <a:lstStyle/>
          <a:p>
            <a:r>
              <a:rPr lang="en-US" smtClean="0"/>
              <a:t>What is Tag-out?</a:t>
            </a:r>
          </a:p>
        </p:txBody>
      </p:sp>
      <p:sp>
        <p:nvSpPr>
          <p:cNvPr id="287747" name="Text Box 5"/>
          <p:cNvSpPr txBox="1">
            <a:spLocks noChangeArrowheads="1"/>
          </p:cNvSpPr>
          <p:nvPr/>
        </p:nvSpPr>
        <p:spPr bwMode="auto">
          <a:xfrm>
            <a:off x="1036638" y="1111250"/>
            <a:ext cx="668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lgDashDotDot"/>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800">
                <a:solidFill>
                  <a:srgbClr val="009999"/>
                </a:solidFill>
                <a:latin typeface="Verdana" pitchFamily="34" charset="0"/>
              </a:rPr>
              <a:t>Tags are warning devices only</a:t>
            </a:r>
          </a:p>
        </p:txBody>
      </p:sp>
      <p:sp>
        <p:nvSpPr>
          <p:cNvPr id="287748" name="Text Box 6"/>
          <p:cNvSpPr txBox="1">
            <a:spLocks noChangeArrowheads="1"/>
          </p:cNvSpPr>
          <p:nvPr/>
        </p:nvSpPr>
        <p:spPr bwMode="auto">
          <a:xfrm>
            <a:off x="185738" y="1719263"/>
            <a:ext cx="85820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a:latin typeface="Verdana" pitchFamily="34" charset="0"/>
              </a:rPr>
              <a:t>They don’t provide the same level of protection as lockout devices.</a:t>
            </a:r>
          </a:p>
          <a:p>
            <a:pPr>
              <a:spcBef>
                <a:spcPct val="50000"/>
              </a:spcBef>
            </a:pPr>
            <a:endParaRPr lang="en-US" sz="1000">
              <a:latin typeface="Verdana" pitchFamily="34" charset="0"/>
            </a:endParaRPr>
          </a:p>
          <a:p>
            <a:pPr>
              <a:spcBef>
                <a:spcPct val="50000"/>
              </a:spcBef>
            </a:pPr>
            <a:r>
              <a:rPr lang="en-US" sz="2400">
                <a:latin typeface="Verdana" pitchFamily="34" charset="0"/>
              </a:rPr>
              <a:t>They can only be removed by an authorized person.</a:t>
            </a:r>
          </a:p>
          <a:p>
            <a:pPr>
              <a:spcBef>
                <a:spcPct val="50000"/>
              </a:spcBef>
            </a:pPr>
            <a:endParaRPr lang="en-US" sz="1000">
              <a:latin typeface="Verdana" pitchFamily="34" charset="0"/>
            </a:endParaRPr>
          </a:p>
          <a:p>
            <a:pPr>
              <a:spcBef>
                <a:spcPct val="50000"/>
              </a:spcBef>
            </a:pPr>
            <a:r>
              <a:rPr lang="en-US" sz="2400">
                <a:latin typeface="Verdana" pitchFamily="34" charset="0"/>
              </a:rPr>
              <a:t>They must be legible, securely attached and resistant to degradation.</a:t>
            </a:r>
          </a:p>
        </p:txBody>
      </p:sp>
      <p:pic>
        <p:nvPicPr>
          <p:cNvPr id="287749" name="Picture 7" descr="Noti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5150" y="4267200"/>
            <a:ext cx="16383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0" name="Picture 8" descr="LOTOtag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513" y="4459288"/>
            <a:ext cx="547370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noFill/>
        </p:spPr>
        <p:txBody>
          <a:bodyPr lIns="90488" tIns="44450" rIns="90488" bIns="44450"/>
          <a:lstStyle/>
          <a:p>
            <a:r>
              <a:rPr lang="en-US" smtClean="0"/>
              <a:t>Tags must be:</a:t>
            </a:r>
          </a:p>
        </p:txBody>
      </p:sp>
      <p:sp>
        <p:nvSpPr>
          <p:cNvPr id="289795" name="Rectangle 3"/>
          <p:cNvSpPr>
            <a:spLocks noGrp="1" noChangeArrowheads="1"/>
          </p:cNvSpPr>
          <p:nvPr>
            <p:ph type="body" idx="1"/>
          </p:nvPr>
        </p:nvSpPr>
        <p:spPr>
          <a:noFill/>
        </p:spPr>
        <p:txBody>
          <a:bodyPr lIns="90488" tIns="44450" rIns="90488" bIns="44450"/>
          <a:lstStyle/>
          <a:p>
            <a:pPr lvl="1"/>
            <a:r>
              <a:rPr lang="en-US" sz="3200" smtClean="0"/>
              <a:t>standardized</a:t>
            </a:r>
          </a:p>
          <a:p>
            <a:pPr lvl="1"/>
            <a:r>
              <a:rPr lang="en-US" sz="3200" smtClean="0"/>
              <a:t>substantial</a:t>
            </a:r>
          </a:p>
          <a:p>
            <a:pPr lvl="1"/>
            <a:r>
              <a:rPr lang="en-US" sz="3200" smtClean="0"/>
              <a:t>identifiable</a:t>
            </a:r>
          </a:p>
          <a:p>
            <a:pPr lvl="1"/>
            <a:r>
              <a:rPr lang="en-US" sz="3200" smtClean="0"/>
              <a:t>durable</a:t>
            </a:r>
          </a:p>
        </p:txBody>
      </p:sp>
      <p:pic>
        <p:nvPicPr>
          <p:cNvPr id="289796" name="Picture 4"/>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7375" y="2057400"/>
            <a:ext cx="22161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106363"/>
            <a:ext cx="8229600" cy="762000"/>
          </a:xfrm>
        </p:spPr>
        <p:txBody>
          <a:bodyPr/>
          <a:lstStyle/>
          <a:p>
            <a:r>
              <a:rPr lang="en-US" smtClean="0"/>
              <a:t>Lockout Steps</a:t>
            </a:r>
          </a:p>
        </p:txBody>
      </p:sp>
      <p:sp>
        <p:nvSpPr>
          <p:cNvPr id="290819" name="AutoShape 4"/>
          <p:cNvSpPr>
            <a:spLocks noChangeArrowheads="1"/>
          </p:cNvSpPr>
          <p:nvPr/>
        </p:nvSpPr>
        <p:spPr bwMode="auto">
          <a:xfrm>
            <a:off x="325438" y="1652588"/>
            <a:ext cx="2524125" cy="1047750"/>
          </a:xfrm>
          <a:prstGeom prst="flowChartProcess">
            <a:avLst/>
          </a:prstGeom>
          <a:solidFill>
            <a:srgbClr val="FFFF00"/>
          </a:solidFill>
          <a:ln w="9525">
            <a:solidFill>
              <a:schemeClr val="tx1"/>
            </a:solidFill>
            <a:miter lim="800000"/>
            <a:headEnd/>
            <a:tailEnd/>
          </a:ln>
        </p:spPr>
        <p:txBody>
          <a:bodyPr wrap="none" anchor="ctr"/>
          <a:lstStyle/>
          <a:p>
            <a:pPr algn="ctr" eaLnBrk="0" hangingPunct="0"/>
            <a:r>
              <a:rPr lang="en-US" sz="2400" b="1">
                <a:latin typeface="Verdana" pitchFamily="34" charset="0"/>
              </a:rPr>
              <a:t>Notify </a:t>
            </a:r>
          </a:p>
          <a:p>
            <a:pPr algn="ctr" eaLnBrk="0" hangingPunct="0"/>
            <a:r>
              <a:rPr lang="en-US" sz="2400" b="1">
                <a:latin typeface="Verdana" pitchFamily="34" charset="0"/>
              </a:rPr>
              <a:t>employees</a:t>
            </a:r>
            <a:endParaRPr lang="en-US" sz="2400">
              <a:latin typeface="Verdana" pitchFamily="34" charset="0"/>
            </a:endParaRPr>
          </a:p>
        </p:txBody>
      </p:sp>
      <p:sp>
        <p:nvSpPr>
          <p:cNvPr id="290820" name="AutoShape 5"/>
          <p:cNvSpPr>
            <a:spLocks noChangeArrowheads="1"/>
          </p:cNvSpPr>
          <p:nvPr/>
        </p:nvSpPr>
        <p:spPr bwMode="auto">
          <a:xfrm>
            <a:off x="3328988" y="1635125"/>
            <a:ext cx="2438400" cy="1066800"/>
          </a:xfrm>
          <a:prstGeom prst="flowChartProcess">
            <a:avLst/>
          </a:prstGeom>
          <a:solidFill>
            <a:srgbClr val="FFFF00"/>
          </a:solidFill>
          <a:ln w="9525">
            <a:solidFill>
              <a:schemeClr val="tx1"/>
            </a:solidFill>
            <a:miter lim="800000"/>
            <a:headEnd/>
            <a:tailEnd/>
          </a:ln>
        </p:spPr>
        <p:txBody>
          <a:bodyPr wrap="none" anchor="ctr"/>
          <a:lstStyle/>
          <a:p>
            <a:pPr algn="ctr" eaLnBrk="0" hangingPunct="0"/>
            <a:r>
              <a:rPr lang="en-US" sz="2400" b="1">
                <a:latin typeface="Verdana" pitchFamily="34" charset="0"/>
              </a:rPr>
              <a:t>Shutdown</a:t>
            </a:r>
          </a:p>
          <a:p>
            <a:pPr algn="ctr" eaLnBrk="0" hangingPunct="0"/>
            <a:r>
              <a:rPr lang="en-US" sz="2400" b="1">
                <a:latin typeface="Verdana" pitchFamily="34" charset="0"/>
              </a:rPr>
              <a:t>Equipment</a:t>
            </a:r>
            <a:endParaRPr lang="en-US" sz="2400">
              <a:latin typeface="Verdana" pitchFamily="34" charset="0"/>
            </a:endParaRPr>
          </a:p>
        </p:txBody>
      </p:sp>
      <p:sp>
        <p:nvSpPr>
          <p:cNvPr id="290821" name="AutoShape 6"/>
          <p:cNvSpPr>
            <a:spLocks noChangeArrowheads="1"/>
          </p:cNvSpPr>
          <p:nvPr/>
        </p:nvSpPr>
        <p:spPr bwMode="auto">
          <a:xfrm>
            <a:off x="6262688" y="1633538"/>
            <a:ext cx="2438400" cy="1066800"/>
          </a:xfrm>
          <a:prstGeom prst="flowChartProcess">
            <a:avLst/>
          </a:prstGeom>
          <a:solidFill>
            <a:srgbClr val="FFFF00"/>
          </a:solidFill>
          <a:ln w="9525">
            <a:solidFill>
              <a:schemeClr val="tx1"/>
            </a:solidFill>
            <a:miter lim="800000"/>
            <a:headEnd/>
            <a:tailEnd/>
          </a:ln>
        </p:spPr>
        <p:txBody>
          <a:bodyPr wrap="none" anchor="ctr"/>
          <a:lstStyle/>
          <a:p>
            <a:pPr algn="ctr" eaLnBrk="0" hangingPunct="0"/>
            <a:r>
              <a:rPr lang="en-US" sz="2400" b="1">
                <a:latin typeface="Verdana" pitchFamily="34" charset="0"/>
              </a:rPr>
              <a:t>Isolate </a:t>
            </a:r>
          </a:p>
          <a:p>
            <a:pPr algn="ctr" eaLnBrk="0" hangingPunct="0"/>
            <a:r>
              <a:rPr lang="en-US" sz="2400" b="1">
                <a:latin typeface="Verdana" pitchFamily="34" charset="0"/>
              </a:rPr>
              <a:t>Energy</a:t>
            </a:r>
            <a:endParaRPr lang="en-US" sz="2400">
              <a:latin typeface="Verdana" pitchFamily="34" charset="0"/>
            </a:endParaRPr>
          </a:p>
        </p:txBody>
      </p:sp>
      <p:sp>
        <p:nvSpPr>
          <p:cNvPr id="290822" name="AutoShape 7"/>
          <p:cNvSpPr>
            <a:spLocks noChangeArrowheads="1"/>
          </p:cNvSpPr>
          <p:nvPr/>
        </p:nvSpPr>
        <p:spPr bwMode="auto">
          <a:xfrm>
            <a:off x="182563" y="3349625"/>
            <a:ext cx="2749550" cy="987425"/>
          </a:xfrm>
          <a:prstGeom prst="flowChartProcess">
            <a:avLst/>
          </a:prstGeom>
          <a:solidFill>
            <a:srgbClr val="FFFF00"/>
          </a:solidFill>
          <a:ln w="9525">
            <a:solidFill>
              <a:schemeClr val="tx1"/>
            </a:solidFill>
            <a:miter lim="800000"/>
            <a:headEnd/>
            <a:tailEnd/>
          </a:ln>
        </p:spPr>
        <p:txBody>
          <a:bodyPr wrap="none" anchor="ctr"/>
          <a:lstStyle/>
          <a:p>
            <a:pPr algn="ctr" eaLnBrk="0" hangingPunct="0"/>
            <a:r>
              <a:rPr lang="en-US" sz="2400" b="1">
                <a:latin typeface="Verdana" pitchFamily="34" charset="0"/>
              </a:rPr>
              <a:t>Attach Lockout</a:t>
            </a:r>
          </a:p>
          <a:p>
            <a:pPr algn="ctr" eaLnBrk="0" hangingPunct="0"/>
            <a:r>
              <a:rPr lang="en-US" sz="2400" b="1">
                <a:latin typeface="Verdana" pitchFamily="34" charset="0"/>
              </a:rPr>
              <a:t>Device</a:t>
            </a:r>
            <a:endParaRPr lang="en-US" sz="2400">
              <a:latin typeface="Verdana" pitchFamily="34" charset="0"/>
            </a:endParaRPr>
          </a:p>
        </p:txBody>
      </p:sp>
      <p:sp>
        <p:nvSpPr>
          <p:cNvPr id="290823" name="AutoShape 8"/>
          <p:cNvSpPr>
            <a:spLocks noChangeArrowheads="1"/>
          </p:cNvSpPr>
          <p:nvPr/>
        </p:nvSpPr>
        <p:spPr bwMode="auto">
          <a:xfrm>
            <a:off x="3359150" y="3338513"/>
            <a:ext cx="2509838" cy="1016000"/>
          </a:xfrm>
          <a:prstGeom prst="flowChartProcess">
            <a:avLst/>
          </a:prstGeom>
          <a:solidFill>
            <a:srgbClr val="FFFF00"/>
          </a:solidFill>
          <a:ln w="9525">
            <a:solidFill>
              <a:schemeClr val="tx1"/>
            </a:solidFill>
            <a:miter lim="800000"/>
            <a:headEnd/>
            <a:tailEnd/>
          </a:ln>
        </p:spPr>
        <p:txBody>
          <a:bodyPr wrap="none" anchor="ctr"/>
          <a:lstStyle/>
          <a:p>
            <a:pPr algn="ctr" eaLnBrk="0" hangingPunct="0"/>
            <a:r>
              <a:rPr lang="en-US" sz="2400" b="1">
                <a:latin typeface="Verdana" pitchFamily="34" charset="0"/>
              </a:rPr>
              <a:t>Release </a:t>
            </a:r>
          </a:p>
          <a:p>
            <a:pPr algn="ctr" eaLnBrk="0" hangingPunct="0"/>
            <a:r>
              <a:rPr lang="en-US" sz="2400" b="1">
                <a:latin typeface="Verdana" pitchFamily="34" charset="0"/>
              </a:rPr>
              <a:t>Stored Energy</a:t>
            </a:r>
            <a:endParaRPr lang="en-US" sz="2400">
              <a:latin typeface="Verdana" pitchFamily="34" charset="0"/>
            </a:endParaRPr>
          </a:p>
        </p:txBody>
      </p:sp>
      <p:sp>
        <p:nvSpPr>
          <p:cNvPr id="290824" name="AutoShape 9"/>
          <p:cNvSpPr>
            <a:spLocks noChangeArrowheads="1"/>
          </p:cNvSpPr>
          <p:nvPr/>
        </p:nvSpPr>
        <p:spPr bwMode="auto">
          <a:xfrm>
            <a:off x="6243638" y="3354388"/>
            <a:ext cx="2543175" cy="931862"/>
          </a:xfrm>
          <a:prstGeom prst="flowChartProcess">
            <a:avLst/>
          </a:prstGeom>
          <a:solidFill>
            <a:srgbClr val="FFFF00"/>
          </a:solidFill>
          <a:ln w="9525">
            <a:solidFill>
              <a:schemeClr val="tx1"/>
            </a:solidFill>
            <a:miter lim="800000"/>
            <a:headEnd/>
            <a:tailEnd/>
          </a:ln>
        </p:spPr>
        <p:txBody>
          <a:bodyPr wrap="none" anchor="ctr"/>
          <a:lstStyle/>
          <a:p>
            <a:pPr algn="ctr" eaLnBrk="0" hangingPunct="0"/>
            <a:r>
              <a:rPr lang="en-US" sz="2400" b="1">
                <a:latin typeface="Verdana" pitchFamily="34" charset="0"/>
              </a:rPr>
              <a:t>Verify Lockout</a:t>
            </a:r>
            <a:endParaRPr lang="en-US" sz="2400">
              <a:latin typeface="Verdana" pitchFamily="34" charset="0"/>
            </a:endParaRPr>
          </a:p>
        </p:txBody>
      </p:sp>
      <p:sp>
        <p:nvSpPr>
          <p:cNvPr id="290825" name="AutoShape 10"/>
          <p:cNvSpPr>
            <a:spLocks noChangeArrowheads="1"/>
          </p:cNvSpPr>
          <p:nvPr/>
        </p:nvSpPr>
        <p:spPr bwMode="auto">
          <a:xfrm>
            <a:off x="6315075" y="5029200"/>
            <a:ext cx="2438400" cy="1066800"/>
          </a:xfrm>
          <a:prstGeom prst="flowChartProcess">
            <a:avLst/>
          </a:prstGeom>
          <a:solidFill>
            <a:srgbClr val="FFFF00"/>
          </a:solidFill>
          <a:ln w="9525">
            <a:solidFill>
              <a:schemeClr val="tx1"/>
            </a:solidFill>
            <a:miter lim="800000"/>
            <a:headEnd/>
            <a:tailEnd/>
          </a:ln>
        </p:spPr>
        <p:txBody>
          <a:bodyPr wrap="none" anchor="ctr"/>
          <a:lstStyle/>
          <a:p>
            <a:pPr algn="ctr" eaLnBrk="0" hangingPunct="0"/>
            <a:r>
              <a:rPr lang="en-US" sz="2400" b="1">
                <a:latin typeface="Verdana" pitchFamily="34" charset="0"/>
              </a:rPr>
              <a:t>Service &amp;</a:t>
            </a:r>
          </a:p>
          <a:p>
            <a:pPr algn="ctr" eaLnBrk="0" hangingPunct="0"/>
            <a:r>
              <a:rPr lang="en-US" sz="2400" b="1">
                <a:latin typeface="Verdana" pitchFamily="34" charset="0"/>
              </a:rPr>
              <a:t>Maintenance</a:t>
            </a:r>
            <a:endParaRPr lang="en-US" sz="2400">
              <a:latin typeface="Verdana" pitchFamily="34" charset="0"/>
            </a:endParaRPr>
          </a:p>
        </p:txBody>
      </p:sp>
      <p:cxnSp>
        <p:nvCxnSpPr>
          <p:cNvPr id="290826" name="AutoShape 12"/>
          <p:cNvCxnSpPr>
            <a:cxnSpLocks noChangeShapeType="1"/>
          </p:cNvCxnSpPr>
          <p:nvPr/>
        </p:nvCxnSpPr>
        <p:spPr bwMode="auto">
          <a:xfrm rot="5400000">
            <a:off x="4310856" y="194469"/>
            <a:ext cx="530225" cy="5634038"/>
          </a:xfrm>
          <a:prstGeom prst="bentConnector3">
            <a:avLst>
              <a:gd name="adj1" fmla="val 50000"/>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90827" name="Line 13"/>
          <p:cNvSpPr>
            <a:spLocks noChangeShapeType="1"/>
          </p:cNvSpPr>
          <p:nvPr/>
        </p:nvSpPr>
        <p:spPr bwMode="auto">
          <a:xfrm>
            <a:off x="7554913" y="4302125"/>
            <a:ext cx="0" cy="7191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0828" name="Line 14"/>
          <p:cNvSpPr>
            <a:spLocks noChangeShapeType="1"/>
          </p:cNvSpPr>
          <p:nvPr/>
        </p:nvSpPr>
        <p:spPr bwMode="auto">
          <a:xfrm>
            <a:off x="2878138" y="2159000"/>
            <a:ext cx="4349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0829" name="Line 15"/>
          <p:cNvSpPr>
            <a:spLocks noChangeShapeType="1"/>
          </p:cNvSpPr>
          <p:nvPr/>
        </p:nvSpPr>
        <p:spPr bwMode="auto">
          <a:xfrm>
            <a:off x="5786438" y="2189163"/>
            <a:ext cx="46513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0830" name="Line 16"/>
          <p:cNvSpPr>
            <a:spLocks noChangeShapeType="1"/>
          </p:cNvSpPr>
          <p:nvPr/>
        </p:nvSpPr>
        <p:spPr bwMode="auto">
          <a:xfrm>
            <a:off x="2952750" y="3822700"/>
            <a:ext cx="3746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0831" name="Line 17"/>
          <p:cNvSpPr>
            <a:spLocks noChangeShapeType="1"/>
          </p:cNvSpPr>
          <p:nvPr/>
        </p:nvSpPr>
        <p:spPr bwMode="auto">
          <a:xfrm>
            <a:off x="5891213" y="3806825"/>
            <a:ext cx="34448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838200"/>
            <a:ext cx="8229600" cy="1143000"/>
          </a:xfrm>
          <a:prstGeom prst="rect">
            <a:avLst/>
          </a:prstGeom>
          <a:noFill/>
          <a:ln w="9525">
            <a:noFill/>
            <a:miter lim="800000"/>
            <a:headEnd/>
            <a:tailEnd/>
          </a:ln>
        </p:spPr>
        <p:txBody>
          <a:bodyPr anchor="ctr"/>
          <a:lstStyle/>
          <a:p>
            <a:pPr algn="ctr" eaLnBrk="0" hangingPunct="0">
              <a:lnSpc>
                <a:spcPct val="90000"/>
              </a:lnSpc>
              <a:defRPr/>
            </a:pPr>
            <a:r>
              <a:rPr lang="en-US" sz="4000" b="1" dirty="0">
                <a:solidFill>
                  <a:schemeClr val="accent1">
                    <a:lumMod val="50000"/>
                  </a:schemeClr>
                </a:solidFill>
                <a:latin typeface="+mj-lt"/>
                <a:ea typeface="+mj-ea"/>
                <a:cs typeface="+mj-cs"/>
              </a:rPr>
              <a:t>Typical Lock-Out Tag-Out</a:t>
            </a:r>
          </a:p>
          <a:p>
            <a:pPr algn="ctr" eaLnBrk="0" hangingPunct="0">
              <a:lnSpc>
                <a:spcPct val="90000"/>
              </a:lnSpc>
              <a:defRPr/>
            </a:pPr>
            <a:r>
              <a:rPr lang="en-US" sz="4000" b="1" dirty="0">
                <a:solidFill>
                  <a:schemeClr val="accent1">
                    <a:lumMod val="50000"/>
                  </a:schemeClr>
                </a:solidFill>
                <a:latin typeface="+mj-lt"/>
              </a:rPr>
              <a:t>Start-up Procedures</a:t>
            </a:r>
            <a:r>
              <a:rPr lang="en-US" sz="4000" b="1" dirty="0">
                <a:solidFill>
                  <a:schemeClr val="accent1">
                    <a:lumMod val="50000"/>
                  </a:schemeClr>
                </a:solidFill>
                <a:latin typeface="+mj-lt"/>
                <a:ea typeface="+mj-ea"/>
                <a:cs typeface="+mj-cs"/>
              </a:rPr>
              <a:t> </a:t>
            </a:r>
            <a:r>
              <a:rPr lang="en-US" sz="4400" b="1" dirty="0">
                <a:solidFill>
                  <a:schemeClr val="accent1">
                    <a:lumMod val="50000"/>
                  </a:schemeClr>
                </a:solidFill>
                <a:latin typeface="+mj-lt"/>
                <a:ea typeface="+mj-ea"/>
                <a:cs typeface="+mj-cs"/>
              </a:rPr>
              <a:t/>
            </a:r>
            <a:br>
              <a:rPr lang="en-US" sz="4400" b="1" dirty="0">
                <a:solidFill>
                  <a:schemeClr val="accent1">
                    <a:lumMod val="50000"/>
                  </a:schemeClr>
                </a:solidFill>
                <a:latin typeface="+mj-lt"/>
                <a:ea typeface="+mj-ea"/>
                <a:cs typeface="+mj-cs"/>
              </a:rPr>
            </a:br>
            <a:r>
              <a:rPr lang="en-US" sz="4400" b="1" dirty="0">
                <a:solidFill>
                  <a:schemeClr val="accent1">
                    <a:lumMod val="50000"/>
                  </a:schemeClr>
                </a:solidFill>
                <a:latin typeface="+mj-lt"/>
                <a:ea typeface="+mj-ea"/>
                <a:cs typeface="+mj-cs"/>
              </a:rPr>
              <a:t/>
            </a:r>
            <a:br>
              <a:rPr lang="en-US" sz="4400" b="1" dirty="0">
                <a:solidFill>
                  <a:schemeClr val="accent1">
                    <a:lumMod val="50000"/>
                  </a:schemeClr>
                </a:solidFill>
                <a:latin typeface="+mj-lt"/>
                <a:ea typeface="+mj-ea"/>
                <a:cs typeface="+mj-cs"/>
              </a:rPr>
            </a:br>
            <a:endParaRPr lang="en-US" sz="4400" b="1" dirty="0">
              <a:solidFill>
                <a:schemeClr val="accent1">
                  <a:lumMod val="50000"/>
                </a:schemeClr>
              </a:solidFill>
              <a:latin typeface="+mj-lt"/>
              <a:ea typeface="+mj-ea"/>
              <a:cs typeface="+mj-cs"/>
            </a:endParaRPr>
          </a:p>
        </p:txBody>
      </p:sp>
      <p:sp>
        <p:nvSpPr>
          <p:cNvPr id="6" name="Rectangle 3"/>
          <p:cNvSpPr txBox="1">
            <a:spLocks noChangeArrowheads="1"/>
          </p:cNvSpPr>
          <p:nvPr/>
        </p:nvSpPr>
        <p:spPr bwMode="auto">
          <a:xfrm>
            <a:off x="228600" y="5638800"/>
            <a:ext cx="8686800" cy="1371600"/>
          </a:xfrm>
          <a:prstGeom prst="rect">
            <a:avLst/>
          </a:prstGeom>
          <a:noFill/>
          <a:ln w="9525">
            <a:noFill/>
            <a:miter lim="800000"/>
            <a:headEnd/>
            <a:tailEnd/>
          </a:ln>
        </p:spPr>
        <p:txBody>
          <a:bodyPr/>
          <a:lstStyle/>
          <a:p>
            <a:pPr marL="342900" indent="-342900" algn="ctr" eaLnBrk="0" hangingPunct="0">
              <a:spcBef>
                <a:spcPct val="20000"/>
              </a:spcBef>
              <a:defRPr/>
            </a:pPr>
            <a:r>
              <a:rPr lang="en-US" sz="3200" b="1" dirty="0">
                <a:solidFill>
                  <a:schemeClr val="accent1">
                    <a:lumMod val="50000"/>
                  </a:schemeClr>
                </a:solidFill>
                <a:latin typeface="+mj-lt"/>
              </a:rPr>
              <a:t>Lock-out Tag-out Equipment Program</a:t>
            </a:r>
            <a:endParaRPr lang="en-US" sz="3200" b="1" dirty="0">
              <a:solidFill>
                <a:schemeClr val="accent2">
                  <a:lumMod val="75000"/>
                </a:schemeClr>
              </a:solidFill>
              <a:latin typeface="+mn-lt"/>
            </a:endParaRPr>
          </a:p>
          <a:p>
            <a:pPr marL="342900" indent="-342900" algn="ctr" eaLnBrk="0" hangingPunct="0">
              <a:spcBef>
                <a:spcPct val="20000"/>
              </a:spcBef>
              <a:defRPr/>
            </a:pPr>
            <a:r>
              <a:rPr lang="en-US" sz="3200" b="1" dirty="0">
                <a:solidFill>
                  <a:schemeClr val="accent2">
                    <a:lumMod val="75000"/>
                  </a:schemeClr>
                </a:solidFill>
                <a:latin typeface="+mn-lt"/>
              </a:rPr>
              <a:t>Engineering  Controls</a:t>
            </a:r>
          </a:p>
        </p:txBody>
      </p:sp>
      <p:sp>
        <p:nvSpPr>
          <p:cNvPr id="7" name="Text Box 4"/>
          <p:cNvSpPr txBox="1">
            <a:spLocks noChangeArrowheads="1"/>
          </p:cNvSpPr>
          <p:nvPr/>
        </p:nvSpPr>
        <p:spPr bwMode="auto">
          <a:xfrm>
            <a:off x="762000" y="2057400"/>
            <a:ext cx="8593138" cy="3511550"/>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a:solidFill>
                  <a:schemeClr val="accent1">
                    <a:lumMod val="50000"/>
                  </a:schemeClr>
                </a:solidFill>
                <a:latin typeface="Verdana" pitchFamily="34" charset="0"/>
              </a:rPr>
              <a:t>All warned to stay clear</a:t>
            </a:r>
          </a:p>
          <a:p>
            <a:pPr eaLnBrk="0" hangingPunct="0">
              <a:spcBef>
                <a:spcPct val="50000"/>
              </a:spcBef>
              <a:defRPr/>
            </a:pPr>
            <a:r>
              <a:rPr lang="en-US" sz="2800" b="1" dirty="0">
                <a:solidFill>
                  <a:schemeClr val="accent1">
                    <a:lumMod val="50000"/>
                  </a:schemeClr>
                </a:solidFill>
                <a:latin typeface="Verdana" pitchFamily="34" charset="0"/>
              </a:rPr>
              <a:t>Remove all tools, locks and tags</a:t>
            </a:r>
          </a:p>
          <a:p>
            <a:pPr eaLnBrk="0" hangingPunct="0">
              <a:spcBef>
                <a:spcPct val="50000"/>
              </a:spcBef>
              <a:defRPr/>
            </a:pPr>
            <a:r>
              <a:rPr lang="en-US" sz="2800" b="1" dirty="0">
                <a:solidFill>
                  <a:schemeClr val="accent1">
                    <a:lumMod val="50000"/>
                  </a:schemeClr>
                </a:solidFill>
                <a:latin typeface="Verdana" pitchFamily="34" charset="0"/>
              </a:rPr>
              <a:t>Remove, reverse, open or reactivate isolating devices</a:t>
            </a:r>
          </a:p>
          <a:p>
            <a:pPr eaLnBrk="0" hangingPunct="0">
              <a:spcBef>
                <a:spcPct val="50000"/>
              </a:spcBef>
              <a:defRPr/>
            </a:pPr>
            <a:r>
              <a:rPr lang="en-US" sz="2800" b="1" dirty="0">
                <a:solidFill>
                  <a:schemeClr val="accent1">
                    <a:lumMod val="50000"/>
                  </a:schemeClr>
                </a:solidFill>
                <a:latin typeface="Verdana" pitchFamily="34" charset="0"/>
              </a:rPr>
              <a:t>Visual check that all is clear</a:t>
            </a:r>
          </a:p>
          <a:p>
            <a:pPr eaLnBrk="0" hangingPunct="0">
              <a:spcBef>
                <a:spcPct val="50000"/>
              </a:spcBef>
              <a:defRPr/>
            </a:pPr>
            <a:r>
              <a:rPr lang="en-US" sz="2800" b="1" dirty="0">
                <a:solidFill>
                  <a:schemeClr val="accent1">
                    <a:lumMod val="50000"/>
                  </a:schemeClr>
                </a:solidFill>
                <a:latin typeface="Verdana" pitchFamily="34" charset="0"/>
              </a:rPr>
              <a:t>Start up machine, process or line flow</a:t>
            </a:r>
          </a:p>
        </p:txBody>
      </p:sp>
      <p:sp>
        <p:nvSpPr>
          <p:cNvPr id="291845" name="Text Box 5"/>
          <p:cNvSpPr txBox="1">
            <a:spLocks noChangeArrowheads="1"/>
          </p:cNvSpPr>
          <p:nvPr/>
        </p:nvSpPr>
        <p:spPr bwMode="auto">
          <a:xfrm>
            <a:off x="228600" y="1371600"/>
            <a:ext cx="8548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2800">
                <a:solidFill>
                  <a:srgbClr val="C00000"/>
                </a:solidFill>
                <a:latin typeface="Verdana" pitchFamily="34" charset="0"/>
              </a:rPr>
              <a:t>Only authorized employee can do startup</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365125" y="457200"/>
            <a:ext cx="8626475" cy="2362200"/>
          </a:xfrm>
        </p:spPr>
        <p:txBody>
          <a:bodyPr/>
          <a:lstStyle/>
          <a:p>
            <a:pPr>
              <a:defRPr/>
            </a:pPr>
            <a:r>
              <a:rPr lang="en-US" sz="5400" b="1" dirty="0" smtClean="0">
                <a:solidFill>
                  <a:schemeClr val="accent1">
                    <a:lumMod val="50000"/>
                  </a:schemeClr>
                </a:solidFill>
              </a:rPr>
              <a:t>The End</a:t>
            </a:r>
          </a:p>
          <a:p>
            <a:pPr>
              <a:defRPr/>
            </a:pPr>
            <a:r>
              <a:rPr lang="en-US" sz="5400" b="1" dirty="0" smtClean="0">
                <a:solidFill>
                  <a:schemeClr val="accent1">
                    <a:lumMod val="50000"/>
                  </a:schemeClr>
                </a:solidFill>
              </a:rPr>
              <a:t>&amp;</a:t>
            </a:r>
          </a:p>
          <a:p>
            <a:pPr>
              <a:defRPr/>
            </a:pPr>
            <a:r>
              <a:rPr lang="en-US" sz="5400" b="1" dirty="0" smtClean="0">
                <a:solidFill>
                  <a:schemeClr val="accent1">
                    <a:lumMod val="50000"/>
                  </a:schemeClr>
                </a:solidFill>
              </a:rPr>
              <a:t>The </a:t>
            </a:r>
          </a:p>
          <a:p>
            <a:pPr>
              <a:defRPr/>
            </a:pPr>
            <a:r>
              <a:rPr lang="en-US" sz="5400" b="1" dirty="0" smtClean="0">
                <a:solidFill>
                  <a:schemeClr val="accent1">
                    <a:lumMod val="50000"/>
                  </a:schemeClr>
                </a:solidFill>
              </a:rPr>
              <a:t>Beginning</a:t>
            </a:r>
            <a:endParaRPr lang="en-US" sz="5400" b="1" dirty="0">
              <a:solidFill>
                <a:schemeClr val="accent1">
                  <a:lumMod val="50000"/>
                </a:schemeClr>
              </a:solidFill>
            </a:endParaRPr>
          </a:p>
        </p:txBody>
      </p:sp>
      <p:pic>
        <p:nvPicPr>
          <p:cNvPr id="292867" name="Picture 4" descr="UMDNJ_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4572000"/>
            <a:ext cx="579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a:defRPr/>
            </a:pPr>
            <a:r>
              <a:rPr lang="en-US" sz="4000" b="1" dirty="0" smtClean="0">
                <a:solidFill>
                  <a:schemeClr val="accent1">
                    <a:lumMod val="50000"/>
                  </a:schemeClr>
                </a:solidFill>
              </a:rPr>
              <a:t>Typical Causes of </a:t>
            </a:r>
            <a:br>
              <a:rPr lang="en-US" sz="4000" b="1" dirty="0" smtClean="0">
                <a:solidFill>
                  <a:schemeClr val="accent1">
                    <a:lumMod val="50000"/>
                  </a:schemeClr>
                </a:solidFill>
              </a:rPr>
            </a:br>
            <a:r>
              <a:rPr lang="en-US" sz="4000" b="1" dirty="0" smtClean="0">
                <a:solidFill>
                  <a:schemeClr val="accent1">
                    <a:lumMod val="50000"/>
                  </a:schemeClr>
                </a:solidFill>
              </a:rPr>
              <a:t>Caught-in-Between </a:t>
            </a:r>
            <a:br>
              <a:rPr lang="en-US" sz="4000" b="1" dirty="0" smtClean="0">
                <a:solidFill>
                  <a:schemeClr val="accent1">
                    <a:lumMod val="50000"/>
                  </a:schemeClr>
                </a:solidFill>
              </a:rPr>
            </a:br>
            <a:r>
              <a:rPr lang="en-US" sz="4000" b="1" dirty="0" smtClean="0">
                <a:solidFill>
                  <a:schemeClr val="accent1">
                    <a:lumMod val="50000"/>
                  </a:schemeClr>
                </a:solidFill>
              </a:rPr>
              <a:t>Accidents and Fatalities</a:t>
            </a:r>
          </a:p>
        </p:txBody>
      </p:sp>
      <p:sp>
        <p:nvSpPr>
          <p:cNvPr id="237571" name="Rectangle 3"/>
          <p:cNvSpPr>
            <a:spLocks noGrp="1" noChangeArrowheads="1"/>
          </p:cNvSpPr>
          <p:nvPr>
            <p:ph type="body" idx="1"/>
          </p:nvPr>
        </p:nvSpPr>
        <p:spPr>
          <a:xfrm>
            <a:off x="3810000" y="2006599"/>
            <a:ext cx="6781800" cy="4525963"/>
          </a:xfrm>
        </p:spPr>
        <p:txBody>
          <a:bodyPr/>
          <a:lstStyle/>
          <a:p>
            <a:pPr>
              <a:defRPr/>
            </a:pPr>
            <a:r>
              <a:rPr lang="en-US" b="1" dirty="0" smtClean="0">
                <a:solidFill>
                  <a:schemeClr val="accent1">
                    <a:lumMod val="50000"/>
                  </a:schemeClr>
                </a:solidFill>
              </a:rPr>
              <a:t>Trench/Excavation Collapse</a:t>
            </a:r>
          </a:p>
          <a:p>
            <a:pPr>
              <a:defRPr/>
            </a:pPr>
            <a:r>
              <a:rPr lang="en-US" b="1" dirty="0" smtClean="0">
                <a:solidFill>
                  <a:schemeClr val="accent1">
                    <a:lumMod val="50000"/>
                  </a:schemeClr>
                </a:solidFill>
              </a:rPr>
              <a:t>Rotating Equipment</a:t>
            </a:r>
          </a:p>
          <a:p>
            <a:pPr>
              <a:defRPr/>
            </a:pPr>
            <a:r>
              <a:rPr lang="en-US" b="1" dirty="0" smtClean="0">
                <a:solidFill>
                  <a:schemeClr val="accent1">
                    <a:lumMod val="50000"/>
                  </a:schemeClr>
                </a:solidFill>
              </a:rPr>
              <a:t>Unguarded Parts</a:t>
            </a:r>
          </a:p>
          <a:p>
            <a:pPr>
              <a:defRPr/>
            </a:pPr>
            <a:r>
              <a:rPr lang="en-US" b="1" dirty="0" smtClean="0">
                <a:solidFill>
                  <a:schemeClr val="accent1">
                    <a:lumMod val="50000"/>
                  </a:schemeClr>
                </a:solidFill>
              </a:rPr>
              <a:t>Equipment Rollovers</a:t>
            </a:r>
          </a:p>
          <a:p>
            <a:pPr>
              <a:defRPr/>
            </a:pPr>
            <a:r>
              <a:rPr lang="en-US" b="1" dirty="0" smtClean="0">
                <a:solidFill>
                  <a:schemeClr val="accent1">
                    <a:lumMod val="50000"/>
                  </a:schemeClr>
                </a:solidFill>
              </a:rPr>
              <a:t>Equipment Maintenance</a:t>
            </a:r>
          </a:p>
          <a:p>
            <a:pPr>
              <a:defRPr/>
            </a:pPr>
            <a:r>
              <a:rPr lang="en-US" b="1" dirty="0" smtClean="0">
                <a:solidFill>
                  <a:schemeClr val="accent1">
                    <a:lumMod val="50000"/>
                  </a:schemeClr>
                </a:solidFill>
              </a:rPr>
              <a:t>Rigging accidents</a:t>
            </a:r>
          </a:p>
        </p:txBody>
      </p:sp>
      <p:pic>
        <p:nvPicPr>
          <p:cNvPr id="234500" name="Picture 4" descr="FDNY Responds: Trench Collapsed on Construction Worker in Brooklyn  486 3rd Street, Brooklyn, NY - August 1, 2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828800"/>
            <a:ext cx="32004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457200" y="-17463"/>
            <a:ext cx="8229600" cy="1143001"/>
          </a:xfrm>
        </p:spPr>
        <p:txBody>
          <a:bodyPr/>
          <a:lstStyle/>
          <a:p>
            <a:pPr eaLnBrk="1" hangingPunct="1">
              <a:defRPr/>
            </a:pPr>
            <a:r>
              <a:rPr lang="en-US" sz="3200" b="1" dirty="0" smtClean="0">
                <a:solidFill>
                  <a:schemeClr val="accent1">
                    <a:lumMod val="50000"/>
                  </a:schemeClr>
                </a:solidFill>
              </a:rPr>
              <a:t>Anatomy of a Trench Collapse</a:t>
            </a:r>
          </a:p>
        </p:txBody>
      </p:sp>
      <p:pic>
        <p:nvPicPr>
          <p:cNvPr id="23552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088" y="1258888"/>
            <a:ext cx="4332287"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Rectangle 5"/>
          <p:cNvSpPr>
            <a:spLocks noChangeArrowheads="1"/>
          </p:cNvSpPr>
          <p:nvPr/>
        </p:nvSpPr>
        <p:spPr bwMode="auto">
          <a:xfrm>
            <a:off x="304800" y="1155700"/>
            <a:ext cx="4356100" cy="5359400"/>
          </a:xfrm>
          <a:prstGeom prst="rect">
            <a:avLst/>
          </a:prstGeom>
          <a:noFill/>
          <a:ln w="1143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5525" name="Rectangle 7"/>
          <p:cNvSpPr>
            <a:spLocks noChangeArrowheads="1"/>
          </p:cNvSpPr>
          <p:nvPr/>
        </p:nvSpPr>
        <p:spPr bwMode="auto">
          <a:xfrm>
            <a:off x="3810000" y="5600700"/>
            <a:ext cx="850900" cy="914400"/>
          </a:xfrm>
          <a:prstGeom prst="rect">
            <a:avLst/>
          </a:prstGeom>
          <a:solidFill>
            <a:srgbClr val="FFFF00"/>
          </a:solidFill>
          <a:ln w="114300">
            <a:solidFill>
              <a:srgbClr val="FF0000"/>
            </a:solidFill>
            <a:miter lim="800000"/>
            <a:headEnd/>
            <a:tailEnd/>
          </a:ln>
        </p:spPr>
        <p:txBody>
          <a:bodyPr wrap="none" anchor="ctr">
            <a:spAutoFit/>
          </a:bodyPr>
          <a:lstStyle/>
          <a:p>
            <a:endParaRPr lang="en-US"/>
          </a:p>
        </p:txBody>
      </p:sp>
      <p:sp>
        <p:nvSpPr>
          <p:cNvPr id="235526" name="Text Box 8"/>
          <p:cNvSpPr txBox="1">
            <a:spLocks noChangeArrowheads="1"/>
          </p:cNvSpPr>
          <p:nvPr/>
        </p:nvSpPr>
        <p:spPr bwMode="auto">
          <a:xfrm>
            <a:off x="3994150" y="5751513"/>
            <a:ext cx="628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600" b="1"/>
              <a:t>A</a:t>
            </a:r>
          </a:p>
        </p:txBody>
      </p:sp>
      <p:sp>
        <p:nvSpPr>
          <p:cNvPr id="235527" name="Oval 9"/>
          <p:cNvSpPr>
            <a:spLocks noChangeArrowheads="1"/>
          </p:cNvSpPr>
          <p:nvPr/>
        </p:nvSpPr>
        <p:spPr bwMode="auto">
          <a:xfrm>
            <a:off x="3665538" y="1298575"/>
            <a:ext cx="555625" cy="555625"/>
          </a:xfrm>
          <a:prstGeom prst="ellipse">
            <a:avLst/>
          </a:prstGeom>
          <a:solidFill>
            <a:srgbClr val="FFFF00"/>
          </a:solidFill>
          <a:ln w="76200">
            <a:solidFill>
              <a:srgbClr val="FF0000"/>
            </a:solidFill>
            <a:round/>
            <a:headEnd/>
            <a:tailEnd/>
          </a:ln>
        </p:spPr>
        <p:txBody>
          <a:bodyPr anchor="ctr">
            <a:spAutoFit/>
          </a:bodyPr>
          <a:lstStyle/>
          <a:p>
            <a:endParaRPr lang="en-US"/>
          </a:p>
        </p:txBody>
      </p:sp>
      <p:sp>
        <p:nvSpPr>
          <p:cNvPr id="235528" name="Oval 10"/>
          <p:cNvSpPr>
            <a:spLocks noChangeArrowheads="1"/>
          </p:cNvSpPr>
          <p:nvPr/>
        </p:nvSpPr>
        <p:spPr bwMode="auto">
          <a:xfrm>
            <a:off x="3297238" y="3648075"/>
            <a:ext cx="555625" cy="555625"/>
          </a:xfrm>
          <a:prstGeom prst="ellipse">
            <a:avLst/>
          </a:prstGeom>
          <a:solidFill>
            <a:srgbClr val="FFFF00"/>
          </a:solidFill>
          <a:ln w="76200">
            <a:solidFill>
              <a:srgbClr val="FF0000"/>
            </a:solidFill>
            <a:round/>
            <a:headEnd/>
            <a:tailEnd/>
          </a:ln>
        </p:spPr>
        <p:txBody>
          <a:bodyPr anchor="ctr">
            <a:spAutoFit/>
          </a:bodyPr>
          <a:lstStyle/>
          <a:p>
            <a:endParaRPr lang="en-US"/>
          </a:p>
        </p:txBody>
      </p:sp>
      <p:sp>
        <p:nvSpPr>
          <p:cNvPr id="235529" name="Oval 11"/>
          <p:cNvSpPr>
            <a:spLocks noChangeArrowheads="1"/>
          </p:cNvSpPr>
          <p:nvPr/>
        </p:nvSpPr>
        <p:spPr bwMode="auto">
          <a:xfrm>
            <a:off x="1828800" y="4775200"/>
            <a:ext cx="555625" cy="555625"/>
          </a:xfrm>
          <a:prstGeom prst="ellipse">
            <a:avLst/>
          </a:prstGeom>
          <a:solidFill>
            <a:srgbClr val="FFFF00"/>
          </a:solidFill>
          <a:ln w="76200">
            <a:solidFill>
              <a:srgbClr val="FF0000"/>
            </a:solidFill>
            <a:round/>
            <a:headEnd/>
            <a:tailEnd/>
          </a:ln>
        </p:spPr>
        <p:txBody>
          <a:bodyPr anchor="ctr">
            <a:spAutoFit/>
          </a:bodyPr>
          <a:lstStyle/>
          <a:p>
            <a:endParaRPr lang="en-US"/>
          </a:p>
        </p:txBody>
      </p:sp>
      <p:sp>
        <p:nvSpPr>
          <p:cNvPr id="235530" name="Text Box 12"/>
          <p:cNvSpPr txBox="1">
            <a:spLocks noChangeArrowheads="1"/>
          </p:cNvSpPr>
          <p:nvPr/>
        </p:nvSpPr>
        <p:spPr bwMode="auto">
          <a:xfrm>
            <a:off x="3759200" y="133985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t>1</a:t>
            </a:r>
          </a:p>
        </p:txBody>
      </p:sp>
      <p:sp>
        <p:nvSpPr>
          <p:cNvPr id="235531" name="Text Box 13"/>
          <p:cNvSpPr txBox="1">
            <a:spLocks noChangeArrowheads="1"/>
          </p:cNvSpPr>
          <p:nvPr/>
        </p:nvSpPr>
        <p:spPr bwMode="auto">
          <a:xfrm>
            <a:off x="3392488" y="369093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t>2</a:t>
            </a:r>
          </a:p>
        </p:txBody>
      </p:sp>
      <p:sp>
        <p:nvSpPr>
          <p:cNvPr id="235532" name="Text Box 14"/>
          <p:cNvSpPr txBox="1">
            <a:spLocks noChangeArrowheads="1"/>
          </p:cNvSpPr>
          <p:nvPr/>
        </p:nvSpPr>
        <p:spPr bwMode="auto">
          <a:xfrm>
            <a:off x="1935163" y="484028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t>3</a:t>
            </a:r>
          </a:p>
        </p:txBody>
      </p:sp>
      <p:sp>
        <p:nvSpPr>
          <p:cNvPr id="20" name="Rectangle 3"/>
          <p:cNvSpPr txBox="1">
            <a:spLocks noChangeArrowheads="1"/>
          </p:cNvSpPr>
          <p:nvPr/>
        </p:nvSpPr>
        <p:spPr bwMode="auto">
          <a:xfrm>
            <a:off x="4800600" y="1295400"/>
            <a:ext cx="4191000" cy="5257800"/>
          </a:xfrm>
          <a:prstGeom prst="rect">
            <a:avLst/>
          </a:prstGeom>
          <a:noFill/>
          <a:ln w="9525">
            <a:noFill/>
            <a:miter lim="800000"/>
            <a:headEnd/>
            <a:tailEnd/>
          </a:ln>
        </p:spPr>
        <p:txBody>
          <a:bodyPr/>
          <a:lstStyle/>
          <a:p>
            <a:pPr marL="342900" indent="-342900" eaLnBrk="0" hangingPunct="0">
              <a:spcBef>
                <a:spcPts val="500"/>
              </a:spcBef>
              <a:spcAft>
                <a:spcPts val="500"/>
              </a:spcAft>
              <a:buFont typeface="Arial" pitchFamily="34" charset="0"/>
              <a:buChar char="•"/>
              <a:defRPr/>
            </a:pPr>
            <a:r>
              <a:rPr lang="en-US" sz="2800" b="1" dirty="0">
                <a:solidFill>
                  <a:schemeClr val="accent1">
                    <a:lumMod val="50000"/>
                  </a:schemeClr>
                </a:solidFill>
              </a:rPr>
              <a:t>Excavating is recognized as one of the most hazardous construction operations</a:t>
            </a:r>
          </a:p>
          <a:p>
            <a:pPr marL="342900" indent="-342900" eaLnBrk="0" hangingPunct="0">
              <a:spcBef>
                <a:spcPct val="20000"/>
              </a:spcBef>
              <a:buFont typeface="Arial" pitchFamily="34" charset="0"/>
              <a:buChar char="•"/>
              <a:defRPr/>
            </a:pPr>
            <a:r>
              <a:rPr lang="en-US" sz="2800" b="1" dirty="0">
                <a:solidFill>
                  <a:schemeClr val="accent1">
                    <a:lumMod val="50000"/>
                  </a:schemeClr>
                </a:solidFill>
              </a:rPr>
              <a:t>Fatality rate for excavations is twice that of construction as a whole</a:t>
            </a:r>
          </a:p>
          <a:p>
            <a:pPr marL="342900" indent="-342900" eaLnBrk="0" hangingPunct="0">
              <a:spcBef>
                <a:spcPct val="20000"/>
              </a:spcBef>
              <a:buFont typeface="Arial" pitchFamily="34" charset="0"/>
              <a:buChar char="•"/>
              <a:defRPr/>
            </a:pPr>
            <a:r>
              <a:rPr lang="en-US" sz="2800" b="1" dirty="0">
                <a:solidFill>
                  <a:schemeClr val="accent1">
                    <a:lumMod val="50000"/>
                  </a:schemeClr>
                </a:solidFill>
              </a:rPr>
              <a:t>Cave-ins number one hazard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00" y="1246188"/>
            <a:ext cx="4348163"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Grp="1" noChangeArrowheads="1"/>
          </p:cNvSpPr>
          <p:nvPr>
            <p:ph type="title"/>
          </p:nvPr>
        </p:nvSpPr>
        <p:spPr>
          <a:xfrm>
            <a:off x="457200" y="-17463"/>
            <a:ext cx="8229600" cy="1143001"/>
          </a:xfrm>
        </p:spPr>
        <p:txBody>
          <a:bodyPr/>
          <a:lstStyle/>
          <a:p>
            <a:pPr eaLnBrk="1" hangingPunct="1">
              <a:defRPr/>
            </a:pPr>
            <a:r>
              <a:rPr lang="en-US" sz="3200" b="1" dirty="0" smtClean="0">
                <a:solidFill>
                  <a:schemeClr val="accent1">
                    <a:lumMod val="50000"/>
                  </a:schemeClr>
                </a:solidFill>
              </a:rPr>
              <a:t>Anatomy of a Trench Collapse</a:t>
            </a:r>
          </a:p>
        </p:txBody>
      </p:sp>
      <p:sp>
        <p:nvSpPr>
          <p:cNvPr id="236548" name="Rectangle 6"/>
          <p:cNvSpPr>
            <a:spLocks noChangeArrowheads="1"/>
          </p:cNvSpPr>
          <p:nvPr/>
        </p:nvSpPr>
        <p:spPr bwMode="auto">
          <a:xfrm>
            <a:off x="304800" y="1155700"/>
            <a:ext cx="4356100" cy="5359400"/>
          </a:xfrm>
          <a:prstGeom prst="rect">
            <a:avLst/>
          </a:prstGeom>
          <a:noFill/>
          <a:ln w="1143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6549" name="Rectangle 8"/>
          <p:cNvSpPr>
            <a:spLocks noChangeArrowheads="1"/>
          </p:cNvSpPr>
          <p:nvPr/>
        </p:nvSpPr>
        <p:spPr bwMode="auto">
          <a:xfrm>
            <a:off x="3810000" y="5600700"/>
            <a:ext cx="850900" cy="914400"/>
          </a:xfrm>
          <a:prstGeom prst="rect">
            <a:avLst/>
          </a:prstGeom>
          <a:solidFill>
            <a:srgbClr val="FFFF00"/>
          </a:solidFill>
          <a:ln w="114300">
            <a:solidFill>
              <a:srgbClr val="FF0000"/>
            </a:solidFill>
            <a:miter lim="800000"/>
            <a:headEnd/>
            <a:tailEnd/>
          </a:ln>
        </p:spPr>
        <p:txBody>
          <a:bodyPr wrap="none" anchor="ctr">
            <a:spAutoFit/>
          </a:bodyPr>
          <a:lstStyle/>
          <a:p>
            <a:endParaRPr lang="en-US"/>
          </a:p>
        </p:txBody>
      </p:sp>
      <p:sp>
        <p:nvSpPr>
          <p:cNvPr id="236550" name="Text Box 9"/>
          <p:cNvSpPr txBox="1">
            <a:spLocks noChangeArrowheads="1"/>
          </p:cNvSpPr>
          <p:nvPr/>
        </p:nvSpPr>
        <p:spPr bwMode="auto">
          <a:xfrm>
            <a:off x="3994150" y="5751513"/>
            <a:ext cx="628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600" b="1"/>
              <a:t>B</a:t>
            </a:r>
          </a:p>
        </p:txBody>
      </p:sp>
      <p:sp>
        <p:nvSpPr>
          <p:cNvPr id="14" name="Rectangle 3"/>
          <p:cNvSpPr txBox="1">
            <a:spLocks noChangeArrowheads="1"/>
          </p:cNvSpPr>
          <p:nvPr/>
        </p:nvSpPr>
        <p:spPr bwMode="auto">
          <a:xfrm>
            <a:off x="4800600" y="1295400"/>
            <a:ext cx="4191000" cy="5257800"/>
          </a:xfrm>
          <a:prstGeom prst="rect">
            <a:avLst/>
          </a:prstGeom>
          <a:noFill/>
          <a:ln w="9525">
            <a:noFill/>
            <a:miter lim="800000"/>
            <a:headEnd/>
            <a:tailEnd/>
          </a:ln>
        </p:spPr>
        <p:txBody>
          <a:bodyPr/>
          <a:lstStyle/>
          <a:p>
            <a:pPr marL="342900" indent="-342900" eaLnBrk="0" hangingPunct="0">
              <a:spcBef>
                <a:spcPts val="500"/>
              </a:spcBef>
              <a:spcAft>
                <a:spcPts val="500"/>
              </a:spcAft>
              <a:buFont typeface="Arial" pitchFamily="34" charset="0"/>
              <a:buChar char="•"/>
              <a:defRPr/>
            </a:pPr>
            <a:r>
              <a:rPr lang="en-US" sz="2800" b="1" dirty="0">
                <a:solidFill>
                  <a:schemeClr val="accent1">
                    <a:lumMod val="50000"/>
                  </a:schemeClr>
                </a:solidFill>
              </a:rPr>
              <a:t>Excavating is recognized as one of the most hazardous construction operations</a:t>
            </a:r>
          </a:p>
          <a:p>
            <a:pPr marL="342900" indent="-342900" eaLnBrk="0" hangingPunct="0">
              <a:spcBef>
                <a:spcPct val="20000"/>
              </a:spcBef>
              <a:buFont typeface="Arial" pitchFamily="34" charset="0"/>
              <a:buChar char="•"/>
              <a:defRPr/>
            </a:pPr>
            <a:r>
              <a:rPr lang="en-US" sz="2800" b="1" dirty="0">
                <a:solidFill>
                  <a:schemeClr val="accent1">
                    <a:lumMod val="50000"/>
                  </a:schemeClr>
                </a:solidFill>
              </a:rPr>
              <a:t>Fatality rate for excavations is twice that of construction as a whole</a:t>
            </a:r>
          </a:p>
          <a:p>
            <a:pPr marL="342900" indent="-342900" eaLnBrk="0" hangingPunct="0">
              <a:spcBef>
                <a:spcPct val="20000"/>
              </a:spcBef>
              <a:buFont typeface="Arial" pitchFamily="34" charset="0"/>
              <a:buChar char="•"/>
              <a:defRPr/>
            </a:pPr>
            <a:r>
              <a:rPr lang="en-US" sz="2800" b="1" dirty="0">
                <a:solidFill>
                  <a:schemeClr val="accent1">
                    <a:lumMod val="50000"/>
                  </a:schemeClr>
                </a:solidFill>
              </a:rPr>
              <a:t>Cave-ins number one hazard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11033</TotalTime>
  <Words>4410</Words>
  <Application>Microsoft Office PowerPoint</Application>
  <PresentationFormat>On-screen Show (4:3)</PresentationFormat>
  <Paragraphs>555</Paragraphs>
  <Slides>65</Slides>
  <Notes>65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Office Theme</vt:lpstr>
      <vt:lpstr>Clip</vt:lpstr>
      <vt:lpstr>Systems of Safety Applied to Focus Four Hazards </vt:lpstr>
      <vt:lpstr>Systems of Safety Applied to Focus Four Hazards </vt:lpstr>
      <vt:lpstr>PowerPoint Presentation</vt:lpstr>
      <vt:lpstr>Learning Objectives</vt:lpstr>
      <vt:lpstr>PowerPoint Presentation</vt:lpstr>
      <vt:lpstr>Caught-in-Between Assessment  of Hazards</vt:lpstr>
      <vt:lpstr>Typical Causes of  Caught-in-Between  Accidents and Fatalities</vt:lpstr>
      <vt:lpstr>Anatomy of a Trench Collapse</vt:lpstr>
      <vt:lpstr>Anatomy of a Trench Collapse</vt:lpstr>
      <vt:lpstr>Anatomy of a Trench Collapse</vt:lpstr>
      <vt:lpstr>Anatomy of a Trench Collapse</vt:lpstr>
      <vt:lpstr>PowerPoint Presentation</vt:lpstr>
      <vt:lpstr>Some Rules Concerning Excavation</vt:lpstr>
      <vt:lpstr>PowerPoint Presentation</vt:lpstr>
      <vt:lpstr>PowerPoint Presentation</vt:lpstr>
      <vt:lpstr>PowerPoint Presentation</vt:lpstr>
      <vt:lpstr>OSHA Classification of Soil Types</vt:lpstr>
      <vt:lpstr>Sloping for Type “A” soil (53 degrees)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Torvane Shear Test</vt:lpstr>
      <vt:lpstr> Pocket Penetrometer Test</vt:lpstr>
      <vt:lpstr>What do you do if a worker falls unconscious in a trench?   It May Contain a Hazardous Atmosphere!</vt:lpstr>
      <vt:lpstr>Spoils</vt:lpstr>
      <vt:lpstr>Spoils</vt:lpstr>
      <vt:lpstr>Dewatering</vt:lpstr>
      <vt:lpstr>PowerPoint Presentation</vt:lpstr>
      <vt:lpstr>PowerPoint Presentation</vt:lpstr>
      <vt:lpstr>PowerPoint Presentation</vt:lpstr>
      <vt:lpstr>PowerPoint Presentation</vt:lpstr>
      <vt:lpstr>PowerPoint Presentation</vt:lpstr>
      <vt:lpstr>Caught-in-between  </vt:lpstr>
      <vt:lpstr>Caught-in-between  </vt:lpstr>
      <vt:lpstr>Demolition Crushing: Case Study</vt:lpstr>
      <vt:lpstr>Caught-in-between </vt:lpstr>
      <vt:lpstr>Caught-in-between  </vt:lpstr>
      <vt:lpstr>Caught-in-between  </vt:lpstr>
      <vt:lpstr>PowerPoint Presentation</vt:lpstr>
      <vt:lpstr>PowerPoint Presentation</vt:lpstr>
      <vt:lpstr>Caught-in-between  </vt:lpstr>
      <vt:lpstr>Caught-in-between  </vt:lpstr>
      <vt:lpstr>Lockout/Tagout</vt:lpstr>
      <vt:lpstr>PowerPoint Presentation</vt:lpstr>
      <vt:lpstr>Lockout/Tagout and Confined Spaces</vt:lpstr>
      <vt:lpstr>Service and Maintenance Examples</vt:lpstr>
      <vt:lpstr>What is an energy-isolating device?</vt:lpstr>
      <vt:lpstr>What is a Lockout Device?</vt:lpstr>
      <vt:lpstr>Fluid &amp; Gas Lockout Devices</vt:lpstr>
      <vt:lpstr>Pipe Lockout Examples</vt:lpstr>
      <vt:lpstr>Pneumatic Lockout Examples</vt:lpstr>
      <vt:lpstr>Physical Blocks</vt:lpstr>
      <vt:lpstr>Group Lockout Devices</vt:lpstr>
      <vt:lpstr>What is Tag-out?</vt:lpstr>
      <vt:lpstr>PowerPoint Presentation</vt:lpstr>
      <vt:lpstr>Tags must be:</vt:lpstr>
      <vt:lpstr>Lockout Steps</vt:lpstr>
      <vt:lpstr>PowerPoint Presentation</vt:lpstr>
      <vt:lpstr>PowerPoint Presentation</vt:lpstr>
    </vt:vector>
  </TitlesOfParts>
  <Company>Sony Electronics,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Disclaimer</dc:title>
  <dc:creator>Mike Presutti</dc:creator>
  <cp:lastModifiedBy>Vosburgh, Linda - OSHA</cp:lastModifiedBy>
  <cp:revision>115</cp:revision>
  <dcterms:created xsi:type="dcterms:W3CDTF">2010-11-22T01:51:37Z</dcterms:created>
  <dcterms:modified xsi:type="dcterms:W3CDTF">2012-04-27T16:38:03Z</dcterms:modified>
</cp:coreProperties>
</file>