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sldIdLst>
    <p:sldId id="742" r:id="rId2"/>
    <p:sldId id="743" r:id="rId3"/>
    <p:sldId id="529" r:id="rId4"/>
    <p:sldId id="291" r:id="rId5"/>
    <p:sldId id="852" r:id="rId6"/>
    <p:sldId id="850" r:id="rId7"/>
    <p:sldId id="292" r:id="rId8"/>
    <p:sldId id="531" r:id="rId9"/>
    <p:sldId id="453" r:id="rId10"/>
    <p:sldId id="454" r:id="rId11"/>
    <p:sldId id="455" r:id="rId12"/>
    <p:sldId id="456" r:id="rId13"/>
    <p:sldId id="457" r:id="rId14"/>
    <p:sldId id="458" r:id="rId15"/>
    <p:sldId id="459" r:id="rId16"/>
    <p:sldId id="460" r:id="rId17"/>
    <p:sldId id="461" r:id="rId18"/>
    <p:sldId id="462" r:id="rId19"/>
    <p:sldId id="463" r:id="rId20"/>
    <p:sldId id="517" r:id="rId21"/>
    <p:sldId id="464" r:id="rId22"/>
    <p:sldId id="465" r:id="rId23"/>
    <p:sldId id="466" r:id="rId24"/>
    <p:sldId id="467" r:id="rId25"/>
    <p:sldId id="468" r:id="rId26"/>
    <p:sldId id="469" r:id="rId27"/>
    <p:sldId id="470" r:id="rId28"/>
    <p:sldId id="471" r:id="rId29"/>
    <p:sldId id="472" r:id="rId30"/>
    <p:sldId id="473" r:id="rId31"/>
    <p:sldId id="474" r:id="rId32"/>
    <p:sldId id="475" r:id="rId33"/>
    <p:sldId id="476" r:id="rId34"/>
    <p:sldId id="477" r:id="rId35"/>
    <p:sldId id="858" r:id="rId36"/>
    <p:sldId id="861" r:id="rId37"/>
    <p:sldId id="478" r:id="rId38"/>
    <p:sldId id="479" r:id="rId39"/>
    <p:sldId id="480" r:id="rId40"/>
    <p:sldId id="481" r:id="rId41"/>
    <p:sldId id="482" r:id="rId42"/>
    <p:sldId id="483" r:id="rId43"/>
    <p:sldId id="484" r:id="rId44"/>
    <p:sldId id="485" r:id="rId45"/>
    <p:sldId id="486" r:id="rId46"/>
    <p:sldId id="487" r:id="rId47"/>
    <p:sldId id="1113" r:id="rId48"/>
    <p:sldId id="488" r:id="rId49"/>
    <p:sldId id="489" r:id="rId50"/>
    <p:sldId id="490" r:id="rId51"/>
    <p:sldId id="491" r:id="rId52"/>
    <p:sldId id="492" r:id="rId53"/>
    <p:sldId id="494" r:id="rId54"/>
    <p:sldId id="495" r:id="rId55"/>
    <p:sldId id="496" r:id="rId56"/>
    <p:sldId id="497" r:id="rId57"/>
    <p:sldId id="498" r:id="rId58"/>
    <p:sldId id="499" r:id="rId59"/>
    <p:sldId id="500" r:id="rId60"/>
    <p:sldId id="501" r:id="rId61"/>
    <p:sldId id="502" r:id="rId62"/>
    <p:sldId id="503" r:id="rId63"/>
    <p:sldId id="504" r:id="rId64"/>
    <p:sldId id="506" r:id="rId65"/>
    <p:sldId id="508" r:id="rId66"/>
    <p:sldId id="509" r:id="rId67"/>
    <p:sldId id="513" r:id="rId68"/>
    <p:sldId id="514" r:id="rId69"/>
    <p:sldId id="515" r:id="rId70"/>
    <p:sldId id="516" r:id="rId71"/>
    <p:sldId id="851" r:id="rId72"/>
    <p:sldId id="1119" r:id="rId7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F52B"/>
    <a:srgbClr val="DEB29E"/>
    <a:srgbClr val="BF9747"/>
  </p:clrMru>
  <p:extLst>
    <p:ext uri="{E76CE94A-603C-4142-B9EB-6D1370010A27}">
      <p14:discardImageEditData xmlns:p14="http://schemas.microsoft.com/office/powerpoint/2010/main" val="0"/>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15" autoAdjust="0"/>
    <p:restoredTop sz="86248" autoAdjust="0"/>
  </p:normalViewPr>
  <p:slideViewPr>
    <p:cSldViewPr>
      <p:cViewPr>
        <p:scale>
          <a:sx n="58" d="100"/>
          <a:sy n="58" d="100"/>
        </p:scale>
        <p:origin x="-2184" y="-468"/>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notesViewPr>
    <p:cSldViewPr>
      <p:cViewPr varScale="1">
        <p:scale>
          <a:sx n="53" d="100"/>
          <a:sy n="53" d="100"/>
        </p:scale>
        <p:origin x="-187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A098CDB-67F2-47CD-A18D-AA411B8290DA}" type="datetimeFigureOut">
              <a:rPr lang="en-US"/>
              <a:pPr>
                <a:defRPr/>
              </a:pPr>
              <a:t>4/27/2012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2B0C6180-6E6D-4507-B4C9-6654CC168C0B}" type="slidenum">
              <a:rPr lang="en-US"/>
              <a:pPr>
                <a:defRPr/>
              </a:pPr>
              <a:t>‹#›</a:t>
            </a:fld>
            <a:endParaRPr lang="en-US"/>
          </a:p>
        </p:txBody>
      </p:sp>
    </p:spTree>
    <p:extLst>
      <p:ext uri="{BB962C8B-B14F-4D97-AF65-F5344CB8AC3E}">
        <p14:creationId xmlns:p14="http://schemas.microsoft.com/office/powerpoint/2010/main" val="29702744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4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501E9E5-14C5-4297-98DC-688942CBE68F}"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2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321F592A-606F-4748-9B8C-1DF676949AC3}"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3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9305215-E703-4D40-A692-DD50C3F82092}" type="slidenum">
              <a:rPr lang="en-US" smtClean="0"/>
              <a:pPr fontAlgn="base">
                <a:spcBef>
                  <a:spcPct val="0"/>
                </a:spcBef>
                <a:spcAft>
                  <a:spcPct val="0"/>
                </a:spcAft>
                <a:defRPr/>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p:txBody>
          <a:bodyPr/>
          <a:lstStyle/>
          <a:p>
            <a:pPr>
              <a:defRPr/>
            </a:pPr>
            <a:fld id="{F6A2FEE6-18B0-4004-9C42-419BC28C9C52}" type="slidenum">
              <a:rPr lang="en-US"/>
              <a:pPr>
                <a:defRPr/>
              </a:pPr>
              <a:t>12</a:t>
            </a:fld>
            <a:endParaRPr lang="en-US"/>
          </a:p>
        </p:txBody>
      </p:sp>
      <p:sp>
        <p:nvSpPr>
          <p:cNvPr id="4147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47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p:txBody>
          <a:bodyPr/>
          <a:lstStyle/>
          <a:p>
            <a:pPr>
              <a:defRPr/>
            </a:pPr>
            <a:fld id="{8C983029-22F1-4AE6-B621-46A08315C9E4}" type="slidenum">
              <a:rPr lang="en-US"/>
              <a:pPr>
                <a:defRPr/>
              </a:pPr>
              <a:t>13</a:t>
            </a:fld>
            <a:endParaRPr lang="en-US"/>
          </a:p>
        </p:txBody>
      </p:sp>
      <p:sp>
        <p:nvSpPr>
          <p:cNvPr id="415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5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6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69636" name="Slide Number Placeholder 3"/>
          <p:cNvSpPr>
            <a:spLocks noGrp="1"/>
          </p:cNvSpPr>
          <p:nvPr>
            <p:ph type="sldNum" sz="quarter" idx="5"/>
          </p:nvPr>
        </p:nvSpPr>
        <p:spPr/>
        <p:txBody>
          <a:bodyPr/>
          <a:lstStyle/>
          <a:p>
            <a:pPr>
              <a:defRPr/>
            </a:pPr>
            <a:fld id="{CEF1A808-0F53-42EF-A0FE-A684C1A6ECD1}" type="slidenum">
              <a:rPr lang="en-US"/>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p:txBody>
          <a:bodyPr/>
          <a:lstStyle/>
          <a:p>
            <a:pPr>
              <a:defRPr/>
            </a:pPr>
            <a:fld id="{B777AC37-57C4-4F72-B613-1A844E634AE9}" type="slidenum">
              <a:rPr lang="en-US"/>
              <a:pPr>
                <a:defRPr/>
              </a:pPr>
              <a:t>15</a:t>
            </a:fld>
            <a:endParaRPr lang="en-US"/>
          </a:p>
        </p:txBody>
      </p:sp>
      <p:sp>
        <p:nvSpPr>
          <p:cNvPr id="4177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77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p:txBody>
          <a:bodyPr/>
          <a:lstStyle/>
          <a:p>
            <a:pPr>
              <a:defRPr/>
            </a:pPr>
            <a:fld id="{CE550797-1558-4454-985A-521E9A7F9127}" type="slidenum">
              <a:rPr lang="en-US"/>
              <a:pPr>
                <a:defRPr/>
              </a:pPr>
              <a:t>16</a:t>
            </a:fld>
            <a:endParaRPr lang="en-US"/>
          </a:p>
        </p:txBody>
      </p:sp>
      <p:sp>
        <p:nvSpPr>
          <p:cNvPr id="4188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8820" name="Rectangle 3"/>
          <p:cNvSpPr>
            <a:spLocks noGrp="1" noChangeArrowheads="1"/>
          </p:cNvSpPr>
          <p:nvPr>
            <p:ph type="body" idx="1"/>
          </p:nvPr>
        </p:nvSpPr>
        <p:spPr bwMode="auto">
          <a:xfrm>
            <a:off x="914400" y="4343400"/>
            <a:ext cx="5410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pPr>
            <a:r>
              <a:rPr lang="en-US" smtClean="0">
                <a:latin typeface="Arial" pitchFamily="34" charset="0"/>
              </a:rPr>
              <a:t>Grounding is a secondary method of preventing electrical shock.</a:t>
            </a:r>
          </a:p>
          <a:p>
            <a:pPr eaLnBrk="1" hangingPunct="1">
              <a:lnSpc>
                <a:spcPct val="90000"/>
              </a:lnSpc>
            </a:pPr>
            <a:endParaRPr lang="en-US" smtClean="0">
              <a:latin typeface="Arial" pitchFamily="34" charset="0"/>
            </a:endParaRPr>
          </a:p>
          <a:p>
            <a:pPr eaLnBrk="1" hangingPunct="1">
              <a:lnSpc>
                <a:spcPct val="90000"/>
              </a:lnSpc>
            </a:pPr>
            <a:r>
              <a:rPr lang="en-US" smtClean="0">
                <a:latin typeface="Arial" pitchFamily="34" charset="0"/>
              </a:rPr>
              <a:t>Grounded electrical systems are usually connected to a grounding rod that is placed 6-8 feet deep into the earth.</a:t>
            </a:r>
          </a:p>
          <a:p>
            <a:pPr eaLnBrk="1" hangingPunct="1">
              <a:lnSpc>
                <a:spcPct val="90000"/>
              </a:lnSpc>
            </a:pPr>
            <a:endParaRPr lang="en-US" smtClean="0">
              <a:latin typeface="Arial" pitchFamily="34" charset="0"/>
            </a:endParaRPr>
          </a:p>
          <a:p>
            <a:pPr eaLnBrk="1" hangingPunct="1">
              <a:lnSpc>
                <a:spcPct val="90000"/>
              </a:lnSpc>
            </a:pPr>
            <a:r>
              <a:rPr lang="en-US" b="1" smtClean="0">
                <a:latin typeface="Arial" pitchFamily="34" charset="0"/>
              </a:rPr>
              <a:t>Grounded </a:t>
            </a:r>
            <a:r>
              <a:rPr lang="en-US" smtClean="0">
                <a:latin typeface="Arial" pitchFamily="34" charset="0"/>
              </a:rPr>
              <a:t>- connected to earth or to some conducting body that serves in place of the earth.</a:t>
            </a:r>
          </a:p>
          <a:p>
            <a:pPr eaLnBrk="1" hangingPunct="1">
              <a:lnSpc>
                <a:spcPct val="90000"/>
              </a:lnSpc>
            </a:pPr>
            <a:endParaRPr lang="en-US" smtClean="0">
              <a:latin typeface="Arial" pitchFamily="34" charset="0"/>
            </a:endParaRPr>
          </a:p>
          <a:p>
            <a:pPr eaLnBrk="1" hangingPunct="1">
              <a:lnSpc>
                <a:spcPct val="90000"/>
              </a:lnSpc>
            </a:pPr>
            <a:r>
              <a:rPr lang="en-US" b="1" smtClean="0">
                <a:latin typeface="Arial" pitchFamily="34" charset="0"/>
              </a:rPr>
              <a:t>Grounded, effectively</a:t>
            </a:r>
            <a:r>
              <a:rPr lang="en-US" smtClean="0">
                <a:latin typeface="Arial" pitchFamily="34" charset="0"/>
              </a:rPr>
              <a:t> (Over 600 volts, nominal.) Permanently connected to earth through a ground connection of sufficiently low impedance and having sufficient ampacity that ground fault current which may occur cannot build up to voltages dangerous to personnel.</a:t>
            </a:r>
          </a:p>
          <a:p>
            <a:pPr eaLnBrk="1" hangingPunct="1">
              <a:lnSpc>
                <a:spcPct val="90000"/>
              </a:lnSpc>
            </a:pPr>
            <a:endParaRPr lang="en-US" smtClean="0">
              <a:latin typeface="Arial" pitchFamily="34" charset="0"/>
            </a:endParaRPr>
          </a:p>
          <a:p>
            <a:pPr eaLnBrk="1" hangingPunct="1">
              <a:lnSpc>
                <a:spcPct val="90000"/>
              </a:lnSpc>
            </a:pPr>
            <a:r>
              <a:rPr lang="en-US" b="1" smtClean="0">
                <a:latin typeface="Arial" pitchFamily="34" charset="0"/>
              </a:rPr>
              <a:t>Grounded conductor</a:t>
            </a:r>
            <a:r>
              <a:rPr lang="en-US" smtClean="0">
                <a:latin typeface="Arial" pitchFamily="34" charset="0"/>
              </a:rPr>
              <a:t>.  A system or circuit conductor that is intentionally grounded.</a:t>
            </a:r>
          </a:p>
          <a:p>
            <a:pPr eaLnBrk="1" hangingPunct="1">
              <a:lnSpc>
                <a:spcPct val="90000"/>
              </a:lnSpc>
            </a:pPr>
            <a:endParaRPr lang="en-US" smtClean="0">
              <a:latin typeface="Arial" pitchFamily="34" charset="0"/>
            </a:endParaRPr>
          </a:p>
          <a:p>
            <a:pPr eaLnBrk="1" hangingPunct="1">
              <a:lnSpc>
                <a:spcPct val="90000"/>
              </a:lnSpc>
            </a:pPr>
            <a:r>
              <a:rPr lang="en-US" b="1" smtClean="0">
                <a:latin typeface="Arial" pitchFamily="34" charset="0"/>
              </a:rPr>
              <a:t>Grounding conductor</a:t>
            </a:r>
            <a:r>
              <a:rPr lang="en-US" smtClean="0">
                <a:latin typeface="Arial" pitchFamily="34" charset="0"/>
              </a:rPr>
              <a:t>.  A conductor used to connect equipment or the grounded circuit of a wiring system to a grounding electrode or electrodes.</a:t>
            </a:r>
          </a:p>
          <a:p>
            <a:pPr eaLnBrk="1" hangingPunct="1">
              <a:lnSpc>
                <a:spcPct val="90000"/>
              </a:lnSpc>
            </a:pPr>
            <a:endParaRPr lang="en-US" smtClean="0">
              <a:latin typeface="Arial" pitchFamily="34" charset="0"/>
            </a:endParaRPr>
          </a:p>
          <a:p>
            <a:pPr eaLnBrk="1" hangingPunct="1">
              <a:lnSpc>
                <a:spcPct val="90000"/>
              </a:lnSpc>
            </a:pPr>
            <a:endParaRPr lang="en-US" smtClean="0">
              <a:latin typeface="Arial" pitchFamily="34" charset="0"/>
            </a:endParaRPr>
          </a:p>
          <a:p>
            <a:pPr eaLnBrk="1" hangingPunct="1">
              <a:lnSpc>
                <a:spcPct val="90000"/>
              </a:lnSpc>
            </a:pPr>
            <a:endParaRPr 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71684" name="Slide Number Placeholder 3"/>
          <p:cNvSpPr>
            <a:spLocks noGrp="1"/>
          </p:cNvSpPr>
          <p:nvPr>
            <p:ph type="sldNum" sz="quarter" idx="5"/>
          </p:nvPr>
        </p:nvSpPr>
        <p:spPr/>
        <p:txBody>
          <a:bodyPr/>
          <a:lstStyle/>
          <a:p>
            <a:pPr>
              <a:defRPr/>
            </a:pPr>
            <a:fld id="{C4F79932-F236-4062-A124-DBAAF2A649CB}" type="slidenum">
              <a:rPr lang="en-US"/>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20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72708" name="Slide Number Placeholder 3"/>
          <p:cNvSpPr>
            <a:spLocks noGrp="1"/>
          </p:cNvSpPr>
          <p:nvPr>
            <p:ph type="sldNum" sz="quarter" idx="5"/>
          </p:nvPr>
        </p:nvSpPr>
        <p:spPr/>
        <p:txBody>
          <a:bodyPr/>
          <a:lstStyle/>
          <a:p>
            <a:pPr>
              <a:defRPr/>
            </a:pPr>
            <a:fld id="{831F9639-8AFC-4D2F-9CCD-5FF8355A6C61}" type="slidenum">
              <a:rPr lang="en-US"/>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p:txBody>
          <a:bodyPr/>
          <a:lstStyle/>
          <a:p>
            <a:pPr>
              <a:defRPr/>
            </a:pPr>
            <a:fld id="{CF7BA4E9-AAA3-4E82-885B-2E8959581551}" type="slidenum">
              <a:rPr lang="en-US"/>
              <a:pPr>
                <a:defRPr/>
              </a:pPr>
              <a:t>19</a:t>
            </a:fld>
            <a:endParaRPr lang="en-US"/>
          </a:p>
        </p:txBody>
      </p:sp>
      <p:sp>
        <p:nvSpPr>
          <p:cNvPr id="421891" name="Rectangle 2"/>
          <p:cNvSpPr>
            <a:spLocks noGrp="1" noRot="1" noChangeAspect="1" noChangeArrowheads="1" noTextEdit="1"/>
          </p:cNvSpPr>
          <p:nvPr>
            <p:ph type="sldImg"/>
          </p:nvPr>
        </p:nvSpPr>
        <p:spPr bwMode="auto">
          <a:xfrm>
            <a:off x="1200150" y="728663"/>
            <a:ext cx="4460875" cy="3344862"/>
          </a:xfrm>
          <a:solidFill>
            <a:srgbClr val="FFFFFF"/>
          </a:solidFill>
          <a:ln>
            <a:solidFill>
              <a:srgbClr val="000000"/>
            </a:solidFill>
            <a:miter lim="800000"/>
            <a:headEnd/>
            <a:tailEnd/>
          </a:ln>
        </p:spPr>
      </p:sp>
      <p:sp>
        <p:nvSpPr>
          <p:cNvPr id="421892" name="Rectangle 3"/>
          <p:cNvSpPr>
            <a:spLocks noGrp="1" noChangeArrowheads="1"/>
          </p:cNvSpPr>
          <p:nvPr>
            <p:ph type="body" idx="1"/>
          </p:nvPr>
        </p:nvSpPr>
        <p:spPr bwMode="auto">
          <a:xfrm>
            <a:off x="914400" y="4341813"/>
            <a:ext cx="5334000" cy="4116387"/>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latin typeface="Arial" pitchFamily="34" charset="0"/>
              </a:rPr>
              <a:t>When an electrical shock enters the body it may produce different types of injuries.  Electrocution results in internal and external injury to body parts or the entire body – often resulting in death.  After receiving a “jolt” of electricity all or part of the body may be temporarily paralyzed and this may cause loss of grip or stability.  A person may also involuntarily move as a result of receiving an electrical shock, resulting in a fall.  Internal or external burns may result from contact with electricity.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5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238F9D9-76F2-4742-8B58-17970F02074A}"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22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7EA01B6-0208-45F3-B841-FFC8D3303CFC}"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p:txBody>
          <a:bodyPr/>
          <a:lstStyle/>
          <a:p>
            <a:pPr>
              <a:defRPr/>
            </a:pPr>
            <a:fld id="{2F6165F4-5C0F-43F1-AA61-2F37F2D0BE55}" type="slidenum">
              <a:rPr lang="en-US"/>
              <a:pPr>
                <a:defRPr/>
              </a:pPr>
              <a:t>21</a:t>
            </a:fld>
            <a:endParaRPr lang="en-US"/>
          </a:p>
        </p:txBody>
      </p:sp>
      <p:sp>
        <p:nvSpPr>
          <p:cNvPr id="423939" name="Rectangle 2"/>
          <p:cNvSpPr>
            <a:spLocks noGrp="1" noRot="1" noChangeAspect="1" noChangeArrowheads="1" noTextEdit="1"/>
          </p:cNvSpPr>
          <p:nvPr>
            <p:ph type="sldImg"/>
          </p:nvPr>
        </p:nvSpPr>
        <p:spPr bwMode="auto">
          <a:xfrm>
            <a:off x="1200150" y="728663"/>
            <a:ext cx="4460875" cy="3344862"/>
          </a:xfrm>
          <a:solidFill>
            <a:srgbClr val="FFFFFF"/>
          </a:solidFill>
          <a:ln>
            <a:solidFill>
              <a:srgbClr val="000000"/>
            </a:solidFill>
            <a:miter lim="800000"/>
            <a:headEnd/>
            <a:tailEnd/>
          </a:ln>
        </p:spPr>
      </p:sp>
      <p:sp>
        <p:nvSpPr>
          <p:cNvPr id="423940" name="Rectangle 3"/>
          <p:cNvSpPr>
            <a:spLocks noGrp="1" noChangeArrowheads="1"/>
          </p:cNvSpPr>
          <p:nvPr>
            <p:ph type="body" idx="1"/>
          </p:nvPr>
        </p:nvSpPr>
        <p:spPr bwMode="auto">
          <a:xfrm>
            <a:off x="914400" y="4341813"/>
            <a:ext cx="5181600" cy="4116387"/>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latin typeface="Arial" pitchFamily="34" charset="0"/>
              </a:rPr>
              <a:t>Other factors that may affect the severity of the shock are:</a:t>
            </a:r>
          </a:p>
          <a:p>
            <a:pPr eaLnBrk="1" hangingPunct="1"/>
            <a:r>
              <a:rPr lang="en-US" smtClean="0">
                <a:latin typeface="Arial" pitchFamily="34" charset="0"/>
              </a:rPr>
              <a:t>       - The voltage of the current. </a:t>
            </a:r>
          </a:p>
          <a:p>
            <a:pPr eaLnBrk="1" hangingPunct="1"/>
            <a:r>
              <a:rPr lang="en-US" smtClean="0">
                <a:latin typeface="Arial" pitchFamily="34" charset="0"/>
              </a:rPr>
              <a:t>       - The presence of moisture </a:t>
            </a:r>
          </a:p>
          <a:p>
            <a:pPr eaLnBrk="1" hangingPunct="1"/>
            <a:r>
              <a:rPr lang="en-US" smtClean="0">
                <a:latin typeface="Arial" pitchFamily="34" charset="0"/>
              </a:rPr>
              <a:t>       - The general health of the person prior to the shock. </a:t>
            </a:r>
          </a:p>
          <a:p>
            <a:pPr eaLnBrk="1" hangingPunct="1"/>
            <a:endParaRPr lang="en-US" smtClean="0">
              <a:latin typeface="Arial" pitchFamily="34" charset="0"/>
            </a:endParaRPr>
          </a:p>
          <a:p>
            <a:pPr eaLnBrk="1" hangingPunct="1"/>
            <a:r>
              <a:rPr lang="en-US" smtClean="0">
                <a:latin typeface="Arial" pitchFamily="34" charset="0"/>
              </a:rPr>
              <a:t>Low voltages can be extremely dangerous because, all other factors being equal, the degree of injury increases the longer the body is in contact with the circuit.</a:t>
            </a:r>
          </a:p>
          <a:p>
            <a:pPr eaLnBrk="1" hangingPunct="1"/>
            <a:endParaRPr lang="en-US" smtClean="0">
              <a:latin typeface="Arial" pitchFamily="34" charset="0"/>
            </a:endParaRPr>
          </a:p>
          <a:p>
            <a:pPr eaLnBrk="1" hangingPunct="1"/>
            <a:r>
              <a:rPr lang="en-US" smtClean="0">
                <a:latin typeface="Arial" pitchFamily="34" charset="0"/>
              </a:rPr>
              <a:t>The resistance of the body varies based on:</a:t>
            </a:r>
          </a:p>
          <a:p>
            <a:pPr eaLnBrk="1" hangingPunct="1">
              <a:buFontTx/>
              <a:buChar char="•"/>
            </a:pPr>
            <a:r>
              <a:rPr lang="en-US" smtClean="0">
                <a:latin typeface="Arial" pitchFamily="34" charset="0"/>
              </a:rPr>
              <a:t> The amount of moisture on the skin (less moisture = more resistance)</a:t>
            </a:r>
          </a:p>
          <a:p>
            <a:pPr eaLnBrk="1" hangingPunct="1">
              <a:buFontTx/>
              <a:buChar char="•"/>
            </a:pPr>
            <a:r>
              <a:rPr lang="en-US" smtClean="0">
                <a:latin typeface="Arial" pitchFamily="34" charset="0"/>
              </a:rPr>
              <a:t> The size of the area of contact (smaller area = more resistance)</a:t>
            </a:r>
          </a:p>
          <a:p>
            <a:pPr eaLnBrk="1" hangingPunct="1">
              <a:buFontTx/>
              <a:buChar char="•"/>
            </a:pPr>
            <a:r>
              <a:rPr lang="en-US" smtClean="0">
                <a:latin typeface="Arial" pitchFamily="34" charset="0"/>
              </a:rPr>
              <a:t> The pressure applied to the contact point (less pressure = more resistance)</a:t>
            </a:r>
          </a:p>
          <a:p>
            <a:pPr eaLnBrk="1" hangingPunct="1">
              <a:buFontTx/>
              <a:buChar char="•"/>
            </a:pPr>
            <a:r>
              <a:rPr lang="en-US" smtClean="0">
                <a:latin typeface="Arial" pitchFamily="34" charset="0"/>
              </a:rPr>
              <a:t> Muscular structure (less muscle = less resistance)</a:t>
            </a:r>
          </a:p>
          <a:p>
            <a:pPr lvl="1" eaLnBrk="1" hangingPunct="1">
              <a:buFontTx/>
              <a:buChar char="•"/>
            </a:pPr>
            <a:endParaRPr lang="en-US"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24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8CCAC479-091A-4622-98E6-FAD4F30251FC}"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25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A4762A52-9698-4537-93F5-BD3CD8F2D50B}"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p:txBody>
          <a:bodyPr/>
          <a:lstStyle/>
          <a:p>
            <a:pPr>
              <a:defRPr/>
            </a:pPr>
            <a:fld id="{B0E509FE-0E70-42AB-B4A8-9852F3E82E74}" type="slidenum">
              <a:rPr lang="en-US"/>
              <a:pPr>
                <a:defRPr/>
              </a:pPr>
              <a:t>24</a:t>
            </a:fld>
            <a:endParaRPr lang="en-US"/>
          </a:p>
        </p:txBody>
      </p:sp>
      <p:sp>
        <p:nvSpPr>
          <p:cNvPr id="427011" name="Rectangle 2"/>
          <p:cNvSpPr>
            <a:spLocks noGrp="1" noRot="1" noChangeAspect="1" noChangeArrowheads="1" noTextEdit="1"/>
          </p:cNvSpPr>
          <p:nvPr>
            <p:ph type="sldImg"/>
          </p:nvPr>
        </p:nvSpPr>
        <p:spPr bwMode="auto">
          <a:xfrm>
            <a:off x="1200150" y="728663"/>
            <a:ext cx="4460875" cy="3344862"/>
          </a:xfrm>
          <a:solidFill>
            <a:srgbClr val="FFFFFF"/>
          </a:solidFill>
          <a:ln>
            <a:solidFill>
              <a:srgbClr val="000000"/>
            </a:solidFill>
            <a:miter lim="800000"/>
            <a:headEnd/>
            <a:tailEnd/>
          </a:ln>
        </p:spPr>
      </p:sp>
      <p:sp>
        <p:nvSpPr>
          <p:cNvPr id="427012" name="Rectangle 3"/>
          <p:cNvSpPr>
            <a:spLocks noGrp="1" noChangeArrowheads="1"/>
          </p:cNvSpPr>
          <p:nvPr>
            <p:ph type="body" idx="1"/>
          </p:nvPr>
        </p:nvSpPr>
        <p:spPr bwMode="auto">
          <a:xfrm>
            <a:off x="914400" y="4341813"/>
            <a:ext cx="5257800" cy="4116387"/>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latin typeface="Arial" pitchFamily="34" charset="0"/>
              </a:rPr>
              <a:t>Shock-related injuries include burns, internal injuries, and injuries due to</a:t>
            </a:r>
          </a:p>
          <a:p>
            <a:pPr eaLnBrk="1" hangingPunct="1"/>
            <a:r>
              <a:rPr lang="en-US" smtClean="0">
                <a:latin typeface="Arial" pitchFamily="34" charset="0"/>
              </a:rPr>
              <a:t>involuntary muscle contractions.</a:t>
            </a:r>
          </a:p>
          <a:p>
            <a:pPr eaLnBrk="1" hangingPunct="1"/>
            <a:endParaRPr lang="en-US" smtClean="0">
              <a:latin typeface="Arial" pitchFamily="34" charset="0"/>
            </a:endParaRPr>
          </a:p>
          <a:p>
            <a:pPr eaLnBrk="1" hangingPunct="1"/>
            <a:r>
              <a:rPr lang="en-US" smtClean="0">
                <a:solidFill>
                  <a:srgbClr val="000000"/>
                </a:solidFill>
                <a:latin typeface="Arial" pitchFamily="34" charset="0"/>
              </a:rPr>
              <a:t>The most common shock-related injury is a burn.  Burns suffered in electrical incidents may be one or more of the following three types.</a:t>
            </a:r>
          </a:p>
          <a:p>
            <a:pPr eaLnBrk="1" hangingPunct="1"/>
            <a:endParaRPr lang="en-US" smtClean="0">
              <a:solidFill>
                <a:srgbClr val="000000"/>
              </a:solidFill>
              <a:latin typeface="Arial" pitchFamily="34" charset="0"/>
            </a:endParaRPr>
          </a:p>
          <a:p>
            <a:pPr eaLnBrk="1" hangingPunct="1"/>
            <a:r>
              <a:rPr lang="en-US" smtClean="0">
                <a:solidFill>
                  <a:srgbClr val="000000"/>
                </a:solidFill>
                <a:latin typeface="Arial" pitchFamily="34" charset="0"/>
              </a:rPr>
              <a:t>Electrical burns cause tissue damage, and are the result of heat generated by the flow of electrical current through the body.   These are one of the most serious injuries you can receive and require immediate attention.</a:t>
            </a:r>
          </a:p>
          <a:p>
            <a:pPr eaLnBrk="1" hangingPunct="1"/>
            <a:endParaRPr lang="en-US" smtClean="0">
              <a:solidFill>
                <a:srgbClr val="000000"/>
              </a:solidFill>
              <a:latin typeface="Arial" pitchFamily="34" charset="0"/>
            </a:endParaRPr>
          </a:p>
          <a:p>
            <a:pPr eaLnBrk="1" hangingPunct="1"/>
            <a:r>
              <a:rPr lang="en-US" smtClean="0">
                <a:solidFill>
                  <a:srgbClr val="000000"/>
                </a:solidFill>
                <a:latin typeface="Arial" pitchFamily="34" charset="0"/>
              </a:rPr>
              <a:t>Arc or Flash burns are caused by high temperatures near the body produced by an electrical arc or explosion.  Attend to them immediately.</a:t>
            </a:r>
          </a:p>
          <a:p>
            <a:pPr eaLnBrk="1" hangingPunct="1"/>
            <a:endParaRPr lang="en-US" smtClean="0">
              <a:solidFill>
                <a:srgbClr val="000000"/>
              </a:solidFill>
              <a:latin typeface="Arial" pitchFamily="34" charset="0"/>
            </a:endParaRPr>
          </a:p>
          <a:p>
            <a:pPr eaLnBrk="1" hangingPunct="1"/>
            <a:r>
              <a:rPr lang="en-US" smtClean="0">
                <a:solidFill>
                  <a:srgbClr val="000000"/>
                </a:solidFill>
                <a:latin typeface="Arial" pitchFamily="34" charset="0"/>
              </a:rPr>
              <a:t>Thermal contact burns occur when skin comes in contact with overheated electric equipment, or when clothing is ignited by an electrical incident.  </a:t>
            </a: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p:txBody>
          <a:bodyPr/>
          <a:lstStyle/>
          <a:p>
            <a:pPr>
              <a:defRPr/>
            </a:pPr>
            <a:fld id="{BBB237C3-2BDD-4BB5-BDB1-41F8770196EF}" type="slidenum">
              <a:rPr lang="en-US"/>
              <a:pPr>
                <a:defRPr/>
              </a:pPr>
              <a:t>25</a:t>
            </a:fld>
            <a:endParaRPr lang="en-US"/>
          </a:p>
        </p:txBody>
      </p:sp>
      <p:sp>
        <p:nvSpPr>
          <p:cNvPr id="428035" name="Rectangle 2"/>
          <p:cNvSpPr>
            <a:spLocks noGrp="1" noRot="1" noChangeAspect="1" noChangeArrowheads="1" noTextEdit="1"/>
          </p:cNvSpPr>
          <p:nvPr>
            <p:ph type="sldImg"/>
          </p:nvPr>
        </p:nvSpPr>
        <p:spPr bwMode="auto">
          <a:xfrm>
            <a:off x="1200150" y="728663"/>
            <a:ext cx="4460875" cy="3344862"/>
          </a:xfrm>
          <a:solidFill>
            <a:srgbClr val="FFFFFF"/>
          </a:solidFill>
          <a:ln>
            <a:solidFill>
              <a:srgbClr val="000000"/>
            </a:solidFill>
            <a:miter lim="800000"/>
            <a:headEnd/>
            <a:tailEnd/>
          </a:ln>
        </p:spPr>
      </p:sp>
      <p:sp>
        <p:nvSpPr>
          <p:cNvPr id="428036" name="Rectangle 3"/>
          <p:cNvSpPr>
            <a:spLocks noGrp="1" noChangeArrowheads="1"/>
          </p:cNvSpPr>
          <p:nvPr>
            <p:ph type="body" idx="1"/>
          </p:nvPr>
        </p:nvSpPr>
        <p:spPr bwMode="auto">
          <a:xfrm>
            <a:off x="914400" y="4341813"/>
            <a:ext cx="5029200" cy="4116387"/>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p:txBody>
          <a:bodyPr/>
          <a:lstStyle/>
          <a:p>
            <a:pPr>
              <a:defRPr/>
            </a:pPr>
            <a:fld id="{9AF7FFDB-FC13-45A7-B58E-5871E560AE3D}" type="slidenum">
              <a:rPr lang="en-US"/>
              <a:pPr>
                <a:defRPr/>
              </a:pPr>
              <a:t>26</a:t>
            </a:fld>
            <a:endParaRPr lang="en-US"/>
          </a:p>
        </p:txBody>
      </p:sp>
      <p:sp>
        <p:nvSpPr>
          <p:cNvPr id="4290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290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solidFill>
                  <a:srgbClr val="000000"/>
                </a:solidFill>
                <a:latin typeface="Arial" pitchFamily="34" charset="0"/>
              </a:rPr>
              <a:t>Electrical shocks, fires, or falls result from these hazards:</a:t>
            </a:r>
          </a:p>
          <a:p>
            <a:pPr eaLnBrk="1" hangingPunct="1">
              <a:buClr>
                <a:srgbClr val="FF0000"/>
              </a:buClr>
              <a:buFontTx/>
              <a:buChar char="•"/>
            </a:pPr>
            <a:r>
              <a:rPr lang="en-US" smtClean="0">
                <a:solidFill>
                  <a:srgbClr val="000000"/>
                </a:solidFill>
                <a:latin typeface="Arial" pitchFamily="34" charset="0"/>
              </a:rPr>
              <a:t> Exposed electrical parts</a:t>
            </a:r>
          </a:p>
          <a:p>
            <a:pPr eaLnBrk="1" hangingPunct="1">
              <a:buClr>
                <a:srgbClr val="FF0000"/>
              </a:buClr>
              <a:buFontTx/>
              <a:buChar char="•"/>
            </a:pPr>
            <a:r>
              <a:rPr lang="en-US" smtClean="0">
                <a:solidFill>
                  <a:srgbClr val="000000"/>
                </a:solidFill>
                <a:latin typeface="Arial" pitchFamily="34" charset="0"/>
              </a:rPr>
              <a:t> Overhead power lines</a:t>
            </a:r>
          </a:p>
          <a:p>
            <a:pPr eaLnBrk="1" hangingPunct="1">
              <a:buClr>
                <a:srgbClr val="FF0000"/>
              </a:buClr>
              <a:buFontTx/>
              <a:buChar char="•"/>
            </a:pPr>
            <a:r>
              <a:rPr lang="en-US" smtClean="0">
                <a:solidFill>
                  <a:srgbClr val="000000"/>
                </a:solidFill>
                <a:latin typeface="Arial" pitchFamily="34" charset="0"/>
              </a:rPr>
              <a:t> Inadequate wiring</a:t>
            </a:r>
          </a:p>
          <a:p>
            <a:pPr eaLnBrk="1" hangingPunct="1">
              <a:buClr>
                <a:srgbClr val="FF0000"/>
              </a:buClr>
              <a:buFontTx/>
              <a:buChar char="•"/>
            </a:pPr>
            <a:r>
              <a:rPr lang="en-US" smtClean="0">
                <a:solidFill>
                  <a:srgbClr val="000000"/>
                </a:solidFill>
                <a:latin typeface="Arial" pitchFamily="34" charset="0"/>
              </a:rPr>
              <a:t> Defective insulation</a:t>
            </a:r>
          </a:p>
          <a:p>
            <a:pPr eaLnBrk="1" hangingPunct="1">
              <a:buClr>
                <a:srgbClr val="FF0000"/>
              </a:buClr>
              <a:buFontTx/>
              <a:buChar char="•"/>
            </a:pPr>
            <a:r>
              <a:rPr lang="en-US" smtClean="0">
                <a:solidFill>
                  <a:srgbClr val="000000"/>
                </a:solidFill>
                <a:latin typeface="Arial" pitchFamily="34" charset="0"/>
              </a:rPr>
              <a:t> Improper grounding</a:t>
            </a:r>
          </a:p>
          <a:p>
            <a:pPr eaLnBrk="1" hangingPunct="1">
              <a:buClr>
                <a:srgbClr val="FF0000"/>
              </a:buClr>
              <a:buFontTx/>
              <a:buChar char="•"/>
            </a:pPr>
            <a:r>
              <a:rPr lang="en-US" smtClean="0">
                <a:solidFill>
                  <a:srgbClr val="000000"/>
                </a:solidFill>
                <a:latin typeface="Arial" pitchFamily="34" charset="0"/>
              </a:rPr>
              <a:t> Overloaded circuits</a:t>
            </a:r>
          </a:p>
          <a:p>
            <a:pPr eaLnBrk="1" hangingPunct="1">
              <a:buClr>
                <a:srgbClr val="FF0000"/>
              </a:buClr>
              <a:buFontTx/>
              <a:buChar char="•"/>
            </a:pPr>
            <a:r>
              <a:rPr lang="en-US" smtClean="0">
                <a:solidFill>
                  <a:srgbClr val="000000"/>
                </a:solidFill>
                <a:latin typeface="Arial" pitchFamily="34" charset="0"/>
              </a:rPr>
              <a:t> Wet conditions</a:t>
            </a:r>
          </a:p>
          <a:p>
            <a:pPr eaLnBrk="1" hangingPunct="1">
              <a:buClr>
                <a:srgbClr val="FF0000"/>
              </a:buClr>
              <a:buFontTx/>
              <a:buChar char="•"/>
            </a:pPr>
            <a:r>
              <a:rPr lang="en-US" smtClean="0">
                <a:solidFill>
                  <a:srgbClr val="000000"/>
                </a:solidFill>
                <a:latin typeface="Arial" pitchFamily="34" charset="0"/>
              </a:rPr>
              <a:t> Damaged tools and equipment</a:t>
            </a:r>
          </a:p>
          <a:p>
            <a:pPr eaLnBrk="1" hangingPunct="1">
              <a:buClr>
                <a:srgbClr val="FF0000"/>
              </a:buClr>
              <a:buFontTx/>
              <a:buChar char="•"/>
            </a:pPr>
            <a:r>
              <a:rPr lang="en-US" smtClean="0">
                <a:solidFill>
                  <a:srgbClr val="000000"/>
                </a:solidFill>
                <a:latin typeface="Arial" pitchFamily="34" charset="0"/>
              </a:rPr>
              <a:t> Improper PPE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p:txBody>
          <a:bodyPr/>
          <a:lstStyle/>
          <a:p>
            <a:pPr>
              <a:defRPr/>
            </a:pPr>
            <a:fld id="{A5669FAD-CDAD-4A03-926D-311727CC6B6F}" type="slidenum">
              <a:rPr lang="en-US"/>
              <a:pPr>
                <a:defRPr/>
              </a:pPr>
              <a:t>27</a:t>
            </a:fld>
            <a:endParaRPr lang="en-US"/>
          </a:p>
        </p:txBody>
      </p:sp>
      <p:sp>
        <p:nvSpPr>
          <p:cNvPr id="430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Electrical equipment, panels and junction boxes can pose direct exposure to live electricity; these sources must be covered.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p:txBody>
          <a:bodyPr/>
          <a:lstStyle/>
          <a:p>
            <a:pPr>
              <a:defRPr/>
            </a:pPr>
            <a:fld id="{9AE299D9-5718-4AB8-9E01-207767B230B6}" type="slidenum">
              <a:rPr lang="en-US"/>
              <a:pPr>
                <a:defRPr/>
              </a:pPr>
              <a:t>28</a:t>
            </a:fld>
            <a:endParaRPr lang="en-US"/>
          </a:p>
        </p:txBody>
      </p:sp>
      <p:sp>
        <p:nvSpPr>
          <p:cNvPr id="4311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1108" name="Rectangle 3"/>
          <p:cNvSpPr>
            <a:spLocks noGrp="1" noChangeArrowheads="1"/>
          </p:cNvSpPr>
          <p:nvPr>
            <p:ph type="body" idx="1"/>
          </p:nvPr>
        </p:nvSpPr>
        <p:spPr bwMode="auto">
          <a:xfrm>
            <a:off x="914400" y="4343400"/>
            <a:ext cx="53340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50000"/>
              </a:spcBef>
            </a:pPr>
            <a:r>
              <a:rPr lang="en-US" smtClean="0">
                <a:latin typeface="Arial" pitchFamily="34" charset="0"/>
              </a:rPr>
              <a:t>Reference 1926.403(i)(2)</a:t>
            </a:r>
          </a:p>
          <a:p>
            <a:pPr eaLnBrk="1" hangingPunct="1">
              <a:spcBef>
                <a:spcPct val="50000"/>
              </a:spcBef>
            </a:pPr>
            <a:r>
              <a:rPr lang="en-US" smtClean="0">
                <a:latin typeface="Arial" pitchFamily="34" charset="0"/>
              </a:rPr>
              <a:t>Except as required or permitted elsewhere in the subpart, live parts of electric equipment operating at 50 volts or more shall be guarded against accidental contact by cabinets or other forms of enclosures, or by any of the following means:</a:t>
            </a:r>
          </a:p>
          <a:p>
            <a:pPr eaLnBrk="1" hangingPunct="1"/>
            <a:r>
              <a:rPr lang="en-US" smtClean="0">
                <a:latin typeface="Arial" pitchFamily="34" charset="0"/>
              </a:rPr>
              <a:t>* By location in a room, vault, or similar enclosure that is accessible only to qualified persons.</a:t>
            </a:r>
          </a:p>
          <a:p>
            <a:pPr eaLnBrk="1" hangingPunct="1"/>
            <a:r>
              <a:rPr lang="en-US" smtClean="0">
                <a:latin typeface="Arial" pitchFamily="34" charset="0"/>
              </a:rPr>
              <a:t>*  By partitions or screens so arranged that only qualified persons will have access to the space within reach of the live parts. Any openings in such partitions or screens shall be so sized and located that persons are not likely to come into accidental contact with the live parts or to bring conducting objects into contact with them.</a:t>
            </a:r>
          </a:p>
          <a:p>
            <a:pPr eaLnBrk="1" hangingPunct="1"/>
            <a:r>
              <a:rPr lang="en-US" smtClean="0">
                <a:latin typeface="Arial" pitchFamily="34" charset="0"/>
              </a:rPr>
              <a:t>*  By location on a balcony, gallery, or platform so elevated and arranged as to exclude unqualified persons.</a:t>
            </a:r>
          </a:p>
          <a:p>
            <a:pPr eaLnBrk="1" hangingPunct="1"/>
            <a:r>
              <a:rPr lang="en-US" smtClean="0">
                <a:latin typeface="Arial" pitchFamily="34" charset="0"/>
              </a:rPr>
              <a:t>*  By elevation of 8 feet or more above the floor or other working surface and so installed as to exclude unqualified persons.</a:t>
            </a:r>
          </a:p>
          <a:p>
            <a:pPr eaLnBrk="1" hangingPunct="1"/>
            <a:endParaRPr lang="en-US" smtClean="0">
              <a:latin typeface="Arial" pitchFamily="34" charset="0"/>
            </a:endParaRPr>
          </a:p>
          <a:p>
            <a:pPr eaLnBrk="1" hangingPunct="1"/>
            <a:endParaRPr lang="en-US" sz="1000"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p:txBody>
          <a:bodyPr/>
          <a:lstStyle/>
          <a:p>
            <a:pPr>
              <a:defRPr/>
            </a:pPr>
            <a:fld id="{39FAAE67-9BD1-4282-A4BD-E75F7E7564C4}" type="slidenum">
              <a:rPr lang="en-US"/>
              <a:pPr>
                <a:defRPr/>
              </a:pPr>
              <a:t>29</a:t>
            </a:fld>
            <a:endParaRPr lang="en-US"/>
          </a:p>
        </p:txBody>
      </p:sp>
      <p:sp>
        <p:nvSpPr>
          <p:cNvPr id="43213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432132" name="Rectangle 3"/>
          <p:cNvSpPr>
            <a:spLocks noGrp="1" noChangeArrowheads="1"/>
          </p:cNvSpPr>
          <p:nvPr>
            <p:ph type="body" idx="1"/>
          </p:nvPr>
        </p:nvSpPr>
        <p:spPr bwMode="auto">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r>
              <a:rPr lang="en-US" smtClean="0">
                <a:latin typeface="Arial" pitchFamily="34" charset="0"/>
              </a:rPr>
              <a:t>Reference 1926.405(b)(1)</a:t>
            </a:r>
          </a:p>
          <a:p>
            <a:pPr marL="228600" indent="-228600" eaLnBrk="1" hangingPunct="1"/>
            <a:endParaRPr lang="en-US" smtClean="0">
              <a:latin typeface="Arial" pitchFamily="34" charset="0"/>
            </a:endParaRPr>
          </a:p>
          <a:p>
            <a:pPr marL="228600" indent="-228600" eaLnBrk="1" hangingPunct="1"/>
            <a:r>
              <a:rPr lang="en-US" b="1" smtClean="0">
                <a:latin typeface="Arial" pitchFamily="34" charset="0"/>
              </a:rPr>
              <a:t>Conductors entering boxes, cabinets, or fittings.</a:t>
            </a:r>
            <a:r>
              <a:rPr lang="en-US" smtClean="0">
                <a:latin typeface="Arial" pitchFamily="34" charset="0"/>
              </a:rPr>
              <a:t>  Conductors entering boxes, cabinets, or fittings shall be protected from abrasion, and openings through which conductors enter shall be effectively closed. Unused openings in cabinets, boxes, and fittings shall also be effectively closed.</a:t>
            </a:r>
          </a:p>
          <a:p>
            <a:pPr marL="228600" indent="-228600" eaLnBrk="1" hangingPunct="1"/>
            <a:r>
              <a:rPr lang="en-US" b="1" smtClean="0">
                <a:latin typeface="Arial" pitchFamily="34" charset="0"/>
              </a:rPr>
              <a:t>Covers and canopies</a:t>
            </a:r>
            <a:r>
              <a:rPr lang="en-US" smtClean="0">
                <a:latin typeface="Arial" pitchFamily="34" charset="0"/>
              </a:rPr>
              <a:t>.  All pull boxes, junction boxes, and fittings shall be provided with covers. If metal covers are used, they shall be grounded. In energized installations each outlet box shall have a cover, faceplate, or fixture canopy. Covers of outlet boxes having holes through which flexible cord pendants pass shall be provided with bushings designed for the purpose or shall have smooth, well‑rounded surfaces on which the cords may bear.</a:t>
            </a:r>
          </a:p>
          <a:p>
            <a:pPr marL="1143000" lvl="2" indent="-228600" eaLnBrk="1" hangingPunct="1"/>
            <a:endParaRPr lang="en-US" smtClean="0">
              <a:latin typeface="Arial" pitchFamily="34" charset="0"/>
            </a:endParaRPr>
          </a:p>
          <a:p>
            <a:pPr marL="228600" indent="-228600" eaLnBrk="1" hangingPunct="1"/>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5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211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E30CFEE-8E04-4135-AFA4-6CC1B12702EB}"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p:txBody>
          <a:bodyPr/>
          <a:lstStyle/>
          <a:p>
            <a:pPr>
              <a:defRPr/>
            </a:pPr>
            <a:fld id="{D895CD41-E6A3-4E63-961A-FE9C59569FF8}" type="slidenum">
              <a:rPr lang="en-US"/>
              <a:pPr>
                <a:defRPr/>
              </a:pPr>
              <a:t>30</a:t>
            </a:fld>
            <a:endParaRPr lang="en-US"/>
          </a:p>
        </p:txBody>
      </p:sp>
      <p:sp>
        <p:nvSpPr>
          <p:cNvPr id="433155" name="Rectangle 2"/>
          <p:cNvSpPr>
            <a:spLocks noGrp="1" noRot="1" noChangeAspect="1" noChangeArrowheads="1" noTextEdit="1"/>
          </p:cNvSpPr>
          <p:nvPr>
            <p:ph type="sldImg"/>
          </p:nvPr>
        </p:nvSpPr>
        <p:spPr bwMode="auto">
          <a:xfrm>
            <a:off x="1200150" y="728663"/>
            <a:ext cx="4460875" cy="3344862"/>
          </a:xfrm>
          <a:solidFill>
            <a:srgbClr val="FFFFFF"/>
          </a:solidFill>
          <a:ln>
            <a:solidFill>
              <a:srgbClr val="000000"/>
            </a:solidFill>
            <a:miter lim="800000"/>
            <a:headEnd/>
            <a:tailEnd/>
          </a:ln>
        </p:spPr>
      </p:sp>
      <p:sp>
        <p:nvSpPr>
          <p:cNvPr id="433156" name="Rectangle 3"/>
          <p:cNvSpPr>
            <a:spLocks noGrp="1" noChangeArrowheads="1"/>
          </p:cNvSpPr>
          <p:nvPr>
            <p:ph type="body" idx="1"/>
          </p:nvPr>
        </p:nvSpPr>
        <p:spPr bwMode="auto">
          <a:xfrm>
            <a:off x="914400" y="4341813"/>
            <a:ext cx="5029200" cy="4116387"/>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p:txBody>
          <a:bodyPr/>
          <a:lstStyle/>
          <a:p>
            <a:pPr>
              <a:defRPr/>
            </a:pPr>
            <a:fld id="{D97F5CB2-7673-4886-BB73-FF03C722879A}" type="slidenum">
              <a:rPr lang="en-US"/>
              <a:pPr>
                <a:defRPr/>
              </a:pPr>
              <a:t>31</a:t>
            </a:fld>
            <a:endParaRPr lang="en-US"/>
          </a:p>
        </p:txBody>
      </p:sp>
      <p:sp>
        <p:nvSpPr>
          <p:cNvPr id="434179" name="Rectangle 2"/>
          <p:cNvSpPr>
            <a:spLocks noGrp="1" noRot="1" noChangeAspect="1" noChangeArrowheads="1" noTextEdit="1"/>
          </p:cNvSpPr>
          <p:nvPr>
            <p:ph type="sldImg"/>
          </p:nvPr>
        </p:nvSpPr>
        <p:spPr bwMode="auto">
          <a:xfrm>
            <a:off x="1200150" y="728663"/>
            <a:ext cx="4460875" cy="3344862"/>
          </a:xfrm>
          <a:solidFill>
            <a:srgbClr val="FFFFFF"/>
          </a:solidFill>
          <a:ln>
            <a:solidFill>
              <a:srgbClr val="000000"/>
            </a:solidFill>
            <a:miter lim="800000"/>
            <a:headEnd/>
            <a:tailEnd/>
          </a:ln>
        </p:spPr>
      </p:sp>
      <p:sp>
        <p:nvSpPr>
          <p:cNvPr id="434180" name="Rectangle 3"/>
          <p:cNvSpPr>
            <a:spLocks noGrp="1" noChangeArrowheads="1"/>
          </p:cNvSpPr>
          <p:nvPr>
            <p:ph type="body" idx="1"/>
          </p:nvPr>
        </p:nvSpPr>
        <p:spPr bwMode="auto">
          <a:xfrm>
            <a:off x="914400" y="4341813"/>
            <a:ext cx="5029200" cy="4116387"/>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smtClean="0">
                <a:latin typeface="Arial" pitchFamily="34" charset="0"/>
              </a:rPr>
              <a:t>Overhead and buried power lines are especially hazardous</a:t>
            </a:r>
            <a:r>
              <a:rPr lang="en-US" smtClean="0">
                <a:latin typeface="Arial" pitchFamily="34" charset="0"/>
              </a:rPr>
              <a:t> because they carry extremely high voltage.  Fatal electrocution is the main risk, but burns and falls from elevation are also hazards.  Using tools and equipment that can contact power lines increases the risk. </a:t>
            </a:r>
          </a:p>
          <a:p>
            <a:pPr eaLnBrk="1" hangingPunct="1"/>
            <a:endParaRPr lang="en-US" smtClean="0">
              <a:latin typeface="Arial" pitchFamily="34" charset="0"/>
            </a:endParaRPr>
          </a:p>
          <a:p>
            <a:pPr eaLnBrk="1" hangingPunct="1"/>
            <a:r>
              <a:rPr lang="en-US" smtClean="0">
                <a:latin typeface="Arial" pitchFamily="34" charset="0"/>
              </a:rPr>
              <a:t>More than half of all electrocutions are caused by direct worker contact with energized powerlines. Powerline workers must be especially aware of the dangers of overhead lines. In the past, 80% of all lineman deaths were caused by contacting a live wire with a bare hand.  Due to such incidents, all linemen now wear special rubber gloves that protect them up to 34,500 volts.  Today, most electrocutions involving overhead powerlines are caused by failure to maintain proper work distances.</a:t>
            </a:r>
          </a:p>
          <a:p>
            <a:pPr eaLnBrk="1" hangingPunct="1"/>
            <a:endParaRPr lang="en-US" smtClean="0">
              <a:latin typeface="Arial" pitchFamily="34" charset="0"/>
            </a:endParaRPr>
          </a:p>
          <a:p>
            <a:pPr eaLnBrk="1" hangingPunct="1"/>
            <a:r>
              <a:rPr lang="en-US" smtClean="0">
                <a:latin typeface="Arial" pitchFamily="34" charset="0"/>
              </a:rPr>
              <a:t>Overhead power lines must be deenergized and grounded by the owner or operator of the lines, or other protective measures must be provided before work is started.  Protective measures (such as guarding or insulating the lines) must be designed to prevent contact with the lines.  </a:t>
            </a:r>
          </a:p>
          <a:p>
            <a:pPr eaLnBrk="1" hangingPunct="1"/>
            <a:endParaRPr lang="en-US" smtClean="0">
              <a:latin typeface="Arial" pitchFamily="34" charset="0"/>
            </a:endParaRPr>
          </a:p>
          <a:p>
            <a:pPr eaLnBrk="1" hangingPunct="1"/>
            <a:r>
              <a:rPr lang="en-US" smtClean="0">
                <a:latin typeface="Arial" pitchFamily="34" charset="0"/>
              </a:rPr>
              <a:t>PPE may consist of rubber insulating gloves, hoods, sleeves, matting, blankets, line hose, and industrial protective helmets.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p:txBody>
          <a:bodyPr/>
          <a:lstStyle/>
          <a:p>
            <a:pPr>
              <a:defRPr/>
            </a:pPr>
            <a:fld id="{64943FC3-360A-4188-B7CB-9717DD5495CF}" type="slidenum">
              <a:rPr lang="en-US"/>
              <a:pPr>
                <a:defRPr/>
              </a:pPr>
              <a:t>32</a:t>
            </a:fld>
            <a:endParaRPr lang="en-US"/>
          </a:p>
        </p:txBody>
      </p:sp>
      <p:sp>
        <p:nvSpPr>
          <p:cNvPr id="4352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52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latin typeface="Arial" pitchFamily="34" charset="0"/>
              </a:rPr>
              <a:t>1926.416(a)</a:t>
            </a:r>
            <a:r>
              <a:rPr lang="en-US" b="1" smtClean="0">
                <a:latin typeface="Arial" pitchFamily="34" charset="0"/>
              </a:rPr>
              <a:t> </a:t>
            </a:r>
          </a:p>
          <a:p>
            <a:pPr eaLnBrk="1" hangingPunct="1"/>
            <a:endParaRPr lang="en-US" b="1" smtClean="0">
              <a:latin typeface="Arial" pitchFamily="34" charset="0"/>
            </a:endParaRPr>
          </a:p>
          <a:p>
            <a:pPr eaLnBrk="1" hangingPunct="1"/>
            <a:r>
              <a:rPr lang="en-US" b="1" smtClean="0">
                <a:latin typeface="Arial" pitchFamily="34" charset="0"/>
              </a:rPr>
              <a:t>How Do I Avoid Hazards?</a:t>
            </a:r>
          </a:p>
          <a:p>
            <a:pPr eaLnBrk="1" hangingPunct="1"/>
            <a:r>
              <a:rPr lang="en-US" smtClean="0">
                <a:latin typeface="Arial" pitchFamily="34" charset="0"/>
              </a:rPr>
              <a:t>-- Look for overhead power lines and buried power line indicators.  Post warning signs. </a:t>
            </a:r>
          </a:p>
          <a:p>
            <a:pPr eaLnBrk="1" hangingPunct="1"/>
            <a:r>
              <a:rPr lang="en-US" smtClean="0">
                <a:latin typeface="Arial" pitchFamily="34" charset="0"/>
              </a:rPr>
              <a:t>-- Contact utilities for buried power line locations. </a:t>
            </a:r>
          </a:p>
          <a:p>
            <a:pPr eaLnBrk="1" hangingPunct="1"/>
            <a:r>
              <a:rPr lang="en-US" smtClean="0">
                <a:latin typeface="Arial" pitchFamily="34" charset="0"/>
              </a:rPr>
              <a:t>-- Stay at least 10 feet away from overhead power lines.  </a:t>
            </a:r>
          </a:p>
          <a:p>
            <a:pPr eaLnBrk="1" hangingPunct="1"/>
            <a:r>
              <a:rPr lang="en-US" smtClean="0">
                <a:latin typeface="Arial" pitchFamily="34" charset="0"/>
              </a:rPr>
              <a:t>-- Unless you know otherwise, assume that overhead lines are energized. </a:t>
            </a:r>
          </a:p>
          <a:p>
            <a:pPr eaLnBrk="1" hangingPunct="1"/>
            <a:r>
              <a:rPr lang="en-US" smtClean="0">
                <a:latin typeface="Arial" pitchFamily="34" charset="0"/>
              </a:rPr>
              <a:t>-- Get the owner or operator of the lines to de-energize and ground lines when working near them.</a:t>
            </a:r>
          </a:p>
          <a:p>
            <a:pPr eaLnBrk="1" hangingPunct="1"/>
            <a:r>
              <a:rPr lang="en-US" smtClean="0">
                <a:latin typeface="Arial" pitchFamily="34" charset="0"/>
              </a:rPr>
              <a:t>-- Other protective measures include guarding or insulating the lines. </a:t>
            </a:r>
          </a:p>
          <a:p>
            <a:pPr eaLnBrk="1" hangingPunct="1"/>
            <a:r>
              <a:rPr lang="en-US" smtClean="0">
                <a:latin typeface="Arial" pitchFamily="34" charset="0"/>
              </a:rPr>
              <a:t>-- Use non-conductive wood or fiberglass ladders when working near power lines.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p:txBody>
          <a:bodyPr/>
          <a:lstStyle/>
          <a:p>
            <a:pPr>
              <a:defRPr/>
            </a:pPr>
            <a:fld id="{CE3D5213-7FCB-4720-964C-1F52A8CB2871}" type="slidenum">
              <a:rPr lang="en-US"/>
              <a:pPr>
                <a:defRPr/>
              </a:pPr>
              <a:t>33</a:t>
            </a:fld>
            <a:endParaRPr lang="en-US"/>
          </a:p>
        </p:txBody>
      </p:sp>
      <p:sp>
        <p:nvSpPr>
          <p:cNvPr id="436227" name="Rectangle 2050"/>
          <p:cNvSpPr>
            <a:spLocks noGrp="1" noRot="1" noChangeAspect="1" noChangeArrowheads="1" noTextEdit="1"/>
          </p:cNvSpPr>
          <p:nvPr>
            <p:ph type="sldImg"/>
          </p:nvPr>
        </p:nvSpPr>
        <p:spPr bwMode="auto">
          <a:xfrm>
            <a:off x="1200150" y="728663"/>
            <a:ext cx="4460875" cy="3344862"/>
          </a:xfrm>
          <a:solidFill>
            <a:srgbClr val="FFFFFF"/>
          </a:solidFill>
          <a:ln>
            <a:solidFill>
              <a:srgbClr val="000000"/>
            </a:solidFill>
            <a:miter lim="800000"/>
            <a:headEnd/>
            <a:tailEnd/>
          </a:ln>
        </p:spPr>
      </p:sp>
      <p:sp>
        <p:nvSpPr>
          <p:cNvPr id="436228" name="Rectangle 2051"/>
          <p:cNvSpPr>
            <a:spLocks noGrp="1" noChangeArrowheads="1"/>
          </p:cNvSpPr>
          <p:nvPr>
            <p:ph type="body" idx="1"/>
          </p:nvPr>
        </p:nvSpPr>
        <p:spPr bwMode="auto">
          <a:xfrm>
            <a:off x="914400" y="4341813"/>
            <a:ext cx="5029200" cy="4116387"/>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solidFill>
                  <a:srgbClr val="000000"/>
                </a:solidFill>
                <a:latin typeface="Arial" pitchFamily="34" charset="0"/>
              </a:rPr>
              <a:t>An electrical hazard exists when the wire is too small a gauge for the</a:t>
            </a:r>
          </a:p>
          <a:p>
            <a:pPr eaLnBrk="1" hangingPunct="1"/>
            <a:r>
              <a:rPr lang="en-US" smtClean="0">
                <a:solidFill>
                  <a:srgbClr val="000000"/>
                </a:solidFill>
                <a:latin typeface="Arial" pitchFamily="34" charset="0"/>
              </a:rPr>
              <a:t>current it will carry. Normally, the circuit breaker in a circuit is</a:t>
            </a:r>
          </a:p>
          <a:p>
            <a:pPr eaLnBrk="1" hangingPunct="1"/>
            <a:r>
              <a:rPr lang="en-US" smtClean="0">
                <a:solidFill>
                  <a:srgbClr val="000000"/>
                </a:solidFill>
                <a:latin typeface="Arial" pitchFamily="34" charset="0"/>
              </a:rPr>
              <a:t>matched to the wire size. However, in older wiring, branch lines to</a:t>
            </a:r>
          </a:p>
          <a:p>
            <a:pPr eaLnBrk="1" hangingPunct="1"/>
            <a:r>
              <a:rPr lang="en-US" smtClean="0">
                <a:solidFill>
                  <a:srgbClr val="000000"/>
                </a:solidFill>
                <a:latin typeface="Arial" pitchFamily="34" charset="0"/>
              </a:rPr>
              <a:t>permanent ceiling light fixtures could be wired with a smaller gauge</a:t>
            </a:r>
          </a:p>
          <a:p>
            <a:pPr eaLnBrk="1" hangingPunct="1"/>
            <a:r>
              <a:rPr lang="en-US" smtClean="0">
                <a:solidFill>
                  <a:srgbClr val="000000"/>
                </a:solidFill>
                <a:latin typeface="Arial" pitchFamily="34" charset="0"/>
              </a:rPr>
              <a:t>than the supply cable. </a:t>
            </a:r>
          </a:p>
          <a:p>
            <a:pPr eaLnBrk="1" hangingPunct="1"/>
            <a:endParaRPr lang="en-US" smtClean="0">
              <a:latin typeface="Arial" pitchFamily="34" charset="0"/>
            </a:endParaRPr>
          </a:p>
          <a:p>
            <a:pPr eaLnBrk="1" hangingPunct="1"/>
            <a:r>
              <a:rPr lang="en-US" smtClean="0">
                <a:latin typeface="Arial" pitchFamily="34" charset="0"/>
              </a:rPr>
              <a:t>Note that wire-gauge size is inversely related to the diameter of the wire.  For example, a No. 12 flexible cord has a larger diameter wire than a No. 14 flexible cord.</a:t>
            </a:r>
          </a:p>
          <a:p>
            <a:pPr eaLnBrk="1" hangingPunct="1"/>
            <a:endParaRPr lang="en-US" smtClean="0">
              <a:latin typeface="Arial" pitchFamily="34" charset="0"/>
            </a:endParaRPr>
          </a:p>
          <a:p>
            <a:pPr eaLnBrk="1" hangingPunct="1"/>
            <a:r>
              <a:rPr lang="en-US" smtClean="0">
                <a:latin typeface="Arial" pitchFamily="34" charset="0"/>
              </a:rPr>
              <a:t>Choose a wire size that can handle the total current.  Remember: The larger the gauge number, the smaller the wire!</a:t>
            </a:r>
          </a:p>
          <a:p>
            <a:pPr eaLnBrk="1" hangingPunct="1"/>
            <a:endParaRPr lang="en-US" smtClean="0">
              <a:latin typeface="Arial" pitchFamily="34" charset="0"/>
            </a:endParaRPr>
          </a:p>
          <a:p>
            <a:pPr eaLnBrk="1" hangingPunct="1"/>
            <a:r>
              <a:rPr lang="en-US" u="sng" smtClean="0">
                <a:latin typeface="Arial" pitchFamily="34" charset="0"/>
              </a:rPr>
              <a:t>American Wire Gauge (AWG)</a:t>
            </a:r>
          </a:p>
          <a:p>
            <a:pPr eaLnBrk="1" hangingPunct="1"/>
            <a:r>
              <a:rPr lang="en-US" b="1" smtClean="0">
                <a:latin typeface="Arial" pitchFamily="34" charset="0"/>
              </a:rPr>
              <a:t>Wire size 	Handles up to</a:t>
            </a:r>
          </a:p>
          <a:p>
            <a:pPr eaLnBrk="1" hangingPunct="1"/>
            <a:r>
              <a:rPr lang="en-US" smtClean="0">
                <a:latin typeface="Arial" pitchFamily="34" charset="0"/>
              </a:rPr>
              <a:t>#10 AWG	 30 amps</a:t>
            </a:r>
          </a:p>
          <a:p>
            <a:pPr eaLnBrk="1" hangingPunct="1"/>
            <a:r>
              <a:rPr lang="en-US" smtClean="0">
                <a:latin typeface="Arial" pitchFamily="34" charset="0"/>
              </a:rPr>
              <a:t>#12 AWG	 25 amps</a:t>
            </a:r>
          </a:p>
          <a:p>
            <a:pPr eaLnBrk="1" hangingPunct="1"/>
            <a:r>
              <a:rPr lang="en-US" smtClean="0">
                <a:latin typeface="Arial" pitchFamily="34" charset="0"/>
              </a:rPr>
              <a:t>#14 AWG	18 amps</a:t>
            </a:r>
          </a:p>
          <a:p>
            <a:pPr eaLnBrk="1" hangingPunct="1"/>
            <a:r>
              <a:rPr lang="en-US" smtClean="0">
                <a:latin typeface="Arial" pitchFamily="34" charset="0"/>
              </a:rPr>
              <a:t>#16 AWG	13 amps</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p:txBody>
          <a:bodyPr/>
          <a:lstStyle/>
          <a:p>
            <a:pPr>
              <a:defRPr/>
            </a:pPr>
            <a:fld id="{9FED2BD2-1AC0-42E9-A505-2FE6C67079D5}" type="slidenum">
              <a:rPr lang="en-US"/>
              <a:pPr>
                <a:defRPr/>
              </a:pPr>
              <a:t>34</a:t>
            </a:fld>
            <a:endParaRPr lang="en-US"/>
          </a:p>
        </p:txBody>
      </p:sp>
      <p:sp>
        <p:nvSpPr>
          <p:cNvPr id="4372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72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solidFill>
                  <a:srgbClr val="000000"/>
                </a:solidFill>
                <a:latin typeface="Arial" pitchFamily="34" charset="0"/>
              </a:rPr>
              <a:t>Extension cords may have damaged insulation. Sometimes the insulation inside an electrical tool or appliance is damaged. When insulation is damaged, exposed metal parts may become energized if a live wire inside touches them.  Electric hand tools that are old, damaged, or misused may have damaged insulation inside.  If you touch damaged power tools or other equipment, you will receive a shock. You are more likely to receive a shock if the tool is not grounded or double-insulated.</a:t>
            </a:r>
          </a:p>
          <a:p>
            <a:pPr eaLnBrk="1" hangingPunct="1"/>
            <a:endParaRPr lang="en-US" b="1" smtClean="0">
              <a:solidFill>
                <a:srgbClr val="1AE4E4"/>
              </a:solidFill>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p:txBody>
          <a:bodyPr/>
          <a:lstStyle/>
          <a:p>
            <a:pPr>
              <a:defRPr/>
            </a:pPr>
            <a:fld id="{227E218D-6603-4DF4-A948-C5FD17BA2EBC}" type="slidenum">
              <a:rPr lang="en-US"/>
              <a:pPr>
                <a:defRPr/>
              </a:pPr>
              <a:t>35</a:t>
            </a:fld>
            <a:endParaRPr lang="en-US"/>
          </a:p>
        </p:txBody>
      </p:sp>
      <p:sp>
        <p:nvSpPr>
          <p:cNvPr id="4382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82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solidFill>
                  <a:srgbClr val="000000"/>
                </a:solidFill>
                <a:latin typeface="Arial" pitchFamily="34" charset="0"/>
              </a:rPr>
              <a:t>Extension cords may have damaged insulation. Sometimes the insulation inside an electrical tool or appliance is damaged. When insulation is damaged, exposed metal parts may become energized if a live wire inside touches them.  Electric hand tools that are old, damaged, or misused may have damaged insulation inside.  If you touch damaged power tools or other equipment, you will receive a shock. You are more likely to receive a shock if the tool is not grounded or double-insulated.</a:t>
            </a:r>
          </a:p>
          <a:p>
            <a:pPr eaLnBrk="1" hangingPunct="1"/>
            <a:endParaRPr lang="en-US" b="1" smtClean="0">
              <a:solidFill>
                <a:srgbClr val="1AE4E4"/>
              </a:solidFill>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p:txBody>
          <a:bodyPr/>
          <a:lstStyle/>
          <a:p>
            <a:pPr>
              <a:defRPr/>
            </a:pPr>
            <a:fld id="{824FC580-855F-4343-91BD-9B75BE4C756D}" type="slidenum">
              <a:rPr lang="en-US"/>
              <a:pPr>
                <a:defRPr/>
              </a:pPr>
              <a:t>36</a:t>
            </a:fld>
            <a:endParaRPr lang="en-US"/>
          </a:p>
        </p:txBody>
      </p:sp>
      <p:sp>
        <p:nvSpPr>
          <p:cNvPr id="4392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93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solidFill>
                  <a:srgbClr val="000000"/>
                </a:solidFill>
                <a:latin typeface="Arial" pitchFamily="34" charset="0"/>
              </a:rPr>
              <a:t>Extension cords may have damaged insulation. Sometimes the insulation inside an electrical tool or appliance is damaged. When insulation is damaged, exposed metal parts may become energized if a live wire inside touches them.  Electric hand tools that are old, damaged, or misused may have damaged insulation inside.  If you touch damaged power tools or other equipment, you will receive a shock. You are more likely to receive a shock if the tool is not grounded or double-insulated.</a:t>
            </a:r>
          </a:p>
          <a:p>
            <a:pPr eaLnBrk="1" hangingPunct="1"/>
            <a:endParaRPr lang="en-US" b="1" smtClean="0">
              <a:solidFill>
                <a:srgbClr val="1AE4E4"/>
              </a:solidFill>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p:txBody>
          <a:bodyPr/>
          <a:lstStyle/>
          <a:p>
            <a:pPr>
              <a:defRPr/>
            </a:pPr>
            <a:fld id="{FBB0D713-35AF-4538-943C-51731F3C462B}" type="slidenum">
              <a:rPr lang="en-US"/>
              <a:pPr>
                <a:defRPr/>
              </a:pPr>
              <a:t>37</a:t>
            </a:fld>
            <a:endParaRPr lang="en-US"/>
          </a:p>
        </p:txBody>
      </p:sp>
      <p:sp>
        <p:nvSpPr>
          <p:cNvPr id="440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24" name="Rectangle 3"/>
          <p:cNvSpPr>
            <a:spLocks noGrp="1" noChangeArrowheads="1"/>
          </p:cNvSpPr>
          <p:nvPr>
            <p:ph type="body" idx="1"/>
          </p:nvPr>
        </p:nvSpPr>
        <p:spPr bwMode="auto">
          <a:xfrm>
            <a:off x="914400" y="4343400"/>
            <a:ext cx="53340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50000"/>
              </a:spcBef>
            </a:pPr>
            <a:r>
              <a:rPr lang="en-US" smtClean="0">
                <a:latin typeface="Arial" pitchFamily="34" charset="0"/>
              </a:rPr>
              <a:t>Reference 1926.405(a)(2)(ii)(I)</a:t>
            </a:r>
          </a:p>
          <a:p>
            <a:pPr eaLnBrk="1" hangingPunct="1">
              <a:spcBef>
                <a:spcPct val="50000"/>
              </a:spcBef>
            </a:pPr>
            <a:endParaRPr lang="en-US" smtClean="0">
              <a:latin typeface="Arial" pitchFamily="34" charset="0"/>
            </a:endParaRPr>
          </a:p>
          <a:p>
            <a:pPr eaLnBrk="1" hangingPunct="1"/>
            <a:r>
              <a:rPr lang="en-US" smtClean="0">
                <a:latin typeface="Arial" pitchFamily="34" charset="0"/>
              </a:rPr>
              <a:t>The normal wear and tear on extension and flexible cords at your site can loosen or expose wires, creating hazardous conditions. Cords that are not 3-wire type, not designed for hard-usage, or that have been modified, increase your risk of contacting electrical current. </a:t>
            </a:r>
          </a:p>
          <a:p>
            <a:pPr eaLnBrk="1" hangingPunct="1">
              <a:spcBef>
                <a:spcPct val="50000"/>
              </a:spcBef>
            </a:pPr>
            <a:endParaRPr lang="en-US" smtClean="0">
              <a:latin typeface="Arial" pitchFamily="34" charset="0"/>
            </a:endParaRPr>
          </a:p>
          <a:p>
            <a:pPr eaLnBrk="1" hangingPunct="1">
              <a:spcBef>
                <a:spcPct val="50000"/>
              </a:spcBef>
            </a:pPr>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p:txBody>
          <a:bodyPr/>
          <a:lstStyle/>
          <a:p>
            <a:pPr>
              <a:defRPr/>
            </a:pPr>
            <a:fld id="{DE1B3159-6B74-4F3D-B981-6F5E60117E91}" type="slidenum">
              <a:rPr lang="en-US"/>
              <a:pPr>
                <a:defRPr/>
              </a:pPr>
              <a:t>38</a:t>
            </a:fld>
            <a:endParaRPr lang="en-US"/>
          </a:p>
        </p:txBody>
      </p:sp>
      <p:sp>
        <p:nvSpPr>
          <p:cNvPr id="441347" name="Rectangle 2"/>
          <p:cNvSpPr>
            <a:spLocks noGrp="1" noRot="1" noChangeAspect="1" noChangeArrowheads="1" noTextEdit="1"/>
          </p:cNvSpPr>
          <p:nvPr>
            <p:ph type="sldImg"/>
          </p:nvPr>
        </p:nvSpPr>
        <p:spPr bwMode="auto">
          <a:xfrm>
            <a:off x="1198563" y="728663"/>
            <a:ext cx="4460875" cy="3344862"/>
          </a:xfrm>
          <a:solidFill>
            <a:srgbClr val="FFFFFF"/>
          </a:solidFill>
          <a:ln>
            <a:solidFill>
              <a:srgbClr val="000000"/>
            </a:solidFill>
            <a:miter lim="800000"/>
            <a:headEnd/>
            <a:tailEnd/>
          </a:ln>
        </p:spPr>
      </p:sp>
      <p:sp>
        <p:nvSpPr>
          <p:cNvPr id="441348" name="Rectangle 3"/>
          <p:cNvSpPr>
            <a:spLocks noGrp="1" noChangeArrowheads="1"/>
          </p:cNvSpPr>
          <p:nvPr>
            <p:ph type="body" idx="1"/>
          </p:nvPr>
        </p:nvSpPr>
        <p:spPr bwMode="auto">
          <a:xfrm>
            <a:off x="914400" y="4341813"/>
            <a:ext cx="5181600" cy="4116387"/>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smtClean="0">
                <a:latin typeface="Arial" pitchFamily="34" charset="0"/>
              </a:rPr>
              <a:t>Other use examples:</a:t>
            </a:r>
          </a:p>
          <a:p>
            <a:pPr eaLnBrk="1" hangingPunct="1">
              <a:buFontTx/>
              <a:buChar char="-"/>
            </a:pPr>
            <a:r>
              <a:rPr lang="en-US" smtClean="0">
                <a:latin typeface="Arial" pitchFamily="34" charset="0"/>
              </a:rPr>
              <a:t> Elevator cables</a:t>
            </a:r>
          </a:p>
          <a:p>
            <a:pPr eaLnBrk="1" hangingPunct="1">
              <a:buFontTx/>
              <a:buChar char="-"/>
            </a:pPr>
            <a:r>
              <a:rPr lang="en-US" smtClean="0">
                <a:latin typeface="Arial" pitchFamily="34" charset="0"/>
              </a:rPr>
              <a:t> Wiring of cranes and hoists</a:t>
            </a:r>
          </a:p>
          <a:p>
            <a:pPr eaLnBrk="1" hangingPunct="1">
              <a:buFontTx/>
              <a:buChar char="-"/>
            </a:pPr>
            <a:r>
              <a:rPr lang="en-US" smtClean="0">
                <a:latin typeface="Arial" pitchFamily="34" charset="0"/>
              </a:rPr>
              <a:t> Prevention of the transmission of noise or vibration</a:t>
            </a:r>
          </a:p>
          <a:p>
            <a:pPr eaLnBrk="1" hangingPunct="1">
              <a:buFontTx/>
              <a:buChar char="-"/>
            </a:pPr>
            <a:r>
              <a:rPr lang="en-US" smtClean="0">
                <a:latin typeface="Arial" pitchFamily="34" charset="0"/>
              </a:rPr>
              <a:t> Appliances where the fastening means and mechanical connections are designed to permit removal for maintenance and repair</a:t>
            </a:r>
          </a:p>
          <a:p>
            <a:pPr eaLnBrk="1" hangingPunct="1">
              <a:buFontTx/>
              <a:buChar char="-"/>
            </a:pPr>
            <a:endParaRPr lang="en-US" smtClean="0">
              <a:latin typeface="Arial" pitchFamily="34" charset="0"/>
            </a:endParaRPr>
          </a:p>
          <a:p>
            <a:pPr eaLnBrk="1" hangingPunct="1"/>
            <a:r>
              <a:rPr lang="en-US" smtClean="0">
                <a:latin typeface="Arial" pitchFamily="34" charset="0"/>
              </a:rPr>
              <a:t>DO NOT use flexible wiring in situations where frequent inspection would be difficult, where damage would be likely, or where long-term electrical supply is needed. Flexible cords cannot be used as a substitute for the fixed wiring of a structure. </a:t>
            </a:r>
          </a:p>
          <a:p>
            <a:pPr eaLnBrk="1" hangingPunct="1"/>
            <a:endParaRPr lang="en-US" smtClean="0">
              <a:latin typeface="Arial" pitchFamily="34" charset="0"/>
            </a:endParaRPr>
          </a:p>
          <a:p>
            <a:pPr eaLnBrk="1" hangingPunct="1"/>
            <a:r>
              <a:rPr lang="en-US" b="1" smtClean="0">
                <a:latin typeface="Arial" pitchFamily="34" charset="0"/>
              </a:rPr>
              <a:t>Flexible cords must not be . . .</a:t>
            </a:r>
          </a:p>
          <a:p>
            <a:pPr eaLnBrk="1" hangingPunct="1">
              <a:buFontTx/>
              <a:buChar char="•"/>
            </a:pPr>
            <a:r>
              <a:rPr lang="en-US" smtClean="0">
                <a:latin typeface="Arial" pitchFamily="34" charset="0"/>
              </a:rPr>
              <a:t> run through holes in walls, ceilings, or floors;</a:t>
            </a:r>
          </a:p>
          <a:p>
            <a:pPr eaLnBrk="1" hangingPunct="1">
              <a:buFontTx/>
              <a:buChar char="•"/>
            </a:pPr>
            <a:r>
              <a:rPr lang="en-US" smtClean="0">
                <a:latin typeface="Arial" pitchFamily="34" charset="0"/>
              </a:rPr>
              <a:t> run through doorways, windows, or similar openings (unless physically protected);</a:t>
            </a:r>
          </a:p>
          <a:p>
            <a:pPr eaLnBrk="1" hangingPunct="1">
              <a:buFontTx/>
              <a:buChar char="•"/>
            </a:pPr>
            <a:r>
              <a:rPr lang="en-US" smtClean="0">
                <a:latin typeface="Arial" pitchFamily="34" charset="0"/>
              </a:rPr>
              <a:t> attached to building surfaces or</a:t>
            </a:r>
          </a:p>
          <a:p>
            <a:pPr eaLnBrk="1" hangingPunct="1">
              <a:buFontTx/>
              <a:buChar char="•"/>
            </a:pPr>
            <a:r>
              <a:rPr lang="en-US" smtClean="0">
                <a:latin typeface="Arial" pitchFamily="34" charset="0"/>
              </a:rPr>
              <a:t> hidden in conduit or other raceways.</a:t>
            </a:r>
          </a:p>
          <a:p>
            <a:pPr eaLnBrk="1" hangingPunct="1"/>
            <a:r>
              <a:rPr lang="en-US" smtClean="0">
                <a:latin typeface="Arial" pitchFamily="34" charset="0"/>
              </a:rPr>
              <a:t>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p:txBody>
          <a:bodyPr/>
          <a:lstStyle/>
          <a:p>
            <a:pPr>
              <a:defRPr/>
            </a:pPr>
            <a:fld id="{CBC2BC69-6B63-441D-885B-9AA33984F81B}" type="slidenum">
              <a:rPr lang="en-US"/>
              <a:pPr>
                <a:defRPr/>
              </a:pPr>
              <a:t>39</a:t>
            </a:fld>
            <a:endParaRPr lang="en-US"/>
          </a:p>
        </p:txBody>
      </p:sp>
      <p:sp>
        <p:nvSpPr>
          <p:cNvPr id="4423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2372" name="Rectangle 3"/>
          <p:cNvSpPr>
            <a:spLocks noGrp="1" noChangeArrowheads="1"/>
          </p:cNvSpPr>
          <p:nvPr>
            <p:ph type="body" idx="1"/>
          </p:nvPr>
        </p:nvSpPr>
        <p:spPr bwMode="auto">
          <a:xfrm>
            <a:off x="914400" y="4343400"/>
            <a:ext cx="51816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smtClean="0">
                <a:solidFill>
                  <a:srgbClr val="000000"/>
                </a:solidFill>
                <a:latin typeface="Arial" pitchFamily="34" charset="0"/>
              </a:rPr>
              <a:t>A typical extension cord grounding system has four components:</a:t>
            </a:r>
          </a:p>
          <a:p>
            <a:pPr eaLnBrk="1" hangingPunct="1">
              <a:buFont typeface="Wingdings" pitchFamily="2" charset="2"/>
              <a:buChar char="§"/>
            </a:pPr>
            <a:r>
              <a:rPr lang="en-US" smtClean="0">
                <a:solidFill>
                  <a:srgbClr val="FF0103"/>
                </a:solidFill>
                <a:latin typeface="Arial" pitchFamily="34" charset="0"/>
              </a:rPr>
              <a:t> </a:t>
            </a:r>
            <a:r>
              <a:rPr lang="en-US" smtClean="0">
                <a:solidFill>
                  <a:srgbClr val="000000"/>
                </a:solidFill>
                <a:latin typeface="Arial" pitchFamily="34" charset="0"/>
              </a:rPr>
              <a:t>a third wire in the cord, called a ground wire;</a:t>
            </a:r>
          </a:p>
          <a:p>
            <a:pPr eaLnBrk="1" hangingPunct="1">
              <a:buFont typeface="Wingdings" pitchFamily="2" charset="2"/>
              <a:buChar char="§"/>
            </a:pPr>
            <a:r>
              <a:rPr lang="en-US" smtClean="0">
                <a:solidFill>
                  <a:srgbClr val="FF0103"/>
                </a:solidFill>
                <a:latin typeface="Arial" pitchFamily="34" charset="0"/>
              </a:rPr>
              <a:t> </a:t>
            </a:r>
            <a:r>
              <a:rPr lang="en-US" smtClean="0">
                <a:solidFill>
                  <a:srgbClr val="000000"/>
                </a:solidFill>
                <a:latin typeface="Arial" pitchFamily="34" charset="0"/>
              </a:rPr>
              <a:t>a three-prong plug with a grounding prong on one end of the cord;</a:t>
            </a:r>
          </a:p>
          <a:p>
            <a:pPr eaLnBrk="1" hangingPunct="1">
              <a:buFont typeface="Wingdings" pitchFamily="2" charset="2"/>
              <a:buChar char="§"/>
            </a:pPr>
            <a:r>
              <a:rPr lang="en-US" smtClean="0">
                <a:solidFill>
                  <a:srgbClr val="FF0103"/>
                </a:solidFill>
                <a:latin typeface="Arial" pitchFamily="34" charset="0"/>
              </a:rPr>
              <a:t> </a:t>
            </a:r>
            <a:r>
              <a:rPr lang="en-US" smtClean="0">
                <a:solidFill>
                  <a:srgbClr val="000000"/>
                </a:solidFill>
                <a:latin typeface="Arial" pitchFamily="34" charset="0"/>
              </a:rPr>
              <a:t>a three-wire, grounding-type receptacle at the other end of the cord; and</a:t>
            </a:r>
          </a:p>
          <a:p>
            <a:pPr eaLnBrk="1" hangingPunct="1">
              <a:buFont typeface="Wingdings" pitchFamily="2" charset="2"/>
              <a:buChar char="§"/>
            </a:pPr>
            <a:r>
              <a:rPr lang="en-US" smtClean="0">
                <a:solidFill>
                  <a:srgbClr val="FF0103"/>
                </a:solidFill>
                <a:latin typeface="Arial" pitchFamily="34" charset="0"/>
              </a:rPr>
              <a:t> </a:t>
            </a:r>
            <a:r>
              <a:rPr lang="en-US" smtClean="0">
                <a:solidFill>
                  <a:srgbClr val="000000"/>
                </a:solidFill>
                <a:latin typeface="Arial" pitchFamily="34" charset="0"/>
              </a:rPr>
              <a:t>a properly grounded outlet.</a:t>
            </a:r>
          </a:p>
          <a:p>
            <a:pPr eaLnBrk="1" hangingPunct="1"/>
            <a:endParaRPr lang="en-US" smtClean="0">
              <a:latin typeface="Arial" pitchFamily="34" charset="0"/>
            </a:endParaRPr>
          </a:p>
          <a:p>
            <a:pPr eaLnBrk="1" hangingPunct="1"/>
            <a:r>
              <a:rPr lang="en-US" b="1" smtClean="0">
                <a:latin typeface="Arial" pitchFamily="34" charset="0"/>
              </a:rPr>
              <a:t>Two kinds of grounds are required by the standard:  </a:t>
            </a:r>
          </a:p>
          <a:p>
            <a:pPr eaLnBrk="1" hangingPunct="1"/>
            <a:r>
              <a:rPr lang="en-US" smtClean="0">
                <a:latin typeface="Arial" pitchFamily="34" charset="0"/>
              </a:rPr>
              <a:t>  1.  </a:t>
            </a:r>
            <a:r>
              <a:rPr lang="en-US" u="sng" smtClean="0">
                <a:latin typeface="Arial" pitchFamily="34" charset="0"/>
              </a:rPr>
              <a:t>Service or system ground</a:t>
            </a:r>
            <a:r>
              <a:rPr lang="en-US" smtClean="0">
                <a:latin typeface="Arial" pitchFamily="34" charset="0"/>
              </a:rPr>
              <a:t>.   In this instance, one wire, called the neutral conductor or grounded conductor, is grounded.  In an ordinary low-voltage circuit, the white (or gray) wire is grounded at the generator or transformer and again at the service entrance of the building.  This type of ground is primarily designed to protect machines, tools, and insulation against damage.</a:t>
            </a:r>
          </a:p>
          <a:p>
            <a:pPr eaLnBrk="1" hangingPunct="1"/>
            <a:r>
              <a:rPr lang="en-US" smtClean="0">
                <a:latin typeface="Arial" pitchFamily="34" charset="0"/>
              </a:rPr>
              <a:t>   2.  For enhanced worker protection, an additional ground, called the </a:t>
            </a:r>
            <a:r>
              <a:rPr lang="en-US" u="sng" smtClean="0">
                <a:latin typeface="Arial" pitchFamily="34" charset="0"/>
              </a:rPr>
              <a:t>equipment ground</a:t>
            </a:r>
            <a:r>
              <a:rPr lang="en-US" smtClean="0">
                <a:latin typeface="Arial" pitchFamily="34" charset="0"/>
              </a:rPr>
              <a:t>, must be furnished by providing another path from the tool or machine through which the current can flow to the ground. This additional ground safeguards the electric equipment operator if a malfunction causes the metal frame of the tool to become energized.  </a:t>
            </a: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6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416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FBCA7C-CEAA-4DEA-AA15-FCAB5428DFCA}"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p:txBody>
          <a:bodyPr/>
          <a:lstStyle/>
          <a:p>
            <a:pPr>
              <a:defRPr/>
            </a:pPr>
            <a:fld id="{1E97BF30-F972-4E9A-A37D-7CF9EFA53D3F}" type="slidenum">
              <a:rPr lang="en-US"/>
              <a:pPr>
                <a:defRPr/>
              </a:pPr>
              <a:t>40</a:t>
            </a:fld>
            <a:endParaRPr lang="en-US"/>
          </a:p>
        </p:txBody>
      </p:sp>
      <p:sp>
        <p:nvSpPr>
          <p:cNvPr id="443395" name="Rectangle 2"/>
          <p:cNvSpPr>
            <a:spLocks noGrp="1" noRot="1" noChangeAspect="1" noChangeArrowheads="1" noTextEdit="1"/>
          </p:cNvSpPr>
          <p:nvPr>
            <p:ph type="sldImg"/>
          </p:nvPr>
        </p:nvSpPr>
        <p:spPr bwMode="auto">
          <a:xfrm>
            <a:off x="1200150" y="728663"/>
            <a:ext cx="4460875" cy="3344862"/>
          </a:xfrm>
          <a:solidFill>
            <a:srgbClr val="FFFFFF"/>
          </a:solidFill>
          <a:ln>
            <a:solidFill>
              <a:srgbClr val="000000"/>
            </a:solidFill>
            <a:miter lim="800000"/>
            <a:headEnd/>
            <a:tailEnd/>
          </a:ln>
        </p:spPr>
      </p:sp>
      <p:sp>
        <p:nvSpPr>
          <p:cNvPr id="443396" name="Rectangle 3"/>
          <p:cNvSpPr>
            <a:spLocks noGrp="1" noChangeArrowheads="1"/>
          </p:cNvSpPr>
          <p:nvPr>
            <p:ph type="body" idx="1"/>
          </p:nvPr>
        </p:nvSpPr>
        <p:spPr bwMode="auto">
          <a:xfrm>
            <a:off x="914400" y="4341813"/>
            <a:ext cx="5486400" cy="4116387"/>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latin typeface="Arial" pitchFamily="34" charset="0"/>
              </a:rPr>
              <a:t>Reference 1926.404(b)(1)(i)</a:t>
            </a:r>
          </a:p>
          <a:p>
            <a:pPr eaLnBrk="1" hangingPunct="1"/>
            <a:endParaRPr lang="en-US" smtClean="0">
              <a:latin typeface="Arial" pitchFamily="34" charset="0"/>
            </a:endParaRPr>
          </a:p>
          <a:p>
            <a:pPr eaLnBrk="1" hangingPunct="1"/>
            <a:r>
              <a:rPr lang="en-US" b="1" smtClean="0">
                <a:latin typeface="Arial" pitchFamily="34" charset="0"/>
              </a:rPr>
              <a:t>GFCI: </a:t>
            </a:r>
          </a:p>
          <a:p>
            <a:pPr eaLnBrk="1" hangingPunct="1">
              <a:buFontTx/>
              <a:buChar char="•"/>
            </a:pPr>
            <a:r>
              <a:rPr lang="en-US" smtClean="0">
                <a:latin typeface="Arial" pitchFamily="34" charset="0"/>
              </a:rPr>
              <a:t> Matches the amount of current going to an electrical device against the amount of current returning from the device.</a:t>
            </a:r>
          </a:p>
          <a:p>
            <a:pPr eaLnBrk="1" hangingPunct="1">
              <a:buFontTx/>
              <a:buChar char="•"/>
            </a:pPr>
            <a:r>
              <a:rPr lang="en-US" smtClean="0">
                <a:latin typeface="Arial" pitchFamily="34" charset="0"/>
              </a:rPr>
              <a:t> Interrupts the electric power within as little as 1/40 of a second when the amount of current going differs from the amount returning by about 5 mA </a:t>
            </a:r>
          </a:p>
          <a:p>
            <a:pPr eaLnBrk="1" hangingPunct="1">
              <a:buFontTx/>
              <a:buChar char="•"/>
            </a:pPr>
            <a:r>
              <a:rPr lang="en-US" smtClean="0">
                <a:latin typeface="Arial" pitchFamily="34" charset="0"/>
              </a:rPr>
              <a:t> Must be tested to ensure it is working correctly.   </a:t>
            </a:r>
          </a:p>
          <a:p>
            <a:pPr eaLnBrk="1" hangingPunct="1">
              <a:buFontTx/>
              <a:buChar char="•"/>
            </a:pPr>
            <a:r>
              <a:rPr lang="en-US" smtClean="0">
                <a:solidFill>
                  <a:srgbClr val="000000"/>
                </a:solidFill>
                <a:latin typeface="Arial" pitchFamily="34" charset="0"/>
              </a:rPr>
              <a:t> NEC requires GFCI’s be used in these high-risk situations:</a:t>
            </a:r>
          </a:p>
          <a:p>
            <a:pPr lvl="1" eaLnBrk="1" hangingPunct="1">
              <a:buFontTx/>
              <a:buChar char="•"/>
            </a:pPr>
            <a:r>
              <a:rPr lang="en-US" smtClean="0">
                <a:solidFill>
                  <a:srgbClr val="000000"/>
                </a:solidFill>
                <a:latin typeface="Arial" pitchFamily="34" charset="0"/>
              </a:rPr>
              <a:t> Electricity is used near water.</a:t>
            </a:r>
          </a:p>
          <a:p>
            <a:pPr lvl="1" eaLnBrk="1" hangingPunct="1">
              <a:buFontTx/>
              <a:buChar char="•"/>
            </a:pPr>
            <a:r>
              <a:rPr lang="en-US" smtClean="0">
                <a:solidFill>
                  <a:srgbClr val="000000"/>
                </a:solidFill>
                <a:latin typeface="Arial" pitchFamily="34" charset="0"/>
              </a:rPr>
              <a:t> The user of electrical equipment is grounded (by touching grounded material).</a:t>
            </a:r>
          </a:p>
          <a:p>
            <a:pPr lvl="1" eaLnBrk="1" hangingPunct="1">
              <a:buFontTx/>
              <a:buChar char="•"/>
            </a:pPr>
            <a:r>
              <a:rPr lang="en-US" smtClean="0">
                <a:solidFill>
                  <a:srgbClr val="000000"/>
                </a:solidFill>
                <a:latin typeface="Arial" pitchFamily="34" charset="0"/>
              </a:rPr>
              <a:t> Circuits are providing power to portable tools or outdoor receptacles.</a:t>
            </a:r>
          </a:p>
          <a:p>
            <a:pPr lvl="1" eaLnBrk="1" hangingPunct="1">
              <a:buFontTx/>
              <a:buChar char="•"/>
            </a:pPr>
            <a:r>
              <a:rPr lang="en-US" smtClean="0">
                <a:solidFill>
                  <a:srgbClr val="000000"/>
                </a:solidFill>
                <a:latin typeface="Arial" pitchFamily="34" charset="0"/>
              </a:rPr>
              <a:t> Temporary wiring or extension cords are used.</a:t>
            </a:r>
          </a:p>
          <a:p>
            <a:pPr eaLnBrk="1" hangingPunct="1"/>
            <a:endParaRPr lang="en-US" smtClean="0">
              <a:solidFill>
                <a:srgbClr val="000000"/>
              </a:solidFill>
              <a:latin typeface="Arial" pitchFamily="34" charset="0"/>
            </a:endParaRPr>
          </a:p>
          <a:p>
            <a:pPr eaLnBrk="1" hangingPunct="1"/>
            <a:r>
              <a:rPr lang="en-US" smtClean="0">
                <a:latin typeface="Arial" pitchFamily="34" charset="0"/>
              </a:rPr>
              <a:t>There is one disadvantage to grounding: a break in the grounding system may occur without the user's knowledge.  Using a ground-fault circuit interrupter (GFCI) is one way of overcoming grounding deficiencies.</a:t>
            </a:r>
          </a:p>
          <a:p>
            <a:pPr eaLnBrk="1" hangingPunct="1"/>
            <a:endParaRPr lang="en-US" smtClean="0">
              <a:solidFill>
                <a:srgbClr val="000000"/>
              </a:solidFill>
              <a:latin typeface="Arial" pitchFamily="34" charset="0"/>
            </a:endParaRPr>
          </a:p>
          <a:p>
            <a:pPr eaLnBrk="1" hangingPunct="1"/>
            <a:r>
              <a:rPr lang="en-US" smtClean="0">
                <a:latin typeface="Arial" pitchFamily="34" charset="0"/>
              </a:rPr>
              <a:t>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p:txBody>
          <a:bodyPr/>
          <a:lstStyle/>
          <a:p>
            <a:pPr>
              <a:defRPr/>
            </a:pPr>
            <a:fld id="{B54A6C70-38F3-44C4-A7AB-310984D07344}" type="slidenum">
              <a:rPr lang="en-US"/>
              <a:pPr>
                <a:defRPr/>
              </a:pPr>
              <a:t>41</a:t>
            </a:fld>
            <a:endParaRPr lang="en-US"/>
          </a:p>
        </p:txBody>
      </p:sp>
      <p:sp>
        <p:nvSpPr>
          <p:cNvPr id="44441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444420" name="Rectangle 3"/>
          <p:cNvSpPr>
            <a:spLocks noGrp="1" noChangeArrowheads="1"/>
          </p:cNvSpPr>
          <p:nvPr>
            <p:ph type="body" idx="1"/>
          </p:nvPr>
        </p:nvSpPr>
        <p:spPr bwMode="auto">
          <a:xfrm>
            <a:off x="914400" y="4343400"/>
            <a:ext cx="54864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latin typeface="Arial" pitchFamily="34" charset="0"/>
              </a:rPr>
              <a:t>Reference 1926.404(b)(1)(iii)</a:t>
            </a:r>
          </a:p>
          <a:p>
            <a:pPr eaLnBrk="1" hangingPunct="1"/>
            <a:endParaRPr lang="en-US" smtClean="0">
              <a:latin typeface="Arial" pitchFamily="34" charset="0"/>
            </a:endParaRPr>
          </a:p>
          <a:p>
            <a:pPr eaLnBrk="1" hangingPunct="1"/>
            <a:r>
              <a:rPr lang="en-US" b="1" smtClean="0">
                <a:latin typeface="Arial" pitchFamily="34" charset="0"/>
              </a:rPr>
              <a:t>Assured Equipment Grounding Conductor Program</a:t>
            </a:r>
            <a:r>
              <a:rPr lang="en-US" smtClean="0">
                <a:latin typeface="Arial" pitchFamily="34" charset="0"/>
              </a:rPr>
              <a:t> (AEGCP). </a:t>
            </a:r>
          </a:p>
          <a:p>
            <a:pPr eaLnBrk="1" hangingPunct="1"/>
            <a:r>
              <a:rPr lang="en-US" smtClean="0">
                <a:latin typeface="Arial" pitchFamily="34" charset="0"/>
              </a:rPr>
              <a:t>The employer shall establish and implement AEGCP on construction sites covering all listed above which are available for use or used by employees. This program has the following minimum requirements:</a:t>
            </a:r>
          </a:p>
          <a:p>
            <a:pPr eaLnBrk="1" hangingPunct="1"/>
            <a:r>
              <a:rPr lang="en-US" smtClean="0">
                <a:latin typeface="Arial" pitchFamily="34" charset="0"/>
              </a:rPr>
              <a:t>  - Daily visual inspections,  </a:t>
            </a:r>
          </a:p>
          <a:p>
            <a:pPr eaLnBrk="1" hangingPunct="1"/>
            <a:r>
              <a:rPr lang="en-US" smtClean="0">
                <a:latin typeface="Arial" pitchFamily="34" charset="0"/>
              </a:rPr>
              <a:t>  - Periodic test inspections (3 months at most for temporary cords and cords exposed to damage, 6 months for fixed cords not exposed) </a:t>
            </a:r>
          </a:p>
          <a:p>
            <a:pPr eaLnBrk="1" hangingPunct="1"/>
            <a:r>
              <a:rPr lang="en-US" smtClean="0">
                <a:latin typeface="Arial" pitchFamily="34" charset="0"/>
              </a:rPr>
              <a:t>  - Written description, </a:t>
            </a:r>
          </a:p>
          <a:p>
            <a:pPr eaLnBrk="1" hangingPunct="1"/>
            <a:r>
              <a:rPr lang="en-US" smtClean="0">
                <a:latin typeface="Arial" pitchFamily="34" charset="0"/>
              </a:rPr>
              <a:t>  - A competent person to implement the program, and</a:t>
            </a:r>
          </a:p>
          <a:p>
            <a:pPr eaLnBrk="1" hangingPunct="1"/>
            <a:r>
              <a:rPr lang="en-US" smtClean="0">
                <a:latin typeface="Arial" pitchFamily="34" charset="0"/>
              </a:rPr>
              <a:t>  - Record of the periodic tests.</a:t>
            </a:r>
          </a:p>
          <a:p>
            <a:pPr eaLnBrk="1" hangingPunct="1"/>
            <a:endParaRPr lang="en-US" smtClean="0">
              <a:latin typeface="Arial" pitchFamily="34" charset="0"/>
            </a:endParaRPr>
          </a:p>
          <a:p>
            <a:pPr eaLnBrk="1" hangingPunct="1"/>
            <a:r>
              <a:rPr lang="en-US" smtClean="0">
                <a:latin typeface="Arial" pitchFamily="34" charset="0"/>
              </a:rPr>
              <a:t>When portions of the building(s) or structures(s) which have been completed and no longer expose employees to weather or damp and wet locations, or to other grounding hazards, GFCIs or an assured equipment grounding program may not be required when approved extension cords are plugged into the permanent wiring at construction sites. </a:t>
            </a:r>
          </a:p>
          <a:p>
            <a:pPr eaLnBrk="1" hangingPunct="1"/>
            <a:endParaRPr lang="en-US" smtClean="0">
              <a:latin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p:txBody>
          <a:bodyPr/>
          <a:lstStyle/>
          <a:p>
            <a:pPr>
              <a:defRPr/>
            </a:pPr>
            <a:fld id="{57668A49-568F-4A97-B8EE-EBEC95C848D6}" type="slidenum">
              <a:rPr lang="en-US"/>
              <a:pPr>
                <a:defRPr/>
              </a:pPr>
              <a:t>42</a:t>
            </a:fld>
            <a:endParaRPr lang="en-US"/>
          </a:p>
        </p:txBody>
      </p:sp>
      <p:sp>
        <p:nvSpPr>
          <p:cNvPr id="445443" name="Rectangle 2"/>
          <p:cNvSpPr>
            <a:spLocks noGrp="1" noRot="1" noChangeAspect="1" noChangeArrowheads="1" noTextEdit="1"/>
          </p:cNvSpPr>
          <p:nvPr>
            <p:ph type="sldImg"/>
          </p:nvPr>
        </p:nvSpPr>
        <p:spPr bwMode="auto">
          <a:xfrm>
            <a:off x="1200150" y="728663"/>
            <a:ext cx="4460875" cy="3344862"/>
          </a:xfrm>
          <a:solidFill>
            <a:srgbClr val="FFFFFF"/>
          </a:solidFill>
          <a:ln>
            <a:solidFill>
              <a:srgbClr val="000000"/>
            </a:solidFill>
            <a:miter lim="800000"/>
            <a:headEnd/>
            <a:tailEnd/>
          </a:ln>
        </p:spPr>
      </p:sp>
      <p:sp>
        <p:nvSpPr>
          <p:cNvPr id="445444" name="Rectangle 3"/>
          <p:cNvSpPr>
            <a:spLocks noGrp="1" noChangeArrowheads="1"/>
          </p:cNvSpPr>
          <p:nvPr>
            <p:ph type="body" idx="1"/>
          </p:nvPr>
        </p:nvSpPr>
        <p:spPr bwMode="auto">
          <a:xfrm>
            <a:off x="914400" y="4341813"/>
            <a:ext cx="5181600" cy="4116387"/>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smtClean="0">
                <a:latin typeface="Arial" pitchFamily="34" charset="0"/>
              </a:rPr>
              <a:t>Common Examples of Misused Equipment = OSHA Violations</a:t>
            </a:r>
          </a:p>
          <a:p>
            <a:pPr eaLnBrk="1" hangingPunct="1"/>
            <a:r>
              <a:rPr lang="en-US" smtClean="0">
                <a:latin typeface="Arial" pitchFamily="34" charset="0"/>
              </a:rPr>
              <a:t>* Using multi-receptacle boxes designed to be mounted by fitting them with a power cord and placing them on the floor. </a:t>
            </a:r>
          </a:p>
          <a:p>
            <a:pPr eaLnBrk="1" hangingPunct="1"/>
            <a:r>
              <a:rPr lang="en-US" smtClean="0">
                <a:latin typeface="Arial" pitchFamily="34" charset="0"/>
              </a:rPr>
              <a:t>* Fabricating extension cords with ROMEX® wire. </a:t>
            </a:r>
          </a:p>
          <a:p>
            <a:pPr eaLnBrk="1" hangingPunct="1"/>
            <a:r>
              <a:rPr lang="en-US" smtClean="0">
                <a:latin typeface="Arial" pitchFamily="34" charset="0"/>
              </a:rPr>
              <a:t>* Using equipment outdoors that is labeled for use only in dry, indoor locations. </a:t>
            </a:r>
          </a:p>
          <a:p>
            <a:pPr eaLnBrk="1" hangingPunct="1"/>
            <a:r>
              <a:rPr lang="en-US" smtClean="0">
                <a:latin typeface="Arial" pitchFamily="34" charset="0"/>
              </a:rPr>
              <a:t>* Attaching ungrounded, two-prong adapter plugs to three-prong cords and tools. </a:t>
            </a:r>
          </a:p>
          <a:p>
            <a:pPr eaLnBrk="1" hangingPunct="1"/>
            <a:r>
              <a:rPr lang="en-US" smtClean="0">
                <a:latin typeface="Arial" pitchFamily="34" charset="0"/>
              </a:rPr>
              <a:t>* Using circuit breakers or fuses with the wrong rating for over-current protection, e.g. using a 30-amp breaker in a system with 15- or 20-amp receptacles.   Protection is lost because it will not trip when the system's load has been exceeded. </a:t>
            </a:r>
          </a:p>
          <a:p>
            <a:pPr eaLnBrk="1" hangingPunct="1"/>
            <a:r>
              <a:rPr lang="en-US" smtClean="0">
                <a:latin typeface="Arial" pitchFamily="34" charset="0"/>
              </a:rPr>
              <a:t>* Using modified cords or tools, e.g., removing ground prongs, face plates, insulation, etc. </a:t>
            </a:r>
          </a:p>
          <a:p>
            <a:pPr eaLnBrk="1" hangingPunct="1"/>
            <a:r>
              <a:rPr lang="en-US" smtClean="0">
                <a:latin typeface="Arial" pitchFamily="34" charset="0"/>
              </a:rPr>
              <a:t>* Using cords or tools with worn insulation or exposed wires. </a:t>
            </a: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p:txBody>
          <a:bodyPr/>
          <a:lstStyle/>
          <a:p>
            <a:pPr>
              <a:defRPr/>
            </a:pPr>
            <a:fld id="{EE247526-85B3-4799-9E21-07E7901D3D8E}" type="slidenum">
              <a:rPr lang="en-US"/>
              <a:pPr>
                <a:defRPr/>
              </a:pPr>
              <a:t>43</a:t>
            </a:fld>
            <a:endParaRPr lang="en-US"/>
          </a:p>
        </p:txBody>
      </p:sp>
      <p:sp>
        <p:nvSpPr>
          <p:cNvPr id="4464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64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latin typeface="Arial" pitchFamily="34" charset="0"/>
              </a:rPr>
              <a:t>* Use tools and equipment according to the instructions included in their listing, labeling or certification. </a:t>
            </a:r>
          </a:p>
          <a:p>
            <a:pPr eaLnBrk="1" hangingPunct="1"/>
            <a:r>
              <a:rPr lang="en-US" smtClean="0">
                <a:latin typeface="Arial" pitchFamily="34" charset="0"/>
              </a:rPr>
              <a:t>* Visually inspect all electrical equipment before use.  Remove from service any equipment with frayed cords, missing ground prongs, cracked tool casings, etc.  Apply a warning tag to any defective tool and do not use it until the problem has been corrected. </a:t>
            </a:r>
          </a:p>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p:txBody>
          <a:bodyPr/>
          <a:lstStyle/>
          <a:p>
            <a:pPr>
              <a:defRPr/>
            </a:pPr>
            <a:fld id="{7B1EC8CC-6BAF-4360-BD6C-96B41961412F}" type="slidenum">
              <a:rPr lang="en-US"/>
              <a:pPr>
                <a:defRPr/>
              </a:pPr>
              <a:t>44</a:t>
            </a:fld>
            <a:endParaRPr lang="en-US"/>
          </a:p>
        </p:txBody>
      </p:sp>
      <p:sp>
        <p:nvSpPr>
          <p:cNvPr id="4474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74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50000"/>
              </a:spcBef>
            </a:pPr>
            <a:r>
              <a:rPr lang="en-US" smtClean="0">
                <a:latin typeface="Arial" pitchFamily="34" charset="0"/>
              </a:rPr>
              <a:t>Reference 1926.405(a)(2)</a:t>
            </a:r>
          </a:p>
          <a:p>
            <a:pPr eaLnBrk="1" hangingPunct="1"/>
            <a:endParaRPr lang="en-US" smtClean="0">
              <a:latin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p:txBody>
          <a:bodyPr/>
          <a:lstStyle/>
          <a:p>
            <a:pPr>
              <a:defRPr/>
            </a:pPr>
            <a:fld id="{4F01908E-AC20-46FA-B986-3520C64A97B5}" type="slidenum">
              <a:rPr lang="en-US"/>
              <a:pPr>
                <a:defRPr/>
              </a:pPr>
              <a:t>45</a:t>
            </a:fld>
            <a:endParaRPr lang="en-US"/>
          </a:p>
        </p:txBody>
      </p:sp>
      <p:sp>
        <p:nvSpPr>
          <p:cNvPr id="448515" name="Rectangle 2"/>
          <p:cNvSpPr>
            <a:spLocks noGrp="1" noRot="1" noChangeAspect="1" noChangeArrowheads="1" noTextEdit="1"/>
          </p:cNvSpPr>
          <p:nvPr>
            <p:ph type="sldImg"/>
          </p:nvPr>
        </p:nvSpPr>
        <p:spPr bwMode="auto">
          <a:xfrm>
            <a:off x="1200150" y="728663"/>
            <a:ext cx="4460875" cy="3344862"/>
          </a:xfrm>
          <a:solidFill>
            <a:srgbClr val="FFFFFF"/>
          </a:solidFill>
          <a:ln>
            <a:solidFill>
              <a:srgbClr val="000000"/>
            </a:solidFill>
            <a:miter lim="800000"/>
            <a:headEnd/>
            <a:tailEnd/>
          </a:ln>
        </p:spPr>
      </p:sp>
      <p:sp>
        <p:nvSpPr>
          <p:cNvPr id="448516" name="Rectangle 3"/>
          <p:cNvSpPr>
            <a:spLocks noGrp="1" noChangeArrowheads="1"/>
          </p:cNvSpPr>
          <p:nvPr>
            <p:ph type="body" idx="1"/>
          </p:nvPr>
        </p:nvSpPr>
        <p:spPr bwMode="auto">
          <a:xfrm>
            <a:off x="914400" y="4341813"/>
            <a:ext cx="5486400" cy="4116387"/>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z="1000" smtClean="0">
                <a:solidFill>
                  <a:srgbClr val="000000"/>
                </a:solidFill>
                <a:latin typeface="Arial" pitchFamily="34" charset="0"/>
              </a:rPr>
              <a:t>There are “clues” that electrical hazards exist.  For example, if a GFCI keeps tripping while you are using a power tool, there is a problem. Don’t keep resetting the GFCI and continue to work. You must evaluate the “clue” and decide what action should be taken to control the hazard. </a:t>
            </a:r>
          </a:p>
          <a:p>
            <a:pPr eaLnBrk="1" hangingPunct="1"/>
            <a:r>
              <a:rPr lang="en-US" sz="1000" smtClean="0">
                <a:solidFill>
                  <a:srgbClr val="000000"/>
                </a:solidFill>
                <a:latin typeface="Arial" pitchFamily="34" charset="0"/>
              </a:rPr>
              <a:t>There are a number of other conditions that indicate a hazard.</a:t>
            </a:r>
          </a:p>
          <a:p>
            <a:pPr eaLnBrk="1" hangingPunct="1">
              <a:buFont typeface="Wingdings" pitchFamily="2" charset="2"/>
              <a:buChar char="§"/>
            </a:pPr>
            <a:r>
              <a:rPr lang="en-US" sz="1000" smtClean="0">
                <a:solidFill>
                  <a:srgbClr val="FF0103"/>
                </a:solidFill>
                <a:latin typeface="Arial" pitchFamily="34" charset="0"/>
              </a:rPr>
              <a:t> </a:t>
            </a:r>
            <a:r>
              <a:rPr lang="en-US" sz="1000" smtClean="0">
                <a:solidFill>
                  <a:srgbClr val="000000"/>
                </a:solidFill>
                <a:latin typeface="Arial" pitchFamily="34" charset="0"/>
              </a:rPr>
              <a:t>Tripped circuit breakers and blown fuses show that too much current is flowing in a circuit. This could be due to several factors, such as malfunctioning equipment or a short between conductors. You need to determine the cause in order to control the hazard.</a:t>
            </a:r>
          </a:p>
          <a:p>
            <a:pPr eaLnBrk="1" hangingPunct="1">
              <a:buFont typeface="Wingdings" pitchFamily="2" charset="2"/>
              <a:buChar char="§"/>
            </a:pPr>
            <a:r>
              <a:rPr lang="en-US" sz="1000" smtClean="0">
                <a:solidFill>
                  <a:srgbClr val="FF0103"/>
                </a:solidFill>
                <a:latin typeface="Arial" pitchFamily="34" charset="0"/>
              </a:rPr>
              <a:t> </a:t>
            </a:r>
            <a:r>
              <a:rPr lang="en-US" sz="1000" smtClean="0">
                <a:solidFill>
                  <a:srgbClr val="000000"/>
                </a:solidFill>
                <a:latin typeface="Arial" pitchFamily="34" charset="0"/>
              </a:rPr>
              <a:t>An electrical tool, appliance, wire, or connection that feels warm may indicate too much current in the circuit or equipment. You need to evaluate the situation and determine your risk.</a:t>
            </a:r>
          </a:p>
          <a:p>
            <a:pPr eaLnBrk="1" hangingPunct="1">
              <a:buFont typeface="Wingdings" pitchFamily="2" charset="2"/>
              <a:buChar char="§"/>
            </a:pPr>
            <a:r>
              <a:rPr lang="en-US" sz="1000" smtClean="0">
                <a:solidFill>
                  <a:srgbClr val="FF0103"/>
                </a:solidFill>
                <a:latin typeface="Arial" pitchFamily="34" charset="0"/>
              </a:rPr>
              <a:t> </a:t>
            </a:r>
            <a:r>
              <a:rPr lang="en-US" sz="1000" smtClean="0">
                <a:solidFill>
                  <a:srgbClr val="000000"/>
                </a:solidFill>
                <a:latin typeface="Arial" pitchFamily="34" charset="0"/>
              </a:rPr>
              <a:t>An extension cord that feels warm may indicate too much current for the wire size of the cord. You must decide when action needs to be taken.</a:t>
            </a:r>
          </a:p>
          <a:p>
            <a:pPr eaLnBrk="1" hangingPunct="1">
              <a:buFont typeface="Wingdings" pitchFamily="2" charset="2"/>
              <a:buChar char="§"/>
            </a:pPr>
            <a:r>
              <a:rPr lang="en-US" sz="1000" smtClean="0">
                <a:solidFill>
                  <a:srgbClr val="FF0103"/>
                </a:solidFill>
                <a:latin typeface="Arial" pitchFamily="34" charset="0"/>
              </a:rPr>
              <a:t> </a:t>
            </a:r>
            <a:r>
              <a:rPr lang="en-US" sz="1000" smtClean="0">
                <a:solidFill>
                  <a:srgbClr val="000000"/>
                </a:solidFill>
                <a:latin typeface="Arial" pitchFamily="34" charset="0"/>
              </a:rPr>
              <a:t>A cable, fuse box, or junction box that feels warm may indicate too much current in the circuits.</a:t>
            </a:r>
          </a:p>
          <a:p>
            <a:pPr eaLnBrk="1" hangingPunct="1">
              <a:buFont typeface="Wingdings" pitchFamily="2" charset="2"/>
              <a:buChar char="§"/>
            </a:pPr>
            <a:r>
              <a:rPr lang="en-US" sz="1000" smtClean="0">
                <a:solidFill>
                  <a:srgbClr val="FF0103"/>
                </a:solidFill>
                <a:latin typeface="Arial" pitchFamily="34" charset="0"/>
              </a:rPr>
              <a:t> </a:t>
            </a:r>
            <a:r>
              <a:rPr lang="en-US" sz="1000" smtClean="0">
                <a:solidFill>
                  <a:srgbClr val="000000"/>
                </a:solidFill>
                <a:latin typeface="Arial" pitchFamily="34" charset="0"/>
              </a:rPr>
              <a:t>A burning odor may indicate overheated insulation.</a:t>
            </a:r>
          </a:p>
          <a:p>
            <a:pPr eaLnBrk="1" hangingPunct="1">
              <a:buFont typeface="Wingdings" pitchFamily="2" charset="2"/>
              <a:buChar char="§"/>
            </a:pPr>
            <a:r>
              <a:rPr lang="en-US" sz="1000" smtClean="0">
                <a:solidFill>
                  <a:srgbClr val="FF0103"/>
                </a:solidFill>
                <a:latin typeface="Arial" pitchFamily="34" charset="0"/>
              </a:rPr>
              <a:t> </a:t>
            </a:r>
            <a:r>
              <a:rPr lang="en-US" sz="1000" smtClean="0">
                <a:solidFill>
                  <a:srgbClr val="000000"/>
                </a:solidFill>
                <a:latin typeface="Arial" pitchFamily="34" charset="0"/>
              </a:rPr>
              <a:t>Worn, frayed, or damaged insulation around any wire or other conductor is an electrical hazard because the conductors could be exposed.  Contact with an exposed wire could cause a shock.  Damaged insulation could cause a short, leading to arcing or a fire. Inspect all insulation for scrapes and breaks.  You need to evaluate the seriousness of any damage you find and decide how to deal with the hazard.</a:t>
            </a:r>
          </a:p>
          <a:p>
            <a:pPr eaLnBrk="1" hangingPunct="1">
              <a:buFont typeface="Wingdings" pitchFamily="2" charset="2"/>
              <a:buChar char="§"/>
            </a:pPr>
            <a:r>
              <a:rPr lang="en-US" sz="1000" smtClean="0">
                <a:solidFill>
                  <a:srgbClr val="FF0103"/>
                </a:solidFill>
                <a:latin typeface="Arial" pitchFamily="34" charset="0"/>
              </a:rPr>
              <a:t> </a:t>
            </a:r>
            <a:r>
              <a:rPr lang="en-US" sz="1000" smtClean="0">
                <a:solidFill>
                  <a:srgbClr val="000000"/>
                </a:solidFill>
                <a:latin typeface="Arial" pitchFamily="34" charset="0"/>
              </a:rPr>
              <a:t>A GFCI that trips indicates there is current leakage from the circuit  First, you must decide the probable cause of the leakage by recognizing any contributing hazards. Then, you must decide what action needs to be taken.</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p:txBody>
          <a:bodyPr/>
          <a:lstStyle/>
          <a:p>
            <a:pPr>
              <a:defRPr/>
            </a:pPr>
            <a:fld id="{E408AA8A-F54D-4CF8-A6DE-786E301B9B58}" type="slidenum">
              <a:rPr lang="en-US"/>
              <a:pPr>
                <a:defRPr/>
              </a:pPr>
              <a:t>46</a:t>
            </a:fld>
            <a:endParaRPr lang="en-US"/>
          </a:p>
        </p:txBody>
      </p:sp>
      <p:sp>
        <p:nvSpPr>
          <p:cNvPr id="44953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449540" name="Rectangle 3"/>
          <p:cNvSpPr>
            <a:spLocks noGrp="1" noChangeArrowheads="1"/>
          </p:cNvSpPr>
          <p:nvPr>
            <p:ph type="body" idx="1"/>
          </p:nvPr>
        </p:nvSpPr>
        <p:spPr bwMode="auto">
          <a:xfrm>
            <a:off x="914400" y="4343400"/>
            <a:ext cx="5486400" cy="4114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50000"/>
              </a:spcBef>
            </a:pPr>
            <a:r>
              <a:rPr lang="en-US" sz="1000" smtClean="0">
                <a:latin typeface="Arial" pitchFamily="34" charset="0"/>
              </a:rPr>
              <a:t>Reference 1926.417:</a:t>
            </a:r>
          </a:p>
          <a:p>
            <a:pPr eaLnBrk="1" hangingPunct="1"/>
            <a:r>
              <a:rPr lang="en-US" sz="1000" b="1" smtClean="0">
                <a:latin typeface="Arial" pitchFamily="34" charset="0"/>
              </a:rPr>
              <a:t>(a) Controls.</a:t>
            </a:r>
            <a:r>
              <a:rPr lang="en-US" sz="1000" smtClean="0">
                <a:latin typeface="Arial" pitchFamily="34" charset="0"/>
              </a:rPr>
              <a:t> Controls that are to be deactivated during the course of work on energized or de-energized equipment or circuits shall be tagged.</a:t>
            </a:r>
          </a:p>
          <a:p>
            <a:pPr eaLnBrk="1" hangingPunct="1"/>
            <a:r>
              <a:rPr lang="en-US" sz="1000" b="1" smtClean="0">
                <a:latin typeface="Arial" pitchFamily="34" charset="0"/>
              </a:rPr>
              <a:t>(b) Equipment and circuits.</a:t>
            </a:r>
            <a:r>
              <a:rPr lang="en-US" sz="1000" smtClean="0">
                <a:latin typeface="Arial" pitchFamily="34" charset="0"/>
              </a:rPr>
              <a:t> Equipment or circuits that are deenergized shall be rendered inoperative and shall have tags attached at all points where such equipment or circuits can be energized.</a:t>
            </a:r>
          </a:p>
          <a:p>
            <a:pPr eaLnBrk="1" hangingPunct="1"/>
            <a:r>
              <a:rPr lang="en-US" sz="1000" b="1" smtClean="0">
                <a:latin typeface="Arial" pitchFamily="34" charset="0"/>
              </a:rPr>
              <a:t>(c) Tags.</a:t>
            </a:r>
            <a:r>
              <a:rPr lang="en-US" sz="1000" smtClean="0">
                <a:latin typeface="Arial" pitchFamily="34" charset="0"/>
              </a:rPr>
              <a:t> Tags shall be placed to identify plainly the equipment or circuits being worked on.</a:t>
            </a:r>
          </a:p>
          <a:p>
            <a:pPr eaLnBrk="1" hangingPunct="1"/>
            <a:r>
              <a:rPr lang="en-US" sz="1000" b="1" smtClean="0">
                <a:latin typeface="Arial" pitchFamily="34" charset="0"/>
              </a:rPr>
              <a:t>(d) Lockout and tagging.</a:t>
            </a:r>
            <a:r>
              <a:rPr lang="en-US" sz="1000" smtClean="0">
                <a:latin typeface="Arial" pitchFamily="34" charset="0"/>
              </a:rPr>
              <a:t>  While any employee is exposed to contact with  parts of fixed electric equipment or circuits which have been de-energized, the circuits energizing the parts shall be locked out or tagged or both.</a:t>
            </a:r>
          </a:p>
          <a:p>
            <a:pPr eaLnBrk="1" hangingPunct="1"/>
            <a:endParaRPr lang="en-US" sz="1000" smtClean="0">
              <a:latin typeface="Arial" pitchFamily="34" charset="0"/>
            </a:endParaRPr>
          </a:p>
          <a:p>
            <a:pPr eaLnBrk="1" hangingPunct="1"/>
            <a:r>
              <a:rPr lang="en-US" sz="1000" b="1" smtClean="0">
                <a:latin typeface="Arial" pitchFamily="34" charset="0"/>
              </a:rPr>
              <a:t>Case study</a:t>
            </a:r>
          </a:p>
          <a:p>
            <a:pPr eaLnBrk="1" hangingPunct="1"/>
            <a:r>
              <a:rPr lang="en-US" sz="1000" smtClean="0">
                <a:latin typeface="Arial" pitchFamily="34" charset="0"/>
              </a:rPr>
              <a:t>A</a:t>
            </a:r>
            <a:r>
              <a:rPr lang="en-US" sz="1000" smtClean="0">
                <a:solidFill>
                  <a:srgbClr val="000000"/>
                </a:solidFill>
                <a:latin typeface="Arial" pitchFamily="34" charset="0"/>
              </a:rPr>
              <a:t>n electrician was removing a metal fish tape from a hole at the base of a metal light pole. </a:t>
            </a:r>
          </a:p>
          <a:p>
            <a:pPr eaLnBrk="1" hangingPunct="1"/>
            <a:r>
              <a:rPr lang="en-US" sz="1000" smtClean="0">
                <a:solidFill>
                  <a:srgbClr val="000000"/>
                </a:solidFill>
                <a:latin typeface="Arial" pitchFamily="34" charset="0"/>
              </a:rPr>
              <a:t>(A fish tape is used to pull wire through a conduit run.)  The fish tape became energized, electrocuting him.  As a result of its inspection, OSHA issued a citation for three serious violations of the agency’s construction standards.</a:t>
            </a:r>
          </a:p>
          <a:p>
            <a:pPr eaLnBrk="1" hangingPunct="1"/>
            <a:endParaRPr lang="en-US" sz="1000" smtClean="0">
              <a:solidFill>
                <a:srgbClr val="000000"/>
              </a:solidFill>
              <a:latin typeface="Arial" pitchFamily="34" charset="0"/>
            </a:endParaRPr>
          </a:p>
          <a:p>
            <a:pPr eaLnBrk="1" hangingPunct="1"/>
            <a:r>
              <a:rPr lang="en-US" sz="1000" smtClean="0">
                <a:solidFill>
                  <a:srgbClr val="000000"/>
                </a:solidFill>
                <a:latin typeface="Arial" pitchFamily="34" charset="0"/>
              </a:rPr>
              <a:t>If the following OSHA requirements had been followed, this death could have been prevented.</a:t>
            </a:r>
          </a:p>
          <a:p>
            <a:pPr eaLnBrk="1" hangingPunct="1"/>
            <a:r>
              <a:rPr lang="en-US" sz="1000" smtClean="0">
                <a:solidFill>
                  <a:srgbClr val="FF0103"/>
                </a:solidFill>
                <a:latin typeface="Arial" pitchFamily="34" charset="0"/>
              </a:rPr>
              <a:t>• </a:t>
            </a:r>
            <a:r>
              <a:rPr lang="en-US" sz="1000" smtClean="0">
                <a:solidFill>
                  <a:srgbClr val="000000"/>
                </a:solidFill>
                <a:latin typeface="Arial" pitchFamily="34" charset="0"/>
              </a:rPr>
              <a:t>De-energize all circuits before beginning work.</a:t>
            </a:r>
          </a:p>
          <a:p>
            <a:pPr eaLnBrk="1" hangingPunct="1"/>
            <a:r>
              <a:rPr lang="en-US" sz="1000" smtClean="0">
                <a:solidFill>
                  <a:srgbClr val="FF0103"/>
                </a:solidFill>
                <a:latin typeface="Arial" pitchFamily="34" charset="0"/>
              </a:rPr>
              <a:t>• </a:t>
            </a:r>
            <a:r>
              <a:rPr lang="en-US" sz="1000" smtClean="0">
                <a:solidFill>
                  <a:srgbClr val="000000"/>
                </a:solidFill>
                <a:latin typeface="Arial" pitchFamily="34" charset="0"/>
              </a:rPr>
              <a:t>Always lock out and tag out de-energized equipment.</a:t>
            </a:r>
          </a:p>
          <a:p>
            <a:pPr eaLnBrk="1" hangingPunct="1"/>
            <a:r>
              <a:rPr lang="en-US" sz="1000" smtClean="0">
                <a:solidFill>
                  <a:srgbClr val="FF0103"/>
                </a:solidFill>
                <a:latin typeface="Arial" pitchFamily="34" charset="0"/>
              </a:rPr>
              <a:t>• </a:t>
            </a:r>
            <a:r>
              <a:rPr lang="en-US" sz="1000" smtClean="0">
                <a:solidFill>
                  <a:srgbClr val="000000"/>
                </a:solidFill>
                <a:latin typeface="Arial" pitchFamily="34" charset="0"/>
              </a:rPr>
              <a:t>Companies must train workers to recognize and avoid unsafe conditions</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3D1CE86-7C50-49BA-99E4-59A30431E719}" type="slidenum">
              <a:rPr lang="en-US"/>
              <a:pPr>
                <a:defRPr/>
              </a:pPr>
              <a:t>47</a:t>
            </a:fld>
            <a:endParaRPr lang="en-US"/>
          </a:p>
        </p:txBody>
      </p:sp>
      <p:sp>
        <p:nvSpPr>
          <p:cNvPr id="450563" name="Rectangle 2"/>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88" tIns="44450" rIns="90488" bIns="44450" numCol="1" anchor="t" anchorCtr="0" compatLnSpc="1">
            <a:prstTxWarp prst="textNoShape">
              <a:avLst/>
            </a:prstTxWarp>
          </a:bodyPr>
          <a:lstStyle/>
          <a:p>
            <a:pPr>
              <a:lnSpc>
                <a:spcPct val="90000"/>
              </a:lnSpc>
            </a:pPr>
            <a:r>
              <a:rPr lang="en-US" smtClean="0"/>
              <a:t>“If you don’t have an electrical disconnect next to a machine, then you can attach a lock to the electrical panel. There are also individual circuit breaker locks, which may be better than locking the electrical panel cover since in an emergency, it may be necessary to get to the panel to shut off breakers other than the one that is locked out.</a:t>
            </a:r>
          </a:p>
          <a:p>
            <a:pPr>
              <a:lnSpc>
                <a:spcPct val="90000"/>
              </a:lnSpc>
            </a:pPr>
            <a:r>
              <a:rPr lang="en-US" smtClean="0"/>
              <a:t>You don’t have to have a lockout procedure for a machine with all its energy controlled by pulling the plug if the worker maintains exclusive control of the plug.  If that is not the case, the photo on the right shows how to lockout a plug at the end of an electrical cord.”  </a:t>
            </a:r>
          </a:p>
        </p:txBody>
      </p:sp>
      <p:sp>
        <p:nvSpPr>
          <p:cNvPr id="450564" name="Rectangle 3"/>
          <p:cNvSpPr>
            <a:spLocks noRot="1" noChangeArrowheads="1" noTextEdit="1"/>
          </p:cNvSpPr>
          <p:nvPr>
            <p:ph type="sldImg"/>
          </p:nvPr>
        </p:nvSpPr>
        <p:spPr bwMode="auto">
          <a:xfrm>
            <a:off x="1157288" y="696913"/>
            <a:ext cx="4543425" cy="3408362"/>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p:txBody>
          <a:bodyPr/>
          <a:lstStyle/>
          <a:p>
            <a:pPr>
              <a:defRPr/>
            </a:pPr>
            <a:fld id="{D1E1A173-46C3-42E1-BA63-CF4D390819E7}" type="slidenum">
              <a:rPr lang="en-US"/>
              <a:pPr>
                <a:defRPr/>
              </a:pPr>
              <a:t>48</a:t>
            </a:fld>
            <a:endParaRPr lang="en-US"/>
          </a:p>
        </p:txBody>
      </p:sp>
      <p:sp>
        <p:nvSpPr>
          <p:cNvPr id="4515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1588" name="Rectangle 3"/>
          <p:cNvSpPr>
            <a:spLocks noGrp="1" noChangeArrowheads="1"/>
          </p:cNvSpPr>
          <p:nvPr>
            <p:ph type="body" idx="1"/>
          </p:nvPr>
        </p:nvSpPr>
        <p:spPr bwMode="auto">
          <a:xfrm>
            <a:off x="914400" y="4343400"/>
            <a:ext cx="51816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latin typeface="Arial" pitchFamily="34" charset="0"/>
              </a:rPr>
              <a:t>1926.416, 1926.417</a:t>
            </a:r>
          </a:p>
          <a:p>
            <a:pPr eaLnBrk="1" hangingPunct="1"/>
            <a:endParaRPr lang="en-US" smtClean="0">
              <a:latin typeface="Arial" pitchFamily="34" charset="0"/>
            </a:endParaRPr>
          </a:p>
          <a:p>
            <a:pPr eaLnBrk="1" hangingPunct="1"/>
            <a:r>
              <a:rPr lang="en-US" smtClean="0">
                <a:latin typeface="Arial" pitchFamily="34" charset="0"/>
              </a:rPr>
              <a:t>Employees must not work near any part of an electric power circuit that the employee could contact in the course of work, unless the employee is protected against electric shock by de-energizing the circuit and grounding it or by guarding it effectively by insulation or other means.</a:t>
            </a:r>
          </a:p>
          <a:p>
            <a:pPr eaLnBrk="1" hangingPunct="1"/>
            <a:r>
              <a:rPr lang="en-US" smtClean="0">
                <a:latin typeface="Arial" pitchFamily="34" charset="0"/>
              </a:rPr>
              <a:t>*  </a:t>
            </a:r>
            <a:r>
              <a:rPr lang="en-US" b="1" smtClean="0">
                <a:latin typeface="Arial" pitchFamily="34" charset="0"/>
              </a:rPr>
              <a:t>In work areas where the exact location of underground electric power lines is unknown</a:t>
            </a:r>
            <a:r>
              <a:rPr lang="en-US" smtClean="0">
                <a:latin typeface="Arial" pitchFamily="34" charset="0"/>
              </a:rPr>
              <a:t>, employees using jack‑hammers, bars, or other hand tools which may contact a line shall be provided with insulated protective gloves.</a:t>
            </a:r>
          </a:p>
          <a:p>
            <a:pPr eaLnBrk="1" hangingPunct="1"/>
            <a:r>
              <a:rPr lang="en-US" smtClean="0">
                <a:latin typeface="Arial" pitchFamily="34" charset="0"/>
              </a:rPr>
              <a:t>*  </a:t>
            </a:r>
            <a:r>
              <a:rPr lang="en-US" b="1" smtClean="0">
                <a:latin typeface="Arial" pitchFamily="34" charset="0"/>
              </a:rPr>
              <a:t>Before work is begun</a:t>
            </a:r>
            <a:r>
              <a:rPr lang="en-US" smtClean="0">
                <a:latin typeface="Arial" pitchFamily="34" charset="0"/>
              </a:rPr>
              <a:t>, inquire or observe by instruments whether any part of an energized electric power circuit is so located that the performance of the work may bring any person, tool, or machine into physical or electrical contact with the electric power circuit. Post and maintain proper warning signs where such a circuit exists. The employer shall advise employees of the location of such lines, the hazards involved, and the protective measures to be taken.</a:t>
            </a:r>
          </a:p>
          <a:p>
            <a:pPr eaLnBrk="1" hangingPunct="1"/>
            <a:endParaRPr lang="en-US" smtClean="0">
              <a:latin typeface="Arial"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p:txBody>
          <a:bodyPr/>
          <a:lstStyle/>
          <a:p>
            <a:pPr>
              <a:defRPr/>
            </a:pPr>
            <a:fld id="{C507B090-F8A4-4AF2-8141-7191259F87EF}" type="slidenum">
              <a:rPr lang="en-US"/>
              <a:pPr>
                <a:defRPr/>
              </a:pPr>
              <a:t>49</a:t>
            </a:fld>
            <a:endParaRPr lang="en-US"/>
          </a:p>
        </p:txBody>
      </p:sp>
      <p:sp>
        <p:nvSpPr>
          <p:cNvPr id="4526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2612" name="Rectangle 3"/>
          <p:cNvSpPr>
            <a:spLocks noGrp="1" noChangeArrowheads="1"/>
          </p:cNvSpPr>
          <p:nvPr>
            <p:ph type="body" idx="1"/>
          </p:nvPr>
        </p:nvSpPr>
        <p:spPr bwMode="auto">
          <a:xfrm>
            <a:off x="9144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50000"/>
              </a:spcBef>
            </a:pPr>
            <a:r>
              <a:rPr lang="en-US" sz="1000" smtClean="0">
                <a:latin typeface="Arial" pitchFamily="34" charset="0"/>
              </a:rPr>
              <a:t>1926.416, 1926.417</a:t>
            </a:r>
          </a:p>
          <a:p>
            <a:pPr eaLnBrk="1" hangingPunct="1">
              <a:lnSpc>
                <a:spcPct val="90000"/>
              </a:lnSpc>
              <a:spcBef>
                <a:spcPct val="50000"/>
              </a:spcBef>
            </a:pPr>
            <a:r>
              <a:rPr lang="en-US" sz="1000" smtClean="0">
                <a:latin typeface="Arial" pitchFamily="34" charset="0"/>
              </a:rPr>
              <a:t>Only qualified persons may work on electric circuit parts or equipment that have not been de-energized.  Such persons shall be capable of working safely on energized circuits and shall be familiar with the proper use of special precautionary techniques, PPE, insulating and shielding materials, and insulated tools.</a:t>
            </a:r>
          </a:p>
          <a:p>
            <a:pPr eaLnBrk="1" hangingPunct="1">
              <a:lnSpc>
                <a:spcPct val="90000"/>
              </a:lnSpc>
            </a:pPr>
            <a:endParaRPr lang="en-US" sz="1000" smtClean="0">
              <a:latin typeface="Arial" pitchFamily="34" charset="0"/>
            </a:endParaRPr>
          </a:p>
          <a:p>
            <a:pPr eaLnBrk="1" hangingPunct="1">
              <a:lnSpc>
                <a:spcPct val="90000"/>
              </a:lnSpc>
            </a:pPr>
            <a:r>
              <a:rPr lang="en-US" sz="1000" b="1" smtClean="0">
                <a:latin typeface="Arial" pitchFamily="34" charset="0"/>
              </a:rPr>
              <a:t>De-energize live parts </a:t>
            </a:r>
            <a:r>
              <a:rPr lang="en-US" sz="1000" smtClean="0">
                <a:latin typeface="Arial" pitchFamily="34" charset="0"/>
              </a:rPr>
              <a:t>that an employee may be exposed to</a:t>
            </a:r>
            <a:r>
              <a:rPr lang="en-US" sz="1000" b="1" smtClean="0">
                <a:latin typeface="Arial" pitchFamily="34" charset="0"/>
              </a:rPr>
              <a:t> </a:t>
            </a:r>
            <a:r>
              <a:rPr lang="en-US" sz="1000" smtClean="0">
                <a:latin typeface="Arial" pitchFamily="34" charset="0"/>
              </a:rPr>
              <a:t>before the employee works on or near them, unless the employer can demonstrate that deenergizing introduces additional or increased hazards or is infeasible due to equipment design or operational limitations. Live parts that operate at less than 50 volts to ground need not be deenergized if there will be no increased exposure to electrical burns or to explosion due to electric arcs.</a:t>
            </a:r>
          </a:p>
          <a:p>
            <a:pPr eaLnBrk="1" hangingPunct="1">
              <a:lnSpc>
                <a:spcPct val="90000"/>
              </a:lnSpc>
            </a:pPr>
            <a:endParaRPr lang="en-US" sz="1000" smtClean="0">
              <a:latin typeface="Arial" pitchFamily="34" charset="0"/>
            </a:endParaRPr>
          </a:p>
          <a:p>
            <a:pPr eaLnBrk="1" hangingPunct="1">
              <a:lnSpc>
                <a:spcPct val="90000"/>
              </a:lnSpc>
            </a:pPr>
            <a:r>
              <a:rPr lang="en-US" sz="1000" b="1" smtClean="0">
                <a:latin typeface="Arial" pitchFamily="34" charset="0"/>
              </a:rPr>
              <a:t>If the exposed live parts are not de-energized other safety-related work practices shall be used to protect employees</a:t>
            </a:r>
            <a:r>
              <a:rPr lang="en-US" sz="1000" smtClean="0">
                <a:latin typeface="Arial" pitchFamily="34" charset="0"/>
              </a:rPr>
              <a:t> who may be exposed to the electrical hazards.  Employees must be protected against contact with energized circuit parts with any part of their body or indirectly through some other conductive object. </a:t>
            </a:r>
          </a:p>
          <a:p>
            <a:pPr eaLnBrk="1" hangingPunct="1">
              <a:lnSpc>
                <a:spcPct val="90000"/>
              </a:lnSpc>
            </a:pPr>
            <a:endParaRPr lang="en-US" sz="1000" smtClean="0">
              <a:latin typeface="Arial" pitchFamily="34" charset="0"/>
            </a:endParaRPr>
          </a:p>
          <a:p>
            <a:pPr eaLnBrk="1" hangingPunct="1">
              <a:lnSpc>
                <a:spcPct val="90000"/>
              </a:lnSpc>
            </a:pPr>
            <a:r>
              <a:rPr lang="en-US" sz="1000" b="1" smtClean="0">
                <a:latin typeface="Arial" pitchFamily="34" charset="0"/>
              </a:rPr>
              <a:t>Lock or tag out</a:t>
            </a:r>
            <a:r>
              <a:rPr lang="en-US" sz="1000" smtClean="0">
                <a:latin typeface="Arial" pitchFamily="34" charset="0"/>
              </a:rPr>
              <a:t> (or both) the circuits energizing the parts while any employee is exposed to contact with parts of fixed electric equipment or circuits which have been de-energized.</a:t>
            </a:r>
          </a:p>
          <a:p>
            <a:pPr eaLnBrk="1" hangingPunct="1">
              <a:lnSpc>
                <a:spcPct val="90000"/>
              </a:lnSpc>
            </a:pPr>
            <a:endParaRPr lang="en-US" sz="1000" smtClean="0">
              <a:latin typeface="Arial" pitchFamily="34" charset="0"/>
            </a:endParaRPr>
          </a:p>
          <a:p>
            <a:pPr eaLnBrk="1" hangingPunct="1">
              <a:lnSpc>
                <a:spcPct val="90000"/>
              </a:lnSpc>
            </a:pPr>
            <a:r>
              <a:rPr lang="en-US" sz="1000" b="1" smtClean="0">
                <a:latin typeface="Arial" pitchFamily="34" charset="0"/>
              </a:rPr>
              <a:t>If working near overhead lines</a:t>
            </a:r>
            <a:r>
              <a:rPr lang="en-US" sz="1000" smtClean="0">
                <a:latin typeface="Arial" pitchFamily="34" charset="0"/>
              </a:rPr>
              <a:t>, the lines shall be de-energized and grounded, or other protective measures shall be provided before work is started. </a:t>
            </a:r>
          </a:p>
          <a:p>
            <a:pPr eaLnBrk="1" hangingPunct="1">
              <a:lnSpc>
                <a:spcPct val="90000"/>
              </a:lnSpc>
            </a:pPr>
            <a:endParaRPr lang="en-US" sz="1000" smtClean="0">
              <a:latin typeface="Arial" pitchFamily="34" charset="0"/>
            </a:endParaRPr>
          </a:p>
          <a:p>
            <a:pPr eaLnBrk="1" hangingPunct="1">
              <a:lnSpc>
                <a:spcPct val="90000"/>
              </a:lnSpc>
            </a:pPr>
            <a:r>
              <a:rPr lang="en-US" sz="1000" b="1" smtClean="0">
                <a:latin typeface="Arial" pitchFamily="34" charset="0"/>
              </a:rPr>
              <a:t>Portable cord and plug connected equipment and extension cords </a:t>
            </a:r>
            <a:r>
              <a:rPr lang="en-US" sz="1000" smtClean="0">
                <a:latin typeface="Arial" pitchFamily="34" charset="0"/>
              </a:rPr>
              <a:t>shall be visually inspected before use on any shift for external defects (such as loose parts, deformed and missing pins, or damage to outer jacket or insulation) and for evidence of possible internal damage (such as pinched or crushed outer jacket).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7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ECE5F45-78A8-4FDD-8564-407F5703A38F}" type="slidenum">
              <a:rPr lang="en-US" smtClean="0"/>
              <a:pPr>
                <a:defRPr/>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p:txBody>
          <a:bodyPr/>
          <a:lstStyle/>
          <a:p>
            <a:pPr>
              <a:defRPr/>
            </a:pPr>
            <a:fld id="{F0C000B1-98B0-4B33-B3F4-CB524C3D4898}" type="slidenum">
              <a:rPr lang="en-US"/>
              <a:pPr>
                <a:defRPr/>
              </a:pPr>
              <a:t>50</a:t>
            </a:fld>
            <a:endParaRPr lang="en-US"/>
          </a:p>
        </p:txBody>
      </p:sp>
      <p:sp>
        <p:nvSpPr>
          <p:cNvPr id="4536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3636" name="Rectangle 3"/>
          <p:cNvSpPr>
            <a:spLocks noGrp="1" noChangeArrowheads="1"/>
          </p:cNvSpPr>
          <p:nvPr>
            <p:ph type="body" idx="1"/>
          </p:nvPr>
        </p:nvSpPr>
        <p:spPr bwMode="auto">
          <a:xfrm>
            <a:off x="838200" y="4327525"/>
            <a:ext cx="5791200" cy="4111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solidFill>
                  <a:srgbClr val="000000"/>
                </a:solidFill>
                <a:latin typeface="Arial" pitchFamily="34" charset="0"/>
              </a:rPr>
              <a:t>Make your environment safer by doing the following:</a:t>
            </a:r>
          </a:p>
          <a:p>
            <a:pPr eaLnBrk="1" hangingPunct="1">
              <a:buFont typeface="Wingdings" pitchFamily="2" charset="2"/>
              <a:buChar char="§"/>
            </a:pPr>
            <a:r>
              <a:rPr lang="en-US" smtClean="0">
                <a:solidFill>
                  <a:srgbClr val="FF0103"/>
                </a:solidFill>
                <a:latin typeface="Arial" pitchFamily="34" charset="0"/>
              </a:rPr>
              <a:t> </a:t>
            </a:r>
            <a:r>
              <a:rPr lang="en-US" smtClean="0">
                <a:solidFill>
                  <a:srgbClr val="000000"/>
                </a:solidFill>
                <a:latin typeface="Arial" pitchFamily="34" charset="0"/>
              </a:rPr>
              <a:t>Lock and tag out circuits and machines.</a:t>
            </a:r>
          </a:p>
          <a:p>
            <a:pPr eaLnBrk="1" hangingPunct="1">
              <a:buFont typeface="Wingdings" pitchFamily="2" charset="2"/>
              <a:buChar char="§"/>
            </a:pPr>
            <a:r>
              <a:rPr lang="en-US" smtClean="0">
                <a:solidFill>
                  <a:srgbClr val="FF0103"/>
                </a:solidFill>
                <a:latin typeface="Arial" pitchFamily="34" charset="0"/>
              </a:rPr>
              <a:t> </a:t>
            </a:r>
            <a:r>
              <a:rPr lang="en-US" smtClean="0">
                <a:solidFill>
                  <a:srgbClr val="000000"/>
                </a:solidFill>
                <a:latin typeface="Arial" pitchFamily="34" charset="0"/>
              </a:rPr>
              <a:t>Prevent overloaded wiring by using the right size and type of wire.</a:t>
            </a:r>
          </a:p>
          <a:p>
            <a:pPr eaLnBrk="1" hangingPunct="1">
              <a:buFont typeface="Wingdings" pitchFamily="2" charset="2"/>
              <a:buChar char="§"/>
            </a:pPr>
            <a:r>
              <a:rPr lang="en-US" smtClean="0">
                <a:solidFill>
                  <a:srgbClr val="FF0103"/>
                </a:solidFill>
                <a:latin typeface="Arial" pitchFamily="34" charset="0"/>
              </a:rPr>
              <a:t> </a:t>
            </a:r>
            <a:r>
              <a:rPr lang="en-US" smtClean="0">
                <a:solidFill>
                  <a:srgbClr val="000000"/>
                </a:solidFill>
                <a:latin typeface="Arial" pitchFamily="34" charset="0"/>
              </a:rPr>
              <a:t>Prevent exposure to live electrical parts by isolating them.</a:t>
            </a:r>
          </a:p>
          <a:p>
            <a:pPr eaLnBrk="1" hangingPunct="1">
              <a:buFont typeface="Wingdings" pitchFamily="2" charset="2"/>
              <a:buChar char="§"/>
            </a:pPr>
            <a:r>
              <a:rPr lang="en-US" smtClean="0">
                <a:solidFill>
                  <a:srgbClr val="FF0103"/>
                </a:solidFill>
                <a:latin typeface="Arial" pitchFamily="34" charset="0"/>
              </a:rPr>
              <a:t> </a:t>
            </a:r>
            <a:r>
              <a:rPr lang="en-US" smtClean="0">
                <a:solidFill>
                  <a:srgbClr val="000000"/>
                </a:solidFill>
                <a:latin typeface="Arial" pitchFamily="34" charset="0"/>
              </a:rPr>
              <a:t>Prevent exposure to live wires and parts by using insulation.</a:t>
            </a:r>
          </a:p>
          <a:p>
            <a:pPr eaLnBrk="1" hangingPunct="1">
              <a:buFont typeface="Wingdings" pitchFamily="2" charset="2"/>
              <a:buChar char="§"/>
            </a:pPr>
            <a:r>
              <a:rPr lang="en-US" smtClean="0">
                <a:solidFill>
                  <a:srgbClr val="FF0103"/>
                </a:solidFill>
                <a:latin typeface="Arial" pitchFamily="34" charset="0"/>
              </a:rPr>
              <a:t> </a:t>
            </a:r>
            <a:r>
              <a:rPr lang="en-US" smtClean="0">
                <a:solidFill>
                  <a:srgbClr val="000000"/>
                </a:solidFill>
                <a:latin typeface="Arial" pitchFamily="34" charset="0"/>
              </a:rPr>
              <a:t>Prevent shocking currents from electrical systems and tools by grounding them.</a:t>
            </a:r>
          </a:p>
          <a:p>
            <a:pPr eaLnBrk="1" hangingPunct="1">
              <a:buFont typeface="Wingdings" pitchFamily="2" charset="2"/>
              <a:buChar char="§"/>
            </a:pPr>
            <a:r>
              <a:rPr lang="en-US" smtClean="0">
                <a:solidFill>
                  <a:srgbClr val="FF0103"/>
                </a:solidFill>
                <a:latin typeface="Arial" pitchFamily="34" charset="0"/>
              </a:rPr>
              <a:t> </a:t>
            </a:r>
            <a:r>
              <a:rPr lang="en-US" smtClean="0">
                <a:solidFill>
                  <a:srgbClr val="000000"/>
                </a:solidFill>
                <a:latin typeface="Arial" pitchFamily="34" charset="0"/>
              </a:rPr>
              <a:t>Prevent shocking currents by using GFCI’s.</a:t>
            </a:r>
          </a:p>
          <a:p>
            <a:pPr eaLnBrk="1" hangingPunct="1">
              <a:buFont typeface="Wingdings" pitchFamily="2" charset="2"/>
              <a:buChar char="§"/>
            </a:pPr>
            <a:r>
              <a:rPr lang="en-US" smtClean="0">
                <a:solidFill>
                  <a:srgbClr val="FF0103"/>
                </a:solidFill>
                <a:latin typeface="Arial" pitchFamily="34" charset="0"/>
              </a:rPr>
              <a:t> </a:t>
            </a:r>
            <a:r>
              <a:rPr lang="en-US" smtClean="0">
                <a:solidFill>
                  <a:srgbClr val="000000"/>
                </a:solidFill>
                <a:latin typeface="Arial" pitchFamily="34" charset="0"/>
              </a:rPr>
              <a:t>Prevent too much current in circuits by using over current protection devices.</a:t>
            </a:r>
          </a:p>
          <a:p>
            <a:pPr eaLnBrk="1" hangingPunct="1">
              <a:buFont typeface="Wingdings" pitchFamily="2" charset="2"/>
              <a:buNone/>
            </a:pPr>
            <a:endParaRPr lang="en-US" smtClean="0">
              <a:solidFill>
                <a:srgbClr val="000000"/>
              </a:solidFill>
              <a:latin typeface="Arial"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p:txBody>
          <a:bodyPr/>
          <a:lstStyle/>
          <a:p>
            <a:pPr>
              <a:defRPr/>
            </a:pPr>
            <a:fld id="{4EAD557C-E89C-43CE-AEC8-7E82B5485EAF}" type="slidenum">
              <a:rPr lang="en-US"/>
              <a:pPr>
                <a:defRPr/>
              </a:pPr>
              <a:t>51</a:t>
            </a:fld>
            <a:endParaRPr lang="en-US"/>
          </a:p>
        </p:txBody>
      </p:sp>
      <p:sp>
        <p:nvSpPr>
          <p:cNvPr id="4546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46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Font typeface="Wingdings" pitchFamily="2" charset="2"/>
              <a:buNone/>
            </a:pPr>
            <a:r>
              <a:rPr lang="en-US" smtClean="0">
                <a:solidFill>
                  <a:srgbClr val="000000"/>
                </a:solidFill>
                <a:latin typeface="Arial" pitchFamily="34" charset="0"/>
              </a:rPr>
              <a:t>A damaged tool may not be grounded properly, so the housing of the tool may be energized, causing you to receive a shock. </a:t>
            </a:r>
          </a:p>
          <a:p>
            <a:pPr eaLnBrk="1" hangingPunct="1">
              <a:buFont typeface="Wingdings" pitchFamily="2" charset="2"/>
              <a:buNone/>
            </a:pPr>
            <a:endParaRPr lang="en-US" smtClean="0">
              <a:solidFill>
                <a:srgbClr val="000000"/>
              </a:solidFill>
              <a:latin typeface="Arial" pitchFamily="34" charset="0"/>
            </a:endParaRPr>
          </a:p>
          <a:p>
            <a:pPr eaLnBrk="1" hangingPunct="1">
              <a:buFont typeface="Wingdings" pitchFamily="2" charset="2"/>
              <a:buNone/>
            </a:pPr>
            <a:r>
              <a:rPr lang="en-US" smtClean="0">
                <a:solidFill>
                  <a:srgbClr val="000000"/>
                </a:solidFill>
                <a:latin typeface="Arial" pitchFamily="34" charset="0"/>
              </a:rPr>
              <a:t>Improperly grounded metal switch plates and ceiling lights are especially hazardous in wet conditions. If you touch a live electrical component with an uninsulated hand tool, you are more likely to receive a shock when standing in water.  But remember: you don’t have to be standing in water to be electrocuted. Wet clothing, high humidity, and perspiration also increase your chances of being electrocuted. </a:t>
            </a:r>
          </a:p>
          <a:p>
            <a:pPr eaLnBrk="1" hangingPunct="1">
              <a:buFont typeface="Wingdings" pitchFamily="2" charset="2"/>
              <a:buNone/>
            </a:pPr>
            <a:endParaRPr lang="en-US" smtClean="0">
              <a:solidFill>
                <a:srgbClr val="000000"/>
              </a:solidFill>
              <a:latin typeface="Arial" pitchFamily="34" charset="0"/>
            </a:endParaRPr>
          </a:p>
          <a:p>
            <a:pPr eaLnBrk="1" hangingPunct="1"/>
            <a:r>
              <a:rPr lang="en-US" smtClean="0">
                <a:latin typeface="Arial" pitchFamily="34" charset="0"/>
              </a:rPr>
              <a:t>Use extra caution when working with electricity when water is present in the environment or on the skin.  Pure water is a poor conductor, but small amounts of impurities, like salt and acid (both are in perspiration), make it a ready conductor.</a:t>
            </a:r>
          </a:p>
          <a:p>
            <a:pPr eaLnBrk="1" hangingPunct="1">
              <a:buFont typeface="Wingdings" pitchFamily="2" charset="2"/>
              <a:buNone/>
            </a:pPr>
            <a:endParaRPr lang="en-US" smtClean="0">
              <a:solidFill>
                <a:srgbClr val="000000"/>
              </a:solidFill>
              <a:latin typeface="Arial" pitchFamily="34" charset="0"/>
            </a:endParaRPr>
          </a:p>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p:txBody>
          <a:bodyPr/>
          <a:lstStyle/>
          <a:p>
            <a:pPr>
              <a:defRPr/>
            </a:pPr>
            <a:fld id="{4395CCCF-8590-4CD6-A8BD-5DE5D324AF4A}" type="slidenum">
              <a:rPr lang="en-US"/>
              <a:pPr>
                <a:defRPr/>
              </a:pPr>
              <a:t>52</a:t>
            </a:fld>
            <a:endParaRPr lang="en-US"/>
          </a:p>
        </p:txBody>
      </p:sp>
      <p:sp>
        <p:nvSpPr>
          <p:cNvPr id="4556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56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This photo depicts an inappropriate means of protection from water.  The roof in this work area was leaking so worker provided an inappropriate makeshift shield. 1926.405  (e) Enclosures for damp or wet locations. </a:t>
            </a:r>
          </a:p>
          <a:p>
            <a:r>
              <a:rPr lang="en-US" smtClean="0"/>
              <a:t>(1) Cabinets, fittings, and boxes. Cabinets, cutout boxes, fittings, boxes, and panel board enclosures in damp or wet locations shall be installed so as to prevent moisture or water from entering and accumulating within the enclosures. In wet locations the enclosures shall be weatherproof.  1926.405 (j)(2) (ii) Damp and wet locations. A receptacle installed in a wet or damp location shall be designed for the location.</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p:txBody>
          <a:bodyPr/>
          <a:lstStyle/>
          <a:p>
            <a:pPr>
              <a:defRPr/>
            </a:pPr>
            <a:fld id="{B18745EE-F2E9-4C08-AD66-E04A12CD4BA4}" type="slidenum">
              <a:rPr lang="en-US"/>
              <a:pPr>
                <a:defRPr/>
              </a:pPr>
              <a:t>53</a:t>
            </a:fld>
            <a:endParaRPr lang="en-US"/>
          </a:p>
        </p:txBody>
      </p:sp>
      <p:sp>
        <p:nvSpPr>
          <p:cNvPr id="4567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6708" name="Rectangle 3"/>
          <p:cNvSpPr>
            <a:spLocks noGrp="1" noChangeArrowheads="1"/>
          </p:cNvSpPr>
          <p:nvPr>
            <p:ph type="body" idx="1"/>
          </p:nvPr>
        </p:nvSpPr>
        <p:spPr bwMode="auto">
          <a:xfrm>
            <a:off x="9144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solidFill>
                  <a:srgbClr val="000000"/>
                </a:solidFill>
                <a:latin typeface="Arial" pitchFamily="34" charset="0"/>
              </a:rPr>
              <a:t>Personal protective equipment (PPE) should always be the last line of defense against a hazard.  If the hazard is unavoidable, and cannot be addressed in any other safe manner, then employees must be fitted with proper PPE.</a:t>
            </a:r>
          </a:p>
          <a:p>
            <a:pPr eaLnBrk="1" hangingPunct="1"/>
            <a:endParaRPr lang="en-US" smtClean="0">
              <a:solidFill>
                <a:srgbClr val="000000"/>
              </a:solidFill>
              <a:latin typeface="Arial" pitchFamily="34" charset="0"/>
            </a:endParaRPr>
          </a:p>
          <a:p>
            <a:pPr eaLnBrk="1" hangingPunct="1"/>
            <a:r>
              <a:rPr lang="en-US" b="1" smtClean="0">
                <a:solidFill>
                  <a:srgbClr val="000000"/>
                </a:solidFill>
                <a:latin typeface="Arial" pitchFamily="34" charset="0"/>
              </a:rPr>
              <a:t>Safety shoes</a:t>
            </a:r>
            <a:r>
              <a:rPr lang="en-US" smtClean="0">
                <a:solidFill>
                  <a:srgbClr val="000000"/>
                </a:solidFill>
                <a:latin typeface="Arial" pitchFamily="34" charset="0"/>
              </a:rPr>
              <a:t> should be</a:t>
            </a:r>
            <a:r>
              <a:rPr lang="en-US" smtClean="0">
                <a:latin typeface="Arial" pitchFamily="34" charset="0"/>
              </a:rPr>
              <a:t> nonconductive</a:t>
            </a:r>
            <a:r>
              <a:rPr lang="en-US" b="1" smtClean="0">
                <a:latin typeface="Arial" pitchFamily="34" charset="0"/>
              </a:rPr>
              <a:t> </a:t>
            </a:r>
            <a:r>
              <a:rPr lang="en-US" smtClean="0">
                <a:latin typeface="Arial" pitchFamily="34" charset="0"/>
              </a:rPr>
              <a:t>and protect your feet from completing an electrical circuit to ground.  They can also protect against open circuits of up to 600 volts in dry conditions.  These shoes should be used with other insulating equipment and in connection with active precautions to reduce or eliminate the potential for providing a path for hazardous electrical energy. </a:t>
            </a:r>
          </a:p>
          <a:p>
            <a:pPr eaLnBrk="1" hangingPunct="1"/>
            <a:endParaRPr lang="en-US" smtClean="0">
              <a:latin typeface="Arial" pitchFamily="34" charset="0"/>
            </a:endParaRPr>
          </a:p>
          <a:p>
            <a:pPr eaLnBrk="1" hangingPunct="1"/>
            <a:r>
              <a:rPr lang="en-US" smtClean="0">
                <a:latin typeface="Arial" pitchFamily="34" charset="0"/>
              </a:rPr>
              <a:t>When it is necessary to handle or come close to wires with a potential live electrical charge, it is essential to use proper insulating PPE to protect employees from contact with the hazardous electrical energy.</a:t>
            </a:r>
          </a:p>
          <a:p>
            <a:pPr eaLnBrk="1" hangingPunct="1"/>
            <a:endParaRPr lang="en-US" smtClean="0">
              <a:latin typeface="Arial" pitchFamily="34" charset="0"/>
            </a:endParaRPr>
          </a:p>
          <a:p>
            <a:pPr eaLnBrk="1" hangingPunct="1"/>
            <a:r>
              <a:rPr lang="en-US" b="1" smtClean="0">
                <a:latin typeface="Arial" pitchFamily="34" charset="0"/>
              </a:rPr>
              <a:t>Specific types of hard hats</a:t>
            </a:r>
            <a:r>
              <a:rPr lang="en-US" smtClean="0">
                <a:latin typeface="Arial" pitchFamily="34" charset="0"/>
              </a:rPr>
              <a:t> are needed when performing electrical work. </a:t>
            </a:r>
          </a:p>
          <a:p>
            <a:pPr eaLnBrk="1" hangingPunct="1"/>
            <a:r>
              <a:rPr lang="en-US" smtClean="0">
                <a:latin typeface="Arial" pitchFamily="34" charset="0"/>
              </a:rPr>
              <a:t>A “Class B” Electrical/Utility type hard hat protects against falling objects and high-voltage shock and burns. </a:t>
            </a:r>
          </a:p>
          <a:p>
            <a:pPr eaLnBrk="1" hangingPunct="1"/>
            <a:endParaRPr lang="en-US" smtClean="0">
              <a:solidFill>
                <a:srgbClr val="000000"/>
              </a:solidFill>
              <a:latin typeface="Arial"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p:txBody>
          <a:bodyPr/>
          <a:lstStyle/>
          <a:p>
            <a:pPr>
              <a:defRPr/>
            </a:pPr>
            <a:fld id="{5AF7E720-36F1-41DE-B41E-5632F5681CE7}" type="slidenum">
              <a:rPr lang="en-US"/>
              <a:pPr>
                <a:defRPr/>
              </a:pPr>
              <a:t>54</a:t>
            </a:fld>
            <a:endParaRPr lang="en-US"/>
          </a:p>
        </p:txBody>
      </p:sp>
      <p:sp>
        <p:nvSpPr>
          <p:cNvPr id="4577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77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latin typeface="Arial" pitchFamily="34" charset="0"/>
              </a:rPr>
              <a:t>If the polarity is reversed on a GFCI, the lights will test good, but the press to test button will not trip the circuit.</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p:txBody>
          <a:bodyPr/>
          <a:lstStyle/>
          <a:p>
            <a:pPr>
              <a:defRPr/>
            </a:pPr>
            <a:fld id="{5F8C0BF3-D9F2-4D60-9C84-98B0255B709E}" type="slidenum">
              <a:rPr lang="en-US"/>
              <a:pPr>
                <a:defRPr/>
              </a:pPr>
              <a:t>55</a:t>
            </a:fld>
            <a:endParaRPr lang="en-US"/>
          </a:p>
        </p:txBody>
      </p:sp>
      <p:sp>
        <p:nvSpPr>
          <p:cNvPr id="458755" name="Rectangle 2"/>
          <p:cNvSpPr>
            <a:spLocks noGrp="1" noRot="1" noChangeAspect="1" noChangeArrowheads="1" noTextEdit="1"/>
          </p:cNvSpPr>
          <p:nvPr>
            <p:ph type="sldImg"/>
          </p:nvPr>
        </p:nvSpPr>
        <p:spPr bwMode="auto">
          <a:xfrm>
            <a:off x="1200150" y="728663"/>
            <a:ext cx="4460875" cy="3344862"/>
          </a:xfrm>
          <a:solidFill>
            <a:srgbClr val="FFFFFF"/>
          </a:solidFill>
          <a:ln>
            <a:solidFill>
              <a:srgbClr val="000000"/>
            </a:solidFill>
            <a:miter lim="800000"/>
            <a:headEnd/>
            <a:tailEnd/>
          </a:ln>
        </p:spPr>
      </p:sp>
      <p:sp>
        <p:nvSpPr>
          <p:cNvPr id="458756" name="Rectangle 3"/>
          <p:cNvSpPr>
            <a:spLocks noGrp="1" noChangeArrowheads="1"/>
          </p:cNvSpPr>
          <p:nvPr>
            <p:ph type="body" idx="1"/>
          </p:nvPr>
        </p:nvSpPr>
        <p:spPr bwMode="auto">
          <a:xfrm>
            <a:off x="914400" y="4341813"/>
            <a:ext cx="5257800" cy="4116387"/>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latin typeface="Arial" pitchFamily="34" charset="0"/>
              </a:rPr>
              <a:t>1926.21(b)(2)</a:t>
            </a:r>
          </a:p>
          <a:p>
            <a:pPr eaLnBrk="1" hangingPunct="1"/>
            <a:endParaRPr lang="en-US" smtClean="0">
              <a:latin typeface="Arial" pitchFamily="34" charset="0"/>
            </a:endParaRPr>
          </a:p>
          <a:p>
            <a:pPr eaLnBrk="1" hangingPunct="1"/>
            <a:r>
              <a:rPr lang="en-US" b="1" smtClean="0">
                <a:latin typeface="Arial" pitchFamily="34" charset="0"/>
              </a:rPr>
              <a:t>De-energizing Electrical Equipment</a:t>
            </a:r>
            <a:r>
              <a:rPr lang="en-US" smtClean="0">
                <a:latin typeface="Arial" pitchFamily="34" charset="0"/>
              </a:rPr>
              <a:t>. </a:t>
            </a:r>
          </a:p>
          <a:p>
            <a:pPr eaLnBrk="1" hangingPunct="1"/>
            <a:r>
              <a:rPr lang="en-US" smtClean="0">
                <a:latin typeface="Arial" pitchFamily="34" charset="0"/>
              </a:rPr>
              <a:t>Accidental or unexpected starting of electrical equipment can cause injury or death.  Before ANY inspections or repairs are made, the current must be turned off at the switch box and the switch padlocked in the OFF position.  At the same time, the switch or controls of the machine or other equipment being locked out of service must be securely tagged to show which equipment or circuits are being worked on.</a:t>
            </a:r>
          </a:p>
          <a:p>
            <a:pPr eaLnBrk="1" hangingPunct="1"/>
            <a:endParaRPr lang="en-US" smtClean="0">
              <a:latin typeface="Arial" pitchFamily="34" charset="0"/>
            </a:endParaRPr>
          </a:p>
          <a:p>
            <a:pPr eaLnBrk="1" hangingPunct="1"/>
            <a:r>
              <a:rPr lang="en-US" smtClean="0">
                <a:latin typeface="Arial" pitchFamily="34" charset="0"/>
              </a:rPr>
              <a:t>Employees shall be trained in and familiar with the safety-related work practices that pertain to their respective job assignments.  </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p:txBody>
          <a:bodyPr/>
          <a:lstStyle/>
          <a:p>
            <a:pPr>
              <a:defRPr/>
            </a:pPr>
            <a:fld id="{CE05476F-8ADD-4589-9EA2-3349E068F204}" type="slidenum">
              <a:rPr lang="en-US"/>
              <a:pPr>
                <a:defRPr/>
              </a:pPr>
              <a:t>56</a:t>
            </a:fld>
            <a:endParaRPr lang="en-US"/>
          </a:p>
        </p:txBody>
      </p:sp>
      <p:sp>
        <p:nvSpPr>
          <p:cNvPr id="459779" name="Rectangle 2"/>
          <p:cNvSpPr>
            <a:spLocks noGrp="1" noRot="1" noChangeAspect="1" noChangeArrowheads="1" noTextEdit="1"/>
          </p:cNvSpPr>
          <p:nvPr>
            <p:ph type="sldImg"/>
          </p:nvPr>
        </p:nvSpPr>
        <p:spPr bwMode="auto">
          <a:xfrm>
            <a:off x="1200150" y="728663"/>
            <a:ext cx="4460875" cy="3344862"/>
          </a:xfrm>
          <a:solidFill>
            <a:srgbClr val="FFFFFF"/>
          </a:solidFill>
          <a:ln>
            <a:solidFill>
              <a:srgbClr val="000000"/>
            </a:solidFill>
            <a:miter lim="800000"/>
            <a:headEnd/>
            <a:tailEnd/>
          </a:ln>
        </p:spPr>
      </p:sp>
      <p:sp>
        <p:nvSpPr>
          <p:cNvPr id="459780" name="Rectangle 3"/>
          <p:cNvSpPr>
            <a:spLocks noGrp="1" noChangeArrowheads="1"/>
          </p:cNvSpPr>
          <p:nvPr>
            <p:ph type="body" idx="1"/>
          </p:nvPr>
        </p:nvSpPr>
        <p:spPr bwMode="auto">
          <a:xfrm>
            <a:off x="914400" y="4341813"/>
            <a:ext cx="5029200" cy="4116387"/>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p:txBody>
          <a:bodyPr/>
          <a:lstStyle/>
          <a:p>
            <a:pPr>
              <a:defRPr/>
            </a:pPr>
            <a:fld id="{83618351-B4BE-425A-A03B-E4BE2F41983C}" type="slidenum">
              <a:rPr lang="en-US"/>
              <a:pPr>
                <a:defRPr/>
              </a:pPr>
              <a:t>57</a:t>
            </a:fld>
            <a:endParaRPr lang="en-US"/>
          </a:p>
        </p:txBody>
      </p:sp>
      <p:sp>
        <p:nvSpPr>
          <p:cNvPr id="460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p:txBody>
          <a:bodyPr/>
          <a:lstStyle/>
          <a:p>
            <a:pPr>
              <a:defRPr/>
            </a:pPr>
            <a:fld id="{989437D5-C868-4FDB-B279-1B454308D910}" type="slidenum">
              <a:rPr lang="en-US"/>
              <a:pPr>
                <a:defRPr/>
              </a:pPr>
              <a:t>58</a:t>
            </a:fld>
            <a:endParaRPr lang="en-US"/>
          </a:p>
        </p:txBody>
      </p:sp>
      <p:sp>
        <p:nvSpPr>
          <p:cNvPr id="4618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18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Keep in mind that someone who touches someone who is energized through an electrical circuit may also become part of the same electrical circuit. </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p:txBody>
          <a:bodyPr/>
          <a:lstStyle/>
          <a:p>
            <a:pPr>
              <a:defRPr/>
            </a:pPr>
            <a:fld id="{755EA24B-0C27-4BC5-97B1-9B59CCE5D163}" type="slidenum">
              <a:rPr lang="en-US"/>
              <a:pPr>
                <a:defRPr/>
              </a:pPr>
              <a:t>59</a:t>
            </a:fld>
            <a:endParaRPr lang="en-US"/>
          </a:p>
        </p:txBody>
      </p:sp>
      <p:sp>
        <p:nvSpPr>
          <p:cNvPr id="4628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28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A worker moving away from an area where electrical energy is dissipating into the earth, which creates rings of electrical differential, the worker should avoid taking wider steps because the wider the steps the greater connection of rings of differential.  Instead the worker should take short shuffle-like steps keeping his feet close to minimize differently between each leg.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8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4BE5A75-6706-461C-A5CE-00B87537EA88}" type="slidenum">
              <a:rPr lang="en-US" smtClean="0"/>
              <a:pPr>
                <a:defRPr/>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p:txBody>
          <a:bodyPr/>
          <a:lstStyle/>
          <a:p>
            <a:pPr>
              <a:defRPr/>
            </a:pPr>
            <a:fld id="{FF0614AA-61C3-4ADC-9CFD-45F19AE7864B}" type="slidenum">
              <a:rPr lang="en-US"/>
              <a:pPr>
                <a:defRPr/>
              </a:pPr>
              <a:t>60</a:t>
            </a:fld>
            <a:endParaRPr lang="en-US"/>
          </a:p>
        </p:txBody>
      </p:sp>
      <p:sp>
        <p:nvSpPr>
          <p:cNvPr id="4638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38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4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14692" name="Slide Number Placeholder 3"/>
          <p:cNvSpPr>
            <a:spLocks noGrp="1"/>
          </p:cNvSpPr>
          <p:nvPr>
            <p:ph type="sldNum" sz="quarter" idx="5"/>
          </p:nvPr>
        </p:nvSpPr>
        <p:spPr/>
        <p:txBody>
          <a:bodyPr/>
          <a:lstStyle/>
          <a:p>
            <a:pPr>
              <a:defRPr/>
            </a:pPr>
            <a:fld id="{398485DD-B359-409C-9282-B002DB11CAE0}" type="slidenum">
              <a:rPr lang="en-US"/>
              <a:pPr>
                <a:defRPr/>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5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115716" name="Slide Number Placeholder 3"/>
          <p:cNvSpPr>
            <a:spLocks noGrp="1"/>
          </p:cNvSpPr>
          <p:nvPr>
            <p:ph type="sldNum" sz="quarter" idx="5"/>
          </p:nvPr>
        </p:nvSpPr>
        <p:spPr/>
        <p:txBody>
          <a:bodyPr/>
          <a:lstStyle/>
          <a:p>
            <a:pPr>
              <a:defRPr/>
            </a:pPr>
            <a:fld id="{4B1634B8-F857-44A7-91E3-B5039279CFF3}" type="slidenum">
              <a:rPr lang="en-US"/>
              <a:pPr>
                <a:defRPr/>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p:txBody>
          <a:bodyPr/>
          <a:lstStyle/>
          <a:p>
            <a:pPr>
              <a:defRPr/>
            </a:pPr>
            <a:fld id="{CB12DD26-F14F-4865-AB0D-A910192BCBE1}" type="slidenum">
              <a:rPr lang="en-US"/>
              <a:pPr>
                <a:defRPr/>
              </a:pPr>
              <a:t>63</a:t>
            </a:fld>
            <a:endParaRPr lang="en-US"/>
          </a:p>
        </p:txBody>
      </p:sp>
      <p:sp>
        <p:nvSpPr>
          <p:cNvPr id="4669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69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p:txBody>
          <a:bodyPr/>
          <a:lstStyle/>
          <a:p>
            <a:pPr>
              <a:defRPr/>
            </a:pPr>
            <a:fld id="{C8A0AD10-7AA2-4B29-B5E7-4A9DB4E77B1B}" type="slidenum">
              <a:rPr lang="en-US"/>
              <a:pPr>
                <a:defRPr/>
              </a:pPr>
              <a:t>64</a:t>
            </a:fld>
            <a:endParaRPr lang="en-US"/>
          </a:p>
        </p:txBody>
      </p:sp>
      <p:sp>
        <p:nvSpPr>
          <p:cNvPr id="467971" name="Rectangle 2"/>
          <p:cNvSpPr>
            <a:spLocks noGrp="1" noRot="1" noChangeAspect="1" noChangeArrowheads="1" noTextEdit="1"/>
          </p:cNvSpPr>
          <p:nvPr>
            <p:ph type="sldImg"/>
          </p:nvPr>
        </p:nvSpPr>
        <p:spPr bwMode="auto">
          <a:xfrm>
            <a:off x="1200150" y="728663"/>
            <a:ext cx="4460875" cy="3344862"/>
          </a:xfrm>
          <a:solidFill>
            <a:srgbClr val="FFFFFF"/>
          </a:solidFill>
          <a:ln>
            <a:solidFill>
              <a:srgbClr val="000000"/>
            </a:solidFill>
            <a:miter lim="800000"/>
            <a:headEnd/>
            <a:tailEnd/>
          </a:ln>
        </p:spPr>
      </p:sp>
      <p:sp>
        <p:nvSpPr>
          <p:cNvPr id="467972" name="Rectangle 3"/>
          <p:cNvSpPr>
            <a:spLocks noGrp="1" noChangeArrowheads="1"/>
          </p:cNvSpPr>
          <p:nvPr>
            <p:ph type="body" idx="1"/>
          </p:nvPr>
        </p:nvSpPr>
        <p:spPr bwMode="auto">
          <a:xfrm>
            <a:off x="914400" y="4341813"/>
            <a:ext cx="5029200" cy="4116387"/>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smtClean="0">
                <a:solidFill>
                  <a:srgbClr val="000000"/>
                </a:solidFill>
                <a:latin typeface="Arial" pitchFamily="34" charset="0"/>
              </a:rPr>
              <a:t>The most frequently violated OSHA electrical regulation</a:t>
            </a:r>
            <a:r>
              <a:rPr lang="en-US" smtClean="0">
                <a:solidFill>
                  <a:srgbClr val="000000"/>
                </a:solidFill>
                <a:latin typeface="Arial" pitchFamily="34" charset="0"/>
              </a:rPr>
              <a:t> is improper grounding of equipment and circuitry. The metal parts of an electrical wiring system that we touch (switch plates, ceiling light fixtures, conduit, etc.) should be grounded and at 0 volts.  If the system is not grounded properly, these parts may become energized.  Metal parts of motors, appliances, or electronics that are plugged into improperly grounded circuits may be energized.  When a circuit is not grounded properly, a hazard exists because unwanted voltage cannot be safely eliminated.  If there is no safe path to ground for fault currents, exposed metal parts in damaged appliances can become energized.</a:t>
            </a:r>
          </a:p>
          <a:p>
            <a:pPr eaLnBrk="1" hangingPunct="1"/>
            <a:endParaRPr lang="en-US" smtClean="0">
              <a:solidFill>
                <a:srgbClr val="000000"/>
              </a:solidFill>
              <a:latin typeface="Arial" pitchFamily="34" charset="0"/>
            </a:endParaRPr>
          </a:p>
          <a:p>
            <a:pPr eaLnBrk="1" hangingPunct="1"/>
            <a:r>
              <a:rPr lang="en-US" b="1" smtClean="0">
                <a:solidFill>
                  <a:srgbClr val="000000"/>
                </a:solidFill>
                <a:latin typeface="Arial" pitchFamily="34" charset="0"/>
              </a:rPr>
              <a:t>Extension cords</a:t>
            </a:r>
            <a:r>
              <a:rPr lang="en-US" smtClean="0">
                <a:solidFill>
                  <a:srgbClr val="000000"/>
                </a:solidFill>
                <a:latin typeface="Arial" pitchFamily="34" charset="0"/>
              </a:rPr>
              <a:t> may not provide a continuous path to ground because of a broken ground wire or plug. </a:t>
            </a:r>
          </a:p>
          <a:p>
            <a:pPr eaLnBrk="1" hangingPunct="1"/>
            <a:endParaRPr lang="en-US" smtClean="0">
              <a:solidFill>
                <a:srgbClr val="000000"/>
              </a:solidFill>
              <a:latin typeface="Arial" pitchFamily="34" charset="0"/>
            </a:endParaRPr>
          </a:p>
          <a:p>
            <a:pPr eaLnBrk="1" hangingPunct="1"/>
            <a:r>
              <a:rPr lang="en-US" b="1" smtClean="0">
                <a:latin typeface="Arial" pitchFamily="34" charset="0"/>
              </a:rPr>
              <a:t>Electrical systems are often grounded to metal water pipes</a:t>
            </a:r>
            <a:r>
              <a:rPr lang="en-US" smtClean="0">
                <a:latin typeface="Arial" pitchFamily="34" charset="0"/>
              </a:rPr>
              <a:t> that serve as a continuous path to ground. If plumbing is used as a path to ground for fault current, all pipes must be made of conductive material (a type of metal). Many electrocutions and fires occur because (during renovation or repair) parts of metal plumbing are replaced with plastic pipe, which does not conduct electricity. </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8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These striped wires were inappropriately used to connect into the adjacent electrical receptacle.  1926.449 (c) With respect to custom-made equipment or related installations which are designed, fabricated for, and intended for use by a particular customer, if it is determined to be safe for its intended use by its manufacturer on the basis of test data which the employer keeps and makes available for inspection to the Assistant Secretary and his</a:t>
            </a:r>
          </a:p>
        </p:txBody>
      </p:sp>
      <p:sp>
        <p:nvSpPr>
          <p:cNvPr id="120836" name="Slide Number Placeholder 3"/>
          <p:cNvSpPr>
            <a:spLocks noGrp="1"/>
          </p:cNvSpPr>
          <p:nvPr>
            <p:ph type="sldNum" sz="quarter" idx="5"/>
          </p:nvPr>
        </p:nvSpPr>
        <p:spPr/>
        <p:txBody>
          <a:bodyPr/>
          <a:lstStyle/>
          <a:p>
            <a:pPr>
              <a:defRPr/>
            </a:pPr>
            <a:fld id="{DFA3EB1A-5860-41F5-8047-7C975841359A}" type="slidenum">
              <a:rPr lang="en-US"/>
              <a:pPr>
                <a:defRPr/>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0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This inappropriately repaired extension cord must be removed from service. (c) With respect to custom-made equipment or related installations which are designed, fabricated for, and intended for use by a particular customer, if it is determined to be safe for its intended use by its manufacturer on the basis of test data which the employer keeps and makes available for inspection to the Assistant Secretary and his</a:t>
            </a:r>
          </a:p>
        </p:txBody>
      </p:sp>
      <p:sp>
        <p:nvSpPr>
          <p:cNvPr id="121860" name="Slide Number Placeholder 3"/>
          <p:cNvSpPr>
            <a:spLocks noGrp="1"/>
          </p:cNvSpPr>
          <p:nvPr>
            <p:ph type="sldNum" sz="quarter" idx="5"/>
          </p:nvPr>
        </p:nvSpPr>
        <p:spPr/>
        <p:txBody>
          <a:bodyPr/>
          <a:lstStyle/>
          <a:p>
            <a:pPr>
              <a:defRPr/>
            </a:pPr>
            <a:fld id="{26D4AB8C-D9D2-41E2-A1BB-208FF7B40FAA}" type="slidenum">
              <a:rPr lang="en-US"/>
              <a:pPr>
                <a:defRPr/>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This extension cord shows signs of being twisted and is being crushed in rubble with a wire rope (condutive material) laying over it.  1926.404 (b)(1)(iii) [C] Each cord set, attachment cap, plug and receptacle of cord sets, and any equipment connected by cord and plug, except cord sets and receptacles which are fixed and not exposed to damage, shall be visually inspected before each day's use for external defects, such as deformed or missing pins or insulation damage, and for indications of possible internal damage. Equipment found damaged or defective shall not be used until repaired. </a:t>
            </a:r>
          </a:p>
          <a:p>
            <a:pPr eaLnBrk="1" hangingPunct="1"/>
            <a:endParaRPr lang="en-US" smtClean="0"/>
          </a:p>
        </p:txBody>
      </p:sp>
      <p:sp>
        <p:nvSpPr>
          <p:cNvPr id="125956" name="Slide Number Placeholder 3"/>
          <p:cNvSpPr>
            <a:spLocks noGrp="1"/>
          </p:cNvSpPr>
          <p:nvPr>
            <p:ph type="sldNum" sz="quarter" idx="5"/>
          </p:nvPr>
        </p:nvSpPr>
        <p:spPr/>
        <p:txBody>
          <a:bodyPr/>
          <a:lstStyle/>
          <a:p>
            <a:pPr>
              <a:defRPr/>
            </a:pPr>
            <a:fld id="{2E2ACB4B-52F7-464A-8AF7-E612FE7FC856}" type="slidenum">
              <a:rPr lang="en-US"/>
              <a:pPr>
                <a:defRPr/>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2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This inappropriately electrical box must be removed from service. (c) With respect to custom-made equipment or related installations which are designed, fabricated for, and intended for use by a particular customer, if it is determined to be safe for its intended use by its manufacturer on the basis of test data which the employer keeps and makes available for inspection to the Assistant Secretary and his</a:t>
            </a:r>
          </a:p>
          <a:p>
            <a:pPr eaLnBrk="1" hangingPunct="1"/>
            <a:endParaRPr lang="en-US" smtClean="0"/>
          </a:p>
        </p:txBody>
      </p:sp>
      <p:sp>
        <p:nvSpPr>
          <p:cNvPr id="126980" name="Slide Number Placeholder 3"/>
          <p:cNvSpPr>
            <a:spLocks noGrp="1"/>
          </p:cNvSpPr>
          <p:nvPr>
            <p:ph type="sldNum" sz="quarter" idx="5"/>
          </p:nvPr>
        </p:nvSpPr>
        <p:spPr/>
        <p:txBody>
          <a:bodyPr/>
          <a:lstStyle/>
          <a:p>
            <a:pPr>
              <a:defRPr/>
            </a:pPr>
            <a:fld id="{8FAFF6A2-D4BF-4262-87DA-1BBE81DFB536}" type="slidenum">
              <a:rPr lang="en-US"/>
              <a:pPr>
                <a:defRPr/>
              </a:pPr>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3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This generator is not grounded and wires are laying in water.  1926.404(f) (2) Separately derived systems. Where paragraph (f)(1) of this section requires grounding of wiring systems whose power is derived from generator, transformer, or converter windings and has no direct electrical connection, including a solidly connected grounded circuit conductor, to supply conductors originating in another system, paragraph (f)(5) of this section shall also apply. </a:t>
            </a:r>
          </a:p>
          <a:p>
            <a:r>
              <a:rPr lang="en-US" smtClean="0"/>
              <a:t>(3) Portable and vehicle-mounted generators.</a:t>
            </a:r>
          </a:p>
          <a:p>
            <a:pPr eaLnBrk="1" hangingPunct="1"/>
            <a:endParaRPr lang="en-US" smtClean="0"/>
          </a:p>
        </p:txBody>
      </p:sp>
      <p:sp>
        <p:nvSpPr>
          <p:cNvPr id="128004" name="Slide Number Placeholder 3"/>
          <p:cNvSpPr>
            <a:spLocks noGrp="1"/>
          </p:cNvSpPr>
          <p:nvPr>
            <p:ph type="sldNum" sz="quarter" idx="5"/>
          </p:nvPr>
        </p:nvSpPr>
        <p:spPr/>
        <p:txBody>
          <a:bodyPr/>
          <a:lstStyle/>
          <a:p>
            <a:pPr>
              <a:defRPr/>
            </a:pPr>
            <a:fld id="{10DEDA67-DEBC-4DA5-8860-680C11193335}" type="slidenum">
              <a:rPr lang="en-US"/>
              <a:pPr>
                <a:defRPr/>
              </a:pPr>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426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E5CDF04-6FEC-4F63-B57D-390D92BDDDA9}"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4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Manufacture’s manuals will point out specifically where generators should be grounded. 1926.404(f) (2) Separately derived systems. Where paragraph (f)(1) of this section requires grounding of wiring systems whose power is derived from generator, transformer, or converter windings and has no direct electrical connection, including a solidly connected grounded circuit conductor, to supply conductors originating in another system, paragraph (f)(5) of this section shall also apply. </a:t>
            </a:r>
          </a:p>
          <a:p>
            <a:r>
              <a:rPr lang="en-US" smtClean="0"/>
              <a:t>(3) Portable and vehicle-mounted generators.  Note: electrical codes can vary by jurisdiction and may be more protective. </a:t>
            </a:r>
          </a:p>
          <a:p>
            <a:pPr eaLnBrk="1" hangingPunct="1"/>
            <a:endParaRPr lang="en-US" smtClean="0"/>
          </a:p>
          <a:p>
            <a:pPr eaLnBrk="1" hangingPunct="1"/>
            <a:endParaRPr lang="en-US" smtClean="0"/>
          </a:p>
        </p:txBody>
      </p:sp>
      <p:sp>
        <p:nvSpPr>
          <p:cNvPr id="129028" name="Slide Number Placeholder 3"/>
          <p:cNvSpPr>
            <a:spLocks noGrp="1"/>
          </p:cNvSpPr>
          <p:nvPr>
            <p:ph type="sldNum" sz="quarter" idx="5"/>
          </p:nvPr>
        </p:nvSpPr>
        <p:spPr/>
        <p:txBody>
          <a:bodyPr/>
          <a:lstStyle/>
          <a:p>
            <a:pPr>
              <a:defRPr/>
            </a:pPr>
            <a:fld id="{AC53E8CF-ED55-41BE-8F14-D34287F25E88}" type="slidenum">
              <a:rPr lang="en-US"/>
              <a:pPr>
                <a:defRPr/>
              </a:pPr>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7274C6D-1DEC-48C3-BA79-45FBD811C25D}" type="slidenum">
              <a:rPr lang="en-US"/>
              <a:pPr>
                <a:defRPr/>
              </a:pPr>
              <a:t>71</a:t>
            </a:fld>
            <a:endParaRPr lang="en-US"/>
          </a:p>
        </p:txBody>
      </p:sp>
      <p:sp>
        <p:nvSpPr>
          <p:cNvPr id="4751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5140"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Or instructor, if the instructor wants to be contacted.</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6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CEFE417-C588-4E9B-9D98-18942538BB28}" type="slidenum">
              <a:rPr lang="en-US" smtClean="0"/>
              <a:pPr>
                <a:defRPr/>
              </a:pPr>
              <a:t>72</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This is a sample of the format of which a Job Hazard Analysis should follow. </a:t>
            </a:r>
          </a:p>
        </p:txBody>
      </p:sp>
      <p:sp>
        <p:nvSpPr>
          <p:cNvPr id="2355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75489E2-CAD4-400D-900A-E75EEA014857}"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p:txBody>
          <a:bodyPr/>
          <a:lstStyle/>
          <a:p>
            <a:pPr>
              <a:defRPr/>
            </a:pPr>
            <a:fld id="{EAD329B3-536A-4C8A-8A24-0A25A5840CCB}" type="slidenum">
              <a:rPr lang="en-US"/>
              <a:pPr>
                <a:defRPr/>
              </a:pPr>
              <a:t>9</a:t>
            </a:fld>
            <a:endParaRPr lang="en-US"/>
          </a:p>
        </p:txBody>
      </p:sp>
      <p:sp>
        <p:nvSpPr>
          <p:cNvPr id="411651" name="Rectangle 2"/>
          <p:cNvSpPr>
            <a:spLocks noGrp="1" noRot="1" noChangeAspect="1" noChangeArrowheads="1" noTextEdit="1"/>
          </p:cNvSpPr>
          <p:nvPr>
            <p:ph type="sldImg"/>
          </p:nvPr>
        </p:nvSpPr>
        <p:spPr bwMode="auto">
          <a:xfrm>
            <a:off x="1200150" y="728663"/>
            <a:ext cx="4460875" cy="3344862"/>
          </a:xfrm>
          <a:solidFill>
            <a:srgbClr val="FFFFFF"/>
          </a:solidFill>
          <a:ln>
            <a:solidFill>
              <a:srgbClr val="000000"/>
            </a:solidFill>
            <a:miter lim="800000"/>
            <a:headEnd/>
            <a:tailEnd/>
          </a:ln>
        </p:spPr>
      </p:sp>
      <p:sp>
        <p:nvSpPr>
          <p:cNvPr id="411652" name="Rectangle 3"/>
          <p:cNvSpPr>
            <a:spLocks noGrp="1" noChangeArrowheads="1"/>
          </p:cNvSpPr>
          <p:nvPr>
            <p:ph type="body" idx="1"/>
          </p:nvPr>
        </p:nvSpPr>
        <p:spPr bwMode="auto">
          <a:xfrm>
            <a:off x="914400" y="4341813"/>
            <a:ext cx="5334000" cy="4116387"/>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smtClean="0">
                <a:latin typeface="Arial" pitchFamily="34" charset="0"/>
              </a:rPr>
              <a:t>Resistance</a:t>
            </a:r>
            <a:r>
              <a:rPr lang="en-US" smtClean="0">
                <a:latin typeface="Arial" pitchFamily="34" charset="0"/>
              </a:rPr>
              <a:t> – Measured in ohms.</a:t>
            </a:r>
          </a:p>
          <a:p>
            <a:pPr eaLnBrk="1" hangingPunct="1"/>
            <a:r>
              <a:rPr lang="en-US" smtClean="0">
                <a:latin typeface="Arial" pitchFamily="34" charset="0"/>
              </a:rPr>
              <a:t>Four factors determine the resistance of a material to the flow of electricity. </a:t>
            </a:r>
          </a:p>
          <a:p>
            <a:pPr eaLnBrk="1" hangingPunct="1">
              <a:buFontTx/>
              <a:buChar char="-"/>
            </a:pPr>
            <a:r>
              <a:rPr lang="en-US" smtClean="0">
                <a:latin typeface="Arial" pitchFamily="34" charset="0"/>
              </a:rPr>
              <a:t> What it is made of (silver is best, copper is most common)</a:t>
            </a:r>
          </a:p>
          <a:p>
            <a:pPr eaLnBrk="1" hangingPunct="1">
              <a:buFontTx/>
              <a:buChar char="-"/>
            </a:pPr>
            <a:r>
              <a:rPr lang="en-US" smtClean="0">
                <a:latin typeface="Arial" pitchFamily="34" charset="0"/>
              </a:rPr>
              <a:t> Its diameter (smaller diameter = more resistance) </a:t>
            </a:r>
          </a:p>
          <a:p>
            <a:pPr eaLnBrk="1" hangingPunct="1">
              <a:buFontTx/>
              <a:buChar char="-"/>
            </a:pPr>
            <a:r>
              <a:rPr lang="en-US" smtClean="0">
                <a:latin typeface="Arial" pitchFamily="34" charset="0"/>
              </a:rPr>
              <a:t> Its temperature (higher temperature = higher resistance)</a:t>
            </a:r>
          </a:p>
          <a:p>
            <a:pPr eaLnBrk="1" hangingPunct="1">
              <a:buFontTx/>
              <a:buChar char="-"/>
            </a:pPr>
            <a:r>
              <a:rPr lang="en-US" smtClean="0">
                <a:latin typeface="Arial" pitchFamily="34" charset="0"/>
              </a:rPr>
              <a:t> Its length (longer = higher resistance)</a:t>
            </a: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9C7AAE4-8581-4A02-A229-F9ACAD48DE05}" type="datetimeFigureOut">
              <a:rPr lang="en-US"/>
              <a:pPr>
                <a:defRPr/>
              </a:pPr>
              <a:t>4/27/2012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A0FADB-E24E-46BF-8FD1-4ED8454E3E59}" type="slidenum">
              <a:rPr lang="en-US"/>
              <a:pPr>
                <a:defRPr/>
              </a:pPr>
              <a:t>‹#›</a:t>
            </a:fld>
            <a:endParaRPr lang="en-US"/>
          </a:p>
        </p:txBody>
      </p:sp>
    </p:spTree>
    <p:extLst>
      <p:ext uri="{BB962C8B-B14F-4D97-AF65-F5344CB8AC3E}">
        <p14:creationId xmlns:p14="http://schemas.microsoft.com/office/powerpoint/2010/main" val="2275763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2F7DC1-9631-40E8-AB73-C90774DE6376}" type="datetimeFigureOut">
              <a:rPr lang="en-US"/>
              <a:pPr>
                <a:defRPr/>
              </a:pPr>
              <a:t>4/27/2012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BED4AF-F3D6-4DA2-BE27-F937E1FC03AF}" type="slidenum">
              <a:rPr lang="en-US"/>
              <a:pPr>
                <a:defRPr/>
              </a:pPr>
              <a:t>‹#›</a:t>
            </a:fld>
            <a:endParaRPr lang="en-US"/>
          </a:p>
        </p:txBody>
      </p:sp>
    </p:spTree>
    <p:extLst>
      <p:ext uri="{BB962C8B-B14F-4D97-AF65-F5344CB8AC3E}">
        <p14:creationId xmlns:p14="http://schemas.microsoft.com/office/powerpoint/2010/main" val="1542705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AE70260-2DD4-45ED-A0FB-82803A072EBB}" type="datetimeFigureOut">
              <a:rPr lang="en-US"/>
              <a:pPr>
                <a:defRPr/>
              </a:pPr>
              <a:t>4/27/2012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ED091BE-071F-4B73-A32D-7E76EA45B3E1}" type="slidenum">
              <a:rPr lang="en-US"/>
              <a:pPr>
                <a:defRPr/>
              </a:pPr>
              <a:t>‹#›</a:t>
            </a:fld>
            <a:endParaRPr lang="en-US"/>
          </a:p>
        </p:txBody>
      </p:sp>
    </p:spTree>
    <p:extLst>
      <p:ext uri="{BB962C8B-B14F-4D97-AF65-F5344CB8AC3E}">
        <p14:creationId xmlns:p14="http://schemas.microsoft.com/office/powerpoint/2010/main" val="430331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a:t>OSHA Office of Training &amp; Education</a:t>
            </a:r>
          </a:p>
        </p:txBody>
      </p:sp>
      <p:sp>
        <p:nvSpPr>
          <p:cNvPr id="7" name="Rectangle 6"/>
          <p:cNvSpPr>
            <a:spLocks noGrp="1" noChangeArrowheads="1"/>
          </p:cNvSpPr>
          <p:nvPr>
            <p:ph type="sldNum" sz="quarter" idx="12"/>
          </p:nvPr>
        </p:nvSpPr>
        <p:spPr/>
        <p:txBody>
          <a:bodyPr/>
          <a:lstStyle>
            <a:lvl1pPr>
              <a:defRPr/>
            </a:lvl1pPr>
          </a:lstStyle>
          <a:p>
            <a:pPr>
              <a:defRPr/>
            </a:pPr>
            <a:fld id="{E42CA442-7E27-42D0-9513-A19573AB41D9}" type="slidenum">
              <a:rPr lang="en-US"/>
              <a:pPr>
                <a:defRPr/>
              </a:pPr>
              <a:t>‹#›</a:t>
            </a:fld>
            <a:endParaRPr lang="en-US"/>
          </a:p>
        </p:txBody>
      </p:sp>
    </p:spTree>
    <p:extLst>
      <p:ext uri="{BB962C8B-B14F-4D97-AF65-F5344CB8AC3E}">
        <p14:creationId xmlns:p14="http://schemas.microsoft.com/office/powerpoint/2010/main" val="154724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a:t>OSHA Office of Training &amp; Education</a:t>
            </a:r>
          </a:p>
        </p:txBody>
      </p:sp>
      <p:sp>
        <p:nvSpPr>
          <p:cNvPr id="7" name="Rectangle 6"/>
          <p:cNvSpPr>
            <a:spLocks noGrp="1" noChangeArrowheads="1"/>
          </p:cNvSpPr>
          <p:nvPr>
            <p:ph type="sldNum" sz="quarter" idx="12"/>
          </p:nvPr>
        </p:nvSpPr>
        <p:spPr/>
        <p:txBody>
          <a:bodyPr/>
          <a:lstStyle>
            <a:lvl1pPr>
              <a:defRPr/>
            </a:lvl1pPr>
          </a:lstStyle>
          <a:p>
            <a:pPr>
              <a:defRPr/>
            </a:pPr>
            <a:fld id="{117DF05A-2F16-41CF-9F02-7C837B3D4051}" type="slidenum">
              <a:rPr lang="en-US"/>
              <a:pPr>
                <a:defRPr/>
              </a:pPr>
              <a:t>‹#›</a:t>
            </a:fld>
            <a:endParaRPr lang="en-US"/>
          </a:p>
        </p:txBody>
      </p:sp>
    </p:spTree>
    <p:extLst>
      <p:ext uri="{BB962C8B-B14F-4D97-AF65-F5344CB8AC3E}">
        <p14:creationId xmlns:p14="http://schemas.microsoft.com/office/powerpoint/2010/main" val="39484769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r>
              <a:rPr lang="en-US"/>
              <a:t>OSHA Office of Training &amp; Education</a:t>
            </a:r>
          </a:p>
        </p:txBody>
      </p:sp>
      <p:sp>
        <p:nvSpPr>
          <p:cNvPr id="5" name="Rectangle 6"/>
          <p:cNvSpPr>
            <a:spLocks noGrp="1" noChangeArrowheads="1"/>
          </p:cNvSpPr>
          <p:nvPr>
            <p:ph type="sldNum" sz="quarter" idx="12"/>
          </p:nvPr>
        </p:nvSpPr>
        <p:spPr/>
        <p:txBody>
          <a:bodyPr/>
          <a:lstStyle>
            <a:lvl1pPr>
              <a:defRPr/>
            </a:lvl1pPr>
          </a:lstStyle>
          <a:p>
            <a:pPr>
              <a:defRPr/>
            </a:pPr>
            <a:fld id="{3948D8A3-C077-4895-98E6-CB924F728957}" type="slidenum">
              <a:rPr lang="en-US"/>
              <a:pPr>
                <a:defRPr/>
              </a:pPr>
              <a:t>‹#›</a:t>
            </a:fld>
            <a:endParaRPr lang="en-US"/>
          </a:p>
        </p:txBody>
      </p:sp>
    </p:spTree>
    <p:extLst>
      <p:ext uri="{BB962C8B-B14F-4D97-AF65-F5344CB8AC3E}">
        <p14:creationId xmlns:p14="http://schemas.microsoft.com/office/powerpoint/2010/main" val="1556039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89B6C0E-DE7A-4CDC-94BD-F7D56D71D322}" type="datetimeFigureOut">
              <a:rPr lang="en-US"/>
              <a:pPr>
                <a:defRPr/>
              </a:pPr>
              <a:t>4/27/2012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527AE9B-A1DC-4F4A-AA92-4303A5C3D71D}" type="slidenum">
              <a:rPr lang="en-US"/>
              <a:pPr>
                <a:defRPr/>
              </a:pPr>
              <a:t>‹#›</a:t>
            </a:fld>
            <a:endParaRPr lang="en-US"/>
          </a:p>
        </p:txBody>
      </p:sp>
    </p:spTree>
    <p:extLst>
      <p:ext uri="{BB962C8B-B14F-4D97-AF65-F5344CB8AC3E}">
        <p14:creationId xmlns:p14="http://schemas.microsoft.com/office/powerpoint/2010/main" val="781087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E2FDE4B-96A6-40AC-8EE4-4E5B7D1C0B8E}" type="datetimeFigureOut">
              <a:rPr lang="en-US"/>
              <a:pPr>
                <a:defRPr/>
              </a:pPr>
              <a:t>4/27/2012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E85D741-119F-46D5-82A7-8D0C77FC650F}" type="slidenum">
              <a:rPr lang="en-US"/>
              <a:pPr>
                <a:defRPr/>
              </a:pPr>
              <a:t>‹#›</a:t>
            </a:fld>
            <a:endParaRPr lang="en-US"/>
          </a:p>
        </p:txBody>
      </p:sp>
    </p:spTree>
    <p:extLst>
      <p:ext uri="{BB962C8B-B14F-4D97-AF65-F5344CB8AC3E}">
        <p14:creationId xmlns:p14="http://schemas.microsoft.com/office/powerpoint/2010/main" val="1554204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4947151-2FB9-4C13-A41A-221C35497AD4}" type="datetimeFigureOut">
              <a:rPr lang="en-US"/>
              <a:pPr>
                <a:defRPr/>
              </a:pPr>
              <a:t>4/27/2012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D63E29A-D77D-4122-A676-92E2BF57AD7E}" type="slidenum">
              <a:rPr lang="en-US"/>
              <a:pPr>
                <a:defRPr/>
              </a:pPr>
              <a:t>‹#›</a:t>
            </a:fld>
            <a:endParaRPr lang="en-US"/>
          </a:p>
        </p:txBody>
      </p:sp>
    </p:spTree>
    <p:extLst>
      <p:ext uri="{BB962C8B-B14F-4D97-AF65-F5344CB8AC3E}">
        <p14:creationId xmlns:p14="http://schemas.microsoft.com/office/powerpoint/2010/main" val="1880901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8481442-400C-4B37-B5A6-5D5CCECF4148}" type="datetimeFigureOut">
              <a:rPr lang="en-US"/>
              <a:pPr>
                <a:defRPr/>
              </a:pPr>
              <a:t>4/27/2012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59CDFBA-A308-49FE-A74D-2397E03FE079}" type="slidenum">
              <a:rPr lang="en-US"/>
              <a:pPr>
                <a:defRPr/>
              </a:pPr>
              <a:t>‹#›</a:t>
            </a:fld>
            <a:endParaRPr lang="en-US"/>
          </a:p>
        </p:txBody>
      </p:sp>
    </p:spTree>
    <p:extLst>
      <p:ext uri="{BB962C8B-B14F-4D97-AF65-F5344CB8AC3E}">
        <p14:creationId xmlns:p14="http://schemas.microsoft.com/office/powerpoint/2010/main" val="2390464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1FB2A7E-8259-46B9-85D5-8B606701A20E}" type="datetimeFigureOut">
              <a:rPr lang="en-US"/>
              <a:pPr>
                <a:defRPr/>
              </a:pPr>
              <a:t>4/27/2012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1A02843-CF7F-4CE7-8186-6571CA630654}" type="slidenum">
              <a:rPr lang="en-US"/>
              <a:pPr>
                <a:defRPr/>
              </a:pPr>
              <a:t>‹#›</a:t>
            </a:fld>
            <a:endParaRPr lang="en-US"/>
          </a:p>
        </p:txBody>
      </p:sp>
    </p:spTree>
    <p:extLst>
      <p:ext uri="{BB962C8B-B14F-4D97-AF65-F5344CB8AC3E}">
        <p14:creationId xmlns:p14="http://schemas.microsoft.com/office/powerpoint/2010/main" val="4190676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9446993-66EE-40FF-AD72-848C71EF6F74}" type="datetimeFigureOut">
              <a:rPr lang="en-US"/>
              <a:pPr>
                <a:defRPr/>
              </a:pPr>
              <a:t>4/27/2012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30176F4-222E-42E6-ADE8-FA3C4AD36910}" type="slidenum">
              <a:rPr lang="en-US"/>
              <a:pPr>
                <a:defRPr/>
              </a:pPr>
              <a:t>‹#›</a:t>
            </a:fld>
            <a:endParaRPr lang="en-US"/>
          </a:p>
        </p:txBody>
      </p:sp>
    </p:spTree>
    <p:extLst>
      <p:ext uri="{BB962C8B-B14F-4D97-AF65-F5344CB8AC3E}">
        <p14:creationId xmlns:p14="http://schemas.microsoft.com/office/powerpoint/2010/main" val="1576465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BAA6583-164B-443B-B889-54EE3A787E9B}" type="datetimeFigureOut">
              <a:rPr lang="en-US"/>
              <a:pPr>
                <a:defRPr/>
              </a:pPr>
              <a:t>4/27/2012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BF4EB09-3FE3-4B19-8C69-BC6A80B946E0}" type="slidenum">
              <a:rPr lang="en-US"/>
              <a:pPr>
                <a:defRPr/>
              </a:pPr>
              <a:t>‹#›</a:t>
            </a:fld>
            <a:endParaRPr lang="en-US"/>
          </a:p>
        </p:txBody>
      </p:sp>
    </p:spTree>
    <p:extLst>
      <p:ext uri="{BB962C8B-B14F-4D97-AF65-F5344CB8AC3E}">
        <p14:creationId xmlns:p14="http://schemas.microsoft.com/office/powerpoint/2010/main" val="661035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78903A9-F241-46C9-BEB5-422986BE62C3}" type="datetimeFigureOut">
              <a:rPr lang="en-US"/>
              <a:pPr>
                <a:defRPr/>
              </a:pPr>
              <a:t>4/27/2012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BA71C30-4604-4048-AEAA-B9BB276BBBF4}" type="slidenum">
              <a:rPr lang="en-US"/>
              <a:pPr>
                <a:defRPr/>
              </a:pPr>
              <a:t>‹#›</a:t>
            </a:fld>
            <a:endParaRPr lang="en-US"/>
          </a:p>
        </p:txBody>
      </p:sp>
    </p:spTree>
    <p:extLst>
      <p:ext uri="{BB962C8B-B14F-4D97-AF65-F5344CB8AC3E}">
        <p14:creationId xmlns:p14="http://schemas.microsoft.com/office/powerpoint/2010/main" val="3136297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5B1A876-CFA3-45E1-B715-E1D98F165312}" type="datetimeFigureOut">
              <a:rPr lang="en-US"/>
              <a:pPr>
                <a:defRPr/>
              </a:pPr>
              <a:t>4/27/2012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6624109-1496-49A0-BEA4-81A28312AD6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04" r:id="rId1"/>
    <p:sldLayoutId id="2147484105" r:id="rId2"/>
    <p:sldLayoutId id="2147484106" r:id="rId3"/>
    <p:sldLayoutId id="2147484107" r:id="rId4"/>
    <p:sldLayoutId id="2147484108" r:id="rId5"/>
    <p:sldLayoutId id="2147484109" r:id="rId6"/>
    <p:sldLayoutId id="2147484110" r:id="rId7"/>
    <p:sldLayoutId id="2147484111" r:id="rId8"/>
    <p:sldLayoutId id="2147484112" r:id="rId9"/>
    <p:sldLayoutId id="2147484113" r:id="rId10"/>
    <p:sldLayoutId id="2147484114" r:id="rId11"/>
    <p:sldLayoutId id="2147484115" r:id="rId12"/>
    <p:sldLayoutId id="2147484116" r:id="rId13"/>
    <p:sldLayoutId id="2147484117"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jpeg"/></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image" Target="../media/image38.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4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0.xml"/><Relationship Id="rId1" Type="http://schemas.openxmlformats.org/officeDocument/2006/relationships/slideLayout" Target="../slideLayouts/slideLayout13.xml"/><Relationship Id="rId5" Type="http://schemas.openxmlformats.org/officeDocument/2006/relationships/image" Target="../media/image54.jpeg"/><Relationship Id="rId4" Type="http://schemas.openxmlformats.org/officeDocument/2006/relationships/image" Target="../media/image53.jpeg"/></Relationships>
</file>

<file path=ppt/slides/_rels/slide5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3.xml"/><Relationship Id="rId1" Type="http://schemas.openxmlformats.org/officeDocument/2006/relationships/slideLayout" Target="../slideLayouts/slideLayout13.xml"/><Relationship Id="rId4" Type="http://schemas.openxmlformats.org/officeDocument/2006/relationships/image" Target="../media/image58.png"/></Relationships>
</file>

<file path=ppt/slides/_rels/slide5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64.xml"/><Relationship Id="rId1" Type="http://schemas.openxmlformats.org/officeDocument/2006/relationships/slideLayout" Target="../slideLayouts/slideLayout12.xml"/><Relationship Id="rId4" Type="http://schemas.openxmlformats.org/officeDocument/2006/relationships/image" Target="../media/image66.jpeg"/></Relationships>
</file>

<file path=ppt/slides/_rels/slide6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65.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66.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09600" y="762000"/>
            <a:ext cx="7848600" cy="762000"/>
          </a:xfrm>
        </p:spPr>
        <p:txBody>
          <a:bodyPr/>
          <a:lstStyle/>
          <a:p>
            <a:pPr>
              <a:defRPr/>
            </a:pPr>
            <a:r>
              <a:rPr lang="en-US" sz="4000" b="1" dirty="0">
                <a:solidFill>
                  <a:schemeClr val="tx2">
                    <a:lumMod val="50000"/>
                  </a:schemeClr>
                </a:solidFill>
              </a:rPr>
              <a:t>Systems of Safety Applied to Focus Four Hazards </a:t>
            </a:r>
          </a:p>
        </p:txBody>
      </p:sp>
      <p:sp>
        <p:nvSpPr>
          <p:cNvPr id="2051" name="Rectangle 3"/>
          <p:cNvSpPr>
            <a:spLocks noGrp="1" noChangeArrowheads="1"/>
          </p:cNvSpPr>
          <p:nvPr>
            <p:ph type="subTitle" idx="1"/>
          </p:nvPr>
        </p:nvSpPr>
        <p:spPr>
          <a:xfrm>
            <a:off x="1219200" y="2438400"/>
            <a:ext cx="6400800" cy="1752600"/>
          </a:xfrm>
        </p:spPr>
        <p:txBody>
          <a:bodyPr/>
          <a:lstStyle/>
          <a:p>
            <a:pPr>
              <a:defRPr/>
            </a:pPr>
            <a:r>
              <a:rPr lang="en-US" b="1" dirty="0">
                <a:solidFill>
                  <a:schemeClr val="tx2">
                    <a:lumMod val="50000"/>
                  </a:schemeClr>
                </a:solidFill>
              </a:rPr>
              <a:t>USDOL-OSHA</a:t>
            </a:r>
          </a:p>
          <a:p>
            <a:pPr>
              <a:defRPr/>
            </a:pPr>
            <a:r>
              <a:rPr lang="en-US" b="1" dirty="0">
                <a:solidFill>
                  <a:schemeClr val="tx2">
                    <a:lumMod val="50000"/>
                  </a:schemeClr>
                </a:solidFill>
              </a:rPr>
              <a:t>Susan Harwood Grant </a:t>
            </a:r>
          </a:p>
          <a:p>
            <a:pPr>
              <a:defRPr/>
            </a:pPr>
            <a:r>
              <a:rPr lang="en-US" b="1" dirty="0" smtClean="0">
                <a:solidFill>
                  <a:schemeClr val="tx2">
                    <a:lumMod val="50000"/>
                  </a:schemeClr>
                </a:solidFill>
              </a:rPr>
              <a:t>SHT21005SH0</a:t>
            </a:r>
            <a:endParaRPr lang="en-US" b="1" dirty="0">
              <a:solidFill>
                <a:schemeClr val="tx2">
                  <a:lumMod val="50000"/>
                </a:schemeClr>
              </a:solidFill>
            </a:endParaRPr>
          </a:p>
        </p:txBody>
      </p:sp>
      <p:pic>
        <p:nvPicPr>
          <p:cNvPr id="16388" name="Picture 4" descr="UMDNJ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8525" y="4595813"/>
            <a:ext cx="4384675"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304800"/>
            <a:ext cx="8229600" cy="1143000"/>
          </a:xfrm>
        </p:spPr>
        <p:txBody>
          <a:bodyPr/>
          <a:lstStyle/>
          <a:p>
            <a:pPr eaLnBrk="1" hangingPunct="1">
              <a:defRPr/>
            </a:pPr>
            <a:r>
              <a:rPr lang="en-US" sz="3200" b="1" dirty="0" smtClean="0">
                <a:solidFill>
                  <a:schemeClr val="tx2">
                    <a:lumMod val="50000"/>
                  </a:schemeClr>
                </a:solidFill>
              </a:rPr>
              <a:t>Conductivity</a:t>
            </a:r>
            <a:br>
              <a:rPr lang="en-US" sz="3200" b="1" dirty="0" smtClean="0">
                <a:solidFill>
                  <a:schemeClr val="tx2">
                    <a:lumMod val="50000"/>
                  </a:schemeClr>
                </a:solidFill>
              </a:rPr>
            </a:br>
            <a:r>
              <a:rPr lang="en-US" sz="3200" b="1" dirty="0" smtClean="0">
                <a:solidFill>
                  <a:schemeClr val="tx2">
                    <a:lumMod val="50000"/>
                  </a:schemeClr>
                </a:solidFill>
              </a:rPr>
              <a:t>The More Conductive the Less Resistance </a:t>
            </a:r>
            <a:br>
              <a:rPr lang="en-US" sz="3200" b="1" dirty="0" smtClean="0">
                <a:solidFill>
                  <a:schemeClr val="tx2">
                    <a:lumMod val="50000"/>
                  </a:schemeClr>
                </a:solidFill>
              </a:rPr>
            </a:br>
            <a:endParaRPr lang="en-US" sz="3200" b="1" dirty="0" smtClean="0">
              <a:solidFill>
                <a:schemeClr val="tx2">
                  <a:lumMod val="50000"/>
                </a:schemeClr>
              </a:solidFill>
            </a:endParaRPr>
          </a:p>
        </p:txBody>
      </p:sp>
      <p:sp>
        <p:nvSpPr>
          <p:cNvPr id="131075" name="TextBox 4"/>
          <p:cNvSpPr txBox="1">
            <a:spLocks noChangeArrowheads="1"/>
          </p:cNvSpPr>
          <p:nvPr/>
        </p:nvSpPr>
        <p:spPr bwMode="auto">
          <a:xfrm>
            <a:off x="3619500" y="1600200"/>
            <a:ext cx="5219700" cy="5262563"/>
          </a:xfrm>
          <a:prstGeom prst="rect">
            <a:avLst/>
          </a:prstGeom>
          <a:noFill/>
          <a:ln w="9525">
            <a:noFill/>
            <a:miter lim="800000"/>
            <a:headEnd/>
            <a:tailEnd/>
          </a:ln>
        </p:spPr>
        <p:txBody>
          <a:bodyPr>
            <a:spAutoFit/>
          </a:bodyPr>
          <a:lstStyle/>
          <a:p>
            <a:pPr algn="ctr">
              <a:defRPr/>
            </a:pPr>
            <a:endParaRPr lang="en-US" sz="2400" b="1" dirty="0">
              <a:solidFill>
                <a:schemeClr val="tx2">
                  <a:lumMod val="50000"/>
                </a:schemeClr>
              </a:solidFill>
            </a:endParaRPr>
          </a:p>
          <a:p>
            <a:pPr>
              <a:defRPr/>
            </a:pPr>
            <a:r>
              <a:rPr lang="en-US" sz="2400" b="1" dirty="0">
                <a:solidFill>
                  <a:schemeClr val="tx2">
                    <a:lumMod val="50000"/>
                  </a:schemeClr>
                </a:solidFill>
              </a:rPr>
              <a:t>Silver 			105</a:t>
            </a:r>
          </a:p>
          <a:p>
            <a:pPr>
              <a:defRPr/>
            </a:pPr>
            <a:r>
              <a:rPr lang="en-US" sz="2400" b="1" dirty="0">
                <a:solidFill>
                  <a:schemeClr val="tx2">
                    <a:lumMod val="50000"/>
                  </a:schemeClr>
                </a:solidFill>
              </a:rPr>
              <a:t>Copper			100</a:t>
            </a:r>
          </a:p>
          <a:p>
            <a:pPr>
              <a:defRPr/>
            </a:pPr>
            <a:r>
              <a:rPr lang="en-US" sz="2400" b="1" dirty="0">
                <a:solidFill>
                  <a:schemeClr val="tx2">
                    <a:lumMod val="50000"/>
                  </a:schemeClr>
                </a:solidFill>
              </a:rPr>
              <a:t>Gold				70</a:t>
            </a:r>
          </a:p>
          <a:p>
            <a:pPr>
              <a:defRPr/>
            </a:pPr>
            <a:r>
              <a:rPr lang="en-US" sz="2400" b="1" dirty="0">
                <a:solidFill>
                  <a:schemeClr val="tx2">
                    <a:lumMod val="50000"/>
                  </a:schemeClr>
                </a:solidFill>
              </a:rPr>
              <a:t>Aluminum			61</a:t>
            </a:r>
          </a:p>
          <a:p>
            <a:pPr>
              <a:defRPr/>
            </a:pPr>
            <a:r>
              <a:rPr lang="en-US" sz="2400" b="1" dirty="0">
                <a:solidFill>
                  <a:schemeClr val="tx2">
                    <a:lumMod val="50000"/>
                  </a:schemeClr>
                </a:solidFill>
              </a:rPr>
              <a:t>Brass				28</a:t>
            </a:r>
          </a:p>
          <a:p>
            <a:pPr>
              <a:defRPr/>
            </a:pPr>
            <a:r>
              <a:rPr lang="en-US" sz="2400" b="1" dirty="0">
                <a:solidFill>
                  <a:schemeClr val="tx2">
                    <a:lumMod val="50000"/>
                  </a:schemeClr>
                </a:solidFill>
              </a:rPr>
              <a:t>Zinc				27</a:t>
            </a:r>
          </a:p>
          <a:p>
            <a:pPr>
              <a:defRPr/>
            </a:pPr>
            <a:r>
              <a:rPr lang="en-US" sz="2400" b="1" dirty="0">
                <a:solidFill>
                  <a:schemeClr val="tx2">
                    <a:lumMod val="50000"/>
                  </a:schemeClr>
                </a:solidFill>
              </a:rPr>
              <a:t>Nickel				22</a:t>
            </a:r>
          </a:p>
          <a:p>
            <a:pPr>
              <a:defRPr/>
            </a:pPr>
            <a:r>
              <a:rPr lang="en-US" sz="2400" b="1" dirty="0">
                <a:solidFill>
                  <a:schemeClr val="tx2">
                    <a:lumMod val="50000"/>
                  </a:schemeClr>
                </a:solidFill>
              </a:rPr>
              <a:t>Iron				17</a:t>
            </a:r>
          </a:p>
          <a:p>
            <a:pPr>
              <a:defRPr/>
            </a:pPr>
            <a:r>
              <a:rPr lang="en-US" sz="2400" b="1" dirty="0">
                <a:solidFill>
                  <a:schemeClr val="tx2">
                    <a:lumMod val="50000"/>
                  </a:schemeClr>
                </a:solidFill>
              </a:rPr>
              <a:t>Tin				15</a:t>
            </a:r>
          </a:p>
          <a:p>
            <a:pPr>
              <a:defRPr/>
            </a:pPr>
            <a:r>
              <a:rPr lang="en-US" sz="2400" b="1" dirty="0">
                <a:solidFill>
                  <a:schemeClr val="tx2">
                    <a:lumMod val="50000"/>
                  </a:schemeClr>
                </a:solidFill>
              </a:rPr>
              <a:t>Phosphor Bronze		15</a:t>
            </a:r>
          </a:p>
          <a:p>
            <a:pPr>
              <a:defRPr/>
            </a:pPr>
            <a:r>
              <a:rPr lang="en-US" sz="2400" b="1" dirty="0">
                <a:solidFill>
                  <a:schemeClr val="tx2">
                    <a:lumMod val="50000"/>
                  </a:schemeClr>
                </a:solidFill>
              </a:rPr>
              <a:t>Lead				7</a:t>
            </a:r>
          </a:p>
          <a:p>
            <a:pPr>
              <a:defRPr/>
            </a:pPr>
            <a:r>
              <a:rPr lang="en-US" sz="2400" b="1" dirty="0">
                <a:solidFill>
                  <a:schemeClr val="tx2">
                    <a:lumMod val="50000"/>
                  </a:schemeClr>
                </a:solidFill>
              </a:rPr>
              <a:t>Steel				3-15</a:t>
            </a:r>
          </a:p>
          <a:p>
            <a:pPr>
              <a:defRPr/>
            </a:pPr>
            <a:endParaRPr lang="en-US" sz="2400" dirty="0">
              <a:solidFill>
                <a:schemeClr val="tx2">
                  <a:lumMod val="50000"/>
                </a:schemeClr>
              </a:solidFill>
            </a:endParaRPr>
          </a:p>
        </p:txBody>
      </p:sp>
      <p:pic>
        <p:nvPicPr>
          <p:cNvPr id="131077"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14400" y="5149850"/>
            <a:ext cx="1828800"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484313"/>
            <a:ext cx="182880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81"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224213"/>
            <a:ext cx="1828800" cy="138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1411288" y="2743200"/>
            <a:ext cx="950912" cy="369888"/>
          </a:xfrm>
          <a:prstGeom prst="rect">
            <a:avLst/>
          </a:prstGeom>
        </p:spPr>
        <p:txBody>
          <a:bodyPr>
            <a:spAutoFit/>
          </a:bodyPr>
          <a:lstStyle/>
          <a:p>
            <a:pPr>
              <a:defRPr/>
            </a:pPr>
            <a:r>
              <a:rPr lang="en-US" b="1" dirty="0">
                <a:solidFill>
                  <a:schemeClr val="tx2">
                    <a:lumMod val="50000"/>
                  </a:schemeClr>
                </a:solidFill>
              </a:rPr>
              <a:t>Silver</a:t>
            </a:r>
            <a:endParaRPr lang="en-US" dirty="0"/>
          </a:p>
        </p:txBody>
      </p:sp>
      <p:sp>
        <p:nvSpPr>
          <p:cNvPr id="10" name="Rectangle 9"/>
          <p:cNvSpPr/>
          <p:nvPr/>
        </p:nvSpPr>
        <p:spPr>
          <a:xfrm>
            <a:off x="1450975" y="6488113"/>
            <a:ext cx="987425" cy="369887"/>
          </a:xfrm>
          <a:prstGeom prst="rect">
            <a:avLst/>
          </a:prstGeom>
        </p:spPr>
        <p:txBody>
          <a:bodyPr>
            <a:spAutoFit/>
          </a:bodyPr>
          <a:lstStyle/>
          <a:p>
            <a:pPr>
              <a:defRPr/>
            </a:pPr>
            <a:r>
              <a:rPr lang="en-US" b="1" dirty="0">
                <a:solidFill>
                  <a:schemeClr val="tx2">
                    <a:lumMod val="50000"/>
                  </a:schemeClr>
                </a:solidFill>
              </a:rPr>
              <a:t>Gold</a:t>
            </a:r>
            <a:endParaRPr lang="en-US" dirty="0"/>
          </a:p>
        </p:txBody>
      </p:sp>
      <p:sp>
        <p:nvSpPr>
          <p:cNvPr id="11" name="Rectangle 10"/>
          <p:cNvSpPr/>
          <p:nvPr/>
        </p:nvSpPr>
        <p:spPr>
          <a:xfrm>
            <a:off x="1404938" y="4648200"/>
            <a:ext cx="1109662" cy="369888"/>
          </a:xfrm>
          <a:prstGeom prst="rect">
            <a:avLst/>
          </a:prstGeom>
        </p:spPr>
        <p:txBody>
          <a:bodyPr>
            <a:spAutoFit/>
          </a:bodyPr>
          <a:lstStyle/>
          <a:p>
            <a:pPr>
              <a:defRPr/>
            </a:pPr>
            <a:r>
              <a:rPr lang="en-US" b="1" dirty="0">
                <a:solidFill>
                  <a:schemeClr val="tx2">
                    <a:lumMod val="50000"/>
                  </a:schemeClr>
                </a:solidFill>
              </a:rPr>
              <a:t>Copper</a:t>
            </a:r>
            <a:endParaRPr lang="en-US" dirty="0"/>
          </a:p>
        </p:txBody>
      </p:sp>
      <p:sp>
        <p:nvSpPr>
          <p:cNvPr id="12" name="Rectangle 11"/>
          <p:cNvSpPr/>
          <p:nvPr/>
        </p:nvSpPr>
        <p:spPr>
          <a:xfrm>
            <a:off x="4248150" y="1447800"/>
            <a:ext cx="3295650" cy="461963"/>
          </a:xfrm>
          <a:prstGeom prst="rect">
            <a:avLst/>
          </a:prstGeom>
        </p:spPr>
        <p:txBody>
          <a:bodyPr wrap="none">
            <a:spAutoFit/>
          </a:bodyPr>
          <a:lstStyle/>
          <a:p>
            <a:pPr algn="ctr">
              <a:defRPr/>
            </a:pPr>
            <a:r>
              <a:rPr lang="en-US" sz="2400" b="1" dirty="0">
                <a:solidFill>
                  <a:schemeClr val="tx2">
                    <a:lumMod val="50000"/>
                  </a:schemeClr>
                </a:solidFill>
              </a:rPr>
              <a:t>The Best Conductors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107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3108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107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1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
            <a:ext cx="8229600" cy="1143000"/>
          </a:xfrm>
        </p:spPr>
        <p:txBody>
          <a:bodyPr rtlCol="0">
            <a:normAutofit fontScale="90000"/>
          </a:bodyPr>
          <a:lstStyle/>
          <a:p>
            <a:pPr eaLnBrk="1" fontAlgn="auto" hangingPunct="1">
              <a:spcAft>
                <a:spcPts val="0"/>
              </a:spcAft>
              <a:defRPr/>
            </a:pPr>
            <a:r>
              <a:rPr lang="en-US" sz="2800" b="1" dirty="0" smtClean="0">
                <a:solidFill>
                  <a:schemeClr val="bg2">
                    <a:lumMod val="25000"/>
                  </a:schemeClr>
                </a:solidFill>
              </a:rPr>
              <a:t>Electrical</a:t>
            </a:r>
            <a:br>
              <a:rPr lang="en-US" sz="2800" b="1" dirty="0" smtClean="0">
                <a:solidFill>
                  <a:schemeClr val="bg2">
                    <a:lumMod val="25000"/>
                  </a:schemeClr>
                </a:solidFill>
              </a:rPr>
            </a:br>
            <a:r>
              <a:rPr lang="en-US" sz="2800" b="1" dirty="0" smtClean="0">
                <a:solidFill>
                  <a:schemeClr val="bg2">
                    <a:lumMod val="25000"/>
                  </a:schemeClr>
                </a:solidFill>
              </a:rPr>
              <a:t> Conductors, Insulators and Semiconductors</a:t>
            </a:r>
            <a:br>
              <a:rPr lang="en-US" sz="2800" b="1" dirty="0" smtClean="0">
                <a:solidFill>
                  <a:schemeClr val="bg2">
                    <a:lumMod val="25000"/>
                  </a:schemeClr>
                </a:solidFill>
              </a:rPr>
            </a:br>
            <a:r>
              <a:rPr lang="en-US" sz="2200" b="1" dirty="0" smtClean="0">
                <a:solidFill>
                  <a:schemeClr val="bg2">
                    <a:lumMod val="25000"/>
                  </a:schemeClr>
                </a:solidFill>
              </a:rPr>
              <a:t>(3-Tunnel Train Analogy)  </a:t>
            </a:r>
            <a:endParaRPr lang="en-US" sz="2200" b="1" dirty="0">
              <a:solidFill>
                <a:schemeClr val="bg2">
                  <a:lumMod val="25000"/>
                </a:schemeClr>
              </a:solidFill>
            </a:endParaRPr>
          </a:p>
        </p:txBody>
      </p:sp>
      <p:grpSp>
        <p:nvGrpSpPr>
          <p:cNvPr id="3" name="Group 342"/>
          <p:cNvGrpSpPr>
            <a:grpSpLocks/>
          </p:cNvGrpSpPr>
          <p:nvPr/>
        </p:nvGrpSpPr>
        <p:grpSpPr bwMode="auto">
          <a:xfrm>
            <a:off x="1114425" y="2133600"/>
            <a:ext cx="676275" cy="381000"/>
            <a:chOff x="990600" y="2247900"/>
            <a:chExt cx="843438" cy="474772"/>
          </a:xfrm>
        </p:grpSpPr>
        <p:sp>
          <p:nvSpPr>
            <p:cNvPr id="344" name="Rectangle 343"/>
            <p:cNvSpPr/>
            <p:nvPr/>
          </p:nvSpPr>
          <p:spPr>
            <a:xfrm>
              <a:off x="990600" y="2247900"/>
              <a:ext cx="793941" cy="381796"/>
            </a:xfrm>
            <a:prstGeom prst="rect">
              <a:avLst/>
            </a:prstGeom>
            <a:solidFill>
              <a:schemeClr val="bg2">
                <a:lumMod val="50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5" name="Oval 344"/>
            <p:cNvSpPr/>
            <p:nvPr/>
          </p:nvSpPr>
          <p:spPr>
            <a:xfrm>
              <a:off x="1024259" y="2645522"/>
              <a:ext cx="77216"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6" name="Flowchart: Process 345"/>
            <p:cNvSpPr/>
            <p:nvPr/>
          </p:nvSpPr>
          <p:spPr>
            <a:xfrm>
              <a:off x="1024259" y="2285487"/>
              <a:ext cx="45537"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7" name="Flowchart: Process 346"/>
            <p:cNvSpPr/>
            <p:nvPr/>
          </p:nvSpPr>
          <p:spPr>
            <a:xfrm>
              <a:off x="1093555" y="2285487"/>
              <a:ext cx="45538"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8" name="Flowchart: Process 347"/>
            <p:cNvSpPr/>
            <p:nvPr/>
          </p:nvSpPr>
          <p:spPr>
            <a:xfrm>
              <a:off x="1170772" y="2285487"/>
              <a:ext cx="45537"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9" name="Flowchart: Process 348"/>
            <p:cNvSpPr/>
            <p:nvPr/>
          </p:nvSpPr>
          <p:spPr>
            <a:xfrm>
              <a:off x="1246008" y="2285487"/>
              <a:ext cx="45537"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0" name="Flowchart: Process 349"/>
            <p:cNvSpPr/>
            <p:nvPr/>
          </p:nvSpPr>
          <p:spPr>
            <a:xfrm>
              <a:off x="1329164" y="2285487"/>
              <a:ext cx="45537"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1" name="Flowchart: Process 350"/>
            <p:cNvSpPr/>
            <p:nvPr/>
          </p:nvSpPr>
          <p:spPr>
            <a:xfrm>
              <a:off x="1398460" y="2285487"/>
              <a:ext cx="45538"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2" name="Flowchart: Process 351"/>
            <p:cNvSpPr/>
            <p:nvPr/>
          </p:nvSpPr>
          <p:spPr>
            <a:xfrm>
              <a:off x="1475676" y="2285487"/>
              <a:ext cx="45537"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3" name="Flowchart: Process 352"/>
            <p:cNvSpPr/>
            <p:nvPr/>
          </p:nvSpPr>
          <p:spPr>
            <a:xfrm>
              <a:off x="1550913" y="2285487"/>
              <a:ext cx="45537"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4" name="Flowchart: Process 353"/>
            <p:cNvSpPr/>
            <p:nvPr/>
          </p:nvSpPr>
          <p:spPr>
            <a:xfrm>
              <a:off x="1634069" y="2285487"/>
              <a:ext cx="45537"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5" name="Flowchart: Process 354"/>
            <p:cNvSpPr/>
            <p:nvPr/>
          </p:nvSpPr>
          <p:spPr>
            <a:xfrm>
              <a:off x="1703365" y="2285487"/>
              <a:ext cx="45538"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6" name="Oval 355"/>
            <p:cNvSpPr/>
            <p:nvPr/>
          </p:nvSpPr>
          <p:spPr>
            <a:xfrm>
              <a:off x="1117314" y="2645522"/>
              <a:ext cx="77217"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7" name="Oval 356"/>
            <p:cNvSpPr/>
            <p:nvPr/>
          </p:nvSpPr>
          <p:spPr>
            <a:xfrm>
              <a:off x="1208389" y="2645522"/>
              <a:ext cx="77217"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8" name="Oval 357"/>
            <p:cNvSpPr/>
            <p:nvPr/>
          </p:nvSpPr>
          <p:spPr>
            <a:xfrm>
              <a:off x="1489535" y="2645522"/>
              <a:ext cx="77217"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9" name="Oval 358"/>
            <p:cNvSpPr/>
            <p:nvPr/>
          </p:nvSpPr>
          <p:spPr>
            <a:xfrm>
              <a:off x="1582591" y="2645522"/>
              <a:ext cx="75236"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0" name="Oval 359"/>
            <p:cNvSpPr/>
            <p:nvPr/>
          </p:nvSpPr>
          <p:spPr>
            <a:xfrm>
              <a:off x="1673667" y="2645522"/>
              <a:ext cx="75236"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1" name="Flowchart: Process 360"/>
            <p:cNvSpPr/>
            <p:nvPr/>
          </p:nvSpPr>
          <p:spPr>
            <a:xfrm>
              <a:off x="1788501" y="2582219"/>
              <a:ext cx="45537" cy="45498"/>
            </a:xfrm>
            <a:prstGeom prst="flowChartProcess">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4" name="Group 361"/>
          <p:cNvGrpSpPr>
            <a:grpSpLocks/>
          </p:cNvGrpSpPr>
          <p:nvPr/>
        </p:nvGrpSpPr>
        <p:grpSpPr bwMode="auto">
          <a:xfrm>
            <a:off x="1795463" y="2133600"/>
            <a:ext cx="677862" cy="381000"/>
            <a:chOff x="990600" y="2247900"/>
            <a:chExt cx="843438" cy="474772"/>
          </a:xfrm>
        </p:grpSpPr>
        <p:sp>
          <p:nvSpPr>
            <p:cNvPr id="363" name="Rectangle 362"/>
            <p:cNvSpPr/>
            <p:nvPr/>
          </p:nvSpPr>
          <p:spPr>
            <a:xfrm>
              <a:off x="990600" y="2247900"/>
              <a:ext cx="794057" cy="381796"/>
            </a:xfrm>
            <a:prstGeom prst="rect">
              <a:avLst/>
            </a:prstGeom>
            <a:solidFill>
              <a:schemeClr val="bg2">
                <a:lumMod val="50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4" name="Oval 363"/>
            <p:cNvSpPr/>
            <p:nvPr/>
          </p:nvSpPr>
          <p:spPr>
            <a:xfrm>
              <a:off x="1026155" y="2645522"/>
              <a:ext cx="75060"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5" name="Flowchart: Process 364"/>
            <p:cNvSpPr/>
            <p:nvPr/>
          </p:nvSpPr>
          <p:spPr>
            <a:xfrm>
              <a:off x="1024179" y="2285487"/>
              <a:ext cx="47406"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6" name="Flowchart: Process 365"/>
            <p:cNvSpPr/>
            <p:nvPr/>
          </p:nvSpPr>
          <p:spPr>
            <a:xfrm>
              <a:off x="1093314" y="2285487"/>
              <a:ext cx="45430"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7" name="Flowchart: Process 366"/>
            <p:cNvSpPr/>
            <p:nvPr/>
          </p:nvSpPr>
          <p:spPr>
            <a:xfrm>
              <a:off x="1170349" y="2285487"/>
              <a:ext cx="45432"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8" name="Flowchart: Process 367"/>
            <p:cNvSpPr/>
            <p:nvPr/>
          </p:nvSpPr>
          <p:spPr>
            <a:xfrm>
              <a:off x="1245409" y="2285487"/>
              <a:ext cx="47406"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9" name="Flowchart: Process 368"/>
            <p:cNvSpPr/>
            <p:nvPr/>
          </p:nvSpPr>
          <p:spPr>
            <a:xfrm>
              <a:off x="1330346" y="2285487"/>
              <a:ext cx="45430"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0" name="Flowchart: Process 369"/>
            <p:cNvSpPr/>
            <p:nvPr/>
          </p:nvSpPr>
          <p:spPr>
            <a:xfrm>
              <a:off x="1399479" y="2285487"/>
              <a:ext cx="45432"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1" name="Flowchart: Process 370"/>
            <p:cNvSpPr/>
            <p:nvPr/>
          </p:nvSpPr>
          <p:spPr>
            <a:xfrm>
              <a:off x="1474540" y="2285487"/>
              <a:ext cx="45432"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2" name="Flowchart: Process 371"/>
            <p:cNvSpPr/>
            <p:nvPr/>
          </p:nvSpPr>
          <p:spPr>
            <a:xfrm>
              <a:off x="1551576" y="2285487"/>
              <a:ext cx="45430"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3" name="Flowchart: Process 372"/>
            <p:cNvSpPr/>
            <p:nvPr/>
          </p:nvSpPr>
          <p:spPr>
            <a:xfrm>
              <a:off x="1634537" y="2285487"/>
              <a:ext cx="45430"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4" name="Flowchart: Process 373"/>
            <p:cNvSpPr/>
            <p:nvPr/>
          </p:nvSpPr>
          <p:spPr>
            <a:xfrm>
              <a:off x="1703670" y="2285487"/>
              <a:ext cx="45432"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5" name="Oval 374"/>
            <p:cNvSpPr/>
            <p:nvPr/>
          </p:nvSpPr>
          <p:spPr>
            <a:xfrm>
              <a:off x="1118992" y="2645522"/>
              <a:ext cx="75060"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6" name="Oval 375"/>
            <p:cNvSpPr/>
            <p:nvPr/>
          </p:nvSpPr>
          <p:spPr>
            <a:xfrm>
              <a:off x="1207879" y="2645522"/>
              <a:ext cx="77035"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7" name="Oval 376"/>
            <p:cNvSpPr/>
            <p:nvPr/>
          </p:nvSpPr>
          <p:spPr>
            <a:xfrm>
              <a:off x="1490342" y="2645522"/>
              <a:ext cx="75060"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8" name="Oval 377"/>
            <p:cNvSpPr/>
            <p:nvPr/>
          </p:nvSpPr>
          <p:spPr>
            <a:xfrm>
              <a:off x="1583180" y="2645522"/>
              <a:ext cx="75060"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9" name="Oval 378"/>
            <p:cNvSpPr/>
            <p:nvPr/>
          </p:nvSpPr>
          <p:spPr>
            <a:xfrm>
              <a:off x="1672066" y="2645522"/>
              <a:ext cx="77036"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0" name="Flowchart: Process 379"/>
            <p:cNvSpPr/>
            <p:nvPr/>
          </p:nvSpPr>
          <p:spPr>
            <a:xfrm>
              <a:off x="1788608" y="2582219"/>
              <a:ext cx="45430" cy="45498"/>
            </a:xfrm>
            <a:prstGeom prst="flowChartProcess">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5" name="Group 380"/>
          <p:cNvGrpSpPr>
            <a:grpSpLocks/>
          </p:cNvGrpSpPr>
          <p:nvPr/>
        </p:nvGrpSpPr>
        <p:grpSpPr bwMode="auto">
          <a:xfrm>
            <a:off x="2478088" y="2133600"/>
            <a:ext cx="676275" cy="381000"/>
            <a:chOff x="990600" y="2247900"/>
            <a:chExt cx="843438" cy="474772"/>
          </a:xfrm>
        </p:grpSpPr>
        <p:sp>
          <p:nvSpPr>
            <p:cNvPr id="382" name="Rectangle 381"/>
            <p:cNvSpPr/>
            <p:nvPr/>
          </p:nvSpPr>
          <p:spPr>
            <a:xfrm>
              <a:off x="990600" y="2247900"/>
              <a:ext cx="793940" cy="381796"/>
            </a:xfrm>
            <a:prstGeom prst="rect">
              <a:avLst/>
            </a:prstGeom>
            <a:solidFill>
              <a:schemeClr val="bg2">
                <a:lumMod val="50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3" name="Oval 382"/>
            <p:cNvSpPr/>
            <p:nvPr/>
          </p:nvSpPr>
          <p:spPr>
            <a:xfrm>
              <a:off x="1024258" y="2645522"/>
              <a:ext cx="77217"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4" name="Flowchart: Process 383"/>
            <p:cNvSpPr/>
            <p:nvPr/>
          </p:nvSpPr>
          <p:spPr>
            <a:xfrm>
              <a:off x="1024258" y="2285487"/>
              <a:ext cx="45538"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5" name="Flowchart: Process 384"/>
            <p:cNvSpPr/>
            <p:nvPr/>
          </p:nvSpPr>
          <p:spPr>
            <a:xfrm>
              <a:off x="1093555" y="2285487"/>
              <a:ext cx="45537"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6" name="Flowchart: Process 385"/>
            <p:cNvSpPr/>
            <p:nvPr/>
          </p:nvSpPr>
          <p:spPr>
            <a:xfrm>
              <a:off x="1170770" y="2285487"/>
              <a:ext cx="45538"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7" name="Flowchart: Process 386"/>
            <p:cNvSpPr/>
            <p:nvPr/>
          </p:nvSpPr>
          <p:spPr>
            <a:xfrm>
              <a:off x="1246007" y="2285487"/>
              <a:ext cx="45538"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8" name="Flowchart: Process 387"/>
            <p:cNvSpPr/>
            <p:nvPr/>
          </p:nvSpPr>
          <p:spPr>
            <a:xfrm>
              <a:off x="1329163" y="2285487"/>
              <a:ext cx="45538"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9" name="Flowchart: Process 388"/>
            <p:cNvSpPr/>
            <p:nvPr/>
          </p:nvSpPr>
          <p:spPr>
            <a:xfrm>
              <a:off x="1398460" y="2285487"/>
              <a:ext cx="45537"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0" name="Flowchart: Process 389"/>
            <p:cNvSpPr/>
            <p:nvPr/>
          </p:nvSpPr>
          <p:spPr>
            <a:xfrm>
              <a:off x="1475675" y="2285487"/>
              <a:ext cx="45538"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1" name="Flowchart: Process 390"/>
            <p:cNvSpPr/>
            <p:nvPr/>
          </p:nvSpPr>
          <p:spPr>
            <a:xfrm>
              <a:off x="1550911" y="2285487"/>
              <a:ext cx="45538"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2" name="Flowchart: Process 391"/>
            <p:cNvSpPr/>
            <p:nvPr/>
          </p:nvSpPr>
          <p:spPr>
            <a:xfrm>
              <a:off x="1634067" y="2285487"/>
              <a:ext cx="45538"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3" name="Flowchart: Process 392"/>
            <p:cNvSpPr/>
            <p:nvPr/>
          </p:nvSpPr>
          <p:spPr>
            <a:xfrm>
              <a:off x="1703365" y="2285487"/>
              <a:ext cx="45537"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4" name="Oval 393"/>
            <p:cNvSpPr/>
            <p:nvPr/>
          </p:nvSpPr>
          <p:spPr>
            <a:xfrm>
              <a:off x="1117314" y="2645522"/>
              <a:ext cx="77216"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5" name="Oval 394"/>
            <p:cNvSpPr/>
            <p:nvPr/>
          </p:nvSpPr>
          <p:spPr>
            <a:xfrm>
              <a:off x="1208389" y="2645522"/>
              <a:ext cx="77216"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6" name="Oval 395"/>
            <p:cNvSpPr/>
            <p:nvPr/>
          </p:nvSpPr>
          <p:spPr>
            <a:xfrm>
              <a:off x="1489535" y="2645522"/>
              <a:ext cx="77216"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7" name="Oval 396"/>
            <p:cNvSpPr/>
            <p:nvPr/>
          </p:nvSpPr>
          <p:spPr>
            <a:xfrm>
              <a:off x="1582590" y="2645522"/>
              <a:ext cx="75236"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8" name="Oval 397"/>
            <p:cNvSpPr/>
            <p:nvPr/>
          </p:nvSpPr>
          <p:spPr>
            <a:xfrm>
              <a:off x="1673665" y="2645522"/>
              <a:ext cx="75236"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9" name="Flowchart: Process 398"/>
            <p:cNvSpPr/>
            <p:nvPr/>
          </p:nvSpPr>
          <p:spPr>
            <a:xfrm>
              <a:off x="1788500" y="2582219"/>
              <a:ext cx="45538" cy="45498"/>
            </a:xfrm>
            <a:prstGeom prst="flowChartProcess">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6" name="Group 399"/>
          <p:cNvGrpSpPr>
            <a:grpSpLocks/>
          </p:cNvGrpSpPr>
          <p:nvPr/>
        </p:nvGrpSpPr>
        <p:grpSpPr bwMode="auto">
          <a:xfrm>
            <a:off x="3159125" y="2133600"/>
            <a:ext cx="677863" cy="381000"/>
            <a:chOff x="990600" y="2247900"/>
            <a:chExt cx="843438" cy="474772"/>
          </a:xfrm>
        </p:grpSpPr>
        <p:sp>
          <p:nvSpPr>
            <p:cNvPr id="401" name="Rectangle 400"/>
            <p:cNvSpPr/>
            <p:nvPr/>
          </p:nvSpPr>
          <p:spPr>
            <a:xfrm>
              <a:off x="990600" y="2247900"/>
              <a:ext cx="794056" cy="381796"/>
            </a:xfrm>
            <a:prstGeom prst="rect">
              <a:avLst/>
            </a:prstGeom>
            <a:solidFill>
              <a:schemeClr val="bg2">
                <a:lumMod val="50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2" name="Oval 401"/>
            <p:cNvSpPr/>
            <p:nvPr/>
          </p:nvSpPr>
          <p:spPr>
            <a:xfrm>
              <a:off x="1026155" y="2645522"/>
              <a:ext cx="75060"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3" name="Flowchart: Process 402"/>
            <p:cNvSpPr/>
            <p:nvPr/>
          </p:nvSpPr>
          <p:spPr>
            <a:xfrm>
              <a:off x="1024180" y="2285487"/>
              <a:ext cx="47406"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4" name="Flowchart: Process 403"/>
            <p:cNvSpPr/>
            <p:nvPr/>
          </p:nvSpPr>
          <p:spPr>
            <a:xfrm>
              <a:off x="1093314" y="2285487"/>
              <a:ext cx="45432"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5" name="Flowchart: Process 404"/>
            <p:cNvSpPr/>
            <p:nvPr/>
          </p:nvSpPr>
          <p:spPr>
            <a:xfrm>
              <a:off x="1170350" y="2285487"/>
              <a:ext cx="45430"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6" name="Flowchart: Process 405"/>
            <p:cNvSpPr/>
            <p:nvPr/>
          </p:nvSpPr>
          <p:spPr>
            <a:xfrm>
              <a:off x="1245410" y="2285487"/>
              <a:ext cx="47406"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7" name="Flowchart: Process 406"/>
            <p:cNvSpPr/>
            <p:nvPr/>
          </p:nvSpPr>
          <p:spPr>
            <a:xfrm>
              <a:off x="1330345" y="2285487"/>
              <a:ext cx="45432"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8" name="Flowchart: Process 407"/>
            <p:cNvSpPr/>
            <p:nvPr/>
          </p:nvSpPr>
          <p:spPr>
            <a:xfrm>
              <a:off x="1399480" y="2285487"/>
              <a:ext cx="45430"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9" name="Flowchart: Process 408"/>
            <p:cNvSpPr/>
            <p:nvPr/>
          </p:nvSpPr>
          <p:spPr>
            <a:xfrm>
              <a:off x="1474540" y="2285487"/>
              <a:ext cx="45430"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0" name="Flowchart: Process 409"/>
            <p:cNvSpPr/>
            <p:nvPr/>
          </p:nvSpPr>
          <p:spPr>
            <a:xfrm>
              <a:off x="1551575" y="2285487"/>
              <a:ext cx="45432"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1" name="Flowchart: Process 410"/>
            <p:cNvSpPr/>
            <p:nvPr/>
          </p:nvSpPr>
          <p:spPr>
            <a:xfrm>
              <a:off x="1634536" y="2285487"/>
              <a:ext cx="45432"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2" name="Flowchart: Process 411"/>
            <p:cNvSpPr/>
            <p:nvPr/>
          </p:nvSpPr>
          <p:spPr>
            <a:xfrm>
              <a:off x="1703671" y="2285487"/>
              <a:ext cx="45430"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3" name="Oval 412"/>
            <p:cNvSpPr/>
            <p:nvPr/>
          </p:nvSpPr>
          <p:spPr>
            <a:xfrm>
              <a:off x="1118993" y="2645522"/>
              <a:ext cx="75060"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4" name="Oval 413"/>
            <p:cNvSpPr/>
            <p:nvPr/>
          </p:nvSpPr>
          <p:spPr>
            <a:xfrm>
              <a:off x="1207879" y="2645522"/>
              <a:ext cx="77036"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5" name="Oval 414"/>
            <p:cNvSpPr/>
            <p:nvPr/>
          </p:nvSpPr>
          <p:spPr>
            <a:xfrm>
              <a:off x="1490342" y="2645522"/>
              <a:ext cx="75060"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6" name="Oval 415"/>
            <p:cNvSpPr/>
            <p:nvPr/>
          </p:nvSpPr>
          <p:spPr>
            <a:xfrm>
              <a:off x="1583179" y="2645522"/>
              <a:ext cx="75060"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7" name="Oval 416"/>
            <p:cNvSpPr/>
            <p:nvPr/>
          </p:nvSpPr>
          <p:spPr>
            <a:xfrm>
              <a:off x="1672066" y="2645522"/>
              <a:ext cx="77035"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8" name="Flowchart: Process 417"/>
            <p:cNvSpPr/>
            <p:nvPr/>
          </p:nvSpPr>
          <p:spPr>
            <a:xfrm>
              <a:off x="1788606" y="2582219"/>
              <a:ext cx="45432" cy="45498"/>
            </a:xfrm>
            <a:prstGeom prst="flowChartProcess">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7" name="Group 418"/>
          <p:cNvGrpSpPr>
            <a:grpSpLocks/>
          </p:cNvGrpSpPr>
          <p:nvPr/>
        </p:nvGrpSpPr>
        <p:grpSpPr bwMode="auto">
          <a:xfrm>
            <a:off x="3841750" y="2133600"/>
            <a:ext cx="676275" cy="381000"/>
            <a:chOff x="990600" y="2247900"/>
            <a:chExt cx="843438" cy="474772"/>
          </a:xfrm>
        </p:grpSpPr>
        <p:sp>
          <p:nvSpPr>
            <p:cNvPr id="420" name="Rectangle 419"/>
            <p:cNvSpPr/>
            <p:nvPr/>
          </p:nvSpPr>
          <p:spPr>
            <a:xfrm>
              <a:off x="990600" y="2247900"/>
              <a:ext cx="793941" cy="381796"/>
            </a:xfrm>
            <a:prstGeom prst="rect">
              <a:avLst/>
            </a:prstGeom>
            <a:solidFill>
              <a:schemeClr val="bg2">
                <a:lumMod val="50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1" name="Oval 420"/>
            <p:cNvSpPr/>
            <p:nvPr/>
          </p:nvSpPr>
          <p:spPr>
            <a:xfrm>
              <a:off x="1024259" y="2645522"/>
              <a:ext cx="77216"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2" name="Flowchart: Process 421"/>
            <p:cNvSpPr/>
            <p:nvPr/>
          </p:nvSpPr>
          <p:spPr>
            <a:xfrm>
              <a:off x="1024259" y="2285487"/>
              <a:ext cx="45537"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3" name="Flowchart: Process 422"/>
            <p:cNvSpPr/>
            <p:nvPr/>
          </p:nvSpPr>
          <p:spPr>
            <a:xfrm>
              <a:off x="1093555" y="2285487"/>
              <a:ext cx="45538"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4" name="Flowchart: Process 423"/>
            <p:cNvSpPr/>
            <p:nvPr/>
          </p:nvSpPr>
          <p:spPr>
            <a:xfrm>
              <a:off x="1170772" y="2285487"/>
              <a:ext cx="45537"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5" name="Flowchart: Process 424"/>
            <p:cNvSpPr/>
            <p:nvPr/>
          </p:nvSpPr>
          <p:spPr>
            <a:xfrm>
              <a:off x="1246008" y="2285487"/>
              <a:ext cx="45537"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6" name="Flowchart: Process 425"/>
            <p:cNvSpPr/>
            <p:nvPr/>
          </p:nvSpPr>
          <p:spPr>
            <a:xfrm>
              <a:off x="1329164" y="2285487"/>
              <a:ext cx="45537"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7" name="Flowchart: Process 426"/>
            <p:cNvSpPr/>
            <p:nvPr/>
          </p:nvSpPr>
          <p:spPr>
            <a:xfrm>
              <a:off x="1398460" y="2285487"/>
              <a:ext cx="45538"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8" name="Flowchart: Process 427"/>
            <p:cNvSpPr/>
            <p:nvPr/>
          </p:nvSpPr>
          <p:spPr>
            <a:xfrm>
              <a:off x="1475676" y="2285487"/>
              <a:ext cx="45537"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9" name="Flowchart: Process 428"/>
            <p:cNvSpPr/>
            <p:nvPr/>
          </p:nvSpPr>
          <p:spPr>
            <a:xfrm>
              <a:off x="1550913" y="2285487"/>
              <a:ext cx="45537"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0" name="Flowchart: Process 429"/>
            <p:cNvSpPr/>
            <p:nvPr/>
          </p:nvSpPr>
          <p:spPr>
            <a:xfrm>
              <a:off x="1634069" y="2285487"/>
              <a:ext cx="45537"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1" name="Flowchart: Process 430"/>
            <p:cNvSpPr/>
            <p:nvPr/>
          </p:nvSpPr>
          <p:spPr>
            <a:xfrm>
              <a:off x="1703365" y="2285487"/>
              <a:ext cx="45538"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2" name="Oval 431"/>
            <p:cNvSpPr/>
            <p:nvPr/>
          </p:nvSpPr>
          <p:spPr>
            <a:xfrm>
              <a:off x="1117314" y="2645522"/>
              <a:ext cx="77217"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3" name="Oval 432"/>
            <p:cNvSpPr/>
            <p:nvPr/>
          </p:nvSpPr>
          <p:spPr>
            <a:xfrm>
              <a:off x="1208389" y="2645522"/>
              <a:ext cx="77217"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4" name="Oval 433"/>
            <p:cNvSpPr/>
            <p:nvPr/>
          </p:nvSpPr>
          <p:spPr>
            <a:xfrm>
              <a:off x="1489535" y="2645522"/>
              <a:ext cx="77217"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5" name="Oval 434"/>
            <p:cNvSpPr/>
            <p:nvPr/>
          </p:nvSpPr>
          <p:spPr>
            <a:xfrm>
              <a:off x="1582591" y="2645522"/>
              <a:ext cx="75236"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6" name="Oval 435"/>
            <p:cNvSpPr/>
            <p:nvPr/>
          </p:nvSpPr>
          <p:spPr>
            <a:xfrm>
              <a:off x="1673667" y="2645522"/>
              <a:ext cx="75236"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7" name="Flowchart: Process 436"/>
            <p:cNvSpPr/>
            <p:nvPr/>
          </p:nvSpPr>
          <p:spPr>
            <a:xfrm>
              <a:off x="1788501" y="2582219"/>
              <a:ext cx="45537" cy="45498"/>
            </a:xfrm>
            <a:prstGeom prst="flowChartProcess">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8" name="Group 437"/>
          <p:cNvGrpSpPr>
            <a:grpSpLocks/>
          </p:cNvGrpSpPr>
          <p:nvPr/>
        </p:nvGrpSpPr>
        <p:grpSpPr bwMode="auto">
          <a:xfrm>
            <a:off x="4524375" y="2133600"/>
            <a:ext cx="676275" cy="381000"/>
            <a:chOff x="990600" y="2247900"/>
            <a:chExt cx="843438" cy="474772"/>
          </a:xfrm>
        </p:grpSpPr>
        <p:sp>
          <p:nvSpPr>
            <p:cNvPr id="439" name="Rectangle 438"/>
            <p:cNvSpPr/>
            <p:nvPr/>
          </p:nvSpPr>
          <p:spPr>
            <a:xfrm>
              <a:off x="990600" y="2247900"/>
              <a:ext cx="793941" cy="381796"/>
            </a:xfrm>
            <a:prstGeom prst="rect">
              <a:avLst/>
            </a:prstGeom>
            <a:solidFill>
              <a:schemeClr val="bg2">
                <a:lumMod val="50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0" name="Oval 439"/>
            <p:cNvSpPr/>
            <p:nvPr/>
          </p:nvSpPr>
          <p:spPr>
            <a:xfrm>
              <a:off x="1024259" y="2645522"/>
              <a:ext cx="77216"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1" name="Flowchart: Process 440"/>
            <p:cNvSpPr/>
            <p:nvPr/>
          </p:nvSpPr>
          <p:spPr>
            <a:xfrm>
              <a:off x="1024259" y="2285487"/>
              <a:ext cx="45537"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2" name="Flowchart: Process 441"/>
            <p:cNvSpPr/>
            <p:nvPr/>
          </p:nvSpPr>
          <p:spPr>
            <a:xfrm>
              <a:off x="1093555" y="2285487"/>
              <a:ext cx="45538"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3" name="Flowchart: Process 442"/>
            <p:cNvSpPr/>
            <p:nvPr/>
          </p:nvSpPr>
          <p:spPr>
            <a:xfrm>
              <a:off x="1170772" y="2285487"/>
              <a:ext cx="45537"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4" name="Flowchart: Process 443"/>
            <p:cNvSpPr/>
            <p:nvPr/>
          </p:nvSpPr>
          <p:spPr>
            <a:xfrm>
              <a:off x="1246008" y="2285487"/>
              <a:ext cx="45537"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5" name="Flowchart: Process 444"/>
            <p:cNvSpPr/>
            <p:nvPr/>
          </p:nvSpPr>
          <p:spPr>
            <a:xfrm>
              <a:off x="1329164" y="2285487"/>
              <a:ext cx="45537"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6" name="Flowchart: Process 445"/>
            <p:cNvSpPr/>
            <p:nvPr/>
          </p:nvSpPr>
          <p:spPr>
            <a:xfrm>
              <a:off x="1398460" y="2285487"/>
              <a:ext cx="45538"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7" name="Flowchart: Process 446"/>
            <p:cNvSpPr/>
            <p:nvPr/>
          </p:nvSpPr>
          <p:spPr>
            <a:xfrm>
              <a:off x="1475676" y="2285487"/>
              <a:ext cx="45537"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8" name="Flowchart: Process 447"/>
            <p:cNvSpPr/>
            <p:nvPr/>
          </p:nvSpPr>
          <p:spPr>
            <a:xfrm>
              <a:off x="1550913" y="2285487"/>
              <a:ext cx="45537"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9" name="Flowchart: Process 448"/>
            <p:cNvSpPr/>
            <p:nvPr/>
          </p:nvSpPr>
          <p:spPr>
            <a:xfrm>
              <a:off x="1634069" y="2285487"/>
              <a:ext cx="45537"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0" name="Flowchart: Process 449"/>
            <p:cNvSpPr/>
            <p:nvPr/>
          </p:nvSpPr>
          <p:spPr>
            <a:xfrm>
              <a:off x="1703365" y="2285487"/>
              <a:ext cx="45538"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1" name="Oval 450"/>
            <p:cNvSpPr/>
            <p:nvPr/>
          </p:nvSpPr>
          <p:spPr>
            <a:xfrm>
              <a:off x="1117314" y="2645522"/>
              <a:ext cx="77217"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2" name="Oval 451"/>
            <p:cNvSpPr/>
            <p:nvPr/>
          </p:nvSpPr>
          <p:spPr>
            <a:xfrm>
              <a:off x="1208389" y="2645522"/>
              <a:ext cx="77217"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3" name="Oval 452"/>
            <p:cNvSpPr/>
            <p:nvPr/>
          </p:nvSpPr>
          <p:spPr>
            <a:xfrm>
              <a:off x="1489535" y="2645522"/>
              <a:ext cx="77217"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4" name="Oval 453"/>
            <p:cNvSpPr/>
            <p:nvPr/>
          </p:nvSpPr>
          <p:spPr>
            <a:xfrm>
              <a:off x="1582591" y="2645522"/>
              <a:ext cx="75236"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5" name="Oval 454"/>
            <p:cNvSpPr/>
            <p:nvPr/>
          </p:nvSpPr>
          <p:spPr>
            <a:xfrm>
              <a:off x="1673667" y="2645522"/>
              <a:ext cx="75236"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6" name="Flowchart: Process 455"/>
            <p:cNvSpPr/>
            <p:nvPr/>
          </p:nvSpPr>
          <p:spPr>
            <a:xfrm>
              <a:off x="1788501" y="2582219"/>
              <a:ext cx="45537" cy="45498"/>
            </a:xfrm>
            <a:prstGeom prst="flowChartProcess">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9" name="Group 456"/>
          <p:cNvGrpSpPr>
            <a:grpSpLocks/>
          </p:cNvGrpSpPr>
          <p:nvPr/>
        </p:nvGrpSpPr>
        <p:grpSpPr bwMode="auto">
          <a:xfrm>
            <a:off x="5205413" y="2133600"/>
            <a:ext cx="677862" cy="381000"/>
            <a:chOff x="990600" y="2247900"/>
            <a:chExt cx="843438" cy="474772"/>
          </a:xfrm>
        </p:grpSpPr>
        <p:sp>
          <p:nvSpPr>
            <p:cNvPr id="458" name="Rectangle 457"/>
            <p:cNvSpPr/>
            <p:nvPr/>
          </p:nvSpPr>
          <p:spPr>
            <a:xfrm>
              <a:off x="990600" y="2247900"/>
              <a:ext cx="794057" cy="381796"/>
            </a:xfrm>
            <a:prstGeom prst="rect">
              <a:avLst/>
            </a:prstGeom>
            <a:solidFill>
              <a:schemeClr val="bg2">
                <a:lumMod val="50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9" name="Oval 458"/>
            <p:cNvSpPr/>
            <p:nvPr/>
          </p:nvSpPr>
          <p:spPr>
            <a:xfrm>
              <a:off x="1026155" y="2645522"/>
              <a:ext cx="75060"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0" name="Flowchart: Process 459"/>
            <p:cNvSpPr/>
            <p:nvPr/>
          </p:nvSpPr>
          <p:spPr>
            <a:xfrm>
              <a:off x="1024179" y="2285487"/>
              <a:ext cx="47406"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1" name="Flowchart: Process 460"/>
            <p:cNvSpPr/>
            <p:nvPr/>
          </p:nvSpPr>
          <p:spPr>
            <a:xfrm>
              <a:off x="1093314" y="2285487"/>
              <a:ext cx="45430"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2" name="Flowchart: Process 461"/>
            <p:cNvSpPr/>
            <p:nvPr/>
          </p:nvSpPr>
          <p:spPr>
            <a:xfrm>
              <a:off x="1170349" y="2285487"/>
              <a:ext cx="45432"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3" name="Flowchart: Process 462"/>
            <p:cNvSpPr/>
            <p:nvPr/>
          </p:nvSpPr>
          <p:spPr>
            <a:xfrm>
              <a:off x="1245409" y="2285487"/>
              <a:ext cx="47406"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4" name="Flowchart: Process 463"/>
            <p:cNvSpPr/>
            <p:nvPr/>
          </p:nvSpPr>
          <p:spPr>
            <a:xfrm>
              <a:off x="1330346" y="2285487"/>
              <a:ext cx="45430"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5" name="Flowchart: Process 464"/>
            <p:cNvSpPr/>
            <p:nvPr/>
          </p:nvSpPr>
          <p:spPr>
            <a:xfrm>
              <a:off x="1399479" y="2285487"/>
              <a:ext cx="45432"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6" name="Flowchart: Process 465"/>
            <p:cNvSpPr/>
            <p:nvPr/>
          </p:nvSpPr>
          <p:spPr>
            <a:xfrm>
              <a:off x="1474540" y="2285487"/>
              <a:ext cx="45432"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7" name="Flowchart: Process 466"/>
            <p:cNvSpPr/>
            <p:nvPr/>
          </p:nvSpPr>
          <p:spPr>
            <a:xfrm>
              <a:off x="1551576" y="2285487"/>
              <a:ext cx="45430"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8" name="Flowchart: Process 467"/>
            <p:cNvSpPr/>
            <p:nvPr/>
          </p:nvSpPr>
          <p:spPr>
            <a:xfrm>
              <a:off x="1634537" y="2285487"/>
              <a:ext cx="45430"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9" name="Flowchart: Process 468"/>
            <p:cNvSpPr/>
            <p:nvPr/>
          </p:nvSpPr>
          <p:spPr>
            <a:xfrm>
              <a:off x="1703670" y="2285487"/>
              <a:ext cx="45432"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0" name="Oval 469"/>
            <p:cNvSpPr/>
            <p:nvPr/>
          </p:nvSpPr>
          <p:spPr>
            <a:xfrm>
              <a:off x="1118992" y="2645522"/>
              <a:ext cx="75060"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1" name="Oval 470"/>
            <p:cNvSpPr/>
            <p:nvPr/>
          </p:nvSpPr>
          <p:spPr>
            <a:xfrm>
              <a:off x="1207879" y="2645522"/>
              <a:ext cx="77035"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2" name="Oval 471"/>
            <p:cNvSpPr/>
            <p:nvPr/>
          </p:nvSpPr>
          <p:spPr>
            <a:xfrm>
              <a:off x="1490342" y="2645522"/>
              <a:ext cx="75060"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3" name="Oval 472"/>
            <p:cNvSpPr/>
            <p:nvPr/>
          </p:nvSpPr>
          <p:spPr>
            <a:xfrm>
              <a:off x="1583180" y="2645522"/>
              <a:ext cx="75060"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4" name="Oval 473"/>
            <p:cNvSpPr/>
            <p:nvPr/>
          </p:nvSpPr>
          <p:spPr>
            <a:xfrm>
              <a:off x="1672066" y="2645522"/>
              <a:ext cx="77036"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5" name="Flowchart: Process 474"/>
            <p:cNvSpPr/>
            <p:nvPr/>
          </p:nvSpPr>
          <p:spPr>
            <a:xfrm>
              <a:off x="1788608" y="2582219"/>
              <a:ext cx="45430" cy="45498"/>
            </a:xfrm>
            <a:prstGeom prst="flowChartProcess">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0" name="Group 475"/>
          <p:cNvGrpSpPr>
            <a:grpSpLocks/>
          </p:cNvGrpSpPr>
          <p:nvPr/>
        </p:nvGrpSpPr>
        <p:grpSpPr bwMode="auto">
          <a:xfrm>
            <a:off x="5888038" y="2133600"/>
            <a:ext cx="676275" cy="381000"/>
            <a:chOff x="990600" y="2247900"/>
            <a:chExt cx="843438" cy="474772"/>
          </a:xfrm>
        </p:grpSpPr>
        <p:sp>
          <p:nvSpPr>
            <p:cNvPr id="477" name="Rectangle 476"/>
            <p:cNvSpPr/>
            <p:nvPr/>
          </p:nvSpPr>
          <p:spPr>
            <a:xfrm>
              <a:off x="990600" y="2247900"/>
              <a:ext cx="793940" cy="381796"/>
            </a:xfrm>
            <a:prstGeom prst="rect">
              <a:avLst/>
            </a:prstGeom>
            <a:solidFill>
              <a:schemeClr val="bg2">
                <a:lumMod val="50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8" name="Oval 477"/>
            <p:cNvSpPr/>
            <p:nvPr/>
          </p:nvSpPr>
          <p:spPr>
            <a:xfrm>
              <a:off x="1024258" y="2645522"/>
              <a:ext cx="77217"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9" name="Flowchart: Process 478"/>
            <p:cNvSpPr/>
            <p:nvPr/>
          </p:nvSpPr>
          <p:spPr>
            <a:xfrm>
              <a:off x="1024258" y="2285487"/>
              <a:ext cx="45538"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0" name="Flowchart: Process 479"/>
            <p:cNvSpPr/>
            <p:nvPr/>
          </p:nvSpPr>
          <p:spPr>
            <a:xfrm>
              <a:off x="1093555" y="2285487"/>
              <a:ext cx="45537"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1" name="Flowchart: Process 480"/>
            <p:cNvSpPr/>
            <p:nvPr/>
          </p:nvSpPr>
          <p:spPr>
            <a:xfrm>
              <a:off x="1170770" y="2285487"/>
              <a:ext cx="45538"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2" name="Flowchart: Process 481"/>
            <p:cNvSpPr/>
            <p:nvPr/>
          </p:nvSpPr>
          <p:spPr>
            <a:xfrm>
              <a:off x="1246007" y="2285487"/>
              <a:ext cx="45538"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3" name="Flowchart: Process 482"/>
            <p:cNvSpPr/>
            <p:nvPr/>
          </p:nvSpPr>
          <p:spPr>
            <a:xfrm>
              <a:off x="1329163" y="2285487"/>
              <a:ext cx="45538"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4" name="Flowchart: Process 483"/>
            <p:cNvSpPr/>
            <p:nvPr/>
          </p:nvSpPr>
          <p:spPr>
            <a:xfrm>
              <a:off x="1398460" y="2285487"/>
              <a:ext cx="45537"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5" name="Flowchart: Process 484"/>
            <p:cNvSpPr/>
            <p:nvPr/>
          </p:nvSpPr>
          <p:spPr>
            <a:xfrm>
              <a:off x="1475675" y="2285487"/>
              <a:ext cx="45538"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6" name="Flowchart: Process 485"/>
            <p:cNvSpPr/>
            <p:nvPr/>
          </p:nvSpPr>
          <p:spPr>
            <a:xfrm>
              <a:off x="1550911" y="2285487"/>
              <a:ext cx="45538"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7" name="Flowchart: Process 486"/>
            <p:cNvSpPr/>
            <p:nvPr/>
          </p:nvSpPr>
          <p:spPr>
            <a:xfrm>
              <a:off x="1634067" y="2285487"/>
              <a:ext cx="45538"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8" name="Flowchart: Process 487"/>
            <p:cNvSpPr/>
            <p:nvPr/>
          </p:nvSpPr>
          <p:spPr>
            <a:xfrm>
              <a:off x="1703365" y="2285487"/>
              <a:ext cx="45537"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9" name="Oval 488"/>
            <p:cNvSpPr/>
            <p:nvPr/>
          </p:nvSpPr>
          <p:spPr>
            <a:xfrm>
              <a:off x="1117314" y="2645522"/>
              <a:ext cx="77216"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0" name="Oval 489"/>
            <p:cNvSpPr/>
            <p:nvPr/>
          </p:nvSpPr>
          <p:spPr>
            <a:xfrm>
              <a:off x="1208389" y="2645522"/>
              <a:ext cx="77216"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1" name="Oval 490"/>
            <p:cNvSpPr/>
            <p:nvPr/>
          </p:nvSpPr>
          <p:spPr>
            <a:xfrm>
              <a:off x="1489535" y="2645522"/>
              <a:ext cx="77216"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2" name="Oval 491"/>
            <p:cNvSpPr/>
            <p:nvPr/>
          </p:nvSpPr>
          <p:spPr>
            <a:xfrm>
              <a:off x="1582590" y="2645522"/>
              <a:ext cx="75236"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3" name="Oval 492"/>
            <p:cNvSpPr/>
            <p:nvPr/>
          </p:nvSpPr>
          <p:spPr>
            <a:xfrm>
              <a:off x="1673665" y="2645522"/>
              <a:ext cx="75236"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4" name="Flowchart: Process 493"/>
            <p:cNvSpPr/>
            <p:nvPr/>
          </p:nvSpPr>
          <p:spPr>
            <a:xfrm>
              <a:off x="1788500" y="2582219"/>
              <a:ext cx="45538" cy="45498"/>
            </a:xfrm>
            <a:prstGeom prst="flowChartProcess">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1" name="Group 494"/>
          <p:cNvGrpSpPr>
            <a:grpSpLocks/>
          </p:cNvGrpSpPr>
          <p:nvPr/>
        </p:nvGrpSpPr>
        <p:grpSpPr bwMode="auto">
          <a:xfrm>
            <a:off x="6569075" y="2133600"/>
            <a:ext cx="677863" cy="381000"/>
            <a:chOff x="990600" y="2247900"/>
            <a:chExt cx="843438" cy="474772"/>
          </a:xfrm>
        </p:grpSpPr>
        <p:sp>
          <p:nvSpPr>
            <p:cNvPr id="496" name="Rectangle 495"/>
            <p:cNvSpPr/>
            <p:nvPr/>
          </p:nvSpPr>
          <p:spPr>
            <a:xfrm>
              <a:off x="990600" y="2247900"/>
              <a:ext cx="794056" cy="381796"/>
            </a:xfrm>
            <a:prstGeom prst="rect">
              <a:avLst/>
            </a:prstGeom>
            <a:solidFill>
              <a:schemeClr val="bg2">
                <a:lumMod val="50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7" name="Oval 496"/>
            <p:cNvSpPr/>
            <p:nvPr/>
          </p:nvSpPr>
          <p:spPr>
            <a:xfrm>
              <a:off x="1026155" y="2645522"/>
              <a:ext cx="75060"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8" name="Flowchart: Process 497"/>
            <p:cNvSpPr/>
            <p:nvPr/>
          </p:nvSpPr>
          <p:spPr>
            <a:xfrm>
              <a:off x="1024180" y="2285487"/>
              <a:ext cx="47406"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9" name="Flowchart: Process 498"/>
            <p:cNvSpPr/>
            <p:nvPr/>
          </p:nvSpPr>
          <p:spPr>
            <a:xfrm>
              <a:off x="1093314" y="2285487"/>
              <a:ext cx="45432"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00" name="Flowchart: Process 499"/>
            <p:cNvSpPr/>
            <p:nvPr/>
          </p:nvSpPr>
          <p:spPr>
            <a:xfrm>
              <a:off x="1170350" y="2285487"/>
              <a:ext cx="45430"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01" name="Flowchart: Process 500"/>
            <p:cNvSpPr/>
            <p:nvPr/>
          </p:nvSpPr>
          <p:spPr>
            <a:xfrm>
              <a:off x="1245410" y="2285487"/>
              <a:ext cx="47406"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02" name="Flowchart: Process 501"/>
            <p:cNvSpPr/>
            <p:nvPr/>
          </p:nvSpPr>
          <p:spPr>
            <a:xfrm>
              <a:off x="1330345" y="2285487"/>
              <a:ext cx="45432"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03" name="Flowchart: Process 502"/>
            <p:cNvSpPr/>
            <p:nvPr/>
          </p:nvSpPr>
          <p:spPr>
            <a:xfrm>
              <a:off x="1399480" y="2285487"/>
              <a:ext cx="45430"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04" name="Flowchart: Process 503"/>
            <p:cNvSpPr/>
            <p:nvPr/>
          </p:nvSpPr>
          <p:spPr>
            <a:xfrm>
              <a:off x="1474540" y="2285487"/>
              <a:ext cx="45430"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05" name="Flowchart: Process 504"/>
            <p:cNvSpPr/>
            <p:nvPr/>
          </p:nvSpPr>
          <p:spPr>
            <a:xfrm>
              <a:off x="1551575" y="2285487"/>
              <a:ext cx="45432"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06" name="Flowchart: Process 505"/>
            <p:cNvSpPr/>
            <p:nvPr/>
          </p:nvSpPr>
          <p:spPr>
            <a:xfrm>
              <a:off x="1634536" y="2285487"/>
              <a:ext cx="45432"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07" name="Flowchart: Process 506"/>
            <p:cNvSpPr/>
            <p:nvPr/>
          </p:nvSpPr>
          <p:spPr>
            <a:xfrm>
              <a:off x="1703671" y="2285487"/>
              <a:ext cx="45430"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08" name="Oval 507"/>
            <p:cNvSpPr/>
            <p:nvPr/>
          </p:nvSpPr>
          <p:spPr>
            <a:xfrm>
              <a:off x="1118993" y="2645522"/>
              <a:ext cx="75060"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09" name="Oval 508"/>
            <p:cNvSpPr/>
            <p:nvPr/>
          </p:nvSpPr>
          <p:spPr>
            <a:xfrm>
              <a:off x="1207879" y="2645522"/>
              <a:ext cx="77036"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0" name="Oval 509"/>
            <p:cNvSpPr/>
            <p:nvPr/>
          </p:nvSpPr>
          <p:spPr>
            <a:xfrm>
              <a:off x="1490342" y="2645522"/>
              <a:ext cx="75060"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1" name="Oval 510"/>
            <p:cNvSpPr/>
            <p:nvPr/>
          </p:nvSpPr>
          <p:spPr>
            <a:xfrm>
              <a:off x="1583179" y="2645522"/>
              <a:ext cx="75060"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2" name="Oval 511"/>
            <p:cNvSpPr/>
            <p:nvPr/>
          </p:nvSpPr>
          <p:spPr>
            <a:xfrm>
              <a:off x="1672066" y="2645522"/>
              <a:ext cx="77035"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3" name="Flowchart: Process 512"/>
            <p:cNvSpPr/>
            <p:nvPr/>
          </p:nvSpPr>
          <p:spPr>
            <a:xfrm>
              <a:off x="1788606" y="2582219"/>
              <a:ext cx="45432" cy="45498"/>
            </a:xfrm>
            <a:prstGeom prst="flowChartProcess">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2" name="Group 513"/>
          <p:cNvGrpSpPr>
            <a:grpSpLocks/>
          </p:cNvGrpSpPr>
          <p:nvPr/>
        </p:nvGrpSpPr>
        <p:grpSpPr bwMode="auto">
          <a:xfrm>
            <a:off x="7251700" y="2133600"/>
            <a:ext cx="676275" cy="381000"/>
            <a:chOff x="990600" y="2247900"/>
            <a:chExt cx="843438" cy="474772"/>
          </a:xfrm>
        </p:grpSpPr>
        <p:sp>
          <p:nvSpPr>
            <p:cNvPr id="515" name="Rectangle 514"/>
            <p:cNvSpPr/>
            <p:nvPr/>
          </p:nvSpPr>
          <p:spPr>
            <a:xfrm>
              <a:off x="990600" y="2247900"/>
              <a:ext cx="793941" cy="381796"/>
            </a:xfrm>
            <a:prstGeom prst="rect">
              <a:avLst/>
            </a:prstGeom>
            <a:solidFill>
              <a:schemeClr val="bg2">
                <a:lumMod val="50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6" name="Oval 515"/>
            <p:cNvSpPr/>
            <p:nvPr/>
          </p:nvSpPr>
          <p:spPr>
            <a:xfrm>
              <a:off x="1024259" y="2645522"/>
              <a:ext cx="77216"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7" name="Flowchart: Process 516"/>
            <p:cNvSpPr/>
            <p:nvPr/>
          </p:nvSpPr>
          <p:spPr>
            <a:xfrm>
              <a:off x="1024259" y="2285487"/>
              <a:ext cx="45537"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8" name="Flowchart: Process 517"/>
            <p:cNvSpPr/>
            <p:nvPr/>
          </p:nvSpPr>
          <p:spPr>
            <a:xfrm>
              <a:off x="1093555" y="2285487"/>
              <a:ext cx="45538"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9" name="Flowchart: Process 518"/>
            <p:cNvSpPr/>
            <p:nvPr/>
          </p:nvSpPr>
          <p:spPr>
            <a:xfrm>
              <a:off x="1170772" y="2285487"/>
              <a:ext cx="45537"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0" name="Flowchart: Process 519"/>
            <p:cNvSpPr/>
            <p:nvPr/>
          </p:nvSpPr>
          <p:spPr>
            <a:xfrm>
              <a:off x="1246008" y="2285487"/>
              <a:ext cx="45537"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1" name="Flowchart: Process 520"/>
            <p:cNvSpPr/>
            <p:nvPr/>
          </p:nvSpPr>
          <p:spPr>
            <a:xfrm>
              <a:off x="1329164" y="2285487"/>
              <a:ext cx="45537"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2" name="Flowchart: Process 521"/>
            <p:cNvSpPr/>
            <p:nvPr/>
          </p:nvSpPr>
          <p:spPr>
            <a:xfrm>
              <a:off x="1398460" y="2285487"/>
              <a:ext cx="45538"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3" name="Flowchart: Process 522"/>
            <p:cNvSpPr/>
            <p:nvPr/>
          </p:nvSpPr>
          <p:spPr>
            <a:xfrm>
              <a:off x="1475676" y="2285487"/>
              <a:ext cx="45537"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4" name="Flowchart: Process 523"/>
            <p:cNvSpPr/>
            <p:nvPr/>
          </p:nvSpPr>
          <p:spPr>
            <a:xfrm>
              <a:off x="1550913" y="2285487"/>
              <a:ext cx="45537"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5" name="Flowchart: Process 524"/>
            <p:cNvSpPr/>
            <p:nvPr/>
          </p:nvSpPr>
          <p:spPr>
            <a:xfrm>
              <a:off x="1634069" y="2285487"/>
              <a:ext cx="45537"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6" name="Flowchart: Process 525"/>
            <p:cNvSpPr/>
            <p:nvPr/>
          </p:nvSpPr>
          <p:spPr>
            <a:xfrm>
              <a:off x="1703365" y="2285487"/>
              <a:ext cx="45538"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7" name="Oval 526"/>
            <p:cNvSpPr/>
            <p:nvPr/>
          </p:nvSpPr>
          <p:spPr>
            <a:xfrm>
              <a:off x="1117314" y="2645522"/>
              <a:ext cx="77217"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8" name="Oval 527"/>
            <p:cNvSpPr/>
            <p:nvPr/>
          </p:nvSpPr>
          <p:spPr>
            <a:xfrm>
              <a:off x="1208389" y="2645522"/>
              <a:ext cx="77217"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9" name="Oval 528"/>
            <p:cNvSpPr/>
            <p:nvPr/>
          </p:nvSpPr>
          <p:spPr>
            <a:xfrm>
              <a:off x="1489535" y="2645522"/>
              <a:ext cx="77217"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30" name="Oval 529"/>
            <p:cNvSpPr/>
            <p:nvPr/>
          </p:nvSpPr>
          <p:spPr>
            <a:xfrm>
              <a:off x="1582591" y="2645522"/>
              <a:ext cx="75236"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31" name="Oval 530"/>
            <p:cNvSpPr/>
            <p:nvPr/>
          </p:nvSpPr>
          <p:spPr>
            <a:xfrm>
              <a:off x="1673667" y="2645522"/>
              <a:ext cx="75236"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32" name="Flowchart: Process 531"/>
            <p:cNvSpPr/>
            <p:nvPr/>
          </p:nvSpPr>
          <p:spPr>
            <a:xfrm>
              <a:off x="1788501" y="2582219"/>
              <a:ext cx="45537" cy="45498"/>
            </a:xfrm>
            <a:prstGeom prst="flowChartProcess">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3" name="Group 532"/>
          <p:cNvGrpSpPr>
            <a:grpSpLocks/>
          </p:cNvGrpSpPr>
          <p:nvPr/>
        </p:nvGrpSpPr>
        <p:grpSpPr bwMode="auto">
          <a:xfrm>
            <a:off x="7934325" y="2133600"/>
            <a:ext cx="676275" cy="381000"/>
            <a:chOff x="990600" y="2247900"/>
            <a:chExt cx="843438" cy="474772"/>
          </a:xfrm>
        </p:grpSpPr>
        <p:sp>
          <p:nvSpPr>
            <p:cNvPr id="534" name="Rectangle 533"/>
            <p:cNvSpPr/>
            <p:nvPr/>
          </p:nvSpPr>
          <p:spPr>
            <a:xfrm>
              <a:off x="990600" y="2247900"/>
              <a:ext cx="793941" cy="381796"/>
            </a:xfrm>
            <a:prstGeom prst="rect">
              <a:avLst/>
            </a:prstGeom>
            <a:solidFill>
              <a:schemeClr val="bg2">
                <a:lumMod val="50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35" name="Oval 534"/>
            <p:cNvSpPr/>
            <p:nvPr/>
          </p:nvSpPr>
          <p:spPr>
            <a:xfrm>
              <a:off x="1024259" y="2645522"/>
              <a:ext cx="77216"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36" name="Flowchart: Process 535"/>
            <p:cNvSpPr/>
            <p:nvPr/>
          </p:nvSpPr>
          <p:spPr>
            <a:xfrm>
              <a:off x="1024259" y="2285487"/>
              <a:ext cx="45537"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37" name="Flowchart: Process 536"/>
            <p:cNvSpPr/>
            <p:nvPr/>
          </p:nvSpPr>
          <p:spPr>
            <a:xfrm>
              <a:off x="1093555" y="2285487"/>
              <a:ext cx="45538"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38" name="Flowchart: Process 537"/>
            <p:cNvSpPr/>
            <p:nvPr/>
          </p:nvSpPr>
          <p:spPr>
            <a:xfrm>
              <a:off x="1170772" y="2285487"/>
              <a:ext cx="45537"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39" name="Flowchart: Process 538"/>
            <p:cNvSpPr/>
            <p:nvPr/>
          </p:nvSpPr>
          <p:spPr>
            <a:xfrm>
              <a:off x="1246008" y="2285487"/>
              <a:ext cx="45537"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40" name="Flowchart: Process 539"/>
            <p:cNvSpPr/>
            <p:nvPr/>
          </p:nvSpPr>
          <p:spPr>
            <a:xfrm>
              <a:off x="1329164" y="2285487"/>
              <a:ext cx="45537"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41" name="Flowchart: Process 540"/>
            <p:cNvSpPr/>
            <p:nvPr/>
          </p:nvSpPr>
          <p:spPr>
            <a:xfrm>
              <a:off x="1398460" y="2285487"/>
              <a:ext cx="45538"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42" name="Flowchart: Process 541"/>
            <p:cNvSpPr/>
            <p:nvPr/>
          </p:nvSpPr>
          <p:spPr>
            <a:xfrm>
              <a:off x="1475676" y="2285487"/>
              <a:ext cx="45537"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43" name="Flowchart: Process 542"/>
            <p:cNvSpPr/>
            <p:nvPr/>
          </p:nvSpPr>
          <p:spPr>
            <a:xfrm>
              <a:off x="1550913" y="2285487"/>
              <a:ext cx="45537"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44" name="Flowchart: Process 543"/>
            <p:cNvSpPr/>
            <p:nvPr/>
          </p:nvSpPr>
          <p:spPr>
            <a:xfrm>
              <a:off x="1634069" y="2285487"/>
              <a:ext cx="45537"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45" name="Flowchart: Process 544"/>
            <p:cNvSpPr/>
            <p:nvPr/>
          </p:nvSpPr>
          <p:spPr>
            <a:xfrm>
              <a:off x="1703365" y="2285487"/>
              <a:ext cx="45538"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46" name="Oval 545"/>
            <p:cNvSpPr/>
            <p:nvPr/>
          </p:nvSpPr>
          <p:spPr>
            <a:xfrm>
              <a:off x="1117314" y="2645522"/>
              <a:ext cx="77217"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47" name="Oval 546"/>
            <p:cNvSpPr/>
            <p:nvPr/>
          </p:nvSpPr>
          <p:spPr>
            <a:xfrm>
              <a:off x="1208389" y="2645522"/>
              <a:ext cx="77217"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48" name="Oval 547"/>
            <p:cNvSpPr/>
            <p:nvPr/>
          </p:nvSpPr>
          <p:spPr>
            <a:xfrm>
              <a:off x="1489535" y="2645522"/>
              <a:ext cx="77217"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49" name="Oval 548"/>
            <p:cNvSpPr/>
            <p:nvPr/>
          </p:nvSpPr>
          <p:spPr>
            <a:xfrm>
              <a:off x="1582591" y="2645522"/>
              <a:ext cx="75236"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50" name="Oval 549"/>
            <p:cNvSpPr/>
            <p:nvPr/>
          </p:nvSpPr>
          <p:spPr>
            <a:xfrm>
              <a:off x="1673667" y="2645522"/>
              <a:ext cx="75236"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51" name="Flowchart: Process 550"/>
            <p:cNvSpPr/>
            <p:nvPr/>
          </p:nvSpPr>
          <p:spPr>
            <a:xfrm>
              <a:off x="1788501" y="2582219"/>
              <a:ext cx="45537" cy="45498"/>
            </a:xfrm>
            <a:prstGeom prst="flowChartProcess">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571" name="Title 1"/>
          <p:cNvSpPr txBox="1">
            <a:spLocks/>
          </p:cNvSpPr>
          <p:nvPr/>
        </p:nvSpPr>
        <p:spPr>
          <a:xfrm>
            <a:off x="3581400" y="2400300"/>
            <a:ext cx="2324100" cy="723900"/>
          </a:xfrm>
          <a:prstGeom prst="rect">
            <a:avLst/>
          </a:prstGeom>
        </p:spPr>
        <p:txBody>
          <a:bodyPr anchor="ctr">
            <a:normAutofit fontScale="97500"/>
          </a:bodyPr>
          <a:lstStyle/>
          <a:p>
            <a:pPr algn="ctr" fontAlgn="auto">
              <a:spcAft>
                <a:spcPts val="0"/>
              </a:spcAft>
              <a:defRPr/>
            </a:pPr>
            <a:r>
              <a:rPr lang="en-US" sz="2400" b="1" dirty="0">
                <a:solidFill>
                  <a:srgbClr val="C80420"/>
                </a:solidFill>
                <a:latin typeface="+mj-lt"/>
                <a:ea typeface="+mj-ea"/>
                <a:cs typeface="+mj-cs"/>
              </a:rPr>
              <a:t>Conductors</a:t>
            </a:r>
          </a:p>
        </p:txBody>
      </p:sp>
      <p:sp>
        <p:nvSpPr>
          <p:cNvPr id="782" name="Title 1"/>
          <p:cNvSpPr txBox="1">
            <a:spLocks/>
          </p:cNvSpPr>
          <p:nvPr/>
        </p:nvSpPr>
        <p:spPr>
          <a:xfrm>
            <a:off x="3581400" y="4152900"/>
            <a:ext cx="2324100" cy="723900"/>
          </a:xfrm>
          <a:prstGeom prst="rect">
            <a:avLst/>
          </a:prstGeom>
        </p:spPr>
        <p:txBody>
          <a:bodyPr anchor="ctr">
            <a:normAutofit fontScale="97500"/>
          </a:bodyPr>
          <a:lstStyle/>
          <a:p>
            <a:pPr algn="ctr" fontAlgn="auto">
              <a:spcAft>
                <a:spcPts val="0"/>
              </a:spcAft>
              <a:defRPr/>
            </a:pPr>
            <a:r>
              <a:rPr lang="en-US" sz="2400" b="1" dirty="0">
                <a:solidFill>
                  <a:srgbClr val="C00000"/>
                </a:solidFill>
                <a:latin typeface="+mj-lt"/>
                <a:ea typeface="+mj-ea"/>
                <a:cs typeface="+mj-cs"/>
              </a:rPr>
              <a:t>Insulators</a:t>
            </a:r>
          </a:p>
        </p:txBody>
      </p:sp>
      <p:grpSp>
        <p:nvGrpSpPr>
          <p:cNvPr id="14" name="Group 783"/>
          <p:cNvGrpSpPr>
            <a:grpSpLocks/>
          </p:cNvGrpSpPr>
          <p:nvPr/>
        </p:nvGrpSpPr>
        <p:grpSpPr bwMode="auto">
          <a:xfrm>
            <a:off x="1114425" y="5715000"/>
            <a:ext cx="676275" cy="381000"/>
            <a:chOff x="990600" y="2247900"/>
            <a:chExt cx="843438" cy="474772"/>
          </a:xfrm>
        </p:grpSpPr>
        <p:sp>
          <p:nvSpPr>
            <p:cNvPr id="785" name="Rectangle 784"/>
            <p:cNvSpPr/>
            <p:nvPr/>
          </p:nvSpPr>
          <p:spPr>
            <a:xfrm>
              <a:off x="990600" y="2247900"/>
              <a:ext cx="793941" cy="381796"/>
            </a:xfrm>
            <a:prstGeom prst="rect">
              <a:avLst/>
            </a:prstGeom>
            <a:solidFill>
              <a:schemeClr val="bg2">
                <a:lumMod val="50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86" name="Oval 785"/>
            <p:cNvSpPr/>
            <p:nvPr/>
          </p:nvSpPr>
          <p:spPr>
            <a:xfrm>
              <a:off x="1024259" y="2645522"/>
              <a:ext cx="77216"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87" name="Flowchart: Process 786"/>
            <p:cNvSpPr/>
            <p:nvPr/>
          </p:nvSpPr>
          <p:spPr>
            <a:xfrm>
              <a:off x="1024259" y="2285487"/>
              <a:ext cx="45537"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88" name="Flowchart: Process 787"/>
            <p:cNvSpPr/>
            <p:nvPr/>
          </p:nvSpPr>
          <p:spPr>
            <a:xfrm>
              <a:off x="1093555" y="2285487"/>
              <a:ext cx="45538"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89" name="Flowchart: Process 788"/>
            <p:cNvSpPr/>
            <p:nvPr/>
          </p:nvSpPr>
          <p:spPr>
            <a:xfrm>
              <a:off x="1170772" y="2285487"/>
              <a:ext cx="45537"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90" name="Flowchart: Process 789"/>
            <p:cNvSpPr/>
            <p:nvPr/>
          </p:nvSpPr>
          <p:spPr>
            <a:xfrm>
              <a:off x="1246008" y="2285487"/>
              <a:ext cx="45537"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91" name="Flowchart: Process 790"/>
            <p:cNvSpPr/>
            <p:nvPr/>
          </p:nvSpPr>
          <p:spPr>
            <a:xfrm>
              <a:off x="1329164" y="2285487"/>
              <a:ext cx="45537"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92" name="Flowchart: Process 791"/>
            <p:cNvSpPr/>
            <p:nvPr/>
          </p:nvSpPr>
          <p:spPr>
            <a:xfrm>
              <a:off x="1398460" y="2285487"/>
              <a:ext cx="45538"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93" name="Flowchart: Process 792"/>
            <p:cNvSpPr/>
            <p:nvPr/>
          </p:nvSpPr>
          <p:spPr>
            <a:xfrm>
              <a:off x="1475676" y="2285487"/>
              <a:ext cx="45537"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94" name="Flowchart: Process 793"/>
            <p:cNvSpPr/>
            <p:nvPr/>
          </p:nvSpPr>
          <p:spPr>
            <a:xfrm>
              <a:off x="1550913" y="2285487"/>
              <a:ext cx="45537"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95" name="Flowchart: Process 794"/>
            <p:cNvSpPr/>
            <p:nvPr/>
          </p:nvSpPr>
          <p:spPr>
            <a:xfrm>
              <a:off x="1634069" y="2285487"/>
              <a:ext cx="45537"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96" name="Flowchart: Process 795"/>
            <p:cNvSpPr/>
            <p:nvPr/>
          </p:nvSpPr>
          <p:spPr>
            <a:xfrm>
              <a:off x="1703365" y="2285487"/>
              <a:ext cx="45538"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97" name="Oval 796"/>
            <p:cNvSpPr/>
            <p:nvPr/>
          </p:nvSpPr>
          <p:spPr>
            <a:xfrm>
              <a:off x="1117314" y="2645522"/>
              <a:ext cx="77217"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98" name="Oval 797"/>
            <p:cNvSpPr/>
            <p:nvPr/>
          </p:nvSpPr>
          <p:spPr>
            <a:xfrm>
              <a:off x="1208389" y="2645522"/>
              <a:ext cx="77217"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99" name="Oval 798"/>
            <p:cNvSpPr/>
            <p:nvPr/>
          </p:nvSpPr>
          <p:spPr>
            <a:xfrm>
              <a:off x="1489535" y="2645522"/>
              <a:ext cx="77217"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00" name="Oval 799"/>
            <p:cNvSpPr/>
            <p:nvPr/>
          </p:nvSpPr>
          <p:spPr>
            <a:xfrm>
              <a:off x="1582591" y="2645522"/>
              <a:ext cx="75236"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01" name="Oval 800"/>
            <p:cNvSpPr/>
            <p:nvPr/>
          </p:nvSpPr>
          <p:spPr>
            <a:xfrm>
              <a:off x="1673667" y="2645522"/>
              <a:ext cx="75236"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02" name="Flowchart: Process 801"/>
            <p:cNvSpPr/>
            <p:nvPr/>
          </p:nvSpPr>
          <p:spPr>
            <a:xfrm>
              <a:off x="1788501" y="2582219"/>
              <a:ext cx="45537" cy="45498"/>
            </a:xfrm>
            <a:prstGeom prst="flowChartProcess">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5" name="Group 821"/>
          <p:cNvGrpSpPr>
            <a:grpSpLocks/>
          </p:cNvGrpSpPr>
          <p:nvPr/>
        </p:nvGrpSpPr>
        <p:grpSpPr bwMode="auto">
          <a:xfrm>
            <a:off x="2478088" y="5715000"/>
            <a:ext cx="676275" cy="381000"/>
            <a:chOff x="990600" y="2247900"/>
            <a:chExt cx="843438" cy="474772"/>
          </a:xfrm>
        </p:grpSpPr>
        <p:sp>
          <p:nvSpPr>
            <p:cNvPr id="823" name="Rectangle 822"/>
            <p:cNvSpPr/>
            <p:nvPr/>
          </p:nvSpPr>
          <p:spPr>
            <a:xfrm>
              <a:off x="990600" y="2247900"/>
              <a:ext cx="793940" cy="381796"/>
            </a:xfrm>
            <a:prstGeom prst="rect">
              <a:avLst/>
            </a:prstGeom>
            <a:solidFill>
              <a:schemeClr val="bg2">
                <a:lumMod val="50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24" name="Oval 823"/>
            <p:cNvSpPr/>
            <p:nvPr/>
          </p:nvSpPr>
          <p:spPr>
            <a:xfrm>
              <a:off x="1024258" y="2645522"/>
              <a:ext cx="77217"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25" name="Flowchart: Process 824"/>
            <p:cNvSpPr/>
            <p:nvPr/>
          </p:nvSpPr>
          <p:spPr>
            <a:xfrm>
              <a:off x="1024258" y="2285487"/>
              <a:ext cx="45538"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26" name="Flowchart: Process 825"/>
            <p:cNvSpPr/>
            <p:nvPr/>
          </p:nvSpPr>
          <p:spPr>
            <a:xfrm>
              <a:off x="1093555" y="2285487"/>
              <a:ext cx="45537"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27" name="Flowchart: Process 826"/>
            <p:cNvSpPr/>
            <p:nvPr/>
          </p:nvSpPr>
          <p:spPr>
            <a:xfrm>
              <a:off x="1170770" y="2285487"/>
              <a:ext cx="45538"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28" name="Flowchart: Process 827"/>
            <p:cNvSpPr/>
            <p:nvPr/>
          </p:nvSpPr>
          <p:spPr>
            <a:xfrm>
              <a:off x="1246007" y="2285487"/>
              <a:ext cx="45538"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29" name="Flowchart: Process 828"/>
            <p:cNvSpPr/>
            <p:nvPr/>
          </p:nvSpPr>
          <p:spPr>
            <a:xfrm>
              <a:off x="1329163" y="2285487"/>
              <a:ext cx="45538"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30" name="Flowchart: Process 829"/>
            <p:cNvSpPr/>
            <p:nvPr/>
          </p:nvSpPr>
          <p:spPr>
            <a:xfrm>
              <a:off x="1398460" y="2285487"/>
              <a:ext cx="45537"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31" name="Flowchart: Process 830"/>
            <p:cNvSpPr/>
            <p:nvPr/>
          </p:nvSpPr>
          <p:spPr>
            <a:xfrm>
              <a:off x="1475675" y="2285487"/>
              <a:ext cx="45538"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32" name="Flowchart: Process 831"/>
            <p:cNvSpPr/>
            <p:nvPr/>
          </p:nvSpPr>
          <p:spPr>
            <a:xfrm>
              <a:off x="1550911" y="2285487"/>
              <a:ext cx="45538"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33" name="Flowchart: Process 832"/>
            <p:cNvSpPr/>
            <p:nvPr/>
          </p:nvSpPr>
          <p:spPr>
            <a:xfrm>
              <a:off x="1634067" y="2285487"/>
              <a:ext cx="45538"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34" name="Flowchart: Process 833"/>
            <p:cNvSpPr/>
            <p:nvPr/>
          </p:nvSpPr>
          <p:spPr>
            <a:xfrm>
              <a:off x="1703365" y="2285487"/>
              <a:ext cx="45537"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35" name="Oval 834"/>
            <p:cNvSpPr/>
            <p:nvPr/>
          </p:nvSpPr>
          <p:spPr>
            <a:xfrm>
              <a:off x="1117314" y="2645522"/>
              <a:ext cx="77216"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36" name="Oval 835"/>
            <p:cNvSpPr/>
            <p:nvPr/>
          </p:nvSpPr>
          <p:spPr>
            <a:xfrm>
              <a:off x="1208389" y="2645522"/>
              <a:ext cx="77216"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37" name="Oval 836"/>
            <p:cNvSpPr/>
            <p:nvPr/>
          </p:nvSpPr>
          <p:spPr>
            <a:xfrm>
              <a:off x="1489535" y="2645522"/>
              <a:ext cx="77216"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38" name="Oval 837"/>
            <p:cNvSpPr/>
            <p:nvPr/>
          </p:nvSpPr>
          <p:spPr>
            <a:xfrm>
              <a:off x="1582590" y="2645522"/>
              <a:ext cx="75236"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39" name="Oval 838"/>
            <p:cNvSpPr/>
            <p:nvPr/>
          </p:nvSpPr>
          <p:spPr>
            <a:xfrm>
              <a:off x="1673665" y="2645522"/>
              <a:ext cx="75236"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40" name="Flowchart: Process 839"/>
            <p:cNvSpPr/>
            <p:nvPr/>
          </p:nvSpPr>
          <p:spPr>
            <a:xfrm>
              <a:off x="1788500" y="2582219"/>
              <a:ext cx="45538" cy="45498"/>
            </a:xfrm>
            <a:prstGeom prst="flowChartProcess">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6" name="Group 859"/>
          <p:cNvGrpSpPr>
            <a:grpSpLocks/>
          </p:cNvGrpSpPr>
          <p:nvPr/>
        </p:nvGrpSpPr>
        <p:grpSpPr bwMode="auto">
          <a:xfrm>
            <a:off x="3841750" y="5715000"/>
            <a:ext cx="676275" cy="381000"/>
            <a:chOff x="990600" y="2247900"/>
            <a:chExt cx="843438" cy="474772"/>
          </a:xfrm>
        </p:grpSpPr>
        <p:sp>
          <p:nvSpPr>
            <p:cNvPr id="861" name="Rectangle 860"/>
            <p:cNvSpPr/>
            <p:nvPr/>
          </p:nvSpPr>
          <p:spPr>
            <a:xfrm>
              <a:off x="990600" y="2247900"/>
              <a:ext cx="793941" cy="381796"/>
            </a:xfrm>
            <a:prstGeom prst="rect">
              <a:avLst/>
            </a:prstGeom>
            <a:solidFill>
              <a:schemeClr val="bg2">
                <a:lumMod val="50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62" name="Oval 861"/>
            <p:cNvSpPr/>
            <p:nvPr/>
          </p:nvSpPr>
          <p:spPr>
            <a:xfrm>
              <a:off x="1024259" y="2645522"/>
              <a:ext cx="77216"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63" name="Flowchart: Process 862"/>
            <p:cNvSpPr/>
            <p:nvPr/>
          </p:nvSpPr>
          <p:spPr>
            <a:xfrm>
              <a:off x="1024259" y="2285487"/>
              <a:ext cx="45537"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64" name="Flowchart: Process 863"/>
            <p:cNvSpPr/>
            <p:nvPr/>
          </p:nvSpPr>
          <p:spPr>
            <a:xfrm>
              <a:off x="1093555" y="2285487"/>
              <a:ext cx="45538"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65" name="Flowchart: Process 864"/>
            <p:cNvSpPr/>
            <p:nvPr/>
          </p:nvSpPr>
          <p:spPr>
            <a:xfrm>
              <a:off x="1170772" y="2285487"/>
              <a:ext cx="45537"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66" name="Flowchart: Process 865"/>
            <p:cNvSpPr/>
            <p:nvPr/>
          </p:nvSpPr>
          <p:spPr>
            <a:xfrm>
              <a:off x="1246008" y="2285487"/>
              <a:ext cx="45537"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67" name="Flowchart: Process 866"/>
            <p:cNvSpPr/>
            <p:nvPr/>
          </p:nvSpPr>
          <p:spPr>
            <a:xfrm>
              <a:off x="1329164" y="2285487"/>
              <a:ext cx="45537"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68" name="Flowchart: Process 867"/>
            <p:cNvSpPr/>
            <p:nvPr/>
          </p:nvSpPr>
          <p:spPr>
            <a:xfrm>
              <a:off x="1398460" y="2285487"/>
              <a:ext cx="45538"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69" name="Flowchart: Process 868"/>
            <p:cNvSpPr/>
            <p:nvPr/>
          </p:nvSpPr>
          <p:spPr>
            <a:xfrm>
              <a:off x="1475676" y="2285487"/>
              <a:ext cx="45537"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70" name="Flowchart: Process 869"/>
            <p:cNvSpPr/>
            <p:nvPr/>
          </p:nvSpPr>
          <p:spPr>
            <a:xfrm>
              <a:off x="1550913" y="2285487"/>
              <a:ext cx="45537"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71" name="Flowchart: Process 870"/>
            <p:cNvSpPr/>
            <p:nvPr/>
          </p:nvSpPr>
          <p:spPr>
            <a:xfrm>
              <a:off x="1634069" y="2285487"/>
              <a:ext cx="45537"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72" name="Flowchart: Process 871"/>
            <p:cNvSpPr/>
            <p:nvPr/>
          </p:nvSpPr>
          <p:spPr>
            <a:xfrm>
              <a:off x="1703365" y="2285487"/>
              <a:ext cx="45538"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73" name="Oval 872"/>
            <p:cNvSpPr/>
            <p:nvPr/>
          </p:nvSpPr>
          <p:spPr>
            <a:xfrm>
              <a:off x="1117314" y="2645522"/>
              <a:ext cx="77217"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74" name="Oval 873"/>
            <p:cNvSpPr/>
            <p:nvPr/>
          </p:nvSpPr>
          <p:spPr>
            <a:xfrm>
              <a:off x="1208389" y="2645522"/>
              <a:ext cx="77217"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75" name="Oval 874"/>
            <p:cNvSpPr/>
            <p:nvPr/>
          </p:nvSpPr>
          <p:spPr>
            <a:xfrm>
              <a:off x="1489535" y="2645522"/>
              <a:ext cx="77217"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76" name="Oval 875"/>
            <p:cNvSpPr/>
            <p:nvPr/>
          </p:nvSpPr>
          <p:spPr>
            <a:xfrm>
              <a:off x="1582591" y="2645522"/>
              <a:ext cx="75236"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77" name="Oval 876"/>
            <p:cNvSpPr/>
            <p:nvPr/>
          </p:nvSpPr>
          <p:spPr>
            <a:xfrm>
              <a:off x="1673667" y="2645522"/>
              <a:ext cx="75236"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78" name="Flowchart: Process 877"/>
            <p:cNvSpPr/>
            <p:nvPr/>
          </p:nvSpPr>
          <p:spPr>
            <a:xfrm>
              <a:off x="1788501" y="2582219"/>
              <a:ext cx="45537" cy="45498"/>
            </a:xfrm>
            <a:prstGeom prst="flowChartProcess">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7" name="Group 897"/>
          <p:cNvGrpSpPr>
            <a:grpSpLocks/>
          </p:cNvGrpSpPr>
          <p:nvPr/>
        </p:nvGrpSpPr>
        <p:grpSpPr bwMode="auto">
          <a:xfrm>
            <a:off x="5205413" y="5715000"/>
            <a:ext cx="677862" cy="381000"/>
            <a:chOff x="990600" y="2247900"/>
            <a:chExt cx="843438" cy="474772"/>
          </a:xfrm>
        </p:grpSpPr>
        <p:sp>
          <p:nvSpPr>
            <p:cNvPr id="899" name="Rectangle 898"/>
            <p:cNvSpPr/>
            <p:nvPr/>
          </p:nvSpPr>
          <p:spPr>
            <a:xfrm>
              <a:off x="990600" y="2247900"/>
              <a:ext cx="794057" cy="381796"/>
            </a:xfrm>
            <a:prstGeom prst="rect">
              <a:avLst/>
            </a:prstGeom>
            <a:solidFill>
              <a:schemeClr val="bg2">
                <a:lumMod val="50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00" name="Oval 899"/>
            <p:cNvSpPr/>
            <p:nvPr/>
          </p:nvSpPr>
          <p:spPr>
            <a:xfrm>
              <a:off x="1026155" y="2645522"/>
              <a:ext cx="75060"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01" name="Flowchart: Process 900"/>
            <p:cNvSpPr/>
            <p:nvPr/>
          </p:nvSpPr>
          <p:spPr>
            <a:xfrm>
              <a:off x="1024179" y="2285487"/>
              <a:ext cx="47406"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02" name="Flowchart: Process 901"/>
            <p:cNvSpPr/>
            <p:nvPr/>
          </p:nvSpPr>
          <p:spPr>
            <a:xfrm>
              <a:off x="1093314" y="2285487"/>
              <a:ext cx="45430"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03" name="Flowchart: Process 902"/>
            <p:cNvSpPr/>
            <p:nvPr/>
          </p:nvSpPr>
          <p:spPr>
            <a:xfrm>
              <a:off x="1170349" y="2285487"/>
              <a:ext cx="45432"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04" name="Flowchart: Process 903"/>
            <p:cNvSpPr/>
            <p:nvPr/>
          </p:nvSpPr>
          <p:spPr>
            <a:xfrm>
              <a:off x="1245409" y="2285487"/>
              <a:ext cx="47406"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05" name="Flowchart: Process 904"/>
            <p:cNvSpPr/>
            <p:nvPr/>
          </p:nvSpPr>
          <p:spPr>
            <a:xfrm>
              <a:off x="1330346" y="2285487"/>
              <a:ext cx="45430"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06" name="Flowchart: Process 905"/>
            <p:cNvSpPr/>
            <p:nvPr/>
          </p:nvSpPr>
          <p:spPr>
            <a:xfrm>
              <a:off x="1399479" y="2285487"/>
              <a:ext cx="45432"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07" name="Flowchart: Process 906"/>
            <p:cNvSpPr/>
            <p:nvPr/>
          </p:nvSpPr>
          <p:spPr>
            <a:xfrm>
              <a:off x="1474540" y="2285487"/>
              <a:ext cx="45432"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08" name="Flowchart: Process 907"/>
            <p:cNvSpPr/>
            <p:nvPr/>
          </p:nvSpPr>
          <p:spPr>
            <a:xfrm>
              <a:off x="1551576" y="2285487"/>
              <a:ext cx="45430"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09" name="Flowchart: Process 908"/>
            <p:cNvSpPr/>
            <p:nvPr/>
          </p:nvSpPr>
          <p:spPr>
            <a:xfrm>
              <a:off x="1634537" y="2285487"/>
              <a:ext cx="45430"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10" name="Flowchart: Process 909"/>
            <p:cNvSpPr/>
            <p:nvPr/>
          </p:nvSpPr>
          <p:spPr>
            <a:xfrm>
              <a:off x="1703670" y="2285487"/>
              <a:ext cx="45432"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11" name="Oval 910"/>
            <p:cNvSpPr/>
            <p:nvPr/>
          </p:nvSpPr>
          <p:spPr>
            <a:xfrm>
              <a:off x="1118992" y="2645522"/>
              <a:ext cx="75060"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12" name="Oval 911"/>
            <p:cNvSpPr/>
            <p:nvPr/>
          </p:nvSpPr>
          <p:spPr>
            <a:xfrm>
              <a:off x="1207879" y="2645522"/>
              <a:ext cx="77035"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13" name="Oval 912"/>
            <p:cNvSpPr/>
            <p:nvPr/>
          </p:nvSpPr>
          <p:spPr>
            <a:xfrm>
              <a:off x="1490342" y="2645522"/>
              <a:ext cx="75060"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14" name="Oval 913"/>
            <p:cNvSpPr/>
            <p:nvPr/>
          </p:nvSpPr>
          <p:spPr>
            <a:xfrm>
              <a:off x="1583180" y="2645522"/>
              <a:ext cx="75060"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15" name="Oval 914"/>
            <p:cNvSpPr/>
            <p:nvPr/>
          </p:nvSpPr>
          <p:spPr>
            <a:xfrm>
              <a:off x="1672066" y="2645522"/>
              <a:ext cx="77036"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16" name="Flowchart: Process 915"/>
            <p:cNvSpPr/>
            <p:nvPr/>
          </p:nvSpPr>
          <p:spPr>
            <a:xfrm>
              <a:off x="1788608" y="2582219"/>
              <a:ext cx="45430" cy="45498"/>
            </a:xfrm>
            <a:prstGeom prst="flowChartProcess">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8" name="Group 935"/>
          <p:cNvGrpSpPr>
            <a:grpSpLocks/>
          </p:cNvGrpSpPr>
          <p:nvPr/>
        </p:nvGrpSpPr>
        <p:grpSpPr bwMode="auto">
          <a:xfrm>
            <a:off x="6569075" y="5715000"/>
            <a:ext cx="677863" cy="381000"/>
            <a:chOff x="990600" y="2247900"/>
            <a:chExt cx="843438" cy="474772"/>
          </a:xfrm>
        </p:grpSpPr>
        <p:sp>
          <p:nvSpPr>
            <p:cNvPr id="937" name="Rectangle 936"/>
            <p:cNvSpPr/>
            <p:nvPr/>
          </p:nvSpPr>
          <p:spPr>
            <a:xfrm>
              <a:off x="990600" y="2247900"/>
              <a:ext cx="794056" cy="381796"/>
            </a:xfrm>
            <a:prstGeom prst="rect">
              <a:avLst/>
            </a:prstGeom>
            <a:solidFill>
              <a:schemeClr val="bg2">
                <a:lumMod val="50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38" name="Oval 937"/>
            <p:cNvSpPr/>
            <p:nvPr/>
          </p:nvSpPr>
          <p:spPr>
            <a:xfrm>
              <a:off x="1026155" y="2645522"/>
              <a:ext cx="75060"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39" name="Flowchart: Process 938"/>
            <p:cNvSpPr/>
            <p:nvPr/>
          </p:nvSpPr>
          <p:spPr>
            <a:xfrm>
              <a:off x="1024180" y="2285487"/>
              <a:ext cx="47406"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40" name="Flowchart: Process 939"/>
            <p:cNvSpPr/>
            <p:nvPr/>
          </p:nvSpPr>
          <p:spPr>
            <a:xfrm>
              <a:off x="1093314" y="2285487"/>
              <a:ext cx="45432"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41" name="Flowchart: Process 940"/>
            <p:cNvSpPr/>
            <p:nvPr/>
          </p:nvSpPr>
          <p:spPr>
            <a:xfrm>
              <a:off x="1170350" y="2285487"/>
              <a:ext cx="45430"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42" name="Flowchart: Process 941"/>
            <p:cNvSpPr/>
            <p:nvPr/>
          </p:nvSpPr>
          <p:spPr>
            <a:xfrm>
              <a:off x="1245410" y="2285487"/>
              <a:ext cx="47406"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43" name="Flowchart: Process 942"/>
            <p:cNvSpPr/>
            <p:nvPr/>
          </p:nvSpPr>
          <p:spPr>
            <a:xfrm>
              <a:off x="1330345" y="2285487"/>
              <a:ext cx="45432"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44" name="Flowchart: Process 943"/>
            <p:cNvSpPr/>
            <p:nvPr/>
          </p:nvSpPr>
          <p:spPr>
            <a:xfrm>
              <a:off x="1399480" y="2285487"/>
              <a:ext cx="45430"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45" name="Flowchart: Process 944"/>
            <p:cNvSpPr/>
            <p:nvPr/>
          </p:nvSpPr>
          <p:spPr>
            <a:xfrm>
              <a:off x="1474540" y="2285487"/>
              <a:ext cx="45430"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46" name="Flowchart: Process 945"/>
            <p:cNvSpPr/>
            <p:nvPr/>
          </p:nvSpPr>
          <p:spPr>
            <a:xfrm>
              <a:off x="1551575" y="2285487"/>
              <a:ext cx="45432"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47" name="Flowchart: Process 946"/>
            <p:cNvSpPr/>
            <p:nvPr/>
          </p:nvSpPr>
          <p:spPr>
            <a:xfrm>
              <a:off x="1634536" y="2285487"/>
              <a:ext cx="45432"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48" name="Flowchart: Process 947"/>
            <p:cNvSpPr/>
            <p:nvPr/>
          </p:nvSpPr>
          <p:spPr>
            <a:xfrm>
              <a:off x="1703671" y="2285487"/>
              <a:ext cx="45430"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49" name="Oval 948"/>
            <p:cNvSpPr/>
            <p:nvPr/>
          </p:nvSpPr>
          <p:spPr>
            <a:xfrm>
              <a:off x="1118993" y="2645522"/>
              <a:ext cx="75060"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50" name="Oval 949"/>
            <p:cNvSpPr/>
            <p:nvPr/>
          </p:nvSpPr>
          <p:spPr>
            <a:xfrm>
              <a:off x="1207879" y="2645522"/>
              <a:ext cx="77036"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51" name="Oval 950"/>
            <p:cNvSpPr/>
            <p:nvPr/>
          </p:nvSpPr>
          <p:spPr>
            <a:xfrm>
              <a:off x="1490342" y="2645522"/>
              <a:ext cx="75060"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52" name="Oval 951"/>
            <p:cNvSpPr/>
            <p:nvPr/>
          </p:nvSpPr>
          <p:spPr>
            <a:xfrm>
              <a:off x="1583179" y="2645522"/>
              <a:ext cx="75060"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53" name="Oval 952"/>
            <p:cNvSpPr/>
            <p:nvPr/>
          </p:nvSpPr>
          <p:spPr>
            <a:xfrm>
              <a:off x="1672066" y="2645522"/>
              <a:ext cx="77035"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54" name="Flowchart: Process 953"/>
            <p:cNvSpPr/>
            <p:nvPr/>
          </p:nvSpPr>
          <p:spPr>
            <a:xfrm>
              <a:off x="1788606" y="2582219"/>
              <a:ext cx="45432" cy="45498"/>
            </a:xfrm>
            <a:prstGeom prst="flowChartProcess">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9" name="Group 973"/>
          <p:cNvGrpSpPr>
            <a:grpSpLocks/>
          </p:cNvGrpSpPr>
          <p:nvPr/>
        </p:nvGrpSpPr>
        <p:grpSpPr bwMode="auto">
          <a:xfrm>
            <a:off x="7934325" y="5715000"/>
            <a:ext cx="676275" cy="381000"/>
            <a:chOff x="990600" y="2247900"/>
            <a:chExt cx="843438" cy="474772"/>
          </a:xfrm>
        </p:grpSpPr>
        <p:sp>
          <p:nvSpPr>
            <p:cNvPr id="975" name="Rectangle 974"/>
            <p:cNvSpPr/>
            <p:nvPr/>
          </p:nvSpPr>
          <p:spPr>
            <a:xfrm>
              <a:off x="990600" y="2247900"/>
              <a:ext cx="793941" cy="381796"/>
            </a:xfrm>
            <a:prstGeom prst="rect">
              <a:avLst/>
            </a:prstGeom>
            <a:solidFill>
              <a:schemeClr val="bg2">
                <a:lumMod val="50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76" name="Oval 975"/>
            <p:cNvSpPr/>
            <p:nvPr/>
          </p:nvSpPr>
          <p:spPr>
            <a:xfrm>
              <a:off x="1024259" y="2645522"/>
              <a:ext cx="77216"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77" name="Flowchart: Process 976"/>
            <p:cNvSpPr/>
            <p:nvPr/>
          </p:nvSpPr>
          <p:spPr>
            <a:xfrm>
              <a:off x="1024259" y="2285487"/>
              <a:ext cx="45537"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78" name="Flowchart: Process 977"/>
            <p:cNvSpPr/>
            <p:nvPr/>
          </p:nvSpPr>
          <p:spPr>
            <a:xfrm>
              <a:off x="1093555" y="2285487"/>
              <a:ext cx="45538"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79" name="Flowchart: Process 978"/>
            <p:cNvSpPr/>
            <p:nvPr/>
          </p:nvSpPr>
          <p:spPr>
            <a:xfrm>
              <a:off x="1170772" y="2285487"/>
              <a:ext cx="45537"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80" name="Flowchart: Process 979"/>
            <p:cNvSpPr/>
            <p:nvPr/>
          </p:nvSpPr>
          <p:spPr>
            <a:xfrm>
              <a:off x="1246008" y="2285487"/>
              <a:ext cx="45537"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81" name="Flowchart: Process 980"/>
            <p:cNvSpPr/>
            <p:nvPr/>
          </p:nvSpPr>
          <p:spPr>
            <a:xfrm>
              <a:off x="1329164" y="2285487"/>
              <a:ext cx="45537"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82" name="Flowchart: Process 981"/>
            <p:cNvSpPr/>
            <p:nvPr/>
          </p:nvSpPr>
          <p:spPr>
            <a:xfrm>
              <a:off x="1398460" y="2285487"/>
              <a:ext cx="45538"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83" name="Flowchart: Process 982"/>
            <p:cNvSpPr/>
            <p:nvPr/>
          </p:nvSpPr>
          <p:spPr>
            <a:xfrm>
              <a:off x="1475676" y="2285487"/>
              <a:ext cx="45537"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84" name="Flowchart: Process 983"/>
            <p:cNvSpPr/>
            <p:nvPr/>
          </p:nvSpPr>
          <p:spPr>
            <a:xfrm>
              <a:off x="1550913" y="2285487"/>
              <a:ext cx="45537"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85" name="Flowchart: Process 984"/>
            <p:cNvSpPr/>
            <p:nvPr/>
          </p:nvSpPr>
          <p:spPr>
            <a:xfrm>
              <a:off x="1634069" y="2285487"/>
              <a:ext cx="45537"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86" name="Flowchart: Process 985"/>
            <p:cNvSpPr/>
            <p:nvPr/>
          </p:nvSpPr>
          <p:spPr>
            <a:xfrm>
              <a:off x="1703365" y="2285487"/>
              <a:ext cx="45538"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87" name="Oval 986"/>
            <p:cNvSpPr/>
            <p:nvPr/>
          </p:nvSpPr>
          <p:spPr>
            <a:xfrm>
              <a:off x="1117314" y="2645522"/>
              <a:ext cx="77217"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88" name="Oval 987"/>
            <p:cNvSpPr/>
            <p:nvPr/>
          </p:nvSpPr>
          <p:spPr>
            <a:xfrm>
              <a:off x="1208389" y="2645522"/>
              <a:ext cx="77217"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89" name="Oval 988"/>
            <p:cNvSpPr/>
            <p:nvPr/>
          </p:nvSpPr>
          <p:spPr>
            <a:xfrm>
              <a:off x="1489535" y="2645522"/>
              <a:ext cx="77217"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90" name="Oval 989"/>
            <p:cNvSpPr/>
            <p:nvPr/>
          </p:nvSpPr>
          <p:spPr>
            <a:xfrm>
              <a:off x="1582591" y="2645522"/>
              <a:ext cx="75236"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91" name="Oval 990"/>
            <p:cNvSpPr/>
            <p:nvPr/>
          </p:nvSpPr>
          <p:spPr>
            <a:xfrm>
              <a:off x="1673667" y="2645522"/>
              <a:ext cx="75236"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92" name="Flowchart: Process 991"/>
            <p:cNvSpPr/>
            <p:nvPr/>
          </p:nvSpPr>
          <p:spPr>
            <a:xfrm>
              <a:off x="1788501" y="2582219"/>
              <a:ext cx="45537" cy="45498"/>
            </a:xfrm>
            <a:prstGeom prst="flowChartProcess">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993" name="Title 1"/>
          <p:cNvSpPr txBox="1">
            <a:spLocks/>
          </p:cNvSpPr>
          <p:nvPr/>
        </p:nvSpPr>
        <p:spPr>
          <a:xfrm>
            <a:off x="3581400" y="6019800"/>
            <a:ext cx="2324100" cy="723900"/>
          </a:xfrm>
          <a:prstGeom prst="rect">
            <a:avLst/>
          </a:prstGeom>
        </p:spPr>
        <p:txBody>
          <a:bodyPr anchor="ctr">
            <a:normAutofit fontScale="97500"/>
          </a:bodyPr>
          <a:lstStyle/>
          <a:p>
            <a:pPr algn="ctr" fontAlgn="auto">
              <a:spcAft>
                <a:spcPts val="0"/>
              </a:spcAft>
              <a:defRPr/>
            </a:pPr>
            <a:r>
              <a:rPr lang="en-US" sz="2400" b="1" dirty="0" err="1">
                <a:solidFill>
                  <a:srgbClr val="C00000"/>
                </a:solidFill>
                <a:latin typeface="+mj-lt"/>
                <a:ea typeface="+mj-ea"/>
                <a:cs typeface="+mj-cs"/>
              </a:rPr>
              <a:t>Semiconductors</a:t>
            </a:r>
            <a:endParaRPr lang="en-US" sz="2400" b="1" dirty="0">
              <a:solidFill>
                <a:srgbClr val="C00000"/>
              </a:solidFill>
              <a:latin typeface="+mj-lt"/>
              <a:ea typeface="+mj-ea"/>
              <a:cs typeface="+mj-cs"/>
            </a:endParaRPr>
          </a:p>
        </p:txBody>
      </p:sp>
      <p:sp>
        <p:nvSpPr>
          <p:cNvPr id="994" name="Title 1"/>
          <p:cNvSpPr txBox="1">
            <a:spLocks/>
          </p:cNvSpPr>
          <p:nvPr/>
        </p:nvSpPr>
        <p:spPr>
          <a:xfrm>
            <a:off x="990600" y="1371600"/>
            <a:ext cx="3429000" cy="723900"/>
          </a:xfrm>
          <a:prstGeom prst="rect">
            <a:avLst/>
          </a:prstGeom>
        </p:spPr>
        <p:txBody>
          <a:bodyPr anchor="ctr">
            <a:normAutofit fontScale="97500"/>
          </a:bodyPr>
          <a:lstStyle/>
          <a:p>
            <a:pPr algn="ctr" fontAlgn="auto">
              <a:spcAft>
                <a:spcPts val="0"/>
              </a:spcAft>
              <a:defRPr/>
            </a:pPr>
            <a:r>
              <a:rPr lang="en-US" sz="1600" b="1" dirty="0">
                <a:solidFill>
                  <a:schemeClr val="accent5">
                    <a:lumMod val="50000"/>
                  </a:schemeClr>
                </a:solidFill>
                <a:latin typeface="+mj-lt"/>
                <a:ea typeface="+mj-ea"/>
                <a:cs typeface="+mj-cs"/>
              </a:rPr>
              <a:t>Tunnel (thousands of miles long)</a:t>
            </a:r>
          </a:p>
        </p:txBody>
      </p:sp>
      <p:grpSp>
        <p:nvGrpSpPr>
          <p:cNvPr id="20" name="Group 342"/>
          <p:cNvGrpSpPr>
            <a:grpSpLocks/>
          </p:cNvGrpSpPr>
          <p:nvPr/>
        </p:nvGrpSpPr>
        <p:grpSpPr bwMode="auto">
          <a:xfrm>
            <a:off x="428625" y="2133600"/>
            <a:ext cx="676275" cy="381000"/>
            <a:chOff x="990600" y="2247900"/>
            <a:chExt cx="843438" cy="474772"/>
          </a:xfrm>
        </p:grpSpPr>
        <p:sp>
          <p:nvSpPr>
            <p:cNvPr id="381" name="Rectangle 380"/>
            <p:cNvSpPr/>
            <p:nvPr/>
          </p:nvSpPr>
          <p:spPr>
            <a:xfrm>
              <a:off x="990600" y="2247900"/>
              <a:ext cx="793941" cy="381796"/>
            </a:xfrm>
            <a:prstGeom prst="rect">
              <a:avLst/>
            </a:prstGeom>
            <a:solidFill>
              <a:schemeClr val="bg2">
                <a:lumMod val="50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0" name="Oval 399"/>
            <p:cNvSpPr/>
            <p:nvPr/>
          </p:nvSpPr>
          <p:spPr>
            <a:xfrm>
              <a:off x="1024259" y="2645522"/>
              <a:ext cx="77216"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9" name="Flowchart: Process 418"/>
            <p:cNvSpPr/>
            <p:nvPr/>
          </p:nvSpPr>
          <p:spPr>
            <a:xfrm>
              <a:off x="1024259" y="2285487"/>
              <a:ext cx="45537"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8" name="Flowchart: Process 437"/>
            <p:cNvSpPr/>
            <p:nvPr/>
          </p:nvSpPr>
          <p:spPr>
            <a:xfrm>
              <a:off x="1093555" y="2285487"/>
              <a:ext cx="45538"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7" name="Flowchart: Process 456"/>
            <p:cNvSpPr/>
            <p:nvPr/>
          </p:nvSpPr>
          <p:spPr>
            <a:xfrm>
              <a:off x="1170772" y="2285487"/>
              <a:ext cx="45537"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6" name="Flowchart: Process 475"/>
            <p:cNvSpPr/>
            <p:nvPr/>
          </p:nvSpPr>
          <p:spPr>
            <a:xfrm>
              <a:off x="1246008" y="2285487"/>
              <a:ext cx="45537"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5" name="Flowchart: Process 494"/>
            <p:cNvSpPr/>
            <p:nvPr/>
          </p:nvSpPr>
          <p:spPr>
            <a:xfrm>
              <a:off x="1329164" y="2285487"/>
              <a:ext cx="45537"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4" name="Flowchart: Process 513"/>
            <p:cNvSpPr/>
            <p:nvPr/>
          </p:nvSpPr>
          <p:spPr>
            <a:xfrm>
              <a:off x="1398460" y="2285487"/>
              <a:ext cx="45538"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33" name="Flowchart: Process 532"/>
            <p:cNvSpPr/>
            <p:nvPr/>
          </p:nvSpPr>
          <p:spPr>
            <a:xfrm>
              <a:off x="1475676" y="2285487"/>
              <a:ext cx="45537"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52" name="Flowchart: Process 551"/>
            <p:cNvSpPr/>
            <p:nvPr/>
          </p:nvSpPr>
          <p:spPr>
            <a:xfrm>
              <a:off x="1550913" y="2285487"/>
              <a:ext cx="45537"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53" name="Flowchart: Process 552"/>
            <p:cNvSpPr/>
            <p:nvPr/>
          </p:nvSpPr>
          <p:spPr>
            <a:xfrm>
              <a:off x="1634069" y="2285487"/>
              <a:ext cx="45537"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54" name="Flowchart: Process 553"/>
            <p:cNvSpPr/>
            <p:nvPr/>
          </p:nvSpPr>
          <p:spPr>
            <a:xfrm>
              <a:off x="1703365" y="2285487"/>
              <a:ext cx="45538"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55" name="Oval 554"/>
            <p:cNvSpPr/>
            <p:nvPr/>
          </p:nvSpPr>
          <p:spPr>
            <a:xfrm>
              <a:off x="1117314" y="2645522"/>
              <a:ext cx="77217"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56" name="Oval 555"/>
            <p:cNvSpPr/>
            <p:nvPr/>
          </p:nvSpPr>
          <p:spPr>
            <a:xfrm>
              <a:off x="1208389" y="2645522"/>
              <a:ext cx="77217"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57" name="Oval 556"/>
            <p:cNvSpPr/>
            <p:nvPr/>
          </p:nvSpPr>
          <p:spPr>
            <a:xfrm>
              <a:off x="1489535" y="2645522"/>
              <a:ext cx="77217"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58" name="Oval 557"/>
            <p:cNvSpPr/>
            <p:nvPr/>
          </p:nvSpPr>
          <p:spPr>
            <a:xfrm>
              <a:off x="1582591" y="2645522"/>
              <a:ext cx="75236"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59" name="Oval 558"/>
            <p:cNvSpPr/>
            <p:nvPr/>
          </p:nvSpPr>
          <p:spPr>
            <a:xfrm>
              <a:off x="1673667" y="2645522"/>
              <a:ext cx="75236"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0" name="Flowchart: Process 559"/>
            <p:cNvSpPr/>
            <p:nvPr/>
          </p:nvSpPr>
          <p:spPr>
            <a:xfrm>
              <a:off x="1788501" y="2582219"/>
              <a:ext cx="45537" cy="45498"/>
            </a:xfrm>
            <a:prstGeom prst="flowChartProcess">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561" name="Right Arrow 560"/>
          <p:cNvSpPr/>
          <p:nvPr/>
        </p:nvSpPr>
        <p:spPr>
          <a:xfrm>
            <a:off x="76200" y="2133600"/>
            <a:ext cx="266700" cy="3048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1" name="Group 361"/>
          <p:cNvGrpSpPr>
            <a:grpSpLocks/>
          </p:cNvGrpSpPr>
          <p:nvPr/>
        </p:nvGrpSpPr>
        <p:grpSpPr bwMode="auto">
          <a:xfrm>
            <a:off x="419100" y="3848100"/>
            <a:ext cx="676275" cy="381000"/>
            <a:chOff x="990600" y="2247900"/>
            <a:chExt cx="843438" cy="474772"/>
          </a:xfrm>
        </p:grpSpPr>
        <p:sp>
          <p:nvSpPr>
            <p:cNvPr id="563" name="Rectangle 562"/>
            <p:cNvSpPr/>
            <p:nvPr/>
          </p:nvSpPr>
          <p:spPr>
            <a:xfrm>
              <a:off x="990600" y="2247900"/>
              <a:ext cx="793941" cy="381796"/>
            </a:xfrm>
            <a:prstGeom prst="rect">
              <a:avLst/>
            </a:prstGeom>
            <a:solidFill>
              <a:schemeClr val="bg2">
                <a:lumMod val="50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4" name="Oval 563"/>
            <p:cNvSpPr/>
            <p:nvPr/>
          </p:nvSpPr>
          <p:spPr>
            <a:xfrm>
              <a:off x="1024259" y="2645522"/>
              <a:ext cx="77216"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5" name="Flowchart: Process 564"/>
            <p:cNvSpPr/>
            <p:nvPr/>
          </p:nvSpPr>
          <p:spPr>
            <a:xfrm>
              <a:off x="1024259" y="2285487"/>
              <a:ext cx="45537"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6" name="Flowchart: Process 565"/>
            <p:cNvSpPr/>
            <p:nvPr/>
          </p:nvSpPr>
          <p:spPr>
            <a:xfrm>
              <a:off x="1093555" y="2285487"/>
              <a:ext cx="45538"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7" name="Flowchart: Process 566"/>
            <p:cNvSpPr/>
            <p:nvPr/>
          </p:nvSpPr>
          <p:spPr>
            <a:xfrm>
              <a:off x="1170772" y="2285487"/>
              <a:ext cx="45537"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8" name="Flowchart: Process 567"/>
            <p:cNvSpPr/>
            <p:nvPr/>
          </p:nvSpPr>
          <p:spPr>
            <a:xfrm>
              <a:off x="1246008" y="2285487"/>
              <a:ext cx="45537"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9" name="Flowchart: Process 568"/>
            <p:cNvSpPr/>
            <p:nvPr/>
          </p:nvSpPr>
          <p:spPr>
            <a:xfrm>
              <a:off x="1329164" y="2285487"/>
              <a:ext cx="45537"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0" name="Flowchart: Process 569"/>
            <p:cNvSpPr/>
            <p:nvPr/>
          </p:nvSpPr>
          <p:spPr>
            <a:xfrm>
              <a:off x="1398460" y="2285487"/>
              <a:ext cx="45538"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3" name="Flowchart: Process 572"/>
            <p:cNvSpPr/>
            <p:nvPr/>
          </p:nvSpPr>
          <p:spPr>
            <a:xfrm>
              <a:off x="1475676" y="2285487"/>
              <a:ext cx="45537"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4" name="Flowchart: Process 573"/>
            <p:cNvSpPr/>
            <p:nvPr/>
          </p:nvSpPr>
          <p:spPr>
            <a:xfrm>
              <a:off x="1550913" y="2285487"/>
              <a:ext cx="45537"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5" name="Flowchart: Process 574"/>
            <p:cNvSpPr/>
            <p:nvPr/>
          </p:nvSpPr>
          <p:spPr>
            <a:xfrm>
              <a:off x="1634069" y="2285487"/>
              <a:ext cx="45537"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6" name="Flowchart: Process 575"/>
            <p:cNvSpPr/>
            <p:nvPr/>
          </p:nvSpPr>
          <p:spPr>
            <a:xfrm>
              <a:off x="1703365" y="2285487"/>
              <a:ext cx="45538"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7" name="Oval 576"/>
            <p:cNvSpPr/>
            <p:nvPr/>
          </p:nvSpPr>
          <p:spPr>
            <a:xfrm>
              <a:off x="1117314" y="2645522"/>
              <a:ext cx="77217"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8" name="Oval 577"/>
            <p:cNvSpPr/>
            <p:nvPr/>
          </p:nvSpPr>
          <p:spPr>
            <a:xfrm>
              <a:off x="1208389" y="2645522"/>
              <a:ext cx="77217"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9" name="Oval 578"/>
            <p:cNvSpPr/>
            <p:nvPr/>
          </p:nvSpPr>
          <p:spPr>
            <a:xfrm>
              <a:off x="1489535" y="2645522"/>
              <a:ext cx="77217"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80" name="Oval 579"/>
            <p:cNvSpPr/>
            <p:nvPr/>
          </p:nvSpPr>
          <p:spPr>
            <a:xfrm>
              <a:off x="1582591" y="2645522"/>
              <a:ext cx="75236"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81" name="Oval 580"/>
            <p:cNvSpPr/>
            <p:nvPr/>
          </p:nvSpPr>
          <p:spPr>
            <a:xfrm>
              <a:off x="1673667" y="2645522"/>
              <a:ext cx="75236"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82" name="Flowchart: Process 581"/>
            <p:cNvSpPr/>
            <p:nvPr/>
          </p:nvSpPr>
          <p:spPr>
            <a:xfrm>
              <a:off x="1788501" y="2582219"/>
              <a:ext cx="45537" cy="45498"/>
            </a:xfrm>
            <a:prstGeom prst="flowChartProcess">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583" name="Right Arrow 582"/>
          <p:cNvSpPr/>
          <p:nvPr/>
        </p:nvSpPr>
        <p:spPr>
          <a:xfrm>
            <a:off x="76200" y="3848100"/>
            <a:ext cx="266700" cy="3048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32124" name="Group 437"/>
          <p:cNvGrpSpPr>
            <a:grpSpLocks/>
          </p:cNvGrpSpPr>
          <p:nvPr/>
        </p:nvGrpSpPr>
        <p:grpSpPr bwMode="auto">
          <a:xfrm>
            <a:off x="4543425" y="3848100"/>
            <a:ext cx="676275" cy="381000"/>
            <a:chOff x="990600" y="2247900"/>
            <a:chExt cx="843438" cy="474772"/>
          </a:xfrm>
        </p:grpSpPr>
        <p:sp>
          <p:nvSpPr>
            <p:cNvPr id="585" name="Rectangle 584"/>
            <p:cNvSpPr/>
            <p:nvPr/>
          </p:nvSpPr>
          <p:spPr>
            <a:xfrm>
              <a:off x="990600" y="2247900"/>
              <a:ext cx="793941" cy="381796"/>
            </a:xfrm>
            <a:prstGeom prst="rect">
              <a:avLst/>
            </a:prstGeom>
            <a:solidFill>
              <a:schemeClr val="bg2">
                <a:lumMod val="50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86" name="Oval 585"/>
            <p:cNvSpPr/>
            <p:nvPr/>
          </p:nvSpPr>
          <p:spPr>
            <a:xfrm>
              <a:off x="1024259" y="2645522"/>
              <a:ext cx="77216"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87" name="Flowchart: Process 586"/>
            <p:cNvSpPr/>
            <p:nvPr/>
          </p:nvSpPr>
          <p:spPr>
            <a:xfrm>
              <a:off x="1024259" y="2285487"/>
              <a:ext cx="45537"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88" name="Flowchart: Process 587"/>
            <p:cNvSpPr/>
            <p:nvPr/>
          </p:nvSpPr>
          <p:spPr>
            <a:xfrm>
              <a:off x="1093555" y="2285487"/>
              <a:ext cx="45538"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89" name="Flowchart: Process 588"/>
            <p:cNvSpPr/>
            <p:nvPr/>
          </p:nvSpPr>
          <p:spPr>
            <a:xfrm>
              <a:off x="1170772" y="2285487"/>
              <a:ext cx="45537"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90" name="Flowchart: Process 589"/>
            <p:cNvSpPr/>
            <p:nvPr/>
          </p:nvSpPr>
          <p:spPr>
            <a:xfrm>
              <a:off x="1246008" y="2285487"/>
              <a:ext cx="45537"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91" name="Flowchart: Process 590"/>
            <p:cNvSpPr/>
            <p:nvPr/>
          </p:nvSpPr>
          <p:spPr>
            <a:xfrm>
              <a:off x="1329164" y="2285487"/>
              <a:ext cx="45537"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92" name="Flowchart: Process 591"/>
            <p:cNvSpPr/>
            <p:nvPr/>
          </p:nvSpPr>
          <p:spPr>
            <a:xfrm>
              <a:off x="1398460" y="2285487"/>
              <a:ext cx="45538"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93" name="Flowchart: Process 592"/>
            <p:cNvSpPr/>
            <p:nvPr/>
          </p:nvSpPr>
          <p:spPr>
            <a:xfrm>
              <a:off x="1475676" y="2285487"/>
              <a:ext cx="45537"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94" name="Flowchart: Process 593"/>
            <p:cNvSpPr/>
            <p:nvPr/>
          </p:nvSpPr>
          <p:spPr>
            <a:xfrm>
              <a:off x="1550913" y="2285487"/>
              <a:ext cx="45537"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95" name="Flowchart: Process 594"/>
            <p:cNvSpPr/>
            <p:nvPr/>
          </p:nvSpPr>
          <p:spPr>
            <a:xfrm>
              <a:off x="1634069" y="2285487"/>
              <a:ext cx="45537"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96" name="Flowchart: Process 595"/>
            <p:cNvSpPr/>
            <p:nvPr/>
          </p:nvSpPr>
          <p:spPr>
            <a:xfrm>
              <a:off x="1703365" y="2285487"/>
              <a:ext cx="45538"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97" name="Oval 596"/>
            <p:cNvSpPr/>
            <p:nvPr/>
          </p:nvSpPr>
          <p:spPr>
            <a:xfrm>
              <a:off x="1117314" y="2645522"/>
              <a:ext cx="77217"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98" name="Oval 597"/>
            <p:cNvSpPr/>
            <p:nvPr/>
          </p:nvSpPr>
          <p:spPr>
            <a:xfrm>
              <a:off x="1208389" y="2645522"/>
              <a:ext cx="77217"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99" name="Oval 598"/>
            <p:cNvSpPr/>
            <p:nvPr/>
          </p:nvSpPr>
          <p:spPr>
            <a:xfrm>
              <a:off x="1489535" y="2645522"/>
              <a:ext cx="77217"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0" name="Oval 599"/>
            <p:cNvSpPr/>
            <p:nvPr/>
          </p:nvSpPr>
          <p:spPr>
            <a:xfrm>
              <a:off x="1582591" y="2645522"/>
              <a:ext cx="75236"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1" name="Oval 600"/>
            <p:cNvSpPr/>
            <p:nvPr/>
          </p:nvSpPr>
          <p:spPr>
            <a:xfrm>
              <a:off x="1673667" y="2645522"/>
              <a:ext cx="75236"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2" name="Flowchart: Process 601"/>
            <p:cNvSpPr/>
            <p:nvPr/>
          </p:nvSpPr>
          <p:spPr>
            <a:xfrm>
              <a:off x="1788501" y="2582219"/>
              <a:ext cx="45537" cy="45498"/>
            </a:xfrm>
            <a:prstGeom prst="flowChartProcess">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3" name="Group 361"/>
          <p:cNvGrpSpPr>
            <a:grpSpLocks/>
          </p:cNvGrpSpPr>
          <p:nvPr/>
        </p:nvGrpSpPr>
        <p:grpSpPr bwMode="auto">
          <a:xfrm>
            <a:off x="419100" y="5715000"/>
            <a:ext cx="676275" cy="381000"/>
            <a:chOff x="990600" y="2247900"/>
            <a:chExt cx="843438" cy="474772"/>
          </a:xfrm>
        </p:grpSpPr>
        <p:sp>
          <p:nvSpPr>
            <p:cNvPr id="604" name="Rectangle 603"/>
            <p:cNvSpPr/>
            <p:nvPr/>
          </p:nvSpPr>
          <p:spPr>
            <a:xfrm>
              <a:off x="990600" y="2247900"/>
              <a:ext cx="793941" cy="381796"/>
            </a:xfrm>
            <a:prstGeom prst="rect">
              <a:avLst/>
            </a:prstGeom>
            <a:solidFill>
              <a:schemeClr val="bg2">
                <a:lumMod val="50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5" name="Oval 604"/>
            <p:cNvSpPr/>
            <p:nvPr/>
          </p:nvSpPr>
          <p:spPr>
            <a:xfrm>
              <a:off x="1024259" y="2645522"/>
              <a:ext cx="77216"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6" name="Flowchart: Process 605"/>
            <p:cNvSpPr/>
            <p:nvPr/>
          </p:nvSpPr>
          <p:spPr>
            <a:xfrm>
              <a:off x="1024259" y="2285487"/>
              <a:ext cx="45537"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7" name="Flowchart: Process 606"/>
            <p:cNvSpPr/>
            <p:nvPr/>
          </p:nvSpPr>
          <p:spPr>
            <a:xfrm>
              <a:off x="1093555" y="2285487"/>
              <a:ext cx="45538"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8" name="Flowchart: Process 607"/>
            <p:cNvSpPr/>
            <p:nvPr/>
          </p:nvSpPr>
          <p:spPr>
            <a:xfrm>
              <a:off x="1170772" y="2285487"/>
              <a:ext cx="45537"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9" name="Flowchart: Process 608"/>
            <p:cNvSpPr/>
            <p:nvPr/>
          </p:nvSpPr>
          <p:spPr>
            <a:xfrm>
              <a:off x="1246008" y="2285487"/>
              <a:ext cx="45537"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0" name="Flowchart: Process 609"/>
            <p:cNvSpPr/>
            <p:nvPr/>
          </p:nvSpPr>
          <p:spPr>
            <a:xfrm>
              <a:off x="1329164" y="2285487"/>
              <a:ext cx="45537"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1" name="Flowchart: Process 610"/>
            <p:cNvSpPr/>
            <p:nvPr/>
          </p:nvSpPr>
          <p:spPr>
            <a:xfrm>
              <a:off x="1398460" y="2285487"/>
              <a:ext cx="45538"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2" name="Flowchart: Process 611"/>
            <p:cNvSpPr/>
            <p:nvPr/>
          </p:nvSpPr>
          <p:spPr>
            <a:xfrm>
              <a:off x="1475676" y="2285487"/>
              <a:ext cx="45537"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3" name="Flowchart: Process 612"/>
            <p:cNvSpPr/>
            <p:nvPr/>
          </p:nvSpPr>
          <p:spPr>
            <a:xfrm>
              <a:off x="1550913" y="2285487"/>
              <a:ext cx="45537"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4" name="Flowchart: Process 613"/>
            <p:cNvSpPr/>
            <p:nvPr/>
          </p:nvSpPr>
          <p:spPr>
            <a:xfrm>
              <a:off x="1634069" y="2285487"/>
              <a:ext cx="45537"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5" name="Flowchart: Process 614"/>
            <p:cNvSpPr/>
            <p:nvPr/>
          </p:nvSpPr>
          <p:spPr>
            <a:xfrm>
              <a:off x="1703365" y="2285487"/>
              <a:ext cx="45538" cy="304645"/>
            </a:xfrm>
            <a:prstGeom prst="flowChartProcess">
              <a:avLst/>
            </a:prstGeom>
            <a:solidFill>
              <a:schemeClr val="bg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6" name="Oval 615"/>
            <p:cNvSpPr/>
            <p:nvPr/>
          </p:nvSpPr>
          <p:spPr>
            <a:xfrm>
              <a:off x="1117314" y="2645522"/>
              <a:ext cx="77217"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7" name="Oval 616"/>
            <p:cNvSpPr/>
            <p:nvPr/>
          </p:nvSpPr>
          <p:spPr>
            <a:xfrm>
              <a:off x="1208389" y="2645522"/>
              <a:ext cx="77217"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8" name="Oval 617"/>
            <p:cNvSpPr/>
            <p:nvPr/>
          </p:nvSpPr>
          <p:spPr>
            <a:xfrm>
              <a:off x="1489535" y="2645522"/>
              <a:ext cx="77217"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9" name="Oval 618"/>
            <p:cNvSpPr/>
            <p:nvPr/>
          </p:nvSpPr>
          <p:spPr>
            <a:xfrm>
              <a:off x="1582591" y="2645522"/>
              <a:ext cx="75236"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20" name="Oval 619"/>
            <p:cNvSpPr/>
            <p:nvPr/>
          </p:nvSpPr>
          <p:spPr>
            <a:xfrm>
              <a:off x="1673667" y="2645522"/>
              <a:ext cx="75236" cy="77150"/>
            </a:xfrm>
            <a:prstGeom prst="ellipse">
              <a:avLst/>
            </a:prstGeom>
            <a:solidFill>
              <a:srgbClr val="663300"/>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21" name="Flowchart: Process 620"/>
            <p:cNvSpPr/>
            <p:nvPr/>
          </p:nvSpPr>
          <p:spPr>
            <a:xfrm>
              <a:off x="1788501" y="2582219"/>
              <a:ext cx="45537" cy="45498"/>
            </a:xfrm>
            <a:prstGeom prst="flowChartProcess">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622" name="Right Arrow 621"/>
          <p:cNvSpPr/>
          <p:nvPr/>
        </p:nvSpPr>
        <p:spPr>
          <a:xfrm>
            <a:off x="76200" y="5715000"/>
            <a:ext cx="266700" cy="3048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2" name="Flowchart: Process 341"/>
          <p:cNvSpPr/>
          <p:nvPr/>
        </p:nvSpPr>
        <p:spPr>
          <a:xfrm>
            <a:off x="1104900" y="1943100"/>
            <a:ext cx="7505700" cy="571500"/>
          </a:xfrm>
          <a:prstGeom prst="flowChartProcess">
            <a:avLst/>
          </a:prstGeom>
          <a:solidFill>
            <a:srgbClr val="FFFF00">
              <a:alpha val="20000"/>
            </a:srgb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2" name="Flowchart: Process 571"/>
          <p:cNvSpPr/>
          <p:nvPr/>
        </p:nvSpPr>
        <p:spPr>
          <a:xfrm>
            <a:off x="1104900" y="3657600"/>
            <a:ext cx="7505700" cy="571500"/>
          </a:xfrm>
          <a:prstGeom prst="flowChartProcess">
            <a:avLst/>
          </a:prstGeom>
          <a:solidFill>
            <a:srgbClr val="FFFF00">
              <a:alpha val="20000"/>
            </a:srgb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83" name="Flowchart: Process 782"/>
          <p:cNvSpPr/>
          <p:nvPr/>
        </p:nvSpPr>
        <p:spPr>
          <a:xfrm>
            <a:off x="1104900" y="5524500"/>
            <a:ext cx="7505700" cy="571500"/>
          </a:xfrm>
          <a:prstGeom prst="flowChartProcess">
            <a:avLst/>
          </a:prstGeom>
          <a:solidFill>
            <a:srgbClr val="FFFF00">
              <a:alpha val="20000"/>
            </a:srgb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2" name="Right Arrow 561"/>
          <p:cNvSpPr/>
          <p:nvPr/>
        </p:nvSpPr>
        <p:spPr>
          <a:xfrm>
            <a:off x="4191000" y="1676400"/>
            <a:ext cx="10668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4" name="Title 1"/>
          <p:cNvSpPr txBox="1">
            <a:spLocks/>
          </p:cNvSpPr>
          <p:nvPr/>
        </p:nvSpPr>
        <p:spPr>
          <a:xfrm>
            <a:off x="990600" y="3124200"/>
            <a:ext cx="3429000" cy="723900"/>
          </a:xfrm>
          <a:prstGeom prst="rect">
            <a:avLst/>
          </a:prstGeom>
        </p:spPr>
        <p:txBody>
          <a:bodyPr anchor="ctr">
            <a:normAutofit fontScale="97500"/>
          </a:bodyPr>
          <a:lstStyle/>
          <a:p>
            <a:pPr algn="ctr" fontAlgn="auto">
              <a:spcAft>
                <a:spcPts val="0"/>
              </a:spcAft>
              <a:defRPr/>
            </a:pPr>
            <a:r>
              <a:rPr lang="en-US" sz="1600" b="1" dirty="0">
                <a:solidFill>
                  <a:schemeClr val="accent5">
                    <a:lumMod val="50000"/>
                  </a:schemeClr>
                </a:solidFill>
                <a:latin typeface="+mj-lt"/>
                <a:ea typeface="+mj-ea"/>
                <a:cs typeface="+mj-cs"/>
              </a:rPr>
              <a:t>Tunnel (thousands of miles long)</a:t>
            </a:r>
          </a:p>
        </p:txBody>
      </p:sp>
      <p:sp>
        <p:nvSpPr>
          <p:cNvPr id="603" name="Right Arrow 602"/>
          <p:cNvSpPr/>
          <p:nvPr/>
        </p:nvSpPr>
        <p:spPr>
          <a:xfrm>
            <a:off x="4191000" y="3429000"/>
            <a:ext cx="10668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3" name="Title 1"/>
          <p:cNvSpPr txBox="1">
            <a:spLocks/>
          </p:cNvSpPr>
          <p:nvPr/>
        </p:nvSpPr>
        <p:spPr>
          <a:xfrm>
            <a:off x="990600" y="4953000"/>
            <a:ext cx="3429000" cy="723900"/>
          </a:xfrm>
          <a:prstGeom prst="rect">
            <a:avLst/>
          </a:prstGeom>
        </p:spPr>
        <p:txBody>
          <a:bodyPr anchor="ctr">
            <a:normAutofit fontScale="97500"/>
          </a:bodyPr>
          <a:lstStyle/>
          <a:p>
            <a:pPr algn="ctr" fontAlgn="auto">
              <a:spcAft>
                <a:spcPts val="0"/>
              </a:spcAft>
              <a:defRPr/>
            </a:pPr>
            <a:r>
              <a:rPr lang="en-US" sz="1600" b="1" dirty="0">
                <a:solidFill>
                  <a:schemeClr val="accent5">
                    <a:lumMod val="50000"/>
                  </a:schemeClr>
                </a:solidFill>
                <a:latin typeface="+mj-lt"/>
                <a:ea typeface="+mj-ea"/>
                <a:cs typeface="+mj-cs"/>
              </a:rPr>
              <a:t>Tunnel (thousands of miles long)</a:t>
            </a:r>
          </a:p>
        </p:txBody>
      </p:sp>
      <p:sp>
        <p:nvSpPr>
          <p:cNvPr id="624" name="Right Arrow 623"/>
          <p:cNvSpPr/>
          <p:nvPr/>
        </p:nvSpPr>
        <p:spPr>
          <a:xfrm>
            <a:off x="4191000" y="5257800"/>
            <a:ext cx="10668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5" name="Rectangle 624"/>
          <p:cNvSpPr/>
          <p:nvPr/>
        </p:nvSpPr>
        <p:spPr>
          <a:xfrm>
            <a:off x="0" y="1409700"/>
            <a:ext cx="9144000" cy="15621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6" name="Rectangle 625"/>
          <p:cNvSpPr/>
          <p:nvPr/>
        </p:nvSpPr>
        <p:spPr>
          <a:xfrm>
            <a:off x="0" y="3162300"/>
            <a:ext cx="9144000" cy="15621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7" name="Rectangle 626"/>
          <p:cNvSpPr/>
          <p:nvPr/>
        </p:nvSpPr>
        <p:spPr>
          <a:xfrm>
            <a:off x="0" y="4914900"/>
            <a:ext cx="9144000" cy="1676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63" presetClass="path" presetSubtype="0" accel="50000" decel="50000" fill="hold" grpId="1" nodeType="clickEffect">
                                  <p:stCondLst>
                                    <p:cond delay="0"/>
                                  </p:stCondLst>
                                  <p:childTnLst>
                                    <p:animMotion origin="layout" path="M 0 0  L 0.25 0  E" pathEditMode="relative" ptsTypes="">
                                      <p:cBhvr>
                                        <p:cTn id="14" dur="2000" fill="hold"/>
                                        <p:tgtEl>
                                          <p:spTgt spid="561"/>
                                        </p:tgtEl>
                                        <p:attrNameLst>
                                          <p:attrName>ppt_x</p:attrName>
                                          <p:attrName>ppt_y</p:attrName>
                                        </p:attrNameLst>
                                      </p:cBhvr>
                                    </p:animMotion>
                                  </p:childTnLst>
                                </p:cTn>
                              </p:par>
                              <p:par>
                                <p:cTn id="15" presetID="63" presetClass="path" presetSubtype="0" accel="50000" decel="50000" fill="hold" nodeType="withEffect">
                                  <p:stCondLst>
                                    <p:cond delay="0"/>
                                  </p:stCondLst>
                                  <p:childTnLst>
                                    <p:animMotion origin="layout" path="M 0 0  L 0.25 0  E" pathEditMode="relative" ptsTypes="">
                                      <p:cBhvr>
                                        <p:cTn id="16" dur="2000" fill="hold"/>
                                        <p:tgtEl>
                                          <p:spTgt spid="20"/>
                                        </p:tgtEl>
                                        <p:attrNameLst>
                                          <p:attrName>ppt_x</p:attrName>
                                          <p:attrName>ppt_y</p:attrName>
                                        </p:attrNameLst>
                                      </p:cBhvr>
                                    </p:animMotion>
                                  </p:childTnLst>
                                </p:cTn>
                              </p:par>
                              <p:par>
                                <p:cTn id="17" presetID="63" presetClass="path" presetSubtype="0" accel="50000" decel="50000" fill="hold" nodeType="withEffect">
                                  <p:stCondLst>
                                    <p:cond delay="0"/>
                                  </p:stCondLst>
                                  <p:childTnLst>
                                    <p:animMotion origin="layout" path="M 0 0  L 0.25 0  E" pathEditMode="relative" ptsTypes="">
                                      <p:cBhvr>
                                        <p:cTn id="18" dur="2000" fill="hold"/>
                                        <p:tgtEl>
                                          <p:spTgt spid="3"/>
                                        </p:tgtEl>
                                        <p:attrNameLst>
                                          <p:attrName>ppt_x</p:attrName>
                                          <p:attrName>ppt_y</p:attrName>
                                        </p:attrNameLst>
                                      </p:cBhvr>
                                    </p:animMotion>
                                  </p:childTnLst>
                                </p:cTn>
                              </p:par>
                              <p:par>
                                <p:cTn id="19" presetID="63" presetClass="path" presetSubtype="0" accel="50000" decel="50000" fill="hold" nodeType="withEffect">
                                  <p:stCondLst>
                                    <p:cond delay="0"/>
                                  </p:stCondLst>
                                  <p:childTnLst>
                                    <p:animMotion origin="layout" path="M 0 0  L 0.25 0  E" pathEditMode="relative" ptsTypes="">
                                      <p:cBhvr>
                                        <p:cTn id="20" dur="2000" fill="hold"/>
                                        <p:tgtEl>
                                          <p:spTgt spid="4"/>
                                        </p:tgtEl>
                                        <p:attrNameLst>
                                          <p:attrName>ppt_x</p:attrName>
                                          <p:attrName>ppt_y</p:attrName>
                                        </p:attrNameLst>
                                      </p:cBhvr>
                                    </p:animMotion>
                                  </p:childTnLst>
                                </p:cTn>
                              </p:par>
                              <p:par>
                                <p:cTn id="21" presetID="63" presetClass="path" presetSubtype="0" accel="50000" decel="50000" fill="hold" nodeType="withEffect">
                                  <p:stCondLst>
                                    <p:cond delay="0"/>
                                  </p:stCondLst>
                                  <p:childTnLst>
                                    <p:animMotion origin="layout" path="M 0 0  L 0.25 0  E" pathEditMode="relative" ptsTypes="">
                                      <p:cBhvr>
                                        <p:cTn id="22" dur="2000" fill="hold"/>
                                        <p:tgtEl>
                                          <p:spTgt spid="5"/>
                                        </p:tgtEl>
                                        <p:attrNameLst>
                                          <p:attrName>ppt_x</p:attrName>
                                          <p:attrName>ppt_y</p:attrName>
                                        </p:attrNameLst>
                                      </p:cBhvr>
                                    </p:animMotion>
                                  </p:childTnLst>
                                </p:cTn>
                              </p:par>
                              <p:par>
                                <p:cTn id="23" presetID="63" presetClass="path" presetSubtype="0" accel="50000" decel="50000" fill="hold" nodeType="withEffect">
                                  <p:stCondLst>
                                    <p:cond delay="0"/>
                                  </p:stCondLst>
                                  <p:childTnLst>
                                    <p:animMotion origin="layout" path="M 0 0  L 0.25 0  E" pathEditMode="relative" ptsTypes="">
                                      <p:cBhvr>
                                        <p:cTn id="24" dur="2000" fill="hold"/>
                                        <p:tgtEl>
                                          <p:spTgt spid="6"/>
                                        </p:tgtEl>
                                        <p:attrNameLst>
                                          <p:attrName>ppt_x</p:attrName>
                                          <p:attrName>ppt_y</p:attrName>
                                        </p:attrNameLst>
                                      </p:cBhvr>
                                    </p:animMotion>
                                  </p:childTnLst>
                                </p:cTn>
                              </p:par>
                              <p:par>
                                <p:cTn id="25" presetID="63" presetClass="path" presetSubtype="0" accel="50000" decel="50000" fill="hold" nodeType="withEffect">
                                  <p:stCondLst>
                                    <p:cond delay="0"/>
                                  </p:stCondLst>
                                  <p:childTnLst>
                                    <p:animMotion origin="layout" path="M 0 0  L 0.25 0  E" pathEditMode="relative" ptsTypes="">
                                      <p:cBhvr>
                                        <p:cTn id="26" dur="2000" fill="hold"/>
                                        <p:tgtEl>
                                          <p:spTgt spid="7"/>
                                        </p:tgtEl>
                                        <p:attrNameLst>
                                          <p:attrName>ppt_x</p:attrName>
                                          <p:attrName>ppt_y</p:attrName>
                                        </p:attrNameLst>
                                      </p:cBhvr>
                                    </p:animMotion>
                                  </p:childTnLst>
                                </p:cTn>
                              </p:par>
                              <p:par>
                                <p:cTn id="27" presetID="63" presetClass="path" presetSubtype="0" accel="50000" decel="50000" fill="hold" nodeType="withEffect">
                                  <p:stCondLst>
                                    <p:cond delay="0"/>
                                  </p:stCondLst>
                                  <p:childTnLst>
                                    <p:animMotion origin="layout" path="M 0 0  L 0.25 0  E" pathEditMode="relative" ptsTypes="">
                                      <p:cBhvr>
                                        <p:cTn id="28" dur="2000" fill="hold"/>
                                        <p:tgtEl>
                                          <p:spTgt spid="8"/>
                                        </p:tgtEl>
                                        <p:attrNameLst>
                                          <p:attrName>ppt_x</p:attrName>
                                          <p:attrName>ppt_y</p:attrName>
                                        </p:attrNameLst>
                                      </p:cBhvr>
                                    </p:animMotion>
                                  </p:childTnLst>
                                </p:cTn>
                              </p:par>
                              <p:par>
                                <p:cTn id="29" presetID="63" presetClass="path" presetSubtype="0" accel="50000" decel="50000" fill="hold" nodeType="withEffect">
                                  <p:stCondLst>
                                    <p:cond delay="0"/>
                                  </p:stCondLst>
                                  <p:childTnLst>
                                    <p:animMotion origin="layout" path="M 0 0  L 0.25 0  E" pathEditMode="relative" ptsTypes="">
                                      <p:cBhvr>
                                        <p:cTn id="30" dur="2000" fill="hold"/>
                                        <p:tgtEl>
                                          <p:spTgt spid="9"/>
                                        </p:tgtEl>
                                        <p:attrNameLst>
                                          <p:attrName>ppt_x</p:attrName>
                                          <p:attrName>ppt_y</p:attrName>
                                        </p:attrNameLst>
                                      </p:cBhvr>
                                    </p:animMotion>
                                  </p:childTnLst>
                                </p:cTn>
                              </p:par>
                              <p:par>
                                <p:cTn id="31" presetID="63" presetClass="path" presetSubtype="0" accel="50000" decel="50000" fill="hold" nodeType="withEffect">
                                  <p:stCondLst>
                                    <p:cond delay="0"/>
                                  </p:stCondLst>
                                  <p:childTnLst>
                                    <p:animMotion origin="layout" path="M 0 0  L 0.25 0  E" pathEditMode="relative" ptsTypes="">
                                      <p:cBhvr>
                                        <p:cTn id="32" dur="2000" fill="hold"/>
                                        <p:tgtEl>
                                          <p:spTgt spid="10"/>
                                        </p:tgtEl>
                                        <p:attrNameLst>
                                          <p:attrName>ppt_x</p:attrName>
                                          <p:attrName>ppt_y</p:attrName>
                                        </p:attrNameLst>
                                      </p:cBhvr>
                                    </p:animMotion>
                                  </p:childTnLst>
                                </p:cTn>
                              </p:par>
                              <p:par>
                                <p:cTn id="33" presetID="63" presetClass="path" presetSubtype="0" accel="50000" decel="50000" fill="hold" nodeType="withEffect">
                                  <p:stCondLst>
                                    <p:cond delay="0"/>
                                  </p:stCondLst>
                                  <p:childTnLst>
                                    <p:animMotion origin="layout" path="M 0 0  L 0.25 0  E" pathEditMode="relative" ptsTypes="">
                                      <p:cBhvr>
                                        <p:cTn id="34" dur="2000" fill="hold"/>
                                        <p:tgtEl>
                                          <p:spTgt spid="11"/>
                                        </p:tgtEl>
                                        <p:attrNameLst>
                                          <p:attrName>ppt_x</p:attrName>
                                          <p:attrName>ppt_y</p:attrName>
                                        </p:attrNameLst>
                                      </p:cBhvr>
                                    </p:animMotion>
                                  </p:childTnLst>
                                </p:cTn>
                              </p:par>
                              <p:par>
                                <p:cTn id="35" presetID="63" presetClass="path" presetSubtype="0" accel="50000" decel="50000" fill="hold" nodeType="withEffect">
                                  <p:stCondLst>
                                    <p:cond delay="0"/>
                                  </p:stCondLst>
                                  <p:childTnLst>
                                    <p:animMotion origin="layout" path="M 0 0  L 0.25 0  E" pathEditMode="relative" ptsTypes="">
                                      <p:cBhvr>
                                        <p:cTn id="36" dur="2000" fill="hold"/>
                                        <p:tgtEl>
                                          <p:spTgt spid="12"/>
                                        </p:tgtEl>
                                        <p:attrNameLst>
                                          <p:attrName>ppt_x</p:attrName>
                                          <p:attrName>ppt_y</p:attrName>
                                        </p:attrNameLst>
                                      </p:cBhvr>
                                    </p:animMotion>
                                  </p:childTnLst>
                                </p:cTn>
                              </p:par>
                              <p:par>
                                <p:cTn id="37" presetID="63" presetClass="path" presetSubtype="0" accel="50000" decel="50000" fill="hold" nodeType="withEffect">
                                  <p:stCondLst>
                                    <p:cond delay="0"/>
                                  </p:stCondLst>
                                  <p:childTnLst>
                                    <p:animMotion origin="layout" path="M 0 0  L 0.25 0  E" pathEditMode="relative" ptsTypes="">
                                      <p:cBhvr>
                                        <p:cTn id="38" dur="2000" fill="hold"/>
                                        <p:tgtEl>
                                          <p:spTgt spid="13"/>
                                        </p:tgtEl>
                                        <p:attrNameLst>
                                          <p:attrName>ppt_x</p:attrName>
                                          <p:attrName>ppt_y</p:attrName>
                                        </p:attrNameLst>
                                      </p:cBhvr>
                                    </p:animMotion>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83"/>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63" presetClass="path" presetSubtype="0" accel="50000" decel="50000" fill="hold" nodeType="clickEffect">
                                  <p:stCondLst>
                                    <p:cond delay="0"/>
                                  </p:stCondLst>
                                  <p:childTnLst>
                                    <p:animMotion origin="layout" path="M 0 0  L 0.25 0  E" pathEditMode="relative" ptsTypes="">
                                      <p:cBhvr>
                                        <p:cTn id="50" dur="2000" fill="hold"/>
                                        <p:tgtEl>
                                          <p:spTgt spid="21"/>
                                        </p:tgtEl>
                                        <p:attrNameLst>
                                          <p:attrName>ppt_x</p:attrName>
                                          <p:attrName>ppt_y</p:attrName>
                                        </p:attrNameLst>
                                      </p:cBhvr>
                                    </p:animMotion>
                                  </p:childTnLst>
                                </p:cTn>
                              </p:par>
                              <p:par>
                                <p:cTn id="51" presetID="63" presetClass="path" presetSubtype="0" accel="50000" decel="50000" fill="hold" grpId="1" nodeType="withEffect">
                                  <p:stCondLst>
                                    <p:cond delay="0"/>
                                  </p:stCondLst>
                                  <p:childTnLst>
                                    <p:animMotion origin="layout" path="M 0 0  L 0.25 0  E" pathEditMode="relative" ptsTypes="">
                                      <p:cBhvr>
                                        <p:cTn id="52" dur="2000" fill="hold"/>
                                        <p:tgtEl>
                                          <p:spTgt spid="583"/>
                                        </p:tgtEl>
                                        <p:attrNameLst>
                                          <p:attrName>ppt_x</p:attrName>
                                          <p:attrName>ppt_y</p:attrName>
                                        </p:attrNameLst>
                                      </p:cBhvr>
                                    </p:animMotion>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23"/>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622"/>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63" presetClass="path" presetSubtype="0" accel="50000" decel="50000" fill="hold" nodeType="clickEffect">
                                  <p:stCondLst>
                                    <p:cond delay="0"/>
                                  </p:stCondLst>
                                  <p:childTnLst>
                                    <p:animMotion origin="layout" path="M -0.00087 4.44444E-6 L 0.07604 4.44444E-6 " pathEditMode="relative" rAng="0" ptsTypes="AA">
                                      <p:cBhvr>
                                        <p:cTn id="64" dur="2000" fill="hold"/>
                                        <p:tgtEl>
                                          <p:spTgt spid="23"/>
                                        </p:tgtEl>
                                        <p:attrNameLst>
                                          <p:attrName>ppt_x</p:attrName>
                                          <p:attrName>ppt_y</p:attrName>
                                        </p:attrNameLst>
                                      </p:cBhvr>
                                      <p:rCtr x="3800" y="0"/>
                                    </p:animMotion>
                                  </p:childTnLst>
                                </p:cTn>
                              </p:par>
                              <p:par>
                                <p:cTn id="65" presetID="63" presetClass="path" presetSubtype="0" accel="50000" decel="50000" fill="hold" grpId="1" nodeType="withEffect">
                                  <p:stCondLst>
                                    <p:cond delay="0"/>
                                  </p:stCondLst>
                                  <p:childTnLst>
                                    <p:animMotion origin="layout" path="M 3.33333E-6 0 L 0.07396 0 " pathEditMode="relative" rAng="0" ptsTypes="AA">
                                      <p:cBhvr>
                                        <p:cTn id="66" dur="2000" fill="hold"/>
                                        <p:tgtEl>
                                          <p:spTgt spid="622"/>
                                        </p:tgtEl>
                                        <p:attrNameLst>
                                          <p:attrName>ppt_x</p:attrName>
                                          <p:attrName>ppt_y</p:attrName>
                                        </p:attrNameLst>
                                      </p:cBhvr>
                                      <p:rCtr x="3700" y="0"/>
                                    </p:animMotion>
                                  </p:childTnLst>
                                </p:cTn>
                              </p:par>
                              <p:par>
                                <p:cTn id="67" presetID="63" presetClass="path" presetSubtype="0" accel="50000" decel="50000" fill="hold" nodeType="withEffect">
                                  <p:stCondLst>
                                    <p:cond delay="0"/>
                                  </p:stCondLst>
                                  <p:childTnLst>
                                    <p:animMotion origin="layout" path="M -4.16667E-6 4.44444E-6 L 0.07657 4.44444E-6 " pathEditMode="relative" rAng="0" ptsTypes="AA">
                                      <p:cBhvr>
                                        <p:cTn id="68" dur="2000" fill="hold"/>
                                        <p:tgtEl>
                                          <p:spTgt spid="14"/>
                                        </p:tgtEl>
                                        <p:attrNameLst>
                                          <p:attrName>ppt_x</p:attrName>
                                          <p:attrName>ppt_y</p:attrName>
                                        </p:attrNameLst>
                                      </p:cBhvr>
                                      <p:rCtr x="3800" y="0"/>
                                    </p:animMotion>
                                  </p:childTnLst>
                                </p:cTn>
                              </p:par>
                            </p:childTnLst>
                          </p:cTn>
                        </p:par>
                        <p:par>
                          <p:cTn id="69" fill="hold" nodeType="afterGroup">
                            <p:stCondLst>
                              <p:cond delay="2000"/>
                            </p:stCondLst>
                            <p:childTnLst>
                              <p:par>
                                <p:cTn id="70" presetID="63" presetClass="path" presetSubtype="0" accel="50000" decel="50000" fill="hold" nodeType="afterEffect">
                                  <p:stCondLst>
                                    <p:cond delay="0"/>
                                  </p:stCondLst>
                                  <p:childTnLst>
                                    <p:animMotion origin="layout" path="M 3.88889E-6 4.44444E-6 L 0.07448 4.44444E-6 " pathEditMode="relative" rAng="0" ptsTypes="AA">
                                      <p:cBhvr>
                                        <p:cTn id="71" dur="1000" fill="hold"/>
                                        <p:tgtEl>
                                          <p:spTgt spid="15"/>
                                        </p:tgtEl>
                                        <p:attrNameLst>
                                          <p:attrName>ppt_x</p:attrName>
                                          <p:attrName>ppt_y</p:attrName>
                                        </p:attrNameLst>
                                      </p:cBhvr>
                                      <p:rCtr x="3700" y="0"/>
                                    </p:animMotion>
                                  </p:childTnLst>
                                </p:cTn>
                              </p:par>
                            </p:childTnLst>
                          </p:cTn>
                        </p:par>
                        <p:par>
                          <p:cTn id="72" fill="hold" nodeType="afterGroup">
                            <p:stCondLst>
                              <p:cond delay="3000"/>
                            </p:stCondLst>
                            <p:childTnLst>
                              <p:par>
                                <p:cTn id="73" presetID="63" presetClass="path" presetSubtype="0" accel="50000" decel="50000" fill="hold" nodeType="afterEffect">
                                  <p:stCondLst>
                                    <p:cond delay="0"/>
                                  </p:stCondLst>
                                  <p:childTnLst>
                                    <p:animMotion origin="layout" path="M 0.00503 4.44444E-6 L 0.07639 4.44444E-6 " pathEditMode="relative" rAng="0" ptsTypes="AA">
                                      <p:cBhvr>
                                        <p:cTn id="74" dur="1000" fill="hold"/>
                                        <p:tgtEl>
                                          <p:spTgt spid="16"/>
                                        </p:tgtEl>
                                        <p:attrNameLst>
                                          <p:attrName>ppt_x</p:attrName>
                                          <p:attrName>ppt_y</p:attrName>
                                        </p:attrNameLst>
                                      </p:cBhvr>
                                      <p:rCtr x="3600" y="0"/>
                                    </p:animMotion>
                                  </p:childTnLst>
                                </p:cTn>
                              </p:par>
                            </p:childTnLst>
                          </p:cTn>
                        </p:par>
                        <p:par>
                          <p:cTn id="75" fill="hold" nodeType="afterGroup">
                            <p:stCondLst>
                              <p:cond delay="4000"/>
                            </p:stCondLst>
                            <p:childTnLst>
                              <p:par>
                                <p:cTn id="76" presetID="63" presetClass="path" presetSubtype="0" accel="50000" decel="50000" fill="hold" nodeType="afterEffect">
                                  <p:stCondLst>
                                    <p:cond delay="0"/>
                                  </p:stCondLst>
                                  <p:childTnLst>
                                    <p:animMotion origin="layout" path="M 0 4.44444E-6 L 0.07847 4.44444E-6 " pathEditMode="relative" rAng="0" ptsTypes="AA">
                                      <p:cBhvr>
                                        <p:cTn id="77" dur="1000" fill="hold"/>
                                        <p:tgtEl>
                                          <p:spTgt spid="17"/>
                                        </p:tgtEl>
                                        <p:attrNameLst>
                                          <p:attrName>ppt_x</p:attrName>
                                          <p:attrName>ppt_y</p:attrName>
                                        </p:attrNameLst>
                                      </p:cBhvr>
                                      <p:rCtr x="3900" y="0"/>
                                    </p:animMotion>
                                  </p:childTnLst>
                                </p:cTn>
                              </p:par>
                            </p:childTnLst>
                          </p:cTn>
                        </p:par>
                        <p:par>
                          <p:cTn id="78" fill="hold" nodeType="afterGroup">
                            <p:stCondLst>
                              <p:cond delay="5000"/>
                            </p:stCondLst>
                            <p:childTnLst>
                              <p:par>
                                <p:cTn id="79" presetID="63" presetClass="path" presetSubtype="0" accel="50000" decel="50000" fill="hold" nodeType="afterEffect">
                                  <p:stCondLst>
                                    <p:cond delay="0"/>
                                  </p:stCondLst>
                                  <p:childTnLst>
                                    <p:animMotion origin="layout" path="M 1.11022E-16 4.44444E-6 L 0.07361 4.44444E-6 " pathEditMode="relative" rAng="0" ptsTypes="AA">
                                      <p:cBhvr>
                                        <p:cTn id="80" dur="1000" fill="hold"/>
                                        <p:tgtEl>
                                          <p:spTgt spid="18"/>
                                        </p:tgtEl>
                                        <p:attrNameLst>
                                          <p:attrName>ppt_x</p:attrName>
                                          <p:attrName>ppt_y</p:attrName>
                                        </p:attrNameLst>
                                      </p:cBhvr>
                                      <p:rCtr x="3700" y="0"/>
                                    </p:animMotion>
                                  </p:childTnLst>
                                </p:cTn>
                              </p:par>
                            </p:childTnLst>
                          </p:cTn>
                        </p:par>
                        <p:par>
                          <p:cTn id="81" fill="hold" nodeType="afterGroup">
                            <p:stCondLst>
                              <p:cond delay="6000"/>
                            </p:stCondLst>
                            <p:childTnLst>
                              <p:par>
                                <p:cTn id="82" presetID="63" presetClass="path" presetSubtype="0" accel="50000" decel="50000" fill="hold" nodeType="afterEffect">
                                  <p:stCondLst>
                                    <p:cond delay="0"/>
                                  </p:stCondLst>
                                  <p:childTnLst>
                                    <p:animMotion origin="layout" path="M 2.5E-6 4.44444E-6 L 0.04479 4.44444E-6 " pathEditMode="relative" rAng="0" ptsTypes="AA">
                                      <p:cBhvr>
                                        <p:cTn id="83" dur="1000" fill="hold"/>
                                        <p:tgtEl>
                                          <p:spTgt spid="19"/>
                                        </p:tgtEl>
                                        <p:attrNameLst>
                                          <p:attrName>ppt_x</p:attrName>
                                          <p:attrName>ppt_y</p:attrName>
                                        </p:attrNameLst>
                                      </p:cBhvr>
                                      <p:rCtr x="2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1" grpId="0" animBg="1"/>
      <p:bldP spid="561" grpId="1" animBg="1"/>
      <p:bldP spid="583" grpId="0" animBg="1"/>
      <p:bldP spid="583" grpId="1" animBg="1"/>
      <p:bldP spid="622" grpId="0" animBg="1"/>
      <p:bldP spid="622"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4"/>
          <p:cNvSpPr>
            <a:spLocks noGrp="1" noChangeArrowheads="1"/>
          </p:cNvSpPr>
          <p:nvPr>
            <p:ph type="title"/>
          </p:nvPr>
        </p:nvSpPr>
        <p:spPr>
          <a:xfrm>
            <a:off x="457200" y="-228600"/>
            <a:ext cx="8458200" cy="3505200"/>
          </a:xfrm>
        </p:spPr>
        <p:txBody>
          <a:bodyPr/>
          <a:lstStyle/>
          <a:p>
            <a:pPr eaLnBrk="1" hangingPunct="1"/>
            <a:r>
              <a:rPr lang="en-US" altLang="en-US" sz="2400" u="sng" smtClean="0"/>
              <a:t>Extension cords</a:t>
            </a:r>
            <a:r>
              <a:rPr lang="en-US" altLang="en-US" sz="2400" smtClean="0"/>
              <a:t> sets used with portable electric tools and appliances shall be of </a:t>
            </a:r>
            <a:r>
              <a:rPr lang="en-US" altLang="en-US" sz="2400" smtClean="0">
                <a:solidFill>
                  <a:srgbClr val="C00000"/>
                </a:solidFill>
              </a:rPr>
              <a:t>three-wire type</a:t>
            </a:r>
            <a:r>
              <a:rPr lang="en-US" altLang="en-US" sz="2400" smtClean="0"/>
              <a:t> and shall be designed for hard or extra-hard usage. Flexible cords used with temporary and portable lights shall be designed for hard or extra-hard usage.</a:t>
            </a:r>
            <a:br>
              <a:rPr lang="en-US" altLang="en-US" sz="2400" smtClean="0"/>
            </a:br>
            <a:r>
              <a:rPr lang="en-US" altLang="en-US" sz="1400" smtClean="0"/>
              <a:t/>
            </a:r>
            <a:br>
              <a:rPr lang="en-US" altLang="en-US" sz="1400" smtClean="0"/>
            </a:br>
            <a:r>
              <a:rPr lang="en-US" altLang="en-US" sz="1400" smtClean="0"/>
              <a:t/>
            </a:r>
            <a:br>
              <a:rPr lang="en-US" altLang="en-US" sz="1400" smtClean="0"/>
            </a:br>
            <a:endParaRPr lang="en-US" altLang="en-US" sz="1400" smtClean="0"/>
          </a:p>
        </p:txBody>
      </p:sp>
      <p:pic>
        <p:nvPicPr>
          <p:cNvPr id="13312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362200"/>
            <a:ext cx="6553200" cy="429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0710" name="Oval 6"/>
          <p:cNvSpPr>
            <a:spLocks noChangeArrowheads="1"/>
          </p:cNvSpPr>
          <p:nvPr/>
        </p:nvSpPr>
        <p:spPr bwMode="auto">
          <a:xfrm>
            <a:off x="3200400" y="3581400"/>
            <a:ext cx="2514600" cy="1752600"/>
          </a:xfrm>
          <a:prstGeom prst="ellipse">
            <a:avLst/>
          </a:prstGeom>
          <a:noFill/>
          <a:ln w="152400">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07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7884" name="Picture 7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48200" y="5257800"/>
            <a:ext cx="124142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7889" name="Freeform 81"/>
          <p:cNvSpPr>
            <a:spLocks/>
          </p:cNvSpPr>
          <p:nvPr/>
        </p:nvSpPr>
        <p:spPr bwMode="auto">
          <a:xfrm>
            <a:off x="4343400" y="4559300"/>
            <a:ext cx="2654300" cy="1155700"/>
          </a:xfrm>
          <a:custGeom>
            <a:avLst/>
            <a:gdLst>
              <a:gd name="T0" fmla="*/ 2147483647 w 1664"/>
              <a:gd name="T1" fmla="*/ 2147483647 h 656"/>
              <a:gd name="T2" fmla="*/ 2147483647 w 1664"/>
              <a:gd name="T3" fmla="*/ 2147483647 h 656"/>
              <a:gd name="T4" fmla="*/ 2147483647 w 1664"/>
              <a:gd name="T5" fmla="*/ 2147483647 h 656"/>
              <a:gd name="T6" fmla="*/ 2147483647 w 1664"/>
              <a:gd name="T7" fmla="*/ 2147483647 h 656"/>
              <a:gd name="T8" fmla="*/ 2147483647 w 1664"/>
              <a:gd name="T9" fmla="*/ 2147483647 h 656"/>
              <a:gd name="T10" fmla="*/ 2147483647 w 1664"/>
              <a:gd name="T11" fmla="*/ 2147483647 h 656"/>
              <a:gd name="T12" fmla="*/ 2147483647 w 1664"/>
              <a:gd name="T13" fmla="*/ 2147483647 h 656"/>
              <a:gd name="T14" fmla="*/ 2147483647 w 1664"/>
              <a:gd name="T15" fmla="*/ 2147483647 h 656"/>
              <a:gd name="T16" fmla="*/ 2147483647 w 1664"/>
              <a:gd name="T17" fmla="*/ 2147483647 h 656"/>
              <a:gd name="T18" fmla="*/ 2147483647 w 1664"/>
              <a:gd name="T19" fmla="*/ 2147483647 h 656"/>
              <a:gd name="T20" fmla="*/ 2147483647 w 1664"/>
              <a:gd name="T21" fmla="*/ 2147483647 h 656"/>
              <a:gd name="T22" fmla="*/ 2147483647 w 1664"/>
              <a:gd name="T23" fmla="*/ 2147483647 h 656"/>
              <a:gd name="T24" fmla="*/ 2147483647 w 1664"/>
              <a:gd name="T25" fmla="*/ 2147483647 h 656"/>
              <a:gd name="T26" fmla="*/ 2147483647 w 1664"/>
              <a:gd name="T27" fmla="*/ 2147483647 h 656"/>
              <a:gd name="T28" fmla="*/ 2147483647 w 1664"/>
              <a:gd name="T29" fmla="*/ 2147483647 h 656"/>
              <a:gd name="T30" fmla="*/ 2147483647 w 1664"/>
              <a:gd name="T31" fmla="*/ 2147483647 h 656"/>
              <a:gd name="T32" fmla="*/ 2147483647 w 1664"/>
              <a:gd name="T33" fmla="*/ 2147483647 h 656"/>
              <a:gd name="T34" fmla="*/ 2147483647 w 1664"/>
              <a:gd name="T35" fmla="*/ 2147483647 h 656"/>
              <a:gd name="T36" fmla="*/ 2147483647 w 1664"/>
              <a:gd name="T37" fmla="*/ 2147483647 h 656"/>
              <a:gd name="T38" fmla="*/ 2147483647 w 1664"/>
              <a:gd name="T39" fmla="*/ 2147483647 h 656"/>
              <a:gd name="T40" fmla="*/ 2147483647 w 1664"/>
              <a:gd name="T41" fmla="*/ 2147483647 h 656"/>
              <a:gd name="T42" fmla="*/ 2147483647 w 1664"/>
              <a:gd name="T43" fmla="*/ 2147483647 h 656"/>
              <a:gd name="T44" fmla="*/ 2147483647 w 1664"/>
              <a:gd name="T45" fmla="*/ 2147483647 h 656"/>
              <a:gd name="T46" fmla="*/ 2147483647 w 1664"/>
              <a:gd name="T47" fmla="*/ 2147483647 h 656"/>
              <a:gd name="T48" fmla="*/ 2147483647 w 1664"/>
              <a:gd name="T49" fmla="*/ 2147483647 h 656"/>
              <a:gd name="T50" fmla="*/ 2147483647 w 1664"/>
              <a:gd name="T51" fmla="*/ 2147483647 h 656"/>
              <a:gd name="T52" fmla="*/ 2147483647 w 1664"/>
              <a:gd name="T53" fmla="*/ 2147483647 h 656"/>
              <a:gd name="T54" fmla="*/ 2147483647 w 1664"/>
              <a:gd name="T55" fmla="*/ 2147483647 h 656"/>
              <a:gd name="T56" fmla="*/ 2147483647 w 1664"/>
              <a:gd name="T57" fmla="*/ 2147483647 h 656"/>
              <a:gd name="T58" fmla="*/ 2147483647 w 1664"/>
              <a:gd name="T59" fmla="*/ 2147483647 h 656"/>
              <a:gd name="T60" fmla="*/ 2147483647 w 1664"/>
              <a:gd name="T61" fmla="*/ 2147483647 h 656"/>
              <a:gd name="T62" fmla="*/ 2147483647 w 1664"/>
              <a:gd name="T63" fmla="*/ 2147483647 h 656"/>
              <a:gd name="T64" fmla="*/ 2147483647 w 1664"/>
              <a:gd name="T65" fmla="*/ 2147483647 h 656"/>
              <a:gd name="T66" fmla="*/ 2147483647 w 1664"/>
              <a:gd name="T67" fmla="*/ 2147483647 h 656"/>
              <a:gd name="T68" fmla="*/ 2147483647 w 1664"/>
              <a:gd name="T69" fmla="*/ 2147483647 h 656"/>
              <a:gd name="T70" fmla="*/ 2147483647 w 1664"/>
              <a:gd name="T71" fmla="*/ 2147483647 h 656"/>
              <a:gd name="T72" fmla="*/ 2147483647 w 1664"/>
              <a:gd name="T73" fmla="*/ 2147483647 h 656"/>
              <a:gd name="T74" fmla="*/ 2147483647 w 1664"/>
              <a:gd name="T75" fmla="*/ 2147483647 h 6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64"/>
              <a:gd name="T115" fmla="*/ 0 h 656"/>
              <a:gd name="T116" fmla="*/ 1664 w 1664"/>
              <a:gd name="T117" fmla="*/ 656 h 6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64" h="656">
                <a:moveTo>
                  <a:pt x="0" y="40"/>
                </a:moveTo>
                <a:cubicBezTo>
                  <a:pt x="28" y="49"/>
                  <a:pt x="27" y="51"/>
                  <a:pt x="76" y="40"/>
                </a:cubicBezTo>
                <a:cubicBezTo>
                  <a:pt x="81" y="39"/>
                  <a:pt x="80" y="31"/>
                  <a:pt x="84" y="28"/>
                </a:cubicBezTo>
                <a:cubicBezTo>
                  <a:pt x="89" y="25"/>
                  <a:pt x="95" y="25"/>
                  <a:pt x="100" y="24"/>
                </a:cubicBezTo>
                <a:cubicBezTo>
                  <a:pt x="128" y="42"/>
                  <a:pt x="115" y="37"/>
                  <a:pt x="136" y="44"/>
                </a:cubicBezTo>
                <a:cubicBezTo>
                  <a:pt x="171" y="41"/>
                  <a:pt x="185" y="48"/>
                  <a:pt x="196" y="16"/>
                </a:cubicBezTo>
                <a:cubicBezTo>
                  <a:pt x="212" y="28"/>
                  <a:pt x="221" y="31"/>
                  <a:pt x="240" y="36"/>
                </a:cubicBezTo>
                <a:cubicBezTo>
                  <a:pt x="260" y="35"/>
                  <a:pt x="281" y="37"/>
                  <a:pt x="300" y="32"/>
                </a:cubicBezTo>
                <a:cubicBezTo>
                  <a:pt x="330" y="24"/>
                  <a:pt x="275" y="10"/>
                  <a:pt x="316" y="24"/>
                </a:cubicBezTo>
                <a:cubicBezTo>
                  <a:pt x="329" y="63"/>
                  <a:pt x="387" y="41"/>
                  <a:pt x="416" y="40"/>
                </a:cubicBezTo>
                <a:cubicBezTo>
                  <a:pt x="425" y="26"/>
                  <a:pt x="424" y="17"/>
                  <a:pt x="440" y="12"/>
                </a:cubicBezTo>
                <a:cubicBezTo>
                  <a:pt x="466" y="30"/>
                  <a:pt x="471" y="35"/>
                  <a:pt x="500" y="40"/>
                </a:cubicBezTo>
                <a:cubicBezTo>
                  <a:pt x="520" y="39"/>
                  <a:pt x="541" y="43"/>
                  <a:pt x="560" y="36"/>
                </a:cubicBezTo>
                <a:cubicBezTo>
                  <a:pt x="569" y="33"/>
                  <a:pt x="571" y="20"/>
                  <a:pt x="576" y="12"/>
                </a:cubicBezTo>
                <a:cubicBezTo>
                  <a:pt x="580" y="6"/>
                  <a:pt x="587" y="4"/>
                  <a:pt x="592" y="0"/>
                </a:cubicBezTo>
                <a:cubicBezTo>
                  <a:pt x="611" y="19"/>
                  <a:pt x="633" y="33"/>
                  <a:pt x="660" y="40"/>
                </a:cubicBezTo>
                <a:cubicBezTo>
                  <a:pt x="672" y="39"/>
                  <a:pt x="685" y="40"/>
                  <a:pt x="696" y="36"/>
                </a:cubicBezTo>
                <a:cubicBezTo>
                  <a:pt x="705" y="33"/>
                  <a:pt x="720" y="20"/>
                  <a:pt x="720" y="20"/>
                </a:cubicBezTo>
                <a:cubicBezTo>
                  <a:pt x="735" y="25"/>
                  <a:pt x="747" y="31"/>
                  <a:pt x="760" y="40"/>
                </a:cubicBezTo>
                <a:cubicBezTo>
                  <a:pt x="783" y="38"/>
                  <a:pt x="810" y="46"/>
                  <a:pt x="828" y="32"/>
                </a:cubicBezTo>
                <a:cubicBezTo>
                  <a:pt x="854" y="11"/>
                  <a:pt x="818" y="26"/>
                  <a:pt x="848" y="16"/>
                </a:cubicBezTo>
                <a:cubicBezTo>
                  <a:pt x="868" y="29"/>
                  <a:pt x="888" y="32"/>
                  <a:pt x="912" y="36"/>
                </a:cubicBezTo>
                <a:cubicBezTo>
                  <a:pt x="957" y="32"/>
                  <a:pt x="959" y="39"/>
                  <a:pt x="980" y="8"/>
                </a:cubicBezTo>
                <a:cubicBezTo>
                  <a:pt x="988" y="41"/>
                  <a:pt x="1019" y="54"/>
                  <a:pt x="1048" y="64"/>
                </a:cubicBezTo>
                <a:cubicBezTo>
                  <a:pt x="1063" y="63"/>
                  <a:pt x="1078" y="64"/>
                  <a:pt x="1092" y="60"/>
                </a:cubicBezTo>
                <a:cubicBezTo>
                  <a:pt x="1097" y="59"/>
                  <a:pt x="1096" y="51"/>
                  <a:pt x="1100" y="48"/>
                </a:cubicBezTo>
                <a:cubicBezTo>
                  <a:pt x="1117" y="33"/>
                  <a:pt x="1120" y="33"/>
                  <a:pt x="1136" y="28"/>
                </a:cubicBezTo>
                <a:cubicBezTo>
                  <a:pt x="1164" y="37"/>
                  <a:pt x="1163" y="40"/>
                  <a:pt x="1200" y="44"/>
                </a:cubicBezTo>
                <a:cubicBezTo>
                  <a:pt x="1229" y="40"/>
                  <a:pt x="1231" y="42"/>
                  <a:pt x="1240" y="16"/>
                </a:cubicBezTo>
                <a:cubicBezTo>
                  <a:pt x="1259" y="22"/>
                  <a:pt x="1269" y="38"/>
                  <a:pt x="1288" y="44"/>
                </a:cubicBezTo>
                <a:cubicBezTo>
                  <a:pt x="1304" y="43"/>
                  <a:pt x="1321" y="44"/>
                  <a:pt x="1336" y="40"/>
                </a:cubicBezTo>
                <a:cubicBezTo>
                  <a:pt x="1337" y="40"/>
                  <a:pt x="1357" y="20"/>
                  <a:pt x="1368" y="16"/>
                </a:cubicBezTo>
                <a:cubicBezTo>
                  <a:pt x="1405" y="44"/>
                  <a:pt x="1387" y="37"/>
                  <a:pt x="1420" y="44"/>
                </a:cubicBezTo>
                <a:cubicBezTo>
                  <a:pt x="1447" y="40"/>
                  <a:pt x="1454" y="41"/>
                  <a:pt x="1468" y="20"/>
                </a:cubicBezTo>
                <a:cubicBezTo>
                  <a:pt x="1486" y="26"/>
                  <a:pt x="1498" y="38"/>
                  <a:pt x="1516" y="44"/>
                </a:cubicBezTo>
                <a:cubicBezTo>
                  <a:pt x="1528" y="43"/>
                  <a:pt x="1540" y="43"/>
                  <a:pt x="1552" y="40"/>
                </a:cubicBezTo>
                <a:cubicBezTo>
                  <a:pt x="1557" y="39"/>
                  <a:pt x="1559" y="31"/>
                  <a:pt x="1564" y="32"/>
                </a:cubicBezTo>
                <a:cubicBezTo>
                  <a:pt x="1573" y="34"/>
                  <a:pt x="1588" y="48"/>
                  <a:pt x="1588" y="48"/>
                </a:cubicBezTo>
                <a:cubicBezTo>
                  <a:pt x="1604" y="47"/>
                  <a:pt x="1621" y="48"/>
                  <a:pt x="1636" y="44"/>
                </a:cubicBezTo>
                <a:cubicBezTo>
                  <a:pt x="1649" y="40"/>
                  <a:pt x="1640" y="26"/>
                  <a:pt x="1648" y="20"/>
                </a:cubicBezTo>
                <a:cubicBezTo>
                  <a:pt x="1652" y="17"/>
                  <a:pt x="1659" y="17"/>
                  <a:pt x="1664" y="16"/>
                </a:cubicBezTo>
                <a:cubicBezTo>
                  <a:pt x="1663" y="47"/>
                  <a:pt x="1662" y="77"/>
                  <a:pt x="1660" y="108"/>
                </a:cubicBezTo>
                <a:cubicBezTo>
                  <a:pt x="1660" y="109"/>
                  <a:pt x="1632" y="173"/>
                  <a:pt x="1628" y="184"/>
                </a:cubicBezTo>
                <a:cubicBezTo>
                  <a:pt x="1627" y="197"/>
                  <a:pt x="1631" y="212"/>
                  <a:pt x="1624" y="224"/>
                </a:cubicBezTo>
                <a:cubicBezTo>
                  <a:pt x="1620" y="231"/>
                  <a:pt x="1600" y="232"/>
                  <a:pt x="1600" y="232"/>
                </a:cubicBezTo>
                <a:cubicBezTo>
                  <a:pt x="1598" y="238"/>
                  <a:pt x="1591" y="250"/>
                  <a:pt x="1600" y="256"/>
                </a:cubicBezTo>
                <a:cubicBezTo>
                  <a:pt x="1607" y="261"/>
                  <a:pt x="1624" y="264"/>
                  <a:pt x="1624" y="264"/>
                </a:cubicBezTo>
                <a:cubicBezTo>
                  <a:pt x="1609" y="274"/>
                  <a:pt x="1594" y="276"/>
                  <a:pt x="1576" y="280"/>
                </a:cubicBezTo>
                <a:cubicBezTo>
                  <a:pt x="1567" y="286"/>
                  <a:pt x="1542" y="307"/>
                  <a:pt x="1560" y="280"/>
                </a:cubicBezTo>
                <a:cubicBezTo>
                  <a:pt x="1564" y="281"/>
                  <a:pt x="1569" y="281"/>
                  <a:pt x="1572" y="284"/>
                </a:cubicBezTo>
                <a:cubicBezTo>
                  <a:pt x="1594" y="306"/>
                  <a:pt x="1528" y="314"/>
                  <a:pt x="1516" y="316"/>
                </a:cubicBezTo>
                <a:cubicBezTo>
                  <a:pt x="1521" y="337"/>
                  <a:pt x="1529" y="338"/>
                  <a:pt x="1548" y="344"/>
                </a:cubicBezTo>
                <a:cubicBezTo>
                  <a:pt x="1503" y="348"/>
                  <a:pt x="1465" y="357"/>
                  <a:pt x="1420" y="360"/>
                </a:cubicBezTo>
                <a:cubicBezTo>
                  <a:pt x="1391" y="365"/>
                  <a:pt x="1364" y="373"/>
                  <a:pt x="1336" y="380"/>
                </a:cubicBezTo>
                <a:cubicBezTo>
                  <a:pt x="1297" y="406"/>
                  <a:pt x="1275" y="405"/>
                  <a:pt x="1224" y="408"/>
                </a:cubicBezTo>
                <a:cubicBezTo>
                  <a:pt x="1167" y="427"/>
                  <a:pt x="1111" y="401"/>
                  <a:pt x="1056" y="396"/>
                </a:cubicBezTo>
                <a:cubicBezTo>
                  <a:pt x="1027" y="389"/>
                  <a:pt x="1009" y="398"/>
                  <a:pt x="984" y="404"/>
                </a:cubicBezTo>
                <a:cubicBezTo>
                  <a:pt x="960" y="410"/>
                  <a:pt x="936" y="408"/>
                  <a:pt x="912" y="416"/>
                </a:cubicBezTo>
                <a:cubicBezTo>
                  <a:pt x="908" y="432"/>
                  <a:pt x="900" y="444"/>
                  <a:pt x="896" y="460"/>
                </a:cubicBezTo>
                <a:cubicBezTo>
                  <a:pt x="893" y="493"/>
                  <a:pt x="896" y="504"/>
                  <a:pt x="880" y="528"/>
                </a:cubicBezTo>
                <a:cubicBezTo>
                  <a:pt x="872" y="567"/>
                  <a:pt x="888" y="613"/>
                  <a:pt x="844" y="628"/>
                </a:cubicBezTo>
                <a:cubicBezTo>
                  <a:pt x="732" y="624"/>
                  <a:pt x="737" y="656"/>
                  <a:pt x="724" y="592"/>
                </a:cubicBezTo>
                <a:cubicBezTo>
                  <a:pt x="723" y="545"/>
                  <a:pt x="722" y="499"/>
                  <a:pt x="720" y="452"/>
                </a:cubicBezTo>
                <a:cubicBezTo>
                  <a:pt x="719" y="434"/>
                  <a:pt x="680" y="416"/>
                  <a:pt x="680" y="416"/>
                </a:cubicBezTo>
                <a:cubicBezTo>
                  <a:pt x="623" y="424"/>
                  <a:pt x="634" y="424"/>
                  <a:pt x="544" y="416"/>
                </a:cubicBezTo>
                <a:cubicBezTo>
                  <a:pt x="536" y="415"/>
                  <a:pt x="520" y="408"/>
                  <a:pt x="520" y="408"/>
                </a:cubicBezTo>
                <a:cubicBezTo>
                  <a:pt x="488" y="384"/>
                  <a:pt x="443" y="392"/>
                  <a:pt x="404" y="388"/>
                </a:cubicBezTo>
                <a:cubicBezTo>
                  <a:pt x="386" y="382"/>
                  <a:pt x="375" y="372"/>
                  <a:pt x="356" y="368"/>
                </a:cubicBezTo>
                <a:cubicBezTo>
                  <a:pt x="317" y="359"/>
                  <a:pt x="276" y="357"/>
                  <a:pt x="236" y="352"/>
                </a:cubicBezTo>
                <a:cubicBezTo>
                  <a:pt x="207" y="342"/>
                  <a:pt x="219" y="349"/>
                  <a:pt x="200" y="336"/>
                </a:cubicBezTo>
                <a:cubicBezTo>
                  <a:pt x="191" y="310"/>
                  <a:pt x="159" y="312"/>
                  <a:pt x="136" y="304"/>
                </a:cubicBezTo>
                <a:cubicBezTo>
                  <a:pt x="117" y="285"/>
                  <a:pt x="83" y="271"/>
                  <a:pt x="56" y="264"/>
                </a:cubicBezTo>
                <a:cubicBezTo>
                  <a:pt x="45" y="231"/>
                  <a:pt x="61" y="283"/>
                  <a:pt x="48" y="216"/>
                </a:cubicBezTo>
                <a:cubicBezTo>
                  <a:pt x="46" y="208"/>
                  <a:pt x="43" y="200"/>
                  <a:pt x="40" y="192"/>
                </a:cubicBezTo>
                <a:cubicBezTo>
                  <a:pt x="39" y="188"/>
                  <a:pt x="36" y="180"/>
                  <a:pt x="36" y="180"/>
                </a:cubicBezTo>
                <a:cubicBezTo>
                  <a:pt x="36" y="175"/>
                  <a:pt x="36" y="138"/>
                  <a:pt x="28" y="124"/>
                </a:cubicBezTo>
                <a:cubicBezTo>
                  <a:pt x="9" y="90"/>
                  <a:pt x="0" y="106"/>
                  <a:pt x="0" y="64"/>
                </a:cubicBezTo>
              </a:path>
            </a:pathLst>
          </a:custGeom>
          <a:solidFill>
            <a:srgbClr val="008080"/>
          </a:solidFill>
          <a:ln w="9525">
            <a:solidFill>
              <a:srgbClr val="008080"/>
            </a:solidFill>
            <a:round/>
            <a:headEnd/>
            <a:tailEnd/>
          </a:ln>
        </p:spPr>
        <p:txBody>
          <a:bodyPr/>
          <a:lstStyle/>
          <a:p>
            <a:endParaRPr lang="en-US">
              <a:latin typeface="Calibri" pitchFamily="34" charset="0"/>
            </a:endParaRPr>
          </a:p>
        </p:txBody>
      </p:sp>
      <p:pic>
        <p:nvPicPr>
          <p:cNvPr id="247854" name="Picture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3048000"/>
            <a:ext cx="18383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49" name="Rectangle 2"/>
          <p:cNvSpPr>
            <a:spLocks noGrp="1" noChangeArrowheads="1"/>
          </p:cNvSpPr>
          <p:nvPr>
            <p:ph type="title"/>
          </p:nvPr>
        </p:nvSpPr>
        <p:spPr>
          <a:xfrm>
            <a:off x="609600" y="-152400"/>
            <a:ext cx="7772400" cy="1143000"/>
          </a:xfrm>
        </p:spPr>
        <p:txBody>
          <a:bodyPr/>
          <a:lstStyle/>
          <a:p>
            <a:pPr eaLnBrk="1" hangingPunct="1"/>
            <a:r>
              <a:rPr lang="en-US" sz="2800" smtClean="0">
                <a:solidFill>
                  <a:srgbClr val="003366"/>
                </a:solidFill>
              </a:rPr>
              <a:t>Simplified Analogy to an Electric Circuit</a:t>
            </a:r>
            <a:r>
              <a:rPr lang="en-US" smtClean="0"/>
              <a:t> </a:t>
            </a:r>
          </a:p>
        </p:txBody>
      </p:sp>
      <p:pic>
        <p:nvPicPr>
          <p:cNvPr id="247813" name="Picture 5" descr="redir?src=image&amp;clickedItemURN=http%3A%2F%2Fimagecache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28600" y="4343400"/>
            <a:ext cx="2667000"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7814" name="Line 6"/>
          <p:cNvSpPr>
            <a:spLocks noChangeShapeType="1"/>
          </p:cNvSpPr>
          <p:nvPr/>
        </p:nvSpPr>
        <p:spPr bwMode="auto">
          <a:xfrm flipV="1">
            <a:off x="1600200" y="3810000"/>
            <a:ext cx="0" cy="533400"/>
          </a:xfrm>
          <a:prstGeom prst="line">
            <a:avLst/>
          </a:prstGeom>
          <a:noFill/>
          <a:ln w="76200">
            <a:solidFill>
              <a:srgbClr val="00808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247818"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1905000"/>
            <a:ext cx="142875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7819" name="Rectangle 11"/>
          <p:cNvSpPr>
            <a:spLocks noChangeArrowheads="1"/>
          </p:cNvSpPr>
          <p:nvPr/>
        </p:nvSpPr>
        <p:spPr bwMode="auto">
          <a:xfrm>
            <a:off x="838200" y="34290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rgbClr val="FFCC00"/>
              </a:buClr>
            </a:pPr>
            <a:r>
              <a:rPr lang="en-US" sz="2000" b="1">
                <a:solidFill>
                  <a:srgbClr val="003366"/>
                </a:solidFill>
              </a:rPr>
              <a:t>Reservoir</a:t>
            </a:r>
          </a:p>
        </p:txBody>
      </p:sp>
      <p:sp>
        <p:nvSpPr>
          <p:cNvPr id="247830" name="Freeform 22"/>
          <p:cNvSpPr>
            <a:spLocks/>
          </p:cNvSpPr>
          <p:nvPr/>
        </p:nvSpPr>
        <p:spPr bwMode="auto">
          <a:xfrm rot="726515">
            <a:off x="1446213" y="1403350"/>
            <a:ext cx="342900" cy="387350"/>
          </a:xfrm>
          <a:custGeom>
            <a:avLst/>
            <a:gdLst>
              <a:gd name="T0" fmla="*/ 2147483647 w 168"/>
              <a:gd name="T1" fmla="*/ 2147483647 h 192"/>
              <a:gd name="T2" fmla="*/ 2147483647 w 168"/>
              <a:gd name="T3" fmla="*/ 2147483647 h 192"/>
              <a:gd name="T4" fmla="*/ 2147483647 w 168"/>
              <a:gd name="T5" fmla="*/ 0 h 192"/>
              <a:gd name="T6" fmla="*/ 0 60000 65536"/>
              <a:gd name="T7" fmla="*/ 0 60000 65536"/>
              <a:gd name="T8" fmla="*/ 0 60000 65536"/>
              <a:gd name="T9" fmla="*/ 0 w 168"/>
              <a:gd name="T10" fmla="*/ 0 h 192"/>
              <a:gd name="T11" fmla="*/ 168 w 168"/>
              <a:gd name="T12" fmla="*/ 192 h 192"/>
            </a:gdLst>
            <a:ahLst/>
            <a:cxnLst>
              <a:cxn ang="T6">
                <a:pos x="T0" y="T1"/>
              </a:cxn>
              <a:cxn ang="T7">
                <a:pos x="T2" y="T3"/>
              </a:cxn>
              <a:cxn ang="T8">
                <a:pos x="T4" y="T5"/>
              </a:cxn>
            </a:cxnLst>
            <a:rect l="T9" t="T10" r="T11" b="T12"/>
            <a:pathLst>
              <a:path w="168" h="192">
                <a:moveTo>
                  <a:pt x="24" y="192"/>
                </a:moveTo>
                <a:cubicBezTo>
                  <a:pt x="12" y="136"/>
                  <a:pt x="0" y="80"/>
                  <a:pt x="24" y="48"/>
                </a:cubicBezTo>
                <a:cubicBezTo>
                  <a:pt x="48" y="16"/>
                  <a:pt x="144" y="8"/>
                  <a:pt x="168" y="0"/>
                </a:cubicBezTo>
              </a:path>
            </a:pathLst>
          </a:cu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Calibri" pitchFamily="34" charset="0"/>
            </a:endParaRPr>
          </a:p>
        </p:txBody>
      </p:sp>
      <p:sp>
        <p:nvSpPr>
          <p:cNvPr id="247831" name="Rectangle 23"/>
          <p:cNvSpPr>
            <a:spLocks noChangeArrowheads="1"/>
          </p:cNvSpPr>
          <p:nvPr/>
        </p:nvSpPr>
        <p:spPr bwMode="auto">
          <a:xfrm>
            <a:off x="1828800" y="12192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rgbClr val="FFCC00"/>
              </a:buClr>
            </a:pPr>
            <a:r>
              <a:rPr lang="en-US" sz="2000">
                <a:solidFill>
                  <a:srgbClr val="003366"/>
                </a:solidFill>
              </a:rPr>
              <a:t>Pipes</a:t>
            </a:r>
          </a:p>
        </p:txBody>
      </p:sp>
      <p:sp>
        <p:nvSpPr>
          <p:cNvPr id="247835" name="Line 27"/>
          <p:cNvSpPr>
            <a:spLocks noChangeShapeType="1"/>
          </p:cNvSpPr>
          <p:nvPr/>
        </p:nvSpPr>
        <p:spPr bwMode="auto">
          <a:xfrm>
            <a:off x="2667000" y="1447800"/>
            <a:ext cx="3048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7836" name="Freeform 28"/>
          <p:cNvSpPr>
            <a:spLocks/>
          </p:cNvSpPr>
          <p:nvPr/>
        </p:nvSpPr>
        <p:spPr bwMode="auto">
          <a:xfrm>
            <a:off x="2895600" y="1435100"/>
            <a:ext cx="533400" cy="1536700"/>
          </a:xfrm>
          <a:custGeom>
            <a:avLst/>
            <a:gdLst>
              <a:gd name="T0" fmla="*/ 0 w 344"/>
              <a:gd name="T1" fmla="*/ 2147483647 h 920"/>
              <a:gd name="T2" fmla="*/ 2147483647 w 344"/>
              <a:gd name="T3" fmla="*/ 2147483647 h 920"/>
              <a:gd name="T4" fmla="*/ 2147483647 w 344"/>
              <a:gd name="T5" fmla="*/ 2147483647 h 920"/>
              <a:gd name="T6" fmla="*/ 0 60000 65536"/>
              <a:gd name="T7" fmla="*/ 0 60000 65536"/>
              <a:gd name="T8" fmla="*/ 0 60000 65536"/>
              <a:gd name="T9" fmla="*/ 0 w 344"/>
              <a:gd name="T10" fmla="*/ 0 h 920"/>
              <a:gd name="T11" fmla="*/ 344 w 344"/>
              <a:gd name="T12" fmla="*/ 920 h 920"/>
            </a:gdLst>
            <a:ahLst/>
            <a:cxnLst>
              <a:cxn ang="T6">
                <a:pos x="T0" y="T1"/>
              </a:cxn>
              <a:cxn ang="T7">
                <a:pos x="T2" y="T3"/>
              </a:cxn>
              <a:cxn ang="T8">
                <a:pos x="T4" y="T5"/>
              </a:cxn>
            </a:cxnLst>
            <a:rect l="T9" t="T10" r="T11" b="T12"/>
            <a:pathLst>
              <a:path w="344" h="920">
                <a:moveTo>
                  <a:pt x="0" y="8"/>
                </a:moveTo>
                <a:cubicBezTo>
                  <a:pt x="116" y="4"/>
                  <a:pt x="232" y="0"/>
                  <a:pt x="288" y="152"/>
                </a:cubicBezTo>
                <a:cubicBezTo>
                  <a:pt x="344" y="304"/>
                  <a:pt x="328" y="792"/>
                  <a:pt x="336" y="920"/>
                </a:cubicBezTo>
              </a:path>
            </a:pathLst>
          </a:cu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Calibri" pitchFamily="34" charset="0"/>
            </a:endParaRPr>
          </a:p>
        </p:txBody>
      </p:sp>
      <p:sp>
        <p:nvSpPr>
          <p:cNvPr id="247837" name="Freeform 29"/>
          <p:cNvSpPr>
            <a:spLocks/>
          </p:cNvSpPr>
          <p:nvPr/>
        </p:nvSpPr>
        <p:spPr bwMode="auto">
          <a:xfrm flipH="1" flipV="1">
            <a:off x="3406775" y="2971800"/>
            <a:ext cx="403225" cy="533400"/>
          </a:xfrm>
          <a:custGeom>
            <a:avLst/>
            <a:gdLst>
              <a:gd name="T0" fmla="*/ 0 w 344"/>
              <a:gd name="T1" fmla="*/ 2147483647 h 920"/>
              <a:gd name="T2" fmla="*/ 2147483647 w 344"/>
              <a:gd name="T3" fmla="*/ 2147483647 h 920"/>
              <a:gd name="T4" fmla="*/ 2147483647 w 344"/>
              <a:gd name="T5" fmla="*/ 2147483647 h 920"/>
              <a:gd name="T6" fmla="*/ 0 60000 65536"/>
              <a:gd name="T7" fmla="*/ 0 60000 65536"/>
              <a:gd name="T8" fmla="*/ 0 60000 65536"/>
              <a:gd name="T9" fmla="*/ 0 w 344"/>
              <a:gd name="T10" fmla="*/ 0 h 920"/>
              <a:gd name="T11" fmla="*/ 344 w 344"/>
              <a:gd name="T12" fmla="*/ 920 h 920"/>
            </a:gdLst>
            <a:ahLst/>
            <a:cxnLst>
              <a:cxn ang="T6">
                <a:pos x="T0" y="T1"/>
              </a:cxn>
              <a:cxn ang="T7">
                <a:pos x="T2" y="T3"/>
              </a:cxn>
              <a:cxn ang="T8">
                <a:pos x="T4" y="T5"/>
              </a:cxn>
            </a:cxnLst>
            <a:rect l="T9" t="T10" r="T11" b="T12"/>
            <a:pathLst>
              <a:path w="344" h="920">
                <a:moveTo>
                  <a:pt x="0" y="8"/>
                </a:moveTo>
                <a:cubicBezTo>
                  <a:pt x="116" y="4"/>
                  <a:pt x="232" y="0"/>
                  <a:pt x="288" y="152"/>
                </a:cubicBezTo>
                <a:cubicBezTo>
                  <a:pt x="344" y="304"/>
                  <a:pt x="328" y="792"/>
                  <a:pt x="336" y="920"/>
                </a:cubicBezTo>
              </a:path>
            </a:pathLst>
          </a:cu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Calibri" pitchFamily="34" charset="0"/>
            </a:endParaRPr>
          </a:p>
        </p:txBody>
      </p:sp>
      <p:sp>
        <p:nvSpPr>
          <p:cNvPr id="247844" name="Freeform 36"/>
          <p:cNvSpPr>
            <a:spLocks/>
          </p:cNvSpPr>
          <p:nvPr/>
        </p:nvSpPr>
        <p:spPr bwMode="auto">
          <a:xfrm flipV="1">
            <a:off x="3810000" y="2593975"/>
            <a:ext cx="762000" cy="914400"/>
          </a:xfrm>
          <a:custGeom>
            <a:avLst/>
            <a:gdLst>
              <a:gd name="T0" fmla="*/ 0 w 344"/>
              <a:gd name="T1" fmla="*/ 2147483647 h 920"/>
              <a:gd name="T2" fmla="*/ 2147483647 w 344"/>
              <a:gd name="T3" fmla="*/ 2147483647 h 920"/>
              <a:gd name="T4" fmla="*/ 2147483647 w 344"/>
              <a:gd name="T5" fmla="*/ 2147483647 h 920"/>
              <a:gd name="T6" fmla="*/ 0 60000 65536"/>
              <a:gd name="T7" fmla="*/ 0 60000 65536"/>
              <a:gd name="T8" fmla="*/ 0 60000 65536"/>
              <a:gd name="T9" fmla="*/ 0 w 344"/>
              <a:gd name="T10" fmla="*/ 0 h 920"/>
              <a:gd name="T11" fmla="*/ 344 w 344"/>
              <a:gd name="T12" fmla="*/ 920 h 920"/>
            </a:gdLst>
            <a:ahLst/>
            <a:cxnLst>
              <a:cxn ang="T6">
                <a:pos x="T0" y="T1"/>
              </a:cxn>
              <a:cxn ang="T7">
                <a:pos x="T2" y="T3"/>
              </a:cxn>
              <a:cxn ang="T8">
                <a:pos x="T4" y="T5"/>
              </a:cxn>
            </a:cxnLst>
            <a:rect l="T9" t="T10" r="T11" b="T12"/>
            <a:pathLst>
              <a:path w="344" h="920">
                <a:moveTo>
                  <a:pt x="0" y="8"/>
                </a:moveTo>
                <a:cubicBezTo>
                  <a:pt x="116" y="4"/>
                  <a:pt x="232" y="0"/>
                  <a:pt x="288" y="152"/>
                </a:cubicBezTo>
                <a:cubicBezTo>
                  <a:pt x="344" y="304"/>
                  <a:pt x="328" y="792"/>
                  <a:pt x="336" y="920"/>
                </a:cubicBezTo>
              </a:path>
            </a:pathLst>
          </a:cu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Calibri" pitchFamily="34" charset="0"/>
            </a:endParaRPr>
          </a:p>
        </p:txBody>
      </p:sp>
      <p:pic>
        <p:nvPicPr>
          <p:cNvPr id="247846" name="Picture 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67125" y="1143000"/>
            <a:ext cx="227647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7847" name="Line 39"/>
          <p:cNvSpPr>
            <a:spLocks noChangeShapeType="1"/>
          </p:cNvSpPr>
          <p:nvPr/>
        </p:nvSpPr>
        <p:spPr bwMode="auto">
          <a:xfrm flipH="1">
            <a:off x="5334000" y="1905000"/>
            <a:ext cx="304800" cy="1752600"/>
          </a:xfrm>
          <a:prstGeom prst="line">
            <a:avLst/>
          </a:prstGeom>
          <a:noFill/>
          <a:ln w="2857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7848" name="Line 40"/>
          <p:cNvSpPr>
            <a:spLocks noChangeShapeType="1"/>
          </p:cNvSpPr>
          <p:nvPr/>
        </p:nvSpPr>
        <p:spPr bwMode="auto">
          <a:xfrm flipH="1">
            <a:off x="5486400" y="1905000"/>
            <a:ext cx="152400" cy="1600200"/>
          </a:xfrm>
          <a:prstGeom prst="line">
            <a:avLst/>
          </a:prstGeom>
          <a:noFill/>
          <a:ln w="2857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7849" name="Line 41"/>
          <p:cNvSpPr>
            <a:spLocks noChangeShapeType="1"/>
          </p:cNvSpPr>
          <p:nvPr/>
        </p:nvSpPr>
        <p:spPr bwMode="auto">
          <a:xfrm>
            <a:off x="5638800" y="1905000"/>
            <a:ext cx="76200" cy="1524000"/>
          </a:xfrm>
          <a:prstGeom prst="line">
            <a:avLst/>
          </a:prstGeom>
          <a:noFill/>
          <a:ln w="2857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7850" name="Line 42"/>
          <p:cNvSpPr>
            <a:spLocks noChangeShapeType="1"/>
          </p:cNvSpPr>
          <p:nvPr/>
        </p:nvSpPr>
        <p:spPr bwMode="auto">
          <a:xfrm>
            <a:off x="5791200" y="1905000"/>
            <a:ext cx="152400" cy="1600200"/>
          </a:xfrm>
          <a:prstGeom prst="line">
            <a:avLst/>
          </a:prstGeom>
          <a:noFill/>
          <a:ln w="2857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7851" name="Line 43"/>
          <p:cNvSpPr>
            <a:spLocks noChangeShapeType="1"/>
          </p:cNvSpPr>
          <p:nvPr/>
        </p:nvSpPr>
        <p:spPr bwMode="auto">
          <a:xfrm>
            <a:off x="5638800" y="1905000"/>
            <a:ext cx="152400" cy="1600200"/>
          </a:xfrm>
          <a:prstGeom prst="line">
            <a:avLst/>
          </a:prstGeom>
          <a:noFill/>
          <a:ln w="2857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7855" name="Line 47"/>
          <p:cNvSpPr>
            <a:spLocks noChangeShapeType="1"/>
          </p:cNvSpPr>
          <p:nvPr/>
        </p:nvSpPr>
        <p:spPr bwMode="auto">
          <a:xfrm>
            <a:off x="5638800" y="1905000"/>
            <a:ext cx="0" cy="1676400"/>
          </a:xfrm>
          <a:prstGeom prst="line">
            <a:avLst/>
          </a:prstGeom>
          <a:noFill/>
          <a:ln w="2857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7856" name="Line 48"/>
          <p:cNvSpPr>
            <a:spLocks noChangeShapeType="1"/>
          </p:cNvSpPr>
          <p:nvPr/>
        </p:nvSpPr>
        <p:spPr bwMode="auto">
          <a:xfrm>
            <a:off x="5715000" y="1905000"/>
            <a:ext cx="152400" cy="1676400"/>
          </a:xfrm>
          <a:prstGeom prst="line">
            <a:avLst/>
          </a:prstGeom>
          <a:noFill/>
          <a:ln w="2857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7857" name="Line 49"/>
          <p:cNvSpPr>
            <a:spLocks noChangeShapeType="1"/>
          </p:cNvSpPr>
          <p:nvPr/>
        </p:nvSpPr>
        <p:spPr bwMode="auto">
          <a:xfrm>
            <a:off x="5791200" y="1905000"/>
            <a:ext cx="228600" cy="1676400"/>
          </a:xfrm>
          <a:prstGeom prst="line">
            <a:avLst/>
          </a:prstGeom>
          <a:noFill/>
          <a:ln w="2857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7858" name="Line 50"/>
          <p:cNvSpPr>
            <a:spLocks noChangeShapeType="1"/>
          </p:cNvSpPr>
          <p:nvPr/>
        </p:nvSpPr>
        <p:spPr bwMode="auto">
          <a:xfrm flipH="1">
            <a:off x="5562600" y="1905000"/>
            <a:ext cx="152400" cy="1752600"/>
          </a:xfrm>
          <a:prstGeom prst="line">
            <a:avLst/>
          </a:prstGeom>
          <a:noFill/>
          <a:ln w="2857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7859" name="Line 51"/>
          <p:cNvSpPr>
            <a:spLocks noChangeShapeType="1"/>
          </p:cNvSpPr>
          <p:nvPr/>
        </p:nvSpPr>
        <p:spPr bwMode="auto">
          <a:xfrm>
            <a:off x="5867400" y="1905000"/>
            <a:ext cx="228600" cy="1676400"/>
          </a:xfrm>
          <a:prstGeom prst="line">
            <a:avLst/>
          </a:prstGeom>
          <a:noFill/>
          <a:ln w="2857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7860" name="Line 52"/>
          <p:cNvSpPr>
            <a:spLocks noChangeShapeType="1"/>
          </p:cNvSpPr>
          <p:nvPr/>
        </p:nvSpPr>
        <p:spPr bwMode="auto">
          <a:xfrm>
            <a:off x="5791200" y="1905000"/>
            <a:ext cx="0" cy="1828800"/>
          </a:xfrm>
          <a:prstGeom prst="line">
            <a:avLst/>
          </a:prstGeom>
          <a:noFill/>
          <a:ln w="2857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 name="Group 95"/>
          <p:cNvGrpSpPr>
            <a:grpSpLocks/>
          </p:cNvGrpSpPr>
          <p:nvPr/>
        </p:nvGrpSpPr>
        <p:grpSpPr bwMode="auto">
          <a:xfrm>
            <a:off x="5486400" y="2590800"/>
            <a:ext cx="457200" cy="609600"/>
            <a:chOff x="4704" y="1200"/>
            <a:chExt cx="288" cy="384"/>
          </a:xfrm>
        </p:grpSpPr>
        <p:sp>
          <p:nvSpPr>
            <p:cNvPr id="134188" name="Oval 56"/>
            <p:cNvSpPr>
              <a:spLocks noChangeArrowheads="1"/>
            </p:cNvSpPr>
            <p:nvPr/>
          </p:nvSpPr>
          <p:spPr bwMode="auto">
            <a:xfrm>
              <a:off x="4704" y="1296"/>
              <a:ext cx="288" cy="288"/>
            </a:xfrm>
            <a:prstGeom prst="ellipse">
              <a:avLst/>
            </a:prstGeom>
            <a:solidFill>
              <a:schemeClr val="bg1"/>
            </a:solidFill>
            <a:ln w="76200">
              <a:solidFill>
                <a:srgbClr val="C00000"/>
              </a:solidFill>
              <a:round/>
              <a:headEnd/>
              <a:tailEnd/>
            </a:ln>
          </p:spPr>
          <p:txBody>
            <a:bodyPr wrap="none" anchor="ctr"/>
            <a:lstStyle/>
            <a:p>
              <a:endParaRPr lang="en-US">
                <a:latin typeface="Calibri" pitchFamily="34" charset="0"/>
              </a:endParaRPr>
            </a:p>
          </p:txBody>
        </p:sp>
        <p:sp>
          <p:nvSpPr>
            <p:cNvPr id="134189" name="Rectangle 55"/>
            <p:cNvSpPr>
              <a:spLocks noChangeArrowheads="1"/>
            </p:cNvSpPr>
            <p:nvPr/>
          </p:nvSpPr>
          <p:spPr bwMode="auto">
            <a:xfrm>
              <a:off x="4704" y="1200"/>
              <a:ext cx="28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rgbClr val="FFCC00"/>
                </a:buClr>
              </a:pPr>
              <a:r>
                <a:rPr lang="en-US" sz="4000" b="1">
                  <a:solidFill>
                    <a:srgbClr val="003366"/>
                  </a:solidFill>
                </a:rPr>
                <a:t>+</a:t>
              </a:r>
            </a:p>
          </p:txBody>
        </p:sp>
      </p:grpSp>
      <p:sp>
        <p:nvSpPr>
          <p:cNvPr id="247866" name="Rectangle 58"/>
          <p:cNvSpPr>
            <a:spLocks noChangeArrowheads="1"/>
          </p:cNvSpPr>
          <p:nvPr/>
        </p:nvSpPr>
        <p:spPr bwMode="auto">
          <a:xfrm>
            <a:off x="6934200" y="32004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rgbClr val="FFCC00"/>
              </a:buClr>
            </a:pPr>
            <a:r>
              <a:rPr lang="en-US" sz="2000" b="1">
                <a:solidFill>
                  <a:srgbClr val="003366"/>
                </a:solidFill>
              </a:rPr>
              <a:t>Work</a:t>
            </a:r>
          </a:p>
        </p:txBody>
      </p:sp>
      <p:sp>
        <p:nvSpPr>
          <p:cNvPr id="247871" name="Freeform 63"/>
          <p:cNvSpPr>
            <a:spLocks/>
          </p:cNvSpPr>
          <p:nvPr/>
        </p:nvSpPr>
        <p:spPr bwMode="auto">
          <a:xfrm flipV="1">
            <a:off x="5791200" y="4038600"/>
            <a:ext cx="1295400" cy="1219200"/>
          </a:xfrm>
          <a:custGeom>
            <a:avLst/>
            <a:gdLst>
              <a:gd name="T0" fmla="*/ 0 w 344"/>
              <a:gd name="T1" fmla="*/ 2147483647 h 920"/>
              <a:gd name="T2" fmla="*/ 2147483647 w 344"/>
              <a:gd name="T3" fmla="*/ 2147483647 h 920"/>
              <a:gd name="T4" fmla="*/ 2147483647 w 344"/>
              <a:gd name="T5" fmla="*/ 2147483647 h 920"/>
              <a:gd name="T6" fmla="*/ 0 60000 65536"/>
              <a:gd name="T7" fmla="*/ 0 60000 65536"/>
              <a:gd name="T8" fmla="*/ 0 60000 65536"/>
              <a:gd name="T9" fmla="*/ 0 w 344"/>
              <a:gd name="T10" fmla="*/ 0 h 920"/>
              <a:gd name="T11" fmla="*/ 344 w 344"/>
              <a:gd name="T12" fmla="*/ 920 h 920"/>
            </a:gdLst>
            <a:ahLst/>
            <a:cxnLst>
              <a:cxn ang="T6">
                <a:pos x="T0" y="T1"/>
              </a:cxn>
              <a:cxn ang="T7">
                <a:pos x="T2" y="T3"/>
              </a:cxn>
              <a:cxn ang="T8">
                <a:pos x="T4" y="T5"/>
              </a:cxn>
            </a:cxnLst>
            <a:rect l="T9" t="T10" r="T11" b="T12"/>
            <a:pathLst>
              <a:path w="344" h="920">
                <a:moveTo>
                  <a:pt x="0" y="8"/>
                </a:moveTo>
                <a:cubicBezTo>
                  <a:pt x="116" y="4"/>
                  <a:pt x="232" y="0"/>
                  <a:pt x="288" y="152"/>
                </a:cubicBezTo>
                <a:cubicBezTo>
                  <a:pt x="344" y="304"/>
                  <a:pt x="328" y="792"/>
                  <a:pt x="336" y="920"/>
                </a:cubicBezTo>
              </a:path>
            </a:pathLst>
          </a:cu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Calibri" pitchFamily="34" charset="0"/>
            </a:endParaRPr>
          </a:p>
        </p:txBody>
      </p:sp>
      <p:sp>
        <p:nvSpPr>
          <p:cNvPr id="247872" name="Freeform 64"/>
          <p:cNvSpPr>
            <a:spLocks/>
          </p:cNvSpPr>
          <p:nvPr/>
        </p:nvSpPr>
        <p:spPr bwMode="auto">
          <a:xfrm flipH="1" flipV="1">
            <a:off x="4267200" y="4038600"/>
            <a:ext cx="1219200" cy="1219200"/>
          </a:xfrm>
          <a:custGeom>
            <a:avLst/>
            <a:gdLst>
              <a:gd name="T0" fmla="*/ 0 w 344"/>
              <a:gd name="T1" fmla="*/ 2147483647 h 920"/>
              <a:gd name="T2" fmla="*/ 2147483647 w 344"/>
              <a:gd name="T3" fmla="*/ 2147483647 h 920"/>
              <a:gd name="T4" fmla="*/ 2147483647 w 344"/>
              <a:gd name="T5" fmla="*/ 2147483647 h 920"/>
              <a:gd name="T6" fmla="*/ 0 60000 65536"/>
              <a:gd name="T7" fmla="*/ 0 60000 65536"/>
              <a:gd name="T8" fmla="*/ 0 60000 65536"/>
              <a:gd name="T9" fmla="*/ 0 w 344"/>
              <a:gd name="T10" fmla="*/ 0 h 920"/>
              <a:gd name="T11" fmla="*/ 344 w 344"/>
              <a:gd name="T12" fmla="*/ 920 h 920"/>
            </a:gdLst>
            <a:ahLst/>
            <a:cxnLst>
              <a:cxn ang="T6">
                <a:pos x="T0" y="T1"/>
              </a:cxn>
              <a:cxn ang="T7">
                <a:pos x="T2" y="T3"/>
              </a:cxn>
              <a:cxn ang="T8">
                <a:pos x="T4" y="T5"/>
              </a:cxn>
            </a:cxnLst>
            <a:rect l="T9" t="T10" r="T11" b="T12"/>
            <a:pathLst>
              <a:path w="344" h="920">
                <a:moveTo>
                  <a:pt x="0" y="8"/>
                </a:moveTo>
                <a:cubicBezTo>
                  <a:pt x="116" y="4"/>
                  <a:pt x="232" y="0"/>
                  <a:pt x="288" y="152"/>
                </a:cubicBezTo>
                <a:cubicBezTo>
                  <a:pt x="344" y="304"/>
                  <a:pt x="328" y="792"/>
                  <a:pt x="336" y="920"/>
                </a:cubicBezTo>
              </a:path>
            </a:pathLst>
          </a:cu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Calibri" pitchFamily="34" charset="0"/>
            </a:endParaRPr>
          </a:p>
        </p:txBody>
      </p:sp>
      <p:sp>
        <p:nvSpPr>
          <p:cNvPr id="247873" name="Line 65"/>
          <p:cNvSpPr>
            <a:spLocks noChangeShapeType="1"/>
          </p:cNvSpPr>
          <p:nvPr/>
        </p:nvSpPr>
        <p:spPr bwMode="auto">
          <a:xfrm>
            <a:off x="5486400" y="5257800"/>
            <a:ext cx="0" cy="3810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7874" name="Line 66"/>
          <p:cNvSpPr>
            <a:spLocks noChangeShapeType="1"/>
          </p:cNvSpPr>
          <p:nvPr/>
        </p:nvSpPr>
        <p:spPr bwMode="auto">
          <a:xfrm>
            <a:off x="5791200" y="5257800"/>
            <a:ext cx="0" cy="3810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7885" name="Line 77"/>
          <p:cNvSpPr>
            <a:spLocks noChangeShapeType="1"/>
          </p:cNvSpPr>
          <p:nvPr/>
        </p:nvSpPr>
        <p:spPr bwMode="auto">
          <a:xfrm flipH="1" flipV="1">
            <a:off x="3200400" y="5715000"/>
            <a:ext cx="1219200" cy="0"/>
          </a:xfrm>
          <a:prstGeom prst="line">
            <a:avLst/>
          </a:prstGeom>
          <a:noFill/>
          <a:ln w="76200">
            <a:solidFill>
              <a:srgbClr val="00808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7890" name="Rectangle 82"/>
          <p:cNvSpPr>
            <a:spLocks noChangeArrowheads="1"/>
          </p:cNvSpPr>
          <p:nvPr/>
        </p:nvSpPr>
        <p:spPr bwMode="auto">
          <a:xfrm>
            <a:off x="7010400" y="3962400"/>
            <a:ext cx="457200" cy="76200"/>
          </a:xfrm>
          <a:prstGeom prst="rect">
            <a:avLst/>
          </a:prstGeom>
          <a:solidFill>
            <a:schemeClr val="tx1"/>
          </a:solidFill>
          <a:ln w="9525">
            <a:solidFill>
              <a:schemeClr val="tx1"/>
            </a:solidFill>
            <a:miter lim="800000"/>
            <a:headEnd/>
            <a:tailEnd/>
          </a:ln>
        </p:spPr>
        <p:txBody>
          <a:bodyPr wrap="none" anchor="ctr"/>
          <a:lstStyle/>
          <a:p>
            <a:endParaRPr lang="en-US">
              <a:latin typeface="Calibri" pitchFamily="34" charset="0"/>
            </a:endParaRPr>
          </a:p>
        </p:txBody>
      </p:sp>
      <p:sp>
        <p:nvSpPr>
          <p:cNvPr id="247891" name="Rectangle 83"/>
          <p:cNvSpPr>
            <a:spLocks noChangeArrowheads="1"/>
          </p:cNvSpPr>
          <p:nvPr/>
        </p:nvSpPr>
        <p:spPr bwMode="auto">
          <a:xfrm>
            <a:off x="3886200" y="4038600"/>
            <a:ext cx="457200" cy="76200"/>
          </a:xfrm>
          <a:prstGeom prst="rect">
            <a:avLst/>
          </a:prstGeom>
          <a:solidFill>
            <a:schemeClr val="tx1"/>
          </a:solidFill>
          <a:ln w="9525">
            <a:solidFill>
              <a:schemeClr val="tx1"/>
            </a:solidFill>
            <a:miter lim="800000"/>
            <a:headEnd/>
            <a:tailEnd/>
          </a:ln>
        </p:spPr>
        <p:txBody>
          <a:bodyPr wrap="none" anchor="ctr"/>
          <a:lstStyle/>
          <a:p>
            <a:endParaRPr lang="en-US">
              <a:latin typeface="Calibri" pitchFamily="34" charset="0"/>
            </a:endParaRPr>
          </a:p>
        </p:txBody>
      </p:sp>
      <p:sp>
        <p:nvSpPr>
          <p:cNvPr id="247899" name="Rectangle 91"/>
          <p:cNvSpPr>
            <a:spLocks noChangeArrowheads="1"/>
          </p:cNvSpPr>
          <p:nvPr/>
        </p:nvSpPr>
        <p:spPr bwMode="auto">
          <a:xfrm>
            <a:off x="7239000" y="4495800"/>
            <a:ext cx="152400" cy="381000"/>
          </a:xfrm>
          <a:prstGeom prst="rect">
            <a:avLst/>
          </a:prstGeom>
          <a:solidFill>
            <a:schemeClr val="bg1"/>
          </a:solidFill>
          <a:ln w="9525">
            <a:solidFill>
              <a:schemeClr val="bg1"/>
            </a:solidFill>
            <a:miter lim="800000"/>
            <a:headEnd/>
            <a:tailEnd/>
          </a:ln>
        </p:spPr>
        <p:txBody>
          <a:bodyPr wrap="none" anchor="ctr"/>
          <a:lstStyle/>
          <a:p>
            <a:endParaRPr lang="en-US">
              <a:latin typeface="Calibri" pitchFamily="34" charset="0"/>
            </a:endParaRPr>
          </a:p>
        </p:txBody>
      </p:sp>
      <p:grpSp>
        <p:nvGrpSpPr>
          <p:cNvPr id="3" name="Group 97"/>
          <p:cNvGrpSpPr>
            <a:grpSpLocks/>
          </p:cNvGrpSpPr>
          <p:nvPr/>
        </p:nvGrpSpPr>
        <p:grpSpPr bwMode="auto">
          <a:xfrm>
            <a:off x="5410200" y="4313238"/>
            <a:ext cx="762000" cy="792162"/>
            <a:chOff x="4752" y="1200"/>
            <a:chExt cx="480" cy="499"/>
          </a:xfrm>
        </p:grpSpPr>
        <p:sp>
          <p:nvSpPr>
            <p:cNvPr id="134186" name="Oval 93"/>
            <p:cNvSpPr>
              <a:spLocks noChangeArrowheads="1"/>
            </p:cNvSpPr>
            <p:nvPr/>
          </p:nvSpPr>
          <p:spPr bwMode="auto">
            <a:xfrm>
              <a:off x="4752" y="1411"/>
              <a:ext cx="288" cy="288"/>
            </a:xfrm>
            <a:prstGeom prst="ellipse">
              <a:avLst/>
            </a:prstGeom>
            <a:solidFill>
              <a:schemeClr val="bg1"/>
            </a:solidFill>
            <a:ln w="76200">
              <a:solidFill>
                <a:srgbClr val="C00000"/>
              </a:solidFill>
              <a:round/>
              <a:headEnd/>
              <a:tailEnd/>
            </a:ln>
          </p:spPr>
          <p:txBody>
            <a:bodyPr wrap="none" anchor="ctr"/>
            <a:lstStyle/>
            <a:p>
              <a:endParaRPr lang="en-US">
                <a:latin typeface="Calibri" pitchFamily="34" charset="0"/>
              </a:endParaRPr>
            </a:p>
          </p:txBody>
        </p:sp>
        <p:sp>
          <p:nvSpPr>
            <p:cNvPr id="134187" name="Rectangle 86"/>
            <p:cNvSpPr>
              <a:spLocks noChangeArrowheads="1"/>
            </p:cNvSpPr>
            <p:nvPr/>
          </p:nvSpPr>
          <p:spPr bwMode="auto">
            <a:xfrm>
              <a:off x="4752" y="1200"/>
              <a:ext cx="480"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rgbClr val="FFCC00"/>
                </a:buClr>
              </a:pPr>
              <a:r>
                <a:rPr lang="en-US" sz="5400" b="1">
                  <a:solidFill>
                    <a:srgbClr val="003366"/>
                  </a:solidFill>
                </a:rPr>
                <a:t>-</a:t>
              </a:r>
            </a:p>
          </p:txBody>
        </p:sp>
      </p:grpSp>
      <p:sp>
        <p:nvSpPr>
          <p:cNvPr id="247910" name="Line 102"/>
          <p:cNvSpPr>
            <a:spLocks noChangeShapeType="1"/>
          </p:cNvSpPr>
          <p:nvPr/>
        </p:nvSpPr>
        <p:spPr bwMode="auto">
          <a:xfrm flipH="1" flipV="1">
            <a:off x="5105400" y="6324600"/>
            <a:ext cx="152400" cy="152400"/>
          </a:xfrm>
          <a:prstGeom prst="line">
            <a:avLst/>
          </a:prstGeom>
          <a:noFill/>
          <a:ln w="38100">
            <a:solidFill>
              <a:srgbClr val="00808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7911" name="Line 103"/>
          <p:cNvSpPr>
            <a:spLocks noChangeShapeType="1"/>
          </p:cNvSpPr>
          <p:nvPr/>
        </p:nvSpPr>
        <p:spPr bwMode="auto">
          <a:xfrm flipH="1">
            <a:off x="5638800" y="5791200"/>
            <a:ext cx="0" cy="457200"/>
          </a:xfrm>
          <a:prstGeom prst="line">
            <a:avLst/>
          </a:prstGeom>
          <a:noFill/>
          <a:ln w="38100">
            <a:solidFill>
              <a:srgbClr val="00808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 name="Rectangle 3"/>
          <p:cNvSpPr txBox="1">
            <a:spLocks noChangeArrowheads="1"/>
          </p:cNvSpPr>
          <p:nvPr/>
        </p:nvSpPr>
        <p:spPr bwMode="auto">
          <a:xfrm>
            <a:off x="0" y="6248400"/>
            <a:ext cx="510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20000"/>
              </a:spcBef>
            </a:pPr>
            <a:r>
              <a:rPr lang="en-US" sz="2000" b="1">
                <a:solidFill>
                  <a:srgbClr val="003366"/>
                </a:solidFill>
                <a:latin typeface="Calibri" pitchFamily="34" charset="0"/>
              </a:rPr>
              <a:t>Where does water come from?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78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78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78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781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78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78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783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783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783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7844"/>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247846"/>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24788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787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4789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4787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7891"/>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4784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4784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4784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4785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4785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4785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4785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4785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4785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4785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47860"/>
                                        </p:tgtEl>
                                        <p:attrNameLst>
                                          <p:attrName>style.visibility</p:attrName>
                                        </p:attrNameLst>
                                      </p:cBhvr>
                                      <p:to>
                                        <p:strVal val="visible"/>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ntr" presetSubtype="0" fill="hold" nodeType="clickEffect">
                                  <p:stCondLst>
                                    <p:cond delay="0"/>
                                  </p:stCondLst>
                                  <p:childTnLst>
                                    <p:set>
                                      <p:cBhvr>
                                        <p:cTn id="76" dur="1" fill="hold">
                                          <p:stCondLst>
                                            <p:cond delay="0"/>
                                          </p:stCondLst>
                                        </p:cTn>
                                        <p:tgtEl>
                                          <p:spTgt spid="2"/>
                                        </p:tgtEl>
                                        <p:attrNameLst>
                                          <p:attrName>style.visibility</p:attrName>
                                        </p:attrNameLst>
                                      </p:cBhvr>
                                      <p:to>
                                        <p:strVal val="visible"/>
                                      </p:to>
                                    </p:set>
                                  </p:childTnLst>
                                </p:cTn>
                              </p:par>
                            </p:childTnLst>
                          </p:cTn>
                        </p:par>
                      </p:childTnLst>
                    </p:cTn>
                  </p:par>
                  <p:par>
                    <p:cTn id="77" fill="hold" nodeType="clickPar">
                      <p:stCondLst>
                        <p:cond delay="indefinite"/>
                      </p:stCondLst>
                      <p:childTnLst>
                        <p:par>
                          <p:cTn id="78" fill="hold" nodeType="withGroup">
                            <p:stCondLst>
                              <p:cond delay="0"/>
                            </p:stCondLst>
                            <p:childTnLst>
                              <p:par>
                                <p:cTn id="79" presetID="1" presetClass="entr" presetSubtype="0" fill="hold" nodeType="clickEffect">
                                  <p:stCondLst>
                                    <p:cond delay="0"/>
                                  </p:stCondLst>
                                  <p:childTnLst>
                                    <p:set>
                                      <p:cBhvr>
                                        <p:cTn id="80" dur="1" fill="hold">
                                          <p:stCondLst>
                                            <p:cond delay="0"/>
                                          </p:stCondLst>
                                        </p:cTn>
                                        <p:tgtEl>
                                          <p:spTgt spid="247854"/>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47899"/>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47866"/>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47873"/>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247874"/>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247889"/>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nodeType="clickEffect">
                                  <p:stCondLst>
                                    <p:cond delay="0"/>
                                  </p:stCondLst>
                                  <p:childTnLst>
                                    <p:set>
                                      <p:cBhvr>
                                        <p:cTn id="94" dur="1" fill="hold">
                                          <p:stCondLst>
                                            <p:cond delay="0"/>
                                          </p:stCondLst>
                                        </p:cTn>
                                        <p:tgtEl>
                                          <p:spTgt spid="3"/>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247911"/>
                                        </p:tgtEl>
                                        <p:attrNameLst>
                                          <p:attrName>style.visibility</p:attrName>
                                        </p:attrNameLst>
                                      </p:cBhvr>
                                      <p:to>
                                        <p:strVal val="visible"/>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1" presetClass="entr" presetSubtype="0" fill="hold" nodeType="clickEffect">
                                  <p:stCondLst>
                                    <p:cond delay="0"/>
                                  </p:stCondLst>
                                  <p:childTnLst>
                                    <p:set>
                                      <p:cBhvr>
                                        <p:cTn id="100" dur="1" fill="hold">
                                          <p:stCondLst>
                                            <p:cond delay="0"/>
                                          </p:stCondLst>
                                        </p:cTn>
                                        <p:tgtEl>
                                          <p:spTgt spid="3"/>
                                        </p:tgtEl>
                                        <p:attrNameLst>
                                          <p:attrName>style.visibility</p:attrName>
                                        </p:attrNameLst>
                                      </p:cBhvr>
                                      <p:to>
                                        <p:strVal val="visible"/>
                                      </p:to>
                                    </p:se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247910"/>
                                        </p:tgtEl>
                                        <p:attrNameLst>
                                          <p:attrName>style.visibility</p:attrName>
                                        </p:attrNameLst>
                                      </p:cBhvr>
                                      <p:to>
                                        <p:strVal val="visible"/>
                                      </p:to>
                                    </p:se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2478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89" grpId="0" animBg="1"/>
      <p:bldP spid="247814" grpId="0" animBg="1"/>
      <p:bldP spid="247819" grpId="0"/>
      <p:bldP spid="247830" grpId="0" animBg="1"/>
      <p:bldP spid="247831" grpId="0"/>
      <p:bldP spid="247835" grpId="0" animBg="1"/>
      <p:bldP spid="247836" grpId="0" animBg="1"/>
      <p:bldP spid="247837" grpId="0" animBg="1"/>
      <p:bldP spid="247844" grpId="0" animBg="1"/>
      <p:bldP spid="247847" grpId="0" animBg="1"/>
      <p:bldP spid="247848" grpId="0" animBg="1"/>
      <p:bldP spid="247849" grpId="0" animBg="1"/>
      <p:bldP spid="247850" grpId="0" animBg="1"/>
      <p:bldP spid="247851" grpId="0" animBg="1"/>
      <p:bldP spid="247855" grpId="0" animBg="1"/>
      <p:bldP spid="247856" grpId="0" animBg="1"/>
      <p:bldP spid="247857" grpId="0" animBg="1"/>
      <p:bldP spid="247858" grpId="0" animBg="1"/>
      <p:bldP spid="247859" grpId="0" animBg="1"/>
      <p:bldP spid="247860" grpId="0" animBg="1"/>
      <p:bldP spid="247866" grpId="0"/>
      <p:bldP spid="247871" grpId="0" animBg="1"/>
      <p:bldP spid="247872" grpId="0" animBg="1"/>
      <p:bldP spid="247873" grpId="0" animBg="1"/>
      <p:bldP spid="247874" grpId="0" animBg="1"/>
      <p:bldP spid="247885" grpId="0" animBg="1"/>
      <p:bldP spid="247890" grpId="0" animBg="1"/>
      <p:bldP spid="247891" grpId="0" animBg="1"/>
      <p:bldP spid="247899" grpId="0" animBg="1"/>
      <p:bldP spid="247910" grpId="0" animBg="1"/>
      <p:bldP spid="247911" grpId="0" animBg="1"/>
      <p:bldP spid="6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descr="http://www.timboucher.com/journal/wp-content/uploads/2006/11/electric-circuit.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019300" y="419100"/>
            <a:ext cx="50292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3200400" y="1371600"/>
            <a:ext cx="838200" cy="838200"/>
          </a:xfrm>
          <a:prstGeom prst="ellipse">
            <a:avLst/>
          </a:prstGeom>
          <a:solidFill>
            <a:schemeClr val="bg1"/>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Plus 5"/>
          <p:cNvSpPr/>
          <p:nvPr/>
        </p:nvSpPr>
        <p:spPr>
          <a:xfrm>
            <a:off x="3352800" y="1524000"/>
            <a:ext cx="533400" cy="533400"/>
          </a:xfrm>
          <a:prstGeom prst="mathPlus">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2057400" y="3124200"/>
            <a:ext cx="609600" cy="609600"/>
          </a:xfrm>
          <a:prstGeom prst="ellipse">
            <a:avLst/>
          </a:prstGeom>
          <a:solidFill>
            <a:schemeClr val="bg1"/>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Plus 8"/>
          <p:cNvSpPr/>
          <p:nvPr/>
        </p:nvSpPr>
        <p:spPr>
          <a:xfrm>
            <a:off x="2209800" y="3200400"/>
            <a:ext cx="381000" cy="457200"/>
          </a:xfrm>
          <a:prstGeom prst="mathPlus">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p:cNvSpPr/>
          <p:nvPr/>
        </p:nvSpPr>
        <p:spPr>
          <a:xfrm>
            <a:off x="3810000" y="5334000"/>
            <a:ext cx="838200" cy="838200"/>
          </a:xfrm>
          <a:prstGeom prst="ellipse">
            <a:avLst/>
          </a:prstGeom>
          <a:solidFill>
            <a:schemeClr val="bg1"/>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Minus 13"/>
          <p:cNvSpPr/>
          <p:nvPr/>
        </p:nvSpPr>
        <p:spPr>
          <a:xfrm>
            <a:off x="3962400" y="5486400"/>
            <a:ext cx="609600" cy="533400"/>
          </a:xfrm>
          <a:prstGeom prst="mathMinu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a:solidFill>
                  <a:schemeClr val="tx1"/>
                </a:solidFill>
              </a:ln>
            </a:endParaRPr>
          </a:p>
        </p:txBody>
      </p:sp>
      <p:sp>
        <p:nvSpPr>
          <p:cNvPr id="135177" name="TextBox 14"/>
          <p:cNvSpPr txBox="1">
            <a:spLocks noChangeArrowheads="1"/>
          </p:cNvSpPr>
          <p:nvPr/>
        </p:nvSpPr>
        <p:spPr bwMode="auto">
          <a:xfrm>
            <a:off x="2743200" y="304800"/>
            <a:ext cx="3962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3600" b="1"/>
              <a:t>A Simple Circuit </a:t>
            </a:r>
          </a:p>
        </p:txBody>
      </p:sp>
      <p:sp>
        <p:nvSpPr>
          <p:cNvPr id="16" name="Oval 15"/>
          <p:cNvSpPr/>
          <p:nvPr/>
        </p:nvSpPr>
        <p:spPr>
          <a:xfrm>
            <a:off x="2057400" y="4038600"/>
            <a:ext cx="609600" cy="609600"/>
          </a:xfrm>
          <a:prstGeom prst="ellipse">
            <a:avLst/>
          </a:prstGeom>
          <a:solidFill>
            <a:schemeClr val="bg1"/>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Minus 11"/>
          <p:cNvSpPr/>
          <p:nvPr/>
        </p:nvSpPr>
        <p:spPr>
          <a:xfrm>
            <a:off x="2209800" y="4114800"/>
            <a:ext cx="381000" cy="457200"/>
          </a:xfrm>
          <a:prstGeom prst="mathMinu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a:solidFill>
                  <a:schemeClr val="tx1"/>
                </a:solidFill>
              </a:ln>
            </a:endParaRPr>
          </a:p>
        </p:txBody>
      </p:sp>
      <p:sp>
        <p:nvSpPr>
          <p:cNvPr id="135180" name="TextBox 17"/>
          <p:cNvSpPr txBox="1">
            <a:spLocks noChangeArrowheads="1"/>
          </p:cNvSpPr>
          <p:nvPr/>
        </p:nvSpPr>
        <p:spPr bwMode="auto">
          <a:xfrm>
            <a:off x="6248400" y="3514725"/>
            <a:ext cx="1371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800" b="1"/>
              <a:t>Light</a:t>
            </a:r>
          </a:p>
        </p:txBody>
      </p:sp>
      <p:sp>
        <p:nvSpPr>
          <p:cNvPr id="135181" name="TextBox 18"/>
          <p:cNvSpPr txBox="1">
            <a:spLocks noChangeArrowheads="1"/>
          </p:cNvSpPr>
          <p:nvPr/>
        </p:nvSpPr>
        <p:spPr bwMode="auto">
          <a:xfrm>
            <a:off x="381000" y="1752600"/>
            <a:ext cx="1828800" cy="9540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800" b="1"/>
              <a:t>Electrical Source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7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48200" y="5257800"/>
            <a:ext cx="124142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195" name="Freeform 81"/>
          <p:cNvSpPr>
            <a:spLocks/>
          </p:cNvSpPr>
          <p:nvPr/>
        </p:nvSpPr>
        <p:spPr bwMode="auto">
          <a:xfrm>
            <a:off x="4343400" y="4559300"/>
            <a:ext cx="2654300" cy="1155700"/>
          </a:xfrm>
          <a:custGeom>
            <a:avLst/>
            <a:gdLst>
              <a:gd name="T0" fmla="*/ 2147483647 w 1664"/>
              <a:gd name="T1" fmla="*/ 2147483647 h 656"/>
              <a:gd name="T2" fmla="*/ 2147483647 w 1664"/>
              <a:gd name="T3" fmla="*/ 2147483647 h 656"/>
              <a:gd name="T4" fmla="*/ 2147483647 w 1664"/>
              <a:gd name="T5" fmla="*/ 2147483647 h 656"/>
              <a:gd name="T6" fmla="*/ 2147483647 w 1664"/>
              <a:gd name="T7" fmla="*/ 2147483647 h 656"/>
              <a:gd name="T8" fmla="*/ 2147483647 w 1664"/>
              <a:gd name="T9" fmla="*/ 2147483647 h 656"/>
              <a:gd name="T10" fmla="*/ 2147483647 w 1664"/>
              <a:gd name="T11" fmla="*/ 2147483647 h 656"/>
              <a:gd name="T12" fmla="*/ 2147483647 w 1664"/>
              <a:gd name="T13" fmla="*/ 2147483647 h 656"/>
              <a:gd name="T14" fmla="*/ 2147483647 w 1664"/>
              <a:gd name="T15" fmla="*/ 2147483647 h 656"/>
              <a:gd name="T16" fmla="*/ 2147483647 w 1664"/>
              <a:gd name="T17" fmla="*/ 2147483647 h 656"/>
              <a:gd name="T18" fmla="*/ 2147483647 w 1664"/>
              <a:gd name="T19" fmla="*/ 2147483647 h 656"/>
              <a:gd name="T20" fmla="*/ 2147483647 w 1664"/>
              <a:gd name="T21" fmla="*/ 2147483647 h 656"/>
              <a:gd name="T22" fmla="*/ 2147483647 w 1664"/>
              <a:gd name="T23" fmla="*/ 2147483647 h 656"/>
              <a:gd name="T24" fmla="*/ 2147483647 w 1664"/>
              <a:gd name="T25" fmla="*/ 2147483647 h 656"/>
              <a:gd name="T26" fmla="*/ 2147483647 w 1664"/>
              <a:gd name="T27" fmla="*/ 2147483647 h 656"/>
              <a:gd name="T28" fmla="*/ 2147483647 w 1664"/>
              <a:gd name="T29" fmla="*/ 2147483647 h 656"/>
              <a:gd name="T30" fmla="*/ 2147483647 w 1664"/>
              <a:gd name="T31" fmla="*/ 2147483647 h 656"/>
              <a:gd name="T32" fmla="*/ 2147483647 w 1664"/>
              <a:gd name="T33" fmla="*/ 2147483647 h 656"/>
              <a:gd name="T34" fmla="*/ 2147483647 w 1664"/>
              <a:gd name="T35" fmla="*/ 2147483647 h 656"/>
              <a:gd name="T36" fmla="*/ 2147483647 w 1664"/>
              <a:gd name="T37" fmla="*/ 2147483647 h 656"/>
              <a:gd name="T38" fmla="*/ 2147483647 w 1664"/>
              <a:gd name="T39" fmla="*/ 2147483647 h 656"/>
              <a:gd name="T40" fmla="*/ 2147483647 w 1664"/>
              <a:gd name="T41" fmla="*/ 2147483647 h 656"/>
              <a:gd name="T42" fmla="*/ 2147483647 w 1664"/>
              <a:gd name="T43" fmla="*/ 2147483647 h 656"/>
              <a:gd name="T44" fmla="*/ 2147483647 w 1664"/>
              <a:gd name="T45" fmla="*/ 2147483647 h 656"/>
              <a:gd name="T46" fmla="*/ 2147483647 w 1664"/>
              <a:gd name="T47" fmla="*/ 2147483647 h 656"/>
              <a:gd name="T48" fmla="*/ 2147483647 w 1664"/>
              <a:gd name="T49" fmla="*/ 2147483647 h 656"/>
              <a:gd name="T50" fmla="*/ 2147483647 w 1664"/>
              <a:gd name="T51" fmla="*/ 2147483647 h 656"/>
              <a:gd name="T52" fmla="*/ 2147483647 w 1664"/>
              <a:gd name="T53" fmla="*/ 2147483647 h 656"/>
              <a:gd name="T54" fmla="*/ 2147483647 w 1664"/>
              <a:gd name="T55" fmla="*/ 2147483647 h 656"/>
              <a:gd name="T56" fmla="*/ 2147483647 w 1664"/>
              <a:gd name="T57" fmla="*/ 2147483647 h 656"/>
              <a:gd name="T58" fmla="*/ 2147483647 w 1664"/>
              <a:gd name="T59" fmla="*/ 2147483647 h 656"/>
              <a:gd name="T60" fmla="*/ 2147483647 w 1664"/>
              <a:gd name="T61" fmla="*/ 2147483647 h 656"/>
              <a:gd name="T62" fmla="*/ 2147483647 w 1664"/>
              <a:gd name="T63" fmla="*/ 2147483647 h 656"/>
              <a:gd name="T64" fmla="*/ 2147483647 w 1664"/>
              <a:gd name="T65" fmla="*/ 2147483647 h 656"/>
              <a:gd name="T66" fmla="*/ 2147483647 w 1664"/>
              <a:gd name="T67" fmla="*/ 2147483647 h 656"/>
              <a:gd name="T68" fmla="*/ 2147483647 w 1664"/>
              <a:gd name="T69" fmla="*/ 2147483647 h 656"/>
              <a:gd name="T70" fmla="*/ 2147483647 w 1664"/>
              <a:gd name="T71" fmla="*/ 2147483647 h 656"/>
              <a:gd name="T72" fmla="*/ 2147483647 w 1664"/>
              <a:gd name="T73" fmla="*/ 2147483647 h 656"/>
              <a:gd name="T74" fmla="*/ 2147483647 w 1664"/>
              <a:gd name="T75" fmla="*/ 2147483647 h 6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64"/>
              <a:gd name="T115" fmla="*/ 0 h 656"/>
              <a:gd name="T116" fmla="*/ 1664 w 1664"/>
              <a:gd name="T117" fmla="*/ 656 h 6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64" h="656">
                <a:moveTo>
                  <a:pt x="0" y="40"/>
                </a:moveTo>
                <a:cubicBezTo>
                  <a:pt x="28" y="49"/>
                  <a:pt x="27" y="51"/>
                  <a:pt x="76" y="40"/>
                </a:cubicBezTo>
                <a:cubicBezTo>
                  <a:pt x="81" y="39"/>
                  <a:pt x="80" y="31"/>
                  <a:pt x="84" y="28"/>
                </a:cubicBezTo>
                <a:cubicBezTo>
                  <a:pt x="89" y="25"/>
                  <a:pt x="95" y="25"/>
                  <a:pt x="100" y="24"/>
                </a:cubicBezTo>
                <a:cubicBezTo>
                  <a:pt x="128" y="42"/>
                  <a:pt x="115" y="37"/>
                  <a:pt x="136" y="44"/>
                </a:cubicBezTo>
                <a:cubicBezTo>
                  <a:pt x="171" y="41"/>
                  <a:pt x="185" y="48"/>
                  <a:pt x="196" y="16"/>
                </a:cubicBezTo>
                <a:cubicBezTo>
                  <a:pt x="212" y="28"/>
                  <a:pt x="221" y="31"/>
                  <a:pt x="240" y="36"/>
                </a:cubicBezTo>
                <a:cubicBezTo>
                  <a:pt x="260" y="35"/>
                  <a:pt x="281" y="37"/>
                  <a:pt x="300" y="32"/>
                </a:cubicBezTo>
                <a:cubicBezTo>
                  <a:pt x="330" y="24"/>
                  <a:pt x="275" y="10"/>
                  <a:pt x="316" y="24"/>
                </a:cubicBezTo>
                <a:cubicBezTo>
                  <a:pt x="329" y="63"/>
                  <a:pt x="387" y="41"/>
                  <a:pt x="416" y="40"/>
                </a:cubicBezTo>
                <a:cubicBezTo>
                  <a:pt x="425" y="26"/>
                  <a:pt x="424" y="17"/>
                  <a:pt x="440" y="12"/>
                </a:cubicBezTo>
                <a:cubicBezTo>
                  <a:pt x="466" y="30"/>
                  <a:pt x="471" y="35"/>
                  <a:pt x="500" y="40"/>
                </a:cubicBezTo>
                <a:cubicBezTo>
                  <a:pt x="520" y="39"/>
                  <a:pt x="541" y="43"/>
                  <a:pt x="560" y="36"/>
                </a:cubicBezTo>
                <a:cubicBezTo>
                  <a:pt x="569" y="33"/>
                  <a:pt x="571" y="20"/>
                  <a:pt x="576" y="12"/>
                </a:cubicBezTo>
                <a:cubicBezTo>
                  <a:pt x="580" y="6"/>
                  <a:pt x="587" y="4"/>
                  <a:pt x="592" y="0"/>
                </a:cubicBezTo>
                <a:cubicBezTo>
                  <a:pt x="611" y="19"/>
                  <a:pt x="633" y="33"/>
                  <a:pt x="660" y="40"/>
                </a:cubicBezTo>
                <a:cubicBezTo>
                  <a:pt x="672" y="39"/>
                  <a:pt x="685" y="40"/>
                  <a:pt x="696" y="36"/>
                </a:cubicBezTo>
                <a:cubicBezTo>
                  <a:pt x="705" y="33"/>
                  <a:pt x="720" y="20"/>
                  <a:pt x="720" y="20"/>
                </a:cubicBezTo>
                <a:cubicBezTo>
                  <a:pt x="735" y="25"/>
                  <a:pt x="747" y="31"/>
                  <a:pt x="760" y="40"/>
                </a:cubicBezTo>
                <a:cubicBezTo>
                  <a:pt x="783" y="38"/>
                  <a:pt x="810" y="46"/>
                  <a:pt x="828" y="32"/>
                </a:cubicBezTo>
                <a:cubicBezTo>
                  <a:pt x="854" y="11"/>
                  <a:pt x="818" y="26"/>
                  <a:pt x="848" y="16"/>
                </a:cubicBezTo>
                <a:cubicBezTo>
                  <a:pt x="868" y="29"/>
                  <a:pt x="888" y="32"/>
                  <a:pt x="912" y="36"/>
                </a:cubicBezTo>
                <a:cubicBezTo>
                  <a:pt x="957" y="32"/>
                  <a:pt x="959" y="39"/>
                  <a:pt x="980" y="8"/>
                </a:cubicBezTo>
                <a:cubicBezTo>
                  <a:pt x="988" y="41"/>
                  <a:pt x="1019" y="54"/>
                  <a:pt x="1048" y="64"/>
                </a:cubicBezTo>
                <a:cubicBezTo>
                  <a:pt x="1063" y="63"/>
                  <a:pt x="1078" y="64"/>
                  <a:pt x="1092" y="60"/>
                </a:cubicBezTo>
                <a:cubicBezTo>
                  <a:pt x="1097" y="59"/>
                  <a:pt x="1096" y="51"/>
                  <a:pt x="1100" y="48"/>
                </a:cubicBezTo>
                <a:cubicBezTo>
                  <a:pt x="1117" y="33"/>
                  <a:pt x="1120" y="33"/>
                  <a:pt x="1136" y="28"/>
                </a:cubicBezTo>
                <a:cubicBezTo>
                  <a:pt x="1164" y="37"/>
                  <a:pt x="1163" y="40"/>
                  <a:pt x="1200" y="44"/>
                </a:cubicBezTo>
                <a:cubicBezTo>
                  <a:pt x="1229" y="40"/>
                  <a:pt x="1231" y="42"/>
                  <a:pt x="1240" y="16"/>
                </a:cubicBezTo>
                <a:cubicBezTo>
                  <a:pt x="1259" y="22"/>
                  <a:pt x="1269" y="38"/>
                  <a:pt x="1288" y="44"/>
                </a:cubicBezTo>
                <a:cubicBezTo>
                  <a:pt x="1304" y="43"/>
                  <a:pt x="1321" y="44"/>
                  <a:pt x="1336" y="40"/>
                </a:cubicBezTo>
                <a:cubicBezTo>
                  <a:pt x="1337" y="40"/>
                  <a:pt x="1357" y="20"/>
                  <a:pt x="1368" y="16"/>
                </a:cubicBezTo>
                <a:cubicBezTo>
                  <a:pt x="1405" y="44"/>
                  <a:pt x="1387" y="37"/>
                  <a:pt x="1420" y="44"/>
                </a:cubicBezTo>
                <a:cubicBezTo>
                  <a:pt x="1447" y="40"/>
                  <a:pt x="1454" y="41"/>
                  <a:pt x="1468" y="20"/>
                </a:cubicBezTo>
                <a:cubicBezTo>
                  <a:pt x="1486" y="26"/>
                  <a:pt x="1498" y="38"/>
                  <a:pt x="1516" y="44"/>
                </a:cubicBezTo>
                <a:cubicBezTo>
                  <a:pt x="1528" y="43"/>
                  <a:pt x="1540" y="43"/>
                  <a:pt x="1552" y="40"/>
                </a:cubicBezTo>
                <a:cubicBezTo>
                  <a:pt x="1557" y="39"/>
                  <a:pt x="1559" y="31"/>
                  <a:pt x="1564" y="32"/>
                </a:cubicBezTo>
                <a:cubicBezTo>
                  <a:pt x="1573" y="34"/>
                  <a:pt x="1588" y="48"/>
                  <a:pt x="1588" y="48"/>
                </a:cubicBezTo>
                <a:cubicBezTo>
                  <a:pt x="1604" y="47"/>
                  <a:pt x="1621" y="48"/>
                  <a:pt x="1636" y="44"/>
                </a:cubicBezTo>
                <a:cubicBezTo>
                  <a:pt x="1649" y="40"/>
                  <a:pt x="1640" y="26"/>
                  <a:pt x="1648" y="20"/>
                </a:cubicBezTo>
                <a:cubicBezTo>
                  <a:pt x="1652" y="17"/>
                  <a:pt x="1659" y="17"/>
                  <a:pt x="1664" y="16"/>
                </a:cubicBezTo>
                <a:cubicBezTo>
                  <a:pt x="1663" y="47"/>
                  <a:pt x="1662" y="77"/>
                  <a:pt x="1660" y="108"/>
                </a:cubicBezTo>
                <a:cubicBezTo>
                  <a:pt x="1660" y="109"/>
                  <a:pt x="1632" y="173"/>
                  <a:pt x="1628" y="184"/>
                </a:cubicBezTo>
                <a:cubicBezTo>
                  <a:pt x="1627" y="197"/>
                  <a:pt x="1631" y="212"/>
                  <a:pt x="1624" y="224"/>
                </a:cubicBezTo>
                <a:cubicBezTo>
                  <a:pt x="1620" y="231"/>
                  <a:pt x="1600" y="232"/>
                  <a:pt x="1600" y="232"/>
                </a:cubicBezTo>
                <a:cubicBezTo>
                  <a:pt x="1598" y="238"/>
                  <a:pt x="1591" y="250"/>
                  <a:pt x="1600" y="256"/>
                </a:cubicBezTo>
                <a:cubicBezTo>
                  <a:pt x="1607" y="261"/>
                  <a:pt x="1624" y="264"/>
                  <a:pt x="1624" y="264"/>
                </a:cubicBezTo>
                <a:cubicBezTo>
                  <a:pt x="1609" y="274"/>
                  <a:pt x="1594" y="276"/>
                  <a:pt x="1576" y="280"/>
                </a:cubicBezTo>
                <a:cubicBezTo>
                  <a:pt x="1567" y="286"/>
                  <a:pt x="1542" y="307"/>
                  <a:pt x="1560" y="280"/>
                </a:cubicBezTo>
                <a:cubicBezTo>
                  <a:pt x="1564" y="281"/>
                  <a:pt x="1569" y="281"/>
                  <a:pt x="1572" y="284"/>
                </a:cubicBezTo>
                <a:cubicBezTo>
                  <a:pt x="1594" y="306"/>
                  <a:pt x="1528" y="314"/>
                  <a:pt x="1516" y="316"/>
                </a:cubicBezTo>
                <a:cubicBezTo>
                  <a:pt x="1521" y="337"/>
                  <a:pt x="1529" y="338"/>
                  <a:pt x="1548" y="344"/>
                </a:cubicBezTo>
                <a:cubicBezTo>
                  <a:pt x="1503" y="348"/>
                  <a:pt x="1465" y="357"/>
                  <a:pt x="1420" y="360"/>
                </a:cubicBezTo>
                <a:cubicBezTo>
                  <a:pt x="1391" y="365"/>
                  <a:pt x="1364" y="373"/>
                  <a:pt x="1336" y="380"/>
                </a:cubicBezTo>
                <a:cubicBezTo>
                  <a:pt x="1297" y="406"/>
                  <a:pt x="1275" y="405"/>
                  <a:pt x="1224" y="408"/>
                </a:cubicBezTo>
                <a:cubicBezTo>
                  <a:pt x="1167" y="427"/>
                  <a:pt x="1111" y="401"/>
                  <a:pt x="1056" y="396"/>
                </a:cubicBezTo>
                <a:cubicBezTo>
                  <a:pt x="1027" y="389"/>
                  <a:pt x="1009" y="398"/>
                  <a:pt x="984" y="404"/>
                </a:cubicBezTo>
                <a:cubicBezTo>
                  <a:pt x="960" y="410"/>
                  <a:pt x="936" y="408"/>
                  <a:pt x="912" y="416"/>
                </a:cubicBezTo>
                <a:cubicBezTo>
                  <a:pt x="908" y="432"/>
                  <a:pt x="900" y="444"/>
                  <a:pt x="896" y="460"/>
                </a:cubicBezTo>
                <a:cubicBezTo>
                  <a:pt x="893" y="493"/>
                  <a:pt x="896" y="504"/>
                  <a:pt x="880" y="528"/>
                </a:cubicBezTo>
                <a:cubicBezTo>
                  <a:pt x="872" y="567"/>
                  <a:pt x="888" y="613"/>
                  <a:pt x="844" y="628"/>
                </a:cubicBezTo>
                <a:cubicBezTo>
                  <a:pt x="732" y="624"/>
                  <a:pt x="737" y="656"/>
                  <a:pt x="724" y="592"/>
                </a:cubicBezTo>
                <a:cubicBezTo>
                  <a:pt x="723" y="545"/>
                  <a:pt x="722" y="499"/>
                  <a:pt x="720" y="452"/>
                </a:cubicBezTo>
                <a:cubicBezTo>
                  <a:pt x="719" y="434"/>
                  <a:pt x="680" y="416"/>
                  <a:pt x="680" y="416"/>
                </a:cubicBezTo>
                <a:cubicBezTo>
                  <a:pt x="623" y="424"/>
                  <a:pt x="634" y="424"/>
                  <a:pt x="544" y="416"/>
                </a:cubicBezTo>
                <a:cubicBezTo>
                  <a:pt x="536" y="415"/>
                  <a:pt x="520" y="408"/>
                  <a:pt x="520" y="408"/>
                </a:cubicBezTo>
                <a:cubicBezTo>
                  <a:pt x="488" y="384"/>
                  <a:pt x="443" y="392"/>
                  <a:pt x="404" y="388"/>
                </a:cubicBezTo>
                <a:cubicBezTo>
                  <a:pt x="386" y="382"/>
                  <a:pt x="375" y="372"/>
                  <a:pt x="356" y="368"/>
                </a:cubicBezTo>
                <a:cubicBezTo>
                  <a:pt x="317" y="359"/>
                  <a:pt x="276" y="357"/>
                  <a:pt x="236" y="352"/>
                </a:cubicBezTo>
                <a:cubicBezTo>
                  <a:pt x="207" y="342"/>
                  <a:pt x="219" y="349"/>
                  <a:pt x="200" y="336"/>
                </a:cubicBezTo>
                <a:cubicBezTo>
                  <a:pt x="191" y="310"/>
                  <a:pt x="159" y="312"/>
                  <a:pt x="136" y="304"/>
                </a:cubicBezTo>
                <a:cubicBezTo>
                  <a:pt x="117" y="285"/>
                  <a:pt x="83" y="271"/>
                  <a:pt x="56" y="264"/>
                </a:cubicBezTo>
                <a:cubicBezTo>
                  <a:pt x="45" y="231"/>
                  <a:pt x="61" y="283"/>
                  <a:pt x="48" y="216"/>
                </a:cubicBezTo>
                <a:cubicBezTo>
                  <a:pt x="46" y="208"/>
                  <a:pt x="43" y="200"/>
                  <a:pt x="40" y="192"/>
                </a:cubicBezTo>
                <a:cubicBezTo>
                  <a:pt x="39" y="188"/>
                  <a:pt x="36" y="180"/>
                  <a:pt x="36" y="180"/>
                </a:cubicBezTo>
                <a:cubicBezTo>
                  <a:pt x="36" y="175"/>
                  <a:pt x="36" y="138"/>
                  <a:pt x="28" y="124"/>
                </a:cubicBezTo>
                <a:cubicBezTo>
                  <a:pt x="9" y="90"/>
                  <a:pt x="0" y="106"/>
                  <a:pt x="0" y="64"/>
                </a:cubicBezTo>
              </a:path>
            </a:pathLst>
          </a:custGeom>
          <a:solidFill>
            <a:srgbClr val="008080"/>
          </a:solidFill>
          <a:ln w="9525">
            <a:solidFill>
              <a:srgbClr val="008080"/>
            </a:solidFill>
            <a:round/>
            <a:headEnd/>
            <a:tailEnd/>
          </a:ln>
        </p:spPr>
        <p:txBody>
          <a:bodyPr/>
          <a:lstStyle/>
          <a:p>
            <a:endParaRPr lang="en-US">
              <a:latin typeface="Calibri" pitchFamily="34" charset="0"/>
            </a:endParaRPr>
          </a:p>
        </p:txBody>
      </p:sp>
      <p:pic>
        <p:nvPicPr>
          <p:cNvPr id="136196" name="Picture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3048000"/>
            <a:ext cx="18383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197" name="Rectangle 2"/>
          <p:cNvSpPr>
            <a:spLocks noGrp="1" noChangeArrowheads="1"/>
          </p:cNvSpPr>
          <p:nvPr>
            <p:ph type="title"/>
          </p:nvPr>
        </p:nvSpPr>
        <p:spPr>
          <a:xfrm>
            <a:off x="609600" y="-152400"/>
            <a:ext cx="7772400" cy="1143000"/>
          </a:xfrm>
        </p:spPr>
        <p:txBody>
          <a:bodyPr/>
          <a:lstStyle/>
          <a:p>
            <a:pPr eaLnBrk="1" hangingPunct="1"/>
            <a:r>
              <a:rPr lang="en-US" sz="2800" smtClean="0">
                <a:solidFill>
                  <a:srgbClr val="003366"/>
                </a:solidFill>
              </a:rPr>
              <a:t>Simplified Analogy to an Electric Circuit</a:t>
            </a:r>
            <a:r>
              <a:rPr lang="en-US" smtClean="0"/>
              <a:t> </a:t>
            </a:r>
          </a:p>
        </p:txBody>
      </p:sp>
      <p:pic>
        <p:nvPicPr>
          <p:cNvPr id="136198" name="Picture 5" descr="redir?src=image&amp;clickedItemURN=http%3A%2F%2Fimagecache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28600" y="4343400"/>
            <a:ext cx="2667000"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199" name="Line 6"/>
          <p:cNvSpPr>
            <a:spLocks noChangeShapeType="1"/>
          </p:cNvSpPr>
          <p:nvPr/>
        </p:nvSpPr>
        <p:spPr bwMode="auto">
          <a:xfrm flipV="1">
            <a:off x="1600200" y="3810000"/>
            <a:ext cx="0" cy="533400"/>
          </a:xfrm>
          <a:prstGeom prst="line">
            <a:avLst/>
          </a:prstGeom>
          <a:noFill/>
          <a:ln w="76200">
            <a:solidFill>
              <a:srgbClr val="00808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3620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1905000"/>
            <a:ext cx="142875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201" name="Rectangle 11"/>
          <p:cNvSpPr>
            <a:spLocks noChangeArrowheads="1"/>
          </p:cNvSpPr>
          <p:nvPr/>
        </p:nvSpPr>
        <p:spPr bwMode="auto">
          <a:xfrm>
            <a:off x="838200" y="34290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rgbClr val="FFCC00"/>
              </a:buClr>
            </a:pPr>
            <a:r>
              <a:rPr lang="en-US" sz="2000" b="1">
                <a:solidFill>
                  <a:srgbClr val="003366"/>
                </a:solidFill>
              </a:rPr>
              <a:t>Reservoir</a:t>
            </a:r>
          </a:p>
        </p:txBody>
      </p:sp>
      <p:sp>
        <p:nvSpPr>
          <p:cNvPr id="136202" name="Freeform 22"/>
          <p:cNvSpPr>
            <a:spLocks/>
          </p:cNvSpPr>
          <p:nvPr/>
        </p:nvSpPr>
        <p:spPr bwMode="auto">
          <a:xfrm rot="726515">
            <a:off x="1446213" y="1403350"/>
            <a:ext cx="342900" cy="387350"/>
          </a:xfrm>
          <a:custGeom>
            <a:avLst/>
            <a:gdLst>
              <a:gd name="T0" fmla="*/ 2147483647 w 168"/>
              <a:gd name="T1" fmla="*/ 2147483647 h 192"/>
              <a:gd name="T2" fmla="*/ 2147483647 w 168"/>
              <a:gd name="T3" fmla="*/ 2147483647 h 192"/>
              <a:gd name="T4" fmla="*/ 2147483647 w 168"/>
              <a:gd name="T5" fmla="*/ 0 h 192"/>
              <a:gd name="T6" fmla="*/ 0 60000 65536"/>
              <a:gd name="T7" fmla="*/ 0 60000 65536"/>
              <a:gd name="T8" fmla="*/ 0 60000 65536"/>
              <a:gd name="T9" fmla="*/ 0 w 168"/>
              <a:gd name="T10" fmla="*/ 0 h 192"/>
              <a:gd name="T11" fmla="*/ 168 w 168"/>
              <a:gd name="T12" fmla="*/ 192 h 192"/>
            </a:gdLst>
            <a:ahLst/>
            <a:cxnLst>
              <a:cxn ang="T6">
                <a:pos x="T0" y="T1"/>
              </a:cxn>
              <a:cxn ang="T7">
                <a:pos x="T2" y="T3"/>
              </a:cxn>
              <a:cxn ang="T8">
                <a:pos x="T4" y="T5"/>
              </a:cxn>
            </a:cxnLst>
            <a:rect l="T9" t="T10" r="T11" b="T12"/>
            <a:pathLst>
              <a:path w="168" h="192">
                <a:moveTo>
                  <a:pt x="24" y="192"/>
                </a:moveTo>
                <a:cubicBezTo>
                  <a:pt x="12" y="136"/>
                  <a:pt x="0" y="80"/>
                  <a:pt x="24" y="48"/>
                </a:cubicBezTo>
                <a:cubicBezTo>
                  <a:pt x="48" y="16"/>
                  <a:pt x="144" y="8"/>
                  <a:pt x="168" y="0"/>
                </a:cubicBezTo>
              </a:path>
            </a:pathLst>
          </a:cu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Calibri" pitchFamily="34" charset="0"/>
            </a:endParaRPr>
          </a:p>
        </p:txBody>
      </p:sp>
      <p:sp>
        <p:nvSpPr>
          <p:cNvPr id="136203" name="Rectangle 23"/>
          <p:cNvSpPr>
            <a:spLocks noChangeArrowheads="1"/>
          </p:cNvSpPr>
          <p:nvPr/>
        </p:nvSpPr>
        <p:spPr bwMode="auto">
          <a:xfrm>
            <a:off x="1828800" y="12192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rgbClr val="FFCC00"/>
              </a:buClr>
            </a:pPr>
            <a:r>
              <a:rPr lang="en-US" sz="2000">
                <a:solidFill>
                  <a:srgbClr val="003366"/>
                </a:solidFill>
              </a:rPr>
              <a:t>Pipes</a:t>
            </a:r>
          </a:p>
        </p:txBody>
      </p:sp>
      <p:sp>
        <p:nvSpPr>
          <p:cNvPr id="136204" name="Line 27"/>
          <p:cNvSpPr>
            <a:spLocks noChangeShapeType="1"/>
          </p:cNvSpPr>
          <p:nvPr/>
        </p:nvSpPr>
        <p:spPr bwMode="auto">
          <a:xfrm>
            <a:off x="2667000" y="1447800"/>
            <a:ext cx="3048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205" name="Freeform 28"/>
          <p:cNvSpPr>
            <a:spLocks/>
          </p:cNvSpPr>
          <p:nvPr/>
        </p:nvSpPr>
        <p:spPr bwMode="auto">
          <a:xfrm>
            <a:off x="2895600" y="1435100"/>
            <a:ext cx="533400" cy="1536700"/>
          </a:xfrm>
          <a:custGeom>
            <a:avLst/>
            <a:gdLst>
              <a:gd name="T0" fmla="*/ 0 w 344"/>
              <a:gd name="T1" fmla="*/ 2147483647 h 920"/>
              <a:gd name="T2" fmla="*/ 2147483647 w 344"/>
              <a:gd name="T3" fmla="*/ 2147483647 h 920"/>
              <a:gd name="T4" fmla="*/ 2147483647 w 344"/>
              <a:gd name="T5" fmla="*/ 2147483647 h 920"/>
              <a:gd name="T6" fmla="*/ 0 60000 65536"/>
              <a:gd name="T7" fmla="*/ 0 60000 65536"/>
              <a:gd name="T8" fmla="*/ 0 60000 65536"/>
              <a:gd name="T9" fmla="*/ 0 w 344"/>
              <a:gd name="T10" fmla="*/ 0 h 920"/>
              <a:gd name="T11" fmla="*/ 344 w 344"/>
              <a:gd name="T12" fmla="*/ 920 h 920"/>
            </a:gdLst>
            <a:ahLst/>
            <a:cxnLst>
              <a:cxn ang="T6">
                <a:pos x="T0" y="T1"/>
              </a:cxn>
              <a:cxn ang="T7">
                <a:pos x="T2" y="T3"/>
              </a:cxn>
              <a:cxn ang="T8">
                <a:pos x="T4" y="T5"/>
              </a:cxn>
            </a:cxnLst>
            <a:rect l="T9" t="T10" r="T11" b="T12"/>
            <a:pathLst>
              <a:path w="344" h="920">
                <a:moveTo>
                  <a:pt x="0" y="8"/>
                </a:moveTo>
                <a:cubicBezTo>
                  <a:pt x="116" y="4"/>
                  <a:pt x="232" y="0"/>
                  <a:pt x="288" y="152"/>
                </a:cubicBezTo>
                <a:cubicBezTo>
                  <a:pt x="344" y="304"/>
                  <a:pt x="328" y="792"/>
                  <a:pt x="336" y="920"/>
                </a:cubicBezTo>
              </a:path>
            </a:pathLst>
          </a:cu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Calibri" pitchFamily="34" charset="0"/>
            </a:endParaRPr>
          </a:p>
        </p:txBody>
      </p:sp>
      <p:sp>
        <p:nvSpPr>
          <p:cNvPr id="136206" name="Freeform 29"/>
          <p:cNvSpPr>
            <a:spLocks/>
          </p:cNvSpPr>
          <p:nvPr/>
        </p:nvSpPr>
        <p:spPr bwMode="auto">
          <a:xfrm flipH="1" flipV="1">
            <a:off x="3406775" y="2971800"/>
            <a:ext cx="403225" cy="533400"/>
          </a:xfrm>
          <a:custGeom>
            <a:avLst/>
            <a:gdLst>
              <a:gd name="T0" fmla="*/ 0 w 344"/>
              <a:gd name="T1" fmla="*/ 2147483647 h 920"/>
              <a:gd name="T2" fmla="*/ 2147483647 w 344"/>
              <a:gd name="T3" fmla="*/ 2147483647 h 920"/>
              <a:gd name="T4" fmla="*/ 2147483647 w 344"/>
              <a:gd name="T5" fmla="*/ 2147483647 h 920"/>
              <a:gd name="T6" fmla="*/ 0 60000 65536"/>
              <a:gd name="T7" fmla="*/ 0 60000 65536"/>
              <a:gd name="T8" fmla="*/ 0 60000 65536"/>
              <a:gd name="T9" fmla="*/ 0 w 344"/>
              <a:gd name="T10" fmla="*/ 0 h 920"/>
              <a:gd name="T11" fmla="*/ 344 w 344"/>
              <a:gd name="T12" fmla="*/ 920 h 920"/>
            </a:gdLst>
            <a:ahLst/>
            <a:cxnLst>
              <a:cxn ang="T6">
                <a:pos x="T0" y="T1"/>
              </a:cxn>
              <a:cxn ang="T7">
                <a:pos x="T2" y="T3"/>
              </a:cxn>
              <a:cxn ang="T8">
                <a:pos x="T4" y="T5"/>
              </a:cxn>
            </a:cxnLst>
            <a:rect l="T9" t="T10" r="T11" b="T12"/>
            <a:pathLst>
              <a:path w="344" h="920">
                <a:moveTo>
                  <a:pt x="0" y="8"/>
                </a:moveTo>
                <a:cubicBezTo>
                  <a:pt x="116" y="4"/>
                  <a:pt x="232" y="0"/>
                  <a:pt x="288" y="152"/>
                </a:cubicBezTo>
                <a:cubicBezTo>
                  <a:pt x="344" y="304"/>
                  <a:pt x="328" y="792"/>
                  <a:pt x="336" y="920"/>
                </a:cubicBezTo>
              </a:path>
            </a:pathLst>
          </a:cu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Calibri" pitchFamily="34" charset="0"/>
            </a:endParaRPr>
          </a:p>
        </p:txBody>
      </p:sp>
      <p:sp>
        <p:nvSpPr>
          <p:cNvPr id="136207" name="Freeform 36"/>
          <p:cNvSpPr>
            <a:spLocks/>
          </p:cNvSpPr>
          <p:nvPr/>
        </p:nvSpPr>
        <p:spPr bwMode="auto">
          <a:xfrm flipV="1">
            <a:off x="3810000" y="2593975"/>
            <a:ext cx="762000" cy="914400"/>
          </a:xfrm>
          <a:custGeom>
            <a:avLst/>
            <a:gdLst>
              <a:gd name="T0" fmla="*/ 0 w 344"/>
              <a:gd name="T1" fmla="*/ 2147483647 h 920"/>
              <a:gd name="T2" fmla="*/ 2147483647 w 344"/>
              <a:gd name="T3" fmla="*/ 2147483647 h 920"/>
              <a:gd name="T4" fmla="*/ 2147483647 w 344"/>
              <a:gd name="T5" fmla="*/ 2147483647 h 920"/>
              <a:gd name="T6" fmla="*/ 0 60000 65536"/>
              <a:gd name="T7" fmla="*/ 0 60000 65536"/>
              <a:gd name="T8" fmla="*/ 0 60000 65536"/>
              <a:gd name="T9" fmla="*/ 0 w 344"/>
              <a:gd name="T10" fmla="*/ 0 h 920"/>
              <a:gd name="T11" fmla="*/ 344 w 344"/>
              <a:gd name="T12" fmla="*/ 920 h 920"/>
            </a:gdLst>
            <a:ahLst/>
            <a:cxnLst>
              <a:cxn ang="T6">
                <a:pos x="T0" y="T1"/>
              </a:cxn>
              <a:cxn ang="T7">
                <a:pos x="T2" y="T3"/>
              </a:cxn>
              <a:cxn ang="T8">
                <a:pos x="T4" y="T5"/>
              </a:cxn>
            </a:cxnLst>
            <a:rect l="T9" t="T10" r="T11" b="T12"/>
            <a:pathLst>
              <a:path w="344" h="920">
                <a:moveTo>
                  <a:pt x="0" y="8"/>
                </a:moveTo>
                <a:cubicBezTo>
                  <a:pt x="116" y="4"/>
                  <a:pt x="232" y="0"/>
                  <a:pt x="288" y="152"/>
                </a:cubicBezTo>
                <a:cubicBezTo>
                  <a:pt x="344" y="304"/>
                  <a:pt x="328" y="792"/>
                  <a:pt x="336" y="920"/>
                </a:cubicBezTo>
              </a:path>
            </a:pathLst>
          </a:cu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Calibri" pitchFamily="34" charset="0"/>
            </a:endParaRPr>
          </a:p>
        </p:txBody>
      </p:sp>
      <p:pic>
        <p:nvPicPr>
          <p:cNvPr id="136208" name="Picture 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67125" y="1143000"/>
            <a:ext cx="227647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209" name="Line 39"/>
          <p:cNvSpPr>
            <a:spLocks noChangeShapeType="1"/>
          </p:cNvSpPr>
          <p:nvPr/>
        </p:nvSpPr>
        <p:spPr bwMode="auto">
          <a:xfrm flipH="1">
            <a:off x="5334000" y="1905000"/>
            <a:ext cx="304800" cy="1752600"/>
          </a:xfrm>
          <a:prstGeom prst="line">
            <a:avLst/>
          </a:prstGeom>
          <a:noFill/>
          <a:ln w="2857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210" name="Line 40"/>
          <p:cNvSpPr>
            <a:spLocks noChangeShapeType="1"/>
          </p:cNvSpPr>
          <p:nvPr/>
        </p:nvSpPr>
        <p:spPr bwMode="auto">
          <a:xfrm flipH="1">
            <a:off x="5486400" y="1905000"/>
            <a:ext cx="152400" cy="1600200"/>
          </a:xfrm>
          <a:prstGeom prst="line">
            <a:avLst/>
          </a:prstGeom>
          <a:noFill/>
          <a:ln w="2857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211" name="Line 41"/>
          <p:cNvSpPr>
            <a:spLocks noChangeShapeType="1"/>
          </p:cNvSpPr>
          <p:nvPr/>
        </p:nvSpPr>
        <p:spPr bwMode="auto">
          <a:xfrm>
            <a:off x="5638800" y="1905000"/>
            <a:ext cx="76200" cy="1524000"/>
          </a:xfrm>
          <a:prstGeom prst="line">
            <a:avLst/>
          </a:prstGeom>
          <a:noFill/>
          <a:ln w="2857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212" name="Line 42"/>
          <p:cNvSpPr>
            <a:spLocks noChangeShapeType="1"/>
          </p:cNvSpPr>
          <p:nvPr/>
        </p:nvSpPr>
        <p:spPr bwMode="auto">
          <a:xfrm>
            <a:off x="5791200" y="1905000"/>
            <a:ext cx="152400" cy="1600200"/>
          </a:xfrm>
          <a:prstGeom prst="line">
            <a:avLst/>
          </a:prstGeom>
          <a:noFill/>
          <a:ln w="2857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213" name="Line 43"/>
          <p:cNvSpPr>
            <a:spLocks noChangeShapeType="1"/>
          </p:cNvSpPr>
          <p:nvPr/>
        </p:nvSpPr>
        <p:spPr bwMode="auto">
          <a:xfrm>
            <a:off x="5638800" y="1905000"/>
            <a:ext cx="152400" cy="1600200"/>
          </a:xfrm>
          <a:prstGeom prst="line">
            <a:avLst/>
          </a:prstGeom>
          <a:noFill/>
          <a:ln w="2857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214" name="Line 47"/>
          <p:cNvSpPr>
            <a:spLocks noChangeShapeType="1"/>
          </p:cNvSpPr>
          <p:nvPr/>
        </p:nvSpPr>
        <p:spPr bwMode="auto">
          <a:xfrm>
            <a:off x="5638800" y="1905000"/>
            <a:ext cx="0" cy="1676400"/>
          </a:xfrm>
          <a:prstGeom prst="line">
            <a:avLst/>
          </a:prstGeom>
          <a:noFill/>
          <a:ln w="2857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215" name="Line 48"/>
          <p:cNvSpPr>
            <a:spLocks noChangeShapeType="1"/>
          </p:cNvSpPr>
          <p:nvPr/>
        </p:nvSpPr>
        <p:spPr bwMode="auto">
          <a:xfrm>
            <a:off x="5715000" y="1905000"/>
            <a:ext cx="152400" cy="1676400"/>
          </a:xfrm>
          <a:prstGeom prst="line">
            <a:avLst/>
          </a:prstGeom>
          <a:noFill/>
          <a:ln w="2857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216" name="Line 49"/>
          <p:cNvSpPr>
            <a:spLocks noChangeShapeType="1"/>
          </p:cNvSpPr>
          <p:nvPr/>
        </p:nvSpPr>
        <p:spPr bwMode="auto">
          <a:xfrm>
            <a:off x="5791200" y="1905000"/>
            <a:ext cx="228600" cy="1676400"/>
          </a:xfrm>
          <a:prstGeom prst="line">
            <a:avLst/>
          </a:prstGeom>
          <a:noFill/>
          <a:ln w="2857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217" name="Line 50"/>
          <p:cNvSpPr>
            <a:spLocks noChangeShapeType="1"/>
          </p:cNvSpPr>
          <p:nvPr/>
        </p:nvSpPr>
        <p:spPr bwMode="auto">
          <a:xfrm flipH="1">
            <a:off x="5562600" y="1905000"/>
            <a:ext cx="152400" cy="1752600"/>
          </a:xfrm>
          <a:prstGeom prst="line">
            <a:avLst/>
          </a:prstGeom>
          <a:noFill/>
          <a:ln w="2857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218" name="Line 51"/>
          <p:cNvSpPr>
            <a:spLocks noChangeShapeType="1"/>
          </p:cNvSpPr>
          <p:nvPr/>
        </p:nvSpPr>
        <p:spPr bwMode="auto">
          <a:xfrm>
            <a:off x="5867400" y="1905000"/>
            <a:ext cx="228600" cy="1676400"/>
          </a:xfrm>
          <a:prstGeom prst="line">
            <a:avLst/>
          </a:prstGeom>
          <a:noFill/>
          <a:ln w="2857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219" name="Line 52"/>
          <p:cNvSpPr>
            <a:spLocks noChangeShapeType="1"/>
          </p:cNvSpPr>
          <p:nvPr/>
        </p:nvSpPr>
        <p:spPr bwMode="auto">
          <a:xfrm>
            <a:off x="5791200" y="1905000"/>
            <a:ext cx="0" cy="1828800"/>
          </a:xfrm>
          <a:prstGeom prst="line">
            <a:avLst/>
          </a:prstGeom>
          <a:noFill/>
          <a:ln w="2857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36220" name="Group 95"/>
          <p:cNvGrpSpPr>
            <a:grpSpLocks/>
          </p:cNvGrpSpPr>
          <p:nvPr/>
        </p:nvGrpSpPr>
        <p:grpSpPr bwMode="auto">
          <a:xfrm>
            <a:off x="5486400" y="2590800"/>
            <a:ext cx="457200" cy="609600"/>
            <a:chOff x="4704" y="1200"/>
            <a:chExt cx="288" cy="384"/>
          </a:xfrm>
        </p:grpSpPr>
        <p:sp>
          <p:nvSpPr>
            <p:cNvPr id="136247" name="Oval 56"/>
            <p:cNvSpPr>
              <a:spLocks noChangeArrowheads="1"/>
            </p:cNvSpPr>
            <p:nvPr/>
          </p:nvSpPr>
          <p:spPr bwMode="auto">
            <a:xfrm>
              <a:off x="4704" y="1296"/>
              <a:ext cx="288" cy="288"/>
            </a:xfrm>
            <a:prstGeom prst="ellipse">
              <a:avLst/>
            </a:prstGeom>
            <a:solidFill>
              <a:schemeClr val="bg1"/>
            </a:solidFill>
            <a:ln w="76200">
              <a:solidFill>
                <a:srgbClr val="C00000"/>
              </a:solidFill>
              <a:round/>
              <a:headEnd/>
              <a:tailEnd/>
            </a:ln>
          </p:spPr>
          <p:txBody>
            <a:bodyPr wrap="none" anchor="ctr"/>
            <a:lstStyle/>
            <a:p>
              <a:endParaRPr lang="en-US">
                <a:latin typeface="Calibri" pitchFamily="34" charset="0"/>
              </a:endParaRPr>
            </a:p>
          </p:txBody>
        </p:sp>
        <p:sp>
          <p:nvSpPr>
            <p:cNvPr id="136248" name="Rectangle 55"/>
            <p:cNvSpPr>
              <a:spLocks noChangeArrowheads="1"/>
            </p:cNvSpPr>
            <p:nvPr/>
          </p:nvSpPr>
          <p:spPr bwMode="auto">
            <a:xfrm>
              <a:off x="4704" y="1200"/>
              <a:ext cx="28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rgbClr val="FFCC00"/>
                </a:buClr>
              </a:pPr>
              <a:r>
                <a:rPr lang="en-US" sz="4000" b="1">
                  <a:solidFill>
                    <a:srgbClr val="003366"/>
                  </a:solidFill>
                </a:rPr>
                <a:t>+</a:t>
              </a:r>
            </a:p>
          </p:txBody>
        </p:sp>
      </p:grpSp>
      <p:sp>
        <p:nvSpPr>
          <p:cNvPr id="136221" name="Rectangle 58"/>
          <p:cNvSpPr>
            <a:spLocks noChangeArrowheads="1"/>
          </p:cNvSpPr>
          <p:nvPr/>
        </p:nvSpPr>
        <p:spPr bwMode="auto">
          <a:xfrm>
            <a:off x="6934200" y="32004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rgbClr val="FFCC00"/>
              </a:buClr>
            </a:pPr>
            <a:r>
              <a:rPr lang="en-US" sz="2000" b="1">
                <a:solidFill>
                  <a:srgbClr val="003366"/>
                </a:solidFill>
              </a:rPr>
              <a:t>Work</a:t>
            </a:r>
          </a:p>
        </p:txBody>
      </p:sp>
      <p:sp>
        <p:nvSpPr>
          <p:cNvPr id="136222" name="Freeform 63"/>
          <p:cNvSpPr>
            <a:spLocks/>
          </p:cNvSpPr>
          <p:nvPr/>
        </p:nvSpPr>
        <p:spPr bwMode="auto">
          <a:xfrm flipV="1">
            <a:off x="5791200" y="4038600"/>
            <a:ext cx="1295400" cy="1219200"/>
          </a:xfrm>
          <a:custGeom>
            <a:avLst/>
            <a:gdLst>
              <a:gd name="T0" fmla="*/ 0 w 344"/>
              <a:gd name="T1" fmla="*/ 2147483647 h 920"/>
              <a:gd name="T2" fmla="*/ 2147483647 w 344"/>
              <a:gd name="T3" fmla="*/ 2147483647 h 920"/>
              <a:gd name="T4" fmla="*/ 2147483647 w 344"/>
              <a:gd name="T5" fmla="*/ 2147483647 h 920"/>
              <a:gd name="T6" fmla="*/ 0 60000 65536"/>
              <a:gd name="T7" fmla="*/ 0 60000 65536"/>
              <a:gd name="T8" fmla="*/ 0 60000 65536"/>
              <a:gd name="T9" fmla="*/ 0 w 344"/>
              <a:gd name="T10" fmla="*/ 0 h 920"/>
              <a:gd name="T11" fmla="*/ 344 w 344"/>
              <a:gd name="T12" fmla="*/ 920 h 920"/>
            </a:gdLst>
            <a:ahLst/>
            <a:cxnLst>
              <a:cxn ang="T6">
                <a:pos x="T0" y="T1"/>
              </a:cxn>
              <a:cxn ang="T7">
                <a:pos x="T2" y="T3"/>
              </a:cxn>
              <a:cxn ang="T8">
                <a:pos x="T4" y="T5"/>
              </a:cxn>
            </a:cxnLst>
            <a:rect l="T9" t="T10" r="T11" b="T12"/>
            <a:pathLst>
              <a:path w="344" h="920">
                <a:moveTo>
                  <a:pt x="0" y="8"/>
                </a:moveTo>
                <a:cubicBezTo>
                  <a:pt x="116" y="4"/>
                  <a:pt x="232" y="0"/>
                  <a:pt x="288" y="152"/>
                </a:cubicBezTo>
                <a:cubicBezTo>
                  <a:pt x="344" y="304"/>
                  <a:pt x="328" y="792"/>
                  <a:pt x="336" y="920"/>
                </a:cubicBezTo>
              </a:path>
            </a:pathLst>
          </a:cu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Calibri" pitchFamily="34" charset="0"/>
            </a:endParaRPr>
          </a:p>
        </p:txBody>
      </p:sp>
      <p:sp>
        <p:nvSpPr>
          <p:cNvPr id="136223" name="Freeform 64"/>
          <p:cNvSpPr>
            <a:spLocks/>
          </p:cNvSpPr>
          <p:nvPr/>
        </p:nvSpPr>
        <p:spPr bwMode="auto">
          <a:xfrm flipH="1" flipV="1">
            <a:off x="4267200" y="4038600"/>
            <a:ext cx="1219200" cy="1219200"/>
          </a:xfrm>
          <a:custGeom>
            <a:avLst/>
            <a:gdLst>
              <a:gd name="T0" fmla="*/ 0 w 344"/>
              <a:gd name="T1" fmla="*/ 2147483647 h 920"/>
              <a:gd name="T2" fmla="*/ 2147483647 w 344"/>
              <a:gd name="T3" fmla="*/ 2147483647 h 920"/>
              <a:gd name="T4" fmla="*/ 2147483647 w 344"/>
              <a:gd name="T5" fmla="*/ 2147483647 h 920"/>
              <a:gd name="T6" fmla="*/ 0 60000 65536"/>
              <a:gd name="T7" fmla="*/ 0 60000 65536"/>
              <a:gd name="T8" fmla="*/ 0 60000 65536"/>
              <a:gd name="T9" fmla="*/ 0 w 344"/>
              <a:gd name="T10" fmla="*/ 0 h 920"/>
              <a:gd name="T11" fmla="*/ 344 w 344"/>
              <a:gd name="T12" fmla="*/ 920 h 920"/>
            </a:gdLst>
            <a:ahLst/>
            <a:cxnLst>
              <a:cxn ang="T6">
                <a:pos x="T0" y="T1"/>
              </a:cxn>
              <a:cxn ang="T7">
                <a:pos x="T2" y="T3"/>
              </a:cxn>
              <a:cxn ang="T8">
                <a:pos x="T4" y="T5"/>
              </a:cxn>
            </a:cxnLst>
            <a:rect l="T9" t="T10" r="T11" b="T12"/>
            <a:pathLst>
              <a:path w="344" h="920">
                <a:moveTo>
                  <a:pt x="0" y="8"/>
                </a:moveTo>
                <a:cubicBezTo>
                  <a:pt x="116" y="4"/>
                  <a:pt x="232" y="0"/>
                  <a:pt x="288" y="152"/>
                </a:cubicBezTo>
                <a:cubicBezTo>
                  <a:pt x="344" y="304"/>
                  <a:pt x="328" y="792"/>
                  <a:pt x="336" y="920"/>
                </a:cubicBezTo>
              </a:path>
            </a:pathLst>
          </a:cu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Calibri" pitchFamily="34" charset="0"/>
            </a:endParaRPr>
          </a:p>
        </p:txBody>
      </p:sp>
      <p:sp>
        <p:nvSpPr>
          <p:cNvPr id="136224" name="Line 65"/>
          <p:cNvSpPr>
            <a:spLocks noChangeShapeType="1"/>
          </p:cNvSpPr>
          <p:nvPr/>
        </p:nvSpPr>
        <p:spPr bwMode="auto">
          <a:xfrm>
            <a:off x="5486400" y="5257800"/>
            <a:ext cx="0" cy="3810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225" name="Line 66"/>
          <p:cNvSpPr>
            <a:spLocks noChangeShapeType="1"/>
          </p:cNvSpPr>
          <p:nvPr/>
        </p:nvSpPr>
        <p:spPr bwMode="auto">
          <a:xfrm>
            <a:off x="5791200" y="5257800"/>
            <a:ext cx="0" cy="3810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226" name="Line 77"/>
          <p:cNvSpPr>
            <a:spLocks noChangeShapeType="1"/>
          </p:cNvSpPr>
          <p:nvPr/>
        </p:nvSpPr>
        <p:spPr bwMode="auto">
          <a:xfrm flipH="1" flipV="1">
            <a:off x="3200400" y="5715000"/>
            <a:ext cx="1219200" cy="0"/>
          </a:xfrm>
          <a:prstGeom prst="line">
            <a:avLst/>
          </a:prstGeom>
          <a:noFill/>
          <a:ln w="76200">
            <a:solidFill>
              <a:srgbClr val="00808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6227" name="Rectangle 82"/>
          <p:cNvSpPr>
            <a:spLocks noChangeArrowheads="1"/>
          </p:cNvSpPr>
          <p:nvPr/>
        </p:nvSpPr>
        <p:spPr bwMode="auto">
          <a:xfrm>
            <a:off x="7010400" y="3962400"/>
            <a:ext cx="457200" cy="76200"/>
          </a:xfrm>
          <a:prstGeom prst="rect">
            <a:avLst/>
          </a:prstGeom>
          <a:solidFill>
            <a:schemeClr val="tx1"/>
          </a:solidFill>
          <a:ln w="9525">
            <a:solidFill>
              <a:schemeClr val="tx1"/>
            </a:solidFill>
            <a:miter lim="800000"/>
            <a:headEnd/>
            <a:tailEnd/>
          </a:ln>
        </p:spPr>
        <p:txBody>
          <a:bodyPr wrap="none" anchor="ctr"/>
          <a:lstStyle/>
          <a:p>
            <a:endParaRPr lang="en-US">
              <a:latin typeface="Calibri" pitchFamily="34" charset="0"/>
            </a:endParaRPr>
          </a:p>
        </p:txBody>
      </p:sp>
      <p:sp>
        <p:nvSpPr>
          <p:cNvPr id="136228" name="Rectangle 83"/>
          <p:cNvSpPr>
            <a:spLocks noChangeArrowheads="1"/>
          </p:cNvSpPr>
          <p:nvPr/>
        </p:nvSpPr>
        <p:spPr bwMode="auto">
          <a:xfrm>
            <a:off x="3886200" y="4038600"/>
            <a:ext cx="457200" cy="76200"/>
          </a:xfrm>
          <a:prstGeom prst="rect">
            <a:avLst/>
          </a:prstGeom>
          <a:solidFill>
            <a:schemeClr val="tx1"/>
          </a:solidFill>
          <a:ln w="9525">
            <a:solidFill>
              <a:schemeClr val="tx1"/>
            </a:solidFill>
            <a:miter lim="800000"/>
            <a:headEnd/>
            <a:tailEnd/>
          </a:ln>
        </p:spPr>
        <p:txBody>
          <a:bodyPr wrap="none" anchor="ctr"/>
          <a:lstStyle/>
          <a:p>
            <a:endParaRPr lang="en-US">
              <a:latin typeface="Calibri" pitchFamily="34" charset="0"/>
            </a:endParaRPr>
          </a:p>
        </p:txBody>
      </p:sp>
      <p:sp>
        <p:nvSpPr>
          <p:cNvPr id="136229" name="Rectangle 91"/>
          <p:cNvSpPr>
            <a:spLocks noChangeArrowheads="1"/>
          </p:cNvSpPr>
          <p:nvPr/>
        </p:nvSpPr>
        <p:spPr bwMode="auto">
          <a:xfrm>
            <a:off x="7239000" y="4495800"/>
            <a:ext cx="152400" cy="381000"/>
          </a:xfrm>
          <a:prstGeom prst="rect">
            <a:avLst/>
          </a:prstGeom>
          <a:solidFill>
            <a:schemeClr val="bg1"/>
          </a:solidFill>
          <a:ln w="9525">
            <a:solidFill>
              <a:schemeClr val="bg1"/>
            </a:solidFill>
            <a:miter lim="800000"/>
            <a:headEnd/>
            <a:tailEnd/>
          </a:ln>
        </p:spPr>
        <p:txBody>
          <a:bodyPr wrap="none" anchor="ctr"/>
          <a:lstStyle/>
          <a:p>
            <a:endParaRPr lang="en-US">
              <a:latin typeface="Calibri" pitchFamily="34" charset="0"/>
            </a:endParaRPr>
          </a:p>
        </p:txBody>
      </p:sp>
      <p:sp>
        <p:nvSpPr>
          <p:cNvPr id="247900" name="Freeform 92"/>
          <p:cNvSpPr>
            <a:spLocks/>
          </p:cNvSpPr>
          <p:nvPr/>
        </p:nvSpPr>
        <p:spPr bwMode="auto">
          <a:xfrm>
            <a:off x="5791200" y="4191000"/>
            <a:ext cx="1701800" cy="1371600"/>
          </a:xfrm>
          <a:custGeom>
            <a:avLst/>
            <a:gdLst>
              <a:gd name="T0" fmla="*/ 2147483647 w 1024"/>
              <a:gd name="T1" fmla="*/ 0 h 864"/>
              <a:gd name="T2" fmla="*/ 2147483647 w 1024"/>
              <a:gd name="T3" fmla="*/ 2147483647 h 864"/>
              <a:gd name="T4" fmla="*/ 2147483647 w 1024"/>
              <a:gd name="T5" fmla="*/ 2147483647 h 864"/>
              <a:gd name="T6" fmla="*/ 2147483647 w 1024"/>
              <a:gd name="T7" fmla="*/ 2147483647 h 864"/>
              <a:gd name="T8" fmla="*/ 2147483647 w 1024"/>
              <a:gd name="T9" fmla="*/ 2147483647 h 864"/>
              <a:gd name="T10" fmla="*/ 0 w 1024"/>
              <a:gd name="T11" fmla="*/ 2147483647 h 864"/>
              <a:gd name="T12" fmla="*/ 0 60000 65536"/>
              <a:gd name="T13" fmla="*/ 0 60000 65536"/>
              <a:gd name="T14" fmla="*/ 0 60000 65536"/>
              <a:gd name="T15" fmla="*/ 0 60000 65536"/>
              <a:gd name="T16" fmla="*/ 0 60000 65536"/>
              <a:gd name="T17" fmla="*/ 0 60000 65536"/>
              <a:gd name="T18" fmla="*/ 0 w 1024"/>
              <a:gd name="T19" fmla="*/ 0 h 864"/>
              <a:gd name="T20" fmla="*/ 1024 w 1024"/>
              <a:gd name="T21" fmla="*/ 864 h 864"/>
            </a:gdLst>
            <a:ahLst/>
            <a:cxnLst>
              <a:cxn ang="T12">
                <a:pos x="T0" y="T1"/>
              </a:cxn>
              <a:cxn ang="T13">
                <a:pos x="T2" y="T3"/>
              </a:cxn>
              <a:cxn ang="T14">
                <a:pos x="T4" y="T5"/>
              </a:cxn>
              <a:cxn ang="T15">
                <a:pos x="T6" y="T7"/>
              </a:cxn>
              <a:cxn ang="T16">
                <a:pos x="T8" y="T9"/>
              </a:cxn>
              <a:cxn ang="T17">
                <a:pos x="T10" y="T11"/>
              </a:cxn>
            </a:cxnLst>
            <a:rect l="T18" t="T19" r="T20" b="T21"/>
            <a:pathLst>
              <a:path w="1024" h="864">
                <a:moveTo>
                  <a:pt x="768" y="0"/>
                </a:moveTo>
                <a:cubicBezTo>
                  <a:pt x="844" y="4"/>
                  <a:pt x="920" y="8"/>
                  <a:pt x="960" y="48"/>
                </a:cubicBezTo>
                <a:cubicBezTo>
                  <a:pt x="1000" y="88"/>
                  <a:pt x="1008" y="152"/>
                  <a:pt x="1008" y="240"/>
                </a:cubicBezTo>
                <a:cubicBezTo>
                  <a:pt x="1008" y="328"/>
                  <a:pt x="1024" y="480"/>
                  <a:pt x="960" y="576"/>
                </a:cubicBezTo>
                <a:cubicBezTo>
                  <a:pt x="896" y="672"/>
                  <a:pt x="784" y="768"/>
                  <a:pt x="624" y="816"/>
                </a:cubicBezTo>
                <a:cubicBezTo>
                  <a:pt x="464" y="864"/>
                  <a:pt x="104" y="856"/>
                  <a:pt x="0" y="864"/>
                </a:cubicBezTo>
              </a:path>
            </a:pathLst>
          </a:custGeom>
          <a:noFill/>
          <a:ln w="127000">
            <a:solidFill>
              <a:srgbClr val="3399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Calibri" pitchFamily="34" charset="0"/>
            </a:endParaRPr>
          </a:p>
        </p:txBody>
      </p:sp>
      <p:grpSp>
        <p:nvGrpSpPr>
          <p:cNvPr id="136231" name="Group 97"/>
          <p:cNvGrpSpPr>
            <a:grpSpLocks/>
          </p:cNvGrpSpPr>
          <p:nvPr/>
        </p:nvGrpSpPr>
        <p:grpSpPr bwMode="auto">
          <a:xfrm>
            <a:off x="5410200" y="4313238"/>
            <a:ext cx="762000" cy="792162"/>
            <a:chOff x="4752" y="1200"/>
            <a:chExt cx="480" cy="499"/>
          </a:xfrm>
        </p:grpSpPr>
        <p:sp>
          <p:nvSpPr>
            <p:cNvPr id="136245" name="Oval 93"/>
            <p:cNvSpPr>
              <a:spLocks noChangeArrowheads="1"/>
            </p:cNvSpPr>
            <p:nvPr/>
          </p:nvSpPr>
          <p:spPr bwMode="auto">
            <a:xfrm>
              <a:off x="4752" y="1411"/>
              <a:ext cx="288" cy="288"/>
            </a:xfrm>
            <a:prstGeom prst="ellipse">
              <a:avLst/>
            </a:prstGeom>
            <a:solidFill>
              <a:schemeClr val="bg1"/>
            </a:solidFill>
            <a:ln w="76200">
              <a:solidFill>
                <a:srgbClr val="C00000"/>
              </a:solidFill>
              <a:round/>
              <a:headEnd/>
              <a:tailEnd/>
            </a:ln>
          </p:spPr>
          <p:txBody>
            <a:bodyPr wrap="none" anchor="ctr"/>
            <a:lstStyle/>
            <a:p>
              <a:endParaRPr lang="en-US">
                <a:latin typeface="Calibri" pitchFamily="34" charset="0"/>
              </a:endParaRPr>
            </a:p>
          </p:txBody>
        </p:sp>
        <p:sp>
          <p:nvSpPr>
            <p:cNvPr id="136246" name="Rectangle 86"/>
            <p:cNvSpPr>
              <a:spLocks noChangeArrowheads="1"/>
            </p:cNvSpPr>
            <p:nvPr/>
          </p:nvSpPr>
          <p:spPr bwMode="auto">
            <a:xfrm>
              <a:off x="4752" y="1200"/>
              <a:ext cx="480"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rgbClr val="FFCC00"/>
                </a:buClr>
              </a:pPr>
              <a:r>
                <a:rPr lang="en-US" sz="5400" b="1">
                  <a:solidFill>
                    <a:srgbClr val="003366"/>
                  </a:solidFill>
                </a:rPr>
                <a:t>-</a:t>
              </a:r>
            </a:p>
          </p:txBody>
        </p:sp>
      </p:grpSp>
      <p:grpSp>
        <p:nvGrpSpPr>
          <p:cNvPr id="4" name="Group 98"/>
          <p:cNvGrpSpPr>
            <a:grpSpLocks/>
          </p:cNvGrpSpPr>
          <p:nvPr/>
        </p:nvGrpSpPr>
        <p:grpSpPr bwMode="auto">
          <a:xfrm>
            <a:off x="7239000" y="4419600"/>
            <a:ext cx="762000" cy="792163"/>
            <a:chOff x="4752" y="1200"/>
            <a:chExt cx="480" cy="499"/>
          </a:xfrm>
        </p:grpSpPr>
        <p:sp>
          <p:nvSpPr>
            <p:cNvPr id="136243" name="Oval 99"/>
            <p:cNvSpPr>
              <a:spLocks noChangeArrowheads="1"/>
            </p:cNvSpPr>
            <p:nvPr/>
          </p:nvSpPr>
          <p:spPr bwMode="auto">
            <a:xfrm>
              <a:off x="4752" y="1411"/>
              <a:ext cx="288" cy="288"/>
            </a:xfrm>
            <a:prstGeom prst="ellipse">
              <a:avLst/>
            </a:prstGeom>
            <a:solidFill>
              <a:schemeClr val="bg1"/>
            </a:solidFill>
            <a:ln w="76200">
              <a:solidFill>
                <a:srgbClr val="C00000"/>
              </a:solidFill>
              <a:round/>
              <a:headEnd/>
              <a:tailEnd/>
            </a:ln>
          </p:spPr>
          <p:txBody>
            <a:bodyPr wrap="none" anchor="ctr"/>
            <a:lstStyle/>
            <a:p>
              <a:endParaRPr lang="en-US">
                <a:latin typeface="Calibri" pitchFamily="34" charset="0"/>
              </a:endParaRPr>
            </a:p>
          </p:txBody>
        </p:sp>
        <p:sp>
          <p:nvSpPr>
            <p:cNvPr id="136244" name="Rectangle 100"/>
            <p:cNvSpPr>
              <a:spLocks noChangeArrowheads="1"/>
            </p:cNvSpPr>
            <p:nvPr/>
          </p:nvSpPr>
          <p:spPr bwMode="auto">
            <a:xfrm>
              <a:off x="4752" y="1200"/>
              <a:ext cx="480"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rgbClr val="FFCC00"/>
                </a:buClr>
              </a:pPr>
              <a:r>
                <a:rPr lang="en-US" sz="5400" b="1">
                  <a:solidFill>
                    <a:srgbClr val="003366"/>
                  </a:solidFill>
                </a:rPr>
                <a:t>-</a:t>
              </a:r>
            </a:p>
          </p:txBody>
        </p:sp>
      </p:grpSp>
      <p:sp>
        <p:nvSpPr>
          <p:cNvPr id="136233" name="Line 102"/>
          <p:cNvSpPr>
            <a:spLocks noChangeShapeType="1"/>
          </p:cNvSpPr>
          <p:nvPr/>
        </p:nvSpPr>
        <p:spPr bwMode="auto">
          <a:xfrm flipH="1" flipV="1">
            <a:off x="5105400" y="6324600"/>
            <a:ext cx="152400" cy="152400"/>
          </a:xfrm>
          <a:prstGeom prst="line">
            <a:avLst/>
          </a:prstGeom>
          <a:noFill/>
          <a:ln w="38100">
            <a:solidFill>
              <a:srgbClr val="00808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6234" name="Line 103"/>
          <p:cNvSpPr>
            <a:spLocks noChangeShapeType="1"/>
          </p:cNvSpPr>
          <p:nvPr/>
        </p:nvSpPr>
        <p:spPr bwMode="auto">
          <a:xfrm flipH="1">
            <a:off x="5638800" y="5791200"/>
            <a:ext cx="0" cy="457200"/>
          </a:xfrm>
          <a:prstGeom prst="line">
            <a:avLst/>
          </a:prstGeom>
          <a:noFill/>
          <a:ln w="38100">
            <a:solidFill>
              <a:srgbClr val="00808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7912" name="Rectangle 104"/>
          <p:cNvSpPr>
            <a:spLocks noChangeArrowheads="1"/>
          </p:cNvSpPr>
          <p:nvPr/>
        </p:nvSpPr>
        <p:spPr bwMode="auto">
          <a:xfrm>
            <a:off x="5943600" y="632460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rgbClr val="FFCC00"/>
              </a:buClr>
            </a:pPr>
            <a:r>
              <a:rPr lang="en-US" sz="2000" b="1">
                <a:solidFill>
                  <a:srgbClr val="003366"/>
                </a:solidFill>
              </a:rPr>
              <a:t>What can go wrong? </a:t>
            </a:r>
          </a:p>
        </p:txBody>
      </p:sp>
      <p:sp>
        <p:nvSpPr>
          <p:cNvPr id="54" name="Freeform 53"/>
          <p:cNvSpPr/>
          <p:nvPr/>
        </p:nvSpPr>
        <p:spPr>
          <a:xfrm>
            <a:off x="4343400" y="4495800"/>
            <a:ext cx="2649538" cy="76200"/>
          </a:xfrm>
          <a:custGeom>
            <a:avLst/>
            <a:gdLst>
              <a:gd name="connsiteX0" fmla="*/ 0 w 2625740"/>
              <a:gd name="connsiteY0" fmla="*/ 52694 h 99189"/>
              <a:gd name="connsiteX1" fmla="*/ 21698 w 2625740"/>
              <a:gd name="connsiteY1" fmla="*/ 49595 h 99189"/>
              <a:gd name="connsiteX2" fmla="*/ 68193 w 2625740"/>
              <a:gd name="connsiteY2" fmla="*/ 46495 h 99189"/>
              <a:gd name="connsiteX3" fmla="*/ 77492 w 2625740"/>
              <a:gd name="connsiteY3" fmla="*/ 43395 h 99189"/>
              <a:gd name="connsiteX4" fmla="*/ 92990 w 2625740"/>
              <a:gd name="connsiteY4" fmla="*/ 40296 h 99189"/>
              <a:gd name="connsiteX5" fmla="*/ 117787 w 2625740"/>
              <a:gd name="connsiteY5" fmla="*/ 34096 h 99189"/>
              <a:gd name="connsiteX6" fmla="*/ 123987 w 2625740"/>
              <a:gd name="connsiteY6" fmla="*/ 27897 h 99189"/>
              <a:gd name="connsiteX7" fmla="*/ 130186 w 2625740"/>
              <a:gd name="connsiteY7" fmla="*/ 18598 h 99189"/>
              <a:gd name="connsiteX8" fmla="*/ 139485 w 2625740"/>
              <a:gd name="connsiteY8" fmla="*/ 15498 h 99189"/>
              <a:gd name="connsiteX9" fmla="*/ 148784 w 2625740"/>
              <a:gd name="connsiteY9" fmla="*/ 18598 h 99189"/>
              <a:gd name="connsiteX10" fmla="*/ 173581 w 2625740"/>
              <a:gd name="connsiteY10" fmla="*/ 24797 h 99189"/>
              <a:gd name="connsiteX11" fmla="*/ 176681 w 2625740"/>
              <a:gd name="connsiteY11" fmla="*/ 40296 h 99189"/>
              <a:gd name="connsiteX12" fmla="*/ 185980 w 2625740"/>
              <a:gd name="connsiteY12" fmla="*/ 43395 h 99189"/>
              <a:gd name="connsiteX13" fmla="*/ 223176 w 2625740"/>
              <a:gd name="connsiteY13" fmla="*/ 46495 h 99189"/>
              <a:gd name="connsiteX14" fmla="*/ 269671 w 2625740"/>
              <a:gd name="connsiteY14" fmla="*/ 43395 h 99189"/>
              <a:gd name="connsiteX15" fmla="*/ 275870 w 2625740"/>
              <a:gd name="connsiteY15" fmla="*/ 34096 h 99189"/>
              <a:gd name="connsiteX16" fmla="*/ 282070 w 2625740"/>
              <a:gd name="connsiteY16" fmla="*/ 9299 h 99189"/>
              <a:gd name="connsiteX17" fmla="*/ 285169 w 2625740"/>
              <a:gd name="connsiteY17" fmla="*/ 0 h 99189"/>
              <a:gd name="connsiteX18" fmla="*/ 288269 w 2625740"/>
              <a:gd name="connsiteY18" fmla="*/ 9299 h 99189"/>
              <a:gd name="connsiteX19" fmla="*/ 303767 w 2625740"/>
              <a:gd name="connsiteY19" fmla="*/ 12399 h 99189"/>
              <a:gd name="connsiteX20" fmla="*/ 328564 w 2625740"/>
              <a:gd name="connsiteY20" fmla="*/ 21698 h 99189"/>
              <a:gd name="connsiteX21" fmla="*/ 356461 w 2625740"/>
              <a:gd name="connsiteY21" fmla="*/ 24797 h 99189"/>
              <a:gd name="connsiteX22" fmla="*/ 368860 w 2625740"/>
              <a:gd name="connsiteY22" fmla="*/ 27897 h 99189"/>
              <a:gd name="connsiteX23" fmla="*/ 390558 w 2625740"/>
              <a:gd name="connsiteY23" fmla="*/ 34096 h 99189"/>
              <a:gd name="connsiteX24" fmla="*/ 427754 w 2625740"/>
              <a:gd name="connsiteY24" fmla="*/ 40296 h 99189"/>
              <a:gd name="connsiteX25" fmla="*/ 455651 w 2625740"/>
              <a:gd name="connsiteY25" fmla="*/ 37196 h 99189"/>
              <a:gd name="connsiteX26" fmla="*/ 458750 w 2625740"/>
              <a:gd name="connsiteY26" fmla="*/ 18598 h 99189"/>
              <a:gd name="connsiteX27" fmla="*/ 464950 w 2625740"/>
              <a:gd name="connsiteY27" fmla="*/ 9299 h 99189"/>
              <a:gd name="connsiteX28" fmla="*/ 468049 w 2625740"/>
              <a:gd name="connsiteY28" fmla="*/ 18598 h 99189"/>
              <a:gd name="connsiteX29" fmla="*/ 474249 w 2625740"/>
              <a:gd name="connsiteY29" fmla="*/ 24797 h 99189"/>
              <a:gd name="connsiteX30" fmla="*/ 495946 w 2625740"/>
              <a:gd name="connsiteY30" fmla="*/ 34096 h 99189"/>
              <a:gd name="connsiteX31" fmla="*/ 505245 w 2625740"/>
              <a:gd name="connsiteY31" fmla="*/ 46495 h 99189"/>
              <a:gd name="connsiteX32" fmla="*/ 517644 w 2625740"/>
              <a:gd name="connsiteY32" fmla="*/ 49595 h 99189"/>
              <a:gd name="connsiteX33" fmla="*/ 542441 w 2625740"/>
              <a:gd name="connsiteY33" fmla="*/ 55794 h 99189"/>
              <a:gd name="connsiteX34" fmla="*/ 666427 w 2625740"/>
              <a:gd name="connsiteY34" fmla="*/ 52694 h 99189"/>
              <a:gd name="connsiteX35" fmla="*/ 675726 w 2625740"/>
              <a:gd name="connsiteY35" fmla="*/ 40296 h 99189"/>
              <a:gd name="connsiteX36" fmla="*/ 688125 w 2625740"/>
              <a:gd name="connsiteY36" fmla="*/ 24797 h 99189"/>
              <a:gd name="connsiteX37" fmla="*/ 691225 w 2625740"/>
              <a:gd name="connsiteY37" fmla="*/ 15498 h 99189"/>
              <a:gd name="connsiteX38" fmla="*/ 697424 w 2625740"/>
              <a:gd name="connsiteY38" fmla="*/ 21698 h 99189"/>
              <a:gd name="connsiteX39" fmla="*/ 706723 w 2625740"/>
              <a:gd name="connsiteY39" fmla="*/ 27897 h 99189"/>
              <a:gd name="connsiteX40" fmla="*/ 719122 w 2625740"/>
              <a:gd name="connsiteY40" fmla="*/ 30997 h 99189"/>
              <a:gd name="connsiteX41" fmla="*/ 731520 w 2625740"/>
              <a:gd name="connsiteY41" fmla="*/ 37196 h 99189"/>
              <a:gd name="connsiteX42" fmla="*/ 759417 w 2625740"/>
              <a:gd name="connsiteY42" fmla="*/ 43395 h 99189"/>
              <a:gd name="connsiteX43" fmla="*/ 802813 w 2625740"/>
              <a:gd name="connsiteY43" fmla="*/ 49595 h 99189"/>
              <a:gd name="connsiteX44" fmla="*/ 827610 w 2625740"/>
              <a:gd name="connsiteY44" fmla="*/ 52694 h 99189"/>
              <a:gd name="connsiteX45" fmla="*/ 836909 w 2625740"/>
              <a:gd name="connsiteY45" fmla="*/ 55794 h 99189"/>
              <a:gd name="connsiteX46" fmla="*/ 861706 w 2625740"/>
              <a:gd name="connsiteY46" fmla="*/ 52694 h 99189"/>
              <a:gd name="connsiteX47" fmla="*/ 871005 w 2625740"/>
              <a:gd name="connsiteY47" fmla="*/ 21698 h 99189"/>
              <a:gd name="connsiteX48" fmla="*/ 877204 w 2625740"/>
              <a:gd name="connsiteY48" fmla="*/ 15498 h 99189"/>
              <a:gd name="connsiteX49" fmla="*/ 920600 w 2625740"/>
              <a:gd name="connsiteY49" fmla="*/ 9299 h 99189"/>
              <a:gd name="connsiteX50" fmla="*/ 948497 w 2625740"/>
              <a:gd name="connsiteY50" fmla="*/ 12399 h 99189"/>
              <a:gd name="connsiteX51" fmla="*/ 957796 w 2625740"/>
              <a:gd name="connsiteY51" fmla="*/ 15498 h 99189"/>
              <a:gd name="connsiteX52" fmla="*/ 967095 w 2625740"/>
              <a:gd name="connsiteY52" fmla="*/ 34096 h 99189"/>
              <a:gd name="connsiteX53" fmla="*/ 976394 w 2625740"/>
              <a:gd name="connsiteY53" fmla="*/ 37196 h 99189"/>
              <a:gd name="connsiteX54" fmla="*/ 1016689 w 2625740"/>
              <a:gd name="connsiteY54" fmla="*/ 49595 h 99189"/>
              <a:gd name="connsiteX55" fmla="*/ 1063184 w 2625740"/>
              <a:gd name="connsiteY55" fmla="*/ 55794 h 99189"/>
              <a:gd name="connsiteX56" fmla="*/ 1072483 w 2625740"/>
              <a:gd name="connsiteY56" fmla="*/ 52694 h 99189"/>
              <a:gd name="connsiteX57" fmla="*/ 1081782 w 2625740"/>
              <a:gd name="connsiteY57" fmla="*/ 46495 h 99189"/>
              <a:gd name="connsiteX58" fmla="*/ 1106579 w 2625740"/>
              <a:gd name="connsiteY58" fmla="*/ 40296 h 99189"/>
              <a:gd name="connsiteX59" fmla="*/ 1115878 w 2625740"/>
              <a:gd name="connsiteY59" fmla="*/ 34096 h 99189"/>
              <a:gd name="connsiteX60" fmla="*/ 1122078 w 2625740"/>
              <a:gd name="connsiteY60" fmla="*/ 27897 h 99189"/>
              <a:gd name="connsiteX61" fmla="*/ 1156174 w 2625740"/>
              <a:gd name="connsiteY61" fmla="*/ 30997 h 99189"/>
              <a:gd name="connsiteX62" fmla="*/ 1174772 w 2625740"/>
              <a:gd name="connsiteY62" fmla="*/ 40296 h 99189"/>
              <a:gd name="connsiteX63" fmla="*/ 1205769 w 2625740"/>
              <a:gd name="connsiteY63" fmla="*/ 46495 h 99189"/>
              <a:gd name="connsiteX64" fmla="*/ 1218167 w 2625740"/>
              <a:gd name="connsiteY64" fmla="*/ 55794 h 99189"/>
              <a:gd name="connsiteX65" fmla="*/ 1267762 w 2625740"/>
              <a:gd name="connsiteY65" fmla="*/ 55794 h 99189"/>
              <a:gd name="connsiteX66" fmla="*/ 1289459 w 2625740"/>
              <a:gd name="connsiteY66" fmla="*/ 52694 h 99189"/>
              <a:gd name="connsiteX67" fmla="*/ 1295659 w 2625740"/>
              <a:gd name="connsiteY67" fmla="*/ 46495 h 99189"/>
              <a:gd name="connsiteX68" fmla="*/ 1301858 w 2625740"/>
              <a:gd name="connsiteY68" fmla="*/ 37196 h 99189"/>
              <a:gd name="connsiteX69" fmla="*/ 1311157 w 2625740"/>
              <a:gd name="connsiteY69" fmla="*/ 30997 h 99189"/>
              <a:gd name="connsiteX70" fmla="*/ 1314257 w 2625740"/>
              <a:gd name="connsiteY70" fmla="*/ 21698 h 99189"/>
              <a:gd name="connsiteX71" fmla="*/ 1323556 w 2625740"/>
              <a:gd name="connsiteY71" fmla="*/ 18598 h 99189"/>
              <a:gd name="connsiteX72" fmla="*/ 1379350 w 2625740"/>
              <a:gd name="connsiteY72" fmla="*/ 24797 h 99189"/>
              <a:gd name="connsiteX73" fmla="*/ 1422745 w 2625740"/>
              <a:gd name="connsiteY73" fmla="*/ 27897 h 99189"/>
              <a:gd name="connsiteX74" fmla="*/ 1432044 w 2625740"/>
              <a:gd name="connsiteY74" fmla="*/ 34096 h 99189"/>
              <a:gd name="connsiteX75" fmla="*/ 1456841 w 2625740"/>
              <a:gd name="connsiteY75" fmla="*/ 46495 h 99189"/>
              <a:gd name="connsiteX76" fmla="*/ 1497137 w 2625740"/>
              <a:gd name="connsiteY76" fmla="*/ 40296 h 99189"/>
              <a:gd name="connsiteX77" fmla="*/ 1521934 w 2625740"/>
              <a:gd name="connsiteY77" fmla="*/ 34096 h 99189"/>
              <a:gd name="connsiteX78" fmla="*/ 1531233 w 2625740"/>
              <a:gd name="connsiteY78" fmla="*/ 27897 h 99189"/>
              <a:gd name="connsiteX79" fmla="*/ 1543632 w 2625740"/>
              <a:gd name="connsiteY79" fmla="*/ 24797 h 99189"/>
              <a:gd name="connsiteX80" fmla="*/ 1552931 w 2625740"/>
              <a:gd name="connsiteY80" fmla="*/ 21698 h 99189"/>
              <a:gd name="connsiteX81" fmla="*/ 1556030 w 2625740"/>
              <a:gd name="connsiteY81" fmla="*/ 12399 h 99189"/>
              <a:gd name="connsiteX82" fmla="*/ 1559130 w 2625740"/>
              <a:gd name="connsiteY82" fmla="*/ 34096 h 99189"/>
              <a:gd name="connsiteX83" fmla="*/ 1568429 w 2625740"/>
              <a:gd name="connsiteY83" fmla="*/ 37196 h 99189"/>
              <a:gd name="connsiteX84" fmla="*/ 1587027 w 2625740"/>
              <a:gd name="connsiteY84" fmla="*/ 40296 h 99189"/>
              <a:gd name="connsiteX85" fmla="*/ 1614924 w 2625740"/>
              <a:gd name="connsiteY85" fmla="*/ 52694 h 99189"/>
              <a:gd name="connsiteX86" fmla="*/ 1621123 w 2625740"/>
              <a:gd name="connsiteY86" fmla="*/ 61993 h 99189"/>
              <a:gd name="connsiteX87" fmla="*/ 1642821 w 2625740"/>
              <a:gd name="connsiteY87" fmla="*/ 65093 h 99189"/>
              <a:gd name="connsiteX88" fmla="*/ 1658319 w 2625740"/>
              <a:gd name="connsiteY88" fmla="*/ 68193 h 99189"/>
              <a:gd name="connsiteX89" fmla="*/ 1667618 w 2625740"/>
              <a:gd name="connsiteY89" fmla="*/ 71292 h 99189"/>
              <a:gd name="connsiteX90" fmla="*/ 1680017 w 2625740"/>
              <a:gd name="connsiteY90" fmla="*/ 74392 h 99189"/>
              <a:gd name="connsiteX91" fmla="*/ 1698615 w 2625740"/>
              <a:gd name="connsiteY91" fmla="*/ 80591 h 99189"/>
              <a:gd name="connsiteX92" fmla="*/ 1732711 w 2625740"/>
              <a:gd name="connsiteY92" fmla="*/ 77492 h 99189"/>
              <a:gd name="connsiteX93" fmla="*/ 1751309 w 2625740"/>
              <a:gd name="connsiteY93" fmla="*/ 65093 h 99189"/>
              <a:gd name="connsiteX94" fmla="*/ 1754409 w 2625740"/>
              <a:gd name="connsiteY94" fmla="*/ 55794 h 99189"/>
              <a:gd name="connsiteX95" fmla="*/ 1757508 w 2625740"/>
              <a:gd name="connsiteY95" fmla="*/ 43395 h 99189"/>
              <a:gd name="connsiteX96" fmla="*/ 1766807 w 2625740"/>
              <a:gd name="connsiteY96" fmla="*/ 40296 h 99189"/>
              <a:gd name="connsiteX97" fmla="*/ 1779206 w 2625740"/>
              <a:gd name="connsiteY97" fmla="*/ 37196 h 99189"/>
              <a:gd name="connsiteX98" fmla="*/ 1869096 w 2625740"/>
              <a:gd name="connsiteY98" fmla="*/ 43395 h 99189"/>
              <a:gd name="connsiteX99" fmla="*/ 1881495 w 2625740"/>
              <a:gd name="connsiteY99" fmla="*/ 46495 h 99189"/>
              <a:gd name="connsiteX100" fmla="*/ 1890794 w 2625740"/>
              <a:gd name="connsiteY100" fmla="*/ 49595 h 99189"/>
              <a:gd name="connsiteX101" fmla="*/ 1927990 w 2625740"/>
              <a:gd name="connsiteY101" fmla="*/ 52694 h 99189"/>
              <a:gd name="connsiteX102" fmla="*/ 1946587 w 2625740"/>
              <a:gd name="connsiteY102" fmla="*/ 49595 h 99189"/>
              <a:gd name="connsiteX103" fmla="*/ 1949687 w 2625740"/>
              <a:gd name="connsiteY103" fmla="*/ 40296 h 99189"/>
              <a:gd name="connsiteX104" fmla="*/ 1952787 w 2625740"/>
              <a:gd name="connsiteY104" fmla="*/ 18598 h 99189"/>
              <a:gd name="connsiteX105" fmla="*/ 1983783 w 2625740"/>
              <a:gd name="connsiteY105" fmla="*/ 21698 h 99189"/>
              <a:gd name="connsiteX106" fmla="*/ 1999282 w 2625740"/>
              <a:gd name="connsiteY106" fmla="*/ 43395 h 99189"/>
              <a:gd name="connsiteX107" fmla="*/ 2020979 w 2625740"/>
              <a:gd name="connsiteY107" fmla="*/ 52694 h 99189"/>
              <a:gd name="connsiteX108" fmla="*/ 2098471 w 2625740"/>
              <a:gd name="connsiteY108" fmla="*/ 55794 h 99189"/>
              <a:gd name="connsiteX109" fmla="*/ 2144966 w 2625740"/>
              <a:gd name="connsiteY109" fmla="*/ 52694 h 99189"/>
              <a:gd name="connsiteX110" fmla="*/ 2151165 w 2625740"/>
              <a:gd name="connsiteY110" fmla="*/ 27897 h 99189"/>
              <a:gd name="connsiteX111" fmla="*/ 2169763 w 2625740"/>
              <a:gd name="connsiteY111" fmla="*/ 21698 h 99189"/>
              <a:gd name="connsiteX112" fmla="*/ 2200760 w 2625740"/>
              <a:gd name="connsiteY112" fmla="*/ 24797 h 99189"/>
              <a:gd name="connsiteX113" fmla="*/ 2216258 w 2625740"/>
              <a:gd name="connsiteY113" fmla="*/ 27897 h 99189"/>
              <a:gd name="connsiteX114" fmla="*/ 2219358 w 2625740"/>
              <a:gd name="connsiteY114" fmla="*/ 58894 h 99189"/>
              <a:gd name="connsiteX115" fmla="*/ 2247255 w 2625740"/>
              <a:gd name="connsiteY115" fmla="*/ 74392 h 99189"/>
              <a:gd name="connsiteX116" fmla="*/ 2275152 w 2625740"/>
              <a:gd name="connsiteY116" fmla="*/ 77492 h 99189"/>
              <a:gd name="connsiteX117" fmla="*/ 2284451 w 2625740"/>
              <a:gd name="connsiteY117" fmla="*/ 80591 h 99189"/>
              <a:gd name="connsiteX118" fmla="*/ 2290650 w 2625740"/>
              <a:gd name="connsiteY118" fmla="*/ 61993 h 99189"/>
              <a:gd name="connsiteX119" fmla="*/ 2299949 w 2625740"/>
              <a:gd name="connsiteY119" fmla="*/ 55794 h 99189"/>
              <a:gd name="connsiteX120" fmla="*/ 2312347 w 2625740"/>
              <a:gd name="connsiteY120" fmla="*/ 40296 h 99189"/>
              <a:gd name="connsiteX121" fmla="*/ 2318547 w 2625740"/>
              <a:gd name="connsiteY121" fmla="*/ 18598 h 99189"/>
              <a:gd name="connsiteX122" fmla="*/ 2327846 w 2625740"/>
              <a:gd name="connsiteY122" fmla="*/ 27897 h 99189"/>
              <a:gd name="connsiteX123" fmla="*/ 2358842 w 2625740"/>
              <a:gd name="connsiteY123" fmla="*/ 34096 h 99189"/>
              <a:gd name="connsiteX124" fmla="*/ 2374341 w 2625740"/>
              <a:gd name="connsiteY124" fmla="*/ 46495 h 99189"/>
              <a:gd name="connsiteX125" fmla="*/ 2396038 w 2625740"/>
              <a:gd name="connsiteY125" fmla="*/ 49595 h 99189"/>
              <a:gd name="connsiteX126" fmla="*/ 2414636 w 2625740"/>
              <a:gd name="connsiteY126" fmla="*/ 52694 h 99189"/>
              <a:gd name="connsiteX127" fmla="*/ 2417736 w 2625740"/>
              <a:gd name="connsiteY127" fmla="*/ 61993 h 99189"/>
              <a:gd name="connsiteX128" fmla="*/ 2436334 w 2625740"/>
              <a:gd name="connsiteY128" fmla="*/ 68193 h 99189"/>
              <a:gd name="connsiteX129" fmla="*/ 2458032 w 2625740"/>
              <a:gd name="connsiteY129" fmla="*/ 74392 h 99189"/>
              <a:gd name="connsiteX130" fmla="*/ 2473530 w 2625740"/>
              <a:gd name="connsiteY130" fmla="*/ 77492 h 99189"/>
              <a:gd name="connsiteX131" fmla="*/ 2485929 w 2625740"/>
              <a:gd name="connsiteY131" fmla="*/ 80591 h 99189"/>
              <a:gd name="connsiteX132" fmla="*/ 2489028 w 2625740"/>
              <a:gd name="connsiteY132" fmla="*/ 61993 h 99189"/>
              <a:gd name="connsiteX133" fmla="*/ 2495227 w 2625740"/>
              <a:gd name="connsiteY133" fmla="*/ 52694 h 99189"/>
              <a:gd name="connsiteX134" fmla="*/ 2498327 w 2625740"/>
              <a:gd name="connsiteY134" fmla="*/ 61993 h 99189"/>
              <a:gd name="connsiteX135" fmla="*/ 2513825 w 2625740"/>
              <a:gd name="connsiteY135" fmla="*/ 77492 h 99189"/>
              <a:gd name="connsiteX136" fmla="*/ 2520025 w 2625740"/>
              <a:gd name="connsiteY136" fmla="*/ 83691 h 99189"/>
              <a:gd name="connsiteX137" fmla="*/ 2541722 w 2625740"/>
              <a:gd name="connsiteY137" fmla="*/ 99189 h 99189"/>
              <a:gd name="connsiteX138" fmla="*/ 2551021 w 2625740"/>
              <a:gd name="connsiteY138" fmla="*/ 96090 h 99189"/>
              <a:gd name="connsiteX139" fmla="*/ 2560320 w 2625740"/>
              <a:gd name="connsiteY139" fmla="*/ 80591 h 99189"/>
              <a:gd name="connsiteX140" fmla="*/ 2600616 w 2625740"/>
              <a:gd name="connsiteY140" fmla="*/ 74392 h 99189"/>
              <a:gd name="connsiteX141" fmla="*/ 2606815 w 2625740"/>
              <a:gd name="connsiteY141" fmla="*/ 52694 h 99189"/>
              <a:gd name="connsiteX142" fmla="*/ 2616114 w 2625740"/>
              <a:gd name="connsiteY142" fmla="*/ 24797 h 99189"/>
              <a:gd name="connsiteX143" fmla="*/ 2619214 w 2625740"/>
              <a:gd name="connsiteY143" fmla="*/ 15498 h 99189"/>
              <a:gd name="connsiteX144" fmla="*/ 2625413 w 2625740"/>
              <a:gd name="connsiteY144" fmla="*/ 6199 h 99189"/>
              <a:gd name="connsiteX145" fmla="*/ 2622314 w 2625740"/>
              <a:gd name="connsiteY145" fmla="*/ 6199 h 9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2625740" h="99189">
                <a:moveTo>
                  <a:pt x="0" y="52694"/>
                </a:moveTo>
                <a:cubicBezTo>
                  <a:pt x="7233" y="51661"/>
                  <a:pt x="14422" y="50256"/>
                  <a:pt x="21698" y="49595"/>
                </a:cubicBezTo>
                <a:cubicBezTo>
                  <a:pt x="37167" y="48189"/>
                  <a:pt x="52755" y="48210"/>
                  <a:pt x="68193" y="46495"/>
                </a:cubicBezTo>
                <a:cubicBezTo>
                  <a:pt x="71440" y="46134"/>
                  <a:pt x="74322" y="44187"/>
                  <a:pt x="77492" y="43395"/>
                </a:cubicBezTo>
                <a:cubicBezTo>
                  <a:pt x="82603" y="42117"/>
                  <a:pt x="87879" y="41574"/>
                  <a:pt x="92990" y="40296"/>
                </a:cubicBezTo>
                <a:cubicBezTo>
                  <a:pt x="131145" y="30758"/>
                  <a:pt x="60616" y="45532"/>
                  <a:pt x="117787" y="34096"/>
                </a:cubicBezTo>
                <a:cubicBezTo>
                  <a:pt x="119854" y="32030"/>
                  <a:pt x="122161" y="30179"/>
                  <a:pt x="123987" y="27897"/>
                </a:cubicBezTo>
                <a:cubicBezTo>
                  <a:pt x="126314" y="24988"/>
                  <a:pt x="127277" y="20925"/>
                  <a:pt x="130186" y="18598"/>
                </a:cubicBezTo>
                <a:cubicBezTo>
                  <a:pt x="132737" y="16557"/>
                  <a:pt x="136385" y="16531"/>
                  <a:pt x="139485" y="15498"/>
                </a:cubicBezTo>
                <a:cubicBezTo>
                  <a:pt x="142585" y="16531"/>
                  <a:pt x="145632" y="17738"/>
                  <a:pt x="148784" y="18598"/>
                </a:cubicBezTo>
                <a:cubicBezTo>
                  <a:pt x="157004" y="20840"/>
                  <a:pt x="173581" y="24797"/>
                  <a:pt x="173581" y="24797"/>
                </a:cubicBezTo>
                <a:cubicBezTo>
                  <a:pt x="174614" y="29963"/>
                  <a:pt x="173758" y="35912"/>
                  <a:pt x="176681" y="40296"/>
                </a:cubicBezTo>
                <a:cubicBezTo>
                  <a:pt x="178493" y="43015"/>
                  <a:pt x="182741" y="42963"/>
                  <a:pt x="185980" y="43395"/>
                </a:cubicBezTo>
                <a:cubicBezTo>
                  <a:pt x="198313" y="45039"/>
                  <a:pt x="210777" y="45462"/>
                  <a:pt x="223176" y="46495"/>
                </a:cubicBezTo>
                <a:cubicBezTo>
                  <a:pt x="238674" y="45462"/>
                  <a:pt x="254551" y="46953"/>
                  <a:pt x="269671" y="43395"/>
                </a:cubicBezTo>
                <a:cubicBezTo>
                  <a:pt x="273297" y="42542"/>
                  <a:pt x="274204" y="37428"/>
                  <a:pt x="275870" y="34096"/>
                </a:cubicBezTo>
                <a:cubicBezTo>
                  <a:pt x="279413" y="27010"/>
                  <a:pt x="280301" y="16374"/>
                  <a:pt x="282070" y="9299"/>
                </a:cubicBezTo>
                <a:cubicBezTo>
                  <a:pt x="282862" y="6129"/>
                  <a:pt x="284136" y="3100"/>
                  <a:pt x="285169" y="0"/>
                </a:cubicBezTo>
                <a:cubicBezTo>
                  <a:pt x="286202" y="3100"/>
                  <a:pt x="285550" y="7487"/>
                  <a:pt x="288269" y="9299"/>
                </a:cubicBezTo>
                <a:cubicBezTo>
                  <a:pt x="292652" y="12221"/>
                  <a:pt x="298721" y="10885"/>
                  <a:pt x="303767" y="12399"/>
                </a:cubicBezTo>
                <a:cubicBezTo>
                  <a:pt x="305159" y="12817"/>
                  <a:pt x="324052" y="20946"/>
                  <a:pt x="328564" y="21698"/>
                </a:cubicBezTo>
                <a:cubicBezTo>
                  <a:pt x="337793" y="23236"/>
                  <a:pt x="347162" y="23764"/>
                  <a:pt x="356461" y="24797"/>
                </a:cubicBezTo>
                <a:cubicBezTo>
                  <a:pt x="360594" y="25830"/>
                  <a:pt x="364764" y="26727"/>
                  <a:pt x="368860" y="27897"/>
                </a:cubicBezTo>
                <a:cubicBezTo>
                  <a:pt x="386990" y="33077"/>
                  <a:pt x="368744" y="29249"/>
                  <a:pt x="390558" y="34096"/>
                </a:cubicBezTo>
                <a:cubicBezTo>
                  <a:pt x="406884" y="37724"/>
                  <a:pt x="409628" y="37706"/>
                  <a:pt x="427754" y="40296"/>
                </a:cubicBezTo>
                <a:lnTo>
                  <a:pt x="455651" y="37196"/>
                </a:lnTo>
                <a:cubicBezTo>
                  <a:pt x="460800" y="33592"/>
                  <a:pt x="456763" y="24560"/>
                  <a:pt x="458750" y="18598"/>
                </a:cubicBezTo>
                <a:cubicBezTo>
                  <a:pt x="459928" y="15064"/>
                  <a:pt x="462883" y="12399"/>
                  <a:pt x="464950" y="9299"/>
                </a:cubicBezTo>
                <a:cubicBezTo>
                  <a:pt x="465983" y="12399"/>
                  <a:pt x="466368" y="15796"/>
                  <a:pt x="468049" y="18598"/>
                </a:cubicBezTo>
                <a:cubicBezTo>
                  <a:pt x="469553" y="21104"/>
                  <a:pt x="471817" y="23176"/>
                  <a:pt x="474249" y="24797"/>
                </a:cubicBezTo>
                <a:cubicBezTo>
                  <a:pt x="481914" y="29907"/>
                  <a:pt x="487676" y="31340"/>
                  <a:pt x="495946" y="34096"/>
                </a:cubicBezTo>
                <a:cubicBezTo>
                  <a:pt x="499046" y="38229"/>
                  <a:pt x="501041" y="43492"/>
                  <a:pt x="505245" y="46495"/>
                </a:cubicBezTo>
                <a:cubicBezTo>
                  <a:pt x="508712" y="48971"/>
                  <a:pt x="513485" y="48671"/>
                  <a:pt x="517644" y="49595"/>
                </a:cubicBezTo>
                <a:cubicBezTo>
                  <a:pt x="540089" y="54583"/>
                  <a:pt x="525823" y="50254"/>
                  <a:pt x="542441" y="55794"/>
                </a:cubicBezTo>
                <a:lnTo>
                  <a:pt x="666427" y="52694"/>
                </a:lnTo>
                <a:cubicBezTo>
                  <a:pt x="671558" y="52097"/>
                  <a:pt x="672723" y="44500"/>
                  <a:pt x="675726" y="40296"/>
                </a:cubicBezTo>
                <a:cubicBezTo>
                  <a:pt x="685503" y="26610"/>
                  <a:pt x="677758" y="35166"/>
                  <a:pt x="688125" y="24797"/>
                </a:cubicBezTo>
                <a:cubicBezTo>
                  <a:pt x="689158" y="21697"/>
                  <a:pt x="688125" y="16531"/>
                  <a:pt x="691225" y="15498"/>
                </a:cubicBezTo>
                <a:cubicBezTo>
                  <a:pt x="693998" y="14574"/>
                  <a:pt x="695142" y="19872"/>
                  <a:pt x="697424" y="21698"/>
                </a:cubicBezTo>
                <a:cubicBezTo>
                  <a:pt x="700333" y="24025"/>
                  <a:pt x="703299" y="26430"/>
                  <a:pt x="706723" y="27897"/>
                </a:cubicBezTo>
                <a:cubicBezTo>
                  <a:pt x="710639" y="29575"/>
                  <a:pt x="715133" y="29501"/>
                  <a:pt x="719122" y="30997"/>
                </a:cubicBezTo>
                <a:cubicBezTo>
                  <a:pt x="723448" y="32619"/>
                  <a:pt x="727273" y="35376"/>
                  <a:pt x="731520" y="37196"/>
                </a:cubicBezTo>
                <a:cubicBezTo>
                  <a:pt x="741234" y="41359"/>
                  <a:pt x="748266" y="41537"/>
                  <a:pt x="759417" y="43395"/>
                </a:cubicBezTo>
                <a:cubicBezTo>
                  <a:pt x="780215" y="50328"/>
                  <a:pt x="763114" y="45416"/>
                  <a:pt x="802813" y="49595"/>
                </a:cubicBezTo>
                <a:cubicBezTo>
                  <a:pt x="811097" y="50467"/>
                  <a:pt x="819344" y="51661"/>
                  <a:pt x="827610" y="52694"/>
                </a:cubicBezTo>
                <a:cubicBezTo>
                  <a:pt x="830710" y="53727"/>
                  <a:pt x="833642" y="55794"/>
                  <a:pt x="836909" y="55794"/>
                </a:cubicBezTo>
                <a:cubicBezTo>
                  <a:pt x="845239" y="55794"/>
                  <a:pt x="854882" y="57471"/>
                  <a:pt x="861706" y="52694"/>
                </a:cubicBezTo>
                <a:cubicBezTo>
                  <a:pt x="866954" y="49020"/>
                  <a:pt x="867818" y="28072"/>
                  <a:pt x="871005" y="21698"/>
                </a:cubicBezTo>
                <a:cubicBezTo>
                  <a:pt x="872312" y="19084"/>
                  <a:pt x="874468" y="16524"/>
                  <a:pt x="877204" y="15498"/>
                </a:cubicBezTo>
                <a:cubicBezTo>
                  <a:pt x="881668" y="13824"/>
                  <a:pt x="919191" y="9475"/>
                  <a:pt x="920600" y="9299"/>
                </a:cubicBezTo>
                <a:cubicBezTo>
                  <a:pt x="936099" y="4132"/>
                  <a:pt x="926798" y="5166"/>
                  <a:pt x="948497" y="12399"/>
                </a:cubicBezTo>
                <a:lnTo>
                  <a:pt x="957796" y="15498"/>
                </a:lnTo>
                <a:cubicBezTo>
                  <a:pt x="960025" y="24415"/>
                  <a:pt x="958966" y="29219"/>
                  <a:pt x="967095" y="34096"/>
                </a:cubicBezTo>
                <a:cubicBezTo>
                  <a:pt x="969897" y="35777"/>
                  <a:pt x="973294" y="36163"/>
                  <a:pt x="976394" y="37196"/>
                </a:cubicBezTo>
                <a:cubicBezTo>
                  <a:pt x="993123" y="53925"/>
                  <a:pt x="981124" y="45851"/>
                  <a:pt x="1016689" y="49595"/>
                </a:cubicBezTo>
                <a:cubicBezTo>
                  <a:pt x="1047593" y="52848"/>
                  <a:pt x="1037533" y="51518"/>
                  <a:pt x="1063184" y="55794"/>
                </a:cubicBezTo>
                <a:cubicBezTo>
                  <a:pt x="1066284" y="54761"/>
                  <a:pt x="1069561" y="54155"/>
                  <a:pt x="1072483" y="52694"/>
                </a:cubicBezTo>
                <a:cubicBezTo>
                  <a:pt x="1075815" y="51028"/>
                  <a:pt x="1078281" y="47768"/>
                  <a:pt x="1081782" y="46495"/>
                </a:cubicBezTo>
                <a:cubicBezTo>
                  <a:pt x="1089789" y="43583"/>
                  <a:pt x="1106579" y="40296"/>
                  <a:pt x="1106579" y="40296"/>
                </a:cubicBezTo>
                <a:cubicBezTo>
                  <a:pt x="1109679" y="38229"/>
                  <a:pt x="1112969" y="36423"/>
                  <a:pt x="1115878" y="34096"/>
                </a:cubicBezTo>
                <a:cubicBezTo>
                  <a:pt x="1118160" y="32270"/>
                  <a:pt x="1119164" y="28121"/>
                  <a:pt x="1122078" y="27897"/>
                </a:cubicBezTo>
                <a:cubicBezTo>
                  <a:pt x="1133457" y="27022"/>
                  <a:pt x="1144809" y="29964"/>
                  <a:pt x="1156174" y="30997"/>
                </a:cubicBezTo>
                <a:cubicBezTo>
                  <a:pt x="1164747" y="36712"/>
                  <a:pt x="1164960" y="38032"/>
                  <a:pt x="1174772" y="40296"/>
                </a:cubicBezTo>
                <a:cubicBezTo>
                  <a:pt x="1185039" y="42665"/>
                  <a:pt x="1205769" y="46495"/>
                  <a:pt x="1205769" y="46495"/>
                </a:cubicBezTo>
                <a:cubicBezTo>
                  <a:pt x="1209902" y="49595"/>
                  <a:pt x="1213546" y="53484"/>
                  <a:pt x="1218167" y="55794"/>
                </a:cubicBezTo>
                <a:cubicBezTo>
                  <a:pt x="1232016" y="62719"/>
                  <a:pt x="1257337" y="56892"/>
                  <a:pt x="1267762" y="55794"/>
                </a:cubicBezTo>
                <a:cubicBezTo>
                  <a:pt x="1275028" y="55029"/>
                  <a:pt x="1282227" y="53727"/>
                  <a:pt x="1289459" y="52694"/>
                </a:cubicBezTo>
                <a:cubicBezTo>
                  <a:pt x="1291526" y="50628"/>
                  <a:pt x="1293833" y="48777"/>
                  <a:pt x="1295659" y="46495"/>
                </a:cubicBezTo>
                <a:cubicBezTo>
                  <a:pt x="1297986" y="43586"/>
                  <a:pt x="1299224" y="39830"/>
                  <a:pt x="1301858" y="37196"/>
                </a:cubicBezTo>
                <a:cubicBezTo>
                  <a:pt x="1304492" y="34562"/>
                  <a:pt x="1308057" y="33063"/>
                  <a:pt x="1311157" y="30997"/>
                </a:cubicBezTo>
                <a:cubicBezTo>
                  <a:pt x="1312190" y="27897"/>
                  <a:pt x="1311947" y="24008"/>
                  <a:pt x="1314257" y="21698"/>
                </a:cubicBezTo>
                <a:cubicBezTo>
                  <a:pt x="1316567" y="19388"/>
                  <a:pt x="1320292" y="18443"/>
                  <a:pt x="1323556" y="18598"/>
                </a:cubicBezTo>
                <a:cubicBezTo>
                  <a:pt x="1342247" y="19488"/>
                  <a:pt x="1360719" y="23050"/>
                  <a:pt x="1379350" y="24797"/>
                </a:cubicBezTo>
                <a:cubicBezTo>
                  <a:pt x="1393789" y="26151"/>
                  <a:pt x="1408280" y="26864"/>
                  <a:pt x="1422745" y="27897"/>
                </a:cubicBezTo>
                <a:cubicBezTo>
                  <a:pt x="1425845" y="29963"/>
                  <a:pt x="1428774" y="32312"/>
                  <a:pt x="1432044" y="34096"/>
                </a:cubicBezTo>
                <a:cubicBezTo>
                  <a:pt x="1440157" y="38521"/>
                  <a:pt x="1456841" y="46495"/>
                  <a:pt x="1456841" y="46495"/>
                </a:cubicBezTo>
                <a:cubicBezTo>
                  <a:pt x="1512419" y="40937"/>
                  <a:pt x="1471275" y="47349"/>
                  <a:pt x="1497137" y="40296"/>
                </a:cubicBezTo>
                <a:cubicBezTo>
                  <a:pt x="1505357" y="38054"/>
                  <a:pt x="1521934" y="34096"/>
                  <a:pt x="1521934" y="34096"/>
                </a:cubicBezTo>
                <a:cubicBezTo>
                  <a:pt x="1525034" y="32030"/>
                  <a:pt x="1527809" y="29364"/>
                  <a:pt x="1531233" y="27897"/>
                </a:cubicBezTo>
                <a:cubicBezTo>
                  <a:pt x="1535149" y="26219"/>
                  <a:pt x="1539536" y="25967"/>
                  <a:pt x="1543632" y="24797"/>
                </a:cubicBezTo>
                <a:cubicBezTo>
                  <a:pt x="1546774" y="23899"/>
                  <a:pt x="1549831" y="22731"/>
                  <a:pt x="1552931" y="21698"/>
                </a:cubicBezTo>
                <a:cubicBezTo>
                  <a:pt x="1553964" y="18598"/>
                  <a:pt x="1554569" y="9477"/>
                  <a:pt x="1556030" y="12399"/>
                </a:cubicBezTo>
                <a:cubicBezTo>
                  <a:pt x="1559297" y="18933"/>
                  <a:pt x="1555863" y="27562"/>
                  <a:pt x="1559130" y="34096"/>
                </a:cubicBezTo>
                <a:cubicBezTo>
                  <a:pt x="1560591" y="37018"/>
                  <a:pt x="1565239" y="36487"/>
                  <a:pt x="1568429" y="37196"/>
                </a:cubicBezTo>
                <a:cubicBezTo>
                  <a:pt x="1574564" y="38560"/>
                  <a:pt x="1580828" y="39263"/>
                  <a:pt x="1587027" y="40296"/>
                </a:cubicBezTo>
                <a:cubicBezTo>
                  <a:pt x="1600977" y="61221"/>
                  <a:pt x="1582286" y="38189"/>
                  <a:pt x="1614924" y="52694"/>
                </a:cubicBezTo>
                <a:cubicBezTo>
                  <a:pt x="1618328" y="54207"/>
                  <a:pt x="1617719" y="60480"/>
                  <a:pt x="1621123" y="61993"/>
                </a:cubicBezTo>
                <a:cubicBezTo>
                  <a:pt x="1627799" y="64960"/>
                  <a:pt x="1635614" y="63892"/>
                  <a:pt x="1642821" y="65093"/>
                </a:cubicBezTo>
                <a:cubicBezTo>
                  <a:pt x="1648018" y="65959"/>
                  <a:pt x="1653208" y="66915"/>
                  <a:pt x="1658319" y="68193"/>
                </a:cubicBezTo>
                <a:cubicBezTo>
                  <a:pt x="1661489" y="68985"/>
                  <a:pt x="1664476" y="70394"/>
                  <a:pt x="1667618" y="71292"/>
                </a:cubicBezTo>
                <a:cubicBezTo>
                  <a:pt x="1671714" y="72462"/>
                  <a:pt x="1675936" y="73168"/>
                  <a:pt x="1680017" y="74392"/>
                </a:cubicBezTo>
                <a:cubicBezTo>
                  <a:pt x="1686276" y="76270"/>
                  <a:pt x="1698615" y="80591"/>
                  <a:pt x="1698615" y="80591"/>
                </a:cubicBezTo>
                <a:cubicBezTo>
                  <a:pt x="1709980" y="79558"/>
                  <a:pt x="1721763" y="80712"/>
                  <a:pt x="1732711" y="77492"/>
                </a:cubicBezTo>
                <a:cubicBezTo>
                  <a:pt x="1739859" y="75390"/>
                  <a:pt x="1751309" y="65093"/>
                  <a:pt x="1751309" y="65093"/>
                </a:cubicBezTo>
                <a:cubicBezTo>
                  <a:pt x="1752342" y="61993"/>
                  <a:pt x="1753511" y="58936"/>
                  <a:pt x="1754409" y="55794"/>
                </a:cubicBezTo>
                <a:cubicBezTo>
                  <a:pt x="1755579" y="51698"/>
                  <a:pt x="1754847" y="46722"/>
                  <a:pt x="1757508" y="43395"/>
                </a:cubicBezTo>
                <a:cubicBezTo>
                  <a:pt x="1759549" y="40844"/>
                  <a:pt x="1763665" y="41194"/>
                  <a:pt x="1766807" y="40296"/>
                </a:cubicBezTo>
                <a:cubicBezTo>
                  <a:pt x="1770903" y="39126"/>
                  <a:pt x="1775073" y="38229"/>
                  <a:pt x="1779206" y="37196"/>
                </a:cubicBezTo>
                <a:cubicBezTo>
                  <a:pt x="1799504" y="38324"/>
                  <a:pt x="1845179" y="40206"/>
                  <a:pt x="1869096" y="43395"/>
                </a:cubicBezTo>
                <a:cubicBezTo>
                  <a:pt x="1873319" y="43958"/>
                  <a:pt x="1877399" y="45325"/>
                  <a:pt x="1881495" y="46495"/>
                </a:cubicBezTo>
                <a:cubicBezTo>
                  <a:pt x="1884637" y="47393"/>
                  <a:pt x="1887555" y="49163"/>
                  <a:pt x="1890794" y="49595"/>
                </a:cubicBezTo>
                <a:cubicBezTo>
                  <a:pt x="1903126" y="51239"/>
                  <a:pt x="1915591" y="51661"/>
                  <a:pt x="1927990" y="52694"/>
                </a:cubicBezTo>
                <a:cubicBezTo>
                  <a:pt x="1934189" y="51661"/>
                  <a:pt x="1941131" y="52713"/>
                  <a:pt x="1946587" y="49595"/>
                </a:cubicBezTo>
                <a:cubicBezTo>
                  <a:pt x="1949424" y="47974"/>
                  <a:pt x="1949046" y="43500"/>
                  <a:pt x="1949687" y="40296"/>
                </a:cubicBezTo>
                <a:cubicBezTo>
                  <a:pt x="1951120" y="33132"/>
                  <a:pt x="1951754" y="25831"/>
                  <a:pt x="1952787" y="18598"/>
                </a:cubicBezTo>
                <a:cubicBezTo>
                  <a:pt x="1963119" y="19631"/>
                  <a:pt x="1974092" y="17971"/>
                  <a:pt x="1983783" y="21698"/>
                </a:cubicBezTo>
                <a:cubicBezTo>
                  <a:pt x="1989604" y="23937"/>
                  <a:pt x="1994336" y="39273"/>
                  <a:pt x="1999282" y="43395"/>
                </a:cubicBezTo>
                <a:cubicBezTo>
                  <a:pt x="2001251" y="45036"/>
                  <a:pt x="2016737" y="52391"/>
                  <a:pt x="2020979" y="52694"/>
                </a:cubicBezTo>
                <a:cubicBezTo>
                  <a:pt x="2046765" y="54536"/>
                  <a:pt x="2072640" y="54761"/>
                  <a:pt x="2098471" y="55794"/>
                </a:cubicBezTo>
                <a:lnTo>
                  <a:pt x="2144966" y="52694"/>
                </a:lnTo>
                <a:cubicBezTo>
                  <a:pt x="2149483" y="51000"/>
                  <a:pt x="2145917" y="31645"/>
                  <a:pt x="2151165" y="27897"/>
                </a:cubicBezTo>
                <a:cubicBezTo>
                  <a:pt x="2156483" y="24099"/>
                  <a:pt x="2169763" y="21698"/>
                  <a:pt x="2169763" y="21698"/>
                </a:cubicBezTo>
                <a:cubicBezTo>
                  <a:pt x="2180095" y="22731"/>
                  <a:pt x="2190467" y="23425"/>
                  <a:pt x="2200760" y="24797"/>
                </a:cubicBezTo>
                <a:cubicBezTo>
                  <a:pt x="2205982" y="25493"/>
                  <a:pt x="2213735" y="23272"/>
                  <a:pt x="2216258" y="27897"/>
                </a:cubicBezTo>
                <a:cubicBezTo>
                  <a:pt x="2221230" y="37013"/>
                  <a:pt x="2214714" y="49606"/>
                  <a:pt x="2219358" y="58894"/>
                </a:cubicBezTo>
                <a:cubicBezTo>
                  <a:pt x="2221778" y="63734"/>
                  <a:pt x="2239175" y="73045"/>
                  <a:pt x="2247255" y="74392"/>
                </a:cubicBezTo>
                <a:cubicBezTo>
                  <a:pt x="2256484" y="75930"/>
                  <a:pt x="2265853" y="76459"/>
                  <a:pt x="2275152" y="77492"/>
                </a:cubicBezTo>
                <a:cubicBezTo>
                  <a:pt x="2278252" y="78525"/>
                  <a:pt x="2282141" y="82901"/>
                  <a:pt x="2284451" y="80591"/>
                </a:cubicBezTo>
                <a:cubicBezTo>
                  <a:pt x="2289072" y="75970"/>
                  <a:pt x="2285213" y="65618"/>
                  <a:pt x="2290650" y="61993"/>
                </a:cubicBezTo>
                <a:lnTo>
                  <a:pt x="2299949" y="55794"/>
                </a:lnTo>
                <a:cubicBezTo>
                  <a:pt x="2307741" y="32420"/>
                  <a:pt x="2296324" y="60325"/>
                  <a:pt x="2312347" y="40296"/>
                </a:cubicBezTo>
                <a:cubicBezTo>
                  <a:pt x="2313964" y="38274"/>
                  <a:pt x="2318344" y="19409"/>
                  <a:pt x="2318547" y="18598"/>
                </a:cubicBezTo>
                <a:cubicBezTo>
                  <a:pt x="2321647" y="21698"/>
                  <a:pt x="2324040" y="25722"/>
                  <a:pt x="2327846" y="27897"/>
                </a:cubicBezTo>
                <a:cubicBezTo>
                  <a:pt x="2331657" y="30075"/>
                  <a:pt x="2357707" y="33907"/>
                  <a:pt x="2358842" y="34096"/>
                </a:cubicBezTo>
                <a:cubicBezTo>
                  <a:pt x="2362856" y="38110"/>
                  <a:pt x="2368754" y="44819"/>
                  <a:pt x="2374341" y="46495"/>
                </a:cubicBezTo>
                <a:cubicBezTo>
                  <a:pt x="2381339" y="48594"/>
                  <a:pt x="2388817" y="48484"/>
                  <a:pt x="2396038" y="49595"/>
                </a:cubicBezTo>
                <a:cubicBezTo>
                  <a:pt x="2402250" y="50551"/>
                  <a:pt x="2408437" y="51661"/>
                  <a:pt x="2414636" y="52694"/>
                </a:cubicBezTo>
                <a:cubicBezTo>
                  <a:pt x="2415669" y="55794"/>
                  <a:pt x="2415077" y="60094"/>
                  <a:pt x="2417736" y="61993"/>
                </a:cubicBezTo>
                <a:cubicBezTo>
                  <a:pt x="2423053" y="65791"/>
                  <a:pt x="2430051" y="66398"/>
                  <a:pt x="2436334" y="68193"/>
                </a:cubicBezTo>
                <a:cubicBezTo>
                  <a:pt x="2443567" y="70259"/>
                  <a:pt x="2450735" y="72568"/>
                  <a:pt x="2458032" y="74392"/>
                </a:cubicBezTo>
                <a:cubicBezTo>
                  <a:pt x="2463143" y="75670"/>
                  <a:pt x="2468387" y="76349"/>
                  <a:pt x="2473530" y="77492"/>
                </a:cubicBezTo>
                <a:cubicBezTo>
                  <a:pt x="2477689" y="78416"/>
                  <a:pt x="2481796" y="79558"/>
                  <a:pt x="2485929" y="80591"/>
                </a:cubicBezTo>
                <a:cubicBezTo>
                  <a:pt x="2486962" y="74392"/>
                  <a:pt x="2487041" y="67955"/>
                  <a:pt x="2489028" y="61993"/>
                </a:cubicBezTo>
                <a:cubicBezTo>
                  <a:pt x="2490206" y="58459"/>
                  <a:pt x="2491502" y="52694"/>
                  <a:pt x="2495227" y="52694"/>
                </a:cubicBezTo>
                <a:cubicBezTo>
                  <a:pt x="2498494" y="52694"/>
                  <a:pt x="2497040" y="58990"/>
                  <a:pt x="2498327" y="61993"/>
                </a:cubicBezTo>
                <a:cubicBezTo>
                  <a:pt x="2504711" y="76889"/>
                  <a:pt x="2501045" y="73231"/>
                  <a:pt x="2513825" y="77492"/>
                </a:cubicBezTo>
                <a:cubicBezTo>
                  <a:pt x="2515892" y="79558"/>
                  <a:pt x="2517780" y="81820"/>
                  <a:pt x="2520025" y="83691"/>
                </a:cubicBezTo>
                <a:cubicBezTo>
                  <a:pt x="2527720" y="90104"/>
                  <a:pt x="2533665" y="93818"/>
                  <a:pt x="2541722" y="99189"/>
                </a:cubicBezTo>
                <a:cubicBezTo>
                  <a:pt x="2544822" y="98156"/>
                  <a:pt x="2548711" y="98400"/>
                  <a:pt x="2551021" y="96090"/>
                </a:cubicBezTo>
                <a:cubicBezTo>
                  <a:pt x="2565650" y="81463"/>
                  <a:pt x="2542326" y="91388"/>
                  <a:pt x="2560320" y="80591"/>
                </a:cubicBezTo>
                <a:cubicBezTo>
                  <a:pt x="2569254" y="75231"/>
                  <a:pt x="2598838" y="74570"/>
                  <a:pt x="2600616" y="74392"/>
                </a:cubicBezTo>
                <a:cubicBezTo>
                  <a:pt x="2603274" y="66419"/>
                  <a:pt x="2605257" y="61264"/>
                  <a:pt x="2606815" y="52694"/>
                </a:cubicBezTo>
                <a:cubicBezTo>
                  <a:pt x="2611499" y="26934"/>
                  <a:pt x="2604281" y="36632"/>
                  <a:pt x="2616114" y="24797"/>
                </a:cubicBezTo>
                <a:cubicBezTo>
                  <a:pt x="2617147" y="21697"/>
                  <a:pt x="2617753" y="18420"/>
                  <a:pt x="2619214" y="15498"/>
                </a:cubicBezTo>
                <a:cubicBezTo>
                  <a:pt x="2620880" y="12166"/>
                  <a:pt x="2624235" y="9733"/>
                  <a:pt x="2625413" y="6199"/>
                </a:cubicBezTo>
                <a:cubicBezTo>
                  <a:pt x="2625740" y="5219"/>
                  <a:pt x="2623347" y="6199"/>
                  <a:pt x="2622314" y="6199"/>
                </a:cubicBezTo>
              </a:path>
            </a:pathLst>
          </a:custGeom>
          <a:ln>
            <a:solidFill>
              <a:srgbClr val="008080"/>
            </a:solidFill>
          </a:ln>
        </p:spPr>
        <p:style>
          <a:lnRef idx="3">
            <a:schemeClr val="accent5"/>
          </a:lnRef>
          <a:fillRef idx="0">
            <a:schemeClr val="accent5"/>
          </a:fillRef>
          <a:effectRef idx="2">
            <a:schemeClr val="accent5"/>
          </a:effectRef>
          <a:fontRef idx="minor">
            <a:schemeClr val="tx1"/>
          </a:fontRef>
        </p:style>
        <p:txBody>
          <a:bodyPr anchor="ctr"/>
          <a:lstStyle/>
          <a:p>
            <a:pPr algn="ctr" fontAlgn="auto">
              <a:spcBef>
                <a:spcPts val="0"/>
              </a:spcBef>
              <a:spcAft>
                <a:spcPts val="0"/>
              </a:spcAft>
              <a:defRPr/>
            </a:pPr>
            <a:endParaRPr lang="en-US"/>
          </a:p>
        </p:txBody>
      </p:sp>
      <p:sp>
        <p:nvSpPr>
          <p:cNvPr id="56" name="Freeform 55"/>
          <p:cNvSpPr/>
          <p:nvPr/>
        </p:nvSpPr>
        <p:spPr>
          <a:xfrm>
            <a:off x="4343400" y="4267200"/>
            <a:ext cx="2667000" cy="76200"/>
          </a:xfrm>
          <a:custGeom>
            <a:avLst/>
            <a:gdLst>
              <a:gd name="connsiteX0" fmla="*/ 0 w 2625740"/>
              <a:gd name="connsiteY0" fmla="*/ 52694 h 99189"/>
              <a:gd name="connsiteX1" fmla="*/ 21698 w 2625740"/>
              <a:gd name="connsiteY1" fmla="*/ 49595 h 99189"/>
              <a:gd name="connsiteX2" fmla="*/ 68193 w 2625740"/>
              <a:gd name="connsiteY2" fmla="*/ 46495 h 99189"/>
              <a:gd name="connsiteX3" fmla="*/ 77492 w 2625740"/>
              <a:gd name="connsiteY3" fmla="*/ 43395 h 99189"/>
              <a:gd name="connsiteX4" fmla="*/ 92990 w 2625740"/>
              <a:gd name="connsiteY4" fmla="*/ 40296 h 99189"/>
              <a:gd name="connsiteX5" fmla="*/ 117787 w 2625740"/>
              <a:gd name="connsiteY5" fmla="*/ 34096 h 99189"/>
              <a:gd name="connsiteX6" fmla="*/ 123987 w 2625740"/>
              <a:gd name="connsiteY6" fmla="*/ 27897 h 99189"/>
              <a:gd name="connsiteX7" fmla="*/ 130186 w 2625740"/>
              <a:gd name="connsiteY7" fmla="*/ 18598 h 99189"/>
              <a:gd name="connsiteX8" fmla="*/ 139485 w 2625740"/>
              <a:gd name="connsiteY8" fmla="*/ 15498 h 99189"/>
              <a:gd name="connsiteX9" fmla="*/ 148784 w 2625740"/>
              <a:gd name="connsiteY9" fmla="*/ 18598 h 99189"/>
              <a:gd name="connsiteX10" fmla="*/ 173581 w 2625740"/>
              <a:gd name="connsiteY10" fmla="*/ 24797 h 99189"/>
              <a:gd name="connsiteX11" fmla="*/ 176681 w 2625740"/>
              <a:gd name="connsiteY11" fmla="*/ 40296 h 99189"/>
              <a:gd name="connsiteX12" fmla="*/ 185980 w 2625740"/>
              <a:gd name="connsiteY12" fmla="*/ 43395 h 99189"/>
              <a:gd name="connsiteX13" fmla="*/ 223176 w 2625740"/>
              <a:gd name="connsiteY13" fmla="*/ 46495 h 99189"/>
              <a:gd name="connsiteX14" fmla="*/ 269671 w 2625740"/>
              <a:gd name="connsiteY14" fmla="*/ 43395 h 99189"/>
              <a:gd name="connsiteX15" fmla="*/ 275870 w 2625740"/>
              <a:gd name="connsiteY15" fmla="*/ 34096 h 99189"/>
              <a:gd name="connsiteX16" fmla="*/ 282070 w 2625740"/>
              <a:gd name="connsiteY16" fmla="*/ 9299 h 99189"/>
              <a:gd name="connsiteX17" fmla="*/ 285169 w 2625740"/>
              <a:gd name="connsiteY17" fmla="*/ 0 h 99189"/>
              <a:gd name="connsiteX18" fmla="*/ 288269 w 2625740"/>
              <a:gd name="connsiteY18" fmla="*/ 9299 h 99189"/>
              <a:gd name="connsiteX19" fmla="*/ 303767 w 2625740"/>
              <a:gd name="connsiteY19" fmla="*/ 12399 h 99189"/>
              <a:gd name="connsiteX20" fmla="*/ 328564 w 2625740"/>
              <a:gd name="connsiteY20" fmla="*/ 21698 h 99189"/>
              <a:gd name="connsiteX21" fmla="*/ 356461 w 2625740"/>
              <a:gd name="connsiteY21" fmla="*/ 24797 h 99189"/>
              <a:gd name="connsiteX22" fmla="*/ 368860 w 2625740"/>
              <a:gd name="connsiteY22" fmla="*/ 27897 h 99189"/>
              <a:gd name="connsiteX23" fmla="*/ 390558 w 2625740"/>
              <a:gd name="connsiteY23" fmla="*/ 34096 h 99189"/>
              <a:gd name="connsiteX24" fmla="*/ 427754 w 2625740"/>
              <a:gd name="connsiteY24" fmla="*/ 40296 h 99189"/>
              <a:gd name="connsiteX25" fmla="*/ 455651 w 2625740"/>
              <a:gd name="connsiteY25" fmla="*/ 37196 h 99189"/>
              <a:gd name="connsiteX26" fmla="*/ 458750 w 2625740"/>
              <a:gd name="connsiteY26" fmla="*/ 18598 h 99189"/>
              <a:gd name="connsiteX27" fmla="*/ 464950 w 2625740"/>
              <a:gd name="connsiteY27" fmla="*/ 9299 h 99189"/>
              <a:gd name="connsiteX28" fmla="*/ 468049 w 2625740"/>
              <a:gd name="connsiteY28" fmla="*/ 18598 h 99189"/>
              <a:gd name="connsiteX29" fmla="*/ 474249 w 2625740"/>
              <a:gd name="connsiteY29" fmla="*/ 24797 h 99189"/>
              <a:gd name="connsiteX30" fmla="*/ 495946 w 2625740"/>
              <a:gd name="connsiteY30" fmla="*/ 34096 h 99189"/>
              <a:gd name="connsiteX31" fmla="*/ 505245 w 2625740"/>
              <a:gd name="connsiteY31" fmla="*/ 46495 h 99189"/>
              <a:gd name="connsiteX32" fmla="*/ 517644 w 2625740"/>
              <a:gd name="connsiteY32" fmla="*/ 49595 h 99189"/>
              <a:gd name="connsiteX33" fmla="*/ 542441 w 2625740"/>
              <a:gd name="connsiteY33" fmla="*/ 55794 h 99189"/>
              <a:gd name="connsiteX34" fmla="*/ 666427 w 2625740"/>
              <a:gd name="connsiteY34" fmla="*/ 52694 h 99189"/>
              <a:gd name="connsiteX35" fmla="*/ 675726 w 2625740"/>
              <a:gd name="connsiteY35" fmla="*/ 40296 h 99189"/>
              <a:gd name="connsiteX36" fmla="*/ 688125 w 2625740"/>
              <a:gd name="connsiteY36" fmla="*/ 24797 h 99189"/>
              <a:gd name="connsiteX37" fmla="*/ 691225 w 2625740"/>
              <a:gd name="connsiteY37" fmla="*/ 15498 h 99189"/>
              <a:gd name="connsiteX38" fmla="*/ 697424 w 2625740"/>
              <a:gd name="connsiteY38" fmla="*/ 21698 h 99189"/>
              <a:gd name="connsiteX39" fmla="*/ 706723 w 2625740"/>
              <a:gd name="connsiteY39" fmla="*/ 27897 h 99189"/>
              <a:gd name="connsiteX40" fmla="*/ 719122 w 2625740"/>
              <a:gd name="connsiteY40" fmla="*/ 30997 h 99189"/>
              <a:gd name="connsiteX41" fmla="*/ 731520 w 2625740"/>
              <a:gd name="connsiteY41" fmla="*/ 37196 h 99189"/>
              <a:gd name="connsiteX42" fmla="*/ 759417 w 2625740"/>
              <a:gd name="connsiteY42" fmla="*/ 43395 h 99189"/>
              <a:gd name="connsiteX43" fmla="*/ 802813 w 2625740"/>
              <a:gd name="connsiteY43" fmla="*/ 49595 h 99189"/>
              <a:gd name="connsiteX44" fmla="*/ 827610 w 2625740"/>
              <a:gd name="connsiteY44" fmla="*/ 52694 h 99189"/>
              <a:gd name="connsiteX45" fmla="*/ 836909 w 2625740"/>
              <a:gd name="connsiteY45" fmla="*/ 55794 h 99189"/>
              <a:gd name="connsiteX46" fmla="*/ 861706 w 2625740"/>
              <a:gd name="connsiteY46" fmla="*/ 52694 h 99189"/>
              <a:gd name="connsiteX47" fmla="*/ 871005 w 2625740"/>
              <a:gd name="connsiteY47" fmla="*/ 21698 h 99189"/>
              <a:gd name="connsiteX48" fmla="*/ 877204 w 2625740"/>
              <a:gd name="connsiteY48" fmla="*/ 15498 h 99189"/>
              <a:gd name="connsiteX49" fmla="*/ 920600 w 2625740"/>
              <a:gd name="connsiteY49" fmla="*/ 9299 h 99189"/>
              <a:gd name="connsiteX50" fmla="*/ 948497 w 2625740"/>
              <a:gd name="connsiteY50" fmla="*/ 12399 h 99189"/>
              <a:gd name="connsiteX51" fmla="*/ 957796 w 2625740"/>
              <a:gd name="connsiteY51" fmla="*/ 15498 h 99189"/>
              <a:gd name="connsiteX52" fmla="*/ 967095 w 2625740"/>
              <a:gd name="connsiteY52" fmla="*/ 34096 h 99189"/>
              <a:gd name="connsiteX53" fmla="*/ 976394 w 2625740"/>
              <a:gd name="connsiteY53" fmla="*/ 37196 h 99189"/>
              <a:gd name="connsiteX54" fmla="*/ 1016689 w 2625740"/>
              <a:gd name="connsiteY54" fmla="*/ 49595 h 99189"/>
              <a:gd name="connsiteX55" fmla="*/ 1063184 w 2625740"/>
              <a:gd name="connsiteY55" fmla="*/ 55794 h 99189"/>
              <a:gd name="connsiteX56" fmla="*/ 1072483 w 2625740"/>
              <a:gd name="connsiteY56" fmla="*/ 52694 h 99189"/>
              <a:gd name="connsiteX57" fmla="*/ 1081782 w 2625740"/>
              <a:gd name="connsiteY57" fmla="*/ 46495 h 99189"/>
              <a:gd name="connsiteX58" fmla="*/ 1106579 w 2625740"/>
              <a:gd name="connsiteY58" fmla="*/ 40296 h 99189"/>
              <a:gd name="connsiteX59" fmla="*/ 1115878 w 2625740"/>
              <a:gd name="connsiteY59" fmla="*/ 34096 h 99189"/>
              <a:gd name="connsiteX60" fmla="*/ 1122078 w 2625740"/>
              <a:gd name="connsiteY60" fmla="*/ 27897 h 99189"/>
              <a:gd name="connsiteX61" fmla="*/ 1156174 w 2625740"/>
              <a:gd name="connsiteY61" fmla="*/ 30997 h 99189"/>
              <a:gd name="connsiteX62" fmla="*/ 1174772 w 2625740"/>
              <a:gd name="connsiteY62" fmla="*/ 40296 h 99189"/>
              <a:gd name="connsiteX63" fmla="*/ 1205769 w 2625740"/>
              <a:gd name="connsiteY63" fmla="*/ 46495 h 99189"/>
              <a:gd name="connsiteX64" fmla="*/ 1218167 w 2625740"/>
              <a:gd name="connsiteY64" fmla="*/ 55794 h 99189"/>
              <a:gd name="connsiteX65" fmla="*/ 1267762 w 2625740"/>
              <a:gd name="connsiteY65" fmla="*/ 55794 h 99189"/>
              <a:gd name="connsiteX66" fmla="*/ 1289459 w 2625740"/>
              <a:gd name="connsiteY66" fmla="*/ 52694 h 99189"/>
              <a:gd name="connsiteX67" fmla="*/ 1295659 w 2625740"/>
              <a:gd name="connsiteY67" fmla="*/ 46495 h 99189"/>
              <a:gd name="connsiteX68" fmla="*/ 1301858 w 2625740"/>
              <a:gd name="connsiteY68" fmla="*/ 37196 h 99189"/>
              <a:gd name="connsiteX69" fmla="*/ 1311157 w 2625740"/>
              <a:gd name="connsiteY69" fmla="*/ 30997 h 99189"/>
              <a:gd name="connsiteX70" fmla="*/ 1314257 w 2625740"/>
              <a:gd name="connsiteY70" fmla="*/ 21698 h 99189"/>
              <a:gd name="connsiteX71" fmla="*/ 1323556 w 2625740"/>
              <a:gd name="connsiteY71" fmla="*/ 18598 h 99189"/>
              <a:gd name="connsiteX72" fmla="*/ 1379350 w 2625740"/>
              <a:gd name="connsiteY72" fmla="*/ 24797 h 99189"/>
              <a:gd name="connsiteX73" fmla="*/ 1422745 w 2625740"/>
              <a:gd name="connsiteY73" fmla="*/ 27897 h 99189"/>
              <a:gd name="connsiteX74" fmla="*/ 1432044 w 2625740"/>
              <a:gd name="connsiteY74" fmla="*/ 34096 h 99189"/>
              <a:gd name="connsiteX75" fmla="*/ 1456841 w 2625740"/>
              <a:gd name="connsiteY75" fmla="*/ 46495 h 99189"/>
              <a:gd name="connsiteX76" fmla="*/ 1497137 w 2625740"/>
              <a:gd name="connsiteY76" fmla="*/ 40296 h 99189"/>
              <a:gd name="connsiteX77" fmla="*/ 1521934 w 2625740"/>
              <a:gd name="connsiteY77" fmla="*/ 34096 h 99189"/>
              <a:gd name="connsiteX78" fmla="*/ 1531233 w 2625740"/>
              <a:gd name="connsiteY78" fmla="*/ 27897 h 99189"/>
              <a:gd name="connsiteX79" fmla="*/ 1543632 w 2625740"/>
              <a:gd name="connsiteY79" fmla="*/ 24797 h 99189"/>
              <a:gd name="connsiteX80" fmla="*/ 1552931 w 2625740"/>
              <a:gd name="connsiteY80" fmla="*/ 21698 h 99189"/>
              <a:gd name="connsiteX81" fmla="*/ 1556030 w 2625740"/>
              <a:gd name="connsiteY81" fmla="*/ 12399 h 99189"/>
              <a:gd name="connsiteX82" fmla="*/ 1559130 w 2625740"/>
              <a:gd name="connsiteY82" fmla="*/ 34096 h 99189"/>
              <a:gd name="connsiteX83" fmla="*/ 1568429 w 2625740"/>
              <a:gd name="connsiteY83" fmla="*/ 37196 h 99189"/>
              <a:gd name="connsiteX84" fmla="*/ 1587027 w 2625740"/>
              <a:gd name="connsiteY84" fmla="*/ 40296 h 99189"/>
              <a:gd name="connsiteX85" fmla="*/ 1614924 w 2625740"/>
              <a:gd name="connsiteY85" fmla="*/ 52694 h 99189"/>
              <a:gd name="connsiteX86" fmla="*/ 1621123 w 2625740"/>
              <a:gd name="connsiteY86" fmla="*/ 61993 h 99189"/>
              <a:gd name="connsiteX87" fmla="*/ 1642821 w 2625740"/>
              <a:gd name="connsiteY87" fmla="*/ 65093 h 99189"/>
              <a:gd name="connsiteX88" fmla="*/ 1658319 w 2625740"/>
              <a:gd name="connsiteY88" fmla="*/ 68193 h 99189"/>
              <a:gd name="connsiteX89" fmla="*/ 1667618 w 2625740"/>
              <a:gd name="connsiteY89" fmla="*/ 71292 h 99189"/>
              <a:gd name="connsiteX90" fmla="*/ 1680017 w 2625740"/>
              <a:gd name="connsiteY90" fmla="*/ 74392 h 99189"/>
              <a:gd name="connsiteX91" fmla="*/ 1698615 w 2625740"/>
              <a:gd name="connsiteY91" fmla="*/ 80591 h 99189"/>
              <a:gd name="connsiteX92" fmla="*/ 1732711 w 2625740"/>
              <a:gd name="connsiteY92" fmla="*/ 77492 h 99189"/>
              <a:gd name="connsiteX93" fmla="*/ 1751309 w 2625740"/>
              <a:gd name="connsiteY93" fmla="*/ 65093 h 99189"/>
              <a:gd name="connsiteX94" fmla="*/ 1754409 w 2625740"/>
              <a:gd name="connsiteY94" fmla="*/ 55794 h 99189"/>
              <a:gd name="connsiteX95" fmla="*/ 1757508 w 2625740"/>
              <a:gd name="connsiteY95" fmla="*/ 43395 h 99189"/>
              <a:gd name="connsiteX96" fmla="*/ 1766807 w 2625740"/>
              <a:gd name="connsiteY96" fmla="*/ 40296 h 99189"/>
              <a:gd name="connsiteX97" fmla="*/ 1779206 w 2625740"/>
              <a:gd name="connsiteY97" fmla="*/ 37196 h 99189"/>
              <a:gd name="connsiteX98" fmla="*/ 1869096 w 2625740"/>
              <a:gd name="connsiteY98" fmla="*/ 43395 h 99189"/>
              <a:gd name="connsiteX99" fmla="*/ 1881495 w 2625740"/>
              <a:gd name="connsiteY99" fmla="*/ 46495 h 99189"/>
              <a:gd name="connsiteX100" fmla="*/ 1890794 w 2625740"/>
              <a:gd name="connsiteY100" fmla="*/ 49595 h 99189"/>
              <a:gd name="connsiteX101" fmla="*/ 1927990 w 2625740"/>
              <a:gd name="connsiteY101" fmla="*/ 52694 h 99189"/>
              <a:gd name="connsiteX102" fmla="*/ 1946587 w 2625740"/>
              <a:gd name="connsiteY102" fmla="*/ 49595 h 99189"/>
              <a:gd name="connsiteX103" fmla="*/ 1949687 w 2625740"/>
              <a:gd name="connsiteY103" fmla="*/ 40296 h 99189"/>
              <a:gd name="connsiteX104" fmla="*/ 1952787 w 2625740"/>
              <a:gd name="connsiteY104" fmla="*/ 18598 h 99189"/>
              <a:gd name="connsiteX105" fmla="*/ 1983783 w 2625740"/>
              <a:gd name="connsiteY105" fmla="*/ 21698 h 99189"/>
              <a:gd name="connsiteX106" fmla="*/ 1999282 w 2625740"/>
              <a:gd name="connsiteY106" fmla="*/ 43395 h 99189"/>
              <a:gd name="connsiteX107" fmla="*/ 2020979 w 2625740"/>
              <a:gd name="connsiteY107" fmla="*/ 52694 h 99189"/>
              <a:gd name="connsiteX108" fmla="*/ 2098471 w 2625740"/>
              <a:gd name="connsiteY108" fmla="*/ 55794 h 99189"/>
              <a:gd name="connsiteX109" fmla="*/ 2144966 w 2625740"/>
              <a:gd name="connsiteY109" fmla="*/ 52694 h 99189"/>
              <a:gd name="connsiteX110" fmla="*/ 2151165 w 2625740"/>
              <a:gd name="connsiteY110" fmla="*/ 27897 h 99189"/>
              <a:gd name="connsiteX111" fmla="*/ 2169763 w 2625740"/>
              <a:gd name="connsiteY111" fmla="*/ 21698 h 99189"/>
              <a:gd name="connsiteX112" fmla="*/ 2200760 w 2625740"/>
              <a:gd name="connsiteY112" fmla="*/ 24797 h 99189"/>
              <a:gd name="connsiteX113" fmla="*/ 2216258 w 2625740"/>
              <a:gd name="connsiteY113" fmla="*/ 27897 h 99189"/>
              <a:gd name="connsiteX114" fmla="*/ 2219358 w 2625740"/>
              <a:gd name="connsiteY114" fmla="*/ 58894 h 99189"/>
              <a:gd name="connsiteX115" fmla="*/ 2247255 w 2625740"/>
              <a:gd name="connsiteY115" fmla="*/ 74392 h 99189"/>
              <a:gd name="connsiteX116" fmla="*/ 2275152 w 2625740"/>
              <a:gd name="connsiteY116" fmla="*/ 77492 h 99189"/>
              <a:gd name="connsiteX117" fmla="*/ 2284451 w 2625740"/>
              <a:gd name="connsiteY117" fmla="*/ 80591 h 99189"/>
              <a:gd name="connsiteX118" fmla="*/ 2290650 w 2625740"/>
              <a:gd name="connsiteY118" fmla="*/ 61993 h 99189"/>
              <a:gd name="connsiteX119" fmla="*/ 2299949 w 2625740"/>
              <a:gd name="connsiteY119" fmla="*/ 55794 h 99189"/>
              <a:gd name="connsiteX120" fmla="*/ 2312347 w 2625740"/>
              <a:gd name="connsiteY120" fmla="*/ 40296 h 99189"/>
              <a:gd name="connsiteX121" fmla="*/ 2318547 w 2625740"/>
              <a:gd name="connsiteY121" fmla="*/ 18598 h 99189"/>
              <a:gd name="connsiteX122" fmla="*/ 2327846 w 2625740"/>
              <a:gd name="connsiteY122" fmla="*/ 27897 h 99189"/>
              <a:gd name="connsiteX123" fmla="*/ 2358842 w 2625740"/>
              <a:gd name="connsiteY123" fmla="*/ 34096 h 99189"/>
              <a:gd name="connsiteX124" fmla="*/ 2374341 w 2625740"/>
              <a:gd name="connsiteY124" fmla="*/ 46495 h 99189"/>
              <a:gd name="connsiteX125" fmla="*/ 2396038 w 2625740"/>
              <a:gd name="connsiteY125" fmla="*/ 49595 h 99189"/>
              <a:gd name="connsiteX126" fmla="*/ 2414636 w 2625740"/>
              <a:gd name="connsiteY126" fmla="*/ 52694 h 99189"/>
              <a:gd name="connsiteX127" fmla="*/ 2417736 w 2625740"/>
              <a:gd name="connsiteY127" fmla="*/ 61993 h 99189"/>
              <a:gd name="connsiteX128" fmla="*/ 2436334 w 2625740"/>
              <a:gd name="connsiteY128" fmla="*/ 68193 h 99189"/>
              <a:gd name="connsiteX129" fmla="*/ 2458032 w 2625740"/>
              <a:gd name="connsiteY129" fmla="*/ 74392 h 99189"/>
              <a:gd name="connsiteX130" fmla="*/ 2473530 w 2625740"/>
              <a:gd name="connsiteY130" fmla="*/ 77492 h 99189"/>
              <a:gd name="connsiteX131" fmla="*/ 2485929 w 2625740"/>
              <a:gd name="connsiteY131" fmla="*/ 80591 h 99189"/>
              <a:gd name="connsiteX132" fmla="*/ 2489028 w 2625740"/>
              <a:gd name="connsiteY132" fmla="*/ 61993 h 99189"/>
              <a:gd name="connsiteX133" fmla="*/ 2495227 w 2625740"/>
              <a:gd name="connsiteY133" fmla="*/ 52694 h 99189"/>
              <a:gd name="connsiteX134" fmla="*/ 2498327 w 2625740"/>
              <a:gd name="connsiteY134" fmla="*/ 61993 h 99189"/>
              <a:gd name="connsiteX135" fmla="*/ 2513825 w 2625740"/>
              <a:gd name="connsiteY135" fmla="*/ 77492 h 99189"/>
              <a:gd name="connsiteX136" fmla="*/ 2520025 w 2625740"/>
              <a:gd name="connsiteY136" fmla="*/ 83691 h 99189"/>
              <a:gd name="connsiteX137" fmla="*/ 2541722 w 2625740"/>
              <a:gd name="connsiteY137" fmla="*/ 99189 h 99189"/>
              <a:gd name="connsiteX138" fmla="*/ 2551021 w 2625740"/>
              <a:gd name="connsiteY138" fmla="*/ 96090 h 99189"/>
              <a:gd name="connsiteX139" fmla="*/ 2560320 w 2625740"/>
              <a:gd name="connsiteY139" fmla="*/ 80591 h 99189"/>
              <a:gd name="connsiteX140" fmla="*/ 2600616 w 2625740"/>
              <a:gd name="connsiteY140" fmla="*/ 74392 h 99189"/>
              <a:gd name="connsiteX141" fmla="*/ 2606815 w 2625740"/>
              <a:gd name="connsiteY141" fmla="*/ 52694 h 99189"/>
              <a:gd name="connsiteX142" fmla="*/ 2616114 w 2625740"/>
              <a:gd name="connsiteY142" fmla="*/ 24797 h 99189"/>
              <a:gd name="connsiteX143" fmla="*/ 2619214 w 2625740"/>
              <a:gd name="connsiteY143" fmla="*/ 15498 h 99189"/>
              <a:gd name="connsiteX144" fmla="*/ 2625413 w 2625740"/>
              <a:gd name="connsiteY144" fmla="*/ 6199 h 99189"/>
              <a:gd name="connsiteX145" fmla="*/ 2622314 w 2625740"/>
              <a:gd name="connsiteY145" fmla="*/ 6199 h 9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2625740" h="99189">
                <a:moveTo>
                  <a:pt x="0" y="52694"/>
                </a:moveTo>
                <a:cubicBezTo>
                  <a:pt x="7233" y="51661"/>
                  <a:pt x="14422" y="50256"/>
                  <a:pt x="21698" y="49595"/>
                </a:cubicBezTo>
                <a:cubicBezTo>
                  <a:pt x="37167" y="48189"/>
                  <a:pt x="52755" y="48210"/>
                  <a:pt x="68193" y="46495"/>
                </a:cubicBezTo>
                <a:cubicBezTo>
                  <a:pt x="71440" y="46134"/>
                  <a:pt x="74322" y="44187"/>
                  <a:pt x="77492" y="43395"/>
                </a:cubicBezTo>
                <a:cubicBezTo>
                  <a:pt x="82603" y="42117"/>
                  <a:pt x="87879" y="41574"/>
                  <a:pt x="92990" y="40296"/>
                </a:cubicBezTo>
                <a:cubicBezTo>
                  <a:pt x="131145" y="30758"/>
                  <a:pt x="60616" y="45532"/>
                  <a:pt x="117787" y="34096"/>
                </a:cubicBezTo>
                <a:cubicBezTo>
                  <a:pt x="119854" y="32030"/>
                  <a:pt x="122161" y="30179"/>
                  <a:pt x="123987" y="27897"/>
                </a:cubicBezTo>
                <a:cubicBezTo>
                  <a:pt x="126314" y="24988"/>
                  <a:pt x="127277" y="20925"/>
                  <a:pt x="130186" y="18598"/>
                </a:cubicBezTo>
                <a:cubicBezTo>
                  <a:pt x="132737" y="16557"/>
                  <a:pt x="136385" y="16531"/>
                  <a:pt x="139485" y="15498"/>
                </a:cubicBezTo>
                <a:cubicBezTo>
                  <a:pt x="142585" y="16531"/>
                  <a:pt x="145632" y="17738"/>
                  <a:pt x="148784" y="18598"/>
                </a:cubicBezTo>
                <a:cubicBezTo>
                  <a:pt x="157004" y="20840"/>
                  <a:pt x="173581" y="24797"/>
                  <a:pt x="173581" y="24797"/>
                </a:cubicBezTo>
                <a:cubicBezTo>
                  <a:pt x="174614" y="29963"/>
                  <a:pt x="173758" y="35912"/>
                  <a:pt x="176681" y="40296"/>
                </a:cubicBezTo>
                <a:cubicBezTo>
                  <a:pt x="178493" y="43015"/>
                  <a:pt x="182741" y="42963"/>
                  <a:pt x="185980" y="43395"/>
                </a:cubicBezTo>
                <a:cubicBezTo>
                  <a:pt x="198313" y="45039"/>
                  <a:pt x="210777" y="45462"/>
                  <a:pt x="223176" y="46495"/>
                </a:cubicBezTo>
                <a:cubicBezTo>
                  <a:pt x="238674" y="45462"/>
                  <a:pt x="254551" y="46953"/>
                  <a:pt x="269671" y="43395"/>
                </a:cubicBezTo>
                <a:cubicBezTo>
                  <a:pt x="273297" y="42542"/>
                  <a:pt x="274204" y="37428"/>
                  <a:pt x="275870" y="34096"/>
                </a:cubicBezTo>
                <a:cubicBezTo>
                  <a:pt x="279413" y="27010"/>
                  <a:pt x="280301" y="16374"/>
                  <a:pt x="282070" y="9299"/>
                </a:cubicBezTo>
                <a:cubicBezTo>
                  <a:pt x="282862" y="6129"/>
                  <a:pt x="284136" y="3100"/>
                  <a:pt x="285169" y="0"/>
                </a:cubicBezTo>
                <a:cubicBezTo>
                  <a:pt x="286202" y="3100"/>
                  <a:pt x="285550" y="7487"/>
                  <a:pt x="288269" y="9299"/>
                </a:cubicBezTo>
                <a:cubicBezTo>
                  <a:pt x="292652" y="12221"/>
                  <a:pt x="298721" y="10885"/>
                  <a:pt x="303767" y="12399"/>
                </a:cubicBezTo>
                <a:cubicBezTo>
                  <a:pt x="305159" y="12817"/>
                  <a:pt x="324052" y="20946"/>
                  <a:pt x="328564" y="21698"/>
                </a:cubicBezTo>
                <a:cubicBezTo>
                  <a:pt x="337793" y="23236"/>
                  <a:pt x="347162" y="23764"/>
                  <a:pt x="356461" y="24797"/>
                </a:cubicBezTo>
                <a:cubicBezTo>
                  <a:pt x="360594" y="25830"/>
                  <a:pt x="364764" y="26727"/>
                  <a:pt x="368860" y="27897"/>
                </a:cubicBezTo>
                <a:cubicBezTo>
                  <a:pt x="386990" y="33077"/>
                  <a:pt x="368744" y="29249"/>
                  <a:pt x="390558" y="34096"/>
                </a:cubicBezTo>
                <a:cubicBezTo>
                  <a:pt x="406884" y="37724"/>
                  <a:pt x="409628" y="37706"/>
                  <a:pt x="427754" y="40296"/>
                </a:cubicBezTo>
                <a:lnTo>
                  <a:pt x="455651" y="37196"/>
                </a:lnTo>
                <a:cubicBezTo>
                  <a:pt x="460800" y="33592"/>
                  <a:pt x="456763" y="24560"/>
                  <a:pt x="458750" y="18598"/>
                </a:cubicBezTo>
                <a:cubicBezTo>
                  <a:pt x="459928" y="15064"/>
                  <a:pt x="462883" y="12399"/>
                  <a:pt x="464950" y="9299"/>
                </a:cubicBezTo>
                <a:cubicBezTo>
                  <a:pt x="465983" y="12399"/>
                  <a:pt x="466368" y="15796"/>
                  <a:pt x="468049" y="18598"/>
                </a:cubicBezTo>
                <a:cubicBezTo>
                  <a:pt x="469553" y="21104"/>
                  <a:pt x="471817" y="23176"/>
                  <a:pt x="474249" y="24797"/>
                </a:cubicBezTo>
                <a:cubicBezTo>
                  <a:pt x="481914" y="29907"/>
                  <a:pt x="487676" y="31340"/>
                  <a:pt x="495946" y="34096"/>
                </a:cubicBezTo>
                <a:cubicBezTo>
                  <a:pt x="499046" y="38229"/>
                  <a:pt x="501041" y="43492"/>
                  <a:pt x="505245" y="46495"/>
                </a:cubicBezTo>
                <a:cubicBezTo>
                  <a:pt x="508712" y="48971"/>
                  <a:pt x="513485" y="48671"/>
                  <a:pt x="517644" y="49595"/>
                </a:cubicBezTo>
                <a:cubicBezTo>
                  <a:pt x="540089" y="54583"/>
                  <a:pt x="525823" y="50254"/>
                  <a:pt x="542441" y="55794"/>
                </a:cubicBezTo>
                <a:lnTo>
                  <a:pt x="666427" y="52694"/>
                </a:lnTo>
                <a:cubicBezTo>
                  <a:pt x="671558" y="52097"/>
                  <a:pt x="672723" y="44500"/>
                  <a:pt x="675726" y="40296"/>
                </a:cubicBezTo>
                <a:cubicBezTo>
                  <a:pt x="685503" y="26610"/>
                  <a:pt x="677758" y="35166"/>
                  <a:pt x="688125" y="24797"/>
                </a:cubicBezTo>
                <a:cubicBezTo>
                  <a:pt x="689158" y="21697"/>
                  <a:pt x="688125" y="16531"/>
                  <a:pt x="691225" y="15498"/>
                </a:cubicBezTo>
                <a:cubicBezTo>
                  <a:pt x="693998" y="14574"/>
                  <a:pt x="695142" y="19872"/>
                  <a:pt x="697424" y="21698"/>
                </a:cubicBezTo>
                <a:cubicBezTo>
                  <a:pt x="700333" y="24025"/>
                  <a:pt x="703299" y="26430"/>
                  <a:pt x="706723" y="27897"/>
                </a:cubicBezTo>
                <a:cubicBezTo>
                  <a:pt x="710639" y="29575"/>
                  <a:pt x="715133" y="29501"/>
                  <a:pt x="719122" y="30997"/>
                </a:cubicBezTo>
                <a:cubicBezTo>
                  <a:pt x="723448" y="32619"/>
                  <a:pt x="727273" y="35376"/>
                  <a:pt x="731520" y="37196"/>
                </a:cubicBezTo>
                <a:cubicBezTo>
                  <a:pt x="741234" y="41359"/>
                  <a:pt x="748266" y="41537"/>
                  <a:pt x="759417" y="43395"/>
                </a:cubicBezTo>
                <a:cubicBezTo>
                  <a:pt x="780215" y="50328"/>
                  <a:pt x="763114" y="45416"/>
                  <a:pt x="802813" y="49595"/>
                </a:cubicBezTo>
                <a:cubicBezTo>
                  <a:pt x="811097" y="50467"/>
                  <a:pt x="819344" y="51661"/>
                  <a:pt x="827610" y="52694"/>
                </a:cubicBezTo>
                <a:cubicBezTo>
                  <a:pt x="830710" y="53727"/>
                  <a:pt x="833642" y="55794"/>
                  <a:pt x="836909" y="55794"/>
                </a:cubicBezTo>
                <a:cubicBezTo>
                  <a:pt x="845239" y="55794"/>
                  <a:pt x="854882" y="57471"/>
                  <a:pt x="861706" y="52694"/>
                </a:cubicBezTo>
                <a:cubicBezTo>
                  <a:pt x="866954" y="49020"/>
                  <a:pt x="867818" y="28072"/>
                  <a:pt x="871005" y="21698"/>
                </a:cubicBezTo>
                <a:cubicBezTo>
                  <a:pt x="872312" y="19084"/>
                  <a:pt x="874468" y="16524"/>
                  <a:pt x="877204" y="15498"/>
                </a:cubicBezTo>
                <a:cubicBezTo>
                  <a:pt x="881668" y="13824"/>
                  <a:pt x="919191" y="9475"/>
                  <a:pt x="920600" y="9299"/>
                </a:cubicBezTo>
                <a:cubicBezTo>
                  <a:pt x="936099" y="4132"/>
                  <a:pt x="926798" y="5166"/>
                  <a:pt x="948497" y="12399"/>
                </a:cubicBezTo>
                <a:lnTo>
                  <a:pt x="957796" y="15498"/>
                </a:lnTo>
                <a:cubicBezTo>
                  <a:pt x="960025" y="24415"/>
                  <a:pt x="958966" y="29219"/>
                  <a:pt x="967095" y="34096"/>
                </a:cubicBezTo>
                <a:cubicBezTo>
                  <a:pt x="969897" y="35777"/>
                  <a:pt x="973294" y="36163"/>
                  <a:pt x="976394" y="37196"/>
                </a:cubicBezTo>
                <a:cubicBezTo>
                  <a:pt x="993123" y="53925"/>
                  <a:pt x="981124" y="45851"/>
                  <a:pt x="1016689" y="49595"/>
                </a:cubicBezTo>
                <a:cubicBezTo>
                  <a:pt x="1047593" y="52848"/>
                  <a:pt x="1037533" y="51518"/>
                  <a:pt x="1063184" y="55794"/>
                </a:cubicBezTo>
                <a:cubicBezTo>
                  <a:pt x="1066284" y="54761"/>
                  <a:pt x="1069561" y="54155"/>
                  <a:pt x="1072483" y="52694"/>
                </a:cubicBezTo>
                <a:cubicBezTo>
                  <a:pt x="1075815" y="51028"/>
                  <a:pt x="1078281" y="47768"/>
                  <a:pt x="1081782" y="46495"/>
                </a:cubicBezTo>
                <a:cubicBezTo>
                  <a:pt x="1089789" y="43583"/>
                  <a:pt x="1106579" y="40296"/>
                  <a:pt x="1106579" y="40296"/>
                </a:cubicBezTo>
                <a:cubicBezTo>
                  <a:pt x="1109679" y="38229"/>
                  <a:pt x="1112969" y="36423"/>
                  <a:pt x="1115878" y="34096"/>
                </a:cubicBezTo>
                <a:cubicBezTo>
                  <a:pt x="1118160" y="32270"/>
                  <a:pt x="1119164" y="28121"/>
                  <a:pt x="1122078" y="27897"/>
                </a:cubicBezTo>
                <a:cubicBezTo>
                  <a:pt x="1133457" y="27022"/>
                  <a:pt x="1144809" y="29964"/>
                  <a:pt x="1156174" y="30997"/>
                </a:cubicBezTo>
                <a:cubicBezTo>
                  <a:pt x="1164747" y="36712"/>
                  <a:pt x="1164960" y="38032"/>
                  <a:pt x="1174772" y="40296"/>
                </a:cubicBezTo>
                <a:cubicBezTo>
                  <a:pt x="1185039" y="42665"/>
                  <a:pt x="1205769" y="46495"/>
                  <a:pt x="1205769" y="46495"/>
                </a:cubicBezTo>
                <a:cubicBezTo>
                  <a:pt x="1209902" y="49595"/>
                  <a:pt x="1213546" y="53484"/>
                  <a:pt x="1218167" y="55794"/>
                </a:cubicBezTo>
                <a:cubicBezTo>
                  <a:pt x="1232016" y="62719"/>
                  <a:pt x="1257337" y="56892"/>
                  <a:pt x="1267762" y="55794"/>
                </a:cubicBezTo>
                <a:cubicBezTo>
                  <a:pt x="1275028" y="55029"/>
                  <a:pt x="1282227" y="53727"/>
                  <a:pt x="1289459" y="52694"/>
                </a:cubicBezTo>
                <a:cubicBezTo>
                  <a:pt x="1291526" y="50628"/>
                  <a:pt x="1293833" y="48777"/>
                  <a:pt x="1295659" y="46495"/>
                </a:cubicBezTo>
                <a:cubicBezTo>
                  <a:pt x="1297986" y="43586"/>
                  <a:pt x="1299224" y="39830"/>
                  <a:pt x="1301858" y="37196"/>
                </a:cubicBezTo>
                <a:cubicBezTo>
                  <a:pt x="1304492" y="34562"/>
                  <a:pt x="1308057" y="33063"/>
                  <a:pt x="1311157" y="30997"/>
                </a:cubicBezTo>
                <a:cubicBezTo>
                  <a:pt x="1312190" y="27897"/>
                  <a:pt x="1311947" y="24008"/>
                  <a:pt x="1314257" y="21698"/>
                </a:cubicBezTo>
                <a:cubicBezTo>
                  <a:pt x="1316567" y="19388"/>
                  <a:pt x="1320292" y="18443"/>
                  <a:pt x="1323556" y="18598"/>
                </a:cubicBezTo>
                <a:cubicBezTo>
                  <a:pt x="1342247" y="19488"/>
                  <a:pt x="1360719" y="23050"/>
                  <a:pt x="1379350" y="24797"/>
                </a:cubicBezTo>
                <a:cubicBezTo>
                  <a:pt x="1393789" y="26151"/>
                  <a:pt x="1408280" y="26864"/>
                  <a:pt x="1422745" y="27897"/>
                </a:cubicBezTo>
                <a:cubicBezTo>
                  <a:pt x="1425845" y="29963"/>
                  <a:pt x="1428774" y="32312"/>
                  <a:pt x="1432044" y="34096"/>
                </a:cubicBezTo>
                <a:cubicBezTo>
                  <a:pt x="1440157" y="38521"/>
                  <a:pt x="1456841" y="46495"/>
                  <a:pt x="1456841" y="46495"/>
                </a:cubicBezTo>
                <a:cubicBezTo>
                  <a:pt x="1512419" y="40937"/>
                  <a:pt x="1471275" y="47349"/>
                  <a:pt x="1497137" y="40296"/>
                </a:cubicBezTo>
                <a:cubicBezTo>
                  <a:pt x="1505357" y="38054"/>
                  <a:pt x="1521934" y="34096"/>
                  <a:pt x="1521934" y="34096"/>
                </a:cubicBezTo>
                <a:cubicBezTo>
                  <a:pt x="1525034" y="32030"/>
                  <a:pt x="1527809" y="29364"/>
                  <a:pt x="1531233" y="27897"/>
                </a:cubicBezTo>
                <a:cubicBezTo>
                  <a:pt x="1535149" y="26219"/>
                  <a:pt x="1539536" y="25967"/>
                  <a:pt x="1543632" y="24797"/>
                </a:cubicBezTo>
                <a:cubicBezTo>
                  <a:pt x="1546774" y="23899"/>
                  <a:pt x="1549831" y="22731"/>
                  <a:pt x="1552931" y="21698"/>
                </a:cubicBezTo>
                <a:cubicBezTo>
                  <a:pt x="1553964" y="18598"/>
                  <a:pt x="1554569" y="9477"/>
                  <a:pt x="1556030" y="12399"/>
                </a:cubicBezTo>
                <a:cubicBezTo>
                  <a:pt x="1559297" y="18933"/>
                  <a:pt x="1555863" y="27562"/>
                  <a:pt x="1559130" y="34096"/>
                </a:cubicBezTo>
                <a:cubicBezTo>
                  <a:pt x="1560591" y="37018"/>
                  <a:pt x="1565239" y="36487"/>
                  <a:pt x="1568429" y="37196"/>
                </a:cubicBezTo>
                <a:cubicBezTo>
                  <a:pt x="1574564" y="38560"/>
                  <a:pt x="1580828" y="39263"/>
                  <a:pt x="1587027" y="40296"/>
                </a:cubicBezTo>
                <a:cubicBezTo>
                  <a:pt x="1600977" y="61221"/>
                  <a:pt x="1582286" y="38189"/>
                  <a:pt x="1614924" y="52694"/>
                </a:cubicBezTo>
                <a:cubicBezTo>
                  <a:pt x="1618328" y="54207"/>
                  <a:pt x="1617719" y="60480"/>
                  <a:pt x="1621123" y="61993"/>
                </a:cubicBezTo>
                <a:cubicBezTo>
                  <a:pt x="1627799" y="64960"/>
                  <a:pt x="1635614" y="63892"/>
                  <a:pt x="1642821" y="65093"/>
                </a:cubicBezTo>
                <a:cubicBezTo>
                  <a:pt x="1648018" y="65959"/>
                  <a:pt x="1653208" y="66915"/>
                  <a:pt x="1658319" y="68193"/>
                </a:cubicBezTo>
                <a:cubicBezTo>
                  <a:pt x="1661489" y="68985"/>
                  <a:pt x="1664476" y="70394"/>
                  <a:pt x="1667618" y="71292"/>
                </a:cubicBezTo>
                <a:cubicBezTo>
                  <a:pt x="1671714" y="72462"/>
                  <a:pt x="1675936" y="73168"/>
                  <a:pt x="1680017" y="74392"/>
                </a:cubicBezTo>
                <a:cubicBezTo>
                  <a:pt x="1686276" y="76270"/>
                  <a:pt x="1698615" y="80591"/>
                  <a:pt x="1698615" y="80591"/>
                </a:cubicBezTo>
                <a:cubicBezTo>
                  <a:pt x="1709980" y="79558"/>
                  <a:pt x="1721763" y="80712"/>
                  <a:pt x="1732711" y="77492"/>
                </a:cubicBezTo>
                <a:cubicBezTo>
                  <a:pt x="1739859" y="75390"/>
                  <a:pt x="1751309" y="65093"/>
                  <a:pt x="1751309" y="65093"/>
                </a:cubicBezTo>
                <a:cubicBezTo>
                  <a:pt x="1752342" y="61993"/>
                  <a:pt x="1753511" y="58936"/>
                  <a:pt x="1754409" y="55794"/>
                </a:cubicBezTo>
                <a:cubicBezTo>
                  <a:pt x="1755579" y="51698"/>
                  <a:pt x="1754847" y="46722"/>
                  <a:pt x="1757508" y="43395"/>
                </a:cubicBezTo>
                <a:cubicBezTo>
                  <a:pt x="1759549" y="40844"/>
                  <a:pt x="1763665" y="41194"/>
                  <a:pt x="1766807" y="40296"/>
                </a:cubicBezTo>
                <a:cubicBezTo>
                  <a:pt x="1770903" y="39126"/>
                  <a:pt x="1775073" y="38229"/>
                  <a:pt x="1779206" y="37196"/>
                </a:cubicBezTo>
                <a:cubicBezTo>
                  <a:pt x="1799504" y="38324"/>
                  <a:pt x="1845179" y="40206"/>
                  <a:pt x="1869096" y="43395"/>
                </a:cubicBezTo>
                <a:cubicBezTo>
                  <a:pt x="1873319" y="43958"/>
                  <a:pt x="1877399" y="45325"/>
                  <a:pt x="1881495" y="46495"/>
                </a:cubicBezTo>
                <a:cubicBezTo>
                  <a:pt x="1884637" y="47393"/>
                  <a:pt x="1887555" y="49163"/>
                  <a:pt x="1890794" y="49595"/>
                </a:cubicBezTo>
                <a:cubicBezTo>
                  <a:pt x="1903126" y="51239"/>
                  <a:pt x="1915591" y="51661"/>
                  <a:pt x="1927990" y="52694"/>
                </a:cubicBezTo>
                <a:cubicBezTo>
                  <a:pt x="1934189" y="51661"/>
                  <a:pt x="1941131" y="52713"/>
                  <a:pt x="1946587" y="49595"/>
                </a:cubicBezTo>
                <a:cubicBezTo>
                  <a:pt x="1949424" y="47974"/>
                  <a:pt x="1949046" y="43500"/>
                  <a:pt x="1949687" y="40296"/>
                </a:cubicBezTo>
                <a:cubicBezTo>
                  <a:pt x="1951120" y="33132"/>
                  <a:pt x="1951754" y="25831"/>
                  <a:pt x="1952787" y="18598"/>
                </a:cubicBezTo>
                <a:cubicBezTo>
                  <a:pt x="1963119" y="19631"/>
                  <a:pt x="1974092" y="17971"/>
                  <a:pt x="1983783" y="21698"/>
                </a:cubicBezTo>
                <a:cubicBezTo>
                  <a:pt x="1989604" y="23937"/>
                  <a:pt x="1994336" y="39273"/>
                  <a:pt x="1999282" y="43395"/>
                </a:cubicBezTo>
                <a:cubicBezTo>
                  <a:pt x="2001251" y="45036"/>
                  <a:pt x="2016737" y="52391"/>
                  <a:pt x="2020979" y="52694"/>
                </a:cubicBezTo>
                <a:cubicBezTo>
                  <a:pt x="2046765" y="54536"/>
                  <a:pt x="2072640" y="54761"/>
                  <a:pt x="2098471" y="55794"/>
                </a:cubicBezTo>
                <a:lnTo>
                  <a:pt x="2144966" y="52694"/>
                </a:lnTo>
                <a:cubicBezTo>
                  <a:pt x="2149483" y="51000"/>
                  <a:pt x="2145917" y="31645"/>
                  <a:pt x="2151165" y="27897"/>
                </a:cubicBezTo>
                <a:cubicBezTo>
                  <a:pt x="2156483" y="24099"/>
                  <a:pt x="2169763" y="21698"/>
                  <a:pt x="2169763" y="21698"/>
                </a:cubicBezTo>
                <a:cubicBezTo>
                  <a:pt x="2180095" y="22731"/>
                  <a:pt x="2190467" y="23425"/>
                  <a:pt x="2200760" y="24797"/>
                </a:cubicBezTo>
                <a:cubicBezTo>
                  <a:pt x="2205982" y="25493"/>
                  <a:pt x="2213735" y="23272"/>
                  <a:pt x="2216258" y="27897"/>
                </a:cubicBezTo>
                <a:cubicBezTo>
                  <a:pt x="2221230" y="37013"/>
                  <a:pt x="2214714" y="49606"/>
                  <a:pt x="2219358" y="58894"/>
                </a:cubicBezTo>
                <a:cubicBezTo>
                  <a:pt x="2221778" y="63734"/>
                  <a:pt x="2239175" y="73045"/>
                  <a:pt x="2247255" y="74392"/>
                </a:cubicBezTo>
                <a:cubicBezTo>
                  <a:pt x="2256484" y="75930"/>
                  <a:pt x="2265853" y="76459"/>
                  <a:pt x="2275152" y="77492"/>
                </a:cubicBezTo>
                <a:cubicBezTo>
                  <a:pt x="2278252" y="78525"/>
                  <a:pt x="2282141" y="82901"/>
                  <a:pt x="2284451" y="80591"/>
                </a:cubicBezTo>
                <a:cubicBezTo>
                  <a:pt x="2289072" y="75970"/>
                  <a:pt x="2285213" y="65618"/>
                  <a:pt x="2290650" y="61993"/>
                </a:cubicBezTo>
                <a:lnTo>
                  <a:pt x="2299949" y="55794"/>
                </a:lnTo>
                <a:cubicBezTo>
                  <a:pt x="2307741" y="32420"/>
                  <a:pt x="2296324" y="60325"/>
                  <a:pt x="2312347" y="40296"/>
                </a:cubicBezTo>
                <a:cubicBezTo>
                  <a:pt x="2313964" y="38274"/>
                  <a:pt x="2318344" y="19409"/>
                  <a:pt x="2318547" y="18598"/>
                </a:cubicBezTo>
                <a:cubicBezTo>
                  <a:pt x="2321647" y="21698"/>
                  <a:pt x="2324040" y="25722"/>
                  <a:pt x="2327846" y="27897"/>
                </a:cubicBezTo>
                <a:cubicBezTo>
                  <a:pt x="2331657" y="30075"/>
                  <a:pt x="2357707" y="33907"/>
                  <a:pt x="2358842" y="34096"/>
                </a:cubicBezTo>
                <a:cubicBezTo>
                  <a:pt x="2362856" y="38110"/>
                  <a:pt x="2368754" y="44819"/>
                  <a:pt x="2374341" y="46495"/>
                </a:cubicBezTo>
                <a:cubicBezTo>
                  <a:pt x="2381339" y="48594"/>
                  <a:pt x="2388817" y="48484"/>
                  <a:pt x="2396038" y="49595"/>
                </a:cubicBezTo>
                <a:cubicBezTo>
                  <a:pt x="2402250" y="50551"/>
                  <a:pt x="2408437" y="51661"/>
                  <a:pt x="2414636" y="52694"/>
                </a:cubicBezTo>
                <a:cubicBezTo>
                  <a:pt x="2415669" y="55794"/>
                  <a:pt x="2415077" y="60094"/>
                  <a:pt x="2417736" y="61993"/>
                </a:cubicBezTo>
                <a:cubicBezTo>
                  <a:pt x="2423053" y="65791"/>
                  <a:pt x="2430051" y="66398"/>
                  <a:pt x="2436334" y="68193"/>
                </a:cubicBezTo>
                <a:cubicBezTo>
                  <a:pt x="2443567" y="70259"/>
                  <a:pt x="2450735" y="72568"/>
                  <a:pt x="2458032" y="74392"/>
                </a:cubicBezTo>
                <a:cubicBezTo>
                  <a:pt x="2463143" y="75670"/>
                  <a:pt x="2468387" y="76349"/>
                  <a:pt x="2473530" y="77492"/>
                </a:cubicBezTo>
                <a:cubicBezTo>
                  <a:pt x="2477689" y="78416"/>
                  <a:pt x="2481796" y="79558"/>
                  <a:pt x="2485929" y="80591"/>
                </a:cubicBezTo>
                <a:cubicBezTo>
                  <a:pt x="2486962" y="74392"/>
                  <a:pt x="2487041" y="67955"/>
                  <a:pt x="2489028" y="61993"/>
                </a:cubicBezTo>
                <a:cubicBezTo>
                  <a:pt x="2490206" y="58459"/>
                  <a:pt x="2491502" y="52694"/>
                  <a:pt x="2495227" y="52694"/>
                </a:cubicBezTo>
                <a:cubicBezTo>
                  <a:pt x="2498494" y="52694"/>
                  <a:pt x="2497040" y="58990"/>
                  <a:pt x="2498327" y="61993"/>
                </a:cubicBezTo>
                <a:cubicBezTo>
                  <a:pt x="2504711" y="76889"/>
                  <a:pt x="2501045" y="73231"/>
                  <a:pt x="2513825" y="77492"/>
                </a:cubicBezTo>
                <a:cubicBezTo>
                  <a:pt x="2515892" y="79558"/>
                  <a:pt x="2517780" y="81820"/>
                  <a:pt x="2520025" y="83691"/>
                </a:cubicBezTo>
                <a:cubicBezTo>
                  <a:pt x="2527720" y="90104"/>
                  <a:pt x="2533665" y="93818"/>
                  <a:pt x="2541722" y="99189"/>
                </a:cubicBezTo>
                <a:cubicBezTo>
                  <a:pt x="2544822" y="98156"/>
                  <a:pt x="2548711" y="98400"/>
                  <a:pt x="2551021" y="96090"/>
                </a:cubicBezTo>
                <a:cubicBezTo>
                  <a:pt x="2565650" y="81463"/>
                  <a:pt x="2542326" y="91388"/>
                  <a:pt x="2560320" y="80591"/>
                </a:cubicBezTo>
                <a:cubicBezTo>
                  <a:pt x="2569254" y="75231"/>
                  <a:pt x="2598838" y="74570"/>
                  <a:pt x="2600616" y="74392"/>
                </a:cubicBezTo>
                <a:cubicBezTo>
                  <a:pt x="2603274" y="66419"/>
                  <a:pt x="2605257" y="61264"/>
                  <a:pt x="2606815" y="52694"/>
                </a:cubicBezTo>
                <a:cubicBezTo>
                  <a:pt x="2611499" y="26934"/>
                  <a:pt x="2604281" y="36632"/>
                  <a:pt x="2616114" y="24797"/>
                </a:cubicBezTo>
                <a:cubicBezTo>
                  <a:pt x="2617147" y="21697"/>
                  <a:pt x="2617753" y="18420"/>
                  <a:pt x="2619214" y="15498"/>
                </a:cubicBezTo>
                <a:cubicBezTo>
                  <a:pt x="2620880" y="12166"/>
                  <a:pt x="2624235" y="9733"/>
                  <a:pt x="2625413" y="6199"/>
                </a:cubicBezTo>
                <a:cubicBezTo>
                  <a:pt x="2625740" y="5219"/>
                  <a:pt x="2623347" y="6199"/>
                  <a:pt x="2622314" y="6199"/>
                </a:cubicBezTo>
              </a:path>
            </a:pathLst>
          </a:custGeom>
          <a:ln>
            <a:solidFill>
              <a:srgbClr val="008080"/>
            </a:solidFill>
          </a:ln>
        </p:spPr>
        <p:style>
          <a:lnRef idx="3">
            <a:schemeClr val="accent5"/>
          </a:lnRef>
          <a:fillRef idx="0">
            <a:schemeClr val="accent5"/>
          </a:fillRef>
          <a:effectRef idx="2">
            <a:schemeClr val="accent5"/>
          </a:effectRef>
          <a:fontRef idx="minor">
            <a:schemeClr val="tx1"/>
          </a:fontRef>
        </p:style>
        <p:txBody>
          <a:bodyPr anchor="ctr"/>
          <a:lstStyle/>
          <a:p>
            <a:pPr algn="ctr" fontAlgn="auto">
              <a:spcBef>
                <a:spcPts val="0"/>
              </a:spcBef>
              <a:spcAft>
                <a:spcPts val="0"/>
              </a:spcAft>
              <a:defRPr/>
            </a:pPr>
            <a:endParaRPr lang="en-US"/>
          </a:p>
        </p:txBody>
      </p:sp>
      <p:sp>
        <p:nvSpPr>
          <p:cNvPr id="57" name="Freeform 56"/>
          <p:cNvSpPr/>
          <p:nvPr/>
        </p:nvSpPr>
        <p:spPr>
          <a:xfrm>
            <a:off x="4343400" y="4038600"/>
            <a:ext cx="2667000" cy="76200"/>
          </a:xfrm>
          <a:custGeom>
            <a:avLst/>
            <a:gdLst>
              <a:gd name="connsiteX0" fmla="*/ 0 w 2625740"/>
              <a:gd name="connsiteY0" fmla="*/ 52694 h 99189"/>
              <a:gd name="connsiteX1" fmla="*/ 21698 w 2625740"/>
              <a:gd name="connsiteY1" fmla="*/ 49595 h 99189"/>
              <a:gd name="connsiteX2" fmla="*/ 68193 w 2625740"/>
              <a:gd name="connsiteY2" fmla="*/ 46495 h 99189"/>
              <a:gd name="connsiteX3" fmla="*/ 77492 w 2625740"/>
              <a:gd name="connsiteY3" fmla="*/ 43395 h 99189"/>
              <a:gd name="connsiteX4" fmla="*/ 92990 w 2625740"/>
              <a:gd name="connsiteY4" fmla="*/ 40296 h 99189"/>
              <a:gd name="connsiteX5" fmla="*/ 117787 w 2625740"/>
              <a:gd name="connsiteY5" fmla="*/ 34096 h 99189"/>
              <a:gd name="connsiteX6" fmla="*/ 123987 w 2625740"/>
              <a:gd name="connsiteY6" fmla="*/ 27897 h 99189"/>
              <a:gd name="connsiteX7" fmla="*/ 130186 w 2625740"/>
              <a:gd name="connsiteY7" fmla="*/ 18598 h 99189"/>
              <a:gd name="connsiteX8" fmla="*/ 139485 w 2625740"/>
              <a:gd name="connsiteY8" fmla="*/ 15498 h 99189"/>
              <a:gd name="connsiteX9" fmla="*/ 148784 w 2625740"/>
              <a:gd name="connsiteY9" fmla="*/ 18598 h 99189"/>
              <a:gd name="connsiteX10" fmla="*/ 173581 w 2625740"/>
              <a:gd name="connsiteY10" fmla="*/ 24797 h 99189"/>
              <a:gd name="connsiteX11" fmla="*/ 176681 w 2625740"/>
              <a:gd name="connsiteY11" fmla="*/ 40296 h 99189"/>
              <a:gd name="connsiteX12" fmla="*/ 185980 w 2625740"/>
              <a:gd name="connsiteY12" fmla="*/ 43395 h 99189"/>
              <a:gd name="connsiteX13" fmla="*/ 223176 w 2625740"/>
              <a:gd name="connsiteY13" fmla="*/ 46495 h 99189"/>
              <a:gd name="connsiteX14" fmla="*/ 269671 w 2625740"/>
              <a:gd name="connsiteY14" fmla="*/ 43395 h 99189"/>
              <a:gd name="connsiteX15" fmla="*/ 275870 w 2625740"/>
              <a:gd name="connsiteY15" fmla="*/ 34096 h 99189"/>
              <a:gd name="connsiteX16" fmla="*/ 282070 w 2625740"/>
              <a:gd name="connsiteY16" fmla="*/ 9299 h 99189"/>
              <a:gd name="connsiteX17" fmla="*/ 285169 w 2625740"/>
              <a:gd name="connsiteY17" fmla="*/ 0 h 99189"/>
              <a:gd name="connsiteX18" fmla="*/ 288269 w 2625740"/>
              <a:gd name="connsiteY18" fmla="*/ 9299 h 99189"/>
              <a:gd name="connsiteX19" fmla="*/ 303767 w 2625740"/>
              <a:gd name="connsiteY19" fmla="*/ 12399 h 99189"/>
              <a:gd name="connsiteX20" fmla="*/ 328564 w 2625740"/>
              <a:gd name="connsiteY20" fmla="*/ 21698 h 99189"/>
              <a:gd name="connsiteX21" fmla="*/ 356461 w 2625740"/>
              <a:gd name="connsiteY21" fmla="*/ 24797 h 99189"/>
              <a:gd name="connsiteX22" fmla="*/ 368860 w 2625740"/>
              <a:gd name="connsiteY22" fmla="*/ 27897 h 99189"/>
              <a:gd name="connsiteX23" fmla="*/ 390558 w 2625740"/>
              <a:gd name="connsiteY23" fmla="*/ 34096 h 99189"/>
              <a:gd name="connsiteX24" fmla="*/ 427754 w 2625740"/>
              <a:gd name="connsiteY24" fmla="*/ 40296 h 99189"/>
              <a:gd name="connsiteX25" fmla="*/ 455651 w 2625740"/>
              <a:gd name="connsiteY25" fmla="*/ 37196 h 99189"/>
              <a:gd name="connsiteX26" fmla="*/ 458750 w 2625740"/>
              <a:gd name="connsiteY26" fmla="*/ 18598 h 99189"/>
              <a:gd name="connsiteX27" fmla="*/ 464950 w 2625740"/>
              <a:gd name="connsiteY27" fmla="*/ 9299 h 99189"/>
              <a:gd name="connsiteX28" fmla="*/ 468049 w 2625740"/>
              <a:gd name="connsiteY28" fmla="*/ 18598 h 99189"/>
              <a:gd name="connsiteX29" fmla="*/ 474249 w 2625740"/>
              <a:gd name="connsiteY29" fmla="*/ 24797 h 99189"/>
              <a:gd name="connsiteX30" fmla="*/ 495946 w 2625740"/>
              <a:gd name="connsiteY30" fmla="*/ 34096 h 99189"/>
              <a:gd name="connsiteX31" fmla="*/ 505245 w 2625740"/>
              <a:gd name="connsiteY31" fmla="*/ 46495 h 99189"/>
              <a:gd name="connsiteX32" fmla="*/ 517644 w 2625740"/>
              <a:gd name="connsiteY32" fmla="*/ 49595 h 99189"/>
              <a:gd name="connsiteX33" fmla="*/ 542441 w 2625740"/>
              <a:gd name="connsiteY33" fmla="*/ 55794 h 99189"/>
              <a:gd name="connsiteX34" fmla="*/ 666427 w 2625740"/>
              <a:gd name="connsiteY34" fmla="*/ 52694 h 99189"/>
              <a:gd name="connsiteX35" fmla="*/ 675726 w 2625740"/>
              <a:gd name="connsiteY35" fmla="*/ 40296 h 99189"/>
              <a:gd name="connsiteX36" fmla="*/ 688125 w 2625740"/>
              <a:gd name="connsiteY36" fmla="*/ 24797 h 99189"/>
              <a:gd name="connsiteX37" fmla="*/ 691225 w 2625740"/>
              <a:gd name="connsiteY37" fmla="*/ 15498 h 99189"/>
              <a:gd name="connsiteX38" fmla="*/ 697424 w 2625740"/>
              <a:gd name="connsiteY38" fmla="*/ 21698 h 99189"/>
              <a:gd name="connsiteX39" fmla="*/ 706723 w 2625740"/>
              <a:gd name="connsiteY39" fmla="*/ 27897 h 99189"/>
              <a:gd name="connsiteX40" fmla="*/ 719122 w 2625740"/>
              <a:gd name="connsiteY40" fmla="*/ 30997 h 99189"/>
              <a:gd name="connsiteX41" fmla="*/ 731520 w 2625740"/>
              <a:gd name="connsiteY41" fmla="*/ 37196 h 99189"/>
              <a:gd name="connsiteX42" fmla="*/ 759417 w 2625740"/>
              <a:gd name="connsiteY42" fmla="*/ 43395 h 99189"/>
              <a:gd name="connsiteX43" fmla="*/ 802813 w 2625740"/>
              <a:gd name="connsiteY43" fmla="*/ 49595 h 99189"/>
              <a:gd name="connsiteX44" fmla="*/ 827610 w 2625740"/>
              <a:gd name="connsiteY44" fmla="*/ 52694 h 99189"/>
              <a:gd name="connsiteX45" fmla="*/ 836909 w 2625740"/>
              <a:gd name="connsiteY45" fmla="*/ 55794 h 99189"/>
              <a:gd name="connsiteX46" fmla="*/ 861706 w 2625740"/>
              <a:gd name="connsiteY46" fmla="*/ 52694 h 99189"/>
              <a:gd name="connsiteX47" fmla="*/ 871005 w 2625740"/>
              <a:gd name="connsiteY47" fmla="*/ 21698 h 99189"/>
              <a:gd name="connsiteX48" fmla="*/ 877204 w 2625740"/>
              <a:gd name="connsiteY48" fmla="*/ 15498 h 99189"/>
              <a:gd name="connsiteX49" fmla="*/ 920600 w 2625740"/>
              <a:gd name="connsiteY49" fmla="*/ 9299 h 99189"/>
              <a:gd name="connsiteX50" fmla="*/ 948497 w 2625740"/>
              <a:gd name="connsiteY50" fmla="*/ 12399 h 99189"/>
              <a:gd name="connsiteX51" fmla="*/ 957796 w 2625740"/>
              <a:gd name="connsiteY51" fmla="*/ 15498 h 99189"/>
              <a:gd name="connsiteX52" fmla="*/ 967095 w 2625740"/>
              <a:gd name="connsiteY52" fmla="*/ 34096 h 99189"/>
              <a:gd name="connsiteX53" fmla="*/ 976394 w 2625740"/>
              <a:gd name="connsiteY53" fmla="*/ 37196 h 99189"/>
              <a:gd name="connsiteX54" fmla="*/ 1016689 w 2625740"/>
              <a:gd name="connsiteY54" fmla="*/ 49595 h 99189"/>
              <a:gd name="connsiteX55" fmla="*/ 1063184 w 2625740"/>
              <a:gd name="connsiteY55" fmla="*/ 55794 h 99189"/>
              <a:gd name="connsiteX56" fmla="*/ 1072483 w 2625740"/>
              <a:gd name="connsiteY56" fmla="*/ 52694 h 99189"/>
              <a:gd name="connsiteX57" fmla="*/ 1081782 w 2625740"/>
              <a:gd name="connsiteY57" fmla="*/ 46495 h 99189"/>
              <a:gd name="connsiteX58" fmla="*/ 1106579 w 2625740"/>
              <a:gd name="connsiteY58" fmla="*/ 40296 h 99189"/>
              <a:gd name="connsiteX59" fmla="*/ 1115878 w 2625740"/>
              <a:gd name="connsiteY59" fmla="*/ 34096 h 99189"/>
              <a:gd name="connsiteX60" fmla="*/ 1122078 w 2625740"/>
              <a:gd name="connsiteY60" fmla="*/ 27897 h 99189"/>
              <a:gd name="connsiteX61" fmla="*/ 1156174 w 2625740"/>
              <a:gd name="connsiteY61" fmla="*/ 30997 h 99189"/>
              <a:gd name="connsiteX62" fmla="*/ 1174772 w 2625740"/>
              <a:gd name="connsiteY62" fmla="*/ 40296 h 99189"/>
              <a:gd name="connsiteX63" fmla="*/ 1205769 w 2625740"/>
              <a:gd name="connsiteY63" fmla="*/ 46495 h 99189"/>
              <a:gd name="connsiteX64" fmla="*/ 1218167 w 2625740"/>
              <a:gd name="connsiteY64" fmla="*/ 55794 h 99189"/>
              <a:gd name="connsiteX65" fmla="*/ 1267762 w 2625740"/>
              <a:gd name="connsiteY65" fmla="*/ 55794 h 99189"/>
              <a:gd name="connsiteX66" fmla="*/ 1289459 w 2625740"/>
              <a:gd name="connsiteY66" fmla="*/ 52694 h 99189"/>
              <a:gd name="connsiteX67" fmla="*/ 1295659 w 2625740"/>
              <a:gd name="connsiteY67" fmla="*/ 46495 h 99189"/>
              <a:gd name="connsiteX68" fmla="*/ 1301858 w 2625740"/>
              <a:gd name="connsiteY68" fmla="*/ 37196 h 99189"/>
              <a:gd name="connsiteX69" fmla="*/ 1311157 w 2625740"/>
              <a:gd name="connsiteY69" fmla="*/ 30997 h 99189"/>
              <a:gd name="connsiteX70" fmla="*/ 1314257 w 2625740"/>
              <a:gd name="connsiteY70" fmla="*/ 21698 h 99189"/>
              <a:gd name="connsiteX71" fmla="*/ 1323556 w 2625740"/>
              <a:gd name="connsiteY71" fmla="*/ 18598 h 99189"/>
              <a:gd name="connsiteX72" fmla="*/ 1379350 w 2625740"/>
              <a:gd name="connsiteY72" fmla="*/ 24797 h 99189"/>
              <a:gd name="connsiteX73" fmla="*/ 1422745 w 2625740"/>
              <a:gd name="connsiteY73" fmla="*/ 27897 h 99189"/>
              <a:gd name="connsiteX74" fmla="*/ 1432044 w 2625740"/>
              <a:gd name="connsiteY74" fmla="*/ 34096 h 99189"/>
              <a:gd name="connsiteX75" fmla="*/ 1456841 w 2625740"/>
              <a:gd name="connsiteY75" fmla="*/ 46495 h 99189"/>
              <a:gd name="connsiteX76" fmla="*/ 1497137 w 2625740"/>
              <a:gd name="connsiteY76" fmla="*/ 40296 h 99189"/>
              <a:gd name="connsiteX77" fmla="*/ 1521934 w 2625740"/>
              <a:gd name="connsiteY77" fmla="*/ 34096 h 99189"/>
              <a:gd name="connsiteX78" fmla="*/ 1531233 w 2625740"/>
              <a:gd name="connsiteY78" fmla="*/ 27897 h 99189"/>
              <a:gd name="connsiteX79" fmla="*/ 1543632 w 2625740"/>
              <a:gd name="connsiteY79" fmla="*/ 24797 h 99189"/>
              <a:gd name="connsiteX80" fmla="*/ 1552931 w 2625740"/>
              <a:gd name="connsiteY80" fmla="*/ 21698 h 99189"/>
              <a:gd name="connsiteX81" fmla="*/ 1556030 w 2625740"/>
              <a:gd name="connsiteY81" fmla="*/ 12399 h 99189"/>
              <a:gd name="connsiteX82" fmla="*/ 1559130 w 2625740"/>
              <a:gd name="connsiteY82" fmla="*/ 34096 h 99189"/>
              <a:gd name="connsiteX83" fmla="*/ 1568429 w 2625740"/>
              <a:gd name="connsiteY83" fmla="*/ 37196 h 99189"/>
              <a:gd name="connsiteX84" fmla="*/ 1587027 w 2625740"/>
              <a:gd name="connsiteY84" fmla="*/ 40296 h 99189"/>
              <a:gd name="connsiteX85" fmla="*/ 1614924 w 2625740"/>
              <a:gd name="connsiteY85" fmla="*/ 52694 h 99189"/>
              <a:gd name="connsiteX86" fmla="*/ 1621123 w 2625740"/>
              <a:gd name="connsiteY86" fmla="*/ 61993 h 99189"/>
              <a:gd name="connsiteX87" fmla="*/ 1642821 w 2625740"/>
              <a:gd name="connsiteY87" fmla="*/ 65093 h 99189"/>
              <a:gd name="connsiteX88" fmla="*/ 1658319 w 2625740"/>
              <a:gd name="connsiteY88" fmla="*/ 68193 h 99189"/>
              <a:gd name="connsiteX89" fmla="*/ 1667618 w 2625740"/>
              <a:gd name="connsiteY89" fmla="*/ 71292 h 99189"/>
              <a:gd name="connsiteX90" fmla="*/ 1680017 w 2625740"/>
              <a:gd name="connsiteY90" fmla="*/ 74392 h 99189"/>
              <a:gd name="connsiteX91" fmla="*/ 1698615 w 2625740"/>
              <a:gd name="connsiteY91" fmla="*/ 80591 h 99189"/>
              <a:gd name="connsiteX92" fmla="*/ 1732711 w 2625740"/>
              <a:gd name="connsiteY92" fmla="*/ 77492 h 99189"/>
              <a:gd name="connsiteX93" fmla="*/ 1751309 w 2625740"/>
              <a:gd name="connsiteY93" fmla="*/ 65093 h 99189"/>
              <a:gd name="connsiteX94" fmla="*/ 1754409 w 2625740"/>
              <a:gd name="connsiteY94" fmla="*/ 55794 h 99189"/>
              <a:gd name="connsiteX95" fmla="*/ 1757508 w 2625740"/>
              <a:gd name="connsiteY95" fmla="*/ 43395 h 99189"/>
              <a:gd name="connsiteX96" fmla="*/ 1766807 w 2625740"/>
              <a:gd name="connsiteY96" fmla="*/ 40296 h 99189"/>
              <a:gd name="connsiteX97" fmla="*/ 1779206 w 2625740"/>
              <a:gd name="connsiteY97" fmla="*/ 37196 h 99189"/>
              <a:gd name="connsiteX98" fmla="*/ 1869096 w 2625740"/>
              <a:gd name="connsiteY98" fmla="*/ 43395 h 99189"/>
              <a:gd name="connsiteX99" fmla="*/ 1881495 w 2625740"/>
              <a:gd name="connsiteY99" fmla="*/ 46495 h 99189"/>
              <a:gd name="connsiteX100" fmla="*/ 1890794 w 2625740"/>
              <a:gd name="connsiteY100" fmla="*/ 49595 h 99189"/>
              <a:gd name="connsiteX101" fmla="*/ 1927990 w 2625740"/>
              <a:gd name="connsiteY101" fmla="*/ 52694 h 99189"/>
              <a:gd name="connsiteX102" fmla="*/ 1946587 w 2625740"/>
              <a:gd name="connsiteY102" fmla="*/ 49595 h 99189"/>
              <a:gd name="connsiteX103" fmla="*/ 1949687 w 2625740"/>
              <a:gd name="connsiteY103" fmla="*/ 40296 h 99189"/>
              <a:gd name="connsiteX104" fmla="*/ 1952787 w 2625740"/>
              <a:gd name="connsiteY104" fmla="*/ 18598 h 99189"/>
              <a:gd name="connsiteX105" fmla="*/ 1983783 w 2625740"/>
              <a:gd name="connsiteY105" fmla="*/ 21698 h 99189"/>
              <a:gd name="connsiteX106" fmla="*/ 1999282 w 2625740"/>
              <a:gd name="connsiteY106" fmla="*/ 43395 h 99189"/>
              <a:gd name="connsiteX107" fmla="*/ 2020979 w 2625740"/>
              <a:gd name="connsiteY107" fmla="*/ 52694 h 99189"/>
              <a:gd name="connsiteX108" fmla="*/ 2098471 w 2625740"/>
              <a:gd name="connsiteY108" fmla="*/ 55794 h 99189"/>
              <a:gd name="connsiteX109" fmla="*/ 2144966 w 2625740"/>
              <a:gd name="connsiteY109" fmla="*/ 52694 h 99189"/>
              <a:gd name="connsiteX110" fmla="*/ 2151165 w 2625740"/>
              <a:gd name="connsiteY110" fmla="*/ 27897 h 99189"/>
              <a:gd name="connsiteX111" fmla="*/ 2169763 w 2625740"/>
              <a:gd name="connsiteY111" fmla="*/ 21698 h 99189"/>
              <a:gd name="connsiteX112" fmla="*/ 2200760 w 2625740"/>
              <a:gd name="connsiteY112" fmla="*/ 24797 h 99189"/>
              <a:gd name="connsiteX113" fmla="*/ 2216258 w 2625740"/>
              <a:gd name="connsiteY113" fmla="*/ 27897 h 99189"/>
              <a:gd name="connsiteX114" fmla="*/ 2219358 w 2625740"/>
              <a:gd name="connsiteY114" fmla="*/ 58894 h 99189"/>
              <a:gd name="connsiteX115" fmla="*/ 2247255 w 2625740"/>
              <a:gd name="connsiteY115" fmla="*/ 74392 h 99189"/>
              <a:gd name="connsiteX116" fmla="*/ 2275152 w 2625740"/>
              <a:gd name="connsiteY116" fmla="*/ 77492 h 99189"/>
              <a:gd name="connsiteX117" fmla="*/ 2284451 w 2625740"/>
              <a:gd name="connsiteY117" fmla="*/ 80591 h 99189"/>
              <a:gd name="connsiteX118" fmla="*/ 2290650 w 2625740"/>
              <a:gd name="connsiteY118" fmla="*/ 61993 h 99189"/>
              <a:gd name="connsiteX119" fmla="*/ 2299949 w 2625740"/>
              <a:gd name="connsiteY119" fmla="*/ 55794 h 99189"/>
              <a:gd name="connsiteX120" fmla="*/ 2312347 w 2625740"/>
              <a:gd name="connsiteY120" fmla="*/ 40296 h 99189"/>
              <a:gd name="connsiteX121" fmla="*/ 2318547 w 2625740"/>
              <a:gd name="connsiteY121" fmla="*/ 18598 h 99189"/>
              <a:gd name="connsiteX122" fmla="*/ 2327846 w 2625740"/>
              <a:gd name="connsiteY122" fmla="*/ 27897 h 99189"/>
              <a:gd name="connsiteX123" fmla="*/ 2358842 w 2625740"/>
              <a:gd name="connsiteY123" fmla="*/ 34096 h 99189"/>
              <a:gd name="connsiteX124" fmla="*/ 2374341 w 2625740"/>
              <a:gd name="connsiteY124" fmla="*/ 46495 h 99189"/>
              <a:gd name="connsiteX125" fmla="*/ 2396038 w 2625740"/>
              <a:gd name="connsiteY125" fmla="*/ 49595 h 99189"/>
              <a:gd name="connsiteX126" fmla="*/ 2414636 w 2625740"/>
              <a:gd name="connsiteY126" fmla="*/ 52694 h 99189"/>
              <a:gd name="connsiteX127" fmla="*/ 2417736 w 2625740"/>
              <a:gd name="connsiteY127" fmla="*/ 61993 h 99189"/>
              <a:gd name="connsiteX128" fmla="*/ 2436334 w 2625740"/>
              <a:gd name="connsiteY128" fmla="*/ 68193 h 99189"/>
              <a:gd name="connsiteX129" fmla="*/ 2458032 w 2625740"/>
              <a:gd name="connsiteY129" fmla="*/ 74392 h 99189"/>
              <a:gd name="connsiteX130" fmla="*/ 2473530 w 2625740"/>
              <a:gd name="connsiteY130" fmla="*/ 77492 h 99189"/>
              <a:gd name="connsiteX131" fmla="*/ 2485929 w 2625740"/>
              <a:gd name="connsiteY131" fmla="*/ 80591 h 99189"/>
              <a:gd name="connsiteX132" fmla="*/ 2489028 w 2625740"/>
              <a:gd name="connsiteY132" fmla="*/ 61993 h 99189"/>
              <a:gd name="connsiteX133" fmla="*/ 2495227 w 2625740"/>
              <a:gd name="connsiteY133" fmla="*/ 52694 h 99189"/>
              <a:gd name="connsiteX134" fmla="*/ 2498327 w 2625740"/>
              <a:gd name="connsiteY134" fmla="*/ 61993 h 99189"/>
              <a:gd name="connsiteX135" fmla="*/ 2513825 w 2625740"/>
              <a:gd name="connsiteY135" fmla="*/ 77492 h 99189"/>
              <a:gd name="connsiteX136" fmla="*/ 2520025 w 2625740"/>
              <a:gd name="connsiteY136" fmla="*/ 83691 h 99189"/>
              <a:gd name="connsiteX137" fmla="*/ 2541722 w 2625740"/>
              <a:gd name="connsiteY137" fmla="*/ 99189 h 99189"/>
              <a:gd name="connsiteX138" fmla="*/ 2551021 w 2625740"/>
              <a:gd name="connsiteY138" fmla="*/ 96090 h 99189"/>
              <a:gd name="connsiteX139" fmla="*/ 2560320 w 2625740"/>
              <a:gd name="connsiteY139" fmla="*/ 80591 h 99189"/>
              <a:gd name="connsiteX140" fmla="*/ 2600616 w 2625740"/>
              <a:gd name="connsiteY140" fmla="*/ 74392 h 99189"/>
              <a:gd name="connsiteX141" fmla="*/ 2606815 w 2625740"/>
              <a:gd name="connsiteY141" fmla="*/ 52694 h 99189"/>
              <a:gd name="connsiteX142" fmla="*/ 2616114 w 2625740"/>
              <a:gd name="connsiteY142" fmla="*/ 24797 h 99189"/>
              <a:gd name="connsiteX143" fmla="*/ 2619214 w 2625740"/>
              <a:gd name="connsiteY143" fmla="*/ 15498 h 99189"/>
              <a:gd name="connsiteX144" fmla="*/ 2625413 w 2625740"/>
              <a:gd name="connsiteY144" fmla="*/ 6199 h 99189"/>
              <a:gd name="connsiteX145" fmla="*/ 2622314 w 2625740"/>
              <a:gd name="connsiteY145" fmla="*/ 6199 h 9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2625740" h="99189">
                <a:moveTo>
                  <a:pt x="0" y="52694"/>
                </a:moveTo>
                <a:cubicBezTo>
                  <a:pt x="7233" y="51661"/>
                  <a:pt x="14422" y="50256"/>
                  <a:pt x="21698" y="49595"/>
                </a:cubicBezTo>
                <a:cubicBezTo>
                  <a:pt x="37167" y="48189"/>
                  <a:pt x="52755" y="48210"/>
                  <a:pt x="68193" y="46495"/>
                </a:cubicBezTo>
                <a:cubicBezTo>
                  <a:pt x="71440" y="46134"/>
                  <a:pt x="74322" y="44187"/>
                  <a:pt x="77492" y="43395"/>
                </a:cubicBezTo>
                <a:cubicBezTo>
                  <a:pt x="82603" y="42117"/>
                  <a:pt x="87879" y="41574"/>
                  <a:pt x="92990" y="40296"/>
                </a:cubicBezTo>
                <a:cubicBezTo>
                  <a:pt x="131145" y="30758"/>
                  <a:pt x="60616" y="45532"/>
                  <a:pt x="117787" y="34096"/>
                </a:cubicBezTo>
                <a:cubicBezTo>
                  <a:pt x="119854" y="32030"/>
                  <a:pt x="122161" y="30179"/>
                  <a:pt x="123987" y="27897"/>
                </a:cubicBezTo>
                <a:cubicBezTo>
                  <a:pt x="126314" y="24988"/>
                  <a:pt x="127277" y="20925"/>
                  <a:pt x="130186" y="18598"/>
                </a:cubicBezTo>
                <a:cubicBezTo>
                  <a:pt x="132737" y="16557"/>
                  <a:pt x="136385" y="16531"/>
                  <a:pt x="139485" y="15498"/>
                </a:cubicBezTo>
                <a:cubicBezTo>
                  <a:pt x="142585" y="16531"/>
                  <a:pt x="145632" y="17738"/>
                  <a:pt x="148784" y="18598"/>
                </a:cubicBezTo>
                <a:cubicBezTo>
                  <a:pt x="157004" y="20840"/>
                  <a:pt x="173581" y="24797"/>
                  <a:pt x="173581" y="24797"/>
                </a:cubicBezTo>
                <a:cubicBezTo>
                  <a:pt x="174614" y="29963"/>
                  <a:pt x="173758" y="35912"/>
                  <a:pt x="176681" y="40296"/>
                </a:cubicBezTo>
                <a:cubicBezTo>
                  <a:pt x="178493" y="43015"/>
                  <a:pt x="182741" y="42963"/>
                  <a:pt x="185980" y="43395"/>
                </a:cubicBezTo>
                <a:cubicBezTo>
                  <a:pt x="198313" y="45039"/>
                  <a:pt x="210777" y="45462"/>
                  <a:pt x="223176" y="46495"/>
                </a:cubicBezTo>
                <a:cubicBezTo>
                  <a:pt x="238674" y="45462"/>
                  <a:pt x="254551" y="46953"/>
                  <a:pt x="269671" y="43395"/>
                </a:cubicBezTo>
                <a:cubicBezTo>
                  <a:pt x="273297" y="42542"/>
                  <a:pt x="274204" y="37428"/>
                  <a:pt x="275870" y="34096"/>
                </a:cubicBezTo>
                <a:cubicBezTo>
                  <a:pt x="279413" y="27010"/>
                  <a:pt x="280301" y="16374"/>
                  <a:pt x="282070" y="9299"/>
                </a:cubicBezTo>
                <a:cubicBezTo>
                  <a:pt x="282862" y="6129"/>
                  <a:pt x="284136" y="3100"/>
                  <a:pt x="285169" y="0"/>
                </a:cubicBezTo>
                <a:cubicBezTo>
                  <a:pt x="286202" y="3100"/>
                  <a:pt x="285550" y="7487"/>
                  <a:pt x="288269" y="9299"/>
                </a:cubicBezTo>
                <a:cubicBezTo>
                  <a:pt x="292652" y="12221"/>
                  <a:pt x="298721" y="10885"/>
                  <a:pt x="303767" y="12399"/>
                </a:cubicBezTo>
                <a:cubicBezTo>
                  <a:pt x="305159" y="12817"/>
                  <a:pt x="324052" y="20946"/>
                  <a:pt x="328564" y="21698"/>
                </a:cubicBezTo>
                <a:cubicBezTo>
                  <a:pt x="337793" y="23236"/>
                  <a:pt x="347162" y="23764"/>
                  <a:pt x="356461" y="24797"/>
                </a:cubicBezTo>
                <a:cubicBezTo>
                  <a:pt x="360594" y="25830"/>
                  <a:pt x="364764" y="26727"/>
                  <a:pt x="368860" y="27897"/>
                </a:cubicBezTo>
                <a:cubicBezTo>
                  <a:pt x="386990" y="33077"/>
                  <a:pt x="368744" y="29249"/>
                  <a:pt x="390558" y="34096"/>
                </a:cubicBezTo>
                <a:cubicBezTo>
                  <a:pt x="406884" y="37724"/>
                  <a:pt x="409628" y="37706"/>
                  <a:pt x="427754" y="40296"/>
                </a:cubicBezTo>
                <a:lnTo>
                  <a:pt x="455651" y="37196"/>
                </a:lnTo>
                <a:cubicBezTo>
                  <a:pt x="460800" y="33592"/>
                  <a:pt x="456763" y="24560"/>
                  <a:pt x="458750" y="18598"/>
                </a:cubicBezTo>
                <a:cubicBezTo>
                  <a:pt x="459928" y="15064"/>
                  <a:pt x="462883" y="12399"/>
                  <a:pt x="464950" y="9299"/>
                </a:cubicBezTo>
                <a:cubicBezTo>
                  <a:pt x="465983" y="12399"/>
                  <a:pt x="466368" y="15796"/>
                  <a:pt x="468049" y="18598"/>
                </a:cubicBezTo>
                <a:cubicBezTo>
                  <a:pt x="469553" y="21104"/>
                  <a:pt x="471817" y="23176"/>
                  <a:pt x="474249" y="24797"/>
                </a:cubicBezTo>
                <a:cubicBezTo>
                  <a:pt x="481914" y="29907"/>
                  <a:pt x="487676" y="31340"/>
                  <a:pt x="495946" y="34096"/>
                </a:cubicBezTo>
                <a:cubicBezTo>
                  <a:pt x="499046" y="38229"/>
                  <a:pt x="501041" y="43492"/>
                  <a:pt x="505245" y="46495"/>
                </a:cubicBezTo>
                <a:cubicBezTo>
                  <a:pt x="508712" y="48971"/>
                  <a:pt x="513485" y="48671"/>
                  <a:pt x="517644" y="49595"/>
                </a:cubicBezTo>
                <a:cubicBezTo>
                  <a:pt x="540089" y="54583"/>
                  <a:pt x="525823" y="50254"/>
                  <a:pt x="542441" y="55794"/>
                </a:cubicBezTo>
                <a:lnTo>
                  <a:pt x="666427" y="52694"/>
                </a:lnTo>
                <a:cubicBezTo>
                  <a:pt x="671558" y="52097"/>
                  <a:pt x="672723" y="44500"/>
                  <a:pt x="675726" y="40296"/>
                </a:cubicBezTo>
                <a:cubicBezTo>
                  <a:pt x="685503" y="26610"/>
                  <a:pt x="677758" y="35166"/>
                  <a:pt x="688125" y="24797"/>
                </a:cubicBezTo>
                <a:cubicBezTo>
                  <a:pt x="689158" y="21697"/>
                  <a:pt x="688125" y="16531"/>
                  <a:pt x="691225" y="15498"/>
                </a:cubicBezTo>
                <a:cubicBezTo>
                  <a:pt x="693998" y="14574"/>
                  <a:pt x="695142" y="19872"/>
                  <a:pt x="697424" y="21698"/>
                </a:cubicBezTo>
                <a:cubicBezTo>
                  <a:pt x="700333" y="24025"/>
                  <a:pt x="703299" y="26430"/>
                  <a:pt x="706723" y="27897"/>
                </a:cubicBezTo>
                <a:cubicBezTo>
                  <a:pt x="710639" y="29575"/>
                  <a:pt x="715133" y="29501"/>
                  <a:pt x="719122" y="30997"/>
                </a:cubicBezTo>
                <a:cubicBezTo>
                  <a:pt x="723448" y="32619"/>
                  <a:pt x="727273" y="35376"/>
                  <a:pt x="731520" y="37196"/>
                </a:cubicBezTo>
                <a:cubicBezTo>
                  <a:pt x="741234" y="41359"/>
                  <a:pt x="748266" y="41537"/>
                  <a:pt x="759417" y="43395"/>
                </a:cubicBezTo>
                <a:cubicBezTo>
                  <a:pt x="780215" y="50328"/>
                  <a:pt x="763114" y="45416"/>
                  <a:pt x="802813" y="49595"/>
                </a:cubicBezTo>
                <a:cubicBezTo>
                  <a:pt x="811097" y="50467"/>
                  <a:pt x="819344" y="51661"/>
                  <a:pt x="827610" y="52694"/>
                </a:cubicBezTo>
                <a:cubicBezTo>
                  <a:pt x="830710" y="53727"/>
                  <a:pt x="833642" y="55794"/>
                  <a:pt x="836909" y="55794"/>
                </a:cubicBezTo>
                <a:cubicBezTo>
                  <a:pt x="845239" y="55794"/>
                  <a:pt x="854882" y="57471"/>
                  <a:pt x="861706" y="52694"/>
                </a:cubicBezTo>
                <a:cubicBezTo>
                  <a:pt x="866954" y="49020"/>
                  <a:pt x="867818" y="28072"/>
                  <a:pt x="871005" y="21698"/>
                </a:cubicBezTo>
                <a:cubicBezTo>
                  <a:pt x="872312" y="19084"/>
                  <a:pt x="874468" y="16524"/>
                  <a:pt x="877204" y="15498"/>
                </a:cubicBezTo>
                <a:cubicBezTo>
                  <a:pt x="881668" y="13824"/>
                  <a:pt x="919191" y="9475"/>
                  <a:pt x="920600" y="9299"/>
                </a:cubicBezTo>
                <a:cubicBezTo>
                  <a:pt x="936099" y="4132"/>
                  <a:pt x="926798" y="5166"/>
                  <a:pt x="948497" y="12399"/>
                </a:cubicBezTo>
                <a:lnTo>
                  <a:pt x="957796" y="15498"/>
                </a:lnTo>
                <a:cubicBezTo>
                  <a:pt x="960025" y="24415"/>
                  <a:pt x="958966" y="29219"/>
                  <a:pt x="967095" y="34096"/>
                </a:cubicBezTo>
                <a:cubicBezTo>
                  <a:pt x="969897" y="35777"/>
                  <a:pt x="973294" y="36163"/>
                  <a:pt x="976394" y="37196"/>
                </a:cubicBezTo>
                <a:cubicBezTo>
                  <a:pt x="993123" y="53925"/>
                  <a:pt x="981124" y="45851"/>
                  <a:pt x="1016689" y="49595"/>
                </a:cubicBezTo>
                <a:cubicBezTo>
                  <a:pt x="1047593" y="52848"/>
                  <a:pt x="1037533" y="51518"/>
                  <a:pt x="1063184" y="55794"/>
                </a:cubicBezTo>
                <a:cubicBezTo>
                  <a:pt x="1066284" y="54761"/>
                  <a:pt x="1069561" y="54155"/>
                  <a:pt x="1072483" y="52694"/>
                </a:cubicBezTo>
                <a:cubicBezTo>
                  <a:pt x="1075815" y="51028"/>
                  <a:pt x="1078281" y="47768"/>
                  <a:pt x="1081782" y="46495"/>
                </a:cubicBezTo>
                <a:cubicBezTo>
                  <a:pt x="1089789" y="43583"/>
                  <a:pt x="1106579" y="40296"/>
                  <a:pt x="1106579" y="40296"/>
                </a:cubicBezTo>
                <a:cubicBezTo>
                  <a:pt x="1109679" y="38229"/>
                  <a:pt x="1112969" y="36423"/>
                  <a:pt x="1115878" y="34096"/>
                </a:cubicBezTo>
                <a:cubicBezTo>
                  <a:pt x="1118160" y="32270"/>
                  <a:pt x="1119164" y="28121"/>
                  <a:pt x="1122078" y="27897"/>
                </a:cubicBezTo>
                <a:cubicBezTo>
                  <a:pt x="1133457" y="27022"/>
                  <a:pt x="1144809" y="29964"/>
                  <a:pt x="1156174" y="30997"/>
                </a:cubicBezTo>
                <a:cubicBezTo>
                  <a:pt x="1164747" y="36712"/>
                  <a:pt x="1164960" y="38032"/>
                  <a:pt x="1174772" y="40296"/>
                </a:cubicBezTo>
                <a:cubicBezTo>
                  <a:pt x="1185039" y="42665"/>
                  <a:pt x="1205769" y="46495"/>
                  <a:pt x="1205769" y="46495"/>
                </a:cubicBezTo>
                <a:cubicBezTo>
                  <a:pt x="1209902" y="49595"/>
                  <a:pt x="1213546" y="53484"/>
                  <a:pt x="1218167" y="55794"/>
                </a:cubicBezTo>
                <a:cubicBezTo>
                  <a:pt x="1232016" y="62719"/>
                  <a:pt x="1257337" y="56892"/>
                  <a:pt x="1267762" y="55794"/>
                </a:cubicBezTo>
                <a:cubicBezTo>
                  <a:pt x="1275028" y="55029"/>
                  <a:pt x="1282227" y="53727"/>
                  <a:pt x="1289459" y="52694"/>
                </a:cubicBezTo>
                <a:cubicBezTo>
                  <a:pt x="1291526" y="50628"/>
                  <a:pt x="1293833" y="48777"/>
                  <a:pt x="1295659" y="46495"/>
                </a:cubicBezTo>
                <a:cubicBezTo>
                  <a:pt x="1297986" y="43586"/>
                  <a:pt x="1299224" y="39830"/>
                  <a:pt x="1301858" y="37196"/>
                </a:cubicBezTo>
                <a:cubicBezTo>
                  <a:pt x="1304492" y="34562"/>
                  <a:pt x="1308057" y="33063"/>
                  <a:pt x="1311157" y="30997"/>
                </a:cubicBezTo>
                <a:cubicBezTo>
                  <a:pt x="1312190" y="27897"/>
                  <a:pt x="1311947" y="24008"/>
                  <a:pt x="1314257" y="21698"/>
                </a:cubicBezTo>
                <a:cubicBezTo>
                  <a:pt x="1316567" y="19388"/>
                  <a:pt x="1320292" y="18443"/>
                  <a:pt x="1323556" y="18598"/>
                </a:cubicBezTo>
                <a:cubicBezTo>
                  <a:pt x="1342247" y="19488"/>
                  <a:pt x="1360719" y="23050"/>
                  <a:pt x="1379350" y="24797"/>
                </a:cubicBezTo>
                <a:cubicBezTo>
                  <a:pt x="1393789" y="26151"/>
                  <a:pt x="1408280" y="26864"/>
                  <a:pt x="1422745" y="27897"/>
                </a:cubicBezTo>
                <a:cubicBezTo>
                  <a:pt x="1425845" y="29963"/>
                  <a:pt x="1428774" y="32312"/>
                  <a:pt x="1432044" y="34096"/>
                </a:cubicBezTo>
                <a:cubicBezTo>
                  <a:pt x="1440157" y="38521"/>
                  <a:pt x="1456841" y="46495"/>
                  <a:pt x="1456841" y="46495"/>
                </a:cubicBezTo>
                <a:cubicBezTo>
                  <a:pt x="1512419" y="40937"/>
                  <a:pt x="1471275" y="47349"/>
                  <a:pt x="1497137" y="40296"/>
                </a:cubicBezTo>
                <a:cubicBezTo>
                  <a:pt x="1505357" y="38054"/>
                  <a:pt x="1521934" y="34096"/>
                  <a:pt x="1521934" y="34096"/>
                </a:cubicBezTo>
                <a:cubicBezTo>
                  <a:pt x="1525034" y="32030"/>
                  <a:pt x="1527809" y="29364"/>
                  <a:pt x="1531233" y="27897"/>
                </a:cubicBezTo>
                <a:cubicBezTo>
                  <a:pt x="1535149" y="26219"/>
                  <a:pt x="1539536" y="25967"/>
                  <a:pt x="1543632" y="24797"/>
                </a:cubicBezTo>
                <a:cubicBezTo>
                  <a:pt x="1546774" y="23899"/>
                  <a:pt x="1549831" y="22731"/>
                  <a:pt x="1552931" y="21698"/>
                </a:cubicBezTo>
                <a:cubicBezTo>
                  <a:pt x="1553964" y="18598"/>
                  <a:pt x="1554569" y="9477"/>
                  <a:pt x="1556030" y="12399"/>
                </a:cubicBezTo>
                <a:cubicBezTo>
                  <a:pt x="1559297" y="18933"/>
                  <a:pt x="1555863" y="27562"/>
                  <a:pt x="1559130" y="34096"/>
                </a:cubicBezTo>
                <a:cubicBezTo>
                  <a:pt x="1560591" y="37018"/>
                  <a:pt x="1565239" y="36487"/>
                  <a:pt x="1568429" y="37196"/>
                </a:cubicBezTo>
                <a:cubicBezTo>
                  <a:pt x="1574564" y="38560"/>
                  <a:pt x="1580828" y="39263"/>
                  <a:pt x="1587027" y="40296"/>
                </a:cubicBezTo>
                <a:cubicBezTo>
                  <a:pt x="1600977" y="61221"/>
                  <a:pt x="1582286" y="38189"/>
                  <a:pt x="1614924" y="52694"/>
                </a:cubicBezTo>
                <a:cubicBezTo>
                  <a:pt x="1618328" y="54207"/>
                  <a:pt x="1617719" y="60480"/>
                  <a:pt x="1621123" y="61993"/>
                </a:cubicBezTo>
                <a:cubicBezTo>
                  <a:pt x="1627799" y="64960"/>
                  <a:pt x="1635614" y="63892"/>
                  <a:pt x="1642821" y="65093"/>
                </a:cubicBezTo>
                <a:cubicBezTo>
                  <a:pt x="1648018" y="65959"/>
                  <a:pt x="1653208" y="66915"/>
                  <a:pt x="1658319" y="68193"/>
                </a:cubicBezTo>
                <a:cubicBezTo>
                  <a:pt x="1661489" y="68985"/>
                  <a:pt x="1664476" y="70394"/>
                  <a:pt x="1667618" y="71292"/>
                </a:cubicBezTo>
                <a:cubicBezTo>
                  <a:pt x="1671714" y="72462"/>
                  <a:pt x="1675936" y="73168"/>
                  <a:pt x="1680017" y="74392"/>
                </a:cubicBezTo>
                <a:cubicBezTo>
                  <a:pt x="1686276" y="76270"/>
                  <a:pt x="1698615" y="80591"/>
                  <a:pt x="1698615" y="80591"/>
                </a:cubicBezTo>
                <a:cubicBezTo>
                  <a:pt x="1709980" y="79558"/>
                  <a:pt x="1721763" y="80712"/>
                  <a:pt x="1732711" y="77492"/>
                </a:cubicBezTo>
                <a:cubicBezTo>
                  <a:pt x="1739859" y="75390"/>
                  <a:pt x="1751309" y="65093"/>
                  <a:pt x="1751309" y="65093"/>
                </a:cubicBezTo>
                <a:cubicBezTo>
                  <a:pt x="1752342" y="61993"/>
                  <a:pt x="1753511" y="58936"/>
                  <a:pt x="1754409" y="55794"/>
                </a:cubicBezTo>
                <a:cubicBezTo>
                  <a:pt x="1755579" y="51698"/>
                  <a:pt x="1754847" y="46722"/>
                  <a:pt x="1757508" y="43395"/>
                </a:cubicBezTo>
                <a:cubicBezTo>
                  <a:pt x="1759549" y="40844"/>
                  <a:pt x="1763665" y="41194"/>
                  <a:pt x="1766807" y="40296"/>
                </a:cubicBezTo>
                <a:cubicBezTo>
                  <a:pt x="1770903" y="39126"/>
                  <a:pt x="1775073" y="38229"/>
                  <a:pt x="1779206" y="37196"/>
                </a:cubicBezTo>
                <a:cubicBezTo>
                  <a:pt x="1799504" y="38324"/>
                  <a:pt x="1845179" y="40206"/>
                  <a:pt x="1869096" y="43395"/>
                </a:cubicBezTo>
                <a:cubicBezTo>
                  <a:pt x="1873319" y="43958"/>
                  <a:pt x="1877399" y="45325"/>
                  <a:pt x="1881495" y="46495"/>
                </a:cubicBezTo>
                <a:cubicBezTo>
                  <a:pt x="1884637" y="47393"/>
                  <a:pt x="1887555" y="49163"/>
                  <a:pt x="1890794" y="49595"/>
                </a:cubicBezTo>
                <a:cubicBezTo>
                  <a:pt x="1903126" y="51239"/>
                  <a:pt x="1915591" y="51661"/>
                  <a:pt x="1927990" y="52694"/>
                </a:cubicBezTo>
                <a:cubicBezTo>
                  <a:pt x="1934189" y="51661"/>
                  <a:pt x="1941131" y="52713"/>
                  <a:pt x="1946587" y="49595"/>
                </a:cubicBezTo>
                <a:cubicBezTo>
                  <a:pt x="1949424" y="47974"/>
                  <a:pt x="1949046" y="43500"/>
                  <a:pt x="1949687" y="40296"/>
                </a:cubicBezTo>
                <a:cubicBezTo>
                  <a:pt x="1951120" y="33132"/>
                  <a:pt x="1951754" y="25831"/>
                  <a:pt x="1952787" y="18598"/>
                </a:cubicBezTo>
                <a:cubicBezTo>
                  <a:pt x="1963119" y="19631"/>
                  <a:pt x="1974092" y="17971"/>
                  <a:pt x="1983783" y="21698"/>
                </a:cubicBezTo>
                <a:cubicBezTo>
                  <a:pt x="1989604" y="23937"/>
                  <a:pt x="1994336" y="39273"/>
                  <a:pt x="1999282" y="43395"/>
                </a:cubicBezTo>
                <a:cubicBezTo>
                  <a:pt x="2001251" y="45036"/>
                  <a:pt x="2016737" y="52391"/>
                  <a:pt x="2020979" y="52694"/>
                </a:cubicBezTo>
                <a:cubicBezTo>
                  <a:pt x="2046765" y="54536"/>
                  <a:pt x="2072640" y="54761"/>
                  <a:pt x="2098471" y="55794"/>
                </a:cubicBezTo>
                <a:lnTo>
                  <a:pt x="2144966" y="52694"/>
                </a:lnTo>
                <a:cubicBezTo>
                  <a:pt x="2149483" y="51000"/>
                  <a:pt x="2145917" y="31645"/>
                  <a:pt x="2151165" y="27897"/>
                </a:cubicBezTo>
                <a:cubicBezTo>
                  <a:pt x="2156483" y="24099"/>
                  <a:pt x="2169763" y="21698"/>
                  <a:pt x="2169763" y="21698"/>
                </a:cubicBezTo>
                <a:cubicBezTo>
                  <a:pt x="2180095" y="22731"/>
                  <a:pt x="2190467" y="23425"/>
                  <a:pt x="2200760" y="24797"/>
                </a:cubicBezTo>
                <a:cubicBezTo>
                  <a:pt x="2205982" y="25493"/>
                  <a:pt x="2213735" y="23272"/>
                  <a:pt x="2216258" y="27897"/>
                </a:cubicBezTo>
                <a:cubicBezTo>
                  <a:pt x="2221230" y="37013"/>
                  <a:pt x="2214714" y="49606"/>
                  <a:pt x="2219358" y="58894"/>
                </a:cubicBezTo>
                <a:cubicBezTo>
                  <a:pt x="2221778" y="63734"/>
                  <a:pt x="2239175" y="73045"/>
                  <a:pt x="2247255" y="74392"/>
                </a:cubicBezTo>
                <a:cubicBezTo>
                  <a:pt x="2256484" y="75930"/>
                  <a:pt x="2265853" y="76459"/>
                  <a:pt x="2275152" y="77492"/>
                </a:cubicBezTo>
                <a:cubicBezTo>
                  <a:pt x="2278252" y="78525"/>
                  <a:pt x="2282141" y="82901"/>
                  <a:pt x="2284451" y="80591"/>
                </a:cubicBezTo>
                <a:cubicBezTo>
                  <a:pt x="2289072" y="75970"/>
                  <a:pt x="2285213" y="65618"/>
                  <a:pt x="2290650" y="61993"/>
                </a:cubicBezTo>
                <a:lnTo>
                  <a:pt x="2299949" y="55794"/>
                </a:lnTo>
                <a:cubicBezTo>
                  <a:pt x="2307741" y="32420"/>
                  <a:pt x="2296324" y="60325"/>
                  <a:pt x="2312347" y="40296"/>
                </a:cubicBezTo>
                <a:cubicBezTo>
                  <a:pt x="2313964" y="38274"/>
                  <a:pt x="2318344" y="19409"/>
                  <a:pt x="2318547" y="18598"/>
                </a:cubicBezTo>
                <a:cubicBezTo>
                  <a:pt x="2321647" y="21698"/>
                  <a:pt x="2324040" y="25722"/>
                  <a:pt x="2327846" y="27897"/>
                </a:cubicBezTo>
                <a:cubicBezTo>
                  <a:pt x="2331657" y="30075"/>
                  <a:pt x="2357707" y="33907"/>
                  <a:pt x="2358842" y="34096"/>
                </a:cubicBezTo>
                <a:cubicBezTo>
                  <a:pt x="2362856" y="38110"/>
                  <a:pt x="2368754" y="44819"/>
                  <a:pt x="2374341" y="46495"/>
                </a:cubicBezTo>
                <a:cubicBezTo>
                  <a:pt x="2381339" y="48594"/>
                  <a:pt x="2388817" y="48484"/>
                  <a:pt x="2396038" y="49595"/>
                </a:cubicBezTo>
                <a:cubicBezTo>
                  <a:pt x="2402250" y="50551"/>
                  <a:pt x="2408437" y="51661"/>
                  <a:pt x="2414636" y="52694"/>
                </a:cubicBezTo>
                <a:cubicBezTo>
                  <a:pt x="2415669" y="55794"/>
                  <a:pt x="2415077" y="60094"/>
                  <a:pt x="2417736" y="61993"/>
                </a:cubicBezTo>
                <a:cubicBezTo>
                  <a:pt x="2423053" y="65791"/>
                  <a:pt x="2430051" y="66398"/>
                  <a:pt x="2436334" y="68193"/>
                </a:cubicBezTo>
                <a:cubicBezTo>
                  <a:pt x="2443567" y="70259"/>
                  <a:pt x="2450735" y="72568"/>
                  <a:pt x="2458032" y="74392"/>
                </a:cubicBezTo>
                <a:cubicBezTo>
                  <a:pt x="2463143" y="75670"/>
                  <a:pt x="2468387" y="76349"/>
                  <a:pt x="2473530" y="77492"/>
                </a:cubicBezTo>
                <a:cubicBezTo>
                  <a:pt x="2477689" y="78416"/>
                  <a:pt x="2481796" y="79558"/>
                  <a:pt x="2485929" y="80591"/>
                </a:cubicBezTo>
                <a:cubicBezTo>
                  <a:pt x="2486962" y="74392"/>
                  <a:pt x="2487041" y="67955"/>
                  <a:pt x="2489028" y="61993"/>
                </a:cubicBezTo>
                <a:cubicBezTo>
                  <a:pt x="2490206" y="58459"/>
                  <a:pt x="2491502" y="52694"/>
                  <a:pt x="2495227" y="52694"/>
                </a:cubicBezTo>
                <a:cubicBezTo>
                  <a:pt x="2498494" y="52694"/>
                  <a:pt x="2497040" y="58990"/>
                  <a:pt x="2498327" y="61993"/>
                </a:cubicBezTo>
                <a:cubicBezTo>
                  <a:pt x="2504711" y="76889"/>
                  <a:pt x="2501045" y="73231"/>
                  <a:pt x="2513825" y="77492"/>
                </a:cubicBezTo>
                <a:cubicBezTo>
                  <a:pt x="2515892" y="79558"/>
                  <a:pt x="2517780" y="81820"/>
                  <a:pt x="2520025" y="83691"/>
                </a:cubicBezTo>
                <a:cubicBezTo>
                  <a:pt x="2527720" y="90104"/>
                  <a:pt x="2533665" y="93818"/>
                  <a:pt x="2541722" y="99189"/>
                </a:cubicBezTo>
                <a:cubicBezTo>
                  <a:pt x="2544822" y="98156"/>
                  <a:pt x="2548711" y="98400"/>
                  <a:pt x="2551021" y="96090"/>
                </a:cubicBezTo>
                <a:cubicBezTo>
                  <a:pt x="2565650" y="81463"/>
                  <a:pt x="2542326" y="91388"/>
                  <a:pt x="2560320" y="80591"/>
                </a:cubicBezTo>
                <a:cubicBezTo>
                  <a:pt x="2569254" y="75231"/>
                  <a:pt x="2598838" y="74570"/>
                  <a:pt x="2600616" y="74392"/>
                </a:cubicBezTo>
                <a:cubicBezTo>
                  <a:pt x="2603274" y="66419"/>
                  <a:pt x="2605257" y="61264"/>
                  <a:pt x="2606815" y="52694"/>
                </a:cubicBezTo>
                <a:cubicBezTo>
                  <a:pt x="2611499" y="26934"/>
                  <a:pt x="2604281" y="36632"/>
                  <a:pt x="2616114" y="24797"/>
                </a:cubicBezTo>
                <a:cubicBezTo>
                  <a:pt x="2617147" y="21697"/>
                  <a:pt x="2617753" y="18420"/>
                  <a:pt x="2619214" y="15498"/>
                </a:cubicBezTo>
                <a:cubicBezTo>
                  <a:pt x="2620880" y="12166"/>
                  <a:pt x="2624235" y="9733"/>
                  <a:pt x="2625413" y="6199"/>
                </a:cubicBezTo>
                <a:cubicBezTo>
                  <a:pt x="2625740" y="5219"/>
                  <a:pt x="2623347" y="6199"/>
                  <a:pt x="2622314" y="6199"/>
                </a:cubicBezTo>
              </a:path>
            </a:pathLst>
          </a:custGeom>
          <a:ln>
            <a:solidFill>
              <a:srgbClr val="008080"/>
            </a:solidFill>
          </a:ln>
        </p:spPr>
        <p:style>
          <a:lnRef idx="3">
            <a:schemeClr val="accent5"/>
          </a:lnRef>
          <a:fillRef idx="0">
            <a:schemeClr val="accent5"/>
          </a:fillRef>
          <a:effectRef idx="2">
            <a:schemeClr val="accent5"/>
          </a:effectRef>
          <a:fontRef idx="minor">
            <a:schemeClr val="tx1"/>
          </a:fontRef>
        </p:style>
        <p:txBody>
          <a:bodyPr anchor="ctr"/>
          <a:lstStyle/>
          <a:p>
            <a:pPr algn="ctr" fontAlgn="auto">
              <a:spcBef>
                <a:spcPts val="0"/>
              </a:spcBef>
              <a:spcAft>
                <a:spcPts val="0"/>
              </a:spcAft>
              <a:defRPr/>
            </a:pPr>
            <a:endParaRPr lang="en-US"/>
          </a:p>
        </p:txBody>
      </p:sp>
      <p:sp>
        <p:nvSpPr>
          <p:cNvPr id="58" name="Rectangle 104"/>
          <p:cNvSpPr>
            <a:spLocks noChangeArrowheads="1"/>
          </p:cNvSpPr>
          <p:nvPr/>
        </p:nvSpPr>
        <p:spPr bwMode="auto">
          <a:xfrm>
            <a:off x="7239000" y="51816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rgbClr val="FFCC00"/>
              </a:buClr>
            </a:pPr>
            <a:r>
              <a:rPr lang="en-US" sz="2000" b="1">
                <a:solidFill>
                  <a:srgbClr val="339933"/>
                </a:solidFill>
              </a:rPr>
              <a:t>GROUND</a:t>
            </a:r>
          </a:p>
        </p:txBody>
      </p:sp>
      <p:sp>
        <p:nvSpPr>
          <p:cNvPr id="59" name="Freeform 58"/>
          <p:cNvSpPr/>
          <p:nvPr/>
        </p:nvSpPr>
        <p:spPr>
          <a:xfrm>
            <a:off x="5408613" y="5181600"/>
            <a:ext cx="458787" cy="157163"/>
          </a:xfrm>
          <a:custGeom>
            <a:avLst/>
            <a:gdLst>
              <a:gd name="connsiteX0" fmla="*/ 2381 w 469640"/>
              <a:gd name="connsiteY0" fmla="*/ 82190 h 210778"/>
              <a:gd name="connsiteX1" fmla="*/ 16669 w 469640"/>
              <a:gd name="connsiteY1" fmla="*/ 44090 h 210778"/>
              <a:gd name="connsiteX2" fmla="*/ 30956 w 469640"/>
              <a:gd name="connsiteY2" fmla="*/ 29803 h 210778"/>
              <a:gd name="connsiteX3" fmla="*/ 59531 w 469640"/>
              <a:gd name="connsiteY3" fmla="*/ 25040 h 210778"/>
              <a:gd name="connsiteX4" fmla="*/ 164306 w 469640"/>
              <a:gd name="connsiteY4" fmla="*/ 29803 h 210778"/>
              <a:gd name="connsiteX5" fmla="*/ 188119 w 469640"/>
              <a:gd name="connsiteY5" fmla="*/ 48853 h 210778"/>
              <a:gd name="connsiteX6" fmla="*/ 245269 w 469640"/>
              <a:gd name="connsiteY6" fmla="*/ 44090 h 210778"/>
              <a:gd name="connsiteX7" fmla="*/ 273844 w 469640"/>
              <a:gd name="connsiteY7" fmla="*/ 29803 h 210778"/>
              <a:gd name="connsiteX8" fmla="*/ 302419 w 469640"/>
              <a:gd name="connsiteY8" fmla="*/ 20278 h 210778"/>
              <a:gd name="connsiteX9" fmla="*/ 316706 w 469640"/>
              <a:gd name="connsiteY9" fmla="*/ 15515 h 210778"/>
              <a:gd name="connsiteX10" fmla="*/ 345281 w 469640"/>
              <a:gd name="connsiteY10" fmla="*/ 5990 h 210778"/>
              <a:gd name="connsiteX11" fmla="*/ 359569 w 469640"/>
              <a:gd name="connsiteY11" fmla="*/ 1228 h 210778"/>
              <a:gd name="connsiteX12" fmla="*/ 464344 w 469640"/>
              <a:gd name="connsiteY12" fmla="*/ 5990 h 210778"/>
              <a:gd name="connsiteX13" fmla="*/ 469106 w 469640"/>
              <a:gd name="connsiteY13" fmla="*/ 20278 h 210778"/>
              <a:gd name="connsiteX14" fmla="*/ 464344 w 469640"/>
              <a:gd name="connsiteY14" fmla="*/ 58378 h 210778"/>
              <a:gd name="connsiteX15" fmla="*/ 445294 w 469640"/>
              <a:gd name="connsiteY15" fmla="*/ 72665 h 210778"/>
              <a:gd name="connsiteX16" fmla="*/ 397669 w 469640"/>
              <a:gd name="connsiteY16" fmla="*/ 86953 h 210778"/>
              <a:gd name="connsiteX17" fmla="*/ 383381 w 469640"/>
              <a:gd name="connsiteY17" fmla="*/ 172678 h 210778"/>
              <a:gd name="connsiteX18" fmla="*/ 378619 w 469640"/>
              <a:gd name="connsiteY18" fmla="*/ 191728 h 210778"/>
              <a:gd name="connsiteX19" fmla="*/ 364331 w 469640"/>
              <a:gd name="connsiteY19" fmla="*/ 201253 h 210778"/>
              <a:gd name="connsiteX20" fmla="*/ 335756 w 469640"/>
              <a:gd name="connsiteY20" fmla="*/ 210778 h 210778"/>
              <a:gd name="connsiteX21" fmla="*/ 235744 w 469640"/>
              <a:gd name="connsiteY21" fmla="*/ 206015 h 210778"/>
              <a:gd name="connsiteX22" fmla="*/ 173831 w 469640"/>
              <a:gd name="connsiteY22" fmla="*/ 201253 h 210778"/>
              <a:gd name="connsiteX23" fmla="*/ 159544 w 469640"/>
              <a:gd name="connsiteY23" fmla="*/ 186965 h 210778"/>
              <a:gd name="connsiteX24" fmla="*/ 130969 w 469640"/>
              <a:gd name="connsiteY24" fmla="*/ 153628 h 210778"/>
              <a:gd name="connsiteX25" fmla="*/ 102394 w 469640"/>
              <a:gd name="connsiteY25" fmla="*/ 148865 h 210778"/>
              <a:gd name="connsiteX26" fmla="*/ 88106 w 469640"/>
              <a:gd name="connsiteY26" fmla="*/ 144103 h 210778"/>
              <a:gd name="connsiteX27" fmla="*/ 54769 w 469640"/>
              <a:gd name="connsiteY27" fmla="*/ 106003 h 210778"/>
              <a:gd name="connsiteX28" fmla="*/ 40481 w 469640"/>
              <a:gd name="connsiteY28" fmla="*/ 91715 h 210778"/>
              <a:gd name="connsiteX29" fmla="*/ 30956 w 469640"/>
              <a:gd name="connsiteY29" fmla="*/ 77428 h 210778"/>
              <a:gd name="connsiteX30" fmla="*/ 2381 w 469640"/>
              <a:gd name="connsiteY30" fmla="*/ 82190 h 210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69640" h="210778">
                <a:moveTo>
                  <a:pt x="2381" y="82190"/>
                </a:moveTo>
                <a:cubicBezTo>
                  <a:pt x="0" y="76634"/>
                  <a:pt x="7091" y="57500"/>
                  <a:pt x="16669" y="44090"/>
                </a:cubicBezTo>
                <a:cubicBezTo>
                  <a:pt x="20584" y="38610"/>
                  <a:pt x="24802" y="32538"/>
                  <a:pt x="30956" y="29803"/>
                </a:cubicBezTo>
                <a:cubicBezTo>
                  <a:pt x="39780" y="25881"/>
                  <a:pt x="50006" y="26628"/>
                  <a:pt x="59531" y="25040"/>
                </a:cubicBezTo>
                <a:cubicBezTo>
                  <a:pt x="94456" y="26628"/>
                  <a:pt x="129929" y="23437"/>
                  <a:pt x="164306" y="29803"/>
                </a:cubicBezTo>
                <a:cubicBezTo>
                  <a:pt x="174301" y="31654"/>
                  <a:pt x="178109" y="47087"/>
                  <a:pt x="188119" y="48853"/>
                </a:cubicBezTo>
                <a:cubicBezTo>
                  <a:pt x="206944" y="52175"/>
                  <a:pt x="226219" y="45678"/>
                  <a:pt x="245269" y="44090"/>
                </a:cubicBezTo>
                <a:cubicBezTo>
                  <a:pt x="297366" y="26726"/>
                  <a:pt x="218458" y="54419"/>
                  <a:pt x="273844" y="29803"/>
                </a:cubicBezTo>
                <a:cubicBezTo>
                  <a:pt x="283019" y="25725"/>
                  <a:pt x="292894" y="23453"/>
                  <a:pt x="302419" y="20278"/>
                </a:cubicBezTo>
                <a:lnTo>
                  <a:pt x="316706" y="15515"/>
                </a:lnTo>
                <a:lnTo>
                  <a:pt x="345281" y="5990"/>
                </a:lnTo>
                <a:lnTo>
                  <a:pt x="359569" y="1228"/>
                </a:lnTo>
                <a:cubicBezTo>
                  <a:pt x="394494" y="2815"/>
                  <a:pt x="429900" y="0"/>
                  <a:pt x="464344" y="5990"/>
                </a:cubicBezTo>
                <a:cubicBezTo>
                  <a:pt x="469290" y="6850"/>
                  <a:pt x="469106" y="15258"/>
                  <a:pt x="469106" y="20278"/>
                </a:cubicBezTo>
                <a:cubicBezTo>
                  <a:pt x="469106" y="33077"/>
                  <a:pt x="469640" y="46726"/>
                  <a:pt x="464344" y="58378"/>
                </a:cubicBezTo>
                <a:cubicBezTo>
                  <a:pt x="461060" y="65604"/>
                  <a:pt x="451753" y="68052"/>
                  <a:pt x="445294" y="72665"/>
                </a:cubicBezTo>
                <a:cubicBezTo>
                  <a:pt x="423635" y="88135"/>
                  <a:pt x="432811" y="81932"/>
                  <a:pt x="397669" y="86953"/>
                </a:cubicBezTo>
                <a:cubicBezTo>
                  <a:pt x="374058" y="122369"/>
                  <a:pt x="392060" y="90226"/>
                  <a:pt x="383381" y="172678"/>
                </a:cubicBezTo>
                <a:cubicBezTo>
                  <a:pt x="382696" y="179187"/>
                  <a:pt x="382250" y="186282"/>
                  <a:pt x="378619" y="191728"/>
                </a:cubicBezTo>
                <a:cubicBezTo>
                  <a:pt x="375444" y="196491"/>
                  <a:pt x="369562" y="198928"/>
                  <a:pt x="364331" y="201253"/>
                </a:cubicBezTo>
                <a:cubicBezTo>
                  <a:pt x="355156" y="205331"/>
                  <a:pt x="335756" y="210778"/>
                  <a:pt x="335756" y="210778"/>
                </a:cubicBezTo>
                <a:lnTo>
                  <a:pt x="235744" y="206015"/>
                </a:lnTo>
                <a:cubicBezTo>
                  <a:pt x="215081" y="204800"/>
                  <a:pt x="193912" y="206273"/>
                  <a:pt x="173831" y="201253"/>
                </a:cubicBezTo>
                <a:cubicBezTo>
                  <a:pt x="167297" y="199619"/>
                  <a:pt x="163927" y="192079"/>
                  <a:pt x="159544" y="186965"/>
                </a:cubicBezTo>
                <a:cubicBezTo>
                  <a:pt x="155027" y="181695"/>
                  <a:pt x="139149" y="157264"/>
                  <a:pt x="130969" y="153628"/>
                </a:cubicBezTo>
                <a:cubicBezTo>
                  <a:pt x="122145" y="149706"/>
                  <a:pt x="111820" y="150960"/>
                  <a:pt x="102394" y="148865"/>
                </a:cubicBezTo>
                <a:cubicBezTo>
                  <a:pt x="97493" y="147776"/>
                  <a:pt x="92869" y="145690"/>
                  <a:pt x="88106" y="144103"/>
                </a:cubicBezTo>
                <a:cubicBezTo>
                  <a:pt x="47625" y="117114"/>
                  <a:pt x="110334" y="161568"/>
                  <a:pt x="54769" y="106003"/>
                </a:cubicBezTo>
                <a:cubicBezTo>
                  <a:pt x="50006" y="101240"/>
                  <a:pt x="44793" y="96889"/>
                  <a:pt x="40481" y="91715"/>
                </a:cubicBezTo>
                <a:cubicBezTo>
                  <a:pt x="36817" y="87318"/>
                  <a:pt x="35003" y="81475"/>
                  <a:pt x="30956" y="77428"/>
                </a:cubicBezTo>
                <a:cubicBezTo>
                  <a:pt x="26909" y="73381"/>
                  <a:pt x="4762" y="87746"/>
                  <a:pt x="2381" y="82190"/>
                </a:cubicBezTo>
                <a:close/>
              </a:path>
            </a:pathLst>
          </a:custGeom>
          <a:solidFill>
            <a:srgbClr val="985D2C"/>
          </a:solidFill>
          <a:ln>
            <a:solidFill>
              <a:srgbClr val="985D2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 name="Rectangle 104"/>
          <p:cNvSpPr>
            <a:spLocks noChangeArrowheads="1"/>
          </p:cNvSpPr>
          <p:nvPr/>
        </p:nvSpPr>
        <p:spPr bwMode="auto">
          <a:xfrm>
            <a:off x="6172200" y="579120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rgbClr val="FFCC00"/>
              </a:buClr>
            </a:pPr>
            <a:r>
              <a:rPr lang="en-US" sz="2000" b="1">
                <a:solidFill>
                  <a:srgbClr val="003366"/>
                </a:solidFill>
              </a:rPr>
              <a:t>Clog (break path)</a:t>
            </a:r>
          </a:p>
        </p:txBody>
      </p:sp>
      <p:sp>
        <p:nvSpPr>
          <p:cNvPr id="61" name="Line 103"/>
          <p:cNvSpPr>
            <a:spLocks noChangeShapeType="1"/>
          </p:cNvSpPr>
          <p:nvPr/>
        </p:nvSpPr>
        <p:spPr bwMode="auto">
          <a:xfrm flipH="1" flipV="1">
            <a:off x="5867400" y="5334000"/>
            <a:ext cx="457200" cy="533400"/>
          </a:xfrm>
          <a:prstGeom prst="line">
            <a:avLst/>
          </a:prstGeom>
          <a:noFill/>
          <a:ln w="3810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79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790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900" grpId="0" animBg="1"/>
      <p:bldP spid="247912" grpId="0"/>
      <p:bldP spid="54" grpId="0" animBg="1"/>
      <p:bldP spid="56" grpId="0" animBg="1"/>
      <p:bldP spid="57" grpId="0" animBg="1"/>
      <p:bldP spid="58" grpId="0"/>
      <p:bldP spid="59" grpId="0" animBg="1"/>
      <p:bldP spid="60" grpId="0"/>
      <p:bldP spid="6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3074"/>
          <p:cNvSpPr>
            <a:spLocks noGrp="1" noChangeArrowheads="1"/>
          </p:cNvSpPr>
          <p:nvPr>
            <p:ph type="title"/>
          </p:nvPr>
        </p:nvSpPr>
        <p:spPr>
          <a:xfrm>
            <a:off x="762000" y="304800"/>
            <a:ext cx="7772400" cy="1143000"/>
          </a:xfrm>
        </p:spPr>
        <p:txBody>
          <a:bodyPr/>
          <a:lstStyle/>
          <a:p>
            <a:pPr eaLnBrk="1" hangingPunct="1"/>
            <a:r>
              <a:rPr lang="en-US" smtClean="0"/>
              <a:t>Grounding</a:t>
            </a:r>
          </a:p>
        </p:txBody>
      </p:sp>
      <p:pic>
        <p:nvPicPr>
          <p:cNvPr id="137219" name="Picture 3078" descr="threeprong2"/>
          <p:cNvPicPr>
            <a:picLocks noGrp="1" noChangeAspect="1" noChangeArrowheads="1" noCrop="1"/>
          </p:cNvPicPr>
          <p:nvPr>
            <p:ph type="chart" sz="half" idx="2"/>
          </p:nvPr>
        </p:nvPicPr>
        <p:blipFill>
          <a:blip r:embed="rId3">
            <a:extLst>
              <a:ext uri="{28A0092B-C50C-407E-A947-70E740481C1C}">
                <a14:useLocalDpi xmlns:a14="http://schemas.microsoft.com/office/drawing/2010/main" val="0"/>
              </a:ext>
            </a:extLst>
          </a:blip>
          <a:srcRect/>
          <a:stretch>
            <a:fillRect/>
          </a:stretch>
        </p:blipFill>
        <p:spPr>
          <a:xfrm>
            <a:off x="5334000" y="1524000"/>
            <a:ext cx="3259138" cy="4419600"/>
          </a:xfrm>
        </p:spPr>
      </p:pic>
      <p:sp>
        <p:nvSpPr>
          <p:cNvPr id="137220" name="Rectangle 3079"/>
          <p:cNvSpPr>
            <a:spLocks noGrp="1" noChangeArrowheads="1"/>
          </p:cNvSpPr>
          <p:nvPr>
            <p:ph type="body" sz="half" idx="1"/>
          </p:nvPr>
        </p:nvSpPr>
        <p:spPr>
          <a:xfrm>
            <a:off x="381000" y="1524000"/>
            <a:ext cx="4495800" cy="4114800"/>
          </a:xfrm>
        </p:spPr>
        <p:txBody>
          <a:bodyPr/>
          <a:lstStyle/>
          <a:p>
            <a:pPr eaLnBrk="1" hangingPunct="1">
              <a:buFontTx/>
              <a:buNone/>
            </a:pPr>
            <a:r>
              <a:rPr lang="en-US" sz="2400" b="1" smtClean="0"/>
              <a:t>    Grounding creates a low-resistance path from a tool to the earth to disperse unwanted current.  </a:t>
            </a:r>
          </a:p>
          <a:p>
            <a:pPr eaLnBrk="1" hangingPunct="1">
              <a:lnSpc>
                <a:spcPct val="50000"/>
              </a:lnSpc>
              <a:buFontTx/>
              <a:buNone/>
            </a:pPr>
            <a:r>
              <a:rPr lang="en-US" sz="2400" b="1" smtClean="0"/>
              <a:t>    </a:t>
            </a:r>
          </a:p>
          <a:p>
            <a:pPr eaLnBrk="1" hangingPunct="1">
              <a:buFontTx/>
              <a:buNone/>
            </a:pPr>
            <a:r>
              <a:rPr lang="en-US" sz="2400" b="1" smtClean="0"/>
              <a:t>    When a short or lightning occurs, energy flows to the ground, protecting you from electrical shock, injury and death.</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a:xfrm>
            <a:off x="685800" y="0"/>
            <a:ext cx="7772400" cy="1143000"/>
          </a:xfrm>
        </p:spPr>
        <p:txBody>
          <a:bodyPr/>
          <a:lstStyle/>
          <a:p>
            <a:pPr eaLnBrk="1" hangingPunct="1"/>
            <a:r>
              <a:rPr lang="en-US" sz="2800" smtClean="0"/>
              <a:t>Electrical Resistance </a:t>
            </a:r>
          </a:p>
        </p:txBody>
      </p:sp>
      <p:sp>
        <p:nvSpPr>
          <p:cNvPr id="8195" name="Slide Number Placeholder 4"/>
          <p:cNvSpPr>
            <a:spLocks noGrp="1"/>
          </p:cNvSpPr>
          <p:nvPr>
            <p:ph type="sldNum" sz="quarter" idx="12"/>
          </p:nvPr>
        </p:nvSpPr>
        <p:spPr/>
        <p:txBody>
          <a:bodyPr/>
          <a:lstStyle/>
          <a:p>
            <a:pPr>
              <a:defRPr/>
            </a:pPr>
            <a:fld id="{86D3C83B-2FD7-45F8-8F41-500738B9E5F6}" type="slidenum">
              <a:rPr lang="en-US">
                <a:solidFill>
                  <a:schemeClr val="tx1"/>
                </a:solidFill>
              </a:rPr>
              <a:pPr>
                <a:defRPr/>
              </a:pPr>
              <a:t>17</a:t>
            </a:fld>
            <a:endParaRPr lang="en-US">
              <a:solidFill>
                <a:schemeClr val="tx1"/>
              </a:solidFill>
            </a:endParaRPr>
          </a:p>
        </p:txBody>
      </p:sp>
      <p:pic>
        <p:nvPicPr>
          <p:cNvPr id="138244" name="Picture 2" descr="http://www.pictutorials.com/Ohms_Law_Triangl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160463"/>
            <a:ext cx="4038600" cy="364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45" name="Picture 4" descr="http://www.pictutorials.com/electric_power_formula_chart.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990600"/>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1752600" y="5562600"/>
            <a:ext cx="5486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b="1"/>
              <a:t>Watch How Simple This Can Be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Picture 7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48200" y="5257800"/>
            <a:ext cx="124142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Freeform 81"/>
          <p:cNvSpPr>
            <a:spLocks/>
          </p:cNvSpPr>
          <p:nvPr/>
        </p:nvSpPr>
        <p:spPr bwMode="auto">
          <a:xfrm>
            <a:off x="4343400" y="4559300"/>
            <a:ext cx="2654300" cy="1155700"/>
          </a:xfrm>
          <a:custGeom>
            <a:avLst/>
            <a:gdLst>
              <a:gd name="T0" fmla="*/ 2147483647 w 1664"/>
              <a:gd name="T1" fmla="*/ 2147483647 h 656"/>
              <a:gd name="T2" fmla="*/ 2147483647 w 1664"/>
              <a:gd name="T3" fmla="*/ 2147483647 h 656"/>
              <a:gd name="T4" fmla="*/ 2147483647 w 1664"/>
              <a:gd name="T5" fmla="*/ 2147483647 h 656"/>
              <a:gd name="T6" fmla="*/ 2147483647 w 1664"/>
              <a:gd name="T7" fmla="*/ 2147483647 h 656"/>
              <a:gd name="T8" fmla="*/ 2147483647 w 1664"/>
              <a:gd name="T9" fmla="*/ 2147483647 h 656"/>
              <a:gd name="T10" fmla="*/ 2147483647 w 1664"/>
              <a:gd name="T11" fmla="*/ 2147483647 h 656"/>
              <a:gd name="T12" fmla="*/ 2147483647 w 1664"/>
              <a:gd name="T13" fmla="*/ 2147483647 h 656"/>
              <a:gd name="T14" fmla="*/ 2147483647 w 1664"/>
              <a:gd name="T15" fmla="*/ 2147483647 h 656"/>
              <a:gd name="T16" fmla="*/ 2147483647 w 1664"/>
              <a:gd name="T17" fmla="*/ 2147483647 h 656"/>
              <a:gd name="T18" fmla="*/ 2147483647 w 1664"/>
              <a:gd name="T19" fmla="*/ 2147483647 h 656"/>
              <a:gd name="T20" fmla="*/ 2147483647 w 1664"/>
              <a:gd name="T21" fmla="*/ 2147483647 h 656"/>
              <a:gd name="T22" fmla="*/ 2147483647 w 1664"/>
              <a:gd name="T23" fmla="*/ 2147483647 h 656"/>
              <a:gd name="T24" fmla="*/ 2147483647 w 1664"/>
              <a:gd name="T25" fmla="*/ 2147483647 h 656"/>
              <a:gd name="T26" fmla="*/ 2147483647 w 1664"/>
              <a:gd name="T27" fmla="*/ 2147483647 h 656"/>
              <a:gd name="T28" fmla="*/ 2147483647 w 1664"/>
              <a:gd name="T29" fmla="*/ 2147483647 h 656"/>
              <a:gd name="T30" fmla="*/ 2147483647 w 1664"/>
              <a:gd name="T31" fmla="*/ 2147483647 h 656"/>
              <a:gd name="T32" fmla="*/ 2147483647 w 1664"/>
              <a:gd name="T33" fmla="*/ 2147483647 h 656"/>
              <a:gd name="T34" fmla="*/ 2147483647 w 1664"/>
              <a:gd name="T35" fmla="*/ 2147483647 h 656"/>
              <a:gd name="T36" fmla="*/ 2147483647 w 1664"/>
              <a:gd name="T37" fmla="*/ 2147483647 h 656"/>
              <a:gd name="T38" fmla="*/ 2147483647 w 1664"/>
              <a:gd name="T39" fmla="*/ 2147483647 h 656"/>
              <a:gd name="T40" fmla="*/ 2147483647 w 1664"/>
              <a:gd name="T41" fmla="*/ 2147483647 h 656"/>
              <a:gd name="T42" fmla="*/ 2147483647 w 1664"/>
              <a:gd name="T43" fmla="*/ 2147483647 h 656"/>
              <a:gd name="T44" fmla="*/ 2147483647 w 1664"/>
              <a:gd name="T45" fmla="*/ 2147483647 h 656"/>
              <a:gd name="T46" fmla="*/ 2147483647 w 1664"/>
              <a:gd name="T47" fmla="*/ 2147483647 h 656"/>
              <a:gd name="T48" fmla="*/ 2147483647 w 1664"/>
              <a:gd name="T49" fmla="*/ 2147483647 h 656"/>
              <a:gd name="T50" fmla="*/ 2147483647 w 1664"/>
              <a:gd name="T51" fmla="*/ 2147483647 h 656"/>
              <a:gd name="T52" fmla="*/ 2147483647 w 1664"/>
              <a:gd name="T53" fmla="*/ 2147483647 h 656"/>
              <a:gd name="T54" fmla="*/ 2147483647 w 1664"/>
              <a:gd name="T55" fmla="*/ 2147483647 h 656"/>
              <a:gd name="T56" fmla="*/ 2147483647 w 1664"/>
              <a:gd name="T57" fmla="*/ 2147483647 h 656"/>
              <a:gd name="T58" fmla="*/ 2147483647 w 1664"/>
              <a:gd name="T59" fmla="*/ 2147483647 h 656"/>
              <a:gd name="T60" fmla="*/ 2147483647 w 1664"/>
              <a:gd name="T61" fmla="*/ 2147483647 h 656"/>
              <a:gd name="T62" fmla="*/ 2147483647 w 1664"/>
              <a:gd name="T63" fmla="*/ 2147483647 h 656"/>
              <a:gd name="T64" fmla="*/ 2147483647 w 1664"/>
              <a:gd name="T65" fmla="*/ 2147483647 h 656"/>
              <a:gd name="T66" fmla="*/ 2147483647 w 1664"/>
              <a:gd name="T67" fmla="*/ 2147483647 h 656"/>
              <a:gd name="T68" fmla="*/ 2147483647 w 1664"/>
              <a:gd name="T69" fmla="*/ 2147483647 h 656"/>
              <a:gd name="T70" fmla="*/ 2147483647 w 1664"/>
              <a:gd name="T71" fmla="*/ 2147483647 h 656"/>
              <a:gd name="T72" fmla="*/ 2147483647 w 1664"/>
              <a:gd name="T73" fmla="*/ 2147483647 h 656"/>
              <a:gd name="T74" fmla="*/ 2147483647 w 1664"/>
              <a:gd name="T75" fmla="*/ 2147483647 h 6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64"/>
              <a:gd name="T115" fmla="*/ 0 h 656"/>
              <a:gd name="T116" fmla="*/ 1664 w 1664"/>
              <a:gd name="T117" fmla="*/ 656 h 6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64" h="656">
                <a:moveTo>
                  <a:pt x="0" y="40"/>
                </a:moveTo>
                <a:cubicBezTo>
                  <a:pt x="28" y="49"/>
                  <a:pt x="27" y="51"/>
                  <a:pt x="76" y="40"/>
                </a:cubicBezTo>
                <a:cubicBezTo>
                  <a:pt x="81" y="39"/>
                  <a:pt x="80" y="31"/>
                  <a:pt x="84" y="28"/>
                </a:cubicBezTo>
                <a:cubicBezTo>
                  <a:pt x="89" y="25"/>
                  <a:pt x="95" y="25"/>
                  <a:pt x="100" y="24"/>
                </a:cubicBezTo>
                <a:cubicBezTo>
                  <a:pt x="128" y="42"/>
                  <a:pt x="115" y="37"/>
                  <a:pt x="136" y="44"/>
                </a:cubicBezTo>
                <a:cubicBezTo>
                  <a:pt x="171" y="41"/>
                  <a:pt x="185" y="48"/>
                  <a:pt x="196" y="16"/>
                </a:cubicBezTo>
                <a:cubicBezTo>
                  <a:pt x="212" y="28"/>
                  <a:pt x="221" y="31"/>
                  <a:pt x="240" y="36"/>
                </a:cubicBezTo>
                <a:cubicBezTo>
                  <a:pt x="260" y="35"/>
                  <a:pt x="281" y="37"/>
                  <a:pt x="300" y="32"/>
                </a:cubicBezTo>
                <a:cubicBezTo>
                  <a:pt x="330" y="24"/>
                  <a:pt x="275" y="10"/>
                  <a:pt x="316" y="24"/>
                </a:cubicBezTo>
                <a:cubicBezTo>
                  <a:pt x="329" y="63"/>
                  <a:pt x="387" y="41"/>
                  <a:pt x="416" y="40"/>
                </a:cubicBezTo>
                <a:cubicBezTo>
                  <a:pt x="425" y="26"/>
                  <a:pt x="424" y="17"/>
                  <a:pt x="440" y="12"/>
                </a:cubicBezTo>
                <a:cubicBezTo>
                  <a:pt x="466" y="30"/>
                  <a:pt x="471" y="35"/>
                  <a:pt x="500" y="40"/>
                </a:cubicBezTo>
                <a:cubicBezTo>
                  <a:pt x="520" y="39"/>
                  <a:pt x="541" y="43"/>
                  <a:pt x="560" y="36"/>
                </a:cubicBezTo>
                <a:cubicBezTo>
                  <a:pt x="569" y="33"/>
                  <a:pt x="571" y="20"/>
                  <a:pt x="576" y="12"/>
                </a:cubicBezTo>
                <a:cubicBezTo>
                  <a:pt x="580" y="6"/>
                  <a:pt x="587" y="4"/>
                  <a:pt x="592" y="0"/>
                </a:cubicBezTo>
                <a:cubicBezTo>
                  <a:pt x="611" y="19"/>
                  <a:pt x="633" y="33"/>
                  <a:pt x="660" y="40"/>
                </a:cubicBezTo>
                <a:cubicBezTo>
                  <a:pt x="672" y="39"/>
                  <a:pt x="685" y="40"/>
                  <a:pt x="696" y="36"/>
                </a:cubicBezTo>
                <a:cubicBezTo>
                  <a:pt x="705" y="33"/>
                  <a:pt x="720" y="20"/>
                  <a:pt x="720" y="20"/>
                </a:cubicBezTo>
                <a:cubicBezTo>
                  <a:pt x="735" y="25"/>
                  <a:pt x="747" y="31"/>
                  <a:pt x="760" y="40"/>
                </a:cubicBezTo>
                <a:cubicBezTo>
                  <a:pt x="783" y="38"/>
                  <a:pt x="810" y="46"/>
                  <a:pt x="828" y="32"/>
                </a:cubicBezTo>
                <a:cubicBezTo>
                  <a:pt x="854" y="11"/>
                  <a:pt x="818" y="26"/>
                  <a:pt x="848" y="16"/>
                </a:cubicBezTo>
                <a:cubicBezTo>
                  <a:pt x="868" y="29"/>
                  <a:pt x="888" y="32"/>
                  <a:pt x="912" y="36"/>
                </a:cubicBezTo>
                <a:cubicBezTo>
                  <a:pt x="957" y="32"/>
                  <a:pt x="959" y="39"/>
                  <a:pt x="980" y="8"/>
                </a:cubicBezTo>
                <a:cubicBezTo>
                  <a:pt x="988" y="41"/>
                  <a:pt x="1019" y="54"/>
                  <a:pt x="1048" y="64"/>
                </a:cubicBezTo>
                <a:cubicBezTo>
                  <a:pt x="1063" y="63"/>
                  <a:pt x="1078" y="64"/>
                  <a:pt x="1092" y="60"/>
                </a:cubicBezTo>
                <a:cubicBezTo>
                  <a:pt x="1097" y="59"/>
                  <a:pt x="1096" y="51"/>
                  <a:pt x="1100" y="48"/>
                </a:cubicBezTo>
                <a:cubicBezTo>
                  <a:pt x="1117" y="33"/>
                  <a:pt x="1120" y="33"/>
                  <a:pt x="1136" y="28"/>
                </a:cubicBezTo>
                <a:cubicBezTo>
                  <a:pt x="1164" y="37"/>
                  <a:pt x="1163" y="40"/>
                  <a:pt x="1200" y="44"/>
                </a:cubicBezTo>
                <a:cubicBezTo>
                  <a:pt x="1229" y="40"/>
                  <a:pt x="1231" y="42"/>
                  <a:pt x="1240" y="16"/>
                </a:cubicBezTo>
                <a:cubicBezTo>
                  <a:pt x="1259" y="22"/>
                  <a:pt x="1269" y="38"/>
                  <a:pt x="1288" y="44"/>
                </a:cubicBezTo>
                <a:cubicBezTo>
                  <a:pt x="1304" y="43"/>
                  <a:pt x="1321" y="44"/>
                  <a:pt x="1336" y="40"/>
                </a:cubicBezTo>
                <a:cubicBezTo>
                  <a:pt x="1337" y="40"/>
                  <a:pt x="1357" y="20"/>
                  <a:pt x="1368" y="16"/>
                </a:cubicBezTo>
                <a:cubicBezTo>
                  <a:pt x="1405" y="44"/>
                  <a:pt x="1387" y="37"/>
                  <a:pt x="1420" y="44"/>
                </a:cubicBezTo>
                <a:cubicBezTo>
                  <a:pt x="1447" y="40"/>
                  <a:pt x="1454" y="41"/>
                  <a:pt x="1468" y="20"/>
                </a:cubicBezTo>
                <a:cubicBezTo>
                  <a:pt x="1486" y="26"/>
                  <a:pt x="1498" y="38"/>
                  <a:pt x="1516" y="44"/>
                </a:cubicBezTo>
                <a:cubicBezTo>
                  <a:pt x="1528" y="43"/>
                  <a:pt x="1540" y="43"/>
                  <a:pt x="1552" y="40"/>
                </a:cubicBezTo>
                <a:cubicBezTo>
                  <a:pt x="1557" y="39"/>
                  <a:pt x="1559" y="31"/>
                  <a:pt x="1564" y="32"/>
                </a:cubicBezTo>
                <a:cubicBezTo>
                  <a:pt x="1573" y="34"/>
                  <a:pt x="1588" y="48"/>
                  <a:pt x="1588" y="48"/>
                </a:cubicBezTo>
                <a:cubicBezTo>
                  <a:pt x="1604" y="47"/>
                  <a:pt x="1621" y="48"/>
                  <a:pt x="1636" y="44"/>
                </a:cubicBezTo>
                <a:cubicBezTo>
                  <a:pt x="1649" y="40"/>
                  <a:pt x="1640" y="26"/>
                  <a:pt x="1648" y="20"/>
                </a:cubicBezTo>
                <a:cubicBezTo>
                  <a:pt x="1652" y="17"/>
                  <a:pt x="1659" y="17"/>
                  <a:pt x="1664" y="16"/>
                </a:cubicBezTo>
                <a:cubicBezTo>
                  <a:pt x="1663" y="47"/>
                  <a:pt x="1662" y="77"/>
                  <a:pt x="1660" y="108"/>
                </a:cubicBezTo>
                <a:cubicBezTo>
                  <a:pt x="1660" y="109"/>
                  <a:pt x="1632" y="173"/>
                  <a:pt x="1628" y="184"/>
                </a:cubicBezTo>
                <a:cubicBezTo>
                  <a:pt x="1627" y="197"/>
                  <a:pt x="1631" y="212"/>
                  <a:pt x="1624" y="224"/>
                </a:cubicBezTo>
                <a:cubicBezTo>
                  <a:pt x="1620" y="231"/>
                  <a:pt x="1600" y="232"/>
                  <a:pt x="1600" y="232"/>
                </a:cubicBezTo>
                <a:cubicBezTo>
                  <a:pt x="1598" y="238"/>
                  <a:pt x="1591" y="250"/>
                  <a:pt x="1600" y="256"/>
                </a:cubicBezTo>
                <a:cubicBezTo>
                  <a:pt x="1607" y="261"/>
                  <a:pt x="1624" y="264"/>
                  <a:pt x="1624" y="264"/>
                </a:cubicBezTo>
                <a:cubicBezTo>
                  <a:pt x="1609" y="274"/>
                  <a:pt x="1594" y="276"/>
                  <a:pt x="1576" y="280"/>
                </a:cubicBezTo>
                <a:cubicBezTo>
                  <a:pt x="1567" y="286"/>
                  <a:pt x="1542" y="307"/>
                  <a:pt x="1560" y="280"/>
                </a:cubicBezTo>
                <a:cubicBezTo>
                  <a:pt x="1564" y="281"/>
                  <a:pt x="1569" y="281"/>
                  <a:pt x="1572" y="284"/>
                </a:cubicBezTo>
                <a:cubicBezTo>
                  <a:pt x="1594" y="306"/>
                  <a:pt x="1528" y="314"/>
                  <a:pt x="1516" y="316"/>
                </a:cubicBezTo>
                <a:cubicBezTo>
                  <a:pt x="1521" y="337"/>
                  <a:pt x="1529" y="338"/>
                  <a:pt x="1548" y="344"/>
                </a:cubicBezTo>
                <a:cubicBezTo>
                  <a:pt x="1503" y="348"/>
                  <a:pt x="1465" y="357"/>
                  <a:pt x="1420" y="360"/>
                </a:cubicBezTo>
                <a:cubicBezTo>
                  <a:pt x="1391" y="365"/>
                  <a:pt x="1364" y="373"/>
                  <a:pt x="1336" y="380"/>
                </a:cubicBezTo>
                <a:cubicBezTo>
                  <a:pt x="1297" y="406"/>
                  <a:pt x="1275" y="405"/>
                  <a:pt x="1224" y="408"/>
                </a:cubicBezTo>
                <a:cubicBezTo>
                  <a:pt x="1167" y="427"/>
                  <a:pt x="1111" y="401"/>
                  <a:pt x="1056" y="396"/>
                </a:cubicBezTo>
                <a:cubicBezTo>
                  <a:pt x="1027" y="389"/>
                  <a:pt x="1009" y="398"/>
                  <a:pt x="984" y="404"/>
                </a:cubicBezTo>
                <a:cubicBezTo>
                  <a:pt x="960" y="410"/>
                  <a:pt x="936" y="408"/>
                  <a:pt x="912" y="416"/>
                </a:cubicBezTo>
                <a:cubicBezTo>
                  <a:pt x="908" y="432"/>
                  <a:pt x="900" y="444"/>
                  <a:pt x="896" y="460"/>
                </a:cubicBezTo>
                <a:cubicBezTo>
                  <a:pt x="893" y="493"/>
                  <a:pt x="896" y="504"/>
                  <a:pt x="880" y="528"/>
                </a:cubicBezTo>
                <a:cubicBezTo>
                  <a:pt x="872" y="567"/>
                  <a:pt x="888" y="613"/>
                  <a:pt x="844" y="628"/>
                </a:cubicBezTo>
                <a:cubicBezTo>
                  <a:pt x="732" y="624"/>
                  <a:pt x="737" y="656"/>
                  <a:pt x="724" y="592"/>
                </a:cubicBezTo>
                <a:cubicBezTo>
                  <a:pt x="723" y="545"/>
                  <a:pt x="722" y="499"/>
                  <a:pt x="720" y="452"/>
                </a:cubicBezTo>
                <a:cubicBezTo>
                  <a:pt x="719" y="434"/>
                  <a:pt x="680" y="416"/>
                  <a:pt x="680" y="416"/>
                </a:cubicBezTo>
                <a:cubicBezTo>
                  <a:pt x="623" y="424"/>
                  <a:pt x="634" y="424"/>
                  <a:pt x="544" y="416"/>
                </a:cubicBezTo>
                <a:cubicBezTo>
                  <a:pt x="536" y="415"/>
                  <a:pt x="520" y="408"/>
                  <a:pt x="520" y="408"/>
                </a:cubicBezTo>
                <a:cubicBezTo>
                  <a:pt x="488" y="384"/>
                  <a:pt x="443" y="392"/>
                  <a:pt x="404" y="388"/>
                </a:cubicBezTo>
                <a:cubicBezTo>
                  <a:pt x="386" y="382"/>
                  <a:pt x="375" y="372"/>
                  <a:pt x="356" y="368"/>
                </a:cubicBezTo>
                <a:cubicBezTo>
                  <a:pt x="317" y="359"/>
                  <a:pt x="276" y="357"/>
                  <a:pt x="236" y="352"/>
                </a:cubicBezTo>
                <a:cubicBezTo>
                  <a:pt x="207" y="342"/>
                  <a:pt x="219" y="349"/>
                  <a:pt x="200" y="336"/>
                </a:cubicBezTo>
                <a:cubicBezTo>
                  <a:pt x="191" y="310"/>
                  <a:pt x="159" y="312"/>
                  <a:pt x="136" y="304"/>
                </a:cubicBezTo>
                <a:cubicBezTo>
                  <a:pt x="117" y="285"/>
                  <a:pt x="83" y="271"/>
                  <a:pt x="56" y="264"/>
                </a:cubicBezTo>
                <a:cubicBezTo>
                  <a:pt x="45" y="231"/>
                  <a:pt x="61" y="283"/>
                  <a:pt x="48" y="216"/>
                </a:cubicBezTo>
                <a:cubicBezTo>
                  <a:pt x="46" y="208"/>
                  <a:pt x="43" y="200"/>
                  <a:pt x="40" y="192"/>
                </a:cubicBezTo>
                <a:cubicBezTo>
                  <a:pt x="39" y="188"/>
                  <a:pt x="36" y="180"/>
                  <a:pt x="36" y="180"/>
                </a:cubicBezTo>
                <a:cubicBezTo>
                  <a:pt x="36" y="175"/>
                  <a:pt x="36" y="138"/>
                  <a:pt x="28" y="124"/>
                </a:cubicBezTo>
                <a:cubicBezTo>
                  <a:pt x="9" y="90"/>
                  <a:pt x="0" y="106"/>
                  <a:pt x="0" y="64"/>
                </a:cubicBezTo>
              </a:path>
            </a:pathLst>
          </a:custGeom>
          <a:solidFill>
            <a:srgbClr val="008080"/>
          </a:solidFill>
          <a:ln w="9525">
            <a:solidFill>
              <a:schemeClr val="tx1"/>
            </a:solidFill>
            <a:round/>
            <a:headEnd/>
            <a:tailEnd/>
          </a:ln>
        </p:spPr>
        <p:txBody>
          <a:bodyPr/>
          <a:lstStyle/>
          <a:p>
            <a:endParaRPr lang="en-US">
              <a:latin typeface="Calibri" pitchFamily="34" charset="0"/>
            </a:endParaRPr>
          </a:p>
        </p:txBody>
      </p:sp>
      <p:pic>
        <p:nvPicPr>
          <p:cNvPr id="67" name="Picture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3048000"/>
            <a:ext cx="18383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69" name="Rectangle 2"/>
          <p:cNvSpPr>
            <a:spLocks noGrp="1" noChangeArrowheads="1"/>
          </p:cNvSpPr>
          <p:nvPr>
            <p:ph type="title"/>
          </p:nvPr>
        </p:nvSpPr>
        <p:spPr>
          <a:xfrm>
            <a:off x="609600" y="-152400"/>
            <a:ext cx="7772400" cy="1143000"/>
          </a:xfrm>
        </p:spPr>
        <p:txBody>
          <a:bodyPr/>
          <a:lstStyle/>
          <a:p>
            <a:pPr eaLnBrk="1" hangingPunct="1"/>
            <a:r>
              <a:rPr lang="en-US" sz="2800" smtClean="0">
                <a:solidFill>
                  <a:srgbClr val="003366"/>
                </a:solidFill>
              </a:rPr>
              <a:t>Simplified Analogy of Ground Fault Circuit Interrupter</a:t>
            </a:r>
            <a:endParaRPr lang="en-US" smtClean="0"/>
          </a:p>
        </p:txBody>
      </p:sp>
      <p:pic>
        <p:nvPicPr>
          <p:cNvPr id="70" name="Picture 5" descr="redir?src=image&amp;clickedItemURN=http%3A%2F%2Fimagecache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28600" y="4343400"/>
            <a:ext cx="2667000"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Line 6"/>
          <p:cNvSpPr>
            <a:spLocks noChangeShapeType="1"/>
          </p:cNvSpPr>
          <p:nvPr/>
        </p:nvSpPr>
        <p:spPr bwMode="auto">
          <a:xfrm flipV="1">
            <a:off x="1600200" y="3810000"/>
            <a:ext cx="0" cy="533400"/>
          </a:xfrm>
          <a:prstGeom prst="line">
            <a:avLst/>
          </a:prstGeom>
          <a:noFill/>
          <a:ln w="76200">
            <a:solidFill>
              <a:srgbClr val="00808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72"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1905000"/>
            <a:ext cx="142875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Rectangle 11"/>
          <p:cNvSpPr>
            <a:spLocks noChangeArrowheads="1"/>
          </p:cNvSpPr>
          <p:nvPr/>
        </p:nvSpPr>
        <p:spPr bwMode="auto">
          <a:xfrm>
            <a:off x="838200" y="34290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rgbClr val="FFCC00"/>
              </a:buClr>
            </a:pPr>
            <a:r>
              <a:rPr lang="en-US" sz="2000" b="1">
                <a:solidFill>
                  <a:srgbClr val="003366"/>
                </a:solidFill>
              </a:rPr>
              <a:t>Reservoir</a:t>
            </a:r>
          </a:p>
        </p:txBody>
      </p:sp>
      <p:sp>
        <p:nvSpPr>
          <p:cNvPr id="74" name="Freeform 22"/>
          <p:cNvSpPr>
            <a:spLocks/>
          </p:cNvSpPr>
          <p:nvPr/>
        </p:nvSpPr>
        <p:spPr bwMode="auto">
          <a:xfrm>
            <a:off x="1562100" y="1447800"/>
            <a:ext cx="266700" cy="304800"/>
          </a:xfrm>
          <a:custGeom>
            <a:avLst/>
            <a:gdLst>
              <a:gd name="T0" fmla="*/ 2147483647 w 168"/>
              <a:gd name="T1" fmla="*/ 2147483647 h 192"/>
              <a:gd name="T2" fmla="*/ 2147483647 w 168"/>
              <a:gd name="T3" fmla="*/ 2147483647 h 192"/>
              <a:gd name="T4" fmla="*/ 2147483647 w 168"/>
              <a:gd name="T5" fmla="*/ 0 h 192"/>
              <a:gd name="T6" fmla="*/ 0 60000 65536"/>
              <a:gd name="T7" fmla="*/ 0 60000 65536"/>
              <a:gd name="T8" fmla="*/ 0 60000 65536"/>
              <a:gd name="T9" fmla="*/ 0 w 168"/>
              <a:gd name="T10" fmla="*/ 0 h 192"/>
              <a:gd name="T11" fmla="*/ 168 w 168"/>
              <a:gd name="T12" fmla="*/ 192 h 192"/>
            </a:gdLst>
            <a:ahLst/>
            <a:cxnLst>
              <a:cxn ang="T6">
                <a:pos x="T0" y="T1"/>
              </a:cxn>
              <a:cxn ang="T7">
                <a:pos x="T2" y="T3"/>
              </a:cxn>
              <a:cxn ang="T8">
                <a:pos x="T4" y="T5"/>
              </a:cxn>
            </a:cxnLst>
            <a:rect l="T9" t="T10" r="T11" b="T12"/>
            <a:pathLst>
              <a:path w="168" h="192">
                <a:moveTo>
                  <a:pt x="24" y="192"/>
                </a:moveTo>
                <a:cubicBezTo>
                  <a:pt x="12" y="136"/>
                  <a:pt x="0" y="80"/>
                  <a:pt x="24" y="48"/>
                </a:cubicBezTo>
                <a:cubicBezTo>
                  <a:pt x="48" y="16"/>
                  <a:pt x="144" y="8"/>
                  <a:pt x="168" y="0"/>
                </a:cubicBezTo>
              </a:path>
            </a:pathLst>
          </a:cu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Calibri" pitchFamily="34" charset="0"/>
            </a:endParaRPr>
          </a:p>
        </p:txBody>
      </p:sp>
      <p:sp>
        <p:nvSpPr>
          <p:cNvPr id="75" name="Rectangle 23"/>
          <p:cNvSpPr>
            <a:spLocks noChangeArrowheads="1"/>
          </p:cNvSpPr>
          <p:nvPr/>
        </p:nvSpPr>
        <p:spPr bwMode="auto">
          <a:xfrm>
            <a:off x="1828800" y="12192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rgbClr val="FFCC00"/>
              </a:buClr>
            </a:pPr>
            <a:r>
              <a:rPr lang="en-US" sz="2000">
                <a:solidFill>
                  <a:srgbClr val="003366"/>
                </a:solidFill>
              </a:rPr>
              <a:t>Pipes</a:t>
            </a:r>
          </a:p>
        </p:txBody>
      </p:sp>
      <p:sp>
        <p:nvSpPr>
          <p:cNvPr id="76" name="Line 27"/>
          <p:cNvSpPr>
            <a:spLocks noChangeShapeType="1"/>
          </p:cNvSpPr>
          <p:nvPr/>
        </p:nvSpPr>
        <p:spPr bwMode="auto">
          <a:xfrm>
            <a:off x="2667000" y="1447800"/>
            <a:ext cx="3048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 name="Freeform 28"/>
          <p:cNvSpPr>
            <a:spLocks/>
          </p:cNvSpPr>
          <p:nvPr/>
        </p:nvSpPr>
        <p:spPr bwMode="auto">
          <a:xfrm>
            <a:off x="2895600" y="1435100"/>
            <a:ext cx="533400" cy="1536700"/>
          </a:xfrm>
          <a:custGeom>
            <a:avLst/>
            <a:gdLst>
              <a:gd name="T0" fmla="*/ 0 w 344"/>
              <a:gd name="T1" fmla="*/ 2147483647 h 920"/>
              <a:gd name="T2" fmla="*/ 2147483647 w 344"/>
              <a:gd name="T3" fmla="*/ 2147483647 h 920"/>
              <a:gd name="T4" fmla="*/ 2147483647 w 344"/>
              <a:gd name="T5" fmla="*/ 2147483647 h 920"/>
              <a:gd name="T6" fmla="*/ 0 60000 65536"/>
              <a:gd name="T7" fmla="*/ 0 60000 65536"/>
              <a:gd name="T8" fmla="*/ 0 60000 65536"/>
              <a:gd name="T9" fmla="*/ 0 w 344"/>
              <a:gd name="T10" fmla="*/ 0 h 920"/>
              <a:gd name="T11" fmla="*/ 344 w 344"/>
              <a:gd name="T12" fmla="*/ 920 h 920"/>
            </a:gdLst>
            <a:ahLst/>
            <a:cxnLst>
              <a:cxn ang="T6">
                <a:pos x="T0" y="T1"/>
              </a:cxn>
              <a:cxn ang="T7">
                <a:pos x="T2" y="T3"/>
              </a:cxn>
              <a:cxn ang="T8">
                <a:pos x="T4" y="T5"/>
              </a:cxn>
            </a:cxnLst>
            <a:rect l="T9" t="T10" r="T11" b="T12"/>
            <a:pathLst>
              <a:path w="344" h="920">
                <a:moveTo>
                  <a:pt x="0" y="8"/>
                </a:moveTo>
                <a:cubicBezTo>
                  <a:pt x="116" y="4"/>
                  <a:pt x="232" y="0"/>
                  <a:pt x="288" y="152"/>
                </a:cubicBezTo>
                <a:cubicBezTo>
                  <a:pt x="344" y="304"/>
                  <a:pt x="328" y="792"/>
                  <a:pt x="336" y="920"/>
                </a:cubicBezTo>
              </a:path>
            </a:pathLst>
          </a:cu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Calibri" pitchFamily="34" charset="0"/>
            </a:endParaRPr>
          </a:p>
        </p:txBody>
      </p:sp>
      <p:sp>
        <p:nvSpPr>
          <p:cNvPr id="78" name="Freeform 29"/>
          <p:cNvSpPr>
            <a:spLocks/>
          </p:cNvSpPr>
          <p:nvPr/>
        </p:nvSpPr>
        <p:spPr bwMode="auto">
          <a:xfrm flipH="1" flipV="1">
            <a:off x="3429000" y="2971800"/>
            <a:ext cx="381000" cy="533400"/>
          </a:xfrm>
          <a:custGeom>
            <a:avLst/>
            <a:gdLst>
              <a:gd name="T0" fmla="*/ 0 w 344"/>
              <a:gd name="T1" fmla="*/ 2147483647 h 920"/>
              <a:gd name="T2" fmla="*/ 2147483647 w 344"/>
              <a:gd name="T3" fmla="*/ 2147483647 h 920"/>
              <a:gd name="T4" fmla="*/ 2147483647 w 344"/>
              <a:gd name="T5" fmla="*/ 2147483647 h 920"/>
              <a:gd name="T6" fmla="*/ 0 60000 65536"/>
              <a:gd name="T7" fmla="*/ 0 60000 65536"/>
              <a:gd name="T8" fmla="*/ 0 60000 65536"/>
              <a:gd name="T9" fmla="*/ 0 w 344"/>
              <a:gd name="T10" fmla="*/ 0 h 920"/>
              <a:gd name="T11" fmla="*/ 344 w 344"/>
              <a:gd name="T12" fmla="*/ 920 h 920"/>
            </a:gdLst>
            <a:ahLst/>
            <a:cxnLst>
              <a:cxn ang="T6">
                <a:pos x="T0" y="T1"/>
              </a:cxn>
              <a:cxn ang="T7">
                <a:pos x="T2" y="T3"/>
              </a:cxn>
              <a:cxn ang="T8">
                <a:pos x="T4" y="T5"/>
              </a:cxn>
            </a:cxnLst>
            <a:rect l="T9" t="T10" r="T11" b="T12"/>
            <a:pathLst>
              <a:path w="344" h="920">
                <a:moveTo>
                  <a:pt x="0" y="8"/>
                </a:moveTo>
                <a:cubicBezTo>
                  <a:pt x="116" y="4"/>
                  <a:pt x="232" y="0"/>
                  <a:pt x="288" y="152"/>
                </a:cubicBezTo>
                <a:cubicBezTo>
                  <a:pt x="344" y="304"/>
                  <a:pt x="328" y="792"/>
                  <a:pt x="336" y="920"/>
                </a:cubicBezTo>
              </a:path>
            </a:pathLst>
          </a:cu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Calibri" pitchFamily="34" charset="0"/>
            </a:endParaRPr>
          </a:p>
        </p:txBody>
      </p:sp>
      <p:sp>
        <p:nvSpPr>
          <p:cNvPr id="79" name="Freeform 36"/>
          <p:cNvSpPr>
            <a:spLocks/>
          </p:cNvSpPr>
          <p:nvPr/>
        </p:nvSpPr>
        <p:spPr bwMode="auto">
          <a:xfrm flipV="1">
            <a:off x="3810000" y="2590800"/>
            <a:ext cx="762000" cy="914400"/>
          </a:xfrm>
          <a:custGeom>
            <a:avLst/>
            <a:gdLst>
              <a:gd name="T0" fmla="*/ 0 w 344"/>
              <a:gd name="T1" fmla="*/ 2147483647 h 920"/>
              <a:gd name="T2" fmla="*/ 2147483647 w 344"/>
              <a:gd name="T3" fmla="*/ 2147483647 h 920"/>
              <a:gd name="T4" fmla="*/ 2147483647 w 344"/>
              <a:gd name="T5" fmla="*/ 2147483647 h 920"/>
              <a:gd name="T6" fmla="*/ 0 60000 65536"/>
              <a:gd name="T7" fmla="*/ 0 60000 65536"/>
              <a:gd name="T8" fmla="*/ 0 60000 65536"/>
              <a:gd name="T9" fmla="*/ 0 w 344"/>
              <a:gd name="T10" fmla="*/ 0 h 920"/>
              <a:gd name="T11" fmla="*/ 344 w 344"/>
              <a:gd name="T12" fmla="*/ 920 h 920"/>
            </a:gdLst>
            <a:ahLst/>
            <a:cxnLst>
              <a:cxn ang="T6">
                <a:pos x="T0" y="T1"/>
              </a:cxn>
              <a:cxn ang="T7">
                <a:pos x="T2" y="T3"/>
              </a:cxn>
              <a:cxn ang="T8">
                <a:pos x="T4" y="T5"/>
              </a:cxn>
            </a:cxnLst>
            <a:rect l="T9" t="T10" r="T11" b="T12"/>
            <a:pathLst>
              <a:path w="344" h="920">
                <a:moveTo>
                  <a:pt x="0" y="8"/>
                </a:moveTo>
                <a:cubicBezTo>
                  <a:pt x="116" y="4"/>
                  <a:pt x="232" y="0"/>
                  <a:pt x="288" y="152"/>
                </a:cubicBezTo>
                <a:cubicBezTo>
                  <a:pt x="344" y="304"/>
                  <a:pt x="328" y="792"/>
                  <a:pt x="336" y="920"/>
                </a:cubicBezTo>
              </a:path>
            </a:pathLst>
          </a:cu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Calibri" pitchFamily="34" charset="0"/>
            </a:endParaRPr>
          </a:p>
        </p:txBody>
      </p:sp>
      <p:pic>
        <p:nvPicPr>
          <p:cNvPr id="80" name="Picture 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67125" y="1143000"/>
            <a:ext cx="227647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Line 39"/>
          <p:cNvSpPr>
            <a:spLocks noChangeShapeType="1"/>
          </p:cNvSpPr>
          <p:nvPr/>
        </p:nvSpPr>
        <p:spPr bwMode="auto">
          <a:xfrm flipH="1">
            <a:off x="5334000" y="1905000"/>
            <a:ext cx="304800" cy="1752600"/>
          </a:xfrm>
          <a:prstGeom prst="line">
            <a:avLst/>
          </a:prstGeom>
          <a:noFill/>
          <a:ln w="2857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 name="Line 40"/>
          <p:cNvSpPr>
            <a:spLocks noChangeShapeType="1"/>
          </p:cNvSpPr>
          <p:nvPr/>
        </p:nvSpPr>
        <p:spPr bwMode="auto">
          <a:xfrm flipH="1">
            <a:off x="5486400" y="1905000"/>
            <a:ext cx="152400" cy="1600200"/>
          </a:xfrm>
          <a:prstGeom prst="line">
            <a:avLst/>
          </a:prstGeom>
          <a:noFill/>
          <a:ln w="2857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 name="Line 41"/>
          <p:cNvSpPr>
            <a:spLocks noChangeShapeType="1"/>
          </p:cNvSpPr>
          <p:nvPr/>
        </p:nvSpPr>
        <p:spPr bwMode="auto">
          <a:xfrm>
            <a:off x="5638800" y="1905000"/>
            <a:ext cx="76200" cy="1524000"/>
          </a:xfrm>
          <a:prstGeom prst="line">
            <a:avLst/>
          </a:prstGeom>
          <a:noFill/>
          <a:ln w="2857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 name="Line 42"/>
          <p:cNvSpPr>
            <a:spLocks noChangeShapeType="1"/>
          </p:cNvSpPr>
          <p:nvPr/>
        </p:nvSpPr>
        <p:spPr bwMode="auto">
          <a:xfrm>
            <a:off x="5791200" y="1905000"/>
            <a:ext cx="152400" cy="1600200"/>
          </a:xfrm>
          <a:prstGeom prst="line">
            <a:avLst/>
          </a:prstGeom>
          <a:noFill/>
          <a:ln w="2857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 name="Line 43"/>
          <p:cNvSpPr>
            <a:spLocks noChangeShapeType="1"/>
          </p:cNvSpPr>
          <p:nvPr/>
        </p:nvSpPr>
        <p:spPr bwMode="auto">
          <a:xfrm>
            <a:off x="5638800" y="1905000"/>
            <a:ext cx="152400" cy="1600200"/>
          </a:xfrm>
          <a:prstGeom prst="line">
            <a:avLst/>
          </a:prstGeom>
          <a:noFill/>
          <a:ln w="2857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 name="Line 47"/>
          <p:cNvSpPr>
            <a:spLocks noChangeShapeType="1"/>
          </p:cNvSpPr>
          <p:nvPr/>
        </p:nvSpPr>
        <p:spPr bwMode="auto">
          <a:xfrm>
            <a:off x="5638800" y="1905000"/>
            <a:ext cx="0" cy="1676400"/>
          </a:xfrm>
          <a:prstGeom prst="line">
            <a:avLst/>
          </a:prstGeom>
          <a:noFill/>
          <a:ln w="2857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 name="Line 48"/>
          <p:cNvSpPr>
            <a:spLocks noChangeShapeType="1"/>
          </p:cNvSpPr>
          <p:nvPr/>
        </p:nvSpPr>
        <p:spPr bwMode="auto">
          <a:xfrm>
            <a:off x="5715000" y="1905000"/>
            <a:ext cx="152400" cy="1676400"/>
          </a:xfrm>
          <a:prstGeom prst="line">
            <a:avLst/>
          </a:prstGeom>
          <a:noFill/>
          <a:ln w="2857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 name="Line 49"/>
          <p:cNvSpPr>
            <a:spLocks noChangeShapeType="1"/>
          </p:cNvSpPr>
          <p:nvPr/>
        </p:nvSpPr>
        <p:spPr bwMode="auto">
          <a:xfrm>
            <a:off x="5791200" y="1905000"/>
            <a:ext cx="228600" cy="1676400"/>
          </a:xfrm>
          <a:prstGeom prst="line">
            <a:avLst/>
          </a:prstGeom>
          <a:noFill/>
          <a:ln w="2857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 name="Line 50"/>
          <p:cNvSpPr>
            <a:spLocks noChangeShapeType="1"/>
          </p:cNvSpPr>
          <p:nvPr/>
        </p:nvSpPr>
        <p:spPr bwMode="auto">
          <a:xfrm flipH="1">
            <a:off x="5562600" y="1905000"/>
            <a:ext cx="152400" cy="1752600"/>
          </a:xfrm>
          <a:prstGeom prst="line">
            <a:avLst/>
          </a:prstGeom>
          <a:noFill/>
          <a:ln w="2857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 name="Line 51"/>
          <p:cNvSpPr>
            <a:spLocks noChangeShapeType="1"/>
          </p:cNvSpPr>
          <p:nvPr/>
        </p:nvSpPr>
        <p:spPr bwMode="auto">
          <a:xfrm>
            <a:off x="5867400" y="1905000"/>
            <a:ext cx="228600" cy="1676400"/>
          </a:xfrm>
          <a:prstGeom prst="line">
            <a:avLst/>
          </a:prstGeom>
          <a:noFill/>
          <a:ln w="2857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 name="Line 52"/>
          <p:cNvSpPr>
            <a:spLocks noChangeShapeType="1"/>
          </p:cNvSpPr>
          <p:nvPr/>
        </p:nvSpPr>
        <p:spPr bwMode="auto">
          <a:xfrm>
            <a:off x="5791200" y="1905000"/>
            <a:ext cx="0" cy="1828800"/>
          </a:xfrm>
          <a:prstGeom prst="line">
            <a:avLst/>
          </a:prstGeom>
          <a:noFill/>
          <a:ln w="28575">
            <a:solidFill>
              <a:srgbClr val="00808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 name="Group 95"/>
          <p:cNvGrpSpPr>
            <a:grpSpLocks/>
          </p:cNvGrpSpPr>
          <p:nvPr/>
        </p:nvGrpSpPr>
        <p:grpSpPr bwMode="auto">
          <a:xfrm>
            <a:off x="5486400" y="2590800"/>
            <a:ext cx="457200" cy="609600"/>
            <a:chOff x="4704" y="1200"/>
            <a:chExt cx="288" cy="384"/>
          </a:xfrm>
        </p:grpSpPr>
        <p:sp>
          <p:nvSpPr>
            <p:cNvPr id="139324" name="Oval 56"/>
            <p:cNvSpPr>
              <a:spLocks noChangeArrowheads="1"/>
            </p:cNvSpPr>
            <p:nvPr/>
          </p:nvSpPr>
          <p:spPr bwMode="auto">
            <a:xfrm>
              <a:off x="4704" y="1296"/>
              <a:ext cx="288" cy="288"/>
            </a:xfrm>
            <a:prstGeom prst="ellipse">
              <a:avLst/>
            </a:prstGeom>
            <a:solidFill>
              <a:schemeClr val="bg1"/>
            </a:solidFill>
            <a:ln w="76200">
              <a:solidFill>
                <a:srgbClr val="C00000"/>
              </a:solidFill>
              <a:round/>
              <a:headEnd/>
              <a:tailEnd/>
            </a:ln>
          </p:spPr>
          <p:txBody>
            <a:bodyPr wrap="none" anchor="ctr"/>
            <a:lstStyle/>
            <a:p>
              <a:endParaRPr lang="en-US">
                <a:latin typeface="Calibri" pitchFamily="34" charset="0"/>
              </a:endParaRPr>
            </a:p>
          </p:txBody>
        </p:sp>
        <p:sp>
          <p:nvSpPr>
            <p:cNvPr id="139325" name="Rectangle 55"/>
            <p:cNvSpPr>
              <a:spLocks noChangeArrowheads="1"/>
            </p:cNvSpPr>
            <p:nvPr/>
          </p:nvSpPr>
          <p:spPr bwMode="auto">
            <a:xfrm>
              <a:off x="4704" y="1200"/>
              <a:ext cx="28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rgbClr val="FFCC00"/>
                </a:buClr>
              </a:pPr>
              <a:r>
                <a:rPr lang="en-US" sz="4000" b="1">
                  <a:solidFill>
                    <a:srgbClr val="003366"/>
                  </a:solidFill>
                </a:rPr>
                <a:t>+</a:t>
              </a:r>
            </a:p>
          </p:txBody>
        </p:sp>
      </p:grpSp>
      <p:sp>
        <p:nvSpPr>
          <p:cNvPr id="95" name="Rectangle 58"/>
          <p:cNvSpPr>
            <a:spLocks noChangeArrowheads="1"/>
          </p:cNvSpPr>
          <p:nvPr/>
        </p:nvSpPr>
        <p:spPr bwMode="auto">
          <a:xfrm>
            <a:off x="6934200" y="32004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rgbClr val="FFCC00"/>
              </a:buClr>
            </a:pPr>
            <a:r>
              <a:rPr lang="en-US" sz="2000" b="1">
                <a:solidFill>
                  <a:srgbClr val="003366"/>
                </a:solidFill>
              </a:rPr>
              <a:t>Work</a:t>
            </a:r>
          </a:p>
        </p:txBody>
      </p:sp>
      <p:sp>
        <p:nvSpPr>
          <p:cNvPr id="96" name="Freeform 63"/>
          <p:cNvSpPr>
            <a:spLocks/>
          </p:cNvSpPr>
          <p:nvPr/>
        </p:nvSpPr>
        <p:spPr bwMode="auto">
          <a:xfrm flipV="1">
            <a:off x="5791200" y="4038600"/>
            <a:ext cx="1295400" cy="1219200"/>
          </a:xfrm>
          <a:custGeom>
            <a:avLst/>
            <a:gdLst>
              <a:gd name="T0" fmla="*/ 0 w 344"/>
              <a:gd name="T1" fmla="*/ 2147483647 h 920"/>
              <a:gd name="T2" fmla="*/ 2147483647 w 344"/>
              <a:gd name="T3" fmla="*/ 2147483647 h 920"/>
              <a:gd name="T4" fmla="*/ 2147483647 w 344"/>
              <a:gd name="T5" fmla="*/ 2147483647 h 920"/>
              <a:gd name="T6" fmla="*/ 0 60000 65536"/>
              <a:gd name="T7" fmla="*/ 0 60000 65536"/>
              <a:gd name="T8" fmla="*/ 0 60000 65536"/>
              <a:gd name="T9" fmla="*/ 0 w 344"/>
              <a:gd name="T10" fmla="*/ 0 h 920"/>
              <a:gd name="T11" fmla="*/ 344 w 344"/>
              <a:gd name="T12" fmla="*/ 920 h 920"/>
            </a:gdLst>
            <a:ahLst/>
            <a:cxnLst>
              <a:cxn ang="T6">
                <a:pos x="T0" y="T1"/>
              </a:cxn>
              <a:cxn ang="T7">
                <a:pos x="T2" y="T3"/>
              </a:cxn>
              <a:cxn ang="T8">
                <a:pos x="T4" y="T5"/>
              </a:cxn>
            </a:cxnLst>
            <a:rect l="T9" t="T10" r="T11" b="T12"/>
            <a:pathLst>
              <a:path w="344" h="920">
                <a:moveTo>
                  <a:pt x="0" y="8"/>
                </a:moveTo>
                <a:cubicBezTo>
                  <a:pt x="116" y="4"/>
                  <a:pt x="232" y="0"/>
                  <a:pt x="288" y="152"/>
                </a:cubicBezTo>
                <a:cubicBezTo>
                  <a:pt x="344" y="304"/>
                  <a:pt x="328" y="792"/>
                  <a:pt x="336" y="920"/>
                </a:cubicBezTo>
              </a:path>
            </a:pathLst>
          </a:cu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Calibri" pitchFamily="34" charset="0"/>
            </a:endParaRPr>
          </a:p>
        </p:txBody>
      </p:sp>
      <p:sp>
        <p:nvSpPr>
          <p:cNvPr id="97" name="Freeform 64"/>
          <p:cNvSpPr>
            <a:spLocks/>
          </p:cNvSpPr>
          <p:nvPr/>
        </p:nvSpPr>
        <p:spPr bwMode="auto">
          <a:xfrm flipH="1" flipV="1">
            <a:off x="4267200" y="4038600"/>
            <a:ext cx="1219200" cy="1219200"/>
          </a:xfrm>
          <a:custGeom>
            <a:avLst/>
            <a:gdLst>
              <a:gd name="T0" fmla="*/ 0 w 344"/>
              <a:gd name="T1" fmla="*/ 2147483647 h 920"/>
              <a:gd name="T2" fmla="*/ 2147483647 w 344"/>
              <a:gd name="T3" fmla="*/ 2147483647 h 920"/>
              <a:gd name="T4" fmla="*/ 2147483647 w 344"/>
              <a:gd name="T5" fmla="*/ 2147483647 h 920"/>
              <a:gd name="T6" fmla="*/ 0 60000 65536"/>
              <a:gd name="T7" fmla="*/ 0 60000 65536"/>
              <a:gd name="T8" fmla="*/ 0 60000 65536"/>
              <a:gd name="T9" fmla="*/ 0 w 344"/>
              <a:gd name="T10" fmla="*/ 0 h 920"/>
              <a:gd name="T11" fmla="*/ 344 w 344"/>
              <a:gd name="T12" fmla="*/ 920 h 920"/>
            </a:gdLst>
            <a:ahLst/>
            <a:cxnLst>
              <a:cxn ang="T6">
                <a:pos x="T0" y="T1"/>
              </a:cxn>
              <a:cxn ang="T7">
                <a:pos x="T2" y="T3"/>
              </a:cxn>
              <a:cxn ang="T8">
                <a:pos x="T4" y="T5"/>
              </a:cxn>
            </a:cxnLst>
            <a:rect l="T9" t="T10" r="T11" b="T12"/>
            <a:pathLst>
              <a:path w="344" h="920">
                <a:moveTo>
                  <a:pt x="0" y="8"/>
                </a:moveTo>
                <a:cubicBezTo>
                  <a:pt x="116" y="4"/>
                  <a:pt x="232" y="0"/>
                  <a:pt x="288" y="152"/>
                </a:cubicBezTo>
                <a:cubicBezTo>
                  <a:pt x="344" y="304"/>
                  <a:pt x="328" y="792"/>
                  <a:pt x="336" y="920"/>
                </a:cubicBezTo>
              </a:path>
            </a:pathLst>
          </a:cu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Calibri" pitchFamily="34" charset="0"/>
            </a:endParaRPr>
          </a:p>
        </p:txBody>
      </p:sp>
      <p:sp>
        <p:nvSpPr>
          <p:cNvPr id="98" name="Line 65"/>
          <p:cNvSpPr>
            <a:spLocks noChangeShapeType="1"/>
          </p:cNvSpPr>
          <p:nvPr/>
        </p:nvSpPr>
        <p:spPr bwMode="auto">
          <a:xfrm>
            <a:off x="5486400" y="5257800"/>
            <a:ext cx="0" cy="3810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 name="Line 66"/>
          <p:cNvSpPr>
            <a:spLocks noChangeShapeType="1"/>
          </p:cNvSpPr>
          <p:nvPr/>
        </p:nvSpPr>
        <p:spPr bwMode="auto">
          <a:xfrm>
            <a:off x="5791200" y="5257800"/>
            <a:ext cx="0" cy="3810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 name="Line 77"/>
          <p:cNvSpPr>
            <a:spLocks noChangeShapeType="1"/>
          </p:cNvSpPr>
          <p:nvPr/>
        </p:nvSpPr>
        <p:spPr bwMode="auto">
          <a:xfrm flipH="1" flipV="1">
            <a:off x="3200400" y="5715000"/>
            <a:ext cx="1219200" cy="0"/>
          </a:xfrm>
          <a:prstGeom prst="line">
            <a:avLst/>
          </a:prstGeom>
          <a:noFill/>
          <a:ln w="76200">
            <a:solidFill>
              <a:srgbClr val="00808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1" name="Rectangle 82"/>
          <p:cNvSpPr>
            <a:spLocks noChangeArrowheads="1"/>
          </p:cNvSpPr>
          <p:nvPr/>
        </p:nvSpPr>
        <p:spPr bwMode="auto">
          <a:xfrm>
            <a:off x="7010400" y="3962400"/>
            <a:ext cx="457200" cy="76200"/>
          </a:xfrm>
          <a:prstGeom prst="rect">
            <a:avLst/>
          </a:prstGeom>
          <a:solidFill>
            <a:schemeClr val="tx1"/>
          </a:solidFill>
          <a:ln w="9525">
            <a:solidFill>
              <a:schemeClr val="tx1"/>
            </a:solidFill>
            <a:miter lim="800000"/>
            <a:headEnd/>
            <a:tailEnd/>
          </a:ln>
        </p:spPr>
        <p:txBody>
          <a:bodyPr wrap="none" anchor="ctr"/>
          <a:lstStyle/>
          <a:p>
            <a:endParaRPr lang="en-US">
              <a:latin typeface="Calibri" pitchFamily="34" charset="0"/>
            </a:endParaRPr>
          </a:p>
        </p:txBody>
      </p:sp>
      <p:sp>
        <p:nvSpPr>
          <p:cNvPr id="102" name="Rectangle 83"/>
          <p:cNvSpPr>
            <a:spLocks noChangeArrowheads="1"/>
          </p:cNvSpPr>
          <p:nvPr/>
        </p:nvSpPr>
        <p:spPr bwMode="auto">
          <a:xfrm>
            <a:off x="3886200" y="4038600"/>
            <a:ext cx="457200" cy="76200"/>
          </a:xfrm>
          <a:prstGeom prst="rect">
            <a:avLst/>
          </a:prstGeom>
          <a:solidFill>
            <a:schemeClr val="tx1"/>
          </a:solidFill>
          <a:ln w="9525">
            <a:solidFill>
              <a:schemeClr val="tx1"/>
            </a:solidFill>
            <a:miter lim="800000"/>
            <a:headEnd/>
            <a:tailEnd/>
          </a:ln>
        </p:spPr>
        <p:txBody>
          <a:bodyPr wrap="none" anchor="ctr"/>
          <a:lstStyle/>
          <a:p>
            <a:endParaRPr lang="en-US">
              <a:latin typeface="Calibri" pitchFamily="34" charset="0"/>
            </a:endParaRPr>
          </a:p>
        </p:txBody>
      </p:sp>
      <p:sp>
        <p:nvSpPr>
          <p:cNvPr id="103" name="Rectangle 91"/>
          <p:cNvSpPr>
            <a:spLocks noChangeArrowheads="1"/>
          </p:cNvSpPr>
          <p:nvPr/>
        </p:nvSpPr>
        <p:spPr bwMode="auto">
          <a:xfrm>
            <a:off x="7239000" y="4495800"/>
            <a:ext cx="152400" cy="381000"/>
          </a:xfrm>
          <a:prstGeom prst="rect">
            <a:avLst/>
          </a:prstGeom>
          <a:solidFill>
            <a:schemeClr val="bg1"/>
          </a:solidFill>
          <a:ln w="9525">
            <a:solidFill>
              <a:schemeClr val="bg1"/>
            </a:solidFill>
            <a:miter lim="800000"/>
            <a:headEnd/>
            <a:tailEnd/>
          </a:ln>
        </p:spPr>
        <p:txBody>
          <a:bodyPr wrap="none" anchor="ctr"/>
          <a:lstStyle/>
          <a:p>
            <a:endParaRPr lang="en-US">
              <a:latin typeface="Calibri" pitchFamily="34" charset="0"/>
            </a:endParaRPr>
          </a:p>
        </p:txBody>
      </p:sp>
      <p:sp>
        <p:nvSpPr>
          <p:cNvPr id="104" name="Freeform 92"/>
          <p:cNvSpPr>
            <a:spLocks/>
          </p:cNvSpPr>
          <p:nvPr/>
        </p:nvSpPr>
        <p:spPr bwMode="auto">
          <a:xfrm>
            <a:off x="5791200" y="4191000"/>
            <a:ext cx="1701800" cy="1371600"/>
          </a:xfrm>
          <a:custGeom>
            <a:avLst/>
            <a:gdLst>
              <a:gd name="T0" fmla="*/ 2147483647 w 1024"/>
              <a:gd name="T1" fmla="*/ 0 h 864"/>
              <a:gd name="T2" fmla="*/ 2147483647 w 1024"/>
              <a:gd name="T3" fmla="*/ 2147483647 h 864"/>
              <a:gd name="T4" fmla="*/ 2147483647 w 1024"/>
              <a:gd name="T5" fmla="*/ 2147483647 h 864"/>
              <a:gd name="T6" fmla="*/ 2147483647 w 1024"/>
              <a:gd name="T7" fmla="*/ 2147483647 h 864"/>
              <a:gd name="T8" fmla="*/ 2147483647 w 1024"/>
              <a:gd name="T9" fmla="*/ 2147483647 h 864"/>
              <a:gd name="T10" fmla="*/ 0 w 1024"/>
              <a:gd name="T11" fmla="*/ 2147483647 h 864"/>
              <a:gd name="T12" fmla="*/ 0 60000 65536"/>
              <a:gd name="T13" fmla="*/ 0 60000 65536"/>
              <a:gd name="T14" fmla="*/ 0 60000 65536"/>
              <a:gd name="T15" fmla="*/ 0 60000 65536"/>
              <a:gd name="T16" fmla="*/ 0 60000 65536"/>
              <a:gd name="T17" fmla="*/ 0 60000 65536"/>
              <a:gd name="T18" fmla="*/ 0 w 1024"/>
              <a:gd name="T19" fmla="*/ 0 h 864"/>
              <a:gd name="T20" fmla="*/ 1024 w 1024"/>
              <a:gd name="T21" fmla="*/ 864 h 864"/>
            </a:gdLst>
            <a:ahLst/>
            <a:cxnLst>
              <a:cxn ang="T12">
                <a:pos x="T0" y="T1"/>
              </a:cxn>
              <a:cxn ang="T13">
                <a:pos x="T2" y="T3"/>
              </a:cxn>
              <a:cxn ang="T14">
                <a:pos x="T4" y="T5"/>
              </a:cxn>
              <a:cxn ang="T15">
                <a:pos x="T6" y="T7"/>
              </a:cxn>
              <a:cxn ang="T16">
                <a:pos x="T8" y="T9"/>
              </a:cxn>
              <a:cxn ang="T17">
                <a:pos x="T10" y="T11"/>
              </a:cxn>
            </a:cxnLst>
            <a:rect l="T18" t="T19" r="T20" b="T21"/>
            <a:pathLst>
              <a:path w="1024" h="864">
                <a:moveTo>
                  <a:pt x="768" y="0"/>
                </a:moveTo>
                <a:cubicBezTo>
                  <a:pt x="844" y="4"/>
                  <a:pt x="920" y="8"/>
                  <a:pt x="960" y="48"/>
                </a:cubicBezTo>
                <a:cubicBezTo>
                  <a:pt x="1000" y="88"/>
                  <a:pt x="1008" y="152"/>
                  <a:pt x="1008" y="240"/>
                </a:cubicBezTo>
                <a:cubicBezTo>
                  <a:pt x="1008" y="328"/>
                  <a:pt x="1024" y="480"/>
                  <a:pt x="960" y="576"/>
                </a:cubicBezTo>
                <a:cubicBezTo>
                  <a:pt x="896" y="672"/>
                  <a:pt x="784" y="768"/>
                  <a:pt x="624" y="816"/>
                </a:cubicBezTo>
                <a:cubicBezTo>
                  <a:pt x="464" y="864"/>
                  <a:pt x="104" y="856"/>
                  <a:pt x="0" y="864"/>
                </a:cubicBezTo>
              </a:path>
            </a:pathLst>
          </a:custGeom>
          <a:noFill/>
          <a:ln w="127000">
            <a:solidFill>
              <a:srgbClr val="3399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Calibri" pitchFamily="34" charset="0"/>
            </a:endParaRPr>
          </a:p>
        </p:txBody>
      </p:sp>
      <p:grpSp>
        <p:nvGrpSpPr>
          <p:cNvPr id="3" name="Group 97"/>
          <p:cNvGrpSpPr>
            <a:grpSpLocks/>
          </p:cNvGrpSpPr>
          <p:nvPr/>
        </p:nvGrpSpPr>
        <p:grpSpPr bwMode="auto">
          <a:xfrm>
            <a:off x="5410200" y="4313238"/>
            <a:ext cx="762000" cy="792162"/>
            <a:chOff x="4752" y="1200"/>
            <a:chExt cx="480" cy="499"/>
          </a:xfrm>
        </p:grpSpPr>
        <p:sp>
          <p:nvSpPr>
            <p:cNvPr id="139322" name="Oval 93"/>
            <p:cNvSpPr>
              <a:spLocks noChangeArrowheads="1"/>
            </p:cNvSpPr>
            <p:nvPr/>
          </p:nvSpPr>
          <p:spPr bwMode="auto">
            <a:xfrm>
              <a:off x="4752" y="1411"/>
              <a:ext cx="288" cy="288"/>
            </a:xfrm>
            <a:prstGeom prst="ellipse">
              <a:avLst/>
            </a:prstGeom>
            <a:solidFill>
              <a:schemeClr val="bg1"/>
            </a:solidFill>
            <a:ln w="76200">
              <a:solidFill>
                <a:srgbClr val="C00000"/>
              </a:solidFill>
              <a:round/>
              <a:headEnd/>
              <a:tailEnd/>
            </a:ln>
          </p:spPr>
          <p:txBody>
            <a:bodyPr wrap="none" anchor="ctr"/>
            <a:lstStyle/>
            <a:p>
              <a:endParaRPr lang="en-US">
                <a:latin typeface="Calibri" pitchFamily="34" charset="0"/>
              </a:endParaRPr>
            </a:p>
          </p:txBody>
        </p:sp>
        <p:sp>
          <p:nvSpPr>
            <p:cNvPr id="139323" name="Rectangle 86"/>
            <p:cNvSpPr>
              <a:spLocks noChangeArrowheads="1"/>
            </p:cNvSpPr>
            <p:nvPr/>
          </p:nvSpPr>
          <p:spPr bwMode="auto">
            <a:xfrm>
              <a:off x="4752" y="1200"/>
              <a:ext cx="480"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rgbClr val="FFCC00"/>
                </a:buClr>
              </a:pPr>
              <a:r>
                <a:rPr lang="en-US" sz="5400" b="1">
                  <a:solidFill>
                    <a:srgbClr val="003366"/>
                  </a:solidFill>
                </a:rPr>
                <a:t>-</a:t>
              </a:r>
            </a:p>
          </p:txBody>
        </p:sp>
      </p:grpSp>
      <p:grpSp>
        <p:nvGrpSpPr>
          <p:cNvPr id="4" name="Group 98"/>
          <p:cNvGrpSpPr>
            <a:grpSpLocks/>
          </p:cNvGrpSpPr>
          <p:nvPr/>
        </p:nvGrpSpPr>
        <p:grpSpPr bwMode="auto">
          <a:xfrm>
            <a:off x="7239000" y="4419600"/>
            <a:ext cx="762000" cy="792163"/>
            <a:chOff x="4752" y="1200"/>
            <a:chExt cx="480" cy="499"/>
          </a:xfrm>
        </p:grpSpPr>
        <p:sp>
          <p:nvSpPr>
            <p:cNvPr id="139320" name="Oval 99"/>
            <p:cNvSpPr>
              <a:spLocks noChangeArrowheads="1"/>
            </p:cNvSpPr>
            <p:nvPr/>
          </p:nvSpPr>
          <p:spPr bwMode="auto">
            <a:xfrm>
              <a:off x="4752" y="1411"/>
              <a:ext cx="288" cy="288"/>
            </a:xfrm>
            <a:prstGeom prst="ellipse">
              <a:avLst/>
            </a:prstGeom>
            <a:solidFill>
              <a:schemeClr val="bg1"/>
            </a:solidFill>
            <a:ln w="76200">
              <a:solidFill>
                <a:srgbClr val="C00000"/>
              </a:solidFill>
              <a:round/>
              <a:headEnd/>
              <a:tailEnd/>
            </a:ln>
          </p:spPr>
          <p:txBody>
            <a:bodyPr wrap="none" anchor="ctr"/>
            <a:lstStyle/>
            <a:p>
              <a:endParaRPr lang="en-US">
                <a:latin typeface="Calibri" pitchFamily="34" charset="0"/>
              </a:endParaRPr>
            </a:p>
          </p:txBody>
        </p:sp>
        <p:sp>
          <p:nvSpPr>
            <p:cNvPr id="139321" name="Rectangle 100"/>
            <p:cNvSpPr>
              <a:spLocks noChangeArrowheads="1"/>
            </p:cNvSpPr>
            <p:nvPr/>
          </p:nvSpPr>
          <p:spPr bwMode="auto">
            <a:xfrm>
              <a:off x="4752" y="1200"/>
              <a:ext cx="480"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rgbClr val="FFCC00"/>
                </a:buClr>
              </a:pPr>
              <a:r>
                <a:rPr lang="en-US" sz="5400" b="1">
                  <a:solidFill>
                    <a:srgbClr val="003366"/>
                  </a:solidFill>
                </a:rPr>
                <a:t>-</a:t>
              </a:r>
            </a:p>
          </p:txBody>
        </p:sp>
      </p:grpSp>
      <p:sp>
        <p:nvSpPr>
          <p:cNvPr id="111" name="Line 102"/>
          <p:cNvSpPr>
            <a:spLocks noChangeShapeType="1"/>
          </p:cNvSpPr>
          <p:nvPr/>
        </p:nvSpPr>
        <p:spPr bwMode="auto">
          <a:xfrm flipH="1" flipV="1">
            <a:off x="5105400" y="6324600"/>
            <a:ext cx="152400" cy="152400"/>
          </a:xfrm>
          <a:prstGeom prst="line">
            <a:avLst/>
          </a:prstGeom>
          <a:noFill/>
          <a:ln w="38100">
            <a:solidFill>
              <a:srgbClr val="00808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 name="Line 103"/>
          <p:cNvSpPr>
            <a:spLocks noChangeShapeType="1"/>
          </p:cNvSpPr>
          <p:nvPr/>
        </p:nvSpPr>
        <p:spPr bwMode="auto">
          <a:xfrm flipH="1">
            <a:off x="5638800" y="5791200"/>
            <a:ext cx="0" cy="457200"/>
          </a:xfrm>
          <a:prstGeom prst="line">
            <a:avLst/>
          </a:prstGeom>
          <a:noFill/>
          <a:ln w="38100">
            <a:solidFill>
              <a:srgbClr val="00808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4" name="Freeform 113"/>
          <p:cNvSpPr/>
          <p:nvPr/>
        </p:nvSpPr>
        <p:spPr>
          <a:xfrm>
            <a:off x="4343400" y="4495800"/>
            <a:ext cx="2649538" cy="76200"/>
          </a:xfrm>
          <a:custGeom>
            <a:avLst/>
            <a:gdLst>
              <a:gd name="connsiteX0" fmla="*/ 0 w 2625740"/>
              <a:gd name="connsiteY0" fmla="*/ 52694 h 99189"/>
              <a:gd name="connsiteX1" fmla="*/ 21698 w 2625740"/>
              <a:gd name="connsiteY1" fmla="*/ 49595 h 99189"/>
              <a:gd name="connsiteX2" fmla="*/ 68193 w 2625740"/>
              <a:gd name="connsiteY2" fmla="*/ 46495 h 99189"/>
              <a:gd name="connsiteX3" fmla="*/ 77492 w 2625740"/>
              <a:gd name="connsiteY3" fmla="*/ 43395 h 99189"/>
              <a:gd name="connsiteX4" fmla="*/ 92990 w 2625740"/>
              <a:gd name="connsiteY4" fmla="*/ 40296 h 99189"/>
              <a:gd name="connsiteX5" fmla="*/ 117787 w 2625740"/>
              <a:gd name="connsiteY5" fmla="*/ 34096 h 99189"/>
              <a:gd name="connsiteX6" fmla="*/ 123987 w 2625740"/>
              <a:gd name="connsiteY6" fmla="*/ 27897 h 99189"/>
              <a:gd name="connsiteX7" fmla="*/ 130186 w 2625740"/>
              <a:gd name="connsiteY7" fmla="*/ 18598 h 99189"/>
              <a:gd name="connsiteX8" fmla="*/ 139485 w 2625740"/>
              <a:gd name="connsiteY8" fmla="*/ 15498 h 99189"/>
              <a:gd name="connsiteX9" fmla="*/ 148784 w 2625740"/>
              <a:gd name="connsiteY9" fmla="*/ 18598 h 99189"/>
              <a:gd name="connsiteX10" fmla="*/ 173581 w 2625740"/>
              <a:gd name="connsiteY10" fmla="*/ 24797 h 99189"/>
              <a:gd name="connsiteX11" fmla="*/ 176681 w 2625740"/>
              <a:gd name="connsiteY11" fmla="*/ 40296 h 99189"/>
              <a:gd name="connsiteX12" fmla="*/ 185980 w 2625740"/>
              <a:gd name="connsiteY12" fmla="*/ 43395 h 99189"/>
              <a:gd name="connsiteX13" fmla="*/ 223176 w 2625740"/>
              <a:gd name="connsiteY13" fmla="*/ 46495 h 99189"/>
              <a:gd name="connsiteX14" fmla="*/ 269671 w 2625740"/>
              <a:gd name="connsiteY14" fmla="*/ 43395 h 99189"/>
              <a:gd name="connsiteX15" fmla="*/ 275870 w 2625740"/>
              <a:gd name="connsiteY15" fmla="*/ 34096 h 99189"/>
              <a:gd name="connsiteX16" fmla="*/ 282070 w 2625740"/>
              <a:gd name="connsiteY16" fmla="*/ 9299 h 99189"/>
              <a:gd name="connsiteX17" fmla="*/ 285169 w 2625740"/>
              <a:gd name="connsiteY17" fmla="*/ 0 h 99189"/>
              <a:gd name="connsiteX18" fmla="*/ 288269 w 2625740"/>
              <a:gd name="connsiteY18" fmla="*/ 9299 h 99189"/>
              <a:gd name="connsiteX19" fmla="*/ 303767 w 2625740"/>
              <a:gd name="connsiteY19" fmla="*/ 12399 h 99189"/>
              <a:gd name="connsiteX20" fmla="*/ 328564 w 2625740"/>
              <a:gd name="connsiteY20" fmla="*/ 21698 h 99189"/>
              <a:gd name="connsiteX21" fmla="*/ 356461 w 2625740"/>
              <a:gd name="connsiteY21" fmla="*/ 24797 h 99189"/>
              <a:gd name="connsiteX22" fmla="*/ 368860 w 2625740"/>
              <a:gd name="connsiteY22" fmla="*/ 27897 h 99189"/>
              <a:gd name="connsiteX23" fmla="*/ 390558 w 2625740"/>
              <a:gd name="connsiteY23" fmla="*/ 34096 h 99189"/>
              <a:gd name="connsiteX24" fmla="*/ 427754 w 2625740"/>
              <a:gd name="connsiteY24" fmla="*/ 40296 h 99189"/>
              <a:gd name="connsiteX25" fmla="*/ 455651 w 2625740"/>
              <a:gd name="connsiteY25" fmla="*/ 37196 h 99189"/>
              <a:gd name="connsiteX26" fmla="*/ 458750 w 2625740"/>
              <a:gd name="connsiteY26" fmla="*/ 18598 h 99189"/>
              <a:gd name="connsiteX27" fmla="*/ 464950 w 2625740"/>
              <a:gd name="connsiteY27" fmla="*/ 9299 h 99189"/>
              <a:gd name="connsiteX28" fmla="*/ 468049 w 2625740"/>
              <a:gd name="connsiteY28" fmla="*/ 18598 h 99189"/>
              <a:gd name="connsiteX29" fmla="*/ 474249 w 2625740"/>
              <a:gd name="connsiteY29" fmla="*/ 24797 h 99189"/>
              <a:gd name="connsiteX30" fmla="*/ 495946 w 2625740"/>
              <a:gd name="connsiteY30" fmla="*/ 34096 h 99189"/>
              <a:gd name="connsiteX31" fmla="*/ 505245 w 2625740"/>
              <a:gd name="connsiteY31" fmla="*/ 46495 h 99189"/>
              <a:gd name="connsiteX32" fmla="*/ 517644 w 2625740"/>
              <a:gd name="connsiteY32" fmla="*/ 49595 h 99189"/>
              <a:gd name="connsiteX33" fmla="*/ 542441 w 2625740"/>
              <a:gd name="connsiteY33" fmla="*/ 55794 h 99189"/>
              <a:gd name="connsiteX34" fmla="*/ 666427 w 2625740"/>
              <a:gd name="connsiteY34" fmla="*/ 52694 h 99189"/>
              <a:gd name="connsiteX35" fmla="*/ 675726 w 2625740"/>
              <a:gd name="connsiteY35" fmla="*/ 40296 h 99189"/>
              <a:gd name="connsiteX36" fmla="*/ 688125 w 2625740"/>
              <a:gd name="connsiteY36" fmla="*/ 24797 h 99189"/>
              <a:gd name="connsiteX37" fmla="*/ 691225 w 2625740"/>
              <a:gd name="connsiteY37" fmla="*/ 15498 h 99189"/>
              <a:gd name="connsiteX38" fmla="*/ 697424 w 2625740"/>
              <a:gd name="connsiteY38" fmla="*/ 21698 h 99189"/>
              <a:gd name="connsiteX39" fmla="*/ 706723 w 2625740"/>
              <a:gd name="connsiteY39" fmla="*/ 27897 h 99189"/>
              <a:gd name="connsiteX40" fmla="*/ 719122 w 2625740"/>
              <a:gd name="connsiteY40" fmla="*/ 30997 h 99189"/>
              <a:gd name="connsiteX41" fmla="*/ 731520 w 2625740"/>
              <a:gd name="connsiteY41" fmla="*/ 37196 h 99189"/>
              <a:gd name="connsiteX42" fmla="*/ 759417 w 2625740"/>
              <a:gd name="connsiteY42" fmla="*/ 43395 h 99189"/>
              <a:gd name="connsiteX43" fmla="*/ 802813 w 2625740"/>
              <a:gd name="connsiteY43" fmla="*/ 49595 h 99189"/>
              <a:gd name="connsiteX44" fmla="*/ 827610 w 2625740"/>
              <a:gd name="connsiteY44" fmla="*/ 52694 h 99189"/>
              <a:gd name="connsiteX45" fmla="*/ 836909 w 2625740"/>
              <a:gd name="connsiteY45" fmla="*/ 55794 h 99189"/>
              <a:gd name="connsiteX46" fmla="*/ 861706 w 2625740"/>
              <a:gd name="connsiteY46" fmla="*/ 52694 h 99189"/>
              <a:gd name="connsiteX47" fmla="*/ 871005 w 2625740"/>
              <a:gd name="connsiteY47" fmla="*/ 21698 h 99189"/>
              <a:gd name="connsiteX48" fmla="*/ 877204 w 2625740"/>
              <a:gd name="connsiteY48" fmla="*/ 15498 h 99189"/>
              <a:gd name="connsiteX49" fmla="*/ 920600 w 2625740"/>
              <a:gd name="connsiteY49" fmla="*/ 9299 h 99189"/>
              <a:gd name="connsiteX50" fmla="*/ 948497 w 2625740"/>
              <a:gd name="connsiteY50" fmla="*/ 12399 h 99189"/>
              <a:gd name="connsiteX51" fmla="*/ 957796 w 2625740"/>
              <a:gd name="connsiteY51" fmla="*/ 15498 h 99189"/>
              <a:gd name="connsiteX52" fmla="*/ 967095 w 2625740"/>
              <a:gd name="connsiteY52" fmla="*/ 34096 h 99189"/>
              <a:gd name="connsiteX53" fmla="*/ 976394 w 2625740"/>
              <a:gd name="connsiteY53" fmla="*/ 37196 h 99189"/>
              <a:gd name="connsiteX54" fmla="*/ 1016689 w 2625740"/>
              <a:gd name="connsiteY54" fmla="*/ 49595 h 99189"/>
              <a:gd name="connsiteX55" fmla="*/ 1063184 w 2625740"/>
              <a:gd name="connsiteY55" fmla="*/ 55794 h 99189"/>
              <a:gd name="connsiteX56" fmla="*/ 1072483 w 2625740"/>
              <a:gd name="connsiteY56" fmla="*/ 52694 h 99189"/>
              <a:gd name="connsiteX57" fmla="*/ 1081782 w 2625740"/>
              <a:gd name="connsiteY57" fmla="*/ 46495 h 99189"/>
              <a:gd name="connsiteX58" fmla="*/ 1106579 w 2625740"/>
              <a:gd name="connsiteY58" fmla="*/ 40296 h 99189"/>
              <a:gd name="connsiteX59" fmla="*/ 1115878 w 2625740"/>
              <a:gd name="connsiteY59" fmla="*/ 34096 h 99189"/>
              <a:gd name="connsiteX60" fmla="*/ 1122078 w 2625740"/>
              <a:gd name="connsiteY60" fmla="*/ 27897 h 99189"/>
              <a:gd name="connsiteX61" fmla="*/ 1156174 w 2625740"/>
              <a:gd name="connsiteY61" fmla="*/ 30997 h 99189"/>
              <a:gd name="connsiteX62" fmla="*/ 1174772 w 2625740"/>
              <a:gd name="connsiteY62" fmla="*/ 40296 h 99189"/>
              <a:gd name="connsiteX63" fmla="*/ 1205769 w 2625740"/>
              <a:gd name="connsiteY63" fmla="*/ 46495 h 99189"/>
              <a:gd name="connsiteX64" fmla="*/ 1218167 w 2625740"/>
              <a:gd name="connsiteY64" fmla="*/ 55794 h 99189"/>
              <a:gd name="connsiteX65" fmla="*/ 1267762 w 2625740"/>
              <a:gd name="connsiteY65" fmla="*/ 55794 h 99189"/>
              <a:gd name="connsiteX66" fmla="*/ 1289459 w 2625740"/>
              <a:gd name="connsiteY66" fmla="*/ 52694 h 99189"/>
              <a:gd name="connsiteX67" fmla="*/ 1295659 w 2625740"/>
              <a:gd name="connsiteY67" fmla="*/ 46495 h 99189"/>
              <a:gd name="connsiteX68" fmla="*/ 1301858 w 2625740"/>
              <a:gd name="connsiteY68" fmla="*/ 37196 h 99189"/>
              <a:gd name="connsiteX69" fmla="*/ 1311157 w 2625740"/>
              <a:gd name="connsiteY69" fmla="*/ 30997 h 99189"/>
              <a:gd name="connsiteX70" fmla="*/ 1314257 w 2625740"/>
              <a:gd name="connsiteY70" fmla="*/ 21698 h 99189"/>
              <a:gd name="connsiteX71" fmla="*/ 1323556 w 2625740"/>
              <a:gd name="connsiteY71" fmla="*/ 18598 h 99189"/>
              <a:gd name="connsiteX72" fmla="*/ 1379350 w 2625740"/>
              <a:gd name="connsiteY72" fmla="*/ 24797 h 99189"/>
              <a:gd name="connsiteX73" fmla="*/ 1422745 w 2625740"/>
              <a:gd name="connsiteY73" fmla="*/ 27897 h 99189"/>
              <a:gd name="connsiteX74" fmla="*/ 1432044 w 2625740"/>
              <a:gd name="connsiteY74" fmla="*/ 34096 h 99189"/>
              <a:gd name="connsiteX75" fmla="*/ 1456841 w 2625740"/>
              <a:gd name="connsiteY75" fmla="*/ 46495 h 99189"/>
              <a:gd name="connsiteX76" fmla="*/ 1497137 w 2625740"/>
              <a:gd name="connsiteY76" fmla="*/ 40296 h 99189"/>
              <a:gd name="connsiteX77" fmla="*/ 1521934 w 2625740"/>
              <a:gd name="connsiteY77" fmla="*/ 34096 h 99189"/>
              <a:gd name="connsiteX78" fmla="*/ 1531233 w 2625740"/>
              <a:gd name="connsiteY78" fmla="*/ 27897 h 99189"/>
              <a:gd name="connsiteX79" fmla="*/ 1543632 w 2625740"/>
              <a:gd name="connsiteY79" fmla="*/ 24797 h 99189"/>
              <a:gd name="connsiteX80" fmla="*/ 1552931 w 2625740"/>
              <a:gd name="connsiteY80" fmla="*/ 21698 h 99189"/>
              <a:gd name="connsiteX81" fmla="*/ 1556030 w 2625740"/>
              <a:gd name="connsiteY81" fmla="*/ 12399 h 99189"/>
              <a:gd name="connsiteX82" fmla="*/ 1559130 w 2625740"/>
              <a:gd name="connsiteY82" fmla="*/ 34096 h 99189"/>
              <a:gd name="connsiteX83" fmla="*/ 1568429 w 2625740"/>
              <a:gd name="connsiteY83" fmla="*/ 37196 h 99189"/>
              <a:gd name="connsiteX84" fmla="*/ 1587027 w 2625740"/>
              <a:gd name="connsiteY84" fmla="*/ 40296 h 99189"/>
              <a:gd name="connsiteX85" fmla="*/ 1614924 w 2625740"/>
              <a:gd name="connsiteY85" fmla="*/ 52694 h 99189"/>
              <a:gd name="connsiteX86" fmla="*/ 1621123 w 2625740"/>
              <a:gd name="connsiteY86" fmla="*/ 61993 h 99189"/>
              <a:gd name="connsiteX87" fmla="*/ 1642821 w 2625740"/>
              <a:gd name="connsiteY87" fmla="*/ 65093 h 99189"/>
              <a:gd name="connsiteX88" fmla="*/ 1658319 w 2625740"/>
              <a:gd name="connsiteY88" fmla="*/ 68193 h 99189"/>
              <a:gd name="connsiteX89" fmla="*/ 1667618 w 2625740"/>
              <a:gd name="connsiteY89" fmla="*/ 71292 h 99189"/>
              <a:gd name="connsiteX90" fmla="*/ 1680017 w 2625740"/>
              <a:gd name="connsiteY90" fmla="*/ 74392 h 99189"/>
              <a:gd name="connsiteX91" fmla="*/ 1698615 w 2625740"/>
              <a:gd name="connsiteY91" fmla="*/ 80591 h 99189"/>
              <a:gd name="connsiteX92" fmla="*/ 1732711 w 2625740"/>
              <a:gd name="connsiteY92" fmla="*/ 77492 h 99189"/>
              <a:gd name="connsiteX93" fmla="*/ 1751309 w 2625740"/>
              <a:gd name="connsiteY93" fmla="*/ 65093 h 99189"/>
              <a:gd name="connsiteX94" fmla="*/ 1754409 w 2625740"/>
              <a:gd name="connsiteY94" fmla="*/ 55794 h 99189"/>
              <a:gd name="connsiteX95" fmla="*/ 1757508 w 2625740"/>
              <a:gd name="connsiteY95" fmla="*/ 43395 h 99189"/>
              <a:gd name="connsiteX96" fmla="*/ 1766807 w 2625740"/>
              <a:gd name="connsiteY96" fmla="*/ 40296 h 99189"/>
              <a:gd name="connsiteX97" fmla="*/ 1779206 w 2625740"/>
              <a:gd name="connsiteY97" fmla="*/ 37196 h 99189"/>
              <a:gd name="connsiteX98" fmla="*/ 1869096 w 2625740"/>
              <a:gd name="connsiteY98" fmla="*/ 43395 h 99189"/>
              <a:gd name="connsiteX99" fmla="*/ 1881495 w 2625740"/>
              <a:gd name="connsiteY99" fmla="*/ 46495 h 99189"/>
              <a:gd name="connsiteX100" fmla="*/ 1890794 w 2625740"/>
              <a:gd name="connsiteY100" fmla="*/ 49595 h 99189"/>
              <a:gd name="connsiteX101" fmla="*/ 1927990 w 2625740"/>
              <a:gd name="connsiteY101" fmla="*/ 52694 h 99189"/>
              <a:gd name="connsiteX102" fmla="*/ 1946587 w 2625740"/>
              <a:gd name="connsiteY102" fmla="*/ 49595 h 99189"/>
              <a:gd name="connsiteX103" fmla="*/ 1949687 w 2625740"/>
              <a:gd name="connsiteY103" fmla="*/ 40296 h 99189"/>
              <a:gd name="connsiteX104" fmla="*/ 1952787 w 2625740"/>
              <a:gd name="connsiteY104" fmla="*/ 18598 h 99189"/>
              <a:gd name="connsiteX105" fmla="*/ 1983783 w 2625740"/>
              <a:gd name="connsiteY105" fmla="*/ 21698 h 99189"/>
              <a:gd name="connsiteX106" fmla="*/ 1999282 w 2625740"/>
              <a:gd name="connsiteY106" fmla="*/ 43395 h 99189"/>
              <a:gd name="connsiteX107" fmla="*/ 2020979 w 2625740"/>
              <a:gd name="connsiteY107" fmla="*/ 52694 h 99189"/>
              <a:gd name="connsiteX108" fmla="*/ 2098471 w 2625740"/>
              <a:gd name="connsiteY108" fmla="*/ 55794 h 99189"/>
              <a:gd name="connsiteX109" fmla="*/ 2144966 w 2625740"/>
              <a:gd name="connsiteY109" fmla="*/ 52694 h 99189"/>
              <a:gd name="connsiteX110" fmla="*/ 2151165 w 2625740"/>
              <a:gd name="connsiteY110" fmla="*/ 27897 h 99189"/>
              <a:gd name="connsiteX111" fmla="*/ 2169763 w 2625740"/>
              <a:gd name="connsiteY111" fmla="*/ 21698 h 99189"/>
              <a:gd name="connsiteX112" fmla="*/ 2200760 w 2625740"/>
              <a:gd name="connsiteY112" fmla="*/ 24797 h 99189"/>
              <a:gd name="connsiteX113" fmla="*/ 2216258 w 2625740"/>
              <a:gd name="connsiteY113" fmla="*/ 27897 h 99189"/>
              <a:gd name="connsiteX114" fmla="*/ 2219358 w 2625740"/>
              <a:gd name="connsiteY114" fmla="*/ 58894 h 99189"/>
              <a:gd name="connsiteX115" fmla="*/ 2247255 w 2625740"/>
              <a:gd name="connsiteY115" fmla="*/ 74392 h 99189"/>
              <a:gd name="connsiteX116" fmla="*/ 2275152 w 2625740"/>
              <a:gd name="connsiteY116" fmla="*/ 77492 h 99189"/>
              <a:gd name="connsiteX117" fmla="*/ 2284451 w 2625740"/>
              <a:gd name="connsiteY117" fmla="*/ 80591 h 99189"/>
              <a:gd name="connsiteX118" fmla="*/ 2290650 w 2625740"/>
              <a:gd name="connsiteY118" fmla="*/ 61993 h 99189"/>
              <a:gd name="connsiteX119" fmla="*/ 2299949 w 2625740"/>
              <a:gd name="connsiteY119" fmla="*/ 55794 h 99189"/>
              <a:gd name="connsiteX120" fmla="*/ 2312347 w 2625740"/>
              <a:gd name="connsiteY120" fmla="*/ 40296 h 99189"/>
              <a:gd name="connsiteX121" fmla="*/ 2318547 w 2625740"/>
              <a:gd name="connsiteY121" fmla="*/ 18598 h 99189"/>
              <a:gd name="connsiteX122" fmla="*/ 2327846 w 2625740"/>
              <a:gd name="connsiteY122" fmla="*/ 27897 h 99189"/>
              <a:gd name="connsiteX123" fmla="*/ 2358842 w 2625740"/>
              <a:gd name="connsiteY123" fmla="*/ 34096 h 99189"/>
              <a:gd name="connsiteX124" fmla="*/ 2374341 w 2625740"/>
              <a:gd name="connsiteY124" fmla="*/ 46495 h 99189"/>
              <a:gd name="connsiteX125" fmla="*/ 2396038 w 2625740"/>
              <a:gd name="connsiteY125" fmla="*/ 49595 h 99189"/>
              <a:gd name="connsiteX126" fmla="*/ 2414636 w 2625740"/>
              <a:gd name="connsiteY126" fmla="*/ 52694 h 99189"/>
              <a:gd name="connsiteX127" fmla="*/ 2417736 w 2625740"/>
              <a:gd name="connsiteY127" fmla="*/ 61993 h 99189"/>
              <a:gd name="connsiteX128" fmla="*/ 2436334 w 2625740"/>
              <a:gd name="connsiteY128" fmla="*/ 68193 h 99189"/>
              <a:gd name="connsiteX129" fmla="*/ 2458032 w 2625740"/>
              <a:gd name="connsiteY129" fmla="*/ 74392 h 99189"/>
              <a:gd name="connsiteX130" fmla="*/ 2473530 w 2625740"/>
              <a:gd name="connsiteY130" fmla="*/ 77492 h 99189"/>
              <a:gd name="connsiteX131" fmla="*/ 2485929 w 2625740"/>
              <a:gd name="connsiteY131" fmla="*/ 80591 h 99189"/>
              <a:gd name="connsiteX132" fmla="*/ 2489028 w 2625740"/>
              <a:gd name="connsiteY132" fmla="*/ 61993 h 99189"/>
              <a:gd name="connsiteX133" fmla="*/ 2495227 w 2625740"/>
              <a:gd name="connsiteY133" fmla="*/ 52694 h 99189"/>
              <a:gd name="connsiteX134" fmla="*/ 2498327 w 2625740"/>
              <a:gd name="connsiteY134" fmla="*/ 61993 h 99189"/>
              <a:gd name="connsiteX135" fmla="*/ 2513825 w 2625740"/>
              <a:gd name="connsiteY135" fmla="*/ 77492 h 99189"/>
              <a:gd name="connsiteX136" fmla="*/ 2520025 w 2625740"/>
              <a:gd name="connsiteY136" fmla="*/ 83691 h 99189"/>
              <a:gd name="connsiteX137" fmla="*/ 2541722 w 2625740"/>
              <a:gd name="connsiteY137" fmla="*/ 99189 h 99189"/>
              <a:gd name="connsiteX138" fmla="*/ 2551021 w 2625740"/>
              <a:gd name="connsiteY138" fmla="*/ 96090 h 99189"/>
              <a:gd name="connsiteX139" fmla="*/ 2560320 w 2625740"/>
              <a:gd name="connsiteY139" fmla="*/ 80591 h 99189"/>
              <a:gd name="connsiteX140" fmla="*/ 2600616 w 2625740"/>
              <a:gd name="connsiteY140" fmla="*/ 74392 h 99189"/>
              <a:gd name="connsiteX141" fmla="*/ 2606815 w 2625740"/>
              <a:gd name="connsiteY141" fmla="*/ 52694 h 99189"/>
              <a:gd name="connsiteX142" fmla="*/ 2616114 w 2625740"/>
              <a:gd name="connsiteY142" fmla="*/ 24797 h 99189"/>
              <a:gd name="connsiteX143" fmla="*/ 2619214 w 2625740"/>
              <a:gd name="connsiteY143" fmla="*/ 15498 h 99189"/>
              <a:gd name="connsiteX144" fmla="*/ 2625413 w 2625740"/>
              <a:gd name="connsiteY144" fmla="*/ 6199 h 99189"/>
              <a:gd name="connsiteX145" fmla="*/ 2622314 w 2625740"/>
              <a:gd name="connsiteY145" fmla="*/ 6199 h 9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2625740" h="99189">
                <a:moveTo>
                  <a:pt x="0" y="52694"/>
                </a:moveTo>
                <a:cubicBezTo>
                  <a:pt x="7233" y="51661"/>
                  <a:pt x="14422" y="50256"/>
                  <a:pt x="21698" y="49595"/>
                </a:cubicBezTo>
                <a:cubicBezTo>
                  <a:pt x="37167" y="48189"/>
                  <a:pt x="52755" y="48210"/>
                  <a:pt x="68193" y="46495"/>
                </a:cubicBezTo>
                <a:cubicBezTo>
                  <a:pt x="71440" y="46134"/>
                  <a:pt x="74322" y="44187"/>
                  <a:pt x="77492" y="43395"/>
                </a:cubicBezTo>
                <a:cubicBezTo>
                  <a:pt x="82603" y="42117"/>
                  <a:pt x="87879" y="41574"/>
                  <a:pt x="92990" y="40296"/>
                </a:cubicBezTo>
                <a:cubicBezTo>
                  <a:pt x="131145" y="30758"/>
                  <a:pt x="60616" y="45532"/>
                  <a:pt x="117787" y="34096"/>
                </a:cubicBezTo>
                <a:cubicBezTo>
                  <a:pt x="119854" y="32030"/>
                  <a:pt x="122161" y="30179"/>
                  <a:pt x="123987" y="27897"/>
                </a:cubicBezTo>
                <a:cubicBezTo>
                  <a:pt x="126314" y="24988"/>
                  <a:pt x="127277" y="20925"/>
                  <a:pt x="130186" y="18598"/>
                </a:cubicBezTo>
                <a:cubicBezTo>
                  <a:pt x="132737" y="16557"/>
                  <a:pt x="136385" y="16531"/>
                  <a:pt x="139485" y="15498"/>
                </a:cubicBezTo>
                <a:cubicBezTo>
                  <a:pt x="142585" y="16531"/>
                  <a:pt x="145632" y="17738"/>
                  <a:pt x="148784" y="18598"/>
                </a:cubicBezTo>
                <a:cubicBezTo>
                  <a:pt x="157004" y="20840"/>
                  <a:pt x="173581" y="24797"/>
                  <a:pt x="173581" y="24797"/>
                </a:cubicBezTo>
                <a:cubicBezTo>
                  <a:pt x="174614" y="29963"/>
                  <a:pt x="173758" y="35912"/>
                  <a:pt x="176681" y="40296"/>
                </a:cubicBezTo>
                <a:cubicBezTo>
                  <a:pt x="178493" y="43015"/>
                  <a:pt x="182741" y="42963"/>
                  <a:pt x="185980" y="43395"/>
                </a:cubicBezTo>
                <a:cubicBezTo>
                  <a:pt x="198313" y="45039"/>
                  <a:pt x="210777" y="45462"/>
                  <a:pt x="223176" y="46495"/>
                </a:cubicBezTo>
                <a:cubicBezTo>
                  <a:pt x="238674" y="45462"/>
                  <a:pt x="254551" y="46953"/>
                  <a:pt x="269671" y="43395"/>
                </a:cubicBezTo>
                <a:cubicBezTo>
                  <a:pt x="273297" y="42542"/>
                  <a:pt x="274204" y="37428"/>
                  <a:pt x="275870" y="34096"/>
                </a:cubicBezTo>
                <a:cubicBezTo>
                  <a:pt x="279413" y="27010"/>
                  <a:pt x="280301" y="16374"/>
                  <a:pt x="282070" y="9299"/>
                </a:cubicBezTo>
                <a:cubicBezTo>
                  <a:pt x="282862" y="6129"/>
                  <a:pt x="284136" y="3100"/>
                  <a:pt x="285169" y="0"/>
                </a:cubicBezTo>
                <a:cubicBezTo>
                  <a:pt x="286202" y="3100"/>
                  <a:pt x="285550" y="7487"/>
                  <a:pt x="288269" y="9299"/>
                </a:cubicBezTo>
                <a:cubicBezTo>
                  <a:pt x="292652" y="12221"/>
                  <a:pt x="298721" y="10885"/>
                  <a:pt x="303767" y="12399"/>
                </a:cubicBezTo>
                <a:cubicBezTo>
                  <a:pt x="305159" y="12817"/>
                  <a:pt x="324052" y="20946"/>
                  <a:pt x="328564" y="21698"/>
                </a:cubicBezTo>
                <a:cubicBezTo>
                  <a:pt x="337793" y="23236"/>
                  <a:pt x="347162" y="23764"/>
                  <a:pt x="356461" y="24797"/>
                </a:cubicBezTo>
                <a:cubicBezTo>
                  <a:pt x="360594" y="25830"/>
                  <a:pt x="364764" y="26727"/>
                  <a:pt x="368860" y="27897"/>
                </a:cubicBezTo>
                <a:cubicBezTo>
                  <a:pt x="386990" y="33077"/>
                  <a:pt x="368744" y="29249"/>
                  <a:pt x="390558" y="34096"/>
                </a:cubicBezTo>
                <a:cubicBezTo>
                  <a:pt x="406884" y="37724"/>
                  <a:pt x="409628" y="37706"/>
                  <a:pt x="427754" y="40296"/>
                </a:cubicBezTo>
                <a:lnTo>
                  <a:pt x="455651" y="37196"/>
                </a:lnTo>
                <a:cubicBezTo>
                  <a:pt x="460800" y="33592"/>
                  <a:pt x="456763" y="24560"/>
                  <a:pt x="458750" y="18598"/>
                </a:cubicBezTo>
                <a:cubicBezTo>
                  <a:pt x="459928" y="15064"/>
                  <a:pt x="462883" y="12399"/>
                  <a:pt x="464950" y="9299"/>
                </a:cubicBezTo>
                <a:cubicBezTo>
                  <a:pt x="465983" y="12399"/>
                  <a:pt x="466368" y="15796"/>
                  <a:pt x="468049" y="18598"/>
                </a:cubicBezTo>
                <a:cubicBezTo>
                  <a:pt x="469553" y="21104"/>
                  <a:pt x="471817" y="23176"/>
                  <a:pt x="474249" y="24797"/>
                </a:cubicBezTo>
                <a:cubicBezTo>
                  <a:pt x="481914" y="29907"/>
                  <a:pt x="487676" y="31340"/>
                  <a:pt x="495946" y="34096"/>
                </a:cubicBezTo>
                <a:cubicBezTo>
                  <a:pt x="499046" y="38229"/>
                  <a:pt x="501041" y="43492"/>
                  <a:pt x="505245" y="46495"/>
                </a:cubicBezTo>
                <a:cubicBezTo>
                  <a:pt x="508712" y="48971"/>
                  <a:pt x="513485" y="48671"/>
                  <a:pt x="517644" y="49595"/>
                </a:cubicBezTo>
                <a:cubicBezTo>
                  <a:pt x="540089" y="54583"/>
                  <a:pt x="525823" y="50254"/>
                  <a:pt x="542441" y="55794"/>
                </a:cubicBezTo>
                <a:lnTo>
                  <a:pt x="666427" y="52694"/>
                </a:lnTo>
                <a:cubicBezTo>
                  <a:pt x="671558" y="52097"/>
                  <a:pt x="672723" y="44500"/>
                  <a:pt x="675726" y="40296"/>
                </a:cubicBezTo>
                <a:cubicBezTo>
                  <a:pt x="685503" y="26610"/>
                  <a:pt x="677758" y="35166"/>
                  <a:pt x="688125" y="24797"/>
                </a:cubicBezTo>
                <a:cubicBezTo>
                  <a:pt x="689158" y="21697"/>
                  <a:pt x="688125" y="16531"/>
                  <a:pt x="691225" y="15498"/>
                </a:cubicBezTo>
                <a:cubicBezTo>
                  <a:pt x="693998" y="14574"/>
                  <a:pt x="695142" y="19872"/>
                  <a:pt x="697424" y="21698"/>
                </a:cubicBezTo>
                <a:cubicBezTo>
                  <a:pt x="700333" y="24025"/>
                  <a:pt x="703299" y="26430"/>
                  <a:pt x="706723" y="27897"/>
                </a:cubicBezTo>
                <a:cubicBezTo>
                  <a:pt x="710639" y="29575"/>
                  <a:pt x="715133" y="29501"/>
                  <a:pt x="719122" y="30997"/>
                </a:cubicBezTo>
                <a:cubicBezTo>
                  <a:pt x="723448" y="32619"/>
                  <a:pt x="727273" y="35376"/>
                  <a:pt x="731520" y="37196"/>
                </a:cubicBezTo>
                <a:cubicBezTo>
                  <a:pt x="741234" y="41359"/>
                  <a:pt x="748266" y="41537"/>
                  <a:pt x="759417" y="43395"/>
                </a:cubicBezTo>
                <a:cubicBezTo>
                  <a:pt x="780215" y="50328"/>
                  <a:pt x="763114" y="45416"/>
                  <a:pt x="802813" y="49595"/>
                </a:cubicBezTo>
                <a:cubicBezTo>
                  <a:pt x="811097" y="50467"/>
                  <a:pt x="819344" y="51661"/>
                  <a:pt x="827610" y="52694"/>
                </a:cubicBezTo>
                <a:cubicBezTo>
                  <a:pt x="830710" y="53727"/>
                  <a:pt x="833642" y="55794"/>
                  <a:pt x="836909" y="55794"/>
                </a:cubicBezTo>
                <a:cubicBezTo>
                  <a:pt x="845239" y="55794"/>
                  <a:pt x="854882" y="57471"/>
                  <a:pt x="861706" y="52694"/>
                </a:cubicBezTo>
                <a:cubicBezTo>
                  <a:pt x="866954" y="49020"/>
                  <a:pt x="867818" y="28072"/>
                  <a:pt x="871005" y="21698"/>
                </a:cubicBezTo>
                <a:cubicBezTo>
                  <a:pt x="872312" y="19084"/>
                  <a:pt x="874468" y="16524"/>
                  <a:pt x="877204" y="15498"/>
                </a:cubicBezTo>
                <a:cubicBezTo>
                  <a:pt x="881668" y="13824"/>
                  <a:pt x="919191" y="9475"/>
                  <a:pt x="920600" y="9299"/>
                </a:cubicBezTo>
                <a:cubicBezTo>
                  <a:pt x="936099" y="4132"/>
                  <a:pt x="926798" y="5166"/>
                  <a:pt x="948497" y="12399"/>
                </a:cubicBezTo>
                <a:lnTo>
                  <a:pt x="957796" y="15498"/>
                </a:lnTo>
                <a:cubicBezTo>
                  <a:pt x="960025" y="24415"/>
                  <a:pt x="958966" y="29219"/>
                  <a:pt x="967095" y="34096"/>
                </a:cubicBezTo>
                <a:cubicBezTo>
                  <a:pt x="969897" y="35777"/>
                  <a:pt x="973294" y="36163"/>
                  <a:pt x="976394" y="37196"/>
                </a:cubicBezTo>
                <a:cubicBezTo>
                  <a:pt x="993123" y="53925"/>
                  <a:pt x="981124" y="45851"/>
                  <a:pt x="1016689" y="49595"/>
                </a:cubicBezTo>
                <a:cubicBezTo>
                  <a:pt x="1047593" y="52848"/>
                  <a:pt x="1037533" y="51518"/>
                  <a:pt x="1063184" y="55794"/>
                </a:cubicBezTo>
                <a:cubicBezTo>
                  <a:pt x="1066284" y="54761"/>
                  <a:pt x="1069561" y="54155"/>
                  <a:pt x="1072483" y="52694"/>
                </a:cubicBezTo>
                <a:cubicBezTo>
                  <a:pt x="1075815" y="51028"/>
                  <a:pt x="1078281" y="47768"/>
                  <a:pt x="1081782" y="46495"/>
                </a:cubicBezTo>
                <a:cubicBezTo>
                  <a:pt x="1089789" y="43583"/>
                  <a:pt x="1106579" y="40296"/>
                  <a:pt x="1106579" y="40296"/>
                </a:cubicBezTo>
                <a:cubicBezTo>
                  <a:pt x="1109679" y="38229"/>
                  <a:pt x="1112969" y="36423"/>
                  <a:pt x="1115878" y="34096"/>
                </a:cubicBezTo>
                <a:cubicBezTo>
                  <a:pt x="1118160" y="32270"/>
                  <a:pt x="1119164" y="28121"/>
                  <a:pt x="1122078" y="27897"/>
                </a:cubicBezTo>
                <a:cubicBezTo>
                  <a:pt x="1133457" y="27022"/>
                  <a:pt x="1144809" y="29964"/>
                  <a:pt x="1156174" y="30997"/>
                </a:cubicBezTo>
                <a:cubicBezTo>
                  <a:pt x="1164747" y="36712"/>
                  <a:pt x="1164960" y="38032"/>
                  <a:pt x="1174772" y="40296"/>
                </a:cubicBezTo>
                <a:cubicBezTo>
                  <a:pt x="1185039" y="42665"/>
                  <a:pt x="1205769" y="46495"/>
                  <a:pt x="1205769" y="46495"/>
                </a:cubicBezTo>
                <a:cubicBezTo>
                  <a:pt x="1209902" y="49595"/>
                  <a:pt x="1213546" y="53484"/>
                  <a:pt x="1218167" y="55794"/>
                </a:cubicBezTo>
                <a:cubicBezTo>
                  <a:pt x="1232016" y="62719"/>
                  <a:pt x="1257337" y="56892"/>
                  <a:pt x="1267762" y="55794"/>
                </a:cubicBezTo>
                <a:cubicBezTo>
                  <a:pt x="1275028" y="55029"/>
                  <a:pt x="1282227" y="53727"/>
                  <a:pt x="1289459" y="52694"/>
                </a:cubicBezTo>
                <a:cubicBezTo>
                  <a:pt x="1291526" y="50628"/>
                  <a:pt x="1293833" y="48777"/>
                  <a:pt x="1295659" y="46495"/>
                </a:cubicBezTo>
                <a:cubicBezTo>
                  <a:pt x="1297986" y="43586"/>
                  <a:pt x="1299224" y="39830"/>
                  <a:pt x="1301858" y="37196"/>
                </a:cubicBezTo>
                <a:cubicBezTo>
                  <a:pt x="1304492" y="34562"/>
                  <a:pt x="1308057" y="33063"/>
                  <a:pt x="1311157" y="30997"/>
                </a:cubicBezTo>
                <a:cubicBezTo>
                  <a:pt x="1312190" y="27897"/>
                  <a:pt x="1311947" y="24008"/>
                  <a:pt x="1314257" y="21698"/>
                </a:cubicBezTo>
                <a:cubicBezTo>
                  <a:pt x="1316567" y="19388"/>
                  <a:pt x="1320292" y="18443"/>
                  <a:pt x="1323556" y="18598"/>
                </a:cubicBezTo>
                <a:cubicBezTo>
                  <a:pt x="1342247" y="19488"/>
                  <a:pt x="1360719" y="23050"/>
                  <a:pt x="1379350" y="24797"/>
                </a:cubicBezTo>
                <a:cubicBezTo>
                  <a:pt x="1393789" y="26151"/>
                  <a:pt x="1408280" y="26864"/>
                  <a:pt x="1422745" y="27897"/>
                </a:cubicBezTo>
                <a:cubicBezTo>
                  <a:pt x="1425845" y="29963"/>
                  <a:pt x="1428774" y="32312"/>
                  <a:pt x="1432044" y="34096"/>
                </a:cubicBezTo>
                <a:cubicBezTo>
                  <a:pt x="1440157" y="38521"/>
                  <a:pt x="1456841" y="46495"/>
                  <a:pt x="1456841" y="46495"/>
                </a:cubicBezTo>
                <a:cubicBezTo>
                  <a:pt x="1512419" y="40937"/>
                  <a:pt x="1471275" y="47349"/>
                  <a:pt x="1497137" y="40296"/>
                </a:cubicBezTo>
                <a:cubicBezTo>
                  <a:pt x="1505357" y="38054"/>
                  <a:pt x="1521934" y="34096"/>
                  <a:pt x="1521934" y="34096"/>
                </a:cubicBezTo>
                <a:cubicBezTo>
                  <a:pt x="1525034" y="32030"/>
                  <a:pt x="1527809" y="29364"/>
                  <a:pt x="1531233" y="27897"/>
                </a:cubicBezTo>
                <a:cubicBezTo>
                  <a:pt x="1535149" y="26219"/>
                  <a:pt x="1539536" y="25967"/>
                  <a:pt x="1543632" y="24797"/>
                </a:cubicBezTo>
                <a:cubicBezTo>
                  <a:pt x="1546774" y="23899"/>
                  <a:pt x="1549831" y="22731"/>
                  <a:pt x="1552931" y="21698"/>
                </a:cubicBezTo>
                <a:cubicBezTo>
                  <a:pt x="1553964" y="18598"/>
                  <a:pt x="1554569" y="9477"/>
                  <a:pt x="1556030" y="12399"/>
                </a:cubicBezTo>
                <a:cubicBezTo>
                  <a:pt x="1559297" y="18933"/>
                  <a:pt x="1555863" y="27562"/>
                  <a:pt x="1559130" y="34096"/>
                </a:cubicBezTo>
                <a:cubicBezTo>
                  <a:pt x="1560591" y="37018"/>
                  <a:pt x="1565239" y="36487"/>
                  <a:pt x="1568429" y="37196"/>
                </a:cubicBezTo>
                <a:cubicBezTo>
                  <a:pt x="1574564" y="38560"/>
                  <a:pt x="1580828" y="39263"/>
                  <a:pt x="1587027" y="40296"/>
                </a:cubicBezTo>
                <a:cubicBezTo>
                  <a:pt x="1600977" y="61221"/>
                  <a:pt x="1582286" y="38189"/>
                  <a:pt x="1614924" y="52694"/>
                </a:cubicBezTo>
                <a:cubicBezTo>
                  <a:pt x="1618328" y="54207"/>
                  <a:pt x="1617719" y="60480"/>
                  <a:pt x="1621123" y="61993"/>
                </a:cubicBezTo>
                <a:cubicBezTo>
                  <a:pt x="1627799" y="64960"/>
                  <a:pt x="1635614" y="63892"/>
                  <a:pt x="1642821" y="65093"/>
                </a:cubicBezTo>
                <a:cubicBezTo>
                  <a:pt x="1648018" y="65959"/>
                  <a:pt x="1653208" y="66915"/>
                  <a:pt x="1658319" y="68193"/>
                </a:cubicBezTo>
                <a:cubicBezTo>
                  <a:pt x="1661489" y="68985"/>
                  <a:pt x="1664476" y="70394"/>
                  <a:pt x="1667618" y="71292"/>
                </a:cubicBezTo>
                <a:cubicBezTo>
                  <a:pt x="1671714" y="72462"/>
                  <a:pt x="1675936" y="73168"/>
                  <a:pt x="1680017" y="74392"/>
                </a:cubicBezTo>
                <a:cubicBezTo>
                  <a:pt x="1686276" y="76270"/>
                  <a:pt x="1698615" y="80591"/>
                  <a:pt x="1698615" y="80591"/>
                </a:cubicBezTo>
                <a:cubicBezTo>
                  <a:pt x="1709980" y="79558"/>
                  <a:pt x="1721763" y="80712"/>
                  <a:pt x="1732711" y="77492"/>
                </a:cubicBezTo>
                <a:cubicBezTo>
                  <a:pt x="1739859" y="75390"/>
                  <a:pt x="1751309" y="65093"/>
                  <a:pt x="1751309" y="65093"/>
                </a:cubicBezTo>
                <a:cubicBezTo>
                  <a:pt x="1752342" y="61993"/>
                  <a:pt x="1753511" y="58936"/>
                  <a:pt x="1754409" y="55794"/>
                </a:cubicBezTo>
                <a:cubicBezTo>
                  <a:pt x="1755579" y="51698"/>
                  <a:pt x="1754847" y="46722"/>
                  <a:pt x="1757508" y="43395"/>
                </a:cubicBezTo>
                <a:cubicBezTo>
                  <a:pt x="1759549" y="40844"/>
                  <a:pt x="1763665" y="41194"/>
                  <a:pt x="1766807" y="40296"/>
                </a:cubicBezTo>
                <a:cubicBezTo>
                  <a:pt x="1770903" y="39126"/>
                  <a:pt x="1775073" y="38229"/>
                  <a:pt x="1779206" y="37196"/>
                </a:cubicBezTo>
                <a:cubicBezTo>
                  <a:pt x="1799504" y="38324"/>
                  <a:pt x="1845179" y="40206"/>
                  <a:pt x="1869096" y="43395"/>
                </a:cubicBezTo>
                <a:cubicBezTo>
                  <a:pt x="1873319" y="43958"/>
                  <a:pt x="1877399" y="45325"/>
                  <a:pt x="1881495" y="46495"/>
                </a:cubicBezTo>
                <a:cubicBezTo>
                  <a:pt x="1884637" y="47393"/>
                  <a:pt x="1887555" y="49163"/>
                  <a:pt x="1890794" y="49595"/>
                </a:cubicBezTo>
                <a:cubicBezTo>
                  <a:pt x="1903126" y="51239"/>
                  <a:pt x="1915591" y="51661"/>
                  <a:pt x="1927990" y="52694"/>
                </a:cubicBezTo>
                <a:cubicBezTo>
                  <a:pt x="1934189" y="51661"/>
                  <a:pt x="1941131" y="52713"/>
                  <a:pt x="1946587" y="49595"/>
                </a:cubicBezTo>
                <a:cubicBezTo>
                  <a:pt x="1949424" y="47974"/>
                  <a:pt x="1949046" y="43500"/>
                  <a:pt x="1949687" y="40296"/>
                </a:cubicBezTo>
                <a:cubicBezTo>
                  <a:pt x="1951120" y="33132"/>
                  <a:pt x="1951754" y="25831"/>
                  <a:pt x="1952787" y="18598"/>
                </a:cubicBezTo>
                <a:cubicBezTo>
                  <a:pt x="1963119" y="19631"/>
                  <a:pt x="1974092" y="17971"/>
                  <a:pt x="1983783" y="21698"/>
                </a:cubicBezTo>
                <a:cubicBezTo>
                  <a:pt x="1989604" y="23937"/>
                  <a:pt x="1994336" y="39273"/>
                  <a:pt x="1999282" y="43395"/>
                </a:cubicBezTo>
                <a:cubicBezTo>
                  <a:pt x="2001251" y="45036"/>
                  <a:pt x="2016737" y="52391"/>
                  <a:pt x="2020979" y="52694"/>
                </a:cubicBezTo>
                <a:cubicBezTo>
                  <a:pt x="2046765" y="54536"/>
                  <a:pt x="2072640" y="54761"/>
                  <a:pt x="2098471" y="55794"/>
                </a:cubicBezTo>
                <a:lnTo>
                  <a:pt x="2144966" y="52694"/>
                </a:lnTo>
                <a:cubicBezTo>
                  <a:pt x="2149483" y="51000"/>
                  <a:pt x="2145917" y="31645"/>
                  <a:pt x="2151165" y="27897"/>
                </a:cubicBezTo>
                <a:cubicBezTo>
                  <a:pt x="2156483" y="24099"/>
                  <a:pt x="2169763" y="21698"/>
                  <a:pt x="2169763" y="21698"/>
                </a:cubicBezTo>
                <a:cubicBezTo>
                  <a:pt x="2180095" y="22731"/>
                  <a:pt x="2190467" y="23425"/>
                  <a:pt x="2200760" y="24797"/>
                </a:cubicBezTo>
                <a:cubicBezTo>
                  <a:pt x="2205982" y="25493"/>
                  <a:pt x="2213735" y="23272"/>
                  <a:pt x="2216258" y="27897"/>
                </a:cubicBezTo>
                <a:cubicBezTo>
                  <a:pt x="2221230" y="37013"/>
                  <a:pt x="2214714" y="49606"/>
                  <a:pt x="2219358" y="58894"/>
                </a:cubicBezTo>
                <a:cubicBezTo>
                  <a:pt x="2221778" y="63734"/>
                  <a:pt x="2239175" y="73045"/>
                  <a:pt x="2247255" y="74392"/>
                </a:cubicBezTo>
                <a:cubicBezTo>
                  <a:pt x="2256484" y="75930"/>
                  <a:pt x="2265853" y="76459"/>
                  <a:pt x="2275152" y="77492"/>
                </a:cubicBezTo>
                <a:cubicBezTo>
                  <a:pt x="2278252" y="78525"/>
                  <a:pt x="2282141" y="82901"/>
                  <a:pt x="2284451" y="80591"/>
                </a:cubicBezTo>
                <a:cubicBezTo>
                  <a:pt x="2289072" y="75970"/>
                  <a:pt x="2285213" y="65618"/>
                  <a:pt x="2290650" y="61993"/>
                </a:cubicBezTo>
                <a:lnTo>
                  <a:pt x="2299949" y="55794"/>
                </a:lnTo>
                <a:cubicBezTo>
                  <a:pt x="2307741" y="32420"/>
                  <a:pt x="2296324" y="60325"/>
                  <a:pt x="2312347" y="40296"/>
                </a:cubicBezTo>
                <a:cubicBezTo>
                  <a:pt x="2313964" y="38274"/>
                  <a:pt x="2318344" y="19409"/>
                  <a:pt x="2318547" y="18598"/>
                </a:cubicBezTo>
                <a:cubicBezTo>
                  <a:pt x="2321647" y="21698"/>
                  <a:pt x="2324040" y="25722"/>
                  <a:pt x="2327846" y="27897"/>
                </a:cubicBezTo>
                <a:cubicBezTo>
                  <a:pt x="2331657" y="30075"/>
                  <a:pt x="2357707" y="33907"/>
                  <a:pt x="2358842" y="34096"/>
                </a:cubicBezTo>
                <a:cubicBezTo>
                  <a:pt x="2362856" y="38110"/>
                  <a:pt x="2368754" y="44819"/>
                  <a:pt x="2374341" y="46495"/>
                </a:cubicBezTo>
                <a:cubicBezTo>
                  <a:pt x="2381339" y="48594"/>
                  <a:pt x="2388817" y="48484"/>
                  <a:pt x="2396038" y="49595"/>
                </a:cubicBezTo>
                <a:cubicBezTo>
                  <a:pt x="2402250" y="50551"/>
                  <a:pt x="2408437" y="51661"/>
                  <a:pt x="2414636" y="52694"/>
                </a:cubicBezTo>
                <a:cubicBezTo>
                  <a:pt x="2415669" y="55794"/>
                  <a:pt x="2415077" y="60094"/>
                  <a:pt x="2417736" y="61993"/>
                </a:cubicBezTo>
                <a:cubicBezTo>
                  <a:pt x="2423053" y="65791"/>
                  <a:pt x="2430051" y="66398"/>
                  <a:pt x="2436334" y="68193"/>
                </a:cubicBezTo>
                <a:cubicBezTo>
                  <a:pt x="2443567" y="70259"/>
                  <a:pt x="2450735" y="72568"/>
                  <a:pt x="2458032" y="74392"/>
                </a:cubicBezTo>
                <a:cubicBezTo>
                  <a:pt x="2463143" y="75670"/>
                  <a:pt x="2468387" y="76349"/>
                  <a:pt x="2473530" y="77492"/>
                </a:cubicBezTo>
                <a:cubicBezTo>
                  <a:pt x="2477689" y="78416"/>
                  <a:pt x="2481796" y="79558"/>
                  <a:pt x="2485929" y="80591"/>
                </a:cubicBezTo>
                <a:cubicBezTo>
                  <a:pt x="2486962" y="74392"/>
                  <a:pt x="2487041" y="67955"/>
                  <a:pt x="2489028" y="61993"/>
                </a:cubicBezTo>
                <a:cubicBezTo>
                  <a:pt x="2490206" y="58459"/>
                  <a:pt x="2491502" y="52694"/>
                  <a:pt x="2495227" y="52694"/>
                </a:cubicBezTo>
                <a:cubicBezTo>
                  <a:pt x="2498494" y="52694"/>
                  <a:pt x="2497040" y="58990"/>
                  <a:pt x="2498327" y="61993"/>
                </a:cubicBezTo>
                <a:cubicBezTo>
                  <a:pt x="2504711" y="76889"/>
                  <a:pt x="2501045" y="73231"/>
                  <a:pt x="2513825" y="77492"/>
                </a:cubicBezTo>
                <a:cubicBezTo>
                  <a:pt x="2515892" y="79558"/>
                  <a:pt x="2517780" y="81820"/>
                  <a:pt x="2520025" y="83691"/>
                </a:cubicBezTo>
                <a:cubicBezTo>
                  <a:pt x="2527720" y="90104"/>
                  <a:pt x="2533665" y="93818"/>
                  <a:pt x="2541722" y="99189"/>
                </a:cubicBezTo>
                <a:cubicBezTo>
                  <a:pt x="2544822" y="98156"/>
                  <a:pt x="2548711" y="98400"/>
                  <a:pt x="2551021" y="96090"/>
                </a:cubicBezTo>
                <a:cubicBezTo>
                  <a:pt x="2565650" y="81463"/>
                  <a:pt x="2542326" y="91388"/>
                  <a:pt x="2560320" y="80591"/>
                </a:cubicBezTo>
                <a:cubicBezTo>
                  <a:pt x="2569254" y="75231"/>
                  <a:pt x="2598838" y="74570"/>
                  <a:pt x="2600616" y="74392"/>
                </a:cubicBezTo>
                <a:cubicBezTo>
                  <a:pt x="2603274" y="66419"/>
                  <a:pt x="2605257" y="61264"/>
                  <a:pt x="2606815" y="52694"/>
                </a:cubicBezTo>
                <a:cubicBezTo>
                  <a:pt x="2611499" y="26934"/>
                  <a:pt x="2604281" y="36632"/>
                  <a:pt x="2616114" y="24797"/>
                </a:cubicBezTo>
                <a:cubicBezTo>
                  <a:pt x="2617147" y="21697"/>
                  <a:pt x="2617753" y="18420"/>
                  <a:pt x="2619214" y="15498"/>
                </a:cubicBezTo>
                <a:cubicBezTo>
                  <a:pt x="2620880" y="12166"/>
                  <a:pt x="2624235" y="9733"/>
                  <a:pt x="2625413" y="6199"/>
                </a:cubicBezTo>
                <a:cubicBezTo>
                  <a:pt x="2625740" y="5219"/>
                  <a:pt x="2623347" y="6199"/>
                  <a:pt x="2622314" y="6199"/>
                </a:cubicBezTo>
              </a:path>
            </a:pathLst>
          </a:custGeom>
          <a:ln>
            <a:solidFill>
              <a:srgbClr val="008080"/>
            </a:solidFill>
          </a:ln>
        </p:spPr>
        <p:style>
          <a:lnRef idx="3">
            <a:schemeClr val="accent5"/>
          </a:lnRef>
          <a:fillRef idx="0">
            <a:schemeClr val="accent5"/>
          </a:fillRef>
          <a:effectRef idx="2">
            <a:schemeClr val="accent5"/>
          </a:effectRef>
          <a:fontRef idx="minor">
            <a:schemeClr val="tx1"/>
          </a:fontRef>
        </p:style>
        <p:txBody>
          <a:bodyPr anchor="ctr"/>
          <a:lstStyle/>
          <a:p>
            <a:pPr algn="ctr" fontAlgn="auto">
              <a:spcBef>
                <a:spcPts val="0"/>
              </a:spcBef>
              <a:spcAft>
                <a:spcPts val="0"/>
              </a:spcAft>
              <a:defRPr/>
            </a:pPr>
            <a:endParaRPr lang="en-US"/>
          </a:p>
        </p:txBody>
      </p:sp>
      <p:sp>
        <p:nvSpPr>
          <p:cNvPr id="115" name="Freeform 114"/>
          <p:cNvSpPr/>
          <p:nvPr/>
        </p:nvSpPr>
        <p:spPr>
          <a:xfrm>
            <a:off x="4343400" y="4267200"/>
            <a:ext cx="2667000" cy="76200"/>
          </a:xfrm>
          <a:custGeom>
            <a:avLst/>
            <a:gdLst>
              <a:gd name="connsiteX0" fmla="*/ 0 w 2625740"/>
              <a:gd name="connsiteY0" fmla="*/ 52694 h 99189"/>
              <a:gd name="connsiteX1" fmla="*/ 21698 w 2625740"/>
              <a:gd name="connsiteY1" fmla="*/ 49595 h 99189"/>
              <a:gd name="connsiteX2" fmla="*/ 68193 w 2625740"/>
              <a:gd name="connsiteY2" fmla="*/ 46495 h 99189"/>
              <a:gd name="connsiteX3" fmla="*/ 77492 w 2625740"/>
              <a:gd name="connsiteY3" fmla="*/ 43395 h 99189"/>
              <a:gd name="connsiteX4" fmla="*/ 92990 w 2625740"/>
              <a:gd name="connsiteY4" fmla="*/ 40296 h 99189"/>
              <a:gd name="connsiteX5" fmla="*/ 117787 w 2625740"/>
              <a:gd name="connsiteY5" fmla="*/ 34096 h 99189"/>
              <a:gd name="connsiteX6" fmla="*/ 123987 w 2625740"/>
              <a:gd name="connsiteY6" fmla="*/ 27897 h 99189"/>
              <a:gd name="connsiteX7" fmla="*/ 130186 w 2625740"/>
              <a:gd name="connsiteY7" fmla="*/ 18598 h 99189"/>
              <a:gd name="connsiteX8" fmla="*/ 139485 w 2625740"/>
              <a:gd name="connsiteY8" fmla="*/ 15498 h 99189"/>
              <a:gd name="connsiteX9" fmla="*/ 148784 w 2625740"/>
              <a:gd name="connsiteY9" fmla="*/ 18598 h 99189"/>
              <a:gd name="connsiteX10" fmla="*/ 173581 w 2625740"/>
              <a:gd name="connsiteY10" fmla="*/ 24797 h 99189"/>
              <a:gd name="connsiteX11" fmla="*/ 176681 w 2625740"/>
              <a:gd name="connsiteY11" fmla="*/ 40296 h 99189"/>
              <a:gd name="connsiteX12" fmla="*/ 185980 w 2625740"/>
              <a:gd name="connsiteY12" fmla="*/ 43395 h 99189"/>
              <a:gd name="connsiteX13" fmla="*/ 223176 w 2625740"/>
              <a:gd name="connsiteY13" fmla="*/ 46495 h 99189"/>
              <a:gd name="connsiteX14" fmla="*/ 269671 w 2625740"/>
              <a:gd name="connsiteY14" fmla="*/ 43395 h 99189"/>
              <a:gd name="connsiteX15" fmla="*/ 275870 w 2625740"/>
              <a:gd name="connsiteY15" fmla="*/ 34096 h 99189"/>
              <a:gd name="connsiteX16" fmla="*/ 282070 w 2625740"/>
              <a:gd name="connsiteY16" fmla="*/ 9299 h 99189"/>
              <a:gd name="connsiteX17" fmla="*/ 285169 w 2625740"/>
              <a:gd name="connsiteY17" fmla="*/ 0 h 99189"/>
              <a:gd name="connsiteX18" fmla="*/ 288269 w 2625740"/>
              <a:gd name="connsiteY18" fmla="*/ 9299 h 99189"/>
              <a:gd name="connsiteX19" fmla="*/ 303767 w 2625740"/>
              <a:gd name="connsiteY19" fmla="*/ 12399 h 99189"/>
              <a:gd name="connsiteX20" fmla="*/ 328564 w 2625740"/>
              <a:gd name="connsiteY20" fmla="*/ 21698 h 99189"/>
              <a:gd name="connsiteX21" fmla="*/ 356461 w 2625740"/>
              <a:gd name="connsiteY21" fmla="*/ 24797 h 99189"/>
              <a:gd name="connsiteX22" fmla="*/ 368860 w 2625740"/>
              <a:gd name="connsiteY22" fmla="*/ 27897 h 99189"/>
              <a:gd name="connsiteX23" fmla="*/ 390558 w 2625740"/>
              <a:gd name="connsiteY23" fmla="*/ 34096 h 99189"/>
              <a:gd name="connsiteX24" fmla="*/ 427754 w 2625740"/>
              <a:gd name="connsiteY24" fmla="*/ 40296 h 99189"/>
              <a:gd name="connsiteX25" fmla="*/ 455651 w 2625740"/>
              <a:gd name="connsiteY25" fmla="*/ 37196 h 99189"/>
              <a:gd name="connsiteX26" fmla="*/ 458750 w 2625740"/>
              <a:gd name="connsiteY26" fmla="*/ 18598 h 99189"/>
              <a:gd name="connsiteX27" fmla="*/ 464950 w 2625740"/>
              <a:gd name="connsiteY27" fmla="*/ 9299 h 99189"/>
              <a:gd name="connsiteX28" fmla="*/ 468049 w 2625740"/>
              <a:gd name="connsiteY28" fmla="*/ 18598 h 99189"/>
              <a:gd name="connsiteX29" fmla="*/ 474249 w 2625740"/>
              <a:gd name="connsiteY29" fmla="*/ 24797 h 99189"/>
              <a:gd name="connsiteX30" fmla="*/ 495946 w 2625740"/>
              <a:gd name="connsiteY30" fmla="*/ 34096 h 99189"/>
              <a:gd name="connsiteX31" fmla="*/ 505245 w 2625740"/>
              <a:gd name="connsiteY31" fmla="*/ 46495 h 99189"/>
              <a:gd name="connsiteX32" fmla="*/ 517644 w 2625740"/>
              <a:gd name="connsiteY32" fmla="*/ 49595 h 99189"/>
              <a:gd name="connsiteX33" fmla="*/ 542441 w 2625740"/>
              <a:gd name="connsiteY33" fmla="*/ 55794 h 99189"/>
              <a:gd name="connsiteX34" fmla="*/ 666427 w 2625740"/>
              <a:gd name="connsiteY34" fmla="*/ 52694 h 99189"/>
              <a:gd name="connsiteX35" fmla="*/ 675726 w 2625740"/>
              <a:gd name="connsiteY35" fmla="*/ 40296 h 99189"/>
              <a:gd name="connsiteX36" fmla="*/ 688125 w 2625740"/>
              <a:gd name="connsiteY36" fmla="*/ 24797 h 99189"/>
              <a:gd name="connsiteX37" fmla="*/ 691225 w 2625740"/>
              <a:gd name="connsiteY37" fmla="*/ 15498 h 99189"/>
              <a:gd name="connsiteX38" fmla="*/ 697424 w 2625740"/>
              <a:gd name="connsiteY38" fmla="*/ 21698 h 99189"/>
              <a:gd name="connsiteX39" fmla="*/ 706723 w 2625740"/>
              <a:gd name="connsiteY39" fmla="*/ 27897 h 99189"/>
              <a:gd name="connsiteX40" fmla="*/ 719122 w 2625740"/>
              <a:gd name="connsiteY40" fmla="*/ 30997 h 99189"/>
              <a:gd name="connsiteX41" fmla="*/ 731520 w 2625740"/>
              <a:gd name="connsiteY41" fmla="*/ 37196 h 99189"/>
              <a:gd name="connsiteX42" fmla="*/ 759417 w 2625740"/>
              <a:gd name="connsiteY42" fmla="*/ 43395 h 99189"/>
              <a:gd name="connsiteX43" fmla="*/ 802813 w 2625740"/>
              <a:gd name="connsiteY43" fmla="*/ 49595 h 99189"/>
              <a:gd name="connsiteX44" fmla="*/ 827610 w 2625740"/>
              <a:gd name="connsiteY44" fmla="*/ 52694 h 99189"/>
              <a:gd name="connsiteX45" fmla="*/ 836909 w 2625740"/>
              <a:gd name="connsiteY45" fmla="*/ 55794 h 99189"/>
              <a:gd name="connsiteX46" fmla="*/ 861706 w 2625740"/>
              <a:gd name="connsiteY46" fmla="*/ 52694 h 99189"/>
              <a:gd name="connsiteX47" fmla="*/ 871005 w 2625740"/>
              <a:gd name="connsiteY47" fmla="*/ 21698 h 99189"/>
              <a:gd name="connsiteX48" fmla="*/ 877204 w 2625740"/>
              <a:gd name="connsiteY48" fmla="*/ 15498 h 99189"/>
              <a:gd name="connsiteX49" fmla="*/ 920600 w 2625740"/>
              <a:gd name="connsiteY49" fmla="*/ 9299 h 99189"/>
              <a:gd name="connsiteX50" fmla="*/ 948497 w 2625740"/>
              <a:gd name="connsiteY50" fmla="*/ 12399 h 99189"/>
              <a:gd name="connsiteX51" fmla="*/ 957796 w 2625740"/>
              <a:gd name="connsiteY51" fmla="*/ 15498 h 99189"/>
              <a:gd name="connsiteX52" fmla="*/ 967095 w 2625740"/>
              <a:gd name="connsiteY52" fmla="*/ 34096 h 99189"/>
              <a:gd name="connsiteX53" fmla="*/ 976394 w 2625740"/>
              <a:gd name="connsiteY53" fmla="*/ 37196 h 99189"/>
              <a:gd name="connsiteX54" fmla="*/ 1016689 w 2625740"/>
              <a:gd name="connsiteY54" fmla="*/ 49595 h 99189"/>
              <a:gd name="connsiteX55" fmla="*/ 1063184 w 2625740"/>
              <a:gd name="connsiteY55" fmla="*/ 55794 h 99189"/>
              <a:gd name="connsiteX56" fmla="*/ 1072483 w 2625740"/>
              <a:gd name="connsiteY56" fmla="*/ 52694 h 99189"/>
              <a:gd name="connsiteX57" fmla="*/ 1081782 w 2625740"/>
              <a:gd name="connsiteY57" fmla="*/ 46495 h 99189"/>
              <a:gd name="connsiteX58" fmla="*/ 1106579 w 2625740"/>
              <a:gd name="connsiteY58" fmla="*/ 40296 h 99189"/>
              <a:gd name="connsiteX59" fmla="*/ 1115878 w 2625740"/>
              <a:gd name="connsiteY59" fmla="*/ 34096 h 99189"/>
              <a:gd name="connsiteX60" fmla="*/ 1122078 w 2625740"/>
              <a:gd name="connsiteY60" fmla="*/ 27897 h 99189"/>
              <a:gd name="connsiteX61" fmla="*/ 1156174 w 2625740"/>
              <a:gd name="connsiteY61" fmla="*/ 30997 h 99189"/>
              <a:gd name="connsiteX62" fmla="*/ 1174772 w 2625740"/>
              <a:gd name="connsiteY62" fmla="*/ 40296 h 99189"/>
              <a:gd name="connsiteX63" fmla="*/ 1205769 w 2625740"/>
              <a:gd name="connsiteY63" fmla="*/ 46495 h 99189"/>
              <a:gd name="connsiteX64" fmla="*/ 1218167 w 2625740"/>
              <a:gd name="connsiteY64" fmla="*/ 55794 h 99189"/>
              <a:gd name="connsiteX65" fmla="*/ 1267762 w 2625740"/>
              <a:gd name="connsiteY65" fmla="*/ 55794 h 99189"/>
              <a:gd name="connsiteX66" fmla="*/ 1289459 w 2625740"/>
              <a:gd name="connsiteY66" fmla="*/ 52694 h 99189"/>
              <a:gd name="connsiteX67" fmla="*/ 1295659 w 2625740"/>
              <a:gd name="connsiteY67" fmla="*/ 46495 h 99189"/>
              <a:gd name="connsiteX68" fmla="*/ 1301858 w 2625740"/>
              <a:gd name="connsiteY68" fmla="*/ 37196 h 99189"/>
              <a:gd name="connsiteX69" fmla="*/ 1311157 w 2625740"/>
              <a:gd name="connsiteY69" fmla="*/ 30997 h 99189"/>
              <a:gd name="connsiteX70" fmla="*/ 1314257 w 2625740"/>
              <a:gd name="connsiteY70" fmla="*/ 21698 h 99189"/>
              <a:gd name="connsiteX71" fmla="*/ 1323556 w 2625740"/>
              <a:gd name="connsiteY71" fmla="*/ 18598 h 99189"/>
              <a:gd name="connsiteX72" fmla="*/ 1379350 w 2625740"/>
              <a:gd name="connsiteY72" fmla="*/ 24797 h 99189"/>
              <a:gd name="connsiteX73" fmla="*/ 1422745 w 2625740"/>
              <a:gd name="connsiteY73" fmla="*/ 27897 h 99189"/>
              <a:gd name="connsiteX74" fmla="*/ 1432044 w 2625740"/>
              <a:gd name="connsiteY74" fmla="*/ 34096 h 99189"/>
              <a:gd name="connsiteX75" fmla="*/ 1456841 w 2625740"/>
              <a:gd name="connsiteY75" fmla="*/ 46495 h 99189"/>
              <a:gd name="connsiteX76" fmla="*/ 1497137 w 2625740"/>
              <a:gd name="connsiteY76" fmla="*/ 40296 h 99189"/>
              <a:gd name="connsiteX77" fmla="*/ 1521934 w 2625740"/>
              <a:gd name="connsiteY77" fmla="*/ 34096 h 99189"/>
              <a:gd name="connsiteX78" fmla="*/ 1531233 w 2625740"/>
              <a:gd name="connsiteY78" fmla="*/ 27897 h 99189"/>
              <a:gd name="connsiteX79" fmla="*/ 1543632 w 2625740"/>
              <a:gd name="connsiteY79" fmla="*/ 24797 h 99189"/>
              <a:gd name="connsiteX80" fmla="*/ 1552931 w 2625740"/>
              <a:gd name="connsiteY80" fmla="*/ 21698 h 99189"/>
              <a:gd name="connsiteX81" fmla="*/ 1556030 w 2625740"/>
              <a:gd name="connsiteY81" fmla="*/ 12399 h 99189"/>
              <a:gd name="connsiteX82" fmla="*/ 1559130 w 2625740"/>
              <a:gd name="connsiteY82" fmla="*/ 34096 h 99189"/>
              <a:gd name="connsiteX83" fmla="*/ 1568429 w 2625740"/>
              <a:gd name="connsiteY83" fmla="*/ 37196 h 99189"/>
              <a:gd name="connsiteX84" fmla="*/ 1587027 w 2625740"/>
              <a:gd name="connsiteY84" fmla="*/ 40296 h 99189"/>
              <a:gd name="connsiteX85" fmla="*/ 1614924 w 2625740"/>
              <a:gd name="connsiteY85" fmla="*/ 52694 h 99189"/>
              <a:gd name="connsiteX86" fmla="*/ 1621123 w 2625740"/>
              <a:gd name="connsiteY86" fmla="*/ 61993 h 99189"/>
              <a:gd name="connsiteX87" fmla="*/ 1642821 w 2625740"/>
              <a:gd name="connsiteY87" fmla="*/ 65093 h 99189"/>
              <a:gd name="connsiteX88" fmla="*/ 1658319 w 2625740"/>
              <a:gd name="connsiteY88" fmla="*/ 68193 h 99189"/>
              <a:gd name="connsiteX89" fmla="*/ 1667618 w 2625740"/>
              <a:gd name="connsiteY89" fmla="*/ 71292 h 99189"/>
              <a:gd name="connsiteX90" fmla="*/ 1680017 w 2625740"/>
              <a:gd name="connsiteY90" fmla="*/ 74392 h 99189"/>
              <a:gd name="connsiteX91" fmla="*/ 1698615 w 2625740"/>
              <a:gd name="connsiteY91" fmla="*/ 80591 h 99189"/>
              <a:gd name="connsiteX92" fmla="*/ 1732711 w 2625740"/>
              <a:gd name="connsiteY92" fmla="*/ 77492 h 99189"/>
              <a:gd name="connsiteX93" fmla="*/ 1751309 w 2625740"/>
              <a:gd name="connsiteY93" fmla="*/ 65093 h 99189"/>
              <a:gd name="connsiteX94" fmla="*/ 1754409 w 2625740"/>
              <a:gd name="connsiteY94" fmla="*/ 55794 h 99189"/>
              <a:gd name="connsiteX95" fmla="*/ 1757508 w 2625740"/>
              <a:gd name="connsiteY95" fmla="*/ 43395 h 99189"/>
              <a:gd name="connsiteX96" fmla="*/ 1766807 w 2625740"/>
              <a:gd name="connsiteY96" fmla="*/ 40296 h 99189"/>
              <a:gd name="connsiteX97" fmla="*/ 1779206 w 2625740"/>
              <a:gd name="connsiteY97" fmla="*/ 37196 h 99189"/>
              <a:gd name="connsiteX98" fmla="*/ 1869096 w 2625740"/>
              <a:gd name="connsiteY98" fmla="*/ 43395 h 99189"/>
              <a:gd name="connsiteX99" fmla="*/ 1881495 w 2625740"/>
              <a:gd name="connsiteY99" fmla="*/ 46495 h 99189"/>
              <a:gd name="connsiteX100" fmla="*/ 1890794 w 2625740"/>
              <a:gd name="connsiteY100" fmla="*/ 49595 h 99189"/>
              <a:gd name="connsiteX101" fmla="*/ 1927990 w 2625740"/>
              <a:gd name="connsiteY101" fmla="*/ 52694 h 99189"/>
              <a:gd name="connsiteX102" fmla="*/ 1946587 w 2625740"/>
              <a:gd name="connsiteY102" fmla="*/ 49595 h 99189"/>
              <a:gd name="connsiteX103" fmla="*/ 1949687 w 2625740"/>
              <a:gd name="connsiteY103" fmla="*/ 40296 h 99189"/>
              <a:gd name="connsiteX104" fmla="*/ 1952787 w 2625740"/>
              <a:gd name="connsiteY104" fmla="*/ 18598 h 99189"/>
              <a:gd name="connsiteX105" fmla="*/ 1983783 w 2625740"/>
              <a:gd name="connsiteY105" fmla="*/ 21698 h 99189"/>
              <a:gd name="connsiteX106" fmla="*/ 1999282 w 2625740"/>
              <a:gd name="connsiteY106" fmla="*/ 43395 h 99189"/>
              <a:gd name="connsiteX107" fmla="*/ 2020979 w 2625740"/>
              <a:gd name="connsiteY107" fmla="*/ 52694 h 99189"/>
              <a:gd name="connsiteX108" fmla="*/ 2098471 w 2625740"/>
              <a:gd name="connsiteY108" fmla="*/ 55794 h 99189"/>
              <a:gd name="connsiteX109" fmla="*/ 2144966 w 2625740"/>
              <a:gd name="connsiteY109" fmla="*/ 52694 h 99189"/>
              <a:gd name="connsiteX110" fmla="*/ 2151165 w 2625740"/>
              <a:gd name="connsiteY110" fmla="*/ 27897 h 99189"/>
              <a:gd name="connsiteX111" fmla="*/ 2169763 w 2625740"/>
              <a:gd name="connsiteY111" fmla="*/ 21698 h 99189"/>
              <a:gd name="connsiteX112" fmla="*/ 2200760 w 2625740"/>
              <a:gd name="connsiteY112" fmla="*/ 24797 h 99189"/>
              <a:gd name="connsiteX113" fmla="*/ 2216258 w 2625740"/>
              <a:gd name="connsiteY113" fmla="*/ 27897 h 99189"/>
              <a:gd name="connsiteX114" fmla="*/ 2219358 w 2625740"/>
              <a:gd name="connsiteY114" fmla="*/ 58894 h 99189"/>
              <a:gd name="connsiteX115" fmla="*/ 2247255 w 2625740"/>
              <a:gd name="connsiteY115" fmla="*/ 74392 h 99189"/>
              <a:gd name="connsiteX116" fmla="*/ 2275152 w 2625740"/>
              <a:gd name="connsiteY116" fmla="*/ 77492 h 99189"/>
              <a:gd name="connsiteX117" fmla="*/ 2284451 w 2625740"/>
              <a:gd name="connsiteY117" fmla="*/ 80591 h 99189"/>
              <a:gd name="connsiteX118" fmla="*/ 2290650 w 2625740"/>
              <a:gd name="connsiteY118" fmla="*/ 61993 h 99189"/>
              <a:gd name="connsiteX119" fmla="*/ 2299949 w 2625740"/>
              <a:gd name="connsiteY119" fmla="*/ 55794 h 99189"/>
              <a:gd name="connsiteX120" fmla="*/ 2312347 w 2625740"/>
              <a:gd name="connsiteY120" fmla="*/ 40296 h 99189"/>
              <a:gd name="connsiteX121" fmla="*/ 2318547 w 2625740"/>
              <a:gd name="connsiteY121" fmla="*/ 18598 h 99189"/>
              <a:gd name="connsiteX122" fmla="*/ 2327846 w 2625740"/>
              <a:gd name="connsiteY122" fmla="*/ 27897 h 99189"/>
              <a:gd name="connsiteX123" fmla="*/ 2358842 w 2625740"/>
              <a:gd name="connsiteY123" fmla="*/ 34096 h 99189"/>
              <a:gd name="connsiteX124" fmla="*/ 2374341 w 2625740"/>
              <a:gd name="connsiteY124" fmla="*/ 46495 h 99189"/>
              <a:gd name="connsiteX125" fmla="*/ 2396038 w 2625740"/>
              <a:gd name="connsiteY125" fmla="*/ 49595 h 99189"/>
              <a:gd name="connsiteX126" fmla="*/ 2414636 w 2625740"/>
              <a:gd name="connsiteY126" fmla="*/ 52694 h 99189"/>
              <a:gd name="connsiteX127" fmla="*/ 2417736 w 2625740"/>
              <a:gd name="connsiteY127" fmla="*/ 61993 h 99189"/>
              <a:gd name="connsiteX128" fmla="*/ 2436334 w 2625740"/>
              <a:gd name="connsiteY128" fmla="*/ 68193 h 99189"/>
              <a:gd name="connsiteX129" fmla="*/ 2458032 w 2625740"/>
              <a:gd name="connsiteY129" fmla="*/ 74392 h 99189"/>
              <a:gd name="connsiteX130" fmla="*/ 2473530 w 2625740"/>
              <a:gd name="connsiteY130" fmla="*/ 77492 h 99189"/>
              <a:gd name="connsiteX131" fmla="*/ 2485929 w 2625740"/>
              <a:gd name="connsiteY131" fmla="*/ 80591 h 99189"/>
              <a:gd name="connsiteX132" fmla="*/ 2489028 w 2625740"/>
              <a:gd name="connsiteY132" fmla="*/ 61993 h 99189"/>
              <a:gd name="connsiteX133" fmla="*/ 2495227 w 2625740"/>
              <a:gd name="connsiteY133" fmla="*/ 52694 h 99189"/>
              <a:gd name="connsiteX134" fmla="*/ 2498327 w 2625740"/>
              <a:gd name="connsiteY134" fmla="*/ 61993 h 99189"/>
              <a:gd name="connsiteX135" fmla="*/ 2513825 w 2625740"/>
              <a:gd name="connsiteY135" fmla="*/ 77492 h 99189"/>
              <a:gd name="connsiteX136" fmla="*/ 2520025 w 2625740"/>
              <a:gd name="connsiteY136" fmla="*/ 83691 h 99189"/>
              <a:gd name="connsiteX137" fmla="*/ 2541722 w 2625740"/>
              <a:gd name="connsiteY137" fmla="*/ 99189 h 99189"/>
              <a:gd name="connsiteX138" fmla="*/ 2551021 w 2625740"/>
              <a:gd name="connsiteY138" fmla="*/ 96090 h 99189"/>
              <a:gd name="connsiteX139" fmla="*/ 2560320 w 2625740"/>
              <a:gd name="connsiteY139" fmla="*/ 80591 h 99189"/>
              <a:gd name="connsiteX140" fmla="*/ 2600616 w 2625740"/>
              <a:gd name="connsiteY140" fmla="*/ 74392 h 99189"/>
              <a:gd name="connsiteX141" fmla="*/ 2606815 w 2625740"/>
              <a:gd name="connsiteY141" fmla="*/ 52694 h 99189"/>
              <a:gd name="connsiteX142" fmla="*/ 2616114 w 2625740"/>
              <a:gd name="connsiteY142" fmla="*/ 24797 h 99189"/>
              <a:gd name="connsiteX143" fmla="*/ 2619214 w 2625740"/>
              <a:gd name="connsiteY143" fmla="*/ 15498 h 99189"/>
              <a:gd name="connsiteX144" fmla="*/ 2625413 w 2625740"/>
              <a:gd name="connsiteY144" fmla="*/ 6199 h 99189"/>
              <a:gd name="connsiteX145" fmla="*/ 2622314 w 2625740"/>
              <a:gd name="connsiteY145" fmla="*/ 6199 h 9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2625740" h="99189">
                <a:moveTo>
                  <a:pt x="0" y="52694"/>
                </a:moveTo>
                <a:cubicBezTo>
                  <a:pt x="7233" y="51661"/>
                  <a:pt x="14422" y="50256"/>
                  <a:pt x="21698" y="49595"/>
                </a:cubicBezTo>
                <a:cubicBezTo>
                  <a:pt x="37167" y="48189"/>
                  <a:pt x="52755" y="48210"/>
                  <a:pt x="68193" y="46495"/>
                </a:cubicBezTo>
                <a:cubicBezTo>
                  <a:pt x="71440" y="46134"/>
                  <a:pt x="74322" y="44187"/>
                  <a:pt x="77492" y="43395"/>
                </a:cubicBezTo>
                <a:cubicBezTo>
                  <a:pt x="82603" y="42117"/>
                  <a:pt x="87879" y="41574"/>
                  <a:pt x="92990" y="40296"/>
                </a:cubicBezTo>
                <a:cubicBezTo>
                  <a:pt x="131145" y="30758"/>
                  <a:pt x="60616" y="45532"/>
                  <a:pt x="117787" y="34096"/>
                </a:cubicBezTo>
                <a:cubicBezTo>
                  <a:pt x="119854" y="32030"/>
                  <a:pt x="122161" y="30179"/>
                  <a:pt x="123987" y="27897"/>
                </a:cubicBezTo>
                <a:cubicBezTo>
                  <a:pt x="126314" y="24988"/>
                  <a:pt x="127277" y="20925"/>
                  <a:pt x="130186" y="18598"/>
                </a:cubicBezTo>
                <a:cubicBezTo>
                  <a:pt x="132737" y="16557"/>
                  <a:pt x="136385" y="16531"/>
                  <a:pt x="139485" y="15498"/>
                </a:cubicBezTo>
                <a:cubicBezTo>
                  <a:pt x="142585" y="16531"/>
                  <a:pt x="145632" y="17738"/>
                  <a:pt x="148784" y="18598"/>
                </a:cubicBezTo>
                <a:cubicBezTo>
                  <a:pt x="157004" y="20840"/>
                  <a:pt x="173581" y="24797"/>
                  <a:pt x="173581" y="24797"/>
                </a:cubicBezTo>
                <a:cubicBezTo>
                  <a:pt x="174614" y="29963"/>
                  <a:pt x="173758" y="35912"/>
                  <a:pt x="176681" y="40296"/>
                </a:cubicBezTo>
                <a:cubicBezTo>
                  <a:pt x="178493" y="43015"/>
                  <a:pt x="182741" y="42963"/>
                  <a:pt x="185980" y="43395"/>
                </a:cubicBezTo>
                <a:cubicBezTo>
                  <a:pt x="198313" y="45039"/>
                  <a:pt x="210777" y="45462"/>
                  <a:pt x="223176" y="46495"/>
                </a:cubicBezTo>
                <a:cubicBezTo>
                  <a:pt x="238674" y="45462"/>
                  <a:pt x="254551" y="46953"/>
                  <a:pt x="269671" y="43395"/>
                </a:cubicBezTo>
                <a:cubicBezTo>
                  <a:pt x="273297" y="42542"/>
                  <a:pt x="274204" y="37428"/>
                  <a:pt x="275870" y="34096"/>
                </a:cubicBezTo>
                <a:cubicBezTo>
                  <a:pt x="279413" y="27010"/>
                  <a:pt x="280301" y="16374"/>
                  <a:pt x="282070" y="9299"/>
                </a:cubicBezTo>
                <a:cubicBezTo>
                  <a:pt x="282862" y="6129"/>
                  <a:pt x="284136" y="3100"/>
                  <a:pt x="285169" y="0"/>
                </a:cubicBezTo>
                <a:cubicBezTo>
                  <a:pt x="286202" y="3100"/>
                  <a:pt x="285550" y="7487"/>
                  <a:pt x="288269" y="9299"/>
                </a:cubicBezTo>
                <a:cubicBezTo>
                  <a:pt x="292652" y="12221"/>
                  <a:pt x="298721" y="10885"/>
                  <a:pt x="303767" y="12399"/>
                </a:cubicBezTo>
                <a:cubicBezTo>
                  <a:pt x="305159" y="12817"/>
                  <a:pt x="324052" y="20946"/>
                  <a:pt x="328564" y="21698"/>
                </a:cubicBezTo>
                <a:cubicBezTo>
                  <a:pt x="337793" y="23236"/>
                  <a:pt x="347162" y="23764"/>
                  <a:pt x="356461" y="24797"/>
                </a:cubicBezTo>
                <a:cubicBezTo>
                  <a:pt x="360594" y="25830"/>
                  <a:pt x="364764" y="26727"/>
                  <a:pt x="368860" y="27897"/>
                </a:cubicBezTo>
                <a:cubicBezTo>
                  <a:pt x="386990" y="33077"/>
                  <a:pt x="368744" y="29249"/>
                  <a:pt x="390558" y="34096"/>
                </a:cubicBezTo>
                <a:cubicBezTo>
                  <a:pt x="406884" y="37724"/>
                  <a:pt x="409628" y="37706"/>
                  <a:pt x="427754" y="40296"/>
                </a:cubicBezTo>
                <a:lnTo>
                  <a:pt x="455651" y="37196"/>
                </a:lnTo>
                <a:cubicBezTo>
                  <a:pt x="460800" y="33592"/>
                  <a:pt x="456763" y="24560"/>
                  <a:pt x="458750" y="18598"/>
                </a:cubicBezTo>
                <a:cubicBezTo>
                  <a:pt x="459928" y="15064"/>
                  <a:pt x="462883" y="12399"/>
                  <a:pt x="464950" y="9299"/>
                </a:cubicBezTo>
                <a:cubicBezTo>
                  <a:pt x="465983" y="12399"/>
                  <a:pt x="466368" y="15796"/>
                  <a:pt x="468049" y="18598"/>
                </a:cubicBezTo>
                <a:cubicBezTo>
                  <a:pt x="469553" y="21104"/>
                  <a:pt x="471817" y="23176"/>
                  <a:pt x="474249" y="24797"/>
                </a:cubicBezTo>
                <a:cubicBezTo>
                  <a:pt x="481914" y="29907"/>
                  <a:pt x="487676" y="31340"/>
                  <a:pt x="495946" y="34096"/>
                </a:cubicBezTo>
                <a:cubicBezTo>
                  <a:pt x="499046" y="38229"/>
                  <a:pt x="501041" y="43492"/>
                  <a:pt x="505245" y="46495"/>
                </a:cubicBezTo>
                <a:cubicBezTo>
                  <a:pt x="508712" y="48971"/>
                  <a:pt x="513485" y="48671"/>
                  <a:pt x="517644" y="49595"/>
                </a:cubicBezTo>
                <a:cubicBezTo>
                  <a:pt x="540089" y="54583"/>
                  <a:pt x="525823" y="50254"/>
                  <a:pt x="542441" y="55794"/>
                </a:cubicBezTo>
                <a:lnTo>
                  <a:pt x="666427" y="52694"/>
                </a:lnTo>
                <a:cubicBezTo>
                  <a:pt x="671558" y="52097"/>
                  <a:pt x="672723" y="44500"/>
                  <a:pt x="675726" y="40296"/>
                </a:cubicBezTo>
                <a:cubicBezTo>
                  <a:pt x="685503" y="26610"/>
                  <a:pt x="677758" y="35166"/>
                  <a:pt x="688125" y="24797"/>
                </a:cubicBezTo>
                <a:cubicBezTo>
                  <a:pt x="689158" y="21697"/>
                  <a:pt x="688125" y="16531"/>
                  <a:pt x="691225" y="15498"/>
                </a:cubicBezTo>
                <a:cubicBezTo>
                  <a:pt x="693998" y="14574"/>
                  <a:pt x="695142" y="19872"/>
                  <a:pt x="697424" y="21698"/>
                </a:cubicBezTo>
                <a:cubicBezTo>
                  <a:pt x="700333" y="24025"/>
                  <a:pt x="703299" y="26430"/>
                  <a:pt x="706723" y="27897"/>
                </a:cubicBezTo>
                <a:cubicBezTo>
                  <a:pt x="710639" y="29575"/>
                  <a:pt x="715133" y="29501"/>
                  <a:pt x="719122" y="30997"/>
                </a:cubicBezTo>
                <a:cubicBezTo>
                  <a:pt x="723448" y="32619"/>
                  <a:pt x="727273" y="35376"/>
                  <a:pt x="731520" y="37196"/>
                </a:cubicBezTo>
                <a:cubicBezTo>
                  <a:pt x="741234" y="41359"/>
                  <a:pt x="748266" y="41537"/>
                  <a:pt x="759417" y="43395"/>
                </a:cubicBezTo>
                <a:cubicBezTo>
                  <a:pt x="780215" y="50328"/>
                  <a:pt x="763114" y="45416"/>
                  <a:pt x="802813" y="49595"/>
                </a:cubicBezTo>
                <a:cubicBezTo>
                  <a:pt x="811097" y="50467"/>
                  <a:pt x="819344" y="51661"/>
                  <a:pt x="827610" y="52694"/>
                </a:cubicBezTo>
                <a:cubicBezTo>
                  <a:pt x="830710" y="53727"/>
                  <a:pt x="833642" y="55794"/>
                  <a:pt x="836909" y="55794"/>
                </a:cubicBezTo>
                <a:cubicBezTo>
                  <a:pt x="845239" y="55794"/>
                  <a:pt x="854882" y="57471"/>
                  <a:pt x="861706" y="52694"/>
                </a:cubicBezTo>
                <a:cubicBezTo>
                  <a:pt x="866954" y="49020"/>
                  <a:pt x="867818" y="28072"/>
                  <a:pt x="871005" y="21698"/>
                </a:cubicBezTo>
                <a:cubicBezTo>
                  <a:pt x="872312" y="19084"/>
                  <a:pt x="874468" y="16524"/>
                  <a:pt x="877204" y="15498"/>
                </a:cubicBezTo>
                <a:cubicBezTo>
                  <a:pt x="881668" y="13824"/>
                  <a:pt x="919191" y="9475"/>
                  <a:pt x="920600" y="9299"/>
                </a:cubicBezTo>
                <a:cubicBezTo>
                  <a:pt x="936099" y="4132"/>
                  <a:pt x="926798" y="5166"/>
                  <a:pt x="948497" y="12399"/>
                </a:cubicBezTo>
                <a:lnTo>
                  <a:pt x="957796" y="15498"/>
                </a:lnTo>
                <a:cubicBezTo>
                  <a:pt x="960025" y="24415"/>
                  <a:pt x="958966" y="29219"/>
                  <a:pt x="967095" y="34096"/>
                </a:cubicBezTo>
                <a:cubicBezTo>
                  <a:pt x="969897" y="35777"/>
                  <a:pt x="973294" y="36163"/>
                  <a:pt x="976394" y="37196"/>
                </a:cubicBezTo>
                <a:cubicBezTo>
                  <a:pt x="993123" y="53925"/>
                  <a:pt x="981124" y="45851"/>
                  <a:pt x="1016689" y="49595"/>
                </a:cubicBezTo>
                <a:cubicBezTo>
                  <a:pt x="1047593" y="52848"/>
                  <a:pt x="1037533" y="51518"/>
                  <a:pt x="1063184" y="55794"/>
                </a:cubicBezTo>
                <a:cubicBezTo>
                  <a:pt x="1066284" y="54761"/>
                  <a:pt x="1069561" y="54155"/>
                  <a:pt x="1072483" y="52694"/>
                </a:cubicBezTo>
                <a:cubicBezTo>
                  <a:pt x="1075815" y="51028"/>
                  <a:pt x="1078281" y="47768"/>
                  <a:pt x="1081782" y="46495"/>
                </a:cubicBezTo>
                <a:cubicBezTo>
                  <a:pt x="1089789" y="43583"/>
                  <a:pt x="1106579" y="40296"/>
                  <a:pt x="1106579" y="40296"/>
                </a:cubicBezTo>
                <a:cubicBezTo>
                  <a:pt x="1109679" y="38229"/>
                  <a:pt x="1112969" y="36423"/>
                  <a:pt x="1115878" y="34096"/>
                </a:cubicBezTo>
                <a:cubicBezTo>
                  <a:pt x="1118160" y="32270"/>
                  <a:pt x="1119164" y="28121"/>
                  <a:pt x="1122078" y="27897"/>
                </a:cubicBezTo>
                <a:cubicBezTo>
                  <a:pt x="1133457" y="27022"/>
                  <a:pt x="1144809" y="29964"/>
                  <a:pt x="1156174" y="30997"/>
                </a:cubicBezTo>
                <a:cubicBezTo>
                  <a:pt x="1164747" y="36712"/>
                  <a:pt x="1164960" y="38032"/>
                  <a:pt x="1174772" y="40296"/>
                </a:cubicBezTo>
                <a:cubicBezTo>
                  <a:pt x="1185039" y="42665"/>
                  <a:pt x="1205769" y="46495"/>
                  <a:pt x="1205769" y="46495"/>
                </a:cubicBezTo>
                <a:cubicBezTo>
                  <a:pt x="1209902" y="49595"/>
                  <a:pt x="1213546" y="53484"/>
                  <a:pt x="1218167" y="55794"/>
                </a:cubicBezTo>
                <a:cubicBezTo>
                  <a:pt x="1232016" y="62719"/>
                  <a:pt x="1257337" y="56892"/>
                  <a:pt x="1267762" y="55794"/>
                </a:cubicBezTo>
                <a:cubicBezTo>
                  <a:pt x="1275028" y="55029"/>
                  <a:pt x="1282227" y="53727"/>
                  <a:pt x="1289459" y="52694"/>
                </a:cubicBezTo>
                <a:cubicBezTo>
                  <a:pt x="1291526" y="50628"/>
                  <a:pt x="1293833" y="48777"/>
                  <a:pt x="1295659" y="46495"/>
                </a:cubicBezTo>
                <a:cubicBezTo>
                  <a:pt x="1297986" y="43586"/>
                  <a:pt x="1299224" y="39830"/>
                  <a:pt x="1301858" y="37196"/>
                </a:cubicBezTo>
                <a:cubicBezTo>
                  <a:pt x="1304492" y="34562"/>
                  <a:pt x="1308057" y="33063"/>
                  <a:pt x="1311157" y="30997"/>
                </a:cubicBezTo>
                <a:cubicBezTo>
                  <a:pt x="1312190" y="27897"/>
                  <a:pt x="1311947" y="24008"/>
                  <a:pt x="1314257" y="21698"/>
                </a:cubicBezTo>
                <a:cubicBezTo>
                  <a:pt x="1316567" y="19388"/>
                  <a:pt x="1320292" y="18443"/>
                  <a:pt x="1323556" y="18598"/>
                </a:cubicBezTo>
                <a:cubicBezTo>
                  <a:pt x="1342247" y="19488"/>
                  <a:pt x="1360719" y="23050"/>
                  <a:pt x="1379350" y="24797"/>
                </a:cubicBezTo>
                <a:cubicBezTo>
                  <a:pt x="1393789" y="26151"/>
                  <a:pt x="1408280" y="26864"/>
                  <a:pt x="1422745" y="27897"/>
                </a:cubicBezTo>
                <a:cubicBezTo>
                  <a:pt x="1425845" y="29963"/>
                  <a:pt x="1428774" y="32312"/>
                  <a:pt x="1432044" y="34096"/>
                </a:cubicBezTo>
                <a:cubicBezTo>
                  <a:pt x="1440157" y="38521"/>
                  <a:pt x="1456841" y="46495"/>
                  <a:pt x="1456841" y="46495"/>
                </a:cubicBezTo>
                <a:cubicBezTo>
                  <a:pt x="1512419" y="40937"/>
                  <a:pt x="1471275" y="47349"/>
                  <a:pt x="1497137" y="40296"/>
                </a:cubicBezTo>
                <a:cubicBezTo>
                  <a:pt x="1505357" y="38054"/>
                  <a:pt x="1521934" y="34096"/>
                  <a:pt x="1521934" y="34096"/>
                </a:cubicBezTo>
                <a:cubicBezTo>
                  <a:pt x="1525034" y="32030"/>
                  <a:pt x="1527809" y="29364"/>
                  <a:pt x="1531233" y="27897"/>
                </a:cubicBezTo>
                <a:cubicBezTo>
                  <a:pt x="1535149" y="26219"/>
                  <a:pt x="1539536" y="25967"/>
                  <a:pt x="1543632" y="24797"/>
                </a:cubicBezTo>
                <a:cubicBezTo>
                  <a:pt x="1546774" y="23899"/>
                  <a:pt x="1549831" y="22731"/>
                  <a:pt x="1552931" y="21698"/>
                </a:cubicBezTo>
                <a:cubicBezTo>
                  <a:pt x="1553964" y="18598"/>
                  <a:pt x="1554569" y="9477"/>
                  <a:pt x="1556030" y="12399"/>
                </a:cubicBezTo>
                <a:cubicBezTo>
                  <a:pt x="1559297" y="18933"/>
                  <a:pt x="1555863" y="27562"/>
                  <a:pt x="1559130" y="34096"/>
                </a:cubicBezTo>
                <a:cubicBezTo>
                  <a:pt x="1560591" y="37018"/>
                  <a:pt x="1565239" y="36487"/>
                  <a:pt x="1568429" y="37196"/>
                </a:cubicBezTo>
                <a:cubicBezTo>
                  <a:pt x="1574564" y="38560"/>
                  <a:pt x="1580828" y="39263"/>
                  <a:pt x="1587027" y="40296"/>
                </a:cubicBezTo>
                <a:cubicBezTo>
                  <a:pt x="1600977" y="61221"/>
                  <a:pt x="1582286" y="38189"/>
                  <a:pt x="1614924" y="52694"/>
                </a:cubicBezTo>
                <a:cubicBezTo>
                  <a:pt x="1618328" y="54207"/>
                  <a:pt x="1617719" y="60480"/>
                  <a:pt x="1621123" y="61993"/>
                </a:cubicBezTo>
                <a:cubicBezTo>
                  <a:pt x="1627799" y="64960"/>
                  <a:pt x="1635614" y="63892"/>
                  <a:pt x="1642821" y="65093"/>
                </a:cubicBezTo>
                <a:cubicBezTo>
                  <a:pt x="1648018" y="65959"/>
                  <a:pt x="1653208" y="66915"/>
                  <a:pt x="1658319" y="68193"/>
                </a:cubicBezTo>
                <a:cubicBezTo>
                  <a:pt x="1661489" y="68985"/>
                  <a:pt x="1664476" y="70394"/>
                  <a:pt x="1667618" y="71292"/>
                </a:cubicBezTo>
                <a:cubicBezTo>
                  <a:pt x="1671714" y="72462"/>
                  <a:pt x="1675936" y="73168"/>
                  <a:pt x="1680017" y="74392"/>
                </a:cubicBezTo>
                <a:cubicBezTo>
                  <a:pt x="1686276" y="76270"/>
                  <a:pt x="1698615" y="80591"/>
                  <a:pt x="1698615" y="80591"/>
                </a:cubicBezTo>
                <a:cubicBezTo>
                  <a:pt x="1709980" y="79558"/>
                  <a:pt x="1721763" y="80712"/>
                  <a:pt x="1732711" y="77492"/>
                </a:cubicBezTo>
                <a:cubicBezTo>
                  <a:pt x="1739859" y="75390"/>
                  <a:pt x="1751309" y="65093"/>
                  <a:pt x="1751309" y="65093"/>
                </a:cubicBezTo>
                <a:cubicBezTo>
                  <a:pt x="1752342" y="61993"/>
                  <a:pt x="1753511" y="58936"/>
                  <a:pt x="1754409" y="55794"/>
                </a:cubicBezTo>
                <a:cubicBezTo>
                  <a:pt x="1755579" y="51698"/>
                  <a:pt x="1754847" y="46722"/>
                  <a:pt x="1757508" y="43395"/>
                </a:cubicBezTo>
                <a:cubicBezTo>
                  <a:pt x="1759549" y="40844"/>
                  <a:pt x="1763665" y="41194"/>
                  <a:pt x="1766807" y="40296"/>
                </a:cubicBezTo>
                <a:cubicBezTo>
                  <a:pt x="1770903" y="39126"/>
                  <a:pt x="1775073" y="38229"/>
                  <a:pt x="1779206" y="37196"/>
                </a:cubicBezTo>
                <a:cubicBezTo>
                  <a:pt x="1799504" y="38324"/>
                  <a:pt x="1845179" y="40206"/>
                  <a:pt x="1869096" y="43395"/>
                </a:cubicBezTo>
                <a:cubicBezTo>
                  <a:pt x="1873319" y="43958"/>
                  <a:pt x="1877399" y="45325"/>
                  <a:pt x="1881495" y="46495"/>
                </a:cubicBezTo>
                <a:cubicBezTo>
                  <a:pt x="1884637" y="47393"/>
                  <a:pt x="1887555" y="49163"/>
                  <a:pt x="1890794" y="49595"/>
                </a:cubicBezTo>
                <a:cubicBezTo>
                  <a:pt x="1903126" y="51239"/>
                  <a:pt x="1915591" y="51661"/>
                  <a:pt x="1927990" y="52694"/>
                </a:cubicBezTo>
                <a:cubicBezTo>
                  <a:pt x="1934189" y="51661"/>
                  <a:pt x="1941131" y="52713"/>
                  <a:pt x="1946587" y="49595"/>
                </a:cubicBezTo>
                <a:cubicBezTo>
                  <a:pt x="1949424" y="47974"/>
                  <a:pt x="1949046" y="43500"/>
                  <a:pt x="1949687" y="40296"/>
                </a:cubicBezTo>
                <a:cubicBezTo>
                  <a:pt x="1951120" y="33132"/>
                  <a:pt x="1951754" y="25831"/>
                  <a:pt x="1952787" y="18598"/>
                </a:cubicBezTo>
                <a:cubicBezTo>
                  <a:pt x="1963119" y="19631"/>
                  <a:pt x="1974092" y="17971"/>
                  <a:pt x="1983783" y="21698"/>
                </a:cubicBezTo>
                <a:cubicBezTo>
                  <a:pt x="1989604" y="23937"/>
                  <a:pt x="1994336" y="39273"/>
                  <a:pt x="1999282" y="43395"/>
                </a:cubicBezTo>
                <a:cubicBezTo>
                  <a:pt x="2001251" y="45036"/>
                  <a:pt x="2016737" y="52391"/>
                  <a:pt x="2020979" y="52694"/>
                </a:cubicBezTo>
                <a:cubicBezTo>
                  <a:pt x="2046765" y="54536"/>
                  <a:pt x="2072640" y="54761"/>
                  <a:pt x="2098471" y="55794"/>
                </a:cubicBezTo>
                <a:lnTo>
                  <a:pt x="2144966" y="52694"/>
                </a:lnTo>
                <a:cubicBezTo>
                  <a:pt x="2149483" y="51000"/>
                  <a:pt x="2145917" y="31645"/>
                  <a:pt x="2151165" y="27897"/>
                </a:cubicBezTo>
                <a:cubicBezTo>
                  <a:pt x="2156483" y="24099"/>
                  <a:pt x="2169763" y="21698"/>
                  <a:pt x="2169763" y="21698"/>
                </a:cubicBezTo>
                <a:cubicBezTo>
                  <a:pt x="2180095" y="22731"/>
                  <a:pt x="2190467" y="23425"/>
                  <a:pt x="2200760" y="24797"/>
                </a:cubicBezTo>
                <a:cubicBezTo>
                  <a:pt x="2205982" y="25493"/>
                  <a:pt x="2213735" y="23272"/>
                  <a:pt x="2216258" y="27897"/>
                </a:cubicBezTo>
                <a:cubicBezTo>
                  <a:pt x="2221230" y="37013"/>
                  <a:pt x="2214714" y="49606"/>
                  <a:pt x="2219358" y="58894"/>
                </a:cubicBezTo>
                <a:cubicBezTo>
                  <a:pt x="2221778" y="63734"/>
                  <a:pt x="2239175" y="73045"/>
                  <a:pt x="2247255" y="74392"/>
                </a:cubicBezTo>
                <a:cubicBezTo>
                  <a:pt x="2256484" y="75930"/>
                  <a:pt x="2265853" y="76459"/>
                  <a:pt x="2275152" y="77492"/>
                </a:cubicBezTo>
                <a:cubicBezTo>
                  <a:pt x="2278252" y="78525"/>
                  <a:pt x="2282141" y="82901"/>
                  <a:pt x="2284451" y="80591"/>
                </a:cubicBezTo>
                <a:cubicBezTo>
                  <a:pt x="2289072" y="75970"/>
                  <a:pt x="2285213" y="65618"/>
                  <a:pt x="2290650" y="61993"/>
                </a:cubicBezTo>
                <a:lnTo>
                  <a:pt x="2299949" y="55794"/>
                </a:lnTo>
                <a:cubicBezTo>
                  <a:pt x="2307741" y="32420"/>
                  <a:pt x="2296324" y="60325"/>
                  <a:pt x="2312347" y="40296"/>
                </a:cubicBezTo>
                <a:cubicBezTo>
                  <a:pt x="2313964" y="38274"/>
                  <a:pt x="2318344" y="19409"/>
                  <a:pt x="2318547" y="18598"/>
                </a:cubicBezTo>
                <a:cubicBezTo>
                  <a:pt x="2321647" y="21698"/>
                  <a:pt x="2324040" y="25722"/>
                  <a:pt x="2327846" y="27897"/>
                </a:cubicBezTo>
                <a:cubicBezTo>
                  <a:pt x="2331657" y="30075"/>
                  <a:pt x="2357707" y="33907"/>
                  <a:pt x="2358842" y="34096"/>
                </a:cubicBezTo>
                <a:cubicBezTo>
                  <a:pt x="2362856" y="38110"/>
                  <a:pt x="2368754" y="44819"/>
                  <a:pt x="2374341" y="46495"/>
                </a:cubicBezTo>
                <a:cubicBezTo>
                  <a:pt x="2381339" y="48594"/>
                  <a:pt x="2388817" y="48484"/>
                  <a:pt x="2396038" y="49595"/>
                </a:cubicBezTo>
                <a:cubicBezTo>
                  <a:pt x="2402250" y="50551"/>
                  <a:pt x="2408437" y="51661"/>
                  <a:pt x="2414636" y="52694"/>
                </a:cubicBezTo>
                <a:cubicBezTo>
                  <a:pt x="2415669" y="55794"/>
                  <a:pt x="2415077" y="60094"/>
                  <a:pt x="2417736" y="61993"/>
                </a:cubicBezTo>
                <a:cubicBezTo>
                  <a:pt x="2423053" y="65791"/>
                  <a:pt x="2430051" y="66398"/>
                  <a:pt x="2436334" y="68193"/>
                </a:cubicBezTo>
                <a:cubicBezTo>
                  <a:pt x="2443567" y="70259"/>
                  <a:pt x="2450735" y="72568"/>
                  <a:pt x="2458032" y="74392"/>
                </a:cubicBezTo>
                <a:cubicBezTo>
                  <a:pt x="2463143" y="75670"/>
                  <a:pt x="2468387" y="76349"/>
                  <a:pt x="2473530" y="77492"/>
                </a:cubicBezTo>
                <a:cubicBezTo>
                  <a:pt x="2477689" y="78416"/>
                  <a:pt x="2481796" y="79558"/>
                  <a:pt x="2485929" y="80591"/>
                </a:cubicBezTo>
                <a:cubicBezTo>
                  <a:pt x="2486962" y="74392"/>
                  <a:pt x="2487041" y="67955"/>
                  <a:pt x="2489028" y="61993"/>
                </a:cubicBezTo>
                <a:cubicBezTo>
                  <a:pt x="2490206" y="58459"/>
                  <a:pt x="2491502" y="52694"/>
                  <a:pt x="2495227" y="52694"/>
                </a:cubicBezTo>
                <a:cubicBezTo>
                  <a:pt x="2498494" y="52694"/>
                  <a:pt x="2497040" y="58990"/>
                  <a:pt x="2498327" y="61993"/>
                </a:cubicBezTo>
                <a:cubicBezTo>
                  <a:pt x="2504711" y="76889"/>
                  <a:pt x="2501045" y="73231"/>
                  <a:pt x="2513825" y="77492"/>
                </a:cubicBezTo>
                <a:cubicBezTo>
                  <a:pt x="2515892" y="79558"/>
                  <a:pt x="2517780" y="81820"/>
                  <a:pt x="2520025" y="83691"/>
                </a:cubicBezTo>
                <a:cubicBezTo>
                  <a:pt x="2527720" y="90104"/>
                  <a:pt x="2533665" y="93818"/>
                  <a:pt x="2541722" y="99189"/>
                </a:cubicBezTo>
                <a:cubicBezTo>
                  <a:pt x="2544822" y="98156"/>
                  <a:pt x="2548711" y="98400"/>
                  <a:pt x="2551021" y="96090"/>
                </a:cubicBezTo>
                <a:cubicBezTo>
                  <a:pt x="2565650" y="81463"/>
                  <a:pt x="2542326" y="91388"/>
                  <a:pt x="2560320" y="80591"/>
                </a:cubicBezTo>
                <a:cubicBezTo>
                  <a:pt x="2569254" y="75231"/>
                  <a:pt x="2598838" y="74570"/>
                  <a:pt x="2600616" y="74392"/>
                </a:cubicBezTo>
                <a:cubicBezTo>
                  <a:pt x="2603274" y="66419"/>
                  <a:pt x="2605257" y="61264"/>
                  <a:pt x="2606815" y="52694"/>
                </a:cubicBezTo>
                <a:cubicBezTo>
                  <a:pt x="2611499" y="26934"/>
                  <a:pt x="2604281" y="36632"/>
                  <a:pt x="2616114" y="24797"/>
                </a:cubicBezTo>
                <a:cubicBezTo>
                  <a:pt x="2617147" y="21697"/>
                  <a:pt x="2617753" y="18420"/>
                  <a:pt x="2619214" y="15498"/>
                </a:cubicBezTo>
                <a:cubicBezTo>
                  <a:pt x="2620880" y="12166"/>
                  <a:pt x="2624235" y="9733"/>
                  <a:pt x="2625413" y="6199"/>
                </a:cubicBezTo>
                <a:cubicBezTo>
                  <a:pt x="2625740" y="5219"/>
                  <a:pt x="2623347" y="6199"/>
                  <a:pt x="2622314" y="6199"/>
                </a:cubicBezTo>
              </a:path>
            </a:pathLst>
          </a:custGeom>
          <a:ln>
            <a:solidFill>
              <a:srgbClr val="008080"/>
            </a:solidFill>
          </a:ln>
        </p:spPr>
        <p:style>
          <a:lnRef idx="3">
            <a:schemeClr val="accent5"/>
          </a:lnRef>
          <a:fillRef idx="0">
            <a:schemeClr val="accent5"/>
          </a:fillRef>
          <a:effectRef idx="2">
            <a:schemeClr val="accent5"/>
          </a:effectRef>
          <a:fontRef idx="minor">
            <a:schemeClr val="tx1"/>
          </a:fontRef>
        </p:style>
        <p:txBody>
          <a:bodyPr anchor="ctr"/>
          <a:lstStyle/>
          <a:p>
            <a:pPr algn="ctr" fontAlgn="auto">
              <a:spcBef>
                <a:spcPts val="0"/>
              </a:spcBef>
              <a:spcAft>
                <a:spcPts val="0"/>
              </a:spcAft>
              <a:defRPr/>
            </a:pPr>
            <a:endParaRPr lang="en-US"/>
          </a:p>
        </p:txBody>
      </p:sp>
      <p:sp>
        <p:nvSpPr>
          <p:cNvPr id="116" name="Freeform 115"/>
          <p:cNvSpPr/>
          <p:nvPr/>
        </p:nvSpPr>
        <p:spPr>
          <a:xfrm>
            <a:off x="4343400" y="4038600"/>
            <a:ext cx="2667000" cy="76200"/>
          </a:xfrm>
          <a:custGeom>
            <a:avLst/>
            <a:gdLst>
              <a:gd name="connsiteX0" fmla="*/ 0 w 2625740"/>
              <a:gd name="connsiteY0" fmla="*/ 52694 h 99189"/>
              <a:gd name="connsiteX1" fmla="*/ 21698 w 2625740"/>
              <a:gd name="connsiteY1" fmla="*/ 49595 h 99189"/>
              <a:gd name="connsiteX2" fmla="*/ 68193 w 2625740"/>
              <a:gd name="connsiteY2" fmla="*/ 46495 h 99189"/>
              <a:gd name="connsiteX3" fmla="*/ 77492 w 2625740"/>
              <a:gd name="connsiteY3" fmla="*/ 43395 h 99189"/>
              <a:gd name="connsiteX4" fmla="*/ 92990 w 2625740"/>
              <a:gd name="connsiteY4" fmla="*/ 40296 h 99189"/>
              <a:gd name="connsiteX5" fmla="*/ 117787 w 2625740"/>
              <a:gd name="connsiteY5" fmla="*/ 34096 h 99189"/>
              <a:gd name="connsiteX6" fmla="*/ 123987 w 2625740"/>
              <a:gd name="connsiteY6" fmla="*/ 27897 h 99189"/>
              <a:gd name="connsiteX7" fmla="*/ 130186 w 2625740"/>
              <a:gd name="connsiteY7" fmla="*/ 18598 h 99189"/>
              <a:gd name="connsiteX8" fmla="*/ 139485 w 2625740"/>
              <a:gd name="connsiteY8" fmla="*/ 15498 h 99189"/>
              <a:gd name="connsiteX9" fmla="*/ 148784 w 2625740"/>
              <a:gd name="connsiteY9" fmla="*/ 18598 h 99189"/>
              <a:gd name="connsiteX10" fmla="*/ 173581 w 2625740"/>
              <a:gd name="connsiteY10" fmla="*/ 24797 h 99189"/>
              <a:gd name="connsiteX11" fmla="*/ 176681 w 2625740"/>
              <a:gd name="connsiteY11" fmla="*/ 40296 h 99189"/>
              <a:gd name="connsiteX12" fmla="*/ 185980 w 2625740"/>
              <a:gd name="connsiteY12" fmla="*/ 43395 h 99189"/>
              <a:gd name="connsiteX13" fmla="*/ 223176 w 2625740"/>
              <a:gd name="connsiteY13" fmla="*/ 46495 h 99189"/>
              <a:gd name="connsiteX14" fmla="*/ 269671 w 2625740"/>
              <a:gd name="connsiteY14" fmla="*/ 43395 h 99189"/>
              <a:gd name="connsiteX15" fmla="*/ 275870 w 2625740"/>
              <a:gd name="connsiteY15" fmla="*/ 34096 h 99189"/>
              <a:gd name="connsiteX16" fmla="*/ 282070 w 2625740"/>
              <a:gd name="connsiteY16" fmla="*/ 9299 h 99189"/>
              <a:gd name="connsiteX17" fmla="*/ 285169 w 2625740"/>
              <a:gd name="connsiteY17" fmla="*/ 0 h 99189"/>
              <a:gd name="connsiteX18" fmla="*/ 288269 w 2625740"/>
              <a:gd name="connsiteY18" fmla="*/ 9299 h 99189"/>
              <a:gd name="connsiteX19" fmla="*/ 303767 w 2625740"/>
              <a:gd name="connsiteY19" fmla="*/ 12399 h 99189"/>
              <a:gd name="connsiteX20" fmla="*/ 328564 w 2625740"/>
              <a:gd name="connsiteY20" fmla="*/ 21698 h 99189"/>
              <a:gd name="connsiteX21" fmla="*/ 356461 w 2625740"/>
              <a:gd name="connsiteY21" fmla="*/ 24797 h 99189"/>
              <a:gd name="connsiteX22" fmla="*/ 368860 w 2625740"/>
              <a:gd name="connsiteY22" fmla="*/ 27897 h 99189"/>
              <a:gd name="connsiteX23" fmla="*/ 390558 w 2625740"/>
              <a:gd name="connsiteY23" fmla="*/ 34096 h 99189"/>
              <a:gd name="connsiteX24" fmla="*/ 427754 w 2625740"/>
              <a:gd name="connsiteY24" fmla="*/ 40296 h 99189"/>
              <a:gd name="connsiteX25" fmla="*/ 455651 w 2625740"/>
              <a:gd name="connsiteY25" fmla="*/ 37196 h 99189"/>
              <a:gd name="connsiteX26" fmla="*/ 458750 w 2625740"/>
              <a:gd name="connsiteY26" fmla="*/ 18598 h 99189"/>
              <a:gd name="connsiteX27" fmla="*/ 464950 w 2625740"/>
              <a:gd name="connsiteY27" fmla="*/ 9299 h 99189"/>
              <a:gd name="connsiteX28" fmla="*/ 468049 w 2625740"/>
              <a:gd name="connsiteY28" fmla="*/ 18598 h 99189"/>
              <a:gd name="connsiteX29" fmla="*/ 474249 w 2625740"/>
              <a:gd name="connsiteY29" fmla="*/ 24797 h 99189"/>
              <a:gd name="connsiteX30" fmla="*/ 495946 w 2625740"/>
              <a:gd name="connsiteY30" fmla="*/ 34096 h 99189"/>
              <a:gd name="connsiteX31" fmla="*/ 505245 w 2625740"/>
              <a:gd name="connsiteY31" fmla="*/ 46495 h 99189"/>
              <a:gd name="connsiteX32" fmla="*/ 517644 w 2625740"/>
              <a:gd name="connsiteY32" fmla="*/ 49595 h 99189"/>
              <a:gd name="connsiteX33" fmla="*/ 542441 w 2625740"/>
              <a:gd name="connsiteY33" fmla="*/ 55794 h 99189"/>
              <a:gd name="connsiteX34" fmla="*/ 666427 w 2625740"/>
              <a:gd name="connsiteY34" fmla="*/ 52694 h 99189"/>
              <a:gd name="connsiteX35" fmla="*/ 675726 w 2625740"/>
              <a:gd name="connsiteY35" fmla="*/ 40296 h 99189"/>
              <a:gd name="connsiteX36" fmla="*/ 688125 w 2625740"/>
              <a:gd name="connsiteY36" fmla="*/ 24797 h 99189"/>
              <a:gd name="connsiteX37" fmla="*/ 691225 w 2625740"/>
              <a:gd name="connsiteY37" fmla="*/ 15498 h 99189"/>
              <a:gd name="connsiteX38" fmla="*/ 697424 w 2625740"/>
              <a:gd name="connsiteY38" fmla="*/ 21698 h 99189"/>
              <a:gd name="connsiteX39" fmla="*/ 706723 w 2625740"/>
              <a:gd name="connsiteY39" fmla="*/ 27897 h 99189"/>
              <a:gd name="connsiteX40" fmla="*/ 719122 w 2625740"/>
              <a:gd name="connsiteY40" fmla="*/ 30997 h 99189"/>
              <a:gd name="connsiteX41" fmla="*/ 731520 w 2625740"/>
              <a:gd name="connsiteY41" fmla="*/ 37196 h 99189"/>
              <a:gd name="connsiteX42" fmla="*/ 759417 w 2625740"/>
              <a:gd name="connsiteY42" fmla="*/ 43395 h 99189"/>
              <a:gd name="connsiteX43" fmla="*/ 802813 w 2625740"/>
              <a:gd name="connsiteY43" fmla="*/ 49595 h 99189"/>
              <a:gd name="connsiteX44" fmla="*/ 827610 w 2625740"/>
              <a:gd name="connsiteY44" fmla="*/ 52694 h 99189"/>
              <a:gd name="connsiteX45" fmla="*/ 836909 w 2625740"/>
              <a:gd name="connsiteY45" fmla="*/ 55794 h 99189"/>
              <a:gd name="connsiteX46" fmla="*/ 861706 w 2625740"/>
              <a:gd name="connsiteY46" fmla="*/ 52694 h 99189"/>
              <a:gd name="connsiteX47" fmla="*/ 871005 w 2625740"/>
              <a:gd name="connsiteY47" fmla="*/ 21698 h 99189"/>
              <a:gd name="connsiteX48" fmla="*/ 877204 w 2625740"/>
              <a:gd name="connsiteY48" fmla="*/ 15498 h 99189"/>
              <a:gd name="connsiteX49" fmla="*/ 920600 w 2625740"/>
              <a:gd name="connsiteY49" fmla="*/ 9299 h 99189"/>
              <a:gd name="connsiteX50" fmla="*/ 948497 w 2625740"/>
              <a:gd name="connsiteY50" fmla="*/ 12399 h 99189"/>
              <a:gd name="connsiteX51" fmla="*/ 957796 w 2625740"/>
              <a:gd name="connsiteY51" fmla="*/ 15498 h 99189"/>
              <a:gd name="connsiteX52" fmla="*/ 967095 w 2625740"/>
              <a:gd name="connsiteY52" fmla="*/ 34096 h 99189"/>
              <a:gd name="connsiteX53" fmla="*/ 976394 w 2625740"/>
              <a:gd name="connsiteY53" fmla="*/ 37196 h 99189"/>
              <a:gd name="connsiteX54" fmla="*/ 1016689 w 2625740"/>
              <a:gd name="connsiteY54" fmla="*/ 49595 h 99189"/>
              <a:gd name="connsiteX55" fmla="*/ 1063184 w 2625740"/>
              <a:gd name="connsiteY55" fmla="*/ 55794 h 99189"/>
              <a:gd name="connsiteX56" fmla="*/ 1072483 w 2625740"/>
              <a:gd name="connsiteY56" fmla="*/ 52694 h 99189"/>
              <a:gd name="connsiteX57" fmla="*/ 1081782 w 2625740"/>
              <a:gd name="connsiteY57" fmla="*/ 46495 h 99189"/>
              <a:gd name="connsiteX58" fmla="*/ 1106579 w 2625740"/>
              <a:gd name="connsiteY58" fmla="*/ 40296 h 99189"/>
              <a:gd name="connsiteX59" fmla="*/ 1115878 w 2625740"/>
              <a:gd name="connsiteY59" fmla="*/ 34096 h 99189"/>
              <a:gd name="connsiteX60" fmla="*/ 1122078 w 2625740"/>
              <a:gd name="connsiteY60" fmla="*/ 27897 h 99189"/>
              <a:gd name="connsiteX61" fmla="*/ 1156174 w 2625740"/>
              <a:gd name="connsiteY61" fmla="*/ 30997 h 99189"/>
              <a:gd name="connsiteX62" fmla="*/ 1174772 w 2625740"/>
              <a:gd name="connsiteY62" fmla="*/ 40296 h 99189"/>
              <a:gd name="connsiteX63" fmla="*/ 1205769 w 2625740"/>
              <a:gd name="connsiteY63" fmla="*/ 46495 h 99189"/>
              <a:gd name="connsiteX64" fmla="*/ 1218167 w 2625740"/>
              <a:gd name="connsiteY64" fmla="*/ 55794 h 99189"/>
              <a:gd name="connsiteX65" fmla="*/ 1267762 w 2625740"/>
              <a:gd name="connsiteY65" fmla="*/ 55794 h 99189"/>
              <a:gd name="connsiteX66" fmla="*/ 1289459 w 2625740"/>
              <a:gd name="connsiteY66" fmla="*/ 52694 h 99189"/>
              <a:gd name="connsiteX67" fmla="*/ 1295659 w 2625740"/>
              <a:gd name="connsiteY67" fmla="*/ 46495 h 99189"/>
              <a:gd name="connsiteX68" fmla="*/ 1301858 w 2625740"/>
              <a:gd name="connsiteY68" fmla="*/ 37196 h 99189"/>
              <a:gd name="connsiteX69" fmla="*/ 1311157 w 2625740"/>
              <a:gd name="connsiteY69" fmla="*/ 30997 h 99189"/>
              <a:gd name="connsiteX70" fmla="*/ 1314257 w 2625740"/>
              <a:gd name="connsiteY70" fmla="*/ 21698 h 99189"/>
              <a:gd name="connsiteX71" fmla="*/ 1323556 w 2625740"/>
              <a:gd name="connsiteY71" fmla="*/ 18598 h 99189"/>
              <a:gd name="connsiteX72" fmla="*/ 1379350 w 2625740"/>
              <a:gd name="connsiteY72" fmla="*/ 24797 h 99189"/>
              <a:gd name="connsiteX73" fmla="*/ 1422745 w 2625740"/>
              <a:gd name="connsiteY73" fmla="*/ 27897 h 99189"/>
              <a:gd name="connsiteX74" fmla="*/ 1432044 w 2625740"/>
              <a:gd name="connsiteY74" fmla="*/ 34096 h 99189"/>
              <a:gd name="connsiteX75" fmla="*/ 1456841 w 2625740"/>
              <a:gd name="connsiteY75" fmla="*/ 46495 h 99189"/>
              <a:gd name="connsiteX76" fmla="*/ 1497137 w 2625740"/>
              <a:gd name="connsiteY76" fmla="*/ 40296 h 99189"/>
              <a:gd name="connsiteX77" fmla="*/ 1521934 w 2625740"/>
              <a:gd name="connsiteY77" fmla="*/ 34096 h 99189"/>
              <a:gd name="connsiteX78" fmla="*/ 1531233 w 2625740"/>
              <a:gd name="connsiteY78" fmla="*/ 27897 h 99189"/>
              <a:gd name="connsiteX79" fmla="*/ 1543632 w 2625740"/>
              <a:gd name="connsiteY79" fmla="*/ 24797 h 99189"/>
              <a:gd name="connsiteX80" fmla="*/ 1552931 w 2625740"/>
              <a:gd name="connsiteY80" fmla="*/ 21698 h 99189"/>
              <a:gd name="connsiteX81" fmla="*/ 1556030 w 2625740"/>
              <a:gd name="connsiteY81" fmla="*/ 12399 h 99189"/>
              <a:gd name="connsiteX82" fmla="*/ 1559130 w 2625740"/>
              <a:gd name="connsiteY82" fmla="*/ 34096 h 99189"/>
              <a:gd name="connsiteX83" fmla="*/ 1568429 w 2625740"/>
              <a:gd name="connsiteY83" fmla="*/ 37196 h 99189"/>
              <a:gd name="connsiteX84" fmla="*/ 1587027 w 2625740"/>
              <a:gd name="connsiteY84" fmla="*/ 40296 h 99189"/>
              <a:gd name="connsiteX85" fmla="*/ 1614924 w 2625740"/>
              <a:gd name="connsiteY85" fmla="*/ 52694 h 99189"/>
              <a:gd name="connsiteX86" fmla="*/ 1621123 w 2625740"/>
              <a:gd name="connsiteY86" fmla="*/ 61993 h 99189"/>
              <a:gd name="connsiteX87" fmla="*/ 1642821 w 2625740"/>
              <a:gd name="connsiteY87" fmla="*/ 65093 h 99189"/>
              <a:gd name="connsiteX88" fmla="*/ 1658319 w 2625740"/>
              <a:gd name="connsiteY88" fmla="*/ 68193 h 99189"/>
              <a:gd name="connsiteX89" fmla="*/ 1667618 w 2625740"/>
              <a:gd name="connsiteY89" fmla="*/ 71292 h 99189"/>
              <a:gd name="connsiteX90" fmla="*/ 1680017 w 2625740"/>
              <a:gd name="connsiteY90" fmla="*/ 74392 h 99189"/>
              <a:gd name="connsiteX91" fmla="*/ 1698615 w 2625740"/>
              <a:gd name="connsiteY91" fmla="*/ 80591 h 99189"/>
              <a:gd name="connsiteX92" fmla="*/ 1732711 w 2625740"/>
              <a:gd name="connsiteY92" fmla="*/ 77492 h 99189"/>
              <a:gd name="connsiteX93" fmla="*/ 1751309 w 2625740"/>
              <a:gd name="connsiteY93" fmla="*/ 65093 h 99189"/>
              <a:gd name="connsiteX94" fmla="*/ 1754409 w 2625740"/>
              <a:gd name="connsiteY94" fmla="*/ 55794 h 99189"/>
              <a:gd name="connsiteX95" fmla="*/ 1757508 w 2625740"/>
              <a:gd name="connsiteY95" fmla="*/ 43395 h 99189"/>
              <a:gd name="connsiteX96" fmla="*/ 1766807 w 2625740"/>
              <a:gd name="connsiteY96" fmla="*/ 40296 h 99189"/>
              <a:gd name="connsiteX97" fmla="*/ 1779206 w 2625740"/>
              <a:gd name="connsiteY97" fmla="*/ 37196 h 99189"/>
              <a:gd name="connsiteX98" fmla="*/ 1869096 w 2625740"/>
              <a:gd name="connsiteY98" fmla="*/ 43395 h 99189"/>
              <a:gd name="connsiteX99" fmla="*/ 1881495 w 2625740"/>
              <a:gd name="connsiteY99" fmla="*/ 46495 h 99189"/>
              <a:gd name="connsiteX100" fmla="*/ 1890794 w 2625740"/>
              <a:gd name="connsiteY100" fmla="*/ 49595 h 99189"/>
              <a:gd name="connsiteX101" fmla="*/ 1927990 w 2625740"/>
              <a:gd name="connsiteY101" fmla="*/ 52694 h 99189"/>
              <a:gd name="connsiteX102" fmla="*/ 1946587 w 2625740"/>
              <a:gd name="connsiteY102" fmla="*/ 49595 h 99189"/>
              <a:gd name="connsiteX103" fmla="*/ 1949687 w 2625740"/>
              <a:gd name="connsiteY103" fmla="*/ 40296 h 99189"/>
              <a:gd name="connsiteX104" fmla="*/ 1952787 w 2625740"/>
              <a:gd name="connsiteY104" fmla="*/ 18598 h 99189"/>
              <a:gd name="connsiteX105" fmla="*/ 1983783 w 2625740"/>
              <a:gd name="connsiteY105" fmla="*/ 21698 h 99189"/>
              <a:gd name="connsiteX106" fmla="*/ 1999282 w 2625740"/>
              <a:gd name="connsiteY106" fmla="*/ 43395 h 99189"/>
              <a:gd name="connsiteX107" fmla="*/ 2020979 w 2625740"/>
              <a:gd name="connsiteY107" fmla="*/ 52694 h 99189"/>
              <a:gd name="connsiteX108" fmla="*/ 2098471 w 2625740"/>
              <a:gd name="connsiteY108" fmla="*/ 55794 h 99189"/>
              <a:gd name="connsiteX109" fmla="*/ 2144966 w 2625740"/>
              <a:gd name="connsiteY109" fmla="*/ 52694 h 99189"/>
              <a:gd name="connsiteX110" fmla="*/ 2151165 w 2625740"/>
              <a:gd name="connsiteY110" fmla="*/ 27897 h 99189"/>
              <a:gd name="connsiteX111" fmla="*/ 2169763 w 2625740"/>
              <a:gd name="connsiteY111" fmla="*/ 21698 h 99189"/>
              <a:gd name="connsiteX112" fmla="*/ 2200760 w 2625740"/>
              <a:gd name="connsiteY112" fmla="*/ 24797 h 99189"/>
              <a:gd name="connsiteX113" fmla="*/ 2216258 w 2625740"/>
              <a:gd name="connsiteY113" fmla="*/ 27897 h 99189"/>
              <a:gd name="connsiteX114" fmla="*/ 2219358 w 2625740"/>
              <a:gd name="connsiteY114" fmla="*/ 58894 h 99189"/>
              <a:gd name="connsiteX115" fmla="*/ 2247255 w 2625740"/>
              <a:gd name="connsiteY115" fmla="*/ 74392 h 99189"/>
              <a:gd name="connsiteX116" fmla="*/ 2275152 w 2625740"/>
              <a:gd name="connsiteY116" fmla="*/ 77492 h 99189"/>
              <a:gd name="connsiteX117" fmla="*/ 2284451 w 2625740"/>
              <a:gd name="connsiteY117" fmla="*/ 80591 h 99189"/>
              <a:gd name="connsiteX118" fmla="*/ 2290650 w 2625740"/>
              <a:gd name="connsiteY118" fmla="*/ 61993 h 99189"/>
              <a:gd name="connsiteX119" fmla="*/ 2299949 w 2625740"/>
              <a:gd name="connsiteY119" fmla="*/ 55794 h 99189"/>
              <a:gd name="connsiteX120" fmla="*/ 2312347 w 2625740"/>
              <a:gd name="connsiteY120" fmla="*/ 40296 h 99189"/>
              <a:gd name="connsiteX121" fmla="*/ 2318547 w 2625740"/>
              <a:gd name="connsiteY121" fmla="*/ 18598 h 99189"/>
              <a:gd name="connsiteX122" fmla="*/ 2327846 w 2625740"/>
              <a:gd name="connsiteY122" fmla="*/ 27897 h 99189"/>
              <a:gd name="connsiteX123" fmla="*/ 2358842 w 2625740"/>
              <a:gd name="connsiteY123" fmla="*/ 34096 h 99189"/>
              <a:gd name="connsiteX124" fmla="*/ 2374341 w 2625740"/>
              <a:gd name="connsiteY124" fmla="*/ 46495 h 99189"/>
              <a:gd name="connsiteX125" fmla="*/ 2396038 w 2625740"/>
              <a:gd name="connsiteY125" fmla="*/ 49595 h 99189"/>
              <a:gd name="connsiteX126" fmla="*/ 2414636 w 2625740"/>
              <a:gd name="connsiteY126" fmla="*/ 52694 h 99189"/>
              <a:gd name="connsiteX127" fmla="*/ 2417736 w 2625740"/>
              <a:gd name="connsiteY127" fmla="*/ 61993 h 99189"/>
              <a:gd name="connsiteX128" fmla="*/ 2436334 w 2625740"/>
              <a:gd name="connsiteY128" fmla="*/ 68193 h 99189"/>
              <a:gd name="connsiteX129" fmla="*/ 2458032 w 2625740"/>
              <a:gd name="connsiteY129" fmla="*/ 74392 h 99189"/>
              <a:gd name="connsiteX130" fmla="*/ 2473530 w 2625740"/>
              <a:gd name="connsiteY130" fmla="*/ 77492 h 99189"/>
              <a:gd name="connsiteX131" fmla="*/ 2485929 w 2625740"/>
              <a:gd name="connsiteY131" fmla="*/ 80591 h 99189"/>
              <a:gd name="connsiteX132" fmla="*/ 2489028 w 2625740"/>
              <a:gd name="connsiteY132" fmla="*/ 61993 h 99189"/>
              <a:gd name="connsiteX133" fmla="*/ 2495227 w 2625740"/>
              <a:gd name="connsiteY133" fmla="*/ 52694 h 99189"/>
              <a:gd name="connsiteX134" fmla="*/ 2498327 w 2625740"/>
              <a:gd name="connsiteY134" fmla="*/ 61993 h 99189"/>
              <a:gd name="connsiteX135" fmla="*/ 2513825 w 2625740"/>
              <a:gd name="connsiteY135" fmla="*/ 77492 h 99189"/>
              <a:gd name="connsiteX136" fmla="*/ 2520025 w 2625740"/>
              <a:gd name="connsiteY136" fmla="*/ 83691 h 99189"/>
              <a:gd name="connsiteX137" fmla="*/ 2541722 w 2625740"/>
              <a:gd name="connsiteY137" fmla="*/ 99189 h 99189"/>
              <a:gd name="connsiteX138" fmla="*/ 2551021 w 2625740"/>
              <a:gd name="connsiteY138" fmla="*/ 96090 h 99189"/>
              <a:gd name="connsiteX139" fmla="*/ 2560320 w 2625740"/>
              <a:gd name="connsiteY139" fmla="*/ 80591 h 99189"/>
              <a:gd name="connsiteX140" fmla="*/ 2600616 w 2625740"/>
              <a:gd name="connsiteY140" fmla="*/ 74392 h 99189"/>
              <a:gd name="connsiteX141" fmla="*/ 2606815 w 2625740"/>
              <a:gd name="connsiteY141" fmla="*/ 52694 h 99189"/>
              <a:gd name="connsiteX142" fmla="*/ 2616114 w 2625740"/>
              <a:gd name="connsiteY142" fmla="*/ 24797 h 99189"/>
              <a:gd name="connsiteX143" fmla="*/ 2619214 w 2625740"/>
              <a:gd name="connsiteY143" fmla="*/ 15498 h 99189"/>
              <a:gd name="connsiteX144" fmla="*/ 2625413 w 2625740"/>
              <a:gd name="connsiteY144" fmla="*/ 6199 h 99189"/>
              <a:gd name="connsiteX145" fmla="*/ 2622314 w 2625740"/>
              <a:gd name="connsiteY145" fmla="*/ 6199 h 9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2625740" h="99189">
                <a:moveTo>
                  <a:pt x="0" y="52694"/>
                </a:moveTo>
                <a:cubicBezTo>
                  <a:pt x="7233" y="51661"/>
                  <a:pt x="14422" y="50256"/>
                  <a:pt x="21698" y="49595"/>
                </a:cubicBezTo>
                <a:cubicBezTo>
                  <a:pt x="37167" y="48189"/>
                  <a:pt x="52755" y="48210"/>
                  <a:pt x="68193" y="46495"/>
                </a:cubicBezTo>
                <a:cubicBezTo>
                  <a:pt x="71440" y="46134"/>
                  <a:pt x="74322" y="44187"/>
                  <a:pt x="77492" y="43395"/>
                </a:cubicBezTo>
                <a:cubicBezTo>
                  <a:pt x="82603" y="42117"/>
                  <a:pt x="87879" y="41574"/>
                  <a:pt x="92990" y="40296"/>
                </a:cubicBezTo>
                <a:cubicBezTo>
                  <a:pt x="131145" y="30758"/>
                  <a:pt x="60616" y="45532"/>
                  <a:pt x="117787" y="34096"/>
                </a:cubicBezTo>
                <a:cubicBezTo>
                  <a:pt x="119854" y="32030"/>
                  <a:pt x="122161" y="30179"/>
                  <a:pt x="123987" y="27897"/>
                </a:cubicBezTo>
                <a:cubicBezTo>
                  <a:pt x="126314" y="24988"/>
                  <a:pt x="127277" y="20925"/>
                  <a:pt x="130186" y="18598"/>
                </a:cubicBezTo>
                <a:cubicBezTo>
                  <a:pt x="132737" y="16557"/>
                  <a:pt x="136385" y="16531"/>
                  <a:pt x="139485" y="15498"/>
                </a:cubicBezTo>
                <a:cubicBezTo>
                  <a:pt x="142585" y="16531"/>
                  <a:pt x="145632" y="17738"/>
                  <a:pt x="148784" y="18598"/>
                </a:cubicBezTo>
                <a:cubicBezTo>
                  <a:pt x="157004" y="20840"/>
                  <a:pt x="173581" y="24797"/>
                  <a:pt x="173581" y="24797"/>
                </a:cubicBezTo>
                <a:cubicBezTo>
                  <a:pt x="174614" y="29963"/>
                  <a:pt x="173758" y="35912"/>
                  <a:pt x="176681" y="40296"/>
                </a:cubicBezTo>
                <a:cubicBezTo>
                  <a:pt x="178493" y="43015"/>
                  <a:pt x="182741" y="42963"/>
                  <a:pt x="185980" y="43395"/>
                </a:cubicBezTo>
                <a:cubicBezTo>
                  <a:pt x="198313" y="45039"/>
                  <a:pt x="210777" y="45462"/>
                  <a:pt x="223176" y="46495"/>
                </a:cubicBezTo>
                <a:cubicBezTo>
                  <a:pt x="238674" y="45462"/>
                  <a:pt x="254551" y="46953"/>
                  <a:pt x="269671" y="43395"/>
                </a:cubicBezTo>
                <a:cubicBezTo>
                  <a:pt x="273297" y="42542"/>
                  <a:pt x="274204" y="37428"/>
                  <a:pt x="275870" y="34096"/>
                </a:cubicBezTo>
                <a:cubicBezTo>
                  <a:pt x="279413" y="27010"/>
                  <a:pt x="280301" y="16374"/>
                  <a:pt x="282070" y="9299"/>
                </a:cubicBezTo>
                <a:cubicBezTo>
                  <a:pt x="282862" y="6129"/>
                  <a:pt x="284136" y="3100"/>
                  <a:pt x="285169" y="0"/>
                </a:cubicBezTo>
                <a:cubicBezTo>
                  <a:pt x="286202" y="3100"/>
                  <a:pt x="285550" y="7487"/>
                  <a:pt x="288269" y="9299"/>
                </a:cubicBezTo>
                <a:cubicBezTo>
                  <a:pt x="292652" y="12221"/>
                  <a:pt x="298721" y="10885"/>
                  <a:pt x="303767" y="12399"/>
                </a:cubicBezTo>
                <a:cubicBezTo>
                  <a:pt x="305159" y="12817"/>
                  <a:pt x="324052" y="20946"/>
                  <a:pt x="328564" y="21698"/>
                </a:cubicBezTo>
                <a:cubicBezTo>
                  <a:pt x="337793" y="23236"/>
                  <a:pt x="347162" y="23764"/>
                  <a:pt x="356461" y="24797"/>
                </a:cubicBezTo>
                <a:cubicBezTo>
                  <a:pt x="360594" y="25830"/>
                  <a:pt x="364764" y="26727"/>
                  <a:pt x="368860" y="27897"/>
                </a:cubicBezTo>
                <a:cubicBezTo>
                  <a:pt x="386990" y="33077"/>
                  <a:pt x="368744" y="29249"/>
                  <a:pt x="390558" y="34096"/>
                </a:cubicBezTo>
                <a:cubicBezTo>
                  <a:pt x="406884" y="37724"/>
                  <a:pt x="409628" y="37706"/>
                  <a:pt x="427754" y="40296"/>
                </a:cubicBezTo>
                <a:lnTo>
                  <a:pt x="455651" y="37196"/>
                </a:lnTo>
                <a:cubicBezTo>
                  <a:pt x="460800" y="33592"/>
                  <a:pt x="456763" y="24560"/>
                  <a:pt x="458750" y="18598"/>
                </a:cubicBezTo>
                <a:cubicBezTo>
                  <a:pt x="459928" y="15064"/>
                  <a:pt x="462883" y="12399"/>
                  <a:pt x="464950" y="9299"/>
                </a:cubicBezTo>
                <a:cubicBezTo>
                  <a:pt x="465983" y="12399"/>
                  <a:pt x="466368" y="15796"/>
                  <a:pt x="468049" y="18598"/>
                </a:cubicBezTo>
                <a:cubicBezTo>
                  <a:pt x="469553" y="21104"/>
                  <a:pt x="471817" y="23176"/>
                  <a:pt x="474249" y="24797"/>
                </a:cubicBezTo>
                <a:cubicBezTo>
                  <a:pt x="481914" y="29907"/>
                  <a:pt x="487676" y="31340"/>
                  <a:pt x="495946" y="34096"/>
                </a:cubicBezTo>
                <a:cubicBezTo>
                  <a:pt x="499046" y="38229"/>
                  <a:pt x="501041" y="43492"/>
                  <a:pt x="505245" y="46495"/>
                </a:cubicBezTo>
                <a:cubicBezTo>
                  <a:pt x="508712" y="48971"/>
                  <a:pt x="513485" y="48671"/>
                  <a:pt x="517644" y="49595"/>
                </a:cubicBezTo>
                <a:cubicBezTo>
                  <a:pt x="540089" y="54583"/>
                  <a:pt x="525823" y="50254"/>
                  <a:pt x="542441" y="55794"/>
                </a:cubicBezTo>
                <a:lnTo>
                  <a:pt x="666427" y="52694"/>
                </a:lnTo>
                <a:cubicBezTo>
                  <a:pt x="671558" y="52097"/>
                  <a:pt x="672723" y="44500"/>
                  <a:pt x="675726" y="40296"/>
                </a:cubicBezTo>
                <a:cubicBezTo>
                  <a:pt x="685503" y="26610"/>
                  <a:pt x="677758" y="35166"/>
                  <a:pt x="688125" y="24797"/>
                </a:cubicBezTo>
                <a:cubicBezTo>
                  <a:pt x="689158" y="21697"/>
                  <a:pt x="688125" y="16531"/>
                  <a:pt x="691225" y="15498"/>
                </a:cubicBezTo>
                <a:cubicBezTo>
                  <a:pt x="693998" y="14574"/>
                  <a:pt x="695142" y="19872"/>
                  <a:pt x="697424" y="21698"/>
                </a:cubicBezTo>
                <a:cubicBezTo>
                  <a:pt x="700333" y="24025"/>
                  <a:pt x="703299" y="26430"/>
                  <a:pt x="706723" y="27897"/>
                </a:cubicBezTo>
                <a:cubicBezTo>
                  <a:pt x="710639" y="29575"/>
                  <a:pt x="715133" y="29501"/>
                  <a:pt x="719122" y="30997"/>
                </a:cubicBezTo>
                <a:cubicBezTo>
                  <a:pt x="723448" y="32619"/>
                  <a:pt x="727273" y="35376"/>
                  <a:pt x="731520" y="37196"/>
                </a:cubicBezTo>
                <a:cubicBezTo>
                  <a:pt x="741234" y="41359"/>
                  <a:pt x="748266" y="41537"/>
                  <a:pt x="759417" y="43395"/>
                </a:cubicBezTo>
                <a:cubicBezTo>
                  <a:pt x="780215" y="50328"/>
                  <a:pt x="763114" y="45416"/>
                  <a:pt x="802813" y="49595"/>
                </a:cubicBezTo>
                <a:cubicBezTo>
                  <a:pt x="811097" y="50467"/>
                  <a:pt x="819344" y="51661"/>
                  <a:pt x="827610" y="52694"/>
                </a:cubicBezTo>
                <a:cubicBezTo>
                  <a:pt x="830710" y="53727"/>
                  <a:pt x="833642" y="55794"/>
                  <a:pt x="836909" y="55794"/>
                </a:cubicBezTo>
                <a:cubicBezTo>
                  <a:pt x="845239" y="55794"/>
                  <a:pt x="854882" y="57471"/>
                  <a:pt x="861706" y="52694"/>
                </a:cubicBezTo>
                <a:cubicBezTo>
                  <a:pt x="866954" y="49020"/>
                  <a:pt x="867818" y="28072"/>
                  <a:pt x="871005" y="21698"/>
                </a:cubicBezTo>
                <a:cubicBezTo>
                  <a:pt x="872312" y="19084"/>
                  <a:pt x="874468" y="16524"/>
                  <a:pt x="877204" y="15498"/>
                </a:cubicBezTo>
                <a:cubicBezTo>
                  <a:pt x="881668" y="13824"/>
                  <a:pt x="919191" y="9475"/>
                  <a:pt x="920600" y="9299"/>
                </a:cubicBezTo>
                <a:cubicBezTo>
                  <a:pt x="936099" y="4132"/>
                  <a:pt x="926798" y="5166"/>
                  <a:pt x="948497" y="12399"/>
                </a:cubicBezTo>
                <a:lnTo>
                  <a:pt x="957796" y="15498"/>
                </a:lnTo>
                <a:cubicBezTo>
                  <a:pt x="960025" y="24415"/>
                  <a:pt x="958966" y="29219"/>
                  <a:pt x="967095" y="34096"/>
                </a:cubicBezTo>
                <a:cubicBezTo>
                  <a:pt x="969897" y="35777"/>
                  <a:pt x="973294" y="36163"/>
                  <a:pt x="976394" y="37196"/>
                </a:cubicBezTo>
                <a:cubicBezTo>
                  <a:pt x="993123" y="53925"/>
                  <a:pt x="981124" y="45851"/>
                  <a:pt x="1016689" y="49595"/>
                </a:cubicBezTo>
                <a:cubicBezTo>
                  <a:pt x="1047593" y="52848"/>
                  <a:pt x="1037533" y="51518"/>
                  <a:pt x="1063184" y="55794"/>
                </a:cubicBezTo>
                <a:cubicBezTo>
                  <a:pt x="1066284" y="54761"/>
                  <a:pt x="1069561" y="54155"/>
                  <a:pt x="1072483" y="52694"/>
                </a:cubicBezTo>
                <a:cubicBezTo>
                  <a:pt x="1075815" y="51028"/>
                  <a:pt x="1078281" y="47768"/>
                  <a:pt x="1081782" y="46495"/>
                </a:cubicBezTo>
                <a:cubicBezTo>
                  <a:pt x="1089789" y="43583"/>
                  <a:pt x="1106579" y="40296"/>
                  <a:pt x="1106579" y="40296"/>
                </a:cubicBezTo>
                <a:cubicBezTo>
                  <a:pt x="1109679" y="38229"/>
                  <a:pt x="1112969" y="36423"/>
                  <a:pt x="1115878" y="34096"/>
                </a:cubicBezTo>
                <a:cubicBezTo>
                  <a:pt x="1118160" y="32270"/>
                  <a:pt x="1119164" y="28121"/>
                  <a:pt x="1122078" y="27897"/>
                </a:cubicBezTo>
                <a:cubicBezTo>
                  <a:pt x="1133457" y="27022"/>
                  <a:pt x="1144809" y="29964"/>
                  <a:pt x="1156174" y="30997"/>
                </a:cubicBezTo>
                <a:cubicBezTo>
                  <a:pt x="1164747" y="36712"/>
                  <a:pt x="1164960" y="38032"/>
                  <a:pt x="1174772" y="40296"/>
                </a:cubicBezTo>
                <a:cubicBezTo>
                  <a:pt x="1185039" y="42665"/>
                  <a:pt x="1205769" y="46495"/>
                  <a:pt x="1205769" y="46495"/>
                </a:cubicBezTo>
                <a:cubicBezTo>
                  <a:pt x="1209902" y="49595"/>
                  <a:pt x="1213546" y="53484"/>
                  <a:pt x="1218167" y="55794"/>
                </a:cubicBezTo>
                <a:cubicBezTo>
                  <a:pt x="1232016" y="62719"/>
                  <a:pt x="1257337" y="56892"/>
                  <a:pt x="1267762" y="55794"/>
                </a:cubicBezTo>
                <a:cubicBezTo>
                  <a:pt x="1275028" y="55029"/>
                  <a:pt x="1282227" y="53727"/>
                  <a:pt x="1289459" y="52694"/>
                </a:cubicBezTo>
                <a:cubicBezTo>
                  <a:pt x="1291526" y="50628"/>
                  <a:pt x="1293833" y="48777"/>
                  <a:pt x="1295659" y="46495"/>
                </a:cubicBezTo>
                <a:cubicBezTo>
                  <a:pt x="1297986" y="43586"/>
                  <a:pt x="1299224" y="39830"/>
                  <a:pt x="1301858" y="37196"/>
                </a:cubicBezTo>
                <a:cubicBezTo>
                  <a:pt x="1304492" y="34562"/>
                  <a:pt x="1308057" y="33063"/>
                  <a:pt x="1311157" y="30997"/>
                </a:cubicBezTo>
                <a:cubicBezTo>
                  <a:pt x="1312190" y="27897"/>
                  <a:pt x="1311947" y="24008"/>
                  <a:pt x="1314257" y="21698"/>
                </a:cubicBezTo>
                <a:cubicBezTo>
                  <a:pt x="1316567" y="19388"/>
                  <a:pt x="1320292" y="18443"/>
                  <a:pt x="1323556" y="18598"/>
                </a:cubicBezTo>
                <a:cubicBezTo>
                  <a:pt x="1342247" y="19488"/>
                  <a:pt x="1360719" y="23050"/>
                  <a:pt x="1379350" y="24797"/>
                </a:cubicBezTo>
                <a:cubicBezTo>
                  <a:pt x="1393789" y="26151"/>
                  <a:pt x="1408280" y="26864"/>
                  <a:pt x="1422745" y="27897"/>
                </a:cubicBezTo>
                <a:cubicBezTo>
                  <a:pt x="1425845" y="29963"/>
                  <a:pt x="1428774" y="32312"/>
                  <a:pt x="1432044" y="34096"/>
                </a:cubicBezTo>
                <a:cubicBezTo>
                  <a:pt x="1440157" y="38521"/>
                  <a:pt x="1456841" y="46495"/>
                  <a:pt x="1456841" y="46495"/>
                </a:cubicBezTo>
                <a:cubicBezTo>
                  <a:pt x="1512419" y="40937"/>
                  <a:pt x="1471275" y="47349"/>
                  <a:pt x="1497137" y="40296"/>
                </a:cubicBezTo>
                <a:cubicBezTo>
                  <a:pt x="1505357" y="38054"/>
                  <a:pt x="1521934" y="34096"/>
                  <a:pt x="1521934" y="34096"/>
                </a:cubicBezTo>
                <a:cubicBezTo>
                  <a:pt x="1525034" y="32030"/>
                  <a:pt x="1527809" y="29364"/>
                  <a:pt x="1531233" y="27897"/>
                </a:cubicBezTo>
                <a:cubicBezTo>
                  <a:pt x="1535149" y="26219"/>
                  <a:pt x="1539536" y="25967"/>
                  <a:pt x="1543632" y="24797"/>
                </a:cubicBezTo>
                <a:cubicBezTo>
                  <a:pt x="1546774" y="23899"/>
                  <a:pt x="1549831" y="22731"/>
                  <a:pt x="1552931" y="21698"/>
                </a:cubicBezTo>
                <a:cubicBezTo>
                  <a:pt x="1553964" y="18598"/>
                  <a:pt x="1554569" y="9477"/>
                  <a:pt x="1556030" y="12399"/>
                </a:cubicBezTo>
                <a:cubicBezTo>
                  <a:pt x="1559297" y="18933"/>
                  <a:pt x="1555863" y="27562"/>
                  <a:pt x="1559130" y="34096"/>
                </a:cubicBezTo>
                <a:cubicBezTo>
                  <a:pt x="1560591" y="37018"/>
                  <a:pt x="1565239" y="36487"/>
                  <a:pt x="1568429" y="37196"/>
                </a:cubicBezTo>
                <a:cubicBezTo>
                  <a:pt x="1574564" y="38560"/>
                  <a:pt x="1580828" y="39263"/>
                  <a:pt x="1587027" y="40296"/>
                </a:cubicBezTo>
                <a:cubicBezTo>
                  <a:pt x="1600977" y="61221"/>
                  <a:pt x="1582286" y="38189"/>
                  <a:pt x="1614924" y="52694"/>
                </a:cubicBezTo>
                <a:cubicBezTo>
                  <a:pt x="1618328" y="54207"/>
                  <a:pt x="1617719" y="60480"/>
                  <a:pt x="1621123" y="61993"/>
                </a:cubicBezTo>
                <a:cubicBezTo>
                  <a:pt x="1627799" y="64960"/>
                  <a:pt x="1635614" y="63892"/>
                  <a:pt x="1642821" y="65093"/>
                </a:cubicBezTo>
                <a:cubicBezTo>
                  <a:pt x="1648018" y="65959"/>
                  <a:pt x="1653208" y="66915"/>
                  <a:pt x="1658319" y="68193"/>
                </a:cubicBezTo>
                <a:cubicBezTo>
                  <a:pt x="1661489" y="68985"/>
                  <a:pt x="1664476" y="70394"/>
                  <a:pt x="1667618" y="71292"/>
                </a:cubicBezTo>
                <a:cubicBezTo>
                  <a:pt x="1671714" y="72462"/>
                  <a:pt x="1675936" y="73168"/>
                  <a:pt x="1680017" y="74392"/>
                </a:cubicBezTo>
                <a:cubicBezTo>
                  <a:pt x="1686276" y="76270"/>
                  <a:pt x="1698615" y="80591"/>
                  <a:pt x="1698615" y="80591"/>
                </a:cubicBezTo>
                <a:cubicBezTo>
                  <a:pt x="1709980" y="79558"/>
                  <a:pt x="1721763" y="80712"/>
                  <a:pt x="1732711" y="77492"/>
                </a:cubicBezTo>
                <a:cubicBezTo>
                  <a:pt x="1739859" y="75390"/>
                  <a:pt x="1751309" y="65093"/>
                  <a:pt x="1751309" y="65093"/>
                </a:cubicBezTo>
                <a:cubicBezTo>
                  <a:pt x="1752342" y="61993"/>
                  <a:pt x="1753511" y="58936"/>
                  <a:pt x="1754409" y="55794"/>
                </a:cubicBezTo>
                <a:cubicBezTo>
                  <a:pt x="1755579" y="51698"/>
                  <a:pt x="1754847" y="46722"/>
                  <a:pt x="1757508" y="43395"/>
                </a:cubicBezTo>
                <a:cubicBezTo>
                  <a:pt x="1759549" y="40844"/>
                  <a:pt x="1763665" y="41194"/>
                  <a:pt x="1766807" y="40296"/>
                </a:cubicBezTo>
                <a:cubicBezTo>
                  <a:pt x="1770903" y="39126"/>
                  <a:pt x="1775073" y="38229"/>
                  <a:pt x="1779206" y="37196"/>
                </a:cubicBezTo>
                <a:cubicBezTo>
                  <a:pt x="1799504" y="38324"/>
                  <a:pt x="1845179" y="40206"/>
                  <a:pt x="1869096" y="43395"/>
                </a:cubicBezTo>
                <a:cubicBezTo>
                  <a:pt x="1873319" y="43958"/>
                  <a:pt x="1877399" y="45325"/>
                  <a:pt x="1881495" y="46495"/>
                </a:cubicBezTo>
                <a:cubicBezTo>
                  <a:pt x="1884637" y="47393"/>
                  <a:pt x="1887555" y="49163"/>
                  <a:pt x="1890794" y="49595"/>
                </a:cubicBezTo>
                <a:cubicBezTo>
                  <a:pt x="1903126" y="51239"/>
                  <a:pt x="1915591" y="51661"/>
                  <a:pt x="1927990" y="52694"/>
                </a:cubicBezTo>
                <a:cubicBezTo>
                  <a:pt x="1934189" y="51661"/>
                  <a:pt x="1941131" y="52713"/>
                  <a:pt x="1946587" y="49595"/>
                </a:cubicBezTo>
                <a:cubicBezTo>
                  <a:pt x="1949424" y="47974"/>
                  <a:pt x="1949046" y="43500"/>
                  <a:pt x="1949687" y="40296"/>
                </a:cubicBezTo>
                <a:cubicBezTo>
                  <a:pt x="1951120" y="33132"/>
                  <a:pt x="1951754" y="25831"/>
                  <a:pt x="1952787" y="18598"/>
                </a:cubicBezTo>
                <a:cubicBezTo>
                  <a:pt x="1963119" y="19631"/>
                  <a:pt x="1974092" y="17971"/>
                  <a:pt x="1983783" y="21698"/>
                </a:cubicBezTo>
                <a:cubicBezTo>
                  <a:pt x="1989604" y="23937"/>
                  <a:pt x="1994336" y="39273"/>
                  <a:pt x="1999282" y="43395"/>
                </a:cubicBezTo>
                <a:cubicBezTo>
                  <a:pt x="2001251" y="45036"/>
                  <a:pt x="2016737" y="52391"/>
                  <a:pt x="2020979" y="52694"/>
                </a:cubicBezTo>
                <a:cubicBezTo>
                  <a:pt x="2046765" y="54536"/>
                  <a:pt x="2072640" y="54761"/>
                  <a:pt x="2098471" y="55794"/>
                </a:cubicBezTo>
                <a:lnTo>
                  <a:pt x="2144966" y="52694"/>
                </a:lnTo>
                <a:cubicBezTo>
                  <a:pt x="2149483" y="51000"/>
                  <a:pt x="2145917" y="31645"/>
                  <a:pt x="2151165" y="27897"/>
                </a:cubicBezTo>
                <a:cubicBezTo>
                  <a:pt x="2156483" y="24099"/>
                  <a:pt x="2169763" y="21698"/>
                  <a:pt x="2169763" y="21698"/>
                </a:cubicBezTo>
                <a:cubicBezTo>
                  <a:pt x="2180095" y="22731"/>
                  <a:pt x="2190467" y="23425"/>
                  <a:pt x="2200760" y="24797"/>
                </a:cubicBezTo>
                <a:cubicBezTo>
                  <a:pt x="2205982" y="25493"/>
                  <a:pt x="2213735" y="23272"/>
                  <a:pt x="2216258" y="27897"/>
                </a:cubicBezTo>
                <a:cubicBezTo>
                  <a:pt x="2221230" y="37013"/>
                  <a:pt x="2214714" y="49606"/>
                  <a:pt x="2219358" y="58894"/>
                </a:cubicBezTo>
                <a:cubicBezTo>
                  <a:pt x="2221778" y="63734"/>
                  <a:pt x="2239175" y="73045"/>
                  <a:pt x="2247255" y="74392"/>
                </a:cubicBezTo>
                <a:cubicBezTo>
                  <a:pt x="2256484" y="75930"/>
                  <a:pt x="2265853" y="76459"/>
                  <a:pt x="2275152" y="77492"/>
                </a:cubicBezTo>
                <a:cubicBezTo>
                  <a:pt x="2278252" y="78525"/>
                  <a:pt x="2282141" y="82901"/>
                  <a:pt x="2284451" y="80591"/>
                </a:cubicBezTo>
                <a:cubicBezTo>
                  <a:pt x="2289072" y="75970"/>
                  <a:pt x="2285213" y="65618"/>
                  <a:pt x="2290650" y="61993"/>
                </a:cubicBezTo>
                <a:lnTo>
                  <a:pt x="2299949" y="55794"/>
                </a:lnTo>
                <a:cubicBezTo>
                  <a:pt x="2307741" y="32420"/>
                  <a:pt x="2296324" y="60325"/>
                  <a:pt x="2312347" y="40296"/>
                </a:cubicBezTo>
                <a:cubicBezTo>
                  <a:pt x="2313964" y="38274"/>
                  <a:pt x="2318344" y="19409"/>
                  <a:pt x="2318547" y="18598"/>
                </a:cubicBezTo>
                <a:cubicBezTo>
                  <a:pt x="2321647" y="21698"/>
                  <a:pt x="2324040" y="25722"/>
                  <a:pt x="2327846" y="27897"/>
                </a:cubicBezTo>
                <a:cubicBezTo>
                  <a:pt x="2331657" y="30075"/>
                  <a:pt x="2357707" y="33907"/>
                  <a:pt x="2358842" y="34096"/>
                </a:cubicBezTo>
                <a:cubicBezTo>
                  <a:pt x="2362856" y="38110"/>
                  <a:pt x="2368754" y="44819"/>
                  <a:pt x="2374341" y="46495"/>
                </a:cubicBezTo>
                <a:cubicBezTo>
                  <a:pt x="2381339" y="48594"/>
                  <a:pt x="2388817" y="48484"/>
                  <a:pt x="2396038" y="49595"/>
                </a:cubicBezTo>
                <a:cubicBezTo>
                  <a:pt x="2402250" y="50551"/>
                  <a:pt x="2408437" y="51661"/>
                  <a:pt x="2414636" y="52694"/>
                </a:cubicBezTo>
                <a:cubicBezTo>
                  <a:pt x="2415669" y="55794"/>
                  <a:pt x="2415077" y="60094"/>
                  <a:pt x="2417736" y="61993"/>
                </a:cubicBezTo>
                <a:cubicBezTo>
                  <a:pt x="2423053" y="65791"/>
                  <a:pt x="2430051" y="66398"/>
                  <a:pt x="2436334" y="68193"/>
                </a:cubicBezTo>
                <a:cubicBezTo>
                  <a:pt x="2443567" y="70259"/>
                  <a:pt x="2450735" y="72568"/>
                  <a:pt x="2458032" y="74392"/>
                </a:cubicBezTo>
                <a:cubicBezTo>
                  <a:pt x="2463143" y="75670"/>
                  <a:pt x="2468387" y="76349"/>
                  <a:pt x="2473530" y="77492"/>
                </a:cubicBezTo>
                <a:cubicBezTo>
                  <a:pt x="2477689" y="78416"/>
                  <a:pt x="2481796" y="79558"/>
                  <a:pt x="2485929" y="80591"/>
                </a:cubicBezTo>
                <a:cubicBezTo>
                  <a:pt x="2486962" y="74392"/>
                  <a:pt x="2487041" y="67955"/>
                  <a:pt x="2489028" y="61993"/>
                </a:cubicBezTo>
                <a:cubicBezTo>
                  <a:pt x="2490206" y="58459"/>
                  <a:pt x="2491502" y="52694"/>
                  <a:pt x="2495227" y="52694"/>
                </a:cubicBezTo>
                <a:cubicBezTo>
                  <a:pt x="2498494" y="52694"/>
                  <a:pt x="2497040" y="58990"/>
                  <a:pt x="2498327" y="61993"/>
                </a:cubicBezTo>
                <a:cubicBezTo>
                  <a:pt x="2504711" y="76889"/>
                  <a:pt x="2501045" y="73231"/>
                  <a:pt x="2513825" y="77492"/>
                </a:cubicBezTo>
                <a:cubicBezTo>
                  <a:pt x="2515892" y="79558"/>
                  <a:pt x="2517780" y="81820"/>
                  <a:pt x="2520025" y="83691"/>
                </a:cubicBezTo>
                <a:cubicBezTo>
                  <a:pt x="2527720" y="90104"/>
                  <a:pt x="2533665" y="93818"/>
                  <a:pt x="2541722" y="99189"/>
                </a:cubicBezTo>
                <a:cubicBezTo>
                  <a:pt x="2544822" y="98156"/>
                  <a:pt x="2548711" y="98400"/>
                  <a:pt x="2551021" y="96090"/>
                </a:cubicBezTo>
                <a:cubicBezTo>
                  <a:pt x="2565650" y="81463"/>
                  <a:pt x="2542326" y="91388"/>
                  <a:pt x="2560320" y="80591"/>
                </a:cubicBezTo>
                <a:cubicBezTo>
                  <a:pt x="2569254" y="75231"/>
                  <a:pt x="2598838" y="74570"/>
                  <a:pt x="2600616" y="74392"/>
                </a:cubicBezTo>
                <a:cubicBezTo>
                  <a:pt x="2603274" y="66419"/>
                  <a:pt x="2605257" y="61264"/>
                  <a:pt x="2606815" y="52694"/>
                </a:cubicBezTo>
                <a:cubicBezTo>
                  <a:pt x="2611499" y="26934"/>
                  <a:pt x="2604281" y="36632"/>
                  <a:pt x="2616114" y="24797"/>
                </a:cubicBezTo>
                <a:cubicBezTo>
                  <a:pt x="2617147" y="21697"/>
                  <a:pt x="2617753" y="18420"/>
                  <a:pt x="2619214" y="15498"/>
                </a:cubicBezTo>
                <a:cubicBezTo>
                  <a:pt x="2620880" y="12166"/>
                  <a:pt x="2624235" y="9733"/>
                  <a:pt x="2625413" y="6199"/>
                </a:cubicBezTo>
                <a:cubicBezTo>
                  <a:pt x="2625740" y="5219"/>
                  <a:pt x="2623347" y="6199"/>
                  <a:pt x="2622314" y="6199"/>
                </a:cubicBezTo>
              </a:path>
            </a:pathLst>
          </a:custGeom>
          <a:ln>
            <a:solidFill>
              <a:srgbClr val="008080"/>
            </a:solidFill>
          </a:ln>
        </p:spPr>
        <p:style>
          <a:lnRef idx="3">
            <a:schemeClr val="accent5"/>
          </a:lnRef>
          <a:fillRef idx="0">
            <a:schemeClr val="accent5"/>
          </a:fillRef>
          <a:effectRef idx="2">
            <a:schemeClr val="accent5"/>
          </a:effectRef>
          <a:fontRef idx="minor">
            <a:schemeClr val="tx1"/>
          </a:fontRef>
        </p:style>
        <p:txBody>
          <a:bodyPr anchor="ctr"/>
          <a:lstStyle/>
          <a:p>
            <a:pPr algn="ctr" fontAlgn="auto">
              <a:spcBef>
                <a:spcPts val="0"/>
              </a:spcBef>
              <a:spcAft>
                <a:spcPts val="0"/>
              </a:spcAft>
              <a:defRPr/>
            </a:pPr>
            <a:endParaRPr lang="en-US"/>
          </a:p>
        </p:txBody>
      </p:sp>
      <p:sp>
        <p:nvSpPr>
          <p:cNvPr id="117" name="Rectangle 104"/>
          <p:cNvSpPr>
            <a:spLocks noChangeArrowheads="1"/>
          </p:cNvSpPr>
          <p:nvPr/>
        </p:nvSpPr>
        <p:spPr bwMode="auto">
          <a:xfrm>
            <a:off x="7239000" y="5181600"/>
            <a:ext cx="510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rgbClr val="FFCC00"/>
              </a:buClr>
            </a:pPr>
            <a:r>
              <a:rPr lang="en-US" sz="2000" b="1">
                <a:solidFill>
                  <a:srgbClr val="339933"/>
                </a:solidFill>
              </a:rPr>
              <a:t>GROUND</a:t>
            </a:r>
          </a:p>
        </p:txBody>
      </p:sp>
      <p:sp>
        <p:nvSpPr>
          <p:cNvPr id="121" name="Line 77"/>
          <p:cNvSpPr>
            <a:spLocks noChangeShapeType="1"/>
          </p:cNvSpPr>
          <p:nvPr/>
        </p:nvSpPr>
        <p:spPr bwMode="auto">
          <a:xfrm flipH="1" flipV="1">
            <a:off x="6019800" y="6172200"/>
            <a:ext cx="2667000" cy="0"/>
          </a:xfrm>
          <a:prstGeom prst="line">
            <a:avLst/>
          </a:prstGeom>
          <a:noFill/>
          <a:ln w="7620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2" name="Line 77"/>
          <p:cNvSpPr>
            <a:spLocks noChangeShapeType="1"/>
          </p:cNvSpPr>
          <p:nvPr/>
        </p:nvSpPr>
        <p:spPr bwMode="auto">
          <a:xfrm flipV="1">
            <a:off x="5867400" y="1676400"/>
            <a:ext cx="2743200" cy="0"/>
          </a:xfrm>
          <a:prstGeom prst="line">
            <a:avLst/>
          </a:prstGeom>
          <a:noFill/>
          <a:ln w="7620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 name="Rectangle 104"/>
          <p:cNvSpPr>
            <a:spLocks noChangeArrowheads="1"/>
          </p:cNvSpPr>
          <p:nvPr/>
        </p:nvSpPr>
        <p:spPr bwMode="auto">
          <a:xfrm>
            <a:off x="6248400" y="1143000"/>
            <a:ext cx="1981200" cy="381000"/>
          </a:xfrm>
          <a:prstGeom prst="rect">
            <a:avLst/>
          </a:prstGeom>
          <a:solidFill>
            <a:srgbClr val="FFFF00"/>
          </a:solidFill>
          <a:ln w="9525">
            <a:noFill/>
            <a:miter lim="800000"/>
            <a:headEnd/>
            <a:tailEnd/>
          </a:ln>
          <a:effectLst/>
        </p:spPr>
        <p:txBody>
          <a:bodyPr/>
          <a:lstStyle/>
          <a:p>
            <a:pPr marL="342900" indent="-342900" fontAlgn="auto">
              <a:spcBef>
                <a:spcPct val="20000"/>
              </a:spcBef>
              <a:spcAft>
                <a:spcPts val="0"/>
              </a:spcAft>
              <a:buClr>
                <a:srgbClr val="FFCC00"/>
              </a:buClr>
              <a:defRPr/>
            </a:pPr>
            <a:r>
              <a:rPr lang="en-US" sz="2000" b="1" dirty="0">
                <a:solidFill>
                  <a:schemeClr val="accent2">
                    <a:lumMod val="50000"/>
                  </a:schemeClr>
                </a:solidFill>
                <a:latin typeface="Arial" charset="0"/>
              </a:rPr>
              <a:t>100 Gallons IN</a:t>
            </a:r>
          </a:p>
        </p:txBody>
      </p:sp>
      <p:sp>
        <p:nvSpPr>
          <p:cNvPr id="126" name="Line 77"/>
          <p:cNvSpPr>
            <a:spLocks noChangeShapeType="1"/>
          </p:cNvSpPr>
          <p:nvPr/>
        </p:nvSpPr>
        <p:spPr bwMode="auto">
          <a:xfrm>
            <a:off x="8686800" y="1676400"/>
            <a:ext cx="46038" cy="4495800"/>
          </a:xfrm>
          <a:prstGeom prst="line">
            <a:avLst/>
          </a:prstGeom>
          <a:noFill/>
          <a:ln w="7620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7" name="Rectangle 104"/>
          <p:cNvSpPr>
            <a:spLocks noChangeArrowheads="1"/>
          </p:cNvSpPr>
          <p:nvPr/>
        </p:nvSpPr>
        <p:spPr bwMode="auto">
          <a:xfrm>
            <a:off x="6248400" y="6324600"/>
            <a:ext cx="2286000" cy="457200"/>
          </a:xfrm>
          <a:prstGeom prst="rect">
            <a:avLst/>
          </a:prstGeom>
          <a:solidFill>
            <a:srgbClr val="FFFF00"/>
          </a:solidFill>
          <a:ln w="9525">
            <a:noFill/>
            <a:miter lim="800000"/>
            <a:headEnd/>
            <a:tailEnd/>
          </a:ln>
          <a:effectLst/>
        </p:spPr>
        <p:txBody>
          <a:bodyPr/>
          <a:lstStyle/>
          <a:p>
            <a:pPr marL="342900" indent="-342900" fontAlgn="auto">
              <a:spcBef>
                <a:spcPct val="20000"/>
              </a:spcBef>
              <a:spcAft>
                <a:spcPts val="0"/>
              </a:spcAft>
              <a:buClr>
                <a:srgbClr val="FFCC00"/>
              </a:buClr>
              <a:defRPr/>
            </a:pPr>
            <a:r>
              <a:rPr lang="en-US" sz="2000" b="1" dirty="0">
                <a:solidFill>
                  <a:schemeClr val="accent2">
                    <a:lumMod val="50000"/>
                  </a:schemeClr>
                </a:solidFill>
                <a:latin typeface="Arial" charset="0"/>
              </a:rPr>
              <a:t>100 Gallons OUT</a:t>
            </a:r>
          </a:p>
        </p:txBody>
      </p:sp>
      <p:sp>
        <p:nvSpPr>
          <p:cNvPr id="130" name="Rectangle 104"/>
          <p:cNvSpPr>
            <a:spLocks noChangeArrowheads="1"/>
          </p:cNvSpPr>
          <p:nvPr/>
        </p:nvSpPr>
        <p:spPr bwMode="auto">
          <a:xfrm>
            <a:off x="6248400" y="1828800"/>
            <a:ext cx="1981200" cy="457200"/>
          </a:xfrm>
          <a:prstGeom prst="rect">
            <a:avLst/>
          </a:prstGeom>
          <a:solidFill>
            <a:srgbClr val="FFFF00"/>
          </a:solidFill>
          <a:ln w="9525">
            <a:noFill/>
            <a:miter lim="800000"/>
            <a:headEnd/>
            <a:tailEnd/>
          </a:ln>
          <a:effectLst/>
        </p:spPr>
        <p:txBody>
          <a:bodyPr/>
          <a:lstStyle/>
          <a:p>
            <a:pPr marL="342900" indent="-342900" fontAlgn="auto">
              <a:spcBef>
                <a:spcPct val="20000"/>
              </a:spcBef>
              <a:spcAft>
                <a:spcPts val="0"/>
              </a:spcAft>
              <a:buClr>
                <a:srgbClr val="FFCC00"/>
              </a:buClr>
              <a:defRPr/>
            </a:pPr>
            <a:r>
              <a:rPr lang="en-US" sz="2000" b="1" dirty="0">
                <a:solidFill>
                  <a:schemeClr val="accent2">
                    <a:lumMod val="50000"/>
                  </a:schemeClr>
                </a:solidFill>
                <a:latin typeface="Arial" charset="0"/>
              </a:rPr>
              <a:t>100 Gallons IN</a:t>
            </a:r>
          </a:p>
        </p:txBody>
      </p:sp>
      <p:sp>
        <p:nvSpPr>
          <p:cNvPr id="131" name="Rectangle 104"/>
          <p:cNvSpPr>
            <a:spLocks noChangeArrowheads="1"/>
          </p:cNvSpPr>
          <p:nvPr/>
        </p:nvSpPr>
        <p:spPr bwMode="auto">
          <a:xfrm>
            <a:off x="6248400" y="5638800"/>
            <a:ext cx="2286000" cy="381000"/>
          </a:xfrm>
          <a:prstGeom prst="rect">
            <a:avLst/>
          </a:prstGeom>
          <a:solidFill>
            <a:srgbClr val="FFFF00"/>
          </a:solidFill>
          <a:ln w="9525">
            <a:noFill/>
            <a:miter lim="800000"/>
            <a:headEnd/>
            <a:tailEnd/>
          </a:ln>
          <a:effectLst/>
        </p:spPr>
        <p:txBody>
          <a:bodyPr/>
          <a:lstStyle/>
          <a:p>
            <a:pPr marL="342900" indent="-342900" fontAlgn="auto">
              <a:spcBef>
                <a:spcPct val="20000"/>
              </a:spcBef>
              <a:spcAft>
                <a:spcPts val="0"/>
              </a:spcAft>
              <a:buClr>
                <a:srgbClr val="FFCC00"/>
              </a:buClr>
              <a:defRPr/>
            </a:pPr>
            <a:r>
              <a:rPr lang="en-US" sz="2000" b="1" dirty="0">
                <a:solidFill>
                  <a:schemeClr val="accent2">
                    <a:lumMod val="50000"/>
                  </a:schemeClr>
                </a:solidFill>
                <a:latin typeface="Arial" charset="0"/>
              </a:rPr>
              <a:t>99 Gallons OUT</a:t>
            </a:r>
          </a:p>
        </p:txBody>
      </p:sp>
      <p:pic>
        <p:nvPicPr>
          <p:cNvPr id="1026" name="Picture 2" descr="http://aolsearch.aol.com/aol/redir?src=image&amp;requestId=69424cb0e1024a1f&amp;userQuery=gfci&amp;clickedItemDest=137003642819283202455359432601122139148&amp;clickedItemMark=1217359104505&amp;clickedItemURN=http%3A%2F%2Fwww.ss-electric.net%2Fimages%2Fgfci_outlet.jpg&amp;moduleId=image_details.M.xml&amp;clickedItemDescription=Image%20Details"/>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7924800" y="2667000"/>
            <a:ext cx="1000125"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 name="Rectangle 58"/>
          <p:cNvSpPr>
            <a:spLocks noChangeArrowheads="1"/>
          </p:cNvSpPr>
          <p:nvPr/>
        </p:nvSpPr>
        <p:spPr bwMode="auto">
          <a:xfrm>
            <a:off x="7086600" y="23622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rgbClr val="FFCC00"/>
              </a:buClr>
            </a:pPr>
            <a:r>
              <a:rPr lang="en-US" sz="2000" b="1">
                <a:solidFill>
                  <a:srgbClr val="003366"/>
                </a:solidFill>
              </a:rPr>
              <a:t>GFCI TRIP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91"/>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03"/>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9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9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99"/>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66"/>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12"/>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11"/>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00"/>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14"/>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15"/>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16"/>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04"/>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4"/>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17">
                                            <p:txEl>
                                              <p:pRg st="0" end="0"/>
                                            </p:txEl>
                                          </p:spTgt>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17">
                                            <p:txEl>
                                              <p:pRg st="0" end="0"/>
                                            </p:txEl>
                                          </p:spTgt>
                                        </p:tgtEl>
                                        <p:attrNameLst>
                                          <p:attrName>style.visibility</p:attrName>
                                        </p:attrNameLst>
                                      </p:cBhvr>
                                      <p:to>
                                        <p:strVal val="visible"/>
                                      </p:to>
                                    </p:set>
                                  </p:childTnLst>
                                </p:cTn>
                              </p:par>
                              <p:par>
                                <p:cTn id="97" presetID="1" presetClass="entr" presetSubtype="0" fill="hold" grpId="1" nodeType="withEffect">
                                  <p:stCondLst>
                                    <p:cond delay="0"/>
                                  </p:stCondLst>
                                  <p:childTnLst>
                                    <p:set>
                                      <p:cBhvr>
                                        <p:cTn id="98" dur="1" fill="hold">
                                          <p:stCondLst>
                                            <p:cond delay="0"/>
                                          </p:stCondLst>
                                        </p:cTn>
                                        <p:tgtEl>
                                          <p:spTgt spid="123">
                                            <p:bg/>
                                          </p:spTgt>
                                        </p:tgtEl>
                                        <p:attrNameLst>
                                          <p:attrName>style.visibility</p:attrName>
                                        </p:attrNameLst>
                                      </p:cBhvr>
                                      <p:to>
                                        <p:strVal val="visible"/>
                                      </p:to>
                                    </p:set>
                                  </p:childTnLst>
                                </p:cTn>
                              </p:par>
                              <p:par>
                                <p:cTn id="99" presetID="1" presetClass="entr" presetSubtype="0" fill="hold" grpId="1" nodeType="withEffect">
                                  <p:stCondLst>
                                    <p:cond delay="0"/>
                                  </p:stCondLst>
                                  <p:childTnLst>
                                    <p:set>
                                      <p:cBhvr>
                                        <p:cTn id="100" dur="1" fill="hold">
                                          <p:stCondLst>
                                            <p:cond delay="0"/>
                                          </p:stCondLst>
                                        </p:cTn>
                                        <p:tgtEl>
                                          <p:spTgt spid="123">
                                            <p:txEl>
                                              <p:pRg st="0" end="0"/>
                                            </p:txEl>
                                          </p:spTgt>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23">
                                            <p:bg/>
                                          </p:spTgt>
                                        </p:tgtEl>
                                        <p:attrNameLst>
                                          <p:attrName>style.visibility</p:attrName>
                                        </p:attrNameLst>
                                      </p:cBhvr>
                                      <p:to>
                                        <p:strVal val="visible"/>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123">
                                            <p:txEl>
                                              <p:pRg st="0" end="0"/>
                                            </p:txEl>
                                          </p:spTgt>
                                        </p:tgtEl>
                                        <p:attrNameLst>
                                          <p:attrName>style.visibility</p:attrName>
                                        </p:attrNameLst>
                                      </p:cBhvr>
                                      <p:to>
                                        <p:strVal val="visible"/>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 presetClass="entr" presetSubtype="0" fill="hold" grpId="4" nodeType="clickEffect">
                                  <p:stCondLst>
                                    <p:cond delay="0"/>
                                  </p:stCondLst>
                                  <p:childTnLst>
                                    <p:set>
                                      <p:cBhvr>
                                        <p:cTn id="110" dur="1" fill="hold">
                                          <p:stCondLst>
                                            <p:cond delay="0"/>
                                          </p:stCondLst>
                                        </p:cTn>
                                        <p:tgtEl>
                                          <p:spTgt spid="123">
                                            <p:bg/>
                                          </p:spTgt>
                                        </p:tgtEl>
                                        <p:attrNameLst>
                                          <p:attrName>style.visibility</p:attrName>
                                        </p:attrNameLst>
                                      </p:cBhvr>
                                      <p:to>
                                        <p:strVal val="visible"/>
                                      </p:to>
                                    </p:set>
                                  </p:childTnLst>
                                </p:cTn>
                              </p:par>
                              <p:par>
                                <p:cTn id="111" presetID="1" presetClass="entr" presetSubtype="0" fill="hold" grpId="4" nodeType="withEffect">
                                  <p:stCondLst>
                                    <p:cond delay="0"/>
                                  </p:stCondLst>
                                  <p:childTnLst>
                                    <p:set>
                                      <p:cBhvr>
                                        <p:cTn id="112" dur="1" fill="hold">
                                          <p:stCondLst>
                                            <p:cond delay="0"/>
                                          </p:stCondLst>
                                        </p:cTn>
                                        <p:tgtEl>
                                          <p:spTgt spid="123">
                                            <p:txEl>
                                              <p:pRg st="0" end="0"/>
                                            </p:txEl>
                                          </p:spTgt>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22"/>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26"/>
                                        </p:tgtEl>
                                        <p:attrNameLst>
                                          <p:attrName>style.visibility</p:attrName>
                                        </p:attrNameLst>
                                      </p:cBhvr>
                                      <p:to>
                                        <p:strVal val="visible"/>
                                      </p:to>
                                    </p:se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1" presetClass="entr" presetSubtype="0" fill="hold" grpId="2" nodeType="clickEffect">
                                  <p:stCondLst>
                                    <p:cond delay="0"/>
                                  </p:stCondLst>
                                  <p:childTnLst>
                                    <p:set>
                                      <p:cBhvr>
                                        <p:cTn id="120" dur="1" fill="hold">
                                          <p:stCondLst>
                                            <p:cond delay="0"/>
                                          </p:stCondLst>
                                        </p:cTn>
                                        <p:tgtEl>
                                          <p:spTgt spid="123">
                                            <p:bg/>
                                          </p:spTgt>
                                        </p:tgtEl>
                                        <p:attrNameLst>
                                          <p:attrName>style.visibility</p:attrName>
                                        </p:attrNameLst>
                                      </p:cBhvr>
                                      <p:to>
                                        <p:strVal val="visible"/>
                                      </p:to>
                                    </p:set>
                                  </p:childTnLst>
                                </p:cTn>
                              </p:par>
                              <p:par>
                                <p:cTn id="121" presetID="1" presetClass="entr" presetSubtype="0" fill="hold" grpId="2" nodeType="withEffect">
                                  <p:stCondLst>
                                    <p:cond delay="0"/>
                                  </p:stCondLst>
                                  <p:childTnLst>
                                    <p:set>
                                      <p:cBhvr>
                                        <p:cTn id="122" dur="1" fill="hold">
                                          <p:stCondLst>
                                            <p:cond delay="0"/>
                                          </p:stCondLst>
                                        </p:cTn>
                                        <p:tgtEl>
                                          <p:spTgt spid="123">
                                            <p:txEl>
                                              <p:pRg st="0" end="0"/>
                                            </p:txEl>
                                          </p:spTgt>
                                        </p:tgtEl>
                                        <p:attrNameLst>
                                          <p:attrName>style.visibility</p:attrName>
                                        </p:attrNameLst>
                                      </p:cBhvr>
                                      <p:to>
                                        <p:strVal val="visible"/>
                                      </p:to>
                                    </p:se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1" presetClass="entr" presetSubtype="0" fill="hold" grpId="3" nodeType="clickEffect">
                                  <p:stCondLst>
                                    <p:cond delay="0"/>
                                  </p:stCondLst>
                                  <p:childTnLst>
                                    <p:set>
                                      <p:cBhvr>
                                        <p:cTn id="126" dur="1" fill="hold">
                                          <p:stCondLst>
                                            <p:cond delay="0"/>
                                          </p:stCondLst>
                                        </p:cTn>
                                        <p:tgtEl>
                                          <p:spTgt spid="123">
                                            <p:bg/>
                                          </p:spTgt>
                                        </p:tgtEl>
                                        <p:attrNameLst>
                                          <p:attrName>style.visibility</p:attrName>
                                        </p:attrNameLst>
                                      </p:cBhvr>
                                      <p:to>
                                        <p:strVal val="visible"/>
                                      </p:to>
                                    </p:set>
                                  </p:childTnLst>
                                </p:cTn>
                              </p:par>
                              <p:par>
                                <p:cTn id="127" presetID="1" presetClass="entr" presetSubtype="0" fill="hold" grpId="3" nodeType="withEffect">
                                  <p:stCondLst>
                                    <p:cond delay="0"/>
                                  </p:stCondLst>
                                  <p:childTnLst>
                                    <p:set>
                                      <p:cBhvr>
                                        <p:cTn id="128" dur="1" fill="hold">
                                          <p:stCondLst>
                                            <p:cond delay="0"/>
                                          </p:stCondLst>
                                        </p:cTn>
                                        <p:tgtEl>
                                          <p:spTgt spid="123">
                                            <p:txEl>
                                              <p:pRg st="0" end="0"/>
                                            </p:txEl>
                                          </p:spTgt>
                                        </p:tgtEl>
                                        <p:attrNameLst>
                                          <p:attrName>style.visibility</p:attrName>
                                        </p:attrNameLst>
                                      </p:cBhvr>
                                      <p:to>
                                        <p:strVal val="visible"/>
                                      </p:to>
                                    </p:se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1" presetClass="entr" presetSubtype="0" fill="hold" grpId="1" nodeType="clickEffect">
                                  <p:stCondLst>
                                    <p:cond delay="0"/>
                                  </p:stCondLst>
                                  <p:childTnLst>
                                    <p:set>
                                      <p:cBhvr>
                                        <p:cTn id="132" dur="1" fill="hold">
                                          <p:stCondLst>
                                            <p:cond delay="0"/>
                                          </p:stCondLst>
                                        </p:cTn>
                                        <p:tgtEl>
                                          <p:spTgt spid="122"/>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121"/>
                                        </p:tgtEl>
                                        <p:attrNameLst>
                                          <p:attrName>style.visibility</p:attrName>
                                        </p:attrNameLst>
                                      </p:cBhvr>
                                      <p:to>
                                        <p:strVal val="visible"/>
                                      </p:to>
                                    </p:set>
                                  </p:childTnLst>
                                </p:cTn>
                              </p:par>
                              <p:par>
                                <p:cTn id="135" presetID="1" presetClass="entr" presetSubtype="0" fill="hold" grpId="1" nodeType="withEffect">
                                  <p:stCondLst>
                                    <p:cond delay="0"/>
                                  </p:stCondLst>
                                  <p:childTnLst>
                                    <p:set>
                                      <p:cBhvr>
                                        <p:cTn id="136" dur="1" fill="hold">
                                          <p:stCondLst>
                                            <p:cond delay="0"/>
                                          </p:stCondLst>
                                        </p:cTn>
                                        <p:tgtEl>
                                          <p:spTgt spid="126"/>
                                        </p:tgtEl>
                                        <p:attrNameLst>
                                          <p:attrName>style.visibility</p:attrName>
                                        </p:attrNameLst>
                                      </p:cBhvr>
                                      <p:to>
                                        <p:strVal val="visible"/>
                                      </p:to>
                                    </p:set>
                                  </p:childTnLst>
                                </p:cTn>
                              </p:par>
                            </p:childTnLst>
                          </p:cTn>
                        </p:par>
                      </p:childTnLst>
                    </p:cTn>
                  </p:par>
                  <p:par>
                    <p:cTn id="137" fill="hold" nodeType="clickPar">
                      <p:stCondLst>
                        <p:cond delay="indefinite"/>
                      </p:stCondLst>
                      <p:childTnLst>
                        <p:par>
                          <p:cTn id="138" fill="hold" nodeType="withGroup">
                            <p:stCondLst>
                              <p:cond delay="0"/>
                            </p:stCondLst>
                            <p:childTnLst>
                              <p:par>
                                <p:cTn id="139" presetID="1" presetClass="entr" presetSubtype="0" fill="hold" grpId="1" nodeType="clickEffect">
                                  <p:stCondLst>
                                    <p:cond delay="0"/>
                                  </p:stCondLst>
                                  <p:childTnLst>
                                    <p:set>
                                      <p:cBhvr>
                                        <p:cTn id="140" dur="1" fill="hold">
                                          <p:stCondLst>
                                            <p:cond delay="0"/>
                                          </p:stCondLst>
                                        </p:cTn>
                                        <p:tgtEl>
                                          <p:spTgt spid="121"/>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127">
                                            <p:bg/>
                                          </p:spTgt>
                                        </p:tgtEl>
                                        <p:attrNameLst>
                                          <p:attrName>style.visibility</p:attrName>
                                        </p:attrNameLst>
                                      </p:cBhvr>
                                      <p:to>
                                        <p:strVal val="visible"/>
                                      </p:to>
                                    </p:se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127">
                                            <p:txEl>
                                              <p:pRg st="0" end="0"/>
                                            </p:txEl>
                                          </p:spTgt>
                                        </p:tgtEl>
                                        <p:attrNameLst>
                                          <p:attrName>style.visibility</p:attrName>
                                        </p:attrNameLst>
                                      </p:cBhvr>
                                      <p:to>
                                        <p:strVal val="visible"/>
                                      </p:to>
                                    </p:set>
                                  </p:childTnLst>
                                </p:cTn>
                              </p:par>
                              <p:par>
                                <p:cTn id="147" presetID="1" presetClass="entr" presetSubtype="0" fill="hold" grpId="1" nodeType="withEffect">
                                  <p:stCondLst>
                                    <p:cond delay="0"/>
                                  </p:stCondLst>
                                  <p:childTnLst>
                                    <p:set>
                                      <p:cBhvr>
                                        <p:cTn id="148" dur="1" fill="hold">
                                          <p:stCondLst>
                                            <p:cond delay="0"/>
                                          </p:stCondLst>
                                        </p:cTn>
                                        <p:tgtEl>
                                          <p:spTgt spid="127">
                                            <p:bg/>
                                          </p:spTgt>
                                        </p:tgtEl>
                                        <p:attrNameLst>
                                          <p:attrName>style.visibility</p:attrName>
                                        </p:attrNameLst>
                                      </p:cBhvr>
                                      <p:to>
                                        <p:strVal val="visible"/>
                                      </p:to>
                                    </p:set>
                                  </p:childTnLst>
                                </p:cTn>
                              </p:par>
                              <p:par>
                                <p:cTn id="149" presetID="1" presetClass="entr" presetSubtype="0" fill="hold" grpId="1" nodeType="withEffect">
                                  <p:stCondLst>
                                    <p:cond delay="0"/>
                                  </p:stCondLst>
                                  <p:childTnLst>
                                    <p:set>
                                      <p:cBhvr>
                                        <p:cTn id="150" dur="1" fill="hold">
                                          <p:stCondLst>
                                            <p:cond delay="0"/>
                                          </p:stCondLst>
                                        </p:cTn>
                                        <p:tgtEl>
                                          <p:spTgt spid="127">
                                            <p:txEl>
                                              <p:pRg st="0" end="0"/>
                                            </p:txEl>
                                          </p:spTgt>
                                        </p:tgtEl>
                                        <p:attrNameLst>
                                          <p:attrName>style.visibility</p:attrName>
                                        </p:attrNameLst>
                                      </p:cBhvr>
                                      <p:to>
                                        <p:strVal val="visible"/>
                                      </p:to>
                                    </p:se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1" presetClass="entr" presetSubtype="0" fill="hold" grpId="2" nodeType="clickEffect">
                                  <p:stCondLst>
                                    <p:cond delay="0"/>
                                  </p:stCondLst>
                                  <p:childTnLst>
                                    <p:set>
                                      <p:cBhvr>
                                        <p:cTn id="154" dur="1" fill="hold">
                                          <p:stCondLst>
                                            <p:cond delay="0"/>
                                          </p:stCondLst>
                                        </p:cTn>
                                        <p:tgtEl>
                                          <p:spTgt spid="127">
                                            <p:bg/>
                                          </p:spTgt>
                                        </p:tgtEl>
                                        <p:attrNameLst>
                                          <p:attrName>style.visibility</p:attrName>
                                        </p:attrNameLst>
                                      </p:cBhvr>
                                      <p:to>
                                        <p:strVal val="visible"/>
                                      </p:to>
                                    </p:set>
                                  </p:childTnLst>
                                </p:cTn>
                              </p:par>
                              <p:par>
                                <p:cTn id="155" presetID="1" presetClass="entr" presetSubtype="0" fill="hold" grpId="2" nodeType="withEffect">
                                  <p:stCondLst>
                                    <p:cond delay="0"/>
                                  </p:stCondLst>
                                  <p:childTnLst>
                                    <p:set>
                                      <p:cBhvr>
                                        <p:cTn id="156" dur="1" fill="hold">
                                          <p:stCondLst>
                                            <p:cond delay="0"/>
                                          </p:stCondLst>
                                        </p:cTn>
                                        <p:tgtEl>
                                          <p:spTgt spid="127">
                                            <p:txEl>
                                              <p:pRg st="0" end="0"/>
                                            </p:txEl>
                                          </p:spTgt>
                                        </p:tgtEl>
                                        <p:attrNameLst>
                                          <p:attrName>style.visibility</p:attrName>
                                        </p:attrNameLst>
                                      </p:cBhvr>
                                      <p:to>
                                        <p:strVal val="visible"/>
                                      </p:to>
                                    </p:set>
                                  </p:childTnLst>
                                </p:cTn>
                              </p:par>
                            </p:childTnLst>
                          </p:cTn>
                        </p:par>
                      </p:childTnLst>
                    </p:cTn>
                  </p:par>
                  <p:par>
                    <p:cTn id="157" fill="hold" nodeType="clickPar">
                      <p:stCondLst>
                        <p:cond delay="indefinite"/>
                      </p:stCondLst>
                      <p:childTnLst>
                        <p:par>
                          <p:cTn id="158" fill="hold" nodeType="withGroup">
                            <p:stCondLst>
                              <p:cond delay="0"/>
                            </p:stCondLst>
                            <p:childTnLst>
                              <p:par>
                                <p:cTn id="159" presetID="1" presetClass="entr" presetSubtype="0" fill="hold" grpId="3" nodeType="clickEffect">
                                  <p:stCondLst>
                                    <p:cond delay="0"/>
                                  </p:stCondLst>
                                  <p:childTnLst>
                                    <p:set>
                                      <p:cBhvr>
                                        <p:cTn id="160" dur="1" fill="hold">
                                          <p:stCondLst>
                                            <p:cond delay="0"/>
                                          </p:stCondLst>
                                        </p:cTn>
                                        <p:tgtEl>
                                          <p:spTgt spid="127">
                                            <p:bg/>
                                          </p:spTgt>
                                        </p:tgtEl>
                                        <p:attrNameLst>
                                          <p:attrName>style.visibility</p:attrName>
                                        </p:attrNameLst>
                                      </p:cBhvr>
                                      <p:to>
                                        <p:strVal val="visible"/>
                                      </p:to>
                                    </p:set>
                                  </p:childTnLst>
                                </p:cTn>
                              </p:par>
                              <p:par>
                                <p:cTn id="161" presetID="1" presetClass="entr" presetSubtype="0" fill="hold" grpId="3" nodeType="withEffect">
                                  <p:stCondLst>
                                    <p:cond delay="0"/>
                                  </p:stCondLst>
                                  <p:childTnLst>
                                    <p:set>
                                      <p:cBhvr>
                                        <p:cTn id="162" dur="1" fill="hold">
                                          <p:stCondLst>
                                            <p:cond delay="0"/>
                                          </p:stCondLst>
                                        </p:cTn>
                                        <p:tgtEl>
                                          <p:spTgt spid="127">
                                            <p:txEl>
                                              <p:pRg st="0" end="0"/>
                                            </p:txEl>
                                          </p:spTgt>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130">
                                            <p:bg/>
                                          </p:spTgt>
                                        </p:tgtEl>
                                        <p:attrNameLst>
                                          <p:attrName>style.visibility</p:attrName>
                                        </p:attrNameLst>
                                      </p:cBhvr>
                                      <p:to>
                                        <p:strVal val="visible"/>
                                      </p:to>
                                    </p:set>
                                  </p:childTnLst>
                                </p:cTn>
                              </p:par>
                            </p:childTnLst>
                          </p:cTn>
                        </p:par>
                      </p:childTnLst>
                    </p:cTn>
                  </p:par>
                  <p:par>
                    <p:cTn id="165" fill="hold" nodeType="clickPar">
                      <p:stCondLst>
                        <p:cond delay="indefinite"/>
                      </p:stCondLst>
                      <p:childTnLst>
                        <p:par>
                          <p:cTn id="166" fill="hold" nodeType="withGroup">
                            <p:stCondLst>
                              <p:cond delay="0"/>
                            </p:stCondLst>
                            <p:childTnLst>
                              <p:par>
                                <p:cTn id="167" presetID="1" presetClass="entr" presetSubtype="0" fill="hold" grpId="0" nodeType="clickEffect">
                                  <p:stCondLst>
                                    <p:cond delay="0"/>
                                  </p:stCondLst>
                                  <p:childTnLst>
                                    <p:set>
                                      <p:cBhvr>
                                        <p:cTn id="168" dur="1" fill="hold">
                                          <p:stCondLst>
                                            <p:cond delay="0"/>
                                          </p:stCondLst>
                                        </p:cTn>
                                        <p:tgtEl>
                                          <p:spTgt spid="130">
                                            <p:txEl>
                                              <p:pRg st="0" end="0"/>
                                            </p:txEl>
                                          </p:spTgt>
                                        </p:tgtEl>
                                        <p:attrNameLst>
                                          <p:attrName>style.visibility</p:attrName>
                                        </p:attrNameLst>
                                      </p:cBhvr>
                                      <p:to>
                                        <p:strVal val="visible"/>
                                      </p:to>
                                    </p:set>
                                  </p:childTnLst>
                                </p:cTn>
                              </p:par>
                              <p:par>
                                <p:cTn id="169" presetID="1" presetClass="entr" presetSubtype="0" fill="hold" grpId="1" nodeType="withEffect">
                                  <p:stCondLst>
                                    <p:cond delay="0"/>
                                  </p:stCondLst>
                                  <p:childTnLst>
                                    <p:set>
                                      <p:cBhvr>
                                        <p:cTn id="170" dur="1" fill="hold">
                                          <p:stCondLst>
                                            <p:cond delay="0"/>
                                          </p:stCondLst>
                                        </p:cTn>
                                        <p:tgtEl>
                                          <p:spTgt spid="130">
                                            <p:bg/>
                                          </p:spTgt>
                                        </p:tgtEl>
                                        <p:attrNameLst>
                                          <p:attrName>style.visibility</p:attrName>
                                        </p:attrNameLst>
                                      </p:cBhvr>
                                      <p:to>
                                        <p:strVal val="visible"/>
                                      </p:to>
                                    </p:set>
                                  </p:childTnLst>
                                </p:cTn>
                              </p:par>
                              <p:par>
                                <p:cTn id="171" presetID="1" presetClass="entr" presetSubtype="0" fill="hold" grpId="1" nodeType="withEffect">
                                  <p:stCondLst>
                                    <p:cond delay="0"/>
                                  </p:stCondLst>
                                  <p:childTnLst>
                                    <p:set>
                                      <p:cBhvr>
                                        <p:cTn id="172" dur="1" fill="hold">
                                          <p:stCondLst>
                                            <p:cond delay="0"/>
                                          </p:stCondLst>
                                        </p:cTn>
                                        <p:tgtEl>
                                          <p:spTgt spid="130">
                                            <p:txEl>
                                              <p:pRg st="0" end="0"/>
                                            </p:txEl>
                                          </p:spTgt>
                                        </p:tgtEl>
                                        <p:attrNameLst>
                                          <p:attrName>style.visibility</p:attrName>
                                        </p:attrNameLst>
                                      </p:cBhvr>
                                      <p:to>
                                        <p:strVal val="visible"/>
                                      </p:to>
                                    </p:set>
                                  </p:childTnLst>
                                </p:cTn>
                              </p:par>
                            </p:childTnLst>
                          </p:cTn>
                        </p:par>
                      </p:childTnLst>
                    </p:cTn>
                  </p:par>
                  <p:par>
                    <p:cTn id="173" fill="hold" nodeType="clickPar">
                      <p:stCondLst>
                        <p:cond delay="indefinite"/>
                      </p:stCondLst>
                      <p:childTnLst>
                        <p:par>
                          <p:cTn id="174" fill="hold" nodeType="withGroup">
                            <p:stCondLst>
                              <p:cond delay="0"/>
                            </p:stCondLst>
                            <p:childTnLst>
                              <p:par>
                                <p:cTn id="175" presetID="1" presetClass="entr" presetSubtype="0" fill="hold" grpId="2" nodeType="clickEffect">
                                  <p:stCondLst>
                                    <p:cond delay="0"/>
                                  </p:stCondLst>
                                  <p:childTnLst>
                                    <p:set>
                                      <p:cBhvr>
                                        <p:cTn id="176" dur="1" fill="hold">
                                          <p:stCondLst>
                                            <p:cond delay="0"/>
                                          </p:stCondLst>
                                        </p:cTn>
                                        <p:tgtEl>
                                          <p:spTgt spid="130">
                                            <p:bg/>
                                          </p:spTgt>
                                        </p:tgtEl>
                                        <p:attrNameLst>
                                          <p:attrName>style.visibility</p:attrName>
                                        </p:attrNameLst>
                                      </p:cBhvr>
                                      <p:to>
                                        <p:strVal val="visible"/>
                                      </p:to>
                                    </p:set>
                                  </p:childTnLst>
                                </p:cTn>
                              </p:par>
                              <p:par>
                                <p:cTn id="177" presetID="1" presetClass="entr" presetSubtype="0" fill="hold" grpId="2" nodeType="withEffect">
                                  <p:stCondLst>
                                    <p:cond delay="0"/>
                                  </p:stCondLst>
                                  <p:childTnLst>
                                    <p:set>
                                      <p:cBhvr>
                                        <p:cTn id="178" dur="1" fill="hold">
                                          <p:stCondLst>
                                            <p:cond delay="0"/>
                                          </p:stCondLst>
                                        </p:cTn>
                                        <p:tgtEl>
                                          <p:spTgt spid="130">
                                            <p:txEl>
                                              <p:pRg st="0" end="0"/>
                                            </p:txEl>
                                          </p:spTgt>
                                        </p:tgtEl>
                                        <p:attrNameLst>
                                          <p:attrName>style.visibility</p:attrName>
                                        </p:attrNameLst>
                                      </p:cBhvr>
                                      <p:to>
                                        <p:strVal val="visible"/>
                                      </p:to>
                                    </p:set>
                                  </p:childTnLst>
                                </p:cTn>
                              </p:par>
                            </p:childTnLst>
                          </p:cTn>
                        </p:par>
                      </p:childTnLst>
                    </p:cTn>
                  </p:par>
                  <p:par>
                    <p:cTn id="179" fill="hold" nodeType="clickPar">
                      <p:stCondLst>
                        <p:cond delay="indefinite"/>
                      </p:stCondLst>
                      <p:childTnLst>
                        <p:par>
                          <p:cTn id="180" fill="hold" nodeType="withGroup">
                            <p:stCondLst>
                              <p:cond delay="0"/>
                            </p:stCondLst>
                            <p:childTnLst>
                              <p:par>
                                <p:cTn id="181" presetID="1" presetClass="entr" presetSubtype="0" fill="hold" grpId="3" nodeType="clickEffect">
                                  <p:stCondLst>
                                    <p:cond delay="0"/>
                                  </p:stCondLst>
                                  <p:childTnLst>
                                    <p:set>
                                      <p:cBhvr>
                                        <p:cTn id="182" dur="1" fill="hold">
                                          <p:stCondLst>
                                            <p:cond delay="0"/>
                                          </p:stCondLst>
                                        </p:cTn>
                                        <p:tgtEl>
                                          <p:spTgt spid="130">
                                            <p:bg/>
                                          </p:spTgt>
                                        </p:tgtEl>
                                        <p:attrNameLst>
                                          <p:attrName>style.visibility</p:attrName>
                                        </p:attrNameLst>
                                      </p:cBhvr>
                                      <p:to>
                                        <p:strVal val="visible"/>
                                      </p:to>
                                    </p:set>
                                  </p:childTnLst>
                                </p:cTn>
                              </p:par>
                              <p:par>
                                <p:cTn id="183" presetID="1" presetClass="entr" presetSubtype="0" fill="hold" grpId="3" nodeType="withEffect">
                                  <p:stCondLst>
                                    <p:cond delay="0"/>
                                  </p:stCondLst>
                                  <p:childTnLst>
                                    <p:set>
                                      <p:cBhvr>
                                        <p:cTn id="184" dur="1" fill="hold">
                                          <p:stCondLst>
                                            <p:cond delay="0"/>
                                          </p:stCondLst>
                                        </p:cTn>
                                        <p:tgtEl>
                                          <p:spTgt spid="130">
                                            <p:txEl>
                                              <p:pRg st="0" end="0"/>
                                            </p:txEl>
                                          </p:spTgt>
                                        </p:tgtEl>
                                        <p:attrNameLst>
                                          <p:attrName>style.visibility</p:attrName>
                                        </p:attrNameLst>
                                      </p:cBhvr>
                                      <p:to>
                                        <p:strVal val="visible"/>
                                      </p:to>
                                    </p:set>
                                  </p:childTnLst>
                                </p:cTn>
                              </p:par>
                              <p:par>
                                <p:cTn id="185" presetID="1" presetClass="entr" presetSubtype="0" fill="hold" grpId="0" nodeType="withEffect">
                                  <p:stCondLst>
                                    <p:cond delay="0"/>
                                  </p:stCondLst>
                                  <p:childTnLst>
                                    <p:set>
                                      <p:cBhvr>
                                        <p:cTn id="186" dur="1" fill="hold">
                                          <p:stCondLst>
                                            <p:cond delay="0"/>
                                          </p:stCondLst>
                                        </p:cTn>
                                        <p:tgtEl>
                                          <p:spTgt spid="131">
                                            <p:bg/>
                                          </p:spTgt>
                                        </p:tgtEl>
                                        <p:attrNameLst>
                                          <p:attrName>style.visibility</p:attrName>
                                        </p:attrNameLst>
                                      </p:cBhvr>
                                      <p:to>
                                        <p:strVal val="visible"/>
                                      </p:to>
                                    </p:set>
                                  </p:childTnLst>
                                </p:cTn>
                              </p:par>
                            </p:childTnLst>
                          </p:cTn>
                        </p:par>
                      </p:childTnLst>
                    </p:cTn>
                  </p:par>
                  <p:par>
                    <p:cTn id="187" fill="hold" nodeType="clickPar">
                      <p:stCondLst>
                        <p:cond delay="indefinite"/>
                      </p:stCondLst>
                      <p:childTnLst>
                        <p:par>
                          <p:cTn id="188" fill="hold" nodeType="withGroup">
                            <p:stCondLst>
                              <p:cond delay="0"/>
                            </p:stCondLst>
                            <p:childTnLst>
                              <p:par>
                                <p:cTn id="189" presetID="1" presetClass="entr" presetSubtype="0" fill="hold" grpId="0" nodeType="clickEffect">
                                  <p:stCondLst>
                                    <p:cond delay="0"/>
                                  </p:stCondLst>
                                  <p:childTnLst>
                                    <p:set>
                                      <p:cBhvr>
                                        <p:cTn id="190" dur="1" fill="hold">
                                          <p:stCondLst>
                                            <p:cond delay="0"/>
                                          </p:stCondLst>
                                        </p:cTn>
                                        <p:tgtEl>
                                          <p:spTgt spid="131">
                                            <p:txEl>
                                              <p:pRg st="0" end="0"/>
                                            </p:txEl>
                                          </p:spTgt>
                                        </p:tgtEl>
                                        <p:attrNameLst>
                                          <p:attrName>style.visibility</p:attrName>
                                        </p:attrNameLst>
                                      </p:cBhvr>
                                      <p:to>
                                        <p:strVal val="visible"/>
                                      </p:to>
                                    </p:set>
                                  </p:childTnLst>
                                </p:cTn>
                              </p:par>
                              <p:par>
                                <p:cTn id="191" presetID="1" presetClass="entr" presetSubtype="0" fill="hold" grpId="1" nodeType="withEffect">
                                  <p:stCondLst>
                                    <p:cond delay="0"/>
                                  </p:stCondLst>
                                  <p:childTnLst>
                                    <p:set>
                                      <p:cBhvr>
                                        <p:cTn id="192" dur="1" fill="hold">
                                          <p:stCondLst>
                                            <p:cond delay="0"/>
                                          </p:stCondLst>
                                        </p:cTn>
                                        <p:tgtEl>
                                          <p:spTgt spid="131">
                                            <p:bg/>
                                          </p:spTgt>
                                        </p:tgtEl>
                                        <p:attrNameLst>
                                          <p:attrName>style.visibility</p:attrName>
                                        </p:attrNameLst>
                                      </p:cBhvr>
                                      <p:to>
                                        <p:strVal val="visible"/>
                                      </p:to>
                                    </p:set>
                                  </p:childTnLst>
                                </p:cTn>
                              </p:par>
                              <p:par>
                                <p:cTn id="193" presetID="1" presetClass="entr" presetSubtype="0" fill="hold" grpId="1" nodeType="withEffect">
                                  <p:stCondLst>
                                    <p:cond delay="0"/>
                                  </p:stCondLst>
                                  <p:childTnLst>
                                    <p:set>
                                      <p:cBhvr>
                                        <p:cTn id="194" dur="1" fill="hold">
                                          <p:stCondLst>
                                            <p:cond delay="0"/>
                                          </p:stCondLst>
                                        </p:cTn>
                                        <p:tgtEl>
                                          <p:spTgt spid="131">
                                            <p:txEl>
                                              <p:pRg st="0" end="0"/>
                                            </p:txEl>
                                          </p:spTgt>
                                        </p:tgtEl>
                                        <p:attrNameLst>
                                          <p:attrName>style.visibility</p:attrName>
                                        </p:attrNameLst>
                                      </p:cBhvr>
                                      <p:to>
                                        <p:strVal val="visible"/>
                                      </p:to>
                                    </p:set>
                                  </p:childTnLst>
                                </p:cTn>
                              </p:par>
                            </p:childTnLst>
                          </p:cTn>
                        </p:par>
                      </p:childTnLst>
                    </p:cTn>
                  </p:par>
                  <p:par>
                    <p:cTn id="195" fill="hold" nodeType="clickPar">
                      <p:stCondLst>
                        <p:cond delay="indefinite"/>
                      </p:stCondLst>
                      <p:childTnLst>
                        <p:par>
                          <p:cTn id="196" fill="hold" nodeType="withGroup">
                            <p:stCondLst>
                              <p:cond delay="0"/>
                            </p:stCondLst>
                            <p:childTnLst>
                              <p:par>
                                <p:cTn id="197" presetID="1" presetClass="entr" presetSubtype="0" fill="hold" grpId="2" nodeType="clickEffect">
                                  <p:stCondLst>
                                    <p:cond delay="0"/>
                                  </p:stCondLst>
                                  <p:childTnLst>
                                    <p:set>
                                      <p:cBhvr>
                                        <p:cTn id="198" dur="1" fill="hold">
                                          <p:stCondLst>
                                            <p:cond delay="0"/>
                                          </p:stCondLst>
                                        </p:cTn>
                                        <p:tgtEl>
                                          <p:spTgt spid="131">
                                            <p:bg/>
                                          </p:spTgt>
                                        </p:tgtEl>
                                        <p:attrNameLst>
                                          <p:attrName>style.visibility</p:attrName>
                                        </p:attrNameLst>
                                      </p:cBhvr>
                                      <p:to>
                                        <p:strVal val="visible"/>
                                      </p:to>
                                    </p:set>
                                  </p:childTnLst>
                                </p:cTn>
                              </p:par>
                              <p:par>
                                <p:cTn id="199" presetID="1" presetClass="entr" presetSubtype="0" fill="hold" grpId="2" nodeType="withEffect">
                                  <p:stCondLst>
                                    <p:cond delay="0"/>
                                  </p:stCondLst>
                                  <p:childTnLst>
                                    <p:set>
                                      <p:cBhvr>
                                        <p:cTn id="200" dur="1" fill="hold">
                                          <p:stCondLst>
                                            <p:cond delay="0"/>
                                          </p:stCondLst>
                                        </p:cTn>
                                        <p:tgtEl>
                                          <p:spTgt spid="131">
                                            <p:txEl>
                                              <p:pRg st="0" end="0"/>
                                            </p:txEl>
                                          </p:spTgt>
                                        </p:tgtEl>
                                        <p:attrNameLst>
                                          <p:attrName>style.visibility</p:attrName>
                                        </p:attrNameLst>
                                      </p:cBhvr>
                                      <p:to>
                                        <p:strVal val="visible"/>
                                      </p:to>
                                    </p:set>
                                  </p:childTnLst>
                                </p:cTn>
                              </p:par>
                            </p:childTnLst>
                          </p:cTn>
                        </p:par>
                      </p:childTnLst>
                    </p:cTn>
                  </p:par>
                  <p:par>
                    <p:cTn id="201" fill="hold" nodeType="clickPar">
                      <p:stCondLst>
                        <p:cond delay="indefinite"/>
                      </p:stCondLst>
                      <p:childTnLst>
                        <p:par>
                          <p:cTn id="202" fill="hold" nodeType="withGroup">
                            <p:stCondLst>
                              <p:cond delay="0"/>
                            </p:stCondLst>
                            <p:childTnLst>
                              <p:par>
                                <p:cTn id="203" presetID="1" presetClass="entr" presetSubtype="0" fill="hold" grpId="3" nodeType="clickEffect">
                                  <p:stCondLst>
                                    <p:cond delay="0"/>
                                  </p:stCondLst>
                                  <p:childTnLst>
                                    <p:set>
                                      <p:cBhvr>
                                        <p:cTn id="204" dur="1" fill="hold">
                                          <p:stCondLst>
                                            <p:cond delay="0"/>
                                          </p:stCondLst>
                                        </p:cTn>
                                        <p:tgtEl>
                                          <p:spTgt spid="131">
                                            <p:bg/>
                                          </p:spTgt>
                                        </p:tgtEl>
                                        <p:attrNameLst>
                                          <p:attrName>style.visibility</p:attrName>
                                        </p:attrNameLst>
                                      </p:cBhvr>
                                      <p:to>
                                        <p:strVal val="visible"/>
                                      </p:to>
                                    </p:set>
                                  </p:childTnLst>
                                </p:cTn>
                              </p:par>
                              <p:par>
                                <p:cTn id="205" presetID="1" presetClass="entr" presetSubtype="0" fill="hold" grpId="3" nodeType="withEffect">
                                  <p:stCondLst>
                                    <p:cond delay="0"/>
                                  </p:stCondLst>
                                  <p:childTnLst>
                                    <p:set>
                                      <p:cBhvr>
                                        <p:cTn id="206" dur="1" fill="hold">
                                          <p:stCondLst>
                                            <p:cond delay="0"/>
                                          </p:stCondLst>
                                        </p:cTn>
                                        <p:tgtEl>
                                          <p:spTgt spid="131">
                                            <p:txEl>
                                              <p:pRg st="0" end="0"/>
                                            </p:txEl>
                                          </p:spTgt>
                                        </p:tgtEl>
                                        <p:attrNameLst>
                                          <p:attrName>style.visibility</p:attrName>
                                        </p:attrNameLst>
                                      </p:cBhvr>
                                      <p:to>
                                        <p:strVal val="visible"/>
                                      </p:to>
                                    </p:set>
                                  </p:childTnLst>
                                </p:cTn>
                              </p:par>
                            </p:childTnLst>
                          </p:cTn>
                        </p:par>
                      </p:childTnLst>
                    </p:cTn>
                  </p:par>
                  <p:par>
                    <p:cTn id="207" fill="hold" nodeType="clickPar">
                      <p:stCondLst>
                        <p:cond delay="indefinite"/>
                      </p:stCondLst>
                      <p:childTnLst>
                        <p:par>
                          <p:cTn id="208" fill="hold" nodeType="withGroup">
                            <p:stCondLst>
                              <p:cond delay="0"/>
                            </p:stCondLst>
                            <p:childTnLst>
                              <p:par>
                                <p:cTn id="209" presetID="1" presetClass="entr" presetSubtype="0" fill="hold" nodeType="clickEffect">
                                  <p:stCondLst>
                                    <p:cond delay="0"/>
                                  </p:stCondLst>
                                  <p:childTnLst>
                                    <p:set>
                                      <p:cBhvr>
                                        <p:cTn id="210" dur="1" fill="hold">
                                          <p:stCondLst>
                                            <p:cond delay="0"/>
                                          </p:stCondLst>
                                        </p:cTn>
                                        <p:tgtEl>
                                          <p:spTgt spid="1026"/>
                                        </p:tgtEl>
                                        <p:attrNameLst>
                                          <p:attrName>style.visibility</p:attrName>
                                        </p:attrNameLst>
                                      </p:cBhvr>
                                      <p:to>
                                        <p:strVal val="visible"/>
                                      </p:to>
                                    </p:set>
                                  </p:childTnLst>
                                </p:cTn>
                              </p:par>
                              <p:par>
                                <p:cTn id="211" presetID="1" presetClass="entr" presetSubtype="0" fill="hold" grpId="0" nodeType="withEffect">
                                  <p:stCondLst>
                                    <p:cond delay="0"/>
                                  </p:stCondLst>
                                  <p:childTnLst>
                                    <p:set>
                                      <p:cBhvr>
                                        <p:cTn id="212" dur="1" fill="hold">
                                          <p:stCondLst>
                                            <p:cond delay="0"/>
                                          </p:stCondLst>
                                        </p:cTn>
                                        <p:tgtEl>
                                          <p:spTgt spid="133"/>
                                        </p:tgtEl>
                                        <p:attrNameLst>
                                          <p:attrName>style.visibility</p:attrName>
                                        </p:attrNameLst>
                                      </p:cBhvr>
                                      <p:to>
                                        <p:strVal val="visible"/>
                                      </p:to>
                                    </p:set>
                                  </p:childTnLst>
                                </p:cTn>
                              </p:par>
                              <p:par>
                                <p:cTn id="213" presetID="1" presetClass="entr" presetSubtype="0" fill="hold" grpId="2" nodeType="withEffect">
                                  <p:stCondLst>
                                    <p:cond delay="0"/>
                                  </p:stCondLst>
                                  <p:childTnLst>
                                    <p:set>
                                      <p:cBhvr>
                                        <p:cTn id="214" dur="1" fill="hold">
                                          <p:stCondLst>
                                            <p:cond delay="0"/>
                                          </p:stCondLst>
                                        </p:cTn>
                                        <p:tgtEl>
                                          <p:spTgt spid="121"/>
                                        </p:tgtEl>
                                        <p:attrNameLst>
                                          <p:attrName>style.visibility</p:attrName>
                                        </p:attrNameLst>
                                      </p:cBhvr>
                                      <p:to>
                                        <p:strVal val="visible"/>
                                      </p:to>
                                    </p:set>
                                  </p:childTnLst>
                                </p:cTn>
                              </p:par>
                              <p:par>
                                <p:cTn id="215" presetID="1" presetClass="entr" presetSubtype="0" fill="hold" grpId="4" nodeType="withEffect">
                                  <p:stCondLst>
                                    <p:cond delay="0"/>
                                  </p:stCondLst>
                                  <p:childTnLst>
                                    <p:set>
                                      <p:cBhvr>
                                        <p:cTn id="216" dur="1" fill="hold">
                                          <p:stCondLst>
                                            <p:cond delay="0"/>
                                          </p:stCondLst>
                                        </p:cTn>
                                        <p:tgtEl>
                                          <p:spTgt spid="127">
                                            <p:bg/>
                                          </p:spTgt>
                                        </p:tgtEl>
                                        <p:attrNameLst>
                                          <p:attrName>style.visibility</p:attrName>
                                        </p:attrNameLst>
                                      </p:cBhvr>
                                      <p:to>
                                        <p:strVal val="visible"/>
                                      </p:to>
                                    </p:set>
                                  </p:childTnLst>
                                </p:cTn>
                              </p:par>
                              <p:par>
                                <p:cTn id="217" presetID="1" presetClass="entr" presetSubtype="0" fill="hold" grpId="4" nodeType="withEffect">
                                  <p:stCondLst>
                                    <p:cond delay="0"/>
                                  </p:stCondLst>
                                  <p:childTnLst>
                                    <p:set>
                                      <p:cBhvr>
                                        <p:cTn id="218" dur="1" fill="hold">
                                          <p:stCondLst>
                                            <p:cond delay="0"/>
                                          </p:stCondLst>
                                        </p:cTn>
                                        <p:tgtEl>
                                          <p:spTgt spid="127">
                                            <p:txEl>
                                              <p:pRg st="0" end="0"/>
                                            </p:txEl>
                                          </p:spTgt>
                                        </p:tgtEl>
                                        <p:attrNameLst>
                                          <p:attrName>style.visibility</p:attrName>
                                        </p:attrNameLst>
                                      </p:cBhvr>
                                      <p:to>
                                        <p:strVal val="visible"/>
                                      </p:to>
                                    </p:set>
                                  </p:childTnLst>
                                </p:cTn>
                              </p:par>
                            </p:childTnLst>
                          </p:cTn>
                        </p:par>
                      </p:childTnLst>
                    </p:cTn>
                  </p:par>
                  <p:par>
                    <p:cTn id="219" fill="hold" nodeType="clickPar">
                      <p:stCondLst>
                        <p:cond delay="indefinite"/>
                      </p:stCondLst>
                      <p:childTnLst>
                        <p:par>
                          <p:cTn id="220" fill="hold" nodeType="withGroup">
                            <p:stCondLst>
                              <p:cond delay="0"/>
                            </p:stCondLst>
                            <p:childTnLst>
                              <p:par>
                                <p:cTn id="221" presetID="1" presetClass="entr" presetSubtype="0" fill="hold" grpId="5" nodeType="clickEffect">
                                  <p:stCondLst>
                                    <p:cond delay="0"/>
                                  </p:stCondLst>
                                  <p:childTnLst>
                                    <p:set>
                                      <p:cBhvr>
                                        <p:cTn id="222" dur="1" fill="hold">
                                          <p:stCondLst>
                                            <p:cond delay="0"/>
                                          </p:stCondLst>
                                        </p:cTn>
                                        <p:tgtEl>
                                          <p:spTgt spid="123">
                                            <p:bg/>
                                          </p:spTgt>
                                        </p:tgtEl>
                                        <p:attrNameLst>
                                          <p:attrName>style.visibility</p:attrName>
                                        </p:attrNameLst>
                                      </p:cBhvr>
                                      <p:to>
                                        <p:strVal val="visible"/>
                                      </p:to>
                                    </p:set>
                                  </p:childTnLst>
                                </p:cTn>
                              </p:par>
                              <p:par>
                                <p:cTn id="223" presetID="1" presetClass="entr" presetSubtype="0" fill="hold" grpId="5" nodeType="withEffect">
                                  <p:stCondLst>
                                    <p:cond delay="0"/>
                                  </p:stCondLst>
                                  <p:childTnLst>
                                    <p:set>
                                      <p:cBhvr>
                                        <p:cTn id="224" dur="1" fill="hold">
                                          <p:stCondLst>
                                            <p:cond delay="0"/>
                                          </p:stCondLst>
                                        </p:cTn>
                                        <p:tgtEl>
                                          <p:spTgt spid="12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6"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8" grpId="0" animBg="1"/>
      <p:bldP spid="99" grpId="0" animBg="1"/>
      <p:bldP spid="100" grpId="0" animBg="1"/>
      <p:bldP spid="111" grpId="0" animBg="1"/>
      <p:bldP spid="112" grpId="0" animBg="1"/>
      <p:bldP spid="121" grpId="0" animBg="1"/>
      <p:bldP spid="121" grpId="1" animBg="1"/>
      <p:bldP spid="121" grpId="2" animBg="1"/>
      <p:bldP spid="122" grpId="0" animBg="1"/>
      <p:bldP spid="122" grpId="1" animBg="1"/>
      <p:bldP spid="123" grpId="0" build="p" animBg="1"/>
      <p:bldP spid="123" grpId="1" build="allAtOnce" animBg="1"/>
      <p:bldP spid="123" grpId="2" build="allAtOnce" animBg="1"/>
      <p:bldP spid="123" grpId="3" build="allAtOnce" animBg="1"/>
      <p:bldP spid="123" grpId="4" build="allAtOnce" animBg="1"/>
      <p:bldP spid="123" grpId="5" build="allAtOnce" animBg="1"/>
      <p:bldP spid="126" grpId="0" animBg="1"/>
      <p:bldP spid="126" grpId="1" animBg="1"/>
      <p:bldP spid="127" grpId="0" build="p" animBg="1"/>
      <p:bldP spid="127" grpId="1" build="allAtOnce" animBg="1"/>
      <p:bldP spid="127" grpId="2" build="allAtOnce" animBg="1"/>
      <p:bldP spid="127" grpId="3" build="allAtOnce" animBg="1"/>
      <p:bldP spid="127" grpId="4" build="allAtOnce" animBg="1"/>
      <p:bldP spid="130" grpId="0" build="p" animBg="1"/>
      <p:bldP spid="130" grpId="1" build="allAtOnce" animBg="1"/>
      <p:bldP spid="130" grpId="2" build="allAtOnce" animBg="1"/>
      <p:bldP spid="130" grpId="3" build="allAtOnce" animBg="1"/>
      <p:bldP spid="131" grpId="0" build="p" animBg="1"/>
      <p:bldP spid="131" grpId="1" build="allAtOnce" animBg="1"/>
      <p:bldP spid="131" grpId="2" build="allAtOnce" animBg="1"/>
      <p:bldP spid="131" grpId="3" build="allAtOnce" animBg="1"/>
      <p:bldP spid="1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685800" y="304800"/>
            <a:ext cx="7772400" cy="1143000"/>
          </a:xfrm>
        </p:spPr>
        <p:txBody>
          <a:bodyPr/>
          <a:lstStyle/>
          <a:p>
            <a:pPr eaLnBrk="1" hangingPunct="1"/>
            <a:r>
              <a:rPr lang="en-US" smtClean="0"/>
              <a:t>Electrical Injuries</a:t>
            </a:r>
          </a:p>
        </p:txBody>
      </p:sp>
      <p:sp>
        <p:nvSpPr>
          <p:cNvPr id="140291" name="Rectangle 3"/>
          <p:cNvSpPr>
            <a:spLocks noGrp="1" noChangeArrowheads="1"/>
          </p:cNvSpPr>
          <p:nvPr>
            <p:ph type="body" idx="1"/>
          </p:nvPr>
        </p:nvSpPr>
        <p:spPr>
          <a:xfrm>
            <a:off x="457200" y="1752600"/>
            <a:ext cx="8686800" cy="4114800"/>
          </a:xfrm>
        </p:spPr>
        <p:txBody>
          <a:bodyPr/>
          <a:lstStyle/>
          <a:p>
            <a:pPr eaLnBrk="1" hangingPunct="1">
              <a:buFontTx/>
              <a:buNone/>
            </a:pPr>
            <a:r>
              <a:rPr lang="en-US" b="1" smtClean="0"/>
              <a:t>There are four main types of electrical injuries:</a:t>
            </a:r>
          </a:p>
          <a:p>
            <a:pPr eaLnBrk="1" hangingPunct="1">
              <a:buFontTx/>
              <a:buNone/>
            </a:pPr>
            <a:r>
              <a:rPr lang="en-US" b="1" smtClean="0"/>
              <a:t>Direct:</a:t>
            </a:r>
          </a:p>
          <a:p>
            <a:pPr lvl="2" eaLnBrk="1" hangingPunct="1">
              <a:buClr>
                <a:srgbClr val="FFCC00"/>
              </a:buClr>
              <a:buFont typeface="Wingdings" pitchFamily="2" charset="2"/>
              <a:buNone/>
            </a:pPr>
            <a:endParaRPr lang="en-US" sz="2800" b="1" smtClean="0"/>
          </a:p>
          <a:p>
            <a:pPr lvl="2" eaLnBrk="1" hangingPunct="1">
              <a:buClr>
                <a:srgbClr val="FFCC00"/>
              </a:buClr>
              <a:buFont typeface="Wingdings" pitchFamily="2" charset="2"/>
              <a:buNone/>
            </a:pPr>
            <a:r>
              <a:rPr lang="en-US" sz="2800" b="1" smtClean="0"/>
              <a:t>1.Electrocution or death due to electrical shock</a:t>
            </a:r>
          </a:p>
          <a:p>
            <a:pPr lvl="2" eaLnBrk="1" hangingPunct="1">
              <a:buClr>
                <a:srgbClr val="FFCC00"/>
              </a:buClr>
              <a:buFont typeface="Wingdings" pitchFamily="2" charset="2"/>
              <a:buNone/>
            </a:pPr>
            <a:r>
              <a:rPr lang="en-US" sz="2800" b="1" smtClean="0"/>
              <a:t>2. Electrical shock</a:t>
            </a:r>
          </a:p>
          <a:p>
            <a:pPr lvl="2" eaLnBrk="1" hangingPunct="1">
              <a:buClr>
                <a:srgbClr val="FFCC00"/>
              </a:buClr>
              <a:buFont typeface="Wingdings" pitchFamily="2" charset="2"/>
              <a:buNone/>
            </a:pPr>
            <a:r>
              <a:rPr lang="en-US" sz="2800" b="1" smtClean="0"/>
              <a:t>3. Burns </a:t>
            </a:r>
          </a:p>
          <a:p>
            <a:pPr eaLnBrk="1" hangingPunct="1">
              <a:buFontTx/>
              <a:buNone/>
            </a:pPr>
            <a:r>
              <a:rPr lang="en-US" b="1" smtClean="0"/>
              <a:t>		4. Indirect - Falls</a:t>
            </a:r>
          </a:p>
          <a:p>
            <a:pPr eaLnBrk="1" hangingPunct="1">
              <a:buFontTx/>
              <a:buNone/>
            </a:pPr>
            <a:endParaRPr lang="en-US" b="1"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defRPr/>
            </a:pPr>
            <a:r>
              <a:rPr lang="en-US" b="1" dirty="0" smtClean="0">
                <a:solidFill>
                  <a:schemeClr val="tx2">
                    <a:lumMod val="50000"/>
                  </a:schemeClr>
                </a:solidFill>
              </a:rPr>
              <a:t>Systems of Safety Applied to Focus Four Hazards </a:t>
            </a:r>
            <a:endParaRPr lang="en-US" dirty="0" smtClean="0">
              <a:solidFill>
                <a:schemeClr val="tx2">
                  <a:lumMod val="50000"/>
                </a:schemeClr>
              </a:solidFill>
            </a:endParaRPr>
          </a:p>
        </p:txBody>
      </p:sp>
      <p:sp>
        <p:nvSpPr>
          <p:cNvPr id="25603" name="Rectangle 3"/>
          <p:cNvSpPr>
            <a:spLocks noGrp="1" noChangeArrowheads="1"/>
          </p:cNvSpPr>
          <p:nvPr>
            <p:ph type="body" idx="1"/>
          </p:nvPr>
        </p:nvSpPr>
        <p:spPr>
          <a:xfrm>
            <a:off x="457200" y="1951038"/>
            <a:ext cx="8229600" cy="4525962"/>
          </a:xfrm>
        </p:spPr>
        <p:txBody>
          <a:bodyPr/>
          <a:lstStyle/>
          <a:p>
            <a:pPr>
              <a:lnSpc>
                <a:spcPct val="80000"/>
              </a:lnSpc>
              <a:buFont typeface="Arial" pitchFamily="34" charset="0"/>
              <a:buNone/>
              <a:defRPr/>
            </a:pPr>
            <a:r>
              <a:rPr lang="en-US" sz="3600" dirty="0" smtClean="0">
                <a:solidFill>
                  <a:schemeClr val="tx2">
                    <a:lumMod val="50000"/>
                  </a:schemeClr>
                </a:solidFill>
              </a:rPr>
              <a:t>This material was produced under grant number SHT21005SHO from the Occupational Safety and Health Administration, U.S. Department of Labor.  It does not necessarily reflect the view or policies of the U.S. Department of Labor, nor does mention of trade names, commercial products, or organizations imply endorsement by U.S. Government.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txBox="1">
            <a:spLocks noChangeArrowheads="1"/>
          </p:cNvSpPr>
          <p:nvPr/>
        </p:nvSpPr>
        <p:spPr bwMode="auto">
          <a:xfrm>
            <a:off x="457200" y="533400"/>
            <a:ext cx="8229600" cy="1143000"/>
          </a:xfrm>
          <a:prstGeom prst="rect">
            <a:avLst/>
          </a:prstGeom>
          <a:noFill/>
          <a:ln w="9525">
            <a:noFill/>
            <a:miter lim="800000"/>
            <a:headEnd/>
            <a:tailEnd/>
          </a:ln>
        </p:spPr>
        <p:txBody>
          <a:bodyPr anchor="ctr"/>
          <a:lstStyle/>
          <a:p>
            <a:pPr algn="ctr" eaLnBrk="0" hangingPunct="0">
              <a:defRPr/>
            </a:pPr>
            <a:r>
              <a:rPr lang="en-US" sz="4400" b="1" dirty="0">
                <a:solidFill>
                  <a:schemeClr val="accent1">
                    <a:lumMod val="50000"/>
                  </a:schemeClr>
                </a:solidFill>
                <a:effectLst>
                  <a:outerShdw blurRad="38100" dist="38100" dir="2700000" algn="tl">
                    <a:srgbClr val="C0C0C0"/>
                  </a:outerShdw>
                </a:effectLst>
                <a:latin typeface="+mj-lt"/>
                <a:ea typeface="+mj-ea"/>
                <a:cs typeface="+mj-cs"/>
              </a:rPr>
              <a:t>ELECTRICAL SAFETY</a:t>
            </a:r>
            <a:r>
              <a:rPr lang="en-US" sz="3200" b="1" dirty="0">
                <a:solidFill>
                  <a:schemeClr val="accent1">
                    <a:lumMod val="50000"/>
                  </a:schemeClr>
                </a:solidFill>
                <a:latin typeface="+mj-lt"/>
                <a:ea typeface="+mj-ea"/>
                <a:cs typeface="+mj-cs"/>
              </a:rPr>
              <a:t> </a:t>
            </a:r>
            <a:br>
              <a:rPr lang="en-US" sz="3200" b="1" dirty="0">
                <a:solidFill>
                  <a:schemeClr val="accent1">
                    <a:lumMod val="50000"/>
                  </a:schemeClr>
                </a:solidFill>
                <a:latin typeface="+mj-lt"/>
                <a:ea typeface="+mj-ea"/>
                <a:cs typeface="+mj-cs"/>
              </a:rPr>
            </a:br>
            <a:r>
              <a:rPr lang="en-US" sz="2800" dirty="0">
                <a:solidFill>
                  <a:schemeClr val="accent1">
                    <a:lumMod val="50000"/>
                  </a:schemeClr>
                </a:solidFill>
                <a:latin typeface="+mj-lt"/>
                <a:ea typeface="+mj-ea"/>
                <a:cs typeface="+mj-cs"/>
              </a:rPr>
              <a:t>Effects of Amount of AC Current</a:t>
            </a:r>
            <a:r>
              <a:rPr lang="en-US" sz="3200" dirty="0">
                <a:solidFill>
                  <a:schemeClr val="accent1">
                    <a:lumMod val="50000"/>
                  </a:schemeClr>
                </a:solidFill>
                <a:latin typeface="+mj-lt"/>
                <a:ea typeface="+mj-ea"/>
                <a:cs typeface="+mj-cs"/>
              </a:rPr>
              <a:t>   </a:t>
            </a:r>
            <a:br>
              <a:rPr lang="en-US" sz="3200" dirty="0">
                <a:solidFill>
                  <a:schemeClr val="accent1">
                    <a:lumMod val="50000"/>
                  </a:schemeClr>
                </a:solidFill>
                <a:latin typeface="+mj-lt"/>
                <a:ea typeface="+mj-ea"/>
                <a:cs typeface="+mj-cs"/>
              </a:rPr>
            </a:br>
            <a:r>
              <a:rPr lang="en-US" sz="2000" dirty="0">
                <a:solidFill>
                  <a:schemeClr val="accent1">
                    <a:lumMod val="50000"/>
                  </a:schemeClr>
                </a:solidFill>
                <a:latin typeface="Arial Rounded MT Bold" pitchFamily="34" charset="0"/>
                <a:ea typeface="+mj-ea"/>
                <a:cs typeface="+mj-cs"/>
              </a:rPr>
              <a:t>ma=1/1000th of an amp</a:t>
            </a:r>
          </a:p>
        </p:txBody>
      </p:sp>
      <p:sp>
        <p:nvSpPr>
          <p:cNvPr id="14" name="Rectangle 4"/>
          <p:cNvSpPr txBox="1">
            <a:spLocks noChangeArrowheads="1"/>
          </p:cNvSpPr>
          <p:nvPr/>
        </p:nvSpPr>
        <p:spPr bwMode="auto">
          <a:xfrm>
            <a:off x="457200" y="2209800"/>
            <a:ext cx="8229600" cy="4525963"/>
          </a:xfrm>
          <a:prstGeom prst="rect">
            <a:avLst/>
          </a:prstGeom>
          <a:noFill/>
          <a:ln w="9525">
            <a:noFill/>
            <a:miter lim="800000"/>
            <a:headEnd/>
            <a:tailEnd/>
          </a:ln>
        </p:spPr>
        <p:txBody>
          <a:bodyPr/>
          <a:lstStyle/>
          <a:p>
            <a:pPr marL="342900" indent="-342900" eaLnBrk="0" hangingPunct="0">
              <a:spcBef>
                <a:spcPct val="20000"/>
              </a:spcBef>
              <a:buFont typeface="Arial" pitchFamily="34" charset="0"/>
              <a:buChar char="•"/>
              <a:defRPr/>
            </a:pPr>
            <a:r>
              <a:rPr lang="en-US" sz="2800" b="1" dirty="0">
                <a:solidFill>
                  <a:schemeClr val="accent1">
                    <a:lumMod val="50000"/>
                  </a:schemeClr>
                </a:solidFill>
                <a:latin typeface="+mn-lt"/>
              </a:rPr>
              <a:t>3 ma-  painful shock which cause indirect accidents</a:t>
            </a:r>
          </a:p>
          <a:p>
            <a:pPr marL="342900" indent="-342900" eaLnBrk="0" hangingPunct="0">
              <a:spcBef>
                <a:spcPct val="20000"/>
              </a:spcBef>
              <a:buFont typeface="Arial" pitchFamily="34" charset="0"/>
              <a:buChar char="•"/>
              <a:defRPr/>
            </a:pPr>
            <a:r>
              <a:rPr lang="en-US" sz="2800" b="1" dirty="0">
                <a:solidFill>
                  <a:schemeClr val="accent1">
                    <a:lumMod val="50000"/>
                  </a:schemeClr>
                </a:solidFill>
                <a:latin typeface="+mn-lt"/>
              </a:rPr>
              <a:t>10ma- muscle contraction...”no let go” danger</a:t>
            </a:r>
          </a:p>
          <a:p>
            <a:pPr marL="342900" indent="-342900" eaLnBrk="0" hangingPunct="0">
              <a:spcBef>
                <a:spcPct val="20000"/>
              </a:spcBef>
              <a:buFont typeface="Arial" pitchFamily="34" charset="0"/>
              <a:buChar char="•"/>
              <a:defRPr/>
            </a:pPr>
            <a:r>
              <a:rPr lang="en-US" sz="2800" b="1" dirty="0">
                <a:solidFill>
                  <a:schemeClr val="accent1">
                    <a:lumMod val="50000"/>
                  </a:schemeClr>
                </a:solidFill>
                <a:latin typeface="+mn-lt"/>
              </a:rPr>
              <a:t>30ma- lung paralysis- usually temporary</a:t>
            </a:r>
          </a:p>
          <a:p>
            <a:pPr marL="342900" indent="-342900" eaLnBrk="0" hangingPunct="0">
              <a:spcBef>
                <a:spcPct val="20000"/>
              </a:spcBef>
              <a:buFont typeface="Arial" pitchFamily="34" charset="0"/>
              <a:buChar char="•"/>
              <a:defRPr/>
            </a:pPr>
            <a:r>
              <a:rPr lang="en-US" sz="2800" b="1" dirty="0">
                <a:solidFill>
                  <a:schemeClr val="accent1">
                    <a:lumMod val="50000"/>
                  </a:schemeClr>
                </a:solidFill>
                <a:latin typeface="+mn-lt"/>
              </a:rPr>
              <a:t>50ma- possible ventricular fibrillation (heart dysfunction, usually fatal)</a:t>
            </a:r>
          </a:p>
          <a:p>
            <a:pPr marL="342900" indent="-342900" eaLnBrk="0" hangingPunct="0">
              <a:spcBef>
                <a:spcPct val="20000"/>
              </a:spcBef>
              <a:buFont typeface="Arial" pitchFamily="34" charset="0"/>
              <a:buChar char="•"/>
              <a:defRPr/>
            </a:pPr>
            <a:r>
              <a:rPr lang="en-US" sz="2800" b="1" dirty="0">
                <a:solidFill>
                  <a:schemeClr val="accent1">
                    <a:lumMod val="50000"/>
                  </a:schemeClr>
                </a:solidFill>
                <a:latin typeface="+mn-lt"/>
              </a:rPr>
              <a:t>100 ma- certain ventricular fibrillation, fatal</a:t>
            </a:r>
          </a:p>
          <a:p>
            <a:pPr marL="342900" indent="-342900" eaLnBrk="0" hangingPunct="0">
              <a:spcBef>
                <a:spcPct val="20000"/>
              </a:spcBef>
              <a:buFont typeface="Arial" pitchFamily="34" charset="0"/>
              <a:buChar char="•"/>
              <a:defRPr/>
            </a:pPr>
            <a:r>
              <a:rPr lang="en-US" sz="2800" b="1" dirty="0">
                <a:solidFill>
                  <a:schemeClr val="accent1">
                    <a:lumMod val="50000"/>
                  </a:schemeClr>
                </a:solidFill>
                <a:latin typeface="+mn-lt"/>
              </a:rPr>
              <a:t>4 amps- heart paralysis, severe burns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500" fill="hold"/>
                                        <p:tgtEl>
                                          <p:spTgt spid="1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
                                            <p:txEl>
                                              <p:pRg st="4" end="4"/>
                                            </p:txEl>
                                          </p:spTgt>
                                        </p:tgtEl>
                                        <p:attrNameLst>
                                          <p:attrName>style.visibility</p:attrName>
                                        </p:attrNameLst>
                                      </p:cBhvr>
                                      <p:to>
                                        <p:strVal val="visible"/>
                                      </p:to>
                                    </p:set>
                                    <p:anim calcmode="lin" valueType="num">
                                      <p:cBhvr additive="base">
                                        <p:cTn id="31" dur="500" fill="hold"/>
                                        <p:tgtEl>
                                          <p:spTgt spid="14">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4">
                                            <p:txEl>
                                              <p:pRg st="5" end="5"/>
                                            </p:txEl>
                                          </p:spTgt>
                                        </p:tgtEl>
                                        <p:attrNameLst>
                                          <p:attrName>style.visibility</p:attrName>
                                        </p:attrNameLst>
                                      </p:cBhvr>
                                      <p:to>
                                        <p:strVal val="visible"/>
                                      </p:to>
                                    </p:set>
                                    <p:anim calcmode="lin" valueType="num">
                                      <p:cBhvr additive="base">
                                        <p:cTn id="37" dur="500" fill="hold"/>
                                        <p:tgtEl>
                                          <p:spTgt spid="14">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4">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1026"/>
          <p:cNvSpPr>
            <a:spLocks noGrp="1" noChangeArrowheads="1"/>
          </p:cNvSpPr>
          <p:nvPr>
            <p:ph type="title"/>
          </p:nvPr>
        </p:nvSpPr>
        <p:spPr>
          <a:xfrm>
            <a:off x="692150" y="0"/>
            <a:ext cx="7773988" cy="1143000"/>
          </a:xfrm>
        </p:spPr>
        <p:txBody>
          <a:bodyPr/>
          <a:lstStyle/>
          <a:p>
            <a:pPr eaLnBrk="1" hangingPunct="1">
              <a:defRPr/>
            </a:pPr>
            <a:r>
              <a:rPr lang="en-US" b="1" dirty="0" smtClean="0">
                <a:solidFill>
                  <a:schemeClr val="accent1">
                    <a:lumMod val="50000"/>
                  </a:schemeClr>
                </a:solidFill>
              </a:rPr>
              <a:t>Shock Severity</a:t>
            </a:r>
          </a:p>
        </p:txBody>
      </p:sp>
      <p:sp>
        <p:nvSpPr>
          <p:cNvPr id="144387" name="Rectangle 1027"/>
          <p:cNvSpPr>
            <a:spLocks noGrp="1" noChangeArrowheads="1"/>
          </p:cNvSpPr>
          <p:nvPr>
            <p:ph type="body" idx="1"/>
          </p:nvPr>
        </p:nvSpPr>
        <p:spPr>
          <a:xfrm>
            <a:off x="76200" y="1066800"/>
            <a:ext cx="5943600" cy="4570413"/>
          </a:xfrm>
        </p:spPr>
        <p:txBody>
          <a:bodyPr/>
          <a:lstStyle/>
          <a:p>
            <a:pPr eaLnBrk="1" hangingPunct="1">
              <a:lnSpc>
                <a:spcPct val="90000"/>
              </a:lnSpc>
              <a:buFontTx/>
              <a:buNone/>
              <a:defRPr/>
            </a:pPr>
            <a:r>
              <a:rPr lang="en-US" dirty="0" smtClean="0">
                <a:solidFill>
                  <a:schemeClr val="accent1">
                    <a:lumMod val="50000"/>
                  </a:schemeClr>
                </a:solidFill>
              </a:rPr>
              <a:t>Severity of the shock depends on:</a:t>
            </a:r>
          </a:p>
          <a:p>
            <a:pPr lvl="1" eaLnBrk="1" hangingPunct="1">
              <a:lnSpc>
                <a:spcPct val="90000"/>
              </a:lnSpc>
              <a:buFont typeface="Wingdings" pitchFamily="2" charset="2"/>
              <a:buNone/>
              <a:defRPr/>
            </a:pPr>
            <a:r>
              <a:rPr lang="en-US" u="sng" dirty="0" smtClean="0">
                <a:solidFill>
                  <a:schemeClr val="accent1">
                    <a:lumMod val="50000"/>
                  </a:schemeClr>
                </a:solidFill>
              </a:rPr>
              <a:t>Path</a:t>
            </a:r>
            <a:r>
              <a:rPr lang="en-US" dirty="0" smtClean="0">
                <a:solidFill>
                  <a:schemeClr val="accent1">
                    <a:lumMod val="50000"/>
                  </a:schemeClr>
                </a:solidFill>
              </a:rPr>
              <a:t> of current through the body</a:t>
            </a:r>
          </a:p>
          <a:p>
            <a:pPr lvl="1" eaLnBrk="1" hangingPunct="1">
              <a:lnSpc>
                <a:spcPct val="90000"/>
              </a:lnSpc>
              <a:buFont typeface="Wingdings" pitchFamily="2" charset="2"/>
              <a:buNone/>
              <a:defRPr/>
            </a:pPr>
            <a:r>
              <a:rPr lang="en-US" u="sng" dirty="0" smtClean="0">
                <a:solidFill>
                  <a:schemeClr val="accent1">
                    <a:lumMod val="50000"/>
                  </a:schemeClr>
                </a:solidFill>
              </a:rPr>
              <a:t>Amount of current</a:t>
            </a:r>
            <a:r>
              <a:rPr lang="en-US" dirty="0" smtClean="0">
                <a:solidFill>
                  <a:schemeClr val="accent1">
                    <a:lumMod val="50000"/>
                  </a:schemeClr>
                </a:solidFill>
              </a:rPr>
              <a:t> flowing through the body (amps)</a:t>
            </a:r>
          </a:p>
          <a:p>
            <a:pPr lvl="1" eaLnBrk="1" hangingPunct="1">
              <a:lnSpc>
                <a:spcPct val="90000"/>
              </a:lnSpc>
              <a:buFont typeface="Wingdings" pitchFamily="2" charset="2"/>
              <a:buNone/>
              <a:defRPr/>
            </a:pPr>
            <a:r>
              <a:rPr lang="en-US" u="sng" dirty="0" smtClean="0">
                <a:solidFill>
                  <a:schemeClr val="accent1">
                    <a:lumMod val="50000"/>
                  </a:schemeClr>
                </a:solidFill>
              </a:rPr>
              <a:t>Duration</a:t>
            </a:r>
            <a:r>
              <a:rPr lang="en-US" dirty="0" smtClean="0">
                <a:solidFill>
                  <a:schemeClr val="accent1">
                    <a:lumMod val="50000"/>
                  </a:schemeClr>
                </a:solidFill>
              </a:rPr>
              <a:t> of the shocking current through the body</a:t>
            </a:r>
            <a:r>
              <a:rPr lang="en-US" dirty="0" smtClean="0">
                <a:solidFill>
                  <a:schemeClr val="accent1">
                    <a:lumMod val="50000"/>
                  </a:schemeClr>
                </a:solidFill>
                <a:latin typeface="Times New Roman" pitchFamily="18" charset="0"/>
              </a:rPr>
              <a:t>,</a:t>
            </a:r>
            <a:r>
              <a:rPr lang="en-US" u="sng" dirty="0" smtClean="0">
                <a:solidFill>
                  <a:schemeClr val="accent1">
                    <a:lumMod val="50000"/>
                  </a:schemeClr>
                </a:solidFill>
              </a:rPr>
              <a:t> </a:t>
            </a:r>
          </a:p>
          <a:p>
            <a:pPr eaLnBrk="1" hangingPunct="1">
              <a:lnSpc>
                <a:spcPct val="90000"/>
              </a:lnSpc>
              <a:buFontTx/>
              <a:buNone/>
              <a:defRPr/>
            </a:pPr>
            <a:r>
              <a:rPr lang="en-US" dirty="0" smtClean="0">
                <a:solidFill>
                  <a:schemeClr val="accent1">
                    <a:lumMod val="50000"/>
                  </a:schemeClr>
                </a:solidFill>
              </a:rPr>
              <a:t>LOW VOLTAGE DOES NOT MEAN LOW HAZARD</a:t>
            </a:r>
          </a:p>
        </p:txBody>
      </p:sp>
      <p:pic>
        <p:nvPicPr>
          <p:cNvPr id="142340" name="Picture 1028" descr="Pa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219200"/>
            <a:ext cx="305752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341" name="Rectangle 4"/>
          <p:cNvSpPr>
            <a:spLocks noChangeArrowheads="1"/>
          </p:cNvSpPr>
          <p:nvPr/>
        </p:nvSpPr>
        <p:spPr bwMode="auto">
          <a:xfrm>
            <a:off x="342900" y="5151438"/>
            <a:ext cx="86106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rgbClr val="C00000"/>
                </a:solidFill>
              </a:rPr>
              <a:t>The National Safety Council estimates that approximately 300 people in the United States die each year as a result of an electric shock from low voltage systems (120 or 277 volt circuits). People become injured and death occurs when voltage pushes electrons through the human body, particularly through the heart.</a:t>
            </a:r>
            <a:endParaRPr lang="en-US"/>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7625" y="228600"/>
            <a:ext cx="9020175"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200" y="914400"/>
            <a:ext cx="9129713"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Oval 17"/>
          <p:cNvSpPr/>
          <p:nvPr/>
        </p:nvSpPr>
        <p:spPr>
          <a:xfrm>
            <a:off x="2971800" y="3810000"/>
            <a:ext cx="1371600" cy="5334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Oval 18"/>
          <p:cNvSpPr/>
          <p:nvPr/>
        </p:nvSpPr>
        <p:spPr>
          <a:xfrm>
            <a:off x="3962400" y="5257800"/>
            <a:ext cx="1371600" cy="5334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Oval 19"/>
          <p:cNvSpPr/>
          <p:nvPr/>
        </p:nvSpPr>
        <p:spPr>
          <a:xfrm>
            <a:off x="7467600" y="2667000"/>
            <a:ext cx="1371600" cy="5334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Oval 20"/>
          <p:cNvSpPr/>
          <p:nvPr/>
        </p:nvSpPr>
        <p:spPr>
          <a:xfrm>
            <a:off x="7696200" y="4572000"/>
            <a:ext cx="1371600" cy="5334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4391" name="TextBox 21"/>
          <p:cNvSpPr txBox="1">
            <a:spLocks noChangeArrowheads="1"/>
          </p:cNvSpPr>
          <p:nvPr/>
        </p:nvSpPr>
        <p:spPr bwMode="auto">
          <a:xfrm>
            <a:off x="3048000" y="152400"/>
            <a:ext cx="2743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4400" b="1"/>
              <a:t>The Heart</a:t>
            </a:r>
          </a:p>
        </p:txBody>
      </p:sp>
      <p:sp>
        <p:nvSpPr>
          <p:cNvPr id="144392" name="TextBox 22"/>
          <p:cNvSpPr txBox="1">
            <a:spLocks noChangeArrowheads="1"/>
          </p:cNvSpPr>
          <p:nvPr/>
        </p:nvSpPr>
        <p:spPr bwMode="auto">
          <a:xfrm>
            <a:off x="609600" y="5638800"/>
            <a:ext cx="2133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3200" b="1"/>
              <a:t>Front View</a:t>
            </a:r>
          </a:p>
        </p:txBody>
      </p:sp>
      <p:sp>
        <p:nvSpPr>
          <p:cNvPr id="144393" name="TextBox 23"/>
          <p:cNvSpPr txBox="1">
            <a:spLocks noChangeArrowheads="1"/>
          </p:cNvSpPr>
          <p:nvPr/>
        </p:nvSpPr>
        <p:spPr bwMode="auto">
          <a:xfrm>
            <a:off x="5410200" y="5638800"/>
            <a:ext cx="2971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3200" b="1"/>
              <a:t>Section View</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685800" y="304800"/>
            <a:ext cx="7772400" cy="1143000"/>
          </a:xfrm>
        </p:spPr>
        <p:txBody>
          <a:bodyPr/>
          <a:lstStyle/>
          <a:p>
            <a:pPr eaLnBrk="1" hangingPunct="1"/>
            <a:r>
              <a:rPr lang="en-US" smtClean="0"/>
              <a:t>Burns</a:t>
            </a:r>
          </a:p>
        </p:txBody>
      </p:sp>
      <p:sp>
        <p:nvSpPr>
          <p:cNvPr id="145411" name="Rectangle 3"/>
          <p:cNvSpPr>
            <a:spLocks noGrp="1" noChangeArrowheads="1"/>
          </p:cNvSpPr>
          <p:nvPr>
            <p:ph type="body" idx="1"/>
          </p:nvPr>
        </p:nvSpPr>
        <p:spPr>
          <a:xfrm>
            <a:off x="457200" y="1447800"/>
            <a:ext cx="5181600" cy="4114800"/>
          </a:xfrm>
        </p:spPr>
        <p:txBody>
          <a:bodyPr/>
          <a:lstStyle/>
          <a:p>
            <a:pPr eaLnBrk="1" hangingPunct="1">
              <a:lnSpc>
                <a:spcPct val="85000"/>
              </a:lnSpc>
              <a:spcBef>
                <a:spcPct val="35000"/>
              </a:spcBef>
            </a:pPr>
            <a:r>
              <a:rPr lang="en-US" smtClean="0"/>
              <a:t>Most common shock-related injury</a:t>
            </a:r>
          </a:p>
          <a:p>
            <a:pPr eaLnBrk="1" hangingPunct="1">
              <a:lnSpc>
                <a:spcPct val="85000"/>
              </a:lnSpc>
              <a:spcBef>
                <a:spcPct val="35000"/>
              </a:spcBef>
            </a:pPr>
            <a:r>
              <a:rPr lang="en-US" smtClean="0"/>
              <a:t>Occurs when you touch electrical wiring or equipment that is improperly used or maintained</a:t>
            </a:r>
          </a:p>
          <a:p>
            <a:pPr eaLnBrk="1" hangingPunct="1">
              <a:lnSpc>
                <a:spcPct val="85000"/>
              </a:lnSpc>
              <a:spcBef>
                <a:spcPct val="35000"/>
              </a:spcBef>
            </a:pPr>
            <a:r>
              <a:rPr lang="en-US" smtClean="0"/>
              <a:t>Typically occurs on hands</a:t>
            </a:r>
          </a:p>
          <a:p>
            <a:pPr eaLnBrk="1" hangingPunct="1">
              <a:lnSpc>
                <a:spcPct val="85000"/>
              </a:lnSpc>
              <a:spcBef>
                <a:spcPct val="35000"/>
              </a:spcBef>
            </a:pPr>
            <a:r>
              <a:rPr lang="en-US" smtClean="0"/>
              <a:t>Very serious injury that needs  immediate attention</a:t>
            </a:r>
          </a:p>
        </p:txBody>
      </p:sp>
      <p:pic>
        <p:nvPicPr>
          <p:cNvPr id="145412" name="Picture 4"/>
          <p:cNvPicPr>
            <a:picLocks noChangeAspect="1" noChangeArrowheads="1"/>
          </p:cNvPicPr>
          <p:nvPr/>
        </p:nvPicPr>
        <p:blipFill>
          <a:blip r:embed="rId3">
            <a:extLst>
              <a:ext uri="{28A0092B-C50C-407E-A947-70E740481C1C}">
                <a14:useLocalDpi xmlns:a14="http://schemas.microsoft.com/office/drawing/2010/main" val="0"/>
              </a:ext>
            </a:extLst>
          </a:blip>
          <a:srcRect l="12999" t="30667" r="56001" b="37334"/>
          <a:stretch>
            <a:fillRect/>
          </a:stretch>
        </p:blipFill>
        <p:spPr bwMode="auto">
          <a:xfrm>
            <a:off x="5715000" y="1828800"/>
            <a:ext cx="3429000"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685800" y="457200"/>
            <a:ext cx="7772400" cy="1143000"/>
          </a:xfrm>
        </p:spPr>
        <p:txBody>
          <a:bodyPr/>
          <a:lstStyle/>
          <a:p>
            <a:pPr eaLnBrk="1" hangingPunct="1"/>
            <a:r>
              <a:rPr lang="en-US" smtClean="0"/>
              <a:t>Falls</a:t>
            </a:r>
          </a:p>
        </p:txBody>
      </p:sp>
      <p:sp>
        <p:nvSpPr>
          <p:cNvPr id="146435" name="Rectangle 3"/>
          <p:cNvSpPr>
            <a:spLocks noGrp="1" noChangeArrowheads="1"/>
          </p:cNvSpPr>
          <p:nvPr>
            <p:ph type="body" idx="1"/>
          </p:nvPr>
        </p:nvSpPr>
        <p:spPr>
          <a:xfrm>
            <a:off x="685800" y="1828800"/>
            <a:ext cx="4876800" cy="4114800"/>
          </a:xfrm>
        </p:spPr>
        <p:txBody>
          <a:bodyPr/>
          <a:lstStyle/>
          <a:p>
            <a:pPr eaLnBrk="1" hangingPunct="1">
              <a:lnSpc>
                <a:spcPct val="90000"/>
              </a:lnSpc>
              <a:spcBef>
                <a:spcPct val="40000"/>
              </a:spcBef>
            </a:pPr>
            <a:r>
              <a:rPr lang="en-US" b="1" smtClean="0"/>
              <a:t>Electric shock can also cause indirect injuries  </a:t>
            </a:r>
          </a:p>
          <a:p>
            <a:pPr eaLnBrk="1" hangingPunct="1">
              <a:lnSpc>
                <a:spcPct val="90000"/>
              </a:lnSpc>
              <a:spcBef>
                <a:spcPct val="40000"/>
              </a:spcBef>
            </a:pPr>
            <a:r>
              <a:rPr lang="en-US" b="1" smtClean="0"/>
              <a:t>Workers in elevated locations who experience a shock may fall, resulting in serious injury or death</a:t>
            </a:r>
          </a:p>
        </p:txBody>
      </p:sp>
      <p:pic>
        <p:nvPicPr>
          <p:cNvPr id="146436" name="Picture 4"/>
          <p:cNvPicPr>
            <a:picLocks noChangeAspect="1" noChangeArrowheads="1"/>
          </p:cNvPicPr>
          <p:nvPr/>
        </p:nvPicPr>
        <p:blipFill>
          <a:blip r:embed="rId3">
            <a:extLst>
              <a:ext uri="{28A0092B-C50C-407E-A947-70E740481C1C}">
                <a14:useLocalDpi xmlns:a14="http://schemas.microsoft.com/office/drawing/2010/main" val="0"/>
              </a:ext>
            </a:extLst>
          </a:blip>
          <a:srcRect l="40999" t="30000" r="33000" b="14000"/>
          <a:stretch>
            <a:fillRect/>
          </a:stretch>
        </p:blipFill>
        <p:spPr bwMode="auto">
          <a:xfrm>
            <a:off x="6138863" y="1447800"/>
            <a:ext cx="273685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026"/>
          <p:cNvSpPr>
            <a:spLocks noGrp="1" noChangeArrowheads="1"/>
          </p:cNvSpPr>
          <p:nvPr>
            <p:ph type="title"/>
          </p:nvPr>
        </p:nvSpPr>
        <p:spPr>
          <a:xfrm>
            <a:off x="685800" y="381000"/>
            <a:ext cx="7772400" cy="1143000"/>
          </a:xfrm>
        </p:spPr>
        <p:txBody>
          <a:bodyPr/>
          <a:lstStyle/>
          <a:p>
            <a:pPr eaLnBrk="1" hangingPunct="1">
              <a:defRPr/>
            </a:pPr>
            <a:r>
              <a:rPr lang="en-US" b="1" dirty="0" smtClean="0">
                <a:solidFill>
                  <a:schemeClr val="accent1">
                    <a:lumMod val="50000"/>
                  </a:schemeClr>
                </a:solidFill>
              </a:rPr>
              <a:t>Electrical Hazards and How to </a:t>
            </a:r>
            <a:br>
              <a:rPr lang="en-US" b="1" dirty="0" smtClean="0">
                <a:solidFill>
                  <a:schemeClr val="accent1">
                    <a:lumMod val="50000"/>
                  </a:schemeClr>
                </a:solidFill>
              </a:rPr>
            </a:br>
            <a:r>
              <a:rPr lang="en-US" b="1" dirty="0" smtClean="0">
                <a:solidFill>
                  <a:schemeClr val="accent1">
                    <a:lumMod val="50000"/>
                  </a:schemeClr>
                </a:solidFill>
              </a:rPr>
              <a:t>Control Them</a:t>
            </a:r>
          </a:p>
        </p:txBody>
      </p:sp>
      <p:sp>
        <p:nvSpPr>
          <p:cNvPr id="147459" name="Rectangle 1027"/>
          <p:cNvSpPr>
            <a:spLocks noGrp="1" noChangeArrowheads="1"/>
          </p:cNvSpPr>
          <p:nvPr>
            <p:ph type="body" sz="half" idx="1"/>
          </p:nvPr>
        </p:nvSpPr>
        <p:spPr>
          <a:xfrm>
            <a:off x="554038" y="1905000"/>
            <a:ext cx="8285162" cy="4343400"/>
          </a:xfrm>
        </p:spPr>
        <p:txBody>
          <a:bodyPr/>
          <a:lstStyle/>
          <a:p>
            <a:pPr eaLnBrk="1" hangingPunct="1">
              <a:lnSpc>
                <a:spcPct val="90000"/>
              </a:lnSpc>
              <a:buFontTx/>
              <a:buNone/>
              <a:defRPr/>
            </a:pPr>
            <a:r>
              <a:rPr lang="en-US" sz="3600" b="1" dirty="0" smtClean="0">
                <a:solidFill>
                  <a:schemeClr val="accent1">
                    <a:lumMod val="50000"/>
                  </a:schemeClr>
                </a:solidFill>
              </a:rPr>
              <a:t>	Electrical accidents are  caused by a combination of three factors:</a:t>
            </a:r>
          </a:p>
          <a:p>
            <a:pPr lvl="1" eaLnBrk="1" hangingPunct="1">
              <a:lnSpc>
                <a:spcPct val="90000"/>
              </a:lnSpc>
              <a:defRPr/>
            </a:pPr>
            <a:r>
              <a:rPr lang="en-US" sz="3600" b="1" dirty="0" smtClean="0">
                <a:solidFill>
                  <a:schemeClr val="accent1">
                    <a:lumMod val="50000"/>
                  </a:schemeClr>
                </a:solidFill>
              </a:rPr>
              <a:t>Unsafe equipment and/or installation, </a:t>
            </a:r>
          </a:p>
          <a:p>
            <a:pPr lvl="1" eaLnBrk="1" hangingPunct="1">
              <a:lnSpc>
                <a:spcPct val="90000"/>
              </a:lnSpc>
              <a:defRPr/>
            </a:pPr>
            <a:r>
              <a:rPr lang="en-US" sz="3600" b="1" dirty="0" smtClean="0">
                <a:solidFill>
                  <a:schemeClr val="accent1">
                    <a:lumMod val="50000"/>
                  </a:schemeClr>
                </a:solidFill>
              </a:rPr>
              <a:t>Workplaces made unsafe by the environment, and </a:t>
            </a:r>
          </a:p>
          <a:p>
            <a:pPr lvl="1" eaLnBrk="1" hangingPunct="1">
              <a:lnSpc>
                <a:spcPct val="90000"/>
              </a:lnSpc>
              <a:defRPr/>
            </a:pPr>
            <a:r>
              <a:rPr lang="en-US" sz="3600" b="1" dirty="0" smtClean="0">
                <a:solidFill>
                  <a:schemeClr val="accent1">
                    <a:lumMod val="50000"/>
                  </a:schemeClr>
                </a:solidFill>
              </a:rPr>
              <a:t>Unsafe work practices.</a:t>
            </a:r>
          </a:p>
          <a:p>
            <a:pPr lvl="1" eaLnBrk="1" hangingPunct="1">
              <a:lnSpc>
                <a:spcPct val="90000"/>
              </a:lnSpc>
              <a:defRPr/>
            </a:pPr>
            <a:r>
              <a:rPr lang="en-US" sz="3600" b="1" dirty="0" smtClean="0">
                <a:solidFill>
                  <a:schemeClr val="accent1">
                    <a:lumMod val="50000"/>
                  </a:schemeClr>
                </a:solidFill>
              </a:rPr>
              <a:t>Lightning</a:t>
            </a:r>
          </a:p>
          <a:p>
            <a:pPr lvl="1" eaLnBrk="1" hangingPunct="1">
              <a:lnSpc>
                <a:spcPct val="90000"/>
              </a:lnSpc>
              <a:buFont typeface="Arial" pitchFamily="34" charset="0"/>
              <a:buNone/>
              <a:defRPr/>
            </a:pPr>
            <a:r>
              <a:rPr lang="en-US" dirty="0" smtClean="0"/>
              <a: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228600" y="381000"/>
            <a:ext cx="8534400" cy="1143000"/>
          </a:xfrm>
        </p:spPr>
        <p:txBody>
          <a:bodyPr/>
          <a:lstStyle/>
          <a:p>
            <a:pPr eaLnBrk="1" hangingPunct="1"/>
            <a:r>
              <a:rPr lang="en-US" smtClean="0"/>
              <a:t>Hazard – Exposed Electrical Parts</a:t>
            </a:r>
          </a:p>
        </p:txBody>
      </p:sp>
      <p:sp>
        <p:nvSpPr>
          <p:cNvPr id="148483" name="Rectangle 7"/>
          <p:cNvSpPr>
            <a:spLocks noGrp="1" noChangeArrowheads="1"/>
          </p:cNvSpPr>
          <p:nvPr>
            <p:ph type="body" idx="1"/>
          </p:nvPr>
        </p:nvSpPr>
        <p:spPr>
          <a:xfrm>
            <a:off x="762000" y="5638800"/>
            <a:ext cx="7772400" cy="609600"/>
          </a:xfrm>
          <a:solidFill>
            <a:schemeClr val="accent1"/>
          </a:solidFill>
        </p:spPr>
        <p:txBody>
          <a:bodyPr/>
          <a:lstStyle/>
          <a:p>
            <a:pPr eaLnBrk="1" hangingPunct="1">
              <a:buFontTx/>
              <a:buNone/>
            </a:pPr>
            <a:r>
              <a:rPr lang="en-US" smtClean="0"/>
              <a:t>Cover removed from wiring or breaker box</a:t>
            </a:r>
          </a:p>
        </p:txBody>
      </p:sp>
      <p:pic>
        <p:nvPicPr>
          <p:cNvPr id="148484" name="Picture 8" descr="Slid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676400"/>
            <a:ext cx="5943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5"/>
          <p:cNvSpPr>
            <a:spLocks noChangeArrowheads="1"/>
          </p:cNvSpPr>
          <p:nvPr/>
        </p:nvSpPr>
        <p:spPr bwMode="auto">
          <a:xfrm>
            <a:off x="2133600" y="1143000"/>
            <a:ext cx="4953000" cy="4724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alpha val="39999"/>
            </a:srgbClr>
          </a:solidFill>
          <a:ln w="9525" cap="rnd" algn="ctr">
            <a:solidFill>
              <a:srgbClr val="000000"/>
            </a:solidFill>
            <a:prstDash val="sysDot"/>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533400" y="-76200"/>
            <a:ext cx="8153400" cy="1143000"/>
          </a:xfrm>
        </p:spPr>
        <p:txBody>
          <a:bodyPr/>
          <a:lstStyle/>
          <a:p>
            <a:pPr eaLnBrk="1" hangingPunct="1"/>
            <a:r>
              <a:rPr lang="en-US" sz="3600" b="1" smtClean="0"/>
              <a:t>Control – Isolate Electrical Parts</a:t>
            </a:r>
          </a:p>
        </p:txBody>
      </p:sp>
      <p:sp>
        <p:nvSpPr>
          <p:cNvPr id="149507" name="Rectangle 3"/>
          <p:cNvSpPr>
            <a:spLocks noGrp="1" noChangeArrowheads="1"/>
          </p:cNvSpPr>
          <p:nvPr>
            <p:ph type="body" idx="1"/>
          </p:nvPr>
        </p:nvSpPr>
        <p:spPr>
          <a:xfrm>
            <a:off x="228600" y="838200"/>
            <a:ext cx="7772400" cy="1752600"/>
          </a:xfrm>
        </p:spPr>
        <p:txBody>
          <a:bodyPr/>
          <a:lstStyle/>
          <a:p>
            <a:pPr eaLnBrk="1" hangingPunct="1"/>
            <a:r>
              <a:rPr lang="en-US" b="1" smtClean="0"/>
              <a:t>Use guards or barriers </a:t>
            </a:r>
          </a:p>
          <a:p>
            <a:pPr eaLnBrk="1" hangingPunct="1"/>
            <a:r>
              <a:rPr lang="en-US" b="1" smtClean="0"/>
              <a:t>Replace covers</a:t>
            </a:r>
          </a:p>
        </p:txBody>
      </p:sp>
      <p:pic>
        <p:nvPicPr>
          <p:cNvPr id="149508" name="Picture 4" descr="elec-KNOCKOUT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981075"/>
            <a:ext cx="3733800"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509" name="Rectangle 5"/>
          <p:cNvSpPr>
            <a:spLocks noChangeArrowheads="1"/>
          </p:cNvSpPr>
          <p:nvPr/>
        </p:nvSpPr>
        <p:spPr bwMode="auto">
          <a:xfrm>
            <a:off x="381000" y="5837238"/>
            <a:ext cx="8382000" cy="868362"/>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pPr>
            <a:r>
              <a:rPr lang="en-US" sz="2800"/>
              <a:t>Guard live parts of electric equipment operating at 50 volts or more against accidental contact</a:t>
            </a:r>
          </a:p>
        </p:txBody>
      </p:sp>
      <p:sp>
        <p:nvSpPr>
          <p:cNvPr id="6" name="AutoShape 5"/>
          <p:cNvSpPr>
            <a:spLocks noChangeArrowheads="1"/>
          </p:cNvSpPr>
          <p:nvPr/>
        </p:nvSpPr>
        <p:spPr bwMode="auto">
          <a:xfrm>
            <a:off x="5167313" y="1676400"/>
            <a:ext cx="3595687" cy="34290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alpha val="39999"/>
            </a:srgbClr>
          </a:solidFill>
          <a:ln w="9525" cap="rnd" algn="ctr">
            <a:solidFill>
              <a:srgbClr val="000000"/>
            </a:solidFill>
            <a:prstDash val="sysDot"/>
            <a:miter lim="800000"/>
            <a:headEnd/>
            <a:tailEnd/>
          </a:ln>
        </p:spPr>
        <p:txBody>
          <a:bodyPr wrap="none" anchor="ctr"/>
          <a:lstStyle/>
          <a:p>
            <a:endParaRPr lang="en-US"/>
          </a:p>
        </p:txBody>
      </p:sp>
      <p:pic>
        <p:nvPicPr>
          <p:cNvPr id="149511"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475" y="2362200"/>
            <a:ext cx="435292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5"/>
          <p:cNvSpPr>
            <a:spLocks noChangeArrowheads="1"/>
          </p:cNvSpPr>
          <p:nvPr/>
        </p:nvSpPr>
        <p:spPr bwMode="auto">
          <a:xfrm>
            <a:off x="838200" y="2506663"/>
            <a:ext cx="3124200" cy="2979737"/>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alpha val="39999"/>
            </a:srgbClr>
          </a:solidFill>
          <a:ln w="9525" cap="rnd" algn="ctr">
            <a:solidFill>
              <a:srgbClr val="000000"/>
            </a:solidFill>
            <a:prstDash val="sysDot"/>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0" y="152400"/>
            <a:ext cx="9144000" cy="1143000"/>
          </a:xfrm>
        </p:spPr>
        <p:txBody>
          <a:bodyPr/>
          <a:lstStyle/>
          <a:p>
            <a:pPr eaLnBrk="1" hangingPunct="1"/>
            <a:r>
              <a:rPr lang="en-US" smtClean="0"/>
              <a:t>Control – Isolate Electrical Parts  - Cabinets, Boxes &amp; Fittings</a:t>
            </a:r>
          </a:p>
        </p:txBody>
      </p:sp>
      <p:sp>
        <p:nvSpPr>
          <p:cNvPr id="150531" name="Rectangle 3"/>
          <p:cNvSpPr>
            <a:spLocks noGrp="1" noChangeArrowheads="1"/>
          </p:cNvSpPr>
          <p:nvPr>
            <p:ph type="body" idx="1"/>
          </p:nvPr>
        </p:nvSpPr>
        <p:spPr>
          <a:xfrm>
            <a:off x="0" y="5791200"/>
            <a:ext cx="9144000" cy="914400"/>
          </a:xfrm>
        </p:spPr>
        <p:txBody>
          <a:bodyPr/>
          <a:lstStyle/>
          <a:p>
            <a:pPr algn="ctr" eaLnBrk="1" hangingPunct="1">
              <a:lnSpc>
                <a:spcPct val="90000"/>
              </a:lnSpc>
              <a:spcBef>
                <a:spcPct val="15000"/>
              </a:spcBef>
              <a:buFontTx/>
              <a:buNone/>
            </a:pPr>
            <a:r>
              <a:rPr lang="en-US" smtClean="0"/>
              <a:t>	</a:t>
            </a:r>
            <a:r>
              <a:rPr lang="en-US" b="1" smtClean="0"/>
              <a:t>Conductors going into them must be protected, and unused openings must be closed</a:t>
            </a:r>
          </a:p>
        </p:txBody>
      </p:sp>
      <p:pic>
        <p:nvPicPr>
          <p:cNvPr id="150532" name="Picture 4" descr="elec-KNOCKOU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371600"/>
            <a:ext cx="3505200" cy="4341813"/>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pic>
        <p:nvPicPr>
          <p:cNvPr id="150533" name="Picture 5" descr="elec-KNOCKOUT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371600"/>
            <a:ext cx="3446463" cy="4349750"/>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
        <p:nvSpPr>
          <p:cNvPr id="150534" name="Line 6"/>
          <p:cNvSpPr>
            <a:spLocks noChangeShapeType="1"/>
          </p:cNvSpPr>
          <p:nvPr/>
        </p:nvSpPr>
        <p:spPr bwMode="auto">
          <a:xfrm>
            <a:off x="838200" y="3048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0535" name="Text Box 7"/>
          <p:cNvSpPr txBox="1">
            <a:spLocks noChangeArrowheads="1"/>
          </p:cNvSpPr>
          <p:nvPr/>
        </p:nvSpPr>
        <p:spPr bwMode="auto">
          <a:xfrm>
            <a:off x="0" y="6248400"/>
            <a:ext cx="2971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endParaRPr lang="en-US"/>
          </a:p>
        </p:txBody>
      </p:sp>
      <p:sp>
        <p:nvSpPr>
          <p:cNvPr id="8" name="AutoShape 5"/>
          <p:cNvSpPr>
            <a:spLocks noChangeArrowheads="1"/>
          </p:cNvSpPr>
          <p:nvPr/>
        </p:nvSpPr>
        <p:spPr bwMode="auto">
          <a:xfrm>
            <a:off x="685800" y="1828800"/>
            <a:ext cx="3355975" cy="3200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alpha val="39999"/>
            </a:srgbClr>
          </a:solidFill>
          <a:ln w="9525" cap="rnd" algn="ctr">
            <a:solidFill>
              <a:srgbClr val="000000"/>
            </a:solidFill>
            <a:prstDash val="sysDot"/>
            <a:miter lim="800000"/>
            <a:headEnd/>
            <a:tailEnd/>
          </a:ln>
        </p:spPr>
        <p:txBody>
          <a:bodyPr wrap="none" anchor="ctr"/>
          <a:lstStyle/>
          <a:p>
            <a:endParaRPr lang="en-US"/>
          </a:p>
        </p:txBody>
      </p:sp>
      <p:sp>
        <p:nvSpPr>
          <p:cNvPr id="9" name="AutoShape 5"/>
          <p:cNvSpPr>
            <a:spLocks noChangeArrowheads="1"/>
          </p:cNvSpPr>
          <p:nvPr/>
        </p:nvSpPr>
        <p:spPr bwMode="auto">
          <a:xfrm>
            <a:off x="5102225" y="1905000"/>
            <a:ext cx="3355975" cy="3200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alpha val="39999"/>
            </a:srgbClr>
          </a:solidFill>
          <a:ln w="9525" cap="rnd" algn="ctr">
            <a:solidFill>
              <a:srgbClr val="000000"/>
            </a:solidFill>
            <a:prstDash val="sysDot"/>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2133600"/>
            <a:ext cx="10744200" cy="3733800"/>
          </a:xfrm>
        </p:spPr>
        <p:txBody>
          <a:bodyPr rtlCol="0">
            <a:noAutofit/>
          </a:bodyPr>
          <a:lstStyle/>
          <a:p>
            <a:pPr algn="ctr" eaLnBrk="1" fontAlgn="auto" hangingPunct="1">
              <a:spcAft>
                <a:spcPts val="0"/>
              </a:spcAft>
              <a:buFont typeface="Arial" pitchFamily="34" charset="0"/>
              <a:buNone/>
              <a:defRPr/>
            </a:pPr>
            <a:r>
              <a:rPr lang="en-US" sz="14000" b="1" dirty="0" smtClean="0">
                <a:solidFill>
                  <a:schemeClr val="accent2">
                    <a:lumMod val="75000"/>
                  </a:schemeClr>
                </a:solidFill>
              </a:rPr>
              <a:t>ELECTRICAL</a:t>
            </a:r>
            <a:endParaRPr lang="en-US" sz="14000" b="1" dirty="0">
              <a:solidFill>
                <a:schemeClr val="accent2">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xit" presetSubtype="0" repeatCount="indefinite" fill="hold" grpId="0" nodeType="withEffect">
                                  <p:stCondLst>
                                    <p:cond delay="0"/>
                                  </p:stCondLst>
                                  <p:endCondLst>
                                    <p:cond evt="onNext" delay="0">
                                      <p:tgtEl>
                                        <p:sldTgt/>
                                      </p:tgtEl>
                                    </p:cond>
                                  </p:endCondLst>
                                  <p:childTnLst>
                                    <p:animEffect transition="out" filter="dissolve">
                                      <p:cBhvr>
                                        <p:cTn id="6" dur="5000"/>
                                        <p:tgtEl>
                                          <p:spTgt spid="3">
                                            <p:txEl>
                                              <p:pRg st="0" end="0"/>
                                            </p:txEl>
                                          </p:spTgt>
                                        </p:tgtEl>
                                      </p:cBhvr>
                                    </p:animEffect>
                                    <p:set>
                                      <p:cBhvr>
                                        <p:cTn id="7" dur="1" fill="hold">
                                          <p:stCondLst>
                                            <p:cond delay="49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10"/>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2400" y="2133600"/>
            <a:ext cx="3754438"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02" name="Rectangle 1026"/>
          <p:cNvSpPr>
            <a:spLocks noGrp="1" noChangeArrowheads="1"/>
          </p:cNvSpPr>
          <p:nvPr>
            <p:ph type="title"/>
          </p:nvPr>
        </p:nvSpPr>
        <p:spPr>
          <a:xfrm>
            <a:off x="685800" y="-228600"/>
            <a:ext cx="7772400" cy="1143000"/>
          </a:xfrm>
        </p:spPr>
        <p:txBody>
          <a:bodyPr/>
          <a:lstStyle/>
          <a:p>
            <a:pPr eaLnBrk="1" hangingPunct="1">
              <a:defRPr/>
            </a:pPr>
            <a:r>
              <a:rPr lang="en-US" sz="3600" b="1" dirty="0" smtClean="0">
                <a:solidFill>
                  <a:schemeClr val="accent1">
                    <a:lumMod val="50000"/>
                  </a:schemeClr>
                </a:solidFill>
              </a:rPr>
              <a:t>Control – Close Openings</a:t>
            </a:r>
          </a:p>
        </p:txBody>
      </p:sp>
      <p:sp>
        <p:nvSpPr>
          <p:cNvPr id="153603" name="Rectangle 1027"/>
          <p:cNvSpPr>
            <a:spLocks noGrp="1" noChangeArrowheads="1"/>
          </p:cNvSpPr>
          <p:nvPr>
            <p:ph type="body" idx="1"/>
          </p:nvPr>
        </p:nvSpPr>
        <p:spPr>
          <a:xfrm>
            <a:off x="0" y="762000"/>
            <a:ext cx="9144000" cy="4114800"/>
          </a:xfrm>
        </p:spPr>
        <p:txBody>
          <a:bodyPr/>
          <a:lstStyle/>
          <a:p>
            <a:pPr algn="ctr" eaLnBrk="1" hangingPunct="1">
              <a:lnSpc>
                <a:spcPct val="90000"/>
              </a:lnSpc>
              <a:spcBef>
                <a:spcPct val="45000"/>
              </a:spcBef>
              <a:buFont typeface="Arial" pitchFamily="34" charset="0"/>
              <a:buNone/>
              <a:defRPr/>
            </a:pPr>
            <a:r>
              <a:rPr lang="en-US" sz="2400" b="1" dirty="0" smtClean="0">
                <a:solidFill>
                  <a:schemeClr val="accent1">
                    <a:lumMod val="50000"/>
                  </a:schemeClr>
                </a:solidFill>
              </a:rPr>
              <a:t>Junction boxes, pull boxes and fittings must have approved covers</a:t>
            </a:r>
          </a:p>
          <a:p>
            <a:pPr algn="ctr" eaLnBrk="1" hangingPunct="1">
              <a:lnSpc>
                <a:spcPct val="90000"/>
              </a:lnSpc>
              <a:spcBef>
                <a:spcPct val="45000"/>
              </a:spcBef>
              <a:buFont typeface="Arial" pitchFamily="34" charset="0"/>
              <a:buNone/>
              <a:defRPr/>
            </a:pPr>
            <a:r>
              <a:rPr lang="en-US" sz="2400" b="1" dirty="0" smtClean="0">
                <a:solidFill>
                  <a:schemeClr val="accent1">
                    <a:lumMod val="50000"/>
                  </a:schemeClr>
                </a:solidFill>
              </a:rPr>
              <a:t>Unused openings in cabinets, boxes and fittings must be closed (no missing knockouts)</a:t>
            </a:r>
          </a:p>
          <a:p>
            <a:pPr eaLnBrk="1" hangingPunct="1">
              <a:buFont typeface="Arial" pitchFamily="34" charset="0"/>
              <a:buNone/>
              <a:defRPr/>
            </a:pPr>
            <a:endParaRPr lang="en-US" b="1" dirty="0" smtClean="0">
              <a:solidFill>
                <a:schemeClr val="accent1">
                  <a:lumMod val="50000"/>
                </a:schemeClr>
              </a:solidFill>
            </a:endParaRPr>
          </a:p>
        </p:txBody>
      </p:sp>
      <p:pic>
        <p:nvPicPr>
          <p:cNvPr id="15155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5425" y="2133600"/>
            <a:ext cx="2082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558" name="Picture 7"/>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327775" y="2209800"/>
            <a:ext cx="2438400"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5"/>
          <p:cNvSpPr>
            <a:spLocks noChangeArrowheads="1"/>
          </p:cNvSpPr>
          <p:nvPr/>
        </p:nvSpPr>
        <p:spPr bwMode="auto">
          <a:xfrm>
            <a:off x="228600" y="2489200"/>
            <a:ext cx="2822575" cy="2692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alpha val="39999"/>
            </a:srgbClr>
          </a:solidFill>
          <a:ln w="9525" cap="rnd" algn="ctr">
            <a:solidFill>
              <a:srgbClr val="000000"/>
            </a:solidFill>
            <a:prstDash val="sysDot"/>
            <a:miter lim="800000"/>
            <a:headEnd/>
            <a:tailEnd/>
          </a:ln>
        </p:spPr>
        <p:txBody>
          <a:bodyPr wrap="none" anchor="ctr"/>
          <a:lstStyle/>
          <a:p>
            <a:endParaRPr lang="en-US"/>
          </a:p>
        </p:txBody>
      </p:sp>
      <p:sp>
        <p:nvSpPr>
          <p:cNvPr id="11" name="AutoShape 5"/>
          <p:cNvSpPr>
            <a:spLocks noChangeArrowheads="1"/>
          </p:cNvSpPr>
          <p:nvPr/>
        </p:nvSpPr>
        <p:spPr bwMode="auto">
          <a:xfrm>
            <a:off x="3654425" y="2514600"/>
            <a:ext cx="2822575" cy="2692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alpha val="39999"/>
            </a:srgbClr>
          </a:solidFill>
          <a:ln w="9525" cap="rnd" algn="ctr">
            <a:solidFill>
              <a:srgbClr val="000000"/>
            </a:solidFill>
            <a:prstDash val="sysDot"/>
            <a:miter lim="800000"/>
            <a:headEnd/>
            <a:tailEnd/>
          </a:ln>
        </p:spPr>
        <p:txBody>
          <a:bodyPr wrap="none" anchor="ctr"/>
          <a:lstStyle/>
          <a:p>
            <a:endParaRPr lang="en-US"/>
          </a:p>
        </p:txBody>
      </p:sp>
      <p:sp>
        <p:nvSpPr>
          <p:cNvPr id="12" name="AutoShape 5"/>
          <p:cNvSpPr>
            <a:spLocks noChangeArrowheads="1"/>
          </p:cNvSpPr>
          <p:nvPr/>
        </p:nvSpPr>
        <p:spPr bwMode="auto">
          <a:xfrm>
            <a:off x="6172200" y="2514600"/>
            <a:ext cx="2822575" cy="2692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alpha val="39999"/>
            </a:srgbClr>
          </a:solidFill>
          <a:ln w="9525" cap="rnd" algn="ctr">
            <a:solidFill>
              <a:srgbClr val="000000"/>
            </a:solidFill>
            <a:prstDash val="sysDot"/>
            <a:miter lim="800000"/>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533400" y="304800"/>
            <a:ext cx="7924800" cy="1143000"/>
          </a:xfrm>
        </p:spPr>
        <p:txBody>
          <a:bodyPr/>
          <a:lstStyle/>
          <a:p>
            <a:pPr eaLnBrk="1" hangingPunct="1"/>
            <a:r>
              <a:rPr lang="en-US" smtClean="0"/>
              <a:t>Hazard - Overhead Power Lines</a:t>
            </a:r>
          </a:p>
        </p:txBody>
      </p:sp>
      <p:sp>
        <p:nvSpPr>
          <p:cNvPr id="152579" name="Rectangle 3"/>
          <p:cNvSpPr>
            <a:spLocks noGrp="1" noChangeArrowheads="1"/>
          </p:cNvSpPr>
          <p:nvPr>
            <p:ph type="body" idx="1"/>
          </p:nvPr>
        </p:nvSpPr>
        <p:spPr>
          <a:xfrm>
            <a:off x="609600" y="1752600"/>
            <a:ext cx="4724400" cy="4114800"/>
          </a:xfrm>
        </p:spPr>
        <p:txBody>
          <a:bodyPr lIns="92075" tIns="46038" rIns="92075" bIns="46038"/>
          <a:lstStyle/>
          <a:p>
            <a:pPr eaLnBrk="1" hangingPunct="1"/>
            <a:r>
              <a:rPr lang="en-US" sz="2400" b="1" smtClean="0"/>
              <a:t>Usually not insulated</a:t>
            </a:r>
          </a:p>
          <a:p>
            <a:pPr eaLnBrk="1" hangingPunct="1"/>
            <a:r>
              <a:rPr lang="en-US" sz="2400" b="1" smtClean="0"/>
              <a:t>Examples of equipment that can contact power lines:</a:t>
            </a:r>
          </a:p>
          <a:p>
            <a:pPr lvl="1" eaLnBrk="1" hangingPunct="1"/>
            <a:r>
              <a:rPr lang="en-US" sz="2400" b="1" smtClean="0"/>
              <a:t> Crane </a:t>
            </a:r>
          </a:p>
          <a:p>
            <a:pPr lvl="1" eaLnBrk="1" hangingPunct="1"/>
            <a:r>
              <a:rPr lang="en-US" sz="2400" b="1" smtClean="0"/>
              <a:t> Ladder</a:t>
            </a:r>
          </a:p>
          <a:p>
            <a:pPr lvl="1" eaLnBrk="1" hangingPunct="1"/>
            <a:r>
              <a:rPr lang="en-US" sz="2400" b="1" smtClean="0"/>
              <a:t> Scaffold</a:t>
            </a:r>
          </a:p>
          <a:p>
            <a:pPr lvl="1" eaLnBrk="1" hangingPunct="1"/>
            <a:r>
              <a:rPr lang="en-US" sz="2400" b="1" smtClean="0"/>
              <a:t> Backhoe</a:t>
            </a:r>
          </a:p>
          <a:p>
            <a:pPr lvl="1" eaLnBrk="1" hangingPunct="1"/>
            <a:r>
              <a:rPr lang="en-US" sz="2400" b="1" smtClean="0"/>
              <a:t> Scissors lift</a:t>
            </a:r>
          </a:p>
          <a:p>
            <a:pPr lvl="1" eaLnBrk="1" hangingPunct="1"/>
            <a:r>
              <a:rPr lang="en-US" sz="2400" b="1" smtClean="0"/>
              <a:t> Raised dump truck bed</a:t>
            </a:r>
          </a:p>
          <a:p>
            <a:pPr lvl="1" eaLnBrk="1" hangingPunct="1"/>
            <a:r>
              <a:rPr lang="en-US" sz="2400" b="1" smtClean="0"/>
              <a:t> Aluminum paint roller</a:t>
            </a:r>
          </a:p>
        </p:txBody>
      </p:sp>
      <p:pic>
        <p:nvPicPr>
          <p:cNvPr id="152580" name="Picture 4"/>
          <p:cNvPicPr>
            <a:picLocks noChangeAspect="1" noChangeArrowheads="1"/>
          </p:cNvPicPr>
          <p:nvPr/>
        </p:nvPicPr>
        <p:blipFill>
          <a:blip r:embed="rId3">
            <a:extLst>
              <a:ext uri="{28A0092B-C50C-407E-A947-70E740481C1C}">
                <a14:useLocalDpi xmlns:a14="http://schemas.microsoft.com/office/drawing/2010/main" val="0"/>
              </a:ext>
            </a:extLst>
          </a:blip>
          <a:srcRect l="67999" t="30000" r="14999" b="20667"/>
          <a:stretch>
            <a:fillRect/>
          </a:stretch>
        </p:blipFill>
        <p:spPr bwMode="auto">
          <a:xfrm>
            <a:off x="5715000" y="1676400"/>
            <a:ext cx="2717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609600" y="304800"/>
            <a:ext cx="8001000" cy="1143000"/>
          </a:xfrm>
        </p:spPr>
        <p:txBody>
          <a:bodyPr/>
          <a:lstStyle/>
          <a:p>
            <a:pPr eaLnBrk="1" hangingPunct="1"/>
            <a:r>
              <a:rPr lang="en-US" smtClean="0"/>
              <a:t>Control - Overhead Power Lines</a:t>
            </a:r>
          </a:p>
        </p:txBody>
      </p:sp>
      <p:sp>
        <p:nvSpPr>
          <p:cNvPr id="153603" name="Rectangle 3"/>
          <p:cNvSpPr>
            <a:spLocks noGrp="1" noChangeArrowheads="1"/>
          </p:cNvSpPr>
          <p:nvPr>
            <p:ph type="body" sz="half" idx="1"/>
          </p:nvPr>
        </p:nvSpPr>
        <p:spPr>
          <a:xfrm>
            <a:off x="381000" y="1676400"/>
            <a:ext cx="4343400" cy="4114800"/>
          </a:xfrm>
        </p:spPr>
        <p:txBody>
          <a:bodyPr/>
          <a:lstStyle/>
          <a:p>
            <a:pPr eaLnBrk="1" hangingPunct="1"/>
            <a:r>
              <a:rPr lang="en-US" sz="2400" b="1" smtClean="0"/>
              <a:t>Stay at least 10 feet away</a:t>
            </a:r>
          </a:p>
          <a:p>
            <a:pPr eaLnBrk="1" hangingPunct="1"/>
            <a:r>
              <a:rPr lang="en-US" sz="2400" b="1" smtClean="0"/>
              <a:t>Post warning signs</a:t>
            </a:r>
          </a:p>
          <a:p>
            <a:pPr eaLnBrk="1" hangingPunct="1"/>
            <a:r>
              <a:rPr lang="en-US" sz="2400" b="1" smtClean="0"/>
              <a:t>Assume that lines are energized</a:t>
            </a:r>
          </a:p>
          <a:p>
            <a:pPr eaLnBrk="1" hangingPunct="1"/>
            <a:r>
              <a:rPr lang="en-US" sz="2400" b="1" smtClean="0"/>
              <a:t>Use wood or fiberglass ladders, not metal</a:t>
            </a:r>
          </a:p>
          <a:p>
            <a:pPr eaLnBrk="1" hangingPunct="1"/>
            <a:r>
              <a:rPr lang="en-US" sz="2400" b="1" smtClean="0"/>
              <a:t>Power line workers need     special training &amp; PPE</a:t>
            </a:r>
          </a:p>
          <a:p>
            <a:pPr eaLnBrk="1" hangingPunct="1"/>
            <a:endParaRPr lang="en-US" sz="2400" smtClean="0"/>
          </a:p>
          <a:p>
            <a:pPr eaLnBrk="1" hangingPunct="1">
              <a:buFontTx/>
              <a:buNone/>
            </a:pPr>
            <a:endParaRPr lang="en-US" sz="2400" smtClean="0"/>
          </a:p>
        </p:txBody>
      </p:sp>
      <p:pic>
        <p:nvPicPr>
          <p:cNvPr id="153604" name="Picture 5" descr="powerlines"/>
          <p:cNvPicPr>
            <a:picLocks noGrp="1" noChangeAspect="1" noChangeArrowheads="1"/>
          </p:cNvPicPr>
          <p:nvPr>
            <p:ph type="chart" sz="half" idx="2"/>
          </p:nvPr>
        </p:nvPicPr>
        <p:blipFill>
          <a:blip r:embed="rId3">
            <a:extLst>
              <a:ext uri="{28A0092B-C50C-407E-A947-70E740481C1C}">
                <a14:useLocalDpi xmlns:a14="http://schemas.microsoft.com/office/drawing/2010/main" val="0"/>
              </a:ext>
            </a:extLst>
          </a:blip>
          <a:srcRect/>
          <a:stretch>
            <a:fillRect/>
          </a:stretch>
        </p:blipFill>
        <p:spPr>
          <a:xfrm>
            <a:off x="4876800" y="1600200"/>
            <a:ext cx="3354388" cy="4114800"/>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609600" y="152400"/>
            <a:ext cx="8153400" cy="1143000"/>
          </a:xfrm>
        </p:spPr>
        <p:txBody>
          <a:bodyPr/>
          <a:lstStyle/>
          <a:p>
            <a:pPr eaLnBrk="1" hangingPunct="1"/>
            <a:r>
              <a:rPr lang="en-US" sz="3600" smtClean="0"/>
              <a:t>Hazard - Inadequate Wire Gauge and type (conductors and conduits)</a:t>
            </a:r>
          </a:p>
        </p:txBody>
      </p:sp>
      <p:grpSp>
        <p:nvGrpSpPr>
          <p:cNvPr id="154627" name="Group 4"/>
          <p:cNvGrpSpPr>
            <a:grpSpLocks/>
          </p:cNvGrpSpPr>
          <p:nvPr/>
        </p:nvGrpSpPr>
        <p:grpSpPr bwMode="auto">
          <a:xfrm>
            <a:off x="2819400" y="1143000"/>
            <a:ext cx="3200400" cy="3000375"/>
            <a:chOff x="3600" y="1086"/>
            <a:chExt cx="1968" cy="1796"/>
          </a:xfrm>
        </p:grpSpPr>
        <p:pic>
          <p:nvPicPr>
            <p:cNvPr id="154631" name="Picture 5" descr="aw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00" y="1086"/>
              <a:ext cx="1811" cy="1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32" name="Text Box 6"/>
            <p:cNvSpPr txBox="1">
              <a:spLocks noChangeArrowheads="1"/>
            </p:cNvSpPr>
            <p:nvPr/>
          </p:nvSpPr>
          <p:spPr bwMode="auto">
            <a:xfrm>
              <a:off x="4176" y="2238"/>
              <a:ext cx="1104"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200"/>
                <a:t>Wire Gauge</a:t>
              </a:r>
            </a:p>
          </p:txBody>
        </p:sp>
        <p:sp>
          <p:nvSpPr>
            <p:cNvPr id="154633" name="Text Box 7"/>
            <p:cNvSpPr txBox="1">
              <a:spLocks noChangeArrowheads="1"/>
            </p:cNvSpPr>
            <p:nvPr/>
          </p:nvSpPr>
          <p:spPr bwMode="auto">
            <a:xfrm>
              <a:off x="5040" y="2718"/>
              <a:ext cx="528"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200"/>
                <a:t>WIRE</a:t>
              </a:r>
            </a:p>
          </p:txBody>
        </p:sp>
        <p:sp>
          <p:nvSpPr>
            <p:cNvPr id="154634" name="Line 8"/>
            <p:cNvSpPr>
              <a:spLocks noChangeShapeType="1"/>
            </p:cNvSpPr>
            <p:nvPr/>
          </p:nvSpPr>
          <p:spPr bwMode="auto">
            <a:xfrm flipH="1" flipV="1">
              <a:off x="5040" y="2574"/>
              <a:ext cx="96" cy="144"/>
            </a:xfrm>
            <a:prstGeom prst="line">
              <a:avLst/>
            </a:prstGeom>
            <a:noFill/>
            <a:ln w="254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grpSp>
      <p:pic>
        <p:nvPicPr>
          <p:cNvPr id="154628" name="Picture 18" descr="perm wiring01"/>
          <p:cNvPicPr>
            <a:picLocks noChangeAspect="1" noChangeArrowheads="1"/>
          </p:cNvPicPr>
          <p:nvPr/>
        </p:nvPicPr>
        <p:blipFill>
          <a:blip r:embed="rId4">
            <a:extLst>
              <a:ext uri="{28A0092B-C50C-407E-A947-70E740481C1C}">
                <a14:useLocalDpi xmlns:a14="http://schemas.microsoft.com/office/drawing/2010/main" val="0"/>
              </a:ext>
            </a:extLst>
          </a:blip>
          <a:srcRect t="13736" b="17580"/>
          <a:stretch>
            <a:fillRect/>
          </a:stretch>
        </p:blipFill>
        <p:spPr bwMode="auto">
          <a:xfrm>
            <a:off x="1828800" y="4187825"/>
            <a:ext cx="5410200" cy="1981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4629" name="Rectangle 19"/>
          <p:cNvSpPr>
            <a:spLocks noChangeArrowheads="1"/>
          </p:cNvSpPr>
          <p:nvPr/>
        </p:nvSpPr>
        <p:spPr bwMode="auto">
          <a:xfrm>
            <a:off x="228600" y="6169025"/>
            <a:ext cx="8915400" cy="384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80000"/>
              </a:lnSpc>
            </a:pPr>
            <a:r>
              <a:rPr lang="en-US" b="1"/>
              <a:t>Must be 3-wire type and designed for hard or extra-hard use</a:t>
            </a:r>
          </a:p>
        </p:txBody>
      </p:sp>
      <p:sp>
        <p:nvSpPr>
          <p:cNvPr id="131092" name="Rectangle 20"/>
          <p:cNvSpPr>
            <a:spLocks noChangeArrowheads="1"/>
          </p:cNvSpPr>
          <p:nvPr/>
        </p:nvSpPr>
        <p:spPr bwMode="auto">
          <a:xfrm>
            <a:off x="3124200" y="4721225"/>
            <a:ext cx="2438400" cy="990600"/>
          </a:xfrm>
          <a:prstGeom prst="rect">
            <a:avLst/>
          </a:prstGeom>
          <a:noFill/>
          <a:ln w="7620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131092"/>
                                        </p:tgtEl>
                                        <p:attrNameLst>
                                          <p:attrName>style.visibility</p:attrName>
                                        </p:attrNameLst>
                                      </p:cBhvr>
                                      <p:to>
                                        <p:strVal val="visible"/>
                                      </p:to>
                                    </p:set>
                                    <p:anim calcmode="lin" valueType="num">
                                      <p:cBhvr>
                                        <p:cTn id="7" dur="500" fill="hold"/>
                                        <p:tgtEl>
                                          <p:spTgt spid="131092"/>
                                        </p:tgtEl>
                                        <p:attrNameLst>
                                          <p:attrName>ppt_w</p:attrName>
                                        </p:attrNameLst>
                                      </p:cBhvr>
                                      <p:tavLst>
                                        <p:tav tm="0">
                                          <p:val>
                                            <p:strVal val="4*#ppt_w"/>
                                          </p:val>
                                        </p:tav>
                                        <p:tav tm="100000">
                                          <p:val>
                                            <p:strVal val="#ppt_w"/>
                                          </p:val>
                                        </p:tav>
                                      </p:tavLst>
                                    </p:anim>
                                    <p:anim calcmode="lin" valueType="num">
                                      <p:cBhvr>
                                        <p:cTn id="8" dur="500" fill="hold"/>
                                        <p:tgtEl>
                                          <p:spTgt spid="131092"/>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9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228600" y="0"/>
            <a:ext cx="8915400" cy="1066800"/>
          </a:xfrm>
        </p:spPr>
        <p:txBody>
          <a:bodyPr/>
          <a:lstStyle/>
          <a:p>
            <a:pPr eaLnBrk="1" hangingPunct="1">
              <a:defRPr/>
            </a:pPr>
            <a:r>
              <a:rPr lang="en-US" sz="3600" b="1" dirty="0" smtClean="0">
                <a:solidFill>
                  <a:schemeClr val="accent1">
                    <a:lumMod val="50000"/>
                  </a:schemeClr>
                </a:solidFill>
              </a:rPr>
              <a:t>Hazard – Defective Cords &amp; Wires</a:t>
            </a:r>
          </a:p>
        </p:txBody>
      </p:sp>
      <p:pic>
        <p:nvPicPr>
          <p:cNvPr id="155651" name="Picture 10" descr="Slide46"/>
          <p:cNvPicPr>
            <a:picLocks noGrp="1" noChangeAspect="1" noChangeArrowheads="1"/>
          </p:cNvPicPr>
          <p:nvPr>
            <p:ph type="chart" sz="half" idx="2"/>
          </p:nvPr>
        </p:nvPicPr>
        <p:blipFill>
          <a:blip r:embed="rId3" cstate="email">
            <a:extLst>
              <a:ext uri="{28A0092B-C50C-407E-A947-70E740481C1C}">
                <a14:useLocalDpi xmlns:a14="http://schemas.microsoft.com/office/drawing/2010/main" val="0"/>
              </a:ext>
            </a:extLst>
          </a:blip>
          <a:srcRect/>
          <a:stretch>
            <a:fillRect/>
          </a:stretch>
        </p:blipFill>
        <p:spPr>
          <a:xfrm>
            <a:off x="609600" y="1066800"/>
            <a:ext cx="7696200" cy="5313363"/>
          </a:xfrm>
        </p:spPr>
      </p:pic>
      <p:sp>
        <p:nvSpPr>
          <p:cNvPr id="7" name="AutoShape 5"/>
          <p:cNvSpPr>
            <a:spLocks noChangeArrowheads="1"/>
          </p:cNvSpPr>
          <p:nvPr/>
        </p:nvSpPr>
        <p:spPr bwMode="auto">
          <a:xfrm>
            <a:off x="1981200" y="1143000"/>
            <a:ext cx="4953000" cy="4724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alpha val="39999"/>
            </a:srgbClr>
          </a:solidFill>
          <a:ln w="9525" cap="rnd" algn="ctr">
            <a:solidFill>
              <a:srgbClr val="000000"/>
            </a:solidFill>
            <a:prstDash val="sysDot"/>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0" y="0"/>
            <a:ext cx="9144000" cy="1066800"/>
          </a:xfrm>
        </p:spPr>
        <p:txBody>
          <a:bodyPr/>
          <a:lstStyle/>
          <a:p>
            <a:pPr eaLnBrk="1" hangingPunct="1">
              <a:defRPr/>
            </a:pPr>
            <a:r>
              <a:rPr lang="en-US" sz="3200" b="1" dirty="0" smtClean="0">
                <a:solidFill>
                  <a:schemeClr val="accent1">
                    <a:lumMod val="50000"/>
                  </a:schemeClr>
                </a:solidFill>
              </a:rPr>
              <a:t>Hazard – Damaged or Defective Cords &amp; Wires</a:t>
            </a:r>
          </a:p>
        </p:txBody>
      </p:sp>
      <p:sp>
        <p:nvSpPr>
          <p:cNvPr id="156675" name="Chart Placeholder 3"/>
          <p:cNvSpPr>
            <a:spLocks noGrp="1" noTextEdit="1"/>
          </p:cNvSpPr>
          <p:nvPr>
            <p:ph type="chart" sz="half" idx="2"/>
          </p:nvPr>
        </p:nvSpPr>
        <p:spPr/>
      </p:sp>
      <p:pic>
        <p:nvPicPr>
          <p:cNvPr id="156676" name="Picture 11" descr="Slide4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3400" y="1295400"/>
            <a:ext cx="8128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5"/>
          <p:cNvSpPr>
            <a:spLocks noChangeArrowheads="1"/>
          </p:cNvSpPr>
          <p:nvPr/>
        </p:nvSpPr>
        <p:spPr bwMode="auto">
          <a:xfrm>
            <a:off x="1981200" y="1143000"/>
            <a:ext cx="4953000" cy="4724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alpha val="39999"/>
            </a:srgbClr>
          </a:solidFill>
          <a:ln w="9525" cap="rnd" algn="ctr">
            <a:solidFill>
              <a:srgbClr val="000000"/>
            </a:solidFill>
            <a:prstDash val="sysDot"/>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0" y="0"/>
            <a:ext cx="9144000" cy="1066800"/>
          </a:xfrm>
        </p:spPr>
        <p:txBody>
          <a:bodyPr/>
          <a:lstStyle/>
          <a:p>
            <a:pPr eaLnBrk="1" hangingPunct="1">
              <a:defRPr/>
            </a:pPr>
            <a:r>
              <a:rPr lang="en-US" sz="3200" b="1" dirty="0" smtClean="0">
                <a:solidFill>
                  <a:schemeClr val="accent1">
                    <a:lumMod val="50000"/>
                  </a:schemeClr>
                </a:solidFill>
              </a:rPr>
              <a:t>Hazard – Damaged or Defective Cords &amp; Wires</a:t>
            </a:r>
          </a:p>
        </p:txBody>
      </p:sp>
      <p:sp>
        <p:nvSpPr>
          <p:cNvPr id="157699" name="Chart Placeholder 3"/>
          <p:cNvSpPr>
            <a:spLocks noGrp="1" noTextEdit="1"/>
          </p:cNvSpPr>
          <p:nvPr>
            <p:ph type="chart" sz="half" idx="2"/>
          </p:nvPr>
        </p:nvSpPr>
        <p:spPr/>
      </p:sp>
      <p:pic>
        <p:nvPicPr>
          <p:cNvPr id="15770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990600"/>
            <a:ext cx="4572000" cy="571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5"/>
          <p:cNvSpPr>
            <a:spLocks noChangeArrowheads="1"/>
          </p:cNvSpPr>
          <p:nvPr/>
        </p:nvSpPr>
        <p:spPr bwMode="auto">
          <a:xfrm>
            <a:off x="2133600" y="1295400"/>
            <a:ext cx="4953000" cy="4724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alpha val="39999"/>
            </a:srgbClr>
          </a:solidFill>
          <a:ln w="9525" cap="rnd" algn="ctr">
            <a:solidFill>
              <a:srgbClr val="000000"/>
            </a:solidFill>
            <a:prstDash val="sysDot"/>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0" y="0"/>
            <a:ext cx="9144000" cy="1143000"/>
          </a:xfrm>
        </p:spPr>
        <p:txBody>
          <a:bodyPr/>
          <a:lstStyle/>
          <a:p>
            <a:pPr eaLnBrk="1" hangingPunct="1">
              <a:defRPr/>
            </a:pPr>
            <a:r>
              <a:rPr lang="en-US" dirty="0" smtClean="0">
                <a:solidFill>
                  <a:schemeClr val="accent1">
                    <a:lumMod val="50000"/>
                  </a:schemeClr>
                </a:solidFill>
              </a:rPr>
              <a:t>Hazard – Damaged Cords</a:t>
            </a:r>
          </a:p>
        </p:txBody>
      </p:sp>
      <p:sp>
        <p:nvSpPr>
          <p:cNvPr id="158723" name="Rectangle 3"/>
          <p:cNvSpPr>
            <a:spLocks noGrp="1" noChangeArrowheads="1"/>
          </p:cNvSpPr>
          <p:nvPr>
            <p:ph type="body" sz="half" idx="1"/>
          </p:nvPr>
        </p:nvSpPr>
        <p:spPr>
          <a:xfrm>
            <a:off x="228600" y="1066800"/>
            <a:ext cx="3733800" cy="4114800"/>
          </a:xfrm>
        </p:spPr>
        <p:txBody>
          <a:bodyPr/>
          <a:lstStyle/>
          <a:p>
            <a:pPr eaLnBrk="1" hangingPunct="1">
              <a:defRPr/>
            </a:pPr>
            <a:r>
              <a:rPr lang="en-US" sz="2600" b="1" dirty="0" smtClean="0">
                <a:solidFill>
                  <a:schemeClr val="accent1">
                    <a:lumMod val="50000"/>
                  </a:schemeClr>
                </a:solidFill>
              </a:rPr>
              <a:t>Cords can be damaged by:</a:t>
            </a:r>
          </a:p>
          <a:p>
            <a:pPr lvl="1" eaLnBrk="1" hangingPunct="1">
              <a:defRPr/>
            </a:pPr>
            <a:r>
              <a:rPr lang="en-US" sz="2600" b="1" dirty="0" smtClean="0">
                <a:solidFill>
                  <a:schemeClr val="accent1">
                    <a:lumMod val="50000"/>
                  </a:schemeClr>
                </a:solidFill>
              </a:rPr>
              <a:t>Aging</a:t>
            </a:r>
          </a:p>
          <a:p>
            <a:pPr lvl="1" eaLnBrk="1" hangingPunct="1">
              <a:defRPr/>
            </a:pPr>
            <a:r>
              <a:rPr lang="en-US" sz="2600" b="1" dirty="0" smtClean="0">
                <a:solidFill>
                  <a:schemeClr val="accent1">
                    <a:lumMod val="50000"/>
                  </a:schemeClr>
                </a:solidFill>
              </a:rPr>
              <a:t>Door or window edges</a:t>
            </a:r>
          </a:p>
          <a:p>
            <a:pPr lvl="1" eaLnBrk="1" hangingPunct="1">
              <a:defRPr/>
            </a:pPr>
            <a:r>
              <a:rPr lang="en-US" sz="2600" b="1" dirty="0" smtClean="0">
                <a:solidFill>
                  <a:schemeClr val="accent1">
                    <a:lumMod val="50000"/>
                  </a:schemeClr>
                </a:solidFill>
              </a:rPr>
              <a:t>Staples or fastenings</a:t>
            </a:r>
          </a:p>
          <a:p>
            <a:pPr lvl="1" eaLnBrk="1" hangingPunct="1">
              <a:defRPr/>
            </a:pPr>
            <a:r>
              <a:rPr lang="en-US" sz="2600" b="1" dirty="0" smtClean="0">
                <a:solidFill>
                  <a:schemeClr val="accent1">
                    <a:lumMod val="50000"/>
                  </a:schemeClr>
                </a:solidFill>
              </a:rPr>
              <a:t>Abrasion from adjacent materials</a:t>
            </a:r>
          </a:p>
          <a:p>
            <a:pPr lvl="1" eaLnBrk="1" hangingPunct="1">
              <a:defRPr/>
            </a:pPr>
            <a:r>
              <a:rPr lang="en-US" sz="2600" b="1" dirty="0" smtClean="0">
                <a:solidFill>
                  <a:schemeClr val="accent1">
                    <a:lumMod val="50000"/>
                  </a:schemeClr>
                </a:solidFill>
              </a:rPr>
              <a:t>Activity in the area</a:t>
            </a:r>
          </a:p>
          <a:p>
            <a:pPr eaLnBrk="1" hangingPunct="1">
              <a:defRPr/>
            </a:pPr>
            <a:r>
              <a:rPr lang="en-US" sz="2600" b="1" dirty="0" smtClean="0">
                <a:solidFill>
                  <a:schemeClr val="accent1">
                    <a:lumMod val="50000"/>
                  </a:schemeClr>
                </a:solidFill>
              </a:rPr>
              <a:t>Improper use can cause shocks, burns or fire</a:t>
            </a:r>
          </a:p>
          <a:p>
            <a:pPr eaLnBrk="1" hangingPunct="1">
              <a:defRPr/>
            </a:pPr>
            <a:endParaRPr lang="en-US" sz="2600" b="1" dirty="0" smtClean="0">
              <a:solidFill>
                <a:schemeClr val="accent1">
                  <a:lumMod val="50000"/>
                </a:schemeClr>
              </a:solidFill>
            </a:endParaRPr>
          </a:p>
        </p:txBody>
      </p:sp>
      <p:pic>
        <p:nvPicPr>
          <p:cNvPr id="158724" name="Picture 5" descr="elec-KNOCKOUT21"/>
          <p:cNvPicPr>
            <a:picLocks noGrp="1" noChangeAspect="1" noChangeArrowheads="1"/>
          </p:cNvPicPr>
          <p:nvPr>
            <p:ph type="chart" sz="quarter" idx="2"/>
          </p:nvPr>
        </p:nvPicPr>
        <p:blipFill>
          <a:blip r:embed="rId3" cstate="email">
            <a:extLst>
              <a:ext uri="{28A0092B-C50C-407E-A947-70E740481C1C}">
                <a14:useLocalDpi xmlns:a14="http://schemas.microsoft.com/office/drawing/2010/main" val="0"/>
              </a:ext>
            </a:extLst>
          </a:blip>
          <a:srcRect/>
          <a:stretch>
            <a:fillRect/>
          </a:stretch>
        </p:blipFill>
        <p:spPr>
          <a:xfrm>
            <a:off x="4953000" y="1219200"/>
            <a:ext cx="2362200" cy="2347913"/>
          </a:xfrm>
          <a:ln>
            <a:solidFill>
              <a:schemeClr val="tx1"/>
            </a:solidFill>
            <a:miter lim="800000"/>
            <a:headEnd/>
            <a:tailEnd/>
          </a:ln>
        </p:spPr>
      </p:pic>
      <p:pic>
        <p:nvPicPr>
          <p:cNvPr id="158725" name="Picture 7"/>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992688" y="3735388"/>
            <a:ext cx="2322512" cy="2819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AutoShape 5"/>
          <p:cNvSpPr>
            <a:spLocks noChangeArrowheads="1"/>
          </p:cNvSpPr>
          <p:nvPr/>
        </p:nvSpPr>
        <p:spPr bwMode="auto">
          <a:xfrm>
            <a:off x="5064125" y="1354138"/>
            <a:ext cx="2174875" cy="2074862"/>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alpha val="39999"/>
            </a:srgbClr>
          </a:solidFill>
          <a:ln w="9525" cap="rnd" algn="ctr">
            <a:solidFill>
              <a:srgbClr val="000000"/>
            </a:solidFill>
            <a:prstDash val="sysDot"/>
            <a:miter lim="800000"/>
            <a:headEnd/>
            <a:tailEnd/>
          </a:ln>
        </p:spPr>
        <p:txBody>
          <a:bodyPr wrap="none" anchor="ctr"/>
          <a:lstStyle/>
          <a:p>
            <a:endParaRPr lang="en-US"/>
          </a:p>
        </p:txBody>
      </p:sp>
      <p:sp>
        <p:nvSpPr>
          <p:cNvPr id="9" name="AutoShape 5"/>
          <p:cNvSpPr>
            <a:spLocks noChangeArrowheads="1"/>
          </p:cNvSpPr>
          <p:nvPr/>
        </p:nvSpPr>
        <p:spPr bwMode="auto">
          <a:xfrm>
            <a:off x="5029200" y="4097338"/>
            <a:ext cx="2174875" cy="2074862"/>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alpha val="39999"/>
            </a:srgbClr>
          </a:solidFill>
          <a:ln w="9525" cap="rnd" algn="ctr">
            <a:solidFill>
              <a:srgbClr val="000000"/>
            </a:solidFill>
            <a:prstDash val="sysDot"/>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457200" y="304800"/>
            <a:ext cx="8229600" cy="1143000"/>
          </a:xfrm>
        </p:spPr>
        <p:txBody>
          <a:bodyPr/>
          <a:lstStyle/>
          <a:p>
            <a:pPr eaLnBrk="1" hangingPunct="1"/>
            <a:r>
              <a:rPr lang="en-US" sz="3800" smtClean="0"/>
              <a:t>Permissible Use of Flexible Cords</a:t>
            </a:r>
            <a:endParaRPr lang="en-US" sz="3400" smtClean="0"/>
          </a:p>
        </p:txBody>
      </p:sp>
      <p:sp>
        <p:nvSpPr>
          <p:cNvPr id="159747" name="Text Box 7"/>
          <p:cNvSpPr txBox="1">
            <a:spLocks noChangeArrowheads="1"/>
          </p:cNvSpPr>
          <p:nvPr/>
        </p:nvSpPr>
        <p:spPr bwMode="auto">
          <a:xfrm>
            <a:off x="304800" y="1524000"/>
            <a:ext cx="84582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b="1"/>
              <a:t>DO NOT use flexible wiring where frequent inspection would be difficult or where damage would be likely. </a:t>
            </a:r>
          </a:p>
          <a:p>
            <a:pPr eaLnBrk="1" hangingPunct="1"/>
            <a:endParaRPr lang="en-US" sz="2400" b="1"/>
          </a:p>
          <a:p>
            <a:pPr eaLnBrk="1" hangingPunct="1"/>
            <a:r>
              <a:rPr lang="en-US" sz="2400" b="1"/>
              <a:t>Flexible cords must not be . . .</a:t>
            </a:r>
          </a:p>
          <a:p>
            <a:pPr eaLnBrk="1" hangingPunct="1">
              <a:buFontTx/>
              <a:buChar char="•"/>
            </a:pPr>
            <a:r>
              <a:rPr lang="en-US" sz="2400" b="1"/>
              <a:t> run through holes in walls, ceilings, or floors;</a:t>
            </a:r>
          </a:p>
          <a:p>
            <a:pPr eaLnBrk="1" hangingPunct="1">
              <a:buFontTx/>
              <a:buChar char="•"/>
            </a:pPr>
            <a:endParaRPr lang="en-US" sz="2400" b="1"/>
          </a:p>
          <a:p>
            <a:pPr eaLnBrk="1" hangingPunct="1">
              <a:buFontTx/>
              <a:buChar char="•"/>
            </a:pPr>
            <a:r>
              <a:rPr lang="en-US" sz="2400" b="1"/>
              <a:t> run through doorways, windows, or similar openings (unless physically protected);</a:t>
            </a:r>
          </a:p>
          <a:p>
            <a:pPr eaLnBrk="1" hangingPunct="1">
              <a:buFontTx/>
              <a:buChar char="•"/>
            </a:pPr>
            <a:endParaRPr lang="en-US" sz="2400" b="1"/>
          </a:p>
          <a:p>
            <a:pPr eaLnBrk="1" hangingPunct="1">
              <a:buFontTx/>
              <a:buChar char="•"/>
            </a:pPr>
            <a:r>
              <a:rPr lang="en-US" sz="2400" b="1"/>
              <a:t> hidden in walls, ceilings, floors, conduit or other raceways</a:t>
            </a:r>
            <a:r>
              <a:rPr lang="en-US" b="1"/>
              <a:t>.</a:t>
            </a:r>
          </a:p>
        </p:txBody>
      </p:sp>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1026"/>
          <p:cNvSpPr>
            <a:spLocks noGrp="1" noChangeArrowheads="1"/>
          </p:cNvSpPr>
          <p:nvPr>
            <p:ph type="title"/>
          </p:nvPr>
        </p:nvSpPr>
        <p:spPr>
          <a:xfrm>
            <a:off x="0" y="-76200"/>
            <a:ext cx="9144000" cy="914400"/>
          </a:xfrm>
        </p:spPr>
        <p:txBody>
          <a:bodyPr/>
          <a:lstStyle/>
          <a:p>
            <a:pPr eaLnBrk="1" hangingPunct="1"/>
            <a:r>
              <a:rPr lang="en-US" sz="3600" smtClean="0"/>
              <a:t>Control – Ground Tools &amp; Equipment</a:t>
            </a:r>
          </a:p>
        </p:txBody>
      </p:sp>
      <p:sp>
        <p:nvSpPr>
          <p:cNvPr id="160771" name="Rectangle 1027"/>
          <p:cNvSpPr>
            <a:spLocks noGrp="1" noChangeArrowheads="1"/>
          </p:cNvSpPr>
          <p:nvPr>
            <p:ph type="body" sz="half" idx="1"/>
          </p:nvPr>
        </p:nvSpPr>
        <p:spPr>
          <a:xfrm>
            <a:off x="152400" y="838200"/>
            <a:ext cx="4648200" cy="4953000"/>
          </a:xfrm>
        </p:spPr>
        <p:txBody>
          <a:bodyPr/>
          <a:lstStyle/>
          <a:p>
            <a:pPr eaLnBrk="1" hangingPunct="1">
              <a:lnSpc>
                <a:spcPct val="90000"/>
              </a:lnSpc>
            </a:pPr>
            <a:r>
              <a:rPr lang="en-US" sz="2800" b="1" smtClean="0"/>
              <a:t>Ground power supply systems, electrical circuits, and electrical equipment </a:t>
            </a:r>
          </a:p>
          <a:p>
            <a:pPr eaLnBrk="1" hangingPunct="1">
              <a:lnSpc>
                <a:spcPct val="90000"/>
              </a:lnSpc>
            </a:pPr>
            <a:r>
              <a:rPr lang="en-US" sz="2800" b="1" smtClean="0"/>
              <a:t>Frequently inspect electrical systems to insure path to ground is continuous</a:t>
            </a:r>
          </a:p>
          <a:p>
            <a:pPr eaLnBrk="1" hangingPunct="1">
              <a:lnSpc>
                <a:spcPct val="90000"/>
              </a:lnSpc>
            </a:pPr>
            <a:r>
              <a:rPr lang="en-US" sz="2800" b="1" smtClean="0"/>
              <a:t>Inspect electrical equipment before use</a:t>
            </a:r>
          </a:p>
          <a:p>
            <a:pPr eaLnBrk="1" hangingPunct="1">
              <a:lnSpc>
                <a:spcPct val="90000"/>
              </a:lnSpc>
            </a:pPr>
            <a:r>
              <a:rPr lang="en-US" sz="2800" b="1" smtClean="0"/>
              <a:t>Don’t remove ground prongs from tools or extension cords</a:t>
            </a:r>
          </a:p>
          <a:p>
            <a:pPr eaLnBrk="1" hangingPunct="1">
              <a:lnSpc>
                <a:spcPct val="90000"/>
              </a:lnSpc>
            </a:pPr>
            <a:r>
              <a:rPr lang="en-US" sz="2800" b="1" smtClean="0"/>
              <a:t>Ground exposed metal parts of equipment</a:t>
            </a:r>
          </a:p>
        </p:txBody>
      </p:sp>
      <p:pic>
        <p:nvPicPr>
          <p:cNvPr id="160772" name="Picture 1030" descr="drill"/>
          <p:cNvPicPr>
            <a:picLocks noGrp="1" noChangeAspect="1" noChangeArrowheads="1"/>
          </p:cNvPicPr>
          <p:nvPr>
            <p:ph type="chart" sz="half" idx="2"/>
          </p:nvPr>
        </p:nvPicPr>
        <p:blipFill>
          <a:blip r:embed="rId3">
            <a:extLst>
              <a:ext uri="{28A0092B-C50C-407E-A947-70E740481C1C}">
                <a14:useLocalDpi xmlns:a14="http://schemas.microsoft.com/office/drawing/2010/main" val="0"/>
              </a:ext>
            </a:extLst>
          </a:blip>
          <a:srcRect/>
          <a:stretch>
            <a:fillRect/>
          </a:stretch>
        </p:blipFill>
        <p:spPr>
          <a:xfrm>
            <a:off x="4876800" y="2133600"/>
            <a:ext cx="4025900" cy="28194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304800"/>
            <a:ext cx="8382000" cy="5943600"/>
          </a:xfrm>
        </p:spPr>
        <p:txBody>
          <a:bodyPr rtlCol="0">
            <a:normAutofit fontScale="85000" lnSpcReduction="20000"/>
          </a:bodyPr>
          <a:lstStyle/>
          <a:p>
            <a:pPr algn="ctr" eaLnBrk="1" fontAlgn="auto" hangingPunct="1">
              <a:spcAft>
                <a:spcPts val="0"/>
              </a:spcAft>
              <a:buFont typeface="Arial" pitchFamily="34" charset="0"/>
              <a:buNone/>
              <a:defRPr/>
            </a:pPr>
            <a:r>
              <a:rPr lang="en-US" sz="5400" b="1" dirty="0" smtClean="0">
                <a:solidFill>
                  <a:schemeClr val="accent2">
                    <a:lumMod val="75000"/>
                  </a:schemeClr>
                </a:solidFill>
              </a:rPr>
              <a:t>The Electrical System of Safety</a:t>
            </a:r>
          </a:p>
          <a:p>
            <a:pPr algn="ctr" eaLnBrk="1" fontAlgn="auto" hangingPunct="1">
              <a:spcAft>
                <a:spcPts val="0"/>
              </a:spcAft>
              <a:buFont typeface="Arial" pitchFamily="34" charset="0"/>
              <a:buNone/>
              <a:defRPr/>
            </a:pPr>
            <a:r>
              <a:rPr lang="en-US" sz="5400" b="1" dirty="0" smtClean="0">
                <a:solidFill>
                  <a:schemeClr val="accent2">
                    <a:lumMod val="75000"/>
                  </a:schemeClr>
                </a:solidFill>
              </a:rPr>
              <a:t>In Construction </a:t>
            </a:r>
          </a:p>
          <a:p>
            <a:pPr eaLnBrk="1" fontAlgn="auto" hangingPunct="1">
              <a:spcAft>
                <a:spcPts val="0"/>
              </a:spcAft>
              <a:defRPr/>
            </a:pPr>
            <a:endParaRPr lang="en-US" dirty="0" smtClean="0"/>
          </a:p>
          <a:p>
            <a:pPr eaLnBrk="1" hangingPunct="1">
              <a:buFont typeface="Arial" pitchFamily="34" charset="0"/>
              <a:buNone/>
              <a:defRPr/>
            </a:pPr>
            <a:r>
              <a:rPr lang="en-US" dirty="0" smtClean="0"/>
              <a:t>On average, nearly one worker per day is electrocuted.</a:t>
            </a:r>
          </a:p>
          <a:p>
            <a:pPr eaLnBrk="1" hangingPunct="1">
              <a:buFont typeface="Arial" pitchFamily="34" charset="0"/>
              <a:buNone/>
              <a:defRPr/>
            </a:pPr>
            <a:endParaRPr lang="en-US" dirty="0" smtClean="0"/>
          </a:p>
          <a:p>
            <a:pPr eaLnBrk="1" hangingPunct="1">
              <a:buFont typeface="Arial" pitchFamily="34" charset="0"/>
              <a:buNone/>
              <a:defRPr/>
            </a:pPr>
            <a:r>
              <a:rPr lang="en-US" dirty="0" smtClean="0"/>
              <a:t>Electricity is dangerous and undetectable without instruments.</a:t>
            </a:r>
          </a:p>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None/>
              <a:defRPr/>
            </a:pPr>
            <a:r>
              <a:rPr lang="en-US" dirty="0" smtClean="0"/>
              <a:t>The objectives of this following section is to help us understand how implement and maintain an effective systematic electrical safety program on the jobsite and better understand OSHA’s construction electrical requirements</a:t>
            </a:r>
          </a:p>
          <a:p>
            <a:pPr algn="ctr" eaLnBrk="1" fontAlgn="auto" hangingPunct="1">
              <a:spcAft>
                <a:spcPts val="0"/>
              </a:spcAft>
              <a:buFont typeface="Arial" pitchFamily="34" charset="0"/>
              <a:buNone/>
              <a:defRPr/>
            </a:pPr>
            <a:endParaRPr lang="en-US" sz="7200" b="1" dirty="0" smtClean="0">
              <a:solidFill>
                <a:schemeClr val="accent2">
                  <a:lumMod val="75000"/>
                </a:schemeClr>
              </a:solidFill>
            </a:endParaRPr>
          </a:p>
          <a:p>
            <a:pPr eaLnBrk="1" fontAlgn="auto" hangingPunct="1">
              <a:spcAft>
                <a:spcPts val="0"/>
              </a:spcAft>
              <a:buFont typeface="Arial" pitchFamily="34" charset="0"/>
              <a:buNone/>
              <a:defRPr/>
            </a:pPr>
            <a:endParaRPr lang="en-US"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0" y="228600"/>
            <a:ext cx="9144000" cy="1143000"/>
          </a:xfrm>
        </p:spPr>
        <p:txBody>
          <a:bodyPr/>
          <a:lstStyle/>
          <a:p>
            <a:pPr eaLnBrk="1" hangingPunct="1"/>
            <a:r>
              <a:rPr lang="en-US" smtClean="0"/>
              <a:t>Control – Use GFCI (ground-fault circuit interrupter)</a:t>
            </a:r>
          </a:p>
        </p:txBody>
      </p:sp>
      <p:sp>
        <p:nvSpPr>
          <p:cNvPr id="161795" name="Rectangle 3"/>
          <p:cNvSpPr>
            <a:spLocks noGrp="1" noChangeArrowheads="1"/>
          </p:cNvSpPr>
          <p:nvPr>
            <p:ph type="body" idx="1"/>
          </p:nvPr>
        </p:nvSpPr>
        <p:spPr>
          <a:xfrm>
            <a:off x="228600" y="1524000"/>
            <a:ext cx="5562600" cy="4343400"/>
          </a:xfrm>
        </p:spPr>
        <p:txBody>
          <a:bodyPr/>
          <a:lstStyle/>
          <a:p>
            <a:pPr eaLnBrk="1" hangingPunct="1"/>
            <a:r>
              <a:rPr lang="en-US" sz="2400" b="1" smtClean="0"/>
              <a:t>Protects you from shock</a:t>
            </a:r>
          </a:p>
          <a:p>
            <a:pPr eaLnBrk="1" hangingPunct="1"/>
            <a:r>
              <a:rPr lang="en-US" sz="2400" b="1" smtClean="0"/>
              <a:t>Detects difference in current between the black and white wires </a:t>
            </a:r>
          </a:p>
          <a:p>
            <a:pPr eaLnBrk="1" hangingPunct="1"/>
            <a:r>
              <a:rPr lang="en-US" sz="2400" b="1" smtClean="0"/>
              <a:t>If ground fault detected, GFCI shuts off electricity in 1/40</a:t>
            </a:r>
            <a:r>
              <a:rPr lang="en-US" sz="2400" b="1" baseline="30000" smtClean="0"/>
              <a:t>th</a:t>
            </a:r>
            <a:r>
              <a:rPr lang="en-US" sz="2400" b="1" smtClean="0"/>
              <a:t> of a  second</a:t>
            </a:r>
          </a:p>
          <a:p>
            <a:pPr eaLnBrk="1" hangingPunct="1"/>
            <a:r>
              <a:rPr lang="en-US" sz="2400" b="1" smtClean="0"/>
              <a:t>Use GFCI’s on all 120-volt, single-phase, 15- and 20-ampere receptacles, or have an assured equipment grounding conductor program.  </a:t>
            </a:r>
          </a:p>
        </p:txBody>
      </p:sp>
      <p:pic>
        <p:nvPicPr>
          <p:cNvPr id="161796" name="Picture 5" descr="Slide1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943600" y="1828800"/>
            <a:ext cx="28321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7" name="Picture 6" descr="Slide10"/>
          <p:cNvPicPr>
            <a:picLocks noChangeAspect="1" noChangeArrowheads="1"/>
          </p:cNvPicPr>
          <p:nvPr/>
        </p:nvPicPr>
        <p:blipFill>
          <a:blip r:embed="rId4" cstate="email">
            <a:extLst>
              <a:ext uri="{28A0092B-C50C-407E-A947-70E740481C1C}">
                <a14:useLocalDpi xmlns:a14="http://schemas.microsoft.com/office/drawing/2010/main" val="0"/>
              </a:ext>
            </a:extLst>
          </a:blip>
          <a:srcRect t="17961" b="22374"/>
          <a:stretch>
            <a:fillRect/>
          </a:stretch>
        </p:blipFill>
        <p:spPr bwMode="auto">
          <a:xfrm>
            <a:off x="4648200" y="4953000"/>
            <a:ext cx="411003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0" y="381000"/>
            <a:ext cx="9144000" cy="1143000"/>
          </a:xfrm>
        </p:spPr>
        <p:txBody>
          <a:bodyPr/>
          <a:lstStyle/>
          <a:p>
            <a:pPr eaLnBrk="1" hangingPunct="1"/>
            <a:r>
              <a:rPr lang="en-US" smtClean="0"/>
              <a:t>Control - Assured Equipment Grounding Conductor Program</a:t>
            </a:r>
          </a:p>
        </p:txBody>
      </p:sp>
      <p:sp>
        <p:nvSpPr>
          <p:cNvPr id="162819" name="Rectangle 3"/>
          <p:cNvSpPr>
            <a:spLocks noGrp="1" noChangeArrowheads="1"/>
          </p:cNvSpPr>
          <p:nvPr>
            <p:ph type="body" idx="1"/>
          </p:nvPr>
        </p:nvSpPr>
        <p:spPr>
          <a:xfrm>
            <a:off x="381000" y="2057400"/>
            <a:ext cx="8534400" cy="4114800"/>
          </a:xfrm>
        </p:spPr>
        <p:txBody>
          <a:bodyPr/>
          <a:lstStyle/>
          <a:p>
            <a:pPr eaLnBrk="1" hangingPunct="1">
              <a:lnSpc>
                <a:spcPct val="90000"/>
              </a:lnSpc>
              <a:buFontTx/>
              <a:buNone/>
            </a:pPr>
            <a:r>
              <a:rPr lang="en-US" sz="2400" b="1" smtClean="0"/>
              <a:t>Program must cover:</a:t>
            </a:r>
          </a:p>
          <a:p>
            <a:pPr lvl="1" eaLnBrk="1" hangingPunct="1">
              <a:lnSpc>
                <a:spcPct val="90000"/>
              </a:lnSpc>
            </a:pPr>
            <a:r>
              <a:rPr lang="en-US" sz="2400" b="1" smtClean="0"/>
              <a:t>All cord sets</a:t>
            </a:r>
          </a:p>
          <a:p>
            <a:pPr lvl="1" eaLnBrk="1" hangingPunct="1">
              <a:lnSpc>
                <a:spcPct val="90000"/>
              </a:lnSpc>
            </a:pPr>
            <a:r>
              <a:rPr lang="en-US" sz="2400" b="1" smtClean="0"/>
              <a:t>Receptacles not part of a building or structure </a:t>
            </a:r>
          </a:p>
          <a:p>
            <a:pPr lvl="1" eaLnBrk="1" hangingPunct="1">
              <a:lnSpc>
                <a:spcPct val="90000"/>
              </a:lnSpc>
            </a:pPr>
            <a:r>
              <a:rPr lang="en-US" sz="2400" b="1" smtClean="0"/>
              <a:t>Equipment connected by plug and cord</a:t>
            </a:r>
          </a:p>
          <a:p>
            <a:pPr eaLnBrk="1" hangingPunct="1">
              <a:lnSpc>
                <a:spcPct val="90000"/>
              </a:lnSpc>
              <a:buFontTx/>
              <a:buNone/>
            </a:pPr>
            <a:endParaRPr lang="en-US" sz="2400" b="1" smtClean="0"/>
          </a:p>
          <a:p>
            <a:pPr eaLnBrk="1" hangingPunct="1">
              <a:lnSpc>
                <a:spcPct val="90000"/>
              </a:lnSpc>
              <a:buFontTx/>
              <a:buNone/>
            </a:pPr>
            <a:r>
              <a:rPr lang="en-US" sz="2400" b="1" smtClean="0"/>
              <a:t>Program requirements include:</a:t>
            </a:r>
          </a:p>
          <a:p>
            <a:pPr lvl="1" eaLnBrk="1" hangingPunct="1">
              <a:lnSpc>
                <a:spcPct val="90000"/>
              </a:lnSpc>
            </a:pPr>
            <a:r>
              <a:rPr lang="en-US" sz="2400" b="1" smtClean="0"/>
              <a:t>Specific procedures adopted by the employer</a:t>
            </a:r>
          </a:p>
          <a:p>
            <a:pPr lvl="1" eaLnBrk="1" hangingPunct="1">
              <a:lnSpc>
                <a:spcPct val="90000"/>
              </a:lnSpc>
            </a:pPr>
            <a:r>
              <a:rPr lang="en-US" sz="2400" b="1" smtClean="0"/>
              <a:t>Competent person to implement the program</a:t>
            </a:r>
          </a:p>
          <a:p>
            <a:pPr lvl="1" eaLnBrk="1" hangingPunct="1">
              <a:lnSpc>
                <a:spcPct val="90000"/>
              </a:lnSpc>
            </a:pPr>
            <a:r>
              <a:rPr lang="en-US" sz="2400" b="1" smtClean="0"/>
              <a:t>Visual inspection for damage of equipment connected by cord and plug</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685800" y="228600"/>
            <a:ext cx="7772400" cy="1144588"/>
          </a:xfrm>
        </p:spPr>
        <p:txBody>
          <a:bodyPr/>
          <a:lstStyle/>
          <a:p>
            <a:pPr eaLnBrk="1" hangingPunct="1"/>
            <a:r>
              <a:rPr lang="en-US" smtClean="0"/>
              <a:t>Power Tool Requirements</a:t>
            </a:r>
          </a:p>
        </p:txBody>
      </p:sp>
      <p:sp>
        <p:nvSpPr>
          <p:cNvPr id="163843" name="Rectangle 3"/>
          <p:cNvSpPr>
            <a:spLocks noGrp="1" noChangeArrowheads="1"/>
          </p:cNvSpPr>
          <p:nvPr>
            <p:ph type="body" idx="1"/>
          </p:nvPr>
        </p:nvSpPr>
        <p:spPr>
          <a:xfrm>
            <a:off x="76200" y="1676400"/>
            <a:ext cx="5791200" cy="4114800"/>
          </a:xfrm>
        </p:spPr>
        <p:txBody>
          <a:bodyPr/>
          <a:lstStyle/>
          <a:p>
            <a:pPr lvl="1" eaLnBrk="1" hangingPunct="1">
              <a:buFontTx/>
              <a:buNone/>
            </a:pPr>
            <a:r>
              <a:rPr lang="en-US" b="1" smtClean="0"/>
              <a:t>Have a three-wire cord with ground plugged into a grounded receptacle, or</a:t>
            </a:r>
          </a:p>
          <a:p>
            <a:pPr lvl="1" eaLnBrk="1" hangingPunct="1">
              <a:buFontTx/>
              <a:buNone/>
            </a:pPr>
            <a:endParaRPr lang="en-US" b="1" smtClean="0"/>
          </a:p>
          <a:p>
            <a:pPr lvl="1" eaLnBrk="1" hangingPunct="1">
              <a:buFontTx/>
              <a:buNone/>
            </a:pPr>
            <a:r>
              <a:rPr lang="en-US" b="1" smtClean="0"/>
              <a:t>Be double insulated, or</a:t>
            </a:r>
          </a:p>
          <a:p>
            <a:pPr lvl="1" eaLnBrk="1" hangingPunct="1">
              <a:buFontTx/>
              <a:buNone/>
            </a:pPr>
            <a:endParaRPr lang="en-US" b="1" smtClean="0"/>
          </a:p>
          <a:p>
            <a:pPr lvl="1" eaLnBrk="1" hangingPunct="1">
              <a:buFontTx/>
              <a:buNone/>
            </a:pPr>
            <a:r>
              <a:rPr lang="en-US" b="1" smtClean="0"/>
              <a:t>Be powered by a low-voltage isolation transformer</a:t>
            </a:r>
          </a:p>
        </p:txBody>
      </p:sp>
      <p:pic>
        <p:nvPicPr>
          <p:cNvPr id="163844" name="Picture 4" descr="pluginrecep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729288" y="1876425"/>
            <a:ext cx="3033712"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0" y="381000"/>
            <a:ext cx="9144000" cy="1143000"/>
          </a:xfrm>
        </p:spPr>
        <p:txBody>
          <a:bodyPr/>
          <a:lstStyle/>
          <a:p>
            <a:pPr eaLnBrk="1" hangingPunct="1"/>
            <a:r>
              <a:rPr lang="en-US" smtClean="0"/>
              <a:t>Preventing Electrical Hazards - Tools</a:t>
            </a:r>
          </a:p>
        </p:txBody>
      </p:sp>
      <p:sp>
        <p:nvSpPr>
          <p:cNvPr id="164867" name="Rectangle 3"/>
          <p:cNvSpPr>
            <a:spLocks noGrp="1" noChangeArrowheads="1"/>
          </p:cNvSpPr>
          <p:nvPr>
            <p:ph type="body" sz="half" idx="1"/>
          </p:nvPr>
        </p:nvSpPr>
        <p:spPr>
          <a:xfrm>
            <a:off x="381000" y="1981200"/>
            <a:ext cx="4343400" cy="4114800"/>
          </a:xfrm>
        </p:spPr>
        <p:txBody>
          <a:bodyPr/>
          <a:lstStyle/>
          <a:p>
            <a:pPr eaLnBrk="1" hangingPunct="1"/>
            <a:r>
              <a:rPr lang="en-US" smtClean="0"/>
              <a:t>Inspect tools before use</a:t>
            </a:r>
          </a:p>
          <a:p>
            <a:pPr eaLnBrk="1" hangingPunct="1"/>
            <a:r>
              <a:rPr lang="en-US" smtClean="0"/>
              <a:t>Use the right tool correctly</a:t>
            </a:r>
          </a:p>
          <a:p>
            <a:pPr eaLnBrk="1" hangingPunct="1"/>
            <a:r>
              <a:rPr lang="en-US" smtClean="0"/>
              <a:t>Protect your tools</a:t>
            </a:r>
          </a:p>
          <a:p>
            <a:pPr eaLnBrk="1" hangingPunct="1"/>
            <a:r>
              <a:rPr lang="en-US" smtClean="0"/>
              <a:t>Use double insulated tools</a:t>
            </a:r>
          </a:p>
        </p:txBody>
      </p:sp>
      <p:pic>
        <p:nvPicPr>
          <p:cNvPr id="164868" name="Picture 8"/>
          <p:cNvPicPr>
            <a:picLocks noGrp="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648200" y="1981200"/>
            <a:ext cx="4495800" cy="3581400"/>
          </a:xfrm>
        </p:spPr>
      </p:pic>
      <p:sp>
        <p:nvSpPr>
          <p:cNvPr id="164869" name="AutoShape 9"/>
          <p:cNvSpPr>
            <a:spLocks noChangeArrowheads="1"/>
          </p:cNvSpPr>
          <p:nvPr/>
        </p:nvSpPr>
        <p:spPr bwMode="auto">
          <a:xfrm rot="-900000">
            <a:off x="7162800" y="4114800"/>
            <a:ext cx="368300" cy="977900"/>
          </a:xfrm>
          <a:prstGeom prst="upArrow">
            <a:avLst>
              <a:gd name="adj1" fmla="val 50000"/>
              <a:gd name="adj2" fmla="val 132746"/>
            </a:avLst>
          </a:prstGeom>
          <a:solidFill>
            <a:srgbClr val="FF0000"/>
          </a:solidFill>
          <a:ln w="12700">
            <a:solidFill>
              <a:schemeClr val="tx1"/>
            </a:solidFill>
            <a:miter lim="800000"/>
            <a:headEnd/>
            <a:tailEnd/>
          </a:ln>
        </p:spPr>
        <p:txBody>
          <a:bodyPr wrap="none" anchor="ctr"/>
          <a:lstStyle/>
          <a:p>
            <a:endParaRPr lang="en-US"/>
          </a:p>
        </p:txBody>
      </p:sp>
      <p:sp>
        <p:nvSpPr>
          <p:cNvPr id="164870" name="Rectangle 10"/>
          <p:cNvSpPr>
            <a:spLocks noChangeArrowheads="1"/>
          </p:cNvSpPr>
          <p:nvPr/>
        </p:nvSpPr>
        <p:spPr bwMode="auto">
          <a:xfrm>
            <a:off x="4724400" y="5257800"/>
            <a:ext cx="44196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spcBef>
                <a:spcPct val="20000"/>
              </a:spcBef>
              <a:buClr>
                <a:srgbClr val="FFCC00"/>
              </a:buClr>
              <a:buFont typeface="Wingdings" pitchFamily="2" charset="2"/>
              <a:buNone/>
            </a:pPr>
            <a:r>
              <a:rPr lang="en-US" b="1"/>
              <a:t>Double Insulated marking</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685800" y="-152400"/>
            <a:ext cx="7772400" cy="1143000"/>
          </a:xfrm>
        </p:spPr>
        <p:txBody>
          <a:bodyPr/>
          <a:lstStyle/>
          <a:p>
            <a:pPr eaLnBrk="1" hangingPunct="1">
              <a:defRPr/>
            </a:pPr>
            <a:r>
              <a:rPr lang="en-US" b="1" dirty="0" smtClean="0">
                <a:solidFill>
                  <a:schemeClr val="tx2">
                    <a:lumMod val="50000"/>
                  </a:schemeClr>
                </a:solidFill>
              </a:rPr>
              <a:t>Temporary Lights</a:t>
            </a:r>
          </a:p>
        </p:txBody>
      </p:sp>
      <p:sp>
        <p:nvSpPr>
          <p:cNvPr id="165891" name="Rectangle 3"/>
          <p:cNvSpPr>
            <a:spLocks noGrp="1" noChangeArrowheads="1"/>
          </p:cNvSpPr>
          <p:nvPr>
            <p:ph type="body" idx="1"/>
          </p:nvPr>
        </p:nvSpPr>
        <p:spPr>
          <a:xfrm>
            <a:off x="0" y="5410200"/>
            <a:ext cx="9144000" cy="1295400"/>
          </a:xfrm>
        </p:spPr>
        <p:txBody>
          <a:bodyPr/>
          <a:lstStyle/>
          <a:p>
            <a:pPr eaLnBrk="1" hangingPunct="1">
              <a:buFontTx/>
              <a:buNone/>
              <a:defRPr/>
            </a:pPr>
            <a:r>
              <a:rPr lang="en-US" sz="2800" b="1" dirty="0" smtClean="0">
                <a:solidFill>
                  <a:schemeClr val="tx2">
                    <a:lumMod val="50000"/>
                  </a:schemeClr>
                </a:solidFill>
              </a:rPr>
              <a:t>	Protect from contact and damage, and don’t suspend by cords unless designed to do so. GFCI protected when subject to water and when extension whips are use. </a:t>
            </a:r>
          </a:p>
        </p:txBody>
      </p:sp>
      <p:pic>
        <p:nvPicPr>
          <p:cNvPr id="165892" name="Picture 4" descr="Electrical-Cont-temp lighti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95400" y="838200"/>
            <a:ext cx="6172200" cy="436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893" name="Text Box 5"/>
          <p:cNvSpPr txBox="1">
            <a:spLocks noChangeArrowheads="1"/>
          </p:cNvSpPr>
          <p:nvPr/>
        </p:nvSpPr>
        <p:spPr bwMode="auto">
          <a:xfrm>
            <a:off x="381000" y="6324600"/>
            <a:ext cx="2895600" cy="366713"/>
          </a:xfrm>
          <a:prstGeom prst="rect">
            <a:avLst/>
          </a:prstGeom>
          <a:noFill/>
          <a:ln w="9525">
            <a:noFill/>
            <a:miter lim="800000"/>
            <a:headEnd/>
            <a:tailEnd/>
          </a:ln>
        </p:spPr>
        <p:txBody>
          <a:bodyPr>
            <a:spAutoFit/>
          </a:bodyPr>
          <a:lstStyle/>
          <a:p>
            <a:pPr>
              <a:spcBef>
                <a:spcPct val="50000"/>
              </a:spcBef>
              <a:defRPr/>
            </a:pPr>
            <a:endParaRPr lang="en-US" b="1">
              <a:solidFill>
                <a:schemeClr val="tx2">
                  <a:lumMod val="50000"/>
                </a:schemeClr>
              </a:solidFill>
            </a:endParaRPr>
          </a:p>
        </p:txBody>
      </p:sp>
      <p:sp>
        <p:nvSpPr>
          <p:cNvPr id="7" name="AutoShape 5"/>
          <p:cNvSpPr>
            <a:spLocks noChangeArrowheads="1"/>
          </p:cNvSpPr>
          <p:nvPr/>
        </p:nvSpPr>
        <p:spPr bwMode="auto">
          <a:xfrm>
            <a:off x="2473325" y="1992313"/>
            <a:ext cx="2784475" cy="2655887"/>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alpha val="39999"/>
            </a:srgbClr>
          </a:solidFill>
          <a:ln w="9525" cap="rnd" algn="ctr">
            <a:solidFill>
              <a:srgbClr val="000000"/>
            </a:solidFill>
            <a:prstDash val="sysDot"/>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0" y="-76200"/>
            <a:ext cx="9144000" cy="1143000"/>
          </a:xfrm>
        </p:spPr>
        <p:txBody>
          <a:bodyPr/>
          <a:lstStyle/>
          <a:p>
            <a:pPr eaLnBrk="1" hangingPunct="1"/>
            <a:r>
              <a:rPr lang="en-US" smtClean="0"/>
              <a:t>Clues that Electrical Hazards Exist  </a:t>
            </a:r>
          </a:p>
        </p:txBody>
      </p:sp>
      <p:sp>
        <p:nvSpPr>
          <p:cNvPr id="166915" name="Rectangle 3"/>
          <p:cNvSpPr>
            <a:spLocks noGrp="1" noChangeArrowheads="1"/>
          </p:cNvSpPr>
          <p:nvPr>
            <p:ph type="body" sz="half" idx="1"/>
          </p:nvPr>
        </p:nvSpPr>
        <p:spPr>
          <a:xfrm>
            <a:off x="381000" y="1295400"/>
            <a:ext cx="5334000" cy="5029200"/>
          </a:xfrm>
        </p:spPr>
        <p:txBody>
          <a:bodyPr/>
          <a:lstStyle/>
          <a:p>
            <a:pPr eaLnBrk="1" hangingPunct="1">
              <a:lnSpc>
                <a:spcPct val="90000"/>
              </a:lnSpc>
              <a:spcBef>
                <a:spcPct val="35000"/>
              </a:spcBef>
              <a:buFontTx/>
              <a:buNone/>
            </a:pPr>
            <a:r>
              <a:rPr lang="en-US" b="1" smtClean="0">
                <a:solidFill>
                  <a:srgbClr val="C00000"/>
                </a:solidFill>
              </a:rPr>
              <a:t>Tripping</a:t>
            </a:r>
            <a:r>
              <a:rPr lang="en-US" b="1" smtClean="0"/>
              <a:t> circuit breakers or blown fuses</a:t>
            </a:r>
          </a:p>
          <a:p>
            <a:pPr eaLnBrk="1" hangingPunct="1">
              <a:lnSpc>
                <a:spcPct val="90000"/>
              </a:lnSpc>
              <a:spcBef>
                <a:spcPct val="35000"/>
              </a:spcBef>
              <a:buFontTx/>
              <a:buNone/>
            </a:pPr>
            <a:r>
              <a:rPr lang="en-US" b="1" smtClean="0">
                <a:solidFill>
                  <a:srgbClr val="C00000"/>
                </a:solidFill>
              </a:rPr>
              <a:t>Warm tools</a:t>
            </a:r>
            <a:r>
              <a:rPr lang="en-US" b="1" smtClean="0"/>
              <a:t>, wires, cords, connections, or junction boxes</a:t>
            </a:r>
          </a:p>
          <a:p>
            <a:pPr eaLnBrk="1" hangingPunct="1">
              <a:lnSpc>
                <a:spcPct val="90000"/>
              </a:lnSpc>
              <a:spcBef>
                <a:spcPct val="35000"/>
              </a:spcBef>
              <a:buFontTx/>
              <a:buNone/>
            </a:pPr>
            <a:r>
              <a:rPr lang="en-US" b="1" smtClean="0"/>
              <a:t>GFCI that shuts off a circuit</a:t>
            </a:r>
          </a:p>
          <a:p>
            <a:pPr eaLnBrk="1" hangingPunct="1">
              <a:lnSpc>
                <a:spcPct val="90000"/>
              </a:lnSpc>
              <a:spcBef>
                <a:spcPct val="35000"/>
              </a:spcBef>
              <a:buFontTx/>
              <a:buNone/>
            </a:pPr>
            <a:r>
              <a:rPr lang="en-US" b="1" smtClean="0"/>
              <a:t>Worn or frayed insulation around wire or connection</a:t>
            </a:r>
          </a:p>
        </p:txBody>
      </p:sp>
      <p:pic>
        <p:nvPicPr>
          <p:cNvPr id="166916" name="Picture 6" descr="worn_insulation2"/>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410200" y="1752600"/>
            <a:ext cx="3276600" cy="2563813"/>
          </a:xfrm>
        </p:spPr>
      </p:pic>
      <p:sp>
        <p:nvSpPr>
          <p:cNvPr id="5" name="AutoShape 5"/>
          <p:cNvSpPr>
            <a:spLocks noChangeArrowheads="1"/>
          </p:cNvSpPr>
          <p:nvPr/>
        </p:nvSpPr>
        <p:spPr bwMode="auto">
          <a:xfrm>
            <a:off x="5486400" y="1676400"/>
            <a:ext cx="2955925" cy="2819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alpha val="39999"/>
            </a:srgbClr>
          </a:solidFill>
          <a:ln w="9525" cap="rnd" algn="ctr">
            <a:solidFill>
              <a:srgbClr val="000000"/>
            </a:solidFill>
            <a:prstDash val="sysDot"/>
            <a:miter lim="800000"/>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457200" y="228600"/>
            <a:ext cx="8001000" cy="1143000"/>
          </a:xfrm>
        </p:spPr>
        <p:txBody>
          <a:bodyPr/>
          <a:lstStyle/>
          <a:p>
            <a:pPr eaLnBrk="1" hangingPunct="1"/>
            <a:r>
              <a:rPr lang="en-US" sz="3600" smtClean="0"/>
              <a:t>Lockout and Tagging of Circuits</a:t>
            </a:r>
          </a:p>
        </p:txBody>
      </p:sp>
      <p:sp>
        <p:nvSpPr>
          <p:cNvPr id="167939" name="Rectangle 3"/>
          <p:cNvSpPr>
            <a:spLocks noGrp="1" noChangeArrowheads="1"/>
          </p:cNvSpPr>
          <p:nvPr>
            <p:ph type="body" idx="1"/>
          </p:nvPr>
        </p:nvSpPr>
        <p:spPr>
          <a:xfrm>
            <a:off x="228600" y="1295400"/>
            <a:ext cx="6781800" cy="4114800"/>
          </a:xfrm>
        </p:spPr>
        <p:txBody>
          <a:bodyPr/>
          <a:lstStyle/>
          <a:p>
            <a:pPr eaLnBrk="1" hangingPunct="1">
              <a:lnSpc>
                <a:spcPct val="90000"/>
              </a:lnSpc>
              <a:spcBef>
                <a:spcPct val="35000"/>
              </a:spcBef>
              <a:buFontTx/>
              <a:buNone/>
            </a:pPr>
            <a:r>
              <a:rPr lang="en-US" sz="2800" smtClean="0"/>
              <a:t>Apply locks to power source after de-energizing</a:t>
            </a:r>
          </a:p>
          <a:p>
            <a:pPr eaLnBrk="1" hangingPunct="1">
              <a:lnSpc>
                <a:spcPct val="90000"/>
              </a:lnSpc>
              <a:spcBef>
                <a:spcPct val="35000"/>
              </a:spcBef>
              <a:buFontTx/>
              <a:buNone/>
            </a:pPr>
            <a:endParaRPr lang="en-US" sz="2800" smtClean="0"/>
          </a:p>
          <a:p>
            <a:pPr eaLnBrk="1" hangingPunct="1">
              <a:lnSpc>
                <a:spcPct val="90000"/>
              </a:lnSpc>
              <a:spcBef>
                <a:spcPct val="35000"/>
              </a:spcBef>
              <a:buFontTx/>
              <a:buNone/>
            </a:pPr>
            <a:r>
              <a:rPr lang="en-US" sz="2800" smtClean="0"/>
              <a:t>Tag deactivated controls</a:t>
            </a:r>
          </a:p>
          <a:p>
            <a:pPr eaLnBrk="1" hangingPunct="1">
              <a:lnSpc>
                <a:spcPct val="90000"/>
              </a:lnSpc>
              <a:spcBef>
                <a:spcPct val="35000"/>
              </a:spcBef>
              <a:buFontTx/>
              <a:buNone/>
            </a:pPr>
            <a:endParaRPr lang="en-US" sz="2800" smtClean="0"/>
          </a:p>
          <a:p>
            <a:pPr eaLnBrk="1" hangingPunct="1">
              <a:lnSpc>
                <a:spcPct val="90000"/>
              </a:lnSpc>
              <a:spcBef>
                <a:spcPct val="35000"/>
              </a:spcBef>
              <a:buFontTx/>
              <a:buNone/>
            </a:pPr>
            <a:r>
              <a:rPr lang="en-US" sz="2800" smtClean="0"/>
              <a:t>Tag de-energized equipment and circuits at all points where they can be energized</a:t>
            </a:r>
          </a:p>
          <a:p>
            <a:pPr eaLnBrk="1" hangingPunct="1">
              <a:lnSpc>
                <a:spcPct val="90000"/>
              </a:lnSpc>
              <a:spcBef>
                <a:spcPct val="35000"/>
              </a:spcBef>
              <a:buFontTx/>
              <a:buNone/>
            </a:pPr>
            <a:endParaRPr lang="en-US" sz="2800" smtClean="0"/>
          </a:p>
          <a:p>
            <a:pPr eaLnBrk="1" hangingPunct="1">
              <a:lnSpc>
                <a:spcPct val="90000"/>
              </a:lnSpc>
              <a:spcBef>
                <a:spcPct val="35000"/>
              </a:spcBef>
              <a:buFontTx/>
              <a:buNone/>
            </a:pPr>
            <a:r>
              <a:rPr lang="en-US" sz="2800" smtClean="0"/>
              <a:t>Tags must identify equipment or circuits being worked on</a:t>
            </a:r>
          </a:p>
        </p:txBody>
      </p:sp>
      <p:pic>
        <p:nvPicPr>
          <p:cNvPr id="167940" name="Picture 4" descr="panel_lock"/>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038975" y="1600200"/>
            <a:ext cx="2105025" cy="325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76200"/>
            <a:ext cx="8229600" cy="620713"/>
          </a:xfrm>
        </p:spPr>
        <p:txBody>
          <a:bodyPr lIns="90488" tIns="44450" rIns="90488" bIns="44450"/>
          <a:lstStyle/>
          <a:p>
            <a:pPr>
              <a:lnSpc>
                <a:spcPct val="90000"/>
              </a:lnSpc>
              <a:defRPr/>
            </a:pPr>
            <a:r>
              <a:rPr lang="en-US" b="1">
                <a:solidFill>
                  <a:schemeClr val="tx2">
                    <a:lumMod val="50000"/>
                  </a:schemeClr>
                </a:solidFill>
              </a:rPr>
              <a:t>Electrical Lockout Devices</a:t>
            </a:r>
          </a:p>
        </p:txBody>
      </p:sp>
      <p:pic>
        <p:nvPicPr>
          <p:cNvPr id="168963" name="Picture 7" descr="LOTOelect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075238" y="4237038"/>
            <a:ext cx="2579687"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964" name="Picture 8" descr="ElectricLockout"/>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38200" y="1257300"/>
            <a:ext cx="2605088" cy="429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965" name="Picture 9" descr="LOTOelect1"/>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180013" y="1203325"/>
            <a:ext cx="2155825" cy="256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4" name="Text Box 10"/>
          <p:cNvSpPr txBox="1">
            <a:spLocks noChangeArrowheads="1"/>
          </p:cNvSpPr>
          <p:nvPr/>
        </p:nvSpPr>
        <p:spPr bwMode="auto">
          <a:xfrm>
            <a:off x="246063" y="5732463"/>
            <a:ext cx="3862387" cy="708025"/>
          </a:xfrm>
          <a:prstGeom prst="rect">
            <a:avLst/>
          </a:prstGeom>
          <a:noFill/>
          <a:ln w="9525">
            <a:noFill/>
            <a:miter lim="800000"/>
            <a:headEnd/>
            <a:tailEnd/>
          </a:ln>
          <a:effectLst/>
        </p:spPr>
        <p:txBody>
          <a:bodyPr>
            <a:spAutoFit/>
          </a:bodyPr>
          <a:lstStyle/>
          <a:p>
            <a:pPr eaLnBrk="0" hangingPunct="0">
              <a:spcBef>
                <a:spcPct val="50000"/>
              </a:spcBef>
              <a:defRPr/>
            </a:pPr>
            <a:r>
              <a:rPr lang="en-US" sz="2000" b="1">
                <a:solidFill>
                  <a:schemeClr val="tx2">
                    <a:lumMod val="50000"/>
                  </a:schemeClr>
                </a:solidFill>
                <a:latin typeface="Verdana" pitchFamily="34" charset="0"/>
              </a:rPr>
              <a:t>Locked out electrical panel</a:t>
            </a:r>
          </a:p>
        </p:txBody>
      </p:sp>
      <p:sp>
        <p:nvSpPr>
          <p:cNvPr id="26635" name="Text Box 11"/>
          <p:cNvSpPr txBox="1">
            <a:spLocks noChangeArrowheads="1"/>
          </p:cNvSpPr>
          <p:nvPr/>
        </p:nvSpPr>
        <p:spPr bwMode="auto">
          <a:xfrm>
            <a:off x="4614863" y="3817938"/>
            <a:ext cx="3719512" cy="708025"/>
          </a:xfrm>
          <a:prstGeom prst="rect">
            <a:avLst/>
          </a:prstGeom>
          <a:noFill/>
          <a:ln w="9525">
            <a:noFill/>
            <a:miter lim="800000"/>
            <a:headEnd/>
            <a:tailEnd/>
          </a:ln>
          <a:effectLst/>
        </p:spPr>
        <p:txBody>
          <a:bodyPr>
            <a:spAutoFit/>
          </a:bodyPr>
          <a:lstStyle/>
          <a:p>
            <a:pPr eaLnBrk="0" hangingPunct="0">
              <a:spcBef>
                <a:spcPct val="50000"/>
              </a:spcBef>
              <a:defRPr/>
            </a:pPr>
            <a:r>
              <a:rPr lang="en-US" sz="2000" b="1">
                <a:solidFill>
                  <a:schemeClr val="tx2">
                    <a:lumMod val="50000"/>
                  </a:schemeClr>
                </a:solidFill>
                <a:latin typeface="Verdana" pitchFamily="34" charset="0"/>
              </a:rPr>
              <a:t>Locked out circuit breaker</a:t>
            </a:r>
          </a:p>
        </p:txBody>
      </p:sp>
      <p:sp>
        <p:nvSpPr>
          <p:cNvPr id="26636" name="Text Box 12"/>
          <p:cNvSpPr txBox="1">
            <a:spLocks noChangeArrowheads="1"/>
          </p:cNvSpPr>
          <p:nvPr/>
        </p:nvSpPr>
        <p:spPr bwMode="auto">
          <a:xfrm>
            <a:off x="4613275" y="6059488"/>
            <a:ext cx="3540125" cy="708025"/>
          </a:xfrm>
          <a:prstGeom prst="rect">
            <a:avLst/>
          </a:prstGeom>
          <a:noFill/>
          <a:ln w="9525">
            <a:noFill/>
            <a:miter lim="800000"/>
            <a:headEnd/>
            <a:tailEnd/>
          </a:ln>
          <a:effectLst/>
        </p:spPr>
        <p:txBody>
          <a:bodyPr>
            <a:spAutoFit/>
          </a:bodyPr>
          <a:lstStyle/>
          <a:p>
            <a:pPr eaLnBrk="0" hangingPunct="0">
              <a:spcBef>
                <a:spcPct val="50000"/>
              </a:spcBef>
              <a:defRPr/>
            </a:pPr>
            <a:r>
              <a:rPr lang="en-US" sz="2000" b="1">
                <a:solidFill>
                  <a:schemeClr val="tx2">
                    <a:lumMod val="50000"/>
                  </a:schemeClr>
                </a:solidFill>
                <a:latin typeface="Verdana" pitchFamily="34" charset="0"/>
              </a:rPr>
              <a:t>Locked out electrical plug</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685800" y="-152400"/>
            <a:ext cx="7772400" cy="1143000"/>
          </a:xfrm>
        </p:spPr>
        <p:txBody>
          <a:bodyPr/>
          <a:lstStyle/>
          <a:p>
            <a:pPr eaLnBrk="1" hangingPunct="1">
              <a:defRPr/>
            </a:pPr>
            <a:r>
              <a:rPr lang="en-US" sz="2800" b="1" smtClean="0">
                <a:solidFill>
                  <a:schemeClr val="tx2">
                    <a:lumMod val="50000"/>
                  </a:schemeClr>
                </a:solidFill>
              </a:rPr>
              <a:t>Safety-Related Work Practices</a:t>
            </a:r>
          </a:p>
        </p:txBody>
      </p:sp>
      <p:pic>
        <p:nvPicPr>
          <p:cNvPr id="169987" name="Picture 1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828800"/>
            <a:ext cx="48006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8964" name="Rectangle 3"/>
          <p:cNvSpPr>
            <a:spLocks noGrp="1" noChangeArrowheads="1"/>
          </p:cNvSpPr>
          <p:nvPr>
            <p:ph type="body" sz="half" idx="1"/>
          </p:nvPr>
        </p:nvSpPr>
        <p:spPr>
          <a:xfrm>
            <a:off x="152400" y="1066800"/>
            <a:ext cx="4343400" cy="5791200"/>
          </a:xfrm>
          <a:solidFill>
            <a:schemeClr val="bg1"/>
          </a:solidFill>
        </p:spPr>
        <p:txBody>
          <a:bodyPr/>
          <a:lstStyle/>
          <a:p>
            <a:pPr eaLnBrk="1" hangingPunct="1">
              <a:lnSpc>
                <a:spcPct val="80000"/>
              </a:lnSpc>
              <a:spcBef>
                <a:spcPct val="25000"/>
              </a:spcBef>
              <a:buClr>
                <a:srgbClr val="FFFF00"/>
              </a:buClr>
              <a:buSzPct val="110000"/>
              <a:buFontTx/>
              <a:buNone/>
              <a:defRPr/>
            </a:pPr>
            <a:r>
              <a:rPr lang="en-US" sz="2800" b="1" dirty="0" smtClean="0">
                <a:solidFill>
                  <a:schemeClr val="tx2">
                    <a:lumMod val="50000"/>
                  </a:schemeClr>
                </a:solidFill>
              </a:rPr>
              <a:t>Use barriers and guards</a:t>
            </a:r>
          </a:p>
          <a:p>
            <a:pPr eaLnBrk="1" hangingPunct="1">
              <a:lnSpc>
                <a:spcPct val="80000"/>
              </a:lnSpc>
              <a:spcBef>
                <a:spcPct val="25000"/>
              </a:spcBef>
              <a:buClr>
                <a:srgbClr val="FFFF00"/>
              </a:buClr>
              <a:buSzPct val="110000"/>
              <a:buFontTx/>
              <a:buNone/>
              <a:defRPr/>
            </a:pPr>
            <a:endParaRPr lang="en-US" sz="2800" b="1" dirty="0" smtClean="0">
              <a:solidFill>
                <a:schemeClr val="tx2">
                  <a:lumMod val="50000"/>
                </a:schemeClr>
              </a:solidFill>
            </a:endParaRPr>
          </a:p>
          <a:p>
            <a:pPr eaLnBrk="1" hangingPunct="1">
              <a:lnSpc>
                <a:spcPct val="80000"/>
              </a:lnSpc>
              <a:spcBef>
                <a:spcPct val="25000"/>
              </a:spcBef>
              <a:buClr>
                <a:srgbClr val="FFFF00"/>
              </a:buClr>
              <a:buSzPct val="110000"/>
              <a:buFontTx/>
              <a:buNone/>
              <a:defRPr/>
            </a:pPr>
            <a:r>
              <a:rPr lang="en-US" sz="2800" b="1" dirty="0" smtClean="0">
                <a:solidFill>
                  <a:schemeClr val="tx2">
                    <a:lumMod val="50000"/>
                  </a:schemeClr>
                </a:solidFill>
              </a:rPr>
              <a:t>Post hazard warnings signs</a:t>
            </a:r>
          </a:p>
          <a:p>
            <a:pPr eaLnBrk="1" hangingPunct="1">
              <a:lnSpc>
                <a:spcPct val="80000"/>
              </a:lnSpc>
              <a:spcBef>
                <a:spcPct val="25000"/>
              </a:spcBef>
              <a:buClr>
                <a:srgbClr val="FFFF00"/>
              </a:buClr>
              <a:buSzPct val="110000"/>
              <a:buFontTx/>
              <a:buNone/>
              <a:defRPr/>
            </a:pPr>
            <a:endParaRPr lang="en-US" sz="2800" b="1" dirty="0" smtClean="0">
              <a:solidFill>
                <a:schemeClr val="tx2">
                  <a:lumMod val="50000"/>
                </a:schemeClr>
              </a:solidFill>
            </a:endParaRPr>
          </a:p>
          <a:p>
            <a:pPr eaLnBrk="1" hangingPunct="1">
              <a:lnSpc>
                <a:spcPct val="80000"/>
              </a:lnSpc>
              <a:spcBef>
                <a:spcPct val="25000"/>
              </a:spcBef>
              <a:buClr>
                <a:srgbClr val="FFFF00"/>
              </a:buClr>
              <a:buSzPct val="110000"/>
              <a:buFontTx/>
              <a:buNone/>
              <a:defRPr/>
            </a:pPr>
            <a:r>
              <a:rPr lang="en-US" sz="2800" b="1" dirty="0" smtClean="0">
                <a:solidFill>
                  <a:schemeClr val="tx2">
                    <a:lumMod val="50000"/>
                  </a:schemeClr>
                </a:solidFill>
              </a:rPr>
              <a:t>Keep working spaces and walkways clear of cords</a:t>
            </a:r>
          </a:p>
          <a:p>
            <a:pPr eaLnBrk="1" hangingPunct="1">
              <a:lnSpc>
                <a:spcPct val="80000"/>
              </a:lnSpc>
              <a:spcBef>
                <a:spcPct val="25000"/>
              </a:spcBef>
              <a:buClr>
                <a:srgbClr val="FFFF00"/>
              </a:buClr>
              <a:buSzPct val="110000"/>
              <a:buFontTx/>
              <a:buNone/>
              <a:defRPr/>
            </a:pPr>
            <a:endParaRPr lang="en-US" sz="2800" b="1" dirty="0" smtClean="0">
              <a:solidFill>
                <a:schemeClr val="tx2">
                  <a:lumMod val="50000"/>
                </a:schemeClr>
              </a:solidFill>
            </a:endParaRPr>
          </a:p>
          <a:p>
            <a:pPr eaLnBrk="1" hangingPunct="1">
              <a:lnSpc>
                <a:spcPct val="95000"/>
              </a:lnSpc>
              <a:spcBef>
                <a:spcPct val="25000"/>
              </a:spcBef>
              <a:buFontTx/>
              <a:buNone/>
              <a:defRPr/>
            </a:pPr>
            <a:r>
              <a:rPr lang="en-US" sz="2800" b="1" dirty="0" smtClean="0">
                <a:solidFill>
                  <a:schemeClr val="tx2">
                    <a:lumMod val="50000"/>
                  </a:schemeClr>
                </a:solidFill>
              </a:rPr>
              <a:t>Remove jewelry</a:t>
            </a:r>
          </a:p>
          <a:p>
            <a:pPr eaLnBrk="1" hangingPunct="1">
              <a:lnSpc>
                <a:spcPct val="95000"/>
              </a:lnSpc>
              <a:spcBef>
                <a:spcPct val="25000"/>
              </a:spcBef>
              <a:buFontTx/>
              <a:buNone/>
              <a:defRPr/>
            </a:pPr>
            <a:endParaRPr lang="en-US" sz="2800" b="1" dirty="0" smtClean="0">
              <a:solidFill>
                <a:schemeClr val="tx2">
                  <a:lumMod val="50000"/>
                </a:schemeClr>
              </a:solidFill>
            </a:endParaRPr>
          </a:p>
          <a:p>
            <a:pPr eaLnBrk="1" hangingPunct="1">
              <a:lnSpc>
                <a:spcPct val="95000"/>
              </a:lnSpc>
              <a:spcBef>
                <a:spcPct val="25000"/>
              </a:spcBef>
              <a:buFontTx/>
              <a:buNone/>
              <a:defRPr/>
            </a:pPr>
            <a:r>
              <a:rPr lang="en-US" sz="2800" b="1" dirty="0" smtClean="0">
                <a:solidFill>
                  <a:schemeClr val="tx2">
                    <a:lumMod val="50000"/>
                  </a:schemeClr>
                </a:solidFill>
              </a:rPr>
              <a:t>Avoid wet conditions and overhead power lines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0" name="Picture 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733800" y="1143000"/>
            <a:ext cx="5257800" cy="541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9986" name="Rectangle 2"/>
          <p:cNvSpPr>
            <a:spLocks noGrp="1" noChangeArrowheads="1"/>
          </p:cNvSpPr>
          <p:nvPr>
            <p:ph type="title"/>
          </p:nvPr>
        </p:nvSpPr>
        <p:spPr>
          <a:xfrm>
            <a:off x="685800" y="0"/>
            <a:ext cx="7772400" cy="1143000"/>
          </a:xfrm>
        </p:spPr>
        <p:txBody>
          <a:bodyPr/>
          <a:lstStyle/>
          <a:p>
            <a:pPr eaLnBrk="1" hangingPunct="1">
              <a:defRPr/>
            </a:pPr>
            <a:r>
              <a:rPr lang="en-US" b="1" smtClean="0">
                <a:solidFill>
                  <a:schemeClr val="tx2">
                    <a:lumMod val="50000"/>
                  </a:schemeClr>
                </a:solidFill>
              </a:rPr>
              <a:t>Safety-Related Work Practices</a:t>
            </a:r>
          </a:p>
        </p:txBody>
      </p:sp>
      <p:sp>
        <p:nvSpPr>
          <p:cNvPr id="169987" name="Rectangle 3"/>
          <p:cNvSpPr>
            <a:spLocks noGrp="1" noChangeArrowheads="1"/>
          </p:cNvSpPr>
          <p:nvPr>
            <p:ph type="body" idx="1"/>
          </p:nvPr>
        </p:nvSpPr>
        <p:spPr>
          <a:xfrm>
            <a:off x="304800" y="1600200"/>
            <a:ext cx="3352800" cy="4114800"/>
          </a:xfrm>
        </p:spPr>
        <p:txBody>
          <a:bodyPr/>
          <a:lstStyle/>
          <a:p>
            <a:pPr eaLnBrk="1" hangingPunct="1">
              <a:lnSpc>
                <a:spcPct val="90000"/>
              </a:lnSpc>
              <a:spcBef>
                <a:spcPct val="30000"/>
              </a:spcBef>
              <a:buFontTx/>
              <a:buNone/>
              <a:defRPr/>
            </a:pPr>
            <a:r>
              <a:rPr lang="en-US" sz="2400" b="1" dirty="0" smtClean="0">
                <a:solidFill>
                  <a:schemeClr val="tx2">
                    <a:lumMod val="50000"/>
                  </a:schemeClr>
                </a:solidFill>
              </a:rPr>
              <a:t>Use special insulated tools when working on fuses with energized terminals </a:t>
            </a:r>
          </a:p>
          <a:p>
            <a:pPr eaLnBrk="1" hangingPunct="1">
              <a:lnSpc>
                <a:spcPct val="90000"/>
              </a:lnSpc>
              <a:spcBef>
                <a:spcPct val="30000"/>
              </a:spcBef>
              <a:buFontTx/>
              <a:buNone/>
              <a:defRPr/>
            </a:pPr>
            <a:endParaRPr lang="en-US" sz="2400" b="1" dirty="0" smtClean="0">
              <a:solidFill>
                <a:schemeClr val="tx2">
                  <a:lumMod val="50000"/>
                </a:schemeClr>
              </a:solidFill>
            </a:endParaRPr>
          </a:p>
          <a:p>
            <a:pPr eaLnBrk="1" hangingPunct="1">
              <a:lnSpc>
                <a:spcPct val="90000"/>
              </a:lnSpc>
              <a:spcBef>
                <a:spcPct val="30000"/>
              </a:spcBef>
              <a:buFontTx/>
              <a:buNone/>
              <a:defRPr/>
            </a:pPr>
            <a:r>
              <a:rPr lang="en-US" sz="2400" b="1" dirty="0" smtClean="0">
                <a:solidFill>
                  <a:schemeClr val="tx2">
                    <a:lumMod val="50000"/>
                  </a:schemeClr>
                </a:solidFill>
              </a:rPr>
              <a:t>Don’t use worn or frayed cords and cables</a:t>
            </a:r>
          </a:p>
          <a:p>
            <a:pPr eaLnBrk="1" hangingPunct="1">
              <a:lnSpc>
                <a:spcPct val="90000"/>
              </a:lnSpc>
              <a:spcBef>
                <a:spcPct val="30000"/>
              </a:spcBef>
              <a:buFontTx/>
              <a:buNone/>
              <a:defRPr/>
            </a:pPr>
            <a:endParaRPr lang="en-US" sz="2400" b="1" dirty="0" smtClean="0">
              <a:solidFill>
                <a:schemeClr val="tx2">
                  <a:lumMod val="50000"/>
                </a:schemeClr>
              </a:solidFill>
            </a:endParaRPr>
          </a:p>
          <a:p>
            <a:pPr eaLnBrk="1" hangingPunct="1">
              <a:lnSpc>
                <a:spcPct val="90000"/>
              </a:lnSpc>
              <a:spcBef>
                <a:spcPct val="30000"/>
              </a:spcBef>
              <a:buFontTx/>
              <a:buNone/>
              <a:defRPr/>
            </a:pPr>
            <a:r>
              <a:rPr lang="en-US" sz="2400" b="1" dirty="0" smtClean="0">
                <a:solidFill>
                  <a:schemeClr val="tx2">
                    <a:lumMod val="50000"/>
                  </a:schemeClr>
                </a:solidFill>
              </a:rPr>
              <a:t>Don’t fasten extension cords with staples, hang from nails, or suspend by wire.</a:t>
            </a:r>
          </a:p>
        </p:txBody>
      </p:sp>
      <p:sp>
        <p:nvSpPr>
          <p:cNvPr id="169988" name="Text Box 8"/>
          <p:cNvSpPr txBox="1">
            <a:spLocks noChangeArrowheads="1"/>
          </p:cNvSpPr>
          <p:nvPr/>
        </p:nvSpPr>
        <p:spPr bwMode="auto">
          <a:xfrm>
            <a:off x="4191000" y="5562600"/>
            <a:ext cx="4953000" cy="366713"/>
          </a:xfrm>
          <a:prstGeom prst="rect">
            <a:avLst/>
          </a:prstGeom>
          <a:noFill/>
          <a:ln w="9525">
            <a:noFill/>
            <a:miter lim="800000"/>
            <a:headEnd/>
            <a:tailEnd/>
          </a:ln>
        </p:spPr>
        <p:txBody>
          <a:bodyPr>
            <a:spAutoFit/>
          </a:bodyPr>
          <a:lstStyle/>
          <a:p>
            <a:pPr>
              <a:spcBef>
                <a:spcPct val="50000"/>
              </a:spcBef>
              <a:defRPr/>
            </a:pPr>
            <a:endParaRPr lang="en-US" b="1">
              <a:solidFill>
                <a:schemeClr val="tx2">
                  <a:lumMod val="50000"/>
                </a:schemeClr>
              </a:solidFill>
            </a:endParaRPr>
          </a:p>
        </p:txBody>
      </p:sp>
      <p:sp>
        <p:nvSpPr>
          <p:cNvPr id="6" name="AutoShape 5"/>
          <p:cNvSpPr>
            <a:spLocks noChangeArrowheads="1"/>
          </p:cNvSpPr>
          <p:nvPr/>
        </p:nvSpPr>
        <p:spPr bwMode="auto">
          <a:xfrm>
            <a:off x="5181600" y="1773238"/>
            <a:ext cx="3733800" cy="3560762"/>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alpha val="39999"/>
            </a:srgbClr>
          </a:solidFill>
          <a:ln w="9525" cap="rnd" algn="ctr">
            <a:solidFill>
              <a:srgbClr val="000000"/>
            </a:solidFill>
            <a:prstDash val="sysDot"/>
            <a:miter lim="800000"/>
            <a:headEnd/>
            <a:tailEnd/>
          </a:ln>
        </p:spPr>
        <p:txBody>
          <a:bodyPr wrap="none" anchor="ctr"/>
          <a:lstStyle/>
          <a:p>
            <a:pPr>
              <a:defRPr/>
            </a:pPr>
            <a:endParaRPr lang="en-US" b="1">
              <a:solidFill>
                <a:schemeClr val="tx2">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sz="4000" smtClean="0"/>
              <a:t>US Construction </a:t>
            </a:r>
            <a:r>
              <a:rPr lang="en-US" sz="4000" b="1" smtClean="0"/>
              <a:t>Electrocution</a:t>
            </a:r>
            <a:r>
              <a:rPr lang="en-US" sz="4000" smtClean="0"/>
              <a:t> Fatalities 2007</a:t>
            </a:r>
          </a:p>
        </p:txBody>
      </p:sp>
      <p:graphicFrame>
        <p:nvGraphicFramePr>
          <p:cNvPr id="3074" name="Object 2"/>
          <p:cNvGraphicFramePr>
            <a:graphicFrameLocks noChangeAspect="1"/>
          </p:cNvGraphicFramePr>
          <p:nvPr>
            <p:ph idx="1"/>
          </p:nvPr>
        </p:nvGraphicFramePr>
        <p:xfrm>
          <a:off x="457200" y="1701800"/>
          <a:ext cx="8220075" cy="5156200"/>
        </p:xfrm>
        <a:graphic>
          <a:graphicData uri="http://schemas.openxmlformats.org/presentationml/2006/ole">
            <mc:AlternateContent xmlns:mc="http://schemas.openxmlformats.org/markup-compatibility/2006">
              <mc:Choice xmlns:v="urn:schemas-microsoft-com:vml" Requires="v">
                <p:oleObj spid="_x0000_s3078" name="Chart" r:id="rId4" imgW="8229692" imgH="5162702" progId="MSGraph.Chart.8">
                  <p:embed followColorScheme="full"/>
                </p:oleObj>
              </mc:Choice>
              <mc:Fallback>
                <p:oleObj name="Chart" r:id="rId4" imgW="8229692" imgH="5162702" progId="MSGraph.Chart.8">
                  <p:embed followColorScheme="full"/>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701800"/>
                        <a:ext cx="8220075" cy="5156200"/>
                      </a:xfrm>
                      <a:prstGeom prst="rect">
                        <a:avLst/>
                      </a:prstGeom>
                    </p:spPr>
                  </p:pic>
                </p:oleObj>
              </mc:Fallback>
            </mc:AlternateContent>
          </a:graphicData>
        </a:graphic>
      </p:graphicFrame>
      <p:sp>
        <p:nvSpPr>
          <p:cNvPr id="3076" name="Text Box 4"/>
          <p:cNvSpPr txBox="1">
            <a:spLocks noChangeArrowheads="1"/>
          </p:cNvSpPr>
          <p:nvPr/>
        </p:nvSpPr>
        <p:spPr bwMode="auto">
          <a:xfrm>
            <a:off x="5791200" y="64008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Bef>
                <a:spcPct val="50000"/>
              </a:spcBef>
            </a:pPr>
            <a:r>
              <a:rPr lang="en-US" sz="1200" i="1"/>
              <a:t>Data Source: Bureau of Labor Statistics Census of Fatal Occupational Injuries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4" name="Picture 5" descr="Slide55"/>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228600" y="0"/>
            <a:ext cx="4422775" cy="6172200"/>
          </a:xfrm>
        </p:spPr>
      </p:pic>
      <p:pic>
        <p:nvPicPr>
          <p:cNvPr id="172035" name="Picture 5" descr="PSL-CBI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228600"/>
            <a:ext cx="4191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036" name="Picture 7" descr="redir?src=image&amp;clickedItemURN=http%3A%2F%2Fww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4038600"/>
            <a:ext cx="3657600" cy="25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685800" y="228600"/>
            <a:ext cx="7772400" cy="914400"/>
          </a:xfrm>
        </p:spPr>
        <p:txBody>
          <a:bodyPr/>
          <a:lstStyle/>
          <a:p>
            <a:pPr eaLnBrk="1" hangingPunct="1">
              <a:defRPr/>
            </a:pPr>
            <a:r>
              <a:rPr lang="en-US" b="1" smtClean="0">
                <a:solidFill>
                  <a:schemeClr val="tx2">
                    <a:lumMod val="50000"/>
                  </a:schemeClr>
                </a:solidFill>
              </a:rPr>
              <a:t>Avoid Wet Conditions</a:t>
            </a:r>
          </a:p>
        </p:txBody>
      </p:sp>
      <p:sp>
        <p:nvSpPr>
          <p:cNvPr id="172035" name="Rectangle 3"/>
          <p:cNvSpPr>
            <a:spLocks noGrp="1" noChangeArrowheads="1"/>
          </p:cNvSpPr>
          <p:nvPr>
            <p:ph type="body" idx="1"/>
          </p:nvPr>
        </p:nvSpPr>
        <p:spPr>
          <a:xfrm>
            <a:off x="0" y="1219200"/>
            <a:ext cx="3657600" cy="4114800"/>
          </a:xfrm>
        </p:spPr>
        <p:txBody>
          <a:bodyPr/>
          <a:lstStyle/>
          <a:p>
            <a:pPr eaLnBrk="1" hangingPunct="1">
              <a:lnSpc>
                <a:spcPct val="90000"/>
              </a:lnSpc>
              <a:spcBef>
                <a:spcPct val="35000"/>
              </a:spcBef>
              <a:defRPr/>
            </a:pPr>
            <a:r>
              <a:rPr lang="en-US" sz="2000" b="1" dirty="0" smtClean="0">
                <a:solidFill>
                  <a:schemeClr val="tx2">
                    <a:lumMod val="50000"/>
                  </a:schemeClr>
                </a:solidFill>
              </a:rPr>
              <a:t>If you touch a live wire or other electrical component while standing in even a small puddle of water you’ll get a shock.  </a:t>
            </a:r>
          </a:p>
          <a:p>
            <a:pPr eaLnBrk="1" hangingPunct="1">
              <a:lnSpc>
                <a:spcPct val="90000"/>
              </a:lnSpc>
              <a:spcBef>
                <a:spcPct val="35000"/>
              </a:spcBef>
              <a:defRPr/>
            </a:pPr>
            <a:r>
              <a:rPr lang="en-US" sz="2000" b="1" dirty="0" smtClean="0">
                <a:solidFill>
                  <a:schemeClr val="tx2">
                    <a:lumMod val="50000"/>
                  </a:schemeClr>
                </a:solidFill>
              </a:rPr>
              <a:t>Damaged insulation, equipment, or tools can expose you to live electrical parts. </a:t>
            </a:r>
          </a:p>
          <a:p>
            <a:pPr eaLnBrk="1" hangingPunct="1">
              <a:lnSpc>
                <a:spcPct val="90000"/>
              </a:lnSpc>
              <a:spcBef>
                <a:spcPct val="35000"/>
              </a:spcBef>
              <a:defRPr/>
            </a:pPr>
            <a:r>
              <a:rPr lang="en-US" sz="2000" b="1" dirty="0" smtClean="0">
                <a:solidFill>
                  <a:schemeClr val="tx2">
                    <a:lumMod val="50000"/>
                  </a:schemeClr>
                </a:solidFill>
              </a:rPr>
              <a:t>Improperly grounded metal switch plates &amp; ceiling lights are especially hazardous in wet conditions. </a:t>
            </a:r>
          </a:p>
          <a:p>
            <a:pPr eaLnBrk="1" hangingPunct="1">
              <a:lnSpc>
                <a:spcPct val="90000"/>
              </a:lnSpc>
              <a:spcBef>
                <a:spcPct val="35000"/>
              </a:spcBef>
              <a:defRPr/>
            </a:pPr>
            <a:r>
              <a:rPr lang="en-US" sz="2000" b="1" dirty="0" smtClean="0">
                <a:solidFill>
                  <a:schemeClr val="tx2">
                    <a:lumMod val="50000"/>
                  </a:schemeClr>
                </a:solidFill>
              </a:rPr>
              <a:t>Wet clothing, high humidity, and perspiration increase your chances of being electrocuted. </a:t>
            </a:r>
          </a:p>
        </p:txBody>
      </p:sp>
      <p:pic>
        <p:nvPicPr>
          <p:cNvPr id="173060" name="Picture 5" descr="rusted"/>
          <p:cNvPicPr>
            <a:picLocks noChangeAspect="1" noChangeArrowheads="1"/>
          </p:cNvPicPr>
          <p:nvPr/>
        </p:nvPicPr>
        <p:blipFill>
          <a:blip r:embed="rId3">
            <a:lum bright="30000" contrast="42000"/>
            <a:extLst>
              <a:ext uri="{28A0092B-C50C-407E-A947-70E740481C1C}">
                <a14:useLocalDpi xmlns:a14="http://schemas.microsoft.com/office/drawing/2010/main" val="0"/>
              </a:ext>
            </a:extLst>
          </a:blip>
          <a:srcRect/>
          <a:stretch>
            <a:fillRect/>
          </a:stretch>
        </p:blipFill>
        <p:spPr bwMode="auto">
          <a:xfrm>
            <a:off x="3886200" y="1371600"/>
            <a:ext cx="491648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5"/>
          <p:cNvSpPr>
            <a:spLocks noChangeArrowheads="1"/>
          </p:cNvSpPr>
          <p:nvPr/>
        </p:nvSpPr>
        <p:spPr bwMode="auto">
          <a:xfrm>
            <a:off x="4224338" y="1600200"/>
            <a:ext cx="4233862" cy="40386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alpha val="39999"/>
            </a:srgbClr>
          </a:solidFill>
          <a:ln w="9525" cap="rnd" algn="ctr">
            <a:solidFill>
              <a:srgbClr val="000000"/>
            </a:solidFill>
            <a:prstDash val="sysDot"/>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350"/>
            <a:ext cx="7467600" cy="721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5"/>
          <p:cNvSpPr>
            <a:spLocks noChangeArrowheads="1"/>
          </p:cNvSpPr>
          <p:nvPr/>
        </p:nvSpPr>
        <p:spPr bwMode="auto">
          <a:xfrm>
            <a:off x="2133600" y="1143000"/>
            <a:ext cx="4953000" cy="4724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alpha val="39999"/>
            </a:srgbClr>
          </a:solidFill>
          <a:ln w="9525" cap="rnd" algn="ctr">
            <a:solidFill>
              <a:srgbClr val="000000"/>
            </a:solidFill>
            <a:prstDash val="sysDot"/>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0" y="228600"/>
            <a:ext cx="9144000" cy="914400"/>
          </a:xfrm>
        </p:spPr>
        <p:txBody>
          <a:bodyPr/>
          <a:lstStyle/>
          <a:p>
            <a:pPr eaLnBrk="1" hangingPunct="1">
              <a:defRPr/>
            </a:pPr>
            <a:r>
              <a:rPr lang="en-US" b="1" smtClean="0">
                <a:solidFill>
                  <a:schemeClr val="tx2">
                    <a:lumMod val="50000"/>
                  </a:schemeClr>
                </a:solidFill>
              </a:rPr>
              <a:t>Preventing Electrical Hazards - PPE</a:t>
            </a:r>
          </a:p>
        </p:txBody>
      </p:sp>
      <p:sp>
        <p:nvSpPr>
          <p:cNvPr id="174083" name="Rectangle 3"/>
          <p:cNvSpPr>
            <a:spLocks noGrp="1" noChangeArrowheads="1"/>
          </p:cNvSpPr>
          <p:nvPr>
            <p:ph type="body" sz="half" idx="1"/>
          </p:nvPr>
        </p:nvSpPr>
        <p:spPr>
          <a:xfrm>
            <a:off x="228600" y="1905000"/>
            <a:ext cx="4495800" cy="4114800"/>
          </a:xfrm>
        </p:spPr>
        <p:txBody>
          <a:bodyPr/>
          <a:lstStyle/>
          <a:p>
            <a:pPr marL="457200" lvl="2" eaLnBrk="1" hangingPunct="1">
              <a:lnSpc>
                <a:spcPct val="90000"/>
              </a:lnSpc>
              <a:spcBef>
                <a:spcPct val="35000"/>
              </a:spcBef>
              <a:buClr>
                <a:srgbClr val="FFCC00"/>
              </a:buClr>
              <a:defRPr/>
            </a:pPr>
            <a:r>
              <a:rPr lang="en-US" sz="2800" b="1" smtClean="0">
                <a:solidFill>
                  <a:schemeClr val="tx2">
                    <a:lumMod val="50000"/>
                  </a:schemeClr>
                </a:solidFill>
              </a:rPr>
              <a:t>Proper foot protection (not tennis shoes)</a:t>
            </a:r>
          </a:p>
          <a:p>
            <a:pPr marL="457200" lvl="2" eaLnBrk="1" hangingPunct="1">
              <a:lnSpc>
                <a:spcPct val="90000"/>
              </a:lnSpc>
              <a:spcBef>
                <a:spcPct val="35000"/>
              </a:spcBef>
              <a:buClr>
                <a:srgbClr val="FFCC00"/>
              </a:buClr>
              <a:defRPr/>
            </a:pPr>
            <a:r>
              <a:rPr lang="en-US" sz="2800" b="1" smtClean="0">
                <a:solidFill>
                  <a:schemeClr val="tx2">
                    <a:lumMod val="50000"/>
                  </a:schemeClr>
                </a:solidFill>
              </a:rPr>
              <a:t>Rubber insulating gloves, hoods, sleeves, matting, and blankets </a:t>
            </a:r>
          </a:p>
          <a:p>
            <a:pPr marL="457200" lvl="2" eaLnBrk="1" hangingPunct="1">
              <a:lnSpc>
                <a:spcPct val="90000"/>
              </a:lnSpc>
              <a:spcBef>
                <a:spcPct val="35000"/>
              </a:spcBef>
              <a:buClr>
                <a:srgbClr val="FFCC00"/>
              </a:buClr>
              <a:defRPr/>
            </a:pPr>
            <a:r>
              <a:rPr lang="en-US" sz="2800" b="1" smtClean="0">
                <a:solidFill>
                  <a:schemeClr val="tx2">
                    <a:lumMod val="50000"/>
                  </a:schemeClr>
                </a:solidFill>
              </a:rPr>
              <a:t>Hard hat (insulated - nonconductive)</a:t>
            </a:r>
          </a:p>
        </p:txBody>
      </p:sp>
      <p:pic>
        <p:nvPicPr>
          <p:cNvPr id="175108" name="Picture 11"/>
          <p:cNvPicPr>
            <a:picLocks noGrp="1" noChangeArrowheads="1"/>
          </p:cNvPicPr>
          <p:nvPr>
            <p:ph type="clipArt" sz="half" idx="2"/>
          </p:nvPr>
        </p:nvPicPr>
        <p:blipFill>
          <a:blip r:embed="rId3" cstate="email">
            <a:extLst>
              <a:ext uri="{28A0092B-C50C-407E-A947-70E740481C1C}">
                <a14:useLocalDpi xmlns:a14="http://schemas.microsoft.com/office/drawing/2010/main" val="0"/>
              </a:ext>
            </a:extLst>
          </a:blip>
          <a:srcRect/>
          <a:stretch>
            <a:fillRect/>
          </a:stretch>
        </p:blipFill>
        <p:spPr>
          <a:xfrm>
            <a:off x="4572000" y="3276600"/>
            <a:ext cx="2743200" cy="2813050"/>
          </a:xfrm>
        </p:spPr>
      </p:pic>
      <p:pic>
        <p:nvPicPr>
          <p:cNvPr id="175109" name="Picture 12"/>
          <p:cNvPicPr>
            <a:picLocks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553200" y="1295400"/>
            <a:ext cx="2303463"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152400" y="304800"/>
            <a:ext cx="9448800" cy="1143000"/>
          </a:xfrm>
        </p:spPr>
        <p:txBody>
          <a:bodyPr/>
          <a:lstStyle/>
          <a:p>
            <a:pPr eaLnBrk="1" hangingPunct="1">
              <a:defRPr/>
            </a:pPr>
            <a:r>
              <a:rPr lang="en-US" b="1" smtClean="0">
                <a:solidFill>
                  <a:schemeClr val="tx2">
                    <a:lumMod val="50000"/>
                  </a:schemeClr>
                </a:solidFill>
              </a:rPr>
              <a:t>Preventing Electrical Hazards – Proper Wiring and Connectors</a:t>
            </a:r>
          </a:p>
        </p:txBody>
      </p:sp>
      <p:sp>
        <p:nvSpPr>
          <p:cNvPr id="175107" name="Rectangle 3"/>
          <p:cNvSpPr>
            <a:spLocks noGrp="1" noChangeArrowheads="1"/>
          </p:cNvSpPr>
          <p:nvPr>
            <p:ph type="body" sz="half" idx="1"/>
          </p:nvPr>
        </p:nvSpPr>
        <p:spPr>
          <a:xfrm>
            <a:off x="-381000" y="1828800"/>
            <a:ext cx="5715000" cy="4114800"/>
          </a:xfrm>
        </p:spPr>
        <p:txBody>
          <a:bodyPr/>
          <a:lstStyle/>
          <a:p>
            <a:pPr lvl="2" eaLnBrk="1" hangingPunct="1">
              <a:lnSpc>
                <a:spcPct val="85000"/>
              </a:lnSpc>
              <a:spcBef>
                <a:spcPct val="35000"/>
              </a:spcBef>
              <a:buClr>
                <a:srgbClr val="FFCC00"/>
              </a:buClr>
              <a:defRPr/>
            </a:pPr>
            <a:r>
              <a:rPr lang="en-US" sz="2800" b="1" smtClean="0">
                <a:solidFill>
                  <a:schemeClr val="tx2">
                    <a:lumMod val="50000"/>
                  </a:schemeClr>
                </a:solidFill>
              </a:rPr>
              <a:t>Use and test GFCI’s</a:t>
            </a:r>
          </a:p>
          <a:p>
            <a:pPr lvl="2" eaLnBrk="1" hangingPunct="1">
              <a:lnSpc>
                <a:spcPct val="85000"/>
              </a:lnSpc>
              <a:spcBef>
                <a:spcPct val="35000"/>
              </a:spcBef>
              <a:buClr>
                <a:srgbClr val="FFCC00"/>
              </a:buClr>
              <a:defRPr/>
            </a:pPr>
            <a:r>
              <a:rPr lang="en-US" sz="2800" b="1" smtClean="0">
                <a:solidFill>
                  <a:schemeClr val="tx2">
                    <a:lumMod val="50000"/>
                  </a:schemeClr>
                </a:solidFill>
              </a:rPr>
              <a:t>Check switches and insulation</a:t>
            </a:r>
          </a:p>
          <a:p>
            <a:pPr lvl="2" eaLnBrk="1" hangingPunct="1">
              <a:lnSpc>
                <a:spcPct val="85000"/>
              </a:lnSpc>
              <a:spcBef>
                <a:spcPct val="35000"/>
              </a:spcBef>
              <a:buClr>
                <a:srgbClr val="FFCC00"/>
              </a:buClr>
              <a:defRPr/>
            </a:pPr>
            <a:r>
              <a:rPr lang="en-US" sz="2800" b="1" smtClean="0">
                <a:solidFill>
                  <a:schemeClr val="tx2">
                    <a:lumMod val="50000"/>
                  </a:schemeClr>
                </a:solidFill>
              </a:rPr>
              <a:t>Use three prong plugs</a:t>
            </a:r>
          </a:p>
          <a:p>
            <a:pPr lvl="2" eaLnBrk="1" hangingPunct="1">
              <a:lnSpc>
                <a:spcPct val="85000"/>
              </a:lnSpc>
              <a:spcBef>
                <a:spcPct val="35000"/>
              </a:spcBef>
              <a:buClr>
                <a:srgbClr val="FFCC00"/>
              </a:buClr>
              <a:defRPr/>
            </a:pPr>
            <a:r>
              <a:rPr lang="en-US" sz="2800" b="1" smtClean="0">
                <a:solidFill>
                  <a:schemeClr val="tx2">
                    <a:lumMod val="50000"/>
                  </a:schemeClr>
                </a:solidFill>
              </a:rPr>
              <a:t>Use extension cords only when necessary &amp; assure in proper condition and right type for job</a:t>
            </a:r>
          </a:p>
          <a:p>
            <a:pPr lvl="2" eaLnBrk="1" hangingPunct="1">
              <a:lnSpc>
                <a:spcPct val="85000"/>
              </a:lnSpc>
              <a:spcBef>
                <a:spcPct val="35000"/>
              </a:spcBef>
              <a:buClr>
                <a:srgbClr val="FFCC00"/>
              </a:buClr>
              <a:defRPr/>
            </a:pPr>
            <a:r>
              <a:rPr lang="en-US" sz="2800" b="1" smtClean="0">
                <a:solidFill>
                  <a:schemeClr val="tx2">
                    <a:lumMod val="50000"/>
                  </a:schemeClr>
                </a:solidFill>
              </a:rPr>
              <a:t>Use correct connectors</a:t>
            </a:r>
          </a:p>
        </p:txBody>
      </p:sp>
      <p:pic>
        <p:nvPicPr>
          <p:cNvPr id="176132" name="Picture 12" descr="Slide22"/>
          <p:cNvPicPr>
            <a:picLocks noGrp="1" noChangeAspect="1" noChangeArrowheads="1"/>
          </p:cNvPicPr>
          <p:nvPr>
            <p:ph type="clipArt" sz="half" idx="2"/>
          </p:nvPr>
        </p:nvPicPr>
        <p:blipFill>
          <a:blip r:embed="rId3" cstate="email">
            <a:extLst>
              <a:ext uri="{28A0092B-C50C-407E-A947-70E740481C1C}">
                <a14:useLocalDpi xmlns:a14="http://schemas.microsoft.com/office/drawing/2010/main" val="0"/>
              </a:ext>
            </a:extLst>
          </a:blip>
          <a:srcRect/>
          <a:stretch>
            <a:fillRect/>
          </a:stretch>
        </p:blipFill>
        <p:spPr>
          <a:xfrm>
            <a:off x="5181600" y="2133600"/>
            <a:ext cx="3810000" cy="2857500"/>
          </a:xfrm>
        </p:spPr>
      </p:pic>
      <p:sp>
        <p:nvSpPr>
          <p:cNvPr id="177165" name="AutoShape 13"/>
          <p:cNvSpPr>
            <a:spLocks noChangeArrowheads="1"/>
          </p:cNvSpPr>
          <p:nvPr/>
        </p:nvSpPr>
        <p:spPr bwMode="auto">
          <a:xfrm rot="11464540">
            <a:off x="6705600" y="3733800"/>
            <a:ext cx="882650" cy="6350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0000"/>
          </a:solidFill>
          <a:ln w="9525">
            <a:solidFill>
              <a:schemeClr val="tx1"/>
            </a:solidFill>
            <a:miter lim="800000"/>
            <a:headEnd/>
            <a:tailEnd/>
          </a:ln>
        </p:spPr>
        <p:txBody>
          <a:bodyPr wrap="none" anchor="ctr"/>
          <a:lstStyle/>
          <a:p>
            <a:pPr>
              <a:defRPr/>
            </a:pPr>
            <a:endParaRPr lang="en-US" b="1">
              <a:solidFill>
                <a:schemeClr val="tx2">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grpId="0" nodeType="afterEffect">
                                  <p:stCondLst>
                                    <p:cond delay="0"/>
                                  </p:stCondLst>
                                  <p:childTnLst>
                                    <p:set>
                                      <p:cBhvr>
                                        <p:cTn id="6" dur="1" fill="hold">
                                          <p:stCondLst>
                                            <p:cond delay="0"/>
                                          </p:stCondLst>
                                        </p:cTn>
                                        <p:tgtEl>
                                          <p:spTgt spid="177165"/>
                                        </p:tgtEl>
                                        <p:attrNameLst>
                                          <p:attrName>style.visibility</p:attrName>
                                        </p:attrNameLst>
                                      </p:cBhvr>
                                      <p:to>
                                        <p:strVal val="visible"/>
                                      </p:to>
                                    </p:set>
                                    <p:anim calcmode="lin" valueType="num">
                                      <p:cBhvr additive="base">
                                        <p:cTn id="7" dur="500" fill="hold"/>
                                        <p:tgtEl>
                                          <p:spTgt spid="177165"/>
                                        </p:tgtEl>
                                        <p:attrNameLst>
                                          <p:attrName>ppt_x</p:attrName>
                                        </p:attrNameLst>
                                      </p:cBhvr>
                                      <p:tavLst>
                                        <p:tav tm="0">
                                          <p:val>
                                            <p:strVal val="1+#ppt_w/2"/>
                                          </p:val>
                                        </p:tav>
                                        <p:tav tm="100000">
                                          <p:val>
                                            <p:strVal val="#ppt_x"/>
                                          </p:val>
                                        </p:tav>
                                      </p:tavLst>
                                    </p:anim>
                                    <p:anim calcmode="lin" valueType="num">
                                      <p:cBhvr additive="base">
                                        <p:cTn id="8" dur="500" fill="hold"/>
                                        <p:tgtEl>
                                          <p:spTgt spid="1771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6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685800" y="304800"/>
            <a:ext cx="7772400" cy="1143000"/>
          </a:xfrm>
        </p:spPr>
        <p:txBody>
          <a:bodyPr/>
          <a:lstStyle/>
          <a:p>
            <a:pPr eaLnBrk="1" hangingPunct="1">
              <a:defRPr/>
            </a:pPr>
            <a:r>
              <a:rPr lang="en-US" b="1" smtClean="0">
                <a:solidFill>
                  <a:schemeClr val="tx2">
                    <a:lumMod val="50000"/>
                  </a:schemeClr>
                </a:solidFill>
              </a:rPr>
              <a:t>Training</a:t>
            </a:r>
          </a:p>
        </p:txBody>
      </p:sp>
      <p:sp>
        <p:nvSpPr>
          <p:cNvPr id="176131" name="Rectangle 3"/>
          <p:cNvSpPr>
            <a:spLocks noGrp="1" noChangeArrowheads="1"/>
          </p:cNvSpPr>
          <p:nvPr>
            <p:ph type="body" idx="1"/>
          </p:nvPr>
        </p:nvSpPr>
        <p:spPr>
          <a:xfrm>
            <a:off x="685800" y="2438400"/>
            <a:ext cx="7772400" cy="3657600"/>
          </a:xfrm>
        </p:spPr>
        <p:txBody>
          <a:bodyPr/>
          <a:lstStyle/>
          <a:p>
            <a:pPr eaLnBrk="1" hangingPunct="1">
              <a:lnSpc>
                <a:spcPct val="85000"/>
              </a:lnSpc>
              <a:spcBef>
                <a:spcPct val="35000"/>
              </a:spcBef>
            </a:pPr>
            <a:r>
              <a:rPr lang="en-US" b="1" smtClean="0">
                <a:solidFill>
                  <a:srgbClr val="10253F"/>
                </a:solidFill>
              </a:rPr>
              <a:t>De-energize electric equipment before inspecting or repairing</a:t>
            </a:r>
          </a:p>
          <a:p>
            <a:pPr eaLnBrk="1" hangingPunct="1">
              <a:lnSpc>
                <a:spcPct val="85000"/>
              </a:lnSpc>
              <a:spcBef>
                <a:spcPct val="35000"/>
              </a:spcBef>
            </a:pPr>
            <a:r>
              <a:rPr lang="en-US" b="1" smtClean="0">
                <a:solidFill>
                  <a:srgbClr val="10253F"/>
                </a:solidFill>
              </a:rPr>
              <a:t>Using cords, cables, and electric tools that are in good repair</a:t>
            </a:r>
          </a:p>
          <a:p>
            <a:pPr eaLnBrk="1" hangingPunct="1">
              <a:lnSpc>
                <a:spcPct val="85000"/>
              </a:lnSpc>
              <a:spcBef>
                <a:spcPct val="35000"/>
              </a:spcBef>
            </a:pPr>
            <a:r>
              <a:rPr lang="en-US" b="1" smtClean="0">
                <a:solidFill>
                  <a:srgbClr val="10253F"/>
                </a:solidFill>
              </a:rPr>
              <a:t>Lockout / Tagout recognition and procedures</a:t>
            </a:r>
          </a:p>
          <a:p>
            <a:pPr eaLnBrk="1" hangingPunct="1">
              <a:lnSpc>
                <a:spcPct val="85000"/>
              </a:lnSpc>
              <a:spcBef>
                <a:spcPct val="35000"/>
              </a:spcBef>
            </a:pPr>
            <a:r>
              <a:rPr lang="en-US" b="1" smtClean="0">
                <a:solidFill>
                  <a:srgbClr val="10253F"/>
                </a:solidFill>
              </a:rPr>
              <a:t>Use appropriate protective equipment</a:t>
            </a:r>
          </a:p>
        </p:txBody>
      </p:sp>
      <p:sp>
        <p:nvSpPr>
          <p:cNvPr id="176132" name="Text Box 4"/>
          <p:cNvSpPr txBox="1">
            <a:spLocks noChangeArrowheads="1"/>
          </p:cNvSpPr>
          <p:nvPr/>
        </p:nvSpPr>
        <p:spPr bwMode="auto">
          <a:xfrm>
            <a:off x="685800" y="1447800"/>
            <a:ext cx="7620000" cy="1255713"/>
          </a:xfrm>
          <a:prstGeom prst="rect">
            <a:avLst/>
          </a:prstGeom>
          <a:noFill/>
          <a:ln w="9525">
            <a:noFill/>
            <a:miter lim="800000"/>
            <a:headEnd type="none" w="sm" len="sm"/>
            <a:tailEnd type="none" w="sm" len="sm"/>
          </a:ln>
        </p:spPr>
        <p:txBody>
          <a:bodyPr>
            <a:spAutoFit/>
          </a:bodyPr>
          <a:lstStyle/>
          <a:p>
            <a:pPr>
              <a:lnSpc>
                <a:spcPct val="90000"/>
              </a:lnSpc>
              <a:spcBef>
                <a:spcPct val="50000"/>
              </a:spcBef>
              <a:defRPr/>
            </a:pPr>
            <a:r>
              <a:rPr lang="en-US" sz="2800" b="1">
                <a:solidFill>
                  <a:schemeClr val="tx2">
                    <a:lumMod val="50000"/>
                  </a:schemeClr>
                </a:solidFill>
              </a:rPr>
              <a:t>Train employees working with electric equipment in safe work practices, including:</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3"/>
          <p:cNvSpPr>
            <a:spLocks noGrp="1" noChangeArrowheads="1"/>
          </p:cNvSpPr>
          <p:nvPr>
            <p:ph type="body" sz="half" idx="1"/>
          </p:nvPr>
        </p:nvSpPr>
        <p:spPr>
          <a:xfrm>
            <a:off x="152400" y="76200"/>
            <a:ext cx="8839200" cy="4953000"/>
          </a:xfrm>
          <a:ln>
            <a:solidFill>
              <a:schemeClr val="bg1"/>
            </a:solidFill>
            <a:miter lim="800000"/>
            <a:headEnd/>
            <a:tailEnd/>
          </a:ln>
        </p:spPr>
        <p:txBody>
          <a:bodyPr/>
          <a:lstStyle/>
          <a:p>
            <a:pPr algn="ctr" eaLnBrk="1" hangingPunct="1">
              <a:lnSpc>
                <a:spcPct val="90000"/>
              </a:lnSpc>
              <a:buFontTx/>
              <a:buNone/>
            </a:pPr>
            <a:r>
              <a:rPr lang="en-US" sz="2400" b="1" u="sng" smtClean="0"/>
              <a:t>Summary Hazards/ </a:t>
            </a:r>
            <a:r>
              <a:rPr lang="en-US" sz="2400" b="1" u="sng" smtClean="0">
                <a:solidFill>
                  <a:srgbClr val="FF0000"/>
                </a:solidFill>
              </a:rPr>
              <a:t>Protective Measures</a:t>
            </a:r>
          </a:p>
          <a:p>
            <a:pPr algn="ctr" eaLnBrk="1" hangingPunct="1">
              <a:lnSpc>
                <a:spcPct val="90000"/>
              </a:lnSpc>
              <a:buFontTx/>
              <a:buNone/>
            </a:pPr>
            <a:endParaRPr lang="en-US" sz="1400" b="1" u="sng" smtClean="0">
              <a:solidFill>
                <a:srgbClr val="FF0000"/>
              </a:solidFill>
            </a:endParaRPr>
          </a:p>
          <a:p>
            <a:pPr eaLnBrk="1" hangingPunct="1">
              <a:lnSpc>
                <a:spcPct val="90000"/>
              </a:lnSpc>
              <a:buFont typeface="Arial" pitchFamily="34" charset="0"/>
              <a:buNone/>
            </a:pPr>
            <a:r>
              <a:rPr lang="en-US" sz="2400" smtClean="0"/>
              <a:t>Inadequate wiring/ </a:t>
            </a:r>
            <a:r>
              <a:rPr lang="en-US" sz="2400" smtClean="0">
                <a:solidFill>
                  <a:srgbClr val="FF0000"/>
                </a:solidFill>
              </a:rPr>
              <a:t>Electrical wiring installed by a qualified person and properly grounded.</a:t>
            </a:r>
          </a:p>
          <a:p>
            <a:pPr eaLnBrk="1" hangingPunct="1">
              <a:lnSpc>
                <a:spcPct val="90000"/>
              </a:lnSpc>
              <a:buFont typeface="Arial" pitchFamily="34" charset="0"/>
              <a:buNone/>
            </a:pPr>
            <a:r>
              <a:rPr lang="en-US" sz="2400" smtClean="0"/>
              <a:t>Exposed electrical parts/ </a:t>
            </a:r>
            <a:r>
              <a:rPr lang="en-US" sz="2400" smtClean="0">
                <a:solidFill>
                  <a:srgbClr val="FF0000"/>
                </a:solidFill>
              </a:rPr>
              <a:t>Competent person inspections, close or guard live parts with covers, plates or barricades ,  Ground-fault-circuit-interrupters.</a:t>
            </a:r>
          </a:p>
          <a:p>
            <a:pPr eaLnBrk="1" hangingPunct="1">
              <a:lnSpc>
                <a:spcPct val="90000"/>
              </a:lnSpc>
              <a:buFont typeface="Arial" pitchFamily="34" charset="0"/>
              <a:buNone/>
            </a:pPr>
            <a:r>
              <a:rPr lang="en-US" sz="2400" smtClean="0"/>
              <a:t>Wires with bad insulation/</a:t>
            </a:r>
            <a:r>
              <a:rPr lang="en-US" sz="2400" smtClean="0">
                <a:solidFill>
                  <a:srgbClr val="FF0000"/>
                </a:solidFill>
              </a:rPr>
              <a:t>Regular inspections and care of extension cords, proper use and avoidance sharp or abrasive edges. </a:t>
            </a:r>
          </a:p>
          <a:p>
            <a:pPr eaLnBrk="1" hangingPunct="1">
              <a:lnSpc>
                <a:spcPct val="90000"/>
              </a:lnSpc>
              <a:buFont typeface="Arial" pitchFamily="34" charset="0"/>
              <a:buNone/>
            </a:pPr>
            <a:r>
              <a:rPr lang="en-US" sz="2400" smtClean="0"/>
              <a:t>Ungrounded electrical systems and tools/</a:t>
            </a:r>
            <a:r>
              <a:rPr lang="en-US" sz="2400" smtClean="0">
                <a:solidFill>
                  <a:srgbClr val="FF0000"/>
                </a:solidFill>
              </a:rPr>
              <a:t>Competent person inspections and electrical wiring installed by qualified persons.</a:t>
            </a:r>
          </a:p>
          <a:p>
            <a:pPr eaLnBrk="1" hangingPunct="1">
              <a:lnSpc>
                <a:spcPct val="90000"/>
              </a:lnSpc>
              <a:buFont typeface="Arial" pitchFamily="34" charset="0"/>
              <a:buNone/>
            </a:pPr>
            <a:r>
              <a:rPr lang="en-US" sz="2400" smtClean="0"/>
              <a:t>Overloaded circuits/ </a:t>
            </a:r>
            <a:r>
              <a:rPr lang="en-US" sz="2400" smtClean="0">
                <a:solidFill>
                  <a:srgbClr val="FF0000"/>
                </a:solidFill>
              </a:rPr>
              <a:t>wiring installed by qualified persons</a:t>
            </a:r>
          </a:p>
          <a:p>
            <a:pPr eaLnBrk="1" hangingPunct="1">
              <a:lnSpc>
                <a:spcPct val="90000"/>
              </a:lnSpc>
              <a:buFont typeface="Arial" pitchFamily="34" charset="0"/>
              <a:buNone/>
            </a:pPr>
            <a:r>
              <a:rPr lang="en-US" sz="2400" smtClean="0"/>
              <a:t>Damaged power tools and equipment/ </a:t>
            </a:r>
            <a:r>
              <a:rPr lang="en-US" sz="2400" smtClean="0">
                <a:solidFill>
                  <a:srgbClr val="FF0000"/>
                </a:solidFill>
              </a:rPr>
              <a:t>Inspections and proper use. </a:t>
            </a:r>
          </a:p>
          <a:p>
            <a:pPr eaLnBrk="1" hangingPunct="1">
              <a:lnSpc>
                <a:spcPct val="90000"/>
              </a:lnSpc>
              <a:buFont typeface="Arial" pitchFamily="34" charset="0"/>
              <a:buNone/>
            </a:pPr>
            <a:r>
              <a:rPr lang="en-US" sz="2400" smtClean="0"/>
              <a:t>Using the wrong PPE and tools/</a:t>
            </a:r>
            <a:r>
              <a:rPr lang="en-US" sz="2400" smtClean="0">
                <a:solidFill>
                  <a:srgbClr val="FF0000"/>
                </a:solidFill>
              </a:rPr>
              <a:t>Training</a:t>
            </a:r>
          </a:p>
          <a:p>
            <a:pPr eaLnBrk="1" hangingPunct="1">
              <a:lnSpc>
                <a:spcPct val="90000"/>
              </a:lnSpc>
              <a:buFont typeface="Arial" pitchFamily="34" charset="0"/>
              <a:buNone/>
            </a:pPr>
            <a:r>
              <a:rPr lang="en-US" sz="2400" smtClean="0"/>
              <a:t>Overhead powerlines/ </a:t>
            </a:r>
            <a:r>
              <a:rPr lang="en-US" sz="2400" smtClean="0">
                <a:solidFill>
                  <a:srgbClr val="FF0000"/>
                </a:solidFill>
              </a:rPr>
              <a:t>Competent person inspection</a:t>
            </a:r>
          </a:p>
          <a:p>
            <a:pPr eaLnBrk="1" hangingPunct="1">
              <a:lnSpc>
                <a:spcPct val="90000"/>
              </a:lnSpc>
              <a:buFont typeface="Arial" pitchFamily="34" charset="0"/>
              <a:buNone/>
            </a:pPr>
            <a:r>
              <a:rPr lang="en-US" sz="2400" smtClean="0"/>
              <a:t>All hazards are made worse in wet conditions/ </a:t>
            </a:r>
            <a:r>
              <a:rPr lang="en-US" sz="2400" smtClean="0">
                <a:solidFill>
                  <a:srgbClr val="FF0000"/>
                </a:solidFill>
              </a:rPr>
              <a:t>Control sources of water accumulation use Ground-fault-circuit-interrupters.</a:t>
            </a:r>
          </a:p>
          <a:p>
            <a:pPr eaLnBrk="1" hangingPunct="1">
              <a:lnSpc>
                <a:spcPct val="90000"/>
              </a:lnSpc>
            </a:pPr>
            <a:endParaRPr lang="en-US" sz="2400" smtClean="0"/>
          </a:p>
          <a:p>
            <a:pPr eaLnBrk="1" hangingPunct="1">
              <a:lnSpc>
                <a:spcPct val="90000"/>
              </a:lnSpc>
              <a:buFontTx/>
              <a:buNone/>
            </a:pPr>
            <a:endParaRPr lang="en-US" sz="1800" smtClean="0"/>
          </a:p>
          <a:p>
            <a:pPr eaLnBrk="1" hangingPunct="1">
              <a:lnSpc>
                <a:spcPct val="90000"/>
              </a:lnSpc>
              <a:buFontTx/>
              <a:buNone/>
            </a:pPr>
            <a:endParaRPr lang="en-US" sz="1800" smtClean="0"/>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2" name="Picture 4" descr="w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905125"/>
            <a:ext cx="6934200"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9203" name="Text Box 5"/>
          <p:cNvSpPr txBox="1">
            <a:spLocks noChangeArrowheads="1"/>
          </p:cNvSpPr>
          <p:nvPr/>
        </p:nvSpPr>
        <p:spPr bwMode="auto">
          <a:xfrm>
            <a:off x="7146925" y="64150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p>
        </p:txBody>
      </p:sp>
      <p:sp>
        <p:nvSpPr>
          <p:cNvPr id="178183" name="Rectangle 9"/>
          <p:cNvSpPr>
            <a:spLocks noGrp="1" noChangeArrowheads="1"/>
          </p:cNvSpPr>
          <p:nvPr>
            <p:ph type="title"/>
          </p:nvPr>
        </p:nvSpPr>
        <p:spPr>
          <a:xfrm>
            <a:off x="0" y="914400"/>
            <a:ext cx="9144000" cy="1143000"/>
          </a:xfrm>
        </p:spPr>
        <p:txBody>
          <a:bodyPr/>
          <a:lstStyle/>
          <a:p>
            <a:pPr eaLnBrk="1" hangingPunct="1">
              <a:defRPr/>
            </a:pPr>
            <a:r>
              <a:rPr lang="en-US" sz="3600" b="1" dirty="0" smtClean="0">
                <a:solidFill>
                  <a:schemeClr val="accent1">
                    <a:lumMod val="50000"/>
                  </a:schemeClr>
                </a:solidFill>
              </a:rPr>
              <a:t>Call Before You Dig</a:t>
            </a:r>
            <a:r>
              <a:rPr lang="en-US" b="1" dirty="0" smtClean="0">
                <a:solidFill>
                  <a:schemeClr val="accent1">
                    <a:lumMod val="50000"/>
                  </a:schemeClr>
                </a:solidFill>
              </a:rPr>
              <a:t/>
            </a:r>
            <a:br>
              <a:rPr lang="en-US" b="1" dirty="0" smtClean="0">
                <a:solidFill>
                  <a:schemeClr val="accent1">
                    <a:lumMod val="50000"/>
                  </a:schemeClr>
                </a:solidFill>
              </a:rPr>
            </a:br>
            <a:r>
              <a:rPr lang="en-US" sz="2800" b="1" dirty="0" smtClean="0">
                <a:solidFill>
                  <a:schemeClr val="accent1">
                    <a:lumMod val="50000"/>
                  </a:schemeClr>
                </a:solidFill>
              </a:rPr>
              <a:t>Before digging, the competent person should verify if there are any underground utilities such as electric, gas or water. </a:t>
            </a:r>
            <a:br>
              <a:rPr lang="en-US" sz="2800" b="1" dirty="0" smtClean="0">
                <a:solidFill>
                  <a:schemeClr val="accent1">
                    <a:lumMod val="50000"/>
                  </a:schemeClr>
                </a:solidFill>
              </a:rPr>
            </a:br>
            <a:r>
              <a:rPr lang="en-US" sz="2800" b="1" dirty="0" smtClean="0">
                <a:solidFill>
                  <a:schemeClr val="accent1">
                    <a:lumMod val="50000"/>
                  </a:schemeClr>
                </a:solidFill>
              </a:rPr>
              <a:t>(Many states have a one-call phone number to provide a mark-out for the locations of utilities buried under and nearby a proposed excavation)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4"/>
          <p:cNvSpPr>
            <a:spLocks noChangeArrowheads="1"/>
          </p:cNvSpPr>
          <p:nvPr/>
        </p:nvSpPr>
        <p:spPr bwMode="auto">
          <a:xfrm>
            <a:off x="2590800" y="412750"/>
            <a:ext cx="39227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000" b="1"/>
              <a:t>Electrical Rescue</a:t>
            </a:r>
          </a:p>
        </p:txBody>
      </p:sp>
      <p:sp>
        <p:nvSpPr>
          <p:cNvPr id="180227" name="Rectangle 5"/>
          <p:cNvSpPr>
            <a:spLocks noChangeArrowheads="1"/>
          </p:cNvSpPr>
          <p:nvPr/>
        </p:nvSpPr>
        <p:spPr bwMode="auto">
          <a:xfrm>
            <a:off x="1600200" y="1676400"/>
            <a:ext cx="5715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ctr"/>
            <a:r>
              <a:rPr lang="en-US" sz="2000" b="1"/>
              <a:t>Electrical Rescue Order</a:t>
            </a:r>
          </a:p>
          <a:p>
            <a:pPr marL="457200" indent="-457200"/>
            <a:endParaRPr lang="en-US" sz="2000" b="1"/>
          </a:p>
          <a:p>
            <a:pPr marL="457200" indent="-457200" algn="ctr"/>
            <a:r>
              <a:rPr lang="en-US" sz="2000" b="1"/>
              <a:t>Call for Help </a:t>
            </a:r>
          </a:p>
        </p:txBody>
      </p:sp>
      <p:pic>
        <p:nvPicPr>
          <p:cNvPr id="18022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75" y="2895600"/>
            <a:ext cx="7515225" cy="346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0229" name="Text Box 12"/>
          <p:cNvSpPr txBox="1">
            <a:spLocks noChangeArrowheads="1"/>
          </p:cNvSpPr>
          <p:nvPr/>
        </p:nvSpPr>
        <p:spPr bwMode="auto">
          <a:xfrm>
            <a:off x="6324600" y="1187450"/>
            <a:ext cx="28194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9600" b="1">
                <a:solidFill>
                  <a:srgbClr val="FF0000"/>
                </a:solidFill>
              </a:rPr>
              <a:t>911</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8" name="Rectangle 2"/>
          <p:cNvSpPr>
            <a:spLocks noGrp="1" noChangeArrowheads="1"/>
          </p:cNvSpPr>
          <p:nvPr>
            <p:ph type="title"/>
          </p:nvPr>
        </p:nvSpPr>
        <p:spPr>
          <a:xfrm>
            <a:off x="838200" y="-152400"/>
            <a:ext cx="7772400" cy="1143000"/>
          </a:xfrm>
        </p:spPr>
        <p:txBody>
          <a:bodyPr/>
          <a:lstStyle/>
          <a:p>
            <a:pPr eaLnBrk="1" hangingPunct="1">
              <a:defRPr/>
            </a:pPr>
            <a:r>
              <a:rPr lang="en-US" sz="3200" b="1" dirty="0" smtClean="0">
                <a:solidFill>
                  <a:schemeClr val="accent1">
                    <a:lumMod val="50000"/>
                  </a:schemeClr>
                </a:solidFill>
              </a:rPr>
              <a:t>High Voltage Crane/Excavator Contact</a:t>
            </a:r>
          </a:p>
        </p:txBody>
      </p:sp>
      <p:sp>
        <p:nvSpPr>
          <p:cNvPr id="180229" name="AutoShape 5"/>
          <p:cNvSpPr>
            <a:spLocks noChangeArrowheads="1"/>
          </p:cNvSpPr>
          <p:nvPr/>
        </p:nvSpPr>
        <p:spPr bwMode="auto">
          <a:xfrm>
            <a:off x="2133600" y="2514600"/>
            <a:ext cx="914400" cy="914400"/>
          </a:xfrm>
          <a:prstGeom prst="irregularSeal2">
            <a:avLst/>
          </a:prstGeom>
          <a:solidFill>
            <a:srgbClr val="FF3300"/>
          </a:solidFill>
          <a:ln w="9525">
            <a:solidFill>
              <a:schemeClr val="tx1"/>
            </a:solidFill>
            <a:miter lim="800000"/>
            <a:headEnd/>
            <a:tailEnd/>
          </a:ln>
        </p:spPr>
        <p:txBody>
          <a:bodyPr wrap="none" anchor="ctr"/>
          <a:lstStyle/>
          <a:p>
            <a:pPr>
              <a:defRPr/>
            </a:pPr>
            <a:endParaRPr lang="en-US" b="1">
              <a:solidFill>
                <a:schemeClr val="accent1">
                  <a:lumMod val="50000"/>
                </a:schemeClr>
              </a:solidFill>
            </a:endParaRPr>
          </a:p>
        </p:txBody>
      </p:sp>
      <p:sp>
        <p:nvSpPr>
          <p:cNvPr id="180230" name="Oval 6"/>
          <p:cNvSpPr>
            <a:spLocks noChangeArrowheads="1"/>
          </p:cNvSpPr>
          <p:nvPr/>
        </p:nvSpPr>
        <p:spPr bwMode="auto">
          <a:xfrm>
            <a:off x="1676400" y="2057400"/>
            <a:ext cx="1828800" cy="1828800"/>
          </a:xfrm>
          <a:prstGeom prst="ellipse">
            <a:avLst/>
          </a:prstGeom>
          <a:noFill/>
          <a:ln w="38100">
            <a:solidFill>
              <a:srgbClr val="FF0000"/>
            </a:solidFill>
            <a:round/>
            <a:headEnd/>
            <a:tailEnd/>
          </a:ln>
        </p:spPr>
        <p:txBody>
          <a:bodyPr wrap="none" anchor="ctr"/>
          <a:lstStyle/>
          <a:p>
            <a:pPr>
              <a:defRPr/>
            </a:pPr>
            <a:endParaRPr lang="en-US" b="1">
              <a:solidFill>
                <a:schemeClr val="accent1">
                  <a:lumMod val="50000"/>
                </a:schemeClr>
              </a:solidFill>
            </a:endParaRPr>
          </a:p>
        </p:txBody>
      </p:sp>
      <p:sp>
        <p:nvSpPr>
          <p:cNvPr id="180231" name="Oval 7"/>
          <p:cNvSpPr>
            <a:spLocks noChangeArrowheads="1"/>
          </p:cNvSpPr>
          <p:nvPr/>
        </p:nvSpPr>
        <p:spPr bwMode="auto">
          <a:xfrm>
            <a:off x="1447800" y="1828800"/>
            <a:ext cx="2286000" cy="2286000"/>
          </a:xfrm>
          <a:prstGeom prst="ellipse">
            <a:avLst/>
          </a:prstGeom>
          <a:noFill/>
          <a:ln w="38100">
            <a:solidFill>
              <a:srgbClr val="FF0000"/>
            </a:solidFill>
            <a:round/>
            <a:headEnd/>
            <a:tailEnd/>
          </a:ln>
        </p:spPr>
        <p:txBody>
          <a:bodyPr wrap="none" anchor="ctr"/>
          <a:lstStyle/>
          <a:p>
            <a:pPr>
              <a:defRPr/>
            </a:pPr>
            <a:endParaRPr lang="en-US" b="1">
              <a:solidFill>
                <a:schemeClr val="accent1">
                  <a:lumMod val="50000"/>
                </a:schemeClr>
              </a:solidFill>
            </a:endParaRPr>
          </a:p>
        </p:txBody>
      </p:sp>
      <p:sp>
        <p:nvSpPr>
          <p:cNvPr id="180232" name="Oval 10"/>
          <p:cNvSpPr>
            <a:spLocks noChangeArrowheads="1"/>
          </p:cNvSpPr>
          <p:nvPr/>
        </p:nvSpPr>
        <p:spPr bwMode="auto">
          <a:xfrm>
            <a:off x="1219200" y="1600200"/>
            <a:ext cx="2819400" cy="2743200"/>
          </a:xfrm>
          <a:prstGeom prst="ellipse">
            <a:avLst/>
          </a:prstGeom>
          <a:noFill/>
          <a:ln w="38100">
            <a:solidFill>
              <a:srgbClr val="FF0000"/>
            </a:solidFill>
            <a:round/>
            <a:headEnd/>
            <a:tailEnd/>
          </a:ln>
        </p:spPr>
        <p:txBody>
          <a:bodyPr wrap="none" anchor="ctr"/>
          <a:lstStyle/>
          <a:p>
            <a:pPr>
              <a:defRPr/>
            </a:pPr>
            <a:endParaRPr lang="en-US" b="1">
              <a:solidFill>
                <a:schemeClr val="accent1">
                  <a:lumMod val="50000"/>
                </a:schemeClr>
              </a:solidFill>
            </a:endParaRPr>
          </a:p>
        </p:txBody>
      </p:sp>
      <p:sp>
        <p:nvSpPr>
          <p:cNvPr id="180233" name="Oval 11"/>
          <p:cNvSpPr>
            <a:spLocks noChangeArrowheads="1"/>
          </p:cNvSpPr>
          <p:nvPr/>
        </p:nvSpPr>
        <p:spPr bwMode="auto">
          <a:xfrm>
            <a:off x="990600" y="1371600"/>
            <a:ext cx="3276600" cy="3200400"/>
          </a:xfrm>
          <a:prstGeom prst="ellipse">
            <a:avLst/>
          </a:prstGeom>
          <a:noFill/>
          <a:ln w="38100">
            <a:solidFill>
              <a:srgbClr val="FF0000"/>
            </a:solidFill>
            <a:round/>
            <a:headEnd/>
            <a:tailEnd/>
          </a:ln>
        </p:spPr>
        <p:txBody>
          <a:bodyPr wrap="none" anchor="ctr"/>
          <a:lstStyle/>
          <a:p>
            <a:pPr>
              <a:defRPr/>
            </a:pPr>
            <a:endParaRPr lang="en-US" b="1">
              <a:solidFill>
                <a:schemeClr val="accent1">
                  <a:lumMod val="50000"/>
                </a:schemeClr>
              </a:solidFill>
            </a:endParaRPr>
          </a:p>
        </p:txBody>
      </p:sp>
      <p:sp>
        <p:nvSpPr>
          <p:cNvPr id="180234" name="Oval 12"/>
          <p:cNvSpPr>
            <a:spLocks noChangeArrowheads="1"/>
          </p:cNvSpPr>
          <p:nvPr/>
        </p:nvSpPr>
        <p:spPr bwMode="auto">
          <a:xfrm>
            <a:off x="762000" y="1143000"/>
            <a:ext cx="3810000" cy="3657600"/>
          </a:xfrm>
          <a:prstGeom prst="ellipse">
            <a:avLst/>
          </a:prstGeom>
          <a:noFill/>
          <a:ln w="38100">
            <a:solidFill>
              <a:srgbClr val="FF0000"/>
            </a:solidFill>
            <a:round/>
            <a:headEnd/>
            <a:tailEnd/>
          </a:ln>
        </p:spPr>
        <p:txBody>
          <a:bodyPr wrap="none" anchor="ctr"/>
          <a:lstStyle/>
          <a:p>
            <a:pPr>
              <a:defRPr/>
            </a:pPr>
            <a:endParaRPr lang="en-US" b="1">
              <a:solidFill>
                <a:schemeClr val="accent1">
                  <a:lumMod val="50000"/>
                </a:schemeClr>
              </a:solidFill>
            </a:endParaRPr>
          </a:p>
        </p:txBody>
      </p:sp>
      <p:sp>
        <p:nvSpPr>
          <p:cNvPr id="180235" name="Oval 14"/>
          <p:cNvSpPr>
            <a:spLocks noChangeArrowheads="1"/>
          </p:cNvSpPr>
          <p:nvPr/>
        </p:nvSpPr>
        <p:spPr bwMode="auto">
          <a:xfrm>
            <a:off x="533400" y="990600"/>
            <a:ext cx="4343400" cy="4038600"/>
          </a:xfrm>
          <a:prstGeom prst="ellipse">
            <a:avLst/>
          </a:prstGeom>
          <a:noFill/>
          <a:ln w="38100">
            <a:solidFill>
              <a:srgbClr val="FF0000"/>
            </a:solidFill>
            <a:round/>
            <a:headEnd/>
            <a:tailEnd/>
          </a:ln>
        </p:spPr>
        <p:txBody>
          <a:bodyPr wrap="none" anchor="ctr"/>
          <a:lstStyle/>
          <a:p>
            <a:pPr>
              <a:defRPr/>
            </a:pPr>
            <a:endParaRPr lang="en-US" b="1">
              <a:solidFill>
                <a:schemeClr val="accent1">
                  <a:lumMod val="50000"/>
                </a:schemeClr>
              </a:solidFill>
            </a:endParaRPr>
          </a:p>
        </p:txBody>
      </p:sp>
      <p:sp>
        <p:nvSpPr>
          <p:cNvPr id="180236" name="Line 16"/>
          <p:cNvSpPr>
            <a:spLocks noChangeShapeType="1"/>
          </p:cNvSpPr>
          <p:nvPr/>
        </p:nvSpPr>
        <p:spPr bwMode="auto">
          <a:xfrm flipV="1">
            <a:off x="1752600" y="3581400"/>
            <a:ext cx="609600" cy="2133600"/>
          </a:xfrm>
          <a:prstGeom prst="line">
            <a:avLst/>
          </a:prstGeom>
          <a:noFill/>
          <a:ln w="38100">
            <a:solidFill>
              <a:schemeClr val="tx1"/>
            </a:solidFill>
            <a:round/>
            <a:headEnd/>
            <a:tailEnd type="triangle" w="med" len="med"/>
          </a:ln>
        </p:spPr>
        <p:txBody>
          <a:bodyPr/>
          <a:lstStyle/>
          <a:p>
            <a:pPr>
              <a:defRPr/>
            </a:pPr>
            <a:endParaRPr lang="en-US" b="1">
              <a:solidFill>
                <a:schemeClr val="accent1">
                  <a:lumMod val="50000"/>
                </a:schemeClr>
              </a:solidFill>
            </a:endParaRPr>
          </a:p>
        </p:txBody>
      </p:sp>
      <p:sp>
        <p:nvSpPr>
          <p:cNvPr id="180237" name="Text Box 17"/>
          <p:cNvSpPr txBox="1">
            <a:spLocks noChangeArrowheads="1"/>
          </p:cNvSpPr>
          <p:nvPr/>
        </p:nvSpPr>
        <p:spPr bwMode="auto">
          <a:xfrm>
            <a:off x="1066800" y="5867400"/>
            <a:ext cx="1828800" cy="369888"/>
          </a:xfrm>
          <a:prstGeom prst="rect">
            <a:avLst/>
          </a:prstGeom>
          <a:noFill/>
          <a:ln w="9525">
            <a:noFill/>
            <a:miter lim="800000"/>
            <a:headEnd/>
            <a:tailEnd/>
          </a:ln>
        </p:spPr>
        <p:txBody>
          <a:bodyPr>
            <a:spAutoFit/>
          </a:bodyPr>
          <a:lstStyle/>
          <a:p>
            <a:pPr>
              <a:spcBef>
                <a:spcPct val="50000"/>
              </a:spcBef>
              <a:defRPr/>
            </a:pPr>
            <a:r>
              <a:rPr lang="en-US" b="1" dirty="0">
                <a:solidFill>
                  <a:schemeClr val="accent1">
                    <a:lumMod val="50000"/>
                  </a:schemeClr>
                </a:solidFill>
              </a:rPr>
              <a:t>Strike</a:t>
            </a:r>
          </a:p>
        </p:txBody>
      </p:sp>
      <p:sp>
        <p:nvSpPr>
          <p:cNvPr id="180239" name="Line 20"/>
          <p:cNvSpPr>
            <a:spLocks noChangeShapeType="1"/>
          </p:cNvSpPr>
          <p:nvPr/>
        </p:nvSpPr>
        <p:spPr bwMode="auto">
          <a:xfrm flipH="1" flipV="1">
            <a:off x="3352800" y="4114800"/>
            <a:ext cx="1752600" cy="990600"/>
          </a:xfrm>
          <a:prstGeom prst="line">
            <a:avLst/>
          </a:prstGeom>
          <a:noFill/>
          <a:ln w="38100">
            <a:solidFill>
              <a:schemeClr val="tx1"/>
            </a:solidFill>
            <a:round/>
            <a:headEnd/>
            <a:tailEnd type="triangle" w="med" len="med"/>
          </a:ln>
        </p:spPr>
        <p:txBody>
          <a:bodyPr/>
          <a:lstStyle/>
          <a:p>
            <a:pPr>
              <a:defRPr/>
            </a:pPr>
            <a:endParaRPr lang="en-US" b="1">
              <a:solidFill>
                <a:schemeClr val="accent1">
                  <a:lumMod val="50000"/>
                </a:schemeClr>
              </a:solidFill>
            </a:endParaRPr>
          </a:p>
        </p:txBody>
      </p:sp>
      <p:sp>
        <p:nvSpPr>
          <p:cNvPr id="180240" name="Line 21"/>
          <p:cNvSpPr>
            <a:spLocks noChangeShapeType="1"/>
          </p:cNvSpPr>
          <p:nvPr/>
        </p:nvSpPr>
        <p:spPr bwMode="auto">
          <a:xfrm flipH="1" flipV="1">
            <a:off x="4038600" y="3810000"/>
            <a:ext cx="1066800" cy="1295400"/>
          </a:xfrm>
          <a:prstGeom prst="line">
            <a:avLst/>
          </a:prstGeom>
          <a:noFill/>
          <a:ln w="38100">
            <a:solidFill>
              <a:schemeClr val="tx1"/>
            </a:solidFill>
            <a:round/>
            <a:headEnd/>
            <a:tailEnd type="triangle" w="med" len="med"/>
          </a:ln>
        </p:spPr>
        <p:txBody>
          <a:bodyPr/>
          <a:lstStyle/>
          <a:p>
            <a:pPr>
              <a:defRPr/>
            </a:pPr>
            <a:endParaRPr lang="en-US" b="1">
              <a:solidFill>
                <a:schemeClr val="accent1">
                  <a:lumMod val="50000"/>
                </a:schemeClr>
              </a:solidFill>
            </a:endParaRPr>
          </a:p>
        </p:txBody>
      </p:sp>
      <p:pic>
        <p:nvPicPr>
          <p:cNvPr id="181262" name="Picture 17" descr="http://www.cdc.gov/niosh/images/fig4-6.gi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156200" y="3124200"/>
            <a:ext cx="3654425" cy="27432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9" name="Rectangle 19"/>
          <p:cNvSpPr>
            <a:spLocks noChangeArrowheads="1"/>
          </p:cNvSpPr>
          <p:nvPr/>
        </p:nvSpPr>
        <p:spPr bwMode="auto">
          <a:xfrm>
            <a:off x="5326063" y="5938838"/>
            <a:ext cx="3589337" cy="646112"/>
          </a:xfrm>
          <a:prstGeom prst="rect">
            <a:avLst/>
          </a:prstGeom>
          <a:noFill/>
          <a:ln w="9525">
            <a:noFill/>
            <a:miter lim="800000"/>
            <a:headEnd/>
            <a:tailEnd/>
          </a:ln>
        </p:spPr>
        <p:txBody>
          <a:bodyPr>
            <a:spAutoFit/>
          </a:bodyPr>
          <a:lstStyle/>
          <a:p>
            <a:pPr>
              <a:spcBef>
                <a:spcPct val="50000"/>
              </a:spcBef>
              <a:defRPr/>
            </a:pPr>
            <a:r>
              <a:rPr lang="en-US" b="1" dirty="0">
                <a:solidFill>
                  <a:schemeClr val="accent1">
                    <a:lumMod val="50000"/>
                  </a:schemeClr>
                </a:solidFill>
              </a:rPr>
              <a:t>Voltage differential across the ground</a:t>
            </a:r>
          </a:p>
        </p:txBody>
      </p:sp>
      <p:sp>
        <p:nvSpPr>
          <p:cNvPr id="16" name="AutoShape 5"/>
          <p:cNvSpPr>
            <a:spLocks noChangeArrowheads="1"/>
          </p:cNvSpPr>
          <p:nvPr/>
        </p:nvSpPr>
        <p:spPr bwMode="auto">
          <a:xfrm>
            <a:off x="7086600" y="3581400"/>
            <a:ext cx="1836738" cy="17526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alpha val="39999"/>
            </a:srgbClr>
          </a:solidFill>
          <a:ln w="9525" cap="rnd" algn="ctr">
            <a:solidFill>
              <a:srgbClr val="000000"/>
            </a:solidFill>
            <a:prstDash val="sysDot"/>
            <a:miter lim="800000"/>
            <a:headEnd/>
            <a:tailEnd/>
          </a:ln>
        </p:spPr>
        <p:txBody>
          <a:bodyPr wrap="none" anchor="ctr"/>
          <a:lstStyle/>
          <a:p>
            <a:endParaRPr lang="en-US"/>
          </a:p>
        </p:txBody>
      </p:sp>
      <p:sp>
        <p:nvSpPr>
          <p:cNvPr id="17" name="Rectangle 5"/>
          <p:cNvSpPr>
            <a:spLocks noChangeArrowheads="1"/>
          </p:cNvSpPr>
          <p:nvPr/>
        </p:nvSpPr>
        <p:spPr bwMode="auto">
          <a:xfrm>
            <a:off x="5181600" y="3429000"/>
            <a:ext cx="2338388"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marL="342900" indent="-342900" eaLnBrk="0" hangingPunct="0">
              <a:buClr>
                <a:srgbClr val="00FF00"/>
              </a:buClr>
              <a:buFont typeface="Wingdings" pitchFamily="2" charset="2"/>
              <a:buChar char="ü"/>
            </a:pPr>
            <a:r>
              <a:rPr lang="en-US" sz="158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wipe(down)">
                                      <p:cBhvr>
                                        <p:cTn id="12"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a:defRPr/>
            </a:pPr>
            <a:r>
              <a:rPr lang="en-US" sz="3600" b="1" dirty="0" smtClean="0">
                <a:solidFill>
                  <a:schemeClr val="tx2">
                    <a:lumMod val="50000"/>
                  </a:schemeClr>
                </a:solidFill>
              </a:rPr>
              <a:t>Learning Objectives</a:t>
            </a:r>
          </a:p>
        </p:txBody>
      </p:sp>
      <p:sp>
        <p:nvSpPr>
          <p:cNvPr id="77827" name="Rectangle 3"/>
          <p:cNvSpPr>
            <a:spLocks noGrp="1" noChangeArrowheads="1"/>
          </p:cNvSpPr>
          <p:nvPr>
            <p:ph type="body" idx="1"/>
          </p:nvPr>
        </p:nvSpPr>
        <p:spPr>
          <a:xfrm>
            <a:off x="304800" y="1547813"/>
            <a:ext cx="8686800" cy="4776787"/>
          </a:xfrm>
        </p:spPr>
        <p:txBody>
          <a:bodyPr/>
          <a:lstStyle/>
          <a:p>
            <a:pPr>
              <a:defRPr/>
            </a:pPr>
            <a:r>
              <a:rPr lang="en-US" dirty="0" smtClean="0">
                <a:solidFill>
                  <a:schemeClr val="tx2">
                    <a:lumMod val="50000"/>
                  </a:schemeClr>
                </a:solidFill>
              </a:rPr>
              <a:t>Identify the parts of an Electrical Hazard Protection System</a:t>
            </a:r>
          </a:p>
          <a:p>
            <a:pPr>
              <a:defRPr/>
            </a:pPr>
            <a:r>
              <a:rPr lang="en-US" dirty="0" smtClean="0">
                <a:solidFill>
                  <a:schemeClr val="tx2">
                    <a:lumMod val="50000"/>
                  </a:schemeClr>
                </a:solidFill>
              </a:rPr>
              <a:t>Understand the nature of electricity and how it works and can warm and kill you.</a:t>
            </a:r>
          </a:p>
          <a:p>
            <a:pPr>
              <a:defRPr/>
            </a:pPr>
            <a:r>
              <a:rPr lang="en-US" dirty="0" smtClean="0">
                <a:solidFill>
                  <a:schemeClr val="tx2">
                    <a:lumMod val="50000"/>
                  </a:schemeClr>
                </a:solidFill>
              </a:rPr>
              <a:t>Understand what training OSHA requires and what safeguards must be in place during construction activities.</a:t>
            </a:r>
          </a:p>
          <a:p>
            <a:pPr>
              <a:defRPr/>
            </a:pPr>
            <a:r>
              <a:rPr lang="en-US" dirty="0" smtClean="0">
                <a:solidFill>
                  <a:schemeClr val="tx2">
                    <a:lumMod val="50000"/>
                  </a:schemeClr>
                </a:solidFill>
              </a:rPr>
              <a:t>Review a Sample Electrical Training Program.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8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78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78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ext Box 19"/>
          <p:cNvSpPr txBox="1">
            <a:spLocks noChangeArrowheads="1"/>
          </p:cNvSpPr>
          <p:nvPr/>
        </p:nvSpPr>
        <p:spPr bwMode="auto">
          <a:xfrm>
            <a:off x="457200" y="1508125"/>
            <a:ext cx="4114800"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000" b="1" i="1"/>
              <a:t>Jump clear.</a:t>
            </a:r>
            <a:r>
              <a:rPr lang="en-US" sz="2000"/>
              <a:t> If an emergency such as fire forces you to leave the equipment, jump clear. If part of your body contacts the ground while another part touches the machine, current will travel through you. In cases of high-voltage contact, jump clear and shuffle away in small steps. With voltage differential across the ground, one foot may be in a higher voltage area than the other. The difference could kill you.</a:t>
            </a:r>
          </a:p>
        </p:txBody>
      </p:sp>
      <p:pic>
        <p:nvPicPr>
          <p:cNvPr id="182275" name="Picture 20" descr="8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447800"/>
            <a:ext cx="389413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276" name="Text Box 21"/>
          <p:cNvSpPr txBox="1">
            <a:spLocks noChangeArrowheads="1"/>
          </p:cNvSpPr>
          <p:nvPr/>
        </p:nvSpPr>
        <p:spPr bwMode="auto">
          <a:xfrm>
            <a:off x="2514600" y="381000"/>
            <a:ext cx="434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b="1"/>
              <a:t>High Voltage Crane Contact</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2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152400" y="76200"/>
            <a:ext cx="9448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b="1"/>
              <a:t>"If you can see it, flee it; if you can hear it, clear it."</a:t>
            </a:r>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iterate type="wd">
                                    <p:tmAbs val="200"/>
                                  </p:iterate>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itle 1"/>
          <p:cNvSpPr>
            <a:spLocks noGrp="1"/>
          </p:cNvSpPr>
          <p:nvPr>
            <p:ph type="title"/>
          </p:nvPr>
        </p:nvSpPr>
        <p:spPr>
          <a:xfrm>
            <a:off x="685800" y="-152400"/>
            <a:ext cx="7772400" cy="1143000"/>
          </a:xfrm>
        </p:spPr>
        <p:txBody>
          <a:bodyPr/>
          <a:lstStyle/>
          <a:p>
            <a:pPr eaLnBrk="1" hangingPunct="1"/>
            <a:r>
              <a:rPr lang="en-US" sz="2400" smtClean="0"/>
              <a:t>Lightning Decision Tree </a:t>
            </a:r>
          </a:p>
        </p:txBody>
      </p:sp>
      <p:sp>
        <p:nvSpPr>
          <p:cNvPr id="3" name="Content Placeholder 2"/>
          <p:cNvSpPr>
            <a:spLocks noGrp="1"/>
          </p:cNvSpPr>
          <p:nvPr>
            <p:ph idx="1"/>
          </p:nvPr>
        </p:nvSpPr>
        <p:spPr>
          <a:xfrm>
            <a:off x="152400" y="762000"/>
            <a:ext cx="8839200" cy="4114800"/>
          </a:xfrm>
        </p:spPr>
        <p:txBody>
          <a:bodyPr/>
          <a:lstStyle/>
          <a:p>
            <a:pPr marL="514350" indent="-514350" eaLnBrk="1" hangingPunct="1">
              <a:buClr>
                <a:schemeClr val="tx1"/>
              </a:buClr>
              <a:buFontTx/>
              <a:buAutoNum type="arabicPeriod"/>
            </a:pPr>
            <a:r>
              <a:rPr lang="en-US" sz="2400" smtClean="0"/>
              <a:t>"If you can see it, flee it; If you can hear it, clear it.“</a:t>
            </a:r>
          </a:p>
          <a:p>
            <a:pPr marL="514350" indent="-514350" eaLnBrk="1" hangingPunct="1">
              <a:buClr>
                <a:schemeClr val="tx1"/>
              </a:buClr>
              <a:buFontTx/>
              <a:buAutoNum type="arabicPeriod"/>
            </a:pPr>
            <a:r>
              <a:rPr lang="en-US" sz="2400" smtClean="0"/>
              <a:t>Weather Channel; NOAA Weather Radio</a:t>
            </a:r>
          </a:p>
          <a:p>
            <a:pPr marL="514350" indent="-514350" eaLnBrk="1" hangingPunct="1">
              <a:buClr>
                <a:schemeClr val="tx1"/>
              </a:buClr>
              <a:buFontTx/>
              <a:buAutoNum type="arabicPeriod"/>
            </a:pPr>
            <a:r>
              <a:rPr lang="en-US" sz="2400" b="1" smtClean="0">
                <a:solidFill>
                  <a:srgbClr val="C00000"/>
                </a:solidFill>
              </a:rPr>
              <a:t>Make decision to suspend activities and notify people</a:t>
            </a:r>
            <a:r>
              <a:rPr lang="en-US" sz="2400" smtClean="0"/>
              <a:t>.</a:t>
            </a:r>
          </a:p>
          <a:p>
            <a:pPr marL="514350" indent="-514350" eaLnBrk="1" hangingPunct="1">
              <a:buClr>
                <a:schemeClr val="tx1"/>
              </a:buClr>
              <a:buFontTx/>
              <a:buAutoNum type="arabicPeriod"/>
            </a:pPr>
            <a:r>
              <a:rPr lang="en-US" sz="2400" smtClean="0"/>
              <a:t>The 30/30 Rule says to shut down when lightning is six miles away. Use a "flash to bang" (lightning to thunder) count of five seconds equals one mile (10 = 2 miles; 20 = 4 miles; 30 = 6 miles).</a:t>
            </a:r>
          </a:p>
          <a:p>
            <a:pPr marL="514350" indent="-514350" eaLnBrk="1" hangingPunct="1">
              <a:buClr>
                <a:schemeClr val="tx1"/>
              </a:buClr>
              <a:buFontTx/>
              <a:buAutoNum type="arabicPeriod"/>
            </a:pPr>
            <a:r>
              <a:rPr lang="en-US" sz="2400" smtClean="0"/>
              <a:t>Notify people via radio, siren or other means.</a:t>
            </a:r>
          </a:p>
          <a:p>
            <a:pPr marL="514350" indent="-514350" eaLnBrk="1" hangingPunct="1">
              <a:buClr>
                <a:schemeClr val="tx1"/>
              </a:buClr>
              <a:buFontTx/>
              <a:buAutoNum type="arabicPeriod"/>
            </a:pPr>
            <a:r>
              <a:rPr lang="en-US" sz="2400" b="1" smtClean="0">
                <a:solidFill>
                  <a:srgbClr val="C00000"/>
                </a:solidFill>
              </a:rPr>
              <a:t>Move to safe location </a:t>
            </a:r>
            <a:r>
              <a:rPr lang="en-US" sz="2400" smtClean="0"/>
              <a:t>A large permanent building or metal vehicle is best. </a:t>
            </a:r>
          </a:p>
          <a:p>
            <a:pPr marL="914400" lvl="1" indent="-514350" eaLnBrk="1" hangingPunct="1"/>
            <a:r>
              <a:rPr lang="en-US" sz="2400" b="1" smtClean="0">
                <a:solidFill>
                  <a:srgbClr val="C00000"/>
                </a:solidFill>
              </a:rPr>
              <a:t>Unsafe places </a:t>
            </a:r>
            <a:r>
              <a:rPr lang="en-US" sz="2400" smtClean="0">
                <a:solidFill>
                  <a:srgbClr val="C00000"/>
                </a:solidFill>
              </a:rPr>
              <a:t>are near metal or water; under trees; on hills; near equipment, in open areas, roof tops.</a:t>
            </a:r>
          </a:p>
          <a:p>
            <a:pPr marL="514350" indent="-514350" eaLnBrk="1" hangingPunct="1">
              <a:buClr>
                <a:schemeClr val="tx1"/>
              </a:buClr>
              <a:buFontTx/>
              <a:buAutoNum type="arabicPeriod"/>
            </a:pPr>
            <a:r>
              <a:rPr lang="en-US" sz="2400" b="1" smtClean="0"/>
              <a:t>Reassess the hazard</a:t>
            </a:r>
            <a:r>
              <a:rPr lang="en-US" sz="2400" smtClean="0"/>
              <a:t>. It’s usually safe after no thunder and no lightning have been observed for thirty minutes. Be conservative here.</a:t>
            </a:r>
          </a:p>
          <a:p>
            <a:pPr marL="514350" indent="-514350" eaLnBrk="1" hangingPunct="1"/>
            <a:endParaRPr lang="en-US" sz="24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iterate type="wd">
                                    <p:tmAbs val="10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iterate type="wd">
                                    <p:tmAbs val="100"/>
                                  </p:iterate>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iterate type="wd">
                                    <p:tmAbs val="100"/>
                                  </p:iterate>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iterate type="wd">
                                    <p:tmAbs val="100"/>
                                  </p:iterate>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iterate type="wd">
                                    <p:tmAbs val="100"/>
                                  </p:iterate>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iterate type="wd">
                                    <p:tmAbs val="100"/>
                                  </p:iterate>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mph" presetSubtype="0" fill="hold" nodeType="clickEffect">
                                  <p:stCondLst>
                                    <p:cond delay="0"/>
                                  </p:stCondLst>
                                  <p:childTnLst>
                                    <p:anim calcmode="discrete" valueType="str">
                                      <p:cBhvr override="childStyle">
                                        <p:cTn id="36" dur="2000" fill="hold"/>
                                        <p:tgtEl>
                                          <p:spTgt spid="3">
                                            <p:txEl>
                                              <p:pRg st="6" end="6"/>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iterate type="wd">
                                    <p:tmAbs val="100"/>
                                  </p:iterate>
                                  <p:childTnLst>
                                    <p:set>
                                      <p:cBhvr>
                                        <p:cTn id="4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4"/>
          <p:cNvSpPr>
            <a:spLocks noGrp="1" noChangeArrowheads="1"/>
          </p:cNvSpPr>
          <p:nvPr>
            <p:ph type="body" idx="1"/>
          </p:nvPr>
        </p:nvSpPr>
        <p:spPr>
          <a:xfrm>
            <a:off x="609600" y="1600200"/>
            <a:ext cx="7772400" cy="4114800"/>
          </a:xfrm>
        </p:spPr>
        <p:txBody>
          <a:bodyPr/>
          <a:lstStyle/>
          <a:p>
            <a:pPr eaLnBrk="1" hangingPunct="1">
              <a:buFontTx/>
              <a:buNone/>
            </a:pPr>
            <a:r>
              <a:rPr lang="en-US" sz="4400" b="1" smtClean="0">
                <a:solidFill>
                  <a:schemeClr val="tx2"/>
                </a:solidFill>
              </a:rPr>
              <a:t>Let’s look at some electrical hazard photos of actual worksites and see if you can recognize them….</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0" name="Picture 5" descr="Slide44"/>
          <p:cNvPicPr>
            <a:picLocks noGrp="1" noChangeAspect="1" noChangeArrowheads="1"/>
          </p:cNvPicPr>
          <p:nvPr>
            <p:ph type="chart" sz="half" idx="2"/>
          </p:nvPr>
        </p:nvPicPr>
        <p:blipFill>
          <a:blip r:embed="rId3" cstate="email">
            <a:extLst>
              <a:ext uri="{28A0092B-C50C-407E-A947-70E740481C1C}">
                <a14:useLocalDpi xmlns:a14="http://schemas.microsoft.com/office/drawing/2010/main" val="0"/>
              </a:ext>
            </a:extLst>
          </a:blip>
          <a:srcRect/>
          <a:stretch>
            <a:fillRect/>
          </a:stretch>
        </p:blipFill>
        <p:spPr>
          <a:xfrm>
            <a:off x="0" y="0"/>
            <a:ext cx="6019800" cy="4603750"/>
          </a:xfrm>
        </p:spPr>
      </p:pic>
      <p:pic>
        <p:nvPicPr>
          <p:cNvPr id="186371" name="Picture 6" descr="missingp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2143125"/>
            <a:ext cx="5029200"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5"/>
          <p:cNvSpPr>
            <a:spLocks noChangeArrowheads="1"/>
          </p:cNvSpPr>
          <p:nvPr/>
        </p:nvSpPr>
        <p:spPr bwMode="auto">
          <a:xfrm>
            <a:off x="2133600" y="1143000"/>
            <a:ext cx="4953000" cy="4724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alpha val="39999"/>
            </a:srgbClr>
          </a:solidFill>
          <a:ln w="9525" cap="rnd" algn="ctr">
            <a:solidFill>
              <a:srgbClr val="000000"/>
            </a:solidFill>
            <a:prstDash val="sysDot"/>
            <a:miter lim="800000"/>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Content Placeholder 1"/>
          <p:cNvSpPr>
            <a:spLocks noGrp="1"/>
          </p:cNvSpPr>
          <p:nvPr>
            <p:ph/>
          </p:nvPr>
        </p:nvSpPr>
        <p:spPr/>
        <p:txBody>
          <a:bodyPr/>
          <a:lstStyle/>
          <a:p>
            <a:pPr eaLnBrk="1" hangingPunct="1"/>
            <a:endParaRPr lang="en-US" smtClean="0"/>
          </a:p>
        </p:txBody>
      </p:sp>
      <p:sp>
        <p:nvSpPr>
          <p:cNvPr id="56323" name="Footer Placeholder 2"/>
          <p:cNvSpPr>
            <a:spLocks noGrp="1"/>
          </p:cNvSpPr>
          <p:nvPr>
            <p:ph type="ftr" sz="quarter" idx="11"/>
          </p:nvPr>
        </p:nvSpPr>
        <p:spPr/>
        <p:txBody>
          <a:bodyPr/>
          <a:lstStyle/>
          <a:p>
            <a:pPr>
              <a:defRPr/>
            </a:pPr>
            <a:r>
              <a:rPr lang="en-US"/>
              <a:t>OSHA Office of Training &amp; Education</a:t>
            </a:r>
          </a:p>
        </p:txBody>
      </p:sp>
      <p:sp>
        <p:nvSpPr>
          <p:cNvPr id="56324" name="Slide Number Placeholder 3"/>
          <p:cNvSpPr>
            <a:spLocks noGrp="1"/>
          </p:cNvSpPr>
          <p:nvPr>
            <p:ph type="sldNum" sz="quarter" idx="12"/>
          </p:nvPr>
        </p:nvSpPr>
        <p:spPr/>
        <p:txBody>
          <a:bodyPr/>
          <a:lstStyle/>
          <a:p>
            <a:pPr>
              <a:defRPr/>
            </a:pPr>
            <a:fld id="{9436C8CF-2D65-4BAC-88A9-41DABA506092}" type="slidenum">
              <a:rPr lang="en-US"/>
              <a:pPr>
                <a:defRPr/>
              </a:pPr>
              <a:t>65</a:t>
            </a:fld>
            <a:endParaRPr lang="en-US"/>
          </a:p>
        </p:txBody>
      </p:sp>
      <p:pic>
        <p:nvPicPr>
          <p:cNvPr id="187397"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5800" y="36513"/>
            <a:ext cx="9829800" cy="691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5"/>
          <p:cNvSpPr>
            <a:spLocks noChangeArrowheads="1"/>
          </p:cNvSpPr>
          <p:nvPr/>
        </p:nvSpPr>
        <p:spPr bwMode="auto">
          <a:xfrm>
            <a:off x="2133600" y="1143000"/>
            <a:ext cx="4953000" cy="4724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alpha val="39999"/>
            </a:srgbClr>
          </a:solidFill>
          <a:ln w="9525" cap="rnd" algn="ctr">
            <a:solidFill>
              <a:srgbClr val="000000"/>
            </a:solidFill>
            <a:prstDash val="sysDot"/>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Content Placeholder 1"/>
          <p:cNvSpPr>
            <a:spLocks noGrp="1"/>
          </p:cNvSpPr>
          <p:nvPr>
            <p:ph/>
          </p:nvPr>
        </p:nvSpPr>
        <p:spPr/>
        <p:txBody>
          <a:bodyPr/>
          <a:lstStyle/>
          <a:p>
            <a:pPr eaLnBrk="1" hangingPunct="1"/>
            <a:endParaRPr lang="en-US" smtClean="0"/>
          </a:p>
        </p:txBody>
      </p:sp>
      <p:sp>
        <p:nvSpPr>
          <p:cNvPr id="57347" name="Footer Placeholder 2"/>
          <p:cNvSpPr>
            <a:spLocks noGrp="1"/>
          </p:cNvSpPr>
          <p:nvPr>
            <p:ph type="ftr" sz="quarter" idx="11"/>
          </p:nvPr>
        </p:nvSpPr>
        <p:spPr/>
        <p:txBody>
          <a:bodyPr/>
          <a:lstStyle/>
          <a:p>
            <a:pPr>
              <a:defRPr/>
            </a:pPr>
            <a:r>
              <a:rPr lang="en-US"/>
              <a:t>OSHA Office of Training &amp; Education</a:t>
            </a:r>
          </a:p>
        </p:txBody>
      </p:sp>
      <p:sp>
        <p:nvSpPr>
          <p:cNvPr id="57348" name="Slide Number Placeholder 3"/>
          <p:cNvSpPr>
            <a:spLocks noGrp="1"/>
          </p:cNvSpPr>
          <p:nvPr>
            <p:ph type="sldNum" sz="quarter" idx="12"/>
          </p:nvPr>
        </p:nvSpPr>
        <p:spPr/>
        <p:txBody>
          <a:bodyPr/>
          <a:lstStyle/>
          <a:p>
            <a:pPr>
              <a:defRPr/>
            </a:pPr>
            <a:fld id="{4F030755-28AB-4395-9550-574C98742158}" type="slidenum">
              <a:rPr lang="en-US"/>
              <a:pPr>
                <a:defRPr/>
              </a:pPr>
              <a:t>66</a:t>
            </a:fld>
            <a:endParaRPr lang="en-US"/>
          </a:p>
        </p:txBody>
      </p:sp>
      <p:pic>
        <p:nvPicPr>
          <p:cNvPr id="1884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0"/>
            <a:ext cx="109839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5"/>
          <p:cNvSpPr>
            <a:spLocks noChangeArrowheads="1"/>
          </p:cNvSpPr>
          <p:nvPr/>
        </p:nvSpPr>
        <p:spPr bwMode="auto">
          <a:xfrm>
            <a:off x="2133600" y="1143000"/>
            <a:ext cx="4953000" cy="4724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alpha val="39999"/>
            </a:srgbClr>
          </a:solidFill>
          <a:ln w="9525" cap="rnd" algn="ctr">
            <a:solidFill>
              <a:srgbClr val="000000"/>
            </a:solidFill>
            <a:prstDash val="sysDot"/>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552238"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5"/>
          <p:cNvSpPr>
            <a:spLocks noChangeArrowheads="1"/>
          </p:cNvSpPr>
          <p:nvPr/>
        </p:nvSpPr>
        <p:spPr bwMode="auto">
          <a:xfrm>
            <a:off x="2133600" y="1143000"/>
            <a:ext cx="4953000" cy="4724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alpha val="39999"/>
            </a:srgbClr>
          </a:solidFill>
          <a:ln w="9525" cap="rnd" algn="ctr">
            <a:solidFill>
              <a:srgbClr val="000000"/>
            </a:solidFill>
            <a:prstDash val="sysDot"/>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5"/>
          <p:cNvSpPr>
            <a:spLocks noChangeArrowheads="1"/>
          </p:cNvSpPr>
          <p:nvPr/>
        </p:nvSpPr>
        <p:spPr bwMode="auto">
          <a:xfrm>
            <a:off x="2133600" y="1143000"/>
            <a:ext cx="4953000" cy="4724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alpha val="39999"/>
            </a:srgbClr>
          </a:solidFill>
          <a:ln w="9525" cap="rnd" algn="ctr">
            <a:solidFill>
              <a:srgbClr val="000000"/>
            </a:solidFill>
            <a:prstDash val="sysDot"/>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103933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5"/>
          <p:cNvSpPr>
            <a:spLocks noChangeArrowheads="1"/>
          </p:cNvSpPr>
          <p:nvPr/>
        </p:nvSpPr>
        <p:spPr bwMode="auto">
          <a:xfrm>
            <a:off x="2133600" y="1143000"/>
            <a:ext cx="4953000" cy="4724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alpha val="39999"/>
            </a:srgbClr>
          </a:solidFill>
          <a:ln w="9525" cap="rnd" algn="ctr">
            <a:solidFill>
              <a:srgbClr val="000000"/>
            </a:solidFill>
            <a:prstDash val="sysDot"/>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ounded Rectangle 102"/>
          <p:cNvSpPr/>
          <p:nvPr/>
        </p:nvSpPr>
        <p:spPr>
          <a:xfrm>
            <a:off x="76200" y="3962400"/>
            <a:ext cx="4953000" cy="1014413"/>
          </a:xfrm>
          <a:prstGeom prst="roundRect">
            <a:avLst/>
          </a:prstGeom>
          <a:solidFill>
            <a:srgbClr val="FFFFC1"/>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04" name="Rectangle 103"/>
          <p:cNvSpPr/>
          <p:nvPr/>
        </p:nvSpPr>
        <p:spPr>
          <a:xfrm>
            <a:off x="152400" y="3985499"/>
            <a:ext cx="4800600" cy="967501"/>
          </a:xfrm>
          <a:prstGeom prst="rect">
            <a:avLst/>
          </a:prstGeom>
          <a:noFill/>
          <a:ln w="38100">
            <a:noFill/>
          </a:ln>
        </p:spPr>
        <p:txBody>
          <a:bodyPr numCol="2">
            <a:spAutoFit/>
          </a:bodyPr>
          <a:lstStyle/>
          <a:p>
            <a:pPr fontAlgn="auto">
              <a:spcBef>
                <a:spcPts val="0"/>
              </a:spcBef>
              <a:spcAft>
                <a:spcPts val="0"/>
              </a:spcAft>
              <a:defRPr/>
            </a:pPr>
            <a:r>
              <a:rPr lang="en-US" sz="1400" b="1" dirty="0">
                <a:latin typeface="+mn-lt"/>
              </a:rPr>
              <a:t>Electrical Hazard Awareness Training</a:t>
            </a:r>
          </a:p>
          <a:p>
            <a:pPr fontAlgn="auto">
              <a:spcBef>
                <a:spcPts val="0"/>
              </a:spcBef>
              <a:spcAft>
                <a:spcPts val="0"/>
              </a:spcAft>
              <a:defRPr/>
            </a:pPr>
            <a:r>
              <a:rPr lang="en-US" sz="1400" b="1" dirty="0">
                <a:latin typeface="+mn-lt"/>
              </a:rPr>
              <a:t>Competent Person Training  </a:t>
            </a:r>
          </a:p>
          <a:p>
            <a:pPr fontAlgn="auto">
              <a:spcBef>
                <a:spcPts val="0"/>
              </a:spcBef>
              <a:spcAft>
                <a:spcPts val="0"/>
              </a:spcAft>
              <a:defRPr/>
            </a:pPr>
            <a:r>
              <a:rPr lang="en-US" sz="1400" b="1" dirty="0">
                <a:latin typeface="+mn-lt"/>
              </a:rPr>
              <a:t>Lock-Out Tag-out procedures</a:t>
            </a:r>
          </a:p>
          <a:p>
            <a:pPr fontAlgn="auto">
              <a:spcBef>
                <a:spcPts val="0"/>
              </a:spcBef>
              <a:spcAft>
                <a:spcPts val="0"/>
              </a:spcAft>
              <a:defRPr/>
            </a:pPr>
            <a:r>
              <a:rPr lang="en-US" sz="1400" b="1" dirty="0">
                <a:latin typeface="+mn-lt"/>
              </a:rPr>
              <a:t>Protocol for employees who receive an electrical shock.</a:t>
            </a:r>
          </a:p>
          <a:p>
            <a:pPr fontAlgn="auto">
              <a:spcBef>
                <a:spcPts val="0"/>
              </a:spcBef>
              <a:spcAft>
                <a:spcPts val="0"/>
              </a:spcAft>
              <a:defRPr/>
            </a:pPr>
            <a:r>
              <a:rPr lang="en-US" sz="1400" b="1" dirty="0">
                <a:latin typeface="+mn-lt"/>
              </a:rPr>
              <a:t>Tool maintenance</a:t>
            </a:r>
          </a:p>
          <a:p>
            <a:pPr fontAlgn="auto">
              <a:spcBef>
                <a:spcPts val="0"/>
              </a:spcBef>
              <a:spcAft>
                <a:spcPts val="0"/>
              </a:spcAft>
              <a:defRPr/>
            </a:pPr>
            <a:r>
              <a:rPr lang="en-US" sz="1400" b="1" dirty="0">
                <a:latin typeface="+mn-lt"/>
              </a:rPr>
              <a:t>Electrical fire hazards </a:t>
            </a:r>
          </a:p>
        </p:txBody>
      </p:sp>
      <p:sp>
        <p:nvSpPr>
          <p:cNvPr id="175" name="Rectangle 174"/>
          <p:cNvSpPr/>
          <p:nvPr/>
        </p:nvSpPr>
        <p:spPr>
          <a:xfrm>
            <a:off x="5715000" y="4343400"/>
            <a:ext cx="990600" cy="838200"/>
          </a:xfrm>
          <a:prstGeom prst="rect">
            <a:avLst/>
          </a:prstGeom>
          <a:solidFill>
            <a:srgbClr val="FFFFC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schemeClr val="tx1"/>
                </a:solidFill>
              </a:rPr>
              <a:t>Test Runs</a:t>
            </a:r>
          </a:p>
          <a:p>
            <a:pPr algn="ctr" fontAlgn="auto">
              <a:spcBef>
                <a:spcPts val="0"/>
              </a:spcBef>
              <a:spcAft>
                <a:spcPts val="0"/>
              </a:spcAft>
              <a:defRPr/>
            </a:pPr>
            <a:r>
              <a:rPr lang="en-US" sz="1200" b="1" dirty="0">
                <a:solidFill>
                  <a:schemeClr val="tx1"/>
                </a:solidFill>
              </a:rPr>
              <a:t>Competent </a:t>
            </a:r>
          </a:p>
          <a:p>
            <a:pPr algn="ctr" fontAlgn="auto">
              <a:spcBef>
                <a:spcPts val="0"/>
              </a:spcBef>
              <a:spcAft>
                <a:spcPts val="0"/>
              </a:spcAft>
              <a:defRPr/>
            </a:pPr>
            <a:r>
              <a:rPr lang="en-US" sz="1200" b="1" dirty="0">
                <a:solidFill>
                  <a:schemeClr val="tx1"/>
                </a:solidFill>
              </a:rPr>
              <a:t>Person</a:t>
            </a:r>
          </a:p>
          <a:p>
            <a:pPr algn="ctr" fontAlgn="auto">
              <a:spcBef>
                <a:spcPts val="0"/>
              </a:spcBef>
              <a:spcAft>
                <a:spcPts val="0"/>
              </a:spcAft>
              <a:defRPr/>
            </a:pPr>
            <a:r>
              <a:rPr lang="en-US" sz="1200" b="1" dirty="0">
                <a:solidFill>
                  <a:schemeClr val="tx1"/>
                </a:solidFill>
              </a:rPr>
              <a:t>Review </a:t>
            </a:r>
          </a:p>
        </p:txBody>
      </p:sp>
      <p:sp>
        <p:nvSpPr>
          <p:cNvPr id="65" name="Rounded Rectangle 64"/>
          <p:cNvSpPr/>
          <p:nvPr/>
        </p:nvSpPr>
        <p:spPr>
          <a:xfrm>
            <a:off x="76200" y="76200"/>
            <a:ext cx="4953000" cy="1828800"/>
          </a:xfrm>
          <a:prstGeom prst="roundRect">
            <a:avLst/>
          </a:prstGeom>
          <a:solidFill>
            <a:srgbClr val="FFFFC1"/>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nvGrpSpPr>
          <p:cNvPr id="2" name="Group 73"/>
          <p:cNvGrpSpPr>
            <a:grpSpLocks/>
          </p:cNvGrpSpPr>
          <p:nvPr/>
        </p:nvGrpSpPr>
        <p:grpSpPr bwMode="auto">
          <a:xfrm>
            <a:off x="7239000" y="914400"/>
            <a:ext cx="1676400" cy="457200"/>
            <a:chOff x="6506035" y="914400"/>
            <a:chExt cx="1676400" cy="457200"/>
          </a:xfrm>
        </p:grpSpPr>
        <p:sp>
          <p:nvSpPr>
            <p:cNvPr id="66" name="Rounded Rectangle 65"/>
            <p:cNvSpPr/>
            <p:nvPr/>
          </p:nvSpPr>
          <p:spPr>
            <a:xfrm>
              <a:off x="6810835" y="990600"/>
              <a:ext cx="1066800" cy="381000"/>
            </a:xfrm>
            <a:prstGeom prst="roundRect">
              <a:avLst/>
            </a:prstGeom>
            <a:solidFill>
              <a:schemeClr val="accent1">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4" name="Title 1"/>
            <p:cNvSpPr txBox="1">
              <a:spLocks/>
            </p:cNvSpPr>
            <p:nvPr/>
          </p:nvSpPr>
          <p:spPr>
            <a:xfrm>
              <a:off x="6506035" y="914400"/>
              <a:ext cx="1676400" cy="457200"/>
            </a:xfrm>
            <a:prstGeom prst="rect">
              <a:avLst/>
            </a:prstGeom>
          </p:spPr>
          <p:txBody>
            <a:bodyPr anchor="ctr"/>
            <a:lstStyle/>
            <a:p>
              <a:pPr algn="ctr" fontAlgn="auto">
                <a:spcBef>
                  <a:spcPts val="0"/>
                </a:spcBef>
                <a:spcAft>
                  <a:spcPts val="0"/>
                </a:spcAft>
                <a:defRPr/>
              </a:pPr>
              <a:r>
                <a:rPr lang="en-US" sz="2400" b="1" dirty="0">
                  <a:latin typeface="+mj-lt"/>
                  <a:ea typeface="+mj-ea"/>
                  <a:cs typeface="+mj-cs"/>
                </a:rPr>
                <a:t>Assess</a:t>
              </a:r>
            </a:p>
          </p:txBody>
        </p:sp>
      </p:grpSp>
      <p:grpSp>
        <p:nvGrpSpPr>
          <p:cNvPr id="3" name="Group 74"/>
          <p:cNvGrpSpPr>
            <a:grpSpLocks/>
          </p:cNvGrpSpPr>
          <p:nvPr/>
        </p:nvGrpSpPr>
        <p:grpSpPr bwMode="auto">
          <a:xfrm>
            <a:off x="7391400" y="2362200"/>
            <a:ext cx="1447800" cy="381000"/>
            <a:chOff x="6582235" y="2362200"/>
            <a:chExt cx="1524000" cy="381000"/>
          </a:xfrm>
        </p:grpSpPr>
        <p:sp>
          <p:nvSpPr>
            <p:cNvPr id="68" name="Rounded Rectangle 67"/>
            <p:cNvSpPr/>
            <p:nvPr/>
          </p:nvSpPr>
          <p:spPr>
            <a:xfrm>
              <a:off x="6734301" y="2362200"/>
              <a:ext cx="1219868" cy="381000"/>
            </a:xfrm>
            <a:prstGeom prst="roundRect">
              <a:avLst/>
            </a:prstGeom>
            <a:solidFill>
              <a:schemeClr val="accent1">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6" name="Title 1"/>
            <p:cNvSpPr txBox="1">
              <a:spLocks/>
            </p:cNvSpPr>
            <p:nvPr/>
          </p:nvSpPr>
          <p:spPr>
            <a:xfrm>
              <a:off x="6582235" y="2362200"/>
              <a:ext cx="1524000" cy="381000"/>
            </a:xfrm>
            <a:prstGeom prst="rect">
              <a:avLst/>
            </a:prstGeom>
          </p:spPr>
          <p:txBody>
            <a:bodyPr anchor="ctr"/>
            <a:lstStyle/>
            <a:p>
              <a:pPr algn="ctr" fontAlgn="auto">
                <a:spcBef>
                  <a:spcPts val="0"/>
                </a:spcBef>
                <a:spcAft>
                  <a:spcPts val="0"/>
                </a:spcAft>
                <a:defRPr/>
              </a:pPr>
              <a:r>
                <a:rPr lang="en-US" sz="2400" b="1" dirty="0">
                  <a:latin typeface="+mj-lt"/>
                  <a:ea typeface="+mj-ea"/>
                  <a:cs typeface="+mj-cs"/>
                </a:rPr>
                <a:t>Control</a:t>
              </a:r>
            </a:p>
          </p:txBody>
        </p:sp>
      </p:grpSp>
      <p:grpSp>
        <p:nvGrpSpPr>
          <p:cNvPr id="5" name="Group 75"/>
          <p:cNvGrpSpPr>
            <a:grpSpLocks/>
          </p:cNvGrpSpPr>
          <p:nvPr/>
        </p:nvGrpSpPr>
        <p:grpSpPr bwMode="auto">
          <a:xfrm>
            <a:off x="7543800" y="3962400"/>
            <a:ext cx="1066800" cy="304800"/>
            <a:chOff x="6647549" y="3886200"/>
            <a:chExt cx="1219200" cy="457200"/>
          </a:xfrm>
        </p:grpSpPr>
        <p:sp>
          <p:nvSpPr>
            <p:cNvPr id="71" name="Rounded Rectangle 70"/>
            <p:cNvSpPr/>
            <p:nvPr/>
          </p:nvSpPr>
          <p:spPr>
            <a:xfrm>
              <a:off x="6821720" y="3886200"/>
              <a:ext cx="914400" cy="457200"/>
            </a:xfrm>
            <a:prstGeom prst="roundRect">
              <a:avLst/>
            </a:prstGeom>
            <a:solidFill>
              <a:schemeClr val="accent1">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7" name="Title 1"/>
            <p:cNvSpPr txBox="1">
              <a:spLocks/>
            </p:cNvSpPr>
            <p:nvPr/>
          </p:nvSpPr>
          <p:spPr>
            <a:xfrm>
              <a:off x="6647549" y="3886200"/>
              <a:ext cx="1219200" cy="457200"/>
            </a:xfrm>
            <a:prstGeom prst="rect">
              <a:avLst/>
            </a:prstGeom>
          </p:spPr>
          <p:txBody>
            <a:bodyPr anchor="ctr"/>
            <a:lstStyle/>
            <a:p>
              <a:pPr algn="ctr" fontAlgn="auto">
                <a:spcBef>
                  <a:spcPts val="0"/>
                </a:spcBef>
                <a:spcAft>
                  <a:spcPts val="0"/>
                </a:spcAft>
                <a:defRPr/>
              </a:pPr>
              <a:r>
                <a:rPr lang="en-US" sz="2000" b="1" dirty="0">
                  <a:latin typeface="+mj-lt"/>
                  <a:ea typeface="+mj-ea"/>
                  <a:cs typeface="+mj-cs"/>
                </a:rPr>
                <a:t>Train</a:t>
              </a:r>
            </a:p>
          </p:txBody>
        </p:sp>
      </p:grpSp>
      <p:grpSp>
        <p:nvGrpSpPr>
          <p:cNvPr id="10" name="Group 80"/>
          <p:cNvGrpSpPr>
            <a:grpSpLocks/>
          </p:cNvGrpSpPr>
          <p:nvPr/>
        </p:nvGrpSpPr>
        <p:grpSpPr bwMode="auto">
          <a:xfrm>
            <a:off x="7086600" y="4267200"/>
            <a:ext cx="1981200" cy="609600"/>
            <a:chOff x="6210410" y="4419600"/>
            <a:chExt cx="2368826" cy="609600"/>
          </a:xfrm>
        </p:grpSpPr>
        <p:sp>
          <p:nvSpPr>
            <p:cNvPr id="72" name="Rounded Rectangle 71"/>
            <p:cNvSpPr/>
            <p:nvPr/>
          </p:nvSpPr>
          <p:spPr>
            <a:xfrm>
              <a:off x="6574845" y="4572000"/>
              <a:ext cx="1639956" cy="381000"/>
            </a:xfrm>
            <a:prstGeom prst="roundRect">
              <a:avLst/>
            </a:prstGeom>
            <a:solidFill>
              <a:schemeClr val="accent1">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8" name="Title 1"/>
            <p:cNvSpPr txBox="1">
              <a:spLocks/>
            </p:cNvSpPr>
            <p:nvPr/>
          </p:nvSpPr>
          <p:spPr>
            <a:xfrm>
              <a:off x="6210410" y="4419600"/>
              <a:ext cx="2368826" cy="609600"/>
            </a:xfrm>
            <a:prstGeom prst="rect">
              <a:avLst/>
            </a:prstGeom>
          </p:spPr>
          <p:txBody>
            <a:bodyPr anchor="ctr">
              <a:normAutofit/>
            </a:bodyPr>
            <a:lstStyle/>
            <a:p>
              <a:pPr algn="ctr" fontAlgn="auto">
                <a:spcBef>
                  <a:spcPts val="0"/>
                </a:spcBef>
                <a:spcAft>
                  <a:spcPts val="0"/>
                </a:spcAft>
                <a:defRPr/>
              </a:pPr>
              <a:r>
                <a:rPr lang="en-US" sz="2000" b="1" dirty="0">
                  <a:latin typeface="+mj-lt"/>
                  <a:ea typeface="+mj-ea"/>
                  <a:cs typeface="+mj-cs"/>
                </a:rPr>
                <a:t>Implement</a:t>
              </a:r>
            </a:p>
          </p:txBody>
        </p:sp>
      </p:grpSp>
      <p:grpSp>
        <p:nvGrpSpPr>
          <p:cNvPr id="11" name="Group 78"/>
          <p:cNvGrpSpPr>
            <a:grpSpLocks/>
          </p:cNvGrpSpPr>
          <p:nvPr/>
        </p:nvGrpSpPr>
        <p:grpSpPr bwMode="auto">
          <a:xfrm>
            <a:off x="7315200" y="5486400"/>
            <a:ext cx="1571625" cy="457200"/>
            <a:chOff x="6375671" y="5867400"/>
            <a:chExt cx="1754188" cy="457200"/>
          </a:xfrm>
        </p:grpSpPr>
        <p:sp>
          <p:nvSpPr>
            <p:cNvPr id="73" name="Rounded Rectangle 72"/>
            <p:cNvSpPr/>
            <p:nvPr/>
          </p:nvSpPr>
          <p:spPr>
            <a:xfrm>
              <a:off x="6632598" y="5943600"/>
              <a:ext cx="1188949" cy="304800"/>
            </a:xfrm>
            <a:prstGeom prst="roundRect">
              <a:avLst/>
            </a:prstGeom>
            <a:solidFill>
              <a:schemeClr val="accent1">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9" name="Title 1"/>
            <p:cNvSpPr txBox="1">
              <a:spLocks/>
            </p:cNvSpPr>
            <p:nvPr/>
          </p:nvSpPr>
          <p:spPr>
            <a:xfrm>
              <a:off x="6375671" y="5867400"/>
              <a:ext cx="1754188" cy="457200"/>
            </a:xfrm>
            <a:prstGeom prst="rect">
              <a:avLst/>
            </a:prstGeom>
          </p:spPr>
          <p:txBody>
            <a:bodyPr anchor="ctr"/>
            <a:lstStyle/>
            <a:p>
              <a:pPr algn="ctr" fontAlgn="auto">
                <a:spcBef>
                  <a:spcPts val="0"/>
                </a:spcBef>
                <a:spcAft>
                  <a:spcPts val="0"/>
                </a:spcAft>
                <a:defRPr/>
              </a:pPr>
              <a:r>
                <a:rPr lang="en-US" sz="2000" b="1" dirty="0">
                  <a:latin typeface="+mj-lt"/>
                  <a:ea typeface="+mj-ea"/>
                  <a:cs typeface="+mj-cs"/>
                </a:rPr>
                <a:t>Monitor</a:t>
              </a:r>
            </a:p>
          </p:txBody>
        </p:sp>
      </p:grpSp>
      <p:sp>
        <p:nvSpPr>
          <p:cNvPr id="22" name="Down Arrow 21"/>
          <p:cNvSpPr/>
          <p:nvPr/>
        </p:nvSpPr>
        <p:spPr>
          <a:xfrm rot="14339055">
            <a:off x="8594725" y="6105525"/>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27" name="Down Arrow 26"/>
          <p:cNvSpPr/>
          <p:nvPr/>
        </p:nvSpPr>
        <p:spPr>
          <a:xfrm rot="10800000">
            <a:off x="8829675" y="51816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42" name="Down Arrow 41"/>
          <p:cNvSpPr/>
          <p:nvPr/>
        </p:nvSpPr>
        <p:spPr>
          <a:xfrm rot="9533911">
            <a:off x="8780463" y="496888"/>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43" name="Down Arrow 42"/>
          <p:cNvSpPr/>
          <p:nvPr/>
        </p:nvSpPr>
        <p:spPr>
          <a:xfrm rot="7351671">
            <a:off x="8596313" y="239713"/>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44" name="Down Arrow 43"/>
          <p:cNvSpPr/>
          <p:nvPr/>
        </p:nvSpPr>
        <p:spPr>
          <a:xfrm rot="3740156">
            <a:off x="8286750" y="22225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50" name="Down Arrow 49"/>
          <p:cNvSpPr/>
          <p:nvPr/>
        </p:nvSpPr>
        <p:spPr>
          <a:xfrm rot="10479702">
            <a:off x="8829675" y="868363"/>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51" name="Down Arrow 50"/>
          <p:cNvSpPr/>
          <p:nvPr/>
        </p:nvSpPr>
        <p:spPr>
          <a:xfrm rot="10800000">
            <a:off x="8829675" y="47244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52" name="Down Arrow 51"/>
          <p:cNvSpPr/>
          <p:nvPr/>
        </p:nvSpPr>
        <p:spPr>
          <a:xfrm rot="10800000">
            <a:off x="8829675" y="42672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53" name="Down Arrow 52"/>
          <p:cNvSpPr/>
          <p:nvPr/>
        </p:nvSpPr>
        <p:spPr>
          <a:xfrm rot="10800000">
            <a:off x="8829675" y="38100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54" name="Down Arrow 53"/>
          <p:cNvSpPr/>
          <p:nvPr/>
        </p:nvSpPr>
        <p:spPr>
          <a:xfrm rot="10800000">
            <a:off x="8829675" y="33528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55" name="Down Arrow 54"/>
          <p:cNvSpPr/>
          <p:nvPr/>
        </p:nvSpPr>
        <p:spPr>
          <a:xfrm rot="10800000">
            <a:off x="8829675" y="28956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56" name="Down Arrow 55"/>
          <p:cNvSpPr/>
          <p:nvPr/>
        </p:nvSpPr>
        <p:spPr>
          <a:xfrm rot="10800000">
            <a:off x="8829675" y="24384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57" name="Down Arrow 56"/>
          <p:cNvSpPr/>
          <p:nvPr/>
        </p:nvSpPr>
        <p:spPr>
          <a:xfrm rot="10800000">
            <a:off x="8829675" y="20574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58" name="Down Arrow 57"/>
          <p:cNvSpPr/>
          <p:nvPr/>
        </p:nvSpPr>
        <p:spPr>
          <a:xfrm rot="10800000">
            <a:off x="8829675" y="12192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60" name="Rectangle 59"/>
          <p:cNvSpPr/>
          <p:nvPr/>
        </p:nvSpPr>
        <p:spPr>
          <a:xfrm>
            <a:off x="152400" y="118408"/>
            <a:ext cx="4953000" cy="1786592"/>
          </a:xfrm>
          <a:prstGeom prst="rect">
            <a:avLst/>
          </a:prstGeom>
          <a:noFill/>
          <a:ln w="38100">
            <a:noFill/>
          </a:ln>
        </p:spPr>
        <p:txBody>
          <a:bodyPr numCol="2">
            <a:spAutoFit/>
          </a:bodyPr>
          <a:lstStyle/>
          <a:p>
            <a:pPr fontAlgn="auto">
              <a:spcBef>
                <a:spcPts val="0"/>
              </a:spcBef>
              <a:spcAft>
                <a:spcPts val="0"/>
              </a:spcAft>
              <a:defRPr/>
            </a:pPr>
            <a:r>
              <a:rPr lang="en-US" sz="1200" b="1" dirty="0">
                <a:cs typeface="Arial" pitchFamily="34" charset="0"/>
              </a:rPr>
              <a:t>Are workers exposed to electrical hazards? </a:t>
            </a:r>
          </a:p>
          <a:p>
            <a:pPr fontAlgn="auto">
              <a:spcBef>
                <a:spcPts val="0"/>
              </a:spcBef>
              <a:spcAft>
                <a:spcPts val="0"/>
              </a:spcAft>
              <a:defRPr/>
            </a:pPr>
            <a:r>
              <a:rPr lang="en-US" sz="1200" b="1" dirty="0">
                <a:cs typeface="Arial" pitchFamily="34" charset="0"/>
              </a:rPr>
              <a:t>Does the company have an electrical protection program? </a:t>
            </a:r>
          </a:p>
          <a:p>
            <a:pPr fontAlgn="auto">
              <a:spcBef>
                <a:spcPts val="0"/>
              </a:spcBef>
              <a:spcAft>
                <a:spcPts val="0"/>
              </a:spcAft>
              <a:defRPr/>
            </a:pPr>
            <a:r>
              <a:rPr lang="en-US" sz="1200" b="1" dirty="0">
                <a:cs typeface="Arial" pitchFamily="34" charset="0"/>
              </a:rPr>
              <a:t>Are GFCI’s used throughout jobsites?</a:t>
            </a:r>
          </a:p>
          <a:p>
            <a:pPr fontAlgn="auto">
              <a:spcBef>
                <a:spcPts val="0"/>
              </a:spcBef>
              <a:spcAft>
                <a:spcPts val="0"/>
              </a:spcAft>
              <a:defRPr/>
            </a:pPr>
            <a:r>
              <a:rPr lang="en-US" sz="1200" b="1" dirty="0">
                <a:cs typeface="Arial" pitchFamily="34" charset="0"/>
              </a:rPr>
              <a:t>Are there regular inspections of extension cords, electrical tools, portable generators and other sources of electrical hazards including grounding?</a:t>
            </a:r>
          </a:p>
          <a:p>
            <a:pPr fontAlgn="auto">
              <a:spcBef>
                <a:spcPts val="0"/>
              </a:spcBef>
              <a:spcAft>
                <a:spcPts val="0"/>
              </a:spcAft>
              <a:defRPr/>
            </a:pPr>
            <a:r>
              <a:rPr lang="en-US" sz="1200" b="1" dirty="0">
                <a:cs typeface="Arial" pitchFamily="34" charset="0"/>
              </a:rPr>
              <a:t>Does the company have a Lock-out-tag-out program?</a:t>
            </a:r>
          </a:p>
          <a:p>
            <a:pPr fontAlgn="auto">
              <a:spcBef>
                <a:spcPts val="0"/>
              </a:spcBef>
              <a:spcAft>
                <a:spcPts val="0"/>
              </a:spcAft>
              <a:defRPr/>
            </a:pPr>
            <a:r>
              <a:rPr lang="en-US" sz="1200" b="1" dirty="0">
                <a:cs typeface="Arial" pitchFamily="34" charset="0"/>
              </a:rPr>
              <a:t>Has any worker ever received a shock on a jobsite?</a:t>
            </a:r>
          </a:p>
          <a:p>
            <a:pPr fontAlgn="auto">
              <a:spcBef>
                <a:spcPts val="0"/>
              </a:spcBef>
              <a:spcAft>
                <a:spcPts val="0"/>
              </a:spcAft>
              <a:defRPr/>
            </a:pPr>
            <a:r>
              <a:rPr lang="en-US" sz="1200" b="1" dirty="0">
                <a:cs typeface="Arial" pitchFamily="34" charset="0"/>
              </a:rPr>
              <a:t>Are workers trained in how to identify and avoid electrical hazards?</a:t>
            </a:r>
          </a:p>
        </p:txBody>
      </p:sp>
      <p:sp>
        <p:nvSpPr>
          <p:cNvPr id="67" name="Rounded Rectangle 66"/>
          <p:cNvSpPr/>
          <p:nvPr/>
        </p:nvSpPr>
        <p:spPr>
          <a:xfrm>
            <a:off x="76200" y="2057400"/>
            <a:ext cx="4953000" cy="1676400"/>
          </a:xfrm>
          <a:prstGeom prst="roundRect">
            <a:avLst/>
          </a:prstGeom>
          <a:solidFill>
            <a:srgbClr val="FFFFC1"/>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69" name="Rectangle 68"/>
          <p:cNvSpPr/>
          <p:nvPr/>
        </p:nvSpPr>
        <p:spPr>
          <a:xfrm>
            <a:off x="152400" y="2131874"/>
            <a:ext cx="4876800" cy="1601926"/>
          </a:xfrm>
          <a:prstGeom prst="rect">
            <a:avLst/>
          </a:prstGeom>
          <a:noFill/>
          <a:ln w="38100">
            <a:noFill/>
          </a:ln>
        </p:spPr>
        <p:txBody>
          <a:bodyPr numCol="2">
            <a:spAutoFit/>
          </a:bodyPr>
          <a:lstStyle/>
          <a:p>
            <a:pPr fontAlgn="auto">
              <a:spcBef>
                <a:spcPts val="0"/>
              </a:spcBef>
              <a:spcAft>
                <a:spcPts val="0"/>
              </a:spcAft>
              <a:defRPr/>
            </a:pPr>
            <a:r>
              <a:rPr lang="en-US" sz="1200" b="1" dirty="0">
                <a:cs typeface="Arial" pitchFamily="34" charset="0"/>
              </a:rPr>
              <a:t>Write an electrical control program.</a:t>
            </a:r>
          </a:p>
          <a:p>
            <a:pPr fontAlgn="auto">
              <a:spcBef>
                <a:spcPts val="0"/>
              </a:spcBef>
              <a:spcAft>
                <a:spcPts val="0"/>
              </a:spcAft>
              <a:defRPr/>
            </a:pPr>
            <a:r>
              <a:rPr lang="en-US" sz="1200" b="1" dirty="0">
                <a:cs typeface="Arial" pitchFamily="34" charset="0"/>
              </a:rPr>
              <a:t>Purchase Lock-out tag-out  equipment and Ground-fault-circuit-interrupters. </a:t>
            </a:r>
          </a:p>
          <a:p>
            <a:pPr fontAlgn="auto">
              <a:spcBef>
                <a:spcPts val="0"/>
              </a:spcBef>
              <a:spcAft>
                <a:spcPts val="0"/>
              </a:spcAft>
              <a:defRPr/>
            </a:pPr>
            <a:r>
              <a:rPr lang="en-US" sz="1200" b="1" dirty="0">
                <a:cs typeface="Arial" pitchFamily="34" charset="0"/>
              </a:rPr>
              <a:t>Create tool and extension cord maintenance checklists. </a:t>
            </a:r>
          </a:p>
          <a:p>
            <a:pPr fontAlgn="auto">
              <a:spcBef>
                <a:spcPts val="0"/>
              </a:spcBef>
              <a:spcAft>
                <a:spcPts val="0"/>
              </a:spcAft>
              <a:defRPr/>
            </a:pPr>
            <a:r>
              <a:rPr lang="en-US" sz="1200" b="1" dirty="0">
                <a:cs typeface="Arial" pitchFamily="34" charset="0"/>
              </a:rPr>
              <a:t>Establish a written procedure to coordinate with Controlling Entity their obligations under contract to provide general electrical conditions and lighting.   </a:t>
            </a:r>
          </a:p>
          <a:p>
            <a:pPr fontAlgn="auto">
              <a:spcBef>
                <a:spcPts val="0"/>
              </a:spcBef>
              <a:spcAft>
                <a:spcPts val="0"/>
              </a:spcAft>
              <a:defRPr/>
            </a:pPr>
            <a:r>
              <a:rPr lang="en-US" sz="1200" b="1" dirty="0">
                <a:cs typeface="Arial" pitchFamily="34" charset="0"/>
              </a:rPr>
              <a:t>Designate Competent Persons organization structure for electrical hazards. </a:t>
            </a:r>
          </a:p>
        </p:txBody>
      </p:sp>
      <p:sp>
        <p:nvSpPr>
          <p:cNvPr id="95" name="Down Arrow 94"/>
          <p:cNvSpPr/>
          <p:nvPr/>
        </p:nvSpPr>
        <p:spPr>
          <a:xfrm rot="5400000">
            <a:off x="6972300" y="288925"/>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98" name="Down Arrow 97"/>
          <p:cNvSpPr/>
          <p:nvPr/>
        </p:nvSpPr>
        <p:spPr>
          <a:xfrm>
            <a:off x="8001000" y="6858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10" name="Down Arrow 109"/>
          <p:cNvSpPr/>
          <p:nvPr/>
        </p:nvSpPr>
        <p:spPr>
          <a:xfrm rot="17836860">
            <a:off x="7680325" y="153035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11" name="Down Arrow 110"/>
          <p:cNvSpPr/>
          <p:nvPr/>
        </p:nvSpPr>
        <p:spPr>
          <a:xfrm rot="19030235">
            <a:off x="7905750" y="1731963"/>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15" name="Rounded Rectangle 114"/>
          <p:cNvSpPr/>
          <p:nvPr/>
        </p:nvSpPr>
        <p:spPr>
          <a:xfrm>
            <a:off x="76200" y="5181600"/>
            <a:ext cx="4953000" cy="1447800"/>
          </a:xfrm>
          <a:prstGeom prst="roundRect">
            <a:avLst/>
          </a:prstGeom>
          <a:solidFill>
            <a:srgbClr val="FFFFC1"/>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16" name="Rectangle 115"/>
          <p:cNvSpPr/>
          <p:nvPr/>
        </p:nvSpPr>
        <p:spPr>
          <a:xfrm>
            <a:off x="152400" y="5194518"/>
            <a:ext cx="4724400" cy="1384995"/>
          </a:xfrm>
          <a:prstGeom prst="rect">
            <a:avLst/>
          </a:prstGeom>
          <a:noFill/>
          <a:ln w="38100">
            <a:noFill/>
          </a:ln>
        </p:spPr>
        <p:txBody>
          <a:bodyPr numCol="2">
            <a:spAutoFit/>
          </a:bodyPr>
          <a:lstStyle/>
          <a:p>
            <a:pPr fontAlgn="auto">
              <a:spcBef>
                <a:spcPts val="0"/>
              </a:spcBef>
              <a:spcAft>
                <a:spcPts val="0"/>
              </a:spcAft>
              <a:defRPr/>
            </a:pPr>
            <a:r>
              <a:rPr lang="en-US" sz="1400" b="1" dirty="0">
                <a:latin typeface="+mn-lt"/>
              </a:rPr>
              <a:t>Perform daily inspections of extension chords.</a:t>
            </a:r>
          </a:p>
          <a:p>
            <a:pPr fontAlgn="auto">
              <a:spcBef>
                <a:spcPts val="0"/>
              </a:spcBef>
              <a:spcAft>
                <a:spcPts val="0"/>
              </a:spcAft>
              <a:defRPr/>
            </a:pPr>
            <a:r>
              <a:rPr lang="en-US" sz="1400" b="1" dirty="0">
                <a:latin typeface="+mn-lt"/>
              </a:rPr>
              <a:t>Review Competent Person daily pre-task inspections of electrical hazards controls.</a:t>
            </a:r>
          </a:p>
          <a:p>
            <a:pPr fontAlgn="auto">
              <a:spcBef>
                <a:spcPts val="0"/>
              </a:spcBef>
              <a:spcAft>
                <a:spcPts val="0"/>
              </a:spcAft>
              <a:defRPr/>
            </a:pPr>
            <a:r>
              <a:rPr lang="en-US" sz="1400" b="1" dirty="0">
                <a:latin typeface="+mn-lt"/>
              </a:rPr>
              <a:t>Frequent communications with fall protection competent persons. </a:t>
            </a:r>
          </a:p>
          <a:p>
            <a:pPr fontAlgn="auto">
              <a:spcBef>
                <a:spcPts val="0"/>
              </a:spcBef>
              <a:spcAft>
                <a:spcPts val="0"/>
              </a:spcAft>
              <a:defRPr/>
            </a:pPr>
            <a:r>
              <a:rPr lang="en-US" sz="1400" b="1" dirty="0">
                <a:latin typeface="+mn-lt"/>
              </a:rPr>
              <a:t>End of week employee fall protection debriefings</a:t>
            </a:r>
          </a:p>
          <a:p>
            <a:pPr fontAlgn="auto">
              <a:spcBef>
                <a:spcPts val="0"/>
              </a:spcBef>
              <a:spcAft>
                <a:spcPts val="0"/>
              </a:spcAft>
              <a:defRPr/>
            </a:pPr>
            <a:r>
              <a:rPr lang="en-US" sz="1400" b="1" dirty="0">
                <a:latin typeface="+mn-lt"/>
              </a:rPr>
              <a:t>Accident or incident investigations  </a:t>
            </a:r>
          </a:p>
        </p:txBody>
      </p:sp>
      <p:sp>
        <p:nvSpPr>
          <p:cNvPr id="121" name="Down Arrow 120"/>
          <p:cNvSpPr/>
          <p:nvPr/>
        </p:nvSpPr>
        <p:spPr>
          <a:xfrm rot="10800000">
            <a:off x="8839200" y="16764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30" name="Down Arrow 129"/>
          <p:cNvSpPr/>
          <p:nvPr/>
        </p:nvSpPr>
        <p:spPr>
          <a:xfrm rot="16200000">
            <a:off x="8267700" y="62103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33" name="Down Arrow 132"/>
          <p:cNvSpPr/>
          <p:nvPr/>
        </p:nvSpPr>
        <p:spPr>
          <a:xfrm rot="11893586">
            <a:off x="8812213" y="5849938"/>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38" name="Down Arrow 137"/>
          <p:cNvSpPr/>
          <p:nvPr/>
        </p:nvSpPr>
        <p:spPr>
          <a:xfrm rot="1830103">
            <a:off x="8054975" y="403225"/>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76" name="Down Arrow 75"/>
          <p:cNvSpPr/>
          <p:nvPr/>
        </p:nvSpPr>
        <p:spPr>
          <a:xfrm rot="10800000">
            <a:off x="8839200" y="55626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78" name="Down Arrow 77"/>
          <p:cNvSpPr/>
          <p:nvPr/>
        </p:nvSpPr>
        <p:spPr>
          <a:xfrm rot="5400000">
            <a:off x="6667500" y="2667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79" name="Down Arrow 78"/>
          <p:cNvSpPr/>
          <p:nvPr/>
        </p:nvSpPr>
        <p:spPr>
          <a:xfrm rot="5400000">
            <a:off x="6362700" y="288925"/>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80" name="Down Arrow 79"/>
          <p:cNvSpPr/>
          <p:nvPr/>
        </p:nvSpPr>
        <p:spPr>
          <a:xfrm rot="5400000">
            <a:off x="6057900" y="288925"/>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81" name="Down Arrow 80"/>
          <p:cNvSpPr/>
          <p:nvPr/>
        </p:nvSpPr>
        <p:spPr>
          <a:xfrm rot="5400000">
            <a:off x="5753100" y="288925"/>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82" name="Down Arrow 81"/>
          <p:cNvSpPr/>
          <p:nvPr/>
        </p:nvSpPr>
        <p:spPr>
          <a:xfrm rot="5400000">
            <a:off x="5448300" y="288925"/>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84" name="Down Arrow 83"/>
          <p:cNvSpPr/>
          <p:nvPr/>
        </p:nvSpPr>
        <p:spPr>
          <a:xfrm rot="7258932">
            <a:off x="7559675" y="447675"/>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85" name="Down Arrow 84"/>
          <p:cNvSpPr/>
          <p:nvPr/>
        </p:nvSpPr>
        <p:spPr>
          <a:xfrm rot="6313312">
            <a:off x="7261225" y="315913"/>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86" name="Down Arrow 85"/>
          <p:cNvSpPr/>
          <p:nvPr/>
        </p:nvSpPr>
        <p:spPr>
          <a:xfrm rot="10800000">
            <a:off x="7696200" y="6858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89" name="Down Arrow 88"/>
          <p:cNvSpPr/>
          <p:nvPr/>
        </p:nvSpPr>
        <p:spPr>
          <a:xfrm rot="5400000">
            <a:off x="5143500" y="288925"/>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90" name="Down Arrow 89"/>
          <p:cNvSpPr/>
          <p:nvPr/>
        </p:nvSpPr>
        <p:spPr>
          <a:xfrm rot="16200000">
            <a:off x="5219700" y="14097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91" name="Down Arrow 90"/>
          <p:cNvSpPr/>
          <p:nvPr/>
        </p:nvSpPr>
        <p:spPr>
          <a:xfrm rot="16200000">
            <a:off x="5524500" y="14097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92" name="Down Arrow 91"/>
          <p:cNvSpPr/>
          <p:nvPr/>
        </p:nvSpPr>
        <p:spPr>
          <a:xfrm rot="16200000">
            <a:off x="5829300" y="14097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93" name="Down Arrow 92"/>
          <p:cNvSpPr/>
          <p:nvPr/>
        </p:nvSpPr>
        <p:spPr>
          <a:xfrm rot="16200000">
            <a:off x="6134100" y="14097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02" name="Down Arrow 101"/>
          <p:cNvSpPr/>
          <p:nvPr/>
        </p:nvSpPr>
        <p:spPr>
          <a:xfrm rot="16200000">
            <a:off x="6438900" y="14097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05" name="Down Arrow 104"/>
          <p:cNvSpPr/>
          <p:nvPr/>
        </p:nvSpPr>
        <p:spPr>
          <a:xfrm rot="16200000">
            <a:off x="6743700" y="14097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12" name="Down Arrow 111"/>
          <p:cNvSpPr/>
          <p:nvPr/>
        </p:nvSpPr>
        <p:spPr>
          <a:xfrm rot="16200000">
            <a:off x="7048500" y="14097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14" name="Down Arrow 113"/>
          <p:cNvSpPr/>
          <p:nvPr/>
        </p:nvSpPr>
        <p:spPr>
          <a:xfrm>
            <a:off x="8001000" y="20574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24" name="Down Arrow 123"/>
          <p:cNvSpPr/>
          <p:nvPr/>
        </p:nvSpPr>
        <p:spPr>
          <a:xfrm rot="16200000">
            <a:off x="7353300" y="14097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36" name="Down Arrow 135"/>
          <p:cNvSpPr/>
          <p:nvPr/>
        </p:nvSpPr>
        <p:spPr>
          <a:xfrm rot="5400000">
            <a:off x="6667500" y="24003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37" name="Down Arrow 136"/>
          <p:cNvSpPr/>
          <p:nvPr/>
        </p:nvSpPr>
        <p:spPr>
          <a:xfrm rot="5400000">
            <a:off x="6362700" y="24003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39" name="Down Arrow 138"/>
          <p:cNvSpPr/>
          <p:nvPr/>
        </p:nvSpPr>
        <p:spPr>
          <a:xfrm rot="5400000">
            <a:off x="6057900" y="24003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40" name="Down Arrow 139"/>
          <p:cNvSpPr/>
          <p:nvPr/>
        </p:nvSpPr>
        <p:spPr>
          <a:xfrm rot="5400000">
            <a:off x="5753100" y="24003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41" name="Down Arrow 140"/>
          <p:cNvSpPr/>
          <p:nvPr/>
        </p:nvSpPr>
        <p:spPr>
          <a:xfrm rot="5400000">
            <a:off x="5448300" y="24003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42" name="Down Arrow 141"/>
          <p:cNvSpPr/>
          <p:nvPr/>
        </p:nvSpPr>
        <p:spPr>
          <a:xfrm rot="5400000">
            <a:off x="5143500" y="24003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43" name="Down Arrow 142"/>
          <p:cNvSpPr/>
          <p:nvPr/>
        </p:nvSpPr>
        <p:spPr>
          <a:xfrm rot="5400000">
            <a:off x="7277100" y="24003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44" name="Down Arrow 143"/>
          <p:cNvSpPr/>
          <p:nvPr/>
        </p:nvSpPr>
        <p:spPr>
          <a:xfrm rot="5400000">
            <a:off x="6972300" y="24003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45" name="Down Arrow 144"/>
          <p:cNvSpPr/>
          <p:nvPr/>
        </p:nvSpPr>
        <p:spPr>
          <a:xfrm rot="18822897">
            <a:off x="7789863" y="306705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46" name="Down Arrow 145"/>
          <p:cNvSpPr/>
          <p:nvPr/>
        </p:nvSpPr>
        <p:spPr>
          <a:xfrm rot="20304316">
            <a:off x="7953375" y="3332163"/>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47" name="Down Arrow 146"/>
          <p:cNvSpPr/>
          <p:nvPr/>
        </p:nvSpPr>
        <p:spPr>
          <a:xfrm rot="16200000">
            <a:off x="5143500" y="28575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48" name="Down Arrow 147"/>
          <p:cNvSpPr/>
          <p:nvPr/>
        </p:nvSpPr>
        <p:spPr>
          <a:xfrm rot="16200000">
            <a:off x="5448300" y="28575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52" name="Down Arrow 151"/>
          <p:cNvSpPr/>
          <p:nvPr/>
        </p:nvSpPr>
        <p:spPr>
          <a:xfrm rot="16200000">
            <a:off x="6819900" y="28575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53" name="Down Arrow 152"/>
          <p:cNvSpPr/>
          <p:nvPr/>
        </p:nvSpPr>
        <p:spPr>
          <a:xfrm rot="16200000">
            <a:off x="7124700" y="28575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54" name="Down Arrow 153"/>
          <p:cNvSpPr/>
          <p:nvPr/>
        </p:nvSpPr>
        <p:spPr>
          <a:xfrm>
            <a:off x="8001000" y="36576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55" name="Down Arrow 154"/>
          <p:cNvSpPr/>
          <p:nvPr/>
        </p:nvSpPr>
        <p:spPr>
          <a:xfrm rot="16966300">
            <a:off x="7489825" y="2909888"/>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56" name="Down Arrow 155"/>
          <p:cNvSpPr/>
          <p:nvPr/>
        </p:nvSpPr>
        <p:spPr>
          <a:xfrm rot="5400000">
            <a:off x="6667500" y="40005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57" name="Down Arrow 156"/>
          <p:cNvSpPr/>
          <p:nvPr/>
        </p:nvSpPr>
        <p:spPr>
          <a:xfrm rot="5400000">
            <a:off x="6362700" y="40005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58" name="Down Arrow 157"/>
          <p:cNvSpPr/>
          <p:nvPr/>
        </p:nvSpPr>
        <p:spPr>
          <a:xfrm rot="5400000">
            <a:off x="6057900" y="40005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59" name="Down Arrow 158"/>
          <p:cNvSpPr/>
          <p:nvPr/>
        </p:nvSpPr>
        <p:spPr>
          <a:xfrm rot="5400000">
            <a:off x="5753100" y="40005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60" name="Down Arrow 159"/>
          <p:cNvSpPr/>
          <p:nvPr/>
        </p:nvSpPr>
        <p:spPr>
          <a:xfrm rot="5400000">
            <a:off x="5448300" y="40005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61" name="Down Arrow 160"/>
          <p:cNvSpPr/>
          <p:nvPr/>
        </p:nvSpPr>
        <p:spPr>
          <a:xfrm rot="5400000">
            <a:off x="5143500" y="40005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62" name="Down Arrow 161"/>
          <p:cNvSpPr/>
          <p:nvPr/>
        </p:nvSpPr>
        <p:spPr>
          <a:xfrm rot="5400000">
            <a:off x="6972300" y="40005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63" name="Down Arrow 162"/>
          <p:cNvSpPr/>
          <p:nvPr/>
        </p:nvSpPr>
        <p:spPr>
          <a:xfrm rot="5400000">
            <a:off x="7277100" y="40005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66" name="Down Arrow 165"/>
          <p:cNvSpPr/>
          <p:nvPr/>
        </p:nvSpPr>
        <p:spPr>
          <a:xfrm rot="16200000">
            <a:off x="5143500" y="44577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67" name="Down Arrow 166"/>
          <p:cNvSpPr/>
          <p:nvPr/>
        </p:nvSpPr>
        <p:spPr>
          <a:xfrm rot="16200000">
            <a:off x="5448300" y="44577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71" name="Down Arrow 170"/>
          <p:cNvSpPr/>
          <p:nvPr/>
        </p:nvSpPr>
        <p:spPr>
          <a:xfrm rot="16200000">
            <a:off x="6819900" y="44577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72" name="Down Arrow 171"/>
          <p:cNvSpPr/>
          <p:nvPr/>
        </p:nvSpPr>
        <p:spPr>
          <a:xfrm rot="16200000">
            <a:off x="7124700" y="44577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74" name="Rectangle 173"/>
          <p:cNvSpPr/>
          <p:nvPr/>
        </p:nvSpPr>
        <p:spPr>
          <a:xfrm>
            <a:off x="5715000" y="2743200"/>
            <a:ext cx="990600" cy="1143000"/>
          </a:xfrm>
          <a:prstGeom prst="rect">
            <a:avLst/>
          </a:prstGeom>
          <a:solidFill>
            <a:srgbClr val="FFFFC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schemeClr val="tx1"/>
                </a:solidFill>
              </a:rPr>
              <a:t>Consultant</a:t>
            </a:r>
          </a:p>
          <a:p>
            <a:pPr algn="ctr" fontAlgn="auto">
              <a:spcBef>
                <a:spcPts val="0"/>
              </a:spcBef>
              <a:spcAft>
                <a:spcPts val="0"/>
              </a:spcAft>
              <a:defRPr/>
            </a:pPr>
            <a:r>
              <a:rPr lang="en-US" sz="1200" b="1" dirty="0">
                <a:solidFill>
                  <a:schemeClr val="tx1"/>
                </a:solidFill>
              </a:rPr>
              <a:t>&amp; </a:t>
            </a:r>
          </a:p>
          <a:p>
            <a:pPr algn="ctr" fontAlgn="auto">
              <a:spcBef>
                <a:spcPts val="0"/>
              </a:spcBef>
              <a:spcAft>
                <a:spcPts val="0"/>
              </a:spcAft>
              <a:defRPr/>
            </a:pPr>
            <a:r>
              <a:rPr lang="en-US" sz="1200" b="1" dirty="0">
                <a:solidFill>
                  <a:schemeClr val="tx1"/>
                </a:solidFill>
              </a:rPr>
              <a:t>Committee</a:t>
            </a:r>
          </a:p>
          <a:p>
            <a:pPr algn="ctr" fontAlgn="auto">
              <a:spcBef>
                <a:spcPts val="0"/>
              </a:spcBef>
              <a:spcAft>
                <a:spcPts val="0"/>
              </a:spcAft>
              <a:defRPr/>
            </a:pPr>
            <a:r>
              <a:rPr lang="en-US" sz="1200" b="1" dirty="0">
                <a:solidFill>
                  <a:schemeClr val="tx1"/>
                </a:solidFill>
              </a:rPr>
              <a:t>Review</a:t>
            </a:r>
          </a:p>
          <a:p>
            <a:pPr algn="ctr" fontAlgn="auto">
              <a:spcBef>
                <a:spcPts val="0"/>
              </a:spcBef>
              <a:spcAft>
                <a:spcPts val="0"/>
              </a:spcAft>
              <a:defRPr/>
            </a:pPr>
            <a:r>
              <a:rPr lang="en-US" sz="1200" b="1" dirty="0">
                <a:solidFill>
                  <a:schemeClr val="tx1"/>
                </a:solidFill>
              </a:rPr>
              <a:t>Trials</a:t>
            </a:r>
          </a:p>
          <a:p>
            <a:pPr algn="ctr" fontAlgn="auto">
              <a:spcBef>
                <a:spcPts val="0"/>
              </a:spcBef>
              <a:spcAft>
                <a:spcPts val="0"/>
              </a:spcAft>
              <a:defRPr/>
            </a:pPr>
            <a:r>
              <a:rPr lang="en-US" sz="1200" b="1" dirty="0">
                <a:solidFill>
                  <a:schemeClr val="tx1"/>
                </a:solidFill>
              </a:rPr>
              <a:t>Benchmark </a:t>
            </a:r>
          </a:p>
        </p:txBody>
      </p:sp>
      <p:sp>
        <p:nvSpPr>
          <p:cNvPr id="184" name="Down Arrow 183"/>
          <p:cNvSpPr/>
          <p:nvPr/>
        </p:nvSpPr>
        <p:spPr>
          <a:xfrm rot="5400000">
            <a:off x="6667500" y="56007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85" name="Down Arrow 184"/>
          <p:cNvSpPr/>
          <p:nvPr/>
        </p:nvSpPr>
        <p:spPr>
          <a:xfrm rot="5400000">
            <a:off x="6362700" y="56007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86" name="Down Arrow 185"/>
          <p:cNvSpPr/>
          <p:nvPr/>
        </p:nvSpPr>
        <p:spPr>
          <a:xfrm rot="5400000">
            <a:off x="6057900" y="56007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87" name="Down Arrow 186"/>
          <p:cNvSpPr/>
          <p:nvPr/>
        </p:nvSpPr>
        <p:spPr>
          <a:xfrm rot="5400000">
            <a:off x="5753100" y="56007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88" name="Down Arrow 187"/>
          <p:cNvSpPr/>
          <p:nvPr/>
        </p:nvSpPr>
        <p:spPr>
          <a:xfrm rot="5400000">
            <a:off x="5448300" y="56007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89" name="Down Arrow 188"/>
          <p:cNvSpPr/>
          <p:nvPr/>
        </p:nvSpPr>
        <p:spPr>
          <a:xfrm rot="5400000">
            <a:off x="5143500" y="56007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91" name="Down Arrow 190"/>
          <p:cNvSpPr/>
          <p:nvPr/>
        </p:nvSpPr>
        <p:spPr>
          <a:xfrm rot="5400000">
            <a:off x="6972300" y="56007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92" name="Down Arrow 191"/>
          <p:cNvSpPr/>
          <p:nvPr/>
        </p:nvSpPr>
        <p:spPr>
          <a:xfrm rot="5400000">
            <a:off x="7277100" y="56007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93" name="Down Arrow 192"/>
          <p:cNvSpPr/>
          <p:nvPr/>
        </p:nvSpPr>
        <p:spPr>
          <a:xfrm rot="16200000">
            <a:off x="5219700" y="62103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94" name="Down Arrow 193"/>
          <p:cNvSpPr/>
          <p:nvPr/>
        </p:nvSpPr>
        <p:spPr>
          <a:xfrm rot="16200000">
            <a:off x="5524500" y="62103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95" name="Down Arrow 194"/>
          <p:cNvSpPr/>
          <p:nvPr/>
        </p:nvSpPr>
        <p:spPr>
          <a:xfrm rot="16200000">
            <a:off x="5829300" y="62103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96" name="Down Arrow 195"/>
          <p:cNvSpPr/>
          <p:nvPr/>
        </p:nvSpPr>
        <p:spPr>
          <a:xfrm rot="16200000">
            <a:off x="6134100" y="62103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97" name="Down Arrow 196"/>
          <p:cNvSpPr/>
          <p:nvPr/>
        </p:nvSpPr>
        <p:spPr>
          <a:xfrm rot="16200000">
            <a:off x="6438900" y="62103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98" name="Down Arrow 197"/>
          <p:cNvSpPr/>
          <p:nvPr/>
        </p:nvSpPr>
        <p:spPr>
          <a:xfrm rot="16200000">
            <a:off x="6743700" y="62103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99" name="Down Arrow 198"/>
          <p:cNvSpPr/>
          <p:nvPr/>
        </p:nvSpPr>
        <p:spPr>
          <a:xfrm rot="16200000">
            <a:off x="7048500" y="62103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200" name="Down Arrow 199"/>
          <p:cNvSpPr/>
          <p:nvPr/>
        </p:nvSpPr>
        <p:spPr>
          <a:xfrm rot="16200000">
            <a:off x="7353300" y="62103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202" name="Down Arrow 201"/>
          <p:cNvSpPr/>
          <p:nvPr/>
        </p:nvSpPr>
        <p:spPr>
          <a:xfrm rot="16200000">
            <a:off x="7658100" y="62103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203" name="Down Arrow 202"/>
          <p:cNvSpPr/>
          <p:nvPr/>
        </p:nvSpPr>
        <p:spPr>
          <a:xfrm rot="16200000">
            <a:off x="7962900" y="62103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22" name="Down Arrow 121"/>
          <p:cNvSpPr/>
          <p:nvPr/>
        </p:nvSpPr>
        <p:spPr>
          <a:xfrm>
            <a:off x="8001000" y="48768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23" name="Down Arrow 122"/>
          <p:cNvSpPr/>
          <p:nvPr/>
        </p:nvSpPr>
        <p:spPr>
          <a:xfrm>
            <a:off x="8001000" y="51816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17" name="TextBox 116"/>
          <p:cNvSpPr txBox="1"/>
          <p:nvPr/>
        </p:nvSpPr>
        <p:spPr>
          <a:xfrm>
            <a:off x="5181600" y="6477000"/>
            <a:ext cx="3810000" cy="369888"/>
          </a:xfrm>
          <a:prstGeom prst="rect">
            <a:avLst/>
          </a:prstGeom>
          <a:noFill/>
        </p:spPr>
        <p:txBody>
          <a:bodyPr>
            <a:spAutoFit/>
          </a:bodyPr>
          <a:lstStyle/>
          <a:p>
            <a:pPr fontAlgn="auto">
              <a:spcBef>
                <a:spcPts val="0"/>
              </a:spcBef>
              <a:spcAft>
                <a:spcPts val="0"/>
              </a:spcAft>
              <a:defRPr/>
            </a:pPr>
            <a:r>
              <a:rPr lang="en-US" b="1" dirty="0">
                <a:latin typeface="+mn-lt"/>
              </a:rPr>
              <a:t>Sample Electrical Safety System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6"/>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grpId="0" nodeType="afterEffect">
                                  <p:stCondLst>
                                    <p:cond delay="300"/>
                                  </p:stCondLst>
                                  <p:childTnLst>
                                    <p:set>
                                      <p:cBhvr>
                                        <p:cTn id="13" dur="1" fill="hold">
                                          <p:stCondLst>
                                            <p:cond delay="0"/>
                                          </p:stCondLst>
                                        </p:cTn>
                                        <p:tgtEl>
                                          <p:spTgt spid="84"/>
                                        </p:tgtEl>
                                        <p:attrNameLst>
                                          <p:attrName>style.visibility</p:attrName>
                                        </p:attrNameLst>
                                      </p:cBhvr>
                                      <p:to>
                                        <p:strVal val="visible"/>
                                      </p:to>
                                    </p:set>
                                  </p:childTnLst>
                                </p:cTn>
                              </p:par>
                            </p:childTnLst>
                          </p:cTn>
                        </p:par>
                        <p:par>
                          <p:cTn id="14" fill="hold" nodeType="afterGroup">
                            <p:stCondLst>
                              <p:cond delay="300"/>
                            </p:stCondLst>
                            <p:childTnLst>
                              <p:par>
                                <p:cTn id="15" presetID="1" presetClass="entr" presetSubtype="0" fill="hold" grpId="0" nodeType="afterEffect">
                                  <p:stCondLst>
                                    <p:cond delay="300"/>
                                  </p:stCondLst>
                                  <p:childTnLst>
                                    <p:set>
                                      <p:cBhvr>
                                        <p:cTn id="16" dur="1" fill="hold">
                                          <p:stCondLst>
                                            <p:cond delay="0"/>
                                          </p:stCondLst>
                                        </p:cTn>
                                        <p:tgtEl>
                                          <p:spTgt spid="85"/>
                                        </p:tgtEl>
                                        <p:attrNameLst>
                                          <p:attrName>style.visibility</p:attrName>
                                        </p:attrNameLst>
                                      </p:cBhvr>
                                      <p:to>
                                        <p:strVal val="visible"/>
                                      </p:to>
                                    </p:set>
                                  </p:childTnLst>
                                </p:cTn>
                              </p:par>
                            </p:childTnLst>
                          </p:cTn>
                        </p:par>
                        <p:par>
                          <p:cTn id="17" fill="hold" nodeType="afterGroup">
                            <p:stCondLst>
                              <p:cond delay="600"/>
                            </p:stCondLst>
                            <p:childTnLst>
                              <p:par>
                                <p:cTn id="18" presetID="1" presetClass="entr" presetSubtype="0" fill="hold" grpId="0" nodeType="afterEffect">
                                  <p:stCondLst>
                                    <p:cond delay="300"/>
                                  </p:stCondLst>
                                  <p:childTnLst>
                                    <p:set>
                                      <p:cBhvr>
                                        <p:cTn id="19" dur="1" fill="hold">
                                          <p:stCondLst>
                                            <p:cond delay="0"/>
                                          </p:stCondLst>
                                        </p:cTn>
                                        <p:tgtEl>
                                          <p:spTgt spid="95"/>
                                        </p:tgtEl>
                                        <p:attrNameLst>
                                          <p:attrName>style.visibility</p:attrName>
                                        </p:attrNameLst>
                                      </p:cBhvr>
                                      <p:to>
                                        <p:strVal val="visible"/>
                                      </p:to>
                                    </p:set>
                                  </p:childTnLst>
                                </p:cTn>
                              </p:par>
                            </p:childTnLst>
                          </p:cTn>
                        </p:par>
                        <p:par>
                          <p:cTn id="20" fill="hold" nodeType="afterGroup">
                            <p:stCondLst>
                              <p:cond delay="900"/>
                            </p:stCondLst>
                            <p:childTnLst>
                              <p:par>
                                <p:cTn id="21" presetID="1" presetClass="entr" presetSubtype="0" fill="hold" grpId="0" nodeType="afterEffect">
                                  <p:stCondLst>
                                    <p:cond delay="300"/>
                                  </p:stCondLst>
                                  <p:childTnLst>
                                    <p:set>
                                      <p:cBhvr>
                                        <p:cTn id="22" dur="1" fill="hold">
                                          <p:stCondLst>
                                            <p:cond delay="0"/>
                                          </p:stCondLst>
                                        </p:cTn>
                                        <p:tgtEl>
                                          <p:spTgt spid="78"/>
                                        </p:tgtEl>
                                        <p:attrNameLst>
                                          <p:attrName>style.visibility</p:attrName>
                                        </p:attrNameLst>
                                      </p:cBhvr>
                                      <p:to>
                                        <p:strVal val="visible"/>
                                      </p:to>
                                    </p:set>
                                  </p:childTnLst>
                                </p:cTn>
                              </p:par>
                            </p:childTnLst>
                          </p:cTn>
                        </p:par>
                        <p:par>
                          <p:cTn id="23" fill="hold" nodeType="afterGroup">
                            <p:stCondLst>
                              <p:cond delay="1200"/>
                            </p:stCondLst>
                            <p:childTnLst>
                              <p:par>
                                <p:cTn id="24" presetID="1" presetClass="entr" presetSubtype="0" fill="hold" grpId="0" nodeType="afterEffect">
                                  <p:stCondLst>
                                    <p:cond delay="300"/>
                                  </p:stCondLst>
                                  <p:childTnLst>
                                    <p:set>
                                      <p:cBhvr>
                                        <p:cTn id="25" dur="1" fill="hold">
                                          <p:stCondLst>
                                            <p:cond delay="0"/>
                                          </p:stCondLst>
                                        </p:cTn>
                                        <p:tgtEl>
                                          <p:spTgt spid="79"/>
                                        </p:tgtEl>
                                        <p:attrNameLst>
                                          <p:attrName>style.visibility</p:attrName>
                                        </p:attrNameLst>
                                      </p:cBhvr>
                                      <p:to>
                                        <p:strVal val="visible"/>
                                      </p:to>
                                    </p:set>
                                  </p:childTnLst>
                                </p:cTn>
                              </p:par>
                            </p:childTnLst>
                          </p:cTn>
                        </p:par>
                        <p:par>
                          <p:cTn id="26" fill="hold" nodeType="afterGroup">
                            <p:stCondLst>
                              <p:cond delay="1500"/>
                            </p:stCondLst>
                            <p:childTnLst>
                              <p:par>
                                <p:cTn id="27" presetID="1" presetClass="entr" presetSubtype="0" fill="hold" grpId="0" nodeType="afterEffect">
                                  <p:stCondLst>
                                    <p:cond delay="300"/>
                                  </p:stCondLst>
                                  <p:childTnLst>
                                    <p:set>
                                      <p:cBhvr>
                                        <p:cTn id="28" dur="1" fill="hold">
                                          <p:stCondLst>
                                            <p:cond delay="0"/>
                                          </p:stCondLst>
                                        </p:cTn>
                                        <p:tgtEl>
                                          <p:spTgt spid="80"/>
                                        </p:tgtEl>
                                        <p:attrNameLst>
                                          <p:attrName>style.visibility</p:attrName>
                                        </p:attrNameLst>
                                      </p:cBhvr>
                                      <p:to>
                                        <p:strVal val="visible"/>
                                      </p:to>
                                    </p:set>
                                  </p:childTnLst>
                                </p:cTn>
                              </p:par>
                            </p:childTnLst>
                          </p:cTn>
                        </p:par>
                        <p:par>
                          <p:cTn id="29" fill="hold" nodeType="afterGroup">
                            <p:stCondLst>
                              <p:cond delay="1800"/>
                            </p:stCondLst>
                            <p:childTnLst>
                              <p:par>
                                <p:cTn id="30" presetID="1" presetClass="entr" presetSubtype="0" fill="hold" grpId="0" nodeType="afterEffect">
                                  <p:stCondLst>
                                    <p:cond delay="300"/>
                                  </p:stCondLst>
                                  <p:childTnLst>
                                    <p:set>
                                      <p:cBhvr>
                                        <p:cTn id="31" dur="1" fill="hold">
                                          <p:stCondLst>
                                            <p:cond delay="0"/>
                                          </p:stCondLst>
                                        </p:cTn>
                                        <p:tgtEl>
                                          <p:spTgt spid="81"/>
                                        </p:tgtEl>
                                        <p:attrNameLst>
                                          <p:attrName>style.visibility</p:attrName>
                                        </p:attrNameLst>
                                      </p:cBhvr>
                                      <p:to>
                                        <p:strVal val="visible"/>
                                      </p:to>
                                    </p:set>
                                  </p:childTnLst>
                                </p:cTn>
                              </p:par>
                            </p:childTnLst>
                          </p:cTn>
                        </p:par>
                        <p:par>
                          <p:cTn id="32" fill="hold" nodeType="afterGroup">
                            <p:stCondLst>
                              <p:cond delay="2100"/>
                            </p:stCondLst>
                            <p:childTnLst>
                              <p:par>
                                <p:cTn id="33" presetID="1" presetClass="entr" presetSubtype="0" fill="hold" grpId="0" nodeType="afterEffect">
                                  <p:stCondLst>
                                    <p:cond delay="300"/>
                                  </p:stCondLst>
                                  <p:childTnLst>
                                    <p:set>
                                      <p:cBhvr>
                                        <p:cTn id="34" dur="1" fill="hold">
                                          <p:stCondLst>
                                            <p:cond delay="0"/>
                                          </p:stCondLst>
                                        </p:cTn>
                                        <p:tgtEl>
                                          <p:spTgt spid="82"/>
                                        </p:tgtEl>
                                        <p:attrNameLst>
                                          <p:attrName>style.visibility</p:attrName>
                                        </p:attrNameLst>
                                      </p:cBhvr>
                                      <p:to>
                                        <p:strVal val="visible"/>
                                      </p:to>
                                    </p:set>
                                  </p:childTnLst>
                                </p:cTn>
                              </p:par>
                            </p:childTnLst>
                          </p:cTn>
                        </p:par>
                        <p:par>
                          <p:cTn id="35" fill="hold" nodeType="afterGroup">
                            <p:stCondLst>
                              <p:cond delay="2400"/>
                            </p:stCondLst>
                            <p:childTnLst>
                              <p:par>
                                <p:cTn id="36" presetID="1" presetClass="entr" presetSubtype="0" fill="hold" grpId="0" nodeType="afterEffect">
                                  <p:stCondLst>
                                    <p:cond delay="300"/>
                                  </p:stCondLst>
                                  <p:childTnLst>
                                    <p:set>
                                      <p:cBhvr>
                                        <p:cTn id="37" dur="1" fill="hold">
                                          <p:stCondLst>
                                            <p:cond delay="0"/>
                                          </p:stCondLst>
                                        </p:cTn>
                                        <p:tgtEl>
                                          <p:spTgt spid="89"/>
                                        </p:tgtEl>
                                        <p:attrNameLst>
                                          <p:attrName>style.visibility</p:attrName>
                                        </p:attrNameLst>
                                      </p:cBhvr>
                                      <p:to>
                                        <p:strVal val="visible"/>
                                      </p:to>
                                    </p:set>
                                  </p:childTnLst>
                                </p:cTn>
                              </p:par>
                            </p:childTnLst>
                          </p:cTn>
                        </p:par>
                        <p:par>
                          <p:cTn id="38" fill="hold" nodeType="afterGroup">
                            <p:stCondLst>
                              <p:cond delay="2700"/>
                            </p:stCondLst>
                            <p:childTnLst>
                              <p:par>
                                <p:cTn id="39" presetID="1" presetClass="entr" presetSubtype="0" fill="hold" grpId="0" nodeType="afterEffect">
                                  <p:stCondLst>
                                    <p:cond delay="300"/>
                                  </p:stCondLst>
                                  <p:childTnLst>
                                    <p:set>
                                      <p:cBhvr>
                                        <p:cTn id="40" dur="1" fill="hold">
                                          <p:stCondLst>
                                            <p:cond delay="0"/>
                                          </p:stCondLst>
                                        </p:cTn>
                                        <p:tgtEl>
                                          <p:spTgt spid="65"/>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0"/>
                                        </p:tgtEl>
                                        <p:attrNameLst>
                                          <p:attrName>style.visibility</p:attrName>
                                        </p:attrNameLst>
                                      </p:cBhvr>
                                      <p:to>
                                        <p:strVal val="visible"/>
                                      </p:to>
                                    </p:set>
                                  </p:childTnLst>
                                </p:cTn>
                              </p:par>
                            </p:childTnLst>
                          </p:cTn>
                        </p:par>
                        <p:par>
                          <p:cTn id="45" fill="hold" nodeType="afterGroup">
                            <p:stCondLst>
                              <p:cond delay="0"/>
                            </p:stCondLst>
                            <p:childTnLst>
                              <p:par>
                                <p:cTn id="46" presetID="1" presetClass="entr" presetSubtype="0" fill="hold" grpId="0" nodeType="afterEffect">
                                  <p:stCondLst>
                                    <p:cond delay="300"/>
                                  </p:stCondLst>
                                  <p:childTnLst>
                                    <p:set>
                                      <p:cBhvr>
                                        <p:cTn id="47" dur="1" fill="hold">
                                          <p:stCondLst>
                                            <p:cond delay="0"/>
                                          </p:stCondLst>
                                        </p:cTn>
                                        <p:tgtEl>
                                          <p:spTgt spid="91"/>
                                        </p:tgtEl>
                                        <p:attrNameLst>
                                          <p:attrName>style.visibility</p:attrName>
                                        </p:attrNameLst>
                                      </p:cBhvr>
                                      <p:to>
                                        <p:strVal val="visible"/>
                                      </p:to>
                                    </p:set>
                                  </p:childTnLst>
                                </p:cTn>
                              </p:par>
                            </p:childTnLst>
                          </p:cTn>
                        </p:par>
                        <p:par>
                          <p:cTn id="48" fill="hold" nodeType="afterGroup">
                            <p:stCondLst>
                              <p:cond delay="300"/>
                            </p:stCondLst>
                            <p:childTnLst>
                              <p:par>
                                <p:cTn id="49" presetID="1" presetClass="entr" presetSubtype="0" fill="hold" grpId="1" nodeType="afterEffect">
                                  <p:stCondLst>
                                    <p:cond delay="300"/>
                                  </p:stCondLst>
                                  <p:childTnLst>
                                    <p:set>
                                      <p:cBhvr>
                                        <p:cTn id="50" dur="1" fill="hold">
                                          <p:stCondLst>
                                            <p:cond delay="0"/>
                                          </p:stCondLst>
                                        </p:cTn>
                                        <p:tgtEl>
                                          <p:spTgt spid="91"/>
                                        </p:tgtEl>
                                        <p:attrNameLst>
                                          <p:attrName>style.visibility</p:attrName>
                                        </p:attrNameLst>
                                      </p:cBhvr>
                                      <p:to>
                                        <p:strVal val="visible"/>
                                      </p:to>
                                    </p:set>
                                  </p:childTnLst>
                                </p:cTn>
                              </p:par>
                            </p:childTnLst>
                          </p:cTn>
                        </p:par>
                        <p:par>
                          <p:cTn id="51" fill="hold" nodeType="afterGroup">
                            <p:stCondLst>
                              <p:cond delay="600"/>
                            </p:stCondLst>
                            <p:childTnLst>
                              <p:par>
                                <p:cTn id="52" presetID="1" presetClass="entr" presetSubtype="0" fill="hold" grpId="0" nodeType="afterEffect">
                                  <p:stCondLst>
                                    <p:cond delay="300"/>
                                  </p:stCondLst>
                                  <p:childTnLst>
                                    <p:set>
                                      <p:cBhvr>
                                        <p:cTn id="53" dur="1" fill="hold">
                                          <p:stCondLst>
                                            <p:cond delay="0"/>
                                          </p:stCondLst>
                                        </p:cTn>
                                        <p:tgtEl>
                                          <p:spTgt spid="92"/>
                                        </p:tgtEl>
                                        <p:attrNameLst>
                                          <p:attrName>style.visibility</p:attrName>
                                        </p:attrNameLst>
                                      </p:cBhvr>
                                      <p:to>
                                        <p:strVal val="visible"/>
                                      </p:to>
                                    </p:set>
                                  </p:childTnLst>
                                </p:cTn>
                              </p:par>
                            </p:childTnLst>
                          </p:cTn>
                        </p:par>
                        <p:par>
                          <p:cTn id="54" fill="hold" nodeType="afterGroup">
                            <p:stCondLst>
                              <p:cond delay="900"/>
                            </p:stCondLst>
                            <p:childTnLst>
                              <p:par>
                                <p:cTn id="55" presetID="1" presetClass="entr" presetSubtype="0" fill="hold" grpId="0" nodeType="afterEffect">
                                  <p:stCondLst>
                                    <p:cond delay="300"/>
                                  </p:stCondLst>
                                  <p:childTnLst>
                                    <p:set>
                                      <p:cBhvr>
                                        <p:cTn id="56" dur="1" fill="hold">
                                          <p:stCondLst>
                                            <p:cond delay="0"/>
                                          </p:stCondLst>
                                        </p:cTn>
                                        <p:tgtEl>
                                          <p:spTgt spid="93"/>
                                        </p:tgtEl>
                                        <p:attrNameLst>
                                          <p:attrName>style.visibility</p:attrName>
                                        </p:attrNameLst>
                                      </p:cBhvr>
                                      <p:to>
                                        <p:strVal val="visible"/>
                                      </p:to>
                                    </p:set>
                                  </p:childTnLst>
                                </p:cTn>
                              </p:par>
                            </p:childTnLst>
                          </p:cTn>
                        </p:par>
                        <p:par>
                          <p:cTn id="57" fill="hold" nodeType="afterGroup">
                            <p:stCondLst>
                              <p:cond delay="1200"/>
                            </p:stCondLst>
                            <p:childTnLst>
                              <p:par>
                                <p:cTn id="58" presetID="1" presetClass="entr" presetSubtype="0" fill="hold" grpId="0" nodeType="afterEffect">
                                  <p:stCondLst>
                                    <p:cond delay="300"/>
                                  </p:stCondLst>
                                  <p:childTnLst>
                                    <p:set>
                                      <p:cBhvr>
                                        <p:cTn id="59" dur="1" fill="hold">
                                          <p:stCondLst>
                                            <p:cond delay="0"/>
                                          </p:stCondLst>
                                        </p:cTn>
                                        <p:tgtEl>
                                          <p:spTgt spid="102"/>
                                        </p:tgtEl>
                                        <p:attrNameLst>
                                          <p:attrName>style.visibility</p:attrName>
                                        </p:attrNameLst>
                                      </p:cBhvr>
                                      <p:to>
                                        <p:strVal val="visible"/>
                                      </p:to>
                                    </p:set>
                                  </p:childTnLst>
                                </p:cTn>
                              </p:par>
                            </p:childTnLst>
                          </p:cTn>
                        </p:par>
                        <p:par>
                          <p:cTn id="60" fill="hold" nodeType="afterGroup">
                            <p:stCondLst>
                              <p:cond delay="1500"/>
                            </p:stCondLst>
                            <p:childTnLst>
                              <p:par>
                                <p:cTn id="61" presetID="1" presetClass="entr" presetSubtype="0" fill="hold" grpId="0" nodeType="afterEffect">
                                  <p:stCondLst>
                                    <p:cond delay="300"/>
                                  </p:stCondLst>
                                  <p:childTnLst>
                                    <p:set>
                                      <p:cBhvr>
                                        <p:cTn id="62" dur="1" fill="hold">
                                          <p:stCondLst>
                                            <p:cond delay="0"/>
                                          </p:stCondLst>
                                        </p:cTn>
                                        <p:tgtEl>
                                          <p:spTgt spid="105"/>
                                        </p:tgtEl>
                                        <p:attrNameLst>
                                          <p:attrName>style.visibility</p:attrName>
                                        </p:attrNameLst>
                                      </p:cBhvr>
                                      <p:to>
                                        <p:strVal val="visible"/>
                                      </p:to>
                                    </p:set>
                                  </p:childTnLst>
                                </p:cTn>
                              </p:par>
                            </p:childTnLst>
                          </p:cTn>
                        </p:par>
                        <p:par>
                          <p:cTn id="63" fill="hold" nodeType="afterGroup">
                            <p:stCondLst>
                              <p:cond delay="1800"/>
                            </p:stCondLst>
                            <p:childTnLst>
                              <p:par>
                                <p:cTn id="64" presetID="1" presetClass="entr" presetSubtype="0" fill="hold" grpId="0" nodeType="afterEffect">
                                  <p:stCondLst>
                                    <p:cond delay="300"/>
                                  </p:stCondLst>
                                  <p:childTnLst>
                                    <p:set>
                                      <p:cBhvr>
                                        <p:cTn id="65" dur="1" fill="hold">
                                          <p:stCondLst>
                                            <p:cond delay="0"/>
                                          </p:stCondLst>
                                        </p:cTn>
                                        <p:tgtEl>
                                          <p:spTgt spid="112"/>
                                        </p:tgtEl>
                                        <p:attrNameLst>
                                          <p:attrName>style.visibility</p:attrName>
                                        </p:attrNameLst>
                                      </p:cBhvr>
                                      <p:to>
                                        <p:strVal val="visible"/>
                                      </p:to>
                                    </p:set>
                                  </p:childTnLst>
                                </p:cTn>
                              </p:par>
                            </p:childTnLst>
                          </p:cTn>
                        </p:par>
                        <p:par>
                          <p:cTn id="66" fill="hold" nodeType="afterGroup">
                            <p:stCondLst>
                              <p:cond delay="2100"/>
                            </p:stCondLst>
                            <p:childTnLst>
                              <p:par>
                                <p:cTn id="67" presetID="1" presetClass="entr" presetSubtype="0" fill="hold" grpId="0" nodeType="afterEffect">
                                  <p:stCondLst>
                                    <p:cond delay="300"/>
                                  </p:stCondLst>
                                  <p:childTnLst>
                                    <p:set>
                                      <p:cBhvr>
                                        <p:cTn id="68" dur="1" fill="hold">
                                          <p:stCondLst>
                                            <p:cond delay="0"/>
                                          </p:stCondLst>
                                        </p:cTn>
                                        <p:tgtEl>
                                          <p:spTgt spid="124"/>
                                        </p:tgtEl>
                                        <p:attrNameLst>
                                          <p:attrName>style.visibility</p:attrName>
                                        </p:attrNameLst>
                                      </p:cBhvr>
                                      <p:to>
                                        <p:strVal val="visible"/>
                                      </p:to>
                                    </p:set>
                                  </p:childTnLst>
                                </p:cTn>
                              </p:par>
                            </p:childTnLst>
                          </p:cTn>
                        </p:par>
                        <p:par>
                          <p:cTn id="69" fill="hold" nodeType="afterGroup">
                            <p:stCondLst>
                              <p:cond delay="2400"/>
                            </p:stCondLst>
                            <p:childTnLst>
                              <p:par>
                                <p:cTn id="70" presetID="1" presetClass="entr" presetSubtype="0" fill="hold" grpId="1" nodeType="afterEffect">
                                  <p:stCondLst>
                                    <p:cond delay="300"/>
                                  </p:stCondLst>
                                  <p:childTnLst>
                                    <p:set>
                                      <p:cBhvr>
                                        <p:cTn id="71" dur="1" fill="hold">
                                          <p:stCondLst>
                                            <p:cond delay="0"/>
                                          </p:stCondLst>
                                        </p:cTn>
                                        <p:tgtEl>
                                          <p:spTgt spid="124"/>
                                        </p:tgtEl>
                                        <p:attrNameLst>
                                          <p:attrName>style.visibility</p:attrName>
                                        </p:attrNameLst>
                                      </p:cBhvr>
                                      <p:to>
                                        <p:strVal val="visible"/>
                                      </p:to>
                                    </p:set>
                                  </p:childTnLst>
                                </p:cTn>
                              </p:par>
                            </p:childTnLst>
                          </p:cTn>
                        </p:par>
                        <p:par>
                          <p:cTn id="72" fill="hold" nodeType="afterGroup">
                            <p:stCondLst>
                              <p:cond delay="2700"/>
                            </p:stCondLst>
                            <p:childTnLst>
                              <p:par>
                                <p:cTn id="73" presetID="1" presetClass="entr" presetSubtype="0" fill="hold" grpId="2" nodeType="afterEffect">
                                  <p:stCondLst>
                                    <p:cond delay="300"/>
                                  </p:stCondLst>
                                  <p:childTnLst>
                                    <p:set>
                                      <p:cBhvr>
                                        <p:cTn id="74" dur="1" fill="hold">
                                          <p:stCondLst>
                                            <p:cond delay="0"/>
                                          </p:stCondLst>
                                        </p:cTn>
                                        <p:tgtEl>
                                          <p:spTgt spid="124"/>
                                        </p:tgtEl>
                                        <p:attrNameLst>
                                          <p:attrName>style.visibility</p:attrName>
                                        </p:attrNameLst>
                                      </p:cBhvr>
                                      <p:to>
                                        <p:strVal val="visible"/>
                                      </p:to>
                                    </p:set>
                                  </p:childTnLst>
                                </p:cTn>
                              </p:par>
                            </p:childTnLst>
                          </p:cTn>
                        </p:par>
                        <p:par>
                          <p:cTn id="75" fill="hold" nodeType="afterGroup">
                            <p:stCondLst>
                              <p:cond delay="3000"/>
                            </p:stCondLst>
                            <p:childTnLst>
                              <p:par>
                                <p:cTn id="76" presetID="1" presetClass="entr" presetSubtype="0" fill="hold" grpId="0" nodeType="afterEffect">
                                  <p:stCondLst>
                                    <p:cond delay="300"/>
                                  </p:stCondLst>
                                  <p:childTnLst>
                                    <p:set>
                                      <p:cBhvr>
                                        <p:cTn id="77" dur="1" fill="hold">
                                          <p:stCondLst>
                                            <p:cond delay="0"/>
                                          </p:stCondLst>
                                        </p:cTn>
                                        <p:tgtEl>
                                          <p:spTgt spid="110"/>
                                        </p:tgtEl>
                                        <p:attrNameLst>
                                          <p:attrName>style.visibility</p:attrName>
                                        </p:attrNameLst>
                                      </p:cBhvr>
                                      <p:to>
                                        <p:strVal val="visible"/>
                                      </p:to>
                                    </p:set>
                                  </p:childTnLst>
                                </p:cTn>
                              </p:par>
                            </p:childTnLst>
                          </p:cTn>
                        </p:par>
                        <p:par>
                          <p:cTn id="78" fill="hold" nodeType="afterGroup">
                            <p:stCondLst>
                              <p:cond delay="3300"/>
                            </p:stCondLst>
                            <p:childTnLst>
                              <p:par>
                                <p:cTn id="79" presetID="1" presetClass="entr" presetSubtype="0" fill="hold" grpId="0" nodeType="afterEffect">
                                  <p:stCondLst>
                                    <p:cond delay="300"/>
                                  </p:stCondLst>
                                  <p:childTnLst>
                                    <p:set>
                                      <p:cBhvr>
                                        <p:cTn id="80" dur="1" fill="hold">
                                          <p:stCondLst>
                                            <p:cond delay="0"/>
                                          </p:stCondLst>
                                        </p:cTn>
                                        <p:tgtEl>
                                          <p:spTgt spid="111"/>
                                        </p:tgtEl>
                                        <p:attrNameLst>
                                          <p:attrName>style.visibility</p:attrName>
                                        </p:attrNameLst>
                                      </p:cBhvr>
                                      <p:to>
                                        <p:strVal val="visible"/>
                                      </p:to>
                                    </p:set>
                                  </p:childTnLst>
                                </p:cTn>
                              </p:par>
                            </p:childTnLst>
                          </p:cTn>
                        </p:par>
                        <p:par>
                          <p:cTn id="81" fill="hold" nodeType="afterGroup">
                            <p:stCondLst>
                              <p:cond delay="3600"/>
                            </p:stCondLst>
                            <p:childTnLst>
                              <p:par>
                                <p:cTn id="82" presetID="1" presetClass="entr" presetSubtype="0" fill="hold" grpId="0" nodeType="afterEffect">
                                  <p:stCondLst>
                                    <p:cond delay="300"/>
                                  </p:stCondLst>
                                  <p:childTnLst>
                                    <p:set>
                                      <p:cBhvr>
                                        <p:cTn id="83" dur="1" fill="hold">
                                          <p:stCondLst>
                                            <p:cond delay="0"/>
                                          </p:stCondLst>
                                        </p:cTn>
                                        <p:tgtEl>
                                          <p:spTgt spid="114"/>
                                        </p:tgtEl>
                                        <p:attrNameLst>
                                          <p:attrName>style.visibility</p:attrName>
                                        </p:attrNameLst>
                                      </p:cBhvr>
                                      <p:to>
                                        <p:strVal val="visible"/>
                                      </p:to>
                                    </p:set>
                                  </p:childTnLst>
                                </p:cTn>
                              </p:par>
                            </p:childTnLst>
                          </p:cTn>
                        </p:par>
                        <p:par>
                          <p:cTn id="84" fill="hold" nodeType="afterGroup">
                            <p:stCondLst>
                              <p:cond delay="3900"/>
                            </p:stCondLst>
                            <p:childTnLst>
                              <p:par>
                                <p:cTn id="85" presetID="1" presetClass="entr" presetSubtype="0" fill="hold" nodeType="afterEffect">
                                  <p:stCondLst>
                                    <p:cond delay="300"/>
                                  </p:stCondLst>
                                  <p:childTnLst>
                                    <p:set>
                                      <p:cBhvr>
                                        <p:cTn id="86" dur="1" fill="hold">
                                          <p:stCondLst>
                                            <p:cond delay="0"/>
                                          </p:stCondLst>
                                        </p:cTn>
                                        <p:tgtEl>
                                          <p:spTgt spid="3"/>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43"/>
                                        </p:tgtEl>
                                        <p:attrNameLst>
                                          <p:attrName>style.visibility</p:attrName>
                                        </p:attrNameLst>
                                      </p:cBhvr>
                                      <p:to>
                                        <p:strVal val="visible"/>
                                      </p:to>
                                    </p:set>
                                  </p:childTnLst>
                                </p:cTn>
                              </p:par>
                            </p:childTnLst>
                          </p:cTn>
                        </p:par>
                        <p:par>
                          <p:cTn id="91" fill="hold" nodeType="afterGroup">
                            <p:stCondLst>
                              <p:cond delay="0"/>
                            </p:stCondLst>
                            <p:childTnLst>
                              <p:par>
                                <p:cTn id="92" presetID="1" presetClass="entr" presetSubtype="0" fill="hold" grpId="0" nodeType="afterEffect">
                                  <p:stCondLst>
                                    <p:cond delay="300"/>
                                  </p:stCondLst>
                                  <p:childTnLst>
                                    <p:set>
                                      <p:cBhvr>
                                        <p:cTn id="93" dur="1" fill="hold">
                                          <p:stCondLst>
                                            <p:cond delay="0"/>
                                          </p:stCondLst>
                                        </p:cTn>
                                        <p:tgtEl>
                                          <p:spTgt spid="144"/>
                                        </p:tgtEl>
                                        <p:attrNameLst>
                                          <p:attrName>style.visibility</p:attrName>
                                        </p:attrNameLst>
                                      </p:cBhvr>
                                      <p:to>
                                        <p:strVal val="visible"/>
                                      </p:to>
                                    </p:set>
                                  </p:childTnLst>
                                </p:cTn>
                              </p:par>
                            </p:childTnLst>
                          </p:cTn>
                        </p:par>
                        <p:par>
                          <p:cTn id="94" fill="hold" nodeType="afterGroup">
                            <p:stCondLst>
                              <p:cond delay="300"/>
                            </p:stCondLst>
                            <p:childTnLst>
                              <p:par>
                                <p:cTn id="95" presetID="1" presetClass="entr" presetSubtype="0" fill="hold" grpId="0" nodeType="afterEffect">
                                  <p:stCondLst>
                                    <p:cond delay="300"/>
                                  </p:stCondLst>
                                  <p:childTnLst>
                                    <p:set>
                                      <p:cBhvr>
                                        <p:cTn id="96" dur="1" fill="hold">
                                          <p:stCondLst>
                                            <p:cond delay="0"/>
                                          </p:stCondLst>
                                        </p:cTn>
                                        <p:tgtEl>
                                          <p:spTgt spid="136"/>
                                        </p:tgtEl>
                                        <p:attrNameLst>
                                          <p:attrName>style.visibility</p:attrName>
                                        </p:attrNameLst>
                                      </p:cBhvr>
                                      <p:to>
                                        <p:strVal val="visible"/>
                                      </p:to>
                                    </p:set>
                                  </p:childTnLst>
                                </p:cTn>
                              </p:par>
                            </p:childTnLst>
                          </p:cTn>
                        </p:par>
                        <p:par>
                          <p:cTn id="97" fill="hold" nodeType="afterGroup">
                            <p:stCondLst>
                              <p:cond delay="600"/>
                            </p:stCondLst>
                            <p:childTnLst>
                              <p:par>
                                <p:cTn id="98" presetID="1" presetClass="entr" presetSubtype="0" fill="hold" grpId="0" nodeType="afterEffect">
                                  <p:stCondLst>
                                    <p:cond delay="300"/>
                                  </p:stCondLst>
                                  <p:childTnLst>
                                    <p:set>
                                      <p:cBhvr>
                                        <p:cTn id="99" dur="1" fill="hold">
                                          <p:stCondLst>
                                            <p:cond delay="0"/>
                                          </p:stCondLst>
                                        </p:cTn>
                                        <p:tgtEl>
                                          <p:spTgt spid="137"/>
                                        </p:tgtEl>
                                        <p:attrNameLst>
                                          <p:attrName>style.visibility</p:attrName>
                                        </p:attrNameLst>
                                      </p:cBhvr>
                                      <p:to>
                                        <p:strVal val="visible"/>
                                      </p:to>
                                    </p:set>
                                  </p:childTnLst>
                                </p:cTn>
                              </p:par>
                            </p:childTnLst>
                          </p:cTn>
                        </p:par>
                        <p:par>
                          <p:cTn id="100" fill="hold" nodeType="afterGroup">
                            <p:stCondLst>
                              <p:cond delay="900"/>
                            </p:stCondLst>
                            <p:childTnLst>
                              <p:par>
                                <p:cTn id="101" presetID="1" presetClass="entr" presetSubtype="0" fill="hold" grpId="0" nodeType="afterEffect">
                                  <p:stCondLst>
                                    <p:cond delay="300"/>
                                  </p:stCondLst>
                                  <p:childTnLst>
                                    <p:set>
                                      <p:cBhvr>
                                        <p:cTn id="102" dur="1" fill="hold">
                                          <p:stCondLst>
                                            <p:cond delay="0"/>
                                          </p:stCondLst>
                                        </p:cTn>
                                        <p:tgtEl>
                                          <p:spTgt spid="139"/>
                                        </p:tgtEl>
                                        <p:attrNameLst>
                                          <p:attrName>style.visibility</p:attrName>
                                        </p:attrNameLst>
                                      </p:cBhvr>
                                      <p:to>
                                        <p:strVal val="visible"/>
                                      </p:to>
                                    </p:set>
                                  </p:childTnLst>
                                </p:cTn>
                              </p:par>
                            </p:childTnLst>
                          </p:cTn>
                        </p:par>
                        <p:par>
                          <p:cTn id="103" fill="hold" nodeType="afterGroup">
                            <p:stCondLst>
                              <p:cond delay="1200"/>
                            </p:stCondLst>
                            <p:childTnLst>
                              <p:par>
                                <p:cTn id="104" presetID="1" presetClass="entr" presetSubtype="0" fill="hold" grpId="0" nodeType="afterEffect">
                                  <p:stCondLst>
                                    <p:cond delay="300"/>
                                  </p:stCondLst>
                                  <p:childTnLst>
                                    <p:set>
                                      <p:cBhvr>
                                        <p:cTn id="105" dur="1" fill="hold">
                                          <p:stCondLst>
                                            <p:cond delay="0"/>
                                          </p:stCondLst>
                                        </p:cTn>
                                        <p:tgtEl>
                                          <p:spTgt spid="140"/>
                                        </p:tgtEl>
                                        <p:attrNameLst>
                                          <p:attrName>style.visibility</p:attrName>
                                        </p:attrNameLst>
                                      </p:cBhvr>
                                      <p:to>
                                        <p:strVal val="visible"/>
                                      </p:to>
                                    </p:set>
                                  </p:childTnLst>
                                </p:cTn>
                              </p:par>
                            </p:childTnLst>
                          </p:cTn>
                        </p:par>
                        <p:par>
                          <p:cTn id="106" fill="hold" nodeType="afterGroup">
                            <p:stCondLst>
                              <p:cond delay="1500"/>
                            </p:stCondLst>
                            <p:childTnLst>
                              <p:par>
                                <p:cTn id="107" presetID="1" presetClass="entr" presetSubtype="0" fill="hold" grpId="0" nodeType="afterEffect">
                                  <p:stCondLst>
                                    <p:cond delay="300"/>
                                  </p:stCondLst>
                                  <p:childTnLst>
                                    <p:set>
                                      <p:cBhvr>
                                        <p:cTn id="108" dur="1" fill="hold">
                                          <p:stCondLst>
                                            <p:cond delay="0"/>
                                          </p:stCondLst>
                                        </p:cTn>
                                        <p:tgtEl>
                                          <p:spTgt spid="141"/>
                                        </p:tgtEl>
                                        <p:attrNameLst>
                                          <p:attrName>style.visibility</p:attrName>
                                        </p:attrNameLst>
                                      </p:cBhvr>
                                      <p:to>
                                        <p:strVal val="visible"/>
                                      </p:to>
                                    </p:set>
                                  </p:childTnLst>
                                </p:cTn>
                              </p:par>
                            </p:childTnLst>
                          </p:cTn>
                        </p:par>
                        <p:par>
                          <p:cTn id="109" fill="hold" nodeType="afterGroup">
                            <p:stCondLst>
                              <p:cond delay="1800"/>
                            </p:stCondLst>
                            <p:childTnLst>
                              <p:par>
                                <p:cTn id="110" presetID="1" presetClass="entr" presetSubtype="0" fill="hold" grpId="0" nodeType="afterEffect">
                                  <p:stCondLst>
                                    <p:cond delay="300"/>
                                  </p:stCondLst>
                                  <p:childTnLst>
                                    <p:set>
                                      <p:cBhvr>
                                        <p:cTn id="111" dur="1" fill="hold">
                                          <p:stCondLst>
                                            <p:cond delay="0"/>
                                          </p:stCondLst>
                                        </p:cTn>
                                        <p:tgtEl>
                                          <p:spTgt spid="142"/>
                                        </p:tgtEl>
                                        <p:attrNameLst>
                                          <p:attrName>style.visibility</p:attrName>
                                        </p:attrNameLst>
                                      </p:cBhvr>
                                      <p:to>
                                        <p:strVal val="visible"/>
                                      </p:to>
                                    </p:set>
                                  </p:childTnLst>
                                </p:cTn>
                              </p:par>
                            </p:childTnLst>
                          </p:cTn>
                        </p:par>
                        <p:par>
                          <p:cTn id="112" fill="hold" nodeType="afterGroup">
                            <p:stCondLst>
                              <p:cond delay="2100"/>
                            </p:stCondLst>
                            <p:childTnLst>
                              <p:par>
                                <p:cTn id="113" presetID="1" presetClass="entr" presetSubtype="0" fill="hold" grpId="0" nodeType="afterEffect">
                                  <p:stCondLst>
                                    <p:cond delay="300"/>
                                  </p:stCondLst>
                                  <p:childTnLst>
                                    <p:set>
                                      <p:cBhvr>
                                        <p:cTn id="114" dur="1" fill="hold">
                                          <p:stCondLst>
                                            <p:cond delay="0"/>
                                          </p:stCondLst>
                                        </p:cTn>
                                        <p:tgtEl>
                                          <p:spTgt spid="67"/>
                                        </p:tgtEl>
                                        <p:attrNameLst>
                                          <p:attrName>style.visibility</p:attrName>
                                        </p:attrNameLst>
                                      </p:cBhvr>
                                      <p:to>
                                        <p:strVal val="visible"/>
                                      </p:to>
                                    </p:se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147"/>
                                        </p:tgtEl>
                                        <p:attrNameLst>
                                          <p:attrName>style.visibility</p:attrName>
                                        </p:attrNameLst>
                                      </p:cBhvr>
                                      <p:to>
                                        <p:strVal val="visible"/>
                                      </p:to>
                                    </p:set>
                                  </p:childTnLst>
                                </p:cTn>
                              </p:par>
                            </p:childTnLst>
                          </p:cTn>
                        </p:par>
                        <p:par>
                          <p:cTn id="119" fill="hold" nodeType="afterGroup">
                            <p:stCondLst>
                              <p:cond delay="0"/>
                            </p:stCondLst>
                            <p:childTnLst>
                              <p:par>
                                <p:cTn id="120" presetID="1" presetClass="entr" presetSubtype="0" fill="hold" grpId="0" nodeType="afterEffect">
                                  <p:stCondLst>
                                    <p:cond delay="300"/>
                                  </p:stCondLst>
                                  <p:childTnLst>
                                    <p:set>
                                      <p:cBhvr>
                                        <p:cTn id="121" dur="1" fill="hold">
                                          <p:stCondLst>
                                            <p:cond delay="0"/>
                                          </p:stCondLst>
                                        </p:cTn>
                                        <p:tgtEl>
                                          <p:spTgt spid="148"/>
                                        </p:tgtEl>
                                        <p:attrNameLst>
                                          <p:attrName>style.visibility</p:attrName>
                                        </p:attrNameLst>
                                      </p:cBhvr>
                                      <p:to>
                                        <p:strVal val="visible"/>
                                      </p:to>
                                    </p:se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1" presetClass="entr" presetSubtype="0" fill="hold" grpId="0" nodeType="clickEffect">
                                  <p:stCondLst>
                                    <p:cond delay="0"/>
                                  </p:stCondLst>
                                  <p:childTnLst>
                                    <p:set>
                                      <p:cBhvr>
                                        <p:cTn id="125" dur="1" fill="hold">
                                          <p:stCondLst>
                                            <p:cond delay="0"/>
                                          </p:stCondLst>
                                        </p:cTn>
                                        <p:tgtEl>
                                          <p:spTgt spid="174"/>
                                        </p:tgtEl>
                                        <p:attrNameLst>
                                          <p:attrName>style.visibility</p:attrName>
                                        </p:attrNameLst>
                                      </p:cBhvr>
                                      <p:to>
                                        <p:strVal val="visible"/>
                                      </p:to>
                                    </p:se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1" presetClass="entr" presetSubtype="0" fill="hold" grpId="0" nodeType="clickEffect">
                                  <p:stCondLst>
                                    <p:cond delay="0"/>
                                  </p:stCondLst>
                                  <p:childTnLst>
                                    <p:set>
                                      <p:cBhvr>
                                        <p:cTn id="129" dur="1" fill="hold">
                                          <p:stCondLst>
                                            <p:cond delay="0"/>
                                          </p:stCondLst>
                                        </p:cTn>
                                        <p:tgtEl>
                                          <p:spTgt spid="152"/>
                                        </p:tgtEl>
                                        <p:attrNameLst>
                                          <p:attrName>style.visibility</p:attrName>
                                        </p:attrNameLst>
                                      </p:cBhvr>
                                      <p:to>
                                        <p:strVal val="visible"/>
                                      </p:to>
                                    </p:set>
                                  </p:childTnLst>
                                </p:cTn>
                              </p:par>
                            </p:childTnLst>
                          </p:cTn>
                        </p:par>
                        <p:par>
                          <p:cTn id="130" fill="hold" nodeType="afterGroup">
                            <p:stCondLst>
                              <p:cond delay="0"/>
                            </p:stCondLst>
                            <p:childTnLst>
                              <p:par>
                                <p:cTn id="131" presetID="1" presetClass="entr" presetSubtype="0" fill="hold" grpId="0" nodeType="afterEffect">
                                  <p:stCondLst>
                                    <p:cond delay="300"/>
                                  </p:stCondLst>
                                  <p:childTnLst>
                                    <p:set>
                                      <p:cBhvr>
                                        <p:cTn id="132" dur="1" fill="hold">
                                          <p:stCondLst>
                                            <p:cond delay="0"/>
                                          </p:stCondLst>
                                        </p:cTn>
                                        <p:tgtEl>
                                          <p:spTgt spid="153"/>
                                        </p:tgtEl>
                                        <p:attrNameLst>
                                          <p:attrName>style.visibility</p:attrName>
                                        </p:attrNameLst>
                                      </p:cBhvr>
                                      <p:to>
                                        <p:strVal val="visible"/>
                                      </p:to>
                                    </p:set>
                                  </p:childTnLst>
                                </p:cTn>
                              </p:par>
                            </p:childTnLst>
                          </p:cTn>
                        </p:par>
                        <p:par>
                          <p:cTn id="133" fill="hold" nodeType="afterGroup">
                            <p:stCondLst>
                              <p:cond delay="300"/>
                            </p:stCondLst>
                            <p:childTnLst>
                              <p:par>
                                <p:cTn id="134" presetID="1" presetClass="entr" presetSubtype="0" fill="hold" grpId="0" nodeType="afterEffect">
                                  <p:stCondLst>
                                    <p:cond delay="300"/>
                                  </p:stCondLst>
                                  <p:childTnLst>
                                    <p:set>
                                      <p:cBhvr>
                                        <p:cTn id="135" dur="1" fill="hold">
                                          <p:stCondLst>
                                            <p:cond delay="0"/>
                                          </p:stCondLst>
                                        </p:cTn>
                                        <p:tgtEl>
                                          <p:spTgt spid="155"/>
                                        </p:tgtEl>
                                        <p:attrNameLst>
                                          <p:attrName>style.visibility</p:attrName>
                                        </p:attrNameLst>
                                      </p:cBhvr>
                                      <p:to>
                                        <p:strVal val="visible"/>
                                      </p:to>
                                    </p:set>
                                  </p:childTnLst>
                                </p:cTn>
                              </p:par>
                            </p:childTnLst>
                          </p:cTn>
                        </p:par>
                        <p:par>
                          <p:cTn id="136" fill="hold" nodeType="afterGroup">
                            <p:stCondLst>
                              <p:cond delay="600"/>
                            </p:stCondLst>
                            <p:childTnLst>
                              <p:par>
                                <p:cTn id="137" presetID="1" presetClass="entr" presetSubtype="0" fill="hold" grpId="0" nodeType="afterEffect">
                                  <p:stCondLst>
                                    <p:cond delay="300"/>
                                  </p:stCondLst>
                                  <p:childTnLst>
                                    <p:set>
                                      <p:cBhvr>
                                        <p:cTn id="138" dur="1" fill="hold">
                                          <p:stCondLst>
                                            <p:cond delay="0"/>
                                          </p:stCondLst>
                                        </p:cTn>
                                        <p:tgtEl>
                                          <p:spTgt spid="145"/>
                                        </p:tgtEl>
                                        <p:attrNameLst>
                                          <p:attrName>style.visibility</p:attrName>
                                        </p:attrNameLst>
                                      </p:cBhvr>
                                      <p:to>
                                        <p:strVal val="visible"/>
                                      </p:to>
                                    </p:set>
                                  </p:childTnLst>
                                </p:cTn>
                              </p:par>
                            </p:childTnLst>
                          </p:cTn>
                        </p:par>
                        <p:par>
                          <p:cTn id="139" fill="hold" nodeType="afterGroup">
                            <p:stCondLst>
                              <p:cond delay="900"/>
                            </p:stCondLst>
                            <p:childTnLst>
                              <p:par>
                                <p:cTn id="140" presetID="1" presetClass="entr" presetSubtype="0" fill="hold" grpId="0" nodeType="afterEffect">
                                  <p:stCondLst>
                                    <p:cond delay="300"/>
                                  </p:stCondLst>
                                  <p:childTnLst>
                                    <p:set>
                                      <p:cBhvr>
                                        <p:cTn id="141" dur="1" fill="hold">
                                          <p:stCondLst>
                                            <p:cond delay="0"/>
                                          </p:stCondLst>
                                        </p:cTn>
                                        <p:tgtEl>
                                          <p:spTgt spid="146"/>
                                        </p:tgtEl>
                                        <p:attrNameLst>
                                          <p:attrName>style.visibility</p:attrName>
                                        </p:attrNameLst>
                                      </p:cBhvr>
                                      <p:to>
                                        <p:strVal val="visible"/>
                                      </p:to>
                                    </p:set>
                                  </p:childTnLst>
                                </p:cTn>
                              </p:par>
                            </p:childTnLst>
                          </p:cTn>
                        </p:par>
                        <p:par>
                          <p:cTn id="142" fill="hold" nodeType="afterGroup">
                            <p:stCondLst>
                              <p:cond delay="1200"/>
                            </p:stCondLst>
                            <p:childTnLst>
                              <p:par>
                                <p:cTn id="143" presetID="1" presetClass="entr" presetSubtype="0" fill="hold" grpId="0" nodeType="afterEffect">
                                  <p:stCondLst>
                                    <p:cond delay="300"/>
                                  </p:stCondLst>
                                  <p:childTnLst>
                                    <p:set>
                                      <p:cBhvr>
                                        <p:cTn id="144" dur="1" fill="hold">
                                          <p:stCondLst>
                                            <p:cond delay="0"/>
                                          </p:stCondLst>
                                        </p:cTn>
                                        <p:tgtEl>
                                          <p:spTgt spid="154"/>
                                        </p:tgtEl>
                                        <p:attrNameLst>
                                          <p:attrName>style.visibility</p:attrName>
                                        </p:attrNameLst>
                                      </p:cBhvr>
                                      <p:to>
                                        <p:strVal val="visible"/>
                                      </p:to>
                                    </p:set>
                                  </p:childTnLst>
                                </p:cTn>
                              </p:par>
                            </p:childTnLst>
                          </p:cTn>
                        </p:par>
                        <p:par>
                          <p:cTn id="145" fill="hold" nodeType="afterGroup">
                            <p:stCondLst>
                              <p:cond delay="1500"/>
                            </p:stCondLst>
                            <p:childTnLst>
                              <p:par>
                                <p:cTn id="146" presetID="1" presetClass="entr" presetSubtype="0" fill="hold" nodeType="afterEffect">
                                  <p:stCondLst>
                                    <p:cond delay="300"/>
                                  </p:stCondLst>
                                  <p:childTnLst>
                                    <p:set>
                                      <p:cBhvr>
                                        <p:cTn id="147" dur="1" fill="hold">
                                          <p:stCondLst>
                                            <p:cond delay="0"/>
                                          </p:stCondLst>
                                        </p:cTn>
                                        <p:tgtEl>
                                          <p:spTgt spid="5"/>
                                        </p:tgtEl>
                                        <p:attrNameLst>
                                          <p:attrName>style.visibility</p:attrName>
                                        </p:attrNameLst>
                                      </p:cBhvr>
                                      <p:to>
                                        <p:strVal val="visible"/>
                                      </p:to>
                                    </p:set>
                                  </p:childTnLst>
                                </p:cTn>
                              </p:par>
                            </p:childTnLst>
                          </p:cTn>
                        </p:par>
                        <p:par>
                          <p:cTn id="148" fill="hold" nodeType="afterGroup">
                            <p:stCondLst>
                              <p:cond delay="1800"/>
                            </p:stCondLst>
                            <p:childTnLst>
                              <p:par>
                                <p:cTn id="149" presetID="1" presetClass="entr" presetSubtype="0" fill="hold" nodeType="afterEffect">
                                  <p:stCondLst>
                                    <p:cond delay="300"/>
                                  </p:stCondLst>
                                  <p:childTnLst>
                                    <p:set>
                                      <p:cBhvr>
                                        <p:cTn id="150" dur="1" fill="hold">
                                          <p:stCondLst>
                                            <p:cond delay="0"/>
                                          </p:stCondLst>
                                        </p:cTn>
                                        <p:tgtEl>
                                          <p:spTgt spid="5"/>
                                        </p:tgtEl>
                                        <p:attrNameLst>
                                          <p:attrName>style.visibility</p:attrName>
                                        </p:attrNameLst>
                                      </p:cBhvr>
                                      <p:to>
                                        <p:strVal val="visible"/>
                                      </p:to>
                                    </p:se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1" presetClass="entr" presetSubtype="0" fill="hold" grpId="0" nodeType="clickEffect">
                                  <p:stCondLst>
                                    <p:cond delay="0"/>
                                  </p:stCondLst>
                                  <p:childTnLst>
                                    <p:set>
                                      <p:cBhvr>
                                        <p:cTn id="154" dur="1" fill="hold">
                                          <p:stCondLst>
                                            <p:cond delay="0"/>
                                          </p:stCondLst>
                                        </p:cTn>
                                        <p:tgtEl>
                                          <p:spTgt spid="163"/>
                                        </p:tgtEl>
                                        <p:attrNameLst>
                                          <p:attrName>style.visibility</p:attrName>
                                        </p:attrNameLst>
                                      </p:cBhvr>
                                      <p:to>
                                        <p:strVal val="visible"/>
                                      </p:to>
                                    </p:set>
                                  </p:childTnLst>
                                </p:cTn>
                              </p:par>
                            </p:childTnLst>
                          </p:cTn>
                        </p:par>
                        <p:par>
                          <p:cTn id="155" fill="hold" nodeType="afterGroup">
                            <p:stCondLst>
                              <p:cond delay="0"/>
                            </p:stCondLst>
                            <p:childTnLst>
                              <p:par>
                                <p:cTn id="156" presetID="1" presetClass="entr" presetSubtype="0" fill="hold" grpId="0" nodeType="afterEffect">
                                  <p:stCondLst>
                                    <p:cond delay="300"/>
                                  </p:stCondLst>
                                  <p:childTnLst>
                                    <p:set>
                                      <p:cBhvr>
                                        <p:cTn id="157" dur="1" fill="hold">
                                          <p:stCondLst>
                                            <p:cond delay="0"/>
                                          </p:stCondLst>
                                        </p:cTn>
                                        <p:tgtEl>
                                          <p:spTgt spid="162"/>
                                        </p:tgtEl>
                                        <p:attrNameLst>
                                          <p:attrName>style.visibility</p:attrName>
                                        </p:attrNameLst>
                                      </p:cBhvr>
                                      <p:to>
                                        <p:strVal val="visible"/>
                                      </p:to>
                                    </p:set>
                                  </p:childTnLst>
                                </p:cTn>
                              </p:par>
                            </p:childTnLst>
                          </p:cTn>
                        </p:par>
                        <p:par>
                          <p:cTn id="158" fill="hold" nodeType="afterGroup">
                            <p:stCondLst>
                              <p:cond delay="300"/>
                            </p:stCondLst>
                            <p:childTnLst>
                              <p:par>
                                <p:cTn id="159" presetID="1" presetClass="entr" presetSubtype="0" fill="hold" grpId="0" nodeType="afterEffect">
                                  <p:stCondLst>
                                    <p:cond delay="300"/>
                                  </p:stCondLst>
                                  <p:childTnLst>
                                    <p:set>
                                      <p:cBhvr>
                                        <p:cTn id="160" dur="1" fill="hold">
                                          <p:stCondLst>
                                            <p:cond delay="0"/>
                                          </p:stCondLst>
                                        </p:cTn>
                                        <p:tgtEl>
                                          <p:spTgt spid="156"/>
                                        </p:tgtEl>
                                        <p:attrNameLst>
                                          <p:attrName>style.visibility</p:attrName>
                                        </p:attrNameLst>
                                      </p:cBhvr>
                                      <p:to>
                                        <p:strVal val="visible"/>
                                      </p:to>
                                    </p:set>
                                  </p:childTnLst>
                                </p:cTn>
                              </p:par>
                            </p:childTnLst>
                          </p:cTn>
                        </p:par>
                        <p:par>
                          <p:cTn id="161" fill="hold" nodeType="afterGroup">
                            <p:stCondLst>
                              <p:cond delay="600"/>
                            </p:stCondLst>
                            <p:childTnLst>
                              <p:par>
                                <p:cTn id="162" presetID="1" presetClass="entr" presetSubtype="0" fill="hold" grpId="0" nodeType="afterEffect">
                                  <p:stCondLst>
                                    <p:cond delay="300"/>
                                  </p:stCondLst>
                                  <p:childTnLst>
                                    <p:set>
                                      <p:cBhvr>
                                        <p:cTn id="163" dur="1" fill="hold">
                                          <p:stCondLst>
                                            <p:cond delay="0"/>
                                          </p:stCondLst>
                                        </p:cTn>
                                        <p:tgtEl>
                                          <p:spTgt spid="157"/>
                                        </p:tgtEl>
                                        <p:attrNameLst>
                                          <p:attrName>style.visibility</p:attrName>
                                        </p:attrNameLst>
                                      </p:cBhvr>
                                      <p:to>
                                        <p:strVal val="visible"/>
                                      </p:to>
                                    </p:set>
                                  </p:childTnLst>
                                </p:cTn>
                              </p:par>
                            </p:childTnLst>
                          </p:cTn>
                        </p:par>
                        <p:par>
                          <p:cTn id="164" fill="hold" nodeType="afterGroup">
                            <p:stCondLst>
                              <p:cond delay="900"/>
                            </p:stCondLst>
                            <p:childTnLst>
                              <p:par>
                                <p:cTn id="165" presetID="1" presetClass="entr" presetSubtype="0" fill="hold" grpId="0" nodeType="afterEffect">
                                  <p:stCondLst>
                                    <p:cond delay="300"/>
                                  </p:stCondLst>
                                  <p:childTnLst>
                                    <p:set>
                                      <p:cBhvr>
                                        <p:cTn id="166" dur="1" fill="hold">
                                          <p:stCondLst>
                                            <p:cond delay="0"/>
                                          </p:stCondLst>
                                        </p:cTn>
                                        <p:tgtEl>
                                          <p:spTgt spid="158"/>
                                        </p:tgtEl>
                                        <p:attrNameLst>
                                          <p:attrName>style.visibility</p:attrName>
                                        </p:attrNameLst>
                                      </p:cBhvr>
                                      <p:to>
                                        <p:strVal val="visible"/>
                                      </p:to>
                                    </p:set>
                                  </p:childTnLst>
                                </p:cTn>
                              </p:par>
                            </p:childTnLst>
                          </p:cTn>
                        </p:par>
                        <p:par>
                          <p:cTn id="167" fill="hold" nodeType="afterGroup">
                            <p:stCondLst>
                              <p:cond delay="1200"/>
                            </p:stCondLst>
                            <p:childTnLst>
                              <p:par>
                                <p:cTn id="168" presetID="1" presetClass="entr" presetSubtype="0" fill="hold" grpId="0" nodeType="afterEffect">
                                  <p:stCondLst>
                                    <p:cond delay="300"/>
                                  </p:stCondLst>
                                  <p:childTnLst>
                                    <p:set>
                                      <p:cBhvr>
                                        <p:cTn id="169" dur="1" fill="hold">
                                          <p:stCondLst>
                                            <p:cond delay="0"/>
                                          </p:stCondLst>
                                        </p:cTn>
                                        <p:tgtEl>
                                          <p:spTgt spid="159"/>
                                        </p:tgtEl>
                                        <p:attrNameLst>
                                          <p:attrName>style.visibility</p:attrName>
                                        </p:attrNameLst>
                                      </p:cBhvr>
                                      <p:to>
                                        <p:strVal val="visible"/>
                                      </p:to>
                                    </p:set>
                                  </p:childTnLst>
                                </p:cTn>
                              </p:par>
                            </p:childTnLst>
                          </p:cTn>
                        </p:par>
                        <p:par>
                          <p:cTn id="170" fill="hold" nodeType="afterGroup">
                            <p:stCondLst>
                              <p:cond delay="1500"/>
                            </p:stCondLst>
                            <p:childTnLst>
                              <p:par>
                                <p:cTn id="171" presetID="1" presetClass="entr" presetSubtype="0" fill="hold" grpId="1" nodeType="afterEffect">
                                  <p:stCondLst>
                                    <p:cond delay="300"/>
                                  </p:stCondLst>
                                  <p:childTnLst>
                                    <p:set>
                                      <p:cBhvr>
                                        <p:cTn id="172" dur="1" fill="hold">
                                          <p:stCondLst>
                                            <p:cond delay="0"/>
                                          </p:stCondLst>
                                        </p:cTn>
                                        <p:tgtEl>
                                          <p:spTgt spid="159"/>
                                        </p:tgtEl>
                                        <p:attrNameLst>
                                          <p:attrName>style.visibility</p:attrName>
                                        </p:attrNameLst>
                                      </p:cBhvr>
                                      <p:to>
                                        <p:strVal val="visible"/>
                                      </p:to>
                                    </p:set>
                                  </p:childTnLst>
                                </p:cTn>
                              </p:par>
                            </p:childTnLst>
                          </p:cTn>
                        </p:par>
                        <p:par>
                          <p:cTn id="173" fill="hold" nodeType="afterGroup">
                            <p:stCondLst>
                              <p:cond delay="1800"/>
                            </p:stCondLst>
                            <p:childTnLst>
                              <p:par>
                                <p:cTn id="174" presetID="1" presetClass="entr" presetSubtype="0" fill="hold" grpId="0" nodeType="afterEffect">
                                  <p:stCondLst>
                                    <p:cond delay="300"/>
                                  </p:stCondLst>
                                  <p:childTnLst>
                                    <p:set>
                                      <p:cBhvr>
                                        <p:cTn id="175" dur="1" fill="hold">
                                          <p:stCondLst>
                                            <p:cond delay="0"/>
                                          </p:stCondLst>
                                        </p:cTn>
                                        <p:tgtEl>
                                          <p:spTgt spid="160"/>
                                        </p:tgtEl>
                                        <p:attrNameLst>
                                          <p:attrName>style.visibility</p:attrName>
                                        </p:attrNameLst>
                                      </p:cBhvr>
                                      <p:to>
                                        <p:strVal val="visible"/>
                                      </p:to>
                                    </p:set>
                                  </p:childTnLst>
                                </p:cTn>
                              </p:par>
                            </p:childTnLst>
                          </p:cTn>
                        </p:par>
                        <p:par>
                          <p:cTn id="176" fill="hold" nodeType="afterGroup">
                            <p:stCondLst>
                              <p:cond delay="2100"/>
                            </p:stCondLst>
                            <p:childTnLst>
                              <p:par>
                                <p:cTn id="177" presetID="1" presetClass="entr" presetSubtype="0" fill="hold" grpId="0" nodeType="afterEffect">
                                  <p:stCondLst>
                                    <p:cond delay="300"/>
                                  </p:stCondLst>
                                  <p:childTnLst>
                                    <p:set>
                                      <p:cBhvr>
                                        <p:cTn id="178" dur="1" fill="hold">
                                          <p:stCondLst>
                                            <p:cond delay="0"/>
                                          </p:stCondLst>
                                        </p:cTn>
                                        <p:tgtEl>
                                          <p:spTgt spid="161"/>
                                        </p:tgtEl>
                                        <p:attrNameLst>
                                          <p:attrName>style.visibility</p:attrName>
                                        </p:attrNameLst>
                                      </p:cBhvr>
                                      <p:to>
                                        <p:strVal val="visible"/>
                                      </p:to>
                                    </p:set>
                                  </p:childTnLst>
                                </p:cTn>
                              </p:par>
                            </p:childTnLst>
                          </p:cTn>
                        </p:par>
                        <p:par>
                          <p:cTn id="179" fill="hold" nodeType="afterGroup">
                            <p:stCondLst>
                              <p:cond delay="2400"/>
                            </p:stCondLst>
                            <p:childTnLst>
                              <p:par>
                                <p:cTn id="180" presetID="1" presetClass="entr" presetSubtype="0" fill="hold" grpId="0" nodeType="afterEffect">
                                  <p:stCondLst>
                                    <p:cond delay="300"/>
                                  </p:stCondLst>
                                  <p:childTnLst>
                                    <p:set>
                                      <p:cBhvr>
                                        <p:cTn id="181" dur="1" fill="hold">
                                          <p:stCondLst>
                                            <p:cond delay="0"/>
                                          </p:stCondLst>
                                        </p:cTn>
                                        <p:tgtEl>
                                          <p:spTgt spid="103"/>
                                        </p:tgtEl>
                                        <p:attrNameLst>
                                          <p:attrName>style.visibility</p:attrName>
                                        </p:attrNameLst>
                                      </p:cBhvr>
                                      <p:to>
                                        <p:strVal val="visible"/>
                                      </p:to>
                                    </p:set>
                                  </p:childTnLst>
                                </p:cTn>
                              </p:par>
                            </p:childTnLst>
                          </p:cTn>
                        </p:par>
                      </p:childTnLst>
                    </p:cTn>
                  </p:par>
                  <p:par>
                    <p:cTn id="182" fill="hold" nodeType="clickPar">
                      <p:stCondLst>
                        <p:cond delay="indefinite"/>
                      </p:stCondLst>
                      <p:childTnLst>
                        <p:par>
                          <p:cTn id="183" fill="hold" nodeType="withGroup">
                            <p:stCondLst>
                              <p:cond delay="0"/>
                            </p:stCondLst>
                            <p:childTnLst>
                              <p:par>
                                <p:cTn id="184" presetID="1" presetClass="entr" presetSubtype="0" fill="hold" grpId="0" nodeType="clickEffect">
                                  <p:stCondLst>
                                    <p:cond delay="0"/>
                                  </p:stCondLst>
                                  <p:childTnLst>
                                    <p:set>
                                      <p:cBhvr>
                                        <p:cTn id="185" dur="1" fill="hold">
                                          <p:stCondLst>
                                            <p:cond delay="0"/>
                                          </p:stCondLst>
                                        </p:cTn>
                                        <p:tgtEl>
                                          <p:spTgt spid="166"/>
                                        </p:tgtEl>
                                        <p:attrNameLst>
                                          <p:attrName>style.visibility</p:attrName>
                                        </p:attrNameLst>
                                      </p:cBhvr>
                                      <p:to>
                                        <p:strVal val="visible"/>
                                      </p:to>
                                    </p:set>
                                  </p:childTnLst>
                                </p:cTn>
                              </p:par>
                            </p:childTnLst>
                          </p:cTn>
                        </p:par>
                        <p:par>
                          <p:cTn id="186" fill="hold" nodeType="afterGroup">
                            <p:stCondLst>
                              <p:cond delay="0"/>
                            </p:stCondLst>
                            <p:childTnLst>
                              <p:par>
                                <p:cTn id="187" presetID="1" presetClass="entr" presetSubtype="0" fill="hold" grpId="0" nodeType="afterEffect">
                                  <p:stCondLst>
                                    <p:cond delay="300"/>
                                  </p:stCondLst>
                                  <p:childTnLst>
                                    <p:set>
                                      <p:cBhvr>
                                        <p:cTn id="188" dur="1" fill="hold">
                                          <p:stCondLst>
                                            <p:cond delay="0"/>
                                          </p:stCondLst>
                                        </p:cTn>
                                        <p:tgtEl>
                                          <p:spTgt spid="167"/>
                                        </p:tgtEl>
                                        <p:attrNameLst>
                                          <p:attrName>style.visibility</p:attrName>
                                        </p:attrNameLst>
                                      </p:cBhvr>
                                      <p:to>
                                        <p:strVal val="visible"/>
                                      </p:to>
                                    </p:set>
                                  </p:childTnLst>
                                </p:cTn>
                              </p:par>
                            </p:childTnLst>
                          </p:cTn>
                        </p:par>
                        <p:par>
                          <p:cTn id="189" fill="hold" nodeType="afterGroup">
                            <p:stCondLst>
                              <p:cond delay="300"/>
                            </p:stCondLst>
                            <p:childTnLst>
                              <p:par>
                                <p:cTn id="190" presetID="1" presetClass="entr" presetSubtype="0" fill="hold" grpId="0" nodeType="afterEffect">
                                  <p:stCondLst>
                                    <p:cond delay="300"/>
                                  </p:stCondLst>
                                  <p:childTnLst>
                                    <p:set>
                                      <p:cBhvr>
                                        <p:cTn id="191" dur="1" fill="hold">
                                          <p:stCondLst>
                                            <p:cond delay="0"/>
                                          </p:stCondLst>
                                        </p:cTn>
                                        <p:tgtEl>
                                          <p:spTgt spid="175"/>
                                        </p:tgtEl>
                                        <p:attrNameLst>
                                          <p:attrName>style.visibility</p:attrName>
                                        </p:attrNameLst>
                                      </p:cBhvr>
                                      <p:to>
                                        <p:strVal val="visible"/>
                                      </p:to>
                                    </p:set>
                                  </p:childTnLst>
                                </p:cTn>
                              </p:par>
                            </p:childTnLst>
                          </p:cTn>
                        </p:par>
                      </p:childTnLst>
                    </p:cTn>
                  </p:par>
                  <p:par>
                    <p:cTn id="192" fill="hold" nodeType="clickPar">
                      <p:stCondLst>
                        <p:cond delay="indefinite"/>
                      </p:stCondLst>
                      <p:childTnLst>
                        <p:par>
                          <p:cTn id="193" fill="hold" nodeType="withGroup">
                            <p:stCondLst>
                              <p:cond delay="0"/>
                            </p:stCondLst>
                            <p:childTnLst>
                              <p:par>
                                <p:cTn id="194" presetID="1" presetClass="entr" presetSubtype="0" fill="hold" grpId="0" nodeType="clickEffect">
                                  <p:stCondLst>
                                    <p:cond delay="0"/>
                                  </p:stCondLst>
                                  <p:childTnLst>
                                    <p:set>
                                      <p:cBhvr>
                                        <p:cTn id="195" dur="1" fill="hold">
                                          <p:stCondLst>
                                            <p:cond delay="0"/>
                                          </p:stCondLst>
                                        </p:cTn>
                                        <p:tgtEl>
                                          <p:spTgt spid="171"/>
                                        </p:tgtEl>
                                        <p:attrNameLst>
                                          <p:attrName>style.visibility</p:attrName>
                                        </p:attrNameLst>
                                      </p:cBhvr>
                                      <p:to>
                                        <p:strVal val="visible"/>
                                      </p:to>
                                    </p:set>
                                  </p:childTnLst>
                                </p:cTn>
                              </p:par>
                            </p:childTnLst>
                          </p:cTn>
                        </p:par>
                        <p:par>
                          <p:cTn id="196" fill="hold" nodeType="afterGroup">
                            <p:stCondLst>
                              <p:cond delay="0"/>
                            </p:stCondLst>
                            <p:childTnLst>
                              <p:par>
                                <p:cTn id="197" presetID="1" presetClass="entr" presetSubtype="0" fill="hold" grpId="0" nodeType="afterEffect">
                                  <p:stCondLst>
                                    <p:cond delay="300"/>
                                  </p:stCondLst>
                                  <p:childTnLst>
                                    <p:set>
                                      <p:cBhvr>
                                        <p:cTn id="198" dur="1" fill="hold">
                                          <p:stCondLst>
                                            <p:cond delay="0"/>
                                          </p:stCondLst>
                                        </p:cTn>
                                        <p:tgtEl>
                                          <p:spTgt spid="172"/>
                                        </p:tgtEl>
                                        <p:attrNameLst>
                                          <p:attrName>style.visibility</p:attrName>
                                        </p:attrNameLst>
                                      </p:cBhvr>
                                      <p:to>
                                        <p:strVal val="visible"/>
                                      </p:to>
                                    </p:set>
                                  </p:childTnLst>
                                </p:cTn>
                              </p:par>
                            </p:childTnLst>
                          </p:cTn>
                        </p:par>
                        <p:par>
                          <p:cTn id="199" fill="hold" nodeType="afterGroup">
                            <p:stCondLst>
                              <p:cond delay="300"/>
                            </p:stCondLst>
                            <p:childTnLst>
                              <p:par>
                                <p:cTn id="200" presetID="1" presetClass="entr" presetSubtype="0" fill="hold" nodeType="afterEffect">
                                  <p:stCondLst>
                                    <p:cond delay="300"/>
                                  </p:stCondLst>
                                  <p:childTnLst>
                                    <p:set>
                                      <p:cBhvr>
                                        <p:cTn id="201" dur="1" fill="hold">
                                          <p:stCondLst>
                                            <p:cond delay="0"/>
                                          </p:stCondLst>
                                        </p:cTn>
                                        <p:tgtEl>
                                          <p:spTgt spid="10"/>
                                        </p:tgtEl>
                                        <p:attrNameLst>
                                          <p:attrName>style.visibility</p:attrName>
                                        </p:attrNameLst>
                                      </p:cBhvr>
                                      <p:to>
                                        <p:strVal val="visible"/>
                                      </p:to>
                                    </p:set>
                                  </p:childTnLst>
                                </p:cTn>
                              </p:par>
                            </p:childTnLst>
                          </p:cTn>
                        </p:par>
                      </p:childTnLst>
                    </p:cTn>
                  </p:par>
                  <p:par>
                    <p:cTn id="202" fill="hold" nodeType="clickPar">
                      <p:stCondLst>
                        <p:cond delay="indefinite"/>
                      </p:stCondLst>
                      <p:childTnLst>
                        <p:par>
                          <p:cTn id="203" fill="hold" nodeType="withGroup">
                            <p:stCondLst>
                              <p:cond delay="0"/>
                            </p:stCondLst>
                            <p:childTnLst>
                              <p:par>
                                <p:cTn id="204" presetID="1" presetClass="entr" presetSubtype="0" fill="hold" grpId="0" nodeType="clickEffect">
                                  <p:stCondLst>
                                    <p:cond delay="0"/>
                                  </p:stCondLst>
                                  <p:childTnLst>
                                    <p:set>
                                      <p:cBhvr>
                                        <p:cTn id="205" dur="1" fill="hold">
                                          <p:stCondLst>
                                            <p:cond delay="0"/>
                                          </p:stCondLst>
                                        </p:cTn>
                                        <p:tgtEl>
                                          <p:spTgt spid="122"/>
                                        </p:tgtEl>
                                        <p:attrNameLst>
                                          <p:attrName>style.visibility</p:attrName>
                                        </p:attrNameLst>
                                      </p:cBhvr>
                                      <p:to>
                                        <p:strVal val="visible"/>
                                      </p:to>
                                    </p:set>
                                  </p:childTnLst>
                                </p:cTn>
                              </p:par>
                            </p:childTnLst>
                          </p:cTn>
                        </p:par>
                        <p:par>
                          <p:cTn id="206" fill="hold" nodeType="afterGroup">
                            <p:stCondLst>
                              <p:cond delay="0"/>
                            </p:stCondLst>
                            <p:childTnLst>
                              <p:par>
                                <p:cTn id="207" presetID="1" presetClass="entr" presetSubtype="0" fill="hold" grpId="0" nodeType="afterEffect">
                                  <p:stCondLst>
                                    <p:cond delay="300"/>
                                  </p:stCondLst>
                                  <p:childTnLst>
                                    <p:set>
                                      <p:cBhvr>
                                        <p:cTn id="208" dur="1" fill="hold">
                                          <p:stCondLst>
                                            <p:cond delay="0"/>
                                          </p:stCondLst>
                                        </p:cTn>
                                        <p:tgtEl>
                                          <p:spTgt spid="123"/>
                                        </p:tgtEl>
                                        <p:attrNameLst>
                                          <p:attrName>style.visibility</p:attrName>
                                        </p:attrNameLst>
                                      </p:cBhvr>
                                      <p:to>
                                        <p:strVal val="visible"/>
                                      </p:to>
                                    </p:set>
                                  </p:childTnLst>
                                </p:cTn>
                              </p:par>
                            </p:childTnLst>
                          </p:cTn>
                        </p:par>
                        <p:par>
                          <p:cTn id="209" fill="hold" nodeType="afterGroup">
                            <p:stCondLst>
                              <p:cond delay="300"/>
                            </p:stCondLst>
                            <p:childTnLst>
                              <p:par>
                                <p:cTn id="210" presetID="1" presetClass="entr" presetSubtype="0" fill="hold" nodeType="afterEffect">
                                  <p:stCondLst>
                                    <p:cond delay="300"/>
                                  </p:stCondLst>
                                  <p:childTnLst>
                                    <p:set>
                                      <p:cBhvr>
                                        <p:cTn id="211" dur="1" fill="hold">
                                          <p:stCondLst>
                                            <p:cond delay="0"/>
                                          </p:stCondLst>
                                        </p:cTn>
                                        <p:tgtEl>
                                          <p:spTgt spid="11"/>
                                        </p:tgtEl>
                                        <p:attrNameLst>
                                          <p:attrName>style.visibility</p:attrName>
                                        </p:attrNameLst>
                                      </p:cBhvr>
                                      <p:to>
                                        <p:strVal val="visible"/>
                                      </p:to>
                                    </p:set>
                                  </p:childTnLst>
                                </p:cTn>
                              </p:par>
                            </p:childTnLst>
                          </p:cTn>
                        </p:par>
                      </p:childTnLst>
                    </p:cTn>
                  </p:par>
                  <p:par>
                    <p:cTn id="212" fill="hold" nodeType="clickPar">
                      <p:stCondLst>
                        <p:cond delay="indefinite"/>
                      </p:stCondLst>
                      <p:childTnLst>
                        <p:par>
                          <p:cTn id="213" fill="hold" nodeType="withGroup">
                            <p:stCondLst>
                              <p:cond delay="0"/>
                            </p:stCondLst>
                            <p:childTnLst>
                              <p:par>
                                <p:cTn id="214" presetID="1" presetClass="entr" presetSubtype="0" fill="hold" grpId="0" nodeType="clickEffect">
                                  <p:stCondLst>
                                    <p:cond delay="0"/>
                                  </p:stCondLst>
                                  <p:childTnLst>
                                    <p:set>
                                      <p:cBhvr>
                                        <p:cTn id="215" dur="1" fill="hold">
                                          <p:stCondLst>
                                            <p:cond delay="0"/>
                                          </p:stCondLst>
                                        </p:cTn>
                                        <p:tgtEl>
                                          <p:spTgt spid="192"/>
                                        </p:tgtEl>
                                        <p:attrNameLst>
                                          <p:attrName>style.visibility</p:attrName>
                                        </p:attrNameLst>
                                      </p:cBhvr>
                                      <p:to>
                                        <p:strVal val="visible"/>
                                      </p:to>
                                    </p:set>
                                  </p:childTnLst>
                                </p:cTn>
                              </p:par>
                            </p:childTnLst>
                          </p:cTn>
                        </p:par>
                        <p:par>
                          <p:cTn id="216" fill="hold" nodeType="afterGroup">
                            <p:stCondLst>
                              <p:cond delay="0"/>
                            </p:stCondLst>
                            <p:childTnLst>
                              <p:par>
                                <p:cTn id="217" presetID="1" presetClass="entr" presetSubtype="0" fill="hold" grpId="0" nodeType="afterEffect">
                                  <p:stCondLst>
                                    <p:cond delay="300"/>
                                  </p:stCondLst>
                                  <p:childTnLst>
                                    <p:set>
                                      <p:cBhvr>
                                        <p:cTn id="218" dur="1" fill="hold">
                                          <p:stCondLst>
                                            <p:cond delay="0"/>
                                          </p:stCondLst>
                                        </p:cTn>
                                        <p:tgtEl>
                                          <p:spTgt spid="191"/>
                                        </p:tgtEl>
                                        <p:attrNameLst>
                                          <p:attrName>style.visibility</p:attrName>
                                        </p:attrNameLst>
                                      </p:cBhvr>
                                      <p:to>
                                        <p:strVal val="visible"/>
                                      </p:to>
                                    </p:set>
                                  </p:childTnLst>
                                </p:cTn>
                              </p:par>
                            </p:childTnLst>
                          </p:cTn>
                        </p:par>
                        <p:par>
                          <p:cTn id="219" fill="hold" nodeType="afterGroup">
                            <p:stCondLst>
                              <p:cond delay="300"/>
                            </p:stCondLst>
                            <p:childTnLst>
                              <p:par>
                                <p:cTn id="220" presetID="1" presetClass="entr" presetSubtype="0" fill="hold" grpId="0" nodeType="afterEffect">
                                  <p:stCondLst>
                                    <p:cond delay="300"/>
                                  </p:stCondLst>
                                  <p:childTnLst>
                                    <p:set>
                                      <p:cBhvr>
                                        <p:cTn id="221" dur="1" fill="hold">
                                          <p:stCondLst>
                                            <p:cond delay="0"/>
                                          </p:stCondLst>
                                        </p:cTn>
                                        <p:tgtEl>
                                          <p:spTgt spid="184"/>
                                        </p:tgtEl>
                                        <p:attrNameLst>
                                          <p:attrName>style.visibility</p:attrName>
                                        </p:attrNameLst>
                                      </p:cBhvr>
                                      <p:to>
                                        <p:strVal val="visible"/>
                                      </p:to>
                                    </p:set>
                                  </p:childTnLst>
                                </p:cTn>
                              </p:par>
                            </p:childTnLst>
                          </p:cTn>
                        </p:par>
                        <p:par>
                          <p:cTn id="222" fill="hold" nodeType="afterGroup">
                            <p:stCondLst>
                              <p:cond delay="600"/>
                            </p:stCondLst>
                            <p:childTnLst>
                              <p:par>
                                <p:cTn id="223" presetID="1" presetClass="entr" presetSubtype="0" fill="hold" grpId="0" nodeType="afterEffect">
                                  <p:stCondLst>
                                    <p:cond delay="300"/>
                                  </p:stCondLst>
                                  <p:childTnLst>
                                    <p:set>
                                      <p:cBhvr>
                                        <p:cTn id="224" dur="1" fill="hold">
                                          <p:stCondLst>
                                            <p:cond delay="0"/>
                                          </p:stCondLst>
                                        </p:cTn>
                                        <p:tgtEl>
                                          <p:spTgt spid="185"/>
                                        </p:tgtEl>
                                        <p:attrNameLst>
                                          <p:attrName>style.visibility</p:attrName>
                                        </p:attrNameLst>
                                      </p:cBhvr>
                                      <p:to>
                                        <p:strVal val="visible"/>
                                      </p:to>
                                    </p:set>
                                  </p:childTnLst>
                                </p:cTn>
                              </p:par>
                            </p:childTnLst>
                          </p:cTn>
                        </p:par>
                        <p:par>
                          <p:cTn id="225" fill="hold" nodeType="afterGroup">
                            <p:stCondLst>
                              <p:cond delay="900"/>
                            </p:stCondLst>
                            <p:childTnLst>
                              <p:par>
                                <p:cTn id="226" presetID="1" presetClass="entr" presetSubtype="0" fill="hold" grpId="0" nodeType="afterEffect">
                                  <p:stCondLst>
                                    <p:cond delay="300"/>
                                  </p:stCondLst>
                                  <p:childTnLst>
                                    <p:set>
                                      <p:cBhvr>
                                        <p:cTn id="227" dur="1" fill="hold">
                                          <p:stCondLst>
                                            <p:cond delay="0"/>
                                          </p:stCondLst>
                                        </p:cTn>
                                        <p:tgtEl>
                                          <p:spTgt spid="186"/>
                                        </p:tgtEl>
                                        <p:attrNameLst>
                                          <p:attrName>style.visibility</p:attrName>
                                        </p:attrNameLst>
                                      </p:cBhvr>
                                      <p:to>
                                        <p:strVal val="visible"/>
                                      </p:to>
                                    </p:set>
                                  </p:childTnLst>
                                </p:cTn>
                              </p:par>
                            </p:childTnLst>
                          </p:cTn>
                        </p:par>
                        <p:par>
                          <p:cTn id="228" fill="hold" nodeType="afterGroup">
                            <p:stCondLst>
                              <p:cond delay="1200"/>
                            </p:stCondLst>
                            <p:childTnLst>
                              <p:par>
                                <p:cTn id="229" presetID="1" presetClass="entr" presetSubtype="0" fill="hold" grpId="0" nodeType="afterEffect">
                                  <p:stCondLst>
                                    <p:cond delay="300"/>
                                  </p:stCondLst>
                                  <p:childTnLst>
                                    <p:set>
                                      <p:cBhvr>
                                        <p:cTn id="230" dur="1" fill="hold">
                                          <p:stCondLst>
                                            <p:cond delay="0"/>
                                          </p:stCondLst>
                                        </p:cTn>
                                        <p:tgtEl>
                                          <p:spTgt spid="187"/>
                                        </p:tgtEl>
                                        <p:attrNameLst>
                                          <p:attrName>style.visibility</p:attrName>
                                        </p:attrNameLst>
                                      </p:cBhvr>
                                      <p:to>
                                        <p:strVal val="visible"/>
                                      </p:to>
                                    </p:set>
                                  </p:childTnLst>
                                </p:cTn>
                              </p:par>
                            </p:childTnLst>
                          </p:cTn>
                        </p:par>
                        <p:par>
                          <p:cTn id="231" fill="hold" nodeType="afterGroup">
                            <p:stCondLst>
                              <p:cond delay="1500"/>
                            </p:stCondLst>
                            <p:childTnLst>
                              <p:par>
                                <p:cTn id="232" presetID="1" presetClass="entr" presetSubtype="0" fill="hold" grpId="0" nodeType="afterEffect">
                                  <p:stCondLst>
                                    <p:cond delay="300"/>
                                  </p:stCondLst>
                                  <p:childTnLst>
                                    <p:set>
                                      <p:cBhvr>
                                        <p:cTn id="233" dur="1" fill="hold">
                                          <p:stCondLst>
                                            <p:cond delay="0"/>
                                          </p:stCondLst>
                                        </p:cTn>
                                        <p:tgtEl>
                                          <p:spTgt spid="188"/>
                                        </p:tgtEl>
                                        <p:attrNameLst>
                                          <p:attrName>style.visibility</p:attrName>
                                        </p:attrNameLst>
                                      </p:cBhvr>
                                      <p:to>
                                        <p:strVal val="visible"/>
                                      </p:to>
                                    </p:set>
                                  </p:childTnLst>
                                </p:cTn>
                              </p:par>
                            </p:childTnLst>
                          </p:cTn>
                        </p:par>
                        <p:par>
                          <p:cTn id="234" fill="hold" nodeType="afterGroup">
                            <p:stCondLst>
                              <p:cond delay="1800"/>
                            </p:stCondLst>
                            <p:childTnLst>
                              <p:par>
                                <p:cTn id="235" presetID="1" presetClass="entr" presetSubtype="0" fill="hold" grpId="0" nodeType="afterEffect">
                                  <p:stCondLst>
                                    <p:cond delay="300"/>
                                  </p:stCondLst>
                                  <p:childTnLst>
                                    <p:set>
                                      <p:cBhvr>
                                        <p:cTn id="236" dur="1" fill="hold">
                                          <p:stCondLst>
                                            <p:cond delay="0"/>
                                          </p:stCondLst>
                                        </p:cTn>
                                        <p:tgtEl>
                                          <p:spTgt spid="189"/>
                                        </p:tgtEl>
                                        <p:attrNameLst>
                                          <p:attrName>style.visibility</p:attrName>
                                        </p:attrNameLst>
                                      </p:cBhvr>
                                      <p:to>
                                        <p:strVal val="visible"/>
                                      </p:to>
                                    </p:set>
                                  </p:childTnLst>
                                </p:cTn>
                              </p:par>
                            </p:childTnLst>
                          </p:cTn>
                        </p:par>
                        <p:par>
                          <p:cTn id="237" fill="hold" nodeType="afterGroup">
                            <p:stCondLst>
                              <p:cond delay="2100"/>
                            </p:stCondLst>
                            <p:childTnLst>
                              <p:par>
                                <p:cTn id="238" presetID="1" presetClass="entr" presetSubtype="0" fill="hold" grpId="0" nodeType="afterEffect">
                                  <p:stCondLst>
                                    <p:cond delay="300"/>
                                  </p:stCondLst>
                                  <p:childTnLst>
                                    <p:set>
                                      <p:cBhvr>
                                        <p:cTn id="239" dur="1" fill="hold">
                                          <p:stCondLst>
                                            <p:cond delay="0"/>
                                          </p:stCondLst>
                                        </p:cTn>
                                        <p:tgtEl>
                                          <p:spTgt spid="115"/>
                                        </p:tgtEl>
                                        <p:attrNameLst>
                                          <p:attrName>style.visibility</p:attrName>
                                        </p:attrNameLst>
                                      </p:cBhvr>
                                      <p:to>
                                        <p:strVal val="visible"/>
                                      </p:to>
                                    </p:set>
                                  </p:childTnLst>
                                </p:cTn>
                              </p:par>
                            </p:childTnLst>
                          </p:cTn>
                        </p:par>
                      </p:childTnLst>
                    </p:cTn>
                  </p:par>
                  <p:par>
                    <p:cTn id="240" fill="hold" nodeType="clickPar">
                      <p:stCondLst>
                        <p:cond delay="indefinite"/>
                      </p:stCondLst>
                      <p:childTnLst>
                        <p:par>
                          <p:cTn id="241" fill="hold" nodeType="withGroup">
                            <p:stCondLst>
                              <p:cond delay="0"/>
                            </p:stCondLst>
                            <p:childTnLst>
                              <p:par>
                                <p:cTn id="242" presetID="1" presetClass="entr" presetSubtype="0" fill="hold" grpId="0" nodeType="clickEffect">
                                  <p:stCondLst>
                                    <p:cond delay="0"/>
                                  </p:stCondLst>
                                  <p:childTnLst>
                                    <p:set>
                                      <p:cBhvr>
                                        <p:cTn id="243" dur="1" fill="hold">
                                          <p:stCondLst>
                                            <p:cond delay="0"/>
                                          </p:stCondLst>
                                        </p:cTn>
                                        <p:tgtEl>
                                          <p:spTgt spid="193"/>
                                        </p:tgtEl>
                                        <p:attrNameLst>
                                          <p:attrName>style.visibility</p:attrName>
                                        </p:attrNameLst>
                                      </p:cBhvr>
                                      <p:to>
                                        <p:strVal val="visible"/>
                                      </p:to>
                                    </p:set>
                                  </p:childTnLst>
                                </p:cTn>
                              </p:par>
                            </p:childTnLst>
                          </p:cTn>
                        </p:par>
                        <p:par>
                          <p:cTn id="244" fill="hold" nodeType="afterGroup">
                            <p:stCondLst>
                              <p:cond delay="0"/>
                            </p:stCondLst>
                            <p:childTnLst>
                              <p:par>
                                <p:cTn id="245" presetID="1" presetClass="entr" presetSubtype="0" fill="hold" grpId="0" nodeType="afterEffect">
                                  <p:stCondLst>
                                    <p:cond delay="300"/>
                                  </p:stCondLst>
                                  <p:childTnLst>
                                    <p:set>
                                      <p:cBhvr>
                                        <p:cTn id="246" dur="1" fill="hold">
                                          <p:stCondLst>
                                            <p:cond delay="0"/>
                                          </p:stCondLst>
                                        </p:cTn>
                                        <p:tgtEl>
                                          <p:spTgt spid="194"/>
                                        </p:tgtEl>
                                        <p:attrNameLst>
                                          <p:attrName>style.visibility</p:attrName>
                                        </p:attrNameLst>
                                      </p:cBhvr>
                                      <p:to>
                                        <p:strVal val="visible"/>
                                      </p:to>
                                    </p:set>
                                  </p:childTnLst>
                                </p:cTn>
                              </p:par>
                            </p:childTnLst>
                          </p:cTn>
                        </p:par>
                        <p:par>
                          <p:cTn id="247" fill="hold" nodeType="afterGroup">
                            <p:stCondLst>
                              <p:cond delay="300"/>
                            </p:stCondLst>
                            <p:childTnLst>
                              <p:par>
                                <p:cTn id="248" presetID="1" presetClass="entr" presetSubtype="0" fill="hold" grpId="1" nodeType="afterEffect">
                                  <p:stCondLst>
                                    <p:cond delay="300"/>
                                  </p:stCondLst>
                                  <p:childTnLst>
                                    <p:set>
                                      <p:cBhvr>
                                        <p:cTn id="249" dur="1" fill="hold">
                                          <p:stCondLst>
                                            <p:cond delay="0"/>
                                          </p:stCondLst>
                                        </p:cTn>
                                        <p:tgtEl>
                                          <p:spTgt spid="194"/>
                                        </p:tgtEl>
                                        <p:attrNameLst>
                                          <p:attrName>style.visibility</p:attrName>
                                        </p:attrNameLst>
                                      </p:cBhvr>
                                      <p:to>
                                        <p:strVal val="visible"/>
                                      </p:to>
                                    </p:set>
                                  </p:childTnLst>
                                </p:cTn>
                              </p:par>
                            </p:childTnLst>
                          </p:cTn>
                        </p:par>
                        <p:par>
                          <p:cTn id="250" fill="hold" nodeType="afterGroup">
                            <p:stCondLst>
                              <p:cond delay="600"/>
                            </p:stCondLst>
                            <p:childTnLst>
                              <p:par>
                                <p:cTn id="251" presetID="1" presetClass="entr" presetSubtype="0" fill="hold" grpId="0" nodeType="afterEffect">
                                  <p:stCondLst>
                                    <p:cond delay="300"/>
                                  </p:stCondLst>
                                  <p:childTnLst>
                                    <p:set>
                                      <p:cBhvr>
                                        <p:cTn id="252" dur="1" fill="hold">
                                          <p:stCondLst>
                                            <p:cond delay="0"/>
                                          </p:stCondLst>
                                        </p:cTn>
                                        <p:tgtEl>
                                          <p:spTgt spid="195"/>
                                        </p:tgtEl>
                                        <p:attrNameLst>
                                          <p:attrName>style.visibility</p:attrName>
                                        </p:attrNameLst>
                                      </p:cBhvr>
                                      <p:to>
                                        <p:strVal val="visible"/>
                                      </p:to>
                                    </p:set>
                                  </p:childTnLst>
                                </p:cTn>
                              </p:par>
                            </p:childTnLst>
                          </p:cTn>
                        </p:par>
                        <p:par>
                          <p:cTn id="253" fill="hold" nodeType="afterGroup">
                            <p:stCondLst>
                              <p:cond delay="900"/>
                            </p:stCondLst>
                            <p:childTnLst>
                              <p:par>
                                <p:cTn id="254" presetID="1" presetClass="entr" presetSubtype="0" fill="hold" grpId="0" nodeType="afterEffect">
                                  <p:stCondLst>
                                    <p:cond delay="300"/>
                                  </p:stCondLst>
                                  <p:childTnLst>
                                    <p:set>
                                      <p:cBhvr>
                                        <p:cTn id="255" dur="1" fill="hold">
                                          <p:stCondLst>
                                            <p:cond delay="0"/>
                                          </p:stCondLst>
                                        </p:cTn>
                                        <p:tgtEl>
                                          <p:spTgt spid="196"/>
                                        </p:tgtEl>
                                        <p:attrNameLst>
                                          <p:attrName>style.visibility</p:attrName>
                                        </p:attrNameLst>
                                      </p:cBhvr>
                                      <p:to>
                                        <p:strVal val="visible"/>
                                      </p:to>
                                    </p:set>
                                  </p:childTnLst>
                                </p:cTn>
                              </p:par>
                            </p:childTnLst>
                          </p:cTn>
                        </p:par>
                        <p:par>
                          <p:cTn id="256" fill="hold" nodeType="afterGroup">
                            <p:stCondLst>
                              <p:cond delay="1200"/>
                            </p:stCondLst>
                            <p:childTnLst>
                              <p:par>
                                <p:cTn id="257" presetID="1" presetClass="entr" presetSubtype="0" fill="hold" grpId="0" nodeType="afterEffect">
                                  <p:stCondLst>
                                    <p:cond delay="300"/>
                                  </p:stCondLst>
                                  <p:childTnLst>
                                    <p:set>
                                      <p:cBhvr>
                                        <p:cTn id="258" dur="1" fill="hold">
                                          <p:stCondLst>
                                            <p:cond delay="0"/>
                                          </p:stCondLst>
                                        </p:cTn>
                                        <p:tgtEl>
                                          <p:spTgt spid="197"/>
                                        </p:tgtEl>
                                        <p:attrNameLst>
                                          <p:attrName>style.visibility</p:attrName>
                                        </p:attrNameLst>
                                      </p:cBhvr>
                                      <p:to>
                                        <p:strVal val="visible"/>
                                      </p:to>
                                    </p:set>
                                  </p:childTnLst>
                                </p:cTn>
                              </p:par>
                            </p:childTnLst>
                          </p:cTn>
                        </p:par>
                        <p:par>
                          <p:cTn id="259" fill="hold" nodeType="afterGroup">
                            <p:stCondLst>
                              <p:cond delay="1500"/>
                            </p:stCondLst>
                            <p:childTnLst>
                              <p:par>
                                <p:cTn id="260" presetID="1" presetClass="entr" presetSubtype="0" fill="hold" grpId="0" nodeType="afterEffect">
                                  <p:stCondLst>
                                    <p:cond delay="0"/>
                                  </p:stCondLst>
                                  <p:childTnLst>
                                    <p:set>
                                      <p:cBhvr>
                                        <p:cTn id="261" dur="1" fill="hold">
                                          <p:stCondLst>
                                            <p:cond delay="0"/>
                                          </p:stCondLst>
                                        </p:cTn>
                                        <p:tgtEl>
                                          <p:spTgt spid="198"/>
                                        </p:tgtEl>
                                        <p:attrNameLst>
                                          <p:attrName>style.visibility</p:attrName>
                                        </p:attrNameLst>
                                      </p:cBhvr>
                                      <p:to>
                                        <p:strVal val="visible"/>
                                      </p:to>
                                    </p:set>
                                  </p:childTnLst>
                                </p:cTn>
                              </p:par>
                            </p:childTnLst>
                          </p:cTn>
                        </p:par>
                        <p:par>
                          <p:cTn id="262" fill="hold" nodeType="afterGroup">
                            <p:stCondLst>
                              <p:cond delay="1500"/>
                            </p:stCondLst>
                            <p:childTnLst>
                              <p:par>
                                <p:cTn id="263" presetID="1" presetClass="entr" presetSubtype="0" fill="hold" grpId="0" nodeType="afterEffect">
                                  <p:stCondLst>
                                    <p:cond delay="300"/>
                                  </p:stCondLst>
                                  <p:childTnLst>
                                    <p:set>
                                      <p:cBhvr>
                                        <p:cTn id="264" dur="1" fill="hold">
                                          <p:stCondLst>
                                            <p:cond delay="0"/>
                                          </p:stCondLst>
                                        </p:cTn>
                                        <p:tgtEl>
                                          <p:spTgt spid="199"/>
                                        </p:tgtEl>
                                        <p:attrNameLst>
                                          <p:attrName>style.visibility</p:attrName>
                                        </p:attrNameLst>
                                      </p:cBhvr>
                                      <p:to>
                                        <p:strVal val="visible"/>
                                      </p:to>
                                    </p:set>
                                  </p:childTnLst>
                                </p:cTn>
                              </p:par>
                            </p:childTnLst>
                          </p:cTn>
                        </p:par>
                        <p:par>
                          <p:cTn id="265" fill="hold" nodeType="afterGroup">
                            <p:stCondLst>
                              <p:cond delay="1800"/>
                            </p:stCondLst>
                            <p:childTnLst>
                              <p:par>
                                <p:cTn id="266" presetID="1" presetClass="entr" presetSubtype="0" fill="hold" grpId="0" nodeType="afterEffect">
                                  <p:stCondLst>
                                    <p:cond delay="300"/>
                                  </p:stCondLst>
                                  <p:childTnLst>
                                    <p:set>
                                      <p:cBhvr>
                                        <p:cTn id="267" dur="1" fill="hold">
                                          <p:stCondLst>
                                            <p:cond delay="0"/>
                                          </p:stCondLst>
                                        </p:cTn>
                                        <p:tgtEl>
                                          <p:spTgt spid="200"/>
                                        </p:tgtEl>
                                        <p:attrNameLst>
                                          <p:attrName>style.visibility</p:attrName>
                                        </p:attrNameLst>
                                      </p:cBhvr>
                                      <p:to>
                                        <p:strVal val="visible"/>
                                      </p:to>
                                    </p:set>
                                  </p:childTnLst>
                                </p:cTn>
                              </p:par>
                            </p:childTnLst>
                          </p:cTn>
                        </p:par>
                        <p:par>
                          <p:cTn id="268" fill="hold" nodeType="afterGroup">
                            <p:stCondLst>
                              <p:cond delay="2100"/>
                            </p:stCondLst>
                            <p:childTnLst>
                              <p:par>
                                <p:cTn id="269" presetID="1" presetClass="entr" presetSubtype="0" fill="hold" grpId="0" nodeType="afterEffect">
                                  <p:stCondLst>
                                    <p:cond delay="300"/>
                                  </p:stCondLst>
                                  <p:childTnLst>
                                    <p:set>
                                      <p:cBhvr>
                                        <p:cTn id="270" dur="1" fill="hold">
                                          <p:stCondLst>
                                            <p:cond delay="0"/>
                                          </p:stCondLst>
                                        </p:cTn>
                                        <p:tgtEl>
                                          <p:spTgt spid="202"/>
                                        </p:tgtEl>
                                        <p:attrNameLst>
                                          <p:attrName>style.visibility</p:attrName>
                                        </p:attrNameLst>
                                      </p:cBhvr>
                                      <p:to>
                                        <p:strVal val="visible"/>
                                      </p:to>
                                    </p:set>
                                  </p:childTnLst>
                                </p:cTn>
                              </p:par>
                            </p:childTnLst>
                          </p:cTn>
                        </p:par>
                        <p:par>
                          <p:cTn id="271" fill="hold" nodeType="afterGroup">
                            <p:stCondLst>
                              <p:cond delay="2400"/>
                            </p:stCondLst>
                            <p:childTnLst>
                              <p:par>
                                <p:cTn id="272" presetID="1" presetClass="entr" presetSubtype="0" fill="hold" grpId="0" nodeType="afterEffect">
                                  <p:stCondLst>
                                    <p:cond delay="300"/>
                                  </p:stCondLst>
                                  <p:childTnLst>
                                    <p:set>
                                      <p:cBhvr>
                                        <p:cTn id="273" dur="1" fill="hold">
                                          <p:stCondLst>
                                            <p:cond delay="0"/>
                                          </p:stCondLst>
                                        </p:cTn>
                                        <p:tgtEl>
                                          <p:spTgt spid="203"/>
                                        </p:tgtEl>
                                        <p:attrNameLst>
                                          <p:attrName>style.visibility</p:attrName>
                                        </p:attrNameLst>
                                      </p:cBhvr>
                                      <p:to>
                                        <p:strVal val="visible"/>
                                      </p:to>
                                    </p:set>
                                  </p:childTnLst>
                                </p:cTn>
                              </p:par>
                            </p:childTnLst>
                          </p:cTn>
                        </p:par>
                        <p:par>
                          <p:cTn id="274" fill="hold" nodeType="afterGroup">
                            <p:stCondLst>
                              <p:cond delay="2700"/>
                            </p:stCondLst>
                            <p:childTnLst>
                              <p:par>
                                <p:cTn id="275" presetID="1" presetClass="entr" presetSubtype="0" fill="hold" grpId="0" nodeType="afterEffect">
                                  <p:stCondLst>
                                    <p:cond delay="300"/>
                                  </p:stCondLst>
                                  <p:childTnLst>
                                    <p:set>
                                      <p:cBhvr>
                                        <p:cTn id="276" dur="1" fill="hold">
                                          <p:stCondLst>
                                            <p:cond delay="0"/>
                                          </p:stCondLst>
                                        </p:cTn>
                                        <p:tgtEl>
                                          <p:spTgt spid="130"/>
                                        </p:tgtEl>
                                        <p:attrNameLst>
                                          <p:attrName>style.visibility</p:attrName>
                                        </p:attrNameLst>
                                      </p:cBhvr>
                                      <p:to>
                                        <p:strVal val="visible"/>
                                      </p:to>
                                    </p:set>
                                  </p:childTnLst>
                                </p:cTn>
                              </p:par>
                            </p:childTnLst>
                          </p:cTn>
                        </p:par>
                        <p:par>
                          <p:cTn id="277" fill="hold" nodeType="afterGroup">
                            <p:stCondLst>
                              <p:cond delay="3000"/>
                            </p:stCondLst>
                            <p:childTnLst>
                              <p:par>
                                <p:cTn id="278" presetID="1" presetClass="entr" presetSubtype="0" fill="hold" grpId="0" nodeType="afterEffect">
                                  <p:stCondLst>
                                    <p:cond delay="300"/>
                                  </p:stCondLst>
                                  <p:childTnLst>
                                    <p:set>
                                      <p:cBhvr>
                                        <p:cTn id="279" dur="1" fill="hold">
                                          <p:stCondLst>
                                            <p:cond delay="0"/>
                                          </p:stCondLst>
                                        </p:cTn>
                                        <p:tgtEl>
                                          <p:spTgt spid="22"/>
                                        </p:tgtEl>
                                        <p:attrNameLst>
                                          <p:attrName>style.visibility</p:attrName>
                                        </p:attrNameLst>
                                      </p:cBhvr>
                                      <p:to>
                                        <p:strVal val="visible"/>
                                      </p:to>
                                    </p:set>
                                  </p:childTnLst>
                                </p:cTn>
                              </p:par>
                            </p:childTnLst>
                          </p:cTn>
                        </p:par>
                        <p:par>
                          <p:cTn id="280" fill="hold" nodeType="afterGroup">
                            <p:stCondLst>
                              <p:cond delay="3300"/>
                            </p:stCondLst>
                            <p:childTnLst>
                              <p:par>
                                <p:cTn id="281" presetID="1" presetClass="entr" presetSubtype="0" fill="hold" grpId="0" nodeType="afterEffect">
                                  <p:stCondLst>
                                    <p:cond delay="300"/>
                                  </p:stCondLst>
                                  <p:childTnLst>
                                    <p:set>
                                      <p:cBhvr>
                                        <p:cTn id="282" dur="1" fill="hold">
                                          <p:stCondLst>
                                            <p:cond delay="0"/>
                                          </p:stCondLst>
                                        </p:cTn>
                                        <p:tgtEl>
                                          <p:spTgt spid="133"/>
                                        </p:tgtEl>
                                        <p:attrNameLst>
                                          <p:attrName>style.visibility</p:attrName>
                                        </p:attrNameLst>
                                      </p:cBhvr>
                                      <p:to>
                                        <p:strVal val="visible"/>
                                      </p:to>
                                    </p:set>
                                  </p:childTnLst>
                                </p:cTn>
                              </p:par>
                            </p:childTnLst>
                          </p:cTn>
                        </p:par>
                        <p:par>
                          <p:cTn id="283" fill="hold" nodeType="afterGroup">
                            <p:stCondLst>
                              <p:cond delay="3600"/>
                            </p:stCondLst>
                            <p:childTnLst>
                              <p:par>
                                <p:cTn id="284" presetID="1" presetClass="entr" presetSubtype="0" fill="hold" grpId="0" nodeType="afterEffect">
                                  <p:stCondLst>
                                    <p:cond delay="300"/>
                                  </p:stCondLst>
                                  <p:childTnLst>
                                    <p:set>
                                      <p:cBhvr>
                                        <p:cTn id="285" dur="1" fill="hold">
                                          <p:stCondLst>
                                            <p:cond delay="0"/>
                                          </p:stCondLst>
                                        </p:cTn>
                                        <p:tgtEl>
                                          <p:spTgt spid="76"/>
                                        </p:tgtEl>
                                        <p:attrNameLst>
                                          <p:attrName>style.visibility</p:attrName>
                                        </p:attrNameLst>
                                      </p:cBhvr>
                                      <p:to>
                                        <p:strVal val="visible"/>
                                      </p:to>
                                    </p:set>
                                  </p:childTnLst>
                                </p:cTn>
                              </p:par>
                            </p:childTnLst>
                          </p:cTn>
                        </p:par>
                        <p:par>
                          <p:cTn id="286" fill="hold" nodeType="afterGroup">
                            <p:stCondLst>
                              <p:cond delay="3900"/>
                            </p:stCondLst>
                            <p:childTnLst>
                              <p:par>
                                <p:cTn id="287" presetID="1" presetClass="entr" presetSubtype="0" fill="hold" grpId="0" nodeType="afterEffect">
                                  <p:stCondLst>
                                    <p:cond delay="300"/>
                                  </p:stCondLst>
                                  <p:childTnLst>
                                    <p:set>
                                      <p:cBhvr>
                                        <p:cTn id="288" dur="1" fill="hold">
                                          <p:stCondLst>
                                            <p:cond delay="0"/>
                                          </p:stCondLst>
                                        </p:cTn>
                                        <p:tgtEl>
                                          <p:spTgt spid="27"/>
                                        </p:tgtEl>
                                        <p:attrNameLst>
                                          <p:attrName>style.visibility</p:attrName>
                                        </p:attrNameLst>
                                      </p:cBhvr>
                                      <p:to>
                                        <p:strVal val="visible"/>
                                      </p:to>
                                    </p:set>
                                  </p:childTnLst>
                                </p:cTn>
                              </p:par>
                            </p:childTnLst>
                          </p:cTn>
                        </p:par>
                        <p:par>
                          <p:cTn id="289" fill="hold" nodeType="afterGroup">
                            <p:stCondLst>
                              <p:cond delay="4200"/>
                            </p:stCondLst>
                            <p:childTnLst>
                              <p:par>
                                <p:cTn id="290" presetID="1" presetClass="entr" presetSubtype="0" fill="hold" grpId="0" nodeType="afterEffect">
                                  <p:stCondLst>
                                    <p:cond delay="300"/>
                                  </p:stCondLst>
                                  <p:childTnLst>
                                    <p:set>
                                      <p:cBhvr>
                                        <p:cTn id="291" dur="1" fill="hold">
                                          <p:stCondLst>
                                            <p:cond delay="0"/>
                                          </p:stCondLst>
                                        </p:cTn>
                                        <p:tgtEl>
                                          <p:spTgt spid="51"/>
                                        </p:tgtEl>
                                        <p:attrNameLst>
                                          <p:attrName>style.visibility</p:attrName>
                                        </p:attrNameLst>
                                      </p:cBhvr>
                                      <p:to>
                                        <p:strVal val="visible"/>
                                      </p:to>
                                    </p:set>
                                  </p:childTnLst>
                                </p:cTn>
                              </p:par>
                            </p:childTnLst>
                          </p:cTn>
                        </p:par>
                        <p:par>
                          <p:cTn id="292" fill="hold" nodeType="afterGroup">
                            <p:stCondLst>
                              <p:cond delay="4500"/>
                            </p:stCondLst>
                            <p:childTnLst>
                              <p:par>
                                <p:cTn id="293" presetID="1" presetClass="entr" presetSubtype="0" fill="hold" grpId="0" nodeType="afterEffect">
                                  <p:stCondLst>
                                    <p:cond delay="300"/>
                                  </p:stCondLst>
                                  <p:childTnLst>
                                    <p:set>
                                      <p:cBhvr>
                                        <p:cTn id="294" dur="1" fill="hold">
                                          <p:stCondLst>
                                            <p:cond delay="0"/>
                                          </p:stCondLst>
                                        </p:cTn>
                                        <p:tgtEl>
                                          <p:spTgt spid="52"/>
                                        </p:tgtEl>
                                        <p:attrNameLst>
                                          <p:attrName>style.visibility</p:attrName>
                                        </p:attrNameLst>
                                      </p:cBhvr>
                                      <p:to>
                                        <p:strVal val="visible"/>
                                      </p:to>
                                    </p:set>
                                  </p:childTnLst>
                                </p:cTn>
                              </p:par>
                            </p:childTnLst>
                          </p:cTn>
                        </p:par>
                        <p:par>
                          <p:cTn id="295" fill="hold" nodeType="afterGroup">
                            <p:stCondLst>
                              <p:cond delay="4800"/>
                            </p:stCondLst>
                            <p:childTnLst>
                              <p:par>
                                <p:cTn id="296" presetID="1" presetClass="entr" presetSubtype="0" fill="hold" grpId="0" nodeType="afterEffect">
                                  <p:stCondLst>
                                    <p:cond delay="300"/>
                                  </p:stCondLst>
                                  <p:childTnLst>
                                    <p:set>
                                      <p:cBhvr>
                                        <p:cTn id="297" dur="1" fill="hold">
                                          <p:stCondLst>
                                            <p:cond delay="0"/>
                                          </p:stCondLst>
                                        </p:cTn>
                                        <p:tgtEl>
                                          <p:spTgt spid="53"/>
                                        </p:tgtEl>
                                        <p:attrNameLst>
                                          <p:attrName>style.visibility</p:attrName>
                                        </p:attrNameLst>
                                      </p:cBhvr>
                                      <p:to>
                                        <p:strVal val="visible"/>
                                      </p:to>
                                    </p:set>
                                  </p:childTnLst>
                                </p:cTn>
                              </p:par>
                            </p:childTnLst>
                          </p:cTn>
                        </p:par>
                        <p:par>
                          <p:cTn id="298" fill="hold" nodeType="afterGroup">
                            <p:stCondLst>
                              <p:cond delay="5100"/>
                            </p:stCondLst>
                            <p:childTnLst>
                              <p:par>
                                <p:cTn id="299" presetID="1" presetClass="entr" presetSubtype="0" fill="hold" grpId="0" nodeType="afterEffect">
                                  <p:stCondLst>
                                    <p:cond delay="300"/>
                                  </p:stCondLst>
                                  <p:childTnLst>
                                    <p:set>
                                      <p:cBhvr>
                                        <p:cTn id="300" dur="1" fill="hold">
                                          <p:stCondLst>
                                            <p:cond delay="0"/>
                                          </p:stCondLst>
                                        </p:cTn>
                                        <p:tgtEl>
                                          <p:spTgt spid="54"/>
                                        </p:tgtEl>
                                        <p:attrNameLst>
                                          <p:attrName>style.visibility</p:attrName>
                                        </p:attrNameLst>
                                      </p:cBhvr>
                                      <p:to>
                                        <p:strVal val="visible"/>
                                      </p:to>
                                    </p:set>
                                  </p:childTnLst>
                                </p:cTn>
                              </p:par>
                            </p:childTnLst>
                          </p:cTn>
                        </p:par>
                        <p:par>
                          <p:cTn id="301" fill="hold" nodeType="afterGroup">
                            <p:stCondLst>
                              <p:cond delay="5400"/>
                            </p:stCondLst>
                            <p:childTnLst>
                              <p:par>
                                <p:cTn id="302" presetID="1" presetClass="entr" presetSubtype="0" fill="hold" grpId="0" nodeType="afterEffect">
                                  <p:stCondLst>
                                    <p:cond delay="300"/>
                                  </p:stCondLst>
                                  <p:childTnLst>
                                    <p:set>
                                      <p:cBhvr>
                                        <p:cTn id="303" dur="1" fill="hold">
                                          <p:stCondLst>
                                            <p:cond delay="0"/>
                                          </p:stCondLst>
                                        </p:cTn>
                                        <p:tgtEl>
                                          <p:spTgt spid="55"/>
                                        </p:tgtEl>
                                        <p:attrNameLst>
                                          <p:attrName>style.visibility</p:attrName>
                                        </p:attrNameLst>
                                      </p:cBhvr>
                                      <p:to>
                                        <p:strVal val="visible"/>
                                      </p:to>
                                    </p:set>
                                  </p:childTnLst>
                                </p:cTn>
                              </p:par>
                            </p:childTnLst>
                          </p:cTn>
                        </p:par>
                        <p:par>
                          <p:cTn id="304" fill="hold" nodeType="afterGroup">
                            <p:stCondLst>
                              <p:cond delay="5700"/>
                            </p:stCondLst>
                            <p:childTnLst>
                              <p:par>
                                <p:cTn id="305" presetID="1" presetClass="entr" presetSubtype="0" fill="hold" grpId="0" nodeType="afterEffect">
                                  <p:stCondLst>
                                    <p:cond delay="300"/>
                                  </p:stCondLst>
                                  <p:childTnLst>
                                    <p:set>
                                      <p:cBhvr>
                                        <p:cTn id="306" dur="1" fill="hold">
                                          <p:stCondLst>
                                            <p:cond delay="0"/>
                                          </p:stCondLst>
                                        </p:cTn>
                                        <p:tgtEl>
                                          <p:spTgt spid="56"/>
                                        </p:tgtEl>
                                        <p:attrNameLst>
                                          <p:attrName>style.visibility</p:attrName>
                                        </p:attrNameLst>
                                      </p:cBhvr>
                                      <p:to>
                                        <p:strVal val="visible"/>
                                      </p:to>
                                    </p:set>
                                  </p:childTnLst>
                                </p:cTn>
                              </p:par>
                            </p:childTnLst>
                          </p:cTn>
                        </p:par>
                        <p:par>
                          <p:cTn id="307" fill="hold" nodeType="afterGroup">
                            <p:stCondLst>
                              <p:cond delay="6000"/>
                            </p:stCondLst>
                            <p:childTnLst>
                              <p:par>
                                <p:cTn id="308" presetID="1" presetClass="entr" presetSubtype="0" fill="hold" grpId="0" nodeType="afterEffect">
                                  <p:stCondLst>
                                    <p:cond delay="300"/>
                                  </p:stCondLst>
                                  <p:childTnLst>
                                    <p:set>
                                      <p:cBhvr>
                                        <p:cTn id="309" dur="1" fill="hold">
                                          <p:stCondLst>
                                            <p:cond delay="0"/>
                                          </p:stCondLst>
                                        </p:cTn>
                                        <p:tgtEl>
                                          <p:spTgt spid="57"/>
                                        </p:tgtEl>
                                        <p:attrNameLst>
                                          <p:attrName>style.visibility</p:attrName>
                                        </p:attrNameLst>
                                      </p:cBhvr>
                                      <p:to>
                                        <p:strVal val="visible"/>
                                      </p:to>
                                    </p:set>
                                  </p:childTnLst>
                                </p:cTn>
                              </p:par>
                            </p:childTnLst>
                          </p:cTn>
                        </p:par>
                        <p:par>
                          <p:cTn id="310" fill="hold" nodeType="afterGroup">
                            <p:stCondLst>
                              <p:cond delay="6300"/>
                            </p:stCondLst>
                            <p:childTnLst>
                              <p:par>
                                <p:cTn id="311" presetID="1" presetClass="entr" presetSubtype="0" fill="hold" grpId="0" nodeType="afterEffect">
                                  <p:stCondLst>
                                    <p:cond delay="300"/>
                                  </p:stCondLst>
                                  <p:childTnLst>
                                    <p:set>
                                      <p:cBhvr>
                                        <p:cTn id="312" dur="1" fill="hold">
                                          <p:stCondLst>
                                            <p:cond delay="0"/>
                                          </p:stCondLst>
                                        </p:cTn>
                                        <p:tgtEl>
                                          <p:spTgt spid="121"/>
                                        </p:tgtEl>
                                        <p:attrNameLst>
                                          <p:attrName>style.visibility</p:attrName>
                                        </p:attrNameLst>
                                      </p:cBhvr>
                                      <p:to>
                                        <p:strVal val="visible"/>
                                      </p:to>
                                    </p:set>
                                  </p:childTnLst>
                                </p:cTn>
                              </p:par>
                            </p:childTnLst>
                          </p:cTn>
                        </p:par>
                        <p:par>
                          <p:cTn id="313" fill="hold" nodeType="afterGroup">
                            <p:stCondLst>
                              <p:cond delay="6600"/>
                            </p:stCondLst>
                            <p:childTnLst>
                              <p:par>
                                <p:cTn id="314" presetID="1" presetClass="entr" presetSubtype="0" fill="hold" grpId="0" nodeType="afterEffect">
                                  <p:stCondLst>
                                    <p:cond delay="300"/>
                                  </p:stCondLst>
                                  <p:childTnLst>
                                    <p:set>
                                      <p:cBhvr>
                                        <p:cTn id="315" dur="1" fill="hold">
                                          <p:stCondLst>
                                            <p:cond delay="0"/>
                                          </p:stCondLst>
                                        </p:cTn>
                                        <p:tgtEl>
                                          <p:spTgt spid="58"/>
                                        </p:tgtEl>
                                        <p:attrNameLst>
                                          <p:attrName>style.visibility</p:attrName>
                                        </p:attrNameLst>
                                      </p:cBhvr>
                                      <p:to>
                                        <p:strVal val="visible"/>
                                      </p:to>
                                    </p:set>
                                  </p:childTnLst>
                                </p:cTn>
                              </p:par>
                            </p:childTnLst>
                          </p:cTn>
                        </p:par>
                        <p:par>
                          <p:cTn id="316" fill="hold" nodeType="afterGroup">
                            <p:stCondLst>
                              <p:cond delay="6900"/>
                            </p:stCondLst>
                            <p:childTnLst>
                              <p:par>
                                <p:cTn id="317" presetID="1" presetClass="entr" presetSubtype="0" fill="hold" grpId="0" nodeType="afterEffect">
                                  <p:stCondLst>
                                    <p:cond delay="300"/>
                                  </p:stCondLst>
                                  <p:childTnLst>
                                    <p:set>
                                      <p:cBhvr>
                                        <p:cTn id="318" dur="1" fill="hold">
                                          <p:stCondLst>
                                            <p:cond delay="0"/>
                                          </p:stCondLst>
                                        </p:cTn>
                                        <p:tgtEl>
                                          <p:spTgt spid="50"/>
                                        </p:tgtEl>
                                        <p:attrNameLst>
                                          <p:attrName>style.visibility</p:attrName>
                                        </p:attrNameLst>
                                      </p:cBhvr>
                                      <p:to>
                                        <p:strVal val="visible"/>
                                      </p:to>
                                    </p:set>
                                  </p:childTnLst>
                                </p:cTn>
                              </p:par>
                            </p:childTnLst>
                          </p:cTn>
                        </p:par>
                        <p:par>
                          <p:cTn id="319" fill="hold" nodeType="afterGroup">
                            <p:stCondLst>
                              <p:cond delay="7200"/>
                            </p:stCondLst>
                            <p:childTnLst>
                              <p:par>
                                <p:cTn id="320" presetID="1" presetClass="entr" presetSubtype="0" fill="hold" grpId="0" nodeType="afterEffect">
                                  <p:stCondLst>
                                    <p:cond delay="300"/>
                                  </p:stCondLst>
                                  <p:childTnLst>
                                    <p:set>
                                      <p:cBhvr>
                                        <p:cTn id="321" dur="1" fill="hold">
                                          <p:stCondLst>
                                            <p:cond delay="0"/>
                                          </p:stCondLst>
                                        </p:cTn>
                                        <p:tgtEl>
                                          <p:spTgt spid="42"/>
                                        </p:tgtEl>
                                        <p:attrNameLst>
                                          <p:attrName>style.visibility</p:attrName>
                                        </p:attrNameLst>
                                      </p:cBhvr>
                                      <p:to>
                                        <p:strVal val="visible"/>
                                      </p:to>
                                    </p:set>
                                  </p:childTnLst>
                                </p:cTn>
                              </p:par>
                            </p:childTnLst>
                          </p:cTn>
                        </p:par>
                        <p:par>
                          <p:cTn id="322" fill="hold" nodeType="afterGroup">
                            <p:stCondLst>
                              <p:cond delay="7500"/>
                            </p:stCondLst>
                            <p:childTnLst>
                              <p:par>
                                <p:cTn id="323" presetID="1" presetClass="entr" presetSubtype="0" fill="hold" grpId="0" nodeType="afterEffect">
                                  <p:stCondLst>
                                    <p:cond delay="300"/>
                                  </p:stCondLst>
                                  <p:childTnLst>
                                    <p:set>
                                      <p:cBhvr>
                                        <p:cTn id="324" dur="1" fill="hold">
                                          <p:stCondLst>
                                            <p:cond delay="0"/>
                                          </p:stCondLst>
                                        </p:cTn>
                                        <p:tgtEl>
                                          <p:spTgt spid="43"/>
                                        </p:tgtEl>
                                        <p:attrNameLst>
                                          <p:attrName>style.visibility</p:attrName>
                                        </p:attrNameLst>
                                      </p:cBhvr>
                                      <p:to>
                                        <p:strVal val="visible"/>
                                      </p:to>
                                    </p:set>
                                  </p:childTnLst>
                                </p:cTn>
                              </p:par>
                            </p:childTnLst>
                          </p:cTn>
                        </p:par>
                        <p:par>
                          <p:cTn id="325" fill="hold" nodeType="afterGroup">
                            <p:stCondLst>
                              <p:cond delay="7800"/>
                            </p:stCondLst>
                            <p:childTnLst>
                              <p:par>
                                <p:cTn id="326" presetID="1" presetClass="entr" presetSubtype="0" fill="hold" grpId="0" nodeType="afterEffect">
                                  <p:stCondLst>
                                    <p:cond delay="300"/>
                                  </p:stCondLst>
                                  <p:childTnLst>
                                    <p:set>
                                      <p:cBhvr>
                                        <p:cTn id="327" dur="1" fill="hold">
                                          <p:stCondLst>
                                            <p:cond delay="0"/>
                                          </p:stCondLst>
                                        </p:cTn>
                                        <p:tgtEl>
                                          <p:spTgt spid="44"/>
                                        </p:tgtEl>
                                        <p:attrNameLst>
                                          <p:attrName>style.visibility</p:attrName>
                                        </p:attrNameLst>
                                      </p:cBhvr>
                                      <p:to>
                                        <p:strVal val="visible"/>
                                      </p:to>
                                    </p:set>
                                  </p:childTnLst>
                                </p:cTn>
                              </p:par>
                            </p:childTnLst>
                          </p:cTn>
                        </p:par>
                        <p:par>
                          <p:cTn id="328" fill="hold" nodeType="afterGroup">
                            <p:stCondLst>
                              <p:cond delay="8100"/>
                            </p:stCondLst>
                            <p:childTnLst>
                              <p:par>
                                <p:cTn id="329" presetID="1" presetClass="entr" presetSubtype="0" fill="hold" grpId="0" nodeType="afterEffect">
                                  <p:stCondLst>
                                    <p:cond delay="300"/>
                                  </p:stCondLst>
                                  <p:childTnLst>
                                    <p:set>
                                      <p:cBhvr>
                                        <p:cTn id="330" dur="1" fill="hold">
                                          <p:stCondLst>
                                            <p:cond delay="0"/>
                                          </p:stCondLst>
                                        </p:cTn>
                                        <p:tgtEl>
                                          <p:spTgt spid="138"/>
                                        </p:tgtEl>
                                        <p:attrNameLst>
                                          <p:attrName>style.visibility</p:attrName>
                                        </p:attrNameLst>
                                      </p:cBhvr>
                                      <p:to>
                                        <p:strVal val="visible"/>
                                      </p:to>
                                    </p:set>
                                  </p:childTnLst>
                                </p:cTn>
                              </p:par>
                            </p:childTnLst>
                          </p:cTn>
                        </p:par>
                        <p:par>
                          <p:cTn id="331" fill="hold" nodeType="afterGroup">
                            <p:stCondLst>
                              <p:cond delay="8400"/>
                            </p:stCondLst>
                            <p:childTnLst>
                              <p:par>
                                <p:cTn id="332" presetID="1" presetClass="entr" presetSubtype="0" fill="hold" grpId="0" nodeType="afterEffect">
                                  <p:stCondLst>
                                    <p:cond delay="300"/>
                                  </p:stCondLst>
                                  <p:childTnLst>
                                    <p:set>
                                      <p:cBhvr>
                                        <p:cTn id="333"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75" grpId="0" animBg="1"/>
      <p:bldP spid="65" grpId="0" animBg="1"/>
      <p:bldP spid="22" grpId="0" animBg="1"/>
      <p:bldP spid="27" grpId="0" animBg="1"/>
      <p:bldP spid="42" grpId="0" animBg="1"/>
      <p:bldP spid="43" grpId="0" animBg="1"/>
      <p:bldP spid="44" grpId="0" animBg="1"/>
      <p:bldP spid="50" grpId="0" animBg="1"/>
      <p:bldP spid="51" grpId="0" animBg="1"/>
      <p:bldP spid="52" grpId="0" animBg="1"/>
      <p:bldP spid="53" grpId="0" animBg="1"/>
      <p:bldP spid="54" grpId="0" animBg="1"/>
      <p:bldP spid="55" grpId="0" animBg="1"/>
      <p:bldP spid="56" grpId="0" animBg="1"/>
      <p:bldP spid="57" grpId="0" animBg="1"/>
      <p:bldP spid="58" grpId="0" animBg="1"/>
      <p:bldP spid="67" grpId="0" animBg="1"/>
      <p:bldP spid="95" grpId="0" animBg="1"/>
      <p:bldP spid="98" grpId="0" animBg="1"/>
      <p:bldP spid="110" grpId="0" animBg="1"/>
      <p:bldP spid="111" grpId="0" animBg="1"/>
      <p:bldP spid="115" grpId="0" animBg="1"/>
      <p:bldP spid="121" grpId="0" animBg="1"/>
      <p:bldP spid="130" grpId="0" animBg="1"/>
      <p:bldP spid="133" grpId="0" animBg="1"/>
      <p:bldP spid="138" grpId="0" animBg="1"/>
      <p:bldP spid="76" grpId="0" animBg="1"/>
      <p:bldP spid="78" grpId="0" animBg="1"/>
      <p:bldP spid="79" grpId="0" animBg="1"/>
      <p:bldP spid="80" grpId="0" animBg="1"/>
      <p:bldP spid="81" grpId="0" animBg="1"/>
      <p:bldP spid="82" grpId="0" animBg="1"/>
      <p:bldP spid="84" grpId="0" animBg="1"/>
      <p:bldP spid="85" grpId="0" animBg="1"/>
      <p:bldP spid="86" grpId="0" animBg="1"/>
      <p:bldP spid="89" grpId="0" animBg="1"/>
      <p:bldP spid="90" grpId="0" animBg="1"/>
      <p:bldP spid="91" grpId="0" animBg="1"/>
      <p:bldP spid="91" grpId="1" animBg="1"/>
      <p:bldP spid="92" grpId="0" animBg="1"/>
      <p:bldP spid="93" grpId="0" animBg="1"/>
      <p:bldP spid="102" grpId="0" animBg="1"/>
      <p:bldP spid="105" grpId="0" animBg="1"/>
      <p:bldP spid="112" grpId="0" animBg="1"/>
      <p:bldP spid="114" grpId="0" animBg="1"/>
      <p:bldP spid="124" grpId="0" animBg="1"/>
      <p:bldP spid="124" grpId="1" animBg="1"/>
      <p:bldP spid="124" grpId="2" animBg="1"/>
      <p:bldP spid="136" grpId="0" animBg="1"/>
      <p:bldP spid="137"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52" grpId="0" animBg="1"/>
      <p:bldP spid="153" grpId="0" animBg="1"/>
      <p:bldP spid="154" grpId="0" animBg="1"/>
      <p:bldP spid="155" grpId="0" animBg="1"/>
      <p:bldP spid="156" grpId="0" animBg="1"/>
      <p:bldP spid="157" grpId="0" animBg="1"/>
      <p:bldP spid="158" grpId="0" animBg="1"/>
      <p:bldP spid="159" grpId="0" animBg="1"/>
      <p:bldP spid="159" grpId="1" animBg="1"/>
      <p:bldP spid="160" grpId="0" animBg="1"/>
      <p:bldP spid="161" grpId="0" animBg="1"/>
      <p:bldP spid="162" grpId="0" animBg="1"/>
      <p:bldP spid="163" grpId="0" animBg="1"/>
      <p:bldP spid="166" grpId="0" animBg="1"/>
      <p:bldP spid="167" grpId="0" animBg="1"/>
      <p:bldP spid="171" grpId="0" animBg="1"/>
      <p:bldP spid="172" grpId="0" animBg="1"/>
      <p:bldP spid="174" grpId="0" animBg="1"/>
      <p:bldP spid="184" grpId="0" animBg="1"/>
      <p:bldP spid="185" grpId="0" animBg="1"/>
      <p:bldP spid="186" grpId="0" animBg="1"/>
      <p:bldP spid="187" grpId="0" animBg="1"/>
      <p:bldP spid="188" grpId="0" animBg="1"/>
      <p:bldP spid="189" grpId="0" animBg="1"/>
      <p:bldP spid="191" grpId="0" animBg="1"/>
      <p:bldP spid="192" grpId="0" animBg="1"/>
      <p:bldP spid="193" grpId="0" animBg="1"/>
      <p:bldP spid="194" grpId="0" animBg="1"/>
      <p:bldP spid="194" grpId="1" animBg="1"/>
      <p:bldP spid="195" grpId="0" animBg="1"/>
      <p:bldP spid="196" grpId="0" animBg="1"/>
      <p:bldP spid="197" grpId="0" animBg="1"/>
      <p:bldP spid="198" grpId="0" animBg="1"/>
      <p:bldP spid="199" grpId="0" animBg="1"/>
      <p:bldP spid="200" grpId="0" animBg="1"/>
      <p:bldP spid="202" grpId="0" animBg="1"/>
      <p:bldP spid="203" grpId="0" animBg="1"/>
      <p:bldP spid="122" grpId="0" animBg="1"/>
      <p:bldP spid="123"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600"/>
            <a:ext cx="857885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a:spLocks noChangeArrowheads="1"/>
          </p:cNvSpPr>
          <p:nvPr/>
        </p:nvSpPr>
        <p:spPr bwMode="auto">
          <a:xfrm>
            <a:off x="533400" y="4800600"/>
            <a:ext cx="990600" cy="9906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 name="Rectangle 7"/>
          <p:cNvSpPr>
            <a:spLocks noChangeArrowheads="1"/>
          </p:cNvSpPr>
          <p:nvPr/>
        </p:nvSpPr>
        <p:spPr bwMode="auto">
          <a:xfrm>
            <a:off x="4800600" y="5410200"/>
            <a:ext cx="4038600" cy="533400"/>
          </a:xfrm>
          <a:prstGeom prst="rect">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10" name="Straight Arrow Connector 9"/>
          <p:cNvCxnSpPr>
            <a:cxnSpLocks noChangeShapeType="1"/>
          </p:cNvCxnSpPr>
          <p:nvPr/>
        </p:nvCxnSpPr>
        <p:spPr bwMode="auto">
          <a:xfrm>
            <a:off x="1524000" y="5410200"/>
            <a:ext cx="3124200" cy="228600"/>
          </a:xfrm>
          <a:prstGeom prst="straightConnector1">
            <a:avLst/>
          </a:prstGeom>
          <a:noFill/>
          <a:ln w="76200" algn="ctr">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6" name="Straight Arrow Connector 5"/>
          <p:cNvCxnSpPr>
            <a:cxnSpLocks noChangeShapeType="1"/>
          </p:cNvCxnSpPr>
          <p:nvPr/>
        </p:nvCxnSpPr>
        <p:spPr bwMode="auto">
          <a:xfrm flipV="1">
            <a:off x="1524000" y="4648200"/>
            <a:ext cx="2209800" cy="457200"/>
          </a:xfrm>
          <a:prstGeom prst="straightConnector1">
            <a:avLst/>
          </a:prstGeom>
          <a:noFill/>
          <a:ln w="76200" algn="ctr">
            <a:solidFill>
              <a:srgbClr val="C00000"/>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par>
                          <p:cTn id="15" fill="hold" nodeType="afterGroup">
                            <p:stCondLst>
                              <p:cond delay="0"/>
                            </p:stCondLst>
                            <p:childTnLst>
                              <p:par>
                                <p:cTn id="16" presetID="1" presetClass="entr" presetSubtype="0" fill="hold" grpId="0" nodeType="afterEffect">
                                  <p:stCondLst>
                                    <p:cond delay="100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457200" y="0"/>
            <a:ext cx="8229600" cy="1143000"/>
          </a:xfrm>
        </p:spPr>
        <p:txBody>
          <a:bodyPr/>
          <a:lstStyle/>
          <a:p>
            <a:pPr>
              <a:defRPr/>
            </a:pPr>
            <a:r>
              <a:rPr lang="en-US" sz="3600" b="1" dirty="0" smtClean="0">
                <a:solidFill>
                  <a:schemeClr val="accent1">
                    <a:lumMod val="50000"/>
                  </a:schemeClr>
                </a:solidFill>
              </a:rPr>
              <a:t>Electrical System Summary </a:t>
            </a:r>
          </a:p>
        </p:txBody>
      </p:sp>
      <p:sp>
        <p:nvSpPr>
          <p:cNvPr id="187395" name="Rectangle 3"/>
          <p:cNvSpPr>
            <a:spLocks noGrp="1" noChangeArrowheads="1"/>
          </p:cNvSpPr>
          <p:nvPr>
            <p:ph type="body" idx="1"/>
          </p:nvPr>
        </p:nvSpPr>
        <p:spPr>
          <a:xfrm>
            <a:off x="457200" y="1066800"/>
            <a:ext cx="8229600" cy="4525963"/>
          </a:xfrm>
        </p:spPr>
        <p:txBody>
          <a:bodyPr/>
          <a:lstStyle/>
          <a:p>
            <a:pPr>
              <a:buFontTx/>
              <a:buNone/>
              <a:defRPr/>
            </a:pPr>
            <a:r>
              <a:rPr lang="en-US" b="1" dirty="0" smtClean="0">
                <a:solidFill>
                  <a:schemeClr val="accent1">
                    <a:lumMod val="50000"/>
                  </a:schemeClr>
                </a:solidFill>
              </a:rPr>
              <a:t>You Should Know</a:t>
            </a:r>
          </a:p>
          <a:p>
            <a:pPr>
              <a:defRPr/>
            </a:pPr>
            <a:r>
              <a:rPr lang="en-US" b="1" dirty="0" smtClean="0">
                <a:solidFill>
                  <a:schemeClr val="accent1">
                    <a:lumMod val="50000"/>
                  </a:schemeClr>
                </a:solidFill>
              </a:rPr>
              <a:t>You should know how an electrical hazard  protection program works in a system.</a:t>
            </a:r>
          </a:p>
          <a:p>
            <a:pPr>
              <a:defRPr/>
            </a:pPr>
            <a:r>
              <a:rPr lang="en-US" b="1" dirty="0" smtClean="0">
                <a:solidFill>
                  <a:schemeClr val="accent1">
                    <a:lumMod val="50000"/>
                  </a:schemeClr>
                </a:solidFill>
              </a:rPr>
              <a:t>You should know what OSHA requires in an electrical protection program</a:t>
            </a:r>
          </a:p>
          <a:p>
            <a:pPr>
              <a:defRPr/>
            </a:pPr>
            <a:r>
              <a:rPr lang="en-US" b="1" dirty="0" smtClean="0">
                <a:solidFill>
                  <a:schemeClr val="accent1">
                    <a:lumMod val="50000"/>
                  </a:schemeClr>
                </a:solidFill>
              </a:rPr>
              <a:t>You should be trained in the avoidance of electrical hazards and know the rules and how to apply them in the field.</a:t>
            </a:r>
          </a:p>
          <a:p>
            <a:pPr>
              <a:defRPr/>
            </a:pPr>
            <a:r>
              <a:rPr lang="en-US" b="1" dirty="0" smtClean="0">
                <a:solidFill>
                  <a:schemeClr val="accent1">
                    <a:lumMod val="50000"/>
                  </a:schemeClr>
                </a:solidFill>
              </a:rPr>
              <a:t>You should be able to recognize, avoid and prevent falls on the job. RAP  </a:t>
            </a:r>
          </a:p>
          <a:p>
            <a:pPr>
              <a:buFontTx/>
              <a:buNone/>
              <a:defRPr/>
            </a:pPr>
            <a:endParaRPr lang="en-US" b="1" dirty="0" smtClean="0">
              <a:solidFill>
                <a:schemeClr val="accent1">
                  <a:lumMod val="50000"/>
                </a:schemeClr>
              </a:solidFill>
            </a:endParaRPr>
          </a:p>
          <a:p>
            <a:pPr>
              <a:buFontTx/>
              <a:buNone/>
              <a:defRPr/>
            </a:pPr>
            <a:endParaRPr lang="en-US" b="1" dirty="0" smtClean="0">
              <a:solidFill>
                <a:schemeClr val="accent1">
                  <a:lumMod val="50000"/>
                </a:schemeClr>
              </a:solidFill>
            </a:endParaRPr>
          </a:p>
          <a:p>
            <a:pPr lvl="2">
              <a:buFontTx/>
              <a:buNone/>
              <a:defRPr/>
            </a:pPr>
            <a:endParaRPr lang="en-US" b="1" dirty="0" smtClean="0">
              <a:solidFill>
                <a:schemeClr val="accent1">
                  <a:lumMod val="50000"/>
                </a:schemeClr>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365125" y="457200"/>
            <a:ext cx="8626475" cy="2362200"/>
          </a:xfrm>
        </p:spPr>
        <p:txBody>
          <a:bodyPr/>
          <a:lstStyle/>
          <a:p>
            <a:pPr>
              <a:defRPr/>
            </a:pPr>
            <a:r>
              <a:rPr lang="en-US" sz="5400" b="1" dirty="0" smtClean="0">
                <a:solidFill>
                  <a:schemeClr val="accent1">
                    <a:lumMod val="50000"/>
                  </a:schemeClr>
                </a:solidFill>
              </a:rPr>
              <a:t>The End</a:t>
            </a:r>
          </a:p>
          <a:p>
            <a:pPr>
              <a:defRPr/>
            </a:pPr>
            <a:r>
              <a:rPr lang="en-US" sz="5400" b="1" dirty="0" smtClean="0">
                <a:solidFill>
                  <a:schemeClr val="accent1">
                    <a:lumMod val="50000"/>
                  </a:schemeClr>
                </a:solidFill>
              </a:rPr>
              <a:t>&amp;</a:t>
            </a:r>
          </a:p>
          <a:p>
            <a:pPr>
              <a:defRPr/>
            </a:pPr>
            <a:r>
              <a:rPr lang="en-US" sz="5400" b="1" dirty="0" smtClean="0">
                <a:solidFill>
                  <a:schemeClr val="accent1">
                    <a:lumMod val="50000"/>
                  </a:schemeClr>
                </a:solidFill>
              </a:rPr>
              <a:t>The </a:t>
            </a:r>
          </a:p>
          <a:p>
            <a:pPr>
              <a:defRPr/>
            </a:pPr>
            <a:r>
              <a:rPr lang="en-US" sz="5400" b="1" dirty="0" smtClean="0">
                <a:solidFill>
                  <a:schemeClr val="accent1">
                    <a:lumMod val="50000"/>
                  </a:schemeClr>
                </a:solidFill>
              </a:rPr>
              <a:t>Beginning</a:t>
            </a:r>
            <a:endParaRPr lang="en-US" sz="5400" b="1" dirty="0">
              <a:solidFill>
                <a:schemeClr val="accent1">
                  <a:lumMod val="50000"/>
                </a:schemeClr>
              </a:solidFill>
            </a:endParaRPr>
          </a:p>
        </p:txBody>
      </p:sp>
      <p:pic>
        <p:nvPicPr>
          <p:cNvPr id="292867" name="Picture 4" descr="UMDNJ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4572000"/>
            <a:ext cx="579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rtlCol="0">
            <a:normAutofit/>
          </a:bodyPr>
          <a:lstStyle/>
          <a:p>
            <a:pPr eaLnBrk="1" fontAlgn="auto" hangingPunct="1">
              <a:spcAft>
                <a:spcPts val="0"/>
              </a:spcAft>
              <a:defRPr/>
            </a:pPr>
            <a:r>
              <a:rPr lang="en-US" sz="3600" b="1" dirty="0" smtClean="0">
                <a:solidFill>
                  <a:schemeClr val="tx2">
                    <a:lumMod val="50000"/>
                  </a:schemeClr>
                </a:solidFill>
              </a:rPr>
              <a:t>Electrical : Assessment  of Hazards</a:t>
            </a:r>
            <a:endParaRPr lang="en-US" sz="3600" b="1" dirty="0">
              <a:solidFill>
                <a:schemeClr val="tx2">
                  <a:lumMod val="50000"/>
                </a:schemeClr>
              </a:solidFill>
            </a:endParaRPr>
          </a:p>
        </p:txBody>
      </p:sp>
      <p:graphicFrame>
        <p:nvGraphicFramePr>
          <p:cNvPr id="4" name="Table 3"/>
          <p:cNvGraphicFramePr>
            <a:graphicFrameLocks noGrp="1"/>
          </p:cNvGraphicFramePr>
          <p:nvPr/>
        </p:nvGraphicFramePr>
        <p:xfrm>
          <a:off x="228600" y="838200"/>
          <a:ext cx="8763000" cy="5486400"/>
        </p:xfrm>
        <a:graphic>
          <a:graphicData uri="http://schemas.openxmlformats.org/drawingml/2006/table">
            <a:tbl>
              <a:tblPr/>
              <a:tblGrid>
                <a:gridCol w="1460500"/>
                <a:gridCol w="1622778"/>
                <a:gridCol w="1866194"/>
                <a:gridCol w="3813528"/>
              </a:tblGrid>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2">
                              <a:lumMod val="50000"/>
                            </a:schemeClr>
                          </a:solidFill>
                          <a:effectLst/>
                          <a:latin typeface="Calibri" pitchFamily="34" charset="0"/>
                        </a:rPr>
                        <a:t>Task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2">
                              <a:lumMod val="50000"/>
                            </a:schemeClr>
                          </a:solidFill>
                          <a:effectLst/>
                          <a:latin typeface="Calibri" pitchFamily="34" charset="0"/>
                        </a:rPr>
                        <a:t>Hazard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cap="none" normalizeH="0" baseline="0" dirty="0" smtClean="0">
                          <a:ln>
                            <a:noFill/>
                          </a:ln>
                          <a:solidFill>
                            <a:schemeClr val="tx2">
                              <a:lumMod val="50000"/>
                            </a:schemeClr>
                          </a:solidFill>
                          <a:effectLst/>
                          <a:latin typeface="Calibri" pitchFamily="34" charset="0"/>
                        </a:rPr>
                        <a:t>Control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2">
                              <a:lumMod val="50000"/>
                            </a:schemeClr>
                          </a:solidFill>
                          <a:effectLst/>
                          <a:latin typeface="Calibri" pitchFamily="34" charset="0"/>
                        </a:rPr>
                        <a:t>Means of Implementation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560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2">
                              <a:lumMod val="50000"/>
                            </a:schemeClr>
                          </a:solidFill>
                          <a:effectLst/>
                          <a:latin typeface="Calibri" pitchFamily="34" charset="0"/>
                        </a:rPr>
                        <a:t>Working with an electrical tool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2">
                              <a:lumMod val="50000"/>
                            </a:schemeClr>
                          </a:solidFill>
                          <a:effectLst/>
                          <a:latin typeface="Calibri" pitchFamily="34" charset="0"/>
                        </a:rPr>
                        <a:t>Shock</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2">
                              <a:lumMod val="50000"/>
                            </a:schemeClr>
                          </a:solidFill>
                          <a:effectLst/>
                          <a:latin typeface="Calibri" pitchFamily="34" charset="0"/>
                        </a:rPr>
                        <a:t>Electrocution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2">
                              <a:lumMod val="50000"/>
                            </a:schemeClr>
                          </a:solidFill>
                          <a:effectLst/>
                          <a:latin typeface="Calibri" pitchFamily="34" charset="0"/>
                        </a:rPr>
                        <a:t>Indirect falls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2">
                              <a:lumMod val="50000"/>
                            </a:schemeClr>
                          </a:solidFill>
                          <a:effectLst/>
                          <a:latin typeface="Calibri" pitchFamily="34" charset="0"/>
                        </a:rPr>
                        <a:t>Burns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2">
                              <a:lumMod val="50000"/>
                            </a:schemeClr>
                          </a:solidFill>
                          <a:effectLst/>
                          <a:latin typeface="Calibri"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pPr>
                      <a:r>
                        <a:rPr kumimoji="0" lang="en-US" sz="1800" b="0" i="0" u="none" strike="noStrike" cap="none" normalizeH="0" baseline="0" dirty="0" smtClean="0">
                          <a:ln>
                            <a:noFill/>
                          </a:ln>
                          <a:solidFill>
                            <a:schemeClr val="tx2">
                              <a:lumMod val="50000"/>
                            </a:schemeClr>
                          </a:solidFill>
                          <a:effectLst/>
                          <a:latin typeface="Calibri" pitchFamily="34" charset="0"/>
                        </a:rPr>
                        <a:t>Grounding</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pPr>
                      <a:r>
                        <a:rPr kumimoji="0" lang="en-US" sz="1800" b="0" i="0" u="none" strike="noStrike" cap="none" normalizeH="0" baseline="0" dirty="0" smtClean="0">
                          <a:ln>
                            <a:noFill/>
                          </a:ln>
                          <a:solidFill>
                            <a:schemeClr val="tx2">
                              <a:lumMod val="50000"/>
                            </a:schemeClr>
                          </a:solidFill>
                          <a:effectLst/>
                          <a:latin typeface="Calibri" pitchFamily="34" charset="0"/>
                        </a:rPr>
                        <a:t>GFCI</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pPr>
                      <a:r>
                        <a:rPr kumimoji="0" lang="en-US" sz="1800" b="0" i="0" u="none" strike="noStrike" cap="none" normalizeH="0" baseline="0" dirty="0" smtClean="0">
                          <a:ln>
                            <a:noFill/>
                          </a:ln>
                          <a:solidFill>
                            <a:schemeClr val="tx2">
                              <a:lumMod val="50000"/>
                            </a:schemeClr>
                          </a:solidFill>
                          <a:effectLst/>
                          <a:latin typeface="Calibri" pitchFamily="34" charset="0"/>
                        </a:rPr>
                        <a:t>Inspection of tools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pPr>
                      <a:r>
                        <a:rPr kumimoji="0" lang="en-US" sz="1800" b="0" i="0" u="none" strike="noStrike" cap="none" normalizeH="0" baseline="0" dirty="0" smtClean="0">
                          <a:ln>
                            <a:noFill/>
                          </a:ln>
                          <a:solidFill>
                            <a:schemeClr val="tx2">
                              <a:lumMod val="50000"/>
                            </a:schemeClr>
                          </a:solidFill>
                          <a:effectLst/>
                          <a:latin typeface="Calibri" pitchFamily="34" charset="0"/>
                        </a:rPr>
                        <a:t>Inspection of extension cords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pPr>
                      <a:r>
                        <a:rPr kumimoji="0" lang="en-US" sz="1800" b="0" i="0" u="none" strike="noStrike" cap="none" normalizeH="0" baseline="0" dirty="0" smtClean="0">
                          <a:ln>
                            <a:noFill/>
                          </a:ln>
                          <a:solidFill>
                            <a:schemeClr val="tx2">
                              <a:lumMod val="50000"/>
                            </a:schemeClr>
                          </a:solidFill>
                          <a:effectLst/>
                          <a:latin typeface="Calibri" pitchFamily="34" charset="0"/>
                        </a:rPr>
                        <a:t>Purchase GFCI</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pPr>
                      <a:r>
                        <a:rPr kumimoji="0" lang="en-US" sz="1800" b="0" i="0" u="none" strike="noStrike" cap="none" normalizeH="0" baseline="0" dirty="0" smtClean="0">
                          <a:ln>
                            <a:noFill/>
                          </a:ln>
                          <a:solidFill>
                            <a:schemeClr val="tx2">
                              <a:lumMod val="50000"/>
                            </a:schemeClr>
                          </a:solidFill>
                          <a:effectLst/>
                          <a:latin typeface="Calibri" pitchFamily="34" charset="0"/>
                        </a:rPr>
                        <a:t>Have a daily electrical inspection by a competent person.</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pPr>
                      <a:r>
                        <a:rPr kumimoji="0" lang="en-US" sz="1800" b="0" i="0" u="none" strike="noStrike" cap="none" normalizeH="0" baseline="0" dirty="0" smtClean="0">
                          <a:ln>
                            <a:noFill/>
                          </a:ln>
                          <a:solidFill>
                            <a:schemeClr val="tx2">
                              <a:lumMod val="50000"/>
                            </a:schemeClr>
                          </a:solidFill>
                          <a:effectLst/>
                          <a:latin typeface="Calibri" pitchFamily="34" charset="0"/>
                        </a:rPr>
                        <a:t>Train workers in the recognition of electrical hazards and how they can harm them.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41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2">
                            <a:lumMod val="50000"/>
                          </a:schemeClr>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2">
                              <a:lumMod val="50000"/>
                            </a:schemeClr>
                          </a:solidFill>
                          <a:effectLst/>
                          <a:latin typeface="Calibri" pitchFamily="34" charset="0"/>
                        </a:rPr>
                        <a:t>Fire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pPr>
                      <a:r>
                        <a:rPr kumimoji="0" lang="en-US" sz="1800" b="0" i="0" u="none" strike="noStrike" cap="none" normalizeH="0" baseline="0" dirty="0" smtClean="0">
                          <a:ln>
                            <a:noFill/>
                          </a:ln>
                          <a:solidFill>
                            <a:schemeClr val="tx2">
                              <a:lumMod val="50000"/>
                            </a:schemeClr>
                          </a:solidFill>
                          <a:effectLst/>
                          <a:latin typeface="Calibri" pitchFamily="34" charset="0"/>
                        </a:rPr>
                        <a:t>Correct sized conductors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pPr>
                      <a:r>
                        <a:rPr kumimoji="0" lang="en-US" sz="1800" b="0" i="0" u="none" strike="noStrike" cap="none" normalizeH="0" baseline="0" dirty="0" smtClean="0">
                          <a:ln>
                            <a:noFill/>
                          </a:ln>
                          <a:solidFill>
                            <a:schemeClr val="tx2">
                              <a:lumMod val="50000"/>
                            </a:schemeClr>
                          </a:solidFill>
                          <a:effectLst/>
                          <a:latin typeface="Calibri" pitchFamily="34" charset="0"/>
                        </a:rPr>
                        <a:t>Follow applicable electric code for wire gauge  size to amperage of circuit .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351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2">
                              <a:lumMod val="50000"/>
                            </a:schemeClr>
                          </a:solidFill>
                          <a:effectLst/>
                          <a:latin typeface="Calibri" pitchFamily="34" charset="0"/>
                        </a:rPr>
                        <a:t>Electrical work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2">
                              <a:lumMod val="50000"/>
                            </a:schemeClr>
                          </a:solidFill>
                          <a:effectLst/>
                          <a:latin typeface="Calibri" pitchFamily="34" charset="0"/>
                        </a:rPr>
                        <a:t>Shock</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2">
                              <a:lumMod val="50000"/>
                            </a:schemeClr>
                          </a:solidFill>
                          <a:effectLst/>
                          <a:latin typeface="Calibri" pitchFamily="34" charset="0"/>
                        </a:rPr>
                        <a:t>Electrocution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2">
                              <a:lumMod val="50000"/>
                            </a:schemeClr>
                          </a:solidFill>
                          <a:effectLst/>
                          <a:latin typeface="Calibri" pitchFamily="34" charset="0"/>
                        </a:rPr>
                        <a:t>Indirect falls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2">
                              <a:lumMod val="50000"/>
                            </a:schemeClr>
                          </a:solidFill>
                          <a:effectLst/>
                          <a:latin typeface="Calibri" pitchFamily="34" charset="0"/>
                        </a:rPr>
                        <a:t>Burns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pPr>
                      <a:r>
                        <a:rPr kumimoji="0" lang="en-US" sz="1800" b="0" i="0" u="none" strike="noStrike" cap="none" normalizeH="0" baseline="0" dirty="0" smtClean="0">
                          <a:ln>
                            <a:noFill/>
                          </a:ln>
                          <a:solidFill>
                            <a:schemeClr val="tx2">
                              <a:lumMod val="50000"/>
                            </a:schemeClr>
                          </a:solidFill>
                          <a:effectLst/>
                          <a:latin typeface="Calibri" pitchFamily="34" charset="0"/>
                        </a:rPr>
                        <a:t>Lock-out –Tag Out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pPr>
                      <a:r>
                        <a:rPr kumimoji="0" lang="en-US" sz="1800" b="0" i="0" u="none" strike="noStrike" cap="none" normalizeH="0" baseline="0" dirty="0" smtClean="0">
                          <a:ln>
                            <a:noFill/>
                          </a:ln>
                          <a:solidFill>
                            <a:schemeClr val="tx2">
                              <a:lumMod val="50000"/>
                            </a:schemeClr>
                          </a:solidFill>
                          <a:effectLst/>
                          <a:latin typeface="Calibri" pitchFamily="34" charset="0"/>
                        </a:rPr>
                        <a:t>Create a full Lock-out tag-out program for electrical work</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pPr>
                      <a:r>
                        <a:rPr kumimoji="0" lang="en-US" sz="1800" b="0" i="0" u="none" strike="noStrike" cap="none" normalizeH="0" baseline="0" dirty="0" smtClean="0">
                          <a:ln>
                            <a:noFill/>
                          </a:ln>
                          <a:solidFill>
                            <a:schemeClr val="tx2">
                              <a:lumMod val="50000"/>
                            </a:schemeClr>
                          </a:solidFill>
                          <a:effectLst/>
                          <a:latin typeface="Calibri" pitchFamily="34" charset="0"/>
                        </a:rPr>
                        <a:t>Train electricians in how to use a lock-out-tag our program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41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2">
                            <a:lumMod val="50000"/>
                          </a:schemeClr>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2">
                              <a:lumMod val="50000"/>
                            </a:schemeClr>
                          </a:solidFill>
                          <a:effectLst/>
                          <a:latin typeface="Calibri" pitchFamily="34" charset="0"/>
                        </a:rPr>
                        <a:t>Fire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pPr>
                      <a:r>
                        <a:rPr kumimoji="0" lang="en-US" sz="1800" b="0" i="0" u="none" strike="noStrike" cap="none" normalizeH="0" baseline="0" dirty="0" smtClean="0">
                          <a:ln>
                            <a:noFill/>
                          </a:ln>
                          <a:solidFill>
                            <a:schemeClr val="tx2">
                              <a:lumMod val="50000"/>
                            </a:schemeClr>
                          </a:solidFill>
                          <a:effectLst/>
                          <a:latin typeface="Calibri" pitchFamily="34" charset="0"/>
                        </a:rPr>
                        <a:t>Correct sized conductors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pPr>
                      <a:r>
                        <a:rPr kumimoji="0" lang="en-US" sz="1800" b="0" i="0" u="none" strike="noStrike" cap="none" normalizeH="0" baseline="0" dirty="0" smtClean="0">
                          <a:ln>
                            <a:noFill/>
                          </a:ln>
                          <a:solidFill>
                            <a:schemeClr val="tx2">
                              <a:lumMod val="50000"/>
                            </a:schemeClr>
                          </a:solidFill>
                          <a:effectLst/>
                          <a:latin typeface="Calibri" pitchFamily="34" charset="0"/>
                        </a:rPr>
                        <a:t>Follow applicable electric code for wire gauge  size to amperage of circuit .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TextBox 4"/>
          <p:cNvSpPr txBox="1"/>
          <p:nvPr/>
        </p:nvSpPr>
        <p:spPr>
          <a:xfrm>
            <a:off x="4343400" y="6477000"/>
            <a:ext cx="4648200" cy="369888"/>
          </a:xfrm>
          <a:prstGeom prst="rect">
            <a:avLst/>
          </a:prstGeom>
          <a:noFill/>
        </p:spPr>
        <p:txBody>
          <a:bodyPr>
            <a:spAutoFit/>
          </a:bodyPr>
          <a:lstStyle/>
          <a:p>
            <a:pPr fontAlgn="auto">
              <a:spcBef>
                <a:spcPts val="0"/>
              </a:spcBef>
              <a:spcAft>
                <a:spcPts val="0"/>
              </a:spcAft>
              <a:defRPr/>
            </a:pPr>
            <a:r>
              <a:rPr lang="en-US" b="1" dirty="0">
                <a:solidFill>
                  <a:schemeClr val="tx2">
                    <a:lumMod val="50000"/>
                  </a:schemeClr>
                </a:solidFill>
                <a:latin typeface="+mn-lt"/>
              </a:rPr>
              <a:t>Sample Electrical  </a:t>
            </a:r>
            <a:r>
              <a:rPr lang="en-US" b="1" dirty="0">
                <a:solidFill>
                  <a:schemeClr val="tx2">
                    <a:lumMod val="50000"/>
                  </a:schemeClr>
                </a:solidFill>
                <a:latin typeface="+mn-lt"/>
              </a:rPr>
              <a:t>Job Hazard Analysis (JHA)</a:t>
            </a:r>
            <a:endParaRPr lang="en-US" b="1" dirty="0">
              <a:solidFill>
                <a:schemeClr val="tx2">
                  <a:lumMod val="50000"/>
                </a:schemeClr>
              </a:solidFill>
              <a:latin typeface="+mn-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247650" y="-76200"/>
            <a:ext cx="8439150" cy="1323975"/>
          </a:xfrm>
        </p:spPr>
        <p:txBody>
          <a:bodyPr/>
          <a:lstStyle/>
          <a:p>
            <a:pPr eaLnBrk="1" hangingPunct="1">
              <a:defRPr/>
            </a:pPr>
            <a:r>
              <a:rPr lang="en-US" b="1" smtClean="0">
                <a:solidFill>
                  <a:schemeClr val="accent1">
                    <a:lumMod val="50000"/>
                  </a:schemeClr>
                </a:solidFill>
              </a:rPr>
              <a:t>Electrical Terms</a:t>
            </a:r>
          </a:p>
        </p:txBody>
      </p:sp>
      <p:sp>
        <p:nvSpPr>
          <p:cNvPr id="132099" name="Rectangle 3"/>
          <p:cNvSpPr>
            <a:spLocks noGrp="1" noChangeArrowheads="1"/>
          </p:cNvSpPr>
          <p:nvPr>
            <p:ph type="body" idx="1"/>
          </p:nvPr>
        </p:nvSpPr>
        <p:spPr>
          <a:xfrm>
            <a:off x="228600" y="1447800"/>
            <a:ext cx="8686800" cy="5105400"/>
          </a:xfrm>
        </p:spPr>
        <p:txBody>
          <a:bodyPr/>
          <a:lstStyle/>
          <a:p>
            <a:pPr eaLnBrk="1" hangingPunct="1">
              <a:defRPr/>
            </a:pPr>
            <a:r>
              <a:rPr lang="en-US" sz="2400" b="1" dirty="0" smtClean="0">
                <a:solidFill>
                  <a:schemeClr val="accent1">
                    <a:lumMod val="50000"/>
                  </a:schemeClr>
                </a:solidFill>
              </a:rPr>
              <a:t>Current -- electrical movement (measured in amps)</a:t>
            </a:r>
          </a:p>
          <a:p>
            <a:pPr eaLnBrk="1" hangingPunct="1">
              <a:defRPr/>
            </a:pPr>
            <a:r>
              <a:rPr lang="en-US" sz="2400" b="1" dirty="0" smtClean="0">
                <a:solidFill>
                  <a:schemeClr val="accent1">
                    <a:lumMod val="50000"/>
                  </a:schemeClr>
                </a:solidFill>
              </a:rPr>
              <a:t>Circuit -- complete path of the current.                Includes electricity source, a conductor, and the output device or load (such as a lamp, tool, or heater)</a:t>
            </a:r>
          </a:p>
          <a:p>
            <a:pPr eaLnBrk="1" hangingPunct="1">
              <a:defRPr/>
            </a:pPr>
            <a:r>
              <a:rPr lang="en-US" sz="2400" b="1" dirty="0" smtClean="0">
                <a:solidFill>
                  <a:schemeClr val="accent1">
                    <a:lumMod val="50000"/>
                  </a:schemeClr>
                </a:solidFill>
              </a:rPr>
              <a:t>Resistance -- restriction to electrical flow </a:t>
            </a:r>
          </a:p>
          <a:p>
            <a:pPr eaLnBrk="1" hangingPunct="1">
              <a:defRPr/>
            </a:pPr>
            <a:r>
              <a:rPr lang="en-US" sz="2400" b="1" dirty="0" smtClean="0">
                <a:solidFill>
                  <a:schemeClr val="accent1">
                    <a:lumMod val="50000"/>
                  </a:schemeClr>
                </a:solidFill>
              </a:rPr>
              <a:t>Conductors – substances, like metals, with little resistance to electricity that allow electricity to flow </a:t>
            </a:r>
          </a:p>
          <a:p>
            <a:pPr eaLnBrk="1" hangingPunct="1">
              <a:defRPr/>
            </a:pPr>
            <a:r>
              <a:rPr lang="en-US" sz="2400" b="1" dirty="0" smtClean="0">
                <a:solidFill>
                  <a:schemeClr val="accent1">
                    <a:lumMod val="50000"/>
                  </a:schemeClr>
                </a:solidFill>
              </a:rPr>
              <a:t>Grounding – a conductive connection to the earth which acts as a protective measure</a:t>
            </a:r>
          </a:p>
          <a:p>
            <a:pPr eaLnBrk="1" hangingPunct="1">
              <a:defRPr/>
            </a:pPr>
            <a:r>
              <a:rPr lang="en-US" sz="2400" b="1" dirty="0" smtClean="0">
                <a:solidFill>
                  <a:schemeClr val="accent1">
                    <a:lumMod val="50000"/>
                  </a:schemeClr>
                </a:solidFill>
              </a:rPr>
              <a:t>Insulators -- substances with high resistance to electricity like glass, porcelain, plastic, and dry wood that prevent electricity from getting to unwanted areas</a:t>
            </a:r>
          </a:p>
          <a:p>
            <a:pPr eaLnBrk="1" hangingPunct="1">
              <a:buFontTx/>
              <a:buNone/>
              <a:defRPr/>
            </a:pPr>
            <a:endParaRPr lang="en-US" sz="2400" b="1" dirty="0" smtClean="0">
              <a:solidFill>
                <a:schemeClr val="accent1">
                  <a:lumMod val="50000"/>
                </a:schemeClr>
              </a:solidFill>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11021</TotalTime>
  <Words>7788</Words>
  <Application>Microsoft Office PowerPoint</Application>
  <PresentationFormat>On-screen Show (4:3)</PresentationFormat>
  <Paragraphs>722</Paragraphs>
  <Slides>72</Slides>
  <Notes>72</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72</vt:i4>
      </vt:variant>
    </vt:vector>
  </HeadingPairs>
  <TitlesOfParts>
    <vt:vector size="86" baseType="lpstr">
      <vt:lpstr>Arial</vt:lpstr>
      <vt:lpstr>Calibri</vt:lpstr>
      <vt:lpstr>Wingdings</vt:lpstr>
      <vt:lpstr>+mj-lt</vt:lpstr>
      <vt:lpstr>Times New Roman</vt:lpstr>
      <vt:lpstr>New York</vt:lpstr>
      <vt:lpstr>Symbol</vt:lpstr>
      <vt:lpstr>Arial Black</vt:lpstr>
      <vt:lpstr>Arial Rounded MT Bold</vt:lpstr>
      <vt:lpstr>Verdana</vt:lpstr>
      <vt:lpstr>Rockwell</vt:lpstr>
      <vt:lpstr>Monotype Sorts</vt:lpstr>
      <vt:lpstr>Office Theme</vt:lpstr>
      <vt:lpstr>Chart</vt:lpstr>
      <vt:lpstr>Systems of Safety Applied to Focus Four Hazards </vt:lpstr>
      <vt:lpstr>Systems of Safety Applied to Focus Four Hazards </vt:lpstr>
      <vt:lpstr>PowerPoint Presentation</vt:lpstr>
      <vt:lpstr>PowerPoint Presentation</vt:lpstr>
      <vt:lpstr>US Construction Electrocution Fatalities 2007</vt:lpstr>
      <vt:lpstr>Learning Objectives</vt:lpstr>
      <vt:lpstr>PowerPoint Presentation</vt:lpstr>
      <vt:lpstr>Electrical : Assessment  of Hazards</vt:lpstr>
      <vt:lpstr>Electrical Terms</vt:lpstr>
      <vt:lpstr>Conductivity The More Conductive the Less Resistance  </vt:lpstr>
      <vt:lpstr>Electrical  Conductors, Insulators and Semiconductors (3-Tunnel Train Analogy)  </vt:lpstr>
      <vt:lpstr>Extension cords sets used with portable electric tools and appliances shall be of three-wire type and shall be designed for hard or extra-hard usage. Flexible cords used with temporary and portable lights shall be designed for hard or extra-hard usage.   </vt:lpstr>
      <vt:lpstr>Simplified Analogy to an Electric Circuit </vt:lpstr>
      <vt:lpstr>PowerPoint Presentation</vt:lpstr>
      <vt:lpstr>Simplified Analogy to an Electric Circuit </vt:lpstr>
      <vt:lpstr>Grounding</vt:lpstr>
      <vt:lpstr>Electrical Resistance </vt:lpstr>
      <vt:lpstr>Simplified Analogy of Ground Fault Circuit Interrupter</vt:lpstr>
      <vt:lpstr>Electrical Injuries</vt:lpstr>
      <vt:lpstr>PowerPoint Presentation</vt:lpstr>
      <vt:lpstr>Shock Severity</vt:lpstr>
      <vt:lpstr>PowerPoint Presentation</vt:lpstr>
      <vt:lpstr>PowerPoint Presentation</vt:lpstr>
      <vt:lpstr>Burns</vt:lpstr>
      <vt:lpstr>Falls</vt:lpstr>
      <vt:lpstr>Electrical Hazards and How to  Control Them</vt:lpstr>
      <vt:lpstr>Hazard – Exposed Electrical Parts</vt:lpstr>
      <vt:lpstr>Control – Isolate Electrical Parts</vt:lpstr>
      <vt:lpstr>Control – Isolate Electrical Parts  - Cabinets, Boxes &amp; Fittings</vt:lpstr>
      <vt:lpstr>Control – Close Openings</vt:lpstr>
      <vt:lpstr>Hazard - Overhead Power Lines</vt:lpstr>
      <vt:lpstr>Control - Overhead Power Lines</vt:lpstr>
      <vt:lpstr>Hazard - Inadequate Wire Gauge and type (conductors and conduits)</vt:lpstr>
      <vt:lpstr>Hazard – Defective Cords &amp; Wires</vt:lpstr>
      <vt:lpstr>Hazard – Damaged or Defective Cords &amp; Wires</vt:lpstr>
      <vt:lpstr>Hazard – Damaged or Defective Cords &amp; Wires</vt:lpstr>
      <vt:lpstr>Hazard – Damaged Cords</vt:lpstr>
      <vt:lpstr>Permissible Use of Flexible Cords</vt:lpstr>
      <vt:lpstr>Control – Ground Tools &amp; Equipment</vt:lpstr>
      <vt:lpstr>Control – Use GFCI (ground-fault circuit interrupter)</vt:lpstr>
      <vt:lpstr>Control - Assured Equipment Grounding Conductor Program</vt:lpstr>
      <vt:lpstr>Power Tool Requirements</vt:lpstr>
      <vt:lpstr>Preventing Electrical Hazards - Tools</vt:lpstr>
      <vt:lpstr>Temporary Lights</vt:lpstr>
      <vt:lpstr>Clues that Electrical Hazards Exist  </vt:lpstr>
      <vt:lpstr>Lockout and Tagging of Circuits</vt:lpstr>
      <vt:lpstr>Electrical Lockout Devices</vt:lpstr>
      <vt:lpstr>Safety-Related Work Practices</vt:lpstr>
      <vt:lpstr>Safety-Related Work Practices</vt:lpstr>
      <vt:lpstr>PowerPoint Presentation</vt:lpstr>
      <vt:lpstr>Avoid Wet Conditions</vt:lpstr>
      <vt:lpstr>PowerPoint Presentation</vt:lpstr>
      <vt:lpstr>Preventing Electrical Hazards - PPE</vt:lpstr>
      <vt:lpstr>Preventing Electrical Hazards – Proper Wiring and Connectors</vt:lpstr>
      <vt:lpstr>Training</vt:lpstr>
      <vt:lpstr>PowerPoint Presentation</vt:lpstr>
      <vt:lpstr>Call Before You Dig Before digging, the competent person should verify if there are any underground utilities such as electric, gas or water.  (Many states have a one-call phone number to provide a mark-out for the locations of utilities buried under and nearby a proposed excavation) </vt:lpstr>
      <vt:lpstr>PowerPoint Presentation</vt:lpstr>
      <vt:lpstr>High Voltage Crane/Excavator Contact</vt:lpstr>
      <vt:lpstr>PowerPoint Presentation</vt:lpstr>
      <vt:lpstr>PowerPoint Presentation</vt:lpstr>
      <vt:lpstr>Lightning Decision Tree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Electrical System Summary </vt:lpstr>
      <vt:lpstr>PowerPoint Presentation</vt:lpstr>
    </vt:vector>
  </TitlesOfParts>
  <Company>Sony Electronics,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Disclaimer</dc:title>
  <dc:creator>Mike Presutti</dc:creator>
  <cp:lastModifiedBy>Vosburgh, Linda - OSHA</cp:lastModifiedBy>
  <cp:revision>112</cp:revision>
  <dcterms:created xsi:type="dcterms:W3CDTF">2010-11-22T01:51:37Z</dcterms:created>
  <dcterms:modified xsi:type="dcterms:W3CDTF">2012-04-27T16:12:11Z</dcterms:modified>
</cp:coreProperties>
</file>